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4"/>
  </p:notesMasterIdLst>
  <p:sldIdLst>
    <p:sldId id="256" r:id="rId2"/>
    <p:sldId id="257" r:id="rId3"/>
    <p:sldId id="261" r:id="rId4"/>
    <p:sldId id="262" r:id="rId5"/>
    <p:sldId id="272" r:id="rId6"/>
    <p:sldId id="273" r:id="rId7"/>
    <p:sldId id="274" r:id="rId8"/>
    <p:sldId id="286" r:id="rId9"/>
    <p:sldId id="275" r:id="rId10"/>
    <p:sldId id="299" r:id="rId11"/>
    <p:sldId id="287" r:id="rId12"/>
    <p:sldId id="300" r:id="rId13"/>
    <p:sldId id="288" r:id="rId14"/>
    <p:sldId id="301" r:id="rId15"/>
    <p:sldId id="289" r:id="rId16"/>
    <p:sldId id="302" r:id="rId17"/>
    <p:sldId id="290" r:id="rId18"/>
    <p:sldId id="291" r:id="rId19"/>
    <p:sldId id="303" r:id="rId20"/>
    <p:sldId id="304" r:id="rId21"/>
    <p:sldId id="305" r:id="rId22"/>
    <p:sldId id="277" r:id="rId23"/>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jaraw"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F9B"/>
    <a:srgbClr val="0044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8" autoAdjust="0"/>
    <p:restoredTop sz="90732" autoAdjust="0"/>
  </p:normalViewPr>
  <p:slideViewPr>
    <p:cSldViewPr>
      <p:cViewPr>
        <p:scale>
          <a:sx n="75" d="100"/>
          <a:sy n="75" d="100"/>
        </p:scale>
        <p:origin x="-360" y="10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7" d="100"/>
          <a:sy n="77" d="100"/>
        </p:scale>
        <p:origin x="-249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B06C22-53A2-4DD5-B013-B8316B8F119F}" type="doc">
      <dgm:prSet loTypeId="urn:microsoft.com/office/officeart/2005/8/layout/vList2" loCatId="list" qsTypeId="urn:microsoft.com/office/officeart/2005/8/quickstyle/3d8" qsCatId="3D" csTypeId="urn:microsoft.com/office/officeart/2005/8/colors/colorful5" csCatId="colorful" phldr="1"/>
      <dgm:spPr>
        <a:scene3d>
          <a:camera prst="perspectiveLeft" fov="2700000" zoom="82000">
            <a:rot lat="0" lon="1200000" rev="0"/>
          </a:camera>
          <a:lightRig rig="morning" dir="t">
            <a:rot lat="0" lon="0" rev="20400000"/>
          </a:lightRig>
        </a:scene3d>
      </dgm:spPr>
      <dgm:t>
        <a:bodyPr/>
        <a:lstStyle/>
        <a:p>
          <a:endParaRPr lang="es-AR"/>
        </a:p>
      </dgm:t>
    </dgm:pt>
    <dgm:pt modelId="{34035BC5-4E2E-480E-B68B-3363E9CFDF18}">
      <dgm:prSet phldrT="[Texto]"/>
      <dgm:spPr>
        <a:solidFill>
          <a:schemeClr val="accent5">
            <a:hueOff val="0"/>
            <a:satOff val="0"/>
            <a:lumOff val="0"/>
            <a:alpha val="40000"/>
          </a:schemeClr>
        </a:solidFill>
      </dgm:spPr>
      <dgm:t>
        <a:bodyPr/>
        <a:lstStyle/>
        <a:p>
          <a:r>
            <a:rPr lang="es-AR" dirty="0" smtClean="0"/>
            <a:t>APLICACION</a:t>
          </a:r>
          <a:endParaRPr lang="es-AR" dirty="0"/>
        </a:p>
      </dgm:t>
    </dgm:pt>
    <dgm:pt modelId="{04C16FA4-5BC4-4F02-AE5F-04DA511CD008}" type="parTrans" cxnId="{0F122DBA-E2C8-4A86-8A83-F85F9C59059F}">
      <dgm:prSet/>
      <dgm:spPr/>
      <dgm:t>
        <a:bodyPr/>
        <a:lstStyle/>
        <a:p>
          <a:endParaRPr lang="es-AR"/>
        </a:p>
      </dgm:t>
    </dgm:pt>
    <dgm:pt modelId="{F09EDE73-606E-492F-BEDB-0A02F69F3391}" type="sibTrans" cxnId="{0F122DBA-E2C8-4A86-8A83-F85F9C59059F}">
      <dgm:prSet/>
      <dgm:spPr/>
      <dgm:t>
        <a:bodyPr/>
        <a:lstStyle/>
        <a:p>
          <a:endParaRPr lang="es-AR"/>
        </a:p>
      </dgm:t>
    </dgm:pt>
    <dgm:pt modelId="{79715D2E-4A89-4E24-A486-4E82878E1D15}">
      <dgm:prSet phldrT="[Texto]"/>
      <dgm:spPr>
        <a:solidFill>
          <a:schemeClr val="accent5">
            <a:hueOff val="-1655646"/>
            <a:satOff val="6635"/>
            <a:lumOff val="1438"/>
            <a:alpha val="40000"/>
          </a:schemeClr>
        </a:solidFill>
      </dgm:spPr>
      <dgm:t>
        <a:bodyPr/>
        <a:lstStyle/>
        <a:p>
          <a:r>
            <a:rPr lang="es-AR" dirty="0" smtClean="0"/>
            <a:t>PRESENTACION</a:t>
          </a:r>
          <a:endParaRPr lang="es-AR" dirty="0"/>
        </a:p>
      </dgm:t>
    </dgm:pt>
    <dgm:pt modelId="{489C169A-910A-4802-ADC9-C497D50868C8}" type="parTrans" cxnId="{CC7589F5-D8D5-44AF-B3D1-1BA58979E48E}">
      <dgm:prSet/>
      <dgm:spPr/>
      <dgm:t>
        <a:bodyPr/>
        <a:lstStyle/>
        <a:p>
          <a:endParaRPr lang="es-AR"/>
        </a:p>
      </dgm:t>
    </dgm:pt>
    <dgm:pt modelId="{91445D43-9DF9-40EC-919D-331523B114F3}" type="sibTrans" cxnId="{CC7589F5-D8D5-44AF-B3D1-1BA58979E48E}">
      <dgm:prSet/>
      <dgm:spPr/>
      <dgm:t>
        <a:bodyPr/>
        <a:lstStyle/>
        <a:p>
          <a:endParaRPr lang="es-AR"/>
        </a:p>
      </dgm:t>
    </dgm:pt>
    <dgm:pt modelId="{1DEA8438-8B9C-41B5-B817-10FCFC1F1956}">
      <dgm:prSet phldrT="[Texto]"/>
      <dgm:spPr>
        <a:solidFill>
          <a:schemeClr val="accent5">
            <a:hueOff val="-3311292"/>
            <a:satOff val="13270"/>
            <a:lumOff val="2876"/>
            <a:alpha val="40000"/>
          </a:schemeClr>
        </a:solidFill>
      </dgm:spPr>
      <dgm:t>
        <a:bodyPr/>
        <a:lstStyle/>
        <a:p>
          <a:r>
            <a:rPr lang="es-AR" dirty="0" smtClean="0"/>
            <a:t>SESION</a:t>
          </a:r>
          <a:endParaRPr lang="es-AR" dirty="0"/>
        </a:p>
      </dgm:t>
    </dgm:pt>
    <dgm:pt modelId="{F9E38B53-6916-4DF4-B0EE-5FA0EAB87E35}" type="parTrans" cxnId="{E36109A7-AB9F-4CF5-B893-7C0229FA4F96}">
      <dgm:prSet/>
      <dgm:spPr/>
      <dgm:t>
        <a:bodyPr/>
        <a:lstStyle/>
        <a:p>
          <a:endParaRPr lang="es-AR"/>
        </a:p>
      </dgm:t>
    </dgm:pt>
    <dgm:pt modelId="{16AE4742-D2C6-4586-BE5F-B2B01B56C3A0}" type="sibTrans" cxnId="{E36109A7-AB9F-4CF5-B893-7C0229FA4F96}">
      <dgm:prSet/>
      <dgm:spPr/>
      <dgm:t>
        <a:bodyPr/>
        <a:lstStyle/>
        <a:p>
          <a:endParaRPr lang="es-AR"/>
        </a:p>
      </dgm:t>
    </dgm:pt>
    <dgm:pt modelId="{4BFE644B-09B9-41D5-AD29-7DB7BCE630F9}">
      <dgm:prSet phldrT="[Texto]"/>
      <dgm:spPr>
        <a:solidFill>
          <a:schemeClr val="accent5">
            <a:hueOff val="-4966938"/>
            <a:satOff val="19906"/>
            <a:lumOff val="4314"/>
            <a:alpha val="40000"/>
          </a:schemeClr>
        </a:solidFill>
      </dgm:spPr>
      <dgm:t>
        <a:bodyPr/>
        <a:lstStyle/>
        <a:p>
          <a:r>
            <a:rPr lang="es-AR" dirty="0" smtClean="0"/>
            <a:t>TRANSPORTE</a:t>
          </a:r>
          <a:endParaRPr lang="es-AR" dirty="0"/>
        </a:p>
      </dgm:t>
    </dgm:pt>
    <dgm:pt modelId="{E298F55D-925B-4638-8B34-8B98BFEA583C}" type="parTrans" cxnId="{03F95398-B5A1-4AC5-8251-A129F21C4246}">
      <dgm:prSet/>
      <dgm:spPr/>
      <dgm:t>
        <a:bodyPr/>
        <a:lstStyle/>
        <a:p>
          <a:endParaRPr lang="es-AR"/>
        </a:p>
      </dgm:t>
    </dgm:pt>
    <dgm:pt modelId="{1A5D48A0-746B-4BA4-B59A-E4CF9E6CB533}" type="sibTrans" cxnId="{03F95398-B5A1-4AC5-8251-A129F21C4246}">
      <dgm:prSet/>
      <dgm:spPr/>
      <dgm:t>
        <a:bodyPr/>
        <a:lstStyle/>
        <a:p>
          <a:endParaRPr lang="es-AR"/>
        </a:p>
      </dgm:t>
    </dgm:pt>
    <dgm:pt modelId="{D3910C97-58F9-4CE8-94D3-143274640659}">
      <dgm:prSet phldrT="[Texto]"/>
      <dgm:spPr>
        <a:solidFill>
          <a:schemeClr val="accent5">
            <a:hueOff val="-6622584"/>
            <a:satOff val="26541"/>
            <a:lumOff val="5752"/>
            <a:alpha val="40000"/>
          </a:schemeClr>
        </a:solidFill>
      </dgm:spPr>
      <dgm:t>
        <a:bodyPr/>
        <a:lstStyle/>
        <a:p>
          <a:r>
            <a:rPr lang="es-AR" dirty="0" smtClean="0"/>
            <a:t>RED</a:t>
          </a:r>
          <a:endParaRPr lang="es-AR" dirty="0"/>
        </a:p>
      </dgm:t>
    </dgm:pt>
    <dgm:pt modelId="{1CE12A33-7746-4EF8-B3C1-545280ECC790}" type="parTrans" cxnId="{9CFCC5ED-F843-45D1-98C4-83E3CFFE0496}">
      <dgm:prSet/>
      <dgm:spPr/>
      <dgm:t>
        <a:bodyPr/>
        <a:lstStyle/>
        <a:p>
          <a:endParaRPr lang="es-AR"/>
        </a:p>
      </dgm:t>
    </dgm:pt>
    <dgm:pt modelId="{5B630601-B3A6-4225-82C3-7AA74BB6BB14}" type="sibTrans" cxnId="{9CFCC5ED-F843-45D1-98C4-83E3CFFE0496}">
      <dgm:prSet/>
      <dgm:spPr/>
      <dgm:t>
        <a:bodyPr/>
        <a:lstStyle/>
        <a:p>
          <a:endParaRPr lang="es-AR"/>
        </a:p>
      </dgm:t>
    </dgm:pt>
    <dgm:pt modelId="{6F60AB51-5CE0-489E-BCD9-5F2D1DAE1F35}">
      <dgm:prSet phldrT="[Texto]"/>
      <dgm:spPr>
        <a:solidFill>
          <a:schemeClr val="accent5">
            <a:hueOff val="-8278230"/>
            <a:satOff val="33176"/>
            <a:lumOff val="7190"/>
            <a:alpha val="40000"/>
          </a:schemeClr>
        </a:solidFill>
      </dgm:spPr>
      <dgm:t>
        <a:bodyPr/>
        <a:lstStyle/>
        <a:p>
          <a:r>
            <a:rPr lang="es-AR" dirty="0" smtClean="0"/>
            <a:t>ENLACE DE DATOS</a:t>
          </a:r>
          <a:endParaRPr lang="es-AR" dirty="0"/>
        </a:p>
      </dgm:t>
    </dgm:pt>
    <dgm:pt modelId="{77AA37EE-522D-41B6-AC66-FA61D8EDA9FF}" type="parTrans" cxnId="{A3AB1E03-0259-42F9-9B2B-5EA1ED073008}">
      <dgm:prSet/>
      <dgm:spPr/>
      <dgm:t>
        <a:bodyPr/>
        <a:lstStyle/>
        <a:p>
          <a:endParaRPr lang="es-AR"/>
        </a:p>
      </dgm:t>
    </dgm:pt>
    <dgm:pt modelId="{2B85845F-FA94-4CC3-AF3F-14EBC2CC65AB}" type="sibTrans" cxnId="{A3AB1E03-0259-42F9-9B2B-5EA1ED073008}">
      <dgm:prSet/>
      <dgm:spPr/>
      <dgm:t>
        <a:bodyPr/>
        <a:lstStyle/>
        <a:p>
          <a:endParaRPr lang="es-AR"/>
        </a:p>
      </dgm:t>
    </dgm:pt>
    <dgm:pt modelId="{4DBCD3E7-C8F9-4AEB-99ED-51FCA0D4B3AA}">
      <dgm:prSet phldrT="[Texto]"/>
      <dgm:spPr>
        <a:solidFill>
          <a:schemeClr val="accent5">
            <a:hueOff val="-9933876"/>
            <a:satOff val="39811"/>
            <a:lumOff val="8628"/>
            <a:alpha val="40000"/>
          </a:schemeClr>
        </a:solidFill>
      </dgm:spPr>
      <dgm:t>
        <a:bodyPr/>
        <a:lstStyle/>
        <a:p>
          <a:r>
            <a:rPr lang="es-AR" dirty="0" smtClean="0"/>
            <a:t>FISICA</a:t>
          </a:r>
          <a:endParaRPr lang="es-AR" dirty="0"/>
        </a:p>
      </dgm:t>
    </dgm:pt>
    <dgm:pt modelId="{80B7B71B-7EFE-43C8-8F3A-CF11E2CCFBD8}" type="parTrans" cxnId="{920F742F-405E-4C17-A3E9-30E3D03931FA}">
      <dgm:prSet/>
      <dgm:spPr/>
      <dgm:t>
        <a:bodyPr/>
        <a:lstStyle/>
        <a:p>
          <a:endParaRPr lang="es-AR"/>
        </a:p>
      </dgm:t>
    </dgm:pt>
    <dgm:pt modelId="{A0335085-08DD-4B28-A886-35F06FD1680D}" type="sibTrans" cxnId="{920F742F-405E-4C17-A3E9-30E3D03931FA}">
      <dgm:prSet/>
      <dgm:spPr/>
      <dgm:t>
        <a:bodyPr/>
        <a:lstStyle/>
        <a:p>
          <a:endParaRPr lang="es-AR"/>
        </a:p>
      </dgm:t>
    </dgm:pt>
    <dgm:pt modelId="{3F660986-1A3A-4BBD-9BCF-E8E1A7D3BB9B}" type="pres">
      <dgm:prSet presAssocID="{F5B06C22-53A2-4DD5-B013-B8316B8F119F}" presName="linear" presStyleCnt="0">
        <dgm:presLayoutVars>
          <dgm:animLvl val="lvl"/>
          <dgm:resizeHandles val="exact"/>
        </dgm:presLayoutVars>
      </dgm:prSet>
      <dgm:spPr/>
      <dgm:t>
        <a:bodyPr/>
        <a:lstStyle/>
        <a:p>
          <a:endParaRPr lang="es-ES_tradnl"/>
        </a:p>
      </dgm:t>
    </dgm:pt>
    <dgm:pt modelId="{32AC491A-6E25-495A-8AAE-FA832751E1A4}" type="pres">
      <dgm:prSet presAssocID="{34035BC5-4E2E-480E-B68B-3363E9CFDF18}" presName="parentText" presStyleLbl="node1" presStyleIdx="0" presStyleCnt="7">
        <dgm:presLayoutVars>
          <dgm:chMax val="0"/>
          <dgm:bulletEnabled val="1"/>
        </dgm:presLayoutVars>
      </dgm:prSet>
      <dgm:spPr/>
      <dgm:t>
        <a:bodyPr/>
        <a:lstStyle/>
        <a:p>
          <a:endParaRPr lang="es-ES_tradnl"/>
        </a:p>
      </dgm:t>
    </dgm:pt>
    <dgm:pt modelId="{7E6DE8D8-11E4-4229-B03D-2DD627654754}" type="pres">
      <dgm:prSet presAssocID="{F09EDE73-606E-492F-BEDB-0A02F69F3391}" presName="spacer" presStyleCnt="0"/>
      <dgm:spPr/>
      <dgm:t>
        <a:bodyPr/>
        <a:lstStyle/>
        <a:p>
          <a:endParaRPr lang="es-ES_tradnl"/>
        </a:p>
      </dgm:t>
    </dgm:pt>
    <dgm:pt modelId="{E71450DF-2DDF-4EF2-89FA-59A7D7781383}" type="pres">
      <dgm:prSet presAssocID="{79715D2E-4A89-4E24-A486-4E82878E1D15}" presName="parentText" presStyleLbl="node1" presStyleIdx="1" presStyleCnt="7">
        <dgm:presLayoutVars>
          <dgm:chMax val="0"/>
          <dgm:bulletEnabled val="1"/>
        </dgm:presLayoutVars>
      </dgm:prSet>
      <dgm:spPr/>
      <dgm:t>
        <a:bodyPr/>
        <a:lstStyle/>
        <a:p>
          <a:endParaRPr lang="es-ES_tradnl"/>
        </a:p>
      </dgm:t>
    </dgm:pt>
    <dgm:pt modelId="{773470A9-910B-4541-B731-33434EE15DA9}" type="pres">
      <dgm:prSet presAssocID="{91445D43-9DF9-40EC-919D-331523B114F3}" presName="spacer" presStyleCnt="0"/>
      <dgm:spPr/>
      <dgm:t>
        <a:bodyPr/>
        <a:lstStyle/>
        <a:p>
          <a:endParaRPr lang="es-ES_tradnl"/>
        </a:p>
      </dgm:t>
    </dgm:pt>
    <dgm:pt modelId="{48C8A97D-D906-4ED8-B36E-9C5BC46428F5}" type="pres">
      <dgm:prSet presAssocID="{1DEA8438-8B9C-41B5-B817-10FCFC1F1956}" presName="parentText" presStyleLbl="node1" presStyleIdx="2" presStyleCnt="7">
        <dgm:presLayoutVars>
          <dgm:chMax val="0"/>
          <dgm:bulletEnabled val="1"/>
        </dgm:presLayoutVars>
      </dgm:prSet>
      <dgm:spPr/>
      <dgm:t>
        <a:bodyPr/>
        <a:lstStyle/>
        <a:p>
          <a:endParaRPr lang="es-ES_tradnl"/>
        </a:p>
      </dgm:t>
    </dgm:pt>
    <dgm:pt modelId="{0E770B4A-E5ED-486D-A47B-128C68EACBF5}" type="pres">
      <dgm:prSet presAssocID="{16AE4742-D2C6-4586-BE5F-B2B01B56C3A0}" presName="spacer" presStyleCnt="0"/>
      <dgm:spPr/>
      <dgm:t>
        <a:bodyPr/>
        <a:lstStyle/>
        <a:p>
          <a:endParaRPr lang="es-ES_tradnl"/>
        </a:p>
      </dgm:t>
    </dgm:pt>
    <dgm:pt modelId="{8D6F4BD3-63FC-4CF1-ABCF-C6C7F33C9B8E}" type="pres">
      <dgm:prSet presAssocID="{4BFE644B-09B9-41D5-AD29-7DB7BCE630F9}" presName="parentText" presStyleLbl="node1" presStyleIdx="3" presStyleCnt="7">
        <dgm:presLayoutVars>
          <dgm:chMax val="0"/>
          <dgm:bulletEnabled val="1"/>
        </dgm:presLayoutVars>
      </dgm:prSet>
      <dgm:spPr/>
      <dgm:t>
        <a:bodyPr/>
        <a:lstStyle/>
        <a:p>
          <a:endParaRPr lang="es-ES_tradnl"/>
        </a:p>
      </dgm:t>
    </dgm:pt>
    <dgm:pt modelId="{8AECB895-E125-425D-83D2-B62EF7C9E069}" type="pres">
      <dgm:prSet presAssocID="{1A5D48A0-746B-4BA4-B59A-E4CF9E6CB533}" presName="spacer" presStyleCnt="0"/>
      <dgm:spPr/>
      <dgm:t>
        <a:bodyPr/>
        <a:lstStyle/>
        <a:p>
          <a:endParaRPr lang="es-ES_tradnl"/>
        </a:p>
      </dgm:t>
    </dgm:pt>
    <dgm:pt modelId="{400CD02F-52DF-436A-BDF4-8007D7177E00}" type="pres">
      <dgm:prSet presAssocID="{D3910C97-58F9-4CE8-94D3-143274640659}" presName="parentText" presStyleLbl="node1" presStyleIdx="4" presStyleCnt="7">
        <dgm:presLayoutVars>
          <dgm:chMax val="0"/>
          <dgm:bulletEnabled val="1"/>
        </dgm:presLayoutVars>
      </dgm:prSet>
      <dgm:spPr/>
      <dgm:t>
        <a:bodyPr/>
        <a:lstStyle/>
        <a:p>
          <a:endParaRPr lang="es-ES_tradnl"/>
        </a:p>
      </dgm:t>
    </dgm:pt>
    <dgm:pt modelId="{F0BD763E-9C6C-4804-963D-9CDFA52E0305}" type="pres">
      <dgm:prSet presAssocID="{5B630601-B3A6-4225-82C3-7AA74BB6BB14}" presName="spacer" presStyleCnt="0"/>
      <dgm:spPr/>
      <dgm:t>
        <a:bodyPr/>
        <a:lstStyle/>
        <a:p>
          <a:endParaRPr lang="es-ES_tradnl"/>
        </a:p>
      </dgm:t>
    </dgm:pt>
    <dgm:pt modelId="{D4FF0BE8-9763-4497-AA03-665DE4A59EA0}" type="pres">
      <dgm:prSet presAssocID="{6F60AB51-5CE0-489E-BCD9-5F2D1DAE1F35}" presName="parentText" presStyleLbl="node1" presStyleIdx="5" presStyleCnt="7">
        <dgm:presLayoutVars>
          <dgm:chMax val="0"/>
          <dgm:bulletEnabled val="1"/>
        </dgm:presLayoutVars>
      </dgm:prSet>
      <dgm:spPr/>
      <dgm:t>
        <a:bodyPr/>
        <a:lstStyle/>
        <a:p>
          <a:endParaRPr lang="es-ES_tradnl"/>
        </a:p>
      </dgm:t>
    </dgm:pt>
    <dgm:pt modelId="{EFA35A6A-E5D9-49F7-94BB-7EE6C2348270}" type="pres">
      <dgm:prSet presAssocID="{2B85845F-FA94-4CC3-AF3F-14EBC2CC65AB}" presName="spacer" presStyleCnt="0"/>
      <dgm:spPr/>
      <dgm:t>
        <a:bodyPr/>
        <a:lstStyle/>
        <a:p>
          <a:endParaRPr lang="es-ES_tradnl"/>
        </a:p>
      </dgm:t>
    </dgm:pt>
    <dgm:pt modelId="{7269E596-1B5A-458A-8EAA-2C708150C868}" type="pres">
      <dgm:prSet presAssocID="{4DBCD3E7-C8F9-4AEB-99ED-51FCA0D4B3AA}" presName="parentText" presStyleLbl="node1" presStyleIdx="6" presStyleCnt="7">
        <dgm:presLayoutVars>
          <dgm:chMax val="0"/>
          <dgm:bulletEnabled val="1"/>
        </dgm:presLayoutVars>
      </dgm:prSet>
      <dgm:spPr/>
      <dgm:t>
        <a:bodyPr/>
        <a:lstStyle/>
        <a:p>
          <a:endParaRPr lang="es-ES_tradnl"/>
        </a:p>
      </dgm:t>
    </dgm:pt>
  </dgm:ptLst>
  <dgm:cxnLst>
    <dgm:cxn modelId="{AAFF45E6-D0DA-E443-A560-663C7FA65295}" type="presOf" srcId="{4BFE644B-09B9-41D5-AD29-7DB7BCE630F9}" destId="{8D6F4BD3-63FC-4CF1-ABCF-C6C7F33C9B8E}" srcOrd="0" destOrd="0" presId="urn:microsoft.com/office/officeart/2005/8/layout/vList2"/>
    <dgm:cxn modelId="{0F122DBA-E2C8-4A86-8A83-F85F9C59059F}" srcId="{F5B06C22-53A2-4DD5-B013-B8316B8F119F}" destId="{34035BC5-4E2E-480E-B68B-3363E9CFDF18}" srcOrd="0" destOrd="0" parTransId="{04C16FA4-5BC4-4F02-AE5F-04DA511CD008}" sibTransId="{F09EDE73-606E-492F-BEDB-0A02F69F3391}"/>
    <dgm:cxn modelId="{03F95398-B5A1-4AC5-8251-A129F21C4246}" srcId="{F5B06C22-53A2-4DD5-B013-B8316B8F119F}" destId="{4BFE644B-09B9-41D5-AD29-7DB7BCE630F9}" srcOrd="3" destOrd="0" parTransId="{E298F55D-925B-4638-8B34-8B98BFEA583C}" sibTransId="{1A5D48A0-746B-4BA4-B59A-E4CF9E6CB533}"/>
    <dgm:cxn modelId="{D5663BA3-7121-D347-A5BC-718302E9B606}" type="presOf" srcId="{D3910C97-58F9-4CE8-94D3-143274640659}" destId="{400CD02F-52DF-436A-BDF4-8007D7177E00}" srcOrd="0" destOrd="0" presId="urn:microsoft.com/office/officeart/2005/8/layout/vList2"/>
    <dgm:cxn modelId="{CC7589F5-D8D5-44AF-B3D1-1BA58979E48E}" srcId="{F5B06C22-53A2-4DD5-B013-B8316B8F119F}" destId="{79715D2E-4A89-4E24-A486-4E82878E1D15}" srcOrd="1" destOrd="0" parTransId="{489C169A-910A-4802-ADC9-C497D50868C8}" sibTransId="{91445D43-9DF9-40EC-919D-331523B114F3}"/>
    <dgm:cxn modelId="{A3AB1E03-0259-42F9-9B2B-5EA1ED073008}" srcId="{F5B06C22-53A2-4DD5-B013-B8316B8F119F}" destId="{6F60AB51-5CE0-489E-BCD9-5F2D1DAE1F35}" srcOrd="5" destOrd="0" parTransId="{77AA37EE-522D-41B6-AC66-FA61D8EDA9FF}" sibTransId="{2B85845F-FA94-4CC3-AF3F-14EBC2CC65AB}"/>
    <dgm:cxn modelId="{9CFCC5ED-F843-45D1-98C4-83E3CFFE0496}" srcId="{F5B06C22-53A2-4DD5-B013-B8316B8F119F}" destId="{D3910C97-58F9-4CE8-94D3-143274640659}" srcOrd="4" destOrd="0" parTransId="{1CE12A33-7746-4EF8-B3C1-545280ECC790}" sibTransId="{5B630601-B3A6-4225-82C3-7AA74BB6BB14}"/>
    <dgm:cxn modelId="{2149AC34-C474-E843-9864-EE88CE3022CE}" type="presOf" srcId="{4DBCD3E7-C8F9-4AEB-99ED-51FCA0D4B3AA}" destId="{7269E596-1B5A-458A-8EAA-2C708150C868}" srcOrd="0" destOrd="0" presId="urn:microsoft.com/office/officeart/2005/8/layout/vList2"/>
    <dgm:cxn modelId="{73A7A5A5-AC49-9444-8E1D-8FF491B1AA43}" type="presOf" srcId="{6F60AB51-5CE0-489E-BCD9-5F2D1DAE1F35}" destId="{D4FF0BE8-9763-4497-AA03-665DE4A59EA0}" srcOrd="0" destOrd="0" presId="urn:microsoft.com/office/officeart/2005/8/layout/vList2"/>
    <dgm:cxn modelId="{E36109A7-AB9F-4CF5-B893-7C0229FA4F96}" srcId="{F5B06C22-53A2-4DD5-B013-B8316B8F119F}" destId="{1DEA8438-8B9C-41B5-B817-10FCFC1F1956}" srcOrd="2" destOrd="0" parTransId="{F9E38B53-6916-4DF4-B0EE-5FA0EAB87E35}" sibTransId="{16AE4742-D2C6-4586-BE5F-B2B01B56C3A0}"/>
    <dgm:cxn modelId="{849FC696-BB77-9A43-AA45-4A7A556C6326}" type="presOf" srcId="{1DEA8438-8B9C-41B5-B817-10FCFC1F1956}" destId="{48C8A97D-D906-4ED8-B36E-9C5BC46428F5}" srcOrd="0" destOrd="0" presId="urn:microsoft.com/office/officeart/2005/8/layout/vList2"/>
    <dgm:cxn modelId="{A977FA93-4F37-FA43-9D20-D7EB64DC1575}" type="presOf" srcId="{79715D2E-4A89-4E24-A486-4E82878E1D15}" destId="{E71450DF-2DDF-4EF2-89FA-59A7D7781383}" srcOrd="0" destOrd="0" presId="urn:microsoft.com/office/officeart/2005/8/layout/vList2"/>
    <dgm:cxn modelId="{9E9FF346-AAA3-C04A-A528-B692318A5CC4}" type="presOf" srcId="{F5B06C22-53A2-4DD5-B013-B8316B8F119F}" destId="{3F660986-1A3A-4BBD-9BCF-E8E1A7D3BB9B}" srcOrd="0" destOrd="0" presId="urn:microsoft.com/office/officeart/2005/8/layout/vList2"/>
    <dgm:cxn modelId="{920F742F-405E-4C17-A3E9-30E3D03931FA}" srcId="{F5B06C22-53A2-4DD5-B013-B8316B8F119F}" destId="{4DBCD3E7-C8F9-4AEB-99ED-51FCA0D4B3AA}" srcOrd="6" destOrd="0" parTransId="{80B7B71B-7EFE-43C8-8F3A-CF11E2CCFBD8}" sibTransId="{A0335085-08DD-4B28-A886-35F06FD1680D}"/>
    <dgm:cxn modelId="{057751C1-7E0A-BF4E-A946-8260FDD0A9E3}" type="presOf" srcId="{34035BC5-4E2E-480E-B68B-3363E9CFDF18}" destId="{32AC491A-6E25-495A-8AAE-FA832751E1A4}" srcOrd="0" destOrd="0" presId="urn:microsoft.com/office/officeart/2005/8/layout/vList2"/>
    <dgm:cxn modelId="{E4C278BF-29FC-F148-A5A2-B6A6FCF75476}" type="presParOf" srcId="{3F660986-1A3A-4BBD-9BCF-E8E1A7D3BB9B}" destId="{32AC491A-6E25-495A-8AAE-FA832751E1A4}" srcOrd="0" destOrd="0" presId="urn:microsoft.com/office/officeart/2005/8/layout/vList2"/>
    <dgm:cxn modelId="{C1218C76-E7C6-C546-AE5A-CED258A2DE5D}" type="presParOf" srcId="{3F660986-1A3A-4BBD-9BCF-E8E1A7D3BB9B}" destId="{7E6DE8D8-11E4-4229-B03D-2DD627654754}" srcOrd="1" destOrd="0" presId="urn:microsoft.com/office/officeart/2005/8/layout/vList2"/>
    <dgm:cxn modelId="{49DD2878-6E3B-BA49-A8A1-2F6291116883}" type="presParOf" srcId="{3F660986-1A3A-4BBD-9BCF-E8E1A7D3BB9B}" destId="{E71450DF-2DDF-4EF2-89FA-59A7D7781383}" srcOrd="2" destOrd="0" presId="urn:microsoft.com/office/officeart/2005/8/layout/vList2"/>
    <dgm:cxn modelId="{5704AB2A-54E0-2F45-80ED-7ECB75B60B83}" type="presParOf" srcId="{3F660986-1A3A-4BBD-9BCF-E8E1A7D3BB9B}" destId="{773470A9-910B-4541-B731-33434EE15DA9}" srcOrd="3" destOrd="0" presId="urn:microsoft.com/office/officeart/2005/8/layout/vList2"/>
    <dgm:cxn modelId="{B4DC0248-1F6D-2142-9291-77B09FF3C449}" type="presParOf" srcId="{3F660986-1A3A-4BBD-9BCF-E8E1A7D3BB9B}" destId="{48C8A97D-D906-4ED8-B36E-9C5BC46428F5}" srcOrd="4" destOrd="0" presId="urn:microsoft.com/office/officeart/2005/8/layout/vList2"/>
    <dgm:cxn modelId="{90B9411C-3E6A-E240-B47D-7976719A8C05}" type="presParOf" srcId="{3F660986-1A3A-4BBD-9BCF-E8E1A7D3BB9B}" destId="{0E770B4A-E5ED-486D-A47B-128C68EACBF5}" srcOrd="5" destOrd="0" presId="urn:microsoft.com/office/officeart/2005/8/layout/vList2"/>
    <dgm:cxn modelId="{FED48A92-BB7B-3A4E-ACDC-C90BC733EE2F}" type="presParOf" srcId="{3F660986-1A3A-4BBD-9BCF-E8E1A7D3BB9B}" destId="{8D6F4BD3-63FC-4CF1-ABCF-C6C7F33C9B8E}" srcOrd="6" destOrd="0" presId="urn:microsoft.com/office/officeart/2005/8/layout/vList2"/>
    <dgm:cxn modelId="{646DFC8E-AF45-5942-A690-D989D3DAFC86}" type="presParOf" srcId="{3F660986-1A3A-4BBD-9BCF-E8E1A7D3BB9B}" destId="{8AECB895-E125-425D-83D2-B62EF7C9E069}" srcOrd="7" destOrd="0" presId="urn:microsoft.com/office/officeart/2005/8/layout/vList2"/>
    <dgm:cxn modelId="{EE1C8F39-765C-704C-BF56-3F822EDCDDF4}" type="presParOf" srcId="{3F660986-1A3A-4BBD-9BCF-E8E1A7D3BB9B}" destId="{400CD02F-52DF-436A-BDF4-8007D7177E00}" srcOrd="8" destOrd="0" presId="urn:microsoft.com/office/officeart/2005/8/layout/vList2"/>
    <dgm:cxn modelId="{7CF12F8A-C5F6-A84A-83EE-C5A3CE44268A}" type="presParOf" srcId="{3F660986-1A3A-4BBD-9BCF-E8E1A7D3BB9B}" destId="{F0BD763E-9C6C-4804-963D-9CDFA52E0305}" srcOrd="9" destOrd="0" presId="urn:microsoft.com/office/officeart/2005/8/layout/vList2"/>
    <dgm:cxn modelId="{922E26F0-B3EA-6F4E-8651-430F5B091008}" type="presParOf" srcId="{3F660986-1A3A-4BBD-9BCF-E8E1A7D3BB9B}" destId="{D4FF0BE8-9763-4497-AA03-665DE4A59EA0}" srcOrd="10" destOrd="0" presId="urn:microsoft.com/office/officeart/2005/8/layout/vList2"/>
    <dgm:cxn modelId="{DC41A817-5790-254F-B888-0B114993872C}" type="presParOf" srcId="{3F660986-1A3A-4BBD-9BCF-E8E1A7D3BB9B}" destId="{EFA35A6A-E5D9-49F7-94BB-7EE6C2348270}" srcOrd="11" destOrd="0" presId="urn:microsoft.com/office/officeart/2005/8/layout/vList2"/>
    <dgm:cxn modelId="{35DB30BD-9EEF-9349-B7EF-2333064581C3}" type="presParOf" srcId="{3F660986-1A3A-4BBD-9BCF-E8E1A7D3BB9B}" destId="{7269E596-1B5A-458A-8EAA-2C708150C868}" srcOrd="12" destOrd="0" presId="urn:microsoft.com/office/officeart/2005/8/layout/vList2"/>
  </dgm:cxnLst>
  <dgm:bg>
    <a:noFill/>
  </dgm:bg>
  <dgm:whole>
    <a:effectLst>
      <a:reflection stA="50000" endPos="75000" dist="12700" dir="5400000" sy="-100000" algn="bl" rotWithShape="0"/>
    </a:effectLst>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AC491A-6E25-495A-8AAE-FA832751E1A4}">
      <dsp:nvSpPr>
        <dsp:cNvPr id="0" name=""/>
        <dsp:cNvSpPr/>
      </dsp:nvSpPr>
      <dsp:spPr>
        <a:xfrm>
          <a:off x="0" y="42599"/>
          <a:ext cx="2247896" cy="383760"/>
        </a:xfrm>
        <a:prstGeom prst="roundRect">
          <a:avLst/>
        </a:prstGeom>
        <a:solidFill>
          <a:schemeClr val="accent5">
            <a:hueOff val="0"/>
            <a:satOff val="0"/>
            <a:lumOff val="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APLICACION</a:t>
          </a:r>
          <a:endParaRPr lang="es-AR" sz="1600" kern="1200" dirty="0"/>
        </a:p>
      </dsp:txBody>
      <dsp:txXfrm>
        <a:off x="18734" y="61333"/>
        <a:ext cx="2210428" cy="346292"/>
      </dsp:txXfrm>
    </dsp:sp>
    <dsp:sp modelId="{E71450DF-2DDF-4EF2-89FA-59A7D7781383}">
      <dsp:nvSpPr>
        <dsp:cNvPr id="0" name=""/>
        <dsp:cNvSpPr/>
      </dsp:nvSpPr>
      <dsp:spPr>
        <a:xfrm>
          <a:off x="0" y="472439"/>
          <a:ext cx="2247896" cy="383760"/>
        </a:xfrm>
        <a:prstGeom prst="roundRect">
          <a:avLst/>
        </a:prstGeom>
        <a:solidFill>
          <a:schemeClr val="accent5">
            <a:hueOff val="-1655646"/>
            <a:satOff val="6635"/>
            <a:lumOff val="143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PRESENTACION</a:t>
          </a:r>
          <a:endParaRPr lang="es-AR" sz="1600" kern="1200" dirty="0"/>
        </a:p>
      </dsp:txBody>
      <dsp:txXfrm>
        <a:off x="18734" y="491173"/>
        <a:ext cx="2210428" cy="346292"/>
      </dsp:txXfrm>
    </dsp:sp>
    <dsp:sp modelId="{48C8A97D-D906-4ED8-B36E-9C5BC46428F5}">
      <dsp:nvSpPr>
        <dsp:cNvPr id="0" name=""/>
        <dsp:cNvSpPr/>
      </dsp:nvSpPr>
      <dsp:spPr>
        <a:xfrm>
          <a:off x="0" y="902280"/>
          <a:ext cx="2247896" cy="383760"/>
        </a:xfrm>
        <a:prstGeom prst="roundRect">
          <a:avLst/>
        </a:prstGeom>
        <a:solidFill>
          <a:schemeClr val="accent5">
            <a:hueOff val="-3311292"/>
            <a:satOff val="13270"/>
            <a:lumOff val="2876"/>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SESION</a:t>
          </a:r>
          <a:endParaRPr lang="es-AR" sz="1600" kern="1200" dirty="0"/>
        </a:p>
      </dsp:txBody>
      <dsp:txXfrm>
        <a:off x="18734" y="921014"/>
        <a:ext cx="2210428" cy="346292"/>
      </dsp:txXfrm>
    </dsp:sp>
    <dsp:sp modelId="{8D6F4BD3-63FC-4CF1-ABCF-C6C7F33C9B8E}">
      <dsp:nvSpPr>
        <dsp:cNvPr id="0" name=""/>
        <dsp:cNvSpPr/>
      </dsp:nvSpPr>
      <dsp:spPr>
        <a:xfrm>
          <a:off x="0" y="1332120"/>
          <a:ext cx="2247896" cy="383760"/>
        </a:xfrm>
        <a:prstGeom prst="roundRect">
          <a:avLst/>
        </a:prstGeom>
        <a:solidFill>
          <a:schemeClr val="accent5">
            <a:hueOff val="-4966938"/>
            <a:satOff val="19906"/>
            <a:lumOff val="4314"/>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TRANSPORTE</a:t>
          </a:r>
          <a:endParaRPr lang="es-AR" sz="1600" kern="1200" dirty="0"/>
        </a:p>
      </dsp:txBody>
      <dsp:txXfrm>
        <a:off x="18734" y="1350854"/>
        <a:ext cx="2210428" cy="346292"/>
      </dsp:txXfrm>
    </dsp:sp>
    <dsp:sp modelId="{400CD02F-52DF-436A-BDF4-8007D7177E00}">
      <dsp:nvSpPr>
        <dsp:cNvPr id="0" name=""/>
        <dsp:cNvSpPr/>
      </dsp:nvSpPr>
      <dsp:spPr>
        <a:xfrm>
          <a:off x="0" y="1761960"/>
          <a:ext cx="2247896" cy="383760"/>
        </a:xfrm>
        <a:prstGeom prst="roundRect">
          <a:avLst/>
        </a:prstGeom>
        <a:solidFill>
          <a:schemeClr val="accent5">
            <a:hueOff val="-6622584"/>
            <a:satOff val="26541"/>
            <a:lumOff val="5752"/>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RED</a:t>
          </a:r>
          <a:endParaRPr lang="es-AR" sz="1600" kern="1200" dirty="0"/>
        </a:p>
      </dsp:txBody>
      <dsp:txXfrm>
        <a:off x="18734" y="1780694"/>
        <a:ext cx="2210428" cy="346292"/>
      </dsp:txXfrm>
    </dsp:sp>
    <dsp:sp modelId="{D4FF0BE8-9763-4497-AA03-665DE4A59EA0}">
      <dsp:nvSpPr>
        <dsp:cNvPr id="0" name=""/>
        <dsp:cNvSpPr/>
      </dsp:nvSpPr>
      <dsp:spPr>
        <a:xfrm>
          <a:off x="0" y="2191800"/>
          <a:ext cx="2247896" cy="383760"/>
        </a:xfrm>
        <a:prstGeom prst="roundRect">
          <a:avLst/>
        </a:prstGeom>
        <a:solidFill>
          <a:schemeClr val="accent5">
            <a:hueOff val="-8278230"/>
            <a:satOff val="33176"/>
            <a:lumOff val="7190"/>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ENLACE DE DATOS</a:t>
          </a:r>
          <a:endParaRPr lang="es-AR" sz="1600" kern="1200" dirty="0"/>
        </a:p>
      </dsp:txBody>
      <dsp:txXfrm>
        <a:off x="18734" y="2210534"/>
        <a:ext cx="2210428" cy="346292"/>
      </dsp:txXfrm>
    </dsp:sp>
    <dsp:sp modelId="{7269E596-1B5A-458A-8EAA-2C708150C868}">
      <dsp:nvSpPr>
        <dsp:cNvPr id="0" name=""/>
        <dsp:cNvSpPr/>
      </dsp:nvSpPr>
      <dsp:spPr>
        <a:xfrm>
          <a:off x="0" y="2621640"/>
          <a:ext cx="2247896" cy="383760"/>
        </a:xfrm>
        <a:prstGeom prst="roundRect">
          <a:avLst/>
        </a:prstGeom>
        <a:solidFill>
          <a:schemeClr val="accent5">
            <a:hueOff val="-9933876"/>
            <a:satOff val="39811"/>
            <a:lumOff val="8628"/>
            <a:alpha val="40000"/>
          </a:schemeClr>
        </a:solidFill>
        <a:ln>
          <a:noFill/>
        </a:ln>
        <a:effectLst>
          <a:outerShdw blurRad="38100" dist="25400" dir="5400000" algn="t" rotWithShape="0">
            <a:srgbClr val="000000">
              <a:alpha val="50000"/>
            </a:srgbClr>
          </a:outerShdw>
        </a:effectLst>
        <a:scene3d>
          <a:camera prst="perspectiveLeft" fov="2700000" zoom="82000">
            <a:rot lat="0" lon="1200000" rev="0"/>
          </a:camera>
          <a:lightRig rig="morning" dir="t">
            <a:rot lat="0" lon="0" rev="20400000"/>
          </a:lightRig>
        </a:scene3d>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AR" sz="1600" kern="1200" dirty="0" smtClean="0"/>
            <a:t>FISICA</a:t>
          </a:r>
          <a:endParaRPr lang="es-AR" sz="1600" kern="1200" dirty="0"/>
        </a:p>
      </dsp:txBody>
      <dsp:txXfrm>
        <a:off x="18734" y="2640374"/>
        <a:ext cx="2210428" cy="3462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AR" dirty="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Tree>
    <p:extLst>
      <p:ext uri="{BB962C8B-B14F-4D97-AF65-F5344CB8AC3E}">
        <p14:creationId xmlns:p14="http://schemas.microsoft.com/office/powerpoint/2010/main" val="304697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743200" y="5486400"/>
            <a:ext cx="2971800" cy="1752600"/>
          </a:xfrm>
          <a:prstGeom prst="rect">
            <a:avLst/>
          </a:prstGeom>
        </p:spPr>
        <p:txBody>
          <a:bodyPr/>
          <a:lstStyle/>
          <a:p>
            <a:r>
              <a:rPr lang="es-AR" dirty="0" smtClean="0"/>
              <a:t>Otras arquitecturas: SNA de IBM, DNA de Dec, XNS de Xerox </a:t>
            </a:r>
            <a:endParaRPr lang="es-A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dirty="0" smtClean="0"/>
              <a:t>En la parte (a) se ve el caso normal en el que uno de los usuarios envía una TPDU </a:t>
            </a:r>
            <a:r>
              <a:rPr lang="es-ES" sz="1200" cap="small" dirty="0" err="1" smtClean="0"/>
              <a:t>dr</a:t>
            </a:r>
            <a:r>
              <a:rPr lang="es-ES" sz="1200" dirty="0" smtClean="0"/>
              <a:t> (solicitud de desconexión) a fin de iniciar la liberación de una conexión. Al llegar, el receptor devuelve también una TPDU </a:t>
            </a:r>
            <a:r>
              <a:rPr lang="es-ES" sz="1200" cap="small" dirty="0" err="1" smtClean="0"/>
              <a:t>dr</a:t>
            </a:r>
            <a:r>
              <a:rPr lang="es-ES" sz="1200" dirty="0" smtClean="0"/>
              <a:t> e inicia un temporizador, para el caso que se pierda su </a:t>
            </a:r>
            <a:r>
              <a:rPr lang="es-ES" sz="1200" cap="small" dirty="0" err="1" smtClean="0"/>
              <a:t>dr</a:t>
            </a:r>
            <a:r>
              <a:rPr lang="es-ES" sz="1200" dirty="0" err="1" smtClean="0"/>
              <a:t>.</a:t>
            </a:r>
            <a:r>
              <a:rPr lang="es-ES" sz="1200" dirty="0" smtClean="0"/>
              <a:t> Al llegar esta </a:t>
            </a:r>
            <a:r>
              <a:rPr lang="es-ES" sz="1200" cap="small" dirty="0" err="1" smtClean="0"/>
              <a:t>dr</a:t>
            </a:r>
            <a:r>
              <a:rPr lang="es-ES" sz="1200" dirty="0" smtClean="0"/>
              <a:t>, el transmisor original envía de regreso una TPDU de </a:t>
            </a:r>
            <a:r>
              <a:rPr lang="es-ES" sz="1200" cap="small" dirty="0" err="1" smtClean="0"/>
              <a:t>ack</a:t>
            </a:r>
            <a:r>
              <a:rPr lang="es-ES" sz="1200" dirty="0" smtClean="0"/>
              <a:t> y libera la conexión.</a:t>
            </a:r>
            <a:r>
              <a:rPr lang="es-AR" dirty="0" smtClean="0"/>
              <a:t> </a:t>
            </a:r>
            <a:r>
              <a:rPr lang="es-ES" sz="1200" kern="1200" dirty="0" smtClean="0">
                <a:solidFill>
                  <a:schemeClr val="tx1"/>
                </a:solidFill>
                <a:latin typeface="+mn-lt"/>
                <a:ea typeface="+mn-ea"/>
                <a:cs typeface="+mn-cs"/>
              </a:rPr>
              <a:t>Si se pierde la TPDU </a:t>
            </a:r>
            <a:r>
              <a:rPr lang="es-ES" sz="1200" kern="1200" cap="small" dirty="0" err="1" smtClean="0">
                <a:solidFill>
                  <a:schemeClr val="tx1"/>
                </a:solidFill>
                <a:latin typeface="+mn-lt"/>
                <a:ea typeface="+mn-ea"/>
                <a:cs typeface="+mn-cs"/>
              </a:rPr>
              <a:t>ack</a:t>
            </a:r>
            <a:r>
              <a:rPr lang="es-ES" sz="1200" kern="1200" dirty="0" smtClean="0">
                <a:solidFill>
                  <a:schemeClr val="tx1"/>
                </a:solidFill>
                <a:latin typeface="+mn-lt"/>
                <a:ea typeface="+mn-ea"/>
                <a:cs typeface="+mn-cs"/>
              </a:rPr>
              <a:t>, como muestra la parte (b), la situación se salva por el temporizador. Si éste expira, la conexión se libera de todos modos.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Si se pierde el segundo </a:t>
            </a:r>
            <a:r>
              <a:rPr lang="es-ES" sz="1200" kern="1200" cap="small" dirty="0" err="1" smtClean="0">
                <a:solidFill>
                  <a:schemeClr val="tx1"/>
                </a:solidFill>
                <a:latin typeface="+mn-lt"/>
                <a:ea typeface="+mn-ea"/>
                <a:cs typeface="+mn-cs"/>
              </a:rPr>
              <a:t>dr</a:t>
            </a:r>
            <a:r>
              <a:rPr lang="es-ES" sz="1200" kern="1200" dirty="0" smtClean="0">
                <a:solidFill>
                  <a:schemeClr val="tx1"/>
                </a:solidFill>
                <a:latin typeface="+mn-lt"/>
                <a:ea typeface="+mn-ea"/>
                <a:cs typeface="+mn-cs"/>
              </a:rPr>
              <a:t>, el usuario que inicia la desconexión no recibirá la respuesta esperada, terminará de temporizar y comenzará de nuevo. En la parte (c) vemos la manera en que funciona esto, suponiendo que la segunda vez no se pierden algunas TPDU y que todas se entregan correctamente y a tiempo.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Como última situación, la parte (d) es semejante a la (c), excepto que suponemos que todos los intentos repetidos de retransmitir la </a:t>
            </a:r>
            <a:r>
              <a:rPr lang="es-ES" sz="1200" kern="1200" cap="small" dirty="0" err="1" smtClean="0">
                <a:solidFill>
                  <a:schemeClr val="tx1"/>
                </a:solidFill>
                <a:latin typeface="+mn-lt"/>
                <a:ea typeface="+mn-ea"/>
                <a:cs typeface="+mn-cs"/>
              </a:rPr>
              <a:t>dr</a:t>
            </a:r>
            <a:r>
              <a:rPr lang="es-ES" sz="1200" kern="1200" dirty="0" smtClean="0">
                <a:solidFill>
                  <a:schemeClr val="tx1"/>
                </a:solidFill>
                <a:latin typeface="+mn-lt"/>
                <a:ea typeface="+mn-ea"/>
                <a:cs typeface="+mn-cs"/>
              </a:rPr>
              <a:t> también fallan debido a la pérdida de algunas TPDU. Tras </a:t>
            </a:r>
            <a:r>
              <a:rPr lang="es-ES" sz="1200" i="1" kern="1200" dirty="0" smtClean="0">
                <a:solidFill>
                  <a:schemeClr val="tx1"/>
                </a:solidFill>
                <a:latin typeface="+mn-lt"/>
                <a:ea typeface="+mn-ea"/>
                <a:cs typeface="+mn-cs"/>
              </a:rPr>
              <a:t>N</a:t>
            </a:r>
            <a:r>
              <a:rPr lang="es-ES" sz="1200" kern="1200" dirty="0" smtClean="0">
                <a:solidFill>
                  <a:schemeClr val="tx1"/>
                </a:solidFill>
                <a:latin typeface="+mn-lt"/>
                <a:ea typeface="+mn-ea"/>
                <a:cs typeface="+mn-cs"/>
              </a:rPr>
              <a:t> intentos, el retransmisor se da por vencido y libera la conexión. Mientras tanto, el receptor termina de temporizar y también sale.</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Control de flujo y Almacenamiento temporal</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En muchos aspectos el problema del control de flujo en la capa de transporte es igual que en la capa de enlace de datos, pero en otros es diferente. La similitud es que en ambas capas se requiere una ventana corrediza u otro esquema en cada conexión para evitar que un transmisor rápido abrume a un receptor lento. La diferencia principal es que un enrutador tiene relativamente pocas líneas, y que un </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 puede tener numerosas conexiones. Esto hace que sea impráctico implementar la estrategia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de enlace de datos en la capa de transporte.</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entidad de transporte transmisora debe manejar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porque cabe la posibilidad de que tengan que retransmitir. Si el receptor sabe que el transmisor pone en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todas las TPDU hasta que se reconocen, el receptor podría mantener un solo grupo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compartido con todas las conexiones. Cuando entra una TPDU, se hace un intento por adquirir dinámicamente un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nuevo. Si hay uno disponible, se acepta la TPDU; de otro modo, se descarta. Dado que el transmisor está preparado para retransmitir las TPDU perdidas por la subred, no hay nada malo en hacer que el receptor se deshaga de las TPDU, el transmisor seguirá intentando hasta que recibe un reconocimiento.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Por otro lado, si el transmisor sabe que el receptor siempre tiene espacio de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no necesita retener copias de las TPDU que envía. Sin embargo, si el receptor no puede garantizar que se aceptará cada TPDU de entrada, el transmisor tendrá que usar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de todas maneras.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Aún si el receptor ha acordado manejar los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queda la cuestión del tamaño. Se podría organizar los buffers de tres maneras:</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Si la mayoría de las TPDU tiene aproximadamente el mismo tamaño, se puede asignar el mismo tamaño a todos los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con una TPDU por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Pero, si hay una variación grande este método no conviene, puesto que si el tamaño se escoge igual a la TPDU más grande, se desperdiciará espacio cuando llegue una TPDU corta y, si se escoge menor que el tamaño máximo de TPDU, se requerirán varios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para las TPDU grandes, con la complejidad asociada.</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Se puede usar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de tamaño variable. La ventaja aquí es un mejor uso de la memoria, al costo de una gestión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más complicada.</a:t>
            </a:r>
            <a:endParaRPr lang="es-AR" sz="1200" kern="1200" dirty="0" smtClean="0">
              <a:solidFill>
                <a:schemeClr val="tx1"/>
              </a:solidFill>
              <a:latin typeface="+mn-lt"/>
              <a:ea typeface="+mn-ea"/>
              <a:cs typeface="+mn-cs"/>
            </a:endParaRPr>
          </a:p>
          <a:p>
            <a:pPr lvl="0"/>
            <a:r>
              <a:rPr lang="es-ES" sz="1200" kern="1200" dirty="0" smtClean="0">
                <a:solidFill>
                  <a:schemeClr val="tx1"/>
                </a:solidFill>
                <a:latin typeface="+mn-lt"/>
                <a:ea typeface="+mn-ea"/>
                <a:cs typeface="+mn-cs"/>
              </a:rPr>
              <a:t>Una tercera posibilidad es dedicar un solo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circular grande por conexión. Este sistema hace buen uso de la memoria cuando todas las conexiones tienen una carga alta, pero es deficiente si algunas conexiones son de poca carga.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media óptima entre los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en el origen y los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en el destino depende del tipo de tráfico transportado por la conexión. Para un tráfico en ráfagas de bajo ancho de banda, es mejor mantener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en el transmisor; para alto ancho de banda, es mejor hacerlo en el receptor.</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A medida que se abren y cierran conexiones, y a medida que cambia el patrón de tráfico, el transmisor y el receptor necesitan ajustar dinámicamente sus asignaciones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En consecuencia, el protocolo de transporte debe permitir a un </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 transmisor solicitar espacio de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en el otro extremo.</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Una manera razonablemente general de manejar la asignación dinámica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es desacoplarlos de los acuses de recibo. La gestión dinámica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implica una ventana de tamaño variable. Inicialmente, el transmisor solicita una cierta cantidad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con base en sus necesidades percibidas. El receptor entonces otorga tantos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como puede. Cada vez que el transmisor envía una TPDU, debe disminuir su asignación, deteniéndose por completo al llegar la asignación a cero. Entonces el receptor incorpora tanto los reconocimientos como las asignaciones de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al tráfico en reversa.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En la capa de transporte puede surgir la necesidad de </a:t>
            </a:r>
            <a:r>
              <a:rPr lang="es-ES" sz="1200" kern="1200" dirty="0" err="1" smtClean="0">
                <a:solidFill>
                  <a:schemeClr val="tx1"/>
                </a:solidFill>
                <a:latin typeface="+mn-lt"/>
                <a:ea typeface="+mn-ea"/>
                <a:cs typeface="+mn-cs"/>
              </a:rPr>
              <a:t>multiplexión</a:t>
            </a:r>
            <a:r>
              <a:rPr lang="es-ES" sz="1200" kern="1200" dirty="0" smtClean="0">
                <a:solidFill>
                  <a:schemeClr val="tx1"/>
                </a:solidFill>
                <a:latin typeface="+mn-lt"/>
                <a:ea typeface="+mn-ea"/>
                <a:cs typeface="+mn-cs"/>
              </a:rPr>
              <a:t> por varias razones. Por ejemplo, como consecuencia de una estructura de precios que penaliza fuertemente a las instalaciones que tienen muchos circuitos virtuales abiertos durante largos períodos de tiempo. Ante esta situación se realiza la </a:t>
            </a:r>
            <a:r>
              <a:rPr lang="es-ES" sz="1200" kern="1200" dirty="0" err="1" smtClean="0">
                <a:solidFill>
                  <a:schemeClr val="tx1"/>
                </a:solidFill>
                <a:latin typeface="+mn-lt"/>
                <a:ea typeface="+mn-ea"/>
                <a:cs typeface="+mn-cs"/>
              </a:rPr>
              <a:t>multiplexión</a:t>
            </a:r>
            <a:r>
              <a:rPr lang="es-ES" sz="1200" kern="1200" dirty="0" smtClean="0">
                <a:solidFill>
                  <a:schemeClr val="tx1"/>
                </a:solidFill>
                <a:latin typeface="+mn-lt"/>
                <a:ea typeface="+mn-ea"/>
                <a:cs typeface="+mn-cs"/>
              </a:rPr>
              <a:t> de diferentes conexiones de transporte en la misma conexión de red. Esta forma de </a:t>
            </a:r>
            <a:r>
              <a:rPr lang="es-ES" sz="1200" kern="1200" dirty="0" err="1" smtClean="0">
                <a:solidFill>
                  <a:schemeClr val="tx1"/>
                </a:solidFill>
                <a:latin typeface="+mn-lt"/>
                <a:ea typeface="+mn-ea"/>
                <a:cs typeface="+mn-cs"/>
              </a:rPr>
              <a:t>multiplexión</a:t>
            </a:r>
            <a:r>
              <a:rPr lang="es-ES" sz="1200" kern="1200" dirty="0" smtClean="0">
                <a:solidFill>
                  <a:schemeClr val="tx1"/>
                </a:solidFill>
                <a:latin typeface="+mn-lt"/>
                <a:ea typeface="+mn-ea"/>
                <a:cs typeface="+mn-cs"/>
              </a:rPr>
              <a:t>, llamada </a:t>
            </a:r>
            <a:r>
              <a:rPr lang="es-ES" sz="1200" b="1" kern="1200" dirty="0" err="1" smtClean="0">
                <a:solidFill>
                  <a:schemeClr val="tx1"/>
                </a:solidFill>
                <a:latin typeface="+mn-lt"/>
                <a:ea typeface="+mn-ea"/>
                <a:cs typeface="+mn-cs"/>
              </a:rPr>
              <a:t>multiplexión</a:t>
            </a:r>
            <a:r>
              <a:rPr lang="es-ES" sz="1200" b="1" kern="1200" dirty="0" smtClean="0">
                <a:solidFill>
                  <a:schemeClr val="tx1"/>
                </a:solidFill>
                <a:latin typeface="+mn-lt"/>
                <a:ea typeface="+mn-ea"/>
                <a:cs typeface="+mn-cs"/>
              </a:rPr>
              <a:t> ascendente</a:t>
            </a:r>
            <a:r>
              <a:rPr lang="es-ES" sz="1200" kern="1200" dirty="0" smtClean="0">
                <a:solidFill>
                  <a:schemeClr val="tx1"/>
                </a:solidFill>
                <a:latin typeface="+mn-lt"/>
                <a:ea typeface="+mn-ea"/>
                <a:cs typeface="+mn-cs"/>
              </a:rPr>
              <a:t>, se muestra en la figura.</a:t>
            </a:r>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Una posible solución es hacer que la capa de transporte abra varias conexiones de red y distribuya el tráfico entre ellas por turno circular, como lo indica la figura 5(b). Esto se llama </a:t>
            </a:r>
            <a:r>
              <a:rPr lang="es-ES" sz="1200" b="1" kern="1200" dirty="0" err="1" smtClean="0">
                <a:solidFill>
                  <a:schemeClr val="tx1"/>
                </a:solidFill>
                <a:latin typeface="+mn-lt"/>
                <a:ea typeface="+mn-ea"/>
                <a:cs typeface="+mn-cs"/>
              </a:rPr>
              <a:t>multiplexión</a:t>
            </a:r>
            <a:r>
              <a:rPr lang="es-ES" sz="1200" b="1" kern="1200" dirty="0" smtClean="0">
                <a:solidFill>
                  <a:schemeClr val="tx1"/>
                </a:solidFill>
                <a:latin typeface="+mn-lt"/>
                <a:ea typeface="+mn-ea"/>
                <a:cs typeface="+mn-cs"/>
              </a:rPr>
              <a:t> descendente</a:t>
            </a:r>
            <a:r>
              <a:rPr lang="es-ES" sz="1200" kern="1200" dirty="0" smtClean="0">
                <a:solidFill>
                  <a:schemeClr val="tx1"/>
                </a:solidFill>
                <a:latin typeface="+mn-lt"/>
                <a:ea typeface="+mn-ea"/>
                <a:cs typeface="+mn-cs"/>
              </a:rPr>
              <a:t>. Si hay disponibles varias líneas de salida, puede usarse también este tipo de </a:t>
            </a:r>
            <a:r>
              <a:rPr lang="es-ES" sz="1200" kern="1200" dirty="0" err="1" smtClean="0">
                <a:solidFill>
                  <a:schemeClr val="tx1"/>
                </a:solidFill>
                <a:latin typeface="+mn-lt"/>
                <a:ea typeface="+mn-ea"/>
                <a:cs typeface="+mn-cs"/>
              </a:rPr>
              <a:t>multiplexión</a:t>
            </a:r>
            <a:r>
              <a:rPr lang="es-ES" sz="1200" kern="1200" dirty="0" smtClean="0">
                <a:solidFill>
                  <a:schemeClr val="tx1"/>
                </a:solidFill>
                <a:latin typeface="+mn-lt"/>
                <a:ea typeface="+mn-ea"/>
                <a:cs typeface="+mn-cs"/>
              </a:rPr>
              <a:t> para aumentar aún más el desempeño.</a:t>
            </a:r>
            <a:endParaRPr lang="es-AR" sz="1200" kern="1200" dirty="0">
              <a:solidFill>
                <a:schemeClr val="tx1"/>
              </a:solidFill>
              <a:latin typeface="+mn-lt"/>
              <a:ea typeface="+mn-ea"/>
              <a:cs typeface="+mn-cs"/>
            </a:endParaRPr>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Si los hosts y los enrutadores están sujetos a caída, la recuperación de éstas se vuelve un tema importante. Si la entidad de transporte está por dentro de los hosts, la recuperación de caídas de red y enrutador, es directa.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problema es más complicado cuando hay que recuperarse de caídas del host. En un intento por recuperar su estado previo, el servidor podría enviar una TPDU de difusión a todos los demás </a:t>
            </a:r>
            <a:r>
              <a:rPr lang="es-ES" sz="1200" i="1" kern="1200" dirty="0" smtClean="0">
                <a:solidFill>
                  <a:schemeClr val="tx1"/>
                </a:solidFill>
                <a:latin typeface="+mn-lt"/>
                <a:ea typeface="+mn-ea"/>
                <a:cs typeface="+mn-cs"/>
              </a:rPr>
              <a:t>hosts</a:t>
            </a:r>
            <a:r>
              <a:rPr lang="es-ES" sz="1200" kern="1200" dirty="0" smtClean="0">
                <a:solidFill>
                  <a:schemeClr val="tx1"/>
                </a:solidFill>
                <a:latin typeface="+mn-lt"/>
                <a:ea typeface="+mn-ea"/>
                <a:cs typeface="+mn-cs"/>
              </a:rPr>
              <a:t>, anunciando que acaba de caerse y solicitando a sus clientes que informen sobre el estado de todas las conexiones abiertas. Cada cliente puede estar en uno de dos estados: una TPDU pendiente, S1, o ninguna TPDU pendiente, S0. Con base en esta información de estado, el cliente debe decidir si retransmitirá o no la TPDU más reciente.</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A primera vista parece obvio que el cliente debe retransmitir sólo si tiene una TPDU pendiente no reconocida, pero no es tan sencillo. Supongamos que la entidad de transporte del servidor envía primero un reconocimiento y luego ejecuta la actualización del proceso de aplicación, si la caída ocurre antes de hacer la escritura, el cliente recibirá el acuse de recibo y estará en el estado S0. Entonces el cliente no retransmitirá, pensando (incorrectamente) que la TPDU llegó. Por el contrario, si primero se hace la escritura y luego se envía el acuse de recibo, se generará la duplicación de una TPDU.</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Sin importar como se programen el transmisor y el receptor, siempre habrá situaciones en las que el protocolo no podrá recuperarse correctamente.  El servidor puede programarse de una de dos maneras: mandar acuse de recibo primero o escribir primero. El cliente puede programarse de cuatro maneras: siempre retransmitir la última TPDU, nunca retransmitir la última TPDU, retransmitir sólo en el estado S0 o retransmitir sólo en el estado S1. Esto da ocho combinaciones, pero para cada combinación existe algún grupo de eventos que hacen que falle el protocolo.</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kern="1200" dirty="0" smtClean="0">
                <a:solidFill>
                  <a:schemeClr val="tx1"/>
                </a:solidFill>
                <a:latin typeface="+mn-lt"/>
                <a:ea typeface="+mn-ea"/>
                <a:cs typeface="+mn-cs"/>
              </a:rPr>
              <a:t>Capa de transporte en Internet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Internet tiene dos protocolos principales en la capa de transporte, uno orientado a conexiones (TCP) y el otro sin conexiones (UDP).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a:t>
            </a:r>
            <a:r>
              <a:rPr lang="es-ES" sz="1200" b="1" kern="1200" dirty="0" smtClean="0">
                <a:solidFill>
                  <a:schemeClr val="tx1"/>
                </a:solidFill>
                <a:latin typeface="+mn-lt"/>
                <a:ea typeface="+mn-ea"/>
                <a:cs typeface="+mn-cs"/>
              </a:rPr>
              <a:t>TCP</a:t>
            </a:r>
            <a:r>
              <a:rPr lang="es-ES" sz="1200" kern="1200" dirty="0" smtClean="0">
                <a:solidFill>
                  <a:schemeClr val="tx1"/>
                </a:solidFill>
                <a:latin typeface="+mn-lt"/>
                <a:ea typeface="+mn-ea"/>
                <a:cs typeface="+mn-cs"/>
              </a:rPr>
              <a:t> (</a:t>
            </a:r>
            <a:r>
              <a:rPr lang="es-ES" sz="1200" b="1" kern="1200" dirty="0" smtClean="0">
                <a:solidFill>
                  <a:schemeClr val="tx1"/>
                </a:solidFill>
                <a:latin typeface="+mn-lt"/>
                <a:ea typeface="+mn-ea"/>
                <a:cs typeface="+mn-cs"/>
              </a:rPr>
              <a:t>protocolo de control de transmisión</a:t>
            </a:r>
            <a:r>
              <a:rPr lang="es-ES" sz="1200" kern="1200" dirty="0" smtClean="0">
                <a:solidFill>
                  <a:schemeClr val="tx1"/>
                </a:solidFill>
                <a:latin typeface="+mn-lt"/>
                <a:ea typeface="+mn-ea"/>
                <a:cs typeface="+mn-cs"/>
              </a:rPr>
              <a:t>) se diseñó específicamente para proporcionar una corriente de bytes confiable a través de una subred no confiable. Una subred es diferente de una sola red porque las distintas partes pueden tener topologías, anchos de banda, retardos, tamaños de paquete y otros parámetros con grandes diferencias. El TCP se diseñó para adaptarse dinámicamente a las propiedades de la subred y para ser robusto ante muchos tipos de fallas.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Modelo de servicio TCP</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servicio TCP se obtiene haciendo que tanto el transmisor como el receptor creen puntos terminales, llamados sockets. Cada socket tiene un número (dirección) de socket que consiste en la dirección del </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 llamado </a:t>
            </a:r>
            <a:r>
              <a:rPr lang="es-ES" sz="1200" b="1" kern="1200" dirty="0" smtClean="0">
                <a:solidFill>
                  <a:schemeClr val="tx1"/>
                </a:solidFill>
                <a:latin typeface="+mn-lt"/>
                <a:ea typeface="+mn-ea"/>
                <a:cs typeface="+mn-cs"/>
              </a:rPr>
              <a:t>puerto</a:t>
            </a:r>
            <a:r>
              <a:rPr lang="es-ES" sz="1200" kern="1200" dirty="0" smtClean="0">
                <a:solidFill>
                  <a:schemeClr val="tx1"/>
                </a:solidFill>
                <a:latin typeface="+mn-lt"/>
                <a:ea typeface="+mn-ea"/>
                <a:cs typeface="+mn-cs"/>
              </a:rPr>
              <a:t>. Puerto es el nombre en TCP de un TSAP. Para obtener el servicio TCP, debe establecerse explícitamente una conexión entre un socket de la máquina transmisora y un socket de la máquina receptora.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Todas las conexiones TCP son dúplex integral y punto a punto. Dúplex integral significa que el tráfico puede ir en ambos sentidos al mismo tiempo. Punto a punto significa que cada conexión tiene exactamente dos puntos terminales. El TCP no reconoce la </a:t>
            </a:r>
            <a:r>
              <a:rPr lang="es-ES" sz="1200" kern="1200" dirty="0" err="1" smtClean="0">
                <a:solidFill>
                  <a:schemeClr val="tx1"/>
                </a:solidFill>
                <a:latin typeface="+mn-lt"/>
                <a:ea typeface="+mn-ea"/>
                <a:cs typeface="+mn-cs"/>
              </a:rPr>
              <a:t>multitransmisión</a:t>
            </a:r>
            <a:r>
              <a:rPr lang="es-ES" sz="1200" kern="1200" dirty="0" smtClean="0">
                <a:solidFill>
                  <a:schemeClr val="tx1"/>
                </a:solidFill>
                <a:latin typeface="+mn-lt"/>
                <a:ea typeface="+mn-ea"/>
                <a:cs typeface="+mn-cs"/>
              </a:rPr>
              <a:t> ni la difusión.</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Una conexión TCP es una corriente de bytes, no una corriente de mensajes. Los límites del mensaje no se conservan de extremo a extremo. Por ejemplo, si el proceso transmisor hace 4 escrituras de 512 bytes en una corriente TCP, estos datos pueden entregarse como 4 bloques de 512 bytes, 2 bloques de 1024 bytes, o de algún otro modo. No hay manera de que el receptor detecte las unidades en las que se escribieron los datos. Cuando una aplicación pasa datos al TCP, éste puede enviarlos de inmediato o guardarlos en un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a discreción propia.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Otra característica interesante del TCP son los </a:t>
            </a:r>
            <a:r>
              <a:rPr lang="es-ES" sz="1200" b="1" kern="1200" dirty="0" smtClean="0">
                <a:solidFill>
                  <a:schemeClr val="tx1"/>
                </a:solidFill>
                <a:latin typeface="+mn-lt"/>
                <a:ea typeface="+mn-ea"/>
                <a:cs typeface="+mn-cs"/>
              </a:rPr>
              <a:t>datos urgentes</a:t>
            </a:r>
            <a:r>
              <a:rPr lang="es-ES" sz="1200" kern="1200" dirty="0" smtClean="0">
                <a:solidFill>
                  <a:schemeClr val="tx1"/>
                </a:solidFill>
                <a:latin typeface="+mn-lt"/>
                <a:ea typeface="+mn-ea"/>
                <a:cs typeface="+mn-cs"/>
              </a:rPr>
              <a:t>. Cuando un usuario interrumpe un cómputo remoto ya iniciado, la aplicación transmisora pone cierta información de control en la corriente de datos y se la da al TCP junto con la bandera URGENT. Este evento hace que el TCP deje de acumular datos y transmita de inmediato todo lo que tiene para esa conexión.</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Modelo de servicio TCP</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servicio TCP se obtiene haciendo que tanto el transmisor como el receptor creen puntos terminales, llamados sockets. Cada socket tiene un número (dirección) de socket que consiste en la dirección del </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 llamado </a:t>
            </a:r>
            <a:r>
              <a:rPr lang="es-ES" sz="1200" b="1" kern="1200" dirty="0" smtClean="0">
                <a:solidFill>
                  <a:schemeClr val="tx1"/>
                </a:solidFill>
                <a:latin typeface="+mn-lt"/>
                <a:ea typeface="+mn-ea"/>
                <a:cs typeface="+mn-cs"/>
              </a:rPr>
              <a:t>puerto</a:t>
            </a:r>
            <a:r>
              <a:rPr lang="es-ES" sz="1200" kern="1200" dirty="0" smtClean="0">
                <a:solidFill>
                  <a:schemeClr val="tx1"/>
                </a:solidFill>
                <a:latin typeface="+mn-lt"/>
                <a:ea typeface="+mn-ea"/>
                <a:cs typeface="+mn-cs"/>
              </a:rPr>
              <a:t>. Puerto es el nombre en TCP de un TSAP. Para obtener el servicio TCP, debe establecerse explícitamente una conexión entre un socket de la máquina transmisora y un socket de la máquina receptora.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Todas las conexiones TCP son dúplex integral y punto a punto. Dúplex integral significa que el tráfico puede ir en ambos sentidos al mismo tiempo. Punto a punto significa que cada conexión tiene exactamente dos puntos terminales. El TCP no reconoce la </a:t>
            </a:r>
            <a:r>
              <a:rPr lang="es-ES" sz="1200" kern="1200" dirty="0" err="1" smtClean="0">
                <a:solidFill>
                  <a:schemeClr val="tx1"/>
                </a:solidFill>
                <a:latin typeface="+mn-lt"/>
                <a:ea typeface="+mn-ea"/>
                <a:cs typeface="+mn-cs"/>
              </a:rPr>
              <a:t>multitransmisión</a:t>
            </a:r>
            <a:r>
              <a:rPr lang="es-ES" sz="1200" kern="1200" dirty="0" smtClean="0">
                <a:solidFill>
                  <a:schemeClr val="tx1"/>
                </a:solidFill>
                <a:latin typeface="+mn-lt"/>
                <a:ea typeface="+mn-ea"/>
                <a:cs typeface="+mn-cs"/>
              </a:rPr>
              <a:t> ni la difusión.</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Una conexión TCP es una corriente de bytes, no una corriente de mensajes. Los límites del mensaje no se conservan de extremo a extremo. Por ejemplo, si el proceso transmisor hace 4 escrituras de 512 bytes en una corriente TCP, estos datos pueden entregarse como 4 bloques de 512 bytes, 2 bloques de 1024 bytes, o de algún otro modo. No hay manera de que el receptor detecte las unidades en las que se escribieron los datos. Cuando una aplicación pasa datos al TCP, éste puede enviarlos de inmediato o guardarlos en un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a discreción propia.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Otra característica interesante del TCP son los </a:t>
            </a:r>
            <a:r>
              <a:rPr lang="es-ES" sz="1200" b="1" kern="1200" dirty="0" smtClean="0">
                <a:solidFill>
                  <a:schemeClr val="tx1"/>
                </a:solidFill>
                <a:latin typeface="+mn-lt"/>
                <a:ea typeface="+mn-ea"/>
                <a:cs typeface="+mn-cs"/>
              </a:rPr>
              <a:t>datos urgentes</a:t>
            </a:r>
            <a:r>
              <a:rPr lang="es-ES" sz="1200" kern="1200" dirty="0" smtClean="0">
                <a:solidFill>
                  <a:schemeClr val="tx1"/>
                </a:solidFill>
                <a:latin typeface="+mn-lt"/>
                <a:ea typeface="+mn-ea"/>
                <a:cs typeface="+mn-cs"/>
              </a:rPr>
              <a:t>. Cuando un usuario interrumpe un cómputo remoto ya iniciado, la aplicación transmisora pone cierta información de control en la corriente de datos y se la da al TCP junto con la bandera URGENT. Este evento hace que el TCP deje de acumular datos y transmita de inmediato todo lo que tiene para esa conexión.</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smtClean="0"/>
          </a:p>
          <a:p>
            <a:endParaRPr lang="es-ES_tradnl" dirty="0"/>
          </a:p>
        </p:txBody>
      </p:sp>
      <p:sp>
        <p:nvSpPr>
          <p:cNvPr id="4" name="Marcador de número de diapositiva 3"/>
          <p:cNvSpPr>
            <a:spLocks noGrp="1"/>
          </p:cNvSpPr>
          <p:nvPr>
            <p:ph type="sldNum" sz="quarter" idx="10"/>
          </p:nvPr>
        </p:nvSpPr>
        <p:spPr>
          <a:xfrm>
            <a:off x="1676400" y="6096000"/>
            <a:ext cx="3733800" cy="2057400"/>
          </a:xfrm>
          <a:prstGeom prst="rect">
            <a:avLst/>
          </a:prstGeom>
        </p:spPr>
        <p:txBody>
          <a:bodyPr/>
          <a:lstStyle/>
          <a:p>
            <a:r>
              <a:rPr lang="es-AR" dirty="0" smtClean="0"/>
              <a:t>Red:Colección interconectada de dispositivos autonomos cuyo objetivo es compartir recursos e intercambiar información</a:t>
            </a:r>
            <a:endParaRPr lang="es-A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Control de congestionamiento con TCP</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Cuando la carga ofrecida a cualquier red es mayor que la que se puede manejar, se genera un congestionamiento. Aunque la capa de red intenta manejarlos, gran parte del trabajo recae sobre el TCP porque la solución real al congestionamiento es la disminución de la tasa de datos.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Antes de analizar la manera en que el TCP reacciona al congestionamiento, veamos qué hace para evitar que ocurra: al establecerse una conexión, se tiene que seleccionar un tamaño de ventana adecuado. El receptor puede especificar una ventana con base en su tamaño de </a:t>
            </a:r>
            <a:r>
              <a:rPr lang="es-ES" sz="1200" i="1" kern="1200" dirty="0" smtClean="0">
                <a:solidFill>
                  <a:schemeClr val="tx1"/>
                </a:solidFill>
                <a:latin typeface="+mn-lt"/>
                <a:ea typeface="+mn-ea"/>
                <a:cs typeface="+mn-cs"/>
              </a:rPr>
              <a:t>buffer</a:t>
            </a:r>
            <a:r>
              <a:rPr lang="es-ES" sz="1200" kern="1200" dirty="0" smtClean="0">
                <a:solidFill>
                  <a:schemeClr val="tx1"/>
                </a:solidFill>
                <a:latin typeface="+mn-lt"/>
                <a:ea typeface="+mn-ea"/>
                <a:cs typeface="+mn-cs"/>
              </a:rPr>
              <a:t>. Si el transmisor se ajusta a su tamaño de ventana, no ocurrirán problemas por desbordamiento de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en la terminal receptora, pero aún pueden ocurrir debido a congestionamientos internos en la red.</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solución de Internet es aceptar que existen dos problemas potenciales (capacidad de la red y capacidad del receptor) y manejarlos por separado. Para ello, cada transmisor mantiene dos ventanas: la ventana que ha otorgado el receptor y una segunda ventana, la </a:t>
            </a:r>
            <a:r>
              <a:rPr lang="es-ES" sz="1200" b="1" kern="1200" dirty="0" smtClean="0">
                <a:solidFill>
                  <a:schemeClr val="tx1"/>
                </a:solidFill>
                <a:latin typeface="+mn-lt"/>
                <a:ea typeface="+mn-ea"/>
                <a:cs typeface="+mn-cs"/>
              </a:rPr>
              <a:t>ventana de congestionamiento</a:t>
            </a:r>
            <a:r>
              <a:rPr lang="es-ES" sz="1200" kern="1200" dirty="0" smtClean="0">
                <a:solidFill>
                  <a:schemeClr val="tx1"/>
                </a:solidFill>
                <a:latin typeface="+mn-lt"/>
                <a:ea typeface="+mn-ea"/>
                <a:cs typeface="+mn-cs"/>
              </a:rPr>
              <a:t>; cada una refleja la cantidad de bytes que puede enviar el transmisor. La cantidad de bytes que pueden enviarse es la cifra menor de las dos ventanas. Por tanto, la ventana efectiva es el mínimo de lo que el transmisor piensa que es correcto y lo que el receptor piensa que está bien.</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kern="1200" dirty="0" smtClean="0">
                <a:solidFill>
                  <a:schemeClr val="tx1"/>
                </a:solidFill>
                <a:latin typeface="+mn-lt"/>
                <a:ea typeface="+mn-ea"/>
                <a:cs typeface="+mn-cs"/>
              </a:rPr>
              <a:t>Servicios suministrados a las capas superiores (Capa de Sesión).</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objetivo fundamental de la capa de Transporte es proporcionar un servicio eficiente, confiable y económico a sus usuarios, que son los procesos de la capa de aplicación. Para cumplir con este propósito, la capa de transporte hace uso de los servicios proporcionados por la capa de red. El </a:t>
            </a:r>
            <a:r>
              <a:rPr lang="es-ES" sz="1200" i="1" kern="1200" dirty="0" smtClean="0">
                <a:solidFill>
                  <a:schemeClr val="tx1"/>
                </a:solidFill>
                <a:latin typeface="+mn-lt"/>
                <a:ea typeface="+mn-ea"/>
                <a:cs typeface="+mn-cs"/>
              </a:rPr>
              <a:t>hardware</a:t>
            </a:r>
            <a:r>
              <a:rPr lang="es-ES" sz="1200" kern="1200" dirty="0" smtClean="0">
                <a:solidFill>
                  <a:schemeClr val="tx1"/>
                </a:solidFill>
                <a:latin typeface="+mn-lt"/>
                <a:ea typeface="+mn-ea"/>
                <a:cs typeface="+mn-cs"/>
              </a:rPr>
              <a:t> o el </a:t>
            </a:r>
            <a:r>
              <a:rPr lang="es-ES" sz="1200" i="1" kern="1200" dirty="0" smtClean="0">
                <a:solidFill>
                  <a:schemeClr val="tx1"/>
                </a:solidFill>
                <a:latin typeface="+mn-lt"/>
                <a:ea typeface="+mn-ea"/>
                <a:cs typeface="+mn-cs"/>
              </a:rPr>
              <a:t>software</a:t>
            </a:r>
            <a:r>
              <a:rPr lang="es-ES" sz="1200" kern="1200" dirty="0" smtClean="0">
                <a:solidFill>
                  <a:schemeClr val="tx1"/>
                </a:solidFill>
                <a:latin typeface="+mn-lt"/>
                <a:ea typeface="+mn-ea"/>
                <a:cs typeface="+mn-cs"/>
              </a:rPr>
              <a:t> de la capa de transporte que se encarga del trabajo se llama </a:t>
            </a:r>
            <a:r>
              <a:rPr lang="es-ES" sz="1200" b="1" kern="1200" dirty="0" smtClean="0">
                <a:solidFill>
                  <a:schemeClr val="tx1"/>
                </a:solidFill>
                <a:latin typeface="+mn-lt"/>
                <a:ea typeface="+mn-ea"/>
                <a:cs typeface="+mn-cs"/>
              </a:rPr>
              <a:t>entidad de transporte</a:t>
            </a:r>
            <a:r>
              <a:rPr lang="es-ES" sz="1200" kern="1200" dirty="0" smtClean="0">
                <a:solidFill>
                  <a:schemeClr val="tx1"/>
                </a:solidFill>
                <a:latin typeface="+mn-lt"/>
                <a:ea typeface="+mn-ea"/>
                <a:cs typeface="+mn-cs"/>
              </a:rPr>
              <a:t>. Ésta puede estar en el núcleo del sistema operativo, en un proceso de usuario independiente, en un paquete de biblioteca que forma parte de las aplicaciones de la red o en la tarjeta de interfaz de la red. Cuando la portadora presta un servicio de transporte confiable, la entidad de transporte reside en máquinas especiales de interfaz en la orilla de la subred a la que se conectan los </a:t>
            </a:r>
            <a:r>
              <a:rPr lang="es-ES" sz="1200" i="1" kern="1200" dirty="0" smtClean="0">
                <a:solidFill>
                  <a:schemeClr val="tx1"/>
                </a:solidFill>
                <a:latin typeface="+mn-lt"/>
                <a:ea typeface="+mn-ea"/>
                <a:cs typeface="+mn-cs"/>
              </a:rPr>
              <a:t>hosts</a:t>
            </a:r>
            <a:r>
              <a:rPr lang="es-ES" sz="1200" kern="1200" dirty="0" smtClean="0">
                <a:solidFill>
                  <a:schemeClr val="tx1"/>
                </a:solidFill>
                <a:latin typeface="+mn-lt"/>
                <a:ea typeface="+mn-ea"/>
                <a:cs typeface="+mn-cs"/>
              </a:rPr>
              <a:t>. La figura 1 muestra la relación entre las capas de red, transporte y aplicación.</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existencia de la capa de transporte hace posible que el servicio de transporte sea más confiable que el servicio de red subyacente. La capa de transporte puede detectar y compensar paquetes perdidos y datos alterados. Las primitivas del servicio de transporte pueden diseñarse de modo que sean independientes de las primitivas del servicio de red. Es posible escribir programas de aplicación usando un grupo estándar de estas primitivas, y hacer que estos programas trabajen en una variedad amplia de redes, sin tener los problemas que surgen de trabajar con interfaces de subred diferentes y transmisiones no confiables. Así, esta capa cumple la función clave de aislar las capas superiores respecto de la tecnología, el diseño y las imperfecciones de la subred.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Por lo general, las cuatro capas inferiores pueden verse como el </a:t>
            </a:r>
            <a:r>
              <a:rPr lang="es-ES" sz="1200" b="1" kern="1200" dirty="0" smtClean="0">
                <a:solidFill>
                  <a:schemeClr val="tx1"/>
                </a:solidFill>
                <a:latin typeface="+mn-lt"/>
                <a:ea typeface="+mn-ea"/>
                <a:cs typeface="+mn-cs"/>
              </a:rPr>
              <a:t>proveedor del servicio de transporte</a:t>
            </a:r>
            <a:r>
              <a:rPr lang="es-ES" sz="1200" kern="1200" dirty="0" smtClean="0">
                <a:solidFill>
                  <a:schemeClr val="tx1"/>
                </a:solidFill>
                <a:latin typeface="+mn-lt"/>
                <a:ea typeface="+mn-ea"/>
                <a:cs typeface="+mn-cs"/>
              </a:rPr>
              <a:t> y las capas superiores son el </a:t>
            </a:r>
            <a:r>
              <a:rPr lang="es-ES" sz="1200" b="1" kern="1200" dirty="0" smtClean="0">
                <a:solidFill>
                  <a:schemeClr val="tx1"/>
                </a:solidFill>
                <a:latin typeface="+mn-lt"/>
                <a:ea typeface="+mn-ea"/>
                <a:cs typeface="+mn-cs"/>
              </a:rPr>
              <a:t>usuario del servicio de transporte</a:t>
            </a:r>
            <a:r>
              <a:rPr lang="es-ES" sz="1200" kern="1200" dirty="0" smtClean="0">
                <a:solidFill>
                  <a:schemeClr val="tx1"/>
                </a:solidFill>
                <a:latin typeface="+mn-lt"/>
                <a:ea typeface="+mn-ea"/>
                <a:cs typeface="+mn-cs"/>
              </a:rPr>
              <a:t>. Esta distinción hace que la capa de transporte sea el límite principal entre el proveedor y el usuario del servicio confiable de transmisión de datos.</a:t>
            </a:r>
            <a:endParaRPr lang="es-AR" sz="1200" kern="1200" dirty="0" smtClean="0">
              <a:solidFill>
                <a:schemeClr val="tx1"/>
              </a:solidFill>
              <a:latin typeface="+mn-lt"/>
              <a:ea typeface="+mn-ea"/>
              <a:cs typeface="+mn-cs"/>
            </a:endParaRPr>
          </a:p>
          <a:p>
            <a:endParaRPr lang="es-ES_tradnl" dirty="0" smtClean="0"/>
          </a:p>
          <a:p>
            <a:endParaRPr lang="es-ES_tradnl" dirty="0"/>
          </a:p>
        </p:txBody>
      </p:sp>
      <p:sp>
        <p:nvSpPr>
          <p:cNvPr id="4" name="Marcador de número de diapositiva 3"/>
          <p:cNvSpPr>
            <a:spLocks noGrp="1"/>
          </p:cNvSpPr>
          <p:nvPr>
            <p:ph type="sldNum" sz="quarter" idx="10"/>
          </p:nvPr>
        </p:nvSpPr>
        <p:spPr>
          <a:xfrm>
            <a:off x="2398713" y="5029200"/>
            <a:ext cx="2971800" cy="2590800"/>
          </a:xfrm>
          <a:prstGeom prst="rect">
            <a:avLst/>
          </a:prstGeom>
        </p:spPr>
        <p:txBody>
          <a:bodyPr/>
          <a:lstStyle/>
          <a:p>
            <a:r>
              <a:rPr lang="es-AR" dirty="0" smtClean="0"/>
              <a:t>R</a:t>
            </a:r>
            <a:r>
              <a:rPr lang="es-ES_tradnl" dirty="0" smtClean="0"/>
              <a:t>e</a:t>
            </a:r>
            <a:r>
              <a:rPr lang="es-AR" dirty="0" smtClean="0"/>
              <a:t>glas de transferencia: duplex, semiduplex, cantidad de circuitos.</a:t>
            </a:r>
          </a:p>
          <a:p>
            <a:r>
              <a:rPr lang="es-AR" dirty="0" smtClean="0"/>
              <a:t>Control de flujo</a:t>
            </a:r>
            <a:endParaRPr lang="es-A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kern="1200" dirty="0" smtClean="0">
                <a:solidFill>
                  <a:schemeClr val="tx1"/>
                </a:solidFill>
                <a:latin typeface="+mn-lt"/>
                <a:ea typeface="+mn-ea"/>
                <a:cs typeface="+mn-cs"/>
              </a:rPr>
              <a:t>La capa de Transporte como QOS (</a:t>
            </a:r>
            <a:r>
              <a:rPr lang="es-ES" sz="1200" b="1" kern="1200" dirty="0" err="1" smtClean="0">
                <a:solidFill>
                  <a:schemeClr val="tx1"/>
                </a:solidFill>
                <a:latin typeface="+mn-lt"/>
                <a:ea typeface="+mn-ea"/>
                <a:cs typeface="+mn-cs"/>
              </a:rPr>
              <a:t>Quality</a:t>
            </a:r>
            <a:r>
              <a:rPr lang="es-ES" sz="1200" b="1" kern="1200" dirty="0" smtClean="0">
                <a:solidFill>
                  <a:schemeClr val="tx1"/>
                </a:solidFill>
                <a:latin typeface="+mn-lt"/>
                <a:ea typeface="+mn-ea"/>
                <a:cs typeface="+mn-cs"/>
              </a:rPr>
              <a:t> of </a:t>
            </a:r>
            <a:r>
              <a:rPr lang="es-ES" sz="1200" b="1" kern="1200" dirty="0" err="1" smtClean="0">
                <a:solidFill>
                  <a:schemeClr val="tx1"/>
                </a:solidFill>
                <a:latin typeface="+mn-lt"/>
                <a:ea typeface="+mn-ea"/>
                <a:cs typeface="+mn-cs"/>
              </a:rPr>
              <a:t>Service</a:t>
            </a:r>
            <a:r>
              <a:rPr lang="es-ES" sz="1200" b="1"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Otra manera de ver la capa de transporte es considerar que su función primaria es la de mejorar la </a:t>
            </a:r>
            <a:r>
              <a:rPr lang="es-ES" sz="1200" b="1" kern="1200" dirty="0" smtClean="0">
                <a:solidFill>
                  <a:schemeClr val="tx1"/>
                </a:solidFill>
                <a:latin typeface="+mn-lt"/>
                <a:ea typeface="+mn-ea"/>
                <a:cs typeface="+mn-cs"/>
              </a:rPr>
              <a:t>calidad del servicio</a:t>
            </a:r>
            <a:r>
              <a:rPr lang="es-ES" sz="1200" kern="1200" dirty="0" smtClean="0">
                <a:solidFill>
                  <a:schemeClr val="tx1"/>
                </a:solidFill>
                <a:latin typeface="+mn-lt"/>
                <a:ea typeface="+mn-ea"/>
                <a:cs typeface="+mn-cs"/>
              </a:rPr>
              <a:t> (</a:t>
            </a:r>
            <a:r>
              <a:rPr lang="es-ES" sz="1200" b="1" kern="1200" dirty="0" err="1" smtClean="0">
                <a:solidFill>
                  <a:schemeClr val="tx1"/>
                </a:solidFill>
                <a:latin typeface="+mn-lt"/>
                <a:ea typeface="+mn-ea"/>
                <a:cs typeface="+mn-cs"/>
              </a:rPr>
              <a:t>QoS</a:t>
            </a:r>
            <a:r>
              <a:rPr lang="es-ES" sz="1200" kern="1200" dirty="0" smtClean="0">
                <a:solidFill>
                  <a:schemeClr val="tx1"/>
                </a:solidFill>
                <a:latin typeface="+mn-lt"/>
                <a:ea typeface="+mn-ea"/>
                <a:cs typeface="+mn-cs"/>
              </a:rPr>
              <a:t>) proporcionada por la capa de red. Si el servicio de red es impecable, la capa de transporte tiene una tarea fácil; si, por el contrario, el servicio de red es malo, la capa de transporte tiene que construir un puente sobre el abismo que separa lo que quieren los usuarios de transporte y lo que la capa de red proporciona.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kern="1200" dirty="0" smtClean="0">
                <a:solidFill>
                  <a:schemeClr val="tx1"/>
                </a:solidFill>
                <a:latin typeface="+mn-lt"/>
                <a:ea typeface="+mn-ea"/>
                <a:cs typeface="+mn-cs"/>
              </a:rPr>
              <a:t>La </a:t>
            </a:r>
            <a:r>
              <a:rPr lang="es-ES" sz="1200" kern="1200" dirty="0" err="1" smtClean="0">
                <a:solidFill>
                  <a:schemeClr val="tx1"/>
                </a:solidFill>
                <a:latin typeface="+mn-lt"/>
                <a:ea typeface="+mn-ea"/>
                <a:cs typeface="+mn-cs"/>
              </a:rPr>
              <a:t>QoS</a:t>
            </a:r>
            <a:r>
              <a:rPr lang="es-ES" sz="1200" kern="1200" dirty="0" smtClean="0">
                <a:solidFill>
                  <a:schemeClr val="tx1"/>
                </a:solidFill>
                <a:latin typeface="+mn-lt"/>
                <a:ea typeface="+mn-ea"/>
                <a:cs typeface="+mn-cs"/>
              </a:rPr>
              <a:t> se caracteriza por varios parámetros específicos. Algunos de ellos son:</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Retardo de establecimiento de la conexión</a:t>
            </a:r>
            <a:r>
              <a:rPr lang="es-ES" sz="1200" kern="1200" dirty="0" smtClean="0">
                <a:solidFill>
                  <a:schemeClr val="tx1"/>
                </a:solidFill>
                <a:latin typeface="+mn-lt"/>
                <a:ea typeface="+mn-ea"/>
                <a:cs typeface="+mn-cs"/>
              </a:rPr>
              <a:t>: es el tiempo que transcurre entre la solicitud de una conexión de transporte y la confirmación del usuario del servicio de transporte.</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Probabilidad de falla de establecimiento de la conexión</a:t>
            </a:r>
            <a:r>
              <a:rPr lang="es-ES" sz="1200" kern="1200" dirty="0" smtClean="0">
                <a:solidFill>
                  <a:schemeClr val="tx1"/>
                </a:solidFill>
                <a:latin typeface="+mn-lt"/>
                <a:ea typeface="+mn-ea"/>
                <a:cs typeface="+mn-cs"/>
              </a:rPr>
              <a:t>: es la posibilidad de que una conexión no se establezca en el lapso de máximo retardo de establecimiento (por congestionamiento de la red, falta de espacio de tablas, etc.)</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Rendimiento</a:t>
            </a:r>
            <a:r>
              <a:rPr lang="es-ES" sz="1200" kern="1200" dirty="0" smtClean="0">
                <a:solidFill>
                  <a:schemeClr val="tx1"/>
                </a:solidFill>
                <a:latin typeface="+mn-lt"/>
                <a:ea typeface="+mn-ea"/>
                <a:cs typeface="+mn-cs"/>
              </a:rPr>
              <a:t>: mide la cantidad de bytes de datos de usuario transferidos por segundo, medido durante algún intervalo de tiempo.</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Retardo de tránsito</a:t>
            </a:r>
            <a:r>
              <a:rPr lang="es-ES" sz="1200" kern="1200" dirty="0" smtClean="0">
                <a:solidFill>
                  <a:schemeClr val="tx1"/>
                </a:solidFill>
                <a:latin typeface="+mn-lt"/>
                <a:ea typeface="+mn-ea"/>
                <a:cs typeface="+mn-cs"/>
              </a:rPr>
              <a:t>: mide el tiempo entre el envío de un mensaje por el usuario de transporte de la máquina de origen y su recepción por el usuario de transporte de la máquina de destino.</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Tasa de error residual</a:t>
            </a:r>
            <a:r>
              <a:rPr lang="es-ES" sz="1200" kern="1200" dirty="0" smtClean="0">
                <a:solidFill>
                  <a:schemeClr val="tx1"/>
                </a:solidFill>
                <a:latin typeface="+mn-lt"/>
                <a:ea typeface="+mn-ea"/>
                <a:cs typeface="+mn-cs"/>
              </a:rPr>
              <a:t>: mide la cantidad de mensajes perdidos o alterados como una fracción del total enviado.</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Protección</a:t>
            </a:r>
            <a:r>
              <a:rPr lang="es-ES" sz="1200" kern="1200" dirty="0" smtClean="0">
                <a:solidFill>
                  <a:schemeClr val="tx1"/>
                </a:solidFill>
                <a:latin typeface="+mn-lt"/>
                <a:ea typeface="+mn-ea"/>
                <a:cs typeface="+mn-cs"/>
              </a:rPr>
              <a:t>: provee un mecanismo para que el usuario especifique su interés en que la capa de transporte proporcione protección de lectura y modificación de los datos transmitidos contra terceros no autorizados.</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Prioridad</a:t>
            </a:r>
            <a:r>
              <a:rPr lang="es-ES" sz="1200" kern="1200" dirty="0" smtClean="0">
                <a:solidFill>
                  <a:schemeClr val="tx1"/>
                </a:solidFill>
                <a:latin typeface="+mn-lt"/>
                <a:ea typeface="+mn-ea"/>
                <a:cs typeface="+mn-cs"/>
              </a:rPr>
              <a:t>: permite que el usuario indique qué conexiones son más importantes que otras y que, en el caso de un congestionamiento, las conexiones de alta prioridad sean atendidas antes que las de baja prioridad.</a:t>
            </a:r>
            <a:endParaRPr lang="es-AR" sz="1200" kern="1200" dirty="0" smtClean="0">
              <a:solidFill>
                <a:schemeClr val="tx1"/>
              </a:solidFill>
              <a:latin typeface="+mn-lt"/>
              <a:ea typeface="+mn-ea"/>
              <a:cs typeface="+mn-cs"/>
            </a:endParaRPr>
          </a:p>
          <a:p>
            <a:pPr lvl="0"/>
            <a:r>
              <a:rPr lang="es-ES" sz="1200" i="1" kern="1200" dirty="0" smtClean="0">
                <a:solidFill>
                  <a:schemeClr val="tx1"/>
                </a:solidFill>
                <a:latin typeface="+mn-lt"/>
                <a:ea typeface="+mn-ea"/>
                <a:cs typeface="+mn-cs"/>
              </a:rPr>
              <a:t>Tenacidad</a:t>
            </a:r>
            <a:r>
              <a:rPr lang="es-ES" sz="1200" kern="1200" dirty="0" smtClean="0">
                <a:solidFill>
                  <a:schemeClr val="tx1"/>
                </a:solidFill>
                <a:latin typeface="+mn-lt"/>
                <a:ea typeface="+mn-ea"/>
                <a:cs typeface="+mn-cs"/>
              </a:rPr>
              <a:t>: da la probabilidad de que la capa de transporte por sí misma termine instantáneamente una conexión debido a problemas internos o congestionamiento.</a:t>
            </a:r>
          </a:p>
          <a:p>
            <a:r>
              <a:rPr lang="es-ES" sz="1200" kern="1200" dirty="0" smtClean="0">
                <a:solidFill>
                  <a:schemeClr val="tx1"/>
                </a:solidFill>
                <a:latin typeface="+mn-lt"/>
                <a:ea typeface="+mn-ea"/>
                <a:cs typeface="+mn-cs"/>
              </a:rPr>
              <a:t>El servicio de transporte puede permitir que el usuario especifique valores preferidos, aceptables y mínimos para los parámetros de servicio en el momento de establecerse una conexión. Es responsabilidad de la capa de transporte examinar estos parámetros y, dependiendo de los tipos de servicio de red disponibles, determinar si puede proporcionar el servicio requerido. En algunos casos, la capa de transporte puede darse cuenta de que algunos parámetros son inalcanzables, en cuyo caso indica al solicitante que falló el intento de conexión, sin molestarse en comunicarse con el destino.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En otros casos, la capa de transporte sabe que no puede lograr la meta deseada, pero puede lograr una tasa menor, aunque aún aceptable. Entonces envía la tasa menor y la tasa mínima aceptable a la máquina remota, solicitando establecer una conexión. Si la máquina remota no pude manejar el valor propuesto, pero puede manejar un valor por encima del mínimo, puede hacer una contraoferta. Si no puede manejar ningún valor superior al mínimo, rechaza el intento de conexión. Por último se informa al usuario de origen si la conexión se estableció o rechazó, y en caso de haberse establecido, los valores de los parámetros acordados. Este procedimiento se llama </a:t>
            </a:r>
            <a:r>
              <a:rPr lang="es-ES" sz="1200" b="1" kern="1200" dirty="0" smtClean="0">
                <a:solidFill>
                  <a:schemeClr val="tx1"/>
                </a:solidFill>
                <a:latin typeface="+mn-lt"/>
                <a:ea typeface="+mn-ea"/>
                <a:cs typeface="+mn-cs"/>
              </a:rPr>
              <a:t>negociación abierta</a:t>
            </a:r>
            <a:r>
              <a:rPr lang="es-ES" sz="1200" kern="1200" dirty="0" smtClean="0">
                <a:solidFill>
                  <a:schemeClr val="tx1"/>
                </a:solidFill>
                <a:latin typeface="+mn-lt"/>
                <a:ea typeface="+mn-ea"/>
                <a:cs typeface="+mn-cs"/>
              </a:rPr>
              <a:t>. Una vez que se han negociado las opciones, permanecen así durante el resto de vida de la conexión.</a:t>
            </a:r>
            <a:endParaRPr lang="es-AR" sz="1200" kern="1200" dirty="0" smtClean="0">
              <a:solidFill>
                <a:schemeClr val="tx1"/>
              </a:solidFill>
              <a:latin typeface="+mn-lt"/>
              <a:ea typeface="+mn-ea"/>
              <a:cs typeface="+mn-cs"/>
            </a:endParaRPr>
          </a:p>
          <a:p>
            <a:pPr lvl="0"/>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latin typeface="+mn-lt"/>
                <a:ea typeface="+mn-ea"/>
                <a:cs typeface="+mn-cs"/>
              </a:rPr>
              <a:t>El servicio de transporte se implementa mediante un </a:t>
            </a:r>
            <a:r>
              <a:rPr lang="es-ES" sz="1200" b="1" kern="1200" dirty="0" smtClean="0">
                <a:solidFill>
                  <a:schemeClr val="tx1"/>
                </a:solidFill>
                <a:latin typeface="+mn-lt"/>
                <a:ea typeface="+mn-ea"/>
                <a:cs typeface="+mn-cs"/>
              </a:rPr>
              <a:t>protocolo de transporte</a:t>
            </a:r>
            <a:r>
              <a:rPr lang="es-ES" sz="1200" kern="1200" dirty="0" smtClean="0">
                <a:solidFill>
                  <a:schemeClr val="tx1"/>
                </a:solidFill>
                <a:latin typeface="+mn-lt"/>
                <a:ea typeface="+mn-ea"/>
                <a:cs typeface="+mn-cs"/>
              </a:rPr>
              <a:t> entre las dos entidades de transporte. Al igual que el protocolo de enlace de datos, se encarga del control de errores, la secuencia y el control de flujo. Pero las diferencias que existen entre ambos protocolos se deben a diferencias en los entornos en que operan cada uno de ellos. En la capa de enlace, dos enrutadores se comunican directamente mediante un canal físico mientras que, en la capa de transporte, este canal es reemplazado por la subred completa como se ve en la figura 2.</a:t>
            </a:r>
          </a:p>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latin typeface="+mn-lt"/>
                <a:ea typeface="+mn-ea"/>
                <a:cs typeface="+mn-cs"/>
              </a:rPr>
              <a:t>Esta diferencia hace que la capa de transporte requiera un enfoque distinto del que se usa en la capa de enlace de datos. Por ejemplo, en la capa de transporte es necesario un direccionamiento explícito de los destinos, lo cual hace mas complicado el establecimiento inicial de la conexión; la gran cantidad de conexiones en la capa de transporte hace menos atractiva la idea de dedicar muchos </a:t>
            </a:r>
            <a:r>
              <a:rPr lang="es-ES" sz="1200" i="1" kern="1200" dirty="0" smtClean="0">
                <a:solidFill>
                  <a:schemeClr val="tx1"/>
                </a:solidFill>
                <a:latin typeface="+mn-lt"/>
                <a:ea typeface="+mn-ea"/>
                <a:cs typeface="+mn-cs"/>
              </a:rPr>
              <a:t>buffers</a:t>
            </a:r>
            <a:r>
              <a:rPr lang="es-ES" sz="1200" kern="1200" dirty="0" smtClean="0">
                <a:solidFill>
                  <a:schemeClr val="tx1"/>
                </a:solidFill>
                <a:latin typeface="+mn-lt"/>
                <a:ea typeface="+mn-ea"/>
                <a:cs typeface="+mn-cs"/>
              </a:rPr>
              <a:t> a cada una, etc.</a:t>
            </a:r>
            <a:endParaRPr lang="es-AR" sz="1200" kern="120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0" i="1" u="sng" kern="1200" dirty="0" smtClean="0">
                <a:solidFill>
                  <a:schemeClr val="tx1"/>
                </a:solidFill>
                <a:latin typeface="+mn-lt"/>
                <a:ea typeface="+mn-ea"/>
                <a:cs typeface="+mn-cs"/>
              </a:rPr>
              <a:t>Direccionamiento</a:t>
            </a:r>
            <a:endParaRPr lang="es-AR" sz="1200" b="1"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Cuando un proceso de aplicación desea establecer una conexión con un proceso de aplicación remoto, debe especificar a cual debe conectarse. El método que normalmente se emplea es definir direcciones de transporte en las que los procesos pueden estar a la escucha de solicitudes de conexión. En Internet, por ejemplo, estos puntos terminales son pares (dirección IP, puerto local). Usaremos el término </a:t>
            </a:r>
            <a:r>
              <a:rPr lang="es-ES" sz="1200" b="1" kern="1200" dirty="0" smtClean="0">
                <a:solidFill>
                  <a:schemeClr val="tx1"/>
                </a:solidFill>
                <a:latin typeface="+mn-lt"/>
                <a:ea typeface="+mn-ea"/>
                <a:cs typeface="+mn-cs"/>
              </a:rPr>
              <a:t>TSAP</a:t>
            </a:r>
            <a:r>
              <a:rPr lang="es-ES" sz="1200" kern="1200" dirty="0" smtClean="0">
                <a:solidFill>
                  <a:schemeClr val="tx1"/>
                </a:solidFill>
                <a:latin typeface="+mn-lt"/>
                <a:ea typeface="+mn-ea"/>
                <a:cs typeface="+mn-cs"/>
              </a:rPr>
              <a:t> (</a:t>
            </a:r>
            <a:r>
              <a:rPr lang="es-ES" sz="1200" b="1" kern="1200" dirty="0" smtClean="0">
                <a:solidFill>
                  <a:schemeClr val="tx1"/>
                </a:solidFill>
                <a:latin typeface="+mn-lt"/>
                <a:ea typeface="+mn-ea"/>
                <a:cs typeface="+mn-cs"/>
              </a:rPr>
              <a:t>punto de acceso al servicio de transporte</a:t>
            </a:r>
            <a:r>
              <a:rPr lang="es-ES" sz="1200" kern="1200" dirty="0" smtClean="0">
                <a:solidFill>
                  <a:schemeClr val="tx1"/>
                </a:solidFill>
                <a:latin typeface="+mn-lt"/>
                <a:ea typeface="+mn-ea"/>
                <a:cs typeface="+mn-cs"/>
              </a:rPr>
              <a:t>) para referirnos a los puntos terminales en general.</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Si las direcciones TSAP fueran estables, todo funcionaría bien. Pero en general, los procesos de usuario quieren hablar con otros procesos de usuario que sólo existen durante un tiempo corto y no tiene una dirección TSAP conocida por adelantado. Es más, si puede  haber muchos procesos de servidor, la mayoría de los cuales se usan pocas veces, sería un desperdicio tenerlos activos a todos, escuchando en una dirección estable todo el día.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 esquema que da solución e este problema es el </a:t>
            </a:r>
            <a:r>
              <a:rPr lang="es-ES" sz="1200" b="1" kern="1200" dirty="0" smtClean="0">
                <a:solidFill>
                  <a:schemeClr val="tx1"/>
                </a:solidFill>
                <a:latin typeface="+mn-lt"/>
                <a:ea typeface="+mn-ea"/>
                <a:cs typeface="+mn-cs"/>
              </a:rPr>
              <a:t>protocolo inicial de conexión</a:t>
            </a:r>
            <a:r>
              <a:rPr lang="es-ES" sz="1200" kern="1200" dirty="0" smtClean="0">
                <a:solidFill>
                  <a:schemeClr val="tx1"/>
                </a:solidFill>
                <a:latin typeface="+mn-lt"/>
                <a:ea typeface="+mn-ea"/>
                <a:cs typeface="+mn-cs"/>
              </a:rPr>
              <a:t>, empleado por los </a:t>
            </a:r>
            <a:r>
              <a:rPr lang="es-ES" sz="1200" i="1" kern="1200" dirty="0" smtClean="0">
                <a:solidFill>
                  <a:schemeClr val="tx1"/>
                </a:solidFill>
                <a:latin typeface="+mn-lt"/>
                <a:ea typeface="+mn-ea"/>
                <a:cs typeface="+mn-cs"/>
              </a:rPr>
              <a:t>hosts</a:t>
            </a:r>
            <a:r>
              <a:rPr lang="es-ES" sz="1200" kern="1200" dirty="0" smtClean="0">
                <a:solidFill>
                  <a:schemeClr val="tx1"/>
                </a:solidFill>
                <a:latin typeface="+mn-lt"/>
                <a:ea typeface="+mn-ea"/>
                <a:cs typeface="+mn-cs"/>
              </a:rPr>
              <a:t> UNIX de Internet. En lugar de que cada servidor escuche en un TSAP bien conocido, cada máquina tiene un </a:t>
            </a:r>
            <a:r>
              <a:rPr lang="es-ES" sz="1200" b="1" kern="1200" dirty="0" smtClean="0">
                <a:solidFill>
                  <a:schemeClr val="tx1"/>
                </a:solidFill>
                <a:latin typeface="+mn-lt"/>
                <a:ea typeface="+mn-ea"/>
                <a:cs typeface="+mn-cs"/>
              </a:rPr>
              <a:t>servidor de procesos</a:t>
            </a:r>
            <a:r>
              <a:rPr lang="es-ES" sz="1200" kern="1200" dirty="0" smtClean="0">
                <a:solidFill>
                  <a:schemeClr val="tx1"/>
                </a:solidFill>
                <a:latin typeface="+mn-lt"/>
                <a:ea typeface="+mn-ea"/>
                <a:cs typeface="+mn-cs"/>
              </a:rPr>
              <a:t> especial que actúa como apoderado (</a:t>
            </a:r>
            <a:r>
              <a:rPr lang="es-ES" sz="1200" i="1" kern="1200" dirty="0" smtClean="0">
                <a:solidFill>
                  <a:schemeClr val="tx1"/>
                </a:solidFill>
                <a:latin typeface="+mn-lt"/>
                <a:ea typeface="+mn-ea"/>
                <a:cs typeface="+mn-cs"/>
              </a:rPr>
              <a:t>proxy</a:t>
            </a:r>
            <a:r>
              <a:rPr lang="es-ES" sz="1200" kern="1200" dirty="0" smtClean="0">
                <a:solidFill>
                  <a:schemeClr val="tx1"/>
                </a:solidFill>
                <a:latin typeface="+mn-lt"/>
                <a:ea typeface="+mn-ea"/>
                <a:cs typeface="+mn-cs"/>
              </a:rPr>
              <a:t>) de los servidores de menor uso y escucha en un grupo de puertos al mismo tiempo, esperando una solicitud de conexión TCP. Al obtener una solicitud entrante, el servidor de procesos genera el servidor solicitado, permitiéndole heredar la conexión con el usuario entrante. El nuevo servidor hace el trabajo requerido mientras que el servidor de procesos retoma a escuchar solicitudes nuevas.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Este protocolo funciona bien para aquellos servidores que pueden crearse cuando se necesita, pero hay muchas situaciones en las que los servicios existen independientemente del servidor de procesos. Para manejar esta situación se usa un esquema alterno donde existe un proceso especial llamado </a:t>
            </a:r>
            <a:r>
              <a:rPr lang="es-ES" sz="1200" b="1" kern="1200" dirty="0" smtClean="0">
                <a:solidFill>
                  <a:schemeClr val="tx1"/>
                </a:solidFill>
                <a:latin typeface="+mn-lt"/>
                <a:ea typeface="+mn-ea"/>
                <a:cs typeface="+mn-cs"/>
              </a:rPr>
              <a:t>servidor de nombres</a:t>
            </a:r>
            <a:r>
              <a:rPr lang="es-ES" sz="1200" kern="1200" dirty="0" smtClean="0">
                <a:solidFill>
                  <a:schemeClr val="tx1"/>
                </a:solidFill>
                <a:latin typeface="+mn-lt"/>
                <a:ea typeface="+mn-ea"/>
                <a:cs typeface="+mn-cs"/>
              </a:rPr>
              <a:t> o </a:t>
            </a:r>
            <a:r>
              <a:rPr lang="es-ES" sz="1200" b="1" kern="1200" dirty="0" smtClean="0">
                <a:solidFill>
                  <a:schemeClr val="tx1"/>
                </a:solidFill>
                <a:latin typeface="+mn-lt"/>
                <a:ea typeface="+mn-ea"/>
                <a:cs typeface="+mn-cs"/>
              </a:rPr>
              <a:t>servidor de direcciones</a:t>
            </a:r>
            <a:r>
              <a:rPr lang="es-ES" sz="1200" kern="1200" dirty="0" smtClean="0">
                <a:solidFill>
                  <a:schemeClr val="tx1"/>
                </a:solidFill>
                <a:latin typeface="+mn-lt"/>
                <a:ea typeface="+mn-ea"/>
                <a:cs typeface="+mn-cs"/>
              </a:rPr>
              <a:t>. En este modelo, al crearse un servicio nuevo, debe registrarse en el servidor de nombres, dando tanto su nombre de servicio como la dirección de su TSAP. El servidor de nombres registra esta información en su base de datos interna por lo que, cuando le llegan solicitudes posteriores, sabe las respuestas.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Para que la entidad de transporte sepa qué dirección de capa de red debe usar para establecer una conexión de red con la entidad de transporte remota que maneja el TSAP requerido, es necesario que la estructura de las direcciones TSAP sea jerárquica. Esto es, que la dirección consista de una secuencia de campos usados para dividir en porciones </a:t>
            </a:r>
            <a:r>
              <a:rPr lang="es-ES" sz="1200" kern="1200" dirty="0" err="1" smtClean="0">
                <a:solidFill>
                  <a:schemeClr val="tx1"/>
                </a:solidFill>
                <a:latin typeface="+mn-lt"/>
                <a:ea typeface="+mn-ea"/>
                <a:cs typeface="+mn-cs"/>
              </a:rPr>
              <a:t>disconexas</a:t>
            </a:r>
            <a:r>
              <a:rPr lang="es-ES" sz="1200" kern="1200" dirty="0" smtClean="0">
                <a:solidFill>
                  <a:schemeClr val="tx1"/>
                </a:solidFill>
                <a:latin typeface="+mn-lt"/>
                <a:ea typeface="+mn-ea"/>
                <a:cs typeface="+mn-cs"/>
              </a:rPr>
              <a:t> el espacio de direcciones. Una dirección TSAP verdaderamente universal podrías tener la siguiente estructura: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dirección = &lt;galaxia&gt;&lt;estrella&gt;&lt;planeta&gt;&lt;país&gt;&lt;red&gt;&lt;</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&gt;&lt;puerto&gt;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Con este esquema es directa la localización de un TSAP en cualquier parte del universo conocido. Análogamente, si una dirección TSAP es una concatenación de una dirección NSAP (punto al servicio de acceso de red) y un puerto, entonces, cuando se le da una dirección TSAP a una entidad de transporte para conectarse a ella, usa la dirección NSAP contenida en la dirección TSAP para alcanzar la unidad de transporte remota adecuada.</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Establecimiento de conexión</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establecimiento de una conexión parecería muy fácil, es suficiente que una entidad de transporte enviara una TPDU (</a:t>
            </a:r>
            <a:r>
              <a:rPr lang="es-ES" sz="1200" b="1" kern="1200" dirty="0" smtClean="0">
                <a:solidFill>
                  <a:schemeClr val="tx1"/>
                </a:solidFill>
                <a:latin typeface="+mn-lt"/>
                <a:ea typeface="+mn-ea"/>
                <a:cs typeface="+mn-cs"/>
              </a:rPr>
              <a:t>unidad de datos del protocolo de transporte</a:t>
            </a:r>
            <a:r>
              <a:rPr lang="es-ES" sz="1200" kern="1200" dirty="0" smtClean="0">
                <a:solidFill>
                  <a:schemeClr val="tx1"/>
                </a:solidFill>
                <a:latin typeface="+mn-lt"/>
                <a:ea typeface="+mn-ea"/>
                <a:cs typeface="+mn-cs"/>
              </a:rPr>
              <a:t>) </a:t>
            </a:r>
            <a:r>
              <a:rPr lang="es-ES" sz="1200" kern="1200" cap="small" dirty="0" err="1" smtClean="0">
                <a:solidFill>
                  <a:schemeClr val="tx1"/>
                </a:solidFill>
                <a:latin typeface="+mn-lt"/>
                <a:ea typeface="+mn-ea"/>
                <a:cs typeface="+mn-cs"/>
              </a:rPr>
              <a:t>connection</a:t>
            </a:r>
            <a:r>
              <a:rPr lang="es-ES" sz="1200" kern="1200" cap="small" dirty="0" smtClean="0">
                <a:solidFill>
                  <a:schemeClr val="tx1"/>
                </a:solidFill>
                <a:latin typeface="+mn-lt"/>
                <a:ea typeface="+mn-ea"/>
                <a:cs typeface="+mn-cs"/>
              </a:rPr>
              <a:t> </a:t>
            </a:r>
            <a:r>
              <a:rPr lang="es-ES" sz="1200" kern="1200" cap="small" dirty="0" err="1" smtClean="0">
                <a:solidFill>
                  <a:schemeClr val="tx1"/>
                </a:solidFill>
                <a:latin typeface="+mn-lt"/>
                <a:ea typeface="+mn-ea"/>
                <a:cs typeface="+mn-cs"/>
              </a:rPr>
              <a:t>request</a:t>
            </a:r>
            <a:r>
              <a:rPr lang="es-ES" sz="1200" kern="1200" dirty="0" smtClean="0">
                <a:solidFill>
                  <a:schemeClr val="tx1"/>
                </a:solidFill>
                <a:latin typeface="+mn-lt"/>
                <a:ea typeface="+mn-ea"/>
                <a:cs typeface="+mn-cs"/>
              </a:rPr>
              <a:t> (solicitud de conexión) al destino y esperara una respuesta </a:t>
            </a:r>
            <a:r>
              <a:rPr lang="es-ES" sz="1200" kern="1200" cap="small" dirty="0" err="1" smtClean="0">
                <a:solidFill>
                  <a:schemeClr val="tx1"/>
                </a:solidFill>
                <a:latin typeface="+mn-lt"/>
                <a:ea typeface="+mn-ea"/>
                <a:cs typeface="+mn-cs"/>
              </a:rPr>
              <a:t>connection</a:t>
            </a:r>
            <a:r>
              <a:rPr lang="es-ES" sz="1200" kern="1200" cap="small" dirty="0" smtClean="0">
                <a:solidFill>
                  <a:schemeClr val="tx1"/>
                </a:solidFill>
                <a:latin typeface="+mn-lt"/>
                <a:ea typeface="+mn-ea"/>
                <a:cs typeface="+mn-cs"/>
              </a:rPr>
              <a:t> </a:t>
            </a:r>
            <a:r>
              <a:rPr lang="es-ES" sz="1200" kern="1200" cap="small" dirty="0" err="1" smtClean="0">
                <a:solidFill>
                  <a:schemeClr val="tx1"/>
                </a:solidFill>
                <a:latin typeface="+mn-lt"/>
                <a:ea typeface="+mn-ea"/>
                <a:cs typeface="+mn-cs"/>
              </a:rPr>
              <a:t>accepted</a:t>
            </a:r>
            <a:r>
              <a:rPr lang="es-ES" sz="1200" kern="1200" dirty="0" smtClean="0">
                <a:solidFill>
                  <a:schemeClr val="tx1"/>
                </a:solidFill>
                <a:latin typeface="+mn-lt"/>
                <a:ea typeface="+mn-ea"/>
                <a:cs typeface="+mn-cs"/>
              </a:rPr>
              <a:t>. El problema ocurre cuando la red puede perder, almacenar o duplicar paquetes.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Uno de los mayores problemas es la existencia de duplicados retrasados, para solucionarlo es necesario diseñar un mecanismo para matar a los paquetes viejos que aún quedan “vagando” por ahí. Si se puede asegurar que ningún paquete viva más allá de cierto tiempo conocido, el problema se vuelve algo más manejable.</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El tiempo de vida de un paquete puede restringirse a un máximo conocido usando una de las siguientes técnicas:</a:t>
            </a:r>
            <a:endParaRPr lang="es-AR" sz="1200" kern="1200" dirty="0" smtClean="0">
              <a:solidFill>
                <a:schemeClr val="tx1"/>
              </a:solidFill>
              <a:latin typeface="+mn-lt"/>
              <a:ea typeface="+mn-ea"/>
              <a:cs typeface="+mn-cs"/>
            </a:endParaRPr>
          </a:p>
          <a:p>
            <a:pPr lvl="0" fontAlgn="base"/>
            <a:r>
              <a:rPr lang="es-ES" sz="1200" u="none" strike="noStrike" kern="1200" dirty="0" smtClean="0">
                <a:solidFill>
                  <a:schemeClr val="tx1"/>
                </a:solidFill>
                <a:effectLst/>
                <a:latin typeface="+mn-lt"/>
                <a:ea typeface="+mn-ea"/>
                <a:cs typeface="+mn-cs"/>
              </a:rPr>
              <a:t>Diseño de subred restringido: incluye cualquier técnica que evite que los paquetes hagan ciclos, combinado con una manera de limitar el retardo por congestionamientos a través de la trayectoria más larga posible (ahora conocida).</a:t>
            </a:r>
            <a:endParaRPr lang="es-AR" sz="1200" u="none" strike="noStrike" kern="1200" dirty="0" smtClean="0">
              <a:solidFill>
                <a:schemeClr val="tx1"/>
              </a:solidFill>
              <a:effectLst/>
              <a:latin typeface="+mn-lt"/>
              <a:ea typeface="+mn-ea"/>
              <a:cs typeface="+mn-cs"/>
            </a:endParaRPr>
          </a:p>
          <a:p>
            <a:pPr lvl="0" fontAlgn="base"/>
            <a:r>
              <a:rPr lang="es-ES" sz="1200" u="none" strike="noStrike" kern="1200" dirty="0" smtClean="0">
                <a:solidFill>
                  <a:schemeClr val="tx1"/>
                </a:solidFill>
                <a:effectLst/>
                <a:latin typeface="+mn-lt"/>
                <a:ea typeface="+mn-ea"/>
                <a:cs typeface="+mn-cs"/>
              </a:rPr>
              <a:t>Contador de saltos en cada paquete: consiste en incrementar el conteo de saltos cada vez que se reenvía el paquete. El protocolo de enlace de datos simplemente descarta cualquier paquete cuyo contador de saltos ha excedido cierto valor.</a:t>
            </a:r>
            <a:endParaRPr lang="es-AR" sz="1200" u="none" strike="noStrike" kern="1200" dirty="0" smtClean="0">
              <a:solidFill>
                <a:schemeClr val="tx1"/>
              </a:solidFill>
              <a:effectLst/>
              <a:latin typeface="+mn-lt"/>
              <a:ea typeface="+mn-ea"/>
              <a:cs typeface="+mn-cs"/>
            </a:endParaRPr>
          </a:p>
          <a:p>
            <a:pPr lvl="0" fontAlgn="base"/>
            <a:r>
              <a:rPr lang="es-ES" sz="1200" u="none" strike="noStrike" kern="1200" dirty="0" smtClean="0">
                <a:solidFill>
                  <a:schemeClr val="tx1"/>
                </a:solidFill>
                <a:effectLst/>
                <a:latin typeface="+mn-lt"/>
                <a:ea typeface="+mn-ea"/>
                <a:cs typeface="+mn-cs"/>
              </a:rPr>
              <a:t>Marca de tiempo en cada paquete: requiere que cada paquete lleve la hora en la que fue creado, acordando los enrutadores descartar cualquier paquete que haya rebasado cierto tiempo predeterminado. Este método requiere que los relojes de los enrutadores estén sincronizados, posiblemente escuchando la WWV o alguna estación de radio que difunda la hora exacta periódicamente.</a:t>
            </a:r>
            <a:endParaRPr lang="es-AR" sz="1200" u="none" strike="noStrike" kern="1200" dirty="0" smtClean="0">
              <a:solidFill>
                <a:schemeClr val="tx1"/>
              </a:solidFill>
              <a:effectLst/>
              <a:latin typeface="+mn-lt"/>
              <a:ea typeface="+mn-ea"/>
              <a:cs typeface="+mn-cs"/>
            </a:endParaRPr>
          </a:p>
          <a:p>
            <a:r>
              <a:rPr lang="es-ES" sz="1200" kern="1200" dirty="0" smtClean="0">
                <a:solidFill>
                  <a:schemeClr val="tx1"/>
                </a:solidFill>
                <a:latin typeface="+mn-lt"/>
                <a:ea typeface="+mn-ea"/>
                <a:cs typeface="+mn-cs"/>
              </a:rPr>
              <a:t>En la práctica es necesario garantizar no solo que el paquete está muerto, sino también que todos los acuses de recibo lo estén. Para ello se introduce T, que es un múltiplo pequeño del tiempo de vida de paquete máximo verdadero. El múltiplo depende del protocolo y simplemente tiene el efecto de hacer más grande a T. Si esperamos un tiempo T después del envío de un paquete, podemos estar seguros de que todos los rastros suyos han desaparecido, y que ni él ni sus acuses de recibo aparecerán repentinamente de la nada.</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Teniendo limitados los tiempos de vida de los paquete, es posible proponer una manera a prueba de errores de establecer conexiones seguras.</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normAutofit/>
          </a:bodyPr>
          <a:lstStyle/>
          <a:p>
            <a:r>
              <a:rPr lang="es-ES" sz="1200" b="1" i="1" u="sng" kern="1200" dirty="0" smtClean="0">
                <a:solidFill>
                  <a:schemeClr val="tx1"/>
                </a:solidFill>
                <a:latin typeface="+mn-lt"/>
                <a:ea typeface="+mn-ea"/>
                <a:cs typeface="+mn-cs"/>
              </a:rPr>
              <a:t>Liberación de conexión</a:t>
            </a:r>
            <a:endParaRPr lang="es-AR" sz="1200" b="1" i="1" u="sng"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La liberación de una conexión es más fácil que su establecimiento. Hay dos estilos de terminación de una conexión: liberación asimétrica y liberación simétrica. La primera es la manera en que funciona el sistema telefónico: cuando una parte cuelga, se rompe la conexión. La segunda trata la conexión como dos conexiones unidireccionales distintas, y requiere que cada una se libere por separado. La liberación asimétrica es abrupta y puede resultar en la pérdida de datos.</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Es obvio que requiere un protocolo de liberación más refinado para evitar la pérdida de datos. Una posibilidad es usar la liberación simétrica, en la que cada dirección se libera independientemente de la otra. Aquí, un </a:t>
            </a:r>
            <a:r>
              <a:rPr lang="es-ES" sz="1200" i="1" kern="1200" dirty="0" smtClean="0">
                <a:solidFill>
                  <a:schemeClr val="tx1"/>
                </a:solidFill>
                <a:latin typeface="+mn-lt"/>
                <a:ea typeface="+mn-ea"/>
                <a:cs typeface="+mn-cs"/>
              </a:rPr>
              <a:t>host</a:t>
            </a:r>
            <a:r>
              <a:rPr lang="es-ES" sz="1200" kern="1200" dirty="0" smtClean="0">
                <a:solidFill>
                  <a:schemeClr val="tx1"/>
                </a:solidFill>
                <a:latin typeface="+mn-lt"/>
                <a:ea typeface="+mn-ea"/>
                <a:cs typeface="+mn-cs"/>
              </a:rPr>
              <a:t> puede continuar enviando datos aún tras haber enviado una TPDU </a:t>
            </a:r>
            <a:r>
              <a:rPr lang="es-ES" sz="1200" kern="1200" cap="small" dirty="0" err="1" smtClean="0">
                <a:solidFill>
                  <a:schemeClr val="tx1"/>
                </a:solidFill>
                <a:latin typeface="+mn-lt"/>
                <a:ea typeface="+mn-ea"/>
                <a:cs typeface="+mn-cs"/>
              </a:rPr>
              <a:t>disconnect</a:t>
            </a:r>
            <a:r>
              <a:rPr lang="es-ES" sz="1200" kern="1200" dirty="0" smtClean="0">
                <a:solidFill>
                  <a:schemeClr val="tx1"/>
                </a:solidFill>
                <a:latin typeface="+mn-lt"/>
                <a:ea typeface="+mn-ea"/>
                <a:cs typeface="+mn-cs"/>
              </a:rPr>
              <a:t>.</a:t>
            </a:r>
            <a:endParaRPr lang="es-AR" sz="1200" kern="1200" dirty="0" smtClean="0">
              <a:solidFill>
                <a:schemeClr val="tx1"/>
              </a:solidFill>
              <a:latin typeface="+mn-lt"/>
              <a:ea typeface="+mn-ea"/>
              <a:cs typeface="+mn-cs"/>
            </a:endParaRPr>
          </a:p>
          <a:p>
            <a:r>
              <a:rPr lang="es-ES" sz="1200" kern="1200" dirty="0" smtClean="0">
                <a:solidFill>
                  <a:schemeClr val="tx1"/>
                </a:solidFill>
                <a:latin typeface="+mn-lt"/>
                <a:ea typeface="+mn-ea"/>
                <a:cs typeface="+mn-cs"/>
              </a:rPr>
              <a:t>Por desgracia, este protocolo no siempre funciona. De hecho, puede demostrarse que no existe un protocolo que funcione, ya que si ninguna de las partes está preparada para desconectarse hasta estar convencida de que la otra esta también preparada para desconectarse, la desconexión no ocurrirá nunca. En la figura 4 se ilustran cuatro situaciones de liberación usando un protocolo de acuerdo de tres vías. Aunque este protocolo no es infalible, generalmente es adecuado.</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Envía DR e inicia temporizador</a:t>
            </a:r>
            <a:endParaRPr lang="es-AR" sz="1200" kern="1200" dirty="0" smtClean="0">
              <a:solidFill>
                <a:schemeClr val="tx1"/>
              </a:solidFill>
              <a:latin typeface="+mn-lt"/>
              <a:ea typeface="+mn-ea"/>
              <a:cs typeface="+mn-cs"/>
            </a:endParaRPr>
          </a:p>
          <a:p>
            <a:r>
              <a:rPr lang="es-MX" sz="1200" kern="1200" dirty="0" smtClean="0">
                <a:solidFill>
                  <a:schemeClr val="tx1"/>
                </a:solidFill>
                <a:latin typeface="+mn-lt"/>
                <a:ea typeface="+mn-ea"/>
                <a:cs typeface="+mn-cs"/>
              </a:rPr>
              <a:t> </a:t>
            </a:r>
            <a:endParaRPr lang="es-AR" sz="1200" kern="1200" dirty="0" smtClean="0">
              <a:solidFill>
                <a:schemeClr val="tx1"/>
              </a:solidFill>
              <a:latin typeface="+mn-lt"/>
              <a:ea typeface="+mn-ea"/>
              <a:cs typeface="+mn-cs"/>
            </a:endParaRPr>
          </a:p>
          <a:p>
            <a:endParaRPr lang="es-ES_tradnl" dirty="0"/>
          </a:p>
        </p:txBody>
      </p:sp>
      <p:sp>
        <p:nvSpPr>
          <p:cNvPr id="4" name="Marcador de número de diapositiva 3"/>
          <p:cNvSpPr>
            <a:spLocks noGrp="1"/>
          </p:cNvSpPr>
          <p:nvPr>
            <p:ph type="sldNum" sz="quarter" idx="10"/>
          </p:nvPr>
        </p:nvSpPr>
        <p:spPr>
          <a:xfrm>
            <a:off x="2398713" y="5257800"/>
            <a:ext cx="2971800" cy="1905000"/>
          </a:xfrm>
          <a:prstGeom prst="rect">
            <a:avLst/>
          </a:prstGeom>
        </p:spPr>
        <p:txBody>
          <a:bodyPr/>
          <a:lstStyle/>
          <a:p>
            <a:r>
              <a:rPr lang="es-AR" dirty="0" smtClean="0"/>
              <a:t>Protocolo definido entre cpas homonimas</a:t>
            </a:r>
            <a:endParaRPr lang="es-A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9" name="28 Marcador de número de diapositiva"/>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‹Nº›</a:t>
            </a:fld>
            <a:endParaRPr kumimoji="0" lang="en-US" sz="1200">
              <a:solidFill>
                <a:schemeClr val="tx2"/>
              </a:solidFill>
            </a:endParaRPr>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pie de página"/>
          <p:cNvSpPr>
            <a:spLocks noGrp="1"/>
          </p:cNvSpPr>
          <p:nvPr>
            <p:ph type="ftr" sz="quarter" idx="10"/>
          </p:nvPr>
        </p:nvSpPr>
        <p:spPr/>
        <p:txBody>
          <a:bodyPr/>
          <a:lstStyle/>
          <a:p>
            <a:pPr algn="l"/>
            <a:r>
              <a:rPr lang="es-AR" smtClean="0"/>
              <a:t>Universidad Nacional de Jujuy – Cátedra de Comunicaciones</a:t>
            </a:r>
            <a:endParaRPr lang="es-AR" dirty="0"/>
          </a:p>
        </p:txBody>
      </p:sp>
      <p:sp>
        <p:nvSpPr>
          <p:cNvPr id="4" name="3 Marcador de número de diapositiva"/>
          <p:cNvSpPr>
            <a:spLocks noGrp="1"/>
          </p:cNvSpPr>
          <p:nvPr>
            <p:ph type="sldNum" sz="quarter" idx="11"/>
          </p:nvPr>
        </p:nvSpPr>
        <p:spPr/>
        <p:txBody>
          <a:bodyPr/>
          <a:lstStyle/>
          <a:p>
            <a:fld id="{22735295-DE8D-4BFE-9163-F5F0860C4C7F}"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6" name="5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dirty="0"/>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 Marcador de pie de página"/>
          <p:cNvSpPr>
            <a:spLocks noGrp="1"/>
          </p:cNvSpPr>
          <p:nvPr>
            <p:ph type="ftr" sz="quarter" idx="1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lstStyle>
          <a:p>
            <a:r>
              <a:rPr kumimoji="0" lang="es-ES" smtClean="0"/>
              <a:t>Haga clic para modificar el estilo de título del patrón</a:t>
            </a:r>
            <a:endParaRPr kumimoji="0" lang="en-US"/>
          </a:p>
        </p:txBody>
      </p:sp>
      <p:sp>
        <p:nvSpPr>
          <p:cNvPr id="5" name="4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6"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5"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número de diapositiva"/>
          <p:cNvSpPr>
            <a:spLocks noGrp="1"/>
          </p:cNvSpPr>
          <p:nvPr>
            <p:ph type="sldNum" sz="quarter" idx="12"/>
          </p:nvPr>
        </p:nvSpPr>
        <p:spPr/>
        <p:txBody>
          <a:bodyPr/>
          <a:lstStyle/>
          <a:p>
            <a:fld id="{22735295-DE8D-4BFE-9163-F5F0860C4C7F}" type="slidenum">
              <a:rPr lang="es-AR" smtClean="0"/>
              <a:pPr/>
              <a:t>‹Nº›</a:t>
            </a:fld>
            <a:endParaRPr lang="es-AR"/>
          </a:p>
        </p:txBody>
      </p:sp>
      <p:sp>
        <p:nvSpPr>
          <p:cNvPr id="8"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a:prstGeom prst="rect">
            <a:avLst/>
          </a:prstGeom>
        </p:spPr>
        <p:txBody>
          <a:bodyPr/>
          <a:lstStyle/>
          <a:p>
            <a:endParaRPr lang="es-AR"/>
          </a:p>
        </p:txBody>
      </p:sp>
      <p:sp>
        <p:nvSpPr>
          <p:cNvPr id="6" name="5 Marcador de pie de página"/>
          <p:cNvSpPr>
            <a:spLocks noGrp="1"/>
          </p:cNvSpPr>
          <p:nvPr>
            <p:ph type="ftr" sz="quarter" idx="11"/>
          </p:nvPr>
        </p:nvSpPr>
        <p:spPr>
          <a:xfrm>
            <a:off x="914400" y="55499"/>
            <a:ext cx="5562600" cy="365125"/>
          </a:xfrm>
        </p:spPr>
        <p:txBody>
          <a:bodyPr/>
          <a:lstStyle/>
          <a:p>
            <a:r>
              <a:rPr lang="es-AR" smtClean="0"/>
              <a:t>Universidad Nacional de Jujuy – Cátedra de Comunicaciones</a:t>
            </a:r>
            <a:endParaRPr lang="es-AR"/>
          </a:p>
        </p:txBody>
      </p:sp>
      <p:sp>
        <p:nvSpPr>
          <p:cNvPr id="7" name="6 Marcador de número de diapositiva"/>
          <p:cNvSpPr>
            <a:spLocks noGrp="1"/>
          </p:cNvSpPr>
          <p:nvPr>
            <p:ph type="sldNum" sz="quarter" idx="12"/>
          </p:nvPr>
        </p:nvSpPr>
        <p:spPr>
          <a:xfrm>
            <a:off x="8610600" y="55499"/>
            <a:ext cx="457200" cy="365125"/>
          </a:xfrm>
        </p:spPr>
        <p:txBody>
          <a:bodyPr/>
          <a:lstStyle/>
          <a:p>
            <a:fld id="{22735295-DE8D-4BFE-9163-F5F0860C4C7F}"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s-ES" dirty="0" smtClean="0"/>
              <a:t>Haga clic para modificar el estilo de texto del patrón</a:t>
            </a:r>
          </a:p>
          <a:p>
            <a:pPr lvl="1" eaLnBrk="1" latinLnBrk="0" hangingPunct="1"/>
            <a:r>
              <a:rPr kumimoji="0" lang="es-ES" dirty="0" smtClean="0"/>
              <a:t>Segundo nivel</a:t>
            </a:r>
          </a:p>
          <a:p>
            <a:pPr lvl="2" eaLnBrk="1" latinLnBrk="0" hangingPunct="1"/>
            <a:r>
              <a:rPr kumimoji="0" lang="es-ES" dirty="0" smtClean="0"/>
              <a:t>Tercer nivel</a:t>
            </a:r>
          </a:p>
          <a:p>
            <a:pPr lvl="3" eaLnBrk="1" latinLnBrk="0" hangingPunct="1"/>
            <a:r>
              <a:rPr kumimoji="0" lang="es-ES" dirty="0" smtClean="0"/>
              <a:t>Cuarto nivel</a:t>
            </a:r>
          </a:p>
          <a:p>
            <a:pPr lvl="4" eaLnBrk="1" latinLnBrk="0" hangingPunct="1"/>
            <a:r>
              <a:rPr kumimoji="0" lang="es-ES" dirty="0" smtClean="0"/>
              <a:t>Quinto nivel</a:t>
            </a:r>
            <a:endParaRPr kumimoji="0" lang="en-US" dirty="0"/>
          </a:p>
        </p:txBody>
      </p:sp>
      <p:sp>
        <p:nvSpPr>
          <p:cNvPr id="3" name="2 Marcador de pie de página"/>
          <p:cNvSpPr>
            <a:spLocks noGrp="1"/>
          </p:cNvSpPr>
          <p:nvPr>
            <p:ph type="ftr" sz="quarter" idx="3"/>
          </p:nvPr>
        </p:nvSpPr>
        <p:spPr>
          <a:xfrm>
            <a:off x="914400" y="6416675"/>
            <a:ext cx="7586690" cy="365125"/>
          </a:xfrm>
          <a:prstGeom prst="rect">
            <a:avLst/>
          </a:prstGeom>
        </p:spPr>
        <p:txBody>
          <a:bodyPr vert="horz" anchor="b"/>
          <a:lstStyle>
            <a:lvl1pPr algn="r" eaLnBrk="1" latinLnBrk="0" hangingPunct="1">
              <a:defRPr kumimoji="0" sz="1800">
                <a:solidFill>
                  <a:schemeClr val="tx2"/>
                </a:solidFill>
              </a:defRPr>
            </a:lvl1pPr>
          </a:lstStyle>
          <a:p>
            <a:pPr algn="l"/>
            <a:r>
              <a:rPr lang="es-AR" dirty="0" smtClean="0"/>
              <a:t>Universidad Nacional de Jujuy – Cátedra de Comunicaciones</a:t>
            </a:r>
            <a:endParaRPr lang="es-AR" dirty="0"/>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lstStyle>
          <a:p>
            <a:fld id="{22735295-DE8D-4BFE-9163-F5F0860C4C7F}" type="slidenum">
              <a:rPr lang="es-AR" smtClean="0"/>
              <a:pPr/>
              <a:t>‹Nº›</a:t>
            </a:fld>
            <a:endParaRPr lang="es-AR"/>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iming>
    <p:tnLst>
      <p:par>
        <p:cTn id="1" dur="indefinite" restart="never" nodeType="tmRoot"/>
      </p:par>
    </p:tnLst>
  </p:timing>
  <p:hf sldNum="0" hd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3352800" y="512064"/>
            <a:ext cx="2362200" cy="914400"/>
          </a:xfrm>
        </p:spPr>
        <p:txBody>
          <a:bodyPr/>
          <a:lstStyle/>
          <a:p>
            <a:r>
              <a:rPr lang="es-AR" dirty="0" smtClean="0"/>
              <a:t>Unidad 6</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pic>
        <p:nvPicPr>
          <p:cNvPr id="6" name="Picture 4"/>
          <p:cNvPicPr>
            <a:picLocks noChangeAspect="1" noChangeArrowheads="1"/>
          </p:cNvPicPr>
          <p:nvPr/>
        </p:nvPicPr>
        <p:blipFill>
          <a:blip r:embed="rId3" cstate="print"/>
          <a:srcRect/>
          <a:stretch>
            <a:fillRect/>
          </a:stretch>
        </p:blipFill>
        <p:spPr bwMode="auto">
          <a:xfrm>
            <a:off x="5486400" y="1828800"/>
            <a:ext cx="3124200" cy="4415567"/>
          </a:xfrm>
          <a:prstGeom prst="rect">
            <a:avLst/>
          </a:prstGeom>
          <a:noFill/>
          <a:ln w="9525">
            <a:noFill/>
            <a:miter lim="800000"/>
            <a:headEnd/>
            <a:tailEnd/>
          </a:ln>
          <a:effectLst/>
        </p:spPr>
      </p:pic>
      <p:sp>
        <p:nvSpPr>
          <p:cNvPr id="10" name="7 Marcador de contenido"/>
          <p:cNvSpPr>
            <a:spLocks noGrp="1"/>
          </p:cNvSpPr>
          <p:nvPr>
            <p:ph sz="half" idx="1"/>
          </p:nvPr>
        </p:nvSpPr>
        <p:spPr>
          <a:xfrm>
            <a:off x="609600" y="1143000"/>
            <a:ext cx="7384256" cy="685800"/>
          </a:xfrm>
        </p:spPr>
        <p:txBody>
          <a:bodyPr/>
          <a:lstStyle/>
          <a:p>
            <a:pPr>
              <a:buNone/>
            </a:pPr>
            <a:r>
              <a:rPr lang="es-AR" dirty="0" smtClean="0"/>
              <a:t>Capa de TRANSPORTE </a:t>
            </a:r>
            <a:endParaRPr lang="es-AR" dirty="0"/>
          </a:p>
        </p:txBody>
      </p:sp>
      <p:sp>
        <p:nvSpPr>
          <p:cNvPr id="8" name="7 Rectángulo redondeado"/>
          <p:cNvSpPr/>
          <p:nvPr/>
        </p:nvSpPr>
        <p:spPr>
          <a:xfrm>
            <a:off x="5857884" y="3786190"/>
            <a:ext cx="2428892" cy="642942"/>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Liberación de la Conexión</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1000132"/>
          </a:xfrm>
        </p:spPr>
        <p:txBody>
          <a:bodyPr>
            <a:normAutofit/>
          </a:bodyPr>
          <a:lstStyle/>
          <a:p>
            <a:pPr>
              <a:spcAft>
                <a:spcPts val="600"/>
              </a:spcAft>
              <a:buClr>
                <a:srgbClr val="FFFF00"/>
              </a:buClr>
              <a:buNone/>
            </a:pPr>
            <a:r>
              <a:rPr lang="es-AR" dirty="0" smtClean="0"/>
              <a:t>En el caso de la Liberación Simétrica, aunque es menos probable puede haber pérdida de datos.</a:t>
            </a:r>
          </a:p>
        </p:txBody>
      </p:sp>
      <p:pic>
        <p:nvPicPr>
          <p:cNvPr id="58" name="Picture 2" descr="\\GIMLI\rootc\Nuestros Documentos\Pablo\FI\Apuntes Externos - Redes\Tannenbaum\6-14.jpg"/>
          <p:cNvPicPr>
            <a:picLocks noChangeAspect="1" noChangeArrowheads="1"/>
          </p:cNvPicPr>
          <p:nvPr/>
        </p:nvPicPr>
        <p:blipFill>
          <a:blip r:embed="rId3" cstate="print"/>
          <a:srcRect/>
          <a:stretch>
            <a:fillRect/>
          </a:stretch>
        </p:blipFill>
        <p:spPr bwMode="auto">
          <a:xfrm>
            <a:off x="142843" y="2071678"/>
            <a:ext cx="5201107" cy="4214842"/>
          </a:xfrm>
          <a:prstGeom prst="rect">
            <a:avLst/>
          </a:prstGeom>
          <a:noFill/>
        </p:spPr>
      </p:pic>
      <p:sp>
        <p:nvSpPr>
          <p:cNvPr id="59" name="7 Marcador de contenido"/>
          <p:cNvSpPr>
            <a:spLocks noGrp="1"/>
          </p:cNvSpPr>
          <p:nvPr>
            <p:ph sz="half" idx="1"/>
          </p:nvPr>
        </p:nvSpPr>
        <p:spPr>
          <a:xfrm>
            <a:off x="5572132" y="1857364"/>
            <a:ext cx="3429024" cy="4429156"/>
          </a:xfrm>
        </p:spPr>
        <p:txBody>
          <a:bodyPr>
            <a:normAutofit/>
          </a:bodyPr>
          <a:lstStyle/>
          <a:p>
            <a:pPr>
              <a:spcAft>
                <a:spcPts val="600"/>
              </a:spcAft>
              <a:buClr>
                <a:srgbClr val="FFFF00"/>
              </a:buClr>
              <a:buFont typeface="+mj-lt"/>
              <a:buAutoNum type="alphaLcParenR"/>
            </a:pPr>
            <a:r>
              <a:rPr lang="es-ES" sz="2400" dirty="0" smtClean="0"/>
              <a:t>Caso normal del protocolo de acuerdo de tres vías.</a:t>
            </a:r>
          </a:p>
          <a:p>
            <a:pPr>
              <a:spcAft>
                <a:spcPts val="600"/>
              </a:spcAft>
              <a:buClr>
                <a:srgbClr val="FFFF00"/>
              </a:buClr>
              <a:buFont typeface="+mj-lt"/>
              <a:buAutoNum type="alphaLcParenR"/>
            </a:pPr>
            <a:r>
              <a:rPr lang="es-ES" sz="2400" dirty="0" smtClean="0"/>
              <a:t>Pérdida del último </a:t>
            </a:r>
            <a:r>
              <a:rPr lang="es-ES" sz="2400" cap="small" dirty="0" err="1" smtClean="0"/>
              <a:t>ack</a:t>
            </a:r>
            <a:r>
              <a:rPr lang="es-ES" sz="2400" cap="small" dirty="0" smtClean="0"/>
              <a:t>.</a:t>
            </a:r>
          </a:p>
          <a:p>
            <a:pPr>
              <a:spcAft>
                <a:spcPts val="600"/>
              </a:spcAft>
              <a:buClr>
                <a:srgbClr val="FFFF00"/>
              </a:buClr>
              <a:buFont typeface="+mj-lt"/>
              <a:buAutoNum type="alphaLcParenR"/>
            </a:pPr>
            <a:r>
              <a:rPr lang="es-ES" sz="2400" dirty="0" smtClean="0"/>
              <a:t>Respuesta perdida</a:t>
            </a:r>
          </a:p>
          <a:p>
            <a:pPr>
              <a:spcAft>
                <a:spcPts val="600"/>
              </a:spcAft>
              <a:buClr>
                <a:srgbClr val="FFFF00"/>
              </a:buClr>
              <a:buFont typeface="+mj-lt"/>
              <a:buAutoNum type="alphaLcParenR"/>
            </a:pPr>
            <a:r>
              <a:rPr lang="es-ES" sz="2400" dirty="0" smtClean="0"/>
              <a:t>Respuesta perdida y pérdida de las </a:t>
            </a:r>
            <a:r>
              <a:rPr lang="es-ES" sz="2400" cap="small" dirty="0" err="1" smtClean="0"/>
              <a:t>dr</a:t>
            </a:r>
            <a:r>
              <a:rPr lang="es-ES" sz="2400" dirty="0" smtClean="0"/>
              <a:t> subsecuentes</a:t>
            </a:r>
            <a:endParaRPr lang="es-AR" sz="2400" dirty="0" smtClean="0"/>
          </a:p>
          <a:p>
            <a:pPr>
              <a:spcAft>
                <a:spcPts val="600"/>
              </a:spcAft>
              <a:buClr>
                <a:srgbClr val="FFFF00"/>
              </a:buClr>
              <a:buNone/>
            </a:pPr>
            <a:endParaRPr lang="es-AR" sz="1800" dirty="0" smtClean="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8"/>
                                        </p:tgtEl>
                                        <p:attrNameLst>
                                          <p:attrName>style.visibility</p:attrName>
                                        </p:attrNameLst>
                                      </p:cBhvr>
                                      <p:to>
                                        <p:strVal val="visible"/>
                                      </p:to>
                                    </p:set>
                                    <p:anim calcmode="lin" valueType="num">
                                      <p:cBhvr additive="base">
                                        <p:cTn id="15" dur="500" fill="hold"/>
                                        <p:tgtEl>
                                          <p:spTgt spid="58"/>
                                        </p:tgtEl>
                                        <p:attrNameLst>
                                          <p:attrName>ppt_x</p:attrName>
                                        </p:attrNameLst>
                                      </p:cBhvr>
                                      <p:tavLst>
                                        <p:tav tm="0">
                                          <p:val>
                                            <p:strVal val="#ppt_x"/>
                                          </p:val>
                                        </p:tav>
                                        <p:tav tm="100000">
                                          <p:val>
                                            <p:strVal val="#ppt_x"/>
                                          </p:val>
                                        </p:tav>
                                      </p:tavLst>
                                    </p:anim>
                                    <p:anim calcmode="lin" valueType="num">
                                      <p:cBhvr additive="base">
                                        <p:cTn id="16"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9">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9">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9">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P spid="5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Control de Flujo y Almacenamiento Temporal</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715040"/>
          </a:xfrm>
        </p:spPr>
        <p:txBody>
          <a:bodyPr>
            <a:normAutofit/>
          </a:bodyPr>
          <a:lstStyle/>
          <a:p>
            <a:pPr>
              <a:spcAft>
                <a:spcPts val="600"/>
              </a:spcAft>
              <a:buClr>
                <a:srgbClr val="FFFF00"/>
              </a:buClr>
              <a:buNone/>
            </a:pPr>
            <a:r>
              <a:rPr lang="es-AR" dirty="0" smtClean="0"/>
              <a:t>El control de Flujo al igual que en la capa de Enlace tiene que ver con la disponibilidad de </a:t>
            </a:r>
            <a:r>
              <a:rPr lang="es-AR" i="1" dirty="0" smtClean="0">
                <a:solidFill>
                  <a:srgbClr val="FFFF00"/>
                </a:solidFill>
              </a:rPr>
              <a:t>Buffers</a:t>
            </a:r>
            <a:r>
              <a:rPr lang="es-AR" dirty="0" smtClean="0"/>
              <a:t> de Almacenamiento temporal en el origen y en el destino.</a:t>
            </a:r>
          </a:p>
          <a:p>
            <a:pPr>
              <a:spcAft>
                <a:spcPts val="600"/>
              </a:spcAft>
              <a:buClr>
                <a:srgbClr val="FFFF00"/>
              </a:buClr>
              <a:buNone/>
            </a:pPr>
            <a:r>
              <a:rPr lang="es-AR" dirty="0" smtClean="0"/>
              <a:t>A pesar de esta similitud, la estrategia de asignación de estos </a:t>
            </a:r>
            <a:r>
              <a:rPr lang="es-AR" i="1" dirty="0" smtClean="0">
                <a:solidFill>
                  <a:srgbClr val="FFFF00"/>
                </a:solidFill>
              </a:rPr>
              <a:t>Buffers</a:t>
            </a:r>
            <a:r>
              <a:rPr lang="es-AR" i="1" dirty="0" smtClean="0"/>
              <a:t> </a:t>
            </a:r>
            <a:r>
              <a:rPr lang="es-AR" dirty="0" smtClean="0"/>
              <a:t>es mas compleja y debe seguir las siguientes premisas:</a:t>
            </a:r>
          </a:p>
          <a:p>
            <a:pPr lvl="1">
              <a:spcAft>
                <a:spcPts val="600"/>
              </a:spcAft>
              <a:buClr>
                <a:srgbClr val="FFFF00"/>
              </a:buClr>
            </a:pPr>
            <a:r>
              <a:rPr lang="es-AR" dirty="0" smtClean="0"/>
              <a:t>Los buffers en el Transmisor son necesarios para poder retransmitir un paquete de transporte (TPDU) perdido.</a:t>
            </a:r>
          </a:p>
          <a:p>
            <a:pPr lvl="1">
              <a:spcAft>
                <a:spcPts val="600"/>
              </a:spcAft>
              <a:buClr>
                <a:srgbClr val="FFFF00"/>
              </a:buClr>
            </a:pPr>
            <a:r>
              <a:rPr lang="es-AR" dirty="0" smtClean="0"/>
              <a:t>Los buffers en el destino son deseables aunque su tamaño puede ser variable de acuerdo al flujo</a:t>
            </a:r>
          </a:p>
          <a:p>
            <a:pPr lvl="1">
              <a:spcAft>
                <a:spcPts val="600"/>
              </a:spcAft>
              <a:buClr>
                <a:srgbClr val="FFFF00"/>
              </a:buClr>
            </a:pPr>
            <a:r>
              <a:rPr lang="es-AR" dirty="0" smtClean="0"/>
              <a:t>En el caso de que el flujo exceda los buffers del receptor, los paquetes se descartan y deberán retransmitirse.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Control de Flujo y Almacenamiento Temporal</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715040"/>
          </a:xfrm>
        </p:spPr>
        <p:txBody>
          <a:bodyPr>
            <a:normAutofit fontScale="92500" lnSpcReduction="20000"/>
          </a:bodyPr>
          <a:lstStyle/>
          <a:p>
            <a:pPr>
              <a:spcAft>
                <a:spcPts val="600"/>
              </a:spcAft>
              <a:buClr>
                <a:srgbClr val="FFFF00"/>
              </a:buClr>
              <a:buNone/>
            </a:pPr>
            <a:r>
              <a:rPr lang="es-AR" dirty="0" smtClean="0"/>
              <a:t>Si definimos que ambos, emisor y receptor tendrán </a:t>
            </a:r>
            <a:r>
              <a:rPr lang="es-AR" i="1" dirty="0" smtClean="0">
                <a:solidFill>
                  <a:srgbClr val="FFFF00"/>
                </a:solidFill>
              </a:rPr>
              <a:t>Buffers</a:t>
            </a:r>
            <a:r>
              <a:rPr lang="es-AR" dirty="0" smtClean="0"/>
              <a:t>, aun nos queda el problema del tamaño:</a:t>
            </a:r>
          </a:p>
          <a:p>
            <a:pPr lvl="1">
              <a:spcAft>
                <a:spcPts val="600"/>
              </a:spcAft>
              <a:buClr>
                <a:srgbClr val="FFFF00"/>
              </a:buClr>
            </a:pPr>
            <a:r>
              <a:rPr lang="es-AR" dirty="0" smtClean="0">
                <a:solidFill>
                  <a:srgbClr val="FFFF00"/>
                </a:solidFill>
              </a:rPr>
              <a:t>Buffers de tamaño fijo</a:t>
            </a:r>
            <a:r>
              <a:rPr lang="es-AR" dirty="0" smtClean="0"/>
              <a:t>: suelen tener un tamaño múltiplo del tamaño del paquete de transporte. Solo es eficiente si podemos asegurar paquetes de tamaño fijo.</a:t>
            </a:r>
          </a:p>
          <a:p>
            <a:pPr lvl="1">
              <a:spcAft>
                <a:spcPts val="600"/>
              </a:spcAft>
              <a:buClr>
                <a:srgbClr val="FFFF00"/>
              </a:buClr>
            </a:pPr>
            <a:r>
              <a:rPr lang="es-AR" dirty="0" smtClean="0">
                <a:solidFill>
                  <a:srgbClr val="FFFF00"/>
                </a:solidFill>
              </a:rPr>
              <a:t>Buffers de tamaño variable</a:t>
            </a:r>
            <a:r>
              <a:rPr lang="es-AR" dirty="0" smtClean="0"/>
              <a:t>: el tamaño se adapta al cambio de los paquetes. El problema es la gestión de Memoria que se torna mas complicada.</a:t>
            </a:r>
          </a:p>
          <a:p>
            <a:pPr lvl="1">
              <a:spcAft>
                <a:spcPts val="600"/>
              </a:spcAft>
              <a:buClr>
                <a:srgbClr val="FFFF00"/>
              </a:buClr>
            </a:pPr>
            <a:r>
              <a:rPr lang="es-AR" dirty="0" smtClean="0">
                <a:solidFill>
                  <a:srgbClr val="FFFF00"/>
                </a:solidFill>
              </a:rPr>
              <a:t>Buffers Circulares</a:t>
            </a:r>
            <a:r>
              <a:rPr lang="es-AR" dirty="0" smtClean="0"/>
              <a:t>: el mismo debe ser grande. Es eficiente para conexiones de carga alta, pero deficiente si alguna de las conexiones tiene baja carga.</a:t>
            </a:r>
          </a:p>
          <a:p>
            <a:pPr>
              <a:spcAft>
                <a:spcPts val="600"/>
              </a:spcAft>
              <a:buClr>
                <a:srgbClr val="FFFF00"/>
              </a:buClr>
              <a:buNone/>
            </a:pPr>
            <a:r>
              <a:rPr lang="es-AR" sz="2400" dirty="0" smtClean="0"/>
              <a:t>Como regla general, los buffers en el emisor son eficientes para tráfico en ráfagas de baja carga, para tráfico de alto ancho de banda es mejor aumentar los buffers en el receptor.</a:t>
            </a:r>
          </a:p>
          <a:p>
            <a:pPr>
              <a:spcAft>
                <a:spcPts val="600"/>
              </a:spcAft>
              <a:buClr>
                <a:srgbClr val="FFFF00"/>
              </a:buClr>
              <a:buNone/>
            </a:pPr>
            <a:r>
              <a:rPr lang="es-AR" sz="2400" dirty="0" smtClean="0"/>
              <a:t>Esto nos indica que el protocolo de transporte debe prever que el emisor pueda solicitar espacio de buffers en el receptor de acuerdo a las necesidades.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err="1" smtClean="0"/>
              <a:t>Multiplexión</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2500330"/>
          </a:xfrm>
        </p:spPr>
        <p:txBody>
          <a:bodyPr>
            <a:normAutofit/>
          </a:bodyPr>
          <a:lstStyle/>
          <a:p>
            <a:pPr>
              <a:spcAft>
                <a:spcPts val="600"/>
              </a:spcAft>
              <a:buClr>
                <a:srgbClr val="FFFF00"/>
              </a:buClr>
              <a:buFont typeface="Wingdings" pitchFamily="2" charset="2"/>
              <a:buChar char="§"/>
            </a:pPr>
            <a:r>
              <a:rPr lang="es-AR" dirty="0" err="1" smtClean="0"/>
              <a:t>Multiplexión</a:t>
            </a:r>
            <a:r>
              <a:rPr lang="es-AR" dirty="0" smtClean="0"/>
              <a:t> Ascendente</a:t>
            </a:r>
          </a:p>
          <a:p>
            <a:pPr lvl="1">
              <a:spcAft>
                <a:spcPts val="600"/>
              </a:spcAft>
              <a:buClr>
                <a:srgbClr val="FFFF00"/>
              </a:buClr>
              <a:buFont typeface="Wingdings" pitchFamily="2" charset="2"/>
              <a:buChar char="§"/>
            </a:pPr>
            <a:r>
              <a:rPr lang="es-AR" dirty="0" smtClean="0"/>
              <a:t>Es el caso que se desee compartir varias conexiones de transporte a través de una sola conexión de RED.</a:t>
            </a:r>
          </a:p>
          <a:p>
            <a:pPr lvl="1">
              <a:spcAft>
                <a:spcPts val="600"/>
              </a:spcAft>
              <a:buClr>
                <a:srgbClr val="FFFF00"/>
              </a:buClr>
              <a:buFont typeface="Wingdings" pitchFamily="2" charset="2"/>
              <a:buChar char="§"/>
            </a:pPr>
            <a:r>
              <a:rPr lang="es-AR" dirty="0" err="1" smtClean="0"/>
              <a:t>Ej</a:t>
            </a:r>
            <a:r>
              <a:rPr lang="es-AR" dirty="0" smtClean="0"/>
              <a:t>: varios servicios como Web, Mail, etc.  simultáneos en una sola </a:t>
            </a:r>
            <a:r>
              <a:rPr lang="es-AR" smtClean="0"/>
              <a:t>conexión física.</a:t>
            </a:r>
            <a:endParaRPr lang="es-AR" dirty="0" smtClean="0"/>
          </a:p>
          <a:p>
            <a:pPr lvl="1">
              <a:spcAft>
                <a:spcPts val="600"/>
              </a:spcAft>
              <a:buClr>
                <a:srgbClr val="FFFF00"/>
              </a:buClr>
              <a:buFont typeface="Wingdings" pitchFamily="2" charset="2"/>
              <a:buChar char="§"/>
            </a:pPr>
            <a:endParaRPr lang="es-AR" dirty="0" smtClean="0"/>
          </a:p>
        </p:txBody>
      </p:sp>
      <p:pic>
        <p:nvPicPr>
          <p:cNvPr id="4099" name="Picture 3"/>
          <p:cNvPicPr>
            <a:picLocks noChangeAspect="1" noChangeArrowheads="1"/>
          </p:cNvPicPr>
          <p:nvPr/>
        </p:nvPicPr>
        <p:blipFill>
          <a:blip r:embed="rId3" cstate="print"/>
          <a:srcRect/>
          <a:stretch>
            <a:fillRect/>
          </a:stretch>
        </p:blipFill>
        <p:spPr bwMode="auto">
          <a:xfrm>
            <a:off x="5000628" y="2928934"/>
            <a:ext cx="3667129" cy="329477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anim calcmode="lin" valueType="num">
                                      <p:cBhvr additive="base">
                                        <p:cTn id="15" dur="500" fill="hold"/>
                                        <p:tgtEl>
                                          <p:spTgt spid="4099"/>
                                        </p:tgtEl>
                                        <p:attrNameLst>
                                          <p:attrName>ppt_x</p:attrName>
                                        </p:attrNameLst>
                                      </p:cBhvr>
                                      <p:tavLst>
                                        <p:tav tm="0">
                                          <p:val>
                                            <p:strVal val="#ppt_x"/>
                                          </p:val>
                                        </p:tav>
                                        <p:tav tm="100000">
                                          <p:val>
                                            <p:strVal val="#ppt_x"/>
                                          </p:val>
                                        </p:tav>
                                      </p:tavLst>
                                    </p:anim>
                                    <p:anim calcmode="lin" valueType="num">
                                      <p:cBhvr additive="base">
                                        <p:cTn id="16"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err="1" smtClean="0"/>
              <a:t>Multiplexión</a:t>
            </a: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2286016"/>
          </a:xfrm>
        </p:spPr>
        <p:txBody>
          <a:bodyPr>
            <a:normAutofit/>
          </a:bodyPr>
          <a:lstStyle/>
          <a:p>
            <a:pPr>
              <a:spcAft>
                <a:spcPts val="600"/>
              </a:spcAft>
              <a:buClr>
                <a:srgbClr val="FFFF00"/>
              </a:buClr>
              <a:buFont typeface="Wingdings" pitchFamily="2" charset="2"/>
              <a:buChar char="§"/>
            </a:pPr>
            <a:r>
              <a:rPr lang="es-AR" dirty="0" err="1" smtClean="0"/>
              <a:t>Multiplexión</a:t>
            </a:r>
            <a:r>
              <a:rPr lang="es-AR" dirty="0" smtClean="0"/>
              <a:t> Descendente</a:t>
            </a:r>
          </a:p>
          <a:p>
            <a:pPr lvl="1">
              <a:spcAft>
                <a:spcPts val="600"/>
              </a:spcAft>
              <a:buClr>
                <a:srgbClr val="FFFF00"/>
              </a:buClr>
              <a:buFont typeface="Wingdings" pitchFamily="2" charset="2"/>
              <a:buChar char="§"/>
            </a:pPr>
            <a:r>
              <a:rPr lang="es-AR" dirty="0" smtClean="0"/>
              <a:t>Es el caso en que se desea sumar varias conexiones de red en solo una conexión de transporte.</a:t>
            </a:r>
          </a:p>
          <a:p>
            <a:pPr lvl="1">
              <a:spcAft>
                <a:spcPts val="600"/>
              </a:spcAft>
              <a:buClr>
                <a:srgbClr val="FFFF00"/>
              </a:buClr>
              <a:buFont typeface="Wingdings" pitchFamily="2" charset="2"/>
              <a:buChar char="§"/>
            </a:pPr>
            <a:r>
              <a:rPr lang="es-AR" dirty="0" err="1" smtClean="0"/>
              <a:t>Ej</a:t>
            </a:r>
            <a:r>
              <a:rPr lang="es-AR" dirty="0" smtClean="0"/>
              <a:t>: Suma de AB de varias conexiones.</a:t>
            </a:r>
          </a:p>
          <a:p>
            <a:pPr lvl="1">
              <a:spcAft>
                <a:spcPts val="600"/>
              </a:spcAft>
              <a:buClr>
                <a:srgbClr val="FFFF00"/>
              </a:buClr>
              <a:buFont typeface="Wingdings" pitchFamily="2" charset="2"/>
              <a:buChar char="§"/>
            </a:pPr>
            <a:endParaRPr lang="es-AR" dirty="0" smtClean="0"/>
          </a:p>
        </p:txBody>
      </p:sp>
      <p:pic>
        <p:nvPicPr>
          <p:cNvPr id="5122" name="Picture 2"/>
          <p:cNvPicPr>
            <a:picLocks noChangeAspect="1" noChangeArrowheads="1"/>
          </p:cNvPicPr>
          <p:nvPr/>
        </p:nvPicPr>
        <p:blipFill>
          <a:blip r:embed="rId3" cstate="print"/>
          <a:srcRect/>
          <a:stretch>
            <a:fillRect/>
          </a:stretch>
        </p:blipFill>
        <p:spPr bwMode="auto">
          <a:xfrm>
            <a:off x="4857752" y="3286124"/>
            <a:ext cx="3695701" cy="308635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122"/>
                                        </p:tgtEl>
                                        <p:attrNameLst>
                                          <p:attrName>style.visibility</p:attrName>
                                        </p:attrNameLst>
                                      </p:cBhvr>
                                      <p:to>
                                        <p:strVal val="visible"/>
                                      </p:to>
                                    </p:set>
                                    <p:anim calcmode="lin" valueType="num">
                                      <p:cBhvr additive="base">
                                        <p:cTn id="11" dur="500" fill="hold"/>
                                        <p:tgtEl>
                                          <p:spTgt spid="5122"/>
                                        </p:tgtEl>
                                        <p:attrNameLst>
                                          <p:attrName>ppt_x</p:attrName>
                                        </p:attrNameLst>
                                      </p:cBhvr>
                                      <p:tavLst>
                                        <p:tav tm="0">
                                          <p:val>
                                            <p:strVal val="#ppt_x"/>
                                          </p:val>
                                        </p:tav>
                                        <p:tav tm="100000">
                                          <p:val>
                                            <p:strVal val="#ppt_x"/>
                                          </p:val>
                                        </p:tav>
                                      </p:tavLst>
                                    </p:anim>
                                    <p:anim calcmode="lin" valueType="num">
                                      <p:cBhvr additive="base">
                                        <p:cTn id="12"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Recuperación ante caídas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5" name="7 Marcador de contenido"/>
          <p:cNvSpPr>
            <a:spLocks noGrp="1"/>
          </p:cNvSpPr>
          <p:nvPr>
            <p:ph sz="half" idx="1"/>
          </p:nvPr>
        </p:nvSpPr>
        <p:spPr>
          <a:xfrm>
            <a:off x="142844" y="857232"/>
            <a:ext cx="8786874" cy="5715040"/>
          </a:xfrm>
        </p:spPr>
        <p:txBody>
          <a:bodyPr>
            <a:normAutofit/>
          </a:bodyPr>
          <a:lstStyle/>
          <a:p>
            <a:pPr lvl="1">
              <a:spcAft>
                <a:spcPts val="600"/>
              </a:spcAft>
              <a:buClr>
                <a:srgbClr val="FFFF00"/>
              </a:buClr>
              <a:buFont typeface="Wingdings" pitchFamily="2" charset="2"/>
              <a:buChar char="§"/>
            </a:pPr>
            <a:r>
              <a:rPr lang="es-AR" dirty="0" smtClean="0"/>
              <a:t>Recuperación ante caídas de la Subred</a:t>
            </a:r>
          </a:p>
          <a:p>
            <a:pPr lvl="2">
              <a:spcAft>
                <a:spcPts val="600"/>
              </a:spcAft>
              <a:buClr>
                <a:srgbClr val="FFFF00"/>
              </a:buClr>
              <a:buFont typeface="Wingdings" pitchFamily="2" charset="2"/>
              <a:buChar char="§"/>
            </a:pPr>
            <a:r>
              <a:rPr lang="es-AR" dirty="0" smtClean="0"/>
              <a:t>El proceso es obvio y simple ya que las capas de Transporte del Emisor y Receptor llevan debida cuenta del estado de las conexiones antes de la caída y pueden recuperar la información perdida y el estado anterior.</a:t>
            </a:r>
          </a:p>
          <a:p>
            <a:pPr lvl="1">
              <a:spcAft>
                <a:spcPts val="600"/>
              </a:spcAft>
              <a:buClr>
                <a:srgbClr val="FFFF00"/>
              </a:buClr>
              <a:buFont typeface="Wingdings" pitchFamily="2" charset="2"/>
              <a:buChar char="§"/>
            </a:pPr>
            <a:r>
              <a:rPr lang="es-AR" dirty="0" smtClean="0"/>
              <a:t>Recuperación ante caídas de un Extremo</a:t>
            </a:r>
          </a:p>
          <a:p>
            <a:pPr lvl="2">
              <a:spcAft>
                <a:spcPts val="600"/>
              </a:spcAft>
              <a:buClr>
                <a:srgbClr val="FFFF00"/>
              </a:buClr>
              <a:buFont typeface="Wingdings" pitchFamily="2" charset="2"/>
              <a:buChar char="§"/>
            </a:pPr>
            <a:r>
              <a:rPr lang="es-AR" dirty="0" smtClean="0"/>
              <a:t>Una vez que el Servidor se levanta, el proceso de la capa de Transporte envía un paquete de difusión a la red anunciando la caída y solicitando a quienes pudieran tener conexiones abiertas remitan el estado actual de las mismas.</a:t>
            </a:r>
          </a:p>
          <a:p>
            <a:pPr lvl="2">
              <a:spcAft>
                <a:spcPts val="600"/>
              </a:spcAft>
              <a:buClr>
                <a:srgbClr val="FFFF00"/>
              </a:buClr>
              <a:buFont typeface="Wingdings" pitchFamily="2" charset="2"/>
              <a:buChar char="§"/>
            </a:pPr>
            <a:r>
              <a:rPr lang="es-AR" dirty="0" smtClean="0"/>
              <a:t>Los clientes pueden estar en dos estados posibles:</a:t>
            </a:r>
          </a:p>
          <a:p>
            <a:pPr lvl="3">
              <a:spcAft>
                <a:spcPts val="600"/>
              </a:spcAft>
              <a:buClr>
                <a:srgbClr val="FFFF00"/>
              </a:buClr>
              <a:buFont typeface="Wingdings" pitchFamily="2" charset="2"/>
              <a:buChar char="§"/>
            </a:pPr>
            <a:r>
              <a:rPr lang="es-AR" dirty="0" smtClean="0"/>
              <a:t>S0: algún paquete pendiente.</a:t>
            </a:r>
          </a:p>
          <a:p>
            <a:pPr lvl="3">
              <a:spcAft>
                <a:spcPts val="600"/>
              </a:spcAft>
              <a:buClr>
                <a:srgbClr val="FFFF00"/>
              </a:buClr>
              <a:buFont typeface="Wingdings" pitchFamily="2" charset="2"/>
              <a:buChar char="§"/>
            </a:pPr>
            <a:r>
              <a:rPr lang="es-AR" dirty="0" smtClean="0"/>
              <a:t>S1: ningún paquete pendiente.</a:t>
            </a:r>
          </a:p>
          <a:p>
            <a:pPr lvl="2">
              <a:spcAft>
                <a:spcPts val="600"/>
              </a:spcAft>
              <a:buClr>
                <a:srgbClr val="FFFF00"/>
              </a:buClr>
              <a:buFont typeface="Wingdings" pitchFamily="2" charset="2"/>
              <a:buChar char="§"/>
            </a:pPr>
            <a:r>
              <a:rPr lang="es-AR" dirty="0" smtClean="0"/>
              <a:t>A pesar de que el proceso de recuperación parece sencillo, tenemos que observar también el estado de las confirmaciones al momento de la caída.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Recuperación ante caídas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6" name="7 Marcador de contenido"/>
          <p:cNvSpPr>
            <a:spLocks noGrp="1"/>
          </p:cNvSpPr>
          <p:nvPr>
            <p:ph sz="half" idx="1"/>
          </p:nvPr>
        </p:nvSpPr>
        <p:spPr>
          <a:xfrm>
            <a:off x="357126" y="5072074"/>
            <a:ext cx="8572592" cy="1428760"/>
          </a:xfrm>
        </p:spPr>
        <p:txBody>
          <a:bodyPr>
            <a:normAutofit/>
          </a:bodyPr>
          <a:lstStyle/>
          <a:p>
            <a:pPr>
              <a:spcAft>
                <a:spcPts val="600"/>
              </a:spcAft>
              <a:buClr>
                <a:srgbClr val="FFFF00"/>
              </a:buClr>
              <a:buFont typeface="Wingdings" pitchFamily="2" charset="2"/>
              <a:buChar char="§"/>
            </a:pPr>
            <a:r>
              <a:rPr lang="es-ES" dirty="0" smtClean="0"/>
              <a:t>Sin importar como se programen el transmisor y el receptor, siempre habrá situaciones en las que el protocolo no podrá recuperarse correctamente.</a:t>
            </a:r>
            <a:endParaRPr lang="es-AR"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764704"/>
            <a:ext cx="7200800" cy="3457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8953" y="4275441"/>
            <a:ext cx="6190109" cy="781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500034"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Capa de Transporte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714356"/>
            <a:ext cx="8786874" cy="5857916"/>
          </a:xfrm>
        </p:spPr>
        <p:txBody>
          <a:bodyPr>
            <a:normAutofit/>
          </a:bodyPr>
          <a:lstStyle/>
          <a:p>
            <a:pPr lvl="1">
              <a:spcAft>
                <a:spcPts val="600"/>
              </a:spcAft>
              <a:buClr>
                <a:srgbClr val="FFFF00"/>
              </a:buClr>
              <a:buNone/>
            </a:pPr>
            <a:r>
              <a:rPr lang="es-AR" dirty="0" smtClean="0"/>
              <a:t>Hay dos protocolos en la capa de Transporte de Internet</a:t>
            </a:r>
          </a:p>
          <a:p>
            <a:pPr lvl="1">
              <a:spcAft>
                <a:spcPts val="600"/>
              </a:spcAft>
              <a:buClr>
                <a:srgbClr val="FFFF00"/>
              </a:buClr>
              <a:buFont typeface="Wingdings" pitchFamily="2" charset="2"/>
              <a:buChar char="§"/>
            </a:pPr>
            <a:r>
              <a:rPr lang="es-AR" dirty="0" smtClean="0"/>
              <a:t>TCP</a:t>
            </a:r>
          </a:p>
          <a:p>
            <a:pPr lvl="2">
              <a:spcAft>
                <a:spcPts val="600"/>
              </a:spcAft>
              <a:buClr>
                <a:srgbClr val="FFFF00"/>
              </a:buClr>
              <a:buFont typeface="Wingdings" pitchFamily="2" charset="2"/>
              <a:buChar char="§"/>
            </a:pPr>
            <a:r>
              <a:rPr lang="es-AR" dirty="0" smtClean="0"/>
              <a:t>Orientado a Conexiones</a:t>
            </a:r>
          </a:p>
          <a:p>
            <a:pPr lvl="2">
              <a:spcAft>
                <a:spcPts val="600"/>
              </a:spcAft>
              <a:buClr>
                <a:srgbClr val="FFFF00"/>
              </a:buClr>
              <a:buFont typeface="Wingdings" pitchFamily="2" charset="2"/>
              <a:buChar char="§"/>
            </a:pPr>
            <a:r>
              <a:rPr lang="es-AR" dirty="0" smtClean="0"/>
              <a:t>Provee una corriente de bytes confiables en una subred no confiable.</a:t>
            </a:r>
          </a:p>
          <a:p>
            <a:pPr lvl="2">
              <a:spcAft>
                <a:spcPts val="600"/>
              </a:spcAft>
              <a:buClr>
                <a:srgbClr val="FFFF00"/>
              </a:buClr>
              <a:buFont typeface="Wingdings" pitchFamily="2" charset="2"/>
              <a:buChar char="§"/>
            </a:pPr>
            <a:r>
              <a:rPr lang="es-AR" dirty="0" smtClean="0"/>
              <a:t>Se adapta dinámicamente a los cambios de la subred.</a:t>
            </a:r>
          </a:p>
          <a:p>
            <a:pPr lvl="2">
              <a:spcAft>
                <a:spcPts val="600"/>
              </a:spcAft>
              <a:buClr>
                <a:srgbClr val="FFFF00"/>
              </a:buClr>
              <a:buFont typeface="Wingdings" pitchFamily="2" charset="2"/>
              <a:buChar char="§"/>
            </a:pPr>
            <a:r>
              <a:rPr lang="es-AR" dirty="0" smtClean="0"/>
              <a:t>Las conexiones son Punto a Punto</a:t>
            </a:r>
          </a:p>
          <a:p>
            <a:pPr lvl="2">
              <a:spcAft>
                <a:spcPts val="600"/>
              </a:spcAft>
              <a:buClr>
                <a:srgbClr val="FFFF00"/>
              </a:buClr>
              <a:buFont typeface="Wingdings" pitchFamily="2" charset="2"/>
              <a:buChar char="§"/>
            </a:pPr>
            <a:r>
              <a:rPr lang="es-AR" dirty="0" smtClean="0"/>
              <a:t>No reconoce </a:t>
            </a:r>
            <a:r>
              <a:rPr lang="es-AR" dirty="0" err="1" smtClean="0"/>
              <a:t>Multitransmisión</a:t>
            </a:r>
            <a:r>
              <a:rPr lang="es-AR" dirty="0" smtClean="0"/>
              <a:t> ni Difusión.</a:t>
            </a:r>
          </a:p>
          <a:p>
            <a:pPr lvl="1">
              <a:spcAft>
                <a:spcPts val="600"/>
              </a:spcAft>
              <a:buClr>
                <a:srgbClr val="FFFF00"/>
              </a:buClr>
              <a:buFont typeface="Wingdings" pitchFamily="2" charset="2"/>
              <a:buChar char="§"/>
            </a:pPr>
            <a:r>
              <a:rPr lang="es-AR" dirty="0" smtClean="0"/>
              <a:t>UDP</a:t>
            </a:r>
          </a:p>
          <a:p>
            <a:pPr lvl="2">
              <a:spcAft>
                <a:spcPts val="600"/>
              </a:spcAft>
              <a:buClr>
                <a:srgbClr val="FFFF00"/>
              </a:buClr>
              <a:buFont typeface="Wingdings" pitchFamily="2" charset="2"/>
              <a:buChar char="§"/>
            </a:pPr>
            <a:r>
              <a:rPr lang="es-AR" dirty="0" smtClean="0"/>
              <a:t>NO Orientado a Conexiones.</a:t>
            </a:r>
          </a:p>
          <a:p>
            <a:pPr lvl="2">
              <a:spcAft>
                <a:spcPts val="600"/>
              </a:spcAft>
              <a:buClr>
                <a:srgbClr val="FFFF00"/>
              </a:buClr>
              <a:buFont typeface="Wingdings" pitchFamily="2" charset="2"/>
              <a:buChar char="§"/>
            </a:pPr>
            <a:r>
              <a:rPr lang="es-AR" dirty="0" smtClean="0"/>
              <a:t>No tiene confirmación ni Control de Flujo.</a:t>
            </a:r>
          </a:p>
          <a:p>
            <a:pPr lvl="2">
              <a:spcAft>
                <a:spcPts val="600"/>
              </a:spcAft>
              <a:buClr>
                <a:srgbClr val="FFFF00"/>
              </a:buClr>
              <a:buFont typeface="Wingdings" pitchFamily="2" charset="2"/>
              <a:buChar char="§"/>
            </a:pPr>
            <a:r>
              <a:rPr lang="es-AR" dirty="0" smtClean="0"/>
              <a:t>Su uso esta reservado para protocolos como DHCP, DNS, </a:t>
            </a:r>
            <a:r>
              <a:rPr lang="es-AR" dirty="0" err="1" smtClean="0"/>
              <a:t>etc</a:t>
            </a:r>
            <a:endParaRPr lang="es-AR" dirty="0" smtClean="0"/>
          </a:p>
          <a:p>
            <a:pPr lvl="2">
              <a:spcAft>
                <a:spcPts val="600"/>
              </a:spcAft>
              <a:buClr>
                <a:srgbClr val="FFFF00"/>
              </a:buClr>
              <a:buFont typeface="Wingdings" pitchFamily="2" charset="2"/>
              <a:buChar char="§"/>
            </a:pPr>
            <a:r>
              <a:rPr lang="es-AR" dirty="0" smtClean="0"/>
              <a:t>Y para usos donde el mínimo retardo es mas importante que la exactitud de la información. </a:t>
            </a:r>
            <a:r>
              <a:rPr lang="es-AR" dirty="0" err="1" smtClean="0"/>
              <a:t>Ej</a:t>
            </a:r>
            <a:r>
              <a:rPr lang="es-AR" dirty="0" smtClean="0"/>
              <a:t>: </a:t>
            </a:r>
            <a:r>
              <a:rPr lang="es-AR" dirty="0" err="1" smtClean="0"/>
              <a:t>Voip</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7">
                                            <p:txEl>
                                              <p:pRg st="10" end="1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500034"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Capa de Transporte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6000768"/>
          </a:xfrm>
        </p:spPr>
        <p:txBody>
          <a:bodyPr>
            <a:normAutofit/>
          </a:bodyPr>
          <a:lstStyle/>
          <a:p>
            <a:pPr>
              <a:spcAft>
                <a:spcPts val="600"/>
              </a:spcAft>
              <a:buClr>
                <a:srgbClr val="FFFF00"/>
              </a:buClr>
              <a:buNone/>
            </a:pPr>
            <a:r>
              <a:rPr lang="es-AR" dirty="0" smtClean="0"/>
              <a:t>Modelo de Servicio TCP</a:t>
            </a:r>
          </a:p>
          <a:p>
            <a:pPr>
              <a:spcAft>
                <a:spcPts val="600"/>
              </a:spcAft>
              <a:buClr>
                <a:srgbClr val="FFFF00"/>
              </a:buClr>
            </a:pPr>
            <a:r>
              <a:rPr lang="es-AR" dirty="0" smtClean="0"/>
              <a:t>El servicio TCP se obtiene entre dos puntos terminales llamados </a:t>
            </a:r>
            <a:r>
              <a:rPr lang="es-AR" i="1" dirty="0" smtClean="0">
                <a:solidFill>
                  <a:srgbClr val="FFFF00"/>
                </a:solidFill>
              </a:rPr>
              <a:t>sockets</a:t>
            </a:r>
            <a:r>
              <a:rPr lang="es-AR" dirty="0" smtClean="0"/>
              <a:t>, en el emisor y en el receptor.</a:t>
            </a:r>
          </a:p>
          <a:p>
            <a:pPr>
              <a:spcAft>
                <a:spcPts val="600"/>
              </a:spcAft>
              <a:buClr>
                <a:srgbClr val="FFFF00"/>
              </a:buClr>
            </a:pPr>
            <a:r>
              <a:rPr lang="es-AR" dirty="0" smtClean="0"/>
              <a:t>Las conexiones son full </a:t>
            </a:r>
            <a:r>
              <a:rPr lang="es-AR" dirty="0" err="1" smtClean="0"/>
              <a:t>duplex</a:t>
            </a:r>
            <a:r>
              <a:rPr lang="es-AR" dirty="0" smtClean="0"/>
              <a:t> y punto a punto.</a:t>
            </a:r>
          </a:p>
          <a:p>
            <a:pPr>
              <a:spcAft>
                <a:spcPts val="600"/>
              </a:spcAft>
              <a:buClr>
                <a:srgbClr val="FFFF00"/>
              </a:buClr>
            </a:pPr>
            <a:r>
              <a:rPr lang="es-AR" dirty="0" smtClean="0"/>
              <a:t>A discreción el TCP puede guardar los datos en Buffers o enviarlos inmediatamente</a:t>
            </a:r>
            <a:r>
              <a:rPr lang="es-AR" dirty="0" smtClean="0"/>
              <a:t>. </a:t>
            </a:r>
            <a:r>
              <a:rPr lang="es-AR" smtClean="0"/>
              <a:t>(TCP/UDP)</a:t>
            </a:r>
            <a:endParaRPr lang="es-AR" dirty="0" smtClean="0"/>
          </a:p>
          <a:p>
            <a:pPr>
              <a:spcAft>
                <a:spcPts val="600"/>
              </a:spcAft>
              <a:buClr>
                <a:srgbClr val="FFFF00"/>
              </a:buClr>
            </a:pPr>
            <a:r>
              <a:rPr lang="es-AR" dirty="0" smtClean="0"/>
              <a:t>El usuario puede definir los datos como </a:t>
            </a:r>
            <a:r>
              <a:rPr lang="es-AR" dirty="0" smtClean="0">
                <a:solidFill>
                  <a:srgbClr val="FFFF00"/>
                </a:solidFill>
              </a:rPr>
              <a:t>URGENTES</a:t>
            </a:r>
            <a:r>
              <a:rPr lang="es-AR" dirty="0" smtClean="0"/>
              <a:t> haciendo que el TCP los envíe en forma inmediata.</a:t>
            </a:r>
          </a:p>
          <a:p>
            <a:pPr>
              <a:spcAft>
                <a:spcPts val="600"/>
              </a:spcAft>
              <a:buClr>
                <a:srgbClr val="FFFF00"/>
              </a:buClr>
            </a:pPr>
            <a:r>
              <a:rPr lang="es-AR" dirty="0" smtClean="0"/>
              <a:t>Cada byte de TCP tiene su propio número de secuencia que se utiliza tanto para los acuses de recibo como para el mecanismo de ventana.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500034"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Capa de Transporte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785794"/>
            <a:ext cx="8786874" cy="5857916"/>
          </a:xfrm>
        </p:spPr>
        <p:txBody>
          <a:bodyPr>
            <a:normAutofit/>
          </a:bodyPr>
          <a:lstStyle/>
          <a:p>
            <a:pPr>
              <a:spcAft>
                <a:spcPts val="600"/>
              </a:spcAft>
              <a:buClr>
                <a:srgbClr val="FFFF00"/>
              </a:buClr>
              <a:buNone/>
            </a:pPr>
            <a:r>
              <a:rPr lang="es-AR" dirty="0" smtClean="0"/>
              <a:t>El protocolo TCP</a:t>
            </a:r>
          </a:p>
          <a:p>
            <a:pPr>
              <a:spcAft>
                <a:spcPts val="600"/>
              </a:spcAft>
              <a:buClr>
                <a:srgbClr val="FFFF00"/>
              </a:buClr>
            </a:pPr>
            <a:r>
              <a:rPr lang="es-AR" dirty="0" smtClean="0"/>
              <a:t>Origen y Destino en TCP intercambian datos en forma de segmentos.</a:t>
            </a:r>
          </a:p>
          <a:p>
            <a:pPr lvl="1">
              <a:spcAft>
                <a:spcPts val="600"/>
              </a:spcAft>
              <a:buClr>
                <a:srgbClr val="FFFF00"/>
              </a:buClr>
            </a:pPr>
            <a:r>
              <a:rPr lang="es-AR" dirty="0" smtClean="0"/>
              <a:t>Un segmento es una cabecera de 20 bytes, seguida de los bytes de datos.</a:t>
            </a:r>
          </a:p>
          <a:p>
            <a:pPr lvl="1">
              <a:spcAft>
                <a:spcPts val="600"/>
              </a:spcAft>
              <a:buClr>
                <a:srgbClr val="FFFF00"/>
              </a:buClr>
            </a:pPr>
            <a:r>
              <a:rPr lang="es-AR" dirty="0" smtClean="0"/>
              <a:t>El TCP decide el tamaño de los segmentos aunque hay dos límites:</a:t>
            </a:r>
          </a:p>
          <a:p>
            <a:pPr lvl="2">
              <a:spcAft>
                <a:spcPts val="600"/>
              </a:spcAft>
              <a:buClr>
                <a:srgbClr val="FFFF00"/>
              </a:buClr>
            </a:pPr>
            <a:r>
              <a:rPr lang="es-AR" dirty="0" smtClean="0"/>
              <a:t>El tamaño máximo es de 65535 bytes.</a:t>
            </a:r>
          </a:p>
          <a:p>
            <a:pPr lvl="2">
              <a:spcAft>
                <a:spcPts val="600"/>
              </a:spcAft>
              <a:buClr>
                <a:srgbClr val="FFFF00"/>
              </a:buClr>
            </a:pPr>
            <a:r>
              <a:rPr lang="es-ES" dirty="0" smtClean="0"/>
              <a:t>Cada red tiene una </a:t>
            </a:r>
            <a:r>
              <a:rPr lang="es-ES" b="1" dirty="0" smtClean="0"/>
              <a:t>unidad máxima de transferencia</a:t>
            </a:r>
            <a:r>
              <a:rPr lang="es-ES" dirty="0" smtClean="0"/>
              <a:t> (</a:t>
            </a:r>
            <a:r>
              <a:rPr lang="es-ES" b="1" dirty="0" smtClean="0"/>
              <a:t>MTU</a:t>
            </a:r>
            <a:r>
              <a:rPr lang="es-ES" dirty="0" smtClean="0"/>
              <a:t>), y cada segmento debe caber en ella.</a:t>
            </a:r>
          </a:p>
          <a:p>
            <a:pPr lvl="1">
              <a:spcAft>
                <a:spcPts val="600"/>
              </a:spcAft>
              <a:buClr>
                <a:srgbClr val="FFFF00"/>
              </a:buClr>
            </a:pPr>
            <a:r>
              <a:rPr lang="es-ES" dirty="0" smtClean="0"/>
              <a:t>Si un segmento se topa con una red cuya MTU es menor que el segmento, el enrutador de la frontera fragmenta el segmento en dos o más segmentos más pequeños.</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1428728" y="512064"/>
            <a:ext cx="6643734" cy="914400"/>
          </a:xfrm>
        </p:spPr>
        <p:txBody>
          <a:bodyPr/>
          <a:lstStyle/>
          <a:p>
            <a:r>
              <a:rPr lang="es-AR" dirty="0" smtClean="0"/>
              <a:t>Concepto y Funciones</a:t>
            </a:r>
            <a:endParaRPr lang="es-AR" dirty="0"/>
          </a:p>
        </p:txBody>
      </p:sp>
      <p:sp>
        <p:nvSpPr>
          <p:cNvPr id="4" name="3 Marcador de pie de página"/>
          <p:cNvSpPr>
            <a:spLocks noGrp="1"/>
          </p:cNvSpPr>
          <p:nvPr>
            <p:ph type="ftr" sz="quarter" idx="3"/>
          </p:nvPr>
        </p:nvSpPr>
        <p:spPr>
          <a:xfrm>
            <a:off x="304800" y="64166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304800" y="1447800"/>
            <a:ext cx="8410604" cy="1624010"/>
          </a:xfrm>
        </p:spPr>
        <p:txBody>
          <a:bodyPr>
            <a:normAutofit fontScale="92500" lnSpcReduction="10000"/>
          </a:bodyPr>
          <a:lstStyle/>
          <a:p>
            <a:pPr>
              <a:buNone/>
            </a:pPr>
            <a:r>
              <a:rPr lang="es-AR" dirty="0" smtClean="0"/>
              <a:t> </a:t>
            </a:r>
            <a:r>
              <a:rPr lang="es-ES" dirty="0" smtClean="0"/>
              <a:t>El objetivo fundamental de la capa de Transporte es proporcionar un servicio eficiente, confiable y económico a sus usuarios, que son los procesos de la capa de aplicación</a:t>
            </a:r>
            <a:r>
              <a:rPr lang="es-ES_tradnl" dirty="0" smtClean="0"/>
              <a:t>.</a:t>
            </a:r>
          </a:p>
        </p:txBody>
      </p:sp>
      <p:sp>
        <p:nvSpPr>
          <p:cNvPr id="8" name="7 Marcador de contenido"/>
          <p:cNvSpPr>
            <a:spLocks noGrp="1"/>
          </p:cNvSpPr>
          <p:nvPr>
            <p:ph sz="half" idx="1"/>
          </p:nvPr>
        </p:nvSpPr>
        <p:spPr>
          <a:xfrm>
            <a:off x="357158" y="2928934"/>
            <a:ext cx="8410604" cy="3286148"/>
          </a:xfrm>
        </p:spPr>
        <p:txBody>
          <a:bodyPr>
            <a:normAutofit/>
          </a:bodyPr>
          <a:lstStyle/>
          <a:p>
            <a:pPr>
              <a:buNone/>
            </a:pPr>
            <a:r>
              <a:rPr lang="es-AR" dirty="0" smtClean="0"/>
              <a:t> Las funciones mas importantes son:</a:t>
            </a:r>
          </a:p>
          <a:p>
            <a:pPr lvl="1">
              <a:buClr>
                <a:srgbClr val="FFFF00"/>
              </a:buClr>
              <a:buFont typeface="Wingdings" pitchFamily="2" charset="2"/>
              <a:buChar char="§"/>
            </a:pPr>
            <a:r>
              <a:rPr lang="es-AR" dirty="0" smtClean="0"/>
              <a:t>Garantizar un servicio mas confiable que el brindado por la capa de RED subyacente (Mejorar QOS).</a:t>
            </a:r>
          </a:p>
          <a:p>
            <a:pPr lvl="1">
              <a:buClr>
                <a:srgbClr val="FFFF00"/>
              </a:buClr>
              <a:buFont typeface="Wingdings" pitchFamily="2" charset="2"/>
              <a:buChar char="§"/>
            </a:pPr>
            <a:r>
              <a:rPr lang="es-AR" dirty="0" smtClean="0"/>
              <a:t>Administración de las conexiones.</a:t>
            </a:r>
          </a:p>
          <a:p>
            <a:pPr lvl="1">
              <a:buClr>
                <a:srgbClr val="FFFF00"/>
              </a:buClr>
              <a:buFont typeface="Wingdings" pitchFamily="2" charset="2"/>
              <a:buChar char="§"/>
            </a:pPr>
            <a:r>
              <a:rPr lang="es-AR" dirty="0" smtClean="0"/>
              <a:t>Direccionamiento de Transporte (Puertos).</a:t>
            </a:r>
          </a:p>
          <a:p>
            <a:pPr lvl="1">
              <a:buClr>
                <a:srgbClr val="FFFF00"/>
              </a:buClr>
              <a:buFont typeface="Wingdings" pitchFamily="2" charset="2"/>
              <a:buChar char="§"/>
            </a:pPr>
            <a:r>
              <a:rPr lang="es-AR" dirty="0" err="1" smtClean="0"/>
              <a:t>Multiplexión</a:t>
            </a:r>
            <a:endParaRPr lang="es-AR" dirty="0" smtClean="0"/>
          </a:p>
          <a:p>
            <a:pPr lvl="1">
              <a:buClr>
                <a:srgbClr val="FFFF00"/>
              </a:buClr>
              <a:buFont typeface="Wingdings" pitchFamily="2" charset="2"/>
              <a:buChar char="§"/>
            </a:pPr>
            <a:r>
              <a:rPr lang="es-AR" dirty="0" smtClean="0"/>
              <a:t>Recuperación ante caídas de la Subred.</a:t>
            </a:r>
          </a:p>
          <a:p>
            <a:pPr lvl="1">
              <a:buNone/>
            </a:pPr>
            <a:endParaRPr lang="es-ES_trad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build="p"/>
      <p:bldP spid="8"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500034"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Capa de Transporte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785794"/>
            <a:ext cx="8786874" cy="5857916"/>
          </a:xfrm>
        </p:spPr>
        <p:txBody>
          <a:bodyPr>
            <a:normAutofit/>
          </a:bodyPr>
          <a:lstStyle/>
          <a:p>
            <a:pPr>
              <a:spcAft>
                <a:spcPts val="600"/>
              </a:spcAft>
              <a:buClr>
                <a:srgbClr val="FFFF00"/>
              </a:buClr>
              <a:buNone/>
            </a:pPr>
            <a:r>
              <a:rPr lang="es-AR" dirty="0" smtClean="0"/>
              <a:t>El protocolo TCP</a:t>
            </a:r>
          </a:p>
          <a:p>
            <a:pPr>
              <a:spcAft>
                <a:spcPts val="600"/>
              </a:spcAft>
              <a:buClr>
                <a:srgbClr val="FFFF00"/>
              </a:buClr>
            </a:pPr>
            <a:r>
              <a:rPr lang="es-ES" dirty="0" smtClean="0"/>
              <a:t>El protocolo básico usado por las entidades del TCP es el protocolo de ventana corrediza.</a:t>
            </a:r>
          </a:p>
          <a:p>
            <a:pPr lvl="1">
              <a:spcAft>
                <a:spcPts val="600"/>
              </a:spcAft>
              <a:buClr>
                <a:srgbClr val="FFFF00"/>
              </a:buClr>
            </a:pPr>
            <a:r>
              <a:rPr lang="es-ES" dirty="0" smtClean="0"/>
              <a:t>Cuando un transmisor envía un segmento, también inicia un temporizador.</a:t>
            </a:r>
          </a:p>
          <a:p>
            <a:pPr lvl="1">
              <a:spcAft>
                <a:spcPts val="600"/>
              </a:spcAft>
              <a:buClr>
                <a:srgbClr val="FFFF00"/>
              </a:buClr>
            </a:pPr>
            <a:r>
              <a:rPr lang="es-ES" dirty="0" smtClean="0"/>
              <a:t>Cuando llega el segmento al destino, la entidad receptora devuelve un segmento (con datos, si existen) que contiene un número de acuse de recibo igual al siguiente número de secuencia que espera recibir.</a:t>
            </a:r>
          </a:p>
          <a:p>
            <a:pPr lvl="1">
              <a:spcAft>
                <a:spcPts val="600"/>
              </a:spcAft>
              <a:buClr>
                <a:srgbClr val="FFFF00"/>
              </a:buClr>
            </a:pPr>
            <a:r>
              <a:rPr lang="es-ES" dirty="0" smtClean="0"/>
              <a:t>Si el temporizador del transmisor expira antes de la recepción del acuse de recibo, el transmisor envía de nuevo el segmento.</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500034"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Capa de Transporte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785794"/>
            <a:ext cx="8786874" cy="5857916"/>
          </a:xfrm>
        </p:spPr>
        <p:txBody>
          <a:bodyPr>
            <a:normAutofit lnSpcReduction="10000"/>
          </a:bodyPr>
          <a:lstStyle/>
          <a:p>
            <a:pPr>
              <a:spcAft>
                <a:spcPts val="600"/>
              </a:spcAft>
              <a:buClr>
                <a:srgbClr val="FFFF00"/>
              </a:buClr>
              <a:buNone/>
            </a:pPr>
            <a:r>
              <a:rPr lang="es-AR" dirty="0" smtClean="0"/>
              <a:t>El protocolo TCP</a:t>
            </a:r>
          </a:p>
          <a:p>
            <a:pPr>
              <a:buClr>
                <a:srgbClr val="FFFF00"/>
              </a:buClr>
            </a:pPr>
            <a:r>
              <a:rPr lang="es-ES" dirty="0" smtClean="0"/>
              <a:t>El TCP debe estar preparado para manejar y resolver algunos problemas que surgen debido a la fragmentación de segmentos, estos son:</a:t>
            </a:r>
            <a:endParaRPr lang="es-AR" dirty="0" smtClean="0"/>
          </a:p>
          <a:p>
            <a:pPr lvl="1">
              <a:buClr>
                <a:srgbClr val="FFFF00"/>
              </a:buClr>
            </a:pPr>
            <a:r>
              <a:rPr lang="es-ES" dirty="0" smtClean="0"/>
              <a:t>Es posible que llegue una parte del segmento transmitido y le entidad receptora envíe un acuse de recibo, pero la otra parte se pierda.</a:t>
            </a:r>
            <a:endParaRPr lang="es-AR" dirty="0" smtClean="0"/>
          </a:p>
          <a:p>
            <a:pPr lvl="1">
              <a:buClr>
                <a:srgbClr val="FFFF00"/>
              </a:buClr>
            </a:pPr>
            <a:r>
              <a:rPr lang="es-ES" dirty="0" smtClean="0"/>
              <a:t>Pueden llegar segmentos fuera de orden.</a:t>
            </a:r>
            <a:endParaRPr lang="es-AR" dirty="0" smtClean="0"/>
          </a:p>
          <a:p>
            <a:pPr lvl="1">
              <a:buClr>
                <a:srgbClr val="FFFF00"/>
              </a:buClr>
            </a:pPr>
            <a:r>
              <a:rPr lang="es-ES" dirty="0" smtClean="0"/>
              <a:t>Pueden retardarse algunos segmentos en tránsito durante tanto tiempo que el transmisor termina de temporizar y retransmite nuevamente.</a:t>
            </a:r>
            <a:endParaRPr lang="es-AR" dirty="0" smtClean="0"/>
          </a:p>
          <a:p>
            <a:pPr lvl="1">
              <a:buClr>
                <a:srgbClr val="FFFF00"/>
              </a:buClr>
            </a:pPr>
            <a:r>
              <a:rPr lang="es-ES" dirty="0" smtClean="0"/>
              <a:t>Siendo tantas la redes que constituyen Internet, es posible que un segmento se tope con una red congestionada o rota en alguna parte de su trayectoria.</a:t>
            </a:r>
            <a:endParaRPr lang="es-AR" dirty="0" smtClean="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214282" y="214290"/>
            <a:ext cx="8786874" cy="685800"/>
          </a:xfrm>
        </p:spPr>
        <p:txBody>
          <a:bodyPr>
            <a:normAutofit/>
          </a:bodyPr>
          <a:lstStyle/>
          <a:p>
            <a:pPr>
              <a:spcAft>
                <a:spcPts val="600"/>
              </a:spcAft>
              <a:buNone/>
            </a:pPr>
            <a:r>
              <a:rPr lang="es-AR" sz="3200" dirty="0" smtClean="0"/>
              <a:t>Control de Congestionamiento en Internet</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572164"/>
          </a:xfrm>
        </p:spPr>
        <p:txBody>
          <a:bodyPr>
            <a:normAutofit/>
          </a:bodyPr>
          <a:lstStyle/>
          <a:p>
            <a:pPr>
              <a:spcAft>
                <a:spcPts val="600"/>
              </a:spcAft>
              <a:buNone/>
            </a:pPr>
            <a:r>
              <a:rPr lang="es-AR" dirty="0" smtClean="0"/>
              <a:t>A pesar de que la capa de red intenta resolver el tema del congestionamiento, </a:t>
            </a:r>
            <a:r>
              <a:rPr lang="es-ES" dirty="0" smtClean="0"/>
              <a:t>gran parte del trabajo recae sobre el TCP porque la solución real al congestionamiento es la disminución de la tasa de datos</a:t>
            </a:r>
            <a:r>
              <a:rPr lang="es-ES" sz="3200" dirty="0" smtClean="0"/>
              <a:t>.</a:t>
            </a:r>
          </a:p>
          <a:p>
            <a:pPr>
              <a:spcAft>
                <a:spcPts val="600"/>
              </a:spcAft>
              <a:buClr>
                <a:srgbClr val="FFFF00"/>
              </a:buClr>
            </a:pPr>
            <a:r>
              <a:rPr lang="es-ES" sz="3200" dirty="0" smtClean="0"/>
              <a:t>El TCP considera dos problemas potenciales:</a:t>
            </a:r>
          </a:p>
          <a:p>
            <a:pPr lvl="1">
              <a:spcAft>
                <a:spcPts val="600"/>
              </a:spcAft>
              <a:buClr>
                <a:srgbClr val="FFFF00"/>
              </a:buClr>
            </a:pPr>
            <a:r>
              <a:rPr lang="es-ES" dirty="0" smtClean="0"/>
              <a:t>Capacidad de la Subred</a:t>
            </a:r>
          </a:p>
          <a:p>
            <a:pPr lvl="2">
              <a:spcAft>
                <a:spcPts val="600"/>
              </a:spcAft>
              <a:buClr>
                <a:srgbClr val="FFFF00"/>
              </a:buClr>
            </a:pPr>
            <a:r>
              <a:rPr lang="es-ES" dirty="0" smtClean="0"/>
              <a:t>Ventana de congestionamiento. Se calcula por prueba y error.</a:t>
            </a:r>
          </a:p>
          <a:p>
            <a:pPr lvl="1">
              <a:spcAft>
                <a:spcPts val="600"/>
              </a:spcAft>
              <a:buClr>
                <a:srgbClr val="FFFF00"/>
              </a:buClr>
            </a:pPr>
            <a:r>
              <a:rPr lang="es-ES" dirty="0" smtClean="0"/>
              <a:t>Capacidad del Receptor</a:t>
            </a:r>
          </a:p>
          <a:p>
            <a:pPr lvl="2">
              <a:spcAft>
                <a:spcPts val="600"/>
              </a:spcAft>
              <a:buClr>
                <a:srgbClr val="FFFF00"/>
              </a:buClr>
            </a:pPr>
            <a:r>
              <a:rPr lang="es-ES" dirty="0" smtClean="0"/>
              <a:t>Ventana otorgada por el receptor</a:t>
            </a:r>
            <a:r>
              <a:rPr lang="es-AR" dirty="0" smtClean="0"/>
              <a:t> </a:t>
            </a:r>
          </a:p>
          <a:p>
            <a:pPr>
              <a:spcAft>
                <a:spcPts val="600"/>
              </a:spcAft>
              <a:buClr>
                <a:srgbClr val="FFFF00"/>
              </a:buClr>
            </a:pPr>
            <a:r>
              <a:rPr lang="es-AR" dirty="0" smtClean="0"/>
              <a:t>Estas dos ventanas reflejan la cantidad de bytes que se pueden transmitir. Se toma la menor de ellas.</a:t>
            </a:r>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3 Diagrama"/>
          <p:cNvGraphicFramePr/>
          <p:nvPr/>
        </p:nvGraphicFramePr>
        <p:xfrm>
          <a:off x="6705600" y="304800"/>
          <a:ext cx="2247896"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142844" y="357166"/>
            <a:ext cx="9001156" cy="6000792"/>
          </a:xfrm>
        </p:spPr>
        <p:txBody>
          <a:bodyPr>
            <a:normAutofit/>
          </a:bodyPr>
          <a:lstStyle/>
          <a:p>
            <a:pPr>
              <a:spcAft>
                <a:spcPts val="600"/>
              </a:spcAft>
              <a:buNone/>
            </a:pPr>
            <a:r>
              <a:rPr lang="es-AR" sz="3200" dirty="0" smtClean="0"/>
              <a:t>Servicios proporcionados a las capas superiores</a:t>
            </a:r>
          </a:p>
          <a:p>
            <a:pPr lvl="1">
              <a:spcAft>
                <a:spcPts val="600"/>
              </a:spcAft>
              <a:buNone/>
            </a:pPr>
            <a:r>
              <a:rPr lang="es-AR" dirty="0" smtClean="0"/>
              <a:t>La capa de Transporte puede diseñarse considerando:</a:t>
            </a:r>
          </a:p>
          <a:p>
            <a:pPr marL="912114" lvl="1" indent="-457200">
              <a:spcAft>
                <a:spcPts val="600"/>
              </a:spcAft>
              <a:buClr>
                <a:srgbClr val="FFFF00"/>
              </a:buClr>
              <a:buFont typeface="+mj-lt"/>
              <a:buAutoNum type="arabicPeriod"/>
            </a:pPr>
            <a:r>
              <a:rPr lang="es-AR" dirty="0" smtClean="0"/>
              <a:t>Debe poder detectar paquetes perdidos </a:t>
            </a:r>
          </a:p>
          <a:p>
            <a:pPr marL="912114" lvl="1" indent="-457200">
              <a:spcAft>
                <a:spcPts val="600"/>
              </a:spcAft>
              <a:buClr>
                <a:srgbClr val="FFFF00"/>
              </a:buClr>
              <a:buNone/>
            </a:pPr>
            <a:r>
              <a:rPr lang="es-AR" dirty="0" smtClean="0"/>
              <a:t>	y datos alterados.</a:t>
            </a:r>
          </a:p>
          <a:p>
            <a:pPr marL="912114" lvl="1" indent="-457200">
              <a:spcAft>
                <a:spcPts val="600"/>
              </a:spcAft>
              <a:buClr>
                <a:srgbClr val="FFFF00"/>
              </a:buClr>
              <a:buFont typeface="+mj-lt"/>
              <a:buAutoNum type="arabicPeriod" startAt="2"/>
            </a:pPr>
            <a:r>
              <a:rPr lang="es-AR" dirty="0" smtClean="0"/>
              <a:t>Mejorar la calidad de servicio entregada por</a:t>
            </a:r>
          </a:p>
          <a:p>
            <a:pPr marL="912114" lvl="1" indent="-457200">
              <a:spcAft>
                <a:spcPts val="600"/>
              </a:spcAft>
              <a:buClr>
                <a:srgbClr val="FFFF00"/>
              </a:buClr>
              <a:buNone/>
            </a:pPr>
            <a:r>
              <a:rPr lang="es-AR" dirty="0" smtClean="0"/>
              <a:t>	la capa de RED.</a:t>
            </a:r>
          </a:p>
          <a:p>
            <a:pPr marL="912114" lvl="1" indent="-457200">
              <a:spcAft>
                <a:spcPts val="600"/>
              </a:spcAft>
              <a:buClr>
                <a:srgbClr val="FFFF00"/>
              </a:buClr>
              <a:buFont typeface="+mj-lt"/>
              <a:buAutoNum type="arabicPeriod" startAt="3"/>
            </a:pPr>
            <a:r>
              <a:rPr lang="es-AR" dirty="0" smtClean="0"/>
              <a:t>Debe encargarse del control de flujo y de secuencia de los paquetes de extremo a extremo.</a:t>
            </a:r>
          </a:p>
          <a:p>
            <a:pPr marL="912114" lvl="1" indent="-457200">
              <a:spcAft>
                <a:spcPts val="600"/>
              </a:spcAft>
              <a:buClr>
                <a:srgbClr val="FFFF00"/>
              </a:buClr>
              <a:buFont typeface="+mj-lt"/>
              <a:buAutoNum type="arabicPeriod" startAt="3"/>
            </a:pPr>
            <a:r>
              <a:rPr lang="es-AR" dirty="0" smtClean="0"/>
              <a:t>Debe administrar las conexiones a sus Puntos de Acceso al servicio de Transporte (TSAP).</a:t>
            </a:r>
          </a:p>
          <a:p>
            <a:pPr marL="912114" lvl="1" indent="-457200">
              <a:spcAft>
                <a:spcPts val="600"/>
              </a:spcAft>
              <a:buClr>
                <a:srgbClr val="FFFF00"/>
              </a:buClr>
              <a:buFont typeface="+mj-lt"/>
              <a:buAutoNum type="arabicPeriod" startAt="3"/>
            </a:pPr>
            <a:r>
              <a:rPr lang="es-AR" dirty="0" smtClean="0"/>
              <a:t>Debe hacer posible la </a:t>
            </a:r>
            <a:r>
              <a:rPr lang="es-AR" dirty="0" err="1" smtClean="0"/>
              <a:t>Multiplexión</a:t>
            </a:r>
            <a:r>
              <a:rPr lang="es-AR" dirty="0" smtClean="0"/>
              <a:t> desde y hacia la capa de RED.</a:t>
            </a:r>
          </a:p>
          <a:p>
            <a:pPr marL="912114" lvl="1" indent="-457200">
              <a:spcAft>
                <a:spcPts val="600"/>
              </a:spcAft>
              <a:buClr>
                <a:srgbClr val="FFFF00"/>
              </a:buClr>
              <a:buFont typeface="+mj-lt"/>
              <a:buAutoNum type="arabicPeriod" startAt="3"/>
            </a:pPr>
            <a:endParaRPr lang="es-AR" dirty="0" smtClean="0"/>
          </a:p>
          <a:p>
            <a:pPr marL="912114" lvl="1" indent="-457200">
              <a:spcAft>
                <a:spcPts val="600"/>
              </a:spcAft>
              <a:buClr>
                <a:srgbClr val="FFFF00"/>
              </a:buClr>
              <a:buFont typeface="+mj-lt"/>
              <a:buAutoNum type="arabicPeriod" startAt="3"/>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6" name="5 Flecha arriba"/>
          <p:cNvSpPr/>
          <p:nvPr/>
        </p:nvSpPr>
        <p:spPr>
          <a:xfrm>
            <a:off x="7715272" y="928670"/>
            <a:ext cx="285752" cy="928694"/>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xEl>
                                              <p:pRg st="2" end="2"/>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0">
                                            <p:txEl>
                                              <p:pRg st="4" end="4"/>
                                            </p:txEl>
                                          </p:spTgt>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AsOne/>
      </p:bldGraphic>
      <p:bldP spid="10" grpId="0" uiExpand="1" build="p"/>
      <p:bldP spid="6" grpId="0" uiExpan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La capa de Transporte como QOS</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0" y="1142984"/>
            <a:ext cx="9001156" cy="5357850"/>
          </a:xfrm>
        </p:spPr>
        <p:txBody>
          <a:bodyPr>
            <a:normAutofit fontScale="92500" lnSpcReduction="20000"/>
          </a:bodyPr>
          <a:lstStyle/>
          <a:p>
            <a:pPr>
              <a:spcAft>
                <a:spcPts val="600"/>
              </a:spcAft>
              <a:buClrTx/>
              <a:buNone/>
            </a:pPr>
            <a:r>
              <a:rPr lang="es-AR" sz="2400" dirty="0" smtClean="0"/>
              <a:t>La Calidad de Servicio (QOS) es considerada la función principal:</a:t>
            </a:r>
          </a:p>
          <a:p>
            <a:pPr>
              <a:spcAft>
                <a:spcPts val="600"/>
              </a:spcAft>
              <a:buClr>
                <a:srgbClr val="FFFF00"/>
              </a:buClr>
            </a:pPr>
            <a:r>
              <a:rPr lang="es-AR" sz="2400" dirty="0" smtClean="0"/>
              <a:t>Al momento de establecer una conexión, el servicio de Transporte puede permitir al usuario especificar valores preferidos, aceptables y mínimos para ciertos parámetros de servicio </a:t>
            </a:r>
            <a:r>
              <a:rPr lang="es-AR" sz="1600" dirty="0" smtClean="0"/>
              <a:t>.</a:t>
            </a:r>
          </a:p>
          <a:p>
            <a:pPr>
              <a:spcAft>
                <a:spcPts val="600"/>
              </a:spcAft>
              <a:buClr>
                <a:srgbClr val="FFFF00"/>
              </a:buClr>
            </a:pPr>
            <a:r>
              <a:rPr lang="es-ES" sz="2400" dirty="0" smtClean="0"/>
              <a:t>Es responsabilidad de la capa de transporte examinar estos parámetros y, dependiendo de los tipos de servicio de red disponibles, determinar si puede proporcionar el servicio requerido.</a:t>
            </a:r>
          </a:p>
          <a:p>
            <a:pPr>
              <a:spcAft>
                <a:spcPts val="600"/>
              </a:spcAft>
              <a:buClr>
                <a:srgbClr val="FFFF00"/>
              </a:buClr>
            </a:pPr>
            <a:r>
              <a:rPr lang="es-ES" sz="2400" dirty="0" smtClean="0"/>
              <a:t>En algunos casos, la capa de transporte puede darse cuenta de que algunos parámetros son inalcanzables, en cuyo caso indica al solicitante que falló el intento de conexión, sin molestarse en comunicarse con el destino.</a:t>
            </a:r>
          </a:p>
          <a:p>
            <a:pPr>
              <a:spcAft>
                <a:spcPts val="600"/>
              </a:spcAft>
              <a:buClr>
                <a:srgbClr val="FFFF00"/>
              </a:buClr>
            </a:pPr>
            <a:r>
              <a:rPr lang="es-ES" sz="2400" dirty="0" smtClean="0"/>
              <a:t>En otros casos, la capa de transporte  puede </a:t>
            </a:r>
            <a:r>
              <a:rPr lang="es-ES" sz="2400" dirty="0" smtClean="0"/>
              <a:t>iniciar </a:t>
            </a:r>
            <a:r>
              <a:rPr lang="es-ES" sz="2400" dirty="0" smtClean="0"/>
              <a:t>una </a:t>
            </a:r>
            <a:r>
              <a:rPr lang="es-ES" sz="2400" dirty="0" smtClean="0">
                <a:solidFill>
                  <a:srgbClr val="FFFF00"/>
                </a:solidFill>
              </a:rPr>
              <a:t>negociación abierta</a:t>
            </a:r>
            <a:r>
              <a:rPr lang="es-ES" sz="2400" dirty="0" smtClean="0"/>
              <a:t> con la máquina destino y de acuerdo al resultado de la misma acepta o rechaza la conexión.</a:t>
            </a:r>
          </a:p>
          <a:p>
            <a:pPr>
              <a:spcAft>
                <a:spcPts val="600"/>
              </a:spcAft>
              <a:buClr>
                <a:srgbClr val="FFFF00"/>
              </a:buClr>
            </a:pPr>
            <a:r>
              <a:rPr lang="es-ES" sz="2400" dirty="0" smtClean="0"/>
              <a:t>Una vez que se han negociado las opciones, permanecen así durante el resto de vida de la conexión.</a:t>
            </a:r>
            <a:endParaRPr lang="es-AR" sz="2400"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214290"/>
            <a:ext cx="8305800" cy="685800"/>
          </a:xfrm>
        </p:spPr>
        <p:txBody>
          <a:bodyPr>
            <a:normAutofit/>
          </a:bodyPr>
          <a:lstStyle/>
          <a:p>
            <a:pPr>
              <a:spcAft>
                <a:spcPts val="600"/>
              </a:spcAft>
              <a:buNone/>
            </a:pPr>
            <a:r>
              <a:rPr lang="es-AR" sz="3200" dirty="0" smtClean="0"/>
              <a:t>Los parámetros de QOS</a:t>
            </a:r>
          </a:p>
          <a:p>
            <a:pPr>
              <a:spcAft>
                <a:spcPts val="600"/>
              </a:spcAft>
              <a:buNone/>
            </a:pPr>
            <a:endParaRPr lang="es-AR" sz="3200" dirty="0" smtClean="0"/>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928670"/>
            <a:ext cx="8715436" cy="5786454"/>
          </a:xfrm>
        </p:spPr>
        <p:txBody>
          <a:bodyPr>
            <a:normAutofit fontScale="85000" lnSpcReduction="20000"/>
          </a:bodyPr>
          <a:lstStyle/>
          <a:p>
            <a:pPr lvl="0">
              <a:buClr>
                <a:srgbClr val="FFFF00"/>
              </a:buClr>
            </a:pPr>
            <a:r>
              <a:rPr lang="es-ES" i="1" dirty="0" smtClean="0">
                <a:solidFill>
                  <a:srgbClr val="FFFF00"/>
                </a:solidFill>
              </a:rPr>
              <a:t>Retardo de establecimiento de la conexión</a:t>
            </a:r>
            <a:r>
              <a:rPr lang="es-ES" dirty="0" smtClean="0"/>
              <a:t>: tiempo entre la solicitud de una conexión y la confirmación del usuario.</a:t>
            </a:r>
            <a:endParaRPr lang="es-AR" dirty="0" smtClean="0"/>
          </a:p>
          <a:p>
            <a:pPr lvl="0">
              <a:buClr>
                <a:srgbClr val="FFFF00"/>
              </a:buClr>
            </a:pPr>
            <a:r>
              <a:rPr lang="es-ES" i="1" dirty="0" smtClean="0">
                <a:solidFill>
                  <a:srgbClr val="FFFF00"/>
                </a:solidFill>
              </a:rPr>
              <a:t>Probabilidad de falla de establecimiento de la conexión</a:t>
            </a:r>
            <a:r>
              <a:rPr lang="es-ES" dirty="0" smtClean="0"/>
              <a:t>: es la posibilidad de que una conexión no se establezca en un lapso determinado. </a:t>
            </a:r>
            <a:endParaRPr lang="es-AR" dirty="0" smtClean="0"/>
          </a:p>
          <a:p>
            <a:pPr lvl="0">
              <a:buClr>
                <a:srgbClr val="FFFF00"/>
              </a:buClr>
            </a:pPr>
            <a:r>
              <a:rPr lang="es-ES" i="1" dirty="0" smtClean="0">
                <a:solidFill>
                  <a:srgbClr val="FFFF00"/>
                </a:solidFill>
              </a:rPr>
              <a:t>Rendimiento</a:t>
            </a:r>
            <a:r>
              <a:rPr lang="es-ES" dirty="0" smtClean="0"/>
              <a:t>: mide la cantidad de bytes de datos de usuario transferidos </a:t>
            </a:r>
            <a:r>
              <a:rPr lang="es-ES" dirty="0" smtClean="0"/>
              <a:t>en alguna unidad de tiempo. </a:t>
            </a:r>
            <a:r>
              <a:rPr lang="es-ES" dirty="0" err="1" smtClean="0"/>
              <a:t>Ej</a:t>
            </a:r>
            <a:r>
              <a:rPr lang="es-ES" dirty="0" smtClean="0"/>
              <a:t>: bytes/</a:t>
            </a:r>
            <a:r>
              <a:rPr lang="es-ES" dirty="0" err="1" smtClean="0"/>
              <a:t>seg</a:t>
            </a:r>
            <a:r>
              <a:rPr lang="es-ES" dirty="0" smtClean="0"/>
              <a:t>.</a:t>
            </a:r>
            <a:endParaRPr lang="es-AR" dirty="0" smtClean="0"/>
          </a:p>
          <a:p>
            <a:pPr lvl="0">
              <a:buClr>
                <a:srgbClr val="FFFF00"/>
              </a:buClr>
            </a:pPr>
            <a:r>
              <a:rPr lang="es-ES" i="1" dirty="0" smtClean="0">
                <a:solidFill>
                  <a:srgbClr val="FFFF00"/>
                </a:solidFill>
              </a:rPr>
              <a:t>Retardo de tránsito</a:t>
            </a:r>
            <a:r>
              <a:rPr lang="es-ES" dirty="0" smtClean="0"/>
              <a:t>: tiempo entre el envío de un mensaje de la máquina de origen y su recepción por la máquina de destino.</a:t>
            </a:r>
            <a:endParaRPr lang="es-AR" dirty="0" smtClean="0"/>
          </a:p>
          <a:p>
            <a:pPr lvl="0">
              <a:buClr>
                <a:srgbClr val="FFFF00"/>
              </a:buClr>
            </a:pPr>
            <a:r>
              <a:rPr lang="es-ES" i="1" dirty="0" smtClean="0">
                <a:solidFill>
                  <a:srgbClr val="FFFF00"/>
                </a:solidFill>
              </a:rPr>
              <a:t>Tasa de error residual</a:t>
            </a:r>
            <a:r>
              <a:rPr lang="es-ES" dirty="0" smtClean="0"/>
              <a:t>: cantidad de mensajes perdidos o alterados como una fracción del total enviado.</a:t>
            </a:r>
            <a:endParaRPr lang="es-AR" dirty="0" smtClean="0"/>
          </a:p>
          <a:p>
            <a:pPr lvl="0">
              <a:buClr>
                <a:srgbClr val="FFFF00"/>
              </a:buClr>
            </a:pPr>
            <a:r>
              <a:rPr lang="es-ES" i="1" dirty="0" smtClean="0">
                <a:solidFill>
                  <a:srgbClr val="FFFF00"/>
                </a:solidFill>
              </a:rPr>
              <a:t>Prioridad</a:t>
            </a:r>
            <a:r>
              <a:rPr lang="es-ES" dirty="0" smtClean="0"/>
              <a:t>: el usuario puede indicar qué conexiones son más importantes que otras.</a:t>
            </a:r>
            <a:endParaRPr lang="es-AR" dirty="0" smtClean="0"/>
          </a:p>
          <a:p>
            <a:pPr lvl="0">
              <a:buClr>
                <a:srgbClr val="FFFF00"/>
              </a:buClr>
            </a:pPr>
            <a:r>
              <a:rPr lang="es-ES" i="1" dirty="0" smtClean="0">
                <a:solidFill>
                  <a:srgbClr val="FFFF00"/>
                </a:solidFill>
              </a:rPr>
              <a:t>Tenacidad</a:t>
            </a:r>
            <a:r>
              <a:rPr lang="es-ES" dirty="0" smtClean="0"/>
              <a:t>: da la probabilidad de que la capa de transporte por sí misma termine instantáneamente una conexión debido a problemas internos o congestionamiento.</a:t>
            </a:r>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Protocolos de Transporte </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285720" y="1142984"/>
            <a:ext cx="8520114" cy="2428892"/>
          </a:xfrm>
        </p:spPr>
        <p:txBody>
          <a:bodyPr>
            <a:normAutofit/>
          </a:bodyPr>
          <a:lstStyle/>
          <a:p>
            <a:pPr marL="582930" indent="-457200">
              <a:spcAft>
                <a:spcPts val="600"/>
              </a:spcAft>
              <a:buClr>
                <a:srgbClr val="FFFF00"/>
              </a:buClr>
              <a:buNone/>
            </a:pPr>
            <a:r>
              <a:rPr lang="es-AR" sz="2200" dirty="0" smtClean="0"/>
              <a:t>Muchas de las funciones de los protocolos de transporte son similares a las implementadas en la capa de enlace como, control de errores, control de flujo y control de secuencia de los paquetes. </a:t>
            </a:r>
          </a:p>
          <a:p>
            <a:pPr marL="582930" indent="-457200">
              <a:spcAft>
                <a:spcPts val="600"/>
              </a:spcAft>
              <a:buClr>
                <a:srgbClr val="FFFF00"/>
              </a:buClr>
              <a:buNone/>
            </a:pPr>
            <a:r>
              <a:rPr lang="es-AR" sz="2200" dirty="0" smtClean="0"/>
              <a:t>La diferencia es el entorno donde trabaja cada uno. En la capa de Transporte, el canal de la capa de enlace es reemplazado por una subred completa.</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grpSp>
        <p:nvGrpSpPr>
          <p:cNvPr id="65" name="64 Grupo"/>
          <p:cNvGrpSpPr/>
          <p:nvPr/>
        </p:nvGrpSpPr>
        <p:grpSpPr>
          <a:xfrm>
            <a:off x="357158" y="3500438"/>
            <a:ext cx="8286808" cy="2857520"/>
            <a:chOff x="357158" y="3500438"/>
            <a:chExt cx="8286808" cy="2857520"/>
          </a:xfrm>
        </p:grpSpPr>
        <p:sp>
          <p:nvSpPr>
            <p:cNvPr id="35" name="34 Rectángulo"/>
            <p:cNvSpPr/>
            <p:nvPr/>
          </p:nvSpPr>
          <p:spPr>
            <a:xfrm>
              <a:off x="357158" y="3500438"/>
              <a:ext cx="8286808" cy="2857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grpSp>
          <p:nvGrpSpPr>
            <p:cNvPr id="1055" name="Group 31"/>
            <p:cNvGrpSpPr>
              <a:grpSpLocks/>
            </p:cNvGrpSpPr>
            <p:nvPr/>
          </p:nvGrpSpPr>
          <p:grpSpPr bwMode="auto">
            <a:xfrm>
              <a:off x="857224" y="3714752"/>
              <a:ext cx="7715304" cy="2500330"/>
              <a:chOff x="1584" y="4752"/>
              <a:chExt cx="8640" cy="2304"/>
            </a:xfrm>
          </p:grpSpPr>
          <p:grpSp>
            <p:nvGrpSpPr>
              <p:cNvPr id="1056" name="Group 32"/>
              <p:cNvGrpSpPr>
                <a:grpSpLocks/>
              </p:cNvGrpSpPr>
              <p:nvPr/>
            </p:nvGrpSpPr>
            <p:grpSpPr bwMode="auto">
              <a:xfrm>
                <a:off x="1584" y="4752"/>
                <a:ext cx="3440" cy="1872"/>
                <a:chOff x="1728" y="4752"/>
                <a:chExt cx="3440" cy="1872"/>
              </a:xfrm>
            </p:grpSpPr>
            <p:sp>
              <p:nvSpPr>
                <p:cNvPr id="1057" name="Line 33"/>
                <p:cNvSpPr>
                  <a:spLocks noChangeShapeType="1"/>
                </p:cNvSpPr>
                <p:nvPr/>
              </p:nvSpPr>
              <p:spPr bwMode="auto">
                <a:xfrm>
                  <a:off x="2592" y="5616"/>
                  <a:ext cx="2160" cy="0"/>
                </a:xfrm>
                <a:prstGeom prst="line">
                  <a:avLst/>
                </a:prstGeom>
                <a:noFill/>
                <a:ln w="9525">
                  <a:solidFill>
                    <a:srgbClr val="000000"/>
                  </a:solidFill>
                  <a:round/>
                  <a:headEnd type="oval" w="lg" len="lg"/>
                  <a:tailEnd type="oval" w="lg" len="lg"/>
                </a:ln>
              </p:spPr>
              <p:txBody>
                <a:bodyPr vert="horz" wrap="square" lIns="91440" tIns="45720" rIns="91440" bIns="45720" numCol="1" anchor="t" anchorCtr="0" compatLnSpc="1">
                  <a:prstTxWarp prst="textNoShape">
                    <a:avLst/>
                  </a:prstTxWarp>
                </a:bodyPr>
                <a:lstStyle/>
                <a:p>
                  <a:endParaRPr lang="es-AR"/>
                </a:p>
              </p:txBody>
            </p:sp>
            <p:sp>
              <p:nvSpPr>
                <p:cNvPr id="1058" name="Text Box 34"/>
                <p:cNvSpPr txBox="1">
                  <a:spLocks noChangeArrowheads="1"/>
                </p:cNvSpPr>
                <p:nvPr/>
              </p:nvSpPr>
              <p:spPr bwMode="auto">
                <a:xfrm>
                  <a:off x="1728" y="4752"/>
                  <a:ext cx="1280"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400" b="0" i="0" u="none" strike="noStrike" cap="none" normalizeH="0" baseline="0" dirty="0" smtClean="0">
                      <a:ln>
                        <a:noFill/>
                      </a:ln>
                      <a:solidFill>
                        <a:schemeClr val="tx1"/>
                      </a:solidFill>
                      <a:effectLst/>
                      <a:latin typeface="Tahoma" pitchFamily="34" charset="0"/>
                      <a:cs typeface="Arial" pitchFamily="34" charset="0"/>
                    </a:rPr>
                    <a:t>Enrutador</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9" name="Text Box 35"/>
                <p:cNvSpPr txBox="1">
                  <a:spLocks noChangeArrowheads="1"/>
                </p:cNvSpPr>
                <p:nvPr/>
              </p:nvSpPr>
              <p:spPr bwMode="auto">
                <a:xfrm>
                  <a:off x="3456" y="6048"/>
                  <a:ext cx="1712" cy="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400" b="0" i="0" u="none" strike="noStrike" cap="none" normalizeH="0" baseline="0" dirty="0" smtClean="0">
                      <a:ln>
                        <a:noFill/>
                      </a:ln>
                      <a:solidFill>
                        <a:schemeClr val="tx1"/>
                      </a:solidFill>
                      <a:effectLst/>
                      <a:latin typeface="Tahoma" pitchFamily="34" charset="0"/>
                      <a:cs typeface="Arial" pitchFamily="34" charset="0"/>
                    </a:rPr>
                    <a:t>Canal físico de comunicación</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0" name="Line 36"/>
                <p:cNvSpPr>
                  <a:spLocks noChangeShapeType="1"/>
                </p:cNvSpPr>
                <p:nvPr/>
              </p:nvSpPr>
              <p:spPr bwMode="auto">
                <a:xfrm>
                  <a:off x="2160" y="5040"/>
                  <a:ext cx="432" cy="432"/>
                </a:xfrm>
                <a:prstGeom prst="line">
                  <a:avLst/>
                </a:prstGeom>
                <a:noFill/>
                <a:ln w="9525">
                  <a:solidFill>
                    <a:srgbClr val="000000"/>
                  </a:solidFill>
                  <a:round/>
                  <a:headEnd/>
                  <a:tailEnd type="triangle" w="sm" len="med"/>
                </a:ln>
              </p:spPr>
              <p:txBody>
                <a:bodyPr vert="horz" wrap="square" lIns="91440" tIns="45720" rIns="91440" bIns="45720" numCol="1" anchor="t" anchorCtr="0" compatLnSpc="1">
                  <a:prstTxWarp prst="textNoShape">
                    <a:avLst/>
                  </a:prstTxWarp>
                </a:bodyPr>
                <a:lstStyle/>
                <a:p>
                  <a:endParaRPr lang="es-AR"/>
                </a:p>
              </p:txBody>
            </p:sp>
            <p:sp>
              <p:nvSpPr>
                <p:cNvPr id="1061" name="Line 37"/>
                <p:cNvSpPr>
                  <a:spLocks noChangeShapeType="1"/>
                </p:cNvSpPr>
                <p:nvPr/>
              </p:nvSpPr>
              <p:spPr bwMode="auto">
                <a:xfrm flipH="1" flipV="1">
                  <a:off x="3312" y="5616"/>
                  <a:ext cx="432" cy="432"/>
                </a:xfrm>
                <a:prstGeom prst="line">
                  <a:avLst/>
                </a:prstGeom>
                <a:noFill/>
                <a:ln w="9525">
                  <a:solidFill>
                    <a:srgbClr val="000000"/>
                  </a:solidFill>
                  <a:round/>
                  <a:headEnd/>
                  <a:tailEnd type="triangle" w="sm" len="med"/>
                </a:ln>
              </p:spPr>
              <p:txBody>
                <a:bodyPr vert="horz" wrap="square" lIns="91440" tIns="45720" rIns="91440" bIns="45720" numCol="1" anchor="t" anchorCtr="0" compatLnSpc="1">
                  <a:prstTxWarp prst="textNoShape">
                    <a:avLst/>
                  </a:prstTxWarp>
                </a:bodyPr>
                <a:lstStyle/>
                <a:p>
                  <a:endParaRPr lang="es-AR"/>
                </a:p>
              </p:txBody>
            </p:sp>
          </p:grpSp>
          <p:grpSp>
            <p:nvGrpSpPr>
              <p:cNvPr id="1062" name="Group 38"/>
              <p:cNvGrpSpPr>
                <a:grpSpLocks/>
              </p:cNvGrpSpPr>
              <p:nvPr/>
            </p:nvGrpSpPr>
            <p:grpSpPr bwMode="auto">
              <a:xfrm>
                <a:off x="5760" y="4752"/>
                <a:ext cx="4464" cy="1584"/>
                <a:chOff x="5472" y="4752"/>
                <a:chExt cx="4464" cy="1584"/>
              </a:xfrm>
            </p:grpSpPr>
            <p:grpSp>
              <p:nvGrpSpPr>
                <p:cNvPr id="1063" name="Group 39"/>
                <p:cNvGrpSpPr>
                  <a:grpSpLocks/>
                </p:cNvGrpSpPr>
                <p:nvPr/>
              </p:nvGrpSpPr>
              <p:grpSpPr bwMode="auto">
                <a:xfrm>
                  <a:off x="5472" y="4984"/>
                  <a:ext cx="3600" cy="1208"/>
                  <a:chOff x="5472" y="5090"/>
                  <a:chExt cx="3600" cy="1208"/>
                </a:xfrm>
              </p:grpSpPr>
              <p:grpSp>
                <p:nvGrpSpPr>
                  <p:cNvPr id="1064" name="Group 40"/>
                  <p:cNvGrpSpPr>
                    <a:grpSpLocks/>
                  </p:cNvGrpSpPr>
                  <p:nvPr/>
                </p:nvGrpSpPr>
                <p:grpSpPr bwMode="auto">
                  <a:xfrm>
                    <a:off x="5472" y="5472"/>
                    <a:ext cx="1296" cy="432"/>
                    <a:chOff x="5472" y="5472"/>
                    <a:chExt cx="1296" cy="432"/>
                  </a:xfrm>
                </p:grpSpPr>
                <p:sp>
                  <p:nvSpPr>
                    <p:cNvPr id="1065" name="Rectangle 41"/>
                    <p:cNvSpPr>
                      <a:spLocks noChangeArrowheads="1"/>
                    </p:cNvSpPr>
                    <p:nvPr/>
                  </p:nvSpPr>
                  <p:spPr bwMode="auto">
                    <a:xfrm>
                      <a:off x="5472" y="5472"/>
                      <a:ext cx="432" cy="432"/>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AR"/>
                    </a:p>
                  </p:txBody>
                </p:sp>
                <p:sp>
                  <p:nvSpPr>
                    <p:cNvPr id="1066" name="Line 42"/>
                    <p:cNvSpPr>
                      <a:spLocks noChangeShapeType="1"/>
                    </p:cNvSpPr>
                    <p:nvPr/>
                  </p:nvSpPr>
                  <p:spPr bwMode="auto">
                    <a:xfrm>
                      <a:off x="5904" y="5688"/>
                      <a:ext cx="540" cy="0"/>
                    </a:xfrm>
                    <a:prstGeom prst="line">
                      <a:avLst/>
                    </a:prstGeom>
                    <a:noFill/>
                    <a:ln w="9525">
                      <a:solidFill>
                        <a:srgbClr val="000000"/>
                      </a:solidFill>
                      <a:round/>
                      <a:headEnd/>
                      <a:tailEnd type="oval" w="lg" len="lg"/>
                    </a:ln>
                  </p:spPr>
                  <p:txBody>
                    <a:bodyPr vert="horz" wrap="square" lIns="91440" tIns="45720" rIns="91440" bIns="45720" numCol="1" anchor="t" anchorCtr="0" compatLnSpc="1">
                      <a:prstTxWarp prst="textNoShape">
                        <a:avLst/>
                      </a:prstTxWarp>
                    </a:bodyPr>
                    <a:lstStyle/>
                    <a:p>
                      <a:endParaRPr lang="es-AR"/>
                    </a:p>
                  </p:txBody>
                </p:sp>
                <p:sp>
                  <p:nvSpPr>
                    <p:cNvPr id="1067" name="Line 43"/>
                    <p:cNvSpPr>
                      <a:spLocks noChangeShapeType="1"/>
                    </p:cNvSpPr>
                    <p:nvPr/>
                  </p:nvSpPr>
                  <p:spPr bwMode="auto">
                    <a:xfrm flipV="1">
                      <a:off x="6444" y="5472"/>
                      <a:ext cx="324" cy="21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sp>
                  <p:nvSpPr>
                    <p:cNvPr id="1068" name="Line 44"/>
                    <p:cNvSpPr>
                      <a:spLocks noChangeShapeType="1"/>
                    </p:cNvSpPr>
                    <p:nvPr/>
                  </p:nvSpPr>
                  <p:spPr bwMode="auto">
                    <a:xfrm>
                      <a:off x="6444" y="5688"/>
                      <a:ext cx="324"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sp>
                  <p:nvSpPr>
                    <p:cNvPr id="1069" name="Line 45"/>
                    <p:cNvSpPr>
                      <a:spLocks noChangeShapeType="1"/>
                    </p:cNvSpPr>
                    <p:nvPr/>
                  </p:nvSpPr>
                  <p:spPr bwMode="auto">
                    <a:xfrm>
                      <a:off x="6444" y="5688"/>
                      <a:ext cx="324" cy="21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grpSp>
              <p:grpSp>
                <p:nvGrpSpPr>
                  <p:cNvPr id="1070" name="Group 46"/>
                  <p:cNvGrpSpPr>
                    <a:grpSpLocks/>
                  </p:cNvGrpSpPr>
                  <p:nvPr/>
                </p:nvGrpSpPr>
                <p:grpSpPr bwMode="auto">
                  <a:xfrm flipH="1">
                    <a:off x="7776" y="5472"/>
                    <a:ext cx="1296" cy="432"/>
                    <a:chOff x="5472" y="5472"/>
                    <a:chExt cx="1296" cy="432"/>
                  </a:xfrm>
                </p:grpSpPr>
                <p:sp>
                  <p:nvSpPr>
                    <p:cNvPr id="1071" name="Rectangle 47"/>
                    <p:cNvSpPr>
                      <a:spLocks noChangeArrowheads="1"/>
                    </p:cNvSpPr>
                    <p:nvPr/>
                  </p:nvSpPr>
                  <p:spPr bwMode="auto">
                    <a:xfrm>
                      <a:off x="5472" y="5472"/>
                      <a:ext cx="432" cy="432"/>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s-AR"/>
                    </a:p>
                  </p:txBody>
                </p:sp>
                <p:sp>
                  <p:nvSpPr>
                    <p:cNvPr id="1072" name="Line 48"/>
                    <p:cNvSpPr>
                      <a:spLocks noChangeShapeType="1"/>
                    </p:cNvSpPr>
                    <p:nvPr/>
                  </p:nvSpPr>
                  <p:spPr bwMode="auto">
                    <a:xfrm>
                      <a:off x="5904" y="5688"/>
                      <a:ext cx="540" cy="0"/>
                    </a:xfrm>
                    <a:prstGeom prst="line">
                      <a:avLst/>
                    </a:prstGeom>
                    <a:noFill/>
                    <a:ln w="9525">
                      <a:solidFill>
                        <a:srgbClr val="000000"/>
                      </a:solidFill>
                      <a:round/>
                      <a:headEnd/>
                      <a:tailEnd type="oval" w="lg" len="lg"/>
                    </a:ln>
                  </p:spPr>
                  <p:txBody>
                    <a:bodyPr vert="horz" wrap="square" lIns="91440" tIns="45720" rIns="91440" bIns="45720" numCol="1" anchor="t" anchorCtr="0" compatLnSpc="1">
                      <a:prstTxWarp prst="textNoShape">
                        <a:avLst/>
                      </a:prstTxWarp>
                    </a:bodyPr>
                    <a:lstStyle/>
                    <a:p>
                      <a:endParaRPr lang="es-AR"/>
                    </a:p>
                  </p:txBody>
                </p:sp>
                <p:sp>
                  <p:nvSpPr>
                    <p:cNvPr id="1073" name="Line 49"/>
                    <p:cNvSpPr>
                      <a:spLocks noChangeShapeType="1"/>
                    </p:cNvSpPr>
                    <p:nvPr/>
                  </p:nvSpPr>
                  <p:spPr bwMode="auto">
                    <a:xfrm flipV="1">
                      <a:off x="6444" y="5472"/>
                      <a:ext cx="324" cy="21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sp>
                  <p:nvSpPr>
                    <p:cNvPr id="1074" name="Line 50"/>
                    <p:cNvSpPr>
                      <a:spLocks noChangeShapeType="1"/>
                    </p:cNvSpPr>
                    <p:nvPr/>
                  </p:nvSpPr>
                  <p:spPr bwMode="auto">
                    <a:xfrm>
                      <a:off x="6444" y="5688"/>
                      <a:ext cx="324"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sp>
                  <p:nvSpPr>
                    <p:cNvPr id="1075" name="Line 51"/>
                    <p:cNvSpPr>
                      <a:spLocks noChangeShapeType="1"/>
                    </p:cNvSpPr>
                    <p:nvPr/>
                  </p:nvSpPr>
                  <p:spPr bwMode="auto">
                    <a:xfrm>
                      <a:off x="6444" y="5688"/>
                      <a:ext cx="324" cy="21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grpSp>
              <p:sp>
                <p:nvSpPr>
                  <p:cNvPr id="1076" name="Freeform 52"/>
                  <p:cNvSpPr>
                    <a:spLocks/>
                  </p:cNvSpPr>
                  <p:nvPr/>
                </p:nvSpPr>
                <p:spPr bwMode="auto">
                  <a:xfrm>
                    <a:off x="6092" y="5090"/>
                    <a:ext cx="2389" cy="1208"/>
                  </a:xfrm>
                  <a:custGeom>
                    <a:avLst/>
                    <a:gdLst/>
                    <a:ahLst/>
                    <a:cxnLst>
                      <a:cxn ang="0">
                        <a:pos x="622" y="45"/>
                      </a:cxn>
                      <a:cxn ang="0">
                        <a:pos x="379" y="97"/>
                      </a:cxn>
                      <a:cxn ang="0">
                        <a:pos x="275" y="167"/>
                      </a:cxn>
                      <a:cxn ang="0">
                        <a:pos x="223" y="202"/>
                      </a:cxn>
                      <a:cxn ang="0">
                        <a:pos x="154" y="306"/>
                      </a:cxn>
                      <a:cxn ang="0">
                        <a:pos x="119" y="358"/>
                      </a:cxn>
                      <a:cxn ang="0">
                        <a:pos x="223" y="982"/>
                      </a:cxn>
                      <a:cxn ang="0">
                        <a:pos x="431" y="1121"/>
                      </a:cxn>
                      <a:cxn ang="0">
                        <a:pos x="692" y="1173"/>
                      </a:cxn>
                      <a:cxn ang="0">
                        <a:pos x="1004" y="1208"/>
                      </a:cxn>
                      <a:cxn ang="0">
                        <a:pos x="1819" y="1190"/>
                      </a:cxn>
                      <a:cxn ang="0">
                        <a:pos x="2062" y="1138"/>
                      </a:cxn>
                      <a:cxn ang="0">
                        <a:pos x="2218" y="948"/>
                      </a:cxn>
                      <a:cxn ang="0">
                        <a:pos x="2253" y="896"/>
                      </a:cxn>
                      <a:cxn ang="0">
                        <a:pos x="2288" y="843"/>
                      </a:cxn>
                      <a:cxn ang="0">
                        <a:pos x="2357" y="687"/>
                      </a:cxn>
                      <a:cxn ang="0">
                        <a:pos x="2236" y="254"/>
                      </a:cxn>
                      <a:cxn ang="0">
                        <a:pos x="1368" y="63"/>
                      </a:cxn>
                      <a:cxn ang="0">
                        <a:pos x="935" y="45"/>
                      </a:cxn>
                      <a:cxn ang="0">
                        <a:pos x="622" y="45"/>
                      </a:cxn>
                    </a:cxnLst>
                    <a:rect l="0" t="0" r="r" b="b"/>
                    <a:pathLst>
                      <a:path w="2389" h="1208">
                        <a:moveTo>
                          <a:pt x="622" y="45"/>
                        </a:moveTo>
                        <a:cubicBezTo>
                          <a:pt x="536" y="58"/>
                          <a:pt x="460" y="70"/>
                          <a:pt x="379" y="97"/>
                        </a:cubicBezTo>
                        <a:cubicBezTo>
                          <a:pt x="344" y="120"/>
                          <a:pt x="310" y="144"/>
                          <a:pt x="275" y="167"/>
                        </a:cubicBezTo>
                        <a:cubicBezTo>
                          <a:pt x="258" y="179"/>
                          <a:pt x="223" y="202"/>
                          <a:pt x="223" y="202"/>
                        </a:cubicBezTo>
                        <a:cubicBezTo>
                          <a:pt x="200" y="237"/>
                          <a:pt x="177" y="271"/>
                          <a:pt x="154" y="306"/>
                        </a:cubicBezTo>
                        <a:cubicBezTo>
                          <a:pt x="142" y="323"/>
                          <a:pt x="119" y="358"/>
                          <a:pt x="119" y="358"/>
                        </a:cubicBezTo>
                        <a:cubicBezTo>
                          <a:pt x="58" y="546"/>
                          <a:pt x="0" y="909"/>
                          <a:pt x="223" y="982"/>
                        </a:cubicBezTo>
                        <a:cubicBezTo>
                          <a:pt x="250" y="1000"/>
                          <a:pt x="388" y="1107"/>
                          <a:pt x="431" y="1121"/>
                        </a:cubicBezTo>
                        <a:cubicBezTo>
                          <a:pt x="520" y="1150"/>
                          <a:pt x="597" y="1162"/>
                          <a:pt x="692" y="1173"/>
                        </a:cubicBezTo>
                        <a:cubicBezTo>
                          <a:pt x="796" y="1185"/>
                          <a:pt x="1004" y="1208"/>
                          <a:pt x="1004" y="1208"/>
                        </a:cubicBezTo>
                        <a:cubicBezTo>
                          <a:pt x="1276" y="1202"/>
                          <a:pt x="1547" y="1201"/>
                          <a:pt x="1819" y="1190"/>
                        </a:cubicBezTo>
                        <a:cubicBezTo>
                          <a:pt x="1890" y="1187"/>
                          <a:pt x="1993" y="1148"/>
                          <a:pt x="2062" y="1138"/>
                        </a:cubicBezTo>
                        <a:cubicBezTo>
                          <a:pt x="2136" y="1090"/>
                          <a:pt x="2170" y="1020"/>
                          <a:pt x="2218" y="948"/>
                        </a:cubicBezTo>
                        <a:cubicBezTo>
                          <a:pt x="2230" y="931"/>
                          <a:pt x="2241" y="913"/>
                          <a:pt x="2253" y="896"/>
                        </a:cubicBezTo>
                        <a:cubicBezTo>
                          <a:pt x="2265" y="878"/>
                          <a:pt x="2288" y="843"/>
                          <a:pt x="2288" y="843"/>
                        </a:cubicBezTo>
                        <a:cubicBezTo>
                          <a:pt x="2328" y="719"/>
                          <a:pt x="2302" y="769"/>
                          <a:pt x="2357" y="687"/>
                        </a:cubicBezTo>
                        <a:cubicBezTo>
                          <a:pt x="2347" y="509"/>
                          <a:pt x="2389" y="354"/>
                          <a:pt x="2236" y="254"/>
                        </a:cubicBezTo>
                        <a:cubicBezTo>
                          <a:pt x="2065" y="0"/>
                          <a:pt x="1597" y="72"/>
                          <a:pt x="1368" y="63"/>
                        </a:cubicBezTo>
                        <a:cubicBezTo>
                          <a:pt x="1224" y="58"/>
                          <a:pt x="1079" y="51"/>
                          <a:pt x="935" y="45"/>
                        </a:cubicBezTo>
                        <a:cubicBezTo>
                          <a:pt x="726" y="22"/>
                          <a:pt x="830" y="22"/>
                          <a:pt x="622" y="45"/>
                        </a:cubicBez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s-AR"/>
                  </a:p>
                </p:txBody>
              </p:sp>
            </p:grpSp>
            <p:sp>
              <p:nvSpPr>
                <p:cNvPr id="1077" name="Text Box 53"/>
                <p:cNvSpPr txBox="1">
                  <a:spLocks noChangeArrowheads="1"/>
                </p:cNvSpPr>
                <p:nvPr/>
              </p:nvSpPr>
              <p:spPr bwMode="auto">
                <a:xfrm>
                  <a:off x="5472" y="4752"/>
                  <a:ext cx="1264"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400" b="0" i="0" u="none" strike="noStrike" cap="none" normalizeH="0" baseline="0" dirty="0" smtClean="0">
                      <a:ln>
                        <a:noFill/>
                      </a:ln>
                      <a:solidFill>
                        <a:schemeClr val="tx1"/>
                      </a:solidFill>
                      <a:effectLst/>
                      <a:latin typeface="Tahoma" pitchFamily="34" charset="0"/>
                      <a:cs typeface="Arial" pitchFamily="34" charset="0"/>
                    </a:rPr>
                    <a:t>Enrutador</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8" name="Text Box 54"/>
                <p:cNvSpPr txBox="1">
                  <a:spLocks noChangeArrowheads="1"/>
                </p:cNvSpPr>
                <p:nvPr/>
              </p:nvSpPr>
              <p:spPr bwMode="auto">
                <a:xfrm>
                  <a:off x="8640" y="4752"/>
                  <a:ext cx="1008"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400" b="0" i="0" u="none" strike="noStrike" cap="none" normalizeH="0" baseline="0" dirty="0" smtClean="0">
                      <a:ln>
                        <a:noFill/>
                      </a:ln>
                      <a:solidFill>
                        <a:schemeClr val="tx1"/>
                      </a:solidFill>
                      <a:effectLst/>
                      <a:latin typeface="Tahoma" pitchFamily="34" charset="0"/>
                      <a:cs typeface="Arial" pitchFamily="34" charset="0"/>
                    </a:rPr>
                    <a:t>Subred</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9" name="Text Box 55"/>
                <p:cNvSpPr txBox="1">
                  <a:spLocks noChangeArrowheads="1"/>
                </p:cNvSpPr>
                <p:nvPr/>
              </p:nvSpPr>
              <p:spPr bwMode="auto">
                <a:xfrm>
                  <a:off x="9216" y="6048"/>
                  <a:ext cx="720" cy="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400" b="0" u="none" strike="noStrike" cap="none" normalizeH="0" baseline="0" dirty="0" smtClean="0">
                      <a:ln>
                        <a:noFill/>
                      </a:ln>
                      <a:solidFill>
                        <a:schemeClr val="tx1"/>
                      </a:solidFill>
                      <a:effectLst/>
                      <a:latin typeface="Tahoma" pitchFamily="34" charset="0"/>
                      <a:ea typeface="Tahoma" pitchFamily="34" charset="0"/>
                      <a:cs typeface="Tahoma" pitchFamily="34" charset="0"/>
                    </a:rPr>
                    <a:t>Host</a:t>
                  </a:r>
                  <a:endParaRPr kumimoji="0" lang="es-AR" sz="1400" b="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p:txBody>
            </p:sp>
            <p:sp>
              <p:nvSpPr>
                <p:cNvPr id="1080" name="Line 56"/>
                <p:cNvSpPr>
                  <a:spLocks noChangeShapeType="1"/>
                </p:cNvSpPr>
                <p:nvPr/>
              </p:nvSpPr>
              <p:spPr bwMode="auto">
                <a:xfrm>
                  <a:off x="5904" y="5040"/>
                  <a:ext cx="432" cy="432"/>
                </a:xfrm>
                <a:prstGeom prst="line">
                  <a:avLst/>
                </a:prstGeom>
                <a:noFill/>
                <a:ln w="9525">
                  <a:solidFill>
                    <a:srgbClr val="000000"/>
                  </a:solidFill>
                  <a:round/>
                  <a:headEnd/>
                  <a:tailEnd type="triangle" w="sm" len="med"/>
                </a:ln>
              </p:spPr>
              <p:txBody>
                <a:bodyPr vert="horz" wrap="square" lIns="91440" tIns="45720" rIns="91440" bIns="45720" numCol="1" anchor="t" anchorCtr="0" compatLnSpc="1">
                  <a:prstTxWarp prst="textNoShape">
                    <a:avLst/>
                  </a:prstTxWarp>
                </a:bodyPr>
                <a:lstStyle/>
                <a:p>
                  <a:endParaRPr lang="es-AR"/>
                </a:p>
              </p:txBody>
            </p:sp>
            <p:sp>
              <p:nvSpPr>
                <p:cNvPr id="1081" name="Line 57"/>
                <p:cNvSpPr>
                  <a:spLocks noChangeShapeType="1"/>
                </p:cNvSpPr>
                <p:nvPr/>
              </p:nvSpPr>
              <p:spPr bwMode="auto">
                <a:xfrm flipH="1">
                  <a:off x="8352" y="5040"/>
                  <a:ext cx="720" cy="144"/>
                </a:xfrm>
                <a:prstGeom prst="line">
                  <a:avLst/>
                </a:prstGeom>
                <a:noFill/>
                <a:ln w="9525">
                  <a:solidFill>
                    <a:srgbClr val="000000"/>
                  </a:solidFill>
                  <a:round/>
                  <a:headEnd/>
                  <a:tailEnd type="triangle" w="sm" len="med"/>
                </a:ln>
              </p:spPr>
              <p:txBody>
                <a:bodyPr vert="horz" wrap="square" lIns="91440" tIns="45720" rIns="91440" bIns="45720" numCol="1" anchor="t" anchorCtr="0" compatLnSpc="1">
                  <a:prstTxWarp prst="textNoShape">
                    <a:avLst/>
                  </a:prstTxWarp>
                </a:bodyPr>
                <a:lstStyle/>
                <a:p>
                  <a:endParaRPr lang="es-AR"/>
                </a:p>
              </p:txBody>
            </p:sp>
            <p:sp>
              <p:nvSpPr>
                <p:cNvPr id="1082" name="Line 58"/>
                <p:cNvSpPr>
                  <a:spLocks noChangeShapeType="1"/>
                </p:cNvSpPr>
                <p:nvPr/>
              </p:nvSpPr>
              <p:spPr bwMode="auto">
                <a:xfrm flipH="1" flipV="1">
                  <a:off x="9072" y="5616"/>
                  <a:ext cx="432" cy="432"/>
                </a:xfrm>
                <a:prstGeom prst="line">
                  <a:avLst/>
                </a:prstGeom>
                <a:noFill/>
                <a:ln w="9525">
                  <a:solidFill>
                    <a:srgbClr val="000000"/>
                  </a:solidFill>
                  <a:round/>
                  <a:headEnd/>
                  <a:tailEnd type="triangle" w="sm" len="med"/>
                </a:ln>
              </p:spPr>
              <p:txBody>
                <a:bodyPr vert="horz" wrap="square" lIns="91440" tIns="45720" rIns="91440" bIns="45720" numCol="1" anchor="t" anchorCtr="0" compatLnSpc="1">
                  <a:prstTxWarp prst="textNoShape">
                    <a:avLst/>
                  </a:prstTxWarp>
                </a:bodyPr>
                <a:lstStyle/>
                <a:p>
                  <a:endParaRPr lang="es-AR"/>
                </a:p>
              </p:txBody>
            </p:sp>
          </p:grpSp>
          <p:sp>
            <p:nvSpPr>
              <p:cNvPr id="1083" name="Text Box 59"/>
              <p:cNvSpPr txBox="1">
                <a:spLocks noChangeArrowheads="1"/>
              </p:cNvSpPr>
              <p:nvPr/>
            </p:nvSpPr>
            <p:spPr bwMode="auto">
              <a:xfrm>
                <a:off x="3024" y="6664"/>
                <a:ext cx="6548" cy="3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800" b="0" i="0" u="none" strike="noStrike" cap="none" normalizeH="0" baseline="0" dirty="0" smtClean="0">
                    <a:ln>
                      <a:noFill/>
                    </a:ln>
                    <a:solidFill>
                      <a:schemeClr val="tx1"/>
                    </a:solidFill>
                    <a:effectLst/>
                    <a:latin typeface="Tahoma" pitchFamily="34" charset="0"/>
                    <a:cs typeface="Arial" pitchFamily="34" charset="0"/>
                  </a:rPr>
                  <a:t>    </a:t>
                </a:r>
                <a:r>
                  <a:rPr kumimoji="0" lang="es-MX" sz="1400" b="0" i="0" u="none" strike="noStrike" cap="none" normalizeH="0" baseline="0" dirty="0" smtClean="0">
                    <a:ln>
                      <a:noFill/>
                    </a:ln>
                    <a:solidFill>
                      <a:schemeClr val="tx1"/>
                    </a:solidFill>
                    <a:effectLst/>
                    <a:latin typeface="Tahoma" pitchFamily="34" charset="0"/>
                    <a:cs typeface="Arial" pitchFamily="34" charset="0"/>
                  </a:rPr>
                  <a:t>(a) Enlace	                                   (b) Transporte</a:t>
                </a:r>
                <a:endParaRPr kumimoji="0" lang="es-AR" sz="1400" b="0" i="0" u="none" strike="noStrike" cap="none" normalizeH="0" baseline="0" dirty="0" smtClean="0">
                  <a:ln>
                    <a:noFill/>
                  </a:ln>
                  <a:solidFill>
                    <a:schemeClr val="tx1"/>
                  </a:solidFill>
                  <a:effectLst/>
                  <a:latin typeface="Arial" pitchFamily="34" charset="0"/>
                  <a:cs typeface="Arial"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
                                        </p:tgtEl>
                                        <p:attrNameLst>
                                          <p:attrName>style.visibility</p:attrName>
                                        </p:attrNameLst>
                                      </p:cBhvr>
                                      <p:to>
                                        <p:strVal val="visible"/>
                                      </p:to>
                                    </p:set>
                                    <p:anim calcmode="lin" valueType="num">
                                      <p:cBhvr additive="base">
                                        <p:cTn id="19" dur="500" fill="hold"/>
                                        <p:tgtEl>
                                          <p:spTgt spid="65"/>
                                        </p:tgtEl>
                                        <p:attrNameLst>
                                          <p:attrName>ppt_x</p:attrName>
                                        </p:attrNameLst>
                                      </p:cBhvr>
                                      <p:tavLst>
                                        <p:tav tm="0">
                                          <p:val>
                                            <p:strVal val="#ppt_x"/>
                                          </p:val>
                                        </p:tav>
                                        <p:tav tm="100000">
                                          <p:val>
                                            <p:strVal val="#ppt_x"/>
                                          </p:val>
                                        </p:tav>
                                      </p:tavLst>
                                    </p:anim>
                                    <p:anim calcmode="lin" valueType="num">
                                      <p:cBhvr additive="base">
                                        <p:cTn id="20"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Administración de la conexión</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1000108"/>
            <a:ext cx="8786874" cy="5429288"/>
          </a:xfrm>
        </p:spPr>
        <p:txBody>
          <a:bodyPr>
            <a:normAutofit/>
          </a:bodyPr>
          <a:lstStyle/>
          <a:p>
            <a:pPr>
              <a:spcAft>
                <a:spcPts val="600"/>
              </a:spcAft>
              <a:buNone/>
            </a:pPr>
            <a:r>
              <a:rPr lang="es-AR" sz="3200" u="sng" dirty="0" smtClean="0"/>
              <a:t>Direccionamiento</a:t>
            </a:r>
          </a:p>
          <a:p>
            <a:pPr>
              <a:spcAft>
                <a:spcPts val="600"/>
              </a:spcAft>
              <a:buNone/>
            </a:pPr>
            <a:r>
              <a:rPr lang="es-AR" sz="2400" dirty="0" smtClean="0"/>
              <a:t>Cuando una aplicación intenta conectarse con un proceso remoto, debe especificar la dirección de transporte donde este reside.</a:t>
            </a:r>
          </a:p>
          <a:p>
            <a:pPr>
              <a:spcAft>
                <a:spcPts val="600"/>
              </a:spcAft>
              <a:buNone/>
            </a:pPr>
            <a:r>
              <a:rPr lang="es-AR" sz="2400" dirty="0" smtClean="0"/>
              <a:t>Estas direcciones que llamaremos </a:t>
            </a:r>
            <a:r>
              <a:rPr lang="es-AR" sz="2400" b="1" dirty="0" smtClean="0">
                <a:solidFill>
                  <a:srgbClr val="FFFF00"/>
                </a:solidFill>
              </a:rPr>
              <a:t>TSAP</a:t>
            </a:r>
            <a:r>
              <a:rPr lang="es-AR" sz="2400" dirty="0" smtClean="0"/>
              <a:t> pueden ser fijas y conocidas por adelantado o variables y por lo tanto desconocidas a priori por el origen.</a:t>
            </a:r>
          </a:p>
          <a:p>
            <a:pPr>
              <a:spcAft>
                <a:spcPts val="600"/>
              </a:spcAft>
              <a:buNone/>
            </a:pPr>
            <a:r>
              <a:rPr lang="es-AR" sz="2400" dirty="0" smtClean="0"/>
              <a:t>Para el segundo caso, se suele utilizar un </a:t>
            </a:r>
            <a:r>
              <a:rPr lang="es-AR" sz="2400" dirty="0" smtClean="0">
                <a:solidFill>
                  <a:srgbClr val="FFFF00"/>
                </a:solidFill>
              </a:rPr>
              <a:t>Servidor de Procesos </a:t>
            </a:r>
            <a:r>
              <a:rPr lang="es-AR" sz="2400" dirty="0" smtClean="0"/>
              <a:t>que se encuentra activo en una dirección estable y que tiene la capacidad de activar una dirección TSAP temporal y comunicarla al origen para que este pueda realizar la conexión.</a:t>
            </a:r>
          </a:p>
          <a:p>
            <a:pPr>
              <a:spcAft>
                <a:spcPts val="600"/>
              </a:spcAft>
              <a:buNone/>
            </a:pPr>
            <a:r>
              <a:rPr lang="es-AR" sz="2400" dirty="0" smtClean="0"/>
              <a:t>Esta proceso se realiza mediante el </a:t>
            </a:r>
            <a:r>
              <a:rPr lang="es-AR" sz="2400" dirty="0" smtClean="0">
                <a:solidFill>
                  <a:srgbClr val="FFFF00"/>
                </a:solidFill>
              </a:rPr>
              <a:t>protocolo inicial de conexión</a:t>
            </a:r>
          </a:p>
          <a:p>
            <a:pPr>
              <a:buNone/>
            </a:pPr>
            <a:endParaRPr lang="es-AR" sz="3200" dirty="0" smtClean="0"/>
          </a:p>
          <a:p>
            <a:pPr>
              <a:buNone/>
            </a:pPr>
            <a:endParaRPr lang="es-AR" sz="3200" dirty="0" smtClean="0"/>
          </a:p>
        </p:txBody>
      </p:sp>
      <p:sp>
        <p:nvSpPr>
          <p:cNvPr id="13" name="12 Llamada ovalada"/>
          <p:cNvSpPr/>
          <p:nvPr/>
        </p:nvSpPr>
        <p:spPr>
          <a:xfrm>
            <a:off x="5572132" y="642918"/>
            <a:ext cx="3571868" cy="928694"/>
          </a:xfrm>
          <a:prstGeom prst="wedgeEllipseCallout">
            <a:avLst>
              <a:gd name="adj1" fmla="val -58245"/>
              <a:gd name="adj2" fmla="val 1566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1400" dirty="0" err="1" smtClean="0">
                <a:solidFill>
                  <a:srgbClr val="FFFF00"/>
                </a:solidFill>
              </a:rPr>
              <a:t>Transport</a:t>
            </a:r>
            <a:r>
              <a:rPr lang="es-AR" sz="1400" dirty="0" smtClean="0">
                <a:solidFill>
                  <a:srgbClr val="FFFF00"/>
                </a:solidFill>
              </a:rPr>
              <a:t> </a:t>
            </a:r>
            <a:r>
              <a:rPr lang="es-AR" sz="1400" dirty="0" err="1" smtClean="0">
                <a:solidFill>
                  <a:srgbClr val="FFFF00"/>
                </a:solidFill>
              </a:rPr>
              <a:t>Service</a:t>
            </a:r>
            <a:r>
              <a:rPr lang="es-AR" sz="1400" dirty="0" smtClean="0">
                <a:solidFill>
                  <a:srgbClr val="FFFF00"/>
                </a:solidFill>
              </a:rPr>
              <a:t> Access Point = Punto de Acceso al Servicio de Transporte</a:t>
            </a:r>
            <a:endParaRPr lang="es-AR" sz="14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2" nodeType="clickEffect">
                                  <p:stCondLst>
                                    <p:cond delay="0"/>
                                  </p:stCondLst>
                                  <p:childTnLst>
                                    <p:set>
                                      <p:cBhvr rctx="PPT">
                                        <p:cTn id="26" dur="indefinite"/>
                                        <p:tgtEl>
                                          <p:spTgt spid="13"/>
                                        </p:tgtEl>
                                        <p:attrNameLst>
                                          <p:attrName>style.opacity</p:attrName>
                                        </p:attrNameLst>
                                      </p:cBhvr>
                                      <p:to>
                                        <p:strVal val="0.5"/>
                                      </p:to>
                                    </p:set>
                                    <p:animEffect filter="image" prLst="opacity: 0.5">
                                      <p:cBhvr rctx="IE">
                                        <p:cTn id="27" dur="indefinite"/>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P spid="13" grpId="1" animBg="1"/>
      <p:bldP spid="13"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428596" y="428604"/>
            <a:ext cx="8305800" cy="685800"/>
          </a:xfrm>
        </p:spPr>
        <p:txBody>
          <a:bodyPr>
            <a:normAutofit/>
          </a:bodyPr>
          <a:lstStyle/>
          <a:p>
            <a:pPr>
              <a:spcAft>
                <a:spcPts val="600"/>
              </a:spcAft>
              <a:buNone/>
            </a:pPr>
            <a:r>
              <a:rPr lang="es-AR" sz="3200" dirty="0" smtClean="0"/>
              <a:t>Establecimiento de la conexión</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1071546"/>
            <a:ext cx="8786874" cy="5357850"/>
          </a:xfrm>
        </p:spPr>
        <p:txBody>
          <a:bodyPr>
            <a:normAutofit/>
          </a:bodyPr>
          <a:lstStyle/>
          <a:p>
            <a:pPr>
              <a:buNone/>
            </a:pPr>
            <a:r>
              <a:rPr lang="es-AR" sz="2400" dirty="0" smtClean="0"/>
              <a:t>Sería un proceso simple si no consideramos que la RED puede perder o duplicar paquetes.</a:t>
            </a:r>
          </a:p>
          <a:p>
            <a:pPr>
              <a:buNone/>
            </a:pPr>
            <a:r>
              <a:rPr lang="es-AR" sz="2400" dirty="0" smtClean="0"/>
              <a:t>Uno de los principales problemas es la existencia de paquetes duplicados retrasados que podrían quedar “vagando” por la red.</a:t>
            </a:r>
          </a:p>
          <a:p>
            <a:pPr>
              <a:buNone/>
            </a:pPr>
            <a:r>
              <a:rPr lang="es-AR" sz="2400" dirty="0" smtClean="0"/>
              <a:t>La solución implementada consiste en limitar el tiempo de vida de los paquetes por alguna de las siguientes técnicas:</a:t>
            </a:r>
          </a:p>
          <a:p>
            <a:pPr lvl="1">
              <a:buClr>
                <a:srgbClr val="FFFF00"/>
              </a:buClr>
              <a:buFont typeface="Wingdings" pitchFamily="2" charset="2"/>
              <a:buChar char="§"/>
            </a:pPr>
            <a:r>
              <a:rPr lang="es-ES" sz="2000" dirty="0" smtClean="0"/>
              <a:t>Diseño de subred restringido</a:t>
            </a:r>
          </a:p>
          <a:p>
            <a:pPr lvl="2">
              <a:buClr>
                <a:srgbClr val="FFFF00"/>
              </a:buClr>
              <a:buFont typeface="Wingdings" pitchFamily="2" charset="2"/>
              <a:buChar char="§"/>
            </a:pPr>
            <a:r>
              <a:rPr lang="es-ES" sz="1600" dirty="0" smtClean="0"/>
              <a:t>Incluye el diseño de la red de tal manera que impida que los paquetes hagan ciclos infinitos</a:t>
            </a:r>
          </a:p>
          <a:p>
            <a:pPr lvl="1">
              <a:buClr>
                <a:srgbClr val="FFFF00"/>
              </a:buClr>
              <a:buFont typeface="Wingdings" pitchFamily="2" charset="2"/>
              <a:buChar char="§"/>
            </a:pPr>
            <a:r>
              <a:rPr lang="es-ES" sz="2000" dirty="0" smtClean="0"/>
              <a:t>Contador de saltos en cada paquete</a:t>
            </a:r>
          </a:p>
          <a:p>
            <a:pPr lvl="2">
              <a:buClr>
                <a:srgbClr val="FFFF00"/>
              </a:buClr>
              <a:buFont typeface="Wingdings" pitchFamily="2" charset="2"/>
              <a:buChar char="§"/>
            </a:pPr>
            <a:r>
              <a:rPr lang="es-ES" sz="1600" dirty="0" smtClean="0"/>
              <a:t>Consiste en incrementar el conteo de saltos en cada reenvío para que este sea eliminado al superar el valor máximo.</a:t>
            </a:r>
          </a:p>
          <a:p>
            <a:pPr lvl="1">
              <a:buClr>
                <a:srgbClr val="FFFF00"/>
              </a:buClr>
              <a:buFont typeface="Wingdings" pitchFamily="2" charset="2"/>
              <a:buChar char="§"/>
            </a:pPr>
            <a:r>
              <a:rPr lang="es-ES" sz="2000" dirty="0" smtClean="0"/>
              <a:t>Marca de tiempo en cada paquete</a:t>
            </a:r>
          </a:p>
          <a:p>
            <a:pPr lvl="2">
              <a:buClr>
                <a:srgbClr val="FFFF00"/>
              </a:buClr>
              <a:buFont typeface="Wingdings" pitchFamily="2" charset="2"/>
              <a:buChar char="§"/>
            </a:pPr>
            <a:r>
              <a:rPr lang="es-ES" sz="1600" dirty="0" smtClean="0"/>
              <a:t>requiere que cada paquete lleve la hora en la que fue creado, acordando los enrutadores descartar cualquier paquete que haya rebasado cierto tiempo predeterminado. Este método requiere que los relojes de los enrutadores estén sincronizados.</a:t>
            </a:r>
            <a:endParaRPr lang="es-AR" sz="1600" dirty="0" smtClean="0"/>
          </a:p>
          <a:p>
            <a:pPr>
              <a:buNone/>
            </a:pPr>
            <a:endParaRPr lang="es-AR" sz="2400" dirty="0" smtClean="0"/>
          </a:p>
          <a:p>
            <a:pPr>
              <a:buNone/>
            </a:pPr>
            <a:endParaRPr lang="es-AR"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3"/>
          </p:nvPr>
        </p:nvSpPr>
        <p:spPr>
          <a:xfrm>
            <a:off x="457200" y="6492875"/>
            <a:ext cx="8458200" cy="365125"/>
          </a:xfrm>
        </p:spPr>
        <p:txBody>
          <a:bodyPr/>
          <a:lstStyle/>
          <a:p>
            <a:pPr algn="l"/>
            <a:r>
              <a:rPr lang="es-AR" dirty="0" smtClean="0"/>
              <a:t>Universidad Nacional de Jujuy – Cátedra de Comunicaciones </a:t>
            </a:r>
            <a:r>
              <a:rPr lang="es-ES_tradnl" dirty="0" err="1" smtClean="0"/>
              <a:t>–</a:t>
            </a:r>
            <a:r>
              <a:rPr lang="es-AR" dirty="0" smtClean="0"/>
              <a:t> Arquitectura de Redes</a:t>
            </a:r>
            <a:endParaRPr lang="es-AR" dirty="0"/>
          </a:p>
        </p:txBody>
      </p:sp>
      <p:sp>
        <p:nvSpPr>
          <p:cNvPr id="10" name="7 Marcador de contenido"/>
          <p:cNvSpPr>
            <a:spLocks noGrp="1"/>
          </p:cNvSpPr>
          <p:nvPr>
            <p:ph sz="half" idx="1"/>
          </p:nvPr>
        </p:nvSpPr>
        <p:spPr>
          <a:xfrm>
            <a:off x="500034" y="214290"/>
            <a:ext cx="8305800" cy="685800"/>
          </a:xfrm>
        </p:spPr>
        <p:txBody>
          <a:bodyPr>
            <a:normAutofit/>
          </a:bodyPr>
          <a:lstStyle/>
          <a:p>
            <a:pPr>
              <a:spcAft>
                <a:spcPts val="600"/>
              </a:spcAft>
              <a:buNone/>
            </a:pPr>
            <a:r>
              <a:rPr lang="es-AR" sz="3200" dirty="0" smtClean="0"/>
              <a:t>Liberación de la Conexión</a:t>
            </a:r>
          </a:p>
          <a:p>
            <a:pPr lvl="1">
              <a:spcAft>
                <a:spcPts val="600"/>
              </a:spcAft>
              <a:buClrTx/>
              <a:buNone/>
            </a:pPr>
            <a:endParaRPr lang="es-AR" dirty="0" smtClean="0"/>
          </a:p>
          <a:p>
            <a:pPr>
              <a:spcAft>
                <a:spcPts val="600"/>
              </a:spcAft>
              <a:buNone/>
            </a:pPr>
            <a:endParaRPr lang="es-AR" sz="3200" dirty="0" smtClean="0"/>
          </a:p>
          <a:p>
            <a:pPr>
              <a:spcAft>
                <a:spcPts val="3000"/>
              </a:spcAft>
              <a:buNone/>
            </a:pPr>
            <a:endParaRPr lang="es-AR" sz="3200" dirty="0" smtClean="0"/>
          </a:p>
          <a:p>
            <a:pPr>
              <a:buNone/>
            </a:pPr>
            <a:endParaRPr lang="es-AR" sz="3200" dirty="0" smtClean="0"/>
          </a:p>
          <a:p>
            <a:pPr>
              <a:buNone/>
            </a:pPr>
            <a:endParaRPr lang="es-AR" sz="3200" dirty="0" smtClean="0"/>
          </a:p>
        </p:txBody>
      </p:sp>
      <p:sp>
        <p:nvSpPr>
          <p:cNvPr id="37" name="7 Marcador de contenido"/>
          <p:cNvSpPr>
            <a:spLocks noGrp="1"/>
          </p:cNvSpPr>
          <p:nvPr>
            <p:ph sz="half" idx="1"/>
          </p:nvPr>
        </p:nvSpPr>
        <p:spPr>
          <a:xfrm>
            <a:off x="142844" y="857232"/>
            <a:ext cx="8786874" cy="5572164"/>
          </a:xfrm>
        </p:spPr>
        <p:txBody>
          <a:bodyPr>
            <a:normAutofit/>
          </a:bodyPr>
          <a:lstStyle/>
          <a:p>
            <a:pPr>
              <a:spcAft>
                <a:spcPts val="600"/>
              </a:spcAft>
              <a:buClr>
                <a:srgbClr val="FFFF00"/>
              </a:buClr>
              <a:buNone/>
            </a:pPr>
            <a:r>
              <a:rPr lang="es-AR" dirty="0" smtClean="0"/>
              <a:t>Hay dos posibilidades de liberar una conexión:</a:t>
            </a:r>
          </a:p>
          <a:p>
            <a:pPr>
              <a:spcAft>
                <a:spcPts val="600"/>
              </a:spcAft>
              <a:buClr>
                <a:srgbClr val="FFFF00"/>
              </a:buClr>
            </a:pPr>
            <a:r>
              <a:rPr lang="es-AR" dirty="0" smtClean="0"/>
              <a:t>Liberación asimétrica</a:t>
            </a:r>
          </a:p>
          <a:p>
            <a:pPr lvl="1">
              <a:spcAft>
                <a:spcPts val="600"/>
              </a:spcAft>
              <a:buClr>
                <a:srgbClr val="FFFF00"/>
              </a:buClr>
            </a:pPr>
            <a:r>
              <a:rPr lang="es-AR" dirty="0" smtClean="0"/>
              <a:t>Es una liberación abrupta.</a:t>
            </a:r>
          </a:p>
          <a:p>
            <a:pPr lvl="1">
              <a:spcAft>
                <a:spcPts val="600"/>
              </a:spcAft>
              <a:buClr>
                <a:srgbClr val="FFFF00"/>
              </a:buClr>
            </a:pPr>
            <a:r>
              <a:rPr lang="es-AR" dirty="0" smtClean="0"/>
              <a:t>Cualquiera de los extremos puede terminar la conexión.</a:t>
            </a:r>
          </a:p>
          <a:p>
            <a:pPr lvl="1">
              <a:spcAft>
                <a:spcPts val="600"/>
              </a:spcAft>
              <a:buClr>
                <a:srgbClr val="FFFF00"/>
              </a:buClr>
            </a:pPr>
            <a:r>
              <a:rPr lang="es-AR" dirty="0" smtClean="0"/>
              <a:t>En general hay pérdida de datos.</a:t>
            </a:r>
          </a:p>
          <a:p>
            <a:pPr>
              <a:spcAft>
                <a:spcPts val="600"/>
              </a:spcAft>
              <a:buClr>
                <a:srgbClr val="FFFF00"/>
              </a:buClr>
            </a:pPr>
            <a:r>
              <a:rPr lang="es-AR" dirty="0" smtClean="0"/>
              <a:t>Liberación simétrica</a:t>
            </a:r>
          </a:p>
          <a:p>
            <a:pPr lvl="1">
              <a:spcAft>
                <a:spcPts val="600"/>
              </a:spcAft>
              <a:buClr>
                <a:srgbClr val="FFFF00"/>
              </a:buClr>
            </a:pPr>
            <a:r>
              <a:rPr lang="es-AR" dirty="0" smtClean="0"/>
              <a:t>Trata la conexión bidireccional como dos conexiones unidireccionales distintas.</a:t>
            </a:r>
          </a:p>
          <a:p>
            <a:pPr lvl="1">
              <a:spcAft>
                <a:spcPts val="600"/>
              </a:spcAft>
              <a:buClr>
                <a:srgbClr val="FFFF00"/>
              </a:buClr>
            </a:pPr>
            <a:r>
              <a:rPr lang="es-AR" dirty="0" smtClean="0"/>
              <a:t>Requiere que cada extremo libere una conexión.</a:t>
            </a:r>
          </a:p>
          <a:p>
            <a:pPr lvl="1">
              <a:spcAft>
                <a:spcPts val="600"/>
              </a:spcAft>
              <a:buClr>
                <a:srgbClr val="FFFF00"/>
              </a:buClr>
            </a:pPr>
            <a:r>
              <a:rPr lang="es-AR" dirty="0" smtClean="0"/>
              <a:t>Suele no haber pérdida de datos.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37" grpId="0" uiExpand="1"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2">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18494</TotalTime>
  <Words>7049</Words>
  <Application>Microsoft Office PowerPoint</Application>
  <PresentationFormat>Presentación en pantalla (4:3)</PresentationFormat>
  <Paragraphs>357</Paragraphs>
  <Slides>22</Slides>
  <Notes>22</Notes>
  <HiddenSlides>3</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Metro</vt:lpstr>
      <vt:lpstr>Unidad 6</vt:lpstr>
      <vt:lpstr>Concepto y Funciones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pjaraw</dc:creator>
  <cp:lastModifiedBy>pjaraw</cp:lastModifiedBy>
  <cp:revision>1007</cp:revision>
  <dcterms:created xsi:type="dcterms:W3CDTF">2008-11-23T23:28:32Z</dcterms:created>
  <dcterms:modified xsi:type="dcterms:W3CDTF">2012-05-09T10:58:30Z</dcterms:modified>
</cp:coreProperties>
</file>