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446" r:id="rId2"/>
    <p:sldId id="447" r:id="rId3"/>
    <p:sldId id="471" r:id="rId4"/>
    <p:sldId id="473" r:id="rId5"/>
    <p:sldId id="474" r:id="rId6"/>
    <p:sldId id="448" r:id="rId7"/>
    <p:sldId id="463" r:id="rId8"/>
    <p:sldId id="476" r:id="rId9"/>
    <p:sldId id="477" r:id="rId10"/>
    <p:sldId id="460" r:id="rId11"/>
    <p:sldId id="461" r:id="rId12"/>
    <p:sldId id="4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FC6DFAE9-21C7-4198-896A-8908B3765049}">
          <p14:sldIdLst>
            <p14:sldId id="446"/>
            <p14:sldId id="447"/>
            <p14:sldId id="471"/>
            <p14:sldId id="473"/>
            <p14:sldId id="474"/>
            <p14:sldId id="448"/>
            <p14:sldId id="463"/>
            <p14:sldId id="476"/>
            <p14:sldId id="477"/>
            <p14:sldId id="460"/>
            <p14:sldId id="461"/>
            <p14:sldId id="470"/>
          </p14:sldIdLst>
        </p14:section>
        <p14:section name="Sección sin título" id="{5BF7FAA2-CFBA-45A2-8F2A-BB6B983103B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9EC34-03FB-4E77-8F41-FC1A5D8D295E}" type="datetimeFigureOut">
              <a:rPr lang="es-AR" smtClean="0"/>
              <a:t>9/9/2025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469B2-8D09-4BDE-8C9A-C829BE6896A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11215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6658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97589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3390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0378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23202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88593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0099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032569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328826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51358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238348" y="1714491"/>
            <a:ext cx="7577814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latin typeface="Arial" pitchFamily="34" charset="0"/>
                <a:cs typeface="Arial" pitchFamily="34" charset="0"/>
              </a:rPr>
              <a:t>Seguridad en Sistemas</a:t>
            </a:r>
            <a:br>
              <a:rPr lang="es-ES" b="1" dirty="0">
                <a:latin typeface="Arial" pitchFamily="34" charset="0"/>
                <a:cs typeface="Arial" pitchFamily="34" charset="0"/>
              </a:rPr>
            </a:br>
            <a:br>
              <a:rPr lang="es-ES" b="1" dirty="0">
                <a:latin typeface="Arial" pitchFamily="34" charset="0"/>
                <a:cs typeface="Arial" pitchFamily="34" charset="0"/>
              </a:rPr>
            </a:br>
            <a:r>
              <a:rPr lang="es-ES" dirty="0">
                <a:latin typeface="Arial" pitchFamily="34" charset="0"/>
                <a:cs typeface="Arial" pitchFamily="34" charset="0"/>
              </a:rPr>
              <a:t>Auditoria Informática</a:t>
            </a:r>
            <a:endParaRPr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881290" y="3571879"/>
            <a:ext cx="6194066" cy="925223"/>
          </a:xfrm>
        </p:spPr>
        <p:txBody>
          <a:bodyPr>
            <a:normAutofit/>
          </a:bodyPr>
          <a:lstStyle/>
          <a:p>
            <a:pPr algn="ctr"/>
            <a:r>
              <a:rPr lang="es-ES" dirty="0">
                <a:latin typeface="Arial" pitchFamily="34" charset="0"/>
                <a:cs typeface="Arial" pitchFamily="34" charset="0"/>
              </a:rPr>
              <a:t>Contingencias:  Prevención - Recuperación</a:t>
            </a:r>
            <a:endParaRPr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2738414" y="5286391"/>
            <a:ext cx="6194066" cy="92522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es-ES" sz="28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Ing. María Aparicio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s://html1-f.scribdassets.com/7yiysyg680rls2i/images/16-605e902d1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24301" y="714356"/>
            <a:ext cx="5034475" cy="614364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6596066" y="3"/>
            <a:ext cx="3643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Contingencias: Prevención  y Recuperación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024565" y="6550226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Seguridad en Sistemas –  Auditoria Informática</a:t>
            </a:r>
            <a:endParaRPr lang="es-ES" dirty="0"/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1809720" y="214290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Plan de Contingencia</a:t>
            </a:r>
          </a:p>
          <a:p>
            <a:pPr>
              <a:defRPr/>
            </a:pPr>
            <a:endParaRPr lang="es-ES" sz="2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024034" y="1571612"/>
            <a:ext cx="79296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ts val="600"/>
              </a:spcBef>
              <a:spcAft>
                <a:spcPts val="600"/>
              </a:spcAft>
              <a:tabLst>
                <a:tab pos="404813" algn="l"/>
              </a:tabLst>
            </a:pPr>
            <a:r>
              <a:rPr lang="es-ES_tradnl" sz="2000" dirty="0">
                <a:latin typeface="Arial" pitchFamily="34" charset="0"/>
                <a:cs typeface="Arial" pitchFamily="34" charset="0"/>
              </a:rPr>
              <a:t>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https://html2-f.scribdassets.com/7yiysyg680rls2i/images/17-967a8aab4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1293" y="550616"/>
            <a:ext cx="6584841" cy="630738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6596066" y="3"/>
            <a:ext cx="3643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Contingencias: Prevención  y Recuperación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024565" y="6550226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Seguridad en Sistemas –  Auditoria Informática</a:t>
            </a:r>
            <a:endParaRPr lang="es-ES" dirty="0"/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1809720" y="214290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Plan de Contingencia</a:t>
            </a:r>
          </a:p>
          <a:p>
            <a:pPr>
              <a:defRPr/>
            </a:pPr>
            <a:endParaRPr lang="es-ES" sz="2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024034" y="1571612"/>
            <a:ext cx="79296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ts val="600"/>
              </a:spcBef>
              <a:spcAft>
                <a:spcPts val="600"/>
              </a:spcAft>
              <a:tabLst>
                <a:tab pos="404813" algn="l"/>
              </a:tabLst>
            </a:pPr>
            <a:r>
              <a:rPr lang="es-ES_tradnl" sz="2000" dirty="0">
                <a:latin typeface="Arial" pitchFamily="34" charset="0"/>
                <a:cs typeface="Arial" pitchFamily="34" charset="0"/>
              </a:rPr>
              <a:t>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86001" y="2674513"/>
            <a:ext cx="8088923" cy="20906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400" i="1" dirty="0"/>
              <a:t>"Trabajo pesado es por lo general la acumulación de tareas livianas que no se hicieron a tiempo“</a:t>
            </a:r>
          </a:p>
          <a:p>
            <a:endParaRPr lang="es-ES" sz="2400" dirty="0"/>
          </a:p>
          <a:p>
            <a:pPr marL="0" indent="0" algn="r">
              <a:buNone/>
            </a:pPr>
            <a:r>
              <a:rPr lang="es-AR" sz="2400" dirty="0"/>
              <a:t>H. </a:t>
            </a:r>
            <a:r>
              <a:rPr lang="es-AR" sz="2400" dirty="0" err="1"/>
              <a:t>Cooke</a:t>
            </a:r>
            <a:endParaRPr lang="es-ES" sz="2400" dirty="0"/>
          </a:p>
          <a:p>
            <a:pPr marL="0" indent="0" algn="just">
              <a:buNone/>
            </a:pPr>
            <a:endParaRPr lang="es-E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178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96066" y="3"/>
            <a:ext cx="3643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Contingencias: Prevención  y Recuperación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024565" y="6550226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Seguridad en Sistemas –  Auditoria Informática</a:t>
            </a:r>
            <a:endParaRPr lang="es-ES" dirty="0"/>
          </a:p>
        </p:txBody>
      </p:sp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1524000" y="928688"/>
            <a:ext cx="2857500" cy="500062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s-ES_tradnl" sz="2000" b="1" dirty="0">
                <a:latin typeface="Arial" pitchFamily="34" charset="0"/>
                <a:cs typeface="Arial" pitchFamily="34" charset="0"/>
              </a:rPr>
              <a:t>Concepto</a:t>
            </a:r>
            <a:endParaRPr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1738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Contingencias</a:t>
            </a:r>
          </a:p>
          <a:p>
            <a:pPr>
              <a:defRPr/>
            </a:pPr>
            <a:endParaRPr lang="es-ES" sz="2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024034" y="1571612"/>
            <a:ext cx="7929618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625475" indent="-352425" algn="just" fontAlgn="base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  <a:tabLst>
                <a:tab pos="0" algn="l"/>
              </a:tabLst>
            </a:pPr>
            <a:r>
              <a:rPr lang="es-ES" dirty="0">
                <a:latin typeface="Arial" pitchFamily="34" charset="0"/>
                <a:cs typeface="Arial" pitchFamily="34" charset="0"/>
              </a:rPr>
              <a:t>Posibilidad o riesgo de que suceda una cosa</a:t>
            </a:r>
          </a:p>
          <a:p>
            <a:pPr marL="625475" indent="-352425" algn="just" fontAlgn="base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  <a:tabLst>
                <a:tab pos="0" algn="l"/>
              </a:tabLst>
            </a:pPr>
            <a:r>
              <a:rPr lang="es-ES" dirty="0">
                <a:latin typeface="Arial" pitchFamily="34" charset="0"/>
                <a:cs typeface="Arial" pitchFamily="34" charset="0"/>
              </a:rPr>
              <a:t>Hecho o problema que se plantea de forma imprevista</a:t>
            </a:r>
          </a:p>
          <a:p>
            <a:pPr marL="625475" indent="-352425" algn="just" fontAlgn="base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  <a:tabLst>
                <a:tab pos="0" algn="l"/>
              </a:tabLst>
            </a:pPr>
            <a:r>
              <a:rPr lang="es-ES" dirty="0">
                <a:latin typeface="Arial" pitchFamily="34" charset="0"/>
                <a:cs typeface="Arial" pitchFamily="34" charset="0"/>
              </a:rPr>
              <a:t>El término suele referirse a 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algo que es probable que ocurra</a:t>
            </a:r>
            <a:r>
              <a:rPr lang="es-ES" dirty="0">
                <a:latin typeface="Arial" pitchFamily="34" charset="0"/>
                <a:cs typeface="Arial" pitchFamily="34" charset="0"/>
              </a:rPr>
              <a:t>, aunque no se tiene una certeza al respecto. La contingencia, por lo tanto, es 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lo posible</a:t>
            </a:r>
            <a:r>
              <a:rPr lang="es-ES" dirty="0">
                <a:latin typeface="Arial" pitchFamily="34" charset="0"/>
                <a:cs typeface="Arial" pitchFamily="34" charset="0"/>
              </a:rPr>
              <a:t> o aquello que puede, o no, concretarse.</a:t>
            </a:r>
          </a:p>
          <a:p>
            <a:pPr marL="625475" indent="-352425" algn="just" fontAlgn="base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  <a:tabLst>
                <a:tab pos="0" algn="l"/>
              </a:tabLst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marL="625475" indent="-352425" algn="just" fontAlgn="base">
              <a:spcBef>
                <a:spcPts val="600"/>
              </a:spcBef>
              <a:spcAft>
                <a:spcPts val="600"/>
              </a:spcAft>
              <a:tabLst>
                <a:tab pos="0" algn="l"/>
              </a:tabLst>
            </a:pPr>
            <a:r>
              <a:rPr lang="es-ES" dirty="0">
                <a:latin typeface="Arial" pitchFamily="34" charset="0"/>
                <a:cs typeface="Arial" pitchFamily="34" charset="0"/>
              </a:rPr>
              <a:t>Cuando una persona se enfrenta a una contingencia, tiene que modificar su comportamiento previsto o desarrollar una acción específica, motivada por la irrupción de la contingencia en cuestión.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6024565" y="6550226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Seguridad en Sistemas –  Auditoria Informática</a:t>
            </a:r>
            <a:endParaRPr lang="es-ES" dirty="0"/>
          </a:p>
        </p:txBody>
      </p:sp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227448" y="963995"/>
            <a:ext cx="2857500" cy="500062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s-ES_tradnl" b="1" dirty="0">
                <a:latin typeface="Arial" pitchFamily="34" charset="0"/>
                <a:cs typeface="Arial" pitchFamily="34" charset="0"/>
              </a:rPr>
              <a:t>Conceptos</a:t>
            </a:r>
            <a:endParaRPr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27448" y="269563"/>
            <a:ext cx="11594234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s-ES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Plan de Contingencia Informático, Plan de continuidad del negocio, Plan de recuperación ante desastres</a:t>
            </a:r>
          </a:p>
          <a:p>
            <a:pPr>
              <a:defRPr/>
            </a:pPr>
            <a:endParaRPr lang="es-ES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4051D64-67EF-4732-8890-87EDDDDA90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381015"/>
              </p:ext>
            </p:extLst>
          </p:nvPr>
        </p:nvGraphicFramePr>
        <p:xfrm>
          <a:off x="319593" y="1654206"/>
          <a:ext cx="11336782" cy="4455840"/>
        </p:xfrm>
        <a:graphic>
          <a:graphicData uri="http://schemas.openxmlformats.org/drawingml/2006/table">
            <a:tbl>
              <a:tblPr/>
              <a:tblGrid>
                <a:gridCol w="3589677">
                  <a:extLst>
                    <a:ext uri="{9D8B030D-6E8A-4147-A177-3AD203B41FA5}">
                      <a16:colId xmlns:a16="http://schemas.microsoft.com/office/drawing/2014/main" val="2168184876"/>
                    </a:ext>
                  </a:extLst>
                </a:gridCol>
                <a:gridCol w="3968178">
                  <a:extLst>
                    <a:ext uri="{9D8B030D-6E8A-4147-A177-3AD203B41FA5}">
                      <a16:colId xmlns:a16="http://schemas.microsoft.com/office/drawing/2014/main" val="1061750849"/>
                    </a:ext>
                  </a:extLst>
                </a:gridCol>
                <a:gridCol w="3778927">
                  <a:extLst>
                    <a:ext uri="{9D8B030D-6E8A-4147-A177-3AD203B41FA5}">
                      <a16:colId xmlns:a16="http://schemas.microsoft.com/office/drawing/2014/main" val="2282454880"/>
                    </a:ext>
                  </a:extLst>
                </a:gridCol>
              </a:tblGrid>
              <a:tr h="189571">
                <a:tc>
                  <a:txBody>
                    <a:bodyPr/>
                    <a:lstStyle/>
                    <a:p>
                      <a:pPr algn="l" fontAlgn="b" latinLnBrk="0"/>
                      <a:r>
                        <a:rPr lang="es-AR" sz="1400" b="1" dirty="0">
                          <a:solidFill>
                            <a:srgbClr val="101828"/>
                          </a:solidFill>
                          <a:effectLst/>
                        </a:rPr>
                        <a:t>Concepto</a:t>
                      </a:r>
                    </a:p>
                  </a:txBody>
                  <a:tcPr marL="47393" marR="47393" marT="23696" marB="23696" anchor="b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Definición</a:t>
                      </a:r>
                    </a:p>
                  </a:txBody>
                  <a:tcPr marL="47393" marR="47393" marT="23696" marB="23696" anchor="b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Enfoque Principal</a:t>
                      </a:r>
                    </a:p>
                  </a:txBody>
                  <a:tcPr marL="47393" marR="47393" marT="23696" marB="23696" anchor="b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919367"/>
                  </a:ext>
                </a:extLst>
              </a:tr>
              <a:tr h="1469173">
                <a:tc>
                  <a:txBody>
                    <a:bodyPr/>
                    <a:lstStyle/>
                    <a:p>
                      <a:pPr algn="just" fontAlgn="base" latinLnBrk="0"/>
                      <a:r>
                        <a:rPr lang="es-AR" sz="1400" b="1" dirty="0">
                          <a:solidFill>
                            <a:srgbClr val="101828"/>
                          </a:solidFill>
                          <a:effectLst/>
                        </a:rPr>
                        <a:t>Plan de Contingencia informático</a:t>
                      </a:r>
                      <a:endParaRPr lang="es-AR" sz="1400" dirty="0">
                        <a:solidFill>
                          <a:srgbClr val="171717"/>
                        </a:solidFill>
                        <a:effectLst/>
                      </a:endParaRPr>
                    </a:p>
                  </a:txBody>
                  <a:tcPr marL="47393" marR="47393" marT="23696" marB="23696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 latinLnBrk="0"/>
                      <a:r>
                        <a:rPr lang="es-ES" sz="1400" b="1" dirty="0">
                          <a:solidFill>
                            <a:srgbClr val="171717"/>
                          </a:solidFill>
                          <a:effectLst/>
                        </a:rPr>
                        <a:t>Documento</a:t>
                      </a:r>
                      <a:r>
                        <a:rPr lang="es-ES" sz="1400" dirty="0">
                          <a:solidFill>
                            <a:srgbClr val="171717"/>
                          </a:solidFill>
                          <a:effectLst/>
                        </a:rPr>
                        <a:t> estratégico que establece los </a:t>
                      </a:r>
                      <a:r>
                        <a:rPr lang="es-ES" sz="1400" b="1" dirty="0">
                          <a:solidFill>
                            <a:srgbClr val="171717"/>
                          </a:solidFill>
                          <a:effectLst/>
                        </a:rPr>
                        <a:t>procedimientos</a:t>
                      </a:r>
                      <a:r>
                        <a:rPr lang="es-ES" sz="1400" dirty="0">
                          <a:solidFill>
                            <a:srgbClr val="171717"/>
                          </a:solidFill>
                          <a:effectLst/>
                        </a:rPr>
                        <a:t> específicos para responder a incidentes que comprometan la disponibilidad, integridad o confidencialidad de los sistemas de información. Su alcance abarca desde fallas menores de hardware hasta desastres naturales que afecten completamente la infraestructura tecnológica.</a:t>
                      </a:r>
                    </a:p>
                  </a:txBody>
                  <a:tcPr marL="47393" marR="47393" marT="23696" marB="23696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 latinLnBrk="0"/>
                      <a:r>
                        <a:rPr lang="es-ES" sz="1400" b="1">
                          <a:solidFill>
                            <a:srgbClr val="101828"/>
                          </a:solidFill>
                          <a:effectLst/>
                        </a:rPr>
                        <a:t>Reacción rápida y contención</a:t>
                      </a:r>
                      <a:r>
                        <a:rPr lang="es-ES" sz="1400">
                          <a:solidFill>
                            <a:srgbClr val="171717"/>
                          </a:solidFill>
                          <a:effectLst/>
                        </a:rPr>
                        <a:t> del incidente.</a:t>
                      </a:r>
                    </a:p>
                  </a:txBody>
                  <a:tcPr marL="47393" marR="47393" marT="23696" marB="23696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309653"/>
                  </a:ext>
                </a:extLst>
              </a:tr>
              <a:tr h="1184817">
                <a:tc>
                  <a:txBody>
                    <a:bodyPr/>
                    <a:lstStyle/>
                    <a:p>
                      <a:pPr algn="just" fontAlgn="base" latinLnBrk="0"/>
                      <a:r>
                        <a:rPr lang="es-ES" sz="1400" b="1" dirty="0">
                          <a:solidFill>
                            <a:srgbClr val="101828"/>
                          </a:solidFill>
                          <a:effectLst/>
                        </a:rPr>
                        <a:t>Plan de Continuidad del Negocio (BCP)</a:t>
                      </a:r>
                      <a:endParaRPr lang="es-ES" sz="1400" dirty="0">
                        <a:solidFill>
                          <a:srgbClr val="171717"/>
                        </a:solidFill>
                        <a:effectLst/>
                      </a:endParaRPr>
                    </a:p>
                  </a:txBody>
                  <a:tcPr marL="47393" marR="47393" marT="23696" marB="23696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 latinLnBrk="0"/>
                      <a:r>
                        <a:rPr lang="es-ES" sz="1400" dirty="0">
                          <a:solidFill>
                            <a:srgbClr val="171717"/>
                          </a:solidFill>
                          <a:effectLst/>
                        </a:rPr>
                        <a:t>Estrategia para </a:t>
                      </a:r>
                      <a:r>
                        <a:rPr lang="es-ES" sz="1400" b="1" dirty="0">
                          <a:solidFill>
                            <a:srgbClr val="101828"/>
                          </a:solidFill>
                          <a:effectLst/>
                        </a:rPr>
                        <a:t>mantener funciones críticas del negocio</a:t>
                      </a:r>
                      <a:r>
                        <a:rPr lang="es-ES" sz="1400" dirty="0">
                          <a:solidFill>
                            <a:srgbClr val="171717"/>
                          </a:solidFill>
                          <a:effectLst/>
                        </a:rPr>
                        <a:t> durante y después de un desastre, garantizando la supervivencia de la organización.</a:t>
                      </a:r>
                    </a:p>
                  </a:txBody>
                  <a:tcPr marL="47393" marR="47393" marT="23696" marB="23696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 latinLnBrk="0"/>
                      <a:r>
                        <a:rPr lang="es-ES" sz="1400" b="1" dirty="0">
                          <a:solidFill>
                            <a:srgbClr val="101828"/>
                          </a:solidFill>
                          <a:effectLst/>
                        </a:rPr>
                        <a:t>Continuidad operativa</a:t>
                      </a:r>
                      <a:r>
                        <a:rPr lang="es-ES" sz="1400" dirty="0">
                          <a:solidFill>
                            <a:srgbClr val="171717"/>
                          </a:solidFill>
                          <a:effectLst/>
                        </a:rPr>
                        <a:t> del negocio (procesos, personas, instalaciones).</a:t>
                      </a:r>
                    </a:p>
                  </a:txBody>
                  <a:tcPr marL="47393" marR="47393" marT="23696" marB="23696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245395"/>
                  </a:ext>
                </a:extLst>
              </a:tr>
              <a:tr h="1042639">
                <a:tc>
                  <a:txBody>
                    <a:bodyPr/>
                    <a:lstStyle/>
                    <a:p>
                      <a:pPr algn="just" fontAlgn="base" latinLnBrk="0"/>
                      <a:r>
                        <a:rPr lang="es-ES" sz="1400" b="1">
                          <a:solidFill>
                            <a:srgbClr val="101828"/>
                          </a:solidFill>
                          <a:effectLst/>
                        </a:rPr>
                        <a:t>Plan de Recuperación ante Desastres (DRP)</a:t>
                      </a:r>
                      <a:endParaRPr lang="es-ES" sz="1400">
                        <a:solidFill>
                          <a:srgbClr val="171717"/>
                        </a:solidFill>
                        <a:effectLst/>
                      </a:endParaRPr>
                    </a:p>
                  </a:txBody>
                  <a:tcPr marL="47393" marR="47393" marT="23696" marB="23696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 latinLnBrk="0"/>
                      <a:r>
                        <a:rPr lang="es-ES" sz="1400">
                          <a:solidFill>
                            <a:srgbClr val="171717"/>
                          </a:solidFill>
                          <a:effectLst/>
                        </a:rPr>
                        <a:t>Procedimientos para </a:t>
                      </a:r>
                      <a:r>
                        <a:rPr lang="es-ES" sz="1400" b="1">
                          <a:solidFill>
                            <a:srgbClr val="101828"/>
                          </a:solidFill>
                          <a:effectLst/>
                        </a:rPr>
                        <a:t>restaurar infraestructura tecnológica</a:t>
                      </a:r>
                      <a:r>
                        <a:rPr lang="es-ES" sz="1400">
                          <a:solidFill>
                            <a:srgbClr val="171717"/>
                          </a:solidFill>
                          <a:effectLst/>
                        </a:rPr>
                        <a:t> (servidores, redes, datos) después de un desastre.</a:t>
                      </a:r>
                    </a:p>
                  </a:txBody>
                  <a:tcPr marL="47393" marR="47393" marT="23696" marB="23696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 latinLnBrk="0"/>
                      <a:r>
                        <a:rPr lang="es-ES" sz="1400" b="1" dirty="0">
                          <a:solidFill>
                            <a:srgbClr val="101828"/>
                          </a:solidFill>
                          <a:effectLst/>
                        </a:rPr>
                        <a:t>Recuperación de sistemas y datos</a:t>
                      </a:r>
                      <a:r>
                        <a:rPr lang="es-ES" sz="1400" dirty="0">
                          <a:solidFill>
                            <a:srgbClr val="171717"/>
                          </a:solidFill>
                          <a:effectLst/>
                        </a:rPr>
                        <a:t> TI.</a:t>
                      </a:r>
                    </a:p>
                  </a:txBody>
                  <a:tcPr marL="47393" marR="47393" marT="23696" marB="23696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166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09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6024565" y="6550226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Seguridad en Sistemas –  Auditoria Informática</a:t>
            </a:r>
            <a:endParaRPr lang="es-ES" dirty="0"/>
          </a:p>
        </p:txBody>
      </p:sp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298883" y="961886"/>
            <a:ext cx="2857500" cy="500062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s-ES_tradnl" b="1" dirty="0">
                <a:latin typeface="Arial" pitchFamily="34" charset="0"/>
                <a:cs typeface="Arial" pitchFamily="34" charset="0"/>
              </a:rPr>
              <a:t>Diferencias claves</a:t>
            </a:r>
            <a:endParaRPr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27448" y="269563"/>
            <a:ext cx="11594234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s-ES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Plan de Contingencia Informático, Plan de continuidad del negocio, Plan de recuperación ante desastres</a:t>
            </a:r>
          </a:p>
          <a:p>
            <a:pPr>
              <a:defRPr/>
            </a:pPr>
            <a:endParaRPr lang="es-ES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D57FC0BB-1CB5-419D-9685-7F7AEC8FCA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15385"/>
              </p:ext>
            </p:extLst>
          </p:nvPr>
        </p:nvGraphicFramePr>
        <p:xfrm>
          <a:off x="298883" y="1654205"/>
          <a:ext cx="11594234" cy="3963162"/>
        </p:xfrm>
        <a:graphic>
          <a:graphicData uri="http://schemas.openxmlformats.org/drawingml/2006/table">
            <a:tbl>
              <a:tblPr/>
              <a:tblGrid>
                <a:gridCol w="2121820">
                  <a:extLst>
                    <a:ext uri="{9D8B030D-6E8A-4147-A177-3AD203B41FA5}">
                      <a16:colId xmlns:a16="http://schemas.microsoft.com/office/drawing/2014/main" val="3289743231"/>
                    </a:ext>
                  </a:extLst>
                </a:gridCol>
                <a:gridCol w="3675296">
                  <a:extLst>
                    <a:ext uri="{9D8B030D-6E8A-4147-A177-3AD203B41FA5}">
                      <a16:colId xmlns:a16="http://schemas.microsoft.com/office/drawing/2014/main" val="4087552989"/>
                    </a:ext>
                  </a:extLst>
                </a:gridCol>
                <a:gridCol w="2898559">
                  <a:extLst>
                    <a:ext uri="{9D8B030D-6E8A-4147-A177-3AD203B41FA5}">
                      <a16:colId xmlns:a16="http://schemas.microsoft.com/office/drawing/2014/main" val="2694197464"/>
                    </a:ext>
                  </a:extLst>
                </a:gridCol>
                <a:gridCol w="2898559">
                  <a:extLst>
                    <a:ext uri="{9D8B030D-6E8A-4147-A177-3AD203B41FA5}">
                      <a16:colId xmlns:a16="http://schemas.microsoft.com/office/drawing/2014/main" val="3979784284"/>
                    </a:ext>
                  </a:extLst>
                </a:gridCol>
              </a:tblGrid>
              <a:tr h="272034">
                <a:tc>
                  <a:txBody>
                    <a:bodyPr/>
                    <a:lstStyle/>
                    <a:p>
                      <a:pPr algn="l" fontAlgn="b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Criterio</a:t>
                      </a:r>
                    </a:p>
                  </a:txBody>
                  <a:tcPr marL="38862" marR="38862" marT="19431" marB="19431" anchor="b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Plan de Contingencia</a:t>
                      </a:r>
                    </a:p>
                  </a:txBody>
                  <a:tcPr marL="38862" marR="38862" marT="19431" marB="19431" anchor="b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BCP</a:t>
                      </a:r>
                    </a:p>
                  </a:txBody>
                  <a:tcPr marL="38862" marR="38862" marT="19431" marB="19431" anchor="b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DRP</a:t>
                      </a:r>
                    </a:p>
                  </a:txBody>
                  <a:tcPr marL="38862" marR="38862" marT="19431" marB="19431" anchor="b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034525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Objetivo</a:t>
                      </a:r>
                      <a:endParaRPr lang="es-AR" sz="1400">
                        <a:solidFill>
                          <a:srgbClr val="171717"/>
                        </a:solidFill>
                        <a:effectLst/>
                      </a:endParaRP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ES" sz="1400">
                          <a:solidFill>
                            <a:srgbClr val="171717"/>
                          </a:solidFill>
                          <a:effectLst/>
                        </a:rPr>
                        <a:t>Contener el incidente y evitar su propagación.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ES" sz="1400">
                          <a:solidFill>
                            <a:srgbClr val="171717"/>
                          </a:solidFill>
                          <a:effectLst/>
                        </a:rPr>
                        <a:t>Mantener el negocio operativo durante la crisis.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ES" sz="1400">
                          <a:solidFill>
                            <a:srgbClr val="171717"/>
                          </a:solidFill>
                          <a:effectLst/>
                        </a:rPr>
                        <a:t>Restaurar la infraestructura TI a su estado normal.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6674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Alcance</a:t>
                      </a:r>
                      <a:endParaRPr lang="es-AR" sz="1400">
                        <a:solidFill>
                          <a:srgbClr val="171717"/>
                        </a:solidFill>
                        <a:effectLst/>
                      </a:endParaRP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ES" sz="1400">
                          <a:solidFill>
                            <a:srgbClr val="171717"/>
                          </a:solidFill>
                          <a:effectLst/>
                        </a:rPr>
                        <a:t>Específico (ej. respuesta a ransomware).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>
                          <a:solidFill>
                            <a:srgbClr val="171717"/>
                          </a:solidFill>
                          <a:effectLst/>
                        </a:rPr>
                        <a:t>Global (toda la organización).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>
                          <a:solidFill>
                            <a:srgbClr val="171717"/>
                          </a:solidFill>
                          <a:effectLst/>
                        </a:rPr>
                        <a:t>Tecnológico (sistemas, datos, redes).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634962"/>
                  </a:ext>
                </a:extLst>
              </a:tr>
              <a:tr h="505206"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Plazo de Activación</a:t>
                      </a:r>
                      <a:endParaRPr lang="es-AR" sz="1400">
                        <a:solidFill>
                          <a:srgbClr val="171717"/>
                        </a:solidFill>
                        <a:effectLst/>
                      </a:endParaRP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Inmediato</a:t>
                      </a:r>
                      <a:r>
                        <a:rPr lang="es-AR" sz="1400">
                          <a:solidFill>
                            <a:srgbClr val="171717"/>
                          </a:solidFill>
                          <a:effectLst/>
                        </a:rPr>
                        <a:t> (minutos/horas).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ES" sz="1400" b="1">
                          <a:solidFill>
                            <a:srgbClr val="101828"/>
                          </a:solidFill>
                          <a:effectLst/>
                        </a:rPr>
                        <a:t>Corto a mediano plazo</a:t>
                      </a:r>
                      <a:r>
                        <a:rPr lang="es-ES" sz="1400">
                          <a:solidFill>
                            <a:srgbClr val="171717"/>
                          </a:solidFill>
                          <a:effectLst/>
                        </a:rPr>
                        <a:t> (horas/días).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Mediano plazo</a:t>
                      </a:r>
                      <a:r>
                        <a:rPr lang="es-AR" sz="1400">
                          <a:solidFill>
                            <a:srgbClr val="171717"/>
                          </a:solidFill>
                          <a:effectLst/>
                        </a:rPr>
                        <a:t> (horas/semanas).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985013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Responsables</a:t>
                      </a:r>
                      <a:endParaRPr lang="es-AR" sz="1400">
                        <a:solidFill>
                          <a:srgbClr val="171717"/>
                        </a:solidFill>
                        <a:effectLst/>
                      </a:endParaRP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>
                          <a:solidFill>
                            <a:srgbClr val="171717"/>
                          </a:solidFill>
                          <a:effectLst/>
                        </a:rPr>
                        <a:t>Equipo de respuesta a incidentes (CSIRT, técnicos).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>
                          <a:solidFill>
                            <a:srgbClr val="171717"/>
                          </a:solidFill>
                          <a:effectLst/>
                        </a:rPr>
                        <a:t>Alta dirección, áreas de negocio, recursos humanos.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pt-BR" sz="1400">
                          <a:solidFill>
                            <a:srgbClr val="171717"/>
                          </a:solidFill>
                          <a:effectLst/>
                        </a:rPr>
                        <a:t>Equipo TI, administradores de sistemas.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13153"/>
                  </a:ext>
                </a:extLst>
              </a:tr>
              <a:tr h="738378"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Recursos Críticos</a:t>
                      </a:r>
                      <a:endParaRPr lang="es-AR" sz="1400">
                        <a:solidFill>
                          <a:srgbClr val="171717"/>
                        </a:solidFill>
                        <a:effectLst/>
                      </a:endParaRP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ES" sz="1400">
                          <a:solidFill>
                            <a:srgbClr val="171717"/>
                          </a:solidFill>
                          <a:effectLst/>
                        </a:rPr>
                        <a:t>Herramientas de detección, aislamiento de red.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>
                          <a:solidFill>
                            <a:srgbClr val="171717"/>
                          </a:solidFill>
                          <a:effectLst/>
                        </a:rPr>
                        <a:t>Procesos alternativos, sitios de respaldo, personal clave.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>
                          <a:solidFill>
                            <a:srgbClr val="171717"/>
                          </a:solidFill>
                          <a:effectLst/>
                        </a:rPr>
                        <a:t>Backups, sistemas redundantes, proveedores cloud.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646933"/>
                  </a:ext>
                </a:extLst>
              </a:tr>
              <a:tr h="738378"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 b="1">
                          <a:solidFill>
                            <a:srgbClr val="101828"/>
                          </a:solidFill>
                          <a:effectLst/>
                        </a:rPr>
                        <a:t>Ejemplo</a:t>
                      </a:r>
                      <a:endParaRPr lang="es-AR" sz="1400">
                        <a:solidFill>
                          <a:srgbClr val="171717"/>
                        </a:solidFill>
                        <a:effectLst/>
                      </a:endParaRP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AR" sz="1400">
                          <a:solidFill>
                            <a:srgbClr val="171717"/>
                          </a:solidFill>
                          <a:effectLst/>
                        </a:rPr>
                        <a:t>Desconectar servidores infectados por malware.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ES" sz="1400">
                          <a:solidFill>
                            <a:srgbClr val="171717"/>
                          </a:solidFill>
                          <a:effectLst/>
                        </a:rPr>
                        <a:t>Activar un centro de trabajo alternativo para atención a clientes.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es-ES" sz="1400" dirty="0">
                          <a:solidFill>
                            <a:srgbClr val="171717"/>
                          </a:solidFill>
                          <a:effectLst/>
                        </a:rPr>
                        <a:t>Restaurar bases de datos desde </a:t>
                      </a:r>
                      <a:r>
                        <a:rPr lang="es-ES" sz="1400" dirty="0" err="1">
                          <a:solidFill>
                            <a:srgbClr val="171717"/>
                          </a:solidFill>
                          <a:effectLst/>
                        </a:rPr>
                        <a:t>backups</a:t>
                      </a:r>
                      <a:r>
                        <a:rPr lang="es-ES" sz="1400" dirty="0">
                          <a:solidFill>
                            <a:srgbClr val="171717"/>
                          </a:solidFill>
                          <a:effectLst/>
                        </a:rPr>
                        <a:t> en la nube.</a:t>
                      </a:r>
                    </a:p>
                  </a:txBody>
                  <a:tcPr marL="38862" marR="38862" marT="19431" marB="19431" anchor="ctr">
                    <a:lnL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079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5626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3977961" y="6550226"/>
            <a:ext cx="42360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latin typeface="Arial" pitchFamily="34" charset="0"/>
                <a:cs typeface="Arial" pitchFamily="34" charset="0"/>
              </a:rPr>
              <a:t>Seguridad en Sistemas –  Auditoria Informática</a:t>
            </a:r>
            <a:endParaRPr lang="es-ES" sz="1600" dirty="0"/>
          </a:p>
        </p:txBody>
      </p:sp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192348" y="793209"/>
            <a:ext cx="2857500" cy="500062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s-ES_tradnl" b="1" dirty="0">
                <a:latin typeface="Arial" pitchFamily="34" charset="0"/>
                <a:cs typeface="Arial" pitchFamily="34" charset="0"/>
              </a:rPr>
              <a:t>Relación e integración</a:t>
            </a:r>
            <a:endParaRPr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27448" y="269563"/>
            <a:ext cx="11594234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s-ES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Plan de Contingencia Informático, Plan de continuidad del negocio, Plan de recuperación ante desastres</a:t>
            </a:r>
          </a:p>
          <a:p>
            <a:pPr>
              <a:defRPr/>
            </a:pPr>
            <a:endParaRPr lang="es-ES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B9B2880-BFB8-4E80-A175-28B28B79ADBC}"/>
              </a:ext>
            </a:extLst>
          </p:cNvPr>
          <p:cNvSpPr txBox="1"/>
          <p:nvPr/>
        </p:nvSpPr>
        <p:spPr>
          <a:xfrm>
            <a:off x="192349" y="1236951"/>
            <a:ext cx="1159423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ES" b="0" i="0" dirty="0">
                <a:solidFill>
                  <a:srgbClr val="4E4E4E"/>
                </a:solidFill>
                <a:effectLst/>
                <a:latin typeface="ui-sans-serif"/>
              </a:rPr>
              <a:t>Los tres planes son </a:t>
            </a:r>
            <a:r>
              <a:rPr lang="es-ES" b="1" i="0" dirty="0">
                <a:solidFill>
                  <a:srgbClr val="101828"/>
                </a:solidFill>
                <a:effectLst/>
                <a:latin typeface="ui-sans-serif"/>
              </a:rPr>
              <a:t>complementarios</a:t>
            </a:r>
            <a:r>
              <a:rPr lang="es-ES" b="0" i="0" dirty="0">
                <a:solidFill>
                  <a:srgbClr val="4E4E4E"/>
                </a:solidFill>
                <a:effectLst/>
                <a:latin typeface="ui-sans-serif"/>
              </a:rPr>
              <a:t> y se activan en secuencia:</a:t>
            </a:r>
          </a:p>
          <a:p>
            <a:pPr algn="just">
              <a:spcAft>
                <a:spcPts val="600"/>
              </a:spcAft>
              <a:buFont typeface="+mj-lt"/>
              <a:buAutoNum type="arabicPeriod"/>
            </a:pPr>
            <a:r>
              <a:rPr lang="es-ES" b="1" i="0" dirty="0">
                <a:solidFill>
                  <a:srgbClr val="101828"/>
                </a:solidFill>
                <a:effectLst/>
                <a:latin typeface="ui-sans-serif"/>
              </a:rPr>
              <a:t>Plan de Contingencia:</a:t>
            </a:r>
            <a:endParaRPr lang="es-ES" b="0" i="0" dirty="0">
              <a:solidFill>
                <a:srgbClr val="4E4E4E"/>
              </a:solidFill>
              <a:effectLst/>
              <a:latin typeface="ui-sans-serif"/>
            </a:endParaRPr>
          </a:p>
          <a:p>
            <a:pPr marL="742950" lvl="1" indent="-285750" algn="just">
              <a:spcAft>
                <a:spcPts val="600"/>
              </a:spcAft>
              <a:buFont typeface="+mj-lt"/>
              <a:buAutoNum type="arabicPeriod"/>
            </a:pPr>
            <a:r>
              <a:rPr lang="es-ES" b="0" i="0" dirty="0">
                <a:solidFill>
                  <a:srgbClr val="4E4E4E"/>
                </a:solidFill>
                <a:effectLst/>
                <a:latin typeface="ui-sans-serif"/>
              </a:rPr>
              <a:t>Se activa </a:t>
            </a:r>
            <a:r>
              <a:rPr lang="es-ES" b="1" i="0" dirty="0">
                <a:solidFill>
                  <a:srgbClr val="101828"/>
                </a:solidFill>
                <a:effectLst/>
                <a:latin typeface="ui-sans-serif"/>
              </a:rPr>
              <a:t>primero</a:t>
            </a:r>
            <a:r>
              <a:rPr lang="es-ES" b="0" i="0" dirty="0">
                <a:solidFill>
                  <a:srgbClr val="4E4E4E"/>
                </a:solidFill>
                <a:effectLst/>
                <a:latin typeface="ui-sans-serif"/>
              </a:rPr>
              <a:t> para detener el daño (ej. aislar un sistema hackeado).</a:t>
            </a:r>
          </a:p>
          <a:p>
            <a:pPr marL="742950" lvl="1" indent="-285750" algn="just">
              <a:spcAft>
                <a:spcPts val="600"/>
              </a:spcAft>
              <a:buFont typeface="+mj-lt"/>
              <a:buAutoNum type="arabicPeriod"/>
            </a:pPr>
            <a:r>
              <a:rPr lang="es-ES" b="0" i="1" dirty="0">
                <a:solidFill>
                  <a:srgbClr val="4E4E4E"/>
                </a:solidFill>
                <a:effectLst/>
                <a:latin typeface="ui-sans-serif"/>
              </a:rPr>
              <a:t>Salida:</a:t>
            </a:r>
            <a:r>
              <a:rPr lang="es-ES" b="0" i="0" dirty="0">
                <a:solidFill>
                  <a:srgbClr val="4E4E4E"/>
                </a:solidFill>
                <a:effectLst/>
                <a:latin typeface="ui-sans-serif"/>
              </a:rPr>
              <a:t> Incidente contenido.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" b="1" i="0" dirty="0">
                <a:solidFill>
                  <a:srgbClr val="101828"/>
                </a:solidFill>
                <a:effectLst/>
                <a:latin typeface="ui-sans-serif"/>
              </a:rPr>
              <a:t>DRP:</a:t>
            </a:r>
            <a:endParaRPr lang="es-ES" b="0" i="0" dirty="0">
              <a:solidFill>
                <a:srgbClr val="4E4E4E"/>
              </a:solidFill>
              <a:effectLst/>
              <a:latin typeface="ui-sans-serif"/>
            </a:endParaRPr>
          </a:p>
          <a:p>
            <a:pPr marL="742950" lvl="1" indent="-285750" algn="just">
              <a:spcAft>
                <a:spcPts val="600"/>
              </a:spcAft>
              <a:buFont typeface="+mj-lt"/>
              <a:buAutoNum type="arabicPeriod"/>
            </a:pPr>
            <a:r>
              <a:rPr lang="es-ES" b="0" i="0" dirty="0">
                <a:solidFill>
                  <a:srgbClr val="4E4E4E"/>
                </a:solidFill>
                <a:effectLst/>
                <a:latin typeface="ui-sans-serif"/>
              </a:rPr>
              <a:t>Se activa </a:t>
            </a:r>
            <a:r>
              <a:rPr lang="es-ES" b="1" i="0" dirty="0">
                <a:solidFill>
                  <a:srgbClr val="101828"/>
                </a:solidFill>
                <a:effectLst/>
                <a:latin typeface="ui-sans-serif"/>
              </a:rPr>
              <a:t>después</a:t>
            </a:r>
            <a:r>
              <a:rPr lang="es-ES" b="0" i="0" dirty="0">
                <a:solidFill>
                  <a:srgbClr val="4E4E4E"/>
                </a:solidFill>
                <a:effectLst/>
                <a:latin typeface="ui-sans-serif"/>
              </a:rPr>
              <a:t> de la contingencia para recuperar sistemas (ej. restaurar servidores desde </a:t>
            </a:r>
            <a:r>
              <a:rPr lang="es-ES" b="0" i="0" dirty="0" err="1">
                <a:solidFill>
                  <a:srgbClr val="4E4E4E"/>
                </a:solidFill>
                <a:effectLst/>
                <a:latin typeface="ui-sans-serif"/>
              </a:rPr>
              <a:t>backups</a:t>
            </a:r>
            <a:r>
              <a:rPr lang="es-ES" b="0" i="0" dirty="0">
                <a:solidFill>
                  <a:srgbClr val="4E4E4E"/>
                </a:solidFill>
                <a:effectLst/>
                <a:latin typeface="ui-sans-serif"/>
              </a:rPr>
              <a:t>).</a:t>
            </a:r>
          </a:p>
          <a:p>
            <a:pPr marL="742950" lvl="1" indent="-285750" algn="just">
              <a:spcAft>
                <a:spcPts val="600"/>
              </a:spcAft>
              <a:buFont typeface="+mj-lt"/>
              <a:buAutoNum type="arabicPeriod"/>
            </a:pPr>
            <a:r>
              <a:rPr lang="es-ES" b="0" i="1" dirty="0">
                <a:solidFill>
                  <a:srgbClr val="4E4E4E"/>
                </a:solidFill>
                <a:effectLst/>
                <a:latin typeface="ui-sans-serif"/>
              </a:rPr>
              <a:t>Salida:</a:t>
            </a:r>
            <a:r>
              <a:rPr lang="es-ES" b="0" i="0" dirty="0">
                <a:solidFill>
                  <a:srgbClr val="4E4E4E"/>
                </a:solidFill>
                <a:effectLst/>
                <a:latin typeface="ui-sans-serif"/>
              </a:rPr>
              <a:t> Infraestructura TI operativa.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" b="1" i="0" dirty="0">
                <a:solidFill>
                  <a:srgbClr val="101828"/>
                </a:solidFill>
                <a:effectLst/>
                <a:latin typeface="ui-sans-serif"/>
              </a:rPr>
              <a:t>BCP:</a:t>
            </a:r>
            <a:endParaRPr lang="es-ES" b="0" i="0" dirty="0">
              <a:solidFill>
                <a:srgbClr val="4E4E4E"/>
              </a:solidFill>
              <a:effectLst/>
              <a:latin typeface="ui-sans-serif"/>
            </a:endParaRPr>
          </a:p>
          <a:p>
            <a:pPr marL="742950" lvl="1" indent="-285750" algn="just">
              <a:spcAft>
                <a:spcPts val="600"/>
              </a:spcAft>
              <a:buFont typeface="+mj-lt"/>
              <a:buAutoNum type="arabicPeriod"/>
            </a:pPr>
            <a:r>
              <a:rPr lang="es-ES" b="0" i="0" dirty="0">
                <a:solidFill>
                  <a:srgbClr val="4E4E4E"/>
                </a:solidFill>
                <a:effectLst/>
                <a:latin typeface="ui-sans-serif"/>
              </a:rPr>
              <a:t>Garantiza que, mientras se ejecuta el DRP, el negocio </a:t>
            </a:r>
            <a:r>
              <a:rPr lang="es-ES" b="1" i="0" dirty="0">
                <a:solidFill>
                  <a:srgbClr val="101828"/>
                </a:solidFill>
                <a:effectLst/>
                <a:latin typeface="ui-sans-serif"/>
              </a:rPr>
              <a:t>no se detenga</a:t>
            </a:r>
            <a:r>
              <a:rPr lang="es-ES" b="0" i="0" dirty="0">
                <a:solidFill>
                  <a:srgbClr val="4E4E4E"/>
                </a:solidFill>
                <a:effectLst/>
                <a:latin typeface="ui-sans-serif"/>
              </a:rPr>
              <a:t> (ej. usar procesos manuales o sucursales alternas).</a:t>
            </a:r>
          </a:p>
          <a:p>
            <a:pPr marL="742950" lvl="1" indent="-285750" algn="just">
              <a:spcAft>
                <a:spcPts val="600"/>
              </a:spcAft>
              <a:buFont typeface="+mj-lt"/>
              <a:buAutoNum type="arabicPeriod"/>
            </a:pPr>
            <a:r>
              <a:rPr lang="es-ES" b="0" i="1" dirty="0">
                <a:solidFill>
                  <a:srgbClr val="4E4E4E"/>
                </a:solidFill>
                <a:effectLst/>
                <a:latin typeface="ui-sans-serif"/>
              </a:rPr>
              <a:t>Salida:</a:t>
            </a:r>
            <a:r>
              <a:rPr lang="es-ES" b="0" i="0" dirty="0">
                <a:solidFill>
                  <a:srgbClr val="4E4E4E"/>
                </a:solidFill>
                <a:effectLst/>
                <a:latin typeface="ui-sans-serif"/>
              </a:rPr>
              <a:t> Funciones críticas del negocio activas.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6377A53-4969-46E0-9816-FFC942D42931}"/>
              </a:ext>
            </a:extLst>
          </p:cNvPr>
          <p:cNvSpPr txBox="1"/>
          <p:nvPr/>
        </p:nvSpPr>
        <p:spPr>
          <a:xfrm>
            <a:off x="245614" y="5392969"/>
            <a:ext cx="76559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600" b="1" i="0" dirty="0">
                <a:effectLst/>
                <a:latin typeface="ui-sans-serif"/>
              </a:rPr>
              <a:t>Analogía:</a:t>
            </a:r>
            <a:endParaRPr lang="es-ES" sz="1600" b="0" i="0" dirty="0"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1600" b="1" i="0" dirty="0">
                <a:effectLst/>
                <a:latin typeface="ui-sans-serif"/>
              </a:rPr>
              <a:t>Contingencia:</a:t>
            </a:r>
            <a:r>
              <a:rPr lang="es-ES" sz="1600" b="0" i="0" dirty="0">
                <a:effectLst/>
                <a:latin typeface="ui-sans-serif"/>
              </a:rPr>
              <a:t> Apagar un incendio en una cocina.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1600" b="1" i="0" dirty="0">
                <a:effectLst/>
                <a:latin typeface="ui-sans-serif"/>
              </a:rPr>
              <a:t>DRP:</a:t>
            </a:r>
            <a:r>
              <a:rPr lang="es-ES" sz="1600" b="0" i="0" dirty="0">
                <a:effectLst/>
                <a:latin typeface="ui-sans-serif"/>
              </a:rPr>
              <a:t> Reparar la cocina dañada.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1600" b="1" i="0" dirty="0">
                <a:effectLst/>
                <a:latin typeface="ui-sans-serif"/>
              </a:rPr>
              <a:t>BCP:</a:t>
            </a:r>
            <a:r>
              <a:rPr lang="es-ES" sz="1600" b="0" i="0" dirty="0">
                <a:effectLst/>
                <a:latin typeface="ui-sans-serif"/>
              </a:rPr>
              <a:t> Seguir atendiendo clientes en una sala temporal mientras se repara la cocina.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2023662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96066" y="3"/>
            <a:ext cx="3643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Contingencias: Prevención  y Recuperación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024565" y="6550226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Seguridad en Sistemas –  Auditoria Informática</a:t>
            </a:r>
            <a:endParaRPr lang="es-ES" dirty="0"/>
          </a:p>
        </p:txBody>
      </p:sp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3381356" y="2500306"/>
            <a:ext cx="5715040" cy="500062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  <a:buNone/>
            </a:pPr>
            <a:r>
              <a:rPr lang="es-ES_tradnl" b="1" dirty="0">
                <a:latin typeface="Arial" pitchFamily="34" charset="0"/>
                <a:cs typeface="Arial" pitchFamily="34" charset="0"/>
              </a:rPr>
              <a:t>¿Utilidad o Necesidad legal ?</a:t>
            </a:r>
            <a:endParaRPr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1738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Plan de Contingencia</a:t>
            </a:r>
          </a:p>
          <a:p>
            <a:pPr>
              <a:defRPr/>
            </a:pPr>
            <a:endParaRPr lang="es-ES" sz="2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024034" y="1571612"/>
            <a:ext cx="79296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ts val="600"/>
              </a:spcBef>
              <a:spcAft>
                <a:spcPts val="600"/>
              </a:spcAft>
              <a:tabLst>
                <a:tab pos="404813" algn="l"/>
              </a:tabLst>
            </a:pPr>
            <a:r>
              <a:rPr lang="es-ES_tradnl" sz="2000" dirty="0">
                <a:latin typeface="Arial" pitchFamily="34" charset="0"/>
                <a:cs typeface="Arial" pitchFamily="34" charset="0"/>
              </a:rPr>
              <a:t>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96066" y="3"/>
            <a:ext cx="3643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Contingencias: Prevención  y Recuperación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024565" y="6550226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Seguridad en Sistemas –  Auditoria Informática</a:t>
            </a:r>
            <a:endParaRPr lang="es-ES" dirty="0"/>
          </a:p>
        </p:txBody>
      </p:sp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1524000" y="928688"/>
            <a:ext cx="2143108" cy="500062"/>
          </a:xfrm>
        </p:spPr>
        <p:txBody>
          <a:bodyPr>
            <a:normAutofit fontScale="85000" lnSpcReduction="10000"/>
          </a:bodyPr>
          <a:lstStyle/>
          <a:p>
            <a:pPr algn="just">
              <a:spcAft>
                <a:spcPts val="600"/>
              </a:spcAft>
            </a:pPr>
            <a:r>
              <a:rPr lang="es-ES_tradnl" sz="2000" b="1" dirty="0">
                <a:latin typeface="Arial" pitchFamily="34" charset="0"/>
                <a:cs typeface="Arial" pitchFamily="34" charset="0"/>
              </a:rPr>
              <a:t>Fases o Etapas</a:t>
            </a:r>
            <a:endParaRPr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1809720" y="285728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Plan de Contingencia</a:t>
            </a:r>
          </a:p>
          <a:p>
            <a:pPr>
              <a:defRPr/>
            </a:pPr>
            <a:endParaRPr lang="es-ES" sz="2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024034" y="1571612"/>
            <a:ext cx="79296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ts val="600"/>
              </a:spcBef>
              <a:spcAft>
                <a:spcPts val="600"/>
              </a:spcAft>
              <a:tabLst>
                <a:tab pos="404813" algn="l"/>
              </a:tabLst>
            </a:pPr>
            <a:r>
              <a:rPr lang="es-ES_tradnl" sz="2000" dirty="0">
                <a:latin typeface="Arial" pitchFamily="34" charset="0"/>
                <a:cs typeface="Arial" pitchFamily="34" charset="0"/>
              </a:rPr>
              <a:t>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35 Grupo"/>
          <p:cNvGrpSpPr/>
          <p:nvPr/>
        </p:nvGrpSpPr>
        <p:grpSpPr>
          <a:xfrm>
            <a:off x="4045798" y="2218845"/>
            <a:ext cx="3429024" cy="500066"/>
            <a:chOff x="2928926" y="1285860"/>
            <a:chExt cx="3429024" cy="500066"/>
          </a:xfrm>
        </p:grpSpPr>
        <p:sp>
          <p:nvSpPr>
            <p:cNvPr id="29" name="28 Rectángulo redondeado"/>
            <p:cNvSpPr/>
            <p:nvPr/>
          </p:nvSpPr>
          <p:spPr>
            <a:xfrm>
              <a:off x="2928926" y="1285860"/>
              <a:ext cx="3429024" cy="500066"/>
            </a:xfrm>
            <a:prstGeom prst="roundRect">
              <a:avLst/>
            </a:prstGeom>
            <a:solidFill>
              <a:srgbClr val="53E0E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13 Rectángulo"/>
            <p:cNvSpPr/>
            <p:nvPr/>
          </p:nvSpPr>
          <p:spPr>
            <a:xfrm>
              <a:off x="3071802" y="1357298"/>
              <a:ext cx="2223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/>
                <a:t>Análisis de riesgos</a:t>
              </a:r>
              <a:endParaRPr lang="es-ES" dirty="0"/>
            </a:p>
          </p:txBody>
        </p:sp>
      </p:grpSp>
      <p:grpSp>
        <p:nvGrpSpPr>
          <p:cNvPr id="3" name="34 Grupo"/>
          <p:cNvGrpSpPr/>
          <p:nvPr/>
        </p:nvGrpSpPr>
        <p:grpSpPr>
          <a:xfrm>
            <a:off x="4027628" y="2933225"/>
            <a:ext cx="3571900" cy="571504"/>
            <a:chOff x="2928926" y="1928802"/>
            <a:chExt cx="3571900" cy="571504"/>
          </a:xfrm>
        </p:grpSpPr>
        <p:sp>
          <p:nvSpPr>
            <p:cNvPr id="28" name="27 Rectángulo redondeado"/>
            <p:cNvSpPr/>
            <p:nvPr/>
          </p:nvSpPr>
          <p:spPr>
            <a:xfrm>
              <a:off x="2928926" y="1928802"/>
              <a:ext cx="3571900" cy="571504"/>
            </a:xfrm>
            <a:prstGeom prst="roundRect">
              <a:avLst/>
            </a:prstGeom>
            <a:solidFill>
              <a:srgbClr val="4970ED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15 Rectángulo"/>
            <p:cNvSpPr/>
            <p:nvPr/>
          </p:nvSpPr>
          <p:spPr>
            <a:xfrm>
              <a:off x="2928926" y="2000240"/>
              <a:ext cx="28889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/>
                <a:t>Estrategias de respuesta</a:t>
              </a:r>
              <a:endParaRPr lang="es-ES" dirty="0"/>
            </a:p>
          </p:txBody>
        </p:sp>
      </p:grpSp>
      <p:grpSp>
        <p:nvGrpSpPr>
          <p:cNvPr id="4" name="29 Grupo"/>
          <p:cNvGrpSpPr/>
          <p:nvPr/>
        </p:nvGrpSpPr>
        <p:grpSpPr>
          <a:xfrm>
            <a:off x="4034295" y="3719043"/>
            <a:ext cx="2510624" cy="571504"/>
            <a:chOff x="5143504" y="2571744"/>
            <a:chExt cx="2510624" cy="571504"/>
          </a:xfrm>
        </p:grpSpPr>
        <p:sp>
          <p:nvSpPr>
            <p:cNvPr id="27" name="26 Rectángulo redondeado"/>
            <p:cNvSpPr/>
            <p:nvPr/>
          </p:nvSpPr>
          <p:spPr>
            <a:xfrm>
              <a:off x="5143504" y="2571744"/>
              <a:ext cx="2510624" cy="571504"/>
            </a:xfrm>
            <a:prstGeom prst="roundRect">
              <a:avLst/>
            </a:prstGeom>
            <a:solidFill>
              <a:srgbClr val="ED5949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7" name="16 Rectángulo"/>
            <p:cNvSpPr/>
            <p:nvPr/>
          </p:nvSpPr>
          <p:spPr>
            <a:xfrm>
              <a:off x="5143504" y="2643182"/>
              <a:ext cx="251062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/>
                <a:t>Elaboración del plan</a:t>
              </a:r>
              <a:endParaRPr lang="es-ES" dirty="0"/>
            </a:p>
          </p:txBody>
        </p:sp>
      </p:grpSp>
      <p:grpSp>
        <p:nvGrpSpPr>
          <p:cNvPr id="5" name="30 Grupo"/>
          <p:cNvGrpSpPr/>
          <p:nvPr/>
        </p:nvGrpSpPr>
        <p:grpSpPr>
          <a:xfrm>
            <a:off x="4020422" y="4433423"/>
            <a:ext cx="4679486" cy="571504"/>
            <a:chOff x="4143372" y="3429000"/>
            <a:chExt cx="4679486" cy="571504"/>
          </a:xfrm>
        </p:grpSpPr>
        <p:sp>
          <p:nvSpPr>
            <p:cNvPr id="25" name="24 Rectángulo redondeado"/>
            <p:cNvSpPr/>
            <p:nvPr/>
          </p:nvSpPr>
          <p:spPr>
            <a:xfrm>
              <a:off x="4143372" y="3429000"/>
              <a:ext cx="4608048" cy="571504"/>
            </a:xfrm>
            <a:prstGeom prst="roundRect">
              <a:avLst/>
            </a:prstGeom>
            <a:solidFill>
              <a:srgbClr val="77CA6C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17 Rectángulo"/>
            <p:cNvSpPr/>
            <p:nvPr/>
          </p:nvSpPr>
          <p:spPr>
            <a:xfrm>
              <a:off x="4143372" y="3500438"/>
              <a:ext cx="46794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/>
                <a:t>Pruebas, mantenimiento y actualización</a:t>
              </a:r>
              <a:endParaRPr lang="es-ES" dirty="0"/>
            </a:p>
          </p:txBody>
        </p:sp>
      </p:grpSp>
      <p:sp>
        <p:nvSpPr>
          <p:cNvPr id="37" name="36 Rectángulo redondeado"/>
          <p:cNvSpPr/>
          <p:nvPr/>
        </p:nvSpPr>
        <p:spPr>
          <a:xfrm>
            <a:off x="4015290" y="1638463"/>
            <a:ext cx="3684022" cy="42862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Rectángulo"/>
          <p:cNvSpPr/>
          <p:nvPr/>
        </p:nvSpPr>
        <p:spPr>
          <a:xfrm>
            <a:off x="4015290" y="1638463"/>
            <a:ext cx="36840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/>
              <a:t>Identificaron de activos críticos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96066" y="3"/>
            <a:ext cx="3643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Contingencias: Prevención  y Recuperación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77961" y="6550226"/>
            <a:ext cx="42360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>
                <a:latin typeface="Arial" pitchFamily="34" charset="0"/>
                <a:cs typeface="Arial" pitchFamily="34" charset="0"/>
              </a:rPr>
              <a:t>Seguridad en Sistemas –  Auditoria Informática</a:t>
            </a:r>
            <a:endParaRPr lang="es-ES" sz="1400" dirty="0"/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1809720" y="285728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Plan de Contingencia</a:t>
            </a:r>
          </a:p>
          <a:p>
            <a:pPr>
              <a:defRPr/>
            </a:pPr>
            <a:endParaRPr lang="es-ES" sz="2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024034" y="1571612"/>
            <a:ext cx="79296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ts val="600"/>
              </a:spcBef>
              <a:spcAft>
                <a:spcPts val="600"/>
              </a:spcAft>
              <a:tabLst>
                <a:tab pos="404813" algn="l"/>
              </a:tabLst>
            </a:pPr>
            <a:r>
              <a:rPr lang="es-ES_tradnl" sz="2000" dirty="0">
                <a:latin typeface="Arial" pitchFamily="34" charset="0"/>
                <a:cs typeface="Arial" pitchFamily="34" charset="0"/>
              </a:rPr>
              <a:t>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1">
            <a:extLst>
              <a:ext uri="{FF2B5EF4-FFF2-40B4-BE49-F238E27FC236}">
                <a16:creationId xmlns:a16="http://schemas.microsoft.com/office/drawing/2014/main" id="{E7C613E8-C5D4-4369-BCA1-F4C2488D3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950759"/>
            <a:ext cx="7929618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Fase 1</a:t>
            </a:r>
            <a:r>
              <a:rPr lang="es-ES" dirty="0">
                <a:latin typeface="Arial" pitchFamily="34" charset="0"/>
                <a:cs typeface="Arial" pitchFamily="34" charset="0"/>
              </a:rPr>
              <a:t>: Identificación de activos críticos</a:t>
            </a:r>
          </a:p>
          <a:p>
            <a:pPr marL="285750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Inventario de recursos (hardware, software, datos, servicios).</a:t>
            </a:r>
          </a:p>
          <a:p>
            <a:pPr marL="285750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Priorización según impacto en la misión de la organización.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AA6C8A0-01AC-4AD9-AC06-A4A451F9D143}"/>
              </a:ext>
            </a:extLst>
          </p:cNvPr>
          <p:cNvSpPr txBox="1"/>
          <p:nvPr/>
        </p:nvSpPr>
        <p:spPr>
          <a:xfrm>
            <a:off x="1524000" y="2239034"/>
            <a:ext cx="9573087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>
                <a:latin typeface="Arial" pitchFamily="34" charset="0"/>
                <a:cs typeface="Arial" pitchFamily="34" charset="0"/>
              </a:rPr>
              <a:t>Fase 2</a:t>
            </a:r>
            <a:r>
              <a:rPr lang="es-ES" dirty="0">
                <a:latin typeface="Arial" pitchFamily="34" charset="0"/>
                <a:cs typeface="Arial" pitchFamily="34" charset="0"/>
              </a:rPr>
              <a:t>: 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Análisis de riesgos</a:t>
            </a:r>
          </a:p>
          <a:p>
            <a:pPr marL="285750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Relación: Amenaza → Vulnerabilidad → Riesgo.</a:t>
            </a:r>
          </a:p>
          <a:p>
            <a:pPr marL="285750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Identificación de amenazas (catálogo MAGERIT o NIST).</a:t>
            </a:r>
          </a:p>
          <a:p>
            <a:pPr marL="285750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Evaluación de riesgos: probabilidad e impacto.</a:t>
            </a:r>
          </a:p>
          <a:p>
            <a:pPr marL="285750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Resultado: mapa de riesgos priorizados.</a:t>
            </a:r>
            <a:endParaRPr lang="es-A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E334909-65F0-4506-88C9-4AD549007A6E}"/>
              </a:ext>
            </a:extLst>
          </p:cNvPr>
          <p:cNvSpPr txBox="1"/>
          <p:nvPr/>
        </p:nvSpPr>
        <p:spPr>
          <a:xfrm>
            <a:off x="1524000" y="4254970"/>
            <a:ext cx="10576264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Fase 3: Estrategias de respuesta </a:t>
            </a:r>
          </a:p>
          <a:p>
            <a:pPr marL="285750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Definir procedimientos según el tipo de incidente:</a:t>
            </a:r>
          </a:p>
          <a:p>
            <a:pPr marL="742950" lvl="1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Preventivos: respaldos, redundancia, seguridad perimetral.</a:t>
            </a:r>
          </a:p>
          <a:p>
            <a:pPr marL="742950" lvl="1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Reactivos: protocolos de respuesta rápida, aislamiento de equipos.</a:t>
            </a:r>
          </a:p>
          <a:p>
            <a:pPr marL="742950" lvl="1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Correctivos: restauración de servicios, recuperación de datos.</a:t>
            </a:r>
          </a:p>
          <a:p>
            <a:pPr marL="285750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Establecer objetivos de tiempo de recuperación (RTO) y objetivos de punto de recuperación (RPO).</a:t>
            </a:r>
            <a:endParaRPr lang="es-A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687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596066" y="3"/>
            <a:ext cx="3643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Contingencias: Prevención  y Recuperación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77961" y="6550226"/>
            <a:ext cx="42360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>
                <a:latin typeface="Arial" pitchFamily="34" charset="0"/>
                <a:cs typeface="Arial" pitchFamily="34" charset="0"/>
              </a:rPr>
              <a:t>Seguridad en Sistemas –  Auditoria Informática</a:t>
            </a:r>
            <a:endParaRPr lang="es-ES" sz="1400" dirty="0"/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1524003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1809720" y="285728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Plan de Contingencia</a:t>
            </a:r>
          </a:p>
          <a:p>
            <a:pPr>
              <a:defRPr/>
            </a:pPr>
            <a:endParaRPr lang="es-ES" sz="2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024034" y="1571612"/>
            <a:ext cx="79296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ts val="600"/>
              </a:spcBef>
              <a:spcAft>
                <a:spcPts val="600"/>
              </a:spcAft>
              <a:tabLst>
                <a:tab pos="404813" algn="l"/>
              </a:tabLst>
            </a:pPr>
            <a:r>
              <a:rPr lang="es-ES_tradnl" sz="2000" dirty="0">
                <a:latin typeface="Arial" pitchFamily="34" charset="0"/>
                <a:cs typeface="Arial" pitchFamily="34" charset="0"/>
              </a:rPr>
              <a:t>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1">
            <a:extLst>
              <a:ext uri="{FF2B5EF4-FFF2-40B4-BE49-F238E27FC236}">
                <a16:creationId xmlns:a16="http://schemas.microsoft.com/office/drawing/2014/main" id="{E7C613E8-C5D4-4369-BCA1-F4C2488D3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166159"/>
            <a:ext cx="7929618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Fase 4: Elaboración del plan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Documentación estructurada que incluya:</a:t>
            </a:r>
          </a:p>
          <a:p>
            <a:pPr marL="742950" lvl="2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Roles y responsabilidades.</a:t>
            </a:r>
          </a:p>
          <a:p>
            <a:pPr marL="742950" lvl="2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Procedimientos ante diferentes incidentes (incendio,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ransomware</a:t>
            </a:r>
            <a:r>
              <a:rPr lang="es-ES" dirty="0">
                <a:latin typeface="Arial" pitchFamily="34" charset="0"/>
                <a:cs typeface="Arial" pitchFamily="34" charset="0"/>
              </a:rPr>
              <a:t>, corte eléctrico, inundación).</a:t>
            </a:r>
          </a:p>
          <a:p>
            <a:pPr marL="742950" lvl="2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Contactos de emergencia.</a:t>
            </a:r>
          </a:p>
          <a:p>
            <a:pPr marL="742950" lvl="2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Procedimientos de comunicación interna y externa.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AA6C8A0-01AC-4AD9-AC06-A4A451F9D143}"/>
              </a:ext>
            </a:extLst>
          </p:cNvPr>
          <p:cNvSpPr txBox="1"/>
          <p:nvPr/>
        </p:nvSpPr>
        <p:spPr>
          <a:xfrm>
            <a:off x="1524000" y="4270810"/>
            <a:ext cx="9573087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Paso 5: Pruebas, mantenimiento y actualización</a:t>
            </a:r>
          </a:p>
          <a:p>
            <a:pPr marL="742950" lvl="2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Importancia de simulacros periódicos.</a:t>
            </a:r>
          </a:p>
          <a:p>
            <a:pPr marL="742950" lvl="2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Evaluación de resultados y ajustes.</a:t>
            </a:r>
          </a:p>
          <a:p>
            <a:pPr marL="742950" lvl="2" indent="-285750" algn="just" fontAlgn="base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itchFamily="34" charset="0"/>
                <a:cs typeface="Arial" pitchFamily="34" charset="0"/>
              </a:rPr>
              <a:t>Revisión continua cada 6 o 12 meses.</a:t>
            </a:r>
          </a:p>
        </p:txBody>
      </p:sp>
    </p:spTree>
    <p:extLst>
      <p:ext uri="{BB962C8B-B14F-4D97-AF65-F5344CB8AC3E}">
        <p14:creationId xmlns:p14="http://schemas.microsoft.com/office/powerpoint/2010/main" val="168653212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3676</TotalTime>
  <Words>956</Words>
  <Application>Microsoft Office PowerPoint</Application>
  <PresentationFormat>Panorámica</PresentationFormat>
  <Paragraphs>143</Paragraphs>
  <Slides>12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ui-sans-serif</vt:lpstr>
      <vt:lpstr>Wingdings 3</vt:lpstr>
      <vt:lpstr>Espiral</vt:lpstr>
      <vt:lpstr>Seguridad en Sistemas  Auditoria Informática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Seguridad en Sistemas Auditoria Informática</dc:title>
  <dc:creator>Maria</dc:creator>
  <cp:lastModifiedBy>Jose Farrel</cp:lastModifiedBy>
  <cp:revision>59</cp:revision>
  <dcterms:created xsi:type="dcterms:W3CDTF">2015-08-18T19:56:17Z</dcterms:created>
  <dcterms:modified xsi:type="dcterms:W3CDTF">2025-09-10T01:54:36Z</dcterms:modified>
</cp:coreProperties>
</file>