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310" r:id="rId4"/>
    <p:sldId id="312" r:id="rId5"/>
    <p:sldId id="260" r:id="rId6"/>
    <p:sldId id="261" r:id="rId7"/>
    <p:sldId id="264" r:id="rId8"/>
    <p:sldId id="265" r:id="rId9"/>
    <p:sldId id="267" r:id="rId10"/>
    <p:sldId id="269" r:id="rId11"/>
    <p:sldId id="270" r:id="rId12"/>
    <p:sldId id="271" r:id="rId13"/>
    <p:sldId id="275" r:id="rId14"/>
    <p:sldId id="276" r:id="rId15"/>
    <p:sldId id="278" r:id="rId16"/>
    <p:sldId id="280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2" r:id="rId26"/>
    <p:sldId id="293" r:id="rId27"/>
    <p:sldId id="294" r:id="rId28"/>
    <p:sldId id="295" r:id="rId29"/>
    <p:sldId id="296" r:id="rId30"/>
    <p:sldId id="299" r:id="rId31"/>
    <p:sldId id="303" r:id="rId32"/>
    <p:sldId id="311" r:id="rId33"/>
    <p:sldId id="313" r:id="rId34"/>
    <p:sldId id="306" r:id="rId35"/>
    <p:sldId id="307" r:id="rId36"/>
    <p:sldId id="309" r:id="rId37"/>
    <p:sldId id="320" r:id="rId38"/>
    <p:sldId id="315" r:id="rId39"/>
    <p:sldId id="316" r:id="rId40"/>
    <p:sldId id="314" r:id="rId4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5" d="100"/>
          <a:sy n="65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Tecnologia de la informaciòn de las comunicaciones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AF5AE-F985-4026-A0BF-8112431B5E1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1B8DD-6353-4E79-BDEA-D26C29E612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14324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Tecnologia de la informaciòn de las comunicaciones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3C511-67BE-49A2-9526-AFF94E246B5D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4508A-8141-49A1-B4D9-04F5B21DF1F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528267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ES"/>
              <a:t>Tecnologia de la informaciòn de las comunicaciones</a:t>
            </a:r>
          </a:p>
        </p:txBody>
      </p:sp>
    </p:spTree>
    <p:extLst>
      <p:ext uri="{BB962C8B-B14F-4D97-AF65-F5344CB8AC3E}">
        <p14:creationId xmlns:p14="http://schemas.microsoft.com/office/powerpoint/2010/main" val="276203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4"/>
          <p:cNvSpPr txBox="1">
            <a:spLocks noGrp="1" noChangeArrowheads="1"/>
          </p:cNvSpPr>
          <p:nvPr/>
        </p:nvSpPr>
        <p:spPr bwMode="auto">
          <a:xfrm>
            <a:off x="0" y="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57200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ES" sz="1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REDES SOCIALES</a:t>
            </a:r>
          </a:p>
        </p:txBody>
      </p:sp>
      <p:sp>
        <p:nvSpPr>
          <p:cNvPr id="124931" name="Rectangle 9"/>
          <p:cNvSpPr txBox="1">
            <a:spLocks noGrp="1"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57200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04AE4DE3-8843-48AC-A08F-216E86744EE0}" type="slidenum">
              <a:rPr lang="es-ES" sz="1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 defTabSz="457200">
                <a:buSzPct val="100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34</a:t>
            </a:fld>
            <a:endParaRPr lang="es-ES" sz="120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493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3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noFill/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32597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/>
          </a:p>
        </p:txBody>
      </p:sp>
      <p:sp>
        <p:nvSpPr>
          <p:cNvPr id="22532" name="4 Marcador de encabezado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>
                <a:latin typeface="Calibri" pitchFamily="34" charset="0"/>
              </a:rPr>
              <a:t>REDES SOCIALES</a:t>
            </a:r>
          </a:p>
        </p:txBody>
      </p:sp>
    </p:spTree>
    <p:extLst>
      <p:ext uri="{BB962C8B-B14F-4D97-AF65-F5344CB8AC3E}">
        <p14:creationId xmlns:p14="http://schemas.microsoft.com/office/powerpoint/2010/main" val="532188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/>
          </a:p>
        </p:txBody>
      </p:sp>
      <p:sp>
        <p:nvSpPr>
          <p:cNvPr id="22532" name="4 Marcador de encabezado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>
                <a:latin typeface="Calibri" pitchFamily="34" charset="0"/>
              </a:rPr>
              <a:t>REDES SOCIALES</a:t>
            </a:r>
          </a:p>
        </p:txBody>
      </p:sp>
    </p:spTree>
    <p:extLst>
      <p:ext uri="{BB962C8B-B14F-4D97-AF65-F5344CB8AC3E}">
        <p14:creationId xmlns:p14="http://schemas.microsoft.com/office/powerpoint/2010/main" val="906442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s-ES"/>
              <a:t>Tecnologia de la informaciòn de las comunicaciones</a:t>
            </a:r>
          </a:p>
        </p:txBody>
      </p:sp>
    </p:spTree>
    <p:extLst>
      <p:ext uri="{BB962C8B-B14F-4D97-AF65-F5344CB8AC3E}">
        <p14:creationId xmlns:p14="http://schemas.microsoft.com/office/powerpoint/2010/main" val="2760262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/>
          </a:p>
        </p:txBody>
      </p:sp>
      <p:sp>
        <p:nvSpPr>
          <p:cNvPr id="22532" name="4 Marcador de encabezado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>
                <a:latin typeface="Calibri" pitchFamily="34" charset="0"/>
              </a:rPr>
              <a:t>REDES SOCIALES</a:t>
            </a:r>
          </a:p>
        </p:txBody>
      </p:sp>
    </p:spTree>
    <p:extLst>
      <p:ext uri="{BB962C8B-B14F-4D97-AF65-F5344CB8AC3E}">
        <p14:creationId xmlns:p14="http://schemas.microsoft.com/office/powerpoint/2010/main" val="2767170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r>
              <a:rPr lang="es-ES"/>
              <a:t>03/10/2011</a:t>
            </a: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F043BC6-1449-4948-B4C8-D8CDA732960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03/10/2011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43BC6-1449-4948-B4C8-D8CDA732960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03/10/2011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43BC6-1449-4948-B4C8-D8CDA732960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es-ES"/>
              <a:t>03/10/2011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F043BC6-1449-4948-B4C8-D8CDA732960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r>
              <a:rPr lang="es-ES"/>
              <a:t>03/10/2011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F043BC6-1449-4948-B4C8-D8CDA732960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03/10/2011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43BC6-1449-4948-B4C8-D8CDA732960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03/10/2011</a:t>
            </a: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43BC6-1449-4948-B4C8-D8CDA732960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/>
              <a:t>03/10/2011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F043BC6-1449-4948-B4C8-D8CDA732960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03/10/2011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43BC6-1449-4948-B4C8-D8CDA732960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es-ES"/>
              <a:t>03/10/2011</a:t>
            </a: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F043BC6-1449-4948-B4C8-D8CDA732960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/>
              <a:t>03/10/2011</a:t>
            </a: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F043BC6-1449-4948-B4C8-D8CDA732960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s-ES"/>
              <a:t>03/10/2011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F043BC6-1449-4948-B4C8-D8CDA732960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059832" y="1988840"/>
            <a:ext cx="3096344" cy="1470025"/>
          </a:xfrm>
        </p:spPr>
        <p:txBody>
          <a:bodyPr>
            <a:normAutofit/>
          </a:bodyPr>
          <a:lstStyle/>
          <a:p>
            <a:pPr algn="ctr"/>
            <a:r>
              <a:rPr lang="es-ES" sz="3600" dirty="0"/>
              <a:t>INTERNET</a:t>
            </a:r>
            <a:br>
              <a:rPr lang="es-ES" sz="3600" dirty="0"/>
            </a:br>
            <a:endParaRPr lang="es-ES" sz="3600" dirty="0"/>
          </a:p>
        </p:txBody>
      </p:sp>
      <p:sp>
        <p:nvSpPr>
          <p:cNvPr id="8" name="Subtitle 1"/>
          <p:cNvSpPr txBox="1">
            <a:spLocks/>
          </p:cNvSpPr>
          <p:nvPr/>
        </p:nvSpPr>
        <p:spPr>
          <a:xfrm>
            <a:off x="1629057" y="4941168"/>
            <a:ext cx="6194066" cy="9252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Ing. María Aparicio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555776" y="2924944"/>
            <a:ext cx="4340629" cy="1470025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dirty="0"/>
              <a:t>REDES SOCIALES</a:t>
            </a:r>
            <a:br>
              <a:rPr lang="es-ES" sz="3600" dirty="0"/>
            </a:br>
            <a:endParaRPr lang="es-E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Charlas Interactivas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7467600" cy="2620888"/>
          </a:xfrm>
        </p:spPr>
        <p:txBody>
          <a:bodyPr/>
          <a:lstStyle/>
          <a:p>
            <a:pPr lvl="0"/>
            <a:r>
              <a:rPr lang="es-ES" dirty="0"/>
              <a:t>Se lo denomina CHAT.</a:t>
            </a:r>
          </a:p>
          <a:p>
            <a:pPr lvl="0"/>
            <a:r>
              <a:rPr lang="es-ES" dirty="0"/>
              <a:t>Se diferencia con otras formas de comunicaciones de internet debido a que la interacción se realiza en forma simultánea.</a:t>
            </a:r>
          </a:p>
          <a:p>
            <a:pPr lvl="0"/>
            <a:r>
              <a:rPr lang="es-ES" dirty="0"/>
              <a:t>Se hizo más popular en lugares como las salas de chat.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043BC6-1449-4948-B4C8-D8CDA732960F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Videoconferencias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/>
              <a:t>Es la comunicación simultánea bidireccional de audio y  vídeo.</a:t>
            </a:r>
          </a:p>
          <a:p>
            <a:pPr>
              <a:buNone/>
            </a:pPr>
            <a:r>
              <a:rPr lang="es-ES" dirty="0">
                <a:solidFill>
                  <a:schemeClr val="tx2"/>
                </a:solidFill>
              </a:rPr>
              <a:t>Los orígenes</a:t>
            </a:r>
          </a:p>
          <a:p>
            <a:pPr lvl="0"/>
            <a:r>
              <a:rPr lang="es-ES" dirty="0"/>
              <a:t>Tiene sus inicios cuando la NASA realizaba los vuelos tripulados utilizando radiofrecuencia (UHF o VHF).</a:t>
            </a:r>
          </a:p>
          <a:p>
            <a:pPr lvl="0"/>
            <a:r>
              <a:rPr lang="es-ES" dirty="0"/>
              <a:t>En 1980 se hizo posible las redes digitales de transmisión de telefonía como la RDSI.</a:t>
            </a:r>
          </a:p>
          <a:p>
            <a:pPr lvl="0"/>
            <a:r>
              <a:rPr lang="es-ES" dirty="0"/>
              <a:t>En 1990 apareció la videoconferencia basada en IP.</a:t>
            </a:r>
          </a:p>
          <a:p>
            <a:r>
              <a:rPr lang="es-ES" dirty="0"/>
              <a:t>En 2000 la videoconferencia se extendió por internet.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043BC6-1449-4948-B4C8-D8CDA732960F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Videoconferencias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/>
              <a:t>En 2005  los primeros sistemas de alta definición de video conferencia fueron producidos por </a:t>
            </a:r>
            <a:r>
              <a:rPr lang="es-ES" dirty="0" err="1"/>
              <a:t>Life</a:t>
            </a:r>
            <a:r>
              <a:rPr lang="es-ES" dirty="0"/>
              <a:t> </a:t>
            </a:r>
            <a:r>
              <a:rPr lang="es-ES" dirty="0" err="1"/>
              <a:t>Size</a:t>
            </a:r>
            <a:r>
              <a:rPr lang="es-ES" dirty="0"/>
              <a:t> </a:t>
            </a:r>
            <a:r>
              <a:rPr lang="es-ES" dirty="0" err="1"/>
              <a:t>Communications</a:t>
            </a:r>
            <a:r>
              <a:rPr lang="es-ES" dirty="0"/>
              <a:t>, los mismos fueron exhibidos en la feria </a:t>
            </a:r>
            <a:r>
              <a:rPr lang="es-ES" dirty="0" err="1"/>
              <a:t>Interop</a:t>
            </a:r>
            <a:r>
              <a:rPr lang="es-ES" dirty="0"/>
              <a:t> en Las Vegas, Nevada, capaz de proporcionar 30 fotogramas por segundo.</a:t>
            </a:r>
          </a:p>
          <a:p>
            <a:pPr>
              <a:buNone/>
            </a:pPr>
            <a:r>
              <a:rPr lang="es-ES" dirty="0">
                <a:solidFill>
                  <a:schemeClr val="tx2"/>
                </a:solidFill>
              </a:rPr>
              <a:t>Tecnología</a:t>
            </a:r>
          </a:p>
          <a:p>
            <a:r>
              <a:rPr lang="es-ES" dirty="0"/>
              <a:t>La tecnología  que utiliza es la  compresión digital de audio y vídeo en tiempo real. El hardware o software que realiza la compresión se llama </a:t>
            </a:r>
            <a:r>
              <a:rPr lang="es-ES" dirty="0" err="1"/>
              <a:t>codec</a:t>
            </a:r>
            <a:r>
              <a:rPr lang="es-ES" dirty="0"/>
              <a:t> (codificador / decodificador).</a:t>
            </a:r>
          </a:p>
          <a:p>
            <a:pPr lvl="0">
              <a:buNone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043BC6-1449-4948-B4C8-D8CDA732960F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796950"/>
          </a:xfrm>
        </p:spPr>
        <p:txBody>
          <a:bodyPr>
            <a:normAutofit/>
          </a:bodyPr>
          <a:lstStyle/>
          <a:p>
            <a:r>
              <a:rPr lang="es-AR" dirty="0"/>
              <a:t>Conexión a Internet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7467600" cy="4873752"/>
          </a:xfrm>
        </p:spPr>
        <p:txBody>
          <a:bodyPr>
            <a:normAutofit/>
          </a:bodyPr>
          <a:lstStyle/>
          <a:p>
            <a:r>
              <a:rPr lang="es-AR" dirty="0"/>
              <a:t>La conectividad clásica conformada por:</a:t>
            </a:r>
          </a:p>
          <a:p>
            <a:pPr lvl="1">
              <a:buFont typeface="Wingdings" pitchFamily="2" charset="2"/>
              <a:buChar char="q"/>
            </a:pPr>
            <a:r>
              <a:rPr lang="es-AR" dirty="0"/>
              <a:t>RTC </a:t>
            </a:r>
          </a:p>
          <a:p>
            <a:pPr lvl="1">
              <a:buFont typeface="Wingdings" pitchFamily="2" charset="2"/>
              <a:buChar char="q"/>
            </a:pPr>
            <a:r>
              <a:rPr lang="es-AR" dirty="0"/>
              <a:t>RDSI</a:t>
            </a:r>
          </a:p>
          <a:p>
            <a:pPr lvl="1">
              <a:buFont typeface="Wingdings" pitchFamily="2" charset="2"/>
              <a:buChar char="q"/>
            </a:pPr>
            <a:r>
              <a:rPr lang="es-AR" dirty="0"/>
              <a:t>GSM</a:t>
            </a:r>
          </a:p>
          <a:p>
            <a:r>
              <a:rPr lang="es-AR" dirty="0"/>
              <a:t>Las nuevas tecnologías conformadas por:</a:t>
            </a:r>
          </a:p>
          <a:p>
            <a:pPr lvl="1">
              <a:buFont typeface="Wingdings" pitchFamily="2" charset="2"/>
              <a:buChar char="q"/>
            </a:pPr>
            <a:r>
              <a:rPr lang="es-AR" dirty="0">
                <a:solidFill>
                  <a:schemeClr val="tx2"/>
                </a:solidFill>
              </a:rPr>
              <a:t>ADSL</a:t>
            </a:r>
          </a:p>
          <a:p>
            <a:pPr lvl="1">
              <a:buFont typeface="Wingdings" pitchFamily="2" charset="2"/>
              <a:buChar char="q"/>
            </a:pPr>
            <a:r>
              <a:rPr lang="es-AR" dirty="0">
                <a:solidFill>
                  <a:schemeClr val="tx2"/>
                </a:solidFill>
              </a:rPr>
              <a:t>CATV</a:t>
            </a:r>
          </a:p>
          <a:p>
            <a:pPr lvl="1">
              <a:buFont typeface="Wingdings" pitchFamily="2" charset="2"/>
              <a:buChar char="q"/>
            </a:pPr>
            <a:r>
              <a:rPr lang="es-AR" dirty="0">
                <a:solidFill>
                  <a:schemeClr val="tx2"/>
                </a:solidFill>
              </a:rPr>
              <a:t>PLC</a:t>
            </a:r>
          </a:p>
          <a:p>
            <a:pPr lvl="1">
              <a:buFont typeface="Wingdings" pitchFamily="2" charset="2"/>
              <a:buChar char="q"/>
            </a:pPr>
            <a:r>
              <a:rPr lang="es-AR" dirty="0"/>
              <a:t>LMDS</a:t>
            </a:r>
          </a:p>
          <a:p>
            <a:pPr lvl="1">
              <a:buFont typeface="Wingdings" pitchFamily="2" charset="2"/>
              <a:buChar char="q"/>
            </a:pPr>
            <a:r>
              <a:rPr lang="es-AR" dirty="0"/>
              <a:t>SAT</a:t>
            </a:r>
          </a:p>
          <a:p>
            <a:pPr lvl="1">
              <a:buFont typeface="Wingdings" pitchFamily="2" charset="2"/>
              <a:buChar char="q"/>
            </a:pPr>
            <a:r>
              <a:rPr lang="es-AR" dirty="0"/>
              <a:t>TDT</a:t>
            </a:r>
          </a:p>
          <a:p>
            <a:pPr lvl="1">
              <a:buFont typeface="Wingdings" pitchFamily="2" charset="2"/>
              <a:buChar char="q"/>
            </a:pPr>
            <a:r>
              <a:rPr lang="es-AR" dirty="0"/>
              <a:t>WLAN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539602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AR" sz="2400" b="1" dirty="0">
                <a:latin typeface="Arial" pitchFamily="34" charset="0"/>
                <a:cs typeface="Arial" pitchFamily="34" charset="0"/>
              </a:rPr>
              <a:t>RTC</a:t>
            </a:r>
            <a:br>
              <a:rPr lang="es-AR" sz="2000" dirty="0">
                <a:latin typeface="Arial" pitchFamily="34" charset="0"/>
                <a:cs typeface="Arial" pitchFamily="34" charset="0"/>
              </a:rPr>
            </a:br>
            <a:r>
              <a:rPr lang="es-AR" sz="2000" dirty="0">
                <a:latin typeface="Arial" pitchFamily="34" charset="0"/>
                <a:cs typeface="Arial" pitchFamily="34" charset="0"/>
              </a:rPr>
              <a:t>Acceso conmutado a internet a través de la línea telefónica </a:t>
            </a:r>
            <a:br>
              <a:rPr lang="es-AR" dirty="0"/>
            </a:br>
            <a:br>
              <a:rPr lang="es-AR" dirty="0"/>
            </a:b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1844824"/>
            <a:ext cx="7232848" cy="4176464"/>
          </a:xfrm>
        </p:spPr>
        <p:txBody>
          <a:bodyPr>
            <a:noAutofit/>
          </a:bodyPr>
          <a:lstStyle/>
          <a:p>
            <a:r>
              <a:rPr lang="es-AR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Pros y contras </a:t>
            </a:r>
          </a:p>
          <a:p>
            <a:pPr lvl="0" algn="l">
              <a:buFont typeface="Wingdings" pitchFamily="2" charset="2"/>
              <a:buChar char="v"/>
            </a:pPr>
            <a:r>
              <a:rPr lang="es-AR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conexión se realizaba con precio de llamada local.</a:t>
            </a:r>
          </a:p>
          <a:p>
            <a:pPr lvl="0" algn="l">
              <a:buFont typeface="Wingdings" pitchFamily="2" charset="2"/>
              <a:buChar char="v"/>
            </a:pPr>
            <a:r>
              <a:rPr lang="es-AR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tarifa se realizaban pago por el establecimiento de llamada y por el tiempo de conexión, tarifa plana.</a:t>
            </a:r>
          </a:p>
          <a:p>
            <a:pPr lvl="0" algn="l">
              <a:buFont typeface="Wingdings" pitchFamily="2" charset="2"/>
              <a:buChar char="v"/>
            </a:pPr>
            <a:r>
              <a:rPr lang="es-AR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usuario necesitaba un equipo de computación y un módem.</a:t>
            </a:r>
          </a:p>
          <a:p>
            <a:pPr lvl="0" algn="l">
              <a:buFont typeface="Wingdings" pitchFamily="2" charset="2"/>
              <a:buChar char="v"/>
            </a:pPr>
            <a:r>
              <a:rPr lang="es-AR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los inicios era él tipo de conexión más utilizada en la mayoría de países.</a:t>
            </a:r>
          </a:p>
          <a:p>
            <a:pPr lvl="0" algn="l">
              <a:buFont typeface="Wingdings" pitchFamily="2" charset="2"/>
              <a:buChar char="v"/>
            </a:pPr>
            <a:r>
              <a:rPr lang="es-E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Una gran ventaja fue que esta tecnología tiene alta penetración en los hogares.</a:t>
            </a:r>
          </a:p>
          <a:p>
            <a:pPr>
              <a:buFont typeface="Wingdings" pitchFamily="2" charset="2"/>
              <a:buChar char="v"/>
            </a:pPr>
            <a:r>
              <a:rPr lang="es-AR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se puede utilizar internet-teléfono  simultáneamente.</a:t>
            </a:r>
          </a:p>
          <a:p>
            <a:pPr>
              <a:buFont typeface="Wingdings" pitchFamily="2" charset="2"/>
              <a:buChar char="v"/>
            </a:pPr>
            <a:r>
              <a:rPr lang="es-AR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Duración de la </a:t>
            </a:r>
            <a:r>
              <a:rPr lang="es-AR" sz="20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conexion</a:t>
            </a:r>
            <a:endParaRPr lang="es-AR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es-AR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buFont typeface="Wingdings" pitchFamily="2" charset="2"/>
              <a:buChar char="v"/>
            </a:pPr>
            <a:endParaRPr lang="es-AR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8064896" cy="821953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s-AR" sz="2400" b="1" dirty="0">
                <a:latin typeface="Arial" pitchFamily="34" charset="0"/>
                <a:cs typeface="Arial" pitchFamily="34" charset="0"/>
              </a:rPr>
              <a:t>RDSI</a:t>
            </a:r>
            <a:br>
              <a:rPr lang="es-AR" sz="2000" dirty="0">
                <a:latin typeface="Arial" pitchFamily="34" charset="0"/>
                <a:cs typeface="Arial" pitchFamily="34" charset="0"/>
              </a:rPr>
            </a:br>
            <a:r>
              <a:rPr lang="es-AR" sz="2000" dirty="0">
                <a:latin typeface="Arial" pitchFamily="34" charset="0"/>
                <a:cs typeface="Arial" pitchFamily="34" charset="0"/>
              </a:rPr>
              <a:t>A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cceso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mediante la red digital de servicios integrados</a:t>
            </a:r>
            <a:endParaRPr lang="es-A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1916832"/>
            <a:ext cx="7488832" cy="3721968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s-AR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Única línea soporta servicios voz y datos.</a:t>
            </a:r>
          </a:p>
          <a:p>
            <a:pPr algn="l">
              <a:buFont typeface="Arial" pitchFamily="34" charset="0"/>
              <a:buChar char="•"/>
            </a:pPr>
            <a:r>
              <a:rPr lang="es-AR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Mediante interfaz estándar independiente del servicio.</a:t>
            </a:r>
          </a:p>
          <a:p>
            <a:pPr algn="l">
              <a:buFont typeface="Arial" pitchFamily="34" charset="0"/>
              <a:buChar char="•"/>
            </a:pPr>
            <a:endParaRPr lang="es-AR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AR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Pros y Contras</a:t>
            </a:r>
          </a:p>
          <a:p>
            <a:pPr>
              <a:buFont typeface="Wingdings" pitchFamily="2" charset="2"/>
              <a:buChar char="Ø"/>
            </a:pPr>
            <a:r>
              <a:rPr lang="es-AR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Mayor calidad voz, menor tasa error y flexibilidad respecto RTC.</a:t>
            </a:r>
          </a:p>
          <a:p>
            <a:pPr>
              <a:buFont typeface="Wingdings" pitchFamily="2" charset="2"/>
              <a:buChar char="Ø"/>
            </a:pPr>
            <a:r>
              <a:rPr lang="es-AR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Rapidez en el establecimiento de llamadas.</a:t>
            </a:r>
          </a:p>
          <a:p>
            <a:pPr>
              <a:buFont typeface="Wingdings" pitchFamily="2" charset="2"/>
              <a:buChar char="Ø"/>
            </a:pPr>
            <a:r>
              <a:rPr lang="es-AR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Mantiene conversación e internet al mismo tiempo por otro canal.</a:t>
            </a:r>
          </a:p>
          <a:p>
            <a:pPr>
              <a:buFont typeface="Wingdings" pitchFamily="2" charset="2"/>
              <a:buChar char="Ø"/>
            </a:pPr>
            <a:r>
              <a:rPr lang="es-AR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Idéntico costos al RTC pero más prestaciones.</a:t>
            </a:r>
          </a:p>
          <a:p>
            <a:pPr>
              <a:buFont typeface="Wingdings" pitchFamily="2" charset="2"/>
              <a:buChar char="Ø"/>
            </a:pPr>
            <a:r>
              <a:rPr lang="es-AR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Requiere de un adaptador en el equipo terminal.</a:t>
            </a:r>
          </a:p>
          <a:p>
            <a:pPr algn="l">
              <a:buFont typeface="Arial" pitchFamily="34" charset="0"/>
              <a:buChar char="•"/>
            </a:pPr>
            <a:endParaRPr lang="es-AR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836712"/>
            <a:ext cx="7467600" cy="1503040"/>
          </a:xfrm>
        </p:spPr>
        <p:txBody>
          <a:bodyPr>
            <a:normAutofit/>
          </a:bodyPr>
          <a:lstStyle/>
          <a:p>
            <a:pPr algn="ctr"/>
            <a:r>
              <a:rPr lang="es-A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red celular GSM</a:t>
            </a:r>
            <a:br>
              <a:rPr lang="es-A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es-A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A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Generaciones 1G, 2G, 3G, 4G…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2636912"/>
            <a:ext cx="7467600" cy="3052936"/>
          </a:xfrm>
        </p:spPr>
        <p:txBody>
          <a:bodyPr/>
          <a:lstStyle/>
          <a:p>
            <a:r>
              <a:rPr lang="es-AR" sz="2000" dirty="0">
                <a:latin typeface="Arial" pitchFamily="34" charset="0"/>
                <a:cs typeface="Arial" pitchFamily="34" charset="0"/>
              </a:rPr>
              <a:t>GSM red pensada para voz, medio digital nativo.</a:t>
            </a:r>
          </a:p>
          <a:p>
            <a:r>
              <a:rPr lang="es-AR" sz="2000" dirty="0">
                <a:latin typeface="Arial" pitchFamily="34" charset="0"/>
                <a:cs typeface="Arial" pitchFamily="34" charset="0"/>
              </a:rPr>
              <a:t>Alto costo para acceso a internet.</a:t>
            </a:r>
          </a:p>
          <a:p>
            <a:r>
              <a:rPr lang="es-AR" sz="2000" dirty="0">
                <a:latin typeface="Arial" pitchFamily="34" charset="0"/>
                <a:cs typeface="Arial" pitchFamily="34" charset="0"/>
              </a:rPr>
              <a:t>La </a:t>
            </a:r>
            <a:r>
              <a:rPr lang="es-AR" sz="2000" dirty="0" err="1">
                <a:latin typeface="Arial" pitchFamily="34" charset="0"/>
                <a:cs typeface="Arial" pitchFamily="34" charset="0"/>
              </a:rPr>
              <a:t>Pc</a:t>
            </a:r>
            <a:r>
              <a:rPr lang="es-AR" sz="2000" dirty="0">
                <a:latin typeface="Arial" pitchFamily="34" charset="0"/>
                <a:cs typeface="Arial" pitchFamily="34" charset="0"/>
              </a:rPr>
              <a:t> necesita adaptador a hacia red GSM que hace de modem.</a:t>
            </a:r>
          </a:p>
          <a:p>
            <a:r>
              <a:rPr lang="es-AR" sz="2000" dirty="0">
                <a:latin typeface="Arial" pitchFamily="34" charset="0"/>
                <a:cs typeface="Arial" pitchFamily="34" charset="0"/>
              </a:rPr>
              <a:t>Se conecta con un cable de la computadora, por lo general se hace conexión inalámbrica.</a:t>
            </a:r>
          </a:p>
          <a:p>
            <a:pPr>
              <a:buNone/>
            </a:pPr>
            <a:endParaRPr lang="es-A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>
                <a:latin typeface="Arial" pitchFamily="34" charset="0"/>
                <a:cs typeface="Arial" pitchFamily="34" charset="0"/>
              </a:rPr>
              <a:t>ADSL </a:t>
            </a:r>
            <a:br>
              <a:rPr lang="es-AR" sz="2700" dirty="0">
                <a:latin typeface="Arial" pitchFamily="34" charset="0"/>
                <a:cs typeface="Arial" pitchFamily="34" charset="0"/>
              </a:rPr>
            </a:br>
            <a:r>
              <a:rPr lang="es-ES" sz="2700" dirty="0" err="1">
                <a:latin typeface="Arial" pitchFamily="34" charset="0"/>
                <a:cs typeface="Arial" pitchFamily="34" charset="0"/>
              </a:rPr>
              <a:t>Asymmetric</a:t>
            </a:r>
            <a:r>
              <a:rPr lang="es-ES" sz="2700" dirty="0">
                <a:latin typeface="Arial" pitchFamily="34" charset="0"/>
                <a:cs typeface="Arial" pitchFamily="34" charset="0"/>
              </a:rPr>
              <a:t> Digital </a:t>
            </a:r>
            <a:r>
              <a:rPr lang="es-ES" sz="2700" dirty="0" err="1">
                <a:latin typeface="Arial" pitchFamily="34" charset="0"/>
                <a:cs typeface="Arial" pitchFamily="34" charset="0"/>
              </a:rPr>
              <a:t>Subscriber</a:t>
            </a:r>
            <a:r>
              <a:rPr lang="es-ES" sz="2700" dirty="0">
                <a:latin typeface="Arial" pitchFamily="34" charset="0"/>
                <a:cs typeface="Arial" pitchFamily="34" charset="0"/>
              </a:rPr>
              <a:t> Line, línea de abonado digital asimétrica</a:t>
            </a:r>
            <a:r>
              <a:rPr lang="es-ES" sz="2700" dirty="0"/>
              <a:t>.</a:t>
            </a:r>
            <a:endParaRPr lang="es-AR" sz="27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>
            <a:normAutofit/>
          </a:bodyPr>
          <a:lstStyle/>
          <a:p>
            <a:r>
              <a:rPr lang="es-AR" dirty="0">
                <a:latin typeface="Arial" pitchFamily="34" charset="0"/>
                <a:cs typeface="Arial" pitchFamily="34" charset="0"/>
              </a:rPr>
              <a:t>1989 desarrollo ADSL para transmisión datos de banda ancha, sobre cableado telefónico.</a:t>
            </a:r>
          </a:p>
          <a:p>
            <a:r>
              <a:rPr lang="es-AR" dirty="0">
                <a:latin typeface="Arial" pitchFamily="34" charset="0"/>
                <a:cs typeface="Arial" pitchFamily="34" charset="0"/>
              </a:rPr>
              <a:t>Nueva técnica modulación que operan 24KHz a 1.104KHz.</a:t>
            </a:r>
          </a:p>
          <a:p>
            <a:r>
              <a:rPr lang="es-AR" dirty="0">
                <a:latin typeface="Arial" pitchFamily="34" charset="0"/>
                <a:cs typeface="Arial" pitchFamily="34" charset="0"/>
              </a:rPr>
              <a:t>Coexisten voz y datos con una frecuencia diferente y mayor.</a:t>
            </a:r>
          </a:p>
          <a:p>
            <a:r>
              <a:rPr lang="es-AR" dirty="0">
                <a:latin typeface="Arial" pitchFamily="34" charset="0"/>
                <a:cs typeface="Arial" pitchFamily="34" charset="0"/>
              </a:rPr>
              <a:t>Existe dos tipos de modulación</a:t>
            </a:r>
          </a:p>
          <a:p>
            <a:r>
              <a:rPr lang="es-AR" dirty="0">
                <a:latin typeface="Arial" pitchFamily="34" charset="0"/>
                <a:cs typeface="Arial" pitchFamily="34" charset="0"/>
              </a:rPr>
              <a:t>CAP: </a:t>
            </a:r>
          </a:p>
          <a:p>
            <a:r>
              <a:rPr lang="es-AR" dirty="0">
                <a:latin typeface="Arial" pitchFamily="34" charset="0"/>
                <a:cs typeface="Arial" pitchFamily="34" charset="0"/>
              </a:rPr>
              <a:t>DTM: utiliza varias portadoras separadas 4,3125KHz</a:t>
            </a:r>
          </a:p>
          <a:p>
            <a:r>
              <a:rPr lang="es-AR" dirty="0">
                <a:latin typeface="Arial" pitchFamily="34" charset="0"/>
                <a:cs typeface="Arial" pitchFamily="34" charset="0"/>
              </a:rPr>
              <a:t>Inconveniente es vencer ancho de banda K=BW*d</a:t>
            </a:r>
          </a:p>
          <a:p>
            <a:endParaRPr lang="es-A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es-AR" sz="3600" dirty="0"/>
              <a:t>Arquitectura del servicio</a:t>
            </a:r>
            <a:br>
              <a:rPr lang="es-AR" sz="3600" dirty="0"/>
            </a:br>
            <a:r>
              <a:rPr lang="es-AR" sz="2700" dirty="0"/>
              <a:t>central reciben señales clientes, pasan por filtro </a:t>
            </a:r>
            <a:br>
              <a:rPr lang="es-AR" sz="2700" dirty="0"/>
            </a:br>
            <a:r>
              <a:rPr lang="es-AR" sz="2700" dirty="0"/>
              <a:t>el multiplexor unifica las líneas ADSL que llegan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>
              <a:buNone/>
            </a:pPr>
            <a:r>
              <a:rPr lang="es-AR" dirty="0"/>
              <a:t>Principales ventajas</a:t>
            </a:r>
          </a:p>
          <a:p>
            <a:r>
              <a:rPr lang="es-AR" dirty="0"/>
              <a:t>Conexión permanente con tarifa plana.</a:t>
            </a:r>
          </a:p>
          <a:p>
            <a:r>
              <a:rPr lang="es-AR" dirty="0"/>
              <a:t>Utiliza telefonía y servicios ADSL simultáneamente.</a:t>
            </a:r>
          </a:p>
          <a:p>
            <a:r>
              <a:rPr lang="es-AR" dirty="0"/>
              <a:t>Tarifación independiente.</a:t>
            </a:r>
          </a:p>
          <a:p>
            <a:r>
              <a:rPr lang="es-AR" dirty="0"/>
              <a:t>Ancho de banda superior RTC o RDSI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AR" dirty="0"/>
              <a:t>Puntos débiles y fuertes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es-AR" dirty="0"/>
              <a:t>Capacidad limitada par cobre como soporte.</a:t>
            </a:r>
          </a:p>
          <a:p>
            <a:r>
              <a:rPr lang="es-AR" dirty="0"/>
              <a:t>Uso simultaneo datos y voz únicamente sobre línea telefónica.</a:t>
            </a:r>
          </a:p>
          <a:p>
            <a:r>
              <a:rPr lang="es-AR" dirty="0"/>
              <a:t>Menor calidad de las líneas de cobre.</a:t>
            </a:r>
          </a:p>
          <a:p>
            <a:r>
              <a:rPr lang="es-AR" dirty="0"/>
              <a:t>Evolución tecnologías conmutadas. Facilidad en cuanto a popularidad.</a:t>
            </a:r>
          </a:p>
          <a:p>
            <a:r>
              <a:rPr lang="es-AR" dirty="0"/>
              <a:t>Auge de ADSL en el mercado, favorece disminución de costes.</a:t>
            </a:r>
          </a:p>
          <a:p>
            <a:r>
              <a:rPr lang="es-AR" dirty="0"/>
              <a:t>Los costes son más accesibles al usuario final.</a:t>
            </a:r>
          </a:p>
          <a:p>
            <a:r>
              <a:rPr lang="es-AR" dirty="0"/>
              <a:t>Utiliza infraestructura telefónica con inversiones menores para implantación.  </a:t>
            </a:r>
          </a:p>
          <a:p>
            <a:r>
              <a:rPr lang="es-AR" dirty="0" err="1"/>
              <a:t>Modems</a:t>
            </a:r>
            <a:r>
              <a:rPr lang="es-AR" dirty="0"/>
              <a:t> y </a:t>
            </a:r>
            <a:r>
              <a:rPr lang="es-AR" dirty="0" err="1"/>
              <a:t>routers</a:t>
            </a:r>
            <a:r>
              <a:rPr lang="es-AR" dirty="0"/>
              <a:t> </a:t>
            </a:r>
            <a:r>
              <a:rPr lang="es-AR" dirty="0" err="1"/>
              <a:t>autoconfigurables</a:t>
            </a:r>
            <a:r>
              <a:rPr lang="es-AR" dirty="0"/>
              <a:t> ahorran costes instalación.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s-ES" dirty="0"/>
              <a:t>La Historia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Origen:  La Guerra Fría en 1958.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 crea DARPA.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 crea ARPANET que conectaba cuatro centros de computación para investigaciones militares. Su objetivo era el diseño de “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Internetwork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1973 ARPANET  realiza la primera conexión internacional, nace TCP/IP.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1983 ARPANET  de divide en dos redes: ARPANET y MILNET. 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1986 se crea NSFNET (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Foundation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Network).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la segunda mitad de los 80’ firmas comerciales y proveedores se hacen cargo de NSFNET, su presencia deja de ser gubernamental y pasa a ser parte de  un uso institucional, académico y progresivamente comercial.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7272808" cy="1143000"/>
          </a:xfrm>
        </p:spPr>
        <p:txBody>
          <a:bodyPr/>
          <a:lstStyle/>
          <a:p>
            <a:pPr algn="ctr"/>
            <a:r>
              <a:rPr lang="es-AR" dirty="0"/>
              <a:t>CATV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endParaRPr lang="es-AR" dirty="0"/>
          </a:p>
          <a:p>
            <a:r>
              <a:rPr lang="es-AR" dirty="0"/>
              <a:t>Inicios TV tenia topología árbol, requería derivaciones re-amplificadores intermedios. Los últimos recibían señal deficiente.</a:t>
            </a:r>
          </a:p>
          <a:p>
            <a:r>
              <a:rPr lang="es-AR" dirty="0"/>
              <a:t>Mayor disponibilidad, red troncal de fibra óptica.</a:t>
            </a:r>
          </a:p>
          <a:p>
            <a:r>
              <a:rPr lang="es-AR" dirty="0"/>
              <a:t>Para conexión a internet se requiere canal retorno, para peticiones del usuario.</a:t>
            </a:r>
          </a:p>
          <a:p>
            <a:r>
              <a:rPr lang="es-AR" dirty="0"/>
              <a:t>Ocupa una banda de frecuencias 5-55 </a:t>
            </a:r>
            <a:r>
              <a:rPr lang="es-AR" dirty="0" err="1"/>
              <a:t>MHz.</a:t>
            </a:r>
            <a:endParaRPr lang="es-AR" dirty="0"/>
          </a:p>
          <a:p>
            <a:r>
              <a:rPr lang="es-AR" dirty="0"/>
              <a:t>En cable viajan 3 señales, </a:t>
            </a:r>
            <a:r>
              <a:rPr lang="es-AR" dirty="0" err="1"/>
              <a:t>decodificandose</a:t>
            </a:r>
            <a:r>
              <a:rPr lang="es-AR" dirty="0"/>
              <a:t>  en usuario.</a:t>
            </a:r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/>
              <a:t>Comparativas cable y otras tecnologías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/>
              <a:t>No presenta interferencias provenientes exterior (electromagnéticas) como ocurre con ADSL.</a:t>
            </a:r>
          </a:p>
          <a:p>
            <a:r>
              <a:rPr lang="es-AR" dirty="0"/>
              <a:t>Ancho de banda supera al ADSL.</a:t>
            </a:r>
          </a:p>
          <a:p>
            <a:r>
              <a:rPr lang="es-AR" dirty="0"/>
              <a:t>CATV distribuye TV, telefonía e internet.</a:t>
            </a:r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848872" cy="2079104"/>
          </a:xfrm>
        </p:spPr>
        <p:txBody>
          <a:bodyPr>
            <a:normAutofit/>
          </a:bodyPr>
          <a:lstStyle/>
          <a:p>
            <a:pPr algn="ctr"/>
            <a:r>
              <a:rPr lang="es-A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PCL </a:t>
            </a:r>
            <a:r>
              <a:rPr lang="es-AR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Power</a:t>
            </a:r>
            <a:r>
              <a:rPr lang="es-A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line </a:t>
            </a:r>
            <a:r>
              <a:rPr lang="es-AR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communication</a:t>
            </a:r>
            <a:br>
              <a:rPr lang="es-A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es-A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A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Tecnología  accede a internet desde  enchufes de casa.</a:t>
            </a:r>
            <a:br>
              <a:rPr lang="es-A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A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Aplicable en lugares con escasa conectividad. </a:t>
            </a:r>
            <a:br>
              <a:rPr lang="es-AR" sz="3100" dirty="0">
                <a:solidFill>
                  <a:schemeClr val="tx1"/>
                </a:solidFill>
              </a:rPr>
            </a:br>
            <a:endParaRPr lang="es-AR" sz="31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55576" y="2492896"/>
            <a:ext cx="7467600" cy="4061048"/>
          </a:xfrm>
        </p:spPr>
        <p:txBody>
          <a:bodyPr>
            <a:normAutofit/>
          </a:bodyPr>
          <a:lstStyle/>
          <a:p>
            <a:r>
              <a:rPr lang="es-AR" dirty="0"/>
              <a:t>Utilizaban para control de líneas eléctricas.</a:t>
            </a:r>
          </a:p>
          <a:p>
            <a:r>
              <a:rPr lang="es-AR" dirty="0"/>
              <a:t>Empresas lo utilizaron transmisión de datos internos.</a:t>
            </a:r>
          </a:p>
          <a:p>
            <a:pPr>
              <a:buNone/>
            </a:pPr>
            <a:r>
              <a:rPr lang="es-AR" dirty="0"/>
              <a:t>Funcionamiento</a:t>
            </a:r>
          </a:p>
          <a:p>
            <a:r>
              <a:rPr lang="es-AR" dirty="0"/>
              <a:t>Se conecta modem a la red eléctrica. </a:t>
            </a:r>
          </a:p>
          <a:p>
            <a:r>
              <a:rPr lang="es-AR" dirty="0"/>
              <a:t>Se establece comunicación repetidor mas cercano.</a:t>
            </a:r>
          </a:p>
          <a:p>
            <a:r>
              <a:rPr lang="es-AR" dirty="0"/>
              <a:t>Comunicación protegida algoritmos implementados hardware.</a:t>
            </a:r>
          </a:p>
          <a:p>
            <a:r>
              <a:rPr lang="es-AR" dirty="0"/>
              <a:t>Velocidad 45 Mbps se pueden colgar 256 usuarios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Puntos a mejorar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/>
              <a:t>Emplea en ocasiones misma frecuencia que radioaficionados, hay interferencias.</a:t>
            </a:r>
          </a:p>
          <a:p>
            <a:r>
              <a:rPr lang="es-AR" dirty="0"/>
              <a:t>Interferencias de los electrodomésticos que consumen más energía.</a:t>
            </a:r>
          </a:p>
          <a:p>
            <a:r>
              <a:rPr lang="es-AR" dirty="0"/>
              <a:t>Pueden llegar a alcanzar una velocidad de 100 </a:t>
            </a:r>
            <a:r>
              <a:rPr lang="es-AR" dirty="0" err="1"/>
              <a:t>Mbps.</a:t>
            </a:r>
            <a:endParaRPr lang="es-AR" dirty="0"/>
          </a:p>
          <a:p>
            <a:pPr>
              <a:buNone/>
            </a:pPr>
            <a:r>
              <a:rPr lang="es-AR" dirty="0"/>
              <a:t>Aplicaciones en Argentina</a:t>
            </a:r>
          </a:p>
          <a:p>
            <a:r>
              <a:rPr lang="es-AR" dirty="0"/>
              <a:t>2008 </a:t>
            </a:r>
            <a:r>
              <a:rPr lang="es-AR" dirty="0" err="1"/>
              <a:t>Edenor</a:t>
            </a:r>
            <a:r>
              <a:rPr lang="es-AR" dirty="0"/>
              <a:t> llevo pruebas con PLC.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/>
              <a:t>LMDS</a:t>
            </a:r>
            <a:br>
              <a:rPr lang="es-AR" dirty="0"/>
            </a:br>
            <a:r>
              <a:rPr lang="es-AR" sz="3100" dirty="0"/>
              <a:t> Sistema de Distribución punto a multipunto local.</a:t>
            </a:r>
            <a:br>
              <a:rPr lang="es-AR" sz="3100" dirty="0"/>
            </a:br>
            <a:endParaRPr lang="es-AR" sz="31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2348880"/>
            <a:ext cx="7467600" cy="2764904"/>
          </a:xfrm>
        </p:spPr>
        <p:txBody>
          <a:bodyPr>
            <a:normAutofit/>
          </a:bodyPr>
          <a:lstStyle/>
          <a:p>
            <a:r>
              <a:rPr lang="es-AR" dirty="0"/>
              <a:t>Transmisiones vía radio se realizaron a baja frecuencia.</a:t>
            </a:r>
          </a:p>
          <a:p>
            <a:r>
              <a:rPr lang="es-AR" dirty="0"/>
              <a:t>Baja frecuencia y alta potencia llega más lejos, que utilizando alta frecuencia baja potencia.</a:t>
            </a:r>
          </a:p>
          <a:p>
            <a:r>
              <a:rPr lang="es-AR" dirty="0"/>
              <a:t>Bernard </a:t>
            </a:r>
            <a:r>
              <a:rPr lang="es-AR" dirty="0" err="1"/>
              <a:t>Bossard</a:t>
            </a:r>
            <a:r>
              <a:rPr lang="es-AR" dirty="0"/>
              <a:t> diseño sistema distribución video punto multipunto a 28 </a:t>
            </a:r>
            <a:r>
              <a:rPr lang="es-AR" dirty="0" err="1"/>
              <a:t>GHz.</a:t>
            </a:r>
            <a:endParaRPr lang="es-AR" dirty="0"/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82296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b="1" dirty="0"/>
              <a:t>Puntos fuertes y beneficios </a:t>
            </a:r>
          </a:p>
          <a:p>
            <a:r>
              <a:rPr lang="es-AR" dirty="0"/>
              <a:t>LMDS rápido despliegue con menor inversiones.</a:t>
            </a:r>
          </a:p>
          <a:p>
            <a:r>
              <a:rPr lang="es-AR" dirty="0"/>
              <a:t>Opción solida para cubrir zona forma rápida.</a:t>
            </a:r>
          </a:p>
          <a:p>
            <a:r>
              <a:rPr lang="es-AR" dirty="0"/>
              <a:t>Tecnología fiable, flexible y dinámica.</a:t>
            </a:r>
          </a:p>
          <a:p>
            <a:r>
              <a:rPr lang="es-AR" dirty="0"/>
              <a:t>Posibilita aumentar numero servicios sin instalar nuevos equipos.</a:t>
            </a:r>
          </a:p>
          <a:p>
            <a:pPr>
              <a:buNone/>
            </a:pPr>
            <a:endParaRPr lang="es-AR" dirty="0"/>
          </a:p>
          <a:p>
            <a:pPr>
              <a:buNone/>
            </a:pPr>
            <a:r>
              <a:rPr lang="es-AR" b="1" dirty="0"/>
              <a:t>Barreras y Limitaciones</a:t>
            </a:r>
          </a:p>
          <a:p>
            <a:r>
              <a:rPr lang="es-AR" dirty="0"/>
              <a:t>LMDS licencias limitadas restringe operadores</a:t>
            </a:r>
          </a:p>
          <a:p>
            <a:r>
              <a:rPr lang="es-AR" dirty="0"/>
              <a:t>Necesitan visibilidad óptica directa estaciones.</a:t>
            </a:r>
          </a:p>
          <a:p>
            <a:r>
              <a:rPr lang="es-AR" dirty="0"/>
              <a:t>Estético visual antenas, efectos nocivos antenas de radio.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782960"/>
          </a:xfrm>
        </p:spPr>
        <p:txBody>
          <a:bodyPr/>
          <a:lstStyle/>
          <a:p>
            <a:pPr algn="ctr"/>
            <a:r>
              <a:rPr lang="es-AR" dirty="0"/>
              <a:t>SAT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8136904" cy="2160240"/>
          </a:xfrm>
        </p:spPr>
        <p:txBody>
          <a:bodyPr/>
          <a:lstStyle/>
          <a:p>
            <a:r>
              <a:rPr lang="es-AR" dirty="0"/>
              <a:t>Modo </a:t>
            </a:r>
            <a:r>
              <a:rPr lang="es-AR" dirty="0" err="1"/>
              <a:t>pull</a:t>
            </a:r>
            <a:r>
              <a:rPr lang="es-AR" dirty="0"/>
              <a:t> sin canal retorno, técnica llamada carrusel con contenidos más visitados.</a:t>
            </a:r>
          </a:p>
          <a:p>
            <a:r>
              <a:rPr lang="es-AR" dirty="0"/>
              <a:t>Modo </a:t>
            </a:r>
            <a:r>
              <a:rPr lang="es-AR" dirty="0" err="1"/>
              <a:t>push</a:t>
            </a:r>
            <a:r>
              <a:rPr lang="es-AR" dirty="0"/>
              <a:t> usuario peticiona al servidor, telefónica o vía satélite.</a:t>
            </a:r>
          </a:p>
          <a:p>
            <a:r>
              <a:rPr lang="es-AR" dirty="0"/>
              <a:t>Esquemas de conectividad.</a:t>
            </a:r>
          </a:p>
          <a:p>
            <a:endParaRPr lang="es-AR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59792"/>
            <a:ext cx="4972050" cy="333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Puntos fuertes y ventajas SAT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467600" cy="2332856"/>
          </a:xfrm>
        </p:spPr>
        <p:txBody>
          <a:bodyPr/>
          <a:lstStyle/>
          <a:p>
            <a:r>
              <a:rPr lang="es-AR" dirty="0">
                <a:latin typeface="Arial" pitchFamily="34" charset="0"/>
                <a:cs typeface="Arial" pitchFamily="34" charset="0"/>
              </a:rPr>
              <a:t>Capacidad de cubrir grandes superficies con una única posición.</a:t>
            </a:r>
          </a:p>
          <a:p>
            <a:r>
              <a:rPr lang="es-AR" dirty="0">
                <a:latin typeface="Arial" pitchFamily="34" charset="0"/>
                <a:cs typeface="Arial" pitchFamily="34" charset="0"/>
              </a:rPr>
              <a:t>Ancho banda mucho mayor que medios clásicos 38 Mbps enviando contenidos multimedia al usuario.</a:t>
            </a:r>
          </a:p>
          <a:p>
            <a:pPr>
              <a:buNone/>
            </a:pPr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0752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/>
              <a:t>TDT</a:t>
            </a:r>
            <a:br>
              <a:rPr lang="es-AR" dirty="0"/>
            </a:br>
            <a:r>
              <a:rPr lang="es-AR" dirty="0" err="1"/>
              <a:t>Television</a:t>
            </a:r>
            <a:r>
              <a:rPr lang="es-AR" dirty="0"/>
              <a:t> digital terrestre - Tv interactiva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931224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/>
              <a:t>Características</a:t>
            </a:r>
          </a:p>
          <a:p>
            <a:r>
              <a:rPr lang="es-AR" dirty="0"/>
              <a:t>DVB (Digital video </a:t>
            </a:r>
            <a:r>
              <a:rPr lang="es-AR" dirty="0" err="1"/>
              <a:t>broadcasting</a:t>
            </a:r>
            <a:r>
              <a:rPr lang="es-AR" dirty="0"/>
              <a:t>) mayor calidad</a:t>
            </a:r>
          </a:p>
          <a:p>
            <a:r>
              <a:rPr lang="es-AR" dirty="0"/>
              <a:t>Retorno lo hace a través RTC, por ser unidireccional.</a:t>
            </a:r>
          </a:p>
          <a:p>
            <a:pPr>
              <a:buNone/>
            </a:pPr>
            <a:endParaRPr lang="es-AR" dirty="0"/>
          </a:p>
          <a:p>
            <a:pPr>
              <a:buNone/>
            </a:pPr>
            <a:r>
              <a:rPr lang="es-AR" dirty="0"/>
              <a:t>Elementos que constituyen acceso</a:t>
            </a:r>
          </a:p>
          <a:p>
            <a:r>
              <a:rPr lang="es-AR" dirty="0"/>
              <a:t>Debe disponer conexión a internet permanente. </a:t>
            </a:r>
          </a:p>
          <a:p>
            <a:r>
              <a:rPr lang="es-AR" dirty="0"/>
              <a:t>Bajada (internet- usuario)encapsulan datos y llegan al usuario por aire.</a:t>
            </a:r>
          </a:p>
          <a:p>
            <a:r>
              <a:rPr lang="es-AR" dirty="0"/>
              <a:t>Subida (usuario-internet) peticiones por medio pool de </a:t>
            </a:r>
            <a:r>
              <a:rPr lang="es-AR" dirty="0" err="1"/>
              <a:t>modems</a:t>
            </a:r>
            <a:r>
              <a:rPr lang="es-AR" dirty="0"/>
              <a:t> conectados a servidor.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/>
              <a:t>Puntos fuertes y ventajas</a:t>
            </a:r>
          </a:p>
          <a:p>
            <a:r>
              <a:rPr lang="es-AR" dirty="0"/>
              <a:t>TDT supone serie ventajas como prestadora.</a:t>
            </a:r>
          </a:p>
          <a:p>
            <a:r>
              <a:rPr lang="es-AR" dirty="0"/>
              <a:t>Con una sencilla poco costosa instalación.</a:t>
            </a:r>
          </a:p>
          <a:p>
            <a:r>
              <a:rPr lang="es-AR" dirty="0"/>
              <a:t>Medio eficaz para introducir internet a sectores que resisten a adoptar nuevas tecnologías.</a:t>
            </a:r>
          </a:p>
          <a:p>
            <a:endParaRPr lang="es-AR" dirty="0"/>
          </a:p>
          <a:p>
            <a:pPr>
              <a:buNone/>
            </a:pPr>
            <a:r>
              <a:rPr lang="es-AR" dirty="0"/>
              <a:t>Barreras entrada y limitaciones</a:t>
            </a:r>
          </a:p>
          <a:p>
            <a:r>
              <a:rPr lang="es-AR" dirty="0"/>
              <a:t>No es mejor manera de conectarse, limita la navegación con canal de retorno.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s-ES" dirty="0"/>
              <a:t>La Historia</a:t>
            </a:r>
          </a:p>
        </p:txBody>
      </p:sp>
      <p:pic>
        <p:nvPicPr>
          <p:cNvPr id="1026" name="Picture 2" descr="historia de internet resum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316415" cy="415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236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710952"/>
          </a:xfrm>
        </p:spPr>
        <p:txBody>
          <a:bodyPr/>
          <a:lstStyle/>
          <a:p>
            <a:r>
              <a:rPr lang="es-AR" dirty="0"/>
              <a:t>REDES SOCIALES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049062"/>
            <a:ext cx="7859216" cy="4032448"/>
          </a:xfrm>
        </p:spPr>
        <p:txBody>
          <a:bodyPr>
            <a:normAutofit/>
          </a:bodyPr>
          <a:lstStyle/>
          <a:p>
            <a:r>
              <a:rPr lang="es-AR" sz="2000" dirty="0">
                <a:latin typeface="Arial" pitchFamily="34" charset="0"/>
                <a:cs typeface="Arial" pitchFamily="34" charset="0"/>
              </a:rPr>
              <a:t>Son estructuras sociales compuestas de grupos de personas, conectadas por uno o varios tipos de relaciones como amistad, parentesco o intereses comunes.</a:t>
            </a:r>
          </a:p>
          <a:p>
            <a:pPr algn="just"/>
            <a:r>
              <a:rPr lang="es-AR" sz="2000" dirty="0">
                <a:latin typeface="Arial" pitchFamily="34" charset="0"/>
                <a:cs typeface="Arial" pitchFamily="34" charset="0"/>
              </a:rPr>
              <a:t>La tendencia en el uso de los servicios que brindan las redes sociales está creciendo a pasos agigantados. Solo basta con observar los cuadros estadísticos de cantidades de registrados en redes sociales.</a:t>
            </a:r>
          </a:p>
          <a:p>
            <a:pPr algn="just"/>
            <a:r>
              <a:rPr lang="es-AR" sz="2000" dirty="0">
                <a:latin typeface="Arial" pitchFamily="34" charset="0"/>
                <a:cs typeface="Arial" pitchFamily="34" charset="0"/>
              </a:rPr>
              <a:t>Si una persona asiste a una entrevista laboral, no sería extraño que el empleador lo busque en Facebook o Twitter y visualice sus fotos para ver de quién se trata Ud.</a:t>
            </a:r>
          </a:p>
        </p:txBody>
      </p:sp>
      <p:pic>
        <p:nvPicPr>
          <p:cNvPr id="2050" name="Picture 2" descr="Resultado de imagen para redes sociale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09120"/>
            <a:ext cx="3240360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/>
          </p:cNvSpPr>
          <p:nvPr>
            <p:ph type="title"/>
          </p:nvPr>
        </p:nvSpPr>
        <p:spPr bwMode="auto">
          <a:xfrm>
            <a:off x="467544" y="-5555"/>
            <a:ext cx="7467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s-AR" sz="3900" dirty="0">
                <a:solidFill>
                  <a:srgbClr val="502800"/>
                </a:solidFill>
                <a:effectLst/>
              </a:rPr>
              <a:t>Principales Peligros: </a:t>
            </a:r>
            <a:endParaRPr lang="es-ES" sz="3000" dirty="0">
              <a:solidFill>
                <a:srgbClr val="502800"/>
              </a:solidFill>
              <a:effectLst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16013" y="1484313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400">
                <a:solidFill>
                  <a:srgbClr val="502800"/>
                </a:solidFill>
              </a:rPr>
              <a:t>- Exceso de datos recogidos.</a:t>
            </a:r>
            <a:endParaRPr lang="es-ES" sz="2400">
              <a:solidFill>
                <a:srgbClr val="502800"/>
              </a:solidFill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16013" y="1989138"/>
            <a:ext cx="5976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400" dirty="0">
                <a:solidFill>
                  <a:srgbClr val="502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Uso NO responsable de los mismos.</a:t>
            </a:r>
            <a:endParaRPr lang="es-ES" sz="2400" dirty="0">
              <a:solidFill>
                <a:srgbClr val="502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116013" y="2565400"/>
            <a:ext cx="770445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400" dirty="0">
                <a:solidFill>
                  <a:srgbClr val="502800"/>
                </a:solidFill>
              </a:rPr>
              <a:t>- Falta de inteligibilidad de las condiciones de uso.</a:t>
            </a:r>
            <a:endParaRPr lang="es-ES" sz="2400" dirty="0">
              <a:solidFill>
                <a:srgbClr val="502800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116013" y="3141663"/>
            <a:ext cx="720040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400" dirty="0">
                <a:solidFill>
                  <a:srgbClr val="502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Traslado de la responsabilidad al usuario.</a:t>
            </a:r>
            <a:endParaRPr lang="es-ES" sz="2400" dirty="0">
              <a:solidFill>
                <a:srgbClr val="502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116013" y="3716338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400">
                <a:solidFill>
                  <a:srgbClr val="502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Desconocimiento de los riesgos.</a:t>
            </a:r>
            <a:endParaRPr lang="es-ES" sz="2400">
              <a:solidFill>
                <a:srgbClr val="502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116013" y="4292600"/>
            <a:ext cx="741642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400" dirty="0">
                <a:solidFill>
                  <a:srgbClr val="502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Falta de concentración sobre seguridad de la </a:t>
            </a:r>
            <a:r>
              <a:rPr lang="es-AR" sz="2400" dirty="0" err="1">
                <a:solidFill>
                  <a:srgbClr val="502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es-AR" sz="2400" dirty="0">
                <a:solidFill>
                  <a:srgbClr val="502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dirty="0">
              <a:solidFill>
                <a:srgbClr val="502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116013" y="4843463"/>
            <a:ext cx="547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400">
                <a:solidFill>
                  <a:srgbClr val="502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Fuga de información sensible.</a:t>
            </a:r>
            <a:endParaRPr lang="es-ES" sz="2400">
              <a:solidFill>
                <a:srgbClr val="502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710952"/>
          </a:xfrm>
        </p:spPr>
        <p:txBody>
          <a:bodyPr/>
          <a:lstStyle/>
          <a:p>
            <a:r>
              <a:rPr lang="es-AR" dirty="0"/>
              <a:t>USO REDES SOCIALES</a:t>
            </a:r>
          </a:p>
        </p:txBody>
      </p:sp>
      <p:pic>
        <p:nvPicPr>
          <p:cNvPr id="1026" name="Picture 2" descr="Estadísticas a julio de 2022: Plataformas sociales más usadas en el mundo">
            <a:extLst>
              <a:ext uri="{FF2B5EF4-FFF2-40B4-BE49-F238E27FC236}">
                <a16:creationId xmlns:a16="http://schemas.microsoft.com/office/drawing/2014/main" id="{39B3BA26-812C-4B19-EF1F-AA1A477A3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64" y="1159122"/>
            <a:ext cx="8064896" cy="453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79A024-3B66-89F5-04E4-B3A9E40AD8CE}"/>
              </a:ext>
            </a:extLst>
          </p:cNvPr>
          <p:cNvSpPr txBox="1"/>
          <p:nvPr/>
        </p:nvSpPr>
        <p:spPr>
          <a:xfrm>
            <a:off x="827584" y="5905520"/>
            <a:ext cx="8064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000000"/>
                </a:solidFill>
                <a:effectLst/>
                <a:latin typeface="-apple-system"/>
              </a:rPr>
              <a:t>YouTube, WhatsApp, Facebook e Instagram son las plataformas preferidas de los argentinos activos en redes sociales que tienen entre 16 y 64 años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-apple-system"/>
              </a:rPr>
              <a:t>años</a:t>
            </a:r>
            <a:r>
              <a:rPr lang="es-ES" b="0" i="0" dirty="0">
                <a:solidFill>
                  <a:srgbClr val="000000"/>
                </a:solidFill>
                <a:effectLst/>
                <a:latin typeface="-apple-system"/>
              </a:rPr>
              <a:t> de edad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5086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710952"/>
          </a:xfrm>
        </p:spPr>
        <p:txBody>
          <a:bodyPr/>
          <a:lstStyle/>
          <a:p>
            <a:r>
              <a:rPr lang="es-AR" dirty="0" err="1"/>
              <a:t>You</a:t>
            </a:r>
            <a:r>
              <a:rPr lang="es-AR" dirty="0"/>
              <a:t> </a:t>
            </a:r>
            <a:r>
              <a:rPr lang="es-AR" dirty="0" err="1"/>
              <a:t>tube</a:t>
            </a:r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561391" y="1844824"/>
            <a:ext cx="7920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YouTube es una red social que permite a los usuarios subir y compartir videos. Dentro de la red social puedes conseguir una gran variedad de </a:t>
            </a:r>
            <a:r>
              <a:rPr 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videotutoriales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, películas, programas de televisión y videos musicales. También puedes conseguir videos caseros realizados por sus miembros.</a:t>
            </a: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YouTube es una de las plataformas más usadas en todos los tiempos y más por la rapidez de consumo que permite a las personas hacerlo a través de contenido audiovisual.</a:t>
            </a:r>
          </a:p>
          <a:p>
            <a:pPr algn="just" fontAlgn="base"/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Para las personas que desean ser </a:t>
            </a:r>
            <a:r>
              <a:rPr 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youtubers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, deben tomar con mucha seriedad que esto ya es una profesión, si de verdad quieres monetizar y ganar dinero a través de esta plataforma, si lo quieres realizar por simple hobbies no vas a poder lograr grandes sumas en monetización y reconocimiento.</a:t>
            </a:r>
            <a:endParaRPr lang="es-AR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Resultado de imagen para youtube log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6"/>
            <a:ext cx="2570262" cy="143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6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611560" y="87237"/>
            <a:ext cx="7407275" cy="10375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s-ES" sz="26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cs typeface="Arial Unicode MS" charset="0"/>
              </a:rPr>
              <a:t>FACEBOOK</a:t>
            </a:r>
            <a:br>
              <a:rPr lang="es-ES" sz="26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cs typeface="Arial Unicode MS" charset="0"/>
              </a:rPr>
            </a:br>
            <a:endParaRPr lang="es-ES" sz="26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2" charset="0"/>
              <a:cs typeface="Arial Unicode MS" charset="0"/>
            </a:endParaRPr>
          </a:p>
        </p:txBody>
      </p:sp>
      <p:pic>
        <p:nvPicPr>
          <p:cNvPr id="1239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221088"/>
            <a:ext cx="3582460" cy="18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3909" name="Text Box 4"/>
          <p:cNvSpPr txBox="1">
            <a:spLocks noChangeArrowheads="1"/>
          </p:cNvSpPr>
          <p:nvPr/>
        </p:nvSpPr>
        <p:spPr bwMode="auto">
          <a:xfrm>
            <a:off x="899592" y="1067690"/>
            <a:ext cx="7407275" cy="29915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0" rIns="90000" bIns="46800"/>
          <a:lstStyle/>
          <a:p>
            <a:pPr marL="23813" defTabSz="457200">
              <a:spcBef>
                <a:spcPts val="600"/>
              </a:spcBef>
              <a:buSzPct val="80000"/>
              <a:tabLst>
                <a:tab pos="23813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s-ES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Sitio Web de Redes Sociales creado por Mark </a:t>
            </a:r>
            <a:r>
              <a:rPr lang="es-ES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Zuckerberg</a:t>
            </a:r>
            <a:endParaRPr lang="es-ES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23813" defTabSz="457200">
              <a:spcBef>
                <a:spcPts val="600"/>
              </a:spcBef>
              <a:buSzPct val="80000"/>
              <a:tabLst>
                <a:tab pos="23813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s-ES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Originalmente para estudiantes de Harvard</a:t>
            </a:r>
          </a:p>
          <a:p>
            <a:pPr marL="23813" defTabSz="457200">
              <a:spcBef>
                <a:spcPts val="600"/>
              </a:spcBef>
              <a:buSzPct val="80000"/>
              <a:tabLst>
                <a:tab pos="23813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s-ES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2007, versiones en francés, alemán y español</a:t>
            </a:r>
          </a:p>
          <a:p>
            <a:pPr marL="23813" defTabSz="457200">
              <a:spcBef>
                <a:spcPts val="600"/>
              </a:spcBef>
              <a:buSzPct val="80000"/>
              <a:tabLst>
                <a:tab pos="23813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s-ES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2010, traducciones a 70 idiomas</a:t>
            </a:r>
          </a:p>
          <a:p>
            <a:pPr marL="23813" defTabSz="457200">
              <a:spcBef>
                <a:spcPts val="600"/>
              </a:spcBef>
              <a:buSzPct val="80000"/>
              <a:tabLst>
                <a:tab pos="23813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s-ES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2011, 600 millones de usuarios </a:t>
            </a:r>
          </a:p>
          <a:p>
            <a:pPr marL="23813" defTabSz="457200">
              <a:spcBef>
                <a:spcPts val="600"/>
              </a:spcBef>
              <a:buSzPct val="80000"/>
              <a:tabLst>
                <a:tab pos="23813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2012, Facebook adquirió Instagram</a:t>
            </a:r>
          </a:p>
          <a:p>
            <a:pPr marL="23813" defTabSz="457200">
              <a:spcBef>
                <a:spcPts val="600"/>
              </a:spcBef>
              <a:buSzPct val="80000"/>
              <a:tabLst>
                <a:tab pos="23813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2014, compró el servicio de mensajería móvil WhatsApp</a:t>
            </a:r>
            <a:r>
              <a:rPr lang="es-AR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3813" defTabSz="457200">
              <a:spcBef>
                <a:spcPts val="600"/>
              </a:spcBef>
              <a:buSzPct val="80000"/>
              <a:tabLst>
                <a:tab pos="23813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s-ES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2020,  2.200 millones de usuarios</a:t>
            </a:r>
          </a:p>
          <a:p>
            <a:pPr marL="23813" defTabSz="457200">
              <a:spcBef>
                <a:spcPts val="600"/>
              </a:spcBef>
              <a:buSzPct val="80000"/>
              <a:tabLst>
                <a:tab pos="23813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endParaRPr lang="es-ES" sz="2000" dirty="0">
              <a:solidFill>
                <a:srgbClr val="320E04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23813" defTabSz="457200">
              <a:spcBef>
                <a:spcPts val="600"/>
              </a:spcBef>
              <a:buSzPct val="80000"/>
              <a:tabLst>
                <a:tab pos="23813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endParaRPr lang="es-ES" sz="2000" dirty="0">
              <a:solidFill>
                <a:srgbClr val="320E04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23813" defTabSz="457200">
              <a:spcBef>
                <a:spcPts val="600"/>
              </a:spcBef>
              <a:buSzPct val="80000"/>
              <a:tabLst>
                <a:tab pos="23813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endParaRPr lang="es-ES" sz="2000" dirty="0">
              <a:solidFill>
                <a:srgbClr val="320E04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23813" defTabSz="457200">
              <a:spcBef>
                <a:spcPts val="600"/>
              </a:spcBef>
              <a:buSzPct val="80000"/>
              <a:tabLst>
                <a:tab pos="23813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endParaRPr lang="es-ES" sz="2000" dirty="0">
              <a:solidFill>
                <a:srgbClr val="320E04"/>
              </a:solidFill>
              <a:latin typeface="Gill Sans MT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3813" defTabSz="457200">
              <a:spcBef>
                <a:spcPts val="600"/>
              </a:spcBef>
              <a:buSzPct val="80000"/>
              <a:tabLst>
                <a:tab pos="23813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endParaRPr lang="es-ES" sz="2600" dirty="0">
              <a:solidFill>
                <a:srgbClr val="320E04"/>
              </a:solidFill>
              <a:latin typeface="Gill Sans MT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3813" defTabSz="457200">
              <a:spcBef>
                <a:spcPts val="600"/>
              </a:spcBef>
              <a:buSzPct val="80000"/>
              <a:tabLst>
                <a:tab pos="23813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endParaRPr lang="es-ES" sz="2600" dirty="0">
              <a:solidFill>
                <a:srgbClr val="320E04"/>
              </a:solidFill>
              <a:latin typeface="Gill Sans MT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3813" defTabSz="457200">
              <a:spcBef>
                <a:spcPts val="600"/>
              </a:spcBef>
              <a:buSzPct val="80000"/>
              <a:tabLst>
                <a:tab pos="23813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endParaRPr lang="es-ES" sz="2600" dirty="0">
              <a:solidFill>
                <a:srgbClr val="320E04"/>
              </a:solidFill>
              <a:latin typeface="Gill Sans MT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3813" defTabSz="457200">
              <a:spcBef>
                <a:spcPts val="600"/>
              </a:spcBef>
              <a:buSzPct val="80000"/>
              <a:tabLst>
                <a:tab pos="23813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endParaRPr lang="es-ES" sz="2600" dirty="0">
              <a:solidFill>
                <a:srgbClr val="320E04"/>
              </a:solidFill>
              <a:latin typeface="Gill Sans M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6" name="Picture 2" descr="Facebook logo redes socia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77005"/>
            <a:ext cx="1603006" cy="160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7200" dirty="0">
                <a:solidFill>
                  <a:srgbClr val="2B04B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s-MX" sz="7200" dirty="0">
                <a:solidFill>
                  <a:srgbClr val="FC120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s-MX" sz="7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s-MX" sz="7200" dirty="0">
                <a:solidFill>
                  <a:srgbClr val="2B04B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s-MX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MX" sz="7200" dirty="0">
                <a:solidFill>
                  <a:srgbClr val="FC120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MX" sz="1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s-MX" sz="7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ES" sz="72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611560" y="1412776"/>
            <a:ext cx="8270875" cy="52562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AR" sz="2000" dirty="0"/>
              <a:t>Google Wave  (2009–2010)</a:t>
            </a:r>
          </a:p>
          <a:p>
            <a:pPr>
              <a:defRPr/>
            </a:pPr>
            <a:r>
              <a:rPr lang="es-AR" sz="2000" dirty="0"/>
              <a:t>Google </a:t>
            </a:r>
            <a:r>
              <a:rPr lang="es-AR" sz="2000" dirty="0" err="1"/>
              <a:t>Buzz</a:t>
            </a:r>
            <a:r>
              <a:rPr lang="es-AR" sz="2000" dirty="0"/>
              <a:t> (2010–2011)</a:t>
            </a:r>
          </a:p>
          <a:p>
            <a:pPr>
              <a:defRPr/>
            </a:pPr>
            <a:r>
              <a:rPr lang="es-AR" sz="2000" dirty="0"/>
              <a:t>Google+ (2011–2019)</a:t>
            </a:r>
            <a:endParaRPr lang="es-ES" sz="1800" u="sng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s-ES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r>
              <a:rPr lang="es-E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Cuando Google Plus fue anunciado, todos imaginaban que se venía una guerra de titanes. Aseguraban que Google Plus en poco tiempo demostraría una amplia superioridad.</a:t>
            </a:r>
          </a:p>
          <a:p>
            <a:pPr algn="just" eaLnBrk="1" hangingPunct="1">
              <a:defRPr/>
            </a:pPr>
            <a:r>
              <a:rPr lang="es-E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 destacable el rápido crecimiento en usuario que ha tenido en solo 3 meses del lanzamiento, ya que superó los 50 millones de usuarios registrados. En comparación con Facebook que le llevó 45 meses alcanzar esa cifra, a Twitter le demandó 36 meses y a </a:t>
            </a:r>
            <a:r>
              <a:rPr lang="es-ES" sz="20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LinkedlN</a:t>
            </a:r>
            <a:r>
              <a:rPr lang="es-E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72 meses.</a:t>
            </a:r>
          </a:p>
          <a:p>
            <a:pPr marL="0" indent="0" algn="just" eaLnBrk="1" hangingPunct="1">
              <a:buNone/>
              <a:defRPr/>
            </a:pPr>
            <a:endParaRPr lang="es-ES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s-ES" sz="2400" b="0" u="sng" dirty="0"/>
          </a:p>
        </p:txBody>
      </p:sp>
      <p:pic>
        <p:nvPicPr>
          <p:cNvPr id="58372" name="3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065213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7200" dirty="0">
                <a:solidFill>
                  <a:srgbClr val="2B04B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s-MX" sz="7200" dirty="0">
                <a:solidFill>
                  <a:srgbClr val="FC120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s-MX" sz="7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s-MX" sz="7200" dirty="0">
                <a:solidFill>
                  <a:srgbClr val="2B04B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s-MX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MX" sz="7200" dirty="0">
                <a:solidFill>
                  <a:srgbClr val="FC120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MX" sz="1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s-MX" sz="7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ES" sz="72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755576" y="1268760"/>
            <a:ext cx="7407275" cy="5112568"/>
          </a:xfrm>
        </p:spPr>
        <p:txBody>
          <a:bodyPr>
            <a:normAutofit fontScale="85000" lnSpcReduction="20000"/>
          </a:bodyPr>
          <a:lstStyle/>
          <a:p>
            <a:pPr algn="just" eaLnBrk="1" hangingPunct="1"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AR" dirty="0"/>
              <a:t>En julio de 2015, Google decidió desligar la plataforma de YouTube del servicio de Google+.</a:t>
            </a:r>
          </a:p>
          <a:p>
            <a:pPr algn="just">
              <a:defRPr/>
            </a:pPr>
            <a:endParaRPr lang="es-AR" dirty="0"/>
          </a:p>
          <a:p>
            <a:pPr algn="just">
              <a:defRPr/>
            </a:pPr>
            <a:r>
              <a:rPr lang="es-AR" dirty="0"/>
              <a:t>En el año 2016, Google+ fue afectado con muchas fallas técnicas, mejor conocidas como bugs donde se perjudicó mucho a los usuarios que usaron esta plataforma</a:t>
            </a:r>
          </a:p>
          <a:p>
            <a:pPr algn="just">
              <a:defRPr/>
            </a:pPr>
            <a:endParaRPr lang="es-AR" dirty="0"/>
          </a:p>
          <a:p>
            <a:pPr algn="just">
              <a:defRPr/>
            </a:pPr>
            <a:r>
              <a:rPr lang="es-AR" dirty="0"/>
              <a:t>El 8 de octubre de 2018 Google anunció el cierre temporal de Google Plus alegando que no fue adoptada por los usuarios de forma masiva.</a:t>
            </a:r>
          </a:p>
          <a:p>
            <a:pPr algn="just">
              <a:defRPr/>
            </a:pPr>
            <a:endParaRPr lang="es-AR" dirty="0"/>
          </a:p>
          <a:p>
            <a:pPr algn="just">
              <a:defRPr/>
            </a:pPr>
            <a:r>
              <a:rPr lang="es-AR" dirty="0"/>
              <a:t>El 30 de enero de 2019, Google anunció que el cierre de las cuentas de la plataforma se efectuaría el 2 de abril de 2019. Asimismo, desde el 4 de febrero no se pudieron crear nuevos perfiles, con lo que se hizo el cierre definitivo de esta red social.</a:t>
            </a:r>
          </a:p>
        </p:txBody>
      </p:sp>
      <p:pic>
        <p:nvPicPr>
          <p:cNvPr id="60420" name="3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76672"/>
            <a:ext cx="1065213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061AF0-3AD3-B3F0-D7F5-07A8181FE5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43BC6-1449-4948-B4C8-D8CDA732960F}" type="slidenum">
              <a:rPr lang="es-ES" smtClean="0"/>
              <a:pPr/>
              <a:t>37</a:t>
            </a:fld>
            <a:endParaRPr lang="es-E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BE2A944-DF33-B694-4A6B-96A0D9A88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3"/>
          <a:stretch/>
        </p:blipFill>
        <p:spPr bwMode="auto">
          <a:xfrm>
            <a:off x="1187624" y="1027241"/>
            <a:ext cx="2743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1E11D87-106B-0E17-F188-3F9ED6BD8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44750"/>
          <a:stretch/>
        </p:blipFill>
        <p:spPr bwMode="auto">
          <a:xfrm>
            <a:off x="269943" y="2348880"/>
            <a:ext cx="425917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5D8D7644-8CE7-DE8C-2FED-805591F0E5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9"/>
          <a:stretch/>
        </p:blipFill>
        <p:spPr bwMode="auto">
          <a:xfrm>
            <a:off x="4614878" y="1772816"/>
            <a:ext cx="425062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37F1CF42-5E22-C53C-576B-B9F258C76FB4}"/>
              </a:ext>
            </a:extLst>
          </p:cNvPr>
          <p:cNvSpPr txBox="1">
            <a:spLocks/>
          </p:cNvSpPr>
          <p:nvPr/>
        </p:nvSpPr>
        <p:spPr>
          <a:xfrm>
            <a:off x="661842" y="17453"/>
            <a:ext cx="7906072" cy="78000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dirty="0"/>
              <a:t>Redes Sociales – Tipos de usuarios</a:t>
            </a:r>
          </a:p>
        </p:txBody>
      </p:sp>
    </p:spTree>
    <p:extLst>
      <p:ext uri="{BB962C8B-B14F-4D97-AF65-F5344CB8AC3E}">
        <p14:creationId xmlns:p14="http://schemas.microsoft.com/office/powerpoint/2010/main" val="58531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43BC6-1449-4948-B4C8-D8CDA732960F}" type="slidenum">
              <a:rPr lang="es-ES" smtClean="0"/>
              <a:pPr/>
              <a:t>38</a:t>
            </a:fld>
            <a:endParaRPr lang="es-ES"/>
          </a:p>
        </p:txBody>
      </p:sp>
      <p:pic>
        <p:nvPicPr>
          <p:cNvPr id="2050" name="Picture 2" descr="Qué redes sociales prefieren los argentinos según su edad | Digital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7239460" cy="557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395536" y="188640"/>
            <a:ext cx="7906072" cy="78000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dirty="0"/>
              <a:t>Redes Sociales</a:t>
            </a:r>
          </a:p>
        </p:txBody>
      </p:sp>
    </p:spTree>
    <p:extLst>
      <p:ext uri="{BB962C8B-B14F-4D97-AF65-F5344CB8AC3E}">
        <p14:creationId xmlns:p14="http://schemas.microsoft.com/office/powerpoint/2010/main" val="304960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43BC6-1449-4948-B4C8-D8CDA732960F}" type="slidenum">
              <a:rPr lang="es-ES" smtClean="0"/>
              <a:pPr/>
              <a:t>39</a:t>
            </a:fld>
            <a:endParaRPr lang="es-ES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95536" y="188640"/>
            <a:ext cx="7906072" cy="78000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dirty="0"/>
              <a:t>Redes Sociales - </a:t>
            </a:r>
            <a:r>
              <a:rPr lang="es-AR" dirty="0" err="1"/>
              <a:t>Evolucion</a:t>
            </a:r>
            <a:endParaRPr lang="es-AR" dirty="0"/>
          </a:p>
        </p:txBody>
      </p:sp>
      <p:pic>
        <p:nvPicPr>
          <p:cNvPr id="3074" name="Picture 2" descr="https://e00-expansion.uecdn.es/assets/multimedia/imagenes/2019/07/11/156286235086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3" t="7814" b="61710"/>
          <a:stretch/>
        </p:blipFill>
        <p:spPr bwMode="auto">
          <a:xfrm>
            <a:off x="572947" y="1142690"/>
            <a:ext cx="813790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12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67600" cy="1143000"/>
          </a:xfrm>
        </p:spPr>
        <p:txBody>
          <a:bodyPr/>
          <a:lstStyle/>
          <a:p>
            <a:r>
              <a:rPr lang="es-ES" dirty="0"/>
              <a:t>Las Aplicaciones de Internet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259632" y="1984248"/>
            <a:ext cx="6336704" cy="3532984"/>
          </a:xfrm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Word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Wide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Web.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Correo Electrónico.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Acceso a terminales remotas.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transferencia de ficheros.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Charlas Interactivas.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Videoconferencias.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Los boletines de noticias.</a:t>
            </a:r>
          </a:p>
        </p:txBody>
      </p:sp>
    </p:spTree>
    <p:extLst>
      <p:ext uri="{BB962C8B-B14F-4D97-AF65-F5344CB8AC3E}">
        <p14:creationId xmlns:p14="http://schemas.microsoft.com/office/powerpoint/2010/main" val="33432427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frases para terminar una ciclo lectiv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464">
            <a:off x="1132427" y="1260564"/>
            <a:ext cx="6870998" cy="441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gracias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2648"/>
            <a:ext cx="2691500" cy="201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n para gracias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6" b="29560"/>
          <a:stretch/>
        </p:blipFill>
        <p:spPr bwMode="auto">
          <a:xfrm>
            <a:off x="4647925" y="5400058"/>
            <a:ext cx="381642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62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7467600" cy="724942"/>
          </a:xfrm>
        </p:spPr>
        <p:txBody>
          <a:bodyPr/>
          <a:lstStyle/>
          <a:p>
            <a:r>
              <a:rPr lang="es-ES" dirty="0"/>
              <a:t>Word </a:t>
            </a:r>
            <a:r>
              <a:rPr lang="es-ES" dirty="0" err="1"/>
              <a:t>Wide</a:t>
            </a:r>
            <a:r>
              <a:rPr lang="es-ES" dirty="0"/>
              <a:t> Web (</a:t>
            </a:r>
            <a:r>
              <a:rPr lang="es-ES" dirty="0" err="1"/>
              <a:t>www</a:t>
            </a:r>
            <a:r>
              <a:rPr lang="es-ES" dirty="0"/>
              <a:t>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7467600" cy="534920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s-ES" sz="3700" dirty="0">
                <a:latin typeface="Arial" panose="020B0604020202020204" pitchFamily="34" charset="0"/>
                <a:cs typeface="Arial" panose="020B0604020202020204" pitchFamily="34" charset="0"/>
              </a:rPr>
              <a:t>En 1992 un grupo de diseñadores de software y estudiantes encabezados por Marc </a:t>
            </a:r>
            <a:r>
              <a:rPr lang="es-ES" sz="3700" dirty="0" err="1">
                <a:latin typeface="Arial" panose="020B0604020202020204" pitchFamily="34" charset="0"/>
                <a:cs typeface="Arial" panose="020B0604020202020204" pitchFamily="34" charset="0"/>
              </a:rPr>
              <a:t>Andreessen</a:t>
            </a:r>
            <a:r>
              <a:rPr lang="es-ES" sz="3700" dirty="0">
                <a:latin typeface="Arial" panose="020B0604020202020204" pitchFamily="34" charset="0"/>
                <a:cs typeface="Arial" panose="020B0604020202020204" pitchFamily="34" charset="0"/>
              </a:rPr>
              <a:t> del NCSA (Centro Nacional para las Aplicaciones de Supercomputadoras) crearon una Interfaz Grafica de Usuario (GUI- </a:t>
            </a:r>
            <a:r>
              <a:rPr lang="es-ES" sz="3700" dirty="0" err="1">
                <a:latin typeface="Arial" panose="020B0604020202020204" pitchFamily="34" charset="0"/>
                <a:cs typeface="Arial" panose="020B0604020202020204" pitchFamily="34" charset="0"/>
              </a:rPr>
              <a:t>Dinàmica</a:t>
            </a:r>
            <a:r>
              <a:rPr lang="es-ES" sz="37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0"/>
            <a:endParaRPr lang="es-ES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3700" dirty="0">
                <a:latin typeface="Arial" panose="020B0604020202020204" pitchFamily="34" charset="0"/>
                <a:cs typeface="Arial" panose="020B0604020202020204" pitchFamily="34" charset="0"/>
              </a:rPr>
              <a:t>En 1993 se creo MOSAIC.</a:t>
            </a:r>
          </a:p>
          <a:p>
            <a:pPr lvl="0"/>
            <a:endParaRPr lang="es-ES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3700" dirty="0">
                <a:latin typeface="Arial" panose="020B0604020202020204" pitchFamily="34" charset="0"/>
                <a:cs typeface="Arial" panose="020B0604020202020204" pitchFamily="34" charset="0"/>
              </a:rPr>
              <a:t>Pero el  gran hito mundial se creo en 1989 al otro lado del atlántico en las manos de Tim </a:t>
            </a:r>
            <a:r>
              <a:rPr lang="es-ES" sz="3700" dirty="0" err="1">
                <a:latin typeface="Arial" panose="020B0604020202020204" pitchFamily="34" charset="0"/>
                <a:cs typeface="Arial" panose="020B0604020202020204" pitchFamily="34" charset="0"/>
              </a:rPr>
              <a:t>Berners</a:t>
            </a:r>
            <a:r>
              <a:rPr lang="es-ES" sz="3700" dirty="0">
                <a:latin typeface="Arial" panose="020B0604020202020204" pitchFamily="34" charset="0"/>
                <a:cs typeface="Arial" panose="020B0604020202020204" pitchFamily="34" charset="0"/>
              </a:rPr>
              <a:t>-Lee y fue  WORD WIDE WEB.</a:t>
            </a:r>
          </a:p>
          <a:p>
            <a:pPr lvl="0"/>
            <a:endParaRPr lang="es-ES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3700" dirty="0">
                <a:latin typeface="Arial" panose="020B0604020202020204" pitchFamily="34" charset="0"/>
                <a:cs typeface="Arial" panose="020B0604020202020204" pitchFamily="34" charset="0"/>
              </a:rPr>
              <a:t>Consiste en un sistema hipermedia basado en http, pero el sistema también interpreta otros protocolos como ftp, </a:t>
            </a:r>
            <a:r>
              <a:rPr lang="es-ES" sz="3700" dirty="0" err="1">
                <a:latin typeface="Arial" panose="020B0604020202020204" pitchFamily="34" charset="0"/>
                <a:cs typeface="Arial" panose="020B0604020202020204" pitchFamily="34" charset="0"/>
              </a:rPr>
              <a:t>gofher</a:t>
            </a:r>
            <a:r>
              <a:rPr lang="es-ES" sz="3700" dirty="0">
                <a:latin typeface="Arial" panose="020B0604020202020204" pitchFamily="34" charset="0"/>
                <a:cs typeface="Arial" panose="020B0604020202020204" pitchFamily="34" charset="0"/>
              </a:rPr>
              <a:t> y telnet.</a:t>
            </a:r>
          </a:p>
          <a:p>
            <a:pPr lvl="0"/>
            <a:endParaRPr lang="es-ES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3700" dirty="0">
                <a:latin typeface="Arial" panose="020B0604020202020204" pitchFamily="34" charset="0"/>
                <a:cs typeface="Arial" panose="020B0604020202020204" pitchFamily="34" charset="0"/>
              </a:rPr>
              <a:t>En la web, las paginas web están hechas de HTML (</a:t>
            </a:r>
            <a:r>
              <a:rPr lang="es-ES" sz="3700" dirty="0" err="1">
                <a:latin typeface="Arial" panose="020B0604020202020204" pitchFamily="34" charset="0"/>
                <a:cs typeface="Arial" panose="020B0604020202020204" pitchFamily="34" charset="0"/>
              </a:rPr>
              <a:t>Hipertext</a:t>
            </a:r>
            <a:r>
              <a:rPr lang="es-E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700" dirty="0" err="1">
                <a:latin typeface="Arial" panose="020B0604020202020204" pitchFamily="34" charset="0"/>
                <a:cs typeface="Arial" panose="020B0604020202020204" pitchFamily="34" charset="0"/>
              </a:rPr>
              <a:t>Markup</a:t>
            </a:r>
            <a:r>
              <a:rPr lang="es-E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7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s-ES" sz="37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02918"/>
          </a:xfrm>
        </p:spPr>
        <p:txBody>
          <a:bodyPr>
            <a:normAutofit/>
          </a:bodyPr>
          <a:lstStyle/>
          <a:p>
            <a:r>
              <a:rPr lang="es-ES" dirty="0"/>
              <a:t>Correo Electrónico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69888" y="980728"/>
            <a:ext cx="8186766" cy="547260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Fue creado antes de la Internet.</a:t>
            </a:r>
          </a:p>
          <a:p>
            <a:pPr lvl="0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 desarrollo gracias a una demostración del  MIT (</a:t>
            </a:r>
            <a:r>
              <a:rPr lang="es-ES" sz="2000" i="1" dirty="0">
                <a:latin typeface="Arial" panose="020B0604020202020204" pitchFamily="34" charset="0"/>
                <a:cs typeface="Arial" panose="020B0604020202020204" pitchFamily="34" charset="0"/>
              </a:rPr>
              <a:t>Massachusetts </a:t>
            </a:r>
            <a:r>
              <a:rPr lang="es-E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r>
              <a:rPr lang="es-ES" sz="2000" i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es-ES" sz="20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en 1961.</a:t>
            </a:r>
          </a:p>
          <a:p>
            <a:pPr lvl="0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Pero comenzó a utilizarse en 1965.</a:t>
            </a:r>
          </a:p>
          <a:p>
            <a:pPr lvl="0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1966 se extendió rápidamente.</a:t>
            </a:r>
          </a:p>
          <a:p>
            <a:pPr lvl="0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1971,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Ray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Tomlinson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incorporó el uso de la arroba (@).</a:t>
            </a:r>
          </a:p>
          <a:p>
            <a:pPr lvl="0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ES" dirty="0">
                <a:solidFill>
                  <a:schemeClr val="tx2"/>
                </a:solidFill>
              </a:rPr>
              <a:t>Elementos que lo forman</a:t>
            </a:r>
          </a:p>
          <a:p>
            <a:pPr lvl="0"/>
            <a:r>
              <a:rPr lang="es-ES" sz="2200" dirty="0"/>
              <a:t>La dirección de correo electrónico.</a:t>
            </a:r>
          </a:p>
          <a:p>
            <a:pPr lvl="0"/>
            <a:r>
              <a:rPr lang="es-ES" sz="2200" dirty="0"/>
              <a:t>Proveedor de correo.</a:t>
            </a:r>
          </a:p>
          <a:p>
            <a:pPr lvl="0">
              <a:buNone/>
            </a:pPr>
            <a:endParaRPr lang="es-ES" dirty="0"/>
          </a:p>
          <a:p>
            <a:pPr>
              <a:buNone/>
            </a:pPr>
            <a:r>
              <a:rPr lang="es-ES" dirty="0">
                <a:solidFill>
                  <a:schemeClr val="tx2"/>
                </a:solidFill>
              </a:rPr>
              <a:t>Dirección de correo electrónico</a:t>
            </a:r>
          </a:p>
          <a:p>
            <a:pPr lvl="0"/>
            <a:r>
              <a:rPr lang="es-ES" sz="2200" dirty="0"/>
              <a:t>Es  un conjunto de palabras que identifican a una persona que puede enviar y recibir correo.</a:t>
            </a:r>
          </a:p>
          <a:p>
            <a:pPr lvl="0"/>
            <a:r>
              <a:rPr lang="es-ES" sz="2200" dirty="0"/>
              <a:t>El arroba divide en dos partes a la dirección de correo electrónico: la parte izquierda esta el nombre del usuario y la parte derecha se encuentra el dominio</a:t>
            </a:r>
            <a:r>
              <a:rPr lang="es-ES" dirty="0"/>
              <a:t>.</a:t>
            </a:r>
          </a:p>
          <a:p>
            <a:pPr lvl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ES" dirty="0"/>
          </a:p>
          <a:p>
            <a:pPr lvl="0"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354162"/>
          </a:xfrm>
        </p:spPr>
        <p:txBody>
          <a:bodyPr>
            <a:normAutofit/>
          </a:bodyPr>
          <a:lstStyle/>
          <a:p>
            <a:r>
              <a:rPr lang="es-ES" sz="3600" dirty="0"/>
              <a:t>Acceso a terminales remotas (telnet)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3568" y="1988840"/>
            <a:ext cx="7467600" cy="2548880"/>
          </a:xfrm>
        </p:spPr>
        <p:txBody>
          <a:bodyPr/>
          <a:lstStyle/>
          <a:p>
            <a:pPr lvl="0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Sirve para acceder remotamente a una computadora ya que TELNET  es un protocolo.</a:t>
            </a:r>
          </a:p>
          <a:p>
            <a:pPr lvl="0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Funciona sobre el protocolo TCP/IP.</a:t>
            </a:r>
          </a:p>
          <a:p>
            <a:pPr lvl="0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 utilizan TELNET para MAC y para WINDOWS.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043BC6-1449-4948-B4C8-D8CDA732960F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La transferencia de ficheros (FTP)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 un protocolo de red para la transferencia de archivos entre sistemas de una red TCP.</a:t>
            </a:r>
          </a:p>
          <a:p>
            <a:pPr lvl="0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Su servicio es ofrecido en la capa de aplicación del modelo de capas del  TCP/IP.</a:t>
            </a:r>
          </a:p>
          <a:p>
            <a:pPr>
              <a:buNone/>
            </a:pPr>
            <a:endParaRPr lang="es-E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E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modelo FTP</a:t>
            </a:r>
          </a:p>
          <a:p>
            <a:pPr lvl="0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intérprete de protocolo (IP) de usuario inicia la conexión en el puerto 21.</a:t>
            </a:r>
          </a:p>
          <a:p>
            <a:pPr lvl="0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Las ordenes FTP las genera el IP  de usuario y se transmiten al proceso servidor a través dela conexión de control.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La transferencia de ficheros (FTP)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" dirty="0">
                <a:solidFill>
                  <a:schemeClr val="tx2"/>
                </a:solidFill>
              </a:rPr>
              <a:t>El modelo FTP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043BC6-1449-4948-B4C8-D8CDA732960F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678661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1091</TotalTime>
  <Words>2282</Words>
  <Application>Microsoft Office PowerPoint</Application>
  <PresentationFormat>Presentación en pantalla (4:3)</PresentationFormat>
  <Paragraphs>267</Paragraphs>
  <Slides>40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9" baseType="lpstr">
      <vt:lpstr>-apple-system</vt:lpstr>
      <vt:lpstr>Arial</vt:lpstr>
      <vt:lpstr>Calibri</vt:lpstr>
      <vt:lpstr>Century Schoolbook</vt:lpstr>
      <vt:lpstr>Gill Sans MT</vt:lpstr>
      <vt:lpstr>Times New Roman</vt:lpstr>
      <vt:lpstr>Wingdings</vt:lpstr>
      <vt:lpstr>Wingdings 2</vt:lpstr>
      <vt:lpstr>Mirador</vt:lpstr>
      <vt:lpstr>INTERNET </vt:lpstr>
      <vt:lpstr>La Historia</vt:lpstr>
      <vt:lpstr>La Historia</vt:lpstr>
      <vt:lpstr>Las Aplicaciones de Internet</vt:lpstr>
      <vt:lpstr>Word Wide Web (www)</vt:lpstr>
      <vt:lpstr>Correo Electrónico</vt:lpstr>
      <vt:lpstr>Acceso a terminales remotas (telnet)</vt:lpstr>
      <vt:lpstr>La transferencia de ficheros (FTP)</vt:lpstr>
      <vt:lpstr>La transferencia de ficheros (FTP)</vt:lpstr>
      <vt:lpstr>Charlas Interactivas</vt:lpstr>
      <vt:lpstr>Videoconferencias</vt:lpstr>
      <vt:lpstr>Videoconferencias</vt:lpstr>
      <vt:lpstr>Conexión a Internet</vt:lpstr>
      <vt:lpstr>RTC Acceso conmutado a internet a través de la línea telefónica   </vt:lpstr>
      <vt:lpstr>RDSI Acceso mediante la red digital de servicios integrados</vt:lpstr>
      <vt:lpstr>La red celular GSM  Generaciones 1G, 2G, 3G, 4G…</vt:lpstr>
      <vt:lpstr>ADSL  Asymmetric Digital Subscriber Line, línea de abonado digital asimétrica.</vt:lpstr>
      <vt:lpstr>Arquitectura del servicio central reciben señales clientes, pasan por filtro  el multiplexor unifica las líneas ADSL que llegan</vt:lpstr>
      <vt:lpstr>Puntos débiles y fuertes</vt:lpstr>
      <vt:lpstr>CATV</vt:lpstr>
      <vt:lpstr>Comparativas cable y otras tecnologías</vt:lpstr>
      <vt:lpstr>PCL Power line communication  Tecnología  accede a internet desde  enchufes de casa. Aplicable en lugares con escasa conectividad.  </vt:lpstr>
      <vt:lpstr>Puntos a mejorar</vt:lpstr>
      <vt:lpstr>LMDS  Sistema de Distribución punto a multipunto local. </vt:lpstr>
      <vt:lpstr>Presentación de PowerPoint</vt:lpstr>
      <vt:lpstr>SAT </vt:lpstr>
      <vt:lpstr>Puntos fuertes y ventajas SAT</vt:lpstr>
      <vt:lpstr>TDT Television digital terrestre - Tv interactiva</vt:lpstr>
      <vt:lpstr>Presentación de PowerPoint</vt:lpstr>
      <vt:lpstr>REDES SOCIALES</vt:lpstr>
      <vt:lpstr>Principales Peligros: </vt:lpstr>
      <vt:lpstr>USO REDES SOCIALES</vt:lpstr>
      <vt:lpstr>You tube</vt:lpstr>
      <vt:lpstr>Presentación de PowerPoint</vt:lpstr>
      <vt:lpstr>Google + </vt:lpstr>
      <vt:lpstr>Google +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</dc:title>
  <dc:creator>Usuario</dc:creator>
  <cp:lastModifiedBy>Usuario</cp:lastModifiedBy>
  <cp:revision>84</cp:revision>
  <dcterms:created xsi:type="dcterms:W3CDTF">2011-10-02T17:18:24Z</dcterms:created>
  <dcterms:modified xsi:type="dcterms:W3CDTF">2022-10-24T14:49:55Z</dcterms:modified>
</cp:coreProperties>
</file>