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836" r:id="rId3"/>
  </p:sldMasterIdLst>
  <p:notesMasterIdLst>
    <p:notesMasterId r:id="rId18"/>
  </p:notesMasterIdLst>
  <p:handoutMasterIdLst>
    <p:handoutMasterId r:id="rId19"/>
  </p:handoutMasterIdLst>
  <p:sldIdLst>
    <p:sldId id="256" r:id="rId4"/>
    <p:sldId id="262" r:id="rId5"/>
    <p:sldId id="264" r:id="rId6"/>
    <p:sldId id="265" r:id="rId7"/>
    <p:sldId id="266" r:id="rId8"/>
    <p:sldId id="267" r:id="rId9"/>
    <p:sldId id="275" r:id="rId10"/>
    <p:sldId id="270" r:id="rId11"/>
    <p:sldId id="278" r:id="rId12"/>
    <p:sldId id="271" r:id="rId13"/>
    <p:sldId id="272" r:id="rId14"/>
    <p:sldId id="273" r:id="rId15"/>
    <p:sldId id="277" r:id="rId16"/>
    <p:sldId id="274" r:id="rId17"/>
  </p:sldIdLst>
  <p:sldSz cx="9144000" cy="5715000" type="screen16x1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ACED"/>
    <a:srgbClr val="6C7AA0"/>
    <a:srgbClr val="313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444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A5314D-8108-48D7-901C-6B573E1FDE21}" type="doc">
      <dgm:prSet loTypeId="urn:microsoft.com/office/officeart/2005/8/layout/radial5" loCatId="relationship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es-AR"/>
        </a:p>
      </dgm:t>
    </dgm:pt>
    <dgm:pt modelId="{002C2847-9F21-462B-97BC-9F4AF543350F}">
      <dgm:prSet phldrT="[Texto]" custT="1"/>
      <dgm:spPr/>
      <dgm:t>
        <a:bodyPr/>
        <a:lstStyle/>
        <a:p>
          <a:r>
            <a:rPr lang="es-AR" sz="1200" dirty="0" smtClean="0"/>
            <a:t>Convección Forzada</a:t>
          </a:r>
          <a:endParaRPr lang="es-AR" sz="1200" dirty="0"/>
        </a:p>
      </dgm:t>
    </dgm:pt>
    <dgm:pt modelId="{3B2A771A-3E9E-4194-AC8F-9743DD810D8F}" type="parTrans" cxnId="{827BD8E2-B63D-4146-87F9-289AEA981FCB}">
      <dgm:prSet/>
      <dgm:spPr/>
      <dgm:t>
        <a:bodyPr/>
        <a:lstStyle/>
        <a:p>
          <a:endParaRPr lang="es-AR"/>
        </a:p>
      </dgm:t>
    </dgm:pt>
    <dgm:pt modelId="{5916BAF3-EEFA-4ADB-A0C3-365CFFB73A2E}" type="sibTrans" cxnId="{827BD8E2-B63D-4146-87F9-289AEA981FCB}">
      <dgm:prSet/>
      <dgm:spPr/>
      <dgm:t>
        <a:bodyPr/>
        <a:lstStyle/>
        <a:p>
          <a:endParaRPr lang="es-AR"/>
        </a:p>
      </dgm:t>
    </dgm:pt>
    <dgm:pt modelId="{BA495EA8-66BF-44C8-AB14-3418DA8AE8D6}">
      <dgm:prSet phldrT="[Texto]" custT="1"/>
      <dgm:spPr/>
      <dgm:t>
        <a:bodyPr/>
        <a:lstStyle/>
        <a:p>
          <a:r>
            <a:rPr lang="es-AR" sz="1200" dirty="0" smtClean="0"/>
            <a:t>Configuración Geométrica</a:t>
          </a:r>
          <a:endParaRPr lang="es-AR" sz="1200" dirty="0"/>
        </a:p>
      </dgm:t>
    </dgm:pt>
    <dgm:pt modelId="{9F8C097B-ECD5-465D-99F5-6218C048D20A}" type="parTrans" cxnId="{B0DAF14C-158C-47F2-870F-CC07AC5E550E}">
      <dgm:prSet/>
      <dgm:spPr/>
      <dgm:t>
        <a:bodyPr/>
        <a:lstStyle/>
        <a:p>
          <a:endParaRPr lang="es-AR"/>
        </a:p>
      </dgm:t>
    </dgm:pt>
    <dgm:pt modelId="{A1F1CDEA-24CA-4F48-A218-5EC0EC5D5647}" type="sibTrans" cxnId="{B0DAF14C-158C-47F2-870F-CC07AC5E550E}">
      <dgm:prSet/>
      <dgm:spPr/>
      <dgm:t>
        <a:bodyPr/>
        <a:lstStyle/>
        <a:p>
          <a:endParaRPr lang="es-AR"/>
        </a:p>
      </dgm:t>
    </dgm:pt>
    <dgm:pt modelId="{66255DFE-79CE-48BD-896C-2F4D37275E72}">
      <dgm:prSet phldrT="[Texto]" custT="1"/>
      <dgm:spPr/>
      <dgm:t>
        <a:bodyPr/>
        <a:lstStyle/>
        <a:p>
          <a:r>
            <a:rPr lang="es-AR" sz="1200" dirty="0" smtClean="0"/>
            <a:t>Viscosidad Dinámica</a:t>
          </a:r>
          <a:endParaRPr lang="es-AR" sz="1200" dirty="0"/>
        </a:p>
      </dgm:t>
    </dgm:pt>
    <dgm:pt modelId="{83ED87D7-9550-4212-A9A6-991727E55FBE}" type="parTrans" cxnId="{7382F2AA-CA5E-4D97-8A0D-807C6D3E8228}">
      <dgm:prSet/>
      <dgm:spPr/>
      <dgm:t>
        <a:bodyPr/>
        <a:lstStyle/>
        <a:p>
          <a:endParaRPr lang="es-AR"/>
        </a:p>
      </dgm:t>
    </dgm:pt>
    <dgm:pt modelId="{B22F62EB-E0C1-451C-B735-C1B3E24083C3}" type="sibTrans" cxnId="{7382F2AA-CA5E-4D97-8A0D-807C6D3E8228}">
      <dgm:prSet/>
      <dgm:spPr/>
      <dgm:t>
        <a:bodyPr/>
        <a:lstStyle/>
        <a:p>
          <a:endParaRPr lang="es-AR"/>
        </a:p>
      </dgm:t>
    </dgm:pt>
    <dgm:pt modelId="{9C95B2CD-C234-4A2C-BE8F-099A372ACA02}">
      <dgm:prSet phldrT="[Texto]" custT="1"/>
      <dgm:spPr/>
      <dgm:t>
        <a:bodyPr/>
        <a:lstStyle/>
        <a:p>
          <a:r>
            <a:rPr lang="es-AR" sz="1200" dirty="0" smtClean="0"/>
            <a:t>Conductividad Térmica</a:t>
          </a:r>
          <a:endParaRPr lang="es-AR" sz="1200" dirty="0"/>
        </a:p>
      </dgm:t>
    </dgm:pt>
    <dgm:pt modelId="{291DE755-D217-4CCF-BDE8-87DC63602B9B}" type="parTrans" cxnId="{1F428D2E-B49A-4484-91AD-EBE3F7477E4B}">
      <dgm:prSet/>
      <dgm:spPr/>
      <dgm:t>
        <a:bodyPr/>
        <a:lstStyle/>
        <a:p>
          <a:endParaRPr lang="es-AR"/>
        </a:p>
      </dgm:t>
    </dgm:pt>
    <dgm:pt modelId="{1D3D9C34-CD76-439B-A0A6-BD0516AD8E40}" type="sibTrans" cxnId="{1F428D2E-B49A-4484-91AD-EBE3F7477E4B}">
      <dgm:prSet/>
      <dgm:spPr/>
      <dgm:t>
        <a:bodyPr/>
        <a:lstStyle/>
        <a:p>
          <a:endParaRPr lang="es-AR"/>
        </a:p>
      </dgm:t>
    </dgm:pt>
    <dgm:pt modelId="{D255597C-08E1-47A0-9DDF-F44491AEEB7E}">
      <dgm:prSet phldrT="[Texto]" custT="1"/>
      <dgm:spPr/>
      <dgm:t>
        <a:bodyPr/>
        <a:lstStyle/>
        <a:p>
          <a:r>
            <a:rPr lang="es-AR" sz="1200" dirty="0" smtClean="0"/>
            <a:t>Densidad</a:t>
          </a:r>
          <a:endParaRPr lang="es-AR" sz="1200" dirty="0"/>
        </a:p>
      </dgm:t>
    </dgm:pt>
    <dgm:pt modelId="{57C835E2-CA24-4EE1-ADF4-0261EA798737}" type="parTrans" cxnId="{899865E0-A3DA-42D9-89D1-4F6FF935D961}">
      <dgm:prSet/>
      <dgm:spPr/>
      <dgm:t>
        <a:bodyPr/>
        <a:lstStyle/>
        <a:p>
          <a:endParaRPr lang="es-AR"/>
        </a:p>
      </dgm:t>
    </dgm:pt>
    <dgm:pt modelId="{3F52591E-F207-4C90-8427-27754E16C3E8}" type="sibTrans" cxnId="{899865E0-A3DA-42D9-89D1-4F6FF935D961}">
      <dgm:prSet/>
      <dgm:spPr/>
      <dgm:t>
        <a:bodyPr/>
        <a:lstStyle/>
        <a:p>
          <a:endParaRPr lang="es-AR"/>
        </a:p>
      </dgm:t>
    </dgm:pt>
    <dgm:pt modelId="{3FABE1E4-2256-48AD-9F8F-13CA406838AC}">
      <dgm:prSet phldrT="[Texto]" custT="1"/>
      <dgm:spPr/>
      <dgm:t>
        <a:bodyPr/>
        <a:lstStyle/>
        <a:p>
          <a:r>
            <a:rPr lang="es-AR" sz="1200" dirty="0" smtClean="0"/>
            <a:t>Velocidad del fluido</a:t>
          </a:r>
          <a:endParaRPr lang="es-AR" sz="1200" dirty="0"/>
        </a:p>
      </dgm:t>
    </dgm:pt>
    <dgm:pt modelId="{F92C53ED-AC4F-4A80-AA05-D33B1DBE74B1}" type="parTrans" cxnId="{F8A2A04C-06A6-4B33-8613-B92A30F6B7E7}">
      <dgm:prSet/>
      <dgm:spPr/>
      <dgm:t>
        <a:bodyPr/>
        <a:lstStyle/>
        <a:p>
          <a:endParaRPr lang="es-AR"/>
        </a:p>
      </dgm:t>
    </dgm:pt>
    <dgm:pt modelId="{35DF28F3-437B-486A-AB21-F6153D774DBE}" type="sibTrans" cxnId="{F8A2A04C-06A6-4B33-8613-B92A30F6B7E7}">
      <dgm:prSet/>
      <dgm:spPr/>
      <dgm:t>
        <a:bodyPr/>
        <a:lstStyle/>
        <a:p>
          <a:endParaRPr lang="es-AR"/>
        </a:p>
      </dgm:t>
    </dgm:pt>
    <dgm:pt modelId="{F1C150B2-215C-43AE-AC27-CB39D8174B43}">
      <dgm:prSet phldrT="[Texto]" custT="1"/>
      <dgm:spPr/>
      <dgm:t>
        <a:bodyPr/>
        <a:lstStyle/>
        <a:p>
          <a:r>
            <a:rPr lang="es-AR" sz="1200" dirty="0" smtClean="0"/>
            <a:t>Tipo de fluido</a:t>
          </a:r>
          <a:endParaRPr lang="es-AR" sz="1200" dirty="0"/>
        </a:p>
      </dgm:t>
    </dgm:pt>
    <dgm:pt modelId="{5279E96D-DA44-4233-B5FB-00ADE4A732A1}" type="parTrans" cxnId="{592FD99C-D970-4254-8BEE-13ED86DD9F83}">
      <dgm:prSet/>
      <dgm:spPr/>
      <dgm:t>
        <a:bodyPr/>
        <a:lstStyle/>
        <a:p>
          <a:endParaRPr lang="es-AR"/>
        </a:p>
      </dgm:t>
    </dgm:pt>
    <dgm:pt modelId="{967CFA5B-52C2-4670-B8E1-33AB8153BDF8}" type="sibTrans" cxnId="{592FD99C-D970-4254-8BEE-13ED86DD9F83}">
      <dgm:prSet/>
      <dgm:spPr/>
      <dgm:t>
        <a:bodyPr/>
        <a:lstStyle/>
        <a:p>
          <a:endParaRPr lang="es-AR"/>
        </a:p>
      </dgm:t>
    </dgm:pt>
    <dgm:pt modelId="{9921A793-C0A3-4E97-AB35-214A2EFEFDAB}">
      <dgm:prSet phldrT="[Texto]"/>
      <dgm:spPr/>
      <dgm:t>
        <a:bodyPr/>
        <a:lstStyle/>
        <a:p>
          <a:endParaRPr lang="es-AR" dirty="0"/>
        </a:p>
      </dgm:t>
    </dgm:pt>
    <dgm:pt modelId="{28088102-D6DC-461C-832B-EBD3FDE9DE6A}" type="parTrans" cxnId="{750CD1D2-A8A4-491C-B3C1-AC9C7BA3C507}">
      <dgm:prSet/>
      <dgm:spPr/>
      <dgm:t>
        <a:bodyPr/>
        <a:lstStyle/>
        <a:p>
          <a:endParaRPr lang="es-AR"/>
        </a:p>
      </dgm:t>
    </dgm:pt>
    <dgm:pt modelId="{59773E2A-5BBC-41B6-AA55-C459B9658E88}" type="sibTrans" cxnId="{750CD1D2-A8A4-491C-B3C1-AC9C7BA3C507}">
      <dgm:prSet/>
      <dgm:spPr/>
      <dgm:t>
        <a:bodyPr/>
        <a:lstStyle/>
        <a:p>
          <a:endParaRPr lang="es-AR"/>
        </a:p>
      </dgm:t>
    </dgm:pt>
    <dgm:pt modelId="{8968A999-7B3E-4AF0-BD59-885ECE418AF1}" type="pres">
      <dgm:prSet presAssocID="{F1A5314D-8108-48D7-901C-6B573E1FDE2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9D37386A-7C83-4FD1-BBCF-96BC23249BBC}" type="pres">
      <dgm:prSet presAssocID="{002C2847-9F21-462B-97BC-9F4AF543350F}" presName="centerShape" presStyleLbl="node0" presStyleIdx="0" presStyleCnt="1"/>
      <dgm:spPr/>
      <dgm:t>
        <a:bodyPr/>
        <a:lstStyle/>
        <a:p>
          <a:endParaRPr lang="es-AR"/>
        </a:p>
      </dgm:t>
    </dgm:pt>
    <dgm:pt modelId="{F38C48E1-B416-498A-B983-D96ADB687B31}" type="pres">
      <dgm:prSet presAssocID="{9F8C097B-ECD5-465D-99F5-6218C048D20A}" presName="parTrans" presStyleLbl="sibTrans2D1" presStyleIdx="0" presStyleCnt="6"/>
      <dgm:spPr/>
      <dgm:t>
        <a:bodyPr/>
        <a:lstStyle/>
        <a:p>
          <a:endParaRPr lang="es-AR"/>
        </a:p>
      </dgm:t>
    </dgm:pt>
    <dgm:pt modelId="{4BD879AB-DCB3-493D-9F58-3FBB4544C737}" type="pres">
      <dgm:prSet presAssocID="{9F8C097B-ECD5-465D-99F5-6218C048D20A}" presName="connectorText" presStyleLbl="sibTrans2D1" presStyleIdx="0" presStyleCnt="6"/>
      <dgm:spPr/>
      <dgm:t>
        <a:bodyPr/>
        <a:lstStyle/>
        <a:p>
          <a:endParaRPr lang="es-AR"/>
        </a:p>
      </dgm:t>
    </dgm:pt>
    <dgm:pt modelId="{883B4162-6518-4A17-8CB6-7CCC0928131F}" type="pres">
      <dgm:prSet presAssocID="{BA495EA8-66BF-44C8-AB14-3418DA8AE8D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09F594F-6158-4C76-9DA9-8143CF3BC79F}" type="pres">
      <dgm:prSet presAssocID="{83ED87D7-9550-4212-A9A6-991727E55FBE}" presName="parTrans" presStyleLbl="sibTrans2D1" presStyleIdx="1" presStyleCnt="6"/>
      <dgm:spPr/>
      <dgm:t>
        <a:bodyPr/>
        <a:lstStyle/>
        <a:p>
          <a:endParaRPr lang="es-AR"/>
        </a:p>
      </dgm:t>
    </dgm:pt>
    <dgm:pt modelId="{742DC4A7-B128-4570-9DC3-D4C50CBA526E}" type="pres">
      <dgm:prSet presAssocID="{83ED87D7-9550-4212-A9A6-991727E55FBE}" presName="connectorText" presStyleLbl="sibTrans2D1" presStyleIdx="1" presStyleCnt="6"/>
      <dgm:spPr/>
      <dgm:t>
        <a:bodyPr/>
        <a:lstStyle/>
        <a:p>
          <a:endParaRPr lang="es-AR"/>
        </a:p>
      </dgm:t>
    </dgm:pt>
    <dgm:pt modelId="{5345A28A-CA52-41DF-95CE-E8915A291310}" type="pres">
      <dgm:prSet presAssocID="{66255DFE-79CE-48BD-896C-2F4D37275E7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AA51C90-AFE0-49B4-AFD7-AA6FBBFE900B}" type="pres">
      <dgm:prSet presAssocID="{291DE755-D217-4CCF-BDE8-87DC63602B9B}" presName="parTrans" presStyleLbl="sibTrans2D1" presStyleIdx="2" presStyleCnt="6"/>
      <dgm:spPr/>
      <dgm:t>
        <a:bodyPr/>
        <a:lstStyle/>
        <a:p>
          <a:endParaRPr lang="es-AR"/>
        </a:p>
      </dgm:t>
    </dgm:pt>
    <dgm:pt modelId="{564C9803-82D4-4841-B5CE-A59022B57E38}" type="pres">
      <dgm:prSet presAssocID="{291DE755-D217-4CCF-BDE8-87DC63602B9B}" presName="connectorText" presStyleLbl="sibTrans2D1" presStyleIdx="2" presStyleCnt="6"/>
      <dgm:spPr/>
      <dgm:t>
        <a:bodyPr/>
        <a:lstStyle/>
        <a:p>
          <a:endParaRPr lang="es-AR"/>
        </a:p>
      </dgm:t>
    </dgm:pt>
    <dgm:pt modelId="{829745DC-F78B-4582-B686-22A33486BE4F}" type="pres">
      <dgm:prSet presAssocID="{9C95B2CD-C234-4A2C-BE8F-099A372ACA0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F59ECAA-5C7A-4BFA-B7FC-3355FFB85BA9}" type="pres">
      <dgm:prSet presAssocID="{57C835E2-CA24-4EE1-ADF4-0261EA798737}" presName="parTrans" presStyleLbl="sibTrans2D1" presStyleIdx="3" presStyleCnt="6"/>
      <dgm:spPr/>
      <dgm:t>
        <a:bodyPr/>
        <a:lstStyle/>
        <a:p>
          <a:endParaRPr lang="es-AR"/>
        </a:p>
      </dgm:t>
    </dgm:pt>
    <dgm:pt modelId="{AF3A7970-10CB-4256-8D83-F81B61672C5C}" type="pres">
      <dgm:prSet presAssocID="{57C835E2-CA24-4EE1-ADF4-0261EA798737}" presName="connectorText" presStyleLbl="sibTrans2D1" presStyleIdx="3" presStyleCnt="6"/>
      <dgm:spPr/>
      <dgm:t>
        <a:bodyPr/>
        <a:lstStyle/>
        <a:p>
          <a:endParaRPr lang="es-AR"/>
        </a:p>
      </dgm:t>
    </dgm:pt>
    <dgm:pt modelId="{3B57301E-7AFF-4304-8864-1234F158BAD1}" type="pres">
      <dgm:prSet presAssocID="{D255597C-08E1-47A0-9DDF-F44491AEEB7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D10F6FF-21B4-46A3-B14B-CF37A19A4BCC}" type="pres">
      <dgm:prSet presAssocID="{F92C53ED-AC4F-4A80-AA05-D33B1DBE74B1}" presName="parTrans" presStyleLbl="sibTrans2D1" presStyleIdx="4" presStyleCnt="6"/>
      <dgm:spPr/>
      <dgm:t>
        <a:bodyPr/>
        <a:lstStyle/>
        <a:p>
          <a:endParaRPr lang="es-AR"/>
        </a:p>
      </dgm:t>
    </dgm:pt>
    <dgm:pt modelId="{B220BF71-E688-44E3-AD91-E70D9C048612}" type="pres">
      <dgm:prSet presAssocID="{F92C53ED-AC4F-4A80-AA05-D33B1DBE74B1}" presName="connectorText" presStyleLbl="sibTrans2D1" presStyleIdx="4" presStyleCnt="6"/>
      <dgm:spPr/>
      <dgm:t>
        <a:bodyPr/>
        <a:lstStyle/>
        <a:p>
          <a:endParaRPr lang="es-AR"/>
        </a:p>
      </dgm:t>
    </dgm:pt>
    <dgm:pt modelId="{C94CE24F-865C-464C-A024-BC353B3E4B79}" type="pres">
      <dgm:prSet presAssocID="{3FABE1E4-2256-48AD-9F8F-13CA406838A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F475CC9-28C9-4F73-808E-665F4DC3163C}" type="pres">
      <dgm:prSet presAssocID="{5279E96D-DA44-4233-B5FB-00ADE4A732A1}" presName="parTrans" presStyleLbl="sibTrans2D1" presStyleIdx="5" presStyleCnt="6"/>
      <dgm:spPr/>
      <dgm:t>
        <a:bodyPr/>
        <a:lstStyle/>
        <a:p>
          <a:endParaRPr lang="es-AR"/>
        </a:p>
      </dgm:t>
    </dgm:pt>
    <dgm:pt modelId="{E043FDF2-3128-4A45-BE45-4D5E9AFCCCE7}" type="pres">
      <dgm:prSet presAssocID="{5279E96D-DA44-4233-B5FB-00ADE4A732A1}" presName="connectorText" presStyleLbl="sibTrans2D1" presStyleIdx="5" presStyleCnt="6"/>
      <dgm:spPr/>
      <dgm:t>
        <a:bodyPr/>
        <a:lstStyle/>
        <a:p>
          <a:endParaRPr lang="es-AR"/>
        </a:p>
      </dgm:t>
    </dgm:pt>
    <dgm:pt modelId="{DBB4B3DB-76B3-4A1F-9B6E-5F1124B7B51A}" type="pres">
      <dgm:prSet presAssocID="{F1C150B2-215C-43AE-AC27-CB39D8174B4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749B20EB-C86E-41A1-867C-9675D17A2228}" type="presOf" srcId="{83ED87D7-9550-4212-A9A6-991727E55FBE}" destId="{742DC4A7-B128-4570-9DC3-D4C50CBA526E}" srcOrd="1" destOrd="0" presId="urn:microsoft.com/office/officeart/2005/8/layout/radial5"/>
    <dgm:cxn modelId="{B0DAF14C-158C-47F2-870F-CC07AC5E550E}" srcId="{002C2847-9F21-462B-97BC-9F4AF543350F}" destId="{BA495EA8-66BF-44C8-AB14-3418DA8AE8D6}" srcOrd="0" destOrd="0" parTransId="{9F8C097B-ECD5-465D-99F5-6218C048D20A}" sibTransId="{A1F1CDEA-24CA-4F48-A218-5EC0EC5D5647}"/>
    <dgm:cxn modelId="{0D463B79-C64B-46AB-9618-D3F75DF5187D}" type="presOf" srcId="{291DE755-D217-4CCF-BDE8-87DC63602B9B}" destId="{DAA51C90-AFE0-49B4-AFD7-AA6FBBFE900B}" srcOrd="0" destOrd="0" presId="urn:microsoft.com/office/officeart/2005/8/layout/radial5"/>
    <dgm:cxn modelId="{500FB212-5854-4694-A0DA-6A735584EEE2}" type="presOf" srcId="{F1A5314D-8108-48D7-901C-6B573E1FDE21}" destId="{8968A999-7B3E-4AF0-BD59-885ECE418AF1}" srcOrd="0" destOrd="0" presId="urn:microsoft.com/office/officeart/2005/8/layout/radial5"/>
    <dgm:cxn modelId="{F5C78F86-FC5B-4073-A981-481C385BEACE}" type="presOf" srcId="{57C835E2-CA24-4EE1-ADF4-0261EA798737}" destId="{AF3A7970-10CB-4256-8D83-F81B61672C5C}" srcOrd="1" destOrd="0" presId="urn:microsoft.com/office/officeart/2005/8/layout/radial5"/>
    <dgm:cxn modelId="{F2DEA668-C440-4C0A-AD22-65352222D0DF}" type="presOf" srcId="{9F8C097B-ECD5-465D-99F5-6218C048D20A}" destId="{4BD879AB-DCB3-493D-9F58-3FBB4544C737}" srcOrd="1" destOrd="0" presId="urn:microsoft.com/office/officeart/2005/8/layout/radial5"/>
    <dgm:cxn modelId="{CA8BA4CE-3B1A-4EA3-BE84-19D781C76C50}" type="presOf" srcId="{F92C53ED-AC4F-4A80-AA05-D33B1DBE74B1}" destId="{3D10F6FF-21B4-46A3-B14B-CF37A19A4BCC}" srcOrd="0" destOrd="0" presId="urn:microsoft.com/office/officeart/2005/8/layout/radial5"/>
    <dgm:cxn modelId="{1F428D2E-B49A-4484-91AD-EBE3F7477E4B}" srcId="{002C2847-9F21-462B-97BC-9F4AF543350F}" destId="{9C95B2CD-C234-4A2C-BE8F-099A372ACA02}" srcOrd="2" destOrd="0" parTransId="{291DE755-D217-4CCF-BDE8-87DC63602B9B}" sibTransId="{1D3D9C34-CD76-439B-A0A6-BD0516AD8E40}"/>
    <dgm:cxn modelId="{DE34C329-EA13-4F11-8921-8B04D8B5C623}" type="presOf" srcId="{F1C150B2-215C-43AE-AC27-CB39D8174B43}" destId="{DBB4B3DB-76B3-4A1F-9B6E-5F1124B7B51A}" srcOrd="0" destOrd="0" presId="urn:microsoft.com/office/officeart/2005/8/layout/radial5"/>
    <dgm:cxn modelId="{40AEB23A-EFC1-4298-B0CB-05AE45B66BD4}" type="presOf" srcId="{57C835E2-CA24-4EE1-ADF4-0261EA798737}" destId="{1F59ECAA-5C7A-4BFA-B7FC-3355FFB85BA9}" srcOrd="0" destOrd="0" presId="urn:microsoft.com/office/officeart/2005/8/layout/radial5"/>
    <dgm:cxn modelId="{592FD99C-D970-4254-8BEE-13ED86DD9F83}" srcId="{002C2847-9F21-462B-97BC-9F4AF543350F}" destId="{F1C150B2-215C-43AE-AC27-CB39D8174B43}" srcOrd="5" destOrd="0" parTransId="{5279E96D-DA44-4233-B5FB-00ADE4A732A1}" sibTransId="{967CFA5B-52C2-4670-B8E1-33AB8153BDF8}"/>
    <dgm:cxn modelId="{57595B67-AF47-44E0-8BD7-68DCCBB1C4A6}" type="presOf" srcId="{5279E96D-DA44-4233-B5FB-00ADE4A732A1}" destId="{2F475CC9-28C9-4F73-808E-665F4DC3163C}" srcOrd="0" destOrd="0" presId="urn:microsoft.com/office/officeart/2005/8/layout/radial5"/>
    <dgm:cxn modelId="{7DFFC81B-1A20-4480-8056-46EAFECED493}" type="presOf" srcId="{83ED87D7-9550-4212-A9A6-991727E55FBE}" destId="{E09F594F-6158-4C76-9DA9-8143CF3BC79F}" srcOrd="0" destOrd="0" presId="urn:microsoft.com/office/officeart/2005/8/layout/radial5"/>
    <dgm:cxn modelId="{827BD8E2-B63D-4146-87F9-289AEA981FCB}" srcId="{F1A5314D-8108-48D7-901C-6B573E1FDE21}" destId="{002C2847-9F21-462B-97BC-9F4AF543350F}" srcOrd="0" destOrd="0" parTransId="{3B2A771A-3E9E-4194-AC8F-9743DD810D8F}" sibTransId="{5916BAF3-EEFA-4ADB-A0C3-365CFFB73A2E}"/>
    <dgm:cxn modelId="{7382F2AA-CA5E-4D97-8A0D-807C6D3E8228}" srcId="{002C2847-9F21-462B-97BC-9F4AF543350F}" destId="{66255DFE-79CE-48BD-896C-2F4D37275E72}" srcOrd="1" destOrd="0" parTransId="{83ED87D7-9550-4212-A9A6-991727E55FBE}" sibTransId="{B22F62EB-E0C1-451C-B735-C1B3E24083C3}"/>
    <dgm:cxn modelId="{F8A2A04C-06A6-4B33-8613-B92A30F6B7E7}" srcId="{002C2847-9F21-462B-97BC-9F4AF543350F}" destId="{3FABE1E4-2256-48AD-9F8F-13CA406838AC}" srcOrd="4" destOrd="0" parTransId="{F92C53ED-AC4F-4A80-AA05-D33B1DBE74B1}" sibTransId="{35DF28F3-437B-486A-AB21-F6153D774DBE}"/>
    <dgm:cxn modelId="{EA3D6BCC-6500-4AC3-9688-83F679181E52}" type="presOf" srcId="{D255597C-08E1-47A0-9DDF-F44491AEEB7E}" destId="{3B57301E-7AFF-4304-8864-1234F158BAD1}" srcOrd="0" destOrd="0" presId="urn:microsoft.com/office/officeart/2005/8/layout/radial5"/>
    <dgm:cxn modelId="{3DD89792-F113-4855-98B8-607A284057D2}" type="presOf" srcId="{002C2847-9F21-462B-97BC-9F4AF543350F}" destId="{9D37386A-7C83-4FD1-BBCF-96BC23249BBC}" srcOrd="0" destOrd="0" presId="urn:microsoft.com/office/officeart/2005/8/layout/radial5"/>
    <dgm:cxn modelId="{89AFA3AD-506D-45D2-A6EE-D7B8F0FB8F7A}" type="presOf" srcId="{9F8C097B-ECD5-465D-99F5-6218C048D20A}" destId="{F38C48E1-B416-498A-B983-D96ADB687B31}" srcOrd="0" destOrd="0" presId="urn:microsoft.com/office/officeart/2005/8/layout/radial5"/>
    <dgm:cxn modelId="{BA60D831-5814-4472-AA64-8AE281841F73}" type="presOf" srcId="{3FABE1E4-2256-48AD-9F8F-13CA406838AC}" destId="{C94CE24F-865C-464C-A024-BC353B3E4B79}" srcOrd="0" destOrd="0" presId="urn:microsoft.com/office/officeart/2005/8/layout/radial5"/>
    <dgm:cxn modelId="{C440408D-5891-41A1-B592-7952225ABA18}" type="presOf" srcId="{5279E96D-DA44-4233-B5FB-00ADE4A732A1}" destId="{E043FDF2-3128-4A45-BE45-4D5E9AFCCCE7}" srcOrd="1" destOrd="0" presId="urn:microsoft.com/office/officeart/2005/8/layout/radial5"/>
    <dgm:cxn modelId="{750CD1D2-A8A4-491C-B3C1-AC9C7BA3C507}" srcId="{F1A5314D-8108-48D7-901C-6B573E1FDE21}" destId="{9921A793-C0A3-4E97-AB35-214A2EFEFDAB}" srcOrd="1" destOrd="0" parTransId="{28088102-D6DC-461C-832B-EBD3FDE9DE6A}" sibTransId="{59773E2A-5BBC-41B6-AA55-C459B9658E88}"/>
    <dgm:cxn modelId="{A358135A-A577-4E6B-8993-BFC1735ACCA6}" type="presOf" srcId="{291DE755-D217-4CCF-BDE8-87DC63602B9B}" destId="{564C9803-82D4-4841-B5CE-A59022B57E38}" srcOrd="1" destOrd="0" presId="urn:microsoft.com/office/officeart/2005/8/layout/radial5"/>
    <dgm:cxn modelId="{899865E0-A3DA-42D9-89D1-4F6FF935D961}" srcId="{002C2847-9F21-462B-97BC-9F4AF543350F}" destId="{D255597C-08E1-47A0-9DDF-F44491AEEB7E}" srcOrd="3" destOrd="0" parTransId="{57C835E2-CA24-4EE1-ADF4-0261EA798737}" sibTransId="{3F52591E-F207-4C90-8427-27754E16C3E8}"/>
    <dgm:cxn modelId="{AB0FC16B-5FBF-49B7-8D1F-88892D84E83B}" type="presOf" srcId="{BA495EA8-66BF-44C8-AB14-3418DA8AE8D6}" destId="{883B4162-6518-4A17-8CB6-7CCC0928131F}" srcOrd="0" destOrd="0" presId="urn:microsoft.com/office/officeart/2005/8/layout/radial5"/>
    <dgm:cxn modelId="{DC42E4E1-4559-4115-9C14-859C06F439D8}" type="presOf" srcId="{F92C53ED-AC4F-4A80-AA05-D33B1DBE74B1}" destId="{B220BF71-E688-44E3-AD91-E70D9C048612}" srcOrd="1" destOrd="0" presId="urn:microsoft.com/office/officeart/2005/8/layout/radial5"/>
    <dgm:cxn modelId="{BC8C7183-A632-4D75-9DCE-67649426DADB}" type="presOf" srcId="{9C95B2CD-C234-4A2C-BE8F-099A372ACA02}" destId="{829745DC-F78B-4582-B686-22A33486BE4F}" srcOrd="0" destOrd="0" presId="urn:microsoft.com/office/officeart/2005/8/layout/radial5"/>
    <dgm:cxn modelId="{143E136A-E46F-4A15-A0FF-ABB551A965E3}" type="presOf" srcId="{66255DFE-79CE-48BD-896C-2F4D37275E72}" destId="{5345A28A-CA52-41DF-95CE-E8915A291310}" srcOrd="0" destOrd="0" presId="urn:microsoft.com/office/officeart/2005/8/layout/radial5"/>
    <dgm:cxn modelId="{E44018DA-F218-48BC-8104-AC65F7E2518B}" type="presParOf" srcId="{8968A999-7B3E-4AF0-BD59-885ECE418AF1}" destId="{9D37386A-7C83-4FD1-BBCF-96BC23249BBC}" srcOrd="0" destOrd="0" presId="urn:microsoft.com/office/officeart/2005/8/layout/radial5"/>
    <dgm:cxn modelId="{C7586C41-92FD-4E03-A276-CFAB24F07B00}" type="presParOf" srcId="{8968A999-7B3E-4AF0-BD59-885ECE418AF1}" destId="{F38C48E1-B416-498A-B983-D96ADB687B31}" srcOrd="1" destOrd="0" presId="urn:microsoft.com/office/officeart/2005/8/layout/radial5"/>
    <dgm:cxn modelId="{AB9B811A-AD42-4648-BFB2-6431A84D9DB9}" type="presParOf" srcId="{F38C48E1-B416-498A-B983-D96ADB687B31}" destId="{4BD879AB-DCB3-493D-9F58-3FBB4544C737}" srcOrd="0" destOrd="0" presId="urn:microsoft.com/office/officeart/2005/8/layout/radial5"/>
    <dgm:cxn modelId="{6C155153-F3CB-4E1F-AD51-A2806F91C2FE}" type="presParOf" srcId="{8968A999-7B3E-4AF0-BD59-885ECE418AF1}" destId="{883B4162-6518-4A17-8CB6-7CCC0928131F}" srcOrd="2" destOrd="0" presId="urn:microsoft.com/office/officeart/2005/8/layout/radial5"/>
    <dgm:cxn modelId="{0ED95AA1-BE95-4837-A20C-6750C3B9C0FF}" type="presParOf" srcId="{8968A999-7B3E-4AF0-BD59-885ECE418AF1}" destId="{E09F594F-6158-4C76-9DA9-8143CF3BC79F}" srcOrd="3" destOrd="0" presId="urn:microsoft.com/office/officeart/2005/8/layout/radial5"/>
    <dgm:cxn modelId="{4FCAAEE8-E747-441C-AC0F-48F192859FFE}" type="presParOf" srcId="{E09F594F-6158-4C76-9DA9-8143CF3BC79F}" destId="{742DC4A7-B128-4570-9DC3-D4C50CBA526E}" srcOrd="0" destOrd="0" presId="urn:microsoft.com/office/officeart/2005/8/layout/radial5"/>
    <dgm:cxn modelId="{032B5AC8-4D3A-4C82-9BE2-27325DDB921B}" type="presParOf" srcId="{8968A999-7B3E-4AF0-BD59-885ECE418AF1}" destId="{5345A28A-CA52-41DF-95CE-E8915A291310}" srcOrd="4" destOrd="0" presId="urn:microsoft.com/office/officeart/2005/8/layout/radial5"/>
    <dgm:cxn modelId="{9D29F978-E561-4C9E-97DF-A3BDA5C72DEE}" type="presParOf" srcId="{8968A999-7B3E-4AF0-BD59-885ECE418AF1}" destId="{DAA51C90-AFE0-49B4-AFD7-AA6FBBFE900B}" srcOrd="5" destOrd="0" presId="urn:microsoft.com/office/officeart/2005/8/layout/radial5"/>
    <dgm:cxn modelId="{9F527A59-89E3-4B07-A4A0-181DEB2898A0}" type="presParOf" srcId="{DAA51C90-AFE0-49B4-AFD7-AA6FBBFE900B}" destId="{564C9803-82D4-4841-B5CE-A59022B57E38}" srcOrd="0" destOrd="0" presId="urn:microsoft.com/office/officeart/2005/8/layout/radial5"/>
    <dgm:cxn modelId="{2AA6EACF-6977-4981-A633-95040AF0FBF4}" type="presParOf" srcId="{8968A999-7B3E-4AF0-BD59-885ECE418AF1}" destId="{829745DC-F78B-4582-B686-22A33486BE4F}" srcOrd="6" destOrd="0" presId="urn:microsoft.com/office/officeart/2005/8/layout/radial5"/>
    <dgm:cxn modelId="{CBB4C9D4-1DAA-40E1-B847-671185DC3634}" type="presParOf" srcId="{8968A999-7B3E-4AF0-BD59-885ECE418AF1}" destId="{1F59ECAA-5C7A-4BFA-B7FC-3355FFB85BA9}" srcOrd="7" destOrd="0" presId="urn:microsoft.com/office/officeart/2005/8/layout/radial5"/>
    <dgm:cxn modelId="{BD64A06C-9156-47F6-B701-7DA4EC73704B}" type="presParOf" srcId="{1F59ECAA-5C7A-4BFA-B7FC-3355FFB85BA9}" destId="{AF3A7970-10CB-4256-8D83-F81B61672C5C}" srcOrd="0" destOrd="0" presId="urn:microsoft.com/office/officeart/2005/8/layout/radial5"/>
    <dgm:cxn modelId="{23CABD33-43D0-4E94-B5A3-8268E6AB365C}" type="presParOf" srcId="{8968A999-7B3E-4AF0-BD59-885ECE418AF1}" destId="{3B57301E-7AFF-4304-8864-1234F158BAD1}" srcOrd="8" destOrd="0" presId="urn:microsoft.com/office/officeart/2005/8/layout/radial5"/>
    <dgm:cxn modelId="{9FDE54E3-1551-4F64-AFF0-C0848D16567D}" type="presParOf" srcId="{8968A999-7B3E-4AF0-BD59-885ECE418AF1}" destId="{3D10F6FF-21B4-46A3-B14B-CF37A19A4BCC}" srcOrd="9" destOrd="0" presId="urn:microsoft.com/office/officeart/2005/8/layout/radial5"/>
    <dgm:cxn modelId="{6A7C30DF-4AF5-4A0C-8FD4-20E7BB0684E0}" type="presParOf" srcId="{3D10F6FF-21B4-46A3-B14B-CF37A19A4BCC}" destId="{B220BF71-E688-44E3-AD91-E70D9C048612}" srcOrd="0" destOrd="0" presId="urn:microsoft.com/office/officeart/2005/8/layout/radial5"/>
    <dgm:cxn modelId="{ADAACA9A-564C-4A6E-9E47-6671790CBEEA}" type="presParOf" srcId="{8968A999-7B3E-4AF0-BD59-885ECE418AF1}" destId="{C94CE24F-865C-464C-A024-BC353B3E4B79}" srcOrd="10" destOrd="0" presId="urn:microsoft.com/office/officeart/2005/8/layout/radial5"/>
    <dgm:cxn modelId="{7C56C2BE-000C-494D-8766-69DB9031FC80}" type="presParOf" srcId="{8968A999-7B3E-4AF0-BD59-885ECE418AF1}" destId="{2F475CC9-28C9-4F73-808E-665F4DC3163C}" srcOrd="11" destOrd="0" presId="urn:microsoft.com/office/officeart/2005/8/layout/radial5"/>
    <dgm:cxn modelId="{2C6D9BFE-2002-4649-B209-4D74F2ECD808}" type="presParOf" srcId="{2F475CC9-28C9-4F73-808E-665F4DC3163C}" destId="{E043FDF2-3128-4A45-BE45-4D5E9AFCCCE7}" srcOrd="0" destOrd="0" presId="urn:microsoft.com/office/officeart/2005/8/layout/radial5"/>
    <dgm:cxn modelId="{0FE749FD-FACA-4BEB-947D-F4FC6101A0C2}" type="presParOf" srcId="{8968A999-7B3E-4AF0-BD59-885ECE418AF1}" destId="{DBB4B3DB-76B3-4A1F-9B6E-5F1124B7B51A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D805C3-2365-4E61-9863-FBC678FB090B}" type="doc">
      <dgm:prSet loTypeId="urn:microsoft.com/office/officeart/2005/8/layout/radial1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F30D077D-414B-48F2-B621-2E73BB943643}">
      <dgm:prSet phldrT="[Texto]"/>
      <dgm:spPr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AR" dirty="0" smtClean="0"/>
            <a:t> </a:t>
          </a:r>
          <a:endParaRPr lang="es-AR" dirty="0"/>
        </a:p>
      </dgm:t>
    </dgm:pt>
    <dgm:pt modelId="{DF4D933E-C125-4EF7-B974-F344C33C719D}" type="parTrans" cxnId="{7A39A98F-79B3-47A6-9EB6-6C471FA2C272}">
      <dgm:prSet/>
      <dgm:spPr/>
      <dgm:t>
        <a:bodyPr/>
        <a:lstStyle/>
        <a:p>
          <a:endParaRPr lang="es-AR"/>
        </a:p>
      </dgm:t>
    </dgm:pt>
    <dgm:pt modelId="{48F6F6F6-4358-4CA9-9285-F972AD1D58AD}" type="sibTrans" cxnId="{7A39A98F-79B3-47A6-9EB6-6C471FA2C272}">
      <dgm:prSet/>
      <dgm:spPr/>
      <dgm:t>
        <a:bodyPr/>
        <a:lstStyle/>
        <a:p>
          <a:endParaRPr lang="es-AR"/>
        </a:p>
      </dgm:t>
    </dgm:pt>
    <dgm:pt modelId="{FB941960-6AEB-4DF3-B430-1E76BB257FB4}">
      <dgm:prSet phldrT="[Texto]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AR" dirty="0" smtClean="0"/>
            <a:t>De las propiedades del fluido</a:t>
          </a:r>
          <a:endParaRPr lang="es-AR" dirty="0"/>
        </a:p>
      </dgm:t>
    </dgm:pt>
    <dgm:pt modelId="{18B48559-8B98-4422-AC3D-442854863835}" type="parTrans" cxnId="{2FA25A1D-94DA-479A-9462-52834D31CBF5}">
      <dgm:prSet/>
      <dgm:spPr/>
      <dgm:t>
        <a:bodyPr/>
        <a:lstStyle/>
        <a:p>
          <a:endParaRPr lang="es-AR"/>
        </a:p>
      </dgm:t>
    </dgm:pt>
    <dgm:pt modelId="{ED62D4C7-216E-4E0C-892B-09A506B2E658}" type="sibTrans" cxnId="{2FA25A1D-94DA-479A-9462-52834D31CBF5}">
      <dgm:prSet/>
      <dgm:spPr/>
      <dgm:t>
        <a:bodyPr/>
        <a:lstStyle/>
        <a:p>
          <a:endParaRPr lang="es-AR"/>
        </a:p>
      </dgm:t>
    </dgm:pt>
    <dgm:pt modelId="{1DF2EAEC-9DED-48ED-9921-EA987699E322}">
      <dgm:prSet phldrT="[Texto]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AR" dirty="0" smtClean="0"/>
            <a:t>De la velocidad del fluido</a:t>
          </a:r>
          <a:endParaRPr lang="es-AR" dirty="0"/>
        </a:p>
      </dgm:t>
    </dgm:pt>
    <dgm:pt modelId="{AD8F3AAA-90C6-4823-8F24-8EA3DF898234}" type="parTrans" cxnId="{A8D00982-68E3-4A27-B2A2-897AD30BB661}">
      <dgm:prSet/>
      <dgm:spPr/>
      <dgm:t>
        <a:bodyPr/>
        <a:lstStyle/>
        <a:p>
          <a:endParaRPr lang="es-AR"/>
        </a:p>
      </dgm:t>
    </dgm:pt>
    <dgm:pt modelId="{18A1D3C5-585C-4D79-91E2-737B78399055}" type="sibTrans" cxnId="{A8D00982-68E3-4A27-B2A2-897AD30BB661}">
      <dgm:prSet/>
      <dgm:spPr/>
      <dgm:t>
        <a:bodyPr/>
        <a:lstStyle/>
        <a:p>
          <a:endParaRPr lang="es-AR"/>
        </a:p>
      </dgm:t>
    </dgm:pt>
    <dgm:pt modelId="{D61F233A-6EE0-49CE-9F92-E10F848E6652}">
      <dgm:prSet phldrT="[Texto]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AR" dirty="0" smtClean="0"/>
            <a:t>De la diferencia de temperaturas</a:t>
          </a:r>
          <a:endParaRPr lang="es-AR" dirty="0"/>
        </a:p>
      </dgm:t>
    </dgm:pt>
    <dgm:pt modelId="{AFADFA87-53ED-4E8A-B207-7B0DEEE0EA76}" type="parTrans" cxnId="{A04CCFFC-9CD7-4D1D-8268-2B2DDB7EE5C5}">
      <dgm:prSet/>
      <dgm:spPr/>
      <dgm:t>
        <a:bodyPr/>
        <a:lstStyle/>
        <a:p>
          <a:endParaRPr lang="es-AR"/>
        </a:p>
      </dgm:t>
    </dgm:pt>
    <dgm:pt modelId="{8DC942D3-06A3-4F89-82CE-3A5D09EE2E6F}" type="sibTrans" cxnId="{A04CCFFC-9CD7-4D1D-8268-2B2DDB7EE5C5}">
      <dgm:prSet/>
      <dgm:spPr/>
      <dgm:t>
        <a:bodyPr/>
        <a:lstStyle/>
        <a:p>
          <a:endParaRPr lang="es-AR"/>
        </a:p>
      </dgm:t>
    </dgm:pt>
    <dgm:pt modelId="{0F5588B9-B62B-4FF6-A634-7589FB8325DC}">
      <dgm:prSet phldrT="[Texto]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AR" dirty="0" smtClean="0"/>
            <a:t>De la geometría del sistema</a:t>
          </a:r>
          <a:endParaRPr lang="es-AR" dirty="0"/>
        </a:p>
      </dgm:t>
    </dgm:pt>
    <dgm:pt modelId="{BAE291F0-7F7B-40CB-96CB-146F3419DC7D}" type="parTrans" cxnId="{DD4EF14E-E3F7-4F91-AECF-78F000E9B2EA}">
      <dgm:prSet/>
      <dgm:spPr/>
      <dgm:t>
        <a:bodyPr/>
        <a:lstStyle/>
        <a:p>
          <a:endParaRPr lang="es-AR"/>
        </a:p>
      </dgm:t>
    </dgm:pt>
    <dgm:pt modelId="{BF92239A-BAFF-4FDC-A650-1E2C24B75A62}" type="sibTrans" cxnId="{DD4EF14E-E3F7-4F91-AECF-78F000E9B2EA}">
      <dgm:prSet/>
      <dgm:spPr/>
      <dgm:t>
        <a:bodyPr/>
        <a:lstStyle/>
        <a:p>
          <a:endParaRPr lang="es-AR"/>
        </a:p>
      </dgm:t>
    </dgm:pt>
    <dgm:pt modelId="{352BBEEA-2029-4D0B-BF12-7A7521C08E55}" type="pres">
      <dgm:prSet presAssocID="{A0D805C3-2365-4E61-9863-FBC678FB090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A4E65A10-D0B6-483D-84F7-DEFEFE9489B1}" type="pres">
      <dgm:prSet presAssocID="{F30D077D-414B-48F2-B621-2E73BB943643}" presName="centerShape" presStyleLbl="node0" presStyleIdx="0" presStyleCnt="1"/>
      <dgm:spPr/>
      <dgm:t>
        <a:bodyPr/>
        <a:lstStyle/>
        <a:p>
          <a:endParaRPr lang="es-AR"/>
        </a:p>
      </dgm:t>
    </dgm:pt>
    <dgm:pt modelId="{6F544D3A-9967-440C-8C92-20505F08A485}" type="pres">
      <dgm:prSet presAssocID="{18B48559-8B98-4422-AC3D-442854863835}" presName="Name9" presStyleLbl="parChTrans1D2" presStyleIdx="0" presStyleCnt="4"/>
      <dgm:spPr/>
      <dgm:t>
        <a:bodyPr/>
        <a:lstStyle/>
        <a:p>
          <a:endParaRPr lang="es-AR"/>
        </a:p>
      </dgm:t>
    </dgm:pt>
    <dgm:pt modelId="{A28153F8-7FF5-4186-98A4-17A82E9F7A34}" type="pres">
      <dgm:prSet presAssocID="{18B48559-8B98-4422-AC3D-442854863835}" presName="connTx" presStyleLbl="parChTrans1D2" presStyleIdx="0" presStyleCnt="4"/>
      <dgm:spPr/>
      <dgm:t>
        <a:bodyPr/>
        <a:lstStyle/>
        <a:p>
          <a:endParaRPr lang="es-AR"/>
        </a:p>
      </dgm:t>
    </dgm:pt>
    <dgm:pt modelId="{985EE64F-DD40-47CF-8C36-7C4E676E9A0C}" type="pres">
      <dgm:prSet presAssocID="{FB941960-6AEB-4DF3-B430-1E76BB257FB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A723E86-C1C4-4935-BFCA-7E168A49AC5C}" type="pres">
      <dgm:prSet presAssocID="{AD8F3AAA-90C6-4823-8F24-8EA3DF898234}" presName="Name9" presStyleLbl="parChTrans1D2" presStyleIdx="1" presStyleCnt="4"/>
      <dgm:spPr/>
      <dgm:t>
        <a:bodyPr/>
        <a:lstStyle/>
        <a:p>
          <a:endParaRPr lang="es-AR"/>
        </a:p>
      </dgm:t>
    </dgm:pt>
    <dgm:pt modelId="{EA32FC66-753C-4F2A-88DD-02A4B7DB0F71}" type="pres">
      <dgm:prSet presAssocID="{AD8F3AAA-90C6-4823-8F24-8EA3DF898234}" presName="connTx" presStyleLbl="parChTrans1D2" presStyleIdx="1" presStyleCnt="4"/>
      <dgm:spPr/>
      <dgm:t>
        <a:bodyPr/>
        <a:lstStyle/>
        <a:p>
          <a:endParaRPr lang="es-AR"/>
        </a:p>
      </dgm:t>
    </dgm:pt>
    <dgm:pt modelId="{79E93C5B-1ABA-46EE-B161-67EA9458A43B}" type="pres">
      <dgm:prSet presAssocID="{1DF2EAEC-9DED-48ED-9921-EA987699E32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7718733-121A-4B7E-B810-AF3CF7FC7BD8}" type="pres">
      <dgm:prSet presAssocID="{AFADFA87-53ED-4E8A-B207-7B0DEEE0EA76}" presName="Name9" presStyleLbl="parChTrans1D2" presStyleIdx="2" presStyleCnt="4"/>
      <dgm:spPr/>
      <dgm:t>
        <a:bodyPr/>
        <a:lstStyle/>
        <a:p>
          <a:endParaRPr lang="es-AR"/>
        </a:p>
      </dgm:t>
    </dgm:pt>
    <dgm:pt modelId="{27E068EC-EAE8-4344-A677-9A5727DAEC9E}" type="pres">
      <dgm:prSet presAssocID="{AFADFA87-53ED-4E8A-B207-7B0DEEE0EA76}" presName="connTx" presStyleLbl="parChTrans1D2" presStyleIdx="2" presStyleCnt="4"/>
      <dgm:spPr/>
      <dgm:t>
        <a:bodyPr/>
        <a:lstStyle/>
        <a:p>
          <a:endParaRPr lang="es-AR"/>
        </a:p>
      </dgm:t>
    </dgm:pt>
    <dgm:pt modelId="{BDEFE3D5-DC92-4DB5-B8CE-1366180A9750}" type="pres">
      <dgm:prSet presAssocID="{D61F233A-6EE0-49CE-9F92-E10F848E665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0685519-8E78-4777-874A-59A1AC7AE702}" type="pres">
      <dgm:prSet presAssocID="{BAE291F0-7F7B-40CB-96CB-146F3419DC7D}" presName="Name9" presStyleLbl="parChTrans1D2" presStyleIdx="3" presStyleCnt="4"/>
      <dgm:spPr/>
      <dgm:t>
        <a:bodyPr/>
        <a:lstStyle/>
        <a:p>
          <a:endParaRPr lang="es-AR"/>
        </a:p>
      </dgm:t>
    </dgm:pt>
    <dgm:pt modelId="{06976CD1-6BDF-46D9-87B9-1DCE50459BF9}" type="pres">
      <dgm:prSet presAssocID="{BAE291F0-7F7B-40CB-96CB-146F3419DC7D}" presName="connTx" presStyleLbl="parChTrans1D2" presStyleIdx="3" presStyleCnt="4"/>
      <dgm:spPr/>
      <dgm:t>
        <a:bodyPr/>
        <a:lstStyle/>
        <a:p>
          <a:endParaRPr lang="es-AR"/>
        </a:p>
      </dgm:t>
    </dgm:pt>
    <dgm:pt modelId="{F8BC5436-BDA1-4017-9C56-382E125E870B}" type="pres">
      <dgm:prSet presAssocID="{0F5588B9-B62B-4FF6-A634-7589FB8325D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A04CCFFC-9CD7-4D1D-8268-2B2DDB7EE5C5}" srcId="{F30D077D-414B-48F2-B621-2E73BB943643}" destId="{D61F233A-6EE0-49CE-9F92-E10F848E6652}" srcOrd="2" destOrd="0" parTransId="{AFADFA87-53ED-4E8A-B207-7B0DEEE0EA76}" sibTransId="{8DC942D3-06A3-4F89-82CE-3A5D09EE2E6F}"/>
    <dgm:cxn modelId="{A8D00982-68E3-4A27-B2A2-897AD30BB661}" srcId="{F30D077D-414B-48F2-B621-2E73BB943643}" destId="{1DF2EAEC-9DED-48ED-9921-EA987699E322}" srcOrd="1" destOrd="0" parTransId="{AD8F3AAA-90C6-4823-8F24-8EA3DF898234}" sibTransId="{18A1D3C5-585C-4D79-91E2-737B78399055}"/>
    <dgm:cxn modelId="{7A39A98F-79B3-47A6-9EB6-6C471FA2C272}" srcId="{A0D805C3-2365-4E61-9863-FBC678FB090B}" destId="{F30D077D-414B-48F2-B621-2E73BB943643}" srcOrd="0" destOrd="0" parTransId="{DF4D933E-C125-4EF7-B974-F344C33C719D}" sibTransId="{48F6F6F6-4358-4CA9-9285-F972AD1D58AD}"/>
    <dgm:cxn modelId="{07AD833F-A3E3-4DB8-B6BA-209B3C89A94C}" type="presOf" srcId="{18B48559-8B98-4422-AC3D-442854863835}" destId="{A28153F8-7FF5-4186-98A4-17A82E9F7A34}" srcOrd="1" destOrd="0" presId="urn:microsoft.com/office/officeart/2005/8/layout/radial1"/>
    <dgm:cxn modelId="{6FCF3F41-3C97-40A8-AECF-6C498CCC24AA}" type="presOf" srcId="{AFADFA87-53ED-4E8A-B207-7B0DEEE0EA76}" destId="{27E068EC-EAE8-4344-A677-9A5727DAEC9E}" srcOrd="1" destOrd="0" presId="urn:microsoft.com/office/officeart/2005/8/layout/radial1"/>
    <dgm:cxn modelId="{5585816A-97F7-46F8-95E4-83B532A0DF31}" type="presOf" srcId="{D61F233A-6EE0-49CE-9F92-E10F848E6652}" destId="{BDEFE3D5-DC92-4DB5-B8CE-1366180A9750}" srcOrd="0" destOrd="0" presId="urn:microsoft.com/office/officeart/2005/8/layout/radial1"/>
    <dgm:cxn modelId="{25C2D66B-7893-4C22-9A46-9C4D21C99F50}" type="presOf" srcId="{BAE291F0-7F7B-40CB-96CB-146F3419DC7D}" destId="{06976CD1-6BDF-46D9-87B9-1DCE50459BF9}" srcOrd="1" destOrd="0" presId="urn:microsoft.com/office/officeart/2005/8/layout/radial1"/>
    <dgm:cxn modelId="{B3C315D0-4E73-4D43-8FC8-408AF125FA0C}" type="presOf" srcId="{AFADFA87-53ED-4E8A-B207-7B0DEEE0EA76}" destId="{97718733-121A-4B7E-B810-AF3CF7FC7BD8}" srcOrd="0" destOrd="0" presId="urn:microsoft.com/office/officeart/2005/8/layout/radial1"/>
    <dgm:cxn modelId="{B252D5BB-3E7F-4505-9CE5-D607F424B2B0}" type="presOf" srcId="{A0D805C3-2365-4E61-9863-FBC678FB090B}" destId="{352BBEEA-2029-4D0B-BF12-7A7521C08E55}" srcOrd="0" destOrd="0" presId="urn:microsoft.com/office/officeart/2005/8/layout/radial1"/>
    <dgm:cxn modelId="{F1623C22-74D9-4F40-AF1A-A45DB04F37AB}" type="presOf" srcId="{AD8F3AAA-90C6-4823-8F24-8EA3DF898234}" destId="{EA723E86-C1C4-4935-BFCA-7E168A49AC5C}" srcOrd="0" destOrd="0" presId="urn:microsoft.com/office/officeart/2005/8/layout/radial1"/>
    <dgm:cxn modelId="{DB399A59-6CF5-4065-BF24-0F9AF4E32972}" type="presOf" srcId="{1DF2EAEC-9DED-48ED-9921-EA987699E322}" destId="{79E93C5B-1ABA-46EE-B161-67EA9458A43B}" srcOrd="0" destOrd="0" presId="urn:microsoft.com/office/officeart/2005/8/layout/radial1"/>
    <dgm:cxn modelId="{253AD2E5-4D2E-4551-A4BA-80FEA7BE7D25}" type="presOf" srcId="{18B48559-8B98-4422-AC3D-442854863835}" destId="{6F544D3A-9967-440C-8C92-20505F08A485}" srcOrd="0" destOrd="0" presId="urn:microsoft.com/office/officeart/2005/8/layout/radial1"/>
    <dgm:cxn modelId="{2FA25A1D-94DA-479A-9462-52834D31CBF5}" srcId="{F30D077D-414B-48F2-B621-2E73BB943643}" destId="{FB941960-6AEB-4DF3-B430-1E76BB257FB4}" srcOrd="0" destOrd="0" parTransId="{18B48559-8B98-4422-AC3D-442854863835}" sibTransId="{ED62D4C7-216E-4E0C-892B-09A506B2E658}"/>
    <dgm:cxn modelId="{3F46575C-67F3-425E-B5DC-212D3A8C808D}" type="presOf" srcId="{F30D077D-414B-48F2-B621-2E73BB943643}" destId="{A4E65A10-D0B6-483D-84F7-DEFEFE9489B1}" srcOrd="0" destOrd="0" presId="urn:microsoft.com/office/officeart/2005/8/layout/radial1"/>
    <dgm:cxn modelId="{2BD66DB0-4273-4D68-85D1-BC6709F31174}" type="presOf" srcId="{FB941960-6AEB-4DF3-B430-1E76BB257FB4}" destId="{985EE64F-DD40-47CF-8C36-7C4E676E9A0C}" srcOrd="0" destOrd="0" presId="urn:microsoft.com/office/officeart/2005/8/layout/radial1"/>
    <dgm:cxn modelId="{5901B2B1-CCB3-4780-848C-64999CF6D7C0}" type="presOf" srcId="{AD8F3AAA-90C6-4823-8F24-8EA3DF898234}" destId="{EA32FC66-753C-4F2A-88DD-02A4B7DB0F71}" srcOrd="1" destOrd="0" presId="urn:microsoft.com/office/officeart/2005/8/layout/radial1"/>
    <dgm:cxn modelId="{EDAEE79C-E757-4BD7-AE87-E2ED9170BC1A}" type="presOf" srcId="{BAE291F0-7F7B-40CB-96CB-146F3419DC7D}" destId="{20685519-8E78-4777-874A-59A1AC7AE702}" srcOrd="0" destOrd="0" presId="urn:microsoft.com/office/officeart/2005/8/layout/radial1"/>
    <dgm:cxn modelId="{0C9C9FB7-A16D-4E1D-A502-AEF2295B4172}" type="presOf" srcId="{0F5588B9-B62B-4FF6-A634-7589FB8325DC}" destId="{F8BC5436-BDA1-4017-9C56-382E125E870B}" srcOrd="0" destOrd="0" presId="urn:microsoft.com/office/officeart/2005/8/layout/radial1"/>
    <dgm:cxn modelId="{DD4EF14E-E3F7-4F91-AECF-78F000E9B2EA}" srcId="{F30D077D-414B-48F2-B621-2E73BB943643}" destId="{0F5588B9-B62B-4FF6-A634-7589FB8325DC}" srcOrd="3" destOrd="0" parTransId="{BAE291F0-7F7B-40CB-96CB-146F3419DC7D}" sibTransId="{BF92239A-BAFF-4FDC-A650-1E2C24B75A62}"/>
    <dgm:cxn modelId="{3917B86C-E82E-467C-9174-10E5A1009DDB}" type="presParOf" srcId="{352BBEEA-2029-4D0B-BF12-7A7521C08E55}" destId="{A4E65A10-D0B6-483D-84F7-DEFEFE9489B1}" srcOrd="0" destOrd="0" presId="urn:microsoft.com/office/officeart/2005/8/layout/radial1"/>
    <dgm:cxn modelId="{63A9D1F0-3924-4E81-9ECC-081D729278E4}" type="presParOf" srcId="{352BBEEA-2029-4D0B-BF12-7A7521C08E55}" destId="{6F544D3A-9967-440C-8C92-20505F08A485}" srcOrd="1" destOrd="0" presId="urn:microsoft.com/office/officeart/2005/8/layout/radial1"/>
    <dgm:cxn modelId="{7FAF1E3C-B029-4829-B10F-DECADC20585E}" type="presParOf" srcId="{6F544D3A-9967-440C-8C92-20505F08A485}" destId="{A28153F8-7FF5-4186-98A4-17A82E9F7A34}" srcOrd="0" destOrd="0" presId="urn:microsoft.com/office/officeart/2005/8/layout/radial1"/>
    <dgm:cxn modelId="{540EF6AF-4DA1-431F-BA84-603F59032F6F}" type="presParOf" srcId="{352BBEEA-2029-4D0B-BF12-7A7521C08E55}" destId="{985EE64F-DD40-47CF-8C36-7C4E676E9A0C}" srcOrd="2" destOrd="0" presId="urn:microsoft.com/office/officeart/2005/8/layout/radial1"/>
    <dgm:cxn modelId="{D7629BFD-B60F-450C-924D-2715F8A80CB4}" type="presParOf" srcId="{352BBEEA-2029-4D0B-BF12-7A7521C08E55}" destId="{EA723E86-C1C4-4935-BFCA-7E168A49AC5C}" srcOrd="3" destOrd="0" presId="urn:microsoft.com/office/officeart/2005/8/layout/radial1"/>
    <dgm:cxn modelId="{B05BDEFD-18FB-4D21-BC20-A86F1AD4D781}" type="presParOf" srcId="{EA723E86-C1C4-4935-BFCA-7E168A49AC5C}" destId="{EA32FC66-753C-4F2A-88DD-02A4B7DB0F71}" srcOrd="0" destOrd="0" presId="urn:microsoft.com/office/officeart/2005/8/layout/radial1"/>
    <dgm:cxn modelId="{422A0C3F-4A38-48BE-9684-6449C770B507}" type="presParOf" srcId="{352BBEEA-2029-4D0B-BF12-7A7521C08E55}" destId="{79E93C5B-1ABA-46EE-B161-67EA9458A43B}" srcOrd="4" destOrd="0" presId="urn:microsoft.com/office/officeart/2005/8/layout/radial1"/>
    <dgm:cxn modelId="{0B1A3C68-8A59-405F-8215-9B7C40C0FD38}" type="presParOf" srcId="{352BBEEA-2029-4D0B-BF12-7A7521C08E55}" destId="{97718733-121A-4B7E-B810-AF3CF7FC7BD8}" srcOrd="5" destOrd="0" presId="urn:microsoft.com/office/officeart/2005/8/layout/radial1"/>
    <dgm:cxn modelId="{C57628A7-CA48-4A57-B18C-FD633758AA7D}" type="presParOf" srcId="{97718733-121A-4B7E-B810-AF3CF7FC7BD8}" destId="{27E068EC-EAE8-4344-A677-9A5727DAEC9E}" srcOrd="0" destOrd="0" presId="urn:microsoft.com/office/officeart/2005/8/layout/radial1"/>
    <dgm:cxn modelId="{01EBFD5E-D5D2-4B0A-8DDB-810ED289519F}" type="presParOf" srcId="{352BBEEA-2029-4D0B-BF12-7A7521C08E55}" destId="{BDEFE3D5-DC92-4DB5-B8CE-1366180A9750}" srcOrd="6" destOrd="0" presId="urn:microsoft.com/office/officeart/2005/8/layout/radial1"/>
    <dgm:cxn modelId="{554BAA97-BF4F-4CD0-869D-DA3FB411B678}" type="presParOf" srcId="{352BBEEA-2029-4D0B-BF12-7A7521C08E55}" destId="{20685519-8E78-4777-874A-59A1AC7AE702}" srcOrd="7" destOrd="0" presId="urn:microsoft.com/office/officeart/2005/8/layout/radial1"/>
    <dgm:cxn modelId="{DD37ED32-30DA-4E5B-AA6F-3849EEAECBC0}" type="presParOf" srcId="{20685519-8E78-4777-874A-59A1AC7AE702}" destId="{06976CD1-6BDF-46D9-87B9-1DCE50459BF9}" srcOrd="0" destOrd="0" presId="urn:microsoft.com/office/officeart/2005/8/layout/radial1"/>
    <dgm:cxn modelId="{0577A764-0D3A-4B42-A469-5DBD0BEB9919}" type="presParOf" srcId="{352BBEEA-2029-4D0B-BF12-7A7521C08E55}" destId="{F8BC5436-BDA1-4017-9C56-382E125E870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7386A-7C83-4FD1-BBCF-96BC23249BBC}">
      <dsp:nvSpPr>
        <dsp:cNvPr id="0" name=""/>
        <dsp:cNvSpPr/>
      </dsp:nvSpPr>
      <dsp:spPr>
        <a:xfrm>
          <a:off x="3324780" y="1897691"/>
          <a:ext cx="1354142" cy="1354142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dirty="0" smtClean="0"/>
            <a:t>Convección Forzada</a:t>
          </a:r>
          <a:endParaRPr lang="es-AR" sz="1200" kern="1200" dirty="0"/>
        </a:p>
      </dsp:txBody>
      <dsp:txXfrm>
        <a:off x="3523090" y="2096001"/>
        <a:ext cx="957522" cy="957522"/>
      </dsp:txXfrm>
    </dsp:sp>
    <dsp:sp modelId="{F38C48E1-B416-498A-B983-D96ADB687B31}">
      <dsp:nvSpPr>
        <dsp:cNvPr id="0" name=""/>
        <dsp:cNvSpPr/>
      </dsp:nvSpPr>
      <dsp:spPr>
        <a:xfrm rot="16200000">
          <a:off x="3858775" y="1405631"/>
          <a:ext cx="286152" cy="460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900" kern="1200"/>
        </a:p>
      </dsp:txBody>
      <dsp:txXfrm>
        <a:off x="3901698" y="1540636"/>
        <a:ext cx="200306" cy="276244"/>
      </dsp:txXfrm>
    </dsp:sp>
    <dsp:sp modelId="{883B4162-6518-4A17-8CB6-7CCC0928131F}">
      <dsp:nvSpPr>
        <dsp:cNvPr id="0" name=""/>
        <dsp:cNvSpPr/>
      </dsp:nvSpPr>
      <dsp:spPr>
        <a:xfrm>
          <a:off x="3324780" y="3639"/>
          <a:ext cx="1354142" cy="1354142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dirty="0" smtClean="0"/>
            <a:t>Configuración Geométrica</a:t>
          </a:r>
          <a:endParaRPr lang="es-AR" sz="1200" kern="1200" dirty="0"/>
        </a:p>
      </dsp:txBody>
      <dsp:txXfrm>
        <a:off x="3523090" y="201949"/>
        <a:ext cx="957522" cy="957522"/>
      </dsp:txXfrm>
    </dsp:sp>
    <dsp:sp modelId="{E09F594F-6158-4C76-9DA9-8143CF3BC79F}">
      <dsp:nvSpPr>
        <dsp:cNvPr id="0" name=""/>
        <dsp:cNvSpPr/>
      </dsp:nvSpPr>
      <dsp:spPr>
        <a:xfrm rot="19800000">
          <a:off x="4671910" y="1875094"/>
          <a:ext cx="286152" cy="460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591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900" kern="1200"/>
        </a:p>
      </dsp:txBody>
      <dsp:txXfrm>
        <a:off x="4677661" y="1988638"/>
        <a:ext cx="200306" cy="276244"/>
      </dsp:txXfrm>
    </dsp:sp>
    <dsp:sp modelId="{5345A28A-CA52-41DF-95CE-E8915A291310}">
      <dsp:nvSpPr>
        <dsp:cNvPr id="0" name=""/>
        <dsp:cNvSpPr/>
      </dsp:nvSpPr>
      <dsp:spPr>
        <a:xfrm>
          <a:off x="4965077" y="950665"/>
          <a:ext cx="1354142" cy="1354142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630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dirty="0" smtClean="0"/>
            <a:t>Viscosidad Dinámica</a:t>
          </a:r>
          <a:endParaRPr lang="es-AR" sz="1200" kern="1200" dirty="0"/>
        </a:p>
      </dsp:txBody>
      <dsp:txXfrm>
        <a:off x="5163387" y="1148975"/>
        <a:ext cx="957522" cy="957522"/>
      </dsp:txXfrm>
    </dsp:sp>
    <dsp:sp modelId="{DAA51C90-AFE0-49B4-AFD7-AA6FBBFE900B}">
      <dsp:nvSpPr>
        <dsp:cNvPr id="0" name=""/>
        <dsp:cNvSpPr/>
      </dsp:nvSpPr>
      <dsp:spPr>
        <a:xfrm rot="1800000">
          <a:off x="4671910" y="2814021"/>
          <a:ext cx="286152" cy="460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1183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900" kern="1200"/>
        </a:p>
      </dsp:txBody>
      <dsp:txXfrm>
        <a:off x="4677661" y="2884642"/>
        <a:ext cx="200306" cy="276244"/>
      </dsp:txXfrm>
    </dsp:sp>
    <dsp:sp modelId="{829745DC-F78B-4582-B686-22A33486BE4F}">
      <dsp:nvSpPr>
        <dsp:cNvPr id="0" name=""/>
        <dsp:cNvSpPr/>
      </dsp:nvSpPr>
      <dsp:spPr>
        <a:xfrm>
          <a:off x="4965077" y="2844717"/>
          <a:ext cx="1354142" cy="1354142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1261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dirty="0" smtClean="0"/>
            <a:t>Conductividad Térmica</a:t>
          </a:r>
          <a:endParaRPr lang="es-AR" sz="1200" kern="1200" dirty="0"/>
        </a:p>
      </dsp:txBody>
      <dsp:txXfrm>
        <a:off x="5163387" y="3043027"/>
        <a:ext cx="957522" cy="957522"/>
      </dsp:txXfrm>
    </dsp:sp>
    <dsp:sp modelId="{1F59ECAA-5C7A-4BFA-B7FC-3355FFB85BA9}">
      <dsp:nvSpPr>
        <dsp:cNvPr id="0" name=""/>
        <dsp:cNvSpPr/>
      </dsp:nvSpPr>
      <dsp:spPr>
        <a:xfrm rot="5400000">
          <a:off x="3858775" y="3283485"/>
          <a:ext cx="286152" cy="460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1775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900" kern="1200"/>
        </a:p>
      </dsp:txBody>
      <dsp:txXfrm>
        <a:off x="3901698" y="3332644"/>
        <a:ext cx="200306" cy="276244"/>
      </dsp:txXfrm>
    </dsp:sp>
    <dsp:sp modelId="{3B57301E-7AFF-4304-8864-1234F158BAD1}">
      <dsp:nvSpPr>
        <dsp:cNvPr id="0" name=""/>
        <dsp:cNvSpPr/>
      </dsp:nvSpPr>
      <dsp:spPr>
        <a:xfrm>
          <a:off x="3324780" y="3791743"/>
          <a:ext cx="1354142" cy="1354142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1892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dirty="0" smtClean="0"/>
            <a:t>Densidad</a:t>
          </a:r>
          <a:endParaRPr lang="es-AR" sz="1200" kern="1200" dirty="0"/>
        </a:p>
      </dsp:txBody>
      <dsp:txXfrm>
        <a:off x="3523090" y="3990053"/>
        <a:ext cx="957522" cy="957522"/>
      </dsp:txXfrm>
    </dsp:sp>
    <dsp:sp modelId="{3D10F6FF-21B4-46A3-B14B-CF37A19A4BCC}">
      <dsp:nvSpPr>
        <dsp:cNvPr id="0" name=""/>
        <dsp:cNvSpPr/>
      </dsp:nvSpPr>
      <dsp:spPr>
        <a:xfrm rot="9000000">
          <a:off x="3045641" y="2814021"/>
          <a:ext cx="286152" cy="460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2366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900" kern="1200"/>
        </a:p>
      </dsp:txBody>
      <dsp:txXfrm rot="10800000">
        <a:off x="3125736" y="2884642"/>
        <a:ext cx="200306" cy="276244"/>
      </dsp:txXfrm>
    </dsp:sp>
    <dsp:sp modelId="{C94CE24F-865C-464C-A024-BC353B3E4B79}">
      <dsp:nvSpPr>
        <dsp:cNvPr id="0" name=""/>
        <dsp:cNvSpPr/>
      </dsp:nvSpPr>
      <dsp:spPr>
        <a:xfrm>
          <a:off x="1684483" y="2844717"/>
          <a:ext cx="1354142" cy="1354142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2523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dirty="0" smtClean="0"/>
            <a:t>Velocidad del fluido</a:t>
          </a:r>
          <a:endParaRPr lang="es-AR" sz="1200" kern="1200" dirty="0"/>
        </a:p>
      </dsp:txBody>
      <dsp:txXfrm>
        <a:off x="1882793" y="3043027"/>
        <a:ext cx="957522" cy="957522"/>
      </dsp:txXfrm>
    </dsp:sp>
    <dsp:sp modelId="{2F475CC9-28C9-4F73-808E-665F4DC3163C}">
      <dsp:nvSpPr>
        <dsp:cNvPr id="0" name=""/>
        <dsp:cNvSpPr/>
      </dsp:nvSpPr>
      <dsp:spPr>
        <a:xfrm rot="12600000">
          <a:off x="3045641" y="1875094"/>
          <a:ext cx="286152" cy="460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2958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900" kern="1200"/>
        </a:p>
      </dsp:txBody>
      <dsp:txXfrm rot="10800000">
        <a:off x="3125736" y="1988638"/>
        <a:ext cx="200306" cy="276244"/>
      </dsp:txXfrm>
    </dsp:sp>
    <dsp:sp modelId="{DBB4B3DB-76B3-4A1F-9B6E-5F1124B7B51A}">
      <dsp:nvSpPr>
        <dsp:cNvPr id="0" name=""/>
        <dsp:cNvSpPr/>
      </dsp:nvSpPr>
      <dsp:spPr>
        <a:xfrm>
          <a:off x="1684483" y="950665"/>
          <a:ext cx="1354142" cy="1354142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315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dirty="0" smtClean="0"/>
            <a:t>Tipo de fluido</a:t>
          </a:r>
          <a:endParaRPr lang="es-AR" sz="1200" kern="1200" dirty="0"/>
        </a:p>
      </dsp:txBody>
      <dsp:txXfrm>
        <a:off x="1882793" y="1148975"/>
        <a:ext cx="957522" cy="957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65A10-D0B6-483D-84F7-DEFEFE9489B1}">
      <dsp:nvSpPr>
        <dsp:cNvPr id="0" name=""/>
        <dsp:cNvSpPr/>
      </dsp:nvSpPr>
      <dsp:spPr>
        <a:xfrm>
          <a:off x="2850661" y="2034909"/>
          <a:ext cx="1546804" cy="1546804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381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6500" kern="1200" dirty="0" smtClean="0"/>
            <a:t> </a:t>
          </a:r>
          <a:endParaRPr lang="es-AR" sz="6500" kern="1200" dirty="0"/>
        </a:p>
      </dsp:txBody>
      <dsp:txXfrm>
        <a:off x="3077185" y="2261433"/>
        <a:ext cx="1093756" cy="1093756"/>
      </dsp:txXfrm>
    </dsp:sp>
    <dsp:sp modelId="{6F544D3A-9967-440C-8C92-20505F08A485}">
      <dsp:nvSpPr>
        <dsp:cNvPr id="0" name=""/>
        <dsp:cNvSpPr/>
      </dsp:nvSpPr>
      <dsp:spPr>
        <a:xfrm rot="16200000">
          <a:off x="3390635" y="1782273"/>
          <a:ext cx="466857" cy="38413"/>
        </a:xfrm>
        <a:custGeom>
          <a:avLst/>
          <a:gdLst/>
          <a:ahLst/>
          <a:cxnLst/>
          <a:rect l="0" t="0" r="0" b="0"/>
          <a:pathLst>
            <a:path>
              <a:moveTo>
                <a:pt x="0" y="19206"/>
              </a:moveTo>
              <a:lnTo>
                <a:pt x="466857" y="192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3612392" y="1789809"/>
        <a:ext cx="23342" cy="23342"/>
      </dsp:txXfrm>
    </dsp:sp>
    <dsp:sp modelId="{985EE64F-DD40-47CF-8C36-7C4E676E9A0C}">
      <dsp:nvSpPr>
        <dsp:cNvPr id="0" name=""/>
        <dsp:cNvSpPr/>
      </dsp:nvSpPr>
      <dsp:spPr>
        <a:xfrm>
          <a:off x="2850661" y="21246"/>
          <a:ext cx="1546804" cy="1546804"/>
        </a:xfrm>
        <a:prstGeom prst="ellipse">
          <a:avLst/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kern="1200" dirty="0" smtClean="0"/>
            <a:t>De las propiedades del fluido</a:t>
          </a:r>
          <a:endParaRPr lang="es-AR" sz="1500" kern="1200" dirty="0"/>
        </a:p>
      </dsp:txBody>
      <dsp:txXfrm>
        <a:off x="3077185" y="247770"/>
        <a:ext cx="1093756" cy="1093756"/>
      </dsp:txXfrm>
    </dsp:sp>
    <dsp:sp modelId="{EA723E86-C1C4-4935-BFCA-7E168A49AC5C}">
      <dsp:nvSpPr>
        <dsp:cNvPr id="0" name=""/>
        <dsp:cNvSpPr/>
      </dsp:nvSpPr>
      <dsp:spPr>
        <a:xfrm>
          <a:off x="4397466" y="2789105"/>
          <a:ext cx="466857" cy="38413"/>
        </a:xfrm>
        <a:custGeom>
          <a:avLst/>
          <a:gdLst/>
          <a:ahLst/>
          <a:cxnLst/>
          <a:rect l="0" t="0" r="0" b="0"/>
          <a:pathLst>
            <a:path>
              <a:moveTo>
                <a:pt x="0" y="19206"/>
              </a:moveTo>
              <a:lnTo>
                <a:pt x="466857" y="192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4619223" y="2796640"/>
        <a:ext cx="23342" cy="23342"/>
      </dsp:txXfrm>
    </dsp:sp>
    <dsp:sp modelId="{79E93C5B-1ABA-46EE-B161-67EA9458A43B}">
      <dsp:nvSpPr>
        <dsp:cNvPr id="0" name=""/>
        <dsp:cNvSpPr/>
      </dsp:nvSpPr>
      <dsp:spPr>
        <a:xfrm>
          <a:off x="4864324" y="2034909"/>
          <a:ext cx="1546804" cy="1546804"/>
        </a:xfrm>
        <a:prstGeom prst="ellipse">
          <a:avLst/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kern="1200" dirty="0" smtClean="0"/>
            <a:t>De la velocidad del fluido</a:t>
          </a:r>
          <a:endParaRPr lang="es-AR" sz="1500" kern="1200" dirty="0"/>
        </a:p>
      </dsp:txBody>
      <dsp:txXfrm>
        <a:off x="5090848" y="2261433"/>
        <a:ext cx="1093756" cy="1093756"/>
      </dsp:txXfrm>
    </dsp:sp>
    <dsp:sp modelId="{97718733-121A-4B7E-B810-AF3CF7FC7BD8}">
      <dsp:nvSpPr>
        <dsp:cNvPr id="0" name=""/>
        <dsp:cNvSpPr/>
      </dsp:nvSpPr>
      <dsp:spPr>
        <a:xfrm rot="5400000">
          <a:off x="3390635" y="3795936"/>
          <a:ext cx="466857" cy="38413"/>
        </a:xfrm>
        <a:custGeom>
          <a:avLst/>
          <a:gdLst/>
          <a:ahLst/>
          <a:cxnLst/>
          <a:rect l="0" t="0" r="0" b="0"/>
          <a:pathLst>
            <a:path>
              <a:moveTo>
                <a:pt x="0" y="19206"/>
              </a:moveTo>
              <a:lnTo>
                <a:pt x="466857" y="192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3612392" y="3803471"/>
        <a:ext cx="23342" cy="23342"/>
      </dsp:txXfrm>
    </dsp:sp>
    <dsp:sp modelId="{BDEFE3D5-DC92-4DB5-B8CE-1366180A9750}">
      <dsp:nvSpPr>
        <dsp:cNvPr id="0" name=""/>
        <dsp:cNvSpPr/>
      </dsp:nvSpPr>
      <dsp:spPr>
        <a:xfrm>
          <a:off x="2850661" y="4048572"/>
          <a:ext cx="1546804" cy="1546804"/>
        </a:xfrm>
        <a:prstGeom prst="ellipse">
          <a:avLst/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kern="1200" dirty="0" smtClean="0"/>
            <a:t>De la diferencia de temperaturas</a:t>
          </a:r>
          <a:endParaRPr lang="es-AR" sz="1500" kern="1200" dirty="0"/>
        </a:p>
      </dsp:txBody>
      <dsp:txXfrm>
        <a:off x="3077185" y="4275096"/>
        <a:ext cx="1093756" cy="1093756"/>
      </dsp:txXfrm>
    </dsp:sp>
    <dsp:sp modelId="{20685519-8E78-4777-874A-59A1AC7AE702}">
      <dsp:nvSpPr>
        <dsp:cNvPr id="0" name=""/>
        <dsp:cNvSpPr/>
      </dsp:nvSpPr>
      <dsp:spPr>
        <a:xfrm rot="10800000">
          <a:off x="2383803" y="2789105"/>
          <a:ext cx="466857" cy="38413"/>
        </a:xfrm>
        <a:custGeom>
          <a:avLst/>
          <a:gdLst/>
          <a:ahLst/>
          <a:cxnLst/>
          <a:rect l="0" t="0" r="0" b="0"/>
          <a:pathLst>
            <a:path>
              <a:moveTo>
                <a:pt x="0" y="19206"/>
              </a:moveTo>
              <a:lnTo>
                <a:pt x="466857" y="192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 rot="10800000">
        <a:off x="2605561" y="2796640"/>
        <a:ext cx="23342" cy="23342"/>
      </dsp:txXfrm>
    </dsp:sp>
    <dsp:sp modelId="{F8BC5436-BDA1-4017-9C56-382E125E870B}">
      <dsp:nvSpPr>
        <dsp:cNvPr id="0" name=""/>
        <dsp:cNvSpPr/>
      </dsp:nvSpPr>
      <dsp:spPr>
        <a:xfrm>
          <a:off x="836998" y="2034909"/>
          <a:ext cx="1546804" cy="1546804"/>
        </a:xfrm>
        <a:prstGeom prst="ellipse">
          <a:avLst/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kern="1200" dirty="0" smtClean="0"/>
            <a:t>De la geometría del sistema</a:t>
          </a:r>
          <a:endParaRPr lang="es-AR" sz="1500" kern="1200" dirty="0"/>
        </a:p>
      </dsp:txBody>
      <dsp:txXfrm>
        <a:off x="1063522" y="2261433"/>
        <a:ext cx="1093756" cy="1093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AR" smtClean="0"/>
              <a:t>Facultad de Ingenieria 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UY" smtClean="0"/>
              <a:t>21/07/2015</a:t>
            </a:r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AR" smtClean="0"/>
              <a:t>-Ventura, Ezequiel Agustin LU:4081 Ing Qca-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297C4-EE0C-449B-B3BC-0079E36878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98438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s-UY" smtClean="0"/>
              <a:t>Facultad de Ingenieria 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es-UY" smtClean="0"/>
              <a:t>21/07/2015</a:t>
            </a:r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UY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UY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s-AR" smtClean="0"/>
              <a:t>-Ventura, Ezequiel Agustin LU:4081 Ing Qca-</a:t>
            </a:r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F61C580-F840-4F78-9C48-8B3DC64CC40F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609453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6EF49C-C5DD-464A-BF31-A5673AA01582}" type="slidenum">
              <a:rPr lang="es-UY" smtClean="0"/>
              <a:pPr eaLnBrk="1" hangingPunct="1"/>
              <a:t>1</a:t>
            </a:fld>
            <a:endParaRPr lang="es-UY" smtClean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AR" smtClean="0"/>
              <a:t>-Ventura, Ezequiel Agustin LU:4081 Ing Qca-</a:t>
            </a:r>
            <a:endParaRPr lang="es-UY"/>
          </a:p>
        </p:txBody>
      </p:sp>
      <p:sp>
        <p:nvSpPr>
          <p:cNvPr id="3" name="2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UY" smtClean="0"/>
              <a:t>Facultad de Ingenieria 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es-UY" smtClean="0"/>
              <a:t>21/07/2015</a:t>
            </a: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90766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1C580-F840-4F78-9C48-8B3DC64CC40F}" type="slidenum">
              <a:rPr lang="es-UY" smtClean="0"/>
              <a:pPr>
                <a:defRPr/>
              </a:pPr>
              <a:t>11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/>
              <a:t>-Ventura, Ezequiel Agustin LU:4081 Ing Qca-</a:t>
            </a:r>
            <a:endParaRPr lang="es-UY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UY" smtClean="0"/>
              <a:t>Facultad de Ingenieria 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s-UY" smtClean="0"/>
              <a:t>21/07/2015</a:t>
            </a: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08027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1C580-F840-4F78-9C48-8B3DC64CC40F}" type="slidenum">
              <a:rPr lang="es-UY" smtClean="0"/>
              <a:pPr>
                <a:defRPr/>
              </a:pPr>
              <a:t>12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/>
              <a:t>-Ventura, Ezequiel Agustin LU:4081 Ing Qca-</a:t>
            </a:r>
            <a:endParaRPr lang="es-UY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UY" smtClean="0"/>
              <a:t>Facultad de Ingenieria 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s-UY" smtClean="0"/>
              <a:t>21/07/2015</a:t>
            </a: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68107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1C580-F840-4F78-9C48-8B3DC64CC40F}" type="slidenum">
              <a:rPr lang="es-UY" smtClean="0"/>
              <a:pPr>
                <a:defRPr/>
              </a:pPr>
              <a:t>14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/>
              <a:t>-Ventura, Ezequiel Agustin LU:4081 Ing Qca-</a:t>
            </a:r>
            <a:endParaRPr lang="es-UY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UY" smtClean="0"/>
              <a:t>Facultad de Ingenieria 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s-UY" smtClean="0"/>
              <a:t>21/07/2015</a:t>
            </a: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12270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1C580-F840-4F78-9C48-8B3DC64CC40F}" type="slidenum">
              <a:rPr lang="es-UY" smtClean="0"/>
              <a:pPr>
                <a:defRPr/>
              </a:pPr>
              <a:t>2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/>
              <a:t>-Ventura, Ezequiel Agustin LU:4081 Ing Qca-</a:t>
            </a:r>
            <a:endParaRPr lang="es-UY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UY" smtClean="0"/>
              <a:t>Facultad de Ingenieria 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s-UY" smtClean="0"/>
              <a:t>21/07/2015</a:t>
            </a: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75319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C0362C-7D07-494C-8118-06CB304FED3F}" type="slidenum">
              <a:rPr lang="es-UY" smtClean="0">
                <a:solidFill>
                  <a:srgbClr val="000000"/>
                </a:solidFill>
              </a:rPr>
              <a:pPr eaLnBrk="1" hangingPunct="1"/>
              <a:t>3</a:t>
            </a:fld>
            <a:endParaRPr lang="es-UY" smtClean="0">
              <a:solidFill>
                <a:srgbClr val="000000"/>
              </a:solidFill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AR" smtClean="0"/>
              <a:t>-Ventura, Ezequiel Agustin LU:4081 Ing Qca-</a:t>
            </a:r>
            <a:endParaRPr lang="es-UY"/>
          </a:p>
        </p:txBody>
      </p:sp>
      <p:sp>
        <p:nvSpPr>
          <p:cNvPr id="3" name="2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UY" smtClean="0"/>
              <a:t>Facultad de Ingenieria 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es-UY" smtClean="0"/>
              <a:t>21/07/2015</a:t>
            </a: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54657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1C580-F840-4F78-9C48-8B3DC64CC40F}" type="slidenum">
              <a:rPr lang="es-UY" smtClean="0"/>
              <a:pPr>
                <a:defRPr/>
              </a:pPr>
              <a:t>4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/>
              <a:t>-Ventura, Ezequiel Agustin LU:4081 Ing Qca-</a:t>
            </a:r>
            <a:endParaRPr lang="es-UY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UY" smtClean="0"/>
              <a:t>Facultad de Ingenieria 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s-UY" smtClean="0"/>
              <a:t>21/07/2015</a:t>
            </a: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96165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1476AE-A910-445C-841A-544A45D2BDB5}" type="slidenum">
              <a:rPr lang="es-UY" smtClean="0">
                <a:solidFill>
                  <a:srgbClr val="000000"/>
                </a:solidFill>
              </a:rPr>
              <a:pPr eaLnBrk="1" hangingPunct="1"/>
              <a:t>5</a:t>
            </a:fld>
            <a:endParaRPr lang="es-UY" smtClean="0">
              <a:solidFill>
                <a:srgbClr val="000000"/>
              </a:solidFill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AR" smtClean="0"/>
              <a:t>-Ventura, Ezequiel Agustin LU:4081 Ing Qca-</a:t>
            </a:r>
            <a:endParaRPr lang="es-UY"/>
          </a:p>
        </p:txBody>
      </p:sp>
      <p:sp>
        <p:nvSpPr>
          <p:cNvPr id="3" name="2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UY" smtClean="0"/>
              <a:t>Facultad de Ingenieria 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es-UY" smtClean="0"/>
              <a:t>21/07/2015</a:t>
            </a: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19784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1C580-F840-4F78-9C48-8B3DC64CC40F}" type="slidenum">
              <a:rPr lang="es-UY" smtClean="0"/>
              <a:pPr>
                <a:defRPr/>
              </a:pPr>
              <a:t>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/>
              <a:t>-Ventura, Ezequiel Agustin LU:4081 Ing Qca-</a:t>
            </a:r>
            <a:endParaRPr lang="es-UY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UY" smtClean="0"/>
              <a:t>Facultad de Ingenieria 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s-UY" smtClean="0"/>
              <a:t>21/07/2015</a:t>
            </a: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75471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1C580-F840-4F78-9C48-8B3DC64CC40F}" type="slidenum">
              <a:rPr lang="es-UY" smtClean="0"/>
              <a:pPr>
                <a:defRPr/>
              </a:pPr>
              <a:t>7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/>
              <a:t>-Ventura, Ezequiel Agustin LU:4081 Ing Qca-</a:t>
            </a:r>
            <a:endParaRPr lang="es-UY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UY" smtClean="0"/>
              <a:t>Facultad de Ingenieria 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s-UY" smtClean="0"/>
              <a:t>21/07/2015</a:t>
            </a: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36538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1C580-F840-4F78-9C48-8B3DC64CC40F}" type="slidenum">
              <a:rPr lang="es-UY" smtClean="0"/>
              <a:pPr>
                <a:defRPr/>
              </a:pPr>
              <a:t>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/>
              <a:t>-Ventura, Ezequiel Agustin LU:4081 Ing Qca-</a:t>
            </a:r>
            <a:endParaRPr lang="es-UY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UY" smtClean="0"/>
              <a:t>Facultad de Ingenieria 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s-UY" smtClean="0"/>
              <a:t>21/07/2015</a:t>
            </a: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09886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1C580-F840-4F78-9C48-8B3DC64CC40F}" type="slidenum">
              <a:rPr lang="es-UY" smtClean="0"/>
              <a:pPr>
                <a:defRPr/>
              </a:pPr>
              <a:t>10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/>
              <a:t>-Ventura, Ezequiel Agustin LU:4081 Ing Qca-</a:t>
            </a:r>
            <a:endParaRPr lang="es-UY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UY" smtClean="0"/>
              <a:t>Facultad de Ingenieria 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s-UY" smtClean="0"/>
              <a:t>21/07/2015</a:t>
            </a: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4042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60"/>
            <a:ext cx="7772400" cy="12250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E49532A-34FC-430F-94B1-AFC3747338FA}" type="datetimeFigureOut">
              <a:rPr lang="es-AR" smtClean="0"/>
              <a:pPr>
                <a:defRPr/>
              </a:pPr>
              <a:t>02/10/2015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3D8F8F6-5928-4563-81BA-D35BCCE30DB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584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52AB22B-657F-4519-B330-951F84983963}" type="datetimeFigureOut">
              <a:rPr lang="es-AR" smtClean="0"/>
              <a:pPr>
                <a:defRPr/>
              </a:pPr>
              <a:t>02/10/2015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2604083-2578-4BC3-ACC6-B4AD595F112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032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D295A9B-2DA8-4EB3-ACFC-321348D95235}" type="datetimeFigureOut">
              <a:rPr lang="es-AR" smtClean="0"/>
              <a:pPr>
                <a:defRPr/>
              </a:pPr>
              <a:t>02/10/2015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8F47D04-E859-4DDF-83C7-B3BA1158CB4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3795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AD69D-6196-4D33-8001-96E2796E37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609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EFD75-2B74-45B8-A5DE-0906ED851C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9147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F4BBC-4BAE-4C7C-9388-41EF3C895E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91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77743-8426-4B74-A08B-8963D59D1E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72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1A83B-D6A2-4F0E-A221-62A00C364F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28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08485-6EF7-48B5-9E81-0F6ECCA312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747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A1512-761F-43C5-B616-7BCE178D15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758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5F57C-5804-4A4F-A301-DD239DA03F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75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8B75BD6-710F-452D-971F-AF0B340BBCBF}" type="datetimeFigureOut">
              <a:rPr lang="es-AR" smtClean="0"/>
              <a:pPr>
                <a:defRPr/>
              </a:pPr>
              <a:t>02/10/2015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C665105-C3DA-492F-8353-D07E27BC5F7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3106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8B264-8922-44EF-896B-AD04543C62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749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5C3D5-0111-446D-A0EE-DE2581D57E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3475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DB199-EB08-43A6-A60D-94F83B9687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260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632460"/>
            <a:ext cx="7543800" cy="29718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713017"/>
            <a:ext cx="7543800" cy="9525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C036F-85E2-4EF0-8A3F-F01695FD3C3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6195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588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A6B3F-A1B1-4315-BEAD-0678A8AE247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924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32460"/>
            <a:ext cx="7543800" cy="297180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710940"/>
            <a:ext cx="7543800" cy="9525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B01E-E161-44A2-BF74-82D54EDCE7B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6195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572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38836"/>
            <a:ext cx="7543800" cy="1208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538112"/>
            <a:ext cx="3703320" cy="3352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38113"/>
            <a:ext cx="3703320" cy="3352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04221-7CAB-4FDD-A816-50B5F332E59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5488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38836"/>
            <a:ext cx="7543800" cy="1208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38377"/>
            <a:ext cx="3703320" cy="61356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151945"/>
            <a:ext cx="3703320" cy="281516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538377"/>
            <a:ext cx="3703320" cy="61356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151945"/>
            <a:ext cx="3703320" cy="281516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0B067-CDE9-4502-8D81-320CA136965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57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34A924-0E13-4373-B3E3-A0CBA6D4EAD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514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648A-6D8D-4704-9AF3-761CB2428AD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782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7701143-B287-415D-9B55-5B132C374122}" type="datetimeFigureOut">
              <a:rPr lang="es-AR" smtClean="0"/>
              <a:pPr>
                <a:defRPr/>
              </a:pPr>
              <a:t>02/10/2015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83CF374-0275-4819-8D9A-D71C6AE09E9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0794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5299"/>
            <a:ext cx="2400300" cy="1905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609600"/>
            <a:ext cx="4869180" cy="4381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438400"/>
            <a:ext cx="2400300" cy="281593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5383155"/>
            <a:ext cx="1963883" cy="304271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5383155"/>
            <a:ext cx="3486150" cy="30427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85D5587-D662-4F17-BE70-6B22ABD62B0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477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27500"/>
            <a:ext cx="9141619" cy="158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0958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229100"/>
            <a:ext cx="7584948" cy="68580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09589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922519"/>
            <a:ext cx="7584948" cy="4953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1722A-090A-4136-A7EB-B2D74BF171F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657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8523A-F174-4485-9EB9-B52525C0E66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4920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45649"/>
            <a:ext cx="1971675" cy="47978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45648"/>
            <a:ext cx="5800725" cy="479785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2AB-2BBE-4EBC-B026-F59C6A204E8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32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345BDF0-18A7-4F0F-B2F5-DCCE9C5109BC}" type="datetimeFigureOut">
              <a:rPr lang="es-AR" smtClean="0"/>
              <a:pPr>
                <a:defRPr/>
              </a:pPr>
              <a:t>02/10/2015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EF303F8-1C80-4C0A-9BF8-7BCDE2F5B89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489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CFB22AA-61DB-4249-81B2-6DB4E51B39C0}" type="datetimeFigureOut">
              <a:rPr lang="es-AR" smtClean="0"/>
              <a:pPr>
                <a:defRPr/>
              </a:pPr>
              <a:t>02/10/2015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E98EDC2-BF9A-47F5-8270-A436C4EBFDA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1999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E4CE488-53EA-460B-9BFD-2DF81348B489}" type="datetimeFigureOut">
              <a:rPr lang="es-AR" smtClean="0"/>
              <a:pPr>
                <a:defRPr/>
              </a:pPr>
              <a:t>02/10/2015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A7042F8-E236-486D-BF0D-549BD10B213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7271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0051579-0BC3-4710-B60E-A2DC40CE3242}" type="datetimeFigureOut">
              <a:rPr lang="es-AR" smtClean="0"/>
              <a:pPr>
                <a:defRPr/>
              </a:pPr>
              <a:t>02/10/2015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C30FFD2-2AE5-4DC6-9066-76F697BFE91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13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1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1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4D5F643-9E84-423E-8B41-A648B5CAFFB8}" type="datetimeFigureOut">
              <a:rPr lang="es-AR" smtClean="0"/>
              <a:pPr>
                <a:defRPr/>
              </a:pPr>
              <a:t>02/10/2015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BD610DD-DE0A-4753-A840-AF76A139B7A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806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D5C8879-3A4B-4780-9737-23ABA3530826}" type="datetimeFigureOut">
              <a:rPr lang="es-AR" smtClean="0"/>
              <a:pPr>
                <a:defRPr/>
              </a:pPr>
              <a:t>02/10/2015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459F623-FA52-4DB2-8DE2-6DFFD562F68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6407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572CBC-43A7-419F-ACC7-DD17E59234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0362DE7-BD6B-4E09-B7B8-FFDB6C3966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334000"/>
            <a:ext cx="91440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5278597"/>
            <a:ext cx="9144001" cy="54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38836"/>
            <a:ext cx="7543800" cy="1208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38112"/>
            <a:ext cx="7543800" cy="3352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5383155"/>
            <a:ext cx="185420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5383155"/>
            <a:ext cx="361710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5383155"/>
            <a:ext cx="98401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572CBC-43A7-419F-ACC7-DD17E592344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44820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63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065412"/>
            <a:ext cx="7772400" cy="12255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5400" dirty="0" smtClean="0">
                <a:solidFill>
                  <a:schemeClr val="tx1"/>
                </a:solidFill>
              </a:rPr>
              <a:t>Transferencia de Calor</a:t>
            </a:r>
            <a:br>
              <a:rPr lang="es-ES" sz="5400" dirty="0" smtClean="0">
                <a:solidFill>
                  <a:schemeClr val="tx1"/>
                </a:solidFill>
              </a:rPr>
            </a:br>
            <a:r>
              <a:rPr lang="es-ES" sz="5400" dirty="0" smtClean="0">
                <a:solidFill>
                  <a:schemeClr val="tx1"/>
                </a:solidFill>
              </a:rPr>
              <a:t>Convección Forzada</a:t>
            </a:r>
          </a:p>
        </p:txBody>
      </p:sp>
      <p:sp>
        <p:nvSpPr>
          <p:cNvPr id="15363" name="1 CuadroTexto"/>
          <p:cNvSpPr txBox="1">
            <a:spLocks noChangeArrowheads="1"/>
          </p:cNvSpPr>
          <p:nvPr/>
        </p:nvSpPr>
        <p:spPr bwMode="auto">
          <a:xfrm>
            <a:off x="755576" y="0"/>
            <a:ext cx="8136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dirty="0"/>
              <a:t>Universidad Nacional de Jujuy </a:t>
            </a:r>
          </a:p>
          <a:p>
            <a:pPr algn="ctr" eaLnBrk="1" hangingPunct="1"/>
            <a:r>
              <a:rPr lang="es-AR" dirty="0"/>
              <a:t>Facultad de Ingeniería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8353" y="553244"/>
            <a:ext cx="8229600" cy="952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AR" dirty="0" smtClean="0"/>
              <a:t>Pautas a tener en cuenta al resolver problemas</a:t>
            </a:r>
            <a:br>
              <a:rPr lang="es-AR" dirty="0" smtClean="0"/>
            </a:br>
            <a:endParaRPr lang="es-AR" dirty="0"/>
          </a:p>
        </p:txBody>
      </p:sp>
      <p:sp>
        <p:nvSpPr>
          <p:cNvPr id="23555" name="3 Marcador de contenido"/>
          <p:cNvSpPr>
            <a:spLocks noGrp="1"/>
          </p:cNvSpPr>
          <p:nvPr>
            <p:ph idx="1"/>
          </p:nvPr>
        </p:nvSpPr>
        <p:spPr>
          <a:xfrm>
            <a:off x="452339" y="1633364"/>
            <a:ext cx="8229600" cy="3771900"/>
          </a:xfrm>
        </p:spPr>
        <p:txBody>
          <a:bodyPr/>
          <a:lstStyle/>
          <a:p>
            <a:pPr eaLnBrk="1" hangingPunct="1"/>
            <a:r>
              <a:rPr lang="es-AR" sz="2400" dirty="0" smtClean="0"/>
              <a:t>Analizar los tipos de transferencia de calor que estén presentes.</a:t>
            </a:r>
          </a:p>
          <a:p>
            <a:pPr eaLnBrk="1" hangingPunct="1"/>
            <a:r>
              <a:rPr lang="es-AR" sz="2400" dirty="0" smtClean="0"/>
              <a:t>Buscar en tablas las propiedades del fluido que interviene.</a:t>
            </a:r>
          </a:p>
          <a:p>
            <a:pPr eaLnBrk="1" hangingPunct="1"/>
            <a:r>
              <a:rPr lang="es-AR" sz="2400" dirty="0" smtClean="0"/>
              <a:t>Analizar  detenidamente las propiedades de la superficie en donde sucede la transferencia.</a:t>
            </a:r>
          </a:p>
          <a:p>
            <a:pPr eaLnBrk="1" hangingPunct="1"/>
            <a:r>
              <a:rPr lang="es-AR" sz="2400" dirty="0" smtClean="0"/>
              <a:t>Buscar la correlación adecuada según la información obtenida anteriormente.</a:t>
            </a:r>
          </a:p>
          <a:p>
            <a:pPr eaLnBrk="1" hangingPunct="1"/>
            <a:r>
              <a:rPr lang="es-AR" sz="2400" dirty="0" smtClean="0"/>
              <a:t>Resolver.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CuadroTexto"/>
          <p:cNvSpPr txBox="1">
            <a:spLocks noChangeArrowheads="1"/>
          </p:cNvSpPr>
          <p:nvPr/>
        </p:nvSpPr>
        <p:spPr bwMode="auto">
          <a:xfrm>
            <a:off x="468313" y="193675"/>
            <a:ext cx="25193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sz="4000"/>
              <a:t>Ejemplo: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38259" y="1345332"/>
            <a:ext cx="8460432" cy="3749973"/>
          </a:xfrm>
          <a:prstGeom prst="roundRect">
            <a:avLst/>
          </a:prstGeom>
          <a:solidFill>
            <a:srgbClr val="9DACED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/>
            <a:r>
              <a:rPr lang="es-AR" sz="2400" dirty="0">
                <a:solidFill>
                  <a:schemeClr val="tx1"/>
                </a:solidFill>
              </a:rPr>
              <a:t>Una corriente de aire que está a 206.8 </a:t>
            </a:r>
            <a:r>
              <a:rPr lang="es-AR" sz="2400" dirty="0" err="1">
                <a:solidFill>
                  <a:schemeClr val="tx1"/>
                </a:solidFill>
              </a:rPr>
              <a:t>kPa</a:t>
            </a:r>
            <a:r>
              <a:rPr lang="es-AR" sz="2400" dirty="0">
                <a:solidFill>
                  <a:schemeClr val="tx1"/>
                </a:solidFill>
              </a:rPr>
              <a:t> y a un promedio de 477.6 K se calienta a medida que fluye por un tubo de 25.4 mm de diámetro interior a una velocidad de 7.62 m/s. El medio de calentamiento es vapora 488.7 K que se condensa en el exterior del tubo. Puesto que el coeficiente de transferencia de calor para vapor condensado es de varios miles de W/m2 . K y la resistencia de la pared metálica es muy pequeña, se supondrá que la temperatura superficial de la pared metálica en contacto con el aire es 488.7 </a:t>
            </a:r>
            <a:r>
              <a:rPr lang="es-AR" sz="2400" dirty="0" smtClean="0">
                <a:solidFill>
                  <a:schemeClr val="tx1"/>
                </a:solidFill>
              </a:rPr>
              <a:t>K, L/D&gt;60. </a:t>
            </a:r>
            <a:r>
              <a:rPr lang="es-AR" sz="2400" dirty="0">
                <a:solidFill>
                  <a:schemeClr val="tx1"/>
                </a:solidFill>
              </a:rPr>
              <a:t>Calcule el flujo específico de calor </a:t>
            </a:r>
            <a:r>
              <a:rPr lang="es-AR" sz="2400" b="1" i="1" dirty="0">
                <a:solidFill>
                  <a:schemeClr val="tx1"/>
                </a:solidFill>
              </a:rPr>
              <a:t>q/A.</a:t>
            </a:r>
            <a:endParaRPr lang="es-A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361758" y="193204"/>
                <a:ext cx="8386706" cy="5225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Las propiedades del fluido a 477,6 K son: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pl-PL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s-AR" b="0" i="1" smtClean="0">
                        <a:latin typeface="Cambria Math"/>
                        <a:ea typeface="Cambria Math"/>
                      </a:rPr>
                      <m:t>2,60×</m:t>
                    </m:r>
                    <m:sSup>
                      <m:sSupPr>
                        <m:ctrlPr>
                          <a:rPr lang="es-A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−5</m:t>
                        </m:r>
                      </m:sup>
                    </m:sSup>
                    <m:r>
                      <m:rPr>
                        <m:nor/>
                      </m:rPr>
                      <a:rPr lang="pl-PL" dirty="0" smtClean="0"/>
                      <m:t>Pa</m:t>
                    </m:r>
                    <m:r>
                      <m:rPr>
                        <m:nor/>
                      </m:rPr>
                      <a:rPr lang="pl-PL" dirty="0" smtClean="0"/>
                      <m:t> . </m:t>
                    </m:r>
                    <m:r>
                      <m:rPr>
                        <m:sty m:val="p"/>
                      </m:rPr>
                      <a:rPr lang="pl-PL" i="1" dirty="0" smtClean="0">
                        <a:latin typeface="Cambria Math"/>
                      </a:rPr>
                      <m:t>S</m:t>
                    </m:r>
                  </m:oMath>
                </a14:m>
                <a:endParaRPr lang="es-AR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pl-PL" dirty="0"/>
                  <a:t> </a:t>
                </a:r>
                <a:r>
                  <a:rPr lang="pl-PL" b="1" i="1" dirty="0"/>
                  <a:t>k = </a:t>
                </a:r>
                <a:r>
                  <a:rPr lang="pl-PL" dirty="0"/>
                  <a:t>0.03894 </a:t>
                </a:r>
                <a:r>
                  <a:rPr lang="pl-PL" dirty="0" smtClean="0"/>
                  <a:t>W/m</a:t>
                </a:r>
                <a:endParaRPr lang="es-AR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pl-PL" dirty="0" smtClean="0"/>
                  <a:t> </a:t>
                </a:r>
                <a:r>
                  <a:rPr lang="pl-PL" dirty="0"/>
                  <a:t>Npr = </a:t>
                </a:r>
                <a:r>
                  <a:rPr lang="pl-PL" dirty="0" smtClean="0"/>
                  <a:t>0.686 </a:t>
                </a:r>
                <a:r>
                  <a:rPr lang="es-AR" dirty="0" smtClean="0"/>
                  <a:t>a </a:t>
                </a:r>
                <a:r>
                  <a:rPr lang="pl-PL" dirty="0" smtClean="0"/>
                  <a:t>488.7 </a:t>
                </a:r>
                <a:r>
                  <a:rPr lang="pl-PL" dirty="0"/>
                  <a:t>K </a:t>
                </a:r>
                <a:endParaRPr lang="es-AR" dirty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s-AR" b="0" i="1" smtClean="0">
                        <a:latin typeface="Cambria Math"/>
                      </a:rPr>
                      <m:t>=2,64</m:t>
                    </m:r>
                    <m:r>
                      <a:rPr lang="es-AR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A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s-AR" dirty="0" smtClean="0"/>
                  <a:t> </a:t>
                </a:r>
                <a:r>
                  <a:rPr lang="es-AR" dirty="0" err="1"/>
                  <a:t>Pa</a:t>
                </a:r>
                <a:r>
                  <a:rPr lang="es-AR" dirty="0"/>
                  <a:t>. </a:t>
                </a:r>
                <a:r>
                  <a:rPr lang="es-AR" dirty="0" smtClean="0"/>
                  <a:t>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AR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s-AR" b="0" i="1" smtClean="0">
                        <a:latin typeface="Cambria Math"/>
                        <a:ea typeface="Cambria Math"/>
                      </a:rPr>
                      <m:t>=1509</m:t>
                    </m:r>
                    <m:f>
                      <m:fPr>
                        <m:ctrlPr>
                          <a:rPr lang="es-A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s-AR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s-AR" b="0" dirty="0" smtClean="0">
                  <a:ea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</a:rPr>
                          <m:t>𝑅𝑒</m:t>
                        </m:r>
                      </m:sub>
                    </m:sSub>
                    <m:r>
                      <a:rPr lang="es-AR" b="0" i="1" smtClean="0">
                        <a:latin typeface="Cambria Math"/>
                      </a:rPr>
                      <m:t>=1,122</m:t>
                    </m:r>
                    <m:r>
                      <a:rPr lang="es-AR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A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s-AR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s-AR" dirty="0"/>
              </a:p>
              <a:p>
                <a:pPr algn="just"/>
                <a:r>
                  <a:rPr lang="es-AR" dirty="0" smtClean="0"/>
                  <a:t>Como podemos ver según los datos, el coeficiente a analizar es para una tubería con flujo turbulento:</a:t>
                </a:r>
              </a:p>
              <a:p>
                <a:pPr algn="just"/>
                <a:r>
                  <a:rPr lang="es-AR" dirty="0" smtClean="0"/>
                  <a:t>Puesto </a:t>
                </a:r>
                <a:r>
                  <a:rPr lang="es-AR" dirty="0"/>
                  <a:t>que la </a:t>
                </a:r>
                <a:r>
                  <a:rPr lang="es-AR" dirty="0" smtClean="0"/>
                  <a:t>velocidad de </a:t>
                </a:r>
                <a:r>
                  <a:rPr lang="es-AR" dirty="0"/>
                  <a:t>transferencia de calor es mayor en la región turbulenta</a:t>
                </a:r>
                <a:r>
                  <a:rPr lang="es-AR" dirty="0" smtClean="0"/>
                  <a:t>. </a:t>
                </a:r>
                <a:r>
                  <a:rPr lang="es-AR" dirty="0"/>
                  <a:t>Se ha determinado que la siguiente ecuación es válida para tubos pero también se usa para cañerías</a:t>
                </a:r>
                <a:r>
                  <a:rPr lang="es-AR" dirty="0" smtClean="0"/>
                  <a:t>.</a:t>
                </a:r>
              </a:p>
              <a:p>
                <a:pPr algn="just"/>
                <a:endParaRPr lang="es-AR" dirty="0"/>
              </a:p>
              <a:p>
                <a:r>
                  <a:rPr lang="es-AR" dirty="0"/>
                  <a:t>Esto es válido 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</a:rPr>
                          <m:t>𝑅𝑒</m:t>
                        </m:r>
                      </m:sub>
                    </m:sSub>
                  </m:oMath>
                </a14:m>
                <a:r>
                  <a:rPr lang="es-AR" dirty="0" smtClean="0"/>
                  <a:t> </a:t>
                </a:r>
                <a:r>
                  <a:rPr lang="es-AR" dirty="0"/>
                  <a:t>&gt; 6000, 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/>
                          </a:rPr>
                          <m:t>_</m:t>
                        </m:r>
                        <m:r>
                          <a:rPr lang="es-AR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</a:rPr>
                          <m:t>𝑃𝑟</m:t>
                        </m:r>
                      </m:sub>
                    </m:sSub>
                  </m:oMath>
                </a14:m>
                <a:r>
                  <a:rPr lang="es-AR" dirty="0" smtClean="0"/>
                  <a:t>,. </a:t>
                </a:r>
                <a:r>
                  <a:rPr lang="es-AR" dirty="0"/>
                  <a:t>entre 0.7 y 16000, y </a:t>
                </a:r>
                <a:r>
                  <a:rPr lang="es-AR" i="1" dirty="0"/>
                  <a:t>LID &gt; 60:</a:t>
                </a:r>
                <a:endParaRPr lang="es-A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s-AR" i="1">
                              <a:latin typeface="Cambria Math"/>
                            </a:rPr>
                            <m:t>𝑁𝑢</m:t>
                          </m:r>
                        </m:sub>
                      </m:sSub>
                      <m:r>
                        <a:rPr lang="es-A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s-AR" i="1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s-AR" i="1"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s-AR" i="1"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es-AR" i="1">
                          <a:latin typeface="Cambria Math"/>
                        </a:rPr>
                        <m:t>=0.027</m:t>
                      </m:r>
                      <m:r>
                        <a:rPr lang="es-AR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AR" i="1">
                                  <a:latin typeface="Cambria Math"/>
                                  <a:ea typeface="Cambria Math"/>
                                </a:rPr>
                                <m:t>𝑅𝑒</m:t>
                              </m:r>
                            </m:sub>
                          </m:sSub>
                        </m:e>
                        <m:sup>
                          <m:r>
                            <a:rPr lang="es-AR" i="1">
                              <a:latin typeface="Cambria Math"/>
                              <a:ea typeface="Cambria Math"/>
                            </a:rPr>
                            <m:t>0.8</m:t>
                          </m:r>
                        </m:sup>
                      </m:sSup>
                      <m:r>
                        <a:rPr lang="es-AR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AR" i="1">
                                  <a:latin typeface="Cambria Math"/>
                                  <a:ea typeface="Cambria Math"/>
                                </a:rPr>
                                <m:t>𝑃𝑟</m:t>
                              </m:r>
                            </m:sub>
                          </m:sSub>
                        </m:e>
                        <m:sup>
                          <m:r>
                            <a:rPr lang="es-AR" i="1">
                              <a:latin typeface="Cambria Math"/>
                              <a:ea typeface="Cambria Math"/>
                            </a:rPr>
                            <m:t>1/3</m:t>
                          </m:r>
                        </m:sup>
                      </m:sSup>
                      <m:r>
                        <a:rPr lang="es-AR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sub>
                              </m:sSub>
                            </m:den>
                          </m:f>
                          <m:r>
                            <a:rPr lang="es-AR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s-AR" i="1">
                              <a:latin typeface="Cambria Math"/>
                              <a:ea typeface="Cambria Math"/>
                            </a:rPr>
                            <m:t>0,14</m:t>
                          </m:r>
                        </m:sup>
                      </m:sSup>
                    </m:oMath>
                  </m:oMathPara>
                </a14:m>
                <a:endParaRPr lang="es-AR" dirty="0"/>
              </a:p>
              <a:p>
                <a:endParaRPr lang="es-AR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58" y="193204"/>
                <a:ext cx="8386706" cy="5225020"/>
              </a:xfrm>
              <a:prstGeom prst="rect">
                <a:avLst/>
              </a:prstGeom>
              <a:blipFill rotWithShape="1">
                <a:blip r:embed="rId3"/>
                <a:stretch>
                  <a:fillRect l="-581" t="-583" r="-65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107504" y="179374"/>
                <a:ext cx="8820472" cy="4523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AR" dirty="0" smtClean="0"/>
                  <a:t>donde </a:t>
                </a:r>
                <a:r>
                  <a:rPr lang="es-AR" i="1" dirty="0" err="1"/>
                  <a:t>hL</a:t>
                </a:r>
                <a:r>
                  <a:rPr lang="es-AR" i="1" dirty="0"/>
                  <a:t> </a:t>
                </a:r>
                <a:r>
                  <a:rPr lang="es-AR" dirty="0"/>
                  <a:t>es el coeficiente de transferencia de calor basado en la media logarítmica de la </a:t>
                </a:r>
                <a:r>
                  <a:rPr lang="es-AR" dirty="0" smtClean="0"/>
                  <a:t>fuerza impulsora </a:t>
                </a:r>
                <a14:m>
                  <m:oMath xmlns:m="http://schemas.openxmlformats.org/officeDocument/2006/math">
                    <m:r>
                      <a:rPr lang="es-AR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𝑙𝑚</m:t>
                        </m:r>
                      </m:sub>
                    </m:sSub>
                  </m:oMath>
                </a14:m>
                <a:r>
                  <a:rPr lang="es-AR" dirty="0" smtClean="0"/>
                  <a:t>. </a:t>
                </a:r>
                <a:r>
                  <a:rPr lang="es-AR" dirty="0"/>
                  <a:t>A excepción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s-AR" dirty="0" smtClean="0"/>
                  <a:t>, </a:t>
                </a:r>
                <a:r>
                  <a:rPr lang="es-AR" dirty="0"/>
                  <a:t>las propiedades del fluido se </a:t>
                </a:r>
                <a:r>
                  <a:rPr lang="es-AR" dirty="0" smtClean="0"/>
                  <a:t>evalúan a </a:t>
                </a:r>
                <a:r>
                  <a:rPr lang="es-AR" dirty="0"/>
                  <a:t>la temperatura media general. Si esta temperatura media general del fluido varía de la entrada a </a:t>
                </a:r>
                <a:r>
                  <a:rPr lang="es-AR" dirty="0" smtClean="0"/>
                  <a:t>la salida </a:t>
                </a:r>
                <a:r>
                  <a:rPr lang="es-AR" dirty="0"/>
                  <a:t>del tubo, se usa la media de las temperaturas de entrada y salida. </a:t>
                </a:r>
                <a:r>
                  <a:rPr lang="es-AR" dirty="0" smtClean="0"/>
                  <a:t>La </a:t>
                </a:r>
                <a:r>
                  <a:rPr lang="es-AR" dirty="0"/>
                  <a:t>ecuación </a:t>
                </a:r>
                <a:r>
                  <a:rPr lang="es-AR" dirty="0" smtClean="0"/>
                  <a:t>anterior </a:t>
                </a:r>
                <a:r>
                  <a:rPr lang="es-AR" dirty="0"/>
                  <a:t>puede resolverse por aproximaciones sucesivas, pues es necesario conocer </a:t>
                </a:r>
                <a:r>
                  <a:rPr lang="es-AR" i="1" dirty="0" err="1"/>
                  <a:t>hL</a:t>
                </a:r>
                <a:r>
                  <a:rPr lang="es-AR" i="1" dirty="0"/>
                  <a:t> </a:t>
                </a:r>
                <a:r>
                  <a:rPr lang="es-AR" dirty="0" smtClean="0"/>
                  <a:t>para evaluar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s-AR" i="1" dirty="0" smtClean="0"/>
                  <a:t>, </a:t>
                </a:r>
                <a:r>
                  <a:rPr lang="es-AR" dirty="0"/>
                  <a:t>y, por tanto,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s-AR" dirty="0" smtClean="0"/>
                  <a:t> </a:t>
                </a:r>
                <a:r>
                  <a:rPr lang="es-AR" dirty="0"/>
                  <a:t>a la temperatura de la pared</a:t>
                </a:r>
                <a:r>
                  <a:rPr lang="es-AR" dirty="0" smtClean="0"/>
                  <a:t>.</a:t>
                </a:r>
                <a:r>
                  <a:rPr lang="es-AR" dirty="0"/>
                  <a:t> El coeficiente de transferencia de calor para flujo turbulento es un poco más alto para un </a:t>
                </a:r>
                <a:r>
                  <a:rPr lang="es-AR" dirty="0" smtClean="0"/>
                  <a:t>tubo rugoso </a:t>
                </a:r>
                <a:r>
                  <a:rPr lang="es-AR" dirty="0"/>
                  <a:t>que para otro liso. El efecto es menos pronunciado que en la fricción de fluidos y casi </a:t>
                </a:r>
                <a:r>
                  <a:rPr lang="es-AR" dirty="0" smtClean="0"/>
                  <a:t>siempre se desprecian en los cálculos.</a:t>
                </a:r>
              </a:p>
              <a:p>
                <a:pPr algn="just"/>
                <a:r>
                  <a:rPr lang="es-AR" dirty="0" smtClean="0"/>
                  <a:t>Reemplazando </a:t>
                </a:r>
                <a:r>
                  <a:rPr lang="es-AR" dirty="0"/>
                  <a:t>con los datos: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s-AR" i="1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s-AR" i="1">
                              <a:latin typeface="Cambria Math"/>
                              <a:ea typeface="Cambria Math"/>
                            </a:rPr>
                            <m:t>×0,0254</m:t>
                          </m:r>
                        </m:num>
                        <m:den>
                          <m:r>
                            <a:rPr lang="es-AR" i="1">
                              <a:latin typeface="Cambria Math"/>
                            </a:rPr>
                            <m:t>0,03894</m:t>
                          </m:r>
                        </m:den>
                      </m:f>
                      <m:r>
                        <a:rPr lang="es-AR" i="1">
                          <a:latin typeface="Cambria Math"/>
                        </a:rPr>
                        <m:t>=0.027</m:t>
                      </m:r>
                      <m:r>
                        <a:rPr lang="es-AR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s-AR" i="1">
                              <a:latin typeface="Cambria Math"/>
                            </a:rPr>
                            <m:t>1,122</m:t>
                          </m:r>
                          <m:r>
                            <a:rPr lang="es-AR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AR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s-AR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s-AR" i="1">
                              <a:latin typeface="Cambria Math"/>
                              <a:ea typeface="Cambria Math"/>
                            </a:rPr>
                            <m:t>0.8</m:t>
                          </m:r>
                        </m:sup>
                      </m:sSup>
                      <m:r>
                        <a:rPr lang="es-AR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/>
                              <a:ea typeface="Cambria Math"/>
                            </a:rPr>
                            <m:t>(0,686)</m:t>
                          </m:r>
                        </m:e>
                        <m:sup>
                          <m:r>
                            <a:rPr lang="es-AR" i="1">
                              <a:latin typeface="Cambria Math"/>
                              <a:ea typeface="Cambria Math"/>
                            </a:rPr>
                            <m:t>1/3</m:t>
                          </m:r>
                        </m:sup>
                      </m:sSup>
                      <m:r>
                        <a:rPr lang="es-AR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/>
                                  <a:ea typeface="Cambria Math"/>
                                </a:rPr>
                                <m:t>2,60×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/>
                                      <a:ea typeface="Cambria Math"/>
                                    </a:rPr>
                                    <m:t>−5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i="1">
                                  <a:latin typeface="Cambria Math"/>
                                </a:rPr>
                                <m:t>2,64</m:t>
                              </m:r>
                              <m:r>
                                <a:rPr lang="es-AR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/>
                                      <a:ea typeface="Cambria Math"/>
                                    </a:rPr>
                                    <m:t>−5</m:t>
                                  </m:r>
                                </m:sup>
                              </m:sSup>
                            </m:den>
                          </m:f>
                          <m:r>
                            <a:rPr lang="es-AR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s-AR" i="1">
                              <a:latin typeface="Cambria Math"/>
                              <a:ea typeface="Cambria Math"/>
                            </a:rPr>
                            <m:t>0,14</m:t>
                          </m:r>
                        </m:sup>
                      </m:sSup>
                    </m:oMath>
                  </m:oMathPara>
                </a14:m>
                <a:endParaRPr lang="es-AR" dirty="0"/>
              </a:p>
              <a:p>
                <a:r>
                  <a:rPr lang="es-AR" dirty="0"/>
                  <a:t>Despejando 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s-AR" i="1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s-AR" i="1">
                          <a:latin typeface="Cambria Math"/>
                        </a:rPr>
                        <m:t>=63,2 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i="1">
                              <a:latin typeface="Cambria Math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9374"/>
                <a:ext cx="8820472" cy="4523867"/>
              </a:xfrm>
              <a:prstGeom prst="rect">
                <a:avLst/>
              </a:prstGeom>
              <a:blipFill rotWithShape="1">
                <a:blip r:embed="rId2"/>
                <a:stretch>
                  <a:fillRect l="-622" t="-673" r="-55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337220"/>
            <a:ext cx="5112568" cy="952500"/>
          </a:xfrm>
        </p:spPr>
        <p:txBody>
          <a:bodyPr/>
          <a:lstStyle/>
          <a:p>
            <a:pPr algn="ctr"/>
            <a:r>
              <a:rPr lang="es-AR" dirty="0" smtClean="0">
                <a:latin typeface="+mn-lt"/>
              </a:rPr>
              <a:t>Y finalmente…</a:t>
            </a:r>
            <a:endParaRPr lang="es-AR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89348"/>
                <a:ext cx="8229600" cy="37719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s-AR" sz="2400" dirty="0" smtClean="0"/>
                  <a:t>Calculamos el flujo especifico: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A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A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s-AR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=63,2</m:t>
                    </m:r>
                    <m:f>
                      <m:f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es-A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s-A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s-AR" sz="2400" dirty="0" smtClean="0"/>
                  <a:t>(488,7-477,6)K</a:t>
                </a:r>
              </a:p>
              <a:p>
                <a:pPr marL="0" indent="0">
                  <a:buNone/>
                </a:pPr>
                <a:endParaRPr lang="es-AR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=701,1</m:t>
                      </m:r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89348"/>
                <a:ext cx="8229600" cy="3771900"/>
              </a:xfrm>
              <a:blipFill rotWithShape="0">
                <a:blip r:embed="rId4"/>
                <a:stretch>
                  <a:fillRect l="-2296" t="-226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4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CuadroTexto"/>
          <p:cNvSpPr txBox="1">
            <a:spLocks noChangeArrowheads="1"/>
          </p:cNvSpPr>
          <p:nvPr/>
        </p:nvSpPr>
        <p:spPr bwMode="auto">
          <a:xfrm>
            <a:off x="250824" y="158750"/>
            <a:ext cx="388912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sz="2400" dirty="0"/>
              <a:t>Transferencia de calor:</a:t>
            </a:r>
          </a:p>
          <a:p>
            <a:pPr eaLnBrk="1" hangingPunct="1"/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3959225" y="204788"/>
            <a:ext cx="3816350" cy="12001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AR" dirty="0"/>
              <a:t>Es el paso de energía térmica desde un cuerpo de mayor temperatura a otro de menor temperatura.</a:t>
            </a:r>
          </a:p>
        </p:txBody>
      </p:sp>
      <p:pic>
        <p:nvPicPr>
          <p:cNvPr id="1638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>
            <a:fillRect/>
          </a:stretch>
        </p:blipFill>
        <p:spPr bwMode="auto">
          <a:xfrm>
            <a:off x="1616075" y="1655763"/>
            <a:ext cx="6000750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985292"/>
            <a:ext cx="7772401" cy="1225550"/>
          </a:xfrm>
        </p:spPr>
        <p:txBody>
          <a:bodyPr/>
          <a:lstStyle/>
          <a:p>
            <a:pPr eaLnBrk="1" hangingPunct="1"/>
            <a:r>
              <a:rPr lang="es-ES" dirty="0" smtClean="0">
                <a:solidFill>
                  <a:schemeClr val="tx1"/>
                </a:solidFill>
              </a:rPr>
              <a:t>Convección Forzada</a:t>
            </a:r>
          </a:p>
        </p:txBody>
      </p:sp>
      <p:sp>
        <p:nvSpPr>
          <p:cNvPr id="17411" name="2 CuadroTexto"/>
          <p:cNvSpPr txBox="1">
            <a:spLocks noChangeArrowheads="1"/>
          </p:cNvSpPr>
          <p:nvPr/>
        </p:nvSpPr>
        <p:spPr bwMode="auto">
          <a:xfrm>
            <a:off x="611560" y="2497460"/>
            <a:ext cx="784912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AR" sz="2000" dirty="0"/>
              <a:t>La transferencia de calor por convección implica el transporte de calor en </a:t>
            </a:r>
            <a:r>
              <a:rPr lang="es-AR" sz="2000" dirty="0" smtClean="0"/>
              <a:t>un volumen </a:t>
            </a:r>
            <a:r>
              <a:rPr lang="es-AR" sz="2000" dirty="0"/>
              <a:t>y la mezcla de elementos macroscópicos de porciones calientes y frías de un gas o </a:t>
            </a:r>
            <a:r>
              <a:rPr lang="es-AR" sz="2000" dirty="0" smtClean="0"/>
              <a:t>un líquido</a:t>
            </a:r>
            <a:r>
              <a:rPr lang="es-AR" sz="2000" dirty="0"/>
              <a:t>. </a:t>
            </a:r>
            <a:r>
              <a:rPr lang="es-AR" sz="2000" dirty="0" smtClean="0"/>
              <a:t>En la convección forzada ocurre la transferencia de calor debido al </a:t>
            </a:r>
            <a:r>
              <a:rPr lang="es-AR" sz="2000" dirty="0"/>
              <a:t>flujo de un fluido sobre una superficie sólida por medio de una </a:t>
            </a:r>
            <a:r>
              <a:rPr lang="es-AR" sz="2000" dirty="0" smtClean="0"/>
              <a:t>bomba, un </a:t>
            </a:r>
            <a:r>
              <a:rPr lang="es-AR" sz="2000" dirty="0"/>
              <a:t>ventilador, u otro dispositivo mecánico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CuadroTexto"/>
          <p:cNvSpPr txBox="1">
            <a:spLocks noChangeArrowheads="1"/>
          </p:cNvSpPr>
          <p:nvPr/>
        </p:nvSpPr>
        <p:spPr bwMode="auto">
          <a:xfrm>
            <a:off x="1115616" y="101570"/>
            <a:ext cx="61213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AR" sz="2000" b="1" dirty="0"/>
              <a:t>De que depende la convección forzada?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81480607"/>
              </p:ext>
            </p:extLst>
          </p:nvPr>
        </p:nvGraphicFramePr>
        <p:xfrm>
          <a:off x="611560" y="561765"/>
          <a:ext cx="8003704" cy="514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ctrTitle" idx="4294967295"/>
          </p:nvPr>
        </p:nvSpPr>
        <p:spPr>
          <a:xfrm>
            <a:off x="621556" y="470103"/>
            <a:ext cx="7772400" cy="1225550"/>
          </a:xfrm>
        </p:spPr>
        <p:txBody>
          <a:bodyPr/>
          <a:lstStyle/>
          <a:p>
            <a:pPr eaLnBrk="1" hangingPunct="1"/>
            <a:r>
              <a:rPr lang="es-AR" sz="3600" dirty="0" smtClean="0"/>
              <a:t>Ley de Enfriamiento de Newton</a:t>
            </a:r>
          </a:p>
        </p:txBody>
      </p:sp>
      <p:sp>
        <p:nvSpPr>
          <p:cNvPr id="19460" name="4 CuadroTexto"/>
          <p:cNvSpPr txBox="1">
            <a:spLocks noChangeArrowheads="1"/>
          </p:cNvSpPr>
          <p:nvPr/>
        </p:nvSpPr>
        <p:spPr bwMode="auto">
          <a:xfrm>
            <a:off x="596677" y="3001516"/>
            <a:ext cx="77755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s-AR" dirty="0"/>
              <a:t>Donde  q  es la velocidad de transferencia de calor en W,  A es el área en  </a:t>
            </a:r>
            <a:r>
              <a:rPr lang="es-AR" dirty="0" smtClean="0"/>
              <a:t>m2, T, es </a:t>
            </a:r>
            <a:r>
              <a:rPr lang="es-AR" dirty="0"/>
              <a:t>la temperatura de la superficie del sólido en </a:t>
            </a:r>
            <a:r>
              <a:rPr lang="es-AR" dirty="0" smtClean="0"/>
              <a:t>K, </a:t>
            </a:r>
            <a:r>
              <a:rPr lang="es-AR" dirty="0" err="1" smtClean="0"/>
              <a:t>Tf</a:t>
            </a:r>
            <a:r>
              <a:rPr lang="es-AR" dirty="0" smtClean="0"/>
              <a:t> es </a:t>
            </a:r>
            <a:r>
              <a:rPr lang="es-AR" dirty="0"/>
              <a:t>la temperatura promedio o general del fluido en K </a:t>
            </a:r>
            <a:r>
              <a:rPr lang="es-AR" dirty="0" smtClean="0"/>
              <a:t>y </a:t>
            </a:r>
            <a:r>
              <a:rPr lang="es-AR" dirty="0"/>
              <a:t>h es el coeficiente </a:t>
            </a:r>
            <a:r>
              <a:rPr lang="es-AR" dirty="0" err="1"/>
              <a:t>convectivo</a:t>
            </a:r>
            <a:r>
              <a:rPr lang="es-AR" dirty="0"/>
              <a:t> de transferencia de calor en  W/m2.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2771800" y="1706786"/>
                <a:ext cx="3471912" cy="932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3200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s-AR" sz="3200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es-AR" sz="3200" b="0" i="1" smtClean="0">
                          <a:latin typeface="Cambria Math"/>
                        </a:rPr>
                        <m:t>=</m:t>
                      </m:r>
                      <m:r>
                        <a:rPr lang="es-AR" sz="3200" b="0" i="1" smtClean="0">
                          <a:latin typeface="Cambria Math"/>
                        </a:rPr>
                        <m:t>h</m:t>
                      </m:r>
                      <m:r>
                        <a:rPr lang="es-AR" sz="3200" b="0" i="1" smtClean="0">
                          <a:latin typeface="Cambria Math"/>
                          <a:ea typeface="Cambria Math"/>
                        </a:rPr>
                        <m:t>×(</m:t>
                      </m:r>
                      <m:sSub>
                        <m:sSubPr>
                          <m:ctrlPr>
                            <a:rPr lang="es-AR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AR" sz="3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s-AR" sz="3200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sub>
                      </m:sSub>
                      <m:r>
                        <a:rPr lang="es-AR" sz="32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s-AR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AR" sz="3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s-AR" sz="32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r>
                        <a:rPr lang="es-AR" sz="3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s-AR" sz="3200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706786"/>
                <a:ext cx="3471912" cy="9325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CuadroTexto"/>
          <p:cNvSpPr txBox="1">
            <a:spLocks noChangeArrowheads="1"/>
          </p:cNvSpPr>
          <p:nvPr/>
        </p:nvSpPr>
        <p:spPr bwMode="auto">
          <a:xfrm>
            <a:off x="250824" y="301625"/>
            <a:ext cx="30250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b="1" dirty="0">
                <a:solidFill>
                  <a:srgbClr val="000000"/>
                </a:solidFill>
              </a:rPr>
              <a:t>De que es función el coeficiente </a:t>
            </a:r>
            <a:r>
              <a:rPr lang="es-AR" b="1" dirty="0" err="1">
                <a:solidFill>
                  <a:srgbClr val="000000"/>
                </a:solidFill>
              </a:rPr>
              <a:t>convectivo</a:t>
            </a:r>
            <a:r>
              <a:rPr lang="es-AR" b="1" dirty="0">
                <a:solidFill>
                  <a:srgbClr val="000000"/>
                </a:solidFill>
              </a:rPr>
              <a:t> de transferencia de calor?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703969443"/>
              </p:ext>
            </p:extLst>
          </p:nvPr>
        </p:nvGraphicFramePr>
        <p:xfrm>
          <a:off x="1115616" y="68020"/>
          <a:ext cx="724812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95536" y="193204"/>
            <a:ext cx="8229600" cy="952500"/>
          </a:xfrm>
        </p:spPr>
        <p:txBody>
          <a:bodyPr/>
          <a:lstStyle/>
          <a:p>
            <a:r>
              <a:rPr lang="es-AR" dirty="0" smtClean="0"/>
              <a:t>Como calculamos el valor de h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Marcador de contenido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39552" y="1993404"/>
                <a:ext cx="4038600" cy="3143250"/>
              </a:xfrm>
            </p:spPr>
            <p:txBody>
              <a:bodyPr/>
              <a:lstStyle/>
              <a:p>
                <a:r>
                  <a:rPr lang="es-AR" sz="2000" dirty="0" smtClean="0"/>
                  <a:t>El numero adimensional de </a:t>
                </a:r>
                <a:r>
                  <a:rPr lang="es-AR" sz="2000" dirty="0" err="1" smtClean="0"/>
                  <a:t>Nusselt</a:t>
                </a:r>
                <a:r>
                  <a:rPr lang="es-AR" sz="2000" dirty="0" smtClean="0"/>
                  <a:t> </a:t>
                </a:r>
                <a:r>
                  <a:rPr lang="es-AR" sz="2000" dirty="0"/>
                  <a:t>se usa para </a:t>
                </a:r>
                <a:r>
                  <a:rPr lang="es-AR" sz="2000" dirty="0" smtClean="0"/>
                  <a:t>relacionar el </a:t>
                </a:r>
                <a:r>
                  <a:rPr lang="es-AR" sz="2000" dirty="0"/>
                  <a:t>coeficiente de transferencia de calor </a:t>
                </a:r>
                <a:r>
                  <a:rPr lang="es-AR" sz="2000" i="1" dirty="0"/>
                  <a:t>h </a:t>
                </a:r>
                <a:r>
                  <a:rPr lang="es-AR" sz="2000" dirty="0"/>
                  <a:t>con </a:t>
                </a:r>
                <a:r>
                  <a:rPr lang="es-AR" sz="2000" dirty="0" smtClean="0"/>
                  <a:t>la conductividad </a:t>
                </a:r>
                <a:r>
                  <a:rPr lang="es-AR" sz="2000" dirty="0"/>
                  <a:t>térmica </a:t>
                </a:r>
                <a:r>
                  <a:rPr lang="es-AR" sz="2000" i="1" dirty="0"/>
                  <a:t>k </a:t>
                </a:r>
                <a:r>
                  <a:rPr lang="es-AR" sz="2000" dirty="0"/>
                  <a:t>del fluido y una dimensión característica </a:t>
                </a:r>
                <a:r>
                  <a:rPr lang="es-AR" sz="2000" dirty="0" smtClean="0"/>
                  <a:t>D.</a:t>
                </a:r>
              </a:p>
              <a:p>
                <a:pPr marL="0" indent="0">
                  <a:buNone/>
                </a:pPr>
                <a:endParaRPr lang="es-A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s-AR" sz="2000" b="0" i="1" smtClean="0">
                              <a:latin typeface="Cambria Math"/>
                            </a:rPr>
                            <m:t>𝑁𝑢</m:t>
                          </m:r>
                        </m:sub>
                      </m:sSub>
                      <m:r>
                        <a:rPr lang="es-A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A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000" b="0" i="1" smtClean="0">
                              <a:latin typeface="Cambria Math"/>
                            </a:rPr>
                            <m:t>h</m:t>
                          </m:r>
                          <m:r>
                            <a:rPr lang="es-AR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s-AR" sz="2000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s-AR" sz="2000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8" name="7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9552" y="1993404"/>
                <a:ext cx="4038600" cy="3143250"/>
              </a:xfrm>
              <a:blipFill rotWithShape="0">
                <a:blip r:embed="rId3"/>
                <a:stretch>
                  <a:fillRect l="-1360" t="-96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Marcador de contenido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4008" y="1993404"/>
                <a:ext cx="4038600" cy="3143250"/>
              </a:xfrm>
            </p:spPr>
            <p:txBody>
              <a:bodyPr/>
              <a:lstStyle/>
              <a:p>
                <a:r>
                  <a:rPr lang="es-AR" sz="2000" dirty="0" smtClean="0"/>
                  <a:t>Un análisis dimensional de la transferencia </a:t>
                </a:r>
                <a:r>
                  <a:rPr lang="es-AR" sz="2000" dirty="0" err="1" smtClean="0"/>
                  <a:t>convectiva</a:t>
                </a:r>
                <a:r>
                  <a:rPr lang="es-AR" sz="2000" dirty="0" smtClean="0"/>
                  <a:t> dicta que el </a:t>
                </a:r>
                <a:r>
                  <a:rPr lang="es-AR" sz="2000" dirty="0" err="1" smtClean="0"/>
                  <a:t>Nusselt</a:t>
                </a:r>
                <a:r>
                  <a:rPr lang="es-AR" sz="2000" dirty="0" smtClean="0"/>
                  <a:t> es función de los números adimensionales Reynolds y </a:t>
                </a:r>
                <a:r>
                  <a:rPr lang="es-AR" sz="2000" dirty="0" err="1" smtClean="0"/>
                  <a:t>Prandtl</a:t>
                </a:r>
                <a:r>
                  <a:rPr lang="es-AR" sz="2000" dirty="0" smtClean="0"/>
                  <a:t>.</a:t>
                </a:r>
              </a:p>
              <a:p>
                <a:endParaRPr lang="es-A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0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s-AR" sz="2000" i="1">
                              <a:latin typeface="Cambria Math"/>
                            </a:rPr>
                            <m:t>𝑁𝑢</m:t>
                          </m:r>
                        </m:sub>
                      </m:sSub>
                      <m:r>
                        <a:rPr lang="es-AR" sz="2000" b="0" i="1" smtClean="0">
                          <a:latin typeface="Cambria Math"/>
                        </a:rPr>
                        <m:t>=</m:t>
                      </m:r>
                      <m:r>
                        <a:rPr lang="es-AR" sz="2000" b="0" i="1" smtClean="0">
                          <a:latin typeface="Cambria Math"/>
                        </a:rPr>
                        <m:t>𝑓</m:t>
                      </m:r>
                      <m:r>
                        <a:rPr lang="es-AR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s-A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s-AR" sz="2000" b="0" i="1" smtClean="0">
                              <a:latin typeface="Cambria Math"/>
                            </a:rPr>
                            <m:t>𝑅𝑒</m:t>
                          </m:r>
                        </m:sub>
                      </m:sSub>
                      <m:r>
                        <a:rPr lang="es-AR" sz="20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s-A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s-AR" sz="2000" b="0" i="1" smtClean="0">
                              <a:latin typeface="Cambria Math"/>
                            </a:rPr>
                            <m:t>𝑃𝑟</m:t>
                          </m:r>
                        </m:sub>
                      </m:sSub>
                      <m:r>
                        <a:rPr lang="es-AR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9" name="8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4008" y="1993404"/>
                <a:ext cx="4038600" cy="3143250"/>
              </a:xfrm>
              <a:blipFill rotWithShape="0">
                <a:blip r:embed="rId4"/>
                <a:stretch>
                  <a:fillRect l="-1360" t="-96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9 CuadroTexto"/>
          <p:cNvSpPr txBox="1"/>
          <p:nvPr/>
        </p:nvSpPr>
        <p:spPr>
          <a:xfrm>
            <a:off x="827584" y="1177530"/>
            <a:ext cx="3918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Med</a:t>
            </a:r>
            <a:r>
              <a:rPr lang="es-AR" sz="2000" b="1" dirty="0" smtClean="0"/>
              <a:t>iante el numero de </a:t>
            </a:r>
            <a:r>
              <a:rPr lang="es-AR" sz="2000" b="1" dirty="0" err="1" smtClean="0"/>
              <a:t>Nusselt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val="28492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6 CuadroTexto"/>
          <p:cNvSpPr txBox="1">
            <a:spLocks noChangeArrowheads="1"/>
          </p:cNvSpPr>
          <p:nvPr/>
        </p:nvSpPr>
        <p:spPr bwMode="auto">
          <a:xfrm>
            <a:off x="2900713" y="674534"/>
            <a:ext cx="3077462" cy="769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sz="2200" dirty="0"/>
              <a:t>Y como calculamos el numero de </a:t>
            </a:r>
            <a:r>
              <a:rPr lang="es-AR" sz="2200" dirty="0" err="1"/>
              <a:t>Nusselt</a:t>
            </a:r>
            <a:r>
              <a:rPr lang="es-AR" sz="2200" dirty="0"/>
              <a:t>?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14350" y="2713484"/>
            <a:ext cx="7850188" cy="2771775"/>
          </a:xfrm>
          <a:prstGeom prst="roundRect">
            <a:avLst>
              <a:gd name="adj" fmla="val 1973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AR" sz="2200" dirty="0"/>
              <a:t>Existen correlaciones que usaremos tomando en cuenta todas las consideraciones antes mencionada</a:t>
            </a:r>
            <a:r>
              <a:rPr lang="es-AR" sz="2200" dirty="0" smtClean="0"/>
              <a:t>, que fueron planteadas por distintos autores para distintas situaciones(placa planas, tuberías, etc.) y limites. </a:t>
            </a:r>
            <a:r>
              <a:rPr lang="es-AR" sz="2200" dirty="0"/>
              <a:t>Estas correlaciones podemos encontrarlas en los libros de la cátedra, en </a:t>
            </a:r>
            <a:r>
              <a:rPr lang="es-AR" sz="2200" dirty="0" smtClean="0"/>
              <a:t>especial </a:t>
            </a:r>
            <a:r>
              <a:rPr lang="es-AR" sz="2200" dirty="0"/>
              <a:t>en el libro «Manual para el Ingeniero Químico»-Perry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29372" y="1559368"/>
            <a:ext cx="8020144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s-A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Mediante correlaciones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337220"/>
                <a:ext cx="8208912" cy="5112568"/>
              </a:xfrm>
            </p:spPr>
            <p:txBody>
              <a:bodyPr/>
              <a:lstStyle/>
              <a:p>
                <a:r>
                  <a:rPr lang="es-AR" sz="2400" dirty="0" smtClean="0"/>
                  <a:t>Por ejemplo, para fluidos que circulan en conducto cerrado, y en Flujo Turbulento se utiliza la correlación de </a:t>
                </a:r>
                <a:r>
                  <a:rPr lang="es-AR" sz="2400" dirty="0" err="1" smtClean="0"/>
                  <a:t>Diltus</a:t>
                </a:r>
                <a:r>
                  <a:rPr lang="es-AR" sz="2400" dirty="0" smtClean="0"/>
                  <a:t> y </a:t>
                </a:r>
                <a:r>
                  <a:rPr lang="es-AR" sz="2400" dirty="0" err="1" smtClean="0"/>
                  <a:t>Boeltert</a:t>
                </a:r>
                <a:endParaRPr lang="es-A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𝑁𝑢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=0,023</m:t>
                      </m:r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0,8</m:t>
                          </m:r>
                        </m:sup>
                      </m:sSup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𝑃𝑟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s-AR" sz="2400" b="0" dirty="0" smtClean="0"/>
              </a:p>
              <a:p>
                <a:pPr marL="0" indent="0">
                  <a:buNone/>
                </a:pPr>
                <a:r>
                  <a:rPr lang="es-AR" sz="2400" dirty="0" smtClean="0"/>
                  <a:t>La cual tiene las siguientes </a:t>
                </a:r>
                <a:r>
                  <a:rPr lang="es-AR" sz="2400" dirty="0" smtClean="0"/>
                  <a:t>características:</a:t>
                </a:r>
                <a:endParaRPr lang="es-AR" sz="24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AR" sz="2400" dirty="0" smtClean="0"/>
                  <a:t>n=0,4 si se esta calentando el </a:t>
                </a:r>
                <a:r>
                  <a:rPr lang="es-AR" sz="2400" dirty="0" smtClean="0"/>
                  <a:t>fluido, n=0,3 </a:t>
                </a:r>
                <a:r>
                  <a:rPr lang="es-AR" sz="2400" dirty="0" smtClean="0"/>
                  <a:t>si se esta enfriando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AR" sz="2400" dirty="0" smtClean="0"/>
                  <a:t>Todas las propiedades del fluido se evalúan a la </a:t>
                </a:r>
                <a:r>
                  <a:rPr lang="es-AR" sz="2400" dirty="0" err="1" smtClean="0"/>
                  <a:t>temp</a:t>
                </a:r>
                <a:r>
                  <a:rPr lang="es-AR" sz="2400" dirty="0" smtClean="0"/>
                  <a:t>. Global media aritmética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AR" sz="2400" dirty="0" smtClean="0"/>
                  <a:t>Re&gt;10^4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AR" sz="2400" dirty="0" smtClean="0"/>
                  <a:t>0,7&lt;Pr&lt;100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AR" sz="2400" dirty="0" smtClean="0"/>
                  <a:t>L/D&gt;60</a:t>
                </a:r>
                <a:endParaRPr lang="es-AR" sz="24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337220"/>
                <a:ext cx="8208912" cy="5112568"/>
              </a:xfrm>
              <a:blipFill rotWithShape="0">
                <a:blip r:embed="rId2"/>
                <a:stretch>
                  <a:fillRect l="-1189" t="-834" r="-193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632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3791</TotalTime>
  <Words>728</Words>
  <Application>Microsoft Office PowerPoint</Application>
  <PresentationFormat>Presentación en pantalla (16:10)</PresentationFormat>
  <Paragraphs>122</Paragraphs>
  <Slides>14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Tema de Office</vt:lpstr>
      <vt:lpstr>1_Diseño predeterminado</vt:lpstr>
      <vt:lpstr>Retrospección</vt:lpstr>
      <vt:lpstr>Transferencia de Calor Convección Forzada</vt:lpstr>
      <vt:lpstr>Presentación de PowerPoint</vt:lpstr>
      <vt:lpstr>Convección Forzada</vt:lpstr>
      <vt:lpstr>Presentación de PowerPoint</vt:lpstr>
      <vt:lpstr>Ley de Enfriamiento de Newton</vt:lpstr>
      <vt:lpstr>Presentación de PowerPoint</vt:lpstr>
      <vt:lpstr>Como calculamos el valor de h</vt:lpstr>
      <vt:lpstr>Presentación de PowerPoint</vt:lpstr>
      <vt:lpstr>Presentación de PowerPoint</vt:lpstr>
      <vt:lpstr>Pautas a tener en cuenta al resolver problemas </vt:lpstr>
      <vt:lpstr>Presentación de PowerPoint</vt:lpstr>
      <vt:lpstr>Presentación de PowerPoint</vt:lpstr>
      <vt:lpstr>Presentación de PowerPoint</vt:lpstr>
      <vt:lpstr>Y finalmente…</vt:lpstr>
    </vt:vector>
  </TitlesOfParts>
  <Company>Siracusa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Jose Emilio Gallardo</cp:lastModifiedBy>
  <cp:revision>121</cp:revision>
  <dcterms:created xsi:type="dcterms:W3CDTF">2009-03-26T20:51:52Z</dcterms:created>
  <dcterms:modified xsi:type="dcterms:W3CDTF">2015-10-02T14:11:29Z</dcterms:modified>
</cp:coreProperties>
</file>