
<file path=[Content_Types].xml><?xml version="1.0" encoding="utf-8"?>
<Types xmlns="http://schemas.openxmlformats.org/package/2006/content-types">
  <Default Extension="gif" ContentType="image/gi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2.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7"/>
  </p:notesMasterIdLst>
  <p:handoutMasterIdLst>
    <p:handoutMasterId r:id="rId28"/>
  </p:handoutMasterIdLst>
  <p:sldIdLst>
    <p:sldId id="256" r:id="rId2"/>
    <p:sldId id="268" r:id="rId3"/>
    <p:sldId id="306" r:id="rId4"/>
    <p:sldId id="277" r:id="rId5"/>
    <p:sldId id="269" r:id="rId6"/>
    <p:sldId id="272" r:id="rId7"/>
    <p:sldId id="301" r:id="rId8"/>
    <p:sldId id="302" r:id="rId9"/>
    <p:sldId id="278" r:id="rId10"/>
    <p:sldId id="288" r:id="rId11"/>
    <p:sldId id="279" r:id="rId12"/>
    <p:sldId id="290" r:id="rId13"/>
    <p:sldId id="270" r:id="rId14"/>
    <p:sldId id="289" r:id="rId15"/>
    <p:sldId id="282" r:id="rId16"/>
    <p:sldId id="292" r:id="rId17"/>
    <p:sldId id="303" r:id="rId18"/>
    <p:sldId id="298" r:id="rId19"/>
    <p:sldId id="293" r:id="rId20"/>
    <p:sldId id="287" r:id="rId21"/>
    <p:sldId id="300" r:id="rId22"/>
    <p:sldId id="286" r:id="rId23"/>
    <p:sldId id="296" r:id="rId24"/>
    <p:sldId id="304" r:id="rId25"/>
    <p:sldId id="305" r:id="rId26"/>
  </p:sldIdLst>
  <p:sldSz cx="12188825" cy="6858000"/>
  <p:notesSz cx="6858000" cy="9144000"/>
  <p:defaultTextStyle>
    <a:defPPr rtl="0">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5" pos="3839">
          <p15:clr>
            <a:srgbClr val="A4A3A4"/>
          </p15:clr>
        </p15:guide>
        <p15:guide id="6" pos="1007">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73A0DAA-6AF3-43AB-8588-CEC1D06C72B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howGuides="1">
      <p:cViewPr varScale="1">
        <p:scale>
          <a:sx n="70" d="100"/>
          <a:sy n="70" d="100"/>
        </p:scale>
        <p:origin x="738" y="60"/>
      </p:cViewPr>
      <p:guideLst>
        <p:guide orient="horz" pos="2160"/>
        <p:guide pos="3839"/>
        <p:guide pos="1007"/>
      </p:guideLst>
    </p:cSldViewPr>
  </p:slideViewPr>
  <p:notesTextViewPr>
    <p:cViewPr>
      <p:scale>
        <a:sx n="1" d="1"/>
        <a:sy n="1" d="1"/>
      </p:scale>
      <p:origin x="0" y="0"/>
    </p:cViewPr>
  </p:notesTextViewPr>
  <p:notesViewPr>
    <p:cSldViewPr showGuides="1">
      <p:cViewPr varScale="1">
        <p:scale>
          <a:sx n="72" d="100"/>
          <a:sy n="72" d="100"/>
        </p:scale>
        <p:origin x="3108"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93F1413-0572-4F2A-85C1-07088EBB52D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AR"/>
        </a:p>
      </dgm:t>
    </dgm:pt>
    <dgm:pt modelId="{6219AD38-CA10-4EA6-81E3-D23F7E7AC727}">
      <dgm:prSet/>
      <dgm:spPr/>
      <dgm:t>
        <a:bodyPr/>
        <a:lstStyle/>
        <a:p>
          <a:r>
            <a:rPr lang="es-MX" b="1" dirty="0">
              <a:solidFill>
                <a:schemeClr val="tx2"/>
              </a:solidFill>
              <a:latin typeface="Amasis MT Pro Medium" panose="02040604050005020304" pitchFamily="18" charset="0"/>
            </a:rPr>
            <a:t>FACULTAD DE INGENIERÍA – UNIVERSIDAD NACIONAL DE JUJUY 		                            CÁTEDRA: ADMINISTRACIÓN DE LAS OPERACIONES INDUSTRIALES</a:t>
          </a:r>
          <a:endParaRPr lang="es-AR" dirty="0">
            <a:solidFill>
              <a:schemeClr val="tx2"/>
            </a:solidFill>
            <a:latin typeface="Amasis MT Pro Medium" panose="02040604050005020304" pitchFamily="18" charset="0"/>
          </a:endParaRPr>
        </a:p>
      </dgm:t>
    </dgm:pt>
    <dgm:pt modelId="{63541559-457D-4585-8654-D661ADA0B689}" type="parTrans" cxnId="{2FA49451-F5B2-46E8-BEC2-38C4AD63FFC4}">
      <dgm:prSet/>
      <dgm:spPr/>
      <dgm:t>
        <a:bodyPr/>
        <a:lstStyle/>
        <a:p>
          <a:endParaRPr lang="es-AR">
            <a:latin typeface="Amasis MT Pro Medium" panose="02040604050005020304" pitchFamily="18" charset="0"/>
          </a:endParaRPr>
        </a:p>
      </dgm:t>
    </dgm:pt>
    <dgm:pt modelId="{00C0521D-750D-48EA-9C82-4DE3B43D5B0B}" type="sibTrans" cxnId="{2FA49451-F5B2-46E8-BEC2-38C4AD63FFC4}">
      <dgm:prSet/>
      <dgm:spPr/>
      <dgm:t>
        <a:bodyPr/>
        <a:lstStyle/>
        <a:p>
          <a:endParaRPr lang="es-AR">
            <a:latin typeface="Amasis MT Pro Medium" panose="02040604050005020304" pitchFamily="18" charset="0"/>
          </a:endParaRPr>
        </a:p>
      </dgm:t>
    </dgm:pt>
    <dgm:pt modelId="{9BDE8258-93D4-43E9-A4E5-D0857BAD8DB1}" type="pres">
      <dgm:prSet presAssocID="{F93F1413-0572-4F2A-85C1-07088EBB52D1}" presName="linear" presStyleCnt="0">
        <dgm:presLayoutVars>
          <dgm:animLvl val="lvl"/>
          <dgm:resizeHandles val="exact"/>
        </dgm:presLayoutVars>
      </dgm:prSet>
      <dgm:spPr/>
    </dgm:pt>
    <dgm:pt modelId="{344FA939-61F6-46D3-8ABF-D5DC4ADF519F}" type="pres">
      <dgm:prSet presAssocID="{6219AD38-CA10-4EA6-81E3-D23F7E7AC727}" presName="parentText" presStyleLbl="node1" presStyleIdx="0" presStyleCnt="1" custLinFactNeighborX="694" custLinFactNeighborY="-3529">
        <dgm:presLayoutVars>
          <dgm:chMax val="0"/>
          <dgm:bulletEnabled val="1"/>
        </dgm:presLayoutVars>
      </dgm:prSet>
      <dgm:spPr/>
    </dgm:pt>
  </dgm:ptLst>
  <dgm:cxnLst>
    <dgm:cxn modelId="{595FF632-6707-437F-9CA1-C1D079E0A50C}" type="presOf" srcId="{F93F1413-0572-4F2A-85C1-07088EBB52D1}" destId="{9BDE8258-93D4-43E9-A4E5-D0857BAD8DB1}" srcOrd="0" destOrd="0" presId="urn:microsoft.com/office/officeart/2005/8/layout/vList2"/>
    <dgm:cxn modelId="{942A6663-F7BC-47A1-89CD-6AB9D5C6FD35}" type="presOf" srcId="{6219AD38-CA10-4EA6-81E3-D23F7E7AC727}" destId="{344FA939-61F6-46D3-8ABF-D5DC4ADF519F}" srcOrd="0" destOrd="0" presId="urn:microsoft.com/office/officeart/2005/8/layout/vList2"/>
    <dgm:cxn modelId="{2FA49451-F5B2-46E8-BEC2-38C4AD63FFC4}" srcId="{F93F1413-0572-4F2A-85C1-07088EBB52D1}" destId="{6219AD38-CA10-4EA6-81E3-D23F7E7AC727}" srcOrd="0" destOrd="0" parTransId="{63541559-457D-4585-8654-D661ADA0B689}" sibTransId="{00C0521D-750D-48EA-9C82-4DE3B43D5B0B}"/>
    <dgm:cxn modelId="{63B88B71-3365-4180-9134-F3B7E153C576}" type="presParOf" srcId="{9BDE8258-93D4-43E9-A4E5-D0857BAD8DB1}" destId="{344FA939-61F6-46D3-8ABF-D5DC4ADF519F}"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F93F1413-0572-4F2A-85C1-07088EBB52D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AR"/>
        </a:p>
      </dgm:t>
    </dgm:pt>
    <dgm:pt modelId="{6219AD38-CA10-4EA6-81E3-D23F7E7AC727}">
      <dgm:prSet/>
      <dgm:spPr/>
      <dgm:t>
        <a:bodyPr/>
        <a:lstStyle/>
        <a:p>
          <a:r>
            <a:rPr lang="es-MX" b="1" dirty="0">
              <a:solidFill>
                <a:schemeClr val="tx2"/>
              </a:solidFill>
              <a:latin typeface="Amasis MT Pro Medium" panose="02040604050005020304" pitchFamily="18" charset="0"/>
            </a:rPr>
            <a:t>FACULTAD DE INGENIERÍA – UNIVERSIDAD NACIONAL DE JUJUY 		                            CÁTEDRA: ADMINISTRACIÓN DE LAS OPERACIONES INDUSTRIALES</a:t>
          </a:r>
          <a:endParaRPr lang="es-AR" dirty="0">
            <a:solidFill>
              <a:schemeClr val="tx2"/>
            </a:solidFill>
            <a:latin typeface="Amasis MT Pro Medium" panose="02040604050005020304" pitchFamily="18" charset="0"/>
          </a:endParaRPr>
        </a:p>
      </dgm:t>
    </dgm:pt>
    <dgm:pt modelId="{63541559-457D-4585-8654-D661ADA0B689}" type="parTrans" cxnId="{2FA49451-F5B2-46E8-BEC2-38C4AD63FFC4}">
      <dgm:prSet/>
      <dgm:spPr/>
      <dgm:t>
        <a:bodyPr/>
        <a:lstStyle/>
        <a:p>
          <a:endParaRPr lang="es-AR">
            <a:latin typeface="Amasis MT Pro Medium" panose="02040604050005020304" pitchFamily="18" charset="0"/>
          </a:endParaRPr>
        </a:p>
      </dgm:t>
    </dgm:pt>
    <dgm:pt modelId="{00C0521D-750D-48EA-9C82-4DE3B43D5B0B}" type="sibTrans" cxnId="{2FA49451-F5B2-46E8-BEC2-38C4AD63FFC4}">
      <dgm:prSet/>
      <dgm:spPr/>
      <dgm:t>
        <a:bodyPr/>
        <a:lstStyle/>
        <a:p>
          <a:endParaRPr lang="es-AR">
            <a:latin typeface="Amasis MT Pro Medium" panose="02040604050005020304" pitchFamily="18" charset="0"/>
          </a:endParaRPr>
        </a:p>
      </dgm:t>
    </dgm:pt>
    <dgm:pt modelId="{9BDE8258-93D4-43E9-A4E5-D0857BAD8DB1}" type="pres">
      <dgm:prSet presAssocID="{F93F1413-0572-4F2A-85C1-07088EBB52D1}" presName="linear" presStyleCnt="0">
        <dgm:presLayoutVars>
          <dgm:animLvl val="lvl"/>
          <dgm:resizeHandles val="exact"/>
        </dgm:presLayoutVars>
      </dgm:prSet>
      <dgm:spPr/>
    </dgm:pt>
    <dgm:pt modelId="{344FA939-61F6-46D3-8ABF-D5DC4ADF519F}" type="pres">
      <dgm:prSet presAssocID="{6219AD38-CA10-4EA6-81E3-D23F7E7AC727}" presName="parentText" presStyleLbl="node1" presStyleIdx="0" presStyleCnt="1" custLinFactNeighborX="694" custLinFactNeighborY="-3529">
        <dgm:presLayoutVars>
          <dgm:chMax val="0"/>
          <dgm:bulletEnabled val="1"/>
        </dgm:presLayoutVars>
      </dgm:prSet>
      <dgm:spPr/>
    </dgm:pt>
  </dgm:ptLst>
  <dgm:cxnLst>
    <dgm:cxn modelId="{595FF632-6707-437F-9CA1-C1D079E0A50C}" type="presOf" srcId="{F93F1413-0572-4F2A-85C1-07088EBB52D1}" destId="{9BDE8258-93D4-43E9-A4E5-D0857BAD8DB1}" srcOrd="0" destOrd="0" presId="urn:microsoft.com/office/officeart/2005/8/layout/vList2"/>
    <dgm:cxn modelId="{942A6663-F7BC-47A1-89CD-6AB9D5C6FD35}" type="presOf" srcId="{6219AD38-CA10-4EA6-81E3-D23F7E7AC727}" destId="{344FA939-61F6-46D3-8ABF-D5DC4ADF519F}" srcOrd="0" destOrd="0" presId="urn:microsoft.com/office/officeart/2005/8/layout/vList2"/>
    <dgm:cxn modelId="{2FA49451-F5B2-46E8-BEC2-38C4AD63FFC4}" srcId="{F93F1413-0572-4F2A-85C1-07088EBB52D1}" destId="{6219AD38-CA10-4EA6-81E3-D23F7E7AC727}" srcOrd="0" destOrd="0" parTransId="{63541559-457D-4585-8654-D661ADA0B689}" sibTransId="{00C0521D-750D-48EA-9C82-4DE3B43D5B0B}"/>
    <dgm:cxn modelId="{63B88B71-3365-4180-9134-F3B7E153C576}" type="presParOf" srcId="{9BDE8258-93D4-43E9-A4E5-D0857BAD8DB1}" destId="{344FA939-61F6-46D3-8ABF-D5DC4ADF519F}"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F93F1413-0572-4F2A-85C1-07088EBB52D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AR"/>
        </a:p>
      </dgm:t>
    </dgm:pt>
    <dgm:pt modelId="{6219AD38-CA10-4EA6-81E3-D23F7E7AC727}">
      <dgm:prSet/>
      <dgm:spPr/>
      <dgm:t>
        <a:bodyPr/>
        <a:lstStyle/>
        <a:p>
          <a:r>
            <a:rPr lang="es-MX" b="1" dirty="0">
              <a:solidFill>
                <a:schemeClr val="tx2"/>
              </a:solidFill>
              <a:latin typeface="Amasis MT Pro Medium" panose="02040604050005020304" pitchFamily="18" charset="0"/>
            </a:rPr>
            <a:t>FACULTAD DE INGENIERÍA – UNIVERSIDAD NACIONAL DE JUJUY 		                            CÁTEDRA: ADMINISTRACIÓN DE LAS OPERACIONES INDUSTRIALES</a:t>
          </a:r>
          <a:endParaRPr lang="es-AR" dirty="0">
            <a:solidFill>
              <a:schemeClr val="tx2"/>
            </a:solidFill>
            <a:latin typeface="Amasis MT Pro Medium" panose="02040604050005020304" pitchFamily="18" charset="0"/>
          </a:endParaRPr>
        </a:p>
      </dgm:t>
    </dgm:pt>
    <dgm:pt modelId="{63541559-457D-4585-8654-D661ADA0B689}" type="parTrans" cxnId="{2FA49451-F5B2-46E8-BEC2-38C4AD63FFC4}">
      <dgm:prSet/>
      <dgm:spPr/>
      <dgm:t>
        <a:bodyPr/>
        <a:lstStyle/>
        <a:p>
          <a:endParaRPr lang="es-AR">
            <a:latin typeface="Amasis MT Pro Medium" panose="02040604050005020304" pitchFamily="18" charset="0"/>
          </a:endParaRPr>
        </a:p>
      </dgm:t>
    </dgm:pt>
    <dgm:pt modelId="{00C0521D-750D-48EA-9C82-4DE3B43D5B0B}" type="sibTrans" cxnId="{2FA49451-F5B2-46E8-BEC2-38C4AD63FFC4}">
      <dgm:prSet/>
      <dgm:spPr/>
      <dgm:t>
        <a:bodyPr/>
        <a:lstStyle/>
        <a:p>
          <a:endParaRPr lang="es-AR">
            <a:latin typeface="Amasis MT Pro Medium" panose="02040604050005020304" pitchFamily="18" charset="0"/>
          </a:endParaRPr>
        </a:p>
      </dgm:t>
    </dgm:pt>
    <dgm:pt modelId="{9BDE8258-93D4-43E9-A4E5-D0857BAD8DB1}" type="pres">
      <dgm:prSet presAssocID="{F93F1413-0572-4F2A-85C1-07088EBB52D1}" presName="linear" presStyleCnt="0">
        <dgm:presLayoutVars>
          <dgm:animLvl val="lvl"/>
          <dgm:resizeHandles val="exact"/>
        </dgm:presLayoutVars>
      </dgm:prSet>
      <dgm:spPr/>
    </dgm:pt>
    <dgm:pt modelId="{344FA939-61F6-46D3-8ABF-D5DC4ADF519F}" type="pres">
      <dgm:prSet presAssocID="{6219AD38-CA10-4EA6-81E3-D23F7E7AC727}" presName="parentText" presStyleLbl="node1" presStyleIdx="0" presStyleCnt="1" custLinFactNeighborX="694" custLinFactNeighborY="-3529">
        <dgm:presLayoutVars>
          <dgm:chMax val="0"/>
          <dgm:bulletEnabled val="1"/>
        </dgm:presLayoutVars>
      </dgm:prSet>
      <dgm:spPr/>
    </dgm:pt>
  </dgm:ptLst>
  <dgm:cxnLst>
    <dgm:cxn modelId="{595FF632-6707-437F-9CA1-C1D079E0A50C}" type="presOf" srcId="{F93F1413-0572-4F2A-85C1-07088EBB52D1}" destId="{9BDE8258-93D4-43E9-A4E5-D0857BAD8DB1}" srcOrd="0" destOrd="0" presId="urn:microsoft.com/office/officeart/2005/8/layout/vList2"/>
    <dgm:cxn modelId="{942A6663-F7BC-47A1-89CD-6AB9D5C6FD35}" type="presOf" srcId="{6219AD38-CA10-4EA6-81E3-D23F7E7AC727}" destId="{344FA939-61F6-46D3-8ABF-D5DC4ADF519F}" srcOrd="0" destOrd="0" presId="urn:microsoft.com/office/officeart/2005/8/layout/vList2"/>
    <dgm:cxn modelId="{2FA49451-F5B2-46E8-BEC2-38C4AD63FFC4}" srcId="{F93F1413-0572-4F2A-85C1-07088EBB52D1}" destId="{6219AD38-CA10-4EA6-81E3-D23F7E7AC727}" srcOrd="0" destOrd="0" parTransId="{63541559-457D-4585-8654-D661ADA0B689}" sibTransId="{00C0521D-750D-48EA-9C82-4DE3B43D5B0B}"/>
    <dgm:cxn modelId="{63B88B71-3365-4180-9134-F3B7E153C576}" type="presParOf" srcId="{9BDE8258-93D4-43E9-A4E5-D0857BAD8DB1}" destId="{344FA939-61F6-46D3-8ABF-D5DC4ADF519F}"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F93F1413-0572-4F2A-85C1-07088EBB52D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AR"/>
        </a:p>
      </dgm:t>
    </dgm:pt>
    <dgm:pt modelId="{6219AD38-CA10-4EA6-81E3-D23F7E7AC727}">
      <dgm:prSet/>
      <dgm:spPr/>
      <dgm:t>
        <a:bodyPr/>
        <a:lstStyle/>
        <a:p>
          <a:r>
            <a:rPr lang="es-MX" b="1" dirty="0">
              <a:solidFill>
                <a:schemeClr val="tx2"/>
              </a:solidFill>
              <a:latin typeface="Amasis MT Pro Medium" panose="02040604050005020304" pitchFamily="18" charset="0"/>
            </a:rPr>
            <a:t>FACULTAD DE INGENIERÍA – UNIVERSIDAD NACIONAL DE JUJUY 		                            CÁTEDRA: ADMINISTRACIÓN DE LAS OPERACIONES INDUSTRIALES</a:t>
          </a:r>
          <a:endParaRPr lang="es-AR" dirty="0">
            <a:solidFill>
              <a:schemeClr val="tx2"/>
            </a:solidFill>
            <a:latin typeface="Amasis MT Pro Medium" panose="02040604050005020304" pitchFamily="18" charset="0"/>
          </a:endParaRPr>
        </a:p>
      </dgm:t>
    </dgm:pt>
    <dgm:pt modelId="{63541559-457D-4585-8654-D661ADA0B689}" type="parTrans" cxnId="{2FA49451-F5B2-46E8-BEC2-38C4AD63FFC4}">
      <dgm:prSet/>
      <dgm:spPr/>
      <dgm:t>
        <a:bodyPr/>
        <a:lstStyle/>
        <a:p>
          <a:endParaRPr lang="es-AR">
            <a:latin typeface="Amasis MT Pro Medium" panose="02040604050005020304" pitchFamily="18" charset="0"/>
          </a:endParaRPr>
        </a:p>
      </dgm:t>
    </dgm:pt>
    <dgm:pt modelId="{00C0521D-750D-48EA-9C82-4DE3B43D5B0B}" type="sibTrans" cxnId="{2FA49451-F5B2-46E8-BEC2-38C4AD63FFC4}">
      <dgm:prSet/>
      <dgm:spPr/>
      <dgm:t>
        <a:bodyPr/>
        <a:lstStyle/>
        <a:p>
          <a:endParaRPr lang="es-AR">
            <a:latin typeface="Amasis MT Pro Medium" panose="02040604050005020304" pitchFamily="18" charset="0"/>
          </a:endParaRPr>
        </a:p>
      </dgm:t>
    </dgm:pt>
    <dgm:pt modelId="{9BDE8258-93D4-43E9-A4E5-D0857BAD8DB1}" type="pres">
      <dgm:prSet presAssocID="{F93F1413-0572-4F2A-85C1-07088EBB52D1}" presName="linear" presStyleCnt="0">
        <dgm:presLayoutVars>
          <dgm:animLvl val="lvl"/>
          <dgm:resizeHandles val="exact"/>
        </dgm:presLayoutVars>
      </dgm:prSet>
      <dgm:spPr/>
    </dgm:pt>
    <dgm:pt modelId="{344FA939-61F6-46D3-8ABF-D5DC4ADF519F}" type="pres">
      <dgm:prSet presAssocID="{6219AD38-CA10-4EA6-81E3-D23F7E7AC727}" presName="parentText" presStyleLbl="node1" presStyleIdx="0" presStyleCnt="1" custLinFactNeighborX="694" custLinFactNeighborY="-3529">
        <dgm:presLayoutVars>
          <dgm:chMax val="0"/>
          <dgm:bulletEnabled val="1"/>
        </dgm:presLayoutVars>
      </dgm:prSet>
      <dgm:spPr/>
    </dgm:pt>
  </dgm:ptLst>
  <dgm:cxnLst>
    <dgm:cxn modelId="{595FF632-6707-437F-9CA1-C1D079E0A50C}" type="presOf" srcId="{F93F1413-0572-4F2A-85C1-07088EBB52D1}" destId="{9BDE8258-93D4-43E9-A4E5-D0857BAD8DB1}" srcOrd="0" destOrd="0" presId="urn:microsoft.com/office/officeart/2005/8/layout/vList2"/>
    <dgm:cxn modelId="{942A6663-F7BC-47A1-89CD-6AB9D5C6FD35}" type="presOf" srcId="{6219AD38-CA10-4EA6-81E3-D23F7E7AC727}" destId="{344FA939-61F6-46D3-8ABF-D5DC4ADF519F}" srcOrd="0" destOrd="0" presId="urn:microsoft.com/office/officeart/2005/8/layout/vList2"/>
    <dgm:cxn modelId="{2FA49451-F5B2-46E8-BEC2-38C4AD63FFC4}" srcId="{F93F1413-0572-4F2A-85C1-07088EBB52D1}" destId="{6219AD38-CA10-4EA6-81E3-D23F7E7AC727}" srcOrd="0" destOrd="0" parTransId="{63541559-457D-4585-8654-D661ADA0B689}" sibTransId="{00C0521D-750D-48EA-9C82-4DE3B43D5B0B}"/>
    <dgm:cxn modelId="{63B88B71-3365-4180-9134-F3B7E153C576}" type="presParOf" srcId="{9BDE8258-93D4-43E9-A4E5-D0857BAD8DB1}" destId="{344FA939-61F6-46D3-8ABF-D5DC4ADF519F}"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F93F1413-0572-4F2A-85C1-07088EBB52D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AR"/>
        </a:p>
      </dgm:t>
    </dgm:pt>
    <dgm:pt modelId="{6219AD38-CA10-4EA6-81E3-D23F7E7AC727}">
      <dgm:prSet/>
      <dgm:spPr/>
      <dgm:t>
        <a:bodyPr/>
        <a:lstStyle/>
        <a:p>
          <a:r>
            <a:rPr lang="es-MX" b="1" dirty="0">
              <a:solidFill>
                <a:schemeClr val="tx2"/>
              </a:solidFill>
              <a:latin typeface="Amasis MT Pro Medium" panose="02040604050005020304" pitchFamily="18" charset="0"/>
            </a:rPr>
            <a:t>FACULTAD DE INGENIERÍA – UNIVERSIDAD NACIONAL DE JUJUY 		                            CÁTEDRA: ADMINISTRACIÓN DE LAS OPERACIONES INDUSTRIALES</a:t>
          </a:r>
          <a:endParaRPr lang="es-AR" dirty="0">
            <a:solidFill>
              <a:schemeClr val="tx2"/>
            </a:solidFill>
            <a:latin typeface="Amasis MT Pro Medium" panose="02040604050005020304" pitchFamily="18" charset="0"/>
          </a:endParaRPr>
        </a:p>
      </dgm:t>
    </dgm:pt>
    <dgm:pt modelId="{63541559-457D-4585-8654-D661ADA0B689}" type="parTrans" cxnId="{2FA49451-F5B2-46E8-BEC2-38C4AD63FFC4}">
      <dgm:prSet/>
      <dgm:spPr/>
      <dgm:t>
        <a:bodyPr/>
        <a:lstStyle/>
        <a:p>
          <a:endParaRPr lang="es-AR">
            <a:latin typeface="Amasis MT Pro Medium" panose="02040604050005020304" pitchFamily="18" charset="0"/>
          </a:endParaRPr>
        </a:p>
      </dgm:t>
    </dgm:pt>
    <dgm:pt modelId="{00C0521D-750D-48EA-9C82-4DE3B43D5B0B}" type="sibTrans" cxnId="{2FA49451-F5B2-46E8-BEC2-38C4AD63FFC4}">
      <dgm:prSet/>
      <dgm:spPr/>
      <dgm:t>
        <a:bodyPr/>
        <a:lstStyle/>
        <a:p>
          <a:endParaRPr lang="es-AR">
            <a:latin typeface="Amasis MT Pro Medium" panose="02040604050005020304" pitchFamily="18" charset="0"/>
          </a:endParaRPr>
        </a:p>
      </dgm:t>
    </dgm:pt>
    <dgm:pt modelId="{9BDE8258-93D4-43E9-A4E5-D0857BAD8DB1}" type="pres">
      <dgm:prSet presAssocID="{F93F1413-0572-4F2A-85C1-07088EBB52D1}" presName="linear" presStyleCnt="0">
        <dgm:presLayoutVars>
          <dgm:animLvl val="lvl"/>
          <dgm:resizeHandles val="exact"/>
        </dgm:presLayoutVars>
      </dgm:prSet>
      <dgm:spPr/>
    </dgm:pt>
    <dgm:pt modelId="{344FA939-61F6-46D3-8ABF-D5DC4ADF519F}" type="pres">
      <dgm:prSet presAssocID="{6219AD38-CA10-4EA6-81E3-D23F7E7AC727}" presName="parentText" presStyleLbl="node1" presStyleIdx="0" presStyleCnt="1" custLinFactNeighborX="694" custLinFactNeighborY="-3529">
        <dgm:presLayoutVars>
          <dgm:chMax val="0"/>
          <dgm:bulletEnabled val="1"/>
        </dgm:presLayoutVars>
      </dgm:prSet>
      <dgm:spPr/>
    </dgm:pt>
  </dgm:ptLst>
  <dgm:cxnLst>
    <dgm:cxn modelId="{595FF632-6707-437F-9CA1-C1D079E0A50C}" type="presOf" srcId="{F93F1413-0572-4F2A-85C1-07088EBB52D1}" destId="{9BDE8258-93D4-43E9-A4E5-D0857BAD8DB1}" srcOrd="0" destOrd="0" presId="urn:microsoft.com/office/officeart/2005/8/layout/vList2"/>
    <dgm:cxn modelId="{942A6663-F7BC-47A1-89CD-6AB9D5C6FD35}" type="presOf" srcId="{6219AD38-CA10-4EA6-81E3-D23F7E7AC727}" destId="{344FA939-61F6-46D3-8ABF-D5DC4ADF519F}" srcOrd="0" destOrd="0" presId="urn:microsoft.com/office/officeart/2005/8/layout/vList2"/>
    <dgm:cxn modelId="{2FA49451-F5B2-46E8-BEC2-38C4AD63FFC4}" srcId="{F93F1413-0572-4F2A-85C1-07088EBB52D1}" destId="{6219AD38-CA10-4EA6-81E3-D23F7E7AC727}" srcOrd="0" destOrd="0" parTransId="{63541559-457D-4585-8654-D661ADA0B689}" sibTransId="{00C0521D-750D-48EA-9C82-4DE3B43D5B0B}"/>
    <dgm:cxn modelId="{63B88B71-3365-4180-9134-F3B7E153C576}" type="presParOf" srcId="{9BDE8258-93D4-43E9-A4E5-D0857BAD8DB1}" destId="{344FA939-61F6-46D3-8ABF-D5DC4ADF519F}"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F93F1413-0572-4F2A-85C1-07088EBB52D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AR"/>
        </a:p>
      </dgm:t>
    </dgm:pt>
    <dgm:pt modelId="{6219AD38-CA10-4EA6-81E3-D23F7E7AC727}">
      <dgm:prSet/>
      <dgm:spPr/>
      <dgm:t>
        <a:bodyPr/>
        <a:lstStyle/>
        <a:p>
          <a:r>
            <a:rPr lang="es-MX" b="1" dirty="0">
              <a:solidFill>
                <a:schemeClr val="tx2"/>
              </a:solidFill>
              <a:latin typeface="Amasis MT Pro Medium" panose="02040604050005020304" pitchFamily="18" charset="0"/>
            </a:rPr>
            <a:t>FACULTAD DE INGENIERÍA – UNIVERSIDAD NACIONAL DE JUJUY 		                            CÁTEDRA: ADMINISTRACIÓN DE LAS OPERACIONES INDUSTRIALES</a:t>
          </a:r>
          <a:endParaRPr lang="es-AR" dirty="0">
            <a:solidFill>
              <a:schemeClr val="tx2"/>
            </a:solidFill>
            <a:latin typeface="Amasis MT Pro Medium" panose="02040604050005020304" pitchFamily="18" charset="0"/>
          </a:endParaRPr>
        </a:p>
      </dgm:t>
    </dgm:pt>
    <dgm:pt modelId="{63541559-457D-4585-8654-D661ADA0B689}" type="parTrans" cxnId="{2FA49451-F5B2-46E8-BEC2-38C4AD63FFC4}">
      <dgm:prSet/>
      <dgm:spPr/>
      <dgm:t>
        <a:bodyPr/>
        <a:lstStyle/>
        <a:p>
          <a:endParaRPr lang="es-AR">
            <a:latin typeface="Amasis MT Pro Medium" panose="02040604050005020304" pitchFamily="18" charset="0"/>
          </a:endParaRPr>
        </a:p>
      </dgm:t>
    </dgm:pt>
    <dgm:pt modelId="{00C0521D-750D-48EA-9C82-4DE3B43D5B0B}" type="sibTrans" cxnId="{2FA49451-F5B2-46E8-BEC2-38C4AD63FFC4}">
      <dgm:prSet/>
      <dgm:spPr/>
      <dgm:t>
        <a:bodyPr/>
        <a:lstStyle/>
        <a:p>
          <a:endParaRPr lang="es-AR">
            <a:latin typeface="Amasis MT Pro Medium" panose="02040604050005020304" pitchFamily="18" charset="0"/>
          </a:endParaRPr>
        </a:p>
      </dgm:t>
    </dgm:pt>
    <dgm:pt modelId="{9BDE8258-93D4-43E9-A4E5-D0857BAD8DB1}" type="pres">
      <dgm:prSet presAssocID="{F93F1413-0572-4F2A-85C1-07088EBB52D1}" presName="linear" presStyleCnt="0">
        <dgm:presLayoutVars>
          <dgm:animLvl val="lvl"/>
          <dgm:resizeHandles val="exact"/>
        </dgm:presLayoutVars>
      </dgm:prSet>
      <dgm:spPr/>
    </dgm:pt>
    <dgm:pt modelId="{344FA939-61F6-46D3-8ABF-D5DC4ADF519F}" type="pres">
      <dgm:prSet presAssocID="{6219AD38-CA10-4EA6-81E3-D23F7E7AC727}" presName="parentText" presStyleLbl="node1" presStyleIdx="0" presStyleCnt="1" custLinFactNeighborX="694" custLinFactNeighborY="-3529">
        <dgm:presLayoutVars>
          <dgm:chMax val="0"/>
          <dgm:bulletEnabled val="1"/>
        </dgm:presLayoutVars>
      </dgm:prSet>
      <dgm:spPr/>
    </dgm:pt>
  </dgm:ptLst>
  <dgm:cxnLst>
    <dgm:cxn modelId="{595FF632-6707-437F-9CA1-C1D079E0A50C}" type="presOf" srcId="{F93F1413-0572-4F2A-85C1-07088EBB52D1}" destId="{9BDE8258-93D4-43E9-A4E5-D0857BAD8DB1}" srcOrd="0" destOrd="0" presId="urn:microsoft.com/office/officeart/2005/8/layout/vList2"/>
    <dgm:cxn modelId="{942A6663-F7BC-47A1-89CD-6AB9D5C6FD35}" type="presOf" srcId="{6219AD38-CA10-4EA6-81E3-D23F7E7AC727}" destId="{344FA939-61F6-46D3-8ABF-D5DC4ADF519F}" srcOrd="0" destOrd="0" presId="urn:microsoft.com/office/officeart/2005/8/layout/vList2"/>
    <dgm:cxn modelId="{2FA49451-F5B2-46E8-BEC2-38C4AD63FFC4}" srcId="{F93F1413-0572-4F2A-85C1-07088EBB52D1}" destId="{6219AD38-CA10-4EA6-81E3-D23F7E7AC727}" srcOrd="0" destOrd="0" parTransId="{63541559-457D-4585-8654-D661ADA0B689}" sibTransId="{00C0521D-750D-48EA-9C82-4DE3B43D5B0B}"/>
    <dgm:cxn modelId="{63B88B71-3365-4180-9134-F3B7E153C576}" type="presParOf" srcId="{9BDE8258-93D4-43E9-A4E5-D0857BAD8DB1}" destId="{344FA939-61F6-46D3-8ABF-D5DC4ADF519F}"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F93F1413-0572-4F2A-85C1-07088EBB52D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AR"/>
        </a:p>
      </dgm:t>
    </dgm:pt>
    <dgm:pt modelId="{6219AD38-CA10-4EA6-81E3-D23F7E7AC727}">
      <dgm:prSet/>
      <dgm:spPr/>
      <dgm:t>
        <a:bodyPr/>
        <a:lstStyle/>
        <a:p>
          <a:r>
            <a:rPr lang="es-MX" b="1" dirty="0">
              <a:solidFill>
                <a:schemeClr val="tx2"/>
              </a:solidFill>
              <a:latin typeface="Amasis MT Pro Medium" panose="02040604050005020304" pitchFamily="18" charset="0"/>
            </a:rPr>
            <a:t>FACULTAD DE INGENIERÍA – UNIVERSIDAD NACIONAL DE JUJUY 		                            CÁTEDRA: ADMINISTRACIÓN DE LAS OPERACIONES INDUSTRIALES</a:t>
          </a:r>
          <a:endParaRPr lang="es-AR" dirty="0">
            <a:solidFill>
              <a:schemeClr val="tx2"/>
            </a:solidFill>
            <a:latin typeface="Amasis MT Pro Medium" panose="02040604050005020304" pitchFamily="18" charset="0"/>
          </a:endParaRPr>
        </a:p>
      </dgm:t>
    </dgm:pt>
    <dgm:pt modelId="{63541559-457D-4585-8654-D661ADA0B689}" type="parTrans" cxnId="{2FA49451-F5B2-46E8-BEC2-38C4AD63FFC4}">
      <dgm:prSet/>
      <dgm:spPr/>
      <dgm:t>
        <a:bodyPr/>
        <a:lstStyle/>
        <a:p>
          <a:endParaRPr lang="es-AR">
            <a:latin typeface="Amasis MT Pro Medium" panose="02040604050005020304" pitchFamily="18" charset="0"/>
          </a:endParaRPr>
        </a:p>
      </dgm:t>
    </dgm:pt>
    <dgm:pt modelId="{00C0521D-750D-48EA-9C82-4DE3B43D5B0B}" type="sibTrans" cxnId="{2FA49451-F5B2-46E8-BEC2-38C4AD63FFC4}">
      <dgm:prSet/>
      <dgm:spPr/>
      <dgm:t>
        <a:bodyPr/>
        <a:lstStyle/>
        <a:p>
          <a:endParaRPr lang="es-AR">
            <a:latin typeface="Amasis MT Pro Medium" panose="02040604050005020304" pitchFamily="18" charset="0"/>
          </a:endParaRPr>
        </a:p>
      </dgm:t>
    </dgm:pt>
    <dgm:pt modelId="{9BDE8258-93D4-43E9-A4E5-D0857BAD8DB1}" type="pres">
      <dgm:prSet presAssocID="{F93F1413-0572-4F2A-85C1-07088EBB52D1}" presName="linear" presStyleCnt="0">
        <dgm:presLayoutVars>
          <dgm:animLvl val="lvl"/>
          <dgm:resizeHandles val="exact"/>
        </dgm:presLayoutVars>
      </dgm:prSet>
      <dgm:spPr/>
    </dgm:pt>
    <dgm:pt modelId="{344FA939-61F6-46D3-8ABF-D5DC4ADF519F}" type="pres">
      <dgm:prSet presAssocID="{6219AD38-CA10-4EA6-81E3-D23F7E7AC727}" presName="parentText" presStyleLbl="node1" presStyleIdx="0" presStyleCnt="1" custLinFactNeighborX="694" custLinFactNeighborY="-3529">
        <dgm:presLayoutVars>
          <dgm:chMax val="0"/>
          <dgm:bulletEnabled val="1"/>
        </dgm:presLayoutVars>
      </dgm:prSet>
      <dgm:spPr/>
    </dgm:pt>
  </dgm:ptLst>
  <dgm:cxnLst>
    <dgm:cxn modelId="{595FF632-6707-437F-9CA1-C1D079E0A50C}" type="presOf" srcId="{F93F1413-0572-4F2A-85C1-07088EBB52D1}" destId="{9BDE8258-93D4-43E9-A4E5-D0857BAD8DB1}" srcOrd="0" destOrd="0" presId="urn:microsoft.com/office/officeart/2005/8/layout/vList2"/>
    <dgm:cxn modelId="{942A6663-F7BC-47A1-89CD-6AB9D5C6FD35}" type="presOf" srcId="{6219AD38-CA10-4EA6-81E3-D23F7E7AC727}" destId="{344FA939-61F6-46D3-8ABF-D5DC4ADF519F}" srcOrd="0" destOrd="0" presId="urn:microsoft.com/office/officeart/2005/8/layout/vList2"/>
    <dgm:cxn modelId="{2FA49451-F5B2-46E8-BEC2-38C4AD63FFC4}" srcId="{F93F1413-0572-4F2A-85C1-07088EBB52D1}" destId="{6219AD38-CA10-4EA6-81E3-D23F7E7AC727}" srcOrd="0" destOrd="0" parTransId="{63541559-457D-4585-8654-D661ADA0B689}" sibTransId="{00C0521D-750D-48EA-9C82-4DE3B43D5B0B}"/>
    <dgm:cxn modelId="{63B88B71-3365-4180-9134-F3B7E153C576}" type="presParOf" srcId="{9BDE8258-93D4-43E9-A4E5-D0857BAD8DB1}" destId="{344FA939-61F6-46D3-8ABF-D5DC4ADF519F}"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F93F1413-0572-4F2A-85C1-07088EBB52D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AR"/>
        </a:p>
      </dgm:t>
    </dgm:pt>
    <dgm:pt modelId="{6219AD38-CA10-4EA6-81E3-D23F7E7AC727}">
      <dgm:prSet/>
      <dgm:spPr/>
      <dgm:t>
        <a:bodyPr/>
        <a:lstStyle/>
        <a:p>
          <a:r>
            <a:rPr lang="es-MX" b="1" dirty="0">
              <a:solidFill>
                <a:schemeClr val="tx2"/>
              </a:solidFill>
              <a:latin typeface="Amasis MT Pro Medium" panose="02040604050005020304" pitchFamily="18" charset="0"/>
            </a:rPr>
            <a:t>FACULTAD DE INGENIERÍA – UNIVERSIDAD NACIONAL DE JUJUY 		                            CÁTEDRA: ADMINISTRACIÓN DE LAS OPERACIONES INDUSTRIALES</a:t>
          </a:r>
          <a:endParaRPr lang="es-AR" dirty="0">
            <a:solidFill>
              <a:schemeClr val="tx2"/>
            </a:solidFill>
            <a:latin typeface="Amasis MT Pro Medium" panose="02040604050005020304" pitchFamily="18" charset="0"/>
          </a:endParaRPr>
        </a:p>
      </dgm:t>
    </dgm:pt>
    <dgm:pt modelId="{63541559-457D-4585-8654-D661ADA0B689}" type="parTrans" cxnId="{2FA49451-F5B2-46E8-BEC2-38C4AD63FFC4}">
      <dgm:prSet/>
      <dgm:spPr/>
      <dgm:t>
        <a:bodyPr/>
        <a:lstStyle/>
        <a:p>
          <a:endParaRPr lang="es-AR">
            <a:latin typeface="Amasis MT Pro Medium" panose="02040604050005020304" pitchFamily="18" charset="0"/>
          </a:endParaRPr>
        </a:p>
      </dgm:t>
    </dgm:pt>
    <dgm:pt modelId="{00C0521D-750D-48EA-9C82-4DE3B43D5B0B}" type="sibTrans" cxnId="{2FA49451-F5B2-46E8-BEC2-38C4AD63FFC4}">
      <dgm:prSet/>
      <dgm:spPr/>
      <dgm:t>
        <a:bodyPr/>
        <a:lstStyle/>
        <a:p>
          <a:endParaRPr lang="es-AR">
            <a:latin typeface="Amasis MT Pro Medium" panose="02040604050005020304" pitchFamily="18" charset="0"/>
          </a:endParaRPr>
        </a:p>
      </dgm:t>
    </dgm:pt>
    <dgm:pt modelId="{9BDE8258-93D4-43E9-A4E5-D0857BAD8DB1}" type="pres">
      <dgm:prSet presAssocID="{F93F1413-0572-4F2A-85C1-07088EBB52D1}" presName="linear" presStyleCnt="0">
        <dgm:presLayoutVars>
          <dgm:animLvl val="lvl"/>
          <dgm:resizeHandles val="exact"/>
        </dgm:presLayoutVars>
      </dgm:prSet>
      <dgm:spPr/>
    </dgm:pt>
    <dgm:pt modelId="{344FA939-61F6-46D3-8ABF-D5DC4ADF519F}" type="pres">
      <dgm:prSet presAssocID="{6219AD38-CA10-4EA6-81E3-D23F7E7AC727}" presName="parentText" presStyleLbl="node1" presStyleIdx="0" presStyleCnt="1" custLinFactNeighborX="694" custLinFactNeighborY="-3529">
        <dgm:presLayoutVars>
          <dgm:chMax val="0"/>
          <dgm:bulletEnabled val="1"/>
        </dgm:presLayoutVars>
      </dgm:prSet>
      <dgm:spPr/>
    </dgm:pt>
  </dgm:ptLst>
  <dgm:cxnLst>
    <dgm:cxn modelId="{595FF632-6707-437F-9CA1-C1D079E0A50C}" type="presOf" srcId="{F93F1413-0572-4F2A-85C1-07088EBB52D1}" destId="{9BDE8258-93D4-43E9-A4E5-D0857BAD8DB1}" srcOrd="0" destOrd="0" presId="urn:microsoft.com/office/officeart/2005/8/layout/vList2"/>
    <dgm:cxn modelId="{942A6663-F7BC-47A1-89CD-6AB9D5C6FD35}" type="presOf" srcId="{6219AD38-CA10-4EA6-81E3-D23F7E7AC727}" destId="{344FA939-61F6-46D3-8ABF-D5DC4ADF519F}" srcOrd="0" destOrd="0" presId="urn:microsoft.com/office/officeart/2005/8/layout/vList2"/>
    <dgm:cxn modelId="{2FA49451-F5B2-46E8-BEC2-38C4AD63FFC4}" srcId="{F93F1413-0572-4F2A-85C1-07088EBB52D1}" destId="{6219AD38-CA10-4EA6-81E3-D23F7E7AC727}" srcOrd="0" destOrd="0" parTransId="{63541559-457D-4585-8654-D661ADA0B689}" sibTransId="{00C0521D-750D-48EA-9C82-4DE3B43D5B0B}"/>
    <dgm:cxn modelId="{63B88B71-3365-4180-9134-F3B7E153C576}" type="presParOf" srcId="{9BDE8258-93D4-43E9-A4E5-D0857BAD8DB1}" destId="{344FA939-61F6-46D3-8ABF-D5DC4ADF519F}"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F93F1413-0572-4F2A-85C1-07088EBB52D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AR"/>
        </a:p>
      </dgm:t>
    </dgm:pt>
    <dgm:pt modelId="{6219AD38-CA10-4EA6-81E3-D23F7E7AC727}">
      <dgm:prSet/>
      <dgm:spPr/>
      <dgm:t>
        <a:bodyPr/>
        <a:lstStyle/>
        <a:p>
          <a:r>
            <a:rPr lang="es-MX" b="1" dirty="0">
              <a:solidFill>
                <a:schemeClr val="tx2"/>
              </a:solidFill>
              <a:latin typeface="Amasis MT Pro Medium" panose="02040604050005020304" pitchFamily="18" charset="0"/>
            </a:rPr>
            <a:t>FACULTAD DE INGENIERÍA – UNIVERSIDAD NACIONAL DE JUJUY 		                            CÁTEDRA: ADMINISTRACIÓN DE LAS OPERACIONES INDUSTRIALES</a:t>
          </a:r>
          <a:endParaRPr lang="es-AR" dirty="0">
            <a:solidFill>
              <a:schemeClr val="tx2"/>
            </a:solidFill>
            <a:latin typeface="Amasis MT Pro Medium" panose="02040604050005020304" pitchFamily="18" charset="0"/>
          </a:endParaRPr>
        </a:p>
      </dgm:t>
    </dgm:pt>
    <dgm:pt modelId="{63541559-457D-4585-8654-D661ADA0B689}" type="parTrans" cxnId="{2FA49451-F5B2-46E8-BEC2-38C4AD63FFC4}">
      <dgm:prSet/>
      <dgm:spPr/>
      <dgm:t>
        <a:bodyPr/>
        <a:lstStyle/>
        <a:p>
          <a:endParaRPr lang="es-AR">
            <a:latin typeface="Amasis MT Pro Medium" panose="02040604050005020304" pitchFamily="18" charset="0"/>
          </a:endParaRPr>
        </a:p>
      </dgm:t>
    </dgm:pt>
    <dgm:pt modelId="{00C0521D-750D-48EA-9C82-4DE3B43D5B0B}" type="sibTrans" cxnId="{2FA49451-F5B2-46E8-BEC2-38C4AD63FFC4}">
      <dgm:prSet/>
      <dgm:spPr/>
      <dgm:t>
        <a:bodyPr/>
        <a:lstStyle/>
        <a:p>
          <a:endParaRPr lang="es-AR">
            <a:latin typeface="Amasis MT Pro Medium" panose="02040604050005020304" pitchFamily="18" charset="0"/>
          </a:endParaRPr>
        </a:p>
      </dgm:t>
    </dgm:pt>
    <dgm:pt modelId="{9BDE8258-93D4-43E9-A4E5-D0857BAD8DB1}" type="pres">
      <dgm:prSet presAssocID="{F93F1413-0572-4F2A-85C1-07088EBB52D1}" presName="linear" presStyleCnt="0">
        <dgm:presLayoutVars>
          <dgm:animLvl val="lvl"/>
          <dgm:resizeHandles val="exact"/>
        </dgm:presLayoutVars>
      </dgm:prSet>
      <dgm:spPr/>
    </dgm:pt>
    <dgm:pt modelId="{344FA939-61F6-46D3-8ABF-D5DC4ADF519F}" type="pres">
      <dgm:prSet presAssocID="{6219AD38-CA10-4EA6-81E3-D23F7E7AC727}" presName="parentText" presStyleLbl="node1" presStyleIdx="0" presStyleCnt="1" custLinFactNeighborX="694" custLinFactNeighborY="-3529">
        <dgm:presLayoutVars>
          <dgm:chMax val="0"/>
          <dgm:bulletEnabled val="1"/>
        </dgm:presLayoutVars>
      </dgm:prSet>
      <dgm:spPr/>
    </dgm:pt>
  </dgm:ptLst>
  <dgm:cxnLst>
    <dgm:cxn modelId="{595FF632-6707-437F-9CA1-C1D079E0A50C}" type="presOf" srcId="{F93F1413-0572-4F2A-85C1-07088EBB52D1}" destId="{9BDE8258-93D4-43E9-A4E5-D0857BAD8DB1}" srcOrd="0" destOrd="0" presId="urn:microsoft.com/office/officeart/2005/8/layout/vList2"/>
    <dgm:cxn modelId="{942A6663-F7BC-47A1-89CD-6AB9D5C6FD35}" type="presOf" srcId="{6219AD38-CA10-4EA6-81E3-D23F7E7AC727}" destId="{344FA939-61F6-46D3-8ABF-D5DC4ADF519F}" srcOrd="0" destOrd="0" presId="urn:microsoft.com/office/officeart/2005/8/layout/vList2"/>
    <dgm:cxn modelId="{2FA49451-F5B2-46E8-BEC2-38C4AD63FFC4}" srcId="{F93F1413-0572-4F2A-85C1-07088EBB52D1}" destId="{6219AD38-CA10-4EA6-81E3-D23F7E7AC727}" srcOrd="0" destOrd="0" parTransId="{63541559-457D-4585-8654-D661ADA0B689}" sibTransId="{00C0521D-750D-48EA-9C82-4DE3B43D5B0B}"/>
    <dgm:cxn modelId="{63B88B71-3365-4180-9134-F3B7E153C576}" type="presParOf" srcId="{9BDE8258-93D4-43E9-A4E5-D0857BAD8DB1}" destId="{344FA939-61F6-46D3-8ABF-D5DC4ADF519F}"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F93F1413-0572-4F2A-85C1-07088EBB52D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AR"/>
        </a:p>
      </dgm:t>
    </dgm:pt>
    <dgm:pt modelId="{6219AD38-CA10-4EA6-81E3-D23F7E7AC727}">
      <dgm:prSet/>
      <dgm:spPr/>
      <dgm:t>
        <a:bodyPr/>
        <a:lstStyle/>
        <a:p>
          <a:r>
            <a:rPr lang="es-MX" b="1" dirty="0">
              <a:solidFill>
                <a:schemeClr val="tx2"/>
              </a:solidFill>
              <a:latin typeface="Amasis MT Pro Medium" panose="02040604050005020304" pitchFamily="18" charset="0"/>
            </a:rPr>
            <a:t>FACULTAD DE INGENIERÍA – UNIVERSIDAD NACIONAL DE JUJUY 		                            CÁTEDRA: ADMINISTRACIÓN DE LAS OPERACIONES INDUSTRIALES</a:t>
          </a:r>
          <a:endParaRPr lang="es-AR" dirty="0">
            <a:solidFill>
              <a:schemeClr val="tx2"/>
            </a:solidFill>
            <a:latin typeface="Amasis MT Pro Medium" panose="02040604050005020304" pitchFamily="18" charset="0"/>
          </a:endParaRPr>
        </a:p>
      </dgm:t>
    </dgm:pt>
    <dgm:pt modelId="{63541559-457D-4585-8654-D661ADA0B689}" type="parTrans" cxnId="{2FA49451-F5B2-46E8-BEC2-38C4AD63FFC4}">
      <dgm:prSet/>
      <dgm:spPr/>
      <dgm:t>
        <a:bodyPr/>
        <a:lstStyle/>
        <a:p>
          <a:endParaRPr lang="es-AR">
            <a:latin typeface="Amasis MT Pro Medium" panose="02040604050005020304" pitchFamily="18" charset="0"/>
          </a:endParaRPr>
        </a:p>
      </dgm:t>
    </dgm:pt>
    <dgm:pt modelId="{00C0521D-750D-48EA-9C82-4DE3B43D5B0B}" type="sibTrans" cxnId="{2FA49451-F5B2-46E8-BEC2-38C4AD63FFC4}">
      <dgm:prSet/>
      <dgm:spPr/>
      <dgm:t>
        <a:bodyPr/>
        <a:lstStyle/>
        <a:p>
          <a:endParaRPr lang="es-AR">
            <a:latin typeface="Amasis MT Pro Medium" panose="02040604050005020304" pitchFamily="18" charset="0"/>
          </a:endParaRPr>
        </a:p>
      </dgm:t>
    </dgm:pt>
    <dgm:pt modelId="{9BDE8258-93D4-43E9-A4E5-D0857BAD8DB1}" type="pres">
      <dgm:prSet presAssocID="{F93F1413-0572-4F2A-85C1-07088EBB52D1}" presName="linear" presStyleCnt="0">
        <dgm:presLayoutVars>
          <dgm:animLvl val="lvl"/>
          <dgm:resizeHandles val="exact"/>
        </dgm:presLayoutVars>
      </dgm:prSet>
      <dgm:spPr/>
    </dgm:pt>
    <dgm:pt modelId="{344FA939-61F6-46D3-8ABF-D5DC4ADF519F}" type="pres">
      <dgm:prSet presAssocID="{6219AD38-CA10-4EA6-81E3-D23F7E7AC727}" presName="parentText" presStyleLbl="node1" presStyleIdx="0" presStyleCnt="1" custLinFactNeighborX="694" custLinFactNeighborY="-3529">
        <dgm:presLayoutVars>
          <dgm:chMax val="0"/>
          <dgm:bulletEnabled val="1"/>
        </dgm:presLayoutVars>
      </dgm:prSet>
      <dgm:spPr/>
    </dgm:pt>
  </dgm:ptLst>
  <dgm:cxnLst>
    <dgm:cxn modelId="{595FF632-6707-437F-9CA1-C1D079E0A50C}" type="presOf" srcId="{F93F1413-0572-4F2A-85C1-07088EBB52D1}" destId="{9BDE8258-93D4-43E9-A4E5-D0857BAD8DB1}" srcOrd="0" destOrd="0" presId="urn:microsoft.com/office/officeart/2005/8/layout/vList2"/>
    <dgm:cxn modelId="{942A6663-F7BC-47A1-89CD-6AB9D5C6FD35}" type="presOf" srcId="{6219AD38-CA10-4EA6-81E3-D23F7E7AC727}" destId="{344FA939-61F6-46D3-8ABF-D5DC4ADF519F}" srcOrd="0" destOrd="0" presId="urn:microsoft.com/office/officeart/2005/8/layout/vList2"/>
    <dgm:cxn modelId="{2FA49451-F5B2-46E8-BEC2-38C4AD63FFC4}" srcId="{F93F1413-0572-4F2A-85C1-07088EBB52D1}" destId="{6219AD38-CA10-4EA6-81E3-D23F7E7AC727}" srcOrd="0" destOrd="0" parTransId="{63541559-457D-4585-8654-D661ADA0B689}" sibTransId="{00C0521D-750D-48EA-9C82-4DE3B43D5B0B}"/>
    <dgm:cxn modelId="{63B88B71-3365-4180-9134-F3B7E153C576}" type="presParOf" srcId="{9BDE8258-93D4-43E9-A4E5-D0857BAD8DB1}" destId="{344FA939-61F6-46D3-8ABF-D5DC4ADF519F}"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F93F1413-0572-4F2A-85C1-07088EBB52D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AR"/>
        </a:p>
      </dgm:t>
    </dgm:pt>
    <dgm:pt modelId="{6219AD38-CA10-4EA6-81E3-D23F7E7AC727}">
      <dgm:prSet/>
      <dgm:spPr/>
      <dgm:t>
        <a:bodyPr/>
        <a:lstStyle/>
        <a:p>
          <a:r>
            <a:rPr lang="es-MX" b="1" dirty="0">
              <a:solidFill>
                <a:schemeClr val="tx2"/>
              </a:solidFill>
              <a:latin typeface="Amasis MT Pro Medium" panose="02040604050005020304" pitchFamily="18" charset="0"/>
            </a:rPr>
            <a:t>FACULTAD DE INGENIERÍA – UNIVERSIDAD NACIONAL DE JUJUY 		                            CÁTEDRA: ADMINISTRACIÓN DE LAS OPERACIONES INDUSTRIALES</a:t>
          </a:r>
          <a:endParaRPr lang="es-AR" dirty="0">
            <a:solidFill>
              <a:schemeClr val="tx2"/>
            </a:solidFill>
            <a:latin typeface="Amasis MT Pro Medium" panose="02040604050005020304" pitchFamily="18" charset="0"/>
          </a:endParaRPr>
        </a:p>
      </dgm:t>
    </dgm:pt>
    <dgm:pt modelId="{63541559-457D-4585-8654-D661ADA0B689}" type="parTrans" cxnId="{2FA49451-F5B2-46E8-BEC2-38C4AD63FFC4}">
      <dgm:prSet/>
      <dgm:spPr/>
      <dgm:t>
        <a:bodyPr/>
        <a:lstStyle/>
        <a:p>
          <a:endParaRPr lang="es-AR">
            <a:latin typeface="Amasis MT Pro Medium" panose="02040604050005020304" pitchFamily="18" charset="0"/>
          </a:endParaRPr>
        </a:p>
      </dgm:t>
    </dgm:pt>
    <dgm:pt modelId="{00C0521D-750D-48EA-9C82-4DE3B43D5B0B}" type="sibTrans" cxnId="{2FA49451-F5B2-46E8-BEC2-38C4AD63FFC4}">
      <dgm:prSet/>
      <dgm:spPr/>
      <dgm:t>
        <a:bodyPr/>
        <a:lstStyle/>
        <a:p>
          <a:endParaRPr lang="es-AR">
            <a:latin typeface="Amasis MT Pro Medium" panose="02040604050005020304" pitchFamily="18" charset="0"/>
          </a:endParaRPr>
        </a:p>
      </dgm:t>
    </dgm:pt>
    <dgm:pt modelId="{9BDE8258-93D4-43E9-A4E5-D0857BAD8DB1}" type="pres">
      <dgm:prSet presAssocID="{F93F1413-0572-4F2A-85C1-07088EBB52D1}" presName="linear" presStyleCnt="0">
        <dgm:presLayoutVars>
          <dgm:animLvl val="lvl"/>
          <dgm:resizeHandles val="exact"/>
        </dgm:presLayoutVars>
      </dgm:prSet>
      <dgm:spPr/>
    </dgm:pt>
    <dgm:pt modelId="{344FA939-61F6-46D3-8ABF-D5DC4ADF519F}" type="pres">
      <dgm:prSet presAssocID="{6219AD38-CA10-4EA6-81E3-D23F7E7AC727}" presName="parentText" presStyleLbl="node1" presStyleIdx="0" presStyleCnt="1" custLinFactNeighborX="694" custLinFactNeighborY="-3529">
        <dgm:presLayoutVars>
          <dgm:chMax val="0"/>
          <dgm:bulletEnabled val="1"/>
        </dgm:presLayoutVars>
      </dgm:prSet>
      <dgm:spPr/>
    </dgm:pt>
  </dgm:ptLst>
  <dgm:cxnLst>
    <dgm:cxn modelId="{595FF632-6707-437F-9CA1-C1D079E0A50C}" type="presOf" srcId="{F93F1413-0572-4F2A-85C1-07088EBB52D1}" destId="{9BDE8258-93D4-43E9-A4E5-D0857BAD8DB1}" srcOrd="0" destOrd="0" presId="urn:microsoft.com/office/officeart/2005/8/layout/vList2"/>
    <dgm:cxn modelId="{942A6663-F7BC-47A1-89CD-6AB9D5C6FD35}" type="presOf" srcId="{6219AD38-CA10-4EA6-81E3-D23F7E7AC727}" destId="{344FA939-61F6-46D3-8ABF-D5DC4ADF519F}" srcOrd="0" destOrd="0" presId="urn:microsoft.com/office/officeart/2005/8/layout/vList2"/>
    <dgm:cxn modelId="{2FA49451-F5B2-46E8-BEC2-38C4AD63FFC4}" srcId="{F93F1413-0572-4F2A-85C1-07088EBB52D1}" destId="{6219AD38-CA10-4EA6-81E3-D23F7E7AC727}" srcOrd="0" destOrd="0" parTransId="{63541559-457D-4585-8654-D661ADA0B689}" sibTransId="{00C0521D-750D-48EA-9C82-4DE3B43D5B0B}"/>
    <dgm:cxn modelId="{63B88B71-3365-4180-9134-F3B7E153C576}" type="presParOf" srcId="{9BDE8258-93D4-43E9-A4E5-D0857BAD8DB1}" destId="{344FA939-61F6-46D3-8ABF-D5DC4ADF519F}"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93F1413-0572-4F2A-85C1-07088EBB52D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AR"/>
        </a:p>
      </dgm:t>
    </dgm:pt>
    <dgm:pt modelId="{6219AD38-CA10-4EA6-81E3-D23F7E7AC727}">
      <dgm:prSet/>
      <dgm:spPr/>
      <dgm:t>
        <a:bodyPr/>
        <a:lstStyle/>
        <a:p>
          <a:r>
            <a:rPr lang="es-MX" b="1" dirty="0">
              <a:solidFill>
                <a:schemeClr val="tx2"/>
              </a:solidFill>
              <a:latin typeface="Amasis MT Pro Medium" panose="02040604050005020304" pitchFamily="18" charset="0"/>
            </a:rPr>
            <a:t>FACULTAD DE INGENIERÍA – UNIVERSIDAD NACIONAL DE JUJUY 		                            CÁTEDRA: ADMINISTRACIÓN DE LAS OPERACIONES INDUSTRIALES</a:t>
          </a:r>
          <a:endParaRPr lang="es-AR" dirty="0">
            <a:solidFill>
              <a:schemeClr val="tx2"/>
            </a:solidFill>
            <a:latin typeface="Amasis MT Pro Medium" panose="02040604050005020304" pitchFamily="18" charset="0"/>
          </a:endParaRPr>
        </a:p>
      </dgm:t>
    </dgm:pt>
    <dgm:pt modelId="{63541559-457D-4585-8654-D661ADA0B689}" type="parTrans" cxnId="{2FA49451-F5B2-46E8-BEC2-38C4AD63FFC4}">
      <dgm:prSet/>
      <dgm:spPr/>
      <dgm:t>
        <a:bodyPr/>
        <a:lstStyle/>
        <a:p>
          <a:endParaRPr lang="es-AR">
            <a:latin typeface="Amasis MT Pro Medium" panose="02040604050005020304" pitchFamily="18" charset="0"/>
          </a:endParaRPr>
        </a:p>
      </dgm:t>
    </dgm:pt>
    <dgm:pt modelId="{00C0521D-750D-48EA-9C82-4DE3B43D5B0B}" type="sibTrans" cxnId="{2FA49451-F5B2-46E8-BEC2-38C4AD63FFC4}">
      <dgm:prSet/>
      <dgm:spPr/>
      <dgm:t>
        <a:bodyPr/>
        <a:lstStyle/>
        <a:p>
          <a:endParaRPr lang="es-AR">
            <a:latin typeface="Amasis MT Pro Medium" panose="02040604050005020304" pitchFamily="18" charset="0"/>
          </a:endParaRPr>
        </a:p>
      </dgm:t>
    </dgm:pt>
    <dgm:pt modelId="{9BDE8258-93D4-43E9-A4E5-D0857BAD8DB1}" type="pres">
      <dgm:prSet presAssocID="{F93F1413-0572-4F2A-85C1-07088EBB52D1}" presName="linear" presStyleCnt="0">
        <dgm:presLayoutVars>
          <dgm:animLvl val="lvl"/>
          <dgm:resizeHandles val="exact"/>
        </dgm:presLayoutVars>
      </dgm:prSet>
      <dgm:spPr/>
    </dgm:pt>
    <dgm:pt modelId="{344FA939-61F6-46D3-8ABF-D5DC4ADF519F}" type="pres">
      <dgm:prSet presAssocID="{6219AD38-CA10-4EA6-81E3-D23F7E7AC727}" presName="parentText" presStyleLbl="node1" presStyleIdx="0" presStyleCnt="1" custLinFactNeighborX="694" custLinFactNeighborY="-3529">
        <dgm:presLayoutVars>
          <dgm:chMax val="0"/>
          <dgm:bulletEnabled val="1"/>
        </dgm:presLayoutVars>
      </dgm:prSet>
      <dgm:spPr/>
    </dgm:pt>
  </dgm:ptLst>
  <dgm:cxnLst>
    <dgm:cxn modelId="{595FF632-6707-437F-9CA1-C1D079E0A50C}" type="presOf" srcId="{F93F1413-0572-4F2A-85C1-07088EBB52D1}" destId="{9BDE8258-93D4-43E9-A4E5-D0857BAD8DB1}" srcOrd="0" destOrd="0" presId="urn:microsoft.com/office/officeart/2005/8/layout/vList2"/>
    <dgm:cxn modelId="{942A6663-F7BC-47A1-89CD-6AB9D5C6FD35}" type="presOf" srcId="{6219AD38-CA10-4EA6-81E3-D23F7E7AC727}" destId="{344FA939-61F6-46D3-8ABF-D5DC4ADF519F}" srcOrd="0" destOrd="0" presId="urn:microsoft.com/office/officeart/2005/8/layout/vList2"/>
    <dgm:cxn modelId="{2FA49451-F5B2-46E8-BEC2-38C4AD63FFC4}" srcId="{F93F1413-0572-4F2A-85C1-07088EBB52D1}" destId="{6219AD38-CA10-4EA6-81E3-D23F7E7AC727}" srcOrd="0" destOrd="0" parTransId="{63541559-457D-4585-8654-D661ADA0B689}" sibTransId="{00C0521D-750D-48EA-9C82-4DE3B43D5B0B}"/>
    <dgm:cxn modelId="{63B88B71-3365-4180-9134-F3B7E153C576}" type="presParOf" srcId="{9BDE8258-93D4-43E9-A4E5-D0857BAD8DB1}" destId="{344FA939-61F6-46D3-8ABF-D5DC4ADF519F}"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F93F1413-0572-4F2A-85C1-07088EBB52D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AR"/>
        </a:p>
      </dgm:t>
    </dgm:pt>
    <dgm:pt modelId="{6219AD38-CA10-4EA6-81E3-D23F7E7AC727}">
      <dgm:prSet/>
      <dgm:spPr/>
      <dgm:t>
        <a:bodyPr/>
        <a:lstStyle/>
        <a:p>
          <a:r>
            <a:rPr lang="es-MX" b="1" dirty="0">
              <a:solidFill>
                <a:schemeClr val="tx2"/>
              </a:solidFill>
              <a:latin typeface="Amasis MT Pro Medium" panose="02040604050005020304" pitchFamily="18" charset="0"/>
            </a:rPr>
            <a:t>FACULTAD DE INGENIERÍA – UNIVERSIDAD NACIONAL DE JUJUY 		                            CÁTEDRA: ADMINISTRACIÓN DE LAS OPERACIONES INDUSTRIALES</a:t>
          </a:r>
          <a:endParaRPr lang="es-AR" dirty="0">
            <a:solidFill>
              <a:schemeClr val="tx2"/>
            </a:solidFill>
            <a:latin typeface="Amasis MT Pro Medium" panose="02040604050005020304" pitchFamily="18" charset="0"/>
          </a:endParaRPr>
        </a:p>
      </dgm:t>
    </dgm:pt>
    <dgm:pt modelId="{63541559-457D-4585-8654-D661ADA0B689}" type="parTrans" cxnId="{2FA49451-F5B2-46E8-BEC2-38C4AD63FFC4}">
      <dgm:prSet/>
      <dgm:spPr/>
      <dgm:t>
        <a:bodyPr/>
        <a:lstStyle/>
        <a:p>
          <a:endParaRPr lang="es-AR">
            <a:latin typeface="Amasis MT Pro Medium" panose="02040604050005020304" pitchFamily="18" charset="0"/>
          </a:endParaRPr>
        </a:p>
      </dgm:t>
    </dgm:pt>
    <dgm:pt modelId="{00C0521D-750D-48EA-9C82-4DE3B43D5B0B}" type="sibTrans" cxnId="{2FA49451-F5B2-46E8-BEC2-38C4AD63FFC4}">
      <dgm:prSet/>
      <dgm:spPr/>
      <dgm:t>
        <a:bodyPr/>
        <a:lstStyle/>
        <a:p>
          <a:endParaRPr lang="es-AR">
            <a:latin typeface="Amasis MT Pro Medium" panose="02040604050005020304" pitchFamily="18" charset="0"/>
          </a:endParaRPr>
        </a:p>
      </dgm:t>
    </dgm:pt>
    <dgm:pt modelId="{9BDE8258-93D4-43E9-A4E5-D0857BAD8DB1}" type="pres">
      <dgm:prSet presAssocID="{F93F1413-0572-4F2A-85C1-07088EBB52D1}" presName="linear" presStyleCnt="0">
        <dgm:presLayoutVars>
          <dgm:animLvl val="lvl"/>
          <dgm:resizeHandles val="exact"/>
        </dgm:presLayoutVars>
      </dgm:prSet>
      <dgm:spPr/>
    </dgm:pt>
    <dgm:pt modelId="{344FA939-61F6-46D3-8ABF-D5DC4ADF519F}" type="pres">
      <dgm:prSet presAssocID="{6219AD38-CA10-4EA6-81E3-D23F7E7AC727}" presName="parentText" presStyleLbl="node1" presStyleIdx="0" presStyleCnt="1" custLinFactNeighborX="694" custLinFactNeighborY="-3529">
        <dgm:presLayoutVars>
          <dgm:chMax val="0"/>
          <dgm:bulletEnabled val="1"/>
        </dgm:presLayoutVars>
      </dgm:prSet>
      <dgm:spPr/>
    </dgm:pt>
  </dgm:ptLst>
  <dgm:cxnLst>
    <dgm:cxn modelId="{595FF632-6707-437F-9CA1-C1D079E0A50C}" type="presOf" srcId="{F93F1413-0572-4F2A-85C1-07088EBB52D1}" destId="{9BDE8258-93D4-43E9-A4E5-D0857BAD8DB1}" srcOrd="0" destOrd="0" presId="urn:microsoft.com/office/officeart/2005/8/layout/vList2"/>
    <dgm:cxn modelId="{942A6663-F7BC-47A1-89CD-6AB9D5C6FD35}" type="presOf" srcId="{6219AD38-CA10-4EA6-81E3-D23F7E7AC727}" destId="{344FA939-61F6-46D3-8ABF-D5DC4ADF519F}" srcOrd="0" destOrd="0" presId="urn:microsoft.com/office/officeart/2005/8/layout/vList2"/>
    <dgm:cxn modelId="{2FA49451-F5B2-46E8-BEC2-38C4AD63FFC4}" srcId="{F93F1413-0572-4F2A-85C1-07088EBB52D1}" destId="{6219AD38-CA10-4EA6-81E3-D23F7E7AC727}" srcOrd="0" destOrd="0" parTransId="{63541559-457D-4585-8654-D661ADA0B689}" sibTransId="{00C0521D-750D-48EA-9C82-4DE3B43D5B0B}"/>
    <dgm:cxn modelId="{63B88B71-3365-4180-9134-F3B7E153C576}" type="presParOf" srcId="{9BDE8258-93D4-43E9-A4E5-D0857BAD8DB1}" destId="{344FA939-61F6-46D3-8ABF-D5DC4ADF519F}"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F93F1413-0572-4F2A-85C1-07088EBB52D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AR"/>
        </a:p>
      </dgm:t>
    </dgm:pt>
    <dgm:pt modelId="{6219AD38-CA10-4EA6-81E3-D23F7E7AC727}">
      <dgm:prSet/>
      <dgm:spPr/>
      <dgm:t>
        <a:bodyPr/>
        <a:lstStyle/>
        <a:p>
          <a:r>
            <a:rPr lang="es-MX" b="1" dirty="0">
              <a:solidFill>
                <a:schemeClr val="tx2"/>
              </a:solidFill>
              <a:latin typeface="Amasis MT Pro Medium" panose="02040604050005020304" pitchFamily="18" charset="0"/>
            </a:rPr>
            <a:t>FACULTAD DE INGENIERÍA – UNIVERSIDAD NACIONAL DE JUJUY 		                            CÁTEDRA: ADMINISTRACIÓN DE LAS OPERACIONES INDUSTRIALES</a:t>
          </a:r>
          <a:endParaRPr lang="es-AR" dirty="0">
            <a:solidFill>
              <a:schemeClr val="tx2"/>
            </a:solidFill>
            <a:latin typeface="Amasis MT Pro Medium" panose="02040604050005020304" pitchFamily="18" charset="0"/>
          </a:endParaRPr>
        </a:p>
      </dgm:t>
    </dgm:pt>
    <dgm:pt modelId="{63541559-457D-4585-8654-D661ADA0B689}" type="parTrans" cxnId="{2FA49451-F5B2-46E8-BEC2-38C4AD63FFC4}">
      <dgm:prSet/>
      <dgm:spPr/>
      <dgm:t>
        <a:bodyPr/>
        <a:lstStyle/>
        <a:p>
          <a:endParaRPr lang="es-AR">
            <a:latin typeface="Amasis MT Pro Medium" panose="02040604050005020304" pitchFamily="18" charset="0"/>
          </a:endParaRPr>
        </a:p>
      </dgm:t>
    </dgm:pt>
    <dgm:pt modelId="{00C0521D-750D-48EA-9C82-4DE3B43D5B0B}" type="sibTrans" cxnId="{2FA49451-F5B2-46E8-BEC2-38C4AD63FFC4}">
      <dgm:prSet/>
      <dgm:spPr/>
      <dgm:t>
        <a:bodyPr/>
        <a:lstStyle/>
        <a:p>
          <a:endParaRPr lang="es-AR">
            <a:latin typeface="Amasis MT Pro Medium" panose="02040604050005020304" pitchFamily="18" charset="0"/>
          </a:endParaRPr>
        </a:p>
      </dgm:t>
    </dgm:pt>
    <dgm:pt modelId="{9BDE8258-93D4-43E9-A4E5-D0857BAD8DB1}" type="pres">
      <dgm:prSet presAssocID="{F93F1413-0572-4F2A-85C1-07088EBB52D1}" presName="linear" presStyleCnt="0">
        <dgm:presLayoutVars>
          <dgm:animLvl val="lvl"/>
          <dgm:resizeHandles val="exact"/>
        </dgm:presLayoutVars>
      </dgm:prSet>
      <dgm:spPr/>
    </dgm:pt>
    <dgm:pt modelId="{344FA939-61F6-46D3-8ABF-D5DC4ADF519F}" type="pres">
      <dgm:prSet presAssocID="{6219AD38-CA10-4EA6-81E3-D23F7E7AC727}" presName="parentText" presStyleLbl="node1" presStyleIdx="0" presStyleCnt="1" custLinFactNeighborX="694" custLinFactNeighborY="-3529">
        <dgm:presLayoutVars>
          <dgm:chMax val="0"/>
          <dgm:bulletEnabled val="1"/>
        </dgm:presLayoutVars>
      </dgm:prSet>
      <dgm:spPr/>
    </dgm:pt>
  </dgm:ptLst>
  <dgm:cxnLst>
    <dgm:cxn modelId="{595FF632-6707-437F-9CA1-C1D079E0A50C}" type="presOf" srcId="{F93F1413-0572-4F2A-85C1-07088EBB52D1}" destId="{9BDE8258-93D4-43E9-A4E5-D0857BAD8DB1}" srcOrd="0" destOrd="0" presId="urn:microsoft.com/office/officeart/2005/8/layout/vList2"/>
    <dgm:cxn modelId="{942A6663-F7BC-47A1-89CD-6AB9D5C6FD35}" type="presOf" srcId="{6219AD38-CA10-4EA6-81E3-D23F7E7AC727}" destId="{344FA939-61F6-46D3-8ABF-D5DC4ADF519F}" srcOrd="0" destOrd="0" presId="urn:microsoft.com/office/officeart/2005/8/layout/vList2"/>
    <dgm:cxn modelId="{2FA49451-F5B2-46E8-BEC2-38C4AD63FFC4}" srcId="{F93F1413-0572-4F2A-85C1-07088EBB52D1}" destId="{6219AD38-CA10-4EA6-81E3-D23F7E7AC727}" srcOrd="0" destOrd="0" parTransId="{63541559-457D-4585-8654-D661ADA0B689}" sibTransId="{00C0521D-750D-48EA-9C82-4DE3B43D5B0B}"/>
    <dgm:cxn modelId="{63B88B71-3365-4180-9134-F3B7E153C576}" type="presParOf" srcId="{9BDE8258-93D4-43E9-A4E5-D0857BAD8DB1}" destId="{344FA939-61F6-46D3-8ABF-D5DC4ADF519F}"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F93F1413-0572-4F2A-85C1-07088EBB52D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AR"/>
        </a:p>
      </dgm:t>
    </dgm:pt>
    <dgm:pt modelId="{6219AD38-CA10-4EA6-81E3-D23F7E7AC727}">
      <dgm:prSet/>
      <dgm:spPr/>
      <dgm:t>
        <a:bodyPr/>
        <a:lstStyle/>
        <a:p>
          <a:r>
            <a:rPr lang="es-MX" b="1" dirty="0">
              <a:solidFill>
                <a:schemeClr val="tx2"/>
              </a:solidFill>
              <a:latin typeface="Amasis MT Pro Medium" panose="02040604050005020304" pitchFamily="18" charset="0"/>
            </a:rPr>
            <a:t>FACULTAD DE INGENIERÍA – UNIVERSIDAD NACIONAL DE JUJUY 		                            CÁTEDRA: ADMINISTRACIÓN DE LAS OPERACIONES INDUSTRIALES</a:t>
          </a:r>
          <a:endParaRPr lang="es-AR" dirty="0">
            <a:solidFill>
              <a:schemeClr val="tx2"/>
            </a:solidFill>
            <a:latin typeface="Amasis MT Pro Medium" panose="02040604050005020304" pitchFamily="18" charset="0"/>
          </a:endParaRPr>
        </a:p>
      </dgm:t>
    </dgm:pt>
    <dgm:pt modelId="{63541559-457D-4585-8654-D661ADA0B689}" type="parTrans" cxnId="{2FA49451-F5B2-46E8-BEC2-38C4AD63FFC4}">
      <dgm:prSet/>
      <dgm:spPr/>
      <dgm:t>
        <a:bodyPr/>
        <a:lstStyle/>
        <a:p>
          <a:endParaRPr lang="es-AR">
            <a:latin typeface="Amasis MT Pro Medium" panose="02040604050005020304" pitchFamily="18" charset="0"/>
          </a:endParaRPr>
        </a:p>
      </dgm:t>
    </dgm:pt>
    <dgm:pt modelId="{00C0521D-750D-48EA-9C82-4DE3B43D5B0B}" type="sibTrans" cxnId="{2FA49451-F5B2-46E8-BEC2-38C4AD63FFC4}">
      <dgm:prSet/>
      <dgm:spPr/>
      <dgm:t>
        <a:bodyPr/>
        <a:lstStyle/>
        <a:p>
          <a:endParaRPr lang="es-AR">
            <a:latin typeface="Amasis MT Pro Medium" panose="02040604050005020304" pitchFamily="18" charset="0"/>
          </a:endParaRPr>
        </a:p>
      </dgm:t>
    </dgm:pt>
    <dgm:pt modelId="{9BDE8258-93D4-43E9-A4E5-D0857BAD8DB1}" type="pres">
      <dgm:prSet presAssocID="{F93F1413-0572-4F2A-85C1-07088EBB52D1}" presName="linear" presStyleCnt="0">
        <dgm:presLayoutVars>
          <dgm:animLvl val="lvl"/>
          <dgm:resizeHandles val="exact"/>
        </dgm:presLayoutVars>
      </dgm:prSet>
      <dgm:spPr/>
    </dgm:pt>
    <dgm:pt modelId="{344FA939-61F6-46D3-8ABF-D5DC4ADF519F}" type="pres">
      <dgm:prSet presAssocID="{6219AD38-CA10-4EA6-81E3-D23F7E7AC727}" presName="parentText" presStyleLbl="node1" presStyleIdx="0" presStyleCnt="1" custLinFactNeighborX="694" custLinFactNeighborY="-3529">
        <dgm:presLayoutVars>
          <dgm:chMax val="0"/>
          <dgm:bulletEnabled val="1"/>
        </dgm:presLayoutVars>
      </dgm:prSet>
      <dgm:spPr/>
    </dgm:pt>
  </dgm:ptLst>
  <dgm:cxnLst>
    <dgm:cxn modelId="{595FF632-6707-437F-9CA1-C1D079E0A50C}" type="presOf" srcId="{F93F1413-0572-4F2A-85C1-07088EBB52D1}" destId="{9BDE8258-93D4-43E9-A4E5-D0857BAD8DB1}" srcOrd="0" destOrd="0" presId="urn:microsoft.com/office/officeart/2005/8/layout/vList2"/>
    <dgm:cxn modelId="{942A6663-F7BC-47A1-89CD-6AB9D5C6FD35}" type="presOf" srcId="{6219AD38-CA10-4EA6-81E3-D23F7E7AC727}" destId="{344FA939-61F6-46D3-8ABF-D5DC4ADF519F}" srcOrd="0" destOrd="0" presId="urn:microsoft.com/office/officeart/2005/8/layout/vList2"/>
    <dgm:cxn modelId="{2FA49451-F5B2-46E8-BEC2-38C4AD63FFC4}" srcId="{F93F1413-0572-4F2A-85C1-07088EBB52D1}" destId="{6219AD38-CA10-4EA6-81E3-D23F7E7AC727}" srcOrd="0" destOrd="0" parTransId="{63541559-457D-4585-8654-D661ADA0B689}" sibTransId="{00C0521D-750D-48EA-9C82-4DE3B43D5B0B}"/>
    <dgm:cxn modelId="{63B88B71-3365-4180-9134-F3B7E153C576}" type="presParOf" srcId="{9BDE8258-93D4-43E9-A4E5-D0857BAD8DB1}" destId="{344FA939-61F6-46D3-8ABF-D5DC4ADF519F}"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F93F1413-0572-4F2A-85C1-07088EBB52D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AR"/>
        </a:p>
      </dgm:t>
    </dgm:pt>
    <dgm:pt modelId="{6219AD38-CA10-4EA6-81E3-D23F7E7AC727}">
      <dgm:prSet/>
      <dgm:spPr/>
      <dgm:t>
        <a:bodyPr/>
        <a:lstStyle/>
        <a:p>
          <a:r>
            <a:rPr lang="es-MX" b="1" dirty="0">
              <a:solidFill>
                <a:schemeClr val="tx2"/>
              </a:solidFill>
              <a:latin typeface="Amasis MT Pro Medium" panose="02040604050005020304" pitchFamily="18" charset="0"/>
            </a:rPr>
            <a:t>FACULTAD DE INGENIERÍA – UNIVERSIDAD NACIONAL DE JUJUY 		                            CÁTEDRA: ADMINISTRACIÓN DE LAS OPERACIONES INDUSTRIALES</a:t>
          </a:r>
          <a:endParaRPr lang="es-AR" dirty="0">
            <a:solidFill>
              <a:schemeClr val="tx2"/>
            </a:solidFill>
            <a:latin typeface="Amasis MT Pro Medium" panose="02040604050005020304" pitchFamily="18" charset="0"/>
          </a:endParaRPr>
        </a:p>
      </dgm:t>
    </dgm:pt>
    <dgm:pt modelId="{63541559-457D-4585-8654-D661ADA0B689}" type="parTrans" cxnId="{2FA49451-F5B2-46E8-BEC2-38C4AD63FFC4}">
      <dgm:prSet/>
      <dgm:spPr/>
      <dgm:t>
        <a:bodyPr/>
        <a:lstStyle/>
        <a:p>
          <a:endParaRPr lang="es-AR">
            <a:latin typeface="Amasis MT Pro Medium" panose="02040604050005020304" pitchFamily="18" charset="0"/>
          </a:endParaRPr>
        </a:p>
      </dgm:t>
    </dgm:pt>
    <dgm:pt modelId="{00C0521D-750D-48EA-9C82-4DE3B43D5B0B}" type="sibTrans" cxnId="{2FA49451-F5B2-46E8-BEC2-38C4AD63FFC4}">
      <dgm:prSet/>
      <dgm:spPr/>
      <dgm:t>
        <a:bodyPr/>
        <a:lstStyle/>
        <a:p>
          <a:endParaRPr lang="es-AR">
            <a:latin typeface="Amasis MT Pro Medium" panose="02040604050005020304" pitchFamily="18" charset="0"/>
          </a:endParaRPr>
        </a:p>
      </dgm:t>
    </dgm:pt>
    <dgm:pt modelId="{9BDE8258-93D4-43E9-A4E5-D0857BAD8DB1}" type="pres">
      <dgm:prSet presAssocID="{F93F1413-0572-4F2A-85C1-07088EBB52D1}" presName="linear" presStyleCnt="0">
        <dgm:presLayoutVars>
          <dgm:animLvl val="lvl"/>
          <dgm:resizeHandles val="exact"/>
        </dgm:presLayoutVars>
      </dgm:prSet>
      <dgm:spPr/>
    </dgm:pt>
    <dgm:pt modelId="{344FA939-61F6-46D3-8ABF-D5DC4ADF519F}" type="pres">
      <dgm:prSet presAssocID="{6219AD38-CA10-4EA6-81E3-D23F7E7AC727}" presName="parentText" presStyleLbl="node1" presStyleIdx="0" presStyleCnt="1" custLinFactNeighborX="694" custLinFactNeighborY="-3529">
        <dgm:presLayoutVars>
          <dgm:chMax val="0"/>
          <dgm:bulletEnabled val="1"/>
        </dgm:presLayoutVars>
      </dgm:prSet>
      <dgm:spPr/>
    </dgm:pt>
  </dgm:ptLst>
  <dgm:cxnLst>
    <dgm:cxn modelId="{595FF632-6707-437F-9CA1-C1D079E0A50C}" type="presOf" srcId="{F93F1413-0572-4F2A-85C1-07088EBB52D1}" destId="{9BDE8258-93D4-43E9-A4E5-D0857BAD8DB1}" srcOrd="0" destOrd="0" presId="urn:microsoft.com/office/officeart/2005/8/layout/vList2"/>
    <dgm:cxn modelId="{942A6663-F7BC-47A1-89CD-6AB9D5C6FD35}" type="presOf" srcId="{6219AD38-CA10-4EA6-81E3-D23F7E7AC727}" destId="{344FA939-61F6-46D3-8ABF-D5DC4ADF519F}" srcOrd="0" destOrd="0" presId="urn:microsoft.com/office/officeart/2005/8/layout/vList2"/>
    <dgm:cxn modelId="{2FA49451-F5B2-46E8-BEC2-38C4AD63FFC4}" srcId="{F93F1413-0572-4F2A-85C1-07088EBB52D1}" destId="{6219AD38-CA10-4EA6-81E3-D23F7E7AC727}" srcOrd="0" destOrd="0" parTransId="{63541559-457D-4585-8654-D661ADA0B689}" sibTransId="{00C0521D-750D-48EA-9C82-4DE3B43D5B0B}"/>
    <dgm:cxn modelId="{63B88B71-3365-4180-9134-F3B7E153C576}" type="presParOf" srcId="{9BDE8258-93D4-43E9-A4E5-D0857BAD8DB1}" destId="{344FA939-61F6-46D3-8ABF-D5DC4ADF519F}"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F93F1413-0572-4F2A-85C1-07088EBB52D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AR"/>
        </a:p>
      </dgm:t>
    </dgm:pt>
    <dgm:pt modelId="{6219AD38-CA10-4EA6-81E3-D23F7E7AC727}">
      <dgm:prSet/>
      <dgm:spPr/>
      <dgm:t>
        <a:bodyPr/>
        <a:lstStyle/>
        <a:p>
          <a:r>
            <a:rPr lang="es-MX" b="1" dirty="0">
              <a:solidFill>
                <a:schemeClr val="tx2"/>
              </a:solidFill>
              <a:latin typeface="Amasis MT Pro Medium" panose="02040604050005020304" pitchFamily="18" charset="0"/>
            </a:rPr>
            <a:t>FACULTAD DE INGENIERÍA – UNIVERSIDAD NACIONAL DE JUJUY 		                            CÁTEDRA: ADMINISTRACIÓN DE LAS OPERACIONES INDUSTRIALES</a:t>
          </a:r>
          <a:endParaRPr lang="es-AR" dirty="0">
            <a:solidFill>
              <a:schemeClr val="tx2"/>
            </a:solidFill>
            <a:latin typeface="Amasis MT Pro Medium" panose="02040604050005020304" pitchFamily="18" charset="0"/>
          </a:endParaRPr>
        </a:p>
      </dgm:t>
    </dgm:pt>
    <dgm:pt modelId="{63541559-457D-4585-8654-D661ADA0B689}" type="parTrans" cxnId="{2FA49451-F5B2-46E8-BEC2-38C4AD63FFC4}">
      <dgm:prSet/>
      <dgm:spPr/>
      <dgm:t>
        <a:bodyPr/>
        <a:lstStyle/>
        <a:p>
          <a:endParaRPr lang="es-AR">
            <a:latin typeface="Amasis MT Pro Medium" panose="02040604050005020304" pitchFamily="18" charset="0"/>
          </a:endParaRPr>
        </a:p>
      </dgm:t>
    </dgm:pt>
    <dgm:pt modelId="{00C0521D-750D-48EA-9C82-4DE3B43D5B0B}" type="sibTrans" cxnId="{2FA49451-F5B2-46E8-BEC2-38C4AD63FFC4}">
      <dgm:prSet/>
      <dgm:spPr/>
      <dgm:t>
        <a:bodyPr/>
        <a:lstStyle/>
        <a:p>
          <a:endParaRPr lang="es-AR">
            <a:latin typeface="Amasis MT Pro Medium" panose="02040604050005020304" pitchFamily="18" charset="0"/>
          </a:endParaRPr>
        </a:p>
      </dgm:t>
    </dgm:pt>
    <dgm:pt modelId="{9BDE8258-93D4-43E9-A4E5-D0857BAD8DB1}" type="pres">
      <dgm:prSet presAssocID="{F93F1413-0572-4F2A-85C1-07088EBB52D1}" presName="linear" presStyleCnt="0">
        <dgm:presLayoutVars>
          <dgm:animLvl val="lvl"/>
          <dgm:resizeHandles val="exact"/>
        </dgm:presLayoutVars>
      </dgm:prSet>
      <dgm:spPr/>
    </dgm:pt>
    <dgm:pt modelId="{344FA939-61F6-46D3-8ABF-D5DC4ADF519F}" type="pres">
      <dgm:prSet presAssocID="{6219AD38-CA10-4EA6-81E3-D23F7E7AC727}" presName="parentText" presStyleLbl="node1" presStyleIdx="0" presStyleCnt="1" custLinFactNeighborX="694" custLinFactNeighborY="-3529">
        <dgm:presLayoutVars>
          <dgm:chMax val="0"/>
          <dgm:bulletEnabled val="1"/>
        </dgm:presLayoutVars>
      </dgm:prSet>
      <dgm:spPr/>
    </dgm:pt>
  </dgm:ptLst>
  <dgm:cxnLst>
    <dgm:cxn modelId="{595FF632-6707-437F-9CA1-C1D079E0A50C}" type="presOf" srcId="{F93F1413-0572-4F2A-85C1-07088EBB52D1}" destId="{9BDE8258-93D4-43E9-A4E5-D0857BAD8DB1}" srcOrd="0" destOrd="0" presId="urn:microsoft.com/office/officeart/2005/8/layout/vList2"/>
    <dgm:cxn modelId="{942A6663-F7BC-47A1-89CD-6AB9D5C6FD35}" type="presOf" srcId="{6219AD38-CA10-4EA6-81E3-D23F7E7AC727}" destId="{344FA939-61F6-46D3-8ABF-D5DC4ADF519F}" srcOrd="0" destOrd="0" presId="urn:microsoft.com/office/officeart/2005/8/layout/vList2"/>
    <dgm:cxn modelId="{2FA49451-F5B2-46E8-BEC2-38C4AD63FFC4}" srcId="{F93F1413-0572-4F2A-85C1-07088EBB52D1}" destId="{6219AD38-CA10-4EA6-81E3-D23F7E7AC727}" srcOrd="0" destOrd="0" parTransId="{63541559-457D-4585-8654-D661ADA0B689}" sibTransId="{00C0521D-750D-48EA-9C82-4DE3B43D5B0B}"/>
    <dgm:cxn modelId="{63B88B71-3365-4180-9134-F3B7E153C576}" type="presParOf" srcId="{9BDE8258-93D4-43E9-A4E5-D0857BAD8DB1}" destId="{344FA939-61F6-46D3-8ABF-D5DC4ADF519F}"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F93F1413-0572-4F2A-85C1-07088EBB52D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AR"/>
        </a:p>
      </dgm:t>
    </dgm:pt>
    <dgm:pt modelId="{6219AD38-CA10-4EA6-81E3-D23F7E7AC727}">
      <dgm:prSet/>
      <dgm:spPr/>
      <dgm:t>
        <a:bodyPr/>
        <a:lstStyle/>
        <a:p>
          <a:r>
            <a:rPr lang="es-MX" b="1" dirty="0">
              <a:solidFill>
                <a:schemeClr val="tx2"/>
              </a:solidFill>
              <a:latin typeface="Amasis MT Pro Medium" panose="02040604050005020304" pitchFamily="18" charset="0"/>
            </a:rPr>
            <a:t>FACULTAD DE INGENIERÍA – UNIVERSIDAD NACIONAL DE JUJUY 		                            CÁTEDRA: ADMINISTRACIÓN DE LAS OPERACIONES INDUSTRIALES</a:t>
          </a:r>
          <a:endParaRPr lang="es-AR" dirty="0">
            <a:solidFill>
              <a:schemeClr val="tx2"/>
            </a:solidFill>
            <a:latin typeface="Amasis MT Pro Medium" panose="02040604050005020304" pitchFamily="18" charset="0"/>
          </a:endParaRPr>
        </a:p>
      </dgm:t>
    </dgm:pt>
    <dgm:pt modelId="{63541559-457D-4585-8654-D661ADA0B689}" type="parTrans" cxnId="{2FA49451-F5B2-46E8-BEC2-38C4AD63FFC4}">
      <dgm:prSet/>
      <dgm:spPr/>
      <dgm:t>
        <a:bodyPr/>
        <a:lstStyle/>
        <a:p>
          <a:endParaRPr lang="es-AR">
            <a:latin typeface="Amasis MT Pro Medium" panose="02040604050005020304" pitchFamily="18" charset="0"/>
          </a:endParaRPr>
        </a:p>
      </dgm:t>
    </dgm:pt>
    <dgm:pt modelId="{00C0521D-750D-48EA-9C82-4DE3B43D5B0B}" type="sibTrans" cxnId="{2FA49451-F5B2-46E8-BEC2-38C4AD63FFC4}">
      <dgm:prSet/>
      <dgm:spPr/>
      <dgm:t>
        <a:bodyPr/>
        <a:lstStyle/>
        <a:p>
          <a:endParaRPr lang="es-AR">
            <a:latin typeface="Amasis MT Pro Medium" panose="02040604050005020304" pitchFamily="18" charset="0"/>
          </a:endParaRPr>
        </a:p>
      </dgm:t>
    </dgm:pt>
    <dgm:pt modelId="{9BDE8258-93D4-43E9-A4E5-D0857BAD8DB1}" type="pres">
      <dgm:prSet presAssocID="{F93F1413-0572-4F2A-85C1-07088EBB52D1}" presName="linear" presStyleCnt="0">
        <dgm:presLayoutVars>
          <dgm:animLvl val="lvl"/>
          <dgm:resizeHandles val="exact"/>
        </dgm:presLayoutVars>
      </dgm:prSet>
      <dgm:spPr/>
    </dgm:pt>
    <dgm:pt modelId="{344FA939-61F6-46D3-8ABF-D5DC4ADF519F}" type="pres">
      <dgm:prSet presAssocID="{6219AD38-CA10-4EA6-81E3-D23F7E7AC727}" presName="parentText" presStyleLbl="node1" presStyleIdx="0" presStyleCnt="1" custLinFactNeighborX="694" custLinFactNeighborY="-3529">
        <dgm:presLayoutVars>
          <dgm:chMax val="0"/>
          <dgm:bulletEnabled val="1"/>
        </dgm:presLayoutVars>
      </dgm:prSet>
      <dgm:spPr/>
    </dgm:pt>
  </dgm:ptLst>
  <dgm:cxnLst>
    <dgm:cxn modelId="{595FF632-6707-437F-9CA1-C1D079E0A50C}" type="presOf" srcId="{F93F1413-0572-4F2A-85C1-07088EBB52D1}" destId="{9BDE8258-93D4-43E9-A4E5-D0857BAD8DB1}" srcOrd="0" destOrd="0" presId="urn:microsoft.com/office/officeart/2005/8/layout/vList2"/>
    <dgm:cxn modelId="{942A6663-F7BC-47A1-89CD-6AB9D5C6FD35}" type="presOf" srcId="{6219AD38-CA10-4EA6-81E3-D23F7E7AC727}" destId="{344FA939-61F6-46D3-8ABF-D5DC4ADF519F}" srcOrd="0" destOrd="0" presId="urn:microsoft.com/office/officeart/2005/8/layout/vList2"/>
    <dgm:cxn modelId="{2FA49451-F5B2-46E8-BEC2-38C4AD63FFC4}" srcId="{F93F1413-0572-4F2A-85C1-07088EBB52D1}" destId="{6219AD38-CA10-4EA6-81E3-D23F7E7AC727}" srcOrd="0" destOrd="0" parTransId="{63541559-457D-4585-8654-D661ADA0B689}" sibTransId="{00C0521D-750D-48EA-9C82-4DE3B43D5B0B}"/>
    <dgm:cxn modelId="{63B88B71-3365-4180-9134-F3B7E153C576}" type="presParOf" srcId="{9BDE8258-93D4-43E9-A4E5-D0857BAD8DB1}" destId="{344FA939-61F6-46D3-8ABF-D5DC4ADF519F}"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93F1413-0572-4F2A-85C1-07088EBB52D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AR"/>
        </a:p>
      </dgm:t>
    </dgm:pt>
    <dgm:pt modelId="{6219AD38-CA10-4EA6-81E3-D23F7E7AC727}">
      <dgm:prSet/>
      <dgm:spPr/>
      <dgm:t>
        <a:bodyPr/>
        <a:lstStyle/>
        <a:p>
          <a:r>
            <a:rPr lang="es-MX" b="1" dirty="0">
              <a:solidFill>
                <a:schemeClr val="tx2"/>
              </a:solidFill>
              <a:latin typeface="Amasis MT Pro Medium" panose="02040604050005020304" pitchFamily="18" charset="0"/>
            </a:rPr>
            <a:t>FACULTAD DE INGENIERÍA – UNIVERSIDAD NACIONAL DE JUJUY 		                            CÁTEDRA: ADMINISTRACIÓN DE LAS OPERACIONES INDUSTRIALES</a:t>
          </a:r>
          <a:endParaRPr lang="es-AR" dirty="0">
            <a:solidFill>
              <a:schemeClr val="tx2"/>
            </a:solidFill>
            <a:latin typeface="Amasis MT Pro Medium" panose="02040604050005020304" pitchFamily="18" charset="0"/>
          </a:endParaRPr>
        </a:p>
      </dgm:t>
    </dgm:pt>
    <dgm:pt modelId="{63541559-457D-4585-8654-D661ADA0B689}" type="parTrans" cxnId="{2FA49451-F5B2-46E8-BEC2-38C4AD63FFC4}">
      <dgm:prSet/>
      <dgm:spPr/>
      <dgm:t>
        <a:bodyPr/>
        <a:lstStyle/>
        <a:p>
          <a:endParaRPr lang="es-AR">
            <a:latin typeface="Amasis MT Pro Medium" panose="02040604050005020304" pitchFamily="18" charset="0"/>
          </a:endParaRPr>
        </a:p>
      </dgm:t>
    </dgm:pt>
    <dgm:pt modelId="{00C0521D-750D-48EA-9C82-4DE3B43D5B0B}" type="sibTrans" cxnId="{2FA49451-F5B2-46E8-BEC2-38C4AD63FFC4}">
      <dgm:prSet/>
      <dgm:spPr/>
      <dgm:t>
        <a:bodyPr/>
        <a:lstStyle/>
        <a:p>
          <a:endParaRPr lang="es-AR">
            <a:latin typeface="Amasis MT Pro Medium" panose="02040604050005020304" pitchFamily="18" charset="0"/>
          </a:endParaRPr>
        </a:p>
      </dgm:t>
    </dgm:pt>
    <dgm:pt modelId="{9BDE8258-93D4-43E9-A4E5-D0857BAD8DB1}" type="pres">
      <dgm:prSet presAssocID="{F93F1413-0572-4F2A-85C1-07088EBB52D1}" presName="linear" presStyleCnt="0">
        <dgm:presLayoutVars>
          <dgm:animLvl val="lvl"/>
          <dgm:resizeHandles val="exact"/>
        </dgm:presLayoutVars>
      </dgm:prSet>
      <dgm:spPr/>
    </dgm:pt>
    <dgm:pt modelId="{344FA939-61F6-46D3-8ABF-D5DC4ADF519F}" type="pres">
      <dgm:prSet presAssocID="{6219AD38-CA10-4EA6-81E3-D23F7E7AC727}" presName="parentText" presStyleLbl="node1" presStyleIdx="0" presStyleCnt="1" custLinFactNeighborX="694" custLinFactNeighborY="-3529">
        <dgm:presLayoutVars>
          <dgm:chMax val="0"/>
          <dgm:bulletEnabled val="1"/>
        </dgm:presLayoutVars>
      </dgm:prSet>
      <dgm:spPr/>
    </dgm:pt>
  </dgm:ptLst>
  <dgm:cxnLst>
    <dgm:cxn modelId="{595FF632-6707-437F-9CA1-C1D079E0A50C}" type="presOf" srcId="{F93F1413-0572-4F2A-85C1-07088EBB52D1}" destId="{9BDE8258-93D4-43E9-A4E5-D0857BAD8DB1}" srcOrd="0" destOrd="0" presId="urn:microsoft.com/office/officeart/2005/8/layout/vList2"/>
    <dgm:cxn modelId="{942A6663-F7BC-47A1-89CD-6AB9D5C6FD35}" type="presOf" srcId="{6219AD38-CA10-4EA6-81E3-D23F7E7AC727}" destId="{344FA939-61F6-46D3-8ABF-D5DC4ADF519F}" srcOrd="0" destOrd="0" presId="urn:microsoft.com/office/officeart/2005/8/layout/vList2"/>
    <dgm:cxn modelId="{2FA49451-F5B2-46E8-BEC2-38C4AD63FFC4}" srcId="{F93F1413-0572-4F2A-85C1-07088EBB52D1}" destId="{6219AD38-CA10-4EA6-81E3-D23F7E7AC727}" srcOrd="0" destOrd="0" parTransId="{63541559-457D-4585-8654-D661ADA0B689}" sibTransId="{00C0521D-750D-48EA-9C82-4DE3B43D5B0B}"/>
    <dgm:cxn modelId="{63B88B71-3365-4180-9134-F3B7E153C576}" type="presParOf" srcId="{9BDE8258-93D4-43E9-A4E5-D0857BAD8DB1}" destId="{344FA939-61F6-46D3-8ABF-D5DC4ADF519F}"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93F1413-0572-4F2A-85C1-07088EBB52D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AR"/>
        </a:p>
      </dgm:t>
    </dgm:pt>
    <dgm:pt modelId="{6219AD38-CA10-4EA6-81E3-D23F7E7AC727}">
      <dgm:prSet/>
      <dgm:spPr/>
      <dgm:t>
        <a:bodyPr/>
        <a:lstStyle/>
        <a:p>
          <a:r>
            <a:rPr lang="es-MX" b="1" dirty="0">
              <a:solidFill>
                <a:schemeClr val="tx2"/>
              </a:solidFill>
              <a:latin typeface="Amasis MT Pro Medium" panose="02040604050005020304" pitchFamily="18" charset="0"/>
            </a:rPr>
            <a:t>FACULTAD DE INGENIERÍA – UNIVERSIDAD NACIONAL DE JUJUY 		                            CÁTEDRA: ADMINISTRACIÓN DE LAS OPERACIONES INDUSTRIALES</a:t>
          </a:r>
          <a:endParaRPr lang="es-AR" dirty="0">
            <a:solidFill>
              <a:schemeClr val="tx2"/>
            </a:solidFill>
            <a:latin typeface="Amasis MT Pro Medium" panose="02040604050005020304" pitchFamily="18" charset="0"/>
          </a:endParaRPr>
        </a:p>
      </dgm:t>
    </dgm:pt>
    <dgm:pt modelId="{63541559-457D-4585-8654-D661ADA0B689}" type="parTrans" cxnId="{2FA49451-F5B2-46E8-BEC2-38C4AD63FFC4}">
      <dgm:prSet/>
      <dgm:spPr/>
      <dgm:t>
        <a:bodyPr/>
        <a:lstStyle/>
        <a:p>
          <a:endParaRPr lang="es-AR">
            <a:latin typeface="Amasis MT Pro Medium" panose="02040604050005020304" pitchFamily="18" charset="0"/>
          </a:endParaRPr>
        </a:p>
      </dgm:t>
    </dgm:pt>
    <dgm:pt modelId="{00C0521D-750D-48EA-9C82-4DE3B43D5B0B}" type="sibTrans" cxnId="{2FA49451-F5B2-46E8-BEC2-38C4AD63FFC4}">
      <dgm:prSet/>
      <dgm:spPr/>
      <dgm:t>
        <a:bodyPr/>
        <a:lstStyle/>
        <a:p>
          <a:endParaRPr lang="es-AR">
            <a:latin typeface="Amasis MT Pro Medium" panose="02040604050005020304" pitchFamily="18" charset="0"/>
          </a:endParaRPr>
        </a:p>
      </dgm:t>
    </dgm:pt>
    <dgm:pt modelId="{9BDE8258-93D4-43E9-A4E5-D0857BAD8DB1}" type="pres">
      <dgm:prSet presAssocID="{F93F1413-0572-4F2A-85C1-07088EBB52D1}" presName="linear" presStyleCnt="0">
        <dgm:presLayoutVars>
          <dgm:animLvl val="lvl"/>
          <dgm:resizeHandles val="exact"/>
        </dgm:presLayoutVars>
      </dgm:prSet>
      <dgm:spPr/>
    </dgm:pt>
    <dgm:pt modelId="{344FA939-61F6-46D3-8ABF-D5DC4ADF519F}" type="pres">
      <dgm:prSet presAssocID="{6219AD38-CA10-4EA6-81E3-D23F7E7AC727}" presName="parentText" presStyleLbl="node1" presStyleIdx="0" presStyleCnt="1" custLinFactNeighborX="694" custLinFactNeighborY="-3529">
        <dgm:presLayoutVars>
          <dgm:chMax val="0"/>
          <dgm:bulletEnabled val="1"/>
        </dgm:presLayoutVars>
      </dgm:prSet>
      <dgm:spPr/>
    </dgm:pt>
  </dgm:ptLst>
  <dgm:cxnLst>
    <dgm:cxn modelId="{595FF632-6707-437F-9CA1-C1D079E0A50C}" type="presOf" srcId="{F93F1413-0572-4F2A-85C1-07088EBB52D1}" destId="{9BDE8258-93D4-43E9-A4E5-D0857BAD8DB1}" srcOrd="0" destOrd="0" presId="urn:microsoft.com/office/officeart/2005/8/layout/vList2"/>
    <dgm:cxn modelId="{942A6663-F7BC-47A1-89CD-6AB9D5C6FD35}" type="presOf" srcId="{6219AD38-CA10-4EA6-81E3-D23F7E7AC727}" destId="{344FA939-61F6-46D3-8ABF-D5DC4ADF519F}" srcOrd="0" destOrd="0" presId="urn:microsoft.com/office/officeart/2005/8/layout/vList2"/>
    <dgm:cxn modelId="{2FA49451-F5B2-46E8-BEC2-38C4AD63FFC4}" srcId="{F93F1413-0572-4F2A-85C1-07088EBB52D1}" destId="{6219AD38-CA10-4EA6-81E3-D23F7E7AC727}" srcOrd="0" destOrd="0" parTransId="{63541559-457D-4585-8654-D661ADA0B689}" sibTransId="{00C0521D-750D-48EA-9C82-4DE3B43D5B0B}"/>
    <dgm:cxn modelId="{63B88B71-3365-4180-9134-F3B7E153C576}" type="presParOf" srcId="{9BDE8258-93D4-43E9-A4E5-D0857BAD8DB1}" destId="{344FA939-61F6-46D3-8ABF-D5DC4ADF519F}"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93F1413-0572-4F2A-85C1-07088EBB52D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AR"/>
        </a:p>
      </dgm:t>
    </dgm:pt>
    <dgm:pt modelId="{6219AD38-CA10-4EA6-81E3-D23F7E7AC727}">
      <dgm:prSet/>
      <dgm:spPr/>
      <dgm:t>
        <a:bodyPr/>
        <a:lstStyle/>
        <a:p>
          <a:r>
            <a:rPr lang="es-MX" b="1" dirty="0">
              <a:solidFill>
                <a:schemeClr val="tx2"/>
              </a:solidFill>
              <a:latin typeface="Amasis MT Pro Medium" panose="02040604050005020304" pitchFamily="18" charset="0"/>
            </a:rPr>
            <a:t>FACULTAD DE INGENIERÍA – UNIVERSIDAD NACIONAL DE JUJUY 		                            CÁTEDRA: ADMINISTRACIÓN DE LAS OPERACIONES INDUSTRIALES</a:t>
          </a:r>
          <a:endParaRPr lang="es-AR" dirty="0">
            <a:solidFill>
              <a:schemeClr val="tx2"/>
            </a:solidFill>
            <a:latin typeface="Amasis MT Pro Medium" panose="02040604050005020304" pitchFamily="18" charset="0"/>
          </a:endParaRPr>
        </a:p>
      </dgm:t>
    </dgm:pt>
    <dgm:pt modelId="{63541559-457D-4585-8654-D661ADA0B689}" type="parTrans" cxnId="{2FA49451-F5B2-46E8-BEC2-38C4AD63FFC4}">
      <dgm:prSet/>
      <dgm:spPr/>
      <dgm:t>
        <a:bodyPr/>
        <a:lstStyle/>
        <a:p>
          <a:endParaRPr lang="es-AR">
            <a:latin typeface="Amasis MT Pro Medium" panose="02040604050005020304" pitchFamily="18" charset="0"/>
          </a:endParaRPr>
        </a:p>
      </dgm:t>
    </dgm:pt>
    <dgm:pt modelId="{00C0521D-750D-48EA-9C82-4DE3B43D5B0B}" type="sibTrans" cxnId="{2FA49451-F5B2-46E8-BEC2-38C4AD63FFC4}">
      <dgm:prSet/>
      <dgm:spPr/>
      <dgm:t>
        <a:bodyPr/>
        <a:lstStyle/>
        <a:p>
          <a:endParaRPr lang="es-AR">
            <a:latin typeface="Amasis MT Pro Medium" panose="02040604050005020304" pitchFamily="18" charset="0"/>
          </a:endParaRPr>
        </a:p>
      </dgm:t>
    </dgm:pt>
    <dgm:pt modelId="{9BDE8258-93D4-43E9-A4E5-D0857BAD8DB1}" type="pres">
      <dgm:prSet presAssocID="{F93F1413-0572-4F2A-85C1-07088EBB52D1}" presName="linear" presStyleCnt="0">
        <dgm:presLayoutVars>
          <dgm:animLvl val="lvl"/>
          <dgm:resizeHandles val="exact"/>
        </dgm:presLayoutVars>
      </dgm:prSet>
      <dgm:spPr/>
    </dgm:pt>
    <dgm:pt modelId="{344FA939-61F6-46D3-8ABF-D5DC4ADF519F}" type="pres">
      <dgm:prSet presAssocID="{6219AD38-CA10-4EA6-81E3-D23F7E7AC727}" presName="parentText" presStyleLbl="node1" presStyleIdx="0" presStyleCnt="1" custLinFactNeighborX="694" custLinFactNeighborY="-3529">
        <dgm:presLayoutVars>
          <dgm:chMax val="0"/>
          <dgm:bulletEnabled val="1"/>
        </dgm:presLayoutVars>
      </dgm:prSet>
      <dgm:spPr/>
    </dgm:pt>
  </dgm:ptLst>
  <dgm:cxnLst>
    <dgm:cxn modelId="{595FF632-6707-437F-9CA1-C1D079E0A50C}" type="presOf" srcId="{F93F1413-0572-4F2A-85C1-07088EBB52D1}" destId="{9BDE8258-93D4-43E9-A4E5-D0857BAD8DB1}" srcOrd="0" destOrd="0" presId="urn:microsoft.com/office/officeart/2005/8/layout/vList2"/>
    <dgm:cxn modelId="{942A6663-F7BC-47A1-89CD-6AB9D5C6FD35}" type="presOf" srcId="{6219AD38-CA10-4EA6-81E3-D23F7E7AC727}" destId="{344FA939-61F6-46D3-8ABF-D5DC4ADF519F}" srcOrd="0" destOrd="0" presId="urn:microsoft.com/office/officeart/2005/8/layout/vList2"/>
    <dgm:cxn modelId="{2FA49451-F5B2-46E8-BEC2-38C4AD63FFC4}" srcId="{F93F1413-0572-4F2A-85C1-07088EBB52D1}" destId="{6219AD38-CA10-4EA6-81E3-D23F7E7AC727}" srcOrd="0" destOrd="0" parTransId="{63541559-457D-4585-8654-D661ADA0B689}" sibTransId="{00C0521D-750D-48EA-9C82-4DE3B43D5B0B}"/>
    <dgm:cxn modelId="{63B88B71-3365-4180-9134-F3B7E153C576}" type="presParOf" srcId="{9BDE8258-93D4-43E9-A4E5-D0857BAD8DB1}" destId="{344FA939-61F6-46D3-8ABF-D5DC4ADF519F}"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93F1413-0572-4F2A-85C1-07088EBB52D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AR"/>
        </a:p>
      </dgm:t>
    </dgm:pt>
    <dgm:pt modelId="{6219AD38-CA10-4EA6-81E3-D23F7E7AC727}">
      <dgm:prSet/>
      <dgm:spPr/>
      <dgm:t>
        <a:bodyPr/>
        <a:lstStyle/>
        <a:p>
          <a:r>
            <a:rPr lang="es-MX" b="1" dirty="0">
              <a:solidFill>
                <a:schemeClr val="tx2"/>
              </a:solidFill>
              <a:latin typeface="Amasis MT Pro Medium" panose="02040604050005020304" pitchFamily="18" charset="0"/>
            </a:rPr>
            <a:t>FACULTAD DE INGENIERÍA – UNIVERSIDAD NACIONAL DE JUJUY 		                            CÁTEDRA: ADMINISTRACIÓN DE LAS OPERACIONES INDUSTRIALES</a:t>
          </a:r>
          <a:endParaRPr lang="es-AR" dirty="0">
            <a:solidFill>
              <a:schemeClr val="tx2"/>
            </a:solidFill>
            <a:latin typeface="Amasis MT Pro Medium" panose="02040604050005020304" pitchFamily="18" charset="0"/>
          </a:endParaRPr>
        </a:p>
      </dgm:t>
    </dgm:pt>
    <dgm:pt modelId="{63541559-457D-4585-8654-D661ADA0B689}" type="parTrans" cxnId="{2FA49451-F5B2-46E8-BEC2-38C4AD63FFC4}">
      <dgm:prSet/>
      <dgm:spPr/>
      <dgm:t>
        <a:bodyPr/>
        <a:lstStyle/>
        <a:p>
          <a:endParaRPr lang="es-AR">
            <a:latin typeface="Amasis MT Pro Medium" panose="02040604050005020304" pitchFamily="18" charset="0"/>
          </a:endParaRPr>
        </a:p>
      </dgm:t>
    </dgm:pt>
    <dgm:pt modelId="{00C0521D-750D-48EA-9C82-4DE3B43D5B0B}" type="sibTrans" cxnId="{2FA49451-F5B2-46E8-BEC2-38C4AD63FFC4}">
      <dgm:prSet/>
      <dgm:spPr/>
      <dgm:t>
        <a:bodyPr/>
        <a:lstStyle/>
        <a:p>
          <a:endParaRPr lang="es-AR">
            <a:latin typeface="Amasis MT Pro Medium" panose="02040604050005020304" pitchFamily="18" charset="0"/>
          </a:endParaRPr>
        </a:p>
      </dgm:t>
    </dgm:pt>
    <dgm:pt modelId="{9BDE8258-93D4-43E9-A4E5-D0857BAD8DB1}" type="pres">
      <dgm:prSet presAssocID="{F93F1413-0572-4F2A-85C1-07088EBB52D1}" presName="linear" presStyleCnt="0">
        <dgm:presLayoutVars>
          <dgm:animLvl val="lvl"/>
          <dgm:resizeHandles val="exact"/>
        </dgm:presLayoutVars>
      </dgm:prSet>
      <dgm:spPr/>
    </dgm:pt>
    <dgm:pt modelId="{344FA939-61F6-46D3-8ABF-D5DC4ADF519F}" type="pres">
      <dgm:prSet presAssocID="{6219AD38-CA10-4EA6-81E3-D23F7E7AC727}" presName="parentText" presStyleLbl="node1" presStyleIdx="0" presStyleCnt="1" custLinFactNeighborX="694" custLinFactNeighborY="-3529">
        <dgm:presLayoutVars>
          <dgm:chMax val="0"/>
          <dgm:bulletEnabled val="1"/>
        </dgm:presLayoutVars>
      </dgm:prSet>
      <dgm:spPr/>
    </dgm:pt>
  </dgm:ptLst>
  <dgm:cxnLst>
    <dgm:cxn modelId="{595FF632-6707-437F-9CA1-C1D079E0A50C}" type="presOf" srcId="{F93F1413-0572-4F2A-85C1-07088EBB52D1}" destId="{9BDE8258-93D4-43E9-A4E5-D0857BAD8DB1}" srcOrd="0" destOrd="0" presId="urn:microsoft.com/office/officeart/2005/8/layout/vList2"/>
    <dgm:cxn modelId="{942A6663-F7BC-47A1-89CD-6AB9D5C6FD35}" type="presOf" srcId="{6219AD38-CA10-4EA6-81E3-D23F7E7AC727}" destId="{344FA939-61F6-46D3-8ABF-D5DC4ADF519F}" srcOrd="0" destOrd="0" presId="urn:microsoft.com/office/officeart/2005/8/layout/vList2"/>
    <dgm:cxn modelId="{2FA49451-F5B2-46E8-BEC2-38C4AD63FFC4}" srcId="{F93F1413-0572-4F2A-85C1-07088EBB52D1}" destId="{6219AD38-CA10-4EA6-81E3-D23F7E7AC727}" srcOrd="0" destOrd="0" parTransId="{63541559-457D-4585-8654-D661ADA0B689}" sibTransId="{00C0521D-750D-48EA-9C82-4DE3B43D5B0B}"/>
    <dgm:cxn modelId="{63B88B71-3365-4180-9134-F3B7E153C576}" type="presParOf" srcId="{9BDE8258-93D4-43E9-A4E5-D0857BAD8DB1}" destId="{344FA939-61F6-46D3-8ABF-D5DC4ADF519F}"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93F1413-0572-4F2A-85C1-07088EBB52D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AR"/>
        </a:p>
      </dgm:t>
    </dgm:pt>
    <dgm:pt modelId="{6219AD38-CA10-4EA6-81E3-D23F7E7AC727}">
      <dgm:prSet/>
      <dgm:spPr/>
      <dgm:t>
        <a:bodyPr/>
        <a:lstStyle/>
        <a:p>
          <a:r>
            <a:rPr lang="es-MX" b="1" dirty="0">
              <a:solidFill>
                <a:schemeClr val="tx2"/>
              </a:solidFill>
              <a:latin typeface="Amasis MT Pro Medium" panose="02040604050005020304" pitchFamily="18" charset="0"/>
            </a:rPr>
            <a:t>FACULTAD DE INGENIERÍA – UNIVERSIDAD NACIONAL DE JUJUY 		                            CÁTEDRA: ADMINISTRACIÓN DE LAS OPERACIONES INDUSTRIALES</a:t>
          </a:r>
          <a:endParaRPr lang="es-AR" dirty="0">
            <a:solidFill>
              <a:schemeClr val="tx2"/>
            </a:solidFill>
            <a:latin typeface="Amasis MT Pro Medium" panose="02040604050005020304" pitchFamily="18" charset="0"/>
          </a:endParaRPr>
        </a:p>
      </dgm:t>
    </dgm:pt>
    <dgm:pt modelId="{63541559-457D-4585-8654-D661ADA0B689}" type="parTrans" cxnId="{2FA49451-F5B2-46E8-BEC2-38C4AD63FFC4}">
      <dgm:prSet/>
      <dgm:spPr/>
      <dgm:t>
        <a:bodyPr/>
        <a:lstStyle/>
        <a:p>
          <a:endParaRPr lang="es-AR">
            <a:latin typeface="Amasis MT Pro Medium" panose="02040604050005020304" pitchFamily="18" charset="0"/>
          </a:endParaRPr>
        </a:p>
      </dgm:t>
    </dgm:pt>
    <dgm:pt modelId="{00C0521D-750D-48EA-9C82-4DE3B43D5B0B}" type="sibTrans" cxnId="{2FA49451-F5B2-46E8-BEC2-38C4AD63FFC4}">
      <dgm:prSet/>
      <dgm:spPr/>
      <dgm:t>
        <a:bodyPr/>
        <a:lstStyle/>
        <a:p>
          <a:endParaRPr lang="es-AR">
            <a:latin typeface="Amasis MT Pro Medium" panose="02040604050005020304" pitchFamily="18" charset="0"/>
          </a:endParaRPr>
        </a:p>
      </dgm:t>
    </dgm:pt>
    <dgm:pt modelId="{9BDE8258-93D4-43E9-A4E5-D0857BAD8DB1}" type="pres">
      <dgm:prSet presAssocID="{F93F1413-0572-4F2A-85C1-07088EBB52D1}" presName="linear" presStyleCnt="0">
        <dgm:presLayoutVars>
          <dgm:animLvl val="lvl"/>
          <dgm:resizeHandles val="exact"/>
        </dgm:presLayoutVars>
      </dgm:prSet>
      <dgm:spPr/>
    </dgm:pt>
    <dgm:pt modelId="{344FA939-61F6-46D3-8ABF-D5DC4ADF519F}" type="pres">
      <dgm:prSet presAssocID="{6219AD38-CA10-4EA6-81E3-D23F7E7AC727}" presName="parentText" presStyleLbl="node1" presStyleIdx="0" presStyleCnt="1" custLinFactNeighborX="694" custLinFactNeighborY="-3529">
        <dgm:presLayoutVars>
          <dgm:chMax val="0"/>
          <dgm:bulletEnabled val="1"/>
        </dgm:presLayoutVars>
      </dgm:prSet>
      <dgm:spPr/>
    </dgm:pt>
  </dgm:ptLst>
  <dgm:cxnLst>
    <dgm:cxn modelId="{595FF632-6707-437F-9CA1-C1D079E0A50C}" type="presOf" srcId="{F93F1413-0572-4F2A-85C1-07088EBB52D1}" destId="{9BDE8258-93D4-43E9-A4E5-D0857BAD8DB1}" srcOrd="0" destOrd="0" presId="urn:microsoft.com/office/officeart/2005/8/layout/vList2"/>
    <dgm:cxn modelId="{942A6663-F7BC-47A1-89CD-6AB9D5C6FD35}" type="presOf" srcId="{6219AD38-CA10-4EA6-81E3-D23F7E7AC727}" destId="{344FA939-61F6-46D3-8ABF-D5DC4ADF519F}" srcOrd="0" destOrd="0" presId="urn:microsoft.com/office/officeart/2005/8/layout/vList2"/>
    <dgm:cxn modelId="{2FA49451-F5B2-46E8-BEC2-38C4AD63FFC4}" srcId="{F93F1413-0572-4F2A-85C1-07088EBB52D1}" destId="{6219AD38-CA10-4EA6-81E3-D23F7E7AC727}" srcOrd="0" destOrd="0" parTransId="{63541559-457D-4585-8654-D661ADA0B689}" sibTransId="{00C0521D-750D-48EA-9C82-4DE3B43D5B0B}"/>
    <dgm:cxn modelId="{63B88B71-3365-4180-9134-F3B7E153C576}" type="presParOf" srcId="{9BDE8258-93D4-43E9-A4E5-D0857BAD8DB1}" destId="{344FA939-61F6-46D3-8ABF-D5DC4ADF519F}"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F93F1413-0572-4F2A-85C1-07088EBB52D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AR"/>
        </a:p>
      </dgm:t>
    </dgm:pt>
    <dgm:pt modelId="{6219AD38-CA10-4EA6-81E3-D23F7E7AC727}">
      <dgm:prSet/>
      <dgm:spPr/>
      <dgm:t>
        <a:bodyPr/>
        <a:lstStyle/>
        <a:p>
          <a:r>
            <a:rPr lang="es-MX" b="1" dirty="0">
              <a:solidFill>
                <a:schemeClr val="tx2"/>
              </a:solidFill>
              <a:latin typeface="Amasis MT Pro Medium" panose="02040604050005020304" pitchFamily="18" charset="0"/>
            </a:rPr>
            <a:t>FACULTAD DE INGENIERÍA – UNIVERSIDAD NACIONAL DE JUJUY 		                            CÁTEDRA: ADMINISTRACIÓN DE LAS OPERACIONES INDUSTRIALES</a:t>
          </a:r>
          <a:endParaRPr lang="es-AR" dirty="0">
            <a:solidFill>
              <a:schemeClr val="tx2"/>
            </a:solidFill>
            <a:latin typeface="Amasis MT Pro Medium" panose="02040604050005020304" pitchFamily="18" charset="0"/>
          </a:endParaRPr>
        </a:p>
      </dgm:t>
    </dgm:pt>
    <dgm:pt modelId="{63541559-457D-4585-8654-D661ADA0B689}" type="parTrans" cxnId="{2FA49451-F5B2-46E8-BEC2-38C4AD63FFC4}">
      <dgm:prSet/>
      <dgm:spPr/>
      <dgm:t>
        <a:bodyPr/>
        <a:lstStyle/>
        <a:p>
          <a:endParaRPr lang="es-AR">
            <a:latin typeface="Amasis MT Pro Medium" panose="02040604050005020304" pitchFamily="18" charset="0"/>
          </a:endParaRPr>
        </a:p>
      </dgm:t>
    </dgm:pt>
    <dgm:pt modelId="{00C0521D-750D-48EA-9C82-4DE3B43D5B0B}" type="sibTrans" cxnId="{2FA49451-F5B2-46E8-BEC2-38C4AD63FFC4}">
      <dgm:prSet/>
      <dgm:spPr/>
      <dgm:t>
        <a:bodyPr/>
        <a:lstStyle/>
        <a:p>
          <a:endParaRPr lang="es-AR">
            <a:latin typeface="Amasis MT Pro Medium" panose="02040604050005020304" pitchFamily="18" charset="0"/>
          </a:endParaRPr>
        </a:p>
      </dgm:t>
    </dgm:pt>
    <dgm:pt modelId="{9BDE8258-93D4-43E9-A4E5-D0857BAD8DB1}" type="pres">
      <dgm:prSet presAssocID="{F93F1413-0572-4F2A-85C1-07088EBB52D1}" presName="linear" presStyleCnt="0">
        <dgm:presLayoutVars>
          <dgm:animLvl val="lvl"/>
          <dgm:resizeHandles val="exact"/>
        </dgm:presLayoutVars>
      </dgm:prSet>
      <dgm:spPr/>
    </dgm:pt>
    <dgm:pt modelId="{344FA939-61F6-46D3-8ABF-D5DC4ADF519F}" type="pres">
      <dgm:prSet presAssocID="{6219AD38-CA10-4EA6-81E3-D23F7E7AC727}" presName="parentText" presStyleLbl="node1" presStyleIdx="0" presStyleCnt="1" custLinFactNeighborX="694" custLinFactNeighborY="-3529">
        <dgm:presLayoutVars>
          <dgm:chMax val="0"/>
          <dgm:bulletEnabled val="1"/>
        </dgm:presLayoutVars>
      </dgm:prSet>
      <dgm:spPr/>
    </dgm:pt>
  </dgm:ptLst>
  <dgm:cxnLst>
    <dgm:cxn modelId="{595FF632-6707-437F-9CA1-C1D079E0A50C}" type="presOf" srcId="{F93F1413-0572-4F2A-85C1-07088EBB52D1}" destId="{9BDE8258-93D4-43E9-A4E5-D0857BAD8DB1}" srcOrd="0" destOrd="0" presId="urn:microsoft.com/office/officeart/2005/8/layout/vList2"/>
    <dgm:cxn modelId="{942A6663-F7BC-47A1-89CD-6AB9D5C6FD35}" type="presOf" srcId="{6219AD38-CA10-4EA6-81E3-D23F7E7AC727}" destId="{344FA939-61F6-46D3-8ABF-D5DC4ADF519F}" srcOrd="0" destOrd="0" presId="urn:microsoft.com/office/officeart/2005/8/layout/vList2"/>
    <dgm:cxn modelId="{2FA49451-F5B2-46E8-BEC2-38C4AD63FFC4}" srcId="{F93F1413-0572-4F2A-85C1-07088EBB52D1}" destId="{6219AD38-CA10-4EA6-81E3-D23F7E7AC727}" srcOrd="0" destOrd="0" parTransId="{63541559-457D-4585-8654-D661ADA0B689}" sibTransId="{00C0521D-750D-48EA-9C82-4DE3B43D5B0B}"/>
    <dgm:cxn modelId="{63B88B71-3365-4180-9134-F3B7E153C576}" type="presParOf" srcId="{9BDE8258-93D4-43E9-A4E5-D0857BAD8DB1}" destId="{344FA939-61F6-46D3-8ABF-D5DC4ADF519F}"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F93F1413-0572-4F2A-85C1-07088EBB52D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AR"/>
        </a:p>
      </dgm:t>
    </dgm:pt>
    <dgm:pt modelId="{6219AD38-CA10-4EA6-81E3-D23F7E7AC727}">
      <dgm:prSet/>
      <dgm:spPr/>
      <dgm:t>
        <a:bodyPr/>
        <a:lstStyle/>
        <a:p>
          <a:r>
            <a:rPr lang="es-MX" b="1" dirty="0">
              <a:solidFill>
                <a:schemeClr val="tx2"/>
              </a:solidFill>
              <a:latin typeface="Amasis MT Pro Medium" panose="02040604050005020304" pitchFamily="18" charset="0"/>
            </a:rPr>
            <a:t>FACULTAD DE INGENIERÍA – UNIVERSIDAD NACIONAL DE JUJUY 		                            CÁTEDRA: ADMINISTRACIÓN DE LAS OPERACIONES INDUSTRIALES</a:t>
          </a:r>
          <a:endParaRPr lang="es-AR" dirty="0">
            <a:solidFill>
              <a:schemeClr val="tx2"/>
            </a:solidFill>
            <a:latin typeface="Amasis MT Pro Medium" panose="02040604050005020304" pitchFamily="18" charset="0"/>
          </a:endParaRPr>
        </a:p>
      </dgm:t>
    </dgm:pt>
    <dgm:pt modelId="{63541559-457D-4585-8654-D661ADA0B689}" type="parTrans" cxnId="{2FA49451-F5B2-46E8-BEC2-38C4AD63FFC4}">
      <dgm:prSet/>
      <dgm:spPr/>
      <dgm:t>
        <a:bodyPr/>
        <a:lstStyle/>
        <a:p>
          <a:endParaRPr lang="es-AR">
            <a:latin typeface="Amasis MT Pro Medium" panose="02040604050005020304" pitchFamily="18" charset="0"/>
          </a:endParaRPr>
        </a:p>
      </dgm:t>
    </dgm:pt>
    <dgm:pt modelId="{00C0521D-750D-48EA-9C82-4DE3B43D5B0B}" type="sibTrans" cxnId="{2FA49451-F5B2-46E8-BEC2-38C4AD63FFC4}">
      <dgm:prSet/>
      <dgm:spPr/>
      <dgm:t>
        <a:bodyPr/>
        <a:lstStyle/>
        <a:p>
          <a:endParaRPr lang="es-AR">
            <a:latin typeface="Amasis MT Pro Medium" panose="02040604050005020304" pitchFamily="18" charset="0"/>
          </a:endParaRPr>
        </a:p>
      </dgm:t>
    </dgm:pt>
    <dgm:pt modelId="{9BDE8258-93D4-43E9-A4E5-D0857BAD8DB1}" type="pres">
      <dgm:prSet presAssocID="{F93F1413-0572-4F2A-85C1-07088EBB52D1}" presName="linear" presStyleCnt="0">
        <dgm:presLayoutVars>
          <dgm:animLvl val="lvl"/>
          <dgm:resizeHandles val="exact"/>
        </dgm:presLayoutVars>
      </dgm:prSet>
      <dgm:spPr/>
    </dgm:pt>
    <dgm:pt modelId="{344FA939-61F6-46D3-8ABF-D5DC4ADF519F}" type="pres">
      <dgm:prSet presAssocID="{6219AD38-CA10-4EA6-81E3-D23F7E7AC727}" presName="parentText" presStyleLbl="node1" presStyleIdx="0" presStyleCnt="1" custLinFactNeighborX="694" custLinFactNeighborY="-3529">
        <dgm:presLayoutVars>
          <dgm:chMax val="0"/>
          <dgm:bulletEnabled val="1"/>
        </dgm:presLayoutVars>
      </dgm:prSet>
      <dgm:spPr/>
    </dgm:pt>
  </dgm:ptLst>
  <dgm:cxnLst>
    <dgm:cxn modelId="{595FF632-6707-437F-9CA1-C1D079E0A50C}" type="presOf" srcId="{F93F1413-0572-4F2A-85C1-07088EBB52D1}" destId="{9BDE8258-93D4-43E9-A4E5-D0857BAD8DB1}" srcOrd="0" destOrd="0" presId="urn:microsoft.com/office/officeart/2005/8/layout/vList2"/>
    <dgm:cxn modelId="{942A6663-F7BC-47A1-89CD-6AB9D5C6FD35}" type="presOf" srcId="{6219AD38-CA10-4EA6-81E3-D23F7E7AC727}" destId="{344FA939-61F6-46D3-8ABF-D5DC4ADF519F}" srcOrd="0" destOrd="0" presId="urn:microsoft.com/office/officeart/2005/8/layout/vList2"/>
    <dgm:cxn modelId="{2FA49451-F5B2-46E8-BEC2-38C4AD63FFC4}" srcId="{F93F1413-0572-4F2A-85C1-07088EBB52D1}" destId="{6219AD38-CA10-4EA6-81E3-D23F7E7AC727}" srcOrd="0" destOrd="0" parTransId="{63541559-457D-4585-8654-D661ADA0B689}" sibTransId="{00C0521D-750D-48EA-9C82-4DE3B43D5B0B}"/>
    <dgm:cxn modelId="{63B88B71-3365-4180-9134-F3B7E153C576}" type="presParOf" srcId="{9BDE8258-93D4-43E9-A4E5-D0857BAD8DB1}" destId="{344FA939-61F6-46D3-8ABF-D5DC4ADF519F}"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4FA939-61F6-46D3-8ABF-D5DC4ADF519F}">
      <dsp:nvSpPr>
        <dsp:cNvPr id="0" name=""/>
        <dsp:cNvSpPr/>
      </dsp:nvSpPr>
      <dsp:spPr>
        <a:xfrm>
          <a:off x="0" y="57353"/>
          <a:ext cx="10369152" cy="23985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a:lnSpc>
              <a:spcPct val="90000"/>
            </a:lnSpc>
            <a:spcBef>
              <a:spcPct val="0"/>
            </a:spcBef>
            <a:spcAft>
              <a:spcPct val="35000"/>
            </a:spcAft>
            <a:buNone/>
          </a:pPr>
          <a:r>
            <a:rPr lang="es-MX" sz="1000" b="1" kern="1200" dirty="0">
              <a:solidFill>
                <a:schemeClr val="tx2"/>
              </a:solidFill>
              <a:latin typeface="Amasis MT Pro Medium" panose="02040604050005020304" pitchFamily="18" charset="0"/>
            </a:rPr>
            <a:t>FACULTAD DE INGENIERÍA – UNIVERSIDAD NACIONAL DE JUJUY 		                            CÁTEDRA: ADMINISTRACIÓN DE LAS OPERACIONES INDUSTRIALES</a:t>
          </a:r>
          <a:endParaRPr lang="es-AR" sz="1000" kern="1200" dirty="0">
            <a:solidFill>
              <a:schemeClr val="tx2"/>
            </a:solidFill>
            <a:latin typeface="Amasis MT Pro Medium" panose="02040604050005020304" pitchFamily="18" charset="0"/>
          </a:endParaRPr>
        </a:p>
      </dsp:txBody>
      <dsp:txXfrm>
        <a:off x="11709" y="69062"/>
        <a:ext cx="10345734" cy="216432"/>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4FA939-61F6-46D3-8ABF-D5DC4ADF519F}">
      <dsp:nvSpPr>
        <dsp:cNvPr id="0" name=""/>
        <dsp:cNvSpPr/>
      </dsp:nvSpPr>
      <dsp:spPr>
        <a:xfrm>
          <a:off x="0" y="57353"/>
          <a:ext cx="10369152" cy="23985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a:lnSpc>
              <a:spcPct val="90000"/>
            </a:lnSpc>
            <a:spcBef>
              <a:spcPct val="0"/>
            </a:spcBef>
            <a:spcAft>
              <a:spcPct val="35000"/>
            </a:spcAft>
            <a:buNone/>
          </a:pPr>
          <a:r>
            <a:rPr lang="es-MX" sz="1000" b="1" kern="1200" dirty="0">
              <a:solidFill>
                <a:schemeClr val="tx2"/>
              </a:solidFill>
              <a:latin typeface="Amasis MT Pro Medium" panose="02040604050005020304" pitchFamily="18" charset="0"/>
            </a:rPr>
            <a:t>FACULTAD DE INGENIERÍA – UNIVERSIDAD NACIONAL DE JUJUY 		                            CÁTEDRA: ADMINISTRACIÓN DE LAS OPERACIONES INDUSTRIALES</a:t>
          </a:r>
          <a:endParaRPr lang="es-AR" sz="1000" kern="1200" dirty="0">
            <a:solidFill>
              <a:schemeClr val="tx2"/>
            </a:solidFill>
            <a:latin typeface="Amasis MT Pro Medium" panose="02040604050005020304" pitchFamily="18" charset="0"/>
          </a:endParaRPr>
        </a:p>
      </dsp:txBody>
      <dsp:txXfrm>
        <a:off x="11709" y="69062"/>
        <a:ext cx="10345734" cy="216432"/>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4FA939-61F6-46D3-8ABF-D5DC4ADF519F}">
      <dsp:nvSpPr>
        <dsp:cNvPr id="0" name=""/>
        <dsp:cNvSpPr/>
      </dsp:nvSpPr>
      <dsp:spPr>
        <a:xfrm>
          <a:off x="0" y="57353"/>
          <a:ext cx="10369152" cy="23985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a:lnSpc>
              <a:spcPct val="90000"/>
            </a:lnSpc>
            <a:spcBef>
              <a:spcPct val="0"/>
            </a:spcBef>
            <a:spcAft>
              <a:spcPct val="35000"/>
            </a:spcAft>
            <a:buNone/>
          </a:pPr>
          <a:r>
            <a:rPr lang="es-MX" sz="1000" b="1" kern="1200" dirty="0">
              <a:solidFill>
                <a:schemeClr val="tx2"/>
              </a:solidFill>
              <a:latin typeface="Amasis MT Pro Medium" panose="02040604050005020304" pitchFamily="18" charset="0"/>
            </a:rPr>
            <a:t>FACULTAD DE INGENIERÍA – UNIVERSIDAD NACIONAL DE JUJUY 		                            CÁTEDRA: ADMINISTRACIÓN DE LAS OPERACIONES INDUSTRIALES</a:t>
          </a:r>
          <a:endParaRPr lang="es-AR" sz="1000" kern="1200" dirty="0">
            <a:solidFill>
              <a:schemeClr val="tx2"/>
            </a:solidFill>
            <a:latin typeface="Amasis MT Pro Medium" panose="02040604050005020304" pitchFamily="18" charset="0"/>
          </a:endParaRPr>
        </a:p>
      </dsp:txBody>
      <dsp:txXfrm>
        <a:off x="11709" y="69062"/>
        <a:ext cx="10345734" cy="216432"/>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4FA939-61F6-46D3-8ABF-D5DC4ADF519F}">
      <dsp:nvSpPr>
        <dsp:cNvPr id="0" name=""/>
        <dsp:cNvSpPr/>
      </dsp:nvSpPr>
      <dsp:spPr>
        <a:xfrm>
          <a:off x="0" y="57353"/>
          <a:ext cx="10369152" cy="23985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a:lnSpc>
              <a:spcPct val="90000"/>
            </a:lnSpc>
            <a:spcBef>
              <a:spcPct val="0"/>
            </a:spcBef>
            <a:spcAft>
              <a:spcPct val="35000"/>
            </a:spcAft>
            <a:buNone/>
          </a:pPr>
          <a:r>
            <a:rPr lang="es-MX" sz="1000" b="1" kern="1200" dirty="0">
              <a:solidFill>
                <a:schemeClr val="tx2"/>
              </a:solidFill>
              <a:latin typeface="Amasis MT Pro Medium" panose="02040604050005020304" pitchFamily="18" charset="0"/>
            </a:rPr>
            <a:t>FACULTAD DE INGENIERÍA – UNIVERSIDAD NACIONAL DE JUJUY 		                            CÁTEDRA: ADMINISTRACIÓN DE LAS OPERACIONES INDUSTRIALES</a:t>
          </a:r>
          <a:endParaRPr lang="es-AR" sz="1000" kern="1200" dirty="0">
            <a:solidFill>
              <a:schemeClr val="tx2"/>
            </a:solidFill>
            <a:latin typeface="Amasis MT Pro Medium" panose="02040604050005020304" pitchFamily="18" charset="0"/>
          </a:endParaRPr>
        </a:p>
      </dsp:txBody>
      <dsp:txXfrm>
        <a:off x="11709" y="69062"/>
        <a:ext cx="10345734" cy="216432"/>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4FA939-61F6-46D3-8ABF-D5DC4ADF519F}">
      <dsp:nvSpPr>
        <dsp:cNvPr id="0" name=""/>
        <dsp:cNvSpPr/>
      </dsp:nvSpPr>
      <dsp:spPr>
        <a:xfrm>
          <a:off x="0" y="57353"/>
          <a:ext cx="10369152" cy="23985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a:lnSpc>
              <a:spcPct val="90000"/>
            </a:lnSpc>
            <a:spcBef>
              <a:spcPct val="0"/>
            </a:spcBef>
            <a:spcAft>
              <a:spcPct val="35000"/>
            </a:spcAft>
            <a:buNone/>
          </a:pPr>
          <a:r>
            <a:rPr lang="es-MX" sz="1000" b="1" kern="1200" dirty="0">
              <a:solidFill>
                <a:schemeClr val="tx2"/>
              </a:solidFill>
              <a:latin typeface="Amasis MT Pro Medium" panose="02040604050005020304" pitchFamily="18" charset="0"/>
            </a:rPr>
            <a:t>FACULTAD DE INGENIERÍA – UNIVERSIDAD NACIONAL DE JUJUY 		                            CÁTEDRA: ADMINISTRACIÓN DE LAS OPERACIONES INDUSTRIALES</a:t>
          </a:r>
          <a:endParaRPr lang="es-AR" sz="1000" kern="1200" dirty="0">
            <a:solidFill>
              <a:schemeClr val="tx2"/>
            </a:solidFill>
            <a:latin typeface="Amasis MT Pro Medium" panose="02040604050005020304" pitchFamily="18" charset="0"/>
          </a:endParaRPr>
        </a:p>
      </dsp:txBody>
      <dsp:txXfrm>
        <a:off x="11709" y="69062"/>
        <a:ext cx="10345734" cy="216432"/>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4FA939-61F6-46D3-8ABF-D5DC4ADF519F}">
      <dsp:nvSpPr>
        <dsp:cNvPr id="0" name=""/>
        <dsp:cNvSpPr/>
      </dsp:nvSpPr>
      <dsp:spPr>
        <a:xfrm>
          <a:off x="0" y="57353"/>
          <a:ext cx="10369152" cy="23985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a:lnSpc>
              <a:spcPct val="90000"/>
            </a:lnSpc>
            <a:spcBef>
              <a:spcPct val="0"/>
            </a:spcBef>
            <a:spcAft>
              <a:spcPct val="35000"/>
            </a:spcAft>
            <a:buNone/>
          </a:pPr>
          <a:r>
            <a:rPr lang="es-MX" sz="1000" b="1" kern="1200" dirty="0">
              <a:solidFill>
                <a:schemeClr val="tx2"/>
              </a:solidFill>
              <a:latin typeface="Amasis MT Pro Medium" panose="02040604050005020304" pitchFamily="18" charset="0"/>
            </a:rPr>
            <a:t>FACULTAD DE INGENIERÍA – UNIVERSIDAD NACIONAL DE JUJUY 		                            CÁTEDRA: ADMINISTRACIÓN DE LAS OPERACIONES INDUSTRIALES</a:t>
          </a:r>
          <a:endParaRPr lang="es-AR" sz="1000" kern="1200" dirty="0">
            <a:solidFill>
              <a:schemeClr val="tx2"/>
            </a:solidFill>
            <a:latin typeface="Amasis MT Pro Medium" panose="02040604050005020304" pitchFamily="18" charset="0"/>
          </a:endParaRPr>
        </a:p>
      </dsp:txBody>
      <dsp:txXfrm>
        <a:off x="11709" y="69062"/>
        <a:ext cx="10345734" cy="216432"/>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4FA939-61F6-46D3-8ABF-D5DC4ADF519F}">
      <dsp:nvSpPr>
        <dsp:cNvPr id="0" name=""/>
        <dsp:cNvSpPr/>
      </dsp:nvSpPr>
      <dsp:spPr>
        <a:xfrm>
          <a:off x="0" y="57353"/>
          <a:ext cx="10369152" cy="23985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a:lnSpc>
              <a:spcPct val="90000"/>
            </a:lnSpc>
            <a:spcBef>
              <a:spcPct val="0"/>
            </a:spcBef>
            <a:spcAft>
              <a:spcPct val="35000"/>
            </a:spcAft>
            <a:buNone/>
          </a:pPr>
          <a:r>
            <a:rPr lang="es-MX" sz="1000" b="1" kern="1200" dirty="0">
              <a:solidFill>
                <a:schemeClr val="tx2"/>
              </a:solidFill>
              <a:latin typeface="Amasis MT Pro Medium" panose="02040604050005020304" pitchFamily="18" charset="0"/>
            </a:rPr>
            <a:t>FACULTAD DE INGENIERÍA – UNIVERSIDAD NACIONAL DE JUJUY 		                            CÁTEDRA: ADMINISTRACIÓN DE LAS OPERACIONES INDUSTRIALES</a:t>
          </a:r>
          <a:endParaRPr lang="es-AR" sz="1000" kern="1200" dirty="0">
            <a:solidFill>
              <a:schemeClr val="tx2"/>
            </a:solidFill>
            <a:latin typeface="Amasis MT Pro Medium" panose="02040604050005020304" pitchFamily="18" charset="0"/>
          </a:endParaRPr>
        </a:p>
      </dsp:txBody>
      <dsp:txXfrm>
        <a:off x="11709" y="69062"/>
        <a:ext cx="10345734" cy="216432"/>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4FA939-61F6-46D3-8ABF-D5DC4ADF519F}">
      <dsp:nvSpPr>
        <dsp:cNvPr id="0" name=""/>
        <dsp:cNvSpPr/>
      </dsp:nvSpPr>
      <dsp:spPr>
        <a:xfrm>
          <a:off x="0" y="57353"/>
          <a:ext cx="10369152" cy="23985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a:lnSpc>
              <a:spcPct val="90000"/>
            </a:lnSpc>
            <a:spcBef>
              <a:spcPct val="0"/>
            </a:spcBef>
            <a:spcAft>
              <a:spcPct val="35000"/>
            </a:spcAft>
            <a:buNone/>
          </a:pPr>
          <a:r>
            <a:rPr lang="es-MX" sz="1000" b="1" kern="1200" dirty="0">
              <a:solidFill>
                <a:schemeClr val="tx2"/>
              </a:solidFill>
              <a:latin typeface="Amasis MT Pro Medium" panose="02040604050005020304" pitchFamily="18" charset="0"/>
            </a:rPr>
            <a:t>FACULTAD DE INGENIERÍA – UNIVERSIDAD NACIONAL DE JUJUY 		                            CÁTEDRA: ADMINISTRACIÓN DE LAS OPERACIONES INDUSTRIALES</a:t>
          </a:r>
          <a:endParaRPr lang="es-AR" sz="1000" kern="1200" dirty="0">
            <a:solidFill>
              <a:schemeClr val="tx2"/>
            </a:solidFill>
            <a:latin typeface="Amasis MT Pro Medium" panose="02040604050005020304" pitchFamily="18" charset="0"/>
          </a:endParaRPr>
        </a:p>
      </dsp:txBody>
      <dsp:txXfrm>
        <a:off x="11709" y="69062"/>
        <a:ext cx="10345734" cy="216432"/>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4FA939-61F6-46D3-8ABF-D5DC4ADF519F}">
      <dsp:nvSpPr>
        <dsp:cNvPr id="0" name=""/>
        <dsp:cNvSpPr/>
      </dsp:nvSpPr>
      <dsp:spPr>
        <a:xfrm>
          <a:off x="0" y="57353"/>
          <a:ext cx="10369152" cy="23985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a:lnSpc>
              <a:spcPct val="90000"/>
            </a:lnSpc>
            <a:spcBef>
              <a:spcPct val="0"/>
            </a:spcBef>
            <a:spcAft>
              <a:spcPct val="35000"/>
            </a:spcAft>
            <a:buNone/>
          </a:pPr>
          <a:r>
            <a:rPr lang="es-MX" sz="1000" b="1" kern="1200" dirty="0">
              <a:solidFill>
                <a:schemeClr val="tx2"/>
              </a:solidFill>
              <a:latin typeface="Amasis MT Pro Medium" panose="02040604050005020304" pitchFamily="18" charset="0"/>
            </a:rPr>
            <a:t>FACULTAD DE INGENIERÍA – UNIVERSIDAD NACIONAL DE JUJUY 		                            CÁTEDRA: ADMINISTRACIÓN DE LAS OPERACIONES INDUSTRIALES</a:t>
          </a:r>
          <a:endParaRPr lang="es-AR" sz="1000" kern="1200" dirty="0">
            <a:solidFill>
              <a:schemeClr val="tx2"/>
            </a:solidFill>
            <a:latin typeface="Amasis MT Pro Medium" panose="02040604050005020304" pitchFamily="18" charset="0"/>
          </a:endParaRPr>
        </a:p>
      </dsp:txBody>
      <dsp:txXfrm>
        <a:off x="11709" y="69062"/>
        <a:ext cx="10345734" cy="216432"/>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4FA939-61F6-46D3-8ABF-D5DC4ADF519F}">
      <dsp:nvSpPr>
        <dsp:cNvPr id="0" name=""/>
        <dsp:cNvSpPr/>
      </dsp:nvSpPr>
      <dsp:spPr>
        <a:xfrm>
          <a:off x="0" y="57353"/>
          <a:ext cx="10369152" cy="23985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a:lnSpc>
              <a:spcPct val="90000"/>
            </a:lnSpc>
            <a:spcBef>
              <a:spcPct val="0"/>
            </a:spcBef>
            <a:spcAft>
              <a:spcPct val="35000"/>
            </a:spcAft>
            <a:buNone/>
          </a:pPr>
          <a:r>
            <a:rPr lang="es-MX" sz="1000" b="1" kern="1200" dirty="0">
              <a:solidFill>
                <a:schemeClr val="tx2"/>
              </a:solidFill>
              <a:latin typeface="Amasis MT Pro Medium" panose="02040604050005020304" pitchFamily="18" charset="0"/>
            </a:rPr>
            <a:t>FACULTAD DE INGENIERÍA – UNIVERSIDAD NACIONAL DE JUJUY 		                            CÁTEDRA: ADMINISTRACIÓN DE LAS OPERACIONES INDUSTRIALES</a:t>
          </a:r>
          <a:endParaRPr lang="es-AR" sz="1000" kern="1200" dirty="0">
            <a:solidFill>
              <a:schemeClr val="tx2"/>
            </a:solidFill>
            <a:latin typeface="Amasis MT Pro Medium" panose="02040604050005020304" pitchFamily="18" charset="0"/>
          </a:endParaRPr>
        </a:p>
      </dsp:txBody>
      <dsp:txXfrm>
        <a:off x="11709" y="69062"/>
        <a:ext cx="10345734" cy="216432"/>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4FA939-61F6-46D3-8ABF-D5DC4ADF519F}">
      <dsp:nvSpPr>
        <dsp:cNvPr id="0" name=""/>
        <dsp:cNvSpPr/>
      </dsp:nvSpPr>
      <dsp:spPr>
        <a:xfrm>
          <a:off x="0" y="57353"/>
          <a:ext cx="10369152" cy="23985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a:lnSpc>
              <a:spcPct val="90000"/>
            </a:lnSpc>
            <a:spcBef>
              <a:spcPct val="0"/>
            </a:spcBef>
            <a:spcAft>
              <a:spcPct val="35000"/>
            </a:spcAft>
            <a:buNone/>
          </a:pPr>
          <a:r>
            <a:rPr lang="es-MX" sz="1000" b="1" kern="1200" dirty="0">
              <a:solidFill>
                <a:schemeClr val="tx2"/>
              </a:solidFill>
              <a:latin typeface="Amasis MT Pro Medium" panose="02040604050005020304" pitchFamily="18" charset="0"/>
            </a:rPr>
            <a:t>FACULTAD DE INGENIERÍA – UNIVERSIDAD NACIONAL DE JUJUY 		                            CÁTEDRA: ADMINISTRACIÓN DE LAS OPERACIONES INDUSTRIALES</a:t>
          </a:r>
          <a:endParaRPr lang="es-AR" sz="1000" kern="1200" dirty="0">
            <a:solidFill>
              <a:schemeClr val="tx2"/>
            </a:solidFill>
            <a:latin typeface="Amasis MT Pro Medium" panose="02040604050005020304" pitchFamily="18" charset="0"/>
          </a:endParaRPr>
        </a:p>
      </dsp:txBody>
      <dsp:txXfrm>
        <a:off x="11709" y="69062"/>
        <a:ext cx="10345734" cy="21643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4FA939-61F6-46D3-8ABF-D5DC4ADF519F}">
      <dsp:nvSpPr>
        <dsp:cNvPr id="0" name=""/>
        <dsp:cNvSpPr/>
      </dsp:nvSpPr>
      <dsp:spPr>
        <a:xfrm>
          <a:off x="0" y="57353"/>
          <a:ext cx="10369152" cy="23985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a:lnSpc>
              <a:spcPct val="90000"/>
            </a:lnSpc>
            <a:spcBef>
              <a:spcPct val="0"/>
            </a:spcBef>
            <a:spcAft>
              <a:spcPct val="35000"/>
            </a:spcAft>
            <a:buNone/>
          </a:pPr>
          <a:r>
            <a:rPr lang="es-MX" sz="1000" b="1" kern="1200" dirty="0">
              <a:solidFill>
                <a:schemeClr val="tx2"/>
              </a:solidFill>
              <a:latin typeface="Amasis MT Pro Medium" panose="02040604050005020304" pitchFamily="18" charset="0"/>
            </a:rPr>
            <a:t>FACULTAD DE INGENIERÍA – UNIVERSIDAD NACIONAL DE JUJUY 		                            CÁTEDRA: ADMINISTRACIÓN DE LAS OPERACIONES INDUSTRIALES</a:t>
          </a:r>
          <a:endParaRPr lang="es-AR" sz="1000" kern="1200" dirty="0">
            <a:solidFill>
              <a:schemeClr val="tx2"/>
            </a:solidFill>
            <a:latin typeface="Amasis MT Pro Medium" panose="02040604050005020304" pitchFamily="18" charset="0"/>
          </a:endParaRPr>
        </a:p>
      </dsp:txBody>
      <dsp:txXfrm>
        <a:off x="11709" y="69062"/>
        <a:ext cx="10345734" cy="216432"/>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4FA939-61F6-46D3-8ABF-D5DC4ADF519F}">
      <dsp:nvSpPr>
        <dsp:cNvPr id="0" name=""/>
        <dsp:cNvSpPr/>
      </dsp:nvSpPr>
      <dsp:spPr>
        <a:xfrm>
          <a:off x="0" y="57353"/>
          <a:ext cx="10369152" cy="23985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a:lnSpc>
              <a:spcPct val="90000"/>
            </a:lnSpc>
            <a:spcBef>
              <a:spcPct val="0"/>
            </a:spcBef>
            <a:spcAft>
              <a:spcPct val="35000"/>
            </a:spcAft>
            <a:buNone/>
          </a:pPr>
          <a:r>
            <a:rPr lang="es-MX" sz="1000" b="1" kern="1200" dirty="0">
              <a:solidFill>
                <a:schemeClr val="tx2"/>
              </a:solidFill>
              <a:latin typeface="Amasis MT Pro Medium" panose="02040604050005020304" pitchFamily="18" charset="0"/>
            </a:rPr>
            <a:t>FACULTAD DE INGENIERÍA – UNIVERSIDAD NACIONAL DE JUJUY 		                            CÁTEDRA: ADMINISTRACIÓN DE LAS OPERACIONES INDUSTRIALES</a:t>
          </a:r>
          <a:endParaRPr lang="es-AR" sz="1000" kern="1200" dirty="0">
            <a:solidFill>
              <a:schemeClr val="tx2"/>
            </a:solidFill>
            <a:latin typeface="Amasis MT Pro Medium" panose="02040604050005020304" pitchFamily="18" charset="0"/>
          </a:endParaRPr>
        </a:p>
      </dsp:txBody>
      <dsp:txXfrm>
        <a:off x="11709" y="69062"/>
        <a:ext cx="10345734" cy="216432"/>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4FA939-61F6-46D3-8ABF-D5DC4ADF519F}">
      <dsp:nvSpPr>
        <dsp:cNvPr id="0" name=""/>
        <dsp:cNvSpPr/>
      </dsp:nvSpPr>
      <dsp:spPr>
        <a:xfrm>
          <a:off x="0" y="57353"/>
          <a:ext cx="10369152" cy="23985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a:lnSpc>
              <a:spcPct val="90000"/>
            </a:lnSpc>
            <a:spcBef>
              <a:spcPct val="0"/>
            </a:spcBef>
            <a:spcAft>
              <a:spcPct val="35000"/>
            </a:spcAft>
            <a:buNone/>
          </a:pPr>
          <a:r>
            <a:rPr lang="es-MX" sz="1000" b="1" kern="1200" dirty="0">
              <a:solidFill>
                <a:schemeClr val="tx2"/>
              </a:solidFill>
              <a:latin typeface="Amasis MT Pro Medium" panose="02040604050005020304" pitchFamily="18" charset="0"/>
            </a:rPr>
            <a:t>FACULTAD DE INGENIERÍA – UNIVERSIDAD NACIONAL DE JUJUY 		                            CÁTEDRA: ADMINISTRACIÓN DE LAS OPERACIONES INDUSTRIALES</a:t>
          </a:r>
          <a:endParaRPr lang="es-AR" sz="1000" kern="1200" dirty="0">
            <a:solidFill>
              <a:schemeClr val="tx2"/>
            </a:solidFill>
            <a:latin typeface="Amasis MT Pro Medium" panose="02040604050005020304" pitchFamily="18" charset="0"/>
          </a:endParaRPr>
        </a:p>
      </dsp:txBody>
      <dsp:txXfrm>
        <a:off x="11709" y="69062"/>
        <a:ext cx="10345734" cy="216432"/>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4FA939-61F6-46D3-8ABF-D5DC4ADF519F}">
      <dsp:nvSpPr>
        <dsp:cNvPr id="0" name=""/>
        <dsp:cNvSpPr/>
      </dsp:nvSpPr>
      <dsp:spPr>
        <a:xfrm>
          <a:off x="0" y="57353"/>
          <a:ext cx="10369152" cy="23985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a:lnSpc>
              <a:spcPct val="90000"/>
            </a:lnSpc>
            <a:spcBef>
              <a:spcPct val="0"/>
            </a:spcBef>
            <a:spcAft>
              <a:spcPct val="35000"/>
            </a:spcAft>
            <a:buNone/>
          </a:pPr>
          <a:r>
            <a:rPr lang="es-MX" sz="1000" b="1" kern="1200" dirty="0">
              <a:solidFill>
                <a:schemeClr val="tx2"/>
              </a:solidFill>
              <a:latin typeface="Amasis MT Pro Medium" panose="02040604050005020304" pitchFamily="18" charset="0"/>
            </a:rPr>
            <a:t>FACULTAD DE INGENIERÍA – UNIVERSIDAD NACIONAL DE JUJUY 		                            CÁTEDRA: ADMINISTRACIÓN DE LAS OPERACIONES INDUSTRIALES</a:t>
          </a:r>
          <a:endParaRPr lang="es-AR" sz="1000" kern="1200" dirty="0">
            <a:solidFill>
              <a:schemeClr val="tx2"/>
            </a:solidFill>
            <a:latin typeface="Amasis MT Pro Medium" panose="02040604050005020304" pitchFamily="18" charset="0"/>
          </a:endParaRPr>
        </a:p>
      </dsp:txBody>
      <dsp:txXfrm>
        <a:off x="11709" y="69062"/>
        <a:ext cx="10345734" cy="216432"/>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4FA939-61F6-46D3-8ABF-D5DC4ADF519F}">
      <dsp:nvSpPr>
        <dsp:cNvPr id="0" name=""/>
        <dsp:cNvSpPr/>
      </dsp:nvSpPr>
      <dsp:spPr>
        <a:xfrm>
          <a:off x="0" y="57353"/>
          <a:ext cx="10369152" cy="23985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a:lnSpc>
              <a:spcPct val="90000"/>
            </a:lnSpc>
            <a:spcBef>
              <a:spcPct val="0"/>
            </a:spcBef>
            <a:spcAft>
              <a:spcPct val="35000"/>
            </a:spcAft>
            <a:buNone/>
          </a:pPr>
          <a:r>
            <a:rPr lang="es-MX" sz="1000" b="1" kern="1200" dirty="0">
              <a:solidFill>
                <a:schemeClr val="tx2"/>
              </a:solidFill>
              <a:latin typeface="Amasis MT Pro Medium" panose="02040604050005020304" pitchFamily="18" charset="0"/>
            </a:rPr>
            <a:t>FACULTAD DE INGENIERÍA – UNIVERSIDAD NACIONAL DE JUJUY 		                            CÁTEDRA: ADMINISTRACIÓN DE LAS OPERACIONES INDUSTRIALES</a:t>
          </a:r>
          <a:endParaRPr lang="es-AR" sz="1000" kern="1200" dirty="0">
            <a:solidFill>
              <a:schemeClr val="tx2"/>
            </a:solidFill>
            <a:latin typeface="Amasis MT Pro Medium" panose="02040604050005020304" pitchFamily="18" charset="0"/>
          </a:endParaRPr>
        </a:p>
      </dsp:txBody>
      <dsp:txXfrm>
        <a:off x="11709" y="69062"/>
        <a:ext cx="10345734" cy="216432"/>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4FA939-61F6-46D3-8ABF-D5DC4ADF519F}">
      <dsp:nvSpPr>
        <dsp:cNvPr id="0" name=""/>
        <dsp:cNvSpPr/>
      </dsp:nvSpPr>
      <dsp:spPr>
        <a:xfrm>
          <a:off x="0" y="57353"/>
          <a:ext cx="10369152" cy="23985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a:lnSpc>
              <a:spcPct val="90000"/>
            </a:lnSpc>
            <a:spcBef>
              <a:spcPct val="0"/>
            </a:spcBef>
            <a:spcAft>
              <a:spcPct val="35000"/>
            </a:spcAft>
            <a:buNone/>
          </a:pPr>
          <a:r>
            <a:rPr lang="es-MX" sz="1000" b="1" kern="1200" dirty="0">
              <a:solidFill>
                <a:schemeClr val="tx2"/>
              </a:solidFill>
              <a:latin typeface="Amasis MT Pro Medium" panose="02040604050005020304" pitchFamily="18" charset="0"/>
            </a:rPr>
            <a:t>FACULTAD DE INGENIERÍA – UNIVERSIDAD NACIONAL DE JUJUY 		                            CÁTEDRA: ADMINISTRACIÓN DE LAS OPERACIONES INDUSTRIALES</a:t>
          </a:r>
          <a:endParaRPr lang="es-AR" sz="1000" kern="1200" dirty="0">
            <a:solidFill>
              <a:schemeClr val="tx2"/>
            </a:solidFill>
            <a:latin typeface="Amasis MT Pro Medium" panose="02040604050005020304" pitchFamily="18" charset="0"/>
          </a:endParaRPr>
        </a:p>
      </dsp:txBody>
      <dsp:txXfrm>
        <a:off x="11709" y="69062"/>
        <a:ext cx="10345734" cy="216432"/>
      </dsp:txXfrm>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4FA939-61F6-46D3-8ABF-D5DC4ADF519F}">
      <dsp:nvSpPr>
        <dsp:cNvPr id="0" name=""/>
        <dsp:cNvSpPr/>
      </dsp:nvSpPr>
      <dsp:spPr>
        <a:xfrm>
          <a:off x="0" y="57353"/>
          <a:ext cx="10369152" cy="23985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a:lnSpc>
              <a:spcPct val="90000"/>
            </a:lnSpc>
            <a:spcBef>
              <a:spcPct val="0"/>
            </a:spcBef>
            <a:spcAft>
              <a:spcPct val="35000"/>
            </a:spcAft>
            <a:buNone/>
          </a:pPr>
          <a:r>
            <a:rPr lang="es-MX" sz="1000" b="1" kern="1200" dirty="0">
              <a:solidFill>
                <a:schemeClr val="tx2"/>
              </a:solidFill>
              <a:latin typeface="Amasis MT Pro Medium" panose="02040604050005020304" pitchFamily="18" charset="0"/>
            </a:rPr>
            <a:t>FACULTAD DE INGENIERÍA – UNIVERSIDAD NACIONAL DE JUJUY 		                            CÁTEDRA: ADMINISTRACIÓN DE LAS OPERACIONES INDUSTRIALES</a:t>
          </a:r>
          <a:endParaRPr lang="es-AR" sz="1000" kern="1200" dirty="0">
            <a:solidFill>
              <a:schemeClr val="tx2"/>
            </a:solidFill>
            <a:latin typeface="Amasis MT Pro Medium" panose="02040604050005020304" pitchFamily="18" charset="0"/>
          </a:endParaRPr>
        </a:p>
      </dsp:txBody>
      <dsp:txXfrm>
        <a:off x="11709" y="69062"/>
        <a:ext cx="10345734" cy="21643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4FA939-61F6-46D3-8ABF-D5DC4ADF519F}">
      <dsp:nvSpPr>
        <dsp:cNvPr id="0" name=""/>
        <dsp:cNvSpPr/>
      </dsp:nvSpPr>
      <dsp:spPr>
        <a:xfrm>
          <a:off x="0" y="57353"/>
          <a:ext cx="10369152" cy="23985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a:lnSpc>
              <a:spcPct val="90000"/>
            </a:lnSpc>
            <a:spcBef>
              <a:spcPct val="0"/>
            </a:spcBef>
            <a:spcAft>
              <a:spcPct val="35000"/>
            </a:spcAft>
            <a:buNone/>
          </a:pPr>
          <a:r>
            <a:rPr lang="es-MX" sz="1000" b="1" kern="1200" dirty="0">
              <a:solidFill>
                <a:schemeClr val="tx2"/>
              </a:solidFill>
              <a:latin typeface="Amasis MT Pro Medium" panose="02040604050005020304" pitchFamily="18" charset="0"/>
            </a:rPr>
            <a:t>FACULTAD DE INGENIERÍA – UNIVERSIDAD NACIONAL DE JUJUY 		                            CÁTEDRA: ADMINISTRACIÓN DE LAS OPERACIONES INDUSTRIALES</a:t>
          </a:r>
          <a:endParaRPr lang="es-AR" sz="1000" kern="1200" dirty="0">
            <a:solidFill>
              <a:schemeClr val="tx2"/>
            </a:solidFill>
            <a:latin typeface="Amasis MT Pro Medium" panose="02040604050005020304" pitchFamily="18" charset="0"/>
          </a:endParaRPr>
        </a:p>
      </dsp:txBody>
      <dsp:txXfrm>
        <a:off x="11709" y="69062"/>
        <a:ext cx="10345734" cy="21643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4FA939-61F6-46D3-8ABF-D5DC4ADF519F}">
      <dsp:nvSpPr>
        <dsp:cNvPr id="0" name=""/>
        <dsp:cNvSpPr/>
      </dsp:nvSpPr>
      <dsp:spPr>
        <a:xfrm>
          <a:off x="0" y="57353"/>
          <a:ext cx="10369152" cy="23985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a:lnSpc>
              <a:spcPct val="90000"/>
            </a:lnSpc>
            <a:spcBef>
              <a:spcPct val="0"/>
            </a:spcBef>
            <a:spcAft>
              <a:spcPct val="35000"/>
            </a:spcAft>
            <a:buNone/>
          </a:pPr>
          <a:r>
            <a:rPr lang="es-MX" sz="1000" b="1" kern="1200" dirty="0">
              <a:solidFill>
                <a:schemeClr val="tx2"/>
              </a:solidFill>
              <a:latin typeface="Amasis MT Pro Medium" panose="02040604050005020304" pitchFamily="18" charset="0"/>
            </a:rPr>
            <a:t>FACULTAD DE INGENIERÍA – UNIVERSIDAD NACIONAL DE JUJUY 		                            CÁTEDRA: ADMINISTRACIÓN DE LAS OPERACIONES INDUSTRIALES</a:t>
          </a:r>
          <a:endParaRPr lang="es-AR" sz="1000" kern="1200" dirty="0">
            <a:solidFill>
              <a:schemeClr val="tx2"/>
            </a:solidFill>
            <a:latin typeface="Amasis MT Pro Medium" panose="02040604050005020304" pitchFamily="18" charset="0"/>
          </a:endParaRPr>
        </a:p>
      </dsp:txBody>
      <dsp:txXfrm>
        <a:off x="11709" y="69062"/>
        <a:ext cx="10345734" cy="21643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4FA939-61F6-46D3-8ABF-D5DC4ADF519F}">
      <dsp:nvSpPr>
        <dsp:cNvPr id="0" name=""/>
        <dsp:cNvSpPr/>
      </dsp:nvSpPr>
      <dsp:spPr>
        <a:xfrm>
          <a:off x="0" y="57353"/>
          <a:ext cx="10369152" cy="23985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a:lnSpc>
              <a:spcPct val="90000"/>
            </a:lnSpc>
            <a:spcBef>
              <a:spcPct val="0"/>
            </a:spcBef>
            <a:spcAft>
              <a:spcPct val="35000"/>
            </a:spcAft>
            <a:buNone/>
          </a:pPr>
          <a:r>
            <a:rPr lang="es-MX" sz="1000" b="1" kern="1200" dirty="0">
              <a:solidFill>
                <a:schemeClr val="tx2"/>
              </a:solidFill>
              <a:latin typeface="Amasis MT Pro Medium" panose="02040604050005020304" pitchFamily="18" charset="0"/>
            </a:rPr>
            <a:t>FACULTAD DE INGENIERÍA – UNIVERSIDAD NACIONAL DE JUJUY 		                            CÁTEDRA: ADMINISTRACIÓN DE LAS OPERACIONES INDUSTRIALES</a:t>
          </a:r>
          <a:endParaRPr lang="es-AR" sz="1000" kern="1200" dirty="0">
            <a:solidFill>
              <a:schemeClr val="tx2"/>
            </a:solidFill>
            <a:latin typeface="Amasis MT Pro Medium" panose="02040604050005020304" pitchFamily="18" charset="0"/>
          </a:endParaRPr>
        </a:p>
      </dsp:txBody>
      <dsp:txXfrm>
        <a:off x="11709" y="69062"/>
        <a:ext cx="10345734" cy="21643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4FA939-61F6-46D3-8ABF-D5DC4ADF519F}">
      <dsp:nvSpPr>
        <dsp:cNvPr id="0" name=""/>
        <dsp:cNvSpPr/>
      </dsp:nvSpPr>
      <dsp:spPr>
        <a:xfrm>
          <a:off x="0" y="57353"/>
          <a:ext cx="10369152" cy="23985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a:lnSpc>
              <a:spcPct val="90000"/>
            </a:lnSpc>
            <a:spcBef>
              <a:spcPct val="0"/>
            </a:spcBef>
            <a:spcAft>
              <a:spcPct val="35000"/>
            </a:spcAft>
            <a:buNone/>
          </a:pPr>
          <a:r>
            <a:rPr lang="es-MX" sz="1000" b="1" kern="1200" dirty="0">
              <a:solidFill>
                <a:schemeClr val="tx2"/>
              </a:solidFill>
              <a:latin typeface="Amasis MT Pro Medium" panose="02040604050005020304" pitchFamily="18" charset="0"/>
            </a:rPr>
            <a:t>FACULTAD DE INGENIERÍA – UNIVERSIDAD NACIONAL DE JUJUY 		                            CÁTEDRA: ADMINISTRACIÓN DE LAS OPERACIONES INDUSTRIALES</a:t>
          </a:r>
          <a:endParaRPr lang="es-AR" sz="1000" kern="1200" dirty="0">
            <a:solidFill>
              <a:schemeClr val="tx2"/>
            </a:solidFill>
            <a:latin typeface="Amasis MT Pro Medium" panose="02040604050005020304" pitchFamily="18" charset="0"/>
          </a:endParaRPr>
        </a:p>
      </dsp:txBody>
      <dsp:txXfrm>
        <a:off x="11709" y="69062"/>
        <a:ext cx="10345734" cy="21643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4FA939-61F6-46D3-8ABF-D5DC4ADF519F}">
      <dsp:nvSpPr>
        <dsp:cNvPr id="0" name=""/>
        <dsp:cNvSpPr/>
      </dsp:nvSpPr>
      <dsp:spPr>
        <a:xfrm>
          <a:off x="0" y="57353"/>
          <a:ext cx="10369152" cy="23985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a:lnSpc>
              <a:spcPct val="90000"/>
            </a:lnSpc>
            <a:spcBef>
              <a:spcPct val="0"/>
            </a:spcBef>
            <a:spcAft>
              <a:spcPct val="35000"/>
            </a:spcAft>
            <a:buNone/>
          </a:pPr>
          <a:r>
            <a:rPr lang="es-MX" sz="1000" b="1" kern="1200" dirty="0">
              <a:solidFill>
                <a:schemeClr val="tx2"/>
              </a:solidFill>
              <a:latin typeface="Amasis MT Pro Medium" panose="02040604050005020304" pitchFamily="18" charset="0"/>
            </a:rPr>
            <a:t>FACULTAD DE INGENIERÍA – UNIVERSIDAD NACIONAL DE JUJUY 		                            CÁTEDRA: ADMINISTRACIÓN DE LAS OPERACIONES INDUSTRIALES</a:t>
          </a:r>
          <a:endParaRPr lang="es-AR" sz="1000" kern="1200" dirty="0">
            <a:solidFill>
              <a:schemeClr val="tx2"/>
            </a:solidFill>
            <a:latin typeface="Amasis MT Pro Medium" panose="02040604050005020304" pitchFamily="18" charset="0"/>
          </a:endParaRPr>
        </a:p>
      </dsp:txBody>
      <dsp:txXfrm>
        <a:off x="11709" y="69062"/>
        <a:ext cx="10345734" cy="21643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4FA939-61F6-46D3-8ABF-D5DC4ADF519F}">
      <dsp:nvSpPr>
        <dsp:cNvPr id="0" name=""/>
        <dsp:cNvSpPr/>
      </dsp:nvSpPr>
      <dsp:spPr>
        <a:xfrm>
          <a:off x="0" y="57353"/>
          <a:ext cx="10369152" cy="23985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a:lnSpc>
              <a:spcPct val="90000"/>
            </a:lnSpc>
            <a:spcBef>
              <a:spcPct val="0"/>
            </a:spcBef>
            <a:spcAft>
              <a:spcPct val="35000"/>
            </a:spcAft>
            <a:buNone/>
          </a:pPr>
          <a:r>
            <a:rPr lang="es-MX" sz="1000" b="1" kern="1200" dirty="0">
              <a:solidFill>
                <a:schemeClr val="tx2"/>
              </a:solidFill>
              <a:latin typeface="Amasis MT Pro Medium" panose="02040604050005020304" pitchFamily="18" charset="0"/>
            </a:rPr>
            <a:t>FACULTAD DE INGENIERÍA – UNIVERSIDAD NACIONAL DE JUJUY 		                            CÁTEDRA: ADMINISTRACIÓN DE LAS OPERACIONES INDUSTRIALES</a:t>
          </a:r>
          <a:endParaRPr lang="es-AR" sz="1000" kern="1200" dirty="0">
            <a:solidFill>
              <a:schemeClr val="tx2"/>
            </a:solidFill>
            <a:latin typeface="Amasis MT Pro Medium" panose="02040604050005020304" pitchFamily="18" charset="0"/>
          </a:endParaRPr>
        </a:p>
      </dsp:txBody>
      <dsp:txXfrm>
        <a:off x="11709" y="69062"/>
        <a:ext cx="10345734" cy="216432"/>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4FA939-61F6-46D3-8ABF-D5DC4ADF519F}">
      <dsp:nvSpPr>
        <dsp:cNvPr id="0" name=""/>
        <dsp:cNvSpPr/>
      </dsp:nvSpPr>
      <dsp:spPr>
        <a:xfrm>
          <a:off x="0" y="57353"/>
          <a:ext cx="10369152" cy="23985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a:lnSpc>
              <a:spcPct val="90000"/>
            </a:lnSpc>
            <a:spcBef>
              <a:spcPct val="0"/>
            </a:spcBef>
            <a:spcAft>
              <a:spcPct val="35000"/>
            </a:spcAft>
            <a:buNone/>
          </a:pPr>
          <a:r>
            <a:rPr lang="es-MX" sz="1000" b="1" kern="1200" dirty="0">
              <a:solidFill>
                <a:schemeClr val="tx2"/>
              </a:solidFill>
              <a:latin typeface="Amasis MT Pro Medium" panose="02040604050005020304" pitchFamily="18" charset="0"/>
            </a:rPr>
            <a:t>FACULTAD DE INGENIERÍA – UNIVERSIDAD NACIONAL DE JUJUY 		                            CÁTEDRA: ADMINISTRACIÓN DE LAS OPERACIONES INDUSTRIALES</a:t>
          </a:r>
          <a:endParaRPr lang="es-AR" sz="1000" kern="1200" dirty="0">
            <a:solidFill>
              <a:schemeClr val="tx2"/>
            </a:solidFill>
            <a:latin typeface="Amasis MT Pro Medium" panose="02040604050005020304" pitchFamily="18" charset="0"/>
          </a:endParaRPr>
        </a:p>
      </dsp:txBody>
      <dsp:txXfrm>
        <a:off x="11709" y="69062"/>
        <a:ext cx="10345734" cy="21643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ción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es-ES" dirty="0"/>
          </a:p>
        </p:txBody>
      </p:sp>
      <p:sp>
        <p:nvSpPr>
          <p:cNvPr id="3" name="Marcador de posición de fech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rtl="0"/>
            <a:fld id="{69BBBD98-8689-4A62-BBFB-92BF328A7966}" type="datetime1">
              <a:rPr lang="es-ES" smtClean="0"/>
              <a:t>27/06/2025</a:t>
            </a:fld>
            <a:endParaRPr lang="es-ES" dirty="0"/>
          </a:p>
        </p:txBody>
      </p:sp>
      <p:sp>
        <p:nvSpPr>
          <p:cNvPr id="4" name="Marcador de posición de pie de pá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es-ES" dirty="0"/>
          </a:p>
        </p:txBody>
      </p:sp>
      <p:sp>
        <p:nvSpPr>
          <p:cNvPr id="5" name="Marcador de posición de número de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04360E59-1627-4404-ACC5-51C744AB0F27}" type="slidenum">
              <a:rPr lang="es-ES" smtClean="0"/>
              <a:t>‹Nº›</a:t>
            </a:fld>
            <a:endParaRPr lang="es-ES" dirty="0"/>
          </a:p>
        </p:txBody>
      </p:sp>
    </p:spTree>
    <p:extLst>
      <p:ext uri="{BB962C8B-B14F-4D97-AF65-F5344CB8AC3E}">
        <p14:creationId xmlns:p14="http://schemas.microsoft.com/office/powerpoint/2010/main" val="51622542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ción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solidFill>
                  <a:schemeClr val="tx1"/>
                </a:solidFill>
              </a:defRPr>
            </a:lvl1pPr>
          </a:lstStyle>
          <a:p>
            <a:pPr rtl="0"/>
            <a:endParaRPr lang="es-ES" noProof="0" dirty="0"/>
          </a:p>
        </p:txBody>
      </p:sp>
      <p:sp>
        <p:nvSpPr>
          <p:cNvPr id="3" name="Marcador de posición de fech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solidFill>
                  <a:schemeClr val="tx1"/>
                </a:solidFill>
              </a:defRPr>
            </a:lvl1pPr>
          </a:lstStyle>
          <a:p>
            <a:pPr rtl="0"/>
            <a:fld id="{8E41AB9B-16BF-4ECF-B92C-3E61E5BECA90}" type="datetime1">
              <a:rPr lang="es-ES" noProof="0" smtClean="0"/>
              <a:t>27/06/2025</a:t>
            </a:fld>
            <a:endParaRPr lang="es-ES" noProof="0" dirty="0"/>
          </a:p>
        </p:txBody>
      </p:sp>
      <p:sp>
        <p:nvSpPr>
          <p:cNvPr id="4" name="Marcador de posición de imagen de diapositiva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rtl="0"/>
            <a:endParaRPr lang="es-ES" noProof="0" dirty="0"/>
          </a:p>
        </p:txBody>
      </p:sp>
      <p:sp>
        <p:nvSpPr>
          <p:cNvPr id="5" name="Marcador de posición de nota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rtl="0"/>
            <a:r>
              <a:rPr lang="es-ES" noProof="0" dirty="0"/>
              <a:t>Haga clic para modificar los estilos de texto del patrón</a:t>
            </a:r>
          </a:p>
          <a:p>
            <a:pPr lvl="1" rtl="0"/>
            <a:r>
              <a:rPr lang="es-ES" noProof="0" dirty="0"/>
              <a:t>Segundo nivel</a:t>
            </a:r>
          </a:p>
          <a:p>
            <a:pPr lvl="2" rtl="0"/>
            <a:r>
              <a:rPr lang="es-ES" noProof="0" dirty="0"/>
              <a:t>Tercer nivel</a:t>
            </a:r>
          </a:p>
          <a:p>
            <a:pPr lvl="3" rtl="0"/>
            <a:r>
              <a:rPr lang="es-ES" noProof="0" dirty="0"/>
              <a:t>Cuarto nivel</a:t>
            </a:r>
          </a:p>
          <a:p>
            <a:pPr lvl="4" rtl="0"/>
            <a:r>
              <a:rPr lang="es-ES" noProof="0" dirty="0"/>
              <a:t>Quinto nivel</a:t>
            </a:r>
          </a:p>
        </p:txBody>
      </p:sp>
      <p:sp>
        <p:nvSpPr>
          <p:cNvPr id="6" name="Marcador de posición de pie de pá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solidFill>
                  <a:schemeClr val="tx1"/>
                </a:solidFill>
              </a:defRPr>
            </a:lvl1pPr>
          </a:lstStyle>
          <a:p>
            <a:pPr rtl="0"/>
            <a:endParaRPr lang="es-ES" noProof="0" dirty="0"/>
          </a:p>
        </p:txBody>
      </p:sp>
      <p:sp>
        <p:nvSpPr>
          <p:cNvPr id="7" name="Marcador de posición de número de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solidFill>
                  <a:schemeClr val="tx1"/>
                </a:solidFill>
              </a:defRPr>
            </a:lvl1pPr>
          </a:lstStyle>
          <a:p>
            <a:pPr rtl="0"/>
            <a:fld id="{841221E5-7225-48EB-A4EE-420E7BFCF705}" type="slidenum">
              <a:rPr lang="es-ES" noProof="0" smtClean="0"/>
              <a:pPr rtl="0"/>
              <a:t>‹Nº›</a:t>
            </a:fld>
            <a:endParaRPr lang="es-ES" noProof="0" dirty="0"/>
          </a:p>
        </p:txBody>
      </p:sp>
    </p:spTree>
    <p:extLst>
      <p:ext uri="{BB962C8B-B14F-4D97-AF65-F5344CB8AC3E}">
        <p14:creationId xmlns:p14="http://schemas.microsoft.com/office/powerpoint/2010/main" val="155666991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2"/>
        </a:solidFill>
        <a:latin typeface="+mn-lt"/>
        <a:ea typeface="+mn-ea"/>
        <a:cs typeface="+mn-cs"/>
      </a:defRPr>
    </a:lvl1pPr>
    <a:lvl2pPr marL="457200" algn="l" defTabSz="914400" rtl="0" eaLnBrk="1" latinLnBrk="0" hangingPunct="1">
      <a:defRPr sz="1200" kern="1200">
        <a:solidFill>
          <a:schemeClr val="tx2"/>
        </a:solidFill>
        <a:latin typeface="+mn-lt"/>
        <a:ea typeface="+mn-ea"/>
        <a:cs typeface="+mn-cs"/>
      </a:defRPr>
    </a:lvl2pPr>
    <a:lvl3pPr marL="914400" algn="l" defTabSz="914400" rtl="0" eaLnBrk="1" latinLnBrk="0" hangingPunct="1">
      <a:defRPr sz="1200" kern="1200">
        <a:solidFill>
          <a:schemeClr val="tx2"/>
        </a:solidFill>
        <a:latin typeface="+mn-lt"/>
        <a:ea typeface="+mn-ea"/>
        <a:cs typeface="+mn-cs"/>
      </a:defRPr>
    </a:lvl3pPr>
    <a:lvl4pPr marL="1371600" algn="l" defTabSz="914400" rtl="0" eaLnBrk="1" latinLnBrk="0" hangingPunct="1">
      <a:defRPr sz="1200" kern="1200">
        <a:solidFill>
          <a:schemeClr val="tx2"/>
        </a:solidFill>
        <a:latin typeface="+mn-lt"/>
        <a:ea typeface="+mn-ea"/>
        <a:cs typeface="+mn-cs"/>
      </a:defRPr>
    </a:lvl4pPr>
    <a:lvl5pPr marL="1828800" algn="l" defTabSz="914400" rtl="0" eaLnBrk="1" latinLnBrk="0" hangingPunct="1">
      <a:defRPr sz="1200" kern="1200">
        <a:solidFill>
          <a:schemeClr val="tx2"/>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rtl="0"/>
            <a:fld id="{841221E5-7225-48EB-A4EE-420E7BFCF705}" type="slidenum">
              <a:rPr lang="es-ES" smtClean="0"/>
              <a:pPr rtl="0"/>
              <a:t>1</a:t>
            </a:fld>
            <a:endParaRPr lang="es-ES" dirty="0"/>
          </a:p>
        </p:txBody>
      </p:sp>
    </p:spTree>
    <p:extLst>
      <p:ext uri="{BB962C8B-B14F-4D97-AF65-F5344CB8AC3E}">
        <p14:creationId xmlns:p14="http://schemas.microsoft.com/office/powerpoint/2010/main" val="4008000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3CC57B-7149-8442-39D8-7C10C69E7741}"/>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1E044849-9B53-5A6E-B322-510A1E19EE2F}"/>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C643BA67-7DCC-A2B8-23F6-C467A886169D}"/>
              </a:ext>
            </a:extLst>
          </p:cNvPr>
          <p:cNvSpPr>
            <a:spLocks noGrp="1"/>
          </p:cNvSpPr>
          <p:nvPr>
            <p:ph type="body" idx="1"/>
          </p:nvPr>
        </p:nvSpPr>
        <p:spPr/>
        <p:txBody>
          <a:bodyPr/>
          <a:lstStyle/>
          <a:p>
            <a:endParaRPr lang="es-ES" dirty="0"/>
          </a:p>
        </p:txBody>
      </p:sp>
      <p:sp>
        <p:nvSpPr>
          <p:cNvPr id="4" name="Marcador de número de diapositiva 3">
            <a:extLst>
              <a:ext uri="{FF2B5EF4-FFF2-40B4-BE49-F238E27FC236}">
                <a16:creationId xmlns:a16="http://schemas.microsoft.com/office/drawing/2014/main" id="{BBF4CAD9-4C52-2C74-0BFD-A928E836B3F0}"/>
              </a:ext>
            </a:extLst>
          </p:cNvPr>
          <p:cNvSpPr>
            <a:spLocks noGrp="1"/>
          </p:cNvSpPr>
          <p:nvPr>
            <p:ph type="sldNum" sz="quarter" idx="10"/>
          </p:nvPr>
        </p:nvSpPr>
        <p:spPr/>
        <p:txBody>
          <a:bodyPr/>
          <a:lstStyle/>
          <a:p>
            <a:pPr rtl="0"/>
            <a:fld id="{841221E5-7225-48EB-A4EE-420E7BFCF705}" type="slidenum">
              <a:rPr lang="es-ES" smtClean="0"/>
              <a:pPr rtl="0"/>
              <a:t>10</a:t>
            </a:fld>
            <a:endParaRPr lang="es-ES" dirty="0"/>
          </a:p>
        </p:txBody>
      </p:sp>
    </p:spTree>
    <p:extLst>
      <p:ext uri="{BB962C8B-B14F-4D97-AF65-F5344CB8AC3E}">
        <p14:creationId xmlns:p14="http://schemas.microsoft.com/office/powerpoint/2010/main" val="36330206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8" name="Rectángulo 7"/>
          <p:cNvSpPr/>
          <p:nvPr/>
        </p:nvSpPr>
        <p:spPr bwMode="ltGray">
          <a:xfrm>
            <a:off x="11579384" y="5638800"/>
            <a:ext cx="609441" cy="1219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s-ES" noProof="0" dirty="0"/>
          </a:p>
        </p:txBody>
      </p:sp>
      <p:sp>
        <p:nvSpPr>
          <p:cNvPr id="9" name="Rectángulo 8"/>
          <p:cNvSpPr/>
          <p:nvPr/>
        </p:nvSpPr>
        <p:spPr bwMode="gray">
          <a:xfrm>
            <a:off x="11274663" y="5638800"/>
            <a:ext cx="304721" cy="1219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s-ES" noProof="0" dirty="0"/>
          </a:p>
        </p:txBody>
      </p:sp>
      <p:sp>
        <p:nvSpPr>
          <p:cNvPr id="10" name="Rectángulo 9"/>
          <p:cNvSpPr/>
          <p:nvPr/>
        </p:nvSpPr>
        <p:spPr bwMode="ltGray">
          <a:xfrm>
            <a:off x="1218883" y="0"/>
            <a:ext cx="60944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s-ES" noProof="0" dirty="0"/>
          </a:p>
        </p:txBody>
      </p:sp>
      <p:sp>
        <p:nvSpPr>
          <p:cNvPr id="11" name="Rectángulo 10"/>
          <p:cNvSpPr/>
          <p:nvPr/>
        </p:nvSpPr>
        <p:spPr bwMode="gray">
          <a:xfrm>
            <a:off x="0" y="0"/>
            <a:ext cx="1218883"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s-ES" noProof="0" dirty="0"/>
          </a:p>
        </p:txBody>
      </p:sp>
      <p:sp>
        <p:nvSpPr>
          <p:cNvPr id="12" name="Rectángulo 11"/>
          <p:cNvSpPr/>
          <p:nvPr/>
        </p:nvSpPr>
        <p:spPr bwMode="ltGray">
          <a:xfrm>
            <a:off x="0" y="5638800"/>
            <a:ext cx="12188825" cy="1219200"/>
          </a:xfrm>
          <a:prstGeom prst="rect">
            <a:avLst/>
          </a:prstGeom>
          <a:solidFill>
            <a:schemeClr val="accent1">
              <a:lumMod val="75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s-ES" noProof="0" dirty="0"/>
          </a:p>
        </p:txBody>
      </p:sp>
      <p:cxnSp>
        <p:nvCxnSpPr>
          <p:cNvPr id="13" name="Conector recto 12"/>
          <p:cNvCxnSpPr/>
          <p:nvPr/>
        </p:nvCxnSpPr>
        <p:spPr bwMode="white">
          <a:xfrm>
            <a:off x="11573293" y="5638800"/>
            <a:ext cx="0" cy="12192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Rectángulo 13"/>
          <p:cNvSpPr/>
          <p:nvPr/>
        </p:nvSpPr>
        <p:spPr bwMode="black">
          <a:xfrm>
            <a:off x="0" y="5643132"/>
            <a:ext cx="1216152" cy="1214868"/>
          </a:xfrm>
          <a:prstGeom prst="rect">
            <a:avLst/>
          </a:prstGeom>
          <a:solidFill>
            <a:schemeClr val="accent1">
              <a:lumMod val="50000"/>
              <a:alpha val="7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s-ES" noProof="0" dirty="0"/>
          </a:p>
        </p:txBody>
      </p:sp>
      <p:cxnSp>
        <p:nvCxnSpPr>
          <p:cNvPr id="15" name="Conector recto 14"/>
          <p:cNvCxnSpPr/>
          <p:nvPr/>
        </p:nvCxnSpPr>
        <p:spPr bwMode="white">
          <a:xfrm>
            <a:off x="1218884" y="0"/>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Conector recto 15"/>
          <p:cNvCxnSpPr/>
          <p:nvPr/>
        </p:nvCxnSpPr>
        <p:spPr bwMode="white">
          <a:xfrm>
            <a:off x="0" y="5631204"/>
            <a:ext cx="1828325"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7" name="Pi"/>
          <p:cNvSpPr>
            <a:spLocks/>
          </p:cNvSpPr>
          <p:nvPr/>
        </p:nvSpPr>
        <p:spPr bwMode="white">
          <a:xfrm>
            <a:off x="276462" y="6032500"/>
            <a:ext cx="593189" cy="519176"/>
          </a:xfrm>
          <a:custGeom>
            <a:avLst/>
            <a:gdLst>
              <a:gd name="T0" fmla="*/ 411 w 426"/>
              <a:gd name="T1" fmla="*/ 0 h 372"/>
              <a:gd name="T2" fmla="*/ 90 w 426"/>
              <a:gd name="T3" fmla="*/ 0 h 372"/>
              <a:gd name="T4" fmla="*/ 3 w 426"/>
              <a:gd name="T5" fmla="*/ 64 h 372"/>
              <a:gd name="T6" fmla="*/ 12 w 426"/>
              <a:gd name="T7" fmla="*/ 83 h 372"/>
              <a:gd name="T8" fmla="*/ 17 w 426"/>
              <a:gd name="T9" fmla="*/ 83 h 372"/>
              <a:gd name="T10" fmla="*/ 31 w 426"/>
              <a:gd name="T11" fmla="*/ 73 h 372"/>
              <a:gd name="T12" fmla="*/ 90 w 426"/>
              <a:gd name="T13" fmla="*/ 30 h 372"/>
              <a:gd name="T14" fmla="*/ 131 w 426"/>
              <a:gd name="T15" fmla="*/ 30 h 372"/>
              <a:gd name="T16" fmla="*/ 61 w 426"/>
              <a:gd name="T17" fmla="*/ 334 h 372"/>
              <a:gd name="T18" fmla="*/ 61 w 426"/>
              <a:gd name="T19" fmla="*/ 355 h 372"/>
              <a:gd name="T20" fmla="*/ 72 w 426"/>
              <a:gd name="T21" fmla="*/ 359 h 372"/>
              <a:gd name="T22" fmla="*/ 83 w 426"/>
              <a:gd name="T23" fmla="*/ 355 h 372"/>
              <a:gd name="T24" fmla="*/ 161 w 426"/>
              <a:gd name="T25" fmla="*/ 30 h 372"/>
              <a:gd name="T26" fmla="*/ 272 w 426"/>
              <a:gd name="T27" fmla="*/ 30 h 372"/>
              <a:gd name="T28" fmla="*/ 253 w 426"/>
              <a:gd name="T29" fmla="*/ 270 h 372"/>
              <a:gd name="T30" fmla="*/ 277 w 426"/>
              <a:gd name="T31" fmla="*/ 355 h 372"/>
              <a:gd name="T32" fmla="*/ 322 w 426"/>
              <a:gd name="T33" fmla="*/ 372 h 372"/>
              <a:gd name="T34" fmla="*/ 335 w 426"/>
              <a:gd name="T35" fmla="*/ 371 h 372"/>
              <a:gd name="T36" fmla="*/ 417 w 426"/>
              <a:gd name="T37" fmla="*/ 280 h 372"/>
              <a:gd name="T38" fmla="*/ 406 w 426"/>
              <a:gd name="T39" fmla="*/ 262 h 372"/>
              <a:gd name="T40" fmla="*/ 388 w 426"/>
              <a:gd name="T41" fmla="*/ 273 h 372"/>
              <a:gd name="T42" fmla="*/ 331 w 426"/>
              <a:gd name="T43" fmla="*/ 341 h 372"/>
              <a:gd name="T44" fmla="*/ 298 w 426"/>
              <a:gd name="T45" fmla="*/ 333 h 372"/>
              <a:gd name="T46" fmla="*/ 283 w 426"/>
              <a:gd name="T47" fmla="*/ 272 h 372"/>
              <a:gd name="T48" fmla="*/ 302 w 426"/>
              <a:gd name="T49" fmla="*/ 30 h 372"/>
              <a:gd name="T50" fmla="*/ 411 w 426"/>
              <a:gd name="T51" fmla="*/ 30 h 372"/>
              <a:gd name="T52" fmla="*/ 426 w 426"/>
              <a:gd name="T53" fmla="*/ 15 h 372"/>
              <a:gd name="T54" fmla="*/ 411 w 426"/>
              <a:gd name="T55" fmla="*/ 0 h 3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26" h="372">
                <a:moveTo>
                  <a:pt x="411" y="0"/>
                </a:moveTo>
                <a:cubicBezTo>
                  <a:pt x="90" y="0"/>
                  <a:pt x="90" y="0"/>
                  <a:pt x="90" y="0"/>
                </a:cubicBezTo>
                <a:cubicBezTo>
                  <a:pt x="25" y="0"/>
                  <a:pt x="4" y="61"/>
                  <a:pt x="3" y="64"/>
                </a:cubicBezTo>
                <a:cubicBezTo>
                  <a:pt x="0" y="71"/>
                  <a:pt x="4" y="80"/>
                  <a:pt x="12" y="83"/>
                </a:cubicBezTo>
                <a:cubicBezTo>
                  <a:pt x="14" y="83"/>
                  <a:pt x="15" y="83"/>
                  <a:pt x="17" y="83"/>
                </a:cubicBezTo>
                <a:cubicBezTo>
                  <a:pt x="23" y="83"/>
                  <a:pt x="29" y="80"/>
                  <a:pt x="31" y="73"/>
                </a:cubicBezTo>
                <a:cubicBezTo>
                  <a:pt x="31" y="73"/>
                  <a:pt x="46" y="30"/>
                  <a:pt x="90" y="30"/>
                </a:cubicBezTo>
                <a:cubicBezTo>
                  <a:pt x="131" y="30"/>
                  <a:pt x="131" y="30"/>
                  <a:pt x="131" y="30"/>
                </a:cubicBezTo>
                <a:cubicBezTo>
                  <a:pt x="129" y="83"/>
                  <a:pt x="118" y="274"/>
                  <a:pt x="61" y="334"/>
                </a:cubicBezTo>
                <a:cubicBezTo>
                  <a:pt x="55" y="340"/>
                  <a:pt x="55" y="350"/>
                  <a:pt x="61" y="355"/>
                </a:cubicBezTo>
                <a:cubicBezTo>
                  <a:pt x="64" y="358"/>
                  <a:pt x="68" y="359"/>
                  <a:pt x="72" y="359"/>
                </a:cubicBezTo>
                <a:cubicBezTo>
                  <a:pt x="76" y="359"/>
                  <a:pt x="80" y="358"/>
                  <a:pt x="83" y="355"/>
                </a:cubicBezTo>
                <a:cubicBezTo>
                  <a:pt x="148" y="286"/>
                  <a:pt x="159" y="84"/>
                  <a:pt x="161" y="30"/>
                </a:cubicBezTo>
                <a:cubicBezTo>
                  <a:pt x="272" y="30"/>
                  <a:pt x="272" y="30"/>
                  <a:pt x="272" y="30"/>
                </a:cubicBezTo>
                <a:cubicBezTo>
                  <a:pt x="253" y="270"/>
                  <a:pt x="253" y="270"/>
                  <a:pt x="253" y="270"/>
                </a:cubicBezTo>
                <a:cubicBezTo>
                  <a:pt x="253" y="272"/>
                  <a:pt x="248" y="327"/>
                  <a:pt x="277" y="355"/>
                </a:cubicBezTo>
                <a:cubicBezTo>
                  <a:pt x="289" y="366"/>
                  <a:pt x="304" y="372"/>
                  <a:pt x="322" y="372"/>
                </a:cubicBezTo>
                <a:cubicBezTo>
                  <a:pt x="326" y="372"/>
                  <a:pt x="330" y="372"/>
                  <a:pt x="335" y="371"/>
                </a:cubicBezTo>
                <a:cubicBezTo>
                  <a:pt x="398" y="362"/>
                  <a:pt x="416" y="283"/>
                  <a:pt x="417" y="280"/>
                </a:cubicBezTo>
                <a:cubicBezTo>
                  <a:pt x="419" y="271"/>
                  <a:pt x="414" y="264"/>
                  <a:pt x="406" y="262"/>
                </a:cubicBezTo>
                <a:cubicBezTo>
                  <a:pt x="398" y="260"/>
                  <a:pt x="390" y="265"/>
                  <a:pt x="388" y="273"/>
                </a:cubicBezTo>
                <a:cubicBezTo>
                  <a:pt x="388" y="274"/>
                  <a:pt x="373" y="335"/>
                  <a:pt x="331" y="341"/>
                </a:cubicBezTo>
                <a:cubicBezTo>
                  <a:pt x="316" y="343"/>
                  <a:pt x="306" y="341"/>
                  <a:pt x="298" y="333"/>
                </a:cubicBezTo>
                <a:cubicBezTo>
                  <a:pt x="282" y="318"/>
                  <a:pt x="282" y="284"/>
                  <a:pt x="283" y="272"/>
                </a:cubicBezTo>
                <a:cubicBezTo>
                  <a:pt x="302" y="30"/>
                  <a:pt x="302" y="30"/>
                  <a:pt x="302" y="30"/>
                </a:cubicBezTo>
                <a:cubicBezTo>
                  <a:pt x="411" y="30"/>
                  <a:pt x="411" y="30"/>
                  <a:pt x="411" y="30"/>
                </a:cubicBezTo>
                <a:cubicBezTo>
                  <a:pt x="419" y="30"/>
                  <a:pt x="426" y="24"/>
                  <a:pt x="426" y="15"/>
                </a:cubicBezTo>
                <a:cubicBezTo>
                  <a:pt x="426" y="7"/>
                  <a:pt x="419" y="0"/>
                  <a:pt x="411" y="0"/>
                </a:cubicBezTo>
                <a:close/>
              </a:path>
            </a:pathLst>
          </a:custGeom>
          <a:solidFill>
            <a:schemeClr val="bg1"/>
          </a:solidFill>
          <a:ln>
            <a:solidFill>
              <a:schemeClr val="bg1"/>
            </a:solidFill>
          </a:ln>
        </p:spPr>
        <p:txBody>
          <a:bodyPr vert="horz" wrap="square" lIns="121899" tIns="60949" rIns="121899" bIns="60949" numCol="1" rtlCol="0" anchor="t" anchorCtr="0" compatLnSpc="1">
            <a:prstTxWarp prst="textNoShape">
              <a:avLst/>
            </a:prstTxWarp>
          </a:bodyPr>
          <a:lstStyle/>
          <a:p>
            <a:pPr rtl="0"/>
            <a:endParaRPr lang="es-ES" noProof="0" dirty="0"/>
          </a:p>
        </p:txBody>
      </p:sp>
      <p:sp>
        <p:nvSpPr>
          <p:cNvPr id="2" name="Título 1"/>
          <p:cNvSpPr>
            <a:spLocks noGrp="1"/>
          </p:cNvSpPr>
          <p:nvPr>
            <p:ph type="ctrTitle"/>
          </p:nvPr>
        </p:nvSpPr>
        <p:spPr>
          <a:xfrm>
            <a:off x="2428669" y="1600200"/>
            <a:ext cx="8329031" cy="2680127"/>
          </a:xfrm>
        </p:spPr>
        <p:txBody>
          <a:bodyPr rtlCol="0">
            <a:noAutofit/>
          </a:bodyPr>
          <a:lstStyle>
            <a:lvl1pPr>
              <a:defRPr sz="5400"/>
            </a:lvl1pPr>
          </a:lstStyle>
          <a:p>
            <a:pPr rtl="0"/>
            <a:r>
              <a:rPr lang="es-ES" noProof="0"/>
              <a:t>Haga clic para modificar el estilo de título del patrón</a:t>
            </a:r>
            <a:endParaRPr lang="es-ES" noProof="0" dirty="0"/>
          </a:p>
        </p:txBody>
      </p:sp>
      <p:sp>
        <p:nvSpPr>
          <p:cNvPr id="3" name="Subtítulo 2"/>
          <p:cNvSpPr>
            <a:spLocks noGrp="1"/>
          </p:cNvSpPr>
          <p:nvPr>
            <p:ph type="subTitle" idx="1"/>
          </p:nvPr>
        </p:nvSpPr>
        <p:spPr>
          <a:xfrm>
            <a:off x="2428669" y="4344915"/>
            <a:ext cx="7516442" cy="1116085"/>
          </a:xfrm>
        </p:spPr>
        <p:txBody>
          <a:bodyPr rtlCol="0">
            <a:normAutofit/>
          </a:bodyPr>
          <a:lstStyle>
            <a:lvl1pPr marL="0" indent="0" algn="l">
              <a:spcBef>
                <a:spcPts val="0"/>
              </a:spcBef>
              <a:buNone/>
              <a:defRPr sz="3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es-ES" noProof="0"/>
              <a:t>Haga clic para modificar el estilo de subtítulo del patrón</a:t>
            </a:r>
            <a:endParaRPr lang="es-ES" noProof="0" dirty="0"/>
          </a:p>
        </p:txBody>
      </p:sp>
      <p:sp>
        <p:nvSpPr>
          <p:cNvPr id="4" name="Marcador de posición de fecha 3"/>
          <p:cNvSpPr>
            <a:spLocks noGrp="1"/>
          </p:cNvSpPr>
          <p:nvPr>
            <p:ph type="dt" sz="half" idx="10"/>
          </p:nvPr>
        </p:nvSpPr>
        <p:spPr/>
        <p:txBody>
          <a:bodyPr rtlCol="0"/>
          <a:lstStyle>
            <a:lvl1pPr>
              <a:defRPr baseline="0">
                <a:solidFill>
                  <a:schemeClr val="tx2"/>
                </a:solidFill>
              </a:defRPr>
            </a:lvl1pPr>
          </a:lstStyle>
          <a:p>
            <a:pPr rtl="0"/>
            <a:fld id="{466E6084-0988-49B4-BD4E-1264194D9864}" type="datetime1">
              <a:rPr lang="es-ES" noProof="0" smtClean="0"/>
              <a:t>27/06/2025</a:t>
            </a:fld>
            <a:endParaRPr lang="es-ES" noProof="0" dirty="0"/>
          </a:p>
        </p:txBody>
      </p:sp>
      <p:sp>
        <p:nvSpPr>
          <p:cNvPr id="5" name="Marcador de posición de pie de página 4"/>
          <p:cNvSpPr>
            <a:spLocks noGrp="1"/>
          </p:cNvSpPr>
          <p:nvPr>
            <p:ph type="ftr" sz="quarter" idx="11"/>
          </p:nvPr>
        </p:nvSpPr>
        <p:spPr/>
        <p:txBody>
          <a:bodyPr rtlCol="0"/>
          <a:lstStyle>
            <a:lvl1pPr>
              <a:defRPr baseline="0">
                <a:solidFill>
                  <a:schemeClr val="tx2"/>
                </a:solidFill>
              </a:defRPr>
            </a:lvl1pPr>
          </a:lstStyle>
          <a:p>
            <a:pPr rtl="0"/>
            <a:r>
              <a:rPr lang="es-ES" noProof="0" dirty="0"/>
              <a:t>Agregar un pie de página</a:t>
            </a:r>
          </a:p>
        </p:txBody>
      </p:sp>
      <p:sp>
        <p:nvSpPr>
          <p:cNvPr id="6" name="Marcador de posición de número de diapositiva 5"/>
          <p:cNvSpPr>
            <a:spLocks noGrp="1"/>
          </p:cNvSpPr>
          <p:nvPr>
            <p:ph type="sldNum" sz="quarter" idx="12"/>
          </p:nvPr>
        </p:nvSpPr>
        <p:spPr>
          <a:xfrm>
            <a:off x="10666412" y="6356351"/>
            <a:ext cx="609441" cy="365125"/>
          </a:xfrm>
        </p:spPr>
        <p:txBody>
          <a:bodyPr rtlCol="0"/>
          <a:lstStyle>
            <a:lvl1pPr>
              <a:defRPr baseline="0">
                <a:solidFill>
                  <a:schemeClr val="tx2"/>
                </a:solidFill>
              </a:defRPr>
            </a:lvl1pPr>
          </a:lstStyle>
          <a:p>
            <a:pPr rtl="0"/>
            <a:fld id="{7DC1BBB0-96F0-4077-A278-0F3FB5C104D3}" type="slidenum">
              <a:rPr lang="es-ES" noProof="0" smtClean="0"/>
              <a:pPr rtl="0"/>
              <a:t>‹Nº›</a:t>
            </a:fld>
            <a:endParaRPr lang="es-ES" noProof="0" dirty="0"/>
          </a:p>
        </p:txBody>
      </p:sp>
    </p:spTree>
    <p:extLst>
      <p:ext uri="{BB962C8B-B14F-4D97-AF65-F5344CB8AC3E}">
        <p14:creationId xmlns:p14="http://schemas.microsoft.com/office/powerpoint/2010/main" val="38179559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noProof="0"/>
              <a:t>Haga clic para modificar el estilo de título del patrón</a:t>
            </a:r>
            <a:endParaRPr lang="es-ES" noProof="0" dirty="0"/>
          </a:p>
        </p:txBody>
      </p:sp>
      <p:sp>
        <p:nvSpPr>
          <p:cNvPr id="3" name="Marcador de posición de texto vertical 2"/>
          <p:cNvSpPr>
            <a:spLocks noGrp="1"/>
          </p:cNvSpPr>
          <p:nvPr>
            <p:ph type="body" orient="vert" idx="1"/>
          </p:nvPr>
        </p:nvSpPr>
        <p:spPr/>
        <p:txBody>
          <a:bodyPr vert="eaVert" rtlCol="0"/>
          <a:lstStyle>
            <a:lvl5pPr>
              <a:defRPr/>
            </a:lvl5pPr>
            <a:lvl6pPr>
              <a:defRPr/>
            </a:lvl6pPr>
            <a:lvl7pPr>
              <a:defRPr/>
            </a:lvl7pPr>
            <a:lvl8pPr>
              <a:defRPr/>
            </a:lvl8pPr>
            <a:lvl9pPr>
              <a:defRPr/>
            </a:lvl9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4" name="Marcador de posición de fecha 3"/>
          <p:cNvSpPr>
            <a:spLocks noGrp="1"/>
          </p:cNvSpPr>
          <p:nvPr>
            <p:ph type="dt" sz="half" idx="10"/>
          </p:nvPr>
        </p:nvSpPr>
        <p:spPr/>
        <p:txBody>
          <a:bodyPr rtlCol="0"/>
          <a:lstStyle/>
          <a:p>
            <a:pPr rtl="0"/>
            <a:fld id="{45EEB305-4E92-401E-9FCA-996DF9FD55B6}" type="datetime1">
              <a:rPr lang="es-ES" noProof="0" smtClean="0"/>
              <a:t>27/06/2025</a:t>
            </a:fld>
            <a:endParaRPr lang="es-ES" noProof="0" dirty="0"/>
          </a:p>
        </p:txBody>
      </p:sp>
      <p:sp>
        <p:nvSpPr>
          <p:cNvPr id="5" name="Marcador de posición de pie de página 4"/>
          <p:cNvSpPr>
            <a:spLocks noGrp="1"/>
          </p:cNvSpPr>
          <p:nvPr>
            <p:ph type="ftr" sz="quarter" idx="11"/>
          </p:nvPr>
        </p:nvSpPr>
        <p:spPr/>
        <p:txBody>
          <a:bodyPr rtlCol="0"/>
          <a:lstStyle/>
          <a:p>
            <a:pPr rtl="0"/>
            <a:r>
              <a:rPr lang="es-ES" noProof="0" dirty="0"/>
              <a:t>Agregar un pie de página</a:t>
            </a:r>
          </a:p>
        </p:txBody>
      </p:sp>
      <p:sp>
        <p:nvSpPr>
          <p:cNvPr id="6" name="Marcador de posición de número de diapositiva 5"/>
          <p:cNvSpPr>
            <a:spLocks noGrp="1"/>
          </p:cNvSpPr>
          <p:nvPr>
            <p:ph type="sldNum" sz="quarter" idx="12"/>
          </p:nvPr>
        </p:nvSpPr>
        <p:spPr/>
        <p:txBody>
          <a:bodyPr rtlCol="0"/>
          <a:lstStyle/>
          <a:p>
            <a:pPr rtl="0"/>
            <a:fld id="{7DC1BBB0-96F0-4077-A278-0F3FB5C104D3}" type="slidenum">
              <a:rPr lang="es-ES" noProof="0"/>
              <a:t>‹Nº›</a:t>
            </a:fld>
            <a:endParaRPr lang="es-ES" noProof="0" dirty="0"/>
          </a:p>
        </p:txBody>
      </p:sp>
    </p:spTree>
    <p:extLst>
      <p:ext uri="{BB962C8B-B14F-4D97-AF65-F5344CB8AC3E}">
        <p14:creationId xmlns:p14="http://schemas.microsoft.com/office/powerpoint/2010/main" val="20408808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7" name="Rectángulo 6"/>
          <p:cNvSpPr/>
          <p:nvPr/>
        </p:nvSpPr>
        <p:spPr bwMode="black">
          <a:xfrm>
            <a:off x="11884104" y="0"/>
            <a:ext cx="304721" cy="6858000"/>
          </a:xfrm>
          <a:prstGeom prst="rect">
            <a:avLst/>
          </a:pr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es-ES" noProof="0" dirty="0"/>
          </a:p>
        </p:txBody>
      </p:sp>
      <p:sp>
        <p:nvSpPr>
          <p:cNvPr id="8" name="Rectángulo 7"/>
          <p:cNvSpPr/>
          <p:nvPr/>
        </p:nvSpPr>
        <p:spPr bwMode="ltGray">
          <a:xfrm>
            <a:off x="617143" y="0"/>
            <a:ext cx="60944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s-ES" noProof="0" dirty="0"/>
          </a:p>
        </p:txBody>
      </p:sp>
      <p:sp>
        <p:nvSpPr>
          <p:cNvPr id="9" name="Rectángulo 8"/>
          <p:cNvSpPr/>
          <p:nvPr/>
        </p:nvSpPr>
        <p:spPr bwMode="gray">
          <a:xfrm>
            <a:off x="0" y="0"/>
            <a:ext cx="609441" cy="6858000"/>
          </a:xfrm>
          <a:prstGeom prst="rect">
            <a:avLst/>
          </a:prstGeom>
          <a:solidFill>
            <a:schemeClr val="accent1">
              <a:lumMod val="75000"/>
              <a:alpha val="8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s-ES" noProof="0" dirty="0"/>
          </a:p>
        </p:txBody>
      </p:sp>
      <p:sp>
        <p:nvSpPr>
          <p:cNvPr id="10" name="Rectángulo 9"/>
          <p:cNvSpPr/>
          <p:nvPr/>
        </p:nvSpPr>
        <p:spPr bwMode="black">
          <a:xfrm>
            <a:off x="617143" y="736219"/>
            <a:ext cx="609441" cy="609600"/>
          </a:xfrm>
          <a:prstGeom prst="rect">
            <a:avLst/>
          </a:prstGeom>
          <a:solidFill>
            <a:schemeClr val="accent1">
              <a:lumMod val="50000"/>
              <a:alpha val="7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cxnSp>
        <p:nvCxnSpPr>
          <p:cNvPr id="11" name="Conector recto 10"/>
          <p:cNvCxnSpPr/>
          <p:nvPr/>
        </p:nvCxnSpPr>
        <p:spPr bwMode="white">
          <a:xfrm>
            <a:off x="617143" y="736219"/>
            <a:ext cx="60944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2" name="Conector recto 11"/>
          <p:cNvCxnSpPr/>
          <p:nvPr/>
        </p:nvCxnSpPr>
        <p:spPr bwMode="white">
          <a:xfrm>
            <a:off x="617143" y="1345819"/>
            <a:ext cx="60944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3" name="Pi"/>
          <p:cNvSpPr>
            <a:spLocks/>
          </p:cNvSpPr>
          <p:nvPr/>
        </p:nvSpPr>
        <p:spPr bwMode="white">
          <a:xfrm rot="5400000">
            <a:off x="756095" y="898102"/>
            <a:ext cx="336023" cy="294097"/>
          </a:xfrm>
          <a:custGeom>
            <a:avLst/>
            <a:gdLst>
              <a:gd name="T0" fmla="*/ 411 w 426"/>
              <a:gd name="T1" fmla="*/ 0 h 372"/>
              <a:gd name="T2" fmla="*/ 90 w 426"/>
              <a:gd name="T3" fmla="*/ 0 h 372"/>
              <a:gd name="T4" fmla="*/ 3 w 426"/>
              <a:gd name="T5" fmla="*/ 64 h 372"/>
              <a:gd name="T6" fmla="*/ 12 w 426"/>
              <a:gd name="T7" fmla="*/ 83 h 372"/>
              <a:gd name="T8" fmla="*/ 17 w 426"/>
              <a:gd name="T9" fmla="*/ 83 h 372"/>
              <a:gd name="T10" fmla="*/ 31 w 426"/>
              <a:gd name="T11" fmla="*/ 73 h 372"/>
              <a:gd name="T12" fmla="*/ 90 w 426"/>
              <a:gd name="T13" fmla="*/ 30 h 372"/>
              <a:gd name="T14" fmla="*/ 131 w 426"/>
              <a:gd name="T15" fmla="*/ 30 h 372"/>
              <a:gd name="T16" fmla="*/ 61 w 426"/>
              <a:gd name="T17" fmla="*/ 334 h 372"/>
              <a:gd name="T18" fmla="*/ 61 w 426"/>
              <a:gd name="T19" fmla="*/ 355 h 372"/>
              <a:gd name="T20" fmla="*/ 72 w 426"/>
              <a:gd name="T21" fmla="*/ 359 h 372"/>
              <a:gd name="T22" fmla="*/ 83 w 426"/>
              <a:gd name="T23" fmla="*/ 355 h 372"/>
              <a:gd name="T24" fmla="*/ 161 w 426"/>
              <a:gd name="T25" fmla="*/ 30 h 372"/>
              <a:gd name="T26" fmla="*/ 272 w 426"/>
              <a:gd name="T27" fmla="*/ 30 h 372"/>
              <a:gd name="T28" fmla="*/ 253 w 426"/>
              <a:gd name="T29" fmla="*/ 270 h 372"/>
              <a:gd name="T30" fmla="*/ 277 w 426"/>
              <a:gd name="T31" fmla="*/ 355 h 372"/>
              <a:gd name="T32" fmla="*/ 322 w 426"/>
              <a:gd name="T33" fmla="*/ 372 h 372"/>
              <a:gd name="T34" fmla="*/ 335 w 426"/>
              <a:gd name="T35" fmla="*/ 371 h 372"/>
              <a:gd name="T36" fmla="*/ 417 w 426"/>
              <a:gd name="T37" fmla="*/ 280 h 372"/>
              <a:gd name="T38" fmla="*/ 406 w 426"/>
              <a:gd name="T39" fmla="*/ 262 h 372"/>
              <a:gd name="T40" fmla="*/ 388 w 426"/>
              <a:gd name="T41" fmla="*/ 273 h 372"/>
              <a:gd name="T42" fmla="*/ 331 w 426"/>
              <a:gd name="T43" fmla="*/ 341 h 372"/>
              <a:gd name="T44" fmla="*/ 298 w 426"/>
              <a:gd name="T45" fmla="*/ 333 h 372"/>
              <a:gd name="T46" fmla="*/ 283 w 426"/>
              <a:gd name="T47" fmla="*/ 272 h 372"/>
              <a:gd name="T48" fmla="*/ 302 w 426"/>
              <a:gd name="T49" fmla="*/ 30 h 372"/>
              <a:gd name="T50" fmla="*/ 411 w 426"/>
              <a:gd name="T51" fmla="*/ 30 h 372"/>
              <a:gd name="T52" fmla="*/ 426 w 426"/>
              <a:gd name="T53" fmla="*/ 15 h 372"/>
              <a:gd name="T54" fmla="*/ 411 w 426"/>
              <a:gd name="T55" fmla="*/ 0 h 3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26" h="372">
                <a:moveTo>
                  <a:pt x="411" y="0"/>
                </a:moveTo>
                <a:cubicBezTo>
                  <a:pt x="90" y="0"/>
                  <a:pt x="90" y="0"/>
                  <a:pt x="90" y="0"/>
                </a:cubicBezTo>
                <a:cubicBezTo>
                  <a:pt x="25" y="0"/>
                  <a:pt x="4" y="61"/>
                  <a:pt x="3" y="64"/>
                </a:cubicBezTo>
                <a:cubicBezTo>
                  <a:pt x="0" y="71"/>
                  <a:pt x="4" y="80"/>
                  <a:pt x="12" y="83"/>
                </a:cubicBezTo>
                <a:cubicBezTo>
                  <a:pt x="14" y="83"/>
                  <a:pt x="15" y="83"/>
                  <a:pt x="17" y="83"/>
                </a:cubicBezTo>
                <a:cubicBezTo>
                  <a:pt x="23" y="83"/>
                  <a:pt x="29" y="80"/>
                  <a:pt x="31" y="73"/>
                </a:cubicBezTo>
                <a:cubicBezTo>
                  <a:pt x="31" y="73"/>
                  <a:pt x="46" y="30"/>
                  <a:pt x="90" y="30"/>
                </a:cubicBezTo>
                <a:cubicBezTo>
                  <a:pt x="131" y="30"/>
                  <a:pt x="131" y="30"/>
                  <a:pt x="131" y="30"/>
                </a:cubicBezTo>
                <a:cubicBezTo>
                  <a:pt x="129" y="83"/>
                  <a:pt x="118" y="274"/>
                  <a:pt x="61" y="334"/>
                </a:cubicBezTo>
                <a:cubicBezTo>
                  <a:pt x="55" y="340"/>
                  <a:pt x="55" y="350"/>
                  <a:pt x="61" y="355"/>
                </a:cubicBezTo>
                <a:cubicBezTo>
                  <a:pt x="64" y="358"/>
                  <a:pt x="68" y="359"/>
                  <a:pt x="72" y="359"/>
                </a:cubicBezTo>
                <a:cubicBezTo>
                  <a:pt x="76" y="359"/>
                  <a:pt x="80" y="358"/>
                  <a:pt x="83" y="355"/>
                </a:cubicBezTo>
                <a:cubicBezTo>
                  <a:pt x="148" y="286"/>
                  <a:pt x="159" y="84"/>
                  <a:pt x="161" y="30"/>
                </a:cubicBezTo>
                <a:cubicBezTo>
                  <a:pt x="272" y="30"/>
                  <a:pt x="272" y="30"/>
                  <a:pt x="272" y="30"/>
                </a:cubicBezTo>
                <a:cubicBezTo>
                  <a:pt x="253" y="270"/>
                  <a:pt x="253" y="270"/>
                  <a:pt x="253" y="270"/>
                </a:cubicBezTo>
                <a:cubicBezTo>
                  <a:pt x="253" y="272"/>
                  <a:pt x="248" y="327"/>
                  <a:pt x="277" y="355"/>
                </a:cubicBezTo>
                <a:cubicBezTo>
                  <a:pt x="289" y="366"/>
                  <a:pt x="304" y="372"/>
                  <a:pt x="322" y="372"/>
                </a:cubicBezTo>
                <a:cubicBezTo>
                  <a:pt x="326" y="372"/>
                  <a:pt x="330" y="372"/>
                  <a:pt x="335" y="371"/>
                </a:cubicBezTo>
                <a:cubicBezTo>
                  <a:pt x="398" y="362"/>
                  <a:pt x="416" y="283"/>
                  <a:pt x="417" y="280"/>
                </a:cubicBezTo>
                <a:cubicBezTo>
                  <a:pt x="419" y="271"/>
                  <a:pt x="414" y="264"/>
                  <a:pt x="406" y="262"/>
                </a:cubicBezTo>
                <a:cubicBezTo>
                  <a:pt x="398" y="260"/>
                  <a:pt x="390" y="265"/>
                  <a:pt x="388" y="273"/>
                </a:cubicBezTo>
                <a:cubicBezTo>
                  <a:pt x="388" y="274"/>
                  <a:pt x="373" y="335"/>
                  <a:pt x="331" y="341"/>
                </a:cubicBezTo>
                <a:cubicBezTo>
                  <a:pt x="316" y="343"/>
                  <a:pt x="306" y="341"/>
                  <a:pt x="298" y="333"/>
                </a:cubicBezTo>
                <a:cubicBezTo>
                  <a:pt x="282" y="318"/>
                  <a:pt x="282" y="284"/>
                  <a:pt x="283" y="272"/>
                </a:cubicBezTo>
                <a:cubicBezTo>
                  <a:pt x="302" y="30"/>
                  <a:pt x="302" y="30"/>
                  <a:pt x="302" y="30"/>
                </a:cubicBezTo>
                <a:cubicBezTo>
                  <a:pt x="411" y="30"/>
                  <a:pt x="411" y="30"/>
                  <a:pt x="411" y="30"/>
                </a:cubicBezTo>
                <a:cubicBezTo>
                  <a:pt x="419" y="30"/>
                  <a:pt x="426" y="24"/>
                  <a:pt x="426" y="15"/>
                </a:cubicBezTo>
                <a:cubicBezTo>
                  <a:pt x="426" y="7"/>
                  <a:pt x="419" y="0"/>
                  <a:pt x="411" y="0"/>
                </a:cubicBezTo>
                <a:close/>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cxnSp>
        <p:nvCxnSpPr>
          <p:cNvPr id="14" name="Conector recto 13"/>
          <p:cNvCxnSpPr/>
          <p:nvPr/>
        </p:nvCxnSpPr>
        <p:spPr bwMode="white">
          <a:xfrm>
            <a:off x="617143" y="0"/>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ítulo vertical 1"/>
          <p:cNvSpPr>
            <a:spLocks noGrp="1"/>
          </p:cNvSpPr>
          <p:nvPr>
            <p:ph type="title" orient="vert"/>
          </p:nvPr>
        </p:nvSpPr>
        <p:spPr>
          <a:xfrm>
            <a:off x="9599612" y="685800"/>
            <a:ext cx="1787526" cy="5486400"/>
          </a:xfrm>
        </p:spPr>
        <p:txBody>
          <a:bodyPr vert="eaVert" rtlCol="0"/>
          <a:lstStyle/>
          <a:p>
            <a:pPr rtl="0"/>
            <a:r>
              <a:rPr lang="es-ES" noProof="0"/>
              <a:t>Haga clic para modificar el estilo de título del patrón</a:t>
            </a:r>
            <a:endParaRPr lang="es-ES" noProof="0" dirty="0"/>
          </a:p>
        </p:txBody>
      </p:sp>
      <p:sp>
        <p:nvSpPr>
          <p:cNvPr id="3" name="Marcador de posición de texto vertical 2"/>
          <p:cNvSpPr>
            <a:spLocks noGrp="1"/>
          </p:cNvSpPr>
          <p:nvPr>
            <p:ph type="body" orient="vert" idx="1"/>
          </p:nvPr>
        </p:nvSpPr>
        <p:spPr>
          <a:xfrm>
            <a:off x="1598613" y="685800"/>
            <a:ext cx="7848599" cy="5486400"/>
          </a:xfrm>
        </p:spPr>
        <p:txBody>
          <a:bodyPr vert="eaVert" rtlCol="0"/>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4" name="Marcador de posición de fecha 3"/>
          <p:cNvSpPr>
            <a:spLocks noGrp="1"/>
          </p:cNvSpPr>
          <p:nvPr>
            <p:ph type="dt" sz="half" idx="10"/>
          </p:nvPr>
        </p:nvSpPr>
        <p:spPr/>
        <p:txBody>
          <a:bodyPr rtlCol="0"/>
          <a:lstStyle/>
          <a:p>
            <a:pPr rtl="0"/>
            <a:fld id="{67E901BA-1555-4CE1-92B2-39682A57B7CA}" type="datetime1">
              <a:rPr lang="es-ES" noProof="0" smtClean="0"/>
              <a:t>27/06/2025</a:t>
            </a:fld>
            <a:endParaRPr lang="es-ES" noProof="0" dirty="0"/>
          </a:p>
        </p:txBody>
      </p:sp>
      <p:sp>
        <p:nvSpPr>
          <p:cNvPr id="5" name="Marcador de posición de pie de página 4"/>
          <p:cNvSpPr>
            <a:spLocks noGrp="1"/>
          </p:cNvSpPr>
          <p:nvPr>
            <p:ph type="ftr" sz="quarter" idx="11"/>
          </p:nvPr>
        </p:nvSpPr>
        <p:spPr/>
        <p:txBody>
          <a:bodyPr rtlCol="0"/>
          <a:lstStyle/>
          <a:p>
            <a:pPr rtl="0"/>
            <a:r>
              <a:rPr lang="es-ES" noProof="0" dirty="0"/>
              <a:t>Agregar un pie de página</a:t>
            </a:r>
          </a:p>
        </p:txBody>
      </p:sp>
      <p:sp>
        <p:nvSpPr>
          <p:cNvPr id="6" name="Marcador de posición de número de diapositiva 5"/>
          <p:cNvSpPr>
            <a:spLocks noGrp="1"/>
          </p:cNvSpPr>
          <p:nvPr>
            <p:ph type="sldNum" sz="quarter" idx="12"/>
          </p:nvPr>
        </p:nvSpPr>
        <p:spPr/>
        <p:txBody>
          <a:bodyPr rtlCol="0"/>
          <a:lstStyle/>
          <a:p>
            <a:pPr rtl="0"/>
            <a:fld id="{7DC1BBB0-96F0-4077-A278-0F3FB5C104D3}" type="slidenum">
              <a:rPr lang="es-ES" noProof="0"/>
              <a:t>‹Nº›</a:t>
            </a:fld>
            <a:endParaRPr lang="es-ES" noProof="0" dirty="0"/>
          </a:p>
        </p:txBody>
      </p:sp>
    </p:spTree>
    <p:extLst>
      <p:ext uri="{BB962C8B-B14F-4D97-AF65-F5344CB8AC3E}">
        <p14:creationId xmlns:p14="http://schemas.microsoft.com/office/powerpoint/2010/main" val="6128176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contenido">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noProof="0"/>
              <a:t>Haga clic para modificar el estilo de título del patrón</a:t>
            </a:r>
            <a:endParaRPr lang="es-ES" noProof="0" dirty="0"/>
          </a:p>
        </p:txBody>
      </p:sp>
      <p:sp>
        <p:nvSpPr>
          <p:cNvPr id="3" name="Marcador de posición de contenido 2"/>
          <p:cNvSpPr>
            <a:spLocks noGrp="1"/>
          </p:cNvSpPr>
          <p:nvPr>
            <p:ph idx="1"/>
          </p:nvPr>
        </p:nvSpPr>
        <p:spPr/>
        <p:txBody>
          <a:bodyPr rtlCol="0"/>
          <a:lstStyle>
            <a:lvl5pPr>
              <a:defRPr/>
            </a:lvl5pPr>
            <a:lvl6pPr>
              <a:defRPr/>
            </a:lvl6pPr>
            <a:lvl7pPr>
              <a:defRPr/>
            </a:lvl7pPr>
            <a:lvl8pPr>
              <a:defRPr/>
            </a:lvl8pPr>
            <a:lvl9pPr>
              <a:defRPr/>
            </a:lvl9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4" name="Marcador de posición de fecha 3"/>
          <p:cNvSpPr>
            <a:spLocks noGrp="1"/>
          </p:cNvSpPr>
          <p:nvPr>
            <p:ph type="dt" sz="half" idx="10"/>
          </p:nvPr>
        </p:nvSpPr>
        <p:spPr/>
        <p:txBody>
          <a:bodyPr rtlCol="0"/>
          <a:lstStyle/>
          <a:p>
            <a:pPr rtl="0"/>
            <a:fld id="{8B94D32F-F0D9-47B3-AAC6-D43DC057831A}" type="datetime1">
              <a:rPr lang="es-ES" noProof="0" smtClean="0"/>
              <a:t>27/06/2025</a:t>
            </a:fld>
            <a:endParaRPr lang="es-ES" noProof="0" dirty="0"/>
          </a:p>
        </p:txBody>
      </p:sp>
      <p:sp>
        <p:nvSpPr>
          <p:cNvPr id="5" name="Marcador de posición de pie de página 4"/>
          <p:cNvSpPr>
            <a:spLocks noGrp="1"/>
          </p:cNvSpPr>
          <p:nvPr>
            <p:ph type="ftr" sz="quarter" idx="11"/>
          </p:nvPr>
        </p:nvSpPr>
        <p:spPr/>
        <p:txBody>
          <a:bodyPr rtlCol="0"/>
          <a:lstStyle/>
          <a:p>
            <a:pPr rtl="0"/>
            <a:r>
              <a:rPr lang="es-ES" noProof="0" dirty="0"/>
              <a:t>Agregar un pie de página</a:t>
            </a:r>
          </a:p>
        </p:txBody>
      </p:sp>
      <p:sp>
        <p:nvSpPr>
          <p:cNvPr id="6" name="Marcador de posición de número de diapositiva 5"/>
          <p:cNvSpPr>
            <a:spLocks noGrp="1"/>
          </p:cNvSpPr>
          <p:nvPr>
            <p:ph type="sldNum" sz="quarter" idx="12"/>
          </p:nvPr>
        </p:nvSpPr>
        <p:spPr/>
        <p:txBody>
          <a:bodyPr rtlCol="0"/>
          <a:lstStyle/>
          <a:p>
            <a:pPr rtl="0"/>
            <a:fld id="{7DC1BBB0-96F0-4077-A278-0F3FB5C104D3}" type="slidenum">
              <a:rPr lang="es-ES" noProof="0"/>
              <a:t>‹Nº›</a:t>
            </a:fld>
            <a:endParaRPr lang="es-ES" noProof="0" dirty="0"/>
          </a:p>
        </p:txBody>
      </p:sp>
    </p:spTree>
    <p:extLst>
      <p:ext uri="{BB962C8B-B14F-4D97-AF65-F5344CB8AC3E}">
        <p14:creationId xmlns:p14="http://schemas.microsoft.com/office/powerpoint/2010/main" val="2185532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19" name="Rectángulo 18"/>
          <p:cNvSpPr/>
          <p:nvPr/>
        </p:nvSpPr>
        <p:spPr bwMode="black">
          <a:xfrm>
            <a:off x="11579384" y="5638800"/>
            <a:ext cx="609441" cy="1219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s-ES" noProof="0" dirty="0"/>
          </a:p>
        </p:txBody>
      </p:sp>
      <p:sp>
        <p:nvSpPr>
          <p:cNvPr id="20" name="Rectángulo 19"/>
          <p:cNvSpPr/>
          <p:nvPr/>
        </p:nvSpPr>
        <p:spPr bwMode="gray">
          <a:xfrm>
            <a:off x="11274663" y="5638800"/>
            <a:ext cx="304721" cy="1219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s-ES" noProof="0" dirty="0"/>
          </a:p>
        </p:txBody>
      </p:sp>
      <p:sp>
        <p:nvSpPr>
          <p:cNvPr id="24" name="Rectángulo 23"/>
          <p:cNvSpPr/>
          <p:nvPr/>
        </p:nvSpPr>
        <p:spPr bwMode="gray">
          <a:xfrm>
            <a:off x="1216152" y="5638800"/>
            <a:ext cx="609441" cy="1219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s-ES" noProof="0" dirty="0"/>
          </a:p>
        </p:txBody>
      </p:sp>
      <p:sp>
        <p:nvSpPr>
          <p:cNvPr id="21" name="Rectángulo 20"/>
          <p:cNvSpPr/>
          <p:nvPr/>
        </p:nvSpPr>
        <p:spPr bwMode="ltGray">
          <a:xfrm>
            <a:off x="0" y="5638800"/>
            <a:ext cx="12188825" cy="1219200"/>
          </a:xfrm>
          <a:prstGeom prst="rect">
            <a:avLst/>
          </a:prstGeom>
          <a:solidFill>
            <a:schemeClr val="accent1">
              <a:lumMod val="75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s-ES" noProof="0" dirty="0"/>
          </a:p>
        </p:txBody>
      </p:sp>
      <p:cxnSp>
        <p:nvCxnSpPr>
          <p:cNvPr id="22" name="Conector recto 21"/>
          <p:cNvCxnSpPr/>
          <p:nvPr/>
        </p:nvCxnSpPr>
        <p:spPr bwMode="white">
          <a:xfrm>
            <a:off x="11573293" y="5638800"/>
            <a:ext cx="0" cy="12192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6" name="Rectángulo 15"/>
          <p:cNvSpPr/>
          <p:nvPr/>
        </p:nvSpPr>
        <p:spPr bwMode="black">
          <a:xfrm>
            <a:off x="0" y="5643132"/>
            <a:ext cx="1216152" cy="1214868"/>
          </a:xfrm>
          <a:prstGeom prst="rect">
            <a:avLst/>
          </a:prstGeom>
          <a:solidFill>
            <a:schemeClr val="accent1">
              <a:lumMod val="50000"/>
              <a:alpha val="7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s-ES" noProof="0" dirty="0"/>
          </a:p>
        </p:txBody>
      </p:sp>
      <p:sp>
        <p:nvSpPr>
          <p:cNvPr id="18" name="Pi"/>
          <p:cNvSpPr>
            <a:spLocks/>
          </p:cNvSpPr>
          <p:nvPr/>
        </p:nvSpPr>
        <p:spPr bwMode="white">
          <a:xfrm>
            <a:off x="276462" y="6032500"/>
            <a:ext cx="593189" cy="519176"/>
          </a:xfrm>
          <a:custGeom>
            <a:avLst/>
            <a:gdLst>
              <a:gd name="T0" fmla="*/ 411 w 426"/>
              <a:gd name="T1" fmla="*/ 0 h 372"/>
              <a:gd name="T2" fmla="*/ 90 w 426"/>
              <a:gd name="T3" fmla="*/ 0 h 372"/>
              <a:gd name="T4" fmla="*/ 3 w 426"/>
              <a:gd name="T5" fmla="*/ 64 h 372"/>
              <a:gd name="T6" fmla="*/ 12 w 426"/>
              <a:gd name="T7" fmla="*/ 83 h 372"/>
              <a:gd name="T8" fmla="*/ 17 w 426"/>
              <a:gd name="T9" fmla="*/ 83 h 372"/>
              <a:gd name="T10" fmla="*/ 31 w 426"/>
              <a:gd name="T11" fmla="*/ 73 h 372"/>
              <a:gd name="T12" fmla="*/ 90 w 426"/>
              <a:gd name="T13" fmla="*/ 30 h 372"/>
              <a:gd name="T14" fmla="*/ 131 w 426"/>
              <a:gd name="T15" fmla="*/ 30 h 372"/>
              <a:gd name="T16" fmla="*/ 61 w 426"/>
              <a:gd name="T17" fmla="*/ 334 h 372"/>
              <a:gd name="T18" fmla="*/ 61 w 426"/>
              <a:gd name="T19" fmla="*/ 355 h 372"/>
              <a:gd name="T20" fmla="*/ 72 w 426"/>
              <a:gd name="T21" fmla="*/ 359 h 372"/>
              <a:gd name="T22" fmla="*/ 83 w 426"/>
              <a:gd name="T23" fmla="*/ 355 h 372"/>
              <a:gd name="T24" fmla="*/ 161 w 426"/>
              <a:gd name="T25" fmla="*/ 30 h 372"/>
              <a:gd name="T26" fmla="*/ 272 w 426"/>
              <a:gd name="T27" fmla="*/ 30 h 372"/>
              <a:gd name="T28" fmla="*/ 253 w 426"/>
              <a:gd name="T29" fmla="*/ 270 h 372"/>
              <a:gd name="T30" fmla="*/ 277 w 426"/>
              <a:gd name="T31" fmla="*/ 355 h 372"/>
              <a:gd name="T32" fmla="*/ 322 w 426"/>
              <a:gd name="T33" fmla="*/ 372 h 372"/>
              <a:gd name="T34" fmla="*/ 335 w 426"/>
              <a:gd name="T35" fmla="*/ 371 h 372"/>
              <a:gd name="T36" fmla="*/ 417 w 426"/>
              <a:gd name="T37" fmla="*/ 280 h 372"/>
              <a:gd name="T38" fmla="*/ 406 w 426"/>
              <a:gd name="T39" fmla="*/ 262 h 372"/>
              <a:gd name="T40" fmla="*/ 388 w 426"/>
              <a:gd name="T41" fmla="*/ 273 h 372"/>
              <a:gd name="T42" fmla="*/ 331 w 426"/>
              <a:gd name="T43" fmla="*/ 341 h 372"/>
              <a:gd name="T44" fmla="*/ 298 w 426"/>
              <a:gd name="T45" fmla="*/ 333 h 372"/>
              <a:gd name="T46" fmla="*/ 283 w 426"/>
              <a:gd name="T47" fmla="*/ 272 h 372"/>
              <a:gd name="T48" fmla="*/ 302 w 426"/>
              <a:gd name="T49" fmla="*/ 30 h 372"/>
              <a:gd name="T50" fmla="*/ 411 w 426"/>
              <a:gd name="T51" fmla="*/ 30 h 372"/>
              <a:gd name="T52" fmla="*/ 426 w 426"/>
              <a:gd name="T53" fmla="*/ 15 h 372"/>
              <a:gd name="T54" fmla="*/ 411 w 426"/>
              <a:gd name="T55" fmla="*/ 0 h 3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26" h="372">
                <a:moveTo>
                  <a:pt x="411" y="0"/>
                </a:moveTo>
                <a:cubicBezTo>
                  <a:pt x="90" y="0"/>
                  <a:pt x="90" y="0"/>
                  <a:pt x="90" y="0"/>
                </a:cubicBezTo>
                <a:cubicBezTo>
                  <a:pt x="25" y="0"/>
                  <a:pt x="4" y="61"/>
                  <a:pt x="3" y="64"/>
                </a:cubicBezTo>
                <a:cubicBezTo>
                  <a:pt x="0" y="71"/>
                  <a:pt x="4" y="80"/>
                  <a:pt x="12" y="83"/>
                </a:cubicBezTo>
                <a:cubicBezTo>
                  <a:pt x="14" y="83"/>
                  <a:pt x="15" y="83"/>
                  <a:pt x="17" y="83"/>
                </a:cubicBezTo>
                <a:cubicBezTo>
                  <a:pt x="23" y="83"/>
                  <a:pt x="29" y="80"/>
                  <a:pt x="31" y="73"/>
                </a:cubicBezTo>
                <a:cubicBezTo>
                  <a:pt x="31" y="73"/>
                  <a:pt x="46" y="30"/>
                  <a:pt x="90" y="30"/>
                </a:cubicBezTo>
                <a:cubicBezTo>
                  <a:pt x="131" y="30"/>
                  <a:pt x="131" y="30"/>
                  <a:pt x="131" y="30"/>
                </a:cubicBezTo>
                <a:cubicBezTo>
                  <a:pt x="129" y="83"/>
                  <a:pt x="118" y="274"/>
                  <a:pt x="61" y="334"/>
                </a:cubicBezTo>
                <a:cubicBezTo>
                  <a:pt x="55" y="340"/>
                  <a:pt x="55" y="350"/>
                  <a:pt x="61" y="355"/>
                </a:cubicBezTo>
                <a:cubicBezTo>
                  <a:pt x="64" y="358"/>
                  <a:pt x="68" y="359"/>
                  <a:pt x="72" y="359"/>
                </a:cubicBezTo>
                <a:cubicBezTo>
                  <a:pt x="76" y="359"/>
                  <a:pt x="80" y="358"/>
                  <a:pt x="83" y="355"/>
                </a:cubicBezTo>
                <a:cubicBezTo>
                  <a:pt x="148" y="286"/>
                  <a:pt x="159" y="84"/>
                  <a:pt x="161" y="30"/>
                </a:cubicBezTo>
                <a:cubicBezTo>
                  <a:pt x="272" y="30"/>
                  <a:pt x="272" y="30"/>
                  <a:pt x="272" y="30"/>
                </a:cubicBezTo>
                <a:cubicBezTo>
                  <a:pt x="253" y="270"/>
                  <a:pt x="253" y="270"/>
                  <a:pt x="253" y="270"/>
                </a:cubicBezTo>
                <a:cubicBezTo>
                  <a:pt x="253" y="272"/>
                  <a:pt x="248" y="327"/>
                  <a:pt x="277" y="355"/>
                </a:cubicBezTo>
                <a:cubicBezTo>
                  <a:pt x="289" y="366"/>
                  <a:pt x="304" y="372"/>
                  <a:pt x="322" y="372"/>
                </a:cubicBezTo>
                <a:cubicBezTo>
                  <a:pt x="326" y="372"/>
                  <a:pt x="330" y="372"/>
                  <a:pt x="335" y="371"/>
                </a:cubicBezTo>
                <a:cubicBezTo>
                  <a:pt x="398" y="362"/>
                  <a:pt x="416" y="283"/>
                  <a:pt x="417" y="280"/>
                </a:cubicBezTo>
                <a:cubicBezTo>
                  <a:pt x="419" y="271"/>
                  <a:pt x="414" y="264"/>
                  <a:pt x="406" y="262"/>
                </a:cubicBezTo>
                <a:cubicBezTo>
                  <a:pt x="398" y="260"/>
                  <a:pt x="390" y="265"/>
                  <a:pt x="388" y="273"/>
                </a:cubicBezTo>
                <a:cubicBezTo>
                  <a:pt x="388" y="274"/>
                  <a:pt x="373" y="335"/>
                  <a:pt x="331" y="341"/>
                </a:cubicBezTo>
                <a:cubicBezTo>
                  <a:pt x="316" y="343"/>
                  <a:pt x="306" y="341"/>
                  <a:pt x="298" y="333"/>
                </a:cubicBezTo>
                <a:cubicBezTo>
                  <a:pt x="282" y="318"/>
                  <a:pt x="282" y="284"/>
                  <a:pt x="283" y="272"/>
                </a:cubicBezTo>
                <a:cubicBezTo>
                  <a:pt x="302" y="30"/>
                  <a:pt x="302" y="30"/>
                  <a:pt x="302" y="30"/>
                </a:cubicBezTo>
                <a:cubicBezTo>
                  <a:pt x="411" y="30"/>
                  <a:pt x="411" y="30"/>
                  <a:pt x="411" y="30"/>
                </a:cubicBezTo>
                <a:cubicBezTo>
                  <a:pt x="419" y="30"/>
                  <a:pt x="426" y="24"/>
                  <a:pt x="426" y="15"/>
                </a:cubicBezTo>
                <a:cubicBezTo>
                  <a:pt x="426" y="7"/>
                  <a:pt x="419" y="0"/>
                  <a:pt x="411" y="0"/>
                </a:cubicBezTo>
                <a:close/>
              </a:path>
            </a:pathLst>
          </a:custGeom>
          <a:solidFill>
            <a:schemeClr val="bg1"/>
          </a:solidFill>
          <a:ln>
            <a:solidFill>
              <a:schemeClr val="bg1"/>
            </a:solidFill>
          </a:ln>
        </p:spPr>
        <p:txBody>
          <a:bodyPr vert="horz" wrap="square" lIns="121899" tIns="60949" rIns="121899" bIns="60949" numCol="1" rtlCol="0" anchor="t" anchorCtr="0" compatLnSpc="1">
            <a:prstTxWarp prst="textNoShape">
              <a:avLst/>
            </a:prstTxWarp>
          </a:bodyPr>
          <a:lstStyle/>
          <a:p>
            <a:pPr rtl="0"/>
            <a:endParaRPr lang="es-ES" noProof="0" dirty="0"/>
          </a:p>
        </p:txBody>
      </p:sp>
      <p:cxnSp>
        <p:nvCxnSpPr>
          <p:cNvPr id="23" name="Conector recto 22"/>
          <p:cNvCxnSpPr/>
          <p:nvPr/>
        </p:nvCxnSpPr>
        <p:spPr bwMode="white">
          <a:xfrm>
            <a:off x="1216152" y="5638800"/>
            <a:ext cx="0" cy="12192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6" name="Rectángulo 25"/>
          <p:cNvSpPr/>
          <p:nvPr/>
        </p:nvSpPr>
        <p:spPr bwMode="black">
          <a:xfrm>
            <a:off x="11579384" y="0"/>
            <a:ext cx="609441" cy="609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s-ES" noProof="0" dirty="0"/>
          </a:p>
        </p:txBody>
      </p:sp>
      <p:sp>
        <p:nvSpPr>
          <p:cNvPr id="27" name="Rectángulo 26"/>
          <p:cNvSpPr/>
          <p:nvPr/>
        </p:nvSpPr>
        <p:spPr bwMode="gray">
          <a:xfrm>
            <a:off x="11274663" y="0"/>
            <a:ext cx="304721" cy="6096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s-ES" noProof="0" dirty="0"/>
          </a:p>
        </p:txBody>
      </p:sp>
      <p:sp>
        <p:nvSpPr>
          <p:cNvPr id="28" name="Rectángulo 27"/>
          <p:cNvSpPr/>
          <p:nvPr/>
        </p:nvSpPr>
        <p:spPr bwMode="gray">
          <a:xfrm>
            <a:off x="1218883" y="0"/>
            <a:ext cx="609441" cy="609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s-ES" noProof="0" dirty="0"/>
          </a:p>
        </p:txBody>
      </p:sp>
      <p:sp>
        <p:nvSpPr>
          <p:cNvPr id="29" name="Rectángulo 28"/>
          <p:cNvSpPr/>
          <p:nvPr/>
        </p:nvSpPr>
        <p:spPr>
          <a:xfrm>
            <a:off x="-2" y="0"/>
            <a:ext cx="1218883" cy="6096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s-ES" noProof="0" dirty="0"/>
          </a:p>
        </p:txBody>
      </p:sp>
      <p:sp>
        <p:nvSpPr>
          <p:cNvPr id="30" name="Rectángulo 29"/>
          <p:cNvSpPr/>
          <p:nvPr/>
        </p:nvSpPr>
        <p:spPr bwMode="ltGray">
          <a:xfrm>
            <a:off x="0" y="0"/>
            <a:ext cx="12188825" cy="609600"/>
          </a:xfrm>
          <a:prstGeom prst="rect">
            <a:avLst/>
          </a:prstGeom>
          <a:solidFill>
            <a:schemeClr val="accent1">
              <a:lumMod val="75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s-ES" noProof="0" dirty="0"/>
          </a:p>
        </p:txBody>
      </p:sp>
      <p:cxnSp>
        <p:nvCxnSpPr>
          <p:cNvPr id="31" name="Conector recto 30"/>
          <p:cNvCxnSpPr/>
          <p:nvPr/>
        </p:nvCxnSpPr>
        <p:spPr bwMode="white">
          <a:xfrm>
            <a:off x="11573293" y="0"/>
            <a:ext cx="0" cy="6096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32" name="Rectángulo 31"/>
          <p:cNvSpPr/>
          <p:nvPr/>
        </p:nvSpPr>
        <p:spPr bwMode="black">
          <a:xfrm>
            <a:off x="0" y="0"/>
            <a:ext cx="1216152" cy="609600"/>
          </a:xfrm>
          <a:prstGeom prst="rect">
            <a:avLst/>
          </a:prstGeom>
          <a:solidFill>
            <a:schemeClr val="accent1">
              <a:lumMod val="50000"/>
              <a:alpha val="7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s-ES" noProof="0" dirty="0"/>
          </a:p>
        </p:txBody>
      </p:sp>
      <p:cxnSp>
        <p:nvCxnSpPr>
          <p:cNvPr id="33" name="Conector recto 32"/>
          <p:cNvCxnSpPr/>
          <p:nvPr/>
        </p:nvCxnSpPr>
        <p:spPr bwMode="white">
          <a:xfrm>
            <a:off x="1218884" y="0"/>
            <a:ext cx="0" cy="6096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ítulo 1"/>
          <p:cNvSpPr>
            <a:spLocks noGrp="1"/>
          </p:cNvSpPr>
          <p:nvPr>
            <p:ph type="title"/>
          </p:nvPr>
        </p:nvSpPr>
        <p:spPr>
          <a:xfrm>
            <a:off x="1598613" y="1600201"/>
            <a:ext cx="8283272" cy="2654064"/>
          </a:xfrm>
        </p:spPr>
        <p:txBody>
          <a:bodyPr rtlCol="0" anchor="b">
            <a:normAutofit/>
          </a:bodyPr>
          <a:lstStyle>
            <a:lvl1pPr algn="l">
              <a:defRPr sz="5400" b="0" cap="none" baseline="0"/>
            </a:lvl1pPr>
          </a:lstStyle>
          <a:p>
            <a:pPr rtl="0"/>
            <a:r>
              <a:rPr lang="es-ES" noProof="0"/>
              <a:t>Haga clic para modificar el estilo de título del patrón</a:t>
            </a:r>
            <a:endParaRPr lang="es-ES" noProof="0" dirty="0"/>
          </a:p>
        </p:txBody>
      </p:sp>
      <p:sp>
        <p:nvSpPr>
          <p:cNvPr id="3" name="Marcador de posición de texto 2"/>
          <p:cNvSpPr>
            <a:spLocks noGrp="1"/>
          </p:cNvSpPr>
          <p:nvPr>
            <p:ph type="body" idx="1"/>
          </p:nvPr>
        </p:nvSpPr>
        <p:spPr>
          <a:xfrm>
            <a:off x="1598613" y="4259996"/>
            <a:ext cx="7264623" cy="1150203"/>
          </a:xfrm>
        </p:spPr>
        <p:txBody>
          <a:bodyPr rtlCol="0" anchor="t">
            <a:normAutofit/>
          </a:bodyPr>
          <a:lstStyle>
            <a:lvl1pPr marL="0" indent="0">
              <a:spcBef>
                <a:spcPts val="0"/>
              </a:spcBef>
              <a:buNone/>
              <a:defRPr sz="3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es-ES" noProof="0"/>
              <a:t>Haga clic para modificar los estilos de texto del patrón</a:t>
            </a:r>
          </a:p>
        </p:txBody>
      </p:sp>
      <p:sp>
        <p:nvSpPr>
          <p:cNvPr id="4" name="Marcador de posición de fecha 3"/>
          <p:cNvSpPr>
            <a:spLocks noGrp="1"/>
          </p:cNvSpPr>
          <p:nvPr>
            <p:ph type="dt" sz="half" idx="10"/>
          </p:nvPr>
        </p:nvSpPr>
        <p:spPr/>
        <p:txBody>
          <a:bodyPr rtlCol="0"/>
          <a:lstStyle>
            <a:lvl1pPr>
              <a:defRPr baseline="0">
                <a:solidFill>
                  <a:schemeClr val="tx2"/>
                </a:solidFill>
              </a:defRPr>
            </a:lvl1pPr>
          </a:lstStyle>
          <a:p>
            <a:pPr rtl="0"/>
            <a:fld id="{BB07FB1B-461B-4D1D-952B-7FEEFF2CFA29}" type="datetime1">
              <a:rPr lang="es-ES" noProof="0" smtClean="0"/>
              <a:t>27/06/2025</a:t>
            </a:fld>
            <a:endParaRPr lang="es-ES" noProof="0" dirty="0"/>
          </a:p>
        </p:txBody>
      </p:sp>
      <p:sp>
        <p:nvSpPr>
          <p:cNvPr id="5" name="Marcador de posición de pie de página 4"/>
          <p:cNvSpPr>
            <a:spLocks noGrp="1"/>
          </p:cNvSpPr>
          <p:nvPr>
            <p:ph type="ftr" sz="quarter" idx="11"/>
          </p:nvPr>
        </p:nvSpPr>
        <p:spPr/>
        <p:txBody>
          <a:bodyPr rtlCol="0"/>
          <a:lstStyle>
            <a:lvl1pPr>
              <a:defRPr baseline="0">
                <a:solidFill>
                  <a:schemeClr val="tx2"/>
                </a:solidFill>
              </a:defRPr>
            </a:lvl1pPr>
          </a:lstStyle>
          <a:p>
            <a:pPr rtl="0"/>
            <a:r>
              <a:rPr lang="es-ES" noProof="0" dirty="0"/>
              <a:t>Agregar un pie de página</a:t>
            </a:r>
          </a:p>
        </p:txBody>
      </p:sp>
      <p:sp>
        <p:nvSpPr>
          <p:cNvPr id="6" name="Marcador de posición de número de diapositiva 5"/>
          <p:cNvSpPr>
            <a:spLocks noGrp="1"/>
          </p:cNvSpPr>
          <p:nvPr>
            <p:ph type="sldNum" sz="quarter" idx="12"/>
          </p:nvPr>
        </p:nvSpPr>
        <p:spPr>
          <a:xfrm>
            <a:off x="10666571" y="6356351"/>
            <a:ext cx="609441" cy="365125"/>
          </a:xfrm>
        </p:spPr>
        <p:txBody>
          <a:bodyPr rtlCol="0"/>
          <a:lstStyle>
            <a:lvl1pPr>
              <a:defRPr baseline="0">
                <a:solidFill>
                  <a:schemeClr val="tx2"/>
                </a:solidFill>
              </a:defRPr>
            </a:lvl1pPr>
          </a:lstStyle>
          <a:p>
            <a:pPr rtl="0"/>
            <a:fld id="{7DC1BBB0-96F0-4077-A278-0F3FB5C104D3}" type="slidenum">
              <a:rPr lang="es-ES" noProof="0" smtClean="0"/>
              <a:pPr rtl="0"/>
              <a:t>‹Nº›</a:t>
            </a:fld>
            <a:endParaRPr lang="es-ES" noProof="0" dirty="0"/>
          </a:p>
        </p:txBody>
      </p:sp>
    </p:spTree>
    <p:extLst>
      <p:ext uri="{BB962C8B-B14F-4D97-AF65-F5344CB8AC3E}">
        <p14:creationId xmlns:p14="http://schemas.microsoft.com/office/powerpoint/2010/main" val="32344675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noProof="0"/>
              <a:t>Haga clic para modificar el estilo de título del patrón</a:t>
            </a:r>
            <a:endParaRPr lang="es-ES" noProof="0" dirty="0"/>
          </a:p>
        </p:txBody>
      </p:sp>
      <p:sp>
        <p:nvSpPr>
          <p:cNvPr id="3" name="Marcador de posición de contenido 2"/>
          <p:cNvSpPr>
            <a:spLocks noGrp="1"/>
          </p:cNvSpPr>
          <p:nvPr>
            <p:ph sz="half" idx="1"/>
          </p:nvPr>
        </p:nvSpPr>
        <p:spPr>
          <a:xfrm>
            <a:off x="1593436" y="1600200"/>
            <a:ext cx="4814586" cy="4572000"/>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4" name="Marcador de posición de contenido 3"/>
          <p:cNvSpPr>
            <a:spLocks noGrp="1"/>
          </p:cNvSpPr>
          <p:nvPr>
            <p:ph sz="half" idx="2"/>
          </p:nvPr>
        </p:nvSpPr>
        <p:spPr>
          <a:xfrm>
            <a:off x="6561651" y="1600200"/>
            <a:ext cx="4814586" cy="4572000"/>
          </a:xfrm>
        </p:spPr>
        <p:txBody>
          <a:bodyPr rtlCol="0"/>
          <a:lstStyle>
            <a:lvl1pPr>
              <a:defRPr sz="2800"/>
            </a:lvl1pPr>
            <a:lvl2pPr>
              <a:defRPr sz="2400"/>
            </a:lvl2pPr>
            <a:lvl3pPr>
              <a:defRPr sz="2000"/>
            </a:lvl3pPr>
            <a:lvl4pPr>
              <a:defRPr sz="1800"/>
            </a:lvl4pPr>
            <a:lvl5pPr>
              <a:defRPr sz="1800"/>
            </a:lvl5pPr>
            <a:lvl6pPr>
              <a:defRPr sz="1800" baseline="0"/>
            </a:lvl6pPr>
            <a:lvl7pPr>
              <a:defRPr sz="1800" baseline="0"/>
            </a:lvl7pPr>
            <a:lvl8pPr>
              <a:defRPr sz="1800" baseline="0"/>
            </a:lvl8pPr>
            <a:lvl9pPr>
              <a:defRPr sz="1800" baseline="0"/>
            </a:lvl9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5" name="Marcador de posición de fecha 4"/>
          <p:cNvSpPr>
            <a:spLocks noGrp="1"/>
          </p:cNvSpPr>
          <p:nvPr>
            <p:ph type="dt" sz="half" idx="10"/>
          </p:nvPr>
        </p:nvSpPr>
        <p:spPr/>
        <p:txBody>
          <a:bodyPr rtlCol="0"/>
          <a:lstStyle/>
          <a:p>
            <a:pPr rtl="0"/>
            <a:fld id="{6EC9D876-84BE-45D9-9418-9FF24663C364}" type="datetime1">
              <a:rPr lang="es-ES" noProof="0" smtClean="0"/>
              <a:t>27/06/2025</a:t>
            </a:fld>
            <a:endParaRPr lang="es-ES" noProof="0" dirty="0"/>
          </a:p>
        </p:txBody>
      </p:sp>
      <p:sp>
        <p:nvSpPr>
          <p:cNvPr id="6" name="Marcador de posición de pie de página 5"/>
          <p:cNvSpPr>
            <a:spLocks noGrp="1"/>
          </p:cNvSpPr>
          <p:nvPr>
            <p:ph type="ftr" sz="quarter" idx="11"/>
          </p:nvPr>
        </p:nvSpPr>
        <p:spPr/>
        <p:txBody>
          <a:bodyPr rtlCol="0"/>
          <a:lstStyle/>
          <a:p>
            <a:pPr rtl="0"/>
            <a:r>
              <a:rPr lang="es-ES" noProof="0" dirty="0"/>
              <a:t>Agregar un pie de página</a:t>
            </a:r>
          </a:p>
        </p:txBody>
      </p:sp>
      <p:sp>
        <p:nvSpPr>
          <p:cNvPr id="7" name="Marcador de posición de número de diapositiva 6"/>
          <p:cNvSpPr>
            <a:spLocks noGrp="1"/>
          </p:cNvSpPr>
          <p:nvPr>
            <p:ph type="sldNum" sz="quarter" idx="12"/>
          </p:nvPr>
        </p:nvSpPr>
        <p:spPr/>
        <p:txBody>
          <a:bodyPr rtlCol="0"/>
          <a:lstStyle/>
          <a:p>
            <a:pPr rtl="0"/>
            <a:fld id="{7DC1BBB0-96F0-4077-A278-0F3FB5C104D3}" type="slidenum">
              <a:rPr lang="es-ES" noProof="0"/>
              <a:t>‹Nº›</a:t>
            </a:fld>
            <a:endParaRPr lang="es-ES" noProof="0" dirty="0"/>
          </a:p>
        </p:txBody>
      </p:sp>
    </p:spTree>
    <p:extLst>
      <p:ext uri="{BB962C8B-B14F-4D97-AF65-F5344CB8AC3E}">
        <p14:creationId xmlns:p14="http://schemas.microsoft.com/office/powerpoint/2010/main" val="12391137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lvl1pPr>
              <a:defRPr/>
            </a:lvl1pPr>
          </a:lstStyle>
          <a:p>
            <a:pPr rtl="0"/>
            <a:r>
              <a:rPr lang="es-ES" noProof="0"/>
              <a:t>Haga clic para modificar el estilo de título del patrón</a:t>
            </a:r>
            <a:endParaRPr lang="es-ES" noProof="0" dirty="0"/>
          </a:p>
        </p:txBody>
      </p:sp>
      <p:sp>
        <p:nvSpPr>
          <p:cNvPr id="3" name="Marcador de posición de texto 2"/>
          <p:cNvSpPr>
            <a:spLocks noGrp="1"/>
          </p:cNvSpPr>
          <p:nvPr>
            <p:ph type="body" idx="1"/>
          </p:nvPr>
        </p:nvSpPr>
        <p:spPr>
          <a:xfrm>
            <a:off x="1593436" y="1499616"/>
            <a:ext cx="4818888" cy="938784"/>
          </a:xfrm>
        </p:spPr>
        <p:txBody>
          <a:bodyPr rtlCol="0" anchor="b">
            <a:noAutofit/>
          </a:bodyPr>
          <a:lstStyle>
            <a:lvl1pPr marL="0" indent="0">
              <a:spcBef>
                <a:spcPts val="0"/>
              </a:spcBef>
              <a:buNone/>
              <a:defRPr sz="24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a:t>Haga clic para modificar los estilos de texto del patrón</a:t>
            </a:r>
          </a:p>
        </p:txBody>
      </p:sp>
      <p:sp>
        <p:nvSpPr>
          <p:cNvPr id="4" name="Marcador de posición de contenido 3"/>
          <p:cNvSpPr>
            <a:spLocks noGrp="1"/>
          </p:cNvSpPr>
          <p:nvPr>
            <p:ph sz="half" idx="2"/>
          </p:nvPr>
        </p:nvSpPr>
        <p:spPr>
          <a:xfrm>
            <a:off x="1593436" y="2514706"/>
            <a:ext cx="4814586" cy="3657493"/>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baseline="0"/>
            </a:lvl8pPr>
            <a:lvl9pPr>
              <a:defRPr sz="1600" baseline="0"/>
            </a:lvl9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5" name="Marcador de posición de texto 4"/>
          <p:cNvSpPr>
            <a:spLocks noGrp="1"/>
          </p:cNvSpPr>
          <p:nvPr>
            <p:ph type="body" sz="quarter" idx="3"/>
          </p:nvPr>
        </p:nvSpPr>
        <p:spPr>
          <a:xfrm>
            <a:off x="6557349" y="1499616"/>
            <a:ext cx="4818888" cy="938784"/>
          </a:xfrm>
        </p:spPr>
        <p:txBody>
          <a:bodyPr rtlCol="0" anchor="b">
            <a:noAutofit/>
          </a:bodyPr>
          <a:lstStyle>
            <a:lvl1pPr marL="0" indent="0">
              <a:spcBef>
                <a:spcPts val="0"/>
              </a:spcBef>
              <a:buNone/>
              <a:defRPr sz="24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a:t>Haga clic para modificar los estilos de texto del patrón</a:t>
            </a:r>
          </a:p>
        </p:txBody>
      </p:sp>
      <p:sp>
        <p:nvSpPr>
          <p:cNvPr id="6" name="Marcador de posición de contenido 5"/>
          <p:cNvSpPr>
            <a:spLocks noGrp="1"/>
          </p:cNvSpPr>
          <p:nvPr>
            <p:ph sz="quarter" idx="4"/>
          </p:nvPr>
        </p:nvSpPr>
        <p:spPr>
          <a:xfrm>
            <a:off x="6557349" y="2514600"/>
            <a:ext cx="4818888" cy="3655568"/>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7" name="Marcador de posición de fecha 6"/>
          <p:cNvSpPr>
            <a:spLocks noGrp="1"/>
          </p:cNvSpPr>
          <p:nvPr>
            <p:ph type="dt" sz="half" idx="10"/>
          </p:nvPr>
        </p:nvSpPr>
        <p:spPr/>
        <p:txBody>
          <a:bodyPr rtlCol="0"/>
          <a:lstStyle/>
          <a:p>
            <a:pPr rtl="0"/>
            <a:fld id="{AACDF9AA-CFE1-4BA9-8C5D-54C264D423B8}" type="datetime1">
              <a:rPr lang="es-ES" noProof="0" smtClean="0"/>
              <a:t>27/06/2025</a:t>
            </a:fld>
            <a:endParaRPr lang="es-ES" noProof="0" dirty="0"/>
          </a:p>
        </p:txBody>
      </p:sp>
      <p:sp>
        <p:nvSpPr>
          <p:cNvPr id="8" name="Marcador de posición de pie de página 7"/>
          <p:cNvSpPr>
            <a:spLocks noGrp="1"/>
          </p:cNvSpPr>
          <p:nvPr>
            <p:ph type="ftr" sz="quarter" idx="11"/>
          </p:nvPr>
        </p:nvSpPr>
        <p:spPr/>
        <p:txBody>
          <a:bodyPr rtlCol="0"/>
          <a:lstStyle/>
          <a:p>
            <a:pPr rtl="0"/>
            <a:r>
              <a:rPr lang="es-ES" noProof="0" dirty="0"/>
              <a:t>Agregar un pie de página</a:t>
            </a:r>
          </a:p>
        </p:txBody>
      </p:sp>
      <p:sp>
        <p:nvSpPr>
          <p:cNvPr id="9" name="Marcador de posición de número de diapositiva 8"/>
          <p:cNvSpPr>
            <a:spLocks noGrp="1"/>
          </p:cNvSpPr>
          <p:nvPr>
            <p:ph type="sldNum" sz="quarter" idx="12"/>
          </p:nvPr>
        </p:nvSpPr>
        <p:spPr/>
        <p:txBody>
          <a:bodyPr rtlCol="0"/>
          <a:lstStyle/>
          <a:p>
            <a:pPr rtl="0"/>
            <a:fld id="{7DC1BBB0-96F0-4077-A278-0F3FB5C104D3}" type="slidenum">
              <a:rPr lang="es-ES" noProof="0"/>
              <a:t>‹Nº›</a:t>
            </a:fld>
            <a:endParaRPr lang="es-ES" noProof="0" dirty="0"/>
          </a:p>
        </p:txBody>
      </p:sp>
    </p:spTree>
    <p:extLst>
      <p:ext uri="{BB962C8B-B14F-4D97-AF65-F5344CB8AC3E}">
        <p14:creationId xmlns:p14="http://schemas.microsoft.com/office/powerpoint/2010/main" val="21383580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noProof="0"/>
              <a:t>Haga clic para modificar el estilo de título del patrón</a:t>
            </a:r>
            <a:endParaRPr lang="es-ES" noProof="0" dirty="0"/>
          </a:p>
        </p:txBody>
      </p:sp>
      <p:sp>
        <p:nvSpPr>
          <p:cNvPr id="3" name="Marcador de posición de fecha 2"/>
          <p:cNvSpPr>
            <a:spLocks noGrp="1"/>
          </p:cNvSpPr>
          <p:nvPr>
            <p:ph type="dt" sz="half" idx="10"/>
          </p:nvPr>
        </p:nvSpPr>
        <p:spPr/>
        <p:txBody>
          <a:bodyPr rtlCol="0"/>
          <a:lstStyle/>
          <a:p>
            <a:pPr rtl="0"/>
            <a:fld id="{CDA51D7A-9E1F-4C6F-8B86-F39A8650CB7A}" type="datetime1">
              <a:rPr lang="es-ES" noProof="0" smtClean="0"/>
              <a:t>27/06/2025</a:t>
            </a:fld>
            <a:endParaRPr lang="es-ES" noProof="0" dirty="0"/>
          </a:p>
        </p:txBody>
      </p:sp>
      <p:sp>
        <p:nvSpPr>
          <p:cNvPr id="4" name="Marcador de posición de pie de página 3"/>
          <p:cNvSpPr>
            <a:spLocks noGrp="1"/>
          </p:cNvSpPr>
          <p:nvPr>
            <p:ph type="ftr" sz="quarter" idx="11"/>
          </p:nvPr>
        </p:nvSpPr>
        <p:spPr/>
        <p:txBody>
          <a:bodyPr rtlCol="0"/>
          <a:lstStyle/>
          <a:p>
            <a:pPr rtl="0"/>
            <a:r>
              <a:rPr lang="es-ES" noProof="0" dirty="0"/>
              <a:t>Agregar un pie de página</a:t>
            </a:r>
          </a:p>
        </p:txBody>
      </p:sp>
      <p:sp>
        <p:nvSpPr>
          <p:cNvPr id="5" name="Marcador de posición de número de diapositiva 4"/>
          <p:cNvSpPr>
            <a:spLocks noGrp="1"/>
          </p:cNvSpPr>
          <p:nvPr>
            <p:ph type="sldNum" sz="quarter" idx="12"/>
          </p:nvPr>
        </p:nvSpPr>
        <p:spPr/>
        <p:txBody>
          <a:bodyPr rtlCol="0"/>
          <a:lstStyle/>
          <a:p>
            <a:pPr rtl="0"/>
            <a:fld id="{7DC1BBB0-96F0-4077-A278-0F3FB5C104D3}" type="slidenum">
              <a:rPr lang="es-ES" noProof="0"/>
              <a:t>‹Nº›</a:t>
            </a:fld>
            <a:endParaRPr lang="es-ES" noProof="0" dirty="0"/>
          </a:p>
        </p:txBody>
      </p:sp>
    </p:spTree>
    <p:extLst>
      <p:ext uri="{BB962C8B-B14F-4D97-AF65-F5344CB8AC3E}">
        <p14:creationId xmlns:p14="http://schemas.microsoft.com/office/powerpoint/2010/main" val="31635788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Rectángulo 4"/>
          <p:cNvSpPr/>
          <p:nvPr/>
        </p:nvSpPr>
        <p:spPr bwMode="ltGray">
          <a:xfrm>
            <a:off x="626239" y="0"/>
            <a:ext cx="30472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es-ES" noProof="0" dirty="0"/>
          </a:p>
        </p:txBody>
      </p:sp>
      <p:sp>
        <p:nvSpPr>
          <p:cNvPr id="6" name="Rectángulo 5"/>
          <p:cNvSpPr/>
          <p:nvPr/>
        </p:nvSpPr>
        <p:spPr bwMode="gray">
          <a:xfrm>
            <a:off x="0" y="0"/>
            <a:ext cx="609441" cy="6858000"/>
          </a:xfrm>
          <a:prstGeom prst="rect">
            <a:avLst/>
          </a:prstGeom>
          <a:solidFill>
            <a:schemeClr val="accent1">
              <a:lumMod val="7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es-ES" noProof="0" dirty="0"/>
          </a:p>
        </p:txBody>
      </p:sp>
      <p:cxnSp>
        <p:nvCxnSpPr>
          <p:cNvPr id="7" name="Conector recto 6"/>
          <p:cNvCxnSpPr/>
          <p:nvPr/>
        </p:nvCxnSpPr>
        <p:spPr bwMode="white">
          <a:xfrm>
            <a:off x="617143" y="0"/>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8" name="Rectángulo 7"/>
          <p:cNvSpPr/>
          <p:nvPr/>
        </p:nvSpPr>
        <p:spPr bwMode="gray">
          <a:xfrm>
            <a:off x="10969942" y="0"/>
            <a:ext cx="922621" cy="6858000"/>
          </a:xfrm>
          <a:prstGeom prst="rect">
            <a:avLst/>
          </a:prstGeom>
          <a:solidFill>
            <a:schemeClr val="accent1">
              <a:lumMod val="75000"/>
              <a:alpha val="8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es-ES" noProof="0" dirty="0"/>
          </a:p>
        </p:txBody>
      </p:sp>
      <p:sp>
        <p:nvSpPr>
          <p:cNvPr id="9" name="Rectángulo 8"/>
          <p:cNvSpPr/>
          <p:nvPr/>
        </p:nvSpPr>
        <p:spPr bwMode="black">
          <a:xfrm>
            <a:off x="11892563" y="0"/>
            <a:ext cx="304721" cy="6858000"/>
          </a:xfrm>
          <a:prstGeom prst="rect">
            <a:avLst/>
          </a:pr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es-ES" noProof="0" dirty="0"/>
          </a:p>
        </p:txBody>
      </p:sp>
      <p:sp>
        <p:nvSpPr>
          <p:cNvPr id="2" name="Marcador de posición de fecha 1"/>
          <p:cNvSpPr>
            <a:spLocks noGrp="1"/>
          </p:cNvSpPr>
          <p:nvPr>
            <p:ph type="dt" sz="half" idx="10"/>
          </p:nvPr>
        </p:nvSpPr>
        <p:spPr/>
        <p:txBody>
          <a:bodyPr rtlCol="0"/>
          <a:lstStyle/>
          <a:p>
            <a:pPr rtl="0"/>
            <a:fld id="{66A1E9FB-24DE-4A64-B35D-DF3FF6E51288}" type="datetime1">
              <a:rPr lang="es-ES" noProof="0" smtClean="0"/>
              <a:t>27/06/2025</a:t>
            </a:fld>
            <a:endParaRPr lang="es-ES" noProof="0" dirty="0"/>
          </a:p>
        </p:txBody>
      </p:sp>
      <p:sp>
        <p:nvSpPr>
          <p:cNvPr id="3" name="Marcador de posición de pie de página 2"/>
          <p:cNvSpPr>
            <a:spLocks noGrp="1"/>
          </p:cNvSpPr>
          <p:nvPr>
            <p:ph type="ftr" sz="quarter" idx="11"/>
          </p:nvPr>
        </p:nvSpPr>
        <p:spPr/>
        <p:txBody>
          <a:bodyPr rtlCol="0"/>
          <a:lstStyle/>
          <a:p>
            <a:pPr rtl="0"/>
            <a:r>
              <a:rPr lang="es-ES" noProof="0" dirty="0"/>
              <a:t>Agregar un pie de página</a:t>
            </a:r>
          </a:p>
        </p:txBody>
      </p:sp>
      <p:sp>
        <p:nvSpPr>
          <p:cNvPr id="4" name="Marcador de posición de número de diapositiva 3"/>
          <p:cNvSpPr>
            <a:spLocks noGrp="1"/>
          </p:cNvSpPr>
          <p:nvPr>
            <p:ph type="sldNum" sz="quarter" idx="12"/>
          </p:nvPr>
        </p:nvSpPr>
        <p:spPr/>
        <p:txBody>
          <a:bodyPr rtlCol="0"/>
          <a:lstStyle>
            <a:lvl1pPr>
              <a:defRPr>
                <a:solidFill>
                  <a:schemeClr val="bg1"/>
                </a:solidFill>
              </a:defRPr>
            </a:lvl1pPr>
          </a:lstStyle>
          <a:p>
            <a:pPr rtl="0"/>
            <a:fld id="{7DC1BBB0-96F0-4077-A278-0F3FB5C104D3}" type="slidenum">
              <a:rPr lang="es-ES" noProof="0"/>
              <a:pPr rtl="0"/>
              <a:t>‹Nº›</a:t>
            </a:fld>
            <a:endParaRPr lang="es-ES" noProof="0" dirty="0"/>
          </a:p>
        </p:txBody>
      </p:sp>
    </p:spTree>
    <p:extLst>
      <p:ext uri="{BB962C8B-B14F-4D97-AF65-F5344CB8AC3E}">
        <p14:creationId xmlns:p14="http://schemas.microsoft.com/office/powerpoint/2010/main" val="1783816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leyenda">
    <p:spTree>
      <p:nvGrpSpPr>
        <p:cNvPr id="1" name=""/>
        <p:cNvGrpSpPr/>
        <p:nvPr/>
      </p:nvGrpSpPr>
      <p:grpSpPr>
        <a:xfrm>
          <a:off x="0" y="0"/>
          <a:ext cx="0" cy="0"/>
          <a:chOff x="0" y="0"/>
          <a:chExt cx="0" cy="0"/>
        </a:xfrm>
      </p:grpSpPr>
      <p:sp>
        <p:nvSpPr>
          <p:cNvPr id="8" name="Rectángulo 7"/>
          <p:cNvSpPr/>
          <p:nvPr/>
        </p:nvSpPr>
        <p:spPr bwMode="gray">
          <a:xfrm>
            <a:off x="621792" y="0"/>
            <a:ext cx="4147717"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es-ES" noProof="0" dirty="0"/>
          </a:p>
        </p:txBody>
      </p:sp>
      <p:sp>
        <p:nvSpPr>
          <p:cNvPr id="9" name="Rectángulo 8"/>
          <p:cNvSpPr/>
          <p:nvPr/>
        </p:nvSpPr>
        <p:spPr bwMode="ltGray">
          <a:xfrm>
            <a:off x="0" y="0"/>
            <a:ext cx="609441" cy="6858000"/>
          </a:xfrm>
          <a:prstGeom prst="rect">
            <a:avLst/>
          </a:prstGeom>
          <a:solidFill>
            <a:schemeClr val="accent1">
              <a:lumMod val="7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es-ES" noProof="0" dirty="0"/>
          </a:p>
        </p:txBody>
      </p:sp>
      <p:cxnSp>
        <p:nvCxnSpPr>
          <p:cNvPr id="10" name="Conector recto 9"/>
          <p:cNvCxnSpPr/>
          <p:nvPr/>
        </p:nvCxnSpPr>
        <p:spPr bwMode="white">
          <a:xfrm>
            <a:off x="621792" y="0"/>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Rectángulo 10"/>
          <p:cNvSpPr/>
          <p:nvPr/>
        </p:nvSpPr>
        <p:spPr bwMode="gray">
          <a:xfrm>
            <a:off x="11884104" y="0"/>
            <a:ext cx="304721"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es-ES" noProof="0" dirty="0"/>
          </a:p>
        </p:txBody>
      </p:sp>
      <p:sp>
        <p:nvSpPr>
          <p:cNvPr id="2" name="Título 1"/>
          <p:cNvSpPr>
            <a:spLocks noGrp="1"/>
          </p:cNvSpPr>
          <p:nvPr>
            <p:ph type="title"/>
          </p:nvPr>
        </p:nvSpPr>
        <p:spPr bwMode="white">
          <a:xfrm>
            <a:off x="1074240" y="381000"/>
            <a:ext cx="3293422" cy="1371600"/>
          </a:xfrm>
        </p:spPr>
        <p:txBody>
          <a:bodyPr rtlCol="0" anchor="b">
            <a:normAutofit/>
          </a:bodyPr>
          <a:lstStyle>
            <a:lvl1pPr algn="l">
              <a:defRPr sz="2800" b="0" cap="all" baseline="0">
                <a:solidFill>
                  <a:schemeClr val="bg1"/>
                </a:solidFill>
              </a:defRPr>
            </a:lvl1pPr>
          </a:lstStyle>
          <a:p>
            <a:pPr rtl="0"/>
            <a:r>
              <a:rPr lang="es-ES" noProof="0"/>
              <a:t>Haga clic para modificar el estilo de título del patrón</a:t>
            </a:r>
            <a:endParaRPr lang="es-ES" noProof="0" dirty="0"/>
          </a:p>
        </p:txBody>
      </p:sp>
      <p:sp>
        <p:nvSpPr>
          <p:cNvPr id="3" name="Marcador de posición de contenido 2"/>
          <p:cNvSpPr>
            <a:spLocks noGrp="1"/>
          </p:cNvSpPr>
          <p:nvPr>
            <p:ph idx="1"/>
          </p:nvPr>
        </p:nvSpPr>
        <p:spPr>
          <a:xfrm>
            <a:off x="5180251" y="482600"/>
            <a:ext cx="6195986" cy="5689600"/>
          </a:xfrm>
        </p:spPr>
        <p:txBody>
          <a:bodyPr rtlCol="0">
            <a:normAutofit/>
          </a:bodyPr>
          <a:lstStyle>
            <a:lvl1pPr>
              <a:defRPr sz="2800"/>
            </a:lvl1pPr>
            <a:lvl2pPr>
              <a:defRPr sz="2400"/>
            </a:lvl2pPr>
            <a:lvl3pPr>
              <a:defRPr sz="2000"/>
            </a:lvl3pPr>
            <a:lvl4pPr>
              <a:defRPr sz="1800"/>
            </a:lvl4pPr>
            <a:lvl5pPr>
              <a:defRPr sz="1800"/>
            </a:lvl5pPr>
            <a:lvl6pPr>
              <a:defRPr sz="1800"/>
            </a:lvl6pPr>
            <a:lvl7pPr>
              <a:defRPr sz="1800"/>
            </a:lvl7pPr>
            <a:lvl8pPr>
              <a:defRPr sz="1800" baseline="0"/>
            </a:lvl8pPr>
            <a:lvl9pPr>
              <a:defRPr sz="1800" baseline="0"/>
            </a:lvl9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4" name="Marcador de posición de texto 3"/>
          <p:cNvSpPr>
            <a:spLocks noGrp="1"/>
          </p:cNvSpPr>
          <p:nvPr>
            <p:ph type="body" sz="half" idx="2"/>
          </p:nvPr>
        </p:nvSpPr>
        <p:spPr bwMode="white">
          <a:xfrm>
            <a:off x="1074240" y="1828800"/>
            <a:ext cx="3293422" cy="4343400"/>
          </a:xfrm>
        </p:spPr>
        <p:txBody>
          <a:bodyPr rtlCol="0">
            <a:normAutofit/>
          </a:bodyPr>
          <a:lstStyle>
            <a:lvl1pPr marL="0" indent="0">
              <a:buNone/>
              <a:defRPr sz="20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ES" noProof="0"/>
              <a:t>Haga clic para modificar los estilos de texto del patrón</a:t>
            </a:r>
          </a:p>
        </p:txBody>
      </p:sp>
      <p:sp>
        <p:nvSpPr>
          <p:cNvPr id="5" name="Marcador de posición de fecha 4"/>
          <p:cNvSpPr>
            <a:spLocks noGrp="1"/>
          </p:cNvSpPr>
          <p:nvPr>
            <p:ph type="dt" sz="half" idx="10"/>
          </p:nvPr>
        </p:nvSpPr>
        <p:spPr/>
        <p:txBody>
          <a:bodyPr rtlCol="0"/>
          <a:lstStyle/>
          <a:p>
            <a:pPr rtl="0"/>
            <a:fld id="{53CDA7DC-138B-4843-B77A-91873FF451A9}" type="datetime1">
              <a:rPr lang="es-ES" noProof="0" smtClean="0"/>
              <a:t>27/06/2025</a:t>
            </a:fld>
            <a:endParaRPr lang="es-ES" noProof="0" dirty="0"/>
          </a:p>
        </p:txBody>
      </p:sp>
      <p:sp>
        <p:nvSpPr>
          <p:cNvPr id="6" name="Marcador de posición de pie de página 5"/>
          <p:cNvSpPr>
            <a:spLocks noGrp="1"/>
          </p:cNvSpPr>
          <p:nvPr>
            <p:ph type="ftr" sz="quarter" idx="11"/>
          </p:nvPr>
        </p:nvSpPr>
        <p:spPr/>
        <p:txBody>
          <a:bodyPr rtlCol="0"/>
          <a:lstStyle/>
          <a:p>
            <a:pPr rtl="0"/>
            <a:r>
              <a:rPr lang="es-ES" noProof="0" dirty="0"/>
              <a:t>Agregar un pie de página</a:t>
            </a:r>
          </a:p>
        </p:txBody>
      </p:sp>
      <p:sp>
        <p:nvSpPr>
          <p:cNvPr id="7" name="Marcador de posición de número de diapositiva 6"/>
          <p:cNvSpPr>
            <a:spLocks noGrp="1"/>
          </p:cNvSpPr>
          <p:nvPr>
            <p:ph type="sldNum" sz="quarter" idx="12"/>
          </p:nvPr>
        </p:nvSpPr>
        <p:spPr/>
        <p:txBody>
          <a:bodyPr rtlCol="0"/>
          <a:lstStyle/>
          <a:p>
            <a:pPr rtl="0"/>
            <a:fld id="{7DC1BBB0-96F0-4077-A278-0F3FB5C104D3}" type="slidenum">
              <a:rPr lang="es-ES" noProof="0"/>
              <a:t>‹Nº›</a:t>
            </a:fld>
            <a:endParaRPr lang="es-ES" noProof="0" dirty="0"/>
          </a:p>
        </p:txBody>
      </p:sp>
    </p:spTree>
    <p:extLst>
      <p:ext uri="{BB962C8B-B14F-4D97-AF65-F5344CB8AC3E}">
        <p14:creationId xmlns:p14="http://schemas.microsoft.com/office/powerpoint/2010/main" val="35180431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leyenda">
    <p:spTree>
      <p:nvGrpSpPr>
        <p:cNvPr id="1" name=""/>
        <p:cNvGrpSpPr/>
        <p:nvPr/>
      </p:nvGrpSpPr>
      <p:grpSpPr>
        <a:xfrm>
          <a:off x="0" y="0"/>
          <a:ext cx="0" cy="0"/>
          <a:chOff x="0" y="0"/>
          <a:chExt cx="0" cy="0"/>
        </a:xfrm>
      </p:grpSpPr>
      <p:sp>
        <p:nvSpPr>
          <p:cNvPr id="11" name="Rectángulo 10"/>
          <p:cNvSpPr/>
          <p:nvPr/>
        </p:nvSpPr>
        <p:spPr bwMode="gray">
          <a:xfrm>
            <a:off x="0" y="0"/>
            <a:ext cx="609441" cy="6858000"/>
          </a:xfrm>
          <a:prstGeom prst="rect">
            <a:avLst/>
          </a:prstGeom>
          <a:solidFill>
            <a:schemeClr val="accent1">
              <a:lumMod val="7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es-ES" noProof="0" dirty="0"/>
          </a:p>
        </p:txBody>
      </p:sp>
      <p:sp>
        <p:nvSpPr>
          <p:cNvPr id="8" name="Rectángulo 7"/>
          <p:cNvSpPr/>
          <p:nvPr/>
        </p:nvSpPr>
        <p:spPr bwMode="black">
          <a:xfrm>
            <a:off x="11884104" y="0"/>
            <a:ext cx="304721"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es-ES" noProof="0" dirty="0"/>
          </a:p>
        </p:txBody>
      </p:sp>
      <p:sp>
        <p:nvSpPr>
          <p:cNvPr id="9" name="Rectángulo 8"/>
          <p:cNvSpPr/>
          <p:nvPr/>
        </p:nvSpPr>
        <p:spPr bwMode="ltGray">
          <a:xfrm>
            <a:off x="4875530" y="0"/>
            <a:ext cx="7017034" cy="685800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es-ES" noProof="0" dirty="0"/>
          </a:p>
        </p:txBody>
      </p:sp>
      <p:sp>
        <p:nvSpPr>
          <p:cNvPr id="2" name="Título 1"/>
          <p:cNvSpPr>
            <a:spLocks noGrp="1"/>
          </p:cNvSpPr>
          <p:nvPr>
            <p:ph type="title"/>
          </p:nvPr>
        </p:nvSpPr>
        <p:spPr>
          <a:xfrm>
            <a:off x="1074240" y="381000"/>
            <a:ext cx="3293422" cy="1371600"/>
          </a:xfrm>
        </p:spPr>
        <p:txBody>
          <a:bodyPr rtlCol="0" anchor="b">
            <a:normAutofit/>
          </a:bodyPr>
          <a:lstStyle>
            <a:lvl1pPr algn="l">
              <a:defRPr sz="2800" b="0" cap="all" baseline="0">
                <a:solidFill>
                  <a:schemeClr val="tx1">
                    <a:lumMod val="75000"/>
                  </a:schemeClr>
                </a:solidFill>
              </a:defRPr>
            </a:lvl1pPr>
          </a:lstStyle>
          <a:p>
            <a:pPr rtl="0"/>
            <a:r>
              <a:rPr lang="es-ES" noProof="0"/>
              <a:t>Haga clic para modificar el estilo de título del patrón</a:t>
            </a:r>
            <a:endParaRPr lang="es-ES" noProof="0" dirty="0"/>
          </a:p>
        </p:txBody>
      </p:sp>
      <p:sp>
        <p:nvSpPr>
          <p:cNvPr id="3" name="Marcador de posición de imagen 2" descr="Marcador de posición vacío para agregar una imagen. Haga clic en el marcador de posición y seleccione la imagen que desee agregar"/>
          <p:cNvSpPr>
            <a:spLocks noGrp="1"/>
          </p:cNvSpPr>
          <p:nvPr>
            <p:ph type="pic" idx="1"/>
          </p:nvPr>
        </p:nvSpPr>
        <p:spPr bwMode="auto">
          <a:xfrm>
            <a:off x="5180251" y="482600"/>
            <a:ext cx="6195986" cy="5689600"/>
          </a:xfrm>
          <a:ln w="19050">
            <a:solidFill>
              <a:schemeClr val="bg1"/>
            </a:solidFill>
          </a:ln>
        </p:spPr>
        <p:txBody>
          <a:bodyPr rtlCol="0">
            <a:normAutofit/>
          </a:bodyPr>
          <a:lstStyle>
            <a:lvl1pPr marL="0" indent="0">
              <a:buNone/>
              <a:defRPr sz="2800" baseline="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s-ES" noProof="0"/>
              <a:t>Haga clic en el icono para agregar una imagen</a:t>
            </a:r>
            <a:endParaRPr lang="es-ES" noProof="0" dirty="0"/>
          </a:p>
        </p:txBody>
      </p:sp>
      <p:sp>
        <p:nvSpPr>
          <p:cNvPr id="4" name="Marcador de posición de texto 3"/>
          <p:cNvSpPr>
            <a:spLocks noGrp="1"/>
          </p:cNvSpPr>
          <p:nvPr>
            <p:ph type="body" sz="half" idx="2"/>
          </p:nvPr>
        </p:nvSpPr>
        <p:spPr>
          <a:xfrm>
            <a:off x="1074240" y="1828800"/>
            <a:ext cx="3293422" cy="4343400"/>
          </a:xfrm>
        </p:spPr>
        <p:txBody>
          <a:bodyPr rtlCol="0">
            <a:normAutofit/>
          </a:bodyPr>
          <a:lstStyle>
            <a:lvl1pPr marL="0" indent="0">
              <a:buNone/>
              <a:defRPr sz="20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ES" noProof="0"/>
              <a:t>Haga clic para modificar los estilos de texto del patrón</a:t>
            </a:r>
          </a:p>
        </p:txBody>
      </p:sp>
      <p:sp>
        <p:nvSpPr>
          <p:cNvPr id="5" name="Marcador de posición de fecha 4"/>
          <p:cNvSpPr>
            <a:spLocks noGrp="1"/>
          </p:cNvSpPr>
          <p:nvPr>
            <p:ph type="dt" sz="half" idx="10"/>
          </p:nvPr>
        </p:nvSpPr>
        <p:spPr/>
        <p:txBody>
          <a:bodyPr rtlCol="0"/>
          <a:lstStyle>
            <a:lvl1pPr>
              <a:defRPr baseline="0">
                <a:solidFill>
                  <a:schemeClr val="tx2"/>
                </a:solidFill>
              </a:defRPr>
            </a:lvl1pPr>
          </a:lstStyle>
          <a:p>
            <a:pPr rtl="0"/>
            <a:fld id="{CB016917-91ED-4B62-9DC6-0583229F954A}" type="datetime1">
              <a:rPr lang="es-ES" noProof="0" smtClean="0"/>
              <a:t>27/06/2025</a:t>
            </a:fld>
            <a:endParaRPr lang="es-ES" noProof="0" dirty="0"/>
          </a:p>
        </p:txBody>
      </p:sp>
      <p:sp>
        <p:nvSpPr>
          <p:cNvPr id="6" name="Marcador de posición de pie de página 5"/>
          <p:cNvSpPr>
            <a:spLocks noGrp="1"/>
          </p:cNvSpPr>
          <p:nvPr>
            <p:ph type="ftr" sz="quarter" idx="11"/>
          </p:nvPr>
        </p:nvSpPr>
        <p:spPr/>
        <p:txBody>
          <a:bodyPr rtlCol="0"/>
          <a:lstStyle>
            <a:lvl1pPr>
              <a:defRPr baseline="0">
                <a:solidFill>
                  <a:schemeClr val="tx2"/>
                </a:solidFill>
              </a:defRPr>
            </a:lvl1pPr>
          </a:lstStyle>
          <a:p>
            <a:pPr rtl="0"/>
            <a:r>
              <a:rPr lang="es-ES" noProof="0" dirty="0"/>
              <a:t>Agregar un pie de página</a:t>
            </a:r>
          </a:p>
        </p:txBody>
      </p:sp>
      <p:sp>
        <p:nvSpPr>
          <p:cNvPr id="7" name="Marcador de posición de número de diapositiva 6"/>
          <p:cNvSpPr>
            <a:spLocks noGrp="1"/>
          </p:cNvSpPr>
          <p:nvPr>
            <p:ph type="sldNum" sz="quarter" idx="12"/>
          </p:nvPr>
        </p:nvSpPr>
        <p:spPr/>
        <p:txBody>
          <a:bodyPr rtlCol="0"/>
          <a:lstStyle>
            <a:lvl1pPr>
              <a:defRPr baseline="0">
                <a:solidFill>
                  <a:schemeClr val="tx2"/>
                </a:solidFill>
              </a:defRPr>
            </a:lvl1pPr>
          </a:lstStyle>
          <a:p>
            <a:pPr rtl="0"/>
            <a:fld id="{7DC1BBB0-96F0-4077-A278-0F3FB5C104D3}" type="slidenum">
              <a:rPr lang="es-ES" noProof="0" smtClean="0"/>
              <a:pPr rtl="0"/>
              <a:t>‹Nº›</a:t>
            </a:fld>
            <a:endParaRPr lang="es-ES" noProof="0" dirty="0"/>
          </a:p>
        </p:txBody>
      </p:sp>
      <p:cxnSp>
        <p:nvCxnSpPr>
          <p:cNvPr id="10" name="Conector recto 9"/>
          <p:cNvCxnSpPr/>
          <p:nvPr/>
        </p:nvCxnSpPr>
        <p:spPr bwMode="white">
          <a:xfrm>
            <a:off x="11879867" y="0"/>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39002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ángulo 6"/>
          <p:cNvSpPr/>
          <p:nvPr/>
        </p:nvSpPr>
        <p:spPr bwMode="gray">
          <a:xfrm>
            <a:off x="11884104" y="0"/>
            <a:ext cx="304721" cy="6858000"/>
          </a:xfrm>
          <a:prstGeom prst="rect">
            <a:avLst/>
          </a:pr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es-ES" noProof="0" dirty="0"/>
          </a:p>
        </p:txBody>
      </p:sp>
      <p:sp>
        <p:nvSpPr>
          <p:cNvPr id="8" name="Rectángulo 7"/>
          <p:cNvSpPr/>
          <p:nvPr/>
        </p:nvSpPr>
        <p:spPr bwMode="ltGray">
          <a:xfrm>
            <a:off x="617143" y="0"/>
            <a:ext cx="60944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s-ES" noProof="0" dirty="0"/>
          </a:p>
        </p:txBody>
      </p:sp>
      <p:sp>
        <p:nvSpPr>
          <p:cNvPr id="9" name="Rectángulo 8"/>
          <p:cNvSpPr/>
          <p:nvPr/>
        </p:nvSpPr>
        <p:spPr bwMode="gray">
          <a:xfrm>
            <a:off x="0" y="0"/>
            <a:ext cx="609441" cy="6858000"/>
          </a:xfrm>
          <a:prstGeom prst="rect">
            <a:avLst/>
          </a:prstGeom>
          <a:solidFill>
            <a:schemeClr val="accent1">
              <a:lumMod val="75000"/>
              <a:alpha val="8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s-ES" noProof="0" dirty="0"/>
          </a:p>
        </p:txBody>
      </p:sp>
      <p:sp>
        <p:nvSpPr>
          <p:cNvPr id="13" name="Rectángulo 12"/>
          <p:cNvSpPr/>
          <p:nvPr/>
        </p:nvSpPr>
        <p:spPr bwMode="black">
          <a:xfrm>
            <a:off x="617143" y="736219"/>
            <a:ext cx="609441" cy="609600"/>
          </a:xfrm>
          <a:prstGeom prst="rect">
            <a:avLst/>
          </a:prstGeom>
          <a:solidFill>
            <a:schemeClr val="accent1">
              <a:lumMod val="50000"/>
              <a:alpha val="7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cxnSp>
        <p:nvCxnSpPr>
          <p:cNvPr id="14" name="Conector recto 13"/>
          <p:cNvCxnSpPr/>
          <p:nvPr/>
        </p:nvCxnSpPr>
        <p:spPr bwMode="white">
          <a:xfrm>
            <a:off x="617143" y="736219"/>
            <a:ext cx="60944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Conector recto 14"/>
          <p:cNvCxnSpPr/>
          <p:nvPr/>
        </p:nvCxnSpPr>
        <p:spPr bwMode="white">
          <a:xfrm>
            <a:off x="617143" y="1345819"/>
            <a:ext cx="60944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2" name="Pi"/>
          <p:cNvSpPr>
            <a:spLocks/>
          </p:cNvSpPr>
          <p:nvPr/>
        </p:nvSpPr>
        <p:spPr bwMode="white">
          <a:xfrm>
            <a:off x="756095" y="898102"/>
            <a:ext cx="336023" cy="294097"/>
          </a:xfrm>
          <a:custGeom>
            <a:avLst/>
            <a:gdLst>
              <a:gd name="T0" fmla="*/ 411 w 426"/>
              <a:gd name="T1" fmla="*/ 0 h 372"/>
              <a:gd name="T2" fmla="*/ 90 w 426"/>
              <a:gd name="T3" fmla="*/ 0 h 372"/>
              <a:gd name="T4" fmla="*/ 3 w 426"/>
              <a:gd name="T5" fmla="*/ 64 h 372"/>
              <a:gd name="T6" fmla="*/ 12 w 426"/>
              <a:gd name="T7" fmla="*/ 83 h 372"/>
              <a:gd name="T8" fmla="*/ 17 w 426"/>
              <a:gd name="T9" fmla="*/ 83 h 372"/>
              <a:gd name="T10" fmla="*/ 31 w 426"/>
              <a:gd name="T11" fmla="*/ 73 h 372"/>
              <a:gd name="T12" fmla="*/ 90 w 426"/>
              <a:gd name="T13" fmla="*/ 30 h 372"/>
              <a:gd name="T14" fmla="*/ 131 w 426"/>
              <a:gd name="T15" fmla="*/ 30 h 372"/>
              <a:gd name="T16" fmla="*/ 61 w 426"/>
              <a:gd name="T17" fmla="*/ 334 h 372"/>
              <a:gd name="T18" fmla="*/ 61 w 426"/>
              <a:gd name="T19" fmla="*/ 355 h 372"/>
              <a:gd name="T20" fmla="*/ 72 w 426"/>
              <a:gd name="T21" fmla="*/ 359 h 372"/>
              <a:gd name="T22" fmla="*/ 83 w 426"/>
              <a:gd name="T23" fmla="*/ 355 h 372"/>
              <a:gd name="T24" fmla="*/ 161 w 426"/>
              <a:gd name="T25" fmla="*/ 30 h 372"/>
              <a:gd name="T26" fmla="*/ 272 w 426"/>
              <a:gd name="T27" fmla="*/ 30 h 372"/>
              <a:gd name="T28" fmla="*/ 253 w 426"/>
              <a:gd name="T29" fmla="*/ 270 h 372"/>
              <a:gd name="T30" fmla="*/ 277 w 426"/>
              <a:gd name="T31" fmla="*/ 355 h 372"/>
              <a:gd name="T32" fmla="*/ 322 w 426"/>
              <a:gd name="T33" fmla="*/ 372 h 372"/>
              <a:gd name="T34" fmla="*/ 335 w 426"/>
              <a:gd name="T35" fmla="*/ 371 h 372"/>
              <a:gd name="T36" fmla="*/ 417 w 426"/>
              <a:gd name="T37" fmla="*/ 280 h 372"/>
              <a:gd name="T38" fmla="*/ 406 w 426"/>
              <a:gd name="T39" fmla="*/ 262 h 372"/>
              <a:gd name="T40" fmla="*/ 388 w 426"/>
              <a:gd name="T41" fmla="*/ 273 h 372"/>
              <a:gd name="T42" fmla="*/ 331 w 426"/>
              <a:gd name="T43" fmla="*/ 341 h 372"/>
              <a:gd name="T44" fmla="*/ 298 w 426"/>
              <a:gd name="T45" fmla="*/ 333 h 372"/>
              <a:gd name="T46" fmla="*/ 283 w 426"/>
              <a:gd name="T47" fmla="*/ 272 h 372"/>
              <a:gd name="T48" fmla="*/ 302 w 426"/>
              <a:gd name="T49" fmla="*/ 30 h 372"/>
              <a:gd name="T50" fmla="*/ 411 w 426"/>
              <a:gd name="T51" fmla="*/ 30 h 372"/>
              <a:gd name="T52" fmla="*/ 426 w 426"/>
              <a:gd name="T53" fmla="*/ 15 h 372"/>
              <a:gd name="T54" fmla="*/ 411 w 426"/>
              <a:gd name="T55" fmla="*/ 0 h 3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26" h="372">
                <a:moveTo>
                  <a:pt x="411" y="0"/>
                </a:moveTo>
                <a:cubicBezTo>
                  <a:pt x="90" y="0"/>
                  <a:pt x="90" y="0"/>
                  <a:pt x="90" y="0"/>
                </a:cubicBezTo>
                <a:cubicBezTo>
                  <a:pt x="25" y="0"/>
                  <a:pt x="4" y="61"/>
                  <a:pt x="3" y="64"/>
                </a:cubicBezTo>
                <a:cubicBezTo>
                  <a:pt x="0" y="71"/>
                  <a:pt x="4" y="80"/>
                  <a:pt x="12" y="83"/>
                </a:cubicBezTo>
                <a:cubicBezTo>
                  <a:pt x="14" y="83"/>
                  <a:pt x="15" y="83"/>
                  <a:pt x="17" y="83"/>
                </a:cubicBezTo>
                <a:cubicBezTo>
                  <a:pt x="23" y="83"/>
                  <a:pt x="29" y="80"/>
                  <a:pt x="31" y="73"/>
                </a:cubicBezTo>
                <a:cubicBezTo>
                  <a:pt x="31" y="73"/>
                  <a:pt x="46" y="30"/>
                  <a:pt x="90" y="30"/>
                </a:cubicBezTo>
                <a:cubicBezTo>
                  <a:pt x="131" y="30"/>
                  <a:pt x="131" y="30"/>
                  <a:pt x="131" y="30"/>
                </a:cubicBezTo>
                <a:cubicBezTo>
                  <a:pt x="129" y="83"/>
                  <a:pt x="118" y="274"/>
                  <a:pt x="61" y="334"/>
                </a:cubicBezTo>
                <a:cubicBezTo>
                  <a:pt x="55" y="340"/>
                  <a:pt x="55" y="350"/>
                  <a:pt x="61" y="355"/>
                </a:cubicBezTo>
                <a:cubicBezTo>
                  <a:pt x="64" y="358"/>
                  <a:pt x="68" y="359"/>
                  <a:pt x="72" y="359"/>
                </a:cubicBezTo>
                <a:cubicBezTo>
                  <a:pt x="76" y="359"/>
                  <a:pt x="80" y="358"/>
                  <a:pt x="83" y="355"/>
                </a:cubicBezTo>
                <a:cubicBezTo>
                  <a:pt x="148" y="286"/>
                  <a:pt x="159" y="84"/>
                  <a:pt x="161" y="30"/>
                </a:cubicBezTo>
                <a:cubicBezTo>
                  <a:pt x="272" y="30"/>
                  <a:pt x="272" y="30"/>
                  <a:pt x="272" y="30"/>
                </a:cubicBezTo>
                <a:cubicBezTo>
                  <a:pt x="253" y="270"/>
                  <a:pt x="253" y="270"/>
                  <a:pt x="253" y="270"/>
                </a:cubicBezTo>
                <a:cubicBezTo>
                  <a:pt x="253" y="272"/>
                  <a:pt x="248" y="327"/>
                  <a:pt x="277" y="355"/>
                </a:cubicBezTo>
                <a:cubicBezTo>
                  <a:pt x="289" y="366"/>
                  <a:pt x="304" y="372"/>
                  <a:pt x="322" y="372"/>
                </a:cubicBezTo>
                <a:cubicBezTo>
                  <a:pt x="326" y="372"/>
                  <a:pt x="330" y="372"/>
                  <a:pt x="335" y="371"/>
                </a:cubicBezTo>
                <a:cubicBezTo>
                  <a:pt x="398" y="362"/>
                  <a:pt x="416" y="283"/>
                  <a:pt x="417" y="280"/>
                </a:cubicBezTo>
                <a:cubicBezTo>
                  <a:pt x="419" y="271"/>
                  <a:pt x="414" y="264"/>
                  <a:pt x="406" y="262"/>
                </a:cubicBezTo>
                <a:cubicBezTo>
                  <a:pt x="398" y="260"/>
                  <a:pt x="390" y="265"/>
                  <a:pt x="388" y="273"/>
                </a:cubicBezTo>
                <a:cubicBezTo>
                  <a:pt x="388" y="274"/>
                  <a:pt x="373" y="335"/>
                  <a:pt x="331" y="341"/>
                </a:cubicBezTo>
                <a:cubicBezTo>
                  <a:pt x="316" y="343"/>
                  <a:pt x="306" y="341"/>
                  <a:pt x="298" y="333"/>
                </a:cubicBezTo>
                <a:cubicBezTo>
                  <a:pt x="282" y="318"/>
                  <a:pt x="282" y="284"/>
                  <a:pt x="283" y="272"/>
                </a:cubicBezTo>
                <a:cubicBezTo>
                  <a:pt x="302" y="30"/>
                  <a:pt x="302" y="30"/>
                  <a:pt x="302" y="30"/>
                </a:cubicBezTo>
                <a:cubicBezTo>
                  <a:pt x="411" y="30"/>
                  <a:pt x="411" y="30"/>
                  <a:pt x="411" y="30"/>
                </a:cubicBezTo>
                <a:cubicBezTo>
                  <a:pt x="419" y="30"/>
                  <a:pt x="426" y="24"/>
                  <a:pt x="426" y="15"/>
                </a:cubicBezTo>
                <a:cubicBezTo>
                  <a:pt x="426" y="7"/>
                  <a:pt x="419" y="0"/>
                  <a:pt x="411" y="0"/>
                </a:cubicBezTo>
                <a:close/>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es-ES" noProof="0" dirty="0"/>
          </a:p>
        </p:txBody>
      </p:sp>
      <p:cxnSp>
        <p:nvCxnSpPr>
          <p:cNvPr id="16" name="Conector recto 15"/>
          <p:cNvCxnSpPr/>
          <p:nvPr/>
        </p:nvCxnSpPr>
        <p:spPr bwMode="white">
          <a:xfrm>
            <a:off x="617143" y="0"/>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Marcador de posición de título 1"/>
          <p:cNvSpPr>
            <a:spLocks noGrp="1"/>
          </p:cNvSpPr>
          <p:nvPr>
            <p:ph type="title"/>
          </p:nvPr>
        </p:nvSpPr>
        <p:spPr>
          <a:xfrm>
            <a:off x="1593436" y="177800"/>
            <a:ext cx="9782801" cy="1239837"/>
          </a:xfrm>
          <a:prstGeom prst="rect">
            <a:avLst/>
          </a:prstGeom>
        </p:spPr>
        <p:txBody>
          <a:bodyPr vert="horz" lIns="91440" tIns="45720" rIns="91440" bIns="45720" rtlCol="0" anchor="b">
            <a:normAutofit/>
          </a:bodyPr>
          <a:lstStyle/>
          <a:p>
            <a:pPr rtl="0"/>
            <a:r>
              <a:rPr lang="es-ES" noProof="0" dirty="0"/>
              <a:t>Haga clic para modificar el estilo de título del patrón</a:t>
            </a:r>
          </a:p>
        </p:txBody>
      </p:sp>
      <p:sp>
        <p:nvSpPr>
          <p:cNvPr id="3" name="Marcador de posición de texto 2"/>
          <p:cNvSpPr>
            <a:spLocks noGrp="1"/>
          </p:cNvSpPr>
          <p:nvPr>
            <p:ph type="body" idx="1"/>
          </p:nvPr>
        </p:nvSpPr>
        <p:spPr>
          <a:xfrm>
            <a:off x="1593436" y="1600200"/>
            <a:ext cx="9782801" cy="4572000"/>
          </a:xfrm>
          <a:prstGeom prst="rect">
            <a:avLst/>
          </a:prstGeom>
        </p:spPr>
        <p:txBody>
          <a:bodyPr vert="horz" lIns="91440" tIns="45720" rIns="91440" bIns="45720" rtlCol="0">
            <a:normAutofit/>
          </a:bodyPr>
          <a:lstStyle/>
          <a:p>
            <a:pPr lvl="0" rtl="0"/>
            <a:r>
              <a:rPr lang="es-ES" noProof="0" dirty="0"/>
              <a:t>Haga clic para modificar los estilos de texto del patrón</a:t>
            </a:r>
          </a:p>
          <a:p>
            <a:pPr lvl="1" rtl="0"/>
            <a:r>
              <a:rPr lang="es-ES" noProof="0" dirty="0"/>
              <a:t>Segundo nivel</a:t>
            </a:r>
          </a:p>
          <a:p>
            <a:pPr lvl="2" rtl="0"/>
            <a:r>
              <a:rPr lang="es-ES" noProof="0" dirty="0"/>
              <a:t>Tercer nivel</a:t>
            </a:r>
          </a:p>
          <a:p>
            <a:pPr lvl="3" rtl="0"/>
            <a:r>
              <a:rPr lang="es-ES" noProof="0" dirty="0"/>
              <a:t>Cuarto nivel</a:t>
            </a:r>
          </a:p>
          <a:p>
            <a:pPr lvl="4" rtl="0"/>
            <a:r>
              <a:rPr lang="es-ES" noProof="0" dirty="0"/>
              <a:t>Quinto nivel</a:t>
            </a:r>
          </a:p>
        </p:txBody>
      </p:sp>
      <p:sp>
        <p:nvSpPr>
          <p:cNvPr id="4" name="Marcador de posición de fecha 3"/>
          <p:cNvSpPr>
            <a:spLocks noGrp="1"/>
          </p:cNvSpPr>
          <p:nvPr>
            <p:ph type="dt" sz="half" idx="2"/>
          </p:nvPr>
        </p:nvSpPr>
        <p:spPr>
          <a:xfrm>
            <a:off x="5180250" y="6356351"/>
            <a:ext cx="1218883" cy="365125"/>
          </a:xfrm>
          <a:prstGeom prst="rect">
            <a:avLst/>
          </a:prstGeom>
        </p:spPr>
        <p:txBody>
          <a:bodyPr vert="horz" lIns="91440" tIns="45720" rIns="91440" bIns="45720" rtlCol="0" anchor="ctr"/>
          <a:lstStyle>
            <a:lvl1pPr algn="l">
              <a:defRPr sz="1200" cap="all" baseline="0">
                <a:solidFill>
                  <a:schemeClr val="tx1"/>
                </a:solidFill>
              </a:defRPr>
            </a:lvl1pPr>
          </a:lstStyle>
          <a:p>
            <a:pPr rtl="0"/>
            <a:fld id="{75031EA3-1207-456F-B1A7-F20CDD0C2E7B}" type="datetime1">
              <a:rPr lang="es-ES" noProof="0" smtClean="0"/>
              <a:t>27/06/2025</a:t>
            </a:fld>
            <a:endParaRPr lang="es-ES" noProof="0" dirty="0"/>
          </a:p>
        </p:txBody>
      </p:sp>
      <p:sp>
        <p:nvSpPr>
          <p:cNvPr id="5" name="Marcador de posición de pie de página 4"/>
          <p:cNvSpPr>
            <a:spLocks noGrp="1"/>
          </p:cNvSpPr>
          <p:nvPr>
            <p:ph type="ftr" sz="quarter" idx="3"/>
          </p:nvPr>
        </p:nvSpPr>
        <p:spPr>
          <a:xfrm>
            <a:off x="6595933" y="6356351"/>
            <a:ext cx="3974065" cy="365125"/>
          </a:xfrm>
          <a:prstGeom prst="rect">
            <a:avLst/>
          </a:prstGeom>
        </p:spPr>
        <p:txBody>
          <a:bodyPr vert="horz" lIns="91440" tIns="45720" rIns="91440" bIns="45720" rtlCol="0" anchor="ctr"/>
          <a:lstStyle>
            <a:lvl1pPr algn="ctr">
              <a:defRPr sz="1200" cap="all" baseline="0">
                <a:solidFill>
                  <a:schemeClr val="tx1"/>
                </a:solidFill>
              </a:defRPr>
            </a:lvl1pPr>
          </a:lstStyle>
          <a:p>
            <a:pPr rtl="0"/>
            <a:r>
              <a:rPr lang="es-ES" noProof="0" dirty="0"/>
              <a:t>Agregar un pie de página</a:t>
            </a:r>
          </a:p>
        </p:txBody>
      </p:sp>
      <p:sp>
        <p:nvSpPr>
          <p:cNvPr id="6" name="Marcador de posición de número de diapositiva 5"/>
          <p:cNvSpPr>
            <a:spLocks noGrp="1"/>
          </p:cNvSpPr>
          <p:nvPr>
            <p:ph type="sldNum" sz="quarter" idx="4"/>
          </p:nvPr>
        </p:nvSpPr>
        <p:spPr>
          <a:xfrm>
            <a:off x="10766796" y="6356351"/>
            <a:ext cx="609441" cy="365125"/>
          </a:xfrm>
          <a:prstGeom prst="rect">
            <a:avLst/>
          </a:prstGeom>
        </p:spPr>
        <p:txBody>
          <a:bodyPr vert="horz" lIns="91440" tIns="45720" rIns="91440" bIns="45720" rtlCol="0" anchor="ctr"/>
          <a:lstStyle>
            <a:lvl1pPr algn="r">
              <a:defRPr sz="1200" cap="all" baseline="0">
                <a:solidFill>
                  <a:schemeClr val="tx1"/>
                </a:solidFill>
              </a:defRPr>
            </a:lvl1pPr>
          </a:lstStyle>
          <a:p>
            <a:pPr rtl="0"/>
            <a:fld id="{7DC1BBB0-96F0-4077-A278-0F3FB5C104D3}" type="slidenum">
              <a:rPr lang="es-ES" noProof="0" smtClean="0"/>
              <a:pPr rtl="0"/>
              <a:t>‹Nº›</a:t>
            </a:fld>
            <a:endParaRPr lang="es-ES" noProof="0" dirty="0"/>
          </a:p>
        </p:txBody>
      </p:sp>
    </p:spTree>
    <p:extLst>
      <p:ext uri="{BB962C8B-B14F-4D97-AF65-F5344CB8AC3E}">
        <p14:creationId xmlns:p14="http://schemas.microsoft.com/office/powerpoint/2010/main" val="20543223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600" kern="1200">
          <a:solidFill>
            <a:schemeClr val="tx1">
              <a:lumMod val="75000"/>
            </a:schemeClr>
          </a:solidFill>
          <a:latin typeface="+mj-lt"/>
          <a:ea typeface="+mj-ea"/>
          <a:cs typeface="+mj-cs"/>
        </a:defRPr>
      </a:lvl1pPr>
    </p:titleStyle>
    <p:bodyStyle>
      <a:lvl1pPr marL="246888" indent="-246888" algn="l" defTabSz="914400" rtl="0" eaLnBrk="1" latinLnBrk="0" hangingPunct="1">
        <a:lnSpc>
          <a:spcPct val="90000"/>
        </a:lnSpc>
        <a:spcBef>
          <a:spcPts val="1400"/>
        </a:spcBef>
        <a:buFont typeface="Euphemia" pitchFamily="34" charset="0"/>
        <a:buChar char="›"/>
        <a:defRPr sz="2800" kern="1200">
          <a:solidFill>
            <a:schemeClr val="tx1"/>
          </a:solidFill>
          <a:latin typeface="+mn-lt"/>
          <a:ea typeface="+mn-ea"/>
          <a:cs typeface="+mn-cs"/>
        </a:defRPr>
      </a:lvl1pPr>
      <a:lvl2pPr marL="612648" indent="-246888" algn="l" defTabSz="914400" rtl="0" eaLnBrk="1" latinLnBrk="0" hangingPunct="1">
        <a:lnSpc>
          <a:spcPct val="90000"/>
        </a:lnSpc>
        <a:spcBef>
          <a:spcPts val="600"/>
        </a:spcBef>
        <a:buFont typeface="Euphemia" pitchFamily="34" charset="0"/>
        <a:buChar char="–"/>
        <a:defRPr sz="2400" kern="1200">
          <a:solidFill>
            <a:schemeClr val="tx1"/>
          </a:solidFill>
          <a:latin typeface="+mn-lt"/>
          <a:ea typeface="+mn-ea"/>
          <a:cs typeface="+mn-cs"/>
        </a:defRPr>
      </a:lvl2pPr>
      <a:lvl3pPr marL="978408" indent="-246888" algn="l" defTabSz="914400" rtl="0" eaLnBrk="1" latinLnBrk="0" hangingPunct="1">
        <a:lnSpc>
          <a:spcPct val="90000"/>
        </a:lnSpc>
        <a:spcBef>
          <a:spcPts val="600"/>
        </a:spcBef>
        <a:buFont typeface="Euphemia" pitchFamily="34" charset="0"/>
        <a:buChar char="›"/>
        <a:defRPr sz="2000" kern="1200">
          <a:solidFill>
            <a:schemeClr val="tx1"/>
          </a:solidFill>
          <a:latin typeface="+mn-lt"/>
          <a:ea typeface="+mn-ea"/>
          <a:cs typeface="+mn-cs"/>
        </a:defRPr>
      </a:lvl3pPr>
      <a:lvl4pPr marL="1344168" indent="-246888"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4pPr>
      <a:lvl5pPr marL="170992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1.xml"/><Relationship Id="rId7" Type="http://schemas.openxmlformats.org/officeDocument/2006/relationships/image" Target="../media/image2.png"/><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3.xml"/><Relationship Id="rId7" Type="http://schemas.openxmlformats.org/officeDocument/2006/relationships/image" Target="../media/image3.gif"/><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2.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22.xml"/><Relationship Id="rId2" Type="http://schemas.openxmlformats.org/officeDocument/2006/relationships/diagramData" Target="../diagrams/data22.xml"/><Relationship Id="rId1" Type="http://schemas.openxmlformats.org/officeDocument/2006/relationships/slideLayout" Target="../slideLayouts/slideLayout2.xml"/><Relationship Id="rId6" Type="http://schemas.microsoft.com/office/2007/relationships/diagramDrawing" Target="../diagrams/drawing2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23.xml"/><Relationship Id="rId2" Type="http://schemas.openxmlformats.org/officeDocument/2006/relationships/diagramData" Target="../diagrams/data23.xml"/><Relationship Id="rId1" Type="http://schemas.openxmlformats.org/officeDocument/2006/relationships/slideLayout" Target="../slideLayouts/slideLayout2.xml"/><Relationship Id="rId6" Type="http://schemas.microsoft.com/office/2007/relationships/diagramDrawing" Target="../diagrams/drawing23.xml"/><Relationship Id="rId5" Type="http://schemas.openxmlformats.org/officeDocument/2006/relationships/diagramColors" Target="../diagrams/colors23.xml"/><Relationship Id="rId4" Type="http://schemas.openxmlformats.org/officeDocument/2006/relationships/diagramQuickStyle" Target="../diagrams/quickStyle23.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24.xml"/><Relationship Id="rId2" Type="http://schemas.openxmlformats.org/officeDocument/2006/relationships/diagramData" Target="../diagrams/data24.xml"/><Relationship Id="rId1" Type="http://schemas.openxmlformats.org/officeDocument/2006/relationships/slideLayout" Target="../slideLayouts/slideLayout2.xml"/><Relationship Id="rId6" Type="http://schemas.microsoft.com/office/2007/relationships/diagramDrawing" Target="../diagrams/drawing24.xml"/><Relationship Id="rId5" Type="http://schemas.openxmlformats.org/officeDocument/2006/relationships/diagramColors" Target="../diagrams/colors24.xml"/><Relationship Id="rId4" Type="http://schemas.openxmlformats.org/officeDocument/2006/relationships/diagramQuickStyle" Target="../diagrams/quickStyle24.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25.xml"/><Relationship Id="rId2" Type="http://schemas.openxmlformats.org/officeDocument/2006/relationships/diagramData" Target="../diagrams/data25.xml"/><Relationship Id="rId1" Type="http://schemas.openxmlformats.org/officeDocument/2006/relationships/slideLayout" Target="../slideLayouts/slideLayout2.xml"/><Relationship Id="rId6" Type="http://schemas.microsoft.com/office/2007/relationships/diagramDrawing" Target="../diagrams/drawing25.xml"/><Relationship Id="rId5" Type="http://schemas.openxmlformats.org/officeDocument/2006/relationships/diagramColors" Target="../diagrams/colors25.xml"/><Relationship Id="rId4" Type="http://schemas.openxmlformats.org/officeDocument/2006/relationships/diagramQuickStyle" Target="../diagrams/quickStyle25.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7.xml"/><Relationship Id="rId7" Type="http://schemas.openxmlformats.org/officeDocument/2006/relationships/image" Target="../media/image1.png"/><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2638028" y="188641"/>
            <a:ext cx="8329031" cy="2088232"/>
          </a:xfrm>
        </p:spPr>
        <p:txBody>
          <a:bodyPr rtlCol="0"/>
          <a:lstStyle/>
          <a:p>
            <a:pPr algn="ctr" rtl="0"/>
            <a:r>
              <a:rPr lang="es-ES" sz="4400" dirty="0"/>
              <a:t>Continuación de dictado clases Año 2025.</a:t>
            </a:r>
          </a:p>
        </p:txBody>
      </p:sp>
      <p:sp>
        <p:nvSpPr>
          <p:cNvPr id="3" name="Subtítulo 2"/>
          <p:cNvSpPr>
            <a:spLocks noGrp="1"/>
          </p:cNvSpPr>
          <p:nvPr>
            <p:ph type="subTitle" idx="1"/>
          </p:nvPr>
        </p:nvSpPr>
        <p:spPr>
          <a:xfrm>
            <a:off x="2277988" y="3068960"/>
            <a:ext cx="9505056" cy="1512168"/>
          </a:xfrm>
        </p:spPr>
        <p:txBody>
          <a:bodyPr rtlCol="0">
            <a:normAutofit/>
          </a:bodyPr>
          <a:lstStyle/>
          <a:p>
            <a:pPr rtl="0"/>
            <a:r>
              <a:rPr lang="es-ES" u="sng" dirty="0">
                <a:solidFill>
                  <a:schemeClr val="tx2"/>
                </a:solidFill>
              </a:rPr>
              <a:t>Catedra</a:t>
            </a:r>
            <a:r>
              <a:rPr lang="es-ES" dirty="0">
                <a:solidFill>
                  <a:schemeClr val="tx2"/>
                </a:solidFill>
              </a:rPr>
              <a:t>: </a:t>
            </a:r>
          </a:p>
          <a:p>
            <a:pPr rtl="0"/>
            <a:endParaRPr lang="es-ES" dirty="0">
              <a:solidFill>
                <a:schemeClr val="tx2"/>
              </a:solidFill>
            </a:endParaRPr>
          </a:p>
          <a:p>
            <a:pPr rtl="0"/>
            <a:r>
              <a:rPr lang="es-ES" b="1" dirty="0">
                <a:solidFill>
                  <a:schemeClr val="tx2"/>
                </a:solidFill>
              </a:rPr>
              <a:t>Administración de las Operaciones Industriales</a:t>
            </a:r>
          </a:p>
        </p:txBody>
      </p:sp>
      <p:sp>
        <p:nvSpPr>
          <p:cNvPr id="4" name="CuadroTexto 3">
            <a:extLst>
              <a:ext uri="{FF2B5EF4-FFF2-40B4-BE49-F238E27FC236}">
                <a16:creationId xmlns:a16="http://schemas.microsoft.com/office/drawing/2014/main" id="{38600842-681D-A9F4-EC9E-1CF6597C0EC9}"/>
              </a:ext>
            </a:extLst>
          </p:cNvPr>
          <p:cNvSpPr txBox="1"/>
          <p:nvPr/>
        </p:nvSpPr>
        <p:spPr>
          <a:xfrm>
            <a:off x="5086300" y="6484693"/>
            <a:ext cx="2952328" cy="276999"/>
          </a:xfrm>
          <a:prstGeom prst="rect">
            <a:avLst/>
          </a:prstGeom>
          <a:noFill/>
        </p:spPr>
        <p:txBody>
          <a:bodyPr wrap="square" rtlCol="0">
            <a:spAutoFit/>
          </a:bodyPr>
          <a:lstStyle/>
          <a:p>
            <a:r>
              <a:rPr lang="es-AR" sz="1200" dirty="0"/>
              <a:t>Mg. Ing. Néstor Orlando Cruz</a:t>
            </a:r>
          </a:p>
        </p:txBody>
      </p:sp>
      <p:graphicFrame>
        <p:nvGraphicFramePr>
          <p:cNvPr id="5" name="Diagrama 4">
            <a:extLst>
              <a:ext uri="{FF2B5EF4-FFF2-40B4-BE49-F238E27FC236}">
                <a16:creationId xmlns:a16="http://schemas.microsoft.com/office/drawing/2014/main" id="{EB2A0041-84A4-F210-12D8-4609A0D5DF5B}"/>
              </a:ext>
            </a:extLst>
          </p:cNvPr>
          <p:cNvGraphicFramePr/>
          <p:nvPr>
            <p:extLst>
              <p:ext uri="{D42A27DB-BD31-4B8C-83A1-F6EECF244321}">
                <p14:modId xmlns:p14="http://schemas.microsoft.com/office/powerpoint/2010/main" val="917086934"/>
              </p:ext>
            </p:extLst>
          </p:nvPr>
        </p:nvGraphicFramePr>
        <p:xfrm>
          <a:off x="1341884" y="105186"/>
          <a:ext cx="10369152" cy="3714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6" name="Conector recto 5">
            <a:extLst>
              <a:ext uri="{FF2B5EF4-FFF2-40B4-BE49-F238E27FC236}">
                <a16:creationId xmlns:a16="http://schemas.microsoft.com/office/drawing/2014/main" id="{8AF55453-C049-D350-F1CF-5534A158B14F}"/>
              </a:ext>
            </a:extLst>
          </p:cNvPr>
          <p:cNvCxnSpPr/>
          <p:nvPr/>
        </p:nvCxnSpPr>
        <p:spPr>
          <a:xfrm>
            <a:off x="1341884" y="476671"/>
            <a:ext cx="10441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067614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60276A-447D-A870-E144-527C47121962}"/>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5FFAF969-FBE0-3D32-9D53-47E828DD3A00}"/>
              </a:ext>
            </a:extLst>
          </p:cNvPr>
          <p:cNvSpPr txBox="1"/>
          <p:nvPr/>
        </p:nvSpPr>
        <p:spPr>
          <a:xfrm>
            <a:off x="5086300" y="6484693"/>
            <a:ext cx="2952328" cy="276999"/>
          </a:xfrm>
          <a:prstGeom prst="rect">
            <a:avLst/>
          </a:prstGeom>
          <a:noFill/>
        </p:spPr>
        <p:txBody>
          <a:bodyPr wrap="square" rtlCol="0">
            <a:spAutoFit/>
          </a:bodyPr>
          <a:lstStyle/>
          <a:p>
            <a:r>
              <a:rPr lang="es-AR" sz="1200" dirty="0"/>
              <a:t>Mg. Ing. Néstor Orlando Cruz</a:t>
            </a:r>
          </a:p>
        </p:txBody>
      </p:sp>
      <p:graphicFrame>
        <p:nvGraphicFramePr>
          <p:cNvPr id="6" name="Diagrama 5">
            <a:extLst>
              <a:ext uri="{FF2B5EF4-FFF2-40B4-BE49-F238E27FC236}">
                <a16:creationId xmlns:a16="http://schemas.microsoft.com/office/drawing/2014/main" id="{F09C7814-2CFA-5EAC-7CF1-7F53101BA070}"/>
              </a:ext>
            </a:extLst>
          </p:cNvPr>
          <p:cNvGraphicFramePr/>
          <p:nvPr/>
        </p:nvGraphicFramePr>
        <p:xfrm>
          <a:off x="1341884" y="105186"/>
          <a:ext cx="10369152" cy="3714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8" name="Conector recto 7">
            <a:extLst>
              <a:ext uri="{FF2B5EF4-FFF2-40B4-BE49-F238E27FC236}">
                <a16:creationId xmlns:a16="http://schemas.microsoft.com/office/drawing/2014/main" id="{9A798037-B37A-ED77-14D7-011AB1B2F535}"/>
              </a:ext>
            </a:extLst>
          </p:cNvPr>
          <p:cNvCxnSpPr/>
          <p:nvPr/>
        </p:nvCxnSpPr>
        <p:spPr>
          <a:xfrm>
            <a:off x="1341884" y="476671"/>
            <a:ext cx="10441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 name="Marcador de contenido 5">
            <a:extLst>
              <a:ext uri="{FF2B5EF4-FFF2-40B4-BE49-F238E27FC236}">
                <a16:creationId xmlns:a16="http://schemas.microsoft.com/office/drawing/2014/main" id="{39A40F80-9DF4-B02C-9346-9102BAED678A}"/>
              </a:ext>
            </a:extLst>
          </p:cNvPr>
          <p:cNvSpPr txBox="1">
            <a:spLocks/>
          </p:cNvSpPr>
          <p:nvPr/>
        </p:nvSpPr>
        <p:spPr>
          <a:xfrm>
            <a:off x="2205980" y="816034"/>
            <a:ext cx="7249886" cy="685683"/>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r>
              <a:rPr lang="es-ES" sz="2400" b="1" dirty="0">
                <a:solidFill>
                  <a:schemeClr val="tx2"/>
                </a:solidFill>
              </a:rPr>
              <a:t>ESTRATEGIAS DE COMUNICACIÓN </a:t>
            </a:r>
            <a:endParaRPr lang="en-US" sz="2400" b="1" dirty="0">
              <a:solidFill>
                <a:schemeClr val="tx2"/>
              </a:solidFill>
            </a:endParaRPr>
          </a:p>
        </p:txBody>
      </p:sp>
      <p:graphicFrame>
        <p:nvGraphicFramePr>
          <p:cNvPr id="4" name="11 Tabla">
            <a:extLst>
              <a:ext uri="{FF2B5EF4-FFF2-40B4-BE49-F238E27FC236}">
                <a16:creationId xmlns:a16="http://schemas.microsoft.com/office/drawing/2014/main" id="{8D704019-652F-9C38-9D57-E8DA36A23392}"/>
              </a:ext>
            </a:extLst>
          </p:cNvPr>
          <p:cNvGraphicFramePr>
            <a:graphicFrameLocks noGrp="1"/>
          </p:cNvGraphicFramePr>
          <p:nvPr>
            <p:extLst>
              <p:ext uri="{D42A27DB-BD31-4B8C-83A1-F6EECF244321}">
                <p14:modId xmlns:p14="http://schemas.microsoft.com/office/powerpoint/2010/main" val="2232530055"/>
              </p:ext>
            </p:extLst>
          </p:nvPr>
        </p:nvGraphicFramePr>
        <p:xfrm>
          <a:off x="1834934" y="1448324"/>
          <a:ext cx="9383051" cy="5059680"/>
        </p:xfrm>
        <a:graphic>
          <a:graphicData uri="http://schemas.openxmlformats.org/drawingml/2006/table">
            <a:tbl>
              <a:tblPr/>
              <a:tblGrid>
                <a:gridCol w="2754657">
                  <a:extLst>
                    <a:ext uri="{9D8B030D-6E8A-4147-A177-3AD203B41FA5}">
                      <a16:colId xmlns:a16="http://schemas.microsoft.com/office/drawing/2014/main" val="20000"/>
                    </a:ext>
                  </a:extLst>
                </a:gridCol>
                <a:gridCol w="6628394">
                  <a:extLst>
                    <a:ext uri="{9D8B030D-6E8A-4147-A177-3AD203B41FA5}">
                      <a16:colId xmlns:a16="http://schemas.microsoft.com/office/drawing/2014/main" val="20001"/>
                    </a:ext>
                  </a:extLst>
                </a:gridCol>
              </a:tblGrid>
              <a:tr h="593007">
                <a:tc>
                  <a:txBody>
                    <a:bodyPr/>
                    <a:lstStyle/>
                    <a:p>
                      <a:pPr algn="ctr">
                        <a:spcAft>
                          <a:spcPts val="0"/>
                        </a:spcAft>
                      </a:pPr>
                      <a:endParaRPr lang="es-ES" sz="2400" b="1" dirty="0">
                        <a:solidFill>
                          <a:schemeClr val="tx2"/>
                        </a:solidFill>
                        <a:effectLst>
                          <a:outerShdw blurRad="38100" dist="38100" dir="2700000" algn="tl">
                            <a:srgbClr val="000000">
                              <a:alpha val="43137"/>
                            </a:srgbClr>
                          </a:outerShdw>
                        </a:effectLst>
                        <a:latin typeface="Arial"/>
                        <a:ea typeface="Times New Roman"/>
                        <a:cs typeface="Times New Roman"/>
                      </a:endParaRPr>
                    </a:p>
                    <a:p>
                      <a:pPr algn="ctr">
                        <a:spcAft>
                          <a:spcPts val="0"/>
                        </a:spcAft>
                      </a:pPr>
                      <a:r>
                        <a:rPr lang="es-ES" sz="2400" b="1" dirty="0">
                          <a:solidFill>
                            <a:schemeClr val="tx2"/>
                          </a:solidFill>
                          <a:effectLst>
                            <a:outerShdw blurRad="38100" dist="38100" dir="2700000" algn="tl">
                              <a:srgbClr val="000000">
                                <a:alpha val="43137"/>
                              </a:srgbClr>
                            </a:outerShdw>
                          </a:effectLst>
                          <a:latin typeface="Arial"/>
                          <a:ea typeface="Times New Roman"/>
                          <a:cs typeface="Times New Roman"/>
                        </a:rPr>
                        <a:t>FACE</a:t>
                      </a:r>
                    </a:p>
                    <a:p>
                      <a:pPr algn="ctr">
                        <a:spcAft>
                          <a:spcPts val="0"/>
                        </a:spcAft>
                      </a:pPr>
                      <a:endParaRPr lang="es-MX" sz="2400" b="1" dirty="0">
                        <a:solidFill>
                          <a:schemeClr val="tx2"/>
                        </a:solidFill>
                        <a:effectLst>
                          <a:outerShdw blurRad="38100" dist="38100" dir="2700000" algn="tl">
                            <a:srgbClr val="000000">
                              <a:alpha val="43137"/>
                            </a:srgbClr>
                          </a:outerShdw>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lumMod val="20000"/>
                            <a:lumOff val="80000"/>
                            <a:shade val="30000"/>
                            <a:satMod val="115000"/>
                          </a:schemeClr>
                        </a:gs>
                        <a:gs pos="50000">
                          <a:schemeClr val="accent1">
                            <a:lumMod val="20000"/>
                            <a:lumOff val="80000"/>
                            <a:shade val="67500"/>
                            <a:satMod val="115000"/>
                          </a:schemeClr>
                        </a:gs>
                        <a:gs pos="100000">
                          <a:schemeClr val="accent1">
                            <a:lumMod val="20000"/>
                            <a:lumOff val="80000"/>
                            <a:shade val="100000"/>
                            <a:satMod val="115000"/>
                          </a:schemeClr>
                        </a:gs>
                      </a:gsLst>
                      <a:path path="circle">
                        <a:fillToRect l="50000" t="50000" r="50000" b="50000"/>
                      </a:path>
                      <a:tileRect/>
                    </a:gradFill>
                  </a:tcPr>
                </a:tc>
                <a:tc>
                  <a:txBody>
                    <a:bodyPr/>
                    <a:lstStyle/>
                    <a:p>
                      <a:pPr algn="ctr">
                        <a:spcAft>
                          <a:spcPts val="0"/>
                        </a:spcAft>
                      </a:pPr>
                      <a:endParaRPr lang="es-ES" sz="2400" b="1" dirty="0">
                        <a:solidFill>
                          <a:schemeClr val="tx2"/>
                        </a:solidFill>
                        <a:effectLst>
                          <a:outerShdw blurRad="38100" dist="38100" dir="2700000" algn="tl">
                            <a:srgbClr val="000000">
                              <a:alpha val="43137"/>
                            </a:srgbClr>
                          </a:outerShdw>
                        </a:effectLst>
                        <a:latin typeface="Arial"/>
                        <a:ea typeface="Times New Roman"/>
                        <a:cs typeface="Times New Roman"/>
                      </a:endParaRPr>
                    </a:p>
                    <a:p>
                      <a:pPr algn="ctr">
                        <a:spcAft>
                          <a:spcPts val="0"/>
                        </a:spcAft>
                      </a:pPr>
                      <a:r>
                        <a:rPr lang="es-ES" sz="2400" b="1" dirty="0">
                          <a:solidFill>
                            <a:schemeClr val="tx2"/>
                          </a:solidFill>
                          <a:effectLst>
                            <a:outerShdw blurRad="38100" dist="38100" dir="2700000" algn="tl">
                              <a:srgbClr val="000000">
                                <a:alpha val="43137"/>
                              </a:srgbClr>
                            </a:outerShdw>
                          </a:effectLst>
                          <a:latin typeface="Arial"/>
                          <a:ea typeface="Times New Roman"/>
                          <a:cs typeface="Times New Roman"/>
                        </a:rPr>
                        <a:t>ACCIONES SUGERIDAS</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lumMod val="20000"/>
                            <a:lumOff val="80000"/>
                            <a:shade val="30000"/>
                            <a:satMod val="115000"/>
                          </a:schemeClr>
                        </a:gs>
                        <a:gs pos="50000">
                          <a:schemeClr val="accent1">
                            <a:lumMod val="20000"/>
                            <a:lumOff val="80000"/>
                            <a:shade val="67500"/>
                            <a:satMod val="115000"/>
                          </a:schemeClr>
                        </a:gs>
                        <a:gs pos="100000">
                          <a:schemeClr val="accent1">
                            <a:lumMod val="20000"/>
                            <a:lumOff val="80000"/>
                            <a:shade val="100000"/>
                            <a:satMod val="115000"/>
                          </a:schemeClr>
                        </a:gs>
                      </a:gsLst>
                      <a:path path="circle">
                        <a:fillToRect l="50000" t="50000" r="50000" b="50000"/>
                      </a:path>
                      <a:tileRect/>
                    </a:gradFill>
                  </a:tcPr>
                </a:tc>
                <a:extLst>
                  <a:ext uri="{0D108BD9-81ED-4DB2-BD59-A6C34878D82A}">
                    <a16:rowId xmlns:a16="http://schemas.microsoft.com/office/drawing/2014/main" val="10000"/>
                  </a:ext>
                </a:extLst>
              </a:tr>
              <a:tr h="474405">
                <a:tc>
                  <a:txBody>
                    <a:bodyPr/>
                    <a:lstStyle/>
                    <a:p>
                      <a:pPr algn="ctr">
                        <a:spcAft>
                          <a:spcPts val="0"/>
                        </a:spcAft>
                      </a:pPr>
                      <a:endParaRPr lang="es-ES" sz="2000" b="1" i="1" dirty="0">
                        <a:solidFill>
                          <a:schemeClr val="tx2"/>
                        </a:solidFill>
                        <a:effectLst>
                          <a:outerShdw blurRad="38100" dist="38100" dir="2700000" algn="tl">
                            <a:srgbClr val="000000">
                              <a:alpha val="43137"/>
                            </a:srgbClr>
                          </a:outerShdw>
                        </a:effectLst>
                        <a:latin typeface="Arial"/>
                        <a:ea typeface="Times New Roman"/>
                        <a:cs typeface="Times New Roman"/>
                      </a:endParaRPr>
                    </a:p>
                    <a:p>
                      <a:pPr algn="ctr">
                        <a:spcAft>
                          <a:spcPts val="0"/>
                        </a:spcAft>
                      </a:pPr>
                      <a:r>
                        <a:rPr lang="es-ES" sz="2000" b="1" i="1" dirty="0">
                          <a:solidFill>
                            <a:schemeClr val="tx2"/>
                          </a:solidFill>
                          <a:effectLst>
                            <a:outerShdw blurRad="38100" dist="38100" dir="2700000" algn="tl">
                              <a:srgbClr val="000000">
                                <a:alpha val="43137"/>
                              </a:srgbClr>
                            </a:outerShdw>
                          </a:effectLst>
                          <a:latin typeface="Arial"/>
                          <a:ea typeface="Times New Roman"/>
                          <a:cs typeface="Times New Roman"/>
                        </a:rPr>
                        <a:t>INTRODUCCIÓN</a:t>
                      </a:r>
                    </a:p>
                    <a:p>
                      <a:pPr algn="ctr">
                        <a:spcAft>
                          <a:spcPts val="0"/>
                        </a:spcAft>
                      </a:pPr>
                      <a:endParaRPr lang="es-MX" sz="2000" b="1" i="1" dirty="0">
                        <a:solidFill>
                          <a:schemeClr val="tx2"/>
                        </a:solidFill>
                        <a:effectLst>
                          <a:outerShdw blurRad="38100" dist="38100" dir="2700000" algn="tl">
                            <a:srgbClr val="000000">
                              <a:alpha val="43137"/>
                            </a:srgbClr>
                          </a:outerShdw>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bg2">
                            <a:lumMod val="90000"/>
                            <a:shade val="30000"/>
                            <a:satMod val="115000"/>
                          </a:schemeClr>
                        </a:gs>
                        <a:gs pos="50000">
                          <a:schemeClr val="bg2">
                            <a:lumMod val="90000"/>
                            <a:shade val="67500"/>
                            <a:satMod val="115000"/>
                          </a:schemeClr>
                        </a:gs>
                        <a:gs pos="100000">
                          <a:schemeClr val="bg2">
                            <a:lumMod val="90000"/>
                            <a:shade val="100000"/>
                            <a:satMod val="115000"/>
                          </a:schemeClr>
                        </a:gs>
                      </a:gsLst>
                      <a:lin ang="0" scaled="1"/>
                      <a:tileRect/>
                    </a:gradFill>
                  </a:tcPr>
                </a:tc>
                <a:tc>
                  <a:txBody>
                    <a:bodyPr/>
                    <a:lstStyle/>
                    <a:p>
                      <a:pPr algn="just">
                        <a:spcAft>
                          <a:spcPts val="0"/>
                        </a:spcAft>
                      </a:pPr>
                      <a:endParaRPr lang="es-ES" sz="2000" b="1" i="1" dirty="0">
                        <a:solidFill>
                          <a:schemeClr val="tx2"/>
                        </a:solidFill>
                        <a:effectLst/>
                        <a:latin typeface="Arial"/>
                        <a:ea typeface="Times New Roman"/>
                        <a:cs typeface="Times New Roman"/>
                      </a:endParaRPr>
                    </a:p>
                    <a:p>
                      <a:pPr marL="0" marR="0" indent="0" algn="just" defTabSz="914400" rtl="0" eaLnBrk="1" fontAlgn="auto" latinLnBrk="0" hangingPunct="1">
                        <a:lnSpc>
                          <a:spcPct val="100000"/>
                        </a:lnSpc>
                        <a:spcBef>
                          <a:spcPts val="0"/>
                        </a:spcBef>
                        <a:spcAft>
                          <a:spcPts val="0"/>
                        </a:spcAft>
                        <a:buClrTx/>
                        <a:buSzTx/>
                        <a:buFontTx/>
                        <a:buNone/>
                        <a:tabLst/>
                        <a:defRPr/>
                      </a:pPr>
                      <a:r>
                        <a:rPr lang="es-ES" sz="2000" b="1" i="0" dirty="0">
                          <a:solidFill>
                            <a:schemeClr val="tx2"/>
                          </a:solidFill>
                          <a:effectLst/>
                          <a:latin typeface="Arial"/>
                          <a:ea typeface="Times New Roman"/>
                          <a:cs typeface="Times New Roman"/>
                        </a:rPr>
                        <a:t>Crear el conocimiento del producto y de las funciones del mismo</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74405">
                <a:tc>
                  <a:txBody>
                    <a:bodyPr/>
                    <a:lstStyle/>
                    <a:p>
                      <a:pPr marL="0" algn="ctr" rtl="0" eaLnBrk="1" latinLnBrk="0" hangingPunct="1">
                        <a:spcAft>
                          <a:spcPts val="0"/>
                        </a:spcAft>
                      </a:pPr>
                      <a:endParaRPr kumimoji="0" lang="es-MX" sz="2000" b="1" i="1" kern="1200" dirty="0">
                        <a:solidFill>
                          <a:schemeClr val="tx2"/>
                        </a:solidFill>
                        <a:effectLst>
                          <a:outerShdw blurRad="38100" dist="38100" dir="2700000" algn="tl">
                            <a:srgbClr val="000000">
                              <a:alpha val="43137"/>
                            </a:srgbClr>
                          </a:outerShdw>
                        </a:effectLst>
                        <a:latin typeface="Arial"/>
                        <a:ea typeface="Times New Roman"/>
                        <a:cs typeface="Times New Roman"/>
                      </a:endParaRPr>
                    </a:p>
                    <a:p>
                      <a:pPr marL="0" algn="ctr" rtl="0" eaLnBrk="1" latinLnBrk="0" hangingPunct="1">
                        <a:spcAft>
                          <a:spcPts val="0"/>
                        </a:spcAft>
                      </a:pPr>
                      <a:r>
                        <a:rPr kumimoji="0" lang="es-MX" sz="2000" b="1" i="1" kern="1200" dirty="0">
                          <a:solidFill>
                            <a:schemeClr val="tx2"/>
                          </a:solidFill>
                          <a:effectLst>
                            <a:outerShdw blurRad="38100" dist="38100" dir="2700000" algn="tl">
                              <a:srgbClr val="000000">
                                <a:alpha val="43137"/>
                              </a:srgbClr>
                            </a:outerShdw>
                          </a:effectLst>
                          <a:latin typeface="Arial"/>
                          <a:ea typeface="Times New Roman"/>
                          <a:cs typeface="Times New Roman"/>
                        </a:rPr>
                        <a:t>CRECIMIENTO</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2">
                            <a:lumMod val="20000"/>
                            <a:lumOff val="80000"/>
                            <a:shade val="30000"/>
                            <a:satMod val="115000"/>
                          </a:schemeClr>
                        </a:gs>
                        <a:gs pos="50000">
                          <a:schemeClr val="accent2">
                            <a:lumMod val="20000"/>
                            <a:lumOff val="80000"/>
                            <a:shade val="67500"/>
                            <a:satMod val="115000"/>
                          </a:schemeClr>
                        </a:gs>
                        <a:gs pos="100000">
                          <a:schemeClr val="accent2">
                            <a:lumMod val="20000"/>
                            <a:lumOff val="80000"/>
                            <a:shade val="100000"/>
                            <a:satMod val="115000"/>
                          </a:schemeClr>
                        </a:gs>
                      </a:gsLst>
                      <a:lin ang="0" scaled="1"/>
                      <a:tileRect/>
                    </a:gradFill>
                  </a:tcPr>
                </a:tc>
                <a:tc>
                  <a:txBody>
                    <a:bodyPr/>
                    <a:lstStyle/>
                    <a:p>
                      <a:pPr algn="just">
                        <a:spcAft>
                          <a:spcPts val="0"/>
                        </a:spcAft>
                      </a:pPr>
                      <a:endParaRPr lang="es-ES" sz="2000" b="1" i="1" dirty="0">
                        <a:solidFill>
                          <a:schemeClr val="tx2"/>
                        </a:solidFill>
                        <a:effectLst/>
                        <a:latin typeface="Arial"/>
                        <a:ea typeface="Times New Roman"/>
                        <a:cs typeface="Times New Roman"/>
                      </a:endParaRPr>
                    </a:p>
                    <a:p>
                      <a:pPr algn="just">
                        <a:spcAft>
                          <a:spcPts val="0"/>
                        </a:spcAft>
                      </a:pPr>
                      <a:r>
                        <a:rPr lang="es-ES" sz="2000" b="1" i="1" dirty="0">
                          <a:solidFill>
                            <a:schemeClr val="tx2"/>
                          </a:solidFill>
                          <a:effectLst/>
                          <a:latin typeface="Arial"/>
                          <a:ea typeface="Times New Roman"/>
                          <a:cs typeface="Times New Roman"/>
                        </a:rPr>
                        <a:t>Dirigir la comunicación al mercado masivo. Fuerte inversión para crear imagen</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609600">
                <a:tc>
                  <a:txBody>
                    <a:bodyPr/>
                    <a:lstStyle/>
                    <a:p>
                      <a:pPr marL="0" algn="ctr" rtl="0" eaLnBrk="1" latinLnBrk="0" hangingPunct="1">
                        <a:spcAft>
                          <a:spcPts val="0"/>
                        </a:spcAft>
                      </a:pPr>
                      <a:endParaRPr kumimoji="0" lang="es-ES" sz="2000" b="1" i="1" kern="1200" dirty="0">
                        <a:solidFill>
                          <a:schemeClr val="tx2"/>
                        </a:solidFill>
                        <a:effectLst>
                          <a:outerShdw blurRad="38100" dist="38100" dir="2700000" algn="tl">
                            <a:srgbClr val="000000">
                              <a:alpha val="43137"/>
                            </a:srgbClr>
                          </a:outerShdw>
                        </a:effectLst>
                        <a:latin typeface="Arial"/>
                        <a:ea typeface="Times New Roman"/>
                        <a:cs typeface="Times New Roman"/>
                      </a:endParaRPr>
                    </a:p>
                    <a:p>
                      <a:pPr marL="0" algn="ctr" rtl="0" eaLnBrk="1" latinLnBrk="0" hangingPunct="1">
                        <a:spcAft>
                          <a:spcPts val="0"/>
                        </a:spcAft>
                      </a:pPr>
                      <a:r>
                        <a:rPr kumimoji="0" lang="es-ES" sz="2000" b="1" i="1" kern="1200" dirty="0">
                          <a:solidFill>
                            <a:schemeClr val="tx2"/>
                          </a:solidFill>
                          <a:effectLst>
                            <a:outerShdw blurRad="38100" dist="38100" dir="2700000" algn="tl">
                              <a:srgbClr val="000000">
                                <a:alpha val="43137"/>
                              </a:srgbClr>
                            </a:outerShdw>
                          </a:effectLst>
                          <a:latin typeface="Arial"/>
                          <a:ea typeface="Times New Roman"/>
                          <a:cs typeface="Times New Roman"/>
                        </a:rPr>
                        <a:t>MADUREZ</a:t>
                      </a:r>
                      <a:endParaRPr kumimoji="0" lang="es-MX" sz="2000" b="1" i="1" kern="1200" dirty="0">
                        <a:solidFill>
                          <a:schemeClr val="tx2"/>
                        </a:solidFill>
                        <a:effectLst>
                          <a:outerShdw blurRad="38100" dist="38100" dir="2700000" algn="tl">
                            <a:srgbClr val="000000">
                              <a:alpha val="43137"/>
                            </a:srgbClr>
                          </a:outerShdw>
                        </a:effectLst>
                        <a:latin typeface="Arial"/>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3">
                            <a:lumMod val="20000"/>
                            <a:lumOff val="80000"/>
                            <a:shade val="30000"/>
                            <a:satMod val="115000"/>
                          </a:schemeClr>
                        </a:gs>
                        <a:gs pos="50000">
                          <a:schemeClr val="accent3">
                            <a:lumMod val="20000"/>
                            <a:lumOff val="80000"/>
                            <a:shade val="67500"/>
                            <a:satMod val="115000"/>
                          </a:schemeClr>
                        </a:gs>
                        <a:gs pos="100000">
                          <a:schemeClr val="accent3">
                            <a:lumMod val="20000"/>
                            <a:lumOff val="80000"/>
                            <a:shade val="100000"/>
                            <a:satMod val="115000"/>
                          </a:schemeClr>
                        </a:gs>
                      </a:gsLst>
                      <a:lin ang="0" scaled="1"/>
                      <a:tileRect/>
                    </a:gradFill>
                  </a:tcPr>
                </a:tc>
                <a:tc>
                  <a:txBody>
                    <a:bodyPr/>
                    <a:lstStyle/>
                    <a:p>
                      <a:pPr algn="just">
                        <a:spcAft>
                          <a:spcPts val="0"/>
                        </a:spcAft>
                      </a:pPr>
                      <a:r>
                        <a:rPr lang="es-ES" sz="2000" b="1" i="1" dirty="0">
                          <a:solidFill>
                            <a:schemeClr val="tx2"/>
                          </a:solidFill>
                          <a:effectLst/>
                          <a:latin typeface="Arial"/>
                          <a:ea typeface="Times New Roman"/>
                          <a:cs typeface="Times New Roman"/>
                        </a:rPr>
                        <a:t>Mantenimiento de la imagen. Apoyar los cambios introducidos en el producto.</a:t>
                      </a:r>
                    </a:p>
                    <a:p>
                      <a:pPr algn="just">
                        <a:spcAft>
                          <a:spcPts val="0"/>
                        </a:spcAft>
                      </a:pPr>
                      <a:r>
                        <a:rPr lang="es-ES" sz="2000" b="1" i="1" dirty="0">
                          <a:solidFill>
                            <a:schemeClr val="tx2"/>
                          </a:solidFill>
                          <a:effectLst/>
                          <a:latin typeface="Arial"/>
                          <a:ea typeface="Times New Roman"/>
                          <a:cs typeface="Times New Roman"/>
                        </a:rPr>
                        <a:t>Fortalecer la diferenciación y beneficios del producto</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609600">
                <a:tc>
                  <a:txBody>
                    <a:bodyPr/>
                    <a:lstStyle/>
                    <a:p>
                      <a:pPr marL="0" algn="ctr" rtl="0" eaLnBrk="1" latinLnBrk="0" hangingPunct="1">
                        <a:spcAft>
                          <a:spcPts val="0"/>
                        </a:spcAft>
                      </a:pPr>
                      <a:endParaRPr kumimoji="0" lang="es-MX" sz="2000" b="1" i="1" kern="1200" dirty="0">
                        <a:solidFill>
                          <a:schemeClr val="tx2"/>
                        </a:solidFill>
                        <a:effectLst>
                          <a:outerShdw blurRad="38100" dist="38100" dir="2700000" algn="tl">
                            <a:srgbClr val="000000">
                              <a:alpha val="43137"/>
                            </a:srgbClr>
                          </a:outerShdw>
                        </a:effectLst>
                        <a:latin typeface="Arial"/>
                        <a:ea typeface="Times New Roman"/>
                        <a:cs typeface="Times New Roman"/>
                      </a:endParaRPr>
                    </a:p>
                    <a:p>
                      <a:pPr marL="0" algn="ctr" rtl="0" eaLnBrk="1" latinLnBrk="0" hangingPunct="1">
                        <a:spcAft>
                          <a:spcPts val="0"/>
                        </a:spcAft>
                      </a:pPr>
                      <a:r>
                        <a:rPr kumimoji="0" lang="es-MX" sz="2000" b="1" i="1" kern="1200" dirty="0">
                          <a:solidFill>
                            <a:schemeClr val="tx2"/>
                          </a:solidFill>
                          <a:effectLst>
                            <a:outerShdw blurRad="38100" dist="38100" dir="2700000" algn="tl">
                              <a:srgbClr val="000000">
                                <a:alpha val="43137"/>
                              </a:srgbClr>
                            </a:outerShdw>
                          </a:effectLst>
                          <a:latin typeface="Arial"/>
                          <a:ea typeface="Times New Roman"/>
                          <a:cs typeface="Times New Roman"/>
                        </a:rPr>
                        <a:t>DECLINACIÓN</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3">
                            <a:lumMod val="20000"/>
                            <a:lumOff val="80000"/>
                            <a:shade val="30000"/>
                            <a:satMod val="115000"/>
                          </a:schemeClr>
                        </a:gs>
                        <a:gs pos="50000">
                          <a:schemeClr val="accent3">
                            <a:lumMod val="20000"/>
                            <a:lumOff val="80000"/>
                            <a:shade val="67500"/>
                            <a:satMod val="115000"/>
                          </a:schemeClr>
                        </a:gs>
                        <a:gs pos="100000">
                          <a:schemeClr val="accent3">
                            <a:lumMod val="20000"/>
                            <a:lumOff val="80000"/>
                            <a:shade val="100000"/>
                            <a:satMod val="115000"/>
                          </a:schemeClr>
                        </a:gs>
                      </a:gsLst>
                      <a:lin ang="0" scaled="1"/>
                      <a:tileRect/>
                    </a:gradFill>
                  </a:tcPr>
                </a:tc>
                <a:tc>
                  <a:txBody>
                    <a:bodyPr/>
                    <a:lstStyle/>
                    <a:p>
                      <a:pPr algn="just">
                        <a:spcAft>
                          <a:spcPts val="0"/>
                        </a:spcAft>
                      </a:pPr>
                      <a:r>
                        <a:rPr lang="es-ES" sz="2000" b="1" i="1" dirty="0">
                          <a:solidFill>
                            <a:schemeClr val="tx2"/>
                          </a:solidFill>
                          <a:effectLst/>
                          <a:latin typeface="Arial"/>
                          <a:ea typeface="Times New Roman"/>
                          <a:cs typeface="Times New Roman"/>
                        </a:rPr>
                        <a:t>Reducir a niveles mínimos para mantener los consumidores leales</a:t>
                      </a:r>
                    </a:p>
                    <a:p>
                      <a:pPr algn="just">
                        <a:spcAft>
                          <a:spcPts val="0"/>
                        </a:spcAft>
                      </a:pPr>
                      <a:r>
                        <a:rPr lang="es-ES" sz="2000" b="1" i="1" dirty="0">
                          <a:solidFill>
                            <a:schemeClr val="tx2"/>
                          </a:solidFill>
                          <a:effectLst/>
                          <a:latin typeface="Arial"/>
                          <a:ea typeface="Times New Roman"/>
                          <a:cs typeface="Times New Roman"/>
                        </a:rPr>
                        <a:t>En algunos casos es posible utilizarla para revitalizar la demanda</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55837837"/>
                  </a:ext>
                </a:extLst>
              </a:tr>
            </a:tbl>
          </a:graphicData>
        </a:graphic>
      </p:graphicFrame>
    </p:spTree>
    <p:extLst>
      <p:ext uri="{BB962C8B-B14F-4D97-AF65-F5344CB8AC3E}">
        <p14:creationId xmlns:p14="http://schemas.microsoft.com/office/powerpoint/2010/main" val="38440121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F457DB-6D98-F232-7C2F-7A246E125C5F}"/>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B90DA0FB-0BC3-59B6-29FA-C5063B3D1478}"/>
              </a:ext>
            </a:extLst>
          </p:cNvPr>
          <p:cNvSpPr txBox="1"/>
          <p:nvPr/>
        </p:nvSpPr>
        <p:spPr>
          <a:xfrm>
            <a:off x="5086300" y="6484693"/>
            <a:ext cx="2952328" cy="276999"/>
          </a:xfrm>
          <a:prstGeom prst="rect">
            <a:avLst/>
          </a:prstGeom>
          <a:noFill/>
        </p:spPr>
        <p:txBody>
          <a:bodyPr wrap="square" rtlCol="0">
            <a:spAutoFit/>
          </a:bodyPr>
          <a:lstStyle/>
          <a:p>
            <a:r>
              <a:rPr lang="es-AR" sz="1200" dirty="0"/>
              <a:t>Mg. Ing. Néstor Orlando Cruz</a:t>
            </a:r>
          </a:p>
        </p:txBody>
      </p:sp>
      <p:graphicFrame>
        <p:nvGraphicFramePr>
          <p:cNvPr id="3" name="Diagrama 2">
            <a:extLst>
              <a:ext uri="{FF2B5EF4-FFF2-40B4-BE49-F238E27FC236}">
                <a16:creationId xmlns:a16="http://schemas.microsoft.com/office/drawing/2014/main" id="{DF7F320A-08CB-C221-0D5E-334EFD107CFD}"/>
              </a:ext>
            </a:extLst>
          </p:cNvPr>
          <p:cNvGraphicFramePr/>
          <p:nvPr/>
        </p:nvGraphicFramePr>
        <p:xfrm>
          <a:off x="1341884" y="105186"/>
          <a:ext cx="10369152" cy="3714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4" name="Conector recto 3">
            <a:extLst>
              <a:ext uri="{FF2B5EF4-FFF2-40B4-BE49-F238E27FC236}">
                <a16:creationId xmlns:a16="http://schemas.microsoft.com/office/drawing/2014/main" id="{ECCCB674-434C-DBEB-1A27-92BFBF2D0DDC}"/>
              </a:ext>
            </a:extLst>
          </p:cNvPr>
          <p:cNvCxnSpPr/>
          <p:nvPr/>
        </p:nvCxnSpPr>
        <p:spPr>
          <a:xfrm>
            <a:off x="1341884" y="476671"/>
            <a:ext cx="10441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9" name="Imagen 8">
            <a:extLst>
              <a:ext uri="{FF2B5EF4-FFF2-40B4-BE49-F238E27FC236}">
                <a16:creationId xmlns:a16="http://schemas.microsoft.com/office/drawing/2014/main" id="{6EF3E899-B235-C445-4655-364D1166D483}"/>
              </a:ext>
            </a:extLst>
          </p:cNvPr>
          <p:cNvPicPr>
            <a:picLocks noChangeAspect="1"/>
          </p:cNvPicPr>
          <p:nvPr/>
        </p:nvPicPr>
        <p:blipFill>
          <a:blip r:embed="rId7"/>
          <a:stretch>
            <a:fillRect/>
          </a:stretch>
        </p:blipFill>
        <p:spPr>
          <a:xfrm>
            <a:off x="2277988" y="1787896"/>
            <a:ext cx="8968954" cy="4566762"/>
          </a:xfrm>
          <a:prstGeom prst="rect">
            <a:avLst/>
          </a:prstGeom>
        </p:spPr>
      </p:pic>
      <p:sp>
        <p:nvSpPr>
          <p:cNvPr id="13" name="CuadroTexto 12">
            <a:extLst>
              <a:ext uri="{FF2B5EF4-FFF2-40B4-BE49-F238E27FC236}">
                <a16:creationId xmlns:a16="http://schemas.microsoft.com/office/drawing/2014/main" id="{B60B3097-8618-BE46-2AF3-4E973A104CFB}"/>
              </a:ext>
            </a:extLst>
          </p:cNvPr>
          <p:cNvSpPr txBox="1"/>
          <p:nvPr/>
        </p:nvSpPr>
        <p:spPr>
          <a:xfrm>
            <a:off x="1943446" y="750781"/>
            <a:ext cx="9623573" cy="923330"/>
          </a:xfrm>
          <a:prstGeom prst="rect">
            <a:avLst/>
          </a:prstGeom>
          <a:noFill/>
        </p:spPr>
        <p:txBody>
          <a:bodyPr wrap="square">
            <a:spAutoFit/>
          </a:bodyPr>
          <a:lstStyle/>
          <a:p>
            <a:r>
              <a:rPr lang="es-ES" b="0" i="0" dirty="0">
                <a:solidFill>
                  <a:schemeClr val="tx2"/>
                </a:solidFill>
                <a:effectLst/>
                <a:latin typeface="Verdana" panose="020B0604030504040204" pitchFamily="34" charset="0"/>
                <a:ea typeface="Verdana" panose="020B0604030504040204" pitchFamily="34" charset="0"/>
              </a:rPr>
              <a:t>La </a:t>
            </a:r>
            <a:r>
              <a:rPr lang="es-ES" b="1" i="0" dirty="0">
                <a:solidFill>
                  <a:schemeClr val="tx2"/>
                </a:solidFill>
                <a:effectLst/>
                <a:latin typeface="Verdana" panose="020B0604030504040204" pitchFamily="34" charset="0"/>
                <a:ea typeface="Verdana" panose="020B0604030504040204" pitchFamily="34" charset="0"/>
              </a:rPr>
              <a:t>Matriz “BCG” (Boston </a:t>
            </a:r>
            <a:r>
              <a:rPr lang="es-ES" b="1" i="0" dirty="0" err="1">
                <a:solidFill>
                  <a:schemeClr val="tx2"/>
                </a:solidFill>
                <a:effectLst/>
                <a:latin typeface="Verdana" panose="020B0604030504040204" pitchFamily="34" charset="0"/>
                <a:ea typeface="Verdana" panose="020B0604030504040204" pitchFamily="34" charset="0"/>
              </a:rPr>
              <a:t>Consulting</a:t>
            </a:r>
            <a:r>
              <a:rPr lang="es-ES" b="1" i="0" dirty="0">
                <a:solidFill>
                  <a:schemeClr val="tx2"/>
                </a:solidFill>
                <a:effectLst/>
                <a:latin typeface="Verdana" panose="020B0604030504040204" pitchFamily="34" charset="0"/>
                <a:ea typeface="Verdana" panose="020B0604030504040204" pitchFamily="34" charset="0"/>
              </a:rPr>
              <a:t> </a:t>
            </a:r>
            <a:r>
              <a:rPr lang="es-ES" b="1" i="0" dirty="0" err="1">
                <a:solidFill>
                  <a:schemeClr val="tx2"/>
                </a:solidFill>
                <a:effectLst/>
                <a:latin typeface="Verdana" panose="020B0604030504040204" pitchFamily="34" charset="0"/>
                <a:ea typeface="Verdana" panose="020B0604030504040204" pitchFamily="34" charset="0"/>
              </a:rPr>
              <a:t>Group</a:t>
            </a:r>
            <a:r>
              <a:rPr lang="es-ES" b="1" i="0" dirty="0">
                <a:solidFill>
                  <a:schemeClr val="tx2"/>
                </a:solidFill>
                <a:effectLst/>
                <a:latin typeface="Verdana" panose="020B0604030504040204" pitchFamily="34" charset="0"/>
                <a:ea typeface="Verdana" panose="020B0604030504040204" pitchFamily="34" charset="0"/>
              </a:rPr>
              <a:t>) </a:t>
            </a:r>
            <a:r>
              <a:rPr lang="es-ES" b="0" i="0" dirty="0">
                <a:solidFill>
                  <a:schemeClr val="tx2"/>
                </a:solidFill>
                <a:effectLst/>
                <a:latin typeface="Verdana" panose="020B0604030504040204" pitchFamily="34" charset="0"/>
                <a:ea typeface="Verdana" panose="020B0604030504040204" pitchFamily="34" charset="0"/>
              </a:rPr>
              <a:t>es una herramienta estratégica que ayuda a analizar la cartera de productos de una empresa, clasificándolos según su crecimiento de mercado y participación de mercado.</a:t>
            </a:r>
            <a:endParaRPr lang="es-AR" dirty="0">
              <a:solidFill>
                <a:schemeClr val="tx2"/>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4928125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C262E7-5D93-D77F-CABC-C3B87FDD326C}"/>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D64F4C03-5BF3-FC6B-B608-ED67A724871E}"/>
              </a:ext>
            </a:extLst>
          </p:cNvPr>
          <p:cNvSpPr txBox="1"/>
          <p:nvPr/>
        </p:nvSpPr>
        <p:spPr>
          <a:xfrm>
            <a:off x="5086300" y="6484693"/>
            <a:ext cx="2952328" cy="276999"/>
          </a:xfrm>
          <a:prstGeom prst="rect">
            <a:avLst/>
          </a:prstGeom>
          <a:noFill/>
        </p:spPr>
        <p:txBody>
          <a:bodyPr wrap="square" rtlCol="0">
            <a:spAutoFit/>
          </a:bodyPr>
          <a:lstStyle/>
          <a:p>
            <a:r>
              <a:rPr lang="es-AR" sz="1200" dirty="0"/>
              <a:t>Mg. Ing. Néstor Orlando Cruz</a:t>
            </a:r>
          </a:p>
        </p:txBody>
      </p:sp>
      <p:graphicFrame>
        <p:nvGraphicFramePr>
          <p:cNvPr id="3" name="Diagrama 2">
            <a:extLst>
              <a:ext uri="{FF2B5EF4-FFF2-40B4-BE49-F238E27FC236}">
                <a16:creationId xmlns:a16="http://schemas.microsoft.com/office/drawing/2014/main" id="{49083079-2F40-DF67-08AE-892F34D6EDCB}"/>
              </a:ext>
            </a:extLst>
          </p:cNvPr>
          <p:cNvGraphicFramePr/>
          <p:nvPr/>
        </p:nvGraphicFramePr>
        <p:xfrm>
          <a:off x="1341884" y="105186"/>
          <a:ext cx="10369152" cy="3714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4" name="Conector recto 3">
            <a:extLst>
              <a:ext uri="{FF2B5EF4-FFF2-40B4-BE49-F238E27FC236}">
                <a16:creationId xmlns:a16="http://schemas.microsoft.com/office/drawing/2014/main" id="{A3AD5A2C-08BD-F872-D987-2C7FA84355DD}"/>
              </a:ext>
            </a:extLst>
          </p:cNvPr>
          <p:cNvCxnSpPr/>
          <p:nvPr/>
        </p:nvCxnSpPr>
        <p:spPr>
          <a:xfrm>
            <a:off x="1341884" y="476671"/>
            <a:ext cx="10441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 name="CuadroTexto 5">
            <a:extLst>
              <a:ext uri="{FF2B5EF4-FFF2-40B4-BE49-F238E27FC236}">
                <a16:creationId xmlns:a16="http://schemas.microsoft.com/office/drawing/2014/main" id="{A5296D63-D332-FB4E-9A8F-44AEE6E243B0}"/>
              </a:ext>
            </a:extLst>
          </p:cNvPr>
          <p:cNvSpPr txBox="1"/>
          <p:nvPr/>
        </p:nvSpPr>
        <p:spPr>
          <a:xfrm>
            <a:off x="1845940" y="848156"/>
            <a:ext cx="9649072" cy="4785926"/>
          </a:xfrm>
          <a:prstGeom prst="rect">
            <a:avLst/>
          </a:prstGeom>
          <a:noFill/>
        </p:spPr>
        <p:txBody>
          <a:bodyPr wrap="square">
            <a:spAutoFit/>
          </a:bodyPr>
          <a:lstStyle/>
          <a:p>
            <a:pPr algn="just" fontAlgn="auto">
              <a:lnSpc>
                <a:spcPts val="1800"/>
              </a:lnSpc>
              <a:buNone/>
            </a:pPr>
            <a:r>
              <a:rPr lang="es-ES" sz="2000" b="1" i="0" u="sng" dirty="0">
                <a:solidFill>
                  <a:schemeClr val="tx2"/>
                </a:solidFill>
                <a:effectLst/>
                <a:latin typeface="Verdana" panose="020B0604030504040204" pitchFamily="34" charset="0"/>
                <a:ea typeface="Verdana" panose="020B0604030504040204" pitchFamily="34" charset="0"/>
              </a:rPr>
              <a:t>La matriz BCG es un modelo que sirve para analizar las Unidades Estratégicas de Negocio desde dos perspectivas:</a:t>
            </a:r>
          </a:p>
          <a:p>
            <a:pPr algn="just" fontAlgn="auto">
              <a:lnSpc>
                <a:spcPts val="1800"/>
              </a:lnSpc>
              <a:buNone/>
            </a:pPr>
            <a:endParaRPr lang="es-ES" sz="2000" b="1" dirty="0">
              <a:solidFill>
                <a:schemeClr val="tx2"/>
              </a:solidFill>
              <a:latin typeface="Verdana" panose="020B0604030504040204" pitchFamily="34" charset="0"/>
              <a:ea typeface="Verdana" panose="020B0604030504040204" pitchFamily="34" charset="0"/>
            </a:endParaRPr>
          </a:p>
          <a:p>
            <a:pPr algn="just" fontAlgn="auto">
              <a:lnSpc>
                <a:spcPts val="1800"/>
              </a:lnSpc>
              <a:buNone/>
            </a:pPr>
            <a:endParaRPr lang="es-ES" sz="2000" b="1" i="0" dirty="0">
              <a:solidFill>
                <a:schemeClr val="tx2"/>
              </a:solidFill>
              <a:effectLst/>
              <a:latin typeface="Verdana" panose="020B0604030504040204" pitchFamily="34" charset="0"/>
              <a:ea typeface="Verdana" panose="020B0604030504040204" pitchFamily="34" charset="0"/>
            </a:endParaRPr>
          </a:p>
          <a:p>
            <a:pPr algn="just" fontAlgn="auto">
              <a:lnSpc>
                <a:spcPts val="1800"/>
              </a:lnSpc>
              <a:buNone/>
            </a:pPr>
            <a:endParaRPr lang="es-ES" sz="2000" b="1" i="0" dirty="0">
              <a:solidFill>
                <a:schemeClr val="tx2"/>
              </a:solidFill>
              <a:effectLst/>
              <a:latin typeface="Verdana" panose="020B0604030504040204" pitchFamily="34" charset="0"/>
              <a:ea typeface="Verdana" panose="020B0604030504040204" pitchFamily="34" charset="0"/>
            </a:endParaRPr>
          </a:p>
          <a:p>
            <a:pPr marL="342900" indent="-342900" algn="just" fontAlgn="auto">
              <a:lnSpc>
                <a:spcPts val="1800"/>
              </a:lnSpc>
              <a:spcAft>
                <a:spcPts val="600"/>
              </a:spcAft>
              <a:buFont typeface="Wingdings" panose="05000000000000000000" pitchFamily="2" charset="2"/>
              <a:buChar char="Ø"/>
            </a:pPr>
            <a:r>
              <a:rPr lang="es-ES" sz="2000" b="1" i="0" dirty="0">
                <a:solidFill>
                  <a:schemeClr val="tx2"/>
                </a:solidFill>
                <a:effectLst/>
                <a:highlight>
                  <a:srgbClr val="FFFF00"/>
                </a:highlight>
                <a:latin typeface="Verdana" panose="020B0604030504040204" pitchFamily="34" charset="0"/>
                <a:ea typeface="Verdana" panose="020B0604030504040204" pitchFamily="34" charset="0"/>
              </a:rPr>
              <a:t>(1) La tasa de crecimiento del mercado: </a:t>
            </a:r>
          </a:p>
          <a:p>
            <a:pPr algn="just" fontAlgn="auto">
              <a:lnSpc>
                <a:spcPts val="1800"/>
              </a:lnSpc>
              <a:spcAft>
                <a:spcPts val="600"/>
              </a:spcAft>
              <a:buFont typeface="Arial" panose="020B0604020202020204" pitchFamily="34" charset="0"/>
              <a:buChar char="•"/>
            </a:pPr>
            <a:endParaRPr lang="es-ES" sz="2000" b="1" dirty="0">
              <a:solidFill>
                <a:schemeClr val="tx2"/>
              </a:solidFill>
              <a:latin typeface="Verdana" panose="020B0604030504040204" pitchFamily="34" charset="0"/>
              <a:ea typeface="Verdana" panose="020B0604030504040204" pitchFamily="34" charset="0"/>
            </a:endParaRPr>
          </a:p>
          <a:p>
            <a:pPr algn="just" fontAlgn="auto">
              <a:lnSpc>
                <a:spcPts val="1800"/>
              </a:lnSpc>
              <a:spcAft>
                <a:spcPts val="600"/>
              </a:spcAft>
            </a:pPr>
            <a:r>
              <a:rPr lang="es-ES" sz="2000" b="1" i="0" dirty="0">
                <a:solidFill>
                  <a:schemeClr val="tx2"/>
                </a:solidFill>
                <a:effectLst/>
                <a:latin typeface="Verdana" panose="020B0604030504040204" pitchFamily="34" charset="0"/>
                <a:ea typeface="Verdana" panose="020B0604030504040204" pitchFamily="34" charset="0"/>
              </a:rPr>
              <a:t>Se trata de entender cómo está creciendo la industria en la que trabajamos, qué potencial de crecimiento tiene esta industria y cómo evoluciona la demanda dentro de este mercado.</a:t>
            </a:r>
          </a:p>
          <a:p>
            <a:pPr algn="just" fontAlgn="auto">
              <a:lnSpc>
                <a:spcPts val="1800"/>
              </a:lnSpc>
              <a:spcAft>
                <a:spcPts val="600"/>
              </a:spcAft>
              <a:buFont typeface="Arial" panose="020B0604020202020204" pitchFamily="34" charset="0"/>
              <a:buChar char="•"/>
            </a:pPr>
            <a:endParaRPr lang="es-ES" sz="2000" b="1" i="0" dirty="0">
              <a:solidFill>
                <a:schemeClr val="tx2"/>
              </a:solidFill>
              <a:effectLst/>
              <a:latin typeface="Verdana" panose="020B0604030504040204" pitchFamily="34" charset="0"/>
              <a:ea typeface="Verdana" panose="020B0604030504040204" pitchFamily="34" charset="0"/>
            </a:endParaRPr>
          </a:p>
          <a:p>
            <a:pPr algn="just" fontAlgn="auto">
              <a:lnSpc>
                <a:spcPts val="1800"/>
              </a:lnSpc>
              <a:spcAft>
                <a:spcPts val="600"/>
              </a:spcAft>
              <a:buFont typeface="Arial" panose="020B0604020202020204" pitchFamily="34" charset="0"/>
              <a:buChar char="•"/>
            </a:pPr>
            <a:endParaRPr lang="es-ES" sz="2000" b="1" i="0" dirty="0">
              <a:solidFill>
                <a:schemeClr val="tx2"/>
              </a:solidFill>
              <a:effectLst/>
              <a:latin typeface="Verdana" panose="020B0604030504040204" pitchFamily="34" charset="0"/>
              <a:ea typeface="Verdana" panose="020B0604030504040204" pitchFamily="34" charset="0"/>
            </a:endParaRPr>
          </a:p>
          <a:p>
            <a:pPr marL="342900" indent="-342900" algn="just" fontAlgn="auto">
              <a:lnSpc>
                <a:spcPts val="1800"/>
              </a:lnSpc>
              <a:spcAft>
                <a:spcPts val="600"/>
              </a:spcAft>
              <a:buFont typeface="Wingdings" panose="05000000000000000000" pitchFamily="2" charset="2"/>
              <a:buChar char="Ø"/>
            </a:pPr>
            <a:r>
              <a:rPr lang="es-ES" sz="2000" b="1" i="0" dirty="0">
                <a:solidFill>
                  <a:schemeClr val="tx2"/>
                </a:solidFill>
                <a:effectLst/>
                <a:highlight>
                  <a:srgbClr val="FFFF00"/>
                </a:highlight>
                <a:latin typeface="Verdana" panose="020B0604030504040204" pitchFamily="34" charset="0"/>
                <a:ea typeface="Verdana" panose="020B0604030504040204" pitchFamily="34" charset="0"/>
              </a:rPr>
              <a:t>(2) La tasa de participación en el mercado (Share): </a:t>
            </a:r>
          </a:p>
          <a:p>
            <a:pPr algn="just" fontAlgn="auto">
              <a:lnSpc>
                <a:spcPts val="1800"/>
              </a:lnSpc>
              <a:spcAft>
                <a:spcPts val="600"/>
              </a:spcAft>
            </a:pPr>
            <a:endParaRPr lang="es-ES" sz="2000" b="1" dirty="0">
              <a:solidFill>
                <a:schemeClr val="tx2"/>
              </a:solidFill>
              <a:latin typeface="Verdana" panose="020B0604030504040204" pitchFamily="34" charset="0"/>
              <a:ea typeface="Verdana" panose="020B0604030504040204" pitchFamily="34" charset="0"/>
            </a:endParaRPr>
          </a:p>
          <a:p>
            <a:pPr algn="just" fontAlgn="auto">
              <a:lnSpc>
                <a:spcPts val="1800"/>
              </a:lnSpc>
              <a:spcAft>
                <a:spcPts val="600"/>
              </a:spcAft>
            </a:pPr>
            <a:r>
              <a:rPr lang="es-ES" sz="2000" b="1" i="0" dirty="0">
                <a:solidFill>
                  <a:schemeClr val="tx2"/>
                </a:solidFill>
                <a:effectLst/>
                <a:latin typeface="Verdana" panose="020B0604030504040204" pitchFamily="34" charset="0"/>
                <a:ea typeface="Verdana" panose="020B0604030504040204" pitchFamily="34" charset="0"/>
              </a:rPr>
              <a:t>Este concepto hace referencia a la cuota de mercado de la empresa en el sector, o lo que es lo mismo, qué porcentaje de las ventas totales del mercado que corresponden a nuestra organización.</a:t>
            </a:r>
          </a:p>
        </p:txBody>
      </p:sp>
      <p:sp>
        <p:nvSpPr>
          <p:cNvPr id="10" name="Rectángulo 9">
            <a:extLst>
              <a:ext uri="{FF2B5EF4-FFF2-40B4-BE49-F238E27FC236}">
                <a16:creationId xmlns:a16="http://schemas.microsoft.com/office/drawing/2014/main" id="{706EF81E-599F-CF89-60E1-6CA960BD9D8E}"/>
              </a:ext>
            </a:extLst>
          </p:cNvPr>
          <p:cNvSpPr/>
          <p:nvPr/>
        </p:nvSpPr>
        <p:spPr>
          <a:xfrm>
            <a:off x="2926060" y="5609110"/>
            <a:ext cx="7776864" cy="53122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8" name="CuadroTexto 7">
            <a:extLst>
              <a:ext uri="{FF2B5EF4-FFF2-40B4-BE49-F238E27FC236}">
                <a16:creationId xmlns:a16="http://schemas.microsoft.com/office/drawing/2014/main" id="{D4701F26-E242-29F9-04F3-16D458679731}"/>
              </a:ext>
            </a:extLst>
          </p:cNvPr>
          <p:cNvSpPr txBox="1"/>
          <p:nvPr/>
        </p:nvSpPr>
        <p:spPr>
          <a:xfrm>
            <a:off x="2926060" y="5690055"/>
            <a:ext cx="7992888" cy="369332"/>
          </a:xfrm>
          <a:prstGeom prst="rect">
            <a:avLst/>
          </a:prstGeom>
          <a:noFill/>
        </p:spPr>
        <p:txBody>
          <a:bodyPr wrap="square">
            <a:spAutoFit/>
          </a:bodyPr>
          <a:lstStyle/>
          <a:p>
            <a:r>
              <a:rPr lang="es-ES" b="1" i="0" dirty="0">
                <a:solidFill>
                  <a:schemeClr val="tx2"/>
                </a:solidFill>
                <a:effectLst/>
                <a:latin typeface="Verdana" panose="020B0604030504040204" pitchFamily="34" charset="0"/>
                <a:ea typeface="Verdana" panose="020B0604030504040204" pitchFamily="34" charset="0"/>
              </a:rPr>
              <a:t>(Ventas de la empresa / Ventas totales del mercado) * 100 </a:t>
            </a:r>
            <a:endParaRPr lang="es-AR" b="1" dirty="0">
              <a:solidFill>
                <a:schemeClr val="tx2"/>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5505759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4" end="4"/>
                                            </p:txEl>
                                          </p:spTgt>
                                        </p:tgtEl>
                                        <p:attrNameLst>
                                          <p:attrName>style.visibility</p:attrName>
                                        </p:attrNameLst>
                                      </p:cBhvr>
                                      <p:to>
                                        <p:strVal val="visible"/>
                                      </p:to>
                                    </p:set>
                                    <p:animEffect transition="in" filter="fade">
                                      <p:cBhvr>
                                        <p:cTn id="7" dur="500"/>
                                        <p:tgtEl>
                                          <p:spTgt spid="6">
                                            <p:txEl>
                                              <p:pRg st="4" end="4"/>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6">
                                            <p:txEl>
                                              <p:pRg st="6" end="6"/>
                                            </p:txEl>
                                          </p:spTgt>
                                        </p:tgtEl>
                                        <p:attrNameLst>
                                          <p:attrName>style.visibility</p:attrName>
                                        </p:attrNameLst>
                                      </p:cBhvr>
                                      <p:to>
                                        <p:strVal val="visible"/>
                                      </p:to>
                                    </p:set>
                                    <p:animEffect transition="in" filter="fade">
                                      <p:cBhvr>
                                        <p:cTn id="10" dur="500"/>
                                        <p:tgtEl>
                                          <p:spTgt spid="6">
                                            <p:txEl>
                                              <p:pRg st="6" end="6"/>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6">
                                            <p:txEl>
                                              <p:pRg st="9" end="9"/>
                                            </p:txEl>
                                          </p:spTgt>
                                        </p:tgtEl>
                                        <p:attrNameLst>
                                          <p:attrName>style.visibility</p:attrName>
                                        </p:attrNameLst>
                                      </p:cBhvr>
                                      <p:to>
                                        <p:strVal val="visible"/>
                                      </p:to>
                                    </p:set>
                                    <p:animEffect transition="in" filter="fade">
                                      <p:cBhvr>
                                        <p:cTn id="15" dur="500"/>
                                        <p:tgtEl>
                                          <p:spTgt spid="6">
                                            <p:txEl>
                                              <p:pRg st="9" end="9"/>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6">
                                            <p:txEl>
                                              <p:pRg st="11" end="11"/>
                                            </p:txEl>
                                          </p:spTgt>
                                        </p:tgtEl>
                                        <p:attrNameLst>
                                          <p:attrName>style.visibility</p:attrName>
                                        </p:attrNameLst>
                                      </p:cBhvr>
                                      <p:to>
                                        <p:strVal val="visible"/>
                                      </p:to>
                                    </p:set>
                                    <p:animEffect transition="in" filter="fade">
                                      <p:cBhvr>
                                        <p:cTn id="18" dur="500"/>
                                        <p:tgtEl>
                                          <p:spTgt spid="6">
                                            <p:txEl>
                                              <p:pRg st="11" end="1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 calcmode="lin" valueType="num">
                                      <p:cBhvr additive="base">
                                        <p:cTn id="23" dur="500" fill="hold"/>
                                        <p:tgtEl>
                                          <p:spTgt spid="10"/>
                                        </p:tgtEl>
                                        <p:attrNameLst>
                                          <p:attrName>ppt_x</p:attrName>
                                        </p:attrNameLst>
                                      </p:cBhvr>
                                      <p:tavLst>
                                        <p:tav tm="0">
                                          <p:val>
                                            <p:strVal val="#ppt_x"/>
                                          </p:val>
                                        </p:tav>
                                        <p:tav tm="100000">
                                          <p:val>
                                            <p:strVal val="#ppt_x"/>
                                          </p:val>
                                        </p:tav>
                                      </p:tavLst>
                                    </p:anim>
                                    <p:anim calcmode="lin" valueType="num">
                                      <p:cBhvr additive="base">
                                        <p:cTn id="2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anim calcmode="lin" valueType="num">
                                      <p:cBhvr additive="base">
                                        <p:cTn id="29" dur="500" fill="hold"/>
                                        <p:tgtEl>
                                          <p:spTgt spid="8"/>
                                        </p:tgtEl>
                                        <p:attrNameLst>
                                          <p:attrName>ppt_x</p:attrName>
                                        </p:attrNameLst>
                                      </p:cBhvr>
                                      <p:tavLst>
                                        <p:tav tm="0">
                                          <p:val>
                                            <p:strVal val="#ppt_x"/>
                                          </p:val>
                                        </p:tav>
                                        <p:tav tm="100000">
                                          <p:val>
                                            <p:strVal val="#ppt_x"/>
                                          </p:val>
                                        </p:tav>
                                      </p:tavLst>
                                    </p:anim>
                                    <p:anim calcmode="lin" valueType="num">
                                      <p:cBhvr additive="base">
                                        <p:cTn id="3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327FD4-772F-E8BA-FDC8-24107A08BF84}"/>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FB78C731-A1C1-078C-935B-B0E2266B5D53}"/>
              </a:ext>
            </a:extLst>
          </p:cNvPr>
          <p:cNvSpPr txBox="1"/>
          <p:nvPr/>
        </p:nvSpPr>
        <p:spPr>
          <a:xfrm>
            <a:off x="5086300" y="6484693"/>
            <a:ext cx="2952328" cy="276999"/>
          </a:xfrm>
          <a:prstGeom prst="rect">
            <a:avLst/>
          </a:prstGeom>
          <a:noFill/>
        </p:spPr>
        <p:txBody>
          <a:bodyPr wrap="square" rtlCol="0">
            <a:spAutoFit/>
          </a:bodyPr>
          <a:lstStyle/>
          <a:p>
            <a:r>
              <a:rPr lang="es-AR" sz="1200" dirty="0"/>
              <a:t>Mg. Ing. Néstor Orlando Cruz</a:t>
            </a:r>
          </a:p>
        </p:txBody>
      </p:sp>
      <p:graphicFrame>
        <p:nvGraphicFramePr>
          <p:cNvPr id="3" name="Diagrama 2">
            <a:extLst>
              <a:ext uri="{FF2B5EF4-FFF2-40B4-BE49-F238E27FC236}">
                <a16:creationId xmlns:a16="http://schemas.microsoft.com/office/drawing/2014/main" id="{EB063FA1-D351-6EC6-8157-B6635A635F4A}"/>
              </a:ext>
            </a:extLst>
          </p:cNvPr>
          <p:cNvGraphicFramePr/>
          <p:nvPr>
            <p:extLst>
              <p:ext uri="{D42A27DB-BD31-4B8C-83A1-F6EECF244321}">
                <p14:modId xmlns:p14="http://schemas.microsoft.com/office/powerpoint/2010/main" val="917086934"/>
              </p:ext>
            </p:extLst>
          </p:nvPr>
        </p:nvGraphicFramePr>
        <p:xfrm>
          <a:off x="1341884" y="105186"/>
          <a:ext cx="10369152" cy="3714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4" name="Conector recto 3">
            <a:extLst>
              <a:ext uri="{FF2B5EF4-FFF2-40B4-BE49-F238E27FC236}">
                <a16:creationId xmlns:a16="http://schemas.microsoft.com/office/drawing/2014/main" id="{763F8103-2EE3-154A-3200-E056FC081477}"/>
              </a:ext>
            </a:extLst>
          </p:cNvPr>
          <p:cNvCxnSpPr/>
          <p:nvPr/>
        </p:nvCxnSpPr>
        <p:spPr>
          <a:xfrm>
            <a:off x="1341884" y="476671"/>
            <a:ext cx="10441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5" name="Marcador de contenido 5">
            <a:extLst>
              <a:ext uri="{FF2B5EF4-FFF2-40B4-BE49-F238E27FC236}">
                <a16:creationId xmlns:a16="http://schemas.microsoft.com/office/drawing/2014/main" id="{2DBE5F3D-A4E8-52AC-B4D6-80705C67ADEA}"/>
              </a:ext>
            </a:extLst>
          </p:cNvPr>
          <p:cNvSpPr txBox="1">
            <a:spLocks/>
          </p:cNvSpPr>
          <p:nvPr/>
        </p:nvSpPr>
        <p:spPr>
          <a:xfrm>
            <a:off x="1341884" y="729710"/>
            <a:ext cx="10206608" cy="685683"/>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r>
              <a:rPr lang="es-ES" sz="2400" b="1" dirty="0">
                <a:solidFill>
                  <a:schemeClr val="tx2"/>
                </a:solidFill>
              </a:rPr>
              <a:t>ESTRATEGIAS GENÉRICAS DE POSICIONAMIENTO</a:t>
            </a:r>
            <a:endParaRPr lang="en-US" sz="2400" b="1" dirty="0">
              <a:solidFill>
                <a:schemeClr val="tx2"/>
              </a:solidFill>
            </a:endParaRPr>
          </a:p>
        </p:txBody>
      </p:sp>
      <p:pic>
        <p:nvPicPr>
          <p:cNvPr id="7" name="Picture 4" descr="http://igestion20.com/wp-content/uploads/2010/11/Image27851.gif">
            <a:extLst>
              <a:ext uri="{FF2B5EF4-FFF2-40B4-BE49-F238E27FC236}">
                <a16:creationId xmlns:a16="http://schemas.microsoft.com/office/drawing/2014/main" id="{892E5820-46C8-4700-F119-8CE3DC2887EB}"/>
              </a:ext>
            </a:extLst>
          </p:cNvPr>
          <p:cNvPicPr>
            <a:picLocks noChangeAspect="1" noChangeArrowheads="1"/>
          </p:cNvPicPr>
          <p:nvPr/>
        </p:nvPicPr>
        <p:blipFill>
          <a:blip r:embed="rId7" cstate="print"/>
          <a:srcRect/>
          <a:stretch>
            <a:fillRect/>
          </a:stretch>
        </p:blipFill>
        <p:spPr bwMode="auto">
          <a:xfrm>
            <a:off x="2349996" y="1415394"/>
            <a:ext cx="7807570" cy="5076665"/>
          </a:xfrm>
          <a:prstGeom prst="rect">
            <a:avLst/>
          </a:prstGeom>
          <a:noFill/>
        </p:spPr>
      </p:pic>
    </p:spTree>
    <p:extLst>
      <p:ext uri="{BB962C8B-B14F-4D97-AF65-F5344CB8AC3E}">
        <p14:creationId xmlns:p14="http://schemas.microsoft.com/office/powerpoint/2010/main" val="3949341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42E442-4B62-1BF3-D6CE-D26441CDFD40}"/>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E00B1501-8A6B-A397-CEA2-C7B402878F79}"/>
              </a:ext>
            </a:extLst>
          </p:cNvPr>
          <p:cNvSpPr txBox="1"/>
          <p:nvPr/>
        </p:nvSpPr>
        <p:spPr>
          <a:xfrm>
            <a:off x="5086300" y="6484693"/>
            <a:ext cx="2952328" cy="276999"/>
          </a:xfrm>
          <a:prstGeom prst="rect">
            <a:avLst/>
          </a:prstGeom>
          <a:noFill/>
        </p:spPr>
        <p:txBody>
          <a:bodyPr wrap="square" rtlCol="0">
            <a:spAutoFit/>
          </a:bodyPr>
          <a:lstStyle/>
          <a:p>
            <a:r>
              <a:rPr lang="es-AR" sz="1200" dirty="0"/>
              <a:t>Mg. Ing. Néstor Orlando Cruz</a:t>
            </a:r>
          </a:p>
        </p:txBody>
      </p:sp>
      <p:graphicFrame>
        <p:nvGraphicFramePr>
          <p:cNvPr id="3" name="Diagrama 2">
            <a:extLst>
              <a:ext uri="{FF2B5EF4-FFF2-40B4-BE49-F238E27FC236}">
                <a16:creationId xmlns:a16="http://schemas.microsoft.com/office/drawing/2014/main" id="{48E15705-2C06-29CC-CC5F-08BEC4002F00}"/>
              </a:ext>
            </a:extLst>
          </p:cNvPr>
          <p:cNvGraphicFramePr/>
          <p:nvPr/>
        </p:nvGraphicFramePr>
        <p:xfrm>
          <a:off x="1341884" y="105186"/>
          <a:ext cx="10369152" cy="3714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4" name="Conector recto 3">
            <a:extLst>
              <a:ext uri="{FF2B5EF4-FFF2-40B4-BE49-F238E27FC236}">
                <a16:creationId xmlns:a16="http://schemas.microsoft.com/office/drawing/2014/main" id="{62990EF6-7BF9-9D67-B064-57AC27E5DC1A}"/>
              </a:ext>
            </a:extLst>
          </p:cNvPr>
          <p:cNvCxnSpPr/>
          <p:nvPr/>
        </p:nvCxnSpPr>
        <p:spPr>
          <a:xfrm>
            <a:off x="1341884" y="476671"/>
            <a:ext cx="10441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CuadroTexto 8">
            <a:extLst>
              <a:ext uri="{FF2B5EF4-FFF2-40B4-BE49-F238E27FC236}">
                <a16:creationId xmlns:a16="http://schemas.microsoft.com/office/drawing/2014/main" id="{C34F9301-4245-A1DD-63E8-014C2BDE753C}"/>
              </a:ext>
            </a:extLst>
          </p:cNvPr>
          <p:cNvSpPr txBox="1"/>
          <p:nvPr/>
        </p:nvSpPr>
        <p:spPr>
          <a:xfrm>
            <a:off x="1629916" y="749018"/>
            <a:ext cx="10009112" cy="5216813"/>
          </a:xfrm>
          <a:prstGeom prst="rect">
            <a:avLst/>
          </a:prstGeom>
          <a:noFill/>
        </p:spPr>
        <p:txBody>
          <a:bodyPr wrap="square">
            <a:spAutoFit/>
          </a:bodyPr>
          <a:lstStyle/>
          <a:p>
            <a:pPr algn="just">
              <a:spcAft>
                <a:spcPts val="1800"/>
              </a:spcAft>
              <a:buNone/>
            </a:pPr>
            <a:r>
              <a:rPr lang="es-ES" b="1" i="0" u="sng" dirty="0">
                <a:solidFill>
                  <a:schemeClr val="tx2"/>
                </a:solidFill>
                <a:effectLst/>
                <a:latin typeface="Verdana" panose="020B0604030504040204" pitchFamily="34" charset="0"/>
                <a:ea typeface="Verdana" panose="020B0604030504040204" pitchFamily="34" charset="0"/>
              </a:rPr>
              <a:t> Ejemplo de matriz BCG “Apple”:</a:t>
            </a:r>
          </a:p>
          <a:p>
            <a:pPr algn="just">
              <a:lnSpc>
                <a:spcPts val="1800"/>
              </a:lnSpc>
              <a:buNone/>
            </a:pPr>
            <a:r>
              <a:rPr lang="es-ES" b="0" i="0" dirty="0">
                <a:solidFill>
                  <a:schemeClr val="tx2"/>
                </a:solidFill>
                <a:effectLst/>
                <a:latin typeface="Verdana" panose="020B0604030504040204" pitchFamily="34" charset="0"/>
                <a:ea typeface="Verdana" panose="020B0604030504040204" pitchFamily="34" charset="0"/>
              </a:rPr>
              <a:t>Esta reconocida empresa de tecnología puede considerarse un claro ejemplo de matriz BCG, porque tiene productos en todos los cuadrantes de la matriz, como se analiza a continuación:</a:t>
            </a:r>
          </a:p>
          <a:p>
            <a:pPr algn="just">
              <a:lnSpc>
                <a:spcPts val="1800"/>
              </a:lnSpc>
              <a:buNone/>
            </a:pPr>
            <a:endParaRPr lang="es-ES" b="0" i="0" dirty="0">
              <a:solidFill>
                <a:schemeClr val="tx2"/>
              </a:solidFill>
              <a:effectLst/>
              <a:latin typeface="Verdana" panose="020B0604030504040204" pitchFamily="34" charset="0"/>
              <a:ea typeface="Verdana" panose="020B0604030504040204" pitchFamily="34" charset="0"/>
            </a:endParaRPr>
          </a:p>
          <a:p>
            <a:pPr algn="just">
              <a:lnSpc>
                <a:spcPts val="1800"/>
              </a:lnSpc>
            </a:pPr>
            <a:r>
              <a:rPr lang="es-ES" b="1" u="sng" dirty="0">
                <a:solidFill>
                  <a:schemeClr val="tx2"/>
                </a:solidFill>
                <a:latin typeface="Verdana" panose="020B0604030504040204" pitchFamily="34" charset="0"/>
                <a:ea typeface="Verdana" panose="020B0604030504040204" pitchFamily="34" charset="0"/>
              </a:rPr>
              <a:t>Cuadrante interrogante: </a:t>
            </a:r>
            <a:r>
              <a:rPr lang="es-ES" dirty="0">
                <a:solidFill>
                  <a:schemeClr val="tx2"/>
                </a:solidFill>
                <a:latin typeface="Verdana" panose="020B0604030504040204" pitchFamily="34" charset="0"/>
                <a:ea typeface="Verdana" panose="020B0604030504040204" pitchFamily="34" charset="0"/>
              </a:rPr>
              <a:t>El </a:t>
            </a:r>
            <a:r>
              <a:rPr lang="es-ES" b="1" dirty="0">
                <a:solidFill>
                  <a:schemeClr val="tx2"/>
                </a:solidFill>
                <a:latin typeface="Verdana" panose="020B0604030504040204" pitchFamily="34" charset="0"/>
                <a:ea typeface="Verdana" panose="020B0604030504040204" pitchFamily="34" charset="0"/>
              </a:rPr>
              <a:t>servicio de </a:t>
            </a:r>
            <a:r>
              <a:rPr lang="es-ES" b="1" dirty="0" err="1">
                <a:solidFill>
                  <a:schemeClr val="tx2"/>
                </a:solidFill>
                <a:latin typeface="Verdana" panose="020B0604030504040204" pitchFamily="34" charset="0"/>
                <a:ea typeface="Verdana" panose="020B0604030504040204" pitchFamily="34" charset="0"/>
              </a:rPr>
              <a:t>streaming</a:t>
            </a:r>
            <a:r>
              <a:rPr lang="es-ES" b="1" dirty="0">
                <a:solidFill>
                  <a:schemeClr val="tx2"/>
                </a:solidFill>
                <a:latin typeface="Verdana" panose="020B0604030504040204" pitchFamily="34" charset="0"/>
                <a:ea typeface="Verdana" panose="020B0604030504040204" pitchFamily="34" charset="0"/>
              </a:rPr>
              <a:t> </a:t>
            </a:r>
            <a:r>
              <a:rPr lang="es-ES" dirty="0">
                <a:solidFill>
                  <a:schemeClr val="tx2"/>
                </a:solidFill>
                <a:latin typeface="Verdana" panose="020B0604030504040204" pitchFamily="34" charset="0"/>
                <a:ea typeface="Verdana" panose="020B0604030504040204" pitchFamily="34" charset="0"/>
              </a:rPr>
              <a:t>de la marca es un interrogante porque requiere una alta inversión y no está claro todavía si se convertirá en estrella o en perro. Tiene baja participación en el mercado y alta tasa de crecimiento.</a:t>
            </a:r>
          </a:p>
          <a:p>
            <a:pPr algn="just">
              <a:lnSpc>
                <a:spcPts val="1800"/>
              </a:lnSpc>
              <a:buNone/>
            </a:pPr>
            <a:endParaRPr lang="es-ES" b="0" i="0" dirty="0">
              <a:solidFill>
                <a:schemeClr val="tx2"/>
              </a:solidFill>
              <a:effectLst/>
              <a:latin typeface="Verdana" panose="020B0604030504040204" pitchFamily="34" charset="0"/>
              <a:ea typeface="Verdana" panose="020B0604030504040204" pitchFamily="34" charset="0"/>
            </a:endParaRPr>
          </a:p>
          <a:p>
            <a:pPr algn="just">
              <a:lnSpc>
                <a:spcPts val="1800"/>
              </a:lnSpc>
            </a:pPr>
            <a:r>
              <a:rPr lang="es-ES" b="1" u="sng" dirty="0">
                <a:solidFill>
                  <a:schemeClr val="tx2"/>
                </a:solidFill>
                <a:latin typeface="Verdana" panose="020B0604030504040204" pitchFamily="34" charset="0"/>
                <a:ea typeface="Verdana" panose="020B0604030504040204" pitchFamily="34" charset="0"/>
              </a:rPr>
              <a:t>Cuadrante estrella: </a:t>
            </a:r>
            <a:r>
              <a:rPr lang="es-ES" dirty="0">
                <a:solidFill>
                  <a:schemeClr val="tx2"/>
                </a:solidFill>
                <a:latin typeface="Verdana" panose="020B0604030504040204" pitchFamily="34" charset="0"/>
                <a:ea typeface="Verdana" panose="020B0604030504040204" pitchFamily="34" charset="0"/>
              </a:rPr>
              <a:t>Por su rápido crecimiento, elevada inversión y alta participación en el mercado, </a:t>
            </a:r>
            <a:r>
              <a:rPr lang="es-ES" b="1" dirty="0">
                <a:solidFill>
                  <a:schemeClr val="tx2"/>
                </a:solidFill>
                <a:latin typeface="Verdana" panose="020B0604030504040204" pitchFamily="34" charset="0"/>
                <a:ea typeface="Verdana" panose="020B0604030504040204" pitchFamily="34" charset="0"/>
              </a:rPr>
              <a:t>Apple </a:t>
            </a:r>
            <a:r>
              <a:rPr lang="es-ES" b="1" dirty="0" err="1">
                <a:solidFill>
                  <a:schemeClr val="tx2"/>
                </a:solidFill>
                <a:latin typeface="Verdana" panose="020B0604030504040204" pitchFamily="34" charset="0"/>
                <a:ea typeface="Verdana" panose="020B0604030504040204" pitchFamily="34" charset="0"/>
              </a:rPr>
              <a:t>Watch</a:t>
            </a:r>
            <a:r>
              <a:rPr lang="es-ES" dirty="0">
                <a:solidFill>
                  <a:schemeClr val="tx2"/>
                </a:solidFill>
                <a:latin typeface="Verdana" panose="020B0604030504040204" pitchFamily="34" charset="0"/>
                <a:ea typeface="Verdana" panose="020B0604030504040204" pitchFamily="34" charset="0"/>
              </a:rPr>
              <a:t> puede ser categorizado como producto estrella.</a:t>
            </a:r>
          </a:p>
          <a:p>
            <a:pPr algn="just">
              <a:lnSpc>
                <a:spcPts val="1800"/>
              </a:lnSpc>
              <a:buNone/>
            </a:pPr>
            <a:endParaRPr lang="es-ES" b="0" i="0" dirty="0">
              <a:solidFill>
                <a:schemeClr val="tx2"/>
              </a:solidFill>
              <a:effectLst/>
              <a:latin typeface="Verdana" panose="020B0604030504040204" pitchFamily="34" charset="0"/>
              <a:ea typeface="Verdana" panose="020B0604030504040204" pitchFamily="34" charset="0"/>
            </a:endParaRPr>
          </a:p>
          <a:p>
            <a:pPr algn="just">
              <a:spcAft>
                <a:spcPts val="1800"/>
              </a:spcAft>
              <a:buNone/>
            </a:pPr>
            <a:r>
              <a:rPr lang="es-ES" b="1" i="0" u="sng" dirty="0">
                <a:solidFill>
                  <a:schemeClr val="tx2"/>
                </a:solidFill>
                <a:effectLst/>
                <a:latin typeface="Verdana" panose="020B0604030504040204" pitchFamily="34" charset="0"/>
                <a:ea typeface="Verdana" panose="020B0604030504040204" pitchFamily="34" charset="0"/>
              </a:rPr>
              <a:t>Cuadrante vaca lechera : </a:t>
            </a:r>
            <a:r>
              <a:rPr lang="es-ES" b="0" i="0" dirty="0">
                <a:solidFill>
                  <a:schemeClr val="tx2"/>
                </a:solidFill>
                <a:effectLst/>
                <a:latin typeface="Verdana" panose="020B0604030504040204" pitchFamily="34" charset="0"/>
                <a:ea typeface="Verdana" panose="020B0604030504040204" pitchFamily="34" charset="0"/>
              </a:rPr>
              <a:t>El </a:t>
            </a:r>
            <a:r>
              <a:rPr lang="es-ES" b="1" i="0" dirty="0" err="1">
                <a:solidFill>
                  <a:schemeClr val="tx2"/>
                </a:solidFill>
                <a:effectLst/>
                <a:latin typeface="Verdana" panose="020B0604030504040204" pitchFamily="34" charset="0"/>
                <a:ea typeface="Verdana" panose="020B0604030504040204" pitchFamily="34" charset="0"/>
              </a:rPr>
              <a:t>Iphone</a:t>
            </a:r>
            <a:r>
              <a:rPr lang="es-ES" b="1" i="0" dirty="0">
                <a:solidFill>
                  <a:schemeClr val="tx2"/>
                </a:solidFill>
                <a:effectLst/>
                <a:latin typeface="Verdana" panose="020B0604030504040204" pitchFamily="34" charset="0"/>
                <a:ea typeface="Verdana" panose="020B0604030504040204" pitchFamily="34" charset="0"/>
              </a:rPr>
              <a:t> </a:t>
            </a:r>
            <a:r>
              <a:rPr lang="es-ES" b="0" i="0" dirty="0">
                <a:solidFill>
                  <a:schemeClr val="tx2"/>
                </a:solidFill>
                <a:effectLst/>
                <a:latin typeface="Verdana" panose="020B0604030504040204" pitchFamily="34" charset="0"/>
                <a:ea typeface="Verdana" panose="020B0604030504040204" pitchFamily="34" charset="0"/>
              </a:rPr>
              <a:t>es el producto más vendido de la compañía. Tiene una alta participación en el mercado, con un crecimiento bajo.</a:t>
            </a:r>
          </a:p>
          <a:p>
            <a:pPr algn="just">
              <a:spcAft>
                <a:spcPts val="1800"/>
              </a:spcAft>
              <a:buNone/>
            </a:pPr>
            <a:r>
              <a:rPr lang="es-ES" b="1" i="0" u="sng" dirty="0">
                <a:solidFill>
                  <a:schemeClr val="tx2"/>
                </a:solidFill>
                <a:effectLst/>
                <a:latin typeface="Verdana" panose="020B0604030504040204" pitchFamily="34" charset="0"/>
                <a:ea typeface="Verdana" panose="020B0604030504040204" pitchFamily="34" charset="0"/>
              </a:rPr>
              <a:t>Cuadrante perro: </a:t>
            </a:r>
            <a:r>
              <a:rPr lang="es-ES" b="1" i="0" dirty="0">
                <a:solidFill>
                  <a:schemeClr val="tx2"/>
                </a:solidFill>
                <a:effectLst/>
                <a:latin typeface="Verdana" panose="020B0604030504040204" pitchFamily="34" charset="0"/>
                <a:ea typeface="Verdana" panose="020B0604030504040204" pitchFamily="34" charset="0"/>
              </a:rPr>
              <a:t>Apple TV</a:t>
            </a:r>
            <a:r>
              <a:rPr lang="es-ES" b="0" i="0" dirty="0">
                <a:solidFill>
                  <a:schemeClr val="tx2"/>
                </a:solidFill>
                <a:effectLst/>
                <a:latin typeface="Verdana" panose="020B0604030504040204" pitchFamily="34" charset="0"/>
                <a:ea typeface="Verdana" panose="020B0604030504040204" pitchFamily="34" charset="0"/>
              </a:rPr>
              <a:t> es un producto perro por las pocas ganancias que genera, la baja participación en el mercado y el bajo crecimiento. Sin embargo, como estrategia de posicionamiento, Apple mantiene este producto en su portafolio.</a:t>
            </a:r>
          </a:p>
        </p:txBody>
      </p:sp>
    </p:spTree>
    <p:extLst>
      <p:ext uri="{BB962C8B-B14F-4D97-AF65-F5344CB8AC3E}">
        <p14:creationId xmlns:p14="http://schemas.microsoft.com/office/powerpoint/2010/main" val="16957416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3" end="3"/>
                                            </p:txEl>
                                          </p:spTgt>
                                        </p:tgtEl>
                                        <p:attrNameLst>
                                          <p:attrName>style.visibility</p:attrName>
                                        </p:attrNameLst>
                                      </p:cBhvr>
                                      <p:to>
                                        <p:strVal val="visible"/>
                                      </p:to>
                                    </p:set>
                                    <p:animEffect transition="in" filter="fade">
                                      <p:cBhvr>
                                        <p:cTn id="7" dur="500"/>
                                        <p:tgtEl>
                                          <p:spTgt spid="9">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5" end="5"/>
                                            </p:txEl>
                                          </p:spTgt>
                                        </p:tgtEl>
                                        <p:attrNameLst>
                                          <p:attrName>style.visibility</p:attrName>
                                        </p:attrNameLst>
                                      </p:cBhvr>
                                      <p:to>
                                        <p:strVal val="visible"/>
                                      </p:to>
                                    </p:set>
                                    <p:animEffect transition="in" filter="fade">
                                      <p:cBhvr>
                                        <p:cTn id="12" dur="500"/>
                                        <p:tgtEl>
                                          <p:spTgt spid="9">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xEl>
                                              <p:pRg st="7" end="7"/>
                                            </p:txEl>
                                          </p:spTgt>
                                        </p:tgtEl>
                                        <p:attrNameLst>
                                          <p:attrName>style.visibility</p:attrName>
                                        </p:attrNameLst>
                                      </p:cBhvr>
                                      <p:to>
                                        <p:strVal val="visible"/>
                                      </p:to>
                                    </p:set>
                                    <p:animEffect transition="in" filter="fade">
                                      <p:cBhvr>
                                        <p:cTn id="17" dur="500"/>
                                        <p:tgtEl>
                                          <p:spTgt spid="9">
                                            <p:txEl>
                                              <p:pRg st="7" end="7"/>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40398A-BB4F-FE47-0626-D518ABC27DC0}"/>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07A8D0A8-7E22-7962-4A6A-4DFFF0B51C5C}"/>
              </a:ext>
            </a:extLst>
          </p:cNvPr>
          <p:cNvSpPr txBox="1"/>
          <p:nvPr/>
        </p:nvSpPr>
        <p:spPr>
          <a:xfrm>
            <a:off x="5086300" y="6484693"/>
            <a:ext cx="2952328" cy="276999"/>
          </a:xfrm>
          <a:prstGeom prst="rect">
            <a:avLst/>
          </a:prstGeom>
          <a:noFill/>
        </p:spPr>
        <p:txBody>
          <a:bodyPr wrap="square" rtlCol="0">
            <a:spAutoFit/>
          </a:bodyPr>
          <a:lstStyle/>
          <a:p>
            <a:r>
              <a:rPr lang="es-AR" sz="1200" dirty="0"/>
              <a:t>Mg. Ing. Néstor Orlando Cruz</a:t>
            </a:r>
          </a:p>
        </p:txBody>
      </p:sp>
      <p:graphicFrame>
        <p:nvGraphicFramePr>
          <p:cNvPr id="3" name="Diagrama 2">
            <a:extLst>
              <a:ext uri="{FF2B5EF4-FFF2-40B4-BE49-F238E27FC236}">
                <a16:creationId xmlns:a16="http://schemas.microsoft.com/office/drawing/2014/main" id="{8B985E84-97A6-4A36-07DE-87E6EA307AE3}"/>
              </a:ext>
            </a:extLst>
          </p:cNvPr>
          <p:cNvGraphicFramePr/>
          <p:nvPr/>
        </p:nvGraphicFramePr>
        <p:xfrm>
          <a:off x="1341884" y="105186"/>
          <a:ext cx="10369152" cy="3714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4" name="Conector recto 3">
            <a:extLst>
              <a:ext uri="{FF2B5EF4-FFF2-40B4-BE49-F238E27FC236}">
                <a16:creationId xmlns:a16="http://schemas.microsoft.com/office/drawing/2014/main" id="{BDF736A7-0336-9874-5E9B-1FD99496A9CE}"/>
              </a:ext>
            </a:extLst>
          </p:cNvPr>
          <p:cNvCxnSpPr/>
          <p:nvPr/>
        </p:nvCxnSpPr>
        <p:spPr>
          <a:xfrm>
            <a:off x="1341884" y="476671"/>
            <a:ext cx="10441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5" name="Marcador de contenido 5">
            <a:extLst>
              <a:ext uri="{FF2B5EF4-FFF2-40B4-BE49-F238E27FC236}">
                <a16:creationId xmlns:a16="http://schemas.microsoft.com/office/drawing/2014/main" id="{42AC7F70-CEEB-79DB-30B4-2DDB43DE26BB}"/>
              </a:ext>
            </a:extLst>
          </p:cNvPr>
          <p:cNvSpPr txBox="1">
            <a:spLocks/>
          </p:cNvSpPr>
          <p:nvPr/>
        </p:nvSpPr>
        <p:spPr>
          <a:xfrm>
            <a:off x="1346019" y="582175"/>
            <a:ext cx="10241777" cy="685683"/>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r>
              <a:rPr lang="es-ES" sz="2400" b="1" dirty="0">
                <a:solidFill>
                  <a:schemeClr val="tx2"/>
                </a:solidFill>
              </a:rPr>
              <a:t>ESTRATEGIAS DE GENÉRICAS DE POSICIONAMIENTO</a:t>
            </a:r>
          </a:p>
          <a:p>
            <a:endParaRPr lang="en-US" sz="2400" b="1" dirty="0">
              <a:solidFill>
                <a:schemeClr val="tx2"/>
              </a:solidFill>
            </a:endParaRPr>
          </a:p>
        </p:txBody>
      </p:sp>
      <p:graphicFrame>
        <p:nvGraphicFramePr>
          <p:cNvPr id="6" name="11 Tabla">
            <a:extLst>
              <a:ext uri="{FF2B5EF4-FFF2-40B4-BE49-F238E27FC236}">
                <a16:creationId xmlns:a16="http://schemas.microsoft.com/office/drawing/2014/main" id="{8247F73A-1EE5-FDDC-967D-80D123018A72}"/>
              </a:ext>
            </a:extLst>
          </p:cNvPr>
          <p:cNvGraphicFramePr>
            <a:graphicFrameLocks noGrp="1"/>
          </p:cNvGraphicFramePr>
          <p:nvPr>
            <p:extLst>
              <p:ext uri="{D42A27DB-BD31-4B8C-83A1-F6EECF244321}">
                <p14:modId xmlns:p14="http://schemas.microsoft.com/office/powerpoint/2010/main" val="33830769"/>
              </p:ext>
            </p:extLst>
          </p:nvPr>
        </p:nvGraphicFramePr>
        <p:xfrm>
          <a:off x="1687657" y="1373361"/>
          <a:ext cx="9900139" cy="5165007"/>
        </p:xfrm>
        <a:graphic>
          <a:graphicData uri="http://schemas.openxmlformats.org/drawingml/2006/table">
            <a:tbl>
              <a:tblPr/>
              <a:tblGrid>
                <a:gridCol w="1881554">
                  <a:extLst>
                    <a:ext uri="{9D8B030D-6E8A-4147-A177-3AD203B41FA5}">
                      <a16:colId xmlns:a16="http://schemas.microsoft.com/office/drawing/2014/main" val="20000"/>
                    </a:ext>
                  </a:extLst>
                </a:gridCol>
                <a:gridCol w="8018585">
                  <a:extLst>
                    <a:ext uri="{9D8B030D-6E8A-4147-A177-3AD203B41FA5}">
                      <a16:colId xmlns:a16="http://schemas.microsoft.com/office/drawing/2014/main" val="20001"/>
                    </a:ext>
                  </a:extLst>
                </a:gridCol>
              </a:tblGrid>
              <a:tr h="593007">
                <a:tc>
                  <a:txBody>
                    <a:bodyPr/>
                    <a:lstStyle/>
                    <a:p>
                      <a:pPr algn="ctr">
                        <a:spcAft>
                          <a:spcPts val="0"/>
                        </a:spcAft>
                      </a:pPr>
                      <a:r>
                        <a:rPr lang="es-ES" sz="2400" b="1" dirty="0">
                          <a:solidFill>
                            <a:schemeClr val="tx2"/>
                          </a:solidFill>
                          <a:effectLst>
                            <a:outerShdw blurRad="38100" dist="38100" dir="2700000" algn="tl">
                              <a:srgbClr val="000000">
                                <a:alpha val="43137"/>
                              </a:srgbClr>
                            </a:outerShdw>
                          </a:effectLst>
                          <a:latin typeface="Arial"/>
                          <a:ea typeface="Times New Roman"/>
                          <a:cs typeface="Times New Roman"/>
                        </a:rPr>
                        <a:t>POSICIÓN</a:t>
                      </a:r>
                      <a:endParaRPr lang="es-MX" sz="2400" b="1" dirty="0">
                        <a:solidFill>
                          <a:schemeClr val="tx2"/>
                        </a:solidFill>
                        <a:effectLst>
                          <a:outerShdw blurRad="38100" dist="38100" dir="2700000" algn="tl">
                            <a:srgbClr val="000000">
                              <a:alpha val="43137"/>
                            </a:srgbClr>
                          </a:outerShdw>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lumMod val="20000"/>
                            <a:lumOff val="80000"/>
                            <a:shade val="30000"/>
                            <a:satMod val="115000"/>
                          </a:schemeClr>
                        </a:gs>
                        <a:gs pos="50000">
                          <a:schemeClr val="accent1">
                            <a:lumMod val="20000"/>
                            <a:lumOff val="80000"/>
                            <a:shade val="67500"/>
                            <a:satMod val="115000"/>
                          </a:schemeClr>
                        </a:gs>
                        <a:gs pos="100000">
                          <a:schemeClr val="accent1">
                            <a:lumMod val="20000"/>
                            <a:lumOff val="80000"/>
                            <a:shade val="100000"/>
                            <a:satMod val="115000"/>
                          </a:schemeClr>
                        </a:gs>
                      </a:gsLst>
                      <a:path path="circle">
                        <a:fillToRect l="50000" t="50000" r="50000" b="50000"/>
                      </a:path>
                      <a:tileRect/>
                    </a:gradFill>
                  </a:tcPr>
                </a:tc>
                <a:tc>
                  <a:txBody>
                    <a:bodyPr/>
                    <a:lstStyle/>
                    <a:p>
                      <a:pPr algn="ctr">
                        <a:spcAft>
                          <a:spcPts val="0"/>
                        </a:spcAft>
                      </a:pPr>
                      <a:r>
                        <a:rPr lang="es-ES" sz="2400" b="1" dirty="0">
                          <a:solidFill>
                            <a:schemeClr val="tx2"/>
                          </a:solidFill>
                          <a:effectLst>
                            <a:outerShdw blurRad="38100" dist="38100" dir="2700000" algn="tl">
                              <a:srgbClr val="000000">
                                <a:alpha val="43137"/>
                              </a:srgbClr>
                            </a:outerShdw>
                          </a:effectLst>
                          <a:latin typeface="Arial"/>
                          <a:ea typeface="Times New Roman"/>
                          <a:cs typeface="Times New Roman"/>
                        </a:rPr>
                        <a:t>ACCIONES SUGERIDAS</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lumMod val="20000"/>
                            <a:lumOff val="80000"/>
                            <a:shade val="30000"/>
                            <a:satMod val="115000"/>
                          </a:schemeClr>
                        </a:gs>
                        <a:gs pos="50000">
                          <a:schemeClr val="accent1">
                            <a:lumMod val="20000"/>
                            <a:lumOff val="80000"/>
                            <a:shade val="67500"/>
                            <a:satMod val="115000"/>
                          </a:schemeClr>
                        </a:gs>
                        <a:gs pos="100000">
                          <a:schemeClr val="accent1">
                            <a:lumMod val="20000"/>
                            <a:lumOff val="80000"/>
                            <a:shade val="100000"/>
                            <a:satMod val="115000"/>
                          </a:schemeClr>
                        </a:gs>
                      </a:gsLst>
                      <a:path path="circle">
                        <a:fillToRect l="50000" t="50000" r="50000" b="50000"/>
                      </a:path>
                      <a:tileRect/>
                    </a:gradFill>
                  </a:tcPr>
                </a:tc>
                <a:extLst>
                  <a:ext uri="{0D108BD9-81ED-4DB2-BD59-A6C34878D82A}">
                    <a16:rowId xmlns:a16="http://schemas.microsoft.com/office/drawing/2014/main" val="10000"/>
                  </a:ext>
                </a:extLst>
              </a:tr>
              <a:tr h="474405">
                <a:tc>
                  <a:txBody>
                    <a:bodyPr/>
                    <a:lstStyle/>
                    <a:p>
                      <a:pPr algn="ctr">
                        <a:spcAft>
                          <a:spcPts val="0"/>
                        </a:spcAft>
                      </a:pPr>
                      <a:endParaRPr lang="es-ES" sz="2000" b="1" i="1" dirty="0">
                        <a:solidFill>
                          <a:schemeClr val="tx2"/>
                        </a:solidFill>
                        <a:effectLst>
                          <a:outerShdw blurRad="38100" dist="38100" dir="2700000" algn="tl">
                            <a:srgbClr val="000000">
                              <a:alpha val="43137"/>
                            </a:srgbClr>
                          </a:outerShdw>
                        </a:effectLst>
                        <a:latin typeface="Arial"/>
                        <a:ea typeface="Times New Roman"/>
                        <a:cs typeface="Times New Roman"/>
                      </a:endParaRPr>
                    </a:p>
                    <a:p>
                      <a:pPr algn="ctr">
                        <a:spcAft>
                          <a:spcPts val="0"/>
                        </a:spcAft>
                      </a:pPr>
                      <a:r>
                        <a:rPr lang="es-ES" sz="2000" b="1" i="1" dirty="0">
                          <a:solidFill>
                            <a:schemeClr val="tx2"/>
                          </a:solidFill>
                          <a:effectLst>
                            <a:outerShdw blurRad="38100" dist="38100" dir="2700000" algn="tl">
                              <a:srgbClr val="000000">
                                <a:alpha val="43137"/>
                              </a:srgbClr>
                            </a:outerShdw>
                          </a:effectLst>
                          <a:latin typeface="Arial"/>
                          <a:ea typeface="Times New Roman"/>
                          <a:cs typeface="Times New Roman"/>
                        </a:rPr>
                        <a:t>ESTRELLAS </a:t>
                      </a:r>
                    </a:p>
                    <a:p>
                      <a:pPr algn="ctr">
                        <a:spcAft>
                          <a:spcPts val="0"/>
                        </a:spcAft>
                      </a:pPr>
                      <a:endParaRPr lang="es-MX" sz="2000" b="1" i="1" dirty="0">
                        <a:solidFill>
                          <a:schemeClr val="tx2"/>
                        </a:solidFill>
                        <a:effectLst>
                          <a:outerShdw blurRad="38100" dist="38100" dir="2700000" algn="tl">
                            <a:srgbClr val="000000">
                              <a:alpha val="43137"/>
                            </a:srgbClr>
                          </a:outerShdw>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bg2">
                            <a:lumMod val="90000"/>
                            <a:shade val="30000"/>
                            <a:satMod val="115000"/>
                          </a:schemeClr>
                        </a:gs>
                        <a:gs pos="50000">
                          <a:schemeClr val="bg2">
                            <a:lumMod val="90000"/>
                            <a:shade val="67500"/>
                            <a:satMod val="115000"/>
                          </a:schemeClr>
                        </a:gs>
                        <a:gs pos="100000">
                          <a:schemeClr val="bg2">
                            <a:lumMod val="90000"/>
                            <a:shade val="100000"/>
                            <a:satMod val="115000"/>
                          </a:schemeClr>
                        </a:gs>
                      </a:gsLst>
                      <a:lin ang="0" scaled="1"/>
                      <a:tileRect/>
                    </a:grad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s-ES" sz="2000" b="1" i="0" dirty="0">
                          <a:solidFill>
                            <a:schemeClr val="tx2"/>
                          </a:solidFill>
                          <a:effectLst/>
                          <a:latin typeface="Arial"/>
                          <a:ea typeface="Times New Roman"/>
                          <a:cs typeface="Times New Roman"/>
                        </a:rPr>
                        <a:t>Invertir para crecer:</a:t>
                      </a:r>
                      <a:r>
                        <a:rPr lang="es-ES" sz="2000" b="1" i="0" baseline="0" dirty="0">
                          <a:solidFill>
                            <a:schemeClr val="tx2"/>
                          </a:solidFill>
                          <a:effectLst/>
                          <a:latin typeface="Arial"/>
                          <a:ea typeface="Times New Roman"/>
                          <a:cs typeface="Times New Roman"/>
                        </a:rPr>
                        <a:t> </a:t>
                      </a:r>
                      <a:r>
                        <a:rPr lang="es-ES" sz="2000" b="1" i="0" dirty="0">
                          <a:solidFill>
                            <a:schemeClr val="tx2"/>
                          </a:solidFill>
                          <a:effectLst/>
                          <a:latin typeface="Arial"/>
                          <a:ea typeface="Times New Roman"/>
                          <a:cs typeface="Times New Roman"/>
                        </a:rPr>
                        <a:t>Defender si es posible, la posición de liderazgo lograda. Considerar la expansión geográfica del producto. Potenciar los esfuerzos de apoyo a la introducción del producto. Actitud de marketing muy agresiva.</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74405">
                <a:tc>
                  <a:txBody>
                    <a:bodyPr/>
                    <a:lstStyle/>
                    <a:p>
                      <a:pPr marL="0" algn="ctr" rtl="0" eaLnBrk="1" latinLnBrk="0" hangingPunct="1">
                        <a:spcAft>
                          <a:spcPts val="0"/>
                        </a:spcAft>
                      </a:pPr>
                      <a:endParaRPr kumimoji="0" lang="es-MX" sz="2000" b="1" i="1" kern="1200" dirty="0">
                        <a:solidFill>
                          <a:schemeClr val="tx2"/>
                        </a:solidFill>
                        <a:effectLst>
                          <a:outerShdw blurRad="38100" dist="38100" dir="2700000" algn="tl">
                            <a:srgbClr val="000000">
                              <a:alpha val="43137"/>
                            </a:srgbClr>
                          </a:outerShdw>
                        </a:effectLst>
                        <a:latin typeface="Arial"/>
                        <a:ea typeface="Times New Roman"/>
                        <a:cs typeface="Times New Roman"/>
                      </a:endParaRPr>
                    </a:p>
                    <a:p>
                      <a:pPr marL="0" algn="ctr" rtl="0" eaLnBrk="1" latinLnBrk="0" hangingPunct="1">
                        <a:spcAft>
                          <a:spcPts val="0"/>
                        </a:spcAft>
                      </a:pPr>
                      <a:r>
                        <a:rPr kumimoji="0" lang="es-MX" sz="2000" b="1" i="1" kern="1200" dirty="0">
                          <a:solidFill>
                            <a:schemeClr val="tx2"/>
                          </a:solidFill>
                          <a:effectLst>
                            <a:outerShdw blurRad="38100" dist="38100" dir="2700000" algn="tl">
                              <a:srgbClr val="000000">
                                <a:alpha val="43137"/>
                              </a:srgbClr>
                            </a:outerShdw>
                          </a:effectLst>
                          <a:latin typeface="Arial"/>
                          <a:ea typeface="Times New Roman"/>
                          <a:cs typeface="Times New Roman"/>
                        </a:rPr>
                        <a:t>VACA</a:t>
                      </a:r>
                      <a:r>
                        <a:rPr kumimoji="0" lang="es-MX" sz="2000" b="1" i="1" kern="1200" baseline="0" dirty="0">
                          <a:solidFill>
                            <a:schemeClr val="tx2"/>
                          </a:solidFill>
                          <a:effectLst>
                            <a:outerShdw blurRad="38100" dist="38100" dir="2700000" algn="tl">
                              <a:srgbClr val="000000">
                                <a:alpha val="43137"/>
                              </a:srgbClr>
                            </a:outerShdw>
                          </a:effectLst>
                          <a:latin typeface="Arial"/>
                          <a:ea typeface="Times New Roman"/>
                          <a:cs typeface="Times New Roman"/>
                        </a:rPr>
                        <a:t> LECHERA</a:t>
                      </a:r>
                      <a:endParaRPr kumimoji="0" lang="es-MX" sz="2000" b="1" i="1" kern="1200" dirty="0">
                        <a:solidFill>
                          <a:schemeClr val="tx2"/>
                        </a:solidFill>
                        <a:effectLst>
                          <a:outerShdw blurRad="38100" dist="38100" dir="2700000" algn="tl">
                            <a:srgbClr val="000000">
                              <a:alpha val="43137"/>
                            </a:srgbClr>
                          </a:outerShdw>
                        </a:effectLst>
                        <a:latin typeface="Arial"/>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2">
                            <a:lumMod val="20000"/>
                            <a:lumOff val="80000"/>
                            <a:shade val="30000"/>
                            <a:satMod val="115000"/>
                          </a:schemeClr>
                        </a:gs>
                        <a:gs pos="50000">
                          <a:schemeClr val="accent2">
                            <a:lumMod val="20000"/>
                            <a:lumOff val="80000"/>
                            <a:shade val="67500"/>
                            <a:satMod val="115000"/>
                          </a:schemeClr>
                        </a:gs>
                        <a:gs pos="100000">
                          <a:schemeClr val="accent2">
                            <a:lumMod val="20000"/>
                            <a:lumOff val="80000"/>
                            <a:shade val="100000"/>
                            <a:satMod val="115000"/>
                          </a:schemeClr>
                        </a:gs>
                      </a:gsLst>
                      <a:lin ang="0" scaled="1"/>
                      <a:tileRect/>
                    </a:gradFill>
                  </a:tcPr>
                </a:tc>
                <a:tc>
                  <a:txBody>
                    <a:bodyPr/>
                    <a:lstStyle/>
                    <a:p>
                      <a:pPr algn="just">
                        <a:spcAft>
                          <a:spcPts val="0"/>
                        </a:spcAft>
                      </a:pPr>
                      <a:r>
                        <a:rPr lang="es-ES" sz="2000" b="1" i="1" dirty="0">
                          <a:solidFill>
                            <a:schemeClr val="tx2"/>
                          </a:solidFill>
                          <a:effectLst/>
                          <a:latin typeface="Arial"/>
                          <a:ea typeface="Times New Roman"/>
                          <a:cs typeface="Times New Roman"/>
                        </a:rPr>
                        <a:t>Mantener la posición de mercado para sostener el flujo de efectivo. Sostener la posición en el mercado de los productos de mayor éxito dentro de la línea. Diferenciar el producto con el fin de mantener la participación en los segmentos claves.</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609600">
                <a:tc>
                  <a:txBody>
                    <a:bodyPr/>
                    <a:lstStyle/>
                    <a:p>
                      <a:pPr marL="0" algn="ctr" rtl="0" eaLnBrk="1" latinLnBrk="0" hangingPunct="1">
                        <a:spcAft>
                          <a:spcPts val="0"/>
                        </a:spcAft>
                      </a:pPr>
                      <a:endParaRPr kumimoji="0" lang="es-ES" sz="2000" b="1" i="1" kern="1200" dirty="0">
                        <a:solidFill>
                          <a:schemeClr val="tx2"/>
                        </a:solidFill>
                        <a:effectLst>
                          <a:outerShdw blurRad="38100" dist="38100" dir="2700000" algn="tl">
                            <a:srgbClr val="000000">
                              <a:alpha val="43137"/>
                            </a:srgbClr>
                          </a:outerShdw>
                        </a:effectLst>
                        <a:latin typeface="Arial"/>
                        <a:ea typeface="Times New Roman"/>
                        <a:cs typeface="Times New Roman"/>
                      </a:endParaRPr>
                    </a:p>
                    <a:p>
                      <a:pPr marL="0" algn="ctr" rtl="0" eaLnBrk="1" latinLnBrk="0" hangingPunct="1">
                        <a:spcAft>
                          <a:spcPts val="0"/>
                        </a:spcAft>
                      </a:pPr>
                      <a:r>
                        <a:rPr kumimoji="0" lang="es-ES" sz="2000" b="1" i="1" kern="1200" dirty="0">
                          <a:solidFill>
                            <a:schemeClr val="tx2"/>
                          </a:solidFill>
                          <a:effectLst>
                            <a:outerShdw blurRad="38100" dist="38100" dir="2700000" algn="tl">
                              <a:srgbClr val="000000">
                                <a:alpha val="43137"/>
                              </a:srgbClr>
                            </a:outerShdw>
                          </a:effectLst>
                          <a:latin typeface="Arial"/>
                          <a:ea typeface="Times New Roman"/>
                          <a:cs typeface="Times New Roman"/>
                        </a:rPr>
                        <a:t>INCOGNITA</a:t>
                      </a:r>
                      <a:endParaRPr kumimoji="0" lang="es-MX" sz="2000" b="1" i="1" kern="1200" dirty="0">
                        <a:solidFill>
                          <a:schemeClr val="tx2"/>
                        </a:solidFill>
                        <a:effectLst>
                          <a:outerShdw blurRad="38100" dist="38100" dir="2700000" algn="tl">
                            <a:srgbClr val="000000">
                              <a:alpha val="43137"/>
                            </a:srgbClr>
                          </a:outerShdw>
                        </a:effectLst>
                        <a:latin typeface="Arial"/>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3">
                            <a:lumMod val="20000"/>
                            <a:lumOff val="80000"/>
                            <a:shade val="30000"/>
                            <a:satMod val="115000"/>
                          </a:schemeClr>
                        </a:gs>
                        <a:gs pos="50000">
                          <a:schemeClr val="accent3">
                            <a:lumMod val="20000"/>
                            <a:lumOff val="80000"/>
                            <a:shade val="67500"/>
                            <a:satMod val="115000"/>
                          </a:schemeClr>
                        </a:gs>
                        <a:gs pos="100000">
                          <a:schemeClr val="accent3">
                            <a:lumMod val="20000"/>
                            <a:lumOff val="80000"/>
                            <a:shade val="100000"/>
                            <a:satMod val="115000"/>
                          </a:schemeClr>
                        </a:gs>
                      </a:gsLst>
                      <a:lin ang="0" scaled="1"/>
                      <a:tileRect/>
                    </a:gradFill>
                  </a:tcPr>
                </a:tc>
                <a:tc>
                  <a:txBody>
                    <a:bodyPr/>
                    <a:lstStyle/>
                    <a:p>
                      <a:pPr algn="just">
                        <a:spcAft>
                          <a:spcPts val="0"/>
                        </a:spcAft>
                      </a:pPr>
                      <a:r>
                        <a:rPr lang="es-ES" sz="2000" b="1" i="1" dirty="0">
                          <a:solidFill>
                            <a:schemeClr val="tx2"/>
                          </a:solidFill>
                          <a:effectLst/>
                          <a:latin typeface="Arial"/>
                          <a:ea typeface="Times New Roman"/>
                          <a:cs typeface="Times New Roman"/>
                        </a:rPr>
                        <a:t>Desarrollo</a:t>
                      </a:r>
                      <a:r>
                        <a:rPr lang="es-ES" sz="2000" b="1" i="1" baseline="0" dirty="0">
                          <a:solidFill>
                            <a:schemeClr val="tx2"/>
                          </a:solidFill>
                          <a:effectLst/>
                          <a:latin typeface="Arial"/>
                          <a:ea typeface="Times New Roman"/>
                          <a:cs typeface="Times New Roman"/>
                        </a:rPr>
                        <a:t> selectivo aprovechando claras oportunidades de mercado. </a:t>
                      </a:r>
                      <a:r>
                        <a:rPr lang="es-ES" sz="2000" b="1" i="1" dirty="0">
                          <a:solidFill>
                            <a:schemeClr val="tx2"/>
                          </a:solidFill>
                          <a:effectLst/>
                          <a:latin typeface="Arial"/>
                          <a:ea typeface="Times New Roman"/>
                          <a:cs typeface="Times New Roman"/>
                        </a:rPr>
                        <a:t>Invertir fuertemente en productos muy bien seleccionados para tratar de que se conviertan en ESTRELLAS. También evaluar la posibilidad de salida del producto.</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609600">
                <a:tc>
                  <a:txBody>
                    <a:bodyPr/>
                    <a:lstStyle/>
                    <a:p>
                      <a:pPr marL="0" algn="ctr" rtl="0" eaLnBrk="1" latinLnBrk="0" hangingPunct="1">
                        <a:spcAft>
                          <a:spcPts val="0"/>
                        </a:spcAft>
                      </a:pPr>
                      <a:endParaRPr kumimoji="0" lang="es-MX" sz="2000" b="1" i="1" kern="1200" dirty="0">
                        <a:solidFill>
                          <a:schemeClr val="tx2"/>
                        </a:solidFill>
                        <a:effectLst>
                          <a:outerShdw blurRad="38100" dist="38100" dir="2700000" algn="tl">
                            <a:srgbClr val="000000">
                              <a:alpha val="43137"/>
                            </a:srgbClr>
                          </a:outerShdw>
                        </a:effectLst>
                        <a:latin typeface="Arial"/>
                        <a:ea typeface="Times New Roman"/>
                        <a:cs typeface="Times New Roman"/>
                      </a:endParaRPr>
                    </a:p>
                    <a:p>
                      <a:pPr marL="0" algn="ctr" rtl="0" eaLnBrk="1" latinLnBrk="0" hangingPunct="1">
                        <a:spcAft>
                          <a:spcPts val="0"/>
                        </a:spcAft>
                      </a:pPr>
                      <a:r>
                        <a:rPr kumimoji="0" lang="es-MX" sz="2000" b="1" i="1" kern="1200" dirty="0">
                          <a:solidFill>
                            <a:schemeClr val="tx2"/>
                          </a:solidFill>
                          <a:effectLst>
                            <a:outerShdw blurRad="38100" dist="38100" dir="2700000" algn="tl">
                              <a:srgbClr val="000000">
                                <a:alpha val="43137"/>
                              </a:srgbClr>
                            </a:outerShdw>
                          </a:effectLst>
                          <a:latin typeface="Arial"/>
                          <a:ea typeface="Times New Roman"/>
                          <a:cs typeface="Times New Roman"/>
                        </a:rPr>
                        <a:t>PERRO</a:t>
                      </a:r>
                    </a:p>
                    <a:p>
                      <a:pPr marL="0" algn="ctr" rtl="0" eaLnBrk="1" latinLnBrk="0" hangingPunct="1">
                        <a:spcAft>
                          <a:spcPts val="0"/>
                        </a:spcAft>
                      </a:pPr>
                      <a:endParaRPr kumimoji="0" lang="es-MX" sz="2000" b="1" i="1" kern="1200" dirty="0">
                        <a:solidFill>
                          <a:schemeClr val="tx2"/>
                        </a:solidFill>
                        <a:effectLst>
                          <a:outerShdw blurRad="38100" dist="38100" dir="2700000" algn="tl">
                            <a:srgbClr val="000000">
                              <a:alpha val="43137"/>
                            </a:srgbClr>
                          </a:outerShdw>
                        </a:effectLst>
                        <a:latin typeface="Arial"/>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3">
                            <a:lumMod val="20000"/>
                            <a:lumOff val="80000"/>
                            <a:shade val="30000"/>
                            <a:satMod val="115000"/>
                          </a:schemeClr>
                        </a:gs>
                        <a:gs pos="50000">
                          <a:schemeClr val="accent3">
                            <a:lumMod val="20000"/>
                            <a:lumOff val="80000"/>
                            <a:shade val="67500"/>
                            <a:satMod val="115000"/>
                          </a:schemeClr>
                        </a:gs>
                        <a:gs pos="100000">
                          <a:schemeClr val="accent3">
                            <a:lumMod val="20000"/>
                            <a:lumOff val="80000"/>
                            <a:shade val="100000"/>
                            <a:satMod val="115000"/>
                          </a:schemeClr>
                        </a:gs>
                      </a:gsLst>
                      <a:lin ang="0" scaled="1"/>
                      <a:tileRect/>
                    </a:gradFill>
                  </a:tcPr>
                </a:tc>
                <a:tc>
                  <a:txBody>
                    <a:bodyPr/>
                    <a:lstStyle/>
                    <a:p>
                      <a:pPr algn="just">
                        <a:spcAft>
                          <a:spcPts val="0"/>
                        </a:spcAft>
                      </a:pPr>
                      <a:r>
                        <a:rPr lang="es-ES" sz="2000" b="1" i="1" dirty="0">
                          <a:solidFill>
                            <a:schemeClr val="tx2"/>
                          </a:solidFill>
                          <a:effectLst/>
                          <a:latin typeface="Arial"/>
                          <a:ea typeface="Times New Roman"/>
                          <a:cs typeface="Times New Roman"/>
                        </a:rPr>
                        <a:t>Invertir</a:t>
                      </a:r>
                      <a:r>
                        <a:rPr lang="es-ES" sz="2000" b="1" i="1" baseline="0" dirty="0">
                          <a:solidFill>
                            <a:schemeClr val="tx2"/>
                          </a:solidFill>
                          <a:effectLst/>
                          <a:latin typeface="Arial"/>
                          <a:ea typeface="Times New Roman"/>
                          <a:cs typeface="Times New Roman"/>
                        </a:rPr>
                        <a:t> para salir. </a:t>
                      </a:r>
                      <a:r>
                        <a:rPr lang="es-ES" sz="2000" b="1" i="1" dirty="0">
                          <a:solidFill>
                            <a:schemeClr val="tx2"/>
                          </a:solidFill>
                          <a:effectLst/>
                          <a:latin typeface="Arial"/>
                          <a:ea typeface="Times New Roman"/>
                          <a:cs typeface="Times New Roman"/>
                        </a:rPr>
                        <a:t>Reducir al mínimo las inversiones en las actividades de marketing. Preparar la salida del producto</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55837837"/>
                  </a:ext>
                </a:extLst>
              </a:tr>
            </a:tbl>
          </a:graphicData>
        </a:graphic>
      </p:graphicFrame>
    </p:spTree>
    <p:extLst>
      <p:ext uri="{BB962C8B-B14F-4D97-AF65-F5344CB8AC3E}">
        <p14:creationId xmlns:p14="http://schemas.microsoft.com/office/powerpoint/2010/main" val="26278392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A1288B-493A-28AF-02E2-C65F78517895}"/>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97E566E6-952E-F1EB-F870-78148B0C7789}"/>
              </a:ext>
            </a:extLst>
          </p:cNvPr>
          <p:cNvSpPr txBox="1"/>
          <p:nvPr/>
        </p:nvSpPr>
        <p:spPr>
          <a:xfrm>
            <a:off x="5086300" y="6484693"/>
            <a:ext cx="2952328" cy="276999"/>
          </a:xfrm>
          <a:prstGeom prst="rect">
            <a:avLst/>
          </a:prstGeom>
          <a:noFill/>
        </p:spPr>
        <p:txBody>
          <a:bodyPr wrap="square" rtlCol="0">
            <a:spAutoFit/>
          </a:bodyPr>
          <a:lstStyle/>
          <a:p>
            <a:r>
              <a:rPr lang="es-AR" sz="1200" dirty="0"/>
              <a:t>Mg. Ing. Néstor Orlando Cruz</a:t>
            </a:r>
          </a:p>
        </p:txBody>
      </p:sp>
      <p:graphicFrame>
        <p:nvGraphicFramePr>
          <p:cNvPr id="3" name="Diagrama 2">
            <a:extLst>
              <a:ext uri="{FF2B5EF4-FFF2-40B4-BE49-F238E27FC236}">
                <a16:creationId xmlns:a16="http://schemas.microsoft.com/office/drawing/2014/main" id="{73F068E4-0F07-C17D-3E4B-3ACEB6914A69}"/>
              </a:ext>
            </a:extLst>
          </p:cNvPr>
          <p:cNvGraphicFramePr/>
          <p:nvPr/>
        </p:nvGraphicFramePr>
        <p:xfrm>
          <a:off x="1341884" y="105186"/>
          <a:ext cx="10369152" cy="3714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Marcador de contenido 5">
            <a:extLst>
              <a:ext uri="{FF2B5EF4-FFF2-40B4-BE49-F238E27FC236}">
                <a16:creationId xmlns:a16="http://schemas.microsoft.com/office/drawing/2014/main" id="{CC86147F-64D9-AE13-FAC5-9F5A70C466D7}"/>
              </a:ext>
            </a:extLst>
          </p:cNvPr>
          <p:cNvSpPr txBox="1">
            <a:spLocks/>
          </p:cNvSpPr>
          <p:nvPr/>
        </p:nvSpPr>
        <p:spPr>
          <a:xfrm>
            <a:off x="1583993" y="1022034"/>
            <a:ext cx="10127043" cy="685683"/>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r>
              <a:rPr lang="es-ES" b="1" dirty="0">
                <a:solidFill>
                  <a:schemeClr val="tx2"/>
                </a:solidFill>
              </a:rPr>
              <a:t>ESTRATEGIAS GENÉRICAS PARA DEFINIR OPCIONES DE DESARROLLO</a:t>
            </a:r>
            <a:endParaRPr lang="en-US" b="1" dirty="0">
              <a:solidFill>
                <a:schemeClr val="tx2"/>
              </a:solidFill>
            </a:endParaRPr>
          </a:p>
        </p:txBody>
      </p:sp>
      <p:sp>
        <p:nvSpPr>
          <p:cNvPr id="6" name="16 Rectángulo">
            <a:extLst>
              <a:ext uri="{FF2B5EF4-FFF2-40B4-BE49-F238E27FC236}">
                <a16:creationId xmlns:a16="http://schemas.microsoft.com/office/drawing/2014/main" id="{7F578F00-2B1A-B979-7AB7-601AF68EC5BA}"/>
              </a:ext>
            </a:extLst>
          </p:cNvPr>
          <p:cNvSpPr/>
          <p:nvPr/>
        </p:nvSpPr>
        <p:spPr>
          <a:xfrm>
            <a:off x="3718148" y="2149056"/>
            <a:ext cx="6696744" cy="4230611"/>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solidFill>
                <a:schemeClr val="tx2"/>
              </a:solidFill>
            </a:endParaRPr>
          </a:p>
        </p:txBody>
      </p:sp>
      <p:sp>
        <p:nvSpPr>
          <p:cNvPr id="8" name="17 Rectángulo">
            <a:extLst>
              <a:ext uri="{FF2B5EF4-FFF2-40B4-BE49-F238E27FC236}">
                <a16:creationId xmlns:a16="http://schemas.microsoft.com/office/drawing/2014/main" id="{CC57AD16-B3F5-7AB6-D749-C68D334B60F7}"/>
              </a:ext>
            </a:extLst>
          </p:cNvPr>
          <p:cNvSpPr/>
          <p:nvPr/>
        </p:nvSpPr>
        <p:spPr>
          <a:xfrm>
            <a:off x="2444271" y="2158247"/>
            <a:ext cx="1256290" cy="423061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solidFill>
                <a:schemeClr val="tx2"/>
              </a:solidFill>
            </a:endParaRPr>
          </a:p>
        </p:txBody>
      </p:sp>
      <p:sp>
        <p:nvSpPr>
          <p:cNvPr id="10" name="18 Rectángulo">
            <a:extLst>
              <a:ext uri="{FF2B5EF4-FFF2-40B4-BE49-F238E27FC236}">
                <a16:creationId xmlns:a16="http://schemas.microsoft.com/office/drawing/2014/main" id="{DADCF0C6-6968-DCDC-21DD-DDA389161811}"/>
              </a:ext>
            </a:extLst>
          </p:cNvPr>
          <p:cNvSpPr/>
          <p:nvPr/>
        </p:nvSpPr>
        <p:spPr>
          <a:xfrm>
            <a:off x="3718148" y="1645001"/>
            <a:ext cx="6696744" cy="504056"/>
          </a:xfrm>
          <a:prstGeom prst="rec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solidFill>
                <a:schemeClr val="tx2"/>
              </a:solidFill>
            </a:endParaRPr>
          </a:p>
        </p:txBody>
      </p:sp>
      <p:cxnSp>
        <p:nvCxnSpPr>
          <p:cNvPr id="11" name="20 Conector recto">
            <a:extLst>
              <a:ext uri="{FF2B5EF4-FFF2-40B4-BE49-F238E27FC236}">
                <a16:creationId xmlns:a16="http://schemas.microsoft.com/office/drawing/2014/main" id="{63125780-39C6-4A67-6C4E-7D71DD0245CA}"/>
              </a:ext>
            </a:extLst>
          </p:cNvPr>
          <p:cNvCxnSpPr/>
          <p:nvPr/>
        </p:nvCxnSpPr>
        <p:spPr>
          <a:xfrm flipV="1">
            <a:off x="3054831" y="4181198"/>
            <a:ext cx="7360061" cy="51087"/>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22 Conector recto">
            <a:extLst>
              <a:ext uri="{FF2B5EF4-FFF2-40B4-BE49-F238E27FC236}">
                <a16:creationId xmlns:a16="http://schemas.microsoft.com/office/drawing/2014/main" id="{F9F03C8B-10DD-0720-1564-5A223D2EAB4E}"/>
              </a:ext>
            </a:extLst>
          </p:cNvPr>
          <p:cNvCxnSpPr>
            <a:stCxn id="10" idx="0"/>
            <a:endCxn id="6" idx="2"/>
          </p:cNvCxnSpPr>
          <p:nvPr/>
        </p:nvCxnSpPr>
        <p:spPr>
          <a:xfrm>
            <a:off x="7066520" y="1645001"/>
            <a:ext cx="0" cy="4734666"/>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5" name="23 CuadroTexto">
            <a:extLst>
              <a:ext uri="{FF2B5EF4-FFF2-40B4-BE49-F238E27FC236}">
                <a16:creationId xmlns:a16="http://schemas.microsoft.com/office/drawing/2014/main" id="{1EF32F4C-EC69-2B31-DE1C-DD7D1CB97FAE}"/>
              </a:ext>
            </a:extLst>
          </p:cNvPr>
          <p:cNvSpPr txBox="1"/>
          <p:nvPr/>
        </p:nvSpPr>
        <p:spPr>
          <a:xfrm>
            <a:off x="3718148" y="1707717"/>
            <a:ext cx="3384376" cy="369332"/>
          </a:xfrm>
          <a:prstGeom prst="rect">
            <a:avLst/>
          </a:prstGeom>
          <a:noFill/>
        </p:spPr>
        <p:txBody>
          <a:bodyPr wrap="square" rtlCol="0">
            <a:spAutoFit/>
          </a:bodyPr>
          <a:lstStyle/>
          <a:p>
            <a:pPr algn="ctr"/>
            <a:r>
              <a:rPr lang="es-ES" b="1" i="1" dirty="0">
                <a:solidFill>
                  <a:schemeClr val="tx2"/>
                </a:solidFill>
                <a:effectLst>
                  <a:outerShdw blurRad="38100" dist="38100" dir="2700000" algn="tl">
                    <a:srgbClr val="000000">
                      <a:alpha val="43137"/>
                    </a:srgbClr>
                  </a:outerShdw>
                </a:effectLst>
              </a:rPr>
              <a:t>PRODUCTO ACTUAL</a:t>
            </a:r>
            <a:endParaRPr lang="es-AR" b="1" i="1" dirty="0">
              <a:solidFill>
                <a:schemeClr val="tx2"/>
              </a:solidFill>
              <a:effectLst>
                <a:outerShdw blurRad="38100" dist="38100" dir="2700000" algn="tl">
                  <a:srgbClr val="000000">
                    <a:alpha val="43137"/>
                  </a:srgbClr>
                </a:outerShdw>
              </a:effectLst>
            </a:endParaRPr>
          </a:p>
        </p:txBody>
      </p:sp>
      <p:sp>
        <p:nvSpPr>
          <p:cNvPr id="18" name="24 CuadroTexto">
            <a:extLst>
              <a:ext uri="{FF2B5EF4-FFF2-40B4-BE49-F238E27FC236}">
                <a16:creationId xmlns:a16="http://schemas.microsoft.com/office/drawing/2014/main" id="{B5B00995-EADC-D575-C8C6-70226AC760CF}"/>
              </a:ext>
            </a:extLst>
          </p:cNvPr>
          <p:cNvSpPr txBox="1"/>
          <p:nvPr/>
        </p:nvSpPr>
        <p:spPr>
          <a:xfrm>
            <a:off x="7030516" y="1717009"/>
            <a:ext cx="3384376" cy="369332"/>
          </a:xfrm>
          <a:prstGeom prst="rect">
            <a:avLst/>
          </a:prstGeom>
          <a:noFill/>
        </p:spPr>
        <p:txBody>
          <a:bodyPr wrap="square" rtlCol="0">
            <a:spAutoFit/>
          </a:bodyPr>
          <a:lstStyle/>
          <a:p>
            <a:pPr algn="ctr"/>
            <a:r>
              <a:rPr lang="es-ES" b="1" i="1" dirty="0">
                <a:solidFill>
                  <a:schemeClr val="tx2"/>
                </a:solidFill>
                <a:effectLst>
                  <a:outerShdw blurRad="38100" dist="38100" dir="2700000" algn="tl">
                    <a:srgbClr val="000000">
                      <a:alpha val="43137"/>
                    </a:srgbClr>
                  </a:outerShdw>
                </a:effectLst>
              </a:rPr>
              <a:t>PRODUCTO NUEVO</a:t>
            </a:r>
            <a:endParaRPr lang="es-AR" b="1" i="1" dirty="0">
              <a:solidFill>
                <a:schemeClr val="tx2"/>
              </a:solidFill>
              <a:effectLst>
                <a:outerShdw blurRad="38100" dist="38100" dir="2700000" algn="tl">
                  <a:srgbClr val="000000">
                    <a:alpha val="43137"/>
                  </a:srgbClr>
                </a:outerShdw>
              </a:effectLst>
            </a:endParaRPr>
          </a:p>
        </p:txBody>
      </p:sp>
      <p:sp>
        <p:nvSpPr>
          <p:cNvPr id="20" name="25 CuadroTexto">
            <a:extLst>
              <a:ext uri="{FF2B5EF4-FFF2-40B4-BE49-F238E27FC236}">
                <a16:creationId xmlns:a16="http://schemas.microsoft.com/office/drawing/2014/main" id="{EBE61DBA-1256-C5A1-2E4F-6A54E2F87EE5}"/>
              </a:ext>
            </a:extLst>
          </p:cNvPr>
          <p:cNvSpPr txBox="1"/>
          <p:nvPr/>
        </p:nvSpPr>
        <p:spPr>
          <a:xfrm rot="16200000">
            <a:off x="2304642" y="3026216"/>
            <a:ext cx="2089037" cy="400110"/>
          </a:xfrm>
          <a:prstGeom prst="rect">
            <a:avLst/>
          </a:prstGeom>
          <a:noFill/>
        </p:spPr>
        <p:txBody>
          <a:bodyPr wrap="square" rtlCol="0">
            <a:spAutoFit/>
          </a:bodyPr>
          <a:lstStyle/>
          <a:p>
            <a:pPr algn="ctr"/>
            <a:r>
              <a:rPr lang="es-ES" sz="2000" b="1" i="1" dirty="0">
                <a:solidFill>
                  <a:schemeClr val="tx2"/>
                </a:solidFill>
                <a:effectLst>
                  <a:outerShdw blurRad="38100" dist="38100" dir="2700000" algn="tl">
                    <a:srgbClr val="000000">
                      <a:alpha val="43137"/>
                    </a:srgbClr>
                  </a:outerShdw>
                </a:effectLst>
              </a:rPr>
              <a:t> ACTUAL</a:t>
            </a:r>
            <a:endParaRPr lang="es-AR" sz="2000" b="1" i="1" dirty="0">
              <a:solidFill>
                <a:schemeClr val="tx2"/>
              </a:solidFill>
              <a:effectLst>
                <a:outerShdw blurRad="38100" dist="38100" dir="2700000" algn="tl">
                  <a:srgbClr val="000000">
                    <a:alpha val="43137"/>
                  </a:srgbClr>
                </a:outerShdw>
              </a:effectLst>
            </a:endParaRPr>
          </a:p>
        </p:txBody>
      </p:sp>
      <p:sp>
        <p:nvSpPr>
          <p:cNvPr id="22" name="26 CuadroTexto">
            <a:extLst>
              <a:ext uri="{FF2B5EF4-FFF2-40B4-BE49-F238E27FC236}">
                <a16:creationId xmlns:a16="http://schemas.microsoft.com/office/drawing/2014/main" id="{AF628C18-A1C1-290E-CEF0-8E06DBCBE06A}"/>
              </a:ext>
            </a:extLst>
          </p:cNvPr>
          <p:cNvSpPr txBox="1"/>
          <p:nvPr/>
        </p:nvSpPr>
        <p:spPr>
          <a:xfrm rot="16200000">
            <a:off x="2415913" y="5111669"/>
            <a:ext cx="1941189" cy="400110"/>
          </a:xfrm>
          <a:prstGeom prst="rect">
            <a:avLst/>
          </a:prstGeom>
          <a:noFill/>
        </p:spPr>
        <p:txBody>
          <a:bodyPr wrap="square" rtlCol="0">
            <a:spAutoFit/>
          </a:bodyPr>
          <a:lstStyle/>
          <a:p>
            <a:pPr algn="ctr"/>
            <a:r>
              <a:rPr lang="es-ES" sz="2000" b="1" i="1" dirty="0">
                <a:solidFill>
                  <a:schemeClr val="tx2"/>
                </a:solidFill>
                <a:effectLst>
                  <a:outerShdw blurRad="38100" dist="38100" dir="2700000" algn="tl">
                    <a:srgbClr val="000000">
                      <a:alpha val="43137"/>
                    </a:srgbClr>
                  </a:outerShdw>
                </a:effectLst>
              </a:rPr>
              <a:t>NUEVO</a:t>
            </a:r>
          </a:p>
        </p:txBody>
      </p:sp>
      <p:sp>
        <p:nvSpPr>
          <p:cNvPr id="24" name="33 Rectángulo">
            <a:extLst>
              <a:ext uri="{FF2B5EF4-FFF2-40B4-BE49-F238E27FC236}">
                <a16:creationId xmlns:a16="http://schemas.microsoft.com/office/drawing/2014/main" id="{54CD2392-81E5-983C-1572-F87E3E537ED7}"/>
              </a:ext>
            </a:extLst>
          </p:cNvPr>
          <p:cNvSpPr/>
          <p:nvPr/>
        </p:nvSpPr>
        <p:spPr>
          <a:xfrm>
            <a:off x="3718148" y="2181754"/>
            <a:ext cx="3312368" cy="1661993"/>
          </a:xfrm>
          <a:prstGeom prst="rect">
            <a:avLst/>
          </a:prstGeom>
        </p:spPr>
        <p:txBody>
          <a:bodyPr wrap="square">
            <a:spAutoFit/>
          </a:bodyPr>
          <a:lstStyle/>
          <a:p>
            <a:pPr algn="ctr" eaLnBrk="1" fontAlgn="auto" hangingPunct="1">
              <a:spcBef>
                <a:spcPts val="0"/>
              </a:spcBef>
              <a:spcAft>
                <a:spcPts val="0"/>
              </a:spcAft>
              <a:defRPr/>
            </a:pPr>
            <a:r>
              <a:rPr lang="es-ES" sz="1700" b="1" i="1" dirty="0">
                <a:solidFill>
                  <a:schemeClr val="tx2"/>
                </a:solidFill>
                <a:effectLst>
                  <a:outerShdw blurRad="38100" dist="38100" dir="2700000" algn="tl">
                    <a:srgbClr val="000000">
                      <a:alpha val="43137"/>
                    </a:srgbClr>
                  </a:outerShdw>
                </a:effectLst>
                <a:ea typeface="Times New Roman"/>
                <a:cs typeface="Times New Roman"/>
              </a:rPr>
              <a:t>CONTINUIDAD: </a:t>
            </a:r>
          </a:p>
          <a:p>
            <a:pPr algn="ctr" eaLnBrk="1" fontAlgn="auto" hangingPunct="1">
              <a:spcBef>
                <a:spcPts val="0"/>
              </a:spcBef>
              <a:spcAft>
                <a:spcPts val="0"/>
              </a:spcAft>
              <a:defRPr/>
            </a:pPr>
            <a:r>
              <a:rPr lang="es-ES" sz="1700" b="1" dirty="0">
                <a:solidFill>
                  <a:schemeClr val="tx2"/>
                </a:solidFill>
                <a:ea typeface="Times New Roman"/>
                <a:cs typeface="Times New Roman"/>
              </a:rPr>
              <a:t>Mantenerse en el o los mismos mercados con los mismos productos. Aumentar los servicios con los instrumentos disponibles en la actualidad</a:t>
            </a:r>
            <a:endParaRPr lang="es-MX" sz="1700" b="1" dirty="0">
              <a:solidFill>
                <a:schemeClr val="tx2"/>
              </a:solidFill>
              <a:ea typeface="Times New Roman"/>
            </a:endParaRPr>
          </a:p>
        </p:txBody>
      </p:sp>
      <p:sp>
        <p:nvSpPr>
          <p:cNvPr id="26" name="34 Rectángulo">
            <a:extLst>
              <a:ext uri="{FF2B5EF4-FFF2-40B4-BE49-F238E27FC236}">
                <a16:creationId xmlns:a16="http://schemas.microsoft.com/office/drawing/2014/main" id="{BC68C4FE-A903-9893-1E38-273C3CA47980}"/>
              </a:ext>
            </a:extLst>
          </p:cNvPr>
          <p:cNvSpPr/>
          <p:nvPr/>
        </p:nvSpPr>
        <p:spPr>
          <a:xfrm>
            <a:off x="7174532" y="2512030"/>
            <a:ext cx="3096344" cy="877163"/>
          </a:xfrm>
          <a:prstGeom prst="rect">
            <a:avLst/>
          </a:prstGeom>
        </p:spPr>
        <p:txBody>
          <a:bodyPr wrap="square">
            <a:spAutoFit/>
          </a:bodyPr>
          <a:lstStyle/>
          <a:p>
            <a:pPr algn="ctr">
              <a:spcAft>
                <a:spcPts val="0"/>
              </a:spcAft>
            </a:pPr>
            <a:r>
              <a:rPr lang="es-ES" sz="1700" b="1" i="1" dirty="0">
                <a:solidFill>
                  <a:schemeClr val="tx2"/>
                </a:solidFill>
                <a:effectLst>
                  <a:outerShdw blurRad="38100" dist="38100" dir="2700000" algn="tl">
                    <a:srgbClr val="000000">
                      <a:alpha val="43137"/>
                    </a:srgbClr>
                  </a:outerShdw>
                </a:effectLst>
                <a:ea typeface="Times New Roman"/>
                <a:cs typeface="Times New Roman"/>
              </a:rPr>
              <a:t>INNOVACIÓN/CREACIÓN: </a:t>
            </a:r>
          </a:p>
          <a:p>
            <a:pPr algn="ctr">
              <a:spcAft>
                <a:spcPts val="0"/>
              </a:spcAft>
            </a:pPr>
            <a:r>
              <a:rPr lang="es-ES" sz="1700" b="1" dirty="0">
                <a:solidFill>
                  <a:schemeClr val="tx2"/>
                </a:solidFill>
                <a:ea typeface="Times New Roman"/>
                <a:cs typeface="Times New Roman"/>
              </a:rPr>
              <a:t>Atacar los mismos mercados con productos nuevos</a:t>
            </a:r>
            <a:endParaRPr lang="es-MX" sz="1700" b="1" dirty="0">
              <a:solidFill>
                <a:schemeClr val="tx2"/>
              </a:solidFill>
              <a:ea typeface="Times New Roman"/>
            </a:endParaRPr>
          </a:p>
        </p:txBody>
      </p:sp>
      <p:sp>
        <p:nvSpPr>
          <p:cNvPr id="28" name="35 Rectángulo">
            <a:extLst>
              <a:ext uri="{FF2B5EF4-FFF2-40B4-BE49-F238E27FC236}">
                <a16:creationId xmlns:a16="http://schemas.microsoft.com/office/drawing/2014/main" id="{EE226069-3B19-BE9A-9D9A-780DE6F14A4E}"/>
              </a:ext>
            </a:extLst>
          </p:cNvPr>
          <p:cNvSpPr/>
          <p:nvPr/>
        </p:nvSpPr>
        <p:spPr>
          <a:xfrm>
            <a:off x="3718148" y="4232285"/>
            <a:ext cx="3312368" cy="1923604"/>
          </a:xfrm>
          <a:prstGeom prst="rect">
            <a:avLst/>
          </a:prstGeom>
        </p:spPr>
        <p:txBody>
          <a:bodyPr wrap="square">
            <a:spAutoFit/>
          </a:bodyPr>
          <a:lstStyle/>
          <a:p>
            <a:pPr algn="ctr">
              <a:spcAft>
                <a:spcPts val="0"/>
              </a:spcAft>
            </a:pPr>
            <a:r>
              <a:rPr lang="es-ES" sz="1700" b="1" i="1" dirty="0">
                <a:solidFill>
                  <a:schemeClr val="tx2"/>
                </a:solidFill>
                <a:effectLst>
                  <a:outerShdw blurRad="38100" dist="38100" dir="2700000" algn="tl">
                    <a:srgbClr val="000000">
                      <a:alpha val="43137"/>
                    </a:srgbClr>
                  </a:outerShdw>
                </a:effectLst>
                <a:ea typeface="Times New Roman"/>
                <a:cs typeface="Arial" pitchFamily="34" charset="0"/>
              </a:rPr>
              <a:t>CONQUISTA: </a:t>
            </a:r>
          </a:p>
          <a:p>
            <a:pPr algn="ctr">
              <a:spcAft>
                <a:spcPts val="0"/>
              </a:spcAft>
            </a:pPr>
            <a:r>
              <a:rPr lang="es-ES" sz="1700" b="1" dirty="0">
                <a:solidFill>
                  <a:schemeClr val="tx2"/>
                </a:solidFill>
                <a:ea typeface="Times New Roman"/>
                <a:cs typeface="Arial" pitchFamily="34" charset="0"/>
              </a:rPr>
              <a:t>Atacar mercados o segmentos nuevos con productos actuales requieren modificaciones en alguno de los elementos de la oferta para adecuarla a los nuevos mercados o segmentos. </a:t>
            </a:r>
            <a:endParaRPr lang="es-MX" sz="1700" b="1" dirty="0">
              <a:solidFill>
                <a:schemeClr val="tx2"/>
              </a:solidFill>
              <a:cs typeface="Arial" pitchFamily="34" charset="0"/>
            </a:endParaRPr>
          </a:p>
        </p:txBody>
      </p:sp>
      <p:sp>
        <p:nvSpPr>
          <p:cNvPr id="30" name="36 Rectángulo">
            <a:extLst>
              <a:ext uri="{FF2B5EF4-FFF2-40B4-BE49-F238E27FC236}">
                <a16:creationId xmlns:a16="http://schemas.microsoft.com/office/drawing/2014/main" id="{EEB78F65-5313-5FD1-7A1C-7EA3395B811C}"/>
              </a:ext>
            </a:extLst>
          </p:cNvPr>
          <p:cNvSpPr/>
          <p:nvPr/>
        </p:nvSpPr>
        <p:spPr>
          <a:xfrm>
            <a:off x="7102524" y="4270791"/>
            <a:ext cx="3312368" cy="1923604"/>
          </a:xfrm>
          <a:prstGeom prst="rect">
            <a:avLst/>
          </a:prstGeom>
        </p:spPr>
        <p:txBody>
          <a:bodyPr wrap="square">
            <a:spAutoFit/>
          </a:bodyPr>
          <a:lstStyle/>
          <a:p>
            <a:pPr algn="ctr">
              <a:spcAft>
                <a:spcPts val="0"/>
              </a:spcAft>
            </a:pPr>
            <a:r>
              <a:rPr lang="es-ES" sz="1700" b="1" i="1" dirty="0">
                <a:solidFill>
                  <a:schemeClr val="tx2"/>
                </a:solidFill>
                <a:effectLst>
                  <a:outerShdw blurRad="38100" dist="38100" dir="2700000" algn="tl">
                    <a:srgbClr val="000000">
                      <a:alpha val="43137"/>
                    </a:srgbClr>
                  </a:outerShdw>
                </a:effectLst>
                <a:ea typeface="Times New Roman"/>
                <a:cs typeface="Times New Roman"/>
              </a:rPr>
              <a:t>DIVERSIFICACIÓN: </a:t>
            </a:r>
          </a:p>
          <a:p>
            <a:pPr algn="ctr">
              <a:spcAft>
                <a:spcPts val="0"/>
              </a:spcAft>
            </a:pPr>
            <a:r>
              <a:rPr lang="es-ES" sz="1700" b="1" dirty="0">
                <a:solidFill>
                  <a:schemeClr val="tx2"/>
                </a:solidFill>
                <a:ea typeface="Times New Roman"/>
                <a:cs typeface="Times New Roman"/>
              </a:rPr>
              <a:t>Atacar nuevos mercados o segmentos con productos nuevos significa un cambio radical en la estructura de la organización. Constituye la opción más arriesgada</a:t>
            </a:r>
            <a:endParaRPr lang="es-MX" sz="1700" b="1" dirty="0">
              <a:solidFill>
                <a:schemeClr val="tx2"/>
              </a:solidFill>
              <a:ea typeface="Times New Roman"/>
            </a:endParaRPr>
          </a:p>
        </p:txBody>
      </p:sp>
      <p:cxnSp>
        <p:nvCxnSpPr>
          <p:cNvPr id="32" name="22 Conector recto">
            <a:extLst>
              <a:ext uri="{FF2B5EF4-FFF2-40B4-BE49-F238E27FC236}">
                <a16:creationId xmlns:a16="http://schemas.microsoft.com/office/drawing/2014/main" id="{280F5352-AC8E-7723-2769-69139823BF84}"/>
              </a:ext>
            </a:extLst>
          </p:cNvPr>
          <p:cNvCxnSpPr>
            <a:stCxn id="8" idx="0"/>
            <a:endCxn id="8" idx="2"/>
          </p:cNvCxnSpPr>
          <p:nvPr/>
        </p:nvCxnSpPr>
        <p:spPr>
          <a:xfrm>
            <a:off x="3072416" y="2158247"/>
            <a:ext cx="0" cy="4230610"/>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4" name="26 CuadroTexto">
            <a:extLst>
              <a:ext uri="{FF2B5EF4-FFF2-40B4-BE49-F238E27FC236}">
                <a16:creationId xmlns:a16="http://schemas.microsoft.com/office/drawing/2014/main" id="{418ABD67-71D9-BE54-D1B4-4FA4E4AE9610}"/>
              </a:ext>
            </a:extLst>
          </p:cNvPr>
          <p:cNvSpPr txBox="1"/>
          <p:nvPr/>
        </p:nvSpPr>
        <p:spPr>
          <a:xfrm rot="16200000">
            <a:off x="1032494" y="3964319"/>
            <a:ext cx="3384376" cy="400110"/>
          </a:xfrm>
          <a:prstGeom prst="rect">
            <a:avLst/>
          </a:prstGeom>
          <a:noFill/>
        </p:spPr>
        <p:txBody>
          <a:bodyPr wrap="square" rtlCol="0">
            <a:spAutoFit/>
          </a:bodyPr>
          <a:lstStyle/>
          <a:p>
            <a:pPr algn="ctr"/>
            <a:r>
              <a:rPr lang="es-ES" sz="2000" b="1" i="1" dirty="0">
                <a:solidFill>
                  <a:schemeClr val="tx2"/>
                </a:solidFill>
                <a:effectLst>
                  <a:outerShdw blurRad="38100" dist="38100" dir="2700000" algn="tl">
                    <a:srgbClr val="000000">
                      <a:alpha val="43137"/>
                    </a:srgbClr>
                  </a:outerShdw>
                </a:effectLst>
              </a:rPr>
              <a:t>MERCADO </a:t>
            </a:r>
          </a:p>
        </p:txBody>
      </p:sp>
      <p:sp>
        <p:nvSpPr>
          <p:cNvPr id="35" name="CuadroTexto 34">
            <a:extLst>
              <a:ext uri="{FF2B5EF4-FFF2-40B4-BE49-F238E27FC236}">
                <a16:creationId xmlns:a16="http://schemas.microsoft.com/office/drawing/2014/main" id="{EB134AB4-B6B2-03E8-E098-3F2317339A7F}"/>
              </a:ext>
            </a:extLst>
          </p:cNvPr>
          <p:cNvSpPr txBox="1"/>
          <p:nvPr/>
        </p:nvSpPr>
        <p:spPr>
          <a:xfrm>
            <a:off x="2524626" y="517445"/>
            <a:ext cx="7314201" cy="400110"/>
          </a:xfrm>
          <a:prstGeom prst="rect">
            <a:avLst/>
          </a:prstGeom>
          <a:noFill/>
        </p:spPr>
        <p:txBody>
          <a:bodyPr wrap="square" rtlCol="0">
            <a:spAutoFit/>
          </a:bodyPr>
          <a:lstStyle/>
          <a:p>
            <a:r>
              <a:rPr lang="es-AR" sz="2000" b="1" u="sng" dirty="0">
                <a:solidFill>
                  <a:schemeClr val="tx2"/>
                </a:solidFill>
                <a:latin typeface="Verdana" panose="020B0604030504040204" pitchFamily="34" charset="0"/>
                <a:ea typeface="Verdana" panose="020B0604030504040204" pitchFamily="34" charset="0"/>
              </a:rPr>
              <a:t>Matriz de “Ansoff” o de dirección de crecimiento.</a:t>
            </a:r>
          </a:p>
        </p:txBody>
      </p:sp>
    </p:spTree>
    <p:extLst>
      <p:ext uri="{BB962C8B-B14F-4D97-AF65-F5344CB8AC3E}">
        <p14:creationId xmlns:p14="http://schemas.microsoft.com/office/powerpoint/2010/main" val="30638813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2DAABE-7B51-21FD-DD97-E977E825EA53}"/>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CB5CFED2-ADBF-BE85-7E74-C9BCC147887C}"/>
              </a:ext>
            </a:extLst>
          </p:cNvPr>
          <p:cNvSpPr txBox="1"/>
          <p:nvPr/>
        </p:nvSpPr>
        <p:spPr>
          <a:xfrm>
            <a:off x="5086300" y="6484693"/>
            <a:ext cx="2952328" cy="276999"/>
          </a:xfrm>
          <a:prstGeom prst="rect">
            <a:avLst/>
          </a:prstGeom>
          <a:noFill/>
        </p:spPr>
        <p:txBody>
          <a:bodyPr wrap="square" rtlCol="0">
            <a:spAutoFit/>
          </a:bodyPr>
          <a:lstStyle/>
          <a:p>
            <a:r>
              <a:rPr lang="es-AR" sz="1200" dirty="0"/>
              <a:t>Mg. Ing. Néstor Orlando Cruz</a:t>
            </a:r>
          </a:p>
        </p:txBody>
      </p:sp>
      <p:graphicFrame>
        <p:nvGraphicFramePr>
          <p:cNvPr id="3" name="Diagrama 2">
            <a:extLst>
              <a:ext uri="{FF2B5EF4-FFF2-40B4-BE49-F238E27FC236}">
                <a16:creationId xmlns:a16="http://schemas.microsoft.com/office/drawing/2014/main" id="{E9F726F8-720D-32CC-3732-226AF4397BDD}"/>
              </a:ext>
            </a:extLst>
          </p:cNvPr>
          <p:cNvGraphicFramePr/>
          <p:nvPr/>
        </p:nvGraphicFramePr>
        <p:xfrm>
          <a:off x="1341884" y="105186"/>
          <a:ext cx="10369152" cy="3714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4" name="Conector recto 3">
            <a:extLst>
              <a:ext uri="{FF2B5EF4-FFF2-40B4-BE49-F238E27FC236}">
                <a16:creationId xmlns:a16="http://schemas.microsoft.com/office/drawing/2014/main" id="{E4B4D966-6E3C-3049-5072-1C65C18EC8C6}"/>
              </a:ext>
            </a:extLst>
          </p:cNvPr>
          <p:cNvCxnSpPr/>
          <p:nvPr/>
        </p:nvCxnSpPr>
        <p:spPr>
          <a:xfrm>
            <a:off x="1341884" y="476671"/>
            <a:ext cx="10441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5" name="Marcador de contenido 5">
            <a:extLst>
              <a:ext uri="{FF2B5EF4-FFF2-40B4-BE49-F238E27FC236}">
                <a16:creationId xmlns:a16="http://schemas.microsoft.com/office/drawing/2014/main" id="{595A44C4-FD57-D386-3F46-5F2F9F237B14}"/>
              </a:ext>
            </a:extLst>
          </p:cNvPr>
          <p:cNvSpPr txBox="1">
            <a:spLocks/>
          </p:cNvSpPr>
          <p:nvPr/>
        </p:nvSpPr>
        <p:spPr>
          <a:xfrm>
            <a:off x="1469259" y="594515"/>
            <a:ext cx="10241777" cy="890267"/>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r>
              <a:rPr lang="es-ES" sz="2000" b="1" dirty="0">
                <a:solidFill>
                  <a:schemeClr val="tx2"/>
                </a:solidFill>
                <a:latin typeface="Verdana" panose="020B0604030504040204" pitchFamily="34" charset="0"/>
                <a:ea typeface="Verdana" panose="020B0604030504040204" pitchFamily="34" charset="0"/>
              </a:rPr>
              <a:t>ESTRATEGIAS GENÉRICAS DE CRECIMIENTO</a:t>
            </a:r>
            <a:r>
              <a:rPr lang="es-ES" sz="2400" b="1" dirty="0">
                <a:solidFill>
                  <a:schemeClr val="tx2"/>
                </a:solidFill>
              </a:rPr>
              <a:t>.</a:t>
            </a:r>
          </a:p>
          <a:p>
            <a:pPr marL="0" indent="0">
              <a:buNone/>
            </a:pPr>
            <a:r>
              <a:rPr lang="es-ES" sz="2400" b="1" dirty="0">
                <a:solidFill>
                  <a:schemeClr val="tx2"/>
                </a:solidFill>
              </a:rPr>
              <a:t>Opciones con productos existentes o nuevos.</a:t>
            </a:r>
          </a:p>
          <a:p>
            <a:endParaRPr lang="en-US" sz="2400" b="1" dirty="0">
              <a:solidFill>
                <a:schemeClr val="tx2"/>
              </a:solidFill>
            </a:endParaRPr>
          </a:p>
        </p:txBody>
      </p:sp>
      <p:graphicFrame>
        <p:nvGraphicFramePr>
          <p:cNvPr id="7" name="3 Marcador de contenido">
            <a:extLst>
              <a:ext uri="{FF2B5EF4-FFF2-40B4-BE49-F238E27FC236}">
                <a16:creationId xmlns:a16="http://schemas.microsoft.com/office/drawing/2014/main" id="{6658D6E9-3A01-DA88-502E-E23F5C19ADC0}"/>
              </a:ext>
            </a:extLst>
          </p:cNvPr>
          <p:cNvGraphicFramePr>
            <a:graphicFrameLocks noGrp="1"/>
          </p:cNvGraphicFramePr>
          <p:nvPr>
            <p:ph idx="1"/>
            <p:extLst>
              <p:ext uri="{D42A27DB-BD31-4B8C-83A1-F6EECF244321}">
                <p14:modId xmlns:p14="http://schemas.microsoft.com/office/powerpoint/2010/main" val="3104976487"/>
              </p:ext>
            </p:extLst>
          </p:nvPr>
        </p:nvGraphicFramePr>
        <p:xfrm>
          <a:off x="2150031" y="1643981"/>
          <a:ext cx="8880231" cy="5101331"/>
        </p:xfrm>
        <a:graphic>
          <a:graphicData uri="http://schemas.openxmlformats.org/drawingml/2006/table">
            <a:tbl>
              <a:tblPr/>
              <a:tblGrid>
                <a:gridCol w="2857119">
                  <a:extLst>
                    <a:ext uri="{9D8B030D-6E8A-4147-A177-3AD203B41FA5}">
                      <a16:colId xmlns:a16="http://schemas.microsoft.com/office/drawing/2014/main" val="20000"/>
                    </a:ext>
                  </a:extLst>
                </a:gridCol>
                <a:gridCol w="6023112">
                  <a:extLst>
                    <a:ext uri="{9D8B030D-6E8A-4147-A177-3AD203B41FA5}">
                      <a16:colId xmlns:a16="http://schemas.microsoft.com/office/drawing/2014/main" val="20001"/>
                    </a:ext>
                  </a:extLst>
                </a:gridCol>
              </a:tblGrid>
              <a:tr h="892108">
                <a:tc>
                  <a:txBody>
                    <a:bodyPr/>
                    <a:lstStyle/>
                    <a:p>
                      <a:pPr algn="ctr">
                        <a:spcAft>
                          <a:spcPts val="0"/>
                        </a:spcAft>
                      </a:pPr>
                      <a:endParaRPr lang="es-AR" sz="1800" b="1" i="1" u="none" strike="noStrike" dirty="0">
                        <a:solidFill>
                          <a:schemeClr val="tx2"/>
                        </a:solidFill>
                        <a:effectLst>
                          <a:outerShdw blurRad="38100" dist="38100" dir="2700000" algn="tl">
                            <a:srgbClr val="000000">
                              <a:alpha val="43137"/>
                            </a:srgbClr>
                          </a:outerShdw>
                        </a:effectLst>
                        <a:latin typeface="+mn-lt"/>
                        <a:ea typeface="Times New Roman"/>
                        <a:cs typeface="Times New Roman"/>
                      </a:endParaRPr>
                    </a:p>
                    <a:p>
                      <a:pPr algn="ctr">
                        <a:spcAft>
                          <a:spcPts val="0"/>
                        </a:spcAft>
                      </a:pPr>
                      <a:r>
                        <a:rPr lang="es-AR" sz="2200" b="1" i="1" u="none" strike="noStrike" dirty="0">
                          <a:solidFill>
                            <a:schemeClr val="tx2"/>
                          </a:solidFill>
                          <a:effectLst>
                            <a:outerShdw blurRad="38100" dist="38100" dir="2700000" algn="tl">
                              <a:srgbClr val="000000">
                                <a:alpha val="43137"/>
                              </a:srgbClr>
                            </a:outerShdw>
                          </a:effectLst>
                          <a:latin typeface="+mn-lt"/>
                          <a:ea typeface="Times New Roman"/>
                          <a:cs typeface="Times New Roman"/>
                        </a:rPr>
                        <a:t>OPCION</a:t>
                      </a:r>
                    </a:p>
                    <a:p>
                      <a:pPr algn="ctr">
                        <a:spcAft>
                          <a:spcPts val="0"/>
                        </a:spcAft>
                      </a:pPr>
                      <a:endParaRPr lang="es-MX" sz="1800" b="1" i="1" u="sng" dirty="0">
                        <a:solidFill>
                          <a:schemeClr val="tx2"/>
                        </a:solidFill>
                        <a:effectLst>
                          <a:outerShdw blurRad="38100" dist="38100" dir="2700000" algn="tl">
                            <a:srgbClr val="000000">
                              <a:alpha val="43137"/>
                            </a:srgbClr>
                          </a:outerShdw>
                        </a:effectLst>
                        <a:latin typeface="+mn-lt"/>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75000"/>
                      </a:schemeClr>
                    </a:solidFill>
                  </a:tcPr>
                </a:tc>
                <a:tc>
                  <a:txBody>
                    <a:bodyPr/>
                    <a:lstStyle/>
                    <a:p>
                      <a:pPr algn="ctr">
                        <a:spcAft>
                          <a:spcPts val="0"/>
                        </a:spcAft>
                      </a:pPr>
                      <a:endParaRPr lang="es-ES" sz="1800" b="1" i="1" dirty="0">
                        <a:solidFill>
                          <a:schemeClr val="tx2"/>
                        </a:solidFill>
                        <a:effectLst>
                          <a:outerShdw blurRad="38100" dist="38100" dir="2700000" algn="tl">
                            <a:srgbClr val="000000">
                              <a:alpha val="43137"/>
                            </a:srgbClr>
                          </a:outerShdw>
                        </a:effectLst>
                        <a:latin typeface="+mn-lt"/>
                        <a:ea typeface="Times New Roman"/>
                        <a:cs typeface="Times New Roman"/>
                      </a:endParaRPr>
                    </a:p>
                    <a:p>
                      <a:pPr algn="ctr">
                        <a:spcAft>
                          <a:spcPts val="0"/>
                        </a:spcAft>
                      </a:pPr>
                      <a:r>
                        <a:rPr lang="es-ES" sz="2200" b="1" i="1" dirty="0">
                          <a:solidFill>
                            <a:schemeClr val="tx2"/>
                          </a:solidFill>
                          <a:effectLst>
                            <a:outerShdw blurRad="38100" dist="38100" dir="2700000" algn="tl">
                              <a:srgbClr val="000000">
                                <a:alpha val="43137"/>
                              </a:srgbClr>
                            </a:outerShdw>
                          </a:effectLst>
                          <a:latin typeface="+mn-lt"/>
                          <a:ea typeface="Times New Roman"/>
                          <a:cs typeface="Times New Roman"/>
                        </a:rPr>
                        <a:t>OBJETIVO</a:t>
                      </a:r>
                      <a:endParaRPr lang="es-MX" sz="2200" b="1" i="1" dirty="0">
                        <a:solidFill>
                          <a:schemeClr val="tx2"/>
                        </a:solidFill>
                        <a:effectLst>
                          <a:outerShdw blurRad="38100" dist="38100" dir="2700000" algn="tl">
                            <a:srgbClr val="000000">
                              <a:alpha val="43137"/>
                            </a:srgbClr>
                          </a:outerShdw>
                        </a:effectLst>
                        <a:latin typeface="+mn-lt"/>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75000"/>
                      </a:schemeClr>
                    </a:solidFill>
                  </a:tcPr>
                </a:tc>
                <a:extLst>
                  <a:ext uri="{0D108BD9-81ED-4DB2-BD59-A6C34878D82A}">
                    <a16:rowId xmlns:a16="http://schemas.microsoft.com/office/drawing/2014/main" val="10000"/>
                  </a:ext>
                </a:extLst>
              </a:tr>
              <a:tr h="1141898">
                <a:tc>
                  <a:txBody>
                    <a:bodyPr/>
                    <a:lstStyle/>
                    <a:p>
                      <a:pPr algn="l">
                        <a:spcAft>
                          <a:spcPts val="0"/>
                        </a:spcAft>
                      </a:pPr>
                      <a:endParaRPr lang="es-AR" sz="2000" b="1" i="1" u="none" strike="noStrike" dirty="0">
                        <a:solidFill>
                          <a:schemeClr val="tx2"/>
                        </a:solidFill>
                        <a:effectLst>
                          <a:outerShdw blurRad="38100" dist="38100" dir="2700000" algn="tl">
                            <a:srgbClr val="000000">
                              <a:alpha val="43137"/>
                            </a:srgbClr>
                          </a:outerShdw>
                        </a:effectLst>
                        <a:latin typeface="+mn-lt"/>
                        <a:ea typeface="Times New Roman"/>
                        <a:cs typeface="Arial" pitchFamily="34" charset="0"/>
                      </a:endParaRPr>
                    </a:p>
                    <a:p>
                      <a:pPr algn="l">
                        <a:spcAft>
                          <a:spcPts val="0"/>
                        </a:spcAft>
                      </a:pPr>
                      <a:r>
                        <a:rPr lang="es-AR" sz="2000" b="1" i="1" u="none" strike="noStrike" dirty="0">
                          <a:solidFill>
                            <a:schemeClr val="tx2"/>
                          </a:solidFill>
                          <a:effectLst>
                            <a:outerShdw blurRad="38100" dist="38100" dir="2700000" algn="tl">
                              <a:srgbClr val="000000">
                                <a:alpha val="43137"/>
                              </a:srgbClr>
                            </a:outerShdw>
                          </a:effectLst>
                          <a:latin typeface="+mn-lt"/>
                          <a:ea typeface="Times New Roman"/>
                          <a:cs typeface="Arial" pitchFamily="34" charset="0"/>
                        </a:rPr>
                        <a:t>REESTRUCTURACION DE LOS SEGMENTOS</a:t>
                      </a:r>
                    </a:p>
                    <a:p>
                      <a:pPr algn="l">
                        <a:spcAft>
                          <a:spcPts val="0"/>
                        </a:spcAft>
                      </a:pPr>
                      <a:endParaRPr lang="es-MX" sz="2000" b="1" i="1" u="sng" dirty="0">
                        <a:solidFill>
                          <a:schemeClr val="tx2"/>
                        </a:solidFill>
                        <a:effectLst>
                          <a:outerShdw blurRad="38100" dist="38100" dir="2700000" algn="tl">
                            <a:srgbClr val="000000">
                              <a:alpha val="43137"/>
                            </a:srgbClr>
                          </a:outerShdw>
                        </a:effectLst>
                        <a:latin typeface="+mn-lt"/>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60000"/>
                        <a:lumOff val="40000"/>
                      </a:schemeClr>
                    </a:solidFill>
                  </a:tcPr>
                </a:tc>
                <a:tc>
                  <a:txBody>
                    <a:bodyPr/>
                    <a:lstStyle/>
                    <a:p>
                      <a:pPr algn="just">
                        <a:spcAft>
                          <a:spcPts val="0"/>
                        </a:spcAft>
                      </a:pPr>
                      <a:r>
                        <a:rPr lang="es-ES" sz="1800" b="1" dirty="0">
                          <a:solidFill>
                            <a:schemeClr val="tx2"/>
                          </a:solidFill>
                          <a:effectLst/>
                          <a:latin typeface="+mn-lt"/>
                          <a:ea typeface="Times New Roman"/>
                          <a:cs typeface="Times New Roman"/>
                        </a:rPr>
                        <a:t>Aumentar la prestación o defender los segmentos actuales  mediante el lanzamiento de productos que compitan directamente con los existentes de la empresa.</a:t>
                      </a:r>
                      <a:endParaRPr lang="es-MX" sz="1800" b="1" dirty="0">
                        <a:solidFill>
                          <a:schemeClr val="tx2"/>
                        </a:solidFill>
                        <a:effectLst/>
                        <a:latin typeface="+mn-lt"/>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val="10001"/>
                  </a:ext>
                </a:extLst>
              </a:tr>
              <a:tr h="1141898">
                <a:tc>
                  <a:txBody>
                    <a:bodyPr/>
                    <a:lstStyle/>
                    <a:p>
                      <a:pPr>
                        <a:spcAft>
                          <a:spcPts val="0"/>
                        </a:spcAft>
                      </a:pPr>
                      <a:endParaRPr lang="es-ES" sz="2000" b="1" i="1" dirty="0">
                        <a:solidFill>
                          <a:schemeClr val="tx2"/>
                        </a:solidFill>
                        <a:effectLst>
                          <a:outerShdw blurRad="38100" dist="38100" dir="2700000" algn="tl">
                            <a:srgbClr val="000000">
                              <a:alpha val="43137"/>
                            </a:srgbClr>
                          </a:outerShdw>
                        </a:effectLst>
                        <a:latin typeface="+mn-lt"/>
                        <a:ea typeface="Times New Roman"/>
                        <a:cs typeface="Arial" pitchFamily="34" charset="0"/>
                      </a:endParaRPr>
                    </a:p>
                    <a:p>
                      <a:pPr>
                        <a:spcAft>
                          <a:spcPts val="0"/>
                        </a:spcAft>
                      </a:pPr>
                      <a:r>
                        <a:rPr lang="es-ES" sz="2000" b="1" i="1" dirty="0">
                          <a:solidFill>
                            <a:schemeClr val="tx2"/>
                          </a:solidFill>
                          <a:effectLst>
                            <a:outerShdw blurRad="38100" dist="38100" dir="2700000" algn="tl">
                              <a:srgbClr val="000000">
                                <a:alpha val="43137"/>
                              </a:srgbClr>
                            </a:outerShdw>
                          </a:effectLst>
                          <a:latin typeface="+mn-lt"/>
                          <a:ea typeface="Times New Roman"/>
                          <a:cs typeface="Arial" pitchFamily="34" charset="0"/>
                        </a:rPr>
                        <a:t>EXTENSION DE LOS SEGMENTOS</a:t>
                      </a:r>
                      <a:endParaRPr lang="es-MX" sz="2000" b="1" i="1" dirty="0">
                        <a:solidFill>
                          <a:schemeClr val="tx2"/>
                        </a:solidFill>
                        <a:effectLst>
                          <a:outerShdw blurRad="38100" dist="38100" dir="2700000" algn="tl">
                            <a:srgbClr val="000000">
                              <a:alpha val="43137"/>
                            </a:srgbClr>
                          </a:outerShdw>
                        </a:effectLst>
                        <a:latin typeface="+mn-lt"/>
                        <a:ea typeface="Times New Roman"/>
                        <a:cs typeface="Arial" pitchFamily="34" charset="0"/>
                      </a:endParaRPr>
                    </a:p>
                    <a:p>
                      <a:pPr>
                        <a:spcAft>
                          <a:spcPts val="0"/>
                        </a:spcAft>
                      </a:pPr>
                      <a:r>
                        <a:rPr lang="es-ES" sz="2000" b="1" i="1" dirty="0">
                          <a:solidFill>
                            <a:schemeClr val="tx2"/>
                          </a:solidFill>
                          <a:effectLst>
                            <a:outerShdw blurRad="38100" dist="38100" dir="2700000" algn="tl">
                              <a:srgbClr val="000000">
                                <a:alpha val="43137"/>
                              </a:srgbClr>
                            </a:outerShdw>
                          </a:effectLst>
                          <a:latin typeface="+mn-lt"/>
                          <a:ea typeface="Times New Roman"/>
                          <a:cs typeface="Arial" pitchFamily="34" charset="0"/>
                        </a:rPr>
                        <a:t> </a:t>
                      </a:r>
                      <a:endParaRPr lang="es-MX" sz="2000" b="1" i="1" dirty="0">
                        <a:solidFill>
                          <a:schemeClr val="tx2"/>
                        </a:solidFill>
                        <a:effectLst>
                          <a:outerShdw blurRad="38100" dist="38100" dir="2700000" algn="tl">
                            <a:srgbClr val="000000">
                              <a:alpha val="43137"/>
                            </a:srgbClr>
                          </a:outerShdw>
                        </a:effectLst>
                        <a:latin typeface="+mn-lt"/>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60000"/>
                        <a:lumOff val="40000"/>
                      </a:schemeClr>
                    </a:solidFill>
                  </a:tcPr>
                </a:tc>
                <a:tc>
                  <a:txBody>
                    <a:bodyPr/>
                    <a:lstStyle/>
                    <a:p>
                      <a:pPr algn="just">
                        <a:spcAft>
                          <a:spcPts val="0"/>
                        </a:spcAft>
                      </a:pPr>
                      <a:r>
                        <a:rPr lang="es-ES" sz="1800" b="1" dirty="0">
                          <a:solidFill>
                            <a:schemeClr val="tx2"/>
                          </a:solidFill>
                          <a:effectLst/>
                          <a:latin typeface="+mn-lt"/>
                          <a:ea typeface="Times New Roman"/>
                          <a:cs typeface="Times New Roman"/>
                        </a:rPr>
                        <a:t>Aumentar la prestación mediante el lanzamiento de productos especialmente adaptados a los requerimientos adicionales, antes no servidos por la empresa. Dentro de sus mismos mercados.</a:t>
                      </a:r>
                      <a:endParaRPr lang="es-MX" sz="1800" b="1" dirty="0">
                        <a:solidFill>
                          <a:schemeClr val="tx2"/>
                        </a:solidFill>
                        <a:effectLst/>
                        <a:latin typeface="+mn-lt"/>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val="10002"/>
                  </a:ext>
                </a:extLst>
              </a:tr>
              <a:tr h="856423">
                <a:tc>
                  <a:txBody>
                    <a:bodyPr/>
                    <a:lstStyle/>
                    <a:p>
                      <a:pPr>
                        <a:spcAft>
                          <a:spcPts val="0"/>
                        </a:spcAft>
                      </a:pPr>
                      <a:r>
                        <a:rPr lang="es-ES" sz="2000" b="1" i="1" dirty="0">
                          <a:solidFill>
                            <a:schemeClr val="tx2"/>
                          </a:solidFill>
                          <a:effectLst>
                            <a:outerShdw blurRad="38100" dist="38100" dir="2700000" algn="tl">
                              <a:srgbClr val="000000">
                                <a:alpha val="43137"/>
                              </a:srgbClr>
                            </a:outerShdw>
                          </a:effectLst>
                          <a:latin typeface="+mn-lt"/>
                          <a:ea typeface="Times New Roman"/>
                          <a:cs typeface="Arial" pitchFamily="34" charset="0"/>
                        </a:rPr>
                        <a:t>EXPANSION DEL MERCADO</a:t>
                      </a:r>
                      <a:endParaRPr lang="es-MX" sz="2000" b="1" i="1" dirty="0">
                        <a:solidFill>
                          <a:schemeClr val="tx2"/>
                        </a:solidFill>
                        <a:effectLst>
                          <a:outerShdw blurRad="38100" dist="38100" dir="2700000" algn="tl">
                            <a:srgbClr val="000000">
                              <a:alpha val="43137"/>
                            </a:srgbClr>
                          </a:outerShdw>
                        </a:effectLst>
                        <a:latin typeface="+mn-lt"/>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60000"/>
                        <a:lumOff val="40000"/>
                      </a:schemeClr>
                    </a:solidFill>
                  </a:tcPr>
                </a:tc>
                <a:tc>
                  <a:txBody>
                    <a:bodyPr/>
                    <a:lstStyle/>
                    <a:p>
                      <a:pPr algn="just">
                        <a:spcAft>
                          <a:spcPts val="0"/>
                        </a:spcAft>
                      </a:pPr>
                      <a:r>
                        <a:rPr lang="es-ES" sz="1800" b="1" dirty="0">
                          <a:solidFill>
                            <a:schemeClr val="tx2"/>
                          </a:solidFill>
                          <a:effectLst/>
                          <a:latin typeface="+mn-lt"/>
                          <a:ea typeface="Times New Roman"/>
                          <a:cs typeface="Times New Roman"/>
                        </a:rPr>
                        <a:t>Aumentar la prestación  de los servicios mediante la participación en segmentos adicionales antes no servidos por la organización</a:t>
                      </a:r>
                      <a:endParaRPr lang="es-MX" sz="1800" b="1" dirty="0">
                        <a:solidFill>
                          <a:schemeClr val="tx2"/>
                        </a:solidFill>
                        <a:effectLst/>
                        <a:latin typeface="+mn-lt"/>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val="10003"/>
                  </a:ext>
                </a:extLst>
              </a:tr>
              <a:tr h="856423">
                <a:tc>
                  <a:txBody>
                    <a:bodyPr/>
                    <a:lstStyle/>
                    <a:p>
                      <a:pPr>
                        <a:spcAft>
                          <a:spcPts val="0"/>
                        </a:spcAft>
                      </a:pPr>
                      <a:endParaRPr lang="es-ES" sz="2000" b="1" i="1" dirty="0">
                        <a:solidFill>
                          <a:schemeClr val="tx2"/>
                        </a:solidFill>
                        <a:effectLst>
                          <a:outerShdw blurRad="38100" dist="38100" dir="2700000" algn="tl">
                            <a:srgbClr val="000000">
                              <a:alpha val="43137"/>
                            </a:srgbClr>
                          </a:outerShdw>
                        </a:effectLst>
                        <a:latin typeface="+mn-lt"/>
                        <a:ea typeface="Times New Roman"/>
                        <a:cs typeface="Arial" pitchFamily="34" charset="0"/>
                      </a:endParaRPr>
                    </a:p>
                    <a:p>
                      <a:pPr>
                        <a:spcAft>
                          <a:spcPts val="0"/>
                        </a:spcAft>
                      </a:pPr>
                      <a:r>
                        <a:rPr lang="es-ES" sz="2000" b="1" i="1" dirty="0">
                          <a:solidFill>
                            <a:schemeClr val="tx2"/>
                          </a:solidFill>
                          <a:effectLst>
                            <a:outerShdw blurRad="38100" dist="38100" dir="2700000" algn="tl">
                              <a:srgbClr val="000000">
                                <a:alpha val="43137"/>
                              </a:srgbClr>
                            </a:outerShdw>
                          </a:effectLst>
                          <a:latin typeface="+mn-lt"/>
                          <a:ea typeface="Times New Roman"/>
                          <a:cs typeface="Arial" pitchFamily="34" charset="0"/>
                        </a:rPr>
                        <a:t>DIVERSIFICACION</a:t>
                      </a:r>
                      <a:endParaRPr lang="es-MX" sz="2000" b="1" i="1" dirty="0">
                        <a:solidFill>
                          <a:schemeClr val="tx2"/>
                        </a:solidFill>
                        <a:effectLst>
                          <a:outerShdw blurRad="38100" dist="38100" dir="2700000" algn="tl">
                            <a:srgbClr val="000000">
                              <a:alpha val="43137"/>
                            </a:srgbClr>
                          </a:outerShdw>
                        </a:effectLst>
                        <a:latin typeface="+mn-lt"/>
                        <a:ea typeface="Times New Roman"/>
                        <a:cs typeface="Arial" pitchFamily="34" charset="0"/>
                      </a:endParaRPr>
                    </a:p>
                    <a:p>
                      <a:pPr>
                        <a:spcAft>
                          <a:spcPts val="0"/>
                        </a:spcAft>
                      </a:pPr>
                      <a:r>
                        <a:rPr lang="es-ES" sz="2000" b="1" i="1" dirty="0">
                          <a:solidFill>
                            <a:schemeClr val="tx2"/>
                          </a:solidFill>
                          <a:effectLst>
                            <a:outerShdw blurRad="38100" dist="38100" dir="2700000" algn="tl">
                              <a:srgbClr val="000000">
                                <a:alpha val="43137"/>
                              </a:srgbClr>
                            </a:outerShdw>
                          </a:effectLst>
                          <a:latin typeface="+mn-lt"/>
                          <a:ea typeface="Times New Roman"/>
                          <a:cs typeface="Arial" pitchFamily="34" charset="0"/>
                        </a:rPr>
                        <a:t> </a:t>
                      </a:r>
                      <a:endParaRPr lang="es-MX" sz="2000" b="1" i="1" dirty="0">
                        <a:solidFill>
                          <a:schemeClr val="tx2"/>
                        </a:solidFill>
                        <a:effectLst>
                          <a:outerShdw blurRad="38100" dist="38100" dir="2700000" algn="tl">
                            <a:srgbClr val="000000">
                              <a:alpha val="43137"/>
                            </a:srgbClr>
                          </a:outerShdw>
                        </a:effectLst>
                        <a:latin typeface="+mn-lt"/>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60000"/>
                        <a:lumOff val="40000"/>
                      </a:schemeClr>
                    </a:solidFill>
                  </a:tcPr>
                </a:tc>
                <a:tc>
                  <a:txBody>
                    <a:bodyPr/>
                    <a:lstStyle/>
                    <a:p>
                      <a:pPr algn="just">
                        <a:spcAft>
                          <a:spcPts val="0"/>
                        </a:spcAft>
                      </a:pPr>
                      <a:r>
                        <a:rPr lang="es-ES" sz="1800" b="1" dirty="0">
                          <a:solidFill>
                            <a:schemeClr val="tx2"/>
                          </a:solidFill>
                          <a:effectLst/>
                          <a:latin typeface="+mn-lt"/>
                          <a:ea typeface="Times New Roman"/>
                          <a:cs typeface="Times New Roman"/>
                        </a:rPr>
                        <a:t>Aumentar la prestación  de los servicios mediante la incursión en nuevas áreas del mercado no servidas con anterioridad</a:t>
                      </a:r>
                      <a:endParaRPr lang="es-MX" sz="1800" b="1" dirty="0">
                        <a:solidFill>
                          <a:schemeClr val="tx2"/>
                        </a:solidFill>
                        <a:effectLst/>
                        <a:latin typeface="+mn-lt"/>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22440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535A48-E194-BCA8-568A-3825DDECFC73}"/>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8B2EAD95-52A1-08AB-7354-3080650B4488}"/>
              </a:ext>
            </a:extLst>
          </p:cNvPr>
          <p:cNvSpPr txBox="1"/>
          <p:nvPr/>
        </p:nvSpPr>
        <p:spPr>
          <a:xfrm>
            <a:off x="5086300" y="6484693"/>
            <a:ext cx="2952328" cy="276999"/>
          </a:xfrm>
          <a:prstGeom prst="rect">
            <a:avLst/>
          </a:prstGeom>
          <a:noFill/>
        </p:spPr>
        <p:txBody>
          <a:bodyPr wrap="square" rtlCol="0">
            <a:spAutoFit/>
          </a:bodyPr>
          <a:lstStyle/>
          <a:p>
            <a:r>
              <a:rPr lang="es-AR" sz="1200" dirty="0"/>
              <a:t>Mg. Ing. Néstor Orlando Cruz</a:t>
            </a:r>
          </a:p>
        </p:txBody>
      </p:sp>
      <p:graphicFrame>
        <p:nvGraphicFramePr>
          <p:cNvPr id="3" name="Diagrama 2">
            <a:extLst>
              <a:ext uri="{FF2B5EF4-FFF2-40B4-BE49-F238E27FC236}">
                <a16:creationId xmlns:a16="http://schemas.microsoft.com/office/drawing/2014/main" id="{3A8B7005-AA94-6B93-87B9-7BD1EA105440}"/>
              </a:ext>
            </a:extLst>
          </p:cNvPr>
          <p:cNvGraphicFramePr/>
          <p:nvPr/>
        </p:nvGraphicFramePr>
        <p:xfrm>
          <a:off x="1341884" y="105186"/>
          <a:ext cx="10369152" cy="3714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4" name="Conector recto 3">
            <a:extLst>
              <a:ext uri="{FF2B5EF4-FFF2-40B4-BE49-F238E27FC236}">
                <a16:creationId xmlns:a16="http://schemas.microsoft.com/office/drawing/2014/main" id="{11469A57-1B96-DA3D-0771-E5E4B2040271}"/>
              </a:ext>
            </a:extLst>
          </p:cNvPr>
          <p:cNvCxnSpPr/>
          <p:nvPr/>
        </p:nvCxnSpPr>
        <p:spPr>
          <a:xfrm>
            <a:off x="1341884" y="476671"/>
            <a:ext cx="10441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4" name="Marcador de contenido 5">
            <a:extLst>
              <a:ext uri="{FF2B5EF4-FFF2-40B4-BE49-F238E27FC236}">
                <a16:creationId xmlns:a16="http://schemas.microsoft.com/office/drawing/2014/main" id="{3FD2A6F2-5C5C-5893-22DB-001746C484B8}"/>
              </a:ext>
            </a:extLst>
          </p:cNvPr>
          <p:cNvSpPr txBox="1">
            <a:spLocks/>
          </p:cNvSpPr>
          <p:nvPr/>
        </p:nvSpPr>
        <p:spPr>
          <a:xfrm>
            <a:off x="1478467" y="674260"/>
            <a:ext cx="10241777" cy="685683"/>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r>
              <a:rPr lang="es-ES" sz="2000" b="1" dirty="0">
                <a:solidFill>
                  <a:schemeClr val="tx2"/>
                </a:solidFill>
                <a:latin typeface="Verdana" panose="020B0604030504040204" pitchFamily="34" charset="0"/>
                <a:ea typeface="Verdana" panose="020B0604030504040204" pitchFamily="34" charset="0"/>
              </a:rPr>
              <a:t>ESTRATEGIAS GENÉRICAS DE COMPETITIVIDAD</a:t>
            </a:r>
          </a:p>
          <a:p>
            <a:endParaRPr lang="en-US" sz="2000" b="1" dirty="0">
              <a:solidFill>
                <a:schemeClr val="tx2"/>
              </a:solidFill>
              <a:latin typeface="Verdana" panose="020B0604030504040204" pitchFamily="34" charset="0"/>
              <a:ea typeface="Verdana" panose="020B0604030504040204" pitchFamily="34" charset="0"/>
            </a:endParaRPr>
          </a:p>
        </p:txBody>
      </p:sp>
      <p:sp>
        <p:nvSpPr>
          <p:cNvPr id="26" name="16 Rectángulo">
            <a:extLst>
              <a:ext uri="{FF2B5EF4-FFF2-40B4-BE49-F238E27FC236}">
                <a16:creationId xmlns:a16="http://schemas.microsoft.com/office/drawing/2014/main" id="{9037F4F8-9D5B-B2DB-3FE8-B956941FC3E1}"/>
              </a:ext>
            </a:extLst>
          </p:cNvPr>
          <p:cNvSpPr/>
          <p:nvPr/>
        </p:nvSpPr>
        <p:spPr>
          <a:xfrm>
            <a:off x="4438227" y="2789501"/>
            <a:ext cx="5832649" cy="3537637"/>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solidFill>
                <a:schemeClr val="tx2"/>
              </a:solidFill>
            </a:endParaRPr>
          </a:p>
        </p:txBody>
      </p:sp>
      <p:sp>
        <p:nvSpPr>
          <p:cNvPr id="27" name="17 Rectángulo">
            <a:extLst>
              <a:ext uri="{FF2B5EF4-FFF2-40B4-BE49-F238E27FC236}">
                <a16:creationId xmlns:a16="http://schemas.microsoft.com/office/drawing/2014/main" id="{1BEAAF9F-5EBC-AB22-F6E8-E8155B3FB579}"/>
              </a:ext>
            </a:extLst>
          </p:cNvPr>
          <p:cNvSpPr/>
          <p:nvPr/>
        </p:nvSpPr>
        <p:spPr>
          <a:xfrm>
            <a:off x="3184628" y="2798873"/>
            <a:ext cx="1253600" cy="1733069"/>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solidFill>
                <a:schemeClr val="tx2"/>
              </a:solidFill>
            </a:endParaRPr>
          </a:p>
        </p:txBody>
      </p:sp>
      <p:sp>
        <p:nvSpPr>
          <p:cNvPr id="28" name="18 Rectángulo">
            <a:extLst>
              <a:ext uri="{FF2B5EF4-FFF2-40B4-BE49-F238E27FC236}">
                <a16:creationId xmlns:a16="http://schemas.microsoft.com/office/drawing/2014/main" id="{EEE11753-01DC-6863-85CF-2CC5F3774584}"/>
              </a:ext>
            </a:extLst>
          </p:cNvPr>
          <p:cNvSpPr/>
          <p:nvPr/>
        </p:nvSpPr>
        <p:spPr>
          <a:xfrm>
            <a:off x="4438228" y="2213437"/>
            <a:ext cx="3024336" cy="576064"/>
          </a:xfrm>
          <a:prstGeom prst="rec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solidFill>
                <a:schemeClr val="tx2"/>
              </a:solidFill>
            </a:endParaRPr>
          </a:p>
        </p:txBody>
      </p:sp>
      <p:cxnSp>
        <p:nvCxnSpPr>
          <p:cNvPr id="29" name="20 Conector recto">
            <a:extLst>
              <a:ext uri="{FF2B5EF4-FFF2-40B4-BE49-F238E27FC236}">
                <a16:creationId xmlns:a16="http://schemas.microsoft.com/office/drawing/2014/main" id="{4B85D4B1-A6C6-9058-696C-4AB0D0878C49}"/>
              </a:ext>
            </a:extLst>
          </p:cNvPr>
          <p:cNvCxnSpPr/>
          <p:nvPr/>
        </p:nvCxnSpPr>
        <p:spPr>
          <a:xfrm>
            <a:off x="4438227" y="4523150"/>
            <a:ext cx="5832649" cy="0"/>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0" name="22 Conector recto">
            <a:extLst>
              <a:ext uri="{FF2B5EF4-FFF2-40B4-BE49-F238E27FC236}">
                <a16:creationId xmlns:a16="http://schemas.microsoft.com/office/drawing/2014/main" id="{303C9905-EC92-8BCA-914F-3F31E7058C5E}"/>
              </a:ext>
            </a:extLst>
          </p:cNvPr>
          <p:cNvCxnSpPr/>
          <p:nvPr/>
        </p:nvCxnSpPr>
        <p:spPr>
          <a:xfrm>
            <a:off x="7390556" y="2789501"/>
            <a:ext cx="0" cy="3537637"/>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1" name="23 CuadroTexto">
            <a:extLst>
              <a:ext uri="{FF2B5EF4-FFF2-40B4-BE49-F238E27FC236}">
                <a16:creationId xmlns:a16="http://schemas.microsoft.com/office/drawing/2014/main" id="{D0B5A841-2541-CF37-4971-467513DEAEE0}"/>
              </a:ext>
            </a:extLst>
          </p:cNvPr>
          <p:cNvSpPr txBox="1"/>
          <p:nvPr/>
        </p:nvSpPr>
        <p:spPr>
          <a:xfrm>
            <a:off x="4438228" y="2348161"/>
            <a:ext cx="2952328" cy="369332"/>
          </a:xfrm>
          <a:prstGeom prst="rect">
            <a:avLst/>
          </a:prstGeom>
          <a:noFill/>
        </p:spPr>
        <p:txBody>
          <a:bodyPr wrap="square" rtlCol="0">
            <a:spAutoFit/>
          </a:bodyPr>
          <a:lstStyle/>
          <a:p>
            <a:pPr algn="ctr"/>
            <a:r>
              <a:rPr lang="es-ES" b="1" i="1" dirty="0">
                <a:solidFill>
                  <a:schemeClr val="tx2"/>
                </a:solidFill>
                <a:effectLst>
                  <a:outerShdw blurRad="38100" dist="38100" dir="2700000" algn="tl">
                    <a:srgbClr val="000000">
                      <a:alpha val="43137"/>
                    </a:srgbClr>
                  </a:outerShdw>
                </a:effectLst>
              </a:rPr>
              <a:t>Bajo Costo</a:t>
            </a:r>
            <a:endParaRPr lang="es-AR" b="1" i="1" dirty="0">
              <a:solidFill>
                <a:schemeClr val="tx2"/>
              </a:solidFill>
              <a:effectLst>
                <a:outerShdw blurRad="38100" dist="38100" dir="2700000" algn="tl">
                  <a:srgbClr val="000000">
                    <a:alpha val="43137"/>
                  </a:srgbClr>
                </a:outerShdw>
              </a:effectLst>
            </a:endParaRPr>
          </a:p>
        </p:txBody>
      </p:sp>
      <p:sp>
        <p:nvSpPr>
          <p:cNvPr id="32" name="25 CuadroTexto">
            <a:extLst>
              <a:ext uri="{FF2B5EF4-FFF2-40B4-BE49-F238E27FC236}">
                <a16:creationId xmlns:a16="http://schemas.microsoft.com/office/drawing/2014/main" id="{7938405E-E8C3-390F-0B62-FD3AB0814802}"/>
              </a:ext>
            </a:extLst>
          </p:cNvPr>
          <p:cNvSpPr txBox="1"/>
          <p:nvPr/>
        </p:nvSpPr>
        <p:spPr>
          <a:xfrm rot="16200000">
            <a:off x="2932220" y="3194661"/>
            <a:ext cx="1733648" cy="923330"/>
          </a:xfrm>
          <a:prstGeom prst="rect">
            <a:avLst/>
          </a:prstGeom>
          <a:noFill/>
        </p:spPr>
        <p:txBody>
          <a:bodyPr wrap="square" rtlCol="0">
            <a:spAutoFit/>
          </a:bodyPr>
          <a:lstStyle/>
          <a:p>
            <a:pPr algn="ctr"/>
            <a:r>
              <a:rPr lang="es-MX" b="1" i="1" dirty="0">
                <a:solidFill>
                  <a:schemeClr val="tx2"/>
                </a:solidFill>
                <a:effectLst>
                  <a:outerShdw blurRad="38100" dist="38100" dir="2700000" algn="tl">
                    <a:srgbClr val="000000">
                      <a:alpha val="43137"/>
                    </a:srgbClr>
                  </a:outerShdw>
                </a:effectLst>
              </a:rPr>
              <a:t>Amplia Selección de Compradores</a:t>
            </a:r>
          </a:p>
        </p:txBody>
      </p:sp>
      <p:sp>
        <p:nvSpPr>
          <p:cNvPr id="33" name="33 Rectángulo">
            <a:extLst>
              <a:ext uri="{FF2B5EF4-FFF2-40B4-BE49-F238E27FC236}">
                <a16:creationId xmlns:a16="http://schemas.microsoft.com/office/drawing/2014/main" id="{C003774C-9A9C-5454-BAC9-68EA4C69A17F}"/>
              </a:ext>
            </a:extLst>
          </p:cNvPr>
          <p:cNvSpPr/>
          <p:nvPr/>
        </p:nvSpPr>
        <p:spPr>
          <a:xfrm>
            <a:off x="4438228" y="2970361"/>
            <a:ext cx="2952328" cy="646331"/>
          </a:xfrm>
          <a:prstGeom prst="rect">
            <a:avLst/>
          </a:prstGeom>
        </p:spPr>
        <p:txBody>
          <a:bodyPr wrap="square">
            <a:spAutoFit/>
          </a:bodyPr>
          <a:lstStyle/>
          <a:p>
            <a:pPr algn="ctr"/>
            <a:r>
              <a:rPr lang="es-MX" b="1" i="1" dirty="0">
                <a:solidFill>
                  <a:schemeClr val="tx2"/>
                </a:solidFill>
                <a:effectLst>
                  <a:outerShdw blurRad="38100" dist="38100" dir="2700000" algn="tl">
                    <a:srgbClr val="000000">
                      <a:alpha val="43137"/>
                    </a:srgbClr>
                  </a:outerShdw>
                </a:effectLst>
              </a:rPr>
              <a:t>ESTRATEGIA DE BAJOS COSTOS GENERALES</a:t>
            </a:r>
          </a:p>
        </p:txBody>
      </p:sp>
      <p:sp>
        <p:nvSpPr>
          <p:cNvPr id="34" name="34 Rectángulo">
            <a:extLst>
              <a:ext uri="{FF2B5EF4-FFF2-40B4-BE49-F238E27FC236}">
                <a16:creationId xmlns:a16="http://schemas.microsoft.com/office/drawing/2014/main" id="{8ED44876-EECC-787B-7388-4FAAFAD79D2C}"/>
              </a:ext>
            </a:extLst>
          </p:cNvPr>
          <p:cNvSpPr/>
          <p:nvPr/>
        </p:nvSpPr>
        <p:spPr>
          <a:xfrm>
            <a:off x="7390556" y="2878691"/>
            <a:ext cx="2880320" cy="646331"/>
          </a:xfrm>
          <a:prstGeom prst="rect">
            <a:avLst/>
          </a:prstGeom>
        </p:spPr>
        <p:txBody>
          <a:bodyPr wrap="square">
            <a:spAutoFit/>
          </a:bodyPr>
          <a:lstStyle/>
          <a:p>
            <a:pPr algn="ctr"/>
            <a:r>
              <a:rPr lang="es-MX" b="1" i="1" dirty="0">
                <a:solidFill>
                  <a:schemeClr val="tx2"/>
                </a:solidFill>
                <a:effectLst>
                  <a:outerShdw blurRad="38100" dist="38100" dir="2700000" algn="tl">
                    <a:srgbClr val="000000">
                      <a:alpha val="43137"/>
                    </a:srgbClr>
                  </a:outerShdw>
                </a:effectLst>
              </a:rPr>
              <a:t>ESTRATEGIA DE DIFERENCIACIÓN AMPLIA</a:t>
            </a:r>
          </a:p>
        </p:txBody>
      </p:sp>
      <p:sp>
        <p:nvSpPr>
          <p:cNvPr id="35" name="35 Rectángulo">
            <a:extLst>
              <a:ext uri="{FF2B5EF4-FFF2-40B4-BE49-F238E27FC236}">
                <a16:creationId xmlns:a16="http://schemas.microsoft.com/office/drawing/2014/main" id="{2947DFEE-0EA3-91B9-53C7-6421C7E7CEF8}"/>
              </a:ext>
            </a:extLst>
          </p:cNvPr>
          <p:cNvSpPr/>
          <p:nvPr/>
        </p:nvSpPr>
        <p:spPr>
          <a:xfrm>
            <a:off x="4438228" y="5454331"/>
            <a:ext cx="2952328" cy="646331"/>
          </a:xfrm>
          <a:prstGeom prst="rect">
            <a:avLst/>
          </a:prstGeom>
        </p:spPr>
        <p:txBody>
          <a:bodyPr wrap="square">
            <a:spAutoFit/>
          </a:bodyPr>
          <a:lstStyle/>
          <a:p>
            <a:pPr algn="ctr"/>
            <a:r>
              <a:rPr lang="es-MX" b="1" i="1" dirty="0">
                <a:solidFill>
                  <a:schemeClr val="tx2"/>
                </a:solidFill>
                <a:effectLst>
                  <a:outerShdw blurRad="38100" dist="38100" dir="2700000" algn="tl">
                    <a:srgbClr val="000000">
                      <a:alpha val="43137"/>
                    </a:srgbClr>
                  </a:outerShdw>
                </a:effectLst>
              </a:rPr>
              <a:t>ESTRATEGIA DE BAJOS COSTOS DIRIGIDA</a:t>
            </a:r>
          </a:p>
        </p:txBody>
      </p:sp>
      <p:sp>
        <p:nvSpPr>
          <p:cNvPr id="36" name="36 Rectángulo">
            <a:extLst>
              <a:ext uri="{FF2B5EF4-FFF2-40B4-BE49-F238E27FC236}">
                <a16:creationId xmlns:a16="http://schemas.microsoft.com/office/drawing/2014/main" id="{058D79A8-39C5-3DB1-7AAC-7BC81FFB85D9}"/>
              </a:ext>
            </a:extLst>
          </p:cNvPr>
          <p:cNvSpPr/>
          <p:nvPr/>
        </p:nvSpPr>
        <p:spPr>
          <a:xfrm>
            <a:off x="7462564" y="5454331"/>
            <a:ext cx="2952328" cy="646331"/>
          </a:xfrm>
          <a:prstGeom prst="rect">
            <a:avLst/>
          </a:prstGeom>
        </p:spPr>
        <p:txBody>
          <a:bodyPr wrap="square">
            <a:spAutoFit/>
          </a:bodyPr>
          <a:lstStyle/>
          <a:p>
            <a:pPr algn="ctr"/>
            <a:r>
              <a:rPr lang="es-MX" b="1" i="1" dirty="0">
                <a:solidFill>
                  <a:schemeClr val="tx2"/>
                </a:solidFill>
                <a:effectLst>
                  <a:outerShdw blurRad="38100" dist="38100" dir="2700000" algn="tl">
                    <a:srgbClr val="000000">
                      <a:alpha val="43137"/>
                    </a:srgbClr>
                  </a:outerShdw>
                </a:effectLst>
              </a:rPr>
              <a:t>ESTRATECIA DE DIFERENCIACIÓN DIRIGIDA</a:t>
            </a:r>
          </a:p>
        </p:txBody>
      </p:sp>
      <p:sp>
        <p:nvSpPr>
          <p:cNvPr id="37" name="29 Rectángulo">
            <a:extLst>
              <a:ext uri="{FF2B5EF4-FFF2-40B4-BE49-F238E27FC236}">
                <a16:creationId xmlns:a16="http://schemas.microsoft.com/office/drawing/2014/main" id="{77175891-2D41-C416-CE53-340ABED5E7CE}"/>
              </a:ext>
            </a:extLst>
          </p:cNvPr>
          <p:cNvSpPr/>
          <p:nvPr/>
        </p:nvSpPr>
        <p:spPr>
          <a:xfrm>
            <a:off x="7390556" y="2213437"/>
            <a:ext cx="2880320" cy="576064"/>
          </a:xfrm>
          <a:prstGeom prst="rec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solidFill>
                <a:schemeClr val="tx2"/>
              </a:solidFill>
            </a:endParaRPr>
          </a:p>
        </p:txBody>
      </p:sp>
      <p:sp>
        <p:nvSpPr>
          <p:cNvPr id="38" name="30 Rectángulo">
            <a:extLst>
              <a:ext uri="{FF2B5EF4-FFF2-40B4-BE49-F238E27FC236}">
                <a16:creationId xmlns:a16="http://schemas.microsoft.com/office/drawing/2014/main" id="{E8509A65-A252-CBA6-2310-BD12D52FF375}"/>
              </a:ext>
            </a:extLst>
          </p:cNvPr>
          <p:cNvSpPr/>
          <p:nvPr/>
        </p:nvSpPr>
        <p:spPr>
          <a:xfrm>
            <a:off x="3184628" y="4586132"/>
            <a:ext cx="1253600" cy="1795196"/>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solidFill>
                <a:schemeClr val="tx2"/>
              </a:solidFill>
            </a:endParaRPr>
          </a:p>
        </p:txBody>
      </p:sp>
      <p:sp>
        <p:nvSpPr>
          <p:cNvPr id="39" name="26 CuadroTexto">
            <a:extLst>
              <a:ext uri="{FF2B5EF4-FFF2-40B4-BE49-F238E27FC236}">
                <a16:creationId xmlns:a16="http://schemas.microsoft.com/office/drawing/2014/main" id="{7057D0AD-A750-1C76-23A3-9E4A13D7D9A5}"/>
              </a:ext>
            </a:extLst>
          </p:cNvPr>
          <p:cNvSpPr txBox="1"/>
          <p:nvPr/>
        </p:nvSpPr>
        <p:spPr>
          <a:xfrm rot="16200000">
            <a:off x="2919031" y="4967875"/>
            <a:ext cx="1795196" cy="923330"/>
          </a:xfrm>
          <a:prstGeom prst="rect">
            <a:avLst/>
          </a:prstGeom>
          <a:noFill/>
        </p:spPr>
        <p:txBody>
          <a:bodyPr wrap="square" rtlCol="0">
            <a:spAutoFit/>
          </a:bodyPr>
          <a:lstStyle/>
          <a:p>
            <a:pPr algn="ctr"/>
            <a:r>
              <a:rPr lang="es-MX" b="1" i="1" dirty="0">
                <a:solidFill>
                  <a:schemeClr val="tx2"/>
                </a:solidFill>
                <a:effectLst>
                  <a:outerShdw blurRad="38100" dist="38100" dir="2700000" algn="tl">
                    <a:srgbClr val="000000">
                      <a:alpha val="43137"/>
                    </a:srgbClr>
                  </a:outerShdw>
                </a:effectLst>
              </a:rPr>
              <a:t>Pequeño Segmento de Compradores</a:t>
            </a:r>
          </a:p>
        </p:txBody>
      </p:sp>
      <p:sp>
        <p:nvSpPr>
          <p:cNvPr id="40" name="24 CuadroTexto">
            <a:extLst>
              <a:ext uri="{FF2B5EF4-FFF2-40B4-BE49-F238E27FC236}">
                <a16:creationId xmlns:a16="http://schemas.microsoft.com/office/drawing/2014/main" id="{CA2E7B7C-838F-CE72-2EF7-82037B8AAD46}"/>
              </a:ext>
            </a:extLst>
          </p:cNvPr>
          <p:cNvSpPr txBox="1"/>
          <p:nvPr/>
        </p:nvSpPr>
        <p:spPr>
          <a:xfrm>
            <a:off x="7390556" y="2348161"/>
            <a:ext cx="2880320" cy="369332"/>
          </a:xfrm>
          <a:prstGeom prst="rect">
            <a:avLst/>
          </a:prstGeom>
          <a:noFill/>
        </p:spPr>
        <p:txBody>
          <a:bodyPr wrap="square" rtlCol="0">
            <a:spAutoFit/>
          </a:bodyPr>
          <a:lstStyle/>
          <a:p>
            <a:pPr algn="ctr"/>
            <a:r>
              <a:rPr lang="es-ES" b="1" i="1" dirty="0">
                <a:solidFill>
                  <a:schemeClr val="tx2"/>
                </a:solidFill>
                <a:effectLst>
                  <a:outerShdw blurRad="38100" dist="38100" dir="2700000" algn="tl">
                    <a:srgbClr val="000000">
                      <a:alpha val="43137"/>
                    </a:srgbClr>
                  </a:outerShdw>
                </a:effectLst>
              </a:rPr>
              <a:t>Diferenciación</a:t>
            </a:r>
            <a:endParaRPr lang="es-AR" b="1" i="1" dirty="0">
              <a:solidFill>
                <a:schemeClr val="tx2"/>
              </a:solidFill>
              <a:effectLst>
                <a:outerShdw blurRad="38100" dist="38100" dir="2700000" algn="tl">
                  <a:srgbClr val="000000">
                    <a:alpha val="43137"/>
                  </a:srgbClr>
                </a:outerShdw>
              </a:effectLst>
            </a:endParaRPr>
          </a:p>
        </p:txBody>
      </p:sp>
      <p:sp>
        <p:nvSpPr>
          <p:cNvPr id="41" name="38 Rectángulo">
            <a:extLst>
              <a:ext uri="{FF2B5EF4-FFF2-40B4-BE49-F238E27FC236}">
                <a16:creationId xmlns:a16="http://schemas.microsoft.com/office/drawing/2014/main" id="{715ED0E2-803F-30AA-16FD-EF790258DB46}"/>
              </a:ext>
            </a:extLst>
          </p:cNvPr>
          <p:cNvSpPr/>
          <p:nvPr/>
        </p:nvSpPr>
        <p:spPr>
          <a:xfrm>
            <a:off x="4438228" y="1637373"/>
            <a:ext cx="5832648" cy="576064"/>
          </a:xfrm>
          <a:prstGeom prst="rect">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solidFill>
                <a:schemeClr val="tx2"/>
              </a:solidFill>
            </a:endParaRPr>
          </a:p>
        </p:txBody>
      </p:sp>
      <p:sp>
        <p:nvSpPr>
          <p:cNvPr id="42" name="39 Rectángulo">
            <a:extLst>
              <a:ext uri="{FF2B5EF4-FFF2-40B4-BE49-F238E27FC236}">
                <a16:creationId xmlns:a16="http://schemas.microsoft.com/office/drawing/2014/main" id="{1B078FC5-AC92-C2C7-D1C2-E31044C6F703}"/>
              </a:ext>
            </a:extLst>
          </p:cNvPr>
          <p:cNvSpPr/>
          <p:nvPr/>
        </p:nvSpPr>
        <p:spPr>
          <a:xfrm>
            <a:off x="2500684" y="2789501"/>
            <a:ext cx="684584" cy="3537637"/>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s-MX" b="1" i="1" dirty="0">
                <a:solidFill>
                  <a:schemeClr val="tx2"/>
                </a:solidFill>
                <a:effectLst>
                  <a:outerShdw blurRad="38100" dist="38100" dir="2700000" algn="tl">
                    <a:srgbClr val="000000">
                      <a:alpha val="43137"/>
                    </a:srgbClr>
                  </a:outerShdw>
                </a:effectLst>
              </a:rPr>
              <a:t>OBJETIVO COMERCIAL</a:t>
            </a:r>
            <a:endParaRPr lang="es-AR" dirty="0">
              <a:solidFill>
                <a:schemeClr val="tx2"/>
              </a:solidFill>
            </a:endParaRPr>
          </a:p>
        </p:txBody>
      </p:sp>
      <p:sp>
        <p:nvSpPr>
          <p:cNvPr id="43" name="40 CuadroTexto">
            <a:extLst>
              <a:ext uri="{FF2B5EF4-FFF2-40B4-BE49-F238E27FC236}">
                <a16:creationId xmlns:a16="http://schemas.microsoft.com/office/drawing/2014/main" id="{302CD27A-160B-DBF7-F977-9116984323BB}"/>
              </a:ext>
            </a:extLst>
          </p:cNvPr>
          <p:cNvSpPr txBox="1"/>
          <p:nvPr/>
        </p:nvSpPr>
        <p:spPr>
          <a:xfrm>
            <a:off x="4438228" y="1709381"/>
            <a:ext cx="5832648" cy="369332"/>
          </a:xfrm>
          <a:prstGeom prst="rect">
            <a:avLst/>
          </a:prstGeom>
          <a:noFill/>
        </p:spPr>
        <p:txBody>
          <a:bodyPr wrap="square" rtlCol="0">
            <a:spAutoFit/>
          </a:bodyPr>
          <a:lstStyle/>
          <a:p>
            <a:pPr algn="ctr"/>
            <a:r>
              <a:rPr lang="es-ES" b="1" i="1" dirty="0">
                <a:solidFill>
                  <a:schemeClr val="tx2"/>
                </a:solidFill>
                <a:effectLst>
                  <a:outerShdw blurRad="38100" dist="38100" dir="2700000" algn="tl">
                    <a:srgbClr val="000000">
                      <a:alpha val="43137"/>
                    </a:srgbClr>
                  </a:outerShdw>
                </a:effectLst>
              </a:rPr>
              <a:t>TIPO DE VENTAJA COMPETIVA QUE SE PERSIGUE</a:t>
            </a:r>
            <a:endParaRPr lang="es-AR" b="1" i="1" dirty="0">
              <a:solidFill>
                <a:schemeClr val="tx2"/>
              </a:solidFill>
              <a:effectLst>
                <a:outerShdw blurRad="38100" dist="38100" dir="2700000" algn="tl">
                  <a:srgbClr val="000000">
                    <a:alpha val="43137"/>
                  </a:srgbClr>
                </a:outerShdw>
              </a:effectLst>
            </a:endParaRPr>
          </a:p>
        </p:txBody>
      </p:sp>
      <p:sp>
        <p:nvSpPr>
          <p:cNvPr id="44" name="32 Rectángulo">
            <a:extLst>
              <a:ext uri="{FF2B5EF4-FFF2-40B4-BE49-F238E27FC236}">
                <a16:creationId xmlns:a16="http://schemas.microsoft.com/office/drawing/2014/main" id="{0599AA53-372A-F552-422A-C23893D335F2}"/>
              </a:ext>
            </a:extLst>
          </p:cNvPr>
          <p:cNvSpPr/>
          <p:nvPr/>
        </p:nvSpPr>
        <p:spPr>
          <a:xfrm>
            <a:off x="5950396" y="3827779"/>
            <a:ext cx="2880320" cy="1584176"/>
          </a:xfrm>
          <a:prstGeom prst="rect">
            <a:avLst/>
          </a:prstGeom>
          <a:gradFill flip="none" rotWithShape="1">
            <a:gsLst>
              <a:gs pos="0">
                <a:schemeClr val="accent1">
                  <a:lumMod val="40000"/>
                  <a:lumOff val="60000"/>
                  <a:shade val="30000"/>
                  <a:satMod val="115000"/>
                </a:schemeClr>
              </a:gs>
              <a:gs pos="50000">
                <a:schemeClr val="accent1">
                  <a:lumMod val="40000"/>
                  <a:lumOff val="60000"/>
                  <a:shade val="67500"/>
                  <a:satMod val="115000"/>
                </a:schemeClr>
              </a:gs>
              <a:gs pos="100000">
                <a:schemeClr val="accent1">
                  <a:lumMod val="40000"/>
                  <a:lumOff val="60000"/>
                  <a:shade val="100000"/>
                  <a:satMod val="115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solidFill>
                <a:schemeClr val="tx2"/>
              </a:solidFill>
            </a:endParaRPr>
          </a:p>
        </p:txBody>
      </p:sp>
      <p:sp>
        <p:nvSpPr>
          <p:cNvPr id="45" name="37 CuadroTexto">
            <a:extLst>
              <a:ext uri="{FF2B5EF4-FFF2-40B4-BE49-F238E27FC236}">
                <a16:creationId xmlns:a16="http://schemas.microsoft.com/office/drawing/2014/main" id="{24758FBA-4C7F-1287-81EC-4A3A377F8A54}"/>
              </a:ext>
            </a:extLst>
          </p:cNvPr>
          <p:cNvSpPr txBox="1"/>
          <p:nvPr/>
        </p:nvSpPr>
        <p:spPr>
          <a:xfrm>
            <a:off x="5950396" y="4382922"/>
            <a:ext cx="2880320" cy="646331"/>
          </a:xfrm>
          <a:prstGeom prst="rect">
            <a:avLst/>
          </a:prstGeom>
          <a:noFill/>
        </p:spPr>
        <p:txBody>
          <a:bodyPr wrap="square" rtlCol="0">
            <a:spAutoFit/>
          </a:bodyPr>
          <a:lstStyle/>
          <a:p>
            <a:pPr algn="ctr"/>
            <a:r>
              <a:rPr lang="es-ES" b="1" i="1" dirty="0">
                <a:solidFill>
                  <a:schemeClr val="tx2"/>
                </a:solidFill>
                <a:effectLst>
                  <a:outerShdw blurRad="38100" dist="38100" dir="2700000" algn="tl">
                    <a:srgbClr val="000000">
                      <a:alpha val="43137"/>
                    </a:srgbClr>
                  </a:outerShdw>
                </a:effectLst>
              </a:rPr>
              <a:t>ESTRATEGIA DE MEJORES COSTOS</a:t>
            </a:r>
            <a:endParaRPr lang="es-AR" b="1" i="1" dirty="0">
              <a:solidFill>
                <a:schemeClr val="tx2"/>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515730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0B1EDD-9979-C4A7-176F-D58A535B4F9C}"/>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D890BF11-85D4-C57D-EDBC-F1BA662B7571}"/>
              </a:ext>
            </a:extLst>
          </p:cNvPr>
          <p:cNvSpPr txBox="1"/>
          <p:nvPr/>
        </p:nvSpPr>
        <p:spPr>
          <a:xfrm>
            <a:off x="5086300" y="6484693"/>
            <a:ext cx="2952328" cy="276999"/>
          </a:xfrm>
          <a:prstGeom prst="rect">
            <a:avLst/>
          </a:prstGeom>
          <a:noFill/>
        </p:spPr>
        <p:txBody>
          <a:bodyPr wrap="square" rtlCol="0">
            <a:spAutoFit/>
          </a:bodyPr>
          <a:lstStyle/>
          <a:p>
            <a:r>
              <a:rPr lang="es-AR" sz="1200" dirty="0"/>
              <a:t>Mg. Ing. Néstor Orlando Cruz</a:t>
            </a:r>
          </a:p>
        </p:txBody>
      </p:sp>
      <p:graphicFrame>
        <p:nvGraphicFramePr>
          <p:cNvPr id="3" name="Diagrama 2">
            <a:extLst>
              <a:ext uri="{FF2B5EF4-FFF2-40B4-BE49-F238E27FC236}">
                <a16:creationId xmlns:a16="http://schemas.microsoft.com/office/drawing/2014/main" id="{F9D855FB-A27E-62B4-C058-961CCC8BE795}"/>
              </a:ext>
            </a:extLst>
          </p:cNvPr>
          <p:cNvGraphicFramePr/>
          <p:nvPr/>
        </p:nvGraphicFramePr>
        <p:xfrm>
          <a:off x="1341884" y="105186"/>
          <a:ext cx="10369152" cy="3714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4" name="Conector recto 3">
            <a:extLst>
              <a:ext uri="{FF2B5EF4-FFF2-40B4-BE49-F238E27FC236}">
                <a16:creationId xmlns:a16="http://schemas.microsoft.com/office/drawing/2014/main" id="{17A02D75-18D2-6073-D16E-D992B78B8B46}"/>
              </a:ext>
            </a:extLst>
          </p:cNvPr>
          <p:cNvCxnSpPr/>
          <p:nvPr/>
        </p:nvCxnSpPr>
        <p:spPr>
          <a:xfrm>
            <a:off x="1341884" y="476671"/>
            <a:ext cx="10441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5" name="CuadroTexto 4">
            <a:extLst>
              <a:ext uri="{FF2B5EF4-FFF2-40B4-BE49-F238E27FC236}">
                <a16:creationId xmlns:a16="http://schemas.microsoft.com/office/drawing/2014/main" id="{73644E68-B087-EF87-0532-94C4FF78D8D5}"/>
              </a:ext>
            </a:extLst>
          </p:cNvPr>
          <p:cNvSpPr txBox="1"/>
          <p:nvPr/>
        </p:nvSpPr>
        <p:spPr>
          <a:xfrm>
            <a:off x="4098880" y="1194150"/>
            <a:ext cx="3708401" cy="430887"/>
          </a:xfrm>
          <a:prstGeom prst="rect">
            <a:avLst/>
          </a:prstGeom>
          <a:noFill/>
        </p:spPr>
        <p:txBody>
          <a:bodyPr wrap="square" rtlCol="0">
            <a:spAutoFit/>
          </a:bodyPr>
          <a:lstStyle/>
          <a:p>
            <a:pPr algn="ctr"/>
            <a:r>
              <a:rPr lang="es-ES" sz="2200" b="1" dirty="0">
                <a:solidFill>
                  <a:schemeClr val="tx2"/>
                </a:solidFill>
                <a:effectLst>
                  <a:outerShdw blurRad="38100" dist="38100" dir="2700000" algn="tl">
                    <a:srgbClr val="000000">
                      <a:alpha val="43137"/>
                    </a:srgbClr>
                  </a:outerShdw>
                </a:effectLst>
              </a:rPr>
              <a:t>CONSIDERACIONES</a:t>
            </a:r>
          </a:p>
        </p:txBody>
      </p:sp>
      <p:sp>
        <p:nvSpPr>
          <p:cNvPr id="6" name="Marco 5">
            <a:extLst>
              <a:ext uri="{FF2B5EF4-FFF2-40B4-BE49-F238E27FC236}">
                <a16:creationId xmlns:a16="http://schemas.microsoft.com/office/drawing/2014/main" id="{260F7D3A-C869-57A0-93BA-4E8AAEF3DD97}"/>
              </a:ext>
            </a:extLst>
          </p:cNvPr>
          <p:cNvSpPr/>
          <p:nvPr/>
        </p:nvSpPr>
        <p:spPr>
          <a:xfrm>
            <a:off x="3718148" y="1189858"/>
            <a:ext cx="4469866" cy="486124"/>
          </a:xfrm>
          <a:prstGeom prst="frame">
            <a:avLst>
              <a:gd name="adj1" fmla="val 4113"/>
            </a:avLst>
          </a:prstGeom>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solidFill>
            </a:endParaRPr>
          </a:p>
        </p:txBody>
      </p:sp>
      <p:sp>
        <p:nvSpPr>
          <p:cNvPr id="7" name="Marcador de contenido 5">
            <a:extLst>
              <a:ext uri="{FF2B5EF4-FFF2-40B4-BE49-F238E27FC236}">
                <a16:creationId xmlns:a16="http://schemas.microsoft.com/office/drawing/2014/main" id="{A152FA28-8BA4-B920-D5D9-EDA6F8516E22}"/>
              </a:ext>
            </a:extLst>
          </p:cNvPr>
          <p:cNvSpPr txBox="1">
            <a:spLocks/>
          </p:cNvSpPr>
          <p:nvPr/>
        </p:nvSpPr>
        <p:spPr>
          <a:xfrm>
            <a:off x="1162682" y="620317"/>
            <a:ext cx="10116306" cy="685683"/>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r>
              <a:rPr lang="es-ES" sz="2000" b="1" dirty="0">
                <a:solidFill>
                  <a:schemeClr val="tx2"/>
                </a:solidFill>
                <a:latin typeface="Verdana" panose="020B0604030504040204" pitchFamily="34" charset="0"/>
                <a:ea typeface="Verdana" panose="020B0604030504040204" pitchFamily="34" charset="0"/>
              </a:rPr>
              <a:t>ESTRATÉGIA DE PLANEACIÓN DE LA CAPACIDAD</a:t>
            </a:r>
            <a:endParaRPr lang="en-US" sz="2000" b="1" dirty="0">
              <a:solidFill>
                <a:schemeClr val="tx2"/>
              </a:solidFill>
              <a:latin typeface="Verdana" panose="020B0604030504040204" pitchFamily="34" charset="0"/>
              <a:ea typeface="Verdana" panose="020B0604030504040204" pitchFamily="34" charset="0"/>
            </a:endParaRPr>
          </a:p>
        </p:txBody>
      </p:sp>
      <p:sp>
        <p:nvSpPr>
          <p:cNvPr id="12" name="Rectángulo redondeado 14">
            <a:extLst>
              <a:ext uri="{FF2B5EF4-FFF2-40B4-BE49-F238E27FC236}">
                <a16:creationId xmlns:a16="http://schemas.microsoft.com/office/drawing/2014/main" id="{39C50C0A-2C97-A9D0-316F-1A740D0AE520}"/>
              </a:ext>
            </a:extLst>
          </p:cNvPr>
          <p:cNvSpPr/>
          <p:nvPr/>
        </p:nvSpPr>
        <p:spPr>
          <a:xfrm>
            <a:off x="1300171" y="1998076"/>
            <a:ext cx="2451018" cy="4383253"/>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000">
              <a:solidFill>
                <a:schemeClr val="tx2"/>
              </a:solidFill>
            </a:endParaRPr>
          </a:p>
        </p:txBody>
      </p:sp>
      <p:sp>
        <p:nvSpPr>
          <p:cNvPr id="13" name="CuadroTexto 12">
            <a:extLst>
              <a:ext uri="{FF2B5EF4-FFF2-40B4-BE49-F238E27FC236}">
                <a16:creationId xmlns:a16="http://schemas.microsoft.com/office/drawing/2014/main" id="{DEBC02D4-9150-DB0B-026C-4BCC86989941}"/>
              </a:ext>
            </a:extLst>
          </p:cNvPr>
          <p:cNvSpPr txBox="1"/>
          <p:nvPr/>
        </p:nvSpPr>
        <p:spPr>
          <a:xfrm>
            <a:off x="1162681" y="2058061"/>
            <a:ext cx="2451017" cy="4401205"/>
          </a:xfrm>
          <a:prstGeom prst="rect">
            <a:avLst/>
          </a:prstGeom>
          <a:noFill/>
        </p:spPr>
        <p:txBody>
          <a:bodyPr wrap="square" rtlCol="0">
            <a:spAutoFit/>
          </a:bodyPr>
          <a:lstStyle/>
          <a:p>
            <a:pPr algn="ctr"/>
            <a:r>
              <a:rPr lang="es-ES" sz="2000" b="1" dirty="0">
                <a:solidFill>
                  <a:schemeClr val="tx2"/>
                </a:solidFill>
                <a:effectLst>
                  <a:outerShdw blurRad="38100" dist="38100" dir="2700000" algn="tl">
                    <a:srgbClr val="000000">
                      <a:alpha val="43137"/>
                    </a:srgbClr>
                  </a:outerShdw>
                </a:effectLst>
                <a:highlight>
                  <a:srgbClr val="FFFF00"/>
                </a:highlight>
              </a:rPr>
              <a:t>Pronosticar la demanda con exactitud: </a:t>
            </a:r>
          </a:p>
          <a:p>
            <a:pPr algn="ctr"/>
            <a:endParaRPr lang="es-ES" sz="2000" b="1" dirty="0">
              <a:solidFill>
                <a:schemeClr val="tx2"/>
              </a:solidFill>
              <a:effectLst>
                <a:outerShdw blurRad="38100" dist="38100" dir="2700000" algn="tl">
                  <a:srgbClr val="000000">
                    <a:alpha val="43137"/>
                  </a:srgbClr>
                </a:outerShdw>
              </a:effectLst>
            </a:endParaRPr>
          </a:p>
          <a:p>
            <a:pPr algn="ctr"/>
            <a:endParaRPr lang="es-ES" sz="2000" b="1" dirty="0">
              <a:solidFill>
                <a:schemeClr val="tx2"/>
              </a:solidFill>
              <a:effectLst>
                <a:outerShdw blurRad="38100" dist="38100" dir="2700000" algn="tl">
                  <a:srgbClr val="000000">
                    <a:alpha val="43137"/>
                  </a:srgbClr>
                </a:outerShdw>
              </a:effectLst>
            </a:endParaRPr>
          </a:p>
          <a:p>
            <a:pPr algn="ctr"/>
            <a:r>
              <a:rPr lang="es-ES" sz="2000" b="1" dirty="0">
                <a:solidFill>
                  <a:schemeClr val="tx2"/>
                </a:solidFill>
                <a:effectLst>
                  <a:outerShdw blurRad="38100" dist="38100" dir="2700000" algn="tl">
                    <a:srgbClr val="000000">
                      <a:alpha val="43137"/>
                    </a:srgbClr>
                  </a:outerShdw>
                </a:effectLst>
              </a:rPr>
              <a:t>Se deben determinar las perspectivas y el ciclo de vida de los productos existentes, así como sus volúmenes esperados.</a:t>
            </a:r>
          </a:p>
        </p:txBody>
      </p:sp>
      <p:sp>
        <p:nvSpPr>
          <p:cNvPr id="14" name="Rectángulo redondeado 19">
            <a:extLst>
              <a:ext uri="{FF2B5EF4-FFF2-40B4-BE49-F238E27FC236}">
                <a16:creationId xmlns:a16="http://schemas.microsoft.com/office/drawing/2014/main" id="{CD9BC286-A2AF-E25E-9397-364D0A5FDC53}"/>
              </a:ext>
            </a:extLst>
          </p:cNvPr>
          <p:cNvSpPr/>
          <p:nvPr/>
        </p:nvSpPr>
        <p:spPr>
          <a:xfrm>
            <a:off x="9093730" y="2026515"/>
            <a:ext cx="2689314" cy="4436072"/>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000">
              <a:solidFill>
                <a:schemeClr val="tx2"/>
              </a:solidFill>
            </a:endParaRPr>
          </a:p>
        </p:txBody>
      </p:sp>
      <p:sp>
        <p:nvSpPr>
          <p:cNvPr id="15" name="CuadroTexto 14">
            <a:extLst>
              <a:ext uri="{FF2B5EF4-FFF2-40B4-BE49-F238E27FC236}">
                <a16:creationId xmlns:a16="http://schemas.microsoft.com/office/drawing/2014/main" id="{FE3DC4FC-FFEA-30A6-6099-2D1724FAAB59}"/>
              </a:ext>
            </a:extLst>
          </p:cNvPr>
          <p:cNvSpPr txBox="1"/>
          <p:nvPr/>
        </p:nvSpPr>
        <p:spPr>
          <a:xfrm>
            <a:off x="9273664" y="2082697"/>
            <a:ext cx="2362899" cy="4401205"/>
          </a:xfrm>
          <a:prstGeom prst="rect">
            <a:avLst/>
          </a:prstGeom>
          <a:noFill/>
        </p:spPr>
        <p:txBody>
          <a:bodyPr wrap="square" rtlCol="0">
            <a:spAutoFit/>
          </a:bodyPr>
          <a:lstStyle/>
          <a:p>
            <a:pPr algn="ctr"/>
            <a:r>
              <a:rPr lang="es-ES" sz="2000" b="1" dirty="0">
                <a:solidFill>
                  <a:schemeClr val="tx2"/>
                </a:solidFill>
                <a:effectLst>
                  <a:outerShdw blurRad="38100" dist="38100" dir="2700000" algn="tl">
                    <a:srgbClr val="000000">
                      <a:alpha val="43137"/>
                    </a:srgbClr>
                  </a:outerShdw>
                </a:effectLst>
                <a:highlight>
                  <a:srgbClr val="FFFF00"/>
                </a:highlight>
              </a:rPr>
              <a:t>Construir para el cambio: </a:t>
            </a:r>
          </a:p>
          <a:p>
            <a:pPr algn="ctr"/>
            <a:endParaRPr lang="es-ES" sz="2000" b="1" dirty="0">
              <a:solidFill>
                <a:schemeClr val="tx2"/>
              </a:solidFill>
              <a:effectLst>
                <a:outerShdw blurRad="38100" dist="38100" dir="2700000" algn="tl">
                  <a:srgbClr val="000000">
                    <a:alpha val="43137"/>
                  </a:srgbClr>
                </a:outerShdw>
              </a:effectLst>
            </a:endParaRPr>
          </a:p>
          <a:p>
            <a:pPr algn="ctr"/>
            <a:endParaRPr lang="es-ES" sz="2000" b="1" dirty="0">
              <a:solidFill>
                <a:schemeClr val="tx2"/>
              </a:solidFill>
              <a:effectLst>
                <a:outerShdw blurRad="38100" dist="38100" dir="2700000" algn="tl">
                  <a:srgbClr val="000000">
                    <a:alpha val="43137"/>
                  </a:srgbClr>
                </a:outerShdw>
              </a:effectLst>
            </a:endParaRPr>
          </a:p>
          <a:p>
            <a:pPr algn="ctr"/>
            <a:endParaRPr lang="es-ES" sz="2000" b="1" dirty="0">
              <a:solidFill>
                <a:schemeClr val="tx2"/>
              </a:solidFill>
              <a:effectLst>
                <a:outerShdw blurRad="38100" dist="38100" dir="2700000" algn="tl">
                  <a:srgbClr val="000000">
                    <a:alpha val="43137"/>
                  </a:srgbClr>
                </a:outerShdw>
              </a:effectLst>
            </a:endParaRPr>
          </a:p>
          <a:p>
            <a:pPr algn="ctr"/>
            <a:r>
              <a:rPr lang="es-ES" sz="2000" b="1" dirty="0">
                <a:solidFill>
                  <a:schemeClr val="tx2"/>
                </a:solidFill>
                <a:effectLst>
                  <a:outerShdw blurRad="38100" dist="38100" dir="2700000" algn="tl">
                    <a:srgbClr val="000000">
                      <a:alpha val="43137"/>
                    </a:srgbClr>
                  </a:outerShdw>
                </a:effectLst>
              </a:rPr>
              <a:t>El cambio es inevitable, por lo que debe integrarse la flexibilidad a las instalaciones y al equipo Evaluar la sensibilidad de la decisión.</a:t>
            </a:r>
          </a:p>
        </p:txBody>
      </p:sp>
      <p:sp>
        <p:nvSpPr>
          <p:cNvPr id="16" name="Rectángulo redondeado 25">
            <a:extLst>
              <a:ext uri="{FF2B5EF4-FFF2-40B4-BE49-F238E27FC236}">
                <a16:creationId xmlns:a16="http://schemas.microsoft.com/office/drawing/2014/main" id="{A6A46A78-C927-A2B0-473F-0358DFAD7C9A}"/>
              </a:ext>
            </a:extLst>
          </p:cNvPr>
          <p:cNvSpPr/>
          <p:nvPr/>
        </p:nvSpPr>
        <p:spPr>
          <a:xfrm>
            <a:off x="3755555" y="2010151"/>
            <a:ext cx="2689314" cy="4436073"/>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000">
              <a:solidFill>
                <a:schemeClr val="tx2"/>
              </a:solidFill>
            </a:endParaRPr>
          </a:p>
        </p:txBody>
      </p:sp>
      <p:sp>
        <p:nvSpPr>
          <p:cNvPr id="17" name="CuadroTexto 16">
            <a:extLst>
              <a:ext uri="{FF2B5EF4-FFF2-40B4-BE49-F238E27FC236}">
                <a16:creationId xmlns:a16="http://schemas.microsoft.com/office/drawing/2014/main" id="{4E51287F-F811-6381-E4FC-9886DB60471C}"/>
              </a:ext>
            </a:extLst>
          </p:cNvPr>
          <p:cNvSpPr txBox="1"/>
          <p:nvPr/>
        </p:nvSpPr>
        <p:spPr>
          <a:xfrm>
            <a:off x="3701624" y="2082697"/>
            <a:ext cx="2689313" cy="3785652"/>
          </a:xfrm>
          <a:prstGeom prst="rect">
            <a:avLst/>
          </a:prstGeom>
          <a:noFill/>
        </p:spPr>
        <p:txBody>
          <a:bodyPr wrap="square" rtlCol="0">
            <a:spAutoFit/>
          </a:bodyPr>
          <a:lstStyle/>
          <a:p>
            <a:pPr algn="ctr"/>
            <a:r>
              <a:rPr lang="es-ES" sz="2000" b="1" dirty="0">
                <a:solidFill>
                  <a:schemeClr val="tx2"/>
                </a:solidFill>
                <a:effectLst>
                  <a:outerShdw blurRad="38100" dist="38100" dir="2700000" algn="tl">
                    <a:srgbClr val="000000">
                      <a:alpha val="43137"/>
                    </a:srgbClr>
                  </a:outerShdw>
                </a:effectLst>
                <a:highlight>
                  <a:srgbClr val="FFFF00"/>
                </a:highlight>
              </a:rPr>
              <a:t> Entender la tecnología y los incrementos en la capacidad: </a:t>
            </a:r>
          </a:p>
          <a:p>
            <a:pPr algn="ctr"/>
            <a:endParaRPr lang="es-ES" sz="2000" b="1" dirty="0">
              <a:solidFill>
                <a:schemeClr val="tx2"/>
              </a:solidFill>
              <a:effectLst>
                <a:outerShdw blurRad="38100" dist="38100" dir="2700000" algn="tl">
                  <a:srgbClr val="000000">
                    <a:alpha val="43137"/>
                  </a:srgbClr>
                </a:outerShdw>
              </a:effectLst>
            </a:endParaRPr>
          </a:p>
          <a:p>
            <a:pPr algn="ctr"/>
            <a:r>
              <a:rPr lang="es-ES" sz="2000" b="1" dirty="0">
                <a:solidFill>
                  <a:schemeClr val="tx2"/>
                </a:solidFill>
                <a:effectLst>
                  <a:outerShdw blurRad="38100" dist="38100" dir="2700000" algn="tl">
                    <a:srgbClr val="000000">
                      <a:alpha val="43137"/>
                    </a:srgbClr>
                  </a:outerShdw>
                </a:effectLst>
              </a:rPr>
              <a:t>Las decisiones sobre tecnología y el volumen inciden en las inversiones, los  costos, los recursos humanos, la calidad y la confiabilidad</a:t>
            </a:r>
          </a:p>
        </p:txBody>
      </p:sp>
      <p:sp>
        <p:nvSpPr>
          <p:cNvPr id="18" name="Rectángulo redondeado 27">
            <a:extLst>
              <a:ext uri="{FF2B5EF4-FFF2-40B4-BE49-F238E27FC236}">
                <a16:creationId xmlns:a16="http://schemas.microsoft.com/office/drawing/2014/main" id="{4711071B-FD30-C144-A19E-D3758B607155}"/>
              </a:ext>
            </a:extLst>
          </p:cNvPr>
          <p:cNvSpPr/>
          <p:nvPr/>
        </p:nvSpPr>
        <p:spPr>
          <a:xfrm>
            <a:off x="6404416" y="2010151"/>
            <a:ext cx="2689314" cy="4469447"/>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000">
              <a:solidFill>
                <a:schemeClr val="tx2"/>
              </a:solidFill>
            </a:endParaRPr>
          </a:p>
        </p:txBody>
      </p:sp>
      <p:sp>
        <p:nvSpPr>
          <p:cNvPr id="19" name="CuadroTexto 18">
            <a:extLst>
              <a:ext uri="{FF2B5EF4-FFF2-40B4-BE49-F238E27FC236}">
                <a16:creationId xmlns:a16="http://schemas.microsoft.com/office/drawing/2014/main" id="{D9FA7C87-CD9C-82DC-4201-CAA0576C8BE0}"/>
              </a:ext>
            </a:extLst>
          </p:cNvPr>
          <p:cNvSpPr txBox="1"/>
          <p:nvPr/>
        </p:nvSpPr>
        <p:spPr>
          <a:xfrm>
            <a:off x="6561310" y="2082697"/>
            <a:ext cx="2388716" cy="3477875"/>
          </a:xfrm>
          <a:prstGeom prst="rect">
            <a:avLst/>
          </a:prstGeom>
          <a:noFill/>
        </p:spPr>
        <p:txBody>
          <a:bodyPr wrap="square" rtlCol="0">
            <a:spAutoFit/>
          </a:bodyPr>
          <a:lstStyle/>
          <a:p>
            <a:pPr algn="ctr"/>
            <a:r>
              <a:rPr lang="es-ES" sz="2000" b="1" dirty="0">
                <a:solidFill>
                  <a:schemeClr val="tx2"/>
                </a:solidFill>
                <a:effectLst>
                  <a:outerShdw blurRad="38100" dist="38100" dir="2700000" algn="tl">
                    <a:srgbClr val="000000">
                      <a:alpha val="43137"/>
                    </a:srgbClr>
                  </a:outerShdw>
                </a:effectLst>
                <a:highlight>
                  <a:srgbClr val="FFFF00"/>
                </a:highlight>
              </a:rPr>
              <a:t> Encontrar el nivel de operación óptimo (volumen): </a:t>
            </a:r>
          </a:p>
          <a:p>
            <a:pPr algn="ctr"/>
            <a:endParaRPr lang="es-ES" sz="2000" b="1" dirty="0">
              <a:solidFill>
                <a:schemeClr val="tx2"/>
              </a:solidFill>
              <a:effectLst>
                <a:outerShdw blurRad="38100" dist="38100" dir="2700000" algn="tl">
                  <a:srgbClr val="000000">
                    <a:alpha val="43137"/>
                  </a:srgbClr>
                </a:outerShdw>
              </a:effectLst>
            </a:endParaRPr>
          </a:p>
          <a:p>
            <a:pPr algn="ctr"/>
            <a:endParaRPr lang="es-ES" sz="2000" b="1" dirty="0">
              <a:solidFill>
                <a:schemeClr val="tx2"/>
              </a:solidFill>
              <a:effectLst>
                <a:outerShdw blurRad="38100" dist="38100" dir="2700000" algn="tl">
                  <a:srgbClr val="000000">
                    <a:alpha val="43137"/>
                  </a:srgbClr>
                </a:outerShdw>
              </a:effectLst>
            </a:endParaRPr>
          </a:p>
          <a:p>
            <a:pPr algn="ctr"/>
            <a:r>
              <a:rPr lang="es-ES" sz="2000" b="1" dirty="0">
                <a:solidFill>
                  <a:schemeClr val="tx2"/>
                </a:solidFill>
                <a:effectLst>
                  <a:outerShdw blurRad="38100" dist="38100" dir="2700000" algn="tl">
                    <a:srgbClr val="000000">
                      <a:alpha val="43137"/>
                    </a:srgbClr>
                  </a:outerShdw>
                </a:effectLst>
              </a:rPr>
              <a:t>La tecnología y los incrementos en la capacidad suelen dictar el tamaño óptimo de una instalación</a:t>
            </a:r>
          </a:p>
        </p:txBody>
      </p:sp>
    </p:spTree>
    <p:extLst>
      <p:ext uri="{BB962C8B-B14F-4D97-AF65-F5344CB8AC3E}">
        <p14:creationId xmlns:p14="http://schemas.microsoft.com/office/powerpoint/2010/main" val="3895849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AC44E5B3-B4D4-8304-C475-DEDA74EB1439}"/>
              </a:ext>
            </a:extLst>
          </p:cNvPr>
          <p:cNvSpPr txBox="1"/>
          <p:nvPr/>
        </p:nvSpPr>
        <p:spPr>
          <a:xfrm>
            <a:off x="5086300" y="6484693"/>
            <a:ext cx="2952328" cy="276999"/>
          </a:xfrm>
          <a:prstGeom prst="rect">
            <a:avLst/>
          </a:prstGeom>
          <a:noFill/>
        </p:spPr>
        <p:txBody>
          <a:bodyPr wrap="square" rtlCol="0">
            <a:spAutoFit/>
          </a:bodyPr>
          <a:lstStyle/>
          <a:p>
            <a:r>
              <a:rPr lang="es-AR" sz="1200" dirty="0"/>
              <a:t>Mg. Ing. Néstor Orlando Cruz</a:t>
            </a:r>
          </a:p>
        </p:txBody>
      </p:sp>
      <p:graphicFrame>
        <p:nvGraphicFramePr>
          <p:cNvPr id="6" name="Diagrama 5">
            <a:extLst>
              <a:ext uri="{FF2B5EF4-FFF2-40B4-BE49-F238E27FC236}">
                <a16:creationId xmlns:a16="http://schemas.microsoft.com/office/drawing/2014/main" id="{3201332D-1943-0BA7-E63D-E3D713256C02}"/>
              </a:ext>
            </a:extLst>
          </p:cNvPr>
          <p:cNvGraphicFramePr/>
          <p:nvPr>
            <p:extLst>
              <p:ext uri="{D42A27DB-BD31-4B8C-83A1-F6EECF244321}">
                <p14:modId xmlns:p14="http://schemas.microsoft.com/office/powerpoint/2010/main" val="917086934"/>
              </p:ext>
            </p:extLst>
          </p:nvPr>
        </p:nvGraphicFramePr>
        <p:xfrm>
          <a:off x="1341884" y="105186"/>
          <a:ext cx="10369152" cy="3714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7" name="Conector recto 6">
            <a:extLst>
              <a:ext uri="{FF2B5EF4-FFF2-40B4-BE49-F238E27FC236}">
                <a16:creationId xmlns:a16="http://schemas.microsoft.com/office/drawing/2014/main" id="{84886B03-15FA-94E1-391A-8BF87FB9D5F3}"/>
              </a:ext>
            </a:extLst>
          </p:cNvPr>
          <p:cNvCxnSpPr/>
          <p:nvPr/>
        </p:nvCxnSpPr>
        <p:spPr>
          <a:xfrm>
            <a:off x="1341884" y="476671"/>
            <a:ext cx="10441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CuadroTexto 9">
            <a:extLst>
              <a:ext uri="{FF2B5EF4-FFF2-40B4-BE49-F238E27FC236}">
                <a16:creationId xmlns:a16="http://schemas.microsoft.com/office/drawing/2014/main" id="{9FF16922-1BD7-CB76-20E2-A39149A2BDD9}"/>
              </a:ext>
            </a:extLst>
          </p:cNvPr>
          <p:cNvSpPr txBox="1"/>
          <p:nvPr/>
        </p:nvSpPr>
        <p:spPr>
          <a:xfrm>
            <a:off x="1701924" y="743326"/>
            <a:ext cx="5748240" cy="369332"/>
          </a:xfrm>
          <a:prstGeom prst="rect">
            <a:avLst/>
          </a:prstGeom>
        </p:spPr>
        <p:style>
          <a:lnRef idx="2">
            <a:schemeClr val="accent3">
              <a:shade val="15000"/>
            </a:schemeClr>
          </a:lnRef>
          <a:fillRef idx="1">
            <a:schemeClr val="accent3"/>
          </a:fillRef>
          <a:effectRef idx="0">
            <a:schemeClr val="accent3"/>
          </a:effectRef>
          <a:fontRef idx="minor">
            <a:schemeClr val="lt1"/>
          </a:fontRef>
        </p:style>
        <p:txBody>
          <a:bodyPr wrap="none" rtlCol="0">
            <a:spAutoFit/>
          </a:bodyPr>
          <a:lstStyle/>
          <a:p>
            <a:r>
              <a:rPr lang="es-AR" b="1" dirty="0">
                <a:solidFill>
                  <a:schemeClr val="tx2"/>
                </a:solidFill>
              </a:rPr>
              <a:t>Unidad 4: </a:t>
            </a:r>
            <a:r>
              <a:rPr lang="es-MX" b="1" dirty="0">
                <a:solidFill>
                  <a:schemeClr val="tx2"/>
                </a:solidFill>
              </a:rPr>
              <a:t>ANALISIS DE RECURSOS Y CAPACIDADES</a:t>
            </a:r>
            <a:endParaRPr lang="es-AR" b="1" dirty="0">
              <a:solidFill>
                <a:schemeClr val="tx2"/>
              </a:solidFill>
            </a:endParaRPr>
          </a:p>
        </p:txBody>
      </p:sp>
      <p:sp>
        <p:nvSpPr>
          <p:cNvPr id="13" name="Botón de acción: ir hacia delante o siguiente 12">
            <a:hlinkClick r:id="" action="ppaction://hlinkshowjump?jump=nextslide" highlightClick="1"/>
            <a:extLst>
              <a:ext uri="{FF2B5EF4-FFF2-40B4-BE49-F238E27FC236}">
                <a16:creationId xmlns:a16="http://schemas.microsoft.com/office/drawing/2014/main" id="{B5C2BC6F-B28A-9163-D0EB-DD6D2E70D3FD}"/>
              </a:ext>
            </a:extLst>
          </p:cNvPr>
          <p:cNvSpPr/>
          <p:nvPr/>
        </p:nvSpPr>
        <p:spPr>
          <a:xfrm>
            <a:off x="1341884" y="724053"/>
            <a:ext cx="288032" cy="388605"/>
          </a:xfrm>
          <a:prstGeom prst="actionButtonForwardNex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endParaRPr lang="es-AR"/>
          </a:p>
        </p:txBody>
      </p:sp>
      <p:sp>
        <p:nvSpPr>
          <p:cNvPr id="12" name="CuadroTexto 11">
            <a:extLst>
              <a:ext uri="{FF2B5EF4-FFF2-40B4-BE49-F238E27FC236}">
                <a16:creationId xmlns:a16="http://schemas.microsoft.com/office/drawing/2014/main" id="{10A30E18-E880-C7CA-CF6B-99FB8E678738}"/>
              </a:ext>
            </a:extLst>
          </p:cNvPr>
          <p:cNvSpPr txBox="1"/>
          <p:nvPr/>
        </p:nvSpPr>
        <p:spPr>
          <a:xfrm>
            <a:off x="1491981" y="1297242"/>
            <a:ext cx="9793088" cy="923330"/>
          </a:xfrm>
          <a:prstGeom prst="rect">
            <a:avLst/>
          </a:prstGeom>
          <a:noFill/>
        </p:spPr>
        <p:txBody>
          <a:bodyPr wrap="square">
            <a:spAutoFit/>
          </a:bodyPr>
          <a:lstStyle/>
          <a:p>
            <a:pPr algn="just"/>
            <a:r>
              <a:rPr lang="es-ES" dirty="0">
                <a:solidFill>
                  <a:schemeClr val="tx2"/>
                </a:solidFill>
              </a:rPr>
              <a:t>Es una herramienta del </a:t>
            </a:r>
            <a:r>
              <a:rPr lang="es-ES" b="1" dirty="0">
                <a:solidFill>
                  <a:schemeClr val="tx2"/>
                </a:solidFill>
              </a:rPr>
              <a:t>análisis interno</a:t>
            </a:r>
            <a:r>
              <a:rPr lang="es-ES" dirty="0">
                <a:solidFill>
                  <a:schemeClr val="tx2"/>
                </a:solidFill>
              </a:rPr>
              <a:t> dentro de la planificación estratégica. Permite identificar los </a:t>
            </a:r>
            <a:r>
              <a:rPr lang="es-ES" b="1" dirty="0">
                <a:solidFill>
                  <a:schemeClr val="tx2"/>
                </a:solidFill>
              </a:rPr>
              <a:t>activos, habilidades y competencias</a:t>
            </a:r>
            <a:r>
              <a:rPr lang="es-ES" dirty="0">
                <a:solidFill>
                  <a:schemeClr val="tx2"/>
                </a:solidFill>
              </a:rPr>
              <a:t> que una empresa posee y que pueden constituir </a:t>
            </a:r>
            <a:r>
              <a:rPr lang="es-ES" b="1" dirty="0">
                <a:solidFill>
                  <a:schemeClr val="tx2"/>
                </a:solidFill>
              </a:rPr>
              <a:t>fuentes de ventaja competitiva sostenible</a:t>
            </a:r>
            <a:r>
              <a:rPr lang="es-ES" dirty="0">
                <a:solidFill>
                  <a:schemeClr val="tx2"/>
                </a:solidFill>
              </a:rPr>
              <a:t>.</a:t>
            </a:r>
            <a:endParaRPr lang="es-AR" dirty="0">
              <a:solidFill>
                <a:schemeClr val="tx2"/>
              </a:solidFill>
            </a:endParaRPr>
          </a:p>
        </p:txBody>
      </p:sp>
      <p:sp>
        <p:nvSpPr>
          <p:cNvPr id="22" name="Cinta: inclinada hacia arriba 21">
            <a:extLst>
              <a:ext uri="{FF2B5EF4-FFF2-40B4-BE49-F238E27FC236}">
                <a16:creationId xmlns:a16="http://schemas.microsoft.com/office/drawing/2014/main" id="{30776B1E-4F5C-5115-FD4A-25A2EE9FD1C5}"/>
              </a:ext>
            </a:extLst>
          </p:cNvPr>
          <p:cNvSpPr/>
          <p:nvPr/>
        </p:nvSpPr>
        <p:spPr>
          <a:xfrm>
            <a:off x="1629916" y="2924944"/>
            <a:ext cx="9073008" cy="3165049"/>
          </a:xfrm>
          <a:prstGeom prst="ribbon2">
            <a:avLst>
              <a:gd name="adj1" fmla="val 16603"/>
              <a:gd name="adj2" fmla="val 75000"/>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1" name="CuadroTexto 20">
            <a:extLst>
              <a:ext uri="{FF2B5EF4-FFF2-40B4-BE49-F238E27FC236}">
                <a16:creationId xmlns:a16="http://schemas.microsoft.com/office/drawing/2014/main" id="{14BA1E76-DF31-E61B-7CA3-8BD571B43364}"/>
              </a:ext>
            </a:extLst>
          </p:cNvPr>
          <p:cNvSpPr txBox="1"/>
          <p:nvPr/>
        </p:nvSpPr>
        <p:spPr>
          <a:xfrm>
            <a:off x="3136132" y="3071849"/>
            <a:ext cx="6060576" cy="2308324"/>
          </a:xfrm>
          <a:prstGeom prst="rect">
            <a:avLst/>
          </a:prstGeom>
          <a:noFill/>
        </p:spPr>
        <p:txBody>
          <a:bodyPr wrap="square">
            <a:spAutoFit/>
          </a:bodyPr>
          <a:lstStyle/>
          <a:p>
            <a:pPr algn="l"/>
            <a:r>
              <a:rPr lang="es-ES" sz="2400" b="1" i="0" u="none" strike="noStrike" baseline="0" dirty="0">
                <a:solidFill>
                  <a:schemeClr val="tx2"/>
                </a:solidFill>
                <a:latin typeface="Verdana" panose="020B0604030504040204" pitchFamily="34" charset="0"/>
                <a:ea typeface="Verdana" panose="020B0604030504040204" pitchFamily="34" charset="0"/>
              </a:rPr>
              <a:t>Hay que aprender a tratar a las personas como recurso […] no hay que cuestionar cuánto cuestan, sino cuánto rinden, cuánto producen.</a:t>
            </a:r>
          </a:p>
          <a:p>
            <a:pPr algn="r"/>
            <a:r>
              <a:rPr lang="es-AR" sz="2400" b="1" i="0" u="none" strike="noStrike" baseline="0" dirty="0">
                <a:solidFill>
                  <a:schemeClr val="tx2"/>
                </a:solidFill>
                <a:latin typeface="Verdana" panose="020B0604030504040204" pitchFamily="34" charset="0"/>
                <a:ea typeface="Verdana" panose="020B0604030504040204" pitchFamily="34" charset="0"/>
              </a:rPr>
              <a:t>—Peter F. Drucker</a:t>
            </a:r>
            <a:endParaRPr lang="es-AR" sz="2400" dirty="0">
              <a:solidFill>
                <a:schemeClr val="tx2"/>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0234508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500"/>
                                        <p:tgtEl>
                                          <p:spTgt spid="2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fade">
                                      <p:cBhvr>
                                        <p:cTn id="10"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1"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3FAE4D-64C2-3155-FD3D-FD64CEF0B34D}"/>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0BB57E98-319E-CDE8-D4BA-3B3B9966C723}"/>
              </a:ext>
            </a:extLst>
          </p:cNvPr>
          <p:cNvSpPr txBox="1"/>
          <p:nvPr/>
        </p:nvSpPr>
        <p:spPr>
          <a:xfrm>
            <a:off x="5086300" y="6484693"/>
            <a:ext cx="2952328" cy="276999"/>
          </a:xfrm>
          <a:prstGeom prst="rect">
            <a:avLst/>
          </a:prstGeom>
          <a:noFill/>
        </p:spPr>
        <p:txBody>
          <a:bodyPr wrap="square" rtlCol="0">
            <a:spAutoFit/>
          </a:bodyPr>
          <a:lstStyle/>
          <a:p>
            <a:r>
              <a:rPr lang="es-AR" sz="1200" dirty="0">
                <a:solidFill>
                  <a:schemeClr val="tx2"/>
                </a:solidFill>
              </a:rPr>
              <a:t>Mg. Ing. Néstor Orlando Cruz</a:t>
            </a:r>
          </a:p>
        </p:txBody>
      </p:sp>
      <p:graphicFrame>
        <p:nvGraphicFramePr>
          <p:cNvPr id="3" name="Diagrama 2">
            <a:extLst>
              <a:ext uri="{FF2B5EF4-FFF2-40B4-BE49-F238E27FC236}">
                <a16:creationId xmlns:a16="http://schemas.microsoft.com/office/drawing/2014/main" id="{F69FB88F-0754-C93B-4574-BF6719A0EF50}"/>
              </a:ext>
            </a:extLst>
          </p:cNvPr>
          <p:cNvGraphicFramePr/>
          <p:nvPr/>
        </p:nvGraphicFramePr>
        <p:xfrm>
          <a:off x="1341884" y="105186"/>
          <a:ext cx="10369152" cy="3714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4" name="Conector recto 3">
            <a:extLst>
              <a:ext uri="{FF2B5EF4-FFF2-40B4-BE49-F238E27FC236}">
                <a16:creationId xmlns:a16="http://schemas.microsoft.com/office/drawing/2014/main" id="{6E3744DB-C5D0-FB8F-636B-BB782EC4F325}"/>
              </a:ext>
            </a:extLst>
          </p:cNvPr>
          <p:cNvCxnSpPr/>
          <p:nvPr/>
        </p:nvCxnSpPr>
        <p:spPr>
          <a:xfrm>
            <a:off x="1341884" y="476671"/>
            <a:ext cx="10441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 name="22 Rectángulo">
            <a:extLst>
              <a:ext uri="{FF2B5EF4-FFF2-40B4-BE49-F238E27FC236}">
                <a16:creationId xmlns:a16="http://schemas.microsoft.com/office/drawing/2014/main" id="{3A7D7F70-73FA-C198-7D19-39886AA74300}"/>
              </a:ext>
            </a:extLst>
          </p:cNvPr>
          <p:cNvSpPr/>
          <p:nvPr/>
        </p:nvSpPr>
        <p:spPr>
          <a:xfrm>
            <a:off x="1525574" y="4180691"/>
            <a:ext cx="3469215" cy="1080120"/>
          </a:xfrm>
          <a:prstGeom prst="rect">
            <a:avLst/>
          </a:prstGeom>
          <a:gradFill flip="none" rotWithShape="1">
            <a:gsLst>
              <a:gs pos="0">
                <a:schemeClr val="accent3">
                  <a:lumMod val="75000"/>
                  <a:shade val="30000"/>
                  <a:satMod val="115000"/>
                </a:schemeClr>
              </a:gs>
              <a:gs pos="50000">
                <a:schemeClr val="accent3">
                  <a:lumMod val="75000"/>
                  <a:shade val="67500"/>
                  <a:satMod val="115000"/>
                </a:schemeClr>
              </a:gs>
              <a:gs pos="100000">
                <a:schemeClr val="accent3">
                  <a:lumMod val="75000"/>
                  <a:shade val="100000"/>
                  <a:satMod val="115000"/>
                </a:schemeClr>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schemeClr val="tx2"/>
              </a:solidFill>
            </a:endParaRPr>
          </a:p>
        </p:txBody>
      </p:sp>
      <p:sp>
        <p:nvSpPr>
          <p:cNvPr id="8" name="21 Rectángulo">
            <a:extLst>
              <a:ext uri="{FF2B5EF4-FFF2-40B4-BE49-F238E27FC236}">
                <a16:creationId xmlns:a16="http://schemas.microsoft.com/office/drawing/2014/main" id="{B28D871C-9E00-E423-1466-D069DC063225}"/>
              </a:ext>
            </a:extLst>
          </p:cNvPr>
          <p:cNvSpPr/>
          <p:nvPr/>
        </p:nvSpPr>
        <p:spPr>
          <a:xfrm>
            <a:off x="1525575" y="3172579"/>
            <a:ext cx="3469214" cy="1008112"/>
          </a:xfrm>
          <a:prstGeom prst="rect">
            <a:avLst/>
          </a:prstGeom>
          <a:gradFill flip="none" rotWithShape="1">
            <a:gsLst>
              <a:gs pos="0">
                <a:schemeClr val="accent3">
                  <a:lumMod val="60000"/>
                  <a:lumOff val="40000"/>
                  <a:shade val="30000"/>
                  <a:satMod val="115000"/>
                </a:schemeClr>
              </a:gs>
              <a:gs pos="50000">
                <a:schemeClr val="accent3">
                  <a:lumMod val="60000"/>
                  <a:lumOff val="40000"/>
                  <a:shade val="67500"/>
                  <a:satMod val="115000"/>
                </a:schemeClr>
              </a:gs>
              <a:gs pos="100000">
                <a:schemeClr val="accent3">
                  <a:lumMod val="60000"/>
                  <a:lumOff val="40000"/>
                  <a:shade val="100000"/>
                  <a:satMod val="115000"/>
                </a:schemeClr>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schemeClr val="tx2"/>
              </a:solidFill>
            </a:endParaRPr>
          </a:p>
        </p:txBody>
      </p:sp>
      <p:sp>
        <p:nvSpPr>
          <p:cNvPr id="10" name="5 Rectángulo">
            <a:extLst>
              <a:ext uri="{FF2B5EF4-FFF2-40B4-BE49-F238E27FC236}">
                <a16:creationId xmlns:a16="http://schemas.microsoft.com/office/drawing/2014/main" id="{FA92029E-9A72-7A56-09BD-D4917C9757AE}"/>
              </a:ext>
            </a:extLst>
          </p:cNvPr>
          <p:cNvSpPr/>
          <p:nvPr/>
        </p:nvSpPr>
        <p:spPr>
          <a:xfrm>
            <a:off x="1525575" y="2236475"/>
            <a:ext cx="3469214" cy="948878"/>
          </a:xfrm>
          <a:prstGeom prst="rect">
            <a:avLst/>
          </a:prstGeom>
          <a:gradFill flip="none" rotWithShape="1">
            <a:gsLst>
              <a:gs pos="0">
                <a:schemeClr val="accent3">
                  <a:lumMod val="40000"/>
                  <a:lumOff val="60000"/>
                  <a:shade val="30000"/>
                  <a:satMod val="115000"/>
                </a:schemeClr>
              </a:gs>
              <a:gs pos="50000">
                <a:schemeClr val="accent3">
                  <a:lumMod val="40000"/>
                  <a:lumOff val="60000"/>
                  <a:shade val="67500"/>
                  <a:satMod val="115000"/>
                </a:schemeClr>
              </a:gs>
              <a:gs pos="100000">
                <a:schemeClr val="accent3">
                  <a:lumMod val="40000"/>
                  <a:lumOff val="60000"/>
                  <a:shade val="100000"/>
                  <a:satMod val="115000"/>
                </a:schemeClr>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schemeClr val="tx2"/>
              </a:solidFill>
            </a:endParaRPr>
          </a:p>
        </p:txBody>
      </p:sp>
      <p:sp>
        <p:nvSpPr>
          <p:cNvPr id="11" name="15 Rectángulo">
            <a:extLst>
              <a:ext uri="{FF2B5EF4-FFF2-40B4-BE49-F238E27FC236}">
                <a16:creationId xmlns:a16="http://schemas.microsoft.com/office/drawing/2014/main" id="{02D5BD84-EE73-99D2-AF03-41238BA9F2C4}"/>
              </a:ext>
            </a:extLst>
          </p:cNvPr>
          <p:cNvSpPr/>
          <p:nvPr/>
        </p:nvSpPr>
        <p:spPr>
          <a:xfrm>
            <a:off x="5014292" y="2236475"/>
            <a:ext cx="6478689" cy="3024336"/>
          </a:xfrm>
          <a:prstGeom prst="rect">
            <a:avLst/>
          </a:prstGeom>
          <a:gradFill flip="none" rotWithShape="1">
            <a:gsLst>
              <a:gs pos="0">
                <a:schemeClr val="bg2">
                  <a:lumMod val="90000"/>
                  <a:shade val="30000"/>
                  <a:satMod val="115000"/>
                </a:schemeClr>
              </a:gs>
              <a:gs pos="50000">
                <a:schemeClr val="bg2">
                  <a:lumMod val="90000"/>
                  <a:shade val="67500"/>
                  <a:satMod val="115000"/>
                </a:schemeClr>
              </a:gs>
              <a:gs pos="100000">
                <a:schemeClr val="bg2">
                  <a:lumMod val="90000"/>
                  <a:shade val="100000"/>
                  <a:satMod val="115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b="1">
              <a:solidFill>
                <a:schemeClr val="tx2"/>
              </a:solidFill>
            </a:endParaRPr>
          </a:p>
        </p:txBody>
      </p:sp>
      <p:cxnSp>
        <p:nvCxnSpPr>
          <p:cNvPr id="12" name="18 Conector recto">
            <a:extLst>
              <a:ext uri="{FF2B5EF4-FFF2-40B4-BE49-F238E27FC236}">
                <a16:creationId xmlns:a16="http://schemas.microsoft.com/office/drawing/2014/main" id="{2E5626B1-8C57-B76D-BE44-450140EF34E4}"/>
              </a:ext>
            </a:extLst>
          </p:cNvPr>
          <p:cNvCxnSpPr/>
          <p:nvPr/>
        </p:nvCxnSpPr>
        <p:spPr>
          <a:xfrm>
            <a:off x="5014292" y="3172579"/>
            <a:ext cx="6478689" cy="12774"/>
          </a:xfrm>
          <a:prstGeom prst="line">
            <a:avLst/>
          </a:prstGeom>
          <a:ln w="5715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19 Conector recto">
            <a:extLst>
              <a:ext uri="{FF2B5EF4-FFF2-40B4-BE49-F238E27FC236}">
                <a16:creationId xmlns:a16="http://schemas.microsoft.com/office/drawing/2014/main" id="{D77F1718-0160-5F87-0A0C-0D6719B432BC}"/>
              </a:ext>
            </a:extLst>
          </p:cNvPr>
          <p:cNvCxnSpPr/>
          <p:nvPr/>
        </p:nvCxnSpPr>
        <p:spPr>
          <a:xfrm>
            <a:off x="8311384" y="2236475"/>
            <a:ext cx="0" cy="3024336"/>
          </a:xfrm>
          <a:prstGeom prst="line">
            <a:avLst/>
          </a:prstGeom>
          <a:ln w="5715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 name="38 Conector recto">
            <a:extLst>
              <a:ext uri="{FF2B5EF4-FFF2-40B4-BE49-F238E27FC236}">
                <a16:creationId xmlns:a16="http://schemas.microsoft.com/office/drawing/2014/main" id="{F092DB07-9C66-704C-8531-8092A02DD1AF}"/>
              </a:ext>
            </a:extLst>
          </p:cNvPr>
          <p:cNvCxnSpPr/>
          <p:nvPr/>
        </p:nvCxnSpPr>
        <p:spPr>
          <a:xfrm>
            <a:off x="4994789" y="4180691"/>
            <a:ext cx="6498192" cy="0"/>
          </a:xfrm>
          <a:prstGeom prst="line">
            <a:avLst/>
          </a:prstGeom>
          <a:ln w="5715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5" name="10 Rectángulo">
            <a:extLst>
              <a:ext uri="{FF2B5EF4-FFF2-40B4-BE49-F238E27FC236}">
                <a16:creationId xmlns:a16="http://schemas.microsoft.com/office/drawing/2014/main" id="{757130E9-C7EF-3F39-F9B1-EFD9AF8E7C37}"/>
              </a:ext>
            </a:extLst>
          </p:cNvPr>
          <p:cNvSpPr/>
          <p:nvPr/>
        </p:nvSpPr>
        <p:spPr>
          <a:xfrm>
            <a:off x="5014292" y="2249249"/>
            <a:ext cx="3277589" cy="923330"/>
          </a:xfrm>
          <a:prstGeom prst="rect">
            <a:avLst/>
          </a:prstGeom>
        </p:spPr>
        <p:txBody>
          <a:bodyPr wrap="square">
            <a:spAutoFit/>
          </a:bodyPr>
          <a:lstStyle/>
          <a:p>
            <a:r>
              <a:rPr lang="es-MX" b="1" dirty="0">
                <a:solidFill>
                  <a:schemeClr val="tx2"/>
                </a:solidFill>
              </a:rPr>
              <a:t>Agregar instalaciones. </a:t>
            </a:r>
          </a:p>
          <a:p>
            <a:r>
              <a:rPr lang="es-MX" b="1" dirty="0">
                <a:solidFill>
                  <a:schemeClr val="tx2"/>
                </a:solidFill>
              </a:rPr>
              <a:t>Agregar equipo con tiempo de entrega largo. </a:t>
            </a:r>
          </a:p>
        </p:txBody>
      </p:sp>
      <p:sp>
        <p:nvSpPr>
          <p:cNvPr id="16" name="41 Rectángulo">
            <a:extLst>
              <a:ext uri="{FF2B5EF4-FFF2-40B4-BE49-F238E27FC236}">
                <a16:creationId xmlns:a16="http://schemas.microsoft.com/office/drawing/2014/main" id="{3F9C9334-8B8D-6744-11C5-CC725173DEEB}"/>
              </a:ext>
            </a:extLst>
          </p:cNvPr>
          <p:cNvSpPr/>
          <p:nvPr/>
        </p:nvSpPr>
        <p:spPr>
          <a:xfrm>
            <a:off x="4994789" y="3172579"/>
            <a:ext cx="3297092" cy="923330"/>
          </a:xfrm>
          <a:prstGeom prst="rect">
            <a:avLst/>
          </a:prstGeom>
        </p:spPr>
        <p:txBody>
          <a:bodyPr wrap="square">
            <a:spAutoFit/>
          </a:bodyPr>
          <a:lstStyle/>
          <a:p>
            <a:r>
              <a:rPr lang="es-MX" b="1" dirty="0">
                <a:solidFill>
                  <a:schemeClr val="tx2"/>
                </a:solidFill>
              </a:rPr>
              <a:t>Subcontratar. </a:t>
            </a:r>
          </a:p>
          <a:p>
            <a:r>
              <a:rPr lang="es-MX" b="1" dirty="0">
                <a:solidFill>
                  <a:schemeClr val="tx2"/>
                </a:solidFill>
              </a:rPr>
              <a:t>Agregar equipo. </a:t>
            </a:r>
          </a:p>
          <a:p>
            <a:r>
              <a:rPr lang="es-MX" b="1" dirty="0">
                <a:solidFill>
                  <a:schemeClr val="tx2"/>
                </a:solidFill>
              </a:rPr>
              <a:t>Agregar turnos.</a:t>
            </a:r>
          </a:p>
        </p:txBody>
      </p:sp>
      <p:sp>
        <p:nvSpPr>
          <p:cNvPr id="17" name="12 Rectángulo">
            <a:extLst>
              <a:ext uri="{FF2B5EF4-FFF2-40B4-BE49-F238E27FC236}">
                <a16:creationId xmlns:a16="http://schemas.microsoft.com/office/drawing/2014/main" id="{7944C776-662B-65E1-792C-E3BEB4C64A9B}"/>
              </a:ext>
            </a:extLst>
          </p:cNvPr>
          <p:cNvSpPr/>
          <p:nvPr/>
        </p:nvSpPr>
        <p:spPr>
          <a:xfrm>
            <a:off x="8539991" y="4265473"/>
            <a:ext cx="2502024" cy="923330"/>
          </a:xfrm>
          <a:prstGeom prst="rect">
            <a:avLst/>
          </a:prstGeom>
        </p:spPr>
        <p:txBody>
          <a:bodyPr wrap="square">
            <a:spAutoFit/>
          </a:bodyPr>
          <a:lstStyle/>
          <a:p>
            <a:r>
              <a:rPr lang="es-MX" b="1" dirty="0">
                <a:solidFill>
                  <a:schemeClr val="tx2"/>
                </a:solidFill>
              </a:rPr>
              <a:t>Programar trabajos.</a:t>
            </a:r>
          </a:p>
          <a:p>
            <a:r>
              <a:rPr lang="es-MX" b="1" dirty="0">
                <a:solidFill>
                  <a:schemeClr val="tx2"/>
                </a:solidFill>
              </a:rPr>
              <a:t>Programar personal.</a:t>
            </a:r>
          </a:p>
          <a:p>
            <a:r>
              <a:rPr lang="es-MX" b="1" dirty="0">
                <a:solidFill>
                  <a:schemeClr val="tx2"/>
                </a:solidFill>
              </a:rPr>
              <a:t>Asignar maquinaria.</a:t>
            </a:r>
          </a:p>
        </p:txBody>
      </p:sp>
      <p:sp>
        <p:nvSpPr>
          <p:cNvPr id="18" name="35 Rectángulo">
            <a:extLst>
              <a:ext uri="{FF2B5EF4-FFF2-40B4-BE49-F238E27FC236}">
                <a16:creationId xmlns:a16="http://schemas.microsoft.com/office/drawing/2014/main" id="{F1A29095-3317-E3AC-C7AE-4616DC4023FE}"/>
              </a:ext>
            </a:extLst>
          </p:cNvPr>
          <p:cNvSpPr/>
          <p:nvPr/>
        </p:nvSpPr>
        <p:spPr>
          <a:xfrm>
            <a:off x="8558910" y="3185353"/>
            <a:ext cx="3095400" cy="923330"/>
          </a:xfrm>
          <a:prstGeom prst="rect">
            <a:avLst/>
          </a:prstGeom>
        </p:spPr>
        <p:txBody>
          <a:bodyPr wrap="square">
            <a:spAutoFit/>
          </a:bodyPr>
          <a:lstStyle/>
          <a:p>
            <a:r>
              <a:rPr lang="es-MX" b="1" dirty="0">
                <a:solidFill>
                  <a:schemeClr val="tx2"/>
                </a:solidFill>
              </a:rPr>
              <a:t>Agregar personal.</a:t>
            </a:r>
          </a:p>
          <a:p>
            <a:r>
              <a:rPr lang="es-MX" b="1" dirty="0">
                <a:solidFill>
                  <a:schemeClr val="tx2"/>
                </a:solidFill>
              </a:rPr>
              <a:t>Construir o utilizar el inventario.</a:t>
            </a:r>
          </a:p>
        </p:txBody>
      </p:sp>
      <p:sp>
        <p:nvSpPr>
          <p:cNvPr id="19" name="36 CuadroTexto">
            <a:extLst>
              <a:ext uri="{FF2B5EF4-FFF2-40B4-BE49-F238E27FC236}">
                <a16:creationId xmlns:a16="http://schemas.microsoft.com/office/drawing/2014/main" id="{293B6420-9FE7-DA82-C4A5-91F24FD822AF}"/>
              </a:ext>
            </a:extLst>
          </p:cNvPr>
          <p:cNvSpPr txBox="1"/>
          <p:nvPr/>
        </p:nvSpPr>
        <p:spPr>
          <a:xfrm>
            <a:off x="6717826" y="1804427"/>
            <a:ext cx="2618409" cy="369332"/>
          </a:xfrm>
          <a:prstGeom prst="rect">
            <a:avLst/>
          </a:prstGeom>
          <a:noFill/>
        </p:spPr>
        <p:txBody>
          <a:bodyPr wrap="none" rtlCol="0">
            <a:spAutoFit/>
          </a:bodyPr>
          <a:lstStyle/>
          <a:p>
            <a:r>
              <a:rPr lang="es-MX" b="1" dirty="0">
                <a:solidFill>
                  <a:schemeClr val="tx2"/>
                </a:solidFill>
              </a:rPr>
              <a:t>Posibilidades limitadas</a:t>
            </a:r>
          </a:p>
        </p:txBody>
      </p:sp>
      <p:sp>
        <p:nvSpPr>
          <p:cNvPr id="20" name="49 CuadroTexto">
            <a:extLst>
              <a:ext uri="{FF2B5EF4-FFF2-40B4-BE49-F238E27FC236}">
                <a16:creationId xmlns:a16="http://schemas.microsoft.com/office/drawing/2014/main" id="{2E561030-E3CF-518A-8B40-557759D2A344}"/>
              </a:ext>
            </a:extLst>
          </p:cNvPr>
          <p:cNvSpPr txBox="1"/>
          <p:nvPr/>
        </p:nvSpPr>
        <p:spPr>
          <a:xfrm>
            <a:off x="5047539" y="5341112"/>
            <a:ext cx="3283348" cy="369332"/>
          </a:xfrm>
          <a:prstGeom prst="rect">
            <a:avLst/>
          </a:prstGeom>
          <a:noFill/>
        </p:spPr>
        <p:txBody>
          <a:bodyPr wrap="square" rtlCol="0">
            <a:spAutoFit/>
          </a:bodyPr>
          <a:lstStyle/>
          <a:p>
            <a:pPr algn="ctr"/>
            <a:r>
              <a:rPr lang="es-MX" b="1" dirty="0">
                <a:solidFill>
                  <a:schemeClr val="tx2"/>
                </a:solidFill>
              </a:rPr>
              <a:t>Modificar la Capacidad</a:t>
            </a:r>
          </a:p>
        </p:txBody>
      </p:sp>
      <p:sp>
        <p:nvSpPr>
          <p:cNvPr id="21" name="52 CuadroTexto">
            <a:extLst>
              <a:ext uri="{FF2B5EF4-FFF2-40B4-BE49-F238E27FC236}">
                <a16:creationId xmlns:a16="http://schemas.microsoft.com/office/drawing/2014/main" id="{BAE3E79C-2FE6-142B-8F9E-C250233CEA5D}"/>
              </a:ext>
            </a:extLst>
          </p:cNvPr>
          <p:cNvSpPr txBox="1"/>
          <p:nvPr/>
        </p:nvSpPr>
        <p:spPr>
          <a:xfrm>
            <a:off x="8311385" y="5341112"/>
            <a:ext cx="3181596" cy="369332"/>
          </a:xfrm>
          <a:prstGeom prst="rect">
            <a:avLst/>
          </a:prstGeom>
          <a:noFill/>
        </p:spPr>
        <p:txBody>
          <a:bodyPr wrap="square" rtlCol="0">
            <a:spAutoFit/>
          </a:bodyPr>
          <a:lstStyle/>
          <a:p>
            <a:pPr algn="ctr"/>
            <a:r>
              <a:rPr lang="es-MX" b="1" dirty="0">
                <a:solidFill>
                  <a:schemeClr val="tx2"/>
                </a:solidFill>
              </a:rPr>
              <a:t>Utilizar la Capacidad</a:t>
            </a:r>
          </a:p>
        </p:txBody>
      </p:sp>
      <p:sp>
        <p:nvSpPr>
          <p:cNvPr id="22" name="47 Rectángulo">
            <a:extLst>
              <a:ext uri="{FF2B5EF4-FFF2-40B4-BE49-F238E27FC236}">
                <a16:creationId xmlns:a16="http://schemas.microsoft.com/office/drawing/2014/main" id="{F106FE49-1D43-41CE-F950-ED572F49B742}"/>
              </a:ext>
            </a:extLst>
          </p:cNvPr>
          <p:cNvSpPr/>
          <p:nvPr/>
        </p:nvSpPr>
        <p:spPr>
          <a:xfrm>
            <a:off x="1525574" y="2519503"/>
            <a:ext cx="3469215" cy="369332"/>
          </a:xfrm>
          <a:prstGeom prst="rect">
            <a:avLst/>
          </a:prstGeom>
        </p:spPr>
        <p:txBody>
          <a:bodyPr wrap="square">
            <a:spAutoFit/>
          </a:bodyPr>
          <a:lstStyle/>
          <a:p>
            <a:r>
              <a:rPr lang="es-MX" b="1" dirty="0">
                <a:solidFill>
                  <a:schemeClr val="tx2"/>
                </a:solidFill>
              </a:rPr>
              <a:t>Planeación a largo plazo</a:t>
            </a:r>
          </a:p>
        </p:txBody>
      </p:sp>
      <p:sp>
        <p:nvSpPr>
          <p:cNvPr id="23" name="53 Rectángulo">
            <a:extLst>
              <a:ext uri="{FF2B5EF4-FFF2-40B4-BE49-F238E27FC236}">
                <a16:creationId xmlns:a16="http://schemas.microsoft.com/office/drawing/2014/main" id="{71A085AA-4A2C-E6F9-92AF-D0350D6255CB}"/>
              </a:ext>
            </a:extLst>
          </p:cNvPr>
          <p:cNvSpPr/>
          <p:nvPr/>
        </p:nvSpPr>
        <p:spPr>
          <a:xfrm>
            <a:off x="1525574" y="3348429"/>
            <a:ext cx="3685239" cy="646331"/>
          </a:xfrm>
          <a:prstGeom prst="rect">
            <a:avLst/>
          </a:prstGeom>
        </p:spPr>
        <p:txBody>
          <a:bodyPr wrap="square">
            <a:spAutoFit/>
          </a:bodyPr>
          <a:lstStyle/>
          <a:p>
            <a:r>
              <a:rPr lang="es-MX" b="1" dirty="0">
                <a:solidFill>
                  <a:schemeClr val="tx2"/>
                </a:solidFill>
              </a:rPr>
              <a:t>Planeación a mediano plazo (planeación agregada) </a:t>
            </a:r>
          </a:p>
        </p:txBody>
      </p:sp>
      <p:sp>
        <p:nvSpPr>
          <p:cNvPr id="24" name="54 Rectángulo">
            <a:extLst>
              <a:ext uri="{FF2B5EF4-FFF2-40B4-BE49-F238E27FC236}">
                <a16:creationId xmlns:a16="http://schemas.microsoft.com/office/drawing/2014/main" id="{8F433188-CA62-7855-F63B-4405D0F27AC2}"/>
              </a:ext>
            </a:extLst>
          </p:cNvPr>
          <p:cNvSpPr/>
          <p:nvPr/>
        </p:nvSpPr>
        <p:spPr>
          <a:xfrm>
            <a:off x="1525573" y="4396715"/>
            <a:ext cx="3469216" cy="646331"/>
          </a:xfrm>
          <a:prstGeom prst="rect">
            <a:avLst/>
          </a:prstGeom>
        </p:spPr>
        <p:txBody>
          <a:bodyPr wrap="square">
            <a:spAutoFit/>
          </a:bodyPr>
          <a:lstStyle/>
          <a:p>
            <a:r>
              <a:rPr lang="es-MX" b="1" dirty="0">
                <a:solidFill>
                  <a:schemeClr val="tx2"/>
                </a:solidFill>
              </a:rPr>
              <a:t>Planeación a corto plazo (programación operativa)</a:t>
            </a:r>
          </a:p>
        </p:txBody>
      </p:sp>
      <p:sp>
        <p:nvSpPr>
          <p:cNvPr id="25" name="Marcador de contenido 5">
            <a:extLst>
              <a:ext uri="{FF2B5EF4-FFF2-40B4-BE49-F238E27FC236}">
                <a16:creationId xmlns:a16="http://schemas.microsoft.com/office/drawing/2014/main" id="{24AB082B-63D7-91D9-C73F-542C8EFF2F06}"/>
              </a:ext>
            </a:extLst>
          </p:cNvPr>
          <p:cNvSpPr txBox="1">
            <a:spLocks/>
          </p:cNvSpPr>
          <p:nvPr/>
        </p:nvSpPr>
        <p:spPr>
          <a:xfrm>
            <a:off x="1315962" y="793662"/>
            <a:ext cx="9786834" cy="685683"/>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r>
              <a:rPr lang="es-ES" sz="2000" b="1" dirty="0">
                <a:solidFill>
                  <a:schemeClr val="tx2"/>
                </a:solidFill>
                <a:latin typeface="Verdana" panose="020B0604030504040204" pitchFamily="34" charset="0"/>
                <a:ea typeface="Verdana" panose="020B0604030504040204" pitchFamily="34" charset="0"/>
              </a:rPr>
              <a:t>ESTRATÉGIA DE PLANEACIÓN DE LA CAPACIDAD</a:t>
            </a:r>
            <a:endParaRPr lang="en-US" sz="2000" b="1" dirty="0">
              <a:solidFill>
                <a:schemeClr val="tx2"/>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4603973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B59D9E-0CC6-6446-776C-2CF18BFA7895}"/>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E9DA45AE-C8FD-6A39-4AAE-4BA59A20E8C6}"/>
              </a:ext>
            </a:extLst>
          </p:cNvPr>
          <p:cNvSpPr txBox="1"/>
          <p:nvPr/>
        </p:nvSpPr>
        <p:spPr>
          <a:xfrm>
            <a:off x="5086300" y="6484693"/>
            <a:ext cx="2952328" cy="276999"/>
          </a:xfrm>
          <a:prstGeom prst="rect">
            <a:avLst/>
          </a:prstGeom>
          <a:noFill/>
        </p:spPr>
        <p:txBody>
          <a:bodyPr wrap="square" rtlCol="0">
            <a:spAutoFit/>
          </a:bodyPr>
          <a:lstStyle/>
          <a:p>
            <a:r>
              <a:rPr lang="es-AR" sz="1200" dirty="0"/>
              <a:t>Mg. Ing. Néstor Orlando Cruz</a:t>
            </a:r>
          </a:p>
        </p:txBody>
      </p:sp>
      <p:graphicFrame>
        <p:nvGraphicFramePr>
          <p:cNvPr id="3" name="Diagrama 2">
            <a:extLst>
              <a:ext uri="{FF2B5EF4-FFF2-40B4-BE49-F238E27FC236}">
                <a16:creationId xmlns:a16="http://schemas.microsoft.com/office/drawing/2014/main" id="{853056AB-C6C9-0C0B-EA44-8F559B1D9407}"/>
              </a:ext>
            </a:extLst>
          </p:cNvPr>
          <p:cNvGraphicFramePr/>
          <p:nvPr/>
        </p:nvGraphicFramePr>
        <p:xfrm>
          <a:off x="1341884" y="105186"/>
          <a:ext cx="10369152" cy="3714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4" name="Conector recto 3">
            <a:extLst>
              <a:ext uri="{FF2B5EF4-FFF2-40B4-BE49-F238E27FC236}">
                <a16:creationId xmlns:a16="http://schemas.microsoft.com/office/drawing/2014/main" id="{90F68D6C-0980-A00B-1C38-2896F6B295EA}"/>
              </a:ext>
            </a:extLst>
          </p:cNvPr>
          <p:cNvCxnSpPr/>
          <p:nvPr/>
        </p:nvCxnSpPr>
        <p:spPr>
          <a:xfrm>
            <a:off x="1341884" y="476671"/>
            <a:ext cx="10441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5" name="Marcador de contenido 5">
            <a:extLst>
              <a:ext uri="{FF2B5EF4-FFF2-40B4-BE49-F238E27FC236}">
                <a16:creationId xmlns:a16="http://schemas.microsoft.com/office/drawing/2014/main" id="{71022F3E-80A8-647E-A929-2229045E94C4}"/>
              </a:ext>
            </a:extLst>
          </p:cNvPr>
          <p:cNvSpPr txBox="1">
            <a:spLocks/>
          </p:cNvSpPr>
          <p:nvPr/>
        </p:nvSpPr>
        <p:spPr>
          <a:xfrm>
            <a:off x="981844" y="692696"/>
            <a:ext cx="5602515" cy="685683"/>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r>
              <a:rPr lang="es-ES" sz="2400" b="1" dirty="0">
                <a:solidFill>
                  <a:schemeClr val="tx2"/>
                </a:solidFill>
              </a:rPr>
              <a:t>ESTRATÉGIA DE LOCALIZACIÓN</a:t>
            </a:r>
            <a:endParaRPr lang="en-US" sz="2400" b="1" dirty="0">
              <a:solidFill>
                <a:schemeClr val="tx2"/>
              </a:solidFill>
            </a:endParaRPr>
          </a:p>
        </p:txBody>
      </p:sp>
      <p:sp>
        <p:nvSpPr>
          <p:cNvPr id="7" name="8 Rectángulo">
            <a:extLst>
              <a:ext uri="{FF2B5EF4-FFF2-40B4-BE49-F238E27FC236}">
                <a16:creationId xmlns:a16="http://schemas.microsoft.com/office/drawing/2014/main" id="{83276FDD-78E3-D3BC-AF3A-AAB3FECCADE8}"/>
              </a:ext>
            </a:extLst>
          </p:cNvPr>
          <p:cNvSpPr/>
          <p:nvPr/>
        </p:nvSpPr>
        <p:spPr>
          <a:xfrm>
            <a:off x="6814492" y="712371"/>
            <a:ext cx="4151084" cy="646331"/>
          </a:xfrm>
          <a:prstGeom prst="rect">
            <a:avLst/>
          </a:prstGeom>
        </p:spPr>
        <p:txBody>
          <a:bodyPr wrap="square">
            <a:spAutoFit/>
          </a:bodyPr>
          <a:lstStyle/>
          <a:p>
            <a:pPr algn="ctr"/>
            <a:r>
              <a:rPr lang="es-ES" b="1" dirty="0">
                <a:solidFill>
                  <a:schemeClr val="tx2"/>
                </a:solidFill>
              </a:rPr>
              <a:t>El objetivo es maximizar el beneficio de la ubicación para una compañía</a:t>
            </a:r>
          </a:p>
        </p:txBody>
      </p:sp>
      <p:sp>
        <p:nvSpPr>
          <p:cNvPr id="9" name="42 Rectángulo">
            <a:extLst>
              <a:ext uri="{FF2B5EF4-FFF2-40B4-BE49-F238E27FC236}">
                <a16:creationId xmlns:a16="http://schemas.microsoft.com/office/drawing/2014/main" id="{4E4D2726-A4E2-9738-B7D1-325FB6A62821}"/>
              </a:ext>
            </a:extLst>
          </p:cNvPr>
          <p:cNvSpPr/>
          <p:nvPr/>
        </p:nvSpPr>
        <p:spPr>
          <a:xfrm>
            <a:off x="1392160" y="1560380"/>
            <a:ext cx="4414506" cy="4291563"/>
          </a:xfrm>
          <a:prstGeom prst="rect">
            <a:avLst/>
          </a:prstGeom>
          <a:gradFill flip="none" rotWithShape="1">
            <a:gsLst>
              <a:gs pos="0">
                <a:schemeClr val="bg2">
                  <a:lumMod val="90000"/>
                  <a:shade val="30000"/>
                  <a:satMod val="115000"/>
                </a:schemeClr>
              </a:gs>
              <a:gs pos="50000">
                <a:schemeClr val="bg2">
                  <a:lumMod val="90000"/>
                  <a:shade val="67500"/>
                  <a:satMod val="115000"/>
                </a:schemeClr>
              </a:gs>
              <a:gs pos="100000">
                <a:schemeClr val="bg2">
                  <a:lumMod val="90000"/>
                  <a:shade val="100000"/>
                  <a:satMod val="115000"/>
                </a:scheme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solidFill>
                <a:schemeClr val="tx2"/>
              </a:solidFill>
            </a:endParaRPr>
          </a:p>
        </p:txBody>
      </p:sp>
      <p:sp>
        <p:nvSpPr>
          <p:cNvPr id="10" name="43 CuadroTexto">
            <a:extLst>
              <a:ext uri="{FF2B5EF4-FFF2-40B4-BE49-F238E27FC236}">
                <a16:creationId xmlns:a16="http://schemas.microsoft.com/office/drawing/2014/main" id="{099D4B6D-5706-2930-5F1D-CD522592E1E6}"/>
              </a:ext>
            </a:extLst>
          </p:cNvPr>
          <p:cNvSpPr txBox="1"/>
          <p:nvPr/>
        </p:nvSpPr>
        <p:spPr>
          <a:xfrm>
            <a:off x="1392160" y="1822503"/>
            <a:ext cx="4414506" cy="4001095"/>
          </a:xfrm>
          <a:prstGeom prst="rect">
            <a:avLst/>
          </a:prstGeom>
          <a:noFill/>
        </p:spPr>
        <p:txBody>
          <a:bodyPr wrap="square" rtlCol="0">
            <a:spAutoFit/>
          </a:bodyPr>
          <a:lstStyle/>
          <a:p>
            <a:pPr algn="ctr">
              <a:spcBef>
                <a:spcPts val="1200"/>
              </a:spcBef>
            </a:pPr>
            <a:r>
              <a:rPr lang="es-MX" b="1" i="1" u="sng" dirty="0">
                <a:solidFill>
                  <a:schemeClr val="tx2"/>
                </a:solidFill>
                <a:latin typeface="Verdana" panose="020B0604030504040204" pitchFamily="34" charset="0"/>
                <a:ea typeface="Verdana" panose="020B0604030504040204" pitchFamily="34" charset="0"/>
              </a:rPr>
              <a:t>Localización y costos: </a:t>
            </a:r>
            <a:r>
              <a:rPr lang="es-MX" b="1" i="1" dirty="0">
                <a:solidFill>
                  <a:schemeClr val="tx2"/>
                </a:solidFill>
                <a:latin typeface="Verdana" panose="020B0604030504040204" pitchFamily="34" charset="0"/>
                <a:ea typeface="Verdana" panose="020B0604030504040204" pitchFamily="34" charset="0"/>
              </a:rPr>
              <a:t> </a:t>
            </a:r>
          </a:p>
          <a:p>
            <a:pPr algn="ctr">
              <a:spcBef>
                <a:spcPts val="1200"/>
              </a:spcBef>
            </a:pPr>
            <a:r>
              <a:rPr lang="es-MX" b="1" i="1" dirty="0">
                <a:solidFill>
                  <a:schemeClr val="tx2"/>
                </a:solidFill>
                <a:latin typeface="Verdana" panose="020B0604030504040204" pitchFamily="34" charset="0"/>
                <a:ea typeface="Verdana" panose="020B0604030504040204" pitchFamily="34" charset="0"/>
              </a:rPr>
              <a:t>Es un factor significativo del costo y del ingreso, con frecuencia tiene el poder de constituir (o romper) la estrategia de negocios de una compañía. </a:t>
            </a:r>
          </a:p>
          <a:p>
            <a:pPr algn="ctr">
              <a:spcBef>
                <a:spcPts val="1200"/>
              </a:spcBef>
            </a:pPr>
            <a:r>
              <a:rPr lang="es-MX" b="1" i="1" dirty="0">
                <a:solidFill>
                  <a:schemeClr val="tx2"/>
                </a:solidFill>
                <a:latin typeface="Verdana" panose="020B0604030504040204" pitchFamily="34" charset="0"/>
                <a:ea typeface="Verdana" panose="020B0604030504040204" pitchFamily="34" charset="0"/>
              </a:rPr>
              <a:t>Las decisiones de localización que sirven de base a una estrategia de bajo costo requieren una localización específica, muchos costos resultan difíciles de reducir. </a:t>
            </a:r>
            <a:endParaRPr lang="es-AR" dirty="0">
              <a:solidFill>
                <a:schemeClr val="tx2"/>
              </a:solidFill>
              <a:latin typeface="Verdana" panose="020B0604030504040204" pitchFamily="34" charset="0"/>
              <a:ea typeface="Verdana" panose="020B0604030504040204" pitchFamily="34" charset="0"/>
            </a:endParaRPr>
          </a:p>
        </p:txBody>
      </p:sp>
      <p:sp>
        <p:nvSpPr>
          <p:cNvPr id="11" name="13 Rectángulo">
            <a:extLst>
              <a:ext uri="{FF2B5EF4-FFF2-40B4-BE49-F238E27FC236}">
                <a16:creationId xmlns:a16="http://schemas.microsoft.com/office/drawing/2014/main" id="{6BF3BFB2-D927-8660-822E-8D3049B00839}"/>
              </a:ext>
            </a:extLst>
          </p:cNvPr>
          <p:cNvSpPr/>
          <p:nvPr/>
        </p:nvSpPr>
        <p:spPr>
          <a:xfrm>
            <a:off x="5934629" y="1527096"/>
            <a:ext cx="5574323" cy="4439169"/>
          </a:xfrm>
          <a:prstGeom prst="rect">
            <a:avLst/>
          </a:prstGeom>
          <a:gradFill flip="none" rotWithShape="1">
            <a:gsLst>
              <a:gs pos="0">
                <a:schemeClr val="accent2">
                  <a:lumMod val="40000"/>
                  <a:lumOff val="60000"/>
                  <a:shade val="30000"/>
                  <a:satMod val="115000"/>
                </a:schemeClr>
              </a:gs>
              <a:gs pos="50000">
                <a:schemeClr val="accent2">
                  <a:lumMod val="40000"/>
                  <a:lumOff val="60000"/>
                  <a:shade val="67500"/>
                  <a:satMod val="115000"/>
                </a:schemeClr>
              </a:gs>
              <a:gs pos="100000">
                <a:schemeClr val="accent2">
                  <a:lumMod val="40000"/>
                  <a:lumOff val="60000"/>
                  <a:shade val="100000"/>
                  <a:satMod val="115000"/>
                </a:schemeClr>
              </a:gs>
            </a:gsLst>
            <a:lin ang="5400000" scaled="1"/>
            <a:tileRect/>
          </a:gra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dirty="0"/>
          </a:p>
        </p:txBody>
      </p:sp>
      <p:sp>
        <p:nvSpPr>
          <p:cNvPr id="12" name="14 CuadroTexto">
            <a:extLst>
              <a:ext uri="{FF2B5EF4-FFF2-40B4-BE49-F238E27FC236}">
                <a16:creationId xmlns:a16="http://schemas.microsoft.com/office/drawing/2014/main" id="{E3D8F685-F480-9E86-8F9F-176B943FE69A}"/>
              </a:ext>
            </a:extLst>
          </p:cNvPr>
          <p:cNvSpPr txBox="1"/>
          <p:nvPr/>
        </p:nvSpPr>
        <p:spPr>
          <a:xfrm>
            <a:off x="6022404" y="1639999"/>
            <a:ext cx="5539154" cy="4247317"/>
          </a:xfrm>
          <a:prstGeom prst="rect">
            <a:avLst/>
          </a:prstGeom>
          <a:noFill/>
        </p:spPr>
        <p:txBody>
          <a:bodyPr wrap="square" rtlCol="0">
            <a:spAutoFit/>
          </a:bodyPr>
          <a:lstStyle/>
          <a:p>
            <a:pPr algn="ctr"/>
            <a:r>
              <a:rPr lang="es-MX" b="1" i="1" u="sng" dirty="0">
                <a:solidFill>
                  <a:schemeClr val="tx2"/>
                </a:solidFill>
                <a:latin typeface="Verdana" panose="020B0604030504040204" pitchFamily="34" charset="0"/>
                <a:ea typeface="Verdana" panose="020B0604030504040204" pitchFamily="34" charset="0"/>
              </a:rPr>
              <a:t>Localización e innovación </a:t>
            </a:r>
          </a:p>
          <a:p>
            <a:pPr algn="ctr"/>
            <a:r>
              <a:rPr lang="es-MX" b="1" i="1" dirty="0">
                <a:solidFill>
                  <a:schemeClr val="tx2"/>
                </a:solidFill>
                <a:latin typeface="Verdana" panose="020B0604030504040204" pitchFamily="34" charset="0"/>
                <a:ea typeface="Verdana" panose="020B0604030504040204" pitchFamily="34" charset="0"/>
              </a:rPr>
              <a:t>Cuando las inversiones en investigación, creatividad, desarrollo e innovación</a:t>
            </a:r>
          </a:p>
          <a:p>
            <a:pPr algn="ctr"/>
            <a:r>
              <a:rPr lang="es-MX" b="1" i="1" dirty="0">
                <a:solidFill>
                  <a:schemeClr val="tx2"/>
                </a:solidFill>
                <a:latin typeface="Verdana" panose="020B0604030504040204" pitchFamily="34" charset="0"/>
                <a:ea typeface="Verdana" panose="020B0604030504040204" pitchFamily="34" charset="0"/>
              </a:rPr>
              <a:t>son cruciales para la estrategia de operaciones, los criterios pueden cambiar su enfoque normal en los costos y observamos cuatro atributos:</a:t>
            </a:r>
          </a:p>
          <a:p>
            <a:pPr algn="ctr"/>
            <a:r>
              <a:rPr lang="es-MX" b="1" i="1" dirty="0">
                <a:solidFill>
                  <a:schemeClr val="tx2"/>
                </a:solidFill>
                <a:latin typeface="Verdana" panose="020B0604030504040204" pitchFamily="34" charset="0"/>
                <a:ea typeface="Verdana" panose="020B0604030504040204" pitchFamily="34" charset="0"/>
              </a:rPr>
              <a:t>• La presencia de entradas especializadas y de alta calidad </a:t>
            </a:r>
          </a:p>
          <a:p>
            <a:pPr algn="ctr"/>
            <a:r>
              <a:rPr lang="es-MX" b="1" i="1" dirty="0">
                <a:solidFill>
                  <a:schemeClr val="tx2"/>
                </a:solidFill>
                <a:latin typeface="Verdana" panose="020B0604030504040204" pitchFamily="34" charset="0"/>
                <a:ea typeface="Verdana" panose="020B0604030504040204" pitchFamily="34" charset="0"/>
              </a:rPr>
              <a:t>• Un entorno que estimula la inversión y la rivalidad local </a:t>
            </a:r>
          </a:p>
          <a:p>
            <a:pPr algn="ctr"/>
            <a:r>
              <a:rPr lang="es-MX" b="1" i="1" dirty="0">
                <a:solidFill>
                  <a:schemeClr val="tx2"/>
                </a:solidFill>
                <a:latin typeface="Verdana" panose="020B0604030504040204" pitchFamily="34" charset="0"/>
                <a:ea typeface="Verdana" panose="020B0604030504040204" pitchFamily="34" charset="0"/>
              </a:rPr>
              <a:t>• Presión y conocimiento obtenido del mercado local sofisticado</a:t>
            </a:r>
          </a:p>
          <a:p>
            <a:pPr algn="ctr"/>
            <a:r>
              <a:rPr lang="es-MX" b="1" i="1" dirty="0">
                <a:solidFill>
                  <a:schemeClr val="tx2"/>
                </a:solidFill>
                <a:latin typeface="Verdana" panose="020B0604030504040204" pitchFamily="34" charset="0"/>
                <a:ea typeface="Verdana" panose="020B0604030504040204" pitchFamily="34" charset="0"/>
              </a:rPr>
              <a:t>• Presencia local de industrias relacionadas y de apoyo</a:t>
            </a:r>
          </a:p>
        </p:txBody>
      </p:sp>
    </p:spTree>
    <p:extLst>
      <p:ext uri="{BB962C8B-B14F-4D97-AF65-F5344CB8AC3E}">
        <p14:creationId xmlns:p14="http://schemas.microsoft.com/office/powerpoint/2010/main" val="37506106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F3D19A-F38C-ADAB-4E64-1C7BC30C7C9D}"/>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1DCD1F03-0EAB-53AD-D87E-3C8D7722A689}"/>
              </a:ext>
            </a:extLst>
          </p:cNvPr>
          <p:cNvSpPr txBox="1"/>
          <p:nvPr/>
        </p:nvSpPr>
        <p:spPr>
          <a:xfrm>
            <a:off x="5086300" y="6484693"/>
            <a:ext cx="2952328" cy="276999"/>
          </a:xfrm>
          <a:prstGeom prst="rect">
            <a:avLst/>
          </a:prstGeom>
          <a:noFill/>
        </p:spPr>
        <p:txBody>
          <a:bodyPr wrap="square" rtlCol="0">
            <a:spAutoFit/>
          </a:bodyPr>
          <a:lstStyle/>
          <a:p>
            <a:r>
              <a:rPr lang="es-AR" sz="1200" dirty="0"/>
              <a:t>Mg. Ing. Néstor Orlando Cruz</a:t>
            </a:r>
          </a:p>
        </p:txBody>
      </p:sp>
      <p:graphicFrame>
        <p:nvGraphicFramePr>
          <p:cNvPr id="3" name="Diagrama 2">
            <a:extLst>
              <a:ext uri="{FF2B5EF4-FFF2-40B4-BE49-F238E27FC236}">
                <a16:creationId xmlns:a16="http://schemas.microsoft.com/office/drawing/2014/main" id="{99ED0346-637B-E720-54F5-F4395AF2B492}"/>
              </a:ext>
            </a:extLst>
          </p:cNvPr>
          <p:cNvGraphicFramePr/>
          <p:nvPr/>
        </p:nvGraphicFramePr>
        <p:xfrm>
          <a:off x="1341884" y="105186"/>
          <a:ext cx="10369152" cy="3714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4" name="Conector recto 3">
            <a:extLst>
              <a:ext uri="{FF2B5EF4-FFF2-40B4-BE49-F238E27FC236}">
                <a16:creationId xmlns:a16="http://schemas.microsoft.com/office/drawing/2014/main" id="{4E8248AD-4D63-FAC2-9BF2-64B6113FB997}"/>
              </a:ext>
            </a:extLst>
          </p:cNvPr>
          <p:cNvCxnSpPr/>
          <p:nvPr/>
        </p:nvCxnSpPr>
        <p:spPr>
          <a:xfrm>
            <a:off x="1341884" y="476671"/>
            <a:ext cx="10441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5" name="Marcador de contenido 5">
            <a:extLst>
              <a:ext uri="{FF2B5EF4-FFF2-40B4-BE49-F238E27FC236}">
                <a16:creationId xmlns:a16="http://schemas.microsoft.com/office/drawing/2014/main" id="{8AE2F5E2-80EF-9219-BB6E-6763048CC6C5}"/>
              </a:ext>
            </a:extLst>
          </p:cNvPr>
          <p:cNvSpPr txBox="1">
            <a:spLocks/>
          </p:cNvSpPr>
          <p:nvPr/>
        </p:nvSpPr>
        <p:spPr>
          <a:xfrm>
            <a:off x="1270839" y="592840"/>
            <a:ext cx="5602515" cy="685683"/>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r>
              <a:rPr lang="es-ES" sz="2400" b="1" dirty="0">
                <a:solidFill>
                  <a:schemeClr val="tx2"/>
                </a:solidFill>
              </a:rPr>
              <a:t>ESTRATÉGIA DE LOCALIZACIÓN</a:t>
            </a:r>
            <a:endParaRPr lang="en-US" sz="2400" b="1" dirty="0">
              <a:solidFill>
                <a:schemeClr val="tx2"/>
              </a:solidFill>
            </a:endParaRPr>
          </a:p>
        </p:txBody>
      </p:sp>
      <p:sp>
        <p:nvSpPr>
          <p:cNvPr id="9" name="8 Rectángulo">
            <a:extLst>
              <a:ext uri="{FF2B5EF4-FFF2-40B4-BE49-F238E27FC236}">
                <a16:creationId xmlns:a16="http://schemas.microsoft.com/office/drawing/2014/main" id="{0E83A7B5-B2B9-7924-7FFB-2EC6F752BAC7}"/>
              </a:ext>
            </a:extLst>
          </p:cNvPr>
          <p:cNvSpPr/>
          <p:nvPr/>
        </p:nvSpPr>
        <p:spPr>
          <a:xfrm>
            <a:off x="6873354" y="824083"/>
            <a:ext cx="4151084" cy="646331"/>
          </a:xfrm>
          <a:prstGeom prst="rect">
            <a:avLst/>
          </a:prstGeom>
        </p:spPr>
        <p:txBody>
          <a:bodyPr wrap="square">
            <a:spAutoFit/>
          </a:bodyPr>
          <a:lstStyle/>
          <a:p>
            <a:pPr algn="ctr"/>
            <a:r>
              <a:rPr lang="es-ES" b="1" dirty="0">
                <a:solidFill>
                  <a:schemeClr val="tx2"/>
                </a:solidFill>
              </a:rPr>
              <a:t>Factores dominantes que afectan las decisiones de localización</a:t>
            </a:r>
          </a:p>
        </p:txBody>
      </p:sp>
      <p:sp>
        <p:nvSpPr>
          <p:cNvPr id="10" name="42 Rectángulo">
            <a:extLst>
              <a:ext uri="{FF2B5EF4-FFF2-40B4-BE49-F238E27FC236}">
                <a16:creationId xmlns:a16="http://schemas.microsoft.com/office/drawing/2014/main" id="{71502DAF-86C7-B33C-C71C-5A4933A7617E}"/>
              </a:ext>
            </a:extLst>
          </p:cNvPr>
          <p:cNvSpPr/>
          <p:nvPr/>
        </p:nvSpPr>
        <p:spPr>
          <a:xfrm>
            <a:off x="1546332" y="1563926"/>
            <a:ext cx="4554416" cy="4701233"/>
          </a:xfrm>
          <a:prstGeom prst="rect">
            <a:avLst/>
          </a:prstGeom>
          <a:gradFill flip="none" rotWithShape="1">
            <a:gsLst>
              <a:gs pos="0">
                <a:schemeClr val="bg2">
                  <a:lumMod val="90000"/>
                  <a:shade val="30000"/>
                  <a:satMod val="115000"/>
                </a:schemeClr>
              </a:gs>
              <a:gs pos="50000">
                <a:schemeClr val="bg2">
                  <a:lumMod val="90000"/>
                  <a:shade val="67500"/>
                  <a:satMod val="115000"/>
                </a:schemeClr>
              </a:gs>
              <a:gs pos="100000">
                <a:schemeClr val="bg2">
                  <a:lumMod val="90000"/>
                  <a:shade val="100000"/>
                  <a:satMod val="115000"/>
                </a:scheme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solidFill>
                <a:schemeClr val="tx2"/>
              </a:solidFill>
            </a:endParaRPr>
          </a:p>
        </p:txBody>
      </p:sp>
      <p:sp>
        <p:nvSpPr>
          <p:cNvPr id="11" name="43 CuadroTexto">
            <a:extLst>
              <a:ext uri="{FF2B5EF4-FFF2-40B4-BE49-F238E27FC236}">
                <a16:creationId xmlns:a16="http://schemas.microsoft.com/office/drawing/2014/main" id="{A26F2F2A-0CB2-7B09-37AF-02D8C990DA43}"/>
              </a:ext>
            </a:extLst>
          </p:cNvPr>
          <p:cNvSpPr txBox="1"/>
          <p:nvPr/>
        </p:nvSpPr>
        <p:spPr>
          <a:xfrm>
            <a:off x="1546332" y="2036091"/>
            <a:ext cx="4554416" cy="3554819"/>
          </a:xfrm>
          <a:prstGeom prst="rect">
            <a:avLst/>
          </a:prstGeom>
          <a:noFill/>
        </p:spPr>
        <p:txBody>
          <a:bodyPr wrap="square" rtlCol="0">
            <a:spAutoFit/>
          </a:bodyPr>
          <a:lstStyle/>
          <a:p>
            <a:pPr algn="ctr">
              <a:spcAft>
                <a:spcPts val="600"/>
              </a:spcAft>
            </a:pPr>
            <a:r>
              <a:rPr lang="es-ES" sz="2000" b="1" i="1" u="sng" dirty="0">
                <a:solidFill>
                  <a:schemeClr val="tx2"/>
                </a:solidFill>
                <a:latin typeface="Verdana" panose="020B0604030504040204" pitchFamily="34" charset="0"/>
                <a:ea typeface="Verdana" panose="020B0604030504040204" pitchFamily="34" charset="0"/>
              </a:rPr>
              <a:t>MANUFACTURA</a:t>
            </a:r>
          </a:p>
          <a:p>
            <a:pPr marL="285750" indent="-285750">
              <a:spcAft>
                <a:spcPts val="600"/>
              </a:spcAft>
              <a:buFont typeface="Wingdings" panose="05000000000000000000" pitchFamily="2" charset="2"/>
              <a:buChar char="q"/>
            </a:pPr>
            <a:r>
              <a:rPr lang="es-ES" sz="2000" b="1" i="1" dirty="0">
                <a:solidFill>
                  <a:schemeClr val="tx2"/>
                </a:solidFill>
                <a:latin typeface="Verdana" panose="020B0604030504040204" pitchFamily="34" charset="0"/>
                <a:ea typeface="Verdana" panose="020B0604030504040204" pitchFamily="34" charset="0"/>
              </a:rPr>
              <a:t>Clima laboral favorable </a:t>
            </a:r>
          </a:p>
          <a:p>
            <a:pPr marL="285750" indent="-285750">
              <a:spcAft>
                <a:spcPts val="600"/>
              </a:spcAft>
              <a:buFont typeface="Wingdings" panose="05000000000000000000" pitchFamily="2" charset="2"/>
              <a:buChar char="q"/>
            </a:pPr>
            <a:r>
              <a:rPr lang="es-ES" sz="2000" b="1" i="1" dirty="0">
                <a:solidFill>
                  <a:schemeClr val="tx2"/>
                </a:solidFill>
                <a:latin typeface="Verdana" panose="020B0604030504040204" pitchFamily="34" charset="0"/>
                <a:ea typeface="Verdana" panose="020B0604030504040204" pitchFamily="34" charset="0"/>
              </a:rPr>
              <a:t>Proximidad a los mercados </a:t>
            </a:r>
          </a:p>
          <a:p>
            <a:pPr marL="285750" indent="-285750">
              <a:spcAft>
                <a:spcPts val="600"/>
              </a:spcAft>
              <a:buFont typeface="Wingdings" panose="05000000000000000000" pitchFamily="2" charset="2"/>
              <a:buChar char="q"/>
            </a:pPr>
            <a:r>
              <a:rPr lang="es-ES" sz="2000" b="1" i="1" dirty="0">
                <a:solidFill>
                  <a:schemeClr val="tx2"/>
                </a:solidFill>
                <a:latin typeface="Verdana" panose="020B0604030504040204" pitchFamily="34" charset="0"/>
                <a:ea typeface="Verdana" panose="020B0604030504040204" pitchFamily="34" charset="0"/>
              </a:rPr>
              <a:t>Proximidad a proveedores y recursos </a:t>
            </a:r>
          </a:p>
          <a:p>
            <a:pPr marL="285750" indent="-285750">
              <a:spcAft>
                <a:spcPts val="600"/>
              </a:spcAft>
              <a:buFont typeface="Wingdings" panose="05000000000000000000" pitchFamily="2" charset="2"/>
              <a:buChar char="q"/>
            </a:pPr>
            <a:r>
              <a:rPr lang="es-ES" sz="2000" b="1" i="1" dirty="0">
                <a:solidFill>
                  <a:schemeClr val="tx2"/>
                </a:solidFill>
                <a:latin typeface="Verdana" panose="020B0604030504040204" pitchFamily="34" charset="0"/>
                <a:ea typeface="Verdana" panose="020B0604030504040204" pitchFamily="34" charset="0"/>
              </a:rPr>
              <a:t>Proximidad a las instalaciones de la empresa matriz </a:t>
            </a:r>
          </a:p>
          <a:p>
            <a:pPr marL="285750" indent="-285750">
              <a:spcAft>
                <a:spcPts val="600"/>
              </a:spcAft>
              <a:buFont typeface="Wingdings" panose="05000000000000000000" pitchFamily="2" charset="2"/>
              <a:buChar char="q"/>
            </a:pPr>
            <a:r>
              <a:rPr lang="es-ES" sz="2000" b="1" i="1" dirty="0">
                <a:solidFill>
                  <a:schemeClr val="tx2"/>
                </a:solidFill>
                <a:latin typeface="Verdana" panose="020B0604030504040204" pitchFamily="34" charset="0"/>
                <a:ea typeface="Verdana" panose="020B0604030504040204" pitchFamily="34" charset="0"/>
              </a:rPr>
              <a:t>Costos de los servicios públicos, impuestos. </a:t>
            </a:r>
          </a:p>
        </p:txBody>
      </p:sp>
      <p:sp>
        <p:nvSpPr>
          <p:cNvPr id="12" name="13 Rectángulo">
            <a:extLst>
              <a:ext uri="{FF2B5EF4-FFF2-40B4-BE49-F238E27FC236}">
                <a16:creationId xmlns:a16="http://schemas.microsoft.com/office/drawing/2014/main" id="{874A1F69-C2D9-9F5E-BB40-1F29F8AC0DA8}"/>
              </a:ext>
            </a:extLst>
          </p:cNvPr>
          <p:cNvSpPr/>
          <p:nvPr/>
        </p:nvSpPr>
        <p:spPr>
          <a:xfrm>
            <a:off x="6394428" y="1625933"/>
            <a:ext cx="4630009" cy="4639225"/>
          </a:xfrm>
          <a:prstGeom prst="rect">
            <a:avLst/>
          </a:prstGeom>
          <a:gradFill flip="none" rotWithShape="1">
            <a:gsLst>
              <a:gs pos="0">
                <a:schemeClr val="accent2">
                  <a:lumMod val="40000"/>
                  <a:lumOff val="60000"/>
                  <a:shade val="30000"/>
                  <a:satMod val="115000"/>
                </a:schemeClr>
              </a:gs>
              <a:gs pos="50000">
                <a:schemeClr val="accent2">
                  <a:lumMod val="40000"/>
                  <a:lumOff val="60000"/>
                  <a:shade val="67500"/>
                  <a:satMod val="115000"/>
                </a:schemeClr>
              </a:gs>
              <a:gs pos="100000">
                <a:schemeClr val="accent2">
                  <a:lumMod val="40000"/>
                  <a:lumOff val="60000"/>
                  <a:shade val="100000"/>
                  <a:satMod val="115000"/>
                </a:schemeClr>
              </a:gs>
            </a:gsLst>
            <a:lin ang="5400000" scaled="1"/>
            <a:tileRect/>
          </a:gra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dirty="0">
              <a:solidFill>
                <a:schemeClr val="tx2"/>
              </a:solidFill>
            </a:endParaRPr>
          </a:p>
        </p:txBody>
      </p:sp>
      <p:sp>
        <p:nvSpPr>
          <p:cNvPr id="13" name="14 CuadroTexto">
            <a:extLst>
              <a:ext uri="{FF2B5EF4-FFF2-40B4-BE49-F238E27FC236}">
                <a16:creationId xmlns:a16="http://schemas.microsoft.com/office/drawing/2014/main" id="{35F56EDE-2607-0775-E5FD-8538BD53E88F}"/>
              </a:ext>
            </a:extLst>
          </p:cNvPr>
          <p:cNvSpPr txBox="1"/>
          <p:nvPr/>
        </p:nvSpPr>
        <p:spPr>
          <a:xfrm>
            <a:off x="6394429" y="2073450"/>
            <a:ext cx="4630009" cy="3939540"/>
          </a:xfrm>
          <a:prstGeom prst="rect">
            <a:avLst/>
          </a:prstGeom>
          <a:noFill/>
        </p:spPr>
        <p:txBody>
          <a:bodyPr wrap="square" rtlCol="0">
            <a:spAutoFit/>
          </a:bodyPr>
          <a:lstStyle/>
          <a:p>
            <a:pPr algn="ctr">
              <a:spcAft>
                <a:spcPts val="600"/>
              </a:spcAft>
            </a:pPr>
            <a:r>
              <a:rPr lang="es-ES" sz="2000" b="1" i="1" u="sng" dirty="0">
                <a:solidFill>
                  <a:schemeClr val="tx2"/>
                </a:solidFill>
                <a:latin typeface="Verdana" panose="020B0604030504040204" pitchFamily="34" charset="0"/>
                <a:ea typeface="Verdana" panose="020B0604030504040204" pitchFamily="34" charset="0"/>
              </a:rPr>
              <a:t>SERVICIOS</a:t>
            </a:r>
          </a:p>
          <a:p>
            <a:pPr marL="342900" indent="-342900" algn="ctr">
              <a:spcAft>
                <a:spcPts val="600"/>
              </a:spcAft>
              <a:buFont typeface="Wingdings" panose="05000000000000000000" pitchFamily="2" charset="2"/>
              <a:buChar char="q"/>
            </a:pPr>
            <a:r>
              <a:rPr lang="es-ES" sz="2000" b="1" i="1" dirty="0">
                <a:solidFill>
                  <a:schemeClr val="tx2"/>
                </a:solidFill>
                <a:latin typeface="Verdana" panose="020B0604030504040204" pitchFamily="34" charset="0"/>
                <a:ea typeface="Verdana" panose="020B0604030504040204" pitchFamily="34" charset="0"/>
              </a:rPr>
              <a:t>Proximidad a los Clientes</a:t>
            </a:r>
          </a:p>
          <a:p>
            <a:pPr marL="342900" indent="-342900" algn="ctr">
              <a:spcAft>
                <a:spcPts val="600"/>
              </a:spcAft>
              <a:buFont typeface="Wingdings" panose="05000000000000000000" pitchFamily="2" charset="2"/>
              <a:buChar char="q"/>
            </a:pPr>
            <a:r>
              <a:rPr lang="es-ES" sz="2000" b="1" i="1" dirty="0">
                <a:solidFill>
                  <a:schemeClr val="tx2"/>
                </a:solidFill>
                <a:latin typeface="Verdana" panose="020B0604030504040204" pitchFamily="34" charset="0"/>
                <a:ea typeface="Verdana" panose="020B0604030504040204" pitchFamily="34" charset="0"/>
              </a:rPr>
              <a:t>Costos de transporte y proximidad a los mercados </a:t>
            </a:r>
          </a:p>
          <a:p>
            <a:pPr marL="342900" indent="-342900" algn="ctr">
              <a:spcAft>
                <a:spcPts val="600"/>
              </a:spcAft>
              <a:buFont typeface="Wingdings" panose="05000000000000000000" pitchFamily="2" charset="2"/>
              <a:buChar char="q"/>
            </a:pPr>
            <a:r>
              <a:rPr lang="es-ES" sz="2000" b="1" i="1" dirty="0">
                <a:solidFill>
                  <a:schemeClr val="tx2"/>
                </a:solidFill>
                <a:latin typeface="Verdana" panose="020B0604030504040204" pitchFamily="34" charset="0"/>
                <a:ea typeface="Verdana" panose="020B0604030504040204" pitchFamily="34" charset="0"/>
              </a:rPr>
              <a:t>Localización de los competidores </a:t>
            </a:r>
          </a:p>
          <a:p>
            <a:pPr marL="342900" indent="-342900" algn="ctr">
              <a:spcAft>
                <a:spcPts val="600"/>
              </a:spcAft>
              <a:buFont typeface="Wingdings" panose="05000000000000000000" pitchFamily="2" charset="2"/>
              <a:buChar char="q"/>
            </a:pPr>
            <a:r>
              <a:rPr lang="es-ES" sz="2000" b="1" i="1" dirty="0">
                <a:solidFill>
                  <a:schemeClr val="tx2"/>
                </a:solidFill>
                <a:latin typeface="Verdana" panose="020B0604030504040204" pitchFamily="34" charset="0"/>
                <a:ea typeface="Verdana" panose="020B0604030504040204" pitchFamily="34" charset="0"/>
              </a:rPr>
              <a:t>Factores específicos del lugar </a:t>
            </a:r>
          </a:p>
          <a:p>
            <a:pPr marL="342900" indent="-342900" algn="ctr">
              <a:spcAft>
                <a:spcPts val="600"/>
              </a:spcAft>
              <a:buFont typeface="Wingdings" panose="05000000000000000000" pitchFamily="2" charset="2"/>
              <a:buChar char="q"/>
            </a:pPr>
            <a:r>
              <a:rPr lang="es-ES" sz="2000" b="1" i="1" dirty="0">
                <a:solidFill>
                  <a:schemeClr val="tx2"/>
                </a:solidFill>
                <a:latin typeface="Verdana" panose="020B0604030504040204" pitchFamily="34" charset="0"/>
                <a:ea typeface="Verdana" panose="020B0604030504040204" pitchFamily="34" charset="0"/>
              </a:rPr>
              <a:t>Calidad de vida </a:t>
            </a:r>
          </a:p>
          <a:p>
            <a:pPr marL="342900" indent="-342900" algn="ctr">
              <a:spcAft>
                <a:spcPts val="600"/>
              </a:spcAft>
              <a:buFont typeface="Wingdings" panose="05000000000000000000" pitchFamily="2" charset="2"/>
              <a:buChar char="q"/>
            </a:pPr>
            <a:r>
              <a:rPr lang="es-ES" sz="2000" b="1" i="1" dirty="0">
                <a:solidFill>
                  <a:schemeClr val="tx2"/>
                </a:solidFill>
                <a:latin typeface="Verdana" panose="020B0604030504040204" pitchFamily="34" charset="0"/>
                <a:ea typeface="Verdana" panose="020B0604030504040204" pitchFamily="34" charset="0"/>
              </a:rPr>
              <a:t>Costos de los servicios públicos, impuestos.</a:t>
            </a:r>
          </a:p>
        </p:txBody>
      </p:sp>
    </p:spTree>
    <p:extLst>
      <p:ext uri="{BB962C8B-B14F-4D97-AF65-F5344CB8AC3E}">
        <p14:creationId xmlns:p14="http://schemas.microsoft.com/office/powerpoint/2010/main" val="15372343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32F09E-433E-25D5-CD9F-74B131D25E50}"/>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7CD8BADA-D853-17A5-AE2E-9C5E1937FCF2}"/>
              </a:ext>
            </a:extLst>
          </p:cNvPr>
          <p:cNvSpPr txBox="1"/>
          <p:nvPr/>
        </p:nvSpPr>
        <p:spPr>
          <a:xfrm>
            <a:off x="5086300" y="6484693"/>
            <a:ext cx="2952328" cy="276999"/>
          </a:xfrm>
          <a:prstGeom prst="rect">
            <a:avLst/>
          </a:prstGeom>
          <a:noFill/>
        </p:spPr>
        <p:txBody>
          <a:bodyPr wrap="square" rtlCol="0">
            <a:spAutoFit/>
          </a:bodyPr>
          <a:lstStyle/>
          <a:p>
            <a:r>
              <a:rPr lang="es-AR" sz="1200" dirty="0"/>
              <a:t>Mg. Ing. Néstor Orlando Cruz</a:t>
            </a:r>
          </a:p>
        </p:txBody>
      </p:sp>
      <p:graphicFrame>
        <p:nvGraphicFramePr>
          <p:cNvPr id="3" name="Diagrama 2">
            <a:extLst>
              <a:ext uri="{FF2B5EF4-FFF2-40B4-BE49-F238E27FC236}">
                <a16:creationId xmlns:a16="http://schemas.microsoft.com/office/drawing/2014/main" id="{7F378CB1-7FE7-FE2B-E6DD-308DEEAFD7AF}"/>
              </a:ext>
            </a:extLst>
          </p:cNvPr>
          <p:cNvGraphicFramePr/>
          <p:nvPr/>
        </p:nvGraphicFramePr>
        <p:xfrm>
          <a:off x="1341884" y="105186"/>
          <a:ext cx="10369152" cy="3714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4" name="Conector recto 3">
            <a:extLst>
              <a:ext uri="{FF2B5EF4-FFF2-40B4-BE49-F238E27FC236}">
                <a16:creationId xmlns:a16="http://schemas.microsoft.com/office/drawing/2014/main" id="{50365838-ECC2-8F76-FE2F-57B9B2496F1B}"/>
              </a:ext>
            </a:extLst>
          </p:cNvPr>
          <p:cNvCxnSpPr/>
          <p:nvPr/>
        </p:nvCxnSpPr>
        <p:spPr>
          <a:xfrm>
            <a:off x="1341884" y="476671"/>
            <a:ext cx="10441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5" name="38 Rectángulo redondeado">
            <a:extLst>
              <a:ext uri="{FF2B5EF4-FFF2-40B4-BE49-F238E27FC236}">
                <a16:creationId xmlns:a16="http://schemas.microsoft.com/office/drawing/2014/main" id="{C78D7800-0A28-DE52-9009-E2A0EE43C176}"/>
              </a:ext>
            </a:extLst>
          </p:cNvPr>
          <p:cNvSpPr/>
          <p:nvPr/>
        </p:nvSpPr>
        <p:spPr>
          <a:xfrm>
            <a:off x="3717540" y="1844824"/>
            <a:ext cx="7976191" cy="727162"/>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sz="1500" b="1" dirty="0">
              <a:solidFill>
                <a:schemeClr val="tx2"/>
              </a:solidFill>
              <a:latin typeface="Verdana" panose="020B0604030504040204" pitchFamily="34" charset="0"/>
              <a:ea typeface="Verdana" panose="020B0604030504040204" pitchFamily="34" charset="0"/>
            </a:endParaRPr>
          </a:p>
        </p:txBody>
      </p:sp>
      <p:sp>
        <p:nvSpPr>
          <p:cNvPr id="37" name="3 Rectángulo redondeado">
            <a:extLst>
              <a:ext uri="{FF2B5EF4-FFF2-40B4-BE49-F238E27FC236}">
                <a16:creationId xmlns:a16="http://schemas.microsoft.com/office/drawing/2014/main" id="{D0E99DAC-A8E0-92C9-517A-F054F2683F7F}"/>
              </a:ext>
            </a:extLst>
          </p:cNvPr>
          <p:cNvSpPr/>
          <p:nvPr/>
        </p:nvSpPr>
        <p:spPr>
          <a:xfrm>
            <a:off x="1202686" y="984889"/>
            <a:ext cx="2351003" cy="798079"/>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sz="1500" b="1">
              <a:solidFill>
                <a:schemeClr val="tx2"/>
              </a:solidFill>
              <a:latin typeface="Verdana" panose="020B0604030504040204" pitchFamily="34" charset="0"/>
              <a:ea typeface="Verdana" panose="020B0604030504040204" pitchFamily="34" charset="0"/>
            </a:endParaRPr>
          </a:p>
        </p:txBody>
      </p:sp>
      <p:sp>
        <p:nvSpPr>
          <p:cNvPr id="38" name="4 CuadroTexto">
            <a:extLst>
              <a:ext uri="{FF2B5EF4-FFF2-40B4-BE49-F238E27FC236}">
                <a16:creationId xmlns:a16="http://schemas.microsoft.com/office/drawing/2014/main" id="{8A690F5E-A590-A244-F85F-405656ECF3A1}"/>
              </a:ext>
            </a:extLst>
          </p:cNvPr>
          <p:cNvSpPr txBox="1"/>
          <p:nvPr/>
        </p:nvSpPr>
        <p:spPr>
          <a:xfrm>
            <a:off x="1199125" y="1066466"/>
            <a:ext cx="2351003" cy="784830"/>
          </a:xfrm>
          <a:prstGeom prst="rect">
            <a:avLst/>
          </a:prstGeom>
          <a:solidFill>
            <a:schemeClr val="accent4">
              <a:lumMod val="60000"/>
              <a:lumOff val="40000"/>
            </a:schemeClr>
          </a:solidFill>
        </p:spPr>
        <p:txBody>
          <a:bodyPr wrap="square" rtlCol="0">
            <a:spAutoFit/>
          </a:bodyPr>
          <a:lstStyle/>
          <a:p>
            <a:pPr algn="ctr"/>
            <a:r>
              <a:rPr lang="es-AR" sz="1500" b="1" dirty="0">
                <a:solidFill>
                  <a:schemeClr val="tx2"/>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PLANEACIÓN DE RECURSOS HUMANOS</a:t>
            </a:r>
          </a:p>
        </p:txBody>
      </p:sp>
      <p:sp>
        <p:nvSpPr>
          <p:cNvPr id="39" name="20 Rectángulo redondeado">
            <a:extLst>
              <a:ext uri="{FF2B5EF4-FFF2-40B4-BE49-F238E27FC236}">
                <a16:creationId xmlns:a16="http://schemas.microsoft.com/office/drawing/2014/main" id="{C1018178-8445-3445-0412-5802F4CAA41C}"/>
              </a:ext>
            </a:extLst>
          </p:cNvPr>
          <p:cNvSpPr/>
          <p:nvPr/>
        </p:nvSpPr>
        <p:spPr>
          <a:xfrm>
            <a:off x="3701581" y="984888"/>
            <a:ext cx="7976192" cy="798079"/>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sz="1500" b="1" dirty="0">
              <a:solidFill>
                <a:schemeClr val="tx2"/>
              </a:solidFill>
              <a:latin typeface="Verdana" panose="020B0604030504040204" pitchFamily="34" charset="0"/>
              <a:ea typeface="Verdana" panose="020B0604030504040204" pitchFamily="34" charset="0"/>
            </a:endParaRPr>
          </a:p>
        </p:txBody>
      </p:sp>
      <p:sp>
        <p:nvSpPr>
          <p:cNvPr id="40" name="2 Rectángulo">
            <a:extLst>
              <a:ext uri="{FF2B5EF4-FFF2-40B4-BE49-F238E27FC236}">
                <a16:creationId xmlns:a16="http://schemas.microsoft.com/office/drawing/2014/main" id="{F2D0A6AC-FF63-AFF4-348A-A346F6436D6B}"/>
              </a:ext>
            </a:extLst>
          </p:cNvPr>
          <p:cNvSpPr/>
          <p:nvPr/>
        </p:nvSpPr>
        <p:spPr>
          <a:xfrm>
            <a:off x="3720808" y="1105910"/>
            <a:ext cx="7956963" cy="553998"/>
          </a:xfrm>
          <a:prstGeom prst="rect">
            <a:avLst/>
          </a:prstGeom>
          <a:solidFill>
            <a:schemeClr val="accent4">
              <a:lumMod val="60000"/>
              <a:lumOff val="40000"/>
            </a:schemeClr>
          </a:solidFill>
        </p:spPr>
        <p:txBody>
          <a:bodyPr wrap="square">
            <a:spAutoFit/>
          </a:bodyPr>
          <a:lstStyle/>
          <a:p>
            <a:pPr algn="ctr"/>
            <a:r>
              <a:rPr lang="es-MX" sz="1500" b="1" dirty="0">
                <a:solidFill>
                  <a:schemeClr val="tx2"/>
                </a:solidFill>
                <a:latin typeface="Verdana" panose="020B0604030504040204" pitchFamily="34" charset="0"/>
                <a:ea typeface="Verdana" panose="020B0604030504040204" pitchFamily="34" charset="0"/>
              </a:rPr>
              <a:t>Medio para determinar las políticas de personal que tratan acerca de la estabilidad laboral, los programas de trabajo, y las reglas del trabajo.</a:t>
            </a:r>
          </a:p>
        </p:txBody>
      </p:sp>
      <p:sp>
        <p:nvSpPr>
          <p:cNvPr id="41" name="5 Rectángulo">
            <a:extLst>
              <a:ext uri="{FF2B5EF4-FFF2-40B4-BE49-F238E27FC236}">
                <a16:creationId xmlns:a16="http://schemas.microsoft.com/office/drawing/2014/main" id="{83197674-541D-4EF7-DB1C-E469298B4261}"/>
              </a:ext>
            </a:extLst>
          </p:cNvPr>
          <p:cNvSpPr/>
          <p:nvPr/>
        </p:nvSpPr>
        <p:spPr>
          <a:xfrm>
            <a:off x="3684278" y="1940618"/>
            <a:ext cx="8009453" cy="553998"/>
          </a:xfrm>
          <a:prstGeom prst="rect">
            <a:avLst/>
          </a:prstGeom>
          <a:solidFill>
            <a:schemeClr val="accent4">
              <a:lumMod val="60000"/>
              <a:lumOff val="40000"/>
            </a:schemeClr>
          </a:solidFill>
        </p:spPr>
        <p:txBody>
          <a:bodyPr wrap="square">
            <a:spAutoFit/>
          </a:bodyPr>
          <a:lstStyle/>
          <a:p>
            <a:pPr algn="ctr"/>
            <a:r>
              <a:rPr lang="es-MX" sz="1500" b="1" dirty="0">
                <a:solidFill>
                  <a:schemeClr val="tx2"/>
                </a:solidFill>
                <a:latin typeface="Verdana" panose="020B0604030504040204" pitchFamily="34" charset="0"/>
                <a:ea typeface="Verdana" panose="020B0604030504040204" pitchFamily="34" charset="0"/>
              </a:rPr>
              <a:t>Enfoque que especifica las tareas que constituyen un trabajo para un individuo o un grupo</a:t>
            </a:r>
          </a:p>
        </p:txBody>
      </p:sp>
      <p:sp>
        <p:nvSpPr>
          <p:cNvPr id="42" name="36 Rectángulo redondeado">
            <a:extLst>
              <a:ext uri="{FF2B5EF4-FFF2-40B4-BE49-F238E27FC236}">
                <a16:creationId xmlns:a16="http://schemas.microsoft.com/office/drawing/2014/main" id="{373CD323-74B4-99DE-CD5B-A034848FDF8E}"/>
              </a:ext>
            </a:extLst>
          </p:cNvPr>
          <p:cNvSpPr/>
          <p:nvPr/>
        </p:nvSpPr>
        <p:spPr>
          <a:xfrm>
            <a:off x="1218645" y="1850862"/>
            <a:ext cx="2351003" cy="752423"/>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sz="1500" b="1">
              <a:solidFill>
                <a:schemeClr val="tx2"/>
              </a:solidFill>
              <a:latin typeface="Verdana" panose="020B0604030504040204" pitchFamily="34" charset="0"/>
              <a:ea typeface="Verdana" panose="020B0604030504040204" pitchFamily="34" charset="0"/>
            </a:endParaRPr>
          </a:p>
        </p:txBody>
      </p:sp>
      <p:sp>
        <p:nvSpPr>
          <p:cNvPr id="43" name="37 CuadroTexto">
            <a:extLst>
              <a:ext uri="{FF2B5EF4-FFF2-40B4-BE49-F238E27FC236}">
                <a16:creationId xmlns:a16="http://schemas.microsoft.com/office/drawing/2014/main" id="{0A00E26E-9FCE-D954-995B-3315FF2DEB46}"/>
              </a:ext>
            </a:extLst>
          </p:cNvPr>
          <p:cNvSpPr txBox="1"/>
          <p:nvPr/>
        </p:nvSpPr>
        <p:spPr>
          <a:xfrm>
            <a:off x="1218645" y="2072934"/>
            <a:ext cx="2351003" cy="553998"/>
          </a:xfrm>
          <a:prstGeom prst="rect">
            <a:avLst/>
          </a:prstGeom>
          <a:solidFill>
            <a:schemeClr val="accent4">
              <a:lumMod val="60000"/>
              <a:lumOff val="40000"/>
            </a:schemeClr>
          </a:solidFill>
        </p:spPr>
        <p:txBody>
          <a:bodyPr wrap="square" rtlCol="0">
            <a:spAutoFit/>
          </a:bodyPr>
          <a:lstStyle/>
          <a:p>
            <a:pPr algn="ctr"/>
            <a:r>
              <a:rPr lang="es-AR" sz="1500" b="1" dirty="0">
                <a:solidFill>
                  <a:schemeClr val="tx2"/>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DISEÑO DEL TRABAJO</a:t>
            </a:r>
          </a:p>
        </p:txBody>
      </p:sp>
      <p:sp>
        <p:nvSpPr>
          <p:cNvPr id="44" name="39 Rectángulo redondeado">
            <a:extLst>
              <a:ext uri="{FF2B5EF4-FFF2-40B4-BE49-F238E27FC236}">
                <a16:creationId xmlns:a16="http://schemas.microsoft.com/office/drawing/2014/main" id="{F5163630-C45F-0C87-3A2C-8EE1748EC1EB}"/>
              </a:ext>
            </a:extLst>
          </p:cNvPr>
          <p:cNvSpPr/>
          <p:nvPr/>
        </p:nvSpPr>
        <p:spPr>
          <a:xfrm>
            <a:off x="3701581" y="2636912"/>
            <a:ext cx="8009453" cy="704700"/>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sz="1500" b="1" dirty="0">
              <a:solidFill>
                <a:schemeClr val="tx2"/>
              </a:solidFill>
              <a:latin typeface="Verdana" panose="020B0604030504040204" pitchFamily="34" charset="0"/>
              <a:ea typeface="Verdana" panose="020B0604030504040204" pitchFamily="34" charset="0"/>
            </a:endParaRPr>
          </a:p>
        </p:txBody>
      </p:sp>
      <p:sp>
        <p:nvSpPr>
          <p:cNvPr id="45" name="40 Rectángulo">
            <a:extLst>
              <a:ext uri="{FF2B5EF4-FFF2-40B4-BE49-F238E27FC236}">
                <a16:creationId xmlns:a16="http://schemas.microsoft.com/office/drawing/2014/main" id="{626606B2-A822-7E4D-80AC-3BFBDDA097AD}"/>
              </a:ext>
            </a:extLst>
          </p:cNvPr>
          <p:cNvSpPr/>
          <p:nvPr/>
        </p:nvSpPr>
        <p:spPr>
          <a:xfrm>
            <a:off x="3754071" y="2735392"/>
            <a:ext cx="7956964" cy="553998"/>
          </a:xfrm>
          <a:prstGeom prst="rect">
            <a:avLst/>
          </a:prstGeom>
          <a:solidFill>
            <a:schemeClr val="accent4">
              <a:lumMod val="60000"/>
              <a:lumOff val="40000"/>
            </a:schemeClr>
          </a:solidFill>
        </p:spPr>
        <p:txBody>
          <a:bodyPr wrap="square">
            <a:spAutoFit/>
          </a:bodyPr>
          <a:lstStyle/>
          <a:p>
            <a:pPr algn="ctr"/>
            <a:r>
              <a:rPr lang="es-MX" sz="1500" b="1" dirty="0">
                <a:solidFill>
                  <a:schemeClr val="tx2"/>
                </a:solidFill>
                <a:latin typeface="Verdana" panose="020B0604030504040204" pitchFamily="34" charset="0"/>
                <a:ea typeface="Verdana" panose="020B0604030504040204" pitchFamily="34" charset="0"/>
              </a:rPr>
              <a:t>Estudio del trabajo, también llamada factores humanos y de los factores del entorno físico.</a:t>
            </a:r>
          </a:p>
        </p:txBody>
      </p:sp>
      <p:sp>
        <p:nvSpPr>
          <p:cNvPr id="46" name="41 Rectángulo redondeado">
            <a:extLst>
              <a:ext uri="{FF2B5EF4-FFF2-40B4-BE49-F238E27FC236}">
                <a16:creationId xmlns:a16="http://schemas.microsoft.com/office/drawing/2014/main" id="{D8F85B7D-F5F4-17C2-D87B-1842DFC6C1E6}"/>
              </a:ext>
            </a:extLst>
          </p:cNvPr>
          <p:cNvSpPr/>
          <p:nvPr/>
        </p:nvSpPr>
        <p:spPr>
          <a:xfrm>
            <a:off x="1235948" y="2665056"/>
            <a:ext cx="2386162" cy="685491"/>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sz="1500" b="1">
              <a:solidFill>
                <a:schemeClr val="tx2"/>
              </a:solidFill>
              <a:latin typeface="Verdana" panose="020B0604030504040204" pitchFamily="34" charset="0"/>
              <a:ea typeface="Verdana" panose="020B0604030504040204" pitchFamily="34" charset="0"/>
            </a:endParaRPr>
          </a:p>
        </p:txBody>
      </p:sp>
      <p:sp>
        <p:nvSpPr>
          <p:cNvPr id="47" name="42 CuadroTexto">
            <a:extLst>
              <a:ext uri="{FF2B5EF4-FFF2-40B4-BE49-F238E27FC236}">
                <a16:creationId xmlns:a16="http://schemas.microsoft.com/office/drawing/2014/main" id="{97FA6974-1313-EE6B-E9B3-40F47F34B5F8}"/>
              </a:ext>
            </a:extLst>
          </p:cNvPr>
          <p:cNvSpPr txBox="1"/>
          <p:nvPr/>
        </p:nvSpPr>
        <p:spPr>
          <a:xfrm>
            <a:off x="1235947" y="2735392"/>
            <a:ext cx="2393627" cy="553998"/>
          </a:xfrm>
          <a:prstGeom prst="rect">
            <a:avLst/>
          </a:prstGeom>
          <a:solidFill>
            <a:schemeClr val="accent4">
              <a:lumMod val="60000"/>
              <a:lumOff val="40000"/>
            </a:schemeClr>
          </a:solidFill>
        </p:spPr>
        <p:txBody>
          <a:bodyPr wrap="square" rtlCol="0">
            <a:spAutoFit/>
          </a:bodyPr>
          <a:lstStyle/>
          <a:p>
            <a:pPr algn="ctr"/>
            <a:r>
              <a:rPr lang="es-AR" sz="1500" b="1" dirty="0">
                <a:solidFill>
                  <a:schemeClr val="tx2"/>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ERGONOMÍA Y EL ENTORNO</a:t>
            </a:r>
          </a:p>
        </p:txBody>
      </p:sp>
      <p:sp>
        <p:nvSpPr>
          <p:cNvPr id="48" name="43 Rectángulo redondeado">
            <a:extLst>
              <a:ext uri="{FF2B5EF4-FFF2-40B4-BE49-F238E27FC236}">
                <a16:creationId xmlns:a16="http://schemas.microsoft.com/office/drawing/2014/main" id="{2DD03BEA-19F6-36BD-1799-2D5859548382}"/>
              </a:ext>
            </a:extLst>
          </p:cNvPr>
          <p:cNvSpPr/>
          <p:nvPr/>
        </p:nvSpPr>
        <p:spPr>
          <a:xfrm>
            <a:off x="3659187" y="3384905"/>
            <a:ext cx="8018584" cy="666332"/>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sz="1500" b="1" dirty="0">
              <a:solidFill>
                <a:schemeClr val="tx2"/>
              </a:solidFill>
              <a:latin typeface="Verdana" panose="020B0604030504040204" pitchFamily="34" charset="0"/>
              <a:ea typeface="Verdana" panose="020B0604030504040204" pitchFamily="34" charset="0"/>
            </a:endParaRPr>
          </a:p>
        </p:txBody>
      </p:sp>
      <p:sp>
        <p:nvSpPr>
          <p:cNvPr id="49" name="44 Rectángulo">
            <a:extLst>
              <a:ext uri="{FF2B5EF4-FFF2-40B4-BE49-F238E27FC236}">
                <a16:creationId xmlns:a16="http://schemas.microsoft.com/office/drawing/2014/main" id="{64760950-1072-54E4-D804-650E18F28E0A}"/>
              </a:ext>
            </a:extLst>
          </p:cNvPr>
          <p:cNvSpPr/>
          <p:nvPr/>
        </p:nvSpPr>
        <p:spPr>
          <a:xfrm>
            <a:off x="3659187" y="3455243"/>
            <a:ext cx="8018584" cy="566560"/>
          </a:xfrm>
          <a:prstGeom prst="rect">
            <a:avLst/>
          </a:prstGeom>
          <a:solidFill>
            <a:schemeClr val="accent4">
              <a:lumMod val="60000"/>
              <a:lumOff val="40000"/>
            </a:schemeClr>
          </a:solidFill>
        </p:spPr>
        <p:txBody>
          <a:bodyPr wrap="square">
            <a:spAutoFit/>
          </a:bodyPr>
          <a:lstStyle/>
          <a:p>
            <a:pPr algn="ctr"/>
            <a:r>
              <a:rPr lang="es-MX" sz="1500" b="1" dirty="0">
                <a:solidFill>
                  <a:schemeClr val="tx2"/>
                </a:solidFill>
                <a:latin typeface="Verdana" panose="020B0604030504040204" pitchFamily="34" charset="0"/>
                <a:ea typeface="Verdana" panose="020B0604030504040204" pitchFamily="34" charset="0"/>
              </a:rPr>
              <a:t>Sistema que involucra el desarrollo de procedimientos de trabajo seguros y que produzcan artículos de calidad en forma eficiente</a:t>
            </a:r>
          </a:p>
        </p:txBody>
      </p:sp>
      <p:sp>
        <p:nvSpPr>
          <p:cNvPr id="50" name="45 Rectángulo redondeado">
            <a:extLst>
              <a:ext uri="{FF2B5EF4-FFF2-40B4-BE49-F238E27FC236}">
                <a16:creationId xmlns:a16="http://schemas.microsoft.com/office/drawing/2014/main" id="{6A61E0DB-FF2C-7688-9DFD-53C084FDF2C6}"/>
              </a:ext>
            </a:extLst>
          </p:cNvPr>
          <p:cNvSpPr/>
          <p:nvPr/>
        </p:nvSpPr>
        <p:spPr>
          <a:xfrm>
            <a:off x="1202682" y="3412523"/>
            <a:ext cx="2393627" cy="663698"/>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sz="1500" b="1">
              <a:solidFill>
                <a:schemeClr val="tx2"/>
              </a:solidFill>
              <a:latin typeface="Verdana" panose="020B0604030504040204" pitchFamily="34" charset="0"/>
              <a:ea typeface="Verdana" panose="020B0604030504040204" pitchFamily="34" charset="0"/>
            </a:endParaRPr>
          </a:p>
        </p:txBody>
      </p:sp>
      <p:sp>
        <p:nvSpPr>
          <p:cNvPr id="51" name="46 CuadroTexto">
            <a:extLst>
              <a:ext uri="{FF2B5EF4-FFF2-40B4-BE49-F238E27FC236}">
                <a16:creationId xmlns:a16="http://schemas.microsoft.com/office/drawing/2014/main" id="{33A1D18A-150E-BF30-0086-BF0E9B13872A}"/>
              </a:ext>
            </a:extLst>
          </p:cNvPr>
          <p:cNvSpPr txBox="1"/>
          <p:nvPr/>
        </p:nvSpPr>
        <p:spPr>
          <a:xfrm>
            <a:off x="1202682" y="3595082"/>
            <a:ext cx="2393627" cy="553998"/>
          </a:xfrm>
          <a:prstGeom prst="rect">
            <a:avLst/>
          </a:prstGeom>
          <a:solidFill>
            <a:schemeClr val="accent4">
              <a:lumMod val="60000"/>
              <a:lumOff val="40000"/>
            </a:schemeClr>
          </a:solidFill>
        </p:spPr>
        <p:txBody>
          <a:bodyPr wrap="square" rtlCol="0">
            <a:spAutoFit/>
          </a:bodyPr>
          <a:lstStyle/>
          <a:p>
            <a:pPr algn="ctr"/>
            <a:r>
              <a:rPr lang="es-AR" sz="1500" b="1" dirty="0">
                <a:solidFill>
                  <a:schemeClr val="tx2"/>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ESTUDIO DE MÉTODOS</a:t>
            </a:r>
          </a:p>
        </p:txBody>
      </p:sp>
      <p:sp>
        <p:nvSpPr>
          <p:cNvPr id="52" name="47 Rectángulo redondeado">
            <a:extLst>
              <a:ext uri="{FF2B5EF4-FFF2-40B4-BE49-F238E27FC236}">
                <a16:creationId xmlns:a16="http://schemas.microsoft.com/office/drawing/2014/main" id="{C111FC11-5A63-2BB1-7264-2A9C9254A803}"/>
              </a:ext>
            </a:extLst>
          </p:cNvPr>
          <p:cNvSpPr/>
          <p:nvPr/>
        </p:nvSpPr>
        <p:spPr>
          <a:xfrm>
            <a:off x="3692451" y="4149080"/>
            <a:ext cx="8018583" cy="702789"/>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sz="1500" b="1" dirty="0">
              <a:solidFill>
                <a:schemeClr val="tx2"/>
              </a:solidFill>
              <a:latin typeface="Verdana" panose="020B0604030504040204" pitchFamily="34" charset="0"/>
              <a:ea typeface="Verdana" panose="020B0604030504040204" pitchFamily="34" charset="0"/>
            </a:endParaRPr>
          </a:p>
        </p:txBody>
      </p:sp>
      <p:sp>
        <p:nvSpPr>
          <p:cNvPr id="53" name="48 Rectángulo">
            <a:extLst>
              <a:ext uri="{FF2B5EF4-FFF2-40B4-BE49-F238E27FC236}">
                <a16:creationId xmlns:a16="http://schemas.microsoft.com/office/drawing/2014/main" id="{4E952633-12C0-6E00-A0EE-202546DEC89F}"/>
              </a:ext>
            </a:extLst>
          </p:cNvPr>
          <p:cNvSpPr/>
          <p:nvPr/>
        </p:nvSpPr>
        <p:spPr>
          <a:xfrm>
            <a:off x="3754071" y="4237002"/>
            <a:ext cx="7816286" cy="553998"/>
          </a:xfrm>
          <a:prstGeom prst="rect">
            <a:avLst/>
          </a:prstGeom>
          <a:solidFill>
            <a:schemeClr val="accent4">
              <a:lumMod val="60000"/>
              <a:lumOff val="40000"/>
            </a:schemeClr>
          </a:solidFill>
        </p:spPr>
        <p:txBody>
          <a:bodyPr wrap="square">
            <a:spAutoFit/>
          </a:bodyPr>
          <a:lstStyle/>
          <a:p>
            <a:pPr algn="ctr"/>
            <a:r>
              <a:rPr lang="es-MX" sz="1500" b="1" dirty="0">
                <a:solidFill>
                  <a:schemeClr val="tx2"/>
                </a:solidFill>
                <a:latin typeface="Verdana" panose="020B0604030504040204" pitchFamily="34" charset="0"/>
                <a:ea typeface="Verdana" panose="020B0604030504040204" pitchFamily="34" charset="0"/>
              </a:rPr>
              <a:t>Uso de una variedad de técnicas de comunicación visual para transmitir información con rapidez a los participantes.</a:t>
            </a:r>
          </a:p>
        </p:txBody>
      </p:sp>
      <p:sp>
        <p:nvSpPr>
          <p:cNvPr id="54" name="49 Rectángulo redondeado">
            <a:extLst>
              <a:ext uri="{FF2B5EF4-FFF2-40B4-BE49-F238E27FC236}">
                <a16:creationId xmlns:a16="http://schemas.microsoft.com/office/drawing/2014/main" id="{F2963222-AFFD-2906-8968-3D1A3499E094}"/>
              </a:ext>
            </a:extLst>
          </p:cNvPr>
          <p:cNvSpPr/>
          <p:nvPr/>
        </p:nvSpPr>
        <p:spPr>
          <a:xfrm>
            <a:off x="1235946" y="4169956"/>
            <a:ext cx="2393628" cy="708971"/>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sz="1500" b="1">
              <a:solidFill>
                <a:schemeClr val="tx2"/>
              </a:solidFill>
              <a:latin typeface="Verdana" panose="020B0604030504040204" pitchFamily="34" charset="0"/>
              <a:ea typeface="Verdana" panose="020B0604030504040204" pitchFamily="34" charset="0"/>
            </a:endParaRPr>
          </a:p>
        </p:txBody>
      </p:sp>
      <p:sp>
        <p:nvSpPr>
          <p:cNvPr id="55" name="50 CuadroTexto">
            <a:extLst>
              <a:ext uri="{FF2B5EF4-FFF2-40B4-BE49-F238E27FC236}">
                <a16:creationId xmlns:a16="http://schemas.microsoft.com/office/drawing/2014/main" id="{4D5029D6-A90D-36F4-6896-652427F8A3CB}"/>
              </a:ext>
            </a:extLst>
          </p:cNvPr>
          <p:cNvSpPr txBox="1"/>
          <p:nvPr/>
        </p:nvSpPr>
        <p:spPr>
          <a:xfrm>
            <a:off x="1290057" y="4247332"/>
            <a:ext cx="2323338" cy="553998"/>
          </a:xfrm>
          <a:prstGeom prst="rect">
            <a:avLst/>
          </a:prstGeom>
          <a:solidFill>
            <a:schemeClr val="accent4">
              <a:lumMod val="60000"/>
              <a:lumOff val="40000"/>
            </a:schemeClr>
          </a:solidFill>
        </p:spPr>
        <p:txBody>
          <a:bodyPr wrap="square" rtlCol="0">
            <a:spAutoFit/>
          </a:bodyPr>
          <a:lstStyle/>
          <a:p>
            <a:pPr algn="ctr"/>
            <a:r>
              <a:rPr lang="es-AR" sz="1500" b="1" dirty="0">
                <a:solidFill>
                  <a:schemeClr val="tx2"/>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EL SITIO DE TRABAJO VISUAL</a:t>
            </a:r>
          </a:p>
        </p:txBody>
      </p:sp>
      <p:sp>
        <p:nvSpPr>
          <p:cNvPr id="56" name="51 Rectángulo redondeado">
            <a:extLst>
              <a:ext uri="{FF2B5EF4-FFF2-40B4-BE49-F238E27FC236}">
                <a16:creationId xmlns:a16="http://schemas.microsoft.com/office/drawing/2014/main" id="{550249C1-4B4B-1A35-2F2F-D418C02E31EE}"/>
              </a:ext>
            </a:extLst>
          </p:cNvPr>
          <p:cNvSpPr/>
          <p:nvPr/>
        </p:nvSpPr>
        <p:spPr>
          <a:xfrm>
            <a:off x="3701581" y="4948720"/>
            <a:ext cx="8009454" cy="568512"/>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sz="1500" b="1" dirty="0">
              <a:solidFill>
                <a:schemeClr val="tx2"/>
              </a:solidFill>
              <a:latin typeface="Verdana" panose="020B0604030504040204" pitchFamily="34" charset="0"/>
              <a:ea typeface="Verdana" panose="020B0604030504040204" pitchFamily="34" charset="0"/>
            </a:endParaRPr>
          </a:p>
        </p:txBody>
      </p:sp>
      <p:sp>
        <p:nvSpPr>
          <p:cNvPr id="57" name="52 Rectángulo">
            <a:extLst>
              <a:ext uri="{FF2B5EF4-FFF2-40B4-BE49-F238E27FC236}">
                <a16:creationId xmlns:a16="http://schemas.microsoft.com/office/drawing/2014/main" id="{16230B81-AB00-4AAA-93E5-5F2D4C364AE2}"/>
              </a:ext>
            </a:extLst>
          </p:cNvPr>
          <p:cNvSpPr/>
          <p:nvPr/>
        </p:nvSpPr>
        <p:spPr>
          <a:xfrm>
            <a:off x="3622110" y="4948719"/>
            <a:ext cx="7948247" cy="553998"/>
          </a:xfrm>
          <a:prstGeom prst="rect">
            <a:avLst/>
          </a:prstGeom>
          <a:solidFill>
            <a:schemeClr val="accent4">
              <a:lumMod val="60000"/>
              <a:lumOff val="40000"/>
            </a:schemeClr>
          </a:solidFill>
        </p:spPr>
        <p:txBody>
          <a:bodyPr wrap="square">
            <a:spAutoFit/>
          </a:bodyPr>
          <a:lstStyle/>
          <a:p>
            <a:pPr algn="ctr"/>
            <a:r>
              <a:rPr lang="es-MX" sz="1500" b="1" dirty="0">
                <a:solidFill>
                  <a:schemeClr val="tx2"/>
                </a:solidFill>
                <a:latin typeface="Verdana" panose="020B0604030504040204" pitchFamily="34" charset="0"/>
                <a:ea typeface="Verdana" panose="020B0604030504040204" pitchFamily="34" charset="0"/>
              </a:rPr>
              <a:t> Se relaciona con la igualdad de oportunidades, el pago equitativo por el mismo trabajo</a:t>
            </a:r>
          </a:p>
        </p:txBody>
      </p:sp>
      <p:sp>
        <p:nvSpPr>
          <p:cNvPr id="58" name="53 Rectángulo redondeado">
            <a:extLst>
              <a:ext uri="{FF2B5EF4-FFF2-40B4-BE49-F238E27FC236}">
                <a16:creationId xmlns:a16="http://schemas.microsoft.com/office/drawing/2014/main" id="{B4040A53-769A-CEE6-DE8C-A39CDB5EC321}"/>
              </a:ext>
            </a:extLst>
          </p:cNvPr>
          <p:cNvSpPr/>
          <p:nvPr/>
        </p:nvSpPr>
        <p:spPr>
          <a:xfrm>
            <a:off x="1235946" y="4941168"/>
            <a:ext cx="2393628" cy="569100"/>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sz="1500" b="1">
              <a:solidFill>
                <a:schemeClr val="tx2"/>
              </a:solidFill>
              <a:latin typeface="Verdana" panose="020B0604030504040204" pitchFamily="34" charset="0"/>
              <a:ea typeface="Verdana" panose="020B0604030504040204" pitchFamily="34" charset="0"/>
            </a:endParaRPr>
          </a:p>
        </p:txBody>
      </p:sp>
      <p:sp>
        <p:nvSpPr>
          <p:cNvPr id="59" name="54 CuadroTexto">
            <a:extLst>
              <a:ext uri="{FF2B5EF4-FFF2-40B4-BE49-F238E27FC236}">
                <a16:creationId xmlns:a16="http://schemas.microsoft.com/office/drawing/2014/main" id="{751BFE24-DB8C-4E16-5790-EA41EEE2CCD8}"/>
              </a:ext>
            </a:extLst>
          </p:cNvPr>
          <p:cNvSpPr txBox="1"/>
          <p:nvPr/>
        </p:nvSpPr>
        <p:spPr>
          <a:xfrm>
            <a:off x="1235946" y="4941462"/>
            <a:ext cx="2351005" cy="784830"/>
          </a:xfrm>
          <a:prstGeom prst="rect">
            <a:avLst/>
          </a:prstGeom>
          <a:solidFill>
            <a:schemeClr val="accent4">
              <a:lumMod val="60000"/>
              <a:lumOff val="40000"/>
            </a:schemeClr>
          </a:solidFill>
        </p:spPr>
        <p:txBody>
          <a:bodyPr wrap="square" rtlCol="0">
            <a:spAutoFit/>
          </a:bodyPr>
          <a:lstStyle/>
          <a:p>
            <a:pPr algn="ctr"/>
            <a:r>
              <a:rPr lang="es-AR" sz="1500" b="1" dirty="0">
                <a:solidFill>
                  <a:schemeClr val="tx2"/>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ETICA Y EL ENTORNO DE TRABAJO</a:t>
            </a:r>
          </a:p>
        </p:txBody>
      </p:sp>
      <p:sp>
        <p:nvSpPr>
          <p:cNvPr id="60" name="55 Rectángulo redondeado">
            <a:extLst>
              <a:ext uri="{FF2B5EF4-FFF2-40B4-BE49-F238E27FC236}">
                <a16:creationId xmlns:a16="http://schemas.microsoft.com/office/drawing/2014/main" id="{28413646-3398-4FEF-51E7-A92B09D129BC}"/>
              </a:ext>
            </a:extLst>
          </p:cNvPr>
          <p:cNvSpPr/>
          <p:nvPr/>
        </p:nvSpPr>
        <p:spPr>
          <a:xfrm>
            <a:off x="3754071" y="5745626"/>
            <a:ext cx="7956964" cy="685203"/>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sz="1500" b="1" dirty="0">
              <a:solidFill>
                <a:schemeClr val="tx2"/>
              </a:solidFill>
            </a:endParaRPr>
          </a:p>
        </p:txBody>
      </p:sp>
      <p:sp>
        <p:nvSpPr>
          <p:cNvPr id="61" name="56 Rectángulo">
            <a:extLst>
              <a:ext uri="{FF2B5EF4-FFF2-40B4-BE49-F238E27FC236}">
                <a16:creationId xmlns:a16="http://schemas.microsoft.com/office/drawing/2014/main" id="{AB50F56F-3CCB-B883-E2E6-555926472385}"/>
              </a:ext>
            </a:extLst>
          </p:cNvPr>
          <p:cNvSpPr/>
          <p:nvPr/>
        </p:nvSpPr>
        <p:spPr>
          <a:xfrm>
            <a:off x="3629573" y="5954782"/>
            <a:ext cx="8088924" cy="553998"/>
          </a:xfrm>
          <a:prstGeom prst="rect">
            <a:avLst/>
          </a:prstGeom>
          <a:solidFill>
            <a:schemeClr val="accent4">
              <a:lumMod val="60000"/>
              <a:lumOff val="40000"/>
            </a:schemeClr>
          </a:solidFill>
        </p:spPr>
        <p:txBody>
          <a:bodyPr wrap="square">
            <a:spAutoFit/>
          </a:bodyPr>
          <a:lstStyle/>
          <a:p>
            <a:pPr algn="ctr"/>
            <a:r>
              <a:rPr lang="es-MX" sz="1500" b="1" dirty="0">
                <a:solidFill>
                  <a:schemeClr val="tx2"/>
                </a:solidFill>
                <a:latin typeface="Verdana" panose="020B0604030504040204" pitchFamily="34" charset="0"/>
                <a:ea typeface="Verdana" panose="020B0604030504040204" pitchFamily="34" charset="0"/>
              </a:rPr>
              <a:t>Cantidad de tiempo necesaria para realizar un trabajo o parte de un trabajo</a:t>
            </a:r>
          </a:p>
        </p:txBody>
      </p:sp>
      <p:sp>
        <p:nvSpPr>
          <p:cNvPr id="62" name="57 Rectángulo redondeado">
            <a:extLst>
              <a:ext uri="{FF2B5EF4-FFF2-40B4-BE49-F238E27FC236}">
                <a16:creationId xmlns:a16="http://schemas.microsoft.com/office/drawing/2014/main" id="{B2613873-2030-AB76-BFCD-129107D4F1C1}"/>
              </a:ext>
            </a:extLst>
          </p:cNvPr>
          <p:cNvSpPr/>
          <p:nvPr/>
        </p:nvSpPr>
        <p:spPr>
          <a:xfrm>
            <a:off x="1235946" y="5773804"/>
            <a:ext cx="2393628" cy="675506"/>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sz="1500" b="1">
              <a:solidFill>
                <a:schemeClr val="tx2"/>
              </a:solidFill>
            </a:endParaRPr>
          </a:p>
        </p:txBody>
      </p:sp>
      <p:sp>
        <p:nvSpPr>
          <p:cNvPr id="63" name="58 CuadroTexto">
            <a:extLst>
              <a:ext uri="{FF2B5EF4-FFF2-40B4-BE49-F238E27FC236}">
                <a16:creationId xmlns:a16="http://schemas.microsoft.com/office/drawing/2014/main" id="{A8A41564-8361-F7B2-31A0-F52317EB6B6D}"/>
              </a:ext>
            </a:extLst>
          </p:cNvPr>
          <p:cNvSpPr txBox="1"/>
          <p:nvPr/>
        </p:nvSpPr>
        <p:spPr>
          <a:xfrm>
            <a:off x="1235946" y="5792983"/>
            <a:ext cx="2314182" cy="553998"/>
          </a:xfrm>
          <a:prstGeom prst="rect">
            <a:avLst/>
          </a:prstGeom>
          <a:solidFill>
            <a:schemeClr val="accent4">
              <a:lumMod val="60000"/>
              <a:lumOff val="40000"/>
            </a:schemeClr>
          </a:solidFill>
        </p:spPr>
        <p:txBody>
          <a:bodyPr wrap="square" rtlCol="0">
            <a:spAutoFit/>
          </a:bodyPr>
          <a:lstStyle/>
          <a:p>
            <a:pPr algn="ctr"/>
            <a:r>
              <a:rPr lang="es-AR" sz="1500" b="1" dirty="0">
                <a:solidFill>
                  <a:schemeClr val="tx2"/>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ESTÁNDARES DE MANO DE OBRA</a:t>
            </a:r>
          </a:p>
        </p:txBody>
      </p:sp>
      <p:sp>
        <p:nvSpPr>
          <p:cNvPr id="64" name="Marcador de contenido 5">
            <a:extLst>
              <a:ext uri="{FF2B5EF4-FFF2-40B4-BE49-F238E27FC236}">
                <a16:creationId xmlns:a16="http://schemas.microsoft.com/office/drawing/2014/main" id="{7DB266DD-C9C2-C982-4DDA-14255937A294}"/>
              </a:ext>
            </a:extLst>
          </p:cNvPr>
          <p:cNvSpPr txBox="1">
            <a:spLocks/>
          </p:cNvSpPr>
          <p:nvPr/>
        </p:nvSpPr>
        <p:spPr>
          <a:xfrm>
            <a:off x="1389954" y="476670"/>
            <a:ext cx="6319690" cy="685683"/>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r>
              <a:rPr lang="es-ES" sz="2000" b="1" dirty="0">
                <a:solidFill>
                  <a:schemeClr val="tx2"/>
                </a:solidFill>
                <a:latin typeface="Verdana" panose="020B0604030504040204" pitchFamily="34" charset="0"/>
                <a:ea typeface="Verdana" panose="020B0604030504040204" pitchFamily="34" charset="0"/>
              </a:rPr>
              <a:t>ESTRATEGIA DE RECURSOS HUMANOS</a:t>
            </a:r>
            <a:endParaRPr lang="en-US" sz="2000" b="1" dirty="0">
              <a:solidFill>
                <a:schemeClr val="tx2"/>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3110837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6FD60B-08BD-5069-7C03-A30339EAF021}"/>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36549C71-A9EA-3844-155D-368BF94C4A72}"/>
              </a:ext>
            </a:extLst>
          </p:cNvPr>
          <p:cNvSpPr txBox="1"/>
          <p:nvPr/>
        </p:nvSpPr>
        <p:spPr>
          <a:xfrm>
            <a:off x="5086300" y="6484693"/>
            <a:ext cx="2952328" cy="276999"/>
          </a:xfrm>
          <a:prstGeom prst="rect">
            <a:avLst/>
          </a:prstGeom>
          <a:noFill/>
        </p:spPr>
        <p:txBody>
          <a:bodyPr wrap="square" rtlCol="0">
            <a:spAutoFit/>
          </a:bodyPr>
          <a:lstStyle/>
          <a:p>
            <a:r>
              <a:rPr lang="es-AR" sz="1200" dirty="0"/>
              <a:t>Mg. Ing. Néstor Orlando Cruz</a:t>
            </a:r>
          </a:p>
        </p:txBody>
      </p:sp>
      <p:graphicFrame>
        <p:nvGraphicFramePr>
          <p:cNvPr id="3" name="Diagrama 2">
            <a:extLst>
              <a:ext uri="{FF2B5EF4-FFF2-40B4-BE49-F238E27FC236}">
                <a16:creationId xmlns:a16="http://schemas.microsoft.com/office/drawing/2014/main" id="{E81A2344-D2E3-447F-5C8E-46F606AAC790}"/>
              </a:ext>
            </a:extLst>
          </p:cNvPr>
          <p:cNvGraphicFramePr/>
          <p:nvPr/>
        </p:nvGraphicFramePr>
        <p:xfrm>
          <a:off x="1341884" y="105186"/>
          <a:ext cx="10369152" cy="3714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4" name="Conector recto 3">
            <a:extLst>
              <a:ext uri="{FF2B5EF4-FFF2-40B4-BE49-F238E27FC236}">
                <a16:creationId xmlns:a16="http://schemas.microsoft.com/office/drawing/2014/main" id="{40170D0A-F2F3-C83B-EDF3-27BD784878AD}"/>
              </a:ext>
            </a:extLst>
          </p:cNvPr>
          <p:cNvCxnSpPr/>
          <p:nvPr/>
        </p:nvCxnSpPr>
        <p:spPr>
          <a:xfrm>
            <a:off x="1341884" y="476671"/>
            <a:ext cx="10441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388676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FED795-DF76-C0CD-85C8-4295105DB522}"/>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DAFF2BE9-751A-97D0-5C56-27FE1F7FEC27}"/>
              </a:ext>
            </a:extLst>
          </p:cNvPr>
          <p:cNvSpPr txBox="1"/>
          <p:nvPr/>
        </p:nvSpPr>
        <p:spPr>
          <a:xfrm>
            <a:off x="5086300" y="6484693"/>
            <a:ext cx="2952328" cy="276999"/>
          </a:xfrm>
          <a:prstGeom prst="rect">
            <a:avLst/>
          </a:prstGeom>
          <a:noFill/>
        </p:spPr>
        <p:txBody>
          <a:bodyPr wrap="square" rtlCol="0">
            <a:spAutoFit/>
          </a:bodyPr>
          <a:lstStyle/>
          <a:p>
            <a:r>
              <a:rPr lang="es-AR" sz="1200" dirty="0"/>
              <a:t>Mg. Ing. Néstor Orlando Cruz</a:t>
            </a:r>
          </a:p>
        </p:txBody>
      </p:sp>
      <p:graphicFrame>
        <p:nvGraphicFramePr>
          <p:cNvPr id="3" name="Diagrama 2">
            <a:extLst>
              <a:ext uri="{FF2B5EF4-FFF2-40B4-BE49-F238E27FC236}">
                <a16:creationId xmlns:a16="http://schemas.microsoft.com/office/drawing/2014/main" id="{B56B3592-167C-DA4F-EBA9-AFE454D372B9}"/>
              </a:ext>
            </a:extLst>
          </p:cNvPr>
          <p:cNvGraphicFramePr/>
          <p:nvPr/>
        </p:nvGraphicFramePr>
        <p:xfrm>
          <a:off x="1341884" y="105186"/>
          <a:ext cx="10369152" cy="3714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4" name="Conector recto 3">
            <a:extLst>
              <a:ext uri="{FF2B5EF4-FFF2-40B4-BE49-F238E27FC236}">
                <a16:creationId xmlns:a16="http://schemas.microsoft.com/office/drawing/2014/main" id="{0B4B9D3F-4FD0-50EC-C6A4-6F62B5DD5CE5}"/>
              </a:ext>
            </a:extLst>
          </p:cNvPr>
          <p:cNvCxnSpPr/>
          <p:nvPr/>
        </p:nvCxnSpPr>
        <p:spPr>
          <a:xfrm>
            <a:off x="1341884" y="476671"/>
            <a:ext cx="10441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5" name="CuadroTexto 4">
            <a:extLst>
              <a:ext uri="{FF2B5EF4-FFF2-40B4-BE49-F238E27FC236}">
                <a16:creationId xmlns:a16="http://schemas.microsoft.com/office/drawing/2014/main" id="{E73E39F4-D46F-30CF-E49D-1A340BB72EB5}"/>
              </a:ext>
            </a:extLst>
          </p:cNvPr>
          <p:cNvSpPr txBox="1"/>
          <p:nvPr/>
        </p:nvSpPr>
        <p:spPr>
          <a:xfrm>
            <a:off x="2926060" y="2380237"/>
            <a:ext cx="7128792" cy="1107996"/>
          </a:xfrm>
          <a:prstGeom prst="rect">
            <a:avLst/>
          </a:prstGeom>
          <a:noFill/>
        </p:spPr>
        <p:txBody>
          <a:bodyPr wrap="square" rtlCol="0">
            <a:spAutoFit/>
          </a:bodyPr>
          <a:lstStyle/>
          <a:p>
            <a:r>
              <a:rPr lang="es-AR" sz="6600" dirty="0">
                <a:solidFill>
                  <a:schemeClr val="tx2"/>
                </a:solidFill>
                <a:latin typeface="Brush Script MT" panose="03060802040406070304" pitchFamily="66" charset="0"/>
              </a:rPr>
              <a:t>Muchas Gracias…</a:t>
            </a:r>
          </a:p>
        </p:txBody>
      </p:sp>
    </p:spTree>
    <p:extLst>
      <p:ext uri="{BB962C8B-B14F-4D97-AF65-F5344CB8AC3E}">
        <p14:creationId xmlns:p14="http://schemas.microsoft.com/office/powerpoint/2010/main" val="38186498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5EFC50-F4A5-7089-5052-79C8BF5CB0F5}"/>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843B68A5-FFCE-CA98-C94D-18B85E2A09BE}"/>
              </a:ext>
            </a:extLst>
          </p:cNvPr>
          <p:cNvSpPr txBox="1"/>
          <p:nvPr/>
        </p:nvSpPr>
        <p:spPr>
          <a:xfrm>
            <a:off x="5086300" y="6484693"/>
            <a:ext cx="2952328" cy="276999"/>
          </a:xfrm>
          <a:prstGeom prst="rect">
            <a:avLst/>
          </a:prstGeom>
          <a:noFill/>
        </p:spPr>
        <p:txBody>
          <a:bodyPr wrap="square" rtlCol="0">
            <a:spAutoFit/>
          </a:bodyPr>
          <a:lstStyle/>
          <a:p>
            <a:r>
              <a:rPr lang="es-AR" sz="1200" dirty="0"/>
              <a:t>Mg. Ing. Néstor Orlando Cruz</a:t>
            </a:r>
          </a:p>
        </p:txBody>
      </p:sp>
      <p:graphicFrame>
        <p:nvGraphicFramePr>
          <p:cNvPr id="6" name="Diagrama 5">
            <a:extLst>
              <a:ext uri="{FF2B5EF4-FFF2-40B4-BE49-F238E27FC236}">
                <a16:creationId xmlns:a16="http://schemas.microsoft.com/office/drawing/2014/main" id="{896222FF-9F8E-4DF7-13A1-E74F78A60019}"/>
              </a:ext>
            </a:extLst>
          </p:cNvPr>
          <p:cNvGraphicFramePr/>
          <p:nvPr/>
        </p:nvGraphicFramePr>
        <p:xfrm>
          <a:off x="1341884" y="105186"/>
          <a:ext cx="10369152" cy="3714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7" name="Conector recto 6">
            <a:extLst>
              <a:ext uri="{FF2B5EF4-FFF2-40B4-BE49-F238E27FC236}">
                <a16:creationId xmlns:a16="http://schemas.microsoft.com/office/drawing/2014/main" id="{BC4CCE23-49B9-5DB8-F638-D8417493954F}"/>
              </a:ext>
            </a:extLst>
          </p:cNvPr>
          <p:cNvCxnSpPr/>
          <p:nvPr/>
        </p:nvCxnSpPr>
        <p:spPr>
          <a:xfrm>
            <a:off x="1341884" y="476671"/>
            <a:ext cx="10441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Botón de acción: ir hacia delante o siguiente 12">
            <a:hlinkClick r:id="" action="ppaction://hlinkshowjump?jump=nextslide" highlightClick="1"/>
            <a:extLst>
              <a:ext uri="{FF2B5EF4-FFF2-40B4-BE49-F238E27FC236}">
                <a16:creationId xmlns:a16="http://schemas.microsoft.com/office/drawing/2014/main" id="{8CFEA887-0F56-5B23-16CF-B7EE71B8B922}"/>
              </a:ext>
            </a:extLst>
          </p:cNvPr>
          <p:cNvSpPr/>
          <p:nvPr/>
        </p:nvSpPr>
        <p:spPr>
          <a:xfrm>
            <a:off x="1341884" y="724053"/>
            <a:ext cx="288032" cy="388605"/>
          </a:xfrm>
          <a:prstGeom prst="actionButtonForwardNex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endParaRPr lang="es-AR"/>
          </a:p>
        </p:txBody>
      </p:sp>
      <p:sp>
        <p:nvSpPr>
          <p:cNvPr id="15" name="CuadroTexto 14">
            <a:extLst>
              <a:ext uri="{FF2B5EF4-FFF2-40B4-BE49-F238E27FC236}">
                <a16:creationId xmlns:a16="http://schemas.microsoft.com/office/drawing/2014/main" id="{6C8EB14C-20CE-4A3D-B9C7-5FCA2524A496}"/>
              </a:ext>
            </a:extLst>
          </p:cNvPr>
          <p:cNvSpPr txBox="1"/>
          <p:nvPr/>
        </p:nvSpPr>
        <p:spPr>
          <a:xfrm>
            <a:off x="1665920" y="603998"/>
            <a:ext cx="9793088" cy="707886"/>
          </a:xfrm>
          <a:prstGeom prst="rect">
            <a:avLst/>
          </a:prstGeom>
          <a:noFill/>
        </p:spPr>
        <p:txBody>
          <a:bodyPr wrap="square">
            <a:spAutoFit/>
          </a:bodyPr>
          <a:lstStyle/>
          <a:p>
            <a:pPr algn="l"/>
            <a:r>
              <a:rPr lang="es-ES" sz="2000" b="1" i="0" u="none" strike="noStrike" baseline="0" dirty="0">
                <a:solidFill>
                  <a:schemeClr val="tx2"/>
                </a:solidFill>
                <a:latin typeface="GrotesqueMTStd-Bold"/>
              </a:rPr>
              <a:t>Construir una </a:t>
            </a:r>
            <a:r>
              <a:rPr lang="es-ES" sz="2000" b="1" i="0" u="none" strike="noStrike" baseline="0" dirty="0">
                <a:solidFill>
                  <a:schemeClr val="tx2"/>
                </a:solidFill>
                <a:latin typeface="Verdana" panose="020B0604030504040204" pitchFamily="34" charset="0"/>
                <a:ea typeface="Verdana" panose="020B0604030504040204" pitchFamily="34" charset="0"/>
              </a:rPr>
              <a:t>organización</a:t>
            </a:r>
            <a:r>
              <a:rPr lang="es-ES" sz="2000" b="1" i="0" u="none" strike="noStrike" baseline="0" dirty="0">
                <a:solidFill>
                  <a:schemeClr val="tx2"/>
                </a:solidFill>
                <a:latin typeface="GrotesqueMTStd-Bold"/>
              </a:rPr>
              <a:t> capaz de ejecutar bien una estrategia.</a:t>
            </a:r>
          </a:p>
          <a:p>
            <a:pPr algn="l"/>
            <a:r>
              <a:rPr lang="es-ES" sz="2000" b="1" i="0" u="none" strike="noStrike" baseline="0" dirty="0">
                <a:solidFill>
                  <a:schemeClr val="tx2"/>
                </a:solidFill>
                <a:latin typeface="GrotesqueMTStd-Bold"/>
              </a:rPr>
              <a:t>Tres tipos de acciones fundamentales.</a:t>
            </a:r>
            <a:endParaRPr lang="es-AR" sz="2000" dirty="0">
              <a:solidFill>
                <a:schemeClr val="tx2"/>
              </a:solidFill>
            </a:endParaRPr>
          </a:p>
        </p:txBody>
      </p:sp>
      <p:sp>
        <p:nvSpPr>
          <p:cNvPr id="3" name="Flecha: a la derecha 2">
            <a:extLst>
              <a:ext uri="{FF2B5EF4-FFF2-40B4-BE49-F238E27FC236}">
                <a16:creationId xmlns:a16="http://schemas.microsoft.com/office/drawing/2014/main" id="{5A570181-4D12-1DE9-BE26-F393FE2B3E4C}"/>
              </a:ext>
            </a:extLst>
          </p:cNvPr>
          <p:cNvSpPr/>
          <p:nvPr/>
        </p:nvSpPr>
        <p:spPr>
          <a:xfrm>
            <a:off x="1517330" y="4823126"/>
            <a:ext cx="4762510" cy="1602061"/>
          </a:xfrm>
          <a:prstGeom prst="rightArrow">
            <a:avLst/>
          </a:prstGeom>
          <a:solidFill>
            <a:schemeClr val="accent3">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s-ES" b="1" dirty="0">
                <a:solidFill>
                  <a:sysClr val="windowText" lastClr="000000"/>
                </a:solidFill>
              </a:rPr>
              <a:t>Estructurar la organización y el esfuerzo laboral</a:t>
            </a:r>
            <a:endParaRPr lang="es-AR" dirty="0">
              <a:solidFill>
                <a:sysClr val="windowText" lastClr="000000"/>
              </a:solidFill>
            </a:endParaRPr>
          </a:p>
        </p:txBody>
      </p:sp>
      <p:sp>
        <p:nvSpPr>
          <p:cNvPr id="5" name="Flecha: a la derecha 4">
            <a:extLst>
              <a:ext uri="{FF2B5EF4-FFF2-40B4-BE49-F238E27FC236}">
                <a16:creationId xmlns:a16="http://schemas.microsoft.com/office/drawing/2014/main" id="{CDBCF95B-8903-F18E-052A-5D394D6861EC}"/>
              </a:ext>
            </a:extLst>
          </p:cNvPr>
          <p:cNvSpPr/>
          <p:nvPr/>
        </p:nvSpPr>
        <p:spPr>
          <a:xfrm>
            <a:off x="1485900" y="2832948"/>
            <a:ext cx="4762510" cy="1975573"/>
          </a:xfrm>
          <a:prstGeom prst="rightArrow">
            <a:avLst>
              <a:gd name="adj1" fmla="val 50000"/>
              <a:gd name="adj2" fmla="val 39638"/>
            </a:avLst>
          </a:prstGeom>
          <a:solidFill>
            <a:schemeClr val="accent3">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s-ES" b="1" dirty="0">
                <a:solidFill>
                  <a:schemeClr val="tx2"/>
                </a:solidFill>
              </a:rPr>
              <a:t>Construir y fortalecer competencias esenciales </a:t>
            </a:r>
            <a:r>
              <a:rPr lang="es-AR" b="1" dirty="0">
                <a:solidFill>
                  <a:schemeClr val="tx2"/>
                </a:solidFill>
              </a:rPr>
              <a:t>y capacidades para competir.</a:t>
            </a:r>
            <a:endParaRPr lang="es-AR" dirty="0">
              <a:solidFill>
                <a:schemeClr val="tx2"/>
              </a:solidFill>
            </a:endParaRPr>
          </a:p>
        </p:txBody>
      </p:sp>
      <p:sp>
        <p:nvSpPr>
          <p:cNvPr id="8" name="Flecha: a la derecha 7">
            <a:extLst>
              <a:ext uri="{FF2B5EF4-FFF2-40B4-BE49-F238E27FC236}">
                <a16:creationId xmlns:a16="http://schemas.microsoft.com/office/drawing/2014/main" id="{60098876-B589-2E1C-0B8F-EE1BE1D26D97}"/>
              </a:ext>
            </a:extLst>
          </p:cNvPr>
          <p:cNvSpPr/>
          <p:nvPr/>
        </p:nvSpPr>
        <p:spPr>
          <a:xfrm>
            <a:off x="1517330" y="1293349"/>
            <a:ext cx="4618494" cy="1524994"/>
          </a:xfrm>
          <a:prstGeom prst="rightArrow">
            <a:avLst>
              <a:gd name="adj1" fmla="val 50000"/>
              <a:gd name="adj2" fmla="val 42840"/>
            </a:avLst>
          </a:prstGeom>
          <a:solidFill>
            <a:schemeClr val="accent3">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s-ES" b="1" dirty="0">
                <a:solidFill>
                  <a:schemeClr val="tx2"/>
                </a:solidFill>
              </a:rPr>
              <a:t>Dotar de personal a la organización</a:t>
            </a:r>
            <a:endParaRPr lang="es-AR" dirty="0">
              <a:solidFill>
                <a:schemeClr val="tx2"/>
              </a:solidFill>
            </a:endParaRPr>
          </a:p>
        </p:txBody>
      </p:sp>
      <p:sp>
        <p:nvSpPr>
          <p:cNvPr id="9" name="Rectángulo 8">
            <a:extLst>
              <a:ext uri="{FF2B5EF4-FFF2-40B4-BE49-F238E27FC236}">
                <a16:creationId xmlns:a16="http://schemas.microsoft.com/office/drawing/2014/main" id="{E51AE4BA-723D-273C-9991-AC124BEA2796}"/>
              </a:ext>
            </a:extLst>
          </p:cNvPr>
          <p:cNvSpPr/>
          <p:nvPr/>
        </p:nvSpPr>
        <p:spPr>
          <a:xfrm>
            <a:off x="7133954" y="1162087"/>
            <a:ext cx="1728192" cy="2664296"/>
          </a:xfrm>
          <a:prstGeom prst="rect">
            <a:avLst/>
          </a:prstGeom>
          <a:solidFill>
            <a:schemeClr val="accent4">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AR" b="1" dirty="0">
                <a:solidFill>
                  <a:sysClr val="windowText" lastClr="000000"/>
                </a:solidFill>
              </a:rPr>
              <a:t>Los recursos y</a:t>
            </a:r>
          </a:p>
          <a:p>
            <a:pPr algn="ctr"/>
            <a:r>
              <a:rPr lang="es-AR" b="1" dirty="0">
                <a:solidFill>
                  <a:sysClr val="windowText" lastClr="000000"/>
                </a:solidFill>
              </a:rPr>
              <a:t>capacidades</a:t>
            </a:r>
          </a:p>
          <a:p>
            <a:pPr algn="ctr"/>
            <a:r>
              <a:rPr lang="es-AR" b="1" dirty="0">
                <a:solidFill>
                  <a:sysClr val="windowText" lastClr="000000"/>
                </a:solidFill>
              </a:rPr>
              <a:t>básicos para la</a:t>
            </a:r>
          </a:p>
          <a:p>
            <a:pPr algn="ctr"/>
            <a:r>
              <a:rPr lang="es-AR" b="1" dirty="0">
                <a:solidFill>
                  <a:sysClr val="windowText" lastClr="000000"/>
                </a:solidFill>
              </a:rPr>
              <a:t>estrategia</a:t>
            </a:r>
            <a:endParaRPr lang="es-AR" dirty="0">
              <a:solidFill>
                <a:sysClr val="windowText" lastClr="000000"/>
              </a:solidFill>
            </a:endParaRPr>
          </a:p>
        </p:txBody>
      </p:sp>
      <p:sp>
        <p:nvSpPr>
          <p:cNvPr id="11" name="Rectángulo 10">
            <a:extLst>
              <a:ext uri="{FF2B5EF4-FFF2-40B4-BE49-F238E27FC236}">
                <a16:creationId xmlns:a16="http://schemas.microsoft.com/office/drawing/2014/main" id="{193DFD7F-3121-D595-5073-7DF550E112CB}"/>
              </a:ext>
            </a:extLst>
          </p:cNvPr>
          <p:cNvSpPr/>
          <p:nvPr/>
        </p:nvSpPr>
        <p:spPr>
          <a:xfrm>
            <a:off x="7174532" y="4720498"/>
            <a:ext cx="1728192" cy="1672874"/>
          </a:xfrm>
          <a:prstGeom prst="rect">
            <a:avLst/>
          </a:prstGeom>
          <a:solidFill>
            <a:schemeClr val="accent4">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AR" b="1" dirty="0">
                <a:solidFill>
                  <a:sysClr val="windowText" lastClr="000000"/>
                </a:solidFill>
              </a:rPr>
              <a:t>Una estructura</a:t>
            </a:r>
          </a:p>
          <a:p>
            <a:pPr algn="ctr"/>
            <a:r>
              <a:rPr lang="es-AR" b="1" dirty="0">
                <a:solidFill>
                  <a:sysClr val="windowText" lastClr="000000"/>
                </a:solidFill>
              </a:rPr>
              <a:t>organizacional</a:t>
            </a:r>
          </a:p>
          <a:p>
            <a:pPr algn="ctr"/>
            <a:r>
              <a:rPr lang="es-AR" b="1" dirty="0">
                <a:solidFill>
                  <a:sysClr val="windowText" lastClr="000000"/>
                </a:solidFill>
              </a:rPr>
              <a:t>que apoye la</a:t>
            </a:r>
          </a:p>
          <a:p>
            <a:pPr algn="ctr"/>
            <a:r>
              <a:rPr lang="es-AR" b="1" dirty="0">
                <a:solidFill>
                  <a:sysClr val="windowText" lastClr="000000"/>
                </a:solidFill>
              </a:rPr>
              <a:t>estrategia</a:t>
            </a:r>
            <a:endParaRPr lang="es-AR" dirty="0">
              <a:solidFill>
                <a:sysClr val="windowText" lastClr="000000"/>
              </a:solidFill>
            </a:endParaRPr>
          </a:p>
        </p:txBody>
      </p:sp>
      <p:sp>
        <p:nvSpPr>
          <p:cNvPr id="14" name="Flecha: arriba y abajo 13">
            <a:extLst>
              <a:ext uri="{FF2B5EF4-FFF2-40B4-BE49-F238E27FC236}">
                <a16:creationId xmlns:a16="http://schemas.microsoft.com/office/drawing/2014/main" id="{85CCE1D4-0BF4-00FF-54B4-A8F4FC6F2D68}"/>
              </a:ext>
            </a:extLst>
          </p:cNvPr>
          <p:cNvSpPr/>
          <p:nvPr/>
        </p:nvSpPr>
        <p:spPr>
          <a:xfrm>
            <a:off x="7807306" y="3812310"/>
            <a:ext cx="381488" cy="864096"/>
          </a:xfrm>
          <a:prstGeom prst="up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8" name="CuadroTexto 17">
            <a:extLst>
              <a:ext uri="{FF2B5EF4-FFF2-40B4-BE49-F238E27FC236}">
                <a16:creationId xmlns:a16="http://schemas.microsoft.com/office/drawing/2014/main" id="{3A8BB7EB-2939-CDE7-89D1-398973B6012A}"/>
              </a:ext>
            </a:extLst>
          </p:cNvPr>
          <p:cNvSpPr txBox="1"/>
          <p:nvPr/>
        </p:nvSpPr>
        <p:spPr>
          <a:xfrm>
            <a:off x="8842092" y="6276757"/>
            <a:ext cx="3314477" cy="523220"/>
          </a:xfrm>
          <a:prstGeom prst="rect">
            <a:avLst/>
          </a:prstGeom>
          <a:noFill/>
        </p:spPr>
        <p:txBody>
          <a:bodyPr wrap="square">
            <a:spAutoFit/>
          </a:bodyPr>
          <a:lstStyle/>
          <a:p>
            <a:r>
              <a:rPr lang="es-AR" sz="1400" dirty="0" err="1">
                <a:solidFill>
                  <a:schemeClr val="tx2"/>
                </a:solidFill>
                <a:latin typeface="Verdana" panose="020B0604030504040204" pitchFamily="34" charset="0"/>
                <a:ea typeface="Verdana" panose="020B0604030504040204" pitchFamily="34" charset="0"/>
              </a:rPr>
              <a:t>Administracion</a:t>
            </a:r>
            <a:r>
              <a:rPr lang="es-AR" sz="1400" dirty="0">
                <a:solidFill>
                  <a:schemeClr val="tx2"/>
                </a:solidFill>
                <a:latin typeface="Verdana" panose="020B0604030504040204" pitchFamily="34" charset="0"/>
                <a:ea typeface="Verdana" panose="020B0604030504040204" pitchFamily="34" charset="0"/>
              </a:rPr>
              <a:t> </a:t>
            </a:r>
            <a:r>
              <a:rPr lang="es-AR" sz="1400" dirty="0" err="1">
                <a:solidFill>
                  <a:schemeClr val="tx2"/>
                </a:solidFill>
                <a:latin typeface="Verdana" panose="020B0604030504040204" pitchFamily="34" charset="0"/>
                <a:ea typeface="Verdana" panose="020B0604030504040204" pitchFamily="34" charset="0"/>
              </a:rPr>
              <a:t>estrategica</a:t>
            </a:r>
            <a:r>
              <a:rPr lang="es-AR" sz="1400" dirty="0">
                <a:solidFill>
                  <a:schemeClr val="tx2"/>
                </a:solidFill>
                <a:latin typeface="Verdana" panose="020B0604030504040204" pitchFamily="34" charset="0"/>
                <a:ea typeface="Verdana" panose="020B0604030504040204" pitchFamily="34" charset="0"/>
              </a:rPr>
              <a:t>- Peteraf, T; Strickland, G. (2012)</a:t>
            </a:r>
          </a:p>
        </p:txBody>
      </p:sp>
    </p:spTree>
    <p:extLst>
      <p:ext uri="{BB962C8B-B14F-4D97-AF65-F5344CB8AC3E}">
        <p14:creationId xmlns:p14="http://schemas.microsoft.com/office/powerpoint/2010/main" val="4437010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8" grpId="0" animBg="1"/>
      <p:bldP spid="9" grpId="0" animBg="1"/>
      <p:bldP spid="11" grpId="0" animBg="1"/>
      <p:bldP spid="1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80D76F-ADAB-EAD5-589C-94C210597F30}"/>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53D6720A-B2A0-0FCD-92E3-827F31A45C9E}"/>
              </a:ext>
            </a:extLst>
          </p:cNvPr>
          <p:cNvSpPr txBox="1"/>
          <p:nvPr/>
        </p:nvSpPr>
        <p:spPr>
          <a:xfrm>
            <a:off x="5086300" y="6484693"/>
            <a:ext cx="2952328" cy="276999"/>
          </a:xfrm>
          <a:prstGeom prst="rect">
            <a:avLst/>
          </a:prstGeom>
          <a:noFill/>
        </p:spPr>
        <p:txBody>
          <a:bodyPr wrap="square" rtlCol="0">
            <a:spAutoFit/>
          </a:bodyPr>
          <a:lstStyle/>
          <a:p>
            <a:r>
              <a:rPr lang="es-AR" sz="1200" dirty="0"/>
              <a:t>Mg. Ing. Néstor Orlando Cruz</a:t>
            </a:r>
          </a:p>
        </p:txBody>
      </p:sp>
      <p:graphicFrame>
        <p:nvGraphicFramePr>
          <p:cNvPr id="3" name="Diagrama 2">
            <a:extLst>
              <a:ext uri="{FF2B5EF4-FFF2-40B4-BE49-F238E27FC236}">
                <a16:creationId xmlns:a16="http://schemas.microsoft.com/office/drawing/2014/main" id="{80C4B608-B3B3-C842-5EBD-AECF47AD8F74}"/>
              </a:ext>
            </a:extLst>
          </p:cNvPr>
          <p:cNvGraphicFramePr/>
          <p:nvPr>
            <p:extLst>
              <p:ext uri="{D42A27DB-BD31-4B8C-83A1-F6EECF244321}">
                <p14:modId xmlns:p14="http://schemas.microsoft.com/office/powerpoint/2010/main" val="917086934"/>
              </p:ext>
            </p:extLst>
          </p:nvPr>
        </p:nvGraphicFramePr>
        <p:xfrm>
          <a:off x="1341884" y="105186"/>
          <a:ext cx="10369152" cy="3714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4" name="Conector recto 3">
            <a:extLst>
              <a:ext uri="{FF2B5EF4-FFF2-40B4-BE49-F238E27FC236}">
                <a16:creationId xmlns:a16="http://schemas.microsoft.com/office/drawing/2014/main" id="{C03B35BF-8037-EB78-F608-6A5096236058}"/>
              </a:ext>
            </a:extLst>
          </p:cNvPr>
          <p:cNvCxnSpPr/>
          <p:nvPr/>
        </p:nvCxnSpPr>
        <p:spPr>
          <a:xfrm>
            <a:off x="1341884" y="476671"/>
            <a:ext cx="10441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1" name="Rectángulo 20">
            <a:extLst>
              <a:ext uri="{FF2B5EF4-FFF2-40B4-BE49-F238E27FC236}">
                <a16:creationId xmlns:a16="http://schemas.microsoft.com/office/drawing/2014/main" id="{2A91A3E1-2FD9-16E0-C721-08BD66FB990F}"/>
              </a:ext>
            </a:extLst>
          </p:cNvPr>
          <p:cNvSpPr/>
          <p:nvPr/>
        </p:nvSpPr>
        <p:spPr>
          <a:xfrm>
            <a:off x="1527209" y="787219"/>
            <a:ext cx="3384376" cy="514279"/>
          </a:xfrm>
          <a:prstGeom prst="rect">
            <a:avLst/>
          </a:prstGeom>
          <a:solidFill>
            <a:schemeClr val="accent4">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8" name="CuadroTexto 17">
            <a:extLst>
              <a:ext uri="{FF2B5EF4-FFF2-40B4-BE49-F238E27FC236}">
                <a16:creationId xmlns:a16="http://schemas.microsoft.com/office/drawing/2014/main" id="{85A57F86-F44B-7107-C81B-FAB73DD73720}"/>
              </a:ext>
            </a:extLst>
          </p:cNvPr>
          <p:cNvSpPr txBox="1"/>
          <p:nvPr/>
        </p:nvSpPr>
        <p:spPr>
          <a:xfrm>
            <a:off x="1701924" y="826489"/>
            <a:ext cx="9937104" cy="2893100"/>
          </a:xfrm>
          <a:prstGeom prst="rect">
            <a:avLst/>
          </a:prstGeom>
          <a:noFill/>
        </p:spPr>
        <p:txBody>
          <a:bodyPr wrap="square">
            <a:spAutoFit/>
          </a:bodyPr>
          <a:lstStyle/>
          <a:p>
            <a:pPr>
              <a:buNone/>
            </a:pPr>
            <a:r>
              <a:rPr lang="es-ES" b="1" dirty="0">
                <a:solidFill>
                  <a:schemeClr val="tx2"/>
                </a:solidFill>
              </a:rPr>
              <a:t>📦 </a:t>
            </a:r>
            <a:r>
              <a:rPr lang="es-ES" sz="2000" b="1" dirty="0">
                <a:solidFill>
                  <a:schemeClr val="tx2"/>
                </a:solidFill>
              </a:rPr>
              <a:t>Recursos:</a:t>
            </a:r>
          </a:p>
          <a:p>
            <a:pPr>
              <a:buNone/>
            </a:pPr>
            <a:endParaRPr lang="es-ES" b="1" dirty="0">
              <a:solidFill>
                <a:schemeClr val="tx2"/>
              </a:solidFill>
            </a:endParaRPr>
          </a:p>
          <a:p>
            <a:pPr algn="just">
              <a:buNone/>
            </a:pPr>
            <a:r>
              <a:rPr lang="es-ES" dirty="0">
                <a:solidFill>
                  <a:schemeClr val="tx2"/>
                </a:solidFill>
              </a:rPr>
              <a:t>Son los activos tangibles e intangibles que posee una organización y que utiliza para operar y competir en su mercado.</a:t>
            </a:r>
          </a:p>
          <a:p>
            <a:pPr>
              <a:buNone/>
            </a:pPr>
            <a:endParaRPr lang="es-ES" b="1" dirty="0">
              <a:solidFill>
                <a:schemeClr val="tx2"/>
              </a:solidFill>
            </a:endParaRPr>
          </a:p>
          <a:p>
            <a:pPr>
              <a:buNone/>
            </a:pPr>
            <a:r>
              <a:rPr lang="es-ES" b="1" dirty="0">
                <a:solidFill>
                  <a:schemeClr val="tx2"/>
                </a:solidFill>
              </a:rPr>
              <a:t>Ejemplos:</a:t>
            </a:r>
          </a:p>
          <a:p>
            <a:pPr lvl="2">
              <a:buFont typeface="Arial" panose="020B0604020202020204" pitchFamily="34" charset="0"/>
              <a:buChar char="•"/>
            </a:pPr>
            <a:r>
              <a:rPr lang="es-ES" b="1" dirty="0">
                <a:solidFill>
                  <a:schemeClr val="tx2"/>
                </a:solidFill>
              </a:rPr>
              <a:t>Tangible:</a:t>
            </a:r>
            <a:r>
              <a:rPr lang="es-ES" dirty="0">
                <a:solidFill>
                  <a:schemeClr val="tx2"/>
                </a:solidFill>
              </a:rPr>
              <a:t> Maquina, cinta transportadora, horno, etc.</a:t>
            </a:r>
          </a:p>
          <a:p>
            <a:pPr lvl="2">
              <a:buFont typeface="Arial" panose="020B0604020202020204" pitchFamily="34" charset="0"/>
              <a:buChar char="•"/>
            </a:pPr>
            <a:r>
              <a:rPr lang="es-ES" b="1" dirty="0">
                <a:solidFill>
                  <a:schemeClr val="tx2"/>
                </a:solidFill>
              </a:rPr>
              <a:t>Intangible:</a:t>
            </a:r>
            <a:r>
              <a:rPr lang="es-ES" dirty="0">
                <a:solidFill>
                  <a:schemeClr val="tx2"/>
                </a:solidFill>
              </a:rPr>
              <a:t> Franquicias, Marca “Apple” “Patente de invención”, reconocida mundialmente.</a:t>
            </a:r>
          </a:p>
          <a:p>
            <a:pPr lvl="2">
              <a:buFont typeface="Arial" panose="020B0604020202020204" pitchFamily="34" charset="0"/>
              <a:buChar char="•"/>
            </a:pPr>
            <a:r>
              <a:rPr lang="es-ES" b="1" dirty="0">
                <a:solidFill>
                  <a:schemeClr val="tx2"/>
                </a:solidFill>
              </a:rPr>
              <a:t>Humano:</a:t>
            </a:r>
            <a:r>
              <a:rPr lang="es-ES" dirty="0">
                <a:solidFill>
                  <a:schemeClr val="tx2"/>
                </a:solidFill>
              </a:rPr>
              <a:t> Equipo de personal en general.</a:t>
            </a:r>
          </a:p>
        </p:txBody>
      </p:sp>
      <p:sp>
        <p:nvSpPr>
          <p:cNvPr id="22" name="Rectángulo 21">
            <a:extLst>
              <a:ext uri="{FF2B5EF4-FFF2-40B4-BE49-F238E27FC236}">
                <a16:creationId xmlns:a16="http://schemas.microsoft.com/office/drawing/2014/main" id="{F20770A2-A3AC-0F2A-539E-3B257B39C27F}"/>
              </a:ext>
            </a:extLst>
          </p:cNvPr>
          <p:cNvSpPr/>
          <p:nvPr/>
        </p:nvSpPr>
        <p:spPr>
          <a:xfrm>
            <a:off x="1527209" y="3717032"/>
            <a:ext cx="3384376" cy="514279"/>
          </a:xfrm>
          <a:prstGeom prst="rect">
            <a:avLst/>
          </a:prstGeom>
          <a:solidFill>
            <a:schemeClr val="accent4">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0" name="CuadroTexto 19">
            <a:extLst>
              <a:ext uri="{FF2B5EF4-FFF2-40B4-BE49-F238E27FC236}">
                <a16:creationId xmlns:a16="http://schemas.microsoft.com/office/drawing/2014/main" id="{FD563017-0FDD-FB66-B142-1A16A37F26B8}"/>
              </a:ext>
            </a:extLst>
          </p:cNvPr>
          <p:cNvSpPr txBox="1"/>
          <p:nvPr/>
        </p:nvSpPr>
        <p:spPr>
          <a:xfrm>
            <a:off x="1701924" y="3742032"/>
            <a:ext cx="9937104" cy="2893100"/>
          </a:xfrm>
          <a:prstGeom prst="rect">
            <a:avLst/>
          </a:prstGeom>
          <a:noFill/>
        </p:spPr>
        <p:txBody>
          <a:bodyPr wrap="square">
            <a:spAutoFit/>
          </a:bodyPr>
          <a:lstStyle/>
          <a:p>
            <a:pPr>
              <a:buNone/>
            </a:pPr>
            <a:r>
              <a:rPr lang="es-ES" sz="2000" b="1" dirty="0">
                <a:solidFill>
                  <a:schemeClr val="tx2"/>
                </a:solidFill>
              </a:rPr>
              <a:t>⚙️ Capacidades:</a:t>
            </a:r>
          </a:p>
          <a:p>
            <a:pPr>
              <a:buNone/>
            </a:pPr>
            <a:endParaRPr lang="es-ES" b="1" dirty="0">
              <a:solidFill>
                <a:schemeClr val="tx2"/>
              </a:solidFill>
            </a:endParaRPr>
          </a:p>
          <a:p>
            <a:pPr algn="just">
              <a:buNone/>
            </a:pPr>
            <a:r>
              <a:rPr lang="es-ES" dirty="0">
                <a:solidFill>
                  <a:schemeClr val="tx2"/>
                </a:solidFill>
              </a:rPr>
              <a:t>Son las habilidades organizativas para utilizar los recursos de forma eficaz. Se desarrollan con el tiempo mediante rutinas, procesos, aprendizaje organizacional y cultura.</a:t>
            </a:r>
          </a:p>
          <a:p>
            <a:pPr>
              <a:buNone/>
            </a:pPr>
            <a:r>
              <a:rPr lang="es-ES" b="1" dirty="0">
                <a:solidFill>
                  <a:schemeClr val="tx2"/>
                </a:solidFill>
              </a:rPr>
              <a:t>Ejemplos:</a:t>
            </a:r>
          </a:p>
          <a:p>
            <a:pPr lvl="2">
              <a:buFont typeface="Arial" panose="020B0604020202020204" pitchFamily="34" charset="0"/>
              <a:buChar char="•"/>
            </a:pPr>
            <a:r>
              <a:rPr lang="es-ES" b="1" dirty="0">
                <a:solidFill>
                  <a:schemeClr val="tx2"/>
                </a:solidFill>
              </a:rPr>
              <a:t>Toyota:</a:t>
            </a:r>
            <a:r>
              <a:rPr lang="es-ES" dirty="0">
                <a:solidFill>
                  <a:schemeClr val="tx2"/>
                </a:solidFill>
              </a:rPr>
              <a:t> Capacidad en manufactura ajustada. (Lean </a:t>
            </a:r>
            <a:r>
              <a:rPr lang="es-ES" dirty="0" err="1">
                <a:solidFill>
                  <a:schemeClr val="tx2"/>
                </a:solidFill>
              </a:rPr>
              <a:t>Manufacturing</a:t>
            </a:r>
            <a:r>
              <a:rPr lang="es-ES" dirty="0">
                <a:solidFill>
                  <a:schemeClr val="tx2"/>
                </a:solidFill>
              </a:rPr>
              <a:t>).</a:t>
            </a:r>
          </a:p>
          <a:p>
            <a:pPr lvl="2">
              <a:buFont typeface="Arial" panose="020B0604020202020204" pitchFamily="34" charset="0"/>
              <a:buChar char="•"/>
            </a:pPr>
            <a:r>
              <a:rPr lang="es-ES" b="1" dirty="0">
                <a:solidFill>
                  <a:schemeClr val="tx2"/>
                </a:solidFill>
              </a:rPr>
              <a:t>Mercado Libre:</a:t>
            </a:r>
            <a:r>
              <a:rPr lang="es-ES" dirty="0">
                <a:solidFill>
                  <a:schemeClr val="tx2"/>
                </a:solidFill>
              </a:rPr>
              <a:t> Capacidad logística y de distribución a gran escala.</a:t>
            </a:r>
          </a:p>
          <a:p>
            <a:pPr lvl="2">
              <a:buFont typeface="Arial" panose="020B0604020202020204" pitchFamily="34" charset="0"/>
              <a:buChar char="•"/>
            </a:pPr>
            <a:r>
              <a:rPr lang="es-ES" b="1" dirty="0">
                <a:solidFill>
                  <a:schemeClr val="tx2"/>
                </a:solidFill>
              </a:rPr>
              <a:t>Redes sociales:</a:t>
            </a:r>
            <a:r>
              <a:rPr lang="es-ES" dirty="0">
                <a:solidFill>
                  <a:schemeClr val="tx2"/>
                </a:solidFill>
              </a:rPr>
              <a:t> Capacidad de análisis de datos para personalización de contenidos.</a:t>
            </a:r>
          </a:p>
        </p:txBody>
      </p:sp>
    </p:spTree>
    <p:extLst>
      <p:ext uri="{BB962C8B-B14F-4D97-AF65-F5344CB8AC3E}">
        <p14:creationId xmlns:p14="http://schemas.microsoft.com/office/powerpoint/2010/main" val="3842528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fade">
                                      <p:cBhvr>
                                        <p:cTn id="12" dur="500"/>
                                        <p:tgtEl>
                                          <p:spTgt spid="2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0"/>
                                        </p:tgtEl>
                                        <p:attrNameLst>
                                          <p:attrName>style.visibility</p:attrName>
                                        </p:attrNameLst>
                                      </p:cBhvr>
                                      <p:to>
                                        <p:strVal val="visible"/>
                                      </p:to>
                                    </p:set>
                                    <p:animEffect transition="in" filter="fade">
                                      <p:cBhvr>
                                        <p:cTn id="1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22" grpId="0" animBg="1"/>
      <p:bldP spid="2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1445A7-0960-685F-74CB-DB80F5F2E74F}"/>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87D0BA24-E41D-58DD-9214-E45E4B8C56D6}"/>
              </a:ext>
            </a:extLst>
          </p:cNvPr>
          <p:cNvSpPr txBox="1"/>
          <p:nvPr/>
        </p:nvSpPr>
        <p:spPr>
          <a:xfrm>
            <a:off x="5228883" y="6285719"/>
            <a:ext cx="2952328" cy="276999"/>
          </a:xfrm>
          <a:prstGeom prst="rect">
            <a:avLst/>
          </a:prstGeom>
          <a:noFill/>
        </p:spPr>
        <p:txBody>
          <a:bodyPr wrap="square" rtlCol="0">
            <a:spAutoFit/>
          </a:bodyPr>
          <a:lstStyle/>
          <a:p>
            <a:r>
              <a:rPr lang="es-AR" sz="1200" dirty="0"/>
              <a:t>Mg. Ing. Néstor Orlando Cruz</a:t>
            </a:r>
          </a:p>
        </p:txBody>
      </p:sp>
      <p:graphicFrame>
        <p:nvGraphicFramePr>
          <p:cNvPr id="3" name="Diagrama 2">
            <a:extLst>
              <a:ext uri="{FF2B5EF4-FFF2-40B4-BE49-F238E27FC236}">
                <a16:creationId xmlns:a16="http://schemas.microsoft.com/office/drawing/2014/main" id="{C5F8506D-89EB-03FD-6F5F-E13001085EBB}"/>
              </a:ext>
            </a:extLst>
          </p:cNvPr>
          <p:cNvGraphicFramePr/>
          <p:nvPr>
            <p:extLst>
              <p:ext uri="{D42A27DB-BD31-4B8C-83A1-F6EECF244321}">
                <p14:modId xmlns:p14="http://schemas.microsoft.com/office/powerpoint/2010/main" val="917086934"/>
              </p:ext>
            </p:extLst>
          </p:nvPr>
        </p:nvGraphicFramePr>
        <p:xfrm>
          <a:off x="1341884" y="105186"/>
          <a:ext cx="10369152" cy="3714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4" name="Conector recto 3">
            <a:extLst>
              <a:ext uri="{FF2B5EF4-FFF2-40B4-BE49-F238E27FC236}">
                <a16:creationId xmlns:a16="http://schemas.microsoft.com/office/drawing/2014/main" id="{E788D2E8-A0EE-CA70-4B88-3F05F7A05907}"/>
              </a:ext>
            </a:extLst>
          </p:cNvPr>
          <p:cNvCxnSpPr/>
          <p:nvPr/>
        </p:nvCxnSpPr>
        <p:spPr>
          <a:xfrm>
            <a:off x="1341884" y="476671"/>
            <a:ext cx="10441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CuadroTexto 12">
            <a:extLst>
              <a:ext uri="{FF2B5EF4-FFF2-40B4-BE49-F238E27FC236}">
                <a16:creationId xmlns:a16="http://schemas.microsoft.com/office/drawing/2014/main" id="{B650AB4B-AE2F-142F-6C84-F57326DBC079}"/>
              </a:ext>
            </a:extLst>
          </p:cNvPr>
          <p:cNvSpPr txBox="1"/>
          <p:nvPr/>
        </p:nvSpPr>
        <p:spPr>
          <a:xfrm>
            <a:off x="1485900" y="872112"/>
            <a:ext cx="10081120" cy="2246769"/>
          </a:xfrm>
          <a:prstGeom prst="rect">
            <a:avLst/>
          </a:prstGeom>
          <a:noFill/>
        </p:spPr>
        <p:txBody>
          <a:bodyPr wrap="square">
            <a:spAutoFit/>
          </a:bodyPr>
          <a:lstStyle/>
          <a:p>
            <a:pPr algn="ctr">
              <a:buNone/>
            </a:pPr>
            <a:r>
              <a:rPr lang="es-ES" sz="2000" b="1" dirty="0">
                <a:solidFill>
                  <a:schemeClr val="tx2"/>
                </a:solidFill>
                <a:latin typeface="Verdana" panose="020B0604030504040204" pitchFamily="34" charset="0"/>
                <a:ea typeface="Verdana" panose="020B0604030504040204" pitchFamily="34" charset="0"/>
              </a:rPr>
              <a:t>Teoría de Theodore “Levitt”</a:t>
            </a:r>
          </a:p>
          <a:p>
            <a:pPr algn="just">
              <a:buNone/>
            </a:pPr>
            <a:endParaRPr lang="es-ES" sz="2000" b="1" dirty="0">
              <a:solidFill>
                <a:schemeClr val="tx2"/>
              </a:solidFill>
              <a:latin typeface="Verdana" panose="020B0604030504040204" pitchFamily="34" charset="0"/>
              <a:ea typeface="Verdana" panose="020B0604030504040204" pitchFamily="34" charset="0"/>
            </a:endParaRPr>
          </a:p>
          <a:p>
            <a:pPr algn="just">
              <a:buNone/>
            </a:pPr>
            <a:endParaRPr lang="es-ES" sz="2000" b="1" dirty="0">
              <a:solidFill>
                <a:schemeClr val="tx2"/>
              </a:solidFill>
              <a:latin typeface="Verdana" panose="020B0604030504040204" pitchFamily="34" charset="0"/>
              <a:ea typeface="Verdana" panose="020B0604030504040204" pitchFamily="34" charset="0"/>
            </a:endParaRPr>
          </a:p>
          <a:p>
            <a:pPr algn="just"/>
            <a:r>
              <a:rPr lang="es-ES" sz="2000" b="1" dirty="0">
                <a:solidFill>
                  <a:schemeClr val="tx2"/>
                </a:solidFill>
                <a:latin typeface="Verdana" panose="020B0604030504040204" pitchFamily="34" charset="0"/>
                <a:ea typeface="Verdana" panose="020B0604030504040204" pitchFamily="34" charset="0"/>
              </a:rPr>
              <a:t>Theodore Levitt</a:t>
            </a:r>
            <a:r>
              <a:rPr lang="es-ES" sz="2000" dirty="0">
                <a:solidFill>
                  <a:schemeClr val="tx2"/>
                </a:solidFill>
                <a:latin typeface="Verdana" panose="020B0604030504040204" pitchFamily="34" charset="0"/>
                <a:ea typeface="Verdana" panose="020B0604030504040204" pitchFamily="34" charset="0"/>
              </a:rPr>
              <a:t> fue un economista y profesor de la Harvard. Es célebre por su enfoque visionario sobre el marketing, la innovación y la orientación al cliente. Su artículo </a:t>
            </a:r>
            <a:r>
              <a:rPr lang="es-ES" sz="2000" b="1" dirty="0">
                <a:solidFill>
                  <a:schemeClr val="tx2"/>
                </a:solidFill>
                <a:latin typeface="Verdana" panose="020B0604030504040204" pitchFamily="34" charset="0"/>
                <a:ea typeface="Verdana" panose="020B0604030504040204" pitchFamily="34" charset="0"/>
              </a:rPr>
              <a:t>"Marketing </a:t>
            </a:r>
            <a:r>
              <a:rPr lang="es-ES" sz="2000" b="1" dirty="0" err="1">
                <a:solidFill>
                  <a:schemeClr val="tx2"/>
                </a:solidFill>
                <a:latin typeface="Verdana" panose="020B0604030504040204" pitchFamily="34" charset="0"/>
                <a:ea typeface="Verdana" panose="020B0604030504040204" pitchFamily="34" charset="0"/>
              </a:rPr>
              <a:t>Myopia</a:t>
            </a:r>
            <a:r>
              <a:rPr lang="es-ES" sz="2000" b="1" dirty="0">
                <a:solidFill>
                  <a:schemeClr val="tx2"/>
                </a:solidFill>
                <a:latin typeface="Verdana" panose="020B0604030504040204" pitchFamily="34" charset="0"/>
                <a:ea typeface="Verdana" panose="020B0604030504040204" pitchFamily="34" charset="0"/>
              </a:rPr>
              <a:t>" </a:t>
            </a:r>
            <a:r>
              <a:rPr lang="es-ES" sz="2000" dirty="0">
                <a:solidFill>
                  <a:schemeClr val="tx2"/>
                </a:solidFill>
                <a:latin typeface="Verdana" panose="020B0604030504040204" pitchFamily="34" charset="0"/>
                <a:ea typeface="Verdana" panose="020B0604030504040204" pitchFamily="34" charset="0"/>
              </a:rPr>
              <a:t>es considerado uno de los textos más influyentes en la historia del marketing.</a:t>
            </a:r>
          </a:p>
        </p:txBody>
      </p:sp>
    </p:spTree>
    <p:extLst>
      <p:ext uri="{BB962C8B-B14F-4D97-AF65-F5344CB8AC3E}">
        <p14:creationId xmlns:p14="http://schemas.microsoft.com/office/powerpoint/2010/main" val="11493410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696509-8590-958B-B76B-71701F08EFFE}"/>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3D7E706E-F65C-3EDC-EFF1-B62B60A294C5}"/>
              </a:ext>
            </a:extLst>
          </p:cNvPr>
          <p:cNvSpPr txBox="1"/>
          <p:nvPr/>
        </p:nvSpPr>
        <p:spPr>
          <a:xfrm>
            <a:off x="5086300" y="6484693"/>
            <a:ext cx="2952328" cy="276999"/>
          </a:xfrm>
          <a:prstGeom prst="rect">
            <a:avLst/>
          </a:prstGeom>
          <a:noFill/>
        </p:spPr>
        <p:txBody>
          <a:bodyPr wrap="square" rtlCol="0">
            <a:spAutoFit/>
          </a:bodyPr>
          <a:lstStyle/>
          <a:p>
            <a:r>
              <a:rPr lang="es-AR" sz="1200" dirty="0"/>
              <a:t>Mg. Ing. Néstor Orlando Cruz</a:t>
            </a:r>
          </a:p>
        </p:txBody>
      </p:sp>
      <p:graphicFrame>
        <p:nvGraphicFramePr>
          <p:cNvPr id="3" name="Diagrama 2">
            <a:extLst>
              <a:ext uri="{FF2B5EF4-FFF2-40B4-BE49-F238E27FC236}">
                <a16:creationId xmlns:a16="http://schemas.microsoft.com/office/drawing/2014/main" id="{98549EB2-2B93-5498-B6D4-FD7550510949}"/>
              </a:ext>
            </a:extLst>
          </p:cNvPr>
          <p:cNvGraphicFramePr/>
          <p:nvPr>
            <p:extLst>
              <p:ext uri="{D42A27DB-BD31-4B8C-83A1-F6EECF244321}">
                <p14:modId xmlns:p14="http://schemas.microsoft.com/office/powerpoint/2010/main" val="917086934"/>
              </p:ext>
            </p:extLst>
          </p:nvPr>
        </p:nvGraphicFramePr>
        <p:xfrm>
          <a:off x="1341884" y="105186"/>
          <a:ext cx="10369152" cy="3714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4" name="Conector recto 3">
            <a:extLst>
              <a:ext uri="{FF2B5EF4-FFF2-40B4-BE49-F238E27FC236}">
                <a16:creationId xmlns:a16="http://schemas.microsoft.com/office/drawing/2014/main" id="{D646B42E-D58E-D6C4-9D67-5F40EBCBEEB2}"/>
              </a:ext>
            </a:extLst>
          </p:cNvPr>
          <p:cNvCxnSpPr/>
          <p:nvPr/>
        </p:nvCxnSpPr>
        <p:spPr>
          <a:xfrm>
            <a:off x="1341884" y="476671"/>
            <a:ext cx="10441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CuadroTexto 9">
            <a:extLst>
              <a:ext uri="{FF2B5EF4-FFF2-40B4-BE49-F238E27FC236}">
                <a16:creationId xmlns:a16="http://schemas.microsoft.com/office/drawing/2014/main" id="{805CADBA-05CD-381B-F13B-425EAB59F475}"/>
              </a:ext>
            </a:extLst>
          </p:cNvPr>
          <p:cNvSpPr txBox="1"/>
          <p:nvPr/>
        </p:nvSpPr>
        <p:spPr>
          <a:xfrm>
            <a:off x="2156176" y="1632793"/>
            <a:ext cx="9433048" cy="646331"/>
          </a:xfrm>
          <a:prstGeom prst="rect">
            <a:avLst/>
          </a:prstGeom>
          <a:noFill/>
        </p:spPr>
        <p:txBody>
          <a:bodyPr wrap="square">
            <a:spAutoFit/>
          </a:bodyPr>
          <a:lstStyle/>
          <a:p>
            <a:r>
              <a:rPr lang="es-ES" b="1" i="1" dirty="0">
                <a:solidFill>
                  <a:srgbClr val="FF0000"/>
                </a:solidFill>
              </a:rPr>
              <a:t>❝Las empresas deben definirse por las necesidades que satisfacen y no por los productos que venden.❞</a:t>
            </a:r>
            <a:endParaRPr lang="es-AR" b="1" i="1" dirty="0">
              <a:solidFill>
                <a:srgbClr val="FF0000"/>
              </a:solidFill>
            </a:endParaRPr>
          </a:p>
        </p:txBody>
      </p:sp>
      <p:sp>
        <p:nvSpPr>
          <p:cNvPr id="11" name="CuadroTexto 10">
            <a:extLst>
              <a:ext uri="{FF2B5EF4-FFF2-40B4-BE49-F238E27FC236}">
                <a16:creationId xmlns:a16="http://schemas.microsoft.com/office/drawing/2014/main" id="{2207695A-8AA1-1B63-7395-B83B503A4711}"/>
              </a:ext>
            </a:extLst>
          </p:cNvPr>
          <p:cNvSpPr txBox="1"/>
          <p:nvPr/>
        </p:nvSpPr>
        <p:spPr>
          <a:xfrm>
            <a:off x="1944904" y="1169991"/>
            <a:ext cx="6093724" cy="369332"/>
          </a:xfrm>
          <a:prstGeom prst="rect">
            <a:avLst/>
          </a:prstGeom>
          <a:noFill/>
        </p:spPr>
        <p:txBody>
          <a:bodyPr wrap="square">
            <a:spAutoFit/>
          </a:bodyPr>
          <a:lstStyle/>
          <a:p>
            <a:pPr marL="342900" indent="-342900">
              <a:buFont typeface="Wingdings" panose="05000000000000000000" pitchFamily="2" charset="2"/>
              <a:buChar char="ü"/>
            </a:pPr>
            <a:r>
              <a:rPr lang="es-AR" b="1" dirty="0">
                <a:solidFill>
                  <a:schemeClr val="tx2"/>
                </a:solidFill>
              </a:rPr>
              <a:t>Marketing </a:t>
            </a:r>
            <a:r>
              <a:rPr lang="es-AR" b="1" dirty="0" err="1">
                <a:solidFill>
                  <a:schemeClr val="tx2"/>
                </a:solidFill>
              </a:rPr>
              <a:t>Myopia</a:t>
            </a:r>
            <a:r>
              <a:rPr lang="es-AR" b="1" dirty="0">
                <a:solidFill>
                  <a:schemeClr val="tx2"/>
                </a:solidFill>
              </a:rPr>
              <a:t> (Miopía del Marketing)</a:t>
            </a:r>
          </a:p>
        </p:txBody>
      </p:sp>
      <p:sp>
        <p:nvSpPr>
          <p:cNvPr id="19" name="CuadroTexto 18">
            <a:extLst>
              <a:ext uri="{FF2B5EF4-FFF2-40B4-BE49-F238E27FC236}">
                <a16:creationId xmlns:a16="http://schemas.microsoft.com/office/drawing/2014/main" id="{D2870237-AD4D-4E8E-C845-5D660CE489DA}"/>
              </a:ext>
            </a:extLst>
          </p:cNvPr>
          <p:cNvSpPr txBox="1"/>
          <p:nvPr/>
        </p:nvSpPr>
        <p:spPr>
          <a:xfrm>
            <a:off x="1843725" y="2407070"/>
            <a:ext cx="6093724" cy="369332"/>
          </a:xfrm>
          <a:prstGeom prst="rect">
            <a:avLst/>
          </a:prstGeom>
          <a:noFill/>
        </p:spPr>
        <p:txBody>
          <a:bodyPr wrap="square">
            <a:spAutoFit/>
          </a:bodyPr>
          <a:lstStyle/>
          <a:p>
            <a:pPr marL="285750" indent="-285750">
              <a:buFont typeface="Wingdings" panose="05000000000000000000" pitchFamily="2" charset="2"/>
              <a:buChar char="ü"/>
            </a:pPr>
            <a:r>
              <a:rPr lang="es-AR" b="1" dirty="0">
                <a:solidFill>
                  <a:schemeClr val="tx2"/>
                </a:solidFill>
              </a:rPr>
              <a:t>Orientación al Cliente</a:t>
            </a:r>
          </a:p>
        </p:txBody>
      </p:sp>
      <p:sp>
        <p:nvSpPr>
          <p:cNvPr id="23" name="CuadroTexto 22">
            <a:extLst>
              <a:ext uri="{FF2B5EF4-FFF2-40B4-BE49-F238E27FC236}">
                <a16:creationId xmlns:a16="http://schemas.microsoft.com/office/drawing/2014/main" id="{C14306AD-C576-CFC8-F879-D9CB3A4D1BF5}"/>
              </a:ext>
            </a:extLst>
          </p:cNvPr>
          <p:cNvSpPr txBox="1"/>
          <p:nvPr/>
        </p:nvSpPr>
        <p:spPr>
          <a:xfrm>
            <a:off x="1821475" y="3444157"/>
            <a:ext cx="6093724" cy="369332"/>
          </a:xfrm>
          <a:prstGeom prst="rect">
            <a:avLst/>
          </a:prstGeom>
          <a:noFill/>
        </p:spPr>
        <p:txBody>
          <a:bodyPr wrap="square">
            <a:spAutoFit/>
          </a:bodyPr>
          <a:lstStyle/>
          <a:p>
            <a:pPr marL="285750" indent="-285750">
              <a:buFont typeface="Wingdings" panose="05000000000000000000" pitchFamily="2" charset="2"/>
              <a:buChar char="ü"/>
            </a:pPr>
            <a:r>
              <a:rPr lang="es-AR" b="1" dirty="0">
                <a:solidFill>
                  <a:schemeClr val="tx2"/>
                </a:solidFill>
              </a:rPr>
              <a:t>Globalización y Estandarización</a:t>
            </a:r>
          </a:p>
        </p:txBody>
      </p:sp>
      <p:sp>
        <p:nvSpPr>
          <p:cNvPr id="25" name="CuadroTexto 24">
            <a:extLst>
              <a:ext uri="{FF2B5EF4-FFF2-40B4-BE49-F238E27FC236}">
                <a16:creationId xmlns:a16="http://schemas.microsoft.com/office/drawing/2014/main" id="{0FE6E2D0-AB50-571F-7143-0E31ACDE2BA7}"/>
              </a:ext>
            </a:extLst>
          </p:cNvPr>
          <p:cNvSpPr txBox="1"/>
          <p:nvPr/>
        </p:nvSpPr>
        <p:spPr>
          <a:xfrm>
            <a:off x="2422004" y="4109668"/>
            <a:ext cx="8940188" cy="369332"/>
          </a:xfrm>
          <a:prstGeom prst="rect">
            <a:avLst/>
          </a:prstGeom>
          <a:noFill/>
        </p:spPr>
        <p:txBody>
          <a:bodyPr wrap="square">
            <a:spAutoFit/>
          </a:bodyPr>
          <a:lstStyle/>
          <a:p>
            <a:r>
              <a:rPr lang="es-ES" b="1" i="1" dirty="0">
                <a:solidFill>
                  <a:srgbClr val="FF0000"/>
                </a:solidFill>
              </a:rPr>
              <a:t>Apunta a beneficios de escala, eficiencia y marca global unificada.</a:t>
            </a:r>
            <a:endParaRPr lang="es-AR" b="1" i="1" dirty="0">
              <a:solidFill>
                <a:srgbClr val="FF0000"/>
              </a:solidFill>
            </a:endParaRPr>
          </a:p>
        </p:txBody>
      </p:sp>
      <p:sp>
        <p:nvSpPr>
          <p:cNvPr id="27" name="CuadroTexto 26">
            <a:extLst>
              <a:ext uri="{FF2B5EF4-FFF2-40B4-BE49-F238E27FC236}">
                <a16:creationId xmlns:a16="http://schemas.microsoft.com/office/drawing/2014/main" id="{E7E34881-05CE-36BA-8C1A-1A0EE15C1DDD}"/>
              </a:ext>
            </a:extLst>
          </p:cNvPr>
          <p:cNvSpPr txBox="1"/>
          <p:nvPr/>
        </p:nvSpPr>
        <p:spPr>
          <a:xfrm>
            <a:off x="2169976" y="2844883"/>
            <a:ext cx="7848872" cy="369332"/>
          </a:xfrm>
          <a:prstGeom prst="rect">
            <a:avLst/>
          </a:prstGeom>
          <a:noFill/>
        </p:spPr>
        <p:txBody>
          <a:bodyPr wrap="square">
            <a:spAutoFit/>
          </a:bodyPr>
          <a:lstStyle/>
          <a:p>
            <a:r>
              <a:rPr lang="es-ES" b="1" i="1" dirty="0">
                <a:solidFill>
                  <a:srgbClr val="FF0000"/>
                </a:solidFill>
              </a:rPr>
              <a:t>❝El propósito de un negocio es crear y mantener un cliente.❞</a:t>
            </a:r>
            <a:endParaRPr lang="es-AR" b="1" i="1" dirty="0">
              <a:solidFill>
                <a:srgbClr val="FF0000"/>
              </a:solidFill>
            </a:endParaRPr>
          </a:p>
        </p:txBody>
      </p:sp>
      <p:sp>
        <p:nvSpPr>
          <p:cNvPr id="29" name="CuadroTexto 28">
            <a:extLst>
              <a:ext uri="{FF2B5EF4-FFF2-40B4-BE49-F238E27FC236}">
                <a16:creationId xmlns:a16="http://schemas.microsoft.com/office/drawing/2014/main" id="{2BA54D20-C019-F51D-83C9-22B87F327E27}"/>
              </a:ext>
            </a:extLst>
          </p:cNvPr>
          <p:cNvSpPr txBox="1"/>
          <p:nvPr/>
        </p:nvSpPr>
        <p:spPr>
          <a:xfrm>
            <a:off x="1843725" y="5219908"/>
            <a:ext cx="8808935" cy="369332"/>
          </a:xfrm>
          <a:prstGeom prst="rect">
            <a:avLst/>
          </a:prstGeom>
          <a:noFill/>
        </p:spPr>
        <p:txBody>
          <a:bodyPr wrap="square">
            <a:spAutoFit/>
          </a:bodyPr>
          <a:lstStyle/>
          <a:p>
            <a:r>
              <a:rPr lang="es-ES" b="1" i="1" dirty="0">
                <a:solidFill>
                  <a:srgbClr val="FF0000"/>
                </a:solidFill>
              </a:rPr>
              <a:t>Lo posiciona como función estratégica, no solo publicitaria o de ventas.</a:t>
            </a:r>
            <a:endParaRPr lang="es-AR" b="1" i="1" dirty="0">
              <a:solidFill>
                <a:srgbClr val="FF0000"/>
              </a:solidFill>
            </a:endParaRPr>
          </a:p>
        </p:txBody>
      </p:sp>
      <p:sp>
        <p:nvSpPr>
          <p:cNvPr id="21" name="CuadroTexto 20">
            <a:extLst>
              <a:ext uri="{FF2B5EF4-FFF2-40B4-BE49-F238E27FC236}">
                <a16:creationId xmlns:a16="http://schemas.microsoft.com/office/drawing/2014/main" id="{D11B3EF3-3726-BFFD-AE5A-D9935D6EE228}"/>
              </a:ext>
            </a:extLst>
          </p:cNvPr>
          <p:cNvSpPr txBox="1"/>
          <p:nvPr/>
        </p:nvSpPr>
        <p:spPr>
          <a:xfrm>
            <a:off x="1953235" y="4681236"/>
            <a:ext cx="3565113" cy="369332"/>
          </a:xfrm>
          <a:prstGeom prst="rect">
            <a:avLst/>
          </a:prstGeom>
          <a:noFill/>
        </p:spPr>
        <p:txBody>
          <a:bodyPr wrap="square">
            <a:spAutoFit/>
          </a:bodyPr>
          <a:lstStyle/>
          <a:p>
            <a:pPr marL="285750" indent="-285750">
              <a:buFont typeface="Wingdings" panose="05000000000000000000" pitchFamily="2" charset="2"/>
              <a:buChar char="ü"/>
            </a:pPr>
            <a:r>
              <a:rPr lang="es-AR" b="1" dirty="0">
                <a:solidFill>
                  <a:schemeClr val="tx2"/>
                </a:solidFill>
              </a:rPr>
              <a:t>Marketing como Filosofía</a:t>
            </a:r>
          </a:p>
        </p:txBody>
      </p:sp>
      <p:sp>
        <p:nvSpPr>
          <p:cNvPr id="12" name="8 CuadroTexto">
            <a:extLst>
              <a:ext uri="{FF2B5EF4-FFF2-40B4-BE49-F238E27FC236}">
                <a16:creationId xmlns:a16="http://schemas.microsoft.com/office/drawing/2014/main" id="{7CA1C362-ACAD-EC57-76AF-F5B62C833987}"/>
              </a:ext>
            </a:extLst>
          </p:cNvPr>
          <p:cNvSpPr txBox="1"/>
          <p:nvPr/>
        </p:nvSpPr>
        <p:spPr>
          <a:xfrm>
            <a:off x="4221234" y="548178"/>
            <a:ext cx="4394427" cy="400110"/>
          </a:xfrm>
          <a:prstGeom prst="rect">
            <a:avLst/>
          </a:prstGeom>
          <a:noFill/>
          <a:ln w="57150">
            <a:solidFill>
              <a:schemeClr val="tx2">
                <a:lumMod val="50000"/>
              </a:schemeClr>
            </a:solidFill>
          </a:ln>
        </p:spPr>
        <p:txBody>
          <a:bodyPr wrap="square" rtlCol="0">
            <a:spAutoFit/>
          </a:bodyPr>
          <a:lstStyle/>
          <a:p>
            <a:pPr algn="ctr"/>
            <a:r>
              <a:rPr lang="es-ES" sz="2000" b="1" dirty="0">
                <a:solidFill>
                  <a:schemeClr val="tx2"/>
                </a:solidFill>
                <a:effectLst>
                  <a:outerShdw blurRad="38100" dist="38100" dir="2700000" algn="tl">
                    <a:srgbClr val="000000">
                      <a:alpha val="43137"/>
                    </a:srgbClr>
                  </a:outerShdw>
                </a:effectLst>
              </a:rPr>
              <a:t>ETAPAS de</a:t>
            </a:r>
            <a:r>
              <a:rPr lang="es-AR" sz="2000" b="1" dirty="0">
                <a:solidFill>
                  <a:schemeClr val="tx2"/>
                </a:solidFill>
                <a:effectLst>
                  <a:outerShdw blurRad="38100" dist="38100" dir="2700000" algn="tl">
                    <a:srgbClr val="000000">
                      <a:alpha val="43137"/>
                    </a:srgbClr>
                  </a:outerShdw>
                </a:effectLst>
              </a:rPr>
              <a:t> LEVITT</a:t>
            </a:r>
            <a:r>
              <a:rPr lang="es-ES" sz="2000" b="1" i="1" dirty="0">
                <a:solidFill>
                  <a:schemeClr val="tx2"/>
                </a:solidFill>
                <a:effectLst>
                  <a:outerShdw blurRad="38100" dist="38100" dir="2700000" algn="tl">
                    <a:srgbClr val="000000">
                      <a:alpha val="43137"/>
                    </a:srgbClr>
                  </a:outerShdw>
                </a:effectLst>
              </a:rPr>
              <a:t> </a:t>
            </a:r>
            <a:endParaRPr lang="es-AR" sz="2000" b="1" i="1" dirty="0">
              <a:solidFill>
                <a:schemeClr val="tx2"/>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7330884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fade">
                                      <p:cBhvr>
                                        <p:cTn id="17" dur="500"/>
                                        <p:tgtEl>
                                          <p:spTgt spid="1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fade">
                                      <p:cBhvr>
                                        <p:cTn id="22" dur="500"/>
                                        <p:tgtEl>
                                          <p:spTgt spid="2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animEffect transition="in" filter="fade">
                                      <p:cBhvr>
                                        <p:cTn id="27" dur="500"/>
                                        <p:tgtEl>
                                          <p:spTgt spid="23"/>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5"/>
                                        </p:tgtEl>
                                        <p:attrNameLst>
                                          <p:attrName>style.visibility</p:attrName>
                                        </p:attrNameLst>
                                      </p:cBhvr>
                                      <p:to>
                                        <p:strVal val="visible"/>
                                      </p:to>
                                    </p:set>
                                    <p:animEffect transition="in" filter="fade">
                                      <p:cBhvr>
                                        <p:cTn id="32" dur="500"/>
                                        <p:tgtEl>
                                          <p:spTgt spid="25"/>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1"/>
                                        </p:tgtEl>
                                        <p:attrNameLst>
                                          <p:attrName>style.visibility</p:attrName>
                                        </p:attrNameLst>
                                      </p:cBhvr>
                                      <p:to>
                                        <p:strVal val="visible"/>
                                      </p:to>
                                    </p:set>
                                    <p:animEffect transition="in" filter="fade">
                                      <p:cBhvr>
                                        <p:cTn id="37" dur="500"/>
                                        <p:tgtEl>
                                          <p:spTgt spid="21"/>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9"/>
                                        </p:tgtEl>
                                        <p:attrNameLst>
                                          <p:attrName>style.visibility</p:attrName>
                                        </p:attrNameLst>
                                      </p:cBhvr>
                                      <p:to>
                                        <p:strVal val="visible"/>
                                      </p:to>
                                    </p:set>
                                    <p:animEffect transition="in" filter="fade">
                                      <p:cBhvr>
                                        <p:cTn id="42"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9" grpId="0"/>
      <p:bldP spid="23" grpId="0"/>
      <p:bldP spid="25" grpId="0"/>
      <p:bldP spid="27" grpId="0"/>
      <p:bldP spid="29" grpId="0"/>
      <p:bldP spid="2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A2B3A3-2863-AE68-4D6E-E439495890C0}"/>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101C0BE3-2562-FA7A-37A5-B097A6886BD0}"/>
              </a:ext>
            </a:extLst>
          </p:cNvPr>
          <p:cNvSpPr txBox="1"/>
          <p:nvPr/>
        </p:nvSpPr>
        <p:spPr>
          <a:xfrm>
            <a:off x="5086300" y="6484693"/>
            <a:ext cx="2952328" cy="276999"/>
          </a:xfrm>
          <a:prstGeom prst="rect">
            <a:avLst/>
          </a:prstGeom>
          <a:noFill/>
        </p:spPr>
        <p:txBody>
          <a:bodyPr wrap="square" rtlCol="0">
            <a:spAutoFit/>
          </a:bodyPr>
          <a:lstStyle/>
          <a:p>
            <a:r>
              <a:rPr lang="es-AR" sz="1200" dirty="0">
                <a:solidFill>
                  <a:schemeClr val="tx2"/>
                </a:solidFill>
              </a:rPr>
              <a:t>Mg. Ing. Néstor Orlando Cruz</a:t>
            </a:r>
          </a:p>
        </p:txBody>
      </p:sp>
      <p:graphicFrame>
        <p:nvGraphicFramePr>
          <p:cNvPr id="3" name="Diagrama 2">
            <a:extLst>
              <a:ext uri="{FF2B5EF4-FFF2-40B4-BE49-F238E27FC236}">
                <a16:creationId xmlns:a16="http://schemas.microsoft.com/office/drawing/2014/main" id="{7F923C97-2763-A7C7-8C53-54F158C45FBA}"/>
              </a:ext>
            </a:extLst>
          </p:cNvPr>
          <p:cNvGraphicFramePr/>
          <p:nvPr/>
        </p:nvGraphicFramePr>
        <p:xfrm>
          <a:off x="1341884" y="105186"/>
          <a:ext cx="10369152" cy="3714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4" name="Conector recto 3">
            <a:extLst>
              <a:ext uri="{FF2B5EF4-FFF2-40B4-BE49-F238E27FC236}">
                <a16:creationId xmlns:a16="http://schemas.microsoft.com/office/drawing/2014/main" id="{4DF940A0-338C-E644-2A78-F2814A1C1D91}"/>
              </a:ext>
            </a:extLst>
          </p:cNvPr>
          <p:cNvCxnSpPr/>
          <p:nvPr/>
        </p:nvCxnSpPr>
        <p:spPr>
          <a:xfrm>
            <a:off x="1341884" y="476671"/>
            <a:ext cx="10441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5" name="8 CuadroTexto">
            <a:extLst>
              <a:ext uri="{FF2B5EF4-FFF2-40B4-BE49-F238E27FC236}">
                <a16:creationId xmlns:a16="http://schemas.microsoft.com/office/drawing/2014/main" id="{3A8D62C1-E7FC-5A87-9195-639412DCC223}"/>
              </a:ext>
            </a:extLst>
          </p:cNvPr>
          <p:cNvSpPr txBox="1"/>
          <p:nvPr/>
        </p:nvSpPr>
        <p:spPr>
          <a:xfrm>
            <a:off x="4300847" y="642610"/>
            <a:ext cx="4451225" cy="400110"/>
          </a:xfrm>
          <a:prstGeom prst="rect">
            <a:avLst/>
          </a:prstGeom>
          <a:noFill/>
          <a:ln w="57150">
            <a:solidFill>
              <a:schemeClr val="tx2">
                <a:lumMod val="50000"/>
              </a:schemeClr>
            </a:solidFill>
          </a:ln>
        </p:spPr>
        <p:txBody>
          <a:bodyPr wrap="square" rtlCol="0">
            <a:spAutoFit/>
          </a:bodyPr>
          <a:lstStyle/>
          <a:p>
            <a:pPr algn="ctr"/>
            <a:r>
              <a:rPr lang="es-ES" sz="2000" b="1" i="1" dirty="0">
                <a:solidFill>
                  <a:schemeClr val="tx2"/>
                </a:solidFill>
                <a:effectLst>
                  <a:outerShdw blurRad="38100" dist="38100" dir="2700000" algn="tl">
                    <a:srgbClr val="000000">
                      <a:alpha val="43137"/>
                    </a:srgbClr>
                  </a:outerShdw>
                </a:effectLst>
              </a:rPr>
              <a:t>Ciclo de vida de un producto</a:t>
            </a:r>
            <a:endParaRPr lang="es-AR" sz="2000" b="1" i="1" dirty="0">
              <a:solidFill>
                <a:schemeClr val="tx2"/>
              </a:solidFill>
              <a:effectLst>
                <a:outerShdw blurRad="38100" dist="38100" dir="2700000" algn="tl">
                  <a:srgbClr val="000000">
                    <a:alpha val="43137"/>
                  </a:srgbClr>
                </a:outerShdw>
              </a:effectLst>
            </a:endParaRPr>
          </a:p>
        </p:txBody>
      </p:sp>
      <p:graphicFrame>
        <p:nvGraphicFramePr>
          <p:cNvPr id="7" name="17 Tabla">
            <a:extLst>
              <a:ext uri="{FF2B5EF4-FFF2-40B4-BE49-F238E27FC236}">
                <a16:creationId xmlns:a16="http://schemas.microsoft.com/office/drawing/2014/main" id="{E5F4567F-E8F8-DA39-2F00-67B1D79AAD80}"/>
              </a:ext>
            </a:extLst>
          </p:cNvPr>
          <p:cNvGraphicFramePr>
            <a:graphicFrameLocks noGrp="1"/>
          </p:cNvGraphicFramePr>
          <p:nvPr>
            <p:extLst>
              <p:ext uri="{D42A27DB-BD31-4B8C-83A1-F6EECF244321}">
                <p14:modId xmlns:p14="http://schemas.microsoft.com/office/powerpoint/2010/main" val="3560930867"/>
              </p:ext>
            </p:extLst>
          </p:nvPr>
        </p:nvGraphicFramePr>
        <p:xfrm>
          <a:off x="2494012" y="1208658"/>
          <a:ext cx="7554250" cy="2011734"/>
        </p:xfrm>
        <a:graphic>
          <a:graphicData uri="http://schemas.openxmlformats.org/drawingml/2006/table">
            <a:tbl>
              <a:tblPr/>
              <a:tblGrid>
                <a:gridCol w="1510850">
                  <a:extLst>
                    <a:ext uri="{9D8B030D-6E8A-4147-A177-3AD203B41FA5}">
                      <a16:colId xmlns:a16="http://schemas.microsoft.com/office/drawing/2014/main" val="20000"/>
                    </a:ext>
                  </a:extLst>
                </a:gridCol>
                <a:gridCol w="1510850">
                  <a:extLst>
                    <a:ext uri="{9D8B030D-6E8A-4147-A177-3AD203B41FA5}">
                      <a16:colId xmlns:a16="http://schemas.microsoft.com/office/drawing/2014/main" val="20001"/>
                    </a:ext>
                  </a:extLst>
                </a:gridCol>
                <a:gridCol w="1510850">
                  <a:extLst>
                    <a:ext uri="{9D8B030D-6E8A-4147-A177-3AD203B41FA5}">
                      <a16:colId xmlns:a16="http://schemas.microsoft.com/office/drawing/2014/main" val="20002"/>
                    </a:ext>
                  </a:extLst>
                </a:gridCol>
                <a:gridCol w="1510850">
                  <a:extLst>
                    <a:ext uri="{9D8B030D-6E8A-4147-A177-3AD203B41FA5}">
                      <a16:colId xmlns:a16="http://schemas.microsoft.com/office/drawing/2014/main" val="20003"/>
                    </a:ext>
                  </a:extLst>
                </a:gridCol>
                <a:gridCol w="1510850">
                  <a:extLst>
                    <a:ext uri="{9D8B030D-6E8A-4147-A177-3AD203B41FA5}">
                      <a16:colId xmlns:a16="http://schemas.microsoft.com/office/drawing/2014/main" val="20004"/>
                    </a:ext>
                  </a:extLst>
                </a:gridCol>
              </a:tblGrid>
              <a:tr h="464703">
                <a:tc>
                  <a:txBody>
                    <a:bodyPr/>
                    <a:lstStyle/>
                    <a:p>
                      <a:pPr algn="ctr">
                        <a:spcAft>
                          <a:spcPts val="0"/>
                        </a:spcAft>
                      </a:pPr>
                      <a:endParaRPr lang="es-ES" sz="1400" b="1" dirty="0">
                        <a:solidFill>
                          <a:schemeClr val="tx2"/>
                        </a:solidFill>
                        <a:effectLst>
                          <a:outerShdw blurRad="38100" dist="38100" dir="2700000" algn="tl">
                            <a:srgbClr val="000000">
                              <a:alpha val="43137"/>
                            </a:srgbClr>
                          </a:outerShdw>
                        </a:effectLst>
                        <a:latin typeface="Arial"/>
                        <a:ea typeface="Times New Roman"/>
                        <a:cs typeface="Times New Roman"/>
                      </a:endParaRPr>
                    </a:p>
                    <a:p>
                      <a:pPr algn="ctr">
                        <a:spcAft>
                          <a:spcPts val="0"/>
                        </a:spcAft>
                      </a:pPr>
                      <a:r>
                        <a:rPr lang="es-ES" sz="1400" b="1" dirty="0">
                          <a:solidFill>
                            <a:schemeClr val="tx2"/>
                          </a:solidFill>
                          <a:effectLst>
                            <a:outerShdw blurRad="38100" dist="38100" dir="2700000" algn="tl">
                              <a:srgbClr val="000000">
                                <a:alpha val="43137"/>
                              </a:srgbClr>
                            </a:outerShdw>
                          </a:effectLst>
                          <a:latin typeface="Arial"/>
                          <a:ea typeface="Times New Roman"/>
                          <a:cs typeface="Times New Roman"/>
                        </a:rPr>
                        <a:t>FACTORES</a:t>
                      </a:r>
                      <a:endParaRPr lang="es-MX" sz="1400" dirty="0">
                        <a:solidFill>
                          <a:schemeClr val="tx2"/>
                        </a:solidFill>
                        <a:effectLst>
                          <a:outerShdw blurRad="38100" dist="38100" dir="2700000" algn="tl">
                            <a:srgbClr val="000000">
                              <a:alpha val="43137"/>
                            </a:srgbClr>
                          </a:outerShdw>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bg2">
                            <a:lumMod val="90000"/>
                            <a:shade val="30000"/>
                            <a:satMod val="115000"/>
                          </a:schemeClr>
                        </a:gs>
                        <a:gs pos="50000">
                          <a:schemeClr val="bg2">
                            <a:lumMod val="90000"/>
                            <a:shade val="67500"/>
                            <a:satMod val="115000"/>
                          </a:schemeClr>
                        </a:gs>
                        <a:gs pos="100000">
                          <a:schemeClr val="bg2">
                            <a:lumMod val="90000"/>
                            <a:shade val="100000"/>
                            <a:satMod val="115000"/>
                          </a:schemeClr>
                        </a:gs>
                      </a:gsLst>
                      <a:lin ang="2700000" scaled="1"/>
                      <a:tileRect/>
                    </a:gradFill>
                  </a:tcPr>
                </a:tc>
                <a:tc>
                  <a:txBody>
                    <a:bodyPr/>
                    <a:lstStyle/>
                    <a:p>
                      <a:pPr algn="ctr">
                        <a:spcAft>
                          <a:spcPts val="0"/>
                        </a:spcAft>
                      </a:pPr>
                      <a:endParaRPr lang="es-ES" sz="1400" b="1" dirty="0">
                        <a:solidFill>
                          <a:schemeClr val="tx2"/>
                        </a:solidFill>
                        <a:effectLst>
                          <a:outerShdw blurRad="38100" dist="38100" dir="2700000" algn="tl">
                            <a:srgbClr val="000000">
                              <a:alpha val="43137"/>
                            </a:srgbClr>
                          </a:outerShdw>
                        </a:effectLst>
                        <a:latin typeface="Arial"/>
                        <a:ea typeface="Times New Roman"/>
                        <a:cs typeface="Times New Roman"/>
                      </a:endParaRPr>
                    </a:p>
                    <a:p>
                      <a:pPr algn="ctr">
                        <a:spcAft>
                          <a:spcPts val="0"/>
                        </a:spcAft>
                      </a:pPr>
                      <a:r>
                        <a:rPr lang="es-ES" sz="1400" b="1" dirty="0">
                          <a:solidFill>
                            <a:schemeClr val="tx2"/>
                          </a:solidFill>
                          <a:effectLst>
                            <a:outerShdw blurRad="38100" dist="38100" dir="2700000" algn="tl">
                              <a:srgbClr val="000000">
                                <a:alpha val="43137"/>
                              </a:srgbClr>
                            </a:outerShdw>
                          </a:effectLst>
                          <a:latin typeface="Arial"/>
                          <a:ea typeface="Times New Roman"/>
                          <a:cs typeface="Times New Roman"/>
                        </a:rPr>
                        <a:t>INTRODUCCION</a:t>
                      </a:r>
                      <a:endParaRPr lang="es-MX" sz="1400" dirty="0">
                        <a:solidFill>
                          <a:schemeClr val="tx2"/>
                        </a:solidFill>
                        <a:effectLst>
                          <a:outerShdw blurRad="38100" dist="38100" dir="2700000" algn="tl">
                            <a:srgbClr val="000000">
                              <a:alpha val="43137"/>
                            </a:srgbClr>
                          </a:outerShdw>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bg2">
                            <a:lumMod val="90000"/>
                            <a:shade val="30000"/>
                            <a:satMod val="115000"/>
                          </a:schemeClr>
                        </a:gs>
                        <a:gs pos="50000">
                          <a:schemeClr val="bg2">
                            <a:lumMod val="90000"/>
                            <a:shade val="67500"/>
                            <a:satMod val="115000"/>
                          </a:schemeClr>
                        </a:gs>
                        <a:gs pos="100000">
                          <a:schemeClr val="bg2">
                            <a:lumMod val="90000"/>
                            <a:shade val="100000"/>
                            <a:satMod val="115000"/>
                          </a:schemeClr>
                        </a:gs>
                      </a:gsLst>
                      <a:lin ang="2700000" scaled="1"/>
                      <a:tileRect/>
                    </a:gradFill>
                  </a:tcPr>
                </a:tc>
                <a:tc>
                  <a:txBody>
                    <a:bodyPr/>
                    <a:lstStyle/>
                    <a:p>
                      <a:pPr algn="ctr">
                        <a:spcAft>
                          <a:spcPts val="0"/>
                        </a:spcAft>
                      </a:pPr>
                      <a:endParaRPr lang="es-ES" sz="1400" b="1" dirty="0">
                        <a:solidFill>
                          <a:schemeClr val="tx2"/>
                        </a:solidFill>
                        <a:effectLst>
                          <a:outerShdw blurRad="38100" dist="38100" dir="2700000" algn="tl">
                            <a:srgbClr val="000000">
                              <a:alpha val="43137"/>
                            </a:srgbClr>
                          </a:outerShdw>
                        </a:effectLst>
                        <a:latin typeface="Arial"/>
                        <a:ea typeface="Times New Roman"/>
                        <a:cs typeface="Times New Roman"/>
                      </a:endParaRPr>
                    </a:p>
                    <a:p>
                      <a:pPr algn="ctr">
                        <a:spcAft>
                          <a:spcPts val="0"/>
                        </a:spcAft>
                      </a:pPr>
                      <a:r>
                        <a:rPr lang="es-ES" sz="1400" b="1" dirty="0">
                          <a:solidFill>
                            <a:schemeClr val="tx2"/>
                          </a:solidFill>
                          <a:effectLst>
                            <a:outerShdw blurRad="38100" dist="38100" dir="2700000" algn="tl">
                              <a:srgbClr val="000000">
                                <a:alpha val="43137"/>
                              </a:srgbClr>
                            </a:outerShdw>
                          </a:effectLst>
                          <a:latin typeface="Arial"/>
                          <a:ea typeface="Times New Roman"/>
                          <a:cs typeface="Times New Roman"/>
                        </a:rPr>
                        <a:t>CRECIMIENTO</a:t>
                      </a:r>
                      <a:endParaRPr lang="es-MX" sz="1400" dirty="0">
                        <a:solidFill>
                          <a:schemeClr val="tx2"/>
                        </a:solidFill>
                        <a:effectLst>
                          <a:outerShdw blurRad="38100" dist="38100" dir="2700000" algn="tl">
                            <a:srgbClr val="000000">
                              <a:alpha val="43137"/>
                            </a:srgbClr>
                          </a:outerShdw>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bg2">
                            <a:lumMod val="90000"/>
                            <a:shade val="30000"/>
                            <a:satMod val="115000"/>
                          </a:schemeClr>
                        </a:gs>
                        <a:gs pos="50000">
                          <a:schemeClr val="bg2">
                            <a:lumMod val="90000"/>
                            <a:shade val="67500"/>
                            <a:satMod val="115000"/>
                          </a:schemeClr>
                        </a:gs>
                        <a:gs pos="100000">
                          <a:schemeClr val="bg2">
                            <a:lumMod val="90000"/>
                            <a:shade val="100000"/>
                            <a:satMod val="115000"/>
                          </a:schemeClr>
                        </a:gs>
                      </a:gsLst>
                      <a:lin ang="2700000" scaled="1"/>
                      <a:tileRect/>
                    </a:gradFill>
                  </a:tcPr>
                </a:tc>
                <a:tc>
                  <a:txBody>
                    <a:bodyPr/>
                    <a:lstStyle/>
                    <a:p>
                      <a:pPr algn="ctr">
                        <a:spcAft>
                          <a:spcPts val="0"/>
                        </a:spcAft>
                      </a:pPr>
                      <a:endParaRPr lang="es-ES" sz="1400" b="1" dirty="0">
                        <a:solidFill>
                          <a:schemeClr val="tx2"/>
                        </a:solidFill>
                        <a:effectLst>
                          <a:outerShdw blurRad="38100" dist="38100" dir="2700000" algn="tl">
                            <a:srgbClr val="000000">
                              <a:alpha val="43137"/>
                            </a:srgbClr>
                          </a:outerShdw>
                        </a:effectLst>
                        <a:latin typeface="Arial"/>
                        <a:ea typeface="Times New Roman"/>
                        <a:cs typeface="Times New Roman"/>
                      </a:endParaRPr>
                    </a:p>
                    <a:p>
                      <a:pPr algn="ctr">
                        <a:spcAft>
                          <a:spcPts val="0"/>
                        </a:spcAft>
                      </a:pPr>
                      <a:r>
                        <a:rPr lang="es-ES" sz="1400" b="1" dirty="0">
                          <a:solidFill>
                            <a:schemeClr val="tx2"/>
                          </a:solidFill>
                          <a:effectLst>
                            <a:outerShdw blurRad="38100" dist="38100" dir="2700000" algn="tl">
                              <a:srgbClr val="000000">
                                <a:alpha val="43137"/>
                              </a:srgbClr>
                            </a:outerShdw>
                          </a:effectLst>
                          <a:latin typeface="Arial"/>
                          <a:ea typeface="Times New Roman"/>
                          <a:cs typeface="Times New Roman"/>
                        </a:rPr>
                        <a:t>MADUREZ</a:t>
                      </a:r>
                      <a:endParaRPr lang="es-MX" sz="1400" dirty="0">
                        <a:solidFill>
                          <a:schemeClr val="tx2"/>
                        </a:solidFill>
                        <a:effectLst>
                          <a:outerShdw blurRad="38100" dist="38100" dir="2700000" algn="tl">
                            <a:srgbClr val="000000">
                              <a:alpha val="43137"/>
                            </a:srgbClr>
                          </a:outerShdw>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bg2">
                            <a:lumMod val="90000"/>
                            <a:shade val="30000"/>
                            <a:satMod val="115000"/>
                          </a:schemeClr>
                        </a:gs>
                        <a:gs pos="50000">
                          <a:schemeClr val="bg2">
                            <a:lumMod val="90000"/>
                            <a:shade val="67500"/>
                            <a:satMod val="115000"/>
                          </a:schemeClr>
                        </a:gs>
                        <a:gs pos="100000">
                          <a:schemeClr val="bg2">
                            <a:lumMod val="90000"/>
                            <a:shade val="100000"/>
                            <a:satMod val="115000"/>
                          </a:schemeClr>
                        </a:gs>
                      </a:gsLst>
                      <a:lin ang="2700000" scaled="1"/>
                      <a:tileRect/>
                    </a:gradFill>
                  </a:tcPr>
                </a:tc>
                <a:tc>
                  <a:txBody>
                    <a:bodyPr/>
                    <a:lstStyle/>
                    <a:p>
                      <a:pPr algn="ctr">
                        <a:spcAft>
                          <a:spcPts val="0"/>
                        </a:spcAft>
                      </a:pPr>
                      <a:endParaRPr lang="es-ES" sz="1400" b="1" dirty="0">
                        <a:solidFill>
                          <a:schemeClr val="tx2"/>
                        </a:solidFill>
                        <a:effectLst>
                          <a:outerShdw blurRad="38100" dist="38100" dir="2700000" algn="tl">
                            <a:srgbClr val="000000">
                              <a:alpha val="43137"/>
                            </a:srgbClr>
                          </a:outerShdw>
                        </a:effectLst>
                        <a:latin typeface="Arial"/>
                        <a:ea typeface="Times New Roman"/>
                        <a:cs typeface="Times New Roman"/>
                      </a:endParaRPr>
                    </a:p>
                    <a:p>
                      <a:pPr algn="ctr">
                        <a:spcAft>
                          <a:spcPts val="0"/>
                        </a:spcAft>
                      </a:pPr>
                      <a:r>
                        <a:rPr lang="es-ES" sz="1400" b="1" dirty="0">
                          <a:solidFill>
                            <a:schemeClr val="tx2"/>
                          </a:solidFill>
                          <a:effectLst>
                            <a:outerShdw blurRad="38100" dist="38100" dir="2700000" algn="tl">
                              <a:srgbClr val="000000">
                                <a:alpha val="43137"/>
                              </a:srgbClr>
                            </a:outerShdw>
                          </a:effectLst>
                          <a:latin typeface="Arial"/>
                          <a:ea typeface="Times New Roman"/>
                          <a:cs typeface="Times New Roman"/>
                        </a:rPr>
                        <a:t>DECLINACION</a:t>
                      </a:r>
                      <a:endParaRPr lang="es-MX" sz="1400" dirty="0">
                        <a:solidFill>
                          <a:schemeClr val="tx2"/>
                        </a:solidFill>
                        <a:effectLst>
                          <a:outerShdw blurRad="38100" dist="38100" dir="2700000" algn="tl">
                            <a:srgbClr val="000000">
                              <a:alpha val="43137"/>
                            </a:srgbClr>
                          </a:outerShdw>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bg2">
                            <a:lumMod val="90000"/>
                            <a:shade val="30000"/>
                            <a:satMod val="115000"/>
                          </a:schemeClr>
                        </a:gs>
                        <a:gs pos="50000">
                          <a:schemeClr val="bg2">
                            <a:lumMod val="90000"/>
                            <a:shade val="67500"/>
                            <a:satMod val="115000"/>
                          </a:schemeClr>
                        </a:gs>
                        <a:gs pos="100000">
                          <a:schemeClr val="bg2">
                            <a:lumMod val="90000"/>
                            <a:shade val="100000"/>
                            <a:satMod val="115000"/>
                          </a:schemeClr>
                        </a:gs>
                      </a:gsLst>
                      <a:lin ang="2700000" scaled="1"/>
                      <a:tileRect/>
                    </a:gradFill>
                  </a:tcPr>
                </a:tc>
                <a:extLst>
                  <a:ext uri="{0D108BD9-81ED-4DB2-BD59-A6C34878D82A}">
                    <a16:rowId xmlns:a16="http://schemas.microsoft.com/office/drawing/2014/main" val="10000"/>
                  </a:ext>
                </a:extLst>
              </a:tr>
              <a:tr h="515677">
                <a:tc>
                  <a:txBody>
                    <a:bodyPr/>
                    <a:lstStyle/>
                    <a:p>
                      <a:pPr algn="ctr">
                        <a:spcAft>
                          <a:spcPts val="0"/>
                        </a:spcAft>
                      </a:pPr>
                      <a:r>
                        <a:rPr lang="es-ES" sz="1200" b="1" i="1" dirty="0">
                          <a:solidFill>
                            <a:schemeClr val="tx2"/>
                          </a:solidFill>
                          <a:effectLst/>
                          <a:latin typeface="Arial"/>
                          <a:ea typeface="Times New Roman"/>
                          <a:cs typeface="Times New Roman"/>
                        </a:rPr>
                        <a:t>MERCADO</a:t>
                      </a:r>
                      <a:endParaRPr lang="es-MX" sz="1200" i="1" dirty="0">
                        <a:solidFill>
                          <a:schemeClr val="tx2"/>
                        </a:solidFill>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bg2">
                            <a:lumMod val="90000"/>
                            <a:shade val="30000"/>
                            <a:satMod val="115000"/>
                          </a:schemeClr>
                        </a:gs>
                        <a:gs pos="50000">
                          <a:schemeClr val="bg2">
                            <a:lumMod val="90000"/>
                            <a:shade val="67500"/>
                            <a:satMod val="115000"/>
                          </a:schemeClr>
                        </a:gs>
                        <a:gs pos="100000">
                          <a:schemeClr val="bg2">
                            <a:lumMod val="90000"/>
                            <a:shade val="100000"/>
                            <a:satMod val="115000"/>
                          </a:schemeClr>
                        </a:gs>
                      </a:gsLst>
                      <a:lin ang="0" scaled="1"/>
                      <a:tileRect/>
                    </a:gradFill>
                  </a:tcPr>
                </a:tc>
                <a:tc>
                  <a:txBody>
                    <a:bodyPr/>
                    <a:lstStyle/>
                    <a:p>
                      <a:pPr algn="ctr">
                        <a:spcAft>
                          <a:spcPts val="0"/>
                        </a:spcAft>
                      </a:pPr>
                      <a:r>
                        <a:rPr lang="es-ES" sz="1200" b="1" i="1" dirty="0">
                          <a:solidFill>
                            <a:schemeClr val="tx2"/>
                          </a:solidFill>
                          <a:effectLst/>
                          <a:latin typeface="Arial"/>
                          <a:ea typeface="Times New Roman"/>
                          <a:cs typeface="Times New Roman"/>
                        </a:rPr>
                        <a:t>PEQUEÑO</a:t>
                      </a:r>
                      <a:endParaRPr lang="es-MX" sz="1200" i="1" dirty="0">
                        <a:solidFill>
                          <a:schemeClr val="tx2"/>
                        </a:solidFill>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200" b="1" i="1" dirty="0">
                          <a:solidFill>
                            <a:schemeClr val="tx2"/>
                          </a:solidFill>
                          <a:effectLst/>
                          <a:latin typeface="Arial"/>
                          <a:ea typeface="Times New Roman"/>
                          <a:cs typeface="Times New Roman"/>
                        </a:rPr>
                        <a:t>EN RÁPIDO CRECIMIENTO</a:t>
                      </a:r>
                      <a:endParaRPr lang="es-MX" sz="1200" i="1" dirty="0">
                        <a:solidFill>
                          <a:schemeClr val="tx2"/>
                        </a:solidFill>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200" b="1" i="1">
                          <a:solidFill>
                            <a:schemeClr val="tx2"/>
                          </a:solidFill>
                          <a:effectLst/>
                          <a:latin typeface="Arial"/>
                          <a:ea typeface="Times New Roman"/>
                          <a:cs typeface="Times New Roman"/>
                        </a:rPr>
                        <a:t>ESTABLE</a:t>
                      </a:r>
                      <a:endParaRPr lang="es-MX" sz="1200" i="1">
                        <a:solidFill>
                          <a:schemeClr val="tx2"/>
                        </a:solidFill>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200" b="1" i="1" dirty="0">
                          <a:solidFill>
                            <a:schemeClr val="tx2"/>
                          </a:solidFill>
                          <a:effectLst/>
                          <a:latin typeface="Arial"/>
                          <a:ea typeface="Times New Roman"/>
                          <a:cs typeface="Times New Roman"/>
                        </a:rPr>
                        <a:t>EN CONTRACCION</a:t>
                      </a:r>
                      <a:endParaRPr lang="es-MX" sz="1200" i="1" dirty="0">
                        <a:solidFill>
                          <a:schemeClr val="tx2"/>
                        </a:solidFill>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515677">
                <a:tc>
                  <a:txBody>
                    <a:bodyPr/>
                    <a:lstStyle/>
                    <a:p>
                      <a:pPr algn="ctr">
                        <a:spcAft>
                          <a:spcPts val="0"/>
                        </a:spcAft>
                      </a:pPr>
                      <a:r>
                        <a:rPr lang="es-ES" sz="1200" b="1" i="1" dirty="0">
                          <a:solidFill>
                            <a:schemeClr val="tx2"/>
                          </a:solidFill>
                          <a:effectLst/>
                          <a:latin typeface="Arial"/>
                          <a:ea typeface="Times New Roman"/>
                          <a:cs typeface="Times New Roman"/>
                        </a:rPr>
                        <a:t>PRESTACIONES</a:t>
                      </a:r>
                      <a:endParaRPr lang="es-MX" sz="1200" i="1" dirty="0">
                        <a:solidFill>
                          <a:schemeClr val="tx2"/>
                        </a:solidFill>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2">
                            <a:lumMod val="20000"/>
                            <a:lumOff val="80000"/>
                            <a:shade val="30000"/>
                            <a:satMod val="115000"/>
                          </a:schemeClr>
                        </a:gs>
                        <a:gs pos="50000">
                          <a:schemeClr val="accent2">
                            <a:lumMod val="20000"/>
                            <a:lumOff val="80000"/>
                            <a:shade val="67500"/>
                            <a:satMod val="115000"/>
                          </a:schemeClr>
                        </a:gs>
                        <a:gs pos="100000">
                          <a:schemeClr val="accent2">
                            <a:lumMod val="20000"/>
                            <a:lumOff val="80000"/>
                            <a:shade val="100000"/>
                            <a:satMod val="115000"/>
                          </a:schemeClr>
                        </a:gs>
                      </a:gsLst>
                      <a:lin ang="0" scaled="1"/>
                      <a:tileRect/>
                    </a:gradFill>
                  </a:tcPr>
                </a:tc>
                <a:tc>
                  <a:txBody>
                    <a:bodyPr/>
                    <a:lstStyle/>
                    <a:p>
                      <a:pPr algn="ctr">
                        <a:spcAft>
                          <a:spcPts val="0"/>
                        </a:spcAft>
                      </a:pPr>
                      <a:r>
                        <a:rPr lang="es-ES" sz="1200" b="1" i="1" dirty="0">
                          <a:solidFill>
                            <a:schemeClr val="tx2"/>
                          </a:solidFill>
                          <a:effectLst/>
                          <a:latin typeface="Arial"/>
                          <a:ea typeface="Times New Roman"/>
                          <a:cs typeface="Times New Roman"/>
                        </a:rPr>
                        <a:t>BAJAS</a:t>
                      </a:r>
                      <a:endParaRPr lang="es-MX" sz="1200" i="1" dirty="0">
                        <a:solidFill>
                          <a:schemeClr val="tx2"/>
                        </a:solidFill>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200" b="1" i="1" dirty="0">
                          <a:solidFill>
                            <a:schemeClr val="tx2"/>
                          </a:solidFill>
                          <a:effectLst/>
                          <a:latin typeface="Arial"/>
                          <a:ea typeface="Times New Roman"/>
                          <a:cs typeface="Times New Roman"/>
                        </a:rPr>
                        <a:t>EN RAPIDO CRECIMIENTO</a:t>
                      </a:r>
                      <a:endParaRPr lang="es-MX" sz="1200" i="1" dirty="0">
                        <a:solidFill>
                          <a:schemeClr val="tx2"/>
                        </a:solidFill>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200" b="1" i="1">
                          <a:solidFill>
                            <a:schemeClr val="tx2"/>
                          </a:solidFill>
                          <a:effectLst/>
                          <a:latin typeface="Arial"/>
                          <a:ea typeface="Times New Roman"/>
                          <a:cs typeface="Times New Roman"/>
                        </a:rPr>
                        <a:t>ESTABILIZADAS</a:t>
                      </a:r>
                      <a:endParaRPr lang="es-MX" sz="1200" i="1">
                        <a:solidFill>
                          <a:schemeClr val="tx2"/>
                        </a:solidFill>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200" b="1" i="1" dirty="0">
                          <a:solidFill>
                            <a:schemeClr val="tx2"/>
                          </a:solidFill>
                          <a:effectLst/>
                          <a:latin typeface="Arial"/>
                          <a:ea typeface="Times New Roman"/>
                          <a:cs typeface="Times New Roman"/>
                        </a:rPr>
                        <a:t>DESCENDIENDO	</a:t>
                      </a:r>
                      <a:endParaRPr lang="es-MX" sz="1200" i="1" dirty="0">
                        <a:solidFill>
                          <a:schemeClr val="tx2"/>
                        </a:solidFill>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515677">
                <a:tc>
                  <a:txBody>
                    <a:bodyPr/>
                    <a:lstStyle/>
                    <a:p>
                      <a:pPr algn="ctr">
                        <a:spcAft>
                          <a:spcPts val="0"/>
                        </a:spcAft>
                      </a:pPr>
                      <a:r>
                        <a:rPr lang="es-ES" sz="1200" b="1" i="1" dirty="0">
                          <a:solidFill>
                            <a:schemeClr val="tx2"/>
                          </a:solidFill>
                          <a:effectLst/>
                          <a:latin typeface="Arial"/>
                          <a:ea typeface="Times New Roman"/>
                          <a:cs typeface="Times New Roman"/>
                        </a:rPr>
                        <a:t>COMPETENCIA</a:t>
                      </a:r>
                      <a:endParaRPr lang="es-MX" sz="1200" i="1" dirty="0">
                        <a:solidFill>
                          <a:schemeClr val="tx2"/>
                        </a:solidFill>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3">
                            <a:lumMod val="20000"/>
                            <a:lumOff val="80000"/>
                            <a:shade val="30000"/>
                            <a:satMod val="115000"/>
                          </a:schemeClr>
                        </a:gs>
                        <a:gs pos="50000">
                          <a:schemeClr val="accent3">
                            <a:lumMod val="20000"/>
                            <a:lumOff val="80000"/>
                            <a:shade val="67500"/>
                            <a:satMod val="115000"/>
                          </a:schemeClr>
                        </a:gs>
                        <a:gs pos="100000">
                          <a:schemeClr val="accent3">
                            <a:lumMod val="20000"/>
                            <a:lumOff val="80000"/>
                            <a:shade val="100000"/>
                            <a:satMod val="115000"/>
                          </a:schemeClr>
                        </a:gs>
                      </a:gsLst>
                      <a:lin ang="0" scaled="1"/>
                      <a:tileRect/>
                    </a:gradFill>
                  </a:tcPr>
                </a:tc>
                <a:tc>
                  <a:txBody>
                    <a:bodyPr/>
                    <a:lstStyle/>
                    <a:p>
                      <a:pPr algn="ctr">
                        <a:spcAft>
                          <a:spcPts val="0"/>
                        </a:spcAft>
                      </a:pPr>
                      <a:r>
                        <a:rPr lang="es-ES" sz="1200" b="1" i="1" dirty="0">
                          <a:solidFill>
                            <a:schemeClr val="tx2"/>
                          </a:solidFill>
                          <a:effectLst/>
                          <a:latin typeface="Arial"/>
                          <a:ea typeface="Times New Roman"/>
                          <a:cs typeface="Times New Roman"/>
                        </a:rPr>
                        <a:t>POCA</a:t>
                      </a:r>
                      <a:endParaRPr lang="es-MX" sz="1200" i="1" dirty="0">
                        <a:solidFill>
                          <a:schemeClr val="tx2"/>
                        </a:solidFill>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200" b="1" i="1">
                          <a:solidFill>
                            <a:schemeClr val="tx2"/>
                          </a:solidFill>
                          <a:effectLst/>
                          <a:latin typeface="Arial"/>
                          <a:ea typeface="Times New Roman"/>
                          <a:cs typeface="Times New Roman"/>
                        </a:rPr>
                        <a:t>CRECIENTE</a:t>
                      </a:r>
                      <a:endParaRPr lang="es-MX" sz="1200" i="1">
                        <a:solidFill>
                          <a:schemeClr val="tx2"/>
                        </a:solidFill>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200" b="1" i="1">
                          <a:solidFill>
                            <a:schemeClr val="tx2"/>
                          </a:solidFill>
                          <a:effectLst/>
                          <a:latin typeface="Arial"/>
                          <a:ea typeface="Times New Roman"/>
                          <a:cs typeface="Times New Roman"/>
                        </a:rPr>
                        <a:t>ESTABILIZADA EN NUMERO ALTO</a:t>
                      </a:r>
                      <a:endParaRPr lang="es-MX" sz="1200" i="1">
                        <a:solidFill>
                          <a:schemeClr val="tx2"/>
                        </a:solidFill>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200" b="1" i="1" dirty="0">
                          <a:solidFill>
                            <a:schemeClr val="tx2"/>
                          </a:solidFill>
                          <a:effectLst/>
                          <a:latin typeface="Arial"/>
                          <a:ea typeface="Times New Roman"/>
                          <a:cs typeface="Times New Roman"/>
                        </a:rPr>
                        <a:t>DECRECIENTE	</a:t>
                      </a:r>
                      <a:endParaRPr lang="es-MX" sz="1200" i="1" dirty="0">
                        <a:solidFill>
                          <a:schemeClr val="tx2"/>
                        </a:solidFill>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pic>
        <p:nvPicPr>
          <p:cNvPr id="8" name="Picture 2" descr="Ver las imágenes de origen">
            <a:extLst>
              <a:ext uri="{FF2B5EF4-FFF2-40B4-BE49-F238E27FC236}">
                <a16:creationId xmlns:a16="http://schemas.microsoft.com/office/drawing/2014/main" id="{9D977833-6BEC-D661-8ED8-E5ED726DBCE1}"/>
              </a:ext>
            </a:extLst>
          </p:cNvPr>
          <p:cNvPicPr>
            <a:picLocks noChangeAspect="1" noChangeArrowheads="1"/>
          </p:cNvPicPr>
          <p:nvPr/>
        </p:nvPicPr>
        <p:blipFill>
          <a:blip r:embed="rId7" cstate="print"/>
          <a:srcRect/>
          <a:stretch>
            <a:fillRect/>
          </a:stretch>
        </p:blipFill>
        <p:spPr bwMode="auto">
          <a:xfrm>
            <a:off x="2998068" y="3283384"/>
            <a:ext cx="6820455" cy="3201309"/>
          </a:xfrm>
          <a:prstGeom prst="rect">
            <a:avLst/>
          </a:prstGeom>
          <a:noFill/>
        </p:spPr>
      </p:pic>
    </p:spTree>
    <p:extLst>
      <p:ext uri="{BB962C8B-B14F-4D97-AF65-F5344CB8AC3E}">
        <p14:creationId xmlns:p14="http://schemas.microsoft.com/office/powerpoint/2010/main" val="12004657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0BBC51-78F1-005D-81D6-37E44487C9ED}"/>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95C7C211-BD0D-E99C-C33A-0A32BFBFC039}"/>
              </a:ext>
            </a:extLst>
          </p:cNvPr>
          <p:cNvSpPr txBox="1"/>
          <p:nvPr/>
        </p:nvSpPr>
        <p:spPr>
          <a:xfrm>
            <a:off x="5086300" y="6484693"/>
            <a:ext cx="2952328" cy="276999"/>
          </a:xfrm>
          <a:prstGeom prst="rect">
            <a:avLst/>
          </a:prstGeom>
          <a:noFill/>
        </p:spPr>
        <p:txBody>
          <a:bodyPr wrap="square" rtlCol="0">
            <a:spAutoFit/>
          </a:bodyPr>
          <a:lstStyle/>
          <a:p>
            <a:r>
              <a:rPr lang="es-AR" sz="1200" dirty="0"/>
              <a:t>Mg. Ing. Néstor Orlando Cruz</a:t>
            </a:r>
          </a:p>
        </p:txBody>
      </p:sp>
      <p:graphicFrame>
        <p:nvGraphicFramePr>
          <p:cNvPr id="3" name="Diagrama 2">
            <a:extLst>
              <a:ext uri="{FF2B5EF4-FFF2-40B4-BE49-F238E27FC236}">
                <a16:creationId xmlns:a16="http://schemas.microsoft.com/office/drawing/2014/main" id="{68DD64C1-9481-9DDE-351D-F97D4CB30FD3}"/>
              </a:ext>
            </a:extLst>
          </p:cNvPr>
          <p:cNvGraphicFramePr/>
          <p:nvPr/>
        </p:nvGraphicFramePr>
        <p:xfrm>
          <a:off x="1341884" y="105186"/>
          <a:ext cx="10369152" cy="3714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4" name="Conector recto 3">
            <a:extLst>
              <a:ext uri="{FF2B5EF4-FFF2-40B4-BE49-F238E27FC236}">
                <a16:creationId xmlns:a16="http://schemas.microsoft.com/office/drawing/2014/main" id="{1902594C-A80F-9169-642E-9163E4F08274}"/>
              </a:ext>
            </a:extLst>
          </p:cNvPr>
          <p:cNvCxnSpPr/>
          <p:nvPr/>
        </p:nvCxnSpPr>
        <p:spPr>
          <a:xfrm>
            <a:off x="1341884" y="476671"/>
            <a:ext cx="10441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8" name="11 Tabla">
            <a:extLst>
              <a:ext uri="{FF2B5EF4-FFF2-40B4-BE49-F238E27FC236}">
                <a16:creationId xmlns:a16="http://schemas.microsoft.com/office/drawing/2014/main" id="{96A24280-7A57-74F3-9C5E-C63F624FD98E}"/>
              </a:ext>
            </a:extLst>
          </p:cNvPr>
          <p:cNvGraphicFramePr>
            <a:graphicFrameLocks noGrp="1"/>
          </p:cNvGraphicFramePr>
          <p:nvPr>
            <p:extLst>
              <p:ext uri="{D42A27DB-BD31-4B8C-83A1-F6EECF244321}">
                <p14:modId xmlns:p14="http://schemas.microsoft.com/office/powerpoint/2010/main" val="1683029313"/>
              </p:ext>
            </p:extLst>
          </p:nvPr>
        </p:nvGraphicFramePr>
        <p:xfrm>
          <a:off x="2061964" y="1484784"/>
          <a:ext cx="9383051" cy="4754880"/>
        </p:xfrm>
        <a:graphic>
          <a:graphicData uri="http://schemas.openxmlformats.org/drawingml/2006/table">
            <a:tbl>
              <a:tblPr/>
              <a:tblGrid>
                <a:gridCol w="2754657">
                  <a:extLst>
                    <a:ext uri="{9D8B030D-6E8A-4147-A177-3AD203B41FA5}">
                      <a16:colId xmlns:a16="http://schemas.microsoft.com/office/drawing/2014/main" val="20000"/>
                    </a:ext>
                  </a:extLst>
                </a:gridCol>
                <a:gridCol w="6628394">
                  <a:extLst>
                    <a:ext uri="{9D8B030D-6E8A-4147-A177-3AD203B41FA5}">
                      <a16:colId xmlns:a16="http://schemas.microsoft.com/office/drawing/2014/main" val="20001"/>
                    </a:ext>
                  </a:extLst>
                </a:gridCol>
              </a:tblGrid>
              <a:tr h="593007">
                <a:tc>
                  <a:txBody>
                    <a:bodyPr/>
                    <a:lstStyle/>
                    <a:p>
                      <a:pPr algn="ctr">
                        <a:spcAft>
                          <a:spcPts val="0"/>
                        </a:spcAft>
                      </a:pPr>
                      <a:endParaRPr lang="es-ES" sz="2400" b="1" dirty="0">
                        <a:solidFill>
                          <a:schemeClr val="tx2"/>
                        </a:solidFill>
                        <a:effectLst>
                          <a:outerShdw blurRad="38100" dist="38100" dir="2700000" algn="tl">
                            <a:srgbClr val="000000">
                              <a:alpha val="43137"/>
                            </a:srgbClr>
                          </a:outerShdw>
                        </a:effectLst>
                        <a:latin typeface="Arial"/>
                        <a:ea typeface="Times New Roman"/>
                        <a:cs typeface="Times New Roman"/>
                      </a:endParaRPr>
                    </a:p>
                    <a:p>
                      <a:pPr algn="ctr">
                        <a:spcAft>
                          <a:spcPts val="0"/>
                        </a:spcAft>
                      </a:pPr>
                      <a:r>
                        <a:rPr lang="es-ES" sz="2400" b="1" dirty="0">
                          <a:solidFill>
                            <a:schemeClr val="tx2"/>
                          </a:solidFill>
                          <a:effectLst>
                            <a:outerShdw blurRad="38100" dist="38100" dir="2700000" algn="tl">
                              <a:srgbClr val="000000">
                                <a:alpha val="43137"/>
                              </a:srgbClr>
                            </a:outerShdw>
                          </a:effectLst>
                          <a:latin typeface="Arial"/>
                          <a:ea typeface="Times New Roman"/>
                          <a:cs typeface="Times New Roman"/>
                        </a:rPr>
                        <a:t>FACE</a:t>
                      </a:r>
                    </a:p>
                    <a:p>
                      <a:pPr algn="ctr">
                        <a:spcAft>
                          <a:spcPts val="0"/>
                        </a:spcAft>
                      </a:pPr>
                      <a:endParaRPr lang="es-MX" sz="2400" b="1" dirty="0">
                        <a:solidFill>
                          <a:schemeClr val="tx2"/>
                        </a:solidFill>
                        <a:effectLst>
                          <a:outerShdw blurRad="38100" dist="38100" dir="2700000" algn="tl">
                            <a:srgbClr val="000000">
                              <a:alpha val="43137"/>
                            </a:srgbClr>
                          </a:outerShdw>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lumMod val="20000"/>
                            <a:lumOff val="80000"/>
                            <a:shade val="30000"/>
                            <a:satMod val="115000"/>
                          </a:schemeClr>
                        </a:gs>
                        <a:gs pos="50000">
                          <a:schemeClr val="accent1">
                            <a:lumMod val="20000"/>
                            <a:lumOff val="80000"/>
                            <a:shade val="67500"/>
                            <a:satMod val="115000"/>
                          </a:schemeClr>
                        </a:gs>
                        <a:gs pos="100000">
                          <a:schemeClr val="accent1">
                            <a:lumMod val="20000"/>
                            <a:lumOff val="80000"/>
                            <a:shade val="100000"/>
                            <a:satMod val="115000"/>
                          </a:schemeClr>
                        </a:gs>
                      </a:gsLst>
                      <a:path path="circle">
                        <a:fillToRect l="50000" t="50000" r="50000" b="50000"/>
                      </a:path>
                      <a:tileRect/>
                    </a:gradFill>
                  </a:tcPr>
                </a:tc>
                <a:tc>
                  <a:txBody>
                    <a:bodyPr/>
                    <a:lstStyle/>
                    <a:p>
                      <a:pPr algn="ctr">
                        <a:spcAft>
                          <a:spcPts val="0"/>
                        </a:spcAft>
                      </a:pPr>
                      <a:endParaRPr lang="es-ES" sz="2400" b="1" dirty="0">
                        <a:solidFill>
                          <a:schemeClr val="tx2"/>
                        </a:solidFill>
                        <a:effectLst>
                          <a:outerShdw blurRad="38100" dist="38100" dir="2700000" algn="tl">
                            <a:srgbClr val="000000">
                              <a:alpha val="43137"/>
                            </a:srgbClr>
                          </a:outerShdw>
                        </a:effectLst>
                        <a:latin typeface="Arial"/>
                        <a:ea typeface="Times New Roman"/>
                        <a:cs typeface="Times New Roman"/>
                      </a:endParaRPr>
                    </a:p>
                    <a:p>
                      <a:pPr algn="ctr">
                        <a:spcAft>
                          <a:spcPts val="0"/>
                        </a:spcAft>
                      </a:pPr>
                      <a:r>
                        <a:rPr lang="es-ES" sz="2400" b="1" dirty="0">
                          <a:solidFill>
                            <a:schemeClr val="tx2"/>
                          </a:solidFill>
                          <a:effectLst>
                            <a:outerShdw blurRad="38100" dist="38100" dir="2700000" algn="tl">
                              <a:srgbClr val="000000">
                                <a:alpha val="43137"/>
                              </a:srgbClr>
                            </a:outerShdw>
                          </a:effectLst>
                          <a:latin typeface="Arial"/>
                          <a:ea typeface="Times New Roman"/>
                          <a:cs typeface="Times New Roman"/>
                        </a:rPr>
                        <a:t>ACCIONES SUGERIDAS</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lumMod val="20000"/>
                            <a:lumOff val="80000"/>
                            <a:shade val="30000"/>
                            <a:satMod val="115000"/>
                          </a:schemeClr>
                        </a:gs>
                        <a:gs pos="50000">
                          <a:schemeClr val="accent1">
                            <a:lumMod val="20000"/>
                            <a:lumOff val="80000"/>
                            <a:shade val="67500"/>
                            <a:satMod val="115000"/>
                          </a:schemeClr>
                        </a:gs>
                        <a:gs pos="100000">
                          <a:schemeClr val="accent1">
                            <a:lumMod val="20000"/>
                            <a:lumOff val="80000"/>
                            <a:shade val="100000"/>
                            <a:satMod val="115000"/>
                          </a:schemeClr>
                        </a:gs>
                      </a:gsLst>
                      <a:path path="circle">
                        <a:fillToRect l="50000" t="50000" r="50000" b="50000"/>
                      </a:path>
                      <a:tileRect/>
                    </a:gradFill>
                  </a:tcPr>
                </a:tc>
                <a:extLst>
                  <a:ext uri="{0D108BD9-81ED-4DB2-BD59-A6C34878D82A}">
                    <a16:rowId xmlns:a16="http://schemas.microsoft.com/office/drawing/2014/main" val="10000"/>
                  </a:ext>
                </a:extLst>
              </a:tr>
              <a:tr h="474405">
                <a:tc>
                  <a:txBody>
                    <a:bodyPr/>
                    <a:lstStyle/>
                    <a:p>
                      <a:pPr algn="ctr">
                        <a:spcAft>
                          <a:spcPts val="0"/>
                        </a:spcAft>
                      </a:pPr>
                      <a:endParaRPr lang="es-ES" sz="2000" b="1" i="1" dirty="0">
                        <a:solidFill>
                          <a:schemeClr val="tx2"/>
                        </a:solidFill>
                        <a:effectLst>
                          <a:outerShdw blurRad="38100" dist="38100" dir="2700000" algn="tl">
                            <a:srgbClr val="000000">
                              <a:alpha val="43137"/>
                            </a:srgbClr>
                          </a:outerShdw>
                        </a:effectLst>
                        <a:latin typeface="Arial"/>
                        <a:ea typeface="Times New Roman"/>
                        <a:cs typeface="Times New Roman"/>
                      </a:endParaRPr>
                    </a:p>
                    <a:p>
                      <a:pPr algn="ctr">
                        <a:spcAft>
                          <a:spcPts val="0"/>
                        </a:spcAft>
                      </a:pPr>
                      <a:r>
                        <a:rPr lang="es-ES" sz="2000" b="1" i="1" dirty="0">
                          <a:solidFill>
                            <a:schemeClr val="tx2"/>
                          </a:solidFill>
                          <a:effectLst>
                            <a:outerShdw blurRad="38100" dist="38100" dir="2700000" algn="tl">
                              <a:srgbClr val="000000">
                                <a:alpha val="43137"/>
                              </a:srgbClr>
                            </a:outerShdw>
                          </a:effectLst>
                          <a:latin typeface="Arial"/>
                          <a:ea typeface="Times New Roman"/>
                          <a:cs typeface="Times New Roman"/>
                        </a:rPr>
                        <a:t>INTRODUCCIÓN</a:t>
                      </a:r>
                    </a:p>
                    <a:p>
                      <a:pPr algn="ctr">
                        <a:spcAft>
                          <a:spcPts val="0"/>
                        </a:spcAft>
                      </a:pPr>
                      <a:endParaRPr lang="es-MX" sz="2000" b="1" i="1" dirty="0">
                        <a:solidFill>
                          <a:schemeClr val="tx2"/>
                        </a:solidFill>
                        <a:effectLst>
                          <a:outerShdw blurRad="38100" dist="38100" dir="2700000" algn="tl">
                            <a:srgbClr val="000000">
                              <a:alpha val="43137"/>
                            </a:srgbClr>
                          </a:outerShdw>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bg2">
                            <a:lumMod val="90000"/>
                            <a:shade val="30000"/>
                            <a:satMod val="115000"/>
                          </a:schemeClr>
                        </a:gs>
                        <a:gs pos="50000">
                          <a:schemeClr val="bg2">
                            <a:lumMod val="90000"/>
                            <a:shade val="67500"/>
                            <a:satMod val="115000"/>
                          </a:schemeClr>
                        </a:gs>
                        <a:gs pos="100000">
                          <a:schemeClr val="bg2">
                            <a:lumMod val="90000"/>
                            <a:shade val="100000"/>
                            <a:satMod val="115000"/>
                          </a:schemeClr>
                        </a:gs>
                      </a:gsLst>
                      <a:lin ang="0" scaled="1"/>
                      <a:tileRect/>
                    </a:gradFill>
                  </a:tcPr>
                </a:tc>
                <a:tc>
                  <a:txBody>
                    <a:bodyPr/>
                    <a:lstStyle/>
                    <a:p>
                      <a:pPr algn="just">
                        <a:spcAft>
                          <a:spcPts val="0"/>
                        </a:spcAft>
                      </a:pPr>
                      <a:endParaRPr lang="es-ES" sz="2000" b="1" i="1" dirty="0">
                        <a:solidFill>
                          <a:schemeClr val="tx2"/>
                        </a:solidFill>
                        <a:effectLst/>
                        <a:latin typeface="Arial"/>
                        <a:ea typeface="Times New Roman"/>
                        <a:cs typeface="Times New Roman"/>
                      </a:endParaRPr>
                    </a:p>
                    <a:p>
                      <a:pPr marL="0" marR="0" indent="0" algn="just" defTabSz="914400" rtl="0" eaLnBrk="1" fontAlgn="auto" latinLnBrk="0" hangingPunct="1">
                        <a:lnSpc>
                          <a:spcPct val="100000"/>
                        </a:lnSpc>
                        <a:spcBef>
                          <a:spcPts val="0"/>
                        </a:spcBef>
                        <a:spcAft>
                          <a:spcPts val="0"/>
                        </a:spcAft>
                        <a:buClrTx/>
                        <a:buSzTx/>
                        <a:buFontTx/>
                        <a:buNone/>
                        <a:tabLst/>
                        <a:defRPr/>
                      </a:pPr>
                      <a:r>
                        <a:rPr lang="es-ES" sz="2000" b="1" i="0" dirty="0">
                          <a:solidFill>
                            <a:schemeClr val="tx2"/>
                          </a:solidFill>
                          <a:effectLst/>
                          <a:latin typeface="Arial"/>
                          <a:ea typeface="Times New Roman"/>
                          <a:cs typeface="Times New Roman"/>
                        </a:rPr>
                        <a:t>Ofrecer un producto básico a todo el mercado</a:t>
                      </a:r>
                    </a:p>
                    <a:p>
                      <a:pPr marL="0" marR="0" indent="0" algn="just" defTabSz="914400" rtl="0" eaLnBrk="1" fontAlgn="auto" latinLnBrk="0" hangingPunct="1">
                        <a:lnSpc>
                          <a:spcPct val="100000"/>
                        </a:lnSpc>
                        <a:spcBef>
                          <a:spcPts val="0"/>
                        </a:spcBef>
                        <a:spcAft>
                          <a:spcPts val="0"/>
                        </a:spcAft>
                        <a:buClrTx/>
                        <a:buSzTx/>
                        <a:buFontTx/>
                        <a:buNone/>
                        <a:tabLst/>
                        <a:defRPr/>
                      </a:pPr>
                      <a:r>
                        <a:rPr lang="es-ES" sz="2000" b="1" i="0" dirty="0">
                          <a:solidFill>
                            <a:schemeClr val="tx2"/>
                          </a:solidFill>
                          <a:effectLst/>
                          <a:latin typeface="Arial"/>
                          <a:ea typeface="Times New Roman"/>
                          <a:cs typeface="Times New Roman"/>
                        </a:rPr>
                        <a:t>Eliminar las diferencias técnicas</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74405">
                <a:tc>
                  <a:txBody>
                    <a:bodyPr/>
                    <a:lstStyle/>
                    <a:p>
                      <a:pPr marL="0" algn="ctr" rtl="0" eaLnBrk="1" latinLnBrk="0" hangingPunct="1">
                        <a:spcAft>
                          <a:spcPts val="0"/>
                        </a:spcAft>
                      </a:pPr>
                      <a:endParaRPr kumimoji="0" lang="es-MX" sz="2000" b="1" i="1" kern="1200" dirty="0">
                        <a:solidFill>
                          <a:schemeClr val="tx2"/>
                        </a:solidFill>
                        <a:effectLst>
                          <a:outerShdw blurRad="38100" dist="38100" dir="2700000" algn="tl">
                            <a:srgbClr val="000000">
                              <a:alpha val="43137"/>
                            </a:srgbClr>
                          </a:outerShdw>
                        </a:effectLst>
                        <a:latin typeface="Arial"/>
                        <a:ea typeface="Times New Roman"/>
                        <a:cs typeface="Times New Roman"/>
                      </a:endParaRPr>
                    </a:p>
                    <a:p>
                      <a:pPr marL="0" algn="ctr" rtl="0" eaLnBrk="1" latinLnBrk="0" hangingPunct="1">
                        <a:spcAft>
                          <a:spcPts val="0"/>
                        </a:spcAft>
                      </a:pPr>
                      <a:r>
                        <a:rPr kumimoji="0" lang="es-MX" sz="2000" b="1" i="1" kern="1200" dirty="0">
                          <a:solidFill>
                            <a:schemeClr val="tx2"/>
                          </a:solidFill>
                          <a:effectLst>
                            <a:outerShdw blurRad="38100" dist="38100" dir="2700000" algn="tl">
                              <a:srgbClr val="000000">
                                <a:alpha val="43137"/>
                              </a:srgbClr>
                            </a:outerShdw>
                          </a:effectLst>
                          <a:latin typeface="Arial"/>
                          <a:ea typeface="Times New Roman"/>
                          <a:cs typeface="Times New Roman"/>
                        </a:rPr>
                        <a:t>CRECIMIENTO</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2">
                            <a:lumMod val="20000"/>
                            <a:lumOff val="80000"/>
                            <a:shade val="30000"/>
                            <a:satMod val="115000"/>
                          </a:schemeClr>
                        </a:gs>
                        <a:gs pos="50000">
                          <a:schemeClr val="accent2">
                            <a:lumMod val="20000"/>
                            <a:lumOff val="80000"/>
                            <a:shade val="67500"/>
                            <a:satMod val="115000"/>
                          </a:schemeClr>
                        </a:gs>
                        <a:gs pos="100000">
                          <a:schemeClr val="accent2">
                            <a:lumMod val="20000"/>
                            <a:lumOff val="80000"/>
                            <a:shade val="100000"/>
                            <a:satMod val="115000"/>
                          </a:schemeClr>
                        </a:gs>
                      </a:gsLst>
                      <a:lin ang="0" scaled="1"/>
                      <a:tileRect/>
                    </a:gradFill>
                  </a:tcPr>
                </a:tc>
                <a:tc>
                  <a:txBody>
                    <a:bodyPr/>
                    <a:lstStyle/>
                    <a:p>
                      <a:pPr algn="just">
                        <a:spcAft>
                          <a:spcPts val="0"/>
                        </a:spcAft>
                      </a:pPr>
                      <a:r>
                        <a:rPr lang="es-ES" sz="2000" b="1" i="1" dirty="0">
                          <a:solidFill>
                            <a:schemeClr val="tx2"/>
                          </a:solidFill>
                          <a:effectLst/>
                          <a:latin typeface="Arial"/>
                          <a:ea typeface="Times New Roman"/>
                          <a:cs typeface="Times New Roman"/>
                        </a:rPr>
                        <a:t>Mayor nivel de servicios</a:t>
                      </a:r>
                    </a:p>
                    <a:p>
                      <a:pPr algn="just">
                        <a:spcAft>
                          <a:spcPts val="0"/>
                        </a:spcAft>
                      </a:pPr>
                      <a:r>
                        <a:rPr lang="es-ES" sz="2000" b="1" i="1" dirty="0">
                          <a:solidFill>
                            <a:schemeClr val="tx2"/>
                          </a:solidFill>
                          <a:effectLst/>
                          <a:latin typeface="Arial"/>
                          <a:ea typeface="Times New Roman"/>
                          <a:cs typeface="Times New Roman"/>
                        </a:rPr>
                        <a:t>Centrarse en la calidad</a:t>
                      </a:r>
                    </a:p>
                    <a:p>
                      <a:pPr algn="just">
                        <a:spcAft>
                          <a:spcPts val="0"/>
                        </a:spcAft>
                      </a:pPr>
                      <a:r>
                        <a:rPr lang="es-ES" sz="2000" b="1" i="1" dirty="0">
                          <a:solidFill>
                            <a:schemeClr val="tx2"/>
                          </a:solidFill>
                          <a:effectLst/>
                          <a:latin typeface="Arial"/>
                          <a:ea typeface="Times New Roman"/>
                          <a:cs typeface="Times New Roman"/>
                        </a:rPr>
                        <a:t>Realizar modificaciones al producto original</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609600">
                <a:tc>
                  <a:txBody>
                    <a:bodyPr/>
                    <a:lstStyle/>
                    <a:p>
                      <a:pPr marL="0" algn="ctr" rtl="0" eaLnBrk="1" latinLnBrk="0" hangingPunct="1">
                        <a:spcAft>
                          <a:spcPts val="0"/>
                        </a:spcAft>
                      </a:pPr>
                      <a:endParaRPr kumimoji="0" lang="es-ES" sz="2000" b="1" i="1" kern="1200" dirty="0">
                        <a:solidFill>
                          <a:schemeClr val="tx2"/>
                        </a:solidFill>
                        <a:effectLst>
                          <a:outerShdw blurRad="38100" dist="38100" dir="2700000" algn="tl">
                            <a:srgbClr val="000000">
                              <a:alpha val="43137"/>
                            </a:srgbClr>
                          </a:outerShdw>
                        </a:effectLst>
                        <a:latin typeface="Arial"/>
                        <a:ea typeface="Times New Roman"/>
                        <a:cs typeface="Times New Roman"/>
                      </a:endParaRPr>
                    </a:p>
                    <a:p>
                      <a:pPr marL="0" algn="ctr" rtl="0" eaLnBrk="1" latinLnBrk="0" hangingPunct="1">
                        <a:spcAft>
                          <a:spcPts val="0"/>
                        </a:spcAft>
                      </a:pPr>
                      <a:r>
                        <a:rPr kumimoji="0" lang="es-ES" sz="2000" b="1" i="1" kern="1200" dirty="0">
                          <a:solidFill>
                            <a:schemeClr val="tx2"/>
                          </a:solidFill>
                          <a:effectLst>
                            <a:outerShdw blurRad="38100" dist="38100" dir="2700000" algn="tl">
                              <a:srgbClr val="000000">
                                <a:alpha val="43137"/>
                              </a:srgbClr>
                            </a:outerShdw>
                          </a:effectLst>
                          <a:latin typeface="Arial"/>
                          <a:ea typeface="Times New Roman"/>
                          <a:cs typeface="Times New Roman"/>
                        </a:rPr>
                        <a:t>MADUREZ</a:t>
                      </a:r>
                      <a:endParaRPr kumimoji="0" lang="es-MX" sz="2000" b="1" i="1" kern="1200" dirty="0">
                        <a:solidFill>
                          <a:schemeClr val="tx2"/>
                        </a:solidFill>
                        <a:effectLst>
                          <a:outerShdw blurRad="38100" dist="38100" dir="2700000" algn="tl">
                            <a:srgbClr val="000000">
                              <a:alpha val="43137"/>
                            </a:srgbClr>
                          </a:outerShdw>
                        </a:effectLst>
                        <a:latin typeface="Arial"/>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3">
                            <a:lumMod val="20000"/>
                            <a:lumOff val="80000"/>
                            <a:shade val="30000"/>
                            <a:satMod val="115000"/>
                          </a:schemeClr>
                        </a:gs>
                        <a:gs pos="50000">
                          <a:schemeClr val="accent3">
                            <a:lumMod val="20000"/>
                            <a:lumOff val="80000"/>
                            <a:shade val="67500"/>
                            <a:satMod val="115000"/>
                          </a:schemeClr>
                        </a:gs>
                        <a:gs pos="100000">
                          <a:schemeClr val="accent3">
                            <a:lumMod val="20000"/>
                            <a:lumOff val="80000"/>
                            <a:shade val="100000"/>
                            <a:satMod val="115000"/>
                          </a:schemeClr>
                        </a:gs>
                      </a:gsLst>
                      <a:lin ang="0" scaled="1"/>
                      <a:tileRect/>
                    </a:gradFill>
                  </a:tcPr>
                </a:tc>
                <a:tc>
                  <a:txBody>
                    <a:bodyPr/>
                    <a:lstStyle/>
                    <a:p>
                      <a:pPr algn="just">
                        <a:spcAft>
                          <a:spcPts val="0"/>
                        </a:spcAft>
                      </a:pPr>
                      <a:endParaRPr lang="es-ES" sz="2000" b="1" i="1" dirty="0">
                        <a:solidFill>
                          <a:schemeClr val="tx2"/>
                        </a:solidFill>
                        <a:effectLst/>
                        <a:latin typeface="Arial"/>
                        <a:ea typeface="Times New Roman"/>
                        <a:cs typeface="Times New Roman"/>
                      </a:endParaRPr>
                    </a:p>
                    <a:p>
                      <a:pPr algn="just">
                        <a:spcAft>
                          <a:spcPts val="0"/>
                        </a:spcAft>
                      </a:pPr>
                      <a:r>
                        <a:rPr lang="es-ES" sz="2000" b="1" i="1" dirty="0">
                          <a:solidFill>
                            <a:schemeClr val="tx2"/>
                          </a:solidFill>
                          <a:effectLst/>
                          <a:latin typeface="Arial"/>
                          <a:ea typeface="Times New Roman"/>
                          <a:cs typeface="Times New Roman"/>
                        </a:rPr>
                        <a:t>Diversificar </a:t>
                      </a:r>
                    </a:p>
                    <a:p>
                      <a:pPr algn="just">
                        <a:spcAft>
                          <a:spcPts val="0"/>
                        </a:spcAft>
                      </a:pPr>
                      <a:r>
                        <a:rPr lang="es-ES" sz="2000" b="1" i="1" dirty="0">
                          <a:solidFill>
                            <a:schemeClr val="tx2"/>
                          </a:solidFill>
                          <a:effectLst/>
                          <a:latin typeface="Arial"/>
                          <a:ea typeface="Times New Roman"/>
                          <a:cs typeface="Times New Roman"/>
                        </a:rPr>
                        <a:t> </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609600">
                <a:tc>
                  <a:txBody>
                    <a:bodyPr/>
                    <a:lstStyle/>
                    <a:p>
                      <a:pPr marL="0" algn="ctr" rtl="0" eaLnBrk="1" latinLnBrk="0" hangingPunct="1">
                        <a:spcAft>
                          <a:spcPts val="0"/>
                        </a:spcAft>
                      </a:pPr>
                      <a:endParaRPr kumimoji="0" lang="es-MX" sz="2000" b="1" i="1" kern="1200" dirty="0">
                        <a:solidFill>
                          <a:schemeClr val="tx2"/>
                        </a:solidFill>
                        <a:effectLst>
                          <a:outerShdw blurRad="38100" dist="38100" dir="2700000" algn="tl">
                            <a:srgbClr val="000000">
                              <a:alpha val="43137"/>
                            </a:srgbClr>
                          </a:outerShdw>
                        </a:effectLst>
                        <a:latin typeface="Arial"/>
                        <a:ea typeface="Times New Roman"/>
                        <a:cs typeface="Times New Roman"/>
                      </a:endParaRPr>
                    </a:p>
                    <a:p>
                      <a:pPr marL="0" algn="ctr" rtl="0" eaLnBrk="1" latinLnBrk="0" hangingPunct="1">
                        <a:spcAft>
                          <a:spcPts val="0"/>
                        </a:spcAft>
                      </a:pPr>
                      <a:r>
                        <a:rPr kumimoji="0" lang="es-MX" sz="2000" b="1" i="1" kern="1200" dirty="0">
                          <a:solidFill>
                            <a:schemeClr val="tx2"/>
                          </a:solidFill>
                          <a:effectLst>
                            <a:outerShdw blurRad="38100" dist="38100" dir="2700000" algn="tl">
                              <a:srgbClr val="000000">
                                <a:alpha val="43137"/>
                              </a:srgbClr>
                            </a:outerShdw>
                          </a:effectLst>
                          <a:latin typeface="Arial"/>
                          <a:ea typeface="Times New Roman"/>
                          <a:cs typeface="Times New Roman"/>
                        </a:rPr>
                        <a:t>DECLINACIÓN</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3">
                            <a:lumMod val="20000"/>
                            <a:lumOff val="80000"/>
                            <a:shade val="30000"/>
                            <a:satMod val="115000"/>
                          </a:schemeClr>
                        </a:gs>
                        <a:gs pos="50000">
                          <a:schemeClr val="accent3">
                            <a:lumMod val="20000"/>
                            <a:lumOff val="80000"/>
                            <a:shade val="67500"/>
                            <a:satMod val="115000"/>
                          </a:schemeClr>
                        </a:gs>
                        <a:gs pos="100000">
                          <a:schemeClr val="accent3">
                            <a:lumMod val="20000"/>
                            <a:lumOff val="80000"/>
                            <a:shade val="100000"/>
                            <a:satMod val="115000"/>
                          </a:schemeClr>
                        </a:gs>
                      </a:gsLst>
                      <a:lin ang="0" scaled="1"/>
                      <a:tileRect/>
                    </a:gradFill>
                  </a:tcPr>
                </a:tc>
                <a:tc>
                  <a:txBody>
                    <a:bodyPr/>
                    <a:lstStyle/>
                    <a:p>
                      <a:pPr algn="just">
                        <a:spcAft>
                          <a:spcPts val="0"/>
                        </a:spcAft>
                      </a:pPr>
                      <a:r>
                        <a:rPr lang="es-ES" sz="2000" b="1" i="1" dirty="0">
                          <a:solidFill>
                            <a:schemeClr val="tx2"/>
                          </a:solidFill>
                          <a:effectLst/>
                          <a:latin typeface="Arial"/>
                          <a:ea typeface="Times New Roman"/>
                          <a:cs typeface="Times New Roman"/>
                        </a:rPr>
                        <a:t>Eliminar las líneas más débiles</a:t>
                      </a:r>
                    </a:p>
                    <a:p>
                      <a:pPr algn="just">
                        <a:spcAft>
                          <a:spcPts val="0"/>
                        </a:spcAft>
                      </a:pPr>
                      <a:r>
                        <a:rPr lang="es-ES" sz="2000" b="1" i="1" dirty="0">
                          <a:solidFill>
                            <a:schemeClr val="tx2"/>
                          </a:solidFill>
                          <a:effectLst/>
                          <a:latin typeface="Arial"/>
                          <a:ea typeface="Times New Roman"/>
                          <a:cs typeface="Times New Roman"/>
                        </a:rPr>
                        <a:t>Identificar nuevos usos</a:t>
                      </a:r>
                    </a:p>
                    <a:p>
                      <a:pPr algn="just">
                        <a:spcAft>
                          <a:spcPts val="0"/>
                        </a:spcAft>
                      </a:pPr>
                      <a:r>
                        <a:rPr lang="es-ES" sz="2000" b="1" i="1" dirty="0">
                          <a:solidFill>
                            <a:schemeClr val="tx2"/>
                          </a:solidFill>
                          <a:effectLst/>
                          <a:latin typeface="Arial"/>
                          <a:ea typeface="Times New Roman"/>
                          <a:cs typeface="Times New Roman"/>
                        </a:rPr>
                        <a:t>Modificar para tratar de revitalizar el producto</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55837837"/>
                  </a:ext>
                </a:extLst>
              </a:tr>
            </a:tbl>
          </a:graphicData>
        </a:graphic>
      </p:graphicFrame>
      <p:sp>
        <p:nvSpPr>
          <p:cNvPr id="12" name="Marcador de contenido 5">
            <a:extLst>
              <a:ext uri="{FF2B5EF4-FFF2-40B4-BE49-F238E27FC236}">
                <a16:creationId xmlns:a16="http://schemas.microsoft.com/office/drawing/2014/main" id="{E8981DC1-AB94-A9CA-E0EA-0CA0977F08B3}"/>
              </a:ext>
            </a:extLst>
          </p:cNvPr>
          <p:cNvSpPr txBox="1">
            <a:spLocks/>
          </p:cNvSpPr>
          <p:nvPr/>
        </p:nvSpPr>
        <p:spPr>
          <a:xfrm>
            <a:off x="4222204" y="637885"/>
            <a:ext cx="4680520" cy="685683"/>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buNone/>
            </a:pPr>
            <a:r>
              <a:rPr lang="es-ES" sz="2400" b="1" dirty="0">
                <a:solidFill>
                  <a:schemeClr val="tx2"/>
                </a:solidFill>
              </a:rPr>
              <a:t>ESTRATEGIAS DE PRODUCTO </a:t>
            </a:r>
            <a:endParaRPr lang="en-US" sz="2400" b="1" dirty="0">
              <a:solidFill>
                <a:schemeClr val="tx2"/>
              </a:solidFill>
            </a:endParaRPr>
          </a:p>
        </p:txBody>
      </p:sp>
    </p:spTree>
    <p:extLst>
      <p:ext uri="{BB962C8B-B14F-4D97-AF65-F5344CB8AC3E}">
        <p14:creationId xmlns:p14="http://schemas.microsoft.com/office/powerpoint/2010/main" val="24265497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E21285-A897-6C8E-F0D9-AF98213D5246}"/>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95F67783-B94A-FB10-D0E3-A66A319D9AE0}"/>
              </a:ext>
            </a:extLst>
          </p:cNvPr>
          <p:cNvSpPr txBox="1"/>
          <p:nvPr/>
        </p:nvSpPr>
        <p:spPr>
          <a:xfrm>
            <a:off x="5086300" y="6484693"/>
            <a:ext cx="2952328" cy="276999"/>
          </a:xfrm>
          <a:prstGeom prst="rect">
            <a:avLst/>
          </a:prstGeom>
          <a:noFill/>
        </p:spPr>
        <p:txBody>
          <a:bodyPr wrap="square" rtlCol="0">
            <a:spAutoFit/>
          </a:bodyPr>
          <a:lstStyle/>
          <a:p>
            <a:r>
              <a:rPr lang="es-AR" sz="1200" dirty="0"/>
              <a:t>Mg. Ing. Néstor Orlando Cruz</a:t>
            </a:r>
          </a:p>
        </p:txBody>
      </p:sp>
      <p:graphicFrame>
        <p:nvGraphicFramePr>
          <p:cNvPr id="3" name="Diagrama 2">
            <a:extLst>
              <a:ext uri="{FF2B5EF4-FFF2-40B4-BE49-F238E27FC236}">
                <a16:creationId xmlns:a16="http://schemas.microsoft.com/office/drawing/2014/main" id="{119D8BDB-3B34-E369-B2CF-170D96FB6C38}"/>
              </a:ext>
            </a:extLst>
          </p:cNvPr>
          <p:cNvGraphicFramePr/>
          <p:nvPr/>
        </p:nvGraphicFramePr>
        <p:xfrm>
          <a:off x="1341884" y="105186"/>
          <a:ext cx="10369152" cy="3714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4" name="Conector recto 3">
            <a:extLst>
              <a:ext uri="{FF2B5EF4-FFF2-40B4-BE49-F238E27FC236}">
                <a16:creationId xmlns:a16="http://schemas.microsoft.com/office/drawing/2014/main" id="{F46A8455-A439-2878-D665-7C251DC18415}"/>
              </a:ext>
            </a:extLst>
          </p:cNvPr>
          <p:cNvCxnSpPr/>
          <p:nvPr/>
        </p:nvCxnSpPr>
        <p:spPr>
          <a:xfrm>
            <a:off x="1341884" y="476671"/>
            <a:ext cx="10441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Marcador de contenido 5">
            <a:extLst>
              <a:ext uri="{FF2B5EF4-FFF2-40B4-BE49-F238E27FC236}">
                <a16:creationId xmlns:a16="http://schemas.microsoft.com/office/drawing/2014/main" id="{706B04D8-F822-165E-9450-C4516BC86AC2}"/>
              </a:ext>
            </a:extLst>
          </p:cNvPr>
          <p:cNvSpPr txBox="1">
            <a:spLocks/>
          </p:cNvSpPr>
          <p:nvPr/>
        </p:nvSpPr>
        <p:spPr>
          <a:xfrm>
            <a:off x="1522845" y="668697"/>
            <a:ext cx="5291647" cy="685683"/>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r>
              <a:rPr lang="es-ES" sz="2400" b="1" dirty="0">
                <a:solidFill>
                  <a:schemeClr val="tx2"/>
                </a:solidFill>
              </a:rPr>
              <a:t>ESTRATEGIAS DE DISTRIBUCIÓN </a:t>
            </a:r>
            <a:endParaRPr lang="en-US" sz="2400" b="1" dirty="0">
              <a:solidFill>
                <a:schemeClr val="tx2"/>
              </a:solidFill>
            </a:endParaRPr>
          </a:p>
        </p:txBody>
      </p:sp>
      <p:graphicFrame>
        <p:nvGraphicFramePr>
          <p:cNvPr id="11" name="11 Tabla">
            <a:extLst>
              <a:ext uri="{FF2B5EF4-FFF2-40B4-BE49-F238E27FC236}">
                <a16:creationId xmlns:a16="http://schemas.microsoft.com/office/drawing/2014/main" id="{BAC5EB46-2843-4FBA-7E9F-CEB1E7763662}"/>
              </a:ext>
            </a:extLst>
          </p:cNvPr>
          <p:cNvGraphicFramePr>
            <a:graphicFrameLocks noGrp="1"/>
          </p:cNvGraphicFramePr>
          <p:nvPr>
            <p:extLst>
              <p:ext uri="{D42A27DB-BD31-4B8C-83A1-F6EECF244321}">
                <p14:modId xmlns:p14="http://schemas.microsoft.com/office/powerpoint/2010/main" val="4007499251"/>
              </p:ext>
            </p:extLst>
          </p:nvPr>
        </p:nvGraphicFramePr>
        <p:xfrm>
          <a:off x="1834934" y="1868312"/>
          <a:ext cx="9383051" cy="4754880"/>
        </p:xfrm>
        <a:graphic>
          <a:graphicData uri="http://schemas.openxmlformats.org/drawingml/2006/table">
            <a:tbl>
              <a:tblPr/>
              <a:tblGrid>
                <a:gridCol w="2754657">
                  <a:extLst>
                    <a:ext uri="{9D8B030D-6E8A-4147-A177-3AD203B41FA5}">
                      <a16:colId xmlns:a16="http://schemas.microsoft.com/office/drawing/2014/main" val="20000"/>
                    </a:ext>
                  </a:extLst>
                </a:gridCol>
                <a:gridCol w="6628394">
                  <a:extLst>
                    <a:ext uri="{9D8B030D-6E8A-4147-A177-3AD203B41FA5}">
                      <a16:colId xmlns:a16="http://schemas.microsoft.com/office/drawing/2014/main" val="20001"/>
                    </a:ext>
                  </a:extLst>
                </a:gridCol>
              </a:tblGrid>
              <a:tr h="593007">
                <a:tc>
                  <a:txBody>
                    <a:bodyPr/>
                    <a:lstStyle/>
                    <a:p>
                      <a:pPr algn="ctr">
                        <a:spcAft>
                          <a:spcPts val="0"/>
                        </a:spcAft>
                      </a:pPr>
                      <a:endParaRPr lang="es-ES" sz="2400" b="1" dirty="0">
                        <a:solidFill>
                          <a:schemeClr val="tx2"/>
                        </a:solidFill>
                        <a:effectLst>
                          <a:outerShdw blurRad="38100" dist="38100" dir="2700000" algn="tl">
                            <a:srgbClr val="000000">
                              <a:alpha val="43137"/>
                            </a:srgbClr>
                          </a:outerShdw>
                        </a:effectLst>
                        <a:latin typeface="Arial"/>
                        <a:ea typeface="Times New Roman"/>
                        <a:cs typeface="Times New Roman"/>
                      </a:endParaRPr>
                    </a:p>
                    <a:p>
                      <a:pPr algn="ctr">
                        <a:spcAft>
                          <a:spcPts val="0"/>
                        </a:spcAft>
                      </a:pPr>
                      <a:r>
                        <a:rPr lang="es-ES" sz="2400" b="1" dirty="0">
                          <a:solidFill>
                            <a:schemeClr val="tx2"/>
                          </a:solidFill>
                          <a:effectLst>
                            <a:outerShdw blurRad="38100" dist="38100" dir="2700000" algn="tl">
                              <a:srgbClr val="000000">
                                <a:alpha val="43137"/>
                              </a:srgbClr>
                            </a:outerShdw>
                          </a:effectLst>
                          <a:latin typeface="Arial"/>
                          <a:ea typeface="Times New Roman"/>
                          <a:cs typeface="Times New Roman"/>
                        </a:rPr>
                        <a:t>FACE</a:t>
                      </a:r>
                    </a:p>
                    <a:p>
                      <a:pPr algn="ctr">
                        <a:spcAft>
                          <a:spcPts val="0"/>
                        </a:spcAft>
                      </a:pPr>
                      <a:endParaRPr lang="es-MX" sz="2400" b="1" dirty="0">
                        <a:solidFill>
                          <a:schemeClr val="tx2"/>
                        </a:solidFill>
                        <a:effectLst>
                          <a:outerShdw blurRad="38100" dist="38100" dir="2700000" algn="tl">
                            <a:srgbClr val="000000">
                              <a:alpha val="43137"/>
                            </a:srgbClr>
                          </a:outerShdw>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lumMod val="20000"/>
                            <a:lumOff val="80000"/>
                            <a:shade val="30000"/>
                            <a:satMod val="115000"/>
                          </a:schemeClr>
                        </a:gs>
                        <a:gs pos="50000">
                          <a:schemeClr val="accent1">
                            <a:lumMod val="20000"/>
                            <a:lumOff val="80000"/>
                            <a:shade val="67500"/>
                            <a:satMod val="115000"/>
                          </a:schemeClr>
                        </a:gs>
                        <a:gs pos="100000">
                          <a:schemeClr val="accent1">
                            <a:lumMod val="20000"/>
                            <a:lumOff val="80000"/>
                            <a:shade val="100000"/>
                            <a:satMod val="115000"/>
                          </a:schemeClr>
                        </a:gs>
                      </a:gsLst>
                      <a:path path="circle">
                        <a:fillToRect l="50000" t="50000" r="50000" b="50000"/>
                      </a:path>
                      <a:tileRect/>
                    </a:gradFill>
                  </a:tcPr>
                </a:tc>
                <a:tc>
                  <a:txBody>
                    <a:bodyPr/>
                    <a:lstStyle/>
                    <a:p>
                      <a:pPr algn="ctr">
                        <a:spcAft>
                          <a:spcPts val="0"/>
                        </a:spcAft>
                      </a:pPr>
                      <a:endParaRPr lang="es-ES" sz="2400" b="1" dirty="0">
                        <a:solidFill>
                          <a:schemeClr val="tx2"/>
                        </a:solidFill>
                        <a:effectLst>
                          <a:outerShdw blurRad="38100" dist="38100" dir="2700000" algn="tl">
                            <a:srgbClr val="000000">
                              <a:alpha val="43137"/>
                            </a:srgbClr>
                          </a:outerShdw>
                        </a:effectLst>
                        <a:latin typeface="Arial"/>
                        <a:ea typeface="Times New Roman"/>
                        <a:cs typeface="Times New Roman"/>
                      </a:endParaRPr>
                    </a:p>
                    <a:p>
                      <a:pPr algn="ctr">
                        <a:spcAft>
                          <a:spcPts val="0"/>
                        </a:spcAft>
                      </a:pPr>
                      <a:r>
                        <a:rPr lang="es-ES" sz="2400" b="1" dirty="0">
                          <a:solidFill>
                            <a:schemeClr val="tx2"/>
                          </a:solidFill>
                          <a:effectLst>
                            <a:outerShdw blurRad="38100" dist="38100" dir="2700000" algn="tl">
                              <a:srgbClr val="000000">
                                <a:alpha val="43137"/>
                              </a:srgbClr>
                            </a:outerShdw>
                          </a:effectLst>
                          <a:latin typeface="Arial"/>
                          <a:ea typeface="Times New Roman"/>
                          <a:cs typeface="Times New Roman"/>
                        </a:rPr>
                        <a:t>ACCIONES SUGERIDAS</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lumMod val="20000"/>
                            <a:lumOff val="80000"/>
                            <a:shade val="30000"/>
                            <a:satMod val="115000"/>
                          </a:schemeClr>
                        </a:gs>
                        <a:gs pos="50000">
                          <a:schemeClr val="accent1">
                            <a:lumMod val="20000"/>
                            <a:lumOff val="80000"/>
                            <a:shade val="67500"/>
                            <a:satMod val="115000"/>
                          </a:schemeClr>
                        </a:gs>
                        <a:gs pos="100000">
                          <a:schemeClr val="accent1">
                            <a:lumMod val="20000"/>
                            <a:lumOff val="80000"/>
                            <a:shade val="100000"/>
                            <a:satMod val="115000"/>
                          </a:schemeClr>
                        </a:gs>
                      </a:gsLst>
                      <a:path path="circle">
                        <a:fillToRect l="50000" t="50000" r="50000" b="50000"/>
                      </a:path>
                      <a:tileRect/>
                    </a:gradFill>
                  </a:tcPr>
                </a:tc>
                <a:extLst>
                  <a:ext uri="{0D108BD9-81ED-4DB2-BD59-A6C34878D82A}">
                    <a16:rowId xmlns:a16="http://schemas.microsoft.com/office/drawing/2014/main" val="10000"/>
                  </a:ext>
                </a:extLst>
              </a:tr>
              <a:tr h="474405">
                <a:tc>
                  <a:txBody>
                    <a:bodyPr/>
                    <a:lstStyle/>
                    <a:p>
                      <a:pPr algn="ctr">
                        <a:spcAft>
                          <a:spcPts val="0"/>
                        </a:spcAft>
                      </a:pPr>
                      <a:endParaRPr lang="es-ES" sz="2000" b="1" i="1" dirty="0">
                        <a:solidFill>
                          <a:schemeClr val="tx2"/>
                        </a:solidFill>
                        <a:effectLst>
                          <a:outerShdw blurRad="38100" dist="38100" dir="2700000" algn="tl">
                            <a:srgbClr val="000000">
                              <a:alpha val="43137"/>
                            </a:srgbClr>
                          </a:outerShdw>
                        </a:effectLst>
                        <a:latin typeface="Arial"/>
                        <a:ea typeface="Times New Roman"/>
                        <a:cs typeface="Times New Roman"/>
                      </a:endParaRPr>
                    </a:p>
                    <a:p>
                      <a:pPr algn="ctr">
                        <a:spcAft>
                          <a:spcPts val="0"/>
                        </a:spcAft>
                      </a:pPr>
                      <a:r>
                        <a:rPr lang="es-ES" sz="2000" b="1" i="1" dirty="0">
                          <a:solidFill>
                            <a:schemeClr val="tx2"/>
                          </a:solidFill>
                          <a:effectLst>
                            <a:outerShdw blurRad="38100" dist="38100" dir="2700000" algn="tl">
                              <a:srgbClr val="000000">
                                <a:alpha val="43137"/>
                              </a:srgbClr>
                            </a:outerShdw>
                          </a:effectLst>
                          <a:latin typeface="Arial"/>
                          <a:ea typeface="Times New Roman"/>
                          <a:cs typeface="Times New Roman"/>
                        </a:rPr>
                        <a:t>INTRODUCCIÓN</a:t>
                      </a:r>
                    </a:p>
                    <a:p>
                      <a:pPr algn="ctr">
                        <a:spcAft>
                          <a:spcPts val="0"/>
                        </a:spcAft>
                      </a:pPr>
                      <a:endParaRPr lang="es-MX" sz="2000" b="1" i="1" dirty="0">
                        <a:solidFill>
                          <a:schemeClr val="tx2"/>
                        </a:solidFill>
                        <a:effectLst>
                          <a:outerShdw blurRad="38100" dist="38100" dir="2700000" algn="tl">
                            <a:srgbClr val="000000">
                              <a:alpha val="43137"/>
                            </a:srgbClr>
                          </a:outerShdw>
                        </a:effectLst>
                        <a:latin typeface="Times New Roman"/>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bg2">
                            <a:lumMod val="90000"/>
                            <a:shade val="30000"/>
                            <a:satMod val="115000"/>
                          </a:schemeClr>
                        </a:gs>
                        <a:gs pos="50000">
                          <a:schemeClr val="bg2">
                            <a:lumMod val="90000"/>
                            <a:shade val="67500"/>
                            <a:satMod val="115000"/>
                          </a:schemeClr>
                        </a:gs>
                        <a:gs pos="100000">
                          <a:schemeClr val="bg2">
                            <a:lumMod val="90000"/>
                            <a:shade val="100000"/>
                            <a:satMod val="115000"/>
                          </a:schemeClr>
                        </a:gs>
                      </a:gsLst>
                      <a:lin ang="0" scaled="1"/>
                      <a:tileRect/>
                    </a:gradFill>
                  </a:tcPr>
                </a:tc>
                <a:tc>
                  <a:txBody>
                    <a:bodyPr/>
                    <a:lstStyle/>
                    <a:p>
                      <a:pPr algn="just">
                        <a:spcAft>
                          <a:spcPts val="0"/>
                        </a:spcAft>
                      </a:pPr>
                      <a:endParaRPr lang="es-ES" sz="2000" b="1" i="1" dirty="0">
                        <a:solidFill>
                          <a:schemeClr val="tx2"/>
                        </a:solidFill>
                        <a:effectLst/>
                        <a:latin typeface="Arial"/>
                        <a:ea typeface="Times New Roman"/>
                        <a:cs typeface="Times New Roman"/>
                      </a:endParaRPr>
                    </a:p>
                    <a:p>
                      <a:pPr marL="0" marR="0" indent="0" algn="just" defTabSz="914400" rtl="0" eaLnBrk="1" fontAlgn="auto" latinLnBrk="0" hangingPunct="1">
                        <a:lnSpc>
                          <a:spcPct val="100000"/>
                        </a:lnSpc>
                        <a:spcBef>
                          <a:spcPts val="0"/>
                        </a:spcBef>
                        <a:spcAft>
                          <a:spcPts val="0"/>
                        </a:spcAft>
                        <a:buClrTx/>
                        <a:buSzTx/>
                        <a:buFontTx/>
                        <a:buNone/>
                        <a:tabLst/>
                        <a:defRPr/>
                      </a:pPr>
                      <a:r>
                        <a:rPr lang="es-ES" sz="2000" b="1" i="0" dirty="0">
                          <a:solidFill>
                            <a:schemeClr val="tx2"/>
                          </a:solidFill>
                          <a:effectLst/>
                          <a:latin typeface="Arial"/>
                          <a:ea typeface="Times New Roman"/>
                          <a:cs typeface="Times New Roman"/>
                        </a:rPr>
                        <a:t>Consolidar distribución selectiva</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74405">
                <a:tc>
                  <a:txBody>
                    <a:bodyPr/>
                    <a:lstStyle/>
                    <a:p>
                      <a:pPr marL="0" algn="ctr" rtl="0" eaLnBrk="1" latinLnBrk="0" hangingPunct="1">
                        <a:spcAft>
                          <a:spcPts val="0"/>
                        </a:spcAft>
                      </a:pPr>
                      <a:endParaRPr kumimoji="0" lang="es-MX" sz="2000" b="1" i="1" kern="1200" dirty="0">
                        <a:solidFill>
                          <a:schemeClr val="tx2"/>
                        </a:solidFill>
                        <a:effectLst>
                          <a:outerShdw blurRad="38100" dist="38100" dir="2700000" algn="tl">
                            <a:srgbClr val="000000">
                              <a:alpha val="43137"/>
                            </a:srgbClr>
                          </a:outerShdw>
                        </a:effectLst>
                        <a:latin typeface="Arial"/>
                        <a:ea typeface="Times New Roman"/>
                        <a:cs typeface="Times New Roman"/>
                      </a:endParaRPr>
                    </a:p>
                    <a:p>
                      <a:pPr marL="0" algn="ctr" rtl="0" eaLnBrk="1" latinLnBrk="0" hangingPunct="1">
                        <a:spcAft>
                          <a:spcPts val="0"/>
                        </a:spcAft>
                      </a:pPr>
                      <a:r>
                        <a:rPr kumimoji="0" lang="es-MX" sz="2000" b="1" i="1" kern="1200" dirty="0">
                          <a:solidFill>
                            <a:schemeClr val="tx2"/>
                          </a:solidFill>
                          <a:effectLst>
                            <a:outerShdw blurRad="38100" dist="38100" dir="2700000" algn="tl">
                              <a:srgbClr val="000000">
                                <a:alpha val="43137"/>
                              </a:srgbClr>
                            </a:outerShdw>
                          </a:effectLst>
                          <a:latin typeface="Arial"/>
                          <a:ea typeface="Times New Roman"/>
                          <a:cs typeface="Times New Roman"/>
                        </a:rPr>
                        <a:t>CRECIMIENTO</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2">
                            <a:lumMod val="20000"/>
                            <a:lumOff val="80000"/>
                            <a:shade val="30000"/>
                            <a:satMod val="115000"/>
                          </a:schemeClr>
                        </a:gs>
                        <a:gs pos="50000">
                          <a:schemeClr val="accent2">
                            <a:lumMod val="20000"/>
                            <a:lumOff val="80000"/>
                            <a:shade val="67500"/>
                            <a:satMod val="115000"/>
                          </a:schemeClr>
                        </a:gs>
                        <a:gs pos="100000">
                          <a:schemeClr val="accent2">
                            <a:lumMod val="20000"/>
                            <a:lumOff val="80000"/>
                            <a:shade val="100000"/>
                            <a:satMod val="115000"/>
                          </a:schemeClr>
                        </a:gs>
                      </a:gsLst>
                      <a:lin ang="0" scaled="1"/>
                      <a:tileRect/>
                    </a:gradFill>
                  </a:tcPr>
                </a:tc>
                <a:tc>
                  <a:txBody>
                    <a:bodyPr/>
                    <a:lstStyle/>
                    <a:p>
                      <a:pPr algn="just">
                        <a:spcAft>
                          <a:spcPts val="0"/>
                        </a:spcAft>
                      </a:pPr>
                      <a:endParaRPr lang="es-ES" sz="2000" b="1" i="1" dirty="0">
                        <a:solidFill>
                          <a:schemeClr val="tx2"/>
                        </a:solidFill>
                        <a:effectLst/>
                        <a:latin typeface="Arial"/>
                        <a:ea typeface="Times New Roman"/>
                        <a:cs typeface="Times New Roman"/>
                      </a:endParaRPr>
                    </a:p>
                    <a:p>
                      <a:pPr algn="just">
                        <a:spcAft>
                          <a:spcPts val="0"/>
                        </a:spcAft>
                      </a:pPr>
                      <a:r>
                        <a:rPr lang="es-ES" sz="2000" b="1" i="1" dirty="0">
                          <a:solidFill>
                            <a:schemeClr val="tx2"/>
                          </a:solidFill>
                          <a:effectLst/>
                          <a:latin typeface="Arial"/>
                          <a:ea typeface="Times New Roman"/>
                          <a:cs typeface="Times New Roman"/>
                        </a:rPr>
                        <a:t>Desarrollar distribución intensiva</a:t>
                      </a:r>
                    </a:p>
                    <a:p>
                      <a:pPr algn="just">
                        <a:spcAft>
                          <a:spcPts val="0"/>
                        </a:spcAft>
                      </a:pPr>
                      <a:endParaRPr lang="es-ES" sz="2000" b="1" i="1" dirty="0">
                        <a:solidFill>
                          <a:schemeClr val="tx2"/>
                        </a:solidFill>
                        <a:effectLst/>
                        <a:latin typeface="Arial"/>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609600">
                <a:tc>
                  <a:txBody>
                    <a:bodyPr/>
                    <a:lstStyle/>
                    <a:p>
                      <a:pPr marL="0" algn="ctr" rtl="0" eaLnBrk="1" latinLnBrk="0" hangingPunct="1">
                        <a:spcAft>
                          <a:spcPts val="0"/>
                        </a:spcAft>
                      </a:pPr>
                      <a:endParaRPr kumimoji="0" lang="es-ES" sz="2000" b="1" i="1" kern="1200" dirty="0">
                        <a:solidFill>
                          <a:schemeClr val="tx2"/>
                        </a:solidFill>
                        <a:effectLst>
                          <a:outerShdw blurRad="38100" dist="38100" dir="2700000" algn="tl">
                            <a:srgbClr val="000000">
                              <a:alpha val="43137"/>
                            </a:srgbClr>
                          </a:outerShdw>
                        </a:effectLst>
                        <a:latin typeface="Arial"/>
                        <a:ea typeface="Times New Roman"/>
                        <a:cs typeface="Times New Roman"/>
                      </a:endParaRPr>
                    </a:p>
                    <a:p>
                      <a:pPr marL="0" algn="ctr" rtl="0" eaLnBrk="1" latinLnBrk="0" hangingPunct="1">
                        <a:spcAft>
                          <a:spcPts val="0"/>
                        </a:spcAft>
                      </a:pPr>
                      <a:r>
                        <a:rPr kumimoji="0" lang="es-ES" sz="2000" b="1" i="1" kern="1200" dirty="0">
                          <a:solidFill>
                            <a:schemeClr val="tx2"/>
                          </a:solidFill>
                          <a:effectLst>
                            <a:outerShdw blurRad="38100" dist="38100" dir="2700000" algn="tl">
                              <a:srgbClr val="000000">
                                <a:alpha val="43137"/>
                              </a:srgbClr>
                            </a:outerShdw>
                          </a:effectLst>
                          <a:latin typeface="Arial"/>
                          <a:ea typeface="Times New Roman"/>
                          <a:cs typeface="Times New Roman"/>
                        </a:rPr>
                        <a:t>MADUREZ</a:t>
                      </a:r>
                      <a:endParaRPr kumimoji="0" lang="es-MX" sz="2000" b="1" i="1" kern="1200" dirty="0">
                        <a:solidFill>
                          <a:schemeClr val="tx2"/>
                        </a:solidFill>
                        <a:effectLst>
                          <a:outerShdw blurRad="38100" dist="38100" dir="2700000" algn="tl">
                            <a:srgbClr val="000000">
                              <a:alpha val="43137"/>
                            </a:srgbClr>
                          </a:outerShdw>
                        </a:effectLst>
                        <a:latin typeface="Arial"/>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3">
                            <a:lumMod val="20000"/>
                            <a:lumOff val="80000"/>
                            <a:shade val="30000"/>
                            <a:satMod val="115000"/>
                          </a:schemeClr>
                        </a:gs>
                        <a:gs pos="50000">
                          <a:schemeClr val="accent3">
                            <a:lumMod val="20000"/>
                            <a:lumOff val="80000"/>
                            <a:shade val="67500"/>
                            <a:satMod val="115000"/>
                          </a:schemeClr>
                        </a:gs>
                        <a:gs pos="100000">
                          <a:schemeClr val="accent3">
                            <a:lumMod val="20000"/>
                            <a:lumOff val="80000"/>
                            <a:shade val="100000"/>
                            <a:satMod val="115000"/>
                          </a:schemeClr>
                        </a:gs>
                      </a:gsLst>
                      <a:lin ang="0" scaled="1"/>
                      <a:tileRect/>
                    </a:gradFill>
                  </a:tcPr>
                </a:tc>
                <a:tc>
                  <a:txBody>
                    <a:bodyPr/>
                    <a:lstStyle/>
                    <a:p>
                      <a:pPr algn="just">
                        <a:spcAft>
                          <a:spcPts val="0"/>
                        </a:spcAft>
                      </a:pPr>
                      <a:r>
                        <a:rPr lang="es-ES" sz="2000" b="1" i="1" dirty="0">
                          <a:solidFill>
                            <a:schemeClr val="tx2"/>
                          </a:solidFill>
                          <a:effectLst/>
                          <a:latin typeface="Arial"/>
                          <a:ea typeface="Times New Roman"/>
                          <a:cs typeface="Times New Roman"/>
                        </a:rPr>
                        <a:t>Ampliar la distribución. </a:t>
                      </a:r>
                    </a:p>
                    <a:p>
                      <a:pPr algn="just">
                        <a:spcAft>
                          <a:spcPts val="0"/>
                        </a:spcAft>
                      </a:pPr>
                      <a:r>
                        <a:rPr lang="es-ES" sz="2000" b="1" i="1" dirty="0">
                          <a:solidFill>
                            <a:schemeClr val="tx2"/>
                          </a:solidFill>
                          <a:effectLst/>
                          <a:latin typeface="Arial"/>
                          <a:ea typeface="Times New Roman"/>
                          <a:cs typeface="Times New Roman"/>
                        </a:rPr>
                        <a:t>Recurrir a estrategias multicanales</a:t>
                      </a:r>
                    </a:p>
                    <a:p>
                      <a:pPr algn="just">
                        <a:spcAft>
                          <a:spcPts val="0"/>
                        </a:spcAft>
                      </a:pPr>
                      <a:r>
                        <a:rPr lang="es-ES" sz="2000" b="1" i="1" dirty="0">
                          <a:solidFill>
                            <a:schemeClr val="tx2"/>
                          </a:solidFill>
                          <a:effectLst/>
                          <a:latin typeface="Arial"/>
                          <a:ea typeface="Times New Roman"/>
                          <a:cs typeface="Times New Roman"/>
                        </a:rPr>
                        <a:t>Estrechar las relaciones con los intermediarios</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609600">
                <a:tc>
                  <a:txBody>
                    <a:bodyPr/>
                    <a:lstStyle/>
                    <a:p>
                      <a:pPr marL="0" algn="ctr" rtl="0" eaLnBrk="1" latinLnBrk="0" hangingPunct="1">
                        <a:spcAft>
                          <a:spcPts val="0"/>
                        </a:spcAft>
                      </a:pPr>
                      <a:endParaRPr kumimoji="0" lang="es-MX" sz="2000" b="1" i="1" kern="1200" dirty="0">
                        <a:solidFill>
                          <a:schemeClr val="tx2"/>
                        </a:solidFill>
                        <a:effectLst>
                          <a:outerShdw blurRad="38100" dist="38100" dir="2700000" algn="tl">
                            <a:srgbClr val="000000">
                              <a:alpha val="43137"/>
                            </a:srgbClr>
                          </a:outerShdw>
                        </a:effectLst>
                        <a:latin typeface="Arial"/>
                        <a:ea typeface="Times New Roman"/>
                        <a:cs typeface="Times New Roman"/>
                      </a:endParaRPr>
                    </a:p>
                    <a:p>
                      <a:pPr marL="0" algn="ctr" rtl="0" eaLnBrk="1" latinLnBrk="0" hangingPunct="1">
                        <a:spcAft>
                          <a:spcPts val="0"/>
                        </a:spcAft>
                      </a:pPr>
                      <a:r>
                        <a:rPr kumimoji="0" lang="es-MX" sz="2000" b="1" i="1" kern="1200" dirty="0">
                          <a:solidFill>
                            <a:schemeClr val="tx2"/>
                          </a:solidFill>
                          <a:effectLst>
                            <a:outerShdw blurRad="38100" dist="38100" dir="2700000" algn="tl">
                              <a:srgbClr val="000000">
                                <a:alpha val="43137"/>
                              </a:srgbClr>
                            </a:outerShdw>
                          </a:effectLst>
                          <a:latin typeface="Arial"/>
                          <a:ea typeface="Times New Roman"/>
                          <a:cs typeface="Times New Roman"/>
                        </a:rPr>
                        <a:t>DECLINACIÓN</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3">
                            <a:lumMod val="20000"/>
                            <a:lumOff val="80000"/>
                            <a:shade val="30000"/>
                            <a:satMod val="115000"/>
                          </a:schemeClr>
                        </a:gs>
                        <a:gs pos="50000">
                          <a:schemeClr val="accent3">
                            <a:lumMod val="20000"/>
                            <a:lumOff val="80000"/>
                            <a:shade val="67500"/>
                            <a:satMod val="115000"/>
                          </a:schemeClr>
                        </a:gs>
                        <a:gs pos="100000">
                          <a:schemeClr val="accent3">
                            <a:lumMod val="20000"/>
                            <a:lumOff val="80000"/>
                            <a:shade val="100000"/>
                            <a:satMod val="115000"/>
                          </a:schemeClr>
                        </a:gs>
                      </a:gsLst>
                      <a:lin ang="0" scaled="1"/>
                      <a:tileRect/>
                    </a:gradFill>
                  </a:tcPr>
                </a:tc>
                <a:tc>
                  <a:txBody>
                    <a:bodyPr/>
                    <a:lstStyle/>
                    <a:p>
                      <a:pPr algn="just">
                        <a:spcAft>
                          <a:spcPts val="0"/>
                        </a:spcAft>
                      </a:pPr>
                      <a:r>
                        <a:rPr lang="es-ES" sz="2000" b="1" i="1" dirty="0">
                          <a:solidFill>
                            <a:schemeClr val="tx2"/>
                          </a:solidFill>
                          <a:effectLst/>
                          <a:latin typeface="Arial"/>
                          <a:ea typeface="Times New Roman"/>
                          <a:cs typeface="Times New Roman"/>
                        </a:rPr>
                        <a:t>Profundizar las relaciones con los intermediarios más grandes</a:t>
                      </a:r>
                    </a:p>
                    <a:p>
                      <a:pPr algn="just">
                        <a:spcAft>
                          <a:spcPts val="0"/>
                        </a:spcAft>
                      </a:pPr>
                      <a:r>
                        <a:rPr lang="es-ES" sz="2000" b="1" i="1" dirty="0">
                          <a:solidFill>
                            <a:schemeClr val="tx2"/>
                          </a:solidFill>
                          <a:effectLst/>
                          <a:latin typeface="Arial"/>
                          <a:ea typeface="Times New Roman"/>
                          <a:cs typeface="Times New Roman"/>
                        </a:rPr>
                        <a:t>Eliminar a los intermediarios menos rentables</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55837837"/>
                  </a:ext>
                </a:extLst>
              </a:tr>
            </a:tbl>
          </a:graphicData>
        </a:graphic>
      </p:graphicFrame>
    </p:spTree>
    <p:extLst>
      <p:ext uri="{BB962C8B-B14F-4D97-AF65-F5344CB8AC3E}">
        <p14:creationId xmlns:p14="http://schemas.microsoft.com/office/powerpoint/2010/main" val="22408118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Matemáticas 16 X 9">
  <a:themeElements>
    <a:clrScheme name="Math_16x9">
      <a:dk1>
        <a:srgbClr val="465562"/>
      </a:dk1>
      <a:lt1>
        <a:srgbClr val="FFFFFF"/>
      </a:lt1>
      <a:dk2>
        <a:srgbClr val="000000"/>
      </a:dk2>
      <a:lt2>
        <a:srgbClr val="F2ECE2"/>
      </a:lt2>
      <a:accent1>
        <a:srgbClr val="9BAAB7"/>
      </a:accent1>
      <a:accent2>
        <a:srgbClr val="B8D082"/>
      </a:accent2>
      <a:accent3>
        <a:srgbClr val="EFDB85"/>
      </a:accent3>
      <a:accent4>
        <a:srgbClr val="E8A565"/>
      </a:accent4>
      <a:accent5>
        <a:srgbClr val="BC9AAE"/>
      </a:accent5>
      <a:accent6>
        <a:srgbClr val="BABABA"/>
      </a:accent6>
      <a:hlink>
        <a:srgbClr val="8FC48C"/>
      </a:hlink>
      <a:folHlink>
        <a:srgbClr val="969696"/>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16309086_TF02787947.potx" id="{47904E6C-F941-4E76-BCE5-98990F587331}" vid="{E19800A4-2B41-4D60-89B5-7A2C3CED113C}"/>
    </a:ext>
  </a:extLst>
</a:theme>
</file>

<file path=ppt/theme/theme2.xml><?xml version="1.0" encoding="utf-8"?>
<a:theme xmlns:a="http://schemas.openxmlformats.org/drawingml/2006/main" name="Tema de Office">
  <a:themeElements>
    <a:clrScheme name="Math_16x9">
      <a:dk1>
        <a:srgbClr val="465562"/>
      </a:dk1>
      <a:lt1>
        <a:srgbClr val="FFFFFF"/>
      </a:lt1>
      <a:dk2>
        <a:srgbClr val="000000"/>
      </a:dk2>
      <a:lt2>
        <a:srgbClr val="F2ECE2"/>
      </a:lt2>
      <a:accent1>
        <a:srgbClr val="9BAAB7"/>
      </a:accent1>
      <a:accent2>
        <a:srgbClr val="B8D082"/>
      </a:accent2>
      <a:accent3>
        <a:srgbClr val="EFDB85"/>
      </a:accent3>
      <a:accent4>
        <a:srgbClr val="E8A565"/>
      </a:accent4>
      <a:accent5>
        <a:srgbClr val="BC9AAE"/>
      </a:accent5>
      <a:accent6>
        <a:srgbClr val="BABABA"/>
      </a:accent6>
      <a:hlink>
        <a:srgbClr val="8FC48C"/>
      </a:hlink>
      <a:folHlink>
        <a:srgbClr val="A97C96"/>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Tema de Office">
  <a:themeElements>
    <a:clrScheme name="Math_16x9">
      <a:dk1>
        <a:srgbClr val="465562"/>
      </a:dk1>
      <a:lt1>
        <a:srgbClr val="FFFFFF"/>
      </a:lt1>
      <a:dk2>
        <a:srgbClr val="000000"/>
      </a:dk2>
      <a:lt2>
        <a:srgbClr val="F2ECE2"/>
      </a:lt2>
      <a:accent1>
        <a:srgbClr val="9BAAB7"/>
      </a:accent1>
      <a:accent2>
        <a:srgbClr val="B8D082"/>
      </a:accent2>
      <a:accent3>
        <a:srgbClr val="EFDB85"/>
      </a:accent3>
      <a:accent4>
        <a:srgbClr val="E8A565"/>
      </a:accent4>
      <a:accent5>
        <a:srgbClr val="BC9AAE"/>
      </a:accent5>
      <a:accent6>
        <a:srgbClr val="BABABA"/>
      </a:accent6>
      <a:hlink>
        <a:srgbClr val="8FC48C"/>
      </a:hlink>
      <a:folHlink>
        <a:srgbClr val="A97C96"/>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Presentación sobre matemáticas para el ámbito educativo con Pi (panorámica)</Template>
  <TotalTime>2116</TotalTime>
  <Words>2593</Words>
  <Application>Microsoft Office PowerPoint</Application>
  <PresentationFormat>Personalizado</PresentationFormat>
  <Paragraphs>359</Paragraphs>
  <Slides>25</Slides>
  <Notes>2</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25</vt:i4>
      </vt:variant>
    </vt:vector>
  </HeadingPairs>
  <TitlesOfParts>
    <vt:vector size="34" baseType="lpstr">
      <vt:lpstr>Amasis MT Pro Medium</vt:lpstr>
      <vt:lpstr>Arial</vt:lpstr>
      <vt:lpstr>Brush Script MT</vt:lpstr>
      <vt:lpstr>Euphemia</vt:lpstr>
      <vt:lpstr>GrotesqueMTStd-Bold</vt:lpstr>
      <vt:lpstr>Times New Roman</vt:lpstr>
      <vt:lpstr>Verdana</vt:lpstr>
      <vt:lpstr>Wingdings</vt:lpstr>
      <vt:lpstr>Matemáticas 16 X 9</vt:lpstr>
      <vt:lpstr>Continuación de dictado clases Año 2025.</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N?stor Orlando Cruz</dc:creator>
  <cp:lastModifiedBy>N?stor Orlando Cruz</cp:lastModifiedBy>
  <cp:revision>182</cp:revision>
  <dcterms:created xsi:type="dcterms:W3CDTF">2025-06-11T19:36:21Z</dcterms:created>
  <dcterms:modified xsi:type="dcterms:W3CDTF">2025-06-27T18:47:14Z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0x010100AA3F7D94069FF64A86F7DFF56D60E3BE</vt:lpwstr>
  </property>
  <property fmtid="{D5CDD505-2E9C-101B-9397-08002B2CF9AE}" pid="4" name="FeatureTags">
    <vt:lpwstr/>
  </property>
  <property fmtid="{D5CDD505-2E9C-101B-9397-08002B2CF9AE}" pid="5" name="LocalizationTags">
    <vt:lpwstr/>
  </property>
  <property fmtid="{D5CDD505-2E9C-101B-9397-08002B2CF9AE}" pid="6" name="CampaignTags">
    <vt:lpwstr/>
  </property>
  <property fmtid="{D5CDD505-2E9C-101B-9397-08002B2CF9AE}" pid="7" name="ScenarioTags">
    <vt:lpwstr/>
  </property>
</Properties>
</file>