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56" r:id="rId4"/>
  </p:sldMasterIdLst>
  <p:notesMasterIdLst>
    <p:notesMasterId r:id="rId28"/>
  </p:notesMasterIdLst>
  <p:handoutMasterIdLst>
    <p:handoutMasterId r:id="rId29"/>
  </p:handoutMasterIdLst>
  <p:sldIdLst>
    <p:sldId id="446" r:id="rId5"/>
    <p:sldId id="447" r:id="rId6"/>
    <p:sldId id="449" r:id="rId7"/>
    <p:sldId id="448" r:id="rId8"/>
    <p:sldId id="450" r:id="rId9"/>
    <p:sldId id="452" r:id="rId10"/>
    <p:sldId id="454" r:id="rId11"/>
    <p:sldId id="453" r:id="rId12"/>
    <p:sldId id="455" r:id="rId13"/>
    <p:sldId id="460" r:id="rId14"/>
    <p:sldId id="451" r:id="rId15"/>
    <p:sldId id="457" r:id="rId16"/>
    <p:sldId id="462" r:id="rId17"/>
    <p:sldId id="461" r:id="rId18"/>
    <p:sldId id="463" r:id="rId19"/>
    <p:sldId id="464" r:id="rId20"/>
    <p:sldId id="465" r:id="rId21"/>
    <p:sldId id="466" r:id="rId22"/>
    <p:sldId id="467" r:id="rId23"/>
    <p:sldId id="468" r:id="rId24"/>
    <p:sldId id="469" r:id="rId25"/>
    <p:sldId id="456" r:id="rId26"/>
    <p:sldId id="47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E0E3"/>
    <a:srgbClr val="4970ED"/>
    <a:srgbClr val="ED5949"/>
    <a:srgbClr val="77CA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0"/>
    <p:restoredTop sz="86380" autoAdjust="0"/>
  </p:normalViewPr>
  <p:slideViewPr>
    <p:cSldViewPr>
      <p:cViewPr varScale="1">
        <p:scale>
          <a:sx n="56" d="100"/>
          <a:sy n="56" d="100"/>
        </p:scale>
        <p:origin x="204" y="78"/>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3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s-ES" dirty="0"/>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s-ES" smtClean="0"/>
              <a:pPr/>
              <a:t>30/10/2023</a:t>
            </a:fld>
            <a:endParaRPr lang="es-ES" dirty="0"/>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s-ES" dirty="0"/>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s-ES" smtClean="0"/>
              <a:pPr/>
              <a:t>‹Nº›</a:t>
            </a:fld>
            <a:endParaRPr lang="es-ES" dirty="0"/>
          </a:p>
        </p:txBody>
      </p:sp>
    </p:spTree>
    <p:extLst>
      <p:ext uri="{BB962C8B-B14F-4D97-AF65-F5344CB8AC3E}">
        <p14:creationId xmlns:p14="http://schemas.microsoft.com/office/powerpoint/2010/main" val="2385442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s-ES" dirty="0"/>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s-ES"/>
              <a:pPr/>
              <a:t>30/10/2023</a:t>
            </a:fld>
            <a:endParaRPr lang="es-ES" dirty="0"/>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es-ES" dirty="0"/>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s-ES"/>
              <a:t>Haga clic para modificar los estilos de título del patrón</a:t>
            </a:r>
          </a:p>
          <a:p>
            <a:pPr lvl="1"/>
            <a:r>
              <a:rPr lang="es-ES"/>
              <a:t>Segundo nivel</a:t>
            </a:r>
          </a:p>
          <a:p>
            <a:pPr lvl="2"/>
            <a:r>
              <a:rPr lang="es-ES"/>
              <a:t>Tercer nivel</a:t>
            </a:r>
          </a:p>
          <a:p>
            <a:pPr lvl="3"/>
            <a:r>
              <a:rPr lang="es-ES"/>
              <a:t>Cuarto nivel</a:t>
            </a:r>
          </a:p>
          <a:p>
            <a:pPr lvl="4"/>
            <a:r>
              <a:rPr lang="es-ES"/>
              <a:t>Quinto nivel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s-ES" dirty="0"/>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a:pPr/>
              <a:t>‹Nº›</a:t>
            </a:fld>
            <a:endParaRPr lang="es-ES" dirty="0"/>
          </a:p>
        </p:txBody>
      </p:sp>
    </p:spTree>
    <p:extLst>
      <p:ext uri="{BB962C8B-B14F-4D97-AF65-F5344CB8AC3E}">
        <p14:creationId xmlns:p14="http://schemas.microsoft.com/office/powerpoint/2010/main" val="2090448364"/>
      </p:ext>
    </p:extLst>
  </p:cSld>
  <p:clrMap bg1="lt1" tx1="dk1" bg2="lt2" tx2="dk2" accent1="accent1" accent2="accent2" accent3="accent3" accent4="accent4" accent5="accent5" accent6="accent6" hlink="hlink" folHlink="folHlink"/>
  <p:notesStyle>
    <a:lvl1pPr marL="0" algn="l" rtl="0" latinLnBrk="0">
      <a:defRPr lang="es-ES" sz="1200" kern="1200">
        <a:solidFill>
          <a:schemeClr val="tx1"/>
        </a:solidFill>
        <a:latin typeface="+mn-lt"/>
        <a:ea typeface="+mn-ea"/>
        <a:cs typeface="+mn-cs"/>
      </a:defRPr>
    </a:lvl1pPr>
    <a:lvl2pPr marL="457200" algn="l" rtl="0">
      <a:defRPr lang="es-ES" sz="1200" kern="1200">
        <a:solidFill>
          <a:schemeClr val="tx1"/>
        </a:solidFill>
        <a:latin typeface="+mn-lt"/>
        <a:ea typeface="+mn-ea"/>
        <a:cs typeface="+mn-cs"/>
      </a:defRPr>
    </a:lvl2pPr>
    <a:lvl3pPr marL="914400" algn="l" rtl="0">
      <a:defRPr lang="es-ES" sz="1200" kern="1200">
        <a:solidFill>
          <a:schemeClr val="tx1"/>
        </a:solidFill>
        <a:latin typeface="+mn-lt"/>
        <a:ea typeface="+mn-ea"/>
        <a:cs typeface="+mn-cs"/>
      </a:defRPr>
    </a:lvl3pPr>
    <a:lvl4pPr marL="1371600" algn="l" rtl="0">
      <a:defRPr lang="es-ES" sz="1200" kern="1200">
        <a:solidFill>
          <a:schemeClr val="tx1"/>
        </a:solidFill>
        <a:latin typeface="+mn-lt"/>
        <a:ea typeface="+mn-ea"/>
        <a:cs typeface="+mn-cs"/>
      </a:defRPr>
    </a:lvl4pPr>
    <a:lvl5pPr marL="1828800" algn="l" rtl="0">
      <a:defRPr lang="es-ES" sz="1200" kern="1200">
        <a:solidFill>
          <a:schemeClr val="tx1"/>
        </a:solidFill>
        <a:latin typeface="+mn-lt"/>
        <a:ea typeface="+mn-ea"/>
        <a:cs typeface="+mn-cs"/>
      </a:defRPr>
    </a:lvl5pPr>
    <a:lvl6pPr marL="2286000" algn="l" rtl="0">
      <a:defRPr lang="es-ES" sz="1200" kern="1200">
        <a:solidFill>
          <a:schemeClr val="tx1"/>
        </a:solidFill>
        <a:latin typeface="+mn-lt"/>
        <a:ea typeface="+mn-ea"/>
        <a:cs typeface="+mn-cs"/>
      </a:defRPr>
    </a:lvl6pPr>
    <a:lvl7pPr marL="2743200" algn="l" rtl="0">
      <a:defRPr lang="es-ES" sz="1200" kern="1200">
        <a:solidFill>
          <a:schemeClr val="tx1"/>
        </a:solidFill>
        <a:latin typeface="+mn-lt"/>
        <a:ea typeface="+mn-ea"/>
        <a:cs typeface="+mn-cs"/>
      </a:defRPr>
    </a:lvl7pPr>
    <a:lvl8pPr marL="3200400" algn="l" rtl="0">
      <a:defRPr lang="es-ES" sz="1200" kern="1200">
        <a:solidFill>
          <a:schemeClr val="tx1"/>
        </a:solidFill>
        <a:latin typeface="+mn-lt"/>
        <a:ea typeface="+mn-ea"/>
        <a:cs typeface="+mn-cs"/>
      </a:defRPr>
    </a:lvl8pPr>
    <a:lvl9pPr marL="3657600" algn="l" rtl="0">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a:t>
            </a:fld>
            <a:endParaRPr lang="es-ES" dirty="0"/>
          </a:p>
        </p:txBody>
      </p:sp>
    </p:spTree>
    <p:extLst>
      <p:ext uri="{BB962C8B-B14F-4D97-AF65-F5344CB8AC3E}">
        <p14:creationId xmlns:p14="http://schemas.microsoft.com/office/powerpoint/2010/main" val="28051240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11</a:t>
            </a:fld>
            <a:endParaRPr lang="es-ES" dirty="0"/>
          </a:p>
        </p:txBody>
      </p:sp>
    </p:spTree>
    <p:extLst>
      <p:ext uri="{BB962C8B-B14F-4D97-AF65-F5344CB8AC3E}">
        <p14:creationId xmlns:p14="http://schemas.microsoft.com/office/powerpoint/2010/main" val="1616373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12</a:t>
            </a:fld>
            <a:endParaRPr lang="es-ES" dirty="0"/>
          </a:p>
        </p:txBody>
      </p:sp>
    </p:spTree>
    <p:extLst>
      <p:ext uri="{BB962C8B-B14F-4D97-AF65-F5344CB8AC3E}">
        <p14:creationId xmlns:p14="http://schemas.microsoft.com/office/powerpoint/2010/main" val="1483256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13</a:t>
            </a:fld>
            <a:endParaRPr lang="es-ES" dirty="0"/>
          </a:p>
        </p:txBody>
      </p:sp>
    </p:spTree>
    <p:extLst>
      <p:ext uri="{BB962C8B-B14F-4D97-AF65-F5344CB8AC3E}">
        <p14:creationId xmlns:p14="http://schemas.microsoft.com/office/powerpoint/2010/main" val="3580938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14</a:t>
            </a:fld>
            <a:endParaRPr lang="es-ES" dirty="0"/>
          </a:p>
        </p:txBody>
      </p:sp>
    </p:spTree>
    <p:extLst>
      <p:ext uri="{BB962C8B-B14F-4D97-AF65-F5344CB8AC3E}">
        <p14:creationId xmlns:p14="http://schemas.microsoft.com/office/powerpoint/2010/main" val="29940685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15</a:t>
            </a:fld>
            <a:endParaRPr lang="es-ES" dirty="0"/>
          </a:p>
        </p:txBody>
      </p:sp>
    </p:spTree>
    <p:extLst>
      <p:ext uri="{BB962C8B-B14F-4D97-AF65-F5344CB8AC3E}">
        <p14:creationId xmlns:p14="http://schemas.microsoft.com/office/powerpoint/2010/main" val="23891045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16</a:t>
            </a:fld>
            <a:endParaRPr lang="es-ES" dirty="0"/>
          </a:p>
        </p:txBody>
      </p:sp>
    </p:spTree>
    <p:extLst>
      <p:ext uri="{BB962C8B-B14F-4D97-AF65-F5344CB8AC3E}">
        <p14:creationId xmlns:p14="http://schemas.microsoft.com/office/powerpoint/2010/main" val="19361487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17</a:t>
            </a:fld>
            <a:endParaRPr lang="es-ES" dirty="0"/>
          </a:p>
        </p:txBody>
      </p:sp>
    </p:spTree>
    <p:extLst>
      <p:ext uri="{BB962C8B-B14F-4D97-AF65-F5344CB8AC3E}">
        <p14:creationId xmlns:p14="http://schemas.microsoft.com/office/powerpoint/2010/main" val="38796605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18</a:t>
            </a:fld>
            <a:endParaRPr lang="es-ES" dirty="0"/>
          </a:p>
        </p:txBody>
      </p:sp>
    </p:spTree>
    <p:extLst>
      <p:ext uri="{BB962C8B-B14F-4D97-AF65-F5344CB8AC3E}">
        <p14:creationId xmlns:p14="http://schemas.microsoft.com/office/powerpoint/2010/main" val="6628202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19</a:t>
            </a:fld>
            <a:endParaRPr lang="es-ES" dirty="0"/>
          </a:p>
        </p:txBody>
      </p:sp>
    </p:spTree>
    <p:extLst>
      <p:ext uri="{BB962C8B-B14F-4D97-AF65-F5344CB8AC3E}">
        <p14:creationId xmlns:p14="http://schemas.microsoft.com/office/powerpoint/2010/main" val="8490719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20</a:t>
            </a:fld>
            <a:endParaRPr lang="es-ES" dirty="0"/>
          </a:p>
        </p:txBody>
      </p:sp>
    </p:spTree>
    <p:extLst>
      <p:ext uri="{BB962C8B-B14F-4D97-AF65-F5344CB8AC3E}">
        <p14:creationId xmlns:p14="http://schemas.microsoft.com/office/powerpoint/2010/main" val="2625577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3</a:t>
            </a:fld>
            <a:endParaRPr lang="es-ES" dirty="0"/>
          </a:p>
        </p:txBody>
      </p:sp>
    </p:spTree>
    <p:extLst>
      <p:ext uri="{BB962C8B-B14F-4D97-AF65-F5344CB8AC3E}">
        <p14:creationId xmlns:p14="http://schemas.microsoft.com/office/powerpoint/2010/main" val="42175356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21</a:t>
            </a:fld>
            <a:endParaRPr lang="es-ES" dirty="0"/>
          </a:p>
        </p:txBody>
      </p:sp>
    </p:spTree>
    <p:extLst>
      <p:ext uri="{BB962C8B-B14F-4D97-AF65-F5344CB8AC3E}">
        <p14:creationId xmlns:p14="http://schemas.microsoft.com/office/powerpoint/2010/main" val="34518564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22</a:t>
            </a:fld>
            <a:endParaRPr lang="es-ES" dirty="0"/>
          </a:p>
        </p:txBody>
      </p:sp>
    </p:spTree>
    <p:extLst>
      <p:ext uri="{BB962C8B-B14F-4D97-AF65-F5344CB8AC3E}">
        <p14:creationId xmlns:p14="http://schemas.microsoft.com/office/powerpoint/2010/main" val="35451231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23</a:t>
            </a:fld>
            <a:endParaRPr lang="es-ES" dirty="0"/>
          </a:p>
        </p:txBody>
      </p:sp>
    </p:spTree>
    <p:extLst>
      <p:ext uri="{BB962C8B-B14F-4D97-AF65-F5344CB8AC3E}">
        <p14:creationId xmlns:p14="http://schemas.microsoft.com/office/powerpoint/2010/main" val="576720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4</a:t>
            </a:fld>
            <a:endParaRPr lang="es-ES" dirty="0"/>
          </a:p>
        </p:txBody>
      </p:sp>
    </p:spTree>
    <p:extLst>
      <p:ext uri="{BB962C8B-B14F-4D97-AF65-F5344CB8AC3E}">
        <p14:creationId xmlns:p14="http://schemas.microsoft.com/office/powerpoint/2010/main" val="4029328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5</a:t>
            </a:fld>
            <a:endParaRPr lang="es-ES" dirty="0"/>
          </a:p>
        </p:txBody>
      </p:sp>
    </p:spTree>
    <p:extLst>
      <p:ext uri="{BB962C8B-B14F-4D97-AF65-F5344CB8AC3E}">
        <p14:creationId xmlns:p14="http://schemas.microsoft.com/office/powerpoint/2010/main" val="1081712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6</a:t>
            </a:fld>
            <a:endParaRPr lang="es-ES" dirty="0"/>
          </a:p>
        </p:txBody>
      </p:sp>
    </p:spTree>
    <p:extLst>
      <p:ext uri="{BB962C8B-B14F-4D97-AF65-F5344CB8AC3E}">
        <p14:creationId xmlns:p14="http://schemas.microsoft.com/office/powerpoint/2010/main" val="4047462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7</a:t>
            </a:fld>
            <a:endParaRPr lang="es-ES" dirty="0"/>
          </a:p>
        </p:txBody>
      </p:sp>
    </p:spTree>
    <p:extLst>
      <p:ext uri="{BB962C8B-B14F-4D97-AF65-F5344CB8AC3E}">
        <p14:creationId xmlns:p14="http://schemas.microsoft.com/office/powerpoint/2010/main" val="4021276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8</a:t>
            </a:fld>
            <a:endParaRPr lang="es-ES" dirty="0"/>
          </a:p>
        </p:txBody>
      </p:sp>
    </p:spTree>
    <p:extLst>
      <p:ext uri="{BB962C8B-B14F-4D97-AF65-F5344CB8AC3E}">
        <p14:creationId xmlns:p14="http://schemas.microsoft.com/office/powerpoint/2010/main" val="3889810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9</a:t>
            </a:fld>
            <a:endParaRPr lang="es-ES" dirty="0"/>
          </a:p>
        </p:txBody>
      </p:sp>
    </p:spTree>
    <p:extLst>
      <p:ext uri="{BB962C8B-B14F-4D97-AF65-F5344CB8AC3E}">
        <p14:creationId xmlns:p14="http://schemas.microsoft.com/office/powerpoint/2010/main" val="1564451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10</a:t>
            </a:fld>
            <a:endParaRPr lang="es-ES" dirty="0"/>
          </a:p>
        </p:txBody>
      </p:sp>
    </p:spTree>
    <p:extLst>
      <p:ext uri="{BB962C8B-B14F-4D97-AF65-F5344CB8AC3E}">
        <p14:creationId xmlns:p14="http://schemas.microsoft.com/office/powerpoint/2010/main" val="2303798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5C14FD69-4A85-4715-A222-ABB225B63BC6}" type="datetimeFigureOut">
              <a:rPr lang="es-ES" smtClean="0"/>
              <a:pPr/>
              <a:t>30/10/2023</a:t>
            </a:fld>
            <a:endParaRPr lang="es-ES" dirty="0"/>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dirty="0"/>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pPr algn="r"/>
            <a:fld id="{D4C49B74-5DB2-4B03-B1D2-7F6A3C51C318}" type="slidenum">
              <a:rPr lang="es-ES" smtClean="0"/>
              <a:pPr algn="r"/>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C14FD69-4A85-4715-A222-ABB225B63BC6}" type="datetimeFigureOut">
              <a:rPr lang="es-ES" smtClean="0"/>
              <a:pPr/>
              <a:t>30/10/2023</a:t>
            </a:fld>
            <a:endParaRPr lang="es-ES" sz="1000" dirty="0"/>
          </a:p>
        </p:txBody>
      </p:sp>
      <p:sp>
        <p:nvSpPr>
          <p:cNvPr id="5" name="4 Marcador de pie de página"/>
          <p:cNvSpPr>
            <a:spLocks noGrp="1"/>
          </p:cNvSpPr>
          <p:nvPr>
            <p:ph type="ftr" sz="quarter" idx="11"/>
          </p:nvPr>
        </p:nvSpPr>
        <p:spPr/>
        <p:txBody>
          <a:bodyPr/>
          <a:lstStyle/>
          <a:p>
            <a:pPr algn="ctr"/>
            <a:endParaRPr lang="es-ES" sz="1000" dirty="0"/>
          </a:p>
        </p:txBody>
      </p:sp>
      <p:sp>
        <p:nvSpPr>
          <p:cNvPr id="6" name="5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C14FD69-4A85-4715-A222-ABB225B63BC6}" type="datetimeFigureOut">
              <a:rPr lang="es-ES" smtClean="0"/>
              <a:pPr/>
              <a:t>30/10/2023</a:t>
            </a:fld>
            <a:endParaRPr lang="es-ES" sz="1000" dirty="0"/>
          </a:p>
        </p:txBody>
      </p:sp>
      <p:sp>
        <p:nvSpPr>
          <p:cNvPr id="5" name="4 Marcador de pie de página"/>
          <p:cNvSpPr>
            <a:spLocks noGrp="1"/>
          </p:cNvSpPr>
          <p:nvPr>
            <p:ph type="ftr" sz="quarter" idx="11"/>
          </p:nvPr>
        </p:nvSpPr>
        <p:spPr/>
        <p:txBody>
          <a:bodyPr/>
          <a:lstStyle/>
          <a:p>
            <a:pPr algn="ctr"/>
            <a:endParaRPr lang="es-ES" sz="1000" dirty="0"/>
          </a:p>
        </p:txBody>
      </p:sp>
      <p:sp>
        <p:nvSpPr>
          <p:cNvPr id="6" name="5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4"/>
          </p:nvPr>
        </p:nvSpPr>
        <p:spPr/>
        <p:txBody>
          <a:bodyPr rtlCol="0"/>
          <a:lstStyle/>
          <a:p>
            <a:fld id="{5C14FD69-4A85-4715-A222-ABB225B63BC6}" type="datetimeFigureOut">
              <a:rPr lang="es-ES" smtClean="0"/>
              <a:pPr/>
              <a:t>30/10/2023</a:t>
            </a:fld>
            <a:endParaRPr lang="es-ES" sz="1000" dirty="0"/>
          </a:p>
        </p:txBody>
      </p:sp>
      <p:sp>
        <p:nvSpPr>
          <p:cNvPr id="9" name="8 Marcador de número de diapositiva"/>
          <p:cNvSpPr>
            <a:spLocks noGrp="1"/>
          </p:cNvSpPr>
          <p:nvPr>
            <p:ph type="sldNum" sz="quarter" idx="15"/>
          </p:nvPr>
        </p:nvSpPr>
        <p:spPr/>
        <p:txBody>
          <a:bodyPr rtlCol="0"/>
          <a:lstStyle/>
          <a:p>
            <a:pPr algn="r"/>
            <a:fld id="{D4C49B74-5DB2-4B03-B1D2-7F6A3C51C318}" type="slidenum">
              <a:rPr lang="es-ES" smtClean="0"/>
              <a:pPr algn="r"/>
              <a:t>‹Nº›</a:t>
            </a:fld>
            <a:endParaRPr lang="es-ES" sz="1000" dirty="0"/>
          </a:p>
        </p:txBody>
      </p:sp>
      <p:sp>
        <p:nvSpPr>
          <p:cNvPr id="10" name="9 Marcador de pie de página"/>
          <p:cNvSpPr>
            <a:spLocks noGrp="1"/>
          </p:cNvSpPr>
          <p:nvPr>
            <p:ph type="ftr" sz="quarter" idx="16"/>
          </p:nvPr>
        </p:nvSpPr>
        <p:spPr/>
        <p:txBody>
          <a:bodyPr rtlCol="0"/>
          <a:lstStyle/>
          <a:p>
            <a:pPr algn="ctr"/>
            <a:endParaRPr lang="es-ES" sz="10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5C14FD69-4A85-4715-A222-ABB225B63BC6}" type="datetimeFigureOut">
              <a:rPr lang="es-ES" smtClean="0"/>
              <a:pPr/>
              <a:t>30/10/2023</a:t>
            </a:fld>
            <a:endParaRPr lang="es-ES" sz="1000" dirty="0"/>
          </a:p>
        </p:txBody>
      </p:sp>
      <p:sp>
        <p:nvSpPr>
          <p:cNvPr id="5" name="4 Marcador de pie de página"/>
          <p:cNvSpPr>
            <a:spLocks noGrp="1"/>
          </p:cNvSpPr>
          <p:nvPr>
            <p:ph type="ftr" sz="quarter" idx="11"/>
          </p:nvPr>
        </p:nvSpPr>
        <p:spPr bwMode="auto">
          <a:xfrm rot="5400000">
            <a:off x="7077456" y="4178808"/>
            <a:ext cx="3657600" cy="384048"/>
          </a:xfrm>
        </p:spPr>
        <p:txBody>
          <a:bodyPr/>
          <a:lstStyle/>
          <a:p>
            <a:pPr algn="ctr"/>
            <a:endParaRPr lang="es-ES" sz="1000" dirty="0"/>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pPr algn="r"/>
            <a:fld id="{D4C49B74-5DB2-4B03-B1D2-7F6A3C51C318}" type="slidenum">
              <a:rPr lang="es-ES" smtClean="0"/>
              <a:pPr algn="r"/>
              <a:t>‹Nº›</a:t>
            </a:fld>
            <a:endParaRPr lang="es-ES" sz="1000"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5" name="4 Marcador de fecha"/>
          <p:cNvSpPr>
            <a:spLocks noGrp="1"/>
          </p:cNvSpPr>
          <p:nvPr>
            <p:ph type="dt" sz="half" idx="10"/>
          </p:nvPr>
        </p:nvSpPr>
        <p:spPr/>
        <p:txBody>
          <a:bodyPr/>
          <a:lstStyle/>
          <a:p>
            <a:fld id="{5C14FD69-4A85-4715-A222-ABB225B63BC6}" type="datetimeFigureOut">
              <a:rPr lang="es-ES" smtClean="0"/>
              <a:pPr/>
              <a:t>30/10/2023</a:t>
            </a:fld>
            <a:endParaRPr lang="es-ES" sz="1000" dirty="0"/>
          </a:p>
        </p:txBody>
      </p:sp>
      <p:sp>
        <p:nvSpPr>
          <p:cNvPr id="6" name="5 Marcador de pie de página"/>
          <p:cNvSpPr>
            <a:spLocks noGrp="1"/>
          </p:cNvSpPr>
          <p:nvPr>
            <p:ph type="ftr" sz="quarter" idx="11"/>
          </p:nvPr>
        </p:nvSpPr>
        <p:spPr/>
        <p:txBody>
          <a:bodyPr/>
          <a:lstStyle/>
          <a:p>
            <a:pPr algn="ctr"/>
            <a:endParaRPr lang="es-ES" sz="1000" dirty="0"/>
          </a:p>
        </p:txBody>
      </p:sp>
      <p:sp>
        <p:nvSpPr>
          <p:cNvPr id="7" name="6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a:t>Haga clic para modificar el estilo de título del patrón</a:t>
            </a:r>
            <a:endParaRPr kumimoji="0" lang="en-US"/>
          </a:p>
        </p:txBody>
      </p:sp>
      <p:sp>
        <p:nvSpPr>
          <p:cNvPr id="7" name="6 Marcador de fecha"/>
          <p:cNvSpPr>
            <a:spLocks noGrp="1"/>
          </p:cNvSpPr>
          <p:nvPr>
            <p:ph type="dt" sz="half" idx="10"/>
          </p:nvPr>
        </p:nvSpPr>
        <p:spPr/>
        <p:txBody>
          <a:bodyPr/>
          <a:lstStyle/>
          <a:p>
            <a:fld id="{5C14FD69-4A85-4715-A222-ABB225B63BC6}" type="datetimeFigureOut">
              <a:rPr lang="es-ES" smtClean="0"/>
              <a:pPr/>
              <a:t>30/10/2023</a:t>
            </a:fld>
            <a:endParaRPr lang="es-ES" sz="1000" dirty="0"/>
          </a:p>
        </p:txBody>
      </p:sp>
      <p:sp>
        <p:nvSpPr>
          <p:cNvPr id="8" name="7 Marcador de pie de página"/>
          <p:cNvSpPr>
            <a:spLocks noGrp="1"/>
          </p:cNvSpPr>
          <p:nvPr>
            <p:ph type="ftr" sz="quarter" idx="11"/>
          </p:nvPr>
        </p:nvSpPr>
        <p:spPr/>
        <p:txBody>
          <a:bodyPr/>
          <a:lstStyle/>
          <a:p>
            <a:pPr algn="ctr"/>
            <a:endParaRPr lang="es-ES" sz="1000" dirty="0"/>
          </a:p>
        </p:txBody>
      </p:sp>
      <p:sp>
        <p:nvSpPr>
          <p:cNvPr id="9" name="8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5C14FD69-4A85-4715-A222-ABB225B63BC6}" type="datetimeFigureOut">
              <a:rPr lang="es-ES" smtClean="0"/>
              <a:pPr/>
              <a:t>30/10/2023</a:t>
            </a:fld>
            <a:endParaRPr lang="es-ES" sz="1000" dirty="0"/>
          </a:p>
        </p:txBody>
      </p:sp>
      <p:sp>
        <p:nvSpPr>
          <p:cNvPr id="7" name="6 Marcador de número de diapositiva"/>
          <p:cNvSpPr>
            <a:spLocks noGrp="1"/>
          </p:cNvSpPr>
          <p:nvPr>
            <p:ph type="sldNum" sz="quarter" idx="11"/>
          </p:nvPr>
        </p:nvSpPr>
        <p:spPr/>
        <p:txBody>
          <a:bodyPr rtlCol="0"/>
          <a:lstStyle/>
          <a:p>
            <a:pPr algn="r"/>
            <a:fld id="{D4C49B74-5DB2-4B03-B1D2-7F6A3C51C318}" type="slidenum">
              <a:rPr lang="es-ES" smtClean="0"/>
              <a:pPr algn="r"/>
              <a:t>‹Nº›</a:t>
            </a:fld>
            <a:endParaRPr lang="es-ES" sz="1000" dirty="0"/>
          </a:p>
        </p:txBody>
      </p:sp>
      <p:sp>
        <p:nvSpPr>
          <p:cNvPr id="8" name="7 Marcador de pie de página"/>
          <p:cNvSpPr>
            <a:spLocks noGrp="1"/>
          </p:cNvSpPr>
          <p:nvPr>
            <p:ph type="ftr" sz="quarter" idx="12"/>
          </p:nvPr>
        </p:nvSpPr>
        <p:spPr/>
        <p:txBody>
          <a:bodyPr rtlCol="0"/>
          <a:lstStyle/>
          <a:p>
            <a:pPr algn="ctr"/>
            <a:endParaRPr lang="es-ES" sz="100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C14FD69-4A85-4715-A222-ABB225B63BC6}" type="datetimeFigureOut">
              <a:rPr lang="es-ES" smtClean="0"/>
              <a:pPr/>
              <a:t>30/10/2023</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4"/>
          </p:nvPr>
        </p:nvSpPr>
        <p:spPr/>
        <p:txBody>
          <a:bodyPr rtlCol="0"/>
          <a:lstStyle/>
          <a:p>
            <a:fld id="{5C14FD69-4A85-4715-A222-ABB225B63BC6}" type="datetimeFigureOut">
              <a:rPr lang="es-ES" smtClean="0"/>
              <a:pPr/>
              <a:t>30/10/2023</a:t>
            </a:fld>
            <a:endParaRPr lang="es-ES" sz="1000" dirty="0"/>
          </a:p>
        </p:txBody>
      </p:sp>
      <p:sp>
        <p:nvSpPr>
          <p:cNvPr id="22" name="21 Marcador de número de diapositiva"/>
          <p:cNvSpPr>
            <a:spLocks noGrp="1"/>
          </p:cNvSpPr>
          <p:nvPr>
            <p:ph type="sldNum" sz="quarter" idx="15"/>
          </p:nvPr>
        </p:nvSpPr>
        <p:spPr/>
        <p:txBody>
          <a:bodyPr rtlCol="0"/>
          <a:lstStyle/>
          <a:p>
            <a:pPr algn="r"/>
            <a:fld id="{D4C49B74-5DB2-4B03-B1D2-7F6A3C51C318}" type="slidenum">
              <a:rPr lang="es-ES" smtClean="0"/>
              <a:pPr algn="r"/>
              <a:t>‹Nº›</a:t>
            </a:fld>
            <a:endParaRPr lang="es-ES" sz="1000" dirty="0"/>
          </a:p>
        </p:txBody>
      </p:sp>
      <p:sp>
        <p:nvSpPr>
          <p:cNvPr id="23" name="22 Marcador de pie de página"/>
          <p:cNvSpPr>
            <a:spLocks noGrp="1"/>
          </p:cNvSpPr>
          <p:nvPr>
            <p:ph type="ftr" sz="quarter" idx="16"/>
          </p:nvPr>
        </p:nvSpPr>
        <p:spPr/>
        <p:txBody>
          <a:bodyPr rtlCol="0"/>
          <a:lstStyle/>
          <a:p>
            <a:pPr algn="ctr"/>
            <a:endParaRPr lang="es-ES" sz="1000"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5C14FD69-4A85-4715-A222-ABB225B63BC6}" type="datetimeFigureOut">
              <a:rPr lang="es-ES" smtClean="0"/>
              <a:pPr/>
              <a:t>30/10/2023</a:t>
            </a:fld>
            <a:endParaRPr lang="es-ES" sz="1000" dirty="0"/>
          </a:p>
        </p:txBody>
      </p:sp>
      <p:sp>
        <p:nvSpPr>
          <p:cNvPr id="18" name="17 Marcador de número de diapositiva"/>
          <p:cNvSpPr>
            <a:spLocks noGrp="1"/>
          </p:cNvSpPr>
          <p:nvPr>
            <p:ph type="sldNum" sz="quarter" idx="11"/>
          </p:nvPr>
        </p:nvSpPr>
        <p:spPr/>
        <p:txBody>
          <a:bodyPr rtlCol="0"/>
          <a:lstStyle/>
          <a:p>
            <a:pPr algn="r"/>
            <a:fld id="{D4C49B74-5DB2-4B03-B1D2-7F6A3C51C318}" type="slidenum">
              <a:rPr lang="es-ES" smtClean="0"/>
              <a:pPr algn="r"/>
              <a:t>‹Nº›</a:t>
            </a:fld>
            <a:endParaRPr lang="es-ES" sz="1000" dirty="0"/>
          </a:p>
        </p:txBody>
      </p:sp>
      <p:sp>
        <p:nvSpPr>
          <p:cNvPr id="21" name="20 Marcador de pie de página"/>
          <p:cNvSpPr>
            <a:spLocks noGrp="1"/>
          </p:cNvSpPr>
          <p:nvPr>
            <p:ph type="ftr" sz="quarter" idx="12"/>
          </p:nvPr>
        </p:nvSpPr>
        <p:spPr/>
        <p:txBody>
          <a:bodyPr rtlCol="0"/>
          <a:lstStyle/>
          <a:p>
            <a:pPr algn="ctr"/>
            <a:endParaRPr lang="es-ES" sz="100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C14FD69-4A85-4715-A222-ABB225B63BC6}" type="datetimeFigureOut">
              <a:rPr lang="es-ES" smtClean="0"/>
              <a:pPr/>
              <a:t>30/10/2023</a:t>
            </a:fld>
            <a:endParaRPr lang="es-ES" sz="1000" dirty="0"/>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ctr"/>
            <a:endParaRPr lang="es-ES" sz="1000" dirty="0"/>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r"/>
            <a:fld id="{D4C49B74-5DB2-4B03-B1D2-7F6A3C51C318}" type="slidenum">
              <a:rPr lang="es-ES" smtClean="0"/>
              <a:pPr algn="r"/>
              <a:t>‹Nº›</a:t>
            </a:fld>
            <a:endParaRPr lang="es-ES" sz="1000" dirty="0"/>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ctrTitle"/>
          </p:nvPr>
        </p:nvSpPr>
        <p:spPr>
          <a:xfrm>
            <a:off x="1043608" y="1196752"/>
            <a:ext cx="7577814" cy="1470025"/>
          </a:xfrm>
        </p:spPr>
        <p:txBody>
          <a:bodyPr/>
          <a:lstStyle/>
          <a:p>
            <a:pPr algn="ctr"/>
            <a:r>
              <a:rPr lang="es-ES" b="1" dirty="0">
                <a:latin typeface="Arial" pitchFamily="34" charset="0"/>
                <a:cs typeface="Arial" pitchFamily="34" charset="0"/>
              </a:rPr>
              <a:t>Seguridad  y   </a:t>
            </a:r>
            <a:r>
              <a:rPr lang="es-ES" dirty="0">
                <a:latin typeface="Arial" pitchFamily="34" charset="0"/>
                <a:cs typeface="Arial" pitchFamily="34" charset="0"/>
              </a:rPr>
              <a:t>Auditoria Informática</a:t>
            </a:r>
            <a:endParaRPr b="1" dirty="0">
              <a:latin typeface="Arial" pitchFamily="34" charset="0"/>
              <a:cs typeface="Arial" pitchFamily="34" charset="0"/>
            </a:endParaRPr>
          </a:p>
        </p:txBody>
      </p:sp>
      <p:sp>
        <p:nvSpPr>
          <p:cNvPr id="2" name="Subtitle 1"/>
          <p:cNvSpPr>
            <a:spLocks noGrp="1"/>
          </p:cNvSpPr>
          <p:nvPr>
            <p:ph type="subTitle" idx="1"/>
          </p:nvPr>
        </p:nvSpPr>
        <p:spPr>
          <a:xfrm>
            <a:off x="1474967" y="2964304"/>
            <a:ext cx="6194066" cy="925223"/>
          </a:xfrm>
        </p:spPr>
        <p:txBody>
          <a:bodyPr>
            <a:normAutofit/>
          </a:bodyPr>
          <a:lstStyle/>
          <a:p>
            <a:pPr algn="ctr"/>
            <a:r>
              <a:rPr lang="es-ES" dirty="0">
                <a:latin typeface="Arial" pitchFamily="34" charset="0"/>
                <a:cs typeface="Arial" pitchFamily="34" charset="0"/>
              </a:rPr>
              <a:t>Ergonomía</a:t>
            </a:r>
            <a:endParaRPr dirty="0">
              <a:latin typeface="Arial" pitchFamily="34" charset="0"/>
              <a:cs typeface="Arial" pitchFamily="34" charset="0"/>
            </a:endParaRPr>
          </a:p>
        </p:txBody>
      </p:sp>
      <p:sp>
        <p:nvSpPr>
          <p:cNvPr id="4" name="Subtitle 1"/>
          <p:cNvSpPr txBox="1">
            <a:spLocks/>
          </p:cNvSpPr>
          <p:nvPr/>
        </p:nvSpPr>
        <p:spPr>
          <a:xfrm>
            <a:off x="1474967" y="5373216"/>
            <a:ext cx="6194066" cy="925223"/>
          </a:xfrm>
          <a:prstGeom prst="rect">
            <a:avLst/>
          </a:prstGeom>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8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Ing. María Aparicio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56589" y="938387"/>
            <a:ext cx="8175851" cy="978446"/>
          </a:xfrm>
        </p:spPr>
        <p:txBody>
          <a:bodyPr>
            <a:noAutofit/>
          </a:bodyPr>
          <a:lstStyle/>
          <a:p>
            <a:pPr marL="0" lvl="2" indent="0" algn="just">
              <a:spcAft>
                <a:spcPts val="600"/>
              </a:spcAft>
              <a:buNone/>
            </a:pPr>
            <a:r>
              <a:rPr lang="es-ES" sz="2000" b="1" dirty="0">
                <a:latin typeface="Arial" pitchFamily="34" charset="0"/>
                <a:cs typeface="Arial" pitchFamily="34" charset="0"/>
              </a:rPr>
              <a:t>Factores a analizar</a:t>
            </a:r>
          </a:p>
          <a:p>
            <a:pPr lvl="1" algn="just">
              <a:spcBef>
                <a:spcPts val="600"/>
              </a:spcBef>
              <a:spcAft>
                <a:spcPts val="600"/>
              </a:spcAft>
              <a:buFont typeface="Wingdings" panose="05000000000000000000" pitchFamily="2" charset="2"/>
              <a:buChar char="q"/>
            </a:pPr>
            <a:r>
              <a:rPr lang="es-ES_tradnl" sz="2000" b="1" dirty="0">
                <a:latin typeface="Arial" panose="020B0604020202020204" pitchFamily="34" charset="0"/>
                <a:cs typeface="Arial" panose="020B0604020202020204" pitchFamily="34" charset="0"/>
              </a:rPr>
              <a:t>Las posturas</a:t>
            </a:r>
          </a:p>
          <a:p>
            <a:pPr marL="0" lvl="2" indent="0" algn="just">
              <a:spcAft>
                <a:spcPts val="600"/>
              </a:spcAft>
              <a:buNone/>
            </a:pPr>
            <a:endParaRPr lang="es-ES" b="1" dirty="0">
              <a:latin typeface="Arial" pitchFamily="34" charset="0"/>
              <a:cs typeface="Arial" pitchFamily="34" charset="0"/>
            </a:endParaRPr>
          </a:p>
          <a:p>
            <a:pPr marL="0" lvl="2" indent="0" algn="just">
              <a:spcAft>
                <a:spcPts val="600"/>
              </a:spcAft>
              <a:buNone/>
            </a:pPr>
            <a:endParaRPr lang="es-ES" b="1"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66219" y="438321"/>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Ergonomía en el Centro de Cómputo</a:t>
            </a:r>
          </a:p>
        </p:txBody>
      </p:sp>
      <p:pic>
        <p:nvPicPr>
          <p:cNvPr id="1026" name="Picture 2" descr="https://microevolution.wikispaces.com/file/view/LAMINA_20.jpg/124283429/LAMINA_20.jpg"/>
          <p:cNvPicPr>
            <a:picLocks noChangeAspect="1" noChangeArrowheads="1"/>
          </p:cNvPicPr>
          <p:nvPr/>
        </p:nvPicPr>
        <p:blipFill rotWithShape="1">
          <a:blip r:embed="rId3">
            <a:extLst>
              <a:ext uri="{28A0092B-C50C-407E-A947-70E740481C1C}">
                <a14:useLocalDpi xmlns:a14="http://schemas.microsoft.com/office/drawing/2010/main" val="0"/>
              </a:ext>
            </a:extLst>
          </a:blip>
          <a:srcRect t="5939"/>
          <a:stretch/>
        </p:blipFill>
        <p:spPr bwMode="auto">
          <a:xfrm>
            <a:off x="1535692" y="1772816"/>
            <a:ext cx="6755669" cy="4777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5708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56589" y="938387"/>
            <a:ext cx="8175851" cy="5611836"/>
          </a:xfrm>
        </p:spPr>
        <p:txBody>
          <a:bodyPr>
            <a:noAutofit/>
          </a:bodyPr>
          <a:lstStyle/>
          <a:p>
            <a:pPr marL="0" lvl="2" indent="0" algn="just">
              <a:spcAft>
                <a:spcPts val="600"/>
              </a:spcAft>
              <a:buNone/>
            </a:pPr>
            <a:r>
              <a:rPr lang="es-ES" sz="2000" b="1" dirty="0">
                <a:latin typeface="Arial" pitchFamily="34" charset="0"/>
                <a:cs typeface="Arial" pitchFamily="34" charset="0"/>
              </a:rPr>
              <a:t>Factores a analizar</a:t>
            </a:r>
          </a:p>
          <a:p>
            <a:pPr lvl="1" algn="just">
              <a:spcBef>
                <a:spcPts val="600"/>
              </a:spcBef>
              <a:spcAft>
                <a:spcPts val="600"/>
              </a:spcAft>
              <a:buFont typeface="Wingdings" panose="05000000000000000000" pitchFamily="2" charset="2"/>
              <a:buChar char="q"/>
            </a:pPr>
            <a:r>
              <a:rPr lang="es-ES_tradnl" sz="2000" dirty="0">
                <a:latin typeface="Arial" panose="020B0604020202020204" pitchFamily="34" charset="0"/>
                <a:cs typeface="Arial" panose="020B0604020202020204" pitchFamily="34" charset="0"/>
              </a:rPr>
              <a:t>Fuerza</a:t>
            </a:r>
          </a:p>
          <a:p>
            <a:pPr marL="365760" lvl="1" indent="0" algn="just">
              <a:spcBef>
                <a:spcPts val="600"/>
              </a:spcBef>
              <a:spcAft>
                <a:spcPts val="600"/>
              </a:spcAft>
              <a:buNone/>
            </a:pPr>
            <a:r>
              <a:rPr lang="es-ES_tradnl" sz="1800" dirty="0">
                <a:latin typeface="Arial" panose="020B0604020202020204" pitchFamily="34" charset="0"/>
                <a:cs typeface="Arial" panose="020B0604020202020204" pitchFamily="34" charset="0"/>
              </a:rPr>
              <a:t>Las tareas que requieren fuerza pueden verse como el efecto de una extensión sobre los tejidos internos del cuerpo, por ejemplo, la compresión sobre un disco espinal por la carga, tensión alrededor de un músculo y tendón por un agarre pequeño con los dedos</a:t>
            </a:r>
          </a:p>
          <a:p>
            <a:pPr marL="365760" lvl="1" indent="0" algn="just">
              <a:spcBef>
                <a:spcPts val="600"/>
              </a:spcBef>
              <a:spcAft>
                <a:spcPts val="600"/>
              </a:spcAft>
              <a:buNone/>
            </a:pPr>
            <a:r>
              <a:rPr lang="es-ES_tradnl" sz="1800" dirty="0">
                <a:latin typeface="Arial" panose="020B0604020202020204" pitchFamily="34" charset="0"/>
                <a:cs typeface="Arial" panose="020B0604020202020204" pitchFamily="34" charset="0"/>
              </a:rPr>
              <a:t>Generalmente a mayor fuerza, mayor grado de riesgo. Se han asociado grandes fuerzas con riesgo de lesiones en el hombro y cuello, la espalda baja y el antebrazo, muñeca y mano.</a:t>
            </a:r>
          </a:p>
          <a:p>
            <a:pPr marL="365760" lvl="1" indent="0" algn="just">
              <a:spcBef>
                <a:spcPts val="600"/>
              </a:spcBef>
              <a:spcAft>
                <a:spcPts val="600"/>
              </a:spcAft>
              <a:buNone/>
            </a:pPr>
            <a:r>
              <a:rPr lang="es-ES_tradnl" sz="1800" dirty="0">
                <a:latin typeface="Arial" panose="020B0604020202020204" pitchFamily="34" charset="0"/>
                <a:cs typeface="Arial" panose="020B0604020202020204" pitchFamily="34" charset="0"/>
              </a:rPr>
              <a:t>Es importante notar que la relación entre la fuerza y el grado de riesgo de lesión se modifica por otros factores de riesgo, tales como postura, aceleración, velocidad, repetición y duración</a:t>
            </a:r>
            <a:r>
              <a:rPr lang="es-ES_tradnl" sz="1800" dirty="0"/>
              <a:t>.</a:t>
            </a:r>
            <a:endParaRPr lang="es-ES" sz="1800" dirty="0"/>
          </a:p>
          <a:p>
            <a:pPr marL="0" lvl="2" indent="0" algn="just">
              <a:spcAft>
                <a:spcPts val="600"/>
              </a:spcAft>
              <a:buNone/>
            </a:pPr>
            <a:endParaRPr lang="es-ES" sz="2000" b="1" dirty="0">
              <a:latin typeface="Arial" pitchFamily="34" charset="0"/>
              <a:cs typeface="Arial" pitchFamily="34" charset="0"/>
            </a:endParaRPr>
          </a:p>
          <a:p>
            <a:pPr marL="0" lvl="2" indent="0" algn="just">
              <a:spcAft>
                <a:spcPts val="600"/>
              </a:spcAft>
              <a:buNone/>
            </a:pPr>
            <a:endParaRPr lang="es-ES" sz="2000" b="1"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66219" y="438321"/>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Ergonomía en el Centro de Cómputo</a:t>
            </a:r>
          </a:p>
        </p:txBody>
      </p:sp>
    </p:spTree>
    <p:extLst>
      <p:ext uri="{BB962C8B-B14F-4D97-AF65-F5344CB8AC3E}">
        <p14:creationId xmlns:p14="http://schemas.microsoft.com/office/powerpoint/2010/main" val="222629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56589" y="1010396"/>
            <a:ext cx="8175851" cy="5730972"/>
          </a:xfrm>
        </p:spPr>
        <p:txBody>
          <a:bodyPr>
            <a:noAutofit/>
          </a:bodyPr>
          <a:lstStyle/>
          <a:p>
            <a:pPr algn="just">
              <a:spcAft>
                <a:spcPts val="600"/>
              </a:spcAft>
            </a:pPr>
            <a:r>
              <a:rPr lang="es-ES_tradnl" sz="2000" b="1" u="sng" dirty="0">
                <a:latin typeface="Arial" panose="020B0604020202020204" pitchFamily="34" charset="0"/>
                <a:cs typeface="Arial" panose="020B0604020202020204" pitchFamily="34" charset="0"/>
              </a:rPr>
              <a:t>Velocidad/Aceleración</a:t>
            </a:r>
            <a:r>
              <a:rPr lang="es-ES_tradnl" sz="2000" b="1" dirty="0">
                <a:latin typeface="Arial" panose="020B0604020202020204" pitchFamily="34" charset="0"/>
                <a:cs typeface="Arial" panose="020B0604020202020204" pitchFamily="34" charset="0"/>
              </a:rPr>
              <a:t>.</a:t>
            </a:r>
            <a:endParaRPr lang="es-ES" sz="2000" dirty="0">
              <a:latin typeface="Arial" panose="020B0604020202020204" pitchFamily="34" charset="0"/>
              <a:cs typeface="Arial" panose="020B0604020202020204" pitchFamily="34" charset="0"/>
            </a:endParaRPr>
          </a:p>
          <a:p>
            <a:pPr marL="0" indent="0" algn="just">
              <a:spcAft>
                <a:spcPts val="600"/>
              </a:spcAft>
              <a:buNone/>
            </a:pPr>
            <a:r>
              <a:rPr lang="es-ES_tradnl" sz="2000" dirty="0">
                <a:latin typeface="Arial" panose="020B0604020202020204" pitchFamily="34" charset="0"/>
                <a:cs typeface="Arial" panose="020B0604020202020204" pitchFamily="34" charset="0"/>
              </a:rPr>
              <a:t>La velocidad angular es la rapidez de las partes del cuerpo en movimiento. La aceleración de la flexión, extensión de la muñeca de 490 grados/segundo y en aceleración de 820 grados/segundo son de alto riesgo. Asociados a la velocidad angular del tronco y la velocidad de giros con un riesgo ocupacional medio y alto se relacionan con alteraciones de espalda baja.</a:t>
            </a:r>
            <a:endParaRPr lang="es-ES" sz="2000" dirty="0">
              <a:latin typeface="Arial" panose="020B0604020202020204" pitchFamily="34" charset="0"/>
              <a:cs typeface="Arial" panose="020B0604020202020204" pitchFamily="34" charset="0"/>
            </a:endParaRPr>
          </a:p>
          <a:p>
            <a:pPr algn="just">
              <a:spcAft>
                <a:spcPts val="600"/>
              </a:spcAft>
            </a:pPr>
            <a:r>
              <a:rPr lang="es-ES_tradnl" sz="2000" b="1" u="sng" dirty="0">
                <a:latin typeface="Arial" panose="020B0604020202020204" pitchFamily="34" charset="0"/>
                <a:cs typeface="Arial" panose="020B0604020202020204" pitchFamily="34" charset="0"/>
              </a:rPr>
              <a:t>Repetición</a:t>
            </a:r>
            <a:r>
              <a:rPr lang="es-ES_tradnl" sz="2000" b="1" dirty="0">
                <a:latin typeface="Arial" panose="020B0604020202020204" pitchFamily="34" charset="0"/>
                <a:cs typeface="Arial" panose="020B0604020202020204" pitchFamily="34" charset="0"/>
              </a:rPr>
              <a:t>.</a:t>
            </a:r>
            <a:endParaRPr lang="es-ES" sz="2000" dirty="0">
              <a:latin typeface="Arial" panose="020B0604020202020204" pitchFamily="34" charset="0"/>
              <a:cs typeface="Arial" panose="020B0604020202020204" pitchFamily="34" charset="0"/>
            </a:endParaRPr>
          </a:p>
          <a:p>
            <a:pPr marL="0" indent="0" algn="just">
              <a:spcAft>
                <a:spcPts val="600"/>
              </a:spcAft>
              <a:buNone/>
            </a:pPr>
            <a:r>
              <a:rPr lang="es-ES_tradnl" sz="2000" dirty="0">
                <a:latin typeface="Arial" panose="020B0604020202020204" pitchFamily="34" charset="0"/>
                <a:cs typeface="Arial" panose="020B0604020202020204" pitchFamily="34" charset="0"/>
              </a:rPr>
              <a:t>La repetición es la cuantificación del tiempo de una fuerza similar desempeñada durante una tarea. Un trabajador puede cargar desde el piso tres cajas por minuto. </a:t>
            </a:r>
          </a:p>
          <a:p>
            <a:pPr marL="0" indent="0" algn="just">
              <a:spcAft>
                <a:spcPts val="600"/>
              </a:spcAft>
              <a:buNone/>
            </a:pPr>
            <a:r>
              <a:rPr lang="es-ES_tradnl" sz="2000" dirty="0">
                <a:latin typeface="Arial" panose="020B0604020202020204" pitchFamily="34" charset="0"/>
                <a:cs typeface="Arial" panose="020B0604020202020204" pitchFamily="34" charset="0"/>
              </a:rPr>
              <a:t>Los movimientos repetitivos se asocian por lo regular con lesiones y molestias en el trabajador. A mayor número de repeticiones, mayor grado de riesgo. Por lo tanto, la relación entre las repeticiones y el grado de lesión se modifica por otros factores como la fuerza, la postura, duración y el tiempo de recuperación.</a:t>
            </a:r>
            <a:endParaRPr lang="es-ES" sz="2000" dirty="0">
              <a:latin typeface="Arial" panose="020B0604020202020204" pitchFamily="34" charset="0"/>
              <a:cs typeface="Arial" panose="020B0604020202020204" pitchFamily="34" charset="0"/>
            </a:endParaRPr>
          </a:p>
          <a:p>
            <a:pPr marL="0" lvl="2" indent="0" algn="just">
              <a:spcBef>
                <a:spcPts val="600"/>
              </a:spcBef>
              <a:spcAft>
                <a:spcPts val="600"/>
              </a:spcAft>
              <a:buNone/>
            </a:pPr>
            <a:endParaRPr lang="es-ES" sz="2000" b="1" dirty="0">
              <a:latin typeface="Arial" pitchFamily="34" charset="0"/>
              <a:cs typeface="Arial" pitchFamily="34" charset="0"/>
            </a:endParaRPr>
          </a:p>
          <a:p>
            <a:pPr marL="0" lvl="2" indent="0" algn="just">
              <a:spcAft>
                <a:spcPts val="600"/>
              </a:spcAft>
              <a:buNone/>
            </a:pPr>
            <a:endParaRPr lang="es-ES" sz="2000" b="1"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66219" y="438321"/>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Ergonomía en el Centro de Cómputo</a:t>
            </a:r>
          </a:p>
        </p:txBody>
      </p:sp>
    </p:spTree>
    <p:extLst>
      <p:ext uri="{BB962C8B-B14F-4D97-AF65-F5344CB8AC3E}">
        <p14:creationId xmlns:p14="http://schemas.microsoft.com/office/powerpoint/2010/main" val="31062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56589" y="1010396"/>
            <a:ext cx="8175851" cy="5730972"/>
          </a:xfrm>
        </p:spPr>
        <p:txBody>
          <a:bodyPr>
            <a:noAutofit/>
          </a:bodyPr>
          <a:lstStyle/>
          <a:p>
            <a:pPr algn="just">
              <a:spcAft>
                <a:spcPts val="600"/>
              </a:spcAft>
            </a:pPr>
            <a:r>
              <a:rPr lang="es-ES_tradnl" sz="2000" b="1" u="sng" dirty="0">
                <a:latin typeface="Arial" panose="020B0604020202020204" pitchFamily="34" charset="0"/>
                <a:cs typeface="Arial" panose="020B0604020202020204" pitchFamily="34" charset="0"/>
              </a:rPr>
              <a:t>Duración</a:t>
            </a:r>
            <a:r>
              <a:rPr lang="es-ES_tradnl" sz="2000" b="1" dirty="0">
                <a:latin typeface="Arial" panose="020B0604020202020204" pitchFamily="34" charset="0"/>
                <a:cs typeface="Arial" panose="020B0604020202020204" pitchFamily="34" charset="0"/>
              </a:rPr>
              <a:t>.</a:t>
            </a:r>
            <a:endParaRPr lang="es-ES" sz="2000" dirty="0">
              <a:latin typeface="Arial" panose="020B0604020202020204" pitchFamily="34" charset="0"/>
              <a:cs typeface="Arial" panose="020B0604020202020204" pitchFamily="34" charset="0"/>
            </a:endParaRPr>
          </a:p>
          <a:p>
            <a:pPr marL="0" indent="0" algn="just">
              <a:spcAft>
                <a:spcPts val="600"/>
              </a:spcAft>
              <a:buNone/>
            </a:pPr>
            <a:r>
              <a:rPr lang="es-ES_tradnl" sz="2000" dirty="0">
                <a:latin typeface="Arial" panose="020B0604020202020204" pitchFamily="34" charset="0"/>
                <a:cs typeface="Arial" panose="020B0604020202020204" pitchFamily="34" charset="0"/>
              </a:rPr>
              <a:t>Es la cuantificación del tiempo de exposición al factor de riesgo. La duración puede verse como los minutos u horas por día que el trabajador está expuesto al riesgo. La duración también se puede ver como los años de exposición de un trabajo al riesgo.</a:t>
            </a:r>
            <a:endParaRPr lang="es-ES" sz="2000" dirty="0">
              <a:latin typeface="Arial" panose="020B0604020202020204" pitchFamily="34" charset="0"/>
              <a:cs typeface="Arial" panose="020B0604020202020204" pitchFamily="34" charset="0"/>
            </a:endParaRPr>
          </a:p>
          <a:p>
            <a:pPr marL="0" indent="0" algn="just">
              <a:spcAft>
                <a:spcPts val="600"/>
              </a:spcAft>
              <a:buNone/>
            </a:pPr>
            <a:r>
              <a:rPr lang="es-ES_tradnl" sz="2000" dirty="0">
                <a:latin typeface="Arial" panose="020B0604020202020204" pitchFamily="34" charset="0"/>
                <a:cs typeface="Arial" panose="020B0604020202020204" pitchFamily="34" charset="0"/>
              </a:rPr>
              <a:t>En general a mayor duración de la exposición al factor de riesgo, mayor el riesgo.</a:t>
            </a:r>
          </a:p>
          <a:p>
            <a:r>
              <a:rPr lang="es-ES_tradnl" sz="2000" b="1" u="sng" dirty="0">
                <a:latin typeface="Arial" panose="020B0604020202020204" pitchFamily="34" charset="0"/>
                <a:cs typeface="Arial" panose="020B0604020202020204" pitchFamily="34" charset="0"/>
              </a:rPr>
              <a:t>Tiempo de recuperación</a:t>
            </a:r>
            <a:r>
              <a:rPr lang="es-ES_tradnl" sz="2000" b="1" dirty="0">
                <a:latin typeface="Arial" panose="020B0604020202020204" pitchFamily="34" charset="0"/>
                <a:cs typeface="Arial" panose="020B0604020202020204" pitchFamily="34" charset="0"/>
              </a:rPr>
              <a:t>.</a:t>
            </a:r>
            <a:endParaRPr lang="es-ES" sz="2000" dirty="0">
              <a:latin typeface="Arial" panose="020B0604020202020204" pitchFamily="34" charset="0"/>
              <a:cs typeface="Arial" panose="020B0604020202020204" pitchFamily="34" charset="0"/>
            </a:endParaRPr>
          </a:p>
          <a:p>
            <a:pPr marL="0" indent="0" algn="just">
              <a:spcAft>
                <a:spcPts val="600"/>
              </a:spcAft>
              <a:buNone/>
            </a:pPr>
            <a:r>
              <a:rPr lang="es-ES_tradnl" sz="2000" dirty="0">
                <a:latin typeface="Arial" panose="020B0604020202020204" pitchFamily="34" charset="0"/>
                <a:cs typeface="Arial" panose="020B0604020202020204" pitchFamily="34" charset="0"/>
              </a:rPr>
              <a:t>Es la cuantificación del tiempo de descanso, desempeñando una actividad de bajo estrés o de una actividad que lo haga otra parte del cuerpo descansada.</a:t>
            </a:r>
            <a:endParaRPr lang="es-ES" sz="2000" dirty="0">
              <a:latin typeface="Arial" panose="020B0604020202020204" pitchFamily="34" charset="0"/>
              <a:cs typeface="Arial" panose="020B0604020202020204" pitchFamily="34" charset="0"/>
            </a:endParaRPr>
          </a:p>
          <a:p>
            <a:pPr marL="0" indent="0" algn="just">
              <a:spcAft>
                <a:spcPts val="600"/>
              </a:spcAft>
              <a:buNone/>
            </a:pPr>
            <a:r>
              <a:rPr lang="es-ES_tradnl" sz="2000" dirty="0">
                <a:latin typeface="Arial" panose="020B0604020202020204" pitchFamily="34" charset="0"/>
                <a:cs typeface="Arial" panose="020B0604020202020204" pitchFamily="34" charset="0"/>
              </a:rPr>
              <a:t>El tiempo de recuperación necesario para reducir el riesgo de lesión aumenta con la duración de los factores de riesgo. El tiempo de recuperación mínimo específico no se ha establecido.</a:t>
            </a:r>
            <a:endParaRPr lang="es-ES" sz="2000" dirty="0">
              <a:latin typeface="Arial" panose="020B0604020202020204" pitchFamily="34" charset="0"/>
              <a:cs typeface="Arial" panose="020B0604020202020204"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66219" y="438321"/>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Ergonomía en el Centro de Cómputo</a:t>
            </a:r>
          </a:p>
        </p:txBody>
      </p:sp>
    </p:spTree>
    <p:extLst>
      <p:ext uri="{BB962C8B-B14F-4D97-AF65-F5344CB8AC3E}">
        <p14:creationId xmlns:p14="http://schemas.microsoft.com/office/powerpoint/2010/main" val="4071065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56589" y="1010396"/>
            <a:ext cx="8175851" cy="5730972"/>
          </a:xfrm>
        </p:spPr>
        <p:txBody>
          <a:bodyPr>
            <a:noAutofit/>
          </a:bodyPr>
          <a:lstStyle/>
          <a:p>
            <a:r>
              <a:rPr lang="es-ES_tradnl" sz="2000" b="1" u="sng" dirty="0">
                <a:latin typeface="Arial" panose="020B0604020202020204" pitchFamily="34" charset="0"/>
                <a:cs typeface="Arial" panose="020B0604020202020204" pitchFamily="34" charset="0"/>
              </a:rPr>
              <a:t>Fuerza dinámica</a:t>
            </a:r>
            <a:r>
              <a:rPr lang="es-ES_tradnl" sz="2000" b="1" dirty="0">
                <a:latin typeface="Arial" panose="020B0604020202020204" pitchFamily="34" charset="0"/>
                <a:cs typeface="Arial" panose="020B0604020202020204" pitchFamily="34" charset="0"/>
              </a:rPr>
              <a:t>.</a:t>
            </a:r>
            <a:endParaRPr lang="es-ES" sz="2000" dirty="0">
              <a:latin typeface="Arial" panose="020B0604020202020204" pitchFamily="34" charset="0"/>
              <a:cs typeface="Arial" panose="020B0604020202020204" pitchFamily="34" charset="0"/>
            </a:endParaRPr>
          </a:p>
          <a:p>
            <a:pPr marL="0" indent="0" algn="just">
              <a:spcAft>
                <a:spcPts val="600"/>
              </a:spcAft>
              <a:buNone/>
            </a:pPr>
            <a:r>
              <a:rPr lang="es-ES_tradnl" sz="2000" dirty="0">
                <a:latin typeface="Arial" panose="020B0604020202020204" pitchFamily="34" charset="0"/>
                <a:cs typeface="Arial" panose="020B0604020202020204" pitchFamily="34" charset="0"/>
              </a:rPr>
              <a:t>El sistema cardiovascular provee de oxígeno y metabolitos al tejido muscular. La respuesta del cuerpo es aumentando la frecuencia respiratoria y cardiaca.</a:t>
            </a:r>
            <a:endParaRPr lang="es-ES" sz="2000" dirty="0">
              <a:latin typeface="Arial" panose="020B0604020202020204" pitchFamily="34" charset="0"/>
              <a:cs typeface="Arial" panose="020B0604020202020204" pitchFamily="34" charset="0"/>
            </a:endParaRPr>
          </a:p>
          <a:p>
            <a:pPr marL="0" indent="0" algn="just">
              <a:spcAft>
                <a:spcPts val="600"/>
              </a:spcAft>
              <a:buNone/>
            </a:pPr>
            <a:r>
              <a:rPr lang="es-ES_tradnl" sz="2000" dirty="0">
                <a:latin typeface="Arial" panose="020B0604020202020204" pitchFamily="34" charset="0"/>
                <a:cs typeface="Arial" panose="020B0604020202020204" pitchFamily="34" charset="0"/>
              </a:rPr>
              <a:t>Cuando las demandas musculares de metabolitos no se satisfacen o cuando la necesidad de energía excede al consumo se produce ácido láctico, produciendo fatiga.</a:t>
            </a:r>
            <a:endParaRPr lang="es-ES" sz="2000" dirty="0">
              <a:latin typeface="Arial" panose="020B0604020202020204" pitchFamily="34" charset="0"/>
              <a:cs typeface="Arial" panose="020B0604020202020204" pitchFamily="34" charset="0"/>
            </a:endParaRPr>
          </a:p>
          <a:p>
            <a:pPr marL="0" indent="0" algn="just">
              <a:spcAft>
                <a:spcPts val="600"/>
              </a:spcAft>
              <a:buNone/>
            </a:pPr>
            <a:r>
              <a:rPr lang="es-ES_tradnl" sz="2000" dirty="0">
                <a:latin typeface="Arial" panose="020B0604020202020204" pitchFamily="34" charset="0"/>
                <a:cs typeface="Arial" panose="020B0604020202020204" pitchFamily="34" charset="0"/>
              </a:rPr>
              <a:t>Si esto ocurre en una área del cuerpo la fatiga se localiza y caracteriza por cansancio e inflamación.</a:t>
            </a:r>
            <a:endParaRPr lang="es-ES" sz="2000" dirty="0">
              <a:latin typeface="Arial" panose="020B0604020202020204" pitchFamily="34" charset="0"/>
              <a:cs typeface="Arial" panose="020B0604020202020204" pitchFamily="34" charset="0"/>
            </a:endParaRPr>
          </a:p>
          <a:p>
            <a:pPr marL="0" indent="0" algn="just">
              <a:spcAft>
                <a:spcPts val="600"/>
              </a:spcAft>
              <a:buNone/>
            </a:pPr>
            <a:r>
              <a:rPr lang="es-ES_tradnl" sz="2000" dirty="0">
                <a:latin typeface="Arial" panose="020B0604020202020204" pitchFamily="34" charset="0"/>
                <a:cs typeface="Arial" panose="020B0604020202020204" pitchFamily="34" charset="0"/>
              </a:rPr>
              <a:t>También un aumento de la temperatura del ambiente puede causar un incremento de la frecuencia cardiaca, contrario a cuando disminuye la temperatura. Por lo tanto, para un trabajo dado, el estrés metabólico puede ser influido por el calor ambiental.</a:t>
            </a:r>
            <a:endParaRPr lang="es-ES" sz="2000" dirty="0">
              <a:latin typeface="Arial" panose="020B0604020202020204" pitchFamily="34" charset="0"/>
              <a:cs typeface="Arial" panose="020B0604020202020204"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66219" y="438321"/>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Ergonomía en el Centro de Cómputo</a:t>
            </a:r>
          </a:p>
        </p:txBody>
      </p:sp>
    </p:spTree>
    <p:extLst>
      <p:ext uri="{BB962C8B-B14F-4D97-AF65-F5344CB8AC3E}">
        <p14:creationId xmlns:p14="http://schemas.microsoft.com/office/powerpoint/2010/main" val="825711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56589" y="1010396"/>
            <a:ext cx="8175851" cy="5730972"/>
          </a:xfrm>
        </p:spPr>
        <p:txBody>
          <a:bodyPr>
            <a:noAutofit/>
          </a:bodyPr>
          <a:lstStyle/>
          <a:p>
            <a:r>
              <a:rPr lang="es-ES_tradnl" sz="2000" b="1" u="sng" dirty="0">
                <a:latin typeface="Arial" panose="020B0604020202020204" pitchFamily="34" charset="0"/>
                <a:cs typeface="Arial" panose="020B0604020202020204" pitchFamily="34" charset="0"/>
              </a:rPr>
              <a:t>Vibración segmentaria</a:t>
            </a:r>
            <a:r>
              <a:rPr lang="es-ES_tradnl" sz="2000" b="1" dirty="0">
                <a:latin typeface="Arial" panose="020B0604020202020204" pitchFamily="34" charset="0"/>
                <a:cs typeface="Arial" panose="020B0604020202020204" pitchFamily="34" charset="0"/>
              </a:rPr>
              <a:t>.</a:t>
            </a:r>
            <a:endParaRPr lang="es-ES" sz="2000" dirty="0">
              <a:latin typeface="Arial" panose="020B0604020202020204" pitchFamily="34" charset="0"/>
              <a:cs typeface="Arial" panose="020B0604020202020204" pitchFamily="34" charset="0"/>
            </a:endParaRPr>
          </a:p>
          <a:p>
            <a:pPr marL="0" indent="0" algn="just">
              <a:buNone/>
            </a:pPr>
            <a:r>
              <a:rPr lang="es-ES_tradnl" sz="2000" dirty="0">
                <a:latin typeface="Arial" panose="020B0604020202020204" pitchFamily="34" charset="0"/>
                <a:cs typeface="Arial" panose="020B0604020202020204" pitchFamily="34" charset="0"/>
              </a:rPr>
              <a:t>La vibración puede causar una insuficiencia vascular de la mano y dedos (enfermedad de </a:t>
            </a:r>
            <a:r>
              <a:rPr lang="es-ES_tradnl" sz="2000" dirty="0" err="1">
                <a:latin typeface="Arial" panose="020B0604020202020204" pitchFamily="34" charset="0"/>
                <a:cs typeface="Arial" panose="020B0604020202020204" pitchFamily="34" charset="0"/>
              </a:rPr>
              <a:t>Raynaud</a:t>
            </a:r>
            <a:r>
              <a:rPr lang="es-ES_tradnl" sz="2000" dirty="0">
                <a:latin typeface="Arial" panose="020B0604020202020204" pitchFamily="34" charset="0"/>
                <a:cs typeface="Arial" panose="020B0604020202020204" pitchFamily="34" charset="0"/>
              </a:rPr>
              <a:t> o vibración de dedo blanco), también esto puede interferir en los receptores sensoriales de retroalimentación para aumentar la fuerza de agarre con los dedos de las herramientas.</a:t>
            </a:r>
            <a:endParaRPr lang="es-ES" sz="2000" dirty="0">
              <a:latin typeface="Arial" panose="020B0604020202020204" pitchFamily="34" charset="0"/>
              <a:cs typeface="Arial" panose="020B0604020202020204" pitchFamily="34" charset="0"/>
            </a:endParaRPr>
          </a:p>
          <a:p>
            <a:pPr marL="0" indent="0" algn="just">
              <a:buNone/>
            </a:pPr>
            <a:r>
              <a:rPr lang="es-ES_tradnl" sz="2000" dirty="0">
                <a:latin typeface="Arial" panose="020B0604020202020204" pitchFamily="34" charset="0"/>
                <a:cs typeface="Arial" panose="020B0604020202020204" pitchFamily="34" charset="0"/>
              </a:rPr>
              <a:t>Además, una fuerte asociación se ha reportado entre el síndrome del túnel del carpo y la vibración segmentaria.</a:t>
            </a:r>
            <a:endParaRPr lang="es-ES" sz="2000" dirty="0">
              <a:latin typeface="Arial" panose="020B0604020202020204" pitchFamily="34" charset="0"/>
              <a:cs typeface="Arial" panose="020B0604020202020204" pitchFamily="34" charset="0"/>
            </a:endParaRPr>
          </a:p>
          <a:p>
            <a:pPr marL="0" indent="0" algn="just">
              <a:spcAft>
                <a:spcPts val="600"/>
              </a:spcAft>
              <a:buNone/>
            </a:pPr>
            <a:endParaRPr lang="es-ES" sz="2000" dirty="0">
              <a:latin typeface="Arial" panose="020B0604020202020204" pitchFamily="34" charset="0"/>
              <a:cs typeface="Arial" panose="020B0604020202020204" pitchFamily="34" charset="0"/>
            </a:endParaRPr>
          </a:p>
          <a:p>
            <a:pPr marL="0" lvl="2" indent="0" algn="just">
              <a:spcBef>
                <a:spcPts val="600"/>
              </a:spcBef>
              <a:spcAft>
                <a:spcPts val="600"/>
              </a:spcAft>
              <a:buNone/>
            </a:pPr>
            <a:endParaRPr lang="es-ES" sz="2000" b="1" dirty="0">
              <a:latin typeface="Arial" pitchFamily="34" charset="0"/>
              <a:cs typeface="Arial" pitchFamily="34" charset="0"/>
            </a:endParaRPr>
          </a:p>
          <a:p>
            <a:pPr marL="0" lvl="2" indent="0" algn="just">
              <a:spcAft>
                <a:spcPts val="600"/>
              </a:spcAft>
              <a:buNone/>
            </a:pPr>
            <a:endParaRPr lang="es-ES" sz="2000" b="1"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66219" y="438321"/>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Ergonomía en el Centro de Cómputo</a:t>
            </a:r>
          </a:p>
        </p:txBody>
      </p:sp>
    </p:spTree>
    <p:extLst>
      <p:ext uri="{BB962C8B-B14F-4D97-AF65-F5344CB8AC3E}">
        <p14:creationId xmlns:p14="http://schemas.microsoft.com/office/powerpoint/2010/main" val="9529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56589" y="764704"/>
            <a:ext cx="8175851" cy="5730972"/>
          </a:xfrm>
        </p:spPr>
        <p:txBody>
          <a:bodyPr>
            <a:noAutofit/>
          </a:bodyPr>
          <a:lstStyle/>
          <a:p>
            <a:pPr marL="0" indent="0">
              <a:buNone/>
            </a:pPr>
            <a:r>
              <a:rPr lang="es-ES_tradnl" sz="2000" b="1" u="sng" dirty="0">
                <a:latin typeface="Arial" panose="020B0604020202020204" pitchFamily="34" charset="0"/>
                <a:cs typeface="Arial" panose="020B0604020202020204" pitchFamily="34" charset="0"/>
              </a:rPr>
              <a:t>Factores ambientales</a:t>
            </a:r>
          </a:p>
          <a:p>
            <a:pPr algn="just">
              <a:spcAft>
                <a:spcPts val="600"/>
              </a:spcAft>
            </a:pPr>
            <a:r>
              <a:rPr lang="es-ES_tradnl" sz="2000" b="1" u="sng" dirty="0">
                <a:latin typeface="Arial" panose="020B0604020202020204" pitchFamily="34" charset="0"/>
                <a:cs typeface="Arial" panose="020B0604020202020204" pitchFamily="34" charset="0"/>
              </a:rPr>
              <a:t>Estrés al calor</a:t>
            </a:r>
            <a:endParaRPr lang="es-ES" sz="2000" dirty="0">
              <a:latin typeface="Arial" panose="020B0604020202020204" pitchFamily="34" charset="0"/>
              <a:cs typeface="Arial" panose="020B0604020202020204" pitchFamily="34" charset="0"/>
            </a:endParaRPr>
          </a:p>
          <a:p>
            <a:pPr marL="0" indent="0" algn="just">
              <a:spcAft>
                <a:spcPts val="600"/>
              </a:spcAft>
              <a:buNone/>
            </a:pPr>
            <a:r>
              <a:rPr lang="es-ES_tradnl" sz="1900" dirty="0">
                <a:latin typeface="Arial" panose="020B0604020202020204" pitchFamily="34" charset="0"/>
                <a:cs typeface="Arial" panose="020B0604020202020204" pitchFamily="34" charset="0"/>
              </a:rPr>
              <a:t>El estrés al calor es la carga corporal a la que el cuerpo debe adaptarse. Este es generado extensamente de la temperatura ambiental e internamente del metabolismo del cuerpo.</a:t>
            </a:r>
            <a:endParaRPr lang="es-ES" sz="1900" dirty="0">
              <a:latin typeface="Arial" panose="020B0604020202020204" pitchFamily="34" charset="0"/>
              <a:cs typeface="Arial" panose="020B0604020202020204" pitchFamily="34" charset="0"/>
            </a:endParaRPr>
          </a:p>
          <a:p>
            <a:pPr marL="0" indent="0" algn="just">
              <a:spcAft>
                <a:spcPts val="600"/>
              </a:spcAft>
              <a:buNone/>
            </a:pPr>
            <a:r>
              <a:rPr lang="es-ES_tradnl" sz="1900" dirty="0">
                <a:latin typeface="Arial" panose="020B0604020202020204" pitchFamily="34" charset="0"/>
                <a:cs typeface="Arial" panose="020B0604020202020204" pitchFamily="34" charset="0"/>
              </a:rPr>
              <a:t>El calor excesivo puede causar choque, una condición que puede poner en peligro la vida resultando en un daño irreversible (incluye fatiga, calambres y alteraciones relacionadas por golpe de calor), por ejemplo, deshidratación, desequilibrio hidroelectrolítico, pérdida de la capacidad física y mental durante el trabajo.</a:t>
            </a:r>
            <a:endParaRPr lang="es-ES" sz="1900" dirty="0">
              <a:latin typeface="Arial" panose="020B0604020202020204" pitchFamily="34" charset="0"/>
              <a:cs typeface="Arial" panose="020B0604020202020204" pitchFamily="34" charset="0"/>
            </a:endParaRPr>
          </a:p>
          <a:p>
            <a:pPr algn="just">
              <a:spcAft>
                <a:spcPts val="600"/>
              </a:spcAft>
            </a:pPr>
            <a:r>
              <a:rPr lang="es-ES_tradnl" sz="2000" b="1" u="sng" dirty="0">
                <a:latin typeface="Arial" panose="020B0604020202020204" pitchFamily="34" charset="0"/>
                <a:cs typeface="Arial" panose="020B0604020202020204" pitchFamily="34" charset="0"/>
              </a:rPr>
              <a:t>Estrés al frío</a:t>
            </a:r>
            <a:r>
              <a:rPr lang="es-ES_tradnl" sz="2000" b="1" dirty="0">
                <a:latin typeface="Arial" panose="020B0604020202020204" pitchFamily="34" charset="0"/>
                <a:cs typeface="Arial" panose="020B0604020202020204" pitchFamily="34" charset="0"/>
              </a:rPr>
              <a:t>.</a:t>
            </a:r>
            <a:endParaRPr lang="es-ES" sz="2000" dirty="0">
              <a:latin typeface="Arial" panose="020B0604020202020204" pitchFamily="34" charset="0"/>
              <a:cs typeface="Arial" panose="020B0604020202020204" pitchFamily="34" charset="0"/>
            </a:endParaRPr>
          </a:p>
          <a:p>
            <a:pPr marL="0" indent="0" algn="just">
              <a:spcAft>
                <a:spcPts val="600"/>
              </a:spcAft>
              <a:buNone/>
            </a:pPr>
            <a:r>
              <a:rPr lang="es-ES_tradnl" sz="1900" dirty="0">
                <a:latin typeface="Arial" panose="020B0604020202020204" pitchFamily="34" charset="0"/>
                <a:cs typeface="Arial" panose="020B0604020202020204" pitchFamily="34" charset="0"/>
              </a:rPr>
              <a:t>Es la exposición del cuerpo al frío. Los síntomas sistémicos que el trabajador puede presentar cuando se expone al frío incluyen estremecimiento, pérdida de la conciencia, dolor agudo, pupilas dilatadas y fibrilación ventricular.</a:t>
            </a:r>
            <a:endParaRPr lang="es-ES" sz="1900" dirty="0">
              <a:latin typeface="Arial" panose="020B0604020202020204" pitchFamily="34" charset="0"/>
              <a:cs typeface="Arial" panose="020B0604020202020204" pitchFamily="34" charset="0"/>
            </a:endParaRPr>
          </a:p>
          <a:p>
            <a:pPr marL="0" indent="0" algn="just">
              <a:spcAft>
                <a:spcPts val="600"/>
              </a:spcAft>
              <a:buNone/>
            </a:pPr>
            <a:r>
              <a:rPr lang="es-ES_tradnl" sz="1900" dirty="0">
                <a:latin typeface="Arial" panose="020B0604020202020204" pitchFamily="34" charset="0"/>
                <a:cs typeface="Arial" panose="020B0604020202020204" pitchFamily="34" charset="0"/>
              </a:rPr>
              <a:t>El frío puede reducir la fuerza de agarre con los dedos y la pérdida de la coordinación.</a:t>
            </a:r>
            <a:endParaRPr lang="es-ES" sz="1900" dirty="0">
              <a:latin typeface="Arial" panose="020B0604020202020204" pitchFamily="34" charset="0"/>
              <a:cs typeface="Arial" panose="020B0604020202020204"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180962" y="332656"/>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Ergonomía en el Centro de Cómputo</a:t>
            </a:r>
          </a:p>
        </p:txBody>
      </p:sp>
    </p:spTree>
    <p:extLst>
      <p:ext uri="{BB962C8B-B14F-4D97-AF65-F5344CB8AC3E}">
        <p14:creationId xmlns:p14="http://schemas.microsoft.com/office/powerpoint/2010/main" val="2564888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56589" y="764704"/>
            <a:ext cx="8175851" cy="5730972"/>
          </a:xfrm>
        </p:spPr>
        <p:txBody>
          <a:bodyPr>
            <a:noAutofit/>
          </a:bodyPr>
          <a:lstStyle/>
          <a:p>
            <a:pPr algn="just">
              <a:spcAft>
                <a:spcPts val="600"/>
              </a:spcAft>
            </a:pPr>
            <a:r>
              <a:rPr lang="es-ES_tradnl" sz="1900" b="1" u="sng" dirty="0">
                <a:latin typeface="Arial" panose="020B0604020202020204" pitchFamily="34" charset="0"/>
                <a:cs typeface="Arial" panose="020B0604020202020204" pitchFamily="34" charset="0"/>
              </a:rPr>
              <a:t>Vibración en todo el cuerpo</a:t>
            </a:r>
            <a:r>
              <a:rPr lang="es-ES_tradnl" sz="1900" b="1" dirty="0">
                <a:latin typeface="Arial" panose="020B0604020202020204" pitchFamily="34" charset="0"/>
                <a:cs typeface="Arial" panose="020B0604020202020204" pitchFamily="34" charset="0"/>
              </a:rPr>
              <a:t>.</a:t>
            </a:r>
            <a:endParaRPr lang="es-ES" sz="1900" b="1" dirty="0">
              <a:latin typeface="Arial" panose="020B0604020202020204" pitchFamily="34" charset="0"/>
              <a:cs typeface="Arial" panose="020B0604020202020204" pitchFamily="34" charset="0"/>
            </a:endParaRPr>
          </a:p>
          <a:p>
            <a:pPr marL="0" indent="0" algn="just">
              <a:spcAft>
                <a:spcPts val="600"/>
              </a:spcAft>
              <a:buNone/>
            </a:pPr>
            <a:r>
              <a:rPr lang="es-ES_tradnl" sz="1900" dirty="0">
                <a:latin typeface="Arial" panose="020B0604020202020204" pitchFamily="34" charset="0"/>
                <a:cs typeface="Arial" panose="020B0604020202020204" pitchFamily="34" charset="0"/>
              </a:rPr>
              <a:t>La exposición de todo el cuerpo a la vibración, normalmente a los pies, glúteos al manejar un vehículo da como resultado riesgos de trabajo. La prevalencia de reportes de dolor de espalda baja puede ser mayor en los conductores de tractores que en trabajadores mas expuestos a vibraciones aumentando así el dolor de espalda con la vibración. </a:t>
            </a:r>
          </a:p>
          <a:p>
            <a:pPr algn="just">
              <a:spcAft>
                <a:spcPts val="600"/>
              </a:spcAft>
            </a:pPr>
            <a:r>
              <a:rPr lang="es-ES_tradnl" sz="1900" b="1" u="sng" dirty="0">
                <a:latin typeface="Arial" panose="020B0604020202020204" pitchFamily="34" charset="0"/>
                <a:cs typeface="Arial" panose="020B0604020202020204" pitchFamily="34" charset="0"/>
              </a:rPr>
              <a:t>Iluminación</a:t>
            </a:r>
            <a:r>
              <a:rPr lang="es-ES_tradnl" sz="1900" b="1" dirty="0">
                <a:latin typeface="Arial" panose="020B0604020202020204" pitchFamily="34" charset="0"/>
                <a:cs typeface="Arial" panose="020B0604020202020204" pitchFamily="34" charset="0"/>
              </a:rPr>
              <a:t>.</a:t>
            </a:r>
            <a:endParaRPr lang="es-ES" sz="1900" b="1" dirty="0">
              <a:latin typeface="Arial" panose="020B0604020202020204" pitchFamily="34" charset="0"/>
              <a:cs typeface="Arial" panose="020B0604020202020204" pitchFamily="34" charset="0"/>
            </a:endParaRPr>
          </a:p>
          <a:p>
            <a:pPr marL="0" indent="0" algn="just">
              <a:spcAft>
                <a:spcPts val="600"/>
              </a:spcAft>
              <a:buNone/>
            </a:pPr>
            <a:r>
              <a:rPr lang="es-ES_tradnl" sz="1900" dirty="0">
                <a:latin typeface="Arial" panose="020B0604020202020204" pitchFamily="34" charset="0"/>
                <a:cs typeface="Arial" panose="020B0604020202020204" pitchFamily="34" charset="0"/>
              </a:rPr>
              <a:t>Con la industrialización, la iluminación ha tomado importancia para que se tengan niveles de iluminación adecuados. Esto ofrece riesgos alrededor de ciertos ambientes de trabajo como problemas de deslumbramiento y síntomas oculares asociados con niveles arriba de los 100 luxes. Las diferencias en la función visual en el transcurso de un día de trabajo entre operadores de terminales de computadoras y cajeros que trabajan en ambientes iluminados son notables, por señalar un caso.</a:t>
            </a:r>
            <a:endParaRPr lang="es-ES" sz="1900" dirty="0">
              <a:latin typeface="Arial" panose="020B0604020202020204" pitchFamily="34" charset="0"/>
              <a:cs typeface="Arial" panose="020B0604020202020204" pitchFamily="34" charset="0"/>
            </a:endParaRPr>
          </a:p>
          <a:p>
            <a:pPr marL="0" indent="0" algn="just">
              <a:spcAft>
                <a:spcPts val="600"/>
              </a:spcAft>
              <a:buNone/>
            </a:pPr>
            <a:r>
              <a:rPr lang="es-ES_tradnl" sz="1900" dirty="0">
                <a:latin typeface="Arial" panose="020B0604020202020204" pitchFamily="34" charset="0"/>
                <a:cs typeface="Arial" panose="020B0604020202020204" pitchFamily="34" charset="0"/>
              </a:rPr>
              <a:t>Las recomendaciones de iluminación en oficinas son de 300 a 700 luxes para que no reflejen. </a:t>
            </a:r>
            <a:endParaRPr lang="es-ES" sz="1900" dirty="0">
              <a:latin typeface="Arial" panose="020B0604020202020204" pitchFamily="34" charset="0"/>
              <a:cs typeface="Arial" panose="020B0604020202020204"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180962" y="332656"/>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Ergonomía en el Centro de Cómputo</a:t>
            </a:r>
          </a:p>
        </p:txBody>
      </p:sp>
    </p:spTree>
    <p:extLst>
      <p:ext uri="{BB962C8B-B14F-4D97-AF65-F5344CB8AC3E}">
        <p14:creationId xmlns:p14="http://schemas.microsoft.com/office/powerpoint/2010/main" val="2270521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23528" y="1523491"/>
            <a:ext cx="8175851" cy="3960440"/>
          </a:xfrm>
        </p:spPr>
        <p:txBody>
          <a:bodyPr>
            <a:noAutofit/>
          </a:bodyPr>
          <a:lstStyle/>
          <a:p>
            <a:pPr algn="just">
              <a:spcAft>
                <a:spcPts val="600"/>
              </a:spcAft>
            </a:pPr>
            <a:r>
              <a:rPr lang="es-ES_tradnl" sz="2000" b="1" u="sng" dirty="0">
                <a:latin typeface="Arial" panose="020B0604020202020204" pitchFamily="34" charset="0"/>
                <a:cs typeface="Arial" panose="020B0604020202020204" pitchFamily="34" charset="0"/>
              </a:rPr>
              <a:t>Ruido</a:t>
            </a:r>
            <a:r>
              <a:rPr lang="es-ES_tradnl" sz="2000" b="1" dirty="0">
                <a:latin typeface="Arial" panose="020B0604020202020204" pitchFamily="34" charset="0"/>
                <a:cs typeface="Arial" panose="020B0604020202020204" pitchFamily="34" charset="0"/>
              </a:rPr>
              <a:t>.</a:t>
            </a:r>
            <a:endParaRPr lang="es-ES" sz="2000" dirty="0">
              <a:latin typeface="Arial" panose="020B0604020202020204" pitchFamily="34" charset="0"/>
              <a:cs typeface="Arial" panose="020B0604020202020204" pitchFamily="34" charset="0"/>
            </a:endParaRPr>
          </a:p>
          <a:p>
            <a:pPr marL="0" indent="0" algn="just">
              <a:spcAft>
                <a:spcPts val="600"/>
              </a:spcAft>
              <a:buNone/>
            </a:pPr>
            <a:r>
              <a:rPr lang="es-ES_tradnl" sz="2000" dirty="0">
                <a:latin typeface="Arial" panose="020B0604020202020204" pitchFamily="34" charset="0"/>
                <a:cs typeface="Arial" panose="020B0604020202020204" pitchFamily="34" charset="0"/>
              </a:rPr>
              <a:t>El ruido es un sonido no deseado. En el ambiente industrial, este puede ser continuo o intermitente y presentarse de varias formas como la presión de un troquel, zumbido de un motor eléctrico. La exposición al ruido puede dar como consecuencia zumbido de oídos temporal o permanente, </a:t>
            </a:r>
            <a:r>
              <a:rPr lang="es-ES_tradnl" sz="2000" dirty="0" err="1">
                <a:latin typeface="Arial" panose="020B0604020202020204" pitchFamily="34" charset="0"/>
                <a:cs typeface="Arial" panose="020B0604020202020204" pitchFamily="34" charset="0"/>
              </a:rPr>
              <a:t>tinnitus</a:t>
            </a:r>
            <a:r>
              <a:rPr lang="es-ES_tradnl" sz="2000" dirty="0">
                <a:latin typeface="Arial" panose="020B0604020202020204" pitchFamily="34" charset="0"/>
                <a:cs typeface="Arial" panose="020B0604020202020204" pitchFamily="34" charset="0"/>
              </a:rPr>
              <a:t>, </a:t>
            </a:r>
            <a:r>
              <a:rPr lang="es-ES_tradnl" sz="2000" dirty="0" err="1">
                <a:latin typeface="Arial" panose="020B0604020202020204" pitchFamily="34" charset="0"/>
                <a:cs typeface="Arial" panose="020B0604020202020204" pitchFamily="34" charset="0"/>
              </a:rPr>
              <a:t>paraacusia</a:t>
            </a:r>
            <a:r>
              <a:rPr lang="es-ES_tradnl" sz="2000" dirty="0">
                <a:latin typeface="Arial" panose="020B0604020202020204" pitchFamily="34" charset="0"/>
                <a:cs typeface="Arial" panose="020B0604020202020204" pitchFamily="34" charset="0"/>
              </a:rPr>
              <a:t> o disminución de la percepción auditiva.</a:t>
            </a:r>
            <a:endParaRPr lang="es-ES" sz="2000" dirty="0">
              <a:latin typeface="Arial" panose="020B0604020202020204" pitchFamily="34" charset="0"/>
              <a:cs typeface="Arial" panose="020B0604020202020204" pitchFamily="34" charset="0"/>
            </a:endParaRPr>
          </a:p>
          <a:p>
            <a:pPr marL="0" indent="0" algn="just">
              <a:spcAft>
                <a:spcPts val="600"/>
              </a:spcAft>
              <a:buNone/>
            </a:pPr>
            <a:r>
              <a:rPr lang="es-ES_tradnl" sz="2000" dirty="0">
                <a:latin typeface="Arial" panose="020B0604020202020204" pitchFamily="34" charset="0"/>
                <a:cs typeface="Arial" panose="020B0604020202020204" pitchFamily="34" charset="0"/>
              </a:rPr>
              <a:t>Si el ruido presenta una mayor duración hay mayor riesgo a la hipoacusia o disminución de la audición. También el ruido por abajo de los límites umbrales puede causar pérdida de la audición porque interfiere con la habilidad de algunas personas para concentrarse.</a:t>
            </a:r>
            <a:endParaRPr lang="es-ES" sz="2000" dirty="0">
              <a:latin typeface="Arial" panose="020B0604020202020204" pitchFamily="34" charset="0"/>
              <a:cs typeface="Arial" panose="020B0604020202020204"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180962" y="332656"/>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Ergonomía en el Centro de Cómputo</a:t>
            </a:r>
          </a:p>
        </p:txBody>
      </p:sp>
    </p:spTree>
    <p:extLst>
      <p:ext uri="{BB962C8B-B14F-4D97-AF65-F5344CB8AC3E}">
        <p14:creationId xmlns:p14="http://schemas.microsoft.com/office/powerpoint/2010/main" val="1446845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25303" y="1052736"/>
            <a:ext cx="4824535" cy="6912768"/>
          </a:xfrm>
        </p:spPr>
        <p:txBody>
          <a:bodyPr>
            <a:noAutofit/>
          </a:bodyPr>
          <a:lstStyle/>
          <a:p>
            <a:pPr algn="just">
              <a:spcAft>
                <a:spcPts val="600"/>
              </a:spcAft>
            </a:pPr>
            <a:r>
              <a:rPr lang="es-ES_tradnl" sz="2000" b="1" u="sng" dirty="0">
                <a:latin typeface="Arial" panose="020B0604020202020204" pitchFamily="34" charset="0"/>
                <a:cs typeface="Arial" panose="020B0604020202020204" pitchFamily="34" charset="0"/>
              </a:rPr>
              <a:t>Otros riesgos laborales</a:t>
            </a:r>
            <a:endParaRPr lang="es-ES" sz="2000" dirty="0">
              <a:latin typeface="Arial" panose="020B0604020202020204" pitchFamily="34" charset="0"/>
              <a:cs typeface="Arial" panose="020B0604020202020204" pitchFamily="34" charset="0"/>
            </a:endParaRPr>
          </a:p>
          <a:p>
            <a:r>
              <a:rPr lang="es-ES_tradnl" sz="2000" dirty="0">
                <a:latin typeface="Arial" panose="020B0604020202020204" pitchFamily="34" charset="0"/>
                <a:cs typeface="Arial" panose="020B0604020202020204" pitchFamily="34" charset="0"/>
              </a:rPr>
              <a:t>estrés laboral</a:t>
            </a:r>
            <a:endParaRPr lang="es-ES" sz="2000" dirty="0">
              <a:latin typeface="Arial" panose="020B0604020202020204" pitchFamily="34" charset="0"/>
              <a:cs typeface="Arial" panose="020B0604020202020204" pitchFamily="34" charset="0"/>
            </a:endParaRPr>
          </a:p>
          <a:p>
            <a:r>
              <a:rPr lang="es-ES_tradnl" sz="2000" dirty="0">
                <a:latin typeface="Arial" panose="020B0604020202020204" pitchFamily="34" charset="0"/>
                <a:cs typeface="Arial" panose="020B0604020202020204" pitchFamily="34" charset="0"/>
              </a:rPr>
              <a:t>monotonía laboral</a:t>
            </a:r>
            <a:endParaRPr lang="es-ES" sz="2000" dirty="0">
              <a:latin typeface="Arial" panose="020B0604020202020204" pitchFamily="34" charset="0"/>
              <a:cs typeface="Arial" panose="020B0604020202020204" pitchFamily="34" charset="0"/>
            </a:endParaRPr>
          </a:p>
          <a:p>
            <a:r>
              <a:rPr lang="es-ES_tradnl" sz="2000" dirty="0">
                <a:latin typeface="Arial" panose="020B0604020202020204" pitchFamily="34" charset="0"/>
                <a:cs typeface="Arial" panose="020B0604020202020204" pitchFamily="34" charset="0"/>
              </a:rPr>
              <a:t>demandas cognoscitivas</a:t>
            </a:r>
            <a:endParaRPr lang="es-ES" sz="2000" dirty="0">
              <a:latin typeface="Arial" panose="020B0604020202020204" pitchFamily="34" charset="0"/>
              <a:cs typeface="Arial" panose="020B0604020202020204" pitchFamily="34" charset="0"/>
            </a:endParaRPr>
          </a:p>
          <a:p>
            <a:r>
              <a:rPr lang="es-ES_tradnl" sz="2000" dirty="0">
                <a:latin typeface="Arial" panose="020B0604020202020204" pitchFamily="34" charset="0"/>
                <a:cs typeface="Arial" panose="020B0604020202020204" pitchFamily="34" charset="0"/>
              </a:rPr>
              <a:t>organización del trabajo</a:t>
            </a:r>
            <a:endParaRPr lang="es-ES" sz="2000" dirty="0">
              <a:latin typeface="Arial" panose="020B0604020202020204" pitchFamily="34" charset="0"/>
              <a:cs typeface="Arial" panose="020B0604020202020204" pitchFamily="34" charset="0"/>
            </a:endParaRPr>
          </a:p>
          <a:p>
            <a:r>
              <a:rPr lang="es-ES_tradnl" sz="2000" dirty="0">
                <a:latin typeface="Arial" panose="020B0604020202020204" pitchFamily="34" charset="0"/>
                <a:cs typeface="Arial" panose="020B0604020202020204" pitchFamily="34" charset="0"/>
              </a:rPr>
              <a:t>carga de trabajo</a:t>
            </a:r>
            <a:endParaRPr lang="es-ES" sz="2000" dirty="0">
              <a:latin typeface="Arial" panose="020B0604020202020204" pitchFamily="34" charset="0"/>
              <a:cs typeface="Arial" panose="020B0604020202020204" pitchFamily="34" charset="0"/>
            </a:endParaRPr>
          </a:p>
          <a:p>
            <a:r>
              <a:rPr lang="es-ES_tradnl" sz="2000" dirty="0">
                <a:latin typeface="Arial" panose="020B0604020202020204" pitchFamily="34" charset="0"/>
                <a:cs typeface="Arial" panose="020B0604020202020204" pitchFamily="34" charset="0"/>
              </a:rPr>
              <a:t>horas de trabajo (carga, horas extras)</a:t>
            </a:r>
            <a:endParaRPr lang="es-ES" sz="2000" dirty="0">
              <a:latin typeface="Arial" panose="020B0604020202020204" pitchFamily="34" charset="0"/>
              <a:cs typeface="Arial" panose="020B0604020202020204" pitchFamily="34" charset="0"/>
            </a:endParaRPr>
          </a:p>
          <a:p>
            <a:r>
              <a:rPr lang="es-ES_tradnl" sz="2000" dirty="0">
                <a:latin typeface="Arial" panose="020B0604020202020204" pitchFamily="34" charset="0"/>
                <a:cs typeface="Arial" panose="020B0604020202020204" pitchFamily="34" charset="0"/>
              </a:rPr>
              <a:t>paneles de señales y controles</a:t>
            </a:r>
            <a:endParaRPr lang="es-ES" sz="2000" dirty="0">
              <a:latin typeface="Arial" panose="020B0604020202020204" pitchFamily="34" charset="0"/>
              <a:cs typeface="Arial" panose="020B0604020202020204" pitchFamily="34" charset="0"/>
            </a:endParaRPr>
          </a:p>
          <a:p>
            <a:r>
              <a:rPr lang="es-ES_tradnl" sz="2000" dirty="0">
                <a:latin typeface="Arial" panose="020B0604020202020204" pitchFamily="34" charset="0"/>
                <a:cs typeface="Arial" panose="020B0604020202020204" pitchFamily="34" charset="0"/>
              </a:rPr>
              <a:t>resbalones y caídas</a:t>
            </a:r>
            <a:endParaRPr lang="es-ES" sz="2000" dirty="0">
              <a:latin typeface="Arial" panose="020B0604020202020204" pitchFamily="34" charset="0"/>
              <a:cs typeface="Arial" panose="020B0604020202020204" pitchFamily="34" charset="0"/>
            </a:endParaRPr>
          </a:p>
          <a:p>
            <a:r>
              <a:rPr lang="es-ES_tradnl" sz="2000" dirty="0">
                <a:latin typeface="Arial" panose="020B0604020202020204" pitchFamily="34" charset="0"/>
                <a:cs typeface="Arial" panose="020B0604020202020204" pitchFamily="34" charset="0"/>
              </a:rPr>
              <a:t>fuego</a:t>
            </a:r>
            <a:endParaRPr lang="es-ES" sz="2000" dirty="0">
              <a:latin typeface="Arial" panose="020B0604020202020204" pitchFamily="34" charset="0"/>
              <a:cs typeface="Arial" panose="020B0604020202020204"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180962" y="332656"/>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Ergonomía en el Centro de Cómputo</a:t>
            </a:r>
          </a:p>
        </p:txBody>
      </p:sp>
      <p:sp>
        <p:nvSpPr>
          <p:cNvPr id="9" name="Subtitle 1"/>
          <p:cNvSpPr txBox="1">
            <a:spLocks/>
          </p:cNvSpPr>
          <p:nvPr/>
        </p:nvSpPr>
        <p:spPr>
          <a:xfrm>
            <a:off x="5142549" y="1988840"/>
            <a:ext cx="3783364" cy="6912768"/>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s-ES_tradnl" sz="2000" dirty="0">
                <a:latin typeface="Arial" panose="020B0604020202020204" pitchFamily="34" charset="0"/>
                <a:cs typeface="Arial" panose="020B0604020202020204" pitchFamily="34" charset="0"/>
              </a:rPr>
              <a:t>exposición eléctrica</a:t>
            </a:r>
            <a:endParaRPr lang="es-ES" sz="2000" dirty="0">
              <a:latin typeface="Arial" panose="020B0604020202020204" pitchFamily="34" charset="0"/>
              <a:cs typeface="Arial" panose="020B0604020202020204" pitchFamily="34" charset="0"/>
            </a:endParaRPr>
          </a:p>
          <a:p>
            <a:r>
              <a:rPr lang="es-ES_tradnl" sz="2000" dirty="0">
                <a:latin typeface="Arial" panose="020B0604020202020204" pitchFamily="34" charset="0"/>
                <a:cs typeface="Arial" panose="020B0604020202020204" pitchFamily="34" charset="0"/>
              </a:rPr>
              <a:t>exposición química</a:t>
            </a:r>
            <a:endParaRPr lang="es-ES" sz="2000" dirty="0">
              <a:latin typeface="Arial" panose="020B0604020202020204" pitchFamily="34" charset="0"/>
              <a:cs typeface="Arial" panose="020B0604020202020204" pitchFamily="34" charset="0"/>
            </a:endParaRPr>
          </a:p>
          <a:p>
            <a:r>
              <a:rPr lang="es-ES_tradnl" sz="2000" dirty="0">
                <a:latin typeface="Arial" panose="020B0604020202020204" pitchFamily="34" charset="0"/>
                <a:cs typeface="Arial" panose="020B0604020202020204" pitchFamily="34" charset="0"/>
              </a:rPr>
              <a:t>exposición biológica</a:t>
            </a:r>
            <a:endParaRPr lang="es-ES" sz="2000" dirty="0">
              <a:latin typeface="Arial" panose="020B0604020202020204" pitchFamily="34" charset="0"/>
              <a:cs typeface="Arial" panose="020B0604020202020204" pitchFamily="34" charset="0"/>
            </a:endParaRPr>
          </a:p>
          <a:p>
            <a:r>
              <a:rPr lang="es-ES_tradnl" sz="2000" dirty="0">
                <a:latin typeface="Arial" panose="020B0604020202020204" pitchFamily="34" charset="0"/>
                <a:cs typeface="Arial" panose="020B0604020202020204" pitchFamily="34" charset="0"/>
              </a:rPr>
              <a:t>radiaciones ionizantes</a:t>
            </a:r>
            <a:endParaRPr lang="es-ES" sz="2000" dirty="0">
              <a:latin typeface="Arial" panose="020B0604020202020204" pitchFamily="34" charset="0"/>
              <a:cs typeface="Arial" panose="020B0604020202020204" pitchFamily="34" charset="0"/>
            </a:endParaRPr>
          </a:p>
          <a:p>
            <a:r>
              <a:rPr lang="es-ES_tradnl" sz="2000" dirty="0">
                <a:latin typeface="Arial" panose="020B0604020202020204" pitchFamily="34" charset="0"/>
                <a:cs typeface="Arial" panose="020B0604020202020204" pitchFamily="34" charset="0"/>
              </a:rPr>
              <a:t>radiaciones de microondas y radiofrecuencia</a:t>
            </a:r>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6677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266219" y="1203385"/>
            <a:ext cx="8429652" cy="5500726"/>
          </a:xfrm>
        </p:spPr>
        <p:txBody>
          <a:bodyPr>
            <a:noAutofit/>
          </a:bodyPr>
          <a:lstStyle/>
          <a:p>
            <a:pPr algn="just">
              <a:spcAft>
                <a:spcPts val="600"/>
              </a:spcAft>
            </a:pPr>
            <a:r>
              <a:rPr lang="es-ES_tradnl" sz="2000" dirty="0">
                <a:latin typeface="Arial" panose="020B0604020202020204" pitchFamily="34" charset="0"/>
                <a:cs typeface="Arial" panose="020B0604020202020204" pitchFamily="34" charset="0"/>
              </a:rPr>
              <a:t>Toda fuente de trabajo debe realizar actividades tendientes a la prevención de riesgos laborales a efectos de llevar a cabo un control de pérdidas, con las consecuentes ventajas de la producción y la productividad, alcanzando así un mayor bienestar social, que se refleja en la economía de la propia empresa.</a:t>
            </a:r>
            <a:endParaRPr lang="es-ES" sz="2000" dirty="0">
              <a:latin typeface="Arial" panose="020B0604020202020204" pitchFamily="34" charset="0"/>
              <a:cs typeface="Arial" panose="020B0604020202020204" pitchFamily="34" charset="0"/>
            </a:endParaRPr>
          </a:p>
          <a:p>
            <a:pPr algn="just">
              <a:spcAft>
                <a:spcPts val="600"/>
              </a:spcAft>
            </a:pPr>
            <a:r>
              <a:rPr lang="es-ES_tradnl" sz="2000" dirty="0">
                <a:latin typeface="Arial" panose="020B0604020202020204" pitchFamily="34" charset="0"/>
                <a:cs typeface="Arial" panose="020B0604020202020204" pitchFamily="34" charset="0"/>
              </a:rPr>
              <a:t>La necesidad de proteger a los trabajadores, contra las causas de enfermedades profesionales y accidentes de trabajo, es una cuestión inobjetable.</a:t>
            </a:r>
            <a:endParaRPr lang="es-ES" sz="2000" dirty="0">
              <a:latin typeface="Arial" panose="020B0604020202020204" pitchFamily="34" charset="0"/>
              <a:cs typeface="Arial" panose="020B0604020202020204" pitchFamily="34" charset="0"/>
            </a:endParaRPr>
          </a:p>
          <a:p>
            <a:pPr algn="just">
              <a:spcAft>
                <a:spcPts val="600"/>
              </a:spcAft>
            </a:pPr>
            <a:r>
              <a:rPr lang="es-ES_tradnl" sz="2000" dirty="0">
                <a:latin typeface="Arial" panose="020B0604020202020204" pitchFamily="34" charset="0"/>
                <a:cs typeface="Arial" panose="020B0604020202020204" pitchFamily="34" charset="0"/>
              </a:rPr>
              <a:t>Evitar el cansancio, ocasionado por la labor desempeñada, impide al trabajador disfrutar de su tiempo libre; suprime el aburrimiento concomitante a una actividad monótona; proteger a los obreros y empleados contra el envejecimiento prematuro, la fatiga y las sobrecargas, es una tarea extremadamente compleja.</a:t>
            </a:r>
            <a:endParaRPr lang="es-ES" sz="2000" dirty="0">
              <a:latin typeface="Arial" panose="020B0604020202020204" pitchFamily="34" charset="0"/>
              <a:cs typeface="Arial" panose="020B0604020202020204" pitchFamily="34" charset="0"/>
            </a:endParaRPr>
          </a:p>
          <a:p>
            <a:pPr lvl="2" algn="just">
              <a:spcAft>
                <a:spcPts val="600"/>
              </a:spcAft>
            </a:pPr>
            <a:endParaRPr lang="es-ES"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66219" y="438321"/>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Ergonomía en el Centro de Cómputo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25303" y="1052736"/>
            <a:ext cx="8207137" cy="6912768"/>
          </a:xfrm>
        </p:spPr>
        <p:txBody>
          <a:bodyPr>
            <a:noAutofit/>
          </a:bodyPr>
          <a:lstStyle/>
          <a:p>
            <a:r>
              <a:rPr lang="es-ES_tradnl" sz="1800" b="1" dirty="0">
                <a:latin typeface="Arial" panose="020B0604020202020204" pitchFamily="34" charset="0"/>
                <a:cs typeface="Arial" panose="020B0604020202020204" pitchFamily="34" charset="0"/>
              </a:rPr>
              <a:t>Implementación del programa ergonómico.</a:t>
            </a:r>
            <a:endParaRPr lang="es-ES" sz="1800" b="1" dirty="0">
              <a:latin typeface="Arial" panose="020B0604020202020204" pitchFamily="34" charset="0"/>
              <a:cs typeface="Arial" panose="020B0604020202020204" pitchFamily="34" charset="0"/>
            </a:endParaRPr>
          </a:p>
          <a:p>
            <a:pPr marL="0" indent="0">
              <a:buNone/>
            </a:pPr>
            <a:endParaRPr lang="es-ES" sz="1800" b="1" dirty="0">
              <a:latin typeface="Arial" panose="020B0604020202020204" pitchFamily="34" charset="0"/>
              <a:cs typeface="Arial" panose="020B0604020202020204" pitchFamily="34" charset="0"/>
            </a:endParaRPr>
          </a:p>
          <a:p>
            <a:pPr marL="0" indent="0">
              <a:buNone/>
            </a:pPr>
            <a:r>
              <a:rPr lang="es-ES_tradnl" sz="1800" dirty="0">
                <a:latin typeface="Arial" panose="020B0604020202020204" pitchFamily="34" charset="0"/>
                <a:cs typeface="Arial" panose="020B0604020202020204" pitchFamily="34" charset="0"/>
              </a:rPr>
              <a:t>Un programa ergonómico es un método sistemático de prevenir, evaluar y manejar las alteraciones relacionadas con el sistema músculo-esquelético. Los elementos son los siguientes:</a:t>
            </a:r>
            <a:endParaRPr lang="es-ES" sz="1800" dirty="0">
              <a:latin typeface="Arial" panose="020B0604020202020204" pitchFamily="34" charset="0"/>
              <a:cs typeface="Arial" panose="020B0604020202020204" pitchFamily="34" charset="0"/>
            </a:endParaRPr>
          </a:p>
          <a:p>
            <a:pPr lvl="1"/>
            <a:r>
              <a:rPr lang="es-ES_tradnl" sz="1800" dirty="0">
                <a:latin typeface="Arial" panose="020B0604020202020204" pitchFamily="34" charset="0"/>
                <a:cs typeface="Arial" panose="020B0604020202020204" pitchFamily="34" charset="0"/>
              </a:rPr>
              <a:t>Análisis del puesto de trabajo.</a:t>
            </a:r>
            <a:endParaRPr lang="es-ES" sz="1800" dirty="0">
              <a:latin typeface="Arial" panose="020B0604020202020204" pitchFamily="34" charset="0"/>
              <a:cs typeface="Arial" panose="020B0604020202020204" pitchFamily="34" charset="0"/>
            </a:endParaRPr>
          </a:p>
          <a:p>
            <a:pPr lvl="1"/>
            <a:r>
              <a:rPr lang="es-ES_tradnl" sz="1800" dirty="0">
                <a:latin typeface="Arial" panose="020B0604020202020204" pitchFamily="34" charset="0"/>
                <a:cs typeface="Arial" panose="020B0604020202020204" pitchFamily="34" charset="0"/>
              </a:rPr>
              <a:t>Prevención y control de lesiones.</a:t>
            </a:r>
            <a:endParaRPr lang="es-ES" sz="1800" dirty="0">
              <a:latin typeface="Arial" panose="020B0604020202020204" pitchFamily="34" charset="0"/>
              <a:cs typeface="Arial" panose="020B0604020202020204" pitchFamily="34" charset="0"/>
            </a:endParaRPr>
          </a:p>
          <a:p>
            <a:pPr lvl="1"/>
            <a:r>
              <a:rPr lang="es-ES_tradnl" sz="1800" dirty="0">
                <a:latin typeface="Arial" panose="020B0604020202020204" pitchFamily="34" charset="0"/>
                <a:cs typeface="Arial" panose="020B0604020202020204" pitchFamily="34" charset="0"/>
              </a:rPr>
              <a:t>Manejo médico.</a:t>
            </a:r>
            <a:endParaRPr lang="es-ES" sz="1800" dirty="0">
              <a:latin typeface="Arial" panose="020B0604020202020204" pitchFamily="34" charset="0"/>
              <a:cs typeface="Arial" panose="020B0604020202020204" pitchFamily="34" charset="0"/>
            </a:endParaRPr>
          </a:p>
          <a:p>
            <a:pPr lvl="1"/>
            <a:r>
              <a:rPr lang="es-ES_tradnl" sz="1800" dirty="0">
                <a:latin typeface="Arial" panose="020B0604020202020204" pitchFamily="34" charset="0"/>
                <a:cs typeface="Arial" panose="020B0604020202020204" pitchFamily="34" charset="0"/>
              </a:rPr>
              <a:t>Entrenamiento y educación.</a:t>
            </a:r>
            <a:endParaRPr lang="es-ES" sz="1800" dirty="0">
              <a:latin typeface="Arial" panose="020B0604020202020204" pitchFamily="34" charset="0"/>
              <a:cs typeface="Arial" panose="020B0604020202020204" pitchFamily="34" charset="0"/>
            </a:endParaRPr>
          </a:p>
          <a:p>
            <a:pPr marL="0" indent="0">
              <a:buNone/>
            </a:pPr>
            <a:r>
              <a:rPr lang="es-ES_tradnl" sz="1800" dirty="0">
                <a:latin typeface="Arial" panose="020B0604020202020204" pitchFamily="34" charset="0"/>
                <a:cs typeface="Arial" panose="020B0604020202020204" pitchFamily="34" charset="0"/>
              </a:rPr>
              <a:t>Esto se puede logra mediante la formación de un equipo ergonómico.</a:t>
            </a:r>
            <a:endParaRPr lang="es-ES" sz="1800" dirty="0">
              <a:latin typeface="Arial" panose="020B0604020202020204" pitchFamily="34" charset="0"/>
              <a:cs typeface="Arial" panose="020B0604020202020204" pitchFamily="34" charset="0"/>
            </a:endParaRPr>
          </a:p>
          <a:p>
            <a:pPr marL="0" indent="0">
              <a:buNone/>
            </a:pPr>
            <a:r>
              <a:rPr lang="es-ES_tradnl" sz="1800" dirty="0">
                <a:latin typeface="Arial" panose="020B0604020202020204" pitchFamily="34" charset="0"/>
                <a:cs typeface="Arial" panose="020B0604020202020204" pitchFamily="34" charset="0"/>
              </a:rPr>
              <a:t>Es con la prevención de accidentes, lesiones y enfermedades laborales que debe formarse o fortalecerse un equipo de ergonomía. Esto requiere de la formación de un comité de administración, ya que cada uno de los miembros actúa a un nivel del programa.</a:t>
            </a:r>
            <a:endParaRPr lang="es-ES" sz="1800" dirty="0">
              <a:latin typeface="Arial" panose="020B0604020202020204" pitchFamily="34" charset="0"/>
              <a:cs typeface="Arial" panose="020B0604020202020204" pitchFamily="34" charset="0"/>
            </a:endParaRPr>
          </a:p>
          <a:p>
            <a:pPr marL="0" indent="0">
              <a:buNone/>
            </a:pPr>
            <a:r>
              <a:rPr lang="es-ES_tradnl" sz="1800" dirty="0">
                <a:latin typeface="Arial" panose="020B0604020202020204" pitchFamily="34" charset="0"/>
                <a:cs typeface="Arial" panose="020B0604020202020204" pitchFamily="34" charset="0"/>
              </a:rPr>
              <a:t>El tamaño del equipo y el estilo del programa puede variar, dependiendo del tamaño de la empresa. Pero una persona que tenga autoridad y toma de decisiones en relación a lo económico y de los recursos necesarios debe estar al frente</a:t>
            </a:r>
            <a:r>
              <a:rPr lang="es-ES_tradnl" sz="2000" dirty="0"/>
              <a:t>.</a:t>
            </a:r>
            <a:endParaRPr lang="es-ES" sz="2000"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180962" y="332656"/>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Ergonomía en el Centro de Cómputo</a:t>
            </a:r>
          </a:p>
        </p:txBody>
      </p:sp>
    </p:spTree>
    <p:extLst>
      <p:ext uri="{BB962C8B-B14F-4D97-AF65-F5344CB8AC3E}">
        <p14:creationId xmlns:p14="http://schemas.microsoft.com/office/powerpoint/2010/main" val="2069288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23528" y="980728"/>
            <a:ext cx="8207137" cy="6912768"/>
          </a:xfrm>
        </p:spPr>
        <p:txBody>
          <a:bodyPr>
            <a:noAutofit/>
          </a:bodyPr>
          <a:lstStyle/>
          <a:p>
            <a:r>
              <a:rPr lang="es-ES_tradnl" sz="1800" b="1" dirty="0">
                <a:latin typeface="Arial" panose="020B0604020202020204" pitchFamily="34" charset="0"/>
                <a:cs typeface="Arial" panose="020B0604020202020204" pitchFamily="34" charset="0"/>
              </a:rPr>
              <a:t>Equipo ergonómico.</a:t>
            </a:r>
            <a:endParaRPr lang="es-ES" sz="1800" b="1" dirty="0">
              <a:latin typeface="Arial" panose="020B0604020202020204" pitchFamily="34" charset="0"/>
              <a:cs typeface="Arial" panose="020B0604020202020204" pitchFamily="34" charset="0"/>
            </a:endParaRPr>
          </a:p>
          <a:p>
            <a:pPr marL="0" indent="0">
              <a:buNone/>
            </a:pPr>
            <a:endParaRPr lang="es-ES" sz="1800" b="1" dirty="0">
              <a:latin typeface="Arial" panose="020B0604020202020204" pitchFamily="34" charset="0"/>
              <a:cs typeface="Arial" panose="020B0604020202020204" pitchFamily="34" charset="0"/>
            </a:endParaRPr>
          </a:p>
          <a:p>
            <a:pPr algn="just">
              <a:spcAft>
                <a:spcPts val="600"/>
              </a:spcAft>
            </a:pPr>
            <a:r>
              <a:rPr lang="es-ES_tradnl" sz="1800" dirty="0">
                <a:latin typeface="Arial" panose="020B0604020202020204" pitchFamily="34" charset="0"/>
                <a:cs typeface="Arial" panose="020B0604020202020204" pitchFamily="34" charset="0"/>
              </a:rPr>
              <a:t>Para empresas pequeñas, el equipo de ergonomía debe constar de:</a:t>
            </a:r>
            <a:endParaRPr lang="es-ES" sz="1800" dirty="0">
              <a:latin typeface="Arial" panose="020B0604020202020204" pitchFamily="34" charset="0"/>
              <a:cs typeface="Arial" panose="020B0604020202020204" pitchFamily="34" charset="0"/>
            </a:endParaRPr>
          </a:p>
          <a:p>
            <a:pPr marL="365760" lvl="1" indent="0" algn="just">
              <a:spcAft>
                <a:spcPts val="600"/>
              </a:spcAft>
              <a:buNone/>
            </a:pPr>
            <a:r>
              <a:rPr lang="es-ES_tradnl" sz="1800" dirty="0">
                <a:latin typeface="Arial" panose="020B0604020202020204" pitchFamily="34" charset="0"/>
                <a:cs typeface="Arial" panose="020B0604020202020204" pitchFamily="34" charset="0"/>
              </a:rPr>
              <a:t>representante sindical</a:t>
            </a:r>
            <a:endParaRPr lang="es-ES" sz="1800" dirty="0">
              <a:latin typeface="Arial" panose="020B0604020202020204" pitchFamily="34" charset="0"/>
              <a:cs typeface="Arial" panose="020B0604020202020204" pitchFamily="34" charset="0"/>
            </a:endParaRPr>
          </a:p>
          <a:p>
            <a:pPr marL="365760" lvl="1" indent="0" algn="just">
              <a:spcAft>
                <a:spcPts val="600"/>
              </a:spcAft>
              <a:buNone/>
            </a:pPr>
            <a:r>
              <a:rPr lang="es-ES_tradnl" sz="1800" dirty="0">
                <a:latin typeface="Arial" panose="020B0604020202020204" pitchFamily="34" charset="0"/>
                <a:cs typeface="Arial" panose="020B0604020202020204" pitchFamily="34" charset="0"/>
              </a:rPr>
              <a:t>administradores y supervisores</a:t>
            </a:r>
            <a:endParaRPr lang="es-ES" sz="1800" dirty="0">
              <a:latin typeface="Arial" panose="020B0604020202020204" pitchFamily="34" charset="0"/>
              <a:cs typeface="Arial" panose="020B0604020202020204" pitchFamily="34" charset="0"/>
            </a:endParaRPr>
          </a:p>
          <a:p>
            <a:pPr marL="365760" lvl="1" indent="0" algn="just">
              <a:spcAft>
                <a:spcPts val="600"/>
              </a:spcAft>
              <a:buNone/>
            </a:pPr>
            <a:r>
              <a:rPr lang="es-ES_tradnl" sz="1800" dirty="0">
                <a:latin typeface="Arial" panose="020B0604020202020204" pitchFamily="34" charset="0"/>
                <a:cs typeface="Arial" panose="020B0604020202020204" pitchFamily="34" charset="0"/>
              </a:rPr>
              <a:t>personal de mantenimiento</a:t>
            </a:r>
            <a:endParaRPr lang="es-ES" sz="1800" dirty="0">
              <a:latin typeface="Arial" panose="020B0604020202020204" pitchFamily="34" charset="0"/>
              <a:cs typeface="Arial" panose="020B0604020202020204" pitchFamily="34" charset="0"/>
            </a:endParaRPr>
          </a:p>
          <a:p>
            <a:pPr marL="365760" lvl="1" indent="0" algn="just">
              <a:spcAft>
                <a:spcPts val="600"/>
              </a:spcAft>
              <a:buNone/>
            </a:pPr>
            <a:r>
              <a:rPr lang="es-ES_tradnl" sz="1800" dirty="0">
                <a:latin typeface="Arial" panose="020B0604020202020204" pitchFamily="34" charset="0"/>
                <a:cs typeface="Arial" panose="020B0604020202020204" pitchFamily="34" charset="0"/>
              </a:rPr>
              <a:t>personal de higiene y seguridad</a:t>
            </a:r>
            <a:endParaRPr lang="es-ES" sz="1800" dirty="0">
              <a:latin typeface="Arial" panose="020B0604020202020204" pitchFamily="34" charset="0"/>
              <a:cs typeface="Arial" panose="020B0604020202020204" pitchFamily="34" charset="0"/>
            </a:endParaRPr>
          </a:p>
          <a:p>
            <a:pPr marL="365760" lvl="1" indent="0" algn="just">
              <a:spcAft>
                <a:spcPts val="600"/>
              </a:spcAft>
              <a:buNone/>
            </a:pPr>
            <a:r>
              <a:rPr lang="es-ES_tradnl" sz="1800" dirty="0">
                <a:latin typeface="Arial" panose="020B0604020202020204" pitchFamily="34" charset="0"/>
                <a:cs typeface="Arial" panose="020B0604020202020204" pitchFamily="34" charset="0"/>
              </a:rPr>
              <a:t>medico o enfermera o ambos</a:t>
            </a:r>
          </a:p>
          <a:p>
            <a:pPr lvl="1" algn="just">
              <a:spcAft>
                <a:spcPts val="600"/>
              </a:spcAft>
            </a:pPr>
            <a:endParaRPr lang="es-ES" sz="1800" dirty="0">
              <a:latin typeface="Arial" panose="020B0604020202020204" pitchFamily="34" charset="0"/>
              <a:cs typeface="Arial" panose="020B0604020202020204" pitchFamily="34" charset="0"/>
            </a:endParaRPr>
          </a:p>
          <a:p>
            <a:pPr algn="just">
              <a:spcAft>
                <a:spcPts val="600"/>
              </a:spcAft>
            </a:pPr>
            <a:r>
              <a:rPr lang="es-ES_tradnl" sz="1800" dirty="0">
                <a:latin typeface="Arial" panose="020B0604020202020204" pitchFamily="34" charset="0"/>
                <a:cs typeface="Arial" panose="020B0604020202020204" pitchFamily="34" charset="0"/>
              </a:rPr>
              <a:t>Para empresas grandes, además de los anteriores:</a:t>
            </a:r>
            <a:endParaRPr lang="es-ES" sz="1800" dirty="0">
              <a:latin typeface="Arial" panose="020B0604020202020204" pitchFamily="34" charset="0"/>
              <a:cs typeface="Arial" panose="020B0604020202020204" pitchFamily="34" charset="0"/>
            </a:endParaRPr>
          </a:p>
          <a:p>
            <a:pPr marL="365760" lvl="1" indent="0" algn="just">
              <a:spcAft>
                <a:spcPts val="600"/>
              </a:spcAft>
              <a:buNone/>
            </a:pPr>
            <a:r>
              <a:rPr lang="es-ES_tradnl" sz="1800" dirty="0">
                <a:latin typeface="Arial" panose="020B0604020202020204" pitchFamily="34" charset="0"/>
                <a:cs typeface="Arial" panose="020B0604020202020204" pitchFamily="34" charset="0"/>
              </a:rPr>
              <a:t>ingenieros</a:t>
            </a:r>
            <a:endParaRPr lang="es-ES" sz="1800" dirty="0">
              <a:latin typeface="Arial" panose="020B0604020202020204" pitchFamily="34" charset="0"/>
              <a:cs typeface="Arial" panose="020B0604020202020204" pitchFamily="34" charset="0"/>
            </a:endParaRPr>
          </a:p>
          <a:p>
            <a:pPr marL="365760" lvl="1" indent="0" algn="just">
              <a:spcAft>
                <a:spcPts val="600"/>
              </a:spcAft>
              <a:buNone/>
            </a:pPr>
            <a:r>
              <a:rPr lang="es-ES_tradnl" sz="1800" dirty="0">
                <a:latin typeface="Arial" panose="020B0604020202020204" pitchFamily="34" charset="0"/>
                <a:cs typeface="Arial" panose="020B0604020202020204" pitchFamily="34" charset="0"/>
              </a:rPr>
              <a:t>personal de recursos humanos</a:t>
            </a:r>
            <a:endParaRPr lang="es-ES" sz="1800" dirty="0">
              <a:latin typeface="Arial" panose="020B0604020202020204" pitchFamily="34" charset="0"/>
              <a:cs typeface="Arial" panose="020B0604020202020204" pitchFamily="34" charset="0"/>
            </a:endParaRPr>
          </a:p>
          <a:p>
            <a:pPr marL="365760" lvl="1" indent="0" algn="just">
              <a:spcAft>
                <a:spcPts val="600"/>
              </a:spcAft>
              <a:buNone/>
            </a:pPr>
            <a:r>
              <a:rPr lang="es-ES_tradnl" sz="1800" dirty="0">
                <a:latin typeface="Arial" panose="020B0604020202020204" pitchFamily="34" charset="0"/>
                <a:cs typeface="Arial" panose="020B0604020202020204" pitchFamily="34" charset="0"/>
              </a:rPr>
              <a:t>medico del trabajo</a:t>
            </a:r>
            <a:endParaRPr lang="es-ES" sz="1800" dirty="0">
              <a:latin typeface="Arial" panose="020B0604020202020204" pitchFamily="34" charset="0"/>
              <a:cs typeface="Arial" panose="020B0604020202020204" pitchFamily="34" charset="0"/>
            </a:endParaRPr>
          </a:p>
          <a:p>
            <a:pPr marL="365760" lvl="1" indent="0" algn="just">
              <a:spcAft>
                <a:spcPts val="600"/>
              </a:spcAft>
              <a:buNone/>
            </a:pPr>
            <a:r>
              <a:rPr lang="es-ES_tradnl" sz="1800" dirty="0">
                <a:latin typeface="Arial" panose="020B0604020202020204" pitchFamily="34" charset="0"/>
                <a:cs typeface="Arial" panose="020B0604020202020204" pitchFamily="34" charset="0"/>
              </a:rPr>
              <a:t>ergónomo.</a:t>
            </a:r>
            <a:endParaRPr lang="es-ES" sz="1800" dirty="0">
              <a:latin typeface="Arial" panose="020B0604020202020204" pitchFamily="34" charset="0"/>
              <a:cs typeface="Arial" panose="020B0604020202020204"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180962" y="332656"/>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Ergonomía en el Centro de Cómputo</a:t>
            </a:r>
          </a:p>
        </p:txBody>
      </p:sp>
    </p:spTree>
    <p:extLst>
      <p:ext uri="{BB962C8B-B14F-4D97-AF65-F5344CB8AC3E}">
        <p14:creationId xmlns:p14="http://schemas.microsoft.com/office/powerpoint/2010/main" val="341696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484074" y="1092275"/>
            <a:ext cx="8175851" cy="5611836"/>
          </a:xfrm>
        </p:spPr>
        <p:txBody>
          <a:bodyPr>
            <a:noAutofit/>
          </a:bodyPr>
          <a:lstStyle/>
          <a:p>
            <a:pPr algn="just">
              <a:spcBef>
                <a:spcPts val="1200"/>
              </a:spcBef>
              <a:spcAft>
                <a:spcPts val="600"/>
              </a:spcAft>
            </a:pPr>
            <a:r>
              <a:rPr lang="es-ES_tradnl" b="1" i="1" dirty="0">
                <a:latin typeface="Arial" panose="020B0604020202020204" pitchFamily="34" charset="0"/>
                <a:cs typeface="Arial" panose="020B0604020202020204" pitchFamily="34" charset="0"/>
              </a:rPr>
              <a:t>Normas:</a:t>
            </a:r>
          </a:p>
          <a:p>
            <a:pPr algn="just">
              <a:spcBef>
                <a:spcPts val="1200"/>
              </a:spcBef>
              <a:spcAft>
                <a:spcPts val="600"/>
              </a:spcAft>
            </a:pPr>
            <a:endParaRPr lang="es-ES" sz="2000" dirty="0">
              <a:latin typeface="Arial" panose="020B0604020202020204" pitchFamily="34" charset="0"/>
              <a:cs typeface="Arial" panose="020B0604020202020204" pitchFamily="34" charset="0"/>
            </a:endParaRPr>
          </a:p>
          <a:p>
            <a:pPr algn="just">
              <a:spcBef>
                <a:spcPts val="1200"/>
              </a:spcBef>
              <a:spcAft>
                <a:spcPts val="600"/>
              </a:spcAft>
            </a:pPr>
            <a:r>
              <a:rPr lang="es-ES_tradnl" dirty="0">
                <a:latin typeface="Arial" panose="020B0604020202020204" pitchFamily="34" charset="0"/>
                <a:cs typeface="Arial" panose="020B0604020202020204" pitchFamily="34" charset="0"/>
              </a:rPr>
              <a:t>ISO (International </a:t>
            </a:r>
            <a:r>
              <a:rPr lang="es-ES_tradnl" dirty="0" err="1">
                <a:latin typeface="Arial" panose="020B0604020202020204" pitchFamily="34" charset="0"/>
                <a:cs typeface="Arial" panose="020B0604020202020204" pitchFamily="34" charset="0"/>
              </a:rPr>
              <a:t>Standards</a:t>
            </a:r>
            <a:r>
              <a:rPr lang="es-ES_tradnl" dirty="0">
                <a:latin typeface="Arial" panose="020B0604020202020204" pitchFamily="34" charset="0"/>
                <a:cs typeface="Arial" panose="020B0604020202020204" pitchFamily="34" charset="0"/>
              </a:rPr>
              <a:t> </a:t>
            </a:r>
            <a:r>
              <a:rPr lang="es-ES_tradnl" dirty="0" err="1">
                <a:latin typeface="Arial" panose="020B0604020202020204" pitchFamily="34" charset="0"/>
                <a:cs typeface="Arial" panose="020B0604020202020204" pitchFamily="34" charset="0"/>
              </a:rPr>
              <a:t>Organization</a:t>
            </a:r>
            <a:r>
              <a:rPr lang="es-ES_tradnl" dirty="0">
                <a:latin typeface="Arial" panose="020B0604020202020204" pitchFamily="34" charset="0"/>
                <a:cs typeface="Arial" panose="020B0604020202020204" pitchFamily="34" charset="0"/>
              </a:rPr>
              <a:t>) 6385: Principios ergonómicos en el diseño de los sistemas de trabajo.</a:t>
            </a:r>
            <a:endParaRPr lang="es-ES" sz="2000" dirty="0">
              <a:latin typeface="Arial" panose="020B0604020202020204" pitchFamily="34" charset="0"/>
              <a:cs typeface="Arial" panose="020B0604020202020204" pitchFamily="34" charset="0"/>
            </a:endParaRPr>
          </a:p>
          <a:p>
            <a:pPr algn="just">
              <a:spcBef>
                <a:spcPts val="1200"/>
              </a:spcBef>
              <a:spcAft>
                <a:spcPts val="600"/>
              </a:spcAft>
            </a:pPr>
            <a:r>
              <a:rPr lang="es-ES_tradnl" dirty="0">
                <a:latin typeface="Arial" panose="020B0604020202020204" pitchFamily="34" charset="0"/>
                <a:cs typeface="Arial" panose="020B0604020202020204" pitchFamily="34" charset="0"/>
              </a:rPr>
              <a:t>ANSI B11 TR-1-1993: Guías ergonómicas para el diseño, instalación y uso de máquinas y herramientas.</a:t>
            </a:r>
            <a:endParaRPr lang="es-ES" sz="2000" dirty="0">
              <a:latin typeface="Arial" panose="020B0604020202020204" pitchFamily="34" charset="0"/>
              <a:cs typeface="Arial" panose="020B0604020202020204" pitchFamily="34" charset="0"/>
            </a:endParaRPr>
          </a:p>
          <a:p>
            <a:pPr algn="just">
              <a:spcBef>
                <a:spcPts val="1200"/>
              </a:spcBef>
              <a:spcAft>
                <a:spcPts val="600"/>
              </a:spcAft>
            </a:pPr>
            <a:r>
              <a:rPr lang="es-ES_tradnl" dirty="0">
                <a:latin typeface="Arial" panose="020B0604020202020204" pitchFamily="34" charset="0"/>
                <a:cs typeface="Arial" panose="020B0604020202020204" pitchFamily="34" charset="0"/>
              </a:rPr>
              <a:t>ANSI Z-365: Control del trabajo relacionado con alteraciones de trauma acumulativo.</a:t>
            </a:r>
            <a:endParaRPr lang="es-ES" sz="2000" dirty="0">
              <a:latin typeface="Arial" panose="020B0604020202020204" pitchFamily="34" charset="0"/>
              <a:cs typeface="Arial" panose="020B0604020202020204" pitchFamily="34" charset="0"/>
            </a:endParaRPr>
          </a:p>
          <a:p>
            <a:pPr algn="just">
              <a:spcBef>
                <a:spcPts val="1200"/>
              </a:spcBef>
              <a:spcAft>
                <a:spcPts val="600"/>
              </a:spcAft>
            </a:pPr>
            <a:r>
              <a:rPr lang="es-ES_tradnl" dirty="0">
                <a:latin typeface="Arial" panose="020B0604020202020204" pitchFamily="34" charset="0"/>
                <a:cs typeface="Arial" panose="020B0604020202020204" pitchFamily="34" charset="0"/>
              </a:rPr>
              <a:t>Normas de Higiene y Seguridad de la STPS (Secretaria del Trabajo y Previsión Social).</a:t>
            </a:r>
            <a:endParaRPr lang="es-ES" sz="2000" dirty="0">
              <a:latin typeface="Arial" panose="020B0604020202020204" pitchFamily="34" charset="0"/>
              <a:cs typeface="Arial" panose="020B0604020202020204"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66219" y="438321"/>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Ergonomía en el Centro de Cómputo</a:t>
            </a:r>
          </a:p>
        </p:txBody>
      </p:sp>
    </p:spTree>
    <p:extLst>
      <p:ext uri="{BB962C8B-B14F-4D97-AF65-F5344CB8AC3E}">
        <p14:creationId xmlns:p14="http://schemas.microsoft.com/office/powerpoint/2010/main" val="176774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pic>
        <p:nvPicPr>
          <p:cNvPr id="2050" name="Picture 2" descr="http://www.empresaspymesblog.com.ar/wp-content/uploads/ergonomia-labor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8665" y="457200"/>
            <a:ext cx="5926669" cy="289871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4-port.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3717032"/>
            <a:ext cx="2644326" cy="2558566"/>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6" descr="data:image/jpeg;base64,/9j/4AAQSkZJRgABAQAAAQABAAD/2wCEAAkGBxQQEhUUExQWFRQUFxoYFxgXFxobFRgZGB0ZHBgdHBwYHSggGxwmHRwaIjEhJiktLi8uGB8zODMsNygtLisBCgoKDg0OGxAQGzAkICU0LCwsLCwsLCwsLCwsLCwsLCwsLCwsLCwsLCwsLCwsLCwsLCwsLCwsLCwsLCwsLCwsLP/AABEIAK8BIQMBEQACEQEDEQH/xAAbAAACAwEBAQAAAAAAAAAAAAAABQQGBwMBAv/EAFMQAAIBAwAFAwwOCAQGAQUAAAECAwAEEQUGEiExE0FRFBYiMlJTYXFykpPRBxUjMzRCVGKBkZSxs9IXY3N0gqGy0zVDtOEkRKKjwfCDJWTCw9T/xAAbAQACAwEBAQAAAAAAAAAAAAAABAIDBQEGB//EAD8RAAEDAgIFCQYGAgEEAwAAAAEAAgMEERIhBRMxUZEUFTIzQVJhcYEiNFOhsdEGI7LB4fBCovEWJHKCQ2KS/9oADAMBAAIRAxEAPwBxq5oWG4ieSVWZzPcAnlJBuWaRVGAwG4ACvF6Y0lVQVbo43kAW3bgnYImOYCQmvWvbd7b0sv56y+ea34p+X2V2oj3I617bvbell/PRzzW/FPy+yNRHuR1r23e29LL+ejnmt+Kfl9kaiPcjrXtu9t6WX89HPNb8U/L7I1Ee5HWvbd7b0sv56Oea34p+X2RqI9yOte2723pZfz0c81vxT8vsjUR7kda9t3tvSy/no55rfin5fZGoj3I617bvbell/PRzzW/FPy+yNRHuR1r23e29LL+ejnmt+Kfl9kaiPcjrXtu9t6WX89HPNb8U/L7I1Ee5HWvbdw3pZfz0DTNdfrD8kaiPcs50JAXhUmWfOXG6eUDAdgNwfHAV6qprZmSYWuysN24LToaGCSAOc3Mqf1J+sn+0TfnpfnCfvfIJvm2m7v8AeKOpP1k/2ib89HOE/e+QRzbTd3+8UdSfrJ/tE356OcJ+98gjm2m7v94o6k/WT/aJvz0c4T975BHNtN3f7xR1J+sn+0Tfno5wn73yCObabu/3ijqT9ZP9om/PRzhP3vkEc203d/vFHUn6yf7RN+ejnCfvfII5tpu7/eKOpP1k/wBom/PRzhP3vkEc203d/vFHUn6yf7RN+ejnCfvfII5tpu7/AHijqT9ZP9om/PRzhP3vkEc203d/vFc57XCseUn3A/8AMTdHl1JlfOXAF27sCg/R1MGmzc/VNtU9FJPZW8kjzs7xgseqZxk5PMHxWvLK8OIBXiXPIdZNut+Lup/tM/8AcqGuk3rmscjrfi7qf7TP/co1796NY5HW/F3U/wBpn/uVzXv3o1jl6dXoumf7Tcf3K7rn70axy8634u6n+0z/ANyua9+9GsKOt+Lup/tM/wDcruvfvRrHI634u6n+0z/3KNe/ejWOR1vxd1P9pn/uUa9+9Gscjrfi7qf7TP8A3KNe/ejWOR1vxd1P9pn/ALlc1796NY5RdK6EjSCVlacMsbkHqmfcQpI/zKmyZ5cASutkdeyzX25uO/zelk/NTdyrrrX9TPgzfvF1/qJa+f6e9/f6fpC06bqwnlYyYUbSN8lvG0kh2UXHMSSScAKBvLEkAAcSaYpqeSokEcYzKi54YLlRWvLoJypsJxHxIDxGYL0mIN0b8Ak+CvQn8MTYb4xfdnbileVNvsU2yu0mjWSNgyOMqRz/APvDHSK85PC+F5jeLEJppBFwu1UqSKF1FCEUIRQhFC4igbVxZPq97wvlSfiPXsqzrfRv0C2dG+7N9UxpVOooQihCKEIoQihCKEIoQihCK6ELnc9o3kn7qmzpj0+qg/ou8k81E/w+1/ZD7zW9N0yvnT+mn1QUEUIUS2smvrprfbaOGKNZJmQ7MjmQsEjVhvUYViSN/agc9NU8YIxFXRtBT+fUO0K4jWSFxwkjlkEgPSSWIfxMCDTOEbldhCrujJnzLFKQZbeUxOwGA+ArI+ObKMpI5jmkJmBjsktI3CVOqtQRXEIoQihCKEKFpv4PP+yf+k1OPphSbtCxSn0ytt1M+Dt+8XX+olrwGnvfn+n6QtOm6sJ5WOBdMKsax6Zt9qBhLFIbW5SWSFZEMhVQ6thc5JXaD449hu316bQMUsFRjkYQ1wIBsbdn2slKlwc3Iq6PrhYiHl+qoTHjIIcFj4AvbFubZxmvapFVzVeFhCzMhj5aaaZUPFFldmUHoODkjmLGvnmnZ2TVbizYLDzsFpU7bMTG6uUiUvI6og4sxCqPpNZUUL5XYWAk+CuLgNqWx6yQsV3SiN2CLM0MiwMx3AB2HOcAHgScAmtV+g6tkRkLfS+fBU8oZitdN6xkwihCKEIoXEUDauLJ9XveF8qT8R69lWdb6N+gWzo33ZvqmNKp1FCEUIRQhFCEUIRQhFCF824kmcx28Mk8i4LCPZATPDaZ2VQT0ZzT1PQSTDELAJCq0lDTuwm5PgvJC8cnJTRPBLjaCSAZK8Mqykqw8R3VypopIRc5jepUtfFUmzdu4ry57RvJP3Glo+mP72pp/Rd5J5qJ/h9r+yH3mt6bplfOn9NPqgoIoQlxumtroTwNG0jII5YHkCmVASUKnfsupLYyMEMQcbjTEMmEWIVzHWyKdTa7SsMRWE4k6ZnhWEHwskjsR4lzTBmZvVhkalWjLRowxkYPLK7SSuBgM7YzgcygAKB0KKSkfjddLvdiKl1Cy4vaFxcZbpEZVZ1VnOFUsAWPgB3mugE7F2y7VFCKFxQtN/B5/wBlJ/SanH0wpN2hYpT6ZWxaAv1t7GWV8lUnujhRlmJuJAFA5ySQB468RpSmdUaUMTdpt+kLRhcGRXKanQjyRmbScywQAZNukmwgHRNNuZz0quF5uyr0dDoanpQDbE7ef2HYlpJnPU/Ql/o27HUscCBQm0kclsUR4wdnajEijaXPP4R01qNla++F17bc72VRCmDUPRvyG29EvqqxcVe0vZaHt5jCxktpVUMRA10iqrZ2STD7mAcHjVEkULs5Gtz3gfupAu7FwjudGRuHhEuk7gdp2Rn5Pw7UhEMPjJB8dU4qWjbiuGD68M1323qVexXN9gXTJFBtK3U8PZFthgyiSVgMjIHYoBw4mvP1v4hBaWQN3+0f2H3TMdN2uTavIJ1eUIRXbIRXF1FA2qKyfV73hfKk/EevZVnW+jfoFs6N92b6pjSqdRQhFCEUIRQhcJroKQuHZiC2zGju2yOLEICQo6aZhpJZs2BK1FbDAQJDZdIJlkUMpDKwyCOBFUvY5hs4Jhj2vbiabhfNxcLGMscAkAbiSSeAAG8k9AqUUL5ThYLlQlmZE3E82CtvsTaZgRJrWQ8jc8s8hWVTHJIjnKMA4BOBhcc2z0EV6qJpaxrdwXi6hwfK5wO0rj7Juk4Z5baGJlklhlMkhU5EabDLskjdliR2PHdmqK57WwkHt2JvRkb31DS3YNqrNx2jeSfuNeaj6Q9F6x/Rd5J5qJ/h9r+yH3mt+bplfOX9NPqgoKD1O95cC0jdo1VRJcSKcOsZJCIh+K7kN2XMFPAkUzBHi9oq6Nt81AttV1k0fJdRiMkGV1tuQhMJWJnHJszIZWkIXfIX2trf4KcV666r3AkhbZcyRrLIsTk5JjDdhkntiAQuTvOzWfOLPyS0m1NdDaIkvHncTyQrHII0CrGyMVRWckMpPbNs7mHaVfHE0szU2sBGalzavXidq1vN49uFv/2An6q4aUHtQYfFQpUuI88paTAD4ybEqnxCNtv/AKKrNMRsUdUUnnmhLSSsjPEyLFdoUdJ40Us0cqB1Dq8ZJbAGSN4yVGZxOLDgcusJb7JTC0kZGMErBpFUOkgxs3ER7WVcbs8AwHA+BgTXPFhNwoyMwnJTaoUFC038Hn/ZSf0mpx9MLrdoWKU+mVqui05WK1g48tpOYt5MM88x+jKKPprBgixaYkf3QOJaB900T+QBvVg0nEt1pKblAHjtEhWNW3osz7bu2zwLbOwMnhndjNQ/ENZJDGyOM2xXupUzA4klfWnLJ5AksBAubdtuEngTjDRt8x1yp8YPNWBonSHJJ7k+y7I/dMTR4m5K16v6YS8gSZARtDDKe2R1OHRhzMrAg+KvoQcDszWdZKdcdDSNsXVsM3MAxsZwJ4ieziPNnnUngwHMTS1ZSMqojG70O471JjsJuksGlJZuxtbOdm5zMht4kPzmkGW/gVq8pD+Hal7vznADzumzUtA9kKcmrc7Avd3xiUbylsEjjUfOklDO3jyvirep9CUcQzbiO8/ZLune7wSmRdD5OdITORxKXs5H/abZpw0dKMixvAfZRxPPaV8mPRHNd3f8Nzen7iajyeiH+DODVy7/ABRo2ZeqgtpLcS2vJsZTOHKrJleT5N5VDMSNvaGSBgcKwdOxUTIQYwA+/wDiez0TMDpC6x2Kw148p1FA2riyfV73hfKk/EevZVnW+jfoFs6N92b6pjSqdRQhFCEUIRQhdNFaUewuOqY1LqyhJ4wOyaNSSrJz7akk44MCefFa+jqsM/Lds7Fi6UoTL+azaNqdaf1bEii/0WBNHP2ckCEAPtcZI84CvntkOM7zuI36NVRsnHjvWTQ176YkbRuTvU3U0WzLcXZV7sg7C57CAEbxGD2zY4vx44wKtgp2Qtwt/lU1VVJUPxO4bladLaCt7tQtxBHMBw20DEeIneKvS6p2sXsdxqnKaPRYJlG+IZEMwHxWHxW6HH07qongZM3C/wBExTVUlO/E31CovL7cb5BVl2ldGGGRwN6sOkfzrzkkDoZQ13gvWRVDJ4S9isOon+H2v7Ifea2JumV4F/TT6oFQUz2OIw0d1N8aW6lUn5sJ5JQPB2JP0mtKMWaE2wWauuhz1FeS2j7obpnuLYnhtN2VxF49omQDodsdrU1JVNY00TI1pL7nEXd7VsHZdHJcpkDc6EkYPEbJ6aUmiLnXCpewkqzex1pe2a0jVLiJpXLyyIJF21eVmkZSucgja2ceCmWiwAVo2K41JdRQhZxaS8rJcTZJ5adyPIjxEmPARHn+I0hUOu6yWlOahG12Nm3Lcmhfas5SMi3mbjC36iTgBzZK5HYYuieHtwuVjCHCxXdNLIqEze5SI3JyRneyyDeVAAy+RvUgb1INLuicHWCqcw3RpWVXtZWUhlaF2Ug5BBU4IPOK4wEPF1wD2gFjFPJha7q/YNJCksUnJTQXV2UYqHTs5pVZWUkZBGOBB3ca8pV6SdQ6RlIFwQ248gE/HFrIgE90VYNFyryOJJZ5DJIwXZUnAUBVycKFUAZJNYuk9Imtlx2sALAK+KPViyn1mgq5KDcHRtw1yoJtpiOqkUElGxhZ1A3ncAHHRhuY17DQOlARyaU7Oif2+yRqIf8AIK+Wl0kyLJGyujjKspBVgeBBHGvVZpRJtcLq9jiU2MSyOWw5bBKL3SoWUOfBtD6a4b2y2roVFeW2LbWkGuWkG/N9E6QqfmLsiADPOMnw15jSHO78mizdzD/SmYxD2qxw6Qg5EypJFyKgkujKY1A4713CvMOp6gy6twOI9h2psFlrhKNXtdIL+Z4oVl7BdrbZMIRnHTkE8wIGcGnKzRM1JEJJHDPsBzVbJmvNgE10tpeG0TbnlWNeA2jvY9Cgb2PiFJU9LNUuwxNv/e0q0vazao+gdY7e+DG3k2tjG0CrKwznBwwG44O/wVOs0bUUltcLX2Zg/RRZM1/RTWku1WLJ9XveF8qT8R69jWdb6N+gWzo33ZvqmNKp1FCEUIRQhFCEV2wXc130JpW40ezm22GjlyWhkLBA5/zEK71J514HwGtal0ngbheL23LErNE6x2OLK+0KTqZYy3ulluJ3Mr2qGR34IryArFEi8FQKWbHE4UkmtKlmdMC8iw7Fk1sDICIxm7tK1PT+kRa20054QxO/mqSP502kVjuqV7cW1za7MrvJdSIk6OxZJNvLSPgnsXQbRBHQAd1ZtLVPlmc3s+i1qyijhp2PHS+vapevmz7ZXOwMYt4hJjnlIkOfHyewPqqvSZF2b7q3QwdaTdb5qZqL/h9r+yH3mrJumV5p/TT6oFQU72NHAt5o8jaiu7gMOcbcjSL9auprSYbtCbbsU3X3R7T2UvJIWnjHKQ7O51kTerIcjsgM4Gd/A7jUlJVrQmscOkrdIb9dkuxWGfDRxzOhwGjbcYpwR2mQcg4yKAhd9K6OW3BGkbaO9tR/zPJKbiNemdFGWA55E5t5UYJrqE0j1JtwA1rPdW4YAqYbhzHg7wQkpdMfRQhJWvr6Ge4gS8WZYQih5oFLB3UsVPIlOClDn51Uyy4OxVvfhXuj7YQxJGDkIoXPTgYz9PGkXG5ulyblQNYr6JIzE+wWlUgK7hEA53d/iKDjeN+cBcndVkTC43CnG0k3XzYhyduJnecoEkv54wspC7tm3hZRsDidtxv3dvxDL5mt2ZlWukA2LpfWiw2cqICFEUnEknJDEkk85JJ+mlWuLpASqAbuBKxynUwtt1M+Dt+8XX+olrwGnvf3+n6QtSm6sJ5WMmEULqK7iK5ZKet+NWLQtLbMxJJgkKLk8SY98ZPjWtin07WQjDiuPHP57fmqXU7HLukmkIsbF3HMBzXMA2j/ABwMgHj2TWtF+J/ix+oP7H7qh1KewqR1z3cY92sVkUcTbzB2x08nKqE+IE1pw6eo5LDFY+I/5VLqd4UDTGq1lpq2aW1cRSOMF4xs5Zd+xPGMZIPEMNoc1a9gbHI7j9lV4KDqZbx2qG05LkLiLDSoxy0nNyqvgcpGeYjteGBwrxOnoKkTY5Tdp2EbAN1uw/VP07mlthtSd/Y7N0/LX9zI8rHesWBGgzuRSyk4HgxVvP7adurpIwGjtO3zP83XOTYjd5Vp0NoS3sIysKCNT2zMeyYjhtM3GseqrKisdikN7bhkrWsYzIJhHMr9qyt5JB+6k3RPbm4EeincLKdAH3BfKk/EevX1g/N9G/QLZ0cbUzfVcG1ptR/mcN3at6qs5tqN3zVZ0tSg2LvkV511WvfP+lvVRzbUbvmuc70ne+RR1023fD5jequ82z7vmEc70ne/1KcowIBHA7x9PCkCLEgrSBBaCFyuLjZ2QFZ3c7McaDLu3QB954Diavp6d0z8LeKoqqllOzG/hvVv0ZqAgjEukZ2DHeY45eShjz8XbGGc9JJA6BXoYqOGMWAv4leVm0hPKbk28slLGpeiW7WVv4b2T+5V+pj7o4KkVMw/yPFWbVvQltZxstsOxdtpm2y7M2AN7MSTuAHGpgACwGSqc4uJJNykXssz4sOTB33E0UX8O2HceajVXM7DG4+Csp2F8rW+IVZ1BthJfyTMcR2cBOTwDzZyfojU+dSGio/yy8/5Famm5byiMbAFXZLo3HVFyf8AmXkkHkY2Yv8AoVfrpKvkx1Fh2WHzWho2Ex01ztNz6WVj1E/w+1/ZD7zT83TK8Y/pp9UFBctX+w0qgUkCW1laUDg5ieFYyR0gOwz0GnKYnCmIti0HNMq1UrSdpFZ3BWVUNhpBiJEcDkorkgkNv3BZQCD88A/GNCFKbVINGY4r25S2dSpiV0kXZPEJJIjSKCMjc24HdihCs1vCsSKijCIoVR0KowB9QoQs50RJyoknOM3E0kvjUnZi/wC2iVnzuu+yWkNyp1UqtcGsYzIJTGpkA2Q5UbYHQDx5/wCddDja1125tku9cXFD038Hn/ZP/SanH0wpN2hYpT6ZW26mfBm/eLr/AFEteA097+/0/SFp03VhPKxkwihCKEKuaya62tiSjsXlAB5NN7DO8bRO5cjB37/BWvQ6FqKsYhk3eVRJUNZl2qlXfstSknkraNRzbbs5+pQtb0f4ZhaLvkJ8rD7pc1Z3JefZSvu5tx/8b/3KZ/6dou3F/wDr+FzlMijW/sh3cdwLlFhSQ7pAisqTKOAkUuQSOZhhh043VqUtI2mbgYXFvjnbyVD34jcq7azeyLY3tkJBtxX8W+EYO1HIcZxIBstGRxB4jmzV0sLJWFjhcHagEtNwudn7K1s3vsUsXhGy6/ywf5V4+b8MTjOJwPhmPv8AVONqW9oTW50Vo/TScrky7PY7asyshG/BU7gd/OKVbVV+inas+zfssM/VTLWS5hQNXvY4SyulnjuHITPYbABbIIwzA4I38Nnmq+r/ABA6pgMT4xc9t728lBlNhN7pBq97wvlSfiPT1b1vo36Bej0b7u1T+THQPqFL6x288U3q2bhwXnJL3I+oUax28rmrZuHAJRrYgFrJgD4vN84U/o57jUNBO9Z2lWNFK4gJnZe9p5C/cKTlF5D5p6E/ktPh+yfanaSsrK16tlkEt7LlOTXBmRs+8RpxXGBtMePEnGK9PEyOGPLIb14+aSWeX2rlx2DclGlbqW/kEt3snHvcI3xRA+Pt36XI8QArGrNIF/sx5Bb9DopsXtSC7vol89lCWWNbdJZpDiONY1Lufq3KOdjuFVUzaiU2a423q+sfS07cTmi52C21aHqloOPQcE1zdSpGZNkyKm6FMblVFG93OcbWMscYFehY3A217+a8tLIZH4rWv2BVbT+nJNJSpI6clDFkwxHe5LDHKScwbZyAo4ZOT0ZFfWhzTFHnvK3NGaOcxwmly3D7pZPYo5JIOWGy2yzLtL3LbJG0N53HprPiq5YxZhyWpNRQSm72i66TjCN5J+6qmkl4J3/urnCzCBuT3UT/AA+1/ZD7zW9N0yvnT+mn1QUF96lQ8re3M/xIUW2Q9LE8pNjxe5jxqaep22YmYhYLzXHWSSC/s4o2xGjo1zv4rO3Iwqf4izfwirSbZKd009kmANoy6yAdiPlBkZ7KIh1/mtB2IOxVlNEQjskTkmO8mFmiOfHGRn6aQ1jgdqWxEFSG6pCsqXkwDKVxIEkAyMbiVD58bVMVLh2KQlcvq1gEaKi8EUKPEoAH3VSTc3VZK+Ly+jhA5Rwu0cKPjMehVG9j4AK61hdsC6Gk7F8C25V0N03UluQ2ys0giknkOBGCoYMIxvyuQWJG7A3txQ4ekrmMttSnQSS20q2rom6NpJWE3KEOSoGAu6ONstsjjhTuGN9c7LZlRkb2pppv4NN+yf8ApNUR9MKpu0LFafTS23Uz4M37xdf6iWvAae9/f6fpC06bqwnlYyYVP1x17TR8ghETSy7IYja2UUHOMnBJO47gK3tGaEdVx61zsLdm8peWowGyptx7Kt23aRQJ4w7H+ofdW4z8NUg6RcfklzVvVZ09rFPfEGcoSvDZjVT9YG0R4M1rUlDBSi0Q4m6pe8u2pTTagg0IV81f1Bgu1BXSEbNjJSNMsvSCGcNu8msGs0vNTE4oDbedn0TDIQ//ACT2y9ipI5Ec3JcKwYqYVwwB3g5YjB4cKzZPxKXsLRHYnxOStFLY7VaH1NsG/wCUhHiQD7sVjc71o/8AkKv1Ee5NbCwit0EcMaxoPioABk8Tu56TmqJZnYpHXPirGtDRYKRVI2oWT6ve8L5Un4j17Ks630b9AtnRvuzUxpVOooQlWtEZa2kCgk9juAye2HRT2j3Bs4JNln6TaXUzmgXOSiW+sIVVUwT9ioHadAA6aYk0ficTjbxS8ekw1oGB3BA1gj2trqabaO7PJja+vOa4aB1rawcV3nGPFi1Tr/8AipuitMJcOyBHVlGSHAG4/TS9RRuhaHEgjwTNLXMqHljQQRvWg+xxHDBo+S+KF5zyxmbjIeRdxya9CgKMAbuevRQta2MAbgvK1D3Plc523NU+70hLpB1uLgg7tqKJTmKFW4Y7t8cXPhxgVi1tc5xMbch2716DR+jmRgSSZuX1WWthFCFzue0byT9xqbOmP72qD+i7yTzUT/D7X9kPvNb03TK+dP6an3lzI8gtrYBrmQZGe0hTgZZOhRzDix3DnInFFjNyusYSbq3W8UGiLLsmIihUlnPbuxOWY47Z3Y8OcmngLJjYFnekIpHhaWUYuLy6gYrxKZljEcf8CDf4QxpUPxy5KnFd+SvfskyY0bcjvirEPCZXVB/VTLthVx2JRjG7orMO1KKDpm9aGPaRDI7OqKACe2OCxC78AZPNnAGRnInG0OOa60AnNQlnZo42Nyz8qXURQWwjudqI7MgLSTPGiq24vv4jB4ZZMMbcyrSxgzKkWVrIhJjCWu0MMyEzXbjm27iUZHkqu7O41E1AAswLhlA2KRBoyJCxCBmcYd3y8jj5zvlmHgJpcyOO0qsuJXa1tUiXZjRUXoRQo+oVEknauXuuGm/g8/7J/wCk1KPphdbtCxSn0ytt1M+DN+8XX+olrwGnvf3+n6QtOm6sJ5WMmEj1k1Ut7/BmUh1GFkQ4cDo6CPARWpQaWnoriM5HaDsVL4mvzKpd17Ehz7ndbuh4t/1q3/itxn4pFvbjPofuFQaTxUX9Ek3ymL0b+urf+qIfhniFzkrt4Xo9iSb5VF6NvXXP+qIfhniFzkrt6kQexGc9ndjHzYt/83qDvxS3/GM+pH7Bd5J4q1atai21i4kXaklAIDyEZXO47KrgDduzvO+siu01UVTcBs1u4fyr46drM1Z6xVeihdRQuIoG1cWT6ve8L5Un4j17Ks630b9AtnRvuzfVMaVTqKEIoQvc0IRmu3QkGjz/AMfceQv/AONaU/uUfmsim9/k8lo3sWXQD3do3BiJ0B4bMg2ZQP4xn+OtWgk1kA8Mlj6Ti1dQfHNVC2tTbtLbHjbSvEPIBzF/2ytZGko8M5O9buipcdOBuyXes5aZ2oroXFzue0byT91TZ0x6fVQf0HeSd6j59rrXHHkhjPTk4rflsHm6+dP6Scak6dsrK1InkWK6A2roSH3aSXnYc8in4mzkYwBjhTzSCMtiZFrLhcTy38qzTqY4YzmC3biDzSy43cpjtV3hc9J3LTTX9lqpkk7Avi6njju7Jp2CQJI7lzuQShCsIY8FB2nIJ51A56Ka1yiIC5THXTSsV09vawukmJVnm2GDBI4ssm0RuBaTYwOfB6KvmNmFWPNgvKzkqvHUEEHgRg+I8a7eyFE0foqG396jC7gvOSFBJCgkkhQSTgbsk1J0jnbVIuJ2qbUFFFCEUIUHTfwef9k/9JqbOmFJu0LFafTK1fVrWW0gieOW5ijdbi5yrOAwzPIRkeIg14zTNDUy1bnsYSMswMtgT8ErGssSm3XjYfLIPSCsnmys+E7gr9czvI68bD5ZB6QUc21nwncEa5neR142HyyD0go5trPhO4I1zO8jrysPlkHpBRzbWfCdwXNazeEdeVh8sg9IKObaz4TuC7rmd5HXjYfLIPSCjm2s+E7gjXM7yOvGw+WQekFHNtZ8J3BGuZ3kdeNh8sg9IKObaz4TuCNczvI68bD5ZB6QUc21nwncEa5neR142HyyD0go5trPhO4I1zO8vDrlYfLIPSCujRlZ8J3BGuZ3lm+g9LwJCoaaMHafcWGd7sR/I16qrpZnSZNPZ2eAWrQVULIGhzgDn2qd7eW3f4vPX10rySfuHgnOW0/fHFHt5bd/i89fXRySfuHgjltP3xxR7eW3f4vPX10ckn7h4I5bT98cUe3lt3+Lz19dHJJ+4eCOW0/fHFHt5bd/i89fXRySfuHgjltP3xxSy1u4EupZjcQ7MiqANsZyMZz9VOyMldTsiDDceCRifCyqfKZG2IyzTBdNwpIssV2kUqAgOjpnZbG0pDZDKcA4I4gVymNVAThYSD4KVZyOpADni++68j0vbguzXSSSSNtu7uu0zYAycYA3AAADAxUKhlTM67mHgrKV9JTNwskHFdPby27/ABeevrpbkk/cPBMctp++OKPby27/ABeevro5JP3DwRy2n744r4uNN25Vhy8W9T8cdFTZST4gcB4KD6ynLCA8cU41O1jtIrG3R7mFXWMBlZwGBydxBrbmifjOS8K5pLr2TY60WJxm6tzjhl13eKoauTco4Hbl711WXyuD0i+uuap+5GB25eNrTZEYN1AQeIMi4P8AOjVybkYH7l8wax6PQYS4tlHHCsijPiFdLHnaCjA/cvvrrsvlcHpF9dc1T9yMDtyOuqy+VwekX10ap+5GB25HXVZfK4PSL66NU/cjA7cjrqsvlcHpF9dGqfuRgduR11WXyuD0i+ujVP3IwO3I667L5XB6RfXRqn7kYHblF0vrPZtBKouoSTG4AEi5JKnA41Nkbw4EhdDDcZLLNg07gduVy1jVyzjdJi0aMeq7reUUn35+cik53EPsCqpDmmvtdD3qP0a+qqcbt6rxHej2uh71H6NfVRjdvRiO9HtdD3qP0a+qjG7ejEd6Pa6HvUfo19VGN29GI70e10PeovMX1V3E7ejEd6Pa2HvMfo19Vcxu3oxHej2uh71H5i+qjG7ejEd6Pa6HvUfo19Vdxu3oxHej2uh71F5i+quYnb13E5HtdD3qPzF9VGN29cxHevRo6HvUfmL6qMbt6MR3pZ7H1jE1hGWijJ25t5RSd00gHEdAFeV03PI2tcA429nK9v8AELcp2tMYJCsftbD3mL0a+qsjlEvfPEq/C1HtbD3mL0a+qjlEvfPEowtR7Ww95i9Gvqo5RL3zxKMLUe1sPeYvRr6qOUS988SjC1HtbD3mL0a+qjlMvfPEowtR7Ww95i9Gvqo5RL3zxKMLUe1sPeYvRr6qOUy988SjC1HtbD3mL0a+qjlMvfPEowtR7Ww95i9Gvqo5RL3zxKMLUe1sPeYvRr6qOUy988SjC1cb3R0PJye4xdo3+WvQfBVsNRLjb7R2jtO9Rcxtr2WY6tQqbWAlVJ2BzDpNeprXu1781t0EbTTsuOxM+p07lfNHqpTG7enQxu4cEdTp3K+aPVXcbt6MDfDgjqdO5XzR6qNY7ejA3cOCOp17lfNHqoxu3/NGBu4cEdTp3K+aPVRjdvRgb4cEdTp3K+aPVRjdvKMDdw4Lzqde5XzR6qMb95RgG75IMCD4q/UKA552E/NBa0bbcF4kSMMhUIPOAMV0ueMiSuAMcLi3BfXU6dyvmj1VzG7eV3A3w4KPpGBeSk7Fe0b4o6D4Kup3HXNz7VRUsaInGwvYqnbZr1GFeKxla1qx2k373dfjPSlR00tL0k5qhVIriF8swAyeAGforq6o1iZriaaKFYzyIj2i8hXHKAkblUk/yq+OAPbdWtiuLlOotVJ298ugnggiUHzpi4Pm1cKdgUxE0LvPqRbujBjM7MpXaeaTcSMZCKQgI452atEbR2KWEKt6PuWaBXYdmE7MfPTIcecCKQe2z7JYj2rJhZaJu5Y0kAtwHRWwXkyNoA47Tw0xyYb1bqV39oLz/wC28+T8lHJgjUhQdIwT2zwiUQlZpDGDGzkgiOSTOGUbuwI+moSQBouovYGhdRSyqSv2OfgEflz/AI0teR09767yb+kLfpurCstY6YRQuKLd6SiiIVm7MjIRVZ5MdOwgLY8OKcpqCoqBeJpI39nE5KDpGt2le2d/HNnYYErjaXBDrnhtKwDL9IqFRRz05tK0hda9rthUmllNFCEUIRQhFCEULi4X/vUnkN/Sasi6xvmPqonYsr1X+CQeQPvNeurevet2g92j8k0pVNIoQihCKEKNdaRii7eRV8BO/wCob6vjppZOi0lUS1UMXTcAk9zrdEN0au55t2yP57/5U9HouTa42+azpNMQjKMFxUf2wvp/e4hEDzkY/nJ/4FWmGjh6x2I/3sCo5TXz9WzD4/8AP2S7Tmi50j5SWXb3gEZJAzwO/dx6BTVLUwvfgjbZKVtJURx6yV1/7wVp1eVRbx7GdkrnfvIJJyPrzWNXFxndj2re0cGCnZg2JjS3anAo+kfepPIb7jVkHWt8wqanqneRVIr168Ktc1Y7Sb97uvxnpCo6apl6Sc1Qql5XEKq6XuDbSlY3yswbMTA7IJG8qcblPSDgEnI3jFt8gVp0FMyq/LOTuw9nk5ctS9NNZ3bPKHlaeERlYhtO7oxEOBwGQCMkgAsOFMQv2puroXwtYy2wEk9nSP7WWy2LuUBkUK53lVOQvgzzkdOKZWcussoUZYhQOcnA+s0IWaGeMveLE6SIsjOpRgy4lTaYZU4yJOU3eKk5m+2CqH9JX7V/4LB+xj/oFOK9MKEKpa+9tY/vLf6e4qmfoKuTYl4rPSyV+xz8Aj8uf8aWvI6e99d5N/SFv03VhWWsdMIqTQLi6iVI1EgXqOOXjLcKJZX+MztxB58L2oHMFxX1OGNkUbWMGQ2LIcSTmuWu8CqsM4GJkmiRSO2ZZXVJEOOKlSTjmKg81LaSiZLTPD91/IjZb6KcRIeLJW+nrUZJuIgAcFtsbAI4gt2oP014FujKxzcQidbyK0tay9rpgjBgCCCDvBG8EeAjjSbmOabOFipAg7F7UV26KF1FCEULi4X/AL1J5Df0mrIusb5j6qJ2LK9V/gkHkD7zXrq3r3rdoPdo/JNKVTSKEIoXVU9bYp1JcSHkSVAUHGCRvyBzZHOeetzR7oXNDcPtb153SrZ2kvxHBs2/ZfeidAW7RLM7MwK7R2mCoOnON+Ac8TUaiunbIYmixHhcqdLo6mdGJXkkeJsPFWvR+rkvItNBa4iQFiSNl3UceTXG0+7JGcA43E5o5HUStLpHeiDX0sDw2Fg8SMv5UvVzRL38jrHLHGEVH2mDOWV9rBUAqPikZz0bqrpNHtlBLycjayurtJuhcAxoIIuCp+vGoKw6PmkWWWSRAHbbKhAg7fCooG4dlk5PY8a1I6WOLNgzWLJWzTezIclnupN3lHiPFDtDxNx+oj+dZulIgHNkHblwWvoWa7HRHs+hVmrIC21H0j71J5Dfcatg61vmFTU9U7yKpFevXhVrmrHaTfvd1+M9IVHTVMvSTmqFUuc0QYEHOD0MVP1qQRReyFH1W1bhuLi45fbmWAxiOKZy6Aum0X2Tx4lRnONlqdgALbptjyW/bLiofsk6AitFhntdm3kaXZwoIQ9g7bShSNlwFPZDmJzmrHtAGJO0sjnO1ZIse9mAV8aAuZ7t4YPbK6w/KF9nkFlXZXIw3JsSufjZOemoxSFyWkjkjeWvFvofLeu1pq5HMqyqNJzBhtLJJ1FIxB3ggygkeLdU3MuoEXTA6DcjH/1PBGOFhwPiWoahlwo4AuujJ7yBlhd5442kEVu0sNu52RGCocxSDf2L/F6N9XKasvUF38rX7OPz0IVc1tt5kks+VmEoNwwAEQTB6nn35DHO7Ix4apn6Crk2L5FZ4SyV+xz8Aj8uf8aWvI6e99d5N/SFv03VhWWsdMIoXLKFFbzQFjazLGHbaaOSPlIdo9syhXRkJO8gNjO/GSc+iovxDJCwRyNxAbM7H+UrJTB2YSrWSOWQwmdzcyNIqrBEBErKc8pyalickYDOzHZTaxs5369DpSSvqQzBZgz3+WI/tvVMkIjbe+ac3dvLbLD7uxupHULAgHUzLkcoixY7GJEJPKdsMAk79k+iulkxv9VwCZLRhBITkrjMEnlxjGD85MHpzwpGs0dBVttIM942j7qxkrmbErtb0lzFKnJTqMmMnIKjcXjbHuiZxv3EZGQDurw+kdFS0Zuc29h++4p+OYPUyspXooQihcXC/wDepPIb+k1ZF1jfMfVROxZXqv8ABIPIH3mvXVvXvW7Qe7R+SaUqml4rg5wc4OD4D0HoNTLC3auNcHbEFhx5vXwoDSTYIxC11KsNVJdKxyqjCOIAryjLtB5Ae1UZG5SOybmO7jnGzo+kI/Nft7FgaVr2uBhZnv8A4SPQFpPoycR3MIL20nKKhG0ksbbnMZIwxHFTxDYBxmmp3iKYSEZOyJ3FJ0zDPTuiB9puYG8LdH01brALhpUWFlDB2ICkNw48/NjjndTvYs22dlkVvrbaWWkWniYi1baBTHugEg2m2YxvC8oFYBsHs33YxS7LCYlo27fNOSA8naHkZHLfYrvp32ZxKGitbQuHBUmY8QRj3uPJI/iFXlwAuUo1pcbNzWXWgmhmUDMUj4HZbshjz5BOCRVEmqkjPaBuTMQmilA2F1tq0avKr2pv2qPpH3qTyG+41bB1rfMKip6p3kVSK9evCrXNWO0m/e7r8Z6QqOmqZeknFLqpR724KAbK7cjsEjTONp24DPMOJJ5gpPNU2Nxmyk1tykd9ZXaQNpCG5KurCKPZUDlwzqvYoQQI9vaKq22SvZbS5wNBsbWiwTQaBkF2hspLpxPPNI+UieBiVDREjacBUAXecZ3bxu5qUklOxVOkysFOh0QjXtuYyYXYynbiwDlUyMggqwPOCN4qdNmSpRSuILSbjsVy1Jz1Ba548inDxU2rE8oQkmsnb2f72v4U1CE6oQqnr721j+8t/p7iqZ+gq5NiXCs8JdLPY5+AR+XP+NLXkdPe+u8m/pC3qbqwrLWOmEV0C+QXLqDBdSXO60QSDvz5W3HSQeMp8Cbt2Npa9HQ/h+WWzp/Zbu7T9vVKyVAGQXUyRWBkweqr3Y2pGJCrHGMnLkZFvCMEgb2OD25Ga9hT0scDBHELD5+Z3pJzy43KWaIjuWCXhkxeSIDIrg8iUJ2li2M5jAGN6nIOSdrhXnJPxAY6tw6UYyFvqmhTXZ4q3aF1gW4bknUwzhdoxMc5AIBaNhukTJG8bxkZAJxXoqeqiqGY4jcf3alXMc05r3WjRIuISRulizJC47ZJADgjwHtSOcEirZYWSsMbxcHauNJabhJNHXQmhjlG4SRo/i21Df8Amvl1RFqpXM3EhazHXC7yOFBZiAoGSScADpJPAVW1jnGzRddLrKHb3skw27e3kmj4hwURX/Z8oQX8eAp6a3oPw5UyNxPIadx2+u5LuqWjILw3SzW7uucFH3EYYEBlZSOZgwII6RWVJTvp6jVP2ggK0ODm3CzPVj4JB5A+816at94f/dy36D3aPyTCUsB2IBPQTgfXg/dVDQ0n2jYJhxcG+yLlcNG23KzqWCws/YNmUByBnZZcrsSY7nJ3E8CBTkkgigdhOIDPZceN7G4896xKqaRsgdhLXdu4qwR6jgROkk20SpCHGFjdiTtbznjwGcrlsHgRlnTRLw6NmQIv23G7770rI572YXOy2q1ao60RHZtJIxbSx5SNCrJFKseRtQ7YBIwM7J3j5w317KCdkzMTf+PBZb2FpzWceyjr0budLe1C8nE4IlIHukhyo2CeEYJxn4x8HGUhY5pxbO1Th1jXjBkexVvrcuJgonn7FSxVRlgpYksQNyqSSScdNZztKRsGFgv5rVboiWR2KVwHlcpzq/qPHPOIU2SxRn2pWOMKVBwiDsj2QOCRx412mmlqbkOw27B91Gqpqeit7GMntJy4BXq59jnqe1kaOVmmRCyLGixRMy9ls7PZN2WMb2PGmXUcZBxXJ3kpVukZQ5trNA7ALLLtcoA8cU6c27I6HwVP1/fSWjHlj3RFaGmWBzGTA/0qwaNuuWiSTulBPj5/51lzxauQt8fktimm1sTX7xn59q90j71J5Dfca5B1rfMLtT1LvIqkV69eFWuasdpN+93X4z0hUdNUy9JODVCqSnScpWRmHGGzupkPOJPc4kI8IWR/rpmlG1XRJlrkgijSFcKltZtyY4Yll2bWAjxB5B/EKbJsLq45L6RAoCjgoAHiG4Vlk3KURojRqXN6wk2/c7dWTZkdMF3kDHsGHEAD6KcpthV8WxTbW4vdH20ERt7ZwnJQKwu5AWLEIpINscbyM7z9NMq1NOrNI/JLT7bJ/wDyUISrWCy0ldrGoit4DHKJNuO8cvuDDC7VpgZ2uODz0IUPRGiLqSaWGa9uoniSN/c545VYSmQDe1qhBBjPNz0IXC70c6XTJJcz3AhEckfKsvYtIsqNuRVB7HPHpNK1DjsVMpUoUoqUr9jn4BH5c/40teQ09767yb+kLepurCstY6YUXSdmJ4ZYidkSIyZxnG0McOceDnpmlm1EzJbXwkFVvbcWUPTukLwW7e6RQhVCKIAwZmYhEy7e9JkjIUEgcG3V7GHToqJmRRNtc5k/sN+5JmnLWklddI2EcKQ6Ni3rgS3Tbtp1B/zOdmmkByTxVX8FO6XreS05I6Tsh+59FXCzE6yZV85vdadlz0BFyt9JJzW0QiXy5iskm7wKkW/5xr3H4chDKYydrj8gs+pPtWU671riiuGgkVkRNlTMcciruoZUY5yuVI7IgLk4zkjO6ZmCQRk+0RcDfmqMJtdfLaqRcYJZYFbfsxspi37yVSRWCg/NwKXqNHUs7sUjATvUmyuGwr6h1VgUh5i9wy9kDOwZFI3ghABGpHTs58NTgpIKfqWhp8NvFcdI520rjfa0hspZqJ3BwZM4t4+Y7TjtyO4TJ3YJXjVVZpGClb+Yc9w2n7LrInP2JUttyVvIpbbYiR3bGNp32mY45hknA5hivB1FW6qqhK4WzHBaDWYWWWaar/BIPIH3mvRVvXv/ALuXoKD3aPyTSlk12KNfruGA5YMCuySMHmY4IBC8d/OBz0zTEh2ZFvH9knWsxxYbE7gMlddStI2srOkzgyxhQguHVn5PZ7JskkbbOG2sdCjgBWvo6FjI8Ytck3sLeQ8gvL1Ub43YXKoa3wQtdyNbqZLdgisiBDESudoptHtRu3KAM7RBqFS+PFZpAO/Pb6J6ghmDcTmEsPZ/B2rlY6ux6QvLRH2gnum2BlWCKjMuN27D7I+mo6NccT43Z9qu0u0YGSAWOzysrprBqUltbyzJcSe5Rs+y6owOyCcdiFO/hxpiTR0BzsQlItLVIsLg+ip8GmVs5oZ2dQYnUsud5RuxlAHE9ixIHSopDR+Jkxte2xamlcDoPaIxZJ/pn2boEyLa3kmPM0hEaHxDsmP1Ct5eYO5ZnLNdXSMiwBI2JOMEAAttAAueA4DdzCs9wpo5jIXZlazTWS0+pa32bL3UnaLv2Zwi42DnHZHOR0YI3+OqtKYRGMsz2q3QwcZSC7IditGkfepPIb7jWPB1rfMLdqepd5FUivXrwq1zVjtJv3u6/GekKjpqmXpJzVCqSvSkR2/mzwTWue5ebYMJPgLpseN18dM0xtcK6IqbrGpvFsposA3EQCqw7FpYylzGjn4vvUq55jjxFpwuLK4i4svLO5EqB1yM5BB7ZWUkMrdDKwII6QazntLTYpVwsVO1YkC30uSB/wANHxOP8ySmqbYVdFsTjWedWSEBlJ6qtuBHfUplWp/QhFCFWPdvbG55Hk/g9ttcptd3dYxs/TQhKdPwzw3EckpiIuWWHCBgVMcc8gPZcc4IxS9Qy4uqpRldApJLpX7HPwCPy5/xpa8hp7313k39IW/TdWFZax1eq/prWeKO3uXhliea3VuwLbw67sMuQcZ6PrrWpdFyumjbK0hrrZ+CpdK2xLUvXXeCURRSRMWlYRXCFcpAXOxiTIwVZuA5xvpw6Fljc98bgA25ab5utnl5Db4qvXtNrjzVns7GOAERxqgJydkAZIAAz07gB4AKxaiqmqDeVxd5phrGjYFJNLqa66m9vedPVA/BhxX0bQpHIY7eP1Ky5+sKXQjNxegjjcAEHnHIw4/lXnvxJdtU0jdlxTFLm03XOPQ0ae9GSEdzDLJGnmK2x/KkItOVsex9/MAq11Ow9iJNDRP77yk46J5ZJU3cOwdin8qJtN1sosX28sl0QMHYp6rgYG4DgBwFZbnFxuSrQANi43/vUnkN/SalF1jfMfVROxZXqv8ABIPIH3mvXVvXvW7Qe7R+SaUqmk31U0MLy42WGYoxtyDus7kTxMQxPgTHPWro2nEjtY4ZDYsfS1W6Jgiaczt8lO1o0Kuw5Ue62rlnUHc1tJtcmyrwULjGAAPcm8FadZFrISG7Vi6PmbFOC/Yq1XmDftXsj8lzbSlxZsLi2VXkUFCjqSCrldojBBByq/RmtLRk7WPIdsKydLUr5Yw6PO3Yvu59kK50taz2phihLgBpBI+Qu0NrCbO/IBHbDjWvUVTYGhzhe6w6SjfUOLQbWVftdUYl3uzOfNH8t/8AOsqTSshyYLLZi0LCLl5J+ScWmj4ove41XwgDP18aRkqJJOk4laUVLDF0GgKTVCYvdVBf+F0hjgkp+jEnqYVvE6+iv2gfRecH/bV/g753Vn0l71J5Dfcax4Otb5hblT1LvIqkV69eFWuasdpN+93X4z0hUdNUy9JOKoVSjzrty20Y4vcx48UeZWPixGfrFXU4u+6siHtJncW1vb39tBty+7PNcRwgryCygMzt2u12W07BdrZ2snG6n7plRdMWwgvpAu5biMTY6JFIjkI6ARyZ8YJ56VqW7CqJR2qNc2MUuOUjjfHDbRWI84UqCRsVVyoqaFVrm3SBIIX2jKH5EEgw7LAdiVODnB38KYp7km6tiOauvUt/8pt/sz/36cV6Opb/AOU2/wBmf+/QhRdVo5WmuppnRn2lt+wQouINtgcF23kyn6hQhR9fe2sf3lv9PcVTP0FXJsS8VnhLJX7HPwCPy5/xpa8jp7313k39IW/TdWFYbksEYoAzhSVDHClsbgSAcDPPisyMMLwHmw7TtVriQMln+gdHJe3lz1ZbwI7BS1u20ZQy7hKjFQCjLuOySCQM89epq6h9LSR8ne4gZB+WG3dI3+aUjGJ5xBX2S0jba2o0O0VZsqDtFcbJO7eRgYJ4YFeXFRKCCHHK9sz27eKcDQoWmL8ptKjorKhclmVTneI0Xb7EM5B3ncAjHBrZ0PotlVikk6I7Nlz57kvNKWZN2o0IThtq4aZtxKuiRlOPBQobB6STnG40rpOAxPw6nV+pN/U/spxuv23TDQdxyN66N2t0ish5uVhGy6+Mx7BA/Vt0V6P8OVAdAYe1pv6H+UrUtIddeax25tZzcjfDNspPu97cdjHL5J3I3R2B4Bqu03o7lMWsb0m/MdoXIJcJsdi614FaCKFJFC4uF/71J5Df0mrIusb5j6qJ2LK9V/gkHkD7zXrq3r3/AN3LeoPdo/JNKVsmQr17GciiO4Xg4kVmPzSgCb/4X/8ATXpdGkajJeU0uHCpN/RKNYUubK9a6yGErHYb4joQPcX6OxXd5O0N+RUKl0sMutGbdhCnSMhqYdScnjMHekukjAXVrbaVHUs0TKRyDZHYg8CpycAE42d27ACFeIXASRnb2LT0a6dt4pRkO1RqzStVU9P+F0hjgkp+jEnD/rrdP/cUXiP2XnG/9tpG3Y791cKwl6TaiiyNguVBu9LwxdvIuegHaP1LmmY6SaTY39knLX08XSePqVUdZdKx3DIYw2Uz2RwMjcRjfncenprboaZ8DSHHI9i8/pGriqHgx3u3ttwVktb1p7R3cYJV+HAgA4I/95qypIWw1LWt8FswzvmpHPeLZFVivTLyS1zVjtJv3u6/Ges+o6aol6SbuwAJJAA3kngAONUAXyCrUvVOz5SQ3r9jEqMlvtbso2DJMQeAbZAXO/ZBPxqfhjwhMxtsEmS76qvoLnvt0qW+ePIRxzb/AOMGR/Ey9FcD8UlhsXMV3JvrO21foO4tiT/8kgx+GajUnJcl2KPSaXX3or4db+TP9yUzTbSrodpV7pxXooQs+hu50muhHNsL1S+7k0bmTO9hmlpZyw2sqXyEGwXzeCWdommmLiFy6jYRRtFHTeVGeDmqXzlwsQoGQkWXYVSq0r9jn4BH5c/40teQ0976/wD9f0hb9N1YVlrICvsq02rot53vFlupJGI2kyjBlzuX3ssI1znZXfheBNbkdeahjaVzWNbsBscjv22v6JYxYTjF1PbTeOMTsOO1HvUeAmQIQfBipSaDI6ErD/7WXRUf/UqHDpS1WQyF3Ukk7LLkBmChm7AEkkKBvJAAOMZNXvpNIup204DS0bLObf6qGOIOLu31XUW6yjagimKgnZ9ykER5i0bLh4iSDvjIzxKturQpI9IsZgmYJGbiRccf3uqnmM5jIr4l25l5M8qsoYNEJV5KdZF3q0MjBYp8dydltkna40y3RIhkE9IcJ7WnMHeL7R/bFR1txhcnlnrhbyRNHeYhnAKSwOjbT8xMaEbUiMOGAeOONbWMAXdl5lU2uclE0DGy28auGBAIAY5cJtHkwxycsI9kHwg1820kYnVTzF0brTivhF1PrPVyKELhf+9SeQ39JqyLrG+Y+qg7orLNVcdS2wZtlSFDNjOypbDNgccDfXtJWMfWOa82F1qRSPjoWujFyAFehoDR+MnSW7wPBn+nP8q0Ro6mGf7rLOk6zZb5LlpfS1vHA1pZKSkmeWlO12QPbAFt7sRu2u1A4cwrlRVxQsLI9p3dilSUM08glmyHj2/wpeqEgu4JrCXeoQNEedVzjA6CjbJXwEDmqdFNr4i1+ZCq0jTimmD2ZA5jzVRUEZDdspKtjhtKSrY8GQawZo8Ejm7ivSQSmaJrz2i69qtXKna7TJyiAZEqcd27B3jB58EVvaMY4RuJ6JXm9MyMMjQOkPptC7Jpu7nHuMIHzsZ8Zy2FqDqOlhP5jvRWNrq2cfks9f8AlfQ0Dcze/wA+B3IJP8hhaia6nj6pt/RdGjaqY/nSfP8AoU601Wt04hnPzju+pcD66Xk0lM7Zkm4tEU7OkCfM/aymXmjEaF4kVV2lONkAb+bh4aoiqXiVrnm6YnpI3QOja0DLd2pToKOVLSVZEZcKxXa6Cpzu48fvp6rdG+qY9pvms+hbK2lkY9trDJJK27ledyWvase9zfvd1+M9I1HTS0vSUrScRbkjscqiSh5IsgcqgDDZ3kA4Yq+yTg7GDxqMLg12a4wgOzU3TekmvvcgrxWo7cMNmSf5mOKxDn4FsY7XOb5ZwMgrXyC1guCXAguoJnR2ijWQHk1LsjsFCtsL2RGzyi9iCRtcKqp3gE3UI3AXuveXNxcTXBUqr7CRBhh+TjB3sp3qS7OcHfjZzjhRO8OOS5I4HYu9LqtR54GLI6SvE6bWGTYzhgAwIkRhzDmqxkhZsUmuw7F98pdfLrjzbf8AsVZyh6lrHI5W6+XXHm2/9ijlD0awr4tbfY2suzs7F2Z9naLHGe1UAcBwFVPeXm5UXOJUioqN0ChCVex2f/p8flT/AI0teT0yL6RI/wDD6Bb0HVBZP176Q+Vv5sf5K9cNE0XwwkzNJfajr30h8rfzY/yV3mih+GFzXSb1718aR+VyebH+Sjmih+G1Guk3rxtd9IHjdOfGsf5K6NFUQ2Rj5/dGuk3qPBrTexsWS5lQkknYbZBJOTkKMccnhznpp5jQ0WaMlAkldbvXK/mAEt07hc42ljOM7jxTjiuPjY/J2edx5oBX02ut+eTzcuTCrKjEIXCtjILMpLdqN53+GozwRTtwStBHiUAkZgr3r30h8rfzY/yUpzTQ/DHzU9dJvR176Q+Vv5sf5KOaaH4bUa6Tejr30h8rfzY/yVzmih+GPn90a6TetO1E0nLdaOeSdzI+Zl2iADgDcOxAFeT0vTxwVrWRiw9nIeachcXMN1VNV/gkHkD7zWpW+8P816Sg92Z5JpSqaRXV1OtT9LRWk7vNtBWj2QVRn3hs4IQEjI5+G7xVraMmZHixm2xYmmKeWUsMbb2vsSUttFmxjbd3xzjbZmx/OkKlwfK5w3rTpIzHA1p2gIqiyvUHSujlmRxsjbZSA2BkY3rv8dNUtQ6J4zyH7pSrpWTMflmR9Es1LlbkmRlYBWypIIGG4gHnwQfrprSjW4w4dqS0O9+rcx2/K6sNZa2EUIRihCj6RHuUnkN9xq2DrW+YVVSfyneRVIr1914OyvNnrta2bTwzM4kW6uSQEJGGlcjePAaUmhc51woSRkuuFJ/SbYd3J6M1Vyd6jq3I/SbYd3J6M13k70atyP0m2HdyejNHJ3o1bkfpNsO7k9GaOTvRq3I/SbYd3J6M0cnejVuR+k2w7uT0Zo5O9Grcj9Jth3cnozRyd6NW5H6TbDu5PRmjk70atyP0m2HdyejNHJ3o1bkfpNsO7k9GaOTvRq3I/SdYd3J6M1zk70atyhan+yHZW1okUrOHDSkgRkjDyOw3+JhWFpPQ1VPVGWO1srZ7gAtOGdrWBpXHrg1f+Tj0Leuu8l038T/b+EY4NyOuDV/5OPQt66OS6b+J/t/CMUG5HXBq/wDJx6FvXRyXTfxP9v4Rig3I64NX/k49C3ro5Lpv4n+38IxQbkdcGr/ycehb10cl038T/b+EYoNyOuDV/wCTj0Leujkum/if7fwjFBuR1wav/Jx6FvXRyXTfxP8Ab+EYoNyOuDV/5OPQt66OS6b+J/t/CMUG5HXBq/8AJx6FvXRyXTfxP9v4Rig3I64NX/k49C3ro5Lpz4n+38IxQbkxt/ZB0VBC0UAaNSGwqxMBtMMZ4+Kln6H0jLKJJiCcs79gUtdGGkNVN0LrZbwwRxtt7SLg4Xdn662qrRsz5XObaxO9a1JpSCOFrHXuPBTeva2+f5v+9L81T+HFX8703jwR17W3z/N/3o5qqPDijnim8eCOva2+f5v+9HNU/hxRzxTePBHXtbfP83/ejmqfw4o54pvHgjr2tvn+b/vRzVUeHFHPFN48Ede1t8/zf96Oaqjw4o54pvHgjr2tvn+b/vRzXUeHFHPFN48Ede1t8/zf96Oaqjw4o54pvHgjr2tvn+b/AL0c1VHhxRzxTePBHXta/P8AN/3o5qn8OKOeKbx4Ljea5Wzxuo28srAdjzkEdNWw6Nma9rjbLxVc2lqd0ZaL3N+xLNmt3AV5q43/AC/lf//Z"/>
          <p:cNvSpPr>
            <a:spLocks noChangeAspect="1" noChangeArrowheads="1"/>
          </p:cNvSpPr>
          <p:nvPr/>
        </p:nvSpPr>
        <p:spPr bwMode="auto">
          <a:xfrm>
            <a:off x="155575" y="-1409700"/>
            <a:ext cx="4857750" cy="29432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2058" name="Picture 10" descr="http://vidaok.com/wp-content/uploads/2012/08/ergonom%C3%ADa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9835" y="3448902"/>
            <a:ext cx="3105499" cy="2317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4568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862447" y="1268760"/>
            <a:ext cx="7704857" cy="5177943"/>
          </a:xfrm>
        </p:spPr>
        <p:txBody>
          <a:bodyPr>
            <a:noAutofit/>
          </a:bodyPr>
          <a:lstStyle/>
          <a:p>
            <a:pPr marL="0" lvl="2" indent="0" algn="just">
              <a:spcAft>
                <a:spcPts val="600"/>
              </a:spcAft>
              <a:buNone/>
            </a:pPr>
            <a:r>
              <a:rPr lang="es-ES" sz="2000" b="1" dirty="0">
                <a:latin typeface="Arial" pitchFamily="34" charset="0"/>
                <a:cs typeface="Arial" pitchFamily="34" charset="0"/>
              </a:rPr>
              <a:t>Definiciones:</a:t>
            </a:r>
          </a:p>
          <a:p>
            <a:pPr marL="0" lvl="2" indent="0" algn="just">
              <a:spcBef>
                <a:spcPts val="600"/>
              </a:spcBef>
              <a:spcAft>
                <a:spcPts val="600"/>
              </a:spcAft>
              <a:buNone/>
            </a:pPr>
            <a:r>
              <a:rPr lang="es-ES_tradnl" sz="2000" dirty="0">
                <a:latin typeface="Arial" panose="020B0604020202020204" pitchFamily="34" charset="0"/>
                <a:cs typeface="Arial" panose="020B0604020202020204" pitchFamily="34" charset="0"/>
              </a:rPr>
              <a:t>El término ergonomía se deriva de las palabras griegas </a:t>
            </a:r>
            <a:r>
              <a:rPr lang="es-ES_tradnl" sz="2000" i="1" dirty="0">
                <a:latin typeface="Arial" panose="020B0604020202020204" pitchFamily="34" charset="0"/>
                <a:cs typeface="Arial" panose="020B0604020202020204" pitchFamily="34" charset="0"/>
              </a:rPr>
              <a:t>ergos</a:t>
            </a:r>
            <a:r>
              <a:rPr lang="es-ES_tradnl" sz="2000" dirty="0">
                <a:latin typeface="Arial" panose="020B0604020202020204" pitchFamily="34" charset="0"/>
                <a:cs typeface="Arial" panose="020B0604020202020204" pitchFamily="34" charset="0"/>
              </a:rPr>
              <a:t>, trabajo; </a:t>
            </a:r>
            <a:r>
              <a:rPr lang="es-ES_tradnl" sz="2000" i="1" dirty="0">
                <a:latin typeface="Arial" panose="020B0604020202020204" pitchFamily="34" charset="0"/>
                <a:cs typeface="Arial" panose="020B0604020202020204" pitchFamily="34" charset="0"/>
              </a:rPr>
              <a:t>nomos</a:t>
            </a:r>
            <a:r>
              <a:rPr lang="es-ES_tradnl" sz="2000" dirty="0">
                <a:latin typeface="Arial" panose="020B0604020202020204" pitchFamily="34" charset="0"/>
                <a:cs typeface="Arial" panose="020B0604020202020204" pitchFamily="34" charset="0"/>
              </a:rPr>
              <a:t> leyes naturales o conocimiento o estudio. Literalmente estudio del trabajo.</a:t>
            </a:r>
          </a:p>
          <a:p>
            <a:pPr marL="0" indent="0" algn="just">
              <a:spcAft>
                <a:spcPts val="600"/>
              </a:spcAft>
              <a:buNone/>
            </a:pPr>
            <a:r>
              <a:rPr lang="es-ES" sz="2000" dirty="0">
                <a:latin typeface="Arial" panose="020B0604020202020204" pitchFamily="34" charset="0"/>
                <a:cs typeface="Arial" panose="020B0604020202020204" pitchFamily="34" charset="0"/>
              </a:rPr>
              <a:t>Estudio de las condiciones de adaptación de un lugar de trabajo, una máquina, un vehículo, etc., a las características físicas y psicológicas del trabajador o el usuario.</a:t>
            </a:r>
          </a:p>
          <a:p>
            <a:pPr marL="0" indent="0" algn="just">
              <a:spcAft>
                <a:spcPts val="600"/>
              </a:spcAft>
              <a:buNone/>
            </a:pPr>
            <a:r>
              <a:rPr lang="es-ES" sz="2000" dirty="0">
                <a:latin typeface="Arial" panose="020B0604020202020204" pitchFamily="34" charset="0"/>
                <a:cs typeface="Arial" panose="020B0604020202020204" pitchFamily="34" charset="0"/>
              </a:rPr>
              <a:t>La </a:t>
            </a:r>
            <a:r>
              <a:rPr lang="es-ES" sz="2000" b="1" dirty="0">
                <a:latin typeface="Arial" panose="020B0604020202020204" pitchFamily="34" charset="0"/>
                <a:cs typeface="Arial" panose="020B0604020202020204" pitchFamily="34" charset="0"/>
              </a:rPr>
              <a:t>ergonomía</a:t>
            </a:r>
            <a:r>
              <a:rPr lang="es-ES" sz="2000" dirty="0">
                <a:latin typeface="Arial" panose="020B0604020202020204" pitchFamily="34" charset="0"/>
                <a:cs typeface="Arial" panose="020B0604020202020204" pitchFamily="34" charset="0"/>
              </a:rPr>
              <a:t> es la disciplina que se encarga del diseño de lugares de trabajo, herramientas y tareas, de modo que coincidan con las características fisiológicas, anatómicas, psicológicas y las capacidades del trabajador. </a:t>
            </a:r>
          </a:p>
          <a:p>
            <a:pPr marL="0" indent="0" algn="just">
              <a:spcAft>
                <a:spcPts val="600"/>
              </a:spcAft>
              <a:buNone/>
            </a:pPr>
            <a:r>
              <a:rPr lang="es-ES" sz="2000" dirty="0">
                <a:latin typeface="Arial" panose="020B0604020202020204" pitchFamily="34" charset="0"/>
                <a:cs typeface="Arial" panose="020B0604020202020204" pitchFamily="34" charset="0"/>
              </a:rPr>
              <a:t>Busca la optimización de los tres elementos del sistema (humano – maquina- ambiente), para lo cual elabora métodos de estudio de la persona, de la técnica y de la organización</a:t>
            </a: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66219" y="438321"/>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Ergonomía en el Centro de Cómputo</a:t>
            </a:r>
          </a:p>
        </p:txBody>
      </p:sp>
    </p:spTree>
    <p:extLst>
      <p:ext uri="{BB962C8B-B14F-4D97-AF65-F5344CB8AC3E}">
        <p14:creationId xmlns:p14="http://schemas.microsoft.com/office/powerpoint/2010/main" val="3613582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539553" y="1268760"/>
            <a:ext cx="3096344" cy="5177943"/>
          </a:xfrm>
        </p:spPr>
        <p:txBody>
          <a:bodyPr>
            <a:noAutofit/>
          </a:bodyPr>
          <a:lstStyle/>
          <a:p>
            <a:pPr marL="0" lvl="2" indent="0" algn="just">
              <a:spcAft>
                <a:spcPts val="600"/>
              </a:spcAft>
              <a:buNone/>
            </a:pPr>
            <a:r>
              <a:rPr lang="es-ES" sz="2000" b="1" dirty="0">
                <a:latin typeface="Arial" pitchFamily="34" charset="0"/>
                <a:cs typeface="Arial" pitchFamily="34" charset="0"/>
              </a:rPr>
              <a:t>Objetivos</a:t>
            </a:r>
          </a:p>
          <a:p>
            <a:pPr marL="0" lvl="2" indent="0" algn="just">
              <a:spcAft>
                <a:spcPts val="600"/>
              </a:spcAft>
              <a:buNone/>
            </a:pPr>
            <a:endParaRPr lang="es-ES" sz="2000" b="1"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66219" y="438321"/>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Ergonomía en el Centro de Cómputo</a:t>
            </a:r>
          </a:p>
        </p:txBody>
      </p:sp>
      <p:pic>
        <p:nvPicPr>
          <p:cNvPr id="1026" name="Picture 2" descr="https://upload.wikimedia.org/wikipedia/commons/thumb/9/9f/Objetivo_de_la_ergonomia1.png/250px-Objetivo_de_la_ergonomia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2690" y="1232254"/>
            <a:ext cx="3918620" cy="52509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9306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299436" y="1466317"/>
            <a:ext cx="8175851" cy="4074788"/>
          </a:xfrm>
        </p:spPr>
        <p:txBody>
          <a:bodyPr>
            <a:noAutofit/>
          </a:bodyPr>
          <a:lstStyle/>
          <a:p>
            <a:pPr marL="0" lvl="2" indent="0" algn="just">
              <a:spcAft>
                <a:spcPts val="600"/>
              </a:spcAft>
              <a:buNone/>
            </a:pPr>
            <a:r>
              <a:rPr lang="es-ES" sz="2000" b="1" dirty="0">
                <a:latin typeface="Arial" pitchFamily="34" charset="0"/>
                <a:cs typeface="Arial" pitchFamily="34" charset="0"/>
              </a:rPr>
              <a:t>Objetivos</a:t>
            </a:r>
          </a:p>
          <a:p>
            <a:pPr lvl="1" algn="just">
              <a:spcBef>
                <a:spcPts val="600"/>
              </a:spcBef>
              <a:spcAft>
                <a:spcPts val="600"/>
              </a:spcAft>
              <a:buFont typeface="Wingdings" panose="05000000000000000000" pitchFamily="2" charset="2"/>
              <a:buChar char="q"/>
            </a:pPr>
            <a:r>
              <a:rPr lang="es-ES_tradnl" sz="2000" dirty="0">
                <a:latin typeface="Arial" panose="020B0604020202020204" pitchFamily="34" charset="0"/>
                <a:cs typeface="Arial" panose="020B0604020202020204" pitchFamily="34" charset="0"/>
              </a:rPr>
              <a:t>Reducción de lesiones y enfermedades ocupacionales.</a:t>
            </a:r>
            <a:endParaRPr lang="es-ES" sz="2000" dirty="0">
              <a:latin typeface="Arial" panose="020B0604020202020204" pitchFamily="34" charset="0"/>
              <a:cs typeface="Arial" panose="020B0604020202020204" pitchFamily="34" charset="0"/>
            </a:endParaRPr>
          </a:p>
          <a:p>
            <a:pPr lvl="1" algn="just">
              <a:spcBef>
                <a:spcPts val="600"/>
              </a:spcBef>
              <a:spcAft>
                <a:spcPts val="600"/>
              </a:spcAft>
              <a:buFont typeface="Wingdings" panose="05000000000000000000" pitchFamily="2" charset="2"/>
              <a:buChar char="q"/>
            </a:pPr>
            <a:r>
              <a:rPr lang="es-ES_tradnl" sz="2000" dirty="0">
                <a:latin typeface="Arial" panose="020B0604020202020204" pitchFamily="34" charset="0"/>
                <a:cs typeface="Arial" panose="020B0604020202020204" pitchFamily="34" charset="0"/>
              </a:rPr>
              <a:t>Disminución de los costos por incapacidad de los trabajadores.</a:t>
            </a:r>
            <a:endParaRPr lang="es-ES" sz="2000" dirty="0">
              <a:latin typeface="Arial" panose="020B0604020202020204" pitchFamily="34" charset="0"/>
              <a:cs typeface="Arial" panose="020B0604020202020204" pitchFamily="34" charset="0"/>
            </a:endParaRPr>
          </a:p>
          <a:p>
            <a:pPr lvl="1" algn="just">
              <a:spcBef>
                <a:spcPts val="600"/>
              </a:spcBef>
              <a:spcAft>
                <a:spcPts val="600"/>
              </a:spcAft>
              <a:buFont typeface="Wingdings" panose="05000000000000000000" pitchFamily="2" charset="2"/>
              <a:buChar char="q"/>
            </a:pPr>
            <a:r>
              <a:rPr lang="es-ES_tradnl" sz="2000" dirty="0">
                <a:latin typeface="Arial" panose="020B0604020202020204" pitchFamily="34" charset="0"/>
                <a:cs typeface="Arial" panose="020B0604020202020204" pitchFamily="34" charset="0"/>
              </a:rPr>
              <a:t>Aumento de la producción.</a:t>
            </a:r>
            <a:endParaRPr lang="es-ES" sz="2000" dirty="0">
              <a:latin typeface="Arial" panose="020B0604020202020204" pitchFamily="34" charset="0"/>
              <a:cs typeface="Arial" panose="020B0604020202020204" pitchFamily="34" charset="0"/>
            </a:endParaRPr>
          </a:p>
          <a:p>
            <a:pPr lvl="1" algn="just">
              <a:spcBef>
                <a:spcPts val="600"/>
              </a:spcBef>
              <a:spcAft>
                <a:spcPts val="600"/>
              </a:spcAft>
              <a:buFont typeface="Wingdings" panose="05000000000000000000" pitchFamily="2" charset="2"/>
              <a:buChar char="q"/>
            </a:pPr>
            <a:r>
              <a:rPr lang="es-ES_tradnl" sz="2000" dirty="0">
                <a:latin typeface="Arial" panose="020B0604020202020204" pitchFamily="34" charset="0"/>
                <a:cs typeface="Arial" panose="020B0604020202020204" pitchFamily="34" charset="0"/>
              </a:rPr>
              <a:t>Mejoramiento de la calidad del trabajo.</a:t>
            </a:r>
            <a:endParaRPr lang="es-ES" sz="2000" dirty="0">
              <a:latin typeface="Arial" panose="020B0604020202020204" pitchFamily="34" charset="0"/>
              <a:cs typeface="Arial" panose="020B0604020202020204" pitchFamily="34" charset="0"/>
            </a:endParaRPr>
          </a:p>
          <a:p>
            <a:pPr lvl="1" algn="just">
              <a:spcBef>
                <a:spcPts val="600"/>
              </a:spcBef>
              <a:spcAft>
                <a:spcPts val="600"/>
              </a:spcAft>
              <a:buFont typeface="Wingdings" panose="05000000000000000000" pitchFamily="2" charset="2"/>
              <a:buChar char="q"/>
            </a:pPr>
            <a:r>
              <a:rPr lang="es-ES_tradnl" sz="2000" dirty="0">
                <a:latin typeface="Arial" panose="020B0604020202020204" pitchFamily="34" charset="0"/>
                <a:cs typeface="Arial" panose="020B0604020202020204" pitchFamily="34" charset="0"/>
              </a:rPr>
              <a:t>Disminución del ausentismo.</a:t>
            </a:r>
            <a:endParaRPr lang="es-ES" sz="2000" dirty="0">
              <a:latin typeface="Arial" panose="020B0604020202020204" pitchFamily="34" charset="0"/>
              <a:cs typeface="Arial" panose="020B0604020202020204" pitchFamily="34" charset="0"/>
            </a:endParaRPr>
          </a:p>
          <a:p>
            <a:pPr lvl="1" algn="just">
              <a:spcBef>
                <a:spcPts val="600"/>
              </a:spcBef>
              <a:spcAft>
                <a:spcPts val="600"/>
              </a:spcAft>
              <a:buFont typeface="Wingdings" panose="05000000000000000000" pitchFamily="2" charset="2"/>
              <a:buChar char="q"/>
            </a:pPr>
            <a:r>
              <a:rPr lang="es-ES_tradnl" sz="2000" dirty="0">
                <a:latin typeface="Arial" panose="020B0604020202020204" pitchFamily="34" charset="0"/>
                <a:cs typeface="Arial" panose="020B0604020202020204" pitchFamily="34" charset="0"/>
              </a:rPr>
              <a:t>Aplicación de las normas existentes.</a:t>
            </a:r>
            <a:endParaRPr lang="es-ES" sz="2000" dirty="0">
              <a:latin typeface="Arial" panose="020B0604020202020204" pitchFamily="34" charset="0"/>
              <a:cs typeface="Arial" panose="020B0604020202020204" pitchFamily="34" charset="0"/>
            </a:endParaRPr>
          </a:p>
          <a:p>
            <a:pPr lvl="1" algn="just">
              <a:spcBef>
                <a:spcPts val="600"/>
              </a:spcBef>
              <a:spcAft>
                <a:spcPts val="600"/>
              </a:spcAft>
              <a:buFont typeface="Wingdings" panose="05000000000000000000" pitchFamily="2" charset="2"/>
              <a:buChar char="q"/>
            </a:pPr>
            <a:r>
              <a:rPr lang="es-ES_tradnl" sz="2000" dirty="0">
                <a:latin typeface="Arial" panose="020B0604020202020204" pitchFamily="34" charset="0"/>
                <a:cs typeface="Arial" panose="020B0604020202020204" pitchFamily="34" charset="0"/>
              </a:rPr>
              <a:t>Disminución de la pérdida de materia prima.</a:t>
            </a:r>
            <a:endParaRPr lang="es-ES" sz="2000" dirty="0">
              <a:latin typeface="Arial" panose="020B0604020202020204" pitchFamily="34" charset="0"/>
              <a:cs typeface="Arial" panose="020B0604020202020204" pitchFamily="34" charset="0"/>
            </a:endParaRPr>
          </a:p>
          <a:p>
            <a:pPr marL="0" lvl="2" indent="0" algn="just">
              <a:spcAft>
                <a:spcPts val="600"/>
              </a:spcAft>
              <a:buNone/>
            </a:pPr>
            <a:endParaRPr lang="es-ES" sz="2000" b="1" dirty="0">
              <a:latin typeface="Arial" pitchFamily="34" charset="0"/>
              <a:cs typeface="Arial" pitchFamily="34" charset="0"/>
            </a:endParaRPr>
          </a:p>
          <a:p>
            <a:pPr marL="0" lvl="2" indent="0" algn="just">
              <a:spcAft>
                <a:spcPts val="600"/>
              </a:spcAft>
              <a:buNone/>
            </a:pPr>
            <a:endParaRPr lang="es-ES" sz="2000" b="1"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66219" y="438321"/>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Ergonomía en el Centro de Cómputo</a:t>
            </a:r>
          </a:p>
        </p:txBody>
      </p:sp>
    </p:spTree>
    <p:extLst>
      <p:ext uri="{BB962C8B-B14F-4D97-AF65-F5344CB8AC3E}">
        <p14:creationId xmlns:p14="http://schemas.microsoft.com/office/powerpoint/2010/main" val="3956843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467544" y="1466317"/>
            <a:ext cx="8007743" cy="4074788"/>
          </a:xfrm>
        </p:spPr>
        <p:txBody>
          <a:bodyPr>
            <a:noAutofit/>
          </a:bodyPr>
          <a:lstStyle/>
          <a:p>
            <a:pPr marL="0" lvl="2" indent="0" algn="just">
              <a:spcAft>
                <a:spcPts val="600"/>
              </a:spcAft>
              <a:buNone/>
            </a:pPr>
            <a:r>
              <a:rPr lang="es-ES" sz="2000" b="1" dirty="0">
                <a:latin typeface="Arial" pitchFamily="34" charset="0"/>
                <a:cs typeface="Arial" pitchFamily="34" charset="0"/>
              </a:rPr>
              <a:t>Métodos</a:t>
            </a:r>
          </a:p>
          <a:p>
            <a:pPr algn="just">
              <a:spcAft>
                <a:spcPts val="600"/>
              </a:spcAft>
              <a:buFont typeface="Wingdings" panose="05000000000000000000" pitchFamily="2" charset="2"/>
              <a:buChar char="v"/>
            </a:pPr>
            <a:r>
              <a:rPr lang="es-ES_tradnl" dirty="0">
                <a:latin typeface="Arial" panose="020B0604020202020204" pitchFamily="34" charset="0"/>
                <a:cs typeface="Arial" panose="020B0604020202020204" pitchFamily="34" charset="0"/>
              </a:rPr>
              <a:t>Apreciación de los riesgos en el puesto de trabajo.</a:t>
            </a:r>
            <a:endParaRPr lang="es-ES" sz="2000" dirty="0">
              <a:latin typeface="Arial" panose="020B0604020202020204" pitchFamily="34" charset="0"/>
              <a:cs typeface="Arial" panose="020B0604020202020204" pitchFamily="34" charset="0"/>
            </a:endParaRPr>
          </a:p>
          <a:p>
            <a:pPr algn="just">
              <a:buFont typeface="Wingdings" panose="05000000000000000000" pitchFamily="2" charset="2"/>
              <a:buChar char="v"/>
            </a:pPr>
            <a:r>
              <a:rPr lang="es-ES_tradnl" dirty="0">
                <a:latin typeface="Arial" panose="020B0604020202020204" pitchFamily="34" charset="0"/>
                <a:cs typeface="Arial" panose="020B0604020202020204" pitchFamily="34" charset="0"/>
              </a:rPr>
              <a:t>Identificación y cuantificación de las condiciones de riesgo en el puesto de trabajo.</a:t>
            </a:r>
            <a:endParaRPr lang="es-ES" sz="2000" dirty="0">
              <a:latin typeface="Arial" panose="020B0604020202020204" pitchFamily="34" charset="0"/>
              <a:cs typeface="Arial" panose="020B0604020202020204" pitchFamily="34" charset="0"/>
            </a:endParaRPr>
          </a:p>
          <a:p>
            <a:pPr algn="just">
              <a:buFont typeface="Wingdings" panose="05000000000000000000" pitchFamily="2" charset="2"/>
              <a:buChar char="v"/>
            </a:pPr>
            <a:r>
              <a:rPr lang="es-ES_tradnl" dirty="0">
                <a:latin typeface="Arial" panose="020B0604020202020204" pitchFamily="34" charset="0"/>
                <a:cs typeface="Arial" panose="020B0604020202020204" pitchFamily="34" charset="0"/>
              </a:rPr>
              <a:t>Recomendación de controles de ingeniería y administrativos para disminuir las condiciones identificadas de riesgos.</a:t>
            </a:r>
            <a:endParaRPr lang="es-ES" sz="2000" dirty="0">
              <a:latin typeface="Arial" panose="020B0604020202020204" pitchFamily="34" charset="0"/>
              <a:cs typeface="Arial" panose="020B0604020202020204" pitchFamily="34" charset="0"/>
            </a:endParaRPr>
          </a:p>
          <a:p>
            <a:pPr algn="just">
              <a:buFont typeface="Wingdings" panose="05000000000000000000" pitchFamily="2" charset="2"/>
              <a:buChar char="v"/>
            </a:pPr>
            <a:r>
              <a:rPr lang="es-ES_tradnl" dirty="0">
                <a:latin typeface="Arial" panose="020B0604020202020204" pitchFamily="34" charset="0"/>
                <a:cs typeface="Arial" panose="020B0604020202020204" pitchFamily="34" charset="0"/>
              </a:rPr>
              <a:t>Educación de los supervisores y trabajadores acerca de las condiciones de riesgo.</a:t>
            </a:r>
            <a:endParaRPr lang="es-ES" sz="2000" dirty="0">
              <a:latin typeface="Arial" panose="020B0604020202020204" pitchFamily="34" charset="0"/>
              <a:cs typeface="Arial" panose="020B0604020202020204"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66219" y="438321"/>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Ergonomía en el Centro de Cómputo</a:t>
            </a:r>
          </a:p>
        </p:txBody>
      </p:sp>
    </p:spTree>
    <p:extLst>
      <p:ext uri="{BB962C8B-B14F-4D97-AF65-F5344CB8AC3E}">
        <p14:creationId xmlns:p14="http://schemas.microsoft.com/office/powerpoint/2010/main" val="3975599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484074" y="1715598"/>
            <a:ext cx="8175851" cy="4074788"/>
          </a:xfrm>
        </p:spPr>
        <p:txBody>
          <a:bodyPr>
            <a:noAutofit/>
          </a:bodyPr>
          <a:lstStyle/>
          <a:p>
            <a:pPr marL="0" lvl="2" indent="0" algn="just">
              <a:spcAft>
                <a:spcPts val="600"/>
              </a:spcAft>
              <a:buNone/>
            </a:pPr>
            <a:r>
              <a:rPr lang="es-ES" sz="2000" b="1" dirty="0">
                <a:latin typeface="Arial" pitchFamily="34" charset="0"/>
                <a:cs typeface="Arial" pitchFamily="34" charset="0"/>
              </a:rPr>
              <a:t>Factores a analizar</a:t>
            </a:r>
          </a:p>
          <a:p>
            <a:pPr lvl="1" algn="just">
              <a:spcBef>
                <a:spcPts val="600"/>
              </a:spcBef>
              <a:spcAft>
                <a:spcPts val="600"/>
              </a:spcAft>
              <a:buFont typeface="Wingdings" panose="05000000000000000000" pitchFamily="2" charset="2"/>
              <a:buChar char="q"/>
            </a:pPr>
            <a:r>
              <a:rPr lang="es-ES_tradnl" sz="2000" dirty="0">
                <a:latin typeface="Arial" panose="020B0604020202020204" pitchFamily="34" charset="0"/>
                <a:cs typeface="Arial" panose="020B0604020202020204" pitchFamily="34" charset="0"/>
              </a:rPr>
              <a:t>Descripción de los puestos de trabajo</a:t>
            </a:r>
          </a:p>
          <a:p>
            <a:pPr marL="640080" lvl="2" indent="0" algn="just">
              <a:spcBef>
                <a:spcPts val="600"/>
              </a:spcBef>
              <a:spcAft>
                <a:spcPts val="600"/>
              </a:spcAft>
              <a:buNone/>
            </a:pPr>
            <a:r>
              <a:rPr lang="es-ES_tradnl" dirty="0">
                <a:latin typeface="Arial" panose="020B0604020202020204" pitchFamily="34" charset="0"/>
                <a:cs typeface="Arial" panose="020B0604020202020204" pitchFamily="34" charset="0"/>
              </a:rPr>
              <a:t>1. </a:t>
            </a:r>
            <a:r>
              <a:rPr lang="es-ES_tradnl" i="1" dirty="0">
                <a:latin typeface="Arial" panose="020B0604020202020204" pitchFamily="34" charset="0"/>
                <a:cs typeface="Arial" panose="020B0604020202020204" pitchFamily="34" charset="0"/>
              </a:rPr>
              <a:t>El trabajador</a:t>
            </a:r>
            <a:r>
              <a:rPr lang="es-ES_tradnl" dirty="0">
                <a:latin typeface="Arial" panose="020B0604020202020204" pitchFamily="34" charset="0"/>
                <a:cs typeface="Arial" panose="020B0604020202020204" pitchFamily="34" charset="0"/>
              </a:rPr>
              <a:t> con los atributos de estatura, anchuras, fuerza, rangos de movimiento, intelecto, educación, expectativas y otras características físicas y mentales.</a:t>
            </a:r>
            <a:endParaRPr lang="es-ES" dirty="0">
              <a:latin typeface="Arial" panose="020B0604020202020204" pitchFamily="34" charset="0"/>
              <a:cs typeface="Arial" panose="020B0604020202020204" pitchFamily="34" charset="0"/>
            </a:endParaRPr>
          </a:p>
          <a:p>
            <a:pPr marL="640080" lvl="2" indent="0" algn="just">
              <a:spcBef>
                <a:spcPts val="600"/>
              </a:spcBef>
              <a:spcAft>
                <a:spcPts val="600"/>
              </a:spcAft>
              <a:buNone/>
            </a:pPr>
            <a:r>
              <a:rPr lang="es-ES_tradnl" dirty="0">
                <a:latin typeface="Arial" panose="020B0604020202020204" pitchFamily="34" charset="0"/>
                <a:cs typeface="Arial" panose="020B0604020202020204" pitchFamily="34" charset="0"/>
              </a:rPr>
              <a:t>2. </a:t>
            </a:r>
            <a:r>
              <a:rPr lang="es-ES_tradnl" i="1" dirty="0">
                <a:latin typeface="Arial" panose="020B0604020202020204" pitchFamily="34" charset="0"/>
                <a:cs typeface="Arial" panose="020B0604020202020204" pitchFamily="34" charset="0"/>
              </a:rPr>
              <a:t>El puesto de trabajo </a:t>
            </a:r>
            <a:r>
              <a:rPr lang="es-ES_tradnl" dirty="0">
                <a:latin typeface="Arial" panose="020B0604020202020204" pitchFamily="34" charset="0"/>
                <a:cs typeface="Arial" panose="020B0604020202020204" pitchFamily="34" charset="0"/>
              </a:rPr>
              <a:t>que comprende</a:t>
            </a:r>
            <a:r>
              <a:rPr lang="es-ES_tradnl" i="1" dirty="0">
                <a:latin typeface="Arial" panose="020B0604020202020204" pitchFamily="34" charset="0"/>
                <a:cs typeface="Arial" panose="020B0604020202020204" pitchFamily="34" charset="0"/>
              </a:rPr>
              <a:t>: </a:t>
            </a:r>
            <a:r>
              <a:rPr lang="es-ES_tradnl" dirty="0">
                <a:latin typeface="Arial" panose="020B0604020202020204" pitchFamily="34" charset="0"/>
                <a:cs typeface="Arial" panose="020B0604020202020204" pitchFamily="34" charset="0"/>
              </a:rPr>
              <a:t>las herramientas, mobiliario, paneles de indicadores y controles y otros objetos de trabajo.</a:t>
            </a:r>
            <a:endParaRPr lang="es-ES" dirty="0">
              <a:latin typeface="Arial" panose="020B0604020202020204" pitchFamily="34" charset="0"/>
              <a:cs typeface="Arial" panose="020B0604020202020204" pitchFamily="34" charset="0"/>
            </a:endParaRPr>
          </a:p>
          <a:p>
            <a:pPr marL="640080" lvl="2" indent="0" algn="just">
              <a:spcBef>
                <a:spcPts val="600"/>
              </a:spcBef>
              <a:spcAft>
                <a:spcPts val="600"/>
              </a:spcAft>
              <a:buNone/>
            </a:pPr>
            <a:r>
              <a:rPr lang="es-ES_tradnl" dirty="0">
                <a:latin typeface="Arial" panose="020B0604020202020204" pitchFamily="34" charset="0"/>
                <a:cs typeface="Arial" panose="020B0604020202020204" pitchFamily="34" charset="0"/>
              </a:rPr>
              <a:t>3. </a:t>
            </a:r>
            <a:r>
              <a:rPr lang="es-ES_tradnl" i="1" dirty="0">
                <a:latin typeface="Arial" panose="020B0604020202020204" pitchFamily="34" charset="0"/>
                <a:cs typeface="Arial" panose="020B0604020202020204" pitchFamily="34" charset="0"/>
              </a:rPr>
              <a:t>El ambiente de trabajo</a:t>
            </a:r>
            <a:r>
              <a:rPr lang="es-ES_tradnl" dirty="0">
                <a:latin typeface="Arial" panose="020B0604020202020204" pitchFamily="34" charset="0"/>
                <a:cs typeface="Arial" panose="020B0604020202020204" pitchFamily="34" charset="0"/>
              </a:rPr>
              <a:t> que comprende la temperatura, iluminación, ruido, vibraciones y otras cualidades atmosféricas.</a:t>
            </a:r>
            <a:endParaRPr lang="es-ES" dirty="0">
              <a:latin typeface="Arial" panose="020B0604020202020204" pitchFamily="34" charset="0"/>
              <a:cs typeface="Arial" panose="020B0604020202020204" pitchFamily="34" charset="0"/>
            </a:endParaRPr>
          </a:p>
          <a:p>
            <a:pPr marL="0" lvl="2" indent="0" algn="just">
              <a:spcAft>
                <a:spcPts val="600"/>
              </a:spcAft>
              <a:buNone/>
            </a:pPr>
            <a:endParaRPr lang="es-ES" sz="2000" b="1"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66219" y="438321"/>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Ergonomía en el Centro de Cómputo</a:t>
            </a:r>
          </a:p>
        </p:txBody>
      </p:sp>
    </p:spTree>
    <p:extLst>
      <p:ext uri="{BB962C8B-B14F-4D97-AF65-F5344CB8AC3E}">
        <p14:creationId xmlns:p14="http://schemas.microsoft.com/office/powerpoint/2010/main" val="3238071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56589" y="938387"/>
            <a:ext cx="8175851" cy="5611836"/>
          </a:xfrm>
        </p:spPr>
        <p:txBody>
          <a:bodyPr>
            <a:noAutofit/>
          </a:bodyPr>
          <a:lstStyle/>
          <a:p>
            <a:pPr marL="0" lvl="2" indent="0" algn="just">
              <a:spcAft>
                <a:spcPts val="600"/>
              </a:spcAft>
              <a:buNone/>
            </a:pPr>
            <a:r>
              <a:rPr lang="es-ES" sz="2000" b="1" dirty="0">
                <a:latin typeface="Arial" pitchFamily="34" charset="0"/>
                <a:cs typeface="Arial" pitchFamily="34" charset="0"/>
              </a:rPr>
              <a:t>Factores a analizar</a:t>
            </a:r>
          </a:p>
          <a:p>
            <a:pPr lvl="1" algn="just">
              <a:spcBef>
                <a:spcPts val="600"/>
              </a:spcBef>
              <a:spcAft>
                <a:spcPts val="600"/>
              </a:spcAft>
              <a:buFont typeface="Wingdings" panose="05000000000000000000" pitchFamily="2" charset="2"/>
              <a:buChar char="q"/>
            </a:pPr>
            <a:r>
              <a:rPr lang="es-ES_tradnl" sz="2000" dirty="0">
                <a:latin typeface="Arial" panose="020B0604020202020204" pitchFamily="34" charset="0"/>
                <a:cs typeface="Arial" panose="020B0604020202020204" pitchFamily="34" charset="0"/>
              </a:rPr>
              <a:t>Factores de riesgos de trabajo</a:t>
            </a:r>
          </a:p>
          <a:p>
            <a:pPr lvl="1" algn="just"/>
            <a:r>
              <a:rPr lang="es-ES_tradnl" sz="1800" dirty="0">
                <a:latin typeface="Arial" panose="020B0604020202020204" pitchFamily="34" charset="0"/>
                <a:cs typeface="Arial" panose="020B0604020202020204" pitchFamily="34" charset="0"/>
              </a:rPr>
              <a:t>Características físicas de la tarea (la interacción primaria entre el trabajador y el ambiente laboral).</a:t>
            </a:r>
            <a:endParaRPr lang="es-ES" sz="1800" dirty="0">
              <a:latin typeface="Arial" panose="020B0604020202020204" pitchFamily="34" charset="0"/>
              <a:cs typeface="Arial" panose="020B0604020202020204" pitchFamily="34" charset="0"/>
            </a:endParaRPr>
          </a:p>
          <a:p>
            <a:pPr marL="914400" lvl="3" indent="0">
              <a:buNone/>
            </a:pPr>
            <a:r>
              <a:rPr lang="es-ES_tradnl" dirty="0">
                <a:latin typeface="Arial" panose="020B0604020202020204" pitchFamily="34" charset="0"/>
                <a:cs typeface="Arial" panose="020B0604020202020204" pitchFamily="34" charset="0"/>
              </a:rPr>
              <a:t>Posturas                    Fuerza</a:t>
            </a:r>
            <a:endParaRPr lang="es-ES" dirty="0">
              <a:latin typeface="Arial" panose="020B0604020202020204" pitchFamily="34" charset="0"/>
              <a:cs typeface="Arial" panose="020B0604020202020204" pitchFamily="34" charset="0"/>
            </a:endParaRPr>
          </a:p>
          <a:p>
            <a:pPr marL="914400" lvl="3" indent="0">
              <a:buNone/>
            </a:pPr>
            <a:r>
              <a:rPr lang="es-ES_tradnl" dirty="0">
                <a:latin typeface="Arial" panose="020B0604020202020204" pitchFamily="34" charset="0"/>
                <a:cs typeface="Arial" panose="020B0604020202020204" pitchFamily="34" charset="0"/>
              </a:rPr>
              <a:t>Repeticiones             Velocidad/aceleración</a:t>
            </a:r>
            <a:endParaRPr lang="es-ES" dirty="0">
              <a:latin typeface="Arial" panose="020B0604020202020204" pitchFamily="34" charset="0"/>
              <a:cs typeface="Arial" panose="020B0604020202020204" pitchFamily="34" charset="0"/>
            </a:endParaRPr>
          </a:p>
          <a:p>
            <a:pPr marL="914400" lvl="3" indent="0">
              <a:buNone/>
            </a:pPr>
            <a:r>
              <a:rPr lang="es-ES_tradnl" dirty="0">
                <a:latin typeface="Arial" panose="020B0604020202020204" pitchFamily="34" charset="0"/>
                <a:cs typeface="Arial" panose="020B0604020202020204" pitchFamily="34" charset="0"/>
              </a:rPr>
              <a:t>Duración                   Tiempo de recuperación</a:t>
            </a:r>
            <a:endParaRPr lang="es-ES" dirty="0">
              <a:latin typeface="Arial" panose="020B0604020202020204" pitchFamily="34" charset="0"/>
              <a:cs typeface="Arial" panose="020B0604020202020204" pitchFamily="34" charset="0"/>
            </a:endParaRPr>
          </a:p>
          <a:p>
            <a:pPr marL="914400" lvl="3" indent="0">
              <a:buNone/>
            </a:pPr>
            <a:r>
              <a:rPr lang="es-ES_tradnl" dirty="0">
                <a:latin typeface="Arial" panose="020B0604020202020204" pitchFamily="34" charset="0"/>
                <a:cs typeface="Arial" panose="020B0604020202020204" pitchFamily="34" charset="0"/>
              </a:rPr>
              <a:t>Carga dinámica         Vibración por segmentos.</a:t>
            </a:r>
          </a:p>
          <a:p>
            <a:pPr marL="914400" lvl="3" indent="0">
              <a:buNone/>
            </a:pPr>
            <a:endParaRPr lang="es-ES" dirty="0">
              <a:latin typeface="Arial" panose="020B0604020202020204" pitchFamily="34" charset="0"/>
              <a:cs typeface="Arial" panose="020B0604020202020204" pitchFamily="34" charset="0"/>
            </a:endParaRPr>
          </a:p>
          <a:p>
            <a:pPr lvl="1" algn="just"/>
            <a:r>
              <a:rPr lang="es-ES_tradnl" sz="1800" dirty="0">
                <a:latin typeface="Arial" panose="020B0604020202020204" pitchFamily="34" charset="0"/>
                <a:cs typeface="Arial" panose="020B0604020202020204" pitchFamily="34" charset="0"/>
              </a:rPr>
              <a:t>Características ambientales (la interacción primaria entre el trabajador y el ambiente laboral).</a:t>
            </a:r>
            <a:endParaRPr lang="es-ES" sz="1800" dirty="0">
              <a:latin typeface="Arial" panose="020B0604020202020204" pitchFamily="34" charset="0"/>
              <a:cs typeface="Arial" panose="020B0604020202020204" pitchFamily="34" charset="0"/>
            </a:endParaRPr>
          </a:p>
          <a:p>
            <a:pPr marL="1188720" lvl="4" indent="0" algn="just">
              <a:buNone/>
            </a:pPr>
            <a:r>
              <a:rPr lang="es-ES_tradnl" sz="1800" dirty="0">
                <a:latin typeface="Arial" panose="020B0604020202020204" pitchFamily="34" charset="0"/>
                <a:cs typeface="Arial" panose="020B0604020202020204" pitchFamily="34" charset="0"/>
              </a:rPr>
              <a:t>estrés por el calor / frio </a:t>
            </a:r>
            <a:endParaRPr lang="es-ES" sz="1800" dirty="0">
              <a:latin typeface="Arial" panose="020B0604020202020204" pitchFamily="34" charset="0"/>
              <a:cs typeface="Arial" panose="020B0604020202020204" pitchFamily="34" charset="0"/>
            </a:endParaRPr>
          </a:p>
          <a:p>
            <a:pPr marL="1188720" lvl="4" indent="0" algn="just">
              <a:buNone/>
            </a:pPr>
            <a:r>
              <a:rPr lang="es-ES_tradnl" sz="1800" dirty="0">
                <a:latin typeface="Arial" panose="020B0604020202020204" pitchFamily="34" charset="0"/>
                <a:cs typeface="Arial" panose="020B0604020202020204" pitchFamily="34" charset="0"/>
              </a:rPr>
              <a:t>vibración hacia el cuerpo</a:t>
            </a:r>
            <a:endParaRPr lang="es-ES" sz="1800" dirty="0">
              <a:latin typeface="Arial" panose="020B0604020202020204" pitchFamily="34" charset="0"/>
              <a:cs typeface="Arial" panose="020B0604020202020204" pitchFamily="34" charset="0"/>
            </a:endParaRPr>
          </a:p>
          <a:p>
            <a:pPr marL="1188720" lvl="4" indent="0" algn="just">
              <a:buNone/>
            </a:pPr>
            <a:r>
              <a:rPr lang="es-ES_tradnl" sz="1800" dirty="0">
                <a:latin typeface="Arial" panose="020B0604020202020204" pitchFamily="34" charset="0"/>
                <a:cs typeface="Arial" panose="020B0604020202020204" pitchFamily="34" charset="0"/>
              </a:rPr>
              <a:t>iluminación</a:t>
            </a:r>
            <a:endParaRPr lang="es-ES" sz="1800" dirty="0">
              <a:latin typeface="Arial" panose="020B0604020202020204" pitchFamily="34" charset="0"/>
              <a:cs typeface="Arial" panose="020B0604020202020204" pitchFamily="34" charset="0"/>
            </a:endParaRPr>
          </a:p>
          <a:p>
            <a:pPr marL="1188720" lvl="4" indent="0" algn="just">
              <a:buNone/>
            </a:pPr>
            <a:r>
              <a:rPr lang="es-ES_tradnl" sz="1800" dirty="0">
                <a:latin typeface="Arial" panose="020B0604020202020204" pitchFamily="34" charset="0"/>
                <a:cs typeface="Arial" panose="020B0604020202020204" pitchFamily="34" charset="0"/>
              </a:rPr>
              <a:t>ruido</a:t>
            </a:r>
            <a:endParaRPr lang="es-ES" sz="1800" dirty="0">
              <a:latin typeface="Arial" panose="020B0604020202020204" pitchFamily="34" charset="0"/>
              <a:cs typeface="Arial" panose="020B0604020202020204"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179512" y="291662"/>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Ergonomía en el Centro de Cómputo</a:t>
            </a:r>
          </a:p>
        </p:txBody>
      </p:sp>
    </p:spTree>
    <p:extLst>
      <p:ext uri="{BB962C8B-B14F-4D97-AF65-F5344CB8AC3E}">
        <p14:creationId xmlns:p14="http://schemas.microsoft.com/office/powerpoint/2010/main" val="2649351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56589" y="938386"/>
            <a:ext cx="8175851" cy="6091013"/>
          </a:xfrm>
        </p:spPr>
        <p:txBody>
          <a:bodyPr>
            <a:noAutofit/>
          </a:bodyPr>
          <a:lstStyle/>
          <a:p>
            <a:pPr marL="0" lvl="2" indent="0" algn="just">
              <a:spcAft>
                <a:spcPts val="600"/>
              </a:spcAft>
              <a:buNone/>
            </a:pPr>
            <a:r>
              <a:rPr lang="es-ES" sz="2000" b="1" dirty="0">
                <a:latin typeface="Arial" pitchFamily="34" charset="0"/>
                <a:cs typeface="Arial" pitchFamily="34" charset="0"/>
              </a:rPr>
              <a:t>Factores a analizar</a:t>
            </a:r>
          </a:p>
          <a:p>
            <a:pPr lvl="1" algn="just">
              <a:spcBef>
                <a:spcPts val="600"/>
              </a:spcBef>
              <a:spcAft>
                <a:spcPts val="600"/>
              </a:spcAft>
              <a:buFont typeface="Wingdings" panose="05000000000000000000" pitchFamily="2" charset="2"/>
              <a:buChar char="q"/>
            </a:pPr>
            <a:r>
              <a:rPr lang="es-ES_tradnl" sz="2000" b="1" dirty="0">
                <a:latin typeface="Arial" panose="020B0604020202020204" pitchFamily="34" charset="0"/>
                <a:cs typeface="Arial" panose="020B0604020202020204" pitchFamily="34" charset="0"/>
              </a:rPr>
              <a:t>Las posturas</a:t>
            </a:r>
          </a:p>
          <a:p>
            <a:pPr marL="365760" lvl="1" indent="0" algn="just">
              <a:spcBef>
                <a:spcPts val="600"/>
              </a:spcBef>
              <a:spcAft>
                <a:spcPts val="600"/>
              </a:spcAft>
              <a:buNone/>
            </a:pPr>
            <a:r>
              <a:rPr lang="es-ES_tradnl" sz="1800" dirty="0">
                <a:latin typeface="Arial" panose="020B0604020202020204" pitchFamily="34" charset="0"/>
                <a:cs typeface="Arial" panose="020B0604020202020204" pitchFamily="34" charset="0"/>
              </a:rPr>
              <a:t>Es la posición que el cuerpo adopta al desempeñar un trabajo. La postura agachado se asocia con un aumento en el riesgo de lesiones.</a:t>
            </a:r>
            <a:endParaRPr lang="es-ES" sz="1800" dirty="0">
              <a:latin typeface="Arial" panose="020B0604020202020204" pitchFamily="34" charset="0"/>
              <a:cs typeface="Arial" panose="020B0604020202020204" pitchFamily="34" charset="0"/>
            </a:endParaRPr>
          </a:p>
          <a:p>
            <a:pPr marL="365760" lvl="1" indent="0">
              <a:buNone/>
            </a:pPr>
            <a:r>
              <a:rPr lang="es-ES_tradnl" sz="1800" dirty="0">
                <a:latin typeface="Arial" panose="020B0604020202020204" pitchFamily="34" charset="0"/>
                <a:cs typeface="Arial" panose="020B0604020202020204" pitchFamily="34" charset="0"/>
              </a:rPr>
              <a:t>Generalmente se considera que más de una articulación que se desvía de la posición neutral produce altos riesgos de lesiones.</a:t>
            </a:r>
            <a:endParaRPr lang="es-ES" sz="1800" dirty="0">
              <a:latin typeface="Arial" panose="020B0604020202020204" pitchFamily="34" charset="0"/>
              <a:cs typeface="Arial" panose="020B0604020202020204" pitchFamily="34" charset="0"/>
            </a:endParaRPr>
          </a:p>
          <a:p>
            <a:pPr marL="365760" lvl="1" indent="0">
              <a:spcBef>
                <a:spcPts val="600"/>
              </a:spcBef>
              <a:spcAft>
                <a:spcPts val="600"/>
              </a:spcAft>
              <a:buNone/>
            </a:pPr>
            <a:r>
              <a:rPr lang="es-ES_tradnl" sz="1800" dirty="0">
                <a:latin typeface="Arial" panose="020B0604020202020204" pitchFamily="34" charset="0"/>
                <a:cs typeface="Arial" panose="020B0604020202020204" pitchFamily="34" charset="0"/>
              </a:rPr>
              <a:t>Ejemplos:</a:t>
            </a:r>
            <a:endParaRPr lang="es-ES" sz="1800" dirty="0">
              <a:latin typeface="Arial" panose="020B0604020202020204" pitchFamily="34" charset="0"/>
              <a:cs typeface="Arial" panose="020B0604020202020204" pitchFamily="34" charset="0"/>
            </a:endParaRPr>
          </a:p>
          <a:p>
            <a:pPr marL="365760" lvl="1" indent="0" algn="just">
              <a:spcBef>
                <a:spcPts val="600"/>
              </a:spcBef>
              <a:spcAft>
                <a:spcPts val="600"/>
              </a:spcAft>
              <a:buNone/>
            </a:pPr>
            <a:r>
              <a:rPr lang="es-ES_tradnl" sz="1800" i="1" dirty="0">
                <a:latin typeface="Arial" panose="020B0604020202020204" pitchFamily="34" charset="0"/>
                <a:cs typeface="Arial" panose="020B0604020202020204" pitchFamily="34" charset="0"/>
              </a:rPr>
              <a:t>En la muñeca: </a:t>
            </a:r>
            <a:r>
              <a:rPr lang="es-ES_tradnl" sz="1800" dirty="0">
                <a:latin typeface="Arial" panose="020B0604020202020204" pitchFamily="34" charset="0"/>
                <a:cs typeface="Arial" panose="020B0604020202020204" pitchFamily="34" charset="0"/>
              </a:rPr>
              <a:t>· La posición de extensión y flexión se asocian con el síndrome del túnel del carpo. </a:t>
            </a:r>
            <a:endParaRPr lang="es-ES" sz="1800" dirty="0">
              <a:latin typeface="Arial" panose="020B0604020202020204" pitchFamily="34" charset="0"/>
              <a:cs typeface="Arial" panose="020B0604020202020204" pitchFamily="34" charset="0"/>
            </a:endParaRPr>
          </a:p>
          <a:p>
            <a:pPr marL="365760" lvl="1" indent="0" algn="just">
              <a:spcBef>
                <a:spcPts val="600"/>
              </a:spcBef>
              <a:spcAft>
                <a:spcPts val="600"/>
              </a:spcAft>
              <a:buNone/>
            </a:pPr>
            <a:r>
              <a:rPr lang="es-ES_tradnl" sz="1800" i="1" dirty="0">
                <a:latin typeface="Arial" panose="020B0604020202020204" pitchFamily="34" charset="0"/>
                <a:cs typeface="Arial" panose="020B0604020202020204" pitchFamily="34" charset="0"/>
              </a:rPr>
              <a:t>En el hombro: </a:t>
            </a:r>
            <a:r>
              <a:rPr lang="es-ES_tradnl" sz="1800" dirty="0">
                <a:latin typeface="Arial" panose="020B0604020202020204" pitchFamily="34" charset="0"/>
                <a:cs typeface="Arial" panose="020B0604020202020204" pitchFamily="34" charset="0"/>
              </a:rPr>
              <a:t> Las manos arriba o a la altura del hombro se relacionan con tendinitis y varias patologías del hombro.</a:t>
            </a:r>
            <a:endParaRPr lang="es-ES" sz="1800" dirty="0">
              <a:latin typeface="Arial" panose="020B0604020202020204" pitchFamily="34" charset="0"/>
              <a:cs typeface="Arial" panose="020B0604020202020204" pitchFamily="34" charset="0"/>
            </a:endParaRPr>
          </a:p>
          <a:p>
            <a:pPr marL="365760" lvl="1" indent="0" algn="just">
              <a:spcBef>
                <a:spcPts val="600"/>
              </a:spcBef>
              <a:spcAft>
                <a:spcPts val="600"/>
              </a:spcAft>
              <a:buNone/>
            </a:pPr>
            <a:r>
              <a:rPr lang="es-ES_tradnl" sz="1800" i="1" dirty="0">
                <a:latin typeface="Arial" panose="020B0604020202020204" pitchFamily="34" charset="0"/>
                <a:cs typeface="Arial" panose="020B0604020202020204" pitchFamily="34" charset="0"/>
              </a:rPr>
              <a:t>En la columna cervical: </a:t>
            </a:r>
            <a:r>
              <a:rPr lang="es-ES_tradnl" sz="1800" dirty="0">
                <a:latin typeface="Arial" panose="020B0604020202020204" pitchFamily="34" charset="0"/>
                <a:cs typeface="Arial" panose="020B0604020202020204" pitchFamily="34" charset="0"/>
              </a:rPr>
              <a:t>· La extensión con el brazo levantado se ha relacionado con dolor y adormecimiento cuello-hombro, el dolor en los músculos de los hombros disminuye el movimiento del cuello.</a:t>
            </a:r>
            <a:endParaRPr lang="es-ES" sz="1800" dirty="0">
              <a:latin typeface="Arial" panose="020B0604020202020204" pitchFamily="34" charset="0"/>
              <a:cs typeface="Arial" panose="020B0604020202020204" pitchFamily="34" charset="0"/>
            </a:endParaRPr>
          </a:p>
          <a:p>
            <a:pPr marL="365760" lvl="1" indent="0" algn="just">
              <a:spcBef>
                <a:spcPts val="600"/>
              </a:spcBef>
              <a:spcAft>
                <a:spcPts val="600"/>
              </a:spcAft>
              <a:buNone/>
            </a:pPr>
            <a:r>
              <a:rPr lang="es-ES_tradnl" sz="1800" i="1" dirty="0">
                <a:latin typeface="Arial" panose="020B0604020202020204" pitchFamily="34" charset="0"/>
                <a:cs typeface="Arial" panose="020B0604020202020204" pitchFamily="34" charset="0"/>
              </a:rPr>
              <a:t>En la espalda baja: </a:t>
            </a:r>
            <a:r>
              <a:rPr lang="es-ES_tradnl" sz="1800" dirty="0">
                <a:latin typeface="Arial" panose="020B0604020202020204" pitchFamily="34" charset="0"/>
                <a:cs typeface="Arial" panose="020B0604020202020204" pitchFamily="34" charset="0"/>
              </a:rPr>
              <a:t>· el ángulo sagital en el tronco se ha asociado con alteraciones ocupacionales en la espalda baja.</a:t>
            </a:r>
            <a:endParaRPr lang="es-ES" sz="1800" dirty="0">
              <a:latin typeface="Arial" panose="020B0604020202020204" pitchFamily="34" charset="0"/>
              <a:cs typeface="Arial" panose="020B0604020202020204" pitchFamily="34" charset="0"/>
            </a:endParaRPr>
          </a:p>
          <a:p>
            <a:pPr lvl="1" algn="just">
              <a:spcBef>
                <a:spcPts val="600"/>
              </a:spcBef>
              <a:spcAft>
                <a:spcPts val="600"/>
              </a:spcAft>
              <a:buFont typeface="Wingdings" panose="05000000000000000000" pitchFamily="2" charset="2"/>
              <a:buChar char="q"/>
            </a:pPr>
            <a:endParaRPr lang="es-ES" sz="1800" dirty="0">
              <a:latin typeface="Arial" panose="020B0604020202020204" pitchFamily="34" charset="0"/>
              <a:cs typeface="Arial" panose="020B0604020202020204" pitchFamily="34" charset="0"/>
            </a:endParaRPr>
          </a:p>
          <a:p>
            <a:pPr marL="0" lvl="2" indent="0" algn="just">
              <a:spcAft>
                <a:spcPts val="600"/>
              </a:spcAft>
              <a:buNone/>
            </a:pPr>
            <a:endParaRPr lang="es-ES" b="1" dirty="0">
              <a:latin typeface="Arial" pitchFamily="34" charset="0"/>
              <a:cs typeface="Arial" pitchFamily="34" charset="0"/>
            </a:endParaRPr>
          </a:p>
          <a:p>
            <a:pPr marL="0" lvl="2" indent="0" algn="just">
              <a:spcAft>
                <a:spcPts val="600"/>
              </a:spcAft>
              <a:buNone/>
            </a:pPr>
            <a:endParaRPr lang="es-ES" b="1"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66219" y="438321"/>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Ergonomía en el Centro de Cómputo</a:t>
            </a:r>
          </a:p>
        </p:txBody>
      </p:sp>
    </p:spTree>
    <p:extLst>
      <p:ext uri="{BB962C8B-B14F-4D97-AF65-F5344CB8AC3E}">
        <p14:creationId xmlns:p14="http://schemas.microsoft.com/office/powerpoint/2010/main" val="8976655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DE95A0C693CEB341887D38A4A2B58B45040072C752107C5A7B47AA91A1EE638E6F1F" ma:contentTypeVersion="24" ma:contentTypeDescription="Create a new document." ma:contentTypeScope="" ma:versionID="0c22a9e4ee5a4d59bacc0eca4cef97cb"/>
</file>

<file path=customXml/item3.xml><?xml version="1.0" encoding="utf-8"?>
<p:properties xmlns:p="http://schemas.microsoft.com/office/2006/metadata/properties" xmlns:xsi="http://www.w3.org/2001/XMLSchema-instance" xmlns:pc="http://schemas.microsoft.com/office/infopath/2007/PartnerControls"/>
</file>

<file path=customXml/itemProps1.xml><?xml version="1.0" encoding="utf-8"?>
<ds:datastoreItem xmlns:ds="http://schemas.openxmlformats.org/officeDocument/2006/customXml" ds:itemID="{3722D8BD-807B-4A41-93C9-0E581F3C4C1F}">
  <ds:schemaRefs>
    <ds:schemaRef ds:uri="http://schemas.microsoft.com/sharepoint/v3/contenttype/forms"/>
  </ds:schemaRefs>
</ds:datastoreItem>
</file>

<file path=customXml/itemProps2.xml><?xml version="1.0" encoding="utf-8"?>
<ds:datastoreItem xmlns:ds="http://schemas.openxmlformats.org/officeDocument/2006/customXml" ds:itemID="{68EF03C4-44DE-46A6-83B9-F81098DF0B89}">
  <ds:schemaRefs>
    <ds:schemaRef ds:uri="http://schemas.microsoft.com/office/2006/metadata/contentType"/>
    <ds:schemaRef ds:uri="http://schemas.microsoft.com/office/2006/metadata/properties/metaAttributes"/>
  </ds:schemaRefs>
</ds:datastoreItem>
</file>

<file path=customXml/itemProps3.xml><?xml version="1.0" encoding="utf-8"?>
<ds:datastoreItem xmlns:ds="http://schemas.openxmlformats.org/officeDocument/2006/customXml" ds:itemID="{E84655DC-E572-4564-A9C9-0B9D8003F12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Oriel</Template>
  <TotalTime>5970</TotalTime>
  <Words>2172</Words>
  <Application>Microsoft Office PowerPoint</Application>
  <PresentationFormat>Presentación en pantalla (4:3)</PresentationFormat>
  <Paragraphs>183</Paragraphs>
  <Slides>23</Slides>
  <Notes>22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23</vt:i4>
      </vt:variant>
    </vt:vector>
  </HeadingPairs>
  <TitlesOfParts>
    <vt:vector size="29" baseType="lpstr">
      <vt:lpstr>Arial</vt:lpstr>
      <vt:lpstr>Calibri</vt:lpstr>
      <vt:lpstr>Century Schoolbook</vt:lpstr>
      <vt:lpstr>Wingdings</vt:lpstr>
      <vt:lpstr>Wingdings 2</vt:lpstr>
      <vt:lpstr>Mirador</vt:lpstr>
      <vt:lpstr>Seguridad  y   Auditoria Informática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Tecnologias de la Informacion y de la Comunicacion</dc:title>
  <dc:creator>User OEM</dc:creator>
  <cp:lastModifiedBy>Usuario</cp:lastModifiedBy>
  <cp:revision>477</cp:revision>
  <dcterms:created xsi:type="dcterms:W3CDTF">2011-08-28T12:11:05Z</dcterms:created>
  <dcterms:modified xsi:type="dcterms:W3CDTF">2023-10-30T13:44:20Z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TC100738469990</vt:lpwstr>
  </property>
</Properties>
</file>