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56" r:id="rId4"/>
  </p:sldMasterIdLst>
  <p:notesMasterIdLst>
    <p:notesMasterId r:id="rId16"/>
  </p:notesMasterIdLst>
  <p:handoutMasterIdLst>
    <p:handoutMasterId r:id="rId17"/>
  </p:handoutMasterIdLst>
  <p:sldIdLst>
    <p:sldId id="446" r:id="rId5"/>
    <p:sldId id="447" r:id="rId6"/>
    <p:sldId id="449" r:id="rId7"/>
    <p:sldId id="471" r:id="rId8"/>
    <p:sldId id="472" r:id="rId9"/>
    <p:sldId id="473" r:id="rId10"/>
    <p:sldId id="474" r:id="rId11"/>
    <p:sldId id="475" r:id="rId12"/>
    <p:sldId id="476" r:id="rId13"/>
    <p:sldId id="477" r:id="rId14"/>
    <p:sldId id="47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E0E3"/>
    <a:srgbClr val="4970ED"/>
    <a:srgbClr val="ED5949"/>
    <a:srgbClr val="77CA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0"/>
    <p:restoredTop sz="86380" autoAdjust="0"/>
  </p:normalViewPr>
  <p:slideViewPr>
    <p:cSldViewPr>
      <p:cViewPr>
        <p:scale>
          <a:sx n="70" d="100"/>
          <a:sy n="70" d="100"/>
        </p:scale>
        <p:origin x="720" y="30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3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A849C5AD-4428-4E9C-9C84-11B72C9365FB}" type="datetimeFigureOut">
              <a:rPr lang="es-ES" smtClean="0"/>
              <a:pPr/>
              <a:t>27/10/2025</a:t>
            </a:fld>
            <a:endParaRPr lang="es-ES" dirty="0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C596567-A38F-4CEF-B37F-9B9D120D62CE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85442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D7547E60-4BE7-4E4E-9AAA-5EE35AEC995C}" type="datetimeFigureOut">
              <a:rPr lang="es-ES"/>
              <a:pPr/>
              <a:t>27/10/2025</a:t>
            </a:fld>
            <a:endParaRPr lang="es-ES" dirty="0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/>
          <a:lstStyle/>
          <a:p>
            <a:endParaRPr lang="es-E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título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CA077768-21C8-4125-A345-258E48D2EED0}" type="slidenum">
              <a:rPr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90448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51240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66E94-0F6F-7EA2-EDC4-9A7D33ED7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30921DD8-50C8-3EE6-E7CE-A84BEC3449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C12D4830-C62A-AC74-8791-E79CFF2F16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DBE0CB76-F4F8-0A04-CD93-F8EB0B9A6F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7580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75356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33222-B8E3-4F1D-D666-7FD0C0BD3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B367B5E1-BD39-6C4C-C778-ADDE20F728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D8A1BD75-58B1-1C62-AE38-62383EE2BD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A8B94371-4B00-D8FA-91D3-ED7E230B12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298662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A7B90-0BA5-D04A-8C4A-0B583C8E9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AC484FC5-65DC-B203-27F7-C19495D30C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844B1B3F-B612-FA38-9AAD-B6F98AAE28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2E991BAC-1C70-8F8B-0CD7-35269DBE28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8807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D2759-A870-84AB-8B91-FBD497BB2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61C9D0CB-2771-F86A-BF5B-358D1D44E3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6E2C2872-1942-3EF3-C71E-E73538CEFF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F59DE0AD-332A-D8E1-BF3F-B1C7BB3EE6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18372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8AE2A-4E64-1A66-AB8E-19F7FD1A5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3B03DAA7-5E6E-BB36-64DF-3A65F77123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060D1D32-208A-5C8E-54E2-740EE9B384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31F28ED8-E02A-8E01-72E8-08839E6DA3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69117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E3511-75F3-0A9B-04AC-B52E15931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7987A009-54A0-0BD6-DA39-4851CCE4C9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1AE84538-237D-E708-D12B-B5A30CD268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9BB73BDC-9686-D754-B5AB-48C8945246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714246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78E7E-CCF6-E88E-29FB-8B07A474B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980BFE4E-4871-5EDD-E287-3793F7CE31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EBB0BFDD-1683-658E-D445-6685F5FF1F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B11DF2DC-1050-CA23-13AE-F5FF7B04E2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64686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02BB9-9877-822C-E300-9AA3E091F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FBE8378D-9DFD-5153-9DA9-A45CC04491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2CD1CE65-F96E-35F2-3F4D-D3927E3E29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76B8AB81-48AE-7E01-FF03-43D57E2A9C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7031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C14FD69-4A85-4715-A222-ABB225B63BC6}" type="datetimeFigureOut">
              <a:rPr lang="es-ES" smtClean="0"/>
              <a:pPr/>
              <a:t>27/10/2025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27/10/2025</a:t>
            </a:fld>
            <a:endParaRPr lang="es-ES" sz="10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27/10/2025</a:t>
            </a:fld>
            <a:endParaRPr lang="es-ES" sz="10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C14FD69-4A85-4715-A222-ABB225B63BC6}" type="datetimeFigureOut">
              <a:rPr lang="es-ES" smtClean="0"/>
              <a:pPr/>
              <a:t>27/10/2025</a:t>
            </a:fld>
            <a:endParaRPr lang="es-ES" sz="1000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algn="ctr"/>
            <a:endParaRPr lang="es-ES" sz="10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C14FD69-4A85-4715-A222-ABB225B63BC6}" type="datetimeFigureOut">
              <a:rPr lang="es-ES" smtClean="0"/>
              <a:pPr/>
              <a:t>27/10/2025</a:t>
            </a:fld>
            <a:endParaRPr lang="es-ES" sz="10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27/10/2025</a:t>
            </a:fld>
            <a:endParaRPr lang="es-ES" sz="1000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27/10/2025</a:t>
            </a:fld>
            <a:endParaRPr lang="es-ES" sz="10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C14FD69-4A85-4715-A222-ABB225B63BC6}" type="datetimeFigureOut">
              <a:rPr lang="es-ES" smtClean="0"/>
              <a:pPr/>
              <a:t>27/10/2025</a:t>
            </a:fld>
            <a:endParaRPr lang="es-ES" sz="1000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algn="ctr"/>
            <a:endParaRPr lang="es-ES" sz="100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27/10/2025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C14FD69-4A85-4715-A222-ABB225B63BC6}" type="datetimeFigureOut">
              <a:rPr lang="es-ES" smtClean="0"/>
              <a:pPr/>
              <a:t>27/10/2025</a:t>
            </a:fld>
            <a:endParaRPr lang="es-ES" sz="1000" dirty="0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algn="ctr"/>
            <a:endParaRPr lang="es-ES" sz="10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C14FD69-4A85-4715-A222-ABB225B63BC6}" type="datetimeFigureOut">
              <a:rPr lang="es-ES" smtClean="0"/>
              <a:pPr/>
              <a:t>27/10/2025</a:t>
            </a:fld>
            <a:endParaRPr lang="es-ES" sz="1000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algn="ctr"/>
            <a:endParaRPr lang="es-ES" sz="10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7000"/>
              </a:schemeClr>
            </a:gs>
            <a:gs pos="48000">
              <a:schemeClr val="accent5">
                <a:lumMod val="97000"/>
                <a:lumOff val="3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C14FD69-4A85-4715-A222-ABB225B63BC6}" type="datetimeFigureOut">
              <a:rPr lang="es-ES" smtClean="0"/>
              <a:pPr/>
              <a:t>27/10/2025</a:t>
            </a:fld>
            <a:endParaRPr lang="es-ES" sz="1000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43608" y="1196752"/>
            <a:ext cx="7577814" cy="1470025"/>
          </a:xfrm>
        </p:spPr>
        <p:txBody>
          <a:bodyPr/>
          <a:lstStyle/>
          <a:p>
            <a:pPr algn="ctr"/>
            <a:r>
              <a:rPr lang="es-ES" b="1" dirty="0">
                <a:latin typeface="Arial" pitchFamily="34" charset="0"/>
                <a:cs typeface="Arial" pitchFamily="34" charset="0"/>
              </a:rPr>
              <a:t>Seguridad  y   </a:t>
            </a:r>
            <a:r>
              <a:rPr lang="es-ES" dirty="0">
                <a:latin typeface="Arial" pitchFamily="34" charset="0"/>
                <a:cs typeface="Arial" pitchFamily="34" charset="0"/>
              </a:rPr>
              <a:t>Auditoria Informática</a:t>
            </a:r>
            <a:endParaRPr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74967" y="2964304"/>
            <a:ext cx="6194066" cy="925223"/>
          </a:xfrm>
        </p:spPr>
        <p:txBody>
          <a:bodyPr>
            <a:normAutofit/>
          </a:bodyPr>
          <a:lstStyle/>
          <a:p>
            <a:pPr algn="ctr"/>
            <a:r>
              <a:rPr lang="es-ES" dirty="0">
                <a:latin typeface="Arial" pitchFamily="34" charset="0"/>
                <a:cs typeface="Arial" pitchFamily="34" charset="0"/>
              </a:rPr>
              <a:t>Ergonomía</a:t>
            </a:r>
            <a:endParaRPr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502136A-DA65-8270-4532-025B4939A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>
            <a:extLst>
              <a:ext uri="{FF2B5EF4-FFF2-40B4-BE49-F238E27FC236}">
                <a16:creationId xmlns:a16="http://schemas.microsoft.com/office/drawing/2014/main" id="{A9A05B6F-00D2-8E3A-B45F-5F6AD2440E01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23528" y="938387"/>
            <a:ext cx="8410237" cy="5226917"/>
          </a:xfrm>
        </p:spPr>
        <p:txBody>
          <a:bodyPr>
            <a:noAutofit/>
          </a:bodyPr>
          <a:lstStyle/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Un software bien diseñado también debe ser ergonómico.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Esto se conoce como usabilidad, y su objetivo es que el sistema sea fácil de aprender, eficiente y agradable de utilizar.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Principios ergonómicos del software:</a:t>
            </a:r>
          </a:p>
          <a:p>
            <a:pPr marL="285750" lvl="2" indent="-285750"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Consistencia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las acciones deben funcionar igual en todo el sistema.</a:t>
            </a:r>
          </a:p>
          <a:p>
            <a:pPr marL="285750" lvl="2" indent="-285750"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Visibilidad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el usuario debe comprender fácilmente qué puede hacer.</a:t>
            </a:r>
          </a:p>
          <a:p>
            <a:pPr marL="285750" lvl="2" indent="-285750"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Feedback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el sistema debe responder claramente ante las acciones del usuario.</a:t>
            </a:r>
          </a:p>
          <a:p>
            <a:pPr marL="285750" lvl="2" indent="-285750"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Prevención de errores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evitar confusiones o pérdidas de datos.</a:t>
            </a:r>
          </a:p>
          <a:p>
            <a:pPr marL="285750" lvl="2" indent="-285750"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Control por parte del usuario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permitir deshacer acciones o cancelar procesos.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Ejemplo:en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herramientas de auditoría o monitoreo, una interfaz confusa puede inducir a errores graves de configuración de seguridad.</a:t>
            </a:r>
          </a:p>
        </p:txBody>
      </p:sp>
      <p:sp>
        <p:nvSpPr>
          <p:cNvPr id="51201" name="Rectangle 1">
            <a:extLst>
              <a:ext uri="{FF2B5EF4-FFF2-40B4-BE49-F238E27FC236}">
                <a16:creationId xmlns:a16="http://schemas.microsoft.com/office/drawing/2014/main" id="{88447AAD-FF01-99BF-6B6D-2A391027A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>
            <a:extLst>
              <a:ext uri="{FF2B5EF4-FFF2-40B4-BE49-F238E27FC236}">
                <a16:creationId xmlns:a16="http://schemas.microsoft.com/office/drawing/2014/main" id="{0E332796-0672-68BD-9906-75E563069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7C3C3E56-3FA0-FECC-CBC5-EABF645A48EF}"/>
              </a:ext>
            </a:extLst>
          </p:cNvPr>
          <p:cNvSpPr txBox="1">
            <a:spLocks/>
          </p:cNvSpPr>
          <p:nvPr/>
        </p:nvSpPr>
        <p:spPr>
          <a:xfrm>
            <a:off x="266219" y="438321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Ergonomía del software</a:t>
            </a:r>
          </a:p>
        </p:txBody>
      </p:sp>
    </p:spTree>
    <p:extLst>
      <p:ext uri="{BB962C8B-B14F-4D97-AF65-F5344CB8AC3E}">
        <p14:creationId xmlns:p14="http://schemas.microsoft.com/office/powerpoint/2010/main" val="719055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C06A6AB-DD69-1481-77B5-9A84C9E09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>
            <a:extLst>
              <a:ext uri="{FF2B5EF4-FFF2-40B4-BE49-F238E27FC236}">
                <a16:creationId xmlns:a16="http://schemas.microsoft.com/office/drawing/2014/main" id="{B5E4CA07-1FF0-E58A-F85B-62F6DA1EEFC9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23528" y="938387"/>
            <a:ext cx="8410237" cy="5226917"/>
          </a:xfrm>
        </p:spPr>
        <p:txBody>
          <a:bodyPr>
            <a:noAutofit/>
          </a:bodyPr>
          <a:lstStyle/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Aunque suelen tratarse como áreas separadas, la ergonomía influye directamente en la seguridad. Un entorno mal diseñado puede provocar: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Principios ergonómicos del software:</a:t>
            </a:r>
          </a:p>
          <a:p>
            <a:pPr marL="285750" lvl="2" indent="-285750"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Fatiga → errores en la administración de sistemas.</a:t>
            </a:r>
          </a:p>
          <a:p>
            <a:pPr marL="285750" lvl="2" indent="-285750"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Estrés → descuido de políticas de seguridad.</a:t>
            </a:r>
          </a:p>
          <a:p>
            <a:pPr marL="285750" lvl="2" indent="-285750"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Interfaces poco claras → fallas en el monitoreo o análisis de incidentes.</a:t>
            </a:r>
          </a:p>
          <a:p>
            <a:pPr marL="285750" lvl="2" indent="-285750" algn="just">
              <a:spcBef>
                <a:spcPts val="600"/>
              </a:spcBef>
              <a:spcAft>
                <a:spcPts val="600"/>
              </a:spcAft>
            </a:pP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Por tanto, la ergonomía es un componente preventivo de la seguridad informática, ya que mejora la atención, la precisión y la respuesta ante incidentes.</a:t>
            </a:r>
          </a:p>
        </p:txBody>
      </p:sp>
      <p:sp>
        <p:nvSpPr>
          <p:cNvPr id="51201" name="Rectangle 1">
            <a:extLst>
              <a:ext uri="{FF2B5EF4-FFF2-40B4-BE49-F238E27FC236}">
                <a16:creationId xmlns:a16="http://schemas.microsoft.com/office/drawing/2014/main" id="{F3714F3E-F979-B934-7082-60873229C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>
            <a:extLst>
              <a:ext uri="{FF2B5EF4-FFF2-40B4-BE49-F238E27FC236}">
                <a16:creationId xmlns:a16="http://schemas.microsoft.com/office/drawing/2014/main" id="{478B8AF9-2779-38C8-A93B-6CA34B7EE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3885C9A9-B6D5-4D0B-DA63-BCD0534606BC}"/>
              </a:ext>
            </a:extLst>
          </p:cNvPr>
          <p:cNvSpPr txBox="1">
            <a:spLocks/>
          </p:cNvSpPr>
          <p:nvPr/>
        </p:nvSpPr>
        <p:spPr>
          <a:xfrm>
            <a:off x="266219" y="438321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Ergonomía y seguridad informática</a:t>
            </a:r>
          </a:p>
        </p:txBody>
      </p:sp>
    </p:spTree>
    <p:extLst>
      <p:ext uri="{BB962C8B-B14F-4D97-AF65-F5344CB8AC3E}">
        <p14:creationId xmlns:p14="http://schemas.microsoft.com/office/powerpoint/2010/main" val="1810928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266219" y="1203385"/>
            <a:ext cx="8429652" cy="3665775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La ergonomía es la ciencia que estudia la adaptación del trabajo al ser humano. Busca diseñar entornos, equipos, herramientas, software y condiciones laborales que se ajusten a las capacidades y limitaciones físicas, cognitivas y psicológicas de las personas.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Su objetivo principal es mejorar el bienestar del trabajador y optimizar el rendimiento en las tareas que realiza.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Según la Asociación Internacional de Ergonomía (IEA), “la ergonomía es la disciplina científica relacionada con la comprensión de las interacciones entre los humanos y otros elementos de un sistema”.</a:t>
            </a:r>
          </a:p>
          <a:p>
            <a:pPr marL="0" indent="0" algn="just">
              <a:spcAft>
                <a:spcPts val="600"/>
              </a:spcAft>
              <a:buNone/>
            </a:pP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just">
              <a:spcAft>
                <a:spcPts val="600"/>
              </a:spcAft>
            </a:pP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66219" y="438321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Ergonomía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467544" y="938387"/>
            <a:ext cx="7704857" cy="4434829"/>
          </a:xfrm>
        </p:spPr>
        <p:txBody>
          <a:bodyPr>
            <a:noAutofit/>
          </a:bodyPr>
          <a:lstStyle/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En el campo de la Auditoría y la Seguridad Informática, los profesionales pasan largas horas frente a computadoras, revisando registros, analizando código, configurando sistemas o monitoreando redes.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Sin una correcta aplicación de principios ergonómicos, pueden surgir:</a:t>
            </a:r>
          </a:p>
          <a:p>
            <a:pPr marL="342900" lvl="2" indent="-342900" algn="just">
              <a:spcBef>
                <a:spcPts val="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Fatiga visual y mental.</a:t>
            </a:r>
          </a:p>
          <a:p>
            <a:pPr marL="342900" lvl="2" indent="-342900" algn="just">
              <a:spcBef>
                <a:spcPts val="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Dolor de espalda, cuello y muñecas.</a:t>
            </a:r>
          </a:p>
          <a:p>
            <a:pPr marL="342900" lvl="2" indent="-342900" algn="just">
              <a:spcBef>
                <a:spcPts val="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Estrés laboral o baja productividad.</a:t>
            </a:r>
          </a:p>
          <a:p>
            <a:pPr marL="342900" lvl="2" indent="-342900" algn="just">
              <a:spcBef>
                <a:spcPts val="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Incremento de errores humanos. </a:t>
            </a:r>
          </a:p>
          <a:p>
            <a:pPr marL="342900" lvl="2" indent="-342900" algn="just">
              <a:spcBef>
                <a:spcPts val="0"/>
              </a:spcBef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just">
              <a:spcBef>
                <a:spcPts val="0"/>
              </a:spcBef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ergonomía, por tanto, se convierte en un factor de seguridad y de calidad del trabajo dentro de las organizaciones tecnológicas.</a:t>
            </a: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66219" y="438321"/>
            <a:ext cx="7429520" cy="500066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Importancia de la Ergonomía en el ámbito informático</a:t>
            </a:r>
          </a:p>
        </p:txBody>
      </p:sp>
    </p:spTree>
    <p:extLst>
      <p:ext uri="{BB962C8B-B14F-4D97-AF65-F5344CB8AC3E}">
        <p14:creationId xmlns:p14="http://schemas.microsoft.com/office/powerpoint/2010/main" val="3613582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DDD2993-8D8A-0140-93EE-987418E16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>
            <a:extLst>
              <a:ext uri="{FF2B5EF4-FFF2-40B4-BE49-F238E27FC236}">
                <a16:creationId xmlns:a16="http://schemas.microsoft.com/office/drawing/2014/main" id="{0D5E3BA3-860D-3E74-9A68-B46F2A5F1271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23528" y="1082403"/>
            <a:ext cx="7704857" cy="3354709"/>
          </a:xfrm>
        </p:spPr>
        <p:txBody>
          <a:bodyPr>
            <a:noAutofit/>
          </a:bodyPr>
          <a:lstStyle/>
          <a:p>
            <a:pPr marL="342900" lvl="2" indent="-342900" algn="just">
              <a:spcBef>
                <a:spcPts val="0"/>
              </a:spcBef>
              <a:spcAft>
                <a:spcPts val="6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Proteger la salud física y mental del trabajador informático.</a:t>
            </a:r>
          </a:p>
          <a:p>
            <a:pPr marL="342900" lvl="2" indent="-342900" algn="just">
              <a:spcBef>
                <a:spcPts val="0"/>
              </a:spcBef>
              <a:spcAft>
                <a:spcPts val="6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Prevenir lesiones músculo-esqueléticas derivadas del uso prolongado del computador.</a:t>
            </a:r>
          </a:p>
          <a:p>
            <a:pPr marL="342900" lvl="2" indent="-342900" algn="just">
              <a:spcBef>
                <a:spcPts val="0"/>
              </a:spcBef>
              <a:spcAft>
                <a:spcPts val="6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Mejorar la eficiencia operativa, reduciendo la fatiga y el error humano.</a:t>
            </a:r>
          </a:p>
          <a:p>
            <a:pPr marL="342900" lvl="2" indent="-342900" algn="just">
              <a:spcBef>
                <a:spcPts val="0"/>
              </a:spcBef>
              <a:spcAft>
                <a:spcPts val="6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Optimizar el entorno laboral, incluyendo iluminación, mobiliario y disposición de equipos.</a:t>
            </a:r>
          </a:p>
          <a:p>
            <a:pPr marL="342900" lvl="2" indent="-342900" algn="just">
              <a:spcBef>
                <a:spcPts val="0"/>
              </a:spcBef>
              <a:spcAft>
                <a:spcPts val="6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Aumentar la satisfacción laboral y el compromiso con la organización.</a:t>
            </a:r>
          </a:p>
        </p:txBody>
      </p:sp>
      <p:sp>
        <p:nvSpPr>
          <p:cNvPr id="51201" name="Rectangle 1">
            <a:extLst>
              <a:ext uri="{FF2B5EF4-FFF2-40B4-BE49-F238E27FC236}">
                <a16:creationId xmlns:a16="http://schemas.microsoft.com/office/drawing/2014/main" id="{98A298A2-DA7A-0FEA-72BD-73CE1489E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>
            <a:extLst>
              <a:ext uri="{FF2B5EF4-FFF2-40B4-BE49-F238E27FC236}">
                <a16:creationId xmlns:a16="http://schemas.microsoft.com/office/drawing/2014/main" id="{72792A52-F34D-A602-31A7-BCEC861FE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FED6E81C-27C6-D96B-1C13-A1C9EBFDD1C3}"/>
              </a:ext>
            </a:extLst>
          </p:cNvPr>
          <p:cNvSpPr txBox="1">
            <a:spLocks/>
          </p:cNvSpPr>
          <p:nvPr/>
        </p:nvSpPr>
        <p:spPr>
          <a:xfrm>
            <a:off x="266219" y="438321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Objetivos de la Ergonomía en la Informática</a:t>
            </a:r>
          </a:p>
        </p:txBody>
      </p:sp>
    </p:spTree>
    <p:extLst>
      <p:ext uri="{BB962C8B-B14F-4D97-AF65-F5344CB8AC3E}">
        <p14:creationId xmlns:p14="http://schemas.microsoft.com/office/powerpoint/2010/main" val="2260436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A96BF98-F91B-5C61-D167-C58186D07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>
            <a:extLst>
              <a:ext uri="{FF2B5EF4-FFF2-40B4-BE49-F238E27FC236}">
                <a16:creationId xmlns:a16="http://schemas.microsoft.com/office/drawing/2014/main" id="{A8D0809C-34AE-0ADF-734D-FBCFC66826A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23528" y="938387"/>
            <a:ext cx="8410237" cy="5298925"/>
          </a:xfrm>
        </p:spPr>
        <p:txBody>
          <a:bodyPr>
            <a:noAutofit/>
          </a:bodyPr>
          <a:lstStyle/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Ergonomía física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enfoca en las características anatómicas, fisiológicas y biomecánicas del cuerpo humano.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Ejemplo: diseño del mobiliario, altura del monitor, posición del teclado, iluminación adecuada.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Ergonomía cognitiva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Estudia los procesos mentales (memoria, percepción, atención, toma de decisiones) en la interacción con los sistemas informáticos.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Ejemplo: interfaces intuitivas, colores adecuados en pantallas, alarmas no intrusivas. 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Ergonomía organizacional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Analiza la estructura del trabajo, la comunicación y la cultura organizacional.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Ejemplo: distribución de tareas, pausas activas, trabajo en equipo, rotación de puestos.</a:t>
            </a:r>
          </a:p>
        </p:txBody>
      </p:sp>
      <p:sp>
        <p:nvSpPr>
          <p:cNvPr id="51201" name="Rectangle 1">
            <a:extLst>
              <a:ext uri="{FF2B5EF4-FFF2-40B4-BE49-F238E27FC236}">
                <a16:creationId xmlns:a16="http://schemas.microsoft.com/office/drawing/2014/main" id="{099FDE6D-189D-3A81-25DF-125EB6A54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>
            <a:extLst>
              <a:ext uri="{FF2B5EF4-FFF2-40B4-BE49-F238E27FC236}">
                <a16:creationId xmlns:a16="http://schemas.microsoft.com/office/drawing/2014/main" id="{DAC7601A-0F2C-F4CB-4681-DACD889AC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6FD9254C-6166-117E-E9EE-28040AD0CA7E}"/>
              </a:ext>
            </a:extLst>
          </p:cNvPr>
          <p:cNvSpPr txBox="1">
            <a:spLocks/>
          </p:cNvSpPr>
          <p:nvPr/>
        </p:nvSpPr>
        <p:spPr>
          <a:xfrm>
            <a:off x="266219" y="438321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Tipos de Ergonomía</a:t>
            </a:r>
          </a:p>
        </p:txBody>
      </p:sp>
    </p:spTree>
    <p:extLst>
      <p:ext uri="{BB962C8B-B14F-4D97-AF65-F5344CB8AC3E}">
        <p14:creationId xmlns:p14="http://schemas.microsoft.com/office/powerpoint/2010/main" val="3071529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DA6E403-19B1-2D15-2677-5EF34FC12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>
            <a:extLst>
              <a:ext uri="{FF2B5EF4-FFF2-40B4-BE49-F238E27FC236}">
                <a16:creationId xmlns:a16="http://schemas.microsoft.com/office/drawing/2014/main" id="{01C53064-4BA8-D4B5-E1EC-7891406812B2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23528" y="938387"/>
            <a:ext cx="8410237" cy="4146797"/>
          </a:xfrm>
        </p:spPr>
        <p:txBody>
          <a:bodyPr>
            <a:noAutofit/>
          </a:bodyPr>
          <a:lstStyle/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Mobiliario</a:t>
            </a:r>
          </a:p>
          <a:p>
            <a:pPr marL="285750" lvl="2" indent="-285750" algn="just">
              <a:spcBef>
                <a:spcPts val="0"/>
              </a:spcBef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Silla ergonómica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respaldo ajustable, soporte lumbar, base giratoria, altura regulable.</a:t>
            </a:r>
          </a:p>
          <a:p>
            <a:pPr marL="285750" lvl="2" indent="-285750" algn="just">
              <a:spcBef>
                <a:spcPts val="0"/>
              </a:spcBef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Mesa de trabajo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debe permitir colocar los antebrazos a 90° y mantener los pies apoyados.</a:t>
            </a:r>
          </a:p>
          <a:p>
            <a:pPr marL="285750" lvl="2" indent="-285750" algn="just">
              <a:spcBef>
                <a:spcPts val="0"/>
              </a:spcBef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Reposapiés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recomendado para trabajadores de baja estatura o para mejorar la circulación.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Monitor</a:t>
            </a:r>
          </a:p>
          <a:p>
            <a:pPr marL="285750" lvl="2" indent="-285750" algn="just">
              <a:spcBef>
                <a:spcPts val="0"/>
              </a:spcBef>
              <a:spcAft>
                <a:spcPts val="600"/>
              </a:spcAft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Altura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el borde superior del monitor debe estar a la altura de los ojos.</a:t>
            </a:r>
          </a:p>
          <a:p>
            <a:pPr marL="285750" lvl="2" indent="-285750" algn="just">
              <a:spcBef>
                <a:spcPts val="0"/>
              </a:spcBef>
              <a:spcAft>
                <a:spcPts val="600"/>
              </a:spcAft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Distancia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entre 50 y 70 cm de los ojos.</a:t>
            </a:r>
          </a:p>
          <a:p>
            <a:pPr marL="285750" lvl="2" indent="-285750" algn="just">
              <a:spcBef>
                <a:spcPts val="0"/>
              </a:spcBef>
              <a:spcAft>
                <a:spcPts val="600"/>
              </a:spcAft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Brillo y contraste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ajustados según la luz ambiental.</a:t>
            </a:r>
          </a:p>
          <a:p>
            <a:pPr marL="285750" lvl="2" indent="-285750" algn="just">
              <a:spcBef>
                <a:spcPts val="0"/>
              </a:spcBef>
              <a:spcAft>
                <a:spcPts val="600"/>
              </a:spcAft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Evitar reflejos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colocar el monitor perpendicular a las ventanas.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01" name="Rectangle 1">
            <a:extLst>
              <a:ext uri="{FF2B5EF4-FFF2-40B4-BE49-F238E27FC236}">
                <a16:creationId xmlns:a16="http://schemas.microsoft.com/office/drawing/2014/main" id="{4DDC34EB-D6F4-7573-FA66-3526370B7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>
            <a:extLst>
              <a:ext uri="{FF2B5EF4-FFF2-40B4-BE49-F238E27FC236}">
                <a16:creationId xmlns:a16="http://schemas.microsoft.com/office/drawing/2014/main" id="{297FA699-8C6B-58AE-1B0C-F52B01BAE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B4731C18-0379-BFD1-9AD4-D2D4069D378C}"/>
              </a:ext>
            </a:extLst>
          </p:cNvPr>
          <p:cNvSpPr txBox="1">
            <a:spLocks/>
          </p:cNvSpPr>
          <p:nvPr/>
        </p:nvSpPr>
        <p:spPr>
          <a:xfrm>
            <a:off x="266219" y="438321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Factores ergonómicos en el entorno informático</a:t>
            </a:r>
          </a:p>
        </p:txBody>
      </p:sp>
    </p:spTree>
    <p:extLst>
      <p:ext uri="{BB962C8B-B14F-4D97-AF65-F5344CB8AC3E}">
        <p14:creationId xmlns:p14="http://schemas.microsoft.com/office/powerpoint/2010/main" val="1581377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96F95FE-D1CA-8B2D-2BD1-FF4531987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>
            <a:extLst>
              <a:ext uri="{FF2B5EF4-FFF2-40B4-BE49-F238E27FC236}">
                <a16:creationId xmlns:a16="http://schemas.microsoft.com/office/drawing/2014/main" id="{0A8983EC-8B7D-8A8C-AACC-2B395E55367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23528" y="938387"/>
            <a:ext cx="8410237" cy="5919613"/>
          </a:xfrm>
        </p:spPr>
        <p:txBody>
          <a:bodyPr>
            <a:noAutofit/>
          </a:bodyPr>
          <a:lstStyle/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Teclado y mouse</a:t>
            </a:r>
          </a:p>
          <a:p>
            <a:pPr marL="285750" lvl="2" indent="-285750" algn="just">
              <a:spcBef>
                <a:spcPts val="0"/>
              </a:spcBef>
              <a:spcAft>
                <a:spcPts val="6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El teclado debe colocarse de forma que los antebrazos estén relajados y alineados.</a:t>
            </a:r>
          </a:p>
          <a:p>
            <a:pPr marL="285750" lvl="2" indent="-285750" algn="just">
              <a:spcBef>
                <a:spcPts val="0"/>
              </a:spcBef>
              <a:spcAft>
                <a:spcPts val="6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El mouse debe estar al mismo nivel que el teclado y cerca del usuario.</a:t>
            </a:r>
          </a:p>
          <a:p>
            <a:pPr marL="285750" lvl="2" indent="-285750" algn="just">
              <a:spcBef>
                <a:spcPts val="0"/>
              </a:spcBef>
              <a:spcAft>
                <a:spcPts val="6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Recomendable usar teclados y ratones ergonómicos que reduzcan la tensión en muñecas y dedos</a:t>
            </a: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Iluminación</a:t>
            </a:r>
          </a:p>
          <a:p>
            <a:pPr marL="285750" lvl="2" indent="-285750" algn="just">
              <a:spcBef>
                <a:spcPts val="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Debe ser suficiente para evitar fatiga visual.</a:t>
            </a:r>
          </a:p>
          <a:p>
            <a:pPr marL="285750" lvl="2" indent="-285750" algn="just">
              <a:spcBef>
                <a:spcPts val="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Evitar deslumbramientos directos.</a:t>
            </a:r>
          </a:p>
          <a:p>
            <a:pPr marL="285750" lvl="2" indent="-285750" algn="just">
              <a:spcBef>
                <a:spcPts val="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luz natural debe complementarse con luz artificial de tono neutro (4000–5000K)</a:t>
            </a:r>
          </a:p>
          <a:p>
            <a:pPr marL="0" lvl="2" indent="0" algn="just">
              <a:spcBef>
                <a:spcPts val="0"/>
              </a:spcBef>
              <a:buNone/>
            </a:pP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just">
              <a:spcBef>
                <a:spcPts val="0"/>
              </a:spcBef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Ruido y temperatura</a:t>
            </a:r>
          </a:p>
          <a:p>
            <a:pPr marL="285750" lvl="2" indent="-285750" algn="just">
              <a:spcBef>
                <a:spcPts val="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Mantener niveles sonoros inferiores a 55 dB.</a:t>
            </a:r>
          </a:p>
          <a:p>
            <a:pPr marL="285750" lvl="2" indent="-285750" algn="just">
              <a:spcBef>
                <a:spcPts val="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Temperatura óptima: entre 20°C y 24°C.</a:t>
            </a:r>
          </a:p>
          <a:p>
            <a:pPr marL="285750" lvl="2" indent="-285750" algn="just">
              <a:spcBef>
                <a:spcPts val="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Evitar corrientes de aire directo de ventiladores o aires acondicionados.</a:t>
            </a:r>
          </a:p>
          <a:p>
            <a:pPr marL="0" lvl="2" indent="0" algn="just">
              <a:spcBef>
                <a:spcPts val="0"/>
              </a:spcBef>
              <a:buNone/>
            </a:pP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01" name="Rectangle 1">
            <a:extLst>
              <a:ext uri="{FF2B5EF4-FFF2-40B4-BE49-F238E27FC236}">
                <a16:creationId xmlns:a16="http://schemas.microsoft.com/office/drawing/2014/main" id="{5E18F185-9A5B-ECBC-ACC1-880BC5D52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>
            <a:extLst>
              <a:ext uri="{FF2B5EF4-FFF2-40B4-BE49-F238E27FC236}">
                <a16:creationId xmlns:a16="http://schemas.microsoft.com/office/drawing/2014/main" id="{210FED85-50E1-63BD-327C-86E99B5B4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D3B24CBA-C230-BA12-A3F4-36F599E9E948}"/>
              </a:ext>
            </a:extLst>
          </p:cNvPr>
          <p:cNvSpPr txBox="1">
            <a:spLocks/>
          </p:cNvSpPr>
          <p:nvPr/>
        </p:nvSpPr>
        <p:spPr>
          <a:xfrm>
            <a:off x="266219" y="438321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Factores ergonómicos en el entorno informático</a:t>
            </a:r>
          </a:p>
        </p:txBody>
      </p:sp>
    </p:spTree>
    <p:extLst>
      <p:ext uri="{BB962C8B-B14F-4D97-AF65-F5344CB8AC3E}">
        <p14:creationId xmlns:p14="http://schemas.microsoft.com/office/powerpoint/2010/main" val="2694569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D340D22-5924-6908-F395-4A0E6CBC6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>
            <a:extLst>
              <a:ext uri="{FF2B5EF4-FFF2-40B4-BE49-F238E27FC236}">
                <a16:creationId xmlns:a16="http://schemas.microsoft.com/office/drawing/2014/main" id="{E9A0C6B0-99A7-B90B-BEB0-F6C98865D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>
            <a:extLst>
              <a:ext uri="{FF2B5EF4-FFF2-40B4-BE49-F238E27FC236}">
                <a16:creationId xmlns:a16="http://schemas.microsoft.com/office/drawing/2014/main" id="{E2B2689C-4226-FA39-A689-E775FF18E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7D5F5463-C973-3123-E496-FCA400ABD39F}"/>
              </a:ext>
            </a:extLst>
          </p:cNvPr>
          <p:cNvSpPr txBox="1">
            <a:spLocks/>
          </p:cNvSpPr>
          <p:nvPr/>
        </p:nvSpPr>
        <p:spPr>
          <a:xfrm>
            <a:off x="266219" y="438321"/>
            <a:ext cx="7429520" cy="500066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Riesgos ergonómicos más comunes en informática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9D8AFB3D-A402-6BB1-9295-E3441EE1DD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524014"/>
              </p:ext>
            </p:extLst>
          </p:nvPr>
        </p:nvGraphicFramePr>
        <p:xfrm>
          <a:off x="539552" y="1196752"/>
          <a:ext cx="7704855" cy="4337622"/>
        </p:xfrm>
        <a:graphic>
          <a:graphicData uri="http://schemas.openxmlformats.org/drawingml/2006/table">
            <a:tbl>
              <a:tblPr/>
              <a:tblGrid>
                <a:gridCol w="2568285">
                  <a:extLst>
                    <a:ext uri="{9D8B030D-6E8A-4147-A177-3AD203B41FA5}">
                      <a16:colId xmlns:a16="http://schemas.microsoft.com/office/drawing/2014/main" val="1648169341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val="2510290162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val="1931059887"/>
                    </a:ext>
                  </a:extLst>
                </a:gridCol>
              </a:tblGrid>
              <a:tr h="38556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AR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Riesgo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AR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Causa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es-AR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Consecuencia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8354382"/>
                  </a:ext>
                </a:extLst>
              </a:tr>
              <a:tr h="6747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0" lang="es-AR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Posturas inadecuadas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0" lang="es-AR"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Mala altura del mobiliario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0" lang="es-ES"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 de espalda, cuello y hombros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0412138"/>
                  </a:ext>
                </a:extLst>
              </a:tr>
              <a:tr h="6747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0" lang="es-AR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Movimientos repetitivos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0" lang="es-AR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Uso continuo del ratón o teclado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0" lang="it-IT"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Tendinitis, síndrome del túnel carpiano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2142793"/>
                  </a:ext>
                </a:extLst>
              </a:tr>
              <a:tr h="9639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0" lang="es-AR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Fatiga visual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0" lang="es-AR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Exposición prolongada a pantallas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0" lang="es-AR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Irritación ocular, visión borrosa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5746774"/>
                  </a:ext>
                </a:extLst>
              </a:tr>
              <a:tr h="6747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0" lang="es-AR"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Estrés laboral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0" lang="es-AR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Sobrecarga de tareas, horarios extendidos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0" lang="es-AR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Ansiedad, insomnio, baja concentración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514742"/>
                  </a:ext>
                </a:extLst>
              </a:tr>
              <a:tr h="9639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0" lang="es-AR"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Sedentarismo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0" lang="es-AR"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Permanencia prolongada sentado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0" lang="es-AR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Aumento de peso, problemas circulatorios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8213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348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AAA8319-1E18-2F18-88B5-A71534ADB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>
            <a:extLst>
              <a:ext uri="{FF2B5EF4-FFF2-40B4-BE49-F238E27FC236}">
                <a16:creationId xmlns:a16="http://schemas.microsoft.com/office/drawing/2014/main" id="{6D17A0BE-55E7-98EC-81FC-8CD18A79CEED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23528" y="938387"/>
            <a:ext cx="8410237" cy="5226917"/>
          </a:xfrm>
        </p:spPr>
        <p:txBody>
          <a:bodyPr>
            <a:noAutofit/>
          </a:bodyPr>
          <a:lstStyle/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Pausas activas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Son breves descansos de 5 a 10 minutos cada hora de trabajo continuo frente al pc. Permiten estirar músculos, mejorar la circulación y reducir la fatiga mental.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Ejemplos:</a:t>
            </a:r>
          </a:p>
          <a:p>
            <a:pPr marL="285750" lvl="2" indent="-285750" algn="just">
              <a:spcBef>
                <a:spcPts val="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Girar hombros y cuello lentamente.</a:t>
            </a:r>
          </a:p>
          <a:p>
            <a:pPr marL="285750" lvl="2" indent="-285750" algn="just">
              <a:spcBef>
                <a:spcPts val="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Estirar brazos y muñecas.</a:t>
            </a:r>
          </a:p>
          <a:p>
            <a:pPr marL="285750" lvl="2" indent="-285750" algn="just">
              <a:spcBef>
                <a:spcPts val="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Levantarse y caminar unos pasos.</a:t>
            </a:r>
          </a:p>
          <a:p>
            <a:pPr marL="285750" lvl="2" indent="-285750" algn="just">
              <a:spcBef>
                <a:spcPts val="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Mirar a lo lejos para relajar la vista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Hábitos saludables</a:t>
            </a:r>
          </a:p>
          <a:p>
            <a:pPr marL="285750" lvl="2" indent="-285750" algn="just">
              <a:spcBef>
                <a:spcPts val="0"/>
              </a:spcBef>
              <a:spcAft>
                <a:spcPts val="6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Mantener una postura neutra y relajada.</a:t>
            </a:r>
          </a:p>
          <a:p>
            <a:pPr marL="285750" lvl="2" indent="-285750" algn="just">
              <a:spcBef>
                <a:spcPts val="0"/>
              </a:spcBef>
              <a:spcAft>
                <a:spcPts val="6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Alternar tareas para evitar la monotonía.</a:t>
            </a:r>
          </a:p>
          <a:p>
            <a:pPr marL="285750" lvl="2" indent="-285750" algn="just">
              <a:spcBef>
                <a:spcPts val="0"/>
              </a:spcBef>
              <a:spcAft>
                <a:spcPts val="6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Beber agua con frecuencia.</a:t>
            </a:r>
          </a:p>
          <a:p>
            <a:pPr marL="285750" lvl="2" indent="-285750" algn="just">
              <a:spcBef>
                <a:spcPts val="0"/>
              </a:spcBef>
              <a:spcAft>
                <a:spcPts val="6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Fomentar una alimentación equilibrada.</a:t>
            </a:r>
          </a:p>
          <a:p>
            <a:pPr marL="285750" lvl="2" indent="-285750" algn="just">
              <a:spcBef>
                <a:spcPts val="0"/>
              </a:spcBef>
              <a:spcAft>
                <a:spcPts val="6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Promover actividades físicas fuera del horario laboral.</a:t>
            </a:r>
          </a:p>
        </p:txBody>
      </p:sp>
      <p:sp>
        <p:nvSpPr>
          <p:cNvPr id="51201" name="Rectangle 1">
            <a:extLst>
              <a:ext uri="{FF2B5EF4-FFF2-40B4-BE49-F238E27FC236}">
                <a16:creationId xmlns:a16="http://schemas.microsoft.com/office/drawing/2014/main" id="{163D6D18-EE19-2A07-536A-B7ACC69CC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>
            <a:extLst>
              <a:ext uri="{FF2B5EF4-FFF2-40B4-BE49-F238E27FC236}">
                <a16:creationId xmlns:a16="http://schemas.microsoft.com/office/drawing/2014/main" id="{4F0B9D79-6E85-BB62-338F-90332CF8F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29610FAF-EF18-4DE2-3684-585D2108AF7E}"/>
              </a:ext>
            </a:extLst>
          </p:cNvPr>
          <p:cNvSpPr txBox="1">
            <a:spLocks/>
          </p:cNvSpPr>
          <p:nvPr/>
        </p:nvSpPr>
        <p:spPr>
          <a:xfrm>
            <a:off x="266219" y="438321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Pausas activas y hábitos saludables</a:t>
            </a:r>
          </a:p>
        </p:txBody>
      </p:sp>
    </p:spTree>
    <p:extLst>
      <p:ext uri="{BB962C8B-B14F-4D97-AF65-F5344CB8AC3E}">
        <p14:creationId xmlns:p14="http://schemas.microsoft.com/office/powerpoint/2010/main" val="30158468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DE95A0C693CEB341887D38A4A2B58B45040072C752107C5A7B47AA91A1EE638E6F1F" ma:contentTypeVersion="24" ma:contentTypeDescription="Create a new document." ma:contentTypeScope="" ma:versionID="0c22a9e4ee5a4d59bacc0eca4cef97cb"/>
</file>

<file path=customXml/itemProps1.xml><?xml version="1.0" encoding="utf-8"?>
<ds:datastoreItem xmlns:ds="http://schemas.openxmlformats.org/officeDocument/2006/customXml" ds:itemID="{3722D8BD-807B-4A41-93C9-0E581F3C4C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4655DC-E572-4564-A9C9-0B9D8003F12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8EF03C4-44DE-46A6-83B9-F81098DF0B89}">
  <ds:schemaRefs>
    <ds:schemaRef ds:uri="http://schemas.microsoft.com/office/2006/metadata/contentType"/>
    <ds:schemaRef ds:uri="http://schemas.microsoft.com/office/2006/metadata/properties/metaAttribut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6049</TotalTime>
  <Words>980</Words>
  <Application>Microsoft Office PowerPoint</Application>
  <PresentationFormat>Presentación en pantalla (4:3)</PresentationFormat>
  <Paragraphs>117</Paragraphs>
  <Slides>11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Schoolbook</vt:lpstr>
      <vt:lpstr>Wingdings</vt:lpstr>
      <vt:lpstr>Wingdings 2</vt:lpstr>
      <vt:lpstr>Mirador</vt:lpstr>
      <vt:lpstr>Seguridad  y   Auditoria Informática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Tecnologias de la Informacion y de la Comunicacion</dc:title>
  <dc:creator>User OEM</dc:creator>
  <cp:lastModifiedBy>EQUIPO</cp:lastModifiedBy>
  <cp:revision>482</cp:revision>
  <dcterms:created xsi:type="dcterms:W3CDTF">2011-08-28T12:11:05Z</dcterms:created>
  <dcterms:modified xsi:type="dcterms:W3CDTF">2025-10-28T00:47:28Z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TC100738469990</vt:lpwstr>
  </property>
</Properties>
</file>