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67" r:id="rId3"/>
    <p:sldId id="288" r:id="rId4"/>
    <p:sldId id="268" r:id="rId5"/>
    <p:sldId id="270" r:id="rId6"/>
    <p:sldId id="269" r:id="rId7"/>
    <p:sldId id="277" r:id="rId8"/>
    <p:sldId id="276" r:id="rId9"/>
    <p:sldId id="274" r:id="rId10"/>
    <p:sldId id="275" r:id="rId11"/>
    <p:sldId id="272" r:id="rId12"/>
    <p:sldId id="271" r:id="rId13"/>
    <p:sldId id="278" r:id="rId14"/>
    <p:sldId id="280" r:id="rId15"/>
    <p:sldId id="289" r:id="rId16"/>
    <p:sldId id="290" r:id="rId17"/>
    <p:sldId id="282" r:id="rId18"/>
    <p:sldId id="281" r:id="rId19"/>
    <p:sldId id="291" r:id="rId20"/>
    <p:sldId id="285" r:id="rId21"/>
    <p:sldId id="292" r:id="rId22"/>
    <p:sldId id="293" r:id="rId23"/>
    <p:sldId id="294" r:id="rId24"/>
    <p:sldId id="287" r:id="rId25"/>
    <p:sldId id="279" r:id="rId26"/>
    <p:sldId id="297" r:id="rId27"/>
    <p:sldId id="299" r:id="rId28"/>
    <p:sldId id="300" r:id="rId29"/>
    <p:sldId id="298" r:id="rId30"/>
    <p:sldId id="286" r:id="rId31"/>
    <p:sldId id="284" r:id="rId32"/>
    <p:sldId id="295" r:id="rId33"/>
    <p:sldId id="301" r:id="rId34"/>
    <p:sldId id="296" r:id="rId35"/>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0" d="100"/>
          <a:sy n="70" d="100"/>
        </p:scale>
        <p:origin x="738" y="6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72" d="100"/>
          <a:sy n="72" d="100"/>
        </p:scale>
        <p:origin x="31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9BBBD98-8689-4A62-BBFB-92BF328A7966}" type="datetime1">
              <a:rPr lang="es-ES" smtClean="0"/>
              <a:t>22/06/2025</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s-ES" smtClean="0"/>
              <a:t>‹Nº›</a:t>
            </a:fld>
            <a:endParaRPr lang="es-E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8E41AB9B-16BF-4ECF-B92C-3E61E5BECA90}" type="datetime1">
              <a:rPr lang="es-ES" noProof="0" smtClean="0"/>
              <a:t>22/06/2025</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es-ES" noProof="0" smtClean="0"/>
              <a:pPr rtl="0"/>
              <a:t>‹Nº›</a:t>
            </a:fld>
            <a:endParaRPr lang="es-ES"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41221E5-7225-48EB-A4EE-420E7BFCF705}" type="slidenum">
              <a:rPr lang="es-ES" smtClean="0"/>
              <a:pPr rtl="0"/>
              <a:t>1</a:t>
            </a:fld>
            <a:endParaRPr lang="es-ES" dirty="0"/>
          </a:p>
        </p:txBody>
      </p:sp>
    </p:spTree>
    <p:extLst>
      <p:ext uri="{BB962C8B-B14F-4D97-AF65-F5344CB8AC3E}">
        <p14:creationId xmlns:p14="http://schemas.microsoft.com/office/powerpoint/2010/main" val="40080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41221E5-7225-48EB-A4EE-420E7BFCF705}" type="slidenum">
              <a:rPr lang="es-ES" smtClean="0"/>
              <a:pPr rtl="0"/>
              <a:t>2</a:t>
            </a:fld>
            <a:endParaRPr lang="es-ES" dirty="0"/>
          </a:p>
        </p:txBody>
      </p:sp>
    </p:spTree>
    <p:extLst>
      <p:ext uri="{BB962C8B-B14F-4D97-AF65-F5344CB8AC3E}">
        <p14:creationId xmlns:p14="http://schemas.microsoft.com/office/powerpoint/2010/main" val="208398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CC57B-7149-8442-39D8-7C10C69E774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E044849-9B53-5A6E-B322-510A1E19EE2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643BA67-7DCC-A2B8-23F6-C467A886169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BF4CAD9-4C52-2C74-0BFD-A928E836B3F0}"/>
              </a:ext>
            </a:extLst>
          </p:cNvPr>
          <p:cNvSpPr>
            <a:spLocks noGrp="1"/>
          </p:cNvSpPr>
          <p:nvPr>
            <p:ph type="sldNum" sz="quarter" idx="10"/>
          </p:nvPr>
        </p:nvSpPr>
        <p:spPr/>
        <p:txBody>
          <a:bodyPr/>
          <a:lstStyle/>
          <a:p>
            <a:pPr rtl="0"/>
            <a:fld id="{841221E5-7225-48EB-A4EE-420E7BFCF705}" type="slidenum">
              <a:rPr lang="es-ES" smtClean="0"/>
              <a:pPr rtl="0"/>
              <a:t>3</a:t>
            </a:fld>
            <a:endParaRPr lang="es-ES" dirty="0"/>
          </a:p>
        </p:txBody>
      </p:sp>
    </p:spTree>
    <p:extLst>
      <p:ext uri="{BB962C8B-B14F-4D97-AF65-F5344CB8AC3E}">
        <p14:creationId xmlns:p14="http://schemas.microsoft.com/office/powerpoint/2010/main" val="363302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0" name="Rectángulo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1" name="Rectángulo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2" name="Rectángulo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13" name="Conector recto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15" name="Conector recto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s-ES" noProof="0" dirty="0"/>
          </a:p>
        </p:txBody>
      </p:sp>
      <p:sp>
        <p:nvSpPr>
          <p:cNvPr id="2" name="Título 1"/>
          <p:cNvSpPr>
            <a:spLocks noGrp="1"/>
          </p:cNvSpPr>
          <p:nvPr>
            <p:ph type="ctrTitle"/>
          </p:nvPr>
        </p:nvSpPr>
        <p:spPr>
          <a:xfrm>
            <a:off x="2428669" y="1600200"/>
            <a:ext cx="8329031" cy="2680127"/>
          </a:xfrm>
        </p:spPr>
        <p:txBody>
          <a:bodyPr rtlCol="0">
            <a:noAutofit/>
          </a:bodyPr>
          <a:lstStyle>
            <a:lvl1pPr>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4" name="Marcador de posición de fecha 3"/>
          <p:cNvSpPr>
            <a:spLocks noGrp="1"/>
          </p:cNvSpPr>
          <p:nvPr>
            <p:ph type="dt" sz="half" idx="10"/>
          </p:nvPr>
        </p:nvSpPr>
        <p:spPr/>
        <p:txBody>
          <a:bodyPr rtlCol="0"/>
          <a:lstStyle>
            <a:lvl1pPr>
              <a:defRPr baseline="0">
                <a:solidFill>
                  <a:schemeClr val="tx2"/>
                </a:solidFill>
              </a:defRPr>
            </a:lvl1pPr>
          </a:lstStyle>
          <a:p>
            <a:pPr rtl="0"/>
            <a:fld id="{466E6084-0988-49B4-BD4E-1264194D9864}" type="datetime1">
              <a:rPr lang="es-ES" noProof="0" smtClean="0"/>
              <a:t>22/06/2025</a:t>
            </a:fld>
            <a:endParaRPr lang="es-ES" noProof="0" dirty="0"/>
          </a:p>
        </p:txBody>
      </p:sp>
      <p:sp>
        <p:nvSpPr>
          <p:cNvPr id="5" name="Marcador de posición de pie de página 4"/>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6" name="Marcador de posición de número de diapositiva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45EEB305-4E92-401E-9FCA-996DF9FD55B6}" type="datetime1">
              <a:rPr lang="es-ES" noProof="0" smtClean="0"/>
              <a:t>22/06/2025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ángulo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0" name="Rectángulo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1" name="Conector recto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cxnSp>
        <p:nvCxnSpPr>
          <p:cNvPr id="14" name="Conector recto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p:nvPr>
        </p:nvSpPr>
        <p:spPr>
          <a:xfrm>
            <a:off x="9599612" y="685800"/>
            <a:ext cx="1787526" cy="54864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98613" y="685800"/>
            <a:ext cx="7848599" cy="548640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67E901BA-1555-4CE1-92B2-39682A57B7CA}" type="datetime1">
              <a:rPr lang="es-ES" noProof="0" smtClean="0"/>
              <a:t>22/06/2025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8B94D32F-F0D9-47B3-AAC6-D43DC057831A}" type="datetime1">
              <a:rPr lang="es-ES" noProof="0" smtClean="0"/>
              <a:t>22/06/2025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ángulo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0" name="Rectángulo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4" name="Rectángulo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1" name="Rectángulo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22" name="Conector recto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s-ES" noProof="0" dirty="0"/>
          </a:p>
        </p:txBody>
      </p:sp>
      <p:cxnSp>
        <p:nvCxnSpPr>
          <p:cNvPr id="23" name="Conector recto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7" name="Rectángulo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8" name="Rectángulo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9" name="Rectángulo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0" name="Rectángulo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31" name="Conector recto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33" name="Conector recto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posición de fecha 3"/>
          <p:cNvSpPr>
            <a:spLocks noGrp="1"/>
          </p:cNvSpPr>
          <p:nvPr>
            <p:ph type="dt" sz="half" idx="10"/>
          </p:nvPr>
        </p:nvSpPr>
        <p:spPr/>
        <p:txBody>
          <a:bodyPr rtlCol="0"/>
          <a:lstStyle>
            <a:lvl1pPr>
              <a:defRPr baseline="0">
                <a:solidFill>
                  <a:schemeClr val="tx2"/>
                </a:solidFill>
              </a:defRPr>
            </a:lvl1pPr>
          </a:lstStyle>
          <a:p>
            <a:pPr rtl="0"/>
            <a:fld id="{BB07FB1B-461B-4D1D-952B-7FEEFF2CFA29}" type="datetime1">
              <a:rPr lang="es-ES" noProof="0" smtClean="0"/>
              <a:t>22/06/2025</a:t>
            </a:fld>
            <a:endParaRPr lang="es-ES" noProof="0" dirty="0"/>
          </a:p>
        </p:txBody>
      </p:sp>
      <p:sp>
        <p:nvSpPr>
          <p:cNvPr id="5" name="Marcador de posición de pie de página 4"/>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6" name="Marcador de posición de número de diapositiva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p>
            <a:pPr rtl="0"/>
            <a:fld id="{6EC9D876-84BE-45D9-9418-9FF24663C364}" type="datetime1">
              <a:rPr lang="es-ES" noProof="0" smtClean="0"/>
              <a:t>22/06/2025</a:t>
            </a:fld>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p>
            <a:pPr rtl="0"/>
            <a:fld id="{AACDF9AA-CFE1-4BA9-8C5D-54C264D423B8}" type="datetime1">
              <a:rPr lang="es-ES" noProof="0" smtClean="0"/>
              <a:t>22/06/2025</a:t>
            </a:fld>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9" name="Marcador de posición de número de diapositiva 8"/>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CDA51D7A-9E1F-4C6F-8B86-F39A8650CB7A}" type="datetime1">
              <a:rPr lang="es-ES" noProof="0" smtClean="0"/>
              <a:t>22/06/2025</a:t>
            </a:fld>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5" name="Marcador de posición de número de diapositiva 4"/>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ángulo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6" name="Rectángulo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cxnSp>
        <p:nvCxnSpPr>
          <p:cNvPr id="7" name="Conector recto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Marcador de posición de fecha 1"/>
          <p:cNvSpPr>
            <a:spLocks noGrp="1"/>
          </p:cNvSpPr>
          <p:nvPr>
            <p:ph type="dt" sz="half" idx="10"/>
          </p:nvPr>
        </p:nvSpPr>
        <p:spPr/>
        <p:txBody>
          <a:bodyPr rtlCol="0"/>
          <a:lstStyle/>
          <a:p>
            <a:pPr rtl="0"/>
            <a:fld id="{66A1E9FB-24DE-4A64-B35D-DF3FF6E51288}" type="datetime1">
              <a:rPr lang="es-ES" noProof="0" smtClean="0"/>
              <a:t>22/06/2025</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4" name="Marcador de posición de número de diapositiva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es-ES" noProof="0"/>
              <a:pPr rtl="0"/>
              <a:t>‹Nº›</a:t>
            </a:fld>
            <a:endParaRPr lang="es-ES"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cxnSp>
        <p:nvCxnSpPr>
          <p:cNvPr id="10" name="Conector recto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Título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p>
            <a:pPr rtl="0"/>
            <a:fld id="{53CDA7DC-138B-4843-B77A-91873FF451A9}" type="datetime1">
              <a:rPr lang="es-ES" noProof="0" smtClean="0"/>
              <a:t>22/06/2025</a:t>
            </a:fld>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11" name="Rectángulo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Título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defRPr baseline="0">
                <a:solidFill>
                  <a:schemeClr val="tx2"/>
                </a:solidFill>
              </a:defRPr>
            </a:lvl1pPr>
          </a:lstStyle>
          <a:p>
            <a:pPr rtl="0"/>
            <a:fld id="{CB016917-91ED-4B62-9DC6-0583229F954A}" type="datetime1">
              <a:rPr lang="es-ES" noProof="0" smtClean="0"/>
              <a:t>22/06/2025</a:t>
            </a:fld>
            <a:endParaRPr lang="es-ES" noProof="0" dirty="0"/>
          </a:p>
        </p:txBody>
      </p:sp>
      <p:sp>
        <p:nvSpPr>
          <p:cNvPr id="6" name="Marcador de posición de pie de página 5"/>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cxnSp>
        <p:nvCxnSpPr>
          <p:cNvPr id="10" name="Conector recto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3" name="Rectángulo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4" name="Conector recto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cxnSp>
        <p:nvCxnSpPr>
          <p:cNvPr id="16" name="Conector recto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Marcador de posición de título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75031EA3-1207-456F-B1A7-F20CDD0C2E7B}" type="datetime1">
              <a:rPr lang="es-ES" noProof="0" smtClean="0"/>
              <a:t>22/06/2025</a:t>
            </a:fld>
            <a:endParaRPr lang="es-ES" noProof="0" dirty="0"/>
          </a:p>
        </p:txBody>
      </p:sp>
      <p:sp>
        <p:nvSpPr>
          <p:cNvPr id="5" name="Marcador de posición de pie de página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s-ES" noProof="0" dirty="0"/>
              <a:t>Agregar un pie de página</a:t>
            </a:r>
          </a:p>
        </p:txBody>
      </p:sp>
      <p:sp>
        <p:nvSpPr>
          <p:cNvPr id="6" name="Marcador de posición de número de diapositiva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7.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8.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9.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0.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11.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38028" y="188641"/>
            <a:ext cx="8329031" cy="2088232"/>
          </a:xfrm>
        </p:spPr>
        <p:txBody>
          <a:bodyPr rtlCol="0"/>
          <a:lstStyle/>
          <a:p>
            <a:pPr algn="ctr" rtl="0"/>
            <a:r>
              <a:rPr lang="es-ES" sz="4400" dirty="0"/>
              <a:t>Continuación de dictado clases Año 2025.</a:t>
            </a:r>
          </a:p>
        </p:txBody>
      </p:sp>
      <p:sp>
        <p:nvSpPr>
          <p:cNvPr id="3" name="Subtítulo 2"/>
          <p:cNvSpPr>
            <a:spLocks noGrp="1"/>
          </p:cNvSpPr>
          <p:nvPr>
            <p:ph type="subTitle" idx="1"/>
          </p:nvPr>
        </p:nvSpPr>
        <p:spPr>
          <a:xfrm>
            <a:off x="2277988" y="3068960"/>
            <a:ext cx="9505056" cy="1512168"/>
          </a:xfrm>
        </p:spPr>
        <p:txBody>
          <a:bodyPr rtlCol="0">
            <a:normAutofit/>
          </a:bodyPr>
          <a:lstStyle/>
          <a:p>
            <a:pPr rtl="0"/>
            <a:r>
              <a:rPr lang="es-ES" u="sng" dirty="0">
                <a:solidFill>
                  <a:schemeClr val="tx2"/>
                </a:solidFill>
              </a:rPr>
              <a:t>Catedra</a:t>
            </a:r>
            <a:r>
              <a:rPr lang="es-ES" dirty="0">
                <a:solidFill>
                  <a:schemeClr val="tx2"/>
                </a:solidFill>
              </a:rPr>
              <a:t>: </a:t>
            </a:r>
          </a:p>
          <a:p>
            <a:pPr rtl="0"/>
            <a:endParaRPr lang="es-ES" dirty="0">
              <a:solidFill>
                <a:schemeClr val="tx2"/>
              </a:solidFill>
            </a:endParaRPr>
          </a:p>
          <a:p>
            <a:pPr rtl="0"/>
            <a:r>
              <a:rPr lang="es-ES" b="1" dirty="0">
                <a:solidFill>
                  <a:schemeClr val="tx2"/>
                </a:solidFill>
              </a:rPr>
              <a:t>Administración de las Operaciones Industriales</a:t>
            </a:r>
          </a:p>
        </p:txBody>
      </p:sp>
      <p:sp>
        <p:nvSpPr>
          <p:cNvPr id="4" name="CuadroTexto 3">
            <a:extLst>
              <a:ext uri="{FF2B5EF4-FFF2-40B4-BE49-F238E27FC236}">
                <a16:creationId xmlns:a16="http://schemas.microsoft.com/office/drawing/2014/main" id="{38600842-681D-A9F4-EC9E-1CF6597C0EC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5" name="Diagrama 4">
            <a:extLst>
              <a:ext uri="{FF2B5EF4-FFF2-40B4-BE49-F238E27FC236}">
                <a16:creationId xmlns:a16="http://schemas.microsoft.com/office/drawing/2014/main" id="{EB2A0041-84A4-F210-12D8-4609A0D5DF5B}"/>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recto 5">
            <a:extLst>
              <a:ext uri="{FF2B5EF4-FFF2-40B4-BE49-F238E27FC236}">
                <a16:creationId xmlns:a16="http://schemas.microsoft.com/office/drawing/2014/main" id="{8AF55453-C049-D350-F1CF-5534A158B14F}"/>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F3EE8-FA2C-FD09-608F-6D8652F2DFB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DCD13A7-0EF2-457A-A4A1-CE595DAED637}"/>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99AADFBF-C6AF-32CA-578A-B856DE7710CF}"/>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88219B2F-B2AB-1D6E-F0F6-43EF52DCDF74}"/>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9662C289-5355-C1D3-B61D-CB3C446EC159}"/>
              </a:ext>
            </a:extLst>
          </p:cNvPr>
          <p:cNvSpPr>
            <a:spLocks noGrp="1"/>
          </p:cNvSpPr>
          <p:nvPr>
            <p:ph idx="1"/>
          </p:nvPr>
        </p:nvSpPr>
        <p:spPr>
          <a:xfrm>
            <a:off x="1232763" y="1165203"/>
            <a:ext cx="10537372" cy="5319490"/>
          </a:xfrm>
        </p:spPr>
        <p:txBody>
          <a:bodyPr>
            <a:noAutofit/>
          </a:bodyPr>
          <a:lstStyle/>
          <a:p>
            <a:endParaRPr lang="en-US" sz="2200" dirty="0">
              <a:solidFill>
                <a:schemeClr val="tx2"/>
              </a:solidFill>
            </a:endParaRPr>
          </a:p>
          <a:p>
            <a:r>
              <a:rPr lang="en-US" sz="2200" b="1" u="sng" dirty="0">
                <a:solidFill>
                  <a:schemeClr val="tx2"/>
                </a:solidFill>
              </a:rPr>
              <a:t>EJEMPLO DE MISIÓN </a:t>
            </a:r>
            <a:endParaRPr lang="en-US" sz="2200" u="sng" dirty="0">
              <a:solidFill>
                <a:schemeClr val="tx2"/>
              </a:solidFill>
            </a:endParaRPr>
          </a:p>
          <a:p>
            <a:pPr marL="0" indent="0">
              <a:buNone/>
            </a:pPr>
            <a:r>
              <a:rPr lang="es-ES" sz="2200" dirty="0">
                <a:solidFill>
                  <a:schemeClr val="tx2"/>
                </a:solidFill>
              </a:rPr>
              <a:t>Una empresa del rubro alimentación argumenta que su misión es </a:t>
            </a:r>
            <a:r>
              <a:rPr lang="es-ES" sz="2200" b="1" i="1" dirty="0">
                <a:solidFill>
                  <a:schemeClr val="tx2"/>
                </a:solidFill>
              </a:rPr>
              <a:t>“impulsar el crecimiento sostenido a través del poder de nuestra gente y de nuestras marcas, satisfaciendo mejor las necesidades de nuestros consumidores, clientes y comunidades”. </a:t>
            </a:r>
          </a:p>
          <a:p>
            <a:pPr marL="0" indent="0">
              <a:buNone/>
            </a:pPr>
            <a:r>
              <a:rPr lang="es-ES" sz="2200" dirty="0">
                <a:solidFill>
                  <a:schemeClr val="tx2"/>
                </a:solidFill>
              </a:rPr>
              <a:t>La misión principal hace que se fundamente como una marca de carácter internacional dedicada a la elaboración de alimentos saludables y nutritivos con diferentes tipos de presentaciones y productos, cuyo fin es alcanzar a distintos tipos de consumidores. </a:t>
            </a:r>
          </a:p>
          <a:p>
            <a:pPr marL="0" indent="0">
              <a:buNone/>
            </a:pPr>
            <a:r>
              <a:rPr lang="es-ES" sz="2200" dirty="0">
                <a:solidFill>
                  <a:schemeClr val="tx2"/>
                </a:solidFill>
              </a:rPr>
              <a:t>Además, pretende trasladar la idea de que sus productos son una buena opción tanto por ser económicos como por ser saludables y, a la vez, porque se pueden disfrutar en familia, lo cual le otorga un aspecto diferenciador al respecto de sus competidores </a:t>
            </a:r>
            <a:endParaRPr lang="en-US" sz="2200" dirty="0">
              <a:solidFill>
                <a:schemeClr val="tx2"/>
              </a:solidFill>
            </a:endParaRPr>
          </a:p>
        </p:txBody>
      </p:sp>
    </p:spTree>
    <p:extLst>
      <p:ext uri="{BB962C8B-B14F-4D97-AF65-F5344CB8AC3E}">
        <p14:creationId xmlns:p14="http://schemas.microsoft.com/office/powerpoint/2010/main" val="117720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96509-8590-958B-B76B-71701F08EFF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D7E706E-F65C-3EDC-EFF1-B62B60A294C5}"/>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98549EB2-2B93-5498-B6D4-FD7550510949}"/>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D646B42E-D58E-D6C4-9D67-5F40EBCBEEB2}"/>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9C3A42B8-A412-0F5A-570B-386F5996CECC}"/>
              </a:ext>
            </a:extLst>
          </p:cNvPr>
          <p:cNvSpPr>
            <a:spLocks noGrp="1"/>
          </p:cNvSpPr>
          <p:nvPr>
            <p:ph idx="1"/>
          </p:nvPr>
        </p:nvSpPr>
        <p:spPr>
          <a:xfrm>
            <a:off x="1146970" y="1124744"/>
            <a:ext cx="10648265" cy="4974766"/>
          </a:xfrm>
        </p:spPr>
        <p:txBody>
          <a:bodyPr>
            <a:noAutofit/>
          </a:bodyPr>
          <a:lstStyle/>
          <a:p>
            <a:r>
              <a:rPr lang="es-ES" sz="2000" b="1" dirty="0">
                <a:solidFill>
                  <a:schemeClr val="tx2"/>
                </a:solidFill>
              </a:rPr>
              <a:t>CARACTERÍSTICAS ESENCIALES DE LA MISIÓN EMPRESARIAL </a:t>
            </a:r>
          </a:p>
          <a:p>
            <a:pPr marL="0" indent="0">
              <a:buNone/>
            </a:pPr>
            <a:endParaRPr lang="es-ES" sz="1000" dirty="0">
              <a:solidFill>
                <a:schemeClr val="tx2"/>
              </a:solidFill>
            </a:endParaRPr>
          </a:p>
          <a:p>
            <a:pPr lvl="1">
              <a:buFont typeface="Courier New" panose="02070309020205020404" pitchFamily="49" charset="0"/>
              <a:buChar char="o"/>
            </a:pPr>
            <a:r>
              <a:rPr lang="es-ES" sz="1800" b="1" i="1" dirty="0">
                <a:solidFill>
                  <a:schemeClr val="tx2"/>
                </a:solidFill>
                <a:effectLst>
                  <a:outerShdw blurRad="38100" dist="38100" dir="2700000" algn="tl">
                    <a:srgbClr val="000000">
                      <a:alpha val="43137"/>
                    </a:srgbClr>
                  </a:outerShdw>
                </a:effectLst>
              </a:rPr>
              <a:t>FINALIDAD:</a:t>
            </a:r>
            <a:r>
              <a:rPr lang="es-ES" sz="1800" dirty="0">
                <a:solidFill>
                  <a:schemeClr val="tx2"/>
                </a:solidFill>
              </a:rPr>
              <a:t> es la razón de ser de la empresa y la justificación de su existencia, Debe estar bien definida y tener un objetivo claro establecido. 	</a:t>
            </a:r>
          </a:p>
          <a:p>
            <a:pPr lvl="1">
              <a:buFont typeface="Courier New" panose="02070309020205020404" pitchFamily="49" charset="0"/>
              <a:buChar char="o"/>
            </a:pPr>
            <a:r>
              <a:rPr lang="es-ES" sz="1800" b="1" i="1" dirty="0">
                <a:solidFill>
                  <a:schemeClr val="tx2"/>
                </a:solidFill>
                <a:effectLst>
                  <a:outerShdw blurRad="38100" dist="38100" dir="2700000" algn="tl">
                    <a:srgbClr val="000000">
                      <a:alpha val="43137"/>
                    </a:srgbClr>
                  </a:outerShdw>
                </a:effectLst>
              </a:rPr>
              <a:t>ELABORACIÓN</a:t>
            </a:r>
            <a:r>
              <a:rPr lang="es-ES" sz="1800" dirty="0">
                <a:solidFill>
                  <a:schemeClr val="tx2"/>
                </a:solidFill>
              </a:rPr>
              <a:t>: al elaborarla se deben realizar preguntas objetivas como: ¿Hasta dónde se quiere llegar? ¿Cómo se va a conseguir? Concede estabilidad en su identidad, aunque debe ser interpretado como un concepto dinámico. 	 </a:t>
            </a:r>
          </a:p>
          <a:p>
            <a:pPr lvl="1">
              <a:buFont typeface="Courier New" panose="02070309020205020404" pitchFamily="49" charset="0"/>
              <a:buChar char="o"/>
            </a:pPr>
            <a:r>
              <a:rPr lang="es-ES" sz="1800" b="1" i="1" dirty="0">
                <a:solidFill>
                  <a:schemeClr val="tx2"/>
                </a:solidFill>
                <a:effectLst>
                  <a:outerShdw blurRad="38100" dist="38100" dir="2700000" algn="tl">
                    <a:srgbClr val="000000">
                      <a:alpha val="43137"/>
                    </a:srgbClr>
                  </a:outerShdw>
                </a:effectLst>
              </a:rPr>
              <a:t>ÁMBITO:</a:t>
            </a:r>
            <a:r>
              <a:rPr lang="es-ES" sz="1800" dirty="0">
                <a:solidFill>
                  <a:schemeClr val="tx2"/>
                </a:solidFill>
              </a:rPr>
              <a:t> tener en cuenta los posibles obstáculos que puedan aparecer con el fin de establecer un plan de contingencia. A su vez, es importante tener en cuenta que habrá aspectos que puede que haya que modificar en situaciones adversas. 	</a:t>
            </a:r>
          </a:p>
          <a:p>
            <a:pPr lvl="1">
              <a:buFont typeface="Courier New" panose="02070309020205020404" pitchFamily="49" charset="0"/>
              <a:buChar char="o"/>
            </a:pPr>
            <a:r>
              <a:rPr lang="es-ES" sz="1800" b="1" i="1" dirty="0">
                <a:solidFill>
                  <a:schemeClr val="tx2"/>
                </a:solidFill>
                <a:effectLst>
                  <a:outerShdw blurRad="38100" dist="38100" dir="2700000" algn="tl">
                    <a:srgbClr val="000000">
                      <a:alpha val="43137"/>
                    </a:srgbClr>
                  </a:outerShdw>
                </a:effectLst>
              </a:rPr>
              <a:t>IDEOLOGÍA:</a:t>
            </a:r>
            <a:r>
              <a:rPr lang="es-ES" sz="1800" dirty="0">
                <a:solidFill>
                  <a:schemeClr val="tx2"/>
                </a:solidFill>
              </a:rPr>
              <a:t> estará implícita en la misión empresarial, debe ser conocida por todos ya que sirve como elemento de cohesión y de identificación con la organización.  	 </a:t>
            </a:r>
          </a:p>
          <a:p>
            <a:pPr lvl="1">
              <a:buFont typeface="Courier New" panose="02070309020205020404" pitchFamily="49" charset="0"/>
              <a:buChar char="o"/>
            </a:pPr>
            <a:r>
              <a:rPr lang="es-ES" sz="1800" b="1" i="1" dirty="0">
                <a:solidFill>
                  <a:schemeClr val="tx2"/>
                </a:solidFill>
                <a:effectLst>
                  <a:outerShdw blurRad="38100" dist="38100" dir="2700000" algn="tl">
                    <a:srgbClr val="000000">
                      <a:alpha val="43137"/>
                    </a:srgbClr>
                  </a:outerShdw>
                </a:effectLst>
              </a:rPr>
              <a:t>ORIGINALIDAD: </a:t>
            </a:r>
            <a:r>
              <a:rPr lang="es-ES" sz="1800" dirty="0">
                <a:solidFill>
                  <a:schemeClr val="tx2"/>
                </a:solidFill>
              </a:rPr>
              <a:t>plantear retos y objetivos reales; sin embargo, deberá diferenciarse de las demás empresas y proporcionar una originalidad en su misión que la haga destacar. 	</a:t>
            </a:r>
          </a:p>
          <a:p>
            <a:pPr lvl="1">
              <a:buFont typeface="Courier New" panose="02070309020205020404" pitchFamily="49" charset="0"/>
              <a:buChar char="o"/>
            </a:pPr>
            <a:endParaRPr lang="es-ES" sz="2000" dirty="0">
              <a:solidFill>
                <a:schemeClr val="tx2"/>
              </a:solidFill>
            </a:endParaRPr>
          </a:p>
        </p:txBody>
      </p:sp>
    </p:spTree>
    <p:extLst>
      <p:ext uri="{BB962C8B-B14F-4D97-AF65-F5344CB8AC3E}">
        <p14:creationId xmlns:p14="http://schemas.microsoft.com/office/powerpoint/2010/main" val="73308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3622-8C8A-7739-05A4-BDB8D210A65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6FCDFC2-47F4-65AD-103F-AFB7B810DCE7}"/>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3F9856A7-3DB5-80D9-6303-75879BFA89E0}"/>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9FB65951-82D4-0C8F-6FCD-CD3668A04290}"/>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E81679D3-847C-4EA8-06F4-3E9688D528BB}"/>
              </a:ext>
            </a:extLst>
          </p:cNvPr>
          <p:cNvSpPr>
            <a:spLocks noGrp="1"/>
          </p:cNvSpPr>
          <p:nvPr>
            <p:ph idx="1"/>
          </p:nvPr>
        </p:nvSpPr>
        <p:spPr>
          <a:xfrm>
            <a:off x="1293778" y="1040171"/>
            <a:ext cx="10537372" cy="5319490"/>
          </a:xfrm>
        </p:spPr>
        <p:txBody>
          <a:bodyPr>
            <a:noAutofit/>
          </a:bodyPr>
          <a:lstStyle/>
          <a:p>
            <a:endParaRPr lang="en-US" sz="2200" dirty="0">
              <a:solidFill>
                <a:schemeClr val="tx2"/>
              </a:solidFill>
            </a:endParaRPr>
          </a:p>
          <a:p>
            <a:r>
              <a:rPr lang="en-US" sz="2200" b="1" dirty="0">
                <a:solidFill>
                  <a:schemeClr val="tx2"/>
                </a:solidFill>
              </a:rPr>
              <a:t>CONCEPTO DE VISIÓN </a:t>
            </a:r>
            <a:endParaRPr lang="en-US" sz="2200" dirty="0">
              <a:solidFill>
                <a:schemeClr val="tx2"/>
              </a:solidFill>
            </a:endParaRPr>
          </a:p>
          <a:p>
            <a:pPr marL="0" indent="0">
              <a:buNone/>
            </a:pPr>
            <a:r>
              <a:rPr lang="es-ES" sz="2000" dirty="0">
                <a:solidFill>
                  <a:schemeClr val="tx2"/>
                </a:solidFill>
              </a:rPr>
              <a:t>La visión empresarial se define como la explicación de todas las estrategias necesarias para alcanzar los objetivos que la empresa se ha propuesto. En general se deben integrar todos los ítems de un mercado cada vez más cambiante con aquellas metas y objetivos que la dirección general se ha marcado.</a:t>
            </a:r>
          </a:p>
          <a:p>
            <a:pPr marL="0" indent="0">
              <a:buNone/>
            </a:pPr>
            <a:r>
              <a:rPr lang="es-ES" sz="2000" dirty="0">
                <a:solidFill>
                  <a:schemeClr val="tx2"/>
                </a:solidFill>
              </a:rPr>
              <a:t>La visión de una empresa establece su dirección, su mapa de ruta; es decir, responde a la pregunta ¿qué queremos para el futuro? También responde a ¿cómo llegaremos?</a:t>
            </a:r>
          </a:p>
          <a:p>
            <a:pPr marL="0" indent="0">
              <a:buNone/>
            </a:pPr>
            <a:endParaRPr lang="es-ES" sz="800" dirty="0">
              <a:solidFill>
                <a:schemeClr val="tx2"/>
              </a:solidFill>
            </a:endParaRPr>
          </a:p>
          <a:p>
            <a:pPr marL="0" indent="0" algn="ctr">
              <a:buNone/>
            </a:pPr>
            <a:r>
              <a:rPr lang="es-ES" sz="2200" b="1" dirty="0">
                <a:solidFill>
                  <a:schemeClr val="tx2"/>
                </a:solidFill>
              </a:rPr>
              <a:t>“La visión de la empresa es el camino al cual se quiere dirigir a largo</a:t>
            </a:r>
          </a:p>
          <a:p>
            <a:pPr marL="0" indent="0" algn="ctr">
              <a:buNone/>
            </a:pPr>
            <a:r>
              <a:rPr lang="es-ES" sz="2200" b="1" dirty="0">
                <a:solidFill>
                  <a:schemeClr val="tx2"/>
                </a:solidFill>
              </a:rPr>
              <a:t>plazo. Su definición sirve de rumbo y aliciente para orientar las decisiones</a:t>
            </a:r>
          </a:p>
          <a:p>
            <a:pPr marL="0" indent="0" algn="ctr">
              <a:buNone/>
            </a:pPr>
            <a:r>
              <a:rPr lang="es-ES" sz="2200" b="1" dirty="0">
                <a:solidFill>
                  <a:schemeClr val="tx2"/>
                </a:solidFill>
              </a:rPr>
              <a:t>estratégicas de crecimiento y las de competitividad” </a:t>
            </a:r>
          </a:p>
          <a:p>
            <a:pPr marL="0" indent="0" algn="ctr">
              <a:buNone/>
            </a:pPr>
            <a:r>
              <a:rPr lang="es-ES" sz="2200" b="1" dirty="0">
                <a:solidFill>
                  <a:schemeClr val="tx2"/>
                </a:solidFill>
              </a:rPr>
              <a:t>(</a:t>
            </a:r>
            <a:r>
              <a:rPr lang="es-ES" sz="2200" b="1" dirty="0" err="1">
                <a:solidFill>
                  <a:schemeClr val="tx2"/>
                </a:solidFill>
              </a:rPr>
              <a:t>Fleitman</a:t>
            </a:r>
            <a:r>
              <a:rPr lang="es-ES" sz="2200" b="1" dirty="0">
                <a:solidFill>
                  <a:schemeClr val="tx2"/>
                </a:solidFill>
              </a:rPr>
              <a:t> Jack, Negocios exitosos, 2000).</a:t>
            </a:r>
            <a:endParaRPr lang="en-US" sz="2200" b="1" dirty="0">
              <a:solidFill>
                <a:schemeClr val="tx2"/>
              </a:solidFill>
            </a:endParaRPr>
          </a:p>
        </p:txBody>
      </p:sp>
      <p:sp>
        <p:nvSpPr>
          <p:cNvPr id="7" name="CuadroTexto 6">
            <a:extLst>
              <a:ext uri="{FF2B5EF4-FFF2-40B4-BE49-F238E27FC236}">
                <a16:creationId xmlns:a16="http://schemas.microsoft.com/office/drawing/2014/main" id="{E7E69F88-5BFA-7DA7-DF76-406F0600E25C}"/>
              </a:ext>
            </a:extLst>
          </p:cNvPr>
          <p:cNvSpPr txBox="1"/>
          <p:nvPr/>
        </p:nvSpPr>
        <p:spPr>
          <a:xfrm>
            <a:off x="5032294" y="573926"/>
            <a:ext cx="2124236" cy="584775"/>
          </a:xfrm>
          <a:prstGeom prst="rect">
            <a:avLst/>
          </a:prstGeom>
          <a:noFill/>
        </p:spPr>
        <p:txBody>
          <a:bodyPr wrap="square">
            <a:spAutoFit/>
          </a:bodyPr>
          <a:lstStyle/>
          <a:p>
            <a:pPr algn="ctr"/>
            <a:r>
              <a:rPr lang="en-US" sz="3200" b="1" dirty="0">
                <a:solidFill>
                  <a:schemeClr val="tx2"/>
                </a:solidFill>
              </a:rPr>
              <a:t>VISIÓN </a:t>
            </a:r>
            <a:endParaRPr lang="en-US" sz="3200" dirty="0">
              <a:solidFill>
                <a:schemeClr val="tx2"/>
              </a:solidFill>
            </a:endParaRPr>
          </a:p>
        </p:txBody>
      </p:sp>
    </p:spTree>
    <p:extLst>
      <p:ext uri="{BB962C8B-B14F-4D97-AF65-F5344CB8AC3E}">
        <p14:creationId xmlns:p14="http://schemas.microsoft.com/office/powerpoint/2010/main" val="417563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21285-A897-6C8E-F0D9-AF98213D524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5F67783-B94A-FB10-D0E3-A66A319D9AE0}"/>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119D8BDB-3B34-E369-B2CF-170D96FB6C38}"/>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F46A8455-A439-2878-D665-7C251DC1841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6829F0DC-5115-8B13-2D5E-87347DC14AAB}"/>
              </a:ext>
            </a:extLst>
          </p:cNvPr>
          <p:cNvSpPr>
            <a:spLocks noGrp="1"/>
          </p:cNvSpPr>
          <p:nvPr>
            <p:ph idx="1"/>
          </p:nvPr>
        </p:nvSpPr>
        <p:spPr>
          <a:xfrm>
            <a:off x="1293778" y="655649"/>
            <a:ext cx="10537372" cy="2773351"/>
          </a:xfrm>
        </p:spPr>
        <p:txBody>
          <a:bodyPr>
            <a:noAutofit/>
          </a:bodyPr>
          <a:lstStyle/>
          <a:p>
            <a:endParaRPr lang="en-US" sz="2200" dirty="0">
              <a:solidFill>
                <a:schemeClr val="tx2"/>
              </a:solidFill>
            </a:endParaRPr>
          </a:p>
          <a:p>
            <a:r>
              <a:rPr lang="en-US" sz="1900" b="1" dirty="0">
                <a:solidFill>
                  <a:schemeClr val="tx2"/>
                </a:solidFill>
              </a:rPr>
              <a:t>DIFERENCIAS ENTRE MISIÓN Y VISIÓN </a:t>
            </a:r>
            <a:endParaRPr lang="en-US" sz="1900" dirty="0">
              <a:solidFill>
                <a:schemeClr val="tx2"/>
              </a:solidFill>
            </a:endParaRPr>
          </a:p>
          <a:p>
            <a:pPr marL="0" indent="0">
              <a:buNone/>
            </a:pPr>
            <a:r>
              <a:rPr lang="es-ES" sz="1900" dirty="0">
                <a:solidFill>
                  <a:schemeClr val="tx2"/>
                </a:solidFill>
              </a:rPr>
              <a:t>La visión y la misión son aspectos fundamentales a nivel de la vida empresarial. No obstante, pueden llegar a confundirse. A un nivel básico, podemos entender como </a:t>
            </a:r>
            <a:r>
              <a:rPr lang="es-ES" sz="1900" b="1" dirty="0">
                <a:solidFill>
                  <a:schemeClr val="tx2"/>
                </a:solidFill>
              </a:rPr>
              <a:t>misión </a:t>
            </a:r>
            <a:r>
              <a:rPr lang="es-ES" sz="1900" dirty="0">
                <a:solidFill>
                  <a:schemeClr val="tx2"/>
                </a:solidFill>
              </a:rPr>
              <a:t>lo que se quiere lograr </a:t>
            </a:r>
            <a:r>
              <a:rPr lang="es-ES" sz="1900" dirty="0">
                <a:solidFill>
                  <a:schemeClr val="tx2"/>
                </a:solidFill>
                <a:highlight>
                  <a:srgbClr val="FFFF00"/>
                </a:highlight>
              </a:rPr>
              <a:t>-el qué-.</a:t>
            </a:r>
          </a:p>
          <a:p>
            <a:pPr marL="0" indent="0">
              <a:buNone/>
            </a:pPr>
            <a:r>
              <a:rPr lang="es-ES" sz="1900" dirty="0">
                <a:solidFill>
                  <a:schemeClr val="tx2"/>
                </a:solidFill>
              </a:rPr>
              <a:t>Mientras que la </a:t>
            </a:r>
            <a:r>
              <a:rPr lang="es-ES" sz="1900" b="1" dirty="0">
                <a:solidFill>
                  <a:schemeClr val="tx2"/>
                </a:solidFill>
              </a:rPr>
              <a:t>visión </a:t>
            </a:r>
            <a:r>
              <a:rPr lang="es-ES" sz="1900" dirty="0">
                <a:solidFill>
                  <a:schemeClr val="tx2"/>
                </a:solidFill>
              </a:rPr>
              <a:t>serán las acciones que se desarrollarán para alcanzar esos objetivos  </a:t>
            </a:r>
            <a:r>
              <a:rPr lang="es-ES" sz="1900" dirty="0">
                <a:solidFill>
                  <a:schemeClr val="tx2"/>
                </a:solidFill>
                <a:highlight>
                  <a:srgbClr val="FFFF00"/>
                </a:highlight>
              </a:rPr>
              <a:t>-el cómo-</a:t>
            </a:r>
            <a:r>
              <a:rPr lang="es-ES" sz="1900" dirty="0">
                <a:solidFill>
                  <a:schemeClr val="tx2"/>
                </a:solidFill>
              </a:rPr>
              <a:t>; planteándose algunas de las siguientes diferencias.</a:t>
            </a:r>
          </a:p>
        </p:txBody>
      </p:sp>
      <p:pic>
        <p:nvPicPr>
          <p:cNvPr id="10" name="Imagen 9">
            <a:extLst>
              <a:ext uri="{FF2B5EF4-FFF2-40B4-BE49-F238E27FC236}">
                <a16:creationId xmlns:a16="http://schemas.microsoft.com/office/drawing/2014/main" id="{A13F801B-2475-1114-50C4-626DD02E92A4}"/>
              </a:ext>
            </a:extLst>
          </p:cNvPr>
          <p:cNvPicPr>
            <a:picLocks noChangeAspect="1"/>
          </p:cNvPicPr>
          <p:nvPr/>
        </p:nvPicPr>
        <p:blipFill>
          <a:blip r:embed="rId7"/>
          <a:stretch>
            <a:fillRect/>
          </a:stretch>
        </p:blipFill>
        <p:spPr>
          <a:xfrm>
            <a:off x="1701924" y="3607977"/>
            <a:ext cx="9448385" cy="2473067"/>
          </a:xfrm>
          <a:prstGeom prst="rect">
            <a:avLst/>
          </a:prstGeom>
        </p:spPr>
      </p:pic>
    </p:spTree>
    <p:extLst>
      <p:ext uri="{BB962C8B-B14F-4D97-AF65-F5344CB8AC3E}">
        <p14:creationId xmlns:p14="http://schemas.microsoft.com/office/powerpoint/2010/main" val="22408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B88E2-CCEF-4A89-1986-24F4C67A14D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DE7159D-13F9-32D7-0810-F149DD902568}"/>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4B300234-5594-78EC-75EF-E0406C05A2CD}"/>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C00B2159-0981-4393-7D02-B3E56535BF17}"/>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B99B38E1-40F6-DB8F-36C2-9C69C42D0B25}"/>
              </a:ext>
            </a:extLst>
          </p:cNvPr>
          <p:cNvPicPr>
            <a:picLocks noChangeAspect="1"/>
          </p:cNvPicPr>
          <p:nvPr/>
        </p:nvPicPr>
        <p:blipFill>
          <a:blip r:embed="rId7"/>
          <a:stretch>
            <a:fillRect/>
          </a:stretch>
        </p:blipFill>
        <p:spPr>
          <a:xfrm>
            <a:off x="1197868" y="1916832"/>
            <a:ext cx="7412160" cy="4105196"/>
          </a:xfrm>
          <a:prstGeom prst="rect">
            <a:avLst/>
          </a:prstGeom>
        </p:spPr>
      </p:pic>
      <p:sp>
        <p:nvSpPr>
          <p:cNvPr id="7" name="2 Marcador de contenido">
            <a:extLst>
              <a:ext uri="{FF2B5EF4-FFF2-40B4-BE49-F238E27FC236}">
                <a16:creationId xmlns:a16="http://schemas.microsoft.com/office/drawing/2014/main" id="{0F724AD9-AF8A-50CF-DF7D-7AD38BD5DAA1}"/>
              </a:ext>
            </a:extLst>
          </p:cNvPr>
          <p:cNvSpPr txBox="1">
            <a:spLocks/>
          </p:cNvSpPr>
          <p:nvPr/>
        </p:nvSpPr>
        <p:spPr>
          <a:xfrm>
            <a:off x="8367448" y="1412776"/>
            <a:ext cx="3415596" cy="48463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AR" b="1" dirty="0">
                <a:solidFill>
                  <a:schemeClr val="tx2"/>
                </a:solidFill>
              </a:rPr>
              <a:t>Las organizaciones deben tener claramente articulados las metas y los objetivos para canalizar en la organización los esfuerzos de los individuos hacia fines comunes. </a:t>
            </a:r>
          </a:p>
          <a:p>
            <a:pPr marL="0" indent="0">
              <a:buFont typeface="Wingdings 3" charset="2"/>
              <a:buNone/>
            </a:pPr>
            <a:r>
              <a:rPr lang="es-AR" b="1" dirty="0">
                <a:solidFill>
                  <a:schemeClr val="tx2"/>
                </a:solidFill>
              </a:rPr>
              <a:t>La visión, misión y objetivos estratégicos de una empresa forman una jerarquía de metas específicas y mensurables que se alinean desde amplias declaraciones de intenciones y fundamentos para establecer una ventaja competitiva.</a:t>
            </a:r>
          </a:p>
        </p:txBody>
      </p:sp>
      <p:sp>
        <p:nvSpPr>
          <p:cNvPr id="8" name="1 Título">
            <a:extLst>
              <a:ext uri="{FF2B5EF4-FFF2-40B4-BE49-F238E27FC236}">
                <a16:creationId xmlns:a16="http://schemas.microsoft.com/office/drawing/2014/main" id="{3B3AE1B6-15B8-8C5B-7363-CA68BA378927}"/>
              </a:ext>
            </a:extLst>
          </p:cNvPr>
          <p:cNvSpPr txBox="1">
            <a:spLocks/>
          </p:cNvSpPr>
          <p:nvPr/>
        </p:nvSpPr>
        <p:spPr>
          <a:xfrm>
            <a:off x="1371028" y="1080029"/>
            <a:ext cx="7239000" cy="5847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dirty="0">
                <a:solidFill>
                  <a:schemeClr val="tx2"/>
                </a:solidFill>
              </a:rPr>
              <a:t>PLANEAMIENTO ESTRATÉGICO</a:t>
            </a:r>
            <a:endParaRPr lang="es-AR" sz="2000" b="1" dirty="0">
              <a:solidFill>
                <a:schemeClr val="tx2"/>
              </a:solidFill>
            </a:endParaRPr>
          </a:p>
        </p:txBody>
      </p:sp>
    </p:spTree>
    <p:extLst>
      <p:ext uri="{BB962C8B-B14F-4D97-AF65-F5344CB8AC3E}">
        <p14:creationId xmlns:p14="http://schemas.microsoft.com/office/powerpoint/2010/main" val="190921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E442-4B62-1BF3-D6CE-D26441CDFD4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00B1501-8A6B-A397-CEA2-C7B402878F7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48E15705-2C06-29CC-CC5F-08BEC4002F0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62990EF6-7BF9-9D67-B064-57AC27E5DC1A}"/>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1 Título">
            <a:extLst>
              <a:ext uri="{FF2B5EF4-FFF2-40B4-BE49-F238E27FC236}">
                <a16:creationId xmlns:a16="http://schemas.microsoft.com/office/drawing/2014/main" id="{63B1F2EB-52A6-093E-B01D-B5636CCA53AE}"/>
              </a:ext>
            </a:extLst>
          </p:cNvPr>
          <p:cNvSpPr txBox="1">
            <a:spLocks/>
          </p:cNvSpPr>
          <p:nvPr/>
        </p:nvSpPr>
        <p:spPr>
          <a:xfrm>
            <a:off x="2474912" y="791707"/>
            <a:ext cx="7239000" cy="5847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dirty="0">
                <a:solidFill>
                  <a:schemeClr val="tx2"/>
                </a:solidFill>
              </a:rPr>
              <a:t>PLAN ESTRATÉGICO</a:t>
            </a:r>
            <a:endParaRPr lang="es-AR" sz="2000" b="1" dirty="0">
              <a:solidFill>
                <a:schemeClr val="tx2"/>
              </a:solidFill>
            </a:endParaRPr>
          </a:p>
        </p:txBody>
      </p:sp>
      <p:sp>
        <p:nvSpPr>
          <p:cNvPr id="5" name="Marcador de contenido 2">
            <a:extLst>
              <a:ext uri="{FF2B5EF4-FFF2-40B4-BE49-F238E27FC236}">
                <a16:creationId xmlns:a16="http://schemas.microsoft.com/office/drawing/2014/main" id="{843F3405-E788-316E-5A3F-705B9674097A}"/>
              </a:ext>
            </a:extLst>
          </p:cNvPr>
          <p:cNvSpPr>
            <a:spLocks noGrp="1"/>
          </p:cNvSpPr>
          <p:nvPr>
            <p:ph idx="1"/>
          </p:nvPr>
        </p:nvSpPr>
        <p:spPr>
          <a:xfrm>
            <a:off x="1173017" y="1540188"/>
            <a:ext cx="10778893" cy="4337081"/>
          </a:xfrm>
        </p:spPr>
        <p:txBody>
          <a:bodyPr>
            <a:noAutofit/>
          </a:bodyPr>
          <a:lstStyle/>
          <a:p>
            <a:r>
              <a:rPr lang="en-US" sz="2200" b="1" u="sng" dirty="0">
                <a:solidFill>
                  <a:schemeClr val="tx2"/>
                </a:solidFill>
              </a:rPr>
              <a:t>OBJETIVOS</a:t>
            </a:r>
            <a:r>
              <a:rPr lang="en-US" sz="2200" b="1" dirty="0">
                <a:solidFill>
                  <a:schemeClr val="tx2"/>
                </a:solidFill>
              </a:rPr>
              <a:t> </a:t>
            </a:r>
          </a:p>
          <a:p>
            <a:pPr marL="0" indent="0">
              <a:buNone/>
            </a:pPr>
            <a:endParaRPr lang="en-US" sz="1000" dirty="0">
              <a:solidFill>
                <a:schemeClr val="tx2"/>
              </a:solidFill>
            </a:endParaRPr>
          </a:p>
          <a:p>
            <a:pPr>
              <a:buFont typeface="Wingdings" panose="05000000000000000000" pitchFamily="2" charset="2"/>
              <a:buChar char="v"/>
            </a:pPr>
            <a:r>
              <a:rPr lang="es-ES" sz="2200" b="1" dirty="0">
                <a:solidFill>
                  <a:schemeClr val="tx2"/>
                </a:solidFill>
              </a:rPr>
              <a:t> Establecer las pautas principales para definir los objetivos empresariales.</a:t>
            </a:r>
          </a:p>
          <a:p>
            <a:pPr>
              <a:buFont typeface="Wingdings" panose="05000000000000000000" pitchFamily="2" charset="2"/>
              <a:buChar char="v"/>
            </a:pPr>
            <a:r>
              <a:rPr lang="es-ES" sz="2200" b="1" dirty="0">
                <a:solidFill>
                  <a:schemeClr val="tx2"/>
                </a:solidFill>
              </a:rPr>
              <a:t> Exponer las características esenciales para la elección del mercado, objetivo ideal en cada tipo de negocio.</a:t>
            </a:r>
          </a:p>
          <a:p>
            <a:pPr>
              <a:buFont typeface="Wingdings" panose="05000000000000000000" pitchFamily="2" charset="2"/>
              <a:buChar char="v"/>
            </a:pPr>
            <a:r>
              <a:rPr lang="es-ES" sz="2200" b="1" dirty="0">
                <a:solidFill>
                  <a:schemeClr val="tx2"/>
                </a:solidFill>
              </a:rPr>
              <a:t> Conocer los canales de venta más habituales y sus especificaciones.</a:t>
            </a:r>
          </a:p>
          <a:p>
            <a:pPr>
              <a:buFont typeface="Wingdings" panose="05000000000000000000" pitchFamily="2" charset="2"/>
              <a:buChar char="v"/>
            </a:pPr>
            <a:r>
              <a:rPr lang="es-ES" sz="2200" b="1" dirty="0">
                <a:solidFill>
                  <a:schemeClr val="tx2"/>
                </a:solidFill>
              </a:rPr>
              <a:t> Plantear todos los aspectos de la cuenta de resultados que resultan vitales en un negocio.</a:t>
            </a:r>
          </a:p>
          <a:p>
            <a:pPr>
              <a:buFont typeface="Wingdings" panose="05000000000000000000" pitchFamily="2" charset="2"/>
              <a:buChar char="v"/>
            </a:pPr>
            <a:r>
              <a:rPr lang="es-ES" sz="2200" b="1" dirty="0">
                <a:solidFill>
                  <a:schemeClr val="tx2"/>
                </a:solidFill>
              </a:rPr>
              <a:t> Presentar el resumen ejecutivo como una herramienta importante para conseguir socios e inversores.</a:t>
            </a:r>
            <a:endParaRPr lang="en-US" sz="2200" dirty="0">
              <a:solidFill>
                <a:schemeClr val="tx2"/>
              </a:solidFill>
            </a:endParaRPr>
          </a:p>
        </p:txBody>
      </p:sp>
    </p:spTree>
    <p:extLst>
      <p:ext uri="{BB962C8B-B14F-4D97-AF65-F5344CB8AC3E}">
        <p14:creationId xmlns:p14="http://schemas.microsoft.com/office/powerpoint/2010/main" val="169574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262E7-5D93-D77F-CABC-C3B87FDD326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64F4C03-5BF3-FC6B-B608-ED67A724871E}"/>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49083079-2F40-DF67-08AE-892F34D6EDCB}"/>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A3AD5A2C-08BD-F872-D987-2C7FA84355DD}"/>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1 Título">
            <a:extLst>
              <a:ext uri="{FF2B5EF4-FFF2-40B4-BE49-F238E27FC236}">
                <a16:creationId xmlns:a16="http://schemas.microsoft.com/office/drawing/2014/main" id="{6FE0A34D-FD1F-6D6D-8A84-89AC80FA8A24}"/>
              </a:ext>
            </a:extLst>
          </p:cNvPr>
          <p:cNvSpPr txBox="1">
            <a:spLocks/>
          </p:cNvSpPr>
          <p:nvPr/>
        </p:nvSpPr>
        <p:spPr>
          <a:xfrm>
            <a:off x="2474912" y="791707"/>
            <a:ext cx="7239000" cy="5847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dirty="0">
                <a:solidFill>
                  <a:schemeClr val="tx2"/>
                </a:solidFill>
              </a:rPr>
              <a:t>PLAN ESTRATÉGICO</a:t>
            </a:r>
            <a:endParaRPr lang="es-AR" sz="2000" b="1" dirty="0">
              <a:solidFill>
                <a:schemeClr val="tx2"/>
              </a:solidFill>
            </a:endParaRPr>
          </a:p>
        </p:txBody>
      </p:sp>
      <p:pic>
        <p:nvPicPr>
          <p:cNvPr id="10" name="Imagen 9">
            <a:extLst>
              <a:ext uri="{FF2B5EF4-FFF2-40B4-BE49-F238E27FC236}">
                <a16:creationId xmlns:a16="http://schemas.microsoft.com/office/drawing/2014/main" id="{03DF2B6C-B484-2B91-8335-D5C1AD438933}"/>
              </a:ext>
            </a:extLst>
          </p:cNvPr>
          <p:cNvPicPr>
            <a:picLocks noChangeAspect="1"/>
          </p:cNvPicPr>
          <p:nvPr/>
        </p:nvPicPr>
        <p:blipFill>
          <a:blip r:embed="rId7"/>
          <a:stretch>
            <a:fillRect/>
          </a:stretch>
        </p:blipFill>
        <p:spPr>
          <a:xfrm>
            <a:off x="3027362" y="1131818"/>
            <a:ext cx="6379418" cy="4952964"/>
          </a:xfrm>
          <a:prstGeom prst="rect">
            <a:avLst/>
          </a:prstGeom>
        </p:spPr>
      </p:pic>
    </p:spTree>
    <p:extLst>
      <p:ext uri="{BB962C8B-B14F-4D97-AF65-F5344CB8AC3E}">
        <p14:creationId xmlns:p14="http://schemas.microsoft.com/office/powerpoint/2010/main" val="55057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0398A-BB4F-FE47-0626-D518ABC27DC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7A8D0A8-7E22-7962-4A6A-4DFFF0B51C5C}"/>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8B985E84-97A6-4A36-07DE-87E6EA307AE3}"/>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BDF736A7-0336-9874-5E9B-1FD99496A9CE}"/>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23 Trapecio">
            <a:extLst>
              <a:ext uri="{FF2B5EF4-FFF2-40B4-BE49-F238E27FC236}">
                <a16:creationId xmlns:a16="http://schemas.microsoft.com/office/drawing/2014/main" id="{77519F3F-6EEB-3E17-B09E-FBE896E977A8}"/>
              </a:ext>
            </a:extLst>
          </p:cNvPr>
          <p:cNvSpPr/>
          <p:nvPr/>
        </p:nvSpPr>
        <p:spPr>
          <a:xfrm>
            <a:off x="7901395" y="2808215"/>
            <a:ext cx="2998829" cy="10385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8" name="23 Trapecio">
            <a:extLst>
              <a:ext uri="{FF2B5EF4-FFF2-40B4-BE49-F238E27FC236}">
                <a16:creationId xmlns:a16="http://schemas.microsoft.com/office/drawing/2014/main" id="{50023D3E-D661-F8D6-D792-02F37DF3A579}"/>
              </a:ext>
            </a:extLst>
          </p:cNvPr>
          <p:cNvSpPr/>
          <p:nvPr/>
        </p:nvSpPr>
        <p:spPr>
          <a:xfrm>
            <a:off x="4712129" y="2822729"/>
            <a:ext cx="2835300" cy="102406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9" name="Marcador de contenido 5">
            <a:extLst>
              <a:ext uri="{FF2B5EF4-FFF2-40B4-BE49-F238E27FC236}">
                <a16:creationId xmlns:a16="http://schemas.microsoft.com/office/drawing/2014/main" id="{96683AD5-DA59-B133-A5CA-3D61AD5172EF}"/>
              </a:ext>
            </a:extLst>
          </p:cNvPr>
          <p:cNvSpPr txBox="1">
            <a:spLocks/>
          </p:cNvSpPr>
          <p:nvPr/>
        </p:nvSpPr>
        <p:spPr>
          <a:xfrm>
            <a:off x="1351417" y="636099"/>
            <a:ext cx="7249785" cy="5952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b="1" dirty="0">
                <a:solidFill>
                  <a:schemeClr val="tx2"/>
                </a:solidFill>
              </a:rPr>
              <a:t>ANALISIS DE MERCADO / MERCADO OBJETIVO</a:t>
            </a:r>
          </a:p>
          <a:p>
            <a:pPr>
              <a:buFont typeface="Courier New" panose="02070309020205020404" pitchFamily="49" charset="0"/>
              <a:buChar char="o"/>
            </a:pPr>
            <a:endParaRPr lang="en-US" sz="2000" b="1" dirty="0">
              <a:solidFill>
                <a:schemeClr val="tx2"/>
              </a:solidFill>
            </a:endParaRPr>
          </a:p>
        </p:txBody>
      </p:sp>
      <p:sp>
        <p:nvSpPr>
          <p:cNvPr id="10" name="18 CuadroTexto">
            <a:extLst>
              <a:ext uri="{FF2B5EF4-FFF2-40B4-BE49-F238E27FC236}">
                <a16:creationId xmlns:a16="http://schemas.microsoft.com/office/drawing/2014/main" id="{98961A62-6A21-31ED-09D8-83ED652A6479}"/>
              </a:ext>
            </a:extLst>
          </p:cNvPr>
          <p:cNvSpPr txBox="1"/>
          <p:nvPr/>
        </p:nvSpPr>
        <p:spPr>
          <a:xfrm>
            <a:off x="1615863" y="1751445"/>
            <a:ext cx="2808312" cy="707886"/>
          </a:xfrm>
          <a:prstGeom prst="rect">
            <a:avLst/>
          </a:prstGeom>
          <a:noFill/>
        </p:spPr>
        <p:txBody>
          <a:bodyPr wrap="square" rtlCol="0">
            <a:spAutoFit/>
          </a:bodyPr>
          <a:lstStyle/>
          <a:p>
            <a:pPr algn="ctr"/>
            <a:r>
              <a:rPr lang="es-MX" sz="20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 MERCADO</a:t>
            </a:r>
          </a:p>
        </p:txBody>
      </p:sp>
      <p:sp>
        <p:nvSpPr>
          <p:cNvPr id="11" name="19 Elipse">
            <a:extLst>
              <a:ext uri="{FF2B5EF4-FFF2-40B4-BE49-F238E27FC236}">
                <a16:creationId xmlns:a16="http://schemas.microsoft.com/office/drawing/2014/main" id="{BEEA1989-B3E1-50BD-667B-DA128C55C5DD}"/>
              </a:ext>
            </a:extLst>
          </p:cNvPr>
          <p:cNvSpPr/>
          <p:nvPr/>
        </p:nvSpPr>
        <p:spPr>
          <a:xfrm>
            <a:off x="5697490" y="1383113"/>
            <a:ext cx="5971996" cy="124380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tx2"/>
              </a:solidFill>
            </a:endParaRPr>
          </a:p>
        </p:txBody>
      </p:sp>
      <p:sp>
        <p:nvSpPr>
          <p:cNvPr id="12" name="20 Rectángulo">
            <a:extLst>
              <a:ext uri="{FF2B5EF4-FFF2-40B4-BE49-F238E27FC236}">
                <a16:creationId xmlns:a16="http://schemas.microsoft.com/office/drawing/2014/main" id="{70EF9D0B-69BF-A705-17A9-C9D1BBE4D6F7}"/>
              </a:ext>
            </a:extLst>
          </p:cNvPr>
          <p:cNvSpPr/>
          <p:nvPr/>
        </p:nvSpPr>
        <p:spPr>
          <a:xfrm>
            <a:off x="5769498" y="1599394"/>
            <a:ext cx="5899988" cy="646331"/>
          </a:xfrm>
          <a:prstGeom prst="rect">
            <a:avLst/>
          </a:prstGeom>
        </p:spPr>
        <p:txBody>
          <a:bodyPr wrap="square">
            <a:spAutoFit/>
          </a:bodyPr>
          <a:lstStyle/>
          <a:p>
            <a:pPr algn="ctr"/>
            <a:r>
              <a:rPr lang="es-MX" b="1" i="1" dirty="0">
                <a:solidFill>
                  <a:srgbClr val="FF0000"/>
                </a:solidFill>
              </a:rPr>
              <a:t>Marca la dirección centrada en el CLIENTE, comprendiendo qué quiere y cómo proporcionárselo</a:t>
            </a:r>
          </a:p>
        </p:txBody>
      </p:sp>
      <p:sp>
        <p:nvSpPr>
          <p:cNvPr id="13" name="23 Trapecio">
            <a:extLst>
              <a:ext uri="{FF2B5EF4-FFF2-40B4-BE49-F238E27FC236}">
                <a16:creationId xmlns:a16="http://schemas.microsoft.com/office/drawing/2014/main" id="{2DE2523D-C3D7-C7B6-F0B5-59728F5243F3}"/>
              </a:ext>
            </a:extLst>
          </p:cNvPr>
          <p:cNvSpPr/>
          <p:nvPr/>
        </p:nvSpPr>
        <p:spPr>
          <a:xfrm>
            <a:off x="1436915" y="2815469"/>
            <a:ext cx="2915252" cy="105309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14" name="24 CuadroTexto">
            <a:extLst>
              <a:ext uri="{FF2B5EF4-FFF2-40B4-BE49-F238E27FC236}">
                <a16:creationId xmlns:a16="http://schemas.microsoft.com/office/drawing/2014/main" id="{25B215A6-3B04-6CAE-FDF1-8888F2606FD1}"/>
              </a:ext>
            </a:extLst>
          </p:cNvPr>
          <p:cNvSpPr txBox="1"/>
          <p:nvPr/>
        </p:nvSpPr>
        <p:spPr>
          <a:xfrm>
            <a:off x="1646908" y="2989076"/>
            <a:ext cx="2475149"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Segmentación de Mercado</a:t>
            </a:r>
            <a:endParaRPr lang="es-AR" sz="2000" b="1" i="1" dirty="0">
              <a:solidFill>
                <a:schemeClr val="tx2"/>
              </a:solidFill>
              <a:effectLst>
                <a:outerShdw blurRad="38100" dist="38100" dir="2700000" algn="tl">
                  <a:srgbClr val="000000">
                    <a:alpha val="43137"/>
                  </a:srgbClr>
                </a:outerShdw>
              </a:effectLst>
            </a:endParaRPr>
          </a:p>
        </p:txBody>
      </p:sp>
      <p:sp>
        <p:nvSpPr>
          <p:cNvPr id="15" name="26 CuadroTexto">
            <a:extLst>
              <a:ext uri="{FF2B5EF4-FFF2-40B4-BE49-F238E27FC236}">
                <a16:creationId xmlns:a16="http://schemas.microsoft.com/office/drawing/2014/main" id="{9BF7A910-8F30-716F-4800-8EBEF9FE01E8}"/>
              </a:ext>
            </a:extLst>
          </p:cNvPr>
          <p:cNvSpPr txBox="1"/>
          <p:nvPr/>
        </p:nvSpPr>
        <p:spPr>
          <a:xfrm>
            <a:off x="5090706" y="2989076"/>
            <a:ext cx="2035807"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Evaluación de necesidades</a:t>
            </a:r>
            <a:endParaRPr lang="es-AR" sz="2000" b="1" i="1" dirty="0">
              <a:solidFill>
                <a:schemeClr val="tx2"/>
              </a:solidFill>
              <a:effectLst>
                <a:outerShdw blurRad="38100" dist="38100" dir="2700000" algn="tl">
                  <a:srgbClr val="000000">
                    <a:alpha val="43137"/>
                  </a:srgbClr>
                </a:outerShdw>
              </a:effectLst>
            </a:endParaRPr>
          </a:p>
        </p:txBody>
      </p:sp>
      <p:sp>
        <p:nvSpPr>
          <p:cNvPr id="16" name="27 Rectángulo">
            <a:extLst>
              <a:ext uri="{FF2B5EF4-FFF2-40B4-BE49-F238E27FC236}">
                <a16:creationId xmlns:a16="http://schemas.microsoft.com/office/drawing/2014/main" id="{ABC1A0BF-EC72-6AC3-2D2D-A91F59179BAD}"/>
              </a:ext>
            </a:extLst>
          </p:cNvPr>
          <p:cNvSpPr/>
          <p:nvPr/>
        </p:nvSpPr>
        <p:spPr>
          <a:xfrm>
            <a:off x="1340655" y="4021811"/>
            <a:ext cx="3011511" cy="1477328"/>
          </a:xfrm>
          <a:prstGeom prst="rect">
            <a:avLst/>
          </a:prstGeom>
        </p:spPr>
        <p:txBody>
          <a:bodyPr wrap="square">
            <a:spAutoFit/>
          </a:bodyPr>
          <a:lstStyle/>
          <a:p>
            <a:pPr marL="285750" indent="-285750">
              <a:spcBef>
                <a:spcPts val="600"/>
              </a:spcBef>
              <a:buFont typeface="Arial" panose="020B0604020202020204" pitchFamily="34" charset="0"/>
              <a:buChar char="•"/>
            </a:pPr>
            <a:r>
              <a:rPr lang="es-MX" sz="1700" b="1" dirty="0">
                <a:solidFill>
                  <a:schemeClr val="tx2"/>
                </a:solidFill>
              </a:rPr>
              <a:t>Identificación de grupos con rasgos comunes</a:t>
            </a:r>
          </a:p>
          <a:p>
            <a:pPr marL="285750" indent="-285750">
              <a:spcBef>
                <a:spcPts val="600"/>
              </a:spcBef>
              <a:buFont typeface="Arial" panose="020B0604020202020204" pitchFamily="34" charset="0"/>
              <a:buChar char="•"/>
            </a:pPr>
            <a:r>
              <a:rPr lang="es-MX" sz="1700" b="1" dirty="0">
                <a:solidFill>
                  <a:schemeClr val="tx2"/>
                </a:solidFill>
              </a:rPr>
              <a:t>Identificación de factores fundamentales por segmento</a:t>
            </a:r>
          </a:p>
        </p:txBody>
      </p:sp>
      <p:sp>
        <p:nvSpPr>
          <p:cNvPr id="17" name="28 Rectángulo">
            <a:extLst>
              <a:ext uri="{FF2B5EF4-FFF2-40B4-BE49-F238E27FC236}">
                <a16:creationId xmlns:a16="http://schemas.microsoft.com/office/drawing/2014/main" id="{DFBCC29B-C631-850E-4B07-87494E20472F}"/>
              </a:ext>
            </a:extLst>
          </p:cNvPr>
          <p:cNvSpPr/>
          <p:nvPr/>
        </p:nvSpPr>
        <p:spPr>
          <a:xfrm>
            <a:off x="4601029" y="4017892"/>
            <a:ext cx="3328709" cy="1892826"/>
          </a:xfrm>
          <a:prstGeom prst="rect">
            <a:avLst/>
          </a:prstGeom>
        </p:spPr>
        <p:txBody>
          <a:bodyPr wrap="square">
            <a:spAutoFit/>
          </a:bodyPr>
          <a:lstStyle/>
          <a:p>
            <a:pPr marL="285750" indent="-285750">
              <a:spcBef>
                <a:spcPts val="600"/>
              </a:spcBef>
              <a:buFont typeface="Arial" panose="020B0604020202020204" pitchFamily="34" charset="0"/>
              <a:buChar char="•"/>
            </a:pPr>
            <a:r>
              <a:rPr lang="es-MX" sz="1700" b="1" dirty="0">
                <a:solidFill>
                  <a:schemeClr val="tx2"/>
                </a:solidFill>
              </a:rPr>
              <a:t>Referentes al servicio/producto</a:t>
            </a:r>
          </a:p>
          <a:p>
            <a:pPr marL="285750" indent="-285750">
              <a:spcBef>
                <a:spcPts val="600"/>
              </a:spcBef>
              <a:buFont typeface="Arial" panose="020B0604020202020204" pitchFamily="34" charset="0"/>
              <a:buChar char="•"/>
            </a:pPr>
            <a:r>
              <a:rPr lang="es-MX" sz="1700" b="1" dirty="0">
                <a:solidFill>
                  <a:schemeClr val="tx2"/>
                </a:solidFill>
              </a:rPr>
              <a:t>Referentes al sistema de entrega</a:t>
            </a:r>
          </a:p>
          <a:p>
            <a:pPr marL="285750" indent="-285750">
              <a:spcBef>
                <a:spcPts val="600"/>
              </a:spcBef>
              <a:buFont typeface="Arial" panose="020B0604020202020204" pitchFamily="34" charset="0"/>
              <a:buChar char="•"/>
            </a:pPr>
            <a:r>
              <a:rPr lang="es-MX" sz="1700" b="1" dirty="0">
                <a:solidFill>
                  <a:schemeClr val="tx2"/>
                </a:solidFill>
              </a:rPr>
              <a:t>Referentes al volumen</a:t>
            </a:r>
          </a:p>
          <a:p>
            <a:pPr marL="285750" indent="-285750">
              <a:spcBef>
                <a:spcPts val="600"/>
              </a:spcBef>
              <a:buFont typeface="Arial" panose="020B0604020202020204" pitchFamily="34" charset="0"/>
              <a:buChar char="•"/>
            </a:pPr>
            <a:r>
              <a:rPr lang="es-MX" sz="1700" b="1" dirty="0">
                <a:solidFill>
                  <a:schemeClr val="tx2"/>
                </a:solidFill>
              </a:rPr>
              <a:t>Referentes a otros atributos</a:t>
            </a:r>
          </a:p>
        </p:txBody>
      </p:sp>
      <p:sp>
        <p:nvSpPr>
          <p:cNvPr id="18" name="16 CuadroTexto">
            <a:extLst>
              <a:ext uri="{FF2B5EF4-FFF2-40B4-BE49-F238E27FC236}">
                <a16:creationId xmlns:a16="http://schemas.microsoft.com/office/drawing/2014/main" id="{ABCB569F-4EF5-9ADB-CD43-37A47F791D98}"/>
              </a:ext>
            </a:extLst>
          </p:cNvPr>
          <p:cNvSpPr txBox="1"/>
          <p:nvPr/>
        </p:nvSpPr>
        <p:spPr>
          <a:xfrm>
            <a:off x="8016821" y="2989076"/>
            <a:ext cx="2746003"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Satisfacción del Cliente</a:t>
            </a:r>
            <a:endParaRPr lang="es-AR" sz="2000" b="1" i="1" dirty="0">
              <a:solidFill>
                <a:schemeClr val="tx2"/>
              </a:solidFill>
              <a:effectLst>
                <a:outerShdw blurRad="38100" dist="38100" dir="2700000" algn="tl">
                  <a:srgbClr val="000000">
                    <a:alpha val="43137"/>
                  </a:srgbClr>
                </a:outerShdw>
              </a:effectLst>
            </a:endParaRPr>
          </a:p>
        </p:txBody>
      </p:sp>
      <p:sp>
        <p:nvSpPr>
          <p:cNvPr id="19" name="29 Rectángulo">
            <a:extLst>
              <a:ext uri="{FF2B5EF4-FFF2-40B4-BE49-F238E27FC236}">
                <a16:creationId xmlns:a16="http://schemas.microsoft.com/office/drawing/2014/main" id="{B4B7C211-C946-5A4B-E9F4-069920EC59BD}"/>
              </a:ext>
            </a:extLst>
          </p:cNvPr>
          <p:cNvSpPr/>
          <p:nvPr/>
        </p:nvSpPr>
        <p:spPr>
          <a:xfrm>
            <a:off x="7902395" y="4017892"/>
            <a:ext cx="3288115" cy="1969770"/>
          </a:xfrm>
          <a:prstGeom prst="rect">
            <a:avLst/>
          </a:prstGeom>
        </p:spPr>
        <p:txBody>
          <a:bodyPr wrap="square">
            <a:spAutoFit/>
          </a:bodyPr>
          <a:lstStyle/>
          <a:p>
            <a:pPr marL="285750" indent="-285750">
              <a:spcBef>
                <a:spcPts val="600"/>
              </a:spcBef>
              <a:buFont typeface="Arial" panose="020B0604020202020204" pitchFamily="34" charset="0"/>
              <a:buChar char="•"/>
            </a:pPr>
            <a:r>
              <a:rPr lang="es-MX" sz="1700" b="1" dirty="0">
                <a:solidFill>
                  <a:schemeClr val="tx2"/>
                </a:solidFill>
              </a:rPr>
              <a:t>Valor</a:t>
            </a:r>
          </a:p>
          <a:p>
            <a:pPr marL="285750" indent="-285750">
              <a:spcBef>
                <a:spcPts val="600"/>
              </a:spcBef>
              <a:buFont typeface="Arial" panose="020B0604020202020204" pitchFamily="34" charset="0"/>
              <a:buChar char="•"/>
            </a:pPr>
            <a:r>
              <a:rPr lang="es-MX" sz="1700" b="1" dirty="0">
                <a:solidFill>
                  <a:schemeClr val="tx2"/>
                </a:solidFill>
              </a:rPr>
              <a:t>Soporte</a:t>
            </a:r>
          </a:p>
          <a:p>
            <a:pPr marL="285750" indent="-285750">
              <a:spcBef>
                <a:spcPts val="600"/>
              </a:spcBef>
              <a:buFont typeface="Arial" panose="020B0604020202020204" pitchFamily="34" charset="0"/>
              <a:buChar char="•"/>
            </a:pPr>
            <a:r>
              <a:rPr lang="es-MX" sz="1700" b="1" dirty="0">
                <a:solidFill>
                  <a:schemeClr val="tx2"/>
                </a:solidFill>
              </a:rPr>
              <a:t>Conveniencia de uso</a:t>
            </a:r>
          </a:p>
          <a:p>
            <a:pPr marL="285750" indent="-285750">
              <a:spcBef>
                <a:spcPts val="600"/>
              </a:spcBef>
              <a:buFont typeface="Arial" panose="020B0604020202020204" pitchFamily="34" charset="0"/>
              <a:buChar char="•"/>
            </a:pPr>
            <a:r>
              <a:rPr lang="es-MX" sz="1700" b="1" dirty="0">
                <a:solidFill>
                  <a:schemeClr val="tx2"/>
                </a:solidFill>
              </a:rPr>
              <a:t>Conformidad con las especificaciones</a:t>
            </a:r>
          </a:p>
          <a:p>
            <a:pPr marL="285750" indent="-285750">
              <a:spcBef>
                <a:spcPts val="600"/>
              </a:spcBef>
              <a:buFont typeface="Arial" panose="020B0604020202020204" pitchFamily="34" charset="0"/>
              <a:buChar char="•"/>
            </a:pPr>
            <a:r>
              <a:rPr lang="es-MX" sz="1700" b="1" dirty="0">
                <a:solidFill>
                  <a:schemeClr val="tx2"/>
                </a:solidFill>
              </a:rPr>
              <a:t>Impresiones psicológicas</a:t>
            </a:r>
          </a:p>
        </p:txBody>
      </p:sp>
    </p:spTree>
    <p:extLst>
      <p:ext uri="{BB962C8B-B14F-4D97-AF65-F5344CB8AC3E}">
        <p14:creationId xmlns:p14="http://schemas.microsoft.com/office/powerpoint/2010/main" val="262783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 calcmode="lin" valueType="num">
                                      <p:cBhvr additive="base">
                                        <p:cTn id="2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 calcmode="lin" valueType="num">
                                      <p:cBhvr additive="base">
                                        <p:cTn id="3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 calcmode="lin" valueType="num">
                                      <p:cBhvr additive="base">
                                        <p:cTn id="3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xEl>
                                              <p:pRg st="1" end="1"/>
                                            </p:txEl>
                                          </p:spTgt>
                                        </p:tgtEl>
                                        <p:attrNameLst>
                                          <p:attrName>style.visibility</p:attrName>
                                        </p:attrNameLst>
                                      </p:cBhvr>
                                      <p:to>
                                        <p:strVal val="visible"/>
                                      </p:to>
                                    </p:set>
                                    <p:anim calcmode="lin" valueType="num">
                                      <p:cBhvr additive="base">
                                        <p:cTn id="4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xEl>
                                              <p:pRg st="2" end="2"/>
                                            </p:txEl>
                                          </p:spTgt>
                                        </p:tgtEl>
                                        <p:attrNameLst>
                                          <p:attrName>style.visibility</p:attrName>
                                        </p:attrNameLst>
                                      </p:cBhvr>
                                      <p:to>
                                        <p:strVal val="visible"/>
                                      </p:to>
                                    </p:set>
                                    <p:anim calcmode="lin" valueType="num">
                                      <p:cBhvr additive="base">
                                        <p:cTn id="5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xEl>
                                              <p:pRg st="3" end="3"/>
                                            </p:txEl>
                                          </p:spTgt>
                                        </p:tgtEl>
                                        <p:attrNameLst>
                                          <p:attrName>style.visibility</p:attrName>
                                        </p:attrNameLst>
                                      </p:cBhvr>
                                      <p:to>
                                        <p:strVal val="visible"/>
                                      </p:to>
                                    </p:set>
                                    <p:anim calcmode="lin" valueType="num">
                                      <p:cBhvr additive="base">
                                        <p:cTn id="6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xEl>
                                              <p:pRg st="4" end="4"/>
                                            </p:txEl>
                                          </p:spTgt>
                                        </p:tgtEl>
                                        <p:attrNameLst>
                                          <p:attrName>style.visibility</p:attrName>
                                        </p:attrNameLst>
                                      </p:cBhvr>
                                      <p:to>
                                        <p:strVal val="visible"/>
                                      </p:to>
                                    </p:set>
                                    <p:anim calcmode="lin" valueType="num">
                                      <p:cBhvr additive="base">
                                        <p:cTn id="6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047C9-9EEB-7DD0-09B4-9496C3A2D89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311268C-31EC-8A55-E1D4-7FFF2CCACDE0}"/>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6AB02CB0-F05E-5312-2310-E37F40C0FC1E}"/>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8F8DF5F0-5D4D-7B3F-717C-F899080986EE}"/>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1">
            <a:extLst>
              <a:ext uri="{FF2B5EF4-FFF2-40B4-BE49-F238E27FC236}">
                <a16:creationId xmlns:a16="http://schemas.microsoft.com/office/drawing/2014/main" id="{82970B50-B34B-BA5F-3472-0299DA00020D}"/>
              </a:ext>
            </a:extLst>
          </p:cNvPr>
          <p:cNvSpPr>
            <a:spLocks noChangeArrowheads="1"/>
          </p:cNvSpPr>
          <p:nvPr/>
        </p:nvSpPr>
        <p:spPr bwMode="auto">
          <a:xfrm rot="10800000" flipV="1">
            <a:off x="1727521" y="1884887"/>
            <a:ext cx="998284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1800" b="1" i="0" u="none" strike="noStrike" cap="none" normalizeH="0" baseline="0" dirty="0">
                <a:ln>
                  <a:noFill/>
                </a:ln>
                <a:solidFill>
                  <a:schemeClr val="tx2"/>
                </a:solidFill>
                <a:effectLst/>
                <a:latin typeface="Arial" panose="020B0604020202020204" pitchFamily="34" charset="0"/>
              </a:rPr>
              <a:t>Definición</a:t>
            </a:r>
          </a:p>
          <a:p>
            <a:pPr marL="0" marR="0" lvl="0" indent="0" algn="l" defTabSz="914400" rtl="0" eaLnBrk="0" fontAlgn="base" latinLnBrk="0" hangingPunct="0">
              <a:lnSpc>
                <a:spcPct val="100000"/>
              </a:lnSpc>
              <a:spcBef>
                <a:spcPct val="0"/>
              </a:spcBef>
              <a:spcAft>
                <a:spcPct val="0"/>
              </a:spcAft>
              <a:buClrTx/>
              <a:buSzTx/>
              <a:tabLst/>
            </a:pPr>
            <a:br>
              <a:rPr kumimoji="0" lang="es-AR" altLang="es-AR" sz="1800" b="0" i="0" u="none" strike="noStrike" cap="none" normalizeH="0" baseline="0" dirty="0">
                <a:ln>
                  <a:noFill/>
                </a:ln>
                <a:solidFill>
                  <a:schemeClr val="tx2"/>
                </a:solidFill>
                <a:effectLst/>
                <a:latin typeface="Arial" panose="020B0604020202020204" pitchFamily="34" charset="0"/>
              </a:rPr>
            </a:br>
            <a:r>
              <a:rPr kumimoji="0" lang="es-AR" altLang="es-AR" sz="1800" b="0" i="0" u="none" strike="noStrike" cap="none" normalizeH="0" baseline="0" dirty="0">
                <a:ln>
                  <a:noFill/>
                </a:ln>
                <a:solidFill>
                  <a:schemeClr val="tx2"/>
                </a:solidFill>
                <a:effectLst/>
                <a:latin typeface="Arial" panose="020B0604020202020204" pitchFamily="34" charset="0"/>
              </a:rPr>
              <a:t>Dividir el mercado total en grupos más pequeños y homogéneos con características, necesidades o comportamientos similares.</a:t>
            </a:r>
          </a:p>
          <a:p>
            <a:pPr marL="0" marR="0" lvl="0" indent="0" algn="l" defTabSz="914400" rtl="0" eaLnBrk="0" fontAlgn="base" latinLnBrk="0" hangingPunct="0">
              <a:lnSpc>
                <a:spcPct val="100000"/>
              </a:lnSpc>
              <a:spcBef>
                <a:spcPct val="0"/>
              </a:spcBef>
              <a:spcAft>
                <a:spcPct val="0"/>
              </a:spcAft>
              <a:buClrTx/>
              <a:buSzTx/>
              <a:tabLst/>
            </a:pPr>
            <a:endParaRPr kumimoji="0" lang="es-AR" altLang="es-AR" sz="18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AR" altLang="es-AR" b="1" dirty="0">
                <a:solidFill>
                  <a:schemeClr val="tx2"/>
                </a:solidFill>
                <a:latin typeface="Arial" panose="020B0604020202020204" pitchFamily="34" charset="0"/>
              </a:rPr>
              <a:t>Beneficio:</a:t>
            </a:r>
            <a:endParaRPr kumimoji="0" lang="es-AR" altLang="es-AR" sz="1800" b="1"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AR" altLang="es-AR" sz="1800" b="0" i="0" u="none" strike="noStrike" cap="none" normalizeH="0" baseline="0" dirty="0">
              <a:ln>
                <a:noFill/>
              </a:ln>
              <a:solidFill>
                <a:schemeClr val="tx2"/>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AR" altLang="es-AR" sz="1800" b="0" i="0" u="none" strike="noStrike" cap="none" normalizeH="0" baseline="0" dirty="0">
                <a:ln>
                  <a:noFill/>
                </a:ln>
                <a:solidFill>
                  <a:schemeClr val="tx2"/>
                </a:solidFill>
                <a:effectLst/>
                <a:latin typeface="Arial" panose="020B0604020202020204" pitchFamily="34" charset="0"/>
              </a:rPr>
              <a:t>Aumenta la eficacia del marketing.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s-AR" altLang="es-AR" sz="1800" b="0" i="0" u="none" strike="noStrike" cap="none" normalizeH="0" baseline="0" dirty="0">
              <a:ln>
                <a:noFill/>
              </a:ln>
              <a:solidFill>
                <a:schemeClr val="tx2"/>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AR" altLang="es-AR" sz="1800" b="0" i="0" u="none" strike="noStrike" cap="none" normalizeH="0" baseline="0" dirty="0">
                <a:ln>
                  <a:noFill/>
                </a:ln>
                <a:solidFill>
                  <a:schemeClr val="tx2"/>
                </a:solidFill>
                <a:effectLst/>
                <a:latin typeface="Arial" panose="020B0604020202020204" pitchFamily="34" charset="0"/>
              </a:rPr>
              <a:t>Mejora la satisfacción del cliente.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s-AR" altLang="es-AR" sz="1800" b="0" i="0" u="none" strike="noStrike" cap="none" normalizeH="0" baseline="0" dirty="0">
              <a:ln>
                <a:noFill/>
              </a:ln>
              <a:solidFill>
                <a:schemeClr val="tx2"/>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AR" altLang="es-AR" sz="1800" b="0" i="0" u="none" strike="noStrike" cap="none" normalizeH="0" baseline="0" dirty="0">
                <a:ln>
                  <a:noFill/>
                </a:ln>
                <a:solidFill>
                  <a:schemeClr val="tx2"/>
                </a:solidFill>
                <a:effectLst/>
                <a:latin typeface="Arial" panose="020B0604020202020204" pitchFamily="34" charset="0"/>
              </a:rPr>
              <a:t>Optimiza los recursos de la empresa.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s-AR" altLang="es-AR" sz="1800" b="0" i="0" u="none" strike="noStrike" cap="none" normalizeH="0" baseline="0" dirty="0">
              <a:ln>
                <a:noFill/>
              </a:ln>
              <a:solidFill>
                <a:schemeClr val="tx2"/>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AR" altLang="es-AR" sz="1800" b="0" i="0" u="none" strike="noStrike" cap="none" normalizeH="0" baseline="0" dirty="0">
                <a:ln>
                  <a:noFill/>
                </a:ln>
                <a:solidFill>
                  <a:schemeClr val="tx2"/>
                </a:solidFill>
                <a:effectLst/>
                <a:latin typeface="Arial" panose="020B0604020202020204" pitchFamily="34" charset="0"/>
              </a:rPr>
              <a:t>Favorece la diferenciación de marca.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a:ln>
                <a:noFill/>
              </a:ln>
              <a:solidFill>
                <a:schemeClr val="tx2"/>
              </a:solidFill>
              <a:effectLst/>
              <a:latin typeface="Arial" panose="020B0604020202020204" pitchFamily="34" charset="0"/>
            </a:endParaRPr>
          </a:p>
        </p:txBody>
      </p:sp>
      <p:sp>
        <p:nvSpPr>
          <p:cNvPr id="8" name="CuadroTexto 7">
            <a:extLst>
              <a:ext uri="{FF2B5EF4-FFF2-40B4-BE49-F238E27FC236}">
                <a16:creationId xmlns:a16="http://schemas.microsoft.com/office/drawing/2014/main" id="{B7408E56-735B-2139-57B5-E53C95FC3E8A}"/>
              </a:ext>
            </a:extLst>
          </p:cNvPr>
          <p:cNvSpPr txBox="1"/>
          <p:nvPr/>
        </p:nvSpPr>
        <p:spPr>
          <a:xfrm>
            <a:off x="4726260" y="811446"/>
            <a:ext cx="3970959" cy="461665"/>
          </a:xfrm>
          <a:prstGeom prst="rect">
            <a:avLst/>
          </a:prstGeom>
          <a:noFill/>
        </p:spPr>
        <p:txBody>
          <a:bodyPr wrap="none" rtlCol="0">
            <a:spAutoFit/>
          </a:bodyPr>
          <a:lstStyle/>
          <a:p>
            <a:r>
              <a:rPr lang="es-AR" sz="2400" b="1" u="sng" dirty="0">
                <a:solidFill>
                  <a:schemeClr val="tx2"/>
                </a:solidFill>
              </a:rPr>
              <a:t>Segmentación de mercado</a:t>
            </a:r>
          </a:p>
        </p:txBody>
      </p:sp>
    </p:spTree>
    <p:extLst>
      <p:ext uri="{BB962C8B-B14F-4D97-AF65-F5344CB8AC3E}">
        <p14:creationId xmlns:p14="http://schemas.microsoft.com/office/powerpoint/2010/main" val="29113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CFBCF-C26D-B1DA-E830-E1E5458177D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867C478-8C21-F111-31CA-E6A4E01D416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7A3DEA92-248D-9BA3-EFAC-35BC4616BEEA}"/>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652CE012-F96E-DE30-D3FD-55371A5519BE}"/>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7BB8BED-66E8-8CEF-C0DE-0318FD22B8F0}"/>
              </a:ext>
            </a:extLst>
          </p:cNvPr>
          <p:cNvSpPr txBox="1"/>
          <p:nvPr/>
        </p:nvSpPr>
        <p:spPr>
          <a:xfrm>
            <a:off x="4726260" y="811446"/>
            <a:ext cx="3970959" cy="461665"/>
          </a:xfrm>
          <a:prstGeom prst="rect">
            <a:avLst/>
          </a:prstGeom>
          <a:noFill/>
        </p:spPr>
        <p:txBody>
          <a:bodyPr wrap="none" rtlCol="0">
            <a:spAutoFit/>
          </a:bodyPr>
          <a:lstStyle/>
          <a:p>
            <a:r>
              <a:rPr lang="es-AR" sz="2400" b="1" u="sng" dirty="0">
                <a:solidFill>
                  <a:schemeClr val="tx2"/>
                </a:solidFill>
              </a:rPr>
              <a:t>Segmentación de mercado</a:t>
            </a:r>
          </a:p>
        </p:txBody>
      </p:sp>
      <p:pic>
        <p:nvPicPr>
          <p:cNvPr id="6" name="Imagen 5">
            <a:extLst>
              <a:ext uri="{FF2B5EF4-FFF2-40B4-BE49-F238E27FC236}">
                <a16:creationId xmlns:a16="http://schemas.microsoft.com/office/drawing/2014/main" id="{FB860799-C394-BE5D-9981-27251EDB3E0A}"/>
              </a:ext>
            </a:extLst>
          </p:cNvPr>
          <p:cNvPicPr>
            <a:picLocks noChangeAspect="1"/>
          </p:cNvPicPr>
          <p:nvPr/>
        </p:nvPicPr>
        <p:blipFill>
          <a:blip r:embed="rId7"/>
          <a:stretch>
            <a:fillRect/>
          </a:stretch>
        </p:blipFill>
        <p:spPr>
          <a:xfrm>
            <a:off x="2327275" y="1423987"/>
            <a:ext cx="8908268" cy="4741316"/>
          </a:xfrm>
          <a:prstGeom prst="rect">
            <a:avLst/>
          </a:prstGeom>
        </p:spPr>
      </p:pic>
    </p:spTree>
    <p:extLst>
      <p:ext uri="{BB962C8B-B14F-4D97-AF65-F5344CB8AC3E}">
        <p14:creationId xmlns:p14="http://schemas.microsoft.com/office/powerpoint/2010/main" val="209214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a:t>Temas :</a:t>
            </a:r>
          </a:p>
        </p:txBody>
      </p:sp>
      <p:sp>
        <p:nvSpPr>
          <p:cNvPr id="14" name="Marcador de posición de contenido 13"/>
          <p:cNvSpPr>
            <a:spLocks noGrp="1"/>
          </p:cNvSpPr>
          <p:nvPr>
            <p:ph idx="1"/>
          </p:nvPr>
        </p:nvSpPr>
        <p:spPr>
          <a:xfrm>
            <a:off x="1413892" y="1600200"/>
            <a:ext cx="10369152" cy="4572000"/>
          </a:xfrm>
        </p:spPr>
        <p:txBody>
          <a:bodyPr rtlCol="0"/>
          <a:lstStyle/>
          <a:p>
            <a:pPr lvl="0">
              <a:buFont typeface="Wingdings" panose="05000000000000000000" pitchFamily="2" charset="2"/>
              <a:buChar char="v"/>
            </a:pPr>
            <a:r>
              <a:rPr lang="es-ES" dirty="0">
                <a:solidFill>
                  <a:schemeClr val="tx2"/>
                </a:solidFill>
              </a:rPr>
              <a:t> Materia promocional. (Regular : =5 y promocional: &gt;=7)</a:t>
            </a:r>
            <a:endParaRPr lang="es-AR" dirty="0">
              <a:solidFill>
                <a:schemeClr val="tx2"/>
              </a:solidFill>
            </a:endParaRPr>
          </a:p>
          <a:p>
            <a:pPr>
              <a:buFont typeface="Wingdings" panose="05000000000000000000" pitchFamily="2" charset="2"/>
              <a:buChar char="v"/>
            </a:pPr>
            <a:r>
              <a:rPr lang="es-ES" dirty="0">
                <a:solidFill>
                  <a:schemeClr val="tx2"/>
                </a:solidFill>
              </a:rPr>
              <a:t>Horarios de clases:  miércoles de 17:00 </a:t>
            </a:r>
            <a:r>
              <a:rPr lang="es-ES" dirty="0" err="1">
                <a:solidFill>
                  <a:schemeClr val="tx2"/>
                </a:solidFill>
              </a:rPr>
              <a:t>hs</a:t>
            </a:r>
            <a:r>
              <a:rPr lang="es-ES" dirty="0">
                <a:solidFill>
                  <a:schemeClr val="tx2"/>
                </a:solidFill>
              </a:rPr>
              <a:t> a 19:00hs y viernes de 18:00 a 20:00hs (AULA 11)</a:t>
            </a:r>
            <a:endParaRPr lang="es-AR" dirty="0">
              <a:solidFill>
                <a:schemeClr val="tx2"/>
              </a:solidFill>
            </a:endParaRPr>
          </a:p>
          <a:p>
            <a:pPr>
              <a:buFont typeface="Wingdings" panose="05000000000000000000" pitchFamily="2" charset="2"/>
              <a:buChar char="v"/>
            </a:pPr>
            <a:r>
              <a:rPr lang="es-ES" dirty="0">
                <a:solidFill>
                  <a:schemeClr val="tx2"/>
                </a:solidFill>
              </a:rPr>
              <a:t>Modalidad de dictado: presencial/Virtual.</a:t>
            </a:r>
            <a:r>
              <a:rPr lang="es-AR" dirty="0">
                <a:solidFill>
                  <a:schemeClr val="tx2"/>
                </a:solidFill>
              </a:rPr>
              <a:t> </a:t>
            </a:r>
            <a:r>
              <a:rPr lang="es-ES" dirty="0">
                <a:solidFill>
                  <a:schemeClr val="tx2"/>
                </a:solidFill>
              </a:rPr>
              <a:t>teórico practico.</a:t>
            </a:r>
            <a:endParaRPr lang="es-AR" dirty="0">
              <a:solidFill>
                <a:schemeClr val="tx2"/>
              </a:solidFill>
            </a:endParaRPr>
          </a:p>
          <a:p>
            <a:pPr lvl="0">
              <a:buFont typeface="Wingdings" panose="05000000000000000000" pitchFamily="2" charset="2"/>
              <a:buChar char="v"/>
            </a:pPr>
            <a:r>
              <a:rPr lang="es-ES" dirty="0">
                <a:solidFill>
                  <a:schemeClr val="tx2"/>
                </a:solidFill>
              </a:rPr>
              <a:t>Examen integrador para aprobar la materia a fin de cursado</a:t>
            </a:r>
            <a:endParaRPr lang="es-AR" dirty="0">
              <a:solidFill>
                <a:schemeClr val="tx2"/>
              </a:solidFill>
            </a:endParaRPr>
          </a:p>
          <a:p>
            <a:pPr lvl="0">
              <a:buFont typeface="Wingdings" panose="05000000000000000000" pitchFamily="2" charset="2"/>
              <a:buChar char="v"/>
            </a:pPr>
            <a:r>
              <a:rPr lang="es-ES" dirty="0">
                <a:solidFill>
                  <a:schemeClr val="tx2"/>
                </a:solidFill>
              </a:rPr>
              <a:t>No se toma asistencias.(Este año).</a:t>
            </a:r>
            <a:endParaRPr lang="es-AR" dirty="0">
              <a:solidFill>
                <a:schemeClr val="tx2"/>
              </a:solidFill>
            </a:endParaRPr>
          </a:p>
        </p:txBody>
      </p:sp>
      <p:sp>
        <p:nvSpPr>
          <p:cNvPr id="2" name="CuadroTexto 1">
            <a:extLst>
              <a:ext uri="{FF2B5EF4-FFF2-40B4-BE49-F238E27FC236}">
                <a16:creationId xmlns:a16="http://schemas.microsoft.com/office/drawing/2014/main" id="{F74A8C7B-60E1-BBCA-5D33-58E3EE08F5EA}"/>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6" name="Diagrama 5">
            <a:extLst>
              <a:ext uri="{FF2B5EF4-FFF2-40B4-BE49-F238E27FC236}">
                <a16:creationId xmlns:a16="http://schemas.microsoft.com/office/drawing/2014/main" id="{37F29E2E-A9E1-FC64-8A4A-343E01920CD7}"/>
              </a:ext>
            </a:extLst>
          </p:cNvPr>
          <p:cNvGraphicFramePr/>
          <p:nvPr>
            <p:extLst>
              <p:ext uri="{D42A27DB-BD31-4B8C-83A1-F6EECF244321}">
                <p14:modId xmlns:p14="http://schemas.microsoft.com/office/powerpoint/2010/main" val="417961224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Conector recto 7">
            <a:extLst>
              <a:ext uri="{FF2B5EF4-FFF2-40B4-BE49-F238E27FC236}">
                <a16:creationId xmlns:a16="http://schemas.microsoft.com/office/drawing/2014/main" id="{C0E133AC-9711-0513-3DAF-37FC2001E319}"/>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F677C-354C-FEE4-0366-9D60C42006A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A38D3DE-749F-CE11-7C3E-A7994F092CCD}"/>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ACFB61B6-B195-E86B-D7B5-4A984DF65E0C}"/>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AF173799-F6EE-9D4C-BD90-98FEAB82D6FF}"/>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2194E1E-679D-DC93-0D5B-C9994E518953}"/>
              </a:ext>
            </a:extLst>
          </p:cNvPr>
          <p:cNvSpPr txBox="1"/>
          <p:nvPr/>
        </p:nvSpPr>
        <p:spPr>
          <a:xfrm>
            <a:off x="1701924" y="1052736"/>
            <a:ext cx="10225135" cy="4247317"/>
          </a:xfrm>
          <a:prstGeom prst="rect">
            <a:avLst/>
          </a:prstGeom>
          <a:noFill/>
        </p:spPr>
        <p:txBody>
          <a:bodyPr wrap="square">
            <a:spAutoFit/>
          </a:bodyPr>
          <a:lstStyle/>
          <a:p>
            <a:pPr>
              <a:buNone/>
            </a:pPr>
            <a:r>
              <a:rPr lang="es-ES" b="1" dirty="0">
                <a:solidFill>
                  <a:schemeClr val="tx2"/>
                </a:solidFill>
              </a:rPr>
              <a:t>Ejemplos de Segmentación de mercado:</a:t>
            </a:r>
          </a:p>
          <a:p>
            <a:pPr>
              <a:buNone/>
            </a:pPr>
            <a:endParaRPr lang="es-ES" b="1" dirty="0">
              <a:solidFill>
                <a:schemeClr val="tx2"/>
              </a:solidFill>
            </a:endParaRPr>
          </a:p>
          <a:p>
            <a:pPr>
              <a:buFont typeface="+mj-lt"/>
              <a:buAutoNum type="arabicPeriod"/>
            </a:pPr>
            <a:r>
              <a:rPr lang="es-ES" b="1" dirty="0">
                <a:solidFill>
                  <a:schemeClr val="tx2"/>
                </a:solidFill>
              </a:rPr>
              <a:t>Nike</a:t>
            </a:r>
            <a:endParaRPr lang="es-ES" dirty="0">
              <a:solidFill>
                <a:schemeClr val="tx2"/>
              </a:solidFill>
            </a:endParaRPr>
          </a:p>
          <a:p>
            <a:pPr marL="742950" lvl="1" indent="-285750">
              <a:buFont typeface="+mj-lt"/>
              <a:buAutoNum type="arabicPeriod"/>
            </a:pPr>
            <a:r>
              <a:rPr lang="es-ES" dirty="0">
                <a:solidFill>
                  <a:schemeClr val="tx2"/>
                </a:solidFill>
              </a:rPr>
              <a:t>Segmentación psicográfica y conductual.</a:t>
            </a:r>
          </a:p>
          <a:p>
            <a:pPr marL="742950" lvl="1" indent="-285750">
              <a:buFont typeface="+mj-lt"/>
              <a:buAutoNum type="arabicPeriod"/>
            </a:pPr>
            <a:r>
              <a:rPr lang="es-ES" dirty="0">
                <a:solidFill>
                  <a:schemeClr val="tx2"/>
                </a:solidFill>
              </a:rPr>
              <a:t>Crea campañas diferentes para corredores, jugadores de basquetbol, y personas que hacen ejercicio casual.</a:t>
            </a:r>
          </a:p>
          <a:p>
            <a:pPr marL="742950" lvl="1" indent="-285750">
              <a:buFont typeface="+mj-lt"/>
              <a:buAutoNum type="arabicPeriod"/>
            </a:pPr>
            <a:endParaRPr lang="es-ES" dirty="0">
              <a:solidFill>
                <a:schemeClr val="tx2"/>
              </a:solidFill>
            </a:endParaRPr>
          </a:p>
          <a:p>
            <a:pPr>
              <a:buFont typeface="+mj-lt"/>
              <a:buAutoNum type="arabicPeriod"/>
            </a:pPr>
            <a:r>
              <a:rPr lang="es-ES" b="1" dirty="0">
                <a:solidFill>
                  <a:schemeClr val="tx2"/>
                </a:solidFill>
              </a:rPr>
              <a:t>Coca-Cola</a:t>
            </a:r>
            <a:endParaRPr lang="es-ES" dirty="0">
              <a:solidFill>
                <a:schemeClr val="tx2"/>
              </a:solidFill>
            </a:endParaRPr>
          </a:p>
          <a:p>
            <a:pPr marL="742950" lvl="1" indent="-285750">
              <a:buFont typeface="+mj-lt"/>
              <a:buAutoNum type="arabicPeriod"/>
            </a:pPr>
            <a:r>
              <a:rPr lang="es-ES" dirty="0">
                <a:solidFill>
                  <a:schemeClr val="tx2"/>
                </a:solidFill>
              </a:rPr>
              <a:t>Segmentación demográfica y de beneficios.</a:t>
            </a:r>
          </a:p>
          <a:p>
            <a:pPr marL="742950" lvl="1" indent="-285750">
              <a:buFont typeface="+mj-lt"/>
              <a:buAutoNum type="arabicPeriod"/>
            </a:pPr>
            <a:r>
              <a:rPr lang="es-ES" dirty="0">
                <a:solidFill>
                  <a:schemeClr val="tx2"/>
                </a:solidFill>
              </a:rPr>
              <a:t>Ofrece Coca-Cola Zero para quienes desean menos calorías, y Coca-Cola Clásica para quienes buscan sabor tradicional.</a:t>
            </a:r>
          </a:p>
          <a:p>
            <a:pPr marL="742950" lvl="1" indent="-285750">
              <a:buFont typeface="+mj-lt"/>
              <a:buAutoNum type="arabicPeriod"/>
            </a:pPr>
            <a:endParaRPr lang="es-ES" dirty="0">
              <a:solidFill>
                <a:schemeClr val="tx2"/>
              </a:solidFill>
            </a:endParaRPr>
          </a:p>
          <a:p>
            <a:pPr>
              <a:buFont typeface="+mj-lt"/>
              <a:buAutoNum type="arabicPeriod"/>
            </a:pPr>
            <a:r>
              <a:rPr lang="es-ES" b="1" dirty="0">
                <a:solidFill>
                  <a:schemeClr val="tx2"/>
                </a:solidFill>
              </a:rPr>
              <a:t>Spotify</a:t>
            </a:r>
            <a:endParaRPr lang="es-ES" dirty="0">
              <a:solidFill>
                <a:schemeClr val="tx2"/>
              </a:solidFill>
            </a:endParaRPr>
          </a:p>
          <a:p>
            <a:pPr marL="742950" lvl="1" indent="-285750">
              <a:buFont typeface="+mj-lt"/>
              <a:buAutoNum type="arabicPeriod"/>
            </a:pPr>
            <a:r>
              <a:rPr lang="es-ES" dirty="0">
                <a:solidFill>
                  <a:schemeClr val="tx2"/>
                </a:solidFill>
              </a:rPr>
              <a:t>Segmentación conductual</a:t>
            </a:r>
          </a:p>
          <a:p>
            <a:pPr marL="742950" lvl="1" indent="-285750">
              <a:buFont typeface="+mj-lt"/>
              <a:buAutoNum type="arabicPeriod"/>
            </a:pPr>
            <a:r>
              <a:rPr lang="es-ES" dirty="0">
                <a:solidFill>
                  <a:schemeClr val="tx2"/>
                </a:solidFill>
              </a:rPr>
              <a:t>Crea </a:t>
            </a:r>
            <a:r>
              <a:rPr lang="es-ES" dirty="0" err="1">
                <a:solidFill>
                  <a:schemeClr val="tx2"/>
                </a:solidFill>
              </a:rPr>
              <a:t>playlists</a:t>
            </a:r>
            <a:r>
              <a:rPr lang="es-ES" dirty="0">
                <a:solidFill>
                  <a:schemeClr val="tx2"/>
                </a:solidFill>
              </a:rPr>
              <a:t> personalizadas basadas en hábitos de escucha.</a:t>
            </a:r>
          </a:p>
        </p:txBody>
      </p:sp>
    </p:spTree>
    <p:extLst>
      <p:ext uri="{BB962C8B-B14F-4D97-AF65-F5344CB8AC3E}">
        <p14:creationId xmlns:p14="http://schemas.microsoft.com/office/powerpoint/2010/main" val="28131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1288B-493A-28AF-02E2-C65F7851789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7E566E6-952E-F1EB-F870-78148B0C778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73F068E4-0F07-C17D-3E4B-3ACEB6914A69}"/>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73AFBC52-0D93-D93F-852F-608632F81B36}"/>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64E4EA41-C110-3367-1505-AE24C7AF8803}"/>
              </a:ext>
            </a:extLst>
          </p:cNvPr>
          <p:cNvSpPr txBox="1"/>
          <p:nvPr/>
        </p:nvSpPr>
        <p:spPr>
          <a:xfrm>
            <a:off x="1341884" y="982572"/>
            <a:ext cx="10369152" cy="5467715"/>
          </a:xfrm>
          <a:prstGeom prst="rect">
            <a:avLst/>
          </a:prstGeom>
          <a:noFill/>
        </p:spPr>
        <p:txBody>
          <a:bodyPr wrap="square">
            <a:spAutoFit/>
          </a:bodyPr>
          <a:lstStyle/>
          <a:p>
            <a:pPr>
              <a:lnSpc>
                <a:spcPct val="115000"/>
              </a:lnSpc>
              <a:spcAft>
                <a:spcPts val="1000"/>
              </a:spcAft>
              <a:buNone/>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Composición de la cuenta de resultados:</a:t>
            </a:r>
            <a:endParaRPr lang="es-AR" sz="1800"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Ingresos o Ventas Netas</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La suma total de todos los ingresos derivados de la actividad principal de la empresa, una vez deducido todos los descuentos y bonificaciones.</a:t>
            </a:r>
          </a:p>
          <a:p>
            <a:pPr>
              <a:lnSpc>
                <a:spcPct val="115000"/>
              </a:lnSpc>
              <a:spcAft>
                <a:spcPts val="1000"/>
              </a:spcAft>
              <a:buNone/>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Costos de lo vendido</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es la suma total de las compras de materiales inherentes a la producción del artículo que elabore la compañía.</a:t>
            </a:r>
          </a:p>
          <a:p>
            <a:pPr>
              <a:lnSpc>
                <a:spcPct val="115000"/>
              </a:lnSpc>
              <a:spcAft>
                <a:spcPts val="1000"/>
              </a:spcAft>
              <a:buNone/>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Gastos de la operación</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a:t>
            </a:r>
          </a:p>
          <a:p>
            <a:pPr marL="180000" lvl="0" indent="-324000">
              <a:spcAft>
                <a:spcPts val="1000"/>
              </a:spcAft>
              <a:buSzPts val="1000"/>
              <a:buFont typeface="Symbol" panose="05050102010706020507" pitchFamily="18" charset="2"/>
              <a:buChar char=""/>
              <a:tabLst>
                <a:tab pos="457200" algn="l"/>
              </a:tabLst>
            </a:pP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Costos directos y variables: mano de obra, supervisión y mantenimiento</a:t>
            </a:r>
          </a:p>
          <a:p>
            <a:pPr marL="180000" lvl="0" indent="-324000">
              <a:spcAft>
                <a:spcPts val="1000"/>
              </a:spcAft>
              <a:buSzPts val="1000"/>
              <a:buFont typeface="Symbol" panose="05050102010706020507" pitchFamily="18" charset="2"/>
              <a:buChar char=""/>
              <a:tabLst>
                <a:tab pos="457200" algn="l"/>
              </a:tabLst>
            </a:pP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Costos indirectos y fijos: seguros, alquiler, vigilancia, papelería, etc.</a:t>
            </a:r>
          </a:p>
          <a:p>
            <a:pPr>
              <a:lnSpc>
                <a:spcPct val="115000"/>
              </a:lnSpc>
              <a:spcAft>
                <a:spcPts val="1000"/>
              </a:spcAft>
              <a:buNone/>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Utilidad bruta</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es la ganancia que recibe la empresa una vez restadas las inversiones realizadas en producción.</a:t>
            </a:r>
          </a:p>
          <a:p>
            <a:pPr>
              <a:lnSpc>
                <a:spcPct val="115000"/>
              </a:lnSpc>
              <a:spcAft>
                <a:spcPts val="1000"/>
              </a:spcAft>
              <a:buNone/>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Utilidad neta</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Es la ganancia que obtuvo durante un periodo, pero descontando los gastos por impuesto sobre sociedades.</a:t>
            </a:r>
          </a:p>
          <a:p>
            <a:pPr>
              <a:lnSpc>
                <a:spcPct val="115000"/>
              </a:lnSpc>
              <a:spcAft>
                <a:spcPts val="1000"/>
              </a:spcAft>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Pérdida del ejercicio</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son las perdidas monetarias que sufre la empresa cuando los costos y los gastos de producción superan los ingresos y las ganancias.</a:t>
            </a:r>
          </a:p>
        </p:txBody>
      </p:sp>
      <p:sp>
        <p:nvSpPr>
          <p:cNvPr id="5" name="CuadroTexto 4">
            <a:extLst>
              <a:ext uri="{FF2B5EF4-FFF2-40B4-BE49-F238E27FC236}">
                <a16:creationId xmlns:a16="http://schemas.microsoft.com/office/drawing/2014/main" id="{90C4B8B7-BF1F-7231-5404-74EC7ECCEF22}"/>
              </a:ext>
            </a:extLst>
          </p:cNvPr>
          <p:cNvSpPr txBox="1"/>
          <p:nvPr/>
        </p:nvSpPr>
        <p:spPr>
          <a:xfrm>
            <a:off x="4366220" y="544000"/>
            <a:ext cx="3001847" cy="369332"/>
          </a:xfrm>
          <a:prstGeom prst="rect">
            <a:avLst/>
          </a:prstGeom>
          <a:noFill/>
        </p:spPr>
        <p:txBody>
          <a:bodyPr wrap="none" rtlCol="0">
            <a:spAutoFit/>
          </a:bodyPr>
          <a:lstStyle/>
          <a:p>
            <a:r>
              <a:rPr lang="es-AR" b="1" u="sng" dirty="0">
                <a:solidFill>
                  <a:schemeClr val="tx2"/>
                </a:solidFill>
              </a:rPr>
              <a:t>CUENTAS DE RESULTADOS</a:t>
            </a:r>
          </a:p>
        </p:txBody>
      </p:sp>
    </p:spTree>
    <p:extLst>
      <p:ext uri="{BB962C8B-B14F-4D97-AF65-F5344CB8AC3E}">
        <p14:creationId xmlns:p14="http://schemas.microsoft.com/office/powerpoint/2010/main" val="30638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B1EDD-9979-C4A7-176F-D58A535B4F9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890BF11-85D4-C57D-EDBC-F1BA662B7571}"/>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F9D855FB-A27E-62B4-C058-961CCC8BE795}"/>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17A02D75-18D2-6073-D16E-D992B78B8B46}"/>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6FB8EB6E-1523-67DA-0C8B-B586CFB70EB3}"/>
              </a:ext>
            </a:extLst>
          </p:cNvPr>
          <p:cNvSpPr txBox="1"/>
          <p:nvPr/>
        </p:nvSpPr>
        <p:spPr>
          <a:xfrm>
            <a:off x="1701924" y="743326"/>
            <a:ext cx="2402645"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none" rtlCol="0">
            <a:spAutoFit/>
          </a:bodyPr>
          <a:lstStyle/>
          <a:p>
            <a:r>
              <a:rPr lang="es-AR" b="1" dirty="0">
                <a:solidFill>
                  <a:schemeClr val="tx2"/>
                </a:solidFill>
              </a:rPr>
              <a:t>Modelo de Negocios.</a:t>
            </a:r>
          </a:p>
        </p:txBody>
      </p:sp>
      <p:sp>
        <p:nvSpPr>
          <p:cNvPr id="6" name="Botón de acción: ir hacia delante o siguiente 5">
            <a:hlinkClick r:id="" action="ppaction://hlinkshowjump?jump=nextslide" highlightClick="1"/>
            <a:extLst>
              <a:ext uri="{FF2B5EF4-FFF2-40B4-BE49-F238E27FC236}">
                <a16:creationId xmlns:a16="http://schemas.microsoft.com/office/drawing/2014/main" id="{2A43E09F-E34C-96C0-A307-53626B7D0A1F}"/>
              </a:ext>
            </a:extLst>
          </p:cNvPr>
          <p:cNvSpPr/>
          <p:nvPr/>
        </p:nvSpPr>
        <p:spPr>
          <a:xfrm>
            <a:off x="1341884" y="724053"/>
            <a:ext cx="288032" cy="388605"/>
          </a:xfrm>
          <a:prstGeom prst="actionButtonForwardNex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57441F01-3ED1-8F9C-319E-1ECD2BE84028}"/>
              </a:ext>
            </a:extLst>
          </p:cNvPr>
          <p:cNvSpPr txBox="1"/>
          <p:nvPr/>
        </p:nvSpPr>
        <p:spPr>
          <a:xfrm>
            <a:off x="1712168" y="1343603"/>
            <a:ext cx="9998868" cy="1477328"/>
          </a:xfrm>
          <a:prstGeom prst="rect">
            <a:avLst/>
          </a:prstGeom>
          <a:noFill/>
        </p:spPr>
        <p:txBody>
          <a:bodyPr wrap="square">
            <a:spAutoFit/>
          </a:bodyPr>
          <a:lstStyle/>
          <a:p>
            <a:pPr algn="just">
              <a:buNone/>
            </a:pPr>
            <a:r>
              <a:rPr lang="es-ES" b="1" i="0" dirty="0">
                <a:solidFill>
                  <a:srgbClr val="242424"/>
                </a:solidFill>
                <a:effectLst/>
                <a:latin typeface="Verdana" panose="020B0604030504040204" pitchFamily="34" charset="0"/>
                <a:ea typeface="Verdana" panose="020B0604030504040204" pitchFamily="34" charset="0"/>
              </a:rPr>
              <a:t>¿Qué es un modelo de negocio?</a:t>
            </a:r>
          </a:p>
          <a:p>
            <a:pPr algn="just"/>
            <a:r>
              <a:rPr lang="es-ES" b="0" i="0" dirty="0">
                <a:solidFill>
                  <a:srgbClr val="242424"/>
                </a:solidFill>
                <a:effectLst/>
                <a:latin typeface="Verdana" panose="020B0604030504040204" pitchFamily="34" charset="0"/>
                <a:ea typeface="Verdana" panose="020B0604030504040204" pitchFamily="34" charset="0"/>
              </a:rPr>
              <a:t>Un modelo de negocio es la concreción de una idea de negocio en un negocio rentable y establece la forma que tiene una empresa de ganar dinero. Define qué ofrecemos al mercado, a quién, cómo y a qué precio lo vamos a vender y cómo producimos el producto o servicio que estamos ofreciendo.</a:t>
            </a:r>
          </a:p>
        </p:txBody>
      </p:sp>
      <p:sp>
        <p:nvSpPr>
          <p:cNvPr id="14" name="CuadroTexto 13">
            <a:extLst>
              <a:ext uri="{FF2B5EF4-FFF2-40B4-BE49-F238E27FC236}">
                <a16:creationId xmlns:a16="http://schemas.microsoft.com/office/drawing/2014/main" id="{1D41BD3E-DE8B-91C1-CA6D-4A7A740C7DE2}"/>
              </a:ext>
            </a:extLst>
          </p:cNvPr>
          <p:cNvSpPr txBox="1"/>
          <p:nvPr/>
        </p:nvSpPr>
        <p:spPr>
          <a:xfrm>
            <a:off x="1629916" y="2932884"/>
            <a:ext cx="9998867" cy="1477328"/>
          </a:xfrm>
          <a:prstGeom prst="rect">
            <a:avLst/>
          </a:prstGeom>
          <a:noFill/>
        </p:spPr>
        <p:txBody>
          <a:bodyPr wrap="square">
            <a:spAutoFit/>
          </a:bodyPr>
          <a:lstStyle/>
          <a:p>
            <a:pPr algn="just">
              <a:buNone/>
            </a:pPr>
            <a:r>
              <a:rPr lang="es-ES" b="1" i="0" u="none" strike="noStrike" dirty="0">
                <a:solidFill>
                  <a:schemeClr val="tx2"/>
                </a:solidFill>
                <a:effectLst/>
                <a:latin typeface="Verdana" panose="020B0604030504040204" pitchFamily="34" charset="0"/>
                <a:ea typeface="Verdana" panose="020B0604030504040204" pitchFamily="34" charset="0"/>
              </a:rPr>
              <a:t>¿Qué es un </a:t>
            </a:r>
            <a:r>
              <a:rPr lang="es-ES" b="1" i="0" u="none" strike="noStrike" dirty="0" err="1">
                <a:solidFill>
                  <a:schemeClr val="tx2"/>
                </a:solidFill>
                <a:effectLst/>
                <a:latin typeface="Verdana" panose="020B0604030504040204" pitchFamily="34" charset="0"/>
                <a:ea typeface="Verdana" panose="020B0604030504040204" pitchFamily="34" charset="0"/>
              </a:rPr>
              <a:t>roadmap</a:t>
            </a:r>
            <a:r>
              <a:rPr lang="es-ES" b="1" i="0" u="none" strike="noStrike" dirty="0">
                <a:solidFill>
                  <a:schemeClr val="tx2"/>
                </a:solidFill>
                <a:effectLst/>
                <a:latin typeface="Verdana" panose="020B0604030504040204" pitchFamily="34" charset="0"/>
                <a:ea typeface="Verdana" panose="020B0604030504040204" pitchFamily="34" charset="0"/>
              </a:rPr>
              <a:t>?</a:t>
            </a:r>
          </a:p>
          <a:p>
            <a:pPr algn="just"/>
            <a:r>
              <a:rPr lang="es-ES" b="0" i="0" dirty="0">
                <a:solidFill>
                  <a:schemeClr val="tx2"/>
                </a:solidFill>
                <a:effectLst/>
                <a:latin typeface="Verdana" panose="020B0604030504040204" pitchFamily="34" charset="0"/>
                <a:ea typeface="Verdana" panose="020B0604030504040204" pitchFamily="34" charset="0"/>
              </a:rPr>
              <a:t>Un </a:t>
            </a:r>
            <a:r>
              <a:rPr lang="es-ES" b="0" i="0" dirty="0" err="1">
                <a:solidFill>
                  <a:schemeClr val="tx2"/>
                </a:solidFill>
                <a:effectLst/>
                <a:latin typeface="Verdana" panose="020B0604030504040204" pitchFamily="34" charset="0"/>
                <a:ea typeface="Verdana" panose="020B0604030504040204" pitchFamily="34" charset="0"/>
              </a:rPr>
              <a:t>roadmap</a:t>
            </a:r>
            <a:r>
              <a:rPr lang="es-ES" b="0" i="0" dirty="0">
                <a:solidFill>
                  <a:schemeClr val="tx2"/>
                </a:solidFill>
                <a:effectLst/>
                <a:latin typeface="Verdana" panose="020B0604030504040204" pitchFamily="34" charset="0"/>
                <a:ea typeface="Verdana" panose="020B0604030504040204" pitchFamily="34" charset="0"/>
              </a:rPr>
              <a:t>, o hoja de ruta, es una representación visual de una estrategia. Muestra los objetivos que persigue un equipo y cómo van a alcanzarlos. Los </a:t>
            </a:r>
            <a:r>
              <a:rPr lang="es-ES" b="0" i="0" dirty="0" err="1">
                <a:solidFill>
                  <a:schemeClr val="tx2"/>
                </a:solidFill>
                <a:effectLst/>
                <a:latin typeface="Verdana" panose="020B0604030504040204" pitchFamily="34" charset="0"/>
                <a:ea typeface="Verdana" panose="020B0604030504040204" pitchFamily="34" charset="0"/>
              </a:rPr>
              <a:t>roadmaps</a:t>
            </a:r>
            <a:r>
              <a:rPr lang="es-ES" b="0" i="0" dirty="0">
                <a:solidFill>
                  <a:schemeClr val="tx2"/>
                </a:solidFill>
                <a:effectLst/>
                <a:latin typeface="Verdana" panose="020B0604030504040204" pitchFamily="34" charset="0"/>
                <a:ea typeface="Verdana" panose="020B0604030504040204" pitchFamily="34" charset="0"/>
              </a:rPr>
              <a:t> dan un aspecto más tangible a una estrategia. Como su nombre indica, se trata de un mapa que el equipo puede consultar para ver el recorrido del proyecto.</a:t>
            </a:r>
          </a:p>
        </p:txBody>
      </p:sp>
    </p:spTree>
    <p:extLst>
      <p:ext uri="{BB962C8B-B14F-4D97-AF65-F5344CB8AC3E}">
        <p14:creationId xmlns:p14="http://schemas.microsoft.com/office/powerpoint/2010/main" val="38958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B8909-7F26-FDC6-08B1-262D32D319C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A236E98-76C0-CA93-07E1-A97C9D2E711D}"/>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8CEA72AC-4ED7-CC0F-71B4-0771761FEDBD}"/>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EAE9C321-65D8-C7BD-A92F-7B87951198B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559F43B-81A1-EF2B-D92E-45BAEC8C73F7}"/>
              </a:ext>
            </a:extLst>
          </p:cNvPr>
          <p:cNvSpPr txBox="1"/>
          <p:nvPr/>
        </p:nvSpPr>
        <p:spPr>
          <a:xfrm>
            <a:off x="1701924" y="743326"/>
            <a:ext cx="2402645"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none" rtlCol="0">
            <a:spAutoFit/>
          </a:bodyPr>
          <a:lstStyle/>
          <a:p>
            <a:r>
              <a:rPr lang="es-AR" b="1" dirty="0">
                <a:solidFill>
                  <a:schemeClr val="tx2"/>
                </a:solidFill>
              </a:rPr>
              <a:t>Modelo de Negocios.</a:t>
            </a:r>
          </a:p>
        </p:txBody>
      </p:sp>
      <p:sp>
        <p:nvSpPr>
          <p:cNvPr id="6" name="Botón de acción: ir hacia delante o siguiente 5">
            <a:hlinkClick r:id="" action="ppaction://hlinkshowjump?jump=nextslide" highlightClick="1"/>
            <a:extLst>
              <a:ext uri="{FF2B5EF4-FFF2-40B4-BE49-F238E27FC236}">
                <a16:creationId xmlns:a16="http://schemas.microsoft.com/office/drawing/2014/main" id="{9CFB3ABE-BAE5-08EA-95E4-BDC9D44E3B5A}"/>
              </a:ext>
            </a:extLst>
          </p:cNvPr>
          <p:cNvSpPr/>
          <p:nvPr/>
        </p:nvSpPr>
        <p:spPr>
          <a:xfrm>
            <a:off x="1341884" y="724053"/>
            <a:ext cx="288032" cy="388605"/>
          </a:xfrm>
          <a:prstGeom prst="actionButtonForwardNex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AR"/>
          </a:p>
        </p:txBody>
      </p:sp>
      <p:sp>
        <p:nvSpPr>
          <p:cNvPr id="10" name="CuadroTexto 9">
            <a:extLst>
              <a:ext uri="{FF2B5EF4-FFF2-40B4-BE49-F238E27FC236}">
                <a16:creationId xmlns:a16="http://schemas.microsoft.com/office/drawing/2014/main" id="{83B200C4-CF97-AC50-19CF-1F3A71DF92BF}"/>
              </a:ext>
            </a:extLst>
          </p:cNvPr>
          <p:cNvSpPr txBox="1"/>
          <p:nvPr/>
        </p:nvSpPr>
        <p:spPr>
          <a:xfrm>
            <a:off x="1701925" y="1379312"/>
            <a:ext cx="9361040" cy="3139321"/>
          </a:xfrm>
          <a:prstGeom prst="rect">
            <a:avLst/>
          </a:prstGeom>
          <a:noFill/>
        </p:spPr>
        <p:txBody>
          <a:bodyPr wrap="square">
            <a:spAutoFit/>
          </a:bodyPr>
          <a:lstStyle/>
          <a:p>
            <a:r>
              <a:rPr lang="es-AR" b="1" u="sng" dirty="0">
                <a:solidFill>
                  <a:schemeClr val="tx2"/>
                </a:solidFill>
              </a:rPr>
              <a:t>Ejemplo de modelo de negocio</a:t>
            </a:r>
          </a:p>
          <a:p>
            <a:endParaRPr lang="es-AR" b="1" u="sng" dirty="0">
              <a:solidFill>
                <a:schemeClr val="tx2"/>
              </a:solidFill>
            </a:endParaRPr>
          </a:p>
          <a:p>
            <a:r>
              <a:rPr lang="es-AR" b="1" dirty="0">
                <a:solidFill>
                  <a:schemeClr val="tx2"/>
                </a:solidFill>
              </a:rPr>
              <a:t>Coca-Cola</a:t>
            </a:r>
            <a:r>
              <a:rPr lang="es-AR" dirty="0">
                <a:solidFill>
                  <a:schemeClr val="tx2"/>
                </a:solidFill>
              </a:rPr>
              <a:t> ha logrado posicionarse como líder en la industria de las bebidas carbonatadas a nivel mundial. Además, diversifica sus productos para adaptarse a diferentes segmentos de clientes y ofrece una amplia distribución a través de una red global de socios y distribuidores.</a:t>
            </a:r>
          </a:p>
          <a:p>
            <a:endParaRPr lang="es-AR" dirty="0">
              <a:solidFill>
                <a:schemeClr val="tx2"/>
              </a:solidFill>
            </a:endParaRPr>
          </a:p>
          <a:p>
            <a:endParaRPr lang="es-AR" dirty="0">
              <a:solidFill>
                <a:schemeClr val="tx2"/>
              </a:solidFill>
            </a:endParaRPr>
          </a:p>
          <a:p>
            <a:r>
              <a:rPr lang="es-AR" b="1" dirty="0">
                <a:solidFill>
                  <a:schemeClr val="tx2"/>
                </a:solidFill>
              </a:rPr>
              <a:t>Apple</a:t>
            </a:r>
            <a:r>
              <a:rPr lang="es-AR" dirty="0">
                <a:solidFill>
                  <a:schemeClr val="tx2"/>
                </a:solidFill>
              </a:rPr>
              <a:t> ha logrado posicionarse como líder en la industria de dispositivos electrónicos gracias a su enfoque en la innovación, el diseño de alta calidad y la experiencia del usuario.</a:t>
            </a:r>
          </a:p>
        </p:txBody>
      </p:sp>
    </p:spTree>
    <p:extLst>
      <p:ext uri="{BB962C8B-B14F-4D97-AF65-F5344CB8AC3E}">
        <p14:creationId xmlns:p14="http://schemas.microsoft.com/office/powerpoint/2010/main" val="380856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AE4D-64C2-3155-FD3D-FD64CEF0B34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BB57E98-319E-CDE8-D4BA-3B3B9966C723}"/>
              </a:ext>
            </a:extLst>
          </p:cNvPr>
          <p:cNvSpPr txBox="1"/>
          <p:nvPr/>
        </p:nvSpPr>
        <p:spPr>
          <a:xfrm>
            <a:off x="5086300" y="6484693"/>
            <a:ext cx="2952328" cy="276999"/>
          </a:xfrm>
          <a:prstGeom prst="rect">
            <a:avLst/>
          </a:prstGeom>
          <a:noFill/>
        </p:spPr>
        <p:txBody>
          <a:bodyPr wrap="square" rtlCol="0">
            <a:spAutoFit/>
          </a:bodyPr>
          <a:lstStyle/>
          <a:p>
            <a:r>
              <a:rPr lang="es-AR" sz="1200" dirty="0">
                <a:solidFill>
                  <a:schemeClr val="tx2"/>
                </a:solidFill>
              </a:rPr>
              <a:t>Mg. Ing. Néstor Orlando Cruz</a:t>
            </a:r>
          </a:p>
        </p:txBody>
      </p:sp>
      <p:graphicFrame>
        <p:nvGraphicFramePr>
          <p:cNvPr id="3" name="Diagrama 2">
            <a:extLst>
              <a:ext uri="{FF2B5EF4-FFF2-40B4-BE49-F238E27FC236}">
                <a16:creationId xmlns:a16="http://schemas.microsoft.com/office/drawing/2014/main" id="{F69FB88F-0754-C93B-4574-BF6719A0EF5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6E3744DB-C5D0-FB8F-636B-BB782EC4F32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C20BF376-5AC8-EC43-9E73-4A71E8908AA0}"/>
              </a:ext>
            </a:extLst>
          </p:cNvPr>
          <p:cNvSpPr txBox="1">
            <a:spLocks/>
          </p:cNvSpPr>
          <p:nvPr/>
        </p:nvSpPr>
        <p:spPr>
          <a:xfrm>
            <a:off x="1321188" y="2790746"/>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6" name="Marcador de contenido 5">
            <a:extLst>
              <a:ext uri="{FF2B5EF4-FFF2-40B4-BE49-F238E27FC236}">
                <a16:creationId xmlns:a16="http://schemas.microsoft.com/office/drawing/2014/main" id="{58046C0D-CC5A-4DC8-F178-536CB90EC3B9}"/>
              </a:ext>
            </a:extLst>
          </p:cNvPr>
          <p:cNvSpPr txBox="1">
            <a:spLocks/>
          </p:cNvSpPr>
          <p:nvPr/>
        </p:nvSpPr>
        <p:spPr>
          <a:xfrm>
            <a:off x="1321188" y="911601"/>
            <a:ext cx="4818742"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a:solidFill>
                  <a:schemeClr val="tx2"/>
                </a:solidFill>
              </a:rPr>
              <a:t>MODELO DE NEGOCIO</a:t>
            </a:r>
          </a:p>
        </p:txBody>
      </p:sp>
      <p:grpSp>
        <p:nvGrpSpPr>
          <p:cNvPr id="7" name="41 Grupo">
            <a:extLst>
              <a:ext uri="{FF2B5EF4-FFF2-40B4-BE49-F238E27FC236}">
                <a16:creationId xmlns:a16="http://schemas.microsoft.com/office/drawing/2014/main" id="{6E0C2214-6E56-F2FC-47B2-DDF71C820FF1}"/>
              </a:ext>
            </a:extLst>
          </p:cNvPr>
          <p:cNvGrpSpPr/>
          <p:nvPr/>
        </p:nvGrpSpPr>
        <p:grpSpPr>
          <a:xfrm>
            <a:off x="1814674" y="2212866"/>
            <a:ext cx="9341984" cy="3892838"/>
            <a:chOff x="971600" y="3429000"/>
            <a:chExt cx="6737351" cy="3168352"/>
          </a:xfrm>
        </p:grpSpPr>
        <p:sp>
          <p:nvSpPr>
            <p:cNvPr id="8" name="11 Rectángulo">
              <a:extLst>
                <a:ext uri="{FF2B5EF4-FFF2-40B4-BE49-F238E27FC236}">
                  <a16:creationId xmlns:a16="http://schemas.microsoft.com/office/drawing/2014/main" id="{71D072A5-3875-D3AC-16B7-1E3B41D503B5}"/>
                </a:ext>
              </a:extLst>
            </p:cNvPr>
            <p:cNvSpPr/>
            <p:nvPr/>
          </p:nvSpPr>
          <p:spPr>
            <a:xfrm>
              <a:off x="971600" y="3429000"/>
              <a:ext cx="6624736"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cxnSp>
          <p:nvCxnSpPr>
            <p:cNvPr id="9" name="13 Conector recto">
              <a:extLst>
                <a:ext uri="{FF2B5EF4-FFF2-40B4-BE49-F238E27FC236}">
                  <a16:creationId xmlns:a16="http://schemas.microsoft.com/office/drawing/2014/main" id="{2F011AC5-8FC2-626A-260D-D0112AB55B7B}"/>
                </a:ext>
              </a:extLst>
            </p:cNvPr>
            <p:cNvCxnSpPr/>
            <p:nvPr/>
          </p:nvCxnSpPr>
          <p:spPr>
            <a:xfrm>
              <a:off x="971600" y="5805264"/>
              <a:ext cx="662473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16 Conector recto">
              <a:extLst>
                <a:ext uri="{FF2B5EF4-FFF2-40B4-BE49-F238E27FC236}">
                  <a16:creationId xmlns:a16="http://schemas.microsoft.com/office/drawing/2014/main" id="{77F3BE2F-8C23-EDF0-2E94-7348534267BD}"/>
                </a:ext>
              </a:extLst>
            </p:cNvPr>
            <p:cNvCxnSpPr/>
            <p:nvPr/>
          </p:nvCxnSpPr>
          <p:spPr>
            <a:xfrm flipV="1">
              <a:off x="3635896" y="3429000"/>
              <a:ext cx="0" cy="237626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19 Conector recto">
              <a:extLst>
                <a:ext uri="{FF2B5EF4-FFF2-40B4-BE49-F238E27FC236}">
                  <a16:creationId xmlns:a16="http://schemas.microsoft.com/office/drawing/2014/main" id="{D7931158-0B89-E482-B1A2-FBF30161C2B5}"/>
                </a:ext>
              </a:extLst>
            </p:cNvPr>
            <p:cNvCxnSpPr/>
            <p:nvPr/>
          </p:nvCxnSpPr>
          <p:spPr>
            <a:xfrm flipV="1">
              <a:off x="2267744" y="3429000"/>
              <a:ext cx="0" cy="237626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20 Conector recto">
              <a:extLst>
                <a:ext uri="{FF2B5EF4-FFF2-40B4-BE49-F238E27FC236}">
                  <a16:creationId xmlns:a16="http://schemas.microsoft.com/office/drawing/2014/main" id="{EB2CF844-CF71-19B7-0E9E-4EA9CD564EE4}"/>
                </a:ext>
              </a:extLst>
            </p:cNvPr>
            <p:cNvCxnSpPr/>
            <p:nvPr/>
          </p:nvCxnSpPr>
          <p:spPr>
            <a:xfrm flipV="1">
              <a:off x="6300192" y="3429000"/>
              <a:ext cx="0" cy="237626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21 Conector recto">
              <a:extLst>
                <a:ext uri="{FF2B5EF4-FFF2-40B4-BE49-F238E27FC236}">
                  <a16:creationId xmlns:a16="http://schemas.microsoft.com/office/drawing/2014/main" id="{22013493-A238-2F63-ADC8-DE4DBAEDA9EB}"/>
                </a:ext>
              </a:extLst>
            </p:cNvPr>
            <p:cNvCxnSpPr/>
            <p:nvPr/>
          </p:nvCxnSpPr>
          <p:spPr>
            <a:xfrm flipV="1">
              <a:off x="4932040" y="3429000"/>
              <a:ext cx="0" cy="237626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22 Conector recto">
              <a:extLst>
                <a:ext uri="{FF2B5EF4-FFF2-40B4-BE49-F238E27FC236}">
                  <a16:creationId xmlns:a16="http://schemas.microsoft.com/office/drawing/2014/main" id="{195007BD-841D-19A3-6C5A-4EFA18125A16}"/>
                </a:ext>
              </a:extLst>
            </p:cNvPr>
            <p:cNvCxnSpPr/>
            <p:nvPr/>
          </p:nvCxnSpPr>
          <p:spPr>
            <a:xfrm flipV="1">
              <a:off x="4283968" y="5805264"/>
              <a:ext cx="0" cy="79208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27 Conector recto">
              <a:extLst>
                <a:ext uri="{FF2B5EF4-FFF2-40B4-BE49-F238E27FC236}">
                  <a16:creationId xmlns:a16="http://schemas.microsoft.com/office/drawing/2014/main" id="{220E83E6-7119-FC9F-DC18-1A802272A761}"/>
                </a:ext>
              </a:extLst>
            </p:cNvPr>
            <p:cNvCxnSpPr/>
            <p:nvPr/>
          </p:nvCxnSpPr>
          <p:spPr>
            <a:xfrm>
              <a:off x="2267744" y="4653136"/>
              <a:ext cx="1368152"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30 Conector recto">
              <a:extLst>
                <a:ext uri="{FF2B5EF4-FFF2-40B4-BE49-F238E27FC236}">
                  <a16:creationId xmlns:a16="http://schemas.microsoft.com/office/drawing/2014/main" id="{25A8CC27-1FD3-D6AB-D4E4-546E2583EAFA}"/>
                </a:ext>
              </a:extLst>
            </p:cNvPr>
            <p:cNvCxnSpPr/>
            <p:nvPr/>
          </p:nvCxnSpPr>
          <p:spPr>
            <a:xfrm>
              <a:off x="4932040" y="4653136"/>
              <a:ext cx="1368152"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32 CuadroTexto">
              <a:extLst>
                <a:ext uri="{FF2B5EF4-FFF2-40B4-BE49-F238E27FC236}">
                  <a16:creationId xmlns:a16="http://schemas.microsoft.com/office/drawing/2014/main" id="{AAA4B49E-4839-8F08-D37F-911C4C71110E}"/>
                </a:ext>
              </a:extLst>
            </p:cNvPr>
            <p:cNvSpPr txBox="1"/>
            <p:nvPr/>
          </p:nvSpPr>
          <p:spPr>
            <a:xfrm>
              <a:off x="1331640" y="6011996"/>
              <a:ext cx="2448272" cy="375746"/>
            </a:xfrm>
            <a:prstGeom prst="rect">
              <a:avLst/>
            </a:prstGeom>
            <a:noFill/>
          </p:spPr>
          <p:txBody>
            <a:bodyPr wrap="square" rtlCol="0">
              <a:spAutoFit/>
            </a:bodyPr>
            <a:lstStyle/>
            <a:p>
              <a:pPr algn="ctr"/>
              <a:r>
                <a:rPr lang="es-MX" sz="2400" b="1" i="1" dirty="0">
                  <a:solidFill>
                    <a:schemeClr val="tx2"/>
                  </a:solidFill>
                  <a:latin typeface="Arial" panose="020B0604020202020204" pitchFamily="34" charset="0"/>
                  <a:cs typeface="Arial" panose="020B0604020202020204" pitchFamily="34" charset="0"/>
                </a:rPr>
                <a:t>Estructura de costos</a:t>
              </a:r>
            </a:p>
          </p:txBody>
        </p:sp>
        <p:sp>
          <p:nvSpPr>
            <p:cNvPr id="18" name="33 CuadroTexto">
              <a:extLst>
                <a:ext uri="{FF2B5EF4-FFF2-40B4-BE49-F238E27FC236}">
                  <a16:creationId xmlns:a16="http://schemas.microsoft.com/office/drawing/2014/main" id="{572BE30F-8560-51D0-2AB3-22EBAD925C33}"/>
                </a:ext>
              </a:extLst>
            </p:cNvPr>
            <p:cNvSpPr txBox="1"/>
            <p:nvPr/>
          </p:nvSpPr>
          <p:spPr>
            <a:xfrm>
              <a:off x="4716016" y="6021288"/>
              <a:ext cx="2448272" cy="375746"/>
            </a:xfrm>
            <a:prstGeom prst="rect">
              <a:avLst/>
            </a:prstGeom>
            <a:noFill/>
          </p:spPr>
          <p:txBody>
            <a:bodyPr wrap="square" rtlCol="0">
              <a:spAutoFit/>
            </a:bodyPr>
            <a:lstStyle/>
            <a:p>
              <a:pPr algn="ctr"/>
              <a:r>
                <a:rPr lang="es-MX" sz="2400" b="1" i="1" dirty="0">
                  <a:solidFill>
                    <a:schemeClr val="tx2"/>
                  </a:solidFill>
                  <a:latin typeface="Arial" panose="020B0604020202020204" pitchFamily="34" charset="0"/>
                  <a:cs typeface="Arial" panose="020B0604020202020204" pitchFamily="34" charset="0"/>
                </a:rPr>
                <a:t>Fuente de ingresos</a:t>
              </a:r>
            </a:p>
          </p:txBody>
        </p:sp>
        <p:sp>
          <p:nvSpPr>
            <p:cNvPr id="19" name="34 CuadroTexto">
              <a:extLst>
                <a:ext uri="{FF2B5EF4-FFF2-40B4-BE49-F238E27FC236}">
                  <a16:creationId xmlns:a16="http://schemas.microsoft.com/office/drawing/2014/main" id="{59C96847-B88D-6593-72C1-B15BCF8E747F}"/>
                </a:ext>
              </a:extLst>
            </p:cNvPr>
            <p:cNvSpPr txBox="1"/>
            <p:nvPr/>
          </p:nvSpPr>
          <p:spPr>
            <a:xfrm>
              <a:off x="1043608" y="4328539"/>
              <a:ext cx="1152128" cy="676342"/>
            </a:xfrm>
            <a:prstGeom prst="rect">
              <a:avLst/>
            </a:prstGeom>
            <a:noFill/>
          </p:spPr>
          <p:txBody>
            <a:bodyPr wrap="square" rtlCol="0">
              <a:spAutoFit/>
            </a:bodyPr>
            <a:lstStyle/>
            <a:p>
              <a:pPr algn="ctr"/>
              <a:r>
                <a:rPr lang="es-MX" sz="24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Socios claves</a:t>
              </a:r>
            </a:p>
          </p:txBody>
        </p:sp>
        <p:sp>
          <p:nvSpPr>
            <p:cNvPr id="20" name="35 CuadroTexto">
              <a:extLst>
                <a:ext uri="{FF2B5EF4-FFF2-40B4-BE49-F238E27FC236}">
                  <a16:creationId xmlns:a16="http://schemas.microsoft.com/office/drawing/2014/main" id="{E1393F91-8134-63FD-6A92-A7074A849CC6}"/>
                </a:ext>
              </a:extLst>
            </p:cNvPr>
            <p:cNvSpPr txBox="1"/>
            <p:nvPr/>
          </p:nvSpPr>
          <p:spPr>
            <a:xfrm>
              <a:off x="6196783" y="4149080"/>
              <a:ext cx="1512168" cy="976939"/>
            </a:xfrm>
            <a:prstGeom prst="rect">
              <a:avLst/>
            </a:prstGeom>
            <a:noFill/>
          </p:spPr>
          <p:txBody>
            <a:bodyPr wrap="square" rtlCol="0">
              <a:spAutoFit/>
            </a:bodyPr>
            <a:lstStyle/>
            <a:p>
              <a:pPr algn="ctr"/>
              <a:r>
                <a:rPr lang="es-MX" sz="24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Segmentos de </a:t>
              </a:r>
            </a:p>
            <a:p>
              <a:pPr algn="ctr"/>
              <a:r>
                <a:rPr lang="es-MX" sz="24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Clientes</a:t>
              </a:r>
            </a:p>
          </p:txBody>
        </p:sp>
        <p:sp>
          <p:nvSpPr>
            <p:cNvPr id="21" name="36 CuadroTexto">
              <a:extLst>
                <a:ext uri="{FF2B5EF4-FFF2-40B4-BE49-F238E27FC236}">
                  <a16:creationId xmlns:a16="http://schemas.microsoft.com/office/drawing/2014/main" id="{BEA7BB3F-CDD2-FDA3-802F-EF745FE7CC73}"/>
                </a:ext>
              </a:extLst>
            </p:cNvPr>
            <p:cNvSpPr txBox="1"/>
            <p:nvPr/>
          </p:nvSpPr>
          <p:spPr>
            <a:xfrm>
              <a:off x="3563888" y="4149080"/>
              <a:ext cx="1440160" cy="901790"/>
            </a:xfrm>
            <a:prstGeom prst="rect">
              <a:avLst/>
            </a:prstGeom>
            <a:noFill/>
          </p:spPr>
          <p:txBody>
            <a:bodyPr wrap="square" rtlCol="0">
              <a:spAutoFit/>
            </a:bodyPr>
            <a:lstStyle/>
            <a:p>
              <a:pPr algn="ctr"/>
              <a:r>
                <a:rPr lang="es-MX" sz="22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Propuesta </a:t>
              </a:r>
            </a:p>
            <a:p>
              <a:pPr algn="ctr"/>
              <a:r>
                <a:rPr lang="es-MX" sz="22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p>
            <a:p>
              <a:pPr algn="ctr"/>
              <a:r>
                <a:rPr lang="es-MX" sz="22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t>
              </a:r>
            </a:p>
          </p:txBody>
        </p:sp>
        <p:sp>
          <p:nvSpPr>
            <p:cNvPr id="22" name="37 CuadroTexto">
              <a:extLst>
                <a:ext uri="{FF2B5EF4-FFF2-40B4-BE49-F238E27FC236}">
                  <a16:creationId xmlns:a16="http://schemas.microsoft.com/office/drawing/2014/main" id="{C6CCB608-02D2-BFC2-53DD-73BE90AB713B}"/>
                </a:ext>
              </a:extLst>
            </p:cNvPr>
            <p:cNvSpPr txBox="1"/>
            <p:nvPr/>
          </p:nvSpPr>
          <p:spPr>
            <a:xfrm>
              <a:off x="2267744" y="4892786"/>
              <a:ext cx="1368152" cy="676342"/>
            </a:xfrm>
            <a:prstGeom prst="rect">
              <a:avLst/>
            </a:prstGeom>
            <a:noFill/>
          </p:spPr>
          <p:txBody>
            <a:bodyPr wrap="square" rtlCol="0">
              <a:spAutoFit/>
            </a:bodyPr>
            <a:lstStyle/>
            <a:p>
              <a:pPr algn="ctr"/>
              <a:r>
                <a:rPr lang="es-MX" sz="24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Recursos claves</a:t>
              </a:r>
            </a:p>
          </p:txBody>
        </p:sp>
        <p:sp>
          <p:nvSpPr>
            <p:cNvPr id="23" name="38 CuadroTexto">
              <a:extLst>
                <a:ext uri="{FF2B5EF4-FFF2-40B4-BE49-F238E27FC236}">
                  <a16:creationId xmlns:a16="http://schemas.microsoft.com/office/drawing/2014/main" id="{991CFDBD-2B7E-97D6-7297-EACF1CB35033}"/>
                </a:ext>
              </a:extLst>
            </p:cNvPr>
            <p:cNvSpPr txBox="1"/>
            <p:nvPr/>
          </p:nvSpPr>
          <p:spPr>
            <a:xfrm>
              <a:off x="2155129" y="3718773"/>
              <a:ext cx="1584176" cy="676342"/>
            </a:xfrm>
            <a:prstGeom prst="rect">
              <a:avLst/>
            </a:prstGeom>
            <a:noFill/>
          </p:spPr>
          <p:txBody>
            <a:bodyPr wrap="square" rtlCol="0">
              <a:spAutoFit/>
            </a:bodyPr>
            <a:lstStyle/>
            <a:p>
              <a:pPr algn="ctr"/>
              <a:r>
                <a:rPr lang="es-MX" sz="24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Actividades claves</a:t>
              </a:r>
            </a:p>
          </p:txBody>
        </p:sp>
        <p:sp>
          <p:nvSpPr>
            <p:cNvPr id="24" name="39 CuadroTexto">
              <a:extLst>
                <a:ext uri="{FF2B5EF4-FFF2-40B4-BE49-F238E27FC236}">
                  <a16:creationId xmlns:a16="http://schemas.microsoft.com/office/drawing/2014/main" id="{73DE0B9F-CAD4-AC0D-5E6F-519DAC9E3AC7}"/>
                </a:ext>
              </a:extLst>
            </p:cNvPr>
            <p:cNvSpPr txBox="1"/>
            <p:nvPr/>
          </p:nvSpPr>
          <p:spPr>
            <a:xfrm>
              <a:off x="4932040" y="5003884"/>
              <a:ext cx="1368152" cy="375746"/>
            </a:xfrm>
            <a:prstGeom prst="rect">
              <a:avLst/>
            </a:prstGeom>
            <a:noFill/>
          </p:spPr>
          <p:txBody>
            <a:bodyPr wrap="square" rtlCol="0">
              <a:spAutoFit/>
            </a:bodyPr>
            <a:lstStyle/>
            <a:p>
              <a:pPr algn="ctr"/>
              <a:r>
                <a:rPr lang="es-MX" sz="24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Canales</a:t>
              </a:r>
            </a:p>
          </p:txBody>
        </p:sp>
        <p:sp>
          <p:nvSpPr>
            <p:cNvPr id="25" name="40 CuadroTexto">
              <a:extLst>
                <a:ext uri="{FF2B5EF4-FFF2-40B4-BE49-F238E27FC236}">
                  <a16:creationId xmlns:a16="http://schemas.microsoft.com/office/drawing/2014/main" id="{17481D6F-1E4C-F73C-0BCD-C670A2AC3EA3}"/>
                </a:ext>
              </a:extLst>
            </p:cNvPr>
            <p:cNvSpPr txBox="1"/>
            <p:nvPr/>
          </p:nvSpPr>
          <p:spPr>
            <a:xfrm>
              <a:off x="4870499" y="3573016"/>
              <a:ext cx="1440160" cy="976939"/>
            </a:xfrm>
            <a:prstGeom prst="rect">
              <a:avLst/>
            </a:prstGeom>
            <a:noFill/>
          </p:spPr>
          <p:txBody>
            <a:bodyPr wrap="square" rtlCol="0">
              <a:spAutoFit/>
            </a:bodyPr>
            <a:lstStyle/>
            <a:p>
              <a:pPr algn="ctr"/>
              <a:r>
                <a:rPr lang="es-MX" sz="24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Relaciones con los  clientes</a:t>
              </a:r>
            </a:p>
          </p:txBody>
        </p:sp>
      </p:grpSp>
      <p:sp>
        <p:nvSpPr>
          <p:cNvPr id="26" name="Rectangle 1">
            <a:extLst>
              <a:ext uri="{FF2B5EF4-FFF2-40B4-BE49-F238E27FC236}">
                <a16:creationId xmlns:a16="http://schemas.microsoft.com/office/drawing/2014/main" id="{E1B33D6C-22AF-AC25-3634-92B3FC054148}"/>
              </a:ext>
            </a:extLst>
          </p:cNvPr>
          <p:cNvSpPr>
            <a:spLocks noChangeArrowheads="1"/>
          </p:cNvSpPr>
          <p:nvPr/>
        </p:nvSpPr>
        <p:spPr bwMode="auto">
          <a:xfrm>
            <a:off x="1814674" y="1925476"/>
            <a:ext cx="9185834" cy="3231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a:ln>
                  <a:noFill/>
                </a:ln>
                <a:solidFill>
                  <a:schemeClr val="tx2"/>
                </a:solidFill>
                <a:effectLst/>
                <a:latin typeface="Arial" pitchFamily="34" charset="0"/>
                <a:ea typeface="Arial Unicode MS" pitchFamily="34" charset="-128"/>
                <a:cs typeface="Arial" pitchFamily="34" charset="0"/>
              </a:rPr>
              <a:t>    COMO Y CON QUÉ LO VAMOS A OBTENER</a:t>
            </a:r>
            <a:r>
              <a:rPr kumimoji="0" lang="es-ES" sz="1500" b="1" i="0" u="none" strike="noStrike" cap="none" normalizeH="0" dirty="0">
                <a:ln>
                  <a:noFill/>
                </a:ln>
                <a:solidFill>
                  <a:schemeClr val="tx2"/>
                </a:solidFill>
                <a:effectLst/>
                <a:latin typeface="Arial" pitchFamily="34" charset="0"/>
                <a:ea typeface="Arial Unicode MS" pitchFamily="34" charset="-128"/>
                <a:cs typeface="Arial" pitchFamily="34" charset="0"/>
              </a:rPr>
              <a:t>                 </a:t>
            </a:r>
            <a:r>
              <a:rPr kumimoji="0" lang="es-ES" sz="1500" b="1" i="0" u="none" strike="noStrike" cap="none" normalizeH="0" baseline="0" dirty="0">
                <a:ln>
                  <a:noFill/>
                </a:ln>
                <a:solidFill>
                  <a:schemeClr val="tx2"/>
                </a:solidFill>
                <a:effectLst/>
                <a:latin typeface="Arial" pitchFamily="34" charset="0"/>
                <a:ea typeface="Arial Unicode MS" pitchFamily="34" charset="-128"/>
                <a:cs typeface="Arial" pitchFamily="34" charset="0"/>
              </a:rPr>
              <a:t>QUÉ Y CÓMO LO VAMOS A OFRECER</a:t>
            </a:r>
            <a:endParaRPr kumimoji="0" lang="es-ES" sz="1500" b="0" i="0" u="none" strike="noStrike" cap="none" normalizeH="0" baseline="0" dirty="0">
              <a:ln>
                <a:noFill/>
              </a:ln>
              <a:solidFill>
                <a:schemeClr val="tx2"/>
              </a:solidFill>
              <a:effectLst/>
              <a:latin typeface="Arial" pitchFamily="34" charset="0"/>
              <a:cs typeface="Arial" pitchFamily="34" charset="0"/>
            </a:endParaRPr>
          </a:p>
        </p:txBody>
      </p:sp>
      <p:sp>
        <p:nvSpPr>
          <p:cNvPr id="27" name="Rectangle 3">
            <a:extLst>
              <a:ext uri="{FF2B5EF4-FFF2-40B4-BE49-F238E27FC236}">
                <a16:creationId xmlns:a16="http://schemas.microsoft.com/office/drawing/2014/main" id="{A0BADB10-0BA1-3AF0-8B3C-5B3C102A5C33}"/>
              </a:ext>
            </a:extLst>
          </p:cNvPr>
          <p:cNvSpPr>
            <a:spLocks noChangeArrowheads="1"/>
          </p:cNvSpPr>
          <p:nvPr/>
        </p:nvSpPr>
        <p:spPr bwMode="auto">
          <a:xfrm>
            <a:off x="1814674" y="6139466"/>
            <a:ext cx="9185834" cy="3231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a:ln>
                  <a:noFill/>
                </a:ln>
                <a:solidFill>
                  <a:schemeClr val="tx2"/>
                </a:solidFill>
                <a:effectLst/>
                <a:latin typeface="Arial" pitchFamily="34" charset="0"/>
                <a:ea typeface="Arial Unicode MS" pitchFamily="34" charset="-128"/>
                <a:cs typeface="Arial" pitchFamily="34" charset="0"/>
              </a:rPr>
              <a:t>       CUANTO NOS VA A COSTAR HACERLO                   CUANTO VAMOS A OBTENER POR ELLO</a:t>
            </a:r>
            <a:endParaRPr kumimoji="0" lang="es-ES" sz="1500" b="0" i="0" u="none" strike="noStrike" cap="none" normalizeH="0" baseline="0" dirty="0">
              <a:ln>
                <a:noFill/>
              </a:ln>
              <a:solidFill>
                <a:schemeClr val="tx2"/>
              </a:solidFill>
              <a:effectLst/>
              <a:latin typeface="Arial" pitchFamily="34" charset="0"/>
              <a:cs typeface="Arial" pitchFamily="34" charset="0"/>
            </a:endParaRPr>
          </a:p>
        </p:txBody>
      </p:sp>
      <p:sp>
        <p:nvSpPr>
          <p:cNvPr id="28" name="8 Rectángulo">
            <a:extLst>
              <a:ext uri="{FF2B5EF4-FFF2-40B4-BE49-F238E27FC236}">
                <a16:creationId xmlns:a16="http://schemas.microsoft.com/office/drawing/2014/main" id="{67061BFD-58C5-2485-0155-CD79CCE2416A}"/>
              </a:ext>
            </a:extLst>
          </p:cNvPr>
          <p:cNvSpPr/>
          <p:nvPr/>
        </p:nvSpPr>
        <p:spPr>
          <a:xfrm>
            <a:off x="7306204" y="939999"/>
            <a:ext cx="3392115" cy="646331"/>
          </a:xfrm>
          <a:prstGeom prst="rect">
            <a:avLst/>
          </a:prstGeom>
        </p:spPr>
        <p:txBody>
          <a:bodyPr wrap="square">
            <a:spAutoFit/>
          </a:bodyPr>
          <a:lstStyle/>
          <a:p>
            <a:pPr algn="ctr"/>
            <a:r>
              <a:rPr lang="es-MX" b="1" dirty="0">
                <a:solidFill>
                  <a:schemeClr val="tx2"/>
                </a:solidFill>
                <a:highlight>
                  <a:srgbClr val="FFFF00"/>
                </a:highlight>
              </a:rPr>
              <a:t>LIENZO DE MODELO DE NEGOCIO CANVAS</a:t>
            </a:r>
          </a:p>
        </p:txBody>
      </p:sp>
    </p:spTree>
    <p:extLst>
      <p:ext uri="{BB962C8B-B14F-4D97-AF65-F5344CB8AC3E}">
        <p14:creationId xmlns:p14="http://schemas.microsoft.com/office/powerpoint/2010/main" val="146039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F457DB-6D98-F232-7C2F-7A246E125C5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90DA0FB-0BC3-59B6-29FA-C5063B3D1478}"/>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DF7F320A-08CB-C221-0D5E-334EFD107CFD}"/>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ECCCB674-434C-DBEB-1A27-92BFBF2D0DDC}"/>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88ABB459-5CA3-88FA-2560-B3227CBEA0EA}"/>
              </a:ext>
            </a:extLst>
          </p:cNvPr>
          <p:cNvPicPr>
            <a:picLocks noChangeAspect="1"/>
          </p:cNvPicPr>
          <p:nvPr/>
        </p:nvPicPr>
        <p:blipFill>
          <a:blip r:embed="rId7"/>
          <a:stretch>
            <a:fillRect/>
          </a:stretch>
        </p:blipFill>
        <p:spPr>
          <a:xfrm>
            <a:off x="1917948" y="1063774"/>
            <a:ext cx="8939973" cy="4824527"/>
          </a:xfrm>
          <a:prstGeom prst="rect">
            <a:avLst/>
          </a:prstGeom>
        </p:spPr>
      </p:pic>
      <p:sp>
        <p:nvSpPr>
          <p:cNvPr id="7" name="CuadroTexto 6">
            <a:extLst>
              <a:ext uri="{FF2B5EF4-FFF2-40B4-BE49-F238E27FC236}">
                <a16:creationId xmlns:a16="http://schemas.microsoft.com/office/drawing/2014/main" id="{3D937717-3768-73C8-E24C-7BB5F904AF81}"/>
              </a:ext>
            </a:extLst>
          </p:cNvPr>
          <p:cNvSpPr txBox="1"/>
          <p:nvPr/>
        </p:nvSpPr>
        <p:spPr>
          <a:xfrm>
            <a:off x="4006180" y="5888301"/>
            <a:ext cx="6264696" cy="307777"/>
          </a:xfrm>
          <a:prstGeom prst="rect">
            <a:avLst/>
          </a:prstGeom>
          <a:noFill/>
        </p:spPr>
        <p:txBody>
          <a:bodyPr wrap="square" rtlCol="0">
            <a:spAutoFit/>
          </a:bodyPr>
          <a:lstStyle/>
          <a:p>
            <a:r>
              <a:rPr lang="es-AR" sz="1400" dirty="0">
                <a:solidFill>
                  <a:schemeClr val="tx2"/>
                </a:solidFill>
              </a:rPr>
              <a:t>Fuente: Principios de </a:t>
            </a:r>
            <a:r>
              <a:rPr lang="es-AR" sz="1400" dirty="0" err="1">
                <a:solidFill>
                  <a:schemeClr val="tx2"/>
                </a:solidFill>
              </a:rPr>
              <a:t>Adm</a:t>
            </a:r>
            <a:r>
              <a:rPr lang="es-AR" sz="1400" dirty="0">
                <a:solidFill>
                  <a:schemeClr val="tx2"/>
                </a:solidFill>
              </a:rPr>
              <a:t>. De Operaciones – (Heizer – Render).</a:t>
            </a:r>
          </a:p>
        </p:txBody>
      </p:sp>
    </p:spTree>
    <p:extLst>
      <p:ext uri="{BB962C8B-B14F-4D97-AF65-F5344CB8AC3E}">
        <p14:creationId xmlns:p14="http://schemas.microsoft.com/office/powerpoint/2010/main" val="349281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4784-4143-C2F2-0ED1-AD9210007D9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FEF81B8-C7E2-284D-0519-BB12F9006A54}"/>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37F429F3-1AF1-3BC6-889D-46373C0BA8FB}"/>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0E73D9F3-EEAB-AB97-52AB-DFCC0FC3C454}"/>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0429EC98-4458-86C3-1AA4-2EDE50FCF17D}"/>
              </a:ext>
            </a:extLst>
          </p:cNvPr>
          <p:cNvSpPr txBox="1">
            <a:spLocks/>
          </p:cNvSpPr>
          <p:nvPr/>
        </p:nvSpPr>
        <p:spPr>
          <a:xfrm>
            <a:off x="1240373" y="637047"/>
            <a:ext cx="4837424" cy="10321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a:solidFill>
                  <a:schemeClr val="tx2"/>
                </a:solidFill>
              </a:rPr>
              <a:t>OPERACIONES </a:t>
            </a:r>
          </a:p>
          <a:p>
            <a:pPr marL="0" indent="0">
              <a:buNone/>
            </a:pPr>
            <a:r>
              <a:rPr lang="es-ES" sz="2400" b="1" dirty="0">
                <a:solidFill>
                  <a:schemeClr val="tx2"/>
                </a:solidFill>
              </a:rPr>
              <a:t>	</a:t>
            </a:r>
            <a:r>
              <a:rPr lang="es-ES" sz="2400" b="1" u="sng" dirty="0">
                <a:solidFill>
                  <a:schemeClr val="tx2"/>
                </a:solidFill>
                <a:highlight>
                  <a:srgbClr val="FFFF00"/>
                </a:highlight>
              </a:rPr>
              <a:t>LA EMPRESA COMO SISTEMA</a:t>
            </a:r>
            <a:endParaRPr lang="en-US" sz="2400" b="1" u="sng" dirty="0">
              <a:solidFill>
                <a:schemeClr val="tx2"/>
              </a:solidFill>
              <a:highlight>
                <a:srgbClr val="FFFF00"/>
              </a:highlight>
            </a:endParaRPr>
          </a:p>
        </p:txBody>
      </p:sp>
      <p:sp>
        <p:nvSpPr>
          <p:cNvPr id="6" name="7 Elipse">
            <a:extLst>
              <a:ext uri="{FF2B5EF4-FFF2-40B4-BE49-F238E27FC236}">
                <a16:creationId xmlns:a16="http://schemas.microsoft.com/office/drawing/2014/main" id="{92850251-E59D-58AC-6A81-3F96B2F666CF}"/>
              </a:ext>
            </a:extLst>
          </p:cNvPr>
          <p:cNvSpPr/>
          <p:nvPr/>
        </p:nvSpPr>
        <p:spPr>
          <a:xfrm>
            <a:off x="6352127" y="747093"/>
            <a:ext cx="5212447" cy="2009230"/>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tx2"/>
              </a:solidFill>
            </a:endParaRPr>
          </a:p>
        </p:txBody>
      </p:sp>
      <p:sp>
        <p:nvSpPr>
          <p:cNvPr id="7" name="8 Rectángulo">
            <a:extLst>
              <a:ext uri="{FF2B5EF4-FFF2-40B4-BE49-F238E27FC236}">
                <a16:creationId xmlns:a16="http://schemas.microsoft.com/office/drawing/2014/main" id="{04B18573-E770-817A-F89D-C0000A585C50}"/>
              </a:ext>
            </a:extLst>
          </p:cNvPr>
          <p:cNvSpPr/>
          <p:nvPr/>
        </p:nvSpPr>
        <p:spPr>
          <a:xfrm>
            <a:off x="6581914" y="1139866"/>
            <a:ext cx="4659087" cy="1200329"/>
          </a:xfrm>
          <a:prstGeom prst="rect">
            <a:avLst/>
          </a:prstGeom>
        </p:spPr>
        <p:txBody>
          <a:bodyPr wrap="square">
            <a:spAutoFit/>
          </a:bodyPr>
          <a:lstStyle/>
          <a:p>
            <a:pPr algn="ctr"/>
            <a:r>
              <a:rPr lang="es-ES" b="1" dirty="0">
                <a:solidFill>
                  <a:schemeClr val="tx2"/>
                </a:solidFill>
              </a:rPr>
              <a:t>La empresa representa un sistema abierto donde transforma los inputs en outputs. Requerirá de un control exhaustivo y regulación del proceso. </a:t>
            </a:r>
            <a:endParaRPr lang="es-MX" b="1" dirty="0">
              <a:solidFill>
                <a:schemeClr val="tx2"/>
              </a:solidFill>
            </a:endParaRPr>
          </a:p>
        </p:txBody>
      </p:sp>
      <p:sp>
        <p:nvSpPr>
          <p:cNvPr id="9" name="Rectángulo redondeado 5">
            <a:extLst>
              <a:ext uri="{FF2B5EF4-FFF2-40B4-BE49-F238E27FC236}">
                <a16:creationId xmlns:a16="http://schemas.microsoft.com/office/drawing/2014/main" id="{CE7BAADA-AA0D-65EE-FF4F-85C513CE2EFD}"/>
              </a:ext>
            </a:extLst>
          </p:cNvPr>
          <p:cNvSpPr/>
          <p:nvPr/>
        </p:nvSpPr>
        <p:spPr>
          <a:xfrm>
            <a:off x="1298147" y="2554633"/>
            <a:ext cx="2175728" cy="376633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2"/>
              </a:solidFill>
            </a:endParaRPr>
          </a:p>
        </p:txBody>
      </p:sp>
      <p:sp>
        <p:nvSpPr>
          <p:cNvPr id="10" name="CuadroTexto 9">
            <a:extLst>
              <a:ext uri="{FF2B5EF4-FFF2-40B4-BE49-F238E27FC236}">
                <a16:creationId xmlns:a16="http://schemas.microsoft.com/office/drawing/2014/main" id="{03459605-4202-DAD9-5CD8-42B32A4BF7DC}"/>
              </a:ext>
            </a:extLst>
          </p:cNvPr>
          <p:cNvSpPr txBox="1"/>
          <p:nvPr/>
        </p:nvSpPr>
        <p:spPr>
          <a:xfrm>
            <a:off x="1366435" y="2697969"/>
            <a:ext cx="2116362" cy="3477875"/>
          </a:xfrm>
          <a:prstGeom prst="rect">
            <a:avLst/>
          </a:prstGeom>
          <a:noFill/>
        </p:spPr>
        <p:txBody>
          <a:bodyPr wrap="square" rtlCol="0">
            <a:spAutoFit/>
          </a:bodyPr>
          <a:lstStyle/>
          <a:p>
            <a:pPr algn="ctr"/>
            <a:r>
              <a:rPr lang="es-ES" sz="2000" b="1" dirty="0">
                <a:solidFill>
                  <a:schemeClr val="tx2"/>
                </a:solidFill>
                <a:effectLst>
                  <a:outerShdw blurRad="38100" dist="38100" dir="2700000" algn="tl">
                    <a:srgbClr val="000000">
                      <a:alpha val="43137"/>
                    </a:srgbClr>
                  </a:outerShdw>
                </a:effectLst>
              </a:rPr>
              <a:t>ENTORNO</a:t>
            </a:r>
          </a:p>
          <a:p>
            <a:endParaRPr lang="es-ES" sz="2000" b="1" dirty="0">
              <a:solidFill>
                <a:schemeClr val="tx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Datos </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Dinero </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Tecnología</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Trabajo</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Energía</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Bienes </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Insumos </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Materias Primas</a:t>
            </a:r>
            <a:endParaRPr lang="en-US" sz="2000" b="1" i="1" dirty="0">
              <a:solidFill>
                <a:schemeClr val="tx2"/>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F2DB4570-AB80-85B8-F90F-C79BA1115B10}"/>
              </a:ext>
            </a:extLst>
          </p:cNvPr>
          <p:cNvSpPr txBox="1"/>
          <p:nvPr/>
        </p:nvSpPr>
        <p:spPr>
          <a:xfrm>
            <a:off x="4920343" y="4287202"/>
            <a:ext cx="2656115" cy="769441"/>
          </a:xfrm>
          <a:prstGeom prst="rect">
            <a:avLst/>
          </a:prstGeom>
          <a:noFill/>
        </p:spPr>
        <p:txBody>
          <a:bodyPr wrap="square" rtlCol="0">
            <a:spAutoFit/>
          </a:bodyPr>
          <a:lstStyle/>
          <a:p>
            <a:pPr algn="ctr"/>
            <a:r>
              <a:rPr lang="es-ES" sz="2200" b="1" dirty="0">
                <a:solidFill>
                  <a:schemeClr val="tx2"/>
                </a:solidFill>
                <a:effectLst>
                  <a:outerShdw blurRad="38100" dist="38100" dir="2700000" algn="tl">
                    <a:srgbClr val="000000">
                      <a:alpha val="43137"/>
                    </a:srgbClr>
                  </a:outerShdw>
                </a:effectLst>
              </a:rPr>
              <a:t>PROCESO DE TRANFORMACIÓN</a:t>
            </a:r>
            <a:endParaRPr lang="en-US" sz="2200" b="1" dirty="0">
              <a:solidFill>
                <a:schemeClr val="tx2"/>
              </a:solidFill>
              <a:effectLst>
                <a:outerShdw blurRad="38100" dist="38100" dir="2700000" algn="tl">
                  <a:srgbClr val="000000">
                    <a:alpha val="43137"/>
                  </a:srgbClr>
                </a:outerShdw>
              </a:effectLst>
            </a:endParaRPr>
          </a:p>
        </p:txBody>
      </p:sp>
      <p:sp>
        <p:nvSpPr>
          <p:cNvPr id="14" name="Marco 13">
            <a:extLst>
              <a:ext uri="{FF2B5EF4-FFF2-40B4-BE49-F238E27FC236}">
                <a16:creationId xmlns:a16="http://schemas.microsoft.com/office/drawing/2014/main" id="{7B6C1221-4938-9335-8C0A-DA2AE2AB656C}"/>
              </a:ext>
            </a:extLst>
          </p:cNvPr>
          <p:cNvSpPr/>
          <p:nvPr/>
        </p:nvSpPr>
        <p:spPr>
          <a:xfrm>
            <a:off x="4731657" y="3641770"/>
            <a:ext cx="3113422" cy="201613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ángulo redondeado 28">
            <a:extLst>
              <a:ext uri="{FF2B5EF4-FFF2-40B4-BE49-F238E27FC236}">
                <a16:creationId xmlns:a16="http://schemas.microsoft.com/office/drawing/2014/main" id="{073D3B2A-2634-9633-7F89-21D1E9021BC9}"/>
              </a:ext>
            </a:extLst>
          </p:cNvPr>
          <p:cNvSpPr/>
          <p:nvPr/>
        </p:nvSpPr>
        <p:spPr>
          <a:xfrm>
            <a:off x="9297813" y="2663491"/>
            <a:ext cx="2266761" cy="365747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16" name="CuadroTexto 15">
            <a:extLst>
              <a:ext uri="{FF2B5EF4-FFF2-40B4-BE49-F238E27FC236}">
                <a16:creationId xmlns:a16="http://schemas.microsoft.com/office/drawing/2014/main" id="{067CC231-AF87-4096-5456-11FB2E179F80}"/>
              </a:ext>
            </a:extLst>
          </p:cNvPr>
          <p:cNvSpPr txBox="1"/>
          <p:nvPr/>
        </p:nvSpPr>
        <p:spPr>
          <a:xfrm>
            <a:off x="9370385" y="2974032"/>
            <a:ext cx="2066871" cy="2862322"/>
          </a:xfrm>
          <a:prstGeom prst="rect">
            <a:avLst/>
          </a:prstGeom>
          <a:noFill/>
        </p:spPr>
        <p:txBody>
          <a:bodyPr wrap="square" rtlCol="0">
            <a:spAutoFit/>
          </a:bodyPr>
          <a:lstStyle/>
          <a:p>
            <a:pPr algn="ctr"/>
            <a:r>
              <a:rPr lang="es-ES" sz="2000" b="1" dirty="0">
                <a:solidFill>
                  <a:schemeClr val="tx2"/>
                </a:solidFill>
                <a:effectLst>
                  <a:outerShdw blurRad="38100" dist="38100" dir="2700000" algn="tl">
                    <a:srgbClr val="000000">
                      <a:alpha val="43137"/>
                    </a:srgbClr>
                  </a:outerShdw>
                </a:effectLst>
              </a:rPr>
              <a:t>ENTORNO</a:t>
            </a:r>
          </a:p>
          <a:p>
            <a:endParaRPr lang="es-ES" sz="2000" b="1" dirty="0">
              <a:solidFill>
                <a:schemeClr val="tx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Productos </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Servicios</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Resultados</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Dividendos</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Impuestos </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Información</a:t>
            </a:r>
          </a:p>
          <a:p>
            <a:pPr marL="285750" indent="-285750">
              <a:buFont typeface="Arial" panose="020B0604020202020204" pitchFamily="34" charset="0"/>
              <a:buChar char="•"/>
            </a:pPr>
            <a:r>
              <a:rPr lang="es-ES" sz="2000" b="1" i="1" dirty="0">
                <a:solidFill>
                  <a:schemeClr val="tx2"/>
                </a:solidFill>
                <a:effectLst>
                  <a:outerShdw blurRad="38100" dist="38100" dir="2700000" algn="tl">
                    <a:srgbClr val="000000">
                      <a:alpha val="43137"/>
                    </a:srgbClr>
                  </a:outerShdw>
                </a:effectLst>
              </a:rPr>
              <a:t>Tecnología</a:t>
            </a:r>
            <a:endParaRPr lang="en-US" sz="2000" b="1" i="1" dirty="0">
              <a:solidFill>
                <a:schemeClr val="tx2"/>
              </a:solidFill>
              <a:effectLst>
                <a:outerShdw blurRad="38100" dist="38100" dir="2700000" algn="tl">
                  <a:srgbClr val="000000">
                    <a:alpha val="43137"/>
                  </a:srgbClr>
                </a:outerShdw>
              </a:effectLst>
            </a:endParaRPr>
          </a:p>
        </p:txBody>
      </p:sp>
      <p:sp>
        <p:nvSpPr>
          <p:cNvPr id="17" name="Flecha derecha 3">
            <a:extLst>
              <a:ext uri="{FF2B5EF4-FFF2-40B4-BE49-F238E27FC236}">
                <a16:creationId xmlns:a16="http://schemas.microsoft.com/office/drawing/2014/main" id="{CEC9F0ED-5684-1581-58AF-967D15E8AAF8}"/>
              </a:ext>
            </a:extLst>
          </p:cNvPr>
          <p:cNvSpPr/>
          <p:nvPr/>
        </p:nvSpPr>
        <p:spPr>
          <a:xfrm>
            <a:off x="3498726" y="4287202"/>
            <a:ext cx="1189390" cy="444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Flecha derecha 32">
            <a:extLst>
              <a:ext uri="{FF2B5EF4-FFF2-40B4-BE49-F238E27FC236}">
                <a16:creationId xmlns:a16="http://schemas.microsoft.com/office/drawing/2014/main" id="{FADB2824-C22B-FF2E-B43E-071C914A0268}"/>
              </a:ext>
            </a:extLst>
          </p:cNvPr>
          <p:cNvSpPr/>
          <p:nvPr/>
        </p:nvSpPr>
        <p:spPr>
          <a:xfrm>
            <a:off x="7888516" y="4279948"/>
            <a:ext cx="1393368" cy="444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9" name="CuadroTexto 18">
            <a:extLst>
              <a:ext uri="{FF2B5EF4-FFF2-40B4-BE49-F238E27FC236}">
                <a16:creationId xmlns:a16="http://schemas.microsoft.com/office/drawing/2014/main" id="{42CC10F5-B115-1440-D256-FE1F74691610}"/>
              </a:ext>
            </a:extLst>
          </p:cNvPr>
          <p:cNvSpPr txBox="1"/>
          <p:nvPr/>
        </p:nvSpPr>
        <p:spPr>
          <a:xfrm>
            <a:off x="3430523" y="3910616"/>
            <a:ext cx="961297"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Inputs</a:t>
            </a:r>
            <a:endParaRPr lang="en-US" b="1" i="1" dirty="0">
              <a:solidFill>
                <a:schemeClr val="tx2"/>
              </a:solidFill>
              <a:effectLst>
                <a:outerShdw blurRad="38100" dist="38100" dir="2700000" algn="tl">
                  <a:srgbClr val="000000">
                    <a:alpha val="43137"/>
                  </a:srgbClr>
                </a:outerShdw>
              </a:effectLst>
            </a:endParaRPr>
          </a:p>
        </p:txBody>
      </p:sp>
      <p:sp>
        <p:nvSpPr>
          <p:cNvPr id="20" name="CuadroTexto 19">
            <a:extLst>
              <a:ext uri="{FF2B5EF4-FFF2-40B4-BE49-F238E27FC236}">
                <a16:creationId xmlns:a16="http://schemas.microsoft.com/office/drawing/2014/main" id="{726A2544-172C-2021-FDDC-CEF081E6BA55}"/>
              </a:ext>
            </a:extLst>
          </p:cNvPr>
          <p:cNvSpPr txBox="1"/>
          <p:nvPr/>
        </p:nvSpPr>
        <p:spPr>
          <a:xfrm>
            <a:off x="7937210" y="3917876"/>
            <a:ext cx="1146201"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Outputs</a:t>
            </a:r>
            <a:endParaRPr lang="en-US" b="1" i="1" dirty="0">
              <a:solidFill>
                <a:schemeClr val="tx2"/>
              </a:solidFill>
              <a:effectLst>
                <a:outerShdw blurRad="38100" dist="38100" dir="2700000" algn="tl">
                  <a:srgbClr val="000000">
                    <a:alpha val="43137"/>
                  </a:srgbClr>
                </a:outerShdw>
              </a:effectLst>
            </a:endParaRPr>
          </a:p>
        </p:txBody>
      </p:sp>
      <p:sp>
        <p:nvSpPr>
          <p:cNvPr id="21" name="Flecha doblada hacia arriba 9">
            <a:extLst>
              <a:ext uri="{FF2B5EF4-FFF2-40B4-BE49-F238E27FC236}">
                <a16:creationId xmlns:a16="http://schemas.microsoft.com/office/drawing/2014/main" id="{7FDC8E3B-C878-BB66-3534-9B4CA8EFEC02}"/>
              </a:ext>
            </a:extLst>
          </p:cNvPr>
          <p:cNvSpPr/>
          <p:nvPr/>
        </p:nvSpPr>
        <p:spPr>
          <a:xfrm flipH="1">
            <a:off x="3691775" y="4642020"/>
            <a:ext cx="4784568" cy="1466087"/>
          </a:xfrm>
          <a:prstGeom prst="bentUpArrow">
            <a:avLst>
              <a:gd name="adj1" fmla="val 7442"/>
              <a:gd name="adj2" fmla="val 11260"/>
              <a:gd name="adj3" fmla="val 14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2" name="Flecha doblada hacia arriba 39">
            <a:extLst>
              <a:ext uri="{FF2B5EF4-FFF2-40B4-BE49-F238E27FC236}">
                <a16:creationId xmlns:a16="http://schemas.microsoft.com/office/drawing/2014/main" id="{2D263934-BB6B-03F6-234D-FCB13D3BB393}"/>
              </a:ext>
            </a:extLst>
          </p:cNvPr>
          <p:cNvSpPr/>
          <p:nvPr/>
        </p:nvSpPr>
        <p:spPr>
          <a:xfrm rot="16200000" flipH="1">
            <a:off x="6996987" y="4498093"/>
            <a:ext cx="1504794" cy="1901337"/>
          </a:xfrm>
          <a:prstGeom prst="bentUpArrow">
            <a:avLst>
              <a:gd name="adj1" fmla="val 7442"/>
              <a:gd name="adj2" fmla="val 11260"/>
              <a:gd name="adj3" fmla="val 14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CuadroTexto 22">
            <a:extLst>
              <a:ext uri="{FF2B5EF4-FFF2-40B4-BE49-F238E27FC236}">
                <a16:creationId xmlns:a16="http://schemas.microsoft.com/office/drawing/2014/main" id="{68778510-34DA-006A-E27D-3E56739E0586}"/>
              </a:ext>
            </a:extLst>
          </p:cNvPr>
          <p:cNvSpPr txBox="1"/>
          <p:nvPr/>
        </p:nvSpPr>
        <p:spPr>
          <a:xfrm>
            <a:off x="7444366" y="5665163"/>
            <a:ext cx="1140834"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Control</a:t>
            </a:r>
            <a:endParaRPr lang="en-US" b="1" i="1" dirty="0">
              <a:solidFill>
                <a:schemeClr val="tx2"/>
              </a:solidFill>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id="{100C25EA-0DD0-66D3-D06A-197D583F8AC1}"/>
              </a:ext>
            </a:extLst>
          </p:cNvPr>
          <p:cNvSpPr txBox="1"/>
          <p:nvPr/>
        </p:nvSpPr>
        <p:spPr>
          <a:xfrm>
            <a:off x="5028146" y="5667348"/>
            <a:ext cx="1652382"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Regulación</a:t>
            </a:r>
            <a:endParaRPr lang="en-US" b="1" i="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523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0E543-7B5E-8C71-5BEC-3C6CFCDBFA7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3EFC191-E875-8FB8-65DC-66C0361FE380}"/>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E629B288-B9E3-AF2B-31F1-E25578064BB6}"/>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078DEE5F-FFC8-BD73-AE34-8BB5E8B80DC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7F14B2BD-CF11-A874-468A-F512A4B6F814}"/>
              </a:ext>
            </a:extLst>
          </p:cNvPr>
          <p:cNvCxnSpPr>
            <a:stCxn id="20" idx="2"/>
          </p:cNvCxnSpPr>
          <p:nvPr/>
        </p:nvCxnSpPr>
        <p:spPr>
          <a:xfrm flipH="1">
            <a:off x="6281706" y="3385618"/>
            <a:ext cx="355" cy="251018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47C9F417-1A23-F475-8A6A-894DF772BA82}"/>
              </a:ext>
            </a:extLst>
          </p:cNvPr>
          <p:cNvCxnSpPr/>
          <p:nvPr/>
        </p:nvCxnSpPr>
        <p:spPr>
          <a:xfrm flipV="1">
            <a:off x="4568249" y="3980645"/>
            <a:ext cx="3303016" cy="128517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489DF838-AFDA-E663-FAEF-210911D71E8F}"/>
              </a:ext>
            </a:extLst>
          </p:cNvPr>
          <p:cNvCxnSpPr/>
          <p:nvPr/>
        </p:nvCxnSpPr>
        <p:spPr>
          <a:xfrm>
            <a:off x="4662089" y="3902350"/>
            <a:ext cx="3209176" cy="143954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7C587B05-0855-1074-ECD7-6826887F977F}"/>
              </a:ext>
            </a:extLst>
          </p:cNvPr>
          <p:cNvCxnSpPr/>
          <p:nvPr/>
        </p:nvCxnSpPr>
        <p:spPr>
          <a:xfrm flipV="1">
            <a:off x="4056346" y="4597681"/>
            <a:ext cx="4368205" cy="3400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3AEE3BA8-64BF-7B77-0684-3764560C5FA1}"/>
              </a:ext>
            </a:extLst>
          </p:cNvPr>
          <p:cNvSpPr/>
          <p:nvPr/>
        </p:nvSpPr>
        <p:spPr>
          <a:xfrm>
            <a:off x="5181598" y="3627789"/>
            <a:ext cx="2175145" cy="2007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Marcador de contenido 5">
            <a:extLst>
              <a:ext uri="{FF2B5EF4-FFF2-40B4-BE49-F238E27FC236}">
                <a16:creationId xmlns:a16="http://schemas.microsoft.com/office/drawing/2014/main" id="{A35225C3-5B95-2CB9-9AF1-373EE50CD9A7}"/>
              </a:ext>
            </a:extLst>
          </p:cNvPr>
          <p:cNvSpPr txBox="1">
            <a:spLocks/>
          </p:cNvSpPr>
          <p:nvPr/>
        </p:nvSpPr>
        <p:spPr>
          <a:xfrm>
            <a:off x="1345501" y="953423"/>
            <a:ext cx="378822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a:solidFill>
                  <a:schemeClr val="tx2"/>
                </a:solidFill>
                <a:highlight>
                  <a:srgbClr val="FFFF00"/>
                </a:highlight>
              </a:rPr>
              <a:t>RECURSOS HUMANOS</a:t>
            </a:r>
            <a:endParaRPr lang="en-US" sz="2400" b="1" dirty="0">
              <a:solidFill>
                <a:schemeClr val="tx2"/>
              </a:solidFill>
              <a:highlight>
                <a:srgbClr val="FFFF00"/>
              </a:highlight>
            </a:endParaRPr>
          </a:p>
        </p:txBody>
      </p:sp>
      <p:sp>
        <p:nvSpPr>
          <p:cNvPr id="14" name="7 Elipse">
            <a:extLst>
              <a:ext uri="{FF2B5EF4-FFF2-40B4-BE49-F238E27FC236}">
                <a16:creationId xmlns:a16="http://schemas.microsoft.com/office/drawing/2014/main" id="{C69EF2C1-D0BD-9DF7-BA57-410AE9F1E7CF}"/>
              </a:ext>
            </a:extLst>
          </p:cNvPr>
          <p:cNvSpPr/>
          <p:nvPr/>
        </p:nvSpPr>
        <p:spPr>
          <a:xfrm>
            <a:off x="6424697" y="751232"/>
            <a:ext cx="5142323" cy="2077661"/>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tx2"/>
              </a:solidFill>
            </a:endParaRPr>
          </a:p>
        </p:txBody>
      </p:sp>
      <p:sp>
        <p:nvSpPr>
          <p:cNvPr id="15" name="8 Rectángulo">
            <a:extLst>
              <a:ext uri="{FF2B5EF4-FFF2-40B4-BE49-F238E27FC236}">
                <a16:creationId xmlns:a16="http://schemas.microsoft.com/office/drawing/2014/main" id="{AFF6BA83-3CDE-8063-381A-2BDBBA6D563F}"/>
              </a:ext>
            </a:extLst>
          </p:cNvPr>
          <p:cNvSpPr/>
          <p:nvPr/>
        </p:nvSpPr>
        <p:spPr>
          <a:xfrm>
            <a:off x="6628807" y="1226283"/>
            <a:ext cx="4764909" cy="1200329"/>
          </a:xfrm>
          <a:prstGeom prst="rect">
            <a:avLst/>
          </a:prstGeom>
        </p:spPr>
        <p:txBody>
          <a:bodyPr wrap="square">
            <a:spAutoFit/>
          </a:bodyPr>
          <a:lstStyle/>
          <a:p>
            <a:pPr algn="ctr"/>
            <a:r>
              <a:rPr lang="es-ES" b="1" dirty="0">
                <a:solidFill>
                  <a:schemeClr val="tx2"/>
                </a:solidFill>
              </a:rPr>
              <a:t>El plan estratégico de recursos humanos es un documento que contiene la estrategia de la empresa en la política de personal, en la formación, objetivos, su filosofía y otros. </a:t>
            </a:r>
            <a:endParaRPr lang="es-MX" b="1" dirty="0">
              <a:solidFill>
                <a:schemeClr val="tx2"/>
              </a:solidFill>
            </a:endParaRPr>
          </a:p>
        </p:txBody>
      </p:sp>
      <p:sp>
        <p:nvSpPr>
          <p:cNvPr id="16" name="Rectángulo redondeado 54">
            <a:extLst>
              <a:ext uri="{FF2B5EF4-FFF2-40B4-BE49-F238E27FC236}">
                <a16:creationId xmlns:a16="http://schemas.microsoft.com/office/drawing/2014/main" id="{40F79E39-DFAF-852D-437E-CE9605426EA5}"/>
              </a:ext>
            </a:extLst>
          </p:cNvPr>
          <p:cNvSpPr/>
          <p:nvPr/>
        </p:nvSpPr>
        <p:spPr>
          <a:xfrm>
            <a:off x="1888272" y="3019087"/>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17" name="CuadroTexto 16">
            <a:extLst>
              <a:ext uri="{FF2B5EF4-FFF2-40B4-BE49-F238E27FC236}">
                <a16:creationId xmlns:a16="http://schemas.microsoft.com/office/drawing/2014/main" id="{7BAEFEFB-7483-061D-FCC8-FADAF78BB15D}"/>
              </a:ext>
            </a:extLst>
          </p:cNvPr>
          <p:cNvSpPr txBox="1"/>
          <p:nvPr/>
        </p:nvSpPr>
        <p:spPr>
          <a:xfrm>
            <a:off x="1946328" y="3111567"/>
            <a:ext cx="2733817"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RESOLUCIÓN DE CONFLICTOS</a:t>
            </a:r>
            <a:endParaRPr lang="en-US" sz="2000" b="1" i="1" dirty="0">
              <a:solidFill>
                <a:schemeClr val="tx2"/>
              </a:solidFill>
              <a:effectLst>
                <a:outerShdw blurRad="38100" dist="38100" dir="2700000" algn="tl">
                  <a:srgbClr val="000000">
                    <a:alpha val="43137"/>
                  </a:srgbClr>
                </a:outerShdw>
              </a:effectLst>
            </a:endParaRPr>
          </a:p>
        </p:txBody>
      </p:sp>
      <p:sp>
        <p:nvSpPr>
          <p:cNvPr id="18" name="Rectángulo redondeado 56">
            <a:extLst>
              <a:ext uri="{FF2B5EF4-FFF2-40B4-BE49-F238E27FC236}">
                <a16:creationId xmlns:a16="http://schemas.microsoft.com/office/drawing/2014/main" id="{C349358B-D772-8646-BDBF-772FB56FE6A8}"/>
              </a:ext>
            </a:extLst>
          </p:cNvPr>
          <p:cNvSpPr/>
          <p:nvPr/>
        </p:nvSpPr>
        <p:spPr>
          <a:xfrm>
            <a:off x="7857270" y="3106556"/>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19" name="CuadroTexto 18">
            <a:extLst>
              <a:ext uri="{FF2B5EF4-FFF2-40B4-BE49-F238E27FC236}">
                <a16:creationId xmlns:a16="http://schemas.microsoft.com/office/drawing/2014/main" id="{BCF7BFF6-A542-BE27-1758-498BA795B5D3}"/>
              </a:ext>
            </a:extLst>
          </p:cNvPr>
          <p:cNvSpPr txBox="1"/>
          <p:nvPr/>
        </p:nvSpPr>
        <p:spPr>
          <a:xfrm>
            <a:off x="7857270" y="3357772"/>
            <a:ext cx="2818580" cy="400110"/>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CONTRATACIÓN</a:t>
            </a:r>
            <a:endParaRPr lang="en-US" sz="2000" b="1" i="1" dirty="0">
              <a:solidFill>
                <a:schemeClr val="tx2"/>
              </a:solidFill>
              <a:effectLst>
                <a:outerShdw blurRad="38100" dist="38100" dir="2700000" algn="tl">
                  <a:srgbClr val="000000">
                    <a:alpha val="43137"/>
                  </a:srgbClr>
                </a:outerShdw>
              </a:effectLst>
            </a:endParaRPr>
          </a:p>
        </p:txBody>
      </p:sp>
      <p:sp>
        <p:nvSpPr>
          <p:cNvPr id="20" name="Rectángulo redondeado 60">
            <a:extLst>
              <a:ext uri="{FF2B5EF4-FFF2-40B4-BE49-F238E27FC236}">
                <a16:creationId xmlns:a16="http://schemas.microsoft.com/office/drawing/2014/main" id="{1977485A-D804-D084-2C0D-12D095D0C1FC}"/>
              </a:ext>
            </a:extLst>
          </p:cNvPr>
          <p:cNvSpPr/>
          <p:nvPr/>
        </p:nvSpPr>
        <p:spPr>
          <a:xfrm>
            <a:off x="4872771" y="2505911"/>
            <a:ext cx="2818580" cy="87970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21" name="CuadroTexto 20">
            <a:extLst>
              <a:ext uri="{FF2B5EF4-FFF2-40B4-BE49-F238E27FC236}">
                <a16:creationId xmlns:a16="http://schemas.microsoft.com/office/drawing/2014/main" id="{2C63BD16-3DEE-5AC7-9225-236D7CA5D6DD}"/>
              </a:ext>
            </a:extLst>
          </p:cNvPr>
          <p:cNvSpPr txBox="1"/>
          <p:nvPr/>
        </p:nvSpPr>
        <p:spPr>
          <a:xfrm>
            <a:off x="4916313" y="2764816"/>
            <a:ext cx="2733817" cy="400110"/>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SELECCIÓN</a:t>
            </a:r>
            <a:endParaRPr lang="en-US" sz="2000" b="1" i="1" dirty="0">
              <a:solidFill>
                <a:schemeClr val="tx2"/>
              </a:solidFill>
              <a:effectLst>
                <a:outerShdw blurRad="38100" dist="38100" dir="2700000" algn="tl">
                  <a:srgbClr val="000000">
                    <a:alpha val="43137"/>
                  </a:srgbClr>
                </a:outerShdw>
              </a:effectLst>
            </a:endParaRPr>
          </a:p>
        </p:txBody>
      </p:sp>
      <p:sp>
        <p:nvSpPr>
          <p:cNvPr id="22" name="Rectángulo redondeado 62">
            <a:extLst>
              <a:ext uri="{FF2B5EF4-FFF2-40B4-BE49-F238E27FC236}">
                <a16:creationId xmlns:a16="http://schemas.microsoft.com/office/drawing/2014/main" id="{2E5802E0-B5A7-AC08-6EE0-062220593284}"/>
              </a:ext>
            </a:extLst>
          </p:cNvPr>
          <p:cNvSpPr/>
          <p:nvPr/>
        </p:nvSpPr>
        <p:spPr>
          <a:xfrm>
            <a:off x="1271633" y="4086321"/>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23" name="Rectángulo redondeado 63">
            <a:extLst>
              <a:ext uri="{FF2B5EF4-FFF2-40B4-BE49-F238E27FC236}">
                <a16:creationId xmlns:a16="http://schemas.microsoft.com/office/drawing/2014/main" id="{5B872009-10C1-4D03-38E9-8CB44144E98C}"/>
              </a:ext>
            </a:extLst>
          </p:cNvPr>
          <p:cNvSpPr/>
          <p:nvPr/>
        </p:nvSpPr>
        <p:spPr>
          <a:xfrm>
            <a:off x="1794432" y="5182924"/>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24" name="Rectángulo redondeado 64">
            <a:extLst>
              <a:ext uri="{FF2B5EF4-FFF2-40B4-BE49-F238E27FC236}">
                <a16:creationId xmlns:a16="http://schemas.microsoft.com/office/drawing/2014/main" id="{873C08D1-99B8-B98F-FF00-599EC609E5DE}"/>
              </a:ext>
            </a:extLst>
          </p:cNvPr>
          <p:cNvSpPr/>
          <p:nvPr/>
        </p:nvSpPr>
        <p:spPr>
          <a:xfrm>
            <a:off x="8459024" y="4162391"/>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25" name="Rectángulo redondeado 65">
            <a:extLst>
              <a:ext uri="{FF2B5EF4-FFF2-40B4-BE49-F238E27FC236}">
                <a16:creationId xmlns:a16="http://schemas.microsoft.com/office/drawing/2014/main" id="{35BF4E71-5EBB-CC5B-BF0C-BB49C77CC906}"/>
              </a:ext>
            </a:extLst>
          </p:cNvPr>
          <p:cNvSpPr/>
          <p:nvPr/>
        </p:nvSpPr>
        <p:spPr>
          <a:xfrm>
            <a:off x="7857270" y="5227779"/>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26" name="CuadroTexto 25">
            <a:extLst>
              <a:ext uri="{FF2B5EF4-FFF2-40B4-BE49-F238E27FC236}">
                <a16:creationId xmlns:a16="http://schemas.microsoft.com/office/drawing/2014/main" id="{71897B93-73D5-4009-4F05-06A1946D44AE}"/>
              </a:ext>
            </a:extLst>
          </p:cNvPr>
          <p:cNvSpPr txBox="1"/>
          <p:nvPr/>
        </p:nvSpPr>
        <p:spPr>
          <a:xfrm>
            <a:off x="8469314" y="4243738"/>
            <a:ext cx="2818580"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FORMACIÓN DE PERSONAL</a:t>
            </a:r>
            <a:endParaRPr lang="en-US" sz="2000" b="1" i="1" dirty="0">
              <a:solidFill>
                <a:schemeClr val="tx2"/>
              </a:solidFill>
              <a:effectLst>
                <a:outerShdw blurRad="38100" dist="38100" dir="2700000" algn="tl">
                  <a:srgbClr val="000000">
                    <a:alpha val="43137"/>
                  </a:srgbClr>
                </a:outerShdw>
              </a:effectLst>
            </a:endParaRPr>
          </a:p>
        </p:txBody>
      </p:sp>
      <p:sp>
        <p:nvSpPr>
          <p:cNvPr id="27" name="CuadroTexto 26">
            <a:extLst>
              <a:ext uri="{FF2B5EF4-FFF2-40B4-BE49-F238E27FC236}">
                <a16:creationId xmlns:a16="http://schemas.microsoft.com/office/drawing/2014/main" id="{A7199B53-C830-E724-C9DC-4B0C27D3C8F1}"/>
              </a:ext>
            </a:extLst>
          </p:cNvPr>
          <p:cNvSpPr txBox="1"/>
          <p:nvPr/>
        </p:nvSpPr>
        <p:spPr>
          <a:xfrm>
            <a:off x="7857270" y="5310676"/>
            <a:ext cx="2818580"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CARRERA Y PROMOCIONES</a:t>
            </a:r>
            <a:endParaRPr lang="en-US" sz="2000" b="1" i="1" dirty="0">
              <a:solidFill>
                <a:schemeClr val="tx2"/>
              </a:solidFill>
              <a:effectLst>
                <a:outerShdw blurRad="38100" dist="38100" dir="2700000" algn="tl">
                  <a:srgbClr val="000000">
                    <a:alpha val="43137"/>
                  </a:srgbClr>
                </a:outerShdw>
              </a:effectLst>
            </a:endParaRPr>
          </a:p>
        </p:txBody>
      </p:sp>
      <p:sp>
        <p:nvSpPr>
          <p:cNvPr id="28" name="CuadroTexto 27">
            <a:extLst>
              <a:ext uri="{FF2B5EF4-FFF2-40B4-BE49-F238E27FC236}">
                <a16:creationId xmlns:a16="http://schemas.microsoft.com/office/drawing/2014/main" id="{64304F6A-7CA7-727B-6993-9F478EB574BB}"/>
              </a:ext>
            </a:extLst>
          </p:cNvPr>
          <p:cNvSpPr txBox="1"/>
          <p:nvPr/>
        </p:nvSpPr>
        <p:spPr>
          <a:xfrm>
            <a:off x="1694762" y="5265821"/>
            <a:ext cx="2873488"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MOTIVACIÓN LABORAL</a:t>
            </a:r>
            <a:endParaRPr lang="en-US" sz="2000" b="1" i="1" dirty="0">
              <a:solidFill>
                <a:schemeClr val="tx2"/>
              </a:solidFill>
              <a:effectLst>
                <a:outerShdw blurRad="38100" dist="38100" dir="2700000" algn="tl">
                  <a:srgbClr val="000000">
                    <a:alpha val="43137"/>
                  </a:srgbClr>
                </a:outerShdw>
              </a:effectLst>
            </a:endParaRPr>
          </a:p>
        </p:txBody>
      </p:sp>
      <p:sp>
        <p:nvSpPr>
          <p:cNvPr id="29" name="CuadroTexto 28">
            <a:extLst>
              <a:ext uri="{FF2B5EF4-FFF2-40B4-BE49-F238E27FC236}">
                <a16:creationId xmlns:a16="http://schemas.microsoft.com/office/drawing/2014/main" id="{9E524712-CB81-AEF5-216D-D8C7001015E1}"/>
              </a:ext>
            </a:extLst>
          </p:cNvPr>
          <p:cNvSpPr txBox="1"/>
          <p:nvPr/>
        </p:nvSpPr>
        <p:spPr>
          <a:xfrm>
            <a:off x="1260737" y="4165483"/>
            <a:ext cx="2818580"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PEVENCIÓN DE RIESGOS</a:t>
            </a:r>
            <a:endParaRPr lang="en-US" sz="2000" b="1" i="1" dirty="0">
              <a:solidFill>
                <a:schemeClr val="tx2"/>
              </a:solidFill>
              <a:effectLst>
                <a:outerShdw blurRad="38100" dist="38100" dir="2700000" algn="tl">
                  <a:srgbClr val="000000">
                    <a:alpha val="43137"/>
                  </a:srgbClr>
                </a:outerShdw>
              </a:effectLst>
            </a:endParaRPr>
          </a:p>
        </p:txBody>
      </p:sp>
      <p:sp>
        <p:nvSpPr>
          <p:cNvPr id="30" name="CuadroTexto 29">
            <a:extLst>
              <a:ext uri="{FF2B5EF4-FFF2-40B4-BE49-F238E27FC236}">
                <a16:creationId xmlns:a16="http://schemas.microsoft.com/office/drawing/2014/main" id="{79C548A3-13D5-7B73-E2D5-89BB30655BB8}"/>
              </a:ext>
            </a:extLst>
          </p:cNvPr>
          <p:cNvSpPr txBox="1"/>
          <p:nvPr/>
        </p:nvSpPr>
        <p:spPr>
          <a:xfrm>
            <a:off x="5079998" y="4374286"/>
            <a:ext cx="2319051" cy="461665"/>
          </a:xfrm>
          <a:prstGeom prst="rect">
            <a:avLst/>
          </a:prstGeom>
          <a:noFill/>
        </p:spPr>
        <p:txBody>
          <a:bodyPr wrap="square" rtlCol="0">
            <a:spAutoFit/>
          </a:bodyPr>
          <a:lstStyle/>
          <a:p>
            <a:pPr algn="ctr"/>
            <a:r>
              <a:rPr lang="es-ES" sz="2400" b="1" dirty="0">
                <a:solidFill>
                  <a:schemeClr val="tx2"/>
                </a:solidFill>
                <a:effectLst>
                  <a:outerShdw blurRad="38100" dist="38100" dir="2700000" algn="tl">
                    <a:srgbClr val="000000">
                      <a:alpha val="43137"/>
                    </a:srgbClr>
                  </a:outerShdw>
                </a:effectLst>
              </a:rPr>
              <a:t>CONTENIDOS</a:t>
            </a:r>
            <a:endParaRPr lang="en-US" sz="2400" b="1" dirty="0">
              <a:solidFill>
                <a:schemeClr val="tx2"/>
              </a:solidFill>
              <a:effectLst>
                <a:outerShdw blurRad="38100" dist="38100" dir="2700000" algn="tl">
                  <a:srgbClr val="000000">
                    <a:alpha val="43137"/>
                  </a:srgbClr>
                </a:outerShdw>
              </a:effectLst>
            </a:endParaRPr>
          </a:p>
        </p:txBody>
      </p:sp>
      <p:sp>
        <p:nvSpPr>
          <p:cNvPr id="31" name="Rectángulo redondeado 58">
            <a:extLst>
              <a:ext uri="{FF2B5EF4-FFF2-40B4-BE49-F238E27FC236}">
                <a16:creationId xmlns:a16="http://schemas.microsoft.com/office/drawing/2014/main" id="{C91A60B9-5FC9-389A-9E91-B72FBD9E619B}"/>
              </a:ext>
            </a:extLst>
          </p:cNvPr>
          <p:cNvSpPr/>
          <p:nvPr/>
        </p:nvSpPr>
        <p:spPr>
          <a:xfrm>
            <a:off x="4924341" y="5863325"/>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32" name="CuadroTexto 31">
            <a:extLst>
              <a:ext uri="{FF2B5EF4-FFF2-40B4-BE49-F238E27FC236}">
                <a16:creationId xmlns:a16="http://schemas.microsoft.com/office/drawing/2014/main" id="{B2BC1E82-AAD2-BC82-CC24-BBB33F34C0D3}"/>
              </a:ext>
            </a:extLst>
          </p:cNvPr>
          <p:cNvSpPr txBox="1"/>
          <p:nvPr/>
        </p:nvSpPr>
        <p:spPr>
          <a:xfrm>
            <a:off x="4966723" y="5962100"/>
            <a:ext cx="2733817" cy="707886"/>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SISTEMAS DE EVALUACIÓN</a:t>
            </a:r>
            <a:endParaRPr lang="en-US" sz="2000" b="1" i="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685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59D9E-0CC6-6446-776C-2CF18BFA789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9DA45AE-C8FD-6A39-4AAE-4BA59A20E8C6}"/>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853056AB-C6C9-0C0B-EA44-8F559B1D9407}"/>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90F68D6C-0980-A00B-1C38-2896F6B295EA}"/>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B4B53260-2C4A-D2A4-D0FF-2F7B7163CD3C}"/>
              </a:ext>
            </a:extLst>
          </p:cNvPr>
          <p:cNvSpPr txBox="1"/>
          <p:nvPr/>
        </p:nvSpPr>
        <p:spPr>
          <a:xfrm>
            <a:off x="1413892" y="1291144"/>
            <a:ext cx="10369152" cy="1200329"/>
          </a:xfrm>
          <a:prstGeom prst="rect">
            <a:avLst/>
          </a:prstGeom>
          <a:noFill/>
        </p:spPr>
        <p:txBody>
          <a:bodyPr wrap="square">
            <a:spAutoFit/>
          </a:bodyPr>
          <a:lstStyle/>
          <a:p>
            <a:pPr algn="just"/>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La previsión de ventas, también conocida como proyección o pronóstico de ventas, es una estimación de los ingresos futuros que una empresa espera generar durante un período determinado (semana, mes, trimestre, año). Esta estimación se basa en datos históricos de ventas, tendencias del mercado, comportamiento del consumidor y otros factores relevantes.</a:t>
            </a:r>
            <a:endParaRPr lang="es-AR" dirty="0">
              <a:solidFill>
                <a:schemeClr val="tx2"/>
              </a:solidFill>
            </a:endParaRPr>
          </a:p>
        </p:txBody>
      </p:sp>
      <p:sp>
        <p:nvSpPr>
          <p:cNvPr id="12" name="CuadroTexto 11">
            <a:extLst>
              <a:ext uri="{FF2B5EF4-FFF2-40B4-BE49-F238E27FC236}">
                <a16:creationId xmlns:a16="http://schemas.microsoft.com/office/drawing/2014/main" id="{E0C2A972-B938-6B8D-099C-D652C8C67CF5}"/>
              </a:ext>
            </a:extLst>
          </p:cNvPr>
          <p:cNvSpPr txBox="1"/>
          <p:nvPr/>
        </p:nvSpPr>
        <p:spPr>
          <a:xfrm>
            <a:off x="1341884" y="2685115"/>
            <a:ext cx="10153128" cy="2827056"/>
          </a:xfrm>
          <a:prstGeom prst="rect">
            <a:avLst/>
          </a:prstGeom>
          <a:noFill/>
        </p:spPr>
        <p:txBody>
          <a:bodyPr wrap="square">
            <a:spAutoFit/>
          </a:bodyPr>
          <a:lstStyle/>
          <a:p>
            <a:pPr algn="ctr">
              <a:lnSpc>
                <a:spcPct val="115000"/>
              </a:lnSpc>
              <a:spcAft>
                <a:spcPts val="1000"/>
              </a:spcAft>
              <a:buNone/>
            </a:pPr>
            <a:r>
              <a:rPr lang="es-AR" sz="20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Importancia de la previsión de ventas:</a:t>
            </a:r>
          </a:p>
          <a:p>
            <a:pPr marL="342900" lvl="0" indent="-342900">
              <a:lnSpc>
                <a:spcPct val="115000"/>
              </a:lnSpc>
              <a:spcAft>
                <a:spcPts val="1000"/>
              </a:spcAft>
              <a:buSzPts val="1000"/>
              <a:buFont typeface="Symbol" panose="05050102010706020507" pitchFamily="18" charset="2"/>
              <a:buChar char=""/>
              <a:tabLst>
                <a:tab pos="457200" algn="l"/>
              </a:tabLst>
            </a:pPr>
            <a:r>
              <a:rPr lang="es-AR"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Planificación estratégica:</a:t>
            </a:r>
            <a:endParaRPr lang="es-AR"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Gestión de inventario:</a:t>
            </a:r>
            <a:endParaRPr lang="es-AR"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Decisiones de contratación:</a:t>
            </a:r>
            <a:endParaRPr lang="es-AR"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Presupuesto:</a:t>
            </a:r>
            <a:endParaRPr lang="es-AR"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Identificación de oportunidades y riesgos:</a:t>
            </a:r>
            <a:endParaRPr lang="es-AR"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3" name="CuadroTexto 12">
            <a:extLst>
              <a:ext uri="{FF2B5EF4-FFF2-40B4-BE49-F238E27FC236}">
                <a16:creationId xmlns:a16="http://schemas.microsoft.com/office/drawing/2014/main" id="{DD5BA35A-B638-2B7B-D198-1E0A48CC933A}"/>
              </a:ext>
            </a:extLst>
          </p:cNvPr>
          <p:cNvSpPr txBox="1"/>
          <p:nvPr/>
        </p:nvSpPr>
        <p:spPr>
          <a:xfrm>
            <a:off x="3934172" y="620690"/>
            <a:ext cx="4104456" cy="461665"/>
          </a:xfrm>
          <a:prstGeom prst="rect">
            <a:avLst/>
          </a:prstGeom>
          <a:noFill/>
        </p:spPr>
        <p:txBody>
          <a:bodyPr wrap="square" rtlCol="0">
            <a:spAutoFit/>
          </a:bodyPr>
          <a:lstStyle/>
          <a:p>
            <a:r>
              <a:rPr lang="es-AR" sz="2400" b="1" u="sng" dirty="0">
                <a:solidFill>
                  <a:schemeClr val="tx2"/>
                </a:solidFill>
                <a:latin typeface="Verdana" panose="020B0604030504040204" pitchFamily="34" charset="0"/>
                <a:ea typeface="Verdana" panose="020B0604030504040204" pitchFamily="34" charset="0"/>
              </a:rPr>
              <a:t>Previsión de Ventas</a:t>
            </a:r>
          </a:p>
        </p:txBody>
      </p:sp>
    </p:spTree>
    <p:extLst>
      <p:ext uri="{BB962C8B-B14F-4D97-AF65-F5344CB8AC3E}">
        <p14:creationId xmlns:p14="http://schemas.microsoft.com/office/powerpoint/2010/main" val="37506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5A48-E194-BCA8-568A-3825DDECFC7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B2EAD95-52A1-08AB-7354-3080650B4488}"/>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3A8B7005-AA94-6B93-87B9-7BD1EA10544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11469A57-1B96-DA3D-0771-E5E4B2040271}"/>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9777172-86EA-1E11-9B21-8C73CD9B15D4}"/>
              </a:ext>
            </a:extLst>
          </p:cNvPr>
          <p:cNvSpPr txBox="1"/>
          <p:nvPr/>
        </p:nvSpPr>
        <p:spPr>
          <a:xfrm>
            <a:off x="1629916" y="1195364"/>
            <a:ext cx="9793088" cy="4404860"/>
          </a:xfrm>
          <a:prstGeom prst="rect">
            <a:avLst/>
          </a:prstGeom>
          <a:noFill/>
        </p:spPr>
        <p:txBody>
          <a:bodyPr wrap="square">
            <a:spAutoFit/>
          </a:bodyPr>
          <a:lstStyle/>
          <a:p>
            <a:pPr>
              <a:lnSpc>
                <a:spcPct val="115000"/>
              </a:lnSpc>
              <a:spcAft>
                <a:spcPts val="1000"/>
              </a:spcAft>
              <a:buNone/>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Métodos de previsión de ventas:</a:t>
            </a:r>
          </a:p>
          <a:p>
            <a:pPr marL="342900" lvl="0" indent="-342900">
              <a:lnSpc>
                <a:spcPct val="115000"/>
              </a:lnSpc>
              <a:spcAft>
                <a:spcPts val="1000"/>
              </a:spcAft>
              <a:buSzPts val="1000"/>
              <a:buFont typeface="Symbol" panose="05050102010706020507" pitchFamily="18" charset="2"/>
              <a:buChar char=""/>
              <a:tabLst>
                <a:tab pos="457200" algn="l"/>
              </a:tabLst>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Métodos cualitativos:</a:t>
            </a:r>
            <a:endPar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Métodos cuantitativos:</a:t>
            </a:r>
            <a:endPar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s-AR" sz="1800"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Factores a considerar en la previsión de ventas:</a:t>
            </a:r>
          </a:p>
          <a:p>
            <a:pPr marL="342900" lvl="0" indent="-342900">
              <a:lnSpc>
                <a:spcPct val="115000"/>
              </a:lnSpc>
              <a:spcAft>
                <a:spcPts val="1000"/>
              </a:spcAft>
              <a:buSzPts val="1000"/>
              <a:buFont typeface="Symbol" panose="05050102010706020507" pitchFamily="18" charset="2"/>
              <a:buChar char=""/>
              <a:tabLst>
                <a:tab pos="457200" algn="l"/>
              </a:tabLst>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Datos históricos de ventas:</a:t>
            </a:r>
            <a:endPar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Tendencias del mercado:</a:t>
            </a:r>
            <a:endPar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Factores externos:</a:t>
            </a:r>
            <a:endPar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Estrategia de ventas:</a:t>
            </a:r>
            <a:endPar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Recursos disponibles:</a:t>
            </a:r>
            <a:endPar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endPar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5157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276A-447D-A870-E144-527C4712196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FFAF969-FBE0-3D32-9D53-47E828DD3A00}"/>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6" name="Diagrama 5">
            <a:extLst>
              <a:ext uri="{FF2B5EF4-FFF2-40B4-BE49-F238E27FC236}">
                <a16:creationId xmlns:a16="http://schemas.microsoft.com/office/drawing/2014/main" id="{F09C7814-2CFA-5EAC-7CF1-7F53101BA07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Conector recto 7">
            <a:extLst>
              <a:ext uri="{FF2B5EF4-FFF2-40B4-BE49-F238E27FC236}">
                <a16:creationId xmlns:a16="http://schemas.microsoft.com/office/drawing/2014/main" id="{9A798037-B37A-ED77-14D7-011AB1B2F53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42AB2AFC-9391-6625-7EC9-E34BCBF9C4B7}"/>
              </a:ext>
            </a:extLst>
          </p:cNvPr>
          <p:cNvPicPr>
            <a:picLocks noChangeAspect="1"/>
          </p:cNvPicPr>
          <p:nvPr/>
        </p:nvPicPr>
        <p:blipFill>
          <a:blip r:embed="rId8"/>
          <a:stretch>
            <a:fillRect/>
          </a:stretch>
        </p:blipFill>
        <p:spPr>
          <a:xfrm>
            <a:off x="3070076" y="508290"/>
            <a:ext cx="6192688" cy="5828412"/>
          </a:xfrm>
          <a:prstGeom prst="rect">
            <a:avLst/>
          </a:prstGeom>
        </p:spPr>
      </p:pic>
    </p:spTree>
    <p:extLst>
      <p:ext uri="{BB962C8B-B14F-4D97-AF65-F5344CB8AC3E}">
        <p14:creationId xmlns:p14="http://schemas.microsoft.com/office/powerpoint/2010/main" val="384401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D19A-F38C-ADAB-4E64-1C7BC30C7C9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DCD1F03-0EAB-53AD-D87E-3C8D7722A68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99ED0346-637B-E720-54F5-F4395AF2B492}"/>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4E8248AD-4D63-FAC2-9BF2-64B6113FB997}"/>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43B19E0-FB2F-28A3-C773-21F5D10A15CC}"/>
              </a:ext>
            </a:extLst>
          </p:cNvPr>
          <p:cNvSpPr txBox="1"/>
          <p:nvPr/>
        </p:nvSpPr>
        <p:spPr>
          <a:xfrm>
            <a:off x="1582441" y="694683"/>
            <a:ext cx="10153128" cy="2074974"/>
          </a:xfrm>
          <a:prstGeom prst="rect">
            <a:avLst/>
          </a:prstGeom>
          <a:noFill/>
        </p:spPr>
        <p:txBody>
          <a:bodyPr wrap="square">
            <a:spAutoFit/>
          </a:bodyPr>
          <a:lstStyle/>
          <a:p>
            <a:pPr algn="just">
              <a:spcAft>
                <a:spcPts val="2625"/>
              </a:spcAft>
              <a:buNone/>
            </a:pPr>
            <a:r>
              <a:rPr lang="es-ES" b="1" i="0" cap="all" dirty="0">
                <a:solidFill>
                  <a:schemeClr val="tx2"/>
                </a:solidFill>
                <a:effectLst/>
                <a:latin typeface="Montserrat" panose="00000500000000000000" pitchFamily="2" charset="0"/>
              </a:rPr>
              <a:t>¿Qué es CAPEX?</a:t>
            </a:r>
          </a:p>
          <a:p>
            <a:pPr algn="just">
              <a:spcAft>
                <a:spcPts val="2625"/>
              </a:spcAft>
            </a:pPr>
            <a:r>
              <a:rPr lang="es-ES" b="0" i="0" dirty="0">
                <a:solidFill>
                  <a:schemeClr val="tx2"/>
                </a:solidFill>
                <a:effectLst/>
                <a:latin typeface="Montserrat" panose="00000500000000000000" pitchFamily="2" charset="0"/>
              </a:rPr>
              <a:t>CAPEX es una sigla en inglés que significa Capital </a:t>
            </a:r>
            <a:r>
              <a:rPr lang="es-ES" b="0" i="0" dirty="0" err="1">
                <a:solidFill>
                  <a:schemeClr val="tx2"/>
                </a:solidFill>
                <a:effectLst/>
                <a:latin typeface="Montserrat" panose="00000500000000000000" pitchFamily="2" charset="0"/>
              </a:rPr>
              <a:t>Expenditure</a:t>
            </a:r>
            <a:r>
              <a:rPr lang="es-ES" b="0" i="0" dirty="0">
                <a:solidFill>
                  <a:schemeClr val="tx2"/>
                </a:solidFill>
                <a:effectLst/>
                <a:latin typeface="Montserrat" panose="00000500000000000000" pitchFamily="2" charset="0"/>
              </a:rPr>
              <a:t>, «</a:t>
            </a:r>
            <a:r>
              <a:rPr lang="es-ES" b="0" i="0" u="sng" dirty="0">
                <a:solidFill>
                  <a:schemeClr val="tx2"/>
                </a:solidFill>
                <a:effectLst/>
                <a:latin typeface="Montserrat" panose="00000500000000000000" pitchFamily="2" charset="0"/>
              </a:rPr>
              <a:t>gastos de capital</a:t>
            </a:r>
            <a:r>
              <a:rPr lang="es-ES" b="0" i="0" dirty="0">
                <a:solidFill>
                  <a:schemeClr val="tx2"/>
                </a:solidFill>
                <a:effectLst/>
                <a:latin typeface="Montserrat" panose="00000500000000000000" pitchFamily="2" charset="0"/>
              </a:rPr>
              <a:t>». Este término se refiere a los </a:t>
            </a:r>
            <a:r>
              <a:rPr lang="es-ES" b="1" i="0" dirty="0">
                <a:solidFill>
                  <a:schemeClr val="tx2"/>
                </a:solidFill>
                <a:effectLst/>
                <a:latin typeface="Montserrat" panose="00000500000000000000" pitchFamily="2" charset="0"/>
              </a:rPr>
              <a:t>recursos financieros que una empresa destina a la adquisición, mejora o mantenimiento de bienes de capital. Estos bienes incluyen tanto activos tangibles, como maquinaria y bienes raíces, como activos intangibles, tales como patentes y software.</a:t>
            </a:r>
          </a:p>
        </p:txBody>
      </p:sp>
      <p:sp>
        <p:nvSpPr>
          <p:cNvPr id="8" name="CuadroTexto 7">
            <a:extLst>
              <a:ext uri="{FF2B5EF4-FFF2-40B4-BE49-F238E27FC236}">
                <a16:creationId xmlns:a16="http://schemas.microsoft.com/office/drawing/2014/main" id="{48A9E447-89E1-73F1-89F8-CBAA603B6B80}"/>
              </a:ext>
            </a:extLst>
          </p:cNvPr>
          <p:cNvSpPr txBox="1"/>
          <p:nvPr/>
        </p:nvSpPr>
        <p:spPr>
          <a:xfrm>
            <a:off x="1377601" y="3380698"/>
            <a:ext cx="10153127" cy="2354799"/>
          </a:xfrm>
          <a:prstGeom prst="rect">
            <a:avLst/>
          </a:prstGeom>
          <a:noFill/>
        </p:spPr>
        <p:txBody>
          <a:bodyPr wrap="square">
            <a:spAutoFit/>
          </a:bodyPr>
          <a:lstStyle/>
          <a:p>
            <a:pPr algn="just">
              <a:spcAft>
                <a:spcPts val="2625"/>
              </a:spcAft>
              <a:buNone/>
            </a:pPr>
            <a:r>
              <a:rPr lang="es-ES" b="1" i="0" cap="all" dirty="0">
                <a:solidFill>
                  <a:schemeClr val="tx2"/>
                </a:solidFill>
                <a:effectLst/>
                <a:latin typeface="Montserrat" panose="00000500000000000000" pitchFamily="2" charset="0"/>
              </a:rPr>
              <a:t>¿Qué es OPEX?</a:t>
            </a:r>
          </a:p>
          <a:p>
            <a:pPr algn="just">
              <a:spcAft>
                <a:spcPts val="2625"/>
              </a:spcAft>
            </a:pPr>
            <a:r>
              <a:rPr lang="es-ES" b="0" i="0" dirty="0">
                <a:solidFill>
                  <a:schemeClr val="tx2"/>
                </a:solidFill>
                <a:effectLst/>
                <a:latin typeface="Montserrat" panose="00000500000000000000" pitchFamily="2" charset="0"/>
              </a:rPr>
              <a:t>OPEX significa </a:t>
            </a:r>
            <a:r>
              <a:rPr lang="es-ES" b="0" i="0" dirty="0" err="1">
                <a:solidFill>
                  <a:schemeClr val="tx2"/>
                </a:solidFill>
                <a:effectLst/>
                <a:latin typeface="Montserrat" panose="00000500000000000000" pitchFamily="2" charset="0"/>
              </a:rPr>
              <a:t>Operational</a:t>
            </a:r>
            <a:r>
              <a:rPr lang="es-ES" b="0" i="0" dirty="0">
                <a:solidFill>
                  <a:schemeClr val="tx2"/>
                </a:solidFill>
                <a:effectLst/>
                <a:latin typeface="Montserrat" panose="00000500000000000000" pitchFamily="2" charset="0"/>
              </a:rPr>
              <a:t> </a:t>
            </a:r>
            <a:r>
              <a:rPr lang="es-ES" b="0" i="0" dirty="0" err="1">
                <a:solidFill>
                  <a:schemeClr val="tx2"/>
                </a:solidFill>
                <a:effectLst/>
                <a:latin typeface="Montserrat" panose="00000500000000000000" pitchFamily="2" charset="0"/>
              </a:rPr>
              <a:t>Expenditure</a:t>
            </a:r>
            <a:r>
              <a:rPr lang="es-ES" b="0" i="0" dirty="0">
                <a:solidFill>
                  <a:schemeClr val="tx2"/>
                </a:solidFill>
                <a:effectLst/>
                <a:latin typeface="Montserrat" panose="00000500000000000000" pitchFamily="2" charset="0"/>
              </a:rPr>
              <a:t>, o «</a:t>
            </a:r>
            <a:r>
              <a:rPr lang="es-ES" b="0" i="0" u="sng" dirty="0">
                <a:solidFill>
                  <a:schemeClr val="tx2"/>
                </a:solidFill>
                <a:effectLst/>
                <a:latin typeface="Montserrat" panose="00000500000000000000" pitchFamily="2" charset="0"/>
              </a:rPr>
              <a:t>gastos operativos</a:t>
            </a:r>
            <a:r>
              <a:rPr lang="es-ES" b="0" i="0" dirty="0">
                <a:solidFill>
                  <a:schemeClr val="tx2"/>
                </a:solidFill>
                <a:effectLst/>
                <a:latin typeface="Montserrat" panose="00000500000000000000" pitchFamily="2" charset="0"/>
              </a:rPr>
              <a:t>». Tal como su nombre indica, se refiere a los costos asociados con las operaciones diarias de una empresa.</a:t>
            </a:r>
            <a:r>
              <a:rPr lang="es-ES" b="1" i="0" dirty="0">
                <a:solidFill>
                  <a:schemeClr val="tx2"/>
                </a:solidFill>
                <a:effectLst/>
                <a:latin typeface="Montserrat" panose="00000500000000000000" pitchFamily="2" charset="0"/>
              </a:rPr>
              <a:t> Estos gastos incluyen inversiones necesarias para mantener y gestionar la empresa en funcionamiento. Ejemplos destacados de OPEX son el mantenimiento de equipos, salarios y nómina del personal, adquisición de combustible, alquileres, suministros de oficina, y servicios públicos, entre otros.</a:t>
            </a:r>
            <a:endParaRPr lang="es-ES" b="0" i="0" dirty="0">
              <a:solidFill>
                <a:schemeClr val="tx2"/>
              </a:solidFill>
              <a:effectLst/>
              <a:latin typeface="Montserrat" panose="00000500000000000000" pitchFamily="2" charset="0"/>
            </a:endParaRPr>
          </a:p>
        </p:txBody>
      </p:sp>
    </p:spTree>
    <p:extLst>
      <p:ext uri="{BB962C8B-B14F-4D97-AF65-F5344CB8AC3E}">
        <p14:creationId xmlns:p14="http://schemas.microsoft.com/office/powerpoint/2010/main" val="153723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88699-8752-3C50-348A-57349E5AF38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8FE1709-E5CE-FDC0-FB4D-C533ADA04B8C}"/>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6113A8D9-D569-6BCF-13D9-A742C85DF273}"/>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71812CDB-7882-12AC-76EE-34F64E2D765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E2DE1F90-AA4A-4007-6CEB-64A8FF436794}"/>
              </a:ext>
            </a:extLst>
          </p:cNvPr>
          <p:cNvSpPr/>
          <p:nvPr/>
        </p:nvSpPr>
        <p:spPr>
          <a:xfrm>
            <a:off x="6226627" y="2924403"/>
            <a:ext cx="5210623" cy="331987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Flecha curvada hacia la derecha 4">
            <a:extLst>
              <a:ext uri="{FF2B5EF4-FFF2-40B4-BE49-F238E27FC236}">
                <a16:creationId xmlns:a16="http://schemas.microsoft.com/office/drawing/2014/main" id="{7ECDAA4E-17DF-4F70-6357-ADC4879648B1}"/>
              </a:ext>
            </a:extLst>
          </p:cNvPr>
          <p:cNvSpPr/>
          <p:nvPr/>
        </p:nvSpPr>
        <p:spPr>
          <a:xfrm rot="19701641">
            <a:off x="1151193" y="3097436"/>
            <a:ext cx="2835551" cy="3555585"/>
          </a:xfrm>
          <a:prstGeom prst="curvedRightArrow">
            <a:avLst>
              <a:gd name="adj1" fmla="val 6694"/>
              <a:gd name="adj2" fmla="val 17059"/>
              <a:gd name="adj3" fmla="val 275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Marcador de contenido 5">
            <a:extLst>
              <a:ext uri="{FF2B5EF4-FFF2-40B4-BE49-F238E27FC236}">
                <a16:creationId xmlns:a16="http://schemas.microsoft.com/office/drawing/2014/main" id="{854C444F-CFD4-0E47-8F4C-D4A8943073A5}"/>
              </a:ext>
            </a:extLst>
          </p:cNvPr>
          <p:cNvSpPr txBox="1">
            <a:spLocks/>
          </p:cNvSpPr>
          <p:nvPr/>
        </p:nvSpPr>
        <p:spPr>
          <a:xfrm>
            <a:off x="1450138" y="636705"/>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a:solidFill>
                  <a:schemeClr val="tx2"/>
                </a:solidFill>
              </a:rPr>
              <a:t>MAPA DE RIESGOS</a:t>
            </a:r>
            <a:endParaRPr lang="en-US" sz="2400" b="1" dirty="0">
              <a:solidFill>
                <a:schemeClr val="tx2"/>
              </a:solidFill>
            </a:endParaRPr>
          </a:p>
        </p:txBody>
      </p:sp>
      <p:sp>
        <p:nvSpPr>
          <p:cNvPr id="8" name="7 Elipse">
            <a:extLst>
              <a:ext uri="{FF2B5EF4-FFF2-40B4-BE49-F238E27FC236}">
                <a16:creationId xmlns:a16="http://schemas.microsoft.com/office/drawing/2014/main" id="{65EC6FC0-FD3C-96DF-FA34-755BD1B1743F}"/>
              </a:ext>
            </a:extLst>
          </p:cNvPr>
          <p:cNvSpPr/>
          <p:nvPr/>
        </p:nvSpPr>
        <p:spPr>
          <a:xfrm>
            <a:off x="6763654" y="841827"/>
            <a:ext cx="4876800" cy="162518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tx2"/>
              </a:solidFill>
            </a:endParaRPr>
          </a:p>
        </p:txBody>
      </p:sp>
      <p:sp>
        <p:nvSpPr>
          <p:cNvPr id="9" name="8 Rectángulo">
            <a:extLst>
              <a:ext uri="{FF2B5EF4-FFF2-40B4-BE49-F238E27FC236}">
                <a16:creationId xmlns:a16="http://schemas.microsoft.com/office/drawing/2014/main" id="{90F67EDF-5F53-6A15-A483-67D031CFBFF4}"/>
              </a:ext>
            </a:extLst>
          </p:cNvPr>
          <p:cNvSpPr/>
          <p:nvPr/>
        </p:nvSpPr>
        <p:spPr>
          <a:xfrm>
            <a:off x="6974003" y="1023089"/>
            <a:ext cx="4463247" cy="1400383"/>
          </a:xfrm>
          <a:prstGeom prst="rect">
            <a:avLst/>
          </a:prstGeom>
        </p:spPr>
        <p:txBody>
          <a:bodyPr wrap="square">
            <a:spAutoFit/>
          </a:bodyPr>
          <a:lstStyle/>
          <a:p>
            <a:pPr algn="ctr"/>
            <a:r>
              <a:rPr lang="es-ES" sz="1700" b="1" dirty="0">
                <a:solidFill>
                  <a:schemeClr val="tx2"/>
                </a:solidFill>
              </a:rPr>
              <a:t>Herramienta basada en los distintos sistemas de información que posibilita localizar, controlar, seguir y representar los agentes generadores de riesgo de forma sistemática.</a:t>
            </a:r>
            <a:endParaRPr lang="es-MX" sz="1700" b="1" dirty="0">
              <a:solidFill>
                <a:schemeClr val="tx2"/>
              </a:solidFill>
            </a:endParaRPr>
          </a:p>
        </p:txBody>
      </p:sp>
      <p:sp>
        <p:nvSpPr>
          <p:cNvPr id="10" name="CuadroTexto 9">
            <a:extLst>
              <a:ext uri="{FF2B5EF4-FFF2-40B4-BE49-F238E27FC236}">
                <a16:creationId xmlns:a16="http://schemas.microsoft.com/office/drawing/2014/main" id="{587AA9D4-D141-E9D1-9F79-28D2442ED8D4}"/>
              </a:ext>
            </a:extLst>
          </p:cNvPr>
          <p:cNvSpPr txBox="1"/>
          <p:nvPr/>
        </p:nvSpPr>
        <p:spPr>
          <a:xfrm>
            <a:off x="1378285" y="1250092"/>
            <a:ext cx="5298284" cy="1077218"/>
          </a:xfrm>
          <a:prstGeom prst="rect">
            <a:avLst/>
          </a:prstGeom>
          <a:solidFill>
            <a:schemeClr val="accent2">
              <a:lumMod val="20000"/>
              <a:lumOff val="80000"/>
            </a:schemeClr>
          </a:solidFill>
          <a:ln w="57150">
            <a:solidFill>
              <a:srgbClr val="FF0000"/>
            </a:solidFill>
          </a:ln>
        </p:spPr>
        <p:txBody>
          <a:bodyPr wrap="square" rtlCol="0">
            <a:spAutoFit/>
          </a:bodyPr>
          <a:lstStyle/>
          <a:p>
            <a:pPr algn="ctr"/>
            <a:r>
              <a:rPr lang="es-ES" sz="1600" b="1" i="1" dirty="0">
                <a:solidFill>
                  <a:schemeClr val="tx2"/>
                </a:solidFill>
                <a:effectLst>
                  <a:outerShdw blurRad="38100" dist="38100" dir="2700000" algn="tl">
                    <a:srgbClr val="000000">
                      <a:alpha val="43137"/>
                    </a:srgbClr>
                  </a:outerShdw>
                </a:effectLst>
              </a:rPr>
              <a:t>Se utiliza para detectar áreas críticas vulnerabilidades en los procesos y operaciones de una empresa y sintetiza la información relativa a las indeterminaciones que involucran sus actividades.</a:t>
            </a:r>
            <a:endParaRPr lang="en-US" sz="1600" b="1" i="1" dirty="0">
              <a:solidFill>
                <a:schemeClr val="tx2"/>
              </a:solidFill>
              <a:effectLst>
                <a:outerShdw blurRad="38100" dist="38100" dir="2700000" algn="tl">
                  <a:srgbClr val="000000">
                    <a:alpha val="43137"/>
                  </a:srgbClr>
                </a:outerShdw>
              </a:effectLst>
            </a:endParaRPr>
          </a:p>
        </p:txBody>
      </p:sp>
      <p:sp>
        <p:nvSpPr>
          <p:cNvPr id="11" name="Rectángulo redondeado 2">
            <a:extLst>
              <a:ext uri="{FF2B5EF4-FFF2-40B4-BE49-F238E27FC236}">
                <a16:creationId xmlns:a16="http://schemas.microsoft.com/office/drawing/2014/main" id="{1E066F09-EDC7-8294-2A32-87A110398028}"/>
              </a:ext>
            </a:extLst>
          </p:cNvPr>
          <p:cNvSpPr/>
          <p:nvPr/>
        </p:nvSpPr>
        <p:spPr>
          <a:xfrm>
            <a:off x="1741778" y="2386683"/>
            <a:ext cx="2249713" cy="860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12" name="CuadroTexto 11">
            <a:extLst>
              <a:ext uri="{FF2B5EF4-FFF2-40B4-BE49-F238E27FC236}">
                <a16:creationId xmlns:a16="http://schemas.microsoft.com/office/drawing/2014/main" id="{C57C3FEC-92A0-71A4-941A-0ED596D58E9A}"/>
              </a:ext>
            </a:extLst>
          </p:cNvPr>
          <p:cNvSpPr txBox="1"/>
          <p:nvPr/>
        </p:nvSpPr>
        <p:spPr>
          <a:xfrm>
            <a:off x="1678155" y="2463971"/>
            <a:ext cx="2278743" cy="646331"/>
          </a:xfrm>
          <a:prstGeom prst="rect">
            <a:avLst/>
          </a:prstGeom>
          <a:noFill/>
        </p:spPr>
        <p:txBody>
          <a:bodyPr wrap="square" rtlCol="0">
            <a:spAutoFit/>
          </a:bodyPr>
          <a:lstStyle/>
          <a:p>
            <a:pPr algn="ctr"/>
            <a:r>
              <a:rPr lang="es-ES" b="1" dirty="0">
                <a:solidFill>
                  <a:schemeClr val="tx2"/>
                </a:solidFill>
              </a:rPr>
              <a:t>Definición tipos de riesgo</a:t>
            </a:r>
            <a:endParaRPr lang="en-US" b="1" dirty="0">
              <a:solidFill>
                <a:schemeClr val="tx2"/>
              </a:solidFill>
            </a:endParaRPr>
          </a:p>
        </p:txBody>
      </p:sp>
      <p:sp>
        <p:nvSpPr>
          <p:cNvPr id="13" name="Rectángulo redondeado 22">
            <a:extLst>
              <a:ext uri="{FF2B5EF4-FFF2-40B4-BE49-F238E27FC236}">
                <a16:creationId xmlns:a16="http://schemas.microsoft.com/office/drawing/2014/main" id="{D500104B-9179-8A47-B634-37618370E0D3}"/>
              </a:ext>
            </a:extLst>
          </p:cNvPr>
          <p:cNvSpPr/>
          <p:nvPr/>
        </p:nvSpPr>
        <p:spPr>
          <a:xfrm>
            <a:off x="1210767" y="3772648"/>
            <a:ext cx="2249713" cy="860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14" name="CuadroTexto 13">
            <a:extLst>
              <a:ext uri="{FF2B5EF4-FFF2-40B4-BE49-F238E27FC236}">
                <a16:creationId xmlns:a16="http://schemas.microsoft.com/office/drawing/2014/main" id="{DAFDE7C0-7B0A-8D05-927D-66F5E4506C7D}"/>
              </a:ext>
            </a:extLst>
          </p:cNvPr>
          <p:cNvSpPr txBox="1"/>
          <p:nvPr/>
        </p:nvSpPr>
        <p:spPr>
          <a:xfrm>
            <a:off x="1210767" y="3883231"/>
            <a:ext cx="2278743" cy="646331"/>
          </a:xfrm>
          <a:prstGeom prst="rect">
            <a:avLst/>
          </a:prstGeom>
          <a:noFill/>
        </p:spPr>
        <p:txBody>
          <a:bodyPr wrap="square" rtlCol="0">
            <a:spAutoFit/>
          </a:bodyPr>
          <a:lstStyle/>
          <a:p>
            <a:pPr algn="ctr"/>
            <a:r>
              <a:rPr lang="es-ES" b="1" dirty="0">
                <a:solidFill>
                  <a:schemeClr val="tx2"/>
                </a:solidFill>
              </a:rPr>
              <a:t>Definición áreas de negocio</a:t>
            </a:r>
            <a:endParaRPr lang="en-US" b="1" dirty="0">
              <a:solidFill>
                <a:schemeClr val="tx2"/>
              </a:solidFill>
            </a:endParaRPr>
          </a:p>
        </p:txBody>
      </p:sp>
      <p:sp>
        <p:nvSpPr>
          <p:cNvPr id="15" name="Rectángulo redondeado 26">
            <a:extLst>
              <a:ext uri="{FF2B5EF4-FFF2-40B4-BE49-F238E27FC236}">
                <a16:creationId xmlns:a16="http://schemas.microsoft.com/office/drawing/2014/main" id="{0E2288D2-A614-CE2C-4196-35B9A791AAE7}"/>
              </a:ext>
            </a:extLst>
          </p:cNvPr>
          <p:cNvSpPr/>
          <p:nvPr/>
        </p:nvSpPr>
        <p:spPr>
          <a:xfrm>
            <a:off x="1078202" y="4919284"/>
            <a:ext cx="2249713" cy="897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16" name="CuadroTexto 15">
            <a:extLst>
              <a:ext uri="{FF2B5EF4-FFF2-40B4-BE49-F238E27FC236}">
                <a16:creationId xmlns:a16="http://schemas.microsoft.com/office/drawing/2014/main" id="{9F305E54-C3B5-D8C7-C617-42175F5C6849}"/>
              </a:ext>
            </a:extLst>
          </p:cNvPr>
          <p:cNvSpPr txBox="1"/>
          <p:nvPr/>
        </p:nvSpPr>
        <p:spPr>
          <a:xfrm>
            <a:off x="827768" y="4919284"/>
            <a:ext cx="2605316" cy="923330"/>
          </a:xfrm>
          <a:prstGeom prst="rect">
            <a:avLst/>
          </a:prstGeom>
          <a:noFill/>
        </p:spPr>
        <p:txBody>
          <a:bodyPr wrap="square" rtlCol="0">
            <a:spAutoFit/>
          </a:bodyPr>
          <a:lstStyle/>
          <a:p>
            <a:pPr algn="ctr"/>
            <a:r>
              <a:rPr lang="es-ES" b="1" dirty="0">
                <a:solidFill>
                  <a:schemeClr val="tx2"/>
                </a:solidFill>
              </a:rPr>
              <a:t>Evaluación </a:t>
            </a:r>
            <a:r>
              <a:rPr lang="es-ES" b="1" dirty="0" err="1">
                <a:solidFill>
                  <a:schemeClr val="tx2"/>
                </a:solidFill>
              </a:rPr>
              <a:t>cuali</a:t>
            </a:r>
            <a:r>
              <a:rPr lang="es-ES" b="1" dirty="0">
                <a:solidFill>
                  <a:schemeClr val="tx2"/>
                </a:solidFill>
              </a:rPr>
              <a:t>/cuantitativa de riesgos y controles</a:t>
            </a:r>
            <a:endParaRPr lang="en-US" b="1" dirty="0">
              <a:solidFill>
                <a:schemeClr val="tx2"/>
              </a:solidFill>
            </a:endParaRPr>
          </a:p>
        </p:txBody>
      </p:sp>
      <p:sp>
        <p:nvSpPr>
          <p:cNvPr id="17" name="Rectángulo redondeado 28">
            <a:extLst>
              <a:ext uri="{FF2B5EF4-FFF2-40B4-BE49-F238E27FC236}">
                <a16:creationId xmlns:a16="http://schemas.microsoft.com/office/drawing/2014/main" id="{7865F408-268B-C162-CAF3-811E7BF91D76}"/>
              </a:ext>
            </a:extLst>
          </p:cNvPr>
          <p:cNvSpPr/>
          <p:nvPr/>
        </p:nvSpPr>
        <p:spPr>
          <a:xfrm>
            <a:off x="3956898" y="4720255"/>
            <a:ext cx="2249713" cy="860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18" name="CuadroTexto 17">
            <a:extLst>
              <a:ext uri="{FF2B5EF4-FFF2-40B4-BE49-F238E27FC236}">
                <a16:creationId xmlns:a16="http://schemas.microsoft.com/office/drawing/2014/main" id="{4982EA2E-51C4-9F0D-7ECF-408F13CE9EBB}"/>
              </a:ext>
            </a:extLst>
          </p:cNvPr>
          <p:cNvSpPr txBox="1"/>
          <p:nvPr/>
        </p:nvSpPr>
        <p:spPr>
          <a:xfrm>
            <a:off x="3934601" y="4705003"/>
            <a:ext cx="2278743" cy="923330"/>
          </a:xfrm>
          <a:prstGeom prst="rect">
            <a:avLst/>
          </a:prstGeom>
          <a:noFill/>
        </p:spPr>
        <p:txBody>
          <a:bodyPr wrap="square" rtlCol="0">
            <a:spAutoFit/>
          </a:bodyPr>
          <a:lstStyle/>
          <a:p>
            <a:pPr algn="ctr"/>
            <a:r>
              <a:rPr lang="es-ES" b="1" dirty="0">
                <a:solidFill>
                  <a:schemeClr val="tx2"/>
                </a:solidFill>
              </a:rPr>
              <a:t>Identificación oportunidades de mejora</a:t>
            </a:r>
            <a:endParaRPr lang="en-US" b="1" dirty="0">
              <a:solidFill>
                <a:schemeClr val="tx2"/>
              </a:solidFill>
            </a:endParaRPr>
          </a:p>
        </p:txBody>
      </p:sp>
      <p:sp>
        <p:nvSpPr>
          <p:cNvPr id="19" name="CuadroTexto 18">
            <a:extLst>
              <a:ext uri="{FF2B5EF4-FFF2-40B4-BE49-F238E27FC236}">
                <a16:creationId xmlns:a16="http://schemas.microsoft.com/office/drawing/2014/main" id="{997A0258-41BD-2698-C6C4-A6AB06F72222}"/>
              </a:ext>
            </a:extLst>
          </p:cNvPr>
          <p:cNvSpPr txBox="1"/>
          <p:nvPr/>
        </p:nvSpPr>
        <p:spPr>
          <a:xfrm>
            <a:off x="4784648" y="2794072"/>
            <a:ext cx="939796" cy="369332"/>
          </a:xfrm>
          <a:prstGeom prst="rect">
            <a:avLst/>
          </a:prstGeom>
          <a:noFill/>
        </p:spPr>
        <p:txBody>
          <a:bodyPr wrap="square" rtlCol="0">
            <a:spAutoFit/>
          </a:bodyPr>
          <a:lstStyle/>
          <a:p>
            <a:r>
              <a:rPr lang="es-ES" b="1" i="1" dirty="0">
                <a:solidFill>
                  <a:schemeClr val="tx2"/>
                </a:solidFill>
                <a:effectLst>
                  <a:outerShdw blurRad="38100" dist="38100" dir="2700000" algn="tl">
                    <a:srgbClr val="000000">
                      <a:alpha val="43137"/>
                    </a:srgbClr>
                  </a:outerShdw>
                </a:effectLst>
              </a:rPr>
              <a:t>FODA</a:t>
            </a:r>
            <a:endParaRPr lang="en-US" b="1" i="1" dirty="0">
              <a:solidFill>
                <a:schemeClr val="tx2"/>
              </a:solidFill>
              <a:effectLst>
                <a:outerShdw blurRad="38100" dist="38100" dir="2700000" algn="tl">
                  <a:srgbClr val="000000">
                    <a:alpha val="43137"/>
                  </a:srgbClr>
                </a:outerShdw>
              </a:effectLst>
            </a:endParaRPr>
          </a:p>
        </p:txBody>
      </p:sp>
      <p:sp>
        <p:nvSpPr>
          <p:cNvPr id="20" name="CuadroTexto 19">
            <a:extLst>
              <a:ext uri="{FF2B5EF4-FFF2-40B4-BE49-F238E27FC236}">
                <a16:creationId xmlns:a16="http://schemas.microsoft.com/office/drawing/2014/main" id="{F436136A-72D1-053E-1CB4-B163C710F564}"/>
              </a:ext>
            </a:extLst>
          </p:cNvPr>
          <p:cNvSpPr txBox="1"/>
          <p:nvPr/>
        </p:nvSpPr>
        <p:spPr>
          <a:xfrm>
            <a:off x="3790682" y="3630166"/>
            <a:ext cx="1103088" cy="369332"/>
          </a:xfrm>
          <a:prstGeom prst="rect">
            <a:avLst/>
          </a:prstGeom>
          <a:noFill/>
        </p:spPr>
        <p:txBody>
          <a:bodyPr wrap="square" rtlCol="0">
            <a:spAutoFit/>
          </a:bodyPr>
          <a:lstStyle/>
          <a:p>
            <a:r>
              <a:rPr lang="es-ES" b="1" i="1" dirty="0">
                <a:solidFill>
                  <a:schemeClr val="tx2"/>
                </a:solidFill>
                <a:effectLst>
                  <a:outerShdw blurRad="38100" dist="38100" dir="2700000" algn="tl">
                    <a:srgbClr val="000000">
                      <a:alpha val="43137"/>
                    </a:srgbClr>
                  </a:outerShdw>
                </a:effectLst>
              </a:rPr>
              <a:t>PESTEL</a:t>
            </a:r>
            <a:endParaRPr lang="en-US" b="1" i="1" dirty="0">
              <a:solidFill>
                <a:schemeClr val="tx2"/>
              </a:solidFill>
              <a:effectLst>
                <a:outerShdw blurRad="38100" dist="38100" dir="2700000" algn="tl">
                  <a:srgbClr val="000000">
                    <a:alpha val="43137"/>
                  </a:srgbClr>
                </a:outerShdw>
              </a:effectLst>
            </a:endParaRPr>
          </a:p>
        </p:txBody>
      </p:sp>
      <p:sp>
        <p:nvSpPr>
          <p:cNvPr id="21" name="CuadroTexto 20">
            <a:extLst>
              <a:ext uri="{FF2B5EF4-FFF2-40B4-BE49-F238E27FC236}">
                <a16:creationId xmlns:a16="http://schemas.microsoft.com/office/drawing/2014/main" id="{1064BD14-424C-5221-2852-0B0F895CF4C5}"/>
              </a:ext>
            </a:extLst>
          </p:cNvPr>
          <p:cNvSpPr txBox="1"/>
          <p:nvPr/>
        </p:nvSpPr>
        <p:spPr>
          <a:xfrm>
            <a:off x="4751618" y="3930466"/>
            <a:ext cx="1184721" cy="369332"/>
          </a:xfrm>
          <a:prstGeom prst="rect">
            <a:avLst/>
          </a:prstGeom>
          <a:noFill/>
        </p:spPr>
        <p:txBody>
          <a:bodyPr wrap="square" rtlCol="0">
            <a:spAutoFit/>
          </a:bodyPr>
          <a:lstStyle/>
          <a:p>
            <a:r>
              <a:rPr lang="es-ES" b="1" i="1" dirty="0">
                <a:solidFill>
                  <a:schemeClr val="tx2"/>
                </a:solidFill>
                <a:effectLst>
                  <a:outerShdw blurRad="38100" dist="38100" dir="2700000" algn="tl">
                    <a:srgbClr val="000000">
                      <a:alpha val="43137"/>
                    </a:srgbClr>
                  </a:outerShdw>
                </a:effectLst>
              </a:rPr>
              <a:t>PORTER</a:t>
            </a:r>
            <a:endParaRPr lang="en-US" b="1" i="1" dirty="0">
              <a:solidFill>
                <a:schemeClr val="tx2"/>
              </a:solidFill>
              <a:effectLst>
                <a:outerShdw blurRad="38100" dist="38100" dir="2700000" algn="tl">
                  <a:srgbClr val="000000">
                    <a:alpha val="43137"/>
                  </a:srgbClr>
                </a:outerShdw>
              </a:effectLst>
            </a:endParaRPr>
          </a:p>
        </p:txBody>
      </p:sp>
      <p:sp>
        <p:nvSpPr>
          <p:cNvPr id="22" name="Rectángulo 21">
            <a:extLst>
              <a:ext uri="{FF2B5EF4-FFF2-40B4-BE49-F238E27FC236}">
                <a16:creationId xmlns:a16="http://schemas.microsoft.com/office/drawing/2014/main" id="{053B6DFF-1B01-B4A6-3DAF-AE30D54FB6E1}"/>
              </a:ext>
            </a:extLst>
          </p:cNvPr>
          <p:cNvSpPr/>
          <p:nvPr/>
        </p:nvSpPr>
        <p:spPr>
          <a:xfrm>
            <a:off x="7750629" y="3601155"/>
            <a:ext cx="1161142" cy="6370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Rectángulo 22">
            <a:extLst>
              <a:ext uri="{FF2B5EF4-FFF2-40B4-BE49-F238E27FC236}">
                <a16:creationId xmlns:a16="http://schemas.microsoft.com/office/drawing/2014/main" id="{80D865AA-47B1-717E-13EB-9CAE5615A397}"/>
              </a:ext>
            </a:extLst>
          </p:cNvPr>
          <p:cNvSpPr/>
          <p:nvPr/>
        </p:nvSpPr>
        <p:spPr>
          <a:xfrm>
            <a:off x="8897257" y="3601155"/>
            <a:ext cx="1161142" cy="637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4" name="Rectángulo 23">
            <a:extLst>
              <a:ext uri="{FF2B5EF4-FFF2-40B4-BE49-F238E27FC236}">
                <a16:creationId xmlns:a16="http://schemas.microsoft.com/office/drawing/2014/main" id="{E006E534-2B0E-81C6-F394-B3C131F621DE}"/>
              </a:ext>
            </a:extLst>
          </p:cNvPr>
          <p:cNvSpPr/>
          <p:nvPr/>
        </p:nvSpPr>
        <p:spPr>
          <a:xfrm>
            <a:off x="7750629" y="4867969"/>
            <a:ext cx="1161142" cy="637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5" name="Rectángulo 24">
            <a:extLst>
              <a:ext uri="{FF2B5EF4-FFF2-40B4-BE49-F238E27FC236}">
                <a16:creationId xmlns:a16="http://schemas.microsoft.com/office/drawing/2014/main" id="{49B1471D-7C9F-5B4C-8785-2F4261DB2828}"/>
              </a:ext>
            </a:extLst>
          </p:cNvPr>
          <p:cNvSpPr/>
          <p:nvPr/>
        </p:nvSpPr>
        <p:spPr>
          <a:xfrm>
            <a:off x="8897257" y="4867969"/>
            <a:ext cx="1161142" cy="637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6" name="Rectángulo 25">
            <a:extLst>
              <a:ext uri="{FF2B5EF4-FFF2-40B4-BE49-F238E27FC236}">
                <a16:creationId xmlns:a16="http://schemas.microsoft.com/office/drawing/2014/main" id="{4D311F6D-941C-0DD4-A5BD-FDE4F8007803}"/>
              </a:ext>
            </a:extLst>
          </p:cNvPr>
          <p:cNvSpPr/>
          <p:nvPr/>
        </p:nvSpPr>
        <p:spPr>
          <a:xfrm>
            <a:off x="7750629" y="4230953"/>
            <a:ext cx="1161142" cy="637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ctángulo 26">
            <a:extLst>
              <a:ext uri="{FF2B5EF4-FFF2-40B4-BE49-F238E27FC236}">
                <a16:creationId xmlns:a16="http://schemas.microsoft.com/office/drawing/2014/main" id="{36E94C6F-1240-BF86-BE3B-1F118CA8B859}"/>
              </a:ext>
            </a:extLst>
          </p:cNvPr>
          <p:cNvSpPr/>
          <p:nvPr/>
        </p:nvSpPr>
        <p:spPr>
          <a:xfrm>
            <a:off x="8897257" y="4230953"/>
            <a:ext cx="1161142" cy="6370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8" name="Rectángulo 27">
            <a:extLst>
              <a:ext uri="{FF2B5EF4-FFF2-40B4-BE49-F238E27FC236}">
                <a16:creationId xmlns:a16="http://schemas.microsoft.com/office/drawing/2014/main" id="{340620C3-4B0A-0915-7C63-636254E3F766}"/>
              </a:ext>
            </a:extLst>
          </p:cNvPr>
          <p:cNvSpPr/>
          <p:nvPr/>
        </p:nvSpPr>
        <p:spPr>
          <a:xfrm>
            <a:off x="10051149" y="3608415"/>
            <a:ext cx="1161142" cy="637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9" name="Rectángulo 28">
            <a:extLst>
              <a:ext uri="{FF2B5EF4-FFF2-40B4-BE49-F238E27FC236}">
                <a16:creationId xmlns:a16="http://schemas.microsoft.com/office/drawing/2014/main" id="{7E34BA75-52C0-A7EE-65FD-9A070115AD4C}"/>
              </a:ext>
            </a:extLst>
          </p:cNvPr>
          <p:cNvSpPr/>
          <p:nvPr/>
        </p:nvSpPr>
        <p:spPr>
          <a:xfrm>
            <a:off x="10051149" y="4875229"/>
            <a:ext cx="1161142" cy="6370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0" name="Rectángulo 29">
            <a:extLst>
              <a:ext uri="{FF2B5EF4-FFF2-40B4-BE49-F238E27FC236}">
                <a16:creationId xmlns:a16="http://schemas.microsoft.com/office/drawing/2014/main" id="{4BF08C9C-42EE-F9A8-D522-3CBCE215F73E}"/>
              </a:ext>
            </a:extLst>
          </p:cNvPr>
          <p:cNvSpPr/>
          <p:nvPr/>
        </p:nvSpPr>
        <p:spPr>
          <a:xfrm>
            <a:off x="10051149" y="4238213"/>
            <a:ext cx="1161142" cy="637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1" name="CuadroTexto 30">
            <a:extLst>
              <a:ext uri="{FF2B5EF4-FFF2-40B4-BE49-F238E27FC236}">
                <a16:creationId xmlns:a16="http://schemas.microsoft.com/office/drawing/2014/main" id="{FC0D42BD-C3CB-61F0-CF38-0582AC271990}"/>
              </a:ext>
            </a:extLst>
          </p:cNvPr>
          <p:cNvSpPr txBox="1"/>
          <p:nvPr/>
        </p:nvSpPr>
        <p:spPr>
          <a:xfrm>
            <a:off x="7750629" y="5519449"/>
            <a:ext cx="3461662" cy="369332"/>
          </a:xfrm>
          <a:prstGeom prst="rect">
            <a:avLst/>
          </a:prstGeom>
          <a:noFill/>
        </p:spPr>
        <p:txBody>
          <a:bodyPr wrap="square" rtlCol="0">
            <a:spAutoFit/>
          </a:bodyPr>
          <a:lstStyle/>
          <a:p>
            <a:pPr algn="ctr"/>
            <a:r>
              <a:rPr lang="es-ES" b="1" i="1" dirty="0">
                <a:solidFill>
                  <a:schemeClr val="tx2"/>
                </a:solidFill>
              </a:rPr>
              <a:t>  Bajo   Medio    Crítico</a:t>
            </a:r>
            <a:endParaRPr lang="en-US" b="1" i="1" dirty="0">
              <a:solidFill>
                <a:schemeClr val="tx2"/>
              </a:solidFill>
            </a:endParaRPr>
          </a:p>
        </p:txBody>
      </p:sp>
      <p:sp>
        <p:nvSpPr>
          <p:cNvPr id="32" name="Rectángulo 31">
            <a:extLst>
              <a:ext uri="{FF2B5EF4-FFF2-40B4-BE49-F238E27FC236}">
                <a16:creationId xmlns:a16="http://schemas.microsoft.com/office/drawing/2014/main" id="{4AA6A463-0CDB-7F19-8B3D-E217D8519C1E}"/>
              </a:ext>
            </a:extLst>
          </p:cNvPr>
          <p:cNvSpPr/>
          <p:nvPr/>
        </p:nvSpPr>
        <p:spPr>
          <a:xfrm>
            <a:off x="6897913" y="3827793"/>
            <a:ext cx="1286442" cy="1477328"/>
          </a:xfrm>
          <a:prstGeom prst="rect">
            <a:avLst/>
          </a:prstGeom>
        </p:spPr>
        <p:txBody>
          <a:bodyPr wrap="none">
            <a:spAutoFit/>
          </a:bodyPr>
          <a:lstStyle/>
          <a:p>
            <a:r>
              <a:rPr lang="es-ES" b="1" i="1" dirty="0">
                <a:solidFill>
                  <a:schemeClr val="tx2"/>
                </a:solidFill>
              </a:rPr>
              <a:t>Alta</a:t>
            </a:r>
          </a:p>
          <a:p>
            <a:endParaRPr lang="es-ES" b="1" i="1" dirty="0">
              <a:solidFill>
                <a:schemeClr val="tx2"/>
              </a:solidFill>
            </a:endParaRPr>
          </a:p>
          <a:p>
            <a:r>
              <a:rPr lang="es-ES" b="1" i="1" dirty="0">
                <a:solidFill>
                  <a:schemeClr val="tx2"/>
                </a:solidFill>
              </a:rPr>
              <a:t>Media</a:t>
            </a:r>
          </a:p>
          <a:p>
            <a:endParaRPr lang="es-ES" b="1" i="1" dirty="0">
              <a:solidFill>
                <a:schemeClr val="tx2"/>
              </a:solidFill>
            </a:endParaRPr>
          </a:p>
          <a:p>
            <a:r>
              <a:rPr lang="es-ES" b="1" i="1" dirty="0">
                <a:solidFill>
                  <a:schemeClr val="tx2"/>
                </a:solidFill>
              </a:rPr>
              <a:t>Baja      </a:t>
            </a:r>
          </a:p>
        </p:txBody>
      </p:sp>
      <p:sp>
        <p:nvSpPr>
          <p:cNvPr id="34" name="CuadroTexto 33">
            <a:extLst>
              <a:ext uri="{FF2B5EF4-FFF2-40B4-BE49-F238E27FC236}">
                <a16:creationId xmlns:a16="http://schemas.microsoft.com/office/drawing/2014/main" id="{A2B6A51F-E162-0095-9262-F938C2E19870}"/>
              </a:ext>
            </a:extLst>
          </p:cNvPr>
          <p:cNvSpPr txBox="1"/>
          <p:nvPr/>
        </p:nvSpPr>
        <p:spPr>
          <a:xfrm>
            <a:off x="7680091" y="5981741"/>
            <a:ext cx="3461662" cy="276999"/>
          </a:xfrm>
          <a:prstGeom prst="rect">
            <a:avLst/>
          </a:prstGeom>
          <a:noFill/>
        </p:spPr>
        <p:txBody>
          <a:bodyPr wrap="square" rtlCol="0">
            <a:spAutoFit/>
          </a:bodyPr>
          <a:lstStyle/>
          <a:p>
            <a:pPr algn="ctr"/>
            <a:r>
              <a:rPr lang="es-ES" sz="1200" b="1" i="1" dirty="0">
                <a:solidFill>
                  <a:schemeClr val="tx2"/>
                </a:solidFill>
                <a:effectLst>
                  <a:outerShdw blurRad="38100" dist="38100" dir="2700000" algn="tl">
                    <a:srgbClr val="000000">
                      <a:alpha val="43137"/>
                    </a:srgbClr>
                  </a:outerShdw>
                </a:effectLst>
              </a:rPr>
              <a:t>I M P A C T O</a:t>
            </a:r>
            <a:endParaRPr lang="en-US" sz="1200" b="1" i="1" dirty="0">
              <a:solidFill>
                <a:schemeClr val="tx2"/>
              </a:solidFill>
              <a:effectLst>
                <a:outerShdw blurRad="38100" dist="38100" dir="2700000" algn="tl">
                  <a:srgbClr val="000000">
                    <a:alpha val="43137"/>
                  </a:srgbClr>
                </a:outerShdw>
              </a:effectLst>
            </a:endParaRPr>
          </a:p>
        </p:txBody>
      </p:sp>
      <p:sp>
        <p:nvSpPr>
          <p:cNvPr id="35" name="CuadroTexto 34">
            <a:extLst>
              <a:ext uri="{FF2B5EF4-FFF2-40B4-BE49-F238E27FC236}">
                <a16:creationId xmlns:a16="http://schemas.microsoft.com/office/drawing/2014/main" id="{B5477FE5-D642-E41A-836C-B72BC9321F24}"/>
              </a:ext>
            </a:extLst>
          </p:cNvPr>
          <p:cNvSpPr txBox="1"/>
          <p:nvPr/>
        </p:nvSpPr>
        <p:spPr>
          <a:xfrm>
            <a:off x="7850020" y="4853177"/>
            <a:ext cx="1277260" cy="369332"/>
          </a:xfrm>
          <a:prstGeom prst="rect">
            <a:avLst/>
          </a:prstGeom>
          <a:noFill/>
        </p:spPr>
        <p:txBody>
          <a:bodyPr wrap="square" rtlCol="0">
            <a:spAutoFit/>
          </a:bodyPr>
          <a:lstStyle/>
          <a:p>
            <a:pPr algn="ctr"/>
            <a:r>
              <a:rPr lang="es-ES" b="1" dirty="0">
                <a:solidFill>
                  <a:schemeClr val="tx2"/>
                </a:solidFill>
                <a:effectLst>
                  <a:outerShdw blurRad="38100" dist="38100" dir="2700000" algn="tl">
                    <a:srgbClr val="000000">
                      <a:alpha val="43137"/>
                    </a:srgbClr>
                  </a:outerShdw>
                </a:effectLst>
              </a:rPr>
              <a:t>ASUMIR</a:t>
            </a:r>
            <a:endParaRPr lang="en-US" b="1" dirty="0">
              <a:solidFill>
                <a:schemeClr val="tx2"/>
              </a:solidFill>
              <a:effectLst>
                <a:outerShdw blurRad="38100" dist="38100" dir="2700000" algn="tl">
                  <a:srgbClr val="000000">
                    <a:alpha val="43137"/>
                  </a:srgbClr>
                </a:outerShdw>
              </a:effectLst>
            </a:endParaRPr>
          </a:p>
        </p:txBody>
      </p:sp>
      <p:sp>
        <p:nvSpPr>
          <p:cNvPr id="36" name="CuadroTexto 35">
            <a:extLst>
              <a:ext uri="{FF2B5EF4-FFF2-40B4-BE49-F238E27FC236}">
                <a16:creationId xmlns:a16="http://schemas.microsoft.com/office/drawing/2014/main" id="{39D959BE-D236-1620-22E4-640AB91043DC}"/>
              </a:ext>
            </a:extLst>
          </p:cNvPr>
          <p:cNvSpPr txBox="1"/>
          <p:nvPr/>
        </p:nvSpPr>
        <p:spPr>
          <a:xfrm>
            <a:off x="9642527" y="3960551"/>
            <a:ext cx="1499226" cy="369332"/>
          </a:xfrm>
          <a:prstGeom prst="rect">
            <a:avLst/>
          </a:prstGeom>
          <a:noFill/>
        </p:spPr>
        <p:txBody>
          <a:bodyPr wrap="square" rtlCol="0">
            <a:spAutoFit/>
          </a:bodyPr>
          <a:lstStyle/>
          <a:p>
            <a:pPr algn="ctr"/>
            <a:r>
              <a:rPr lang="es-ES" b="1" dirty="0">
                <a:solidFill>
                  <a:schemeClr val="tx2"/>
                </a:solidFill>
                <a:effectLst>
                  <a:outerShdw blurRad="38100" dist="38100" dir="2700000" algn="tl">
                    <a:srgbClr val="000000">
                      <a:alpha val="43137"/>
                    </a:srgbClr>
                  </a:outerShdw>
                </a:effectLst>
              </a:rPr>
              <a:t>MINIMIZAR</a:t>
            </a:r>
            <a:endParaRPr lang="en-US" b="1" dirty="0">
              <a:solidFill>
                <a:schemeClr val="tx2"/>
              </a:solidFill>
              <a:effectLst>
                <a:outerShdw blurRad="38100" dist="38100" dir="2700000" algn="tl">
                  <a:srgbClr val="000000">
                    <a:alpha val="43137"/>
                  </a:srgbClr>
                </a:outerShdw>
              </a:effectLst>
            </a:endParaRPr>
          </a:p>
        </p:txBody>
      </p:sp>
      <p:sp>
        <p:nvSpPr>
          <p:cNvPr id="37" name="CuadroTexto 36">
            <a:extLst>
              <a:ext uri="{FF2B5EF4-FFF2-40B4-BE49-F238E27FC236}">
                <a16:creationId xmlns:a16="http://schemas.microsoft.com/office/drawing/2014/main" id="{293F7081-8A53-9D49-1E3D-ECF984E2D141}"/>
              </a:ext>
            </a:extLst>
          </p:cNvPr>
          <p:cNvSpPr txBox="1"/>
          <p:nvPr/>
        </p:nvSpPr>
        <p:spPr>
          <a:xfrm>
            <a:off x="6226628" y="3081390"/>
            <a:ext cx="5210622" cy="380774"/>
          </a:xfrm>
          <a:prstGeom prst="rect">
            <a:avLst/>
          </a:prstGeom>
          <a:noFill/>
        </p:spPr>
        <p:txBody>
          <a:bodyPr wrap="square" rtlCol="0">
            <a:spAutoFit/>
          </a:bodyPr>
          <a:lstStyle/>
          <a:p>
            <a:pPr algn="ctr"/>
            <a:r>
              <a:rPr lang="es-ES" b="1" dirty="0">
                <a:solidFill>
                  <a:schemeClr val="tx2"/>
                </a:solidFill>
              </a:rPr>
              <a:t>MAPA DE RIESGO</a:t>
            </a:r>
            <a:endParaRPr lang="en-US" b="1" dirty="0">
              <a:solidFill>
                <a:schemeClr val="tx2"/>
              </a:solidFill>
            </a:endParaRPr>
          </a:p>
        </p:txBody>
      </p:sp>
      <p:sp>
        <p:nvSpPr>
          <p:cNvPr id="39" name="CuadroTexto 38">
            <a:extLst>
              <a:ext uri="{FF2B5EF4-FFF2-40B4-BE49-F238E27FC236}">
                <a16:creationId xmlns:a16="http://schemas.microsoft.com/office/drawing/2014/main" id="{4F9FD298-34F0-5321-D14E-57EA73E75A0A}"/>
              </a:ext>
            </a:extLst>
          </p:cNvPr>
          <p:cNvSpPr txBox="1"/>
          <p:nvPr/>
        </p:nvSpPr>
        <p:spPr>
          <a:xfrm>
            <a:off x="6523331" y="3587375"/>
            <a:ext cx="461665" cy="1709257"/>
          </a:xfrm>
          <a:prstGeom prst="rect">
            <a:avLst/>
          </a:prstGeom>
          <a:noFill/>
        </p:spPr>
        <p:txBody>
          <a:bodyPr vert="vert270" wrap="square">
            <a:spAutoFit/>
          </a:bodyPr>
          <a:lstStyle/>
          <a:p>
            <a:r>
              <a:rPr lang="es-AR" sz="1800" b="1" i="0" u="none" strike="noStrike" dirty="0">
                <a:solidFill>
                  <a:srgbClr val="000000"/>
                </a:solidFill>
                <a:effectLst/>
                <a:latin typeface="Aptos Narrow" panose="020B0004020202020204" pitchFamily="34" charset="0"/>
              </a:rPr>
              <a:t>PROBABILIDAD</a:t>
            </a:r>
            <a:r>
              <a:rPr lang="es-AR" dirty="0"/>
              <a:t> </a:t>
            </a:r>
          </a:p>
        </p:txBody>
      </p:sp>
    </p:spTree>
    <p:extLst>
      <p:ext uri="{BB962C8B-B14F-4D97-AF65-F5344CB8AC3E}">
        <p14:creationId xmlns:p14="http://schemas.microsoft.com/office/powerpoint/2010/main" val="32598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D1789-FD0C-D443-127B-ABEA39B87CE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D0EF495-C5C8-1B1F-3877-8E0EA784321F}"/>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BB69493A-7F87-44D7-E10F-FF601E364CDA}"/>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4BD46AE9-B30A-354B-B14E-C00F0B525CAF}"/>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C373FB6C-B915-EF04-0F04-6C5C5550AEAE}"/>
              </a:ext>
            </a:extLst>
          </p:cNvPr>
          <p:cNvPicPr>
            <a:picLocks noChangeAspect="1"/>
          </p:cNvPicPr>
          <p:nvPr/>
        </p:nvPicPr>
        <p:blipFill>
          <a:blip r:embed="rId7"/>
          <a:stretch>
            <a:fillRect/>
          </a:stretch>
        </p:blipFill>
        <p:spPr>
          <a:xfrm>
            <a:off x="1276475" y="1139699"/>
            <a:ext cx="10515713" cy="4750859"/>
          </a:xfrm>
          <a:prstGeom prst="rect">
            <a:avLst/>
          </a:prstGeom>
        </p:spPr>
      </p:pic>
      <p:sp>
        <p:nvSpPr>
          <p:cNvPr id="19" name="CuadroTexto 18">
            <a:extLst>
              <a:ext uri="{FF2B5EF4-FFF2-40B4-BE49-F238E27FC236}">
                <a16:creationId xmlns:a16="http://schemas.microsoft.com/office/drawing/2014/main" id="{ABC8ED89-302D-49FF-6E53-086B206B7CF9}"/>
              </a:ext>
            </a:extLst>
          </p:cNvPr>
          <p:cNvSpPr txBox="1"/>
          <p:nvPr/>
        </p:nvSpPr>
        <p:spPr>
          <a:xfrm>
            <a:off x="1366418" y="580870"/>
            <a:ext cx="4320480" cy="369332"/>
          </a:xfrm>
          <a:prstGeom prst="rect">
            <a:avLst/>
          </a:prstGeom>
          <a:noFill/>
        </p:spPr>
        <p:txBody>
          <a:bodyPr wrap="square" rtlCol="0">
            <a:spAutoFit/>
          </a:bodyPr>
          <a:lstStyle/>
          <a:p>
            <a:r>
              <a:rPr lang="es-AR" u="sng" dirty="0">
                <a:solidFill>
                  <a:schemeClr val="tx2"/>
                </a:solidFill>
              </a:rPr>
              <a:t>Ejemplo de mapa de riesgos</a:t>
            </a:r>
          </a:p>
        </p:txBody>
      </p:sp>
    </p:spTree>
    <p:extLst>
      <p:ext uri="{BB962C8B-B14F-4D97-AF65-F5344CB8AC3E}">
        <p14:creationId xmlns:p14="http://schemas.microsoft.com/office/powerpoint/2010/main" val="160376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40F69-7DCF-7667-97AE-15CA1750497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FD6FB30-2A2E-11E5-8669-D1B333058320}"/>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3DF8D473-4131-4150-150D-D72A52E1EB6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B83F7A95-C017-AF08-0DA9-66CDFE4CBEB9}"/>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2C6F84C4-AC35-2CA5-D720-F20750239C82}"/>
              </a:ext>
            </a:extLst>
          </p:cNvPr>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a:solidFill>
                  <a:schemeClr val="tx2"/>
                </a:solidFill>
              </a:rPr>
              <a:t>PLAN DE CONTINGENCIAS</a:t>
            </a:r>
            <a:endParaRPr lang="en-US" sz="2400" b="1" dirty="0">
              <a:solidFill>
                <a:schemeClr val="tx2"/>
              </a:solidFill>
            </a:endParaRPr>
          </a:p>
        </p:txBody>
      </p:sp>
      <p:sp>
        <p:nvSpPr>
          <p:cNvPr id="6" name="7 Elipse">
            <a:extLst>
              <a:ext uri="{FF2B5EF4-FFF2-40B4-BE49-F238E27FC236}">
                <a16:creationId xmlns:a16="http://schemas.microsoft.com/office/drawing/2014/main" id="{004FFE63-582D-A07E-09AA-571C609729D3}"/>
              </a:ext>
            </a:extLst>
          </p:cNvPr>
          <p:cNvSpPr/>
          <p:nvPr/>
        </p:nvSpPr>
        <p:spPr>
          <a:xfrm>
            <a:off x="6424697" y="885369"/>
            <a:ext cx="5041589" cy="174171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tx2"/>
              </a:solidFill>
            </a:endParaRPr>
          </a:p>
        </p:txBody>
      </p:sp>
      <p:sp>
        <p:nvSpPr>
          <p:cNvPr id="7" name="8 Rectángulo">
            <a:extLst>
              <a:ext uri="{FF2B5EF4-FFF2-40B4-BE49-F238E27FC236}">
                <a16:creationId xmlns:a16="http://schemas.microsoft.com/office/drawing/2014/main" id="{C6F438C0-6AAA-7BA9-09F5-ED33056FDAEC}"/>
              </a:ext>
            </a:extLst>
          </p:cNvPr>
          <p:cNvSpPr/>
          <p:nvPr/>
        </p:nvSpPr>
        <p:spPr>
          <a:xfrm>
            <a:off x="6596639" y="994059"/>
            <a:ext cx="4709990" cy="1477328"/>
          </a:xfrm>
          <a:prstGeom prst="rect">
            <a:avLst/>
          </a:prstGeom>
        </p:spPr>
        <p:txBody>
          <a:bodyPr wrap="square">
            <a:spAutoFit/>
          </a:bodyPr>
          <a:lstStyle/>
          <a:p>
            <a:pPr algn="ctr"/>
            <a:r>
              <a:rPr lang="es-ES" b="1" dirty="0">
                <a:solidFill>
                  <a:schemeClr val="tx2"/>
                </a:solidFill>
              </a:rPr>
              <a:t>Posibilita dar una respuesta</a:t>
            </a:r>
          </a:p>
          <a:p>
            <a:pPr algn="ctr"/>
            <a:r>
              <a:rPr lang="es-ES" b="1" dirty="0">
                <a:solidFill>
                  <a:schemeClr val="tx2"/>
                </a:solidFill>
              </a:rPr>
              <a:t>planificada y eficaz ante cualquier evento. Impacta positivamente en el cuidado de la imagen y reputación, además de controlar su impacto.</a:t>
            </a:r>
            <a:endParaRPr lang="es-MX" b="1" dirty="0">
              <a:solidFill>
                <a:schemeClr val="tx2"/>
              </a:solidFill>
            </a:endParaRPr>
          </a:p>
        </p:txBody>
      </p:sp>
      <p:sp>
        <p:nvSpPr>
          <p:cNvPr id="8" name="Flecha curvada hacia la izquierda 17">
            <a:extLst>
              <a:ext uri="{FF2B5EF4-FFF2-40B4-BE49-F238E27FC236}">
                <a16:creationId xmlns:a16="http://schemas.microsoft.com/office/drawing/2014/main" id="{15C46F6D-1E5A-642B-0705-FBFFDC87BBE6}"/>
              </a:ext>
            </a:extLst>
          </p:cNvPr>
          <p:cNvSpPr/>
          <p:nvPr/>
        </p:nvSpPr>
        <p:spPr>
          <a:xfrm>
            <a:off x="2220686" y="2548609"/>
            <a:ext cx="8360227" cy="2713381"/>
          </a:xfrm>
          <a:prstGeom prst="curvedLeftArrow">
            <a:avLst>
              <a:gd name="adj1" fmla="val 5143"/>
              <a:gd name="adj2" fmla="val 17802"/>
              <a:gd name="adj3" fmla="val 229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Rectángulo redondeado 18">
            <a:extLst>
              <a:ext uri="{FF2B5EF4-FFF2-40B4-BE49-F238E27FC236}">
                <a16:creationId xmlns:a16="http://schemas.microsoft.com/office/drawing/2014/main" id="{E2F33D1B-04CC-7898-453C-174F6C7117F1}"/>
              </a:ext>
            </a:extLst>
          </p:cNvPr>
          <p:cNvSpPr/>
          <p:nvPr/>
        </p:nvSpPr>
        <p:spPr>
          <a:xfrm>
            <a:off x="1408091" y="2068226"/>
            <a:ext cx="3679062"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10" name="CuadroTexto 9">
            <a:extLst>
              <a:ext uri="{FF2B5EF4-FFF2-40B4-BE49-F238E27FC236}">
                <a16:creationId xmlns:a16="http://schemas.microsoft.com/office/drawing/2014/main" id="{E129DB8A-4062-7C59-0BE4-39AC3BA86B0E}"/>
              </a:ext>
            </a:extLst>
          </p:cNvPr>
          <p:cNvSpPr txBox="1"/>
          <p:nvPr/>
        </p:nvSpPr>
        <p:spPr>
          <a:xfrm>
            <a:off x="1451633" y="2305846"/>
            <a:ext cx="3568422" cy="400110"/>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PLAN DE RESPALDO</a:t>
            </a:r>
            <a:endParaRPr lang="en-US" sz="2000" b="1" i="1" dirty="0">
              <a:solidFill>
                <a:schemeClr val="tx2"/>
              </a:solidFill>
              <a:effectLst>
                <a:outerShdw blurRad="38100" dist="38100" dir="2700000" algn="tl">
                  <a:srgbClr val="000000">
                    <a:alpha val="43137"/>
                  </a:srgbClr>
                </a:outerShdw>
              </a:effectLst>
            </a:endParaRPr>
          </a:p>
        </p:txBody>
      </p:sp>
      <p:sp>
        <p:nvSpPr>
          <p:cNvPr id="11" name="Rectángulo redondeado 20">
            <a:extLst>
              <a:ext uri="{FF2B5EF4-FFF2-40B4-BE49-F238E27FC236}">
                <a16:creationId xmlns:a16="http://schemas.microsoft.com/office/drawing/2014/main" id="{93C5C97B-0CED-7712-29D0-9C1A3B2D086A}"/>
              </a:ext>
            </a:extLst>
          </p:cNvPr>
          <p:cNvSpPr/>
          <p:nvPr/>
        </p:nvSpPr>
        <p:spPr>
          <a:xfrm>
            <a:off x="3178629" y="4488776"/>
            <a:ext cx="3570372"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12" name="CuadroTexto 11">
            <a:extLst>
              <a:ext uri="{FF2B5EF4-FFF2-40B4-BE49-F238E27FC236}">
                <a16:creationId xmlns:a16="http://schemas.microsoft.com/office/drawing/2014/main" id="{B7348967-0DF1-8DAA-8A1E-052B23E84540}"/>
              </a:ext>
            </a:extLst>
          </p:cNvPr>
          <p:cNvSpPr txBox="1"/>
          <p:nvPr/>
        </p:nvSpPr>
        <p:spPr>
          <a:xfrm>
            <a:off x="3178629" y="4754506"/>
            <a:ext cx="3570372" cy="400110"/>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PLAN DE RECUPERACIÓN</a:t>
            </a:r>
            <a:endParaRPr lang="en-US" sz="2000" b="1" i="1" dirty="0">
              <a:solidFill>
                <a:schemeClr val="tx2"/>
              </a:solidFill>
              <a:effectLst>
                <a:outerShdw blurRad="38100" dist="38100" dir="2700000" algn="tl">
                  <a:srgbClr val="000000">
                    <a:alpha val="43137"/>
                  </a:srgbClr>
                </a:outerShdw>
              </a:effectLst>
            </a:endParaRPr>
          </a:p>
        </p:txBody>
      </p:sp>
      <p:sp>
        <p:nvSpPr>
          <p:cNvPr id="13" name="Rectángulo redondeado 24">
            <a:extLst>
              <a:ext uri="{FF2B5EF4-FFF2-40B4-BE49-F238E27FC236}">
                <a16:creationId xmlns:a16="http://schemas.microsoft.com/office/drawing/2014/main" id="{F34653CA-BC49-40F7-ECB6-F5933A7893E6}"/>
              </a:ext>
            </a:extLst>
          </p:cNvPr>
          <p:cNvSpPr/>
          <p:nvPr/>
        </p:nvSpPr>
        <p:spPr>
          <a:xfrm>
            <a:off x="8008791" y="2959789"/>
            <a:ext cx="3734519" cy="92422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endParaRPr>
          </a:p>
        </p:txBody>
      </p:sp>
      <p:sp>
        <p:nvSpPr>
          <p:cNvPr id="14" name="CuadroTexto 13">
            <a:extLst>
              <a:ext uri="{FF2B5EF4-FFF2-40B4-BE49-F238E27FC236}">
                <a16:creationId xmlns:a16="http://schemas.microsoft.com/office/drawing/2014/main" id="{54774C16-1CCD-1CFA-B2FF-91E0252553C8}"/>
              </a:ext>
            </a:extLst>
          </p:cNvPr>
          <p:cNvSpPr txBox="1"/>
          <p:nvPr/>
        </p:nvSpPr>
        <p:spPr>
          <a:xfrm>
            <a:off x="8079879" y="3242210"/>
            <a:ext cx="3622211" cy="400110"/>
          </a:xfrm>
          <a:prstGeom prst="rect">
            <a:avLst/>
          </a:prstGeom>
          <a:noFill/>
        </p:spPr>
        <p:txBody>
          <a:bodyPr wrap="square" rtlCol="0">
            <a:spAutoFit/>
          </a:bodyPr>
          <a:lstStyle/>
          <a:p>
            <a:pPr algn="ctr"/>
            <a:r>
              <a:rPr lang="es-ES" sz="2000" b="1" i="1" dirty="0">
                <a:solidFill>
                  <a:schemeClr val="tx2"/>
                </a:solidFill>
                <a:effectLst>
                  <a:outerShdw blurRad="38100" dist="38100" dir="2700000" algn="tl">
                    <a:srgbClr val="000000">
                      <a:alpha val="43137"/>
                    </a:srgbClr>
                  </a:outerShdw>
                </a:effectLst>
              </a:rPr>
              <a:t>PLAN DE EMERGENCIA</a:t>
            </a:r>
            <a:endParaRPr lang="en-US" sz="2000" b="1" i="1" dirty="0">
              <a:solidFill>
                <a:schemeClr val="tx2"/>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F539FDA7-C4E9-4E53-55FD-70A6760FB299}"/>
              </a:ext>
            </a:extLst>
          </p:cNvPr>
          <p:cNvSpPr txBox="1"/>
          <p:nvPr/>
        </p:nvSpPr>
        <p:spPr>
          <a:xfrm>
            <a:off x="1408091" y="2956565"/>
            <a:ext cx="3679062" cy="923330"/>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Medidas preventivas en relación al riesgo que se esté intentando cubrir.</a:t>
            </a:r>
            <a:endParaRPr lang="en-US" b="1" i="1" dirty="0">
              <a:solidFill>
                <a:schemeClr val="tx2"/>
              </a:solidFill>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C0CAEF18-7A10-300B-7EE7-D8E361C0F366}"/>
              </a:ext>
            </a:extLst>
          </p:cNvPr>
          <p:cNvSpPr txBox="1"/>
          <p:nvPr/>
        </p:nvSpPr>
        <p:spPr>
          <a:xfrm>
            <a:off x="8008791" y="3879895"/>
            <a:ext cx="3734519" cy="923330"/>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Medidas enfocadas a reducir los efectos negativos de las acciones de la contingencia.</a:t>
            </a:r>
            <a:endParaRPr lang="en-US" b="1" i="1" dirty="0">
              <a:solidFill>
                <a:schemeClr val="tx2"/>
              </a:solidFill>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B1186A2B-3F19-E3C6-5B24-94801D7EB895}"/>
              </a:ext>
            </a:extLst>
          </p:cNvPr>
          <p:cNvSpPr txBox="1"/>
          <p:nvPr/>
        </p:nvSpPr>
        <p:spPr>
          <a:xfrm>
            <a:off x="3086926" y="5381223"/>
            <a:ext cx="3693927" cy="923330"/>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Medidas destinadas a restaurar y/o la situación previa al plan de contingencia.</a:t>
            </a:r>
            <a:endParaRPr lang="en-US" b="1" i="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4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F09E-433E-25D5-CD9F-74B131D25E5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CD8BADA-D853-17A5-AE2E-9C5E1937FCF2}"/>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7F378CB1-7FE7-FE2B-E6DD-308DEEAFD7AF}"/>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50365838-ECC2-8F76-FE2F-57B9B2496F1B}"/>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7C33425-F397-835A-0BF7-0F84BDC3FA69}"/>
              </a:ext>
            </a:extLst>
          </p:cNvPr>
          <p:cNvSpPr txBox="1"/>
          <p:nvPr/>
        </p:nvSpPr>
        <p:spPr>
          <a:xfrm>
            <a:off x="2926060" y="2380237"/>
            <a:ext cx="7128792" cy="1107996"/>
          </a:xfrm>
          <a:prstGeom prst="rect">
            <a:avLst/>
          </a:prstGeom>
          <a:noFill/>
        </p:spPr>
        <p:txBody>
          <a:bodyPr wrap="square" rtlCol="0">
            <a:spAutoFit/>
          </a:bodyPr>
          <a:lstStyle/>
          <a:p>
            <a:r>
              <a:rPr lang="es-AR" sz="6600" dirty="0">
                <a:solidFill>
                  <a:schemeClr val="tx2"/>
                </a:solidFill>
                <a:latin typeface="Brush Script MT" panose="03060802040406070304" pitchFamily="66" charset="0"/>
              </a:rPr>
              <a:t>Muchas Gracias…</a:t>
            </a:r>
          </a:p>
        </p:txBody>
      </p:sp>
    </p:spTree>
    <p:extLst>
      <p:ext uri="{BB962C8B-B14F-4D97-AF65-F5344CB8AC3E}">
        <p14:creationId xmlns:p14="http://schemas.microsoft.com/office/powerpoint/2010/main" val="231108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44E5B3-B4D4-8304-C475-DEDA74EB143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6" name="Diagrama 5">
            <a:extLst>
              <a:ext uri="{FF2B5EF4-FFF2-40B4-BE49-F238E27FC236}">
                <a16:creationId xmlns:a16="http://schemas.microsoft.com/office/drawing/2014/main" id="{3201332D-1943-0BA7-E63D-E3D713256C02}"/>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6">
            <a:extLst>
              <a:ext uri="{FF2B5EF4-FFF2-40B4-BE49-F238E27FC236}">
                <a16:creationId xmlns:a16="http://schemas.microsoft.com/office/drawing/2014/main" id="{84886B03-15FA-94E1-391A-8BF87FB9D5F3}"/>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11D48146-39FE-8425-E6DB-8D93FEF34739}"/>
              </a:ext>
            </a:extLst>
          </p:cNvPr>
          <p:cNvPicPr>
            <a:picLocks noChangeAspect="1"/>
          </p:cNvPicPr>
          <p:nvPr/>
        </p:nvPicPr>
        <p:blipFill>
          <a:blip r:embed="rId7"/>
          <a:stretch>
            <a:fillRect/>
          </a:stretch>
        </p:blipFill>
        <p:spPr>
          <a:xfrm>
            <a:off x="7758351" y="1052736"/>
            <a:ext cx="3728907" cy="4752528"/>
          </a:xfrm>
          <a:prstGeom prst="rect">
            <a:avLst/>
          </a:prstGeom>
        </p:spPr>
      </p:pic>
      <p:sp>
        <p:nvSpPr>
          <p:cNvPr id="10" name="CuadroTexto 9">
            <a:extLst>
              <a:ext uri="{FF2B5EF4-FFF2-40B4-BE49-F238E27FC236}">
                <a16:creationId xmlns:a16="http://schemas.microsoft.com/office/drawing/2014/main" id="{9FF16922-1BD7-CB76-20E2-A39149A2BDD9}"/>
              </a:ext>
            </a:extLst>
          </p:cNvPr>
          <p:cNvSpPr txBox="1"/>
          <p:nvPr/>
        </p:nvSpPr>
        <p:spPr>
          <a:xfrm>
            <a:off x="1701924" y="743326"/>
            <a:ext cx="4578689"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none" rtlCol="0">
            <a:spAutoFit/>
          </a:bodyPr>
          <a:lstStyle/>
          <a:p>
            <a:r>
              <a:rPr lang="es-AR" b="1" dirty="0">
                <a:solidFill>
                  <a:schemeClr val="tx2"/>
                </a:solidFill>
              </a:rPr>
              <a:t>Las Operaciones como arma competitiva.</a:t>
            </a:r>
          </a:p>
        </p:txBody>
      </p:sp>
      <p:sp>
        <p:nvSpPr>
          <p:cNvPr id="12" name="CuadroTexto 11">
            <a:extLst>
              <a:ext uri="{FF2B5EF4-FFF2-40B4-BE49-F238E27FC236}">
                <a16:creationId xmlns:a16="http://schemas.microsoft.com/office/drawing/2014/main" id="{89CBCBF1-197D-2395-70A1-2964FD938F84}"/>
              </a:ext>
            </a:extLst>
          </p:cNvPr>
          <p:cNvSpPr txBox="1"/>
          <p:nvPr/>
        </p:nvSpPr>
        <p:spPr>
          <a:xfrm>
            <a:off x="1689553" y="1379312"/>
            <a:ext cx="5703869" cy="4247317"/>
          </a:xfrm>
          <a:prstGeom prst="rect">
            <a:avLst/>
          </a:prstGeom>
          <a:noFill/>
        </p:spPr>
        <p:txBody>
          <a:bodyPr wrap="none" rtlCol="0">
            <a:spAutoFit/>
          </a:bodyPr>
          <a:lstStyle/>
          <a:p>
            <a:r>
              <a:rPr lang="es-AR" b="1" u="sng" dirty="0">
                <a:solidFill>
                  <a:schemeClr val="tx2"/>
                </a:solidFill>
              </a:rPr>
              <a:t>Liderazgo Estratégico: </a:t>
            </a:r>
          </a:p>
          <a:p>
            <a:endParaRPr lang="es-AR" b="1" u="sng" dirty="0">
              <a:solidFill>
                <a:schemeClr val="tx2"/>
              </a:solidFill>
            </a:endParaRPr>
          </a:p>
          <a:p>
            <a:r>
              <a:rPr lang="es-ES" i="1" dirty="0">
                <a:solidFill>
                  <a:schemeClr val="tx2"/>
                </a:solidFill>
              </a:rPr>
              <a:t>El líder inspira y motiva a través de una visión clara, </a:t>
            </a:r>
          </a:p>
          <a:p>
            <a:r>
              <a:rPr lang="es-ES" i="1" dirty="0">
                <a:solidFill>
                  <a:schemeClr val="tx2"/>
                </a:solidFill>
              </a:rPr>
              <a:t>fomentando la innovación y el compromiso.</a:t>
            </a:r>
          </a:p>
          <a:p>
            <a:endParaRPr lang="es-AR" b="1" u="sng" dirty="0">
              <a:solidFill>
                <a:schemeClr val="tx2"/>
              </a:solidFill>
              <a:effectLst>
                <a:outerShdw blurRad="38100" dist="38100" dir="2700000" algn="tl">
                  <a:srgbClr val="000000">
                    <a:alpha val="43137"/>
                  </a:srgbClr>
                </a:outerShdw>
              </a:effectLst>
            </a:endParaRPr>
          </a:p>
          <a:p>
            <a:endParaRPr lang="es-AR" b="1" u="sng" dirty="0">
              <a:solidFill>
                <a:schemeClr val="tx2"/>
              </a:solidFill>
              <a:effectLst>
                <a:outerShdw blurRad="38100" dist="38100" dir="2700000" algn="tl">
                  <a:srgbClr val="000000">
                    <a:alpha val="43137"/>
                  </a:srgbClr>
                </a:outerShdw>
              </a:effectLst>
            </a:endParaRPr>
          </a:p>
          <a:p>
            <a:pPr marL="285750" indent="-285750">
              <a:buFont typeface="Wingdings" panose="05000000000000000000" pitchFamily="2" charset="2"/>
              <a:buChar char="v"/>
            </a:pPr>
            <a:r>
              <a:rPr lang="es-AR" b="1" dirty="0">
                <a:solidFill>
                  <a:schemeClr val="tx2"/>
                </a:solidFill>
              </a:rPr>
              <a:t>Tomas de decisiones estratégicas:</a:t>
            </a:r>
          </a:p>
          <a:p>
            <a:pPr marL="285750" indent="-285750">
              <a:buFont typeface="Wingdings" panose="05000000000000000000" pitchFamily="2" charset="2"/>
              <a:buChar char="v"/>
            </a:pPr>
            <a:endParaRPr lang="es-AR" dirty="0">
              <a:solidFill>
                <a:schemeClr val="tx2"/>
              </a:solidFill>
            </a:endParaRPr>
          </a:p>
          <a:p>
            <a:pPr marL="285750" indent="-285750">
              <a:buFont typeface="Wingdings" panose="05000000000000000000" pitchFamily="2" charset="2"/>
              <a:buChar char="v"/>
            </a:pPr>
            <a:r>
              <a:rPr lang="es-AR" dirty="0">
                <a:solidFill>
                  <a:schemeClr val="tx2"/>
                </a:solidFill>
              </a:rPr>
              <a:t>Visión y dirección de la organización:</a:t>
            </a:r>
          </a:p>
          <a:p>
            <a:pPr marL="285750" indent="-285750">
              <a:buFont typeface="Wingdings" panose="05000000000000000000" pitchFamily="2" charset="2"/>
              <a:buChar char="v"/>
            </a:pPr>
            <a:endParaRPr lang="es-AR" dirty="0">
              <a:solidFill>
                <a:schemeClr val="tx2"/>
              </a:solidFill>
            </a:endParaRPr>
          </a:p>
          <a:p>
            <a:pPr marL="285750" indent="-285750">
              <a:buFont typeface="Wingdings" panose="05000000000000000000" pitchFamily="2" charset="2"/>
              <a:buChar char="v"/>
            </a:pPr>
            <a:r>
              <a:rPr lang="es-AR" dirty="0">
                <a:solidFill>
                  <a:schemeClr val="tx2"/>
                </a:solidFill>
              </a:rPr>
              <a:t>Cultura organizacional:</a:t>
            </a:r>
          </a:p>
          <a:p>
            <a:pPr marL="285750" indent="-285750">
              <a:buFont typeface="Wingdings" panose="05000000000000000000" pitchFamily="2" charset="2"/>
              <a:buChar char="v"/>
            </a:pPr>
            <a:endParaRPr lang="es-AR" dirty="0">
              <a:solidFill>
                <a:schemeClr val="tx2"/>
              </a:solidFill>
            </a:endParaRPr>
          </a:p>
          <a:p>
            <a:pPr marL="285750" indent="-285750">
              <a:buFont typeface="Wingdings" panose="05000000000000000000" pitchFamily="2" charset="2"/>
              <a:buChar char="v"/>
            </a:pPr>
            <a:r>
              <a:rPr lang="es-AR" dirty="0">
                <a:solidFill>
                  <a:schemeClr val="tx2"/>
                </a:solidFill>
              </a:rPr>
              <a:t>Adaptación al cambio:</a:t>
            </a:r>
          </a:p>
          <a:p>
            <a:pPr marL="285750" indent="-285750">
              <a:buFont typeface="Wingdings" panose="05000000000000000000" pitchFamily="2" charset="2"/>
              <a:buChar char="v"/>
            </a:pPr>
            <a:endParaRPr lang="es-AR" dirty="0">
              <a:solidFill>
                <a:schemeClr val="tx2"/>
              </a:solidFill>
            </a:endParaRPr>
          </a:p>
          <a:p>
            <a:pPr marL="285750" indent="-285750">
              <a:buFont typeface="Wingdings" panose="05000000000000000000" pitchFamily="2" charset="2"/>
              <a:buChar char="v"/>
            </a:pPr>
            <a:r>
              <a:rPr lang="es-AR" dirty="0">
                <a:solidFill>
                  <a:schemeClr val="tx2"/>
                </a:solidFill>
              </a:rPr>
              <a:t>Desarrollo de capacidades dinámicas:</a:t>
            </a:r>
          </a:p>
        </p:txBody>
      </p:sp>
      <p:sp>
        <p:nvSpPr>
          <p:cNvPr id="13" name="Botón de acción: ir hacia delante o siguiente 12">
            <a:hlinkClick r:id="" action="ppaction://hlinkshowjump?jump=nextslide" highlightClick="1"/>
            <a:extLst>
              <a:ext uri="{FF2B5EF4-FFF2-40B4-BE49-F238E27FC236}">
                <a16:creationId xmlns:a16="http://schemas.microsoft.com/office/drawing/2014/main" id="{B5C2BC6F-B28A-9163-D0EB-DD6D2E70D3FD}"/>
              </a:ext>
            </a:extLst>
          </p:cNvPr>
          <p:cNvSpPr/>
          <p:nvPr/>
        </p:nvSpPr>
        <p:spPr>
          <a:xfrm>
            <a:off x="1341884" y="724053"/>
            <a:ext cx="288032" cy="388605"/>
          </a:xfrm>
          <a:prstGeom prst="actionButtonForwardNex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AR"/>
          </a:p>
        </p:txBody>
      </p:sp>
      <p:sp>
        <p:nvSpPr>
          <p:cNvPr id="15" name="Flecha: pentágono 14">
            <a:extLst>
              <a:ext uri="{FF2B5EF4-FFF2-40B4-BE49-F238E27FC236}">
                <a16:creationId xmlns:a16="http://schemas.microsoft.com/office/drawing/2014/main" id="{FC828542-FEA6-EBF0-864B-E1DC1E759A2F}"/>
              </a:ext>
            </a:extLst>
          </p:cNvPr>
          <p:cNvSpPr/>
          <p:nvPr/>
        </p:nvSpPr>
        <p:spPr>
          <a:xfrm>
            <a:off x="1702289" y="2818871"/>
            <a:ext cx="5544616" cy="2880320"/>
          </a:xfrm>
          <a:prstGeom prst="homePlat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02345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27FD4-772F-E8BA-FDC8-24107A08BF8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B78C731-A1C1-078C-935B-B0E2266B5D53}"/>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EB063FA1-D351-6EC6-8157-B6635A635F4A}"/>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763F8103-2EE3-154A-3200-E056FC081477}"/>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1B31A119-DD4E-81DC-18F1-29208C01E85E}"/>
              </a:ext>
            </a:extLst>
          </p:cNvPr>
          <p:cNvSpPr txBox="1"/>
          <p:nvPr/>
        </p:nvSpPr>
        <p:spPr>
          <a:xfrm>
            <a:off x="2097969" y="628432"/>
            <a:ext cx="4248472" cy="2031325"/>
          </a:xfrm>
          <a:prstGeom prst="rect">
            <a:avLst/>
          </a:prstGeom>
          <a:noFill/>
        </p:spPr>
        <p:txBody>
          <a:bodyPr wrap="square">
            <a:spAutoFit/>
          </a:bodyPr>
          <a:lstStyle/>
          <a:p>
            <a:pPr>
              <a:buNone/>
            </a:pPr>
            <a:r>
              <a:rPr lang="es-ES" b="1" u="sng" dirty="0">
                <a:solidFill>
                  <a:schemeClr val="tx2"/>
                </a:solidFill>
              </a:rPr>
              <a:t>Ventaja Competitiva:</a:t>
            </a:r>
          </a:p>
          <a:p>
            <a:pPr>
              <a:buNone/>
            </a:pPr>
            <a:endParaRPr lang="es-ES" b="1" dirty="0">
              <a:solidFill>
                <a:schemeClr val="tx2"/>
              </a:solidFill>
            </a:endParaRPr>
          </a:p>
          <a:p>
            <a:pPr marL="285750" indent="-285750">
              <a:buFont typeface="Wingdings" panose="05000000000000000000" pitchFamily="2" charset="2"/>
              <a:buChar char="v"/>
            </a:pPr>
            <a:r>
              <a:rPr lang="es-ES" dirty="0">
                <a:solidFill>
                  <a:schemeClr val="tx2"/>
                </a:solidFill>
              </a:rPr>
              <a:t>Posicionamiento estratégico.</a:t>
            </a:r>
          </a:p>
          <a:p>
            <a:pPr marL="285750" indent="-285750">
              <a:buFont typeface="Wingdings" panose="05000000000000000000" pitchFamily="2" charset="2"/>
              <a:buChar char="v"/>
            </a:pPr>
            <a:r>
              <a:rPr lang="es-ES" dirty="0">
                <a:solidFill>
                  <a:schemeClr val="tx2"/>
                </a:solidFill>
              </a:rPr>
              <a:t>Recursos y capacidades.</a:t>
            </a:r>
          </a:p>
          <a:p>
            <a:pPr marL="285750" indent="-285750">
              <a:buFont typeface="Wingdings" panose="05000000000000000000" pitchFamily="2" charset="2"/>
              <a:buChar char="v"/>
            </a:pPr>
            <a:r>
              <a:rPr lang="es-ES" dirty="0">
                <a:solidFill>
                  <a:schemeClr val="tx2"/>
                </a:solidFill>
              </a:rPr>
              <a:t>Costos vs. Diferenciación.</a:t>
            </a:r>
          </a:p>
          <a:p>
            <a:pPr marL="285750" indent="-285750">
              <a:buFont typeface="Wingdings" panose="05000000000000000000" pitchFamily="2" charset="2"/>
              <a:buChar char="v"/>
            </a:pPr>
            <a:r>
              <a:rPr lang="es-ES" dirty="0">
                <a:solidFill>
                  <a:schemeClr val="tx2"/>
                </a:solidFill>
              </a:rPr>
              <a:t>Innovación.</a:t>
            </a:r>
          </a:p>
          <a:p>
            <a:pPr marL="285750" indent="-285750">
              <a:buFont typeface="Wingdings" panose="05000000000000000000" pitchFamily="2" charset="2"/>
              <a:buChar char="v"/>
            </a:pPr>
            <a:r>
              <a:rPr lang="es-ES" dirty="0">
                <a:solidFill>
                  <a:schemeClr val="tx2"/>
                </a:solidFill>
              </a:rPr>
              <a:t>Sostenibilidad de la ventaja.</a:t>
            </a:r>
          </a:p>
        </p:txBody>
      </p:sp>
      <p:sp>
        <p:nvSpPr>
          <p:cNvPr id="7" name="CuadroTexto 6">
            <a:extLst>
              <a:ext uri="{FF2B5EF4-FFF2-40B4-BE49-F238E27FC236}">
                <a16:creationId xmlns:a16="http://schemas.microsoft.com/office/drawing/2014/main" id="{5B508D4B-65D4-6C9A-2A05-EF09E433293C}"/>
              </a:ext>
            </a:extLst>
          </p:cNvPr>
          <p:cNvSpPr txBox="1"/>
          <p:nvPr/>
        </p:nvSpPr>
        <p:spPr>
          <a:xfrm>
            <a:off x="1944904" y="2837066"/>
            <a:ext cx="6093724" cy="1786195"/>
          </a:xfrm>
          <a:prstGeom prst="rect">
            <a:avLst/>
          </a:prstGeom>
          <a:noFill/>
        </p:spPr>
        <p:txBody>
          <a:bodyPr wrap="square">
            <a:spAutoFit/>
          </a:bodyPr>
          <a:lstStyle/>
          <a:p>
            <a:pPr>
              <a:lnSpc>
                <a:spcPct val="115000"/>
              </a:lnSpc>
              <a:spcAft>
                <a:spcPts val="1000"/>
              </a:spcAft>
              <a:buNone/>
            </a:pPr>
            <a:r>
              <a:rPr lang="es-AR" sz="1800" b="1"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Ejemplos de Ventaja Competitiva</a:t>
            </a:r>
            <a:endParaRPr lang="es-AR" sz="1800" u="sng"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Ventaja en costos: </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Una empresa de transporte que utiliza una flota moderna con bajo consumo de combustible, lo que reduce costos operativos y permite ofrecer precios más competitivos.</a:t>
            </a:r>
          </a:p>
        </p:txBody>
      </p:sp>
      <p:sp>
        <p:nvSpPr>
          <p:cNvPr id="9" name="CuadroTexto 8">
            <a:extLst>
              <a:ext uri="{FF2B5EF4-FFF2-40B4-BE49-F238E27FC236}">
                <a16:creationId xmlns:a16="http://schemas.microsoft.com/office/drawing/2014/main" id="{826CDE60-181B-2FB5-965E-FB3141374CDB}"/>
              </a:ext>
            </a:extLst>
          </p:cNvPr>
          <p:cNvSpPr txBox="1"/>
          <p:nvPr/>
        </p:nvSpPr>
        <p:spPr>
          <a:xfrm>
            <a:off x="1944904" y="4698496"/>
            <a:ext cx="6093724" cy="1020857"/>
          </a:xfrm>
          <a:prstGeom prst="rect">
            <a:avLst/>
          </a:prstGeom>
          <a:noFill/>
        </p:spPr>
        <p:txBody>
          <a:bodyPr wrap="square">
            <a:spAutoFit/>
          </a:bodyPr>
          <a:lstStyle/>
          <a:p>
            <a:pPr>
              <a:lnSpc>
                <a:spcPct val="115000"/>
              </a:lnSpc>
              <a:spcAft>
                <a:spcPts val="1000"/>
              </a:spcAft>
              <a:buNone/>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Servicio al cliente superior</a:t>
            </a:r>
            <a:r>
              <a:rPr lang="es-AR" b="1" dirty="0">
                <a:solidFill>
                  <a:schemeClr val="tx2"/>
                </a:solidFill>
                <a:latin typeface="Cambria" panose="02040503050406030204" pitchFamily="18" charset="0"/>
                <a:ea typeface="MS Mincho" panose="02020609040205080304" pitchFamily="49" charset="-128"/>
                <a:cs typeface="Times New Roman" panose="02020603050405020304" pitchFamily="18" charset="0"/>
              </a:rPr>
              <a:t>:</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Atención personalizada 24/7 con asesores especializados, logrando una tasa de fidelización del cliente más alta que la competencia.</a:t>
            </a:r>
          </a:p>
        </p:txBody>
      </p:sp>
      <p:sp>
        <p:nvSpPr>
          <p:cNvPr id="11" name="CuadroTexto 10">
            <a:extLst>
              <a:ext uri="{FF2B5EF4-FFF2-40B4-BE49-F238E27FC236}">
                <a16:creationId xmlns:a16="http://schemas.microsoft.com/office/drawing/2014/main" id="{E365CEC0-0F4C-8027-4009-91602F4FFF05}"/>
              </a:ext>
            </a:extLst>
          </p:cNvPr>
          <p:cNvSpPr txBox="1"/>
          <p:nvPr/>
        </p:nvSpPr>
        <p:spPr>
          <a:xfrm>
            <a:off x="7939664" y="894083"/>
            <a:ext cx="3672408" cy="1339406"/>
          </a:xfrm>
          <a:prstGeom prst="rect">
            <a:avLst/>
          </a:prstGeom>
          <a:noFill/>
        </p:spPr>
        <p:txBody>
          <a:bodyPr wrap="square">
            <a:spAutoFit/>
          </a:bodyPr>
          <a:lstStyle/>
          <a:p>
            <a:pPr>
              <a:lnSpc>
                <a:spcPct val="115000"/>
              </a:lnSpc>
              <a:spcAft>
                <a:spcPts val="1000"/>
              </a:spcAft>
              <a:buNone/>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Innovación</a:t>
            </a:r>
            <a:r>
              <a:rPr lang="es-AR" b="1" dirty="0">
                <a:solidFill>
                  <a:schemeClr val="tx2"/>
                </a:solidFill>
                <a:latin typeface="Cambria" panose="02040503050406030204" pitchFamily="18" charset="0"/>
                <a:ea typeface="MS Mincho" panose="02020609040205080304" pitchFamily="49" charset="-128"/>
                <a:cs typeface="Times New Roman" panose="02020603050405020304" pitchFamily="18" charset="0"/>
              </a:rPr>
              <a:t>: </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Uso de </a:t>
            </a:r>
            <a:r>
              <a:rPr lang="es-AR" dirty="0">
                <a:solidFill>
                  <a:schemeClr val="tx2"/>
                </a:solidFill>
                <a:latin typeface="Cambria" panose="02040503050406030204" pitchFamily="18" charset="0"/>
                <a:ea typeface="MS Mincho" panose="02020609040205080304" pitchFamily="49" charset="-128"/>
                <a:cs typeface="Times New Roman" panose="02020603050405020304" pitchFamily="18" charset="0"/>
              </a:rPr>
              <a:t>IA</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para optimizar rutas de entrega, reduciendo tiempos y mejorando la eficiencia logística.</a:t>
            </a:r>
          </a:p>
        </p:txBody>
      </p:sp>
      <p:sp>
        <p:nvSpPr>
          <p:cNvPr id="13" name="CuadroTexto 12">
            <a:extLst>
              <a:ext uri="{FF2B5EF4-FFF2-40B4-BE49-F238E27FC236}">
                <a16:creationId xmlns:a16="http://schemas.microsoft.com/office/drawing/2014/main" id="{F647262F-D73D-DCC7-2DD7-F4BE98D55947}"/>
              </a:ext>
            </a:extLst>
          </p:cNvPr>
          <p:cNvSpPr txBox="1"/>
          <p:nvPr/>
        </p:nvSpPr>
        <p:spPr>
          <a:xfrm>
            <a:off x="7966620" y="2650900"/>
            <a:ext cx="3861476" cy="1657954"/>
          </a:xfrm>
          <a:prstGeom prst="rect">
            <a:avLst/>
          </a:prstGeom>
          <a:noFill/>
        </p:spPr>
        <p:txBody>
          <a:bodyPr wrap="square">
            <a:spAutoFit/>
          </a:bodyPr>
          <a:lstStyle/>
          <a:p>
            <a:pPr>
              <a:lnSpc>
                <a:spcPct val="115000"/>
              </a:lnSpc>
              <a:spcAft>
                <a:spcPts val="1000"/>
              </a:spcAft>
              <a:buNone/>
            </a:pPr>
            <a:r>
              <a:rPr lang="es-AR" sz="18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Acceso exclusivo a recursos</a:t>
            </a:r>
            <a:r>
              <a:rPr lang="es-AR" b="1" dirty="0">
                <a:solidFill>
                  <a:schemeClr val="tx2"/>
                </a:solidFill>
                <a:latin typeface="Cambria" panose="02040503050406030204" pitchFamily="18" charset="0"/>
                <a:ea typeface="MS Mincho" panose="02020609040205080304" pitchFamily="49" charset="-128"/>
                <a:cs typeface="Times New Roman" panose="02020603050405020304" pitchFamily="18" charset="0"/>
              </a:rPr>
              <a:t>: </a:t>
            </a:r>
            <a:r>
              <a:rPr lang="es-AR"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Contratos exclusivos con proveedores clave o uso preferente de infraestructura logística (almacenes, puertos, rutas).</a:t>
            </a:r>
          </a:p>
        </p:txBody>
      </p:sp>
      <p:sp>
        <p:nvSpPr>
          <p:cNvPr id="14" name="Rectángulo 13">
            <a:extLst>
              <a:ext uri="{FF2B5EF4-FFF2-40B4-BE49-F238E27FC236}">
                <a16:creationId xmlns:a16="http://schemas.microsoft.com/office/drawing/2014/main" id="{E43DDB90-CE12-5104-8054-F1E2B2EDBA9C}"/>
              </a:ext>
            </a:extLst>
          </p:cNvPr>
          <p:cNvSpPr/>
          <p:nvPr/>
        </p:nvSpPr>
        <p:spPr>
          <a:xfrm>
            <a:off x="1944904" y="628432"/>
            <a:ext cx="5517660" cy="22086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9493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445A7-0960-685F-74CB-DB80F5F2E7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7D0BA24-E41D-58DD-9214-E45E4B8C56D6}"/>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C5F8506D-89EB-03FD-6F5F-E13001085EBB}"/>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E788D2E8-A0EE-CA70-4B88-3F05F7A05907}"/>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Tabla 4">
            <a:extLst>
              <a:ext uri="{FF2B5EF4-FFF2-40B4-BE49-F238E27FC236}">
                <a16:creationId xmlns:a16="http://schemas.microsoft.com/office/drawing/2014/main" id="{49042C7B-4D34-01FA-8359-D497091C1E17}"/>
              </a:ext>
            </a:extLst>
          </p:cNvPr>
          <p:cNvGraphicFramePr>
            <a:graphicFrameLocks noGrp="1"/>
          </p:cNvGraphicFramePr>
          <p:nvPr>
            <p:extLst>
              <p:ext uri="{D42A27DB-BD31-4B8C-83A1-F6EECF244321}">
                <p14:modId xmlns:p14="http://schemas.microsoft.com/office/powerpoint/2010/main" val="1317404852"/>
              </p:ext>
            </p:extLst>
          </p:nvPr>
        </p:nvGraphicFramePr>
        <p:xfrm>
          <a:off x="1629916" y="1152126"/>
          <a:ext cx="9289032" cy="4393723"/>
        </p:xfrm>
        <a:graphic>
          <a:graphicData uri="http://schemas.openxmlformats.org/drawingml/2006/table">
            <a:tbl>
              <a:tblPr firstRow="1" firstCol="1" bandRow="1">
                <a:tableStyleId>{073A0DAA-6AF3-43AB-8588-CEC1D06C72B9}</a:tableStyleId>
              </a:tblPr>
              <a:tblGrid>
                <a:gridCol w="2322258">
                  <a:extLst>
                    <a:ext uri="{9D8B030D-6E8A-4147-A177-3AD203B41FA5}">
                      <a16:colId xmlns:a16="http://schemas.microsoft.com/office/drawing/2014/main" val="2606629905"/>
                    </a:ext>
                  </a:extLst>
                </a:gridCol>
                <a:gridCol w="2322258">
                  <a:extLst>
                    <a:ext uri="{9D8B030D-6E8A-4147-A177-3AD203B41FA5}">
                      <a16:colId xmlns:a16="http://schemas.microsoft.com/office/drawing/2014/main" val="2281326767"/>
                    </a:ext>
                  </a:extLst>
                </a:gridCol>
                <a:gridCol w="2322258">
                  <a:extLst>
                    <a:ext uri="{9D8B030D-6E8A-4147-A177-3AD203B41FA5}">
                      <a16:colId xmlns:a16="http://schemas.microsoft.com/office/drawing/2014/main" val="2074288500"/>
                    </a:ext>
                  </a:extLst>
                </a:gridCol>
                <a:gridCol w="2322258">
                  <a:extLst>
                    <a:ext uri="{9D8B030D-6E8A-4147-A177-3AD203B41FA5}">
                      <a16:colId xmlns:a16="http://schemas.microsoft.com/office/drawing/2014/main" val="1375233246"/>
                    </a:ext>
                  </a:extLst>
                </a:gridCol>
              </a:tblGrid>
              <a:tr h="802515">
                <a:tc>
                  <a:txBody>
                    <a:bodyPr/>
                    <a:lstStyle/>
                    <a:p>
                      <a:pPr algn="ctr">
                        <a:lnSpc>
                          <a:spcPct val="115000"/>
                        </a:lnSpc>
                        <a:spcAft>
                          <a:spcPts val="1000"/>
                        </a:spcAft>
                        <a:buNone/>
                      </a:pPr>
                      <a:r>
                        <a:rPr lang="en-US" sz="2400" dirty="0">
                          <a:solidFill>
                            <a:schemeClr val="tx2"/>
                          </a:solidFill>
                          <a:effectLst/>
                        </a:rPr>
                        <a:t>Tipo de </a:t>
                      </a:r>
                      <a:r>
                        <a:rPr lang="en-US" sz="2400" dirty="0" err="1">
                          <a:solidFill>
                            <a:schemeClr val="tx2"/>
                          </a:solidFill>
                          <a:effectLst/>
                        </a:rPr>
                        <a:t>Ventaja</a:t>
                      </a:r>
                      <a:endParaRPr lang="es-AR"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1000"/>
                        </a:spcAft>
                        <a:buNone/>
                      </a:pPr>
                      <a:r>
                        <a:rPr lang="en-US" sz="2400" dirty="0" err="1">
                          <a:solidFill>
                            <a:schemeClr val="tx2"/>
                          </a:solidFill>
                          <a:effectLst/>
                        </a:rPr>
                        <a:t>Empresa</a:t>
                      </a:r>
                      <a:endParaRPr lang="es-AR"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1000"/>
                        </a:spcAft>
                        <a:buNone/>
                      </a:pPr>
                      <a:r>
                        <a:rPr lang="en-US" sz="2400" dirty="0" err="1">
                          <a:solidFill>
                            <a:schemeClr val="tx2"/>
                          </a:solidFill>
                          <a:effectLst/>
                        </a:rPr>
                        <a:t>Ejemplo</a:t>
                      </a:r>
                      <a:endParaRPr lang="es-AR"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2400" dirty="0" err="1">
                          <a:solidFill>
                            <a:schemeClr val="tx2"/>
                          </a:solidFill>
                          <a:effectLst/>
                        </a:rPr>
                        <a:t>Cómo</a:t>
                      </a:r>
                      <a:r>
                        <a:rPr lang="en-US" sz="2400" dirty="0">
                          <a:solidFill>
                            <a:schemeClr val="tx2"/>
                          </a:solidFill>
                          <a:effectLst/>
                        </a:rPr>
                        <a:t> lo </a:t>
                      </a:r>
                      <a:r>
                        <a:rPr lang="en-US" sz="2400" dirty="0" err="1">
                          <a:solidFill>
                            <a:schemeClr val="tx2"/>
                          </a:solidFill>
                          <a:effectLst/>
                        </a:rPr>
                        <a:t>logra</a:t>
                      </a:r>
                      <a:endParaRPr lang="es-AR"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302199516"/>
                  </a:ext>
                </a:extLst>
              </a:tr>
              <a:tr h="1204175">
                <a:tc>
                  <a:txBody>
                    <a:bodyPr/>
                    <a:lstStyle/>
                    <a:p>
                      <a:pPr algn="ctr">
                        <a:lnSpc>
                          <a:spcPct val="115000"/>
                        </a:lnSpc>
                        <a:spcAft>
                          <a:spcPts val="1000"/>
                        </a:spcAft>
                        <a:buNone/>
                      </a:pPr>
                      <a:endParaRPr lang="en-US" sz="1600" dirty="0">
                        <a:solidFill>
                          <a:schemeClr val="tx2"/>
                        </a:solidFill>
                        <a:effectLst/>
                      </a:endParaRPr>
                    </a:p>
                    <a:p>
                      <a:pPr algn="ctr">
                        <a:lnSpc>
                          <a:spcPct val="115000"/>
                        </a:lnSpc>
                        <a:spcAft>
                          <a:spcPts val="1000"/>
                        </a:spcAft>
                        <a:buNone/>
                      </a:pPr>
                      <a:r>
                        <a:rPr lang="en-US" sz="1600" dirty="0" err="1">
                          <a:solidFill>
                            <a:schemeClr val="tx2"/>
                          </a:solidFill>
                          <a:effectLst/>
                        </a:rPr>
                        <a:t>Liderazgo</a:t>
                      </a:r>
                      <a:r>
                        <a:rPr lang="en-US" sz="1600" dirty="0">
                          <a:solidFill>
                            <a:schemeClr val="tx2"/>
                          </a:solidFill>
                          <a:effectLst/>
                        </a:rPr>
                        <a:t> </a:t>
                      </a:r>
                      <a:r>
                        <a:rPr lang="en-US" sz="1600" dirty="0" err="1">
                          <a:solidFill>
                            <a:schemeClr val="tx2"/>
                          </a:solidFill>
                          <a:effectLst/>
                        </a:rPr>
                        <a:t>en</a:t>
                      </a:r>
                      <a:r>
                        <a:rPr lang="en-US" sz="1600" dirty="0">
                          <a:solidFill>
                            <a:schemeClr val="tx2"/>
                          </a:solidFill>
                          <a:effectLst/>
                        </a:rPr>
                        <a:t> Costos</a:t>
                      </a:r>
                      <a:endParaRPr lang="es-AR"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1000"/>
                        </a:spcAft>
                        <a:buNone/>
                      </a:pPr>
                      <a:endParaRPr lang="en-US" sz="1600" dirty="0">
                        <a:solidFill>
                          <a:schemeClr val="tx2"/>
                        </a:solidFill>
                        <a:effectLst/>
                      </a:endParaRPr>
                    </a:p>
                    <a:p>
                      <a:pPr algn="ctr">
                        <a:lnSpc>
                          <a:spcPct val="115000"/>
                        </a:lnSpc>
                        <a:spcAft>
                          <a:spcPts val="1000"/>
                        </a:spcAft>
                        <a:buNone/>
                      </a:pPr>
                      <a:r>
                        <a:rPr lang="en-US" sz="1600" dirty="0">
                          <a:solidFill>
                            <a:schemeClr val="tx2"/>
                          </a:solidFill>
                          <a:effectLst/>
                        </a:rPr>
                        <a:t>Walmart</a:t>
                      </a:r>
                      <a:endParaRPr lang="es-AR"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nSpc>
                          <a:spcPct val="115000"/>
                        </a:lnSpc>
                        <a:spcAft>
                          <a:spcPts val="1000"/>
                        </a:spcAft>
                        <a:buNone/>
                      </a:pPr>
                      <a:endParaRPr lang="en-US" sz="1400" dirty="0">
                        <a:solidFill>
                          <a:schemeClr val="tx2"/>
                        </a:solidFill>
                        <a:effectLst/>
                      </a:endParaRPr>
                    </a:p>
                    <a:p>
                      <a:pPr>
                        <a:lnSpc>
                          <a:spcPct val="115000"/>
                        </a:lnSpc>
                        <a:spcAft>
                          <a:spcPts val="1000"/>
                        </a:spcAft>
                        <a:buNone/>
                      </a:pPr>
                      <a:r>
                        <a:rPr lang="en-US" sz="1400" dirty="0" err="1">
                          <a:solidFill>
                            <a:schemeClr val="tx2"/>
                          </a:solidFill>
                          <a:effectLst/>
                        </a:rPr>
                        <a:t>Precios</a:t>
                      </a:r>
                      <a:r>
                        <a:rPr lang="en-US" sz="1400" dirty="0">
                          <a:solidFill>
                            <a:schemeClr val="tx2"/>
                          </a:solidFill>
                          <a:effectLst/>
                        </a:rPr>
                        <a:t> </a:t>
                      </a:r>
                      <a:r>
                        <a:rPr lang="en-US" sz="1400" dirty="0" err="1">
                          <a:solidFill>
                            <a:schemeClr val="tx2"/>
                          </a:solidFill>
                          <a:effectLst/>
                        </a:rPr>
                        <a:t>bajos</a:t>
                      </a:r>
                      <a:r>
                        <a:rPr lang="en-US" sz="1400" dirty="0">
                          <a:solidFill>
                            <a:schemeClr val="tx2"/>
                          </a:solidFill>
                          <a:effectLst/>
                        </a:rPr>
                        <a:t> </a:t>
                      </a:r>
                      <a:r>
                        <a:rPr lang="en-US" sz="1400" dirty="0" err="1">
                          <a:solidFill>
                            <a:schemeClr val="tx2"/>
                          </a:solidFill>
                          <a:effectLst/>
                        </a:rPr>
                        <a:t>todos</a:t>
                      </a:r>
                      <a:r>
                        <a:rPr lang="en-US" sz="1400" dirty="0">
                          <a:solidFill>
                            <a:schemeClr val="tx2"/>
                          </a:solidFill>
                          <a:effectLst/>
                        </a:rPr>
                        <a:t> </a:t>
                      </a:r>
                      <a:r>
                        <a:rPr lang="en-US" sz="1400" dirty="0" err="1">
                          <a:solidFill>
                            <a:schemeClr val="tx2"/>
                          </a:solidFill>
                          <a:effectLst/>
                        </a:rPr>
                        <a:t>los</a:t>
                      </a:r>
                      <a:r>
                        <a:rPr lang="en-US" sz="1400" dirty="0">
                          <a:solidFill>
                            <a:schemeClr val="tx2"/>
                          </a:solidFill>
                          <a:effectLst/>
                        </a:rPr>
                        <a:t> días</a:t>
                      </a:r>
                      <a:endParaRPr lang="es-AR" sz="1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err="1">
                          <a:solidFill>
                            <a:schemeClr val="tx2"/>
                          </a:solidFill>
                          <a:effectLst/>
                        </a:rPr>
                        <a:t>Economías</a:t>
                      </a:r>
                      <a:r>
                        <a:rPr lang="en-US" sz="1400" dirty="0">
                          <a:solidFill>
                            <a:schemeClr val="tx2"/>
                          </a:solidFill>
                          <a:effectLst/>
                        </a:rPr>
                        <a:t> de </a:t>
                      </a:r>
                      <a:r>
                        <a:rPr lang="en-US" sz="1400" dirty="0" err="1">
                          <a:solidFill>
                            <a:schemeClr val="tx2"/>
                          </a:solidFill>
                          <a:effectLst/>
                        </a:rPr>
                        <a:t>escala</a:t>
                      </a:r>
                      <a:r>
                        <a:rPr lang="en-US" sz="1400" dirty="0">
                          <a:solidFill>
                            <a:schemeClr val="tx2"/>
                          </a:solidFill>
                          <a:effectLst/>
                        </a:rPr>
                        <a:t>, </a:t>
                      </a:r>
                      <a:r>
                        <a:rPr lang="en-US" sz="1400" dirty="0" err="1">
                          <a:solidFill>
                            <a:schemeClr val="tx2"/>
                          </a:solidFill>
                          <a:effectLst/>
                        </a:rPr>
                        <a:t>negociación</a:t>
                      </a:r>
                      <a:r>
                        <a:rPr lang="en-US" sz="1400" dirty="0">
                          <a:solidFill>
                            <a:schemeClr val="tx2"/>
                          </a:solidFill>
                          <a:effectLst/>
                        </a:rPr>
                        <a:t> con </a:t>
                      </a:r>
                      <a:r>
                        <a:rPr lang="en-US" sz="1400" dirty="0" err="1">
                          <a:solidFill>
                            <a:schemeClr val="tx2"/>
                          </a:solidFill>
                          <a:effectLst/>
                        </a:rPr>
                        <a:t>proveedores</a:t>
                      </a:r>
                      <a:r>
                        <a:rPr lang="en-US" sz="1400" dirty="0">
                          <a:solidFill>
                            <a:schemeClr val="tx2"/>
                          </a:solidFill>
                          <a:effectLst/>
                        </a:rPr>
                        <a:t>, </a:t>
                      </a:r>
                      <a:r>
                        <a:rPr lang="en-US" sz="1400" dirty="0" err="1">
                          <a:solidFill>
                            <a:schemeClr val="tx2"/>
                          </a:solidFill>
                          <a:effectLst/>
                        </a:rPr>
                        <a:t>logística</a:t>
                      </a:r>
                      <a:r>
                        <a:rPr lang="en-US" sz="1400" dirty="0">
                          <a:solidFill>
                            <a:schemeClr val="tx2"/>
                          </a:solidFill>
                          <a:effectLst/>
                        </a:rPr>
                        <a:t> </a:t>
                      </a:r>
                      <a:r>
                        <a:rPr lang="en-US" sz="1400" dirty="0" err="1">
                          <a:solidFill>
                            <a:schemeClr val="tx2"/>
                          </a:solidFill>
                          <a:effectLst/>
                        </a:rPr>
                        <a:t>eficiente</a:t>
                      </a:r>
                      <a:r>
                        <a:rPr lang="en-US" sz="1400" dirty="0">
                          <a:solidFill>
                            <a:schemeClr val="tx2"/>
                          </a:solidFill>
                          <a:effectLst/>
                        </a:rPr>
                        <a:t>.</a:t>
                      </a:r>
                      <a:endParaRPr lang="es-AR" sz="1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14373089"/>
                  </a:ext>
                </a:extLst>
              </a:tr>
              <a:tr h="959011">
                <a:tc>
                  <a:txBody>
                    <a:bodyPr/>
                    <a:lstStyle/>
                    <a:p>
                      <a:pPr algn="ctr">
                        <a:lnSpc>
                          <a:spcPct val="115000"/>
                        </a:lnSpc>
                        <a:spcAft>
                          <a:spcPts val="1000"/>
                        </a:spcAft>
                        <a:buNone/>
                      </a:pPr>
                      <a:endParaRPr lang="en-US" sz="1600" dirty="0">
                        <a:solidFill>
                          <a:schemeClr val="tx2"/>
                        </a:solidFill>
                        <a:effectLst/>
                      </a:endParaRPr>
                    </a:p>
                    <a:p>
                      <a:pPr algn="ctr">
                        <a:lnSpc>
                          <a:spcPct val="115000"/>
                        </a:lnSpc>
                        <a:spcAft>
                          <a:spcPts val="1000"/>
                        </a:spcAft>
                        <a:buNone/>
                      </a:pPr>
                      <a:r>
                        <a:rPr lang="en-US" sz="1600" dirty="0" err="1">
                          <a:solidFill>
                            <a:schemeClr val="tx2"/>
                          </a:solidFill>
                          <a:effectLst/>
                        </a:rPr>
                        <a:t>Diferenciación</a:t>
                      </a:r>
                      <a:endParaRPr lang="es-AR"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1000"/>
                        </a:spcAft>
                        <a:buNone/>
                      </a:pPr>
                      <a:endParaRPr lang="en-US" sz="1600" dirty="0">
                        <a:solidFill>
                          <a:schemeClr val="tx2"/>
                        </a:solidFill>
                        <a:effectLst/>
                      </a:endParaRPr>
                    </a:p>
                    <a:p>
                      <a:pPr algn="ctr">
                        <a:lnSpc>
                          <a:spcPct val="115000"/>
                        </a:lnSpc>
                        <a:spcAft>
                          <a:spcPts val="1000"/>
                        </a:spcAft>
                        <a:buNone/>
                      </a:pPr>
                      <a:r>
                        <a:rPr lang="en-US" sz="1600" dirty="0">
                          <a:solidFill>
                            <a:schemeClr val="tx2"/>
                          </a:solidFill>
                          <a:effectLst/>
                        </a:rPr>
                        <a:t>Apple</a:t>
                      </a:r>
                      <a:endParaRPr lang="es-AR"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nSpc>
                          <a:spcPct val="115000"/>
                        </a:lnSpc>
                        <a:spcAft>
                          <a:spcPts val="1000"/>
                        </a:spcAft>
                        <a:buNone/>
                      </a:pPr>
                      <a:endParaRPr lang="en-US" sz="1400" dirty="0">
                        <a:solidFill>
                          <a:schemeClr val="tx2"/>
                        </a:solidFill>
                        <a:effectLst/>
                      </a:endParaRPr>
                    </a:p>
                    <a:p>
                      <a:pPr>
                        <a:lnSpc>
                          <a:spcPct val="115000"/>
                        </a:lnSpc>
                        <a:spcAft>
                          <a:spcPts val="1000"/>
                        </a:spcAft>
                        <a:buNone/>
                      </a:pPr>
                      <a:r>
                        <a:rPr lang="en-US" sz="1400" dirty="0" err="1">
                          <a:solidFill>
                            <a:schemeClr val="tx2"/>
                          </a:solidFill>
                          <a:effectLst/>
                        </a:rPr>
                        <a:t>Ecosistema</a:t>
                      </a:r>
                      <a:r>
                        <a:rPr lang="en-US" sz="1400" dirty="0">
                          <a:solidFill>
                            <a:schemeClr val="tx2"/>
                          </a:solidFill>
                          <a:effectLst/>
                        </a:rPr>
                        <a:t> premium</a:t>
                      </a:r>
                      <a:endParaRPr lang="es-AR" sz="1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err="1">
                          <a:solidFill>
                            <a:schemeClr val="tx2"/>
                          </a:solidFill>
                          <a:effectLst/>
                        </a:rPr>
                        <a:t>Diseño</a:t>
                      </a:r>
                      <a:r>
                        <a:rPr lang="en-US" sz="1400" dirty="0">
                          <a:solidFill>
                            <a:schemeClr val="tx2"/>
                          </a:solidFill>
                          <a:effectLst/>
                        </a:rPr>
                        <a:t> </a:t>
                      </a:r>
                      <a:r>
                        <a:rPr lang="en-US" sz="1400" dirty="0" err="1">
                          <a:solidFill>
                            <a:schemeClr val="tx2"/>
                          </a:solidFill>
                          <a:effectLst/>
                        </a:rPr>
                        <a:t>exclusivo</a:t>
                      </a:r>
                      <a:r>
                        <a:rPr lang="en-US" sz="1400" dirty="0">
                          <a:solidFill>
                            <a:schemeClr val="tx2"/>
                          </a:solidFill>
                          <a:effectLst/>
                        </a:rPr>
                        <a:t>, </a:t>
                      </a:r>
                      <a:r>
                        <a:rPr lang="en-US" sz="1400" dirty="0" err="1">
                          <a:solidFill>
                            <a:schemeClr val="tx2"/>
                          </a:solidFill>
                          <a:effectLst/>
                        </a:rPr>
                        <a:t>marca</a:t>
                      </a:r>
                      <a:r>
                        <a:rPr lang="en-US" sz="1400" dirty="0">
                          <a:solidFill>
                            <a:schemeClr val="tx2"/>
                          </a:solidFill>
                          <a:effectLst/>
                        </a:rPr>
                        <a:t> </a:t>
                      </a:r>
                      <a:r>
                        <a:rPr lang="en-US" sz="1400" dirty="0" err="1">
                          <a:solidFill>
                            <a:schemeClr val="tx2"/>
                          </a:solidFill>
                          <a:effectLst/>
                        </a:rPr>
                        <a:t>fuerte</a:t>
                      </a:r>
                      <a:r>
                        <a:rPr lang="en-US" sz="1400" dirty="0">
                          <a:solidFill>
                            <a:schemeClr val="tx2"/>
                          </a:solidFill>
                          <a:effectLst/>
                        </a:rPr>
                        <a:t>, </a:t>
                      </a:r>
                      <a:r>
                        <a:rPr lang="en-US" sz="1400" dirty="0" err="1">
                          <a:solidFill>
                            <a:schemeClr val="tx2"/>
                          </a:solidFill>
                          <a:effectLst/>
                        </a:rPr>
                        <a:t>experiencia</a:t>
                      </a:r>
                      <a:r>
                        <a:rPr lang="en-US" sz="1400" dirty="0">
                          <a:solidFill>
                            <a:schemeClr val="tx2"/>
                          </a:solidFill>
                          <a:effectLst/>
                        </a:rPr>
                        <a:t> de </a:t>
                      </a:r>
                      <a:r>
                        <a:rPr lang="en-US" sz="1400" dirty="0" err="1">
                          <a:solidFill>
                            <a:schemeClr val="tx2"/>
                          </a:solidFill>
                          <a:effectLst/>
                        </a:rPr>
                        <a:t>usuario</a:t>
                      </a:r>
                      <a:r>
                        <a:rPr lang="en-US" sz="1400" dirty="0">
                          <a:solidFill>
                            <a:schemeClr val="tx2"/>
                          </a:solidFill>
                          <a:effectLst/>
                        </a:rPr>
                        <a:t>.</a:t>
                      </a:r>
                      <a:endParaRPr lang="es-AR" sz="1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6411401"/>
                  </a:ext>
                </a:extLst>
              </a:tr>
              <a:tr h="959011">
                <a:tc>
                  <a:txBody>
                    <a:bodyPr/>
                    <a:lstStyle/>
                    <a:p>
                      <a:pPr algn="ctr">
                        <a:lnSpc>
                          <a:spcPct val="115000"/>
                        </a:lnSpc>
                        <a:spcAft>
                          <a:spcPts val="1000"/>
                        </a:spcAft>
                        <a:buNone/>
                      </a:pPr>
                      <a:endParaRPr lang="en-US" sz="1600" dirty="0">
                        <a:solidFill>
                          <a:schemeClr val="tx2"/>
                        </a:solidFill>
                        <a:effectLst/>
                      </a:endParaRPr>
                    </a:p>
                    <a:p>
                      <a:pPr algn="ctr">
                        <a:lnSpc>
                          <a:spcPct val="115000"/>
                        </a:lnSpc>
                        <a:spcAft>
                          <a:spcPts val="1000"/>
                        </a:spcAft>
                        <a:buNone/>
                      </a:pPr>
                      <a:r>
                        <a:rPr lang="en-US" sz="1600" dirty="0" err="1">
                          <a:solidFill>
                            <a:schemeClr val="tx2"/>
                          </a:solidFill>
                          <a:effectLst/>
                        </a:rPr>
                        <a:t>Innovación</a:t>
                      </a:r>
                      <a:endParaRPr lang="es-AR"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1000"/>
                        </a:spcAft>
                        <a:buNone/>
                      </a:pPr>
                      <a:endParaRPr lang="en-US" sz="1600" dirty="0">
                        <a:solidFill>
                          <a:schemeClr val="tx2"/>
                        </a:solidFill>
                        <a:effectLst/>
                      </a:endParaRPr>
                    </a:p>
                    <a:p>
                      <a:pPr algn="ctr">
                        <a:lnSpc>
                          <a:spcPct val="115000"/>
                        </a:lnSpc>
                        <a:spcAft>
                          <a:spcPts val="1000"/>
                        </a:spcAft>
                        <a:buNone/>
                      </a:pPr>
                      <a:r>
                        <a:rPr lang="en-US" sz="1600" dirty="0">
                          <a:solidFill>
                            <a:schemeClr val="tx2"/>
                          </a:solidFill>
                          <a:effectLst/>
                        </a:rPr>
                        <a:t>Netflix</a:t>
                      </a:r>
                      <a:endParaRPr lang="es-AR"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nSpc>
                          <a:spcPct val="115000"/>
                        </a:lnSpc>
                        <a:spcAft>
                          <a:spcPts val="1000"/>
                        </a:spcAft>
                        <a:buNone/>
                      </a:pPr>
                      <a:endParaRPr lang="en-US" sz="1400" dirty="0">
                        <a:solidFill>
                          <a:schemeClr val="tx2"/>
                        </a:solidFill>
                        <a:effectLst/>
                      </a:endParaRPr>
                    </a:p>
                    <a:p>
                      <a:pPr>
                        <a:lnSpc>
                          <a:spcPct val="115000"/>
                        </a:lnSpc>
                        <a:spcAft>
                          <a:spcPts val="1000"/>
                        </a:spcAft>
                        <a:buNone/>
                      </a:pPr>
                      <a:r>
                        <a:rPr lang="en-US" sz="1400" dirty="0">
                          <a:solidFill>
                            <a:schemeClr val="tx2"/>
                          </a:solidFill>
                          <a:effectLst/>
                        </a:rPr>
                        <a:t>Streaming </a:t>
                      </a:r>
                      <a:r>
                        <a:rPr lang="en-US" sz="1400" dirty="0" err="1">
                          <a:solidFill>
                            <a:schemeClr val="tx2"/>
                          </a:solidFill>
                          <a:effectLst/>
                        </a:rPr>
                        <a:t>personalizado</a:t>
                      </a:r>
                      <a:endParaRPr lang="es-AR" sz="1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err="1">
                          <a:solidFill>
                            <a:schemeClr val="tx2"/>
                          </a:solidFill>
                          <a:effectLst/>
                        </a:rPr>
                        <a:t>Contenido</a:t>
                      </a:r>
                      <a:r>
                        <a:rPr lang="en-US" sz="1400" dirty="0">
                          <a:solidFill>
                            <a:schemeClr val="tx2"/>
                          </a:solidFill>
                          <a:effectLst/>
                        </a:rPr>
                        <a:t> original, </a:t>
                      </a:r>
                      <a:r>
                        <a:rPr lang="en-US" sz="1400" dirty="0" err="1">
                          <a:solidFill>
                            <a:schemeClr val="tx2"/>
                          </a:solidFill>
                          <a:effectLst/>
                        </a:rPr>
                        <a:t>algoritmos</a:t>
                      </a:r>
                      <a:r>
                        <a:rPr lang="en-US" sz="1400" dirty="0">
                          <a:solidFill>
                            <a:schemeClr val="tx2"/>
                          </a:solidFill>
                          <a:effectLst/>
                        </a:rPr>
                        <a:t>, </a:t>
                      </a:r>
                      <a:r>
                        <a:rPr lang="en-US" sz="1400" dirty="0" err="1">
                          <a:solidFill>
                            <a:schemeClr val="tx2"/>
                          </a:solidFill>
                          <a:effectLst/>
                        </a:rPr>
                        <a:t>escalabilidad</a:t>
                      </a:r>
                      <a:r>
                        <a:rPr lang="en-US" sz="1400" dirty="0">
                          <a:solidFill>
                            <a:schemeClr val="tx2"/>
                          </a:solidFill>
                          <a:effectLst/>
                        </a:rPr>
                        <a:t>.</a:t>
                      </a:r>
                      <a:endParaRPr lang="es-AR" sz="1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4484739"/>
                  </a:ext>
                </a:extLst>
              </a:tr>
              <a:tr h="468685">
                <a:tc>
                  <a:txBody>
                    <a:bodyPr/>
                    <a:lstStyle/>
                    <a:p>
                      <a:pPr algn="ctr">
                        <a:lnSpc>
                          <a:spcPct val="115000"/>
                        </a:lnSpc>
                        <a:spcAft>
                          <a:spcPts val="1000"/>
                        </a:spcAft>
                        <a:buNone/>
                      </a:pPr>
                      <a:r>
                        <a:rPr lang="en-US" sz="1600" dirty="0" err="1">
                          <a:solidFill>
                            <a:schemeClr val="tx2"/>
                          </a:solidFill>
                          <a:effectLst/>
                        </a:rPr>
                        <a:t>Recursos</a:t>
                      </a:r>
                      <a:r>
                        <a:rPr lang="en-US" sz="1600" dirty="0">
                          <a:solidFill>
                            <a:schemeClr val="tx2"/>
                          </a:solidFill>
                          <a:effectLst/>
                        </a:rPr>
                        <a:t> Intangibles</a:t>
                      </a:r>
                      <a:endParaRPr lang="es-AR"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1000"/>
                        </a:spcAft>
                        <a:buNone/>
                      </a:pPr>
                      <a:r>
                        <a:rPr lang="en-US" sz="1600" dirty="0">
                          <a:solidFill>
                            <a:schemeClr val="tx2"/>
                          </a:solidFill>
                          <a:effectLst/>
                        </a:rPr>
                        <a:t>Google</a:t>
                      </a:r>
                      <a:endParaRPr lang="es-AR"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solidFill>
                  </a:tcPr>
                </a:tc>
                <a:tc>
                  <a:txBody>
                    <a:bodyPr/>
                    <a:lstStyle/>
                    <a:p>
                      <a:pPr>
                        <a:lnSpc>
                          <a:spcPct val="115000"/>
                        </a:lnSpc>
                        <a:spcAft>
                          <a:spcPts val="1000"/>
                        </a:spcAft>
                        <a:buNone/>
                      </a:pPr>
                      <a:r>
                        <a:rPr lang="en-US" sz="1400" dirty="0">
                          <a:solidFill>
                            <a:schemeClr val="tx2"/>
                          </a:solidFill>
                          <a:effectLst/>
                        </a:rPr>
                        <a:t>Dominio de </a:t>
                      </a:r>
                      <a:r>
                        <a:rPr lang="en-US" sz="1400" dirty="0" err="1">
                          <a:solidFill>
                            <a:schemeClr val="tx2"/>
                          </a:solidFill>
                          <a:effectLst/>
                        </a:rPr>
                        <a:t>búsqueda</a:t>
                      </a:r>
                      <a:r>
                        <a:rPr lang="en-US" sz="1400" dirty="0">
                          <a:solidFill>
                            <a:schemeClr val="tx2"/>
                          </a:solidFill>
                          <a:effectLst/>
                        </a:rPr>
                        <a:t> online.</a:t>
                      </a:r>
                      <a:endParaRPr lang="es-AR" sz="1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err="1">
                          <a:solidFill>
                            <a:schemeClr val="tx2"/>
                          </a:solidFill>
                          <a:effectLst/>
                        </a:rPr>
                        <a:t>Algoritmos</a:t>
                      </a:r>
                      <a:r>
                        <a:rPr lang="en-US" sz="1400" dirty="0">
                          <a:solidFill>
                            <a:schemeClr val="tx2"/>
                          </a:solidFill>
                          <a:effectLst/>
                        </a:rPr>
                        <a:t>, </a:t>
                      </a:r>
                      <a:r>
                        <a:rPr lang="en-US" sz="1400" dirty="0" err="1">
                          <a:solidFill>
                            <a:schemeClr val="tx2"/>
                          </a:solidFill>
                          <a:effectLst/>
                        </a:rPr>
                        <a:t>marca</a:t>
                      </a:r>
                      <a:r>
                        <a:rPr lang="en-US" sz="1400" dirty="0">
                          <a:solidFill>
                            <a:schemeClr val="tx2"/>
                          </a:solidFill>
                          <a:effectLst/>
                        </a:rPr>
                        <a:t>, </a:t>
                      </a:r>
                      <a:r>
                        <a:rPr lang="en-US" sz="1400" dirty="0" err="1">
                          <a:solidFill>
                            <a:schemeClr val="tx2"/>
                          </a:solidFill>
                          <a:effectLst/>
                        </a:rPr>
                        <a:t>efecto</a:t>
                      </a:r>
                      <a:r>
                        <a:rPr lang="en-US" sz="1400" dirty="0">
                          <a:solidFill>
                            <a:schemeClr val="tx2"/>
                          </a:solidFill>
                          <a:effectLst/>
                        </a:rPr>
                        <a:t> red.</a:t>
                      </a:r>
                      <a:endParaRPr lang="es-AR" sz="1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31240999"/>
                  </a:ext>
                </a:extLst>
              </a:tr>
            </a:tbl>
          </a:graphicData>
        </a:graphic>
      </p:graphicFrame>
      <p:sp>
        <p:nvSpPr>
          <p:cNvPr id="6" name="CuadroTexto 5">
            <a:extLst>
              <a:ext uri="{FF2B5EF4-FFF2-40B4-BE49-F238E27FC236}">
                <a16:creationId xmlns:a16="http://schemas.microsoft.com/office/drawing/2014/main" id="{17469021-DFB2-12F1-39B4-164AA7A72F11}"/>
              </a:ext>
            </a:extLst>
          </p:cNvPr>
          <p:cNvSpPr txBox="1"/>
          <p:nvPr/>
        </p:nvSpPr>
        <p:spPr>
          <a:xfrm>
            <a:off x="4150196" y="557799"/>
            <a:ext cx="3637471" cy="369332"/>
          </a:xfrm>
          <a:prstGeom prst="rect">
            <a:avLst/>
          </a:prstGeom>
          <a:noFill/>
        </p:spPr>
        <p:txBody>
          <a:bodyPr wrap="none" rtlCol="0">
            <a:spAutoFit/>
          </a:bodyPr>
          <a:lstStyle/>
          <a:p>
            <a:r>
              <a:rPr lang="es-AR" b="1" u="sng" dirty="0">
                <a:solidFill>
                  <a:schemeClr val="tx2"/>
                </a:solidFill>
              </a:rPr>
              <a:t>Ejemplos de ventaja competitiva:</a:t>
            </a:r>
          </a:p>
        </p:txBody>
      </p:sp>
    </p:spTree>
    <p:extLst>
      <p:ext uri="{BB962C8B-B14F-4D97-AF65-F5344CB8AC3E}">
        <p14:creationId xmlns:p14="http://schemas.microsoft.com/office/powerpoint/2010/main" val="11493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D76F-ADAB-EAD5-589C-94C210597F3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3D6720A-B2A0-0FCD-92E3-827F31A45C9E}"/>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80C4B608-B3B3-C842-5EBD-AECF47AD8F74}"/>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C03B35BF-8037-EB78-F608-6A5096236058}"/>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DE4E33E8-117B-8F9F-DE35-B2688B58793D}"/>
              </a:ext>
            </a:extLst>
          </p:cNvPr>
          <p:cNvPicPr>
            <a:picLocks noChangeAspect="1"/>
          </p:cNvPicPr>
          <p:nvPr/>
        </p:nvPicPr>
        <p:blipFill>
          <a:blip r:embed="rId7"/>
          <a:stretch>
            <a:fillRect/>
          </a:stretch>
        </p:blipFill>
        <p:spPr>
          <a:xfrm>
            <a:off x="7629747" y="1052736"/>
            <a:ext cx="4188228" cy="5233053"/>
          </a:xfrm>
          <a:prstGeom prst="rect">
            <a:avLst/>
          </a:prstGeom>
        </p:spPr>
      </p:pic>
      <p:pic>
        <p:nvPicPr>
          <p:cNvPr id="8" name="Imagen 7">
            <a:extLst>
              <a:ext uri="{FF2B5EF4-FFF2-40B4-BE49-F238E27FC236}">
                <a16:creationId xmlns:a16="http://schemas.microsoft.com/office/drawing/2014/main" id="{8D897037-FAF4-07FE-9655-B70930865397}"/>
              </a:ext>
            </a:extLst>
          </p:cNvPr>
          <p:cNvPicPr>
            <a:picLocks noChangeAspect="1"/>
          </p:cNvPicPr>
          <p:nvPr/>
        </p:nvPicPr>
        <p:blipFill>
          <a:blip r:embed="rId8"/>
          <a:stretch>
            <a:fillRect/>
          </a:stretch>
        </p:blipFill>
        <p:spPr>
          <a:xfrm>
            <a:off x="1804216" y="1052735"/>
            <a:ext cx="5832648" cy="5232953"/>
          </a:xfrm>
          <a:prstGeom prst="rect">
            <a:avLst/>
          </a:prstGeom>
        </p:spPr>
      </p:pic>
      <p:sp>
        <p:nvSpPr>
          <p:cNvPr id="5" name="CuadroTexto 4">
            <a:extLst>
              <a:ext uri="{FF2B5EF4-FFF2-40B4-BE49-F238E27FC236}">
                <a16:creationId xmlns:a16="http://schemas.microsoft.com/office/drawing/2014/main" id="{1810E6F6-D6C3-63E6-CDEF-4BD6FEA14882}"/>
              </a:ext>
            </a:extLst>
          </p:cNvPr>
          <p:cNvSpPr txBox="1"/>
          <p:nvPr/>
        </p:nvSpPr>
        <p:spPr>
          <a:xfrm>
            <a:off x="4275676" y="504114"/>
            <a:ext cx="3637471" cy="369332"/>
          </a:xfrm>
          <a:prstGeom prst="rect">
            <a:avLst/>
          </a:prstGeom>
          <a:noFill/>
        </p:spPr>
        <p:txBody>
          <a:bodyPr wrap="none" rtlCol="0">
            <a:spAutoFit/>
          </a:bodyPr>
          <a:lstStyle/>
          <a:p>
            <a:r>
              <a:rPr lang="es-AR" b="1" u="sng" dirty="0">
                <a:solidFill>
                  <a:schemeClr val="tx2"/>
                </a:solidFill>
              </a:rPr>
              <a:t>Ejemplos de ventaja competitiva:</a:t>
            </a:r>
          </a:p>
        </p:txBody>
      </p:sp>
    </p:spTree>
    <p:extLst>
      <p:ext uri="{BB962C8B-B14F-4D97-AF65-F5344CB8AC3E}">
        <p14:creationId xmlns:p14="http://schemas.microsoft.com/office/powerpoint/2010/main" val="38425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1DF65-E6BE-1AF8-C0E8-CF6A6ACE4C3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6E5EDE6-3E0F-255A-57DA-C1BF70A87B41}"/>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FB7AB95A-D707-A77C-34ED-35930F913217}"/>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B6AC8923-BF7A-F545-DE8E-4B3797D042B1}"/>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39032012-8C04-A57E-9D43-2F25A9AE9978}"/>
              </a:ext>
            </a:extLst>
          </p:cNvPr>
          <p:cNvSpPr txBox="1"/>
          <p:nvPr/>
        </p:nvSpPr>
        <p:spPr>
          <a:xfrm>
            <a:off x="1429306" y="4627645"/>
            <a:ext cx="10349423" cy="1720984"/>
          </a:xfrm>
          <a:prstGeom prst="rect">
            <a:avLst/>
          </a:prstGeom>
          <a:noFill/>
        </p:spPr>
        <p:txBody>
          <a:bodyPr wrap="square">
            <a:spAutoFit/>
          </a:bodyPr>
          <a:lstStyle/>
          <a:p>
            <a:pPr algn="l">
              <a:lnSpc>
                <a:spcPts val="1560"/>
              </a:lnSpc>
              <a:spcBef>
                <a:spcPts val="1500"/>
              </a:spcBef>
              <a:buNone/>
            </a:pPr>
            <a:r>
              <a:rPr lang="es-ES" b="0" i="0" u="none" strike="noStrike" dirty="0">
                <a:solidFill>
                  <a:schemeClr val="tx2"/>
                </a:solidFill>
                <a:effectLst/>
                <a:latin typeface="Verdana" panose="020B0604030504040204" pitchFamily="34" charset="0"/>
                <a:ea typeface="Verdana" panose="020B0604030504040204" pitchFamily="34" charset="0"/>
              </a:rPr>
              <a:t>Apple usa  el Círculo Dorado correctamente. Comienzan con POR QUÉ, luego descubren CÓMO lograrán su visión y QUÉ necesitan crear para llegar allí.</a:t>
            </a:r>
          </a:p>
          <a:p>
            <a:pPr algn="l">
              <a:lnSpc>
                <a:spcPts val="1560"/>
              </a:lnSpc>
              <a:spcBef>
                <a:spcPts val="1500"/>
              </a:spcBef>
              <a:buNone/>
            </a:pPr>
            <a:endParaRPr lang="es-ES" b="0" i="0" u="none" strike="noStrike" dirty="0">
              <a:solidFill>
                <a:schemeClr val="tx2"/>
              </a:solidFill>
              <a:effectLst/>
              <a:latin typeface="Verdana" panose="020B0604030504040204" pitchFamily="34" charset="0"/>
              <a:ea typeface="Verdana" panose="020B0604030504040204" pitchFamily="34" charset="0"/>
            </a:endParaRPr>
          </a:p>
          <a:p>
            <a:pPr algn="l">
              <a:lnSpc>
                <a:spcPts val="1560"/>
              </a:lnSpc>
              <a:buFont typeface="Arial" panose="020B0604020202020204" pitchFamily="34" charset="0"/>
              <a:buChar char="•"/>
            </a:pPr>
            <a:r>
              <a:rPr lang="es-ES" b="0" i="0" u="none" strike="noStrike" dirty="0">
                <a:solidFill>
                  <a:schemeClr val="tx2"/>
                </a:solidFill>
                <a:effectLst/>
                <a:latin typeface="Verdana" panose="020B0604030504040204" pitchFamily="34" charset="0"/>
                <a:ea typeface="Verdana" panose="020B0604030504040204" pitchFamily="34" charset="0"/>
              </a:rPr>
              <a:t>¿</a:t>
            </a:r>
            <a:r>
              <a:rPr lang="es-ES" b="1" i="0" u="none" strike="noStrike" dirty="0">
                <a:solidFill>
                  <a:schemeClr val="tx2"/>
                </a:solidFill>
                <a:effectLst/>
                <a:latin typeface="Verdana" panose="020B0604030504040204" pitchFamily="34" charset="0"/>
                <a:ea typeface="Verdana" panose="020B0604030504040204" pitchFamily="34" charset="0"/>
              </a:rPr>
              <a:t>Por qué</a:t>
            </a:r>
            <a:r>
              <a:rPr lang="es-ES" b="0" i="0" u="none" strike="noStrike" dirty="0">
                <a:solidFill>
                  <a:schemeClr val="tx2"/>
                </a:solidFill>
                <a:effectLst/>
                <a:latin typeface="Verdana" panose="020B0604030504040204" pitchFamily="34" charset="0"/>
                <a:ea typeface="Verdana" panose="020B0604030504040204" pitchFamily="34" charset="0"/>
              </a:rPr>
              <a:t> existe Apple? Para desafiar el status quo. Para pensar diferente.</a:t>
            </a:r>
          </a:p>
          <a:p>
            <a:pPr algn="l">
              <a:lnSpc>
                <a:spcPts val="1560"/>
              </a:lnSpc>
              <a:buFont typeface="Arial" panose="020B0604020202020204" pitchFamily="34" charset="0"/>
              <a:buChar char="•"/>
            </a:pPr>
            <a:r>
              <a:rPr lang="es-ES" b="0" i="0" u="none" strike="noStrike" dirty="0">
                <a:solidFill>
                  <a:schemeClr val="tx2"/>
                </a:solidFill>
                <a:effectLst/>
                <a:latin typeface="Verdana" panose="020B0604030504040204" pitchFamily="34" charset="0"/>
                <a:ea typeface="Verdana" panose="020B0604030504040204" pitchFamily="34" charset="0"/>
              </a:rPr>
              <a:t>¿</a:t>
            </a:r>
            <a:r>
              <a:rPr lang="es-ES" b="1" i="0" u="none" strike="noStrike" dirty="0">
                <a:solidFill>
                  <a:schemeClr val="tx2"/>
                </a:solidFill>
                <a:effectLst/>
                <a:latin typeface="Verdana" panose="020B0604030504040204" pitchFamily="34" charset="0"/>
                <a:ea typeface="Verdana" panose="020B0604030504040204" pitchFamily="34" charset="0"/>
              </a:rPr>
              <a:t>Cómo</a:t>
            </a:r>
            <a:r>
              <a:rPr lang="es-ES" b="0" i="0" u="none" strike="noStrike" dirty="0">
                <a:solidFill>
                  <a:schemeClr val="tx2"/>
                </a:solidFill>
                <a:effectLst/>
                <a:latin typeface="Verdana" panose="020B0604030504040204" pitchFamily="34" charset="0"/>
                <a:ea typeface="Verdana" panose="020B0604030504040204" pitchFamily="34" charset="0"/>
              </a:rPr>
              <a:t> lo hace? Sus productos fáciles de usar, elegantes y bien diseñados.</a:t>
            </a:r>
          </a:p>
          <a:p>
            <a:pPr algn="l">
              <a:lnSpc>
                <a:spcPts val="1560"/>
              </a:lnSpc>
              <a:buFont typeface="Arial" panose="020B0604020202020204" pitchFamily="34" charset="0"/>
              <a:buChar char="•"/>
            </a:pPr>
            <a:r>
              <a:rPr lang="es-ES" b="0" i="0" u="none" strike="noStrike" dirty="0">
                <a:solidFill>
                  <a:schemeClr val="tx2"/>
                </a:solidFill>
                <a:effectLst/>
                <a:latin typeface="Verdana" panose="020B0604030504040204" pitchFamily="34" charset="0"/>
                <a:ea typeface="Verdana" panose="020B0604030504040204" pitchFamily="34" charset="0"/>
              </a:rPr>
              <a:t>¿</a:t>
            </a:r>
            <a:r>
              <a:rPr lang="es-ES" b="1" i="0" u="none" strike="noStrike" dirty="0">
                <a:solidFill>
                  <a:schemeClr val="tx2"/>
                </a:solidFill>
                <a:effectLst/>
                <a:latin typeface="Verdana" panose="020B0604030504040204" pitchFamily="34" charset="0"/>
                <a:ea typeface="Verdana" panose="020B0604030504040204" pitchFamily="34" charset="0"/>
              </a:rPr>
              <a:t>Qué</a:t>
            </a:r>
            <a:r>
              <a:rPr lang="es-ES" b="0" i="0" u="none" strike="noStrike" dirty="0">
                <a:solidFill>
                  <a:schemeClr val="tx2"/>
                </a:solidFill>
                <a:effectLst/>
                <a:latin typeface="Verdana" panose="020B0604030504040204" pitchFamily="34" charset="0"/>
                <a:ea typeface="Verdana" panose="020B0604030504040204" pitchFamily="34" charset="0"/>
              </a:rPr>
              <a:t> hace? Hace productos de hardware que incluyen el teléfono inteligente iPhone, la tableta iPad, el ordenador personal Mac, el reproductor de medios portátil iPod</a:t>
            </a:r>
            <a:r>
              <a:rPr lang="es-ES" dirty="0">
                <a:solidFill>
                  <a:schemeClr val="tx2"/>
                </a:solidFill>
                <a:latin typeface="Verdana" panose="020B0604030504040204" pitchFamily="34" charset="0"/>
                <a:ea typeface="Verdana" panose="020B0604030504040204" pitchFamily="34" charset="0"/>
              </a:rPr>
              <a:t>, </a:t>
            </a:r>
            <a:r>
              <a:rPr lang="es-ES" dirty="0" err="1">
                <a:solidFill>
                  <a:schemeClr val="tx2"/>
                </a:solidFill>
                <a:latin typeface="Verdana" panose="020B0604030504040204" pitchFamily="34" charset="0"/>
                <a:ea typeface="Verdana" panose="020B0604030504040204" pitchFamily="34" charset="0"/>
              </a:rPr>
              <a:t>etc</a:t>
            </a:r>
            <a:r>
              <a:rPr lang="es-ES" dirty="0">
                <a:solidFill>
                  <a:schemeClr val="tx2"/>
                </a:solidFill>
                <a:latin typeface="Verdana" panose="020B0604030504040204" pitchFamily="34" charset="0"/>
                <a:ea typeface="Verdana" panose="020B0604030504040204" pitchFamily="34" charset="0"/>
              </a:rPr>
              <a:t>…</a:t>
            </a:r>
            <a:endParaRPr lang="es-ES" b="0" i="0" u="none" strike="noStrike" dirty="0">
              <a:solidFill>
                <a:schemeClr val="tx2"/>
              </a:solidFill>
              <a:effectLst/>
              <a:latin typeface="Verdana" panose="020B0604030504040204" pitchFamily="34" charset="0"/>
              <a:ea typeface="Verdana" panose="020B0604030504040204" pitchFamily="34" charset="0"/>
            </a:endParaRPr>
          </a:p>
        </p:txBody>
      </p:sp>
      <p:pic>
        <p:nvPicPr>
          <p:cNvPr id="11" name="Imagen 10">
            <a:extLst>
              <a:ext uri="{FF2B5EF4-FFF2-40B4-BE49-F238E27FC236}">
                <a16:creationId xmlns:a16="http://schemas.microsoft.com/office/drawing/2014/main" id="{01C6D3F5-7496-10AF-9F32-3F275955E030}"/>
              </a:ext>
            </a:extLst>
          </p:cNvPr>
          <p:cNvPicPr>
            <a:picLocks noChangeAspect="1"/>
          </p:cNvPicPr>
          <p:nvPr/>
        </p:nvPicPr>
        <p:blipFill>
          <a:blip r:embed="rId7"/>
          <a:stretch>
            <a:fillRect/>
          </a:stretch>
        </p:blipFill>
        <p:spPr>
          <a:xfrm>
            <a:off x="2814587" y="612734"/>
            <a:ext cx="7521167" cy="3878841"/>
          </a:xfrm>
          <a:prstGeom prst="rect">
            <a:avLst/>
          </a:prstGeom>
        </p:spPr>
      </p:pic>
    </p:spTree>
    <p:extLst>
      <p:ext uri="{BB962C8B-B14F-4D97-AF65-F5344CB8AC3E}">
        <p14:creationId xmlns:p14="http://schemas.microsoft.com/office/powerpoint/2010/main" val="29907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317D9-EBB8-83E3-A0D4-34B3129BECE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BFD0071-32A5-64E0-66C0-30B18EACF995}"/>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7B71156E-2257-4DD4-131A-97963BB9A970}"/>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5C2F959A-97AE-ABC0-FE85-49F256E5507E}"/>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096CC347-7CE7-C1DC-D924-0A41EAB9D5F2}"/>
              </a:ext>
            </a:extLst>
          </p:cNvPr>
          <p:cNvSpPr>
            <a:spLocks noGrp="1"/>
          </p:cNvSpPr>
          <p:nvPr>
            <p:ph idx="1"/>
          </p:nvPr>
        </p:nvSpPr>
        <p:spPr>
          <a:xfrm>
            <a:off x="1341884" y="1532673"/>
            <a:ext cx="10372498" cy="4709878"/>
          </a:xfrm>
        </p:spPr>
        <p:txBody>
          <a:bodyPr>
            <a:noAutofit/>
          </a:bodyPr>
          <a:lstStyle/>
          <a:p>
            <a:r>
              <a:rPr lang="en-US" sz="2200" b="1" dirty="0">
                <a:solidFill>
                  <a:schemeClr val="tx2"/>
                </a:solidFill>
              </a:rPr>
              <a:t>CONCEPTO DE MISIÓN </a:t>
            </a:r>
            <a:endParaRPr lang="en-US" sz="2200" dirty="0">
              <a:solidFill>
                <a:schemeClr val="tx2"/>
              </a:solidFill>
            </a:endParaRPr>
          </a:p>
          <a:p>
            <a:pPr marL="0" indent="0" algn="just">
              <a:buNone/>
            </a:pPr>
            <a:r>
              <a:rPr lang="es-ES" sz="2200" dirty="0">
                <a:solidFill>
                  <a:schemeClr val="tx2"/>
                </a:solidFill>
              </a:rPr>
              <a:t>La misión de una empresa es una herramienta estratégica que resume el propósito de la organización. Es la propuesta que sirve a la sociedad, así como la base del plan estratégico. Generalmente incluye una descripción general de la compañía, su función y objetivos. </a:t>
            </a:r>
          </a:p>
          <a:p>
            <a:pPr marL="0" indent="0" algn="just">
              <a:buNone/>
            </a:pPr>
            <a:r>
              <a:rPr lang="es-ES" sz="2200" dirty="0">
                <a:solidFill>
                  <a:schemeClr val="tx2"/>
                </a:solidFill>
              </a:rPr>
              <a:t>La misión, por tanto, puede definirse como el </a:t>
            </a:r>
            <a:r>
              <a:rPr lang="es-ES" sz="2200" b="1" u="sng" dirty="0">
                <a:solidFill>
                  <a:schemeClr val="tx2"/>
                </a:solidFill>
              </a:rPr>
              <a:t>motivo por el cual existe la empresa</a:t>
            </a:r>
            <a:r>
              <a:rPr lang="es-ES" sz="2200" b="1" dirty="0">
                <a:solidFill>
                  <a:schemeClr val="tx2"/>
                </a:solidFill>
              </a:rPr>
              <a:t>.</a:t>
            </a:r>
            <a:r>
              <a:rPr lang="es-ES" sz="2200" dirty="0">
                <a:solidFill>
                  <a:schemeClr val="tx2"/>
                </a:solidFill>
              </a:rPr>
              <a:t> Normalmente, en este motivo se refleja la actividad a la que se dedica. A partir de esta definición, es imprescindible tener en cuenta los siguientes aspectos: </a:t>
            </a:r>
          </a:p>
          <a:p>
            <a:pPr lvl="1">
              <a:buFont typeface="Courier New" panose="02070309020205020404" pitchFamily="49" charset="0"/>
              <a:buChar char="o"/>
            </a:pPr>
            <a:r>
              <a:rPr lang="es-ES" sz="2400" b="1" dirty="0">
                <a:solidFill>
                  <a:schemeClr val="tx2"/>
                </a:solidFill>
              </a:rPr>
              <a:t>La misión es el objetivo que se establece la empresa. </a:t>
            </a:r>
          </a:p>
          <a:p>
            <a:pPr lvl="1">
              <a:buFont typeface="Courier New" panose="02070309020205020404" pitchFamily="49" charset="0"/>
              <a:buChar char="o"/>
            </a:pPr>
            <a:r>
              <a:rPr lang="es-ES" sz="2400" b="1" dirty="0">
                <a:solidFill>
                  <a:schemeClr val="tx2"/>
                </a:solidFill>
              </a:rPr>
              <a:t>Debe ser duradera y permanecer en el tiempo. </a:t>
            </a:r>
          </a:p>
          <a:p>
            <a:pPr lvl="1">
              <a:buFont typeface="Courier New" panose="02070309020205020404" pitchFamily="49" charset="0"/>
              <a:buChar char="o"/>
            </a:pPr>
            <a:r>
              <a:rPr lang="es-ES" sz="2400" b="1" dirty="0">
                <a:solidFill>
                  <a:schemeClr val="tx2"/>
                </a:solidFill>
              </a:rPr>
              <a:t>Debe adaptarse al cambio. </a:t>
            </a:r>
          </a:p>
          <a:p>
            <a:endParaRPr lang="en-US" sz="2200" dirty="0">
              <a:solidFill>
                <a:schemeClr val="tx2"/>
              </a:solidFill>
            </a:endParaRPr>
          </a:p>
        </p:txBody>
      </p:sp>
      <p:sp>
        <p:nvSpPr>
          <p:cNvPr id="7" name="CuadroTexto 6">
            <a:extLst>
              <a:ext uri="{FF2B5EF4-FFF2-40B4-BE49-F238E27FC236}">
                <a16:creationId xmlns:a16="http://schemas.microsoft.com/office/drawing/2014/main" id="{6FFB95D3-8379-4D9D-A5A8-DF73C6F618E0}"/>
              </a:ext>
            </a:extLst>
          </p:cNvPr>
          <p:cNvSpPr txBox="1"/>
          <p:nvPr/>
        </p:nvSpPr>
        <p:spPr>
          <a:xfrm>
            <a:off x="5086300" y="819435"/>
            <a:ext cx="1224136" cy="461665"/>
          </a:xfrm>
          <a:prstGeom prst="rect">
            <a:avLst/>
          </a:prstGeom>
          <a:noFill/>
        </p:spPr>
        <p:txBody>
          <a:bodyPr wrap="square">
            <a:spAutoFit/>
          </a:bodyPr>
          <a:lstStyle/>
          <a:p>
            <a:pPr algn="ctr"/>
            <a:r>
              <a:rPr lang="en-US" sz="2400" b="1" dirty="0">
                <a:solidFill>
                  <a:schemeClr val="tx2"/>
                </a:solidFill>
              </a:rPr>
              <a:t>MISIÓN</a:t>
            </a:r>
            <a:endParaRPr lang="es-AR" sz="2400" dirty="0"/>
          </a:p>
        </p:txBody>
      </p:sp>
    </p:spTree>
    <p:extLst>
      <p:ext uri="{BB962C8B-B14F-4D97-AF65-F5344CB8AC3E}">
        <p14:creationId xmlns:p14="http://schemas.microsoft.com/office/powerpoint/2010/main" val="36121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emáticas 16 X 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6_TF02787947.potx" id="{47904E6C-F941-4E76-BCE5-98990F587331}" vid="{E19800A4-2B41-4D60-89B5-7A2C3CED113C}"/>
    </a:ext>
  </a:extLst>
</a:theme>
</file>

<file path=ppt/theme/theme2.xml><?xml version="1.0" encoding="utf-8"?>
<a:theme xmlns:a="http://schemas.openxmlformats.org/drawingml/2006/main" name="Tema d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sobre matemáticas para el ámbito educativo con Pi (panorámica)</Template>
  <TotalTime>887</TotalTime>
  <Words>3291</Words>
  <Application>Microsoft Office PowerPoint</Application>
  <PresentationFormat>Personalizado</PresentationFormat>
  <Paragraphs>364</Paragraphs>
  <Slides>34</Slides>
  <Notes>3</Notes>
  <HiddenSlides>1</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34</vt:i4>
      </vt:variant>
    </vt:vector>
  </HeadingPairs>
  <TitlesOfParts>
    <vt:vector size="47" baseType="lpstr">
      <vt:lpstr>Amasis MT Pro Medium</vt:lpstr>
      <vt:lpstr>Aptos Narrow</vt:lpstr>
      <vt:lpstr>Arial</vt:lpstr>
      <vt:lpstr>Brush Script MT</vt:lpstr>
      <vt:lpstr>Cambria</vt:lpstr>
      <vt:lpstr>Courier New</vt:lpstr>
      <vt:lpstr>Euphemia</vt:lpstr>
      <vt:lpstr>Montserrat</vt:lpstr>
      <vt:lpstr>Symbol</vt:lpstr>
      <vt:lpstr>Verdana</vt:lpstr>
      <vt:lpstr>Wingdings</vt:lpstr>
      <vt:lpstr>Wingdings 3</vt:lpstr>
      <vt:lpstr>Matemáticas 16 X 9</vt:lpstr>
      <vt:lpstr>Continuación de dictado clases Año 2025.</vt:lpstr>
      <vt:lpstr>Temas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N?stor Orlando Cruz</dc:creator>
  <cp:lastModifiedBy>N?stor Orlando Cruz</cp:lastModifiedBy>
  <cp:revision>77</cp:revision>
  <dcterms:created xsi:type="dcterms:W3CDTF">2025-06-11T19:36:21Z</dcterms:created>
  <dcterms:modified xsi:type="dcterms:W3CDTF">2025-06-22T23:10:32Z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