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autoCompressPictures="0">
  <p:sldMasterIdLst>
    <p:sldMasterId id="2147483648" r:id="rId1"/>
  </p:sldMasterIdLst>
  <p:notesMasterIdLst>
    <p:notesMasterId r:id="rId23"/>
  </p:notesMasterIdLst>
  <p:sldIdLst>
    <p:sldId id="256" r:id="rId2"/>
    <p:sldId id="376" r:id="rId3"/>
    <p:sldId id="383" r:id="rId4"/>
    <p:sldId id="384" r:id="rId5"/>
    <p:sldId id="380" r:id="rId6"/>
    <p:sldId id="382" r:id="rId7"/>
    <p:sldId id="386" r:id="rId8"/>
    <p:sldId id="385" r:id="rId9"/>
    <p:sldId id="387" r:id="rId10"/>
    <p:sldId id="388" r:id="rId11"/>
    <p:sldId id="389" r:id="rId12"/>
    <p:sldId id="390" r:id="rId13"/>
    <p:sldId id="377" r:id="rId14"/>
    <p:sldId id="392" r:id="rId15"/>
    <p:sldId id="393" r:id="rId16"/>
    <p:sldId id="391" r:id="rId17"/>
    <p:sldId id="395" r:id="rId18"/>
    <p:sldId id="394" r:id="rId19"/>
    <p:sldId id="379" r:id="rId20"/>
    <p:sldId id="381" r:id="rId21"/>
    <p:sldId id="363" r:id="rId2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697DD"/>
    <a:srgbClr val="9BC9D9"/>
    <a:srgbClr val="BCBCBC"/>
    <a:srgbClr val="007AD6"/>
    <a:srgbClr val="E9D5A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660"/>
  </p:normalViewPr>
  <p:slideViewPr>
    <p:cSldViewPr snapToGrid="0">
      <p:cViewPr varScale="1">
        <p:scale>
          <a:sx n="69" d="100"/>
          <a:sy n="69" d="100"/>
        </p:scale>
        <p:origin x="78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FC3A752-F248-49FE-B7BC-8226508461D6}" type="datetimeFigureOut">
              <a:rPr lang="en-US" smtClean="0"/>
              <a:t>6/24/2020</a:t>
            </a:fld>
            <a:endParaRPr lang="en-U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3B8724C-E03E-46DC-BFF0-BA3FD512579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82497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editar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BA15B4-575D-4180-BB12-07E24E114C8C}" type="datetime1">
              <a:rPr lang="en-US" smtClean="0"/>
              <a:t>6/24/2020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Oscar Huertas</a:t>
            </a:r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08FCC-C34E-4300-808B-DFBB0BE997AE}" type="datetime1">
              <a:rPr lang="en-US" smtClean="0"/>
              <a:t>6/24/2020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Oscar Huertas</a:t>
            </a:r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028F31-009A-4150-826C-B1C720B21037}" type="datetime1">
              <a:rPr lang="en-US" smtClean="0"/>
              <a:t>6/24/2020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Oscar Huertas</a:t>
            </a:r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s-ES" smtClean="0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29CF85-F439-4DD5-B926-CBBCA4EE06EF}" type="datetime1">
              <a:rPr lang="en-US" smtClean="0"/>
              <a:t>6/24/2020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Oscar Huertas</a:t>
            </a:r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la 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s-ES" smtClean="0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779EE9-214B-40E4-8C63-A1D8141A3848}" type="datetime1">
              <a:rPr lang="en-US" smtClean="0"/>
              <a:t>6/24/2020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Oscar Huertas</a:t>
            </a:r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s-ES" smtClean="0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C663E1-B50C-4106-8524-46033B6C04A8}" type="datetime1">
              <a:rPr lang="en-US" smtClean="0"/>
              <a:t>6/24/2020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Oscar Huertas</a:t>
            </a:r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667B5D-5103-4408-A6C2-F087649F607F}" type="datetime1">
              <a:rPr lang="en-US" smtClean="0"/>
              <a:t>6/24/2020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Oscar Huertas</a:t>
            </a:r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F5265-D2FE-4653-A48F-FA940DB569B9}" type="datetime1">
              <a:rPr lang="en-US" smtClean="0"/>
              <a:t>6/24/2020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Oscar Huertas</a:t>
            </a:r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61A24C-50FD-4210-9AFC-325693131E5C}" type="datetime1">
              <a:rPr lang="en-US" smtClean="0"/>
              <a:t>6/24/2020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Oscar Huertas</a:t>
            </a:r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F865A-A65B-41D9-BE6D-F775832419DA}" type="datetime1">
              <a:rPr lang="en-US" smtClean="0"/>
              <a:t>6/24/2020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Oscar Huertas</a:t>
            </a:r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296BFD-2BF2-432B-A649-A68574F34025}" type="datetime1">
              <a:rPr lang="en-US" smtClean="0"/>
              <a:t>6/24/2020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Oscar Huertas</a:t>
            </a:r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D2513-282F-46C9-81FC-256EF73FD558}" type="datetime1">
              <a:rPr lang="en-US" smtClean="0"/>
              <a:t>6/24/2020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Oscar Huertas</a:t>
            </a:r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13488D-BA7F-4E69-BC57-78DACD27CD4B}" type="datetime1">
              <a:rPr lang="en-US" smtClean="0"/>
              <a:t>6/24/2020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Oscar Huertas</a:t>
            </a:r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6D422-CE50-44CA-9C13-0B2DB60E6F25}" type="datetime1">
              <a:rPr lang="en-US" smtClean="0"/>
              <a:t>6/24/2020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Oscar Huertas</a:t>
            </a:r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A1DD4A-6129-4126-B70E-C5859200F867}" type="datetime1">
              <a:rPr lang="en-US" smtClean="0"/>
              <a:t>6/24/2020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Oscar Huertas</a:t>
            </a:r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CFB4AE-A3EA-49A4-BA6D-534A65A4F282}" type="datetime1">
              <a:rPr lang="en-US" smtClean="0"/>
              <a:t>6/24/2020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Oscar Huertas</a:t>
            </a:r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33C7A7-0BE3-4A85-95DA-86695B56AD29}" type="datetime1">
              <a:rPr lang="en-US" smtClean="0"/>
              <a:t>6/24/2020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Oscar Huertas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p:hf sldNum="0" hd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14.em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jpe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6" Type="http://schemas.openxmlformats.org/officeDocument/2006/relationships/hyperlink" Target="https://www.youtube.com/watch?v=w0dTywPGXF4" TargetMode="External"/><Relationship Id="rId5" Type="http://schemas.openxmlformats.org/officeDocument/2006/relationships/image" Target="../media/image5.emf"/><Relationship Id="rId4" Type="http://schemas.openxmlformats.org/officeDocument/2006/relationships/oleObject" Target="../embeddings/oleObject1.bin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kdOJrzlozmc" TargetMode="External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81788" y="4596048"/>
            <a:ext cx="8915399" cy="1182192"/>
          </a:xfrm>
        </p:spPr>
        <p:txBody>
          <a:bodyPr anchor="ctr">
            <a:normAutofit/>
          </a:bodyPr>
          <a:lstStyle/>
          <a:p>
            <a:pPr algn="ctr"/>
            <a:r>
              <a:rPr lang="es-ES" sz="2800" b="1" dirty="0" smtClean="0"/>
              <a:t>PROCESAMIENTO DE MINERALES I</a:t>
            </a:r>
            <a:endParaRPr lang="en-US" sz="2800" b="1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415632" y="303658"/>
            <a:ext cx="9935285" cy="1878836"/>
          </a:xfrm>
        </p:spPr>
        <p:txBody>
          <a:bodyPr>
            <a:noAutofit/>
          </a:bodyPr>
          <a:lstStyle/>
          <a:p>
            <a:pPr algn="ctr"/>
            <a:r>
              <a:rPr lang="es-ES" sz="2800" dirty="0" smtClean="0">
                <a:latin typeface="Bauhaus 93" panose="04030905020B02020C02" pitchFamily="82" charset="0"/>
              </a:rPr>
              <a:t>TÉCNICO UNIVERSITARIO EN PROCESAMIENTO DE MINERALES</a:t>
            </a:r>
          </a:p>
          <a:p>
            <a:pPr algn="ctr"/>
            <a:r>
              <a:rPr lang="es-ES" sz="2800" dirty="0" smtClean="0">
                <a:latin typeface="Bauhaus 93" panose="04030905020B02020C02" pitchFamily="82" charset="0"/>
              </a:rPr>
              <a:t>INGENIERÍA DE MINAS</a:t>
            </a:r>
            <a:endParaRPr lang="en-US" sz="2800" dirty="0">
              <a:latin typeface="Bauhaus 93" panose="04030905020B02020C02" pitchFamily="82" charset="0"/>
            </a:endParaRPr>
          </a:p>
        </p:txBody>
      </p:sp>
      <p:sp>
        <p:nvSpPr>
          <p:cNvPr id="4" name="CuadroTexto 3"/>
          <p:cNvSpPr txBox="1"/>
          <p:nvPr/>
        </p:nvSpPr>
        <p:spPr>
          <a:xfrm>
            <a:off x="8146473" y="6397632"/>
            <a:ext cx="316945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200" i="1" dirty="0" smtClean="0"/>
              <a:t>Material de uso exclusivo de la Cátedra</a:t>
            </a:r>
            <a:endParaRPr lang="en-US" sz="1200" i="1" dirty="0"/>
          </a:p>
        </p:txBody>
      </p:sp>
      <p:pic>
        <p:nvPicPr>
          <p:cNvPr id="7" name="Picture 4" descr="https://scontent.ftuc1-1.fna.fbcdn.net/v/t1.0-1/p200x200/17191320_1764831373737373_727026621295508743_n.png?_nc_cat=107&amp;_nc_oc=AQlZaIOjSs7pCD7FwU_VJSlUr_WaTiVk5A-QzCuePAGPX8zFtK_je0N73lNWrQJnxrY&amp;_nc_ht=scontent.ftuc1-1.fna&amp;oh=dacc7b4329c06b018d55f317232d418e&amp;oe=5D8727C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41352" y="142875"/>
            <a:ext cx="1646859" cy="17145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ángulo 5"/>
          <p:cNvSpPr/>
          <p:nvPr/>
        </p:nvSpPr>
        <p:spPr>
          <a:xfrm>
            <a:off x="2549819" y="5717378"/>
            <a:ext cx="660148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/>
              <a:t>TEMA: CRIBA, HARNERO, TAMIZ, CERNEDOR</a:t>
            </a:r>
            <a:endParaRPr lang="en-US" sz="2400" b="1" dirty="0"/>
          </a:p>
        </p:txBody>
      </p:sp>
      <p:pic>
        <p:nvPicPr>
          <p:cNvPr id="8" name="Imagen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41962" y="1365889"/>
            <a:ext cx="4775078" cy="35825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0070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/>
          <p:nvPr/>
        </p:nvSpPr>
        <p:spPr>
          <a:xfrm>
            <a:off x="8328839" y="6707906"/>
            <a:ext cx="155839" cy="126734"/>
          </a:xfrm>
          <a:prstGeom prst="rect">
            <a:avLst/>
          </a:prstGeom>
        </p:spPr>
        <p:txBody>
          <a:bodyPr wrap="square" lIns="0" tIns="6047" rIns="0" bIns="0" rtlCol="0">
            <a:noAutofit/>
          </a:bodyPr>
          <a:lstStyle/>
          <a:p>
            <a:pPr marL="8145">
              <a:lnSpc>
                <a:spcPts val="952"/>
              </a:lnSpc>
            </a:pPr>
            <a:r>
              <a:rPr sz="866" dirty="0">
                <a:latin typeface="Arial"/>
                <a:cs typeface="Arial"/>
              </a:rPr>
              <a:t>30</a:t>
            </a:r>
            <a:endParaRPr sz="866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096900" y="2147647"/>
            <a:ext cx="37188" cy="9773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6289">
              <a:lnSpc>
                <a:spcPts val="641"/>
              </a:lnSpc>
            </a:pPr>
            <a:endParaRPr sz="641"/>
          </a:p>
        </p:txBody>
      </p:sp>
      <p:sp>
        <p:nvSpPr>
          <p:cNvPr id="2" name="object 2"/>
          <p:cNvSpPr txBox="1"/>
          <p:nvPr/>
        </p:nvSpPr>
        <p:spPr>
          <a:xfrm>
            <a:off x="5296287" y="2147647"/>
            <a:ext cx="38165" cy="9773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6289">
              <a:lnSpc>
                <a:spcPts val="641"/>
              </a:lnSpc>
            </a:pPr>
            <a:endParaRPr sz="641"/>
          </a:p>
        </p:txBody>
      </p:sp>
      <p:sp>
        <p:nvSpPr>
          <p:cNvPr id="4" name="CuadroTexto 3"/>
          <p:cNvSpPr txBox="1"/>
          <p:nvPr/>
        </p:nvSpPr>
        <p:spPr>
          <a:xfrm>
            <a:off x="2963268" y="173182"/>
            <a:ext cx="536557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Cualidades básicas de una zaranda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CuadroTexto 6"/>
          <p:cNvSpPr txBox="1"/>
          <p:nvPr/>
        </p:nvSpPr>
        <p:spPr>
          <a:xfrm>
            <a:off x="1562600" y="703210"/>
            <a:ext cx="519084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4- Buena </a:t>
            </a:r>
            <a:r>
              <a:rPr lang="en-US" sz="24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calidad</a:t>
            </a:r>
            <a:r>
              <a:rPr lang="en-US" sz="24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US" sz="24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los</a:t>
            </a:r>
            <a:r>
              <a:rPr lang="en-US" sz="24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productos</a:t>
            </a:r>
            <a:endParaRPr lang="en-US" sz="24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CuadroTexto 10"/>
          <p:cNvSpPr txBox="1"/>
          <p:nvPr/>
        </p:nvSpPr>
        <p:spPr>
          <a:xfrm>
            <a:off x="1084617" y="4776462"/>
            <a:ext cx="516359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5- </a:t>
            </a:r>
            <a:r>
              <a:rPr lang="en-US" sz="24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Elevada</a:t>
            </a:r>
            <a:r>
              <a:rPr lang="en-US" sz="24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resistencia</a:t>
            </a:r>
            <a:r>
              <a:rPr lang="en-US" sz="24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al </a:t>
            </a:r>
            <a:r>
              <a:rPr lang="en-US" sz="24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desgaste</a:t>
            </a:r>
            <a:endParaRPr lang="en-US" sz="24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Rectángulo 13"/>
          <p:cNvSpPr/>
          <p:nvPr/>
        </p:nvSpPr>
        <p:spPr>
          <a:xfrm>
            <a:off x="2313713" y="5495841"/>
            <a:ext cx="617096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2400" b="1" dirty="0" smtClean="0"/>
              <a:t>Uso de materiales resistentes</a:t>
            </a:r>
            <a:endParaRPr lang="en-US" sz="2400" b="1" dirty="0"/>
          </a:p>
        </p:txBody>
      </p:sp>
      <p:sp>
        <p:nvSpPr>
          <p:cNvPr id="21" name="Rectángulo 20"/>
          <p:cNvSpPr/>
          <p:nvPr/>
        </p:nvSpPr>
        <p:spPr>
          <a:xfrm>
            <a:off x="2161313" y="3015869"/>
            <a:ext cx="972589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2400" b="1" dirty="0" smtClean="0"/>
              <a:t>Reducida pérdida</a:t>
            </a:r>
            <a:endParaRPr lang="en-US" sz="2400" b="1" dirty="0"/>
          </a:p>
        </p:txBody>
      </p:sp>
      <p:sp>
        <p:nvSpPr>
          <p:cNvPr id="22" name="Rectángulo 21"/>
          <p:cNvSpPr/>
          <p:nvPr/>
        </p:nvSpPr>
        <p:spPr>
          <a:xfrm>
            <a:off x="2189021" y="1443376"/>
            <a:ext cx="972589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2400" b="1" dirty="0" smtClean="0"/>
              <a:t>Buena clasificación granulométrica</a:t>
            </a:r>
            <a:endParaRPr lang="en-US" sz="2400" b="1" dirty="0"/>
          </a:p>
        </p:txBody>
      </p:sp>
      <p:sp>
        <p:nvSpPr>
          <p:cNvPr id="23" name="Rectángulo 22"/>
          <p:cNvSpPr/>
          <p:nvPr/>
        </p:nvSpPr>
        <p:spPr>
          <a:xfrm>
            <a:off x="2195947" y="2198450"/>
            <a:ext cx="972589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2400" b="1" dirty="0" smtClean="0"/>
              <a:t>Producción constante</a:t>
            </a:r>
            <a:endParaRPr lang="en-US" sz="2400" b="1" dirty="0"/>
          </a:p>
        </p:txBody>
      </p:sp>
      <p:sp>
        <p:nvSpPr>
          <p:cNvPr id="24" name="Rectángulo 23"/>
          <p:cNvSpPr/>
          <p:nvPr/>
        </p:nvSpPr>
        <p:spPr>
          <a:xfrm>
            <a:off x="2320639" y="6230132"/>
            <a:ext cx="617096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2400" b="1" dirty="0" smtClean="0"/>
              <a:t>Áreas protegidas</a:t>
            </a:r>
            <a:endParaRPr lang="en-US" sz="2400" b="1" dirty="0"/>
          </a:p>
        </p:txBody>
      </p:sp>
      <p:sp>
        <p:nvSpPr>
          <p:cNvPr id="25" name="Rectángulo 24"/>
          <p:cNvSpPr/>
          <p:nvPr/>
        </p:nvSpPr>
        <p:spPr>
          <a:xfrm>
            <a:off x="2168239" y="3667037"/>
            <a:ext cx="61606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2400" b="1" dirty="0" smtClean="0"/>
              <a:t>Adecuado sistema de control</a:t>
            </a:r>
            <a:endParaRPr lang="en-US" sz="2400" b="1" dirty="0"/>
          </a:p>
        </p:txBody>
      </p:sp>
      <p:sp>
        <p:nvSpPr>
          <p:cNvPr id="26" name="Rectángulo 25"/>
          <p:cNvSpPr/>
          <p:nvPr/>
        </p:nvSpPr>
        <p:spPr>
          <a:xfrm>
            <a:off x="2175165" y="4276637"/>
            <a:ext cx="61606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2400" b="1" dirty="0" smtClean="0"/>
              <a:t>Material cribado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3113073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/>
          <p:nvPr/>
        </p:nvSpPr>
        <p:spPr>
          <a:xfrm>
            <a:off x="8328839" y="6707906"/>
            <a:ext cx="155839" cy="126734"/>
          </a:xfrm>
          <a:prstGeom prst="rect">
            <a:avLst/>
          </a:prstGeom>
        </p:spPr>
        <p:txBody>
          <a:bodyPr wrap="square" lIns="0" tIns="6047" rIns="0" bIns="0" rtlCol="0">
            <a:noAutofit/>
          </a:bodyPr>
          <a:lstStyle/>
          <a:p>
            <a:pPr marL="8145">
              <a:lnSpc>
                <a:spcPts val="952"/>
              </a:lnSpc>
            </a:pPr>
            <a:r>
              <a:rPr sz="866" dirty="0">
                <a:latin typeface="Arial"/>
                <a:cs typeface="Arial"/>
              </a:rPr>
              <a:t>30</a:t>
            </a:r>
            <a:endParaRPr sz="866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096900" y="2147647"/>
            <a:ext cx="37188" cy="9773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6289">
              <a:lnSpc>
                <a:spcPts val="641"/>
              </a:lnSpc>
            </a:pPr>
            <a:endParaRPr sz="641"/>
          </a:p>
        </p:txBody>
      </p:sp>
      <p:sp>
        <p:nvSpPr>
          <p:cNvPr id="2" name="object 2"/>
          <p:cNvSpPr txBox="1"/>
          <p:nvPr/>
        </p:nvSpPr>
        <p:spPr>
          <a:xfrm>
            <a:off x="5296287" y="2147647"/>
            <a:ext cx="38165" cy="9773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6289">
              <a:lnSpc>
                <a:spcPts val="641"/>
              </a:lnSpc>
            </a:pPr>
            <a:endParaRPr sz="641"/>
          </a:p>
        </p:txBody>
      </p:sp>
      <p:sp>
        <p:nvSpPr>
          <p:cNvPr id="4" name="CuadroTexto 3"/>
          <p:cNvSpPr txBox="1"/>
          <p:nvPr/>
        </p:nvSpPr>
        <p:spPr>
          <a:xfrm>
            <a:off x="2963268" y="339438"/>
            <a:ext cx="891942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Cualidades básicas de una zaranda  - </a:t>
            </a:r>
            <a:r>
              <a:rPr lang="es-ES" sz="24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Capacidad de cribado</a:t>
            </a:r>
            <a:endParaRPr lang="en-US" sz="24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Rectángulo 4"/>
          <p:cNvSpPr/>
          <p:nvPr/>
        </p:nvSpPr>
        <p:spPr>
          <a:xfrm>
            <a:off x="415636" y="1304788"/>
            <a:ext cx="1177636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2400" b="1" dirty="0"/>
              <a:t>En las cribas estáticas o en muchas vibratorias, la circulación del material se realiza por gravedad y en este caso la criba debe estar inclinada</a:t>
            </a:r>
            <a:endParaRPr lang="en-US" sz="2400" b="1" dirty="0"/>
          </a:p>
        </p:txBody>
      </p:sp>
      <p:sp>
        <p:nvSpPr>
          <p:cNvPr id="8" name="Rectángulo 7"/>
          <p:cNvSpPr/>
          <p:nvPr/>
        </p:nvSpPr>
        <p:spPr>
          <a:xfrm>
            <a:off x="228597" y="2621016"/>
            <a:ext cx="652549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400" b="1" dirty="0"/>
              <a:t>El área efectiva </a:t>
            </a:r>
            <a:r>
              <a:rPr lang="es-ES" sz="2400" b="1" dirty="0" smtClean="0"/>
              <a:t>es </a:t>
            </a:r>
            <a:r>
              <a:rPr lang="es-ES" sz="2400" b="1" dirty="0"/>
              <a:t>la proyección sobre el plano horizontal. </a:t>
            </a:r>
            <a:r>
              <a:rPr lang="es-ES" sz="2400" b="1" dirty="0" smtClean="0"/>
              <a:t>La dimensión </a:t>
            </a:r>
            <a:r>
              <a:rPr lang="es-ES" sz="2400" b="1" dirty="0"/>
              <a:t>efectiva de corte </a:t>
            </a:r>
            <a:r>
              <a:rPr lang="es-ES" sz="2400" b="1" dirty="0" smtClean="0"/>
              <a:t>esta dada </a:t>
            </a:r>
            <a:r>
              <a:rPr lang="es-ES" sz="2400" b="1" dirty="0"/>
              <a:t>por “</a:t>
            </a:r>
            <a:r>
              <a:rPr lang="es-ES" sz="2400" b="1" dirty="0" err="1"/>
              <a:t>a·cos</a:t>
            </a:r>
            <a:r>
              <a:rPr lang="es-ES" sz="2400" b="1" dirty="0"/>
              <a:t>(α)”</a:t>
            </a:r>
            <a:endParaRPr lang="en-US" sz="2400" b="1" dirty="0"/>
          </a:p>
        </p:txBody>
      </p:sp>
      <p:cxnSp>
        <p:nvCxnSpPr>
          <p:cNvPr id="10" name="Conector recto 9"/>
          <p:cNvCxnSpPr/>
          <p:nvPr/>
        </p:nvCxnSpPr>
        <p:spPr>
          <a:xfrm>
            <a:off x="7439891" y="3138055"/>
            <a:ext cx="4442806" cy="243147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ector recto 11"/>
          <p:cNvCxnSpPr/>
          <p:nvPr/>
        </p:nvCxnSpPr>
        <p:spPr>
          <a:xfrm>
            <a:off x="7793180" y="3325095"/>
            <a:ext cx="2119745" cy="1143000"/>
          </a:xfrm>
          <a:prstGeom prst="line">
            <a:avLst/>
          </a:prstGeom>
          <a:ln w="76200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ector recto 17"/>
          <p:cNvCxnSpPr/>
          <p:nvPr/>
        </p:nvCxnSpPr>
        <p:spPr>
          <a:xfrm flipH="1">
            <a:off x="7606145" y="5569527"/>
            <a:ext cx="427655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CuadroTexto 19"/>
              <p:cNvSpPr txBox="1"/>
              <p:nvPr/>
            </p:nvSpPr>
            <p:spPr>
              <a:xfrm>
                <a:off x="5642263" y="3002972"/>
                <a:ext cx="208967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𝛼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0" name="CuadroTexto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42263" y="3002972"/>
                <a:ext cx="208967" cy="276999"/>
              </a:xfrm>
              <a:prstGeom prst="rect">
                <a:avLst/>
              </a:prstGeom>
              <a:blipFill>
                <a:blip r:embed="rId2"/>
                <a:stretch>
                  <a:fillRect l="-14706" r="-11765" b="-444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CuadroTexto 21"/>
          <p:cNvSpPr txBox="1"/>
          <p:nvPr/>
        </p:nvSpPr>
        <p:spPr>
          <a:xfrm>
            <a:off x="10390909" y="5008416"/>
            <a:ext cx="37863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</a:t>
            </a:r>
            <a:endParaRPr lang="en-US" sz="2400" dirty="0"/>
          </a:p>
        </p:txBody>
      </p:sp>
      <p:sp>
        <p:nvSpPr>
          <p:cNvPr id="23" name="Arco 22"/>
          <p:cNvSpPr/>
          <p:nvPr/>
        </p:nvSpPr>
        <p:spPr>
          <a:xfrm rot="14850997">
            <a:off x="10120750" y="4883731"/>
            <a:ext cx="1101437" cy="914400"/>
          </a:xfrm>
          <a:prstGeom prst="arc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5" name="Conector recto 24"/>
          <p:cNvCxnSpPr/>
          <p:nvPr/>
        </p:nvCxnSpPr>
        <p:spPr>
          <a:xfrm>
            <a:off x="7813962" y="2621016"/>
            <a:ext cx="0" cy="294851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Conector recto 26"/>
          <p:cNvCxnSpPr/>
          <p:nvPr/>
        </p:nvCxnSpPr>
        <p:spPr>
          <a:xfrm>
            <a:off x="9899072" y="2648724"/>
            <a:ext cx="0" cy="294851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Rectángulo 27"/>
          <p:cNvSpPr/>
          <p:nvPr/>
        </p:nvSpPr>
        <p:spPr>
          <a:xfrm>
            <a:off x="8290759" y="5717372"/>
            <a:ext cx="113845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b="1" dirty="0" err="1"/>
              <a:t>a·cos</a:t>
            </a:r>
            <a:r>
              <a:rPr lang="es-ES" b="1" dirty="0"/>
              <a:t>(α)</a:t>
            </a:r>
            <a:endParaRPr lang="en-US" dirty="0"/>
          </a:p>
        </p:txBody>
      </p:sp>
      <p:cxnSp>
        <p:nvCxnSpPr>
          <p:cNvPr id="30" name="Conector recto 29"/>
          <p:cNvCxnSpPr/>
          <p:nvPr/>
        </p:nvCxnSpPr>
        <p:spPr>
          <a:xfrm>
            <a:off x="7813962" y="5597235"/>
            <a:ext cx="2098963" cy="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CuadroTexto 30"/>
          <p:cNvSpPr txBox="1"/>
          <p:nvPr/>
        </p:nvSpPr>
        <p:spPr>
          <a:xfrm>
            <a:off x="5237019" y="3909084"/>
            <a:ext cx="23358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 smtClean="0"/>
              <a:t>Dimensión efectiva</a:t>
            </a:r>
            <a:endParaRPr lang="en-US" dirty="0"/>
          </a:p>
        </p:txBody>
      </p:sp>
      <p:cxnSp>
        <p:nvCxnSpPr>
          <p:cNvPr id="33" name="Conector recto de flecha 32"/>
          <p:cNvCxnSpPr>
            <a:stCxn id="31" idx="2"/>
          </p:cNvCxnSpPr>
          <p:nvPr/>
        </p:nvCxnSpPr>
        <p:spPr>
          <a:xfrm>
            <a:off x="6404967" y="4278416"/>
            <a:ext cx="2079711" cy="1191665"/>
          </a:xfrm>
          <a:prstGeom prst="straightConnector1">
            <a:avLst/>
          </a:prstGeom>
          <a:ln w="127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Rectángulo 34"/>
          <p:cNvSpPr/>
          <p:nvPr/>
        </p:nvSpPr>
        <p:spPr>
          <a:xfrm>
            <a:off x="171997" y="5620398"/>
            <a:ext cx="741100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2000" b="1" dirty="0" smtClean="0">
                <a:solidFill>
                  <a:srgbClr val="7030A0"/>
                </a:solidFill>
              </a:rPr>
              <a:t>Ángulo a·=30°  → la dimensión aparente es 87% de la real</a:t>
            </a:r>
            <a:endParaRPr lang="en-US" sz="2000" dirty="0">
              <a:solidFill>
                <a:srgbClr val="7030A0"/>
              </a:solidFill>
            </a:endParaRPr>
          </a:p>
        </p:txBody>
      </p:sp>
      <p:sp>
        <p:nvSpPr>
          <p:cNvPr id="36" name="Rectángulo 35"/>
          <p:cNvSpPr/>
          <p:nvPr/>
        </p:nvSpPr>
        <p:spPr>
          <a:xfrm>
            <a:off x="178923" y="6209214"/>
            <a:ext cx="741100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2000" b="1" dirty="0" smtClean="0">
                <a:solidFill>
                  <a:srgbClr val="7030A0"/>
                </a:solidFill>
              </a:rPr>
              <a:t>Ángulo a·=60°  → la dimensión aparente es 50% de la real</a:t>
            </a:r>
            <a:endParaRPr lang="en-US" sz="2000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1080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8328839" y="6707906"/>
            <a:ext cx="155839" cy="126734"/>
          </a:xfrm>
          <a:prstGeom prst="rect">
            <a:avLst/>
          </a:prstGeom>
        </p:spPr>
        <p:txBody>
          <a:bodyPr wrap="square" lIns="0" tIns="6047" rIns="0" bIns="0" rtlCol="0">
            <a:noAutofit/>
          </a:bodyPr>
          <a:lstStyle/>
          <a:p>
            <a:pPr marL="8145">
              <a:lnSpc>
                <a:spcPts val="952"/>
              </a:lnSpc>
            </a:pPr>
            <a:r>
              <a:rPr sz="866" dirty="0">
                <a:latin typeface="Arial"/>
                <a:cs typeface="Arial"/>
              </a:rPr>
              <a:t>21</a:t>
            </a:r>
            <a:endParaRPr sz="866">
              <a:latin typeface="Arial"/>
              <a:cs typeface="Arial"/>
            </a:endParaRPr>
          </a:p>
        </p:txBody>
      </p:sp>
      <p:sp>
        <p:nvSpPr>
          <p:cNvPr id="9" name="CuadroTexto 8"/>
          <p:cNvSpPr txBox="1"/>
          <p:nvPr/>
        </p:nvSpPr>
        <p:spPr>
          <a:xfrm>
            <a:off x="4218709" y="290944"/>
            <a:ext cx="420339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800" b="1" dirty="0" smtClean="0">
                <a:solidFill>
                  <a:srgbClr val="7030A0"/>
                </a:solidFill>
              </a:rPr>
              <a:t>Capacidad de la criba</a:t>
            </a:r>
            <a:endParaRPr lang="en-US" sz="2800" b="1" dirty="0">
              <a:solidFill>
                <a:srgbClr val="7030A0"/>
              </a:solidFill>
            </a:endParaRPr>
          </a:p>
        </p:txBody>
      </p:sp>
      <p:sp>
        <p:nvSpPr>
          <p:cNvPr id="4" name="Rectángulo 3"/>
          <p:cNvSpPr/>
          <p:nvPr/>
        </p:nvSpPr>
        <p:spPr>
          <a:xfrm>
            <a:off x="2098962" y="923741"/>
            <a:ext cx="958041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400" b="1" dirty="0"/>
              <a:t>Fórmulas de proporción directa con la superficie de cribado</a:t>
            </a:r>
            <a:endParaRPr lang="en-US" sz="2400" b="1" dirty="0"/>
          </a:p>
        </p:txBody>
      </p:sp>
      <p:sp>
        <p:nvSpPr>
          <p:cNvPr id="10" name="Rectángulo 9"/>
          <p:cNvSpPr/>
          <p:nvPr/>
        </p:nvSpPr>
        <p:spPr>
          <a:xfrm>
            <a:off x="4327495" y="1602562"/>
            <a:ext cx="4783682" cy="646331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en-US" sz="3600" b="1" dirty="0"/>
              <a:t>Q(t/h/m</a:t>
            </a:r>
            <a:r>
              <a:rPr lang="en-US" sz="3600" b="1" baseline="30000" dirty="0"/>
              <a:t>2</a:t>
            </a:r>
            <a:r>
              <a:rPr lang="en-US" sz="3600" b="1" dirty="0"/>
              <a:t> ) = </a:t>
            </a:r>
            <a:r>
              <a:rPr lang="en-US" sz="3600" b="1" dirty="0" err="1"/>
              <a:t>k·S</a:t>
            </a:r>
            <a:r>
              <a:rPr lang="en-US" sz="3600" b="1" dirty="0"/>
              <a:t>(m</a:t>
            </a:r>
            <a:r>
              <a:rPr lang="en-US" sz="3600" b="1" baseline="30000" dirty="0"/>
              <a:t>2</a:t>
            </a:r>
            <a:r>
              <a:rPr lang="en-US" sz="3600" b="1" dirty="0"/>
              <a:t> )</a:t>
            </a:r>
          </a:p>
        </p:txBody>
      </p:sp>
      <p:sp>
        <p:nvSpPr>
          <p:cNvPr id="11" name="CuadroTexto 10"/>
          <p:cNvSpPr txBox="1"/>
          <p:nvPr/>
        </p:nvSpPr>
        <p:spPr>
          <a:xfrm>
            <a:off x="457196" y="2867891"/>
            <a:ext cx="554991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400" b="1" dirty="0" smtClean="0"/>
              <a:t>K = constante de proporcionalidad</a:t>
            </a:r>
            <a:endParaRPr lang="en-US" sz="2400" b="1" dirty="0"/>
          </a:p>
        </p:txBody>
      </p:sp>
      <p:sp>
        <p:nvSpPr>
          <p:cNvPr id="12" name="CuadroTexto 11"/>
          <p:cNvSpPr txBox="1"/>
          <p:nvPr/>
        </p:nvSpPr>
        <p:spPr>
          <a:xfrm>
            <a:off x="6698680" y="2812471"/>
            <a:ext cx="490070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s-ES" sz="2400" i="1" dirty="0" smtClean="0"/>
              <a:t>Recomendable para parrillas</a:t>
            </a:r>
            <a:endParaRPr lang="en-US" sz="2400" i="1" dirty="0"/>
          </a:p>
        </p:txBody>
      </p:sp>
      <p:sp>
        <p:nvSpPr>
          <p:cNvPr id="13" name="CuadroTexto 12"/>
          <p:cNvSpPr txBox="1"/>
          <p:nvPr/>
        </p:nvSpPr>
        <p:spPr>
          <a:xfrm>
            <a:off x="498761" y="4114804"/>
            <a:ext cx="612860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400" b="1" dirty="0" smtClean="0"/>
              <a:t>La superficie de cribado se obtiene por </a:t>
            </a:r>
            <a:endParaRPr lang="en-US" sz="2400" b="1" dirty="0"/>
          </a:p>
        </p:txBody>
      </p:sp>
      <p:sp>
        <p:nvSpPr>
          <p:cNvPr id="14" name="CuadroTexto 13"/>
          <p:cNvSpPr txBox="1"/>
          <p:nvPr/>
        </p:nvSpPr>
        <p:spPr>
          <a:xfrm>
            <a:off x="4010891" y="4925295"/>
            <a:ext cx="3397084" cy="523220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es-ES" sz="2800" b="1" dirty="0" smtClean="0"/>
              <a:t>S (m</a:t>
            </a:r>
            <a:r>
              <a:rPr lang="es-ES" sz="2800" b="1" baseline="30000" dirty="0" smtClean="0"/>
              <a:t>2</a:t>
            </a:r>
            <a:r>
              <a:rPr lang="es-ES" sz="2800" b="1" dirty="0" smtClean="0"/>
              <a:t>)  = 1,35 Q /T </a:t>
            </a:r>
            <a:endParaRPr lang="en-US" sz="2800" b="1" dirty="0"/>
          </a:p>
        </p:txBody>
      </p:sp>
      <p:sp>
        <p:nvSpPr>
          <p:cNvPr id="15" name="CuadroTexto 14"/>
          <p:cNvSpPr txBox="1"/>
          <p:nvPr/>
        </p:nvSpPr>
        <p:spPr>
          <a:xfrm>
            <a:off x="1558636" y="6130642"/>
            <a:ext cx="72122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400" dirty="0" smtClean="0"/>
              <a:t>Q = Material a procesar, en toneladas por hora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565325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/>
          <p:nvPr/>
        </p:nvSpPr>
        <p:spPr>
          <a:xfrm>
            <a:off x="8328839" y="6707906"/>
            <a:ext cx="155839" cy="126734"/>
          </a:xfrm>
          <a:prstGeom prst="rect">
            <a:avLst/>
          </a:prstGeom>
        </p:spPr>
        <p:txBody>
          <a:bodyPr wrap="square" lIns="0" tIns="6047" rIns="0" bIns="0" rtlCol="0">
            <a:noAutofit/>
          </a:bodyPr>
          <a:lstStyle/>
          <a:p>
            <a:pPr marL="8145">
              <a:lnSpc>
                <a:spcPts val="952"/>
              </a:lnSpc>
            </a:pPr>
            <a:r>
              <a:rPr sz="866" dirty="0">
                <a:latin typeface="Arial"/>
                <a:cs typeface="Arial"/>
              </a:rPr>
              <a:t>30</a:t>
            </a:r>
            <a:endParaRPr sz="866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096900" y="2147647"/>
            <a:ext cx="37188" cy="9773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6289">
              <a:lnSpc>
                <a:spcPts val="641"/>
              </a:lnSpc>
            </a:pPr>
            <a:endParaRPr sz="641"/>
          </a:p>
        </p:txBody>
      </p:sp>
      <p:sp>
        <p:nvSpPr>
          <p:cNvPr id="2" name="object 2"/>
          <p:cNvSpPr txBox="1"/>
          <p:nvPr/>
        </p:nvSpPr>
        <p:spPr>
          <a:xfrm>
            <a:off x="5296287" y="2147647"/>
            <a:ext cx="38165" cy="9773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6289">
              <a:lnSpc>
                <a:spcPts val="641"/>
              </a:lnSpc>
            </a:pPr>
            <a:endParaRPr sz="641"/>
          </a:p>
        </p:txBody>
      </p:sp>
      <p:sp>
        <p:nvSpPr>
          <p:cNvPr id="10" name="Rectángulo 9"/>
          <p:cNvSpPr/>
          <p:nvPr/>
        </p:nvSpPr>
        <p:spPr>
          <a:xfrm>
            <a:off x="2364503" y="189408"/>
            <a:ext cx="861004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3200" b="1" dirty="0">
                <a:solidFill>
                  <a:srgbClr val="7030A0"/>
                </a:solidFill>
              </a:rPr>
              <a:t>Capacidad de las cribas (</a:t>
            </a:r>
            <a:r>
              <a:rPr lang="es-ES" sz="3200" b="1" dirty="0" smtClean="0">
                <a:solidFill>
                  <a:srgbClr val="7030A0"/>
                </a:solidFill>
              </a:rPr>
              <a:t>Método </a:t>
            </a:r>
            <a:r>
              <a:rPr lang="es-ES" sz="3200" b="1" dirty="0" err="1">
                <a:solidFill>
                  <a:srgbClr val="7030A0"/>
                </a:solidFill>
              </a:rPr>
              <a:t>Blanc</a:t>
            </a:r>
            <a:r>
              <a:rPr lang="es-ES" sz="3200" b="1" dirty="0">
                <a:solidFill>
                  <a:srgbClr val="7030A0"/>
                </a:solidFill>
              </a:rPr>
              <a:t>)</a:t>
            </a:r>
            <a:endParaRPr lang="en-US" sz="3200" b="1" dirty="0">
              <a:solidFill>
                <a:srgbClr val="7030A0"/>
              </a:solidFill>
            </a:endParaRPr>
          </a:p>
        </p:txBody>
      </p:sp>
      <p:sp>
        <p:nvSpPr>
          <p:cNvPr id="11" name="Rectángulo 10"/>
          <p:cNvSpPr/>
          <p:nvPr/>
        </p:nvSpPr>
        <p:spPr>
          <a:xfrm>
            <a:off x="1475510" y="923738"/>
            <a:ext cx="8624454" cy="830997"/>
          </a:xfrm>
          <a:prstGeom prst="rect">
            <a:avLst/>
          </a:prstGeom>
          <a:solidFill>
            <a:srgbClr val="FFFF00"/>
          </a:solidFill>
          <a:ln w="127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US" sz="2400" b="1" dirty="0"/>
              <a:t>C(t /</a:t>
            </a:r>
            <a:r>
              <a:rPr lang="en-US" sz="2400" b="1" dirty="0" smtClean="0"/>
              <a:t>m</a:t>
            </a:r>
            <a:r>
              <a:rPr lang="en-US" sz="2400" b="1" baseline="30000" dirty="0" smtClean="0"/>
              <a:t>2</a:t>
            </a:r>
            <a:r>
              <a:rPr lang="en-US" sz="2400" b="1" dirty="0" smtClean="0"/>
              <a:t> </a:t>
            </a:r>
            <a:r>
              <a:rPr lang="en-US" sz="2400" b="1" dirty="0"/>
              <a:t>⋅ h) = </a:t>
            </a:r>
            <a:r>
              <a:rPr lang="en-US" sz="2400" b="1" dirty="0" smtClean="0"/>
              <a:t>Q⋅ </a:t>
            </a:r>
            <a:r>
              <a:rPr lang="en-US" sz="2400" b="1" u="sng" dirty="0"/>
              <a:t>H</a:t>
            </a:r>
            <a:r>
              <a:rPr lang="en-US" sz="2400" b="1" dirty="0"/>
              <a:t> </a:t>
            </a:r>
            <a:r>
              <a:rPr lang="en-US" sz="2400" b="1" dirty="0" smtClean="0"/>
              <a:t> ⋅  </a:t>
            </a:r>
            <a:r>
              <a:rPr lang="el-GR" sz="2400" b="1" u="sng" dirty="0"/>
              <a:t>ρ</a:t>
            </a:r>
            <a:r>
              <a:rPr lang="en-US" sz="2400" b="1" u="sng" dirty="0" smtClean="0"/>
              <a:t>a </a:t>
            </a:r>
            <a:r>
              <a:rPr lang="en-US" sz="2400" b="1" dirty="0" smtClean="0"/>
              <a:t>⋅ </a:t>
            </a:r>
            <a:r>
              <a:rPr lang="en-US" sz="2400" b="1" dirty="0"/>
              <a:t>F1⋅ F2 ⋅ F3 ⋅ F4 ⋅ F5 ⋅ F6 ⋅ F7 ⋅ </a:t>
            </a:r>
            <a:r>
              <a:rPr lang="en-US" sz="2400" b="1" dirty="0" smtClean="0"/>
              <a:t>F8</a:t>
            </a:r>
          </a:p>
          <a:p>
            <a:r>
              <a:rPr lang="es-ES" sz="2400" b="1" dirty="0"/>
              <a:t> </a:t>
            </a:r>
            <a:r>
              <a:rPr lang="es-ES" sz="2400" b="1" dirty="0" smtClean="0"/>
              <a:t>                           H</a:t>
            </a:r>
            <a:r>
              <a:rPr lang="es-ES" sz="2400" b="1" baseline="-25000" dirty="0" smtClean="0"/>
              <a:t>o     </a:t>
            </a:r>
            <a:r>
              <a:rPr lang="es-ES" sz="2400" b="1" dirty="0" smtClean="0"/>
              <a:t>1,5</a:t>
            </a:r>
            <a:endParaRPr lang="en-US" sz="2400" b="1" dirty="0"/>
          </a:p>
        </p:txBody>
      </p:sp>
      <p:sp>
        <p:nvSpPr>
          <p:cNvPr id="12" name="Rectángulo 11"/>
          <p:cNvSpPr/>
          <p:nvPr/>
        </p:nvSpPr>
        <p:spPr>
          <a:xfrm>
            <a:off x="498763" y="2025175"/>
            <a:ext cx="1136765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400" b="1" dirty="0"/>
              <a:t>C: Capacidad de la criba en toneladas por metro cuadrado de superficie </a:t>
            </a:r>
            <a:r>
              <a:rPr lang="es-ES" sz="2400" b="1" dirty="0" err="1"/>
              <a:t>cribante</a:t>
            </a:r>
            <a:r>
              <a:rPr lang="es-ES" sz="2400" b="1" dirty="0"/>
              <a:t> y hora</a:t>
            </a:r>
            <a:endParaRPr lang="en-US" sz="2400" b="1" dirty="0"/>
          </a:p>
        </p:txBody>
      </p:sp>
      <p:sp>
        <p:nvSpPr>
          <p:cNvPr id="13" name="Rectángulo 12"/>
          <p:cNvSpPr/>
          <p:nvPr/>
        </p:nvSpPr>
        <p:spPr>
          <a:xfrm>
            <a:off x="581888" y="2946830"/>
            <a:ext cx="1128452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400" b="1" dirty="0">
                <a:solidFill>
                  <a:srgbClr val="7030A0"/>
                </a:solidFill>
              </a:rPr>
              <a:t>Q: Capacidad base dada en la </a:t>
            </a:r>
            <a:r>
              <a:rPr lang="es-ES" sz="2400" b="1" dirty="0" smtClean="0">
                <a:solidFill>
                  <a:srgbClr val="7030A0"/>
                </a:solidFill>
              </a:rPr>
              <a:t>tabla para </a:t>
            </a:r>
            <a:r>
              <a:rPr lang="es-ES" sz="2400" b="1" dirty="0">
                <a:solidFill>
                  <a:srgbClr val="7030A0"/>
                </a:solidFill>
              </a:rPr>
              <a:t>productos de forma regular, tales como arenas o cantos rodados, con una densidad aparente de 1,5; que van a dar un 50% de rechazo y otro tanto de paso y que además un 40% de la alimentación sea inferior a la mitad de la malla y que la eficiencia sea de un 92% con una humedad superficial entre el 1% y 4%. La inclinación de la criba está comprendida entre 18º y 22º</a:t>
            </a:r>
            <a:endParaRPr lang="en-US" sz="2400" b="1" dirty="0">
              <a:solidFill>
                <a:srgbClr val="7030A0"/>
              </a:solidFill>
            </a:endParaRPr>
          </a:p>
        </p:txBody>
      </p:sp>
      <p:sp>
        <p:nvSpPr>
          <p:cNvPr id="14" name="Rectángulo 13"/>
          <p:cNvSpPr/>
          <p:nvPr/>
        </p:nvSpPr>
        <p:spPr>
          <a:xfrm>
            <a:off x="623451" y="5468133"/>
            <a:ext cx="1124296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400" b="1" dirty="0"/>
              <a:t>H: Porcentaje en huecos de la superficie </a:t>
            </a:r>
            <a:r>
              <a:rPr lang="es-ES" sz="2400" b="1" dirty="0" err="1"/>
              <a:t>cribante</a:t>
            </a:r>
            <a:r>
              <a:rPr lang="es-ES" sz="2400" b="1" dirty="0"/>
              <a:t> que se utiliza y Ho el correspondiente a la capacidad base que se utiliza y tabulado junto a ella. </a:t>
            </a:r>
            <a:r>
              <a:rPr lang="es-ES" sz="2400" b="1" dirty="0" smtClean="0"/>
              <a:t>Ver tabla 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500107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/>
          <p:nvPr/>
        </p:nvSpPr>
        <p:spPr>
          <a:xfrm>
            <a:off x="8328839" y="6707906"/>
            <a:ext cx="155839" cy="126734"/>
          </a:xfrm>
          <a:prstGeom prst="rect">
            <a:avLst/>
          </a:prstGeom>
        </p:spPr>
        <p:txBody>
          <a:bodyPr wrap="square" lIns="0" tIns="6047" rIns="0" bIns="0" rtlCol="0">
            <a:noAutofit/>
          </a:bodyPr>
          <a:lstStyle/>
          <a:p>
            <a:pPr marL="8145">
              <a:lnSpc>
                <a:spcPts val="952"/>
              </a:lnSpc>
            </a:pPr>
            <a:r>
              <a:rPr sz="866" dirty="0">
                <a:latin typeface="Arial"/>
                <a:cs typeface="Arial"/>
              </a:rPr>
              <a:t>30</a:t>
            </a:r>
            <a:endParaRPr sz="866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096900" y="2147647"/>
            <a:ext cx="37188" cy="9773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6289">
              <a:lnSpc>
                <a:spcPts val="641"/>
              </a:lnSpc>
            </a:pPr>
            <a:endParaRPr sz="641"/>
          </a:p>
        </p:txBody>
      </p:sp>
      <p:sp>
        <p:nvSpPr>
          <p:cNvPr id="2" name="object 2"/>
          <p:cNvSpPr txBox="1"/>
          <p:nvPr/>
        </p:nvSpPr>
        <p:spPr>
          <a:xfrm>
            <a:off x="5296287" y="2147647"/>
            <a:ext cx="38165" cy="9773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6289">
              <a:lnSpc>
                <a:spcPts val="641"/>
              </a:lnSpc>
            </a:pPr>
            <a:endParaRPr sz="641"/>
          </a:p>
        </p:txBody>
      </p:sp>
      <p:sp>
        <p:nvSpPr>
          <p:cNvPr id="10" name="Rectángulo 9"/>
          <p:cNvSpPr/>
          <p:nvPr/>
        </p:nvSpPr>
        <p:spPr>
          <a:xfrm>
            <a:off x="2364503" y="189408"/>
            <a:ext cx="861004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3200" b="1" dirty="0">
                <a:solidFill>
                  <a:srgbClr val="7030A0"/>
                </a:solidFill>
              </a:rPr>
              <a:t>Capacidad de las cribas (</a:t>
            </a:r>
            <a:r>
              <a:rPr lang="es-ES" sz="3200" b="1" dirty="0" smtClean="0">
                <a:solidFill>
                  <a:srgbClr val="7030A0"/>
                </a:solidFill>
              </a:rPr>
              <a:t>Método </a:t>
            </a:r>
            <a:r>
              <a:rPr lang="es-ES" sz="3200" b="1" dirty="0" err="1">
                <a:solidFill>
                  <a:srgbClr val="7030A0"/>
                </a:solidFill>
              </a:rPr>
              <a:t>Blanc</a:t>
            </a:r>
            <a:r>
              <a:rPr lang="es-ES" sz="3200" b="1" dirty="0">
                <a:solidFill>
                  <a:srgbClr val="7030A0"/>
                </a:solidFill>
              </a:rPr>
              <a:t>)</a:t>
            </a:r>
            <a:endParaRPr lang="en-US" sz="3200" b="1" dirty="0">
              <a:solidFill>
                <a:srgbClr val="7030A0"/>
              </a:solidFill>
            </a:endParaRPr>
          </a:p>
        </p:txBody>
      </p:sp>
      <p:sp>
        <p:nvSpPr>
          <p:cNvPr id="11" name="Rectángulo 10"/>
          <p:cNvSpPr/>
          <p:nvPr/>
        </p:nvSpPr>
        <p:spPr>
          <a:xfrm>
            <a:off x="1475510" y="923738"/>
            <a:ext cx="8624454" cy="830997"/>
          </a:xfrm>
          <a:prstGeom prst="rect">
            <a:avLst/>
          </a:prstGeom>
          <a:solidFill>
            <a:srgbClr val="FFFF00"/>
          </a:solidFill>
          <a:ln w="127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US" sz="2400" b="1" dirty="0"/>
              <a:t>C(t /</a:t>
            </a:r>
            <a:r>
              <a:rPr lang="en-US" sz="2400" b="1" dirty="0" smtClean="0"/>
              <a:t>m</a:t>
            </a:r>
            <a:r>
              <a:rPr lang="en-US" sz="2400" b="1" baseline="30000" dirty="0" smtClean="0"/>
              <a:t>2</a:t>
            </a:r>
            <a:r>
              <a:rPr lang="en-US" sz="2400" b="1" dirty="0" smtClean="0"/>
              <a:t> </a:t>
            </a:r>
            <a:r>
              <a:rPr lang="en-US" sz="2400" b="1" dirty="0"/>
              <a:t>⋅ h) = </a:t>
            </a:r>
            <a:r>
              <a:rPr lang="en-US" sz="2400" b="1" dirty="0" smtClean="0"/>
              <a:t>Q⋅ </a:t>
            </a:r>
            <a:r>
              <a:rPr lang="en-US" sz="2400" b="1" u="sng" dirty="0"/>
              <a:t>H</a:t>
            </a:r>
            <a:r>
              <a:rPr lang="en-US" sz="2400" b="1" dirty="0"/>
              <a:t> </a:t>
            </a:r>
            <a:r>
              <a:rPr lang="en-US" sz="2400" b="1" dirty="0" smtClean="0"/>
              <a:t> ⋅  </a:t>
            </a:r>
            <a:r>
              <a:rPr lang="el-GR" sz="2400" b="1" u="sng" dirty="0"/>
              <a:t>ρ</a:t>
            </a:r>
            <a:r>
              <a:rPr lang="en-US" sz="2400" b="1" u="sng" dirty="0" smtClean="0"/>
              <a:t>a </a:t>
            </a:r>
            <a:r>
              <a:rPr lang="en-US" sz="2400" b="1" dirty="0" smtClean="0"/>
              <a:t>⋅ </a:t>
            </a:r>
            <a:r>
              <a:rPr lang="en-US" sz="2400" b="1" dirty="0"/>
              <a:t>F1⋅ F2 ⋅ F3 ⋅ F4 ⋅ F5 ⋅ F6 ⋅ F7 ⋅ </a:t>
            </a:r>
            <a:r>
              <a:rPr lang="en-US" sz="2400" b="1" dirty="0" smtClean="0"/>
              <a:t>F8</a:t>
            </a:r>
          </a:p>
          <a:p>
            <a:r>
              <a:rPr lang="es-ES" sz="2400" b="1" dirty="0"/>
              <a:t> </a:t>
            </a:r>
            <a:r>
              <a:rPr lang="es-ES" sz="2400" b="1" dirty="0" smtClean="0"/>
              <a:t>                           H</a:t>
            </a:r>
            <a:r>
              <a:rPr lang="es-ES" sz="2400" b="1" baseline="-25000" dirty="0" smtClean="0"/>
              <a:t>o     </a:t>
            </a:r>
            <a:r>
              <a:rPr lang="es-ES" sz="2400" b="1" dirty="0" smtClean="0"/>
              <a:t>1,5</a:t>
            </a:r>
            <a:endParaRPr lang="en-US" sz="2400" b="1" dirty="0"/>
          </a:p>
        </p:txBody>
      </p:sp>
      <p:sp>
        <p:nvSpPr>
          <p:cNvPr id="4" name="Rectángulo 3"/>
          <p:cNvSpPr/>
          <p:nvPr/>
        </p:nvSpPr>
        <p:spPr>
          <a:xfrm>
            <a:off x="498761" y="1879704"/>
            <a:ext cx="1103514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400" b="1" dirty="0"/>
              <a:t>ρ a: Densidad aparente del material y corrige por su desviación del valor tipo de 1,5</a:t>
            </a:r>
            <a:endParaRPr lang="en-US" sz="2400" b="1" dirty="0"/>
          </a:p>
        </p:txBody>
      </p:sp>
      <p:sp>
        <p:nvSpPr>
          <p:cNvPr id="5" name="Rectángulo 4"/>
          <p:cNvSpPr/>
          <p:nvPr/>
        </p:nvSpPr>
        <p:spPr>
          <a:xfrm>
            <a:off x="415631" y="2745708"/>
            <a:ext cx="1088967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/>
              <a:t>F1: Factor que </a:t>
            </a:r>
            <a:r>
              <a:rPr lang="en-US" sz="2400" b="1" dirty="0" err="1"/>
              <a:t>corrige</a:t>
            </a:r>
            <a:r>
              <a:rPr lang="en-US" sz="2400" b="1" dirty="0"/>
              <a:t> </a:t>
            </a:r>
            <a:r>
              <a:rPr lang="en-US" sz="2400" b="1" dirty="0" err="1"/>
              <a:t>por</a:t>
            </a:r>
            <a:r>
              <a:rPr lang="en-US" sz="2400" b="1" dirty="0"/>
              <a:t> la </a:t>
            </a:r>
            <a:r>
              <a:rPr lang="en-US" sz="2400" b="1" dirty="0" err="1"/>
              <a:t>desviación</a:t>
            </a:r>
            <a:r>
              <a:rPr lang="en-US" sz="2400" b="1" dirty="0"/>
              <a:t> de la forma de </a:t>
            </a:r>
            <a:r>
              <a:rPr lang="en-US" sz="2400" b="1" dirty="0" err="1"/>
              <a:t>los</a:t>
            </a:r>
            <a:r>
              <a:rPr lang="en-US" sz="2400" b="1" dirty="0"/>
              <a:t> </a:t>
            </a:r>
            <a:r>
              <a:rPr lang="en-US" sz="2400" b="1" dirty="0" err="1"/>
              <a:t>granos</a:t>
            </a:r>
            <a:r>
              <a:rPr lang="en-US" sz="2400" b="1" dirty="0"/>
              <a:t>. Se </a:t>
            </a:r>
            <a:r>
              <a:rPr lang="en-US" sz="2400" b="1" dirty="0" err="1"/>
              <a:t>toma</a:t>
            </a:r>
            <a:r>
              <a:rPr lang="en-US" sz="2400" b="1" dirty="0"/>
              <a:t> el valor 1 para cantos </a:t>
            </a:r>
            <a:r>
              <a:rPr lang="en-US" sz="2400" b="1" dirty="0" err="1"/>
              <a:t>rodados</a:t>
            </a:r>
            <a:r>
              <a:rPr lang="en-US" sz="2400" b="1" dirty="0"/>
              <a:t> o arenas; 0,85 para </a:t>
            </a:r>
            <a:r>
              <a:rPr lang="en-US" sz="2400" b="1" dirty="0" err="1"/>
              <a:t>rocas</a:t>
            </a:r>
            <a:r>
              <a:rPr lang="en-US" sz="2400" b="1" dirty="0"/>
              <a:t> </a:t>
            </a:r>
            <a:r>
              <a:rPr lang="en-US" sz="2400" b="1" dirty="0" err="1"/>
              <a:t>trituradas</a:t>
            </a:r>
            <a:r>
              <a:rPr lang="en-US" sz="2400" b="1" dirty="0"/>
              <a:t> </a:t>
            </a:r>
            <a:r>
              <a:rPr lang="en-US" sz="2400" b="1" dirty="0" err="1"/>
              <a:t>normales</a:t>
            </a:r>
            <a:r>
              <a:rPr lang="en-US" sz="2400" b="1" dirty="0"/>
              <a:t>; 0,70 para </a:t>
            </a:r>
            <a:r>
              <a:rPr lang="en-US" sz="2400" b="1" dirty="0" err="1"/>
              <a:t>formas</a:t>
            </a:r>
            <a:r>
              <a:rPr lang="en-US" sz="2400" b="1" dirty="0"/>
              <a:t> </a:t>
            </a:r>
            <a:r>
              <a:rPr lang="en-US" sz="2400" b="1" dirty="0" err="1"/>
              <a:t>muy</a:t>
            </a:r>
            <a:r>
              <a:rPr lang="en-US" sz="2400" b="1" dirty="0"/>
              <a:t> </a:t>
            </a:r>
            <a:r>
              <a:rPr lang="en-US" sz="2400" b="1" dirty="0" err="1"/>
              <a:t>irregulares</a:t>
            </a:r>
            <a:r>
              <a:rPr lang="en-US" sz="2400" b="1" dirty="0"/>
              <a:t>.</a:t>
            </a:r>
          </a:p>
        </p:txBody>
      </p:sp>
      <p:sp>
        <p:nvSpPr>
          <p:cNvPr id="7" name="Rectángulo 6"/>
          <p:cNvSpPr/>
          <p:nvPr/>
        </p:nvSpPr>
        <p:spPr>
          <a:xfrm>
            <a:off x="498760" y="3970792"/>
            <a:ext cx="1049481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400" b="1" dirty="0"/>
              <a:t>F2: Toma el valor 1 para cribas inclinadas entre 18º y 22º y 0,80 para cribas horizontales.</a:t>
            </a:r>
            <a:endParaRPr lang="en-US" sz="2400" b="1" dirty="0"/>
          </a:p>
        </p:txBody>
      </p:sp>
      <p:sp>
        <p:nvSpPr>
          <p:cNvPr id="8" name="Rectángulo 7"/>
          <p:cNvSpPr/>
          <p:nvPr/>
        </p:nvSpPr>
        <p:spPr>
          <a:xfrm>
            <a:off x="498759" y="4879267"/>
            <a:ext cx="1049481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400" b="1" dirty="0"/>
              <a:t>F3: Aplicable a las cribas con varios pisos y toma el valor 1 para el superior, 0,9 para el segundo, 0,8 para el tercero y 0,7 para el cuarto.</a:t>
            </a:r>
            <a:endParaRPr lang="en-US" sz="2400" b="1" dirty="0"/>
          </a:p>
        </p:txBody>
      </p:sp>
      <p:sp>
        <p:nvSpPr>
          <p:cNvPr id="9" name="Rectángulo 8"/>
          <p:cNvSpPr/>
          <p:nvPr/>
        </p:nvSpPr>
        <p:spPr>
          <a:xfrm>
            <a:off x="533394" y="5835232"/>
            <a:ext cx="1041862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400" b="1" dirty="0"/>
              <a:t>F4: Factor que corrige por el empleo de riego de agua en los tamizados en húmedo y toma los valores dados en la Tabla 9.2.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4024000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/>
          <p:nvPr/>
        </p:nvSpPr>
        <p:spPr>
          <a:xfrm>
            <a:off x="8328839" y="6707906"/>
            <a:ext cx="155839" cy="126734"/>
          </a:xfrm>
          <a:prstGeom prst="rect">
            <a:avLst/>
          </a:prstGeom>
        </p:spPr>
        <p:txBody>
          <a:bodyPr wrap="square" lIns="0" tIns="6047" rIns="0" bIns="0" rtlCol="0">
            <a:noAutofit/>
          </a:bodyPr>
          <a:lstStyle/>
          <a:p>
            <a:pPr marL="8145">
              <a:lnSpc>
                <a:spcPts val="952"/>
              </a:lnSpc>
            </a:pPr>
            <a:r>
              <a:rPr sz="866" dirty="0">
                <a:latin typeface="Arial"/>
                <a:cs typeface="Arial"/>
              </a:rPr>
              <a:t>30</a:t>
            </a:r>
            <a:endParaRPr sz="866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096900" y="2147647"/>
            <a:ext cx="37188" cy="9773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6289">
              <a:lnSpc>
                <a:spcPts val="641"/>
              </a:lnSpc>
            </a:pPr>
            <a:endParaRPr sz="641"/>
          </a:p>
        </p:txBody>
      </p:sp>
      <p:sp>
        <p:nvSpPr>
          <p:cNvPr id="2" name="object 2"/>
          <p:cNvSpPr txBox="1"/>
          <p:nvPr/>
        </p:nvSpPr>
        <p:spPr>
          <a:xfrm>
            <a:off x="5296287" y="2147647"/>
            <a:ext cx="38165" cy="9773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6289">
              <a:lnSpc>
                <a:spcPts val="641"/>
              </a:lnSpc>
            </a:pPr>
            <a:endParaRPr sz="641"/>
          </a:p>
        </p:txBody>
      </p:sp>
      <p:sp>
        <p:nvSpPr>
          <p:cNvPr id="10" name="Rectángulo 9"/>
          <p:cNvSpPr/>
          <p:nvPr/>
        </p:nvSpPr>
        <p:spPr>
          <a:xfrm>
            <a:off x="2364503" y="189408"/>
            <a:ext cx="861004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3200" b="1" dirty="0">
                <a:solidFill>
                  <a:srgbClr val="7030A0"/>
                </a:solidFill>
              </a:rPr>
              <a:t>Capacidad de las cribas (</a:t>
            </a:r>
            <a:r>
              <a:rPr lang="es-ES" sz="3200" b="1" dirty="0" smtClean="0">
                <a:solidFill>
                  <a:srgbClr val="7030A0"/>
                </a:solidFill>
              </a:rPr>
              <a:t>Método </a:t>
            </a:r>
            <a:r>
              <a:rPr lang="es-ES" sz="3200" b="1" dirty="0" err="1">
                <a:solidFill>
                  <a:srgbClr val="7030A0"/>
                </a:solidFill>
              </a:rPr>
              <a:t>Blanc</a:t>
            </a:r>
            <a:r>
              <a:rPr lang="es-ES" sz="3200" b="1" dirty="0">
                <a:solidFill>
                  <a:srgbClr val="7030A0"/>
                </a:solidFill>
              </a:rPr>
              <a:t>)</a:t>
            </a:r>
            <a:endParaRPr lang="en-US" sz="3200" b="1" dirty="0">
              <a:solidFill>
                <a:srgbClr val="7030A0"/>
              </a:solidFill>
            </a:endParaRPr>
          </a:p>
        </p:txBody>
      </p:sp>
      <p:sp>
        <p:nvSpPr>
          <p:cNvPr id="11" name="Rectángulo 10"/>
          <p:cNvSpPr/>
          <p:nvPr/>
        </p:nvSpPr>
        <p:spPr>
          <a:xfrm>
            <a:off x="1475510" y="923738"/>
            <a:ext cx="8624454" cy="830997"/>
          </a:xfrm>
          <a:prstGeom prst="rect">
            <a:avLst/>
          </a:prstGeom>
          <a:solidFill>
            <a:srgbClr val="FFFF00"/>
          </a:solidFill>
          <a:ln w="127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US" sz="2400" b="1" dirty="0"/>
              <a:t>C(t /</a:t>
            </a:r>
            <a:r>
              <a:rPr lang="en-US" sz="2400" b="1" dirty="0" smtClean="0"/>
              <a:t>m</a:t>
            </a:r>
            <a:r>
              <a:rPr lang="en-US" sz="2400" b="1" baseline="30000" dirty="0" smtClean="0"/>
              <a:t>2</a:t>
            </a:r>
            <a:r>
              <a:rPr lang="en-US" sz="2400" b="1" dirty="0" smtClean="0"/>
              <a:t> </a:t>
            </a:r>
            <a:r>
              <a:rPr lang="en-US" sz="2400" b="1" dirty="0"/>
              <a:t>⋅ h) = </a:t>
            </a:r>
            <a:r>
              <a:rPr lang="en-US" sz="2400" b="1" dirty="0" smtClean="0"/>
              <a:t>Q⋅ </a:t>
            </a:r>
            <a:r>
              <a:rPr lang="en-US" sz="2400" b="1" u="sng" dirty="0"/>
              <a:t>H</a:t>
            </a:r>
            <a:r>
              <a:rPr lang="en-US" sz="2400" b="1" dirty="0"/>
              <a:t> </a:t>
            </a:r>
            <a:r>
              <a:rPr lang="en-US" sz="2400" b="1" dirty="0" smtClean="0"/>
              <a:t> ⋅  </a:t>
            </a:r>
            <a:r>
              <a:rPr lang="el-GR" sz="2400" b="1" u="sng" dirty="0"/>
              <a:t>ρ</a:t>
            </a:r>
            <a:r>
              <a:rPr lang="en-US" sz="2400" b="1" u="sng" dirty="0" smtClean="0"/>
              <a:t>a </a:t>
            </a:r>
            <a:r>
              <a:rPr lang="en-US" sz="2400" b="1" dirty="0" smtClean="0"/>
              <a:t>⋅ </a:t>
            </a:r>
            <a:r>
              <a:rPr lang="en-US" sz="2400" b="1" dirty="0"/>
              <a:t>F1⋅ F2 ⋅ F3 ⋅ F4 ⋅ F5 ⋅ F6 ⋅ F7 ⋅ </a:t>
            </a:r>
            <a:r>
              <a:rPr lang="en-US" sz="2400" b="1" dirty="0" smtClean="0"/>
              <a:t>F8</a:t>
            </a:r>
          </a:p>
          <a:p>
            <a:r>
              <a:rPr lang="es-ES" sz="2400" b="1" dirty="0"/>
              <a:t> </a:t>
            </a:r>
            <a:r>
              <a:rPr lang="es-ES" sz="2400" b="1" dirty="0" smtClean="0"/>
              <a:t>                           H</a:t>
            </a:r>
            <a:r>
              <a:rPr lang="es-ES" sz="2400" b="1" baseline="-25000" dirty="0" smtClean="0"/>
              <a:t>o     </a:t>
            </a:r>
            <a:r>
              <a:rPr lang="es-ES" sz="2400" b="1" dirty="0" smtClean="0"/>
              <a:t>1,5</a:t>
            </a:r>
            <a:endParaRPr lang="en-US" sz="2400" b="1" dirty="0"/>
          </a:p>
        </p:txBody>
      </p:sp>
      <p:sp>
        <p:nvSpPr>
          <p:cNvPr id="12" name="Rectángulo 11"/>
          <p:cNvSpPr/>
          <p:nvPr/>
        </p:nvSpPr>
        <p:spPr>
          <a:xfrm>
            <a:off x="533393" y="2219189"/>
            <a:ext cx="1106286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400" b="1" dirty="0"/>
              <a:t>F5: Factor que corrige por la desviación del porcentaje de rechazo del valor tipo del 50% y se da en la Tabla 9.3</a:t>
            </a:r>
            <a:endParaRPr lang="en-US" sz="2400" b="1" dirty="0"/>
          </a:p>
        </p:txBody>
      </p:sp>
      <p:sp>
        <p:nvSpPr>
          <p:cNvPr id="13" name="Rectángulo 12"/>
          <p:cNvSpPr/>
          <p:nvPr/>
        </p:nvSpPr>
        <p:spPr>
          <a:xfrm>
            <a:off x="533393" y="3175155"/>
            <a:ext cx="1087582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400" b="1" dirty="0"/>
              <a:t>F6: Factor que tiene en cuenta la eficiencia deseada en el cribado y también se muestra en la Tabla 9.3.</a:t>
            </a:r>
            <a:endParaRPr lang="en-US" sz="2400" b="1" dirty="0"/>
          </a:p>
        </p:txBody>
      </p:sp>
      <p:sp>
        <p:nvSpPr>
          <p:cNvPr id="14" name="Rectángulo 13"/>
          <p:cNvSpPr/>
          <p:nvPr/>
        </p:nvSpPr>
        <p:spPr>
          <a:xfrm>
            <a:off x="533393" y="4248835"/>
            <a:ext cx="1087582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400" b="1" dirty="0"/>
              <a:t>F7: Factor que corrige por la proporción de material inferior a la dimensión mitad de la malla. Tabla 9.3.</a:t>
            </a:r>
            <a:endParaRPr lang="en-US" sz="2400" b="1" dirty="0"/>
          </a:p>
        </p:txBody>
      </p:sp>
      <p:sp>
        <p:nvSpPr>
          <p:cNvPr id="15" name="Rectángulo 14"/>
          <p:cNvSpPr/>
          <p:nvPr/>
        </p:nvSpPr>
        <p:spPr>
          <a:xfrm>
            <a:off x="533393" y="5481935"/>
            <a:ext cx="1106286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400" b="1" dirty="0"/>
              <a:t>F8: Factor que corrige según el contenido en humedad superficial del producto y que también está dado en la Tabla 9.3.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37205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/>
          <p:nvPr/>
        </p:nvSpPr>
        <p:spPr>
          <a:xfrm>
            <a:off x="8328839" y="6707906"/>
            <a:ext cx="155839" cy="126734"/>
          </a:xfrm>
          <a:prstGeom prst="rect">
            <a:avLst/>
          </a:prstGeom>
        </p:spPr>
        <p:txBody>
          <a:bodyPr wrap="square" lIns="0" tIns="6047" rIns="0" bIns="0" rtlCol="0">
            <a:noAutofit/>
          </a:bodyPr>
          <a:lstStyle/>
          <a:p>
            <a:pPr marL="8145">
              <a:lnSpc>
                <a:spcPts val="952"/>
              </a:lnSpc>
            </a:pPr>
            <a:r>
              <a:rPr sz="866" dirty="0">
                <a:latin typeface="Arial"/>
                <a:cs typeface="Arial"/>
              </a:rPr>
              <a:t>30</a:t>
            </a:r>
            <a:endParaRPr sz="866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096900" y="2147647"/>
            <a:ext cx="37188" cy="9773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6289">
              <a:lnSpc>
                <a:spcPts val="641"/>
              </a:lnSpc>
            </a:pPr>
            <a:endParaRPr sz="641"/>
          </a:p>
        </p:txBody>
      </p:sp>
      <p:sp>
        <p:nvSpPr>
          <p:cNvPr id="2" name="object 2"/>
          <p:cNvSpPr txBox="1"/>
          <p:nvPr/>
        </p:nvSpPr>
        <p:spPr>
          <a:xfrm>
            <a:off x="5296287" y="2147647"/>
            <a:ext cx="38165" cy="9773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6289">
              <a:lnSpc>
                <a:spcPts val="641"/>
              </a:lnSpc>
            </a:pPr>
            <a:endParaRPr sz="641"/>
          </a:p>
        </p:txBody>
      </p:sp>
      <p:pic>
        <p:nvPicPr>
          <p:cNvPr id="9" name="Imagen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5030" y="261258"/>
            <a:ext cx="10254342" cy="6530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8421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/>
          <p:nvPr/>
        </p:nvSpPr>
        <p:spPr>
          <a:xfrm>
            <a:off x="8328839" y="6707906"/>
            <a:ext cx="155839" cy="126734"/>
          </a:xfrm>
          <a:prstGeom prst="rect">
            <a:avLst/>
          </a:prstGeom>
        </p:spPr>
        <p:txBody>
          <a:bodyPr wrap="square" lIns="0" tIns="6047" rIns="0" bIns="0" rtlCol="0">
            <a:noAutofit/>
          </a:bodyPr>
          <a:lstStyle/>
          <a:p>
            <a:pPr marL="8145">
              <a:lnSpc>
                <a:spcPts val="952"/>
              </a:lnSpc>
            </a:pPr>
            <a:r>
              <a:rPr sz="866" dirty="0">
                <a:latin typeface="Arial"/>
                <a:cs typeface="Arial"/>
              </a:rPr>
              <a:t>30</a:t>
            </a:r>
            <a:endParaRPr sz="866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096900" y="2147647"/>
            <a:ext cx="37188" cy="9773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6289">
              <a:lnSpc>
                <a:spcPts val="641"/>
              </a:lnSpc>
            </a:pPr>
            <a:endParaRPr sz="641"/>
          </a:p>
        </p:txBody>
      </p:sp>
      <p:sp>
        <p:nvSpPr>
          <p:cNvPr id="2" name="object 2"/>
          <p:cNvSpPr txBox="1"/>
          <p:nvPr/>
        </p:nvSpPr>
        <p:spPr>
          <a:xfrm>
            <a:off x="5296287" y="2147647"/>
            <a:ext cx="38165" cy="9773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6289">
              <a:lnSpc>
                <a:spcPts val="641"/>
              </a:lnSpc>
            </a:pPr>
            <a:endParaRPr sz="641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6851" y="566440"/>
            <a:ext cx="8945632" cy="5556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9208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/>
          <p:nvPr/>
        </p:nvSpPr>
        <p:spPr>
          <a:xfrm>
            <a:off x="8328839" y="6707906"/>
            <a:ext cx="155839" cy="126734"/>
          </a:xfrm>
          <a:prstGeom prst="rect">
            <a:avLst/>
          </a:prstGeom>
        </p:spPr>
        <p:txBody>
          <a:bodyPr wrap="square" lIns="0" tIns="6047" rIns="0" bIns="0" rtlCol="0">
            <a:noAutofit/>
          </a:bodyPr>
          <a:lstStyle/>
          <a:p>
            <a:pPr marL="8145">
              <a:lnSpc>
                <a:spcPts val="952"/>
              </a:lnSpc>
            </a:pPr>
            <a:r>
              <a:rPr sz="866" dirty="0">
                <a:latin typeface="Arial"/>
                <a:cs typeface="Arial"/>
              </a:rPr>
              <a:t>30</a:t>
            </a:r>
            <a:endParaRPr sz="866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096900" y="2147647"/>
            <a:ext cx="37188" cy="9773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6289">
              <a:lnSpc>
                <a:spcPts val="641"/>
              </a:lnSpc>
            </a:pPr>
            <a:endParaRPr sz="641"/>
          </a:p>
        </p:txBody>
      </p:sp>
      <p:sp>
        <p:nvSpPr>
          <p:cNvPr id="2" name="object 2"/>
          <p:cNvSpPr txBox="1"/>
          <p:nvPr/>
        </p:nvSpPr>
        <p:spPr>
          <a:xfrm>
            <a:off x="5296287" y="2147647"/>
            <a:ext cx="38165" cy="9773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6289">
              <a:lnSpc>
                <a:spcPts val="641"/>
              </a:lnSpc>
            </a:pPr>
            <a:endParaRPr sz="641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8953" y="587829"/>
            <a:ext cx="9371333" cy="61200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854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/>
          <p:nvPr/>
        </p:nvSpPr>
        <p:spPr>
          <a:xfrm>
            <a:off x="8328839" y="6707906"/>
            <a:ext cx="155839" cy="126734"/>
          </a:xfrm>
          <a:prstGeom prst="rect">
            <a:avLst/>
          </a:prstGeom>
        </p:spPr>
        <p:txBody>
          <a:bodyPr wrap="square" lIns="0" tIns="6047" rIns="0" bIns="0" rtlCol="0">
            <a:noAutofit/>
          </a:bodyPr>
          <a:lstStyle/>
          <a:p>
            <a:pPr marL="8145">
              <a:lnSpc>
                <a:spcPts val="952"/>
              </a:lnSpc>
            </a:pPr>
            <a:r>
              <a:rPr sz="866" dirty="0">
                <a:latin typeface="Arial"/>
                <a:cs typeface="Arial"/>
              </a:rPr>
              <a:t>30</a:t>
            </a:r>
            <a:endParaRPr sz="866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096900" y="2147647"/>
            <a:ext cx="37188" cy="9773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6289">
              <a:lnSpc>
                <a:spcPts val="641"/>
              </a:lnSpc>
            </a:pPr>
            <a:endParaRPr sz="641"/>
          </a:p>
        </p:txBody>
      </p:sp>
      <p:sp>
        <p:nvSpPr>
          <p:cNvPr id="2" name="object 2"/>
          <p:cNvSpPr txBox="1"/>
          <p:nvPr/>
        </p:nvSpPr>
        <p:spPr>
          <a:xfrm>
            <a:off x="5296287" y="2147647"/>
            <a:ext cx="38165" cy="9773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6289">
              <a:lnSpc>
                <a:spcPts val="641"/>
              </a:lnSpc>
            </a:pPr>
            <a:endParaRPr sz="641"/>
          </a:p>
        </p:txBody>
      </p:sp>
      <p:sp>
        <p:nvSpPr>
          <p:cNvPr id="4" name="CuadroTexto 3"/>
          <p:cNvSpPr txBox="1"/>
          <p:nvPr/>
        </p:nvSpPr>
        <p:spPr>
          <a:xfrm>
            <a:off x="4218709" y="290944"/>
            <a:ext cx="420339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800" b="1" dirty="0" smtClean="0">
                <a:solidFill>
                  <a:srgbClr val="7030A0"/>
                </a:solidFill>
              </a:rPr>
              <a:t>Capacidad de la criba</a:t>
            </a:r>
            <a:endParaRPr lang="en-US" sz="2800" b="1" dirty="0">
              <a:solidFill>
                <a:srgbClr val="7030A0"/>
              </a:solidFill>
            </a:endParaRPr>
          </a:p>
        </p:txBody>
      </p:sp>
      <p:sp>
        <p:nvSpPr>
          <p:cNvPr id="7" name="Rectángulo 6"/>
          <p:cNvSpPr/>
          <p:nvPr/>
        </p:nvSpPr>
        <p:spPr>
          <a:xfrm>
            <a:off x="2168239" y="965395"/>
            <a:ext cx="61606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400" b="1" dirty="0" smtClean="0"/>
              <a:t>Fórmula de </a:t>
            </a:r>
            <a:r>
              <a:rPr lang="es-ES" sz="2400" b="1" dirty="0"/>
              <a:t>T</a:t>
            </a:r>
            <a:r>
              <a:rPr lang="es-ES" sz="2400" b="1" dirty="0" smtClean="0"/>
              <a:t>estut</a:t>
            </a:r>
            <a:endParaRPr lang="en-US" sz="2400" b="1" dirty="0"/>
          </a:p>
        </p:txBody>
      </p:sp>
      <p:sp>
        <p:nvSpPr>
          <p:cNvPr id="5" name="CuadroTexto 4"/>
          <p:cNvSpPr txBox="1"/>
          <p:nvPr/>
        </p:nvSpPr>
        <p:spPr>
          <a:xfrm>
            <a:off x="6463145" y="1156894"/>
            <a:ext cx="3607078" cy="1077218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es-ES" sz="3200" dirty="0" smtClean="0"/>
              <a:t>T = </a:t>
            </a:r>
            <a:r>
              <a:rPr lang="es-ES" sz="3200" u="sng" dirty="0" smtClean="0"/>
              <a:t>1,4 </a:t>
            </a:r>
            <a:r>
              <a:rPr lang="el-GR" sz="3200" u="sng" dirty="0" smtClean="0"/>
              <a:t>ρ</a:t>
            </a:r>
            <a:r>
              <a:rPr lang="es-ES" sz="3200" u="sng" dirty="0" smtClean="0"/>
              <a:t>s</a:t>
            </a:r>
            <a:r>
              <a:rPr lang="es-ES" sz="3200" dirty="0" smtClean="0"/>
              <a:t>   x   a</a:t>
            </a:r>
            <a:r>
              <a:rPr lang="es-ES" sz="3200" dirty="0" smtClean="0">
                <a:latin typeface="Century Gothic" panose="020B0502020202020204" pitchFamily="34" charset="0"/>
              </a:rPr>
              <a:t> </a:t>
            </a:r>
            <a:r>
              <a:rPr lang="es-ES" sz="3200" baseline="30000" dirty="0" smtClean="0">
                <a:latin typeface="Century Gothic" panose="020B0502020202020204" pitchFamily="34" charset="0"/>
              </a:rPr>
              <a:t>0,6</a:t>
            </a:r>
          </a:p>
          <a:p>
            <a:r>
              <a:rPr lang="es-ES" sz="3200" baseline="30000" dirty="0" smtClean="0">
                <a:latin typeface="Century Gothic" panose="020B0502020202020204" pitchFamily="34" charset="0"/>
              </a:rPr>
              <a:t>              </a:t>
            </a:r>
            <a:r>
              <a:rPr lang="es-ES" sz="3200" b="1" dirty="0" smtClean="0">
                <a:latin typeface="Century Gothic" panose="020B0502020202020204" pitchFamily="34" charset="0"/>
              </a:rPr>
              <a:t>γ</a:t>
            </a:r>
            <a:endParaRPr lang="en-US" sz="3200" b="1" dirty="0"/>
          </a:p>
        </p:txBody>
      </p:sp>
      <p:sp>
        <p:nvSpPr>
          <p:cNvPr id="8" name="CuadroTexto 7"/>
          <p:cNvSpPr txBox="1"/>
          <p:nvPr/>
        </p:nvSpPr>
        <p:spPr>
          <a:xfrm>
            <a:off x="270157" y="2576943"/>
            <a:ext cx="752481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400" dirty="0" smtClean="0"/>
              <a:t>T = capacidad en t/hora por m2 de superficie útil</a:t>
            </a:r>
            <a:endParaRPr lang="en-US" sz="2400" dirty="0"/>
          </a:p>
        </p:txBody>
      </p:sp>
      <p:sp>
        <p:nvSpPr>
          <p:cNvPr id="9" name="CuadroTexto 8"/>
          <p:cNvSpPr txBox="1"/>
          <p:nvPr/>
        </p:nvSpPr>
        <p:spPr>
          <a:xfrm>
            <a:off x="232713" y="3098770"/>
            <a:ext cx="1142171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2400" dirty="0"/>
              <a:t>ρ</a:t>
            </a:r>
            <a:r>
              <a:rPr lang="es-ES" sz="2400" dirty="0"/>
              <a:t>s </a:t>
            </a:r>
            <a:r>
              <a:rPr lang="es-ES" sz="2400" dirty="0" smtClean="0"/>
              <a:t>= peso específico real del material a cribar (peso específico del mineral)</a:t>
            </a:r>
            <a:endParaRPr lang="en-US" sz="2400" dirty="0"/>
          </a:p>
        </p:txBody>
      </p:sp>
      <p:sp>
        <p:nvSpPr>
          <p:cNvPr id="10" name="CuadroTexto 9"/>
          <p:cNvSpPr txBox="1"/>
          <p:nvPr/>
        </p:nvSpPr>
        <p:spPr>
          <a:xfrm>
            <a:off x="232713" y="3637097"/>
            <a:ext cx="1131912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400" b="1" dirty="0">
                <a:latin typeface="Century Gothic" panose="020B0502020202020204" pitchFamily="34" charset="0"/>
              </a:rPr>
              <a:t>γ </a:t>
            </a:r>
            <a:r>
              <a:rPr lang="es-ES" sz="2400" dirty="0" smtClean="0"/>
              <a:t>= proporción de granos de dimensiones críticas. Este valor varía entre 0,3</a:t>
            </a:r>
          </a:p>
          <a:p>
            <a:r>
              <a:rPr lang="es-ES" sz="2400" dirty="0" smtClean="0"/>
              <a:t> a 0,4. No usar esta fórmula cuando baja de 0,15</a:t>
            </a:r>
            <a:endParaRPr lang="en-US" sz="2400" dirty="0"/>
          </a:p>
        </p:txBody>
      </p:sp>
      <p:sp>
        <p:nvSpPr>
          <p:cNvPr id="11" name="CuadroTexto 10"/>
          <p:cNvSpPr txBox="1"/>
          <p:nvPr/>
        </p:nvSpPr>
        <p:spPr>
          <a:xfrm>
            <a:off x="284009" y="4544756"/>
            <a:ext cx="513634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400" dirty="0" smtClean="0"/>
              <a:t>a = abertura de la malla en mm</a:t>
            </a:r>
            <a:endParaRPr lang="en-US" sz="2400" dirty="0"/>
          </a:p>
        </p:txBody>
      </p:sp>
      <p:sp>
        <p:nvSpPr>
          <p:cNvPr id="12" name="Rectángulo 11"/>
          <p:cNvSpPr/>
          <p:nvPr/>
        </p:nvSpPr>
        <p:spPr>
          <a:xfrm>
            <a:off x="270157" y="5133232"/>
            <a:ext cx="1141479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b="1" dirty="0">
                <a:solidFill>
                  <a:srgbClr val="7030A0"/>
                </a:solidFill>
              </a:rPr>
              <a:t>Para minerales con mucha arcilla, humedad entre el 8% y el 10% se multiplica la capacidad unitaria por 0,8 y si es regado abundante se multiplica por 1,25.</a:t>
            </a:r>
            <a:endParaRPr lang="en-US" b="1" dirty="0">
              <a:solidFill>
                <a:srgbClr val="7030A0"/>
              </a:solidFill>
            </a:endParaRPr>
          </a:p>
        </p:txBody>
      </p:sp>
      <p:sp>
        <p:nvSpPr>
          <p:cNvPr id="13" name="Rectángulo 12"/>
          <p:cNvSpPr/>
          <p:nvPr/>
        </p:nvSpPr>
        <p:spPr>
          <a:xfrm>
            <a:off x="284009" y="5897577"/>
            <a:ext cx="1126782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000" b="1" dirty="0">
                <a:solidFill>
                  <a:srgbClr val="7030A0"/>
                </a:solidFill>
              </a:rPr>
              <a:t>La fórmula da resultados aceptables aunque interesa </a:t>
            </a:r>
            <a:r>
              <a:rPr lang="es-ES" sz="2000" b="1" dirty="0" err="1">
                <a:solidFill>
                  <a:srgbClr val="7030A0"/>
                </a:solidFill>
              </a:rPr>
              <a:t>mayorarla</a:t>
            </a:r>
            <a:r>
              <a:rPr lang="es-ES" sz="2000" b="1" dirty="0">
                <a:solidFill>
                  <a:srgbClr val="7030A0"/>
                </a:solidFill>
              </a:rPr>
              <a:t> de un 30% a un 40% para obtener resultados adecuados o más prácticos</a:t>
            </a:r>
            <a:endParaRPr lang="en-US" sz="2000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7232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/>
          <p:nvPr/>
        </p:nvSpPr>
        <p:spPr>
          <a:xfrm>
            <a:off x="8328839" y="6707906"/>
            <a:ext cx="155839" cy="126734"/>
          </a:xfrm>
          <a:prstGeom prst="rect">
            <a:avLst/>
          </a:prstGeom>
        </p:spPr>
        <p:txBody>
          <a:bodyPr wrap="square" lIns="0" tIns="6047" rIns="0" bIns="0" rtlCol="0">
            <a:noAutofit/>
          </a:bodyPr>
          <a:lstStyle/>
          <a:p>
            <a:pPr marL="8145">
              <a:lnSpc>
                <a:spcPts val="952"/>
              </a:lnSpc>
            </a:pPr>
            <a:r>
              <a:rPr sz="866" dirty="0">
                <a:latin typeface="Arial"/>
                <a:cs typeface="Arial"/>
              </a:rPr>
              <a:t>30</a:t>
            </a:r>
            <a:endParaRPr sz="866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096900" y="2147647"/>
            <a:ext cx="37188" cy="9773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6289">
              <a:lnSpc>
                <a:spcPts val="641"/>
              </a:lnSpc>
            </a:pPr>
            <a:endParaRPr sz="641"/>
          </a:p>
        </p:txBody>
      </p:sp>
      <p:sp>
        <p:nvSpPr>
          <p:cNvPr id="2" name="object 2"/>
          <p:cNvSpPr txBox="1"/>
          <p:nvPr/>
        </p:nvSpPr>
        <p:spPr>
          <a:xfrm>
            <a:off x="5296287" y="2147647"/>
            <a:ext cx="38165" cy="9773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6289">
              <a:lnSpc>
                <a:spcPts val="641"/>
              </a:lnSpc>
            </a:pPr>
            <a:endParaRPr sz="641"/>
          </a:p>
        </p:txBody>
      </p:sp>
      <p:sp>
        <p:nvSpPr>
          <p:cNvPr id="4" name="Flecha curvada hacia arriba 3"/>
          <p:cNvSpPr/>
          <p:nvPr/>
        </p:nvSpPr>
        <p:spPr>
          <a:xfrm>
            <a:off x="5233941" y="4779818"/>
            <a:ext cx="377149" cy="831272"/>
          </a:xfrm>
          <a:prstGeom prst="curvedUpArrow">
            <a:avLst/>
          </a:prstGeom>
          <a:ln w="12700"/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21510" name="Picture 6" descr="Dimensionamiento de una Criba Vibratoria para la Planta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887" y="478354"/>
            <a:ext cx="5706602" cy="35117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12" name="Picture 8" descr="Amazon.com: Advantech #4 - Tamiz de latón: Industrial &amp; Scientific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6129" y="2606267"/>
            <a:ext cx="5449508" cy="38473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90702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uadroTexto 8"/>
          <p:cNvSpPr txBox="1"/>
          <p:nvPr/>
        </p:nvSpPr>
        <p:spPr>
          <a:xfrm>
            <a:off x="1737141" y="339438"/>
            <a:ext cx="895469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Cualidades básicas de una zaranda  - Forma de la abertura</a:t>
            </a:r>
            <a:endParaRPr lang="en-US" sz="24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0" name="Objeto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98498770"/>
              </p:ext>
            </p:extLst>
          </p:nvPr>
        </p:nvGraphicFramePr>
        <p:xfrm>
          <a:off x="1355163" y="997527"/>
          <a:ext cx="9264347" cy="563838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578" name="Hoja de cálculo" r:id="rId3" imgW="5200670" imgH="2838551" progId="Excel.Sheet.12">
                  <p:embed/>
                </p:oleObj>
              </mc:Choice>
              <mc:Fallback>
                <p:oleObj name="Hoja de cálculo" r:id="rId3" imgW="5200670" imgH="2838551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355163" y="997527"/>
                        <a:ext cx="9264347" cy="563838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8639783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object 24"/>
          <p:cNvSpPr/>
          <p:nvPr/>
        </p:nvSpPr>
        <p:spPr>
          <a:xfrm>
            <a:off x="5251375" y="3483404"/>
            <a:ext cx="2932" cy="13683"/>
          </a:xfrm>
          <a:custGeom>
            <a:avLst/>
            <a:gdLst/>
            <a:ahLst/>
            <a:cxnLst/>
            <a:rect l="l" t="t" r="r" b="b"/>
            <a:pathLst>
              <a:path w="4572" h="21336">
                <a:moveTo>
                  <a:pt x="1524" y="0"/>
                </a:moveTo>
                <a:lnTo>
                  <a:pt x="0" y="15239"/>
                </a:lnTo>
                <a:lnTo>
                  <a:pt x="4572" y="21336"/>
                </a:lnTo>
                <a:lnTo>
                  <a:pt x="3048" y="4572"/>
                </a:lnTo>
                <a:lnTo>
                  <a:pt x="152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26" name="object 26"/>
          <p:cNvSpPr/>
          <p:nvPr/>
        </p:nvSpPr>
        <p:spPr>
          <a:xfrm>
            <a:off x="6400782" y="4653337"/>
            <a:ext cx="4886" cy="28344"/>
          </a:xfrm>
          <a:custGeom>
            <a:avLst/>
            <a:gdLst/>
            <a:ahLst/>
            <a:cxnLst/>
            <a:rect l="l" t="t" r="r" b="b"/>
            <a:pathLst>
              <a:path w="7619" h="44196">
                <a:moveTo>
                  <a:pt x="3047" y="13715"/>
                </a:moveTo>
                <a:lnTo>
                  <a:pt x="1523" y="7619"/>
                </a:lnTo>
                <a:lnTo>
                  <a:pt x="0" y="0"/>
                </a:lnTo>
                <a:lnTo>
                  <a:pt x="0" y="30479"/>
                </a:lnTo>
                <a:lnTo>
                  <a:pt x="3047" y="38099"/>
                </a:lnTo>
                <a:lnTo>
                  <a:pt x="7619" y="44195"/>
                </a:lnTo>
                <a:lnTo>
                  <a:pt x="4571" y="19811"/>
                </a:lnTo>
                <a:lnTo>
                  <a:pt x="3047" y="1371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31" name="object 31"/>
          <p:cNvSpPr/>
          <p:nvPr/>
        </p:nvSpPr>
        <p:spPr>
          <a:xfrm>
            <a:off x="7330277" y="3116884"/>
            <a:ext cx="2932" cy="30299"/>
          </a:xfrm>
          <a:custGeom>
            <a:avLst/>
            <a:gdLst/>
            <a:ahLst/>
            <a:cxnLst/>
            <a:rect l="l" t="t" r="r" b="b"/>
            <a:pathLst>
              <a:path w="4572" h="47244">
                <a:moveTo>
                  <a:pt x="4572" y="47244"/>
                </a:moveTo>
                <a:lnTo>
                  <a:pt x="3048" y="16763"/>
                </a:lnTo>
                <a:lnTo>
                  <a:pt x="1524" y="9144"/>
                </a:lnTo>
                <a:lnTo>
                  <a:pt x="0" y="0"/>
                </a:lnTo>
                <a:lnTo>
                  <a:pt x="0" y="38100"/>
                </a:lnTo>
                <a:lnTo>
                  <a:pt x="4572" y="4724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35" name="object 35"/>
          <p:cNvSpPr/>
          <p:nvPr/>
        </p:nvSpPr>
        <p:spPr>
          <a:xfrm>
            <a:off x="4936656" y="3793236"/>
            <a:ext cx="8796" cy="39095"/>
          </a:xfrm>
          <a:custGeom>
            <a:avLst/>
            <a:gdLst/>
            <a:ahLst/>
            <a:cxnLst/>
            <a:rect l="l" t="t" r="r" b="b"/>
            <a:pathLst>
              <a:path w="13715" h="60960">
                <a:moveTo>
                  <a:pt x="3048" y="16763"/>
                </a:moveTo>
                <a:lnTo>
                  <a:pt x="1524" y="7619"/>
                </a:lnTo>
                <a:lnTo>
                  <a:pt x="0" y="0"/>
                </a:lnTo>
                <a:lnTo>
                  <a:pt x="0" y="36575"/>
                </a:lnTo>
                <a:lnTo>
                  <a:pt x="4571" y="45719"/>
                </a:lnTo>
                <a:lnTo>
                  <a:pt x="9143" y="53339"/>
                </a:lnTo>
                <a:lnTo>
                  <a:pt x="13715" y="60960"/>
                </a:lnTo>
                <a:lnTo>
                  <a:pt x="12192" y="41148"/>
                </a:lnTo>
                <a:lnTo>
                  <a:pt x="9143" y="33527"/>
                </a:lnTo>
                <a:lnTo>
                  <a:pt x="6095" y="25907"/>
                </a:lnTo>
                <a:lnTo>
                  <a:pt x="3048" y="1676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36" name="object 36"/>
          <p:cNvSpPr/>
          <p:nvPr/>
        </p:nvSpPr>
        <p:spPr>
          <a:xfrm>
            <a:off x="5045146" y="3282063"/>
            <a:ext cx="209161" cy="21893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50" name="object 50"/>
          <p:cNvSpPr/>
          <p:nvPr/>
        </p:nvSpPr>
        <p:spPr>
          <a:xfrm>
            <a:off x="4946429" y="2935090"/>
            <a:ext cx="67440" cy="52778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72" name="object 72"/>
          <p:cNvSpPr/>
          <p:nvPr/>
        </p:nvSpPr>
        <p:spPr>
          <a:xfrm>
            <a:off x="7769124" y="3919319"/>
            <a:ext cx="67439" cy="429073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84" name="object 84"/>
          <p:cNvSpPr/>
          <p:nvPr/>
        </p:nvSpPr>
        <p:spPr>
          <a:xfrm>
            <a:off x="7376214" y="3198007"/>
            <a:ext cx="67439" cy="329379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6" name="object 6"/>
          <p:cNvSpPr txBox="1"/>
          <p:nvPr/>
        </p:nvSpPr>
        <p:spPr>
          <a:xfrm>
            <a:off x="8328839" y="6707906"/>
            <a:ext cx="155839" cy="126734"/>
          </a:xfrm>
          <a:prstGeom prst="rect">
            <a:avLst/>
          </a:prstGeom>
        </p:spPr>
        <p:txBody>
          <a:bodyPr wrap="square" lIns="0" tIns="6047" rIns="0" bIns="0" rtlCol="0">
            <a:noAutofit/>
          </a:bodyPr>
          <a:lstStyle/>
          <a:p>
            <a:pPr marL="8145">
              <a:lnSpc>
                <a:spcPts val="952"/>
              </a:lnSpc>
            </a:pPr>
            <a:r>
              <a:rPr sz="866" dirty="0">
                <a:latin typeface="Arial"/>
                <a:cs typeface="Arial"/>
              </a:rPr>
              <a:t>31</a:t>
            </a:r>
            <a:endParaRPr sz="866">
              <a:latin typeface="Arial"/>
              <a:cs typeface="Arial"/>
            </a:endParaRPr>
          </a:p>
        </p:txBody>
      </p:sp>
      <p:sp>
        <p:nvSpPr>
          <p:cNvPr id="9" name="CuadroTexto 8"/>
          <p:cNvSpPr txBox="1"/>
          <p:nvPr/>
        </p:nvSpPr>
        <p:spPr>
          <a:xfrm>
            <a:off x="2037455" y="598450"/>
            <a:ext cx="24304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b="1" dirty="0" smtClean="0"/>
              <a:t>Planta de trituración</a:t>
            </a:r>
            <a:endParaRPr lang="en-US" b="1" dirty="0"/>
          </a:p>
        </p:txBody>
      </p:sp>
      <p:sp>
        <p:nvSpPr>
          <p:cNvPr id="16" name="CuadroTexto 15"/>
          <p:cNvSpPr txBox="1"/>
          <p:nvPr/>
        </p:nvSpPr>
        <p:spPr>
          <a:xfrm rot="19183081">
            <a:off x="3133446" y="2319545"/>
            <a:ext cx="1395511" cy="338554"/>
          </a:xfrm>
          <a:prstGeom prst="rect">
            <a:avLst/>
          </a:prstGeom>
          <a:solidFill>
            <a:schemeClr val="accent5"/>
          </a:solidFill>
        </p:spPr>
        <p:txBody>
          <a:bodyPr wrap="square" rtlCol="0">
            <a:spAutoFit/>
          </a:bodyPr>
          <a:lstStyle/>
          <a:p>
            <a:r>
              <a:rPr lang="es-ES" sz="1600" b="1" dirty="0" smtClean="0"/>
              <a:t>90 </a:t>
            </a:r>
            <a:r>
              <a:rPr lang="es-ES" sz="1600" b="1" dirty="0" err="1" smtClean="0"/>
              <a:t>tn</a:t>
            </a:r>
            <a:r>
              <a:rPr lang="es-ES" sz="1600" b="1" dirty="0" smtClean="0"/>
              <a:t>/hora</a:t>
            </a:r>
            <a:endParaRPr lang="en-US" sz="1600" b="1" dirty="0"/>
          </a:p>
        </p:txBody>
      </p:sp>
      <p:sp>
        <p:nvSpPr>
          <p:cNvPr id="17" name="object 28"/>
          <p:cNvSpPr/>
          <p:nvPr/>
        </p:nvSpPr>
        <p:spPr>
          <a:xfrm rot="19884377">
            <a:off x="1798231" y="2093101"/>
            <a:ext cx="4728336" cy="1090871"/>
          </a:xfrm>
          <a:custGeom>
            <a:avLst/>
            <a:gdLst/>
            <a:ahLst/>
            <a:cxnLst/>
            <a:rect l="l" t="t" r="r" b="b"/>
            <a:pathLst>
              <a:path w="3752088" h="1187196">
                <a:moveTo>
                  <a:pt x="0" y="1031748"/>
                </a:moveTo>
                <a:lnTo>
                  <a:pt x="44196" y="1187196"/>
                </a:lnTo>
                <a:lnTo>
                  <a:pt x="3752088" y="155448"/>
                </a:lnTo>
                <a:lnTo>
                  <a:pt x="3709416" y="0"/>
                </a:lnTo>
                <a:lnTo>
                  <a:pt x="0" y="1031748"/>
                </a:lnTo>
                <a:close/>
              </a:path>
            </a:pathLst>
          </a:custGeom>
          <a:solidFill>
            <a:schemeClr val="tx1"/>
          </a:solid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18" name="object 88"/>
          <p:cNvSpPr/>
          <p:nvPr/>
        </p:nvSpPr>
        <p:spPr>
          <a:xfrm rot="20083853">
            <a:off x="4421539" y="1581772"/>
            <a:ext cx="788335" cy="215443"/>
          </a:xfrm>
          <a:custGeom>
            <a:avLst/>
            <a:gdLst/>
            <a:ahLst/>
            <a:cxnLst/>
            <a:rect l="l" t="t" r="r" b="b"/>
            <a:pathLst>
              <a:path w="745222" h="265175">
                <a:moveTo>
                  <a:pt x="25907" y="257556"/>
                </a:moveTo>
                <a:lnTo>
                  <a:pt x="19812" y="254508"/>
                </a:lnTo>
                <a:lnTo>
                  <a:pt x="18287" y="265175"/>
                </a:lnTo>
                <a:lnTo>
                  <a:pt x="566968" y="92862"/>
                </a:lnTo>
                <a:lnTo>
                  <a:pt x="565403" y="88391"/>
                </a:lnTo>
                <a:lnTo>
                  <a:pt x="25907" y="257556"/>
                </a:lnTo>
                <a:close/>
              </a:path>
              <a:path w="745222" h="265175">
                <a:moveTo>
                  <a:pt x="580356" y="103992"/>
                </a:moveTo>
                <a:lnTo>
                  <a:pt x="576071" y="106680"/>
                </a:lnTo>
                <a:lnTo>
                  <a:pt x="582167" y="109727"/>
                </a:lnTo>
                <a:lnTo>
                  <a:pt x="727992" y="11384"/>
                </a:lnTo>
                <a:lnTo>
                  <a:pt x="580356" y="103992"/>
                </a:lnTo>
                <a:close/>
              </a:path>
              <a:path w="745222" h="265175">
                <a:moveTo>
                  <a:pt x="12130" y="213467"/>
                </a:moveTo>
                <a:lnTo>
                  <a:pt x="10667" y="208787"/>
                </a:lnTo>
                <a:lnTo>
                  <a:pt x="7619" y="214884"/>
                </a:lnTo>
                <a:lnTo>
                  <a:pt x="12130" y="213467"/>
                </a:lnTo>
                <a:close/>
              </a:path>
              <a:path w="745222" h="265175">
                <a:moveTo>
                  <a:pt x="553212" y="33527"/>
                </a:moveTo>
                <a:lnTo>
                  <a:pt x="548687" y="34948"/>
                </a:lnTo>
                <a:lnTo>
                  <a:pt x="550163" y="39624"/>
                </a:lnTo>
                <a:lnTo>
                  <a:pt x="553212" y="33527"/>
                </a:lnTo>
                <a:close/>
              </a:path>
              <a:path w="745222" h="265175">
                <a:moveTo>
                  <a:pt x="745222" y="10726"/>
                </a:moveTo>
                <a:lnTo>
                  <a:pt x="746759" y="10668"/>
                </a:lnTo>
                <a:lnTo>
                  <a:pt x="746505" y="9906"/>
                </a:lnTo>
                <a:lnTo>
                  <a:pt x="762000" y="0"/>
                </a:lnTo>
                <a:lnTo>
                  <a:pt x="541019" y="10668"/>
                </a:lnTo>
                <a:lnTo>
                  <a:pt x="548687" y="34948"/>
                </a:lnTo>
                <a:lnTo>
                  <a:pt x="553212" y="33527"/>
                </a:lnTo>
                <a:lnTo>
                  <a:pt x="550163" y="39624"/>
                </a:lnTo>
                <a:lnTo>
                  <a:pt x="548687" y="34948"/>
                </a:lnTo>
                <a:lnTo>
                  <a:pt x="0" y="207263"/>
                </a:lnTo>
                <a:lnTo>
                  <a:pt x="18287" y="265175"/>
                </a:lnTo>
                <a:lnTo>
                  <a:pt x="19812" y="254508"/>
                </a:lnTo>
                <a:lnTo>
                  <a:pt x="25907" y="257556"/>
                </a:lnTo>
                <a:lnTo>
                  <a:pt x="565403" y="88391"/>
                </a:lnTo>
                <a:lnTo>
                  <a:pt x="566968" y="92862"/>
                </a:lnTo>
                <a:lnTo>
                  <a:pt x="576071" y="118872"/>
                </a:lnTo>
                <a:lnTo>
                  <a:pt x="571500" y="91439"/>
                </a:lnTo>
                <a:lnTo>
                  <a:pt x="573024" y="80772"/>
                </a:lnTo>
                <a:lnTo>
                  <a:pt x="24495" y="253037"/>
                </a:lnTo>
                <a:lnTo>
                  <a:pt x="12130" y="213467"/>
                </a:lnTo>
                <a:lnTo>
                  <a:pt x="7619" y="214884"/>
                </a:lnTo>
                <a:lnTo>
                  <a:pt x="10667" y="208787"/>
                </a:lnTo>
                <a:lnTo>
                  <a:pt x="12130" y="213467"/>
                </a:lnTo>
                <a:lnTo>
                  <a:pt x="560831" y="41148"/>
                </a:lnTo>
                <a:lnTo>
                  <a:pt x="553535" y="18043"/>
                </a:lnTo>
                <a:lnTo>
                  <a:pt x="547115" y="18287"/>
                </a:lnTo>
                <a:lnTo>
                  <a:pt x="551688" y="12191"/>
                </a:lnTo>
                <a:lnTo>
                  <a:pt x="743712" y="1524"/>
                </a:lnTo>
                <a:lnTo>
                  <a:pt x="745222" y="10726"/>
                </a:lnTo>
                <a:close/>
              </a:path>
              <a:path w="745222" h="265175">
                <a:moveTo>
                  <a:pt x="580356" y="103992"/>
                </a:moveTo>
                <a:lnTo>
                  <a:pt x="573024" y="80772"/>
                </a:lnTo>
                <a:lnTo>
                  <a:pt x="571500" y="91439"/>
                </a:lnTo>
                <a:lnTo>
                  <a:pt x="576071" y="118872"/>
                </a:lnTo>
                <a:lnTo>
                  <a:pt x="745222" y="10726"/>
                </a:lnTo>
                <a:lnTo>
                  <a:pt x="743712" y="1524"/>
                </a:lnTo>
                <a:lnTo>
                  <a:pt x="551688" y="12191"/>
                </a:lnTo>
                <a:lnTo>
                  <a:pt x="547115" y="18287"/>
                </a:lnTo>
                <a:lnTo>
                  <a:pt x="553535" y="18043"/>
                </a:lnTo>
                <a:lnTo>
                  <a:pt x="727992" y="11384"/>
                </a:lnTo>
                <a:lnTo>
                  <a:pt x="582167" y="109727"/>
                </a:lnTo>
                <a:lnTo>
                  <a:pt x="576071" y="106680"/>
                </a:lnTo>
                <a:lnTo>
                  <a:pt x="580356" y="103992"/>
                </a:ln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19" name="object 10"/>
          <p:cNvSpPr/>
          <p:nvPr/>
        </p:nvSpPr>
        <p:spPr>
          <a:xfrm rot="2780958">
            <a:off x="5911091" y="1132766"/>
            <a:ext cx="706073" cy="706558"/>
          </a:xfrm>
          <a:custGeom>
            <a:avLst/>
            <a:gdLst/>
            <a:ahLst/>
            <a:cxnLst/>
            <a:rect l="l" t="t" r="r" b="b"/>
            <a:pathLst>
              <a:path w="1022603" h="870204">
                <a:moveTo>
                  <a:pt x="1022603" y="870204"/>
                </a:moveTo>
                <a:lnTo>
                  <a:pt x="1022603" y="0"/>
                </a:lnTo>
                <a:lnTo>
                  <a:pt x="0" y="434340"/>
                </a:lnTo>
                <a:lnTo>
                  <a:pt x="1022603" y="870204"/>
                </a:lnTo>
                <a:close/>
              </a:path>
            </a:pathLst>
          </a:custGeom>
          <a:solidFill>
            <a:schemeClr val="tx1"/>
          </a:solidFill>
          <a:ln>
            <a:noFill/>
            <a:prstDash val="sysDash"/>
          </a:ln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20" name="object 77"/>
          <p:cNvSpPr/>
          <p:nvPr/>
        </p:nvSpPr>
        <p:spPr>
          <a:xfrm rot="2780958">
            <a:off x="6047392" y="1100552"/>
            <a:ext cx="755491" cy="332550"/>
          </a:xfrm>
          <a:custGeom>
            <a:avLst/>
            <a:gdLst/>
            <a:ahLst/>
            <a:cxnLst/>
            <a:rect l="l" t="t" r="r" b="b"/>
            <a:pathLst>
              <a:path w="975360" h="419100">
                <a:moveTo>
                  <a:pt x="67056" y="382524"/>
                </a:moveTo>
                <a:lnTo>
                  <a:pt x="0" y="409955"/>
                </a:lnTo>
                <a:lnTo>
                  <a:pt x="4572" y="419100"/>
                </a:lnTo>
                <a:lnTo>
                  <a:pt x="70104" y="390143"/>
                </a:lnTo>
                <a:lnTo>
                  <a:pt x="67056" y="382524"/>
                </a:lnTo>
                <a:close/>
              </a:path>
              <a:path w="975360" h="419100">
                <a:moveTo>
                  <a:pt x="972312" y="0"/>
                </a:moveTo>
                <a:lnTo>
                  <a:pt x="915924" y="24383"/>
                </a:lnTo>
                <a:lnTo>
                  <a:pt x="918972" y="32003"/>
                </a:lnTo>
                <a:lnTo>
                  <a:pt x="975360" y="9143"/>
                </a:lnTo>
                <a:lnTo>
                  <a:pt x="972312" y="0"/>
                </a:lnTo>
                <a:close/>
              </a:path>
              <a:path w="975360" h="419100">
                <a:moveTo>
                  <a:pt x="890016" y="35051"/>
                </a:moveTo>
                <a:lnTo>
                  <a:pt x="824484" y="62483"/>
                </a:lnTo>
                <a:lnTo>
                  <a:pt x="827532" y="71627"/>
                </a:lnTo>
                <a:lnTo>
                  <a:pt x="894588" y="42671"/>
                </a:lnTo>
                <a:lnTo>
                  <a:pt x="890016" y="35051"/>
                </a:lnTo>
                <a:close/>
              </a:path>
              <a:path w="975360" h="419100">
                <a:moveTo>
                  <a:pt x="798576" y="73151"/>
                </a:moveTo>
                <a:lnTo>
                  <a:pt x="733044" y="102107"/>
                </a:lnTo>
                <a:lnTo>
                  <a:pt x="736092" y="109727"/>
                </a:lnTo>
                <a:lnTo>
                  <a:pt x="803148" y="82295"/>
                </a:lnTo>
                <a:lnTo>
                  <a:pt x="798576" y="73151"/>
                </a:lnTo>
                <a:close/>
              </a:path>
              <a:path w="975360" h="419100">
                <a:moveTo>
                  <a:pt x="707136" y="112775"/>
                </a:moveTo>
                <a:lnTo>
                  <a:pt x="641604" y="140207"/>
                </a:lnTo>
                <a:lnTo>
                  <a:pt x="644652" y="147827"/>
                </a:lnTo>
                <a:lnTo>
                  <a:pt x="711708" y="120395"/>
                </a:lnTo>
                <a:lnTo>
                  <a:pt x="707136" y="112775"/>
                </a:lnTo>
                <a:close/>
              </a:path>
              <a:path w="975360" h="419100">
                <a:moveTo>
                  <a:pt x="615696" y="150875"/>
                </a:moveTo>
                <a:lnTo>
                  <a:pt x="550163" y="178307"/>
                </a:lnTo>
                <a:lnTo>
                  <a:pt x="553212" y="187451"/>
                </a:lnTo>
                <a:lnTo>
                  <a:pt x="620268" y="158495"/>
                </a:lnTo>
                <a:lnTo>
                  <a:pt x="615696" y="150875"/>
                </a:lnTo>
                <a:close/>
              </a:path>
              <a:path w="975360" h="419100">
                <a:moveTo>
                  <a:pt x="524256" y="188975"/>
                </a:moveTo>
                <a:lnTo>
                  <a:pt x="458724" y="217931"/>
                </a:lnTo>
                <a:lnTo>
                  <a:pt x="461772" y="225551"/>
                </a:lnTo>
                <a:lnTo>
                  <a:pt x="527304" y="198119"/>
                </a:lnTo>
                <a:lnTo>
                  <a:pt x="524256" y="188975"/>
                </a:lnTo>
                <a:close/>
              </a:path>
              <a:path w="975360" h="419100">
                <a:moveTo>
                  <a:pt x="432816" y="227075"/>
                </a:moveTo>
                <a:lnTo>
                  <a:pt x="365760" y="256031"/>
                </a:lnTo>
                <a:lnTo>
                  <a:pt x="370332" y="263651"/>
                </a:lnTo>
                <a:lnTo>
                  <a:pt x="435863" y="236219"/>
                </a:lnTo>
                <a:lnTo>
                  <a:pt x="432816" y="227075"/>
                </a:lnTo>
                <a:close/>
              </a:path>
              <a:path w="975360" h="419100">
                <a:moveTo>
                  <a:pt x="341375" y="266700"/>
                </a:moveTo>
                <a:lnTo>
                  <a:pt x="274320" y="294131"/>
                </a:lnTo>
                <a:lnTo>
                  <a:pt x="278892" y="303275"/>
                </a:lnTo>
                <a:lnTo>
                  <a:pt x="344424" y="274319"/>
                </a:lnTo>
                <a:lnTo>
                  <a:pt x="341375" y="266700"/>
                </a:lnTo>
                <a:close/>
              </a:path>
              <a:path w="975360" h="419100">
                <a:moveTo>
                  <a:pt x="249936" y="304800"/>
                </a:moveTo>
                <a:lnTo>
                  <a:pt x="182880" y="332231"/>
                </a:lnTo>
                <a:lnTo>
                  <a:pt x="187452" y="341375"/>
                </a:lnTo>
                <a:lnTo>
                  <a:pt x="252984" y="313943"/>
                </a:lnTo>
                <a:lnTo>
                  <a:pt x="249936" y="304800"/>
                </a:lnTo>
                <a:close/>
              </a:path>
              <a:path w="975360" h="419100">
                <a:moveTo>
                  <a:pt x="158496" y="342900"/>
                </a:moveTo>
                <a:lnTo>
                  <a:pt x="91440" y="371855"/>
                </a:lnTo>
                <a:lnTo>
                  <a:pt x="96012" y="379475"/>
                </a:lnTo>
                <a:lnTo>
                  <a:pt x="161544" y="352043"/>
                </a:lnTo>
                <a:lnTo>
                  <a:pt x="158496" y="342900"/>
                </a:lnTo>
                <a:close/>
              </a:path>
            </a:pathLst>
          </a:custGeom>
          <a:solidFill>
            <a:schemeClr val="accent5"/>
          </a:solidFill>
          <a:ln>
            <a:solidFill>
              <a:schemeClr val="tx1"/>
            </a:solidFill>
            <a:prstDash val="sysDash"/>
          </a:ln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4" name="Flecha curvada hacia la izquierda 3"/>
          <p:cNvSpPr/>
          <p:nvPr/>
        </p:nvSpPr>
        <p:spPr>
          <a:xfrm rot="18435623">
            <a:off x="6019716" y="560391"/>
            <a:ext cx="338353" cy="621276"/>
          </a:xfrm>
          <a:prstGeom prst="curvedLeftArrow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5124" name="Picture 4" descr="Trituradora a mandibulas en AutoCAD | Descargar CAD (132.51 KB ...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93012" y="1384291"/>
            <a:ext cx="1440082" cy="15572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CuadroTexto 22"/>
          <p:cNvSpPr txBox="1"/>
          <p:nvPr/>
        </p:nvSpPr>
        <p:spPr>
          <a:xfrm rot="20069662">
            <a:off x="6888861" y="936369"/>
            <a:ext cx="1814952" cy="338554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s-ES" sz="1600" dirty="0" smtClean="0"/>
              <a:t>42,465 </a:t>
            </a:r>
            <a:r>
              <a:rPr lang="es-ES" sz="1600" dirty="0" err="1" smtClean="0"/>
              <a:t>tn</a:t>
            </a:r>
            <a:r>
              <a:rPr lang="es-ES" sz="1600" dirty="0" smtClean="0"/>
              <a:t>/hora</a:t>
            </a:r>
            <a:endParaRPr lang="en-US" sz="1600" dirty="0"/>
          </a:p>
        </p:txBody>
      </p:sp>
      <p:sp>
        <p:nvSpPr>
          <p:cNvPr id="8" name="Terminador 7"/>
          <p:cNvSpPr/>
          <p:nvPr/>
        </p:nvSpPr>
        <p:spPr>
          <a:xfrm rot="20053961">
            <a:off x="6850421" y="1482785"/>
            <a:ext cx="1737436" cy="168457"/>
          </a:xfrm>
          <a:prstGeom prst="flowChartTermina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CuadroTexto 1"/>
          <p:cNvSpPr txBox="1"/>
          <p:nvPr/>
        </p:nvSpPr>
        <p:spPr>
          <a:xfrm>
            <a:off x="9603329" y="878731"/>
            <a:ext cx="87686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00" b="1" dirty="0" err="1" smtClean="0"/>
              <a:t>Telsmith</a:t>
            </a:r>
            <a:endParaRPr lang="es-ES" sz="1000" b="1" dirty="0" smtClean="0"/>
          </a:p>
          <a:p>
            <a:r>
              <a:rPr lang="es-ES" sz="1000" b="1" dirty="0" smtClean="0"/>
              <a:t>15 x 24</a:t>
            </a:r>
          </a:p>
          <a:p>
            <a:endParaRPr lang="en-US" sz="1000" b="1" dirty="0"/>
          </a:p>
        </p:txBody>
      </p:sp>
      <p:sp>
        <p:nvSpPr>
          <p:cNvPr id="3" name="Conector 2"/>
          <p:cNvSpPr/>
          <p:nvPr/>
        </p:nvSpPr>
        <p:spPr>
          <a:xfrm>
            <a:off x="2250841" y="4084512"/>
            <a:ext cx="161152" cy="164417"/>
          </a:xfrm>
          <a:prstGeom prst="flowChartConnector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Conector 24"/>
          <p:cNvSpPr/>
          <p:nvPr/>
        </p:nvSpPr>
        <p:spPr>
          <a:xfrm>
            <a:off x="5912659" y="1005592"/>
            <a:ext cx="161152" cy="164417"/>
          </a:xfrm>
          <a:prstGeom prst="flowChartConnector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Conector 26"/>
          <p:cNvSpPr/>
          <p:nvPr/>
        </p:nvSpPr>
        <p:spPr>
          <a:xfrm>
            <a:off x="6932690" y="1822585"/>
            <a:ext cx="161152" cy="164417"/>
          </a:xfrm>
          <a:prstGeom prst="flowChartConnector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Terminador 28"/>
          <p:cNvSpPr/>
          <p:nvPr/>
        </p:nvSpPr>
        <p:spPr>
          <a:xfrm rot="19122128">
            <a:off x="9244909" y="2235738"/>
            <a:ext cx="2341969" cy="169542"/>
          </a:xfrm>
          <a:prstGeom prst="flowChartTermina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Conector 29"/>
          <p:cNvSpPr/>
          <p:nvPr/>
        </p:nvSpPr>
        <p:spPr>
          <a:xfrm rot="21028677">
            <a:off x="9529560" y="2958216"/>
            <a:ext cx="161152" cy="164417"/>
          </a:xfrm>
          <a:prstGeom prst="flowChartConnector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Conector 31"/>
          <p:cNvSpPr/>
          <p:nvPr/>
        </p:nvSpPr>
        <p:spPr>
          <a:xfrm rot="21028677">
            <a:off x="8342391" y="1132028"/>
            <a:ext cx="161152" cy="164417"/>
          </a:xfrm>
          <a:prstGeom prst="flowChartConnector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CuadroTexto 4"/>
          <p:cNvSpPr txBox="1"/>
          <p:nvPr/>
        </p:nvSpPr>
        <p:spPr>
          <a:xfrm rot="19075789">
            <a:off x="10288263" y="1613595"/>
            <a:ext cx="71686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400" b="1" dirty="0" smtClean="0"/>
              <a:t>a    ZV</a:t>
            </a:r>
            <a:endParaRPr lang="en-US" sz="1400" b="1" dirty="0"/>
          </a:p>
        </p:txBody>
      </p:sp>
      <p:sp>
        <p:nvSpPr>
          <p:cNvPr id="33" name="object 88"/>
          <p:cNvSpPr/>
          <p:nvPr/>
        </p:nvSpPr>
        <p:spPr>
          <a:xfrm rot="20083853">
            <a:off x="9818449" y="2191389"/>
            <a:ext cx="615498" cy="178283"/>
          </a:xfrm>
          <a:custGeom>
            <a:avLst/>
            <a:gdLst/>
            <a:ahLst/>
            <a:cxnLst/>
            <a:rect l="l" t="t" r="r" b="b"/>
            <a:pathLst>
              <a:path w="745222" h="265175">
                <a:moveTo>
                  <a:pt x="25907" y="257556"/>
                </a:moveTo>
                <a:lnTo>
                  <a:pt x="19812" y="254508"/>
                </a:lnTo>
                <a:lnTo>
                  <a:pt x="18287" y="265175"/>
                </a:lnTo>
                <a:lnTo>
                  <a:pt x="566968" y="92862"/>
                </a:lnTo>
                <a:lnTo>
                  <a:pt x="565403" y="88391"/>
                </a:lnTo>
                <a:lnTo>
                  <a:pt x="25907" y="257556"/>
                </a:lnTo>
                <a:close/>
              </a:path>
              <a:path w="745222" h="265175">
                <a:moveTo>
                  <a:pt x="580356" y="103992"/>
                </a:moveTo>
                <a:lnTo>
                  <a:pt x="576071" y="106680"/>
                </a:lnTo>
                <a:lnTo>
                  <a:pt x="582167" y="109727"/>
                </a:lnTo>
                <a:lnTo>
                  <a:pt x="727992" y="11384"/>
                </a:lnTo>
                <a:lnTo>
                  <a:pt x="580356" y="103992"/>
                </a:lnTo>
                <a:close/>
              </a:path>
              <a:path w="745222" h="265175">
                <a:moveTo>
                  <a:pt x="12130" y="213467"/>
                </a:moveTo>
                <a:lnTo>
                  <a:pt x="10667" y="208787"/>
                </a:lnTo>
                <a:lnTo>
                  <a:pt x="7619" y="214884"/>
                </a:lnTo>
                <a:lnTo>
                  <a:pt x="12130" y="213467"/>
                </a:lnTo>
                <a:close/>
              </a:path>
              <a:path w="745222" h="265175">
                <a:moveTo>
                  <a:pt x="553212" y="33527"/>
                </a:moveTo>
                <a:lnTo>
                  <a:pt x="548687" y="34948"/>
                </a:lnTo>
                <a:lnTo>
                  <a:pt x="550163" y="39624"/>
                </a:lnTo>
                <a:lnTo>
                  <a:pt x="553212" y="33527"/>
                </a:lnTo>
                <a:close/>
              </a:path>
              <a:path w="745222" h="265175">
                <a:moveTo>
                  <a:pt x="745222" y="10726"/>
                </a:moveTo>
                <a:lnTo>
                  <a:pt x="746759" y="10668"/>
                </a:lnTo>
                <a:lnTo>
                  <a:pt x="746505" y="9906"/>
                </a:lnTo>
                <a:lnTo>
                  <a:pt x="762000" y="0"/>
                </a:lnTo>
                <a:lnTo>
                  <a:pt x="541019" y="10668"/>
                </a:lnTo>
                <a:lnTo>
                  <a:pt x="548687" y="34948"/>
                </a:lnTo>
                <a:lnTo>
                  <a:pt x="553212" y="33527"/>
                </a:lnTo>
                <a:lnTo>
                  <a:pt x="550163" y="39624"/>
                </a:lnTo>
                <a:lnTo>
                  <a:pt x="548687" y="34948"/>
                </a:lnTo>
                <a:lnTo>
                  <a:pt x="0" y="207263"/>
                </a:lnTo>
                <a:lnTo>
                  <a:pt x="18287" y="265175"/>
                </a:lnTo>
                <a:lnTo>
                  <a:pt x="19812" y="254508"/>
                </a:lnTo>
                <a:lnTo>
                  <a:pt x="25907" y="257556"/>
                </a:lnTo>
                <a:lnTo>
                  <a:pt x="565403" y="88391"/>
                </a:lnTo>
                <a:lnTo>
                  <a:pt x="566968" y="92862"/>
                </a:lnTo>
                <a:lnTo>
                  <a:pt x="576071" y="118872"/>
                </a:lnTo>
                <a:lnTo>
                  <a:pt x="571500" y="91439"/>
                </a:lnTo>
                <a:lnTo>
                  <a:pt x="573024" y="80772"/>
                </a:lnTo>
                <a:lnTo>
                  <a:pt x="24495" y="253037"/>
                </a:lnTo>
                <a:lnTo>
                  <a:pt x="12130" y="213467"/>
                </a:lnTo>
                <a:lnTo>
                  <a:pt x="7619" y="214884"/>
                </a:lnTo>
                <a:lnTo>
                  <a:pt x="10667" y="208787"/>
                </a:lnTo>
                <a:lnTo>
                  <a:pt x="12130" y="213467"/>
                </a:lnTo>
                <a:lnTo>
                  <a:pt x="560831" y="41148"/>
                </a:lnTo>
                <a:lnTo>
                  <a:pt x="553535" y="18043"/>
                </a:lnTo>
                <a:lnTo>
                  <a:pt x="547115" y="18287"/>
                </a:lnTo>
                <a:lnTo>
                  <a:pt x="551688" y="12191"/>
                </a:lnTo>
                <a:lnTo>
                  <a:pt x="743712" y="1524"/>
                </a:lnTo>
                <a:lnTo>
                  <a:pt x="745222" y="10726"/>
                </a:lnTo>
                <a:close/>
              </a:path>
              <a:path w="745222" h="265175">
                <a:moveTo>
                  <a:pt x="580356" y="103992"/>
                </a:moveTo>
                <a:lnTo>
                  <a:pt x="573024" y="80772"/>
                </a:lnTo>
                <a:lnTo>
                  <a:pt x="571500" y="91439"/>
                </a:lnTo>
                <a:lnTo>
                  <a:pt x="576071" y="118872"/>
                </a:lnTo>
                <a:lnTo>
                  <a:pt x="745222" y="10726"/>
                </a:lnTo>
                <a:lnTo>
                  <a:pt x="743712" y="1524"/>
                </a:lnTo>
                <a:lnTo>
                  <a:pt x="551688" y="12191"/>
                </a:lnTo>
                <a:lnTo>
                  <a:pt x="547115" y="18287"/>
                </a:lnTo>
                <a:lnTo>
                  <a:pt x="553535" y="18043"/>
                </a:lnTo>
                <a:lnTo>
                  <a:pt x="727992" y="11384"/>
                </a:lnTo>
                <a:lnTo>
                  <a:pt x="582167" y="109727"/>
                </a:lnTo>
                <a:lnTo>
                  <a:pt x="576071" y="106680"/>
                </a:lnTo>
                <a:lnTo>
                  <a:pt x="580356" y="103992"/>
                </a:ln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7" name="CuadroTexto 6"/>
          <p:cNvSpPr txBox="1"/>
          <p:nvPr/>
        </p:nvSpPr>
        <p:spPr>
          <a:xfrm flipH="1">
            <a:off x="5778663" y="1474902"/>
            <a:ext cx="42646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b="1" dirty="0" smtClean="0"/>
              <a:t>ZV</a:t>
            </a:r>
            <a:endParaRPr lang="en-US" sz="1200" b="1" dirty="0"/>
          </a:p>
        </p:txBody>
      </p:sp>
      <p:sp>
        <p:nvSpPr>
          <p:cNvPr id="10" name="CuadroTexto 9"/>
          <p:cNvSpPr txBox="1"/>
          <p:nvPr/>
        </p:nvSpPr>
        <p:spPr>
          <a:xfrm>
            <a:off x="946877" y="2047240"/>
            <a:ext cx="85632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200" b="1" dirty="0" smtClean="0"/>
              <a:t>PARRILLA</a:t>
            </a:r>
            <a:endParaRPr lang="en-US" sz="1200" b="1" dirty="0"/>
          </a:p>
        </p:txBody>
      </p:sp>
      <p:sp>
        <p:nvSpPr>
          <p:cNvPr id="34" name="object 77"/>
          <p:cNvSpPr/>
          <p:nvPr/>
        </p:nvSpPr>
        <p:spPr>
          <a:xfrm rot="21165371">
            <a:off x="1449134" y="1919960"/>
            <a:ext cx="1072622" cy="577491"/>
          </a:xfrm>
          <a:custGeom>
            <a:avLst/>
            <a:gdLst/>
            <a:ahLst/>
            <a:cxnLst/>
            <a:rect l="l" t="t" r="r" b="b"/>
            <a:pathLst>
              <a:path w="975360" h="419100">
                <a:moveTo>
                  <a:pt x="67056" y="382524"/>
                </a:moveTo>
                <a:lnTo>
                  <a:pt x="0" y="409955"/>
                </a:lnTo>
                <a:lnTo>
                  <a:pt x="4572" y="419100"/>
                </a:lnTo>
                <a:lnTo>
                  <a:pt x="70104" y="390143"/>
                </a:lnTo>
                <a:lnTo>
                  <a:pt x="67056" y="382524"/>
                </a:lnTo>
                <a:close/>
              </a:path>
              <a:path w="975360" h="419100">
                <a:moveTo>
                  <a:pt x="972312" y="0"/>
                </a:moveTo>
                <a:lnTo>
                  <a:pt x="915924" y="24383"/>
                </a:lnTo>
                <a:lnTo>
                  <a:pt x="918972" y="32003"/>
                </a:lnTo>
                <a:lnTo>
                  <a:pt x="975360" y="9143"/>
                </a:lnTo>
                <a:lnTo>
                  <a:pt x="972312" y="0"/>
                </a:lnTo>
                <a:close/>
              </a:path>
              <a:path w="975360" h="419100">
                <a:moveTo>
                  <a:pt x="890016" y="35051"/>
                </a:moveTo>
                <a:lnTo>
                  <a:pt x="824484" y="62483"/>
                </a:lnTo>
                <a:lnTo>
                  <a:pt x="827532" y="71627"/>
                </a:lnTo>
                <a:lnTo>
                  <a:pt x="894588" y="42671"/>
                </a:lnTo>
                <a:lnTo>
                  <a:pt x="890016" y="35051"/>
                </a:lnTo>
                <a:close/>
              </a:path>
              <a:path w="975360" h="419100">
                <a:moveTo>
                  <a:pt x="798576" y="73151"/>
                </a:moveTo>
                <a:lnTo>
                  <a:pt x="733044" y="102107"/>
                </a:lnTo>
                <a:lnTo>
                  <a:pt x="736092" y="109727"/>
                </a:lnTo>
                <a:lnTo>
                  <a:pt x="803148" y="82295"/>
                </a:lnTo>
                <a:lnTo>
                  <a:pt x="798576" y="73151"/>
                </a:lnTo>
                <a:close/>
              </a:path>
              <a:path w="975360" h="419100">
                <a:moveTo>
                  <a:pt x="707136" y="112775"/>
                </a:moveTo>
                <a:lnTo>
                  <a:pt x="641604" y="140207"/>
                </a:lnTo>
                <a:lnTo>
                  <a:pt x="644652" y="147827"/>
                </a:lnTo>
                <a:lnTo>
                  <a:pt x="711708" y="120395"/>
                </a:lnTo>
                <a:lnTo>
                  <a:pt x="707136" y="112775"/>
                </a:lnTo>
                <a:close/>
              </a:path>
              <a:path w="975360" h="419100">
                <a:moveTo>
                  <a:pt x="615696" y="150875"/>
                </a:moveTo>
                <a:lnTo>
                  <a:pt x="550163" y="178307"/>
                </a:lnTo>
                <a:lnTo>
                  <a:pt x="553212" y="187451"/>
                </a:lnTo>
                <a:lnTo>
                  <a:pt x="620268" y="158495"/>
                </a:lnTo>
                <a:lnTo>
                  <a:pt x="615696" y="150875"/>
                </a:lnTo>
                <a:close/>
              </a:path>
              <a:path w="975360" h="419100">
                <a:moveTo>
                  <a:pt x="524256" y="188975"/>
                </a:moveTo>
                <a:lnTo>
                  <a:pt x="458724" y="217931"/>
                </a:lnTo>
                <a:lnTo>
                  <a:pt x="461772" y="225551"/>
                </a:lnTo>
                <a:lnTo>
                  <a:pt x="527304" y="198119"/>
                </a:lnTo>
                <a:lnTo>
                  <a:pt x="524256" y="188975"/>
                </a:lnTo>
                <a:close/>
              </a:path>
              <a:path w="975360" h="419100">
                <a:moveTo>
                  <a:pt x="432816" y="227075"/>
                </a:moveTo>
                <a:lnTo>
                  <a:pt x="365760" y="256031"/>
                </a:lnTo>
                <a:lnTo>
                  <a:pt x="370332" y="263651"/>
                </a:lnTo>
                <a:lnTo>
                  <a:pt x="435863" y="236219"/>
                </a:lnTo>
                <a:lnTo>
                  <a:pt x="432816" y="227075"/>
                </a:lnTo>
                <a:close/>
              </a:path>
              <a:path w="975360" h="419100">
                <a:moveTo>
                  <a:pt x="341375" y="266700"/>
                </a:moveTo>
                <a:lnTo>
                  <a:pt x="274320" y="294131"/>
                </a:lnTo>
                <a:lnTo>
                  <a:pt x="278892" y="303275"/>
                </a:lnTo>
                <a:lnTo>
                  <a:pt x="344424" y="274319"/>
                </a:lnTo>
                <a:lnTo>
                  <a:pt x="341375" y="266700"/>
                </a:lnTo>
                <a:close/>
              </a:path>
              <a:path w="975360" h="419100">
                <a:moveTo>
                  <a:pt x="249936" y="304800"/>
                </a:moveTo>
                <a:lnTo>
                  <a:pt x="182880" y="332231"/>
                </a:lnTo>
                <a:lnTo>
                  <a:pt x="187452" y="341375"/>
                </a:lnTo>
                <a:lnTo>
                  <a:pt x="252984" y="313943"/>
                </a:lnTo>
                <a:lnTo>
                  <a:pt x="249936" y="304800"/>
                </a:lnTo>
                <a:close/>
              </a:path>
              <a:path w="975360" h="419100">
                <a:moveTo>
                  <a:pt x="158496" y="342900"/>
                </a:moveTo>
                <a:lnTo>
                  <a:pt x="91440" y="371855"/>
                </a:lnTo>
                <a:lnTo>
                  <a:pt x="96012" y="379475"/>
                </a:lnTo>
                <a:lnTo>
                  <a:pt x="161544" y="352043"/>
                </a:lnTo>
                <a:lnTo>
                  <a:pt x="158496" y="342900"/>
                </a:lnTo>
                <a:close/>
              </a:path>
            </a:pathLst>
          </a:custGeom>
          <a:solidFill>
            <a:schemeClr val="accent5"/>
          </a:solidFill>
          <a:ln w="38100">
            <a:solidFill>
              <a:schemeClr val="tx1"/>
            </a:solidFill>
            <a:prstDash val="sysDot"/>
          </a:ln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11" name="Rectángulo 10"/>
          <p:cNvSpPr/>
          <p:nvPr/>
        </p:nvSpPr>
        <p:spPr>
          <a:xfrm>
            <a:off x="1601396" y="2572599"/>
            <a:ext cx="899966" cy="95816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riángulo isósceles 11"/>
          <p:cNvSpPr/>
          <p:nvPr/>
        </p:nvSpPr>
        <p:spPr>
          <a:xfrm flipV="1">
            <a:off x="1595878" y="3529019"/>
            <a:ext cx="947705" cy="224209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ángulo 14"/>
          <p:cNvSpPr/>
          <p:nvPr/>
        </p:nvSpPr>
        <p:spPr>
          <a:xfrm rot="1887180">
            <a:off x="2024514" y="3614742"/>
            <a:ext cx="418655" cy="23765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Conector 44"/>
          <p:cNvSpPr/>
          <p:nvPr/>
        </p:nvSpPr>
        <p:spPr>
          <a:xfrm rot="21028677">
            <a:off x="11139300" y="1538982"/>
            <a:ext cx="161152" cy="164417"/>
          </a:xfrm>
          <a:prstGeom prst="flowChartConnector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2005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  <p:bldP spid="18" grpId="0" animBg="1"/>
      <p:bldP spid="19" grpId="0" animBg="1"/>
      <p:bldP spid="20" grpId="0" animBg="1"/>
      <p:bldP spid="4" grpId="0" animBg="1"/>
      <p:bldP spid="23" grpId="0" animBg="1"/>
      <p:bldP spid="8" grpId="0" animBg="1"/>
      <p:bldP spid="2" grpId="0"/>
      <p:bldP spid="29" grpId="0" animBg="1"/>
      <p:bldP spid="5" grpId="0"/>
      <p:bldP spid="33" grpId="0" animBg="1"/>
      <p:bldP spid="10" grpId="0"/>
      <p:bldP spid="34" grpId="0" animBg="1"/>
      <p:bldP spid="11" grpId="0" animBg="1"/>
      <p:bldP spid="1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92982" y="41564"/>
            <a:ext cx="5106267" cy="4082044"/>
          </a:xfrm>
          <a:prstGeom prst="rect">
            <a:avLst/>
          </a:prstGeom>
        </p:spPr>
      </p:pic>
      <p:graphicFrame>
        <p:nvGraphicFramePr>
          <p:cNvPr id="4" name="Objeto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71363500"/>
              </p:ext>
            </p:extLst>
          </p:nvPr>
        </p:nvGraphicFramePr>
        <p:xfrm>
          <a:off x="1787236" y="4173796"/>
          <a:ext cx="9210817" cy="235169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41" name="Hoja de cálculo" r:id="rId4" imgW="6267248" imgH="1600041" progId="Excel.Sheet.12">
                  <p:embed/>
                </p:oleObj>
              </mc:Choice>
              <mc:Fallback>
                <p:oleObj name="Hoja de cálculo" r:id="rId4" imgW="6267248" imgH="1600041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787236" y="4173796"/>
                        <a:ext cx="9210817" cy="235169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CuadroTexto 4"/>
          <p:cNvSpPr txBox="1"/>
          <p:nvPr/>
        </p:nvSpPr>
        <p:spPr>
          <a:xfrm>
            <a:off x="914400" y="644236"/>
            <a:ext cx="415049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400" b="1" dirty="0" smtClean="0"/>
              <a:t>Zaranda circular vibratoria</a:t>
            </a:r>
            <a:endParaRPr lang="en-US" sz="2400" b="1" dirty="0"/>
          </a:p>
        </p:txBody>
      </p:sp>
      <p:sp>
        <p:nvSpPr>
          <p:cNvPr id="7" name="Rectángulo 6"/>
          <p:cNvSpPr/>
          <p:nvPr/>
        </p:nvSpPr>
        <p:spPr>
          <a:xfrm>
            <a:off x="270594" y="3015734"/>
            <a:ext cx="599555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hlinkClick r:id="rId6"/>
              </a:rPr>
              <a:t>V</a:t>
            </a:r>
            <a:r>
              <a:rPr lang="en-US" dirty="0" smtClean="0">
                <a:solidFill>
                  <a:srgbClr val="002060"/>
                </a:solidFill>
                <a:hlinkClick r:id="rId6"/>
              </a:rPr>
              <a:t>ER VIDEO</a:t>
            </a:r>
          </a:p>
          <a:p>
            <a:r>
              <a:rPr lang="en-US" dirty="0" smtClean="0">
                <a:solidFill>
                  <a:srgbClr val="002060"/>
                </a:solidFill>
                <a:hlinkClick r:id="rId6"/>
              </a:rPr>
              <a:t>https</a:t>
            </a:r>
            <a:r>
              <a:rPr lang="en-US" dirty="0">
                <a:solidFill>
                  <a:srgbClr val="002060"/>
                </a:solidFill>
                <a:hlinkClick r:id="rId6"/>
              </a:rPr>
              <a:t>://ww</a:t>
            </a:r>
            <a:r>
              <a:rPr lang="en-US" dirty="0">
                <a:hlinkClick r:id="rId6"/>
              </a:rPr>
              <a:t>w.youtube.com/watch?v=w0dTywPGXF4</a:t>
            </a:r>
            <a:endParaRPr lang="en-US" dirty="0"/>
          </a:p>
        </p:txBody>
      </p:sp>
      <p:sp>
        <p:nvSpPr>
          <p:cNvPr id="6" name="CuadroTexto 5"/>
          <p:cNvSpPr txBox="1"/>
          <p:nvPr/>
        </p:nvSpPr>
        <p:spPr>
          <a:xfrm>
            <a:off x="270164" y="1198427"/>
            <a:ext cx="5340927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b="1" dirty="0"/>
              <a:t>ZARANDAS: 	son máquinas más elaboradas </a:t>
            </a:r>
            <a:r>
              <a:rPr lang="es-ES" sz="2000" b="1" dirty="0" smtClean="0"/>
              <a:t>que </a:t>
            </a:r>
            <a:r>
              <a:rPr lang="es-ES" sz="2000" b="1" dirty="0"/>
              <a:t>sirven para </a:t>
            </a:r>
            <a:r>
              <a:rPr lang="es-ES" sz="2000" b="1" dirty="0" smtClean="0"/>
              <a:t>clasificar y </a:t>
            </a:r>
            <a:r>
              <a:rPr lang="es-ES" sz="2000" b="1" dirty="0" smtClean="0"/>
              <a:t>separar  </a:t>
            </a:r>
            <a:r>
              <a:rPr lang="es-ES" sz="2000" b="1" dirty="0"/>
              <a:t>material </a:t>
            </a:r>
            <a:r>
              <a:rPr lang="es-ES" sz="2000" b="1" dirty="0" err="1"/>
              <a:t>particulado</a:t>
            </a:r>
            <a:r>
              <a:rPr lang="es-ES" sz="2000" b="1" dirty="0"/>
              <a:t> a través de mallas metálicas y con la ayuda de </a:t>
            </a:r>
            <a:r>
              <a:rPr lang="es-ES" sz="2000" b="1" dirty="0" smtClean="0"/>
              <a:t>un</a:t>
            </a:r>
          </a:p>
          <a:p>
            <a:r>
              <a:rPr lang="es-ES" sz="2000" b="1" dirty="0" smtClean="0"/>
              <a:t> </a:t>
            </a:r>
            <a:r>
              <a:rPr lang="es-ES" sz="2000" b="1" dirty="0"/>
              <a:t>movimiento vibratorio</a:t>
            </a: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2019421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/>
          <p:nvPr/>
        </p:nvSpPr>
        <p:spPr>
          <a:xfrm>
            <a:off x="8328839" y="6707906"/>
            <a:ext cx="155839" cy="126734"/>
          </a:xfrm>
          <a:prstGeom prst="rect">
            <a:avLst/>
          </a:prstGeom>
        </p:spPr>
        <p:txBody>
          <a:bodyPr wrap="square" lIns="0" tIns="6047" rIns="0" bIns="0" rtlCol="0">
            <a:noAutofit/>
          </a:bodyPr>
          <a:lstStyle/>
          <a:p>
            <a:pPr marL="8145">
              <a:lnSpc>
                <a:spcPts val="952"/>
              </a:lnSpc>
            </a:pPr>
            <a:r>
              <a:rPr sz="866" dirty="0">
                <a:latin typeface="Arial"/>
                <a:cs typeface="Arial"/>
              </a:rPr>
              <a:t>30</a:t>
            </a:r>
            <a:endParaRPr sz="866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096900" y="2147647"/>
            <a:ext cx="37188" cy="9773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6289">
              <a:lnSpc>
                <a:spcPts val="641"/>
              </a:lnSpc>
            </a:pPr>
            <a:endParaRPr sz="641"/>
          </a:p>
        </p:txBody>
      </p:sp>
      <p:sp>
        <p:nvSpPr>
          <p:cNvPr id="2" name="object 2"/>
          <p:cNvSpPr txBox="1"/>
          <p:nvPr/>
        </p:nvSpPr>
        <p:spPr>
          <a:xfrm>
            <a:off x="5296287" y="2147647"/>
            <a:ext cx="38165" cy="9773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6289">
              <a:lnSpc>
                <a:spcPts val="641"/>
              </a:lnSpc>
            </a:pPr>
            <a:endParaRPr sz="641"/>
          </a:p>
        </p:txBody>
      </p:sp>
      <p:pic>
        <p:nvPicPr>
          <p:cNvPr id="20482" name="Picture 2" descr="6.1. Clasificación por Tamaños. Introducción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5152" y="90214"/>
            <a:ext cx="5837133" cy="45441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08" name="Picture 4" descr="Trommels — Working Principle, Components, and Advantage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157" y="3075709"/>
            <a:ext cx="5482832" cy="36576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Flecha curvada hacia arriba 3"/>
          <p:cNvSpPr/>
          <p:nvPr/>
        </p:nvSpPr>
        <p:spPr>
          <a:xfrm>
            <a:off x="5233941" y="4779818"/>
            <a:ext cx="377149" cy="831272"/>
          </a:xfrm>
          <a:prstGeom prst="curvedUpArrow">
            <a:avLst/>
          </a:prstGeom>
          <a:ln w="12700"/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" name="CuadroTexto 4"/>
          <p:cNvSpPr txBox="1"/>
          <p:nvPr/>
        </p:nvSpPr>
        <p:spPr>
          <a:xfrm>
            <a:off x="9684327" y="4800603"/>
            <a:ext cx="235833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000" b="1" dirty="0" smtClean="0"/>
              <a:t>Tamaño de corte</a:t>
            </a:r>
            <a:endParaRPr lang="en-US" sz="2000" b="1" dirty="0"/>
          </a:p>
        </p:txBody>
      </p:sp>
      <p:cxnSp>
        <p:nvCxnSpPr>
          <p:cNvPr id="8" name="Conector recto 7"/>
          <p:cNvCxnSpPr/>
          <p:nvPr/>
        </p:nvCxnSpPr>
        <p:spPr>
          <a:xfrm>
            <a:off x="9268691" y="2701636"/>
            <a:ext cx="83127" cy="2680859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ector recto 12"/>
          <p:cNvCxnSpPr/>
          <p:nvPr/>
        </p:nvCxnSpPr>
        <p:spPr>
          <a:xfrm>
            <a:off x="9441873" y="2708562"/>
            <a:ext cx="83127" cy="2680859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ector recto de flecha 9"/>
          <p:cNvCxnSpPr/>
          <p:nvPr/>
        </p:nvCxnSpPr>
        <p:spPr>
          <a:xfrm>
            <a:off x="8526242" y="5174673"/>
            <a:ext cx="693958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ector recto de flecha 14"/>
          <p:cNvCxnSpPr/>
          <p:nvPr/>
        </p:nvCxnSpPr>
        <p:spPr>
          <a:xfrm flipH="1">
            <a:off x="9525000" y="5153892"/>
            <a:ext cx="2087285" cy="2078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16546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/>
          <p:nvPr/>
        </p:nvSpPr>
        <p:spPr>
          <a:xfrm>
            <a:off x="8328839" y="6707906"/>
            <a:ext cx="155839" cy="126734"/>
          </a:xfrm>
          <a:prstGeom prst="rect">
            <a:avLst/>
          </a:prstGeom>
        </p:spPr>
        <p:txBody>
          <a:bodyPr wrap="square" lIns="0" tIns="6047" rIns="0" bIns="0" rtlCol="0">
            <a:noAutofit/>
          </a:bodyPr>
          <a:lstStyle/>
          <a:p>
            <a:pPr marL="8145">
              <a:lnSpc>
                <a:spcPts val="952"/>
              </a:lnSpc>
            </a:pPr>
            <a:r>
              <a:rPr sz="866" dirty="0">
                <a:latin typeface="Arial"/>
                <a:cs typeface="Arial"/>
              </a:rPr>
              <a:t>30</a:t>
            </a:r>
            <a:endParaRPr sz="866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096900" y="2147647"/>
            <a:ext cx="37188" cy="9773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6289">
              <a:lnSpc>
                <a:spcPts val="641"/>
              </a:lnSpc>
            </a:pPr>
            <a:endParaRPr sz="641"/>
          </a:p>
        </p:txBody>
      </p:sp>
      <p:sp>
        <p:nvSpPr>
          <p:cNvPr id="2" name="object 2"/>
          <p:cNvSpPr txBox="1"/>
          <p:nvPr/>
        </p:nvSpPr>
        <p:spPr>
          <a:xfrm>
            <a:off x="5296287" y="2147647"/>
            <a:ext cx="38165" cy="9773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6289">
              <a:lnSpc>
                <a:spcPts val="641"/>
              </a:lnSpc>
            </a:pPr>
            <a:endParaRPr sz="641"/>
          </a:p>
        </p:txBody>
      </p:sp>
      <p:sp>
        <p:nvSpPr>
          <p:cNvPr id="4" name="CuadroTexto 3"/>
          <p:cNvSpPr txBox="1"/>
          <p:nvPr/>
        </p:nvSpPr>
        <p:spPr>
          <a:xfrm>
            <a:off x="1939630" y="277087"/>
            <a:ext cx="496321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000" b="1" dirty="0" smtClean="0"/>
              <a:t>Zaranda vibratoria- ventajas de su uso</a:t>
            </a:r>
            <a:endParaRPr lang="en-US" sz="2000" b="1" dirty="0"/>
          </a:p>
        </p:txBody>
      </p:sp>
      <p:sp>
        <p:nvSpPr>
          <p:cNvPr id="7" name="CuadroTexto 6"/>
          <p:cNvSpPr txBox="1"/>
          <p:nvPr/>
        </p:nvSpPr>
        <p:spPr>
          <a:xfrm>
            <a:off x="1122194" y="1233055"/>
            <a:ext cx="667522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="1" dirty="0" err="1"/>
              <a:t>C</a:t>
            </a:r>
            <a:r>
              <a:rPr lang="en-US" sz="2000" b="1" dirty="0" err="1" smtClean="0"/>
              <a:t>uando</a:t>
            </a:r>
            <a:r>
              <a:rPr lang="en-US" sz="2000" b="1" dirty="0" smtClean="0"/>
              <a:t> hay que </a:t>
            </a:r>
            <a:r>
              <a:rPr lang="en-US" sz="2000" b="1" dirty="0" err="1" smtClean="0"/>
              <a:t>tratar</a:t>
            </a:r>
            <a:r>
              <a:rPr lang="en-US" sz="2000" b="1" dirty="0" smtClean="0"/>
              <a:t> gran </a:t>
            </a:r>
            <a:r>
              <a:rPr lang="en-US" sz="2000" b="1" dirty="0" err="1" smtClean="0"/>
              <a:t>cantidad</a:t>
            </a:r>
            <a:r>
              <a:rPr lang="en-US" sz="2000" b="1" dirty="0" smtClean="0"/>
              <a:t> de material</a:t>
            </a:r>
            <a:endParaRPr lang="en-US" sz="2000" b="1" dirty="0"/>
          </a:p>
        </p:txBody>
      </p:sp>
      <p:sp>
        <p:nvSpPr>
          <p:cNvPr id="8" name="CuadroTexto 7"/>
          <p:cNvSpPr txBox="1"/>
          <p:nvPr/>
        </p:nvSpPr>
        <p:spPr>
          <a:xfrm>
            <a:off x="1136044" y="1731825"/>
            <a:ext cx="311495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="1" dirty="0" err="1" smtClean="0"/>
              <a:t>Cuando</a:t>
            </a:r>
            <a:r>
              <a:rPr lang="en-US" sz="2000" b="1" dirty="0" smtClean="0"/>
              <a:t> se </a:t>
            </a:r>
            <a:r>
              <a:rPr lang="en-US" sz="2000" b="1" dirty="0" err="1" smtClean="0"/>
              <a:t>trata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finos</a:t>
            </a:r>
            <a:endParaRPr lang="en-US" sz="2000" b="1" dirty="0"/>
          </a:p>
        </p:txBody>
      </p:sp>
      <p:sp>
        <p:nvSpPr>
          <p:cNvPr id="9" name="CuadroTexto 8"/>
          <p:cNvSpPr txBox="1"/>
          <p:nvPr/>
        </p:nvSpPr>
        <p:spPr>
          <a:xfrm>
            <a:off x="2258265" y="3269673"/>
            <a:ext cx="554190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US" sz="2000" b="1" dirty="0" smtClean="0"/>
              <a:t>La </a:t>
            </a:r>
            <a:r>
              <a:rPr lang="en-US" sz="2000" b="1" dirty="0" err="1" smtClean="0"/>
              <a:t>exactitud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en</a:t>
            </a:r>
            <a:r>
              <a:rPr lang="en-US" sz="2000" b="1" dirty="0" smtClean="0"/>
              <a:t> la </a:t>
            </a:r>
            <a:r>
              <a:rPr lang="en-US" sz="2000" b="1" dirty="0" err="1" smtClean="0"/>
              <a:t>selección</a:t>
            </a:r>
            <a:r>
              <a:rPr lang="en-US" sz="2000" b="1" dirty="0" smtClean="0"/>
              <a:t> de </a:t>
            </a:r>
            <a:r>
              <a:rPr lang="en-US" sz="2000" b="1" dirty="0" err="1" smtClean="0"/>
              <a:t>tamaños</a:t>
            </a:r>
            <a:endParaRPr lang="en-US" sz="2000" b="1" dirty="0"/>
          </a:p>
        </p:txBody>
      </p:sp>
      <p:sp>
        <p:nvSpPr>
          <p:cNvPr id="10" name="CuadroTexto 9"/>
          <p:cNvSpPr txBox="1"/>
          <p:nvPr/>
        </p:nvSpPr>
        <p:spPr>
          <a:xfrm>
            <a:off x="2285948" y="3726878"/>
            <a:ext cx="653416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Courier New" panose="02070309020205020404" pitchFamily="49" charset="0"/>
              <a:buChar char="o"/>
            </a:pPr>
            <a:r>
              <a:rPr lang="es-ES" sz="2000" b="1" dirty="0" smtClean="0"/>
              <a:t>El aumento en la capacidad por unidad de área</a:t>
            </a:r>
            <a:endParaRPr lang="en-US" sz="2000" b="1" dirty="0"/>
          </a:p>
        </p:txBody>
      </p:sp>
      <p:sp>
        <p:nvSpPr>
          <p:cNvPr id="5" name="Rectángulo 4"/>
          <p:cNvSpPr/>
          <p:nvPr/>
        </p:nvSpPr>
        <p:spPr>
          <a:xfrm>
            <a:off x="2311923" y="4214144"/>
            <a:ext cx="830227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buFont typeface="Courier New" panose="02070309020205020404" pitchFamily="49" charset="0"/>
              <a:buChar char="o"/>
            </a:pPr>
            <a:r>
              <a:rPr lang="es-ES" sz="2000" b="1" dirty="0" smtClean="0">
                <a:solidFill>
                  <a:srgbClr val="000000"/>
                </a:solidFill>
                <a:latin typeface="robotoregular"/>
              </a:rPr>
              <a:t>El bajo costo de mantenimiento por tonelada de material tratado</a:t>
            </a:r>
            <a:endParaRPr lang="en-US" sz="2000" dirty="0"/>
          </a:p>
        </p:txBody>
      </p:sp>
      <p:sp>
        <p:nvSpPr>
          <p:cNvPr id="11" name="Rectángulo 10"/>
          <p:cNvSpPr/>
          <p:nvPr/>
        </p:nvSpPr>
        <p:spPr>
          <a:xfrm>
            <a:off x="2339628" y="4685206"/>
            <a:ext cx="658225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buFont typeface="Courier New" panose="02070309020205020404" pitchFamily="49" charset="0"/>
              <a:buChar char="o"/>
            </a:pPr>
            <a:r>
              <a:rPr lang="es-ES" sz="2000" b="1" dirty="0" smtClean="0">
                <a:solidFill>
                  <a:srgbClr val="000000"/>
                </a:solidFill>
                <a:latin typeface="robotoregular"/>
              </a:rPr>
              <a:t>Ahorro en el espacio necesario para la instalación</a:t>
            </a:r>
            <a:endParaRPr lang="en-US" sz="2000" dirty="0"/>
          </a:p>
        </p:txBody>
      </p:sp>
      <p:sp>
        <p:nvSpPr>
          <p:cNvPr id="12" name="CuadroTexto 11"/>
          <p:cNvSpPr txBox="1"/>
          <p:nvPr/>
        </p:nvSpPr>
        <p:spPr>
          <a:xfrm>
            <a:off x="1260764" y="2604654"/>
            <a:ext cx="290335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000" dirty="0" err="1" smtClean="0"/>
              <a:t>Especificamente</a:t>
            </a:r>
            <a:r>
              <a:rPr lang="es-ES" sz="2000" dirty="0" smtClean="0"/>
              <a:t>, por:</a:t>
            </a:r>
            <a:endParaRPr lang="en-US" sz="2000" dirty="0"/>
          </a:p>
        </p:txBody>
      </p:sp>
      <p:sp>
        <p:nvSpPr>
          <p:cNvPr id="13" name="CuadroTexto 12"/>
          <p:cNvSpPr txBox="1"/>
          <p:nvPr/>
        </p:nvSpPr>
        <p:spPr>
          <a:xfrm>
            <a:off x="1260759" y="5306294"/>
            <a:ext cx="336342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000" dirty="0" smtClean="0"/>
              <a:t>Tipos de cribas vibratorias</a:t>
            </a:r>
            <a:endParaRPr lang="en-US" sz="2000" dirty="0"/>
          </a:p>
        </p:txBody>
      </p:sp>
      <p:sp>
        <p:nvSpPr>
          <p:cNvPr id="14" name="CuadroTexto 13"/>
          <p:cNvSpPr txBox="1"/>
          <p:nvPr/>
        </p:nvSpPr>
        <p:spPr>
          <a:xfrm>
            <a:off x="1260739" y="5791203"/>
            <a:ext cx="464261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="1" dirty="0" err="1" smtClean="0"/>
              <a:t>Tamices</a:t>
            </a:r>
            <a:r>
              <a:rPr lang="en-US" sz="2000" b="1" dirty="0" smtClean="0"/>
              <a:t> con </a:t>
            </a:r>
            <a:r>
              <a:rPr lang="en-US" sz="2000" b="1" dirty="0" err="1" smtClean="0"/>
              <a:t>vibración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mecánica</a:t>
            </a:r>
            <a:endParaRPr lang="en-US" sz="2000" b="1" dirty="0"/>
          </a:p>
        </p:txBody>
      </p:sp>
      <p:sp>
        <p:nvSpPr>
          <p:cNvPr id="15" name="CuadroTexto 14"/>
          <p:cNvSpPr txBox="1"/>
          <p:nvPr/>
        </p:nvSpPr>
        <p:spPr>
          <a:xfrm>
            <a:off x="1274589" y="6289973"/>
            <a:ext cx="446147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="1" dirty="0" err="1" smtClean="0"/>
              <a:t>Tamices</a:t>
            </a:r>
            <a:r>
              <a:rPr lang="en-US" sz="2000" b="1" dirty="0" smtClean="0"/>
              <a:t> con </a:t>
            </a:r>
            <a:r>
              <a:rPr lang="en-US" sz="2000" b="1" dirty="0" err="1" smtClean="0"/>
              <a:t>vibración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eléctrica</a:t>
            </a: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3247004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6" descr="16499436 clasificacion-en-harnero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1640" y="353291"/>
            <a:ext cx="8312727" cy="57981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uadroTexto 3"/>
          <p:cNvSpPr txBox="1"/>
          <p:nvPr/>
        </p:nvSpPr>
        <p:spPr>
          <a:xfrm>
            <a:off x="852058" y="1699371"/>
            <a:ext cx="17652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 smtClean="0"/>
              <a:t>Eje excéntrico</a:t>
            </a:r>
            <a:endParaRPr lang="en-US" dirty="0"/>
          </a:p>
        </p:txBody>
      </p:sp>
      <p:cxnSp>
        <p:nvCxnSpPr>
          <p:cNvPr id="6" name="Conector recto de flecha 5"/>
          <p:cNvCxnSpPr/>
          <p:nvPr/>
        </p:nvCxnSpPr>
        <p:spPr>
          <a:xfrm>
            <a:off x="2701640" y="1953491"/>
            <a:ext cx="2618505" cy="958157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CuadroTexto 7"/>
          <p:cNvSpPr txBox="1"/>
          <p:nvPr/>
        </p:nvSpPr>
        <p:spPr>
          <a:xfrm>
            <a:off x="1025240" y="2911648"/>
            <a:ext cx="11031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/>
              <a:t>R</a:t>
            </a:r>
            <a:r>
              <a:rPr lang="es-ES" dirty="0" smtClean="0"/>
              <a:t>esortes</a:t>
            </a:r>
            <a:endParaRPr lang="en-US" dirty="0"/>
          </a:p>
        </p:txBody>
      </p:sp>
      <p:cxnSp>
        <p:nvCxnSpPr>
          <p:cNvPr id="9" name="Conector recto de flecha 8"/>
          <p:cNvCxnSpPr/>
          <p:nvPr/>
        </p:nvCxnSpPr>
        <p:spPr>
          <a:xfrm flipV="1">
            <a:off x="2209803" y="3117273"/>
            <a:ext cx="2403761" cy="6926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CuadroTexto 14"/>
          <p:cNvSpPr txBox="1"/>
          <p:nvPr/>
        </p:nvSpPr>
        <p:spPr>
          <a:xfrm>
            <a:off x="10190017" y="3514317"/>
            <a:ext cx="140615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 smtClean="0"/>
              <a:t>Niveles de </a:t>
            </a:r>
          </a:p>
          <a:p>
            <a:r>
              <a:rPr lang="es-ES" dirty="0" smtClean="0"/>
              <a:t>superficie</a:t>
            </a:r>
            <a:endParaRPr lang="en-US" dirty="0"/>
          </a:p>
        </p:txBody>
      </p:sp>
      <p:cxnSp>
        <p:nvCxnSpPr>
          <p:cNvPr id="17" name="Conector recto de flecha 16"/>
          <p:cNvCxnSpPr>
            <a:stCxn id="15" idx="1"/>
          </p:cNvCxnSpPr>
          <p:nvPr/>
        </p:nvCxnSpPr>
        <p:spPr>
          <a:xfrm flipH="1" flipV="1">
            <a:off x="8956963" y="3301763"/>
            <a:ext cx="1233054" cy="535720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ector recto de flecha 18"/>
          <p:cNvCxnSpPr/>
          <p:nvPr/>
        </p:nvCxnSpPr>
        <p:spPr>
          <a:xfrm flipH="1">
            <a:off x="9206345" y="3862867"/>
            <a:ext cx="983098" cy="0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ctángulo 19"/>
          <p:cNvSpPr/>
          <p:nvPr/>
        </p:nvSpPr>
        <p:spPr>
          <a:xfrm>
            <a:off x="3198412" y="6091452"/>
            <a:ext cx="71224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hlinkClick r:id="rId3"/>
              </a:rPr>
              <a:t>VER VIDEO  https</a:t>
            </a:r>
            <a:r>
              <a:rPr lang="en-US" dirty="0">
                <a:hlinkClick r:id="rId3"/>
              </a:rPr>
              <a:t>://www.youtube.com/watch?v=kdOJrzlozmc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1906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/>
          <p:nvPr/>
        </p:nvSpPr>
        <p:spPr>
          <a:xfrm>
            <a:off x="8328839" y="6707906"/>
            <a:ext cx="155839" cy="126734"/>
          </a:xfrm>
          <a:prstGeom prst="rect">
            <a:avLst/>
          </a:prstGeom>
        </p:spPr>
        <p:txBody>
          <a:bodyPr wrap="square" lIns="0" tIns="6047" rIns="0" bIns="0" rtlCol="0">
            <a:noAutofit/>
          </a:bodyPr>
          <a:lstStyle/>
          <a:p>
            <a:pPr marL="8145">
              <a:lnSpc>
                <a:spcPts val="952"/>
              </a:lnSpc>
            </a:pPr>
            <a:r>
              <a:rPr sz="866" dirty="0">
                <a:latin typeface="Arial"/>
                <a:cs typeface="Arial"/>
              </a:rPr>
              <a:t>30</a:t>
            </a:r>
            <a:endParaRPr sz="866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096900" y="2147647"/>
            <a:ext cx="37188" cy="9773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6289">
              <a:lnSpc>
                <a:spcPts val="641"/>
              </a:lnSpc>
            </a:pPr>
            <a:endParaRPr sz="641"/>
          </a:p>
        </p:txBody>
      </p:sp>
      <p:sp>
        <p:nvSpPr>
          <p:cNvPr id="2" name="object 2"/>
          <p:cNvSpPr txBox="1"/>
          <p:nvPr/>
        </p:nvSpPr>
        <p:spPr>
          <a:xfrm>
            <a:off x="5296287" y="2147647"/>
            <a:ext cx="38165" cy="9773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6289">
              <a:lnSpc>
                <a:spcPts val="641"/>
              </a:lnSpc>
            </a:pPr>
            <a:endParaRPr sz="641"/>
          </a:p>
        </p:txBody>
      </p:sp>
      <p:sp>
        <p:nvSpPr>
          <p:cNvPr id="4" name="CuadroTexto 3"/>
          <p:cNvSpPr txBox="1"/>
          <p:nvPr/>
        </p:nvSpPr>
        <p:spPr>
          <a:xfrm>
            <a:off x="2963268" y="339438"/>
            <a:ext cx="536557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4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Cualidades básicas de una zaranda</a:t>
            </a:r>
            <a:endParaRPr lang="en-US" sz="24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CuadroTexto 6"/>
          <p:cNvSpPr txBox="1"/>
          <p:nvPr/>
        </p:nvSpPr>
        <p:spPr>
          <a:xfrm>
            <a:off x="1084617" y="1243542"/>
            <a:ext cx="434426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1- Alta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capacidad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cribado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CuadroTexto 7"/>
          <p:cNvSpPr txBox="1"/>
          <p:nvPr/>
        </p:nvSpPr>
        <p:spPr>
          <a:xfrm>
            <a:off x="1136044" y="2001992"/>
            <a:ext cx="849527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2.-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Facilidad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para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desmontar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reemplazar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partes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y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limpiar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CuadroTexto 8"/>
          <p:cNvSpPr txBox="1"/>
          <p:nvPr/>
        </p:nvSpPr>
        <p:spPr>
          <a:xfrm>
            <a:off x="1163749" y="2701651"/>
            <a:ext cx="674575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3.-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Nivel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bajo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ruido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y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otros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contaminantes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CuadroTexto 9"/>
          <p:cNvSpPr txBox="1"/>
          <p:nvPr/>
        </p:nvSpPr>
        <p:spPr>
          <a:xfrm>
            <a:off x="1177599" y="3422095"/>
            <a:ext cx="519084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4.- Buena calidad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de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sus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producto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Rectángulo 10"/>
          <p:cNvSpPr/>
          <p:nvPr/>
        </p:nvSpPr>
        <p:spPr>
          <a:xfrm>
            <a:off x="1231279" y="4234949"/>
            <a:ext cx="542007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2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5.- Elevada resistencia al desgaste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2849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/>
          <p:nvPr/>
        </p:nvSpPr>
        <p:spPr>
          <a:xfrm>
            <a:off x="8328839" y="6707906"/>
            <a:ext cx="155839" cy="126734"/>
          </a:xfrm>
          <a:prstGeom prst="rect">
            <a:avLst/>
          </a:prstGeom>
        </p:spPr>
        <p:txBody>
          <a:bodyPr wrap="square" lIns="0" tIns="6047" rIns="0" bIns="0" rtlCol="0">
            <a:noAutofit/>
          </a:bodyPr>
          <a:lstStyle/>
          <a:p>
            <a:pPr marL="8145">
              <a:lnSpc>
                <a:spcPts val="952"/>
              </a:lnSpc>
            </a:pPr>
            <a:r>
              <a:rPr sz="866" dirty="0">
                <a:latin typeface="Arial"/>
                <a:cs typeface="Arial"/>
              </a:rPr>
              <a:t>30</a:t>
            </a:r>
            <a:endParaRPr sz="866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096900" y="2147647"/>
            <a:ext cx="37188" cy="9773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6289">
              <a:lnSpc>
                <a:spcPts val="641"/>
              </a:lnSpc>
            </a:pPr>
            <a:endParaRPr sz="641"/>
          </a:p>
        </p:txBody>
      </p:sp>
      <p:sp>
        <p:nvSpPr>
          <p:cNvPr id="2" name="object 2"/>
          <p:cNvSpPr txBox="1"/>
          <p:nvPr/>
        </p:nvSpPr>
        <p:spPr>
          <a:xfrm>
            <a:off x="5296287" y="2147647"/>
            <a:ext cx="38165" cy="9773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6289">
              <a:lnSpc>
                <a:spcPts val="641"/>
              </a:lnSpc>
            </a:pPr>
            <a:endParaRPr sz="641"/>
          </a:p>
        </p:txBody>
      </p:sp>
      <p:sp>
        <p:nvSpPr>
          <p:cNvPr id="4" name="CuadroTexto 3"/>
          <p:cNvSpPr txBox="1"/>
          <p:nvPr/>
        </p:nvSpPr>
        <p:spPr>
          <a:xfrm>
            <a:off x="2963268" y="339438"/>
            <a:ext cx="536557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Cualidades básicas de una zaranda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CuadroTexto 6"/>
          <p:cNvSpPr txBox="1"/>
          <p:nvPr/>
        </p:nvSpPr>
        <p:spPr>
          <a:xfrm>
            <a:off x="1084617" y="1243542"/>
            <a:ext cx="434426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1- Alta </a:t>
            </a:r>
            <a:r>
              <a:rPr lang="en-US" sz="24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capacidad</a:t>
            </a:r>
            <a:r>
              <a:rPr lang="en-US" sz="24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US" sz="24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cribado</a:t>
            </a:r>
            <a:endParaRPr lang="en-US" sz="24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Rectángulo 12"/>
          <p:cNvSpPr/>
          <p:nvPr/>
        </p:nvSpPr>
        <p:spPr>
          <a:xfrm>
            <a:off x="1704110" y="3847149"/>
            <a:ext cx="972589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2400" b="1" dirty="0" smtClean="0"/>
              <a:t>Usar movimiento </a:t>
            </a:r>
            <a:r>
              <a:rPr lang="es-ES" sz="2400" b="1" dirty="0"/>
              <a:t>vibratorio lineal, circular o elíptico con frecuencias </a:t>
            </a:r>
            <a:r>
              <a:rPr lang="es-ES" sz="2400" b="1" dirty="0" smtClean="0"/>
              <a:t>variables</a:t>
            </a:r>
            <a:endParaRPr lang="en-US" sz="2400" b="1" dirty="0"/>
          </a:p>
        </p:txBody>
      </p:sp>
      <p:sp>
        <p:nvSpPr>
          <p:cNvPr id="14" name="Rectángulo 13"/>
          <p:cNvSpPr/>
          <p:nvPr/>
        </p:nvSpPr>
        <p:spPr>
          <a:xfrm>
            <a:off x="1690256" y="4747693"/>
            <a:ext cx="972589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2400" b="1" dirty="0" smtClean="0"/>
              <a:t>Puede ayudarse con agua </a:t>
            </a:r>
            <a:r>
              <a:rPr lang="es-ES" sz="2400" b="1" dirty="0"/>
              <a:t>para acelerar la separación y clasificación de los </a:t>
            </a:r>
            <a:r>
              <a:rPr lang="es-ES" sz="2400" b="1" dirty="0" err="1"/>
              <a:t>particulado</a:t>
            </a:r>
            <a:endParaRPr lang="en-US" sz="2400" b="1" dirty="0"/>
          </a:p>
        </p:txBody>
      </p:sp>
      <p:sp>
        <p:nvSpPr>
          <p:cNvPr id="15" name="Rectángulo 14"/>
          <p:cNvSpPr/>
          <p:nvPr/>
        </p:nvSpPr>
        <p:spPr>
          <a:xfrm>
            <a:off x="1731818" y="2004490"/>
            <a:ext cx="972589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2400" b="1" dirty="0" smtClean="0"/>
              <a:t>Elevada superficie de cribado</a:t>
            </a:r>
            <a:endParaRPr lang="en-US" sz="2400" b="1" dirty="0"/>
          </a:p>
        </p:txBody>
      </p:sp>
      <p:sp>
        <p:nvSpPr>
          <p:cNvPr id="16" name="Rectángulo 15"/>
          <p:cNvSpPr/>
          <p:nvPr/>
        </p:nvSpPr>
        <p:spPr>
          <a:xfrm>
            <a:off x="1738744" y="3320674"/>
            <a:ext cx="972589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2400" b="1" dirty="0" smtClean="0"/>
              <a:t>Buena distribución de la carga (altura)</a:t>
            </a:r>
            <a:endParaRPr lang="en-US" sz="2400" b="1" dirty="0"/>
          </a:p>
        </p:txBody>
      </p:sp>
      <p:sp>
        <p:nvSpPr>
          <p:cNvPr id="17" name="Rectángulo 16"/>
          <p:cNvSpPr/>
          <p:nvPr/>
        </p:nvSpPr>
        <p:spPr>
          <a:xfrm>
            <a:off x="1773381" y="5766003"/>
            <a:ext cx="61606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2400" b="1" dirty="0" smtClean="0"/>
              <a:t>Adecuado sistema de control</a:t>
            </a:r>
            <a:endParaRPr lang="en-US" sz="2400" b="1" dirty="0"/>
          </a:p>
        </p:txBody>
      </p:sp>
      <p:sp>
        <p:nvSpPr>
          <p:cNvPr id="18" name="Rectángulo 17"/>
          <p:cNvSpPr/>
          <p:nvPr/>
        </p:nvSpPr>
        <p:spPr>
          <a:xfrm>
            <a:off x="1766452" y="2579458"/>
            <a:ext cx="972589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2400" b="1" dirty="0" smtClean="0"/>
              <a:t>Forma de la abertura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2553578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/>
          <p:nvPr/>
        </p:nvSpPr>
        <p:spPr>
          <a:xfrm>
            <a:off x="8328839" y="6707906"/>
            <a:ext cx="155839" cy="126734"/>
          </a:xfrm>
          <a:prstGeom prst="rect">
            <a:avLst/>
          </a:prstGeom>
        </p:spPr>
        <p:txBody>
          <a:bodyPr wrap="square" lIns="0" tIns="6047" rIns="0" bIns="0" rtlCol="0">
            <a:noAutofit/>
          </a:bodyPr>
          <a:lstStyle/>
          <a:p>
            <a:pPr marL="8145">
              <a:lnSpc>
                <a:spcPts val="952"/>
              </a:lnSpc>
            </a:pPr>
            <a:r>
              <a:rPr sz="866" dirty="0">
                <a:latin typeface="Arial"/>
                <a:cs typeface="Arial"/>
              </a:rPr>
              <a:t>30</a:t>
            </a:r>
            <a:endParaRPr sz="866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096900" y="2147647"/>
            <a:ext cx="37188" cy="9773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6289">
              <a:lnSpc>
                <a:spcPts val="641"/>
              </a:lnSpc>
            </a:pPr>
            <a:endParaRPr sz="641"/>
          </a:p>
        </p:txBody>
      </p:sp>
      <p:sp>
        <p:nvSpPr>
          <p:cNvPr id="2" name="object 2"/>
          <p:cNvSpPr txBox="1"/>
          <p:nvPr/>
        </p:nvSpPr>
        <p:spPr>
          <a:xfrm>
            <a:off x="5296287" y="2147647"/>
            <a:ext cx="38165" cy="9773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6289">
              <a:lnSpc>
                <a:spcPts val="641"/>
              </a:lnSpc>
            </a:pPr>
            <a:endParaRPr sz="641"/>
          </a:p>
        </p:txBody>
      </p:sp>
      <p:sp>
        <p:nvSpPr>
          <p:cNvPr id="4" name="CuadroTexto 3"/>
          <p:cNvSpPr txBox="1"/>
          <p:nvPr/>
        </p:nvSpPr>
        <p:spPr>
          <a:xfrm>
            <a:off x="2963268" y="173182"/>
            <a:ext cx="536557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Cualidades básicas de una zaranda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CuadroTexto 6"/>
          <p:cNvSpPr txBox="1"/>
          <p:nvPr/>
        </p:nvSpPr>
        <p:spPr>
          <a:xfrm>
            <a:off x="1562600" y="703210"/>
            <a:ext cx="849527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24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24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Facilidad</a:t>
            </a:r>
            <a:r>
              <a:rPr lang="en-US" sz="24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para </a:t>
            </a:r>
            <a:r>
              <a:rPr lang="en-US" sz="24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desmontar</a:t>
            </a:r>
            <a:r>
              <a:rPr lang="en-US" sz="24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reemplazar</a:t>
            </a:r>
            <a:r>
              <a:rPr lang="en-US" sz="24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partes</a:t>
            </a:r>
            <a:r>
              <a:rPr lang="en-US" sz="24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 </a:t>
            </a:r>
            <a:r>
              <a:rPr lang="en-US" sz="24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limpiar</a:t>
            </a:r>
            <a:r>
              <a:rPr lang="en-US" sz="24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24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Rectángulo 12"/>
          <p:cNvSpPr/>
          <p:nvPr/>
        </p:nvSpPr>
        <p:spPr>
          <a:xfrm>
            <a:off x="2223659" y="2849613"/>
            <a:ext cx="658783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2400" b="1" dirty="0" smtClean="0"/>
              <a:t>Equipo e infraestructura disponible</a:t>
            </a:r>
            <a:endParaRPr lang="en-US" sz="2400" b="1" dirty="0"/>
          </a:p>
        </p:txBody>
      </p:sp>
      <p:sp>
        <p:nvSpPr>
          <p:cNvPr id="15" name="Rectángulo 14"/>
          <p:cNvSpPr/>
          <p:nvPr/>
        </p:nvSpPr>
        <p:spPr>
          <a:xfrm>
            <a:off x="2189021" y="1464158"/>
            <a:ext cx="972589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2400" b="1" dirty="0" smtClean="0"/>
              <a:t>Áreas contiguas despejadas</a:t>
            </a:r>
            <a:endParaRPr lang="en-US" sz="2400" b="1" dirty="0"/>
          </a:p>
        </p:txBody>
      </p:sp>
      <p:sp>
        <p:nvSpPr>
          <p:cNvPr id="16" name="Rectángulo 15"/>
          <p:cNvSpPr/>
          <p:nvPr/>
        </p:nvSpPr>
        <p:spPr>
          <a:xfrm>
            <a:off x="2195947" y="2177668"/>
            <a:ext cx="972589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2400" b="1" dirty="0" smtClean="0"/>
              <a:t>Fácil desmontado de la malla</a:t>
            </a:r>
            <a:endParaRPr lang="en-US" sz="2400" b="1" dirty="0"/>
          </a:p>
        </p:txBody>
      </p:sp>
      <p:sp>
        <p:nvSpPr>
          <p:cNvPr id="11" name="CuadroTexto 10"/>
          <p:cNvSpPr txBox="1"/>
          <p:nvPr/>
        </p:nvSpPr>
        <p:spPr>
          <a:xfrm>
            <a:off x="1084617" y="3862054"/>
            <a:ext cx="666079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3- </a:t>
            </a:r>
            <a:r>
              <a:rPr lang="en-US" sz="24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sz="24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ajo</a:t>
            </a:r>
            <a:r>
              <a:rPr lang="en-US" sz="24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nivel</a:t>
            </a:r>
            <a:r>
              <a:rPr lang="en-US" sz="24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US" sz="24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ruido</a:t>
            </a:r>
            <a:r>
              <a:rPr lang="en-US" sz="24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 </a:t>
            </a:r>
            <a:r>
              <a:rPr lang="en-US" sz="24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otros</a:t>
            </a:r>
            <a:r>
              <a:rPr lang="en-US" sz="24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contaminantes</a:t>
            </a:r>
            <a:endParaRPr lang="en-US" sz="24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Rectángulo 11"/>
          <p:cNvSpPr/>
          <p:nvPr/>
        </p:nvSpPr>
        <p:spPr>
          <a:xfrm>
            <a:off x="1704110" y="6320188"/>
            <a:ext cx="972589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2400" b="1" dirty="0" smtClean="0"/>
              <a:t>Infraestructura aislante para sonidos</a:t>
            </a:r>
            <a:endParaRPr lang="en-US" sz="2400" b="1" dirty="0"/>
          </a:p>
        </p:txBody>
      </p:sp>
      <p:sp>
        <p:nvSpPr>
          <p:cNvPr id="17" name="Rectángulo 16"/>
          <p:cNvSpPr/>
          <p:nvPr/>
        </p:nvSpPr>
        <p:spPr>
          <a:xfrm>
            <a:off x="1731818" y="4560656"/>
            <a:ext cx="972589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2400" b="1" dirty="0" smtClean="0"/>
              <a:t>Uso de materiales con mayor elasticidad (goma, caucho, </a:t>
            </a:r>
            <a:r>
              <a:rPr lang="es-ES" sz="2400" b="1" dirty="0" err="1" smtClean="0"/>
              <a:t>etc</a:t>
            </a:r>
            <a:r>
              <a:rPr lang="es-ES" sz="2400" b="1" dirty="0" smtClean="0"/>
              <a:t>)</a:t>
            </a:r>
            <a:endParaRPr lang="en-US" sz="2400" b="1" dirty="0"/>
          </a:p>
        </p:txBody>
      </p:sp>
      <p:sp>
        <p:nvSpPr>
          <p:cNvPr id="18" name="Rectángulo 17"/>
          <p:cNvSpPr/>
          <p:nvPr/>
        </p:nvSpPr>
        <p:spPr>
          <a:xfrm>
            <a:off x="1738744" y="5191038"/>
            <a:ext cx="972589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2400" b="1" dirty="0" smtClean="0"/>
              <a:t>Buen sistema de mantenimiento </a:t>
            </a:r>
            <a:endParaRPr lang="en-US" sz="2400" b="1" dirty="0"/>
          </a:p>
        </p:txBody>
      </p:sp>
      <p:sp>
        <p:nvSpPr>
          <p:cNvPr id="19" name="Rectángulo 18"/>
          <p:cNvSpPr/>
          <p:nvPr/>
        </p:nvSpPr>
        <p:spPr>
          <a:xfrm>
            <a:off x="1752600" y="5724441"/>
            <a:ext cx="972589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2400" b="1" dirty="0" smtClean="0"/>
              <a:t>Baja producción de finos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649114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Espiral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3256</TotalTime>
  <Words>1113</Words>
  <Application>Microsoft Office PowerPoint</Application>
  <PresentationFormat>Panorámica</PresentationFormat>
  <Paragraphs>136</Paragraphs>
  <Slides>21</Slides>
  <Notes>0</Notes>
  <HiddenSlides>0</HiddenSlides>
  <MMClips>0</MMClips>
  <ScaleCrop>false</ScaleCrop>
  <HeadingPairs>
    <vt:vector size="8" baseType="variant">
      <vt:variant>
        <vt:lpstr>Fuentes usadas</vt:lpstr>
      </vt:variant>
      <vt:variant>
        <vt:i4>8</vt:i4>
      </vt:variant>
      <vt:variant>
        <vt:lpstr>Tema</vt:lpstr>
      </vt:variant>
      <vt:variant>
        <vt:i4>1</vt:i4>
      </vt:variant>
      <vt:variant>
        <vt:lpstr>Servidores OLE incrustados</vt:lpstr>
      </vt:variant>
      <vt:variant>
        <vt:i4>1</vt:i4>
      </vt:variant>
      <vt:variant>
        <vt:lpstr>Títulos de diapositiva</vt:lpstr>
      </vt:variant>
      <vt:variant>
        <vt:i4>21</vt:i4>
      </vt:variant>
    </vt:vector>
  </HeadingPairs>
  <TitlesOfParts>
    <vt:vector size="31" baseType="lpstr">
      <vt:lpstr>Arial</vt:lpstr>
      <vt:lpstr>Bauhaus 93</vt:lpstr>
      <vt:lpstr>Calibri</vt:lpstr>
      <vt:lpstr>Cambria Math</vt:lpstr>
      <vt:lpstr>Century Gothic</vt:lpstr>
      <vt:lpstr>Courier New</vt:lpstr>
      <vt:lpstr>robotoregular</vt:lpstr>
      <vt:lpstr>Wingdings 3</vt:lpstr>
      <vt:lpstr>Espiral</vt:lpstr>
      <vt:lpstr>Hoja de cálculo</vt:lpstr>
      <vt:lpstr>PROCESAMIENTO DE MINERALES I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PROCESAMIENTO DE MINERALES I</dc:title>
  <dc:creator>usuario</dc:creator>
  <cp:lastModifiedBy>usuario</cp:lastModifiedBy>
  <cp:revision>288</cp:revision>
  <dcterms:created xsi:type="dcterms:W3CDTF">2020-05-22T09:26:34Z</dcterms:created>
  <dcterms:modified xsi:type="dcterms:W3CDTF">2020-06-24T21:21:55Z</dcterms:modified>
</cp:coreProperties>
</file>