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81" r:id="rId3"/>
    <p:sldId id="282" r:id="rId4"/>
    <p:sldId id="283" r:id="rId5"/>
    <p:sldId id="277" r:id="rId6"/>
    <p:sldId id="278" r:id="rId7"/>
    <p:sldId id="284" r:id="rId8"/>
    <p:sldId id="285" r:id="rId9"/>
    <p:sldId id="259" r:id="rId10"/>
    <p:sldId id="258" r:id="rId11"/>
    <p:sldId id="260" r:id="rId12"/>
    <p:sldId id="272" r:id="rId13"/>
    <p:sldId id="262" r:id="rId14"/>
    <p:sldId id="263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1A2B2-9B9E-4174-81B7-67C0D072CF58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CC41-11FE-482C-A989-B1DFC622A8B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9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1A2B2-9B9E-4174-81B7-67C0D072CF58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CC41-11FE-482C-A989-B1DFC622A8B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558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1A2B2-9B9E-4174-81B7-67C0D072CF58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CC41-11FE-482C-A989-B1DFC622A8B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62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1A2B2-9B9E-4174-81B7-67C0D072CF58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CC41-11FE-482C-A989-B1DFC622A8B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256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1A2B2-9B9E-4174-81B7-67C0D072CF58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CC41-11FE-482C-A989-B1DFC622A8B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4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1A2B2-9B9E-4174-81B7-67C0D072CF58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CC41-11FE-482C-A989-B1DFC622A8B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3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1A2B2-9B9E-4174-81B7-67C0D072CF58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CC41-11FE-482C-A989-B1DFC622A8B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16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1A2B2-9B9E-4174-81B7-67C0D072CF58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CC41-11FE-482C-A989-B1DFC622A8B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87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1A2B2-9B9E-4174-81B7-67C0D072CF58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CC41-11FE-482C-A989-B1DFC622A8B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84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1A2B2-9B9E-4174-81B7-67C0D072CF58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CC41-11FE-482C-A989-B1DFC622A8B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845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1A2B2-9B9E-4174-81B7-67C0D072CF58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CC41-11FE-482C-A989-B1DFC622A8B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49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1A2B2-9B9E-4174-81B7-67C0D072CF58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1CC41-11FE-482C-A989-B1DFC622A8B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792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24018" y="0"/>
            <a:ext cx="609596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REPASO CLASE PREVIA: DISMUTACIÓN</a:t>
            </a:r>
            <a:endParaRPr lang="en-GB" sz="25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-1" y="533311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s-E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</a:t>
            </a:r>
            <a:r>
              <a:rPr lang="es-E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2Cl</a:t>
            </a:r>
            <a:r>
              <a:rPr lang="es-ES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				E</a:t>
            </a:r>
            <a:r>
              <a:rPr lang="es-E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= 1.358 V</a:t>
            </a:r>
          </a:p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2ClO</a:t>
            </a:r>
            <a:r>
              <a:rPr lang="es-ES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+ 2H</a:t>
            </a:r>
            <a:r>
              <a:rPr lang="es-E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 +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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s-E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+ 2OH</a:t>
            </a:r>
            <a:r>
              <a:rPr lang="es-ES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		E</a:t>
            </a:r>
            <a:r>
              <a:rPr lang="es-E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 0.421 V</a:t>
            </a:r>
          </a:p>
          <a:p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Reacción global:  2Cl</a:t>
            </a:r>
            <a:r>
              <a:rPr lang="es-E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+ 2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OH</a:t>
            </a:r>
            <a:r>
              <a:rPr lang="es-ES" sz="25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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2ClO</a:t>
            </a:r>
            <a:r>
              <a:rPr lang="es-ES" sz="25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+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2Cl</a:t>
            </a:r>
            <a:r>
              <a:rPr lang="es-ES" sz="25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+ 2H</a:t>
            </a:r>
            <a:r>
              <a:rPr lang="es-E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     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</a:t>
            </a:r>
            <a:r>
              <a:rPr lang="es-E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0.937 V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03" y="861774"/>
            <a:ext cx="8661400" cy="182256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64" y="2758384"/>
            <a:ext cx="8685839" cy="1822048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7989164" y="228285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pH =0</a:t>
            </a:r>
            <a:endParaRPr lang="en-GB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05464" y="4264274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pH = 14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6444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60000">
            <a:off x="576197" y="7465"/>
            <a:ext cx="8004132" cy="6853796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-255494" y="2052769"/>
            <a:ext cx="9695329" cy="35235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ángulo 4"/>
          <p:cNvSpPr/>
          <p:nvPr/>
        </p:nvSpPr>
        <p:spPr>
          <a:xfrm>
            <a:off x="-269402" y="5667897"/>
            <a:ext cx="9695329" cy="35235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3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811" y="-34628"/>
            <a:ext cx="6400800" cy="688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61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4147" y="3848524"/>
            <a:ext cx="4061517" cy="288271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403" y="635812"/>
            <a:ext cx="8086771" cy="295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50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02920" y="1874436"/>
            <a:ext cx="81381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500" b="1" dirty="0" smtClean="0"/>
              <a:t>PRODUCCIÓN DE METALES POR EXTRACCIÓN Y REFINADO</a:t>
            </a:r>
            <a:endParaRPr lang="es-ES" sz="4500" b="1" dirty="0"/>
          </a:p>
        </p:txBody>
      </p:sp>
    </p:spTree>
    <p:extLst>
      <p:ext uri="{BB962C8B-B14F-4D97-AF65-F5344CB8AC3E}">
        <p14:creationId xmlns:p14="http://schemas.microsoft.com/office/powerpoint/2010/main" val="158287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09006" y="222068"/>
            <a:ext cx="877823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dirty="0" smtClean="0"/>
              <a:t>1-</a:t>
            </a:r>
            <a:r>
              <a:rPr lang="es-ES" sz="3500" b="1" dirty="0" smtClean="0">
                <a:solidFill>
                  <a:srgbClr val="FF0000"/>
                </a:solidFill>
              </a:rPr>
              <a:t>Electroproducción:</a:t>
            </a:r>
            <a:r>
              <a:rPr lang="es-ES" sz="3500" dirty="0" smtClean="0"/>
              <a:t> electrólisis del mineral (</a:t>
            </a:r>
            <a:r>
              <a:rPr lang="es-ES" sz="3500" i="1" dirty="0" smtClean="0"/>
              <a:t>electrowinning</a:t>
            </a:r>
            <a:r>
              <a:rPr lang="es-ES" sz="3500" dirty="0" smtClean="0"/>
              <a:t>)</a:t>
            </a:r>
          </a:p>
          <a:p>
            <a:r>
              <a:rPr lang="es-ES" sz="2300" dirty="0" smtClean="0"/>
              <a:t>Incluye necesariamente un paso de </a:t>
            </a:r>
            <a:r>
              <a:rPr lang="es-ES" sz="2300" dirty="0" err="1" smtClean="0"/>
              <a:t>electroreducción</a:t>
            </a:r>
            <a:r>
              <a:rPr lang="es-ES" sz="2300" dirty="0" smtClean="0"/>
              <a:t>. Todos los metales se pueden producir por esta vía, pero el costo limita este proceso.</a:t>
            </a:r>
          </a:p>
          <a:p>
            <a:r>
              <a:rPr lang="es-ES" sz="2300" u="sng" dirty="0" smtClean="0"/>
              <a:t>Producción en gran escala</a:t>
            </a:r>
            <a:r>
              <a:rPr lang="es-ES" sz="2300" dirty="0" smtClean="0"/>
              <a:t>: Al, </a:t>
            </a:r>
            <a:r>
              <a:rPr lang="es-ES" sz="2300" dirty="0" err="1" smtClean="0"/>
              <a:t>Na</a:t>
            </a:r>
            <a:r>
              <a:rPr lang="es-ES" sz="2300" dirty="0" smtClean="0"/>
              <a:t>, Mg, Li</a:t>
            </a:r>
          </a:p>
          <a:p>
            <a:r>
              <a:rPr lang="es-ES" i="1" dirty="0" smtClean="0"/>
              <a:t>i.e.</a:t>
            </a:r>
            <a:r>
              <a:rPr lang="es-ES" dirty="0" smtClean="0"/>
              <a:t> metales muy electropositivos</a:t>
            </a:r>
          </a:p>
          <a:p>
            <a:endParaRPr lang="es-ES" dirty="0" smtClean="0"/>
          </a:p>
          <a:p>
            <a:r>
              <a:rPr lang="es-ES" sz="2300" u="sng" dirty="0" smtClean="0"/>
              <a:t>En pequeña escala</a:t>
            </a:r>
            <a:r>
              <a:rPr lang="es-ES" sz="2300" dirty="0" smtClean="0"/>
              <a:t>: Cu, Zn, Ni</a:t>
            </a:r>
          </a:p>
          <a:p>
            <a:r>
              <a:rPr lang="es-ES" dirty="0" smtClean="0"/>
              <a:t>Ruta química es contaminante o electrólisis da mejor pureza</a:t>
            </a:r>
          </a:p>
          <a:p>
            <a:endParaRPr lang="es-ES" dirty="0"/>
          </a:p>
          <a:p>
            <a:r>
              <a:rPr lang="es-ES" dirty="0" smtClean="0"/>
              <a:t>Procesos energéticamente muy intensivos. Plantas siempre en las cercanías de fuentes económicas de energía eléctrica.</a:t>
            </a:r>
            <a:endParaRPr lang="es-ES" dirty="0"/>
          </a:p>
        </p:txBody>
      </p:sp>
      <p:sp>
        <p:nvSpPr>
          <p:cNvPr id="2" name="Rectángulo 1"/>
          <p:cNvSpPr/>
          <p:nvPr/>
        </p:nvSpPr>
        <p:spPr>
          <a:xfrm>
            <a:off x="355600" y="5315635"/>
            <a:ext cx="8255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500" dirty="0"/>
              <a:t>2-</a:t>
            </a:r>
            <a:r>
              <a:rPr lang="es-ES" sz="3500" b="1" dirty="0">
                <a:solidFill>
                  <a:srgbClr val="FF0000"/>
                </a:solidFill>
              </a:rPr>
              <a:t>Electrorefinado</a:t>
            </a:r>
            <a:r>
              <a:rPr lang="es-ES" sz="3500" dirty="0"/>
              <a:t>: purificación de un metal que ya está en estado reducido</a:t>
            </a:r>
          </a:p>
        </p:txBody>
      </p:sp>
    </p:spTree>
    <p:extLst>
      <p:ext uri="{BB962C8B-B14F-4D97-AF65-F5344CB8AC3E}">
        <p14:creationId xmlns:p14="http://schemas.microsoft.com/office/powerpoint/2010/main" val="367073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90303" y="0"/>
            <a:ext cx="756339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000" dirty="0" smtClean="0"/>
              <a:t>SALES FUNDIDAS</a:t>
            </a:r>
          </a:p>
          <a:p>
            <a:pPr algn="ctr"/>
            <a:r>
              <a:rPr lang="es-ES" sz="5000" dirty="0" smtClean="0"/>
              <a:t>Al, Na, Mg, Li</a:t>
            </a:r>
            <a:endParaRPr lang="es-ES" sz="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143691" y="2317016"/>
                <a:ext cx="6491521" cy="39395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2500" dirty="0" smtClean="0"/>
                  <a:t>Na, Mg, Li: Electrólisis de una mezcla de cloruros</a:t>
                </a:r>
              </a:p>
              <a:p>
                <a:endParaRPr lang="es-ES" sz="2500" dirty="0"/>
              </a:p>
              <a:p>
                <a:r>
                  <a:rPr lang="es-ES" sz="2500" dirty="0" smtClean="0"/>
                  <a:t>Ejemplo: </a:t>
                </a:r>
                <a:r>
                  <a:rPr lang="es-ES" sz="2500" dirty="0" err="1" smtClean="0"/>
                  <a:t>Na</a:t>
                </a:r>
                <a:r>
                  <a:rPr lang="es-ES" sz="2500" dirty="0" smtClean="0"/>
                  <a:t> metálico</a:t>
                </a:r>
              </a:p>
              <a:p>
                <a:r>
                  <a:rPr lang="es-ES" sz="2500" dirty="0" smtClean="0"/>
                  <a:t>40% NaCl + 60% CaCl</a:t>
                </a:r>
                <a:r>
                  <a:rPr lang="es-ES" sz="2500" baseline="-25000" dirty="0" smtClean="0"/>
                  <a:t>2</a:t>
                </a:r>
              </a:p>
              <a:p>
                <a:endParaRPr lang="es-ES" sz="2500" dirty="0" smtClean="0"/>
              </a:p>
              <a:p>
                <a:r>
                  <a:rPr lang="es-ES" sz="2500" dirty="0" smtClean="0"/>
                  <a:t>2Cl</a:t>
                </a:r>
                <a:r>
                  <a:rPr lang="es-ES" sz="2500" baseline="30000" dirty="0" smtClean="0"/>
                  <a:t>-</a:t>
                </a:r>
                <a:r>
                  <a:rPr lang="es-ES" sz="2500" dirty="0" smtClean="0"/>
                  <a:t>  </a:t>
                </a:r>
                <a:r>
                  <a:rPr lang="es-ES" sz="2500" dirty="0" smtClean="0">
                    <a:sym typeface="Wingdings" panose="05000000000000000000" pitchFamily="2" charset="2"/>
                  </a:rPr>
                  <a:t> Cl</a:t>
                </a:r>
                <a:r>
                  <a:rPr lang="es-ES" sz="2500" baseline="-25000" dirty="0" smtClean="0">
                    <a:sym typeface="Wingdings" panose="05000000000000000000" pitchFamily="2" charset="2"/>
                  </a:rPr>
                  <a:t>2 </a:t>
                </a:r>
                <a:r>
                  <a:rPr lang="es-ES" sz="2500" dirty="0" smtClean="0">
                    <a:sym typeface="Wingdings" panose="05000000000000000000" pitchFamily="2" charset="2"/>
                  </a:rPr>
                  <a:t>+ 2</a:t>
                </a:r>
                <a:r>
                  <a:rPr lang="es-ES" sz="2500" i="1" dirty="0" smtClean="0">
                    <a:sym typeface="Wingdings" panose="05000000000000000000" pitchFamily="2" charset="2"/>
                  </a:rPr>
                  <a:t>e-</a:t>
                </a:r>
                <a:endParaRPr lang="es-ES" sz="2500" i="1" baseline="-25000" dirty="0" smtClean="0">
                  <a:sym typeface="Wingdings" panose="05000000000000000000" pitchFamily="2" charset="2"/>
                </a:endParaRPr>
              </a:p>
              <a:p>
                <a:r>
                  <a:rPr lang="es-ES" sz="2500" dirty="0" err="1" smtClean="0">
                    <a:sym typeface="Wingdings" panose="05000000000000000000" pitchFamily="2" charset="2"/>
                  </a:rPr>
                  <a:t>Na</a:t>
                </a:r>
                <a:r>
                  <a:rPr lang="es-ES" sz="2500" baseline="30000" dirty="0" smtClean="0">
                    <a:sym typeface="Wingdings" panose="05000000000000000000" pitchFamily="2" charset="2"/>
                  </a:rPr>
                  <a:t>+</a:t>
                </a:r>
                <a:r>
                  <a:rPr lang="es-ES" sz="2500" dirty="0" smtClean="0">
                    <a:sym typeface="Wingdings" panose="05000000000000000000" pitchFamily="2" charset="2"/>
                  </a:rPr>
                  <a:t> + </a:t>
                </a:r>
                <a:r>
                  <a:rPr lang="es-ES" sz="2500" i="1" dirty="0" smtClean="0">
                    <a:sym typeface="Wingdings" panose="05000000000000000000" pitchFamily="2" charset="2"/>
                  </a:rPr>
                  <a:t>e-</a:t>
                </a:r>
                <a:r>
                  <a:rPr lang="es-ES" sz="2500" dirty="0" smtClean="0">
                    <a:sym typeface="Wingdings" panose="05000000000000000000" pitchFamily="2" charset="2"/>
                  </a:rPr>
                  <a:t>  </a:t>
                </a:r>
                <a:r>
                  <a:rPr lang="es-ES" sz="2500" dirty="0" err="1" smtClean="0">
                    <a:sym typeface="Wingdings" panose="05000000000000000000" pitchFamily="2" charset="2"/>
                  </a:rPr>
                  <a:t>Na</a:t>
                </a:r>
                <a:endParaRPr lang="es-ES" sz="2500" dirty="0" smtClean="0">
                  <a:sym typeface="Wingdings" panose="05000000000000000000" pitchFamily="2" charset="2"/>
                </a:endParaRPr>
              </a:p>
              <a:p>
                <a:endParaRPr lang="es-ES" sz="2500" dirty="0">
                  <a:sym typeface="Wingdings" panose="05000000000000000000" pitchFamily="2" charset="2"/>
                </a:endParaRPr>
              </a:p>
              <a:p>
                <a:endParaRPr lang="es-ES" sz="2500" dirty="0" smtClean="0">
                  <a:sym typeface="Wingdings" panose="05000000000000000000" pitchFamily="2" charset="2"/>
                </a:endParaRPr>
              </a:p>
              <a:p>
                <a:r>
                  <a:rPr lang="es-ES" sz="2500" dirty="0" smtClean="0">
                    <a:sym typeface="Wingdings" panose="05000000000000000000" pitchFamily="2" charset="2"/>
                  </a:rPr>
                  <a:t>Ca + 2NaCl </a:t>
                </a:r>
                <a14:m>
                  <m:oMath xmlns:m="http://schemas.openxmlformats.org/officeDocument/2006/math">
                    <m:r>
                      <a:rPr lang="es-ES" sz="2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↔</m:t>
                    </m:r>
                    <m:r>
                      <a:rPr lang="es-ES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r>
                  <a:rPr lang="es-ES" sz="2500" dirty="0" smtClean="0"/>
                  <a:t>CaCl</a:t>
                </a:r>
                <a:r>
                  <a:rPr lang="es-ES" sz="2500" baseline="-25000" dirty="0" smtClean="0"/>
                  <a:t>2</a:t>
                </a:r>
                <a:r>
                  <a:rPr lang="es-ES" sz="2500" dirty="0" smtClean="0"/>
                  <a:t> + 2Na</a:t>
                </a:r>
                <a:endParaRPr lang="es-ES" sz="2500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691" y="2317016"/>
                <a:ext cx="6491521" cy="3939540"/>
              </a:xfrm>
              <a:prstGeom prst="rect">
                <a:avLst/>
              </a:prstGeom>
              <a:blipFill>
                <a:blip r:embed="rId2"/>
                <a:stretch>
                  <a:fillRect l="-1598" t="-1084" r="-376" b="-2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12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02920" y="-8490"/>
            <a:ext cx="81381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 smtClean="0">
                <a:solidFill>
                  <a:srgbClr val="FF0000"/>
                </a:solidFill>
              </a:rPr>
              <a:t>REPASO CLASE PREVIA: CELDAS DE MERCURIO</a:t>
            </a:r>
            <a:endParaRPr lang="es-ES" sz="2500" b="1" dirty="0">
              <a:solidFill>
                <a:srgbClr val="FF000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" y="1062963"/>
            <a:ext cx="7905726" cy="430426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485" y="6397786"/>
            <a:ext cx="6696212" cy="49704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687440"/>
            <a:ext cx="6477000" cy="88236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4455783" y="5558085"/>
            <a:ext cx="4694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u="sng" dirty="0" smtClean="0"/>
              <a:t>Ejercicio</a:t>
            </a:r>
            <a:r>
              <a:rPr lang="es-ES" dirty="0" smtClean="0"/>
              <a:t>: cuánto vale el potencial de esta celda?</a:t>
            </a:r>
            <a:endParaRPr lang="en-GB" dirty="0"/>
          </a:p>
        </p:txBody>
      </p:sp>
      <p:sp>
        <p:nvSpPr>
          <p:cNvPr id="3" name="Rectángulo 2"/>
          <p:cNvSpPr/>
          <p:nvPr/>
        </p:nvSpPr>
        <p:spPr>
          <a:xfrm>
            <a:off x="270485" y="5373419"/>
            <a:ext cx="3671198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2Cl</a:t>
            </a:r>
            <a:r>
              <a:rPr lang="es-ES" sz="2500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s-E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↔  Cl</a:t>
            </a:r>
            <a:r>
              <a:rPr lang="es-ES" sz="25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s-E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</a:p>
          <a:p>
            <a:r>
              <a:rPr lang="es-E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s-ES" sz="25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s-ES" sz="25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" sz="2500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s-ES" sz="25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s-E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Hg + </a:t>
            </a:r>
            <a:r>
              <a:rPr lang="es-ES" sz="2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es-E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↔</a:t>
            </a:r>
            <a:r>
              <a:rPr lang="es-E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s-ES" sz="25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NaHg</a:t>
            </a:r>
            <a:endParaRPr lang="en-GB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53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/>
          <p:cNvCxnSpPr/>
          <p:nvPr/>
        </p:nvCxnSpPr>
        <p:spPr>
          <a:xfrm flipV="1">
            <a:off x="-2560320" y="4165630"/>
            <a:ext cx="1341555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1" y="2747249"/>
            <a:ext cx="8470267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   	2Cl</a:t>
            </a:r>
            <a:r>
              <a:rPr lang="es-ES" sz="35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↔  Cl</a:t>
            </a:r>
            <a:r>
              <a:rPr lang="es-E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</a:t>
            </a:r>
            <a:r>
              <a:rPr lang="es-E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			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1.36 V</a:t>
            </a:r>
          </a:p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   	2H</a:t>
            </a:r>
            <a:r>
              <a:rPr lang="es-E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↔ O</a:t>
            </a:r>
            <a:r>
              <a:rPr lang="es-E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+ 4H</a:t>
            </a:r>
            <a:r>
              <a:rPr lang="es-ES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+ 4</a:t>
            </a:r>
            <a:r>
              <a:rPr lang="es-E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		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0.99 V (pH =4)</a:t>
            </a:r>
          </a:p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   	4OH- ↔ 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s-E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+ 2H</a:t>
            </a:r>
            <a:r>
              <a:rPr lang="es-E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s-E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		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0.40 V (pH = 14)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" y="4237146"/>
            <a:ext cx="899390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	2H</a:t>
            </a:r>
            <a:r>
              <a:rPr lang="es-ES" sz="35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</a:t>
            </a:r>
            <a:r>
              <a:rPr lang="es-E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↔  H</a:t>
            </a:r>
            <a:r>
              <a:rPr lang="es-E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			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-0.24 V  (pH = 4)</a:t>
            </a:r>
            <a:endParaRPr lang="es-ES" sz="25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	O</a:t>
            </a:r>
            <a:r>
              <a:rPr lang="es-E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+ 2H</a:t>
            </a:r>
            <a:r>
              <a:rPr lang="es-E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+ 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s-E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 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 4OH</a:t>
            </a:r>
            <a:r>
              <a:rPr lang="es-ES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E = 0.40 V (pH = 14)</a:t>
            </a:r>
          </a:p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	2H</a:t>
            </a:r>
            <a:r>
              <a:rPr lang="es-E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+2</a:t>
            </a:r>
            <a:r>
              <a:rPr lang="es-E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 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 H</a:t>
            </a:r>
            <a:r>
              <a:rPr lang="es-E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2OH</a:t>
            </a:r>
            <a:r>
              <a:rPr lang="es-E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E = -0.84 V (pH = 14)</a:t>
            </a:r>
            <a:endParaRPr lang="es-ES" sz="2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	Na</a:t>
            </a:r>
            <a:r>
              <a:rPr lang="es-E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s-E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" sz="25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s-E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s-E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↔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Na</a:t>
            </a:r>
            <a:r>
              <a:rPr lang="es-ES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			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 = -2.71 V</a:t>
            </a:r>
          </a:p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	Na</a:t>
            </a:r>
            <a:r>
              <a:rPr lang="es-E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s-E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" sz="25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s-E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Hg + </a:t>
            </a:r>
            <a:r>
              <a:rPr lang="es-E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s-E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NaHg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E = -1.85 V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574" y="1130300"/>
            <a:ext cx="8693426" cy="118431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502920" y="-8490"/>
            <a:ext cx="81381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 smtClean="0">
                <a:solidFill>
                  <a:srgbClr val="FF0000"/>
                </a:solidFill>
              </a:rPr>
              <a:t>REPASO CLASE PREVIA</a:t>
            </a:r>
            <a:endParaRPr lang="es-ES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10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02920" y="-4464"/>
            <a:ext cx="81381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>
                <a:solidFill>
                  <a:srgbClr val="FF0000"/>
                </a:solidFill>
              </a:rPr>
              <a:t>REPASO CLASE </a:t>
            </a:r>
            <a:r>
              <a:rPr lang="es-ES" sz="2500" b="1" dirty="0" smtClean="0">
                <a:solidFill>
                  <a:srgbClr val="FF0000"/>
                </a:solidFill>
              </a:rPr>
              <a:t>PREVIA: CELDAS DE DIAFRAGMA</a:t>
            </a:r>
            <a:endParaRPr lang="es-ES" sz="2500" b="1" dirty="0">
              <a:solidFill>
                <a:srgbClr val="FF000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6637"/>
            <a:ext cx="7381820" cy="501421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2889" y="5927417"/>
            <a:ext cx="6477000" cy="882366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455783" y="5558085"/>
            <a:ext cx="4694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u="sng" dirty="0" smtClean="0"/>
              <a:t>Ejercicio</a:t>
            </a:r>
            <a:r>
              <a:rPr lang="es-ES" dirty="0" smtClean="0"/>
              <a:t>: cuánto vale el potencial de esta celda?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58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997036" y="-1664080"/>
            <a:ext cx="3082292" cy="907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91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02920" y="-4464"/>
            <a:ext cx="813816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500" b="1" dirty="0" smtClean="0">
                <a:solidFill>
                  <a:srgbClr val="FF0000"/>
                </a:solidFill>
              </a:rPr>
              <a:t>CELDAS DE MEMBRANA</a:t>
            </a:r>
            <a:endParaRPr lang="es-ES" sz="4500" b="1" dirty="0">
              <a:solidFill>
                <a:srgbClr val="FF0000"/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251520" y="1024066"/>
            <a:ext cx="9071884" cy="5833934"/>
            <a:chOff x="251520" y="1024066"/>
            <a:chExt cx="9071884" cy="5833934"/>
          </a:xfrm>
        </p:grpSpPr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51520" y="2738312"/>
              <a:ext cx="8784975" cy="3705225"/>
            </a:xfrm>
            <a:prstGeom prst="rect">
              <a:avLst/>
            </a:prstGeom>
            <a:gradFill rotWithShape="0">
              <a:gsLst>
                <a:gs pos="0">
                  <a:srgbClr val="E0EBFA"/>
                </a:gs>
                <a:gs pos="100000">
                  <a:srgbClr val="9AC2F5"/>
                </a:gs>
              </a:gsLst>
              <a:lin ang="5400000" scaled="1"/>
            </a:gradFill>
            <a:ln w="38160" cap="flat">
              <a:solidFill>
                <a:srgbClr val="5B9BD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BE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046490" y="3625979"/>
              <a:ext cx="477838" cy="2024063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000000"/>
                </a:gs>
              </a:gsLst>
              <a:lin ang="0" scaled="1"/>
            </a:gradFill>
            <a:ln w="1260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BE">
                <a:solidFill>
                  <a:schemeClr val="tx1"/>
                </a:solidFill>
              </a:endParaRP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V="1">
              <a:off x="2466527" y="1422529"/>
              <a:ext cx="0" cy="2203450"/>
            </a:xfrm>
            <a:prstGeom prst="line">
              <a:avLst/>
            </a:prstGeom>
            <a:noFill/>
            <a:ln w="3816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BE">
                <a:solidFill>
                  <a:schemeClr val="tx1"/>
                </a:solidFill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V="1">
              <a:off x="7287790" y="1433642"/>
              <a:ext cx="7938" cy="2192338"/>
            </a:xfrm>
            <a:prstGeom prst="line">
              <a:avLst/>
            </a:prstGeom>
            <a:noFill/>
            <a:ln w="3816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BE">
                <a:solidFill>
                  <a:schemeClr val="tx1"/>
                </a:solidFill>
              </a:endParaRPr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>
              <a:off x="2466527" y="1439992"/>
              <a:ext cx="1603375" cy="0"/>
            </a:xfrm>
            <a:prstGeom prst="line">
              <a:avLst/>
            </a:prstGeom>
            <a:noFill/>
            <a:ln w="3816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BE">
                <a:solidFill>
                  <a:schemeClr val="tx1"/>
                </a:solidFill>
              </a:endParaRPr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4281039" y="1439992"/>
              <a:ext cx="3024000" cy="0"/>
            </a:xfrm>
            <a:prstGeom prst="line">
              <a:avLst/>
            </a:prstGeom>
            <a:noFill/>
            <a:ln w="3816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BE">
                <a:solidFill>
                  <a:schemeClr val="tx1"/>
                </a:solidFill>
              </a:endParaRPr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 flipV="1">
              <a:off x="4076252" y="1024066"/>
              <a:ext cx="0" cy="823913"/>
            </a:xfrm>
            <a:prstGeom prst="line">
              <a:avLst/>
            </a:prstGeom>
            <a:noFill/>
            <a:ln w="3816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BE">
                <a:solidFill>
                  <a:schemeClr val="tx1"/>
                </a:solidFill>
              </a:endParaRPr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 flipV="1">
              <a:off x="4281040" y="1200279"/>
              <a:ext cx="0" cy="484188"/>
            </a:xfrm>
            <a:prstGeom prst="line">
              <a:avLst/>
            </a:prstGeom>
            <a:noFill/>
            <a:ln w="3816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BE">
                <a:solidFill>
                  <a:schemeClr val="tx1"/>
                </a:solidFill>
              </a:endParaRPr>
            </a:p>
          </p:txBody>
        </p:sp>
        <p:sp>
          <p:nvSpPr>
            <p:cNvPr id="15" name="AutoShape 48"/>
            <p:cNvSpPr>
              <a:spLocks noChangeArrowheads="1"/>
            </p:cNvSpPr>
            <p:nvPr/>
          </p:nvSpPr>
          <p:spPr bwMode="auto">
            <a:xfrm>
              <a:off x="7524328" y="4176016"/>
              <a:ext cx="373740" cy="1152525"/>
            </a:xfrm>
            <a:prstGeom prst="curvedRightArrow">
              <a:avLst>
                <a:gd name="adj1" fmla="val 61787"/>
                <a:gd name="adj2" fmla="val 123574"/>
                <a:gd name="adj3" fmla="val 33333"/>
              </a:avLst>
            </a:prstGeom>
            <a:solidFill>
              <a:srgbClr val="808080"/>
            </a:solidFill>
            <a:ln w="1260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BE">
                <a:solidFill>
                  <a:schemeClr val="tx1"/>
                </a:solidFill>
              </a:endParaRPr>
            </a:p>
          </p:txBody>
        </p:sp>
        <p:sp>
          <p:nvSpPr>
            <p:cNvPr id="16" name="Rectangle 49"/>
            <p:cNvSpPr>
              <a:spLocks noChangeArrowheads="1"/>
            </p:cNvSpPr>
            <p:nvPr/>
          </p:nvSpPr>
          <p:spPr bwMode="auto">
            <a:xfrm>
              <a:off x="7528202" y="3812485"/>
              <a:ext cx="1795202" cy="4486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5000" rIns="90000" bIns="450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buClrTx/>
                <a:buFontTx/>
                <a:buNone/>
              </a:pPr>
              <a:r>
                <a:rPr lang="es-ES" altLang="fr-FR" sz="25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2H</a:t>
              </a:r>
              <a:r>
                <a:rPr lang="es-ES" altLang="fr-FR" sz="2500" b="1" baseline="-33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2</a:t>
              </a:r>
              <a:r>
                <a:rPr lang="es-ES" altLang="fr-FR" sz="25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O + 2</a:t>
              </a:r>
              <a:r>
                <a:rPr lang="es-ES" altLang="fr-FR" sz="2500" b="1" i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e</a:t>
              </a:r>
              <a:r>
                <a:rPr lang="es-ES" altLang="fr-FR" sz="2500" b="1" i="1" baseline="33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-</a:t>
              </a:r>
              <a:endParaRPr lang="es-ES" altLang="fr-FR" sz="2500" b="1" i="1" baseline="33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" name="Rectangle 50"/>
            <p:cNvSpPr>
              <a:spLocks noChangeArrowheads="1"/>
            </p:cNvSpPr>
            <p:nvPr/>
          </p:nvSpPr>
          <p:spPr bwMode="auto">
            <a:xfrm>
              <a:off x="7587966" y="5201373"/>
              <a:ext cx="1526357" cy="4486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5000" rIns="90000" bIns="450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buClrTx/>
                <a:buFontTx/>
                <a:buNone/>
              </a:pPr>
              <a:r>
                <a:rPr lang="es-ES" altLang="fr-FR" sz="25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2OH</a:t>
              </a:r>
              <a:r>
                <a:rPr lang="es-ES" altLang="fr-FR" sz="2500" b="1" baseline="33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-</a:t>
              </a:r>
              <a:r>
                <a:rPr lang="es-ES" altLang="fr-FR" sz="25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 </a:t>
              </a:r>
              <a:r>
                <a:rPr lang="es-ES" altLang="fr-FR" sz="25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+ H</a:t>
              </a:r>
              <a:r>
                <a:rPr lang="es-ES" altLang="fr-FR" sz="2500" b="1" baseline="-33000" dirty="0">
                  <a:solidFill>
                    <a:schemeClr val="tx1"/>
                  </a:solidFill>
                  <a:latin typeface="Calibri" panose="020F0502020204030204" pitchFamily="34" charset="0"/>
                </a:rPr>
                <a:t>2</a:t>
              </a:r>
            </a:p>
          </p:txBody>
        </p:sp>
        <p:sp>
          <p:nvSpPr>
            <p:cNvPr id="18" name="Rectangle 58"/>
            <p:cNvSpPr>
              <a:spLocks noChangeArrowheads="1"/>
            </p:cNvSpPr>
            <p:nvPr/>
          </p:nvSpPr>
          <p:spPr bwMode="auto">
            <a:xfrm>
              <a:off x="2310557" y="3599586"/>
              <a:ext cx="460375" cy="2032000"/>
            </a:xfrm>
            <a:prstGeom prst="rect">
              <a:avLst/>
            </a:prstGeom>
            <a:gradFill rotWithShape="0">
              <a:gsLst>
                <a:gs pos="0">
                  <a:srgbClr val="808080"/>
                </a:gs>
                <a:gs pos="100000">
                  <a:srgbClr val="000000"/>
                </a:gs>
              </a:gsLst>
              <a:lin ang="0" scaled="1"/>
            </a:gradFill>
            <a:ln w="1260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BE">
                <a:solidFill>
                  <a:schemeClr val="tx1"/>
                </a:solidFill>
              </a:endParaRPr>
            </a:p>
          </p:txBody>
        </p:sp>
        <p:sp>
          <p:nvSpPr>
            <p:cNvPr id="19" name="AutoShape 47"/>
            <p:cNvSpPr>
              <a:spLocks noChangeArrowheads="1"/>
            </p:cNvSpPr>
            <p:nvPr/>
          </p:nvSpPr>
          <p:spPr bwMode="auto">
            <a:xfrm>
              <a:off x="1973505" y="4029016"/>
              <a:ext cx="336154" cy="1131888"/>
            </a:xfrm>
            <a:prstGeom prst="curvedLeftArrow">
              <a:avLst>
                <a:gd name="adj1" fmla="val 42695"/>
                <a:gd name="adj2" fmla="val 85389"/>
                <a:gd name="adj3" fmla="val 33333"/>
              </a:avLst>
            </a:prstGeom>
            <a:solidFill>
              <a:srgbClr val="808080"/>
            </a:solidFill>
            <a:ln w="12600" cap="flat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BE">
                <a:solidFill>
                  <a:schemeClr val="tx1"/>
                </a:solidFill>
              </a:endParaRPr>
            </a:p>
          </p:txBody>
        </p:sp>
        <p:sp>
          <p:nvSpPr>
            <p:cNvPr id="20" name="Rectangle 51"/>
            <p:cNvSpPr>
              <a:spLocks noChangeArrowheads="1"/>
            </p:cNvSpPr>
            <p:nvPr/>
          </p:nvSpPr>
          <p:spPr bwMode="auto">
            <a:xfrm>
              <a:off x="1150302" y="3826202"/>
              <a:ext cx="1021994" cy="475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5000" rIns="90000" bIns="450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buClrTx/>
                <a:buFontTx/>
                <a:buNone/>
              </a:pPr>
              <a:r>
                <a:rPr lang="es-ES" altLang="fr-FR" sz="25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2Cl</a:t>
              </a:r>
              <a:r>
                <a:rPr lang="es-ES" altLang="fr-FR" sz="2500" b="1" baseline="30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-</a:t>
              </a:r>
              <a:endParaRPr lang="es-ES" altLang="fr-FR" sz="2500" b="1" baseline="30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1" name="Rectangle 52"/>
            <p:cNvSpPr>
              <a:spLocks noChangeArrowheads="1"/>
            </p:cNvSpPr>
            <p:nvPr/>
          </p:nvSpPr>
          <p:spPr bwMode="auto">
            <a:xfrm>
              <a:off x="509278" y="4774664"/>
              <a:ext cx="2047565" cy="475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5000" rIns="90000" bIns="450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buClrTx/>
                <a:buFontTx/>
                <a:buNone/>
              </a:pPr>
              <a:r>
                <a:rPr lang="es-ES" altLang="fr-FR" sz="25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Cl</a:t>
              </a:r>
              <a:r>
                <a:rPr lang="es-ES" altLang="fr-FR" sz="2500" b="1" baseline="-33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2</a:t>
              </a:r>
              <a:r>
                <a:rPr lang="es-ES" altLang="fr-FR" sz="25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 + 2</a:t>
              </a:r>
              <a:r>
                <a:rPr lang="es-ES" altLang="fr-FR" sz="2500" b="1" i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e</a:t>
              </a:r>
              <a:r>
                <a:rPr lang="es-ES" altLang="fr-FR" sz="2500" b="1" i="1" baseline="33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-</a:t>
              </a:r>
              <a:endParaRPr lang="es-ES" altLang="fr-FR" sz="2500" b="1" i="1" baseline="33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" name="CuadroTexto 21"/>
            <p:cNvSpPr txBox="1"/>
            <p:nvPr/>
          </p:nvSpPr>
          <p:spPr>
            <a:xfrm>
              <a:off x="6358650" y="5921856"/>
              <a:ext cx="186621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3000" dirty="0" smtClean="0">
                  <a:solidFill>
                    <a:schemeClr val="tx1"/>
                  </a:solidFill>
                </a:rPr>
                <a:t>NaOH 35%</a:t>
              </a:r>
              <a:endParaRPr lang="en-GB" sz="3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/>
            <p:cNvSpPr/>
            <p:nvPr/>
          </p:nvSpPr>
          <p:spPr>
            <a:xfrm>
              <a:off x="375012" y="5754470"/>
              <a:ext cx="2100255" cy="6309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s-ES" sz="3500" b="1" dirty="0" smtClean="0">
                  <a:solidFill>
                    <a:srgbClr val="FF0000"/>
                  </a:solidFill>
                </a:rPr>
                <a:t>NaCl 26 %</a:t>
              </a:r>
              <a:r>
                <a:rPr lang="es-ES" sz="3500" b="1" i="1" baseline="30000" dirty="0" smtClean="0">
                  <a:solidFill>
                    <a:srgbClr val="FF0000"/>
                  </a:solidFill>
                </a:rPr>
                <a:t> </a:t>
              </a:r>
              <a:endParaRPr lang="en-GB" sz="3500" b="1" i="1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24" name="AutoShape 67"/>
            <p:cNvCxnSpPr>
              <a:cxnSpLocks noChangeShapeType="1"/>
            </p:cNvCxnSpPr>
            <p:nvPr/>
          </p:nvCxnSpPr>
          <p:spPr bwMode="auto">
            <a:xfrm>
              <a:off x="3834007" y="4590924"/>
              <a:ext cx="1620000" cy="0"/>
            </a:xfrm>
            <a:prstGeom prst="bentConnector3">
              <a:avLst>
                <a:gd name="adj1" fmla="val 50000"/>
              </a:avLst>
            </a:prstGeom>
            <a:noFill/>
            <a:ln w="90000" cap="flat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5" name="Rectangle 55"/>
            <p:cNvSpPr>
              <a:spLocks noChangeArrowheads="1"/>
            </p:cNvSpPr>
            <p:nvPr/>
          </p:nvSpPr>
          <p:spPr bwMode="auto">
            <a:xfrm>
              <a:off x="4528914" y="2756534"/>
              <a:ext cx="230187" cy="36687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buClrTx/>
                <a:buFontTx/>
                <a:buNone/>
              </a:pPr>
              <a:r>
                <a:rPr lang="es-ES" altLang="fr-FR" sz="2500" b="1" dirty="0" smtClean="0">
                  <a:latin typeface="Calibri" panose="020F0502020204030204" pitchFamily="34" charset="0"/>
                </a:rPr>
                <a:t>----------</a:t>
              </a:r>
              <a:endParaRPr lang="es-ES" altLang="fr-FR" sz="2500" b="1" dirty="0">
                <a:latin typeface="Calibri" panose="020F0502020204030204" pitchFamily="34" charset="0"/>
              </a:endParaRPr>
            </a:p>
          </p:txBody>
        </p:sp>
        <p:sp>
          <p:nvSpPr>
            <p:cNvPr id="26" name="Rectangle 56"/>
            <p:cNvSpPr>
              <a:spLocks noChangeArrowheads="1"/>
            </p:cNvSpPr>
            <p:nvPr/>
          </p:nvSpPr>
          <p:spPr bwMode="auto">
            <a:xfrm>
              <a:off x="4502720" y="2730374"/>
              <a:ext cx="282574" cy="3721100"/>
            </a:xfrm>
            <a:prstGeom prst="rect">
              <a:avLst/>
            </a:prstGeom>
            <a:noFill/>
            <a:ln w="76200" cap="flat">
              <a:solidFill>
                <a:srgbClr val="BF9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r-BE" sz="3000" dirty="0"/>
            </a:p>
          </p:txBody>
        </p:sp>
        <p:sp>
          <p:nvSpPr>
            <p:cNvPr id="27" name="Rectángulo 26"/>
            <p:cNvSpPr/>
            <p:nvPr/>
          </p:nvSpPr>
          <p:spPr>
            <a:xfrm>
              <a:off x="3580405" y="3879396"/>
              <a:ext cx="933269" cy="59323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s-ES" sz="3500" b="1" dirty="0" smtClean="0">
                  <a:solidFill>
                    <a:srgbClr val="FF0000"/>
                  </a:solidFill>
                </a:rPr>
                <a:t>Na</a:t>
              </a:r>
              <a:r>
                <a:rPr lang="es-ES" sz="3500" b="1" i="1" baseline="30000" dirty="0" smtClean="0">
                  <a:solidFill>
                    <a:srgbClr val="FF0000"/>
                  </a:solidFill>
                </a:rPr>
                <a:t>+</a:t>
              </a:r>
              <a:endParaRPr lang="en-GB" sz="3500" b="1" i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8" name="CuadroTexto 27"/>
            <p:cNvSpPr txBox="1"/>
            <p:nvPr/>
          </p:nvSpPr>
          <p:spPr>
            <a:xfrm>
              <a:off x="2688494" y="6488668"/>
              <a:ext cx="36503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b="1" dirty="0" smtClean="0">
                  <a:solidFill>
                    <a:schemeClr val="tx1"/>
                  </a:solidFill>
                </a:rPr>
                <a:t>Membrana de intercambio catiónico</a:t>
              </a:r>
              <a:endParaRPr lang="en-GB" dirty="0" smtClean="0">
                <a:solidFill>
                  <a:schemeClr val="tx1"/>
                </a:solidFill>
              </a:endParaRPr>
            </a:p>
          </p:txBody>
        </p:sp>
        <p:sp>
          <p:nvSpPr>
            <p:cNvPr id="29" name="AutoShape 47"/>
            <p:cNvSpPr>
              <a:spLocks noChangeArrowheads="1"/>
            </p:cNvSpPr>
            <p:nvPr/>
          </p:nvSpPr>
          <p:spPr bwMode="auto">
            <a:xfrm rot="10800000">
              <a:off x="2786172" y="3879396"/>
              <a:ext cx="336154" cy="1131888"/>
            </a:xfrm>
            <a:prstGeom prst="curvedLeftArrow">
              <a:avLst>
                <a:gd name="adj1" fmla="val 42695"/>
                <a:gd name="adj2" fmla="val 148760"/>
                <a:gd name="adj3" fmla="val 33333"/>
              </a:avLst>
            </a:prstGeom>
            <a:solidFill>
              <a:schemeClr val="accent2">
                <a:lumMod val="75000"/>
              </a:schemeClr>
            </a:solidFill>
            <a:ln w="12600" cap="flat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fr-BE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0" name="Rectangle 51"/>
            <p:cNvSpPr>
              <a:spLocks noChangeArrowheads="1"/>
            </p:cNvSpPr>
            <p:nvPr/>
          </p:nvSpPr>
          <p:spPr bwMode="auto">
            <a:xfrm>
              <a:off x="2968161" y="4967083"/>
              <a:ext cx="1021994" cy="475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5000" rIns="90000" bIns="450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buClrTx/>
                <a:buFontTx/>
                <a:buNone/>
              </a:pPr>
              <a:r>
                <a:rPr lang="es-ES" altLang="fr-FR" sz="2500" b="1" dirty="0">
                  <a:solidFill>
                    <a:schemeClr val="accent2">
                      <a:lumMod val="75000"/>
                    </a:schemeClr>
                  </a:solidFill>
                  <a:latin typeface="Calibri" panose="020F0502020204030204" pitchFamily="34" charset="0"/>
                </a:rPr>
                <a:t>H</a:t>
              </a:r>
              <a:r>
                <a:rPr lang="es-ES" altLang="fr-FR" sz="2500" b="1" baseline="-33000" dirty="0">
                  <a:solidFill>
                    <a:schemeClr val="accent2">
                      <a:lumMod val="75000"/>
                    </a:schemeClr>
                  </a:solidFill>
                  <a:latin typeface="Calibri" panose="020F0502020204030204" pitchFamily="34" charset="0"/>
                </a:rPr>
                <a:t>2</a:t>
              </a:r>
              <a:r>
                <a:rPr lang="es-ES" altLang="fr-FR" sz="2500" b="1" dirty="0">
                  <a:solidFill>
                    <a:schemeClr val="accent2">
                      <a:lumMod val="75000"/>
                    </a:schemeClr>
                  </a:solidFill>
                  <a:latin typeface="Calibri" panose="020F0502020204030204" pitchFamily="34" charset="0"/>
                </a:rPr>
                <a:t>O</a:t>
              </a:r>
            </a:p>
          </p:txBody>
        </p:sp>
        <p:sp>
          <p:nvSpPr>
            <p:cNvPr id="31" name="Rectangle 52"/>
            <p:cNvSpPr>
              <a:spLocks noChangeArrowheads="1"/>
            </p:cNvSpPr>
            <p:nvPr/>
          </p:nvSpPr>
          <p:spPr bwMode="auto">
            <a:xfrm>
              <a:off x="2885776" y="3133849"/>
              <a:ext cx="2047565" cy="860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5000" rIns="90000" bIns="450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hangingPunct="1">
                <a:buClrTx/>
                <a:buFontTx/>
                <a:buNone/>
              </a:pPr>
              <a:r>
                <a:rPr lang="es-ES" altLang="fr-FR" sz="2500" b="1" dirty="0">
                  <a:solidFill>
                    <a:schemeClr val="accent2">
                      <a:lumMod val="75000"/>
                    </a:schemeClr>
                  </a:solidFill>
                  <a:latin typeface="Calibri" panose="020F0502020204030204" pitchFamily="34" charset="0"/>
                </a:rPr>
                <a:t>½ O</a:t>
              </a:r>
              <a:r>
                <a:rPr lang="es-ES" altLang="fr-FR" sz="2500" b="1" baseline="-33000" dirty="0">
                  <a:solidFill>
                    <a:schemeClr val="accent2">
                      <a:lumMod val="75000"/>
                    </a:schemeClr>
                  </a:solidFill>
                  <a:latin typeface="Calibri" panose="020F0502020204030204" pitchFamily="34" charset="0"/>
                </a:rPr>
                <a:t>2</a:t>
              </a:r>
              <a:r>
                <a:rPr lang="es-ES" altLang="fr-FR" sz="2500" b="1" dirty="0">
                  <a:solidFill>
                    <a:schemeClr val="accent2">
                      <a:lumMod val="75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es-ES" altLang="fr-FR" sz="2500" b="1" dirty="0" smtClean="0">
                  <a:solidFill>
                    <a:schemeClr val="accent2">
                      <a:lumMod val="75000"/>
                    </a:schemeClr>
                  </a:solidFill>
                  <a:latin typeface="Calibri" panose="020F0502020204030204" pitchFamily="34" charset="0"/>
                </a:rPr>
                <a:t>+ 2H</a:t>
              </a:r>
              <a:r>
                <a:rPr lang="es-ES" altLang="fr-FR" sz="2500" b="1" baseline="33000" dirty="0">
                  <a:solidFill>
                    <a:schemeClr val="accent2">
                      <a:lumMod val="75000"/>
                    </a:schemeClr>
                  </a:solidFill>
                  <a:latin typeface="Calibri" panose="020F0502020204030204" pitchFamily="34" charset="0"/>
                </a:rPr>
                <a:t>+</a:t>
              </a:r>
              <a:r>
                <a:rPr lang="es-ES" altLang="fr-FR" sz="2500" b="1" dirty="0">
                  <a:solidFill>
                    <a:schemeClr val="accent2">
                      <a:lumMod val="75000"/>
                    </a:schemeClr>
                  </a:solidFill>
                  <a:latin typeface="Calibri" panose="020F0502020204030204" pitchFamily="34" charset="0"/>
                </a:rPr>
                <a:t>+2</a:t>
              </a:r>
              <a:r>
                <a:rPr lang="es-ES" altLang="fr-FR" sz="2500" b="1" i="1" dirty="0">
                  <a:solidFill>
                    <a:schemeClr val="accent2">
                      <a:lumMod val="75000"/>
                    </a:schemeClr>
                  </a:solidFill>
                  <a:latin typeface="Calibri" panose="020F0502020204030204" pitchFamily="34" charset="0"/>
                </a:rPr>
                <a:t>e</a:t>
              </a:r>
              <a:r>
                <a:rPr lang="es-ES" altLang="fr-FR" sz="2500" b="1" i="1" baseline="33000" dirty="0">
                  <a:solidFill>
                    <a:schemeClr val="accent2">
                      <a:lumMod val="75000"/>
                    </a:schemeClr>
                  </a:solidFill>
                  <a:latin typeface="Calibri" panose="020F0502020204030204" pitchFamily="34" charset="0"/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902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02920" y="-4464"/>
            <a:ext cx="813816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500" b="1" dirty="0" smtClean="0">
                <a:solidFill>
                  <a:srgbClr val="FF0000"/>
                </a:solidFill>
              </a:rPr>
              <a:t>CELDAS DE MEMBRANA</a:t>
            </a:r>
            <a:endParaRPr lang="es-ES" sz="4500" b="1" dirty="0">
              <a:solidFill>
                <a:srgbClr val="FF0000"/>
              </a:solidFill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13099" y="2738312"/>
            <a:ext cx="2794001" cy="3705225"/>
          </a:xfrm>
          <a:prstGeom prst="rect">
            <a:avLst/>
          </a:prstGeom>
          <a:gradFill rotWithShape="0">
            <a:gsLst>
              <a:gs pos="0">
                <a:srgbClr val="E0EBFA"/>
              </a:gs>
              <a:gs pos="100000">
                <a:srgbClr val="9AC2F5"/>
              </a:gs>
            </a:gsLst>
            <a:lin ang="5400000" scaled="1"/>
          </a:gradFill>
          <a:ln w="38160" cap="flat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4836690" y="3625979"/>
            <a:ext cx="477838" cy="20240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000000"/>
              </a:gs>
            </a:gsLst>
            <a:lin ang="0" scaled="1"/>
          </a:gradFill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 flipV="1">
            <a:off x="4193727" y="1422529"/>
            <a:ext cx="0" cy="2203450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7" name="Line 13"/>
          <p:cNvSpPr>
            <a:spLocks noChangeShapeType="1"/>
          </p:cNvSpPr>
          <p:nvPr/>
        </p:nvSpPr>
        <p:spPr bwMode="auto">
          <a:xfrm flipV="1">
            <a:off x="5077990" y="1433642"/>
            <a:ext cx="7938" cy="2192338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>
            <a:off x="4190552" y="1439992"/>
            <a:ext cx="222250" cy="0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>
            <a:off x="4623939" y="1439992"/>
            <a:ext cx="454051" cy="0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 flipV="1">
            <a:off x="4419152" y="1024066"/>
            <a:ext cx="0" cy="823913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 flipV="1">
            <a:off x="4623940" y="1200279"/>
            <a:ext cx="0" cy="484188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2" name="AutoShape 48"/>
          <p:cNvSpPr>
            <a:spLocks noChangeArrowheads="1"/>
          </p:cNvSpPr>
          <p:nvPr/>
        </p:nvSpPr>
        <p:spPr bwMode="auto">
          <a:xfrm>
            <a:off x="5314528" y="4176016"/>
            <a:ext cx="373740" cy="1152525"/>
          </a:xfrm>
          <a:prstGeom prst="curvedRightArrow">
            <a:avLst>
              <a:gd name="adj1" fmla="val 61787"/>
              <a:gd name="adj2" fmla="val 123574"/>
              <a:gd name="adj3" fmla="val 33333"/>
            </a:avLst>
          </a:prstGeom>
          <a:solidFill>
            <a:srgbClr val="808080"/>
          </a:solidFill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3" name="Rectangle 49"/>
          <p:cNvSpPr>
            <a:spLocks noChangeArrowheads="1"/>
          </p:cNvSpPr>
          <p:nvPr/>
        </p:nvSpPr>
        <p:spPr bwMode="auto">
          <a:xfrm>
            <a:off x="5318402" y="3812485"/>
            <a:ext cx="1795202" cy="448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2H</a:t>
            </a:r>
            <a:r>
              <a:rPr lang="es-ES" altLang="fr-FR" sz="2500" b="1" baseline="-3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 + 2</a:t>
            </a:r>
            <a:r>
              <a:rPr lang="es-ES" altLang="fr-FR" sz="25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</a:t>
            </a:r>
            <a:r>
              <a:rPr lang="es-ES" altLang="fr-FR" sz="2500" b="1" i="1" baseline="3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endParaRPr lang="es-ES" altLang="fr-FR" sz="2500" b="1" i="1" baseline="33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50"/>
          <p:cNvSpPr>
            <a:spLocks noChangeArrowheads="1"/>
          </p:cNvSpPr>
          <p:nvPr/>
        </p:nvSpPr>
        <p:spPr bwMode="auto">
          <a:xfrm>
            <a:off x="5378166" y="5201373"/>
            <a:ext cx="1526357" cy="448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2OH</a:t>
            </a:r>
            <a:r>
              <a:rPr lang="es-ES" altLang="fr-FR" sz="2500" b="1" baseline="3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s-ES" altLang="fr-FR" sz="2500" b="1" dirty="0">
                <a:solidFill>
                  <a:schemeClr val="tx1"/>
                </a:solidFill>
                <a:latin typeface="Calibri" panose="020F0502020204030204" pitchFamily="34" charset="0"/>
              </a:rPr>
              <a:t>+ H</a:t>
            </a:r>
            <a:r>
              <a:rPr lang="es-ES" altLang="fr-FR" sz="2500" b="1" baseline="-33000" dirty="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5" name="Rectangle 58"/>
          <p:cNvSpPr>
            <a:spLocks noChangeArrowheads="1"/>
          </p:cNvSpPr>
          <p:nvPr/>
        </p:nvSpPr>
        <p:spPr bwMode="auto">
          <a:xfrm>
            <a:off x="4037757" y="3599586"/>
            <a:ext cx="460375" cy="2032000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000000"/>
              </a:gs>
            </a:gsLst>
            <a:lin ang="0" scaled="1"/>
          </a:gradFill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6" name="AutoShape 47"/>
          <p:cNvSpPr>
            <a:spLocks noChangeArrowheads="1"/>
          </p:cNvSpPr>
          <p:nvPr/>
        </p:nvSpPr>
        <p:spPr bwMode="auto">
          <a:xfrm>
            <a:off x="3700705" y="4029016"/>
            <a:ext cx="336154" cy="1131888"/>
          </a:xfrm>
          <a:prstGeom prst="curvedLeftArrow">
            <a:avLst>
              <a:gd name="adj1" fmla="val 42695"/>
              <a:gd name="adj2" fmla="val 85389"/>
              <a:gd name="adj3" fmla="val 33333"/>
            </a:avLst>
          </a:prstGeom>
          <a:solidFill>
            <a:srgbClr val="808080"/>
          </a:solidFill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7" name="Rectangle 51"/>
          <p:cNvSpPr>
            <a:spLocks noChangeArrowheads="1"/>
          </p:cNvSpPr>
          <p:nvPr/>
        </p:nvSpPr>
        <p:spPr bwMode="auto">
          <a:xfrm>
            <a:off x="2877502" y="3826202"/>
            <a:ext cx="1021994" cy="47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2Cl</a:t>
            </a:r>
            <a:r>
              <a:rPr lang="es-ES" altLang="fr-FR" sz="2500" b="1" baseline="30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endParaRPr lang="es-ES" altLang="fr-FR" sz="2500" b="1" baseline="30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angle 52"/>
          <p:cNvSpPr>
            <a:spLocks noChangeArrowheads="1"/>
          </p:cNvSpPr>
          <p:nvPr/>
        </p:nvSpPr>
        <p:spPr bwMode="auto">
          <a:xfrm>
            <a:off x="2236478" y="4774664"/>
            <a:ext cx="2047565" cy="47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Cl</a:t>
            </a:r>
            <a:r>
              <a:rPr lang="es-ES" altLang="fr-FR" sz="2500" b="1" baseline="-3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+ 2</a:t>
            </a:r>
            <a:r>
              <a:rPr lang="es-ES" altLang="fr-FR" sz="25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</a:t>
            </a:r>
            <a:r>
              <a:rPr lang="es-ES" altLang="fr-FR" sz="2500" b="1" i="1" baseline="3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endParaRPr lang="es-ES" altLang="fr-FR" sz="2500" b="1" i="1" baseline="33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6358650" y="5921856"/>
            <a:ext cx="18662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000" dirty="0" smtClean="0">
                <a:solidFill>
                  <a:schemeClr val="tx1"/>
                </a:solidFill>
              </a:rPr>
              <a:t>NaOH 35%</a:t>
            </a:r>
            <a:endParaRPr lang="en-GB" sz="3000" dirty="0" smtClean="0">
              <a:solidFill>
                <a:schemeClr val="tx1"/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375012" y="5754470"/>
            <a:ext cx="2100255" cy="63094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s-ES" sz="3500" b="1" dirty="0" smtClean="0">
                <a:solidFill>
                  <a:srgbClr val="FF0000"/>
                </a:solidFill>
              </a:rPr>
              <a:t>NaCl 26 %</a:t>
            </a:r>
            <a:r>
              <a:rPr lang="es-ES" sz="3500" b="1" i="1" baseline="30000" dirty="0" smtClean="0">
                <a:solidFill>
                  <a:srgbClr val="FF0000"/>
                </a:solidFill>
              </a:rPr>
              <a:t> </a:t>
            </a:r>
            <a:endParaRPr lang="en-GB" sz="3500" b="1" i="1" baseline="30000" dirty="0">
              <a:solidFill>
                <a:srgbClr val="FF0000"/>
              </a:solidFill>
            </a:endParaRPr>
          </a:p>
        </p:txBody>
      </p:sp>
      <p:cxnSp>
        <p:nvCxnSpPr>
          <p:cNvPr id="21" name="AutoShape 67"/>
          <p:cNvCxnSpPr>
            <a:cxnSpLocks noChangeShapeType="1"/>
          </p:cNvCxnSpPr>
          <p:nvPr/>
        </p:nvCxnSpPr>
        <p:spPr bwMode="auto">
          <a:xfrm>
            <a:off x="3834007" y="3244724"/>
            <a:ext cx="1620000" cy="0"/>
          </a:xfrm>
          <a:prstGeom prst="bentConnector3">
            <a:avLst>
              <a:gd name="adj1" fmla="val 50000"/>
            </a:avLst>
          </a:prstGeom>
          <a:noFill/>
          <a:ln w="90000" cap="flat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2" name="Rectangle 55"/>
          <p:cNvSpPr>
            <a:spLocks noChangeArrowheads="1"/>
          </p:cNvSpPr>
          <p:nvPr/>
        </p:nvSpPr>
        <p:spPr bwMode="auto">
          <a:xfrm>
            <a:off x="4528914" y="2756534"/>
            <a:ext cx="230187" cy="3668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 smtClean="0">
                <a:latin typeface="Calibri" panose="020F0502020204030204" pitchFamily="34" charset="0"/>
              </a:rPr>
              <a:t>----------</a:t>
            </a:r>
            <a:endParaRPr lang="es-ES" altLang="fr-FR" sz="2500" b="1" dirty="0">
              <a:latin typeface="Calibri" panose="020F0502020204030204" pitchFamily="34" charset="0"/>
            </a:endParaRPr>
          </a:p>
        </p:txBody>
      </p:sp>
      <p:sp>
        <p:nvSpPr>
          <p:cNvPr id="23" name="Rectangle 56"/>
          <p:cNvSpPr>
            <a:spLocks noChangeArrowheads="1"/>
          </p:cNvSpPr>
          <p:nvPr/>
        </p:nvSpPr>
        <p:spPr bwMode="auto">
          <a:xfrm>
            <a:off x="4502720" y="2730374"/>
            <a:ext cx="282574" cy="3721100"/>
          </a:xfrm>
          <a:prstGeom prst="rect">
            <a:avLst/>
          </a:prstGeom>
          <a:noFill/>
          <a:ln w="76200" cap="flat">
            <a:solidFill>
              <a:srgbClr val="BF9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BE" sz="3000" dirty="0"/>
          </a:p>
        </p:txBody>
      </p:sp>
      <p:sp>
        <p:nvSpPr>
          <p:cNvPr id="24" name="Rectángulo 23"/>
          <p:cNvSpPr/>
          <p:nvPr/>
        </p:nvSpPr>
        <p:spPr>
          <a:xfrm>
            <a:off x="3580405" y="2533196"/>
            <a:ext cx="933269" cy="5932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s-ES" sz="3500" b="1" dirty="0" smtClean="0">
                <a:solidFill>
                  <a:srgbClr val="FF0000"/>
                </a:solidFill>
              </a:rPr>
              <a:t>Na</a:t>
            </a:r>
            <a:r>
              <a:rPr lang="es-ES" sz="3500" b="1" i="1" baseline="30000" dirty="0" smtClean="0">
                <a:solidFill>
                  <a:srgbClr val="FF0000"/>
                </a:solidFill>
              </a:rPr>
              <a:t>+</a:t>
            </a:r>
            <a:endParaRPr lang="en-GB" sz="3500" b="1" i="1" baseline="30000" dirty="0">
              <a:solidFill>
                <a:srgbClr val="FF0000"/>
              </a:solidFill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2688494" y="6488668"/>
            <a:ext cx="3650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Membrana de intercambio catiónico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29" name="AutoShape 47"/>
          <p:cNvSpPr>
            <a:spLocks noChangeArrowheads="1"/>
          </p:cNvSpPr>
          <p:nvPr/>
        </p:nvSpPr>
        <p:spPr bwMode="auto">
          <a:xfrm rot="10800000">
            <a:off x="3962541" y="5075514"/>
            <a:ext cx="336154" cy="1131888"/>
          </a:xfrm>
          <a:prstGeom prst="curvedLeftArrow">
            <a:avLst>
              <a:gd name="adj1" fmla="val 42695"/>
              <a:gd name="adj2" fmla="val 148760"/>
              <a:gd name="adj3" fmla="val 33333"/>
            </a:avLst>
          </a:prstGeom>
          <a:solidFill>
            <a:schemeClr val="accent2">
              <a:lumMod val="75000"/>
            </a:schemeClr>
          </a:solidFill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fr-BE" sz="14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" name="Rectangle 51"/>
          <p:cNvSpPr>
            <a:spLocks noChangeArrowheads="1"/>
          </p:cNvSpPr>
          <p:nvPr/>
        </p:nvSpPr>
        <p:spPr bwMode="auto">
          <a:xfrm>
            <a:off x="3814696" y="6163672"/>
            <a:ext cx="1021994" cy="306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H</a:t>
            </a:r>
            <a:r>
              <a:rPr lang="es-ES" altLang="fr-FR" sz="1400" b="1" baseline="-33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2</a:t>
            </a:r>
            <a:r>
              <a:rPr lang="es-ES" altLang="fr-FR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O</a:t>
            </a:r>
          </a:p>
        </p:txBody>
      </p:sp>
      <p:sp>
        <p:nvSpPr>
          <p:cNvPr id="31" name="Rectangle 52"/>
          <p:cNvSpPr>
            <a:spLocks noChangeArrowheads="1"/>
          </p:cNvSpPr>
          <p:nvPr/>
        </p:nvSpPr>
        <p:spPr bwMode="auto">
          <a:xfrm>
            <a:off x="3244161" y="5283145"/>
            <a:ext cx="884819" cy="521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½ O</a:t>
            </a:r>
            <a:r>
              <a:rPr lang="es-ES" altLang="fr-FR" sz="1400" b="1" baseline="-33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2</a:t>
            </a:r>
            <a:r>
              <a:rPr lang="es-ES" altLang="fr-FR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s-ES" altLang="fr-FR" sz="14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+ 2H</a:t>
            </a:r>
            <a:r>
              <a:rPr lang="es-ES" altLang="fr-FR" sz="1400" b="1" baseline="33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+</a:t>
            </a:r>
            <a:r>
              <a:rPr lang="es-ES" altLang="fr-FR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+2</a:t>
            </a:r>
            <a:r>
              <a:rPr lang="es-ES" altLang="fr-FR" sz="1400" b="1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e</a:t>
            </a:r>
            <a:r>
              <a:rPr lang="es-ES" altLang="fr-FR" sz="1400" b="1" i="1" baseline="33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70330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/>
          <p:cNvCxnSpPr/>
          <p:nvPr/>
        </p:nvCxnSpPr>
        <p:spPr>
          <a:xfrm flipV="1">
            <a:off x="-2560320" y="4165630"/>
            <a:ext cx="1341555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1" y="2747249"/>
            <a:ext cx="8470267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   	2Cl</a:t>
            </a:r>
            <a:r>
              <a:rPr lang="es-ES" sz="35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↔  Cl</a:t>
            </a:r>
            <a:r>
              <a:rPr lang="es-E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</a:t>
            </a:r>
            <a:r>
              <a:rPr lang="es-E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			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1.36 V</a:t>
            </a:r>
          </a:p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   	2H</a:t>
            </a:r>
            <a:r>
              <a:rPr lang="es-E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↔ O</a:t>
            </a:r>
            <a:r>
              <a:rPr lang="es-E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+ 4H</a:t>
            </a:r>
            <a:r>
              <a:rPr lang="es-ES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+ 4</a:t>
            </a:r>
            <a:r>
              <a:rPr lang="es-E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		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0.99 V (pH =4)</a:t>
            </a:r>
          </a:p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   	4OH- ↔ 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s-E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+ 2H</a:t>
            </a:r>
            <a:r>
              <a:rPr lang="es-E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s-E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		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0.40 V (pH = 14)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" y="4237146"/>
            <a:ext cx="899390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	2H</a:t>
            </a:r>
            <a:r>
              <a:rPr lang="es-ES" sz="35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</a:t>
            </a:r>
            <a:r>
              <a:rPr lang="es-E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↔  H</a:t>
            </a:r>
            <a:r>
              <a:rPr lang="es-E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			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-0.24 V  (pH = 4)</a:t>
            </a:r>
            <a:endParaRPr lang="es-ES" sz="25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	O</a:t>
            </a:r>
            <a:r>
              <a:rPr lang="es-E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+ 2H</a:t>
            </a:r>
            <a:r>
              <a:rPr lang="es-E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+ 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s-E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 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 4OH</a:t>
            </a:r>
            <a:r>
              <a:rPr lang="es-ES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E = 0.40 V (pH = 14)</a:t>
            </a:r>
          </a:p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	2H</a:t>
            </a:r>
            <a:r>
              <a:rPr lang="es-E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+2</a:t>
            </a:r>
            <a:r>
              <a:rPr lang="es-E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 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 H</a:t>
            </a:r>
            <a:r>
              <a:rPr lang="es-E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2OH</a:t>
            </a:r>
            <a:r>
              <a:rPr lang="es-E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E = -0.84 V (pH = 14)</a:t>
            </a:r>
            <a:endParaRPr lang="es-ES" sz="2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	Na</a:t>
            </a:r>
            <a:r>
              <a:rPr lang="es-E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s-E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" sz="25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s-E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s-E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↔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Na</a:t>
            </a:r>
            <a:r>
              <a:rPr lang="es-ES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			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 = -2.71 V</a:t>
            </a:r>
          </a:p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	Na</a:t>
            </a:r>
            <a:r>
              <a:rPr lang="es-E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s-E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" sz="25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s-E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Hg + </a:t>
            </a:r>
            <a:r>
              <a:rPr lang="es-E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s-E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NaHg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E = -1.85 V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574" y="1130300"/>
            <a:ext cx="8693426" cy="118431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0" y="4724400"/>
            <a:ext cx="8674099" cy="355600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76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127" y="566023"/>
            <a:ext cx="6717685" cy="6281087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803394" y="5115517"/>
            <a:ext cx="719748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2H</a:t>
            </a:r>
            <a:r>
              <a:rPr lang="es-E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+2</a:t>
            </a:r>
            <a:r>
              <a:rPr lang="es-E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 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 H</a:t>
            </a:r>
            <a:r>
              <a:rPr lang="es-E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2OH-		E = -0.84 V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(pH = 14)</a:t>
            </a:r>
            <a:endParaRPr lang="es-E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s-E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s-E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" sz="25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s-E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Hg + </a:t>
            </a:r>
            <a:r>
              <a:rPr lang="es-E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s-E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NaHg</a:t>
            </a:r>
            <a:r>
              <a:rPr lang="es-E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E = -1.85 V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79" y="0"/>
            <a:ext cx="9093421" cy="1238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89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540</TotalTime>
  <Words>302</Words>
  <Application>Microsoft Office PowerPoint</Application>
  <PresentationFormat>Presentación en pantalla (4:3)</PresentationFormat>
  <Paragraphs>79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4" baseType="lpstr">
      <vt:lpstr>Microsoft YaHei</vt:lpstr>
      <vt:lpstr>Arial</vt:lpstr>
      <vt:lpstr>Calibri</vt:lpstr>
      <vt:lpstr>Calibri Light</vt:lpstr>
      <vt:lpstr>Cambria Math</vt:lpstr>
      <vt:lpstr>Symbol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Victoria</dc:creator>
  <cp:lastModifiedBy>Victoria</cp:lastModifiedBy>
  <cp:revision>22</cp:revision>
  <dcterms:created xsi:type="dcterms:W3CDTF">2020-09-10T02:27:54Z</dcterms:created>
  <dcterms:modified xsi:type="dcterms:W3CDTF">2021-09-14T14:54:48Z</dcterms:modified>
</cp:coreProperties>
</file>