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64" r:id="rId4"/>
    <p:sldId id="265" r:id="rId5"/>
    <p:sldId id="293" r:id="rId6"/>
    <p:sldId id="266" r:id="rId7"/>
    <p:sldId id="267" r:id="rId8"/>
    <p:sldId id="268" r:id="rId9"/>
    <p:sldId id="269" r:id="rId10"/>
    <p:sldId id="270" r:id="rId11"/>
    <p:sldId id="271" r:id="rId12"/>
    <p:sldId id="272" r:id="rId13"/>
    <p:sldId id="273" r:id="rId14"/>
    <p:sldId id="282" r:id="rId15"/>
    <p:sldId id="283" r:id="rId16"/>
    <p:sldId id="274" r:id="rId17"/>
    <p:sldId id="275" r:id="rId18"/>
    <p:sldId id="276" r:id="rId19"/>
    <p:sldId id="277" r:id="rId20"/>
    <p:sldId id="279" r:id="rId21"/>
    <p:sldId id="280" r:id="rId22"/>
    <p:sldId id="284" r:id="rId23"/>
    <p:sldId id="285" r:id="rId24"/>
    <p:sldId id="286" r:id="rId25"/>
    <p:sldId id="287" r:id="rId26"/>
    <p:sldId id="288" r:id="rId27"/>
    <p:sldId id="289" r:id="rId2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74344-402F-497C-BEBF-C00B925B35D0}" type="datetimeFigureOut">
              <a:rPr lang="es-AR" smtClean="0"/>
              <a:pPr/>
              <a:t>06/08/2015</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71D20-5F18-40A4-92A1-2A89239E82BD}"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5350FAFE-FB44-4422-902B-6474E59BD0A9}" type="datetimeFigureOut">
              <a:rPr lang="es-AR" smtClean="0"/>
              <a:pPr/>
              <a:t>06/08/2015</a:t>
            </a:fld>
            <a:endParaRPr lang="es-AR"/>
          </a:p>
        </p:txBody>
      </p:sp>
      <p:sp>
        <p:nvSpPr>
          <p:cNvPr id="20" name="19 Marcador de pie de página"/>
          <p:cNvSpPr>
            <a:spLocks noGrp="1"/>
          </p:cNvSpPr>
          <p:nvPr>
            <p:ph type="ftr" sz="quarter" idx="11"/>
          </p:nvPr>
        </p:nvSpPr>
        <p:spPr/>
        <p:txBody>
          <a:bodyPr/>
          <a:lstStyle>
            <a:extLst/>
          </a:lstStyle>
          <a:p>
            <a:endParaRPr lang="es-AR"/>
          </a:p>
        </p:txBody>
      </p:sp>
      <p:sp>
        <p:nvSpPr>
          <p:cNvPr id="10" name="9 Marcador de número de diapositiva"/>
          <p:cNvSpPr>
            <a:spLocks noGrp="1"/>
          </p:cNvSpPr>
          <p:nvPr>
            <p:ph type="sldNum" sz="quarter" idx="12"/>
          </p:nvPr>
        </p:nvSpPr>
        <p:spPr/>
        <p:txBody>
          <a:bodyPr/>
          <a:lstStyle>
            <a:extLst/>
          </a:lstStyle>
          <a:p>
            <a:fld id="{94234890-1940-40D6-9481-BE82B631F1E4}" type="slidenum">
              <a:rPr lang="es-AR" smtClean="0"/>
              <a:pPr/>
              <a:t>‹Nº›</a:t>
            </a:fld>
            <a:endParaRPr lang="es-AR"/>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350FAFE-FB44-4422-902B-6474E59BD0A9}" type="datetimeFigureOut">
              <a:rPr lang="es-AR" smtClean="0"/>
              <a:pPr/>
              <a:t>06/08/2015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4234890-1940-40D6-9481-BE82B631F1E4}"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350FAFE-FB44-4422-902B-6474E59BD0A9}" type="datetimeFigureOut">
              <a:rPr lang="es-AR" smtClean="0"/>
              <a:pPr/>
              <a:t>06/08/2015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4234890-1940-40D6-9481-BE82B631F1E4}"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350FAFE-FB44-4422-902B-6474E59BD0A9}" type="datetimeFigureOut">
              <a:rPr lang="es-AR" smtClean="0"/>
              <a:pPr/>
              <a:t>06/08/2015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4234890-1940-40D6-9481-BE82B631F1E4}"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350FAFE-FB44-4422-902B-6474E59BD0A9}" type="datetimeFigureOut">
              <a:rPr lang="es-AR" smtClean="0"/>
              <a:pPr/>
              <a:t>06/08/2015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4234890-1940-40D6-9481-BE82B631F1E4}" type="slidenum">
              <a:rPr lang="es-AR" smtClean="0"/>
              <a:pPr/>
              <a:t>‹Nº›</a:t>
            </a:fld>
            <a:endParaRPr lang="es-AR"/>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350FAFE-FB44-4422-902B-6474E59BD0A9}" type="datetimeFigureOut">
              <a:rPr lang="es-AR" smtClean="0"/>
              <a:pPr/>
              <a:t>06/08/2015</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94234890-1940-40D6-9481-BE82B631F1E4}"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350FAFE-FB44-4422-902B-6474E59BD0A9}" type="datetimeFigureOut">
              <a:rPr lang="es-AR" smtClean="0"/>
              <a:pPr/>
              <a:t>06/08/2015</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94234890-1940-40D6-9481-BE82B631F1E4}"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350FAFE-FB44-4422-902B-6474E59BD0A9}" type="datetimeFigureOut">
              <a:rPr lang="es-AR" smtClean="0"/>
              <a:pPr/>
              <a:t>06/08/2015</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94234890-1940-40D6-9481-BE82B631F1E4}"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350FAFE-FB44-4422-902B-6474E59BD0A9}" type="datetimeFigureOut">
              <a:rPr lang="es-AR" smtClean="0"/>
              <a:pPr/>
              <a:t>06/08/2015</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94234890-1940-40D6-9481-BE82B631F1E4}" type="slidenum">
              <a:rPr lang="es-AR" smtClean="0"/>
              <a:pPr/>
              <a:t>‹Nº›</a:t>
            </a:fld>
            <a:endParaRPr lang="es-AR"/>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350FAFE-FB44-4422-902B-6474E59BD0A9}" type="datetimeFigureOut">
              <a:rPr lang="es-AR" smtClean="0"/>
              <a:pPr/>
              <a:t>06/08/2015</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94234890-1940-40D6-9481-BE82B631F1E4}"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350FAFE-FB44-4422-902B-6474E59BD0A9}" type="datetimeFigureOut">
              <a:rPr lang="es-AR" smtClean="0"/>
              <a:pPr/>
              <a:t>06/08/2015</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94234890-1940-40D6-9481-BE82B631F1E4}" type="slidenum">
              <a:rPr lang="es-AR" smtClean="0"/>
              <a:pPr/>
              <a:t>‹Nº›</a:t>
            </a:fld>
            <a:endParaRPr lang="es-AR"/>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350FAFE-FB44-4422-902B-6474E59BD0A9}" type="datetimeFigureOut">
              <a:rPr lang="es-AR" smtClean="0"/>
              <a:pPr/>
              <a:t>06/08/2015</a:t>
            </a:fld>
            <a:endParaRPr lang="es-A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A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4234890-1940-40D6-9481-BE82B631F1E4}" type="slidenum">
              <a:rPr lang="es-AR" smtClean="0"/>
              <a:pPr/>
              <a:t>‹Nº›</a:t>
            </a:fld>
            <a:endParaRPr lang="es-AR"/>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214414" y="1071546"/>
            <a:ext cx="7406640" cy="3000396"/>
          </a:xfrm>
        </p:spPr>
        <p:txBody>
          <a:bodyPr>
            <a:normAutofit/>
          </a:bodyPr>
          <a:lstStyle/>
          <a:p>
            <a:r>
              <a:rPr lang="es-AR" sz="5400" dirty="0" smtClean="0"/>
              <a:t>Transferencia de Cantidad de Movimiento Lineal</a:t>
            </a:r>
            <a:r>
              <a:rPr lang="es-AR" dirty="0" smtClean="0"/>
              <a:t/>
            </a:r>
            <a:br>
              <a:rPr lang="es-AR" dirty="0" smtClean="0"/>
            </a:br>
            <a:endParaRPr lang="es-A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4" name="3 Rectángulo"/>
          <p:cNvSpPr/>
          <p:nvPr/>
        </p:nvSpPr>
        <p:spPr>
          <a:xfrm>
            <a:off x="1214414" y="571480"/>
            <a:ext cx="5155579" cy="461665"/>
          </a:xfrm>
          <a:prstGeom prst="rect">
            <a:avLst/>
          </a:prstGeom>
        </p:spPr>
        <p:txBody>
          <a:bodyPr wrap="none">
            <a:spAutoFit/>
          </a:bodyPr>
          <a:lstStyle/>
          <a:p>
            <a:r>
              <a:rPr lang="es-AR" sz="2400" dirty="0">
                <a:latin typeface="Century" pitchFamily="18" charset="0"/>
              </a:rPr>
              <a:t>Que al integrarse se transforma en</a:t>
            </a:r>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86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5984" y="1071546"/>
            <a:ext cx="2260349" cy="792088"/>
          </a:xfrm>
          <a:prstGeom prst="rect">
            <a:avLst/>
          </a:prstGeom>
          <a:noFill/>
        </p:spPr>
      </p:pic>
      <p:sp>
        <p:nvSpPr>
          <p:cNvPr id="28677" name="Rectangle 5"/>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86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867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57422" y="2714620"/>
            <a:ext cx="2088232" cy="864823"/>
          </a:xfrm>
          <a:prstGeom prst="rect">
            <a:avLst/>
          </a:prstGeom>
          <a:noFill/>
        </p:spPr>
      </p:pic>
      <p:sp>
        <p:nvSpPr>
          <p:cNvPr id="28680" name="Rectangle 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8681" name="Rectangle 9"/>
          <p:cNvSpPr>
            <a:spLocks noChangeArrowheads="1"/>
          </p:cNvSpPr>
          <p:nvPr/>
        </p:nvSpPr>
        <p:spPr bwMode="auto">
          <a:xfrm>
            <a:off x="1285852" y="3643314"/>
            <a:ext cx="669572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Y la distribución de velocidad se convierte en</a:t>
            </a:r>
            <a:endParaRPr kumimoji="0" lang="es-AR" sz="2400" b="0" i="0" u="none" strike="noStrike" cap="none" normalizeH="0" baseline="0" dirty="0" smtClean="0">
              <a:ln>
                <a:noFill/>
              </a:ln>
              <a:solidFill>
                <a:schemeClr val="tx1"/>
              </a:solidFill>
              <a:effectLst/>
              <a:latin typeface="Century" pitchFamily="18" charset="0"/>
              <a:cs typeface="Arial" pitchFamily="34" charset="0"/>
            </a:endParaRPr>
          </a:p>
        </p:txBody>
      </p:sp>
      <p:sp>
        <p:nvSpPr>
          <p:cNvPr id="286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8682"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00232" y="4143380"/>
            <a:ext cx="3143272" cy="714380"/>
          </a:xfrm>
          <a:prstGeom prst="rect">
            <a:avLst/>
          </a:prstGeom>
          <a:noFill/>
        </p:spPr>
      </p:pic>
      <p:sp>
        <p:nvSpPr>
          <p:cNvPr id="28684" name="Rectangle 12"/>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868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8685"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28794" y="5143512"/>
            <a:ext cx="3500462" cy="690021"/>
          </a:xfrm>
          <a:prstGeom prst="rect">
            <a:avLst/>
          </a:prstGeom>
          <a:noFill/>
        </p:spPr>
      </p:pic>
      <p:sp>
        <p:nvSpPr>
          <p:cNvPr id="28687" name="Rectangle 15"/>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17 Rectángulo"/>
          <p:cNvSpPr/>
          <p:nvPr/>
        </p:nvSpPr>
        <p:spPr>
          <a:xfrm>
            <a:off x="1357290" y="1857364"/>
            <a:ext cx="7358114" cy="830997"/>
          </a:xfrm>
          <a:prstGeom prst="rect">
            <a:avLst/>
          </a:prstGeom>
        </p:spPr>
        <p:txBody>
          <a:bodyPr wrap="square">
            <a:spAutoFit/>
          </a:bodyPr>
          <a:lstStyle/>
          <a:p>
            <a:r>
              <a:rPr lang="es-AR" sz="2400" dirty="0" smtClean="0">
                <a:latin typeface="Century" pitchFamily="18" charset="0"/>
              </a:rPr>
              <a:t>C2 se evalúa con la condición de no deslizamiento vx=0 en r=R</a:t>
            </a:r>
            <a:endParaRPr lang="es-AR" sz="2400" dirty="0">
              <a:latin typeface="Century"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187624" y="404664"/>
            <a:ext cx="79563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Estas dos ecuaciones indican que el perfil de velocidad es parabólico y que la velocidad máxima  ocurre en el centro del conducto circular donde r=0. Por lo tanto,</a:t>
            </a:r>
            <a:endParaRPr kumimoji="0" lang="es-AR" sz="2400" b="0" i="0" u="none" strike="noStrike" cap="none" normalizeH="0" baseline="0" dirty="0" smtClean="0">
              <a:ln>
                <a:noFill/>
              </a:ln>
              <a:solidFill>
                <a:schemeClr val="tx1"/>
              </a:solidFill>
              <a:effectLst/>
              <a:latin typeface="Century" pitchFamily="18" charset="0"/>
              <a:cs typeface="Arial" pitchFamily="34" charset="0"/>
            </a:endParaRPr>
          </a:p>
        </p:txBody>
      </p:sp>
      <p:sp>
        <p:nvSpPr>
          <p:cNvPr id="296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96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00298" y="1714488"/>
            <a:ext cx="2520280" cy="898535"/>
          </a:xfrm>
          <a:prstGeom prst="rect">
            <a:avLst/>
          </a:prstGeom>
          <a:noFill/>
        </p:spPr>
      </p:pic>
      <p:sp>
        <p:nvSpPr>
          <p:cNvPr id="29700" name="Rectangle 4"/>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9701" name="Rectangle 5"/>
          <p:cNvSpPr>
            <a:spLocks noChangeArrowheads="1"/>
          </p:cNvSpPr>
          <p:nvPr/>
        </p:nvSpPr>
        <p:spPr bwMode="auto">
          <a:xfrm>
            <a:off x="1214414" y="2714620"/>
            <a:ext cx="72728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Y la ecuación (2) puede escribirse en la forma</a:t>
            </a:r>
            <a:endParaRPr kumimoji="0" lang="es-AR" sz="2400" b="0" i="0" u="none" strike="noStrike" cap="none" normalizeH="0" baseline="0" dirty="0" smtClean="0">
              <a:ln>
                <a:noFill/>
              </a:ln>
              <a:solidFill>
                <a:schemeClr val="tx1"/>
              </a:solidFill>
              <a:effectLst/>
              <a:latin typeface="Century" pitchFamily="18" charset="0"/>
              <a:cs typeface="Arial" pitchFamily="34" charset="0"/>
            </a:endParaRPr>
          </a:p>
        </p:txBody>
      </p:sp>
      <p:sp>
        <p:nvSpPr>
          <p:cNvPr id="297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9702"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0298" y="3214686"/>
            <a:ext cx="2786082" cy="785818"/>
          </a:xfrm>
          <a:prstGeom prst="rect">
            <a:avLst/>
          </a:prstGeom>
          <a:noFill/>
        </p:spPr>
      </p:pic>
      <p:sp>
        <p:nvSpPr>
          <p:cNvPr id="29704" name="Rectangle 8"/>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1142976" y="4000504"/>
            <a:ext cx="54360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Se sabe que:</a:t>
            </a:r>
            <a:endParaRPr kumimoji="0" lang="es-AR" sz="2400" b="0" i="0" u="none" strike="noStrike" cap="none" normalizeH="0" baseline="0" dirty="0" smtClean="0">
              <a:ln>
                <a:noFill/>
              </a:ln>
              <a:solidFill>
                <a:schemeClr val="tx1"/>
              </a:solidFill>
              <a:effectLst/>
              <a:latin typeface="Century" pitchFamily="18" charset="0"/>
              <a:cs typeface="Arial" pitchFamily="34" charset="0"/>
            </a:endParaRPr>
          </a:p>
        </p:txBody>
      </p:sp>
      <p:sp>
        <p:nvSpPr>
          <p:cNvPr id="2970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9706"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28860" y="4429132"/>
            <a:ext cx="3071834" cy="1000132"/>
          </a:xfrm>
          <a:prstGeom prst="rect">
            <a:avLst/>
          </a:prstGeom>
          <a:noFill/>
        </p:spPr>
      </p:pic>
      <p:sp>
        <p:nvSpPr>
          <p:cNvPr id="29708" name="Rectangle 12"/>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260648"/>
            <a:ext cx="7416824" cy="830997"/>
          </a:xfrm>
          <a:prstGeom prst="rect">
            <a:avLst/>
          </a:prstGeom>
        </p:spPr>
        <p:txBody>
          <a:bodyPr wrap="square">
            <a:spAutoFit/>
          </a:bodyPr>
          <a:lstStyle/>
          <a:p>
            <a:r>
              <a:rPr lang="es-AR" sz="2400" dirty="0">
                <a:latin typeface="Constantia" pitchFamily="18" charset="0"/>
              </a:rPr>
              <a:t>Esta ecuación puede reordenarse para expresar el gradiente de presión</a:t>
            </a:r>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307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43174" y="1142984"/>
            <a:ext cx="3643338" cy="928694"/>
          </a:xfrm>
          <a:prstGeom prst="rect">
            <a:avLst/>
          </a:prstGeom>
          <a:noFill/>
        </p:spPr>
      </p:pic>
      <p:sp>
        <p:nvSpPr>
          <p:cNvPr id="30723"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0724" name="Rectangle 4"/>
          <p:cNvSpPr>
            <a:spLocks noChangeArrowheads="1"/>
          </p:cNvSpPr>
          <p:nvPr/>
        </p:nvSpPr>
        <p:spPr bwMode="auto">
          <a:xfrm>
            <a:off x="1403648" y="2541820"/>
            <a:ext cx="723629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ecuación </a:t>
            </a: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de </a:t>
            </a:r>
            <a:r>
              <a:rPr kumimoji="0" lang="es-AR" sz="2400" b="1" i="1"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Hagen-</a:t>
            </a:r>
            <a:r>
              <a:rPr kumimoji="0" lang="es-AR" sz="2400" b="1" i="1" u="none" strike="noStrike" cap="none" normalizeH="0" baseline="0" dirty="0" err="1" smtClean="0">
                <a:ln>
                  <a:noFill/>
                </a:ln>
                <a:solidFill>
                  <a:schemeClr val="tx1"/>
                </a:solidFill>
                <a:effectLst/>
                <a:latin typeface="Century" pitchFamily="18" charset="0"/>
                <a:ea typeface="Times New Roman" pitchFamily="18" charset="0"/>
                <a:cs typeface="Times New Roman" pitchFamily="18" charset="0"/>
              </a:rPr>
              <a:t>Poiseuille</a:t>
            </a: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 </a:t>
            </a: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Esta expresión puede integrarse sobre un tramo determinado del conducto para encontrar la caída de presión y la fuerza asociada de arrastre sobre el conducto, que resulta del flujo de un fluido viscoso.</a:t>
            </a:r>
            <a:endParaRPr kumimoji="0" lang="es-AR" sz="2400" b="0" i="0" u="none" strike="noStrike" cap="none" normalizeH="0" baseline="0" dirty="0" smtClean="0">
              <a:ln>
                <a:noFill/>
              </a:ln>
              <a:solidFill>
                <a:schemeClr val="tx1"/>
              </a:solidFill>
              <a:effectLst/>
              <a:latin typeface="Century" pitchFamily="18"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3688" y="692696"/>
            <a:ext cx="6174432" cy="5262979"/>
          </a:xfrm>
          <a:prstGeom prst="rect">
            <a:avLst/>
          </a:prstGeom>
        </p:spPr>
        <p:txBody>
          <a:bodyPr wrap="square">
            <a:spAutoFit/>
          </a:bodyPr>
          <a:lstStyle/>
          <a:p>
            <a:pPr lvl="0" fontAlgn="base">
              <a:spcBef>
                <a:spcPct val="0"/>
              </a:spcBef>
              <a:spcAft>
                <a:spcPct val="0"/>
              </a:spcAft>
              <a:tabLst>
                <a:tab pos="1581150" algn="l"/>
              </a:tabLst>
            </a:pPr>
            <a: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Las ecuaciones anteriores se dedujeron bajo las condiciones:</a:t>
            </a:r>
            <a:endParaRPr kumimoji="0" lang="es-AR" sz="2400" b="1" i="0" u="none" strike="noStrike" cap="none" normalizeH="0" baseline="0" dirty="0" smtClean="0">
              <a:ln>
                <a:noFill/>
              </a:ln>
              <a:solidFill>
                <a:schemeClr val="tx1"/>
              </a:solidFill>
              <a:effectLst/>
              <a:latin typeface="Century" pitchFamily="18" charset="0"/>
              <a:cs typeface="Arial" pitchFamily="34" charset="0"/>
            </a:endParaRPr>
          </a:p>
          <a:p>
            <a:pPr lvl="0" eaLnBrk="0" fontAlgn="base" hangingPunct="0">
              <a:spcBef>
                <a:spcPct val="0"/>
              </a:spcBef>
              <a:spcAft>
                <a:spcPct val="0"/>
              </a:spcAft>
              <a:tabLst>
                <a:tab pos="1581150" algn="l"/>
              </a:tabLst>
            </a:pPr>
            <a: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El fluido es: </a:t>
            </a:r>
            <a:endParaRPr kumimoji="0" lang="es-AR" sz="2400" b="1" i="0" u="none" strike="noStrike" cap="none" normalizeH="0" baseline="0" dirty="0" smtClean="0">
              <a:ln>
                <a:noFill/>
              </a:ln>
              <a:solidFill>
                <a:schemeClr val="tx1"/>
              </a:solidFill>
              <a:effectLst/>
              <a:latin typeface="Century" pitchFamily="18" charset="0"/>
              <a:cs typeface="Arial" pitchFamily="34" charset="0"/>
            </a:endParaRPr>
          </a:p>
          <a:p>
            <a:pPr lvl="0" eaLnBrk="0" fontAlgn="base" hangingPunct="0">
              <a:spcBef>
                <a:spcPct val="0"/>
              </a:spcBef>
              <a:spcAft>
                <a:spcPct val="0"/>
              </a:spcAft>
              <a:buFontTx/>
              <a:buChar char="•"/>
              <a:tabLst>
                <a:tab pos="1581150" algn="l"/>
              </a:tabLst>
            </a:pPr>
            <a: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Newtoniano</a:t>
            </a:r>
            <a:endParaRPr kumimoji="0" lang="es-AR" sz="2400" b="1" i="0" u="none" strike="noStrike" cap="none" normalizeH="0" baseline="0" dirty="0" smtClean="0">
              <a:ln>
                <a:noFill/>
              </a:ln>
              <a:solidFill>
                <a:schemeClr val="tx1"/>
              </a:solidFill>
              <a:effectLst/>
              <a:latin typeface="Century" pitchFamily="18" charset="0"/>
              <a:cs typeface="Arial" pitchFamily="34" charset="0"/>
            </a:endParaRPr>
          </a:p>
          <a:p>
            <a:pPr lvl="0" eaLnBrk="0" fontAlgn="base" hangingPunct="0">
              <a:spcBef>
                <a:spcPct val="0"/>
              </a:spcBef>
              <a:spcAft>
                <a:spcPct val="0"/>
              </a:spcAft>
              <a:buFontTx/>
              <a:buChar char="•"/>
              <a:tabLst>
                <a:tab pos="1581150" algn="l"/>
              </a:tabLst>
            </a:pPr>
            <a: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Se comporta de acurdo con el principio de continuidad</a:t>
            </a:r>
            <a:endParaRPr kumimoji="0" lang="es-AR" sz="2400" b="1" i="0" u="none" strike="noStrike" cap="none" normalizeH="0" baseline="0" dirty="0" smtClean="0">
              <a:ln>
                <a:noFill/>
              </a:ln>
              <a:solidFill>
                <a:schemeClr val="tx1"/>
              </a:solidFill>
              <a:effectLst/>
              <a:latin typeface="Century" pitchFamily="18" charset="0"/>
              <a:cs typeface="Arial" pitchFamily="34" charset="0"/>
            </a:endParaRPr>
          </a:p>
          <a:p>
            <a:pPr lvl="0" eaLnBrk="0" fontAlgn="base" hangingPunct="0">
              <a:spcBef>
                <a:spcPct val="0"/>
              </a:spcBef>
              <a:spcAft>
                <a:spcPct val="0"/>
              </a:spcAft>
              <a:buFontTx/>
              <a:buChar char="•"/>
              <a:tabLst>
                <a:tab pos="1581150" algn="l"/>
              </a:tabLst>
            </a:pPr>
            <a: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Estado estacionario</a:t>
            </a:r>
            <a:b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br>
            <a: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
            </a:r>
            <a:b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br>
            <a:endParaRPr kumimoji="0" lang="es-AR" sz="2400" b="1" i="0" u="none" strike="noStrike" cap="none" normalizeH="0" baseline="0" dirty="0" smtClean="0">
              <a:ln>
                <a:noFill/>
              </a:ln>
              <a:solidFill>
                <a:schemeClr val="tx1"/>
              </a:solidFill>
              <a:effectLst/>
              <a:latin typeface="Century" pitchFamily="18" charset="0"/>
              <a:cs typeface="Arial" pitchFamily="34" charset="0"/>
            </a:endParaRPr>
          </a:p>
          <a:p>
            <a:pPr lvl="0" eaLnBrk="0" fontAlgn="base" hangingPunct="0">
              <a:spcBef>
                <a:spcPct val="0"/>
              </a:spcBef>
              <a:spcAft>
                <a:spcPct val="0"/>
              </a:spcAft>
              <a:tabLst>
                <a:tab pos="1581150" algn="l"/>
              </a:tabLst>
            </a:pPr>
            <a: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El flujo es:</a:t>
            </a:r>
            <a:endParaRPr kumimoji="0" lang="es-AR" sz="2400" b="1" i="0" u="none" strike="noStrike" cap="none" normalizeH="0" baseline="0" dirty="0" smtClean="0">
              <a:ln>
                <a:noFill/>
              </a:ln>
              <a:solidFill>
                <a:schemeClr val="tx1"/>
              </a:solidFill>
              <a:effectLst/>
              <a:latin typeface="Century" pitchFamily="18" charset="0"/>
              <a:cs typeface="Arial" pitchFamily="34" charset="0"/>
            </a:endParaRPr>
          </a:p>
          <a:p>
            <a:pPr lvl="0" eaLnBrk="0" fontAlgn="base" hangingPunct="0">
              <a:spcBef>
                <a:spcPct val="0"/>
              </a:spcBef>
              <a:spcAft>
                <a:spcPct val="0"/>
              </a:spcAft>
              <a:buFontTx/>
              <a:buChar char="•"/>
              <a:tabLst>
                <a:tab pos="1581150" algn="l"/>
              </a:tabLst>
            </a:pPr>
            <a: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Laminar</a:t>
            </a:r>
            <a:endParaRPr kumimoji="0" lang="es-AR" sz="2400" b="1" i="0" u="none" strike="noStrike" cap="none" normalizeH="0" baseline="0" dirty="0" smtClean="0">
              <a:ln>
                <a:noFill/>
              </a:ln>
              <a:solidFill>
                <a:schemeClr val="tx1"/>
              </a:solidFill>
              <a:effectLst/>
              <a:latin typeface="Century" pitchFamily="18" charset="0"/>
              <a:cs typeface="Arial" pitchFamily="34" charset="0"/>
            </a:endParaRPr>
          </a:p>
          <a:p>
            <a:pPr lvl="0" eaLnBrk="0" fontAlgn="base" hangingPunct="0">
              <a:spcBef>
                <a:spcPct val="0"/>
              </a:spcBef>
              <a:spcAft>
                <a:spcPct val="0"/>
              </a:spcAft>
              <a:buFontTx/>
              <a:buChar char="•"/>
              <a:tabLst>
                <a:tab pos="1581150" algn="l"/>
              </a:tabLst>
            </a:pPr>
            <a: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Continuo</a:t>
            </a:r>
            <a:endParaRPr kumimoji="0" lang="es-AR" sz="2400" b="1" i="0" u="none" strike="noStrike" cap="none" normalizeH="0" baseline="0" dirty="0" smtClean="0">
              <a:ln>
                <a:noFill/>
              </a:ln>
              <a:solidFill>
                <a:schemeClr val="tx1"/>
              </a:solidFill>
              <a:effectLst/>
              <a:latin typeface="Century" pitchFamily="18" charset="0"/>
              <a:cs typeface="Arial" pitchFamily="34" charset="0"/>
            </a:endParaRPr>
          </a:p>
          <a:p>
            <a:pPr lvl="0" eaLnBrk="0" fontAlgn="base" hangingPunct="0">
              <a:spcBef>
                <a:spcPct val="0"/>
              </a:spcBef>
              <a:spcAft>
                <a:spcPct val="0"/>
              </a:spcAft>
              <a:buFontTx/>
              <a:buChar char="•"/>
              <a:tabLst>
                <a:tab pos="1581150" algn="l"/>
              </a:tabLst>
            </a:pPr>
            <a: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Totalmente desarrollado</a:t>
            </a:r>
            <a:endParaRPr kumimoji="0" lang="es-AR" sz="2400" b="1" i="0" u="none" strike="noStrike" cap="none" normalizeH="0" baseline="0" dirty="0" smtClean="0">
              <a:ln>
                <a:noFill/>
              </a:ln>
              <a:solidFill>
                <a:schemeClr val="tx1"/>
              </a:solidFill>
              <a:effectLst/>
              <a:latin typeface="Century" pitchFamily="18" charset="0"/>
              <a:cs typeface="Arial" pitchFamily="34" charset="0"/>
            </a:endParaRPr>
          </a:p>
          <a:p>
            <a:pPr lvl="0" eaLnBrk="0" fontAlgn="base" hangingPunct="0">
              <a:spcBef>
                <a:spcPct val="0"/>
              </a:spcBef>
              <a:spcAft>
                <a:spcPct val="0"/>
              </a:spcAft>
              <a:buFontTx/>
              <a:buChar char="•"/>
              <a:tabLst>
                <a:tab pos="1581150" algn="l"/>
              </a:tabLst>
            </a:pPr>
            <a:r>
              <a:rPr kumimoji="0" lang="es-AR" sz="24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Incomprensible </a:t>
            </a:r>
            <a:endParaRPr lang="es-AR" sz="2400" b="1" dirty="0">
              <a:latin typeface="Century"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59632" y="119971"/>
            <a:ext cx="7343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81150" algn="l"/>
              </a:tabLst>
            </a:pPr>
            <a:r>
              <a:rPr kumimoji="0" lang="es-AR" sz="2400" b="0" i="0" u="sng"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CAIDA DE PRESION Y </a:t>
            </a:r>
            <a:r>
              <a:rPr kumimoji="0" lang="es-AR" sz="2400" b="0" i="0" u="sng"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PERDIDAS </a:t>
            </a:r>
            <a:r>
              <a:rPr kumimoji="0" lang="es-AR" sz="2400" b="0" i="0" u="sng"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POR FRICCION EN FLUJO LAMINAR</a:t>
            </a:r>
            <a:endParaRPr kumimoji="0" lang="es-AR" sz="2400" b="0" i="0" u="none" strike="noStrike" cap="none" normalizeH="0" baseline="0" dirty="0" smtClean="0">
              <a:ln>
                <a:noFill/>
              </a:ln>
              <a:solidFill>
                <a:schemeClr val="tx1"/>
              </a:solidFill>
              <a:effectLst/>
              <a:latin typeface="Century" pitchFamily="18" charset="0"/>
              <a:cs typeface="Arial" pitchFamily="34" charset="0"/>
            </a:endParaRPr>
          </a:p>
        </p:txBody>
      </p:sp>
      <p:sp>
        <p:nvSpPr>
          <p:cNvPr id="1026" name="Rectangle 2"/>
          <p:cNvSpPr>
            <a:spLocks noChangeArrowheads="1"/>
          </p:cNvSpPr>
          <p:nvPr/>
        </p:nvSpPr>
        <p:spPr bwMode="auto">
          <a:xfrm>
            <a:off x="1187624" y="1065220"/>
            <a:ext cx="77048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Cuando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un fluido fluye por una tubería con flujo laminar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en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estado estacionario, la ecuación del esfuerzo cortante para un fluido newtoniano, puede reescribirse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como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sigue</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28992" y="2143116"/>
            <a:ext cx="1928826" cy="928694"/>
          </a:xfrm>
          <a:prstGeom prst="rect">
            <a:avLst/>
          </a:prstGeom>
          <a:noFill/>
        </p:spPr>
      </p:pic>
      <p:sp>
        <p:nvSpPr>
          <p:cNvPr id="1029" name="Rectangle 5"/>
          <p:cNvSpPr>
            <a:spLocks noChangeArrowheads="1"/>
          </p:cNvSpPr>
          <p:nvPr/>
        </p:nvSpPr>
        <p:spPr bwMode="auto">
          <a:xfrm>
            <a:off x="45720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Rectángulo"/>
          <p:cNvSpPr/>
          <p:nvPr/>
        </p:nvSpPr>
        <p:spPr>
          <a:xfrm>
            <a:off x="1285852" y="3214686"/>
            <a:ext cx="4075155" cy="400110"/>
          </a:xfrm>
          <a:prstGeom prst="rect">
            <a:avLst/>
          </a:prstGeom>
        </p:spPr>
        <p:txBody>
          <a:bodyPr wrap="none">
            <a:spAutoFit/>
          </a:bodyPr>
          <a:lstStyle/>
          <a:p>
            <a:r>
              <a:rPr lang="es-AR" sz="2000" dirty="0" smtClean="0">
                <a:latin typeface="Century" pitchFamily="18" charset="0"/>
              </a:rPr>
              <a:t>La ecuación de Hagen-Poiseville </a:t>
            </a:r>
            <a:endParaRPr lang="es-AR" sz="2000" dirty="0">
              <a:latin typeface="Century" pitchFamily="18" charset="0"/>
            </a:endParaRPr>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103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0298" y="3714752"/>
            <a:ext cx="4168679" cy="785818"/>
          </a:xfrm>
          <a:prstGeom prst="rect">
            <a:avLst/>
          </a:prstGeom>
          <a:noFill/>
        </p:spPr>
      </p:pic>
      <p:sp>
        <p:nvSpPr>
          <p:cNvPr id="10" name="9 Rectángulo"/>
          <p:cNvSpPr/>
          <p:nvPr/>
        </p:nvSpPr>
        <p:spPr>
          <a:xfrm>
            <a:off x="1214414" y="4572008"/>
            <a:ext cx="7272808" cy="677108"/>
          </a:xfrm>
          <a:prstGeom prst="rect">
            <a:avLst/>
          </a:prstGeom>
        </p:spPr>
        <p:txBody>
          <a:bodyPr wrap="square">
            <a:spAutoFit/>
          </a:bodyPr>
          <a:lstStyle/>
          <a:p>
            <a:r>
              <a:rPr lang="es-AR" sz="2000" dirty="0" smtClean="0">
                <a:latin typeface="Century" pitchFamily="18" charset="0"/>
              </a:rPr>
              <a:t>Entonces, para ⍴ constante, la perdida por fricción </a:t>
            </a:r>
            <a:r>
              <a:rPr lang="es-AR" sz="2000" dirty="0" err="1" smtClean="0">
                <a:latin typeface="Century" pitchFamily="18" charset="0"/>
              </a:rPr>
              <a:t>F</a:t>
            </a:r>
            <a:r>
              <a:rPr lang="es-AR" sz="2000" baseline="-25000" dirty="0" err="1" smtClean="0">
                <a:latin typeface="Century" pitchFamily="18" charset="0"/>
              </a:rPr>
              <a:t>f</a:t>
            </a:r>
            <a:r>
              <a:rPr lang="es-AR" sz="2000" baseline="-25000" dirty="0" smtClean="0">
                <a:latin typeface="Century" pitchFamily="18" charset="0"/>
              </a:rPr>
              <a:t> </a:t>
            </a:r>
            <a:r>
              <a:rPr lang="es-AR" sz="2000" dirty="0" smtClean="0">
                <a:latin typeface="Century" pitchFamily="18" charset="0"/>
              </a:rPr>
              <a:t> es</a:t>
            </a:r>
            <a:r>
              <a:rPr lang="es-AR" dirty="0" smtClean="0"/>
              <a:t>:</a:t>
            </a:r>
            <a:br>
              <a:rPr lang="es-AR" dirty="0" smtClean="0"/>
            </a:br>
            <a:endParaRPr lang="es-AR" dirty="0"/>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1032"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86116" y="5072074"/>
            <a:ext cx="2910923" cy="792088"/>
          </a:xfrm>
          <a:prstGeom prst="rect">
            <a:avLst/>
          </a:prstGeom>
          <a:noFill/>
        </p:spPr>
      </p:pic>
      <p:sp>
        <p:nvSpPr>
          <p:cNvPr id="1034" name="Rectangle 10"/>
          <p:cNvSpPr>
            <a:spLocks noChangeArrowheads="1"/>
          </p:cNvSpPr>
          <p:nvPr/>
        </p:nvSpPr>
        <p:spPr bwMode="auto">
          <a:xfrm>
            <a:off x="45720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285852" y="714356"/>
            <a:ext cx="7632848" cy="3785652"/>
          </a:xfrm>
          <a:prstGeom prst="rect">
            <a:avLst/>
          </a:prstGeom>
        </p:spPr>
        <p:txBody>
          <a:bodyPr wrap="square">
            <a:spAutoFit/>
          </a:bodyPr>
          <a:lstStyle/>
          <a:p>
            <a:pPr marL="342900" indent="-342900">
              <a:buFont typeface="Wingdings" pitchFamily="2" charset="2"/>
              <a:buChar char="Ø"/>
            </a:pPr>
            <a:r>
              <a:rPr lang="es-AR" sz="2400" dirty="0" smtClean="0">
                <a:latin typeface="Century" pitchFamily="18" charset="0"/>
              </a:rPr>
              <a:t>Un </a:t>
            </a:r>
            <a:r>
              <a:rPr lang="es-AR" sz="2400" dirty="0" smtClean="0">
                <a:latin typeface="Century" pitchFamily="18" charset="0"/>
              </a:rPr>
              <a:t>parámetro muy común en el flujo laminar es el factor de fricción de </a:t>
            </a:r>
            <a:r>
              <a:rPr lang="es-AR" sz="2400" b="1" i="1" dirty="0" smtClean="0">
                <a:latin typeface="Century" pitchFamily="18" charset="0"/>
              </a:rPr>
              <a:t>Fanning, f,</a:t>
            </a:r>
            <a:r>
              <a:rPr lang="es-AR" sz="2400" dirty="0" smtClean="0">
                <a:latin typeface="Century" pitchFamily="18" charset="0"/>
              </a:rPr>
              <a:t> que se define como la fuerza de arrastre por unidad de área mojada (esfuerzo cortante </a:t>
            </a:r>
            <a:r>
              <a:rPr lang="es-AR" sz="2400" dirty="0" err="1" smtClean="0">
                <a:latin typeface="Century" pitchFamily="18" charset="0"/>
              </a:rPr>
              <a:t>z</a:t>
            </a:r>
            <a:r>
              <a:rPr lang="es-AR" sz="2400" baseline="-25000" dirty="0" err="1" smtClean="0">
                <a:latin typeface="Century" pitchFamily="18" charset="0"/>
              </a:rPr>
              <a:t>s</a:t>
            </a:r>
            <a:r>
              <a:rPr lang="es-AR" sz="2400" dirty="0" smtClean="0">
                <a:latin typeface="Century" pitchFamily="18" charset="0"/>
              </a:rPr>
              <a:t> en la superficie) dividida entre el producto de la densidad por la carga de velocidad o altura dinámica, o </a:t>
            </a:r>
            <a:endParaRPr lang="es-AR" sz="2400" dirty="0" smtClean="0">
              <a:latin typeface="Century" pitchFamily="18" charset="0"/>
            </a:endParaRPr>
          </a:p>
          <a:p>
            <a:pPr marL="342900" indent="-342900">
              <a:buFont typeface="Wingdings" pitchFamily="2" charset="2"/>
              <a:buChar char="Ø"/>
            </a:pPr>
            <a:endParaRPr lang="es-AR" sz="2400" dirty="0" smtClean="0">
              <a:latin typeface="Century" pitchFamily="18" charset="0"/>
            </a:endParaRPr>
          </a:p>
          <a:p>
            <a:pPr marL="342900" indent="-342900"/>
            <a:r>
              <a:rPr lang="es-AR" sz="2400" dirty="0" smtClean="0">
                <a:latin typeface="Century" pitchFamily="18" charset="0"/>
              </a:rPr>
              <a:t>     Reemplazando y sustituyendo se llega a una expresión del factor de fricción en función del numero de Reynolds</a:t>
            </a:r>
            <a:endParaRPr lang="es-AR" sz="2400" dirty="0">
              <a:latin typeface="Century" pitchFamily="18" charset="0"/>
            </a:endParaRPr>
          </a:p>
        </p:txBody>
      </p:sp>
      <p:sp>
        <p:nvSpPr>
          <p:cNvPr id="4199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1990"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86578" y="2071678"/>
            <a:ext cx="714380" cy="571504"/>
          </a:xfrm>
          <a:prstGeom prst="rect">
            <a:avLst/>
          </a:prstGeom>
          <a:noFill/>
        </p:spPr>
      </p:pic>
      <p:sp>
        <p:nvSpPr>
          <p:cNvPr id="41992" name="Rectangle 8"/>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smtClean="0">
                <a:ln>
                  <a:noFill/>
                </a:ln>
                <a:solidFill>
                  <a:schemeClr val="tx1"/>
                </a:solidFill>
                <a:effectLst/>
                <a:latin typeface="Georgia" pitchFamily="18" charset="0"/>
                <a:ea typeface="Times New Roman" pitchFamily="18" charset="0"/>
                <a:cs typeface="Times New Roman" pitchFamily="18" charset="0"/>
              </a:rPr>
              <a:t>. </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199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1993"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7554" y="4786322"/>
            <a:ext cx="1778044" cy="648072"/>
          </a:xfrm>
          <a:prstGeom prst="rect">
            <a:avLst/>
          </a:prstGeom>
          <a:noFill/>
        </p:spPr>
      </p:pic>
      <p:sp>
        <p:nvSpPr>
          <p:cNvPr id="41995" name="Rectangle 11"/>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187624" y="304637"/>
            <a:ext cx="748781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AR" sz="2400" u="sng" dirty="0">
                <a:latin typeface="Century" pitchFamily="18" charset="0"/>
              </a:rPr>
              <a:t>ECUACIONES DE NAVIER-STOKES</a:t>
            </a:r>
            <a:endParaRPr lang="es-AR" sz="2400" dirty="0">
              <a:latin typeface="Century" pitchFamily="18" charset="0"/>
            </a:endParaRPr>
          </a:p>
        </p:txBody>
      </p:sp>
      <p:sp>
        <p:nvSpPr>
          <p:cNvPr id="31746" name="Rectangle 2"/>
          <p:cNvSpPr>
            <a:spLocks noChangeArrowheads="1"/>
          </p:cNvSpPr>
          <p:nvPr/>
        </p:nvSpPr>
        <p:spPr bwMode="auto">
          <a:xfrm>
            <a:off x="1187624" y="980728"/>
            <a:ext cx="766834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Las ecuaciones de </a:t>
            </a:r>
            <a:r>
              <a:rPr kumimoji="0" lang="es-AR" sz="2000" b="0" i="0" u="none" strike="noStrike" cap="none" normalizeH="0" baseline="0" dirty="0" err="1" smtClean="0">
                <a:ln>
                  <a:noFill/>
                </a:ln>
                <a:solidFill>
                  <a:schemeClr val="tx1"/>
                </a:solidFill>
                <a:effectLst/>
                <a:latin typeface="Century" pitchFamily="18" charset="0"/>
                <a:ea typeface="Times New Roman" pitchFamily="18" charset="0"/>
                <a:cs typeface="Times New Roman" pitchFamily="18" charset="0"/>
              </a:rPr>
              <a:t>Navier</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-Stokes son la forma diferencial de la segunda ley de Newton del movimiento. Se considera el siguiente volumen de control</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pic>
        <p:nvPicPr>
          <p:cNvPr id="4" name="5 Imagen" descr="WP_20150720_004.jpg"/>
          <p:cNvPicPr/>
          <p:nvPr/>
        </p:nvPicPr>
        <p:blipFill>
          <a:blip r:embed="rId2" cstate="print"/>
          <a:srcRect l="30619" r="35831"/>
          <a:stretch>
            <a:fillRect/>
          </a:stretch>
        </p:blipFill>
        <p:spPr>
          <a:xfrm rot="5400000">
            <a:off x="3657278" y="1463402"/>
            <a:ext cx="2070130" cy="3553054"/>
          </a:xfrm>
          <a:prstGeom prst="rect">
            <a:avLst/>
          </a:prstGeom>
        </p:spPr>
      </p:pic>
      <p:sp>
        <p:nvSpPr>
          <p:cNvPr id="31748" name="Rectangle 4"/>
          <p:cNvSpPr>
            <a:spLocks noChangeArrowheads="1"/>
          </p:cNvSpPr>
          <p:nvPr/>
        </p:nvSpPr>
        <p:spPr bwMode="auto">
          <a:xfrm>
            <a:off x="1331640" y="4439871"/>
            <a:ext cx="745232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De acuerdo a la segunda ley de Newton</a:t>
            </a:r>
            <a:r>
              <a:rPr kumimoji="0" lang="es-AR" sz="11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t>
            </a:r>
            <a:endParaRPr kumimoji="0" lang="es-A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81150" algn="l"/>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83768" y="5085184"/>
            <a:ext cx="4304115" cy="720080"/>
          </a:xfrm>
          <a:prstGeom prst="rect">
            <a:avLst/>
          </a:prstGeom>
          <a:noFill/>
        </p:spPr>
      </p:pic>
      <p:sp>
        <p:nvSpPr>
          <p:cNvPr id="31749" name="Rectangle 5"/>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1115616" y="260648"/>
            <a:ext cx="76328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Para simplificar estos términos, que resultan ser muy largos cada uno, se divide entre el volumen de control y se tomo el límite a medida que las dimensiones se aproximan a cero. Por lo tanto, la ecuación se reescribe:</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3379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1639" y="1844824"/>
            <a:ext cx="7284103" cy="792088"/>
          </a:xfrm>
          <a:prstGeom prst="rect">
            <a:avLst/>
          </a:prstGeom>
          <a:noFill/>
        </p:spPr>
      </p:pic>
      <p:sp>
        <p:nvSpPr>
          <p:cNvPr id="33799" name="Rectangle 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1187624" y="2780928"/>
            <a:ext cx="763284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581150" algn="l"/>
              </a:tabLst>
            </a:pPr>
            <a:r>
              <a:rPr kumimoji="0" lang="es-AR" sz="2000" b="1" i="1"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Suma de las fuerzas externas</a:t>
            </a:r>
            <a:r>
              <a:rPr kumimoji="0" lang="es-AR" sz="2000" b="0" i="1"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 Las fuerzas que actúan sobre el volumen de control son las que se deben al esfuerzo normal y al esfuerzo cortante y las fuerzas sobre el cuerpo</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pic>
        <p:nvPicPr>
          <p:cNvPr id="10" name="7 Imagen" descr="WP_20150720_006.jpg"/>
          <p:cNvPicPr/>
          <p:nvPr/>
        </p:nvPicPr>
        <p:blipFill>
          <a:blip r:embed="rId3" cstate="print"/>
          <a:srcRect l="17264" t="13633" r="17427" b="65193"/>
          <a:stretch>
            <a:fillRect/>
          </a:stretch>
        </p:blipFill>
        <p:spPr>
          <a:xfrm>
            <a:off x="1714480" y="3929066"/>
            <a:ext cx="5760640" cy="1071570"/>
          </a:xfrm>
          <a:prstGeom prst="rect">
            <a:avLst/>
          </a:prstGeom>
        </p:spPr>
      </p:pic>
      <p:sp>
        <p:nvSpPr>
          <p:cNvPr id="9" name="Rectangle 4"/>
          <p:cNvSpPr>
            <a:spLocks noChangeArrowheads="1"/>
          </p:cNvSpPr>
          <p:nvPr/>
        </p:nvSpPr>
        <p:spPr bwMode="auto">
          <a:xfrm>
            <a:off x="1142976" y="5214950"/>
            <a:ext cx="7524328"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Donde </a:t>
            </a:r>
            <a:r>
              <a:rPr kumimoji="0" lang="es-AR" sz="2000" b="0" i="0" u="none" strike="noStrike" cap="none" normalizeH="0" baseline="0" dirty="0" err="1" smtClean="0">
                <a:ln>
                  <a:noFill/>
                </a:ln>
                <a:solidFill>
                  <a:schemeClr val="tx1"/>
                </a:solidFill>
                <a:effectLst/>
                <a:latin typeface="Century" pitchFamily="18" charset="0"/>
                <a:ea typeface="Times New Roman" pitchFamily="18" charset="0"/>
                <a:cs typeface="Times New Roman" pitchFamily="18" charset="0"/>
              </a:rPr>
              <a:t>g</a:t>
            </a:r>
            <a:r>
              <a:rPr kumimoji="0" lang="es-AR" sz="2000" b="0" i="0" u="none" strike="noStrike" cap="none" normalizeH="0" baseline="-30000" dirty="0" err="1" smtClean="0">
                <a:ln>
                  <a:noFill/>
                </a:ln>
                <a:solidFill>
                  <a:schemeClr val="tx1"/>
                </a:solidFill>
                <a:effectLst/>
                <a:latin typeface="Century" pitchFamily="18" charset="0"/>
                <a:ea typeface="Times New Roman" pitchFamily="18" charset="0"/>
                <a:cs typeface="Times New Roman" pitchFamily="18" charset="0"/>
              </a:rPr>
              <a:t>x</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 es el componente de la aceleración gravitacional en la dirección </a:t>
            </a:r>
            <a:r>
              <a:rPr kumimoji="0" lang="es-AR" sz="2000" b="0" i="0" u="none" strike="noStrike" cap="none" normalizeH="0" baseline="0" dirty="0" err="1" smtClean="0">
                <a:ln>
                  <a:noFill/>
                </a:ln>
                <a:solidFill>
                  <a:schemeClr val="tx1"/>
                </a:solidFill>
                <a:effectLst/>
                <a:latin typeface="Century" pitchFamily="18" charset="0"/>
                <a:ea typeface="Times New Roman" pitchFamily="18" charset="0"/>
                <a:cs typeface="Times New Roman" pitchFamily="18" charset="0"/>
              </a:rPr>
              <a:t>x,y</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 y z.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En el limite </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81150" algn="l"/>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14546" y="642918"/>
            <a:ext cx="5310590" cy="720080"/>
          </a:xfrm>
          <a:prstGeom prst="rect">
            <a:avLst/>
          </a:prstGeom>
          <a:noFill/>
        </p:spPr>
      </p:pic>
      <p:pic>
        <p:nvPicPr>
          <p:cNvPr id="3481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5984" y="1571612"/>
            <a:ext cx="4828136" cy="648072"/>
          </a:xfrm>
          <a:prstGeom prst="rect">
            <a:avLst/>
          </a:prstGeom>
          <a:noFill/>
        </p:spPr>
      </p:pic>
      <p:pic>
        <p:nvPicPr>
          <p:cNvPr id="3481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5984" y="2500306"/>
            <a:ext cx="4747127" cy="648072"/>
          </a:xfrm>
          <a:prstGeom prst="rect">
            <a:avLst/>
          </a:prstGeom>
          <a:noFill/>
        </p:spPr>
      </p:pic>
      <p:sp>
        <p:nvSpPr>
          <p:cNvPr id="34822" name="Rectangle 6"/>
          <p:cNvSpPr>
            <a:spLocks noChangeArrowheads="1"/>
          </p:cNvSpPr>
          <p:nvPr/>
        </p:nvSpPr>
        <p:spPr bwMode="auto">
          <a:xfrm>
            <a:off x="45720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p:nvSpPr>
        <p:spPr bwMode="auto">
          <a:xfrm>
            <a:off x="45720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1100" b="0" i="0" u="none" strike="noStrike" cap="none" normalizeH="0" baseline="0" smtClean="0">
                <a:ln>
                  <a:noFill/>
                </a:ln>
                <a:solidFill>
                  <a:schemeClr val="tx1"/>
                </a:solidFill>
                <a:effectLst/>
                <a:latin typeface="Georgia" pitchFamily="18" charset="0"/>
                <a:ea typeface="Times New Roman" pitchFamily="18" charset="0"/>
                <a:cs typeface="Times New Roman" pitchFamily="18" charset="0"/>
              </a:rPr>
              <a:t/>
            </a:r>
            <a:br>
              <a:rPr kumimoji="0" lang="es-AR" sz="1100" b="0" i="0" u="none" strike="noStrike" cap="none" normalizeH="0" baseline="0" smtClean="0">
                <a:ln>
                  <a:noFill/>
                </a:ln>
                <a:solidFill>
                  <a:schemeClr val="tx1"/>
                </a:solidFill>
                <a:effectLst/>
                <a:latin typeface="Georgia" pitchFamily="18" charset="0"/>
                <a:ea typeface="Times New Roman" pitchFamily="18" charset="0"/>
                <a:cs typeface="Times New Roman" pitchFamily="18" charset="0"/>
              </a:rPr>
            </a:br>
            <a:r>
              <a:rPr kumimoji="0" lang="es-AR" sz="1100" b="0" i="0" u="none" strike="noStrike" cap="none" normalizeH="0" baseline="0" smtClean="0">
                <a:ln>
                  <a:noFill/>
                </a:ln>
                <a:solidFill>
                  <a:schemeClr val="tx1"/>
                </a:solidFill>
                <a:effectLst/>
                <a:latin typeface="Georgia" pitchFamily="18" charset="0"/>
                <a:ea typeface="Times New Roman" pitchFamily="18" charset="0"/>
                <a:cs typeface="Times New Roman" pitchFamily="18" charset="0"/>
              </a:rPr>
              <a:t/>
            </a:r>
            <a:br>
              <a:rPr kumimoji="0" lang="es-AR" sz="1100" b="0" i="0" u="none" strike="noStrike" cap="none" normalizeH="0" baseline="0" smtClean="0">
                <a:ln>
                  <a:noFill/>
                </a:ln>
                <a:solidFill>
                  <a:schemeClr val="tx1"/>
                </a:solidFill>
                <a:effectLst/>
                <a:latin typeface="Georgia" pitchFamily="18" charset="0"/>
                <a:ea typeface="Times New Roman" pitchFamily="18" charset="0"/>
                <a:cs typeface="Times New Roman" pitchFamily="18" charset="0"/>
              </a:rPr>
            </a:b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1214414" y="3357562"/>
            <a:ext cx="70922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581150" algn="l"/>
              </a:tabLst>
            </a:pPr>
            <a:r>
              <a:rPr kumimoji="0" lang="es-AR" sz="2000" b="1" i="1"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Momento neto de flujo a través del volumen de control</a:t>
            </a:r>
            <a:endParaRPr kumimoji="0" lang="es-AR" sz="2000" b="1" i="0" u="none" strike="noStrike" cap="none" normalizeH="0" baseline="0" dirty="0" smtClean="0">
              <a:ln>
                <a:noFill/>
              </a:ln>
              <a:solidFill>
                <a:schemeClr val="tx1"/>
              </a:solidFill>
              <a:effectLst/>
              <a:latin typeface="Century" pitchFamily="18" charset="0"/>
              <a:cs typeface="Arial" pitchFamily="34" charset="0"/>
            </a:endParaRPr>
          </a:p>
        </p:txBody>
      </p:sp>
      <p:pic>
        <p:nvPicPr>
          <p:cNvPr id="10" name="11 Imagen" descr="WP_20150720_008.jpg"/>
          <p:cNvPicPr/>
          <p:nvPr/>
        </p:nvPicPr>
        <p:blipFill>
          <a:blip r:embed="rId5" cstate="print"/>
          <a:srcRect l="17427" r="7655" b="33333"/>
          <a:stretch>
            <a:fillRect/>
          </a:stretch>
        </p:blipFill>
        <p:spPr>
          <a:xfrm>
            <a:off x="2786050" y="3929066"/>
            <a:ext cx="4429156" cy="221457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WP_20150720_007.jpg"/>
          <p:cNvPicPr/>
          <p:nvPr/>
        </p:nvPicPr>
        <p:blipFill>
          <a:blip r:embed="rId2" cstate="print"/>
          <a:srcRect t="9452" r="6195" b="14931"/>
          <a:stretch>
            <a:fillRect/>
          </a:stretch>
        </p:blipFill>
        <p:spPr>
          <a:xfrm>
            <a:off x="2500298" y="571480"/>
            <a:ext cx="4536504" cy="2088232"/>
          </a:xfrm>
          <a:prstGeom prst="rect">
            <a:avLst/>
          </a:prstGeom>
        </p:spPr>
      </p:pic>
      <p:sp>
        <p:nvSpPr>
          <p:cNvPr id="5" name="Rectangle 3"/>
          <p:cNvSpPr>
            <a:spLocks noChangeArrowheads="1"/>
          </p:cNvSpPr>
          <p:nvPr/>
        </p:nvSpPr>
        <p:spPr bwMode="auto">
          <a:xfrm>
            <a:off x="1142976" y="2786059"/>
            <a:ext cx="748781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Y con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la ayuda de la ecuación de continuidad</a:t>
            </a:r>
            <a:r>
              <a:rPr kumimoji="0" lang="es-AR" sz="11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r>
            <a:br>
              <a:rPr kumimoji="0" lang="es-AR" sz="11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br>
            <a:r>
              <a:rPr kumimoji="0" lang="es-AR" sz="11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r>
            <a:br>
              <a:rPr kumimoji="0" lang="es-AR" sz="11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br>
            <a:endParaRPr kumimoji="0" lang="es-A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81150" algn="l"/>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0298" y="3357562"/>
            <a:ext cx="3891861" cy="720080"/>
          </a:xfrm>
          <a:prstGeom prst="rect">
            <a:avLst/>
          </a:prstGeom>
          <a:noFill/>
        </p:spPr>
      </p:pic>
      <p:sp>
        <p:nvSpPr>
          <p:cNvPr id="7" name="Rectangle 5"/>
          <p:cNvSpPr>
            <a:spLocks noChangeArrowheads="1"/>
          </p:cNvSpPr>
          <p:nvPr/>
        </p:nvSpPr>
        <p:spPr bwMode="auto">
          <a:xfrm>
            <a:off x="1214414" y="4143380"/>
            <a:ext cx="813588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se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obtiene</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pic>
        <p:nvPicPr>
          <p:cNvPr id="8" name="14 Imagen" descr="WP_20150720_031.jpg"/>
          <p:cNvPicPr/>
          <p:nvPr/>
        </p:nvPicPr>
        <p:blipFill>
          <a:blip r:embed="rId4" cstate="print"/>
          <a:srcRect t="22330" r="5212" b="53889"/>
          <a:stretch>
            <a:fillRect/>
          </a:stretch>
        </p:blipFill>
        <p:spPr>
          <a:xfrm>
            <a:off x="2285984" y="4714884"/>
            <a:ext cx="5112568" cy="9361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764704"/>
            <a:ext cx="6480720" cy="707886"/>
          </a:xfrm>
          <a:prstGeom prst="rect">
            <a:avLst/>
          </a:prstGeom>
          <a:noFill/>
        </p:spPr>
        <p:txBody>
          <a:bodyPr wrap="square" rtlCol="0">
            <a:spAutoFit/>
          </a:bodyPr>
          <a:lstStyle/>
          <a:p>
            <a:r>
              <a:rPr lang="es-AR" sz="4000" b="1" dirty="0" smtClean="0">
                <a:latin typeface="Constantia" pitchFamily="18" charset="0"/>
              </a:rPr>
              <a:t>¿Qué es un fluido?</a:t>
            </a:r>
            <a:endParaRPr lang="es-AR" sz="4000" b="1" dirty="0">
              <a:latin typeface="Constantia" pitchFamily="18" charset="0"/>
            </a:endParaRPr>
          </a:p>
        </p:txBody>
      </p:sp>
      <p:sp>
        <p:nvSpPr>
          <p:cNvPr id="3" name="2 CuadroTexto"/>
          <p:cNvSpPr txBox="1"/>
          <p:nvPr/>
        </p:nvSpPr>
        <p:spPr>
          <a:xfrm>
            <a:off x="1475656" y="1628800"/>
            <a:ext cx="6480720" cy="3108543"/>
          </a:xfrm>
          <a:prstGeom prst="rect">
            <a:avLst/>
          </a:prstGeom>
          <a:noFill/>
        </p:spPr>
        <p:txBody>
          <a:bodyPr wrap="square" rtlCol="0">
            <a:spAutoFit/>
          </a:bodyPr>
          <a:lstStyle/>
          <a:p>
            <a:r>
              <a:rPr lang="es-AR" sz="2800" dirty="0">
                <a:latin typeface="Century" pitchFamily="18" charset="0"/>
              </a:rPr>
              <a:t>Un fluido puede definirse como una sustancia que no resiste, de manera permanente, la deformación causada por una fuerza y, por tanto, cambia de forma. Es decir, que se deforma continuamente bajo la acción de un esfuerzo cortante.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043608" y="266165"/>
            <a:ext cx="77403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581150" algn="l"/>
              </a:tabLst>
            </a:pPr>
            <a:r>
              <a:rPr kumimoji="0" lang="es-AR" sz="2000" b="1" i="1"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Rapidez de cambio neto de momento con respecto al tiempo dentro del volumen de control</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 Puede evaluarse directamente</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pic>
        <p:nvPicPr>
          <p:cNvPr id="3" name="22 Imagen" descr="WP_20150720_041.jpg"/>
          <p:cNvPicPr/>
          <p:nvPr/>
        </p:nvPicPr>
        <p:blipFill>
          <a:blip r:embed="rId2" cstate="print"/>
          <a:srcRect t="19710" r="2443" b="57391"/>
          <a:stretch>
            <a:fillRect/>
          </a:stretch>
        </p:blipFill>
        <p:spPr>
          <a:xfrm>
            <a:off x="1928794" y="1142984"/>
            <a:ext cx="6072230" cy="1285884"/>
          </a:xfrm>
          <a:prstGeom prst="rect">
            <a:avLst/>
          </a:prstGeom>
        </p:spPr>
      </p:pic>
      <p:sp>
        <p:nvSpPr>
          <p:cNvPr id="37890" name="Rectangle 2"/>
          <p:cNvSpPr>
            <a:spLocks noChangeArrowheads="1"/>
          </p:cNvSpPr>
          <p:nvPr/>
        </p:nvSpPr>
        <p:spPr bwMode="auto">
          <a:xfrm>
            <a:off x="1115616" y="2708920"/>
            <a:ext cx="76328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Cuando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los términos del momento se expresan como componentes, se obtienen tres ecuaciones diferenciales que corresponden a los enunciados de la segunda ley de Newton en las direcciones </a:t>
            </a:r>
            <a:r>
              <a:rPr kumimoji="0" lang="es-AR" sz="2000" b="0" i="0" u="none" strike="noStrike" cap="none" normalizeH="0" baseline="0" dirty="0" err="1" smtClean="0">
                <a:ln>
                  <a:noFill/>
                </a:ln>
                <a:solidFill>
                  <a:schemeClr val="tx1"/>
                </a:solidFill>
                <a:effectLst/>
                <a:latin typeface="Century" pitchFamily="18" charset="0"/>
                <a:ea typeface="Times New Roman" pitchFamily="18" charset="0"/>
                <a:cs typeface="Times New Roman" pitchFamily="18" charset="0"/>
              </a:rPr>
              <a:t>x,y</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 y z.</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sp>
        <p:nvSpPr>
          <p:cNvPr id="6" name="Rectangle 2"/>
          <p:cNvSpPr>
            <a:spLocks noChangeArrowheads="1"/>
          </p:cNvSpPr>
          <p:nvPr/>
        </p:nvSpPr>
        <p:spPr bwMode="auto">
          <a:xfrm rot="10800000" flipV="1">
            <a:off x="1008112" y="4071942"/>
            <a:ext cx="81358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Como nos limitamos al fluido incomprensible con viscosidad constante se tiene que </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pic>
        <p:nvPicPr>
          <p:cNvPr id="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28926" y="4857760"/>
            <a:ext cx="1224136" cy="57606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rot="10800000" flipV="1">
            <a:off x="1142976" y="428604"/>
            <a:ext cx="770384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AR" sz="2000" dirty="0" smtClean="0">
                <a:latin typeface="Century" pitchFamily="18" charset="0"/>
                <a:cs typeface="Times New Roman" pitchFamily="18" charset="0"/>
              </a:rPr>
              <a:t>Se obtiene</a:t>
            </a:r>
            <a:r>
              <a:rPr kumimoji="0" lang="es-AR" sz="2000" b="0" i="0" u="none" strike="noStrike" cap="none" normalizeH="0" baseline="0" dirty="0" smtClean="0">
                <a:ln>
                  <a:noFill/>
                </a:ln>
                <a:solidFill>
                  <a:schemeClr val="tx1"/>
                </a:solidFill>
                <a:effectLst/>
                <a:latin typeface="Century" pitchFamily="18" charset="0"/>
                <a:cs typeface="Arial" pitchFamily="34" charset="0"/>
              </a:rPr>
              <a:t> </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pic>
        <p:nvPicPr>
          <p:cNvPr id="5" name="20 Imagen" descr="WP_20150720_038.jpg"/>
          <p:cNvPicPr/>
          <p:nvPr/>
        </p:nvPicPr>
        <p:blipFill>
          <a:blip r:embed="rId2" cstate="print"/>
          <a:srcRect l="13355" t="14787" r="16775" b="19396"/>
          <a:stretch>
            <a:fillRect/>
          </a:stretch>
        </p:blipFill>
        <p:spPr>
          <a:xfrm>
            <a:off x="2928926" y="571480"/>
            <a:ext cx="4286280" cy="2357454"/>
          </a:xfrm>
          <a:prstGeom prst="rect">
            <a:avLst/>
          </a:prstGeom>
        </p:spPr>
      </p:pic>
      <p:sp>
        <p:nvSpPr>
          <p:cNvPr id="38917" name="Rectangle 5"/>
          <p:cNvSpPr>
            <a:spLocks noChangeArrowheads="1"/>
          </p:cNvSpPr>
          <p:nvPr/>
        </p:nvSpPr>
        <p:spPr bwMode="auto">
          <a:xfrm>
            <a:off x="1285852" y="3143248"/>
            <a:ext cx="6695728"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Expresadas en una forma más compacta</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81150" algn="l"/>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14612" y="3643314"/>
            <a:ext cx="3498389" cy="792088"/>
          </a:xfrm>
          <a:prstGeom prst="rect">
            <a:avLst/>
          </a:prstGeom>
          <a:noFill/>
        </p:spPr>
      </p:pic>
      <p:sp>
        <p:nvSpPr>
          <p:cNvPr id="38918"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1214414" y="4572008"/>
            <a:ext cx="75724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Las suposiciones que hay que tener en cuenta son:</a:t>
            </a:r>
            <a:endParaRPr kumimoji="0" lang="es-AR" sz="2400" b="0" i="0" u="none" strike="noStrike" cap="none" normalizeH="0" baseline="0" dirty="0" smtClean="0">
              <a:ln>
                <a:noFill/>
              </a:ln>
              <a:solidFill>
                <a:schemeClr val="tx1"/>
              </a:solidFill>
              <a:effectLst/>
              <a:latin typeface="Century"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581150" algn="l"/>
              </a:tabLst>
            </a:pP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Flujo incomprensible </a:t>
            </a: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y laminar</a:t>
            </a:r>
            <a:endParaRPr kumimoji="0" lang="es-AR" sz="2400" b="0" i="0" u="none" strike="noStrike" cap="none" normalizeH="0" baseline="0" dirty="0" smtClean="0">
              <a:ln>
                <a:noFill/>
              </a:ln>
              <a:solidFill>
                <a:schemeClr val="tx1"/>
              </a:solidFill>
              <a:effectLst/>
              <a:latin typeface="Century"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581150" algn="l"/>
              </a:tabLst>
            </a:pP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Viscosidad </a:t>
            </a:r>
            <a:r>
              <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constante</a:t>
            </a:r>
            <a:endParaRPr kumimoji="0" lang="es-AR" sz="24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476672"/>
            <a:ext cx="5904656" cy="461665"/>
          </a:xfrm>
          <a:prstGeom prst="rect">
            <a:avLst/>
          </a:prstGeom>
          <a:noFill/>
        </p:spPr>
        <p:txBody>
          <a:bodyPr wrap="square" rtlCol="0">
            <a:spAutoFit/>
          </a:bodyPr>
          <a:lstStyle/>
          <a:p>
            <a:r>
              <a:rPr lang="es-AR" sz="2400" b="1" i="1" u="sng" dirty="0" smtClean="0">
                <a:latin typeface="Century" pitchFamily="18" charset="0"/>
              </a:rPr>
              <a:t>APLICACIÓN DE NAVIERS-STOKES</a:t>
            </a:r>
            <a:endParaRPr lang="es-AR" sz="2400" b="1" i="1" u="sng" dirty="0">
              <a:latin typeface="Century" pitchFamily="18" charset="0"/>
            </a:endParaRPr>
          </a:p>
        </p:txBody>
      </p:sp>
      <p:sp>
        <p:nvSpPr>
          <p:cNvPr id="1025" name="Rectangle 1"/>
          <p:cNvSpPr>
            <a:spLocks noChangeArrowheads="1"/>
          </p:cNvSpPr>
          <p:nvPr/>
        </p:nvSpPr>
        <p:spPr bwMode="auto">
          <a:xfrm>
            <a:off x="1115616" y="1202849"/>
            <a:ext cx="75243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1581150" algn="l"/>
              </a:tabLst>
            </a:pPr>
            <a:r>
              <a:rPr kumimoji="0" lang="es-AR" sz="2000" b="1" i="1" u="sng"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DEDUCCION DE LA ECUACION DE HAGEN-POISEVILLE A PARTIR DE NAVIER-STOKES</a:t>
            </a:r>
          </a:p>
        </p:txBody>
      </p:sp>
      <p:sp>
        <p:nvSpPr>
          <p:cNvPr id="1026" name="Rectangle 2"/>
          <p:cNvSpPr>
            <a:spLocks noChangeArrowheads="1"/>
          </p:cNvSpPr>
          <p:nvPr/>
        </p:nvSpPr>
        <p:spPr bwMode="auto">
          <a:xfrm>
            <a:off x="1115616" y="2060848"/>
            <a:ext cx="75608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Teniendo en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cuanta</a:t>
            </a:r>
            <a:r>
              <a:rPr kumimoji="0" lang="es-AR" sz="2000" b="0" i="0" u="none" strike="noStrike" cap="none" normalizeH="0" dirty="0" smtClean="0">
                <a:ln>
                  <a:noFill/>
                </a:ln>
                <a:solidFill>
                  <a:schemeClr val="tx1"/>
                </a:solidFill>
                <a:effectLst/>
                <a:latin typeface="Century" pitchFamily="18" charset="0"/>
                <a:ea typeface="Times New Roman" pitchFamily="18" charset="0"/>
                <a:cs typeface="Times New Roman" pitchFamily="18" charset="0"/>
              </a:rPr>
              <a:t>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que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el flujo sea laminar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en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estado estacionario, que se encuentre un tubo horizontal de radio R, que le fluido este completamente desarrollado, que sea incomprensible y de viscosidad constante</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pic>
        <p:nvPicPr>
          <p:cNvPr id="102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86512" y="3857628"/>
            <a:ext cx="1008112" cy="504056"/>
          </a:xfrm>
          <a:prstGeom prst="rect">
            <a:avLst/>
          </a:prstGeom>
          <a:noFill/>
        </p:spPr>
      </p:pic>
      <p:sp>
        <p:nvSpPr>
          <p:cNvPr id="1030" name="Rectangle 6"/>
          <p:cNvSpPr>
            <a:spLocks noChangeArrowheads="1"/>
          </p:cNvSpPr>
          <p:nvPr/>
        </p:nvSpPr>
        <p:spPr bwMode="auto">
          <a:xfrm>
            <a:off x="1142976" y="3500438"/>
            <a:ext cx="763284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Se supondrá que el fluido fluye en la dirección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z.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La dirección y es vertical y la x es horizontal. Puesto que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                 son cero la ecuación de continuidad se transforma en</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pic>
        <p:nvPicPr>
          <p:cNvPr id="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4678" y="4643446"/>
            <a:ext cx="1220713" cy="75955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57290" y="428604"/>
            <a:ext cx="3164649" cy="400110"/>
          </a:xfrm>
          <a:prstGeom prst="rect">
            <a:avLst/>
          </a:prstGeom>
        </p:spPr>
        <p:txBody>
          <a:bodyPr wrap="none">
            <a:spAutoFit/>
          </a:bodyPr>
          <a:lstStyle/>
          <a:p>
            <a:r>
              <a:rPr lang="es-AR" sz="2000" dirty="0" smtClean="0">
                <a:latin typeface="Century" pitchFamily="18" charset="0"/>
              </a:rPr>
              <a:t>Para estado estacionario </a:t>
            </a:r>
            <a:endParaRPr lang="es-AR" sz="2000" dirty="0">
              <a:latin typeface="Century" pitchFamily="18" charset="0"/>
            </a:endParaRP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smtClean="0">
                <a:ln>
                  <a:noFill/>
                </a:ln>
                <a:solidFill>
                  <a:schemeClr val="tx1"/>
                </a:solidFill>
                <a:effectLst/>
                <a:latin typeface="Georgia" pitchFamily="18" charset="0"/>
                <a:ea typeface="Times New Roman" pitchFamily="18" charset="0"/>
                <a:cs typeface="Times New Roman" pitchFamily="18" charset="0"/>
              </a:rPr>
              <a:t> </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pic>
        <p:nvPicPr>
          <p:cNvPr id="450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57488" y="1000108"/>
            <a:ext cx="1076697" cy="669945"/>
          </a:xfrm>
          <a:prstGeom prst="rect">
            <a:avLst/>
          </a:prstGeom>
          <a:noFill/>
        </p:spPr>
      </p:pic>
      <p:sp>
        <p:nvSpPr>
          <p:cNvPr id="45059" name="Rectangle 3"/>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smtClean="0">
                <a:ln>
                  <a:noFill/>
                </a:ln>
                <a:solidFill>
                  <a:schemeClr val="tx1"/>
                </a:solidFill>
                <a:effectLst/>
                <a:latin typeface="Arial" pitchFamily="34" charset="0"/>
                <a:cs typeface="Arial" pitchFamily="34" charset="0"/>
              </a:rPr>
              <a:t> </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0" name="Rectangle 4"/>
          <p:cNvSpPr>
            <a:spLocks noChangeArrowheads="1"/>
          </p:cNvSpPr>
          <p:nvPr/>
        </p:nvSpPr>
        <p:spPr bwMode="auto">
          <a:xfrm>
            <a:off x="1071538" y="1785926"/>
            <a:ext cx="77048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Entonces, sustituyendo en la ecuación de </a:t>
            </a:r>
            <a:r>
              <a:rPr kumimoji="0" lang="es-AR" sz="2000" b="0" i="0" u="none" strike="noStrike" cap="none" normalizeH="0" baseline="0" dirty="0" err="1" smtClean="0">
                <a:ln>
                  <a:noFill/>
                </a:ln>
                <a:solidFill>
                  <a:schemeClr val="tx1"/>
                </a:solidFill>
                <a:effectLst/>
                <a:latin typeface="Century" pitchFamily="18" charset="0"/>
                <a:ea typeface="Times New Roman" pitchFamily="18" charset="0"/>
                <a:cs typeface="Times New Roman" pitchFamily="18" charset="0"/>
              </a:rPr>
              <a:t>Navier</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-Stokes en coordenadas cilíndrica para el componente z y los términos que son cero se descartan</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506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2976" y="3000372"/>
            <a:ext cx="7596336" cy="586482"/>
          </a:xfrm>
          <a:prstGeom prst="rect">
            <a:avLst/>
          </a:prstGeom>
          <a:noFill/>
        </p:spPr>
      </p:pic>
      <p:sp>
        <p:nvSpPr>
          <p:cNvPr id="450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506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1538" y="3929066"/>
            <a:ext cx="7229224" cy="504056"/>
          </a:xfrm>
          <a:prstGeom prst="rect">
            <a:avLst/>
          </a:prstGeom>
          <a:noFill/>
        </p:spPr>
      </p:pic>
      <p:sp>
        <p:nvSpPr>
          <p:cNvPr id="45065" name="Rectangle 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6" name="Rectangle 10"/>
          <p:cNvSpPr>
            <a:spLocks noChangeArrowheads="1"/>
          </p:cNvSpPr>
          <p:nvPr/>
        </p:nvSpPr>
        <p:spPr bwMode="auto">
          <a:xfrm>
            <a:off x="1142976" y="4572008"/>
            <a:ext cx="61561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Entonces la ecuación anterior queda</a:t>
            </a:r>
            <a:r>
              <a:rPr kumimoji="0" lang="es-AR" sz="11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a:t>
            </a: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57488" y="5143512"/>
            <a:ext cx="2880322" cy="64807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4" name="3 Rectángulo"/>
          <p:cNvSpPr/>
          <p:nvPr/>
        </p:nvSpPr>
        <p:spPr>
          <a:xfrm>
            <a:off x="1142976" y="500042"/>
            <a:ext cx="7632848" cy="707886"/>
          </a:xfrm>
          <a:prstGeom prst="rect">
            <a:avLst/>
          </a:prstGeom>
        </p:spPr>
        <p:txBody>
          <a:bodyPr wrap="square">
            <a:spAutoFit/>
          </a:bodyPr>
          <a:lstStyle/>
          <a:p>
            <a:r>
              <a:rPr lang="es-AR" sz="2000" dirty="0" smtClean="0">
                <a:latin typeface="Century" pitchFamily="18" charset="0"/>
              </a:rPr>
              <a:t>sabiendo </a:t>
            </a:r>
            <a:r>
              <a:rPr lang="es-AR" sz="2000" dirty="0" smtClean="0">
                <a:latin typeface="Century" pitchFamily="18" charset="0"/>
              </a:rPr>
              <a:t>que solo depende de r y z, estas derivadas  parciales son </a:t>
            </a:r>
            <a:r>
              <a:rPr lang="es-AR" sz="2000" dirty="0" err="1" smtClean="0">
                <a:latin typeface="Century" pitchFamily="18" charset="0"/>
              </a:rPr>
              <a:t>totales</a:t>
            </a:r>
            <a:r>
              <a:rPr lang="es-AR" sz="2000" dirty="0" err="1" smtClean="0">
                <a:latin typeface="Century" pitchFamily="18" charset="0"/>
              </a:rPr>
              <a:t>.,y</a:t>
            </a:r>
            <a:r>
              <a:rPr lang="es-AR" sz="2000" dirty="0" smtClean="0">
                <a:latin typeface="Century" pitchFamily="18" charset="0"/>
              </a:rPr>
              <a:t> </a:t>
            </a:r>
            <a:r>
              <a:rPr lang="es-AR" sz="2000" dirty="0" smtClean="0">
                <a:latin typeface="Century" pitchFamily="18" charset="0"/>
              </a:rPr>
              <a:t>debido a que el flujo es totalmente desarrollado</a:t>
            </a:r>
            <a:endParaRPr lang="es-AR" sz="2000" dirty="0">
              <a:latin typeface="Century" pitchFamily="18" charset="0"/>
            </a:endParaRPr>
          </a:p>
        </p:txBody>
      </p:sp>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608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14480" y="1285860"/>
            <a:ext cx="360040" cy="762438"/>
          </a:xfrm>
          <a:prstGeom prst="rect">
            <a:avLst/>
          </a:prstGeom>
          <a:noFill/>
        </p:spPr>
      </p:pic>
      <p:sp>
        <p:nvSpPr>
          <p:cNvPr id="7" name="6 Rectángulo"/>
          <p:cNvSpPr/>
          <p:nvPr/>
        </p:nvSpPr>
        <p:spPr>
          <a:xfrm>
            <a:off x="2214546" y="1285860"/>
            <a:ext cx="1527982" cy="400110"/>
          </a:xfrm>
          <a:prstGeom prst="rect">
            <a:avLst/>
          </a:prstGeom>
        </p:spPr>
        <p:txBody>
          <a:bodyPr wrap="none">
            <a:spAutoFit/>
          </a:bodyPr>
          <a:lstStyle/>
          <a:p>
            <a:r>
              <a:rPr lang="es-AR" sz="2000" dirty="0" smtClean="0">
                <a:latin typeface="Century" pitchFamily="18" charset="0"/>
              </a:rPr>
              <a:t>es contante</a:t>
            </a:r>
            <a:endParaRPr lang="es-AR" sz="2000" dirty="0">
              <a:latin typeface="Century" pitchFamily="18" charset="0"/>
            </a:endParaRPr>
          </a:p>
        </p:txBody>
      </p:sp>
      <p:sp>
        <p:nvSpPr>
          <p:cNvPr id="8" name="7 Rectángulo"/>
          <p:cNvSpPr/>
          <p:nvPr/>
        </p:nvSpPr>
        <p:spPr>
          <a:xfrm>
            <a:off x="1142976" y="2143116"/>
            <a:ext cx="7560840" cy="400110"/>
          </a:xfrm>
          <a:prstGeom prst="rect">
            <a:avLst/>
          </a:prstGeom>
        </p:spPr>
        <p:txBody>
          <a:bodyPr wrap="square">
            <a:spAutoFit/>
          </a:bodyPr>
          <a:lstStyle/>
          <a:p>
            <a:r>
              <a:rPr lang="es-AR" sz="2000" dirty="0" smtClean="0">
                <a:latin typeface="Century" pitchFamily="18" charset="0"/>
              </a:rPr>
              <a:t>entonces</a:t>
            </a:r>
            <a:r>
              <a:rPr lang="es-AR" sz="2000" dirty="0" smtClean="0">
                <a:latin typeface="Century" pitchFamily="18" charset="0"/>
              </a:rPr>
              <a:t> </a:t>
            </a:r>
            <a:r>
              <a:rPr lang="es-AR" sz="2000" dirty="0" smtClean="0">
                <a:latin typeface="Century" pitchFamily="18" charset="0"/>
              </a:rPr>
              <a:t>se tiene</a:t>
            </a:r>
            <a:endParaRPr lang="es-AR" sz="2000" dirty="0">
              <a:latin typeface="Century" pitchFamily="18" charset="0"/>
            </a:endParaRPr>
          </a:p>
        </p:txBody>
      </p:sp>
      <p:sp>
        <p:nvSpPr>
          <p:cNvPr id="460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608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14480" y="2643182"/>
            <a:ext cx="4536504" cy="805180"/>
          </a:xfrm>
          <a:prstGeom prst="rect">
            <a:avLst/>
          </a:prstGeom>
          <a:noFill/>
        </p:spPr>
      </p:pic>
      <p:sp>
        <p:nvSpPr>
          <p:cNvPr id="46087" name="Rectangle 7"/>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11 Rectángulo"/>
          <p:cNvSpPr/>
          <p:nvPr/>
        </p:nvSpPr>
        <p:spPr>
          <a:xfrm>
            <a:off x="1214414" y="3571876"/>
            <a:ext cx="7416824" cy="400110"/>
          </a:xfrm>
          <a:prstGeom prst="rect">
            <a:avLst/>
          </a:prstGeom>
        </p:spPr>
        <p:txBody>
          <a:bodyPr wrap="square">
            <a:spAutoFit/>
          </a:bodyPr>
          <a:lstStyle/>
          <a:p>
            <a:r>
              <a:rPr lang="es-AR" dirty="0" smtClean="0"/>
              <a:t>Las </a:t>
            </a:r>
            <a:r>
              <a:rPr lang="es-AR" sz="2000" dirty="0" smtClean="0">
                <a:latin typeface="Century" pitchFamily="18" charset="0"/>
              </a:rPr>
              <a:t>condiciones</a:t>
            </a:r>
            <a:r>
              <a:rPr lang="es-AR" dirty="0" smtClean="0"/>
              <a:t> de frontera para la primera integración son</a:t>
            </a:r>
            <a:endParaRPr lang="es-AR" dirty="0"/>
          </a:p>
        </p:txBody>
      </p:sp>
      <p:sp>
        <p:nvSpPr>
          <p:cNvPr id="460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6088"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85918" y="4214818"/>
            <a:ext cx="755576" cy="544015"/>
          </a:xfrm>
          <a:prstGeom prst="rect">
            <a:avLst/>
          </a:prstGeom>
          <a:noFill/>
        </p:spPr>
      </p:pic>
      <p:sp>
        <p:nvSpPr>
          <p:cNvPr id="15" name="14 Rectángulo"/>
          <p:cNvSpPr/>
          <p:nvPr/>
        </p:nvSpPr>
        <p:spPr>
          <a:xfrm>
            <a:off x="3357554" y="4143380"/>
            <a:ext cx="1584176" cy="400110"/>
          </a:xfrm>
          <a:prstGeom prst="rect">
            <a:avLst/>
          </a:prstGeom>
        </p:spPr>
        <p:txBody>
          <a:bodyPr wrap="square">
            <a:spAutoFit/>
          </a:bodyPr>
          <a:lstStyle/>
          <a:p>
            <a:r>
              <a:rPr lang="es-AR" sz="2000" dirty="0" smtClean="0">
                <a:latin typeface="Century" pitchFamily="18" charset="0"/>
              </a:rPr>
              <a:t>cuando r=0</a:t>
            </a:r>
            <a:endParaRPr lang="es-AR" sz="2000" dirty="0">
              <a:latin typeface="Century" pitchFamily="18" charset="0"/>
            </a:endParaRPr>
          </a:p>
        </p:txBody>
      </p:sp>
      <p:sp>
        <p:nvSpPr>
          <p:cNvPr id="16" name="Rectangle 2"/>
          <p:cNvSpPr>
            <a:spLocks noChangeArrowheads="1"/>
          </p:cNvSpPr>
          <p:nvPr/>
        </p:nvSpPr>
        <p:spPr bwMode="auto">
          <a:xfrm>
            <a:off x="1214414" y="4857760"/>
            <a:ext cx="694826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Para la segunda integración</a:t>
            </a:r>
            <a:r>
              <a:rPr kumimoji="0" lang="es-AR" sz="11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a:t>
            </a: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00364" y="5286388"/>
            <a:ext cx="993344" cy="45152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rot="10800000" flipV="1">
            <a:off x="1071538" y="428604"/>
            <a:ext cx="51845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11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cuando r=R. El resultado de esto es:</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sp>
        <p:nvSpPr>
          <p:cNvPr id="471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710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57356" y="1000108"/>
            <a:ext cx="3429024" cy="928694"/>
          </a:xfrm>
          <a:prstGeom prst="rect">
            <a:avLst/>
          </a:prstGeom>
          <a:noFill/>
        </p:spPr>
      </p:pic>
      <p:sp>
        <p:nvSpPr>
          <p:cNvPr id="47110"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7111" name="Rectangle 7"/>
          <p:cNvSpPr>
            <a:spLocks noChangeArrowheads="1"/>
          </p:cNvSpPr>
          <p:nvPr/>
        </p:nvSpPr>
        <p:spPr bwMode="auto">
          <a:xfrm>
            <a:off x="1071538" y="2071678"/>
            <a:ext cx="77403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Al convertir la velocidad máxima </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sp>
        <p:nvSpPr>
          <p:cNvPr id="471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7112"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57356" y="2500306"/>
            <a:ext cx="3000396" cy="928694"/>
          </a:xfrm>
          <a:prstGeom prst="rect">
            <a:avLst/>
          </a:prstGeom>
          <a:noFill/>
        </p:spPr>
      </p:pic>
      <p:sp>
        <p:nvSpPr>
          <p:cNvPr id="47114" name="Rectangle 1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7115" name="Rectangle 11"/>
          <p:cNvSpPr>
            <a:spLocks noChangeArrowheads="1"/>
          </p:cNvSpPr>
          <p:nvPr/>
        </p:nvSpPr>
        <p:spPr bwMode="auto">
          <a:xfrm>
            <a:off x="1142976" y="3500438"/>
            <a:ext cx="66602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Cuando se integra la ecuación (a) respecto al corte transversal de la tubería, empleando la ecuación</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sp>
        <p:nvSpPr>
          <p:cNvPr id="4711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7116"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28794" y="4214818"/>
            <a:ext cx="2053580" cy="645411"/>
          </a:xfrm>
          <a:prstGeom prst="rect">
            <a:avLst/>
          </a:prstGeom>
          <a:noFill/>
        </p:spPr>
      </p:pic>
      <p:sp>
        <p:nvSpPr>
          <p:cNvPr id="4711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7118"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28794" y="5072074"/>
            <a:ext cx="2071702" cy="78581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332656"/>
            <a:ext cx="6318448" cy="400110"/>
          </a:xfrm>
          <a:prstGeom prst="rect">
            <a:avLst/>
          </a:prstGeom>
        </p:spPr>
        <p:txBody>
          <a:bodyPr wrap="square">
            <a:spAutoFit/>
          </a:bodyPr>
          <a:lstStyle/>
          <a:p>
            <a:r>
              <a:rPr lang="es-AR" sz="2000" dirty="0" smtClean="0">
                <a:latin typeface="Century" pitchFamily="18" charset="0"/>
              </a:rPr>
              <a:t>Al integrar para obtener la caída de presión </a:t>
            </a:r>
            <a:endParaRPr lang="es-AR" sz="2000" dirty="0">
              <a:latin typeface="Century" pitchFamily="18"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81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83767" y="908720"/>
            <a:ext cx="3808423" cy="576064"/>
          </a:xfrm>
          <a:prstGeom prst="rect">
            <a:avLst/>
          </a:prstGeom>
          <a:noFill/>
        </p:spPr>
      </p:pic>
      <p:sp>
        <p:nvSpPr>
          <p:cNvPr id="4813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8132" name="Rectangle 4"/>
          <p:cNvSpPr>
            <a:spLocks noChangeArrowheads="1"/>
          </p:cNvSpPr>
          <p:nvPr/>
        </p:nvSpPr>
        <p:spPr bwMode="auto">
          <a:xfrm>
            <a:off x="1259632" y="1484784"/>
            <a:ext cx="78843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Donde D=2R. Esta es la ecuación de </a:t>
            </a:r>
            <a:r>
              <a:rPr kumimoji="0" lang="es-AR" sz="2000" b="0"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Hagen-poiseville</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sp>
        <p:nvSpPr>
          <p:cNvPr id="48133" name="Rectangle 5"/>
          <p:cNvSpPr>
            <a:spLocks noChangeArrowheads="1"/>
          </p:cNvSpPr>
          <p:nvPr/>
        </p:nvSpPr>
        <p:spPr bwMode="auto">
          <a:xfrm>
            <a:off x="1331640" y="2423646"/>
            <a:ext cx="62636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r>
              <a:rPr kumimoji="0" lang="es-AR" sz="2000" b="1" i="1" u="sng"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FLUJO INCOMPRENSIBLE</a:t>
            </a:r>
            <a:endParaRPr kumimoji="0" lang="es-AR" sz="2000" b="0" i="0" u="none" strike="noStrike" cap="none" normalizeH="0" baseline="0" dirty="0" smtClean="0">
              <a:ln>
                <a:noFill/>
              </a:ln>
              <a:solidFill>
                <a:schemeClr val="tx1"/>
              </a:solidFill>
              <a:effectLst/>
              <a:latin typeface="Century" pitchFamily="18" charset="0"/>
              <a:cs typeface="Arial" pitchFamily="34" charset="0"/>
            </a:endParaRPr>
          </a:p>
        </p:txBody>
      </p:sp>
      <p:sp>
        <p:nvSpPr>
          <p:cNvPr id="8" name="7 Rectángulo"/>
          <p:cNvSpPr/>
          <p:nvPr/>
        </p:nvSpPr>
        <p:spPr>
          <a:xfrm>
            <a:off x="1187624" y="2924944"/>
            <a:ext cx="7632848" cy="2862322"/>
          </a:xfrm>
          <a:prstGeom prst="rect">
            <a:avLst/>
          </a:prstGeom>
        </p:spPr>
        <p:txBody>
          <a:bodyPr wrap="square">
            <a:spAutoFit/>
          </a:bodyPr>
          <a:lstStyle/>
          <a:p>
            <a:pPr>
              <a:buFont typeface="Wingdings" pitchFamily="2" charset="2"/>
              <a:buChar char="Ø"/>
            </a:pPr>
            <a:r>
              <a:rPr lang="es-AR" sz="2000" dirty="0" smtClean="0">
                <a:latin typeface="Century" pitchFamily="18" charset="0"/>
              </a:rPr>
              <a:t>Los flujos de los líquidos son siempre incomprensibles, su densidad permanece prácticamente constante incluso cuando la presión cambia durante el flujo. </a:t>
            </a:r>
            <a:endParaRPr lang="es-AR" sz="2000" dirty="0" smtClean="0">
              <a:latin typeface="Century" pitchFamily="18" charset="0"/>
            </a:endParaRPr>
          </a:p>
          <a:p>
            <a:endParaRPr lang="es-AR" sz="2000" dirty="0" smtClean="0">
              <a:latin typeface="Century" pitchFamily="18" charset="0"/>
            </a:endParaRPr>
          </a:p>
          <a:p>
            <a:pPr>
              <a:buFont typeface="Wingdings" pitchFamily="2" charset="2"/>
              <a:buChar char="Ø"/>
            </a:pPr>
            <a:r>
              <a:rPr lang="es-AR" sz="2000" dirty="0" smtClean="0">
                <a:latin typeface="Century" pitchFamily="18" charset="0"/>
              </a:rPr>
              <a:t>L</a:t>
            </a:r>
            <a:r>
              <a:rPr lang="es-AR" sz="2000" dirty="0" smtClean="0">
                <a:latin typeface="Century" pitchFamily="18" charset="0"/>
              </a:rPr>
              <a:t>os </a:t>
            </a:r>
            <a:r>
              <a:rPr lang="es-AR" sz="2000" dirty="0" smtClean="0">
                <a:latin typeface="Century" pitchFamily="18" charset="0"/>
              </a:rPr>
              <a:t>flujos de gases pueden ser comprensibles o incomprensibles ya que su densidad se ve inmediatamente afectada por variaciones  de la presión o de la temperatura</a:t>
            </a:r>
            <a:r>
              <a:rPr lang="es-AR" sz="2000" dirty="0" smtClean="0">
                <a:latin typeface="Century" pitchFamily="18" charset="0"/>
              </a:rPr>
              <a:t>.</a:t>
            </a:r>
          </a:p>
          <a:p>
            <a:r>
              <a:rPr lang="es-AR" sz="2000" dirty="0" smtClean="0">
                <a:latin typeface="Century" pitchFamily="18" charset="0"/>
              </a:rPr>
              <a:t> </a:t>
            </a:r>
            <a:r>
              <a:rPr lang="es-AR" sz="2000" dirty="0" smtClean="0">
                <a:latin typeface="Century" pitchFamily="18" charset="0"/>
              </a:rPr>
              <a:t>El limite entre ambos tipos de flujos de gases se puede establecer cuantitativamente mediante el numero Mach</a:t>
            </a:r>
            <a:endParaRPr lang="es-AR" sz="2000" dirty="0">
              <a:latin typeface="Century"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4915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91880" y="548680"/>
            <a:ext cx="936104" cy="673995"/>
          </a:xfrm>
          <a:prstGeom prst="rect">
            <a:avLst/>
          </a:prstGeom>
          <a:noFill/>
        </p:spPr>
      </p:pic>
      <p:sp>
        <p:nvSpPr>
          <p:cNvPr id="4" name="3 Rectángulo"/>
          <p:cNvSpPr/>
          <p:nvPr/>
        </p:nvSpPr>
        <p:spPr>
          <a:xfrm>
            <a:off x="1115616" y="1628800"/>
            <a:ext cx="7632848" cy="1631216"/>
          </a:xfrm>
          <a:prstGeom prst="rect">
            <a:avLst/>
          </a:prstGeom>
        </p:spPr>
        <p:txBody>
          <a:bodyPr wrap="square">
            <a:spAutoFit/>
          </a:bodyPr>
          <a:lstStyle/>
          <a:p>
            <a:r>
              <a:rPr lang="es-AR" sz="2000" dirty="0" smtClean="0">
                <a:latin typeface="Century" pitchFamily="18" charset="0"/>
              </a:rPr>
              <a:t>Siendo V la velocidad media del gas y C la velocidad de sonido a través  del gas, mediadas ambas a la misma presión y temperatura. </a:t>
            </a:r>
            <a:endParaRPr lang="es-AR" sz="2000" dirty="0" smtClean="0">
              <a:latin typeface="Century" pitchFamily="18" charset="0"/>
            </a:endParaRPr>
          </a:p>
          <a:p>
            <a:r>
              <a:rPr lang="es-AR" sz="2000" dirty="0" smtClean="0">
                <a:latin typeface="Century" pitchFamily="18" charset="0"/>
              </a:rPr>
              <a:t>Para </a:t>
            </a:r>
            <a:r>
              <a:rPr lang="es-AR" sz="2000" dirty="0" smtClean="0">
                <a:latin typeface="Century" pitchFamily="18" charset="0"/>
              </a:rPr>
              <a:t>valores de </a:t>
            </a:r>
            <a:r>
              <a:rPr lang="es-AR" sz="2000" dirty="0" err="1" smtClean="0">
                <a:latin typeface="Century" pitchFamily="18" charset="0"/>
              </a:rPr>
              <a:t>Ma</a:t>
            </a:r>
            <a:r>
              <a:rPr lang="es-AR" sz="2000" dirty="0" smtClean="0">
                <a:latin typeface="Century" pitchFamily="18" charset="0"/>
              </a:rPr>
              <a:t>&lt;0,3 es válido suponer que el flujo del gas es incomprensible.</a:t>
            </a:r>
            <a:endParaRPr lang="es-AR" sz="2000" dirty="0">
              <a:latin typeface="Century"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71604" y="214290"/>
            <a:ext cx="6858048" cy="1446550"/>
          </a:xfrm>
          <a:prstGeom prst="rect">
            <a:avLst/>
          </a:prstGeom>
          <a:noFill/>
        </p:spPr>
        <p:txBody>
          <a:bodyPr wrap="square" rtlCol="0">
            <a:spAutoFit/>
          </a:bodyPr>
          <a:lstStyle/>
          <a:p>
            <a:pPr lvl="0"/>
            <a:r>
              <a:rPr lang="es-AR" sz="3200" b="1" dirty="0" smtClean="0">
                <a:latin typeface="Century" pitchFamily="18" charset="0"/>
                <a:ea typeface="Times New Roman" pitchFamily="18" charset="0"/>
                <a:cs typeface="Times New Roman" pitchFamily="18" charset="0"/>
              </a:rPr>
              <a:t>TIPOS DE FLUJO DE FLUIDOS Y EL NÚMERO DE </a:t>
            </a:r>
            <a:r>
              <a:rPr lang="es-AR" sz="3200" b="1" dirty="0" smtClean="0">
                <a:latin typeface="Century" pitchFamily="18" charset="0"/>
                <a:ea typeface="Times New Roman" pitchFamily="18" charset="0"/>
                <a:cs typeface="Times New Roman" pitchFamily="18" charset="0"/>
              </a:rPr>
              <a:t>REYNOLDS</a:t>
            </a:r>
          </a:p>
          <a:p>
            <a:r>
              <a:rPr lang="es-AR" sz="2400" b="1" u="sng" dirty="0" smtClean="0">
                <a:latin typeface="Century" pitchFamily="18" charset="0"/>
              </a:rPr>
              <a:t>Experimento </a:t>
            </a:r>
            <a:r>
              <a:rPr lang="es-AR" sz="2400" b="1" u="sng" dirty="0" smtClean="0">
                <a:latin typeface="Century" pitchFamily="18" charset="0"/>
              </a:rPr>
              <a:t>de Reynolds</a:t>
            </a:r>
            <a:endParaRPr lang="es-AR" sz="2400" b="1" u="sng" dirty="0">
              <a:latin typeface="Century" pitchFamily="18" charset="0"/>
            </a:endParaRPr>
          </a:p>
        </p:txBody>
      </p:sp>
      <p:pic>
        <p:nvPicPr>
          <p:cNvPr id="5" name="4 Imagen" descr="http://images.slideplayer.es/1/23655/slides/slide_20.jpg"/>
          <p:cNvPicPr/>
          <p:nvPr/>
        </p:nvPicPr>
        <p:blipFill>
          <a:blip r:embed="rId2" cstate="print"/>
          <a:srcRect l="2443" t="15184"/>
          <a:stretch>
            <a:fillRect/>
          </a:stretch>
        </p:blipFill>
        <p:spPr bwMode="auto">
          <a:xfrm>
            <a:off x="1571604" y="1857364"/>
            <a:ext cx="6696744" cy="410445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rdiamateria.eng.br/Nomes/Imagens/Reynolds2.jpg"/>
          <p:cNvPicPr/>
          <p:nvPr/>
        </p:nvPicPr>
        <p:blipFill>
          <a:blip r:embed="rId2" cstate="print"/>
          <a:srcRect/>
          <a:stretch>
            <a:fillRect/>
          </a:stretch>
        </p:blipFill>
        <p:spPr bwMode="auto">
          <a:xfrm>
            <a:off x="1907704" y="404664"/>
            <a:ext cx="2808312" cy="2304256"/>
          </a:xfrm>
          <a:prstGeom prst="rect">
            <a:avLst/>
          </a:prstGeom>
          <a:noFill/>
          <a:ln w="9525">
            <a:noFill/>
            <a:miter lim="800000"/>
            <a:headEnd/>
            <a:tailEnd/>
          </a:ln>
        </p:spPr>
      </p:pic>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8" name="7 Rectángulo"/>
          <p:cNvSpPr/>
          <p:nvPr/>
        </p:nvSpPr>
        <p:spPr>
          <a:xfrm>
            <a:off x="2000232" y="2928934"/>
            <a:ext cx="6000776" cy="3385542"/>
          </a:xfrm>
          <a:prstGeom prst="rect">
            <a:avLst/>
          </a:prstGeom>
        </p:spPr>
        <p:txBody>
          <a:bodyPr wrap="square">
            <a:spAutoFit/>
          </a:bodyPr>
          <a:lstStyle/>
          <a:p>
            <a:r>
              <a:rPr lang="es-AR" sz="2400" b="1" dirty="0" smtClean="0">
                <a:latin typeface="Century" pitchFamily="18" charset="0"/>
              </a:rPr>
              <a:t>Flujo Laminar</a:t>
            </a:r>
            <a:r>
              <a:rPr lang="es-AR" b="1" dirty="0" smtClean="0">
                <a:latin typeface="Century" pitchFamily="18" charset="0"/>
              </a:rPr>
              <a:t/>
            </a:r>
            <a:br>
              <a:rPr lang="es-AR" b="1" dirty="0" smtClean="0">
                <a:latin typeface="Century" pitchFamily="18" charset="0"/>
              </a:rPr>
            </a:br>
            <a:endParaRPr lang="es-AR" b="1" dirty="0" smtClean="0">
              <a:latin typeface="Century" pitchFamily="18" charset="0"/>
            </a:endParaRPr>
          </a:p>
          <a:p>
            <a:r>
              <a:rPr lang="es-AR" dirty="0" smtClean="0">
                <a:latin typeface="Century" pitchFamily="18" charset="0"/>
              </a:rPr>
              <a:t>Cuando la velocidad del flujo es baja, el desplazamiento  del fluido es uniforme y terso. Dando lugar a un fluido laminar que obedece la ley de </a:t>
            </a:r>
            <a:r>
              <a:rPr lang="es-AR" dirty="0" smtClean="0">
                <a:latin typeface="Century" pitchFamily="18" charset="0"/>
              </a:rPr>
              <a:t>Newton</a:t>
            </a:r>
          </a:p>
          <a:p>
            <a:endParaRPr lang="es-AR" b="1" dirty="0" smtClean="0">
              <a:latin typeface="Century" pitchFamily="18" charset="0"/>
            </a:endParaRPr>
          </a:p>
          <a:p>
            <a:r>
              <a:rPr lang="es-AR" sz="2400" b="1" dirty="0" smtClean="0">
                <a:latin typeface="Century" pitchFamily="18" charset="0"/>
              </a:rPr>
              <a:t>F</a:t>
            </a:r>
            <a:r>
              <a:rPr lang="es-AR" sz="2400" b="1" dirty="0" smtClean="0">
                <a:latin typeface="Century" pitchFamily="18" charset="0"/>
              </a:rPr>
              <a:t>lujo turbulento</a:t>
            </a:r>
          </a:p>
          <a:p>
            <a:endParaRPr lang="es-AR" b="1" dirty="0" smtClean="0">
              <a:latin typeface="Century" pitchFamily="18" charset="0"/>
            </a:endParaRPr>
          </a:p>
          <a:p>
            <a:r>
              <a:rPr lang="es-AR" dirty="0" smtClean="0">
                <a:latin typeface="Century" pitchFamily="18" charset="0"/>
              </a:rPr>
              <a:t>A velocidades mas altas donde se forman remolinos que imparten al fluido una naturaleza fluctuante</a:t>
            </a:r>
            <a:endParaRPr lang="es-AR" dirty="0">
              <a:latin typeface="Century"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57290" y="2571744"/>
            <a:ext cx="7358114" cy="3929090"/>
          </a:xfrm>
        </p:spPr>
        <p:txBody>
          <a:bodyPr/>
          <a:lstStyle/>
          <a:p>
            <a:pPr lvl="0">
              <a:buClr>
                <a:srgbClr val="B83D68"/>
              </a:buClr>
            </a:pPr>
            <a:r>
              <a:rPr lang="es-AR" sz="2400" b="1" u="sng" dirty="0" smtClean="0">
                <a:solidFill>
                  <a:prstClr val="black"/>
                </a:solidFill>
                <a:latin typeface="Century" pitchFamily="18" charset="0"/>
              </a:rPr>
              <a:t>Numero de Reynolds</a:t>
            </a:r>
            <a:endParaRPr lang="es-AR" dirty="0" smtClean="0">
              <a:solidFill>
                <a:prstClr val="black"/>
              </a:solidFill>
            </a:endParaRPr>
          </a:p>
          <a:p>
            <a:pPr marL="0" lvl="0" indent="0">
              <a:spcBef>
                <a:spcPts val="0"/>
              </a:spcBef>
              <a:buClrTx/>
              <a:buSzTx/>
              <a:buNone/>
            </a:pPr>
            <a:endParaRPr lang="es-AR" sz="2400" dirty="0" smtClean="0">
              <a:solidFill>
                <a:prstClr val="black"/>
              </a:solidFill>
              <a:latin typeface="Century" pitchFamily="18" charset="0"/>
            </a:endParaRPr>
          </a:p>
          <a:p>
            <a:pPr marL="0" lvl="0" indent="0">
              <a:spcBef>
                <a:spcPts val="0"/>
              </a:spcBef>
              <a:buClrTx/>
              <a:buSzTx/>
              <a:buNone/>
            </a:pPr>
            <a:r>
              <a:rPr lang="es-AR" sz="2400" dirty="0" smtClean="0">
                <a:solidFill>
                  <a:prstClr val="black"/>
                </a:solidFill>
                <a:latin typeface="Century" pitchFamily="18" charset="0"/>
              </a:rPr>
              <a:t>Para </a:t>
            </a:r>
            <a:r>
              <a:rPr lang="es-AR" sz="2400" dirty="0" smtClean="0">
                <a:solidFill>
                  <a:prstClr val="black"/>
                </a:solidFill>
                <a:latin typeface="Century" pitchFamily="18" charset="0"/>
              </a:rPr>
              <a:t>el flujo en tuberías circulares rectas se encuentra que por debajo de un valor de Reynolds de 2300, el flujo es laminar. Por encima de este numero de Reynolds, las pequeñas perturbaciones provocaran una transición al flujo turbulento.</a:t>
            </a:r>
          </a:p>
          <a:p>
            <a:endParaRPr lang="es-AR" dirty="0" smtClean="0"/>
          </a:p>
          <a:p>
            <a:endParaRPr lang="es-AR" dirty="0" smtClean="0"/>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86116" y="5429264"/>
            <a:ext cx="1296144" cy="781801"/>
          </a:xfrm>
          <a:prstGeom prst="rect">
            <a:avLst/>
          </a:prstGeom>
          <a:noFill/>
        </p:spPr>
      </p:pic>
      <p:pic>
        <p:nvPicPr>
          <p:cNvPr id="5" name="4 Imagen" descr="http://fisica.laguia2000.com/wp-content/uploads/2011/07/Flujo-Laminar-2.gif"/>
          <p:cNvPicPr/>
          <p:nvPr/>
        </p:nvPicPr>
        <p:blipFill>
          <a:blip r:embed="rId3" cstate="print"/>
          <a:srcRect/>
          <a:stretch>
            <a:fillRect/>
          </a:stretch>
        </p:blipFill>
        <p:spPr bwMode="auto">
          <a:xfrm>
            <a:off x="2857488" y="357166"/>
            <a:ext cx="2808312" cy="187220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692696"/>
            <a:ext cx="7416824" cy="461665"/>
          </a:xfrm>
          <a:prstGeom prst="rect">
            <a:avLst/>
          </a:prstGeom>
        </p:spPr>
        <p:txBody>
          <a:bodyPr wrap="square">
            <a:spAutoFit/>
          </a:bodyPr>
          <a:lstStyle/>
          <a:p>
            <a:r>
              <a:rPr lang="es-AR" sz="2400" b="1" u="sng" dirty="0">
                <a:latin typeface="Century" pitchFamily="18" charset="0"/>
              </a:rPr>
              <a:t>FLUJO LAMINAR A TRAVES DE UNA TUBERIA</a:t>
            </a:r>
            <a:endParaRPr lang="es-AR" sz="2400" b="1" dirty="0">
              <a:latin typeface="Century" pitchFamily="18" charset="0"/>
            </a:endParaRPr>
          </a:p>
        </p:txBody>
      </p:sp>
      <p:sp>
        <p:nvSpPr>
          <p:cNvPr id="3" name="2 Rectángulo"/>
          <p:cNvSpPr/>
          <p:nvPr/>
        </p:nvSpPr>
        <p:spPr>
          <a:xfrm>
            <a:off x="1187624" y="1484784"/>
            <a:ext cx="7560840" cy="2246769"/>
          </a:xfrm>
          <a:prstGeom prst="rect">
            <a:avLst/>
          </a:prstGeom>
        </p:spPr>
        <p:txBody>
          <a:bodyPr wrap="square">
            <a:spAutoFit/>
          </a:bodyPr>
          <a:lstStyle/>
          <a:p>
            <a:r>
              <a:rPr lang="es-AR" sz="2000" dirty="0">
                <a:latin typeface="Century" pitchFamily="18" charset="0"/>
              </a:rPr>
              <a:t>Esta situación se analiza para el caso de un flujo laminar incomprensible. La siguiente figura es una sección de tubería en la que el flujo es laminar y se encuentra totalmente desarrollado; esto es, no tiene influencia de ningún efecto en la entrada y representa una situación de flujo continuo. Un </a:t>
            </a:r>
            <a:r>
              <a:rPr lang="es-AR" sz="2000" i="1" dirty="0">
                <a:latin typeface="Century" pitchFamily="18" charset="0"/>
              </a:rPr>
              <a:t>flujo totalmente desarrollado</a:t>
            </a:r>
            <a:r>
              <a:rPr lang="es-AR" sz="2000" dirty="0">
                <a:latin typeface="Century" pitchFamily="18" charset="0"/>
              </a:rPr>
              <a:t> se define como aquel en el cual el perfil de rapidez no varía a lo largo de eje de flujo.</a:t>
            </a:r>
          </a:p>
        </p:txBody>
      </p:sp>
      <p:pic>
        <p:nvPicPr>
          <p:cNvPr id="4" name="21 Imagen" descr="WP_20150720_003.jpg"/>
          <p:cNvPicPr/>
          <p:nvPr/>
        </p:nvPicPr>
        <p:blipFill>
          <a:blip r:embed="rId2" cstate="print"/>
          <a:srcRect l="14332" t="15072" r="13029" b="31594"/>
          <a:stretch>
            <a:fillRect/>
          </a:stretch>
        </p:blipFill>
        <p:spPr>
          <a:xfrm>
            <a:off x="1835696" y="3933056"/>
            <a:ext cx="5184576" cy="23042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332656"/>
            <a:ext cx="7560840" cy="2308324"/>
          </a:xfrm>
          <a:prstGeom prst="rect">
            <a:avLst/>
          </a:prstGeom>
        </p:spPr>
        <p:txBody>
          <a:bodyPr wrap="square">
            <a:spAutoFit/>
          </a:bodyPr>
          <a:lstStyle/>
          <a:p>
            <a:r>
              <a:rPr lang="es-AR" sz="2400" dirty="0">
                <a:latin typeface="Century" pitchFamily="18" charset="0"/>
              </a:rPr>
              <a:t>En estado estacionario, la conservación de momento lineal expresa lo siguiente: suma de fuerzas actuando sobre el volumen de control= velocidad de salida del momento lineal-velocidad de entrada del momento lineal, ambas con respecto al volumen de control</a:t>
            </a: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45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0" y="2708920"/>
            <a:ext cx="5112568" cy="792089"/>
          </a:xfrm>
          <a:prstGeom prst="rect">
            <a:avLst/>
          </a:prstGeom>
          <a:noFill/>
        </p:spPr>
      </p:pic>
      <p:sp>
        <p:nvSpPr>
          <p:cNvPr id="24579"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pic>
        <p:nvPicPr>
          <p:cNvPr id="2458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3933056"/>
            <a:ext cx="7488832" cy="528059"/>
          </a:xfrm>
          <a:prstGeom prst="rect">
            <a:avLst/>
          </a:prstGeom>
          <a:noFill/>
        </p:spPr>
      </p:pic>
      <p:sp>
        <p:nvSpPr>
          <p:cNvPr id="24584"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800" b="0" i="0" u="none" strike="noStrike" cap="none" normalizeH="0" baseline="0" smtClean="0">
                <a:ln>
                  <a:noFill/>
                </a:ln>
                <a:solidFill>
                  <a:schemeClr val="tx1"/>
                </a:solidFill>
                <a:effectLst/>
                <a:latin typeface="Arial" pitchFamily="34" charset="0"/>
                <a:cs typeface="Arial" pitchFamily="34" charset="0"/>
              </a:rPr>
              <a:t/>
            </a:r>
            <a:br>
              <a:rPr kumimoji="0" lang="es-AR" sz="1800" b="0" i="0" u="none" strike="noStrike" cap="none" normalizeH="0" baseline="0" smtClean="0">
                <a:ln>
                  <a:noFill/>
                </a:ln>
                <a:solidFill>
                  <a:schemeClr val="tx1"/>
                </a:solidFill>
                <a:effectLst/>
                <a:latin typeface="Arial" pitchFamily="34" charset="0"/>
                <a:cs typeface="Arial" pitchFamily="34" charset="0"/>
              </a:rPr>
            </a:br>
            <a:endParaRPr kumimoji="0" lang="es-A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4585" name="Rectangle 9"/>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458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4586"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15616" y="4725144"/>
            <a:ext cx="6300700" cy="720080"/>
          </a:xfrm>
          <a:prstGeom prst="rect">
            <a:avLst/>
          </a:prstGeom>
          <a:noFill/>
        </p:spPr>
      </p:pic>
      <p:sp>
        <p:nvSpPr>
          <p:cNvPr id="2458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4588"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7624" y="5733256"/>
            <a:ext cx="2304256" cy="85921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476672"/>
            <a:ext cx="5144357" cy="461665"/>
          </a:xfrm>
          <a:prstGeom prst="rect">
            <a:avLst/>
          </a:prstGeom>
        </p:spPr>
        <p:txBody>
          <a:bodyPr wrap="none">
            <a:spAutoFit/>
          </a:bodyPr>
          <a:lstStyle/>
          <a:p>
            <a:r>
              <a:rPr lang="es-AR" sz="2400" dirty="0">
                <a:latin typeface="Century" pitchFamily="18" charset="0"/>
              </a:rPr>
              <a:t>Al sustituir los términos restantes </a:t>
            </a: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66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1340768"/>
            <a:ext cx="7866874" cy="360040"/>
          </a:xfrm>
          <a:prstGeom prst="rect">
            <a:avLst/>
          </a:prstGeom>
          <a:noFill/>
        </p:spPr>
      </p:pic>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66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59632" y="2204864"/>
            <a:ext cx="5760640" cy="720080"/>
          </a:xfrm>
          <a:prstGeom prst="rect">
            <a:avLst/>
          </a:prstGeom>
          <a:noFill/>
        </p:spPr>
      </p:pic>
      <p:sp>
        <p:nvSpPr>
          <p:cNvPr id="26629" name="Rectangle 5"/>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66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66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632" y="3284984"/>
            <a:ext cx="2808312" cy="793187"/>
          </a:xfrm>
          <a:prstGeom prst="rect">
            <a:avLst/>
          </a:prstGeom>
          <a:noFill/>
        </p:spPr>
      </p:pic>
      <p:sp>
        <p:nvSpPr>
          <p:cNvPr id="26632" name="Rectangle 8"/>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66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663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63688" y="4797152"/>
            <a:ext cx="1872208" cy="730404"/>
          </a:xfrm>
          <a:prstGeom prst="rect">
            <a:avLst/>
          </a:prstGeom>
          <a:noFill/>
        </p:spPr>
      </p:pic>
      <p:sp>
        <p:nvSpPr>
          <p:cNvPr id="26635" name="Rectangle 11"/>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CuadroTexto"/>
          <p:cNvSpPr txBox="1"/>
          <p:nvPr/>
        </p:nvSpPr>
        <p:spPr>
          <a:xfrm>
            <a:off x="1259632" y="4149080"/>
            <a:ext cx="6912768" cy="461665"/>
          </a:xfrm>
          <a:prstGeom prst="rect">
            <a:avLst/>
          </a:prstGeom>
          <a:noFill/>
        </p:spPr>
        <p:txBody>
          <a:bodyPr wrap="square" rtlCol="0">
            <a:spAutoFit/>
          </a:bodyPr>
          <a:lstStyle/>
          <a:p>
            <a:r>
              <a:rPr lang="es-AR" sz="2400" dirty="0" smtClean="0">
                <a:latin typeface="Century" pitchFamily="18" charset="0"/>
              </a:rPr>
              <a:t>Separando e integrando, se obtiene</a:t>
            </a:r>
            <a:endParaRPr lang="es-AR" sz="2400" dirty="0">
              <a:latin typeface="Century"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76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28926" y="2143116"/>
            <a:ext cx="1857388" cy="785818"/>
          </a:xfrm>
          <a:prstGeom prst="rect">
            <a:avLst/>
          </a:prstGeom>
          <a:noFill/>
        </p:spPr>
      </p:pic>
      <p:sp>
        <p:nvSpPr>
          <p:cNvPr id="22" name="21 CuadroTexto"/>
          <p:cNvSpPr txBox="1"/>
          <p:nvPr/>
        </p:nvSpPr>
        <p:spPr>
          <a:xfrm>
            <a:off x="1115616" y="476672"/>
            <a:ext cx="7560840" cy="1569660"/>
          </a:xfrm>
          <a:prstGeom prst="rect">
            <a:avLst/>
          </a:prstGeom>
          <a:noFill/>
        </p:spPr>
        <p:txBody>
          <a:bodyPr wrap="square" rtlCol="0">
            <a:spAutoFit/>
          </a:bodyPr>
          <a:lstStyle/>
          <a:p>
            <a:r>
              <a:rPr lang="es-AR" sz="2400" dirty="0" smtClean="0">
                <a:latin typeface="Century" pitchFamily="18" charset="0"/>
              </a:rPr>
              <a:t>E</a:t>
            </a:r>
            <a:r>
              <a:rPr lang="es-AR" sz="2400" dirty="0" smtClean="0">
                <a:latin typeface="Century" pitchFamily="18" charset="0"/>
              </a:rPr>
              <a:t>n </a:t>
            </a:r>
            <a:r>
              <a:rPr lang="es-AR" sz="2400" dirty="0">
                <a:latin typeface="Century" pitchFamily="18" charset="0"/>
              </a:rPr>
              <a:t>el centro del conducto, r=0, </a:t>
            </a:r>
            <a:r>
              <a:rPr lang="es-AR" sz="2400" dirty="0" smtClean="0">
                <a:latin typeface="Century" pitchFamily="18" charset="0"/>
              </a:rPr>
              <a:t> </a:t>
            </a:r>
            <a:r>
              <a:rPr lang="es-AR" sz="2400" dirty="0">
                <a:latin typeface="Century" pitchFamily="18" charset="0"/>
              </a:rPr>
              <a:t>para cualquier valor finito de </a:t>
            </a:r>
            <a:r>
              <a:rPr lang="es-AR" sz="2400" dirty="0" smtClean="0">
                <a:latin typeface="Century" pitchFamily="18" charset="0"/>
              </a:rPr>
              <a:t> la constante el esfuerzo cortante será infinito.</a:t>
            </a:r>
            <a:r>
              <a:rPr lang="es-AR" sz="2400" dirty="0">
                <a:latin typeface="Century" pitchFamily="18" charset="0"/>
              </a:rPr>
              <a:t> </a:t>
            </a:r>
            <a:r>
              <a:rPr lang="es-AR" sz="2400" dirty="0" smtClean="0">
                <a:latin typeface="Century" pitchFamily="18" charset="0"/>
              </a:rPr>
              <a:t>E</a:t>
            </a:r>
            <a:r>
              <a:rPr lang="es-AR" sz="2400" dirty="0" smtClean="0">
                <a:latin typeface="Century" pitchFamily="18" charset="0"/>
              </a:rPr>
              <a:t>sto </a:t>
            </a:r>
            <a:r>
              <a:rPr lang="es-AR" sz="2400" dirty="0">
                <a:latin typeface="Century" pitchFamily="18" charset="0"/>
              </a:rPr>
              <a:t>es físicamente </a:t>
            </a:r>
            <a:r>
              <a:rPr lang="es-AR" sz="2400" dirty="0" smtClean="0">
                <a:latin typeface="Century" pitchFamily="18" charset="0"/>
              </a:rPr>
              <a:t>imposible, entonces </a:t>
            </a:r>
            <a:r>
              <a:rPr lang="es-AR" sz="2400" dirty="0">
                <a:latin typeface="Century" pitchFamily="18" charset="0"/>
              </a:rPr>
              <a:t>el único valor real de la constante es cero</a:t>
            </a:r>
            <a:r>
              <a:rPr lang="es-AR" dirty="0"/>
              <a:t>.</a:t>
            </a:r>
          </a:p>
        </p:txBody>
      </p:sp>
      <p:sp>
        <p:nvSpPr>
          <p:cNvPr id="35" name="34 Rectángulo"/>
          <p:cNvSpPr/>
          <p:nvPr/>
        </p:nvSpPr>
        <p:spPr>
          <a:xfrm>
            <a:off x="1071538" y="3143248"/>
            <a:ext cx="7560840" cy="830997"/>
          </a:xfrm>
          <a:prstGeom prst="rect">
            <a:avLst/>
          </a:prstGeom>
        </p:spPr>
        <p:txBody>
          <a:bodyPr wrap="square">
            <a:spAutoFit/>
          </a:bodyPr>
          <a:lstStyle/>
          <a:p>
            <a:r>
              <a:rPr lang="es-AR" sz="2400" dirty="0" smtClean="0">
                <a:latin typeface="Century" pitchFamily="18" charset="0"/>
              </a:rPr>
              <a:t>si </a:t>
            </a:r>
            <a:r>
              <a:rPr lang="es-AR" sz="2400" dirty="0">
                <a:latin typeface="Century" pitchFamily="18" charset="0"/>
              </a:rPr>
              <a:t>se supone que el fluido es newtoniano y se recuerda que el flujo es laminar</a:t>
            </a:r>
          </a:p>
        </p:txBody>
      </p:sp>
      <p:sp>
        <p:nvSpPr>
          <p:cNvPr id="27682" name="Rectangle 34"/>
          <p:cNvSpPr>
            <a:spLocks noChangeArrowheads="1"/>
          </p:cNvSpPr>
          <p:nvPr/>
        </p:nvSpPr>
        <p:spPr bwMode="auto">
          <a:xfrm>
            <a:off x="251520" y="270892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7681" name="Picture 3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86116" y="4071942"/>
            <a:ext cx="2000264" cy="934964"/>
          </a:xfrm>
          <a:prstGeom prst="rect">
            <a:avLst/>
          </a:prstGeom>
          <a:noFill/>
        </p:spPr>
      </p:pic>
      <p:sp>
        <p:nvSpPr>
          <p:cNvPr id="27683" name="Rectangle 3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81150" algn="l"/>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Rectángulo"/>
          <p:cNvSpPr/>
          <p:nvPr/>
        </p:nvSpPr>
        <p:spPr>
          <a:xfrm>
            <a:off x="1142976" y="5072074"/>
            <a:ext cx="6357982" cy="461665"/>
          </a:xfrm>
          <a:prstGeom prst="rect">
            <a:avLst/>
          </a:prstGeom>
        </p:spPr>
        <p:txBody>
          <a:bodyPr wrap="square">
            <a:spAutoFit/>
          </a:bodyPr>
          <a:lstStyle/>
          <a:p>
            <a:r>
              <a:rPr lang="es-AR" sz="2400" dirty="0" smtClean="0">
                <a:latin typeface="Century" pitchFamily="18" charset="0"/>
              </a:rPr>
              <a:t>sustituyendo</a:t>
            </a:r>
            <a:endParaRPr lang="es-AR" sz="2400" dirty="0">
              <a:latin typeface="Century" pitchFamily="18" charset="0"/>
            </a:endParaRPr>
          </a:p>
        </p:txBody>
      </p:sp>
      <p:pic>
        <p:nvPicPr>
          <p:cNvPr id="10"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57554" y="5286388"/>
            <a:ext cx="1928826" cy="92869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464</TotalTime>
  <Words>1153</Words>
  <Application>Microsoft Office PowerPoint</Application>
  <PresentationFormat>Presentación en pantalla (4:3)</PresentationFormat>
  <Paragraphs>94</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Solsticio</vt:lpstr>
      <vt:lpstr>Transferencia de Cantidad de Movimiento Lineal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FENÓMENOS DE TRANSPORTE</dc:title>
  <dc:creator>Anahi Gutierrez</dc:creator>
  <cp:lastModifiedBy>Lautaro</cp:lastModifiedBy>
  <cp:revision>37</cp:revision>
  <dcterms:created xsi:type="dcterms:W3CDTF">2015-07-21T06:09:34Z</dcterms:created>
  <dcterms:modified xsi:type="dcterms:W3CDTF">2015-08-06T23:10:49Z</dcterms:modified>
</cp:coreProperties>
</file>