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2"/>
  </p:notesMasterIdLst>
  <p:sldIdLst>
    <p:sldId id="256" r:id="rId2"/>
    <p:sldId id="262" r:id="rId3"/>
    <p:sldId id="263" r:id="rId4"/>
    <p:sldId id="264" r:id="rId5"/>
    <p:sldId id="265" r:id="rId6"/>
    <p:sldId id="267" r:id="rId7"/>
    <p:sldId id="268" r:id="rId8"/>
    <p:sldId id="270" r:id="rId9"/>
    <p:sldId id="284" r:id="rId10"/>
    <p:sldId id="280" r:id="rId11"/>
    <p:sldId id="285" r:id="rId12"/>
    <p:sldId id="281" r:id="rId13"/>
    <p:sldId id="273" r:id="rId14"/>
    <p:sldId id="282" r:id="rId15"/>
    <p:sldId id="274" r:id="rId16"/>
    <p:sldId id="276" r:id="rId17"/>
    <p:sldId id="283" r:id="rId18"/>
    <p:sldId id="297" r:id="rId19"/>
    <p:sldId id="304" r:id="rId20"/>
    <p:sldId id="303" r:id="rId21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F3D7A6A-A638-4BA3-9553-1DC620A6E0A2}" type="datetimeFigureOut">
              <a:rPr lang="en-US"/>
              <a:pPr>
                <a:defRPr/>
              </a:pPr>
              <a:t>10/2/2025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U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773A83-6A73-4276-9412-0730DDF8C3B5}" type="slidenum">
              <a:rPr lang="en-US" altLang="es-AR"/>
              <a:pPr/>
              <a:t>‹Nº›</a:t>
            </a:fld>
            <a:endParaRPr lang="en-US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3918042-B30C-40D3-B072-8219A8377079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0281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22D5F-61F8-439D-9531-65AD7A1B7894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9307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48644-3A4B-4CF4-8862-54EF2FB512EE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5707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s-A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FA979-A1D4-4FF4-98A4-BBD2C65B5178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68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158B4-A303-45F8-9D49-1EB91AE42B84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5456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2AE53-AC90-49A5-B007-B488B048116A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012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FE31E0B-3719-441C-B300-DE2438F0AFE4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8329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8E7D4-5BC8-4678-BC86-920E09C12100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7014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F2FDB-AFFC-45BA-9980-442418C86531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5841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237AE-CC88-441C-83C5-51BB4ACACC2F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1697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0CF03E-8224-457D-8606-BAD610BAB807}" type="slidenum">
              <a:rPr lang="es-ES" altLang="en-US"/>
              <a:pPr/>
              <a:t>‹Nº›</a:t>
            </a:fld>
            <a:endParaRPr lang="es-ES" altLang="en-US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5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1A8A2-BC94-4F8B-9552-F41B3FEBE470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1718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2DFCF"/>
            </a:gs>
            <a:gs pos="62000">
              <a:srgbClr val="A4A292"/>
            </a:gs>
            <a:gs pos="100000">
              <a:srgbClr val="928F7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n-US" altLang="en-US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EFEFE"/>
                </a:solidFill>
              </a:defRPr>
            </a:lvl1pPr>
          </a:lstStyle>
          <a:p>
            <a:fld id="{B064A592-F74C-4882-8AB4-4AED84EA148A}" type="slidenum">
              <a:rPr lang="es-ES" altLang="en-US"/>
              <a:pPr/>
              <a:t>‹Nº›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5" r:id="rId8"/>
    <p:sldLayoutId id="2147483896" r:id="rId9"/>
    <p:sldLayoutId id="2147483891" r:id="rId10"/>
    <p:sldLayoutId id="2147483892" r:id="rId11"/>
    <p:sldLayoutId id="214748389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92650" y="2349500"/>
            <a:ext cx="3313113" cy="1701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/>
              <a:t>Conformado de materiales cerámicos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4716463" y="4508500"/>
            <a:ext cx="33115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n-US" sz="2400" dirty="0"/>
              <a:t> Ingeniería de Materiales  2025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altLang="en-US" sz="2400" dirty="0"/>
              <a:t>Ing. Teresa Antequera</a:t>
            </a:r>
          </a:p>
        </p:txBody>
      </p:sp>
      <p:sp>
        <p:nvSpPr>
          <p:cNvPr id="6148" name="CuadroTexto 1"/>
          <p:cNvSpPr txBox="1">
            <a:spLocks noChangeArrowheads="1"/>
          </p:cNvSpPr>
          <p:nvPr/>
        </p:nvSpPr>
        <p:spPr bwMode="auto">
          <a:xfrm>
            <a:off x="5808663" y="4049713"/>
            <a:ext cx="1079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AR" altLang="en-US" sz="2400"/>
              <a:t>Parte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3"/>
    </mc:Choice>
    <mc:Fallback xmlns="">
      <p:transition spd="slow" advTm="97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684213" y="836613"/>
            <a:ext cx="7024687" cy="685800"/>
          </a:xfrm>
        </p:spPr>
        <p:txBody>
          <a:bodyPr/>
          <a:lstStyle/>
          <a:p>
            <a:pPr eaLnBrk="1" hangingPunct="1"/>
            <a:r>
              <a:rPr lang="es-AR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Sinterizado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750" y="1700213"/>
            <a:ext cx="3538538" cy="43497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A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sinterizado se puede esquematizar en tres etapas idealizadas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s-A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Inicial o formación de cuellos (</a:t>
            </a:r>
            <a:r>
              <a:rPr lang="es-A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Necking</a:t>
            </a:r>
            <a:r>
              <a:rPr lang="es-A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AR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</a:t>
            </a:r>
            <a:r>
              <a:rPr lang="es-A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s-A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 (densificación y crecimiento de granos)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s-A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(Formación de porosidad cerrada</a:t>
            </a: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24000"/>
            <a:ext cx="457676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24400"/>
            <a:ext cx="1693862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26"/>
    </mc:Choice>
    <mc:Fallback xmlns="">
      <p:transition spd="slow" advTm="19492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1403350" y="319088"/>
            <a:ext cx="2808288" cy="593725"/>
          </a:xfrm>
        </p:spPr>
        <p:txBody>
          <a:bodyPr/>
          <a:lstStyle/>
          <a:p>
            <a:pPr eaLnBrk="1" hangingPunct="1"/>
            <a:r>
              <a:rPr lang="es-AR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Hornos</a:t>
            </a:r>
          </a:p>
        </p:txBody>
      </p:sp>
      <p:sp>
        <p:nvSpPr>
          <p:cNvPr id="16387" name="3 CuadroTexto"/>
          <p:cNvSpPr txBox="1">
            <a:spLocks noChangeArrowheads="1"/>
          </p:cNvSpPr>
          <p:nvPr/>
        </p:nvSpPr>
        <p:spPr bwMode="auto">
          <a:xfrm>
            <a:off x="730250" y="912813"/>
            <a:ext cx="4752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s-AR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Hornos discontinuos o intermitentes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s-AR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Hornos semi- continuos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s-AR" alt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Hornos continuos (Hornos túnel)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42975"/>
            <a:ext cx="1566862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052638"/>
            <a:ext cx="267017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052638"/>
            <a:ext cx="246856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Image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30389" r="12201" b="49847"/>
          <a:stretch>
            <a:fillRect/>
          </a:stretch>
        </p:blipFill>
        <p:spPr bwMode="auto">
          <a:xfrm>
            <a:off x="673100" y="4948238"/>
            <a:ext cx="728345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57"/>
    </mc:Choice>
    <mc:Fallback xmlns="">
      <p:transition spd="slow" advTm="12395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n-US"/>
              <a:t>Cerámicos de ingeniería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7677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CuadroTexto 1"/>
          <p:cNvSpPr txBox="1">
            <a:spLocks noChangeArrowheads="1"/>
          </p:cNvSpPr>
          <p:nvPr/>
        </p:nvSpPr>
        <p:spPr bwMode="auto">
          <a:xfrm>
            <a:off x="1019175" y="814388"/>
            <a:ext cx="648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b="1">
                <a:solidFill>
                  <a:schemeClr val="accent2"/>
                </a:solidFill>
              </a:rPr>
              <a:t>PROCESADO DE NUEVOS MATERIALES CERÁMICOS</a:t>
            </a:r>
            <a:endParaRPr lang="en-US" altLang="en-US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54"/>
    </mc:Choice>
    <mc:Fallback xmlns="">
      <p:transition spd="slow" advTm="25445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684213" y="908050"/>
            <a:ext cx="7024687" cy="398463"/>
          </a:xfrm>
        </p:spPr>
        <p:txBody>
          <a:bodyPr/>
          <a:lstStyle/>
          <a:p>
            <a:pPr eaLnBrk="1" hangingPunct="1"/>
            <a:r>
              <a:rPr lang="es-E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Conformado de los polvos cerámicos</a:t>
            </a:r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xfrm>
            <a:off x="900113" y="1455738"/>
            <a:ext cx="4895850" cy="2282825"/>
          </a:xfrm>
        </p:spPr>
        <p:txBody>
          <a:bodyPr/>
          <a:lstStyle/>
          <a:p>
            <a:pPr eaLnBrk="1" hangingPunct="1"/>
            <a:r>
              <a:rPr lang="es-E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Compactación: unidireccional (uniaxial)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isostático</a:t>
            </a:r>
          </a:p>
          <a:p>
            <a:pPr eaLnBrk="1" hangingPunct="1"/>
            <a:r>
              <a:rPr lang="es-E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Casting: slip casting, tape casting</a:t>
            </a:r>
          </a:p>
          <a:p>
            <a:pPr eaLnBrk="1" hangingPunct="1"/>
            <a:r>
              <a:rPr lang="es-E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Conformado plástico: extrusión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moldeo por inyección</a:t>
            </a:r>
          </a:p>
        </p:txBody>
      </p:sp>
      <p:pic>
        <p:nvPicPr>
          <p:cNvPr id="1843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3500438"/>
            <a:ext cx="4652963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306513"/>
            <a:ext cx="224313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6"/>
    </mc:Choice>
    <mc:Fallback xmlns="">
      <p:transition spd="slow" advTm="7051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>
          <a:xfrm>
            <a:off x="469900" y="620713"/>
            <a:ext cx="8229600" cy="512762"/>
          </a:xfrm>
        </p:spPr>
        <p:txBody>
          <a:bodyPr/>
          <a:lstStyle/>
          <a:p>
            <a:pPr eaLnBrk="1" hangingPunct="1"/>
            <a:r>
              <a:rPr lang="es-AR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Conformado: Tape casting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7449"/>
            <a:ext cx="54991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15" y="1051878"/>
            <a:ext cx="1951485" cy="133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6"/>
          <a:stretch>
            <a:fillRect/>
          </a:stretch>
        </p:blipFill>
        <p:spPr bwMode="auto">
          <a:xfrm>
            <a:off x="4884738" y="4764088"/>
            <a:ext cx="3814762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28"/>
    </mc:Choice>
    <mc:Fallback xmlns="">
      <p:transition spd="slow" advTm="10532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539750" y="765175"/>
            <a:ext cx="7024688" cy="325438"/>
          </a:xfrm>
        </p:spPr>
        <p:txBody>
          <a:bodyPr/>
          <a:lstStyle/>
          <a:p>
            <a:pPr eaLnBrk="1" hangingPunct="1"/>
            <a:r>
              <a:rPr lang="es-E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Conformado</a:t>
            </a:r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539750" y="1196975"/>
            <a:ext cx="8229600" cy="1152525"/>
          </a:xfrm>
        </p:spPr>
        <p:txBody>
          <a:bodyPr/>
          <a:lstStyle/>
          <a:p>
            <a:pPr eaLnBrk="1" hangingPunct="1"/>
            <a:r>
              <a:rPr lang="es-E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Prensado uniaxial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Conformado y compactación simultánea de un polvo granular, mediante su compresión confinado en una matriz rígida</a:t>
            </a:r>
          </a:p>
          <a:p>
            <a:pPr eaLnBrk="1" hangingPunct="1"/>
            <a:r>
              <a:rPr lang="es-ES" alt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Prensado isostático en frío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s-ES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2565400"/>
            <a:ext cx="358933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565400"/>
            <a:ext cx="2814638" cy="28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73"/>
    </mc:Choice>
    <mc:Fallback xmlns="">
      <p:transition spd="slow" advTm="18487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900113" y="692150"/>
            <a:ext cx="7024687" cy="542925"/>
          </a:xfrm>
        </p:spPr>
        <p:txBody>
          <a:bodyPr/>
          <a:lstStyle/>
          <a:p>
            <a:pPr eaLnBrk="1" hangingPunct="1"/>
            <a:r>
              <a:rPr lang="es-ES" altLang="en-US" sz="2000" b="1">
                <a:solidFill>
                  <a:schemeClr val="accent2"/>
                </a:solidFill>
              </a:rPr>
              <a:t>Sinterizado</a:t>
            </a:r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xfrm>
            <a:off x="523875" y="1412875"/>
            <a:ext cx="4259263" cy="43497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n-US" b="1" dirty="0">
                <a:solidFill>
                  <a:schemeClr val="tx1"/>
                </a:solidFill>
              </a:rPr>
              <a:t>Técnicas </a:t>
            </a:r>
            <a:r>
              <a:rPr lang="es-ES" altLang="en-US" b="1" dirty="0" err="1">
                <a:solidFill>
                  <a:schemeClr val="tx1"/>
                </a:solidFill>
              </a:rPr>
              <a:t>Sinterización</a:t>
            </a:r>
            <a:endParaRPr lang="es-ES" altLang="en-US" b="1" dirty="0">
              <a:solidFill>
                <a:schemeClr val="tx1"/>
              </a:solidFill>
            </a:endParaRPr>
          </a:p>
          <a:p>
            <a:pPr eaLnBrk="1" hangingPunct="1"/>
            <a:r>
              <a:rPr lang="es-ES" altLang="en-US" b="1" dirty="0">
                <a:solidFill>
                  <a:schemeClr val="tx1"/>
                </a:solidFill>
              </a:rPr>
              <a:t>PS</a:t>
            </a:r>
            <a:r>
              <a:rPr lang="es-ES" altLang="en-US" dirty="0">
                <a:solidFill>
                  <a:schemeClr val="tx1"/>
                </a:solidFill>
              </a:rPr>
              <a:t>: </a:t>
            </a:r>
            <a:r>
              <a:rPr lang="es-ES" altLang="en-US" dirty="0" err="1">
                <a:solidFill>
                  <a:schemeClr val="tx1"/>
                </a:solidFill>
              </a:rPr>
              <a:t>Pressureless</a:t>
            </a:r>
            <a:r>
              <a:rPr lang="es-ES" altLang="en-US" dirty="0">
                <a:solidFill>
                  <a:schemeClr val="tx1"/>
                </a:solidFill>
              </a:rPr>
              <a:t> </a:t>
            </a:r>
            <a:r>
              <a:rPr lang="es-ES" altLang="en-US" dirty="0" err="1">
                <a:solidFill>
                  <a:schemeClr val="tx1"/>
                </a:solidFill>
              </a:rPr>
              <a:t>Sintering</a:t>
            </a:r>
            <a:r>
              <a:rPr lang="es-ES" altLang="en-US" dirty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es-ES" altLang="en-US" b="1" dirty="0">
                <a:solidFill>
                  <a:schemeClr val="tx1"/>
                </a:solidFill>
              </a:rPr>
              <a:t>GPS</a:t>
            </a:r>
            <a:r>
              <a:rPr lang="es-ES" altLang="en-US" dirty="0">
                <a:solidFill>
                  <a:schemeClr val="tx1"/>
                </a:solidFill>
              </a:rPr>
              <a:t>: Gas </a:t>
            </a:r>
            <a:r>
              <a:rPr lang="es-ES" altLang="en-US" dirty="0" err="1">
                <a:solidFill>
                  <a:schemeClr val="tx1"/>
                </a:solidFill>
              </a:rPr>
              <a:t>Pressure</a:t>
            </a:r>
            <a:r>
              <a:rPr lang="es-ES" altLang="en-US" dirty="0">
                <a:solidFill>
                  <a:schemeClr val="tx1"/>
                </a:solidFill>
              </a:rPr>
              <a:t> </a:t>
            </a:r>
            <a:r>
              <a:rPr lang="es-ES" altLang="en-US" dirty="0" err="1">
                <a:solidFill>
                  <a:schemeClr val="tx1"/>
                </a:solidFill>
              </a:rPr>
              <a:t>Sintering</a:t>
            </a:r>
            <a:r>
              <a:rPr lang="es-ES" altLang="en-US" dirty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es-ES" altLang="en-US" b="1" dirty="0">
                <a:solidFill>
                  <a:schemeClr val="tx1"/>
                </a:solidFill>
              </a:rPr>
              <a:t>HP</a:t>
            </a:r>
            <a:r>
              <a:rPr lang="es-ES" altLang="en-US" dirty="0">
                <a:solidFill>
                  <a:schemeClr val="tx1"/>
                </a:solidFill>
              </a:rPr>
              <a:t>: Hot Pressing </a:t>
            </a:r>
          </a:p>
          <a:p>
            <a:pPr eaLnBrk="1" hangingPunct="1"/>
            <a:r>
              <a:rPr lang="es-ES" altLang="en-US" b="1" dirty="0">
                <a:solidFill>
                  <a:schemeClr val="tx1"/>
                </a:solidFill>
              </a:rPr>
              <a:t>HIP</a:t>
            </a:r>
            <a:r>
              <a:rPr lang="es-ES" altLang="en-US" dirty="0">
                <a:solidFill>
                  <a:schemeClr val="tx1"/>
                </a:solidFill>
              </a:rPr>
              <a:t>: Hot </a:t>
            </a:r>
            <a:r>
              <a:rPr lang="es-ES" altLang="en-US" dirty="0" err="1">
                <a:solidFill>
                  <a:schemeClr val="tx1"/>
                </a:solidFill>
              </a:rPr>
              <a:t>Isostatic</a:t>
            </a:r>
            <a:r>
              <a:rPr lang="es-ES" altLang="en-US" dirty="0">
                <a:solidFill>
                  <a:schemeClr val="tx1"/>
                </a:solidFill>
              </a:rPr>
              <a:t> Pressing </a:t>
            </a:r>
          </a:p>
          <a:p>
            <a:pPr eaLnBrk="1" hangingPunct="1"/>
            <a:r>
              <a:rPr lang="es-ES" altLang="en-US" b="1" dirty="0">
                <a:solidFill>
                  <a:schemeClr val="tx1"/>
                </a:solidFill>
              </a:rPr>
              <a:t>SPS</a:t>
            </a:r>
            <a:r>
              <a:rPr lang="es-ES" altLang="en-US" dirty="0">
                <a:solidFill>
                  <a:schemeClr val="tx1"/>
                </a:solidFill>
              </a:rPr>
              <a:t>: </a:t>
            </a:r>
            <a:r>
              <a:rPr lang="es-ES" altLang="en-US" dirty="0" err="1">
                <a:solidFill>
                  <a:schemeClr val="tx1"/>
                </a:solidFill>
              </a:rPr>
              <a:t>Spark</a:t>
            </a:r>
            <a:r>
              <a:rPr lang="es-ES" altLang="en-US" dirty="0">
                <a:solidFill>
                  <a:schemeClr val="tx1"/>
                </a:solidFill>
              </a:rPr>
              <a:t> Plasma </a:t>
            </a:r>
            <a:r>
              <a:rPr lang="es-ES" altLang="en-US" dirty="0" err="1">
                <a:solidFill>
                  <a:schemeClr val="tx1"/>
                </a:solidFill>
              </a:rPr>
              <a:t>Sintering</a:t>
            </a:r>
            <a:endParaRPr lang="es-ES" altLang="en-US" dirty="0">
              <a:solidFill>
                <a:schemeClr val="tx1"/>
              </a:solidFill>
            </a:endParaRPr>
          </a:p>
          <a:p>
            <a:pPr eaLnBrk="1" hangingPunct="1"/>
            <a:r>
              <a:rPr lang="es-ES" altLang="en-US" b="1" dirty="0">
                <a:solidFill>
                  <a:schemeClr val="tx1"/>
                </a:solidFill>
              </a:rPr>
              <a:t>MWS</a:t>
            </a:r>
            <a:r>
              <a:rPr lang="es-ES" altLang="en-US" dirty="0">
                <a:solidFill>
                  <a:schemeClr val="tx1"/>
                </a:solidFill>
              </a:rPr>
              <a:t>: </a:t>
            </a:r>
            <a:r>
              <a:rPr lang="es-ES" altLang="en-US" dirty="0" err="1">
                <a:solidFill>
                  <a:schemeClr val="tx1"/>
                </a:solidFill>
              </a:rPr>
              <a:t>Microwave</a:t>
            </a:r>
            <a:r>
              <a:rPr lang="es-ES" altLang="en-US" dirty="0">
                <a:solidFill>
                  <a:schemeClr val="tx1"/>
                </a:solidFill>
              </a:rPr>
              <a:t> </a:t>
            </a:r>
            <a:r>
              <a:rPr lang="es-ES" altLang="en-US" dirty="0" err="1">
                <a:solidFill>
                  <a:schemeClr val="tx1"/>
                </a:solidFill>
              </a:rPr>
              <a:t>Sintering</a:t>
            </a:r>
            <a:endParaRPr lang="es-ES" altLang="en-US" dirty="0">
              <a:solidFill>
                <a:schemeClr val="tx1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44675"/>
            <a:ext cx="3960812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3"/>
    </mc:Choice>
    <mc:Fallback xmlns="">
      <p:transition spd="slow" advTm="5042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n-US"/>
              <a:t>HIP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12875"/>
            <a:ext cx="71501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15"/>
    </mc:Choice>
    <mc:Fallback xmlns="">
      <p:transition spd="slow" advTm="19441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2" b="832"/>
          <a:stretch>
            <a:fillRect/>
          </a:stretch>
        </p:blipFill>
        <p:spPr bwMode="auto">
          <a:xfrm>
            <a:off x="611188" y="1125538"/>
            <a:ext cx="7991475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37"/>
    </mc:Choice>
    <mc:Fallback xmlns="">
      <p:transition spd="slow" advTm="7143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44D2EB-4DEE-C357-83FD-FA833AE56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07152"/>
            <a:ext cx="3888432" cy="58436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66E6058-6298-5F1C-76FB-A435B0933575}"/>
              </a:ext>
            </a:extLst>
          </p:cNvPr>
          <p:cNvSpPr txBox="1"/>
          <p:nvPr/>
        </p:nvSpPr>
        <p:spPr>
          <a:xfrm>
            <a:off x="4788024" y="270892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Diagrama de flujo  comparativo entre CIP e HIP</a:t>
            </a:r>
          </a:p>
        </p:txBody>
      </p:sp>
    </p:spTree>
    <p:extLst>
      <p:ext uri="{BB962C8B-B14F-4D97-AF65-F5344CB8AC3E}">
        <p14:creationId xmlns:p14="http://schemas.microsoft.com/office/powerpoint/2010/main" val="138705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554038" y="404813"/>
            <a:ext cx="3970337" cy="439737"/>
          </a:xfrm>
        </p:spPr>
        <p:txBody>
          <a:bodyPr/>
          <a:lstStyle/>
          <a:p>
            <a:pPr eaLnBrk="1" hangingPunct="1"/>
            <a:r>
              <a:rPr lang="es-ES" altLang="en-US" sz="2000" b="1">
                <a:solidFill>
                  <a:schemeClr val="accent2"/>
                </a:solidFill>
              </a:rPr>
              <a:t>Moldeo o conformado</a:t>
            </a:r>
          </a:p>
        </p:txBody>
      </p:sp>
      <p:graphicFrame>
        <p:nvGraphicFramePr>
          <p:cNvPr id="13354" name="Group 42"/>
          <p:cNvGraphicFramePr>
            <a:graphicFrameLocks noGrp="1"/>
          </p:cNvGraphicFramePr>
          <p:nvPr>
            <p:ph type="tbl" idx="1"/>
          </p:nvPr>
        </p:nvGraphicFramePr>
        <p:xfrm>
          <a:off x="554038" y="1052513"/>
          <a:ext cx="5040312" cy="4300539"/>
        </p:xfrm>
        <a:graphic>
          <a:graphicData uri="http://schemas.openxmlformats.org/drawingml/2006/table">
            <a:tbl>
              <a:tblPr/>
              <a:tblGrid>
                <a:gridCol w="1679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Sistema de conformado</a:t>
                      </a:r>
                    </a:p>
                  </a:txBody>
                  <a:tcPr marL="91432" marR="91432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Nivel de presión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 de agua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Colado </a:t>
                      </a:r>
                    </a:p>
                  </a:txBody>
                  <a:tcPr marL="91432" marR="91432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Nulo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30 -40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Moldeo plástico</a:t>
                      </a:r>
                    </a:p>
                  </a:txBody>
                  <a:tcPr marL="91432" marR="91432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Bajo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25 -30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Extrusión</a:t>
                      </a:r>
                    </a:p>
                  </a:txBody>
                  <a:tcPr marL="91432" marR="91432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Medio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– 20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Prensado </a:t>
                      </a:r>
                      <a:r>
                        <a:rPr kumimoji="0" lang="es-E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semi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-húmedo</a:t>
                      </a:r>
                    </a:p>
                  </a:txBody>
                  <a:tcPr marL="91432" marR="91432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Alto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6 - 12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Prensado en seco</a:t>
                      </a:r>
                    </a:p>
                  </a:txBody>
                  <a:tcPr marL="91432" marR="91432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Alto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– 8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Prensado hidrostático</a:t>
                      </a:r>
                    </a:p>
                  </a:txBody>
                  <a:tcPr marL="91432" marR="91432"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Muy alto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0- 15</a:t>
                      </a:r>
                    </a:p>
                  </a:txBody>
                  <a:tcPr marL="91432" marR="91432"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20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r="32318"/>
          <a:stretch>
            <a:fillRect/>
          </a:stretch>
        </p:blipFill>
        <p:spPr bwMode="auto">
          <a:xfrm>
            <a:off x="5730875" y="1420813"/>
            <a:ext cx="2819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6" name="CuadroTexto 2"/>
          <p:cNvSpPr txBox="1">
            <a:spLocks noChangeArrowheads="1"/>
          </p:cNvSpPr>
          <p:nvPr/>
        </p:nvSpPr>
        <p:spPr bwMode="auto">
          <a:xfrm>
            <a:off x="6102350" y="4076700"/>
            <a:ext cx="2447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1200"/>
              <a:t>Cuatro categorías de procesos de formado para cerámicos tradicionales comparadas con el contenido de agua y la presión requerida para formar la arcilla</a:t>
            </a:r>
            <a:endParaRPr lang="en-US" altLang="en-US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73"/>
    </mc:Choice>
    <mc:Fallback xmlns="">
      <p:transition spd="slow" advTm="22117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uadroTexto 2"/>
          <p:cNvSpPr txBox="1">
            <a:spLocks noChangeArrowheads="1"/>
          </p:cNvSpPr>
          <p:nvPr/>
        </p:nvSpPr>
        <p:spPr bwMode="auto">
          <a:xfrm>
            <a:off x="2311400" y="2852738"/>
            <a:ext cx="46212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AR" altLang="en-US" b="1" dirty="0"/>
              <a:t>CONFORMADO DE MATERIALES CERÁMICOS</a:t>
            </a:r>
          </a:p>
          <a:p>
            <a:pPr algn="ctr"/>
            <a:r>
              <a:rPr lang="es-AR" altLang="en-US" b="1" dirty="0"/>
              <a:t>PARTE 2</a:t>
            </a:r>
          </a:p>
          <a:p>
            <a:pPr algn="ctr"/>
            <a:r>
              <a:rPr lang="es-AR" altLang="en-US" b="1"/>
              <a:t>INGENIERÏA DE MATERIALES 2025</a:t>
            </a:r>
            <a:endParaRPr lang="es-AR" alt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"/>
    </mc:Choice>
    <mc:Fallback xmlns="">
      <p:transition spd="slow" advTm="282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n-US" sz="2000" b="1">
                <a:solidFill>
                  <a:schemeClr val="accent2"/>
                </a:solidFill>
              </a:rPr>
              <a:t>Moldeo o conformado</a:t>
            </a:r>
          </a:p>
        </p:txBody>
      </p:sp>
      <p:graphicFrame>
        <p:nvGraphicFramePr>
          <p:cNvPr id="15464" name="Group 104"/>
          <p:cNvGraphicFramePr>
            <a:graphicFrameLocks noGrp="1"/>
          </p:cNvGraphicFramePr>
          <p:nvPr>
            <p:ph type="tbl" idx="1"/>
          </p:nvPr>
        </p:nvGraphicFramePr>
        <p:xfrm>
          <a:off x="684213" y="1649413"/>
          <a:ext cx="7921625" cy="4387848"/>
        </p:xfrm>
        <a:graphic>
          <a:graphicData uri="http://schemas.openxmlformats.org/drawingml/2006/table">
            <a:tbl>
              <a:tblPr/>
              <a:tblGrid>
                <a:gridCol w="1131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1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18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18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Producto / Sistema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Colado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Moldeado a mano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Extrusión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Prensado en seco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Prensado en caliente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Fraguado químico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Ladrillos - pavimento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Refractarios  - Aislantes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Loza blanca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Muelas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abrasivas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Cerámica Sanitaria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Cerámicas especiales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Hormigones cerámicos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s-A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57"/>
    </mc:Choice>
    <mc:Fallback xmlns="">
      <p:transition spd="slow" advTm="6725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614363" y="655638"/>
            <a:ext cx="7345362" cy="541337"/>
          </a:xfrm>
        </p:spPr>
        <p:txBody>
          <a:bodyPr/>
          <a:lstStyle/>
          <a:p>
            <a:pPr eaLnBrk="1" hangingPunct="1"/>
            <a:r>
              <a:rPr lang="es-ES" altLang="en-US" sz="2200" b="1">
                <a:solidFill>
                  <a:schemeClr val="accent2"/>
                </a:solidFill>
              </a:rPr>
              <a:t>Conformado por vaciado (barbotinas)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536700"/>
            <a:ext cx="33115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973513"/>
            <a:ext cx="39306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1673225"/>
            <a:ext cx="2133600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1673225"/>
            <a:ext cx="215423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44900"/>
            <a:ext cx="1787525" cy="229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71"/>
    </mc:Choice>
    <mc:Fallback xmlns="">
      <p:transition spd="slow" advTm="2397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755650" y="438150"/>
            <a:ext cx="3024188" cy="614363"/>
          </a:xfrm>
        </p:spPr>
        <p:txBody>
          <a:bodyPr/>
          <a:lstStyle/>
          <a:p>
            <a:pPr eaLnBrk="1" hangingPunct="1"/>
            <a:r>
              <a:rPr lang="es-E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Moldeo por extrusión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363663"/>
            <a:ext cx="6045200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3910013"/>
            <a:ext cx="5364162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365625"/>
            <a:ext cx="268128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90"/>
    </mc:Choice>
    <mc:Fallback xmlns="">
      <p:transition spd="slow" advTm="17939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900113" y="908050"/>
            <a:ext cx="7024687" cy="469900"/>
          </a:xfrm>
        </p:spPr>
        <p:txBody>
          <a:bodyPr/>
          <a:lstStyle/>
          <a:p>
            <a:pPr eaLnBrk="1" hangingPunct="1"/>
            <a:r>
              <a:rPr lang="es-E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Moldeo a torno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916113"/>
            <a:ext cx="2854325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284538"/>
            <a:ext cx="4462463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1"/>
    </mc:Choice>
    <mc:Fallback xmlns="">
      <p:transition spd="slow" advTm="5548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874713" y="461963"/>
            <a:ext cx="1223962" cy="360362"/>
          </a:xfrm>
        </p:spPr>
        <p:txBody>
          <a:bodyPr/>
          <a:lstStyle/>
          <a:p>
            <a:pPr eaLnBrk="1" hangingPunct="1"/>
            <a:r>
              <a:rPr lang="es-ES" altLang="en-US" sz="2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Prensado</a:t>
            </a:r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611188" y="869950"/>
            <a:ext cx="8137525" cy="360363"/>
          </a:xfrm>
        </p:spPr>
        <p:txBody>
          <a:bodyPr/>
          <a:lstStyle/>
          <a:p>
            <a:pPr marL="69850" indent="0" eaLnBrk="1" hangingPunct="1">
              <a:buFont typeface="Wingdings 2" panose="05020102010507070707" pitchFamily="18" charset="2"/>
              <a:buNone/>
            </a:pPr>
            <a:r>
              <a:rPr lang="es-ES" alt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PRENSADO SEMIHÚMEDO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1360488"/>
            <a:ext cx="3025775" cy="2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04850" y="2274888"/>
            <a:ext cx="13922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b="1">
                <a:solidFill>
                  <a:srgbClr val="000000"/>
                </a:solidFill>
              </a:rPr>
              <a:t>Bloque de arcilla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500563" y="2136775"/>
            <a:ext cx="792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200" b="1"/>
              <a:t>Rebabas</a:t>
            </a:r>
          </a:p>
        </p:txBody>
      </p:sp>
      <p:sp>
        <p:nvSpPr>
          <p:cNvPr id="12295" name="Rectángulo 1"/>
          <p:cNvSpPr>
            <a:spLocks noChangeArrowheads="1"/>
          </p:cNvSpPr>
          <p:nvPr/>
        </p:nvSpPr>
        <p:spPr bwMode="auto">
          <a:xfrm>
            <a:off x="2987675" y="4645025"/>
            <a:ext cx="2808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s-ES" altLang="en-US" sz="1600" b="1"/>
              <a:t>PRENSADO EN SECO</a:t>
            </a:r>
          </a:p>
        </p:txBody>
      </p:sp>
      <p:pic>
        <p:nvPicPr>
          <p:cNvPr id="12296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324008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23"/>
    </mc:Choice>
    <mc:Fallback xmlns="">
      <p:transition spd="slow" advTm="20442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706438" y="404813"/>
            <a:ext cx="1417637" cy="469900"/>
          </a:xfrm>
        </p:spPr>
        <p:txBody>
          <a:bodyPr/>
          <a:lstStyle/>
          <a:p>
            <a:pPr eaLnBrk="1" hangingPunct="1"/>
            <a:r>
              <a:rPr lang="es-E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Secado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484313"/>
            <a:ext cx="3892550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7"/>
          <a:stretch>
            <a:fillRect/>
          </a:stretch>
        </p:blipFill>
        <p:spPr bwMode="auto">
          <a:xfrm>
            <a:off x="4284663" y="1236663"/>
            <a:ext cx="4473575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CuadroTexto 1"/>
          <p:cNvSpPr txBox="1">
            <a:spLocks noChangeArrowheads="1"/>
          </p:cNvSpPr>
          <p:nvPr/>
        </p:nvSpPr>
        <p:spPr bwMode="auto">
          <a:xfrm>
            <a:off x="4719638" y="4443413"/>
            <a:ext cx="4056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n-US" sz="1200"/>
              <a:t>Variación del rendimiento de secado en función del tiempo</a:t>
            </a:r>
            <a:endParaRPr lang="en-US" altLang="en-US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41"/>
    </mc:Choice>
    <mc:Fallback xmlns="">
      <p:transition spd="slow" advTm="21474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>
          <a:xfrm>
            <a:off x="684213" y="692150"/>
            <a:ext cx="1584325" cy="423863"/>
          </a:xfrm>
        </p:spPr>
        <p:txBody>
          <a:bodyPr/>
          <a:lstStyle/>
          <a:p>
            <a:pPr eaLnBrk="1" hangingPunct="1"/>
            <a:r>
              <a:rPr lang="es-AR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Secado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3800"/>
            <a:ext cx="4248150" cy="29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005263"/>
            <a:ext cx="35274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193800"/>
            <a:ext cx="3743325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005263"/>
            <a:ext cx="35274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943475" y="692150"/>
            <a:ext cx="35163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schemeClr val="accent2">
                    <a:lumMod val="75000"/>
                  </a:schemeClr>
                </a:solidFill>
              </a:rPr>
              <a:t>Cocción - Sinterizado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14"/>
    </mc:Choice>
    <mc:Fallback xmlns="">
      <p:transition spd="slow" advTm="133914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3521</TotalTime>
  <Words>333</Words>
  <Application>Microsoft Office PowerPoint</Application>
  <PresentationFormat>Presentación en pantalla (4:3)</PresentationFormat>
  <Paragraphs>106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</vt:lpstr>
      <vt:lpstr>Wingdings 2</vt:lpstr>
      <vt:lpstr>Austin</vt:lpstr>
      <vt:lpstr>Conformado de materiales cerámicos</vt:lpstr>
      <vt:lpstr>Moldeo o conformado</vt:lpstr>
      <vt:lpstr>Moldeo o conformado</vt:lpstr>
      <vt:lpstr>Conformado por vaciado (barbotinas)</vt:lpstr>
      <vt:lpstr>Moldeo por extrusión</vt:lpstr>
      <vt:lpstr>Moldeo a torno</vt:lpstr>
      <vt:lpstr>Prensado</vt:lpstr>
      <vt:lpstr>Secado</vt:lpstr>
      <vt:lpstr>Secado</vt:lpstr>
      <vt:lpstr>Sinterizado</vt:lpstr>
      <vt:lpstr>Hornos</vt:lpstr>
      <vt:lpstr>Cerámicos de ingeniería</vt:lpstr>
      <vt:lpstr>Conformado de los polvos cerámicos</vt:lpstr>
      <vt:lpstr>Conformado: Tape casting</vt:lpstr>
      <vt:lpstr>Conformado</vt:lpstr>
      <vt:lpstr>Sinterizado</vt:lpstr>
      <vt:lpstr>HIP</vt:lpstr>
      <vt:lpstr>Presentación de PowerPoint</vt:lpstr>
      <vt:lpstr>Presentación de PowerPoint</vt:lpstr>
      <vt:lpstr>Presentación de PowerPoint</vt:lpstr>
    </vt:vector>
  </TitlesOfParts>
  <Company>FIUNJU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Conformado de materiales cerámicos</dc:title>
  <dc:creator>Teresa Antequera</dc:creator>
  <cp:lastModifiedBy>tessantequera@gmail.com</cp:lastModifiedBy>
  <cp:revision>93</cp:revision>
  <dcterms:created xsi:type="dcterms:W3CDTF">2009-06-07T23:50:59Z</dcterms:created>
  <dcterms:modified xsi:type="dcterms:W3CDTF">2025-10-02T06:10:11Z</dcterms:modified>
</cp:coreProperties>
</file>