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3" r:id="rId1"/>
  </p:sldMasterIdLst>
  <p:notesMasterIdLst>
    <p:notesMasterId r:id="rId22"/>
  </p:notesMasterIdLst>
  <p:sldIdLst>
    <p:sldId id="256" r:id="rId2"/>
    <p:sldId id="262" r:id="rId3"/>
    <p:sldId id="263" r:id="rId4"/>
    <p:sldId id="264" r:id="rId5"/>
    <p:sldId id="265" r:id="rId6"/>
    <p:sldId id="267" r:id="rId7"/>
    <p:sldId id="268" r:id="rId8"/>
    <p:sldId id="270" r:id="rId9"/>
    <p:sldId id="284" r:id="rId10"/>
    <p:sldId id="280" r:id="rId11"/>
    <p:sldId id="285" r:id="rId12"/>
    <p:sldId id="281" r:id="rId13"/>
    <p:sldId id="273" r:id="rId14"/>
    <p:sldId id="282" r:id="rId15"/>
    <p:sldId id="274" r:id="rId16"/>
    <p:sldId id="276" r:id="rId17"/>
    <p:sldId id="283" r:id="rId18"/>
    <p:sldId id="297" r:id="rId19"/>
    <p:sldId id="304" r:id="rId20"/>
    <p:sldId id="303" r:id="rId21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F3D7A6A-A638-4BA3-9553-1DC620A6E0A2}" type="datetimeFigureOut">
              <a:rPr lang="en-US"/>
              <a:pPr>
                <a:defRPr/>
              </a:pPr>
              <a:t>10/2/2025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Editar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n-U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0773A83-6A73-4276-9412-0730DDF8C3B5}" type="slidenum">
              <a:rPr lang="en-US" altLang="es-AR"/>
              <a:pPr/>
              <a:t>‹Nº›</a:t>
            </a:fld>
            <a:endParaRPr lang="en-US" alt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2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5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28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40" name="Rectangle 114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41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42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  <p:grpSp>
            <p:nvGrpSpPr>
              <p:cNvPr id="29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37" name="Rectangle 84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38" name="Rectangle 85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39" name="Rectangle 113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34" name="Rectangle 77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35" name="Rectangle 78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36" name="Rectangle 80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  <p:sp>
            <p:nvSpPr>
              <p:cNvPr id="31" name="Rectangle 74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32" name="Rectangle 75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33" name="Rectangle 76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</p:grpSp>
        <p:sp>
          <p:nvSpPr>
            <p:cNvPr id="6" name="Freeform 44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7" name="Freeform 47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8" name="Freeform 48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" name="Freeform 50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0" name="Freeform 51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1" name="Hexagon 52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2" name="Hexagon 53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3" name="Hexagon 54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4" name="Hexagon 55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5" name="Hexagon 56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6" name="Freeform 57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7" name="Hexagon 58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8" name="Hexagon 59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9" name="Hexagon 60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0" name="Hexagon 61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1" name="Hexagon 62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2" name="Hexagon 63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3" name="Hexagon 64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4" name="Hexagon 65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5" name="Hexagon 66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6" name="Freeform 67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7" name="Freeform 68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sp>
        <p:nvSpPr>
          <p:cNvPr id="43" name="Rectangle 45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4" name="Rectangle 46"/>
          <p:cNvSpPr/>
          <p:nvPr/>
        </p:nvSpPr>
        <p:spPr>
          <a:xfrm>
            <a:off x="4649788" y="-22225"/>
            <a:ext cx="3505200" cy="23129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5" name="Rectangle 49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6" name="Rectangle 88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7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688" y="1516063"/>
            <a:ext cx="2133600" cy="752475"/>
          </a:xfrm>
        </p:spPr>
        <p:txBody>
          <a:bodyPr anchor="b"/>
          <a:lstStyle>
            <a:lvl1pPr algn="l">
              <a:defRPr sz="2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838" y="5719763"/>
            <a:ext cx="283051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788" y="5719763"/>
            <a:ext cx="642937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3918042-B30C-40D3-B072-8219A8377079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002814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A22D5F-61F8-439D-9531-65AD7A1B7894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293074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B48644-3A4B-4CF4-8862-54EF2FB512EE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757078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 rtlCol="0">
            <a:normAutofit/>
          </a:bodyPr>
          <a:lstStyle/>
          <a:p>
            <a:pPr lvl="0"/>
            <a:endParaRPr lang="es-AR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1FA979-A1D4-4FF4-98A4-BBD2C65B5178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33687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5158B4-A303-45F8-9D49-1EB91AE42B84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054562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/>
          <a:lstStyle>
            <a:lvl1pPr algn="l">
              <a:defRPr sz="4000" b="0" cap="none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F2AE53-AC90-49A5-B007-B488B048116A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60121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DFE31E0B-3719-441C-B300-DE2438F0AFE4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983290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48E7D4-5BC8-4678-BC86-920E09C12100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470147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7F2FDB-AFFC-45BA-9980-442418C86531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158411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B237AE-CC88-441C-83C5-51BB4ACACC2F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816974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6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29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41" name="Rectangle 83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42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43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38" name="Rectangle 80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39" name="Rectangle 81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40" name="Rectangle 82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  <p:grpSp>
            <p:nvGrpSpPr>
              <p:cNvPr id="31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35" name="Rectangle 77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36" name="Rectangle 78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37" name="Rectangle 79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  <p:sp>
            <p:nvSpPr>
              <p:cNvPr id="32" name="Rectangle 74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33" name="Rectangle 75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34" name="Rectangle 76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</p:grpSp>
        <p:sp>
          <p:nvSpPr>
            <p:cNvPr id="7" name="Freeform 46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8" name="Freeform 47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" name="Freeform 48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0" name="Freeform 49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1" name="Freeform 50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2" name="Hexagon 51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3" name="Hexagon 52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4" name="Hexagon 53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5" name="Hexagon 54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6" name="Hexagon 55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7" name="Freeform 58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8" name="Hexagon 59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9" name="Hexagon 61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0" name="Hexagon 62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1" name="Hexagon 63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2" name="Hexagon 64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3" name="Hexagon 65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4" name="Hexagon 66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5" name="Hexagon 67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6" name="Hexagon 68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7" name="Freeform 69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8" name="Freeform 70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sp>
        <p:nvSpPr>
          <p:cNvPr id="44" name="Rectangle 45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5" name="Rectangle 56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6" name="Rectangle 57"/>
          <p:cNvSpPr/>
          <p:nvPr/>
        </p:nvSpPr>
        <p:spPr>
          <a:xfrm>
            <a:off x="904875" y="601663"/>
            <a:ext cx="3562350" cy="56483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7" name="Rectangle 60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>
            <a:normAutofit/>
          </a:bodyPr>
          <a:lstStyle>
            <a:lvl1pPr algn="l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9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B0CF03E-8224-457D-8606-BAD610BAB807}" type="slidenum">
              <a:rPr lang="es-ES" altLang="en-US"/>
              <a:pPr/>
              <a:t>‹Nº›</a:t>
            </a:fld>
            <a:endParaRPr lang="es-ES" altLang="en-US"/>
          </a:p>
        </p:txBody>
      </p:sp>
      <p:sp>
        <p:nvSpPr>
          <p:cNvPr id="50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641850" y="5724525"/>
            <a:ext cx="3492500" cy="365125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450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6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29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41" name="Rectangle 86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42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43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38" name="Rectangle 83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39" name="Rectangle 84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40" name="Rectangle 85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  <p:grpSp>
            <p:nvGrpSpPr>
              <p:cNvPr id="31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35" name="Rectangle 80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36" name="Rectangle 81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37" name="Rectangle 82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  <p:sp>
            <p:nvSpPr>
              <p:cNvPr id="32" name="Rectangle 77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33" name="Rectangle 78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34" name="Rectangle 79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</p:grpSp>
        <p:sp>
          <p:nvSpPr>
            <p:cNvPr id="7" name="Freeform 45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8" name="Freeform 46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" name="Freeform 47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0" name="Freeform 48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1" name="Freeform 49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2" name="Hexagon 50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3" name="Hexagon 51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4" name="Hexagon 59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5" name="Hexagon 60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6" name="Hexagon 61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7" name="Freeform 62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8" name="Hexagon 63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9" name="Hexagon 64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0" name="Hexagon 65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1" name="Hexagon 66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2" name="Hexagon 67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3" name="Hexagon 68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4" name="Hexagon 69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5" name="Hexagon 70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6" name="Hexagon 71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7" name="Freeform 72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8" name="Freeform 73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sp>
        <p:nvSpPr>
          <p:cNvPr id="44" name="Rectangle 93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5" name="Rectangle 100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6" name="Rectangle 101"/>
          <p:cNvSpPr/>
          <p:nvPr/>
        </p:nvSpPr>
        <p:spPr>
          <a:xfrm>
            <a:off x="904875" y="601663"/>
            <a:ext cx="3562350" cy="564832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7" name="Rectangle 104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>
            <a:normAutofit/>
          </a:bodyPr>
          <a:lstStyle>
            <a:lvl1pPr algn="l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850" y="5724525"/>
            <a:ext cx="3492500" cy="365125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F1A8A2-BC94-4F8B-9552-F41B3FEBE470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417185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2DFCF"/>
            </a:gs>
            <a:gs pos="62000">
              <a:srgbClr val="A4A292"/>
            </a:gs>
            <a:gs pos="100000">
              <a:srgbClr val="928F7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41"/>
          <p:cNvGrpSpPr>
            <a:grpSpLocks/>
          </p:cNvGrpSpPr>
          <p:nvPr/>
        </p:nvGrpSpPr>
        <p:grpSpPr bwMode="auto">
          <a:xfrm>
            <a:off x="-304800" y="0"/>
            <a:ext cx="9932988" cy="6858000"/>
            <a:chOff x="-382404" y="0"/>
            <a:chExt cx="9932332" cy="6858000"/>
          </a:xfrm>
        </p:grpSpPr>
        <p:grpSp>
          <p:nvGrpSpPr>
            <p:cNvPr id="1035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58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  <p:grpSp>
            <p:nvGrpSpPr>
              <p:cNvPr id="1059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  <p:grpSp>
            <p:nvGrpSpPr>
              <p:cNvPr id="1060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2540" y="5035550"/>
              <a:ext cx="9144983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2540" y="3467100"/>
              <a:ext cx="9144983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2540" y="5284788"/>
              <a:ext cx="9144983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6793" y="5132388"/>
              <a:ext cx="6982951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5573" y="28590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19425" y="41259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8949" y="15922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6524" y="32543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2326" y="53832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3969" y="54022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542" y="28495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394" y="41259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09771" y="54117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8820" y="28590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443" y="15636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997" y="4056063"/>
              <a:ext cx="1242931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997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375"/>
            <a:ext cx="8229600" cy="6186488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0888" y="-22225"/>
            <a:ext cx="3679825" cy="700088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30" name="Title Placeholder 1"/>
          <p:cNvSpPr>
            <a:spLocks noGrp="1"/>
          </p:cNvSpPr>
          <p:nvPr>
            <p:ph type="title"/>
          </p:nvPr>
        </p:nvSpPr>
        <p:spPr bwMode="auto">
          <a:xfrm>
            <a:off x="1042988" y="1027113"/>
            <a:ext cx="702468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/>
              <a:t>Haga clic para modificar el estilo de título del patrón</a:t>
            </a:r>
            <a:endParaRPr lang="en-US" altLang="en-US"/>
          </a:p>
        </p:txBody>
      </p:sp>
      <p:sp>
        <p:nvSpPr>
          <p:cNvPr id="10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42988" y="2324100"/>
            <a:ext cx="6777037" cy="350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/>
              <a:t>Haga clic para modificar el estilo de texto del patrón</a:t>
            </a:r>
          </a:p>
          <a:p>
            <a:pPr lvl="1"/>
            <a:r>
              <a:rPr lang="es-ES" altLang="en-US"/>
              <a:t>Segundo nivel</a:t>
            </a:r>
          </a:p>
          <a:p>
            <a:pPr lvl="2"/>
            <a:r>
              <a:rPr lang="es-ES" altLang="en-US"/>
              <a:t>Tercer nivel</a:t>
            </a:r>
          </a:p>
          <a:p>
            <a:pPr lvl="3"/>
            <a:r>
              <a:rPr lang="es-ES" altLang="en-US"/>
              <a:t>Cuarto nivel</a:t>
            </a:r>
          </a:p>
          <a:p>
            <a:pPr lvl="4"/>
            <a:r>
              <a:rPr lang="es-ES" altLang="en-US"/>
              <a:t>Quinto nivel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575" y="2238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>
                <a:solidFill>
                  <a:srgbClr val="FEFEFE"/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850" y="5851525"/>
            <a:ext cx="350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788" y="223838"/>
            <a:ext cx="13319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FEFEFE"/>
                </a:solidFill>
              </a:defRPr>
            </a:lvl1pPr>
          </a:lstStyle>
          <a:p>
            <a:fld id="{B064A592-F74C-4882-8AB4-4AED84EA148A}" type="slidenum">
              <a:rPr lang="es-ES" altLang="en-US"/>
              <a:pPr/>
              <a:t>‹Nº›</a:t>
            </a:fld>
            <a:endParaRPr lang="es-E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85" r:id="rId2"/>
    <p:sldLayoutId id="2147483886" r:id="rId3"/>
    <p:sldLayoutId id="2147483887" r:id="rId4"/>
    <p:sldLayoutId id="2147483888" r:id="rId5"/>
    <p:sldLayoutId id="2147483889" r:id="rId6"/>
    <p:sldLayoutId id="2147483890" r:id="rId7"/>
    <p:sldLayoutId id="2147483895" r:id="rId8"/>
    <p:sldLayoutId id="2147483896" r:id="rId9"/>
    <p:sldLayoutId id="2147483891" r:id="rId10"/>
    <p:sldLayoutId id="2147483892" r:id="rId11"/>
    <p:sldLayoutId id="2147483893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anose="020B0502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anose="020B0502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anose="020B0502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anose="020B0502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anose="05020102010507070707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anose="05020102010507070707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anose="05020102010507070707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39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anose="05020102010507070707" pitchFamily="18" charset="2"/>
        <a:buChar char="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3255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anose="05020102010507070707" pitchFamily="18" charset="2"/>
        <a:buChar char="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92650" y="2349500"/>
            <a:ext cx="3313113" cy="17018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dirty="0"/>
              <a:t>Conformado de materiales cerámicos</a:t>
            </a: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4716463" y="4508500"/>
            <a:ext cx="3311525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altLang="en-US" sz="2400" dirty="0"/>
              <a:t> Ingeniería de Materiales  2025</a:t>
            </a:r>
          </a:p>
          <a:p>
            <a:pPr algn="ctr" eaLnBrk="1" hangingPunct="1">
              <a:spcBef>
                <a:spcPct val="50000"/>
              </a:spcBef>
            </a:pPr>
            <a:r>
              <a:rPr lang="es-ES" altLang="en-US" sz="2400" dirty="0"/>
              <a:t>Ing. Teresa Antequera</a:t>
            </a:r>
          </a:p>
        </p:txBody>
      </p:sp>
      <p:sp>
        <p:nvSpPr>
          <p:cNvPr id="6148" name="CuadroTexto 1"/>
          <p:cNvSpPr txBox="1">
            <a:spLocks noChangeArrowheads="1"/>
          </p:cNvSpPr>
          <p:nvPr/>
        </p:nvSpPr>
        <p:spPr bwMode="auto">
          <a:xfrm>
            <a:off x="5808663" y="4049713"/>
            <a:ext cx="10795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s-AR" altLang="en-US" sz="2400"/>
              <a:t>Parte 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13"/>
    </mc:Choice>
    <mc:Fallback xmlns="">
      <p:transition spd="slow" advTm="9713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Título"/>
          <p:cNvSpPr>
            <a:spLocks noGrp="1"/>
          </p:cNvSpPr>
          <p:nvPr>
            <p:ph type="title"/>
          </p:nvPr>
        </p:nvSpPr>
        <p:spPr>
          <a:xfrm>
            <a:off x="684213" y="836613"/>
            <a:ext cx="7024687" cy="685800"/>
          </a:xfrm>
        </p:spPr>
        <p:txBody>
          <a:bodyPr/>
          <a:lstStyle/>
          <a:p>
            <a:pPr eaLnBrk="1" hangingPunct="1"/>
            <a:r>
              <a:rPr lang="es-AR" altLang="en-US" sz="2400" b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Sinterizado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750" y="1700213"/>
            <a:ext cx="3538538" cy="4349750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s-A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 sinterizado se puede esquematizar en tres etapas idealizadas</a:t>
            </a:r>
          </a:p>
          <a:p>
            <a:pPr indent="-274320" eaLnBrk="1" fontAlgn="auto" hangingPunct="1">
              <a:spcAft>
                <a:spcPts val="0"/>
              </a:spcAft>
              <a:defRPr/>
            </a:pPr>
            <a:r>
              <a:rPr lang="es-A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Inicial o formación de cuellos (</a:t>
            </a:r>
            <a:r>
              <a:rPr lang="es-AR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Necking</a:t>
            </a:r>
            <a:r>
              <a:rPr lang="es-A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stage</a:t>
            </a:r>
            <a:r>
              <a:rPr lang="es-A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indent="-274320" eaLnBrk="1" fontAlgn="auto" hangingPunct="1">
              <a:spcAft>
                <a:spcPts val="0"/>
              </a:spcAft>
              <a:defRPr/>
            </a:pPr>
            <a:r>
              <a:rPr lang="es-A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Intermedia (densificación y crecimiento de granos)</a:t>
            </a:r>
          </a:p>
          <a:p>
            <a:pPr indent="-274320" eaLnBrk="1" fontAlgn="auto" hangingPunct="1">
              <a:spcAft>
                <a:spcPts val="0"/>
              </a:spcAft>
              <a:defRPr/>
            </a:pPr>
            <a:r>
              <a:rPr lang="es-A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Final (Formación de porosidad cerrada</a:t>
            </a:r>
            <a:r>
              <a:rPr 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1524000"/>
            <a:ext cx="4576763" cy="390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4724400"/>
            <a:ext cx="1693862" cy="176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4926"/>
    </mc:Choice>
    <mc:Fallback xmlns="">
      <p:transition spd="slow" advTm="194926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Título"/>
          <p:cNvSpPr>
            <a:spLocks noGrp="1"/>
          </p:cNvSpPr>
          <p:nvPr>
            <p:ph type="title"/>
          </p:nvPr>
        </p:nvSpPr>
        <p:spPr>
          <a:xfrm>
            <a:off x="1403350" y="319088"/>
            <a:ext cx="2808288" cy="593725"/>
          </a:xfrm>
        </p:spPr>
        <p:txBody>
          <a:bodyPr/>
          <a:lstStyle/>
          <a:p>
            <a:pPr eaLnBrk="1" hangingPunct="1"/>
            <a:r>
              <a:rPr lang="es-AR" altLang="en-US" sz="2400" b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Hornos</a:t>
            </a:r>
          </a:p>
        </p:txBody>
      </p:sp>
      <p:sp>
        <p:nvSpPr>
          <p:cNvPr id="16387" name="3 CuadroTexto"/>
          <p:cNvSpPr txBox="1">
            <a:spLocks noChangeArrowheads="1"/>
          </p:cNvSpPr>
          <p:nvPr/>
        </p:nvSpPr>
        <p:spPr bwMode="auto">
          <a:xfrm>
            <a:off x="730250" y="912813"/>
            <a:ext cx="47529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s-AR" altLang="en-US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Hornos discontinuos o intermitentes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s-AR" altLang="en-US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Hornos semi- continuos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s-AR" altLang="en-US" sz="2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Hornos continuos (Hornos túnel)</a:t>
            </a:r>
          </a:p>
        </p:txBody>
      </p:sp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942975"/>
            <a:ext cx="1566862" cy="3989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75" y="2052638"/>
            <a:ext cx="2670175" cy="199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2052638"/>
            <a:ext cx="2468563" cy="251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1" name="Imagen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8" t="30389" r="12201" b="49847"/>
          <a:stretch>
            <a:fillRect/>
          </a:stretch>
        </p:blipFill>
        <p:spPr bwMode="auto">
          <a:xfrm>
            <a:off x="673100" y="4948238"/>
            <a:ext cx="7283450" cy="137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957"/>
    </mc:Choice>
    <mc:Fallback xmlns="">
      <p:transition spd="slow" advTm="123957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AR" altLang="en-US"/>
              <a:t>Cerámicos de ingeniería</a:t>
            </a:r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557338"/>
            <a:ext cx="7677150" cy="453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12" name="CuadroTexto 1"/>
          <p:cNvSpPr txBox="1">
            <a:spLocks noChangeArrowheads="1"/>
          </p:cNvSpPr>
          <p:nvPr/>
        </p:nvSpPr>
        <p:spPr bwMode="auto">
          <a:xfrm>
            <a:off x="1019175" y="814388"/>
            <a:ext cx="64801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s-ES" altLang="en-US" b="1">
                <a:solidFill>
                  <a:schemeClr val="accent2"/>
                </a:solidFill>
              </a:rPr>
              <a:t>PROCESADO DE NUEVOS MATERIALES CERÁMICOS</a:t>
            </a:r>
            <a:endParaRPr lang="en-US" altLang="en-US" b="1">
              <a:solidFill>
                <a:schemeClr val="accent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4454"/>
    </mc:Choice>
    <mc:Fallback xmlns="">
      <p:transition spd="slow" advTm="254454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/>
          </p:cNvSpPr>
          <p:nvPr>
            <p:ph type="title"/>
          </p:nvPr>
        </p:nvSpPr>
        <p:spPr>
          <a:xfrm>
            <a:off x="684213" y="908050"/>
            <a:ext cx="7024687" cy="398463"/>
          </a:xfrm>
        </p:spPr>
        <p:txBody>
          <a:bodyPr/>
          <a:lstStyle/>
          <a:p>
            <a:pPr eaLnBrk="1" hangingPunct="1"/>
            <a:r>
              <a:rPr lang="es-ES" altLang="en-US" sz="2400" b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Conformado de los polvos cerámicos</a:t>
            </a:r>
          </a:p>
        </p:txBody>
      </p:sp>
      <p:sp>
        <p:nvSpPr>
          <p:cNvPr id="18435" name="Rectangle 3"/>
          <p:cNvSpPr>
            <a:spLocks noGrp="1"/>
          </p:cNvSpPr>
          <p:nvPr>
            <p:ph idx="1"/>
          </p:nvPr>
        </p:nvSpPr>
        <p:spPr>
          <a:xfrm>
            <a:off x="900113" y="1455738"/>
            <a:ext cx="4895850" cy="2282825"/>
          </a:xfrm>
        </p:spPr>
        <p:txBody>
          <a:bodyPr/>
          <a:lstStyle/>
          <a:p>
            <a:pPr eaLnBrk="1" hangingPunct="1"/>
            <a:r>
              <a:rPr lang="es-ES" altLang="en-US" sz="2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Compactación: unidireccional (uniaxial)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n-US" sz="2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isostático</a:t>
            </a:r>
          </a:p>
          <a:p>
            <a:pPr eaLnBrk="1" hangingPunct="1"/>
            <a:r>
              <a:rPr lang="es-ES" altLang="en-US" sz="2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Casting: slip casting, tape casting</a:t>
            </a:r>
          </a:p>
          <a:p>
            <a:pPr eaLnBrk="1" hangingPunct="1"/>
            <a:r>
              <a:rPr lang="es-ES" altLang="en-US" sz="2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Conformado plástico: extrusión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n-US" sz="2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moldeo por inyección</a:t>
            </a:r>
          </a:p>
        </p:txBody>
      </p:sp>
      <p:pic>
        <p:nvPicPr>
          <p:cNvPr id="18436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150" y="3500438"/>
            <a:ext cx="4652963" cy="265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306513"/>
            <a:ext cx="2243137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516"/>
    </mc:Choice>
    <mc:Fallback xmlns="">
      <p:transition spd="slow" advTm="70516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Título"/>
          <p:cNvSpPr>
            <a:spLocks noGrp="1"/>
          </p:cNvSpPr>
          <p:nvPr>
            <p:ph type="title"/>
          </p:nvPr>
        </p:nvSpPr>
        <p:spPr>
          <a:xfrm>
            <a:off x="469900" y="620713"/>
            <a:ext cx="8229600" cy="512762"/>
          </a:xfrm>
        </p:spPr>
        <p:txBody>
          <a:bodyPr/>
          <a:lstStyle/>
          <a:p>
            <a:pPr eaLnBrk="1" hangingPunct="1"/>
            <a:r>
              <a:rPr lang="es-AR" altLang="en-US" sz="2400" b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Conformado: Tape casting</a:t>
            </a:r>
          </a:p>
        </p:txBody>
      </p:sp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17449"/>
            <a:ext cx="5499100" cy="458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015" y="1051878"/>
            <a:ext cx="1951485" cy="1337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46"/>
          <a:stretch>
            <a:fillRect/>
          </a:stretch>
        </p:blipFill>
        <p:spPr bwMode="auto">
          <a:xfrm>
            <a:off x="4884738" y="4764088"/>
            <a:ext cx="3814762" cy="147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328"/>
    </mc:Choice>
    <mc:Fallback xmlns="">
      <p:transition spd="slow" advTm="105328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/>
          </p:cNvSpPr>
          <p:nvPr>
            <p:ph type="title"/>
          </p:nvPr>
        </p:nvSpPr>
        <p:spPr>
          <a:xfrm>
            <a:off x="539750" y="765175"/>
            <a:ext cx="7024688" cy="325438"/>
          </a:xfrm>
        </p:spPr>
        <p:txBody>
          <a:bodyPr/>
          <a:lstStyle/>
          <a:p>
            <a:pPr eaLnBrk="1" hangingPunct="1"/>
            <a:r>
              <a:rPr lang="es-ES" altLang="en-US" sz="2400" b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Conformado</a:t>
            </a:r>
          </a:p>
        </p:txBody>
      </p:sp>
      <p:sp>
        <p:nvSpPr>
          <p:cNvPr id="20483" name="Rectangle 3"/>
          <p:cNvSpPr>
            <a:spLocks noGrp="1"/>
          </p:cNvSpPr>
          <p:nvPr>
            <p:ph idx="1"/>
          </p:nvPr>
        </p:nvSpPr>
        <p:spPr>
          <a:xfrm>
            <a:off x="539750" y="1196975"/>
            <a:ext cx="8229600" cy="1152525"/>
          </a:xfrm>
        </p:spPr>
        <p:txBody>
          <a:bodyPr/>
          <a:lstStyle/>
          <a:p>
            <a:pPr eaLnBrk="1" hangingPunct="1"/>
            <a:r>
              <a:rPr lang="es-ES" altLang="en-US" sz="1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Prensado uniaxial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n-US" sz="1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Conformado y compactación simultánea de un polvo granular, mediante su compresión confinado en una matriz rígida</a:t>
            </a:r>
          </a:p>
          <a:p>
            <a:pPr eaLnBrk="1" hangingPunct="1"/>
            <a:r>
              <a:rPr lang="es-ES" altLang="en-US" sz="1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Prensado isostático en frío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s-ES" altLang="en-US" sz="1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38" y="2565400"/>
            <a:ext cx="3589337" cy="275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565400"/>
            <a:ext cx="2814638" cy="281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4873"/>
    </mc:Choice>
    <mc:Fallback xmlns="">
      <p:transition spd="slow" advTm="184873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/>
          </p:cNvSpPr>
          <p:nvPr>
            <p:ph type="title"/>
          </p:nvPr>
        </p:nvSpPr>
        <p:spPr>
          <a:xfrm>
            <a:off x="900113" y="692150"/>
            <a:ext cx="7024687" cy="542925"/>
          </a:xfrm>
        </p:spPr>
        <p:txBody>
          <a:bodyPr/>
          <a:lstStyle/>
          <a:p>
            <a:pPr eaLnBrk="1" hangingPunct="1"/>
            <a:r>
              <a:rPr lang="es-ES" altLang="en-US" sz="2000" b="1">
                <a:solidFill>
                  <a:schemeClr val="accent2"/>
                </a:solidFill>
              </a:rPr>
              <a:t>Sinterizado</a:t>
            </a:r>
          </a:p>
        </p:txBody>
      </p:sp>
      <p:sp>
        <p:nvSpPr>
          <p:cNvPr id="21507" name="Rectangle 3"/>
          <p:cNvSpPr>
            <a:spLocks noGrp="1"/>
          </p:cNvSpPr>
          <p:nvPr>
            <p:ph idx="1"/>
          </p:nvPr>
        </p:nvSpPr>
        <p:spPr>
          <a:xfrm>
            <a:off x="523875" y="1412875"/>
            <a:ext cx="4259263" cy="434975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n-US" b="1" dirty="0">
                <a:solidFill>
                  <a:schemeClr val="tx1"/>
                </a:solidFill>
              </a:rPr>
              <a:t>Técnicas </a:t>
            </a:r>
            <a:r>
              <a:rPr lang="es-ES" altLang="en-US" b="1" dirty="0" err="1">
                <a:solidFill>
                  <a:schemeClr val="tx1"/>
                </a:solidFill>
              </a:rPr>
              <a:t>Sinterización</a:t>
            </a:r>
            <a:endParaRPr lang="es-ES" altLang="en-US" b="1" dirty="0">
              <a:solidFill>
                <a:schemeClr val="tx1"/>
              </a:solidFill>
            </a:endParaRPr>
          </a:p>
          <a:p>
            <a:pPr eaLnBrk="1" hangingPunct="1"/>
            <a:r>
              <a:rPr lang="es-ES" altLang="en-US" b="1" dirty="0">
                <a:solidFill>
                  <a:schemeClr val="tx1"/>
                </a:solidFill>
              </a:rPr>
              <a:t>PS</a:t>
            </a:r>
            <a:r>
              <a:rPr lang="es-ES" altLang="en-US" dirty="0">
                <a:solidFill>
                  <a:schemeClr val="tx1"/>
                </a:solidFill>
              </a:rPr>
              <a:t>: </a:t>
            </a:r>
            <a:r>
              <a:rPr lang="es-ES" altLang="en-US" dirty="0" err="1">
                <a:solidFill>
                  <a:schemeClr val="tx1"/>
                </a:solidFill>
              </a:rPr>
              <a:t>Pressureless</a:t>
            </a:r>
            <a:r>
              <a:rPr lang="es-ES" altLang="en-US" dirty="0">
                <a:solidFill>
                  <a:schemeClr val="tx1"/>
                </a:solidFill>
              </a:rPr>
              <a:t> </a:t>
            </a:r>
            <a:r>
              <a:rPr lang="es-ES" altLang="en-US" dirty="0" err="1">
                <a:solidFill>
                  <a:schemeClr val="tx1"/>
                </a:solidFill>
              </a:rPr>
              <a:t>Sintering</a:t>
            </a:r>
            <a:r>
              <a:rPr lang="es-ES" altLang="en-US" dirty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es-ES" altLang="en-US" b="1" dirty="0">
                <a:solidFill>
                  <a:schemeClr val="tx1"/>
                </a:solidFill>
              </a:rPr>
              <a:t>GPS</a:t>
            </a:r>
            <a:r>
              <a:rPr lang="es-ES" altLang="en-US" dirty="0">
                <a:solidFill>
                  <a:schemeClr val="tx1"/>
                </a:solidFill>
              </a:rPr>
              <a:t>: Gas </a:t>
            </a:r>
            <a:r>
              <a:rPr lang="es-ES" altLang="en-US" dirty="0" err="1">
                <a:solidFill>
                  <a:schemeClr val="tx1"/>
                </a:solidFill>
              </a:rPr>
              <a:t>Pressure</a:t>
            </a:r>
            <a:r>
              <a:rPr lang="es-ES" altLang="en-US" dirty="0">
                <a:solidFill>
                  <a:schemeClr val="tx1"/>
                </a:solidFill>
              </a:rPr>
              <a:t> </a:t>
            </a:r>
            <a:r>
              <a:rPr lang="es-ES" altLang="en-US" dirty="0" err="1">
                <a:solidFill>
                  <a:schemeClr val="tx1"/>
                </a:solidFill>
              </a:rPr>
              <a:t>Sintering</a:t>
            </a:r>
            <a:r>
              <a:rPr lang="es-ES" altLang="en-US" dirty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es-ES" altLang="en-US" b="1" dirty="0">
                <a:solidFill>
                  <a:schemeClr val="tx1"/>
                </a:solidFill>
              </a:rPr>
              <a:t>HP</a:t>
            </a:r>
            <a:r>
              <a:rPr lang="es-ES" altLang="en-US" dirty="0">
                <a:solidFill>
                  <a:schemeClr val="tx1"/>
                </a:solidFill>
              </a:rPr>
              <a:t>: Hot Pressing </a:t>
            </a:r>
          </a:p>
          <a:p>
            <a:pPr eaLnBrk="1" hangingPunct="1"/>
            <a:r>
              <a:rPr lang="es-ES" altLang="en-US" b="1" dirty="0">
                <a:solidFill>
                  <a:schemeClr val="tx1"/>
                </a:solidFill>
              </a:rPr>
              <a:t>HIP</a:t>
            </a:r>
            <a:r>
              <a:rPr lang="es-ES" altLang="en-US" dirty="0">
                <a:solidFill>
                  <a:schemeClr val="tx1"/>
                </a:solidFill>
              </a:rPr>
              <a:t>: Hot </a:t>
            </a:r>
            <a:r>
              <a:rPr lang="es-ES" altLang="en-US" dirty="0" err="1">
                <a:solidFill>
                  <a:schemeClr val="tx1"/>
                </a:solidFill>
              </a:rPr>
              <a:t>Isostatic</a:t>
            </a:r>
            <a:r>
              <a:rPr lang="es-ES" altLang="en-US" dirty="0">
                <a:solidFill>
                  <a:schemeClr val="tx1"/>
                </a:solidFill>
              </a:rPr>
              <a:t> Pressing </a:t>
            </a:r>
          </a:p>
          <a:p>
            <a:pPr eaLnBrk="1" hangingPunct="1"/>
            <a:r>
              <a:rPr lang="es-ES" altLang="en-US" b="1" dirty="0">
                <a:solidFill>
                  <a:schemeClr val="tx1"/>
                </a:solidFill>
              </a:rPr>
              <a:t>SPS</a:t>
            </a:r>
            <a:r>
              <a:rPr lang="es-ES" altLang="en-US" dirty="0">
                <a:solidFill>
                  <a:schemeClr val="tx1"/>
                </a:solidFill>
              </a:rPr>
              <a:t>: </a:t>
            </a:r>
            <a:r>
              <a:rPr lang="es-ES" altLang="en-US" dirty="0" err="1">
                <a:solidFill>
                  <a:schemeClr val="tx1"/>
                </a:solidFill>
              </a:rPr>
              <a:t>Spark</a:t>
            </a:r>
            <a:r>
              <a:rPr lang="es-ES" altLang="en-US" dirty="0">
                <a:solidFill>
                  <a:schemeClr val="tx1"/>
                </a:solidFill>
              </a:rPr>
              <a:t> Plasma </a:t>
            </a:r>
            <a:r>
              <a:rPr lang="es-ES" altLang="en-US" dirty="0" err="1">
                <a:solidFill>
                  <a:schemeClr val="tx1"/>
                </a:solidFill>
              </a:rPr>
              <a:t>Sintering</a:t>
            </a:r>
            <a:endParaRPr lang="es-ES" altLang="en-US" dirty="0">
              <a:solidFill>
                <a:schemeClr val="tx1"/>
              </a:solidFill>
            </a:endParaRPr>
          </a:p>
          <a:p>
            <a:pPr eaLnBrk="1" hangingPunct="1"/>
            <a:r>
              <a:rPr lang="es-ES" altLang="en-US" b="1" dirty="0">
                <a:solidFill>
                  <a:schemeClr val="tx1"/>
                </a:solidFill>
              </a:rPr>
              <a:t>MWS</a:t>
            </a:r>
            <a:r>
              <a:rPr lang="es-ES" altLang="en-US" dirty="0">
                <a:solidFill>
                  <a:schemeClr val="tx1"/>
                </a:solidFill>
              </a:rPr>
              <a:t>: </a:t>
            </a:r>
            <a:r>
              <a:rPr lang="es-ES" altLang="en-US" dirty="0" err="1">
                <a:solidFill>
                  <a:schemeClr val="tx1"/>
                </a:solidFill>
              </a:rPr>
              <a:t>Microwave</a:t>
            </a:r>
            <a:r>
              <a:rPr lang="es-ES" altLang="en-US" dirty="0">
                <a:solidFill>
                  <a:schemeClr val="tx1"/>
                </a:solidFill>
              </a:rPr>
              <a:t> </a:t>
            </a:r>
            <a:r>
              <a:rPr lang="es-ES" altLang="en-US" dirty="0" err="1">
                <a:solidFill>
                  <a:schemeClr val="tx1"/>
                </a:solidFill>
              </a:rPr>
              <a:t>Sintering</a:t>
            </a:r>
            <a:endParaRPr lang="es-ES" altLang="en-US" dirty="0">
              <a:solidFill>
                <a:schemeClr val="tx1"/>
              </a:solidFill>
            </a:endParaRPr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844675"/>
            <a:ext cx="3960812" cy="2640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423"/>
    </mc:Choice>
    <mc:Fallback xmlns="">
      <p:transition spd="slow" advTm="50423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AR" altLang="en-US"/>
              <a:t>HIP</a:t>
            </a:r>
          </a:p>
        </p:txBody>
      </p:sp>
      <p:pic>
        <p:nvPicPr>
          <p:cNvPr id="2253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412875"/>
            <a:ext cx="7150100" cy="489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4415"/>
    </mc:Choice>
    <mc:Fallback xmlns="">
      <p:transition spd="slow" advTm="194415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62" b="832"/>
          <a:stretch>
            <a:fillRect/>
          </a:stretch>
        </p:blipFill>
        <p:spPr bwMode="auto">
          <a:xfrm>
            <a:off x="611188" y="1125538"/>
            <a:ext cx="7991475" cy="441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437"/>
    </mc:Choice>
    <mc:Fallback xmlns="">
      <p:transition spd="slow" advTm="71437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644D2EB-4DEE-C357-83FD-FA833AE56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507152"/>
            <a:ext cx="3888432" cy="5843696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066E6058-6298-5F1C-76FB-A435B0933575}"/>
              </a:ext>
            </a:extLst>
          </p:cNvPr>
          <p:cNvSpPr txBox="1"/>
          <p:nvPr/>
        </p:nvSpPr>
        <p:spPr>
          <a:xfrm>
            <a:off x="4788024" y="2708920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Diagrama de flujo  comparativo entre CIP e HIP</a:t>
            </a:r>
          </a:p>
        </p:txBody>
      </p:sp>
    </p:spTree>
    <p:extLst>
      <p:ext uri="{BB962C8B-B14F-4D97-AF65-F5344CB8AC3E}">
        <p14:creationId xmlns:p14="http://schemas.microsoft.com/office/powerpoint/2010/main" val="1387054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/>
          </p:cNvSpPr>
          <p:nvPr>
            <p:ph type="title"/>
          </p:nvPr>
        </p:nvSpPr>
        <p:spPr>
          <a:xfrm>
            <a:off x="554038" y="404813"/>
            <a:ext cx="3970337" cy="439737"/>
          </a:xfrm>
        </p:spPr>
        <p:txBody>
          <a:bodyPr/>
          <a:lstStyle/>
          <a:p>
            <a:pPr eaLnBrk="1" hangingPunct="1"/>
            <a:r>
              <a:rPr lang="es-ES" altLang="en-US" sz="2000" b="1">
                <a:solidFill>
                  <a:schemeClr val="accent2"/>
                </a:solidFill>
              </a:rPr>
              <a:t>Moldeo o conformado</a:t>
            </a:r>
          </a:p>
        </p:txBody>
      </p:sp>
      <p:graphicFrame>
        <p:nvGraphicFramePr>
          <p:cNvPr id="13354" name="Group 42"/>
          <p:cNvGraphicFramePr>
            <a:graphicFrameLocks noGrp="1"/>
          </p:cNvGraphicFramePr>
          <p:nvPr>
            <p:ph type="tbl" idx="1"/>
          </p:nvPr>
        </p:nvGraphicFramePr>
        <p:xfrm>
          <a:off x="554038" y="1052513"/>
          <a:ext cx="5040312" cy="4300539"/>
        </p:xfrm>
        <a:graphic>
          <a:graphicData uri="http://schemas.openxmlformats.org/drawingml/2006/table">
            <a:tbl>
              <a:tblPr/>
              <a:tblGrid>
                <a:gridCol w="1679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8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20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Sistema de conformado</a:t>
                      </a:r>
                    </a:p>
                  </a:txBody>
                  <a:tcPr marL="91432" marR="91432" marT="45703" marB="4570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Nivel de presión</a:t>
                      </a:r>
                    </a:p>
                  </a:txBody>
                  <a:tcPr marL="91432" marR="91432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% de agua</a:t>
                      </a:r>
                    </a:p>
                  </a:txBody>
                  <a:tcPr marL="91432" marR="91432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9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Colado </a:t>
                      </a:r>
                    </a:p>
                  </a:txBody>
                  <a:tcPr marL="91432" marR="91432" marT="45703" marB="4570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Nulo</a:t>
                      </a:r>
                    </a:p>
                  </a:txBody>
                  <a:tcPr marL="91432" marR="91432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30 -40</a:t>
                      </a:r>
                    </a:p>
                  </a:txBody>
                  <a:tcPr marL="91432" marR="91432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Moldeo plástico</a:t>
                      </a:r>
                    </a:p>
                  </a:txBody>
                  <a:tcPr marL="91432" marR="91432" marT="45703" marB="4570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Bajo</a:t>
                      </a:r>
                    </a:p>
                  </a:txBody>
                  <a:tcPr marL="91432" marR="91432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25 -30</a:t>
                      </a:r>
                    </a:p>
                  </a:txBody>
                  <a:tcPr marL="91432" marR="91432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29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Extrusión</a:t>
                      </a:r>
                    </a:p>
                  </a:txBody>
                  <a:tcPr marL="91432" marR="91432" marT="45703" marB="4570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Medio</a:t>
                      </a:r>
                    </a:p>
                  </a:txBody>
                  <a:tcPr marL="91432" marR="91432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15 – 20</a:t>
                      </a:r>
                    </a:p>
                  </a:txBody>
                  <a:tcPr marL="91432" marR="91432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44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Prensado </a:t>
                      </a:r>
                      <a:r>
                        <a:rPr kumimoji="0" lang="es-E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semi</a:t>
                      </a: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-húmedo</a:t>
                      </a:r>
                    </a:p>
                  </a:txBody>
                  <a:tcPr marL="91432" marR="91432" marT="45703" marB="4570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Alto</a:t>
                      </a:r>
                    </a:p>
                  </a:txBody>
                  <a:tcPr marL="91432" marR="91432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6 - 12</a:t>
                      </a:r>
                    </a:p>
                  </a:txBody>
                  <a:tcPr marL="91432" marR="91432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00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Prensado en seco</a:t>
                      </a:r>
                    </a:p>
                  </a:txBody>
                  <a:tcPr marL="91432" marR="91432" marT="45703" marB="4570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Alto</a:t>
                      </a:r>
                    </a:p>
                  </a:txBody>
                  <a:tcPr marL="91432" marR="91432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 – 8</a:t>
                      </a:r>
                    </a:p>
                  </a:txBody>
                  <a:tcPr marL="91432" marR="91432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Prensado hidrostático</a:t>
                      </a:r>
                    </a:p>
                  </a:txBody>
                  <a:tcPr marL="91432" marR="91432" marT="45703" marB="4570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Muy alto</a:t>
                      </a:r>
                    </a:p>
                  </a:txBody>
                  <a:tcPr marL="91432" marR="91432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0- 15</a:t>
                      </a:r>
                    </a:p>
                  </a:txBody>
                  <a:tcPr marL="91432" marR="91432"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7205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3" r="32318"/>
          <a:stretch>
            <a:fillRect/>
          </a:stretch>
        </p:blipFill>
        <p:spPr bwMode="auto">
          <a:xfrm>
            <a:off x="5730875" y="1420813"/>
            <a:ext cx="281940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06" name="CuadroTexto 2"/>
          <p:cNvSpPr txBox="1">
            <a:spLocks noChangeArrowheads="1"/>
          </p:cNvSpPr>
          <p:nvPr/>
        </p:nvSpPr>
        <p:spPr bwMode="auto">
          <a:xfrm>
            <a:off x="6102350" y="4076700"/>
            <a:ext cx="24479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s-ES" altLang="en-US" sz="1200"/>
              <a:t>Cuatro categorías de procesos de formado para cerámicos tradicionales comparadas con el contenido de agua y la presión requerida para formar la arcilla</a:t>
            </a:r>
            <a:endParaRPr lang="en-US" altLang="en-US" sz="12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173"/>
    </mc:Choice>
    <mc:Fallback xmlns="">
      <p:transition spd="slow" advTm="221173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uadroTexto 2"/>
          <p:cNvSpPr txBox="1">
            <a:spLocks noChangeArrowheads="1"/>
          </p:cNvSpPr>
          <p:nvPr/>
        </p:nvSpPr>
        <p:spPr bwMode="auto">
          <a:xfrm>
            <a:off x="2311400" y="2852738"/>
            <a:ext cx="4621213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s-AR" altLang="en-US" b="1" dirty="0"/>
              <a:t>CONFORMADO DE MATERIALES CERÁMICOS</a:t>
            </a:r>
          </a:p>
          <a:p>
            <a:pPr algn="ctr"/>
            <a:r>
              <a:rPr lang="es-AR" altLang="en-US" b="1" dirty="0"/>
              <a:t>PARTE 2</a:t>
            </a:r>
          </a:p>
          <a:p>
            <a:pPr algn="ctr"/>
            <a:r>
              <a:rPr lang="es-AR" altLang="en-US" b="1"/>
              <a:t>INGENIERÏA DE MATERIALES 2025</a:t>
            </a:r>
            <a:endParaRPr lang="es-AR" altLang="en-US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20"/>
    </mc:Choice>
    <mc:Fallback xmlns="">
      <p:transition spd="slow" advTm="282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n-US" sz="2000" b="1">
                <a:solidFill>
                  <a:schemeClr val="accent2"/>
                </a:solidFill>
              </a:rPr>
              <a:t>Moldeo o conformado</a:t>
            </a:r>
          </a:p>
        </p:txBody>
      </p:sp>
      <p:graphicFrame>
        <p:nvGraphicFramePr>
          <p:cNvPr id="15464" name="Group 104"/>
          <p:cNvGraphicFramePr>
            <a:graphicFrameLocks noGrp="1"/>
          </p:cNvGraphicFramePr>
          <p:nvPr>
            <p:ph type="tbl" idx="1"/>
          </p:nvPr>
        </p:nvGraphicFramePr>
        <p:xfrm>
          <a:off x="684213" y="1649413"/>
          <a:ext cx="7921625" cy="4387848"/>
        </p:xfrm>
        <a:graphic>
          <a:graphicData uri="http://schemas.openxmlformats.org/drawingml/2006/table">
            <a:tbl>
              <a:tblPr/>
              <a:tblGrid>
                <a:gridCol w="11318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18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18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0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318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18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318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1816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Producto / Sistema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Colado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Moldeado a mano 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Extrusión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Prensado en seco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Prensado en caliente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Fraguado químico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16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Ladrillos - pavimento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s-A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s-A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s-A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16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Refractarios  - Aislantes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s-A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19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Loza blanca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s-A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s-A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s-A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s-A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68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Muelas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abrasivas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s-A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s-A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s-A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s-A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s-A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816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Cerámica Sanitaria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s-A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s-A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s-A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s-A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s-A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816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Cerámicas especiales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s-A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s-A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s-A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s-A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816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Hormigones cerámicos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s-A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s-A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s-A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s-A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257"/>
    </mc:Choice>
    <mc:Fallback xmlns="">
      <p:transition spd="slow" advTm="67257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/>
          </p:cNvSpPr>
          <p:nvPr>
            <p:ph type="title"/>
          </p:nvPr>
        </p:nvSpPr>
        <p:spPr>
          <a:xfrm>
            <a:off x="614363" y="655638"/>
            <a:ext cx="7345362" cy="541337"/>
          </a:xfrm>
        </p:spPr>
        <p:txBody>
          <a:bodyPr/>
          <a:lstStyle/>
          <a:p>
            <a:pPr eaLnBrk="1" hangingPunct="1"/>
            <a:r>
              <a:rPr lang="es-ES" altLang="en-US" sz="2200" b="1">
                <a:solidFill>
                  <a:schemeClr val="accent2"/>
                </a:solidFill>
              </a:rPr>
              <a:t>Conformado por vaciado (barbotinas)</a:t>
            </a:r>
          </a:p>
        </p:txBody>
      </p:sp>
      <p:pic>
        <p:nvPicPr>
          <p:cNvPr id="921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8" y="1536700"/>
            <a:ext cx="3311525" cy="185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3973513"/>
            <a:ext cx="3930650" cy="1347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075" y="1673225"/>
            <a:ext cx="2133600" cy="153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250" y="1673225"/>
            <a:ext cx="2154238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644900"/>
            <a:ext cx="1787525" cy="2297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9771"/>
    </mc:Choice>
    <mc:Fallback xmlns="">
      <p:transition spd="slow" advTm="23977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/>
          </p:cNvSpPr>
          <p:nvPr>
            <p:ph type="title"/>
          </p:nvPr>
        </p:nvSpPr>
        <p:spPr>
          <a:xfrm>
            <a:off x="755650" y="438150"/>
            <a:ext cx="3024188" cy="614363"/>
          </a:xfrm>
        </p:spPr>
        <p:txBody>
          <a:bodyPr/>
          <a:lstStyle/>
          <a:p>
            <a:pPr eaLnBrk="1" hangingPunct="1"/>
            <a:r>
              <a:rPr lang="es-ES" altLang="en-US" sz="2400" b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Moldeo por extrusión</a:t>
            </a:r>
          </a:p>
        </p:txBody>
      </p:sp>
      <p:pic>
        <p:nvPicPr>
          <p:cNvPr id="1024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400" y="1363663"/>
            <a:ext cx="6045200" cy="2065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638" y="3910013"/>
            <a:ext cx="5364162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38" y="4365625"/>
            <a:ext cx="2681287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9390"/>
    </mc:Choice>
    <mc:Fallback xmlns="">
      <p:transition spd="slow" advTm="17939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/>
          </p:cNvSpPr>
          <p:nvPr>
            <p:ph type="title"/>
          </p:nvPr>
        </p:nvSpPr>
        <p:spPr>
          <a:xfrm>
            <a:off x="900113" y="908050"/>
            <a:ext cx="7024687" cy="469900"/>
          </a:xfrm>
        </p:spPr>
        <p:txBody>
          <a:bodyPr/>
          <a:lstStyle/>
          <a:p>
            <a:pPr eaLnBrk="1" hangingPunct="1"/>
            <a:r>
              <a:rPr lang="es-ES" altLang="en-US" sz="2400" b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Moldeo a torno</a:t>
            </a:r>
          </a:p>
        </p:txBody>
      </p:sp>
      <p:pic>
        <p:nvPicPr>
          <p:cNvPr id="1126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25" y="1916113"/>
            <a:ext cx="2854325" cy="3967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3284538"/>
            <a:ext cx="4462463" cy="185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481"/>
    </mc:Choice>
    <mc:Fallback xmlns="">
      <p:transition spd="slow" advTm="5548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/>
          </p:cNvSpPr>
          <p:nvPr>
            <p:ph type="title"/>
          </p:nvPr>
        </p:nvSpPr>
        <p:spPr>
          <a:xfrm>
            <a:off x="874713" y="461963"/>
            <a:ext cx="1223962" cy="360362"/>
          </a:xfrm>
        </p:spPr>
        <p:txBody>
          <a:bodyPr/>
          <a:lstStyle/>
          <a:p>
            <a:pPr eaLnBrk="1" hangingPunct="1"/>
            <a:r>
              <a:rPr lang="es-ES" altLang="en-US" sz="2000" b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Prensado</a:t>
            </a:r>
          </a:p>
        </p:txBody>
      </p:sp>
      <p:sp>
        <p:nvSpPr>
          <p:cNvPr id="12291" name="Rectangle 3"/>
          <p:cNvSpPr>
            <a:spLocks noGrp="1"/>
          </p:cNvSpPr>
          <p:nvPr>
            <p:ph idx="1"/>
          </p:nvPr>
        </p:nvSpPr>
        <p:spPr>
          <a:xfrm>
            <a:off x="611188" y="869950"/>
            <a:ext cx="8137525" cy="360363"/>
          </a:xfrm>
        </p:spPr>
        <p:txBody>
          <a:bodyPr/>
          <a:lstStyle/>
          <a:p>
            <a:pPr marL="69850" indent="0" eaLnBrk="1" hangingPunct="1">
              <a:buFont typeface="Wingdings 2" panose="05020102010507070707" pitchFamily="18" charset="2"/>
              <a:buNone/>
            </a:pPr>
            <a:r>
              <a:rPr lang="es-ES" altLang="en-US" sz="1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PRENSADO SEMIHÚMEDO</a:t>
            </a: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175" y="1360488"/>
            <a:ext cx="3025775" cy="222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704850" y="2274888"/>
            <a:ext cx="1392238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altLang="en-US" sz="1200" b="1">
                <a:solidFill>
                  <a:srgbClr val="000000"/>
                </a:solidFill>
              </a:rPr>
              <a:t>Bloque de arcilla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4500563" y="2136775"/>
            <a:ext cx="792162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altLang="en-US" sz="1200" b="1"/>
              <a:t>Rebabas</a:t>
            </a:r>
          </a:p>
        </p:txBody>
      </p:sp>
      <p:sp>
        <p:nvSpPr>
          <p:cNvPr id="12295" name="Rectángulo 1"/>
          <p:cNvSpPr>
            <a:spLocks noChangeArrowheads="1"/>
          </p:cNvSpPr>
          <p:nvPr/>
        </p:nvSpPr>
        <p:spPr bwMode="auto">
          <a:xfrm>
            <a:off x="2987675" y="4645025"/>
            <a:ext cx="28082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es-ES" altLang="en-US" sz="1600" b="1"/>
              <a:t>PRENSADO EN SECO</a:t>
            </a:r>
          </a:p>
        </p:txBody>
      </p:sp>
      <p:pic>
        <p:nvPicPr>
          <p:cNvPr id="12296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3068638"/>
            <a:ext cx="3240088" cy="315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4423"/>
    </mc:Choice>
    <mc:Fallback xmlns="">
      <p:transition spd="slow" advTm="204423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/>
          </p:cNvSpPr>
          <p:nvPr>
            <p:ph type="title"/>
          </p:nvPr>
        </p:nvSpPr>
        <p:spPr>
          <a:xfrm>
            <a:off x="706438" y="404813"/>
            <a:ext cx="1417637" cy="469900"/>
          </a:xfrm>
        </p:spPr>
        <p:txBody>
          <a:bodyPr/>
          <a:lstStyle/>
          <a:p>
            <a:pPr eaLnBrk="1" hangingPunct="1"/>
            <a:r>
              <a:rPr lang="es-ES" altLang="en-US" sz="2400" b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Secado</a:t>
            </a:r>
          </a:p>
        </p:txBody>
      </p:sp>
      <p:pic>
        <p:nvPicPr>
          <p:cNvPr id="1331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38" y="1484313"/>
            <a:ext cx="3892550" cy="413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37"/>
          <a:stretch>
            <a:fillRect/>
          </a:stretch>
        </p:blipFill>
        <p:spPr bwMode="auto">
          <a:xfrm>
            <a:off x="4284663" y="1236663"/>
            <a:ext cx="4473575" cy="286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7" name="CuadroTexto 1"/>
          <p:cNvSpPr txBox="1">
            <a:spLocks noChangeArrowheads="1"/>
          </p:cNvSpPr>
          <p:nvPr/>
        </p:nvSpPr>
        <p:spPr bwMode="auto">
          <a:xfrm>
            <a:off x="4719638" y="4443413"/>
            <a:ext cx="40560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s-ES" altLang="en-US" sz="1200"/>
              <a:t>Variación del rendimiento de secado en función del tiempo</a:t>
            </a:r>
            <a:endParaRPr lang="en-US" altLang="en-US" sz="12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741"/>
    </mc:Choice>
    <mc:Fallback xmlns="">
      <p:transition spd="slow" advTm="21474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Título"/>
          <p:cNvSpPr>
            <a:spLocks noGrp="1"/>
          </p:cNvSpPr>
          <p:nvPr>
            <p:ph type="title"/>
          </p:nvPr>
        </p:nvSpPr>
        <p:spPr>
          <a:xfrm>
            <a:off x="684213" y="692150"/>
            <a:ext cx="1584325" cy="423863"/>
          </a:xfrm>
        </p:spPr>
        <p:txBody>
          <a:bodyPr/>
          <a:lstStyle/>
          <a:p>
            <a:pPr eaLnBrk="1" hangingPunct="1"/>
            <a:r>
              <a:rPr lang="es-AR" altLang="en-US" sz="2400" b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Secado</a:t>
            </a:r>
          </a:p>
        </p:txBody>
      </p:sp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193800"/>
            <a:ext cx="4248150" cy="296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0" y="4005263"/>
            <a:ext cx="3527425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Imagen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475" y="1193800"/>
            <a:ext cx="3743325" cy="262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Imagen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375" y="4005263"/>
            <a:ext cx="3527425" cy="199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4943475" y="692150"/>
            <a:ext cx="3516313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AR" sz="2400" b="1" dirty="0">
                <a:solidFill>
                  <a:schemeClr val="accent2">
                    <a:lumMod val="75000"/>
                  </a:schemeClr>
                </a:solidFill>
              </a:rPr>
              <a:t>Cocción - Sinterizado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3914"/>
    </mc:Choice>
    <mc:Fallback xmlns="">
      <p:transition spd="slow" advTm="133914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3521</TotalTime>
  <Words>333</Words>
  <Application>Microsoft Office PowerPoint</Application>
  <PresentationFormat>Presentación en pantalla (4:3)</PresentationFormat>
  <Paragraphs>106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7" baseType="lpstr">
      <vt:lpstr>Arial</vt:lpstr>
      <vt:lpstr>Calibri</vt:lpstr>
      <vt:lpstr>Century Gothic</vt:lpstr>
      <vt:lpstr>Times New Roman</vt:lpstr>
      <vt:lpstr>Wingdings</vt:lpstr>
      <vt:lpstr>Wingdings 2</vt:lpstr>
      <vt:lpstr>Austin</vt:lpstr>
      <vt:lpstr>Conformado de materiales cerámicos</vt:lpstr>
      <vt:lpstr>Moldeo o conformado</vt:lpstr>
      <vt:lpstr>Moldeo o conformado</vt:lpstr>
      <vt:lpstr>Conformado por vaciado (barbotinas)</vt:lpstr>
      <vt:lpstr>Moldeo por extrusión</vt:lpstr>
      <vt:lpstr>Moldeo a torno</vt:lpstr>
      <vt:lpstr>Prensado</vt:lpstr>
      <vt:lpstr>Secado</vt:lpstr>
      <vt:lpstr>Secado</vt:lpstr>
      <vt:lpstr>Sinterizado</vt:lpstr>
      <vt:lpstr>Hornos</vt:lpstr>
      <vt:lpstr>Cerámicos de ingeniería</vt:lpstr>
      <vt:lpstr>Conformado de los polvos cerámicos</vt:lpstr>
      <vt:lpstr>Conformado: Tape casting</vt:lpstr>
      <vt:lpstr>Conformado</vt:lpstr>
      <vt:lpstr>Sinterizado</vt:lpstr>
      <vt:lpstr>HIP</vt:lpstr>
      <vt:lpstr>Presentación de PowerPoint</vt:lpstr>
      <vt:lpstr>Presentación de PowerPoint</vt:lpstr>
      <vt:lpstr>Presentación de PowerPoint</vt:lpstr>
    </vt:vector>
  </TitlesOfParts>
  <Company>FIUNJU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Conformado de materiales cerámicos</dc:title>
  <dc:creator>Teresa Antequera</dc:creator>
  <cp:lastModifiedBy>tessantequera@gmail.com</cp:lastModifiedBy>
  <cp:revision>93</cp:revision>
  <dcterms:created xsi:type="dcterms:W3CDTF">2009-06-07T23:50:59Z</dcterms:created>
  <dcterms:modified xsi:type="dcterms:W3CDTF">2025-10-02T06:10:11Z</dcterms:modified>
</cp:coreProperties>
</file>