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9" r:id="rId2"/>
    <p:sldId id="259" r:id="rId3"/>
    <p:sldId id="262" r:id="rId4"/>
    <p:sldId id="312" r:id="rId5"/>
    <p:sldId id="318" r:id="rId6"/>
    <p:sldId id="261" r:id="rId7"/>
    <p:sldId id="315" r:id="rId8"/>
    <p:sldId id="267" r:id="rId9"/>
    <p:sldId id="316" r:id="rId10"/>
    <p:sldId id="31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6BDA7DC-7A39-4ADA-860E-9710CCC1978F}">
          <p14:sldIdLst>
            <p14:sldId id="319"/>
            <p14:sldId id="259"/>
            <p14:sldId id="262"/>
            <p14:sldId id="312"/>
            <p14:sldId id="318"/>
            <p14:sldId id="261"/>
            <p14:sldId id="315"/>
            <p14:sldId id="267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99FF99"/>
    <a:srgbClr val="FF9900"/>
    <a:srgbClr val="FFFF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47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64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0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72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60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84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47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86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46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17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14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74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s-AR" b="1" dirty="0">
                <a:solidFill>
                  <a:srgbClr val="FFFF99"/>
                </a:solidFill>
              </a:rPr>
              <a:t>FORMACIONES VEGETALES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697"/>
            <a:ext cx="9121838" cy="512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D2BD177-B756-7D33-A730-0EFF77A20A7C}"/>
              </a:ext>
            </a:extLst>
          </p:cNvPr>
          <p:cNvSpPr txBox="1">
            <a:spLocks/>
          </p:cNvSpPr>
          <p:nvPr/>
        </p:nvSpPr>
        <p:spPr>
          <a:xfrm>
            <a:off x="-36512" y="5576478"/>
            <a:ext cx="2920410" cy="875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b="1" dirty="0">
                <a:solidFill>
                  <a:srgbClr val="002060"/>
                </a:solidFill>
                <a:latin typeface="+mn-lt"/>
              </a:rPr>
              <a:t>DRA. GABRIELA  S. ENTROCASSI</a:t>
            </a:r>
          </a:p>
          <a:p>
            <a:pPr algn="l"/>
            <a:r>
              <a:rPr lang="es-MX" sz="1600" b="1" dirty="0">
                <a:solidFill>
                  <a:srgbClr val="002060"/>
                </a:solidFill>
                <a:latin typeface="+mn-lt"/>
              </a:rPr>
              <a:t>DRA. CLAUDIA M. MARTÍN</a:t>
            </a:r>
          </a:p>
          <a:p>
            <a:pPr algn="l"/>
            <a:r>
              <a:rPr lang="es-MX" sz="1600" b="1" dirty="0">
                <a:solidFill>
                  <a:srgbClr val="002060"/>
                </a:solidFill>
                <a:latin typeface="+mn-lt"/>
              </a:rPr>
              <a:t>LIC. MARÍA S. VILLALBA</a:t>
            </a:r>
            <a:endParaRPr lang="es-AR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75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27296" y="6896"/>
            <a:ext cx="9171296" cy="66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Bosques subtropicales secos (Bosque Chaqueño Xerófilo)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7257257" cy="40822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57084"/>
            <a:ext cx="7192911" cy="4046012"/>
          </a:xfrm>
          <a:prstGeom prst="rect">
            <a:avLst/>
          </a:prstGeom>
        </p:spPr>
      </p:pic>
      <p:pic>
        <p:nvPicPr>
          <p:cNvPr id="5" name="Picture 2" descr="picture of Flora caracterÃ­stica del Chaco SemiÃ¡rido, Santiago del Est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30" y="2688640"/>
            <a:ext cx="6075091" cy="40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amino de tierra / picada, Alto Paraguay, Ch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6" y="1729954"/>
            <a:ext cx="7463126" cy="47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11760" y="188640"/>
            <a:ext cx="399987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s-AR" b="1" dirty="0"/>
              <a:t>FORMACIONES VEGETALES DEL MUNDO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00800" cy="4858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6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4446" y="418009"/>
            <a:ext cx="8712968" cy="549374"/>
          </a:xfr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bg2">
                <a:lumMod val="75000"/>
                <a:alpha val="60000"/>
              </a:schemeClr>
            </a:glow>
          </a:effectLst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1196752"/>
            <a:ext cx="8491003" cy="518457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70000"/>
              </a:lnSpc>
            </a:pPr>
            <a:r>
              <a:rPr lang="es-AR" sz="7400" b="1" dirty="0">
                <a:solidFill>
                  <a:srgbClr val="FFFF99"/>
                </a:solidFill>
              </a:rPr>
              <a:t>Formación vegetal con gran extensión en el Hemisferio Norte, caracterizada por:</a:t>
            </a:r>
          </a:p>
          <a:p>
            <a:pPr algn="just">
              <a:lnSpc>
                <a:spcPct val="170000"/>
              </a:lnSpc>
            </a:pPr>
            <a:endParaRPr lang="es-AR" sz="7400" b="1" dirty="0">
              <a:solidFill>
                <a:srgbClr val="FFFF99"/>
              </a:solidFill>
            </a:endParaRPr>
          </a:p>
          <a:p>
            <a:pPr marL="457200" indent="-4572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AR" sz="7400" b="1" dirty="0">
                <a:solidFill>
                  <a:srgbClr val="FFFF99"/>
                </a:solidFill>
              </a:rPr>
              <a:t>Suelos congelados durante gran parte del año.</a:t>
            </a:r>
          </a:p>
          <a:p>
            <a:pPr marL="457200" indent="-4572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AR" sz="7400" b="1" dirty="0">
                <a:solidFill>
                  <a:srgbClr val="FFFF99"/>
                </a:solidFill>
              </a:rPr>
              <a:t>Frío, poca </a:t>
            </a:r>
            <a:r>
              <a:rPr lang="es-AR" sz="7400" b="1" dirty="0" err="1">
                <a:solidFill>
                  <a:srgbClr val="FFFF99"/>
                </a:solidFill>
              </a:rPr>
              <a:t>heliofanía</a:t>
            </a:r>
            <a:r>
              <a:rPr lang="es-AR" sz="7400" b="1" dirty="0">
                <a:solidFill>
                  <a:srgbClr val="FFFF99"/>
                </a:solidFill>
              </a:rPr>
              <a:t> (brillo solar) y baja disponibilidad hídrica para las plantas por congelamiento.</a:t>
            </a:r>
          </a:p>
          <a:p>
            <a:pPr marL="457200" indent="-4572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AR" sz="7400" b="1" dirty="0">
                <a:solidFill>
                  <a:srgbClr val="FFFF99"/>
                </a:solidFill>
              </a:rPr>
              <a:t>Presencia de pantanos y turberas.</a:t>
            </a:r>
          </a:p>
          <a:p>
            <a:pPr marL="457200" indent="-4572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AR" sz="7400" b="1" dirty="0">
                <a:solidFill>
                  <a:srgbClr val="FFFF99"/>
                </a:solidFill>
              </a:rPr>
              <a:t>Ausencia completa de árboles.</a:t>
            </a:r>
          </a:p>
          <a:p>
            <a:pPr marL="457200" indent="-4572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AR" sz="7400" b="1" dirty="0">
                <a:solidFill>
                  <a:srgbClr val="FFFF99"/>
                </a:solidFill>
              </a:rPr>
              <a:t>Presencia de hierbas, arbustos enanos, musgos y líquenes.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AR" sz="2800" b="1" dirty="0">
              <a:solidFill>
                <a:srgbClr val="FFFF99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AR" sz="2800" b="1" dirty="0">
              <a:solidFill>
                <a:srgbClr val="FFFF99"/>
              </a:solidFill>
            </a:endParaRPr>
          </a:p>
        </p:txBody>
      </p:sp>
      <p:pic>
        <p:nvPicPr>
          <p:cNvPr id="7170" name="Picture 2" descr="Tundra: Concepto, Tipos, Clima, Flora y Fau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6" y="1412776"/>
            <a:ext cx="8712968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132856"/>
            <a:ext cx="6762811" cy="446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6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1340768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Bosque</a:t>
            </a:r>
            <a:r>
              <a:rPr lang="es-AR" sz="2400" b="1" dirty="0">
                <a:solidFill>
                  <a:srgbClr val="FFFF99"/>
                </a:solidFill>
              </a:rPr>
              <a:t>:</a:t>
            </a:r>
            <a:r>
              <a:rPr lang="es-AR" sz="2400" dirty="0">
                <a:solidFill>
                  <a:srgbClr val="FFFF99"/>
                </a:solidFill>
              </a:rPr>
              <a:t> </a:t>
            </a:r>
            <a:r>
              <a:rPr lang="es-AR" sz="2400" b="1" dirty="0">
                <a:solidFill>
                  <a:srgbClr val="FFFF99"/>
                </a:solidFill>
              </a:rPr>
              <a:t>Formación vegetal organizada por árboles en su estrato superior.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sz="2400" b="1" dirty="0">
                <a:solidFill>
                  <a:srgbClr val="FFFF99"/>
                </a:solidFill>
              </a:rPr>
              <a:t>Según estén separadas o unidas entre sí las copas de los árboles, se distinguen:</a:t>
            </a:r>
          </a:p>
          <a:p>
            <a:pPr algn="just">
              <a:lnSpc>
                <a:spcPct val="150000"/>
              </a:lnSpc>
            </a:pPr>
            <a:r>
              <a:rPr lang="es-AR" sz="2400" b="1" dirty="0">
                <a:solidFill>
                  <a:srgbClr val="FFFF99"/>
                </a:solidFill>
              </a:rPr>
              <a:t>     -Bosques </a:t>
            </a:r>
            <a:r>
              <a:rPr lang="es-AR" sz="2400" b="1" dirty="0">
                <a:solidFill>
                  <a:srgbClr val="FFFF00"/>
                </a:solidFill>
              </a:rPr>
              <a:t>abiertos</a:t>
            </a:r>
            <a:r>
              <a:rPr lang="es-AR" sz="2400" b="1" dirty="0">
                <a:solidFill>
                  <a:srgbClr val="FFFF99"/>
                </a:solidFill>
              </a:rPr>
              <a:t> y bosques </a:t>
            </a:r>
            <a:r>
              <a:rPr lang="es-AR" sz="2400" b="1" dirty="0">
                <a:solidFill>
                  <a:srgbClr val="FFFF00"/>
                </a:solidFill>
              </a:rPr>
              <a:t>cerrados. </a:t>
            </a:r>
          </a:p>
          <a:p>
            <a:pPr algn="just">
              <a:lnSpc>
                <a:spcPct val="150000"/>
              </a:lnSpc>
            </a:pPr>
            <a:endParaRPr lang="es-AR" sz="2400" b="1" dirty="0">
              <a:solidFill>
                <a:srgbClr val="FFFF99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sz="2400" b="1" dirty="0">
                <a:solidFill>
                  <a:srgbClr val="FFFF99"/>
                </a:solidFill>
              </a:rPr>
              <a:t>Por su tamaño se pueden reconocer: </a:t>
            </a:r>
            <a:r>
              <a:rPr lang="es-AR" sz="2400" b="1" dirty="0" err="1">
                <a:solidFill>
                  <a:srgbClr val="FFFF00"/>
                </a:solidFill>
              </a:rPr>
              <a:t>megabosques</a:t>
            </a:r>
            <a:r>
              <a:rPr lang="es-AR" sz="2400" b="1" dirty="0">
                <a:solidFill>
                  <a:srgbClr val="FFFF00"/>
                </a:solidFill>
              </a:rPr>
              <a:t> &gt; 50m, </a:t>
            </a:r>
            <a:r>
              <a:rPr lang="es-AR" sz="2400" b="1" dirty="0" err="1">
                <a:solidFill>
                  <a:srgbClr val="FFFF00"/>
                </a:solidFill>
              </a:rPr>
              <a:t>macrobosques</a:t>
            </a:r>
            <a:r>
              <a:rPr lang="es-AR" sz="2400" b="1" dirty="0">
                <a:solidFill>
                  <a:srgbClr val="FFFF00"/>
                </a:solidFill>
              </a:rPr>
              <a:t> 22-50m, </a:t>
            </a:r>
            <a:r>
              <a:rPr lang="es-AR" sz="2400" b="1" dirty="0" err="1">
                <a:solidFill>
                  <a:srgbClr val="FFFF00"/>
                </a:solidFill>
              </a:rPr>
              <a:t>mesobosques</a:t>
            </a:r>
            <a:r>
              <a:rPr lang="es-AR" sz="2400" b="1" dirty="0">
                <a:solidFill>
                  <a:srgbClr val="FFFF00"/>
                </a:solidFill>
              </a:rPr>
              <a:t> 12-22m, </a:t>
            </a:r>
            <a:r>
              <a:rPr lang="es-AR" sz="2400" b="1" dirty="0" err="1">
                <a:solidFill>
                  <a:srgbClr val="FFFF00"/>
                </a:solidFill>
              </a:rPr>
              <a:t>microbosques</a:t>
            </a:r>
            <a:r>
              <a:rPr lang="es-AR" sz="2400" b="1" dirty="0">
                <a:solidFill>
                  <a:srgbClr val="FFFF00"/>
                </a:solidFill>
              </a:rPr>
              <a:t> 4-12m y </a:t>
            </a:r>
            <a:r>
              <a:rPr lang="es-AR" sz="2400" b="1" dirty="0" err="1">
                <a:solidFill>
                  <a:srgbClr val="FFFF00"/>
                </a:solidFill>
              </a:rPr>
              <a:t>arbustedas</a:t>
            </a:r>
            <a:r>
              <a:rPr lang="es-AR" sz="2400" b="1" dirty="0">
                <a:solidFill>
                  <a:srgbClr val="FFFF00"/>
                </a:solidFill>
              </a:rPr>
              <a:t> arborescentes &lt; 4m</a:t>
            </a:r>
            <a:r>
              <a:rPr lang="es-AR" sz="2400" b="1" dirty="0">
                <a:solidFill>
                  <a:srgbClr val="FFFF99"/>
                </a:solidFill>
              </a:rPr>
              <a:t>.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32084" y="0"/>
            <a:ext cx="9176084" cy="809328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/>
              <a:t>BOSQUES</a:t>
            </a:r>
          </a:p>
        </p:txBody>
      </p:sp>
    </p:spTree>
    <p:extLst>
      <p:ext uri="{BB962C8B-B14F-4D97-AF65-F5344CB8AC3E}">
        <p14:creationId xmlns:p14="http://schemas.microsoft.com/office/powerpoint/2010/main" val="4933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9144000" cy="679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Bosques boreales: Taiga</a:t>
            </a:r>
          </a:p>
        </p:txBody>
      </p:sp>
      <p:pic>
        <p:nvPicPr>
          <p:cNvPr id="5122" name="Picture 2" descr="Taiga en hiver tôt image stock. Image du lumière, branchem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864697" cy="457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cología: Tai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98268" cy="524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998"/>
            <a:ext cx="9144000" cy="67969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Bosques templados de coníferas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5" b="20601"/>
          <a:stretch/>
        </p:blipFill>
        <p:spPr bwMode="auto">
          <a:xfrm>
            <a:off x="380550" y="1023151"/>
            <a:ext cx="7164288" cy="481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l 98% de las araucarias están contaminadas con extraña enfermed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912768" cy="52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12998"/>
            <a:ext cx="9144000" cy="679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Bosques templados mixtos</a:t>
            </a:r>
          </a:p>
        </p:txBody>
      </p:sp>
      <p:pic>
        <p:nvPicPr>
          <p:cNvPr id="4098" name="Picture 2" descr="Bosques de Nothofagus en San Fabián, donde destaca el folla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4826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8/82/Cerro_Negro_Parque_Nacional_los_Glaciares_El_Calafate_Santa_Cruz.jpg/1024px-Cerro_Negro_Parque_Nacional_los_Glaciares_El_Calafate_Santa_Cruz.jpg?1590946061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7061076" cy="529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0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Bosques mediterráneos: Parques o Dehesas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9"/>
          <a:stretch/>
        </p:blipFill>
        <p:spPr bwMode="auto">
          <a:xfrm>
            <a:off x="0" y="697466"/>
            <a:ext cx="9144000" cy="619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4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27296" y="0"/>
            <a:ext cx="9171296" cy="66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Bosques subtropicales de coníferas</a:t>
            </a:r>
          </a:p>
        </p:txBody>
      </p:sp>
      <p:pic>
        <p:nvPicPr>
          <p:cNvPr id="3078" name="Picture 6" descr="Conservación: el INTA mantiene el trabajo de investigación para 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3" y="1245792"/>
            <a:ext cx="825209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ocupa a investigadores el proceso de extinción del Pino Paraná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0361"/>
            <a:ext cx="7114332" cy="47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177</Words>
  <Application>Microsoft Office PowerPoint</Application>
  <PresentationFormat>Presentación en pantalla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de Office</vt:lpstr>
      <vt:lpstr>FORMACIONES VEGETALES</vt:lpstr>
      <vt:lpstr>Presentación de PowerPoint</vt:lpstr>
      <vt:lpstr>Tundra</vt:lpstr>
      <vt:lpstr>Presentación de PowerPoint</vt:lpstr>
      <vt:lpstr>Presentación de PowerPoint</vt:lpstr>
      <vt:lpstr>Bosques templados de coníferas</vt:lpstr>
      <vt:lpstr>Presentación de PowerPoint</vt:lpstr>
      <vt:lpstr>Bosques mediterráneos: Parques o Dehesas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de Raunquiaer:  Tipos Biológicos o Biotipos</dc:title>
  <dc:creator>Administrador</dc:creator>
  <cp:lastModifiedBy>Gabi Entrocassi</cp:lastModifiedBy>
  <cp:revision>217</cp:revision>
  <dcterms:created xsi:type="dcterms:W3CDTF">2016-04-11T12:07:48Z</dcterms:created>
  <dcterms:modified xsi:type="dcterms:W3CDTF">2024-04-29T12:45:09Z</dcterms:modified>
</cp:coreProperties>
</file>