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4"/>
  </p:notesMasterIdLst>
  <p:sldIdLst>
    <p:sldId id="256" r:id="rId2"/>
    <p:sldId id="259" r:id="rId3"/>
    <p:sldId id="258" r:id="rId4"/>
    <p:sldId id="257" r:id="rId5"/>
    <p:sldId id="268" r:id="rId6"/>
    <p:sldId id="261" r:id="rId7"/>
    <p:sldId id="262" r:id="rId8"/>
    <p:sldId id="263" r:id="rId9"/>
    <p:sldId id="264" r:id="rId10"/>
    <p:sldId id="312" r:id="rId11"/>
    <p:sldId id="266" r:id="rId12"/>
    <p:sldId id="313" r:id="rId13"/>
    <p:sldId id="267" r:id="rId14"/>
    <p:sldId id="260" r:id="rId15"/>
    <p:sldId id="269" r:id="rId16"/>
    <p:sldId id="270" r:id="rId17"/>
    <p:sldId id="314" r:id="rId18"/>
    <p:sldId id="271" r:id="rId19"/>
    <p:sldId id="272" r:id="rId20"/>
    <p:sldId id="273" r:id="rId21"/>
    <p:sldId id="315" r:id="rId22"/>
    <p:sldId id="274" r:id="rId23"/>
    <p:sldId id="316" r:id="rId24"/>
    <p:sldId id="275" r:id="rId25"/>
    <p:sldId id="277" r:id="rId26"/>
    <p:sldId id="276"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319" r:id="rId40"/>
    <p:sldId id="291" r:id="rId41"/>
    <p:sldId id="292" r:id="rId42"/>
    <p:sldId id="293" r:id="rId43"/>
    <p:sldId id="294" r:id="rId44"/>
    <p:sldId id="321" r:id="rId45"/>
    <p:sldId id="295" r:id="rId46"/>
    <p:sldId id="296" r:id="rId47"/>
    <p:sldId id="320"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7" r:id="rId62"/>
    <p:sldId id="318"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62" y="22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6DD0EC-926D-4C07-B29C-A714EE26D8C2}" type="datetimeFigureOut">
              <a:rPr lang="es-AR" smtClean="0"/>
              <a:t>14/4/2025</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1B5146-9ADD-465F-97FF-8C8CF2AFA3C0}" type="slidenum">
              <a:rPr lang="es-AR" smtClean="0"/>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765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a:t>
            </a:r>
          </a:p>
        </p:txBody>
      </p:sp>
      <p:sp>
        <p:nvSpPr>
          <p:cNvPr id="2765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765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7654" name="Rectangle 6"/>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35369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041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42</a:t>
            </a:r>
          </a:p>
        </p:txBody>
      </p:sp>
      <p:sp>
        <p:nvSpPr>
          <p:cNvPr id="6042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042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0422"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042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20224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246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43</a:t>
            </a:r>
          </a:p>
        </p:txBody>
      </p:sp>
      <p:sp>
        <p:nvSpPr>
          <p:cNvPr id="6246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246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2470"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247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078342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451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46</a:t>
            </a:r>
          </a:p>
        </p:txBody>
      </p:sp>
      <p:sp>
        <p:nvSpPr>
          <p:cNvPr id="6451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451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4518"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451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732259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656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52</a:t>
            </a:r>
          </a:p>
        </p:txBody>
      </p:sp>
      <p:sp>
        <p:nvSpPr>
          <p:cNvPr id="6656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656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656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656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494194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065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65</a:t>
            </a:r>
          </a:p>
        </p:txBody>
      </p:sp>
      <p:sp>
        <p:nvSpPr>
          <p:cNvPr id="7066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066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0662"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7066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95815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270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72</a:t>
            </a:r>
          </a:p>
        </p:txBody>
      </p:sp>
      <p:sp>
        <p:nvSpPr>
          <p:cNvPr id="7270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270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2710"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7271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897009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475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72</a:t>
            </a:r>
          </a:p>
        </p:txBody>
      </p:sp>
      <p:sp>
        <p:nvSpPr>
          <p:cNvPr id="7475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475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4758"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7475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4012074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680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77</a:t>
            </a:r>
          </a:p>
        </p:txBody>
      </p:sp>
      <p:sp>
        <p:nvSpPr>
          <p:cNvPr id="7680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680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680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7680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815379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90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87</a:t>
            </a:r>
          </a:p>
        </p:txBody>
      </p:sp>
      <p:sp>
        <p:nvSpPr>
          <p:cNvPr id="890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90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9094"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8909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640854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885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78</a:t>
            </a:r>
          </a:p>
        </p:txBody>
      </p:sp>
      <p:sp>
        <p:nvSpPr>
          <p:cNvPr id="7885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885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8854"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7885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68476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969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4</a:t>
            </a:r>
          </a:p>
        </p:txBody>
      </p:sp>
      <p:sp>
        <p:nvSpPr>
          <p:cNvPr id="2970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970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9702"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2970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213623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704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85</a:t>
            </a:r>
          </a:p>
        </p:txBody>
      </p:sp>
      <p:sp>
        <p:nvSpPr>
          <p:cNvPr id="8704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704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704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8704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412355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728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102</a:t>
            </a:r>
          </a:p>
        </p:txBody>
      </p:sp>
      <p:sp>
        <p:nvSpPr>
          <p:cNvPr id="9728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728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728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9728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798967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318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96</a:t>
            </a:r>
          </a:p>
        </p:txBody>
      </p:sp>
      <p:sp>
        <p:nvSpPr>
          <p:cNvPr id="9318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318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3190"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9319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207167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0137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140</a:t>
            </a:r>
          </a:p>
        </p:txBody>
      </p:sp>
      <p:sp>
        <p:nvSpPr>
          <p:cNvPr id="10138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0138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01382"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10138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19587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174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6</a:t>
            </a:r>
          </a:p>
        </p:txBody>
      </p:sp>
      <p:sp>
        <p:nvSpPr>
          <p:cNvPr id="3174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174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1750"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3175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90371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584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12</a:t>
            </a:r>
          </a:p>
        </p:txBody>
      </p:sp>
      <p:sp>
        <p:nvSpPr>
          <p:cNvPr id="3584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584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584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3584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499588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608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15</a:t>
            </a:r>
          </a:p>
        </p:txBody>
      </p:sp>
      <p:sp>
        <p:nvSpPr>
          <p:cNvPr id="4608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608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6086"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4608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77192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403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15</a:t>
            </a:r>
          </a:p>
        </p:txBody>
      </p:sp>
      <p:sp>
        <p:nvSpPr>
          <p:cNvPr id="4403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403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4038"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4403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60070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198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14</a:t>
            </a:r>
          </a:p>
        </p:txBody>
      </p:sp>
      <p:sp>
        <p:nvSpPr>
          <p:cNvPr id="4198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198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1990"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4199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264791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427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13</a:t>
            </a:r>
          </a:p>
        </p:txBody>
      </p:sp>
      <p:sp>
        <p:nvSpPr>
          <p:cNvPr id="5427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427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4278"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5427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1700625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837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a:latin typeface="Times New Roman" panose="02020603050405020304" pitchFamily="18" charset="0"/>
              </a:rPr>
              <a:t>41</a:t>
            </a:r>
          </a:p>
        </p:txBody>
      </p:sp>
      <p:sp>
        <p:nvSpPr>
          <p:cNvPr id="5837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837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8374"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5837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AR"/>
          </a:p>
        </p:txBody>
      </p:sp>
    </p:spTree>
    <p:extLst>
      <p:ext uri="{BB962C8B-B14F-4D97-AF65-F5344CB8AC3E}">
        <p14:creationId xmlns:p14="http://schemas.microsoft.com/office/powerpoint/2010/main" val="3323951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4/14/2025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pPr/>
              <a:t>4/14/2025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pPr/>
              <a:t>4/14/2025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pPr/>
              <a:t>4/14/2025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pPr/>
              <a:t>4/14/2025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4/14/2025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4/14/2025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4/14/2025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4/14/2025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4/14/2025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pPr/>
              <a:t>4/14/2025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4/14/2025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4/14/2025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4/14/2025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4/14/2025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pPr/>
              <a:t>4/14/2025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pPr/>
              <a:t>4/14/2025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4/14/2025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4.bin"/><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a:t>Teoría de la Producción</a:t>
            </a:r>
          </a:p>
        </p:txBody>
      </p:sp>
      <p:sp>
        <p:nvSpPr>
          <p:cNvPr id="3" name="Subtítulo 2"/>
          <p:cNvSpPr>
            <a:spLocks noGrp="1"/>
          </p:cNvSpPr>
          <p:nvPr>
            <p:ph type="subTitle" idx="1"/>
          </p:nvPr>
        </p:nvSpPr>
        <p:spPr/>
        <p:txBody>
          <a:bodyPr/>
          <a:lstStyle/>
          <a:p>
            <a:endParaRPr lang="es-AR"/>
          </a:p>
        </p:txBody>
      </p:sp>
    </p:spTree>
    <p:extLst>
      <p:ext uri="{BB962C8B-B14F-4D97-AF65-F5344CB8AC3E}">
        <p14:creationId xmlns:p14="http://schemas.microsoft.com/office/powerpoint/2010/main" val="1827881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4AB3B-B136-38F9-E398-72768823DFAE}"/>
              </a:ext>
            </a:extLst>
          </p:cNvPr>
          <p:cNvSpPr>
            <a:spLocks noGrp="1"/>
          </p:cNvSpPr>
          <p:nvPr>
            <p:ph type="title"/>
          </p:nvPr>
        </p:nvSpPr>
        <p:spPr/>
        <p:txBody>
          <a:bodyPr/>
          <a:lstStyle/>
          <a:p>
            <a:r>
              <a:rPr lang="en-US" dirty="0">
                <a:solidFill>
                  <a:srgbClr val="FFFFFF"/>
                </a:solidFill>
              </a:rPr>
              <a:t>La </a:t>
            </a:r>
            <a:r>
              <a:rPr lang="en-US" dirty="0" err="1">
                <a:solidFill>
                  <a:srgbClr val="FFFFFF"/>
                </a:solidFill>
              </a:rPr>
              <a:t>función</a:t>
            </a:r>
            <a:r>
              <a:rPr lang="en-US" dirty="0">
                <a:solidFill>
                  <a:srgbClr val="FFFFFF"/>
                </a:solidFill>
              </a:rPr>
              <a:t> de </a:t>
            </a:r>
            <a:r>
              <a:rPr lang="en-US" dirty="0" err="1">
                <a:solidFill>
                  <a:srgbClr val="FFFFFF"/>
                </a:solidFill>
              </a:rPr>
              <a:t>Producción</a:t>
            </a:r>
            <a:r>
              <a:rPr lang="en-US" dirty="0">
                <a:solidFill>
                  <a:srgbClr val="FFFFFF"/>
                </a:solidFill>
              </a:rPr>
              <a:t> </a:t>
            </a:r>
            <a:r>
              <a:rPr lang="en-US" dirty="0" err="1">
                <a:solidFill>
                  <a:srgbClr val="FFFFFF"/>
                </a:solidFill>
              </a:rPr>
              <a:t>en</a:t>
            </a:r>
            <a:r>
              <a:rPr lang="en-US" dirty="0">
                <a:solidFill>
                  <a:srgbClr val="FFFFFF"/>
                </a:solidFill>
              </a:rPr>
              <a:t> </a:t>
            </a:r>
            <a:r>
              <a:rPr lang="en-US" dirty="0" err="1">
                <a:solidFill>
                  <a:srgbClr val="FFFFFF"/>
                </a:solidFill>
              </a:rPr>
              <a:t>el</a:t>
            </a:r>
            <a:r>
              <a:rPr lang="en-US" dirty="0">
                <a:solidFill>
                  <a:srgbClr val="FFFFFF"/>
                </a:solidFill>
              </a:rPr>
              <a:t> CP</a:t>
            </a:r>
            <a:endParaRPr lang="es-AR" dirty="0"/>
          </a:p>
        </p:txBody>
      </p:sp>
      <p:pic>
        <p:nvPicPr>
          <p:cNvPr id="5" name="Marcador de contenido 4">
            <a:extLst>
              <a:ext uri="{FF2B5EF4-FFF2-40B4-BE49-F238E27FC236}">
                <a16:creationId xmlns:a16="http://schemas.microsoft.com/office/drawing/2014/main" id="{A747098A-0376-24B2-6D1E-6491F97149AA}"/>
              </a:ext>
            </a:extLst>
          </p:cNvPr>
          <p:cNvPicPr>
            <a:picLocks noGrp="1" noChangeAspect="1"/>
          </p:cNvPicPr>
          <p:nvPr>
            <p:ph idx="1"/>
          </p:nvPr>
        </p:nvPicPr>
        <p:blipFill>
          <a:blip r:embed="rId2"/>
          <a:stretch>
            <a:fillRect/>
          </a:stretch>
        </p:blipFill>
        <p:spPr>
          <a:xfrm>
            <a:off x="406130" y="3270904"/>
            <a:ext cx="5302212" cy="3337475"/>
          </a:xfrm>
        </p:spPr>
      </p:pic>
      <p:pic>
        <p:nvPicPr>
          <p:cNvPr id="6" name="Imagen 5">
            <a:extLst>
              <a:ext uri="{FF2B5EF4-FFF2-40B4-BE49-F238E27FC236}">
                <a16:creationId xmlns:a16="http://schemas.microsoft.com/office/drawing/2014/main" id="{7C167DF8-15C8-55D5-C74D-0A73F9335A56}"/>
              </a:ext>
            </a:extLst>
          </p:cNvPr>
          <p:cNvPicPr>
            <a:picLocks noChangeAspect="1"/>
          </p:cNvPicPr>
          <p:nvPr/>
        </p:nvPicPr>
        <p:blipFill rotWithShape="1">
          <a:blip r:embed="rId3"/>
          <a:srcRect l="22365" t="37050" r="54839" b="26278"/>
          <a:stretch/>
        </p:blipFill>
        <p:spPr>
          <a:xfrm>
            <a:off x="6667130" y="3165801"/>
            <a:ext cx="3902499" cy="3531355"/>
          </a:xfrm>
          <a:prstGeom prst="rect">
            <a:avLst/>
          </a:prstGeom>
        </p:spPr>
      </p:pic>
      <p:sp>
        <p:nvSpPr>
          <p:cNvPr id="8" name="CuadroTexto 7">
            <a:extLst>
              <a:ext uri="{FF2B5EF4-FFF2-40B4-BE49-F238E27FC236}">
                <a16:creationId xmlns:a16="http://schemas.microsoft.com/office/drawing/2014/main" id="{04F2D215-53FE-7286-F1D6-B5667E37C8DA}"/>
              </a:ext>
            </a:extLst>
          </p:cNvPr>
          <p:cNvSpPr txBox="1"/>
          <p:nvPr/>
        </p:nvSpPr>
        <p:spPr>
          <a:xfrm>
            <a:off x="925867" y="2366758"/>
            <a:ext cx="10340266" cy="646331"/>
          </a:xfrm>
          <a:prstGeom prst="rect">
            <a:avLst/>
          </a:prstGeom>
          <a:noFill/>
        </p:spPr>
        <p:txBody>
          <a:bodyPr wrap="square">
            <a:spAutoFit/>
          </a:bodyPr>
          <a:lstStyle/>
          <a:p>
            <a:pPr>
              <a:spcBef>
                <a:spcPts val="1000"/>
              </a:spcBef>
              <a:buClr>
                <a:schemeClr val="accent1"/>
              </a:buClr>
              <a:buSzPct val="80000"/>
              <a:buFont typeface="Wingdings 3" charset="2"/>
              <a:buChar char=""/>
            </a:pPr>
            <a:r>
              <a:rPr lang="en-US" altLang="es-AR" b="1" dirty="0" err="1">
                <a:solidFill>
                  <a:schemeClr val="accent1"/>
                </a:solidFill>
                <a:latin typeface="+mn-lt"/>
              </a:rPr>
              <a:t>Producto</a:t>
            </a:r>
            <a:r>
              <a:rPr lang="en-US" altLang="es-AR" b="1" dirty="0">
                <a:solidFill>
                  <a:schemeClr val="accent1"/>
                </a:solidFill>
                <a:latin typeface="+mn-lt"/>
              </a:rPr>
              <a:t> Total</a:t>
            </a:r>
            <a:r>
              <a:rPr lang="en-US" altLang="es-AR" dirty="0">
                <a:solidFill>
                  <a:schemeClr val="tx1">
                    <a:lumMod val="75000"/>
                    <a:lumOff val="25000"/>
                  </a:schemeClr>
                </a:solidFill>
                <a:latin typeface="+mn-lt"/>
              </a:rPr>
              <a:t>, </a:t>
            </a:r>
            <a:r>
              <a:rPr lang="en-US" dirty="0">
                <a:solidFill>
                  <a:schemeClr val="tx1">
                    <a:lumMod val="75000"/>
                    <a:lumOff val="25000"/>
                  </a:schemeClr>
                </a:solidFill>
                <a:latin typeface="+mn-lt"/>
              </a:rPr>
              <a:t>Es la </a:t>
            </a:r>
            <a:r>
              <a:rPr lang="en-US" dirty="0" err="1">
                <a:solidFill>
                  <a:schemeClr val="tx1">
                    <a:lumMod val="75000"/>
                    <a:lumOff val="25000"/>
                  </a:schemeClr>
                </a:solidFill>
                <a:latin typeface="+mn-lt"/>
              </a:rPr>
              <a:t>cantidad</a:t>
            </a:r>
            <a:r>
              <a:rPr lang="en-US" dirty="0">
                <a:solidFill>
                  <a:schemeClr val="tx1">
                    <a:lumMod val="75000"/>
                    <a:lumOff val="25000"/>
                  </a:schemeClr>
                </a:solidFill>
                <a:latin typeface="+mn-lt"/>
              </a:rPr>
              <a:t> total </a:t>
            </a:r>
            <a:r>
              <a:rPr lang="en-US" dirty="0" err="1">
                <a:solidFill>
                  <a:schemeClr val="tx1">
                    <a:lumMod val="75000"/>
                    <a:lumOff val="25000"/>
                  </a:schemeClr>
                </a:solidFill>
                <a:latin typeface="+mn-lt"/>
              </a:rPr>
              <a:t>producida</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durante</a:t>
            </a:r>
            <a:r>
              <a:rPr lang="en-US" dirty="0">
                <a:solidFill>
                  <a:schemeClr val="tx1">
                    <a:lumMod val="75000"/>
                    <a:lumOff val="25000"/>
                  </a:schemeClr>
                </a:solidFill>
                <a:latin typeface="+mn-lt"/>
              </a:rPr>
              <a:t> un </a:t>
            </a:r>
            <a:r>
              <a:rPr lang="en-US" dirty="0" err="1">
                <a:solidFill>
                  <a:schemeClr val="tx1">
                    <a:lumMod val="75000"/>
                    <a:lumOff val="25000"/>
                  </a:schemeClr>
                </a:solidFill>
                <a:latin typeface="+mn-lt"/>
              </a:rPr>
              <a:t>periodo</a:t>
            </a:r>
            <a:r>
              <a:rPr lang="en-US" dirty="0">
                <a:solidFill>
                  <a:schemeClr val="tx1">
                    <a:lumMod val="75000"/>
                    <a:lumOff val="25000"/>
                  </a:schemeClr>
                </a:solidFill>
                <a:latin typeface="+mn-lt"/>
              </a:rPr>
              <a:t> de </a:t>
            </a:r>
            <a:r>
              <a:rPr lang="en-US" dirty="0" err="1">
                <a:solidFill>
                  <a:schemeClr val="tx1">
                    <a:lumMod val="75000"/>
                    <a:lumOff val="25000"/>
                  </a:schemeClr>
                </a:solidFill>
                <a:latin typeface="+mn-lt"/>
              </a:rPr>
              <a:t>tiempo</a:t>
            </a:r>
            <a:r>
              <a:rPr lang="en-US" dirty="0">
                <a:solidFill>
                  <a:schemeClr val="tx1">
                    <a:lumMod val="75000"/>
                    <a:lumOff val="25000"/>
                  </a:schemeClr>
                </a:solidFill>
                <a:latin typeface="+mn-lt"/>
              </a:rPr>
              <a:t> con </a:t>
            </a:r>
            <a:r>
              <a:rPr lang="en-US" dirty="0" err="1">
                <a:solidFill>
                  <a:schemeClr val="tx1">
                    <a:lumMod val="75000"/>
                    <a:lumOff val="25000"/>
                  </a:schemeClr>
                </a:solidFill>
                <a:latin typeface="+mn-lt"/>
              </a:rPr>
              <a:t>los</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factores</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productivos</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utilizados</a:t>
            </a:r>
            <a:r>
              <a:rPr lang="en-US" dirty="0">
                <a:solidFill>
                  <a:schemeClr val="tx1">
                    <a:lumMod val="75000"/>
                    <a:lumOff val="25000"/>
                  </a:schemeClr>
                </a:solidFill>
                <a:latin typeface="+mn-lt"/>
              </a:rPr>
              <a:t>.</a:t>
            </a:r>
          </a:p>
        </p:txBody>
      </p:sp>
    </p:spTree>
    <p:extLst>
      <p:ext uri="{BB962C8B-B14F-4D97-AF65-F5344CB8AC3E}">
        <p14:creationId xmlns:p14="http://schemas.microsoft.com/office/powerpoint/2010/main" val="295968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Producto Medio y Marginal</a:t>
            </a:r>
          </a:p>
        </p:txBody>
      </p:sp>
      <p:sp>
        <p:nvSpPr>
          <p:cNvPr id="4" name="Rectangle 2"/>
          <p:cNvSpPr>
            <a:spLocks noChangeArrowheads="1"/>
          </p:cNvSpPr>
          <p:nvPr/>
        </p:nvSpPr>
        <p:spPr bwMode="auto">
          <a:xfrm>
            <a:off x="1710477" y="6753585"/>
            <a:ext cx="2063556" cy="457200"/>
          </a:xfrm>
          <a:prstGeom prst="rect">
            <a:avLst/>
          </a:prstGeom>
          <a:noFill/>
          <a:ln w="12700">
            <a:noFill/>
            <a:miter lim="800000"/>
            <a:headEnd/>
            <a:tailEnd/>
          </a:ln>
        </p:spPr>
        <p:txBody>
          <a:bodyPr wrap="none" anchor="ctr"/>
          <a:lstStyle/>
          <a:p>
            <a:endParaRPr lang="es-ES"/>
          </a:p>
        </p:txBody>
      </p:sp>
      <p:sp>
        <p:nvSpPr>
          <p:cNvPr id="5" name="Rectangle 3"/>
          <p:cNvSpPr>
            <a:spLocks noChangeArrowheads="1"/>
          </p:cNvSpPr>
          <p:nvPr/>
        </p:nvSpPr>
        <p:spPr bwMode="auto">
          <a:xfrm>
            <a:off x="4225077" y="6753585"/>
            <a:ext cx="3136606" cy="457200"/>
          </a:xfrm>
          <a:prstGeom prst="rect">
            <a:avLst/>
          </a:prstGeom>
          <a:noFill/>
          <a:ln w="12700">
            <a:noFill/>
            <a:miter lim="800000"/>
            <a:headEnd/>
            <a:tailEnd/>
          </a:ln>
        </p:spPr>
        <p:txBody>
          <a:bodyPr wrap="none" anchor="ctr"/>
          <a:lstStyle/>
          <a:p>
            <a:endParaRPr lang="es-ES"/>
          </a:p>
        </p:txBody>
      </p:sp>
      <p:sp>
        <p:nvSpPr>
          <p:cNvPr id="7" name="Text Box 5"/>
          <p:cNvSpPr txBox="1">
            <a:spLocks noChangeArrowheads="1"/>
          </p:cNvSpPr>
          <p:nvPr/>
        </p:nvSpPr>
        <p:spPr bwMode="auto">
          <a:xfrm>
            <a:off x="1154954" y="2470137"/>
            <a:ext cx="9425794"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s-ES" altLang="es-AR" b="1" dirty="0">
                <a:solidFill>
                  <a:srgbClr val="DC2304"/>
                </a:solidFill>
              </a:rPr>
              <a:t>PRODUCTO MEDIO= PRODUCTO PROMEDIO:</a:t>
            </a:r>
            <a:r>
              <a:rPr lang="es-ES" altLang="es-AR" dirty="0"/>
              <a:t>  </a:t>
            </a:r>
            <a:r>
              <a:rPr lang="es-ES" altLang="es-AR" b="1" dirty="0"/>
              <a:t>Corresponde al producto por unidad de insumo o factor variable empleado en el proceso productivo. Se obtiene dividiendo el producto total entre el nivel de insumo variable. </a:t>
            </a:r>
            <a:r>
              <a:rPr lang="es-AR" altLang="es-AR" dirty="0"/>
              <a:t>es el producto que en promedio genera cada una de las unidades empleadas del factor variable</a:t>
            </a:r>
            <a:endParaRPr lang="es-AR" altLang="es-AR" b="1" dirty="0"/>
          </a:p>
          <a:p>
            <a:pPr eaLnBrk="1" hangingPunct="1">
              <a:spcBef>
                <a:spcPct val="50000"/>
              </a:spcBef>
            </a:pPr>
            <a:r>
              <a:rPr lang="es-AR" altLang="es-AR" b="1" dirty="0"/>
              <a:t> </a:t>
            </a:r>
            <a:endParaRPr lang="es-ES" altLang="es-AR" b="1" dirty="0"/>
          </a:p>
        </p:txBody>
      </p:sp>
      <p:sp>
        <p:nvSpPr>
          <p:cNvPr id="8" name="Text Box 6"/>
          <p:cNvSpPr txBox="1">
            <a:spLocks noChangeArrowheads="1"/>
          </p:cNvSpPr>
          <p:nvPr/>
        </p:nvSpPr>
        <p:spPr bwMode="auto">
          <a:xfrm>
            <a:off x="1154954" y="4685412"/>
            <a:ext cx="9429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s-ES" altLang="es-AR" b="1" dirty="0">
                <a:solidFill>
                  <a:srgbClr val="DC2304"/>
                </a:solidFill>
              </a:rPr>
              <a:t>PRODUCTO MARGINAL:</a:t>
            </a:r>
            <a:r>
              <a:rPr lang="es-ES" altLang="es-AR" dirty="0"/>
              <a:t> </a:t>
            </a:r>
            <a:r>
              <a:rPr lang="es-ES" altLang="es-AR" b="1" dirty="0"/>
              <a:t>Corresponde a la variación del producto total ante variaciones unitarias del factor variable. </a:t>
            </a:r>
            <a:r>
              <a:rPr lang="es-AR" altLang="es-AR" dirty="0"/>
              <a:t>es el incremento de producción que aporta la última unidad empleada del factor variable</a:t>
            </a:r>
            <a:r>
              <a:rPr lang="es-AR" altLang="es-AR" b="1" dirty="0"/>
              <a:t>.  </a:t>
            </a:r>
            <a:endParaRPr lang="es-ES" altLang="es-AR" b="1" dirty="0"/>
          </a:p>
        </p:txBody>
      </p:sp>
      <p:graphicFrame>
        <p:nvGraphicFramePr>
          <p:cNvPr id="9" name="Object 9"/>
          <p:cNvGraphicFramePr>
            <a:graphicFrameLocks noChangeAspect="1"/>
          </p:cNvGraphicFramePr>
          <p:nvPr>
            <p:extLst>
              <p:ext uri="{D42A27DB-BD31-4B8C-83A1-F6EECF244321}">
                <p14:modId xmlns:p14="http://schemas.microsoft.com/office/powerpoint/2010/main" val="2099727089"/>
              </p:ext>
            </p:extLst>
          </p:nvPr>
        </p:nvGraphicFramePr>
        <p:xfrm>
          <a:off x="5294261" y="3642144"/>
          <a:ext cx="1550422" cy="929576"/>
        </p:xfrm>
        <a:graphic>
          <a:graphicData uri="http://schemas.openxmlformats.org/presentationml/2006/ole">
            <mc:AlternateContent xmlns:mc="http://schemas.openxmlformats.org/markup-compatibility/2006">
              <mc:Choice xmlns:v="urn:schemas-microsoft-com:vml" Requires="v">
                <p:oleObj name="Ecuación" r:id="rId2" imgW="622030" imgH="393529" progId="Equation.3">
                  <p:embed/>
                </p:oleObj>
              </mc:Choice>
              <mc:Fallback>
                <p:oleObj name="Ecuación" r:id="rId2" imgW="622030" imgH="393529"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261" y="3642144"/>
                        <a:ext cx="1550422" cy="929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5"/>
          <p:cNvGraphicFramePr>
            <a:graphicFrameLocks noChangeAspect="1"/>
          </p:cNvGraphicFramePr>
          <p:nvPr>
            <p:extLst>
              <p:ext uri="{D42A27DB-BD31-4B8C-83A1-F6EECF244321}">
                <p14:modId xmlns:p14="http://schemas.microsoft.com/office/powerpoint/2010/main" val="1111681877"/>
              </p:ext>
            </p:extLst>
          </p:nvPr>
        </p:nvGraphicFramePr>
        <p:xfrm>
          <a:off x="5568108" y="5608742"/>
          <a:ext cx="1793575" cy="840658"/>
        </p:xfrm>
        <a:graphic>
          <a:graphicData uri="http://schemas.openxmlformats.org/presentationml/2006/ole">
            <mc:AlternateContent xmlns:mc="http://schemas.openxmlformats.org/markup-compatibility/2006">
              <mc:Choice xmlns:v="urn:schemas-microsoft-com:vml" Requires="v">
                <p:oleObj name="Ecuación" r:id="rId4" imgW="787058" imgH="393529" progId="Equation.3">
                  <p:embed/>
                </p:oleObj>
              </mc:Choice>
              <mc:Fallback>
                <p:oleObj name="Ecuación" r:id="rId4" imgW="787058" imgH="393529"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108" y="5608742"/>
                        <a:ext cx="1793575" cy="8406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6213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E19F4-23E3-B9FD-1D67-4D780FF615F4}"/>
              </a:ext>
            </a:extLst>
          </p:cNvPr>
          <p:cNvSpPr>
            <a:spLocks noGrp="1"/>
          </p:cNvSpPr>
          <p:nvPr>
            <p:ph type="title"/>
          </p:nvPr>
        </p:nvSpPr>
        <p:spPr/>
        <p:txBody>
          <a:bodyPr/>
          <a:lstStyle/>
          <a:p>
            <a:endParaRPr lang="es-AR"/>
          </a:p>
        </p:txBody>
      </p:sp>
      <p:pic>
        <p:nvPicPr>
          <p:cNvPr id="5" name="Imagen 4">
            <a:extLst>
              <a:ext uri="{FF2B5EF4-FFF2-40B4-BE49-F238E27FC236}">
                <a16:creationId xmlns:a16="http://schemas.microsoft.com/office/drawing/2014/main" id="{954C9B55-9C1A-31FB-5FFF-96F6F3AB3558}"/>
              </a:ext>
            </a:extLst>
          </p:cNvPr>
          <p:cNvPicPr>
            <a:picLocks noChangeAspect="1"/>
          </p:cNvPicPr>
          <p:nvPr/>
        </p:nvPicPr>
        <p:blipFill rotWithShape="1">
          <a:blip r:embed="rId2"/>
          <a:srcRect l="21291" t="29020" r="42903" b="31984"/>
          <a:stretch/>
        </p:blipFill>
        <p:spPr>
          <a:xfrm>
            <a:off x="180975" y="2395477"/>
            <a:ext cx="5734049" cy="4110406"/>
          </a:xfrm>
          <a:prstGeom prst="rect">
            <a:avLst/>
          </a:prstGeom>
        </p:spPr>
      </p:pic>
      <p:pic>
        <p:nvPicPr>
          <p:cNvPr id="9" name="Imagen 8">
            <a:extLst>
              <a:ext uri="{FF2B5EF4-FFF2-40B4-BE49-F238E27FC236}">
                <a16:creationId xmlns:a16="http://schemas.microsoft.com/office/drawing/2014/main" id="{47196C3D-663D-F7BC-6743-32E428434F35}"/>
              </a:ext>
            </a:extLst>
          </p:cNvPr>
          <p:cNvPicPr>
            <a:picLocks noChangeAspect="1"/>
          </p:cNvPicPr>
          <p:nvPr/>
        </p:nvPicPr>
        <p:blipFill>
          <a:blip r:embed="rId3"/>
          <a:stretch>
            <a:fillRect/>
          </a:stretch>
        </p:blipFill>
        <p:spPr>
          <a:xfrm>
            <a:off x="6438900" y="2395477"/>
            <a:ext cx="5572125" cy="4343400"/>
          </a:xfrm>
          <a:prstGeom prst="rect">
            <a:avLst/>
          </a:prstGeom>
        </p:spPr>
      </p:pic>
    </p:spTree>
    <p:extLst>
      <p:ext uri="{BB962C8B-B14F-4D97-AF65-F5344CB8AC3E}">
        <p14:creationId xmlns:p14="http://schemas.microsoft.com/office/powerpoint/2010/main" val="59570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21845" t="12816" r="20558" b="17669"/>
          <a:stretch/>
        </p:blipFill>
        <p:spPr>
          <a:xfrm>
            <a:off x="719091" y="476519"/>
            <a:ext cx="10429200" cy="6111317"/>
          </a:xfrm>
          <a:prstGeom prst="rect">
            <a:avLst/>
          </a:prstGeom>
        </p:spPr>
      </p:pic>
    </p:spTree>
    <p:extLst>
      <p:ext uri="{BB962C8B-B14F-4D97-AF65-F5344CB8AC3E}">
        <p14:creationId xmlns:p14="http://schemas.microsoft.com/office/powerpoint/2010/main" val="380373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17986" t="27962" r="40363" b="20516"/>
          <a:stretch/>
        </p:blipFill>
        <p:spPr>
          <a:xfrm>
            <a:off x="1154953" y="973669"/>
            <a:ext cx="8825659" cy="5390555"/>
          </a:xfrm>
          <a:prstGeom prst="rect">
            <a:avLst/>
          </a:prstGeom>
        </p:spPr>
      </p:pic>
      <p:sp>
        <p:nvSpPr>
          <p:cNvPr id="5" name="Rectángulo 4"/>
          <p:cNvSpPr/>
          <p:nvPr/>
        </p:nvSpPr>
        <p:spPr>
          <a:xfrm>
            <a:off x="1642369" y="3187083"/>
            <a:ext cx="2947386" cy="239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p:cNvSpPr/>
          <p:nvPr/>
        </p:nvSpPr>
        <p:spPr>
          <a:xfrm>
            <a:off x="1642369" y="4109950"/>
            <a:ext cx="3320248" cy="311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p:cNvSpPr/>
          <p:nvPr/>
        </p:nvSpPr>
        <p:spPr>
          <a:xfrm>
            <a:off x="1642369" y="5152668"/>
            <a:ext cx="2947386" cy="239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826343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Producción en el Largo Plazo</a:t>
            </a:r>
          </a:p>
        </p:txBody>
      </p:sp>
      <p:pic>
        <p:nvPicPr>
          <p:cNvPr id="4098" name="Picture 2" descr="La producción en el largo plazo&#10; El largo plazo (l/p) es un&#10;período de tiempo lo&#10;suficientemente grande que&#10;le permite a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683" r="7635" b="5218"/>
          <a:stretch/>
        </p:blipFill>
        <p:spPr bwMode="auto">
          <a:xfrm>
            <a:off x="1958388" y="2015231"/>
            <a:ext cx="8179912" cy="453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12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5122" name="Picture 2" descr="La producción en el largo plazo con&#10;dos factores variables&#10; Si solo hay dos factores, L y K, la función de&#10;producción l/p..."/>
          <p:cNvPicPr>
            <a:picLocks noChangeAspect="1" noChangeArrowheads="1"/>
          </p:cNvPicPr>
          <p:nvPr/>
        </p:nvPicPr>
        <p:blipFill rotWithShape="1">
          <a:blip r:embed="rId2">
            <a:extLst>
              <a:ext uri="{28A0092B-C50C-407E-A947-70E740481C1C}">
                <a14:useLocalDpi xmlns:a14="http://schemas.microsoft.com/office/drawing/2010/main" val="0"/>
              </a:ext>
            </a:extLst>
          </a:blip>
          <a:srcRect b="7885"/>
          <a:stretch/>
        </p:blipFill>
        <p:spPr bwMode="auto">
          <a:xfrm>
            <a:off x="1154954" y="796114"/>
            <a:ext cx="9098755" cy="584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706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7EA25-63A7-B2B9-AA4C-C00BFCE10CA0}"/>
              </a:ext>
            </a:extLst>
          </p:cNvPr>
          <p:cNvSpPr>
            <a:spLocks noGrp="1"/>
          </p:cNvSpPr>
          <p:nvPr>
            <p:ph type="title"/>
          </p:nvPr>
        </p:nvSpPr>
        <p:spPr/>
        <p:txBody>
          <a:bodyPr/>
          <a:lstStyle/>
          <a:p>
            <a:r>
              <a:rPr lang="es-AR" dirty="0" err="1"/>
              <a:t>Caraceristicas</a:t>
            </a:r>
            <a:r>
              <a:rPr lang="es-AR" dirty="0"/>
              <a:t> de las isocuantas</a:t>
            </a:r>
            <a:br>
              <a:rPr lang="es-AR" dirty="0"/>
            </a:br>
            <a:endParaRPr lang="es-AR" dirty="0"/>
          </a:p>
        </p:txBody>
      </p:sp>
      <p:pic>
        <p:nvPicPr>
          <p:cNvPr id="4" name="Marcador de contenido 3">
            <a:extLst>
              <a:ext uri="{FF2B5EF4-FFF2-40B4-BE49-F238E27FC236}">
                <a16:creationId xmlns:a16="http://schemas.microsoft.com/office/drawing/2014/main" id="{EC096036-6DC4-EB55-0DB1-BA9A7BAB6954}"/>
              </a:ext>
            </a:extLst>
          </p:cNvPr>
          <p:cNvPicPr>
            <a:picLocks noChangeAspect="1"/>
          </p:cNvPicPr>
          <p:nvPr/>
        </p:nvPicPr>
        <p:blipFill rotWithShape="1">
          <a:blip r:embed="rId2"/>
          <a:srcRect l="22229" t="35316" r="43416" b="35535"/>
          <a:stretch/>
        </p:blipFill>
        <p:spPr>
          <a:xfrm>
            <a:off x="535039" y="2694339"/>
            <a:ext cx="3903408" cy="1862990"/>
          </a:xfrm>
          <a:prstGeom prst="rect">
            <a:avLst/>
          </a:prstGeom>
        </p:spPr>
      </p:pic>
      <p:pic>
        <p:nvPicPr>
          <p:cNvPr id="6" name="Imagen 5">
            <a:extLst>
              <a:ext uri="{FF2B5EF4-FFF2-40B4-BE49-F238E27FC236}">
                <a16:creationId xmlns:a16="http://schemas.microsoft.com/office/drawing/2014/main" id="{21E0E9A9-EEB3-D6A2-87A6-90911C670667}"/>
              </a:ext>
            </a:extLst>
          </p:cNvPr>
          <p:cNvPicPr>
            <a:picLocks noChangeAspect="1"/>
          </p:cNvPicPr>
          <p:nvPr/>
        </p:nvPicPr>
        <p:blipFill rotWithShape="1">
          <a:blip r:embed="rId3"/>
          <a:srcRect l="21720" t="18889" r="42581" b="47849"/>
          <a:stretch/>
        </p:blipFill>
        <p:spPr>
          <a:xfrm>
            <a:off x="7513411" y="2467993"/>
            <a:ext cx="4180582" cy="2191028"/>
          </a:xfrm>
          <a:prstGeom prst="rect">
            <a:avLst/>
          </a:prstGeom>
        </p:spPr>
      </p:pic>
      <p:pic>
        <p:nvPicPr>
          <p:cNvPr id="7" name="Imagen 6">
            <a:extLst>
              <a:ext uri="{FF2B5EF4-FFF2-40B4-BE49-F238E27FC236}">
                <a16:creationId xmlns:a16="http://schemas.microsoft.com/office/drawing/2014/main" id="{857246E5-8441-8557-A827-7ED0A7DFF8EE}"/>
              </a:ext>
            </a:extLst>
          </p:cNvPr>
          <p:cNvPicPr>
            <a:picLocks noChangeAspect="1"/>
          </p:cNvPicPr>
          <p:nvPr/>
        </p:nvPicPr>
        <p:blipFill rotWithShape="1">
          <a:blip r:embed="rId4"/>
          <a:srcRect l="21937" t="45842" r="43655" b="22808"/>
          <a:stretch/>
        </p:blipFill>
        <p:spPr>
          <a:xfrm>
            <a:off x="3376298" y="4659020"/>
            <a:ext cx="4052387" cy="2076847"/>
          </a:xfrm>
          <a:prstGeom prst="rect">
            <a:avLst/>
          </a:prstGeom>
        </p:spPr>
      </p:pic>
    </p:spTree>
    <p:extLst>
      <p:ext uri="{BB962C8B-B14F-4D97-AF65-F5344CB8AC3E}">
        <p14:creationId xmlns:p14="http://schemas.microsoft.com/office/powerpoint/2010/main" val="45034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6146" name="Picture 2" descr="Delimitando los métodos de&#10;producción eficientes&#10;Una isocuanta es elíptica o de&#10;forma oval como se muestra en&#10;la figura, p..."/>
          <p:cNvPicPr>
            <a:picLocks noChangeAspect="1" noChangeArrowheads="1"/>
          </p:cNvPicPr>
          <p:nvPr/>
        </p:nvPicPr>
        <p:blipFill rotWithShape="1">
          <a:blip r:embed="rId2">
            <a:extLst>
              <a:ext uri="{28A0092B-C50C-407E-A947-70E740481C1C}">
                <a14:useLocalDpi xmlns:a14="http://schemas.microsoft.com/office/drawing/2010/main" val="0"/>
              </a:ext>
            </a:extLst>
          </a:blip>
          <a:srcRect b="4548"/>
          <a:stretch/>
        </p:blipFill>
        <p:spPr bwMode="auto">
          <a:xfrm>
            <a:off x="1523381" y="973668"/>
            <a:ext cx="8024558" cy="531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702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es-AR" b="1" dirty="0" err="1">
                <a:latin typeface="Arial" charset="0"/>
              </a:rPr>
              <a:t>Mapas</a:t>
            </a:r>
            <a:r>
              <a:rPr lang="en-US" altLang="es-AR" b="1" dirty="0">
                <a:latin typeface="Arial" charset="0"/>
              </a:rPr>
              <a:t> de </a:t>
            </a:r>
            <a:r>
              <a:rPr lang="en-US" altLang="es-AR" b="1" dirty="0" err="1">
                <a:latin typeface="Arial" charset="0"/>
              </a:rPr>
              <a:t>isocuantas</a:t>
            </a:r>
            <a:br>
              <a:rPr lang="en-US" altLang="es-AR" sz="4000" b="1" dirty="0">
                <a:latin typeface="Arial" charset="0"/>
              </a:rPr>
            </a:br>
            <a:endParaRPr lang="es-AR" dirty="0"/>
          </a:p>
        </p:txBody>
      </p:sp>
      <p:graphicFrame>
        <p:nvGraphicFramePr>
          <p:cNvPr id="49" name="Marcador de contenido 48"/>
          <p:cNvGraphicFramePr>
            <a:graphicFrameLocks noGrp="1"/>
          </p:cNvGraphicFramePr>
          <p:nvPr>
            <p:ph idx="1"/>
            <p:extLst>
              <p:ext uri="{D42A27DB-BD31-4B8C-83A1-F6EECF244321}">
                <p14:modId xmlns:p14="http://schemas.microsoft.com/office/powerpoint/2010/main" val="3639347525"/>
              </p:ext>
            </p:extLst>
          </p:nvPr>
        </p:nvGraphicFramePr>
        <p:xfrm>
          <a:off x="7260840" y="2681019"/>
          <a:ext cx="4351151" cy="3107220"/>
        </p:xfrm>
        <a:graphic>
          <a:graphicData uri="http://schemas.openxmlformats.org/drawingml/2006/table">
            <a:tbl>
              <a:tblPr>
                <a:tableStyleId>{5C22544A-7EE6-4342-B048-85BDC9FD1C3A}</a:tableStyleId>
              </a:tblPr>
              <a:tblGrid>
                <a:gridCol w="746314">
                  <a:extLst>
                    <a:ext uri="{9D8B030D-6E8A-4147-A177-3AD203B41FA5}">
                      <a16:colId xmlns:a16="http://schemas.microsoft.com/office/drawing/2014/main" val="20000"/>
                    </a:ext>
                  </a:extLst>
                </a:gridCol>
                <a:gridCol w="718151">
                  <a:extLst>
                    <a:ext uri="{9D8B030D-6E8A-4147-A177-3AD203B41FA5}">
                      <a16:colId xmlns:a16="http://schemas.microsoft.com/office/drawing/2014/main" val="20001"/>
                    </a:ext>
                  </a:extLst>
                </a:gridCol>
                <a:gridCol w="704070">
                  <a:extLst>
                    <a:ext uri="{9D8B030D-6E8A-4147-A177-3AD203B41FA5}">
                      <a16:colId xmlns:a16="http://schemas.microsoft.com/office/drawing/2014/main" val="20002"/>
                    </a:ext>
                  </a:extLst>
                </a:gridCol>
                <a:gridCol w="718151">
                  <a:extLst>
                    <a:ext uri="{9D8B030D-6E8A-4147-A177-3AD203B41FA5}">
                      <a16:colId xmlns:a16="http://schemas.microsoft.com/office/drawing/2014/main" val="20003"/>
                    </a:ext>
                  </a:extLst>
                </a:gridCol>
                <a:gridCol w="718151">
                  <a:extLst>
                    <a:ext uri="{9D8B030D-6E8A-4147-A177-3AD203B41FA5}">
                      <a16:colId xmlns:a16="http://schemas.microsoft.com/office/drawing/2014/main" val="20004"/>
                    </a:ext>
                  </a:extLst>
                </a:gridCol>
                <a:gridCol w="746314">
                  <a:extLst>
                    <a:ext uri="{9D8B030D-6E8A-4147-A177-3AD203B41FA5}">
                      <a16:colId xmlns:a16="http://schemas.microsoft.com/office/drawing/2014/main" val="20005"/>
                    </a:ext>
                  </a:extLst>
                </a:gridCol>
              </a:tblGrid>
              <a:tr h="515823">
                <a:tc>
                  <a:txBody>
                    <a:bodyPr/>
                    <a:lstStyle/>
                    <a:p>
                      <a:pPr algn="ctr" fontAlgn="b">
                        <a:lnSpc>
                          <a:spcPct val="150000"/>
                        </a:lnSpc>
                      </a:pPr>
                      <a:r>
                        <a:rPr lang="es-AR" sz="1800" u="none" strike="noStrike" dirty="0">
                          <a:effectLst/>
                        </a:rPr>
                        <a:t>K/L</a:t>
                      </a:r>
                      <a:endParaRPr lang="es-AR" sz="1800" b="0" i="0" u="none" strike="noStrike" dirty="0">
                        <a:solidFill>
                          <a:srgbClr val="000000"/>
                        </a:solidFill>
                        <a:effectLst/>
                        <a:latin typeface="Arial Black" panose="020B0A04020102020204" pitchFamily="34" charset="0"/>
                      </a:endParaRPr>
                    </a:p>
                  </a:txBody>
                  <a:tcPr marL="6350" marR="6350" marT="6350" marB="0" anchor="b"/>
                </a:tc>
                <a:tc>
                  <a:txBody>
                    <a:bodyPr/>
                    <a:lstStyle/>
                    <a:p>
                      <a:pPr algn="ctr" fontAlgn="ctr"/>
                      <a:r>
                        <a:rPr lang="es-AR" sz="1600" u="none" strike="noStrike" dirty="0">
                          <a:effectLst/>
                        </a:rPr>
                        <a:t>1</a:t>
                      </a:r>
                      <a:endParaRPr lang="es-AR"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AR" sz="1600" u="none" strike="noStrike" dirty="0">
                          <a:effectLst/>
                        </a:rPr>
                        <a:t>2</a:t>
                      </a:r>
                      <a:endParaRPr lang="es-AR"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AR" sz="1600" u="none" strike="noStrike" dirty="0">
                          <a:effectLst/>
                        </a:rPr>
                        <a:t>3</a:t>
                      </a:r>
                      <a:endParaRPr lang="es-AR"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AR" sz="1600" u="none" strike="noStrike">
                          <a:effectLst/>
                        </a:rPr>
                        <a:t>4</a:t>
                      </a:r>
                      <a:endParaRPr lang="es-AR"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AR" sz="1600" u="none" strike="noStrike">
                          <a:effectLst/>
                        </a:rPr>
                        <a:t>5</a:t>
                      </a:r>
                      <a:endParaRPr lang="es-AR" sz="16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0"/>
                  </a:ext>
                </a:extLst>
              </a:tr>
              <a:tr h="515823">
                <a:tc>
                  <a:txBody>
                    <a:bodyPr/>
                    <a:lstStyle/>
                    <a:p>
                      <a:pPr algn="ctr" fontAlgn="b"/>
                      <a:r>
                        <a:rPr lang="es-AR" sz="1600" u="none" strike="noStrike">
                          <a:effectLst/>
                        </a:rPr>
                        <a:t>1</a:t>
                      </a:r>
                      <a:endParaRPr lang="es-A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dirty="0">
                          <a:effectLst/>
                        </a:rPr>
                        <a:t>20</a:t>
                      </a:r>
                      <a:endParaRPr lang="es-AR"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dirty="0">
                          <a:effectLst/>
                        </a:rPr>
                        <a:t>40</a:t>
                      </a:r>
                      <a:endParaRPr lang="es-AR"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b="1" u="none" strike="noStrike" dirty="0">
                          <a:solidFill>
                            <a:schemeClr val="accent3">
                              <a:lumMod val="50000"/>
                            </a:schemeClr>
                          </a:solidFill>
                          <a:effectLst/>
                        </a:rPr>
                        <a:t>55</a:t>
                      </a:r>
                      <a:endParaRPr lang="es-AR" sz="1800" b="1" i="0" u="none" strike="noStrike" dirty="0">
                        <a:solidFill>
                          <a:schemeClr val="accent3">
                            <a:lumMod val="50000"/>
                          </a:schemeClr>
                        </a:solidFill>
                        <a:effectLst/>
                        <a:latin typeface="Calibri" panose="020F0502020204030204" pitchFamily="34" charset="0"/>
                      </a:endParaRPr>
                    </a:p>
                  </a:txBody>
                  <a:tcPr marL="6350" marR="6350" marT="6350" marB="0" anchor="b"/>
                </a:tc>
                <a:tc>
                  <a:txBody>
                    <a:bodyPr/>
                    <a:lstStyle/>
                    <a:p>
                      <a:pPr algn="ctr" fontAlgn="b"/>
                      <a:r>
                        <a:rPr lang="es-AR" sz="1800" u="none" strike="noStrike" dirty="0">
                          <a:effectLst/>
                        </a:rPr>
                        <a:t>65</a:t>
                      </a:r>
                      <a:endParaRPr lang="es-AR"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b="1" u="none" strike="noStrike" dirty="0">
                          <a:solidFill>
                            <a:srgbClr val="F76909"/>
                          </a:solidFill>
                          <a:effectLst/>
                        </a:rPr>
                        <a:t>75</a:t>
                      </a:r>
                      <a:endParaRPr lang="es-AR" sz="1800" b="1" i="0" u="none" strike="noStrike" dirty="0">
                        <a:solidFill>
                          <a:srgbClr val="F76909"/>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1"/>
                  </a:ext>
                </a:extLst>
              </a:tr>
              <a:tr h="515823">
                <a:tc>
                  <a:txBody>
                    <a:bodyPr/>
                    <a:lstStyle/>
                    <a:p>
                      <a:pPr algn="ctr" fontAlgn="b"/>
                      <a:r>
                        <a:rPr lang="es-AR" sz="1600" u="none" strike="noStrike">
                          <a:effectLst/>
                        </a:rPr>
                        <a:t>2</a:t>
                      </a:r>
                      <a:endParaRPr lang="es-A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a:effectLst/>
                        </a:rPr>
                        <a:t>40</a:t>
                      </a:r>
                      <a:endParaRPr lang="es-AR"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a:effectLst/>
                        </a:rPr>
                        <a:t>60</a:t>
                      </a:r>
                      <a:endParaRPr lang="es-AR"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b="1" u="none" strike="noStrike" dirty="0">
                          <a:solidFill>
                            <a:srgbClr val="F76909"/>
                          </a:solidFill>
                          <a:effectLst/>
                        </a:rPr>
                        <a:t>75</a:t>
                      </a:r>
                      <a:endParaRPr lang="es-AR" sz="1800" b="1" i="0" u="none" strike="noStrike" dirty="0">
                        <a:solidFill>
                          <a:srgbClr val="F76909"/>
                        </a:solidFill>
                        <a:effectLst/>
                        <a:latin typeface="Calibri" panose="020F0502020204030204" pitchFamily="34" charset="0"/>
                      </a:endParaRPr>
                    </a:p>
                  </a:txBody>
                  <a:tcPr marL="6350" marR="6350" marT="6350" marB="0" anchor="b"/>
                </a:tc>
                <a:tc>
                  <a:txBody>
                    <a:bodyPr/>
                    <a:lstStyle/>
                    <a:p>
                      <a:pPr algn="ctr" fontAlgn="b"/>
                      <a:r>
                        <a:rPr lang="es-AR" sz="1800" u="none" strike="noStrike" dirty="0">
                          <a:effectLst/>
                        </a:rPr>
                        <a:t>85</a:t>
                      </a:r>
                      <a:endParaRPr lang="es-AR"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b="1" u="none" strike="noStrike" dirty="0">
                          <a:solidFill>
                            <a:srgbClr val="FFC000"/>
                          </a:solidFill>
                          <a:effectLst/>
                        </a:rPr>
                        <a:t>90</a:t>
                      </a:r>
                      <a:endParaRPr lang="es-AR" sz="1800" b="1" i="0" u="none" strike="noStrike" dirty="0">
                        <a:solidFill>
                          <a:srgbClr val="FFC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2"/>
                  </a:ext>
                </a:extLst>
              </a:tr>
              <a:tr h="515823">
                <a:tc>
                  <a:txBody>
                    <a:bodyPr/>
                    <a:lstStyle/>
                    <a:p>
                      <a:pPr algn="ctr" fontAlgn="b"/>
                      <a:r>
                        <a:rPr lang="es-AR" sz="1600" u="none" strike="noStrike">
                          <a:effectLst/>
                        </a:rPr>
                        <a:t>3</a:t>
                      </a:r>
                      <a:endParaRPr lang="es-A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es-AR" sz="1800" b="1" u="none" strike="noStrike" dirty="0">
                          <a:solidFill>
                            <a:schemeClr val="accent3">
                              <a:lumMod val="50000"/>
                            </a:schemeClr>
                          </a:solidFill>
                          <a:effectLst/>
                        </a:rPr>
                        <a:t>55</a:t>
                      </a:r>
                      <a:endParaRPr lang="es-AR" sz="1800" b="1" i="0" u="none" strike="noStrike" dirty="0">
                        <a:solidFill>
                          <a:schemeClr val="accent3">
                            <a:lumMod val="50000"/>
                          </a:schemeClr>
                        </a:solidFill>
                        <a:effectLst/>
                        <a:latin typeface="Calibri" panose="020F0502020204030204" pitchFamily="34" charset="0"/>
                      </a:endParaRPr>
                    </a:p>
                  </a:txBody>
                  <a:tcPr marL="6350" marR="6350" marT="6350" marB="0" anchor="ctr"/>
                </a:tc>
                <a:tc>
                  <a:txBody>
                    <a:bodyPr/>
                    <a:lstStyle/>
                    <a:p>
                      <a:pPr algn="ctr" fontAlgn="ctr"/>
                      <a:r>
                        <a:rPr lang="es-AR" sz="1800" b="1" u="none" strike="noStrike" dirty="0">
                          <a:solidFill>
                            <a:srgbClr val="F76909"/>
                          </a:solidFill>
                          <a:effectLst/>
                        </a:rPr>
                        <a:t>75</a:t>
                      </a:r>
                      <a:endParaRPr lang="es-AR" sz="1800" b="1" i="0" u="none" strike="noStrike" dirty="0">
                        <a:solidFill>
                          <a:srgbClr val="F76909"/>
                        </a:solidFill>
                        <a:effectLst/>
                        <a:latin typeface="Calibri" panose="020F0502020204030204" pitchFamily="34" charset="0"/>
                      </a:endParaRPr>
                    </a:p>
                  </a:txBody>
                  <a:tcPr marL="6350" marR="6350" marT="6350" marB="0" anchor="ctr"/>
                </a:tc>
                <a:tc>
                  <a:txBody>
                    <a:bodyPr/>
                    <a:lstStyle/>
                    <a:p>
                      <a:pPr algn="ctr" fontAlgn="ctr"/>
                      <a:r>
                        <a:rPr lang="es-AR" sz="1800" b="1" u="none" strike="noStrike" dirty="0">
                          <a:solidFill>
                            <a:srgbClr val="FFC000"/>
                          </a:solidFill>
                          <a:effectLst/>
                        </a:rPr>
                        <a:t>90</a:t>
                      </a:r>
                      <a:endParaRPr lang="es-AR" sz="1800" b="1" i="0" u="none" strike="noStrike" dirty="0">
                        <a:solidFill>
                          <a:srgbClr val="FFC000"/>
                        </a:solidFill>
                        <a:effectLst/>
                        <a:latin typeface="Calibri" panose="020F0502020204030204" pitchFamily="34" charset="0"/>
                      </a:endParaRPr>
                    </a:p>
                  </a:txBody>
                  <a:tcPr marL="6350" marR="6350" marT="6350" marB="0" anchor="ctr"/>
                </a:tc>
                <a:tc>
                  <a:txBody>
                    <a:bodyPr/>
                    <a:lstStyle/>
                    <a:p>
                      <a:pPr algn="ctr" fontAlgn="ctr"/>
                      <a:r>
                        <a:rPr lang="es-AR" sz="1800" u="none" strike="noStrike">
                          <a:effectLst/>
                        </a:rPr>
                        <a:t>100</a:t>
                      </a:r>
                      <a:endParaRPr lang="es-AR"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AR" sz="1800" u="none" strike="noStrike" dirty="0">
                          <a:effectLst/>
                        </a:rPr>
                        <a:t>105</a:t>
                      </a:r>
                      <a:endParaRPr lang="es-AR"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3"/>
                  </a:ext>
                </a:extLst>
              </a:tr>
              <a:tr h="515823">
                <a:tc>
                  <a:txBody>
                    <a:bodyPr/>
                    <a:lstStyle/>
                    <a:p>
                      <a:pPr algn="ctr" fontAlgn="b"/>
                      <a:r>
                        <a:rPr lang="es-AR" sz="1600" u="none" strike="noStrike">
                          <a:effectLst/>
                        </a:rPr>
                        <a:t>4</a:t>
                      </a:r>
                      <a:endParaRPr lang="es-A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a:effectLst/>
                        </a:rPr>
                        <a:t>65</a:t>
                      </a:r>
                      <a:endParaRPr lang="es-AR"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b="1" u="none" strike="noStrike" dirty="0">
                          <a:solidFill>
                            <a:srgbClr val="F76909"/>
                          </a:solidFill>
                          <a:effectLst/>
                        </a:rPr>
                        <a:t>75</a:t>
                      </a:r>
                      <a:endParaRPr lang="es-AR" sz="1800" b="1" i="0" u="none" strike="noStrike" dirty="0">
                        <a:solidFill>
                          <a:srgbClr val="F76909"/>
                        </a:solidFill>
                        <a:effectLst/>
                        <a:latin typeface="Calibri" panose="020F0502020204030204" pitchFamily="34" charset="0"/>
                      </a:endParaRPr>
                    </a:p>
                  </a:txBody>
                  <a:tcPr marL="6350" marR="6350" marT="6350" marB="0" anchor="b"/>
                </a:tc>
                <a:tc>
                  <a:txBody>
                    <a:bodyPr/>
                    <a:lstStyle/>
                    <a:p>
                      <a:pPr algn="ctr" fontAlgn="b"/>
                      <a:r>
                        <a:rPr lang="es-AR" sz="1800" u="none" strike="noStrike">
                          <a:effectLst/>
                        </a:rPr>
                        <a:t>100</a:t>
                      </a:r>
                      <a:endParaRPr lang="es-AR"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dirty="0">
                          <a:effectLst/>
                        </a:rPr>
                        <a:t>110</a:t>
                      </a:r>
                      <a:endParaRPr lang="es-AR"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dirty="0">
                          <a:effectLst/>
                        </a:rPr>
                        <a:t>115</a:t>
                      </a:r>
                      <a:endParaRPr lang="es-AR"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4"/>
                  </a:ext>
                </a:extLst>
              </a:tr>
              <a:tr h="528105">
                <a:tc>
                  <a:txBody>
                    <a:bodyPr/>
                    <a:lstStyle/>
                    <a:p>
                      <a:pPr algn="ctr" fontAlgn="b"/>
                      <a:r>
                        <a:rPr lang="es-AR" sz="1600" u="none" strike="noStrike">
                          <a:effectLst/>
                        </a:rPr>
                        <a:t>5</a:t>
                      </a:r>
                      <a:endParaRPr lang="es-A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b="1" u="none" strike="noStrike" dirty="0">
                          <a:solidFill>
                            <a:srgbClr val="F76909"/>
                          </a:solidFill>
                          <a:effectLst/>
                        </a:rPr>
                        <a:t>75</a:t>
                      </a:r>
                      <a:endParaRPr lang="es-AR" sz="1800" b="1" i="0" u="none" strike="noStrike" dirty="0">
                        <a:solidFill>
                          <a:srgbClr val="F76909"/>
                        </a:solidFill>
                        <a:effectLst/>
                        <a:latin typeface="Calibri" panose="020F0502020204030204" pitchFamily="34" charset="0"/>
                      </a:endParaRPr>
                    </a:p>
                  </a:txBody>
                  <a:tcPr marL="6350" marR="6350" marT="6350" marB="0" anchor="b"/>
                </a:tc>
                <a:tc>
                  <a:txBody>
                    <a:bodyPr/>
                    <a:lstStyle/>
                    <a:p>
                      <a:pPr algn="ctr" fontAlgn="b"/>
                      <a:r>
                        <a:rPr lang="es-AR" sz="1800" b="1" u="none" strike="noStrike" dirty="0">
                          <a:solidFill>
                            <a:srgbClr val="FFC000"/>
                          </a:solidFill>
                          <a:effectLst/>
                        </a:rPr>
                        <a:t>90</a:t>
                      </a:r>
                      <a:endParaRPr lang="es-AR" sz="1800" b="1" i="0" u="none" strike="noStrike" dirty="0">
                        <a:solidFill>
                          <a:srgbClr val="FFC000"/>
                        </a:solidFill>
                        <a:effectLst/>
                        <a:latin typeface="Calibri" panose="020F0502020204030204" pitchFamily="34" charset="0"/>
                      </a:endParaRPr>
                    </a:p>
                  </a:txBody>
                  <a:tcPr marL="6350" marR="6350" marT="6350" marB="0" anchor="b"/>
                </a:tc>
                <a:tc>
                  <a:txBody>
                    <a:bodyPr/>
                    <a:lstStyle/>
                    <a:p>
                      <a:pPr algn="ctr" fontAlgn="b"/>
                      <a:r>
                        <a:rPr lang="es-AR" sz="1800" u="none" strike="noStrike">
                          <a:effectLst/>
                        </a:rPr>
                        <a:t>105</a:t>
                      </a:r>
                      <a:endParaRPr lang="es-AR"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a:effectLst/>
                        </a:rPr>
                        <a:t>115</a:t>
                      </a:r>
                      <a:endParaRPr lang="es-AR"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dirty="0">
                          <a:effectLst/>
                        </a:rPr>
                        <a:t>120</a:t>
                      </a:r>
                      <a:endParaRPr lang="es-AR"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5"/>
                  </a:ext>
                </a:extLst>
              </a:tr>
            </a:tbl>
          </a:graphicData>
        </a:graphic>
      </p:graphicFrame>
      <p:sp>
        <p:nvSpPr>
          <p:cNvPr id="4" name="Freeform 4"/>
          <p:cNvSpPr>
            <a:spLocks/>
          </p:cNvSpPr>
          <p:nvPr/>
        </p:nvSpPr>
        <p:spPr bwMode="auto">
          <a:xfrm>
            <a:off x="2267182" y="2572825"/>
            <a:ext cx="3132137" cy="3282950"/>
          </a:xfrm>
          <a:custGeom>
            <a:avLst/>
            <a:gdLst>
              <a:gd name="T0" fmla="*/ 0 w 1973"/>
              <a:gd name="T1" fmla="*/ 0 h 2068"/>
              <a:gd name="T2" fmla="*/ 2147483647 w 1973"/>
              <a:gd name="T3" fmla="*/ 2147483647 h 2068"/>
              <a:gd name="T4" fmla="*/ 2147483647 w 1973"/>
              <a:gd name="T5" fmla="*/ 2147483647 h 2068"/>
              <a:gd name="T6" fmla="*/ 2147483647 w 1973"/>
              <a:gd name="T7" fmla="*/ 2147483647 h 2068"/>
              <a:gd name="T8" fmla="*/ 2147483647 w 1973"/>
              <a:gd name="T9" fmla="*/ 2147483647 h 2068"/>
              <a:gd name="T10" fmla="*/ 2147483647 w 1973"/>
              <a:gd name="T11" fmla="*/ 2147483647 h 2068"/>
              <a:gd name="T12" fmla="*/ 2147483647 w 1973"/>
              <a:gd name="T13" fmla="*/ 2147483647 h 2068"/>
              <a:gd name="T14" fmla="*/ 2147483647 w 1973"/>
              <a:gd name="T15" fmla="*/ 2147483647 h 2068"/>
              <a:gd name="T16" fmla="*/ 2147483647 w 1973"/>
              <a:gd name="T17" fmla="*/ 2147483647 h 2068"/>
              <a:gd name="T18" fmla="*/ 2147483647 w 1973"/>
              <a:gd name="T19" fmla="*/ 2147483647 h 2068"/>
              <a:gd name="T20" fmla="*/ 2147483647 w 1973"/>
              <a:gd name="T21" fmla="*/ 2147483647 h 2068"/>
              <a:gd name="T22" fmla="*/ 2147483647 w 1973"/>
              <a:gd name="T23" fmla="*/ 2147483647 h 2068"/>
              <a:gd name="T24" fmla="*/ 2147483647 w 1973"/>
              <a:gd name="T25" fmla="*/ 2147483647 h 2068"/>
              <a:gd name="T26" fmla="*/ 2147483647 w 1973"/>
              <a:gd name="T27" fmla="*/ 2147483647 h 2068"/>
              <a:gd name="T28" fmla="*/ 2147483647 w 1973"/>
              <a:gd name="T29" fmla="*/ 2147483647 h 2068"/>
              <a:gd name="T30" fmla="*/ 2147483647 w 1973"/>
              <a:gd name="T31" fmla="*/ 2147483647 h 2068"/>
              <a:gd name="T32" fmla="*/ 2147483647 w 1973"/>
              <a:gd name="T33" fmla="*/ 2147483647 h 2068"/>
              <a:gd name="T34" fmla="*/ 2147483647 w 1973"/>
              <a:gd name="T35" fmla="*/ 2147483647 h 2068"/>
              <a:gd name="T36" fmla="*/ 2147483647 w 1973"/>
              <a:gd name="T37" fmla="*/ 2147483647 h 20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73"/>
              <a:gd name="T58" fmla="*/ 0 h 2068"/>
              <a:gd name="T59" fmla="*/ 1973 w 1973"/>
              <a:gd name="T60" fmla="*/ 2068 h 20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73" h="2068">
                <a:moveTo>
                  <a:pt x="0" y="0"/>
                </a:moveTo>
                <a:lnTo>
                  <a:pt x="70" y="201"/>
                </a:lnTo>
                <a:lnTo>
                  <a:pt x="139" y="403"/>
                </a:lnTo>
                <a:lnTo>
                  <a:pt x="208" y="588"/>
                </a:lnTo>
                <a:lnTo>
                  <a:pt x="290" y="768"/>
                </a:lnTo>
                <a:lnTo>
                  <a:pt x="372" y="938"/>
                </a:lnTo>
                <a:lnTo>
                  <a:pt x="460" y="1102"/>
                </a:lnTo>
                <a:lnTo>
                  <a:pt x="561" y="1256"/>
                </a:lnTo>
                <a:lnTo>
                  <a:pt x="611" y="1325"/>
                </a:lnTo>
                <a:lnTo>
                  <a:pt x="674" y="1394"/>
                </a:lnTo>
                <a:lnTo>
                  <a:pt x="744" y="1457"/>
                </a:lnTo>
                <a:lnTo>
                  <a:pt x="813" y="1521"/>
                </a:lnTo>
                <a:lnTo>
                  <a:pt x="970" y="1632"/>
                </a:lnTo>
                <a:lnTo>
                  <a:pt x="1134" y="1738"/>
                </a:lnTo>
                <a:lnTo>
                  <a:pt x="1298" y="1828"/>
                </a:lnTo>
                <a:lnTo>
                  <a:pt x="1462" y="1903"/>
                </a:lnTo>
                <a:lnTo>
                  <a:pt x="1632" y="1966"/>
                </a:lnTo>
                <a:lnTo>
                  <a:pt x="1802" y="2019"/>
                </a:lnTo>
                <a:lnTo>
                  <a:pt x="1972" y="2067"/>
                </a:lnTo>
              </a:path>
            </a:pathLst>
          </a:custGeom>
          <a:noFill/>
          <a:ln w="508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 name="Freeform 5"/>
          <p:cNvSpPr>
            <a:spLocks/>
          </p:cNvSpPr>
          <p:nvPr/>
        </p:nvSpPr>
        <p:spPr bwMode="auto">
          <a:xfrm>
            <a:off x="1665519" y="3036375"/>
            <a:ext cx="3124200" cy="3276600"/>
          </a:xfrm>
          <a:custGeom>
            <a:avLst/>
            <a:gdLst>
              <a:gd name="T0" fmla="*/ 0 w 1968"/>
              <a:gd name="T1" fmla="*/ 0 h 2064"/>
              <a:gd name="T2" fmla="*/ 2147483647 w 1968"/>
              <a:gd name="T3" fmla="*/ 2147483647 h 2064"/>
              <a:gd name="T4" fmla="*/ 2147483647 w 1968"/>
              <a:gd name="T5" fmla="*/ 2147483647 h 2064"/>
              <a:gd name="T6" fmla="*/ 2147483647 w 1968"/>
              <a:gd name="T7" fmla="*/ 2147483647 h 2064"/>
              <a:gd name="T8" fmla="*/ 2147483647 w 1968"/>
              <a:gd name="T9" fmla="*/ 2147483647 h 2064"/>
              <a:gd name="T10" fmla="*/ 2147483647 w 1968"/>
              <a:gd name="T11" fmla="*/ 2147483647 h 2064"/>
              <a:gd name="T12" fmla="*/ 2147483647 w 1968"/>
              <a:gd name="T13" fmla="*/ 2147483647 h 2064"/>
              <a:gd name="T14" fmla="*/ 2147483647 w 1968"/>
              <a:gd name="T15" fmla="*/ 2147483647 h 2064"/>
              <a:gd name="T16" fmla="*/ 2147483647 w 1968"/>
              <a:gd name="T17" fmla="*/ 2147483647 h 2064"/>
              <a:gd name="T18" fmla="*/ 2147483647 w 1968"/>
              <a:gd name="T19" fmla="*/ 2147483647 h 2064"/>
              <a:gd name="T20" fmla="*/ 2147483647 w 1968"/>
              <a:gd name="T21" fmla="*/ 2147483647 h 2064"/>
              <a:gd name="T22" fmla="*/ 2147483647 w 1968"/>
              <a:gd name="T23" fmla="*/ 2147483647 h 2064"/>
              <a:gd name="T24" fmla="*/ 2147483647 w 1968"/>
              <a:gd name="T25" fmla="*/ 2147483647 h 2064"/>
              <a:gd name="T26" fmla="*/ 2147483647 w 1968"/>
              <a:gd name="T27" fmla="*/ 2147483647 h 2064"/>
              <a:gd name="T28" fmla="*/ 2147483647 w 1968"/>
              <a:gd name="T29" fmla="*/ 2147483647 h 2064"/>
              <a:gd name="T30" fmla="*/ 2147483647 w 1968"/>
              <a:gd name="T31" fmla="*/ 2147483647 h 2064"/>
              <a:gd name="T32" fmla="*/ 2147483647 w 1968"/>
              <a:gd name="T33" fmla="*/ 2147483647 h 2064"/>
              <a:gd name="T34" fmla="*/ 2147483647 w 1968"/>
              <a:gd name="T35" fmla="*/ 2147483647 h 2064"/>
              <a:gd name="T36" fmla="*/ 2147483647 w 1968"/>
              <a:gd name="T37" fmla="*/ 2147483647 h 20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8"/>
              <a:gd name="T58" fmla="*/ 0 h 2064"/>
              <a:gd name="T59" fmla="*/ 1968 w 1968"/>
              <a:gd name="T60" fmla="*/ 2064 h 20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8" h="2064">
                <a:moveTo>
                  <a:pt x="0" y="0"/>
                </a:moveTo>
                <a:lnTo>
                  <a:pt x="68" y="202"/>
                </a:lnTo>
                <a:lnTo>
                  <a:pt x="136" y="398"/>
                </a:lnTo>
                <a:lnTo>
                  <a:pt x="205" y="588"/>
                </a:lnTo>
                <a:lnTo>
                  <a:pt x="284" y="767"/>
                </a:lnTo>
                <a:lnTo>
                  <a:pt x="370" y="939"/>
                </a:lnTo>
                <a:lnTo>
                  <a:pt x="455" y="1101"/>
                </a:lnTo>
                <a:lnTo>
                  <a:pt x="557" y="1251"/>
                </a:lnTo>
                <a:lnTo>
                  <a:pt x="608" y="1320"/>
                </a:lnTo>
                <a:lnTo>
                  <a:pt x="671" y="1389"/>
                </a:lnTo>
                <a:lnTo>
                  <a:pt x="739" y="1452"/>
                </a:lnTo>
                <a:lnTo>
                  <a:pt x="807" y="1516"/>
                </a:lnTo>
                <a:lnTo>
                  <a:pt x="966" y="1631"/>
                </a:lnTo>
                <a:lnTo>
                  <a:pt x="1131" y="1735"/>
                </a:lnTo>
                <a:lnTo>
                  <a:pt x="1296" y="1821"/>
                </a:lnTo>
                <a:lnTo>
                  <a:pt x="1461" y="1896"/>
                </a:lnTo>
                <a:lnTo>
                  <a:pt x="1626" y="1959"/>
                </a:lnTo>
                <a:lnTo>
                  <a:pt x="1796" y="2017"/>
                </a:lnTo>
                <a:lnTo>
                  <a:pt x="1967" y="2063"/>
                </a:lnTo>
              </a:path>
            </a:pathLst>
          </a:custGeom>
          <a:noFill/>
          <a:ln w="50800" cap="rnd">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 name="Line 7"/>
          <p:cNvSpPr>
            <a:spLocks noChangeShapeType="1"/>
          </p:cNvSpPr>
          <p:nvPr/>
        </p:nvSpPr>
        <p:spPr bwMode="auto">
          <a:xfrm>
            <a:off x="1514707" y="2436300"/>
            <a:ext cx="0" cy="39957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 name="Line 8"/>
          <p:cNvSpPr>
            <a:spLocks noChangeShapeType="1"/>
          </p:cNvSpPr>
          <p:nvPr/>
        </p:nvSpPr>
        <p:spPr bwMode="auto">
          <a:xfrm>
            <a:off x="1528994" y="6409813"/>
            <a:ext cx="53292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8" name="Rectangle 9"/>
          <p:cNvSpPr>
            <a:spLocks noChangeArrowheads="1"/>
          </p:cNvSpPr>
          <p:nvPr/>
        </p:nvSpPr>
        <p:spPr bwMode="auto">
          <a:xfrm>
            <a:off x="5675544" y="6454263"/>
            <a:ext cx="1006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Trabajo</a:t>
            </a:r>
          </a:p>
        </p:txBody>
      </p:sp>
      <p:sp>
        <p:nvSpPr>
          <p:cNvPr id="9" name="Rectangle 10"/>
          <p:cNvSpPr>
            <a:spLocks noChangeArrowheads="1"/>
          </p:cNvSpPr>
          <p:nvPr/>
        </p:nvSpPr>
        <p:spPr bwMode="auto">
          <a:xfrm>
            <a:off x="1144819" y="5719250"/>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1</a:t>
            </a:r>
          </a:p>
        </p:txBody>
      </p:sp>
      <p:sp>
        <p:nvSpPr>
          <p:cNvPr id="10" name="Rectangle 11"/>
          <p:cNvSpPr>
            <a:spLocks noChangeArrowheads="1"/>
          </p:cNvSpPr>
          <p:nvPr/>
        </p:nvSpPr>
        <p:spPr bwMode="auto">
          <a:xfrm>
            <a:off x="1144819" y="4873113"/>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2</a:t>
            </a:r>
          </a:p>
        </p:txBody>
      </p:sp>
      <p:sp>
        <p:nvSpPr>
          <p:cNvPr id="11" name="Rectangle 12"/>
          <p:cNvSpPr>
            <a:spLocks noChangeArrowheads="1"/>
          </p:cNvSpPr>
          <p:nvPr/>
        </p:nvSpPr>
        <p:spPr bwMode="auto">
          <a:xfrm>
            <a:off x="1144819" y="4026975"/>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3</a:t>
            </a:r>
          </a:p>
        </p:txBody>
      </p:sp>
      <p:sp>
        <p:nvSpPr>
          <p:cNvPr id="12" name="Rectangle 13"/>
          <p:cNvSpPr>
            <a:spLocks noChangeArrowheads="1"/>
          </p:cNvSpPr>
          <p:nvPr/>
        </p:nvSpPr>
        <p:spPr bwMode="auto">
          <a:xfrm>
            <a:off x="1144819" y="3180838"/>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4</a:t>
            </a:r>
          </a:p>
        </p:txBody>
      </p:sp>
      <p:sp>
        <p:nvSpPr>
          <p:cNvPr id="13" name="Rectangle 14"/>
          <p:cNvSpPr>
            <a:spLocks noChangeArrowheads="1"/>
          </p:cNvSpPr>
          <p:nvPr/>
        </p:nvSpPr>
        <p:spPr bwMode="auto">
          <a:xfrm>
            <a:off x="1940157" y="6446325"/>
            <a:ext cx="3222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1</a:t>
            </a:r>
          </a:p>
        </p:txBody>
      </p:sp>
      <p:sp>
        <p:nvSpPr>
          <p:cNvPr id="14" name="Rectangle 15"/>
          <p:cNvSpPr>
            <a:spLocks noChangeArrowheads="1"/>
          </p:cNvSpPr>
          <p:nvPr/>
        </p:nvSpPr>
        <p:spPr bwMode="auto">
          <a:xfrm>
            <a:off x="2762482" y="6446325"/>
            <a:ext cx="3222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2</a:t>
            </a:r>
          </a:p>
        </p:txBody>
      </p:sp>
      <p:sp>
        <p:nvSpPr>
          <p:cNvPr id="15" name="Rectangle 16"/>
          <p:cNvSpPr>
            <a:spLocks noChangeArrowheads="1"/>
          </p:cNvSpPr>
          <p:nvPr/>
        </p:nvSpPr>
        <p:spPr bwMode="auto">
          <a:xfrm>
            <a:off x="3586394" y="6446325"/>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3</a:t>
            </a:r>
          </a:p>
        </p:txBody>
      </p:sp>
      <p:sp>
        <p:nvSpPr>
          <p:cNvPr id="16" name="Rectangle 17"/>
          <p:cNvSpPr>
            <a:spLocks noChangeArrowheads="1"/>
          </p:cNvSpPr>
          <p:nvPr/>
        </p:nvSpPr>
        <p:spPr bwMode="auto">
          <a:xfrm>
            <a:off x="4408719" y="6446325"/>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4</a:t>
            </a:r>
          </a:p>
        </p:txBody>
      </p:sp>
      <p:sp>
        <p:nvSpPr>
          <p:cNvPr id="17" name="Rectangle 18"/>
          <p:cNvSpPr>
            <a:spLocks noChangeArrowheads="1"/>
          </p:cNvSpPr>
          <p:nvPr/>
        </p:nvSpPr>
        <p:spPr bwMode="auto">
          <a:xfrm>
            <a:off x="5232632" y="6446325"/>
            <a:ext cx="3222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5</a:t>
            </a:r>
          </a:p>
        </p:txBody>
      </p:sp>
      <p:sp>
        <p:nvSpPr>
          <p:cNvPr id="18" name="Rectangle 19"/>
          <p:cNvSpPr>
            <a:spLocks noChangeArrowheads="1"/>
          </p:cNvSpPr>
          <p:nvPr/>
        </p:nvSpPr>
        <p:spPr bwMode="auto">
          <a:xfrm>
            <a:off x="1144819" y="2334700"/>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5</a:t>
            </a:r>
          </a:p>
        </p:txBody>
      </p:sp>
      <p:sp>
        <p:nvSpPr>
          <p:cNvPr id="19" name="Oval 20"/>
          <p:cNvSpPr>
            <a:spLocks noChangeArrowheads="1"/>
          </p:cNvSpPr>
          <p:nvPr/>
        </p:nvSpPr>
        <p:spPr bwMode="auto">
          <a:xfrm>
            <a:off x="3643544" y="585260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sp>
        <p:nvSpPr>
          <p:cNvPr id="20" name="Oval 21"/>
          <p:cNvSpPr>
            <a:spLocks noChangeArrowheads="1"/>
          </p:cNvSpPr>
          <p:nvPr/>
        </p:nvSpPr>
        <p:spPr bwMode="auto">
          <a:xfrm>
            <a:off x="2043344" y="417620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sp>
        <p:nvSpPr>
          <p:cNvPr id="21" name="Rectangle 22"/>
          <p:cNvSpPr>
            <a:spLocks noChangeArrowheads="1"/>
          </p:cNvSpPr>
          <p:nvPr/>
        </p:nvSpPr>
        <p:spPr bwMode="auto">
          <a:xfrm>
            <a:off x="4911957" y="6035163"/>
            <a:ext cx="101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Q</a:t>
            </a:r>
            <a:r>
              <a:rPr lang="en-US" altLang="es-AR" sz="2000" b="1" i="1" baseline="-25000"/>
              <a:t>1 </a:t>
            </a:r>
            <a:r>
              <a:rPr lang="en-US" altLang="es-AR" sz="2000" b="1" i="1"/>
              <a:t>= </a:t>
            </a:r>
            <a:r>
              <a:rPr lang="en-US" altLang="es-AR" sz="2000" b="1"/>
              <a:t>55</a:t>
            </a:r>
          </a:p>
        </p:txBody>
      </p:sp>
      <p:sp>
        <p:nvSpPr>
          <p:cNvPr id="22" name="Line 23"/>
          <p:cNvSpPr>
            <a:spLocks noChangeShapeType="1"/>
          </p:cNvSpPr>
          <p:nvPr/>
        </p:nvSpPr>
        <p:spPr bwMode="auto">
          <a:xfrm>
            <a:off x="1514707" y="4252400"/>
            <a:ext cx="2065337"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23" name="Line 24"/>
          <p:cNvSpPr>
            <a:spLocks noChangeShapeType="1"/>
          </p:cNvSpPr>
          <p:nvPr/>
        </p:nvSpPr>
        <p:spPr bwMode="auto">
          <a:xfrm>
            <a:off x="2119544" y="4485763"/>
            <a:ext cx="0" cy="198913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24" name="Line 25"/>
          <p:cNvSpPr>
            <a:spLocks noChangeShapeType="1"/>
          </p:cNvSpPr>
          <p:nvPr/>
        </p:nvSpPr>
        <p:spPr bwMode="auto">
          <a:xfrm>
            <a:off x="1514707" y="5928800"/>
            <a:ext cx="2065337"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25" name="Line 26"/>
          <p:cNvSpPr>
            <a:spLocks noChangeShapeType="1"/>
          </p:cNvSpPr>
          <p:nvPr/>
        </p:nvSpPr>
        <p:spPr bwMode="auto">
          <a:xfrm>
            <a:off x="3719744" y="4485763"/>
            <a:ext cx="0" cy="198913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26" name="Rectangle 28"/>
          <p:cNvSpPr>
            <a:spLocks noChangeArrowheads="1"/>
          </p:cNvSpPr>
          <p:nvPr/>
        </p:nvSpPr>
        <p:spPr bwMode="auto">
          <a:xfrm>
            <a:off x="1727432" y="4241288"/>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A</a:t>
            </a:r>
          </a:p>
        </p:txBody>
      </p:sp>
      <p:sp>
        <p:nvSpPr>
          <p:cNvPr id="27" name="Rectangle 29"/>
          <p:cNvSpPr>
            <a:spLocks noChangeArrowheads="1"/>
          </p:cNvSpPr>
          <p:nvPr/>
        </p:nvSpPr>
        <p:spPr bwMode="auto">
          <a:xfrm>
            <a:off x="3861032" y="5536688"/>
            <a:ext cx="346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D</a:t>
            </a:r>
          </a:p>
        </p:txBody>
      </p:sp>
      <p:sp>
        <p:nvSpPr>
          <p:cNvPr id="28" name="Line 30"/>
          <p:cNvSpPr>
            <a:spLocks noChangeShapeType="1"/>
          </p:cNvSpPr>
          <p:nvPr/>
        </p:nvSpPr>
        <p:spPr bwMode="auto">
          <a:xfrm>
            <a:off x="2957744" y="2885563"/>
            <a:ext cx="0" cy="358933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29" name="Oval 31"/>
          <p:cNvSpPr>
            <a:spLocks noChangeArrowheads="1"/>
          </p:cNvSpPr>
          <p:nvPr/>
        </p:nvSpPr>
        <p:spPr bwMode="auto">
          <a:xfrm>
            <a:off x="2881544" y="417620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sp>
        <p:nvSpPr>
          <p:cNvPr id="30" name="Rectangle 32"/>
          <p:cNvSpPr>
            <a:spLocks noChangeArrowheads="1"/>
          </p:cNvSpPr>
          <p:nvPr/>
        </p:nvSpPr>
        <p:spPr bwMode="auto">
          <a:xfrm>
            <a:off x="2641832" y="4241288"/>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B</a:t>
            </a:r>
          </a:p>
        </p:txBody>
      </p:sp>
      <p:sp>
        <p:nvSpPr>
          <p:cNvPr id="31" name="Freeform 33"/>
          <p:cNvSpPr>
            <a:spLocks/>
          </p:cNvSpPr>
          <p:nvPr/>
        </p:nvSpPr>
        <p:spPr bwMode="auto">
          <a:xfrm>
            <a:off x="2843444" y="2214050"/>
            <a:ext cx="3051175" cy="3279775"/>
          </a:xfrm>
          <a:custGeom>
            <a:avLst/>
            <a:gdLst>
              <a:gd name="T0" fmla="*/ 0 w 1922"/>
              <a:gd name="T1" fmla="*/ 0 h 2066"/>
              <a:gd name="T2" fmla="*/ 2147483647 w 1922"/>
              <a:gd name="T3" fmla="*/ 2147483647 h 2066"/>
              <a:gd name="T4" fmla="*/ 2147483647 w 1922"/>
              <a:gd name="T5" fmla="*/ 2147483647 h 2066"/>
              <a:gd name="T6" fmla="*/ 2147483647 w 1922"/>
              <a:gd name="T7" fmla="*/ 2147483647 h 2066"/>
              <a:gd name="T8" fmla="*/ 2147483647 w 1922"/>
              <a:gd name="T9" fmla="*/ 2147483647 h 2066"/>
              <a:gd name="T10" fmla="*/ 2147483647 w 1922"/>
              <a:gd name="T11" fmla="*/ 2147483647 h 2066"/>
              <a:gd name="T12" fmla="*/ 2147483647 w 1922"/>
              <a:gd name="T13" fmla="*/ 2147483647 h 2066"/>
              <a:gd name="T14" fmla="*/ 2147483647 w 1922"/>
              <a:gd name="T15" fmla="*/ 2147483647 h 2066"/>
              <a:gd name="T16" fmla="*/ 2147483647 w 1922"/>
              <a:gd name="T17" fmla="*/ 2147483647 h 2066"/>
              <a:gd name="T18" fmla="*/ 2147483647 w 1922"/>
              <a:gd name="T19" fmla="*/ 2147483647 h 2066"/>
              <a:gd name="T20" fmla="*/ 2147483647 w 1922"/>
              <a:gd name="T21" fmla="*/ 2147483647 h 2066"/>
              <a:gd name="T22" fmla="*/ 2147483647 w 1922"/>
              <a:gd name="T23" fmla="*/ 2147483647 h 2066"/>
              <a:gd name="T24" fmla="*/ 2147483647 w 1922"/>
              <a:gd name="T25" fmla="*/ 2147483647 h 2066"/>
              <a:gd name="T26" fmla="*/ 2147483647 w 1922"/>
              <a:gd name="T27" fmla="*/ 2147483647 h 2066"/>
              <a:gd name="T28" fmla="*/ 2147483647 w 1922"/>
              <a:gd name="T29" fmla="*/ 2147483647 h 2066"/>
              <a:gd name="T30" fmla="*/ 2147483647 w 1922"/>
              <a:gd name="T31" fmla="*/ 2147483647 h 2066"/>
              <a:gd name="T32" fmla="*/ 2147483647 w 1922"/>
              <a:gd name="T33" fmla="*/ 2147483647 h 20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2"/>
              <a:gd name="T52" fmla="*/ 0 h 2066"/>
              <a:gd name="T53" fmla="*/ 1922 w 1922"/>
              <a:gd name="T54" fmla="*/ 2066 h 20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2" h="2066">
                <a:moveTo>
                  <a:pt x="0" y="0"/>
                </a:moveTo>
                <a:lnTo>
                  <a:pt x="68" y="202"/>
                </a:lnTo>
                <a:lnTo>
                  <a:pt x="130" y="398"/>
                </a:lnTo>
                <a:lnTo>
                  <a:pt x="205" y="590"/>
                </a:lnTo>
                <a:lnTo>
                  <a:pt x="280" y="767"/>
                </a:lnTo>
                <a:lnTo>
                  <a:pt x="362" y="939"/>
                </a:lnTo>
                <a:lnTo>
                  <a:pt x="451" y="1101"/>
                </a:lnTo>
                <a:lnTo>
                  <a:pt x="547" y="1254"/>
                </a:lnTo>
                <a:lnTo>
                  <a:pt x="656" y="1391"/>
                </a:lnTo>
                <a:lnTo>
                  <a:pt x="793" y="1519"/>
                </a:lnTo>
                <a:lnTo>
                  <a:pt x="943" y="1632"/>
                </a:lnTo>
                <a:lnTo>
                  <a:pt x="1101" y="1736"/>
                </a:lnTo>
                <a:lnTo>
                  <a:pt x="1265" y="1824"/>
                </a:lnTo>
                <a:lnTo>
                  <a:pt x="1422" y="1903"/>
                </a:lnTo>
                <a:lnTo>
                  <a:pt x="1586" y="1962"/>
                </a:lnTo>
                <a:lnTo>
                  <a:pt x="1750" y="2016"/>
                </a:lnTo>
                <a:lnTo>
                  <a:pt x="1921" y="2065"/>
                </a:lnTo>
              </a:path>
            </a:pathLst>
          </a:custGeom>
          <a:noFill/>
          <a:ln w="50800" cap="rnd">
            <a:solidFill>
              <a:srgbClr val="FFCC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2" name="Oval 34"/>
          <p:cNvSpPr>
            <a:spLocks noChangeArrowheads="1"/>
          </p:cNvSpPr>
          <p:nvPr/>
        </p:nvSpPr>
        <p:spPr bwMode="auto">
          <a:xfrm>
            <a:off x="3643544" y="417620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sp>
        <p:nvSpPr>
          <p:cNvPr id="33" name="Rectangle 35"/>
          <p:cNvSpPr>
            <a:spLocks noChangeArrowheads="1"/>
          </p:cNvSpPr>
          <p:nvPr/>
        </p:nvSpPr>
        <p:spPr bwMode="auto">
          <a:xfrm>
            <a:off x="5461232" y="5612888"/>
            <a:ext cx="101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Q</a:t>
            </a:r>
            <a:r>
              <a:rPr lang="en-US" altLang="es-AR" sz="2000" b="1" i="1" baseline="-25000"/>
              <a:t>2 </a:t>
            </a:r>
            <a:r>
              <a:rPr lang="en-US" altLang="es-AR" sz="2000" b="1" i="1"/>
              <a:t>= </a:t>
            </a:r>
            <a:r>
              <a:rPr lang="en-US" altLang="es-AR" sz="2000" b="1"/>
              <a:t>75</a:t>
            </a:r>
          </a:p>
        </p:txBody>
      </p:sp>
      <p:sp>
        <p:nvSpPr>
          <p:cNvPr id="34" name="Rectangle 36"/>
          <p:cNvSpPr>
            <a:spLocks noChangeArrowheads="1"/>
          </p:cNvSpPr>
          <p:nvPr/>
        </p:nvSpPr>
        <p:spPr bwMode="auto">
          <a:xfrm>
            <a:off x="5994632" y="5155688"/>
            <a:ext cx="101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Q</a:t>
            </a:r>
            <a:r>
              <a:rPr lang="en-US" altLang="es-AR" sz="2000" b="1" i="1" baseline="-25000"/>
              <a:t>3 </a:t>
            </a:r>
            <a:r>
              <a:rPr lang="en-US" altLang="es-AR" sz="2000" b="1" i="1"/>
              <a:t>= </a:t>
            </a:r>
            <a:r>
              <a:rPr lang="en-US" altLang="es-AR" sz="2000" b="1"/>
              <a:t>90</a:t>
            </a:r>
          </a:p>
        </p:txBody>
      </p:sp>
      <p:sp>
        <p:nvSpPr>
          <p:cNvPr id="35" name="Oval 37"/>
          <p:cNvSpPr>
            <a:spLocks noChangeArrowheads="1"/>
          </p:cNvSpPr>
          <p:nvPr/>
        </p:nvSpPr>
        <p:spPr bwMode="auto">
          <a:xfrm>
            <a:off x="2881544" y="249980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sp>
        <p:nvSpPr>
          <p:cNvPr id="36" name="Line 38"/>
          <p:cNvSpPr>
            <a:spLocks noChangeShapeType="1"/>
          </p:cNvSpPr>
          <p:nvPr/>
        </p:nvSpPr>
        <p:spPr bwMode="auto">
          <a:xfrm>
            <a:off x="1514707" y="2576000"/>
            <a:ext cx="1303337"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37" name="Rectangle 39"/>
          <p:cNvSpPr>
            <a:spLocks noChangeArrowheads="1"/>
          </p:cNvSpPr>
          <p:nvPr/>
        </p:nvSpPr>
        <p:spPr bwMode="auto">
          <a:xfrm>
            <a:off x="3403832" y="4241288"/>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C</a:t>
            </a:r>
          </a:p>
        </p:txBody>
      </p:sp>
      <p:sp>
        <p:nvSpPr>
          <p:cNvPr id="38" name="Rectangle 40"/>
          <p:cNvSpPr>
            <a:spLocks noChangeArrowheads="1"/>
          </p:cNvSpPr>
          <p:nvPr/>
        </p:nvSpPr>
        <p:spPr bwMode="auto">
          <a:xfrm>
            <a:off x="3022832" y="2260088"/>
            <a:ext cx="350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E</a:t>
            </a:r>
          </a:p>
        </p:txBody>
      </p:sp>
      <p:sp>
        <p:nvSpPr>
          <p:cNvPr id="39" name="Rectangle 41"/>
          <p:cNvSpPr>
            <a:spLocks noChangeArrowheads="1"/>
          </p:cNvSpPr>
          <p:nvPr/>
        </p:nvSpPr>
        <p:spPr bwMode="auto">
          <a:xfrm>
            <a:off x="147869" y="1923538"/>
            <a:ext cx="10271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Capital</a:t>
            </a:r>
          </a:p>
          <a:p>
            <a:endParaRPr lang="en-US" altLang="es-AR" sz="2000" b="1"/>
          </a:p>
        </p:txBody>
      </p:sp>
    </p:spTree>
    <p:extLst>
      <p:ext uri="{BB962C8B-B14F-4D97-AF65-F5344CB8AC3E}">
        <p14:creationId xmlns:p14="http://schemas.microsoft.com/office/powerpoint/2010/main" val="208048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17985" t="31150" r="43877" b="20389"/>
          <a:stretch/>
        </p:blipFill>
        <p:spPr>
          <a:xfrm>
            <a:off x="1403539" y="858258"/>
            <a:ext cx="8512828" cy="5724144"/>
          </a:xfrm>
          <a:prstGeom prst="rect">
            <a:avLst/>
          </a:prstGeom>
        </p:spPr>
      </p:pic>
    </p:spTree>
    <p:extLst>
      <p:ext uri="{BB962C8B-B14F-4D97-AF65-F5344CB8AC3E}">
        <p14:creationId xmlns:p14="http://schemas.microsoft.com/office/powerpoint/2010/main" val="635330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Tasa Marginal de Sustitución Técnica</a:t>
            </a:r>
          </a:p>
        </p:txBody>
      </p:sp>
      <p:sp>
        <p:nvSpPr>
          <p:cNvPr id="4" name="Rectangle 2"/>
          <p:cNvSpPr>
            <a:spLocks noChangeArrowheads="1"/>
          </p:cNvSpPr>
          <p:nvPr/>
        </p:nvSpPr>
        <p:spPr bwMode="auto">
          <a:xfrm>
            <a:off x="1205883" y="7819748"/>
            <a:ext cx="1905000" cy="457200"/>
          </a:xfrm>
          <a:prstGeom prst="rect">
            <a:avLst/>
          </a:prstGeom>
          <a:noFill/>
          <a:ln w="12700">
            <a:noFill/>
            <a:miter lim="800000"/>
            <a:headEnd/>
            <a:tailEnd/>
          </a:ln>
        </p:spPr>
        <p:txBody>
          <a:bodyPr wrap="none" anchor="ctr"/>
          <a:lstStyle/>
          <a:p>
            <a:endParaRPr lang="es-ES"/>
          </a:p>
        </p:txBody>
      </p:sp>
      <p:sp>
        <p:nvSpPr>
          <p:cNvPr id="5" name="Rectangle 3"/>
          <p:cNvSpPr>
            <a:spLocks noChangeArrowheads="1"/>
          </p:cNvSpPr>
          <p:nvPr/>
        </p:nvSpPr>
        <p:spPr bwMode="auto">
          <a:xfrm>
            <a:off x="3720483" y="7819748"/>
            <a:ext cx="2895600" cy="457200"/>
          </a:xfrm>
          <a:prstGeom prst="rect">
            <a:avLst/>
          </a:prstGeom>
          <a:noFill/>
          <a:ln w="12700">
            <a:noFill/>
            <a:miter lim="800000"/>
            <a:headEnd/>
            <a:tailEnd/>
          </a:ln>
        </p:spPr>
        <p:txBody>
          <a:bodyPr wrap="none" anchor="ctr"/>
          <a:lstStyle/>
          <a:p>
            <a:endParaRPr lang="es-ES"/>
          </a:p>
        </p:txBody>
      </p:sp>
      <p:sp>
        <p:nvSpPr>
          <p:cNvPr id="6" name="Text Box 4"/>
          <p:cNvSpPr txBox="1">
            <a:spLocks noChangeArrowheads="1"/>
          </p:cNvSpPr>
          <p:nvPr/>
        </p:nvSpPr>
        <p:spPr bwMode="auto">
          <a:xfrm>
            <a:off x="1054239" y="2296009"/>
            <a:ext cx="1018489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La pendiente de la </a:t>
            </a:r>
            <a:r>
              <a:rPr lang="es-ES" altLang="es-AR" b="1" dirty="0" err="1"/>
              <a:t>Isocuanta</a:t>
            </a:r>
            <a:r>
              <a:rPr lang="es-ES" altLang="es-AR" b="1" dirty="0"/>
              <a:t> se denomina </a:t>
            </a:r>
            <a:r>
              <a:rPr lang="es-ES" altLang="es-AR" b="1" dirty="0">
                <a:solidFill>
                  <a:schemeClr val="accent1">
                    <a:lumMod val="60000"/>
                    <a:lumOff val="40000"/>
                  </a:schemeClr>
                </a:solidFill>
              </a:rPr>
              <a:t>TASA MARGINAL DE SUSTITUCIÓN TECNICA (TMST).</a:t>
            </a:r>
          </a:p>
          <a:p>
            <a:pPr eaLnBrk="1" hangingPunct="1">
              <a:spcBef>
                <a:spcPct val="50000"/>
              </a:spcBef>
              <a:buFontTx/>
              <a:buChar char="•"/>
            </a:pPr>
            <a:r>
              <a:rPr lang="es-ES" altLang="es-AR" b="1" dirty="0"/>
              <a:t> Indica el grado de flexibilidad con que una empresa puede sustituir un factor por otro, sin modificar el nivel de producción. </a:t>
            </a:r>
          </a:p>
          <a:p>
            <a:pPr eaLnBrk="1" hangingPunct="1">
              <a:spcBef>
                <a:spcPct val="50000"/>
              </a:spcBef>
              <a:buFontTx/>
              <a:buChar char="•"/>
            </a:pPr>
            <a:r>
              <a:rPr lang="es-ES" altLang="es-AR" b="1" dirty="0"/>
              <a:t> En nuestro caso particular, en el cual la producción depende del Capital y del Trabajo, calcularemos la TMST del Capital por el Trabajo, de la siguiente manera:</a:t>
            </a:r>
          </a:p>
        </p:txBody>
      </p:sp>
      <p:graphicFrame>
        <p:nvGraphicFramePr>
          <p:cNvPr id="7" name="Object 6"/>
          <p:cNvGraphicFramePr>
            <a:graphicFrameLocks noChangeAspect="1"/>
          </p:cNvGraphicFramePr>
          <p:nvPr>
            <p:extLst>
              <p:ext uri="{D42A27DB-BD31-4B8C-83A1-F6EECF244321}">
                <p14:modId xmlns:p14="http://schemas.microsoft.com/office/powerpoint/2010/main" val="1300720775"/>
              </p:ext>
            </p:extLst>
          </p:nvPr>
        </p:nvGraphicFramePr>
        <p:xfrm>
          <a:off x="4119983" y="4444187"/>
          <a:ext cx="2893376" cy="775883"/>
        </p:xfrm>
        <a:graphic>
          <a:graphicData uri="http://schemas.openxmlformats.org/presentationml/2006/ole">
            <mc:AlternateContent xmlns:mc="http://schemas.openxmlformats.org/markup-compatibility/2006">
              <mc:Choice xmlns:v="urn:schemas-microsoft-com:vml" Requires="v">
                <p:oleObj name="Ecuación" r:id="rId2" imgW="1231366" imgH="418918" progId="Equation.3">
                  <p:embed/>
                </p:oleObj>
              </mc:Choice>
              <mc:Fallback>
                <p:oleObj name="Ecuación" r:id="rId2" imgW="1231366" imgH="418918"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983" y="4444187"/>
                        <a:ext cx="2893376" cy="775883"/>
                      </a:xfrm>
                      <a:prstGeom prst="rect">
                        <a:avLst/>
                      </a:prstGeom>
                      <a:solidFill>
                        <a:schemeClr val="accent1">
                          <a:lumMod val="20000"/>
                          <a:lumOff val="80000"/>
                        </a:schemeClr>
                      </a:solidFill>
                    </p:spPr>
                  </p:pic>
                </p:oleObj>
              </mc:Fallback>
            </mc:AlternateContent>
          </a:graphicData>
        </a:graphic>
      </p:graphicFrame>
      <p:sp>
        <p:nvSpPr>
          <p:cNvPr id="8" name="Text Box 8"/>
          <p:cNvSpPr txBox="1">
            <a:spLocks noChangeArrowheads="1"/>
          </p:cNvSpPr>
          <p:nvPr/>
        </p:nvSpPr>
        <p:spPr bwMode="auto">
          <a:xfrm>
            <a:off x="956585" y="5419635"/>
            <a:ext cx="101848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s-ES" altLang="es-AR" b="1" dirty="0"/>
              <a:t>La </a:t>
            </a:r>
            <a:r>
              <a:rPr lang="es-ES" altLang="es-AR" b="1" dirty="0" err="1"/>
              <a:t>TMSTk,l</a:t>
            </a:r>
            <a:r>
              <a:rPr lang="es-ES" altLang="es-AR" b="1" dirty="0"/>
              <a:t> la INTERPRETAREMOS COMO: </a:t>
            </a:r>
            <a:r>
              <a:rPr lang="es-ES" altLang="es-AR" b="1" dirty="0">
                <a:solidFill>
                  <a:schemeClr val="accent1">
                    <a:lumMod val="60000"/>
                    <a:lumOff val="40000"/>
                  </a:schemeClr>
                </a:solidFill>
              </a:rPr>
              <a:t>EL NÚMERO DE UNIDADES DE CAPITAL QUE UNA EMPRESA PUEDE DESINCORPORAR DEL PROCESO PRODUCTIVO AL AUMENTAR EN UNA UNIDAD EL NIVEL DE TRABAJO, MANTENIENDO EL NIVEL DE PRODUCCIÓN CONSTANTE. </a:t>
            </a:r>
          </a:p>
        </p:txBody>
      </p:sp>
    </p:spTree>
    <p:extLst>
      <p:ext uri="{BB962C8B-B14F-4D97-AF65-F5344CB8AC3E}">
        <p14:creationId xmlns:p14="http://schemas.microsoft.com/office/powerpoint/2010/main" val="3006128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70BDF6B-D6EE-352C-61CD-6EAFECD09621}"/>
              </a:ext>
            </a:extLst>
          </p:cNvPr>
          <p:cNvSpPr>
            <a:spLocks noGrp="1"/>
          </p:cNvSpPr>
          <p:nvPr>
            <p:ph idx="1"/>
          </p:nvPr>
        </p:nvSpPr>
        <p:spPr/>
        <p:txBody>
          <a:bodyPr/>
          <a:lstStyle/>
          <a:p>
            <a:pPr marL="0" indent="0">
              <a:buNone/>
            </a:pPr>
            <a:endParaRPr lang="es-AR" dirty="0"/>
          </a:p>
        </p:txBody>
      </p:sp>
      <p:sp>
        <p:nvSpPr>
          <p:cNvPr id="4" name="Título 1">
            <a:extLst>
              <a:ext uri="{FF2B5EF4-FFF2-40B4-BE49-F238E27FC236}">
                <a16:creationId xmlns:a16="http://schemas.microsoft.com/office/drawing/2014/main" id="{8EC78578-CDE2-AAE6-595E-CA36F2EA81D9}"/>
              </a:ext>
            </a:extLst>
          </p:cNvPr>
          <p:cNvSpPr txBox="1">
            <a:spLocks/>
          </p:cNvSpPr>
          <p:nvPr/>
        </p:nvSpPr>
        <p:spPr bwMode="gray">
          <a:xfrm>
            <a:off x="1338483" y="438591"/>
            <a:ext cx="8507744" cy="147857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dirty="0"/>
              <a:t>Tasa marginal de sustitución </a:t>
            </a:r>
            <a:r>
              <a:rPr lang="es-AR" dirty="0" err="1"/>
              <a:t>tecnica</a:t>
            </a:r>
            <a:endParaRPr lang="es-AR" dirty="0"/>
          </a:p>
        </p:txBody>
      </p:sp>
      <p:sp>
        <p:nvSpPr>
          <p:cNvPr id="5" name="Freeform 4">
            <a:extLst>
              <a:ext uri="{FF2B5EF4-FFF2-40B4-BE49-F238E27FC236}">
                <a16:creationId xmlns:a16="http://schemas.microsoft.com/office/drawing/2014/main" id="{0E496A19-603C-3577-2119-56A5203851EC}"/>
              </a:ext>
            </a:extLst>
          </p:cNvPr>
          <p:cNvSpPr>
            <a:spLocks/>
          </p:cNvSpPr>
          <p:nvPr/>
        </p:nvSpPr>
        <p:spPr bwMode="auto">
          <a:xfrm>
            <a:off x="2318483" y="2270125"/>
            <a:ext cx="3132137" cy="3282950"/>
          </a:xfrm>
          <a:custGeom>
            <a:avLst/>
            <a:gdLst>
              <a:gd name="T0" fmla="*/ 0 w 1973"/>
              <a:gd name="T1" fmla="*/ 0 h 2068"/>
              <a:gd name="T2" fmla="*/ 2147483647 w 1973"/>
              <a:gd name="T3" fmla="*/ 2147483647 h 2068"/>
              <a:gd name="T4" fmla="*/ 2147483647 w 1973"/>
              <a:gd name="T5" fmla="*/ 2147483647 h 2068"/>
              <a:gd name="T6" fmla="*/ 2147483647 w 1973"/>
              <a:gd name="T7" fmla="*/ 2147483647 h 2068"/>
              <a:gd name="T8" fmla="*/ 2147483647 w 1973"/>
              <a:gd name="T9" fmla="*/ 2147483647 h 2068"/>
              <a:gd name="T10" fmla="*/ 2147483647 w 1973"/>
              <a:gd name="T11" fmla="*/ 2147483647 h 2068"/>
              <a:gd name="T12" fmla="*/ 2147483647 w 1973"/>
              <a:gd name="T13" fmla="*/ 2147483647 h 2068"/>
              <a:gd name="T14" fmla="*/ 2147483647 w 1973"/>
              <a:gd name="T15" fmla="*/ 2147483647 h 2068"/>
              <a:gd name="T16" fmla="*/ 2147483647 w 1973"/>
              <a:gd name="T17" fmla="*/ 2147483647 h 2068"/>
              <a:gd name="T18" fmla="*/ 2147483647 w 1973"/>
              <a:gd name="T19" fmla="*/ 2147483647 h 2068"/>
              <a:gd name="T20" fmla="*/ 2147483647 w 1973"/>
              <a:gd name="T21" fmla="*/ 2147483647 h 2068"/>
              <a:gd name="T22" fmla="*/ 2147483647 w 1973"/>
              <a:gd name="T23" fmla="*/ 2147483647 h 2068"/>
              <a:gd name="T24" fmla="*/ 2147483647 w 1973"/>
              <a:gd name="T25" fmla="*/ 2147483647 h 2068"/>
              <a:gd name="T26" fmla="*/ 2147483647 w 1973"/>
              <a:gd name="T27" fmla="*/ 2147483647 h 2068"/>
              <a:gd name="T28" fmla="*/ 2147483647 w 1973"/>
              <a:gd name="T29" fmla="*/ 2147483647 h 2068"/>
              <a:gd name="T30" fmla="*/ 2147483647 w 1973"/>
              <a:gd name="T31" fmla="*/ 2147483647 h 2068"/>
              <a:gd name="T32" fmla="*/ 2147483647 w 1973"/>
              <a:gd name="T33" fmla="*/ 2147483647 h 2068"/>
              <a:gd name="T34" fmla="*/ 2147483647 w 1973"/>
              <a:gd name="T35" fmla="*/ 2147483647 h 2068"/>
              <a:gd name="T36" fmla="*/ 2147483647 w 1973"/>
              <a:gd name="T37" fmla="*/ 2147483647 h 20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73"/>
              <a:gd name="T58" fmla="*/ 0 h 2068"/>
              <a:gd name="T59" fmla="*/ 1973 w 1973"/>
              <a:gd name="T60" fmla="*/ 2068 h 20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73" h="2068">
                <a:moveTo>
                  <a:pt x="0" y="0"/>
                </a:moveTo>
                <a:lnTo>
                  <a:pt x="70" y="201"/>
                </a:lnTo>
                <a:lnTo>
                  <a:pt x="139" y="403"/>
                </a:lnTo>
                <a:lnTo>
                  <a:pt x="208" y="588"/>
                </a:lnTo>
                <a:lnTo>
                  <a:pt x="290" y="768"/>
                </a:lnTo>
                <a:lnTo>
                  <a:pt x="372" y="938"/>
                </a:lnTo>
                <a:lnTo>
                  <a:pt x="460" y="1102"/>
                </a:lnTo>
                <a:lnTo>
                  <a:pt x="561" y="1256"/>
                </a:lnTo>
                <a:lnTo>
                  <a:pt x="611" y="1325"/>
                </a:lnTo>
                <a:lnTo>
                  <a:pt x="674" y="1394"/>
                </a:lnTo>
                <a:lnTo>
                  <a:pt x="744" y="1457"/>
                </a:lnTo>
                <a:lnTo>
                  <a:pt x="813" y="1521"/>
                </a:lnTo>
                <a:lnTo>
                  <a:pt x="970" y="1632"/>
                </a:lnTo>
                <a:lnTo>
                  <a:pt x="1134" y="1738"/>
                </a:lnTo>
                <a:lnTo>
                  <a:pt x="1298" y="1828"/>
                </a:lnTo>
                <a:lnTo>
                  <a:pt x="1462" y="1903"/>
                </a:lnTo>
                <a:lnTo>
                  <a:pt x="1632" y="1966"/>
                </a:lnTo>
                <a:lnTo>
                  <a:pt x="1802" y="2019"/>
                </a:lnTo>
                <a:lnTo>
                  <a:pt x="1972" y="2067"/>
                </a:lnTo>
              </a:path>
            </a:pathLst>
          </a:custGeom>
          <a:noFill/>
          <a:ln w="50800" cap="rnd">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 name="Freeform 5">
            <a:extLst>
              <a:ext uri="{FF2B5EF4-FFF2-40B4-BE49-F238E27FC236}">
                <a16:creationId xmlns:a16="http://schemas.microsoft.com/office/drawing/2014/main" id="{FC13A7E9-AC07-2A28-8E71-54F323FC4D7E}"/>
              </a:ext>
            </a:extLst>
          </p:cNvPr>
          <p:cNvSpPr>
            <a:spLocks/>
          </p:cNvSpPr>
          <p:nvPr/>
        </p:nvSpPr>
        <p:spPr bwMode="auto">
          <a:xfrm>
            <a:off x="1796642" y="2870200"/>
            <a:ext cx="3318872" cy="3070222"/>
          </a:xfrm>
          <a:custGeom>
            <a:avLst/>
            <a:gdLst>
              <a:gd name="T0" fmla="*/ 0 w 1968"/>
              <a:gd name="T1" fmla="*/ 0 h 2064"/>
              <a:gd name="T2" fmla="*/ 2147483647 w 1968"/>
              <a:gd name="T3" fmla="*/ 2147483647 h 2064"/>
              <a:gd name="T4" fmla="*/ 2147483647 w 1968"/>
              <a:gd name="T5" fmla="*/ 2147483647 h 2064"/>
              <a:gd name="T6" fmla="*/ 2147483647 w 1968"/>
              <a:gd name="T7" fmla="*/ 2147483647 h 2064"/>
              <a:gd name="T8" fmla="*/ 2147483647 w 1968"/>
              <a:gd name="T9" fmla="*/ 2147483647 h 2064"/>
              <a:gd name="T10" fmla="*/ 2147483647 w 1968"/>
              <a:gd name="T11" fmla="*/ 2147483647 h 2064"/>
              <a:gd name="T12" fmla="*/ 2147483647 w 1968"/>
              <a:gd name="T13" fmla="*/ 2147483647 h 2064"/>
              <a:gd name="T14" fmla="*/ 2147483647 w 1968"/>
              <a:gd name="T15" fmla="*/ 2147483647 h 2064"/>
              <a:gd name="T16" fmla="*/ 2147483647 w 1968"/>
              <a:gd name="T17" fmla="*/ 2147483647 h 2064"/>
              <a:gd name="T18" fmla="*/ 2147483647 w 1968"/>
              <a:gd name="T19" fmla="*/ 2147483647 h 2064"/>
              <a:gd name="T20" fmla="*/ 2147483647 w 1968"/>
              <a:gd name="T21" fmla="*/ 2147483647 h 2064"/>
              <a:gd name="T22" fmla="*/ 2147483647 w 1968"/>
              <a:gd name="T23" fmla="*/ 2147483647 h 2064"/>
              <a:gd name="T24" fmla="*/ 2147483647 w 1968"/>
              <a:gd name="T25" fmla="*/ 2147483647 h 2064"/>
              <a:gd name="T26" fmla="*/ 2147483647 w 1968"/>
              <a:gd name="T27" fmla="*/ 2147483647 h 2064"/>
              <a:gd name="T28" fmla="*/ 2147483647 w 1968"/>
              <a:gd name="T29" fmla="*/ 2147483647 h 2064"/>
              <a:gd name="T30" fmla="*/ 2147483647 w 1968"/>
              <a:gd name="T31" fmla="*/ 2147483647 h 2064"/>
              <a:gd name="T32" fmla="*/ 2147483647 w 1968"/>
              <a:gd name="T33" fmla="*/ 2147483647 h 2064"/>
              <a:gd name="T34" fmla="*/ 2147483647 w 1968"/>
              <a:gd name="T35" fmla="*/ 2147483647 h 2064"/>
              <a:gd name="T36" fmla="*/ 2147483647 w 1968"/>
              <a:gd name="T37" fmla="*/ 2147483647 h 20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8"/>
              <a:gd name="T58" fmla="*/ 0 h 2064"/>
              <a:gd name="T59" fmla="*/ 1968 w 1968"/>
              <a:gd name="T60" fmla="*/ 2064 h 20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8" h="2064">
                <a:moveTo>
                  <a:pt x="0" y="0"/>
                </a:moveTo>
                <a:lnTo>
                  <a:pt x="68" y="202"/>
                </a:lnTo>
                <a:lnTo>
                  <a:pt x="136" y="398"/>
                </a:lnTo>
                <a:lnTo>
                  <a:pt x="205" y="588"/>
                </a:lnTo>
                <a:lnTo>
                  <a:pt x="284" y="767"/>
                </a:lnTo>
                <a:lnTo>
                  <a:pt x="370" y="939"/>
                </a:lnTo>
                <a:lnTo>
                  <a:pt x="455" y="1101"/>
                </a:lnTo>
                <a:lnTo>
                  <a:pt x="557" y="1251"/>
                </a:lnTo>
                <a:lnTo>
                  <a:pt x="608" y="1320"/>
                </a:lnTo>
                <a:lnTo>
                  <a:pt x="671" y="1389"/>
                </a:lnTo>
                <a:lnTo>
                  <a:pt x="739" y="1452"/>
                </a:lnTo>
                <a:lnTo>
                  <a:pt x="807" y="1516"/>
                </a:lnTo>
                <a:lnTo>
                  <a:pt x="966" y="1631"/>
                </a:lnTo>
                <a:lnTo>
                  <a:pt x="1131" y="1735"/>
                </a:lnTo>
                <a:lnTo>
                  <a:pt x="1296" y="1821"/>
                </a:lnTo>
                <a:lnTo>
                  <a:pt x="1461" y="1896"/>
                </a:lnTo>
                <a:lnTo>
                  <a:pt x="1626" y="1959"/>
                </a:lnTo>
                <a:lnTo>
                  <a:pt x="1796" y="2017"/>
                </a:lnTo>
                <a:lnTo>
                  <a:pt x="1967" y="2063"/>
                </a:lnTo>
              </a:path>
            </a:pathLst>
          </a:custGeom>
          <a:noFill/>
          <a:ln w="50800" cap="rnd">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 name="Line 7">
            <a:extLst>
              <a:ext uri="{FF2B5EF4-FFF2-40B4-BE49-F238E27FC236}">
                <a16:creationId xmlns:a16="http://schemas.microsoft.com/office/drawing/2014/main" id="{14070609-9B70-7BC0-38F1-FC8E48D0A95F}"/>
              </a:ext>
            </a:extLst>
          </p:cNvPr>
          <p:cNvSpPr>
            <a:spLocks noChangeShapeType="1"/>
          </p:cNvSpPr>
          <p:nvPr/>
        </p:nvSpPr>
        <p:spPr bwMode="auto">
          <a:xfrm>
            <a:off x="1645830" y="2270125"/>
            <a:ext cx="0" cy="39957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8" name="Line 8">
            <a:extLst>
              <a:ext uri="{FF2B5EF4-FFF2-40B4-BE49-F238E27FC236}">
                <a16:creationId xmlns:a16="http://schemas.microsoft.com/office/drawing/2014/main" id="{2C5096C6-E08F-031D-1B3B-CEC2A57F41C0}"/>
              </a:ext>
            </a:extLst>
          </p:cNvPr>
          <p:cNvSpPr>
            <a:spLocks noChangeShapeType="1"/>
          </p:cNvSpPr>
          <p:nvPr/>
        </p:nvSpPr>
        <p:spPr bwMode="auto">
          <a:xfrm>
            <a:off x="1660117" y="6243638"/>
            <a:ext cx="53292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9" name="Rectangle 9">
            <a:extLst>
              <a:ext uri="{FF2B5EF4-FFF2-40B4-BE49-F238E27FC236}">
                <a16:creationId xmlns:a16="http://schemas.microsoft.com/office/drawing/2014/main" id="{A22CBF04-DBD3-9027-6894-07D11A801897}"/>
              </a:ext>
            </a:extLst>
          </p:cNvPr>
          <p:cNvSpPr>
            <a:spLocks noChangeArrowheads="1"/>
          </p:cNvSpPr>
          <p:nvPr/>
        </p:nvSpPr>
        <p:spPr bwMode="auto">
          <a:xfrm>
            <a:off x="5806667" y="6288088"/>
            <a:ext cx="1006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Trabajo</a:t>
            </a:r>
          </a:p>
        </p:txBody>
      </p:sp>
      <p:sp>
        <p:nvSpPr>
          <p:cNvPr id="10" name="Rectangle 10">
            <a:extLst>
              <a:ext uri="{FF2B5EF4-FFF2-40B4-BE49-F238E27FC236}">
                <a16:creationId xmlns:a16="http://schemas.microsoft.com/office/drawing/2014/main" id="{D6D76484-FF68-F782-7084-D5E9914E70E7}"/>
              </a:ext>
            </a:extLst>
          </p:cNvPr>
          <p:cNvSpPr>
            <a:spLocks noChangeArrowheads="1"/>
          </p:cNvSpPr>
          <p:nvPr/>
        </p:nvSpPr>
        <p:spPr bwMode="auto">
          <a:xfrm>
            <a:off x="1268798" y="5220084"/>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dirty="0"/>
              <a:t>1</a:t>
            </a:r>
          </a:p>
        </p:txBody>
      </p:sp>
      <p:sp>
        <p:nvSpPr>
          <p:cNvPr id="11" name="Rectangle 11">
            <a:extLst>
              <a:ext uri="{FF2B5EF4-FFF2-40B4-BE49-F238E27FC236}">
                <a16:creationId xmlns:a16="http://schemas.microsoft.com/office/drawing/2014/main" id="{DC6D0373-B97B-FA9B-03B4-26B0C8572394}"/>
              </a:ext>
            </a:extLst>
          </p:cNvPr>
          <p:cNvSpPr>
            <a:spLocks noChangeArrowheads="1"/>
          </p:cNvSpPr>
          <p:nvPr/>
        </p:nvSpPr>
        <p:spPr bwMode="auto">
          <a:xfrm>
            <a:off x="1275942" y="4706938"/>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2</a:t>
            </a:r>
          </a:p>
        </p:txBody>
      </p:sp>
      <p:sp>
        <p:nvSpPr>
          <p:cNvPr id="12" name="Rectangle 12">
            <a:extLst>
              <a:ext uri="{FF2B5EF4-FFF2-40B4-BE49-F238E27FC236}">
                <a16:creationId xmlns:a16="http://schemas.microsoft.com/office/drawing/2014/main" id="{4D786B90-4C86-4C03-B2D1-F8080CA803B5}"/>
              </a:ext>
            </a:extLst>
          </p:cNvPr>
          <p:cNvSpPr>
            <a:spLocks noChangeArrowheads="1"/>
          </p:cNvSpPr>
          <p:nvPr/>
        </p:nvSpPr>
        <p:spPr bwMode="auto">
          <a:xfrm>
            <a:off x="1275942" y="3860800"/>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3</a:t>
            </a:r>
          </a:p>
        </p:txBody>
      </p:sp>
      <p:sp>
        <p:nvSpPr>
          <p:cNvPr id="13" name="Rectangle 13">
            <a:extLst>
              <a:ext uri="{FF2B5EF4-FFF2-40B4-BE49-F238E27FC236}">
                <a16:creationId xmlns:a16="http://schemas.microsoft.com/office/drawing/2014/main" id="{6698539D-9485-7A79-A649-AC18DFBA33C3}"/>
              </a:ext>
            </a:extLst>
          </p:cNvPr>
          <p:cNvSpPr>
            <a:spLocks noChangeArrowheads="1"/>
          </p:cNvSpPr>
          <p:nvPr/>
        </p:nvSpPr>
        <p:spPr bwMode="auto">
          <a:xfrm>
            <a:off x="1275942" y="3014663"/>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4</a:t>
            </a:r>
          </a:p>
        </p:txBody>
      </p:sp>
      <p:sp>
        <p:nvSpPr>
          <p:cNvPr id="14" name="Rectangle 14">
            <a:extLst>
              <a:ext uri="{FF2B5EF4-FFF2-40B4-BE49-F238E27FC236}">
                <a16:creationId xmlns:a16="http://schemas.microsoft.com/office/drawing/2014/main" id="{DB8BB98C-362B-0D78-F222-530A20214438}"/>
              </a:ext>
            </a:extLst>
          </p:cNvPr>
          <p:cNvSpPr>
            <a:spLocks noChangeArrowheads="1"/>
          </p:cNvSpPr>
          <p:nvPr/>
        </p:nvSpPr>
        <p:spPr bwMode="auto">
          <a:xfrm>
            <a:off x="2071280" y="6280150"/>
            <a:ext cx="3222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1</a:t>
            </a:r>
          </a:p>
        </p:txBody>
      </p:sp>
      <p:sp>
        <p:nvSpPr>
          <p:cNvPr id="15" name="Rectangle 15">
            <a:extLst>
              <a:ext uri="{FF2B5EF4-FFF2-40B4-BE49-F238E27FC236}">
                <a16:creationId xmlns:a16="http://schemas.microsoft.com/office/drawing/2014/main" id="{168E66D6-5A80-95AA-D029-08290E20EC4D}"/>
              </a:ext>
            </a:extLst>
          </p:cNvPr>
          <p:cNvSpPr>
            <a:spLocks noChangeArrowheads="1"/>
          </p:cNvSpPr>
          <p:nvPr/>
        </p:nvSpPr>
        <p:spPr bwMode="auto">
          <a:xfrm>
            <a:off x="2893605" y="6280150"/>
            <a:ext cx="3222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2</a:t>
            </a:r>
          </a:p>
        </p:txBody>
      </p:sp>
      <p:sp>
        <p:nvSpPr>
          <p:cNvPr id="16" name="Rectangle 16">
            <a:extLst>
              <a:ext uri="{FF2B5EF4-FFF2-40B4-BE49-F238E27FC236}">
                <a16:creationId xmlns:a16="http://schemas.microsoft.com/office/drawing/2014/main" id="{5915FD93-A6F0-5E53-70D8-7A350145DA16}"/>
              </a:ext>
            </a:extLst>
          </p:cNvPr>
          <p:cNvSpPr>
            <a:spLocks noChangeArrowheads="1"/>
          </p:cNvSpPr>
          <p:nvPr/>
        </p:nvSpPr>
        <p:spPr bwMode="auto">
          <a:xfrm>
            <a:off x="3717517" y="6280150"/>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3</a:t>
            </a:r>
          </a:p>
        </p:txBody>
      </p:sp>
      <p:sp>
        <p:nvSpPr>
          <p:cNvPr id="17" name="Rectangle 17">
            <a:extLst>
              <a:ext uri="{FF2B5EF4-FFF2-40B4-BE49-F238E27FC236}">
                <a16:creationId xmlns:a16="http://schemas.microsoft.com/office/drawing/2014/main" id="{9928D244-95D5-A2A5-FB20-69A411AECFFF}"/>
              </a:ext>
            </a:extLst>
          </p:cNvPr>
          <p:cNvSpPr>
            <a:spLocks noChangeArrowheads="1"/>
          </p:cNvSpPr>
          <p:nvPr/>
        </p:nvSpPr>
        <p:spPr bwMode="auto">
          <a:xfrm>
            <a:off x="4539842" y="6280150"/>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4</a:t>
            </a:r>
          </a:p>
        </p:txBody>
      </p:sp>
      <p:sp>
        <p:nvSpPr>
          <p:cNvPr id="18" name="Rectangle 18">
            <a:extLst>
              <a:ext uri="{FF2B5EF4-FFF2-40B4-BE49-F238E27FC236}">
                <a16:creationId xmlns:a16="http://schemas.microsoft.com/office/drawing/2014/main" id="{F5E86FB0-1B0C-DFCE-2EB2-EB564AFDEC1F}"/>
              </a:ext>
            </a:extLst>
          </p:cNvPr>
          <p:cNvSpPr>
            <a:spLocks noChangeArrowheads="1"/>
          </p:cNvSpPr>
          <p:nvPr/>
        </p:nvSpPr>
        <p:spPr bwMode="auto">
          <a:xfrm>
            <a:off x="5363755" y="6280150"/>
            <a:ext cx="3222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5</a:t>
            </a:r>
          </a:p>
        </p:txBody>
      </p:sp>
      <p:sp>
        <p:nvSpPr>
          <p:cNvPr id="19" name="Rectangle 19">
            <a:extLst>
              <a:ext uri="{FF2B5EF4-FFF2-40B4-BE49-F238E27FC236}">
                <a16:creationId xmlns:a16="http://schemas.microsoft.com/office/drawing/2014/main" id="{FCE659A7-CC51-B400-F0D6-85144BACF006}"/>
              </a:ext>
            </a:extLst>
          </p:cNvPr>
          <p:cNvSpPr>
            <a:spLocks noChangeArrowheads="1"/>
          </p:cNvSpPr>
          <p:nvPr/>
        </p:nvSpPr>
        <p:spPr bwMode="auto">
          <a:xfrm>
            <a:off x="1275942" y="2168525"/>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5</a:t>
            </a:r>
          </a:p>
        </p:txBody>
      </p:sp>
      <p:sp>
        <p:nvSpPr>
          <p:cNvPr id="20" name="Rectangle 22">
            <a:extLst>
              <a:ext uri="{FF2B5EF4-FFF2-40B4-BE49-F238E27FC236}">
                <a16:creationId xmlns:a16="http://schemas.microsoft.com/office/drawing/2014/main" id="{4C9DBDE5-F468-324C-C6A6-FE96061D5606}"/>
              </a:ext>
            </a:extLst>
          </p:cNvPr>
          <p:cNvSpPr>
            <a:spLocks noChangeArrowheads="1"/>
          </p:cNvSpPr>
          <p:nvPr/>
        </p:nvSpPr>
        <p:spPr bwMode="auto">
          <a:xfrm>
            <a:off x="5043080" y="5868988"/>
            <a:ext cx="101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Q</a:t>
            </a:r>
            <a:r>
              <a:rPr lang="en-US" altLang="es-AR" sz="2000" b="1" i="1" baseline="-25000"/>
              <a:t>1 </a:t>
            </a:r>
            <a:r>
              <a:rPr lang="en-US" altLang="es-AR" sz="2000" b="1" i="1"/>
              <a:t>= </a:t>
            </a:r>
            <a:r>
              <a:rPr lang="en-US" altLang="es-AR" sz="2000" b="1"/>
              <a:t>55</a:t>
            </a:r>
          </a:p>
        </p:txBody>
      </p:sp>
      <p:sp>
        <p:nvSpPr>
          <p:cNvPr id="21" name="Line 23">
            <a:extLst>
              <a:ext uri="{FF2B5EF4-FFF2-40B4-BE49-F238E27FC236}">
                <a16:creationId xmlns:a16="http://schemas.microsoft.com/office/drawing/2014/main" id="{3DCF7DC3-741A-2CA2-BA95-1BD0AAC5256A}"/>
              </a:ext>
            </a:extLst>
          </p:cNvPr>
          <p:cNvSpPr>
            <a:spLocks noChangeShapeType="1"/>
          </p:cNvSpPr>
          <p:nvPr/>
        </p:nvSpPr>
        <p:spPr bwMode="auto">
          <a:xfrm>
            <a:off x="2293531" y="4035554"/>
            <a:ext cx="724775" cy="1300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22" name="Line 24">
            <a:extLst>
              <a:ext uri="{FF2B5EF4-FFF2-40B4-BE49-F238E27FC236}">
                <a16:creationId xmlns:a16="http://schemas.microsoft.com/office/drawing/2014/main" id="{9E52055F-B541-D49E-6140-7B65B67C1191}"/>
              </a:ext>
            </a:extLst>
          </p:cNvPr>
          <p:cNvSpPr>
            <a:spLocks noChangeShapeType="1"/>
          </p:cNvSpPr>
          <p:nvPr/>
        </p:nvSpPr>
        <p:spPr bwMode="auto">
          <a:xfrm flipH="1">
            <a:off x="2307819" y="2330452"/>
            <a:ext cx="19048" cy="171811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23" name="Line 25">
            <a:extLst>
              <a:ext uri="{FF2B5EF4-FFF2-40B4-BE49-F238E27FC236}">
                <a16:creationId xmlns:a16="http://schemas.microsoft.com/office/drawing/2014/main" id="{8D1BB2F6-DF77-A062-A572-C37CAD63128B}"/>
              </a:ext>
            </a:extLst>
          </p:cNvPr>
          <p:cNvSpPr>
            <a:spLocks noChangeShapeType="1"/>
          </p:cNvSpPr>
          <p:nvPr/>
        </p:nvSpPr>
        <p:spPr bwMode="auto">
          <a:xfrm>
            <a:off x="3862355" y="5489423"/>
            <a:ext cx="1459334" cy="97783"/>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24" name="Line 26">
            <a:extLst>
              <a:ext uri="{FF2B5EF4-FFF2-40B4-BE49-F238E27FC236}">
                <a16:creationId xmlns:a16="http://schemas.microsoft.com/office/drawing/2014/main" id="{181068A7-9AAD-A2A4-2303-92CE6CAD0E93}"/>
              </a:ext>
            </a:extLst>
          </p:cNvPr>
          <p:cNvSpPr>
            <a:spLocks noChangeShapeType="1"/>
          </p:cNvSpPr>
          <p:nvPr/>
        </p:nvSpPr>
        <p:spPr bwMode="auto">
          <a:xfrm flipH="1">
            <a:off x="3871353" y="5054602"/>
            <a:ext cx="4790" cy="52069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25" name="Rectangle 28">
            <a:extLst>
              <a:ext uri="{FF2B5EF4-FFF2-40B4-BE49-F238E27FC236}">
                <a16:creationId xmlns:a16="http://schemas.microsoft.com/office/drawing/2014/main" id="{D89A79F0-DC1B-F444-1FB8-D48A70ACD6E8}"/>
              </a:ext>
            </a:extLst>
          </p:cNvPr>
          <p:cNvSpPr>
            <a:spLocks noChangeArrowheads="1"/>
          </p:cNvSpPr>
          <p:nvPr/>
        </p:nvSpPr>
        <p:spPr bwMode="auto">
          <a:xfrm>
            <a:off x="2528479" y="4048561"/>
            <a:ext cx="325411"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dirty="0"/>
              <a:t>1</a:t>
            </a:r>
          </a:p>
        </p:txBody>
      </p:sp>
      <p:sp>
        <p:nvSpPr>
          <p:cNvPr id="26" name="Rectangle 29">
            <a:extLst>
              <a:ext uri="{FF2B5EF4-FFF2-40B4-BE49-F238E27FC236}">
                <a16:creationId xmlns:a16="http://schemas.microsoft.com/office/drawing/2014/main" id="{70A98F16-171F-060C-0ECD-80AF65789CF3}"/>
              </a:ext>
            </a:extLst>
          </p:cNvPr>
          <p:cNvSpPr>
            <a:spLocks noChangeArrowheads="1"/>
          </p:cNvSpPr>
          <p:nvPr/>
        </p:nvSpPr>
        <p:spPr bwMode="auto">
          <a:xfrm>
            <a:off x="3371442" y="4941888"/>
            <a:ext cx="339838"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dirty="0"/>
              <a:t>1</a:t>
            </a:r>
          </a:p>
        </p:txBody>
      </p:sp>
      <p:sp>
        <p:nvSpPr>
          <p:cNvPr id="27" name="Line 30">
            <a:extLst>
              <a:ext uri="{FF2B5EF4-FFF2-40B4-BE49-F238E27FC236}">
                <a16:creationId xmlns:a16="http://schemas.microsoft.com/office/drawing/2014/main" id="{AB3C6C52-F000-517C-BD43-48C6CA8E03C7}"/>
              </a:ext>
            </a:extLst>
          </p:cNvPr>
          <p:cNvSpPr>
            <a:spLocks noChangeShapeType="1"/>
          </p:cNvSpPr>
          <p:nvPr/>
        </p:nvSpPr>
        <p:spPr bwMode="auto">
          <a:xfrm flipH="1">
            <a:off x="2943845" y="4048561"/>
            <a:ext cx="26835" cy="94095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28" name="Rectangle 32">
            <a:extLst>
              <a:ext uri="{FF2B5EF4-FFF2-40B4-BE49-F238E27FC236}">
                <a16:creationId xmlns:a16="http://schemas.microsoft.com/office/drawing/2014/main" id="{04A7449C-00C5-89D9-27C5-1C18CEDE76FF}"/>
              </a:ext>
            </a:extLst>
          </p:cNvPr>
          <p:cNvSpPr>
            <a:spLocks noChangeArrowheads="1"/>
          </p:cNvSpPr>
          <p:nvPr/>
        </p:nvSpPr>
        <p:spPr bwMode="auto">
          <a:xfrm>
            <a:off x="3019251" y="4336910"/>
            <a:ext cx="325411"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dirty="0"/>
              <a:t>1</a:t>
            </a:r>
          </a:p>
        </p:txBody>
      </p:sp>
      <p:sp>
        <p:nvSpPr>
          <p:cNvPr id="29" name="Freeform 33">
            <a:extLst>
              <a:ext uri="{FF2B5EF4-FFF2-40B4-BE49-F238E27FC236}">
                <a16:creationId xmlns:a16="http://schemas.microsoft.com/office/drawing/2014/main" id="{2BA7DAF5-3A82-F61E-A758-837ECE4A94A7}"/>
              </a:ext>
            </a:extLst>
          </p:cNvPr>
          <p:cNvSpPr>
            <a:spLocks/>
          </p:cNvSpPr>
          <p:nvPr/>
        </p:nvSpPr>
        <p:spPr bwMode="auto">
          <a:xfrm>
            <a:off x="2970680" y="1989932"/>
            <a:ext cx="3051175" cy="3279775"/>
          </a:xfrm>
          <a:custGeom>
            <a:avLst/>
            <a:gdLst>
              <a:gd name="T0" fmla="*/ 0 w 1922"/>
              <a:gd name="T1" fmla="*/ 0 h 2066"/>
              <a:gd name="T2" fmla="*/ 2147483647 w 1922"/>
              <a:gd name="T3" fmla="*/ 2147483647 h 2066"/>
              <a:gd name="T4" fmla="*/ 2147483647 w 1922"/>
              <a:gd name="T5" fmla="*/ 2147483647 h 2066"/>
              <a:gd name="T6" fmla="*/ 2147483647 w 1922"/>
              <a:gd name="T7" fmla="*/ 2147483647 h 2066"/>
              <a:gd name="T8" fmla="*/ 2147483647 w 1922"/>
              <a:gd name="T9" fmla="*/ 2147483647 h 2066"/>
              <a:gd name="T10" fmla="*/ 2147483647 w 1922"/>
              <a:gd name="T11" fmla="*/ 2147483647 h 2066"/>
              <a:gd name="T12" fmla="*/ 2147483647 w 1922"/>
              <a:gd name="T13" fmla="*/ 2147483647 h 2066"/>
              <a:gd name="T14" fmla="*/ 2147483647 w 1922"/>
              <a:gd name="T15" fmla="*/ 2147483647 h 2066"/>
              <a:gd name="T16" fmla="*/ 2147483647 w 1922"/>
              <a:gd name="T17" fmla="*/ 2147483647 h 2066"/>
              <a:gd name="T18" fmla="*/ 2147483647 w 1922"/>
              <a:gd name="T19" fmla="*/ 2147483647 h 2066"/>
              <a:gd name="T20" fmla="*/ 2147483647 w 1922"/>
              <a:gd name="T21" fmla="*/ 2147483647 h 2066"/>
              <a:gd name="T22" fmla="*/ 2147483647 w 1922"/>
              <a:gd name="T23" fmla="*/ 2147483647 h 2066"/>
              <a:gd name="T24" fmla="*/ 2147483647 w 1922"/>
              <a:gd name="T25" fmla="*/ 2147483647 h 2066"/>
              <a:gd name="T26" fmla="*/ 2147483647 w 1922"/>
              <a:gd name="T27" fmla="*/ 2147483647 h 2066"/>
              <a:gd name="T28" fmla="*/ 2147483647 w 1922"/>
              <a:gd name="T29" fmla="*/ 2147483647 h 2066"/>
              <a:gd name="T30" fmla="*/ 2147483647 w 1922"/>
              <a:gd name="T31" fmla="*/ 2147483647 h 2066"/>
              <a:gd name="T32" fmla="*/ 2147483647 w 1922"/>
              <a:gd name="T33" fmla="*/ 2147483647 h 20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2"/>
              <a:gd name="T52" fmla="*/ 0 h 2066"/>
              <a:gd name="T53" fmla="*/ 1922 w 1922"/>
              <a:gd name="T54" fmla="*/ 2066 h 20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2" h="2066">
                <a:moveTo>
                  <a:pt x="0" y="0"/>
                </a:moveTo>
                <a:lnTo>
                  <a:pt x="68" y="202"/>
                </a:lnTo>
                <a:lnTo>
                  <a:pt x="130" y="398"/>
                </a:lnTo>
                <a:lnTo>
                  <a:pt x="205" y="590"/>
                </a:lnTo>
                <a:lnTo>
                  <a:pt x="280" y="767"/>
                </a:lnTo>
                <a:lnTo>
                  <a:pt x="362" y="939"/>
                </a:lnTo>
                <a:lnTo>
                  <a:pt x="451" y="1101"/>
                </a:lnTo>
                <a:lnTo>
                  <a:pt x="547" y="1254"/>
                </a:lnTo>
                <a:lnTo>
                  <a:pt x="656" y="1391"/>
                </a:lnTo>
                <a:lnTo>
                  <a:pt x="793" y="1519"/>
                </a:lnTo>
                <a:lnTo>
                  <a:pt x="943" y="1632"/>
                </a:lnTo>
                <a:lnTo>
                  <a:pt x="1101" y="1736"/>
                </a:lnTo>
                <a:lnTo>
                  <a:pt x="1265" y="1824"/>
                </a:lnTo>
                <a:lnTo>
                  <a:pt x="1422" y="1903"/>
                </a:lnTo>
                <a:lnTo>
                  <a:pt x="1586" y="1962"/>
                </a:lnTo>
                <a:lnTo>
                  <a:pt x="1750" y="2016"/>
                </a:lnTo>
                <a:lnTo>
                  <a:pt x="1921" y="2065"/>
                </a:lnTo>
              </a:path>
            </a:pathLst>
          </a:custGeom>
          <a:noFill/>
          <a:ln w="50800" cap="rnd">
            <a:solidFill>
              <a:schemeClr val="accent1">
                <a:lumMod val="40000"/>
                <a:lumOff val="6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0" name="Rectangle 35">
            <a:extLst>
              <a:ext uri="{FF2B5EF4-FFF2-40B4-BE49-F238E27FC236}">
                <a16:creationId xmlns:a16="http://schemas.microsoft.com/office/drawing/2014/main" id="{E1B18559-B335-8B6F-D27A-3971A4C36764}"/>
              </a:ext>
            </a:extLst>
          </p:cNvPr>
          <p:cNvSpPr>
            <a:spLocks noChangeArrowheads="1"/>
          </p:cNvSpPr>
          <p:nvPr/>
        </p:nvSpPr>
        <p:spPr bwMode="auto">
          <a:xfrm>
            <a:off x="5592355" y="5446713"/>
            <a:ext cx="101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Q</a:t>
            </a:r>
            <a:r>
              <a:rPr lang="en-US" altLang="es-AR" sz="2000" b="1" i="1" baseline="-25000"/>
              <a:t>2 </a:t>
            </a:r>
            <a:r>
              <a:rPr lang="en-US" altLang="es-AR" sz="2000" b="1" i="1"/>
              <a:t>= </a:t>
            </a:r>
            <a:r>
              <a:rPr lang="en-US" altLang="es-AR" sz="2000" b="1"/>
              <a:t>75</a:t>
            </a:r>
          </a:p>
        </p:txBody>
      </p:sp>
      <p:sp>
        <p:nvSpPr>
          <p:cNvPr id="31" name="Rectangle 36">
            <a:extLst>
              <a:ext uri="{FF2B5EF4-FFF2-40B4-BE49-F238E27FC236}">
                <a16:creationId xmlns:a16="http://schemas.microsoft.com/office/drawing/2014/main" id="{2A3D09FC-62DC-1A3C-102F-4258249D3BBF}"/>
              </a:ext>
            </a:extLst>
          </p:cNvPr>
          <p:cNvSpPr>
            <a:spLocks noChangeArrowheads="1"/>
          </p:cNvSpPr>
          <p:nvPr/>
        </p:nvSpPr>
        <p:spPr bwMode="auto">
          <a:xfrm>
            <a:off x="6125755" y="4989513"/>
            <a:ext cx="101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Q</a:t>
            </a:r>
            <a:r>
              <a:rPr lang="en-US" altLang="es-AR" sz="2000" b="1" i="1" baseline="-25000"/>
              <a:t>3 </a:t>
            </a:r>
            <a:r>
              <a:rPr lang="en-US" altLang="es-AR" sz="2000" b="1" i="1"/>
              <a:t>= </a:t>
            </a:r>
            <a:r>
              <a:rPr lang="en-US" altLang="es-AR" sz="2000" b="1"/>
              <a:t>90</a:t>
            </a:r>
          </a:p>
        </p:txBody>
      </p:sp>
      <p:sp>
        <p:nvSpPr>
          <p:cNvPr id="32" name="Line 38">
            <a:extLst>
              <a:ext uri="{FF2B5EF4-FFF2-40B4-BE49-F238E27FC236}">
                <a16:creationId xmlns:a16="http://schemas.microsoft.com/office/drawing/2014/main" id="{7CD9AA57-92AB-6FCA-3CBB-15890D015CFD}"/>
              </a:ext>
            </a:extLst>
          </p:cNvPr>
          <p:cNvSpPr>
            <a:spLocks noChangeShapeType="1"/>
          </p:cNvSpPr>
          <p:nvPr/>
        </p:nvSpPr>
        <p:spPr bwMode="auto">
          <a:xfrm>
            <a:off x="3004749" y="4972170"/>
            <a:ext cx="912465" cy="26855"/>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33" name="Rectangle 40">
            <a:extLst>
              <a:ext uri="{FF2B5EF4-FFF2-40B4-BE49-F238E27FC236}">
                <a16:creationId xmlns:a16="http://schemas.microsoft.com/office/drawing/2014/main" id="{FA609AD6-EE8F-304A-E773-A7DEA7E31FBA}"/>
              </a:ext>
            </a:extLst>
          </p:cNvPr>
          <p:cNvSpPr>
            <a:spLocks noChangeArrowheads="1"/>
          </p:cNvSpPr>
          <p:nvPr/>
        </p:nvSpPr>
        <p:spPr bwMode="auto">
          <a:xfrm>
            <a:off x="1952217" y="3046413"/>
            <a:ext cx="325411"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dirty="0"/>
              <a:t>2</a:t>
            </a:r>
          </a:p>
        </p:txBody>
      </p:sp>
      <p:sp>
        <p:nvSpPr>
          <p:cNvPr id="34" name="Text Box 42">
            <a:extLst>
              <a:ext uri="{FF2B5EF4-FFF2-40B4-BE49-F238E27FC236}">
                <a16:creationId xmlns:a16="http://schemas.microsoft.com/office/drawing/2014/main" id="{1AB1126F-F543-5B09-3580-F1868A8EA423}"/>
              </a:ext>
            </a:extLst>
          </p:cNvPr>
          <p:cNvSpPr txBox="1">
            <a:spLocks noChangeArrowheads="1"/>
          </p:cNvSpPr>
          <p:nvPr/>
        </p:nvSpPr>
        <p:spPr bwMode="auto">
          <a:xfrm>
            <a:off x="6170147" y="2358510"/>
            <a:ext cx="2898414" cy="830997"/>
          </a:xfrm>
          <a:prstGeom prst="rect">
            <a:avLst/>
          </a:prstGeom>
          <a:solidFill>
            <a:schemeClr val="accent6"/>
          </a:solidFill>
          <a:ln w="12700">
            <a:solidFill>
              <a:srgbClr val="376546"/>
            </a:solidFill>
            <a:miter lim="800000"/>
            <a:headEnd/>
            <a:tailEnd/>
          </a:ln>
          <a:effectLst>
            <a:outerShdw dist="107763" dir="2700000" algn="ctr" rotWithShape="0">
              <a:srgbClr val="B2B2B2"/>
            </a:outerShdw>
          </a:effectLst>
        </p:spPr>
        <p:txBody>
          <a:bodyPr wrap="square">
            <a:spAutoFit/>
          </a:bodyPr>
          <a:lstStyle/>
          <a:p>
            <a:pPr algn="ctr">
              <a:defRPr/>
            </a:pPr>
            <a:r>
              <a:rPr lang="en-US" altLang="es-AR" sz="1600" dirty="0">
                <a:latin typeface="Arial" charset="0"/>
              </a:rPr>
              <a:t>Las </a:t>
            </a:r>
            <a:r>
              <a:rPr lang="en-US" altLang="es-AR" sz="1600" dirty="0" err="1">
                <a:latin typeface="Arial" charset="0"/>
              </a:rPr>
              <a:t>isocuantas</a:t>
            </a:r>
            <a:r>
              <a:rPr lang="en-US" altLang="es-AR" sz="1600" dirty="0">
                <a:latin typeface="Arial" charset="0"/>
              </a:rPr>
              <a:t> </a:t>
            </a:r>
            <a:r>
              <a:rPr lang="en-US" altLang="es-AR" sz="1600" dirty="0" err="1">
                <a:latin typeface="Arial" charset="0"/>
              </a:rPr>
              <a:t>tienen</a:t>
            </a:r>
            <a:r>
              <a:rPr lang="en-US" altLang="es-AR" sz="1600" dirty="0">
                <a:latin typeface="Arial" charset="0"/>
              </a:rPr>
              <a:t> </a:t>
            </a:r>
            <a:r>
              <a:rPr lang="en-US" altLang="es-AR" sz="1600" dirty="0" err="1">
                <a:latin typeface="Arial" charset="0"/>
              </a:rPr>
              <a:t>pendiente</a:t>
            </a:r>
            <a:r>
              <a:rPr lang="en-US" altLang="es-AR" sz="1600" dirty="0">
                <a:latin typeface="Arial" charset="0"/>
              </a:rPr>
              <a:t> </a:t>
            </a:r>
            <a:r>
              <a:rPr lang="en-US" altLang="es-AR" sz="1600" dirty="0" err="1">
                <a:latin typeface="Arial" charset="0"/>
              </a:rPr>
              <a:t>negativa</a:t>
            </a:r>
            <a:r>
              <a:rPr lang="en-US" altLang="es-AR" sz="1600" dirty="0">
                <a:latin typeface="Arial" charset="0"/>
              </a:rPr>
              <a:t> y son </a:t>
            </a:r>
            <a:r>
              <a:rPr lang="en-US" altLang="es-AR" sz="1600" dirty="0" err="1">
                <a:latin typeface="Arial" charset="0"/>
              </a:rPr>
              <a:t>convexas</a:t>
            </a:r>
            <a:endParaRPr lang="en-US" altLang="es-AR" sz="1800" dirty="0">
              <a:latin typeface="Arial" charset="0"/>
            </a:endParaRPr>
          </a:p>
        </p:txBody>
      </p:sp>
      <p:graphicFrame>
        <p:nvGraphicFramePr>
          <p:cNvPr id="35" name="Object 6">
            <a:extLst>
              <a:ext uri="{FF2B5EF4-FFF2-40B4-BE49-F238E27FC236}">
                <a16:creationId xmlns:a16="http://schemas.microsoft.com/office/drawing/2014/main" id="{85C1CA57-3F7F-CB3B-8534-C9C8C264B94D}"/>
              </a:ext>
            </a:extLst>
          </p:cNvPr>
          <p:cNvGraphicFramePr>
            <a:graphicFrameLocks noChangeAspect="1"/>
          </p:cNvGraphicFramePr>
          <p:nvPr>
            <p:extLst>
              <p:ext uri="{D42A27DB-BD31-4B8C-83A1-F6EECF244321}">
                <p14:modId xmlns:p14="http://schemas.microsoft.com/office/powerpoint/2010/main" val="3926973704"/>
              </p:ext>
            </p:extLst>
          </p:nvPr>
        </p:nvGraphicFramePr>
        <p:xfrm>
          <a:off x="9138406" y="5510568"/>
          <a:ext cx="2513904" cy="908841"/>
        </p:xfrm>
        <a:graphic>
          <a:graphicData uri="http://schemas.openxmlformats.org/presentationml/2006/ole">
            <mc:AlternateContent xmlns:mc="http://schemas.openxmlformats.org/markup-compatibility/2006">
              <mc:Choice xmlns:v="urn:schemas-microsoft-com:vml" Requires="v">
                <p:oleObj name="Ecuación" r:id="rId2" imgW="1231366" imgH="418918" progId="Equation.3">
                  <p:embed/>
                </p:oleObj>
              </mc:Choice>
              <mc:Fallback>
                <p:oleObj name="Ecuación" r:id="rId2" imgW="1231366" imgH="418918" progId="Equation.3">
                  <p:embed/>
                  <p:pic>
                    <p:nvPicPr>
                      <p:cNvPr id="42" name="Object 6"/>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8406" y="5510568"/>
                        <a:ext cx="2513904" cy="908841"/>
                      </a:xfrm>
                      <a:prstGeom prst="rect">
                        <a:avLst/>
                      </a:prstGeom>
                      <a:solidFill>
                        <a:schemeClr val="accent6"/>
                      </a:solidFill>
                      <a:ln>
                        <a:noFill/>
                      </a:ln>
                      <a:effectLst/>
                    </p:spPr>
                  </p:pic>
                </p:oleObj>
              </mc:Fallback>
            </mc:AlternateContent>
          </a:graphicData>
        </a:graphic>
      </p:graphicFrame>
      <p:pic>
        <p:nvPicPr>
          <p:cNvPr id="36" name="Imagen 35">
            <a:extLst>
              <a:ext uri="{FF2B5EF4-FFF2-40B4-BE49-F238E27FC236}">
                <a16:creationId xmlns:a16="http://schemas.microsoft.com/office/drawing/2014/main" id="{F244FF74-6338-0EA0-7350-9BA627312953}"/>
              </a:ext>
            </a:extLst>
          </p:cNvPr>
          <p:cNvPicPr>
            <a:picLocks noChangeAspect="1"/>
          </p:cNvPicPr>
          <p:nvPr/>
        </p:nvPicPr>
        <p:blipFill>
          <a:blip r:embed="rId4"/>
          <a:stretch>
            <a:fillRect/>
          </a:stretch>
        </p:blipFill>
        <p:spPr>
          <a:xfrm>
            <a:off x="7816890" y="3010233"/>
            <a:ext cx="4203659" cy="2333647"/>
          </a:xfrm>
          <a:prstGeom prst="rect">
            <a:avLst/>
          </a:prstGeom>
        </p:spPr>
      </p:pic>
    </p:spTree>
    <p:extLst>
      <p:ext uri="{BB962C8B-B14F-4D97-AF65-F5344CB8AC3E}">
        <p14:creationId xmlns:p14="http://schemas.microsoft.com/office/powerpoint/2010/main" val="2193822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8194" name="Picture 2" descr="Rendimientos a escala&#10; Hemos definido el largo plazo como el período en el que tanto el capital&#10;como el trabajo son varia..."/>
          <p:cNvPicPr>
            <a:picLocks noChangeAspect="1" noChangeArrowheads="1"/>
          </p:cNvPicPr>
          <p:nvPr/>
        </p:nvPicPr>
        <p:blipFill rotWithShape="1">
          <a:blip r:embed="rId2">
            <a:extLst>
              <a:ext uri="{28A0092B-C50C-407E-A947-70E740481C1C}">
                <a14:useLocalDpi xmlns:a14="http://schemas.microsoft.com/office/drawing/2010/main" val="0"/>
              </a:ext>
            </a:extLst>
          </a:blip>
          <a:srcRect r="2490" b="5583"/>
          <a:stretch/>
        </p:blipFill>
        <p:spPr bwMode="auto">
          <a:xfrm>
            <a:off x="1154954" y="604187"/>
            <a:ext cx="8988425" cy="583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267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09C34-3353-FABC-012A-F48172A50179}"/>
              </a:ext>
            </a:extLst>
          </p:cNvPr>
          <p:cNvSpPr>
            <a:spLocks noGrp="1"/>
          </p:cNvSpPr>
          <p:nvPr>
            <p:ph type="title"/>
          </p:nvPr>
        </p:nvSpPr>
        <p:spPr/>
        <p:txBody>
          <a:bodyPr/>
          <a:lstStyle/>
          <a:p>
            <a:r>
              <a:rPr lang="es-AR" dirty="0"/>
              <a:t>Rendimientos de escala</a:t>
            </a:r>
          </a:p>
        </p:txBody>
      </p:sp>
      <p:sp>
        <p:nvSpPr>
          <p:cNvPr id="3" name="Marcador de contenido 2">
            <a:extLst>
              <a:ext uri="{FF2B5EF4-FFF2-40B4-BE49-F238E27FC236}">
                <a16:creationId xmlns:a16="http://schemas.microsoft.com/office/drawing/2014/main" id="{1761A393-5F4F-C07A-5525-025B0695D08F}"/>
              </a:ext>
            </a:extLst>
          </p:cNvPr>
          <p:cNvSpPr>
            <a:spLocks noGrp="1"/>
          </p:cNvSpPr>
          <p:nvPr>
            <p:ph idx="1"/>
          </p:nvPr>
        </p:nvSpPr>
        <p:spPr/>
        <p:txBody>
          <a:bodyPr/>
          <a:lstStyle/>
          <a:p>
            <a:pPr marL="0" indent="0">
              <a:buNone/>
            </a:pPr>
            <a:endParaRPr lang="es-AR" dirty="0"/>
          </a:p>
        </p:txBody>
      </p:sp>
      <p:sp>
        <p:nvSpPr>
          <p:cNvPr id="4" name="Rectangle 2">
            <a:extLst>
              <a:ext uri="{FF2B5EF4-FFF2-40B4-BE49-F238E27FC236}">
                <a16:creationId xmlns:a16="http://schemas.microsoft.com/office/drawing/2014/main" id="{C458C5D3-3DE2-11B2-5BA9-6F197A88A642}"/>
              </a:ext>
            </a:extLst>
          </p:cNvPr>
          <p:cNvSpPr>
            <a:spLocks noChangeArrowheads="1"/>
          </p:cNvSpPr>
          <p:nvPr/>
        </p:nvSpPr>
        <p:spPr bwMode="auto">
          <a:xfrm>
            <a:off x="762000" y="6248400"/>
            <a:ext cx="1905000" cy="457200"/>
          </a:xfrm>
          <a:prstGeom prst="rect">
            <a:avLst/>
          </a:prstGeom>
          <a:noFill/>
          <a:ln w="12700">
            <a:noFill/>
            <a:miter lim="800000"/>
            <a:headEnd/>
            <a:tailEnd/>
          </a:ln>
        </p:spPr>
        <p:txBody>
          <a:bodyPr wrap="none" anchor="ctr"/>
          <a:lstStyle/>
          <a:p>
            <a:endParaRPr lang="es-ES"/>
          </a:p>
        </p:txBody>
      </p:sp>
      <p:sp>
        <p:nvSpPr>
          <p:cNvPr id="5" name="Rectangle 3">
            <a:extLst>
              <a:ext uri="{FF2B5EF4-FFF2-40B4-BE49-F238E27FC236}">
                <a16:creationId xmlns:a16="http://schemas.microsoft.com/office/drawing/2014/main" id="{4F367ED8-D358-F625-B307-2D8F08D1F320}"/>
              </a:ext>
            </a:extLst>
          </p:cNvPr>
          <p:cNvSpPr>
            <a:spLocks noChangeArrowheads="1"/>
          </p:cNvSpPr>
          <p:nvPr/>
        </p:nvSpPr>
        <p:spPr bwMode="auto">
          <a:xfrm>
            <a:off x="3276600" y="6248400"/>
            <a:ext cx="2895600" cy="457200"/>
          </a:xfrm>
          <a:prstGeom prst="rect">
            <a:avLst/>
          </a:prstGeom>
          <a:noFill/>
          <a:ln w="12700">
            <a:noFill/>
            <a:miter lim="800000"/>
            <a:headEnd/>
            <a:tailEnd/>
          </a:ln>
        </p:spPr>
        <p:txBody>
          <a:bodyPr wrap="none" anchor="ctr"/>
          <a:lstStyle/>
          <a:p>
            <a:endParaRPr lang="es-ES"/>
          </a:p>
        </p:txBody>
      </p:sp>
      <p:sp>
        <p:nvSpPr>
          <p:cNvPr id="6" name="Text Box 11">
            <a:extLst>
              <a:ext uri="{FF2B5EF4-FFF2-40B4-BE49-F238E27FC236}">
                <a16:creationId xmlns:a16="http://schemas.microsoft.com/office/drawing/2014/main" id="{9665AC22-66A6-DDF6-65D5-45F0D1B3EBA3}"/>
              </a:ext>
            </a:extLst>
          </p:cNvPr>
          <p:cNvSpPr txBox="1">
            <a:spLocks noChangeArrowheads="1"/>
          </p:cNvSpPr>
          <p:nvPr/>
        </p:nvSpPr>
        <p:spPr bwMode="auto">
          <a:xfrm>
            <a:off x="447675" y="2324249"/>
            <a:ext cx="11372850" cy="646331"/>
          </a:xfrm>
          <a:prstGeom prst="rect">
            <a:avLst/>
          </a:prstGeom>
          <a:solidFill>
            <a:schemeClr val="accent6"/>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s-ES" altLang="es-AR" dirty="0"/>
              <a:t>Nos indica  en qué proporción varía la producción, cuando se modifican </a:t>
            </a:r>
            <a:r>
              <a:rPr lang="es-ES" altLang="es-AR" b="1" dirty="0">
                <a:solidFill>
                  <a:srgbClr val="FFC000"/>
                </a:solidFill>
              </a:rPr>
              <a:t>TODOS</a:t>
            </a:r>
            <a:r>
              <a:rPr lang="es-ES" altLang="es-AR" dirty="0"/>
              <a:t> los insumos proporcionalmente.</a:t>
            </a:r>
          </a:p>
        </p:txBody>
      </p:sp>
      <p:sp>
        <p:nvSpPr>
          <p:cNvPr id="7" name="Text Box 12">
            <a:extLst>
              <a:ext uri="{FF2B5EF4-FFF2-40B4-BE49-F238E27FC236}">
                <a16:creationId xmlns:a16="http://schemas.microsoft.com/office/drawing/2014/main" id="{2F3A1968-1512-E2B1-0440-4B5DFDB3E84C}"/>
              </a:ext>
            </a:extLst>
          </p:cNvPr>
          <p:cNvSpPr txBox="1">
            <a:spLocks noChangeArrowheads="1"/>
          </p:cNvSpPr>
          <p:nvPr/>
        </p:nvSpPr>
        <p:spPr bwMode="auto">
          <a:xfrm>
            <a:off x="606425" y="2970580"/>
            <a:ext cx="10699750"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TIPOS DE RENDIMIENTOS DE ESCALA:</a:t>
            </a:r>
            <a:r>
              <a:rPr lang="es-ES" altLang="es-AR" dirty="0"/>
              <a:t> </a:t>
            </a:r>
          </a:p>
          <a:p>
            <a:pPr algn="just" eaLnBrk="1" hangingPunct="1">
              <a:spcBef>
                <a:spcPct val="50000"/>
              </a:spcBef>
              <a:buFontTx/>
              <a:buChar char="•"/>
            </a:pPr>
            <a:r>
              <a:rPr lang="es-ES" altLang="es-AR" dirty="0"/>
              <a:t> Rendimientos Crecientes de Escala: </a:t>
            </a:r>
            <a:r>
              <a:rPr lang="es-AR" altLang="es-AR" dirty="0"/>
              <a:t>cuando aumentos en el empleo de los factores en una determinada proporción, generan aumentos en el nivel de producción en proporciones mayores. Son las funciones homogéneas de grado mayor que 1</a:t>
            </a:r>
            <a:endParaRPr lang="es-ES" altLang="es-AR" dirty="0"/>
          </a:p>
          <a:p>
            <a:pPr algn="just" eaLnBrk="1" hangingPunct="1">
              <a:spcBef>
                <a:spcPct val="50000"/>
              </a:spcBef>
              <a:buFontTx/>
              <a:buChar char="•"/>
            </a:pPr>
            <a:r>
              <a:rPr lang="es-ES" altLang="es-AR" dirty="0"/>
              <a:t> Rendimientos Constantes de Escala: </a:t>
            </a:r>
            <a:r>
              <a:rPr lang="es-AR" altLang="es-AR" dirty="0"/>
              <a:t>cuando aumentos en el empleo de los factores en una determinada proporción, generan aumentos en la misma proporción en el nivel de producción. Son las funciones homogéneas de grado igual a 1</a:t>
            </a:r>
            <a:endParaRPr lang="es-ES" altLang="es-AR" dirty="0"/>
          </a:p>
          <a:p>
            <a:pPr algn="just" eaLnBrk="1" hangingPunct="1">
              <a:spcBef>
                <a:spcPct val="50000"/>
              </a:spcBef>
              <a:buFontTx/>
              <a:buChar char="•"/>
            </a:pPr>
            <a:r>
              <a:rPr lang="es-ES" altLang="es-AR" dirty="0"/>
              <a:t> Rendimientos Decrecientes de Escala: </a:t>
            </a:r>
            <a:r>
              <a:rPr lang="es-AR" altLang="es-AR" dirty="0"/>
              <a:t>cuando aumentos en el empleo de los factores en una determinada proporción, generan aumentos en el nivel de producción en proporciones menores. Son las funciones homogéneas de grado menor que 1</a:t>
            </a:r>
            <a:endParaRPr lang="es-ES" altLang="es-AR" dirty="0"/>
          </a:p>
        </p:txBody>
      </p:sp>
    </p:spTree>
    <p:extLst>
      <p:ext uri="{BB962C8B-B14F-4D97-AF65-F5344CB8AC3E}">
        <p14:creationId xmlns:p14="http://schemas.microsoft.com/office/powerpoint/2010/main" val="2213605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Rendimientos a escala constante</a:t>
            </a:r>
          </a:p>
        </p:txBody>
      </p:sp>
      <p:sp>
        <p:nvSpPr>
          <p:cNvPr id="7" name="Rectángulo 6">
            <a:extLst>
              <a:ext uri="{FF2B5EF4-FFF2-40B4-BE49-F238E27FC236}">
                <a16:creationId xmlns:a16="http://schemas.microsoft.com/office/drawing/2014/main" id="{9F1496D8-08F5-2421-C3B8-E3B56AB7F0E1}"/>
              </a:ext>
            </a:extLst>
          </p:cNvPr>
          <p:cNvSpPr/>
          <p:nvPr/>
        </p:nvSpPr>
        <p:spPr>
          <a:xfrm>
            <a:off x="6915993" y="2995045"/>
            <a:ext cx="4933108" cy="2054858"/>
          </a:xfrm>
          <a:prstGeom prst="rect">
            <a:avLst/>
          </a:prstGeom>
        </p:spPr>
        <p:txBody>
          <a:bodyPr wrap="square">
            <a:spAutoFit/>
          </a:bodyPr>
          <a:lstStyle/>
          <a:p>
            <a:pPr lvl="0">
              <a:lnSpc>
                <a:spcPct val="120000"/>
              </a:lnSpc>
            </a:pPr>
            <a:r>
              <a:rPr lang="es-ES" i="1" dirty="0"/>
              <a:t>se caracterizan por que a medida que aumenta la capacidad instalada de una empresa, por un lado el producto “</a:t>
            </a:r>
            <a:r>
              <a:rPr lang="es-ES" i="1" u="sng" dirty="0"/>
              <a:t>aumenta en igual proporción”</a:t>
            </a:r>
            <a:r>
              <a:rPr lang="es-ES" i="1" dirty="0"/>
              <a:t>,  y por otro lado, la “</a:t>
            </a:r>
            <a:r>
              <a:rPr lang="es-ES" i="1" u="sng" dirty="0"/>
              <a:t>productividad de los factores se mantiene constante”</a:t>
            </a:r>
          </a:p>
        </p:txBody>
      </p:sp>
      <p:sp>
        <p:nvSpPr>
          <p:cNvPr id="8" name="Arc 7">
            <a:extLst>
              <a:ext uri="{FF2B5EF4-FFF2-40B4-BE49-F238E27FC236}">
                <a16:creationId xmlns:a16="http://schemas.microsoft.com/office/drawing/2014/main" id="{90EACE95-D234-C459-3407-EDCE2FC9C36F}"/>
              </a:ext>
            </a:extLst>
          </p:cNvPr>
          <p:cNvSpPr/>
          <p:nvPr/>
        </p:nvSpPr>
        <p:spPr>
          <a:xfrm rot="10799991">
            <a:off x="1816405" y="3800161"/>
            <a:ext cx="1439859" cy="1331963"/>
          </a:xfrm>
          <a:custGeom>
            <a:avLst/>
            <a:gdLst>
              <a:gd name="f0" fmla="val 10800000"/>
              <a:gd name="f1" fmla="val 5400000"/>
              <a:gd name="f2" fmla="val 180"/>
              <a:gd name="f3" fmla="val w"/>
              <a:gd name="f4" fmla="val h"/>
              <a:gd name="f5" fmla="val 0"/>
              <a:gd name="f6" fmla="val 21600"/>
              <a:gd name="f7" fmla="+- 0 0 1"/>
              <a:gd name="f8" fmla="val 11929"/>
              <a:gd name="f9" fmla="val 9670"/>
              <a:gd name="f10" fmla="+- 0 0 -90"/>
              <a:gd name="f11" fmla="*/ f3 1 21600"/>
              <a:gd name="f12" fmla="*/ f4 1 21600"/>
              <a:gd name="f13" fmla="+- f6 0 f5"/>
              <a:gd name="f14" fmla="*/ f10 f0 1"/>
              <a:gd name="f15" fmla="*/ f13 1 21600"/>
              <a:gd name="f16" fmla="*/ 0 f13 1"/>
              <a:gd name="f17" fmla="*/ 21600 f13 1"/>
              <a:gd name="f18" fmla="*/ f14 1 f2"/>
              <a:gd name="f19" fmla="*/ f16 1 21600"/>
              <a:gd name="f20" fmla="*/ f17 1 21600"/>
              <a:gd name="f21" fmla="*/ 0 1 f15"/>
              <a:gd name="f22" fmla="*/ f6 1 f15"/>
              <a:gd name="f23" fmla="+- f18 0 f1"/>
              <a:gd name="f24" fmla="*/ f19 1 f15"/>
              <a:gd name="f25" fmla="*/ f20 1 f15"/>
              <a:gd name="f26" fmla="*/ f21 f11 1"/>
              <a:gd name="f27" fmla="*/ f22 f11 1"/>
              <a:gd name="f28" fmla="*/ f22 f12 1"/>
              <a:gd name="f29" fmla="*/ f21 f12 1"/>
              <a:gd name="f30" fmla="*/ f24 f11 1"/>
              <a:gd name="f31" fmla="*/ f24 f12 1"/>
              <a:gd name="f32" fmla="*/ f25 f11 1"/>
              <a:gd name="f33" fmla="*/ f25 f12 1"/>
            </a:gdLst>
            <a:ahLst/>
            <a:cxnLst>
              <a:cxn ang="3cd4">
                <a:pos x="hc" y="t"/>
              </a:cxn>
              <a:cxn ang="0">
                <a:pos x="r" y="vc"/>
              </a:cxn>
              <a:cxn ang="cd4">
                <a:pos x="hc" y="b"/>
              </a:cxn>
              <a:cxn ang="cd2">
                <a:pos x="l" y="vc"/>
              </a:cxn>
              <a:cxn ang="f23">
                <a:pos x="f30" y="f31"/>
              </a:cxn>
              <a:cxn ang="f23">
                <a:pos x="f32" y="f33"/>
              </a:cxn>
              <a:cxn ang="f23">
                <a:pos x="f30" y="f33"/>
              </a:cxn>
            </a:cxnLst>
            <a:rect l="f26" t="f29" r="f27" b="f28"/>
            <a:pathLst>
              <a:path w="21600" h="21600" fill="none">
                <a:moveTo>
                  <a:pt x="f7" y="f5"/>
                </a:moveTo>
                <a:cubicBezTo>
                  <a:pt x="f8" y="f5"/>
                  <a:pt x="f6" y="f9"/>
                  <a:pt x="f6" y="f6"/>
                </a:cubicBezTo>
              </a:path>
              <a:path w="21600" h="21600" stroke="0">
                <a:moveTo>
                  <a:pt x="f7" y="f5"/>
                </a:moveTo>
                <a:cubicBezTo>
                  <a:pt x="f8" y="f5"/>
                  <a:pt x="f6" y="f9"/>
                  <a:pt x="f6" y="f6"/>
                </a:cubicBezTo>
                <a:lnTo>
                  <a:pt x="f5" y="f6"/>
                </a:lnTo>
                <a:close/>
              </a:path>
            </a:pathLst>
          </a:custGeom>
          <a:no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9" name="Arc 8">
            <a:extLst>
              <a:ext uri="{FF2B5EF4-FFF2-40B4-BE49-F238E27FC236}">
                <a16:creationId xmlns:a16="http://schemas.microsoft.com/office/drawing/2014/main" id="{33FFEAB6-4D4A-5A6F-0CE6-E0AE30724F36}"/>
              </a:ext>
            </a:extLst>
          </p:cNvPr>
          <p:cNvSpPr/>
          <p:nvPr/>
        </p:nvSpPr>
        <p:spPr>
          <a:xfrm rot="10799991">
            <a:off x="2321227" y="3366772"/>
            <a:ext cx="1439859" cy="1331963"/>
          </a:xfrm>
          <a:custGeom>
            <a:avLst/>
            <a:gdLst>
              <a:gd name="f0" fmla="val 10800000"/>
              <a:gd name="f1" fmla="val 5400000"/>
              <a:gd name="f2" fmla="val 180"/>
              <a:gd name="f3" fmla="val w"/>
              <a:gd name="f4" fmla="val h"/>
              <a:gd name="f5" fmla="val 0"/>
              <a:gd name="f6" fmla="val 21600"/>
              <a:gd name="f7" fmla="+- 0 0 1"/>
              <a:gd name="f8" fmla="val 11929"/>
              <a:gd name="f9" fmla="val 9670"/>
              <a:gd name="f10" fmla="+- 0 0 -90"/>
              <a:gd name="f11" fmla="*/ f3 1 21600"/>
              <a:gd name="f12" fmla="*/ f4 1 21600"/>
              <a:gd name="f13" fmla="+- f6 0 f5"/>
              <a:gd name="f14" fmla="*/ f10 f0 1"/>
              <a:gd name="f15" fmla="*/ f13 1 21600"/>
              <a:gd name="f16" fmla="*/ 0 f13 1"/>
              <a:gd name="f17" fmla="*/ 21600 f13 1"/>
              <a:gd name="f18" fmla="*/ f14 1 f2"/>
              <a:gd name="f19" fmla="*/ f16 1 21600"/>
              <a:gd name="f20" fmla="*/ f17 1 21600"/>
              <a:gd name="f21" fmla="*/ 0 1 f15"/>
              <a:gd name="f22" fmla="*/ f6 1 f15"/>
              <a:gd name="f23" fmla="+- f18 0 f1"/>
              <a:gd name="f24" fmla="*/ f19 1 f15"/>
              <a:gd name="f25" fmla="*/ f20 1 f15"/>
              <a:gd name="f26" fmla="*/ f21 f11 1"/>
              <a:gd name="f27" fmla="*/ f22 f11 1"/>
              <a:gd name="f28" fmla="*/ f22 f12 1"/>
              <a:gd name="f29" fmla="*/ f21 f12 1"/>
              <a:gd name="f30" fmla="*/ f24 f11 1"/>
              <a:gd name="f31" fmla="*/ f24 f12 1"/>
              <a:gd name="f32" fmla="*/ f25 f11 1"/>
              <a:gd name="f33" fmla="*/ f25 f12 1"/>
            </a:gdLst>
            <a:ahLst/>
            <a:cxnLst>
              <a:cxn ang="3cd4">
                <a:pos x="hc" y="t"/>
              </a:cxn>
              <a:cxn ang="0">
                <a:pos x="r" y="vc"/>
              </a:cxn>
              <a:cxn ang="cd4">
                <a:pos x="hc" y="b"/>
              </a:cxn>
              <a:cxn ang="cd2">
                <a:pos x="l" y="vc"/>
              </a:cxn>
              <a:cxn ang="f23">
                <a:pos x="f30" y="f31"/>
              </a:cxn>
              <a:cxn ang="f23">
                <a:pos x="f32" y="f33"/>
              </a:cxn>
              <a:cxn ang="f23">
                <a:pos x="f30" y="f33"/>
              </a:cxn>
            </a:cxnLst>
            <a:rect l="f26" t="f29" r="f27" b="f28"/>
            <a:pathLst>
              <a:path w="21600" h="21600" fill="none">
                <a:moveTo>
                  <a:pt x="f7" y="f5"/>
                </a:moveTo>
                <a:cubicBezTo>
                  <a:pt x="f8" y="f5"/>
                  <a:pt x="f6" y="f9"/>
                  <a:pt x="f6" y="f6"/>
                </a:cubicBezTo>
              </a:path>
              <a:path w="21600" h="21600" stroke="0">
                <a:moveTo>
                  <a:pt x="f7" y="f5"/>
                </a:moveTo>
                <a:cubicBezTo>
                  <a:pt x="f8" y="f5"/>
                  <a:pt x="f6" y="f9"/>
                  <a:pt x="f6" y="f6"/>
                </a:cubicBezTo>
                <a:lnTo>
                  <a:pt x="f5" y="f6"/>
                </a:lnTo>
                <a:close/>
              </a:path>
            </a:pathLst>
          </a:custGeom>
          <a:no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10" name="Arc 9">
            <a:extLst>
              <a:ext uri="{FF2B5EF4-FFF2-40B4-BE49-F238E27FC236}">
                <a16:creationId xmlns:a16="http://schemas.microsoft.com/office/drawing/2014/main" id="{FE3F33F4-D52B-9130-BC9D-63F9D462D43B}"/>
              </a:ext>
            </a:extLst>
          </p:cNvPr>
          <p:cNvSpPr/>
          <p:nvPr/>
        </p:nvSpPr>
        <p:spPr>
          <a:xfrm rot="10799991">
            <a:off x="2895900" y="2934974"/>
            <a:ext cx="1439859" cy="1331963"/>
          </a:xfrm>
          <a:custGeom>
            <a:avLst/>
            <a:gdLst>
              <a:gd name="f0" fmla="val 10800000"/>
              <a:gd name="f1" fmla="val 5400000"/>
              <a:gd name="f2" fmla="val 180"/>
              <a:gd name="f3" fmla="val w"/>
              <a:gd name="f4" fmla="val h"/>
              <a:gd name="f5" fmla="val 0"/>
              <a:gd name="f6" fmla="val 21600"/>
              <a:gd name="f7" fmla="+- 0 0 1"/>
              <a:gd name="f8" fmla="val 11929"/>
              <a:gd name="f9" fmla="val 9670"/>
              <a:gd name="f10" fmla="+- 0 0 -90"/>
              <a:gd name="f11" fmla="*/ f3 1 21600"/>
              <a:gd name="f12" fmla="*/ f4 1 21600"/>
              <a:gd name="f13" fmla="+- f6 0 f5"/>
              <a:gd name="f14" fmla="*/ f10 f0 1"/>
              <a:gd name="f15" fmla="*/ f13 1 21600"/>
              <a:gd name="f16" fmla="*/ 0 f13 1"/>
              <a:gd name="f17" fmla="*/ 21600 f13 1"/>
              <a:gd name="f18" fmla="*/ f14 1 f2"/>
              <a:gd name="f19" fmla="*/ f16 1 21600"/>
              <a:gd name="f20" fmla="*/ f17 1 21600"/>
              <a:gd name="f21" fmla="*/ 0 1 f15"/>
              <a:gd name="f22" fmla="*/ f6 1 f15"/>
              <a:gd name="f23" fmla="+- f18 0 f1"/>
              <a:gd name="f24" fmla="*/ f19 1 f15"/>
              <a:gd name="f25" fmla="*/ f20 1 f15"/>
              <a:gd name="f26" fmla="*/ f21 f11 1"/>
              <a:gd name="f27" fmla="*/ f22 f11 1"/>
              <a:gd name="f28" fmla="*/ f22 f12 1"/>
              <a:gd name="f29" fmla="*/ f21 f12 1"/>
              <a:gd name="f30" fmla="*/ f24 f11 1"/>
              <a:gd name="f31" fmla="*/ f24 f12 1"/>
              <a:gd name="f32" fmla="*/ f25 f11 1"/>
              <a:gd name="f33" fmla="*/ f25 f12 1"/>
            </a:gdLst>
            <a:ahLst/>
            <a:cxnLst>
              <a:cxn ang="3cd4">
                <a:pos x="hc" y="t"/>
              </a:cxn>
              <a:cxn ang="0">
                <a:pos x="r" y="vc"/>
              </a:cxn>
              <a:cxn ang="cd4">
                <a:pos x="hc" y="b"/>
              </a:cxn>
              <a:cxn ang="cd2">
                <a:pos x="l" y="vc"/>
              </a:cxn>
              <a:cxn ang="f23">
                <a:pos x="f30" y="f31"/>
              </a:cxn>
              <a:cxn ang="f23">
                <a:pos x="f32" y="f33"/>
              </a:cxn>
              <a:cxn ang="f23">
                <a:pos x="f30" y="f33"/>
              </a:cxn>
            </a:cxnLst>
            <a:rect l="f26" t="f29" r="f27" b="f28"/>
            <a:pathLst>
              <a:path w="21600" h="21600" fill="none">
                <a:moveTo>
                  <a:pt x="f7" y="f5"/>
                </a:moveTo>
                <a:cubicBezTo>
                  <a:pt x="f8" y="f5"/>
                  <a:pt x="f6" y="f9"/>
                  <a:pt x="f6" y="f6"/>
                </a:cubicBezTo>
              </a:path>
              <a:path w="21600" h="21600" stroke="0">
                <a:moveTo>
                  <a:pt x="f7" y="f5"/>
                </a:moveTo>
                <a:cubicBezTo>
                  <a:pt x="f8" y="f5"/>
                  <a:pt x="f6" y="f9"/>
                  <a:pt x="f6" y="f6"/>
                </a:cubicBezTo>
                <a:lnTo>
                  <a:pt x="f5" y="f6"/>
                </a:lnTo>
                <a:close/>
              </a:path>
            </a:pathLst>
          </a:custGeom>
          <a:no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11" name="Line 11">
            <a:extLst>
              <a:ext uri="{FF2B5EF4-FFF2-40B4-BE49-F238E27FC236}">
                <a16:creationId xmlns:a16="http://schemas.microsoft.com/office/drawing/2014/main" id="{713C2BD2-4A5B-FDAF-E316-B8623F25CC7B}"/>
              </a:ext>
            </a:extLst>
          </p:cNvPr>
          <p:cNvSpPr/>
          <p:nvPr/>
        </p:nvSpPr>
        <p:spPr>
          <a:xfrm flipV="1">
            <a:off x="1384608" y="2827089"/>
            <a:ext cx="2879729" cy="26654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299906" sp="299906"/>
            </a:custDash>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12" name="Text Box 12">
            <a:extLst>
              <a:ext uri="{FF2B5EF4-FFF2-40B4-BE49-F238E27FC236}">
                <a16:creationId xmlns:a16="http://schemas.microsoft.com/office/drawing/2014/main" id="{BD457847-1B42-FCCF-2D6F-3346C40C7F40}"/>
              </a:ext>
            </a:extLst>
          </p:cNvPr>
          <p:cNvSpPr txBox="1"/>
          <p:nvPr/>
        </p:nvSpPr>
        <p:spPr>
          <a:xfrm>
            <a:off x="3380093" y="4959093"/>
            <a:ext cx="687391" cy="3365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Q=10</a:t>
            </a:r>
          </a:p>
        </p:txBody>
      </p:sp>
      <p:sp>
        <p:nvSpPr>
          <p:cNvPr id="13" name="Text Box 13">
            <a:extLst>
              <a:ext uri="{FF2B5EF4-FFF2-40B4-BE49-F238E27FC236}">
                <a16:creationId xmlns:a16="http://schemas.microsoft.com/office/drawing/2014/main" id="{A182D363-F380-A442-3CCE-84D0ED584207}"/>
              </a:ext>
            </a:extLst>
          </p:cNvPr>
          <p:cNvSpPr txBox="1"/>
          <p:nvPr/>
        </p:nvSpPr>
        <p:spPr>
          <a:xfrm>
            <a:off x="3740459" y="4527296"/>
            <a:ext cx="687391" cy="3365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Q=20</a:t>
            </a:r>
          </a:p>
        </p:txBody>
      </p:sp>
      <p:sp>
        <p:nvSpPr>
          <p:cNvPr id="14" name="Text Box 14">
            <a:extLst>
              <a:ext uri="{FF2B5EF4-FFF2-40B4-BE49-F238E27FC236}">
                <a16:creationId xmlns:a16="http://schemas.microsoft.com/office/drawing/2014/main" id="{CB2FEC7D-DDD0-692C-6F3E-109747E14A3D}"/>
              </a:ext>
            </a:extLst>
          </p:cNvPr>
          <p:cNvSpPr txBox="1"/>
          <p:nvPr/>
        </p:nvSpPr>
        <p:spPr>
          <a:xfrm>
            <a:off x="4316723" y="4022474"/>
            <a:ext cx="687391" cy="3365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Q=30</a:t>
            </a:r>
          </a:p>
        </p:txBody>
      </p:sp>
      <p:grpSp>
        <p:nvGrpSpPr>
          <p:cNvPr id="15" name="Group 30">
            <a:extLst>
              <a:ext uri="{FF2B5EF4-FFF2-40B4-BE49-F238E27FC236}">
                <a16:creationId xmlns:a16="http://schemas.microsoft.com/office/drawing/2014/main" id="{3DD282CF-FCD4-F532-67EA-06220CA53654}"/>
              </a:ext>
            </a:extLst>
          </p:cNvPr>
          <p:cNvGrpSpPr/>
          <p:nvPr/>
        </p:nvGrpSpPr>
        <p:grpSpPr>
          <a:xfrm>
            <a:off x="932172" y="2664542"/>
            <a:ext cx="4416423" cy="3069248"/>
            <a:chOff x="1095378" y="1865311"/>
            <a:chExt cx="4416423" cy="3317872"/>
          </a:xfrm>
        </p:grpSpPr>
        <p:sp>
          <p:nvSpPr>
            <p:cNvPr id="16" name="Line 5">
              <a:extLst>
                <a:ext uri="{FF2B5EF4-FFF2-40B4-BE49-F238E27FC236}">
                  <a16:creationId xmlns:a16="http://schemas.microsoft.com/office/drawing/2014/main" id="{098C8351-C9C0-9122-B4CF-A3C0F484BB52}"/>
                </a:ext>
              </a:extLst>
            </p:cNvPr>
            <p:cNvSpPr/>
            <p:nvPr/>
          </p:nvSpPr>
          <p:spPr>
            <a:xfrm>
              <a:off x="1547814" y="2060572"/>
              <a:ext cx="0" cy="288131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17" name="Line 6">
              <a:extLst>
                <a:ext uri="{FF2B5EF4-FFF2-40B4-BE49-F238E27FC236}">
                  <a16:creationId xmlns:a16="http://schemas.microsoft.com/office/drawing/2014/main" id="{9B9FA26E-8DBE-3B4C-F081-F639BCEFF028}"/>
                </a:ext>
              </a:extLst>
            </p:cNvPr>
            <p:cNvSpPr/>
            <p:nvPr/>
          </p:nvSpPr>
          <p:spPr>
            <a:xfrm>
              <a:off x="1547814" y="4941883"/>
              <a:ext cx="352901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18" name="Text Box 15">
              <a:extLst>
                <a:ext uri="{FF2B5EF4-FFF2-40B4-BE49-F238E27FC236}">
                  <a16:creationId xmlns:a16="http://schemas.microsoft.com/office/drawing/2014/main" id="{3BE51E2F-79E0-13FA-F94C-969C286C72A7}"/>
                </a:ext>
              </a:extLst>
            </p:cNvPr>
            <p:cNvSpPr txBox="1"/>
            <p:nvPr/>
          </p:nvSpPr>
          <p:spPr>
            <a:xfrm>
              <a:off x="5200649" y="4816473"/>
              <a:ext cx="311152"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000000"/>
                  </a:solidFill>
                  <a:uFillTx/>
                  <a:latin typeface="Gill Sans MT"/>
                </a:rPr>
                <a:t>L</a:t>
              </a:r>
            </a:p>
          </p:txBody>
        </p:sp>
        <p:sp>
          <p:nvSpPr>
            <p:cNvPr id="19" name="Text Box 16">
              <a:extLst>
                <a:ext uri="{FF2B5EF4-FFF2-40B4-BE49-F238E27FC236}">
                  <a16:creationId xmlns:a16="http://schemas.microsoft.com/office/drawing/2014/main" id="{2493861E-5AA0-D6A3-8C8B-61E90056BFC8}"/>
                </a:ext>
              </a:extLst>
            </p:cNvPr>
            <p:cNvSpPr txBox="1"/>
            <p:nvPr/>
          </p:nvSpPr>
          <p:spPr>
            <a:xfrm>
              <a:off x="1095378" y="1865311"/>
              <a:ext cx="336554"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000000"/>
                  </a:solidFill>
                  <a:uFillTx/>
                  <a:latin typeface="Gill Sans MT"/>
                </a:rPr>
                <a:t>K</a:t>
              </a:r>
            </a:p>
          </p:txBody>
        </p:sp>
      </p:grpSp>
      <p:sp>
        <p:nvSpPr>
          <p:cNvPr id="20" name="Line 17">
            <a:extLst>
              <a:ext uri="{FF2B5EF4-FFF2-40B4-BE49-F238E27FC236}">
                <a16:creationId xmlns:a16="http://schemas.microsoft.com/office/drawing/2014/main" id="{B2C5B45A-B0F6-7815-EEB2-E11C84482719}"/>
              </a:ext>
            </a:extLst>
          </p:cNvPr>
          <p:cNvSpPr/>
          <p:nvPr/>
        </p:nvSpPr>
        <p:spPr>
          <a:xfrm>
            <a:off x="2176771" y="4759688"/>
            <a:ext cx="0" cy="73280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100000" sp="100000"/>
            </a:custDash>
            <a:round/>
            <a:head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21" name="Line 18">
            <a:extLst>
              <a:ext uri="{FF2B5EF4-FFF2-40B4-BE49-F238E27FC236}">
                <a16:creationId xmlns:a16="http://schemas.microsoft.com/office/drawing/2014/main" id="{056E8FF3-ECFE-1995-6F51-61B113F97379}"/>
              </a:ext>
            </a:extLst>
          </p:cNvPr>
          <p:cNvSpPr/>
          <p:nvPr/>
        </p:nvSpPr>
        <p:spPr>
          <a:xfrm flipH="1" flipV="1">
            <a:off x="1384607" y="4700326"/>
            <a:ext cx="792163"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100000" sp="100000"/>
            </a:custDash>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22" name="Line 19">
            <a:extLst>
              <a:ext uri="{FF2B5EF4-FFF2-40B4-BE49-F238E27FC236}">
                <a16:creationId xmlns:a16="http://schemas.microsoft.com/office/drawing/2014/main" id="{9626F152-264F-A66B-40AF-25DB856CEAA0}"/>
              </a:ext>
            </a:extLst>
          </p:cNvPr>
          <p:cNvSpPr/>
          <p:nvPr/>
        </p:nvSpPr>
        <p:spPr>
          <a:xfrm>
            <a:off x="2680011" y="4292693"/>
            <a:ext cx="0" cy="119979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100000" sp="100000"/>
            </a:custDash>
            <a:round/>
            <a:head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23" name="Line 20">
            <a:extLst>
              <a:ext uri="{FF2B5EF4-FFF2-40B4-BE49-F238E27FC236}">
                <a16:creationId xmlns:a16="http://schemas.microsoft.com/office/drawing/2014/main" id="{9D4A4B19-E6EC-9913-D200-4E6ABB6C9F4E}"/>
              </a:ext>
            </a:extLst>
          </p:cNvPr>
          <p:cNvSpPr/>
          <p:nvPr/>
        </p:nvSpPr>
        <p:spPr>
          <a:xfrm flipH="1" flipV="1">
            <a:off x="1384607" y="4195504"/>
            <a:ext cx="1295403"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100000" sp="100000"/>
            </a:custDash>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24" name="Line 21">
            <a:extLst>
              <a:ext uri="{FF2B5EF4-FFF2-40B4-BE49-F238E27FC236}">
                <a16:creationId xmlns:a16="http://schemas.microsoft.com/office/drawing/2014/main" id="{406EAD49-CB22-403E-6E64-715E320FF14C}"/>
              </a:ext>
            </a:extLst>
          </p:cNvPr>
          <p:cNvSpPr/>
          <p:nvPr/>
        </p:nvSpPr>
        <p:spPr>
          <a:xfrm>
            <a:off x="3184833" y="3827164"/>
            <a:ext cx="0" cy="166532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100000" sp="100000"/>
            </a:custDash>
            <a:round/>
            <a:head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25" name="Line 22">
            <a:extLst>
              <a:ext uri="{FF2B5EF4-FFF2-40B4-BE49-F238E27FC236}">
                <a16:creationId xmlns:a16="http://schemas.microsoft.com/office/drawing/2014/main" id="{3F952DF9-B9D5-E7E3-A26F-6D34EC9955FE}"/>
              </a:ext>
            </a:extLst>
          </p:cNvPr>
          <p:cNvSpPr/>
          <p:nvPr/>
        </p:nvSpPr>
        <p:spPr>
          <a:xfrm flipH="1" flipV="1">
            <a:off x="1313164" y="3692264"/>
            <a:ext cx="1871667"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100000" sp="100000"/>
            </a:custDash>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26" name="Text Box 23">
            <a:extLst>
              <a:ext uri="{FF2B5EF4-FFF2-40B4-BE49-F238E27FC236}">
                <a16:creationId xmlns:a16="http://schemas.microsoft.com/office/drawing/2014/main" id="{3ABAF147-8AE2-52C4-2E35-CD1A49D1260E}"/>
              </a:ext>
            </a:extLst>
          </p:cNvPr>
          <p:cNvSpPr txBox="1"/>
          <p:nvPr/>
        </p:nvSpPr>
        <p:spPr>
          <a:xfrm>
            <a:off x="2013258" y="5463915"/>
            <a:ext cx="296859" cy="3365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5</a:t>
            </a:r>
          </a:p>
        </p:txBody>
      </p:sp>
      <p:sp>
        <p:nvSpPr>
          <p:cNvPr id="27" name="Text Box 24">
            <a:extLst>
              <a:ext uri="{FF2B5EF4-FFF2-40B4-BE49-F238E27FC236}">
                <a16:creationId xmlns:a16="http://schemas.microsoft.com/office/drawing/2014/main" id="{E5E1C7E8-C094-8733-88FD-6996F8999DEB}"/>
              </a:ext>
            </a:extLst>
          </p:cNvPr>
          <p:cNvSpPr txBox="1"/>
          <p:nvPr/>
        </p:nvSpPr>
        <p:spPr>
          <a:xfrm>
            <a:off x="2537136" y="5492490"/>
            <a:ext cx="409578" cy="3365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10</a:t>
            </a:r>
          </a:p>
        </p:txBody>
      </p:sp>
      <p:sp>
        <p:nvSpPr>
          <p:cNvPr id="28" name="Text Box 25">
            <a:extLst>
              <a:ext uri="{FF2B5EF4-FFF2-40B4-BE49-F238E27FC236}">
                <a16:creationId xmlns:a16="http://schemas.microsoft.com/office/drawing/2014/main" id="{19CC0CDE-C8C8-43B7-1FA3-538BFC14CEB3}"/>
              </a:ext>
            </a:extLst>
          </p:cNvPr>
          <p:cNvSpPr txBox="1"/>
          <p:nvPr/>
        </p:nvSpPr>
        <p:spPr>
          <a:xfrm>
            <a:off x="3040366" y="5492490"/>
            <a:ext cx="409578" cy="3365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15</a:t>
            </a:r>
          </a:p>
        </p:txBody>
      </p:sp>
      <p:sp>
        <p:nvSpPr>
          <p:cNvPr id="29" name="Text Box 26">
            <a:extLst>
              <a:ext uri="{FF2B5EF4-FFF2-40B4-BE49-F238E27FC236}">
                <a16:creationId xmlns:a16="http://schemas.microsoft.com/office/drawing/2014/main" id="{61441824-369F-06B5-B4E3-F834018EBAAB}"/>
              </a:ext>
            </a:extLst>
          </p:cNvPr>
          <p:cNvSpPr txBox="1"/>
          <p:nvPr/>
        </p:nvSpPr>
        <p:spPr>
          <a:xfrm>
            <a:off x="1003604" y="4527296"/>
            <a:ext cx="296859" cy="3365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2</a:t>
            </a:r>
          </a:p>
        </p:txBody>
      </p:sp>
      <p:sp>
        <p:nvSpPr>
          <p:cNvPr id="30" name="Text Box 27">
            <a:extLst>
              <a:ext uri="{FF2B5EF4-FFF2-40B4-BE49-F238E27FC236}">
                <a16:creationId xmlns:a16="http://schemas.microsoft.com/office/drawing/2014/main" id="{00F96A5C-587B-B2EC-6D2F-6098902ABD19}"/>
              </a:ext>
            </a:extLst>
          </p:cNvPr>
          <p:cNvSpPr txBox="1"/>
          <p:nvPr/>
        </p:nvSpPr>
        <p:spPr>
          <a:xfrm>
            <a:off x="1024242" y="4051049"/>
            <a:ext cx="296859" cy="3365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4</a:t>
            </a:r>
          </a:p>
        </p:txBody>
      </p:sp>
      <p:sp>
        <p:nvSpPr>
          <p:cNvPr id="31" name="Text Box 28">
            <a:extLst>
              <a:ext uri="{FF2B5EF4-FFF2-40B4-BE49-F238E27FC236}">
                <a16:creationId xmlns:a16="http://schemas.microsoft.com/office/drawing/2014/main" id="{DE1105C1-DA87-7F11-D809-5C0C7D1BF630}"/>
              </a:ext>
            </a:extLst>
          </p:cNvPr>
          <p:cNvSpPr txBox="1"/>
          <p:nvPr/>
        </p:nvSpPr>
        <p:spPr>
          <a:xfrm>
            <a:off x="1024242" y="3547809"/>
            <a:ext cx="296859" cy="3365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6</a:t>
            </a:r>
          </a:p>
        </p:txBody>
      </p:sp>
      <p:sp>
        <p:nvSpPr>
          <p:cNvPr id="32" name="Text Box 29">
            <a:extLst>
              <a:ext uri="{FF2B5EF4-FFF2-40B4-BE49-F238E27FC236}">
                <a16:creationId xmlns:a16="http://schemas.microsoft.com/office/drawing/2014/main" id="{C175565F-CA81-40AE-B25B-74C087F39719}"/>
              </a:ext>
            </a:extLst>
          </p:cNvPr>
          <p:cNvSpPr txBox="1"/>
          <p:nvPr/>
        </p:nvSpPr>
        <p:spPr>
          <a:xfrm>
            <a:off x="1100439" y="6067173"/>
            <a:ext cx="7443792" cy="64135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Gill Sans MT"/>
              </a:rPr>
              <a:t>Las isocuantas guardan la misma distancia entre si a medida que se incrementa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Gill Sans MT"/>
              </a:rPr>
              <a:t>de manera proporcional el nivel de producción</a:t>
            </a:r>
          </a:p>
        </p:txBody>
      </p:sp>
    </p:spTree>
    <p:extLst>
      <p:ext uri="{BB962C8B-B14F-4D97-AF65-F5344CB8AC3E}">
        <p14:creationId xmlns:p14="http://schemas.microsoft.com/office/powerpoint/2010/main" val="1297700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Rendimientos crecientes de escala</a:t>
            </a:r>
          </a:p>
        </p:txBody>
      </p:sp>
      <p:sp>
        <p:nvSpPr>
          <p:cNvPr id="33" name="Rectángulo 32">
            <a:extLst>
              <a:ext uri="{FF2B5EF4-FFF2-40B4-BE49-F238E27FC236}">
                <a16:creationId xmlns:a16="http://schemas.microsoft.com/office/drawing/2014/main" id="{4DE92A00-3EE2-96D4-DD88-5F7E9A6D61AF}"/>
              </a:ext>
            </a:extLst>
          </p:cNvPr>
          <p:cNvSpPr/>
          <p:nvPr/>
        </p:nvSpPr>
        <p:spPr>
          <a:xfrm>
            <a:off x="6600757" y="2768330"/>
            <a:ext cx="5367830" cy="1854034"/>
          </a:xfrm>
          <a:prstGeom prst="rect">
            <a:avLst/>
          </a:prstGeom>
        </p:spPr>
        <p:txBody>
          <a:bodyPr wrap="square">
            <a:spAutoFit/>
          </a:bodyPr>
          <a:lstStyle/>
          <a:p>
            <a:pPr lvl="0">
              <a:lnSpc>
                <a:spcPct val="130000"/>
              </a:lnSpc>
            </a:pPr>
            <a:r>
              <a:rPr lang="es-ES" i="1" dirty="0"/>
              <a:t>A medida que aumenta la capacidad instalada de una empresa, por un lado el producto “</a:t>
            </a:r>
            <a:r>
              <a:rPr lang="es-ES" i="1" u="sng" dirty="0"/>
              <a:t>aumenta en una mayor proporción</a:t>
            </a:r>
            <a:r>
              <a:rPr lang="es-ES" i="1" dirty="0"/>
              <a:t>”,  y por otro lado, la “</a:t>
            </a:r>
            <a:r>
              <a:rPr lang="es-ES" i="1" u="sng" dirty="0"/>
              <a:t>productividad de los factores se incrementa</a:t>
            </a:r>
            <a:r>
              <a:rPr lang="es-ES" i="1" dirty="0"/>
              <a:t>”</a:t>
            </a:r>
          </a:p>
        </p:txBody>
      </p:sp>
      <p:grpSp>
        <p:nvGrpSpPr>
          <p:cNvPr id="34" name="Group 4">
            <a:extLst>
              <a:ext uri="{FF2B5EF4-FFF2-40B4-BE49-F238E27FC236}">
                <a16:creationId xmlns:a16="http://schemas.microsoft.com/office/drawing/2014/main" id="{B9B3E8CC-A699-114B-C9FA-3A2DE613E4E1}"/>
              </a:ext>
            </a:extLst>
          </p:cNvPr>
          <p:cNvGrpSpPr/>
          <p:nvPr/>
        </p:nvGrpSpPr>
        <p:grpSpPr>
          <a:xfrm>
            <a:off x="1086465" y="2722341"/>
            <a:ext cx="4416423" cy="3317872"/>
            <a:chOff x="1095378" y="1865311"/>
            <a:chExt cx="4416423" cy="3317872"/>
          </a:xfrm>
        </p:grpSpPr>
        <p:sp>
          <p:nvSpPr>
            <p:cNvPr id="35" name="Line 5">
              <a:extLst>
                <a:ext uri="{FF2B5EF4-FFF2-40B4-BE49-F238E27FC236}">
                  <a16:creationId xmlns:a16="http://schemas.microsoft.com/office/drawing/2014/main" id="{EF02B7E1-6C1D-65A2-A8B6-ECE2A248D1BC}"/>
                </a:ext>
              </a:extLst>
            </p:cNvPr>
            <p:cNvSpPr/>
            <p:nvPr/>
          </p:nvSpPr>
          <p:spPr>
            <a:xfrm>
              <a:off x="1547814" y="2060572"/>
              <a:ext cx="0" cy="288131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36" name="Line 6">
              <a:extLst>
                <a:ext uri="{FF2B5EF4-FFF2-40B4-BE49-F238E27FC236}">
                  <a16:creationId xmlns:a16="http://schemas.microsoft.com/office/drawing/2014/main" id="{B947034C-1501-59EE-9235-278AD0B59206}"/>
                </a:ext>
              </a:extLst>
            </p:cNvPr>
            <p:cNvSpPr/>
            <p:nvPr/>
          </p:nvSpPr>
          <p:spPr>
            <a:xfrm>
              <a:off x="1547814" y="4941883"/>
              <a:ext cx="352901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37" name="Text Box 7">
              <a:extLst>
                <a:ext uri="{FF2B5EF4-FFF2-40B4-BE49-F238E27FC236}">
                  <a16:creationId xmlns:a16="http://schemas.microsoft.com/office/drawing/2014/main" id="{0843FE28-C1C8-46F6-75A5-94280A95CCBA}"/>
                </a:ext>
              </a:extLst>
            </p:cNvPr>
            <p:cNvSpPr txBox="1"/>
            <p:nvPr/>
          </p:nvSpPr>
          <p:spPr>
            <a:xfrm>
              <a:off x="5200649" y="4816473"/>
              <a:ext cx="311152"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000000"/>
                  </a:solidFill>
                  <a:uFillTx/>
                  <a:latin typeface="Gill Sans MT"/>
                </a:rPr>
                <a:t>L</a:t>
              </a:r>
            </a:p>
          </p:txBody>
        </p:sp>
        <p:sp>
          <p:nvSpPr>
            <p:cNvPr id="38" name="Text Box 8">
              <a:extLst>
                <a:ext uri="{FF2B5EF4-FFF2-40B4-BE49-F238E27FC236}">
                  <a16:creationId xmlns:a16="http://schemas.microsoft.com/office/drawing/2014/main" id="{74A60B17-485E-2BDB-E924-4C45C94EC70C}"/>
                </a:ext>
              </a:extLst>
            </p:cNvPr>
            <p:cNvSpPr txBox="1"/>
            <p:nvPr/>
          </p:nvSpPr>
          <p:spPr>
            <a:xfrm>
              <a:off x="1095378" y="1865311"/>
              <a:ext cx="336554"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000000"/>
                  </a:solidFill>
                  <a:uFillTx/>
                  <a:latin typeface="Gill Sans MT"/>
                </a:rPr>
                <a:t>K</a:t>
              </a:r>
            </a:p>
          </p:txBody>
        </p:sp>
      </p:grpSp>
      <p:sp>
        <p:nvSpPr>
          <p:cNvPr id="39" name="Arc 9">
            <a:extLst>
              <a:ext uri="{FF2B5EF4-FFF2-40B4-BE49-F238E27FC236}">
                <a16:creationId xmlns:a16="http://schemas.microsoft.com/office/drawing/2014/main" id="{935C9E5E-F26B-8FCA-3751-9F6C9B84CC38}"/>
              </a:ext>
            </a:extLst>
          </p:cNvPr>
          <p:cNvSpPr/>
          <p:nvPr/>
        </p:nvSpPr>
        <p:spPr>
          <a:xfrm rot="10799991">
            <a:off x="1970699" y="3998689"/>
            <a:ext cx="1439859" cy="1439859"/>
          </a:xfrm>
          <a:custGeom>
            <a:avLst/>
            <a:gdLst>
              <a:gd name="f0" fmla="val 10800000"/>
              <a:gd name="f1" fmla="val 5400000"/>
              <a:gd name="f2" fmla="val 180"/>
              <a:gd name="f3" fmla="val w"/>
              <a:gd name="f4" fmla="val h"/>
              <a:gd name="f5" fmla="val 0"/>
              <a:gd name="f6" fmla="val 21600"/>
              <a:gd name="f7" fmla="+- 0 0 1"/>
              <a:gd name="f8" fmla="val 11929"/>
              <a:gd name="f9" fmla="val 9670"/>
              <a:gd name="f10" fmla="+- 0 0 -90"/>
              <a:gd name="f11" fmla="*/ f3 1 21600"/>
              <a:gd name="f12" fmla="*/ f4 1 21600"/>
              <a:gd name="f13" fmla="+- f6 0 f5"/>
              <a:gd name="f14" fmla="*/ f10 f0 1"/>
              <a:gd name="f15" fmla="*/ f13 1 21600"/>
              <a:gd name="f16" fmla="*/ 0 f13 1"/>
              <a:gd name="f17" fmla="*/ 21600 f13 1"/>
              <a:gd name="f18" fmla="*/ f14 1 f2"/>
              <a:gd name="f19" fmla="*/ f16 1 21600"/>
              <a:gd name="f20" fmla="*/ f17 1 21600"/>
              <a:gd name="f21" fmla="*/ 0 1 f15"/>
              <a:gd name="f22" fmla="*/ f6 1 f15"/>
              <a:gd name="f23" fmla="+- f18 0 f1"/>
              <a:gd name="f24" fmla="*/ f19 1 f15"/>
              <a:gd name="f25" fmla="*/ f20 1 f15"/>
              <a:gd name="f26" fmla="*/ f21 f11 1"/>
              <a:gd name="f27" fmla="*/ f22 f11 1"/>
              <a:gd name="f28" fmla="*/ f22 f12 1"/>
              <a:gd name="f29" fmla="*/ f21 f12 1"/>
              <a:gd name="f30" fmla="*/ f24 f11 1"/>
              <a:gd name="f31" fmla="*/ f24 f12 1"/>
              <a:gd name="f32" fmla="*/ f25 f11 1"/>
              <a:gd name="f33" fmla="*/ f25 f12 1"/>
            </a:gdLst>
            <a:ahLst/>
            <a:cxnLst>
              <a:cxn ang="3cd4">
                <a:pos x="hc" y="t"/>
              </a:cxn>
              <a:cxn ang="0">
                <a:pos x="r" y="vc"/>
              </a:cxn>
              <a:cxn ang="cd4">
                <a:pos x="hc" y="b"/>
              </a:cxn>
              <a:cxn ang="cd2">
                <a:pos x="l" y="vc"/>
              </a:cxn>
              <a:cxn ang="f23">
                <a:pos x="f30" y="f31"/>
              </a:cxn>
              <a:cxn ang="f23">
                <a:pos x="f32" y="f33"/>
              </a:cxn>
              <a:cxn ang="f23">
                <a:pos x="f30" y="f33"/>
              </a:cxn>
            </a:cxnLst>
            <a:rect l="f26" t="f29" r="f27" b="f28"/>
            <a:pathLst>
              <a:path w="21600" h="21600" fill="none">
                <a:moveTo>
                  <a:pt x="f7" y="f5"/>
                </a:moveTo>
                <a:cubicBezTo>
                  <a:pt x="f8" y="f5"/>
                  <a:pt x="f6" y="f9"/>
                  <a:pt x="f6" y="f6"/>
                </a:cubicBezTo>
              </a:path>
              <a:path w="21600" h="21600" stroke="0">
                <a:moveTo>
                  <a:pt x="f7" y="f5"/>
                </a:moveTo>
                <a:cubicBezTo>
                  <a:pt x="f8" y="f5"/>
                  <a:pt x="f6" y="f9"/>
                  <a:pt x="f6" y="f6"/>
                </a:cubicBezTo>
                <a:lnTo>
                  <a:pt x="f5" y="f6"/>
                </a:lnTo>
                <a:close/>
              </a:path>
            </a:pathLst>
          </a:custGeom>
          <a:no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40" name="Arc 10">
            <a:extLst>
              <a:ext uri="{FF2B5EF4-FFF2-40B4-BE49-F238E27FC236}">
                <a16:creationId xmlns:a16="http://schemas.microsoft.com/office/drawing/2014/main" id="{3377D55C-7461-0047-4D69-4896F4D07178}"/>
              </a:ext>
            </a:extLst>
          </p:cNvPr>
          <p:cNvSpPr/>
          <p:nvPr/>
        </p:nvSpPr>
        <p:spPr>
          <a:xfrm rot="10799991">
            <a:off x="2907319" y="3133502"/>
            <a:ext cx="1439859" cy="1439859"/>
          </a:xfrm>
          <a:custGeom>
            <a:avLst/>
            <a:gdLst>
              <a:gd name="f0" fmla="val 10800000"/>
              <a:gd name="f1" fmla="val 5400000"/>
              <a:gd name="f2" fmla="val 180"/>
              <a:gd name="f3" fmla="val w"/>
              <a:gd name="f4" fmla="val h"/>
              <a:gd name="f5" fmla="val 0"/>
              <a:gd name="f6" fmla="val 21600"/>
              <a:gd name="f7" fmla="+- 0 0 1"/>
              <a:gd name="f8" fmla="val 11929"/>
              <a:gd name="f9" fmla="val 9670"/>
              <a:gd name="f10" fmla="+- 0 0 -90"/>
              <a:gd name="f11" fmla="*/ f3 1 21600"/>
              <a:gd name="f12" fmla="*/ f4 1 21600"/>
              <a:gd name="f13" fmla="+- f6 0 f5"/>
              <a:gd name="f14" fmla="*/ f10 f0 1"/>
              <a:gd name="f15" fmla="*/ f13 1 21600"/>
              <a:gd name="f16" fmla="*/ 0 f13 1"/>
              <a:gd name="f17" fmla="*/ 21600 f13 1"/>
              <a:gd name="f18" fmla="*/ f14 1 f2"/>
              <a:gd name="f19" fmla="*/ f16 1 21600"/>
              <a:gd name="f20" fmla="*/ f17 1 21600"/>
              <a:gd name="f21" fmla="*/ 0 1 f15"/>
              <a:gd name="f22" fmla="*/ f6 1 f15"/>
              <a:gd name="f23" fmla="+- f18 0 f1"/>
              <a:gd name="f24" fmla="*/ f19 1 f15"/>
              <a:gd name="f25" fmla="*/ f20 1 f15"/>
              <a:gd name="f26" fmla="*/ f21 f11 1"/>
              <a:gd name="f27" fmla="*/ f22 f11 1"/>
              <a:gd name="f28" fmla="*/ f22 f12 1"/>
              <a:gd name="f29" fmla="*/ f21 f12 1"/>
              <a:gd name="f30" fmla="*/ f24 f11 1"/>
              <a:gd name="f31" fmla="*/ f24 f12 1"/>
              <a:gd name="f32" fmla="*/ f25 f11 1"/>
              <a:gd name="f33" fmla="*/ f25 f12 1"/>
            </a:gdLst>
            <a:ahLst/>
            <a:cxnLst>
              <a:cxn ang="3cd4">
                <a:pos x="hc" y="t"/>
              </a:cxn>
              <a:cxn ang="0">
                <a:pos x="r" y="vc"/>
              </a:cxn>
              <a:cxn ang="cd4">
                <a:pos x="hc" y="b"/>
              </a:cxn>
              <a:cxn ang="cd2">
                <a:pos x="l" y="vc"/>
              </a:cxn>
              <a:cxn ang="f23">
                <a:pos x="f30" y="f31"/>
              </a:cxn>
              <a:cxn ang="f23">
                <a:pos x="f32" y="f33"/>
              </a:cxn>
              <a:cxn ang="f23">
                <a:pos x="f30" y="f33"/>
              </a:cxn>
            </a:cxnLst>
            <a:rect l="f26" t="f29" r="f27" b="f28"/>
            <a:pathLst>
              <a:path w="21600" h="21600" fill="none">
                <a:moveTo>
                  <a:pt x="f7" y="f5"/>
                </a:moveTo>
                <a:cubicBezTo>
                  <a:pt x="f8" y="f5"/>
                  <a:pt x="f6" y="f9"/>
                  <a:pt x="f6" y="f6"/>
                </a:cubicBezTo>
              </a:path>
              <a:path w="21600" h="21600" stroke="0">
                <a:moveTo>
                  <a:pt x="f7" y="f5"/>
                </a:moveTo>
                <a:cubicBezTo>
                  <a:pt x="f8" y="f5"/>
                  <a:pt x="f6" y="f9"/>
                  <a:pt x="f6" y="f6"/>
                </a:cubicBezTo>
                <a:lnTo>
                  <a:pt x="f5" y="f6"/>
                </a:lnTo>
                <a:close/>
              </a:path>
            </a:pathLst>
          </a:custGeom>
          <a:no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41" name="Line 11">
            <a:extLst>
              <a:ext uri="{FF2B5EF4-FFF2-40B4-BE49-F238E27FC236}">
                <a16:creationId xmlns:a16="http://schemas.microsoft.com/office/drawing/2014/main" id="{930CF8C8-3C88-1E7F-6EDF-C74AE9AF5AF6}"/>
              </a:ext>
            </a:extLst>
          </p:cNvPr>
          <p:cNvSpPr/>
          <p:nvPr/>
        </p:nvSpPr>
        <p:spPr>
          <a:xfrm flipV="1">
            <a:off x="1665830" y="2895559"/>
            <a:ext cx="2808286" cy="280828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299906" sp="299906"/>
            </a:custDash>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42" name="Line 12">
            <a:extLst>
              <a:ext uri="{FF2B5EF4-FFF2-40B4-BE49-F238E27FC236}">
                <a16:creationId xmlns:a16="http://schemas.microsoft.com/office/drawing/2014/main" id="{3C9F3B8D-5C21-6B2E-1DB7-587BFD76546E}"/>
              </a:ext>
            </a:extLst>
          </p:cNvPr>
          <p:cNvSpPr/>
          <p:nvPr/>
        </p:nvSpPr>
        <p:spPr>
          <a:xfrm>
            <a:off x="2331064" y="5006750"/>
            <a:ext cx="0" cy="79216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100000" sp="100000"/>
            </a:custDash>
            <a:round/>
            <a:head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43" name="Line 13">
            <a:extLst>
              <a:ext uri="{FF2B5EF4-FFF2-40B4-BE49-F238E27FC236}">
                <a16:creationId xmlns:a16="http://schemas.microsoft.com/office/drawing/2014/main" id="{CD30D068-FD0C-FF95-6E53-381CE415A5FF}"/>
              </a:ext>
            </a:extLst>
          </p:cNvPr>
          <p:cNvSpPr/>
          <p:nvPr/>
        </p:nvSpPr>
        <p:spPr>
          <a:xfrm flipH="1">
            <a:off x="1538901" y="5006750"/>
            <a:ext cx="79216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100000" sp="100000"/>
            </a:custDash>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44" name="Text Box 16">
            <a:extLst>
              <a:ext uri="{FF2B5EF4-FFF2-40B4-BE49-F238E27FC236}">
                <a16:creationId xmlns:a16="http://schemas.microsoft.com/office/drawing/2014/main" id="{BA952D44-7E25-DA77-E197-3F79C41D0FE1}"/>
              </a:ext>
            </a:extLst>
          </p:cNvPr>
          <p:cNvSpPr txBox="1"/>
          <p:nvPr/>
        </p:nvSpPr>
        <p:spPr>
          <a:xfrm>
            <a:off x="2167551" y="5770338"/>
            <a:ext cx="296859" cy="33655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5</a:t>
            </a:r>
          </a:p>
        </p:txBody>
      </p:sp>
      <p:sp>
        <p:nvSpPr>
          <p:cNvPr id="45" name="Text Box 17">
            <a:extLst>
              <a:ext uri="{FF2B5EF4-FFF2-40B4-BE49-F238E27FC236}">
                <a16:creationId xmlns:a16="http://schemas.microsoft.com/office/drawing/2014/main" id="{C477EE85-57E9-AFB9-AD27-DCD6A44319CA}"/>
              </a:ext>
            </a:extLst>
          </p:cNvPr>
          <p:cNvSpPr txBox="1"/>
          <p:nvPr/>
        </p:nvSpPr>
        <p:spPr>
          <a:xfrm>
            <a:off x="2691429" y="5798913"/>
            <a:ext cx="409578" cy="33655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10</a:t>
            </a:r>
          </a:p>
        </p:txBody>
      </p:sp>
      <p:sp>
        <p:nvSpPr>
          <p:cNvPr id="46" name="Line 18">
            <a:extLst>
              <a:ext uri="{FF2B5EF4-FFF2-40B4-BE49-F238E27FC236}">
                <a16:creationId xmlns:a16="http://schemas.microsoft.com/office/drawing/2014/main" id="{08ECFE41-EC2F-EC6D-4E62-C9A98675F465}"/>
              </a:ext>
            </a:extLst>
          </p:cNvPr>
          <p:cNvSpPr/>
          <p:nvPr/>
        </p:nvSpPr>
        <p:spPr>
          <a:xfrm>
            <a:off x="2907328" y="4430496"/>
            <a:ext cx="0" cy="136842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100000" sp="100000"/>
            </a:custDash>
            <a:round/>
            <a:head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47" name="Line 19">
            <a:extLst>
              <a:ext uri="{FF2B5EF4-FFF2-40B4-BE49-F238E27FC236}">
                <a16:creationId xmlns:a16="http://schemas.microsoft.com/office/drawing/2014/main" id="{C3CE70CF-0C2B-E9AC-45F3-21D7D6C688C7}"/>
              </a:ext>
            </a:extLst>
          </p:cNvPr>
          <p:cNvSpPr/>
          <p:nvPr/>
        </p:nvSpPr>
        <p:spPr>
          <a:xfrm flipH="1">
            <a:off x="1538901" y="4430496"/>
            <a:ext cx="136842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100000" sp="100000"/>
            </a:custDash>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48" name="Text Box 20">
            <a:extLst>
              <a:ext uri="{FF2B5EF4-FFF2-40B4-BE49-F238E27FC236}">
                <a16:creationId xmlns:a16="http://schemas.microsoft.com/office/drawing/2014/main" id="{12CFC073-2689-649B-E767-3742A8A8994F}"/>
              </a:ext>
            </a:extLst>
          </p:cNvPr>
          <p:cNvSpPr txBox="1"/>
          <p:nvPr/>
        </p:nvSpPr>
        <p:spPr>
          <a:xfrm>
            <a:off x="1157897" y="4833719"/>
            <a:ext cx="296859" cy="33655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2</a:t>
            </a:r>
          </a:p>
        </p:txBody>
      </p:sp>
      <p:sp>
        <p:nvSpPr>
          <p:cNvPr id="49" name="Text Box 21">
            <a:extLst>
              <a:ext uri="{FF2B5EF4-FFF2-40B4-BE49-F238E27FC236}">
                <a16:creationId xmlns:a16="http://schemas.microsoft.com/office/drawing/2014/main" id="{01BD3F09-BB30-C266-4728-3563CB3C53A0}"/>
              </a:ext>
            </a:extLst>
          </p:cNvPr>
          <p:cNvSpPr txBox="1"/>
          <p:nvPr/>
        </p:nvSpPr>
        <p:spPr>
          <a:xfrm>
            <a:off x="1178535" y="4286030"/>
            <a:ext cx="296859" cy="33655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4</a:t>
            </a:r>
          </a:p>
        </p:txBody>
      </p:sp>
      <p:sp>
        <p:nvSpPr>
          <p:cNvPr id="50" name="Text Box 22">
            <a:extLst>
              <a:ext uri="{FF2B5EF4-FFF2-40B4-BE49-F238E27FC236}">
                <a16:creationId xmlns:a16="http://schemas.microsoft.com/office/drawing/2014/main" id="{D187D694-9EC1-D095-C125-63DE06CF9C8F}"/>
              </a:ext>
            </a:extLst>
          </p:cNvPr>
          <p:cNvSpPr txBox="1"/>
          <p:nvPr/>
        </p:nvSpPr>
        <p:spPr>
          <a:xfrm>
            <a:off x="3339126" y="5438558"/>
            <a:ext cx="687391" cy="33655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dirty="0">
                <a:solidFill>
                  <a:srgbClr val="000000"/>
                </a:solidFill>
                <a:uFillTx/>
                <a:latin typeface="Gill Sans MT"/>
              </a:rPr>
              <a:t>Q=10</a:t>
            </a:r>
          </a:p>
        </p:txBody>
      </p:sp>
      <p:sp>
        <p:nvSpPr>
          <p:cNvPr id="51" name="Text Box 23">
            <a:extLst>
              <a:ext uri="{FF2B5EF4-FFF2-40B4-BE49-F238E27FC236}">
                <a16:creationId xmlns:a16="http://schemas.microsoft.com/office/drawing/2014/main" id="{935A75B8-703D-EAF5-F647-74A9C7A0892E}"/>
              </a:ext>
            </a:extLst>
          </p:cNvPr>
          <p:cNvSpPr txBox="1"/>
          <p:nvPr/>
        </p:nvSpPr>
        <p:spPr>
          <a:xfrm>
            <a:off x="4347188" y="4501928"/>
            <a:ext cx="687391" cy="33655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Q=20</a:t>
            </a:r>
          </a:p>
        </p:txBody>
      </p:sp>
      <p:sp>
        <p:nvSpPr>
          <p:cNvPr id="52" name="Text Box 24">
            <a:extLst>
              <a:ext uri="{FF2B5EF4-FFF2-40B4-BE49-F238E27FC236}">
                <a16:creationId xmlns:a16="http://schemas.microsoft.com/office/drawing/2014/main" id="{894C5783-D17F-6BF9-471D-136DCED79575}"/>
              </a:ext>
            </a:extLst>
          </p:cNvPr>
          <p:cNvSpPr txBox="1"/>
          <p:nvPr/>
        </p:nvSpPr>
        <p:spPr>
          <a:xfrm>
            <a:off x="843791" y="6271936"/>
            <a:ext cx="11690646" cy="400110"/>
          </a:xfrm>
          <a:prstGeom prst="rect">
            <a:avLst/>
          </a:prstGeom>
          <a:noFill/>
          <a:ln>
            <a:noFill/>
          </a:ln>
        </p:spPr>
        <p:txBody>
          <a:bodyPr vert="horz" wrap="square" lIns="91440" tIns="45720" rIns="91440" bIns="45720" anchor="t" anchorCtr="0" compatLnSpc="1">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dirty="0">
                <a:solidFill>
                  <a:srgbClr val="000000"/>
                </a:solidFill>
                <a:uFillTx/>
                <a:latin typeface="Gill Sans MT"/>
              </a:rPr>
              <a:t>Las isocuantas están cada más lejos unas de otras a medida que se incrementan los factores productivos</a:t>
            </a:r>
          </a:p>
        </p:txBody>
      </p:sp>
    </p:spTree>
    <p:extLst>
      <p:ext uri="{BB962C8B-B14F-4D97-AF65-F5344CB8AC3E}">
        <p14:creationId xmlns:p14="http://schemas.microsoft.com/office/powerpoint/2010/main" val="2703034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Rendimientos decrecientes de escala</a:t>
            </a:r>
          </a:p>
        </p:txBody>
      </p:sp>
      <p:sp>
        <p:nvSpPr>
          <p:cNvPr id="7" name="Rectángulo 6">
            <a:extLst>
              <a:ext uri="{FF2B5EF4-FFF2-40B4-BE49-F238E27FC236}">
                <a16:creationId xmlns:a16="http://schemas.microsoft.com/office/drawing/2014/main" id="{A01D30EB-E2BF-A9C2-706C-4956B09F8B64}"/>
              </a:ext>
            </a:extLst>
          </p:cNvPr>
          <p:cNvSpPr/>
          <p:nvPr/>
        </p:nvSpPr>
        <p:spPr>
          <a:xfrm>
            <a:off x="6772274" y="2823757"/>
            <a:ext cx="4813197" cy="2308324"/>
          </a:xfrm>
          <a:prstGeom prst="rect">
            <a:avLst/>
          </a:prstGeom>
        </p:spPr>
        <p:txBody>
          <a:bodyPr wrap="square">
            <a:spAutoFit/>
          </a:bodyPr>
          <a:lstStyle/>
          <a:p>
            <a:pPr lvl="0"/>
            <a:r>
              <a:rPr lang="es-ES" i="1" dirty="0"/>
              <a:t>A medida que aumenta la capacidad instalada de una empresa, por un lado el producto “ </a:t>
            </a:r>
            <a:r>
              <a:rPr lang="es-ES" i="1" u="sng" dirty="0"/>
              <a:t>aumenta en una menor proporción</a:t>
            </a:r>
            <a:r>
              <a:rPr lang="es-ES" i="1" dirty="0"/>
              <a:t>”,  y por otro lado, la “</a:t>
            </a:r>
            <a:r>
              <a:rPr lang="es-ES" i="1" u="sng" dirty="0"/>
              <a:t>productividad de los factores disminuye”. E</a:t>
            </a:r>
            <a:r>
              <a:rPr lang="es-ES" i="1" dirty="0"/>
              <a:t>sta situación se relaciona con tecnologías obsoletas y/o con una deficiente administración de los recursos</a:t>
            </a:r>
          </a:p>
        </p:txBody>
      </p:sp>
      <p:sp>
        <p:nvSpPr>
          <p:cNvPr id="8" name="Rectangle 2">
            <a:extLst>
              <a:ext uri="{FF2B5EF4-FFF2-40B4-BE49-F238E27FC236}">
                <a16:creationId xmlns:a16="http://schemas.microsoft.com/office/drawing/2014/main" id="{485D3340-9861-EF98-F663-D179E29214A5}"/>
              </a:ext>
            </a:extLst>
          </p:cNvPr>
          <p:cNvSpPr>
            <a:spLocks noChangeArrowheads="1"/>
          </p:cNvSpPr>
          <p:nvPr/>
        </p:nvSpPr>
        <p:spPr bwMode="auto">
          <a:xfrm>
            <a:off x="762000" y="6248400"/>
            <a:ext cx="1905000" cy="457200"/>
          </a:xfrm>
          <a:prstGeom prst="rect">
            <a:avLst/>
          </a:prstGeom>
          <a:noFill/>
          <a:ln w="12700">
            <a:noFill/>
            <a:miter lim="800000"/>
            <a:headEnd/>
            <a:tailEnd/>
          </a:ln>
        </p:spPr>
        <p:txBody>
          <a:bodyPr wrap="none" anchor="ctr"/>
          <a:lstStyle/>
          <a:p>
            <a:endParaRPr lang="es-ES"/>
          </a:p>
        </p:txBody>
      </p:sp>
      <p:sp>
        <p:nvSpPr>
          <p:cNvPr id="9" name="Rectangle 3">
            <a:extLst>
              <a:ext uri="{FF2B5EF4-FFF2-40B4-BE49-F238E27FC236}">
                <a16:creationId xmlns:a16="http://schemas.microsoft.com/office/drawing/2014/main" id="{16592294-9730-01C6-1B70-6A3F4F398F0F}"/>
              </a:ext>
            </a:extLst>
          </p:cNvPr>
          <p:cNvSpPr>
            <a:spLocks noChangeArrowheads="1"/>
          </p:cNvSpPr>
          <p:nvPr/>
        </p:nvSpPr>
        <p:spPr bwMode="auto">
          <a:xfrm>
            <a:off x="3276600" y="6248400"/>
            <a:ext cx="2895600" cy="457200"/>
          </a:xfrm>
          <a:prstGeom prst="rect">
            <a:avLst/>
          </a:prstGeom>
          <a:noFill/>
          <a:ln w="12700">
            <a:noFill/>
            <a:miter lim="800000"/>
            <a:headEnd/>
            <a:tailEnd/>
          </a:ln>
        </p:spPr>
        <p:txBody>
          <a:bodyPr wrap="none" anchor="ctr"/>
          <a:lstStyle/>
          <a:p>
            <a:endParaRPr lang="es-ES"/>
          </a:p>
        </p:txBody>
      </p:sp>
      <p:grpSp>
        <p:nvGrpSpPr>
          <p:cNvPr id="10" name="Group 5">
            <a:extLst>
              <a:ext uri="{FF2B5EF4-FFF2-40B4-BE49-F238E27FC236}">
                <a16:creationId xmlns:a16="http://schemas.microsoft.com/office/drawing/2014/main" id="{30471EBE-2187-B136-A3A0-86119E084A5B}"/>
              </a:ext>
            </a:extLst>
          </p:cNvPr>
          <p:cNvGrpSpPr/>
          <p:nvPr/>
        </p:nvGrpSpPr>
        <p:grpSpPr>
          <a:xfrm>
            <a:off x="957726" y="2573234"/>
            <a:ext cx="4416423" cy="3317872"/>
            <a:chOff x="1095378" y="1865311"/>
            <a:chExt cx="4416423" cy="3317872"/>
          </a:xfrm>
        </p:grpSpPr>
        <p:sp>
          <p:nvSpPr>
            <p:cNvPr id="11" name="Line 6">
              <a:extLst>
                <a:ext uri="{FF2B5EF4-FFF2-40B4-BE49-F238E27FC236}">
                  <a16:creationId xmlns:a16="http://schemas.microsoft.com/office/drawing/2014/main" id="{4D2965B9-7E67-0DA8-3902-EF16F4C492E5}"/>
                </a:ext>
              </a:extLst>
            </p:cNvPr>
            <p:cNvSpPr/>
            <p:nvPr/>
          </p:nvSpPr>
          <p:spPr>
            <a:xfrm>
              <a:off x="1547814" y="2060572"/>
              <a:ext cx="0" cy="288131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12" name="Line 7">
              <a:extLst>
                <a:ext uri="{FF2B5EF4-FFF2-40B4-BE49-F238E27FC236}">
                  <a16:creationId xmlns:a16="http://schemas.microsoft.com/office/drawing/2014/main" id="{B0B9B74F-CE87-4C27-BEAC-941A8F176ABB}"/>
                </a:ext>
              </a:extLst>
            </p:cNvPr>
            <p:cNvSpPr/>
            <p:nvPr/>
          </p:nvSpPr>
          <p:spPr>
            <a:xfrm>
              <a:off x="1547814" y="4941883"/>
              <a:ext cx="352901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13" name="Text Box 8">
              <a:extLst>
                <a:ext uri="{FF2B5EF4-FFF2-40B4-BE49-F238E27FC236}">
                  <a16:creationId xmlns:a16="http://schemas.microsoft.com/office/drawing/2014/main" id="{0DB58A7E-E9E6-702D-CE43-D19C2513C8CE}"/>
                </a:ext>
              </a:extLst>
            </p:cNvPr>
            <p:cNvSpPr txBox="1"/>
            <p:nvPr/>
          </p:nvSpPr>
          <p:spPr>
            <a:xfrm>
              <a:off x="5200649" y="4816473"/>
              <a:ext cx="311152"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000000"/>
                  </a:solidFill>
                  <a:uFillTx/>
                  <a:latin typeface="Gill Sans MT"/>
                </a:rPr>
                <a:t>L</a:t>
              </a:r>
            </a:p>
          </p:txBody>
        </p:sp>
        <p:sp>
          <p:nvSpPr>
            <p:cNvPr id="14" name="Text Box 9">
              <a:extLst>
                <a:ext uri="{FF2B5EF4-FFF2-40B4-BE49-F238E27FC236}">
                  <a16:creationId xmlns:a16="http://schemas.microsoft.com/office/drawing/2014/main" id="{A8765CD3-38B4-3C9C-4073-A18322509CB0}"/>
                </a:ext>
              </a:extLst>
            </p:cNvPr>
            <p:cNvSpPr txBox="1"/>
            <p:nvPr/>
          </p:nvSpPr>
          <p:spPr>
            <a:xfrm>
              <a:off x="1095378" y="1865311"/>
              <a:ext cx="336554" cy="36671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000000"/>
                  </a:solidFill>
                  <a:uFillTx/>
                  <a:latin typeface="Gill Sans MT"/>
                </a:rPr>
                <a:t>K</a:t>
              </a:r>
            </a:p>
          </p:txBody>
        </p:sp>
      </p:grpSp>
      <p:sp>
        <p:nvSpPr>
          <p:cNvPr id="15" name="Arc 10">
            <a:extLst>
              <a:ext uri="{FF2B5EF4-FFF2-40B4-BE49-F238E27FC236}">
                <a16:creationId xmlns:a16="http://schemas.microsoft.com/office/drawing/2014/main" id="{0382512A-4404-CFDA-777F-291B647F4C1D}"/>
              </a:ext>
            </a:extLst>
          </p:cNvPr>
          <p:cNvSpPr/>
          <p:nvPr/>
        </p:nvSpPr>
        <p:spPr>
          <a:xfrm rot="10799991">
            <a:off x="1841960" y="3849582"/>
            <a:ext cx="1439859" cy="1439859"/>
          </a:xfrm>
          <a:custGeom>
            <a:avLst/>
            <a:gdLst>
              <a:gd name="f0" fmla="val 10800000"/>
              <a:gd name="f1" fmla="val 5400000"/>
              <a:gd name="f2" fmla="val 180"/>
              <a:gd name="f3" fmla="val w"/>
              <a:gd name="f4" fmla="val h"/>
              <a:gd name="f5" fmla="val 0"/>
              <a:gd name="f6" fmla="val 21600"/>
              <a:gd name="f7" fmla="+- 0 0 1"/>
              <a:gd name="f8" fmla="val 11929"/>
              <a:gd name="f9" fmla="val 9670"/>
              <a:gd name="f10" fmla="+- 0 0 -90"/>
              <a:gd name="f11" fmla="*/ f3 1 21600"/>
              <a:gd name="f12" fmla="*/ f4 1 21600"/>
              <a:gd name="f13" fmla="+- f6 0 f5"/>
              <a:gd name="f14" fmla="*/ f10 f0 1"/>
              <a:gd name="f15" fmla="*/ f13 1 21600"/>
              <a:gd name="f16" fmla="*/ 0 f13 1"/>
              <a:gd name="f17" fmla="*/ 21600 f13 1"/>
              <a:gd name="f18" fmla="*/ f14 1 f2"/>
              <a:gd name="f19" fmla="*/ f16 1 21600"/>
              <a:gd name="f20" fmla="*/ f17 1 21600"/>
              <a:gd name="f21" fmla="*/ 0 1 f15"/>
              <a:gd name="f22" fmla="*/ f6 1 f15"/>
              <a:gd name="f23" fmla="+- f18 0 f1"/>
              <a:gd name="f24" fmla="*/ f19 1 f15"/>
              <a:gd name="f25" fmla="*/ f20 1 f15"/>
              <a:gd name="f26" fmla="*/ f21 f11 1"/>
              <a:gd name="f27" fmla="*/ f22 f11 1"/>
              <a:gd name="f28" fmla="*/ f22 f12 1"/>
              <a:gd name="f29" fmla="*/ f21 f12 1"/>
              <a:gd name="f30" fmla="*/ f24 f11 1"/>
              <a:gd name="f31" fmla="*/ f24 f12 1"/>
              <a:gd name="f32" fmla="*/ f25 f11 1"/>
              <a:gd name="f33" fmla="*/ f25 f12 1"/>
            </a:gdLst>
            <a:ahLst/>
            <a:cxnLst>
              <a:cxn ang="3cd4">
                <a:pos x="hc" y="t"/>
              </a:cxn>
              <a:cxn ang="0">
                <a:pos x="r" y="vc"/>
              </a:cxn>
              <a:cxn ang="cd4">
                <a:pos x="hc" y="b"/>
              </a:cxn>
              <a:cxn ang="cd2">
                <a:pos x="l" y="vc"/>
              </a:cxn>
              <a:cxn ang="f23">
                <a:pos x="f30" y="f31"/>
              </a:cxn>
              <a:cxn ang="f23">
                <a:pos x="f32" y="f33"/>
              </a:cxn>
              <a:cxn ang="f23">
                <a:pos x="f30" y="f33"/>
              </a:cxn>
            </a:cxnLst>
            <a:rect l="f26" t="f29" r="f27" b="f28"/>
            <a:pathLst>
              <a:path w="21600" h="21600" fill="none">
                <a:moveTo>
                  <a:pt x="f7" y="f5"/>
                </a:moveTo>
                <a:cubicBezTo>
                  <a:pt x="f8" y="f5"/>
                  <a:pt x="f6" y="f9"/>
                  <a:pt x="f6" y="f6"/>
                </a:cubicBezTo>
              </a:path>
              <a:path w="21600" h="21600" stroke="0">
                <a:moveTo>
                  <a:pt x="f7" y="f5"/>
                </a:moveTo>
                <a:cubicBezTo>
                  <a:pt x="f8" y="f5"/>
                  <a:pt x="f6" y="f9"/>
                  <a:pt x="f6" y="f6"/>
                </a:cubicBezTo>
                <a:lnTo>
                  <a:pt x="f5" y="f6"/>
                </a:lnTo>
                <a:close/>
              </a:path>
            </a:pathLst>
          </a:custGeom>
          <a:no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16" name="Arc 11">
            <a:extLst>
              <a:ext uri="{FF2B5EF4-FFF2-40B4-BE49-F238E27FC236}">
                <a16:creationId xmlns:a16="http://schemas.microsoft.com/office/drawing/2014/main" id="{85E511FA-19D8-A2A1-D0D1-DDFC2154DC75}"/>
              </a:ext>
            </a:extLst>
          </p:cNvPr>
          <p:cNvSpPr/>
          <p:nvPr/>
        </p:nvSpPr>
        <p:spPr>
          <a:xfrm rot="10499360">
            <a:off x="2202316" y="3632093"/>
            <a:ext cx="1439859" cy="1439859"/>
          </a:xfrm>
          <a:custGeom>
            <a:avLst/>
            <a:gdLst>
              <a:gd name="f0" fmla="val 10800000"/>
              <a:gd name="f1" fmla="val 5400000"/>
              <a:gd name="f2" fmla="val 180"/>
              <a:gd name="f3" fmla="val w"/>
              <a:gd name="f4" fmla="val h"/>
              <a:gd name="f5" fmla="val 0"/>
              <a:gd name="f6" fmla="val 21600"/>
              <a:gd name="f7" fmla="+- 0 0 1"/>
              <a:gd name="f8" fmla="val 11929"/>
              <a:gd name="f9" fmla="val 9670"/>
              <a:gd name="f10" fmla="+- 0 0 -90"/>
              <a:gd name="f11" fmla="*/ f3 1 21600"/>
              <a:gd name="f12" fmla="*/ f4 1 21600"/>
              <a:gd name="f13" fmla="+- f6 0 f5"/>
              <a:gd name="f14" fmla="*/ f10 f0 1"/>
              <a:gd name="f15" fmla="*/ f13 1 21600"/>
              <a:gd name="f16" fmla="*/ 0 f13 1"/>
              <a:gd name="f17" fmla="*/ 21600 f13 1"/>
              <a:gd name="f18" fmla="*/ f14 1 f2"/>
              <a:gd name="f19" fmla="*/ f16 1 21600"/>
              <a:gd name="f20" fmla="*/ f17 1 21600"/>
              <a:gd name="f21" fmla="*/ 0 1 f15"/>
              <a:gd name="f22" fmla="*/ f6 1 f15"/>
              <a:gd name="f23" fmla="+- f18 0 f1"/>
              <a:gd name="f24" fmla="*/ f19 1 f15"/>
              <a:gd name="f25" fmla="*/ f20 1 f15"/>
              <a:gd name="f26" fmla="*/ f21 f11 1"/>
              <a:gd name="f27" fmla="*/ f22 f11 1"/>
              <a:gd name="f28" fmla="*/ f22 f12 1"/>
              <a:gd name="f29" fmla="*/ f21 f12 1"/>
              <a:gd name="f30" fmla="*/ f24 f11 1"/>
              <a:gd name="f31" fmla="*/ f24 f12 1"/>
              <a:gd name="f32" fmla="*/ f25 f11 1"/>
              <a:gd name="f33" fmla="*/ f25 f12 1"/>
            </a:gdLst>
            <a:ahLst/>
            <a:cxnLst>
              <a:cxn ang="3cd4">
                <a:pos x="hc" y="t"/>
              </a:cxn>
              <a:cxn ang="0">
                <a:pos x="r" y="vc"/>
              </a:cxn>
              <a:cxn ang="cd4">
                <a:pos x="hc" y="b"/>
              </a:cxn>
              <a:cxn ang="cd2">
                <a:pos x="l" y="vc"/>
              </a:cxn>
              <a:cxn ang="f23">
                <a:pos x="f30" y="f31"/>
              </a:cxn>
              <a:cxn ang="f23">
                <a:pos x="f32" y="f33"/>
              </a:cxn>
              <a:cxn ang="f23">
                <a:pos x="f30" y="f33"/>
              </a:cxn>
            </a:cxnLst>
            <a:rect l="f26" t="f29" r="f27" b="f28"/>
            <a:pathLst>
              <a:path w="21600" h="21600" fill="none">
                <a:moveTo>
                  <a:pt x="f7" y="f5"/>
                </a:moveTo>
                <a:cubicBezTo>
                  <a:pt x="f8" y="f5"/>
                  <a:pt x="f6" y="f9"/>
                  <a:pt x="f6" y="f6"/>
                </a:cubicBezTo>
              </a:path>
              <a:path w="21600" h="21600" stroke="0">
                <a:moveTo>
                  <a:pt x="f7" y="f5"/>
                </a:moveTo>
                <a:cubicBezTo>
                  <a:pt x="f8" y="f5"/>
                  <a:pt x="f6" y="f9"/>
                  <a:pt x="f6" y="f6"/>
                </a:cubicBezTo>
                <a:lnTo>
                  <a:pt x="f5" y="f6"/>
                </a:lnTo>
                <a:close/>
              </a:path>
            </a:pathLst>
          </a:custGeom>
          <a:noFill/>
          <a:ln w="9528">
            <a:solidFill>
              <a:srgbClr val="000000"/>
            </a:solidFill>
            <a:prstDash val="solid"/>
            <a:roun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17" name="Line 13">
            <a:extLst>
              <a:ext uri="{FF2B5EF4-FFF2-40B4-BE49-F238E27FC236}">
                <a16:creationId xmlns:a16="http://schemas.microsoft.com/office/drawing/2014/main" id="{C3B80696-038B-43F1-6E7A-0C74C4E2BE92}"/>
              </a:ext>
            </a:extLst>
          </p:cNvPr>
          <p:cNvSpPr/>
          <p:nvPr/>
        </p:nvSpPr>
        <p:spPr>
          <a:xfrm flipV="1">
            <a:off x="1410162" y="3200293"/>
            <a:ext cx="2447921" cy="244951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299906" sp="299906"/>
            </a:custDash>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18" name="Line 16">
            <a:extLst>
              <a:ext uri="{FF2B5EF4-FFF2-40B4-BE49-F238E27FC236}">
                <a16:creationId xmlns:a16="http://schemas.microsoft.com/office/drawing/2014/main" id="{7BCCA79B-84BB-9E82-9143-828AC14B5715}"/>
              </a:ext>
            </a:extLst>
          </p:cNvPr>
          <p:cNvSpPr/>
          <p:nvPr/>
        </p:nvSpPr>
        <p:spPr>
          <a:xfrm>
            <a:off x="2202325" y="4857643"/>
            <a:ext cx="0" cy="79216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100000" sp="100000"/>
            </a:custDash>
            <a:round/>
            <a:head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19" name="Line 17">
            <a:extLst>
              <a:ext uri="{FF2B5EF4-FFF2-40B4-BE49-F238E27FC236}">
                <a16:creationId xmlns:a16="http://schemas.microsoft.com/office/drawing/2014/main" id="{8824F381-E12A-8187-CB7A-A6F76EADEAD5}"/>
              </a:ext>
            </a:extLst>
          </p:cNvPr>
          <p:cNvSpPr/>
          <p:nvPr/>
        </p:nvSpPr>
        <p:spPr>
          <a:xfrm flipH="1">
            <a:off x="1410162" y="4857643"/>
            <a:ext cx="79216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100000" sp="100000"/>
            </a:custDash>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20" name="Line 18">
            <a:extLst>
              <a:ext uri="{FF2B5EF4-FFF2-40B4-BE49-F238E27FC236}">
                <a16:creationId xmlns:a16="http://schemas.microsoft.com/office/drawing/2014/main" id="{8519947C-F1D8-B033-7615-7F3F45ECF8A4}"/>
              </a:ext>
            </a:extLst>
          </p:cNvPr>
          <p:cNvSpPr/>
          <p:nvPr/>
        </p:nvSpPr>
        <p:spPr>
          <a:xfrm>
            <a:off x="2778589" y="4281389"/>
            <a:ext cx="0" cy="136842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100000" sp="100000"/>
            </a:custDash>
            <a:round/>
            <a:head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21" name="Line 20">
            <a:extLst>
              <a:ext uri="{FF2B5EF4-FFF2-40B4-BE49-F238E27FC236}">
                <a16:creationId xmlns:a16="http://schemas.microsoft.com/office/drawing/2014/main" id="{9B7F9BE9-774C-5C2A-E290-7D9CE705A86A}"/>
              </a:ext>
            </a:extLst>
          </p:cNvPr>
          <p:cNvSpPr/>
          <p:nvPr/>
        </p:nvSpPr>
        <p:spPr>
          <a:xfrm flipH="1">
            <a:off x="1410162" y="4281389"/>
            <a:ext cx="136842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custDash>
              <a:ds d="100000" sp="100000"/>
            </a:custDash>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Gill Sans MT"/>
            </a:endParaRPr>
          </a:p>
        </p:txBody>
      </p:sp>
      <p:sp>
        <p:nvSpPr>
          <p:cNvPr id="22" name="Text Box 21">
            <a:extLst>
              <a:ext uri="{FF2B5EF4-FFF2-40B4-BE49-F238E27FC236}">
                <a16:creationId xmlns:a16="http://schemas.microsoft.com/office/drawing/2014/main" id="{17C16B3E-AD3A-6730-803D-01852DD0D66E}"/>
              </a:ext>
            </a:extLst>
          </p:cNvPr>
          <p:cNvSpPr txBox="1"/>
          <p:nvPr/>
        </p:nvSpPr>
        <p:spPr>
          <a:xfrm>
            <a:off x="2038812" y="5621231"/>
            <a:ext cx="296859" cy="33655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5</a:t>
            </a:r>
          </a:p>
        </p:txBody>
      </p:sp>
      <p:sp>
        <p:nvSpPr>
          <p:cNvPr id="23" name="Text Box 22">
            <a:extLst>
              <a:ext uri="{FF2B5EF4-FFF2-40B4-BE49-F238E27FC236}">
                <a16:creationId xmlns:a16="http://schemas.microsoft.com/office/drawing/2014/main" id="{619F53D7-B975-25F9-E9BB-6B8B17249E3E}"/>
              </a:ext>
            </a:extLst>
          </p:cNvPr>
          <p:cNvSpPr txBox="1"/>
          <p:nvPr/>
        </p:nvSpPr>
        <p:spPr>
          <a:xfrm>
            <a:off x="2562690" y="5649806"/>
            <a:ext cx="409578" cy="33655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10</a:t>
            </a:r>
          </a:p>
        </p:txBody>
      </p:sp>
      <p:sp>
        <p:nvSpPr>
          <p:cNvPr id="24" name="Text Box 23">
            <a:extLst>
              <a:ext uri="{FF2B5EF4-FFF2-40B4-BE49-F238E27FC236}">
                <a16:creationId xmlns:a16="http://schemas.microsoft.com/office/drawing/2014/main" id="{C4CF7C81-CFA0-CCE5-3F04-BBD2EFA71F64}"/>
              </a:ext>
            </a:extLst>
          </p:cNvPr>
          <p:cNvSpPr txBox="1"/>
          <p:nvPr/>
        </p:nvSpPr>
        <p:spPr>
          <a:xfrm>
            <a:off x="1029158" y="4684612"/>
            <a:ext cx="296859" cy="33655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2</a:t>
            </a:r>
          </a:p>
        </p:txBody>
      </p:sp>
      <p:sp>
        <p:nvSpPr>
          <p:cNvPr id="25" name="Text Box 24">
            <a:extLst>
              <a:ext uri="{FF2B5EF4-FFF2-40B4-BE49-F238E27FC236}">
                <a16:creationId xmlns:a16="http://schemas.microsoft.com/office/drawing/2014/main" id="{58D0AC80-A116-9FA6-2455-0B1EFBB65084}"/>
              </a:ext>
            </a:extLst>
          </p:cNvPr>
          <p:cNvSpPr txBox="1"/>
          <p:nvPr/>
        </p:nvSpPr>
        <p:spPr>
          <a:xfrm>
            <a:off x="1049796" y="4136923"/>
            <a:ext cx="296859" cy="33655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4</a:t>
            </a:r>
          </a:p>
        </p:txBody>
      </p:sp>
      <p:sp>
        <p:nvSpPr>
          <p:cNvPr id="26" name="Text Box 25">
            <a:extLst>
              <a:ext uri="{FF2B5EF4-FFF2-40B4-BE49-F238E27FC236}">
                <a16:creationId xmlns:a16="http://schemas.microsoft.com/office/drawing/2014/main" id="{8EDC4F0A-B77C-987F-991A-7D3D4E721240}"/>
              </a:ext>
            </a:extLst>
          </p:cNvPr>
          <p:cNvSpPr txBox="1"/>
          <p:nvPr/>
        </p:nvSpPr>
        <p:spPr>
          <a:xfrm>
            <a:off x="3210387" y="5289451"/>
            <a:ext cx="687391" cy="33655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Q=10</a:t>
            </a:r>
          </a:p>
        </p:txBody>
      </p:sp>
      <p:sp>
        <p:nvSpPr>
          <p:cNvPr id="27" name="Text Box 26">
            <a:extLst>
              <a:ext uri="{FF2B5EF4-FFF2-40B4-BE49-F238E27FC236}">
                <a16:creationId xmlns:a16="http://schemas.microsoft.com/office/drawing/2014/main" id="{10599E10-19CD-B7B0-3473-B2796082BAB5}"/>
              </a:ext>
            </a:extLst>
          </p:cNvPr>
          <p:cNvSpPr txBox="1"/>
          <p:nvPr/>
        </p:nvSpPr>
        <p:spPr>
          <a:xfrm>
            <a:off x="3570752" y="4929086"/>
            <a:ext cx="687391" cy="33655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000000"/>
                </a:solidFill>
                <a:uFillTx/>
                <a:latin typeface="Gill Sans MT"/>
              </a:rPr>
              <a:t>Q=20</a:t>
            </a:r>
          </a:p>
        </p:txBody>
      </p:sp>
      <p:sp>
        <p:nvSpPr>
          <p:cNvPr id="28" name="Rectángulo 27">
            <a:extLst>
              <a:ext uri="{FF2B5EF4-FFF2-40B4-BE49-F238E27FC236}">
                <a16:creationId xmlns:a16="http://schemas.microsoft.com/office/drawing/2014/main" id="{334F6D4B-E4A0-E87B-0315-7FCAFBFC1DDC}"/>
              </a:ext>
            </a:extLst>
          </p:cNvPr>
          <p:cNvSpPr/>
          <p:nvPr/>
        </p:nvSpPr>
        <p:spPr>
          <a:xfrm>
            <a:off x="562169" y="6143599"/>
            <a:ext cx="11353604" cy="400110"/>
          </a:xfrm>
          <a:prstGeom prst="rect">
            <a:avLst/>
          </a:prstGeom>
        </p:spPr>
        <p:txBody>
          <a:bodyPr wrap="square">
            <a:spAutoFit/>
          </a:bodyPr>
          <a:lstStyle/>
          <a:p>
            <a:pPr lvl="0" fontAlgn="auto" hangingPunct="1">
              <a:spcBef>
                <a:spcPts val="0"/>
              </a:spcBef>
              <a:spcAft>
                <a:spcPts val="0"/>
              </a:spcAft>
              <a:defRPr sz="1800" b="0" i="0" u="none" strike="noStrike" kern="0" cap="none" spc="0" baseline="0">
                <a:solidFill>
                  <a:srgbClr val="000000"/>
                </a:solidFill>
                <a:uFillTx/>
              </a:defRPr>
            </a:pPr>
            <a:r>
              <a:rPr lang="es-ES" sz="2000" dirty="0">
                <a:solidFill>
                  <a:srgbClr val="000000"/>
                </a:solidFill>
                <a:latin typeface="Gill Sans MT"/>
              </a:rPr>
              <a:t>Las isocuantas están cada más cerca unas de otras a medida que se incrementan los factores productivos</a:t>
            </a:r>
          </a:p>
        </p:txBody>
      </p:sp>
    </p:spTree>
    <p:extLst>
      <p:ext uri="{BB962C8B-B14F-4D97-AF65-F5344CB8AC3E}">
        <p14:creationId xmlns:p14="http://schemas.microsoft.com/office/powerpoint/2010/main" val="3677236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b="1" dirty="0"/>
              <a:t>Causas de los rendimientos a escala</a:t>
            </a:r>
          </a:p>
        </p:txBody>
      </p:sp>
      <p:graphicFrame>
        <p:nvGraphicFramePr>
          <p:cNvPr id="37890" name="Object 2"/>
          <p:cNvGraphicFramePr>
            <a:graphicFrameLocks noGrp="1" noChangeAspect="1"/>
          </p:cNvGraphicFramePr>
          <p:nvPr>
            <p:ph idx="1"/>
          </p:nvPr>
        </p:nvGraphicFramePr>
        <p:xfrm>
          <a:off x="621071" y="2265219"/>
          <a:ext cx="11570929" cy="3616036"/>
        </p:xfrm>
        <a:graphic>
          <a:graphicData uri="http://schemas.openxmlformats.org/presentationml/2006/ole">
            <mc:AlternateContent xmlns:mc="http://schemas.openxmlformats.org/markup-compatibility/2006">
              <mc:Choice xmlns:v="urn:schemas-microsoft-com:vml" Requires="v">
                <p:oleObj name="Documento" r:id="rId2" imgW="4709160" imgH="1344168" progId="Word.Document.8">
                  <p:embed/>
                </p:oleObj>
              </mc:Choice>
              <mc:Fallback>
                <p:oleObj name="Documento" r:id="rId2" imgW="4709160" imgH="1344168"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71" y="2265219"/>
                        <a:ext cx="11570929" cy="3616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6627"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6628" name="Rectangle 13"/>
          <p:cNvSpPr>
            <a:spLocks noGrp="1" noChangeArrowheads="1"/>
          </p:cNvSpPr>
          <p:nvPr>
            <p:ph type="subTitle" idx="1"/>
          </p:nvPr>
        </p:nvSpPr>
        <p:spPr bwMode="auto">
          <a:xfrm>
            <a:off x="1905000" y="2343150"/>
            <a:ext cx="8191500" cy="3035300"/>
          </a:xfrm>
          <a:effectLst>
            <a:outerShdw dist="71842" dir="2700000" algn="ctr" rotWithShape="0">
              <a:srgbClr val="B2B2B2"/>
            </a:outerShdw>
          </a:effectLst>
        </p:spPr>
        <p:txBody>
          <a:bodyPr wrap="square" numCol="1" anchor="t" anchorCtr="0" compatLnSpc="1">
            <a:prstTxWarp prst="textNoShape">
              <a:avLst/>
            </a:prstTxWarp>
          </a:bodyPr>
          <a:lstStyle/>
          <a:p>
            <a:r>
              <a:rPr lang="en-US" altLang="es-AR" sz="6000" b="1"/>
              <a:t>Teoría de los costos</a:t>
            </a:r>
            <a:endParaRPr lang="en-US" altLang="es-AR" sz="5400" b="1"/>
          </a:p>
        </p:txBody>
      </p:sp>
    </p:spTree>
    <p:extLst>
      <p:ext uri="{BB962C8B-B14F-4D97-AF65-F5344CB8AC3E}">
        <p14:creationId xmlns:p14="http://schemas.microsoft.com/office/powerpoint/2010/main" val="1901584874"/>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8675"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8676" name="Rectangle 4"/>
          <p:cNvSpPr>
            <a:spLocks noGrp="1" noChangeArrowheads="1"/>
          </p:cNvSpPr>
          <p:nvPr>
            <p:ph type="title"/>
          </p:nvPr>
        </p:nvSpPr>
        <p:spPr/>
        <p:txBody>
          <a:bodyPr/>
          <a:lstStyle/>
          <a:p>
            <a:r>
              <a:rPr lang="en-US" altLang="es-AR"/>
              <a:t>Introducción</a:t>
            </a:r>
          </a:p>
        </p:txBody>
      </p:sp>
      <p:sp>
        <p:nvSpPr>
          <p:cNvPr id="81925" name="Rectangle 5"/>
          <p:cNvSpPr>
            <a:spLocks noGrp="1" noChangeArrowheads="1"/>
          </p:cNvSpPr>
          <p:nvPr>
            <p:ph idx="1"/>
          </p:nvPr>
        </p:nvSpPr>
        <p:spPr bwMode="auto">
          <a:xfrm>
            <a:off x="1154954" y="2603500"/>
            <a:ext cx="9598390" cy="3416300"/>
          </a:xfrm>
        </p:spPr>
        <p:txBody>
          <a:bodyPr wrap="square" numCol="1" anchor="t" anchorCtr="0" compatLnSpc="1">
            <a:prstTxWarp prst="textNoShape">
              <a:avLst/>
            </a:prstTxWarp>
            <a:normAutofit fontScale="85000" lnSpcReduction="10000"/>
          </a:bodyPr>
          <a:lstStyle/>
          <a:p>
            <a:pPr algn="just">
              <a:spcBef>
                <a:spcPct val="70000"/>
              </a:spcBef>
            </a:pPr>
            <a:r>
              <a:rPr lang="en-US" altLang="es-AR" sz="3000" dirty="0">
                <a:latin typeface="Arial" panose="020B0604020202020204" pitchFamily="34" charset="0"/>
                <a:cs typeface="Arial" panose="020B0604020202020204" pitchFamily="34" charset="0"/>
              </a:rPr>
              <a:t>La </a:t>
            </a:r>
            <a:r>
              <a:rPr lang="en-US" altLang="es-AR" sz="3000" dirty="0" err="1">
                <a:latin typeface="Arial" panose="020B0604020202020204" pitchFamily="34" charset="0"/>
                <a:cs typeface="Arial" panose="020B0604020202020204" pitchFamily="34" charset="0"/>
              </a:rPr>
              <a:t>tecnología</a:t>
            </a:r>
            <a:r>
              <a:rPr lang="en-US" altLang="es-AR" sz="3000" dirty="0">
                <a:latin typeface="Arial" panose="020B0604020202020204" pitchFamily="34" charset="0"/>
                <a:cs typeface="Arial" panose="020B0604020202020204" pitchFamily="34" charset="0"/>
              </a:rPr>
              <a:t> de </a:t>
            </a:r>
            <a:r>
              <a:rPr lang="en-US" altLang="es-AR" sz="3000" dirty="0" err="1">
                <a:latin typeface="Arial" panose="020B0604020202020204" pitchFamily="34" charset="0"/>
                <a:cs typeface="Arial" panose="020B0604020202020204" pitchFamily="34" charset="0"/>
              </a:rPr>
              <a:t>producción</a:t>
            </a:r>
            <a:r>
              <a:rPr lang="en-US" altLang="es-AR" sz="3000"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mide</a:t>
            </a:r>
            <a:r>
              <a:rPr lang="en-US" altLang="es-AR" sz="3000" dirty="0">
                <a:latin typeface="Arial" panose="020B0604020202020204" pitchFamily="34" charset="0"/>
                <a:cs typeface="Arial" panose="020B0604020202020204" pitchFamily="34" charset="0"/>
              </a:rPr>
              <a:t> la </a:t>
            </a:r>
            <a:r>
              <a:rPr lang="en-US" altLang="es-AR" sz="3000" dirty="0" err="1">
                <a:latin typeface="Arial" panose="020B0604020202020204" pitchFamily="34" charset="0"/>
                <a:cs typeface="Arial" panose="020B0604020202020204" pitchFamily="34" charset="0"/>
              </a:rPr>
              <a:t>relación</a:t>
            </a:r>
            <a:r>
              <a:rPr lang="en-US" altLang="es-AR" sz="3000" dirty="0">
                <a:latin typeface="Arial" panose="020B0604020202020204" pitchFamily="34" charset="0"/>
                <a:cs typeface="Arial" panose="020B0604020202020204" pitchFamily="34" charset="0"/>
              </a:rPr>
              <a:t> entre </a:t>
            </a:r>
            <a:r>
              <a:rPr lang="en-US" altLang="es-AR" sz="3000" dirty="0" err="1">
                <a:latin typeface="Arial" panose="020B0604020202020204" pitchFamily="34" charset="0"/>
                <a:cs typeface="Arial" panose="020B0604020202020204" pitchFamily="34" charset="0"/>
              </a:rPr>
              <a:t>los</a:t>
            </a:r>
            <a:r>
              <a:rPr lang="en-US" altLang="es-AR" sz="3000"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factores</a:t>
            </a:r>
            <a:r>
              <a:rPr lang="en-US" altLang="es-AR" sz="3000" dirty="0">
                <a:latin typeface="Arial" panose="020B0604020202020204" pitchFamily="34" charset="0"/>
                <a:cs typeface="Arial" panose="020B0604020202020204" pitchFamily="34" charset="0"/>
              </a:rPr>
              <a:t> y la </a:t>
            </a:r>
            <a:r>
              <a:rPr lang="en-US" altLang="es-AR" sz="3000" dirty="0" err="1">
                <a:latin typeface="Arial" panose="020B0604020202020204" pitchFamily="34" charset="0"/>
                <a:cs typeface="Arial" panose="020B0604020202020204" pitchFamily="34" charset="0"/>
              </a:rPr>
              <a:t>producción</a:t>
            </a:r>
            <a:r>
              <a:rPr lang="en-US" altLang="es-AR" sz="3000" dirty="0">
                <a:latin typeface="Arial" panose="020B0604020202020204" pitchFamily="34" charset="0"/>
                <a:cs typeface="Arial" panose="020B0604020202020204" pitchFamily="34" charset="0"/>
              </a:rPr>
              <a:t>.</a:t>
            </a:r>
          </a:p>
          <a:p>
            <a:pPr algn="just">
              <a:spcBef>
                <a:spcPct val="70000"/>
              </a:spcBef>
            </a:pPr>
            <a:r>
              <a:rPr lang="en-US" altLang="es-AR" sz="3000" dirty="0">
                <a:latin typeface="Arial" panose="020B0604020202020204" pitchFamily="34" charset="0"/>
                <a:cs typeface="Arial" panose="020B0604020202020204" pitchFamily="34" charset="0"/>
              </a:rPr>
              <a:t>Dada la </a:t>
            </a:r>
            <a:r>
              <a:rPr lang="en-US" altLang="es-AR" sz="3000" dirty="0" err="1">
                <a:latin typeface="Arial" panose="020B0604020202020204" pitchFamily="34" charset="0"/>
                <a:cs typeface="Arial" panose="020B0604020202020204" pitchFamily="34" charset="0"/>
              </a:rPr>
              <a:t>tecnología</a:t>
            </a:r>
            <a:r>
              <a:rPr lang="en-US" altLang="es-AR" sz="3000" dirty="0">
                <a:latin typeface="Arial" panose="020B0604020202020204" pitchFamily="34" charset="0"/>
                <a:cs typeface="Arial" panose="020B0604020202020204" pitchFamily="34" charset="0"/>
              </a:rPr>
              <a:t> de </a:t>
            </a:r>
            <a:r>
              <a:rPr lang="en-US" altLang="es-AR" sz="3000" dirty="0" err="1">
                <a:latin typeface="Arial" panose="020B0604020202020204" pitchFamily="34" charset="0"/>
                <a:cs typeface="Arial" panose="020B0604020202020204" pitchFamily="34" charset="0"/>
              </a:rPr>
              <a:t>producción</a:t>
            </a:r>
            <a:r>
              <a:rPr lang="en-US" altLang="es-AR" sz="3000" dirty="0">
                <a:latin typeface="Arial" panose="020B0604020202020204" pitchFamily="34" charset="0"/>
                <a:cs typeface="Arial" panose="020B0604020202020204" pitchFamily="34" charset="0"/>
              </a:rPr>
              <a:t> de </a:t>
            </a:r>
            <a:r>
              <a:rPr lang="en-US" altLang="es-AR" sz="3000" dirty="0" err="1">
                <a:latin typeface="Arial" panose="020B0604020202020204" pitchFamily="34" charset="0"/>
                <a:cs typeface="Arial" panose="020B0604020202020204" pitchFamily="34" charset="0"/>
              </a:rPr>
              <a:t>una</a:t>
            </a:r>
            <a:r>
              <a:rPr lang="en-US" altLang="es-AR" sz="3000"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empresa</a:t>
            </a:r>
            <a:r>
              <a:rPr lang="en-US" altLang="es-AR" sz="3000" dirty="0">
                <a:latin typeface="Arial" panose="020B0604020202020204" pitchFamily="34" charset="0"/>
                <a:cs typeface="Arial" panose="020B0604020202020204" pitchFamily="34" charset="0"/>
              </a:rPr>
              <a:t>, el </a:t>
            </a:r>
            <a:r>
              <a:rPr lang="en-US" altLang="es-AR" sz="3000" dirty="0" err="1">
                <a:latin typeface="Arial" panose="020B0604020202020204" pitchFamily="34" charset="0"/>
                <a:cs typeface="Arial" panose="020B0604020202020204" pitchFamily="34" charset="0"/>
              </a:rPr>
              <a:t>empresario</a:t>
            </a:r>
            <a:r>
              <a:rPr lang="en-US" altLang="es-AR" sz="3000"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debe</a:t>
            </a:r>
            <a:r>
              <a:rPr lang="en-US" altLang="es-AR" sz="3000"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decidir</a:t>
            </a:r>
            <a:r>
              <a:rPr lang="en-US" altLang="es-AR" sz="3000" dirty="0">
                <a:latin typeface="Arial" panose="020B0604020202020204" pitchFamily="34" charset="0"/>
                <a:cs typeface="Arial" panose="020B0604020202020204" pitchFamily="34" charset="0"/>
              </a:rPr>
              <a:t> </a:t>
            </a:r>
            <a:r>
              <a:rPr lang="en-US" altLang="es-AR" sz="3000" i="1" dirty="0" err="1">
                <a:latin typeface="Arial" panose="020B0604020202020204" pitchFamily="34" charset="0"/>
                <a:cs typeface="Arial" panose="020B0604020202020204" pitchFamily="34" charset="0"/>
              </a:rPr>
              <a:t>cómo</a:t>
            </a:r>
            <a:r>
              <a:rPr lang="en-US" altLang="es-AR" sz="3000" i="1" dirty="0">
                <a:latin typeface="Arial" panose="020B0604020202020204" pitchFamily="34" charset="0"/>
                <a:cs typeface="Arial" panose="020B0604020202020204" pitchFamily="34" charset="0"/>
              </a:rPr>
              <a:t> </a:t>
            </a:r>
            <a:r>
              <a:rPr lang="en-US" altLang="es-AR" sz="3000" dirty="0" err="1">
                <a:latin typeface="Arial" panose="020B0604020202020204" pitchFamily="34" charset="0"/>
                <a:cs typeface="Arial" panose="020B0604020202020204" pitchFamily="34" charset="0"/>
              </a:rPr>
              <a:t>producir</a:t>
            </a:r>
            <a:r>
              <a:rPr lang="en-US" altLang="es-AR" sz="3000" dirty="0">
                <a:latin typeface="Arial" panose="020B0604020202020204" pitchFamily="34" charset="0"/>
                <a:cs typeface="Arial" panose="020B0604020202020204" pitchFamily="34" charset="0"/>
              </a:rPr>
              <a:t>.</a:t>
            </a:r>
          </a:p>
          <a:p>
            <a:pPr algn="just">
              <a:spcBef>
                <a:spcPct val="70000"/>
              </a:spcBef>
            </a:pPr>
            <a:r>
              <a:rPr lang="es-ES" altLang="es-AR" sz="3000" dirty="0">
                <a:latin typeface="Arial" panose="020B0604020202020204" pitchFamily="34" charset="0"/>
                <a:cs typeface="Arial" panose="020B0604020202020204" pitchFamily="34" charset="0"/>
              </a:rPr>
              <a:t>Para determinar el nivel óptimo de producción y la combinación de los factores, tenemos que convertir la unidad de medida de la función de producción a dólares o costes. </a:t>
            </a:r>
            <a:endParaRPr lang="en-US" altLang="es-AR" sz="3000" dirty="0">
              <a:latin typeface="Arial" panose="020B0604020202020204" pitchFamily="34" charset="0"/>
              <a:cs typeface="Arial" panose="020B0604020202020204" pitchFamily="34" charset="0"/>
            </a:endParaRPr>
          </a:p>
          <a:p>
            <a:pPr>
              <a:spcBef>
                <a:spcPct val="70000"/>
              </a:spcBef>
            </a:pPr>
            <a:endParaRPr lang="en-US" altLang="es-AR" dirty="0"/>
          </a:p>
        </p:txBody>
      </p:sp>
    </p:spTree>
    <p:extLst>
      <p:ext uri="{BB962C8B-B14F-4D97-AF65-F5344CB8AC3E}">
        <p14:creationId xmlns:p14="http://schemas.microsoft.com/office/powerpoint/2010/main" val="4028380216"/>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5">
                                            <p:txEl>
                                              <p:pRg st="0" end="0"/>
                                            </p:txEl>
                                          </p:spTgt>
                                        </p:tgtEl>
                                        <p:attrNameLst>
                                          <p:attrName>style.visibility</p:attrName>
                                        </p:attrNameLst>
                                      </p:cBhvr>
                                      <p:to>
                                        <p:strVal val="visible"/>
                                      </p:to>
                                    </p:set>
                                    <p:animEffect transition="in" filter="wipe(left)">
                                      <p:cBhvr>
                                        <p:cTn id="7" dur="500"/>
                                        <p:tgtEl>
                                          <p:spTgt spid="819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5">
                                            <p:txEl>
                                              <p:pRg st="1" end="1"/>
                                            </p:txEl>
                                          </p:spTgt>
                                        </p:tgtEl>
                                        <p:attrNameLst>
                                          <p:attrName>style.visibility</p:attrName>
                                        </p:attrNameLst>
                                      </p:cBhvr>
                                      <p:to>
                                        <p:strVal val="visible"/>
                                      </p:to>
                                    </p:set>
                                    <p:animEffect transition="in" filter="wipe(left)">
                                      <p:cBhvr>
                                        <p:cTn id="12" dur="500"/>
                                        <p:tgtEl>
                                          <p:spTgt spid="819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5">
                                            <p:txEl>
                                              <p:pRg st="2" end="2"/>
                                            </p:txEl>
                                          </p:spTgt>
                                        </p:tgtEl>
                                        <p:attrNameLst>
                                          <p:attrName>style.visibility</p:attrName>
                                        </p:attrNameLst>
                                      </p:cBhvr>
                                      <p:to>
                                        <p:strVal val="visible"/>
                                      </p:to>
                                    </p:set>
                                    <p:animEffect transition="in" filter="wipe(left)">
                                      <p:cBhvr>
                                        <p:cTn id="17" dur="500"/>
                                        <p:tgtEl>
                                          <p:spTgt spid="819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7694" y="1027337"/>
            <a:ext cx="8761413" cy="706964"/>
          </a:xfrm>
        </p:spPr>
        <p:txBody>
          <a:bodyPr/>
          <a:lstStyle/>
          <a:p>
            <a:endParaRPr lang="es-AR"/>
          </a:p>
        </p:txBody>
      </p:sp>
      <p:sp>
        <p:nvSpPr>
          <p:cNvPr id="4" name="Rectangle 2"/>
          <p:cNvSpPr>
            <a:spLocks noChangeArrowheads="1"/>
          </p:cNvSpPr>
          <p:nvPr/>
        </p:nvSpPr>
        <p:spPr bwMode="auto">
          <a:xfrm>
            <a:off x="2074117" y="6079723"/>
            <a:ext cx="1905000" cy="457200"/>
          </a:xfrm>
          <a:prstGeom prst="rect">
            <a:avLst/>
          </a:prstGeom>
          <a:noFill/>
          <a:ln w="12700">
            <a:noFill/>
            <a:miter lim="800000"/>
            <a:headEnd/>
            <a:tailEnd/>
          </a:ln>
        </p:spPr>
        <p:txBody>
          <a:bodyPr wrap="none" anchor="ctr"/>
          <a:lstStyle/>
          <a:p>
            <a:endParaRPr lang="es-ES"/>
          </a:p>
        </p:txBody>
      </p:sp>
      <p:sp>
        <p:nvSpPr>
          <p:cNvPr id="5" name="Rectangle 3"/>
          <p:cNvSpPr>
            <a:spLocks noChangeArrowheads="1"/>
          </p:cNvSpPr>
          <p:nvPr/>
        </p:nvSpPr>
        <p:spPr bwMode="auto">
          <a:xfrm>
            <a:off x="4588717" y="6079723"/>
            <a:ext cx="2895600" cy="457200"/>
          </a:xfrm>
          <a:prstGeom prst="rect">
            <a:avLst/>
          </a:prstGeom>
          <a:noFill/>
          <a:ln w="12700">
            <a:noFill/>
            <a:miter lim="800000"/>
            <a:headEnd/>
            <a:tailEnd/>
          </a:ln>
        </p:spPr>
        <p:txBody>
          <a:bodyPr wrap="none" anchor="ctr"/>
          <a:lstStyle/>
          <a:p>
            <a:endParaRPr lang="es-ES"/>
          </a:p>
        </p:txBody>
      </p:sp>
      <p:sp>
        <p:nvSpPr>
          <p:cNvPr id="6" name="Text Box 4"/>
          <p:cNvSpPr txBox="1">
            <a:spLocks noChangeArrowheads="1"/>
          </p:cNvSpPr>
          <p:nvPr/>
        </p:nvSpPr>
        <p:spPr bwMode="auto">
          <a:xfrm>
            <a:off x="782095" y="849112"/>
            <a:ext cx="9533761" cy="1569660"/>
          </a:xfrm>
          <a:prstGeom prst="rect">
            <a:avLst/>
          </a:prstGeom>
          <a:solidFill>
            <a:schemeClr val="tx2">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s-ES" altLang="es-AR" sz="2400" b="1" dirty="0"/>
              <a:t>EMPRESA: Unidad </a:t>
            </a:r>
            <a:r>
              <a:rPr lang="es-ES" altLang="es-AR" sz="2400" b="1" u="sng" dirty="0">
                <a:solidFill>
                  <a:schemeClr val="accent1">
                    <a:lumMod val="75000"/>
                  </a:schemeClr>
                </a:solidFill>
              </a:rPr>
              <a:t>técnica y económica</a:t>
            </a:r>
            <a:r>
              <a:rPr lang="es-ES" altLang="es-AR" sz="2400" b="1" dirty="0"/>
              <a:t>, dedicada a la </a:t>
            </a:r>
            <a:r>
              <a:rPr lang="es-ES" altLang="es-AR" sz="2400" b="1" u="sng" dirty="0">
                <a:solidFill>
                  <a:schemeClr val="accent1">
                    <a:lumMod val="75000"/>
                  </a:schemeClr>
                </a:solidFill>
              </a:rPr>
              <a:t>transformación de insumos</a:t>
            </a:r>
            <a:r>
              <a:rPr lang="es-ES" altLang="es-AR" sz="2400" b="1" dirty="0">
                <a:solidFill>
                  <a:schemeClr val="accent1">
                    <a:lumMod val="75000"/>
                  </a:schemeClr>
                </a:solidFill>
              </a:rPr>
              <a:t> </a:t>
            </a:r>
            <a:r>
              <a:rPr lang="es-ES" altLang="es-AR" sz="2400" b="1" dirty="0"/>
              <a:t>o factores productivos mediante la aplicación de una tecnología, con el objetivo de </a:t>
            </a:r>
            <a:r>
              <a:rPr lang="es-ES" altLang="es-AR" sz="2400" u="sng" dirty="0">
                <a:solidFill>
                  <a:schemeClr val="accent1">
                    <a:lumMod val="75000"/>
                  </a:schemeClr>
                </a:solidFill>
              </a:rPr>
              <a:t>ofrecer bienes y/o servicios</a:t>
            </a:r>
            <a:r>
              <a:rPr lang="es-ES" altLang="es-AR" sz="2400" b="1" dirty="0"/>
              <a:t> a los consumidores.</a:t>
            </a:r>
          </a:p>
        </p:txBody>
      </p:sp>
      <p:sp>
        <p:nvSpPr>
          <p:cNvPr id="7" name="Text Box 5"/>
          <p:cNvSpPr txBox="1">
            <a:spLocks noChangeArrowheads="1"/>
          </p:cNvSpPr>
          <p:nvPr/>
        </p:nvSpPr>
        <p:spPr bwMode="auto">
          <a:xfrm>
            <a:off x="1709069" y="2556884"/>
            <a:ext cx="79200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sz="2800" dirty="0">
                <a:solidFill>
                  <a:srgbClr val="DC2304"/>
                </a:solidFill>
              </a:rPr>
              <a:t>¿</a:t>
            </a:r>
            <a:r>
              <a:rPr lang="es-ES" altLang="es-AR" sz="2800" dirty="0">
                <a:solidFill>
                  <a:schemeClr val="tx2"/>
                </a:solidFill>
              </a:rPr>
              <a:t>Cuál es el OBJETIVO DEL EMPRESARIO</a:t>
            </a:r>
            <a:r>
              <a:rPr lang="es-ES" altLang="es-AR" sz="2800" dirty="0">
                <a:solidFill>
                  <a:srgbClr val="DC2304"/>
                </a:solidFill>
              </a:rPr>
              <a:t>?</a:t>
            </a:r>
          </a:p>
        </p:txBody>
      </p:sp>
      <p:sp>
        <p:nvSpPr>
          <p:cNvPr id="8" name="Text Box 6"/>
          <p:cNvSpPr txBox="1">
            <a:spLocks noChangeArrowheads="1"/>
          </p:cNvSpPr>
          <p:nvPr/>
        </p:nvSpPr>
        <p:spPr bwMode="auto">
          <a:xfrm>
            <a:off x="2174923" y="3305579"/>
            <a:ext cx="7056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sz="2400" dirty="0"/>
              <a:t>Maximizar su beneficio (o ganancia económica)</a:t>
            </a:r>
            <a:r>
              <a:rPr lang="es-ES" altLang="es-AR" dirty="0"/>
              <a:t> </a:t>
            </a:r>
          </a:p>
        </p:txBody>
      </p:sp>
      <p:sp>
        <p:nvSpPr>
          <p:cNvPr id="9" name="Text Box 7"/>
          <p:cNvSpPr txBox="1">
            <a:spLocks noChangeArrowheads="1"/>
          </p:cNvSpPr>
          <p:nvPr/>
        </p:nvSpPr>
        <p:spPr bwMode="auto">
          <a:xfrm>
            <a:off x="867694" y="5276448"/>
            <a:ext cx="3464609" cy="923330"/>
          </a:xfrm>
          <a:prstGeom prst="rect">
            <a:avLst/>
          </a:prstGeom>
          <a:solidFill>
            <a:schemeClr val="tx2">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Obtener el </a:t>
            </a:r>
            <a:r>
              <a:rPr lang="es-ES" altLang="es-AR" b="1" dirty="0">
                <a:solidFill>
                  <a:schemeClr val="accent1">
                    <a:lumMod val="75000"/>
                  </a:schemeClr>
                </a:solidFill>
              </a:rPr>
              <a:t>MAXIMO nivel de PRODUCCIÓN </a:t>
            </a:r>
            <a:r>
              <a:rPr lang="es-ES" altLang="es-AR" b="1" dirty="0"/>
              <a:t>a un costo dado.</a:t>
            </a:r>
          </a:p>
        </p:txBody>
      </p:sp>
      <p:sp>
        <p:nvSpPr>
          <p:cNvPr id="10" name="Text Box 8"/>
          <p:cNvSpPr txBox="1">
            <a:spLocks noChangeArrowheads="1"/>
          </p:cNvSpPr>
          <p:nvPr/>
        </p:nvSpPr>
        <p:spPr bwMode="auto">
          <a:xfrm>
            <a:off x="6769019" y="5276448"/>
            <a:ext cx="4068352" cy="923330"/>
          </a:xfrm>
          <a:prstGeom prst="rect">
            <a:avLst/>
          </a:prstGeom>
          <a:solidFill>
            <a:schemeClr val="tx2">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Incurrir en el </a:t>
            </a:r>
            <a:r>
              <a:rPr lang="es-ES" altLang="es-AR" b="1" dirty="0">
                <a:solidFill>
                  <a:schemeClr val="accent1">
                    <a:lumMod val="75000"/>
                  </a:schemeClr>
                </a:solidFill>
              </a:rPr>
              <a:t>MÍNIMO</a:t>
            </a:r>
            <a:r>
              <a:rPr lang="es-ES" altLang="es-AR" b="1" dirty="0">
                <a:solidFill>
                  <a:srgbClr val="DC2304"/>
                </a:solidFill>
              </a:rPr>
              <a:t> </a:t>
            </a:r>
            <a:r>
              <a:rPr lang="es-ES" altLang="es-AR" b="1" dirty="0">
                <a:solidFill>
                  <a:schemeClr val="accent1">
                    <a:lumMod val="75000"/>
                  </a:schemeClr>
                </a:solidFill>
              </a:rPr>
              <a:t>COSTO</a:t>
            </a:r>
            <a:r>
              <a:rPr lang="es-ES" altLang="es-AR" b="1" dirty="0"/>
              <a:t> para obtener un determinado nivel de producción.</a:t>
            </a:r>
          </a:p>
        </p:txBody>
      </p:sp>
      <p:sp>
        <p:nvSpPr>
          <p:cNvPr id="11" name="Text Box 9"/>
          <p:cNvSpPr txBox="1">
            <a:spLocks noChangeArrowheads="1"/>
          </p:cNvSpPr>
          <p:nvPr/>
        </p:nvSpPr>
        <p:spPr bwMode="auto">
          <a:xfrm>
            <a:off x="4947492" y="3908023"/>
            <a:ext cx="151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a:t>BT= IT-CT </a:t>
            </a:r>
          </a:p>
        </p:txBody>
      </p:sp>
      <p:sp>
        <p:nvSpPr>
          <p:cNvPr id="12" name="Text Box 10"/>
          <p:cNvSpPr txBox="1">
            <a:spLocks noChangeArrowheads="1"/>
          </p:cNvSpPr>
          <p:nvPr/>
        </p:nvSpPr>
        <p:spPr bwMode="auto">
          <a:xfrm>
            <a:off x="4876054" y="4412848"/>
            <a:ext cx="18929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a:t>BT= P*Q-CT </a:t>
            </a:r>
          </a:p>
        </p:txBody>
      </p:sp>
      <p:sp>
        <p:nvSpPr>
          <p:cNvPr id="13" name="Line 11"/>
          <p:cNvSpPr>
            <a:spLocks noChangeShapeType="1"/>
          </p:cNvSpPr>
          <p:nvPr/>
        </p:nvSpPr>
        <p:spPr bwMode="auto">
          <a:xfrm flipH="1">
            <a:off x="3004392" y="3981048"/>
            <a:ext cx="1223963" cy="1008063"/>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14" name="Line 12"/>
          <p:cNvSpPr>
            <a:spLocks noChangeShapeType="1"/>
          </p:cNvSpPr>
          <p:nvPr/>
        </p:nvSpPr>
        <p:spPr bwMode="auto">
          <a:xfrm>
            <a:off x="7108080" y="4052486"/>
            <a:ext cx="936625" cy="93662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792604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0723"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0724" name="Rectangle 4"/>
          <p:cNvSpPr>
            <a:spLocks noGrp="1" noChangeArrowheads="1"/>
          </p:cNvSpPr>
          <p:nvPr>
            <p:ph type="title"/>
          </p:nvPr>
        </p:nvSpPr>
        <p:spPr>
          <a:xfrm>
            <a:off x="1861800" y="781845"/>
            <a:ext cx="7983537" cy="1098550"/>
          </a:xfrm>
        </p:spPr>
        <p:txBody>
          <a:bodyPr/>
          <a:lstStyle/>
          <a:p>
            <a:r>
              <a:rPr lang="en-US" altLang="es-AR" dirty="0"/>
              <a:t>La </a:t>
            </a:r>
            <a:r>
              <a:rPr lang="en-US" altLang="es-AR" dirty="0" err="1"/>
              <a:t>medición</a:t>
            </a:r>
            <a:r>
              <a:rPr lang="en-US" altLang="es-AR" dirty="0"/>
              <a:t> de </a:t>
            </a:r>
            <a:r>
              <a:rPr lang="en-US" altLang="es-AR" dirty="0" err="1"/>
              <a:t>los</a:t>
            </a:r>
            <a:r>
              <a:rPr lang="en-US" altLang="es-AR" dirty="0"/>
              <a:t> </a:t>
            </a:r>
            <a:r>
              <a:rPr lang="en-US" altLang="es-AR" dirty="0" err="1"/>
              <a:t>costes</a:t>
            </a:r>
            <a:r>
              <a:rPr lang="en-US" altLang="es-AR" dirty="0"/>
              <a:t>: ¿</a:t>
            </a:r>
            <a:r>
              <a:rPr lang="en-US" altLang="es-AR" dirty="0" err="1"/>
              <a:t>qué</a:t>
            </a:r>
            <a:r>
              <a:rPr lang="en-US" altLang="es-AR" dirty="0"/>
              <a:t> </a:t>
            </a:r>
            <a:r>
              <a:rPr lang="en-US" altLang="es-AR" dirty="0" err="1"/>
              <a:t>costes</a:t>
            </a:r>
            <a:r>
              <a:rPr lang="en-US" altLang="es-AR" dirty="0"/>
              <a:t> son </a:t>
            </a:r>
            <a:r>
              <a:rPr lang="en-US" altLang="es-AR" dirty="0" err="1"/>
              <a:t>importantes</a:t>
            </a:r>
            <a:r>
              <a:rPr lang="en-US" altLang="es-AR" dirty="0"/>
              <a:t>?</a:t>
            </a:r>
          </a:p>
        </p:txBody>
      </p:sp>
      <p:sp>
        <p:nvSpPr>
          <p:cNvPr id="86021" name="Rectangle 5"/>
          <p:cNvSpPr>
            <a:spLocks noGrp="1" noChangeArrowheads="1"/>
          </p:cNvSpPr>
          <p:nvPr>
            <p:ph idx="1"/>
          </p:nvPr>
        </p:nvSpPr>
        <p:spPr>
          <a:xfrm>
            <a:off x="665988" y="2675128"/>
            <a:ext cx="11164824" cy="4182872"/>
          </a:xfrm>
        </p:spPr>
        <p:txBody>
          <a:bodyPr>
            <a:normAutofit fontScale="70000" lnSpcReduction="20000"/>
          </a:bodyPr>
          <a:lstStyle/>
          <a:p>
            <a:pPr>
              <a:spcBef>
                <a:spcPct val="70000"/>
              </a:spcBef>
              <a:defRPr/>
            </a:pPr>
            <a:r>
              <a:rPr lang="en-US" sz="3400" dirty="0" err="1">
                <a:latin typeface="Arial" panose="020B0604020202020204" pitchFamily="34" charset="0"/>
                <a:cs typeface="Arial" panose="020B0604020202020204" pitchFamily="34" charset="0"/>
              </a:rPr>
              <a:t>Coste</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contable</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Gastos</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reales</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más</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gastos</a:t>
            </a:r>
            <a:r>
              <a:rPr lang="en-US" sz="3400" dirty="0">
                <a:latin typeface="Arial" panose="020B0604020202020204" pitchFamily="34" charset="0"/>
                <a:cs typeface="Arial" panose="020B0604020202020204" pitchFamily="34" charset="0"/>
              </a:rPr>
              <a:t> de </a:t>
            </a:r>
            <a:r>
              <a:rPr lang="en-US" sz="3400" dirty="0" err="1">
                <a:latin typeface="Arial" panose="020B0604020202020204" pitchFamily="34" charset="0"/>
                <a:cs typeface="Arial" panose="020B0604020202020204" pitchFamily="34" charset="0"/>
              </a:rPr>
              <a:t>depreciación</a:t>
            </a:r>
            <a:r>
              <a:rPr lang="en-US" sz="3400" dirty="0">
                <a:latin typeface="Arial" panose="020B0604020202020204" pitchFamily="34" charset="0"/>
                <a:cs typeface="Arial" panose="020B0604020202020204" pitchFamily="34" charset="0"/>
              </a:rPr>
              <a:t> del </a:t>
            </a:r>
            <a:r>
              <a:rPr lang="en-US" sz="3400" dirty="0" err="1">
                <a:latin typeface="Arial" panose="020B0604020202020204" pitchFamily="34" charset="0"/>
                <a:cs typeface="Arial" panose="020B0604020202020204" pitchFamily="34" charset="0"/>
              </a:rPr>
              <a:t>equipo</a:t>
            </a:r>
            <a:r>
              <a:rPr lang="en-US" sz="3400" dirty="0">
                <a:latin typeface="Arial" panose="020B0604020202020204" pitchFamily="34" charset="0"/>
                <a:cs typeface="Arial" panose="020B0604020202020204" pitchFamily="34" charset="0"/>
              </a:rPr>
              <a:t> de capital.</a:t>
            </a:r>
          </a:p>
          <a:p>
            <a:pPr>
              <a:defRPr/>
            </a:pPr>
            <a:r>
              <a:rPr lang="en-US" sz="3400" dirty="0" err="1">
                <a:latin typeface="Arial" panose="020B0604020202020204" pitchFamily="34" charset="0"/>
                <a:cs typeface="Arial" panose="020B0604020202020204" pitchFamily="34" charset="0"/>
              </a:rPr>
              <a:t>Coste</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económico</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Coste</a:t>
            </a:r>
            <a:r>
              <a:rPr lang="en-US" sz="3400" dirty="0">
                <a:latin typeface="Arial" panose="020B0604020202020204" pitchFamily="34" charset="0"/>
                <a:cs typeface="Arial" panose="020B0604020202020204" pitchFamily="34" charset="0"/>
              </a:rPr>
              <a:t> que </a:t>
            </a:r>
            <a:r>
              <a:rPr lang="en-US" sz="3400" dirty="0" err="1">
                <a:latin typeface="Arial" panose="020B0604020202020204" pitchFamily="34" charset="0"/>
                <a:cs typeface="Arial" panose="020B0604020202020204" pitchFamily="34" charset="0"/>
              </a:rPr>
              <a:t>tiene</a:t>
            </a:r>
            <a:r>
              <a:rPr lang="en-US" sz="3400" dirty="0">
                <a:latin typeface="Arial" panose="020B0604020202020204" pitchFamily="34" charset="0"/>
                <a:cs typeface="Arial" panose="020B0604020202020204" pitchFamily="34" charset="0"/>
              </a:rPr>
              <a:t> para una </a:t>
            </a:r>
            <a:r>
              <a:rPr lang="en-US" sz="3400" dirty="0" err="1">
                <a:latin typeface="Arial" panose="020B0604020202020204" pitchFamily="34" charset="0"/>
                <a:cs typeface="Arial" panose="020B0604020202020204" pitchFamily="34" charset="0"/>
              </a:rPr>
              <a:t>empresa</a:t>
            </a:r>
            <a:r>
              <a:rPr lang="en-US" sz="3400" dirty="0">
                <a:latin typeface="Arial" panose="020B0604020202020204" pitchFamily="34" charset="0"/>
                <a:cs typeface="Arial" panose="020B0604020202020204" pitchFamily="34" charset="0"/>
              </a:rPr>
              <a:t> la </a:t>
            </a:r>
            <a:r>
              <a:rPr lang="en-US" sz="3400" dirty="0" err="1">
                <a:latin typeface="Arial" panose="020B0604020202020204" pitchFamily="34" charset="0"/>
                <a:cs typeface="Arial" panose="020B0604020202020204" pitchFamily="34" charset="0"/>
              </a:rPr>
              <a:t>utilización</a:t>
            </a:r>
            <a:r>
              <a:rPr lang="en-US" sz="3400" dirty="0">
                <a:latin typeface="Arial" panose="020B0604020202020204" pitchFamily="34" charset="0"/>
                <a:cs typeface="Arial" panose="020B0604020202020204" pitchFamily="34" charset="0"/>
              </a:rPr>
              <a:t> de </a:t>
            </a:r>
            <a:r>
              <a:rPr lang="en-US" sz="3400" dirty="0" err="1">
                <a:latin typeface="Arial" panose="020B0604020202020204" pitchFamily="34" charset="0"/>
                <a:cs typeface="Arial" panose="020B0604020202020204" pitchFamily="34" charset="0"/>
              </a:rPr>
              <a:t>recursos</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económicos</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en</a:t>
            </a:r>
            <a:r>
              <a:rPr lang="en-US" sz="3400" dirty="0">
                <a:latin typeface="Arial" panose="020B0604020202020204" pitchFamily="34" charset="0"/>
                <a:cs typeface="Arial" panose="020B0604020202020204" pitchFamily="34" charset="0"/>
              </a:rPr>
              <a:t> la </a:t>
            </a:r>
            <a:r>
              <a:rPr lang="en-US" sz="3400" dirty="0" err="1">
                <a:latin typeface="Arial" panose="020B0604020202020204" pitchFamily="34" charset="0"/>
                <a:cs typeface="Arial" panose="020B0604020202020204" pitchFamily="34" charset="0"/>
              </a:rPr>
              <a:t>producción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incluido</a:t>
            </a:r>
            <a:r>
              <a:rPr lang="en-US" sz="3400" dirty="0">
                <a:latin typeface="Arial" panose="020B0604020202020204" pitchFamily="34" charset="0"/>
                <a:cs typeface="Arial" panose="020B0604020202020204" pitchFamily="34" charset="0"/>
              </a:rPr>
              <a:t> el </a:t>
            </a:r>
            <a:r>
              <a:rPr lang="en-US" sz="3400" dirty="0" err="1">
                <a:latin typeface="Arial" panose="020B0604020202020204" pitchFamily="34" charset="0"/>
                <a:cs typeface="Arial" panose="020B0604020202020204" pitchFamily="34" charset="0"/>
              </a:rPr>
              <a:t>coste</a:t>
            </a:r>
            <a:r>
              <a:rPr lang="en-US" sz="3400" dirty="0">
                <a:latin typeface="Arial" panose="020B0604020202020204" pitchFamily="34" charset="0"/>
                <a:cs typeface="Arial" panose="020B0604020202020204" pitchFamily="34" charset="0"/>
              </a:rPr>
              <a:t> de </a:t>
            </a:r>
            <a:r>
              <a:rPr lang="en-US" sz="3400" dirty="0" err="1">
                <a:latin typeface="Arial" panose="020B0604020202020204" pitchFamily="34" charset="0"/>
                <a:cs typeface="Arial" panose="020B0604020202020204" pitchFamily="34" charset="0"/>
              </a:rPr>
              <a:t>oportunidad</a:t>
            </a:r>
            <a:r>
              <a:rPr lang="en-US" sz="3400" dirty="0">
                <a:latin typeface="Arial" panose="020B0604020202020204" pitchFamily="34" charset="0"/>
                <a:cs typeface="Arial" panose="020B0604020202020204" pitchFamily="34" charset="0"/>
              </a:rPr>
              <a:t>.</a:t>
            </a:r>
          </a:p>
          <a:p>
            <a:pPr marL="342900" lvl="1" indent="-342900">
              <a:spcBef>
                <a:spcPct val="70000"/>
              </a:spcBef>
              <a:defRPr/>
            </a:pPr>
            <a:r>
              <a:rPr lang="en-US" sz="3400" dirty="0" err="1">
                <a:latin typeface="Arial" panose="020B0604020202020204" pitchFamily="34" charset="0"/>
                <a:cs typeface="Arial" panose="020B0604020202020204" pitchFamily="34" charset="0"/>
              </a:rPr>
              <a:t>Costo</a:t>
            </a:r>
            <a:r>
              <a:rPr lang="en-US" sz="3400" dirty="0">
                <a:latin typeface="Arial" panose="020B0604020202020204" pitchFamily="34" charset="0"/>
                <a:cs typeface="Arial" panose="020B0604020202020204" pitchFamily="34" charset="0"/>
              </a:rPr>
              <a:t> de </a:t>
            </a:r>
            <a:r>
              <a:rPr lang="en-US" sz="3400" dirty="0" err="1">
                <a:latin typeface="Arial" panose="020B0604020202020204" pitchFamily="34" charset="0"/>
                <a:cs typeface="Arial" panose="020B0604020202020204" pitchFamily="34" charset="0"/>
              </a:rPr>
              <a:t>oportunidad</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correspondiente</a:t>
            </a:r>
            <a:r>
              <a:rPr lang="en-US" sz="3400" dirty="0">
                <a:latin typeface="Arial" panose="020B0604020202020204" pitchFamily="34" charset="0"/>
                <a:cs typeface="Arial" panose="020B0604020202020204" pitchFamily="34" charset="0"/>
              </a:rPr>
              <a:t> a las </a:t>
            </a:r>
            <a:r>
              <a:rPr lang="en-US" sz="3400" dirty="0" err="1">
                <a:latin typeface="Arial" panose="020B0604020202020204" pitchFamily="34" charset="0"/>
                <a:cs typeface="Arial" panose="020B0604020202020204" pitchFamily="34" charset="0"/>
              </a:rPr>
              <a:t>oportunidades</a:t>
            </a:r>
            <a:r>
              <a:rPr lang="en-US" sz="3400" dirty="0">
                <a:latin typeface="Arial" panose="020B0604020202020204" pitchFamily="34" charset="0"/>
                <a:cs typeface="Arial" panose="020B0604020202020204" pitchFamily="34" charset="0"/>
              </a:rPr>
              <a:t> que se </a:t>
            </a:r>
            <a:r>
              <a:rPr lang="en-US" sz="3400" dirty="0" err="1">
                <a:latin typeface="Arial" panose="020B0604020202020204" pitchFamily="34" charset="0"/>
                <a:cs typeface="Arial" panose="020B0604020202020204" pitchFamily="34" charset="0"/>
              </a:rPr>
              <a:t>pierden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cuando</a:t>
            </a:r>
            <a:r>
              <a:rPr lang="en-US" sz="3400" dirty="0">
                <a:latin typeface="Arial" panose="020B0604020202020204" pitchFamily="34" charset="0"/>
                <a:cs typeface="Arial" panose="020B0604020202020204" pitchFamily="34" charset="0"/>
              </a:rPr>
              <a:t> no se </a:t>
            </a:r>
            <a:r>
              <a:rPr lang="en-US" sz="3400" dirty="0" err="1">
                <a:latin typeface="Arial" panose="020B0604020202020204" pitchFamily="34" charset="0"/>
                <a:cs typeface="Arial" panose="020B0604020202020204" pitchFamily="34" charset="0"/>
              </a:rPr>
              <a:t>utilizan</a:t>
            </a:r>
            <a:r>
              <a:rPr lang="en-US" sz="3400" dirty="0">
                <a:latin typeface="Arial" panose="020B0604020202020204" pitchFamily="34" charset="0"/>
                <a:cs typeface="Arial" panose="020B0604020202020204" pitchFamily="34" charset="0"/>
              </a:rPr>
              <a:t> los </a:t>
            </a:r>
            <a:r>
              <a:rPr lang="en-US" sz="3400" dirty="0" err="1">
                <a:latin typeface="Arial" panose="020B0604020202020204" pitchFamily="34" charset="0"/>
                <a:cs typeface="Arial" panose="020B0604020202020204" pitchFamily="34" charset="0"/>
              </a:rPr>
              <a:t>recursos</a:t>
            </a:r>
            <a:r>
              <a:rPr lang="en-US" sz="3400" dirty="0">
                <a:latin typeface="Arial" panose="020B0604020202020204" pitchFamily="34" charset="0"/>
                <a:cs typeface="Arial" panose="020B0604020202020204" pitchFamily="34" charset="0"/>
              </a:rPr>
              <a:t> de la </a:t>
            </a:r>
            <a:r>
              <a:rPr lang="en-US" sz="3400" dirty="0" err="1">
                <a:latin typeface="Arial" panose="020B0604020202020204" pitchFamily="34" charset="0"/>
                <a:cs typeface="Arial" panose="020B0604020202020204" pitchFamily="34" charset="0"/>
              </a:rPr>
              <a:t>empresa</a:t>
            </a:r>
            <a:r>
              <a:rPr lang="en-US" sz="3400" dirty="0">
                <a:latin typeface="Arial" panose="020B0604020202020204" pitchFamily="34" charset="0"/>
                <a:cs typeface="Arial" panose="020B0604020202020204" pitchFamily="34" charset="0"/>
              </a:rPr>
              <a:t> para el fin para el que </a:t>
            </a:r>
            <a:r>
              <a:rPr lang="en-US" sz="3400" dirty="0" err="1">
                <a:latin typeface="Arial" panose="020B0604020202020204" pitchFamily="34" charset="0"/>
                <a:cs typeface="Arial" panose="020B0604020202020204" pitchFamily="34" charset="0"/>
              </a:rPr>
              <a:t>tienen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más</a:t>
            </a:r>
            <a:r>
              <a:rPr lang="en-US" sz="3400" dirty="0">
                <a:latin typeface="Arial" panose="020B0604020202020204" pitchFamily="34" charset="0"/>
                <a:cs typeface="Arial" panose="020B0604020202020204" pitchFamily="34" charset="0"/>
              </a:rPr>
              <a:t> valor.</a:t>
            </a:r>
          </a:p>
          <a:p>
            <a:pPr>
              <a:spcBef>
                <a:spcPct val="70000"/>
              </a:spcBef>
              <a:defRPr/>
            </a:pPr>
            <a:r>
              <a:rPr lang="en-US" sz="3400" dirty="0" err="1">
                <a:latin typeface="Arial" panose="020B0604020202020204" pitchFamily="34" charset="0"/>
                <a:cs typeface="Arial" panose="020B0604020202020204" pitchFamily="34" charset="0"/>
              </a:rPr>
              <a:t>Coste</a:t>
            </a:r>
            <a:r>
              <a:rPr lang="en-US" sz="3400" dirty="0">
                <a:latin typeface="Arial" panose="020B0604020202020204" pitchFamily="34" charset="0"/>
                <a:cs typeface="Arial" panose="020B0604020202020204" pitchFamily="34" charset="0"/>
              </a:rPr>
              <a:t> irrecuperable: </a:t>
            </a:r>
            <a:r>
              <a:rPr lang="en-US" sz="3400" dirty="0" err="1">
                <a:latin typeface="Arial" panose="020B0604020202020204" pitchFamily="34" charset="0"/>
                <a:cs typeface="Arial" panose="020B0604020202020204" pitchFamily="34" charset="0"/>
              </a:rPr>
              <a:t>Gasto</a:t>
            </a:r>
            <a:r>
              <a:rPr lang="en-US" sz="3400" dirty="0">
                <a:latin typeface="Arial" panose="020B0604020202020204" pitchFamily="34" charset="0"/>
                <a:cs typeface="Arial" panose="020B0604020202020204" pitchFamily="34" charset="0"/>
              </a:rPr>
              <a:t> que no </a:t>
            </a:r>
            <a:r>
              <a:rPr lang="en-US" sz="3400" dirty="0" err="1">
                <a:latin typeface="Arial" panose="020B0604020202020204" pitchFamily="34" charset="0"/>
                <a:cs typeface="Arial" panose="020B0604020202020204" pitchFamily="34" charset="0"/>
              </a:rPr>
              <a:t>puede</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recuperarse</a:t>
            </a:r>
            <a:r>
              <a:rPr lang="en-US" sz="3400" dirty="0">
                <a:latin typeface="Arial" panose="020B0604020202020204" pitchFamily="34" charset="0"/>
                <a:cs typeface="Arial" panose="020B0604020202020204" pitchFamily="34" charset="0"/>
              </a:rPr>
              <a:t> una </a:t>
            </a:r>
            <a:r>
              <a:rPr lang="en-US" sz="3400" dirty="0" err="1">
                <a:latin typeface="Arial" panose="020B0604020202020204" pitchFamily="34" charset="0"/>
                <a:cs typeface="Arial" panose="020B0604020202020204" pitchFamily="34" charset="0"/>
              </a:rPr>
              <a:t>vez</a:t>
            </a:r>
            <a:r>
              <a:rPr lang="en-US" sz="3400" dirty="0">
                <a:latin typeface="Arial" panose="020B0604020202020204" pitchFamily="34" charset="0"/>
                <a:cs typeface="Arial" panose="020B0604020202020204" pitchFamily="34" charset="0"/>
              </a:rPr>
              <a:t> que se </a:t>
            </a:r>
            <a:r>
              <a:rPr lang="en-US" sz="3400" dirty="0" err="1">
                <a:latin typeface="Arial" panose="020B0604020202020204" pitchFamily="34" charset="0"/>
                <a:cs typeface="Arial" panose="020B0604020202020204" pitchFamily="34" charset="0"/>
              </a:rPr>
              <a:t>realiza</a:t>
            </a:r>
            <a:r>
              <a:rPr lang="en-US" sz="3400" dirty="0">
                <a:latin typeface="Arial" panose="020B0604020202020204" pitchFamily="34" charset="0"/>
                <a:cs typeface="Arial" panose="020B0604020202020204" pitchFamily="34" charset="0"/>
              </a:rPr>
              <a:t>.</a:t>
            </a:r>
          </a:p>
          <a:p>
            <a:pPr marL="0" lvl="1" indent="360363">
              <a:spcBef>
                <a:spcPct val="70000"/>
              </a:spcBef>
              <a:buNone/>
              <a:defRPr/>
            </a:pPr>
            <a:r>
              <a:rPr lang="en-US" sz="3400" dirty="0">
                <a:latin typeface="Arial" panose="020B0604020202020204" pitchFamily="34" charset="0"/>
                <a:cs typeface="Arial" panose="020B0604020202020204" pitchFamily="34" charset="0"/>
              </a:rPr>
              <a:t>No </a:t>
            </a:r>
            <a:r>
              <a:rPr lang="en-US" sz="3400" dirty="0" err="1">
                <a:latin typeface="Arial" panose="020B0604020202020204" pitchFamily="34" charset="0"/>
                <a:cs typeface="Arial" panose="020B0604020202020204" pitchFamily="34" charset="0"/>
              </a:rPr>
              <a:t>deben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influir</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en</a:t>
            </a:r>
            <a:r>
              <a:rPr lang="en-US" sz="3400" dirty="0">
                <a:latin typeface="Arial" panose="020B0604020202020204" pitchFamily="34" charset="0"/>
                <a:cs typeface="Arial" panose="020B0604020202020204" pitchFamily="34" charset="0"/>
              </a:rPr>
              <a:t> las </a:t>
            </a:r>
            <a:r>
              <a:rPr lang="en-US" sz="3400" dirty="0" err="1">
                <a:latin typeface="Arial" panose="020B0604020202020204" pitchFamily="34" charset="0"/>
                <a:cs typeface="Arial" panose="020B0604020202020204" pitchFamily="34" charset="0"/>
              </a:rPr>
              <a:t>decisiones</a:t>
            </a:r>
            <a:r>
              <a:rPr lang="en-US" sz="3400" dirty="0">
                <a:latin typeface="Arial" panose="020B0604020202020204" pitchFamily="34" charset="0"/>
                <a:cs typeface="Arial" panose="020B0604020202020204" pitchFamily="34" charset="0"/>
              </a:rPr>
              <a:t> de la </a:t>
            </a:r>
            <a:r>
              <a:rPr lang="en-US" sz="3400" dirty="0" err="1">
                <a:latin typeface="Arial" panose="020B0604020202020204" pitchFamily="34" charset="0"/>
                <a:cs typeface="Arial" panose="020B0604020202020204" pitchFamily="34" charset="0"/>
              </a:rPr>
              <a:t>empresa</a:t>
            </a:r>
            <a:r>
              <a:rPr lang="en-US" sz="3400" dirty="0">
                <a:latin typeface="Arial" panose="020B0604020202020204" pitchFamily="34" charset="0"/>
                <a:cs typeface="Arial" panose="020B0604020202020204" pitchFamily="34" charset="0"/>
              </a:rPr>
              <a:t>.</a:t>
            </a:r>
          </a:p>
          <a:p>
            <a:pPr marL="342900" lvl="1" indent="0">
              <a:buSzPct val="75000"/>
              <a:buNone/>
              <a:defRPr/>
            </a:pPr>
            <a:endParaRPr lang="en-US" dirty="0"/>
          </a:p>
          <a:p>
            <a:pPr lvl="1">
              <a:buSzPct val="75000"/>
              <a:defRPr/>
            </a:pPr>
            <a:endParaRPr lang="en-US" dirty="0"/>
          </a:p>
        </p:txBody>
      </p:sp>
    </p:spTree>
    <p:extLst>
      <p:ext uri="{BB962C8B-B14F-4D97-AF65-F5344CB8AC3E}">
        <p14:creationId xmlns:p14="http://schemas.microsoft.com/office/powerpoint/2010/main" val="1832044788"/>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21">
                                            <p:txEl>
                                              <p:pRg st="0" end="0"/>
                                            </p:txEl>
                                          </p:spTgt>
                                        </p:tgtEl>
                                        <p:attrNameLst>
                                          <p:attrName>style.visibility</p:attrName>
                                        </p:attrNameLst>
                                      </p:cBhvr>
                                      <p:to>
                                        <p:strVal val="visible"/>
                                      </p:to>
                                    </p:set>
                                    <p:animEffect transition="in" filter="wipe(left)">
                                      <p:cBhvr>
                                        <p:cTn id="7" dur="500"/>
                                        <p:tgtEl>
                                          <p:spTgt spid="860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21">
                                            <p:txEl>
                                              <p:pRg st="1" end="1"/>
                                            </p:txEl>
                                          </p:spTgt>
                                        </p:tgtEl>
                                        <p:attrNameLst>
                                          <p:attrName>style.visibility</p:attrName>
                                        </p:attrNameLst>
                                      </p:cBhvr>
                                      <p:to>
                                        <p:strVal val="visible"/>
                                      </p:to>
                                    </p:set>
                                    <p:animEffect transition="in" filter="wipe(left)">
                                      <p:cBhvr>
                                        <p:cTn id="12" dur="500"/>
                                        <p:tgtEl>
                                          <p:spTgt spid="8602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6021">
                                            <p:txEl>
                                              <p:pRg st="2" end="2"/>
                                            </p:txEl>
                                          </p:spTgt>
                                        </p:tgtEl>
                                        <p:attrNameLst>
                                          <p:attrName>style.visibility</p:attrName>
                                        </p:attrNameLst>
                                      </p:cBhvr>
                                      <p:to>
                                        <p:strVal val="visible"/>
                                      </p:to>
                                    </p:set>
                                    <p:animEffect transition="in" filter="wipe(left)">
                                      <p:cBhvr>
                                        <p:cTn id="15" dur="500"/>
                                        <p:tgtEl>
                                          <p:spTgt spid="8602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6021">
                                            <p:txEl>
                                              <p:pRg st="3" end="3"/>
                                            </p:txEl>
                                          </p:spTgt>
                                        </p:tgtEl>
                                        <p:attrNameLst>
                                          <p:attrName>style.visibility</p:attrName>
                                        </p:attrNameLst>
                                      </p:cBhvr>
                                      <p:to>
                                        <p:strVal val="visible"/>
                                      </p:to>
                                    </p:set>
                                    <p:animEffect transition="in" filter="wipe(left)">
                                      <p:cBhvr>
                                        <p:cTn id="20" dur="500"/>
                                        <p:tgtEl>
                                          <p:spTgt spid="8602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6021">
                                            <p:txEl>
                                              <p:pRg st="4" end="4"/>
                                            </p:txEl>
                                          </p:spTgt>
                                        </p:tgtEl>
                                        <p:attrNameLst>
                                          <p:attrName>style.visibility</p:attrName>
                                        </p:attrNameLst>
                                      </p:cBhvr>
                                      <p:to>
                                        <p:strVal val="visible"/>
                                      </p:to>
                                    </p:set>
                                    <p:animEffect transition="in" filter="wipe(left)">
                                      <p:cBhvr>
                                        <p:cTn id="23" dur="500"/>
                                        <p:tgtEl>
                                          <p:spTgt spid="860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6D2785-722E-4E38-95FB-77E09FA21C0A}"/>
              </a:ext>
            </a:extLst>
          </p:cNvPr>
          <p:cNvSpPr>
            <a:spLocks noGrp="1"/>
          </p:cNvSpPr>
          <p:nvPr>
            <p:ph type="title"/>
          </p:nvPr>
        </p:nvSpPr>
        <p:spPr/>
        <p:txBody>
          <a:bodyPr/>
          <a:lstStyle/>
          <a:p>
            <a:r>
              <a:rPr lang="es-AR" dirty="0"/>
              <a:t>Otros tipos de costos</a:t>
            </a:r>
          </a:p>
        </p:txBody>
      </p:sp>
      <p:sp>
        <p:nvSpPr>
          <p:cNvPr id="3" name="Marcador de contenido 2">
            <a:extLst>
              <a:ext uri="{FF2B5EF4-FFF2-40B4-BE49-F238E27FC236}">
                <a16:creationId xmlns:a16="http://schemas.microsoft.com/office/drawing/2014/main" id="{9D66A94C-9080-4810-A0E4-47EB25031313}"/>
              </a:ext>
            </a:extLst>
          </p:cNvPr>
          <p:cNvSpPr>
            <a:spLocks noGrp="1"/>
          </p:cNvSpPr>
          <p:nvPr>
            <p:ph idx="1"/>
          </p:nvPr>
        </p:nvSpPr>
        <p:spPr>
          <a:xfrm>
            <a:off x="508000" y="2540001"/>
            <a:ext cx="11176000" cy="3692236"/>
          </a:xfrm>
        </p:spPr>
        <p:txBody>
          <a:bodyPr>
            <a:normAutofit fontScale="92500"/>
          </a:bodyPr>
          <a:lstStyle/>
          <a:p>
            <a:r>
              <a:rPr lang="es-AR" sz="2400" b="1" dirty="0">
                <a:solidFill>
                  <a:schemeClr val="accent6">
                    <a:lumMod val="75000"/>
                  </a:schemeClr>
                </a:solidFill>
                <a:latin typeface="Arial" panose="020B0604020202020204" pitchFamily="34" charset="0"/>
                <a:cs typeface="Arial" panose="020B0604020202020204" pitchFamily="34" charset="0"/>
              </a:rPr>
              <a:t>Costes directos</a:t>
            </a:r>
            <a:r>
              <a:rPr lang="es-AR" sz="2400" dirty="0">
                <a:latin typeface="Arial" panose="020B0604020202020204" pitchFamily="34" charset="0"/>
                <a:cs typeface="Arial" panose="020B0604020202020204" pitchFamily="34" charset="0"/>
              </a:rPr>
              <a:t>. Son aquellos costes de los factores de producción que podemos asignar directamente a un producto, ya que no intervienen en la elaboración de otros productos. </a:t>
            </a:r>
          </a:p>
          <a:p>
            <a:r>
              <a:rPr lang="es-AR" sz="2400" b="1" dirty="0">
                <a:solidFill>
                  <a:schemeClr val="accent6">
                    <a:lumMod val="75000"/>
                  </a:schemeClr>
                </a:solidFill>
                <a:latin typeface="Arial" panose="020B0604020202020204" pitchFamily="34" charset="0"/>
                <a:cs typeface="Arial" panose="020B0604020202020204" pitchFamily="34" charset="0"/>
              </a:rPr>
              <a:t>Costes indirectos</a:t>
            </a:r>
            <a:r>
              <a:rPr lang="es-AR" sz="2400" dirty="0">
                <a:latin typeface="Arial" panose="020B0604020202020204" pitchFamily="34" charset="0"/>
                <a:cs typeface="Arial" panose="020B0604020202020204" pitchFamily="34" charset="0"/>
              </a:rPr>
              <a:t>: Afectan a todo el proceso de producción y por tanto no podemos asignarlos a solo un producto en concreto.</a:t>
            </a:r>
          </a:p>
          <a:p>
            <a:r>
              <a:rPr lang="es-AR" sz="2400" b="1" dirty="0">
                <a:solidFill>
                  <a:schemeClr val="accent6">
                    <a:lumMod val="75000"/>
                  </a:schemeClr>
                </a:solidFill>
                <a:latin typeface="Arial" panose="020B0604020202020204" pitchFamily="34" charset="0"/>
                <a:cs typeface="Arial" panose="020B0604020202020204" pitchFamily="34" charset="0"/>
              </a:rPr>
              <a:t>Los costos explícitos:</a:t>
            </a:r>
            <a:r>
              <a:rPr lang="es-AR" sz="2400" b="0" i="0" dirty="0">
                <a:solidFill>
                  <a:srgbClr val="444444"/>
                </a:solidFill>
                <a:effectLst/>
                <a:latin typeface="Arial" panose="020B0604020202020204" pitchFamily="34" charset="0"/>
                <a:cs typeface="Arial" panose="020B0604020202020204" pitchFamily="34" charset="0"/>
              </a:rPr>
              <a:t> costo que se incurre cuando se lleva a cabo cualquier proceso de producción, o la actividad se realiza en el curso normal de los negocios</a:t>
            </a:r>
          </a:p>
          <a:p>
            <a:r>
              <a:rPr lang="es-AR" sz="2400" b="1" dirty="0">
                <a:solidFill>
                  <a:schemeClr val="accent6">
                    <a:lumMod val="75000"/>
                  </a:schemeClr>
                </a:solidFill>
                <a:latin typeface="Arial" panose="020B0604020202020204" pitchFamily="34" charset="0"/>
                <a:cs typeface="Arial" panose="020B0604020202020204" pitchFamily="34" charset="0"/>
              </a:rPr>
              <a:t>Costos implícitos</a:t>
            </a:r>
            <a:r>
              <a:rPr lang="es-AR" sz="2400" dirty="0">
                <a:latin typeface="Arial" panose="020B0604020202020204" pitchFamily="34" charset="0"/>
                <a:cs typeface="Arial" panose="020B0604020202020204" pitchFamily="34" charset="0"/>
              </a:rPr>
              <a:t>: aquellos que no conllevan un gasto monetario para la empresa.</a:t>
            </a:r>
          </a:p>
        </p:txBody>
      </p:sp>
    </p:spTree>
    <p:extLst>
      <p:ext uri="{BB962C8B-B14F-4D97-AF65-F5344CB8AC3E}">
        <p14:creationId xmlns:p14="http://schemas.microsoft.com/office/powerpoint/2010/main" val="2510740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4819"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8309" name="Rectangle 5"/>
          <p:cNvSpPr>
            <a:spLocks noGrp="1" noChangeArrowheads="1"/>
          </p:cNvSpPr>
          <p:nvPr>
            <p:ph idx="1"/>
          </p:nvPr>
        </p:nvSpPr>
        <p:spPr bwMode="auto">
          <a:xfrm>
            <a:off x="1399032" y="2295526"/>
            <a:ext cx="9829799" cy="3648075"/>
          </a:xfrm>
        </p:spPr>
        <p:txBody>
          <a:bodyPr wrap="square" numCol="1" anchor="t" anchorCtr="0" compatLnSpc="1">
            <a:prstTxWarp prst="textNoShape">
              <a:avLst/>
            </a:prstTxWarp>
            <a:normAutofit/>
          </a:bodyPr>
          <a:lstStyle/>
          <a:p>
            <a:pPr marL="0" indent="0">
              <a:spcBef>
                <a:spcPct val="70000"/>
              </a:spcBef>
              <a:buNone/>
            </a:pPr>
            <a:r>
              <a:rPr lang="en-US" altLang="es-AR" sz="2000" dirty="0">
                <a:latin typeface="Arial" panose="020B0604020202020204" pitchFamily="34" charset="0"/>
                <a:cs typeface="Arial" panose="020B0604020202020204" pitchFamily="34" charset="0"/>
              </a:rPr>
              <a:t>La </a:t>
            </a:r>
            <a:r>
              <a:rPr lang="en-US" altLang="es-AR" sz="2000" dirty="0" err="1">
                <a:latin typeface="Arial" panose="020B0604020202020204" pitchFamily="34" charset="0"/>
                <a:cs typeface="Arial" panose="020B0604020202020204" pitchFamily="34" charset="0"/>
              </a:rPr>
              <a:t>producción</a:t>
            </a:r>
            <a:r>
              <a:rPr lang="en-US" altLang="es-AR" sz="2000" dirty="0">
                <a:latin typeface="Arial" panose="020B0604020202020204" pitchFamily="34" charset="0"/>
                <a:cs typeface="Arial" panose="020B0604020202020204" pitchFamily="34" charset="0"/>
              </a:rPr>
              <a:t> total </a:t>
            </a:r>
            <a:r>
              <a:rPr lang="en-US" altLang="es-AR" sz="2000" dirty="0" err="1">
                <a:latin typeface="Arial" panose="020B0604020202020204" pitchFamily="34" charset="0"/>
                <a:cs typeface="Arial" panose="020B0604020202020204" pitchFamily="34" charset="0"/>
              </a:rPr>
              <a:t>es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una</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función</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factores</a:t>
            </a:r>
            <a:r>
              <a:rPr lang="en-US" altLang="es-AR" sz="2000" dirty="0">
                <a:latin typeface="Arial" panose="020B0604020202020204" pitchFamily="34" charset="0"/>
                <a:cs typeface="Arial" panose="020B0604020202020204" pitchFamily="34" charset="0"/>
              </a:rPr>
              <a:t> variables y </a:t>
            </a:r>
            <a:r>
              <a:rPr lang="en-US" altLang="es-AR" sz="2000" dirty="0" err="1">
                <a:latin typeface="Arial" panose="020B0604020202020204" pitchFamily="34" charset="0"/>
                <a:cs typeface="Arial" panose="020B0604020202020204" pitchFamily="34" charset="0"/>
              </a:rPr>
              <a:t>factores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fijos</a:t>
            </a:r>
            <a:endParaRPr lang="en-US" altLang="es-AR" sz="2000" dirty="0">
              <a:solidFill>
                <a:srgbClr val="FF3300"/>
              </a:solidFill>
              <a:latin typeface="Arial" panose="020B0604020202020204" pitchFamily="34" charset="0"/>
              <a:cs typeface="Arial" panose="020B0604020202020204" pitchFamily="34" charset="0"/>
            </a:endParaRPr>
          </a:p>
          <a:p>
            <a:pPr>
              <a:spcBef>
                <a:spcPct val="70000"/>
              </a:spcBef>
            </a:pPr>
            <a:r>
              <a:rPr lang="en-US" altLang="es-AR" sz="2000" b="1" dirty="0" err="1">
                <a:solidFill>
                  <a:schemeClr val="accent6">
                    <a:lumMod val="75000"/>
                  </a:schemeClr>
                </a:solidFill>
                <a:latin typeface="Arial" panose="020B0604020202020204" pitchFamily="34" charset="0"/>
                <a:cs typeface="Arial" panose="020B0604020202020204" pitchFamily="34" charset="0"/>
              </a:rPr>
              <a:t>Costo</a:t>
            </a:r>
            <a:r>
              <a:rPr lang="en-US" altLang="es-AR" sz="2000" b="1" dirty="0">
                <a:solidFill>
                  <a:schemeClr val="accent6">
                    <a:lumMod val="75000"/>
                  </a:schemeClr>
                </a:solidFill>
                <a:latin typeface="Arial" panose="020B0604020202020204" pitchFamily="34" charset="0"/>
                <a:cs typeface="Arial" panose="020B0604020202020204" pitchFamily="34" charset="0"/>
              </a:rPr>
              <a:t> </a:t>
            </a:r>
            <a:r>
              <a:rPr lang="en-US" altLang="es-AR" sz="2000" b="1" dirty="0" err="1">
                <a:solidFill>
                  <a:schemeClr val="accent6">
                    <a:lumMod val="75000"/>
                  </a:schemeClr>
                </a:solidFill>
                <a:latin typeface="Arial" panose="020B0604020202020204" pitchFamily="34" charset="0"/>
                <a:cs typeface="Arial" panose="020B0604020202020204" pitchFamily="34" charset="0"/>
              </a:rPr>
              <a:t>fijo</a:t>
            </a:r>
            <a:r>
              <a:rPr lang="en-US" altLang="es-AR" sz="2000" b="1" dirty="0">
                <a:solidFill>
                  <a:schemeClr val="accent6">
                    <a:lumMod val="75000"/>
                  </a:schemeClr>
                </a:solidFill>
                <a:latin typeface="Arial" panose="020B0604020202020204" pitchFamily="34" charset="0"/>
                <a:cs typeface="Arial" panose="020B0604020202020204" pitchFamily="34" charset="0"/>
              </a:rPr>
              <a:t>:</a:t>
            </a:r>
          </a:p>
          <a:p>
            <a:pPr lvl="1">
              <a:spcBef>
                <a:spcPct val="70000"/>
              </a:spcBef>
            </a:pPr>
            <a:r>
              <a:rPr lang="en-US" altLang="es-AR" sz="2000" dirty="0" err="1">
                <a:latin typeface="Arial" panose="020B0604020202020204" pitchFamily="34" charset="0"/>
                <a:cs typeface="Arial" panose="020B0604020202020204" pitchFamily="34" charset="0"/>
              </a:rPr>
              <a:t>Costo</a:t>
            </a:r>
            <a:r>
              <a:rPr lang="en-US" altLang="es-AR" sz="2000" dirty="0">
                <a:latin typeface="Arial" panose="020B0604020202020204" pitchFamily="34" charset="0"/>
                <a:cs typeface="Arial" panose="020B0604020202020204" pitchFamily="34" charset="0"/>
              </a:rPr>
              <a:t> que no </a:t>
            </a:r>
            <a:r>
              <a:rPr lang="en-US" altLang="es-AR" sz="2000" dirty="0" err="1">
                <a:latin typeface="Arial" panose="020B0604020202020204" pitchFamily="34" charset="0"/>
                <a:cs typeface="Arial" panose="020B0604020202020204" pitchFamily="34" charset="0"/>
              </a:rPr>
              <a:t>varía</a:t>
            </a:r>
            <a:r>
              <a:rPr lang="en-US" altLang="es-AR" sz="2000" dirty="0">
                <a:latin typeface="Arial" panose="020B0604020202020204" pitchFamily="34" charset="0"/>
                <a:cs typeface="Arial" panose="020B0604020202020204" pitchFamily="34" charset="0"/>
              </a:rPr>
              <a:t> con el </a:t>
            </a:r>
            <a:r>
              <a:rPr lang="en-US" altLang="es-AR" sz="2000" dirty="0" err="1">
                <a:latin typeface="Arial" panose="020B0604020202020204" pitchFamily="34" charset="0"/>
                <a:cs typeface="Arial" panose="020B0604020202020204" pitchFamily="34" charset="0"/>
              </a:rPr>
              <a:t>nivel</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producción</a:t>
            </a:r>
            <a:r>
              <a:rPr lang="en-US" altLang="es-AR" sz="2000" dirty="0">
                <a:latin typeface="Arial" panose="020B0604020202020204" pitchFamily="34" charset="0"/>
                <a:cs typeface="Arial" panose="020B0604020202020204" pitchFamily="34" charset="0"/>
              </a:rPr>
              <a:t>.</a:t>
            </a:r>
          </a:p>
          <a:p>
            <a:pPr>
              <a:spcBef>
                <a:spcPct val="70000"/>
              </a:spcBef>
            </a:pPr>
            <a:r>
              <a:rPr lang="en-US" altLang="es-AR" sz="2000" b="1" dirty="0" err="1">
                <a:solidFill>
                  <a:schemeClr val="accent6">
                    <a:lumMod val="75000"/>
                  </a:schemeClr>
                </a:solidFill>
                <a:latin typeface="Arial" panose="020B0604020202020204" pitchFamily="34" charset="0"/>
                <a:cs typeface="Arial" panose="020B0604020202020204" pitchFamily="34" charset="0"/>
              </a:rPr>
              <a:t>Costo</a:t>
            </a:r>
            <a:r>
              <a:rPr lang="en-US" altLang="es-AR" sz="2000" b="1" dirty="0">
                <a:solidFill>
                  <a:schemeClr val="accent6">
                    <a:lumMod val="75000"/>
                  </a:schemeClr>
                </a:solidFill>
                <a:latin typeface="Arial" panose="020B0604020202020204" pitchFamily="34" charset="0"/>
                <a:cs typeface="Arial" panose="020B0604020202020204" pitchFamily="34" charset="0"/>
              </a:rPr>
              <a:t> variable: </a:t>
            </a:r>
          </a:p>
          <a:p>
            <a:pPr marL="457200" lvl="1" indent="0">
              <a:spcBef>
                <a:spcPct val="70000"/>
              </a:spcBef>
              <a:buNone/>
            </a:pPr>
            <a:r>
              <a:rPr lang="en-US" altLang="es-AR" sz="2000" dirty="0" err="1">
                <a:latin typeface="Arial" panose="020B0604020202020204" pitchFamily="34" charset="0"/>
                <a:cs typeface="Arial" panose="020B0604020202020204" pitchFamily="34" charset="0"/>
              </a:rPr>
              <a:t>Costo</a:t>
            </a:r>
            <a:r>
              <a:rPr lang="en-US" altLang="es-AR" sz="2000" dirty="0">
                <a:latin typeface="Arial" panose="020B0604020202020204" pitchFamily="34" charset="0"/>
                <a:cs typeface="Arial" panose="020B0604020202020204" pitchFamily="34" charset="0"/>
              </a:rPr>
              <a:t> que </a:t>
            </a:r>
            <a:r>
              <a:rPr lang="en-US" altLang="es-AR" sz="2000" dirty="0" err="1">
                <a:latin typeface="Arial" panose="020B0604020202020204" pitchFamily="34" charset="0"/>
                <a:cs typeface="Arial" panose="020B0604020202020204" pitchFamily="34" charset="0"/>
              </a:rPr>
              <a:t>varía</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cuando</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varía</a:t>
            </a:r>
            <a:r>
              <a:rPr lang="en-US" altLang="es-AR" sz="2000" dirty="0">
                <a:latin typeface="Arial" panose="020B0604020202020204" pitchFamily="34" charset="0"/>
                <a:cs typeface="Arial" panose="020B0604020202020204" pitchFamily="34" charset="0"/>
              </a:rPr>
              <a:t> el </a:t>
            </a:r>
            <a:r>
              <a:rPr lang="en-US" altLang="es-AR" sz="2000" dirty="0" err="1">
                <a:latin typeface="Arial" panose="020B0604020202020204" pitchFamily="34" charset="0"/>
                <a:cs typeface="Arial" panose="020B0604020202020204" pitchFamily="34" charset="0"/>
              </a:rPr>
              <a:t>nivel</a:t>
            </a:r>
            <a:r>
              <a:rPr lang="en-US" altLang="es-AR" sz="2000" dirty="0">
                <a:latin typeface="Arial" panose="020B0604020202020204" pitchFamily="34" charset="0"/>
                <a:cs typeface="Arial" panose="020B0604020202020204" pitchFamily="34" charset="0"/>
              </a:rPr>
              <a:t> de la </a:t>
            </a:r>
            <a:r>
              <a:rPr lang="en-US" altLang="es-AR" sz="2000" dirty="0" err="1">
                <a:latin typeface="Arial" panose="020B0604020202020204" pitchFamily="34" charset="0"/>
                <a:cs typeface="Arial" panose="020B0604020202020204" pitchFamily="34" charset="0"/>
              </a:rPr>
              <a:t>producción</a:t>
            </a:r>
            <a:r>
              <a:rPr lang="en-US" altLang="es-AR" sz="2000" dirty="0">
                <a:latin typeface="Arial" panose="020B0604020202020204" pitchFamily="34" charset="0"/>
                <a:cs typeface="Arial" panose="020B0604020202020204" pitchFamily="34" charset="0"/>
              </a:rPr>
              <a:t>.</a:t>
            </a:r>
          </a:p>
          <a:p>
            <a:pPr marL="0" lvl="1" indent="92075">
              <a:spcBef>
                <a:spcPct val="70000"/>
              </a:spcBef>
              <a:buNone/>
            </a:pPr>
            <a:r>
              <a:rPr lang="en-US" altLang="es-AR" sz="2000" dirty="0" err="1">
                <a:latin typeface="Arial" panose="020B0604020202020204" pitchFamily="34" charset="0"/>
                <a:cs typeface="Arial" panose="020B0604020202020204" pitchFamily="34" charset="0"/>
              </a:rPr>
              <a:t>Por</a:t>
            </a:r>
            <a:r>
              <a:rPr lang="en-US" altLang="es-AR" sz="2000" dirty="0">
                <a:latin typeface="Arial" panose="020B0604020202020204" pitchFamily="34" charset="0"/>
                <a:cs typeface="Arial" panose="020B0604020202020204" pitchFamily="34" charset="0"/>
              </a:rPr>
              <a:t> lo </a:t>
            </a:r>
            <a:r>
              <a:rPr lang="en-US" altLang="es-AR" sz="2000" dirty="0" err="1">
                <a:latin typeface="Arial" panose="020B0604020202020204" pitchFamily="34" charset="0"/>
                <a:cs typeface="Arial" panose="020B0604020202020204" pitchFamily="34" charset="0"/>
              </a:rPr>
              <a:t>tanto</a:t>
            </a:r>
            <a:r>
              <a:rPr lang="en-US" altLang="es-AR" sz="2000" dirty="0">
                <a:latin typeface="Arial" panose="020B0604020202020204" pitchFamily="34" charset="0"/>
                <a:cs typeface="Arial" panose="020B0604020202020204" pitchFamily="34" charset="0"/>
              </a:rPr>
              <a:t>, el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total de la </a:t>
            </a:r>
            <a:r>
              <a:rPr lang="en-US" altLang="es-AR" sz="2000" dirty="0" err="1">
                <a:latin typeface="Arial" panose="020B0604020202020204" pitchFamily="34" charset="0"/>
                <a:cs typeface="Arial" panose="020B0604020202020204" pitchFamily="34" charset="0"/>
              </a:rPr>
              <a:t>producción</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es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igual</a:t>
            </a:r>
            <a:r>
              <a:rPr lang="en-US" altLang="es-AR" sz="2000" dirty="0">
                <a:latin typeface="Arial" panose="020B0604020202020204" pitchFamily="34" charset="0"/>
                <a:cs typeface="Arial" panose="020B0604020202020204" pitchFamily="34" charset="0"/>
              </a:rPr>
              <a:t> al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fijo</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los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factores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fijos</a:t>
            </a:r>
            <a:r>
              <a:rPr lang="en-US" altLang="es-AR" sz="2000" dirty="0">
                <a:latin typeface="Arial" panose="020B0604020202020204" pitchFamily="34" charset="0"/>
                <a:cs typeface="Arial" panose="020B0604020202020204" pitchFamily="34" charset="0"/>
              </a:rPr>
              <a:t>) </a:t>
            </a:r>
            <a:r>
              <a:rPr lang="en-US" altLang="es-AR" sz="2000" dirty="0" err="1">
                <a:latin typeface="Arial" panose="020B0604020202020204" pitchFamily="34" charset="0"/>
                <a:cs typeface="Arial" panose="020B0604020202020204" pitchFamily="34" charset="0"/>
              </a:rPr>
              <a:t>más</a:t>
            </a:r>
            <a:r>
              <a:rPr lang="en-US" altLang="es-AR" sz="2000" dirty="0">
                <a:latin typeface="Arial" panose="020B0604020202020204" pitchFamily="34" charset="0"/>
                <a:cs typeface="Arial" panose="020B0604020202020204" pitchFamily="34" charset="0"/>
              </a:rPr>
              <a:t> el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variable (</a:t>
            </a:r>
            <a:r>
              <a:rPr lang="en-US" altLang="es-AR" sz="2000" dirty="0" err="1">
                <a:latin typeface="Arial" panose="020B0604020202020204" pitchFamily="34" charset="0"/>
                <a:cs typeface="Arial" panose="020B0604020202020204" pitchFamily="34" charset="0"/>
              </a:rPr>
              <a:t>coste</a:t>
            </a:r>
            <a:r>
              <a:rPr lang="en-US" altLang="es-AR" sz="2000" dirty="0">
                <a:latin typeface="Arial" panose="020B0604020202020204" pitchFamily="34" charset="0"/>
                <a:cs typeface="Arial" panose="020B0604020202020204" pitchFamily="34" charset="0"/>
              </a:rPr>
              <a:t> de </a:t>
            </a:r>
            <a:r>
              <a:rPr lang="en-US" altLang="es-AR" sz="2000" dirty="0" err="1">
                <a:latin typeface="Arial" panose="020B0604020202020204" pitchFamily="34" charset="0"/>
                <a:cs typeface="Arial" panose="020B0604020202020204" pitchFamily="34" charset="0"/>
              </a:rPr>
              <a:t>factores</a:t>
            </a:r>
            <a:r>
              <a:rPr lang="en-US" altLang="es-AR" sz="2000" dirty="0">
                <a:latin typeface="Arial" panose="020B0604020202020204" pitchFamily="34" charset="0"/>
                <a:cs typeface="Arial" panose="020B0604020202020204" pitchFamily="34" charset="0"/>
              </a:rPr>
              <a:t> variables), o:</a:t>
            </a:r>
          </a:p>
          <a:p>
            <a:pPr lvl="1">
              <a:spcBef>
                <a:spcPct val="70000"/>
              </a:spcBef>
            </a:pPr>
            <a:endParaRPr lang="en-US" altLang="es-AR" sz="2000" dirty="0">
              <a:latin typeface="Arial" panose="020B0604020202020204" pitchFamily="34" charset="0"/>
              <a:cs typeface="Arial" panose="020B0604020202020204" pitchFamily="34" charset="0"/>
            </a:endParaRPr>
          </a:p>
        </p:txBody>
      </p:sp>
      <p:sp>
        <p:nvSpPr>
          <p:cNvPr id="8" name="Rectangle 12"/>
          <p:cNvSpPr>
            <a:spLocks noChangeArrowheads="1"/>
          </p:cNvSpPr>
          <p:nvPr/>
        </p:nvSpPr>
        <p:spPr bwMode="auto">
          <a:xfrm>
            <a:off x="7124700" y="5909691"/>
            <a:ext cx="882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a:solidFill>
                  <a:srgbClr val="000000"/>
                </a:solidFill>
              </a:rPr>
              <a:t>CV</a:t>
            </a:r>
          </a:p>
        </p:txBody>
      </p:sp>
      <p:sp>
        <p:nvSpPr>
          <p:cNvPr id="9" name="Rectangle 13"/>
          <p:cNvSpPr>
            <a:spLocks noChangeArrowheads="1"/>
          </p:cNvSpPr>
          <p:nvPr/>
        </p:nvSpPr>
        <p:spPr bwMode="auto">
          <a:xfrm>
            <a:off x="6621463" y="5909692"/>
            <a:ext cx="1779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dirty="0">
                <a:solidFill>
                  <a:srgbClr val="000000"/>
                </a:solidFill>
              </a:rPr>
              <a:t> </a:t>
            </a:r>
            <a:endParaRPr lang="es-ES" altLang="es-AR" sz="2400" dirty="0"/>
          </a:p>
        </p:txBody>
      </p:sp>
      <p:sp>
        <p:nvSpPr>
          <p:cNvPr id="10" name="Rectangle 14"/>
          <p:cNvSpPr>
            <a:spLocks noChangeArrowheads="1"/>
          </p:cNvSpPr>
          <p:nvPr/>
        </p:nvSpPr>
        <p:spPr bwMode="auto">
          <a:xfrm>
            <a:off x="5813425" y="5909691"/>
            <a:ext cx="846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dirty="0">
                <a:solidFill>
                  <a:srgbClr val="000000"/>
                </a:solidFill>
              </a:rPr>
              <a:t>CF</a:t>
            </a:r>
          </a:p>
        </p:txBody>
      </p:sp>
      <p:sp>
        <p:nvSpPr>
          <p:cNvPr id="11" name="Rectangle 15"/>
          <p:cNvSpPr>
            <a:spLocks noChangeArrowheads="1"/>
          </p:cNvSpPr>
          <p:nvPr/>
        </p:nvSpPr>
        <p:spPr bwMode="auto">
          <a:xfrm>
            <a:off x="5684838" y="5909692"/>
            <a:ext cx="1779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a:solidFill>
                  <a:srgbClr val="000000"/>
                </a:solidFill>
              </a:rPr>
              <a:t> </a:t>
            </a:r>
            <a:endParaRPr lang="es-ES" altLang="es-AR" sz="2400"/>
          </a:p>
        </p:txBody>
      </p:sp>
      <p:sp>
        <p:nvSpPr>
          <p:cNvPr id="12" name="Rectangle 16"/>
          <p:cNvSpPr>
            <a:spLocks noChangeArrowheads="1"/>
          </p:cNvSpPr>
          <p:nvPr/>
        </p:nvSpPr>
        <p:spPr bwMode="auto">
          <a:xfrm>
            <a:off x="5191125" y="5909692"/>
            <a:ext cx="1779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a:solidFill>
                  <a:srgbClr val="000000"/>
                </a:solidFill>
              </a:rPr>
              <a:t> </a:t>
            </a:r>
            <a:endParaRPr lang="es-ES" altLang="es-AR" sz="2400"/>
          </a:p>
        </p:txBody>
      </p:sp>
      <p:sp>
        <p:nvSpPr>
          <p:cNvPr id="13" name="Rectangle 17"/>
          <p:cNvSpPr>
            <a:spLocks noChangeArrowheads="1"/>
          </p:cNvSpPr>
          <p:nvPr/>
        </p:nvSpPr>
        <p:spPr bwMode="auto">
          <a:xfrm>
            <a:off x="4373564" y="5909692"/>
            <a:ext cx="8544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dirty="0">
                <a:solidFill>
                  <a:srgbClr val="000000"/>
                </a:solidFill>
              </a:rPr>
              <a:t>CT</a:t>
            </a:r>
          </a:p>
        </p:txBody>
      </p:sp>
      <p:sp>
        <p:nvSpPr>
          <p:cNvPr id="14" name="Rectangle 18"/>
          <p:cNvSpPr>
            <a:spLocks noChangeArrowheads="1"/>
          </p:cNvSpPr>
          <p:nvPr/>
        </p:nvSpPr>
        <p:spPr bwMode="auto">
          <a:xfrm>
            <a:off x="6789739" y="5847780"/>
            <a:ext cx="3526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a:solidFill>
                  <a:srgbClr val="000000"/>
                </a:solidFill>
                <a:latin typeface="Symbol" panose="05050102010706020507" pitchFamily="18" charset="2"/>
              </a:rPr>
              <a:t>+</a:t>
            </a:r>
            <a:endParaRPr lang="es-ES" altLang="es-AR" sz="2400"/>
          </a:p>
        </p:txBody>
      </p:sp>
      <p:sp>
        <p:nvSpPr>
          <p:cNvPr id="15" name="Rectangle 19"/>
          <p:cNvSpPr>
            <a:spLocks noChangeArrowheads="1"/>
          </p:cNvSpPr>
          <p:nvPr/>
        </p:nvSpPr>
        <p:spPr bwMode="auto">
          <a:xfrm>
            <a:off x="5359401" y="5847780"/>
            <a:ext cx="3526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5000" dirty="0">
                <a:solidFill>
                  <a:srgbClr val="000000"/>
                </a:solidFill>
                <a:latin typeface="Symbol" panose="05050102010706020507" pitchFamily="18" charset="2"/>
              </a:rPr>
              <a:t>=</a:t>
            </a:r>
            <a:endParaRPr lang="es-ES" altLang="es-AR" sz="2400" dirty="0"/>
          </a:p>
        </p:txBody>
      </p:sp>
      <p:sp>
        <p:nvSpPr>
          <p:cNvPr id="16" name="CuadroTexto 15">
            <a:extLst>
              <a:ext uri="{FF2B5EF4-FFF2-40B4-BE49-F238E27FC236}">
                <a16:creationId xmlns:a16="http://schemas.microsoft.com/office/drawing/2014/main" id="{8254D6C3-2418-4F53-AF6D-5CA7F60CC042}"/>
              </a:ext>
            </a:extLst>
          </p:cNvPr>
          <p:cNvSpPr txBox="1"/>
          <p:nvPr/>
        </p:nvSpPr>
        <p:spPr>
          <a:xfrm>
            <a:off x="1909746" y="1007782"/>
            <a:ext cx="6097604" cy="646331"/>
          </a:xfrm>
          <a:prstGeom prst="rect">
            <a:avLst/>
          </a:prstGeom>
          <a:noFill/>
        </p:spPr>
        <p:txBody>
          <a:bodyPr wrap="square">
            <a:spAutoFit/>
          </a:bodyPr>
          <a:lstStyle/>
          <a:p>
            <a:r>
              <a:rPr lang="en-US" altLang="es-AR" sz="3600">
                <a:solidFill>
                  <a:schemeClr val="bg1"/>
                </a:solidFill>
              </a:rPr>
              <a:t>El </a:t>
            </a:r>
            <a:r>
              <a:rPr lang="en-US" altLang="es-AR" sz="3600" dirty="0" err="1">
                <a:solidFill>
                  <a:schemeClr val="bg1"/>
                </a:solidFill>
              </a:rPr>
              <a:t>coste</a:t>
            </a:r>
            <a:r>
              <a:rPr lang="en-US" altLang="es-AR" sz="3600" dirty="0">
                <a:solidFill>
                  <a:schemeClr val="bg1"/>
                </a:solidFill>
              </a:rPr>
              <a:t> a </a:t>
            </a:r>
            <a:r>
              <a:rPr lang="en-US" altLang="es-AR" sz="3600" dirty="0" err="1">
                <a:solidFill>
                  <a:schemeClr val="bg1"/>
                </a:solidFill>
              </a:rPr>
              <a:t>corto</a:t>
            </a:r>
            <a:r>
              <a:rPr lang="en-US" altLang="es-AR" sz="3600" dirty="0">
                <a:solidFill>
                  <a:schemeClr val="bg1"/>
                </a:solidFill>
              </a:rPr>
              <a:t> </a:t>
            </a:r>
            <a:r>
              <a:rPr lang="en-US" altLang="es-AR" sz="3600" dirty="0" err="1">
                <a:solidFill>
                  <a:schemeClr val="bg1"/>
                </a:solidFill>
              </a:rPr>
              <a:t>plazo</a:t>
            </a:r>
            <a:endParaRPr lang="es-AR" sz="3600" dirty="0">
              <a:solidFill>
                <a:schemeClr val="bg1"/>
              </a:solidFill>
            </a:endParaRPr>
          </a:p>
        </p:txBody>
      </p:sp>
    </p:spTree>
    <p:extLst>
      <p:ext uri="{BB962C8B-B14F-4D97-AF65-F5344CB8AC3E}">
        <p14:creationId xmlns:p14="http://schemas.microsoft.com/office/powerpoint/2010/main" val="237808666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09">
                                            <p:txEl>
                                              <p:pRg st="0" end="0"/>
                                            </p:txEl>
                                          </p:spTgt>
                                        </p:tgtEl>
                                        <p:attrNameLst>
                                          <p:attrName>style.visibility</p:attrName>
                                        </p:attrNameLst>
                                      </p:cBhvr>
                                      <p:to>
                                        <p:strVal val="visible"/>
                                      </p:to>
                                    </p:set>
                                    <p:animEffect transition="in" filter="wipe(left)">
                                      <p:cBhvr>
                                        <p:cTn id="7" dur="500"/>
                                        <p:tgtEl>
                                          <p:spTgt spid="983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309">
                                            <p:txEl>
                                              <p:pRg st="1" end="1"/>
                                            </p:txEl>
                                          </p:spTgt>
                                        </p:tgtEl>
                                        <p:attrNameLst>
                                          <p:attrName>style.visibility</p:attrName>
                                        </p:attrNameLst>
                                      </p:cBhvr>
                                      <p:to>
                                        <p:strVal val="visible"/>
                                      </p:to>
                                    </p:set>
                                    <p:animEffect transition="in" filter="wipe(left)">
                                      <p:cBhvr>
                                        <p:cTn id="12" dur="500"/>
                                        <p:tgtEl>
                                          <p:spTgt spid="9830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8309">
                                            <p:txEl>
                                              <p:pRg st="2" end="2"/>
                                            </p:txEl>
                                          </p:spTgt>
                                        </p:tgtEl>
                                        <p:attrNameLst>
                                          <p:attrName>style.visibility</p:attrName>
                                        </p:attrNameLst>
                                      </p:cBhvr>
                                      <p:to>
                                        <p:strVal val="visible"/>
                                      </p:to>
                                    </p:set>
                                    <p:animEffect transition="in" filter="wipe(left)">
                                      <p:cBhvr>
                                        <p:cTn id="15" dur="500"/>
                                        <p:tgtEl>
                                          <p:spTgt spid="9830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8309">
                                            <p:txEl>
                                              <p:pRg st="3" end="3"/>
                                            </p:txEl>
                                          </p:spTgt>
                                        </p:tgtEl>
                                        <p:attrNameLst>
                                          <p:attrName>style.visibility</p:attrName>
                                        </p:attrNameLst>
                                      </p:cBhvr>
                                      <p:to>
                                        <p:strVal val="visible"/>
                                      </p:to>
                                    </p:set>
                                    <p:animEffect transition="in" filter="wipe(left)">
                                      <p:cBhvr>
                                        <p:cTn id="20" dur="500"/>
                                        <p:tgtEl>
                                          <p:spTgt spid="9830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8309">
                                            <p:txEl>
                                              <p:pRg st="4" end="4"/>
                                            </p:txEl>
                                          </p:spTgt>
                                        </p:tgtEl>
                                        <p:attrNameLst>
                                          <p:attrName>style.visibility</p:attrName>
                                        </p:attrNameLst>
                                      </p:cBhvr>
                                      <p:to>
                                        <p:strVal val="visible"/>
                                      </p:to>
                                    </p:set>
                                    <p:animEffect transition="in" filter="wipe(left)">
                                      <p:cBhvr>
                                        <p:cTn id="23" dur="500"/>
                                        <p:tgtEl>
                                          <p:spTgt spid="98309">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309">
                                            <p:txEl>
                                              <p:pRg st="5" end="5"/>
                                            </p:txEl>
                                          </p:spTgt>
                                        </p:tgtEl>
                                        <p:attrNameLst>
                                          <p:attrName>style.visibility</p:attrName>
                                        </p:attrNameLst>
                                      </p:cBhvr>
                                      <p:to>
                                        <p:strVal val="visible"/>
                                      </p:to>
                                    </p:set>
                                    <p:animEffect transition="in" filter="wipe(left)">
                                      <p:cBhvr>
                                        <p:cTn id="26" dur="500"/>
                                        <p:tgtEl>
                                          <p:spTgt spid="983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Tabla de Costos</a:t>
            </a:r>
          </a:p>
        </p:txBody>
      </p:sp>
      <p:pic>
        <p:nvPicPr>
          <p:cNvPr id="3" name="Imagen 2"/>
          <p:cNvPicPr>
            <a:picLocks noChangeAspect="1"/>
          </p:cNvPicPr>
          <p:nvPr/>
        </p:nvPicPr>
        <p:blipFill>
          <a:blip r:embed="rId2"/>
          <a:stretch>
            <a:fillRect/>
          </a:stretch>
        </p:blipFill>
        <p:spPr>
          <a:xfrm>
            <a:off x="1424596" y="2531363"/>
            <a:ext cx="8524076" cy="3570897"/>
          </a:xfrm>
          <a:prstGeom prst="rect">
            <a:avLst/>
          </a:prstGeom>
        </p:spPr>
      </p:pic>
    </p:spTree>
    <p:extLst>
      <p:ext uri="{BB962C8B-B14F-4D97-AF65-F5344CB8AC3E}">
        <p14:creationId xmlns:p14="http://schemas.microsoft.com/office/powerpoint/2010/main" val="1339805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es-AR" dirty="0"/>
              <a:t>Las </a:t>
            </a:r>
            <a:r>
              <a:rPr lang="en-US" altLang="es-AR" dirty="0" err="1"/>
              <a:t>curvas</a:t>
            </a:r>
            <a:r>
              <a:rPr lang="en-US" altLang="es-AR" dirty="0"/>
              <a:t> de </a:t>
            </a:r>
            <a:r>
              <a:rPr lang="en-US" altLang="es-AR" dirty="0" err="1"/>
              <a:t>costes</a:t>
            </a:r>
            <a:r>
              <a:rPr lang="en-US" altLang="es-AR" dirty="0"/>
              <a:t> de </a:t>
            </a:r>
            <a:r>
              <a:rPr lang="en-US" altLang="es-AR" dirty="0" err="1"/>
              <a:t>una</a:t>
            </a:r>
            <a:r>
              <a:rPr lang="en-US" altLang="es-AR" dirty="0"/>
              <a:t> </a:t>
            </a:r>
            <a:r>
              <a:rPr lang="en-US" altLang="es-AR" dirty="0" err="1"/>
              <a:t>empresa</a:t>
            </a:r>
            <a:endParaRPr lang="es-AR" dirty="0"/>
          </a:p>
        </p:txBody>
      </p:sp>
      <p:pic>
        <p:nvPicPr>
          <p:cNvPr id="3" name="Imagen 2"/>
          <p:cNvPicPr>
            <a:picLocks noChangeAspect="1"/>
          </p:cNvPicPr>
          <p:nvPr/>
        </p:nvPicPr>
        <p:blipFill>
          <a:blip r:embed="rId2"/>
          <a:stretch>
            <a:fillRect/>
          </a:stretch>
        </p:blipFill>
        <p:spPr>
          <a:xfrm>
            <a:off x="2176652" y="2685438"/>
            <a:ext cx="7095363" cy="3721268"/>
          </a:xfrm>
          <a:prstGeom prst="rect">
            <a:avLst/>
          </a:prstGeom>
        </p:spPr>
      </p:pic>
    </p:spTree>
    <p:extLst>
      <p:ext uri="{BB962C8B-B14F-4D97-AF65-F5344CB8AC3E}">
        <p14:creationId xmlns:p14="http://schemas.microsoft.com/office/powerpoint/2010/main" val="3275393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ChangeArrowheads="1"/>
          </p:cNvSpPr>
          <p:nvPr/>
        </p:nvSpPr>
        <p:spPr bwMode="auto">
          <a:xfrm>
            <a:off x="2330389" y="554706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5059" name="Rectangle 1027"/>
          <p:cNvSpPr>
            <a:spLocks noChangeArrowheads="1"/>
          </p:cNvSpPr>
          <p:nvPr/>
        </p:nvSpPr>
        <p:spPr bwMode="auto">
          <a:xfrm>
            <a:off x="4844989" y="554706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5060" name="Rectangle 1028"/>
          <p:cNvSpPr>
            <a:spLocks noGrp="1" noChangeArrowheads="1"/>
          </p:cNvSpPr>
          <p:nvPr>
            <p:ph type="title"/>
          </p:nvPr>
        </p:nvSpPr>
        <p:spPr/>
        <p:txBody>
          <a:bodyPr/>
          <a:lstStyle/>
          <a:p>
            <a:r>
              <a:rPr lang="en-US" altLang="es-AR" dirty="0"/>
              <a:t>El </a:t>
            </a:r>
            <a:r>
              <a:rPr lang="en-US" altLang="es-AR" dirty="0" err="1"/>
              <a:t>coste</a:t>
            </a:r>
            <a:r>
              <a:rPr lang="en-US" altLang="es-AR" dirty="0"/>
              <a:t> a </a:t>
            </a:r>
            <a:r>
              <a:rPr lang="en-US" altLang="es-AR" dirty="0" err="1"/>
              <a:t>corto</a:t>
            </a:r>
            <a:r>
              <a:rPr lang="en-US" altLang="es-AR" dirty="0"/>
              <a:t> </a:t>
            </a:r>
            <a:r>
              <a:rPr lang="en-US" altLang="es-AR" dirty="0" err="1"/>
              <a:t>plazo</a:t>
            </a:r>
            <a:endParaRPr lang="en-US" altLang="es-AR" dirty="0"/>
          </a:p>
        </p:txBody>
      </p:sp>
      <p:sp>
        <p:nvSpPr>
          <p:cNvPr id="45061" name="Rectangle 1029"/>
          <p:cNvSpPr>
            <a:spLocks noGrp="1" noChangeArrowheads="1"/>
          </p:cNvSpPr>
          <p:nvPr>
            <p:ph idx="1"/>
          </p:nvPr>
        </p:nvSpPr>
        <p:spPr bwMode="auto"/>
        <p:txBody>
          <a:bodyPr wrap="square" numCol="1" anchor="t" anchorCtr="0" compatLnSpc="1">
            <a:prstTxWarp prst="textNoShape">
              <a:avLst/>
            </a:prstTxWarp>
          </a:bodyPr>
          <a:lstStyle/>
          <a:p>
            <a:pPr>
              <a:spcBef>
                <a:spcPct val="70000"/>
              </a:spcBef>
            </a:pPr>
            <a:r>
              <a:rPr lang="en-US" altLang="es-AR" dirty="0"/>
              <a:t>El </a:t>
            </a:r>
            <a:r>
              <a:rPr lang="en-US" altLang="es-AR" dirty="0" err="1"/>
              <a:t>coste</a:t>
            </a:r>
            <a:r>
              <a:rPr lang="en-US" altLang="es-AR" dirty="0"/>
              <a:t> total medio (</a:t>
            </a:r>
            <a:r>
              <a:rPr lang="en-US" altLang="es-AR" dirty="0" err="1"/>
              <a:t>CTMe</a:t>
            </a:r>
            <a:r>
              <a:rPr lang="en-US" altLang="es-AR" dirty="0"/>
              <a:t>) es el </a:t>
            </a:r>
            <a:r>
              <a:rPr lang="en-US" altLang="es-AR" dirty="0" err="1"/>
              <a:t>coste</a:t>
            </a:r>
            <a:r>
              <a:rPr lang="en-US" altLang="es-AR" dirty="0"/>
              <a:t> por </a:t>
            </a:r>
            <a:r>
              <a:rPr lang="en-US" altLang="es-AR" dirty="0" err="1"/>
              <a:t>unidad</a:t>
            </a:r>
            <a:r>
              <a:rPr lang="en-US" altLang="es-AR" dirty="0"/>
              <a:t> de </a:t>
            </a:r>
            <a:r>
              <a:rPr lang="en-US" altLang="es-AR" dirty="0" err="1"/>
              <a:t>producción</a:t>
            </a:r>
            <a:r>
              <a:rPr lang="en-US" altLang="es-AR" dirty="0"/>
              <a:t>, o la </a:t>
            </a:r>
            <a:r>
              <a:rPr lang="en-US" altLang="es-AR" dirty="0" err="1"/>
              <a:t>suma</a:t>
            </a:r>
            <a:r>
              <a:rPr lang="en-US" altLang="es-AR" dirty="0"/>
              <a:t> del </a:t>
            </a:r>
            <a:r>
              <a:rPr lang="en-US" altLang="es-AR" dirty="0" err="1"/>
              <a:t>coste</a:t>
            </a:r>
            <a:r>
              <a:rPr lang="en-US" altLang="es-AR" dirty="0"/>
              <a:t> </a:t>
            </a:r>
            <a:r>
              <a:rPr lang="en-US" altLang="es-AR" dirty="0" err="1"/>
              <a:t>fijo</a:t>
            </a:r>
            <a:r>
              <a:rPr lang="en-US" altLang="es-AR" dirty="0"/>
              <a:t> medio (</a:t>
            </a:r>
            <a:r>
              <a:rPr lang="en-US" altLang="es-AR" dirty="0" err="1"/>
              <a:t>CFMe</a:t>
            </a:r>
            <a:r>
              <a:rPr lang="en-US" altLang="es-AR" dirty="0"/>
              <a:t>) y el </a:t>
            </a:r>
            <a:r>
              <a:rPr lang="en-US" altLang="es-AR" dirty="0" err="1"/>
              <a:t>coste</a:t>
            </a:r>
            <a:r>
              <a:rPr lang="en-US" altLang="es-AR" dirty="0"/>
              <a:t> variable medio (</a:t>
            </a:r>
            <a:r>
              <a:rPr lang="en-US" altLang="es-AR" dirty="0" err="1"/>
              <a:t>CVMe</a:t>
            </a:r>
            <a:r>
              <a:rPr lang="en-US" altLang="es-AR" dirty="0"/>
              <a:t>). La </a:t>
            </a:r>
            <a:r>
              <a:rPr lang="en-US" altLang="es-AR" dirty="0" err="1"/>
              <a:t>ecuación</a:t>
            </a:r>
            <a:r>
              <a:rPr lang="en-US" altLang="es-AR" dirty="0"/>
              <a:t> es la </a:t>
            </a:r>
            <a:r>
              <a:rPr lang="en-US" altLang="es-AR" dirty="0" err="1"/>
              <a:t>siguiente</a:t>
            </a:r>
            <a:r>
              <a:rPr lang="en-US" altLang="es-AR" dirty="0"/>
              <a:t>:</a:t>
            </a:r>
          </a:p>
        </p:txBody>
      </p:sp>
      <p:sp>
        <p:nvSpPr>
          <p:cNvPr id="45062" name="Rectangle 1032"/>
          <p:cNvSpPr>
            <a:spLocks noChangeArrowheads="1"/>
          </p:cNvSpPr>
          <p:nvPr/>
        </p:nvSpPr>
        <p:spPr bwMode="auto">
          <a:xfrm>
            <a:off x="2952690" y="4196378"/>
            <a:ext cx="5997575" cy="369332"/>
          </a:xfrm>
          <a:prstGeom prst="rect">
            <a:avLst/>
          </a:prstGeom>
          <a:noFill/>
          <a:ln w="12700">
            <a:noFill/>
            <a:miter lim="800000"/>
            <a:headEnd/>
            <a:tailEnd/>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5063" name="Line 1034"/>
          <p:cNvSpPr>
            <a:spLocks noChangeShapeType="1"/>
          </p:cNvSpPr>
          <p:nvPr/>
        </p:nvSpPr>
        <p:spPr bwMode="auto">
          <a:xfrm>
            <a:off x="8088252" y="4361202"/>
            <a:ext cx="63341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5064" name="Rectangle 1035"/>
          <p:cNvSpPr>
            <a:spLocks noChangeArrowheads="1"/>
          </p:cNvSpPr>
          <p:nvPr/>
        </p:nvSpPr>
        <p:spPr bwMode="auto">
          <a:xfrm>
            <a:off x="8240653" y="4424701"/>
            <a:ext cx="333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Q</a:t>
            </a:r>
            <a:endParaRPr lang="es-ES" altLang="es-AR" sz="2400"/>
          </a:p>
        </p:txBody>
      </p:sp>
      <p:sp>
        <p:nvSpPr>
          <p:cNvPr id="45065" name="Rectangle 1036"/>
          <p:cNvSpPr>
            <a:spLocks noChangeArrowheads="1"/>
          </p:cNvSpPr>
          <p:nvPr/>
        </p:nvSpPr>
        <p:spPr bwMode="auto">
          <a:xfrm>
            <a:off x="8067675" y="3726911"/>
            <a:ext cx="584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CT</a:t>
            </a:r>
            <a:endParaRPr lang="es-ES" altLang="es-AR" sz="2400"/>
          </a:p>
        </p:txBody>
      </p:sp>
      <p:sp>
        <p:nvSpPr>
          <p:cNvPr id="45066" name="Rectangle 1037"/>
          <p:cNvSpPr>
            <a:spLocks noChangeArrowheads="1"/>
          </p:cNvSpPr>
          <p:nvPr/>
        </p:nvSpPr>
        <p:spPr bwMode="auto">
          <a:xfrm>
            <a:off x="7480239" y="4067514"/>
            <a:ext cx="457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o  </a:t>
            </a:r>
            <a:endParaRPr lang="es-ES" altLang="es-AR" sz="2400"/>
          </a:p>
        </p:txBody>
      </p:sp>
      <p:sp>
        <p:nvSpPr>
          <p:cNvPr id="45067" name="Rectangle 1038"/>
          <p:cNvSpPr>
            <a:spLocks noChangeArrowheads="1"/>
          </p:cNvSpPr>
          <p:nvPr/>
        </p:nvSpPr>
        <p:spPr bwMode="auto">
          <a:xfrm>
            <a:off x="7265927" y="4067513"/>
            <a:ext cx="230832" cy="553998"/>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a:solidFill>
                  <a:srgbClr val="000000"/>
                </a:solidFill>
                <a:latin typeface="Times New Roman" panose="02020603050405020304" pitchFamily="18" charset="0"/>
              </a:rPr>
              <a:t>  </a:t>
            </a:r>
            <a:endParaRPr lang="es-ES" altLang="es-AR" sz="2400" dirty="0"/>
          </a:p>
        </p:txBody>
      </p:sp>
      <p:sp>
        <p:nvSpPr>
          <p:cNvPr id="45068" name="Rectangle 1039"/>
          <p:cNvSpPr>
            <a:spLocks noChangeArrowheads="1"/>
          </p:cNvSpPr>
          <p:nvPr/>
        </p:nvSpPr>
        <p:spPr bwMode="auto">
          <a:xfrm>
            <a:off x="6026089" y="4086564"/>
            <a:ext cx="1244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err="1">
                <a:solidFill>
                  <a:srgbClr val="000000"/>
                </a:solidFill>
                <a:latin typeface="Times New Roman" panose="02020603050405020304" pitchFamily="18" charset="0"/>
              </a:rPr>
              <a:t>CVMe</a:t>
            </a:r>
            <a:endParaRPr lang="es-ES" altLang="es-AR" sz="2400" dirty="0"/>
          </a:p>
        </p:txBody>
      </p:sp>
      <p:sp>
        <p:nvSpPr>
          <p:cNvPr id="45069" name="Rectangle 1040"/>
          <p:cNvSpPr>
            <a:spLocks noChangeArrowheads="1"/>
          </p:cNvSpPr>
          <p:nvPr/>
        </p:nvSpPr>
        <p:spPr bwMode="auto">
          <a:xfrm>
            <a:off x="6222939" y="4067513"/>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 </a:t>
            </a:r>
            <a:endParaRPr lang="es-ES" altLang="es-AR" sz="2400"/>
          </a:p>
        </p:txBody>
      </p:sp>
      <p:sp>
        <p:nvSpPr>
          <p:cNvPr id="45070" name="Rectangle 1041"/>
          <p:cNvSpPr>
            <a:spLocks noChangeArrowheads="1"/>
          </p:cNvSpPr>
          <p:nvPr/>
        </p:nvSpPr>
        <p:spPr bwMode="auto">
          <a:xfrm>
            <a:off x="5873689" y="4067513"/>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 </a:t>
            </a:r>
            <a:endParaRPr lang="es-ES" altLang="es-AR" sz="2400"/>
          </a:p>
        </p:txBody>
      </p:sp>
      <p:sp>
        <p:nvSpPr>
          <p:cNvPr id="45071" name="Rectangle 1042"/>
          <p:cNvSpPr>
            <a:spLocks noChangeArrowheads="1"/>
          </p:cNvSpPr>
          <p:nvPr/>
        </p:nvSpPr>
        <p:spPr bwMode="auto">
          <a:xfrm>
            <a:off x="4502089" y="4086564"/>
            <a:ext cx="1168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err="1">
                <a:solidFill>
                  <a:srgbClr val="000000"/>
                </a:solidFill>
                <a:latin typeface="Times New Roman" panose="02020603050405020304" pitchFamily="18" charset="0"/>
              </a:rPr>
              <a:t>CFMe</a:t>
            </a:r>
            <a:endParaRPr lang="es-ES" altLang="es-AR" sz="2400" dirty="0"/>
          </a:p>
        </p:txBody>
      </p:sp>
      <p:sp>
        <p:nvSpPr>
          <p:cNvPr id="45072" name="Rectangle 1043"/>
          <p:cNvSpPr>
            <a:spLocks noChangeArrowheads="1"/>
          </p:cNvSpPr>
          <p:nvPr/>
        </p:nvSpPr>
        <p:spPr bwMode="auto">
          <a:xfrm>
            <a:off x="4908489" y="4067513"/>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 </a:t>
            </a:r>
            <a:endParaRPr lang="es-ES" altLang="es-AR" sz="2400"/>
          </a:p>
        </p:txBody>
      </p:sp>
      <p:sp>
        <p:nvSpPr>
          <p:cNvPr id="45073" name="Rectangle 1044"/>
          <p:cNvSpPr>
            <a:spLocks noChangeArrowheads="1"/>
          </p:cNvSpPr>
          <p:nvPr/>
        </p:nvSpPr>
        <p:spPr bwMode="auto">
          <a:xfrm>
            <a:off x="4565589" y="4067513"/>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a:solidFill>
                  <a:srgbClr val="000000"/>
                </a:solidFill>
                <a:latin typeface="Times New Roman" panose="02020603050405020304" pitchFamily="18" charset="0"/>
              </a:rPr>
              <a:t> </a:t>
            </a:r>
            <a:endParaRPr lang="es-ES" altLang="es-AR" sz="2400" dirty="0"/>
          </a:p>
        </p:txBody>
      </p:sp>
      <p:sp>
        <p:nvSpPr>
          <p:cNvPr id="45074" name="Rectangle 1045"/>
          <p:cNvSpPr>
            <a:spLocks noChangeArrowheads="1"/>
          </p:cNvSpPr>
          <p:nvPr/>
        </p:nvSpPr>
        <p:spPr bwMode="auto">
          <a:xfrm>
            <a:off x="3006664" y="4067514"/>
            <a:ext cx="119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err="1">
                <a:solidFill>
                  <a:srgbClr val="000000"/>
                </a:solidFill>
                <a:latin typeface="Times New Roman" panose="02020603050405020304" pitchFamily="18" charset="0"/>
              </a:rPr>
              <a:t>CTMe</a:t>
            </a:r>
            <a:endParaRPr lang="es-ES" altLang="es-AR" sz="2400" dirty="0"/>
          </a:p>
        </p:txBody>
      </p:sp>
      <p:sp>
        <p:nvSpPr>
          <p:cNvPr id="45075" name="Rectangle 1046"/>
          <p:cNvSpPr>
            <a:spLocks noChangeArrowheads="1"/>
          </p:cNvSpPr>
          <p:nvPr/>
        </p:nvSpPr>
        <p:spPr bwMode="auto">
          <a:xfrm>
            <a:off x="5713353" y="4091327"/>
            <a:ext cx="2508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dirty="0">
                <a:solidFill>
                  <a:srgbClr val="000000"/>
                </a:solidFill>
                <a:latin typeface="Symbol" panose="05050102010706020507" pitchFamily="18" charset="2"/>
              </a:rPr>
              <a:t>+</a:t>
            </a:r>
            <a:endParaRPr lang="es-ES" altLang="es-AR" sz="2400" dirty="0"/>
          </a:p>
        </p:txBody>
      </p:sp>
      <p:sp>
        <p:nvSpPr>
          <p:cNvPr id="45076" name="Rectangle 1047"/>
          <p:cNvSpPr>
            <a:spLocks noChangeArrowheads="1"/>
          </p:cNvSpPr>
          <p:nvPr/>
        </p:nvSpPr>
        <p:spPr bwMode="auto">
          <a:xfrm>
            <a:off x="4235390" y="4129427"/>
            <a:ext cx="2508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Symbol" panose="05050102010706020507" pitchFamily="18" charset="2"/>
              </a:rPr>
              <a:t>=</a:t>
            </a:r>
            <a:endParaRPr lang="es-ES" altLang="es-AR" sz="2400"/>
          </a:p>
        </p:txBody>
      </p:sp>
      <p:pic>
        <p:nvPicPr>
          <p:cNvPr id="3" name="Imagen 2">
            <a:extLst>
              <a:ext uri="{FF2B5EF4-FFF2-40B4-BE49-F238E27FC236}">
                <a16:creationId xmlns:a16="http://schemas.microsoft.com/office/drawing/2014/main" id="{84152E8E-AFF4-04C9-8D04-2FED33D34823}"/>
              </a:ext>
            </a:extLst>
          </p:cNvPr>
          <p:cNvPicPr>
            <a:picLocks noChangeAspect="1"/>
          </p:cNvPicPr>
          <p:nvPr/>
        </p:nvPicPr>
        <p:blipFill>
          <a:blip r:embed="rId3"/>
          <a:stretch>
            <a:fillRect/>
          </a:stretch>
        </p:blipFill>
        <p:spPr>
          <a:xfrm>
            <a:off x="3444814" y="5321376"/>
            <a:ext cx="4857750" cy="1095375"/>
          </a:xfrm>
          <a:prstGeom prst="rect">
            <a:avLst/>
          </a:prstGeom>
        </p:spPr>
      </p:pic>
    </p:spTree>
    <p:extLst>
      <p:ext uri="{BB962C8B-B14F-4D97-AF65-F5344CB8AC3E}">
        <p14:creationId xmlns:p14="http://schemas.microsoft.com/office/powerpoint/2010/main" val="2771201876"/>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3011"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3012" name="Rectangle 4"/>
          <p:cNvSpPr>
            <a:spLocks noGrp="1" noChangeArrowheads="1"/>
          </p:cNvSpPr>
          <p:nvPr>
            <p:ph type="title"/>
          </p:nvPr>
        </p:nvSpPr>
        <p:spPr/>
        <p:txBody>
          <a:bodyPr/>
          <a:lstStyle/>
          <a:p>
            <a:r>
              <a:rPr lang="en-US" altLang="es-AR" dirty="0"/>
              <a:t>El </a:t>
            </a:r>
            <a:r>
              <a:rPr lang="en-US" altLang="es-AR" dirty="0" err="1"/>
              <a:t>costo</a:t>
            </a:r>
            <a:r>
              <a:rPr lang="en-US" altLang="es-AR" dirty="0"/>
              <a:t> medio a </a:t>
            </a:r>
            <a:r>
              <a:rPr lang="en-US" altLang="es-AR" dirty="0" err="1"/>
              <a:t>corto</a:t>
            </a:r>
            <a:r>
              <a:rPr lang="en-US" altLang="es-AR" dirty="0"/>
              <a:t> </a:t>
            </a:r>
            <a:r>
              <a:rPr lang="en-US" altLang="es-AR" dirty="0" err="1"/>
              <a:t>plazo</a:t>
            </a:r>
            <a:endParaRPr lang="en-US" altLang="es-AR" dirty="0"/>
          </a:p>
        </p:txBody>
      </p:sp>
      <p:sp>
        <p:nvSpPr>
          <p:cNvPr id="43013" name="Rectangle 5"/>
          <p:cNvSpPr>
            <a:spLocks noGrp="1" noChangeArrowheads="1"/>
          </p:cNvSpPr>
          <p:nvPr>
            <p:ph idx="1"/>
          </p:nvPr>
        </p:nvSpPr>
        <p:spPr bwMode="auto"/>
        <p:txBody>
          <a:bodyPr wrap="square" numCol="1" anchor="t" anchorCtr="0" compatLnSpc="1">
            <a:prstTxWarp prst="textNoShape">
              <a:avLst/>
            </a:prstTxWarp>
          </a:bodyPr>
          <a:lstStyle/>
          <a:p>
            <a:pPr>
              <a:spcBef>
                <a:spcPct val="70000"/>
              </a:spcBef>
            </a:pPr>
            <a:r>
              <a:rPr lang="en-US" altLang="es-AR"/>
              <a:t>El coste total medio (CTMe) es el coste por unidad de producción, o la suma del coste fijo medio (CFMe) y el coste variable medio (CVMe). La ecuación es la siguiente:</a:t>
            </a:r>
          </a:p>
        </p:txBody>
      </p:sp>
      <p:sp>
        <p:nvSpPr>
          <p:cNvPr id="43014" name="Rectangle 8"/>
          <p:cNvSpPr>
            <a:spLocks noChangeArrowheads="1"/>
          </p:cNvSpPr>
          <p:nvPr/>
        </p:nvSpPr>
        <p:spPr bwMode="auto">
          <a:xfrm>
            <a:off x="3922775" y="4398964"/>
            <a:ext cx="4621151" cy="1370900"/>
          </a:xfrm>
          <a:prstGeom prst="rect">
            <a:avLst/>
          </a:prstGeom>
          <a:solidFill>
            <a:schemeClr val="accent6">
              <a:lumMod val="40000"/>
              <a:lumOff val="60000"/>
            </a:schemeClr>
          </a:solidFill>
          <a:ln w="12700">
            <a:solidFill>
              <a:schemeClr val="tx1"/>
            </a:solidFill>
            <a:miter lim="800000"/>
            <a:headEnd/>
            <a:tailEnd/>
          </a:ln>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3015" name="Line 10"/>
          <p:cNvSpPr>
            <a:spLocks noChangeShapeType="1"/>
          </p:cNvSpPr>
          <p:nvPr/>
        </p:nvSpPr>
        <p:spPr bwMode="auto">
          <a:xfrm>
            <a:off x="5610225" y="4979989"/>
            <a:ext cx="88423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3016" name="Line 11"/>
          <p:cNvSpPr>
            <a:spLocks noChangeShapeType="1"/>
          </p:cNvSpPr>
          <p:nvPr/>
        </p:nvSpPr>
        <p:spPr bwMode="auto">
          <a:xfrm>
            <a:off x="6929439" y="4979989"/>
            <a:ext cx="9620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3017" name="Rectangle 12"/>
          <p:cNvSpPr>
            <a:spLocks noChangeArrowheads="1"/>
          </p:cNvSpPr>
          <p:nvPr/>
        </p:nvSpPr>
        <p:spPr bwMode="auto">
          <a:xfrm>
            <a:off x="7246939" y="5043488"/>
            <a:ext cx="333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Q</a:t>
            </a:r>
            <a:endParaRPr lang="es-ES" altLang="es-AR" sz="2400"/>
          </a:p>
        </p:txBody>
      </p:sp>
      <p:sp>
        <p:nvSpPr>
          <p:cNvPr id="43018" name="Rectangle 13"/>
          <p:cNvSpPr>
            <a:spLocks noChangeArrowheads="1"/>
          </p:cNvSpPr>
          <p:nvPr/>
        </p:nvSpPr>
        <p:spPr bwMode="auto">
          <a:xfrm>
            <a:off x="6953250" y="4398964"/>
            <a:ext cx="914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CVT</a:t>
            </a:r>
            <a:endParaRPr lang="es-ES" altLang="es-AR" sz="2400"/>
          </a:p>
        </p:txBody>
      </p:sp>
      <p:sp>
        <p:nvSpPr>
          <p:cNvPr id="43019" name="Rectangle 14"/>
          <p:cNvSpPr>
            <a:spLocks noChangeArrowheads="1"/>
          </p:cNvSpPr>
          <p:nvPr/>
        </p:nvSpPr>
        <p:spPr bwMode="auto">
          <a:xfrm>
            <a:off x="5888039" y="5043488"/>
            <a:ext cx="333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Q</a:t>
            </a:r>
            <a:endParaRPr lang="es-ES" altLang="es-AR" sz="2400"/>
          </a:p>
        </p:txBody>
      </p:sp>
      <p:sp>
        <p:nvSpPr>
          <p:cNvPr id="43020" name="Rectangle 15"/>
          <p:cNvSpPr>
            <a:spLocks noChangeArrowheads="1"/>
          </p:cNvSpPr>
          <p:nvPr/>
        </p:nvSpPr>
        <p:spPr bwMode="auto">
          <a:xfrm>
            <a:off x="5634038" y="4398964"/>
            <a:ext cx="838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CFT</a:t>
            </a:r>
            <a:endParaRPr lang="es-ES" altLang="es-AR" sz="2400"/>
          </a:p>
        </p:txBody>
      </p:sp>
      <p:sp>
        <p:nvSpPr>
          <p:cNvPr id="43021" name="Rectangle 16"/>
          <p:cNvSpPr>
            <a:spLocks noChangeArrowheads="1"/>
          </p:cNvSpPr>
          <p:nvPr/>
        </p:nvSpPr>
        <p:spPr bwMode="auto">
          <a:xfrm>
            <a:off x="5495925" y="4686300"/>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 </a:t>
            </a:r>
            <a:endParaRPr lang="es-ES" altLang="es-AR" sz="2400"/>
          </a:p>
        </p:txBody>
      </p:sp>
      <p:sp>
        <p:nvSpPr>
          <p:cNvPr id="43022" name="Rectangle 17"/>
          <p:cNvSpPr>
            <a:spLocks noChangeArrowheads="1"/>
          </p:cNvSpPr>
          <p:nvPr/>
        </p:nvSpPr>
        <p:spPr bwMode="auto">
          <a:xfrm>
            <a:off x="5153025" y="4686300"/>
            <a:ext cx="115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 </a:t>
            </a:r>
            <a:endParaRPr lang="es-ES" altLang="es-AR" sz="2400"/>
          </a:p>
        </p:txBody>
      </p:sp>
      <p:sp>
        <p:nvSpPr>
          <p:cNvPr id="43023" name="Rectangle 18"/>
          <p:cNvSpPr>
            <a:spLocks noChangeArrowheads="1"/>
          </p:cNvSpPr>
          <p:nvPr/>
        </p:nvSpPr>
        <p:spPr bwMode="auto">
          <a:xfrm>
            <a:off x="4070350" y="4705351"/>
            <a:ext cx="119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Times New Roman" panose="02020603050405020304" pitchFamily="18" charset="0"/>
              </a:rPr>
              <a:t>CTMe</a:t>
            </a:r>
            <a:endParaRPr lang="es-ES" altLang="es-AR" sz="2400"/>
          </a:p>
        </p:txBody>
      </p:sp>
      <p:sp>
        <p:nvSpPr>
          <p:cNvPr id="43024" name="Rectangle 19"/>
          <p:cNvSpPr>
            <a:spLocks noChangeArrowheads="1"/>
          </p:cNvSpPr>
          <p:nvPr/>
        </p:nvSpPr>
        <p:spPr bwMode="auto">
          <a:xfrm>
            <a:off x="6586538" y="4633913"/>
            <a:ext cx="2532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Symbol" panose="05050102010706020507" pitchFamily="18" charset="2"/>
              </a:rPr>
              <a:t>+</a:t>
            </a:r>
            <a:endParaRPr lang="es-ES" altLang="es-AR" sz="2400"/>
          </a:p>
        </p:txBody>
      </p:sp>
      <p:sp>
        <p:nvSpPr>
          <p:cNvPr id="43025" name="Rectangle 20"/>
          <p:cNvSpPr>
            <a:spLocks noChangeArrowheads="1"/>
          </p:cNvSpPr>
          <p:nvPr/>
        </p:nvSpPr>
        <p:spPr bwMode="auto">
          <a:xfrm>
            <a:off x="5260975" y="4633913"/>
            <a:ext cx="2532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3600">
                <a:solidFill>
                  <a:srgbClr val="000000"/>
                </a:solidFill>
                <a:latin typeface="Symbol" panose="05050102010706020507" pitchFamily="18" charset="2"/>
              </a:rPr>
              <a:t>=</a:t>
            </a:r>
            <a:endParaRPr lang="es-ES" altLang="es-AR" sz="2400"/>
          </a:p>
        </p:txBody>
      </p:sp>
    </p:spTree>
    <p:extLst>
      <p:ext uri="{BB962C8B-B14F-4D97-AF65-F5344CB8AC3E}">
        <p14:creationId xmlns:p14="http://schemas.microsoft.com/office/powerpoint/2010/main" val="2031043300"/>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286000" y="569798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0963" name="Rectangle 3"/>
          <p:cNvSpPr>
            <a:spLocks noChangeArrowheads="1"/>
          </p:cNvSpPr>
          <p:nvPr/>
        </p:nvSpPr>
        <p:spPr bwMode="auto">
          <a:xfrm>
            <a:off x="4800600" y="569798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0964" name="Rectangle 4"/>
          <p:cNvSpPr>
            <a:spLocks noGrp="1" noChangeArrowheads="1"/>
          </p:cNvSpPr>
          <p:nvPr>
            <p:ph type="title"/>
          </p:nvPr>
        </p:nvSpPr>
        <p:spPr/>
        <p:txBody>
          <a:bodyPr/>
          <a:lstStyle/>
          <a:p>
            <a:r>
              <a:rPr lang="en-US" altLang="es-AR" sz="3200" dirty="0" err="1"/>
              <a:t>Costo</a:t>
            </a:r>
            <a:r>
              <a:rPr lang="en-US" altLang="es-AR" sz="3200" dirty="0"/>
              <a:t> marginal </a:t>
            </a:r>
            <a:r>
              <a:rPr lang="en-US" altLang="es-AR" sz="3200" dirty="0" err="1"/>
              <a:t>en</a:t>
            </a:r>
            <a:r>
              <a:rPr lang="en-US" altLang="es-AR" sz="3200" dirty="0"/>
              <a:t> </a:t>
            </a:r>
            <a:r>
              <a:rPr lang="en-US" altLang="es-AR" sz="3200" dirty="0" err="1"/>
              <a:t>el</a:t>
            </a:r>
            <a:r>
              <a:rPr lang="en-US" altLang="es-AR" sz="3200" dirty="0"/>
              <a:t> </a:t>
            </a:r>
            <a:r>
              <a:rPr lang="en-US" altLang="es-AR" sz="3200" dirty="0" err="1"/>
              <a:t>corto</a:t>
            </a:r>
            <a:r>
              <a:rPr lang="en-US" altLang="es-AR" sz="3200" dirty="0"/>
              <a:t> </a:t>
            </a:r>
            <a:r>
              <a:rPr lang="en-US" altLang="es-AR" sz="3200" dirty="0" err="1"/>
              <a:t>plazo</a:t>
            </a:r>
            <a:endParaRPr lang="en-US" altLang="es-AR" sz="3200" dirty="0"/>
          </a:p>
        </p:txBody>
      </p:sp>
      <p:sp>
        <p:nvSpPr>
          <p:cNvPr id="40965" name="Rectangle 5"/>
          <p:cNvSpPr>
            <a:spLocks noGrp="1" noChangeArrowheads="1"/>
          </p:cNvSpPr>
          <p:nvPr>
            <p:ph idx="1"/>
          </p:nvPr>
        </p:nvSpPr>
        <p:spPr bwMode="auto">
          <a:xfrm>
            <a:off x="1542907" y="2509263"/>
            <a:ext cx="9365885" cy="4833937"/>
          </a:xfrm>
        </p:spPr>
        <p:txBody>
          <a:bodyPr wrap="square" numCol="1" anchor="t" anchorCtr="0" compatLnSpc="1">
            <a:prstTxWarp prst="textNoShape">
              <a:avLst/>
            </a:prstTxWarp>
          </a:bodyPr>
          <a:lstStyle/>
          <a:p>
            <a:pPr>
              <a:spcBef>
                <a:spcPct val="70000"/>
              </a:spcBef>
            </a:pPr>
            <a:r>
              <a:rPr lang="en-US" altLang="es-AR" dirty="0">
                <a:latin typeface="Arial" panose="020B0604020202020204" pitchFamily="34" charset="0"/>
                <a:cs typeface="Arial" panose="020B0604020202020204" pitchFamily="34" charset="0"/>
              </a:rPr>
              <a:t>El </a:t>
            </a:r>
            <a:r>
              <a:rPr lang="en-US" altLang="es-AR" dirty="0" err="1">
                <a:latin typeface="Arial" panose="020B0604020202020204" pitchFamily="34" charset="0"/>
                <a:cs typeface="Arial" panose="020B0604020202020204" pitchFamily="34" charset="0"/>
              </a:rPr>
              <a:t>coste</a:t>
            </a:r>
            <a:r>
              <a:rPr lang="en-US" altLang="es-AR" dirty="0">
                <a:latin typeface="Arial" panose="020B0604020202020204" pitchFamily="34" charset="0"/>
                <a:cs typeface="Arial" panose="020B0604020202020204" pitchFamily="34" charset="0"/>
              </a:rPr>
              <a:t> marginal (</a:t>
            </a:r>
            <a:r>
              <a:rPr lang="en-US" altLang="es-AR" dirty="0" err="1">
                <a:latin typeface="Arial" panose="020B0604020202020204" pitchFamily="34" charset="0"/>
                <a:cs typeface="Arial" panose="020B0604020202020204" pitchFamily="34" charset="0"/>
              </a:rPr>
              <a:t>CMg</a:t>
            </a:r>
            <a:r>
              <a:rPr lang="en-US" altLang="es-AR" dirty="0">
                <a:latin typeface="Arial" panose="020B0604020202020204" pitchFamily="34" charset="0"/>
                <a:cs typeface="Arial" panose="020B0604020202020204" pitchFamily="34" charset="0"/>
              </a:rPr>
              <a:t>) es al </a:t>
            </a:r>
            <a:r>
              <a:rPr lang="en-US" altLang="es-AR" dirty="0" err="1">
                <a:latin typeface="Arial" panose="020B0604020202020204" pitchFamily="34" charset="0"/>
                <a:cs typeface="Arial" panose="020B0604020202020204" pitchFamily="34" charset="0"/>
              </a:rPr>
              <a:t>aumento</a:t>
            </a:r>
            <a:r>
              <a:rPr lang="en-US" altLang="es-AR" dirty="0">
                <a:latin typeface="Arial" panose="020B0604020202020204" pitchFamily="34" charset="0"/>
                <a:cs typeface="Arial" panose="020B0604020202020204" pitchFamily="34" charset="0"/>
              </a:rPr>
              <a:t> que </a:t>
            </a:r>
            <a:r>
              <a:rPr lang="en-US" altLang="es-AR" dirty="0" err="1">
                <a:latin typeface="Arial" panose="020B0604020202020204" pitchFamily="34" charset="0"/>
                <a:cs typeface="Arial" panose="020B0604020202020204" pitchFamily="34" charset="0"/>
              </a:rPr>
              <a:t>experimenta</a:t>
            </a:r>
            <a:r>
              <a:rPr lang="en-US" altLang="es-AR" dirty="0">
                <a:latin typeface="Arial" panose="020B0604020202020204" pitchFamily="34" charset="0"/>
                <a:cs typeface="Arial" panose="020B0604020202020204" pitchFamily="34" charset="0"/>
              </a:rPr>
              <a:t> el </a:t>
            </a:r>
            <a:r>
              <a:rPr lang="en-US" altLang="es-AR" dirty="0" err="1">
                <a:latin typeface="Arial" panose="020B0604020202020204" pitchFamily="34" charset="0"/>
                <a:cs typeface="Arial" panose="020B0604020202020204" pitchFamily="34" charset="0"/>
              </a:rPr>
              <a:t>coste</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cuando</a:t>
            </a:r>
            <a:r>
              <a:rPr lang="en-US" altLang="es-AR" dirty="0">
                <a:latin typeface="Arial" panose="020B0604020202020204" pitchFamily="34" charset="0"/>
                <a:cs typeface="Arial" panose="020B0604020202020204" pitchFamily="34" charset="0"/>
              </a:rPr>
              <a:t> se produce </a:t>
            </a:r>
            <a:r>
              <a:rPr lang="en-US" altLang="es-AR" dirty="0" err="1">
                <a:latin typeface="Arial" panose="020B0604020202020204" pitchFamily="34" charset="0"/>
                <a:cs typeface="Arial" panose="020B0604020202020204" pitchFamily="34" charset="0"/>
              </a:rPr>
              <a:t>una</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unidad</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adicional</a:t>
            </a:r>
            <a:r>
              <a:rPr lang="en-US" altLang="es-AR" dirty="0">
                <a:latin typeface="Arial" panose="020B0604020202020204" pitchFamily="34" charset="0"/>
                <a:cs typeface="Arial" panose="020B0604020202020204" pitchFamily="34" charset="0"/>
              </a:rPr>
              <a:t>. Como el </a:t>
            </a:r>
            <a:r>
              <a:rPr lang="en-US" altLang="es-AR" dirty="0" err="1">
                <a:latin typeface="Arial" panose="020B0604020202020204" pitchFamily="34" charset="0"/>
                <a:cs typeface="Arial" panose="020B0604020202020204" pitchFamily="34" charset="0"/>
              </a:rPr>
              <a:t>coste</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fijo</a:t>
            </a:r>
            <a:r>
              <a:rPr lang="en-US" altLang="es-AR" dirty="0">
                <a:latin typeface="Arial" panose="020B0604020202020204" pitchFamily="34" charset="0"/>
                <a:cs typeface="Arial" panose="020B0604020202020204" pitchFamily="34" charset="0"/>
              </a:rPr>
              <a:t> no </a:t>
            </a:r>
            <a:r>
              <a:rPr lang="en-US" altLang="es-AR" dirty="0" err="1">
                <a:latin typeface="Arial" panose="020B0604020202020204" pitchFamily="34" charset="0"/>
                <a:cs typeface="Arial" panose="020B0604020202020204" pitchFamily="34" charset="0"/>
              </a:rPr>
              <a:t>afecta</a:t>
            </a:r>
            <a:r>
              <a:rPr lang="en-US" altLang="es-AR" dirty="0">
                <a:latin typeface="Arial" panose="020B0604020202020204" pitchFamily="34" charset="0"/>
                <a:cs typeface="Arial" panose="020B0604020202020204" pitchFamily="34" charset="0"/>
              </a:rPr>
              <a:t> al </a:t>
            </a:r>
            <a:r>
              <a:rPr lang="en-US" altLang="es-AR" dirty="0" err="1">
                <a:latin typeface="Arial" panose="020B0604020202020204" pitchFamily="34" charset="0"/>
                <a:cs typeface="Arial" panose="020B0604020202020204" pitchFamily="34" charset="0"/>
              </a:rPr>
              <a:t>coste</a:t>
            </a:r>
            <a:r>
              <a:rPr lang="en-US" altLang="es-AR" dirty="0">
                <a:latin typeface="Arial" panose="020B0604020202020204" pitchFamily="34" charset="0"/>
                <a:cs typeface="Arial" panose="020B0604020202020204" pitchFamily="34" charset="0"/>
              </a:rPr>
              <a:t> marginal, </a:t>
            </a:r>
            <a:r>
              <a:rPr lang="en-US" altLang="es-AR" dirty="0" err="1">
                <a:latin typeface="Arial" panose="020B0604020202020204" pitchFamily="34" charset="0"/>
                <a:cs typeface="Arial" panose="020B0604020202020204" pitchFamily="34" charset="0"/>
              </a:rPr>
              <a:t>puede</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expresarse</a:t>
            </a:r>
            <a:r>
              <a:rPr lang="en-US" altLang="es-AR" dirty="0">
                <a:latin typeface="Arial" panose="020B0604020202020204" pitchFamily="34" charset="0"/>
                <a:cs typeface="Arial" panose="020B0604020202020204" pitchFamily="34" charset="0"/>
              </a:rPr>
              <a:t> de la </a:t>
            </a:r>
            <a:r>
              <a:rPr lang="en-US" altLang="es-AR" dirty="0" err="1">
                <a:latin typeface="Arial" panose="020B0604020202020204" pitchFamily="34" charset="0"/>
                <a:cs typeface="Arial" panose="020B0604020202020204" pitchFamily="34" charset="0"/>
              </a:rPr>
              <a:t>siguiente</a:t>
            </a:r>
            <a:r>
              <a:rPr lang="en-US" altLang="es-AR" dirty="0">
                <a:latin typeface="Arial" panose="020B0604020202020204" pitchFamily="34" charset="0"/>
                <a:cs typeface="Arial" panose="020B0604020202020204" pitchFamily="34" charset="0"/>
              </a:rPr>
              <a:t> </a:t>
            </a:r>
            <a:r>
              <a:rPr lang="en-US" altLang="es-AR" dirty="0" err="1">
                <a:latin typeface="Arial" panose="020B0604020202020204" pitchFamily="34" charset="0"/>
                <a:cs typeface="Arial" panose="020B0604020202020204" pitchFamily="34" charset="0"/>
              </a:rPr>
              <a:t>manera</a:t>
            </a:r>
            <a:r>
              <a:rPr lang="en-US" altLang="es-AR" dirty="0">
                <a:latin typeface="Arial" panose="020B0604020202020204" pitchFamily="34" charset="0"/>
                <a:cs typeface="Arial" panose="020B0604020202020204" pitchFamily="34" charset="0"/>
              </a:rPr>
              <a:t>:</a:t>
            </a:r>
          </a:p>
        </p:txBody>
      </p:sp>
      <p:sp>
        <p:nvSpPr>
          <p:cNvPr id="40967" name="Line 9"/>
          <p:cNvSpPr>
            <a:spLocks noChangeShapeType="1"/>
          </p:cNvSpPr>
          <p:nvPr/>
        </p:nvSpPr>
        <p:spPr bwMode="auto">
          <a:xfrm>
            <a:off x="5307014" y="4467674"/>
            <a:ext cx="112077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0968" name="Line 10"/>
          <p:cNvSpPr>
            <a:spLocks noChangeShapeType="1"/>
          </p:cNvSpPr>
          <p:nvPr/>
        </p:nvSpPr>
        <p:spPr bwMode="auto">
          <a:xfrm>
            <a:off x="6994526" y="4467674"/>
            <a:ext cx="1071563"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0969" name="Rectangle 11"/>
          <p:cNvSpPr>
            <a:spLocks noChangeArrowheads="1"/>
          </p:cNvSpPr>
          <p:nvPr/>
        </p:nvSpPr>
        <p:spPr bwMode="auto">
          <a:xfrm>
            <a:off x="7504113" y="4542286"/>
            <a:ext cx="3895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Q</a:t>
            </a:r>
            <a:endParaRPr lang="es-ES" altLang="es-AR" sz="2400"/>
          </a:p>
        </p:txBody>
      </p:sp>
      <p:sp>
        <p:nvSpPr>
          <p:cNvPr id="40970" name="Rectangle 12"/>
          <p:cNvSpPr>
            <a:spLocks noChangeArrowheads="1"/>
          </p:cNvSpPr>
          <p:nvPr/>
        </p:nvSpPr>
        <p:spPr bwMode="auto">
          <a:xfrm>
            <a:off x="7354889" y="3789811"/>
            <a:ext cx="6876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CT</a:t>
            </a:r>
          </a:p>
        </p:txBody>
      </p:sp>
      <p:sp>
        <p:nvSpPr>
          <p:cNvPr id="40971" name="Rectangle 13"/>
          <p:cNvSpPr>
            <a:spLocks noChangeArrowheads="1"/>
          </p:cNvSpPr>
          <p:nvPr/>
        </p:nvSpPr>
        <p:spPr bwMode="auto">
          <a:xfrm>
            <a:off x="5842000" y="4542286"/>
            <a:ext cx="3895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Q</a:t>
            </a:r>
            <a:endParaRPr lang="es-ES" altLang="es-AR" sz="2400"/>
          </a:p>
        </p:txBody>
      </p:sp>
      <p:sp>
        <p:nvSpPr>
          <p:cNvPr id="40972" name="Rectangle 14"/>
          <p:cNvSpPr>
            <a:spLocks noChangeArrowheads="1"/>
          </p:cNvSpPr>
          <p:nvPr/>
        </p:nvSpPr>
        <p:spPr bwMode="auto">
          <a:xfrm>
            <a:off x="5667376" y="3789811"/>
            <a:ext cx="7486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CV</a:t>
            </a:r>
          </a:p>
        </p:txBody>
      </p:sp>
      <p:sp>
        <p:nvSpPr>
          <p:cNvPr id="40973" name="Rectangle 15"/>
          <p:cNvSpPr>
            <a:spLocks noChangeArrowheads="1"/>
          </p:cNvSpPr>
          <p:nvPr/>
        </p:nvSpPr>
        <p:spPr bwMode="auto">
          <a:xfrm>
            <a:off x="5173663" y="4124774"/>
            <a:ext cx="1346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 </a:t>
            </a:r>
            <a:endParaRPr lang="es-ES" altLang="es-AR" sz="2400"/>
          </a:p>
        </p:txBody>
      </p:sp>
      <p:sp>
        <p:nvSpPr>
          <p:cNvPr id="40974" name="Rectangle 16"/>
          <p:cNvSpPr>
            <a:spLocks noChangeArrowheads="1"/>
          </p:cNvSpPr>
          <p:nvPr/>
        </p:nvSpPr>
        <p:spPr bwMode="auto">
          <a:xfrm>
            <a:off x="4773613" y="4124774"/>
            <a:ext cx="1346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Times New Roman" panose="02020603050405020304" pitchFamily="18" charset="0"/>
              </a:rPr>
              <a:t> </a:t>
            </a:r>
            <a:endParaRPr lang="es-ES" altLang="es-AR" sz="2400"/>
          </a:p>
        </p:txBody>
      </p:sp>
      <p:sp>
        <p:nvSpPr>
          <p:cNvPr id="40975" name="Rectangle 17"/>
          <p:cNvSpPr>
            <a:spLocks noChangeArrowheads="1"/>
          </p:cNvSpPr>
          <p:nvPr/>
        </p:nvSpPr>
        <p:spPr bwMode="auto">
          <a:xfrm>
            <a:off x="3706276" y="4052651"/>
            <a:ext cx="11076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dirty="0" err="1">
                <a:solidFill>
                  <a:srgbClr val="000000"/>
                </a:solidFill>
                <a:latin typeface="Times New Roman" panose="02020603050405020304" pitchFamily="18" charset="0"/>
              </a:rPr>
              <a:t>CMg</a:t>
            </a:r>
            <a:endParaRPr lang="es-ES" altLang="es-AR" sz="2400" dirty="0"/>
          </a:p>
        </p:txBody>
      </p:sp>
      <p:sp>
        <p:nvSpPr>
          <p:cNvPr id="40976" name="Rectangle 18"/>
          <p:cNvSpPr>
            <a:spLocks noChangeArrowheads="1"/>
          </p:cNvSpPr>
          <p:nvPr/>
        </p:nvSpPr>
        <p:spPr bwMode="auto">
          <a:xfrm>
            <a:off x="7180264" y="4481961"/>
            <a:ext cx="3302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D</a:t>
            </a:r>
            <a:endParaRPr lang="es-ES" altLang="es-AR" sz="2400"/>
          </a:p>
        </p:txBody>
      </p:sp>
      <p:sp>
        <p:nvSpPr>
          <p:cNvPr id="40977" name="Rectangle 19"/>
          <p:cNvSpPr>
            <a:spLocks noChangeArrowheads="1"/>
          </p:cNvSpPr>
          <p:nvPr/>
        </p:nvSpPr>
        <p:spPr bwMode="auto">
          <a:xfrm>
            <a:off x="7031039" y="3729486"/>
            <a:ext cx="3302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D</a:t>
            </a:r>
            <a:endParaRPr lang="es-ES" altLang="es-AR" sz="2400"/>
          </a:p>
        </p:txBody>
      </p:sp>
      <p:sp>
        <p:nvSpPr>
          <p:cNvPr id="40978" name="Rectangle 20"/>
          <p:cNvSpPr>
            <a:spLocks noChangeArrowheads="1"/>
          </p:cNvSpPr>
          <p:nvPr/>
        </p:nvSpPr>
        <p:spPr bwMode="auto">
          <a:xfrm>
            <a:off x="6569076" y="4064449"/>
            <a:ext cx="2949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a:t>
            </a:r>
            <a:endParaRPr lang="es-ES" altLang="es-AR" sz="2400"/>
          </a:p>
        </p:txBody>
      </p:sp>
      <p:sp>
        <p:nvSpPr>
          <p:cNvPr id="40979" name="Rectangle 21"/>
          <p:cNvSpPr>
            <a:spLocks noChangeArrowheads="1"/>
          </p:cNvSpPr>
          <p:nvPr/>
        </p:nvSpPr>
        <p:spPr bwMode="auto">
          <a:xfrm>
            <a:off x="5518151" y="4481961"/>
            <a:ext cx="3302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D</a:t>
            </a:r>
            <a:endParaRPr lang="es-ES" altLang="es-AR" sz="2400"/>
          </a:p>
        </p:txBody>
      </p:sp>
      <p:sp>
        <p:nvSpPr>
          <p:cNvPr id="40980" name="Rectangle 22"/>
          <p:cNvSpPr>
            <a:spLocks noChangeArrowheads="1"/>
          </p:cNvSpPr>
          <p:nvPr/>
        </p:nvSpPr>
        <p:spPr bwMode="auto">
          <a:xfrm>
            <a:off x="5343526" y="3729486"/>
            <a:ext cx="3302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D</a:t>
            </a:r>
            <a:endParaRPr lang="es-ES" altLang="es-AR" sz="2400"/>
          </a:p>
        </p:txBody>
      </p:sp>
      <p:sp>
        <p:nvSpPr>
          <p:cNvPr id="40981" name="Rectangle 23"/>
          <p:cNvSpPr>
            <a:spLocks noChangeArrowheads="1"/>
          </p:cNvSpPr>
          <p:nvPr/>
        </p:nvSpPr>
        <p:spPr bwMode="auto">
          <a:xfrm>
            <a:off x="4899026" y="4064449"/>
            <a:ext cx="2949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AR" sz="4200">
                <a:solidFill>
                  <a:srgbClr val="000000"/>
                </a:solidFill>
                <a:latin typeface="Symbol" panose="05050102010706020507" pitchFamily="18" charset="2"/>
              </a:rPr>
              <a:t>=</a:t>
            </a:r>
            <a:endParaRPr lang="es-ES" altLang="es-AR" sz="2400"/>
          </a:p>
        </p:txBody>
      </p:sp>
      <p:pic>
        <p:nvPicPr>
          <p:cNvPr id="3" name="Imagen 2">
            <a:extLst>
              <a:ext uri="{FF2B5EF4-FFF2-40B4-BE49-F238E27FC236}">
                <a16:creationId xmlns:a16="http://schemas.microsoft.com/office/drawing/2014/main" id="{8F9D2FC6-07B7-DE99-EF89-1CDC92832A48}"/>
              </a:ext>
            </a:extLst>
          </p:cNvPr>
          <p:cNvPicPr>
            <a:picLocks noChangeAspect="1"/>
          </p:cNvPicPr>
          <p:nvPr/>
        </p:nvPicPr>
        <p:blipFill>
          <a:blip r:embed="rId3"/>
          <a:stretch>
            <a:fillRect/>
          </a:stretch>
        </p:blipFill>
        <p:spPr>
          <a:xfrm>
            <a:off x="3676650" y="5514227"/>
            <a:ext cx="4838700" cy="1085850"/>
          </a:xfrm>
          <a:prstGeom prst="rect">
            <a:avLst/>
          </a:prstGeom>
        </p:spPr>
      </p:pic>
    </p:spTree>
    <p:extLst>
      <p:ext uri="{BB962C8B-B14F-4D97-AF65-F5344CB8AC3E}">
        <p14:creationId xmlns:p14="http://schemas.microsoft.com/office/powerpoint/2010/main" val="3478210473"/>
      </p:ext>
    </p:extLst>
  </p:cSld>
  <p:clrMapOvr>
    <a:masterClrMapping/>
  </p:clrMapOvr>
  <p:transition spd="med">
    <p:pull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Tabla </a:t>
            </a:r>
            <a:r>
              <a:rPr lang="es-AR" dirty="0" err="1"/>
              <a:t>Cme</a:t>
            </a:r>
            <a:r>
              <a:rPr lang="es-AR" dirty="0"/>
              <a:t> y </a:t>
            </a:r>
            <a:r>
              <a:rPr lang="es-AR" dirty="0" err="1"/>
              <a:t>Cmg</a:t>
            </a:r>
            <a:endParaRPr lang="es-AR" dirty="0"/>
          </a:p>
        </p:txBody>
      </p:sp>
      <p:sp>
        <p:nvSpPr>
          <p:cNvPr id="3" name="Marcador de contenido 2"/>
          <p:cNvSpPr>
            <a:spLocks noGrp="1"/>
          </p:cNvSpPr>
          <p:nvPr>
            <p:ph idx="1"/>
          </p:nvPr>
        </p:nvSpPr>
        <p:spPr/>
        <p:txBody>
          <a:bodyPr/>
          <a:lstStyle/>
          <a:p>
            <a:endParaRPr lang="es-AR" dirty="0"/>
          </a:p>
        </p:txBody>
      </p:sp>
      <p:pic>
        <p:nvPicPr>
          <p:cNvPr id="4" name="Imagen 3"/>
          <p:cNvPicPr>
            <a:picLocks noChangeAspect="1"/>
          </p:cNvPicPr>
          <p:nvPr/>
        </p:nvPicPr>
        <p:blipFill>
          <a:blip r:embed="rId2"/>
          <a:stretch>
            <a:fillRect/>
          </a:stretch>
        </p:blipFill>
        <p:spPr>
          <a:xfrm>
            <a:off x="1929384" y="2292222"/>
            <a:ext cx="8051229" cy="3998866"/>
          </a:xfrm>
          <a:prstGeom prst="rect">
            <a:avLst/>
          </a:prstGeom>
        </p:spPr>
      </p:pic>
    </p:spTree>
    <p:extLst>
      <p:ext uri="{BB962C8B-B14F-4D97-AF65-F5344CB8AC3E}">
        <p14:creationId xmlns:p14="http://schemas.microsoft.com/office/powerpoint/2010/main" val="3631595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404335" y="423526"/>
            <a:ext cx="9175275" cy="6010948"/>
          </a:xfrm>
          <a:prstGeom prst="rect">
            <a:avLst/>
          </a:prstGeom>
        </p:spPr>
      </p:pic>
    </p:spTree>
    <p:extLst>
      <p:ext uri="{BB962C8B-B14F-4D97-AF65-F5344CB8AC3E}">
        <p14:creationId xmlns:p14="http://schemas.microsoft.com/office/powerpoint/2010/main" val="275087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17986" t="29256" r="41601" b="22201"/>
          <a:stretch/>
        </p:blipFill>
        <p:spPr>
          <a:xfrm>
            <a:off x="1154954" y="973668"/>
            <a:ext cx="8923471" cy="5545540"/>
          </a:xfrm>
          <a:prstGeom prst="rect">
            <a:avLst/>
          </a:prstGeom>
        </p:spPr>
      </p:pic>
    </p:spTree>
    <p:extLst>
      <p:ext uri="{BB962C8B-B14F-4D97-AF65-F5344CB8AC3E}">
        <p14:creationId xmlns:p14="http://schemas.microsoft.com/office/powerpoint/2010/main" val="2677696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3251"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3252" name="Rectangle 4"/>
          <p:cNvSpPr>
            <a:spLocks noGrp="1" noChangeArrowheads="1"/>
          </p:cNvSpPr>
          <p:nvPr>
            <p:ph type="title"/>
          </p:nvPr>
        </p:nvSpPr>
        <p:spPr>
          <a:xfrm>
            <a:off x="1377696" y="790993"/>
            <a:ext cx="9144000" cy="781050"/>
          </a:xfrm>
        </p:spPr>
        <p:txBody>
          <a:bodyPr/>
          <a:lstStyle/>
          <a:p>
            <a:r>
              <a:rPr lang="en-US" altLang="es-AR" dirty="0"/>
              <a:t>Los </a:t>
            </a:r>
            <a:r>
              <a:rPr lang="en-US" altLang="es-AR" dirty="0" err="1"/>
              <a:t>costes</a:t>
            </a:r>
            <a:r>
              <a:rPr lang="en-US" altLang="es-AR" dirty="0"/>
              <a:t> a </a:t>
            </a:r>
            <a:r>
              <a:rPr lang="en-US" altLang="es-AR" dirty="0" err="1"/>
              <a:t>corto</a:t>
            </a:r>
            <a:r>
              <a:rPr lang="en-US" altLang="es-AR" dirty="0"/>
              <a:t> </a:t>
            </a:r>
            <a:r>
              <a:rPr lang="en-US" altLang="es-AR" dirty="0" err="1"/>
              <a:t>plazo</a:t>
            </a:r>
            <a:r>
              <a:rPr lang="en-US" altLang="es-AR" dirty="0"/>
              <a:t> de </a:t>
            </a:r>
            <a:r>
              <a:rPr lang="en-US" altLang="es-AR" dirty="0" err="1"/>
              <a:t>una</a:t>
            </a:r>
            <a:r>
              <a:rPr lang="en-US" altLang="es-AR" dirty="0"/>
              <a:t> </a:t>
            </a:r>
            <a:r>
              <a:rPr lang="en-US" altLang="es-AR" dirty="0" err="1"/>
              <a:t>empresa</a:t>
            </a:r>
            <a:endParaRPr lang="en-US" altLang="es-AR" dirty="0"/>
          </a:p>
        </p:txBody>
      </p:sp>
      <p:sp>
        <p:nvSpPr>
          <p:cNvPr id="100357" name="Rectangle 5"/>
          <p:cNvSpPr>
            <a:spLocks noGrp="1" noChangeArrowheads="1"/>
          </p:cNvSpPr>
          <p:nvPr>
            <p:ph idx="1"/>
          </p:nvPr>
        </p:nvSpPr>
        <p:spPr bwMode="auto">
          <a:xfrm>
            <a:off x="1025652" y="2851573"/>
            <a:ext cx="9481285" cy="4350305"/>
          </a:xfrm>
        </p:spPr>
        <p:txBody>
          <a:bodyPr wrap="square" numCol="1" anchor="t" anchorCtr="0" compatLnSpc="1">
            <a:prstTxWarp prst="textNoShape">
              <a:avLst/>
            </a:prstTxWarp>
          </a:bodyPr>
          <a:lstStyle/>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dirty="0"/>
              <a:t>	</a:t>
            </a:r>
            <a:r>
              <a:rPr lang="en-US" altLang="es-AR" b="1" dirty="0"/>
              <a:t>0	50 	0	50	---	---	---	---</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1	50	50	100	50	50	50	100</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2	50	78	128	28	25	39	64</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3	50	98	148	20	16,7	32,7	49,3</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4	50	112	162	14	12,5	28	40,5</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5	50	130	180	18	        10	26	36</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6	50	150	200	              20               8,3		25	33,3</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7	50	175	225	              25               7,1		25	32,1</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8	50	204	254	              29               6,3		25,5	31,8</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9	50	242	292	              38               5,6		26,9	32,4</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10	50	300	350	58	5	30	35</a:t>
            </a:r>
          </a:p>
          <a:p>
            <a:pPr marL="0" indent="0">
              <a:spcBef>
                <a:spcPct val="10000"/>
              </a:spcBef>
              <a:buNone/>
              <a:tabLst>
                <a:tab pos="346075" algn="dec"/>
                <a:tab pos="1154113" algn="ctr"/>
                <a:tab pos="2395538" algn="r"/>
                <a:tab pos="3608388" algn="r"/>
                <a:tab pos="4618038" algn="ctr"/>
                <a:tab pos="6061075" algn="dec"/>
                <a:tab pos="7262813" algn="dec"/>
                <a:tab pos="8281988" algn="dec"/>
              </a:tabLst>
            </a:pPr>
            <a:r>
              <a:rPr lang="en-US" altLang="es-AR" b="1" dirty="0"/>
              <a:t>	11	50	385	435	              85               4,5		35	39,5</a:t>
            </a:r>
          </a:p>
        </p:txBody>
      </p:sp>
      <p:sp>
        <p:nvSpPr>
          <p:cNvPr id="53254" name="Rectangle 6"/>
          <p:cNvSpPr>
            <a:spLocks noChangeArrowheads="1"/>
          </p:cNvSpPr>
          <p:nvPr/>
        </p:nvSpPr>
        <p:spPr bwMode="auto">
          <a:xfrm>
            <a:off x="952500" y="2184679"/>
            <a:ext cx="1021384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1pPr>
            <a:lvl2pPr marL="742950" indent="-285750">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2pPr>
            <a:lvl3pPr marL="1143000" indent="-228600">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3pPr>
            <a:lvl4pPr marL="1600200" indent="-228600">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4pPr>
            <a:lvl5pPr marL="2057400" indent="-228600">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46075" algn="dec"/>
                <a:tab pos="1154113" algn="ctr"/>
                <a:tab pos="2222500" algn="ctr"/>
                <a:tab pos="3608388" algn="r"/>
                <a:tab pos="4618038" algn="ctr"/>
                <a:tab pos="5940425" algn="ctr"/>
                <a:tab pos="7091363" algn="ctr"/>
                <a:tab pos="8228013" algn="ctr"/>
              </a:tabLst>
              <a:defRPr>
                <a:solidFill>
                  <a:schemeClr val="tx1"/>
                </a:solidFill>
                <a:latin typeface="Arial" panose="020B0604020202020204" pitchFamily="34" charset="0"/>
              </a:defRPr>
            </a:lvl9pPr>
          </a:lstStyle>
          <a:p>
            <a:r>
              <a:rPr lang="en-US" altLang="es-AR" sz="1600" b="1" dirty="0"/>
              <a:t>	</a:t>
            </a:r>
            <a:r>
              <a:rPr lang="en-US" altLang="es-AR" sz="1200" b="1" dirty="0" err="1"/>
              <a:t>Nivel</a:t>
            </a:r>
            <a:r>
              <a:rPr lang="en-US" altLang="es-AR" sz="1200" b="1" dirty="0"/>
              <a:t> de	    </a:t>
            </a:r>
            <a:r>
              <a:rPr lang="en-US" altLang="es-AR" sz="1200" b="1" dirty="0" err="1"/>
              <a:t>Coste</a:t>
            </a:r>
            <a:r>
              <a:rPr lang="en-US" altLang="es-AR" sz="1200" b="1" dirty="0"/>
              <a:t>	</a:t>
            </a:r>
            <a:r>
              <a:rPr lang="en-US" altLang="es-AR" sz="1200" b="1" dirty="0" err="1"/>
              <a:t>Coste</a:t>
            </a:r>
            <a:r>
              <a:rPr lang="en-US" altLang="es-AR" sz="1200" b="1" dirty="0"/>
              <a:t>	      </a:t>
            </a:r>
            <a:r>
              <a:rPr lang="en-US" altLang="es-AR" sz="1200" b="1" dirty="0" err="1"/>
              <a:t>Coste</a:t>
            </a:r>
            <a:r>
              <a:rPr lang="en-US" altLang="es-AR" sz="1200" b="1" dirty="0"/>
              <a:t>	</a:t>
            </a:r>
            <a:r>
              <a:rPr lang="en-US" altLang="es-AR" sz="1200" b="1" dirty="0" err="1"/>
              <a:t>Coste</a:t>
            </a:r>
            <a:r>
              <a:rPr lang="en-US" altLang="es-AR" sz="1200" b="1" dirty="0"/>
              <a:t>	</a:t>
            </a:r>
            <a:r>
              <a:rPr lang="en-US" altLang="es-AR" sz="1200" b="1" dirty="0" err="1"/>
              <a:t>Coste</a:t>
            </a:r>
            <a:r>
              <a:rPr lang="en-US" altLang="es-AR" sz="1200" b="1" dirty="0"/>
              <a:t> 	</a:t>
            </a:r>
            <a:r>
              <a:rPr lang="en-US" altLang="es-AR" sz="1200" b="1" dirty="0" err="1"/>
              <a:t>Coste</a:t>
            </a:r>
            <a:r>
              <a:rPr lang="en-US" altLang="es-AR" sz="1200" b="1" dirty="0"/>
              <a:t>	</a:t>
            </a:r>
            <a:r>
              <a:rPr lang="en-US" altLang="es-AR" sz="1200" b="1" dirty="0" err="1"/>
              <a:t>Coste</a:t>
            </a:r>
            <a:endParaRPr lang="en-US" altLang="es-AR" sz="1200" b="1" dirty="0"/>
          </a:p>
          <a:p>
            <a:pPr>
              <a:lnSpc>
                <a:spcPct val="70000"/>
              </a:lnSpc>
            </a:pPr>
            <a:r>
              <a:rPr lang="en-US" altLang="es-AR" sz="1200" b="1" dirty="0"/>
              <a:t>	</a:t>
            </a:r>
            <a:r>
              <a:rPr lang="en-US" altLang="es-AR" sz="1200" b="1" dirty="0" err="1"/>
              <a:t>producción</a:t>
            </a:r>
            <a:r>
              <a:rPr lang="en-US" altLang="es-AR" sz="1200" b="1" dirty="0"/>
              <a:t>	   </a:t>
            </a:r>
            <a:r>
              <a:rPr lang="en-US" altLang="es-AR" sz="1200" b="1" dirty="0" err="1"/>
              <a:t>fijo</a:t>
            </a:r>
            <a:r>
              <a:rPr lang="en-US" altLang="es-AR" sz="1200" b="1" dirty="0"/>
              <a:t>	variable 	total	marginal	</a:t>
            </a:r>
            <a:r>
              <a:rPr lang="en-US" altLang="es-AR" sz="1200" b="1" dirty="0" err="1"/>
              <a:t>fijo</a:t>
            </a:r>
            <a:r>
              <a:rPr lang="en-US" altLang="es-AR" sz="1200" b="1" dirty="0"/>
              <a:t> </a:t>
            </a:r>
            <a:r>
              <a:rPr lang="en-US" altLang="es-AR" sz="1200" b="1" dirty="0" err="1"/>
              <a:t>medio</a:t>
            </a:r>
            <a:r>
              <a:rPr lang="en-US" altLang="es-AR" sz="1200" b="1" dirty="0"/>
              <a:t> 	variable </a:t>
            </a:r>
            <a:r>
              <a:rPr lang="en-US" altLang="es-AR" sz="1200" b="1" dirty="0" err="1"/>
              <a:t>medio</a:t>
            </a:r>
            <a:r>
              <a:rPr lang="en-US" altLang="es-AR" sz="1200" b="1" dirty="0"/>
              <a:t>	   total </a:t>
            </a:r>
            <a:r>
              <a:rPr lang="en-US" altLang="es-AR" sz="1200" b="1" dirty="0" err="1"/>
              <a:t>medio</a:t>
            </a:r>
            <a:endParaRPr lang="en-US" altLang="es-AR" sz="1200" b="1" dirty="0"/>
          </a:p>
          <a:p>
            <a:r>
              <a:rPr lang="en-US" altLang="es-AR" sz="1200" b="1" dirty="0"/>
              <a:t>Pt 	  	 (CF)	(CV)	                  (CT)                     (</a:t>
            </a:r>
            <a:r>
              <a:rPr lang="en-US" altLang="es-AR" sz="1200" b="1" dirty="0" err="1"/>
              <a:t>CMg</a:t>
            </a:r>
            <a:r>
              <a:rPr lang="en-US" altLang="es-AR" sz="1200" b="1" dirty="0"/>
              <a:t>)         	            (</a:t>
            </a:r>
            <a:r>
              <a:rPr lang="en-US" altLang="es-AR" sz="1200" b="1" dirty="0" err="1"/>
              <a:t>CFMe</a:t>
            </a:r>
            <a:r>
              <a:rPr lang="en-US" altLang="es-AR" sz="1200" b="1" dirty="0"/>
              <a:t>)              (</a:t>
            </a:r>
            <a:r>
              <a:rPr lang="en-US" altLang="es-AR" sz="1200" b="1" dirty="0" err="1"/>
              <a:t>CVMe</a:t>
            </a:r>
            <a:r>
              <a:rPr lang="en-US" altLang="es-AR" sz="1200" b="1" dirty="0"/>
              <a:t>)              (</a:t>
            </a:r>
            <a:r>
              <a:rPr lang="en-US" altLang="es-AR" sz="1200" b="1" dirty="0" err="1"/>
              <a:t>CTMe</a:t>
            </a:r>
            <a:r>
              <a:rPr lang="en-US" altLang="es-AR" sz="1200" b="1" dirty="0"/>
              <a:t>)</a:t>
            </a:r>
          </a:p>
        </p:txBody>
      </p:sp>
      <p:sp>
        <p:nvSpPr>
          <p:cNvPr id="53258" name="9 Cerrar llave"/>
          <p:cNvSpPr>
            <a:spLocks/>
          </p:cNvSpPr>
          <p:nvPr/>
        </p:nvSpPr>
        <p:spPr bwMode="auto">
          <a:xfrm>
            <a:off x="6362700" y="2628901"/>
            <a:ext cx="518818" cy="387191"/>
          </a:xfrm>
          <a:prstGeom prst="rightBrace">
            <a:avLst>
              <a:gd name="adj1" fmla="val 8325"/>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3259" name="10 Cerrar llave"/>
          <p:cNvSpPr>
            <a:spLocks/>
          </p:cNvSpPr>
          <p:nvPr/>
        </p:nvSpPr>
        <p:spPr bwMode="auto">
          <a:xfrm>
            <a:off x="6400800" y="2724151"/>
            <a:ext cx="518818" cy="387191"/>
          </a:xfrm>
          <a:prstGeom prst="rightBrace">
            <a:avLst>
              <a:gd name="adj1" fmla="val 8333"/>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Tree>
    <p:extLst>
      <p:ext uri="{BB962C8B-B14F-4D97-AF65-F5344CB8AC3E}">
        <p14:creationId xmlns:p14="http://schemas.microsoft.com/office/powerpoint/2010/main" val="69285440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wipe(up)">
                                      <p:cBhvr>
                                        <p:cTn id="7" dur="5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7347"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7348" name="Rectangle 4"/>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7349" name="Rectangle 5"/>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7350" name="Rectangle 141"/>
          <p:cNvSpPr>
            <a:spLocks noGrp="1" noChangeArrowheads="1"/>
          </p:cNvSpPr>
          <p:nvPr>
            <p:ph type="title"/>
          </p:nvPr>
        </p:nvSpPr>
        <p:spPr>
          <a:xfrm>
            <a:off x="1739584" y="704088"/>
            <a:ext cx="8516937" cy="781050"/>
          </a:xfrm>
        </p:spPr>
        <p:txBody>
          <a:bodyPr/>
          <a:lstStyle/>
          <a:p>
            <a:r>
              <a:rPr lang="en-US" altLang="es-AR" dirty="0"/>
              <a:t>Las </a:t>
            </a:r>
            <a:r>
              <a:rPr lang="en-US" altLang="es-AR" dirty="0" err="1"/>
              <a:t>curvas</a:t>
            </a:r>
            <a:r>
              <a:rPr lang="en-US" altLang="es-AR" dirty="0"/>
              <a:t> de </a:t>
            </a:r>
            <a:r>
              <a:rPr lang="en-US" altLang="es-AR" dirty="0" err="1"/>
              <a:t>costes</a:t>
            </a:r>
            <a:r>
              <a:rPr lang="en-US" altLang="es-AR" dirty="0"/>
              <a:t> de </a:t>
            </a:r>
            <a:r>
              <a:rPr lang="en-US" altLang="es-AR" dirty="0" err="1"/>
              <a:t>una</a:t>
            </a:r>
            <a:r>
              <a:rPr lang="en-US" altLang="es-AR" dirty="0"/>
              <a:t> </a:t>
            </a:r>
            <a:r>
              <a:rPr lang="en-US" altLang="es-AR" dirty="0" err="1"/>
              <a:t>empresa</a:t>
            </a:r>
            <a:endParaRPr lang="en-US" altLang="es-AR" dirty="0"/>
          </a:p>
        </p:txBody>
      </p:sp>
      <p:sp>
        <p:nvSpPr>
          <p:cNvPr id="57351" name="Rectangle 7"/>
          <p:cNvSpPr>
            <a:spLocks noGrp="1" noChangeArrowheads="1"/>
          </p:cNvSpPr>
          <p:nvPr>
            <p:ph sz="half" idx="1"/>
          </p:nvPr>
        </p:nvSpPr>
        <p:spPr bwMode="auto">
          <a:xfrm>
            <a:off x="19627" y="2670920"/>
            <a:ext cx="6350505" cy="4114800"/>
          </a:xfrm>
        </p:spPr>
        <p:txBody>
          <a:bodyPr wrap="square" numCol="1" anchor="t" anchorCtr="0" compatLnSpc="1">
            <a:prstTxWarp prst="textNoShape">
              <a:avLst/>
            </a:prstTxWarp>
            <a:normAutofit/>
          </a:bodyPr>
          <a:lstStyle/>
          <a:p>
            <a:pPr>
              <a:spcBef>
                <a:spcPct val="70000"/>
              </a:spcBef>
            </a:pPr>
            <a:r>
              <a:rPr lang="en-US" altLang="es-AR" sz="2000" dirty="0" err="1"/>
              <a:t>Costes</a:t>
            </a:r>
            <a:r>
              <a:rPr lang="en-US" altLang="es-AR" sz="2000" dirty="0"/>
              <a:t> </a:t>
            </a:r>
            <a:r>
              <a:rPr lang="en-US" altLang="es-AR" sz="2000" dirty="0" err="1"/>
              <a:t>por</a:t>
            </a:r>
            <a:r>
              <a:rPr lang="en-US" altLang="es-AR" sz="2000" dirty="0"/>
              <a:t> </a:t>
            </a:r>
            <a:r>
              <a:rPr lang="en-US" altLang="es-AR" sz="2000" dirty="0" err="1"/>
              <a:t>unidad</a:t>
            </a:r>
            <a:r>
              <a:rPr lang="en-US" altLang="es-AR" sz="2000" dirty="0"/>
              <a:t>:</a:t>
            </a:r>
          </a:p>
          <a:p>
            <a:pPr lvl="1">
              <a:buSzPct val="75000"/>
            </a:pPr>
            <a:r>
              <a:rPr lang="en-US" altLang="es-AR" sz="2000" dirty="0" err="1"/>
              <a:t>CFMe</a:t>
            </a:r>
            <a:r>
              <a:rPr lang="en-US" altLang="es-AR" sz="2000" dirty="0"/>
              <a:t> </a:t>
            </a:r>
            <a:r>
              <a:rPr lang="en-US" altLang="es-AR" sz="2000" dirty="0" err="1"/>
              <a:t>desciende</a:t>
            </a:r>
            <a:r>
              <a:rPr lang="en-US" altLang="es-AR" sz="2000" dirty="0"/>
              <a:t> </a:t>
            </a:r>
            <a:r>
              <a:rPr lang="en-US" altLang="es-AR" sz="2000" dirty="0" err="1"/>
              <a:t>ininterrumpidamente</a:t>
            </a:r>
            <a:r>
              <a:rPr lang="en-US" altLang="es-AR" sz="2000" dirty="0"/>
              <a:t>.</a:t>
            </a:r>
          </a:p>
          <a:p>
            <a:pPr marL="457200" lvl="1" indent="0">
              <a:buSzPct val="75000"/>
              <a:buNone/>
            </a:pPr>
            <a:endParaRPr lang="en-US" altLang="es-AR" sz="2000" dirty="0"/>
          </a:p>
          <a:p>
            <a:pPr lvl="1">
              <a:buSzPct val="75000"/>
            </a:pPr>
            <a:r>
              <a:rPr lang="en-US" altLang="es-AR" sz="2000" dirty="0"/>
              <a:t>Cuando </a:t>
            </a:r>
            <a:r>
              <a:rPr lang="en-US" altLang="es-AR" sz="2000" dirty="0" err="1"/>
              <a:t>CMg</a:t>
            </a:r>
            <a:r>
              <a:rPr lang="en-US" altLang="es-AR" sz="2000" dirty="0"/>
              <a:t> &lt; </a:t>
            </a:r>
            <a:r>
              <a:rPr lang="en-US" altLang="es-AR" sz="2000" dirty="0" err="1"/>
              <a:t>CVMe</a:t>
            </a:r>
            <a:r>
              <a:rPr lang="en-US" altLang="es-AR" sz="2000" dirty="0"/>
              <a:t> o </a:t>
            </a:r>
          </a:p>
          <a:p>
            <a:pPr marL="457200" lvl="1" indent="0">
              <a:buSzPct val="75000"/>
              <a:buNone/>
            </a:pPr>
            <a:r>
              <a:rPr lang="en-US" altLang="es-AR" sz="2000" dirty="0" err="1"/>
              <a:t>CMg</a:t>
            </a:r>
            <a:r>
              <a:rPr lang="en-US" altLang="es-AR" sz="2000" dirty="0"/>
              <a:t> &lt; </a:t>
            </a:r>
            <a:r>
              <a:rPr lang="en-US" altLang="es-AR" sz="2000" dirty="0" err="1"/>
              <a:t>CTMe</a:t>
            </a:r>
            <a:r>
              <a:rPr lang="en-US" altLang="es-AR" sz="2000" dirty="0"/>
              <a:t>,         </a:t>
            </a:r>
            <a:r>
              <a:rPr lang="en-US" altLang="es-AR" sz="2000" dirty="0" err="1"/>
              <a:t>CVMe</a:t>
            </a:r>
            <a:r>
              <a:rPr lang="en-US" altLang="es-AR" sz="2000" dirty="0"/>
              <a:t> y </a:t>
            </a:r>
            <a:r>
              <a:rPr lang="en-US" altLang="es-AR" sz="2000" dirty="0" err="1"/>
              <a:t>CTMe</a:t>
            </a:r>
            <a:r>
              <a:rPr lang="en-US" altLang="es-AR" sz="2000" dirty="0"/>
              <a:t> </a:t>
            </a:r>
            <a:r>
              <a:rPr lang="en-US" altLang="es-AR" sz="2000" dirty="0" err="1"/>
              <a:t>disminuyen</a:t>
            </a:r>
            <a:r>
              <a:rPr lang="en-US" altLang="es-AR" sz="2000" dirty="0"/>
              <a:t>.</a:t>
            </a:r>
          </a:p>
          <a:p>
            <a:pPr marL="457200" lvl="1" indent="0">
              <a:buSzPct val="75000"/>
              <a:buNone/>
            </a:pPr>
            <a:endParaRPr lang="en-US" altLang="es-AR" sz="2000" dirty="0"/>
          </a:p>
          <a:p>
            <a:pPr lvl="1">
              <a:buSzPct val="75000"/>
            </a:pPr>
            <a:r>
              <a:rPr lang="en-US" altLang="es-AR" sz="2000" dirty="0" err="1"/>
              <a:t>CuandoCMg</a:t>
            </a:r>
            <a:r>
              <a:rPr lang="en-US" altLang="es-AR" sz="2000" dirty="0"/>
              <a:t> &gt; </a:t>
            </a:r>
            <a:r>
              <a:rPr lang="en-US" altLang="es-AR" sz="2000" dirty="0" err="1"/>
              <a:t>CVMe</a:t>
            </a:r>
            <a:r>
              <a:rPr lang="en-US" altLang="es-AR" sz="2000" dirty="0"/>
              <a:t> o </a:t>
            </a:r>
          </a:p>
          <a:p>
            <a:pPr marL="457200" lvl="1" indent="0">
              <a:buSzPct val="75000"/>
              <a:buNone/>
            </a:pPr>
            <a:r>
              <a:rPr lang="en-US" altLang="es-AR" sz="2000" dirty="0" err="1"/>
              <a:t>CMg</a:t>
            </a:r>
            <a:r>
              <a:rPr lang="en-US" altLang="es-AR" sz="2000" dirty="0"/>
              <a:t> &gt; </a:t>
            </a:r>
            <a:r>
              <a:rPr lang="en-US" altLang="es-AR" sz="2000" dirty="0" err="1"/>
              <a:t>CTMe</a:t>
            </a:r>
            <a:r>
              <a:rPr lang="en-US" altLang="es-AR" sz="2000" dirty="0"/>
              <a:t>          </a:t>
            </a:r>
            <a:r>
              <a:rPr lang="en-US" altLang="es-AR" sz="2000" dirty="0" err="1"/>
              <a:t>CVMe</a:t>
            </a:r>
            <a:r>
              <a:rPr lang="en-US" altLang="es-AR" sz="2000" dirty="0"/>
              <a:t> y </a:t>
            </a:r>
            <a:r>
              <a:rPr lang="en-US" altLang="es-AR" sz="2000" dirty="0" err="1"/>
              <a:t>CTMe</a:t>
            </a:r>
            <a:r>
              <a:rPr lang="en-US" altLang="es-AR" sz="2000" dirty="0"/>
              <a:t> </a:t>
            </a:r>
            <a:r>
              <a:rPr lang="en-US" altLang="es-AR" sz="2000" dirty="0" err="1"/>
              <a:t>aumentan</a:t>
            </a:r>
            <a:r>
              <a:rPr lang="en-US" altLang="es-AR" sz="2000" dirty="0"/>
              <a:t>.</a:t>
            </a:r>
          </a:p>
        </p:txBody>
      </p:sp>
      <p:pic>
        <p:nvPicPr>
          <p:cNvPr id="2" name="Imagen 1"/>
          <p:cNvPicPr>
            <a:picLocks noChangeAspect="1"/>
          </p:cNvPicPr>
          <p:nvPr/>
        </p:nvPicPr>
        <p:blipFill>
          <a:blip r:embed="rId3"/>
          <a:stretch>
            <a:fillRect/>
          </a:stretch>
        </p:blipFill>
        <p:spPr>
          <a:xfrm>
            <a:off x="7159373" y="2717801"/>
            <a:ext cx="4334632" cy="3310415"/>
          </a:xfrm>
          <a:prstGeom prst="rect">
            <a:avLst/>
          </a:prstGeom>
        </p:spPr>
      </p:pic>
      <p:sp>
        <p:nvSpPr>
          <p:cNvPr id="3" name="Rectángulo 2"/>
          <p:cNvSpPr/>
          <p:nvPr/>
        </p:nvSpPr>
        <p:spPr>
          <a:xfrm>
            <a:off x="5998052" y="2314515"/>
            <a:ext cx="1330452" cy="646331"/>
          </a:xfrm>
          <a:prstGeom prst="rect">
            <a:avLst/>
          </a:prstGeom>
        </p:spPr>
        <p:txBody>
          <a:bodyPr wrap="square">
            <a:spAutoFit/>
          </a:bodyPr>
          <a:lstStyle/>
          <a:p>
            <a:pPr algn="r"/>
            <a:r>
              <a:rPr lang="en-US" altLang="es-AR" sz="1200" b="1" dirty="0" err="1"/>
              <a:t>Coste</a:t>
            </a:r>
            <a:endParaRPr lang="en-US" altLang="es-AR" sz="1200" b="1" dirty="0"/>
          </a:p>
          <a:p>
            <a:pPr algn="r"/>
            <a:r>
              <a:rPr lang="en-US" altLang="es-AR" sz="1200" b="1" dirty="0"/>
              <a:t>(</a:t>
            </a:r>
            <a:r>
              <a:rPr lang="en-US" altLang="es-AR" sz="1200" b="1" dirty="0" err="1"/>
              <a:t>dólares</a:t>
            </a:r>
            <a:endParaRPr lang="en-US" altLang="es-AR" sz="1200" b="1" dirty="0"/>
          </a:p>
          <a:p>
            <a:pPr algn="r"/>
            <a:r>
              <a:rPr lang="en-US" altLang="es-AR" sz="1200" b="1" dirty="0" err="1"/>
              <a:t>por</a:t>
            </a:r>
            <a:r>
              <a:rPr lang="en-US" altLang="es-AR" sz="1200" b="1" dirty="0"/>
              <a:t> </a:t>
            </a:r>
            <a:r>
              <a:rPr lang="en-US" altLang="es-AR" sz="1200" b="1" dirty="0" err="1"/>
              <a:t>unidad</a:t>
            </a:r>
            <a:r>
              <a:rPr lang="en-US" altLang="es-AR" sz="1200" b="1" dirty="0"/>
              <a:t>)</a:t>
            </a:r>
          </a:p>
        </p:txBody>
      </p:sp>
      <p:sp>
        <p:nvSpPr>
          <p:cNvPr id="4" name="Flecha: a la derecha 3">
            <a:extLst>
              <a:ext uri="{FF2B5EF4-FFF2-40B4-BE49-F238E27FC236}">
                <a16:creationId xmlns:a16="http://schemas.microsoft.com/office/drawing/2014/main" id="{987DA9EC-7752-0887-56A7-EFCEBDCD8025}"/>
              </a:ext>
            </a:extLst>
          </p:cNvPr>
          <p:cNvSpPr/>
          <p:nvPr/>
        </p:nvSpPr>
        <p:spPr>
          <a:xfrm>
            <a:off x="2369127" y="4580537"/>
            <a:ext cx="466436" cy="1484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Flecha: a la derecha 4">
            <a:extLst>
              <a:ext uri="{FF2B5EF4-FFF2-40B4-BE49-F238E27FC236}">
                <a16:creationId xmlns:a16="http://schemas.microsoft.com/office/drawing/2014/main" id="{3D6B9E1C-5BF6-9961-B653-F5B79BB316C4}"/>
              </a:ext>
            </a:extLst>
          </p:cNvPr>
          <p:cNvSpPr/>
          <p:nvPr/>
        </p:nvSpPr>
        <p:spPr>
          <a:xfrm>
            <a:off x="2363309" y="5879735"/>
            <a:ext cx="466436" cy="1484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412909552"/>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9395"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9396" name="Rectangle 4"/>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9397" name="Rectangle 5"/>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9398" name="Rectangle 110"/>
          <p:cNvSpPr>
            <a:spLocks noGrp="1" noChangeArrowheads="1"/>
          </p:cNvSpPr>
          <p:nvPr>
            <p:ph type="title"/>
          </p:nvPr>
        </p:nvSpPr>
        <p:spPr>
          <a:xfrm>
            <a:off x="1703008" y="731520"/>
            <a:ext cx="8516937" cy="781050"/>
          </a:xfrm>
        </p:spPr>
        <p:txBody>
          <a:bodyPr/>
          <a:lstStyle/>
          <a:p>
            <a:r>
              <a:rPr lang="en-US" altLang="es-AR" dirty="0"/>
              <a:t>Las </a:t>
            </a:r>
            <a:r>
              <a:rPr lang="en-US" altLang="es-AR" dirty="0" err="1"/>
              <a:t>curvas</a:t>
            </a:r>
            <a:r>
              <a:rPr lang="en-US" altLang="es-AR" dirty="0"/>
              <a:t> de </a:t>
            </a:r>
            <a:r>
              <a:rPr lang="en-US" altLang="es-AR" dirty="0" err="1"/>
              <a:t>costes</a:t>
            </a:r>
            <a:r>
              <a:rPr lang="en-US" altLang="es-AR" dirty="0"/>
              <a:t> de </a:t>
            </a:r>
            <a:r>
              <a:rPr lang="en-US" altLang="es-AR" dirty="0" err="1"/>
              <a:t>una</a:t>
            </a:r>
            <a:r>
              <a:rPr lang="en-US" altLang="es-AR" dirty="0"/>
              <a:t> </a:t>
            </a:r>
            <a:r>
              <a:rPr lang="en-US" altLang="es-AR" dirty="0" err="1"/>
              <a:t>empresa</a:t>
            </a:r>
            <a:endParaRPr lang="en-US" altLang="es-AR" dirty="0"/>
          </a:p>
        </p:txBody>
      </p:sp>
      <p:sp>
        <p:nvSpPr>
          <p:cNvPr id="59399" name="Rectangle 7"/>
          <p:cNvSpPr>
            <a:spLocks noGrp="1" noChangeArrowheads="1"/>
          </p:cNvSpPr>
          <p:nvPr>
            <p:ph sz="half" idx="1"/>
          </p:nvPr>
        </p:nvSpPr>
        <p:spPr bwMode="auto">
          <a:xfrm>
            <a:off x="726352" y="2743200"/>
            <a:ext cx="4553276" cy="4114800"/>
          </a:xfrm>
        </p:spPr>
        <p:txBody>
          <a:bodyPr wrap="square" numCol="1" anchor="t" anchorCtr="0" compatLnSpc="1">
            <a:prstTxWarp prst="textNoShape">
              <a:avLst/>
            </a:prstTxWarp>
            <a:normAutofit/>
          </a:bodyPr>
          <a:lstStyle/>
          <a:p>
            <a:pPr>
              <a:spcBef>
                <a:spcPct val="70000"/>
              </a:spcBef>
            </a:pPr>
            <a:r>
              <a:rPr lang="en-US" altLang="es-AR" sz="2000" dirty="0" err="1"/>
              <a:t>Costes</a:t>
            </a:r>
            <a:r>
              <a:rPr lang="en-US" altLang="es-AR" sz="2000" dirty="0"/>
              <a:t> </a:t>
            </a:r>
            <a:r>
              <a:rPr lang="en-US" altLang="es-AR" sz="2000" dirty="0" err="1"/>
              <a:t>por</a:t>
            </a:r>
            <a:r>
              <a:rPr lang="en-US" altLang="es-AR" sz="2000" dirty="0"/>
              <a:t> </a:t>
            </a:r>
            <a:r>
              <a:rPr lang="en-US" altLang="es-AR" sz="2000" dirty="0" err="1"/>
              <a:t>unidad</a:t>
            </a:r>
            <a:r>
              <a:rPr lang="en-US" altLang="es-AR" sz="2000" dirty="0"/>
              <a:t>:</a:t>
            </a:r>
          </a:p>
          <a:p>
            <a:pPr lvl="1">
              <a:buSzPct val="75000"/>
            </a:pPr>
            <a:r>
              <a:rPr lang="en-US" altLang="es-AR" sz="2000" dirty="0" err="1"/>
              <a:t>CMg</a:t>
            </a:r>
            <a:r>
              <a:rPr lang="en-US" altLang="es-AR" sz="2000" dirty="0"/>
              <a:t> = </a:t>
            </a:r>
            <a:r>
              <a:rPr lang="en-US" altLang="es-AR" sz="2000" dirty="0" err="1"/>
              <a:t>CVMe</a:t>
            </a:r>
            <a:r>
              <a:rPr lang="en-US" altLang="es-AR" sz="2000" dirty="0"/>
              <a:t> y </a:t>
            </a:r>
            <a:r>
              <a:rPr lang="en-US" altLang="es-AR" sz="2000" dirty="0" err="1"/>
              <a:t>CTMe</a:t>
            </a:r>
            <a:r>
              <a:rPr lang="en-US" altLang="es-AR" sz="2000" dirty="0"/>
              <a:t> </a:t>
            </a:r>
            <a:r>
              <a:rPr lang="en-US" altLang="es-AR" sz="2000" dirty="0" err="1"/>
              <a:t>en</a:t>
            </a:r>
            <a:r>
              <a:rPr lang="en-US" altLang="es-AR" sz="2000" dirty="0"/>
              <a:t> </a:t>
            </a:r>
            <a:r>
              <a:rPr lang="en-US" altLang="es-AR" sz="2000" dirty="0" err="1"/>
              <a:t>su</a:t>
            </a:r>
            <a:r>
              <a:rPr lang="en-US" altLang="es-AR" sz="2000" dirty="0"/>
              <a:t> punto </a:t>
            </a:r>
            <a:r>
              <a:rPr lang="en-US" altLang="es-AR" sz="2000" dirty="0" err="1"/>
              <a:t>mínimo</a:t>
            </a:r>
            <a:r>
              <a:rPr lang="en-US" altLang="es-AR" sz="2000" dirty="0"/>
              <a:t>.</a:t>
            </a:r>
          </a:p>
          <a:p>
            <a:pPr marL="457200" lvl="1" indent="0">
              <a:buSzPct val="75000"/>
              <a:buNone/>
            </a:pPr>
            <a:endParaRPr lang="en-US" altLang="es-AR" sz="2000" dirty="0"/>
          </a:p>
          <a:p>
            <a:pPr lvl="1">
              <a:buSzPct val="75000"/>
            </a:pPr>
            <a:r>
              <a:rPr lang="en-US" altLang="es-AR" sz="2000" dirty="0"/>
              <a:t>El </a:t>
            </a:r>
            <a:r>
              <a:rPr lang="en-US" altLang="es-AR" sz="2000" dirty="0" err="1"/>
              <a:t>punto</a:t>
            </a:r>
            <a:r>
              <a:rPr lang="en-US" altLang="es-AR" sz="2000" dirty="0"/>
              <a:t> </a:t>
            </a:r>
            <a:r>
              <a:rPr lang="en-US" altLang="es-AR" sz="2000" dirty="0" err="1"/>
              <a:t>mínimo</a:t>
            </a:r>
            <a:r>
              <a:rPr lang="en-US" altLang="es-AR" sz="2000" dirty="0"/>
              <a:t> de </a:t>
            </a:r>
            <a:r>
              <a:rPr lang="en-US" altLang="es-AR" sz="2000" dirty="0" err="1"/>
              <a:t>CVMe</a:t>
            </a:r>
            <a:r>
              <a:rPr lang="en-US" altLang="es-AR" sz="2000" dirty="0"/>
              <a:t> se produce </a:t>
            </a:r>
            <a:r>
              <a:rPr lang="en-US" altLang="es-AR" sz="2000" dirty="0" err="1"/>
              <a:t>en</a:t>
            </a:r>
            <a:r>
              <a:rPr lang="en-US" altLang="es-AR" sz="2000" dirty="0"/>
              <a:t> un </a:t>
            </a:r>
            <a:r>
              <a:rPr lang="en-US" altLang="es-AR" sz="2000" dirty="0" err="1"/>
              <a:t>nivel</a:t>
            </a:r>
            <a:r>
              <a:rPr lang="en-US" altLang="es-AR" sz="2000" dirty="0"/>
              <a:t> de </a:t>
            </a:r>
            <a:r>
              <a:rPr lang="en-US" altLang="es-AR" sz="2000" dirty="0" err="1"/>
              <a:t>producción</a:t>
            </a:r>
            <a:r>
              <a:rPr lang="en-US" altLang="es-AR" sz="2000" dirty="0"/>
              <a:t> </a:t>
            </a:r>
            <a:r>
              <a:rPr lang="en-US" altLang="es-AR" sz="2000" dirty="0" err="1"/>
              <a:t>más</a:t>
            </a:r>
            <a:r>
              <a:rPr lang="en-US" altLang="es-AR" sz="2000" dirty="0"/>
              <a:t> </a:t>
            </a:r>
            <a:r>
              <a:rPr lang="en-US" altLang="es-AR" sz="2000" dirty="0" err="1"/>
              <a:t>bajo</a:t>
            </a:r>
            <a:r>
              <a:rPr lang="en-US" altLang="es-AR" sz="2000" dirty="0"/>
              <a:t> que el </a:t>
            </a:r>
            <a:r>
              <a:rPr lang="en-US" altLang="es-AR" sz="2000" dirty="0" err="1"/>
              <a:t>punto</a:t>
            </a:r>
            <a:r>
              <a:rPr lang="en-US" altLang="es-AR" sz="2000" dirty="0"/>
              <a:t> </a:t>
            </a:r>
            <a:r>
              <a:rPr lang="en-US" altLang="es-AR" sz="2000" dirty="0" err="1"/>
              <a:t>mínimo</a:t>
            </a:r>
            <a:r>
              <a:rPr lang="en-US" altLang="es-AR" sz="2000" dirty="0"/>
              <a:t> de </a:t>
            </a:r>
            <a:r>
              <a:rPr lang="en-US" altLang="es-AR" sz="2000" dirty="0" err="1"/>
              <a:t>CTMe</a:t>
            </a:r>
            <a:r>
              <a:rPr lang="en-US" altLang="es-AR" sz="2000" dirty="0"/>
              <a:t> , </a:t>
            </a:r>
            <a:r>
              <a:rPr lang="en-US" altLang="es-AR" sz="2000" dirty="0" err="1"/>
              <a:t>debido</a:t>
            </a:r>
            <a:r>
              <a:rPr lang="en-US" altLang="es-AR" sz="2000" dirty="0"/>
              <a:t> a CF.</a:t>
            </a:r>
          </a:p>
        </p:txBody>
      </p:sp>
      <p:sp>
        <p:nvSpPr>
          <p:cNvPr id="59428" name="Rectangle 111"/>
          <p:cNvSpPr>
            <a:spLocks noChangeArrowheads="1"/>
          </p:cNvSpPr>
          <p:nvPr/>
        </p:nvSpPr>
        <p:spPr bwMode="auto">
          <a:xfrm>
            <a:off x="5584428" y="2295208"/>
            <a:ext cx="1032336"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200" b="1" dirty="0" err="1"/>
              <a:t>Coste</a:t>
            </a:r>
            <a:endParaRPr lang="en-US" altLang="es-AR" sz="1200" b="1" dirty="0"/>
          </a:p>
          <a:p>
            <a:pPr algn="r"/>
            <a:r>
              <a:rPr lang="en-US" altLang="es-AR" sz="1200" b="1" dirty="0"/>
              <a:t>(</a:t>
            </a:r>
            <a:r>
              <a:rPr lang="en-US" altLang="es-AR" sz="1200" b="1" dirty="0" err="1"/>
              <a:t>dólares</a:t>
            </a:r>
            <a:endParaRPr lang="en-US" altLang="es-AR" sz="1200" b="1" dirty="0"/>
          </a:p>
          <a:p>
            <a:pPr algn="r"/>
            <a:r>
              <a:rPr lang="en-US" altLang="es-AR" sz="1200" b="1" dirty="0" err="1"/>
              <a:t>por</a:t>
            </a:r>
            <a:r>
              <a:rPr lang="en-US" altLang="es-AR" sz="1200" b="1" dirty="0"/>
              <a:t> </a:t>
            </a:r>
            <a:r>
              <a:rPr lang="en-US" altLang="es-AR" sz="1200" b="1" dirty="0" err="1"/>
              <a:t>unidad</a:t>
            </a:r>
            <a:r>
              <a:rPr lang="en-US" altLang="es-AR" sz="1200" b="1" dirty="0"/>
              <a:t>)</a:t>
            </a:r>
          </a:p>
        </p:txBody>
      </p:sp>
      <p:pic>
        <p:nvPicPr>
          <p:cNvPr id="2" name="Imagen 1"/>
          <p:cNvPicPr>
            <a:picLocks noChangeAspect="1"/>
          </p:cNvPicPr>
          <p:nvPr/>
        </p:nvPicPr>
        <p:blipFill>
          <a:blip r:embed="rId3"/>
          <a:stretch>
            <a:fillRect/>
          </a:stretch>
        </p:blipFill>
        <p:spPr>
          <a:xfrm>
            <a:off x="6513388" y="2436054"/>
            <a:ext cx="4322439" cy="3310415"/>
          </a:xfrm>
          <a:prstGeom prst="rect">
            <a:avLst/>
          </a:prstGeom>
        </p:spPr>
      </p:pic>
    </p:spTree>
    <p:extLst>
      <p:ext uri="{BB962C8B-B14F-4D97-AF65-F5344CB8AC3E}">
        <p14:creationId xmlns:p14="http://schemas.microsoft.com/office/powerpoint/2010/main" val="1052010515"/>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42B253-DECE-49A0-9E2B-A3C3E114CF27}"/>
              </a:ext>
            </a:extLst>
          </p:cNvPr>
          <p:cNvSpPr>
            <a:spLocks noGrp="1"/>
          </p:cNvSpPr>
          <p:nvPr>
            <p:ph type="title"/>
          </p:nvPr>
        </p:nvSpPr>
        <p:spPr/>
        <p:txBody>
          <a:bodyPr/>
          <a:lstStyle/>
          <a:p>
            <a:r>
              <a:rPr lang="es-AR"/>
              <a:t>La relación entre costes y producción</a:t>
            </a:r>
            <a:endParaRPr lang="es-AR" dirty="0"/>
          </a:p>
        </p:txBody>
      </p:sp>
      <p:pic>
        <p:nvPicPr>
          <p:cNvPr id="6" name="Marcador de contenido 5">
            <a:extLst>
              <a:ext uri="{FF2B5EF4-FFF2-40B4-BE49-F238E27FC236}">
                <a16:creationId xmlns:a16="http://schemas.microsoft.com/office/drawing/2014/main" id="{DF2E1C11-CBC1-48BF-ACC5-80B313AFD953}"/>
              </a:ext>
            </a:extLst>
          </p:cNvPr>
          <p:cNvPicPr>
            <a:picLocks noGrp="1" noChangeAspect="1"/>
          </p:cNvPicPr>
          <p:nvPr>
            <p:ph sz="half" idx="1"/>
          </p:nvPr>
        </p:nvPicPr>
        <p:blipFill>
          <a:blip r:embed="rId2"/>
          <a:stretch>
            <a:fillRect/>
          </a:stretch>
        </p:blipFill>
        <p:spPr>
          <a:xfrm>
            <a:off x="233788" y="2256723"/>
            <a:ext cx="3687134" cy="3416300"/>
          </a:xfrm>
        </p:spPr>
      </p:pic>
      <p:pic>
        <p:nvPicPr>
          <p:cNvPr id="8" name="Marcador de contenido 7">
            <a:extLst>
              <a:ext uri="{FF2B5EF4-FFF2-40B4-BE49-F238E27FC236}">
                <a16:creationId xmlns:a16="http://schemas.microsoft.com/office/drawing/2014/main" id="{B14F6BC0-FE61-4E39-8EA2-9F06593698C1}"/>
              </a:ext>
            </a:extLst>
          </p:cNvPr>
          <p:cNvPicPr>
            <a:picLocks noGrp="1" noChangeAspect="1"/>
          </p:cNvPicPr>
          <p:nvPr>
            <p:ph sz="half" idx="2"/>
          </p:nvPr>
        </p:nvPicPr>
        <p:blipFill>
          <a:blip r:embed="rId3"/>
          <a:stretch>
            <a:fillRect/>
          </a:stretch>
        </p:blipFill>
        <p:spPr>
          <a:xfrm>
            <a:off x="8574062" y="2343864"/>
            <a:ext cx="3501326" cy="3416300"/>
          </a:xfrm>
        </p:spPr>
      </p:pic>
      <p:pic>
        <p:nvPicPr>
          <p:cNvPr id="5" name="Imagen 4">
            <a:extLst>
              <a:ext uri="{FF2B5EF4-FFF2-40B4-BE49-F238E27FC236}">
                <a16:creationId xmlns:a16="http://schemas.microsoft.com/office/drawing/2014/main" id="{AF554CF4-E8B0-452F-8CE4-00A515F0AFA4}"/>
              </a:ext>
            </a:extLst>
          </p:cNvPr>
          <p:cNvPicPr>
            <a:picLocks noChangeAspect="1"/>
          </p:cNvPicPr>
          <p:nvPr/>
        </p:nvPicPr>
        <p:blipFill>
          <a:blip r:embed="rId4"/>
          <a:stretch>
            <a:fillRect/>
          </a:stretch>
        </p:blipFill>
        <p:spPr>
          <a:xfrm>
            <a:off x="4013826" y="2623264"/>
            <a:ext cx="4467332" cy="2857500"/>
          </a:xfrm>
          <a:prstGeom prst="rect">
            <a:avLst/>
          </a:prstGeom>
        </p:spPr>
      </p:pic>
      <p:pic>
        <p:nvPicPr>
          <p:cNvPr id="4" name="Imagen 3">
            <a:extLst>
              <a:ext uri="{FF2B5EF4-FFF2-40B4-BE49-F238E27FC236}">
                <a16:creationId xmlns:a16="http://schemas.microsoft.com/office/drawing/2014/main" id="{B7D34B0A-7BA8-E75F-DE7A-1DD1AB97748E}"/>
              </a:ext>
            </a:extLst>
          </p:cNvPr>
          <p:cNvPicPr>
            <a:picLocks noChangeAspect="1"/>
          </p:cNvPicPr>
          <p:nvPr/>
        </p:nvPicPr>
        <p:blipFill>
          <a:blip r:embed="rId5"/>
          <a:stretch>
            <a:fillRect/>
          </a:stretch>
        </p:blipFill>
        <p:spPr>
          <a:xfrm>
            <a:off x="12797" y="5675325"/>
            <a:ext cx="5055466" cy="1132589"/>
          </a:xfrm>
          <a:prstGeom prst="rect">
            <a:avLst/>
          </a:prstGeom>
        </p:spPr>
      </p:pic>
      <p:pic>
        <p:nvPicPr>
          <p:cNvPr id="9" name="Imagen 8">
            <a:extLst>
              <a:ext uri="{FF2B5EF4-FFF2-40B4-BE49-F238E27FC236}">
                <a16:creationId xmlns:a16="http://schemas.microsoft.com/office/drawing/2014/main" id="{39015E4B-B5F7-7B48-C520-8FE572F18396}"/>
              </a:ext>
            </a:extLst>
          </p:cNvPr>
          <p:cNvPicPr>
            <a:picLocks noChangeAspect="1"/>
          </p:cNvPicPr>
          <p:nvPr/>
        </p:nvPicPr>
        <p:blipFill>
          <a:blip r:embed="rId6"/>
          <a:stretch>
            <a:fillRect/>
          </a:stretch>
        </p:blipFill>
        <p:spPr>
          <a:xfrm>
            <a:off x="6936509" y="5720078"/>
            <a:ext cx="5055466" cy="1108473"/>
          </a:xfrm>
          <a:prstGeom prst="rect">
            <a:avLst/>
          </a:prstGeom>
        </p:spPr>
      </p:pic>
    </p:spTree>
    <p:extLst>
      <p:ext uri="{BB962C8B-B14F-4D97-AF65-F5344CB8AC3E}">
        <p14:creationId xmlns:p14="http://schemas.microsoft.com/office/powerpoint/2010/main" val="2504086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2FFEA-6BEA-082F-AA51-822A819B734E}"/>
              </a:ext>
            </a:extLst>
          </p:cNvPr>
          <p:cNvSpPr>
            <a:spLocks noGrp="1"/>
          </p:cNvSpPr>
          <p:nvPr>
            <p:ph type="title"/>
          </p:nvPr>
        </p:nvSpPr>
        <p:spPr/>
        <p:txBody>
          <a:bodyPr/>
          <a:lstStyle/>
          <a:p>
            <a:r>
              <a:rPr lang="es-AR"/>
              <a:t>Eficiencia</a:t>
            </a:r>
            <a:endParaRPr lang="es-AR" dirty="0"/>
          </a:p>
        </p:txBody>
      </p:sp>
      <p:pic>
        <p:nvPicPr>
          <p:cNvPr id="6" name="Marcador de contenido 5">
            <a:extLst>
              <a:ext uri="{FF2B5EF4-FFF2-40B4-BE49-F238E27FC236}">
                <a16:creationId xmlns:a16="http://schemas.microsoft.com/office/drawing/2014/main" id="{E09E7503-D37D-76B2-5D12-C46DDBAD95BC}"/>
              </a:ext>
            </a:extLst>
          </p:cNvPr>
          <p:cNvPicPr>
            <a:picLocks noGrp="1" noChangeAspect="1"/>
          </p:cNvPicPr>
          <p:nvPr>
            <p:ph sz="half" idx="1"/>
          </p:nvPr>
        </p:nvPicPr>
        <p:blipFill>
          <a:blip r:embed="rId2"/>
          <a:stretch>
            <a:fillRect/>
          </a:stretch>
        </p:blipFill>
        <p:spPr>
          <a:xfrm>
            <a:off x="308332" y="2462822"/>
            <a:ext cx="5787668" cy="1134487"/>
          </a:xfrm>
        </p:spPr>
      </p:pic>
      <p:pic>
        <p:nvPicPr>
          <p:cNvPr id="10" name="Marcador de contenido 9">
            <a:extLst>
              <a:ext uri="{FF2B5EF4-FFF2-40B4-BE49-F238E27FC236}">
                <a16:creationId xmlns:a16="http://schemas.microsoft.com/office/drawing/2014/main" id="{BC3DB567-DA0E-5AF9-8FDB-67664BC0F4A7}"/>
              </a:ext>
            </a:extLst>
          </p:cNvPr>
          <p:cNvPicPr>
            <a:picLocks noGrp="1" noChangeAspect="1"/>
          </p:cNvPicPr>
          <p:nvPr>
            <p:ph sz="half" idx="2"/>
          </p:nvPr>
        </p:nvPicPr>
        <p:blipFill>
          <a:blip r:embed="rId3"/>
          <a:stretch>
            <a:fillRect/>
          </a:stretch>
        </p:blipFill>
        <p:spPr>
          <a:xfrm>
            <a:off x="6491235" y="2462822"/>
            <a:ext cx="5330787" cy="1134487"/>
          </a:xfrm>
        </p:spPr>
      </p:pic>
      <p:pic>
        <p:nvPicPr>
          <p:cNvPr id="8" name="Imagen 7">
            <a:extLst>
              <a:ext uri="{FF2B5EF4-FFF2-40B4-BE49-F238E27FC236}">
                <a16:creationId xmlns:a16="http://schemas.microsoft.com/office/drawing/2014/main" id="{CC88C9F3-C61A-B86C-09B3-0F7761011AB0}"/>
              </a:ext>
            </a:extLst>
          </p:cNvPr>
          <p:cNvPicPr>
            <a:picLocks noChangeAspect="1"/>
          </p:cNvPicPr>
          <p:nvPr/>
        </p:nvPicPr>
        <p:blipFill>
          <a:blip r:embed="rId4"/>
          <a:stretch>
            <a:fillRect/>
          </a:stretch>
        </p:blipFill>
        <p:spPr>
          <a:xfrm>
            <a:off x="486792" y="3811778"/>
            <a:ext cx="5430748" cy="2971218"/>
          </a:xfrm>
          <a:prstGeom prst="rect">
            <a:avLst/>
          </a:prstGeom>
        </p:spPr>
      </p:pic>
    </p:spTree>
    <p:extLst>
      <p:ext uri="{BB962C8B-B14F-4D97-AF65-F5344CB8AC3E}">
        <p14:creationId xmlns:p14="http://schemas.microsoft.com/office/powerpoint/2010/main" val="3540530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1443"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1444" name="Rectangle 4"/>
          <p:cNvSpPr>
            <a:spLocks noGrp="1" noChangeArrowheads="1"/>
          </p:cNvSpPr>
          <p:nvPr>
            <p:ph type="title"/>
          </p:nvPr>
        </p:nvSpPr>
        <p:spPr/>
        <p:txBody>
          <a:bodyPr/>
          <a:lstStyle/>
          <a:p>
            <a:r>
              <a:rPr lang="en-US" altLang="es-AR"/>
              <a:t>El coste a largo plazo</a:t>
            </a:r>
          </a:p>
        </p:txBody>
      </p:sp>
      <mc:AlternateContent xmlns:mc="http://schemas.openxmlformats.org/markup-compatibility/2006">
        <mc:Choice xmlns:a14="http://schemas.microsoft.com/office/drawing/2010/main" Requires="a14">
          <p:sp>
            <p:nvSpPr>
              <p:cNvPr id="61445" name="Rectangle 5"/>
              <p:cNvSpPr>
                <a:spLocks noGrp="1" noChangeArrowheads="1"/>
              </p:cNvSpPr>
              <p:nvPr>
                <p:ph idx="1"/>
              </p:nvPr>
            </p:nvSpPr>
            <p:spPr bwMode="auto">
              <a:xfrm>
                <a:off x="2017131" y="3173413"/>
                <a:ext cx="8152105" cy="3684587"/>
              </a:xfrm>
            </p:spPr>
            <p:txBody>
              <a:bodyPr wrap="square" numCol="1" anchor="t" anchorCtr="0" compatLnSpc="1">
                <a:prstTxWarp prst="textNoShape">
                  <a:avLst/>
                </a:prstTxWarp>
                <a:normAutofit/>
              </a:bodyPr>
              <a:lstStyle/>
              <a:p>
                <a:r>
                  <a:rPr lang="en-US" altLang="es-AR" sz="2000" dirty="0"/>
                  <a:t>Supuestos:</a:t>
                </a:r>
              </a:p>
              <a:p>
                <a:pPr lvl="1">
                  <a:spcBef>
                    <a:spcPct val="35000"/>
                  </a:spcBef>
                  <a:buSzPct val="75000"/>
                </a:pPr>
                <a:r>
                  <a:rPr lang="en-US" altLang="es-AR" sz="2000" dirty="0"/>
                  <a:t>Dos </a:t>
                </a:r>
                <a:r>
                  <a:rPr lang="en-US" altLang="es-AR" sz="2000" dirty="0" err="1"/>
                  <a:t>factores</a:t>
                </a:r>
                <a:r>
                  <a:rPr lang="en-US" altLang="es-AR" sz="2000" dirty="0"/>
                  <a:t> variables: </a:t>
                </a:r>
                <a:r>
                  <a:rPr lang="en-US" altLang="es-AR" sz="2000" dirty="0" err="1"/>
                  <a:t>trabajo</a:t>
                </a:r>
                <a:r>
                  <a:rPr lang="en-US" altLang="es-AR" sz="2000" dirty="0"/>
                  <a:t> (</a:t>
                </a:r>
                <a:r>
                  <a:rPr lang="en-US" altLang="es-AR" sz="2000" i="1" dirty="0"/>
                  <a:t>L</a:t>
                </a:r>
                <a:r>
                  <a:rPr lang="en-US" altLang="es-AR" sz="2000" dirty="0"/>
                  <a:t>) y capital (</a:t>
                </a:r>
                <a:r>
                  <a:rPr lang="en-US" altLang="es-AR" sz="2000" i="1" dirty="0"/>
                  <a:t>K</a:t>
                </a:r>
                <a:r>
                  <a:rPr lang="en-US" altLang="es-AR" sz="2000" dirty="0"/>
                  <a:t>).</a:t>
                </a:r>
              </a:p>
              <a:p>
                <a:pPr lvl="1">
                  <a:spcBef>
                    <a:spcPct val="35000"/>
                  </a:spcBef>
                  <a:buSzPct val="75000"/>
                </a:pPr>
                <a:r>
                  <a:rPr lang="en-US" altLang="es-AR" sz="2000" dirty="0" err="1"/>
                  <a:t>Precio</a:t>
                </a:r>
                <a:r>
                  <a:rPr lang="en-US" altLang="es-AR" sz="2000" dirty="0"/>
                  <a:t> del </a:t>
                </a:r>
                <a:r>
                  <a:rPr lang="en-US" altLang="es-AR" sz="2000" dirty="0" err="1"/>
                  <a:t>trabajo</a:t>
                </a:r>
                <a:r>
                  <a:rPr lang="en-US" altLang="es-AR" sz="2000" dirty="0"/>
                  <a:t>: </a:t>
                </a:r>
                <a:r>
                  <a:rPr lang="en-US" altLang="es-AR" sz="2000" dirty="0" err="1"/>
                  <a:t>salario</a:t>
                </a:r>
                <a:r>
                  <a:rPr lang="en-US" altLang="es-AR" sz="2000" dirty="0"/>
                  <a:t> (PL).</a:t>
                </a:r>
              </a:p>
              <a:p>
                <a:pPr lvl="1">
                  <a:spcBef>
                    <a:spcPct val="35000"/>
                  </a:spcBef>
                  <a:buSzPct val="75000"/>
                </a:pPr>
                <a:r>
                  <a:rPr lang="en-US" altLang="es-AR" sz="2000" dirty="0" err="1"/>
                  <a:t>Precio</a:t>
                </a:r>
                <a:r>
                  <a:rPr lang="en-US" altLang="es-AR" sz="2000" dirty="0"/>
                  <a:t> del capital: Pk</a:t>
                </a:r>
              </a:p>
              <a:p>
                <a:pPr marL="457200" lvl="1" indent="0">
                  <a:spcBef>
                    <a:spcPct val="35000"/>
                  </a:spcBef>
                  <a:buSzPct val="75000"/>
                  <a:buNone/>
                </a:pPr>
                <a:endParaRPr lang="en-US" altLang="es-AR" sz="2000" dirty="0"/>
              </a:p>
              <a:p>
                <a:pPr marL="457200" lvl="1" indent="0" algn="ctr">
                  <a:spcBef>
                    <a:spcPct val="35000"/>
                  </a:spcBef>
                  <a:buSzPct val="75000"/>
                  <a:buNone/>
                </a:pPr>
                <a14:m>
                  <m:oMath xmlns:m="http://schemas.openxmlformats.org/officeDocument/2006/math">
                    <m:sSub>
                      <m:sSubPr>
                        <m:ctrlPr>
                          <a:rPr lang="en-US" altLang="es-AR" sz="2000" i="1" smtClean="0">
                            <a:solidFill>
                              <a:srgbClr val="836967"/>
                            </a:solidFill>
                            <a:latin typeface="Cambria Math" panose="02040503050406030204" pitchFamily="18" charset="0"/>
                          </a:rPr>
                        </m:ctrlPr>
                      </m:sSubPr>
                      <m:e>
                        <m:r>
                          <a:rPr lang="en-US" altLang="es-AR" sz="2000" i="1" smtClean="0">
                            <a:latin typeface="Cambria Math" panose="02040503050406030204" pitchFamily="18" charset="0"/>
                          </a:rPr>
                          <m:t>𝐶</m:t>
                        </m:r>
                      </m:e>
                      <m:sub>
                        <m:r>
                          <a:rPr lang="en-US" altLang="es-AR" sz="2000" i="1" smtClean="0">
                            <a:latin typeface="Cambria Math" panose="02040503050406030204" pitchFamily="18" charset="0"/>
                          </a:rPr>
                          <m:t>𝑡</m:t>
                        </m:r>
                      </m:sub>
                    </m:sSub>
                    <m:r>
                      <a:rPr lang="en-US" altLang="es-AR" sz="2000" i="0" smtClean="0">
                        <a:latin typeface="Cambria Math" panose="02040503050406030204" pitchFamily="18" charset="0"/>
                      </a:rPr>
                      <m:t>=</m:t>
                    </m:r>
                    <m:r>
                      <a:rPr lang="en-US" altLang="es-AR" sz="2000" i="1" smtClean="0">
                        <a:latin typeface="Cambria Math" panose="02040503050406030204" pitchFamily="18" charset="0"/>
                      </a:rPr>
                      <m:t>𝐿</m:t>
                    </m:r>
                    <m:r>
                      <a:rPr lang="es-AR" altLang="es-AR" sz="2000" b="0" i="0" smtClean="0">
                        <a:latin typeface="Cambria Math" panose="02040503050406030204" pitchFamily="18" charset="0"/>
                      </a:rPr>
                      <m:t>∗</m:t>
                    </m:r>
                    <m:sSub>
                      <m:sSubPr>
                        <m:ctrlPr>
                          <a:rPr lang="en-US" altLang="es-AR" sz="2000" i="1" smtClean="0">
                            <a:solidFill>
                              <a:srgbClr val="836967"/>
                            </a:solidFill>
                            <a:latin typeface="Cambria Math" panose="02040503050406030204" pitchFamily="18" charset="0"/>
                          </a:rPr>
                        </m:ctrlPr>
                      </m:sSubPr>
                      <m:e>
                        <m:r>
                          <a:rPr lang="en-US" altLang="es-AR" sz="2000" i="1" smtClean="0">
                            <a:latin typeface="Cambria Math" panose="02040503050406030204" pitchFamily="18" charset="0"/>
                          </a:rPr>
                          <m:t>𝑃</m:t>
                        </m:r>
                      </m:e>
                      <m:sub>
                        <m:r>
                          <a:rPr lang="en-US" altLang="es-AR" sz="2000" i="1" smtClean="0">
                            <a:latin typeface="Cambria Math" panose="02040503050406030204" pitchFamily="18" charset="0"/>
                          </a:rPr>
                          <m:t>𝐿</m:t>
                        </m:r>
                      </m:sub>
                    </m:sSub>
                    <m:r>
                      <a:rPr lang="en-US" altLang="es-AR" sz="2000" i="0" smtClean="0">
                        <a:latin typeface="Cambria Math" panose="02040503050406030204" pitchFamily="18" charset="0"/>
                      </a:rPr>
                      <m:t>+</m:t>
                    </m:r>
                    <m:r>
                      <m:rPr>
                        <m:sty m:val="p"/>
                      </m:rPr>
                      <a:rPr lang="es-AR" altLang="es-AR" sz="2000" b="0" i="0" smtClean="0">
                        <a:latin typeface="Cambria Math" panose="02040503050406030204" pitchFamily="18" charset="0"/>
                      </a:rPr>
                      <m:t>K</m:t>
                    </m:r>
                    <m:r>
                      <a:rPr lang="es-AR" altLang="es-AR" sz="2000" b="0" i="1" smtClean="0">
                        <a:latin typeface="Cambria Math" panose="02040503050406030204" pitchFamily="18" charset="0"/>
                      </a:rPr>
                      <m:t>∗</m:t>
                    </m:r>
                    <m:sSub>
                      <m:sSubPr>
                        <m:ctrlPr>
                          <a:rPr lang="en-US" altLang="es-AR" sz="2000" i="1" smtClean="0">
                            <a:solidFill>
                              <a:srgbClr val="836967"/>
                            </a:solidFill>
                            <a:latin typeface="Cambria Math" panose="02040503050406030204" pitchFamily="18" charset="0"/>
                          </a:rPr>
                        </m:ctrlPr>
                      </m:sSubPr>
                      <m:e>
                        <m:r>
                          <a:rPr lang="en-US" altLang="es-AR" sz="2000" i="1" smtClean="0">
                            <a:latin typeface="Cambria Math" panose="02040503050406030204" pitchFamily="18" charset="0"/>
                          </a:rPr>
                          <m:t>𝑃</m:t>
                        </m:r>
                      </m:e>
                      <m:sub>
                        <m:r>
                          <a:rPr lang="en-US" altLang="es-AR" sz="2000" i="1" smtClean="0">
                            <a:latin typeface="Cambria Math" panose="02040503050406030204" pitchFamily="18" charset="0"/>
                          </a:rPr>
                          <m:t>𝑘</m:t>
                        </m:r>
                      </m:sub>
                    </m:sSub>
                  </m:oMath>
                </a14:m>
                <a:r>
                  <a:rPr lang="en-US" altLang="es-AR" sz="2000" dirty="0"/>
                  <a:t>( recta </a:t>
                </a:r>
                <a:r>
                  <a:rPr lang="en-US" altLang="es-AR" sz="2000" dirty="0" err="1"/>
                  <a:t>Isocoste</a:t>
                </a:r>
                <a:r>
                  <a:rPr lang="en-US" altLang="es-AR" sz="2000" dirty="0"/>
                  <a:t>)</a:t>
                </a:r>
              </a:p>
            </p:txBody>
          </p:sp>
        </mc:Choice>
        <mc:Fallback>
          <p:sp>
            <p:nvSpPr>
              <p:cNvPr id="61445" name="Rectangle 5"/>
              <p:cNvSpPr>
                <a:spLocks noGrp="1" noRot="1" noChangeAspect="1" noMove="1" noResize="1" noEditPoints="1" noAdjustHandles="1" noChangeArrowheads="1" noChangeShapeType="1" noTextEdit="1"/>
              </p:cNvSpPr>
              <p:nvPr>
                <p:ph idx="1"/>
              </p:nvPr>
            </p:nvSpPr>
            <p:spPr bwMode="auto">
              <a:xfrm>
                <a:off x="2017131" y="3173413"/>
                <a:ext cx="8152105" cy="3684587"/>
              </a:xfrm>
              <a:blipFill>
                <a:blip r:embed="rId3"/>
                <a:stretch>
                  <a:fillRect l="-374" t="-993"/>
                </a:stretch>
              </a:blipFill>
            </p:spPr>
            <p:txBody>
              <a:bodyPr/>
              <a:lstStyle/>
              <a:p>
                <a:r>
                  <a:rPr lang="es-AR">
                    <a:noFill/>
                  </a:rPr>
                  <a:t> </a:t>
                </a:r>
              </a:p>
            </p:txBody>
          </p:sp>
        </mc:Fallback>
      </mc:AlternateContent>
      <p:sp>
        <p:nvSpPr>
          <p:cNvPr id="61446" name="Text Box 6"/>
          <p:cNvSpPr txBox="1">
            <a:spLocks noChangeArrowheads="1"/>
          </p:cNvSpPr>
          <p:nvPr/>
        </p:nvSpPr>
        <p:spPr bwMode="auto">
          <a:xfrm>
            <a:off x="1731900" y="2347087"/>
            <a:ext cx="8613775" cy="501650"/>
          </a:xfrm>
          <a:prstGeom prst="rect">
            <a:avLst/>
          </a:prstGeom>
          <a:solidFill>
            <a:srgbClr val="D8C0CB"/>
          </a:solidFill>
          <a:ln w="12700">
            <a:solidFill>
              <a:srgbClr val="376546"/>
            </a:solidFill>
            <a:miter lim="800000"/>
            <a:headEnd/>
            <a:tailEnd/>
          </a:ln>
          <a:effectLst>
            <a:outerShdw dist="107763" dir="2700000" algn="ctr" rotWithShape="0">
              <a:srgbClr val="B2B2B2"/>
            </a:outerShdw>
          </a:effec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2600" b="1" dirty="0"/>
              <a:t>La </a:t>
            </a:r>
            <a:r>
              <a:rPr lang="en-US" altLang="es-AR" sz="2600" b="1" dirty="0" err="1"/>
              <a:t>elección</a:t>
            </a:r>
            <a:r>
              <a:rPr lang="en-US" altLang="es-AR" sz="2600" b="1" dirty="0"/>
              <a:t> de </a:t>
            </a:r>
            <a:r>
              <a:rPr lang="en-US" altLang="es-AR" sz="2600" b="1" dirty="0" err="1"/>
              <a:t>los</a:t>
            </a:r>
            <a:r>
              <a:rPr lang="en-US" altLang="es-AR" sz="2600" b="1" dirty="0"/>
              <a:t> </a:t>
            </a:r>
            <a:r>
              <a:rPr lang="en-US" altLang="es-AR" sz="2600" b="1" dirty="0" err="1"/>
              <a:t>factores</a:t>
            </a:r>
            <a:r>
              <a:rPr lang="en-US" altLang="es-AR" sz="2600" b="1" dirty="0"/>
              <a:t> que </a:t>
            </a:r>
            <a:r>
              <a:rPr lang="en-US" altLang="es-AR" sz="2600" b="1" dirty="0" err="1"/>
              <a:t>minimizan</a:t>
            </a:r>
            <a:r>
              <a:rPr lang="en-US" altLang="es-AR" sz="2600" b="1" dirty="0"/>
              <a:t> </a:t>
            </a:r>
            <a:r>
              <a:rPr lang="en-US" altLang="es-AR" sz="2600" b="1" dirty="0" err="1"/>
              <a:t>los</a:t>
            </a:r>
            <a:r>
              <a:rPr lang="en-US" altLang="es-AR" sz="2600" b="1" dirty="0"/>
              <a:t> </a:t>
            </a:r>
            <a:r>
              <a:rPr lang="en-US" altLang="es-AR" sz="2600" b="1" dirty="0" err="1"/>
              <a:t>costes</a:t>
            </a:r>
            <a:r>
              <a:rPr lang="en-US" altLang="es-AR" sz="2600" b="1" dirty="0"/>
              <a:t> </a:t>
            </a:r>
            <a:endParaRPr lang="en-US" altLang="es-AR" sz="3200" b="1" dirty="0"/>
          </a:p>
        </p:txBody>
      </p:sp>
    </p:spTree>
    <p:extLst>
      <p:ext uri="{BB962C8B-B14F-4D97-AF65-F5344CB8AC3E}">
        <p14:creationId xmlns:p14="http://schemas.microsoft.com/office/powerpoint/2010/main" val="1594150530"/>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3491"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3492" name="Rectangle 4"/>
          <p:cNvSpPr>
            <a:spLocks noGrp="1" noChangeArrowheads="1"/>
          </p:cNvSpPr>
          <p:nvPr>
            <p:ph type="title"/>
          </p:nvPr>
        </p:nvSpPr>
        <p:spPr/>
        <p:txBody>
          <a:bodyPr/>
          <a:lstStyle/>
          <a:p>
            <a:r>
              <a:rPr lang="en-US" altLang="es-AR"/>
              <a:t>La elección de los factores</a:t>
            </a:r>
          </a:p>
        </p:txBody>
      </p:sp>
      <p:sp>
        <p:nvSpPr>
          <p:cNvPr id="63493" name="Rectangle 5"/>
          <p:cNvSpPr>
            <a:spLocks noGrp="1" noChangeArrowheads="1"/>
          </p:cNvSpPr>
          <p:nvPr>
            <p:ph idx="1"/>
          </p:nvPr>
        </p:nvSpPr>
        <p:spPr bwMode="auto">
          <a:xfrm>
            <a:off x="1154954" y="2603500"/>
            <a:ext cx="10160746" cy="3416300"/>
          </a:xfrm>
        </p:spPr>
        <p:txBody>
          <a:bodyPr wrap="square" numCol="1" anchor="t" anchorCtr="0" compatLnSpc="1">
            <a:prstTxWarp prst="textNoShape">
              <a:avLst/>
            </a:prstTxWarp>
            <a:normAutofit/>
          </a:bodyPr>
          <a:lstStyle/>
          <a:p>
            <a:pPr>
              <a:spcBef>
                <a:spcPct val="70000"/>
              </a:spcBef>
            </a:pPr>
            <a:r>
              <a:rPr lang="en-US" altLang="es-AR" sz="2400" dirty="0" err="1"/>
              <a:t>Trataremos</a:t>
            </a:r>
            <a:r>
              <a:rPr lang="en-US" altLang="es-AR" sz="2400" dirty="0"/>
              <a:t> </a:t>
            </a:r>
            <a:r>
              <a:rPr lang="en-US" altLang="es-AR" sz="2400" dirty="0" err="1"/>
              <a:t>el</a:t>
            </a:r>
            <a:r>
              <a:rPr lang="en-US" altLang="es-AR" sz="2400" dirty="0"/>
              <a:t> </a:t>
            </a:r>
            <a:r>
              <a:rPr lang="en-US" altLang="es-AR" sz="2400" dirty="0" err="1"/>
              <a:t>problema</a:t>
            </a:r>
            <a:r>
              <a:rPr lang="en-US" altLang="es-AR" sz="2400" dirty="0"/>
              <a:t> de </a:t>
            </a:r>
            <a:r>
              <a:rPr lang="en-US" altLang="es-AR" sz="2400" dirty="0" err="1"/>
              <a:t>cómo</a:t>
            </a:r>
            <a:r>
              <a:rPr lang="en-US" altLang="es-AR" sz="2400" dirty="0"/>
              <a:t> </a:t>
            </a:r>
            <a:r>
              <a:rPr lang="en-US" altLang="es-AR" sz="2400" dirty="0" err="1"/>
              <a:t>minimizar</a:t>
            </a:r>
            <a:r>
              <a:rPr lang="en-US" altLang="es-AR" sz="2400" dirty="0"/>
              <a:t> </a:t>
            </a:r>
            <a:r>
              <a:rPr lang="en-US" altLang="es-AR" sz="2400" dirty="0" err="1"/>
              <a:t>el</a:t>
            </a:r>
            <a:r>
              <a:rPr lang="en-US" altLang="es-AR" sz="2400" dirty="0"/>
              <a:t> </a:t>
            </a:r>
            <a:r>
              <a:rPr lang="en-US" altLang="es-AR" sz="2400" dirty="0" err="1"/>
              <a:t>coste</a:t>
            </a:r>
            <a:r>
              <a:rPr lang="en-US" altLang="es-AR" sz="2400" dirty="0"/>
              <a:t> de un </a:t>
            </a:r>
            <a:r>
              <a:rPr lang="en-US" altLang="es-AR" sz="2400" dirty="0" err="1"/>
              <a:t>determinado</a:t>
            </a:r>
            <a:r>
              <a:rPr lang="en-US" altLang="es-AR" sz="2400" dirty="0"/>
              <a:t> </a:t>
            </a:r>
            <a:r>
              <a:rPr lang="en-US" altLang="es-AR" sz="2400" dirty="0" err="1"/>
              <a:t>nivel</a:t>
            </a:r>
            <a:r>
              <a:rPr lang="en-US" altLang="es-AR" sz="2400" dirty="0"/>
              <a:t> de </a:t>
            </a:r>
            <a:r>
              <a:rPr lang="en-US" altLang="es-AR" sz="2400" dirty="0" err="1"/>
              <a:t>producción</a:t>
            </a:r>
            <a:r>
              <a:rPr lang="en-US" altLang="es-AR" sz="2400" dirty="0"/>
              <a:t>:</a:t>
            </a:r>
          </a:p>
          <a:p>
            <a:pPr lvl="1">
              <a:buSzPct val="75000"/>
            </a:pPr>
            <a:r>
              <a:rPr lang="en-US" altLang="es-AR" sz="2000" dirty="0"/>
              <a:t>Lo </a:t>
            </a:r>
            <a:r>
              <a:rPr lang="en-US" altLang="es-AR" sz="2000" dirty="0" err="1"/>
              <a:t>haremos</a:t>
            </a:r>
            <a:r>
              <a:rPr lang="en-US" altLang="es-AR" sz="2000" dirty="0"/>
              <a:t> </a:t>
            </a:r>
            <a:r>
              <a:rPr lang="en-US" altLang="es-AR" sz="2000" dirty="0" err="1"/>
              <a:t>combinando</a:t>
            </a:r>
            <a:r>
              <a:rPr lang="en-US" altLang="es-AR" sz="2000" dirty="0"/>
              <a:t> </a:t>
            </a:r>
            <a:r>
              <a:rPr lang="en-US" altLang="es-AR" sz="2000" dirty="0" err="1"/>
              <a:t>los</a:t>
            </a:r>
            <a:r>
              <a:rPr lang="en-US" altLang="es-AR" sz="2000" dirty="0"/>
              <a:t> </a:t>
            </a:r>
            <a:r>
              <a:rPr lang="en-US" altLang="es-AR" sz="2000" dirty="0" err="1"/>
              <a:t>isocostes</a:t>
            </a:r>
            <a:r>
              <a:rPr lang="en-US" altLang="es-AR" sz="2000" dirty="0"/>
              <a:t> con las </a:t>
            </a:r>
            <a:r>
              <a:rPr lang="en-US" altLang="es-AR" sz="2000" dirty="0" err="1"/>
              <a:t>isocuantas</a:t>
            </a:r>
            <a:r>
              <a:rPr lang="en-US" altLang="es-AR" sz="2000" dirty="0"/>
              <a:t>.</a:t>
            </a:r>
          </a:p>
          <a:p>
            <a:pPr lvl="1">
              <a:buSzPct val="75000"/>
            </a:pPr>
            <a:endParaRPr lang="en-US" altLang="es-AR" sz="2000" dirty="0"/>
          </a:p>
          <a:p>
            <a:pPr lvl="1">
              <a:buSzPct val="75000"/>
            </a:pPr>
            <a:r>
              <a:rPr lang="en-US" altLang="es-AR" sz="2000" dirty="0" err="1"/>
              <a:t>Así</a:t>
            </a:r>
            <a:r>
              <a:rPr lang="en-US" altLang="es-AR" sz="2000" dirty="0"/>
              <a:t> a </a:t>
            </a:r>
            <a:r>
              <a:rPr lang="en-US" altLang="es-AR" sz="2000" dirty="0" err="1"/>
              <a:t>partir</a:t>
            </a:r>
            <a:r>
              <a:rPr lang="en-US" altLang="es-AR" sz="2000" dirty="0"/>
              <a:t> del </a:t>
            </a:r>
            <a:r>
              <a:rPr lang="en-US" altLang="es-AR" sz="2000" dirty="0" err="1"/>
              <a:t>mapa</a:t>
            </a:r>
            <a:r>
              <a:rPr lang="en-US" altLang="es-AR" sz="2000" dirty="0"/>
              <a:t> de </a:t>
            </a:r>
            <a:r>
              <a:rPr lang="en-US" altLang="es-AR" sz="2000" dirty="0" err="1"/>
              <a:t>isocuantas</a:t>
            </a:r>
            <a:r>
              <a:rPr lang="en-US" altLang="es-AR" sz="2000" dirty="0"/>
              <a:t> y de las </a:t>
            </a:r>
            <a:r>
              <a:rPr lang="en-US" altLang="es-AR" sz="2000" dirty="0" err="1"/>
              <a:t>retribuciones</a:t>
            </a:r>
            <a:r>
              <a:rPr lang="en-US" altLang="es-AR" sz="2000" dirty="0"/>
              <a:t> que </a:t>
            </a:r>
            <a:r>
              <a:rPr lang="en-US" altLang="es-AR" sz="2000" dirty="0" err="1"/>
              <a:t>debe</a:t>
            </a:r>
            <a:r>
              <a:rPr lang="en-US" altLang="es-AR" sz="2000" dirty="0"/>
              <a:t> </a:t>
            </a:r>
            <a:r>
              <a:rPr lang="en-US" altLang="es-AR" sz="2000" dirty="0" err="1"/>
              <a:t>pagar</a:t>
            </a:r>
            <a:r>
              <a:rPr lang="en-US" altLang="es-AR" sz="2000" dirty="0"/>
              <a:t> </a:t>
            </a:r>
            <a:r>
              <a:rPr lang="en-US" altLang="es-AR" sz="2000" dirty="0" err="1"/>
              <a:t>por</a:t>
            </a:r>
            <a:r>
              <a:rPr lang="en-US" altLang="es-AR" sz="2000" dirty="0"/>
              <a:t> </a:t>
            </a:r>
            <a:r>
              <a:rPr lang="en-US" altLang="es-AR" sz="2000" dirty="0" err="1"/>
              <a:t>el</a:t>
            </a:r>
            <a:r>
              <a:rPr lang="en-US" altLang="es-AR" sz="2000" dirty="0"/>
              <a:t> </a:t>
            </a:r>
            <a:r>
              <a:rPr lang="en-US" altLang="es-AR" sz="2000" dirty="0" err="1"/>
              <a:t>uso</a:t>
            </a:r>
            <a:r>
              <a:rPr lang="en-US" altLang="es-AR" sz="2000" dirty="0"/>
              <a:t> de </a:t>
            </a:r>
            <a:r>
              <a:rPr lang="en-US" altLang="es-AR" sz="2000" dirty="0" err="1"/>
              <a:t>los</a:t>
            </a:r>
            <a:r>
              <a:rPr lang="en-US" altLang="es-AR" sz="2000" dirty="0"/>
              <a:t> </a:t>
            </a:r>
            <a:r>
              <a:rPr lang="en-US" altLang="es-AR" sz="2000" dirty="0" err="1"/>
              <a:t>factores</a:t>
            </a:r>
            <a:r>
              <a:rPr lang="en-US" altLang="es-AR" sz="2000" dirty="0"/>
              <a:t> </a:t>
            </a:r>
            <a:r>
              <a:rPr lang="en-US" altLang="es-AR" sz="2000" dirty="0" err="1"/>
              <a:t>productivos</a:t>
            </a:r>
            <a:r>
              <a:rPr lang="en-US" altLang="es-AR" sz="2000" dirty="0"/>
              <a:t>, </a:t>
            </a:r>
            <a:r>
              <a:rPr lang="en-US" altLang="es-AR" sz="2000" dirty="0" err="1"/>
              <a:t>el</a:t>
            </a:r>
            <a:r>
              <a:rPr lang="en-US" altLang="es-AR" sz="2000" dirty="0"/>
              <a:t> empresario </a:t>
            </a:r>
            <a:r>
              <a:rPr lang="en-US" altLang="es-AR" sz="2000" dirty="0" err="1"/>
              <a:t>podrá</a:t>
            </a:r>
            <a:r>
              <a:rPr lang="en-US" altLang="es-AR" sz="2000" dirty="0"/>
              <a:t> </a:t>
            </a:r>
            <a:r>
              <a:rPr lang="en-US" altLang="es-AR" sz="2000" dirty="0" err="1"/>
              <a:t>determinar</a:t>
            </a:r>
            <a:r>
              <a:rPr lang="en-US" altLang="es-AR" sz="2000" dirty="0"/>
              <a:t>, no </a:t>
            </a:r>
            <a:r>
              <a:rPr lang="en-US" altLang="es-AR" sz="2000" dirty="0" err="1"/>
              <a:t>sólo</a:t>
            </a:r>
            <a:r>
              <a:rPr lang="en-US" altLang="es-AR" sz="2000" dirty="0"/>
              <a:t> </a:t>
            </a:r>
            <a:r>
              <a:rPr lang="en-US" altLang="es-AR" sz="2000" b="1" i="1" dirty="0" err="1"/>
              <a:t>el</a:t>
            </a:r>
            <a:r>
              <a:rPr lang="en-US" altLang="es-AR" sz="2000" b="1" i="1" dirty="0"/>
              <a:t> </a:t>
            </a:r>
            <a:r>
              <a:rPr lang="en-US" altLang="es-AR" sz="2000" b="1" i="1" dirty="0" err="1"/>
              <a:t>máximo</a:t>
            </a:r>
            <a:r>
              <a:rPr lang="en-US" altLang="es-AR" sz="2000" b="1" i="1" dirty="0"/>
              <a:t> </a:t>
            </a:r>
            <a:r>
              <a:rPr lang="en-US" altLang="es-AR" sz="2000" b="1" i="1" dirty="0" err="1"/>
              <a:t>nivel</a:t>
            </a:r>
            <a:r>
              <a:rPr lang="en-US" altLang="es-AR" sz="2000" b="1" i="1" dirty="0"/>
              <a:t> de </a:t>
            </a:r>
            <a:r>
              <a:rPr lang="en-US" altLang="es-AR" sz="2000" b="1" i="1" dirty="0" err="1"/>
              <a:t>producción</a:t>
            </a:r>
            <a:r>
              <a:rPr lang="en-US" altLang="es-AR" sz="2000" dirty="0"/>
              <a:t> , </a:t>
            </a:r>
            <a:r>
              <a:rPr lang="en-US" altLang="es-AR" sz="2000" dirty="0" err="1"/>
              <a:t>sino</a:t>
            </a:r>
            <a:r>
              <a:rPr lang="en-US" altLang="es-AR" sz="2000" dirty="0"/>
              <a:t> </a:t>
            </a:r>
            <a:r>
              <a:rPr lang="en-US" altLang="es-AR" sz="2000" dirty="0" err="1"/>
              <a:t>también</a:t>
            </a:r>
            <a:r>
              <a:rPr lang="en-US" altLang="es-AR" sz="2000" dirty="0"/>
              <a:t> </a:t>
            </a:r>
            <a:r>
              <a:rPr lang="en-US" altLang="es-AR" sz="2000" b="1" i="1" dirty="0" err="1"/>
              <a:t>el</a:t>
            </a:r>
            <a:r>
              <a:rPr lang="en-US" altLang="es-AR" sz="2000" b="1" i="1" dirty="0"/>
              <a:t> </a:t>
            </a:r>
            <a:r>
              <a:rPr lang="en-US" altLang="es-AR" sz="2000" b="1" i="1" dirty="0" err="1"/>
              <a:t>nivel</a:t>
            </a:r>
            <a:r>
              <a:rPr lang="en-US" altLang="es-AR" sz="2000" b="1" i="1" dirty="0"/>
              <a:t> de </a:t>
            </a:r>
            <a:r>
              <a:rPr lang="en-US" altLang="es-AR" sz="2000" b="1" i="1" dirty="0" err="1"/>
              <a:t>empleo</a:t>
            </a:r>
            <a:r>
              <a:rPr lang="en-US" altLang="es-AR" sz="2000" b="1" i="1" dirty="0"/>
              <a:t> de </a:t>
            </a:r>
            <a:r>
              <a:rPr lang="en-US" altLang="es-AR" sz="2000" b="1" i="1" dirty="0" err="1"/>
              <a:t>los</a:t>
            </a:r>
            <a:r>
              <a:rPr lang="en-US" altLang="es-AR" sz="2000" b="1" i="1" dirty="0"/>
              <a:t> </a:t>
            </a:r>
            <a:r>
              <a:rPr lang="en-US" altLang="es-AR" sz="2000" b="1" i="1" dirty="0" err="1"/>
              <a:t>factores</a:t>
            </a:r>
            <a:r>
              <a:rPr lang="en-US" altLang="es-AR" sz="2000" b="1" i="1" dirty="0"/>
              <a:t> </a:t>
            </a:r>
            <a:r>
              <a:rPr lang="en-US" altLang="es-AR" sz="2000" b="1" i="1" dirty="0" err="1"/>
              <a:t>productivos</a:t>
            </a:r>
            <a:r>
              <a:rPr lang="en-US" altLang="es-AR" sz="2000" b="1" i="1" dirty="0"/>
              <a:t> </a:t>
            </a:r>
            <a:r>
              <a:rPr lang="en-US" altLang="es-AR" sz="2000" dirty="0"/>
              <a:t>que </a:t>
            </a:r>
            <a:r>
              <a:rPr lang="en-US" altLang="es-AR" sz="2000" dirty="0" err="1"/>
              <a:t>contratará</a:t>
            </a:r>
            <a:endParaRPr lang="en-US" altLang="es-AR" sz="2000" dirty="0"/>
          </a:p>
        </p:txBody>
      </p:sp>
    </p:spTree>
    <p:extLst>
      <p:ext uri="{BB962C8B-B14F-4D97-AF65-F5344CB8AC3E}">
        <p14:creationId xmlns:p14="http://schemas.microsoft.com/office/powerpoint/2010/main" val="44068712"/>
      </p:ext>
    </p:extLst>
  </p:cSld>
  <p:clrMapOvr>
    <a:masterClrMapping/>
  </p:clrMapOvr>
  <p:transition spd="med">
    <p:pull dir="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5"/>
          <p:cNvSpPr txBox="1">
            <a:spLocks noChangeArrowheads="1"/>
          </p:cNvSpPr>
          <p:nvPr/>
        </p:nvSpPr>
        <p:spPr>
          <a:xfrm>
            <a:off x="665018" y="639572"/>
            <a:ext cx="9735125" cy="781050"/>
          </a:xfrm>
          <a:prstGeom prst="rect">
            <a:avLst/>
          </a:prstGeom>
        </p:spPr>
        <p:txBody>
          <a:bodyPr rtlCol="0">
            <a:normAutofit fontScale="82500" lnSpcReduction="20000"/>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a:solidFill>
                  <a:schemeClr val="tx1"/>
                </a:solidFill>
              </a:rPr>
              <a:t>La </a:t>
            </a:r>
            <a:r>
              <a:rPr lang="en-US" sz="3200" dirty="0" err="1">
                <a:solidFill>
                  <a:schemeClr val="tx1"/>
                </a:solidFill>
              </a:rPr>
              <a:t>sustitución</a:t>
            </a:r>
            <a:r>
              <a:rPr lang="en-US" sz="3200" dirty="0">
                <a:solidFill>
                  <a:schemeClr val="tx1"/>
                </a:solidFill>
              </a:rPr>
              <a:t> de </a:t>
            </a:r>
            <a:r>
              <a:rPr lang="en-US" sz="3200" dirty="0" err="1">
                <a:solidFill>
                  <a:schemeClr val="tx1"/>
                </a:solidFill>
              </a:rPr>
              <a:t>los</a:t>
            </a:r>
            <a:r>
              <a:rPr lang="en-US" sz="3200" dirty="0">
                <a:solidFill>
                  <a:schemeClr val="tx1"/>
                </a:solidFill>
              </a:rPr>
              <a:t> </a:t>
            </a:r>
            <a:r>
              <a:rPr lang="en-US" sz="3200" dirty="0" err="1">
                <a:solidFill>
                  <a:schemeClr val="tx1"/>
                </a:solidFill>
              </a:rPr>
              <a:t>factores</a:t>
            </a:r>
            <a:r>
              <a:rPr lang="en-US" sz="3200" dirty="0">
                <a:solidFill>
                  <a:schemeClr val="tx1"/>
                </a:solidFill>
              </a:rPr>
              <a:t> </a:t>
            </a:r>
            <a:r>
              <a:rPr lang="en-US" sz="3200" dirty="0" err="1">
                <a:solidFill>
                  <a:schemeClr val="tx1"/>
                </a:solidFill>
              </a:rPr>
              <a:t>cuando</a:t>
            </a:r>
            <a:r>
              <a:rPr lang="en-US" sz="3200" dirty="0">
                <a:solidFill>
                  <a:schemeClr val="tx1"/>
                </a:solidFill>
              </a:rPr>
              <a:t> </a:t>
            </a:r>
            <a:r>
              <a:rPr lang="en-US" sz="3200" dirty="0" err="1">
                <a:solidFill>
                  <a:schemeClr val="tx1"/>
                </a:solidFill>
              </a:rPr>
              <a:t>varía</a:t>
            </a:r>
            <a:r>
              <a:rPr lang="en-US" sz="3200" dirty="0">
                <a:solidFill>
                  <a:schemeClr val="tx1"/>
                </a:solidFill>
              </a:rPr>
              <a:t> </a:t>
            </a:r>
            <a:r>
              <a:rPr lang="en-US" sz="3200" dirty="0" err="1">
                <a:solidFill>
                  <a:schemeClr val="tx1"/>
                </a:solidFill>
              </a:rPr>
              <a:t>el</a:t>
            </a:r>
            <a:r>
              <a:rPr lang="en-US" sz="3200" dirty="0">
                <a:solidFill>
                  <a:schemeClr val="tx1"/>
                </a:solidFill>
              </a:rPr>
              <a:t> </a:t>
            </a:r>
            <a:r>
              <a:rPr lang="en-US" sz="3200" dirty="0" err="1">
                <a:solidFill>
                  <a:schemeClr val="tx1"/>
                </a:solidFill>
              </a:rPr>
              <a:t>precio</a:t>
            </a:r>
            <a:r>
              <a:rPr lang="en-US" sz="3200" dirty="0">
                <a:solidFill>
                  <a:schemeClr val="tx1"/>
                </a:solidFill>
              </a:rPr>
              <a:t> de uno de </a:t>
            </a:r>
            <a:r>
              <a:rPr lang="en-US" sz="3200" dirty="0" err="1">
                <a:solidFill>
                  <a:schemeClr val="tx1"/>
                </a:solidFill>
              </a:rPr>
              <a:t>ellos</a:t>
            </a:r>
            <a:endParaRPr lang="en-US" sz="3200" dirty="0">
              <a:solidFill>
                <a:schemeClr val="tx1"/>
              </a:solidFill>
            </a:endParaRPr>
          </a:p>
        </p:txBody>
      </p:sp>
      <p:grpSp>
        <p:nvGrpSpPr>
          <p:cNvPr id="2" name="Group 39"/>
          <p:cNvGrpSpPr>
            <a:grpSpLocks/>
          </p:cNvGrpSpPr>
          <p:nvPr/>
        </p:nvGrpSpPr>
        <p:grpSpPr bwMode="auto">
          <a:xfrm>
            <a:off x="3278188" y="1823848"/>
            <a:ext cx="6959600" cy="4810125"/>
            <a:chOff x="1105" y="930"/>
            <a:chExt cx="4384" cy="3030"/>
          </a:xfrm>
        </p:grpSpPr>
        <p:sp>
          <p:nvSpPr>
            <p:cNvPr id="67609" name="Rectangle 27"/>
            <p:cNvSpPr>
              <a:spLocks noChangeArrowheads="1"/>
            </p:cNvSpPr>
            <p:nvPr/>
          </p:nvSpPr>
          <p:spPr bwMode="auto">
            <a:xfrm>
              <a:off x="2833" y="3435"/>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r>
                <a:rPr lang="en-US" altLang="es-AR" b="1" i="1" baseline="-25000"/>
                <a:t>2</a:t>
              </a:r>
            </a:p>
          </p:txBody>
        </p:sp>
        <p:sp>
          <p:nvSpPr>
            <p:cNvPr id="67610" name="Line 21"/>
            <p:cNvSpPr>
              <a:spLocks noChangeShapeType="1"/>
            </p:cNvSpPr>
            <p:nvPr/>
          </p:nvSpPr>
          <p:spPr bwMode="auto">
            <a:xfrm>
              <a:off x="1399" y="930"/>
              <a:ext cx="1513" cy="2846"/>
            </a:xfrm>
            <a:prstGeom prst="line">
              <a:avLst/>
            </a:prstGeom>
            <a:noFill/>
            <a:ln w="50800">
              <a:solidFill>
                <a:srgbClr val="99CCFF"/>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7611" name="Rectangle 20"/>
            <p:cNvSpPr>
              <a:spLocks noChangeArrowheads="1"/>
            </p:cNvSpPr>
            <p:nvPr/>
          </p:nvSpPr>
          <p:spPr bwMode="auto">
            <a:xfrm>
              <a:off x="3266" y="1759"/>
              <a:ext cx="2223" cy="1002"/>
            </a:xfrm>
            <a:prstGeom prst="rect">
              <a:avLst/>
            </a:prstGeom>
            <a:solidFill>
              <a:schemeClr val="accent6">
                <a:lumMod val="40000"/>
                <a:lumOff val="60000"/>
              </a:schemeClr>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400" b="1" dirty="0" err="1"/>
                <a:t>Esto</a:t>
              </a:r>
              <a:r>
                <a:rPr lang="en-US" altLang="es-AR" sz="1400" b="1" dirty="0"/>
                <a:t> da </a:t>
              </a:r>
              <a:r>
                <a:rPr lang="en-US" altLang="es-AR" sz="1400" b="1" dirty="0" err="1"/>
                <a:t>lugar</a:t>
              </a:r>
              <a:r>
                <a:rPr lang="en-US" altLang="es-AR" sz="1400" b="1" dirty="0"/>
                <a:t> a </a:t>
              </a:r>
              <a:r>
                <a:rPr lang="en-US" altLang="es-AR" sz="1400" b="1" dirty="0" err="1"/>
                <a:t>una</a:t>
              </a:r>
              <a:r>
                <a:rPr lang="en-US" altLang="es-AR" sz="1400" b="1" dirty="0"/>
                <a:t> </a:t>
              </a:r>
              <a:r>
                <a:rPr lang="en-US" altLang="es-AR" sz="1400" b="1" dirty="0" err="1"/>
                <a:t>nueva</a:t>
              </a:r>
              <a:r>
                <a:rPr lang="en-US" altLang="es-AR" sz="1400" b="1" dirty="0"/>
                <a:t> </a:t>
              </a:r>
              <a:r>
                <a:rPr lang="en-US" altLang="es-AR" sz="1400" b="1" dirty="0" err="1"/>
                <a:t>combinación</a:t>
              </a:r>
              <a:endParaRPr lang="en-US" altLang="es-AR" sz="1400" b="1" dirty="0"/>
            </a:p>
            <a:p>
              <a:pPr algn="ctr"/>
              <a:r>
                <a:rPr lang="en-US" altLang="es-AR" sz="1400" b="1" dirty="0"/>
                <a:t>de </a:t>
              </a:r>
              <a:r>
                <a:rPr lang="en-US" altLang="es-AR" sz="1400" b="1" i="1" dirty="0"/>
                <a:t>K </a:t>
              </a:r>
              <a:r>
                <a:rPr lang="en-US" altLang="es-AR" sz="1400" b="1" dirty="0"/>
                <a:t>y </a:t>
              </a:r>
              <a:r>
                <a:rPr lang="en-US" altLang="es-AR" sz="1400" b="1" i="1" dirty="0"/>
                <a:t>L</a:t>
              </a:r>
              <a:r>
                <a:rPr lang="en-US" altLang="es-AR" sz="1400" b="1" dirty="0"/>
                <a:t> para </a:t>
              </a:r>
              <a:r>
                <a:rPr lang="en-US" altLang="es-AR" sz="1400" b="1" dirty="0" err="1"/>
                <a:t>producir</a:t>
              </a:r>
              <a:r>
                <a:rPr lang="en-US" altLang="es-AR" sz="1400" b="1" dirty="0"/>
                <a:t> </a:t>
              </a:r>
              <a:r>
                <a:rPr lang="en-US" altLang="es-AR" sz="1400" b="1" i="1" dirty="0"/>
                <a:t>Q</a:t>
              </a:r>
              <a:r>
                <a:rPr lang="en-US" altLang="es-AR" sz="1400" b="1" i="1" baseline="-25000" dirty="0"/>
                <a:t>1</a:t>
              </a:r>
              <a:r>
                <a:rPr lang="en-US" altLang="es-AR" sz="1400" b="1" i="1" dirty="0"/>
                <a:t>.</a:t>
              </a:r>
              <a:r>
                <a:rPr lang="en-US" altLang="es-AR" sz="1400" b="1" dirty="0"/>
                <a:t> Se </a:t>
              </a:r>
              <a:r>
                <a:rPr lang="en-US" altLang="es-AR" sz="1400" b="1" dirty="0" err="1"/>
                <a:t>utiliza</a:t>
              </a:r>
              <a:r>
                <a:rPr lang="en-US" altLang="es-AR" sz="1400" b="1" dirty="0"/>
                <a:t> la</a:t>
              </a:r>
              <a:endParaRPr lang="en-US" altLang="es-AR" sz="1400" b="1" i="1" dirty="0"/>
            </a:p>
            <a:p>
              <a:pPr algn="ctr"/>
              <a:r>
                <a:rPr lang="en-US" altLang="es-AR" sz="1400" b="1" dirty="0" err="1"/>
                <a:t>combinación</a:t>
              </a:r>
              <a:r>
                <a:rPr lang="en-US" altLang="es-AR" sz="1400" b="1" dirty="0"/>
                <a:t> </a:t>
              </a:r>
              <a:r>
                <a:rPr lang="en-US" altLang="es-AR" sz="1400" b="1" i="1" dirty="0"/>
                <a:t>B </a:t>
              </a:r>
              <a:r>
                <a:rPr lang="en-US" altLang="es-AR" sz="1400" b="1" dirty="0" err="1"/>
                <a:t>en</a:t>
              </a:r>
              <a:r>
                <a:rPr lang="en-US" altLang="es-AR" sz="1400" b="1" dirty="0"/>
                <a:t> </a:t>
              </a:r>
              <a:r>
                <a:rPr lang="en-US" altLang="es-AR" sz="1400" b="1" dirty="0" err="1"/>
                <a:t>lugar</a:t>
              </a:r>
              <a:r>
                <a:rPr lang="en-US" altLang="es-AR" sz="1400" b="1" dirty="0"/>
                <a:t> de la </a:t>
              </a:r>
              <a:r>
                <a:rPr lang="en-US" altLang="es-AR" sz="1400" b="1" i="1" dirty="0"/>
                <a:t>A.</a:t>
              </a:r>
            </a:p>
            <a:p>
              <a:pPr algn="ctr"/>
              <a:r>
                <a:rPr lang="en-US" altLang="es-AR" sz="1400" b="1" dirty="0"/>
                <a:t>La </a:t>
              </a:r>
              <a:r>
                <a:rPr lang="en-US" altLang="es-AR" sz="1400" b="1" dirty="0" err="1"/>
                <a:t>nueva</a:t>
              </a:r>
              <a:r>
                <a:rPr lang="en-US" altLang="es-AR" sz="1400" b="1" dirty="0"/>
                <a:t> </a:t>
              </a:r>
              <a:r>
                <a:rPr lang="en-US" altLang="es-AR" sz="1400" b="1" dirty="0" err="1"/>
                <a:t>combinación</a:t>
              </a:r>
              <a:r>
                <a:rPr lang="en-US" altLang="es-AR" sz="1400" b="1" dirty="0"/>
                <a:t> </a:t>
              </a:r>
              <a:r>
                <a:rPr lang="en-US" altLang="es-AR" sz="1400" b="1" dirty="0" err="1"/>
                <a:t>representa</a:t>
              </a:r>
              <a:r>
                <a:rPr lang="en-US" altLang="es-AR" sz="1400" b="1" dirty="0"/>
                <a:t> </a:t>
              </a:r>
            </a:p>
            <a:p>
              <a:pPr algn="ctr"/>
              <a:r>
                <a:rPr lang="en-US" altLang="es-AR" sz="1400" b="1" dirty="0"/>
                <a:t>el </a:t>
              </a:r>
              <a:r>
                <a:rPr lang="en-US" altLang="es-AR" sz="1400" b="1" dirty="0" err="1"/>
                <a:t>coste</a:t>
              </a:r>
              <a:r>
                <a:rPr lang="en-US" altLang="es-AR" sz="1400" b="1" dirty="0"/>
                <a:t> del </a:t>
              </a:r>
              <a:r>
                <a:rPr lang="en-US" altLang="es-AR" sz="1400" b="1" dirty="0" err="1"/>
                <a:t>trabajo</a:t>
              </a:r>
              <a:r>
                <a:rPr lang="en-US" altLang="es-AR" sz="1400" b="1" dirty="0"/>
                <a:t> </a:t>
              </a:r>
              <a:r>
                <a:rPr lang="en-US" altLang="es-AR" sz="1400" b="1" dirty="0" err="1"/>
                <a:t>más</a:t>
              </a:r>
              <a:r>
                <a:rPr lang="en-US" altLang="es-AR" sz="1400" b="1" dirty="0"/>
                <a:t> </a:t>
              </a:r>
              <a:r>
                <a:rPr lang="en-US" altLang="es-AR" sz="1400" b="1" dirty="0" err="1"/>
                <a:t>elevado</a:t>
              </a:r>
              <a:r>
                <a:rPr lang="en-US" altLang="es-AR" sz="1400" b="1" dirty="0"/>
                <a:t> </a:t>
              </a:r>
            </a:p>
            <a:p>
              <a:pPr algn="ctr"/>
              <a:r>
                <a:rPr lang="en-US" altLang="es-AR" sz="1400" b="1" dirty="0" err="1"/>
                <a:t>en</a:t>
              </a:r>
              <a:r>
                <a:rPr lang="en-US" altLang="es-AR" sz="1400" b="1" dirty="0"/>
                <a:t> </a:t>
              </a:r>
              <a:r>
                <a:rPr lang="en-US" altLang="es-AR" sz="1400" b="1" dirty="0" err="1"/>
                <a:t>relación</a:t>
              </a:r>
              <a:r>
                <a:rPr lang="en-US" altLang="es-AR" sz="1400" b="1" dirty="0"/>
                <a:t> al capital y, </a:t>
              </a:r>
              <a:r>
                <a:rPr lang="en-US" altLang="es-AR" sz="1400" b="1" dirty="0" err="1"/>
                <a:t>por</a:t>
              </a:r>
              <a:r>
                <a:rPr lang="en-US" altLang="es-AR" sz="1400" b="1" dirty="0"/>
                <a:t> lo </a:t>
              </a:r>
              <a:r>
                <a:rPr lang="en-US" altLang="es-AR" sz="1400" b="1" dirty="0" err="1"/>
                <a:t>tanto</a:t>
              </a:r>
              <a:r>
                <a:rPr lang="en-US" altLang="es-AR" sz="1400" b="1" dirty="0"/>
                <a:t>,</a:t>
              </a:r>
            </a:p>
            <a:p>
              <a:pPr algn="ctr"/>
              <a:r>
                <a:rPr lang="en-US" altLang="es-AR" sz="1400" b="1" dirty="0"/>
                <a:t>el capital se </a:t>
              </a:r>
              <a:r>
                <a:rPr lang="en-US" altLang="es-AR" sz="1400" b="1" dirty="0" err="1"/>
                <a:t>sustituye</a:t>
              </a:r>
              <a:r>
                <a:rPr lang="en-US" altLang="es-AR" sz="1400" b="1" dirty="0"/>
                <a:t> </a:t>
              </a:r>
              <a:r>
                <a:rPr lang="en-US" altLang="es-AR" sz="1400" b="1" dirty="0" err="1"/>
                <a:t>por</a:t>
              </a:r>
              <a:r>
                <a:rPr lang="en-US" altLang="es-AR" sz="1400" b="1" dirty="0"/>
                <a:t> el </a:t>
              </a:r>
              <a:r>
                <a:rPr lang="en-US" altLang="es-AR" sz="1400" b="1" dirty="0" err="1"/>
                <a:t>trabajo</a:t>
              </a:r>
              <a:r>
                <a:rPr lang="en-US" altLang="es-AR" sz="1400" b="1" dirty="0"/>
                <a:t>.</a:t>
              </a:r>
            </a:p>
          </p:txBody>
        </p:sp>
        <p:sp>
          <p:nvSpPr>
            <p:cNvPr id="67612" name="Oval 22"/>
            <p:cNvSpPr>
              <a:spLocks noChangeArrowheads="1"/>
            </p:cNvSpPr>
            <p:nvPr/>
          </p:nvSpPr>
          <p:spPr bwMode="auto">
            <a:xfrm>
              <a:off x="2112" y="230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7613" name="Line 23"/>
            <p:cNvSpPr>
              <a:spLocks noChangeShapeType="1"/>
            </p:cNvSpPr>
            <p:nvPr/>
          </p:nvSpPr>
          <p:spPr bwMode="auto">
            <a:xfrm flipH="1">
              <a:off x="1386" y="2352"/>
              <a:ext cx="743"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7614" name="Line 24"/>
            <p:cNvSpPr>
              <a:spLocks noChangeShapeType="1"/>
            </p:cNvSpPr>
            <p:nvPr/>
          </p:nvSpPr>
          <p:spPr bwMode="auto">
            <a:xfrm>
              <a:off x="2160" y="2394"/>
              <a:ext cx="0" cy="139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7615" name="Rectangle 25"/>
            <p:cNvSpPr>
              <a:spLocks noChangeArrowheads="1"/>
            </p:cNvSpPr>
            <p:nvPr/>
          </p:nvSpPr>
          <p:spPr bwMode="auto">
            <a:xfrm>
              <a:off x="1105" y="2209"/>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2</a:t>
              </a:r>
            </a:p>
          </p:txBody>
        </p:sp>
        <p:sp>
          <p:nvSpPr>
            <p:cNvPr id="67616" name="Rectangle 26"/>
            <p:cNvSpPr>
              <a:spLocks noChangeArrowheads="1"/>
            </p:cNvSpPr>
            <p:nvPr/>
          </p:nvSpPr>
          <p:spPr bwMode="auto">
            <a:xfrm>
              <a:off x="2017" y="3729"/>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L</a:t>
              </a:r>
              <a:r>
                <a:rPr lang="en-US" altLang="es-AR" b="1" i="1" baseline="-25000"/>
                <a:t>2</a:t>
              </a:r>
            </a:p>
          </p:txBody>
        </p:sp>
        <p:sp>
          <p:nvSpPr>
            <p:cNvPr id="67617" name="Rectangle 29"/>
            <p:cNvSpPr>
              <a:spLocks noChangeArrowheads="1"/>
            </p:cNvSpPr>
            <p:nvPr/>
          </p:nvSpPr>
          <p:spPr bwMode="auto">
            <a:xfrm>
              <a:off x="2161" y="2065"/>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B</a:t>
              </a:r>
            </a:p>
          </p:txBody>
        </p:sp>
      </p:grpSp>
      <p:grpSp>
        <p:nvGrpSpPr>
          <p:cNvPr id="3" name="Group 36"/>
          <p:cNvGrpSpPr>
            <a:grpSpLocks/>
          </p:cNvGrpSpPr>
          <p:nvPr/>
        </p:nvGrpSpPr>
        <p:grpSpPr bwMode="auto">
          <a:xfrm>
            <a:off x="3278189" y="1825436"/>
            <a:ext cx="4949825" cy="4808537"/>
            <a:chOff x="1105" y="931"/>
            <a:chExt cx="3118" cy="3029"/>
          </a:xfrm>
        </p:grpSpPr>
        <p:sp>
          <p:nvSpPr>
            <p:cNvPr id="67598" name="Freeform 4"/>
            <p:cNvSpPr>
              <a:spLocks/>
            </p:cNvSpPr>
            <p:nvPr/>
          </p:nvSpPr>
          <p:spPr bwMode="auto">
            <a:xfrm>
              <a:off x="2032" y="1529"/>
              <a:ext cx="1731" cy="1633"/>
            </a:xfrm>
            <a:custGeom>
              <a:avLst/>
              <a:gdLst>
                <a:gd name="T0" fmla="*/ 0 w 1731"/>
                <a:gd name="T1" fmla="*/ 0 h 1633"/>
                <a:gd name="T2" fmla="*/ 6 w 1731"/>
                <a:gd name="T3" fmla="*/ 42 h 1633"/>
                <a:gd name="T4" fmla="*/ 6 w 1731"/>
                <a:gd name="T5" fmla="*/ 98 h 1633"/>
                <a:gd name="T6" fmla="*/ 13 w 1731"/>
                <a:gd name="T7" fmla="*/ 160 h 1633"/>
                <a:gd name="T8" fmla="*/ 19 w 1731"/>
                <a:gd name="T9" fmla="*/ 237 h 1633"/>
                <a:gd name="T10" fmla="*/ 25 w 1731"/>
                <a:gd name="T11" fmla="*/ 309 h 1633"/>
                <a:gd name="T12" fmla="*/ 37 w 1731"/>
                <a:gd name="T13" fmla="*/ 381 h 1633"/>
                <a:gd name="T14" fmla="*/ 43 w 1731"/>
                <a:gd name="T15" fmla="*/ 448 h 1633"/>
                <a:gd name="T16" fmla="*/ 49 w 1731"/>
                <a:gd name="T17" fmla="*/ 500 h 1633"/>
                <a:gd name="T18" fmla="*/ 55 w 1731"/>
                <a:gd name="T19" fmla="*/ 541 h 1633"/>
                <a:gd name="T20" fmla="*/ 61 w 1731"/>
                <a:gd name="T21" fmla="*/ 577 h 1633"/>
                <a:gd name="T22" fmla="*/ 79 w 1731"/>
                <a:gd name="T23" fmla="*/ 639 h 1633"/>
                <a:gd name="T24" fmla="*/ 97 w 1731"/>
                <a:gd name="T25" fmla="*/ 685 h 1633"/>
                <a:gd name="T26" fmla="*/ 116 w 1731"/>
                <a:gd name="T27" fmla="*/ 736 h 1633"/>
                <a:gd name="T28" fmla="*/ 164 w 1731"/>
                <a:gd name="T29" fmla="*/ 850 h 1633"/>
                <a:gd name="T30" fmla="*/ 231 w 1731"/>
                <a:gd name="T31" fmla="*/ 958 h 1633"/>
                <a:gd name="T32" fmla="*/ 273 w 1731"/>
                <a:gd name="T33" fmla="*/ 1019 h 1633"/>
                <a:gd name="T34" fmla="*/ 322 w 1731"/>
                <a:gd name="T35" fmla="*/ 1086 h 1633"/>
                <a:gd name="T36" fmla="*/ 377 w 1731"/>
                <a:gd name="T37" fmla="*/ 1153 h 1633"/>
                <a:gd name="T38" fmla="*/ 425 w 1731"/>
                <a:gd name="T39" fmla="*/ 1210 h 1633"/>
                <a:gd name="T40" fmla="*/ 474 w 1731"/>
                <a:gd name="T41" fmla="*/ 1261 h 1633"/>
                <a:gd name="T42" fmla="*/ 522 w 1731"/>
                <a:gd name="T43" fmla="*/ 1303 h 1633"/>
                <a:gd name="T44" fmla="*/ 577 w 1731"/>
                <a:gd name="T45" fmla="*/ 1344 h 1633"/>
                <a:gd name="T46" fmla="*/ 644 w 1731"/>
                <a:gd name="T47" fmla="*/ 1385 h 1633"/>
                <a:gd name="T48" fmla="*/ 723 w 1731"/>
                <a:gd name="T49" fmla="*/ 1431 h 1633"/>
                <a:gd name="T50" fmla="*/ 814 w 1731"/>
                <a:gd name="T51" fmla="*/ 1483 h 1633"/>
                <a:gd name="T52" fmla="*/ 917 w 1731"/>
                <a:gd name="T53" fmla="*/ 1534 h 1633"/>
                <a:gd name="T54" fmla="*/ 971 w 1731"/>
                <a:gd name="T55" fmla="*/ 1555 h 1633"/>
                <a:gd name="T56" fmla="*/ 1038 w 1731"/>
                <a:gd name="T57" fmla="*/ 1570 h 1633"/>
                <a:gd name="T58" fmla="*/ 1111 w 1731"/>
                <a:gd name="T59" fmla="*/ 1586 h 1633"/>
                <a:gd name="T60" fmla="*/ 1202 w 1731"/>
                <a:gd name="T61" fmla="*/ 1596 h 1633"/>
                <a:gd name="T62" fmla="*/ 1299 w 1731"/>
                <a:gd name="T63" fmla="*/ 1606 h 1633"/>
                <a:gd name="T64" fmla="*/ 1396 w 1731"/>
                <a:gd name="T65" fmla="*/ 1611 h 1633"/>
                <a:gd name="T66" fmla="*/ 1493 w 1731"/>
                <a:gd name="T67" fmla="*/ 1617 h 1633"/>
                <a:gd name="T68" fmla="*/ 1584 w 1731"/>
                <a:gd name="T69" fmla="*/ 1622 h 1633"/>
                <a:gd name="T70" fmla="*/ 1663 w 1731"/>
                <a:gd name="T71" fmla="*/ 1627 h 1633"/>
                <a:gd name="T72" fmla="*/ 1730 w 1731"/>
                <a:gd name="T73" fmla="*/ 1632 h 16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31"/>
                <a:gd name="T112" fmla="*/ 0 h 1633"/>
                <a:gd name="T113" fmla="*/ 1731 w 1731"/>
                <a:gd name="T114" fmla="*/ 1633 h 16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31" h="1633">
                  <a:moveTo>
                    <a:pt x="0" y="0"/>
                  </a:moveTo>
                  <a:lnTo>
                    <a:pt x="6" y="42"/>
                  </a:lnTo>
                  <a:lnTo>
                    <a:pt x="6" y="98"/>
                  </a:lnTo>
                  <a:lnTo>
                    <a:pt x="13" y="160"/>
                  </a:lnTo>
                  <a:lnTo>
                    <a:pt x="19" y="237"/>
                  </a:lnTo>
                  <a:lnTo>
                    <a:pt x="25" y="309"/>
                  </a:lnTo>
                  <a:lnTo>
                    <a:pt x="37" y="381"/>
                  </a:lnTo>
                  <a:lnTo>
                    <a:pt x="43" y="448"/>
                  </a:lnTo>
                  <a:lnTo>
                    <a:pt x="49" y="500"/>
                  </a:lnTo>
                  <a:lnTo>
                    <a:pt x="55" y="541"/>
                  </a:lnTo>
                  <a:lnTo>
                    <a:pt x="61" y="577"/>
                  </a:lnTo>
                  <a:lnTo>
                    <a:pt x="79" y="639"/>
                  </a:lnTo>
                  <a:lnTo>
                    <a:pt x="97" y="685"/>
                  </a:lnTo>
                  <a:lnTo>
                    <a:pt x="116" y="736"/>
                  </a:lnTo>
                  <a:lnTo>
                    <a:pt x="164" y="850"/>
                  </a:lnTo>
                  <a:lnTo>
                    <a:pt x="231" y="958"/>
                  </a:lnTo>
                  <a:lnTo>
                    <a:pt x="273" y="1019"/>
                  </a:lnTo>
                  <a:lnTo>
                    <a:pt x="322" y="1086"/>
                  </a:lnTo>
                  <a:lnTo>
                    <a:pt x="377" y="1153"/>
                  </a:lnTo>
                  <a:lnTo>
                    <a:pt x="425" y="1210"/>
                  </a:lnTo>
                  <a:lnTo>
                    <a:pt x="474" y="1261"/>
                  </a:lnTo>
                  <a:lnTo>
                    <a:pt x="522" y="1303"/>
                  </a:lnTo>
                  <a:lnTo>
                    <a:pt x="577" y="1344"/>
                  </a:lnTo>
                  <a:lnTo>
                    <a:pt x="644" y="1385"/>
                  </a:lnTo>
                  <a:lnTo>
                    <a:pt x="723" y="1431"/>
                  </a:lnTo>
                  <a:lnTo>
                    <a:pt x="814" y="1483"/>
                  </a:lnTo>
                  <a:lnTo>
                    <a:pt x="917" y="1534"/>
                  </a:lnTo>
                  <a:lnTo>
                    <a:pt x="971" y="1555"/>
                  </a:lnTo>
                  <a:lnTo>
                    <a:pt x="1038" y="1570"/>
                  </a:lnTo>
                  <a:lnTo>
                    <a:pt x="1111" y="1586"/>
                  </a:lnTo>
                  <a:lnTo>
                    <a:pt x="1202" y="1596"/>
                  </a:lnTo>
                  <a:lnTo>
                    <a:pt x="1299" y="1606"/>
                  </a:lnTo>
                  <a:lnTo>
                    <a:pt x="1396" y="1611"/>
                  </a:lnTo>
                  <a:lnTo>
                    <a:pt x="1493" y="1617"/>
                  </a:lnTo>
                  <a:lnTo>
                    <a:pt x="1584" y="1622"/>
                  </a:lnTo>
                  <a:lnTo>
                    <a:pt x="1663" y="1627"/>
                  </a:lnTo>
                  <a:lnTo>
                    <a:pt x="1730" y="1632"/>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67599" name="Line 13"/>
            <p:cNvSpPr>
              <a:spLocks noChangeShapeType="1"/>
            </p:cNvSpPr>
            <p:nvPr/>
          </p:nvSpPr>
          <p:spPr bwMode="auto">
            <a:xfrm>
              <a:off x="1418" y="1746"/>
              <a:ext cx="2022" cy="2022"/>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7600" name="Rectangle 14"/>
            <p:cNvSpPr>
              <a:spLocks noChangeArrowheads="1"/>
            </p:cNvSpPr>
            <p:nvPr/>
          </p:nvSpPr>
          <p:spPr bwMode="auto">
            <a:xfrm>
              <a:off x="3361" y="3435"/>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r>
                <a:rPr lang="en-US" altLang="es-AR" b="1" i="1" baseline="-25000"/>
                <a:t>1</a:t>
              </a:r>
            </a:p>
          </p:txBody>
        </p:sp>
        <p:sp>
          <p:nvSpPr>
            <p:cNvPr id="67601" name="Rectangle 15"/>
            <p:cNvSpPr>
              <a:spLocks noChangeArrowheads="1"/>
            </p:cNvSpPr>
            <p:nvPr/>
          </p:nvSpPr>
          <p:spPr bwMode="auto">
            <a:xfrm>
              <a:off x="1105" y="2689"/>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1</a:t>
              </a:r>
            </a:p>
          </p:txBody>
        </p:sp>
        <p:sp>
          <p:nvSpPr>
            <p:cNvPr id="67602" name="Line 16"/>
            <p:cNvSpPr>
              <a:spLocks noChangeShapeType="1"/>
            </p:cNvSpPr>
            <p:nvPr/>
          </p:nvSpPr>
          <p:spPr bwMode="auto">
            <a:xfrm flipH="1">
              <a:off x="1386" y="2832"/>
              <a:ext cx="1166"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7603" name="Line 17"/>
            <p:cNvSpPr>
              <a:spLocks noChangeShapeType="1"/>
            </p:cNvSpPr>
            <p:nvPr/>
          </p:nvSpPr>
          <p:spPr bwMode="auto">
            <a:xfrm>
              <a:off x="2544" y="2842"/>
              <a:ext cx="0" cy="94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7604" name="Rectangle 18"/>
            <p:cNvSpPr>
              <a:spLocks noChangeArrowheads="1"/>
            </p:cNvSpPr>
            <p:nvPr/>
          </p:nvSpPr>
          <p:spPr bwMode="auto">
            <a:xfrm>
              <a:off x="2401" y="3729"/>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L</a:t>
              </a:r>
              <a:r>
                <a:rPr lang="en-US" altLang="es-AR" b="1" i="1" baseline="-25000"/>
                <a:t>1</a:t>
              </a:r>
            </a:p>
          </p:txBody>
        </p:sp>
        <p:sp>
          <p:nvSpPr>
            <p:cNvPr id="67605" name="Oval 19"/>
            <p:cNvSpPr>
              <a:spLocks noChangeArrowheads="1"/>
            </p:cNvSpPr>
            <p:nvPr/>
          </p:nvSpPr>
          <p:spPr bwMode="auto">
            <a:xfrm>
              <a:off x="2496" y="278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7606" name="Rectangle 28"/>
            <p:cNvSpPr>
              <a:spLocks noChangeArrowheads="1"/>
            </p:cNvSpPr>
            <p:nvPr/>
          </p:nvSpPr>
          <p:spPr bwMode="auto">
            <a:xfrm>
              <a:off x="2545" y="2545"/>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A</a:t>
              </a:r>
            </a:p>
          </p:txBody>
        </p:sp>
        <p:sp>
          <p:nvSpPr>
            <p:cNvPr id="67607" name="Rectangle 30"/>
            <p:cNvSpPr>
              <a:spLocks noChangeArrowheads="1"/>
            </p:cNvSpPr>
            <p:nvPr/>
          </p:nvSpPr>
          <p:spPr bwMode="auto">
            <a:xfrm>
              <a:off x="3793" y="3025"/>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1</a:t>
              </a:r>
            </a:p>
          </p:txBody>
        </p:sp>
        <p:sp>
          <p:nvSpPr>
            <p:cNvPr id="67608" name="Rectangle 31"/>
            <p:cNvSpPr>
              <a:spLocks noChangeArrowheads="1"/>
            </p:cNvSpPr>
            <p:nvPr/>
          </p:nvSpPr>
          <p:spPr bwMode="auto">
            <a:xfrm>
              <a:off x="2069" y="931"/>
              <a:ext cx="2154" cy="600"/>
            </a:xfrm>
            <a:prstGeom prst="rect">
              <a:avLst/>
            </a:prstGeom>
            <a:solidFill>
              <a:schemeClr val="accent6">
                <a:lumMod val="40000"/>
                <a:lumOff val="60000"/>
              </a:schemeClr>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400" b="1" dirty="0"/>
                <a:t>Si el </a:t>
              </a:r>
              <a:r>
                <a:rPr lang="en-US" altLang="es-AR" sz="1400" b="1" dirty="0" err="1"/>
                <a:t>precio</a:t>
              </a:r>
              <a:r>
                <a:rPr lang="en-US" altLang="es-AR" sz="1400" b="1" dirty="0"/>
                <a:t> del </a:t>
              </a:r>
              <a:r>
                <a:rPr lang="en-US" altLang="es-AR" sz="1400" b="1" dirty="0" err="1"/>
                <a:t>trabajo</a:t>
              </a:r>
              <a:r>
                <a:rPr lang="en-US" altLang="es-AR" sz="1400" b="1" dirty="0"/>
                <a:t> </a:t>
              </a:r>
              <a:r>
                <a:rPr lang="en-US" altLang="es-AR" sz="1400" b="1" dirty="0" err="1"/>
                <a:t>varía</a:t>
              </a:r>
              <a:r>
                <a:rPr lang="en-US" altLang="es-AR" sz="1400" b="1" dirty="0"/>
                <a:t>, </a:t>
              </a:r>
            </a:p>
            <a:p>
              <a:pPr algn="ctr"/>
              <a:r>
                <a:rPr lang="en-US" altLang="es-AR" sz="1400" b="1" dirty="0"/>
                <a:t>la </a:t>
              </a:r>
              <a:r>
                <a:rPr lang="en-US" altLang="es-AR" sz="1400" b="1" dirty="0" err="1"/>
                <a:t>curva</a:t>
              </a:r>
              <a:r>
                <a:rPr lang="en-US" altLang="es-AR" sz="1400" b="1" dirty="0"/>
                <a:t> </a:t>
              </a:r>
              <a:r>
                <a:rPr lang="en-US" altLang="es-AR" sz="1400" b="1" dirty="0" err="1"/>
                <a:t>isocoste</a:t>
              </a:r>
              <a:r>
                <a:rPr lang="en-US" altLang="es-AR" sz="1400" b="1" dirty="0"/>
                <a:t> se </a:t>
              </a:r>
              <a:r>
                <a:rPr lang="en-US" altLang="es-AR" sz="1400" b="1" dirty="0" err="1"/>
                <a:t>vuelve</a:t>
              </a:r>
              <a:r>
                <a:rPr lang="en-US" altLang="es-AR" sz="1400" b="1" dirty="0"/>
                <a:t> </a:t>
              </a:r>
              <a:r>
                <a:rPr lang="en-US" altLang="es-AR" sz="1400" b="1" dirty="0" err="1"/>
                <a:t>más</a:t>
              </a:r>
              <a:r>
                <a:rPr lang="en-US" altLang="es-AR" sz="1400" b="1" dirty="0"/>
                <a:t> </a:t>
              </a:r>
            </a:p>
            <a:p>
              <a:pPr algn="ctr"/>
              <a:r>
                <a:rPr lang="en-US" altLang="es-AR" sz="1400" b="1" dirty="0" err="1"/>
                <a:t>inclinada</a:t>
              </a:r>
              <a:r>
                <a:rPr lang="en-US" altLang="es-AR" sz="1400" b="1" dirty="0"/>
                <a:t>, </a:t>
              </a:r>
              <a:r>
                <a:rPr lang="en-US" altLang="es-AR" sz="1400" b="1" dirty="0" err="1"/>
                <a:t>debido</a:t>
              </a:r>
              <a:r>
                <a:rPr lang="en-US" altLang="es-AR" sz="1400" b="1" dirty="0"/>
                <a:t> al </a:t>
              </a:r>
              <a:r>
                <a:rPr lang="en-US" altLang="es-AR" sz="1400" b="1" dirty="0" err="1"/>
                <a:t>cambio</a:t>
              </a:r>
              <a:r>
                <a:rPr lang="en-US" altLang="es-AR" sz="1400" b="1" dirty="0"/>
                <a:t> </a:t>
              </a:r>
              <a:r>
                <a:rPr lang="en-US" altLang="es-AR" sz="1400" b="1" dirty="0" err="1"/>
                <a:t>producido</a:t>
              </a:r>
              <a:endParaRPr lang="en-US" altLang="es-AR" sz="1400" b="1" dirty="0"/>
            </a:p>
            <a:p>
              <a:pPr algn="ctr"/>
              <a:r>
                <a:rPr lang="en-US" altLang="es-AR" sz="1400" b="1" dirty="0" err="1"/>
                <a:t>en</a:t>
              </a:r>
              <a:r>
                <a:rPr lang="en-US" altLang="es-AR" sz="1400" b="1" dirty="0"/>
                <a:t> la </a:t>
              </a:r>
              <a:r>
                <a:rPr lang="en-US" altLang="es-AR" sz="1400" b="1" dirty="0" err="1"/>
                <a:t>pendiente</a:t>
              </a:r>
              <a:r>
                <a:rPr lang="en-US" altLang="es-AR" sz="1400" b="1" dirty="0"/>
                <a:t> -</a:t>
              </a:r>
              <a:r>
                <a:rPr lang="en-US" altLang="es-AR" sz="1400" b="1" i="1" dirty="0"/>
                <a:t>(w/ L).</a:t>
              </a:r>
            </a:p>
          </p:txBody>
        </p:sp>
      </p:grpSp>
      <p:sp>
        <p:nvSpPr>
          <p:cNvPr id="67594" name="Rectangle 32"/>
          <p:cNvSpPr>
            <a:spLocks noChangeArrowheads="1"/>
          </p:cNvSpPr>
          <p:nvPr/>
        </p:nvSpPr>
        <p:spPr bwMode="auto">
          <a:xfrm>
            <a:off x="8097839" y="6265673"/>
            <a:ext cx="1558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Trabajo al año</a:t>
            </a:r>
          </a:p>
        </p:txBody>
      </p:sp>
      <p:sp>
        <p:nvSpPr>
          <p:cNvPr id="67595" name="Rectangle 33"/>
          <p:cNvSpPr>
            <a:spLocks noChangeArrowheads="1"/>
          </p:cNvSpPr>
          <p:nvPr/>
        </p:nvSpPr>
        <p:spPr bwMode="auto">
          <a:xfrm>
            <a:off x="2720524" y="1717486"/>
            <a:ext cx="86722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Capital</a:t>
            </a:r>
          </a:p>
          <a:p>
            <a:pPr algn="r"/>
            <a:r>
              <a:rPr lang="en-US" altLang="es-AR" sz="1600" b="1"/>
              <a:t>al año</a:t>
            </a:r>
          </a:p>
        </p:txBody>
      </p:sp>
      <p:sp>
        <p:nvSpPr>
          <p:cNvPr id="67596" name="Line 34"/>
          <p:cNvSpPr>
            <a:spLocks noChangeShapeType="1"/>
          </p:cNvSpPr>
          <p:nvPr/>
        </p:nvSpPr>
        <p:spPr bwMode="auto">
          <a:xfrm>
            <a:off x="3771900" y="1728598"/>
            <a:ext cx="0" cy="4587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7597" name="Line 35"/>
          <p:cNvSpPr>
            <a:spLocks noChangeShapeType="1"/>
          </p:cNvSpPr>
          <p:nvPr/>
        </p:nvSpPr>
        <p:spPr bwMode="auto">
          <a:xfrm>
            <a:off x="3752850" y="6329172"/>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330697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286000" y="659587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5539" name="Rectangle 3"/>
          <p:cNvSpPr>
            <a:spLocks noChangeArrowheads="1"/>
          </p:cNvSpPr>
          <p:nvPr/>
        </p:nvSpPr>
        <p:spPr bwMode="auto">
          <a:xfrm>
            <a:off x="4800600" y="659587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6868" name="Rectangle 5"/>
          <p:cNvSpPr>
            <a:spLocks noGrp="1" noChangeArrowheads="1"/>
          </p:cNvSpPr>
          <p:nvPr>
            <p:ph type="title"/>
          </p:nvPr>
        </p:nvSpPr>
        <p:spPr>
          <a:xfrm>
            <a:off x="1665319" y="765081"/>
            <a:ext cx="7983537" cy="781050"/>
          </a:xfrm>
        </p:spPr>
        <p:txBody>
          <a:bodyPr rtlCol="0">
            <a:normAutofit fontScale="90000"/>
          </a:bodyPr>
          <a:lstStyle/>
          <a:p>
            <a:pPr>
              <a:defRPr/>
            </a:pPr>
            <a:r>
              <a:rPr lang="en-US" sz="3200" dirty="0"/>
              <a:t>La </a:t>
            </a:r>
            <a:r>
              <a:rPr lang="en-US" sz="3200" dirty="0" err="1"/>
              <a:t>obtención</a:t>
            </a:r>
            <a:r>
              <a:rPr lang="en-US" sz="3200" dirty="0"/>
              <a:t> de un </a:t>
            </a:r>
            <a:r>
              <a:rPr lang="en-US" sz="3200" dirty="0" err="1"/>
              <a:t>determinado</a:t>
            </a:r>
            <a:r>
              <a:rPr lang="en-US" sz="3200" dirty="0"/>
              <a:t> </a:t>
            </a:r>
            <a:r>
              <a:rPr lang="en-US" sz="3200" dirty="0" err="1"/>
              <a:t>nivel</a:t>
            </a:r>
            <a:r>
              <a:rPr lang="en-US" sz="3200" dirty="0"/>
              <a:t> de </a:t>
            </a:r>
            <a:r>
              <a:rPr lang="en-US" sz="3200" dirty="0" err="1"/>
              <a:t>producción</a:t>
            </a:r>
            <a:r>
              <a:rPr lang="en-US" sz="3200" dirty="0"/>
              <a:t> con un </a:t>
            </a:r>
            <a:r>
              <a:rPr lang="en-US" sz="3200" dirty="0" err="1"/>
              <a:t>coste</a:t>
            </a:r>
            <a:r>
              <a:rPr lang="en-US" sz="3200" dirty="0"/>
              <a:t> </a:t>
            </a:r>
            <a:r>
              <a:rPr lang="en-US" sz="3200" dirty="0" err="1"/>
              <a:t>mínimo</a:t>
            </a:r>
            <a:endParaRPr lang="en-US" sz="3200" dirty="0"/>
          </a:p>
        </p:txBody>
      </p:sp>
      <p:sp>
        <p:nvSpPr>
          <p:cNvPr id="65541" name="Rectangle 6"/>
          <p:cNvSpPr>
            <a:spLocks noChangeArrowheads="1"/>
          </p:cNvSpPr>
          <p:nvPr/>
        </p:nvSpPr>
        <p:spPr bwMode="auto">
          <a:xfrm>
            <a:off x="2286000" y="659587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5542" name="Rectangle 7"/>
          <p:cNvSpPr>
            <a:spLocks noChangeArrowheads="1"/>
          </p:cNvSpPr>
          <p:nvPr/>
        </p:nvSpPr>
        <p:spPr bwMode="auto">
          <a:xfrm>
            <a:off x="4800600" y="659587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5543" name="Rectangle 8"/>
          <p:cNvSpPr>
            <a:spLocks noChangeArrowheads="1"/>
          </p:cNvSpPr>
          <p:nvPr/>
        </p:nvSpPr>
        <p:spPr bwMode="auto">
          <a:xfrm>
            <a:off x="4648200" y="658317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1" name="Rectangle 2"/>
          <p:cNvSpPr>
            <a:spLocks noChangeArrowheads="1"/>
          </p:cNvSpPr>
          <p:nvPr/>
        </p:nvSpPr>
        <p:spPr bwMode="auto">
          <a:xfrm>
            <a:off x="1008888" y="6650736"/>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2" name="Rectangle 3"/>
          <p:cNvSpPr>
            <a:spLocks noChangeArrowheads="1"/>
          </p:cNvSpPr>
          <p:nvPr/>
        </p:nvSpPr>
        <p:spPr bwMode="auto">
          <a:xfrm>
            <a:off x="3523488" y="6650736"/>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3" name="Rectangle 6"/>
          <p:cNvSpPr>
            <a:spLocks noChangeArrowheads="1"/>
          </p:cNvSpPr>
          <p:nvPr/>
        </p:nvSpPr>
        <p:spPr bwMode="auto">
          <a:xfrm>
            <a:off x="1008888" y="6650736"/>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4" name="Rectangle 7"/>
          <p:cNvSpPr>
            <a:spLocks noChangeArrowheads="1"/>
          </p:cNvSpPr>
          <p:nvPr/>
        </p:nvSpPr>
        <p:spPr bwMode="auto">
          <a:xfrm>
            <a:off x="3523488" y="6650736"/>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5" name="Rectangle 8"/>
          <p:cNvSpPr>
            <a:spLocks noChangeArrowheads="1"/>
          </p:cNvSpPr>
          <p:nvPr/>
        </p:nvSpPr>
        <p:spPr bwMode="auto">
          <a:xfrm>
            <a:off x="3371088" y="6638036"/>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6" name="Line 9"/>
          <p:cNvSpPr>
            <a:spLocks noChangeShapeType="1"/>
          </p:cNvSpPr>
          <p:nvPr/>
        </p:nvSpPr>
        <p:spPr bwMode="auto">
          <a:xfrm>
            <a:off x="2494788" y="2134299"/>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7" name="Line 10"/>
          <p:cNvSpPr>
            <a:spLocks noChangeShapeType="1"/>
          </p:cNvSpPr>
          <p:nvPr/>
        </p:nvSpPr>
        <p:spPr bwMode="auto">
          <a:xfrm>
            <a:off x="2475738" y="6384036"/>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48" name="Rectangle 11"/>
          <p:cNvSpPr>
            <a:spLocks noChangeArrowheads="1"/>
          </p:cNvSpPr>
          <p:nvPr/>
        </p:nvSpPr>
        <p:spPr bwMode="auto">
          <a:xfrm>
            <a:off x="6820726" y="6320536"/>
            <a:ext cx="1558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Trabajo al año</a:t>
            </a:r>
          </a:p>
        </p:txBody>
      </p:sp>
      <p:sp>
        <p:nvSpPr>
          <p:cNvPr id="49" name="Rectangle 12"/>
          <p:cNvSpPr>
            <a:spLocks noChangeArrowheads="1"/>
          </p:cNvSpPr>
          <p:nvPr/>
        </p:nvSpPr>
        <p:spPr bwMode="auto">
          <a:xfrm>
            <a:off x="1562132" y="2108105"/>
            <a:ext cx="8588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dirty="0"/>
              <a:t>Capital</a:t>
            </a:r>
          </a:p>
          <a:p>
            <a:pPr algn="r"/>
            <a:r>
              <a:rPr lang="en-US" altLang="es-AR" sz="1600" b="1" dirty="0"/>
              <a:t>al </a:t>
            </a:r>
            <a:r>
              <a:rPr lang="en-US" altLang="es-AR" sz="1600" b="1" dirty="0" err="1"/>
              <a:t>año</a:t>
            </a:r>
            <a:endParaRPr lang="en-US" altLang="es-AR" sz="1600" b="1" dirty="0"/>
          </a:p>
        </p:txBody>
      </p:sp>
      <p:sp>
        <p:nvSpPr>
          <p:cNvPr id="50" name="Rectangle 14"/>
          <p:cNvSpPr>
            <a:spLocks noChangeArrowheads="1"/>
          </p:cNvSpPr>
          <p:nvPr/>
        </p:nvSpPr>
        <p:spPr bwMode="auto">
          <a:xfrm>
            <a:off x="154814" y="3601947"/>
            <a:ext cx="1905000" cy="2459648"/>
          </a:xfrm>
          <a:prstGeom prst="rect">
            <a:avLst/>
          </a:prstGeom>
          <a:solidFill>
            <a:schemeClr val="accent6">
              <a:lumMod val="40000"/>
              <a:lumOff val="60000"/>
            </a:schemeClr>
          </a:solidFill>
          <a:ln w="12700">
            <a:solidFill>
              <a:schemeClr val="tx1"/>
            </a:solidFill>
            <a:miter lim="800000"/>
            <a:headEnd/>
            <a:tailEnd/>
          </a:ln>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400" b="1" dirty="0"/>
              <a:t>La recta </a:t>
            </a:r>
            <a:r>
              <a:rPr lang="en-US" altLang="es-AR" sz="1400" b="1" dirty="0" err="1"/>
              <a:t>isocoste</a:t>
            </a:r>
            <a:r>
              <a:rPr lang="en-US" altLang="es-AR" sz="1400" b="1" dirty="0"/>
              <a:t> </a:t>
            </a:r>
            <a:r>
              <a:rPr lang="en-US" altLang="es-AR" sz="1400" b="1" i="1" dirty="0"/>
              <a:t>C</a:t>
            </a:r>
            <a:r>
              <a:rPr lang="en-US" altLang="es-AR" sz="1400" b="1" i="1" baseline="-25000" dirty="0"/>
              <a:t>2</a:t>
            </a:r>
            <a:r>
              <a:rPr lang="en-US" altLang="es-AR" sz="1400" b="1" dirty="0"/>
              <a:t> </a:t>
            </a:r>
            <a:r>
              <a:rPr lang="en-US" altLang="es-AR" sz="1400" b="1" dirty="0" err="1"/>
              <a:t>muestra</a:t>
            </a:r>
            <a:r>
              <a:rPr lang="en-US" altLang="es-AR" sz="1400" b="1" dirty="0"/>
              <a:t> la </a:t>
            </a:r>
          </a:p>
          <a:p>
            <a:pPr algn="ctr"/>
            <a:r>
              <a:rPr lang="en-US" altLang="es-AR" sz="1400" b="1" dirty="0" err="1"/>
              <a:t>cantidad</a:t>
            </a:r>
            <a:r>
              <a:rPr lang="en-US" altLang="es-AR" sz="1400" b="1" dirty="0"/>
              <a:t> </a:t>
            </a:r>
            <a:r>
              <a:rPr lang="en-US" altLang="es-AR" sz="1400" b="1" i="1" dirty="0"/>
              <a:t>Q</a:t>
            </a:r>
            <a:r>
              <a:rPr lang="en-US" altLang="es-AR" sz="1400" b="1" i="1" baseline="-25000" dirty="0"/>
              <a:t>1</a:t>
            </a:r>
            <a:r>
              <a:rPr lang="en-US" altLang="es-AR" sz="1400" b="1" dirty="0"/>
              <a:t> que se </a:t>
            </a:r>
            <a:r>
              <a:rPr lang="en-US" altLang="es-AR" sz="1400" b="1" dirty="0" err="1"/>
              <a:t>puede</a:t>
            </a:r>
            <a:r>
              <a:rPr lang="en-US" altLang="es-AR" sz="1400" b="1" dirty="0"/>
              <a:t> </a:t>
            </a:r>
            <a:r>
              <a:rPr lang="en-US" altLang="es-AR" sz="1400" b="1" dirty="0" err="1"/>
              <a:t>producir</a:t>
            </a:r>
            <a:r>
              <a:rPr lang="en-US" altLang="es-AR" sz="1400" b="1" dirty="0"/>
              <a:t> </a:t>
            </a:r>
          </a:p>
          <a:p>
            <a:pPr algn="ctr"/>
            <a:r>
              <a:rPr lang="en-US" altLang="es-AR" sz="1400" b="1" dirty="0"/>
              <a:t>con la </a:t>
            </a:r>
            <a:r>
              <a:rPr lang="en-US" altLang="es-AR" sz="1400" b="1" dirty="0" err="1"/>
              <a:t>combinación</a:t>
            </a:r>
            <a:r>
              <a:rPr lang="en-US" altLang="es-AR" sz="1400" b="1" dirty="0"/>
              <a:t> </a:t>
            </a:r>
            <a:r>
              <a:rPr lang="en-US" altLang="es-AR" sz="1400" b="1" i="1" dirty="0"/>
              <a:t>K</a:t>
            </a:r>
            <a:r>
              <a:rPr lang="en-US" altLang="es-AR" sz="1400" b="1" i="1" baseline="-25000" dirty="0"/>
              <a:t>2 </a:t>
            </a:r>
            <a:r>
              <a:rPr lang="en-US" altLang="es-AR" sz="1400" b="1" i="1" dirty="0"/>
              <a:t>L</a:t>
            </a:r>
            <a:r>
              <a:rPr lang="en-US" altLang="es-AR" sz="1400" b="1" i="1" baseline="-25000" dirty="0"/>
              <a:t>2</a:t>
            </a:r>
            <a:r>
              <a:rPr lang="en-US" altLang="es-AR" sz="1400" b="1" i="1" dirty="0"/>
              <a:t> </a:t>
            </a:r>
            <a:r>
              <a:rPr lang="en-US" altLang="es-AR" sz="1400" b="1" dirty="0"/>
              <a:t>o </a:t>
            </a:r>
            <a:r>
              <a:rPr lang="en-US" altLang="es-AR" sz="1400" b="1" i="1" dirty="0"/>
              <a:t>K</a:t>
            </a:r>
            <a:r>
              <a:rPr lang="en-US" altLang="es-AR" sz="1400" b="1" i="1" baseline="-25000" dirty="0"/>
              <a:t>3 </a:t>
            </a:r>
            <a:r>
              <a:rPr lang="en-US" altLang="es-AR" sz="1400" b="1" i="1" dirty="0"/>
              <a:t>L</a:t>
            </a:r>
            <a:r>
              <a:rPr lang="en-US" altLang="es-AR" sz="1400" b="1" i="1" baseline="-25000" dirty="0"/>
              <a:t>3</a:t>
            </a:r>
            <a:r>
              <a:rPr lang="en-US" altLang="es-AR" sz="1400" b="1" i="1" dirty="0"/>
              <a:t>.</a:t>
            </a:r>
          </a:p>
          <a:p>
            <a:pPr algn="ctr"/>
            <a:r>
              <a:rPr lang="en-US" altLang="es-AR" sz="1400" b="1" dirty="0"/>
              <a:t>Sin embargo, </a:t>
            </a:r>
            <a:r>
              <a:rPr lang="en-US" altLang="es-AR" sz="1400" b="1" dirty="0" err="1"/>
              <a:t>ambas</a:t>
            </a:r>
            <a:r>
              <a:rPr lang="en-US" altLang="es-AR" sz="1400" b="1" dirty="0"/>
              <a:t> </a:t>
            </a:r>
            <a:r>
              <a:rPr lang="en-US" altLang="es-AR" sz="1400" b="1" dirty="0" err="1"/>
              <a:t>combinaciones</a:t>
            </a:r>
            <a:r>
              <a:rPr lang="en-US" altLang="es-AR" sz="1400" b="1" dirty="0"/>
              <a:t> </a:t>
            </a:r>
          </a:p>
          <a:p>
            <a:pPr algn="ctr"/>
            <a:r>
              <a:rPr lang="en-US" altLang="es-AR" sz="1400" b="1" dirty="0" err="1"/>
              <a:t>conllevan</a:t>
            </a:r>
            <a:r>
              <a:rPr lang="en-US" altLang="es-AR" sz="1400" b="1" dirty="0"/>
              <a:t> un </a:t>
            </a:r>
            <a:r>
              <a:rPr lang="en-US" altLang="es-AR" sz="1400" b="1" dirty="0" err="1"/>
              <a:t>coste</a:t>
            </a:r>
            <a:r>
              <a:rPr lang="en-US" altLang="es-AR" sz="1400" b="1" dirty="0"/>
              <a:t> mayor que </a:t>
            </a:r>
            <a:r>
              <a:rPr lang="en-US" altLang="es-AR" sz="1400" b="1" i="1" dirty="0"/>
              <a:t>K</a:t>
            </a:r>
            <a:r>
              <a:rPr lang="en-US" altLang="es-AR" sz="1400" b="1" i="1" baseline="-25000" dirty="0"/>
              <a:t>1 </a:t>
            </a:r>
            <a:r>
              <a:rPr lang="en-US" altLang="es-AR" sz="1400" b="1" i="1" dirty="0"/>
              <a:t>L</a:t>
            </a:r>
            <a:r>
              <a:rPr lang="en-US" altLang="es-AR" sz="1400" b="1" i="1" baseline="-25000" dirty="0"/>
              <a:t>1</a:t>
            </a:r>
            <a:r>
              <a:rPr lang="en-US" altLang="es-AR" sz="1400" b="1" i="1" dirty="0"/>
              <a:t>.</a:t>
            </a:r>
          </a:p>
        </p:txBody>
      </p:sp>
      <p:grpSp>
        <p:nvGrpSpPr>
          <p:cNvPr id="2" name="Group 41"/>
          <p:cNvGrpSpPr>
            <a:grpSpLocks/>
          </p:cNvGrpSpPr>
          <p:nvPr/>
        </p:nvGrpSpPr>
        <p:grpSpPr bwMode="auto">
          <a:xfrm>
            <a:off x="3219238" y="2121870"/>
            <a:ext cx="4531488" cy="3505200"/>
            <a:chOff x="1838" y="1041"/>
            <a:chExt cx="3072" cy="2249"/>
          </a:xfrm>
        </p:grpSpPr>
        <p:sp>
          <p:nvSpPr>
            <p:cNvPr id="52" name="Rectangle 36"/>
            <p:cNvSpPr>
              <a:spLocks noChangeArrowheads="1"/>
            </p:cNvSpPr>
            <p:nvPr/>
          </p:nvSpPr>
          <p:spPr bwMode="auto">
            <a:xfrm>
              <a:off x="3793" y="3025"/>
              <a:ext cx="27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1</a:t>
              </a:r>
            </a:p>
          </p:txBody>
        </p:sp>
        <p:sp>
          <p:nvSpPr>
            <p:cNvPr id="53" name="Freeform 37"/>
            <p:cNvSpPr>
              <a:spLocks/>
            </p:cNvSpPr>
            <p:nvPr/>
          </p:nvSpPr>
          <p:spPr bwMode="auto">
            <a:xfrm>
              <a:off x="1838" y="1404"/>
              <a:ext cx="1957" cy="1886"/>
            </a:xfrm>
            <a:custGeom>
              <a:avLst/>
              <a:gdLst>
                <a:gd name="T0" fmla="*/ 0 w 1957"/>
                <a:gd name="T1" fmla="*/ 0 h 1886"/>
                <a:gd name="T2" fmla="*/ 71 w 1957"/>
                <a:gd name="T3" fmla="*/ 340 h 1886"/>
                <a:gd name="T4" fmla="*/ 237 w 1957"/>
                <a:gd name="T5" fmla="*/ 837 h 1886"/>
                <a:gd name="T6" fmla="*/ 695 w 1957"/>
                <a:gd name="T7" fmla="*/ 1444 h 1886"/>
                <a:gd name="T8" fmla="*/ 1176 w 1957"/>
                <a:gd name="T9" fmla="*/ 1713 h 1886"/>
                <a:gd name="T10" fmla="*/ 1586 w 1957"/>
                <a:gd name="T11" fmla="*/ 1815 h 1886"/>
                <a:gd name="T12" fmla="*/ 1957 w 1957"/>
                <a:gd name="T13" fmla="*/ 1886 h 1886"/>
                <a:gd name="T14" fmla="*/ 0 60000 65536"/>
                <a:gd name="T15" fmla="*/ 0 60000 65536"/>
                <a:gd name="T16" fmla="*/ 0 60000 65536"/>
                <a:gd name="T17" fmla="*/ 0 60000 65536"/>
                <a:gd name="T18" fmla="*/ 0 60000 65536"/>
                <a:gd name="T19" fmla="*/ 0 60000 65536"/>
                <a:gd name="T20" fmla="*/ 0 60000 65536"/>
                <a:gd name="T21" fmla="*/ 0 w 1957"/>
                <a:gd name="T22" fmla="*/ 0 h 1886"/>
                <a:gd name="T23" fmla="*/ 1957 w 1957"/>
                <a:gd name="T24" fmla="*/ 1886 h 1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7" h="1886">
                  <a:moveTo>
                    <a:pt x="0" y="0"/>
                  </a:moveTo>
                  <a:cubicBezTo>
                    <a:pt x="13" y="56"/>
                    <a:pt x="32" y="201"/>
                    <a:pt x="71" y="340"/>
                  </a:cubicBezTo>
                  <a:cubicBezTo>
                    <a:pt x="110" y="479"/>
                    <a:pt x="133" y="653"/>
                    <a:pt x="237" y="837"/>
                  </a:cubicBezTo>
                  <a:cubicBezTo>
                    <a:pt x="341" y="1021"/>
                    <a:pt x="538" y="1298"/>
                    <a:pt x="695" y="1444"/>
                  </a:cubicBezTo>
                  <a:cubicBezTo>
                    <a:pt x="852" y="1590"/>
                    <a:pt x="1028" y="1651"/>
                    <a:pt x="1176" y="1713"/>
                  </a:cubicBezTo>
                  <a:cubicBezTo>
                    <a:pt x="1324" y="1775"/>
                    <a:pt x="1456" y="1786"/>
                    <a:pt x="1586" y="1815"/>
                  </a:cubicBezTo>
                  <a:cubicBezTo>
                    <a:pt x="1716" y="1844"/>
                    <a:pt x="1880" y="1871"/>
                    <a:pt x="1957" y="1886"/>
                  </a:cubicBezTo>
                </a:path>
              </a:pathLst>
            </a:custGeom>
            <a:noFill/>
            <a:ln w="57150" cap="flat" cmpd="sng">
              <a:solidFill>
                <a:srgbClr val="66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s-AR"/>
            </a:p>
          </p:txBody>
        </p:sp>
        <p:sp>
          <p:nvSpPr>
            <p:cNvPr id="54" name="Rectangle 38"/>
            <p:cNvSpPr>
              <a:spLocks noChangeArrowheads="1"/>
            </p:cNvSpPr>
            <p:nvPr/>
          </p:nvSpPr>
          <p:spPr bwMode="auto">
            <a:xfrm>
              <a:off x="2472" y="1041"/>
              <a:ext cx="2438" cy="599"/>
            </a:xfrm>
            <a:prstGeom prst="rect">
              <a:avLst/>
            </a:prstGeom>
            <a:solidFill>
              <a:schemeClr val="accent6">
                <a:lumMod val="40000"/>
                <a:lumOff val="60000"/>
              </a:schemeClr>
            </a:solidFill>
            <a:ln w="12700">
              <a:solidFill>
                <a:schemeClr val="tx1"/>
              </a:solidFill>
              <a:miter lim="800000"/>
              <a:headEnd/>
              <a:tailEnd/>
            </a:ln>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s-AR" sz="1400" b="1" i="1" dirty="0"/>
                <a:t>Q</a:t>
              </a:r>
              <a:r>
                <a:rPr lang="en-US" altLang="es-AR" sz="1400" b="1" i="1" baseline="-25000" dirty="0"/>
                <a:t>1</a:t>
              </a:r>
              <a:r>
                <a:rPr lang="en-US" altLang="es-AR" sz="1400" b="1" i="1" dirty="0"/>
                <a:t> </a:t>
              </a:r>
              <a:r>
                <a:rPr lang="en-US" altLang="es-AR" sz="1400" b="1" dirty="0" err="1"/>
                <a:t>es</a:t>
              </a:r>
              <a:r>
                <a:rPr lang="en-US" altLang="es-AR" sz="1400" b="1" dirty="0"/>
                <a:t> </a:t>
              </a:r>
              <a:r>
                <a:rPr lang="en-US" altLang="es-AR" sz="1400" b="1" dirty="0" err="1"/>
                <a:t>una</a:t>
              </a:r>
              <a:r>
                <a:rPr lang="en-US" altLang="es-AR" sz="1400" b="1" dirty="0"/>
                <a:t> </a:t>
              </a:r>
              <a:r>
                <a:rPr lang="en-US" altLang="es-AR" sz="1400" b="1" dirty="0" err="1"/>
                <a:t>isocuanta</a:t>
              </a:r>
              <a:r>
                <a:rPr lang="en-US" altLang="es-AR" sz="1400" b="1" dirty="0"/>
                <a:t> para la </a:t>
              </a:r>
              <a:r>
                <a:rPr lang="en-US" altLang="es-AR" sz="1400" b="1" dirty="0" err="1"/>
                <a:t>producción</a:t>
              </a:r>
              <a:r>
                <a:rPr lang="en-US" altLang="es-AR" sz="1400" b="1" dirty="0"/>
                <a:t> </a:t>
              </a:r>
              <a:r>
                <a:rPr lang="en-US" altLang="es-AR" sz="1400" b="1" i="1" dirty="0"/>
                <a:t>Q</a:t>
              </a:r>
              <a:r>
                <a:rPr lang="en-US" altLang="es-AR" sz="1400" b="1" i="1" baseline="-25000" dirty="0"/>
                <a:t>1</a:t>
              </a:r>
              <a:r>
                <a:rPr lang="en-US" altLang="es-AR" sz="1400" b="1" i="1" dirty="0"/>
                <a:t>. </a:t>
              </a:r>
              <a:r>
                <a:rPr lang="en-US" altLang="es-AR" sz="1400" b="1" dirty="0"/>
                <a:t>La recta </a:t>
              </a:r>
              <a:r>
                <a:rPr lang="en-US" altLang="es-AR" sz="1400" b="1" dirty="0" err="1"/>
                <a:t>isocoste</a:t>
              </a:r>
              <a:r>
                <a:rPr lang="en-US" altLang="es-AR" sz="1400" b="1" dirty="0"/>
                <a:t> </a:t>
              </a:r>
              <a:r>
                <a:rPr lang="en-US" altLang="es-AR" sz="1400" b="1" i="1" dirty="0"/>
                <a:t>C</a:t>
              </a:r>
              <a:r>
                <a:rPr lang="en-US" altLang="es-AR" sz="1400" b="1" i="1" baseline="-25000" dirty="0"/>
                <a:t>0 </a:t>
              </a:r>
              <a:r>
                <a:rPr lang="en-US" altLang="es-AR" sz="1400" b="1" dirty="0" err="1"/>
                <a:t>muestra</a:t>
              </a:r>
              <a:r>
                <a:rPr lang="en-US" altLang="es-AR" sz="1400" b="1" dirty="0"/>
                <a:t> </a:t>
              </a:r>
              <a:r>
                <a:rPr lang="en-US" altLang="es-AR" sz="1400" b="1" dirty="0" err="1"/>
                <a:t>todas</a:t>
              </a:r>
              <a:r>
                <a:rPr lang="en-US" altLang="es-AR" sz="1400" b="1" dirty="0"/>
                <a:t> las </a:t>
              </a:r>
              <a:r>
                <a:rPr lang="en-US" altLang="es-AR" sz="1400" b="1" dirty="0" err="1"/>
                <a:t>combinaciones</a:t>
              </a:r>
              <a:r>
                <a:rPr lang="en-US" altLang="es-AR" sz="1400" b="1" dirty="0"/>
                <a:t> de </a:t>
              </a:r>
              <a:r>
                <a:rPr lang="en-US" altLang="es-AR" sz="1400" b="1" i="1" baseline="-25000" dirty="0"/>
                <a:t> </a:t>
              </a:r>
              <a:r>
                <a:rPr lang="en-US" altLang="es-AR" sz="1400" b="1" i="1" dirty="0"/>
                <a:t>K </a:t>
              </a:r>
              <a:r>
                <a:rPr lang="en-US" altLang="es-AR" sz="1400" b="1" dirty="0"/>
                <a:t>y </a:t>
              </a:r>
              <a:r>
                <a:rPr lang="en-US" altLang="es-AR" sz="1400" b="1" i="1" dirty="0"/>
                <a:t>L </a:t>
              </a:r>
              <a:r>
                <a:rPr lang="en-US" altLang="es-AR" sz="1400" b="1" dirty="0"/>
                <a:t>que </a:t>
              </a:r>
              <a:r>
                <a:rPr lang="en-US" altLang="es-AR" sz="1400" b="1" i="1" dirty="0"/>
                <a:t>Q</a:t>
              </a:r>
              <a:r>
                <a:rPr lang="en-US" altLang="es-AR" sz="1400" b="1" i="1" baseline="-25000" dirty="0"/>
                <a:t>1 </a:t>
              </a:r>
              <a:r>
                <a:rPr lang="en-US" altLang="es-AR" sz="1400" b="1" dirty="0" err="1"/>
                <a:t>puede</a:t>
              </a:r>
              <a:r>
                <a:rPr lang="en-US" altLang="es-AR" sz="1400" b="1" dirty="0"/>
                <a:t> </a:t>
              </a:r>
              <a:r>
                <a:rPr lang="en-US" altLang="es-AR" sz="1400" b="1" dirty="0" err="1"/>
                <a:t>producir</a:t>
              </a:r>
              <a:r>
                <a:rPr lang="en-US" altLang="es-AR" sz="1400" b="1" dirty="0"/>
                <a:t> a </a:t>
              </a:r>
              <a:r>
                <a:rPr lang="en-US" altLang="es-AR" sz="1400" b="1" dirty="0" err="1"/>
                <a:t>este</a:t>
              </a:r>
              <a:r>
                <a:rPr lang="en-US" altLang="es-AR" sz="1400" b="1" dirty="0"/>
                <a:t>  </a:t>
              </a:r>
              <a:r>
                <a:rPr lang="en-US" altLang="es-AR" sz="1400" b="1" dirty="0" err="1"/>
                <a:t>nivel</a:t>
              </a:r>
              <a:r>
                <a:rPr lang="en-US" altLang="es-AR" sz="1400" b="1" dirty="0"/>
                <a:t> de </a:t>
              </a:r>
              <a:r>
                <a:rPr lang="en-US" altLang="es-AR" sz="1400" b="1" dirty="0" err="1"/>
                <a:t>coste</a:t>
              </a:r>
              <a:r>
                <a:rPr lang="en-US" altLang="es-AR" sz="1400" b="1" dirty="0"/>
                <a:t>.</a:t>
              </a:r>
            </a:p>
          </p:txBody>
        </p:sp>
      </p:grpSp>
      <p:sp>
        <p:nvSpPr>
          <p:cNvPr id="55" name="Line 13"/>
          <p:cNvSpPr>
            <a:spLocks noChangeShapeType="1"/>
          </p:cNvSpPr>
          <p:nvPr/>
        </p:nvSpPr>
        <p:spPr bwMode="auto">
          <a:xfrm>
            <a:off x="2497963" y="4177411"/>
            <a:ext cx="2206625" cy="2206625"/>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6" name="Line 15"/>
          <p:cNvSpPr>
            <a:spLocks noChangeShapeType="1"/>
          </p:cNvSpPr>
          <p:nvPr/>
        </p:nvSpPr>
        <p:spPr bwMode="auto">
          <a:xfrm>
            <a:off x="2497963" y="3174111"/>
            <a:ext cx="3209925" cy="3209925"/>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7" name="Line 16"/>
          <p:cNvSpPr>
            <a:spLocks noChangeShapeType="1"/>
          </p:cNvSpPr>
          <p:nvPr/>
        </p:nvSpPr>
        <p:spPr bwMode="auto">
          <a:xfrm>
            <a:off x="2485263" y="2335911"/>
            <a:ext cx="4060825" cy="4060825"/>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8" name="Rectangle 17"/>
          <p:cNvSpPr>
            <a:spLocks noChangeArrowheads="1"/>
          </p:cNvSpPr>
          <p:nvPr/>
        </p:nvSpPr>
        <p:spPr bwMode="auto">
          <a:xfrm>
            <a:off x="4652201" y="5969699"/>
            <a:ext cx="4302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r>
              <a:rPr lang="en-US" altLang="es-AR" b="1" i="1" baseline="-25000"/>
              <a:t>0</a:t>
            </a:r>
          </a:p>
        </p:txBody>
      </p:sp>
      <p:sp>
        <p:nvSpPr>
          <p:cNvPr id="59" name="Rectangle 18"/>
          <p:cNvSpPr>
            <a:spLocks noChangeArrowheads="1"/>
          </p:cNvSpPr>
          <p:nvPr/>
        </p:nvSpPr>
        <p:spPr bwMode="auto">
          <a:xfrm>
            <a:off x="5582476" y="5969699"/>
            <a:ext cx="4302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r>
              <a:rPr lang="en-US" altLang="es-AR" b="1" i="1" baseline="-25000"/>
              <a:t>1</a:t>
            </a:r>
          </a:p>
        </p:txBody>
      </p:sp>
      <p:sp>
        <p:nvSpPr>
          <p:cNvPr id="60" name="Rectangle 19"/>
          <p:cNvSpPr>
            <a:spLocks noChangeArrowheads="1"/>
          </p:cNvSpPr>
          <p:nvPr/>
        </p:nvSpPr>
        <p:spPr bwMode="auto">
          <a:xfrm>
            <a:off x="6573076" y="5969699"/>
            <a:ext cx="4302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r>
              <a:rPr lang="en-US" altLang="es-AR" b="1" i="1" baseline="-25000"/>
              <a:t>2</a:t>
            </a:r>
          </a:p>
        </p:txBody>
      </p:sp>
      <p:grpSp>
        <p:nvGrpSpPr>
          <p:cNvPr id="3" name="Group 45"/>
          <p:cNvGrpSpPr>
            <a:grpSpLocks/>
          </p:cNvGrpSpPr>
          <p:nvPr/>
        </p:nvGrpSpPr>
        <p:grpSpPr bwMode="auto">
          <a:xfrm>
            <a:off x="2001076" y="2918524"/>
            <a:ext cx="3833812" cy="3767137"/>
            <a:chOff x="1105" y="1585"/>
            <a:chExt cx="2415" cy="2373"/>
          </a:xfrm>
        </p:grpSpPr>
        <p:sp>
          <p:nvSpPr>
            <p:cNvPr id="63" name="Rectangle 35"/>
            <p:cNvSpPr>
              <a:spLocks noChangeArrowheads="1"/>
            </p:cNvSpPr>
            <p:nvPr/>
          </p:nvSpPr>
          <p:spPr bwMode="auto">
            <a:xfrm>
              <a:off x="2545" y="2545"/>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A</a:t>
              </a:r>
            </a:p>
          </p:txBody>
        </p:sp>
        <p:sp>
          <p:nvSpPr>
            <p:cNvPr id="64" name="Line 21"/>
            <p:cNvSpPr>
              <a:spLocks noChangeShapeType="1"/>
            </p:cNvSpPr>
            <p:nvPr/>
          </p:nvSpPr>
          <p:spPr bwMode="auto">
            <a:xfrm flipH="1">
              <a:off x="1386" y="2832"/>
              <a:ext cx="1166"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5" name="Line 25"/>
            <p:cNvSpPr>
              <a:spLocks noChangeShapeType="1"/>
            </p:cNvSpPr>
            <p:nvPr/>
          </p:nvSpPr>
          <p:spPr bwMode="auto">
            <a:xfrm flipH="1">
              <a:off x="1386" y="3216"/>
              <a:ext cx="1982"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6" name="Rectangle 20"/>
            <p:cNvSpPr>
              <a:spLocks noChangeArrowheads="1"/>
            </p:cNvSpPr>
            <p:nvPr/>
          </p:nvSpPr>
          <p:spPr bwMode="auto">
            <a:xfrm>
              <a:off x="1105" y="2689"/>
              <a:ext cx="27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1</a:t>
              </a:r>
            </a:p>
          </p:txBody>
        </p:sp>
        <p:sp>
          <p:nvSpPr>
            <p:cNvPr id="67" name="Line 22"/>
            <p:cNvSpPr>
              <a:spLocks noChangeShapeType="1"/>
            </p:cNvSpPr>
            <p:nvPr/>
          </p:nvSpPr>
          <p:spPr bwMode="auto">
            <a:xfrm>
              <a:off x="2528" y="2842"/>
              <a:ext cx="0" cy="94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68" name="Rectangle 23"/>
            <p:cNvSpPr>
              <a:spLocks noChangeArrowheads="1"/>
            </p:cNvSpPr>
            <p:nvPr/>
          </p:nvSpPr>
          <p:spPr bwMode="auto">
            <a:xfrm>
              <a:off x="2401" y="3729"/>
              <a:ext cx="25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L</a:t>
              </a:r>
              <a:r>
                <a:rPr lang="en-US" altLang="es-AR" b="1" i="1" baseline="-25000"/>
                <a:t>1</a:t>
              </a:r>
            </a:p>
          </p:txBody>
        </p:sp>
        <p:sp>
          <p:nvSpPr>
            <p:cNvPr id="69" name="Oval 24"/>
            <p:cNvSpPr>
              <a:spLocks noChangeArrowheads="1"/>
            </p:cNvSpPr>
            <p:nvPr/>
          </p:nvSpPr>
          <p:spPr bwMode="auto">
            <a:xfrm>
              <a:off x="2480" y="278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0" name="Rectangle 26"/>
            <p:cNvSpPr>
              <a:spLocks noChangeArrowheads="1"/>
            </p:cNvSpPr>
            <p:nvPr/>
          </p:nvSpPr>
          <p:spPr bwMode="auto">
            <a:xfrm>
              <a:off x="1105" y="3121"/>
              <a:ext cx="27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3</a:t>
              </a:r>
            </a:p>
          </p:txBody>
        </p:sp>
        <p:sp>
          <p:nvSpPr>
            <p:cNvPr id="71" name="Line 27"/>
            <p:cNvSpPr>
              <a:spLocks noChangeShapeType="1"/>
            </p:cNvSpPr>
            <p:nvPr/>
          </p:nvSpPr>
          <p:spPr bwMode="auto">
            <a:xfrm>
              <a:off x="3408" y="3178"/>
              <a:ext cx="0" cy="606"/>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2" name="Rectangle 28"/>
            <p:cNvSpPr>
              <a:spLocks noChangeArrowheads="1"/>
            </p:cNvSpPr>
            <p:nvPr/>
          </p:nvSpPr>
          <p:spPr bwMode="auto">
            <a:xfrm>
              <a:off x="3265" y="3729"/>
              <a:ext cx="25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L</a:t>
              </a:r>
              <a:r>
                <a:rPr lang="en-US" altLang="es-AR" b="1" i="1" baseline="-25000"/>
                <a:t>3</a:t>
              </a:r>
            </a:p>
          </p:txBody>
        </p:sp>
        <p:sp>
          <p:nvSpPr>
            <p:cNvPr id="73" name="Line 29"/>
            <p:cNvSpPr>
              <a:spLocks noChangeShapeType="1"/>
            </p:cNvSpPr>
            <p:nvPr/>
          </p:nvSpPr>
          <p:spPr bwMode="auto">
            <a:xfrm flipH="1">
              <a:off x="1386" y="1728"/>
              <a:ext cx="528"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4" name="Line 30"/>
            <p:cNvSpPr>
              <a:spLocks noChangeShapeType="1"/>
            </p:cNvSpPr>
            <p:nvPr/>
          </p:nvSpPr>
          <p:spPr bwMode="auto">
            <a:xfrm>
              <a:off x="1928" y="1738"/>
              <a:ext cx="0" cy="2046"/>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5" name="Oval 31"/>
            <p:cNvSpPr>
              <a:spLocks noChangeArrowheads="1"/>
            </p:cNvSpPr>
            <p:nvPr/>
          </p:nvSpPr>
          <p:spPr bwMode="auto">
            <a:xfrm>
              <a:off x="1872" y="1680"/>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6" name="Oval 32"/>
            <p:cNvSpPr>
              <a:spLocks noChangeArrowheads="1"/>
            </p:cNvSpPr>
            <p:nvPr/>
          </p:nvSpPr>
          <p:spPr bwMode="auto">
            <a:xfrm>
              <a:off x="3360" y="3168"/>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7" name="Rectangle 33"/>
            <p:cNvSpPr>
              <a:spLocks noChangeArrowheads="1"/>
            </p:cNvSpPr>
            <p:nvPr/>
          </p:nvSpPr>
          <p:spPr bwMode="auto">
            <a:xfrm>
              <a:off x="1105" y="1585"/>
              <a:ext cx="27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2</a:t>
              </a:r>
            </a:p>
          </p:txBody>
        </p:sp>
        <p:sp>
          <p:nvSpPr>
            <p:cNvPr id="78" name="Rectangle 34"/>
            <p:cNvSpPr>
              <a:spLocks noChangeArrowheads="1"/>
            </p:cNvSpPr>
            <p:nvPr/>
          </p:nvSpPr>
          <p:spPr bwMode="auto">
            <a:xfrm>
              <a:off x="1785" y="3729"/>
              <a:ext cx="25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L</a:t>
              </a:r>
              <a:r>
                <a:rPr lang="en-US" altLang="es-AR" b="1" i="1" baseline="-25000"/>
                <a:t>2</a:t>
              </a:r>
            </a:p>
          </p:txBody>
        </p:sp>
      </p:grpSp>
      <p:sp>
        <p:nvSpPr>
          <p:cNvPr id="79" name="CuadroTexto 78">
            <a:extLst>
              <a:ext uri="{FF2B5EF4-FFF2-40B4-BE49-F238E27FC236}">
                <a16:creationId xmlns:a16="http://schemas.microsoft.com/office/drawing/2014/main" id="{1BE24C6C-161B-4C65-9F2B-D9B12E94CE45}"/>
              </a:ext>
            </a:extLst>
          </p:cNvPr>
          <p:cNvSpPr txBox="1"/>
          <p:nvPr/>
        </p:nvSpPr>
        <p:spPr>
          <a:xfrm>
            <a:off x="5934900" y="3192830"/>
            <a:ext cx="6097604" cy="1815882"/>
          </a:xfrm>
          <a:prstGeom prst="rect">
            <a:avLst/>
          </a:prstGeom>
          <a:noFill/>
        </p:spPr>
        <p:txBody>
          <a:bodyPr wrap="square">
            <a:spAutoFit/>
          </a:bodyPr>
          <a:lstStyle/>
          <a:p>
            <a:pPr algn="just"/>
            <a:r>
              <a:rPr lang="en-US" altLang="es-AR" sz="1600" dirty="0"/>
              <a:t>La </a:t>
            </a:r>
            <a:r>
              <a:rPr lang="en-US" altLang="es-AR" sz="1600" dirty="0" err="1"/>
              <a:t>combinación</a:t>
            </a:r>
            <a:r>
              <a:rPr lang="en-US" altLang="es-AR" sz="1600" dirty="0"/>
              <a:t> </a:t>
            </a:r>
            <a:r>
              <a:rPr lang="en-US" altLang="es-AR" sz="1600" dirty="0" err="1"/>
              <a:t>repesentada</a:t>
            </a:r>
            <a:r>
              <a:rPr lang="en-US" altLang="es-AR" sz="1600" dirty="0"/>
              <a:t> </a:t>
            </a:r>
            <a:r>
              <a:rPr lang="en-US" altLang="es-AR" sz="1600" dirty="0" err="1"/>
              <a:t>en</a:t>
            </a:r>
            <a:r>
              <a:rPr lang="en-US" altLang="es-AR" sz="1600" dirty="0"/>
              <a:t> A, es la que genera </a:t>
            </a:r>
            <a:r>
              <a:rPr lang="en-US" altLang="es-AR" sz="1600" dirty="0" err="1"/>
              <a:t>el</a:t>
            </a:r>
            <a:r>
              <a:rPr lang="en-US" altLang="es-AR" sz="1600" dirty="0"/>
              <a:t> </a:t>
            </a:r>
            <a:r>
              <a:rPr lang="en-US" altLang="es-AR" sz="1600" dirty="0" err="1"/>
              <a:t>máximo</a:t>
            </a:r>
            <a:r>
              <a:rPr lang="en-US" altLang="es-AR" sz="1600" dirty="0"/>
              <a:t> </a:t>
            </a:r>
            <a:r>
              <a:rPr lang="en-US" altLang="es-AR" sz="1600" dirty="0" err="1"/>
              <a:t>nivel</a:t>
            </a:r>
            <a:r>
              <a:rPr lang="en-US" altLang="es-AR" sz="1600" dirty="0"/>
              <a:t> de </a:t>
            </a:r>
            <a:r>
              <a:rPr lang="en-US" altLang="es-AR" sz="1600" dirty="0" err="1"/>
              <a:t>producción</a:t>
            </a:r>
            <a:r>
              <a:rPr lang="en-US" altLang="es-AR" sz="1600" i="1" dirty="0"/>
              <a:t>. Las </a:t>
            </a:r>
            <a:r>
              <a:rPr lang="en-US" altLang="es-AR" sz="1600" i="1" dirty="0" err="1"/>
              <a:t>pendientes</a:t>
            </a:r>
            <a:r>
              <a:rPr lang="en-US" altLang="es-AR" sz="1600" i="1" dirty="0"/>
              <a:t> de la </a:t>
            </a:r>
            <a:r>
              <a:rPr lang="en-US" altLang="es-AR" sz="1600" i="1" dirty="0" err="1"/>
              <a:t>isocuanta</a:t>
            </a:r>
            <a:r>
              <a:rPr lang="en-US" altLang="es-AR" sz="1600" i="1" dirty="0"/>
              <a:t> e </a:t>
            </a:r>
            <a:r>
              <a:rPr lang="en-US" altLang="es-AR" sz="1600" i="1" dirty="0" err="1"/>
              <a:t>isocoste</a:t>
            </a:r>
            <a:r>
              <a:rPr lang="en-US" altLang="es-AR" sz="1600" i="1" dirty="0"/>
              <a:t> son </a:t>
            </a:r>
            <a:r>
              <a:rPr lang="en-US" altLang="es-AR" sz="1600" i="1" dirty="0" err="1"/>
              <a:t>iguales</a:t>
            </a:r>
            <a:r>
              <a:rPr lang="en-US" altLang="es-AR" sz="1600" i="1" dirty="0"/>
              <a:t>.</a:t>
            </a:r>
          </a:p>
          <a:p>
            <a:pPr algn="just"/>
            <a:r>
              <a:rPr lang="en-US" sz="1600" i="1" dirty="0"/>
              <a:t>Para que </a:t>
            </a:r>
            <a:r>
              <a:rPr lang="en-US" sz="1600" i="1" dirty="0" err="1"/>
              <a:t>el</a:t>
            </a:r>
            <a:r>
              <a:rPr lang="en-US" sz="1600" i="1" dirty="0"/>
              <a:t> empresario se </a:t>
            </a:r>
            <a:r>
              <a:rPr lang="en-US" sz="1600" i="1" dirty="0" err="1"/>
              <a:t>encuentre</a:t>
            </a:r>
            <a:r>
              <a:rPr lang="en-US" sz="1600" i="1" dirty="0"/>
              <a:t> </a:t>
            </a:r>
            <a:r>
              <a:rPr lang="en-US" sz="1600" i="1" dirty="0" err="1"/>
              <a:t>en</a:t>
            </a:r>
            <a:r>
              <a:rPr lang="en-US" sz="1600" i="1" dirty="0"/>
              <a:t> </a:t>
            </a:r>
            <a:r>
              <a:rPr lang="en-US" sz="1600" i="1" dirty="0" err="1"/>
              <a:t>el</a:t>
            </a:r>
            <a:r>
              <a:rPr lang="en-US" sz="1600" i="1" dirty="0"/>
              <a:t> </a:t>
            </a:r>
            <a:r>
              <a:rPr lang="en-US" sz="1600" i="1" dirty="0" err="1"/>
              <a:t>equilibrio</a:t>
            </a:r>
            <a:r>
              <a:rPr lang="en-US" sz="1600" i="1" dirty="0"/>
              <a:t>, </a:t>
            </a:r>
            <a:r>
              <a:rPr lang="en-US" sz="1600" i="1" dirty="0" err="1"/>
              <a:t>debe</a:t>
            </a:r>
            <a:r>
              <a:rPr lang="en-US" sz="1600" i="1" dirty="0"/>
              <a:t> </a:t>
            </a:r>
            <a:r>
              <a:rPr lang="en-US" sz="1600" i="1" dirty="0" err="1"/>
              <a:t>contratar</a:t>
            </a:r>
            <a:r>
              <a:rPr lang="en-US" sz="1600" i="1" dirty="0"/>
              <a:t> </a:t>
            </a:r>
            <a:r>
              <a:rPr lang="en-US" sz="1600" i="1" dirty="0" err="1"/>
              <a:t>aquella</a:t>
            </a:r>
            <a:r>
              <a:rPr lang="en-US" sz="1600" i="1" dirty="0"/>
              <a:t> </a:t>
            </a:r>
            <a:r>
              <a:rPr lang="en-US" sz="1600" i="1" dirty="0" err="1"/>
              <a:t>combinación</a:t>
            </a:r>
            <a:r>
              <a:rPr lang="en-US" sz="1600" i="1" dirty="0"/>
              <a:t> de K y L que </a:t>
            </a:r>
            <a:r>
              <a:rPr lang="en-US" sz="1600" i="1" dirty="0" err="1"/>
              <a:t>verifique</a:t>
            </a:r>
            <a:r>
              <a:rPr lang="en-US" sz="1600" i="1" dirty="0"/>
              <a:t> la </a:t>
            </a:r>
            <a:r>
              <a:rPr lang="en-US" sz="1600" i="1" dirty="0" err="1"/>
              <a:t>igualdad</a:t>
            </a:r>
            <a:r>
              <a:rPr lang="en-US" sz="1600" i="1" dirty="0"/>
              <a:t> de </a:t>
            </a:r>
            <a:r>
              <a:rPr lang="en-US" sz="1600" i="1" dirty="0" err="1"/>
              <a:t>pendientes</a:t>
            </a:r>
            <a:r>
              <a:rPr lang="en-US" sz="1600" i="1" dirty="0"/>
              <a:t> y que la </a:t>
            </a:r>
            <a:r>
              <a:rPr lang="en-US" sz="1600" i="1" dirty="0" err="1"/>
              <a:t>combinación</a:t>
            </a:r>
            <a:r>
              <a:rPr lang="en-US" sz="1600" i="1" dirty="0"/>
              <a:t> se </a:t>
            </a:r>
            <a:r>
              <a:rPr lang="en-US" sz="1600" i="1" dirty="0" err="1"/>
              <a:t>encuentre</a:t>
            </a:r>
            <a:r>
              <a:rPr lang="en-US" sz="1600" i="1" dirty="0"/>
              <a:t> </a:t>
            </a:r>
            <a:r>
              <a:rPr lang="en-US" sz="1600" i="1" dirty="0" err="1"/>
              <a:t>sobre</a:t>
            </a:r>
            <a:r>
              <a:rPr lang="en-US" sz="1600" i="1" dirty="0"/>
              <a:t> la curva de </a:t>
            </a:r>
            <a:r>
              <a:rPr lang="en-US" sz="1600" i="1" dirty="0" err="1"/>
              <a:t>isocoste</a:t>
            </a:r>
            <a:endParaRPr lang="es-AR" sz="1600" dirty="0"/>
          </a:p>
        </p:txBody>
      </p:sp>
      <mc:AlternateContent xmlns:mc="http://schemas.openxmlformats.org/markup-compatibility/2006">
        <mc:Choice xmlns:a14="http://schemas.microsoft.com/office/drawing/2010/main" Requires="a14">
          <p:sp>
            <p:nvSpPr>
              <p:cNvPr id="80" name="Object 6">
                <a:extLst>
                  <a:ext uri="{FF2B5EF4-FFF2-40B4-BE49-F238E27FC236}">
                    <a16:creationId xmlns:a16="http://schemas.microsoft.com/office/drawing/2014/main" id="{BEB21521-34AF-4840-82DA-6C88CCC990F6}"/>
                  </a:ext>
                </a:extLst>
              </p:cNvPr>
              <p:cNvSpPr txBox="1"/>
              <p:nvPr/>
            </p:nvSpPr>
            <p:spPr bwMode="auto">
              <a:xfrm>
                <a:off x="7498587" y="5321514"/>
                <a:ext cx="4060825" cy="823604"/>
              </a:xfrm>
              <a:prstGeom prst="rect">
                <a:avLst/>
              </a:prstGeom>
              <a:solidFill>
                <a:schemeClr val="accent1">
                  <a:lumMod val="60000"/>
                  <a:lumOff val="40000"/>
                </a:schemeClr>
              </a:solidFill>
              <a:ln>
                <a:noFill/>
              </a:ln>
              <a:effectLst/>
            </p:spPr>
            <p:txBody>
              <a:bodyPr>
                <a:noAutofit/>
              </a:bodyPr>
              <a:lstStyle/>
              <a:p>
                <a14:m>
                  <m:oMath xmlns:m="http://schemas.openxmlformats.org/officeDocument/2006/math">
                    <m:r>
                      <a:rPr lang="es-AR" sz="2800" i="1">
                        <a:solidFill>
                          <a:srgbClr val="000000"/>
                        </a:solidFill>
                        <a:latin typeface="Cambria Math" panose="02040503050406030204" pitchFamily="18" charset="0"/>
                      </a:rPr>
                      <m:t>𝑇𝑀𝑆</m:t>
                    </m:r>
                    <m:sSub>
                      <m:sSubPr>
                        <m:ctrlPr>
                          <a:rPr lang="es-AR" sz="2800" i="1">
                            <a:solidFill>
                              <a:srgbClr val="000000"/>
                            </a:solidFill>
                            <a:latin typeface="Cambria Math" panose="02040503050406030204" pitchFamily="18" charset="0"/>
                          </a:rPr>
                        </m:ctrlPr>
                      </m:sSubPr>
                      <m:e>
                        <m:r>
                          <a:rPr lang="es-AR" sz="2800" i="1">
                            <a:solidFill>
                              <a:srgbClr val="000000"/>
                            </a:solidFill>
                            <a:latin typeface="Cambria Math" panose="02040503050406030204" pitchFamily="18" charset="0"/>
                          </a:rPr>
                          <m:t>𝑇</m:t>
                        </m:r>
                      </m:e>
                      <m:sub>
                        <m:r>
                          <a:rPr lang="es-AR" sz="2800" i="1">
                            <a:solidFill>
                              <a:srgbClr val="000000"/>
                            </a:solidFill>
                            <a:latin typeface="Cambria Math" panose="02040503050406030204" pitchFamily="18" charset="0"/>
                          </a:rPr>
                          <m:t>𝑘</m:t>
                        </m:r>
                        <m:r>
                          <a:rPr lang="es-AR" sz="2800" i="1">
                            <a:solidFill>
                              <a:srgbClr val="000000"/>
                            </a:solidFill>
                            <a:latin typeface="Cambria Math" panose="02040503050406030204" pitchFamily="18" charset="0"/>
                          </a:rPr>
                          <m:t>,</m:t>
                        </m:r>
                        <m:r>
                          <a:rPr lang="es-AR" sz="2800" i="1">
                            <a:solidFill>
                              <a:srgbClr val="000000"/>
                            </a:solidFill>
                            <a:latin typeface="Cambria Math" panose="02040503050406030204" pitchFamily="18" charset="0"/>
                          </a:rPr>
                          <m:t>𝑙</m:t>
                        </m:r>
                      </m:sub>
                    </m:sSub>
                    <m:r>
                      <a:rPr lang="es-AR" sz="2800" i="1">
                        <a:solidFill>
                          <a:srgbClr val="000000"/>
                        </a:solidFill>
                        <a:latin typeface="Cambria Math" panose="02040503050406030204" pitchFamily="18" charset="0"/>
                      </a:rPr>
                      <m:t>=−</m:t>
                    </m:r>
                    <m:f>
                      <m:fPr>
                        <m:ctrlPr>
                          <a:rPr lang="es-AR" sz="2800" i="1">
                            <a:solidFill>
                              <a:srgbClr val="000000"/>
                            </a:solidFill>
                            <a:latin typeface="Cambria Math" panose="02040503050406030204" pitchFamily="18" charset="0"/>
                          </a:rPr>
                        </m:ctrlPr>
                      </m:fPr>
                      <m:num>
                        <m:r>
                          <a:rPr lang="es-AR" sz="2800" i="1">
                            <a:solidFill>
                              <a:srgbClr val="000000"/>
                            </a:solidFill>
                            <a:latin typeface="Cambria Math" panose="02040503050406030204" pitchFamily="18" charset="0"/>
                          </a:rPr>
                          <m:t>𝑃𝑚𝑔𝐿</m:t>
                        </m:r>
                      </m:num>
                      <m:den>
                        <m:r>
                          <a:rPr lang="es-AR" sz="2800" i="1">
                            <a:solidFill>
                              <a:srgbClr val="000000"/>
                            </a:solidFill>
                            <a:latin typeface="Cambria Math" panose="02040503050406030204" pitchFamily="18" charset="0"/>
                          </a:rPr>
                          <m:t>𝑃𝑚𝑔𝐾</m:t>
                        </m:r>
                      </m:den>
                    </m:f>
                  </m:oMath>
                </a14:m>
                <a:r>
                  <a:rPr lang="es-AR" sz="2800" dirty="0"/>
                  <a:t>= - </a:t>
                </a:r>
                <a14:m>
                  <m:oMath xmlns:m="http://schemas.openxmlformats.org/officeDocument/2006/math">
                    <m:f>
                      <m:fPr>
                        <m:ctrlPr>
                          <a:rPr lang="es-AR" sz="2800" i="1">
                            <a:solidFill>
                              <a:srgbClr val="000000"/>
                            </a:solidFill>
                            <a:latin typeface="Cambria Math" panose="02040503050406030204" pitchFamily="18" charset="0"/>
                          </a:rPr>
                        </m:ctrlPr>
                      </m:fPr>
                      <m:num>
                        <m:r>
                          <a:rPr lang="es-AR" sz="2800" i="1">
                            <a:solidFill>
                              <a:srgbClr val="000000"/>
                            </a:solidFill>
                            <a:latin typeface="Cambria Math" panose="02040503050406030204" pitchFamily="18" charset="0"/>
                          </a:rPr>
                          <m:t>𝑃𝐿</m:t>
                        </m:r>
                      </m:num>
                      <m:den>
                        <m:r>
                          <a:rPr lang="es-AR" sz="2800" i="1">
                            <a:solidFill>
                              <a:srgbClr val="000000"/>
                            </a:solidFill>
                            <a:latin typeface="Cambria Math" panose="02040503050406030204" pitchFamily="18" charset="0"/>
                          </a:rPr>
                          <m:t>𝑃𝐾</m:t>
                        </m:r>
                      </m:den>
                    </m:f>
                  </m:oMath>
                </a14:m>
                <a:endParaRPr lang="es-AR" sz="2800" dirty="0"/>
              </a:p>
            </p:txBody>
          </p:sp>
        </mc:Choice>
        <mc:Fallback>
          <p:sp>
            <p:nvSpPr>
              <p:cNvPr id="80" name="Object 6">
                <a:extLst>
                  <a:ext uri="{FF2B5EF4-FFF2-40B4-BE49-F238E27FC236}">
                    <a16:creationId xmlns:a16="http://schemas.microsoft.com/office/drawing/2014/main" id="{BEB21521-34AF-4840-82DA-6C88CCC990F6}"/>
                  </a:ext>
                </a:extLst>
              </p:cNvPr>
              <p:cNvSpPr txBox="1">
                <a:spLocks noRot="1" noChangeAspect="1" noMove="1" noResize="1" noEditPoints="1" noAdjustHandles="1" noChangeArrowheads="1" noChangeShapeType="1" noTextEdit="1"/>
              </p:cNvSpPr>
              <p:nvPr/>
            </p:nvSpPr>
            <p:spPr bwMode="auto">
              <a:xfrm>
                <a:off x="7498587" y="5321514"/>
                <a:ext cx="4060825" cy="823604"/>
              </a:xfrm>
              <a:prstGeom prst="rect">
                <a:avLst/>
              </a:prstGeom>
              <a:blipFill>
                <a:blip r:embed="rId3"/>
                <a:stretch>
                  <a:fillRect/>
                </a:stretch>
              </a:blipFill>
              <a:ln>
                <a:noFill/>
              </a:ln>
              <a:effectLst/>
            </p:spPr>
            <p:txBody>
              <a:bodyPr/>
              <a:lstStyle/>
              <a:p>
                <a:r>
                  <a:rPr lang="es-AR">
                    <a:noFill/>
                  </a:rPr>
                  <a:t> </a:t>
                </a:r>
              </a:p>
            </p:txBody>
          </p:sp>
        </mc:Fallback>
      </mc:AlternateContent>
    </p:spTree>
    <p:extLst>
      <p:ext uri="{BB962C8B-B14F-4D97-AF65-F5344CB8AC3E}">
        <p14:creationId xmlns:p14="http://schemas.microsoft.com/office/powerpoint/2010/main" val="325336206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9635"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9636" name="Rectangle 7"/>
          <p:cNvSpPr>
            <a:spLocks noGrp="1" noChangeArrowheads="1"/>
          </p:cNvSpPr>
          <p:nvPr>
            <p:ph type="title"/>
          </p:nvPr>
        </p:nvSpPr>
        <p:spPr/>
        <p:txBody>
          <a:bodyPr/>
          <a:lstStyle/>
          <a:p>
            <a:r>
              <a:rPr lang="en-US" altLang="es-AR"/>
              <a:t>El coste a largo plazo</a:t>
            </a:r>
          </a:p>
        </p:txBody>
      </p:sp>
      <p:sp>
        <p:nvSpPr>
          <p:cNvPr id="69637" name="Rectangle 5"/>
          <p:cNvSpPr>
            <a:spLocks noGrp="1" noChangeArrowheads="1"/>
          </p:cNvSpPr>
          <p:nvPr>
            <p:ph idx="1"/>
          </p:nvPr>
        </p:nvSpPr>
        <p:spPr bwMode="auto">
          <a:xfrm>
            <a:off x="1154954" y="2603500"/>
            <a:ext cx="10427446" cy="3416300"/>
          </a:xfrm>
        </p:spPr>
        <p:txBody>
          <a:bodyPr wrap="square" numCol="1" anchor="t" anchorCtr="0" compatLnSpc="1">
            <a:prstTxWarp prst="textNoShape">
              <a:avLst/>
            </a:prstTxWarp>
            <a:normAutofit/>
          </a:bodyPr>
          <a:lstStyle/>
          <a:p>
            <a:pPr>
              <a:spcBef>
                <a:spcPct val="70000"/>
              </a:spcBef>
            </a:pPr>
            <a:r>
              <a:rPr lang="en-US" altLang="es-AR" sz="2000" dirty="0"/>
              <a:t>El empresario </a:t>
            </a:r>
            <a:r>
              <a:rPr lang="en-US" altLang="es-AR" sz="2000" dirty="0" err="1"/>
              <a:t>puede</a:t>
            </a:r>
            <a:r>
              <a:rPr lang="en-US" altLang="es-AR" sz="2000" dirty="0"/>
              <a:t> </a:t>
            </a:r>
            <a:r>
              <a:rPr lang="en-US" altLang="es-AR" sz="2000" dirty="0" err="1"/>
              <a:t>enfrentar</a:t>
            </a:r>
            <a:r>
              <a:rPr lang="en-US" altLang="es-AR" sz="2000" dirty="0"/>
              <a:t> </a:t>
            </a:r>
            <a:r>
              <a:rPr lang="en-US" altLang="es-AR" sz="2000" dirty="0" err="1"/>
              <a:t>otro</a:t>
            </a:r>
            <a:r>
              <a:rPr lang="en-US" altLang="es-AR" sz="2000" dirty="0"/>
              <a:t> </a:t>
            </a:r>
            <a:r>
              <a:rPr lang="en-US" altLang="es-AR" sz="2000" dirty="0" err="1"/>
              <a:t>problema</a:t>
            </a:r>
            <a:r>
              <a:rPr lang="en-US" altLang="es-AR" sz="2000" dirty="0"/>
              <a:t> que es </a:t>
            </a:r>
            <a:r>
              <a:rPr lang="en-US" altLang="es-AR" sz="2000" dirty="0" err="1"/>
              <a:t>el</a:t>
            </a:r>
            <a:r>
              <a:rPr lang="en-US" altLang="es-AR" sz="2000" dirty="0"/>
              <a:t> </a:t>
            </a:r>
            <a:r>
              <a:rPr lang="en-US" altLang="es-AR" sz="2000" dirty="0" err="1"/>
              <a:t>detemrinar</a:t>
            </a:r>
            <a:r>
              <a:rPr lang="en-US" altLang="es-AR" sz="2000" dirty="0"/>
              <a:t> la </a:t>
            </a:r>
            <a:r>
              <a:rPr lang="en-US" altLang="es-AR" sz="2000" dirty="0" err="1"/>
              <a:t>combinación</a:t>
            </a:r>
            <a:r>
              <a:rPr lang="en-US" altLang="es-AR" sz="2000" dirty="0"/>
              <a:t> de </a:t>
            </a:r>
            <a:r>
              <a:rPr lang="en-US" altLang="es-AR" sz="2000" dirty="0" err="1"/>
              <a:t>factores</a:t>
            </a:r>
            <a:r>
              <a:rPr lang="en-US" altLang="es-AR" sz="2000" dirty="0"/>
              <a:t> </a:t>
            </a:r>
            <a:r>
              <a:rPr lang="en-US" altLang="es-AR" sz="2000" dirty="0" err="1"/>
              <a:t>productivos</a:t>
            </a:r>
            <a:r>
              <a:rPr lang="en-US" altLang="es-AR" sz="2000" dirty="0"/>
              <a:t> que </a:t>
            </a:r>
            <a:r>
              <a:rPr lang="en-US" altLang="es-AR" sz="2000" dirty="0" err="1"/>
              <a:t>minimice</a:t>
            </a:r>
            <a:r>
              <a:rPr lang="en-US" altLang="es-AR" sz="2000" dirty="0"/>
              <a:t> </a:t>
            </a:r>
            <a:r>
              <a:rPr lang="en-US" altLang="es-AR" sz="2000" dirty="0" err="1"/>
              <a:t>los</a:t>
            </a:r>
            <a:r>
              <a:rPr lang="en-US" altLang="es-AR" sz="2000" dirty="0"/>
              <a:t> </a:t>
            </a:r>
            <a:r>
              <a:rPr lang="en-US" altLang="es-AR" sz="2000" dirty="0" err="1"/>
              <a:t>costes</a:t>
            </a:r>
            <a:r>
              <a:rPr lang="en-US" altLang="es-AR" sz="2000" dirty="0"/>
              <a:t> de un </a:t>
            </a:r>
            <a:r>
              <a:rPr lang="en-US" altLang="es-AR" sz="2000" dirty="0" err="1"/>
              <a:t>nivel</a:t>
            </a:r>
            <a:r>
              <a:rPr lang="en-US" altLang="es-AR" sz="2000" dirty="0"/>
              <a:t> de </a:t>
            </a:r>
            <a:r>
              <a:rPr lang="en-US" altLang="es-AR" sz="2000" dirty="0" err="1"/>
              <a:t>producción</a:t>
            </a:r>
            <a:r>
              <a:rPr lang="en-US" altLang="es-AR" sz="2000" dirty="0"/>
              <a:t>:</a:t>
            </a:r>
          </a:p>
          <a:p>
            <a:pPr lvl="1">
              <a:buSzPct val="75000"/>
            </a:pPr>
            <a:r>
              <a:rPr lang="en-US" altLang="es-AR" sz="2000" dirty="0"/>
              <a:t>La </a:t>
            </a:r>
            <a:r>
              <a:rPr lang="en-US" altLang="es-AR" sz="2000" b="1" dirty="0" err="1">
                <a:solidFill>
                  <a:schemeClr val="accent1"/>
                </a:solidFill>
              </a:rPr>
              <a:t>senda</a:t>
            </a:r>
            <a:r>
              <a:rPr lang="en-US" altLang="es-AR" sz="2000" b="1" dirty="0">
                <a:solidFill>
                  <a:schemeClr val="accent1"/>
                </a:solidFill>
              </a:rPr>
              <a:t> de </a:t>
            </a:r>
            <a:r>
              <a:rPr lang="en-US" altLang="es-AR" sz="2000" b="1" dirty="0" err="1">
                <a:solidFill>
                  <a:schemeClr val="accent1"/>
                </a:solidFill>
              </a:rPr>
              <a:t>expansión</a:t>
            </a:r>
            <a:r>
              <a:rPr lang="en-US" altLang="es-AR" sz="2000" b="1" dirty="0">
                <a:solidFill>
                  <a:schemeClr val="accent1"/>
                </a:solidFill>
              </a:rPr>
              <a:t> </a:t>
            </a:r>
            <a:r>
              <a:rPr lang="en-US" altLang="es-AR" sz="2000" dirty="0"/>
              <a:t>de </a:t>
            </a:r>
            <a:r>
              <a:rPr lang="en-US" altLang="es-AR" sz="2000" dirty="0" err="1"/>
              <a:t>una</a:t>
            </a:r>
            <a:r>
              <a:rPr lang="en-US" altLang="es-AR" sz="2000" dirty="0"/>
              <a:t> </a:t>
            </a:r>
            <a:r>
              <a:rPr lang="en-US" altLang="es-AR" sz="2000" dirty="0" err="1"/>
              <a:t>empresa</a:t>
            </a:r>
            <a:r>
              <a:rPr lang="en-US" altLang="es-AR" sz="2000" dirty="0"/>
              <a:t> </a:t>
            </a:r>
            <a:r>
              <a:rPr lang="en-US" altLang="es-AR" sz="2000" dirty="0" err="1"/>
              <a:t>muestra</a:t>
            </a:r>
            <a:r>
              <a:rPr lang="en-US" altLang="es-AR" sz="2000" dirty="0"/>
              <a:t> las </a:t>
            </a:r>
            <a:r>
              <a:rPr lang="en-US" altLang="es-AR" sz="2000" dirty="0" err="1"/>
              <a:t>combinaciones</a:t>
            </a:r>
            <a:r>
              <a:rPr lang="en-US" altLang="es-AR" sz="2000" dirty="0"/>
              <a:t> de </a:t>
            </a:r>
            <a:r>
              <a:rPr lang="en-US" altLang="es-AR" sz="2000" dirty="0" err="1"/>
              <a:t>trabajo</a:t>
            </a:r>
            <a:r>
              <a:rPr lang="en-US" altLang="es-AR" sz="2000" dirty="0"/>
              <a:t> y capital de </a:t>
            </a:r>
            <a:r>
              <a:rPr lang="en-US" altLang="es-AR" sz="2000" dirty="0" err="1"/>
              <a:t>menor</a:t>
            </a:r>
            <a:r>
              <a:rPr lang="en-US" altLang="es-AR" sz="2000" dirty="0"/>
              <a:t> </a:t>
            </a:r>
            <a:r>
              <a:rPr lang="en-US" altLang="es-AR" sz="2000" dirty="0" err="1"/>
              <a:t>coste</a:t>
            </a:r>
            <a:r>
              <a:rPr lang="en-US" altLang="es-AR" sz="2000" dirty="0"/>
              <a:t> que </a:t>
            </a:r>
            <a:r>
              <a:rPr lang="en-US" altLang="es-AR" sz="2000" dirty="0" err="1"/>
              <a:t>pueden</a:t>
            </a:r>
            <a:r>
              <a:rPr lang="en-US" altLang="es-AR" sz="2000" dirty="0"/>
              <a:t> </a:t>
            </a:r>
            <a:r>
              <a:rPr lang="en-US" altLang="es-AR" sz="2000" dirty="0" err="1"/>
              <a:t>utilizarse</a:t>
            </a:r>
            <a:r>
              <a:rPr lang="en-US" altLang="es-AR" sz="2000" dirty="0"/>
              <a:t> para </a:t>
            </a:r>
            <a:r>
              <a:rPr lang="en-US" altLang="es-AR" sz="2000" dirty="0" err="1"/>
              <a:t>obtener</a:t>
            </a:r>
            <a:r>
              <a:rPr lang="en-US" altLang="es-AR" sz="2000" dirty="0"/>
              <a:t> </a:t>
            </a:r>
            <a:r>
              <a:rPr lang="en-US" altLang="es-AR" sz="2000" dirty="0" err="1"/>
              <a:t>cada</a:t>
            </a:r>
            <a:r>
              <a:rPr lang="en-US" altLang="es-AR" sz="2000" dirty="0"/>
              <a:t> </a:t>
            </a:r>
            <a:r>
              <a:rPr lang="en-US" altLang="es-AR" sz="2000" dirty="0" err="1"/>
              <a:t>nivel</a:t>
            </a:r>
            <a:r>
              <a:rPr lang="en-US" altLang="es-AR" sz="2000" dirty="0"/>
              <a:t> de </a:t>
            </a:r>
            <a:r>
              <a:rPr lang="en-US" altLang="es-AR" sz="2000" dirty="0" err="1"/>
              <a:t>producción</a:t>
            </a:r>
            <a:r>
              <a:rPr lang="en-US" altLang="es-AR" sz="2000" dirty="0"/>
              <a:t>.</a:t>
            </a:r>
          </a:p>
          <a:p>
            <a:pPr marL="457200" lvl="1" indent="0">
              <a:buSzPct val="75000"/>
              <a:buNone/>
            </a:pPr>
            <a:r>
              <a:rPr lang="en-US" altLang="es-AR" sz="2000" dirty="0"/>
              <a:t>Se </a:t>
            </a:r>
            <a:r>
              <a:rPr lang="en-US" altLang="es-AR" sz="2000" dirty="0" err="1"/>
              <a:t>producen</a:t>
            </a:r>
            <a:r>
              <a:rPr lang="en-US" altLang="es-AR" sz="2000" dirty="0"/>
              <a:t> </a:t>
            </a:r>
            <a:r>
              <a:rPr lang="en-US" altLang="es-AR" sz="2000" dirty="0" err="1"/>
              <a:t>cuando</a:t>
            </a:r>
            <a:r>
              <a:rPr lang="en-US" altLang="es-AR" sz="2000" dirty="0"/>
              <a:t>:</a:t>
            </a:r>
          </a:p>
          <a:p>
            <a:pPr lvl="1">
              <a:buSzPct val="75000"/>
            </a:pPr>
            <a:r>
              <a:rPr lang="en-US" altLang="es-AR" sz="2000" dirty="0" err="1"/>
              <a:t>Cambios</a:t>
            </a:r>
            <a:r>
              <a:rPr lang="en-US" altLang="es-AR" sz="2000" dirty="0"/>
              <a:t> </a:t>
            </a:r>
            <a:r>
              <a:rPr lang="en-US" altLang="es-AR" sz="2000" dirty="0" err="1"/>
              <a:t>en</a:t>
            </a:r>
            <a:r>
              <a:rPr lang="en-US" altLang="es-AR" sz="2000" dirty="0"/>
              <a:t> las </a:t>
            </a:r>
            <a:r>
              <a:rPr lang="en-US" altLang="es-AR" sz="2000" dirty="0" err="1"/>
              <a:t>técnicas</a:t>
            </a:r>
            <a:r>
              <a:rPr lang="en-US" altLang="es-AR" sz="2000" dirty="0"/>
              <a:t> de </a:t>
            </a:r>
            <a:r>
              <a:rPr lang="en-US" altLang="es-AR" sz="2000" dirty="0" err="1"/>
              <a:t>producción</a:t>
            </a:r>
            <a:r>
              <a:rPr lang="en-US" altLang="es-AR" sz="2000" dirty="0"/>
              <a:t> (</a:t>
            </a:r>
            <a:r>
              <a:rPr lang="en-US" altLang="es-AR" sz="2000" dirty="0" err="1"/>
              <a:t>tecnología</a:t>
            </a:r>
            <a:r>
              <a:rPr lang="en-US" altLang="es-AR" sz="2000" dirty="0"/>
              <a:t>)</a:t>
            </a:r>
          </a:p>
          <a:p>
            <a:pPr lvl="1">
              <a:buSzPct val="75000"/>
            </a:pPr>
            <a:r>
              <a:rPr lang="en-US" altLang="es-AR" sz="2000" dirty="0" err="1"/>
              <a:t>Cambios</a:t>
            </a:r>
            <a:r>
              <a:rPr lang="en-US" altLang="es-AR" sz="2000" dirty="0"/>
              <a:t> </a:t>
            </a:r>
            <a:r>
              <a:rPr lang="en-US" altLang="es-AR" sz="2000" dirty="0" err="1"/>
              <a:t>en</a:t>
            </a:r>
            <a:r>
              <a:rPr lang="en-US" altLang="es-AR" sz="2000" dirty="0"/>
              <a:t> </a:t>
            </a:r>
            <a:r>
              <a:rPr lang="en-US" altLang="es-AR" sz="2000" dirty="0" err="1"/>
              <a:t>los</a:t>
            </a:r>
            <a:r>
              <a:rPr lang="en-US" altLang="es-AR" sz="2000" dirty="0"/>
              <a:t> </a:t>
            </a:r>
            <a:r>
              <a:rPr lang="en-US" altLang="es-AR" sz="2000" dirty="0" err="1"/>
              <a:t>recursos</a:t>
            </a:r>
            <a:r>
              <a:rPr lang="en-US" altLang="es-AR" sz="2000" dirty="0"/>
              <a:t> </a:t>
            </a:r>
            <a:r>
              <a:rPr lang="en-US" altLang="es-AR" sz="2000" dirty="0" err="1"/>
              <a:t>monetarios</a:t>
            </a:r>
            <a:endParaRPr lang="en-US" altLang="es-AR" sz="2000" dirty="0"/>
          </a:p>
        </p:txBody>
      </p:sp>
    </p:spTree>
    <p:extLst>
      <p:ext uri="{BB962C8B-B14F-4D97-AF65-F5344CB8AC3E}">
        <p14:creationId xmlns:p14="http://schemas.microsoft.com/office/powerpoint/2010/main" val="4101046037"/>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dirty="0"/>
          </a:p>
        </p:txBody>
      </p:sp>
      <p:pic>
        <p:nvPicPr>
          <p:cNvPr id="1026" name="Picture 2" descr="El proceso productivo de la&#10;empresa&#10;Manuel Salas VelascoMicroeconomía. Capítulo 37&#10;INPUTS (recursos o&#10;factores de producci..."/>
          <p:cNvPicPr>
            <a:picLocks noChangeAspect="1" noChangeArrowheads="1"/>
          </p:cNvPicPr>
          <p:nvPr/>
        </p:nvPicPr>
        <p:blipFill rotWithShape="1">
          <a:blip r:embed="rId2">
            <a:extLst>
              <a:ext uri="{28A0092B-C50C-407E-A947-70E740481C1C}">
                <a14:useLocalDpi xmlns:a14="http://schemas.microsoft.com/office/drawing/2010/main" val="0"/>
              </a:ext>
            </a:extLst>
          </a:blip>
          <a:srcRect l="8897" t="12905" r="382" b="3231"/>
          <a:stretch/>
        </p:blipFill>
        <p:spPr bwMode="auto">
          <a:xfrm>
            <a:off x="1154953" y="973668"/>
            <a:ext cx="9089877" cy="570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786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286000" y="664159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683" name="Rectangle 3"/>
          <p:cNvSpPr>
            <a:spLocks noChangeArrowheads="1"/>
          </p:cNvSpPr>
          <p:nvPr/>
        </p:nvSpPr>
        <p:spPr bwMode="auto">
          <a:xfrm>
            <a:off x="4800600" y="664159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43012" name="Rectangle 9"/>
          <p:cNvSpPr>
            <a:spLocks noGrp="1" noChangeArrowheads="1"/>
          </p:cNvSpPr>
          <p:nvPr>
            <p:ph type="title"/>
          </p:nvPr>
        </p:nvSpPr>
        <p:spPr>
          <a:xfrm>
            <a:off x="1477170" y="829364"/>
            <a:ext cx="7983537" cy="781050"/>
          </a:xfrm>
        </p:spPr>
        <p:txBody>
          <a:bodyPr rtlCol="0">
            <a:normAutofit fontScale="90000"/>
          </a:bodyPr>
          <a:lstStyle/>
          <a:p>
            <a:pPr>
              <a:defRPr/>
            </a:pPr>
            <a:r>
              <a:rPr lang="en-US" sz="4000" dirty="0"/>
              <a:t>La </a:t>
            </a:r>
            <a:r>
              <a:rPr lang="en-US" sz="4000" dirty="0" err="1"/>
              <a:t>senda</a:t>
            </a:r>
            <a:r>
              <a:rPr lang="en-US" sz="4000" dirty="0"/>
              <a:t> de </a:t>
            </a:r>
            <a:r>
              <a:rPr lang="en-US" sz="4000" dirty="0" err="1"/>
              <a:t>expansión</a:t>
            </a:r>
            <a:r>
              <a:rPr lang="en-US" sz="4000" dirty="0"/>
              <a:t> de </a:t>
            </a:r>
            <a:r>
              <a:rPr lang="en-US" sz="4000" dirty="0" err="1"/>
              <a:t>una</a:t>
            </a:r>
            <a:r>
              <a:rPr lang="en-US" sz="4000" dirty="0"/>
              <a:t> </a:t>
            </a:r>
            <a:r>
              <a:rPr lang="en-US" sz="4000" dirty="0" err="1"/>
              <a:t>empresa</a:t>
            </a:r>
            <a:endParaRPr lang="en-US" dirty="0"/>
          </a:p>
        </p:txBody>
      </p:sp>
      <p:sp>
        <p:nvSpPr>
          <p:cNvPr id="71685" name="Rectangle 10"/>
          <p:cNvSpPr>
            <a:spLocks noChangeArrowheads="1"/>
          </p:cNvSpPr>
          <p:nvPr/>
        </p:nvSpPr>
        <p:spPr bwMode="auto">
          <a:xfrm>
            <a:off x="2286000" y="664159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686" name="Rectangle 11"/>
          <p:cNvSpPr>
            <a:spLocks noChangeArrowheads="1"/>
          </p:cNvSpPr>
          <p:nvPr/>
        </p:nvSpPr>
        <p:spPr bwMode="auto">
          <a:xfrm>
            <a:off x="4800600" y="664159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687" name="Rectangle 12"/>
          <p:cNvSpPr>
            <a:spLocks noChangeArrowheads="1"/>
          </p:cNvSpPr>
          <p:nvPr/>
        </p:nvSpPr>
        <p:spPr bwMode="auto">
          <a:xfrm>
            <a:off x="4648200" y="662889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688" name="Line 13"/>
          <p:cNvSpPr>
            <a:spLocks noChangeShapeType="1"/>
          </p:cNvSpPr>
          <p:nvPr/>
        </p:nvSpPr>
        <p:spPr bwMode="auto">
          <a:xfrm>
            <a:off x="3733800" y="2150556"/>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689" name="Line 14"/>
          <p:cNvSpPr>
            <a:spLocks noChangeShapeType="1"/>
          </p:cNvSpPr>
          <p:nvPr/>
        </p:nvSpPr>
        <p:spPr bwMode="auto">
          <a:xfrm>
            <a:off x="3740150" y="6400292"/>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690" name="Rectangle 15"/>
          <p:cNvSpPr>
            <a:spLocks noChangeArrowheads="1"/>
          </p:cNvSpPr>
          <p:nvPr/>
        </p:nvSpPr>
        <p:spPr bwMode="auto">
          <a:xfrm>
            <a:off x="8274051" y="6227256"/>
            <a:ext cx="1558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Trabajo al año</a:t>
            </a:r>
          </a:p>
        </p:txBody>
      </p:sp>
      <p:sp>
        <p:nvSpPr>
          <p:cNvPr id="71691" name="Rectangle 16"/>
          <p:cNvSpPr>
            <a:spLocks noChangeArrowheads="1"/>
          </p:cNvSpPr>
          <p:nvPr/>
        </p:nvSpPr>
        <p:spPr bwMode="auto">
          <a:xfrm>
            <a:off x="2557581" y="2195407"/>
            <a:ext cx="86722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dirty="0"/>
              <a:t>Capital</a:t>
            </a:r>
          </a:p>
          <a:p>
            <a:pPr algn="r"/>
            <a:r>
              <a:rPr lang="en-US" altLang="es-AR" sz="1600" b="1" dirty="0"/>
              <a:t>al </a:t>
            </a:r>
            <a:r>
              <a:rPr lang="en-US" altLang="es-AR" sz="1600" b="1" dirty="0" err="1"/>
              <a:t>año</a:t>
            </a:r>
            <a:endParaRPr lang="en-US" altLang="es-AR" sz="1600" b="1" dirty="0"/>
          </a:p>
        </p:txBody>
      </p:sp>
      <p:sp>
        <p:nvSpPr>
          <p:cNvPr id="71692" name="Line 46"/>
          <p:cNvSpPr>
            <a:spLocks noChangeShapeType="1"/>
          </p:cNvSpPr>
          <p:nvPr/>
        </p:nvSpPr>
        <p:spPr bwMode="auto">
          <a:xfrm flipV="1">
            <a:off x="3729039" y="3536442"/>
            <a:ext cx="2979737" cy="2857500"/>
          </a:xfrm>
          <a:prstGeom prst="line">
            <a:avLst/>
          </a:prstGeom>
          <a:noFill/>
          <a:ln w="57150">
            <a:solidFill>
              <a:srgbClr val="663300"/>
            </a:solidFill>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1693" name="Rectangle 33"/>
          <p:cNvSpPr>
            <a:spLocks noChangeArrowheads="1"/>
          </p:cNvSpPr>
          <p:nvPr/>
        </p:nvSpPr>
        <p:spPr bwMode="auto">
          <a:xfrm>
            <a:off x="6689726" y="3617406"/>
            <a:ext cx="2164055"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Senda de expansión</a:t>
            </a:r>
          </a:p>
        </p:txBody>
      </p:sp>
      <p:sp>
        <p:nvSpPr>
          <p:cNvPr id="71694" name="Rectangle 34"/>
          <p:cNvSpPr>
            <a:spLocks noChangeArrowheads="1"/>
          </p:cNvSpPr>
          <p:nvPr/>
        </p:nvSpPr>
        <p:spPr bwMode="auto">
          <a:xfrm>
            <a:off x="6464301" y="1887031"/>
            <a:ext cx="3294063" cy="1165225"/>
          </a:xfrm>
          <a:prstGeom prst="rect">
            <a:avLst/>
          </a:prstGeom>
          <a:solidFill>
            <a:schemeClr val="accent6">
              <a:lumMod val="40000"/>
              <a:lumOff val="60000"/>
            </a:schemeClr>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400" b="1" dirty="0"/>
              <a:t>La </a:t>
            </a:r>
            <a:r>
              <a:rPr lang="en-US" altLang="es-AR" sz="1400" b="1" dirty="0" err="1"/>
              <a:t>senda</a:t>
            </a:r>
            <a:r>
              <a:rPr lang="en-US" altLang="es-AR" sz="1400" b="1" dirty="0"/>
              <a:t> de </a:t>
            </a:r>
            <a:r>
              <a:rPr lang="en-US" altLang="es-AR" sz="1400" b="1" dirty="0" err="1"/>
              <a:t>expansión</a:t>
            </a:r>
            <a:r>
              <a:rPr lang="en-US" altLang="es-AR" sz="1400" b="1" dirty="0"/>
              <a:t> </a:t>
            </a:r>
            <a:r>
              <a:rPr lang="en-US" altLang="es-AR" sz="1400" b="1" dirty="0" err="1"/>
              <a:t>muestra</a:t>
            </a:r>
            <a:r>
              <a:rPr lang="en-US" altLang="es-AR" sz="1400" b="1" dirty="0"/>
              <a:t> </a:t>
            </a:r>
          </a:p>
          <a:p>
            <a:pPr algn="ctr"/>
            <a:r>
              <a:rPr lang="en-US" altLang="es-AR" sz="1400" b="1" dirty="0"/>
              <a:t>las </a:t>
            </a:r>
            <a:r>
              <a:rPr lang="en-US" altLang="es-AR" sz="1400" b="1" dirty="0" err="1"/>
              <a:t>combinaciones</a:t>
            </a:r>
            <a:r>
              <a:rPr lang="en-US" altLang="es-AR" sz="1400" b="1" dirty="0"/>
              <a:t> de </a:t>
            </a:r>
            <a:r>
              <a:rPr lang="en-US" altLang="es-AR" sz="1400" b="1" dirty="0" err="1"/>
              <a:t>trabajo</a:t>
            </a:r>
            <a:r>
              <a:rPr lang="en-US" altLang="es-AR" sz="1400" b="1" dirty="0"/>
              <a:t> y </a:t>
            </a:r>
          </a:p>
          <a:p>
            <a:pPr algn="ctr"/>
            <a:r>
              <a:rPr lang="en-US" altLang="es-AR" sz="1400" b="1" dirty="0"/>
              <a:t>capital de </a:t>
            </a:r>
            <a:r>
              <a:rPr lang="en-US" altLang="es-AR" sz="1400" b="1" dirty="0" err="1"/>
              <a:t>menor</a:t>
            </a:r>
            <a:r>
              <a:rPr lang="en-US" altLang="es-AR" sz="1400" b="1" dirty="0"/>
              <a:t> </a:t>
            </a:r>
            <a:r>
              <a:rPr lang="en-US" altLang="es-AR" sz="1400" b="1" dirty="0" err="1"/>
              <a:t>coste</a:t>
            </a:r>
            <a:r>
              <a:rPr lang="en-US" altLang="es-AR" sz="1400" b="1" dirty="0"/>
              <a:t> que </a:t>
            </a:r>
            <a:r>
              <a:rPr lang="en-US" altLang="es-AR" sz="1400" b="1" dirty="0" err="1"/>
              <a:t>pueden</a:t>
            </a:r>
            <a:endParaRPr lang="en-US" altLang="es-AR" sz="1400" b="1" dirty="0"/>
          </a:p>
          <a:p>
            <a:pPr algn="ctr"/>
            <a:r>
              <a:rPr lang="en-US" altLang="es-AR" sz="1400" b="1" dirty="0" err="1"/>
              <a:t>utilizarse</a:t>
            </a:r>
            <a:r>
              <a:rPr lang="en-US" altLang="es-AR" sz="1400" b="1" dirty="0"/>
              <a:t> para </a:t>
            </a:r>
            <a:r>
              <a:rPr lang="en-US" altLang="es-AR" sz="1400" b="1" dirty="0" err="1"/>
              <a:t>obtener</a:t>
            </a:r>
            <a:r>
              <a:rPr lang="en-US" altLang="es-AR" sz="1400" b="1" dirty="0"/>
              <a:t> </a:t>
            </a:r>
            <a:r>
              <a:rPr lang="en-US" altLang="es-AR" sz="1400" b="1" dirty="0" err="1"/>
              <a:t>cada</a:t>
            </a:r>
            <a:r>
              <a:rPr lang="en-US" altLang="es-AR" sz="1400" b="1" dirty="0"/>
              <a:t> </a:t>
            </a:r>
            <a:r>
              <a:rPr lang="en-US" altLang="es-AR" sz="1400" b="1" dirty="0" err="1"/>
              <a:t>nivel</a:t>
            </a:r>
            <a:r>
              <a:rPr lang="en-US" altLang="es-AR" sz="1400" b="1" dirty="0"/>
              <a:t> de </a:t>
            </a:r>
          </a:p>
          <a:p>
            <a:pPr algn="ctr"/>
            <a:r>
              <a:rPr lang="en-US" altLang="es-AR" sz="1400" b="1" dirty="0" err="1"/>
              <a:t>producción</a:t>
            </a:r>
            <a:r>
              <a:rPr lang="en-US" altLang="es-AR" sz="1400" b="1" dirty="0"/>
              <a:t> a largo </a:t>
            </a:r>
            <a:r>
              <a:rPr lang="en-US" altLang="es-AR" sz="1400" b="1" dirty="0" err="1"/>
              <a:t>plazo</a:t>
            </a:r>
            <a:r>
              <a:rPr lang="en-US" altLang="es-AR" sz="1400" b="1" dirty="0"/>
              <a:t>.</a:t>
            </a:r>
          </a:p>
        </p:txBody>
      </p:sp>
      <p:sp>
        <p:nvSpPr>
          <p:cNvPr id="71695" name="Rectangle 35"/>
          <p:cNvSpPr>
            <a:spLocks noChangeArrowheads="1"/>
          </p:cNvSpPr>
          <p:nvPr/>
        </p:nvSpPr>
        <p:spPr bwMode="auto">
          <a:xfrm>
            <a:off x="3241675" y="5671631"/>
            <a:ext cx="484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25</a:t>
            </a:r>
          </a:p>
        </p:txBody>
      </p:sp>
      <p:sp>
        <p:nvSpPr>
          <p:cNvPr id="71696" name="Rectangle 36"/>
          <p:cNvSpPr>
            <a:spLocks noChangeArrowheads="1"/>
          </p:cNvSpPr>
          <p:nvPr/>
        </p:nvSpPr>
        <p:spPr bwMode="auto">
          <a:xfrm>
            <a:off x="3241675" y="5108068"/>
            <a:ext cx="484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50</a:t>
            </a:r>
          </a:p>
        </p:txBody>
      </p:sp>
      <p:sp>
        <p:nvSpPr>
          <p:cNvPr id="71697" name="Rectangle 37"/>
          <p:cNvSpPr>
            <a:spLocks noChangeArrowheads="1"/>
          </p:cNvSpPr>
          <p:nvPr/>
        </p:nvSpPr>
        <p:spPr bwMode="auto">
          <a:xfrm>
            <a:off x="3241675" y="4542918"/>
            <a:ext cx="484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75</a:t>
            </a:r>
          </a:p>
        </p:txBody>
      </p:sp>
      <p:sp>
        <p:nvSpPr>
          <p:cNvPr id="71698" name="Rectangle 38"/>
          <p:cNvSpPr>
            <a:spLocks noChangeArrowheads="1"/>
          </p:cNvSpPr>
          <p:nvPr/>
        </p:nvSpPr>
        <p:spPr bwMode="auto">
          <a:xfrm>
            <a:off x="3140075" y="3979356"/>
            <a:ext cx="5857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100</a:t>
            </a:r>
          </a:p>
        </p:txBody>
      </p:sp>
      <p:sp>
        <p:nvSpPr>
          <p:cNvPr id="71699" name="Rectangle 40"/>
          <p:cNvSpPr>
            <a:spLocks noChangeArrowheads="1"/>
          </p:cNvSpPr>
          <p:nvPr/>
        </p:nvSpPr>
        <p:spPr bwMode="auto">
          <a:xfrm>
            <a:off x="3140075" y="2777618"/>
            <a:ext cx="5857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150</a:t>
            </a:r>
          </a:p>
        </p:txBody>
      </p:sp>
      <p:sp>
        <p:nvSpPr>
          <p:cNvPr id="71700" name="Rectangle 41"/>
          <p:cNvSpPr>
            <a:spLocks noChangeArrowheads="1"/>
          </p:cNvSpPr>
          <p:nvPr/>
        </p:nvSpPr>
        <p:spPr bwMode="auto">
          <a:xfrm>
            <a:off x="4530726" y="6360606"/>
            <a:ext cx="6334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100</a:t>
            </a:r>
          </a:p>
        </p:txBody>
      </p:sp>
      <p:sp>
        <p:nvSpPr>
          <p:cNvPr id="71701" name="Rectangle 42"/>
          <p:cNvSpPr>
            <a:spLocks noChangeArrowheads="1"/>
          </p:cNvSpPr>
          <p:nvPr/>
        </p:nvSpPr>
        <p:spPr bwMode="auto">
          <a:xfrm>
            <a:off x="3998914" y="6373306"/>
            <a:ext cx="4841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50</a:t>
            </a:r>
          </a:p>
        </p:txBody>
      </p:sp>
      <p:sp>
        <p:nvSpPr>
          <p:cNvPr id="71702" name="Rectangle 43"/>
          <p:cNvSpPr>
            <a:spLocks noChangeArrowheads="1"/>
          </p:cNvSpPr>
          <p:nvPr/>
        </p:nvSpPr>
        <p:spPr bwMode="auto">
          <a:xfrm>
            <a:off x="5211764" y="6360606"/>
            <a:ext cx="534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150</a:t>
            </a:r>
          </a:p>
        </p:txBody>
      </p:sp>
      <p:sp>
        <p:nvSpPr>
          <p:cNvPr id="71703" name="Rectangle 44"/>
          <p:cNvSpPr>
            <a:spLocks noChangeArrowheads="1"/>
          </p:cNvSpPr>
          <p:nvPr/>
        </p:nvSpPr>
        <p:spPr bwMode="auto">
          <a:xfrm>
            <a:off x="7048500" y="6360606"/>
            <a:ext cx="571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300</a:t>
            </a:r>
          </a:p>
        </p:txBody>
      </p:sp>
      <p:sp>
        <p:nvSpPr>
          <p:cNvPr id="71704" name="Rectangle 45"/>
          <p:cNvSpPr>
            <a:spLocks noChangeArrowheads="1"/>
          </p:cNvSpPr>
          <p:nvPr/>
        </p:nvSpPr>
        <p:spPr bwMode="auto">
          <a:xfrm>
            <a:off x="5795964" y="6360606"/>
            <a:ext cx="6111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200</a:t>
            </a:r>
          </a:p>
        </p:txBody>
      </p:sp>
      <p:grpSp>
        <p:nvGrpSpPr>
          <p:cNvPr id="2" name="Group 60"/>
          <p:cNvGrpSpPr>
            <a:grpSpLocks/>
          </p:cNvGrpSpPr>
          <p:nvPr/>
        </p:nvGrpSpPr>
        <p:grpSpPr bwMode="auto">
          <a:xfrm>
            <a:off x="3725864" y="5114418"/>
            <a:ext cx="1336675" cy="1260475"/>
            <a:chOff x="1387" y="2974"/>
            <a:chExt cx="842" cy="794"/>
          </a:xfrm>
        </p:grpSpPr>
        <p:sp>
          <p:nvSpPr>
            <p:cNvPr id="71723" name="Line 4"/>
            <p:cNvSpPr>
              <a:spLocks noChangeShapeType="1"/>
            </p:cNvSpPr>
            <p:nvPr/>
          </p:nvSpPr>
          <p:spPr bwMode="auto">
            <a:xfrm>
              <a:off x="1387" y="3087"/>
              <a:ext cx="743" cy="681"/>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724" name="Freeform 6"/>
            <p:cNvSpPr>
              <a:spLocks/>
            </p:cNvSpPr>
            <p:nvPr/>
          </p:nvSpPr>
          <p:spPr bwMode="auto">
            <a:xfrm>
              <a:off x="1489" y="2974"/>
              <a:ext cx="740" cy="707"/>
            </a:xfrm>
            <a:custGeom>
              <a:avLst/>
              <a:gdLst>
                <a:gd name="T0" fmla="*/ 0 w 914"/>
                <a:gd name="T1" fmla="*/ 0 h 865"/>
                <a:gd name="T2" fmla="*/ 44 w 914"/>
                <a:gd name="T3" fmla="*/ 97 h 865"/>
                <a:gd name="T4" fmla="*/ 90 w 914"/>
                <a:gd name="T5" fmla="*/ 187 h 865"/>
                <a:gd name="T6" fmla="*/ 115 w 914"/>
                <a:gd name="T7" fmla="*/ 234 h 865"/>
                <a:gd name="T8" fmla="*/ 143 w 914"/>
                <a:gd name="T9" fmla="*/ 273 h 865"/>
                <a:gd name="T10" fmla="*/ 174 w 914"/>
                <a:gd name="T11" fmla="*/ 316 h 865"/>
                <a:gd name="T12" fmla="*/ 211 w 914"/>
                <a:gd name="T13" fmla="*/ 351 h 865"/>
                <a:gd name="T14" fmla="*/ 249 w 914"/>
                <a:gd name="T15" fmla="*/ 386 h 865"/>
                <a:gd name="T16" fmla="*/ 293 w 914"/>
                <a:gd name="T17" fmla="*/ 418 h 865"/>
                <a:gd name="T18" fmla="*/ 339 w 914"/>
                <a:gd name="T19" fmla="*/ 448 h 865"/>
                <a:gd name="T20" fmla="*/ 388 w 914"/>
                <a:gd name="T21" fmla="*/ 476 h 865"/>
                <a:gd name="T22" fmla="*/ 491 w 914"/>
                <a:gd name="T23" fmla="*/ 526 h 865"/>
                <a:gd name="T24" fmla="*/ 598 w 914"/>
                <a:gd name="T25" fmla="*/ 577 h 8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4"/>
                <a:gd name="T40" fmla="*/ 0 h 865"/>
                <a:gd name="T41" fmla="*/ 914 w 914"/>
                <a:gd name="T42" fmla="*/ 865 h 8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4" h="865">
                  <a:moveTo>
                    <a:pt x="0" y="0"/>
                  </a:moveTo>
                  <a:lnTo>
                    <a:pt x="67" y="146"/>
                  </a:lnTo>
                  <a:lnTo>
                    <a:pt x="137" y="280"/>
                  </a:lnTo>
                  <a:lnTo>
                    <a:pt x="176" y="350"/>
                  </a:lnTo>
                  <a:lnTo>
                    <a:pt x="219" y="409"/>
                  </a:lnTo>
                  <a:lnTo>
                    <a:pt x="266" y="473"/>
                  </a:lnTo>
                  <a:lnTo>
                    <a:pt x="321" y="525"/>
                  </a:lnTo>
                  <a:lnTo>
                    <a:pt x="380" y="578"/>
                  </a:lnTo>
                  <a:lnTo>
                    <a:pt x="447" y="625"/>
                  </a:lnTo>
                  <a:lnTo>
                    <a:pt x="517" y="671"/>
                  </a:lnTo>
                  <a:lnTo>
                    <a:pt x="592" y="712"/>
                  </a:lnTo>
                  <a:lnTo>
                    <a:pt x="748" y="788"/>
                  </a:lnTo>
                  <a:lnTo>
                    <a:pt x="913" y="864"/>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71725" name="Oval 20"/>
            <p:cNvSpPr>
              <a:spLocks noChangeArrowheads="1"/>
            </p:cNvSpPr>
            <p:nvPr/>
          </p:nvSpPr>
          <p:spPr bwMode="auto">
            <a:xfrm>
              <a:off x="1720" y="3382"/>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726" name="Rectangle 22"/>
            <p:cNvSpPr>
              <a:spLocks noChangeArrowheads="1"/>
            </p:cNvSpPr>
            <p:nvPr/>
          </p:nvSpPr>
          <p:spPr bwMode="auto">
            <a:xfrm>
              <a:off x="1665" y="3176"/>
              <a:ext cx="1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A</a:t>
              </a:r>
            </a:p>
          </p:txBody>
        </p:sp>
        <p:sp>
          <p:nvSpPr>
            <p:cNvPr id="71727" name="Line 52"/>
            <p:cNvSpPr>
              <a:spLocks noChangeShapeType="1"/>
            </p:cNvSpPr>
            <p:nvPr/>
          </p:nvSpPr>
          <p:spPr bwMode="auto">
            <a:xfrm flipH="1">
              <a:off x="1389" y="3424"/>
              <a:ext cx="35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spAutoFit/>
            </a:bodyPr>
            <a:lstStyle/>
            <a:p>
              <a:endParaRPr lang="es-AR"/>
            </a:p>
          </p:txBody>
        </p:sp>
        <p:sp>
          <p:nvSpPr>
            <p:cNvPr id="71728" name="Line 55"/>
            <p:cNvSpPr>
              <a:spLocks noChangeShapeType="1"/>
            </p:cNvSpPr>
            <p:nvPr/>
          </p:nvSpPr>
          <p:spPr bwMode="auto">
            <a:xfrm rot="16200000" flipH="1">
              <a:off x="1579" y="3591"/>
              <a:ext cx="35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spAutoFit/>
            </a:bodyPr>
            <a:lstStyle/>
            <a:p>
              <a:endParaRPr lang="es-AR"/>
            </a:p>
          </p:txBody>
        </p:sp>
      </p:grpSp>
      <p:sp>
        <p:nvSpPr>
          <p:cNvPr id="71706" name="Rectangle 49"/>
          <p:cNvSpPr>
            <a:spLocks noChangeArrowheads="1"/>
          </p:cNvSpPr>
          <p:nvPr/>
        </p:nvSpPr>
        <p:spPr bwMode="auto">
          <a:xfrm>
            <a:off x="3735388" y="3631692"/>
            <a:ext cx="873638"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200" b="1"/>
              <a:t>Recta </a:t>
            </a:r>
          </a:p>
          <a:p>
            <a:r>
              <a:rPr lang="en-US" altLang="es-AR" sz="1200" b="1"/>
              <a:t>isocoste</a:t>
            </a:r>
          </a:p>
          <a:p>
            <a:r>
              <a:rPr lang="en-US" altLang="es-AR" sz="1200" b="1"/>
              <a:t>de 2.000$</a:t>
            </a:r>
          </a:p>
          <a:p>
            <a:endParaRPr lang="en-US" altLang="es-AR" sz="1200" b="1"/>
          </a:p>
        </p:txBody>
      </p:sp>
      <p:sp>
        <p:nvSpPr>
          <p:cNvPr id="71707" name="Rectangle 51"/>
          <p:cNvSpPr>
            <a:spLocks noChangeArrowheads="1"/>
          </p:cNvSpPr>
          <p:nvPr/>
        </p:nvSpPr>
        <p:spPr bwMode="auto">
          <a:xfrm>
            <a:off x="6081713" y="5855781"/>
            <a:ext cx="779060" cy="5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000" b="1"/>
              <a:t>Isocuanta</a:t>
            </a:r>
          </a:p>
          <a:p>
            <a:r>
              <a:rPr lang="en-US" altLang="es-AR" sz="1000" b="1"/>
              <a:t>de 200</a:t>
            </a:r>
          </a:p>
          <a:p>
            <a:r>
              <a:rPr lang="en-US" altLang="es-AR" sz="1000" b="1"/>
              <a:t>unidades</a:t>
            </a:r>
          </a:p>
        </p:txBody>
      </p:sp>
      <p:sp>
        <p:nvSpPr>
          <p:cNvPr id="71708" name="Line 5"/>
          <p:cNvSpPr>
            <a:spLocks noChangeShapeType="1"/>
          </p:cNvSpPr>
          <p:nvPr/>
        </p:nvSpPr>
        <p:spPr bwMode="auto">
          <a:xfrm>
            <a:off x="3736976" y="4131755"/>
            <a:ext cx="2366963" cy="2252662"/>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709" name="Freeform 7"/>
          <p:cNvSpPr>
            <a:spLocks/>
          </p:cNvSpPr>
          <p:nvPr/>
        </p:nvSpPr>
        <p:spPr bwMode="auto">
          <a:xfrm>
            <a:off x="4367213" y="4271455"/>
            <a:ext cx="1789112" cy="1695450"/>
          </a:xfrm>
          <a:custGeom>
            <a:avLst/>
            <a:gdLst>
              <a:gd name="T0" fmla="*/ 0 w 914"/>
              <a:gd name="T1" fmla="*/ 0 h 864"/>
              <a:gd name="T2" fmla="*/ 245223834 w 914"/>
              <a:gd name="T3" fmla="*/ 554504379 h 864"/>
              <a:gd name="T4" fmla="*/ 517268688 w 914"/>
              <a:gd name="T5" fmla="*/ 1085904328 h 864"/>
              <a:gd name="T6" fmla="*/ 666702604 w 914"/>
              <a:gd name="T7" fmla="*/ 1343903152 h 864"/>
              <a:gd name="T8" fmla="*/ 842957540 w 914"/>
              <a:gd name="T9" fmla="*/ 1574947461 h 864"/>
              <a:gd name="T10" fmla="*/ 1019212476 w 914"/>
              <a:gd name="T11" fmla="*/ 1809839892 h 864"/>
              <a:gd name="T12" fmla="*/ 1229949904 w 914"/>
              <a:gd name="T13" fmla="*/ 2025481901 h 864"/>
              <a:gd name="T14" fmla="*/ 1459848839 w 914"/>
              <a:gd name="T15" fmla="*/ 2147483646 h 864"/>
              <a:gd name="T16" fmla="*/ 1716566836 w 914"/>
              <a:gd name="T17" fmla="*/ 2147483646 h 864"/>
              <a:gd name="T18" fmla="*/ 1977117526 w 914"/>
              <a:gd name="T19" fmla="*/ 2147483646 h 864"/>
              <a:gd name="T20" fmla="*/ 2147483646 w 914"/>
              <a:gd name="T21" fmla="*/ 2147483646 h 864"/>
              <a:gd name="T22" fmla="*/ 2147483646 w 914"/>
              <a:gd name="T23" fmla="*/ 2147483646 h 864"/>
              <a:gd name="T24" fmla="*/ 2147483646 w 914"/>
              <a:gd name="T25" fmla="*/ 2147483646 h 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4"/>
              <a:gd name="T40" fmla="*/ 0 h 864"/>
              <a:gd name="T41" fmla="*/ 914 w 914"/>
              <a:gd name="T42" fmla="*/ 864 h 8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4" h="864">
                <a:moveTo>
                  <a:pt x="0" y="0"/>
                </a:moveTo>
                <a:lnTo>
                  <a:pt x="64" y="144"/>
                </a:lnTo>
                <a:lnTo>
                  <a:pt x="135" y="282"/>
                </a:lnTo>
                <a:lnTo>
                  <a:pt x="174" y="349"/>
                </a:lnTo>
                <a:lnTo>
                  <a:pt x="220" y="409"/>
                </a:lnTo>
                <a:lnTo>
                  <a:pt x="266" y="470"/>
                </a:lnTo>
                <a:lnTo>
                  <a:pt x="321" y="526"/>
                </a:lnTo>
                <a:lnTo>
                  <a:pt x="381" y="575"/>
                </a:lnTo>
                <a:lnTo>
                  <a:pt x="448" y="625"/>
                </a:lnTo>
                <a:lnTo>
                  <a:pt x="516" y="669"/>
                </a:lnTo>
                <a:lnTo>
                  <a:pt x="592" y="714"/>
                </a:lnTo>
                <a:lnTo>
                  <a:pt x="748" y="791"/>
                </a:lnTo>
                <a:lnTo>
                  <a:pt x="913" y="863"/>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71710" name="Line 53"/>
          <p:cNvSpPr>
            <a:spLocks noChangeShapeType="1"/>
          </p:cNvSpPr>
          <p:nvPr/>
        </p:nvSpPr>
        <p:spPr bwMode="auto">
          <a:xfrm flipH="1">
            <a:off x="3729039" y="5265230"/>
            <a:ext cx="1252537"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1711" name="Line 56"/>
          <p:cNvSpPr>
            <a:spLocks noChangeShapeType="1"/>
          </p:cNvSpPr>
          <p:nvPr/>
        </p:nvSpPr>
        <p:spPr bwMode="auto">
          <a:xfrm rot="16200000" flipH="1">
            <a:off x="4418013" y="5866892"/>
            <a:ext cx="10160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1712" name="Oval 21"/>
          <p:cNvSpPr>
            <a:spLocks noChangeArrowheads="1"/>
          </p:cNvSpPr>
          <p:nvPr/>
        </p:nvSpPr>
        <p:spPr bwMode="auto">
          <a:xfrm>
            <a:off x="4862513" y="516998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713" name="Rectangle 58"/>
          <p:cNvSpPr>
            <a:spLocks noChangeArrowheads="1"/>
          </p:cNvSpPr>
          <p:nvPr/>
        </p:nvSpPr>
        <p:spPr bwMode="auto">
          <a:xfrm>
            <a:off x="4830763" y="4784218"/>
            <a:ext cx="3095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B</a:t>
            </a:r>
          </a:p>
        </p:txBody>
      </p:sp>
      <p:grpSp>
        <p:nvGrpSpPr>
          <p:cNvPr id="3" name="Group 67"/>
          <p:cNvGrpSpPr>
            <a:grpSpLocks/>
          </p:cNvGrpSpPr>
          <p:nvPr/>
        </p:nvGrpSpPr>
        <p:grpSpPr bwMode="auto">
          <a:xfrm>
            <a:off x="3690939" y="2766505"/>
            <a:ext cx="5668963" cy="3657600"/>
            <a:chOff x="1365" y="1495"/>
            <a:chExt cx="3571" cy="2304"/>
          </a:xfrm>
        </p:grpSpPr>
        <p:sp>
          <p:nvSpPr>
            <p:cNvPr id="71715" name="Rectangle 48"/>
            <p:cNvSpPr>
              <a:spLocks noChangeArrowheads="1"/>
            </p:cNvSpPr>
            <p:nvPr/>
          </p:nvSpPr>
          <p:spPr bwMode="auto">
            <a:xfrm>
              <a:off x="1385" y="1495"/>
              <a:ext cx="14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400" b="1"/>
                <a:t>Recta isocoste de 3.000$ </a:t>
              </a:r>
            </a:p>
          </p:txBody>
        </p:sp>
        <p:sp>
          <p:nvSpPr>
            <p:cNvPr id="71716" name="Line 17"/>
            <p:cNvSpPr>
              <a:spLocks noChangeShapeType="1"/>
            </p:cNvSpPr>
            <p:nvPr/>
          </p:nvSpPr>
          <p:spPr bwMode="auto">
            <a:xfrm>
              <a:off x="1378" y="1624"/>
              <a:ext cx="2239" cy="2175"/>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1717" name="Freeform 27"/>
            <p:cNvSpPr>
              <a:spLocks/>
            </p:cNvSpPr>
            <p:nvPr/>
          </p:nvSpPr>
          <p:spPr bwMode="auto">
            <a:xfrm>
              <a:off x="2023" y="1892"/>
              <a:ext cx="1334" cy="1322"/>
            </a:xfrm>
            <a:custGeom>
              <a:avLst/>
              <a:gdLst>
                <a:gd name="T0" fmla="*/ 0 w 868"/>
                <a:gd name="T1" fmla="*/ 0 h 816"/>
                <a:gd name="T2" fmla="*/ 154 w 868"/>
                <a:gd name="T3" fmla="*/ 356 h 816"/>
                <a:gd name="T4" fmla="*/ 304 w 868"/>
                <a:gd name="T5" fmla="*/ 698 h 816"/>
                <a:gd name="T6" fmla="*/ 404 w 868"/>
                <a:gd name="T7" fmla="*/ 864 h 816"/>
                <a:gd name="T8" fmla="*/ 501 w 868"/>
                <a:gd name="T9" fmla="*/ 1016 h 816"/>
                <a:gd name="T10" fmla="*/ 612 w 868"/>
                <a:gd name="T11" fmla="*/ 1165 h 816"/>
                <a:gd name="T12" fmla="*/ 730 w 868"/>
                <a:gd name="T13" fmla="*/ 1303 h 816"/>
                <a:gd name="T14" fmla="*/ 862 w 868"/>
                <a:gd name="T15" fmla="*/ 1426 h 816"/>
                <a:gd name="T16" fmla="*/ 1013 w 868"/>
                <a:gd name="T17" fmla="*/ 1549 h 816"/>
                <a:gd name="T18" fmla="*/ 1329 w 868"/>
                <a:gd name="T19" fmla="*/ 1769 h 816"/>
                <a:gd name="T20" fmla="*/ 1689 w 868"/>
                <a:gd name="T21" fmla="*/ 1960 h 816"/>
                <a:gd name="T22" fmla="*/ 2047 w 868"/>
                <a:gd name="T23" fmla="*/ 2139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8"/>
                <a:gd name="T37" fmla="*/ 0 h 816"/>
                <a:gd name="T38" fmla="*/ 868 w 868"/>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8" h="816">
                  <a:moveTo>
                    <a:pt x="0" y="0"/>
                  </a:moveTo>
                  <a:lnTo>
                    <a:pt x="65" y="136"/>
                  </a:lnTo>
                  <a:lnTo>
                    <a:pt x="129" y="266"/>
                  </a:lnTo>
                  <a:lnTo>
                    <a:pt x="171" y="329"/>
                  </a:lnTo>
                  <a:lnTo>
                    <a:pt x="212" y="387"/>
                  </a:lnTo>
                  <a:lnTo>
                    <a:pt x="259" y="444"/>
                  </a:lnTo>
                  <a:lnTo>
                    <a:pt x="309" y="496"/>
                  </a:lnTo>
                  <a:lnTo>
                    <a:pt x="365" y="543"/>
                  </a:lnTo>
                  <a:lnTo>
                    <a:pt x="429" y="590"/>
                  </a:lnTo>
                  <a:lnTo>
                    <a:pt x="563" y="674"/>
                  </a:lnTo>
                  <a:lnTo>
                    <a:pt x="715" y="747"/>
                  </a:lnTo>
                  <a:lnTo>
                    <a:pt x="867" y="815"/>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71718" name="Oval 47"/>
            <p:cNvSpPr>
              <a:spLocks noChangeArrowheads="1"/>
            </p:cNvSpPr>
            <p:nvPr/>
          </p:nvSpPr>
          <p:spPr bwMode="auto">
            <a:xfrm>
              <a:off x="2449" y="2670"/>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1719" name="Rectangle 50"/>
            <p:cNvSpPr>
              <a:spLocks noChangeArrowheads="1"/>
            </p:cNvSpPr>
            <p:nvPr/>
          </p:nvSpPr>
          <p:spPr bwMode="auto">
            <a:xfrm>
              <a:off x="3389" y="3128"/>
              <a:ext cx="15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400" b="1"/>
                <a:t>Isocuanta de 300 unidades</a:t>
              </a:r>
            </a:p>
          </p:txBody>
        </p:sp>
        <p:sp>
          <p:nvSpPr>
            <p:cNvPr id="71720" name="Line 54"/>
            <p:cNvSpPr>
              <a:spLocks noChangeShapeType="1"/>
            </p:cNvSpPr>
            <p:nvPr/>
          </p:nvSpPr>
          <p:spPr bwMode="auto">
            <a:xfrm flipH="1">
              <a:off x="1365" y="2714"/>
              <a:ext cx="112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1721" name="Line 57"/>
            <p:cNvSpPr>
              <a:spLocks noChangeShapeType="1"/>
            </p:cNvSpPr>
            <p:nvPr/>
          </p:nvSpPr>
          <p:spPr bwMode="auto">
            <a:xfrm rot="16200000" flipH="1">
              <a:off x="1988" y="3251"/>
              <a:ext cx="103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1722" name="Rectangle 59"/>
            <p:cNvSpPr>
              <a:spLocks noChangeArrowheads="1"/>
            </p:cNvSpPr>
            <p:nvPr/>
          </p:nvSpPr>
          <p:spPr bwMode="auto">
            <a:xfrm>
              <a:off x="2414" y="2435"/>
              <a:ext cx="1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C</a:t>
              </a:r>
            </a:p>
          </p:txBody>
        </p:sp>
      </p:grpSp>
    </p:spTree>
    <p:extLst>
      <p:ext uri="{BB962C8B-B14F-4D97-AF65-F5344CB8AC3E}">
        <p14:creationId xmlns:p14="http://schemas.microsoft.com/office/powerpoint/2010/main" val="7251456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2286000" y="654100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31" name="Rectangle 3"/>
          <p:cNvSpPr>
            <a:spLocks noChangeArrowheads="1"/>
          </p:cNvSpPr>
          <p:nvPr/>
        </p:nvSpPr>
        <p:spPr bwMode="auto">
          <a:xfrm>
            <a:off x="4800600" y="654100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32" name="Rectangle 4"/>
          <p:cNvSpPr>
            <a:spLocks noGrp="1" noChangeArrowheads="1"/>
          </p:cNvSpPr>
          <p:nvPr>
            <p:ph type="title"/>
          </p:nvPr>
        </p:nvSpPr>
        <p:spPr>
          <a:xfrm>
            <a:off x="1008650" y="936078"/>
            <a:ext cx="8761413" cy="706964"/>
          </a:xfrm>
        </p:spPr>
        <p:txBody>
          <a:bodyPr/>
          <a:lstStyle/>
          <a:p>
            <a:r>
              <a:rPr lang="en-US" altLang="es-AR" sz="3200" dirty="0" err="1"/>
              <a:t>Curva</a:t>
            </a:r>
            <a:r>
              <a:rPr lang="en-US" altLang="es-AR" sz="3200" dirty="0"/>
              <a:t> de </a:t>
            </a:r>
            <a:r>
              <a:rPr lang="en-US" altLang="es-AR" sz="3200" dirty="0" err="1"/>
              <a:t>coste</a:t>
            </a:r>
            <a:r>
              <a:rPr lang="en-US" altLang="es-AR" sz="3200" dirty="0"/>
              <a:t> total a largo </a:t>
            </a:r>
            <a:r>
              <a:rPr lang="en-US" altLang="es-AR" sz="3200" dirty="0" err="1"/>
              <a:t>plazo</a:t>
            </a:r>
            <a:r>
              <a:rPr lang="en-US" altLang="es-AR" sz="3200" dirty="0"/>
              <a:t> de </a:t>
            </a:r>
            <a:r>
              <a:rPr lang="en-US" altLang="es-AR" sz="3200" dirty="0" err="1"/>
              <a:t>una</a:t>
            </a:r>
            <a:r>
              <a:rPr lang="en-US" altLang="es-AR" sz="3200" dirty="0"/>
              <a:t> </a:t>
            </a:r>
            <a:r>
              <a:rPr lang="en-US" altLang="es-AR" sz="3200" dirty="0" err="1"/>
              <a:t>empresa</a:t>
            </a:r>
            <a:endParaRPr lang="en-US" altLang="es-AR" sz="3200" dirty="0"/>
          </a:p>
        </p:txBody>
      </p:sp>
      <p:sp>
        <p:nvSpPr>
          <p:cNvPr id="73733" name="Rectangle 5"/>
          <p:cNvSpPr>
            <a:spLocks noChangeArrowheads="1"/>
          </p:cNvSpPr>
          <p:nvPr/>
        </p:nvSpPr>
        <p:spPr bwMode="auto">
          <a:xfrm>
            <a:off x="2286000" y="654100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34" name="Rectangle 6"/>
          <p:cNvSpPr>
            <a:spLocks noChangeArrowheads="1"/>
          </p:cNvSpPr>
          <p:nvPr/>
        </p:nvSpPr>
        <p:spPr bwMode="auto">
          <a:xfrm>
            <a:off x="4800600" y="654100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35" name="Rectangle 7"/>
          <p:cNvSpPr>
            <a:spLocks noChangeArrowheads="1"/>
          </p:cNvSpPr>
          <p:nvPr/>
        </p:nvSpPr>
        <p:spPr bwMode="auto">
          <a:xfrm>
            <a:off x="4648200" y="652830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36" name="Line 8"/>
          <p:cNvSpPr>
            <a:spLocks noChangeShapeType="1"/>
          </p:cNvSpPr>
          <p:nvPr/>
        </p:nvSpPr>
        <p:spPr bwMode="auto">
          <a:xfrm>
            <a:off x="3733800" y="2049972"/>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3737" name="Line 9"/>
          <p:cNvSpPr>
            <a:spLocks noChangeShapeType="1"/>
          </p:cNvSpPr>
          <p:nvPr/>
        </p:nvSpPr>
        <p:spPr bwMode="auto">
          <a:xfrm>
            <a:off x="3740150" y="6299708"/>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3738" name="Rectangle 10"/>
          <p:cNvSpPr>
            <a:spLocks noChangeArrowheads="1"/>
          </p:cNvSpPr>
          <p:nvPr/>
        </p:nvSpPr>
        <p:spPr bwMode="auto">
          <a:xfrm>
            <a:off x="7985125" y="5993321"/>
            <a:ext cx="21923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Producción </a:t>
            </a:r>
          </a:p>
          <a:p>
            <a:r>
              <a:rPr lang="en-US" altLang="es-AR" sz="1600" b="1"/>
              <a:t>(unidades anuales)</a:t>
            </a:r>
          </a:p>
        </p:txBody>
      </p:sp>
      <p:sp>
        <p:nvSpPr>
          <p:cNvPr id="73739" name="Rectangle 11"/>
          <p:cNvSpPr>
            <a:spLocks noChangeArrowheads="1"/>
          </p:cNvSpPr>
          <p:nvPr/>
        </p:nvSpPr>
        <p:spPr bwMode="auto">
          <a:xfrm>
            <a:off x="2455245" y="2049972"/>
            <a:ext cx="1038748"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dirty="0" err="1"/>
              <a:t>Coste</a:t>
            </a:r>
            <a:endParaRPr lang="en-US" altLang="es-AR" sz="1600" b="1" dirty="0"/>
          </a:p>
          <a:p>
            <a:pPr algn="r"/>
            <a:r>
              <a:rPr lang="en-US" altLang="es-AR" sz="1600" b="1" dirty="0"/>
              <a:t>(</a:t>
            </a:r>
            <a:r>
              <a:rPr lang="en-US" altLang="es-AR" sz="1600" b="1" dirty="0" err="1"/>
              <a:t>dólares</a:t>
            </a:r>
            <a:r>
              <a:rPr lang="en-US" altLang="es-AR" sz="1600" b="1" dirty="0"/>
              <a:t> </a:t>
            </a:r>
          </a:p>
          <a:p>
            <a:pPr algn="r"/>
            <a:r>
              <a:rPr lang="en-US" altLang="es-AR" sz="1600" b="1" dirty="0"/>
              <a:t>al </a:t>
            </a:r>
            <a:r>
              <a:rPr lang="en-US" altLang="es-AR" sz="1600" b="1" dirty="0" err="1"/>
              <a:t>año</a:t>
            </a:r>
            <a:r>
              <a:rPr lang="en-US" altLang="es-AR" sz="1600" b="1" dirty="0"/>
              <a:t>)</a:t>
            </a:r>
          </a:p>
        </p:txBody>
      </p:sp>
      <p:grpSp>
        <p:nvGrpSpPr>
          <p:cNvPr id="2" name="Group 67"/>
          <p:cNvGrpSpPr>
            <a:grpSpLocks/>
          </p:cNvGrpSpPr>
          <p:nvPr/>
        </p:nvGrpSpPr>
        <p:grpSpPr bwMode="auto">
          <a:xfrm>
            <a:off x="3729038" y="2413508"/>
            <a:ext cx="6338888" cy="3879850"/>
            <a:chOff x="1389" y="1336"/>
            <a:chExt cx="3993" cy="2444"/>
          </a:xfrm>
        </p:grpSpPr>
        <p:sp>
          <p:nvSpPr>
            <p:cNvPr id="73760" name="Line 13"/>
            <p:cNvSpPr>
              <a:spLocks noChangeShapeType="1"/>
            </p:cNvSpPr>
            <p:nvPr/>
          </p:nvSpPr>
          <p:spPr bwMode="auto">
            <a:xfrm flipV="1">
              <a:off x="1389" y="1507"/>
              <a:ext cx="2525" cy="2273"/>
            </a:xfrm>
            <a:prstGeom prst="line">
              <a:avLst/>
            </a:prstGeom>
            <a:noFill/>
            <a:ln w="57150">
              <a:solidFill>
                <a:srgbClr val="663300"/>
              </a:solidFill>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61" name="Rectangle 14"/>
            <p:cNvSpPr>
              <a:spLocks noChangeArrowheads="1"/>
            </p:cNvSpPr>
            <p:nvPr/>
          </p:nvSpPr>
          <p:spPr bwMode="auto">
            <a:xfrm>
              <a:off x="4019" y="1336"/>
              <a:ext cx="13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Senda de expansión</a:t>
              </a:r>
            </a:p>
          </p:txBody>
        </p:sp>
      </p:grpSp>
      <p:sp>
        <p:nvSpPr>
          <p:cNvPr id="73741" name="Rectangle 20"/>
          <p:cNvSpPr>
            <a:spLocks noChangeArrowheads="1"/>
          </p:cNvSpPr>
          <p:nvPr/>
        </p:nvSpPr>
        <p:spPr bwMode="auto">
          <a:xfrm>
            <a:off x="3016251" y="5048759"/>
            <a:ext cx="7096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1.000</a:t>
            </a:r>
          </a:p>
        </p:txBody>
      </p:sp>
      <p:sp>
        <p:nvSpPr>
          <p:cNvPr id="73742" name="Rectangle 21"/>
          <p:cNvSpPr>
            <a:spLocks noChangeArrowheads="1"/>
          </p:cNvSpPr>
          <p:nvPr/>
        </p:nvSpPr>
        <p:spPr bwMode="auto">
          <a:xfrm>
            <a:off x="4530726" y="6260022"/>
            <a:ext cx="6334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100</a:t>
            </a:r>
          </a:p>
        </p:txBody>
      </p:sp>
      <p:sp>
        <p:nvSpPr>
          <p:cNvPr id="73743" name="Rectangle 24"/>
          <p:cNvSpPr>
            <a:spLocks noChangeArrowheads="1"/>
          </p:cNvSpPr>
          <p:nvPr/>
        </p:nvSpPr>
        <p:spPr bwMode="auto">
          <a:xfrm>
            <a:off x="7048500" y="6260022"/>
            <a:ext cx="571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300</a:t>
            </a:r>
          </a:p>
        </p:txBody>
      </p:sp>
      <p:sp>
        <p:nvSpPr>
          <p:cNvPr id="73744" name="Rectangle 25"/>
          <p:cNvSpPr>
            <a:spLocks noChangeArrowheads="1"/>
          </p:cNvSpPr>
          <p:nvPr/>
        </p:nvSpPr>
        <p:spPr bwMode="auto">
          <a:xfrm>
            <a:off x="5800725" y="6260022"/>
            <a:ext cx="611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200</a:t>
            </a:r>
          </a:p>
        </p:txBody>
      </p:sp>
      <p:sp>
        <p:nvSpPr>
          <p:cNvPr id="73745" name="Rectangle 51"/>
          <p:cNvSpPr>
            <a:spLocks noChangeArrowheads="1"/>
          </p:cNvSpPr>
          <p:nvPr/>
        </p:nvSpPr>
        <p:spPr bwMode="auto">
          <a:xfrm>
            <a:off x="3016251" y="3975609"/>
            <a:ext cx="7096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2.000</a:t>
            </a:r>
          </a:p>
        </p:txBody>
      </p:sp>
      <p:sp>
        <p:nvSpPr>
          <p:cNvPr id="73746" name="Rectangle 52"/>
          <p:cNvSpPr>
            <a:spLocks noChangeArrowheads="1"/>
          </p:cNvSpPr>
          <p:nvPr/>
        </p:nvSpPr>
        <p:spPr bwMode="auto">
          <a:xfrm>
            <a:off x="3016251" y="2902459"/>
            <a:ext cx="7096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3.000</a:t>
            </a:r>
          </a:p>
        </p:txBody>
      </p:sp>
      <p:grpSp>
        <p:nvGrpSpPr>
          <p:cNvPr id="3" name="Group 68"/>
          <p:cNvGrpSpPr>
            <a:grpSpLocks/>
          </p:cNvGrpSpPr>
          <p:nvPr/>
        </p:nvGrpSpPr>
        <p:grpSpPr bwMode="auto">
          <a:xfrm>
            <a:off x="3741738" y="2619884"/>
            <a:ext cx="3692334" cy="3654425"/>
            <a:chOff x="1397" y="1466"/>
            <a:chExt cx="2299" cy="2302"/>
          </a:xfrm>
        </p:grpSpPr>
        <p:sp>
          <p:nvSpPr>
            <p:cNvPr id="73748" name="Text Box 64"/>
            <p:cNvSpPr txBox="1">
              <a:spLocks noChangeArrowheads="1"/>
            </p:cNvSpPr>
            <p:nvPr/>
          </p:nvSpPr>
          <p:spPr bwMode="auto">
            <a:xfrm>
              <a:off x="2010" y="2793"/>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dirty="0"/>
                <a:t>D</a:t>
              </a:r>
            </a:p>
          </p:txBody>
        </p:sp>
        <p:sp>
          <p:nvSpPr>
            <p:cNvPr id="73749" name="Line 32"/>
            <p:cNvSpPr>
              <a:spLocks noChangeShapeType="1"/>
            </p:cNvSpPr>
            <p:nvPr/>
          </p:nvSpPr>
          <p:spPr bwMode="auto">
            <a:xfrm rot="16200000" flipH="1">
              <a:off x="2230" y="3106"/>
              <a:ext cx="132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0" name="Line 39"/>
            <p:cNvSpPr>
              <a:spLocks noChangeShapeType="1"/>
            </p:cNvSpPr>
            <p:nvPr/>
          </p:nvSpPr>
          <p:spPr bwMode="auto">
            <a:xfrm rot="16200000" flipH="1">
              <a:off x="1823" y="3448"/>
              <a:ext cx="64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1" name="Line 54"/>
            <p:cNvSpPr>
              <a:spLocks noChangeShapeType="1"/>
            </p:cNvSpPr>
            <p:nvPr/>
          </p:nvSpPr>
          <p:spPr bwMode="auto">
            <a:xfrm rot="10800000" flipH="1">
              <a:off x="1397" y="3102"/>
              <a:ext cx="678"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2" name="Line 55"/>
            <p:cNvSpPr>
              <a:spLocks noChangeShapeType="1"/>
            </p:cNvSpPr>
            <p:nvPr/>
          </p:nvSpPr>
          <p:spPr bwMode="auto">
            <a:xfrm rot="10800000" flipH="1">
              <a:off x="1397" y="2423"/>
              <a:ext cx="1452"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3" name="Line 56"/>
            <p:cNvSpPr>
              <a:spLocks noChangeShapeType="1"/>
            </p:cNvSpPr>
            <p:nvPr/>
          </p:nvSpPr>
          <p:spPr bwMode="auto">
            <a:xfrm rot="10800000" flipH="1">
              <a:off x="1397" y="1761"/>
              <a:ext cx="2218"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4" name="Line 57"/>
            <p:cNvSpPr>
              <a:spLocks noChangeShapeType="1"/>
            </p:cNvSpPr>
            <p:nvPr/>
          </p:nvSpPr>
          <p:spPr bwMode="auto">
            <a:xfrm rot="16200000" flipH="1">
              <a:off x="2652" y="2794"/>
              <a:ext cx="1948"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73755" name="Oval 58"/>
            <p:cNvSpPr>
              <a:spLocks noChangeArrowheads="1"/>
            </p:cNvSpPr>
            <p:nvPr/>
          </p:nvSpPr>
          <p:spPr bwMode="auto">
            <a:xfrm>
              <a:off x="2083" y="2953"/>
              <a:ext cx="110" cy="32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56" name="Oval 61"/>
            <p:cNvSpPr>
              <a:spLocks noChangeArrowheads="1"/>
            </p:cNvSpPr>
            <p:nvPr/>
          </p:nvSpPr>
          <p:spPr bwMode="auto">
            <a:xfrm>
              <a:off x="2825" y="2274"/>
              <a:ext cx="110" cy="32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57" name="Oval 62"/>
            <p:cNvSpPr>
              <a:spLocks noChangeArrowheads="1"/>
            </p:cNvSpPr>
            <p:nvPr/>
          </p:nvSpPr>
          <p:spPr bwMode="auto">
            <a:xfrm>
              <a:off x="3558" y="1619"/>
              <a:ext cx="110" cy="32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3758" name="Text Box 63"/>
            <p:cNvSpPr txBox="1">
              <a:spLocks noChangeArrowheads="1"/>
            </p:cNvSpPr>
            <p:nvPr/>
          </p:nvSpPr>
          <p:spPr bwMode="auto">
            <a:xfrm>
              <a:off x="2775" y="2105"/>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dirty="0"/>
                <a:t>E</a:t>
              </a:r>
            </a:p>
          </p:txBody>
        </p:sp>
        <p:sp>
          <p:nvSpPr>
            <p:cNvPr id="73759" name="Text Box 65"/>
            <p:cNvSpPr txBox="1">
              <a:spLocks noChangeArrowheads="1"/>
            </p:cNvSpPr>
            <p:nvPr/>
          </p:nvSpPr>
          <p:spPr bwMode="auto">
            <a:xfrm>
              <a:off x="3502" y="1466"/>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dirty="0"/>
                <a:t>F</a:t>
              </a:r>
            </a:p>
          </p:txBody>
        </p:sp>
      </p:grpSp>
    </p:spTree>
    <p:extLst>
      <p:ext uri="{BB962C8B-B14F-4D97-AF65-F5344CB8AC3E}">
        <p14:creationId xmlns:p14="http://schemas.microsoft.com/office/powerpoint/2010/main" val="313062401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Line 5"/>
          <p:cNvSpPr>
            <a:spLocks noChangeShapeType="1"/>
          </p:cNvSpPr>
          <p:nvPr/>
        </p:nvSpPr>
        <p:spPr bwMode="auto">
          <a:xfrm flipV="1">
            <a:off x="3748089" y="3237548"/>
            <a:ext cx="3082925" cy="3109912"/>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779" name="Rectangle 25"/>
          <p:cNvSpPr>
            <a:spLocks noChangeArrowheads="1"/>
          </p:cNvSpPr>
          <p:nvPr/>
        </p:nvSpPr>
        <p:spPr bwMode="auto">
          <a:xfrm>
            <a:off x="6653214" y="3356611"/>
            <a:ext cx="216405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Senda de expansión</a:t>
            </a:r>
          </a:p>
          <a:p>
            <a:r>
              <a:rPr lang="en-US" altLang="es-AR" sz="1600" b="1"/>
              <a:t>a largo plazo</a:t>
            </a:r>
          </a:p>
        </p:txBody>
      </p:sp>
      <p:sp>
        <p:nvSpPr>
          <p:cNvPr id="75780" name="Rectangle 37"/>
          <p:cNvSpPr>
            <a:spLocks noChangeArrowheads="1"/>
          </p:cNvSpPr>
          <p:nvPr/>
        </p:nvSpPr>
        <p:spPr bwMode="auto">
          <a:xfrm>
            <a:off x="5856288" y="2272348"/>
            <a:ext cx="3784600" cy="590550"/>
          </a:xfrm>
          <a:prstGeom prst="rect">
            <a:avLst/>
          </a:prstGeom>
          <a:solidFill>
            <a:schemeClr val="hlink"/>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600" b="1"/>
              <a:t>La senda de expansión a largo plazo </a:t>
            </a:r>
          </a:p>
          <a:p>
            <a:pPr algn="ctr"/>
            <a:r>
              <a:rPr lang="en-US" altLang="es-AR" sz="1600" b="1"/>
              <a:t>se traza igual que antes . </a:t>
            </a:r>
          </a:p>
        </p:txBody>
      </p:sp>
      <p:sp>
        <p:nvSpPr>
          <p:cNvPr id="75781" name="Rectangle 2"/>
          <p:cNvSpPr>
            <a:spLocks noChangeArrowheads="1"/>
          </p:cNvSpPr>
          <p:nvPr/>
        </p:nvSpPr>
        <p:spPr bwMode="auto">
          <a:xfrm>
            <a:off x="2286000" y="661416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82" name="Rectangle 3"/>
          <p:cNvSpPr>
            <a:spLocks noChangeArrowheads="1"/>
          </p:cNvSpPr>
          <p:nvPr/>
        </p:nvSpPr>
        <p:spPr bwMode="auto">
          <a:xfrm>
            <a:off x="4800600" y="661416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83" name="Rectangle 6"/>
          <p:cNvSpPr>
            <a:spLocks noGrp="1" noChangeArrowheads="1"/>
          </p:cNvSpPr>
          <p:nvPr>
            <p:ph type="title"/>
          </p:nvPr>
        </p:nvSpPr>
        <p:spPr>
          <a:xfrm>
            <a:off x="1418431" y="612777"/>
            <a:ext cx="8344695" cy="1085850"/>
          </a:xfrm>
        </p:spPr>
        <p:txBody>
          <a:bodyPr/>
          <a:lstStyle/>
          <a:p>
            <a:r>
              <a:rPr lang="en-US" altLang="es-AR" sz="3200" dirty="0"/>
              <a:t>La </a:t>
            </a:r>
            <a:r>
              <a:rPr lang="en-US" altLang="es-AR" sz="3200" dirty="0" err="1"/>
              <a:t>rigidez</a:t>
            </a:r>
            <a:r>
              <a:rPr lang="en-US" altLang="es-AR" sz="3200" dirty="0"/>
              <a:t> de la </a:t>
            </a:r>
            <a:r>
              <a:rPr lang="en-US" altLang="es-AR" sz="3200" dirty="0" err="1"/>
              <a:t>producción</a:t>
            </a:r>
            <a:r>
              <a:rPr lang="en-US" altLang="es-AR" sz="3200" dirty="0"/>
              <a:t> a </a:t>
            </a:r>
            <a:r>
              <a:rPr lang="en-US" altLang="es-AR" sz="3200" dirty="0" err="1"/>
              <a:t>corto</a:t>
            </a:r>
            <a:r>
              <a:rPr lang="en-US" altLang="es-AR" sz="3200" dirty="0"/>
              <a:t> </a:t>
            </a:r>
            <a:r>
              <a:rPr lang="en-US" altLang="es-AR" sz="3200" dirty="0" err="1"/>
              <a:t>plazo</a:t>
            </a:r>
            <a:endParaRPr lang="en-US" altLang="es-AR" sz="3200" dirty="0"/>
          </a:p>
        </p:txBody>
      </p:sp>
      <p:sp>
        <p:nvSpPr>
          <p:cNvPr id="75784" name="Rectangle 8"/>
          <p:cNvSpPr>
            <a:spLocks noChangeArrowheads="1"/>
          </p:cNvSpPr>
          <p:nvPr/>
        </p:nvSpPr>
        <p:spPr bwMode="auto">
          <a:xfrm>
            <a:off x="2286000" y="661416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85" name="Rectangle 9"/>
          <p:cNvSpPr>
            <a:spLocks noChangeArrowheads="1"/>
          </p:cNvSpPr>
          <p:nvPr/>
        </p:nvSpPr>
        <p:spPr bwMode="auto">
          <a:xfrm>
            <a:off x="4800600" y="661416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86" name="Rectangle 10"/>
          <p:cNvSpPr>
            <a:spLocks noChangeArrowheads="1"/>
          </p:cNvSpPr>
          <p:nvPr/>
        </p:nvSpPr>
        <p:spPr bwMode="auto">
          <a:xfrm>
            <a:off x="4648200" y="660146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87" name="Line 11"/>
          <p:cNvSpPr>
            <a:spLocks noChangeShapeType="1"/>
          </p:cNvSpPr>
          <p:nvPr/>
        </p:nvSpPr>
        <p:spPr bwMode="auto">
          <a:xfrm>
            <a:off x="3746500" y="2123124"/>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788" name="Line 12"/>
          <p:cNvSpPr>
            <a:spLocks noChangeShapeType="1"/>
          </p:cNvSpPr>
          <p:nvPr/>
        </p:nvSpPr>
        <p:spPr bwMode="auto">
          <a:xfrm>
            <a:off x="3727450" y="6372860"/>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789" name="Rectangle 13"/>
          <p:cNvSpPr>
            <a:spLocks noChangeArrowheads="1"/>
          </p:cNvSpPr>
          <p:nvPr/>
        </p:nvSpPr>
        <p:spPr bwMode="auto">
          <a:xfrm>
            <a:off x="8204201" y="6226811"/>
            <a:ext cx="1558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Trabajo al año</a:t>
            </a:r>
          </a:p>
        </p:txBody>
      </p:sp>
      <p:sp>
        <p:nvSpPr>
          <p:cNvPr id="75790" name="Rectangle 14"/>
          <p:cNvSpPr>
            <a:spLocks noChangeArrowheads="1"/>
          </p:cNvSpPr>
          <p:nvPr/>
        </p:nvSpPr>
        <p:spPr bwMode="auto">
          <a:xfrm>
            <a:off x="2479224" y="2356613"/>
            <a:ext cx="86722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dirty="0"/>
              <a:t>Capital</a:t>
            </a:r>
          </a:p>
          <a:p>
            <a:pPr algn="r"/>
            <a:r>
              <a:rPr lang="en-US" altLang="es-AR" sz="1600" b="1" dirty="0"/>
              <a:t>al </a:t>
            </a:r>
            <a:r>
              <a:rPr lang="en-US" altLang="es-AR" sz="1600" b="1" dirty="0" err="1"/>
              <a:t>año</a:t>
            </a:r>
            <a:endParaRPr lang="en-US" altLang="es-AR" sz="1600" b="1" dirty="0"/>
          </a:p>
        </p:txBody>
      </p:sp>
      <p:grpSp>
        <p:nvGrpSpPr>
          <p:cNvPr id="2" name="Group 53"/>
          <p:cNvGrpSpPr>
            <a:grpSpLocks/>
          </p:cNvGrpSpPr>
          <p:nvPr/>
        </p:nvGrpSpPr>
        <p:grpSpPr bwMode="auto">
          <a:xfrm>
            <a:off x="3278188" y="2040574"/>
            <a:ext cx="5476874" cy="4645025"/>
            <a:chOff x="1105" y="1055"/>
            <a:chExt cx="3450" cy="2926"/>
          </a:xfrm>
        </p:grpSpPr>
        <p:sp>
          <p:nvSpPr>
            <p:cNvPr id="75814" name="Rectangle 30"/>
            <p:cNvSpPr>
              <a:spLocks noChangeArrowheads="1"/>
            </p:cNvSpPr>
            <p:nvPr/>
          </p:nvSpPr>
          <p:spPr bwMode="auto">
            <a:xfrm>
              <a:off x="2353" y="3753"/>
              <a:ext cx="24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L</a:t>
              </a:r>
              <a:r>
                <a:rPr lang="en-US" altLang="es-AR" sz="1600" b="1" i="1" baseline="-25000"/>
                <a:t>2</a:t>
              </a:r>
            </a:p>
          </p:txBody>
        </p:sp>
        <p:sp>
          <p:nvSpPr>
            <p:cNvPr id="75815" name="Rectangle 26"/>
            <p:cNvSpPr>
              <a:spLocks noChangeArrowheads="1"/>
            </p:cNvSpPr>
            <p:nvPr/>
          </p:nvSpPr>
          <p:spPr bwMode="auto">
            <a:xfrm>
              <a:off x="4273" y="2977"/>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2</a:t>
              </a:r>
            </a:p>
          </p:txBody>
        </p:sp>
        <p:sp>
          <p:nvSpPr>
            <p:cNvPr id="75816" name="Line 4"/>
            <p:cNvSpPr>
              <a:spLocks noChangeShapeType="1"/>
            </p:cNvSpPr>
            <p:nvPr/>
          </p:nvSpPr>
          <p:spPr bwMode="auto">
            <a:xfrm>
              <a:off x="1418" y="1602"/>
              <a:ext cx="2166" cy="2174"/>
            </a:xfrm>
            <a:prstGeom prst="line">
              <a:avLst/>
            </a:prstGeom>
            <a:noFill/>
            <a:ln w="50800">
              <a:solidFill>
                <a:srgbClr val="99CC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817" name="Rectangle 18"/>
            <p:cNvSpPr>
              <a:spLocks noChangeArrowheads="1"/>
            </p:cNvSpPr>
            <p:nvPr/>
          </p:nvSpPr>
          <p:spPr bwMode="auto">
            <a:xfrm>
              <a:off x="1105" y="2545"/>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2</a:t>
              </a:r>
            </a:p>
          </p:txBody>
        </p:sp>
        <p:sp>
          <p:nvSpPr>
            <p:cNvPr id="75818" name="Line 19"/>
            <p:cNvSpPr>
              <a:spLocks noChangeShapeType="1"/>
            </p:cNvSpPr>
            <p:nvPr/>
          </p:nvSpPr>
          <p:spPr bwMode="auto">
            <a:xfrm flipH="1">
              <a:off x="1386" y="2688"/>
              <a:ext cx="1118"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5819" name="Freeform 22"/>
            <p:cNvSpPr>
              <a:spLocks/>
            </p:cNvSpPr>
            <p:nvPr/>
          </p:nvSpPr>
          <p:spPr bwMode="auto">
            <a:xfrm>
              <a:off x="1873" y="1055"/>
              <a:ext cx="2401" cy="2115"/>
            </a:xfrm>
            <a:custGeom>
              <a:avLst/>
              <a:gdLst>
                <a:gd name="T0" fmla="*/ 0 w 2401"/>
                <a:gd name="T1" fmla="*/ 0 h 2115"/>
                <a:gd name="T2" fmla="*/ 0 w 2401"/>
                <a:gd name="T3" fmla="*/ 25 h 2115"/>
                <a:gd name="T4" fmla="*/ 7 w 2401"/>
                <a:gd name="T5" fmla="*/ 55 h 2115"/>
                <a:gd name="T6" fmla="*/ 7 w 2401"/>
                <a:gd name="T7" fmla="*/ 126 h 2115"/>
                <a:gd name="T8" fmla="*/ 21 w 2401"/>
                <a:gd name="T9" fmla="*/ 213 h 2115"/>
                <a:gd name="T10" fmla="*/ 28 w 2401"/>
                <a:gd name="T11" fmla="*/ 304 h 2115"/>
                <a:gd name="T12" fmla="*/ 34 w 2401"/>
                <a:gd name="T13" fmla="*/ 400 h 2115"/>
                <a:gd name="T14" fmla="*/ 48 w 2401"/>
                <a:gd name="T15" fmla="*/ 497 h 2115"/>
                <a:gd name="T16" fmla="*/ 55 w 2401"/>
                <a:gd name="T17" fmla="*/ 578 h 2115"/>
                <a:gd name="T18" fmla="*/ 69 w 2401"/>
                <a:gd name="T19" fmla="*/ 649 h 2115"/>
                <a:gd name="T20" fmla="*/ 75 w 2401"/>
                <a:gd name="T21" fmla="*/ 704 h 2115"/>
                <a:gd name="T22" fmla="*/ 89 w 2401"/>
                <a:gd name="T23" fmla="*/ 750 h 2115"/>
                <a:gd name="T24" fmla="*/ 96 w 2401"/>
                <a:gd name="T25" fmla="*/ 791 h 2115"/>
                <a:gd name="T26" fmla="*/ 110 w 2401"/>
                <a:gd name="T27" fmla="*/ 826 h 2115"/>
                <a:gd name="T28" fmla="*/ 130 w 2401"/>
                <a:gd name="T29" fmla="*/ 887 h 2115"/>
                <a:gd name="T30" fmla="*/ 158 w 2401"/>
                <a:gd name="T31" fmla="*/ 958 h 2115"/>
                <a:gd name="T32" fmla="*/ 233 w 2401"/>
                <a:gd name="T33" fmla="*/ 1100 h 2115"/>
                <a:gd name="T34" fmla="*/ 274 w 2401"/>
                <a:gd name="T35" fmla="*/ 1171 h 2115"/>
                <a:gd name="T36" fmla="*/ 322 w 2401"/>
                <a:gd name="T37" fmla="*/ 1242 h 2115"/>
                <a:gd name="T38" fmla="*/ 383 w 2401"/>
                <a:gd name="T39" fmla="*/ 1323 h 2115"/>
                <a:gd name="T40" fmla="*/ 445 w 2401"/>
                <a:gd name="T41" fmla="*/ 1409 h 2115"/>
                <a:gd name="T42" fmla="*/ 520 w 2401"/>
                <a:gd name="T43" fmla="*/ 1495 h 2115"/>
                <a:gd name="T44" fmla="*/ 588 w 2401"/>
                <a:gd name="T45" fmla="*/ 1571 h 2115"/>
                <a:gd name="T46" fmla="*/ 657 w 2401"/>
                <a:gd name="T47" fmla="*/ 1632 h 2115"/>
                <a:gd name="T48" fmla="*/ 725 w 2401"/>
                <a:gd name="T49" fmla="*/ 1688 h 2115"/>
                <a:gd name="T50" fmla="*/ 800 w 2401"/>
                <a:gd name="T51" fmla="*/ 1739 h 2115"/>
                <a:gd name="T52" fmla="*/ 889 w 2401"/>
                <a:gd name="T53" fmla="*/ 1789 h 2115"/>
                <a:gd name="T54" fmla="*/ 998 w 2401"/>
                <a:gd name="T55" fmla="*/ 1850 h 2115"/>
                <a:gd name="T56" fmla="*/ 1122 w 2401"/>
                <a:gd name="T57" fmla="*/ 1921 h 2115"/>
                <a:gd name="T58" fmla="*/ 1190 w 2401"/>
                <a:gd name="T59" fmla="*/ 1952 h 2115"/>
                <a:gd name="T60" fmla="*/ 1265 w 2401"/>
                <a:gd name="T61" fmla="*/ 1982 h 2115"/>
                <a:gd name="T62" fmla="*/ 1347 w 2401"/>
                <a:gd name="T63" fmla="*/ 2008 h 2115"/>
                <a:gd name="T64" fmla="*/ 1436 w 2401"/>
                <a:gd name="T65" fmla="*/ 2033 h 2115"/>
                <a:gd name="T66" fmla="*/ 1545 w 2401"/>
                <a:gd name="T67" fmla="*/ 2048 h 2115"/>
                <a:gd name="T68" fmla="*/ 1668 w 2401"/>
                <a:gd name="T69" fmla="*/ 2063 h 2115"/>
                <a:gd name="T70" fmla="*/ 1798 w 2401"/>
                <a:gd name="T71" fmla="*/ 2079 h 2115"/>
                <a:gd name="T72" fmla="*/ 1942 w 2401"/>
                <a:gd name="T73" fmla="*/ 2089 h 2115"/>
                <a:gd name="T74" fmla="*/ 2072 w 2401"/>
                <a:gd name="T75" fmla="*/ 2094 h 2115"/>
                <a:gd name="T76" fmla="*/ 2202 w 2401"/>
                <a:gd name="T77" fmla="*/ 2104 h 2115"/>
                <a:gd name="T78" fmla="*/ 2311 w 2401"/>
                <a:gd name="T79" fmla="*/ 2109 h 2115"/>
                <a:gd name="T80" fmla="*/ 2359 w 2401"/>
                <a:gd name="T81" fmla="*/ 2109 h 2115"/>
                <a:gd name="T82" fmla="*/ 2400 w 2401"/>
                <a:gd name="T83" fmla="*/ 2114 h 21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01"/>
                <a:gd name="T127" fmla="*/ 0 h 2115"/>
                <a:gd name="T128" fmla="*/ 2401 w 2401"/>
                <a:gd name="T129" fmla="*/ 2115 h 21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01" h="2115">
                  <a:moveTo>
                    <a:pt x="0" y="0"/>
                  </a:moveTo>
                  <a:lnTo>
                    <a:pt x="0" y="25"/>
                  </a:lnTo>
                  <a:lnTo>
                    <a:pt x="7" y="55"/>
                  </a:lnTo>
                  <a:lnTo>
                    <a:pt x="7" y="126"/>
                  </a:lnTo>
                  <a:lnTo>
                    <a:pt x="21" y="213"/>
                  </a:lnTo>
                  <a:lnTo>
                    <a:pt x="28" y="304"/>
                  </a:lnTo>
                  <a:lnTo>
                    <a:pt x="34" y="400"/>
                  </a:lnTo>
                  <a:lnTo>
                    <a:pt x="48" y="497"/>
                  </a:lnTo>
                  <a:lnTo>
                    <a:pt x="55" y="578"/>
                  </a:lnTo>
                  <a:lnTo>
                    <a:pt x="69" y="649"/>
                  </a:lnTo>
                  <a:lnTo>
                    <a:pt x="75" y="704"/>
                  </a:lnTo>
                  <a:lnTo>
                    <a:pt x="89" y="750"/>
                  </a:lnTo>
                  <a:lnTo>
                    <a:pt x="96" y="791"/>
                  </a:lnTo>
                  <a:lnTo>
                    <a:pt x="110" y="826"/>
                  </a:lnTo>
                  <a:lnTo>
                    <a:pt x="130" y="887"/>
                  </a:lnTo>
                  <a:lnTo>
                    <a:pt x="158" y="958"/>
                  </a:lnTo>
                  <a:lnTo>
                    <a:pt x="233" y="1100"/>
                  </a:lnTo>
                  <a:lnTo>
                    <a:pt x="274" y="1171"/>
                  </a:lnTo>
                  <a:lnTo>
                    <a:pt x="322" y="1242"/>
                  </a:lnTo>
                  <a:lnTo>
                    <a:pt x="383" y="1323"/>
                  </a:lnTo>
                  <a:lnTo>
                    <a:pt x="445" y="1409"/>
                  </a:lnTo>
                  <a:lnTo>
                    <a:pt x="520" y="1495"/>
                  </a:lnTo>
                  <a:lnTo>
                    <a:pt x="588" y="1571"/>
                  </a:lnTo>
                  <a:lnTo>
                    <a:pt x="657" y="1632"/>
                  </a:lnTo>
                  <a:lnTo>
                    <a:pt x="725" y="1688"/>
                  </a:lnTo>
                  <a:lnTo>
                    <a:pt x="800" y="1739"/>
                  </a:lnTo>
                  <a:lnTo>
                    <a:pt x="889" y="1789"/>
                  </a:lnTo>
                  <a:lnTo>
                    <a:pt x="998" y="1850"/>
                  </a:lnTo>
                  <a:lnTo>
                    <a:pt x="1122" y="1921"/>
                  </a:lnTo>
                  <a:lnTo>
                    <a:pt x="1190" y="1952"/>
                  </a:lnTo>
                  <a:lnTo>
                    <a:pt x="1265" y="1982"/>
                  </a:lnTo>
                  <a:lnTo>
                    <a:pt x="1347" y="2008"/>
                  </a:lnTo>
                  <a:lnTo>
                    <a:pt x="1436" y="2033"/>
                  </a:lnTo>
                  <a:lnTo>
                    <a:pt x="1545" y="2048"/>
                  </a:lnTo>
                  <a:lnTo>
                    <a:pt x="1668" y="2063"/>
                  </a:lnTo>
                  <a:lnTo>
                    <a:pt x="1798" y="2079"/>
                  </a:lnTo>
                  <a:lnTo>
                    <a:pt x="1942" y="2089"/>
                  </a:lnTo>
                  <a:lnTo>
                    <a:pt x="2072" y="2094"/>
                  </a:lnTo>
                  <a:lnTo>
                    <a:pt x="2202" y="2104"/>
                  </a:lnTo>
                  <a:lnTo>
                    <a:pt x="2311" y="2109"/>
                  </a:lnTo>
                  <a:lnTo>
                    <a:pt x="2359" y="2109"/>
                  </a:lnTo>
                  <a:lnTo>
                    <a:pt x="2400" y="2114"/>
                  </a:lnTo>
                </a:path>
              </a:pathLst>
            </a:custGeom>
            <a:noFill/>
            <a:ln w="50800" cap="rnd" cmpd="sng">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75820" name="Oval 23"/>
            <p:cNvSpPr>
              <a:spLocks noChangeArrowheads="1"/>
            </p:cNvSpPr>
            <p:nvPr/>
          </p:nvSpPr>
          <p:spPr bwMode="auto">
            <a:xfrm>
              <a:off x="2448" y="2640"/>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821" name="Line 29"/>
            <p:cNvSpPr>
              <a:spLocks noChangeShapeType="1"/>
            </p:cNvSpPr>
            <p:nvPr/>
          </p:nvSpPr>
          <p:spPr bwMode="auto">
            <a:xfrm>
              <a:off x="2496" y="2698"/>
              <a:ext cx="0" cy="1086"/>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5822" name="Rectangle 31"/>
            <p:cNvSpPr>
              <a:spLocks noChangeArrowheads="1"/>
            </p:cNvSpPr>
            <p:nvPr/>
          </p:nvSpPr>
          <p:spPr bwMode="auto">
            <a:xfrm>
              <a:off x="3505" y="3769"/>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D</a:t>
              </a:r>
            </a:p>
          </p:txBody>
        </p:sp>
        <p:sp>
          <p:nvSpPr>
            <p:cNvPr id="75823" name="Rectangle 33"/>
            <p:cNvSpPr>
              <a:spLocks noChangeArrowheads="1"/>
            </p:cNvSpPr>
            <p:nvPr/>
          </p:nvSpPr>
          <p:spPr bwMode="auto">
            <a:xfrm>
              <a:off x="1153" y="144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C</a:t>
              </a:r>
            </a:p>
          </p:txBody>
        </p:sp>
      </p:grpSp>
      <p:grpSp>
        <p:nvGrpSpPr>
          <p:cNvPr id="3" name="Group 48"/>
          <p:cNvGrpSpPr>
            <a:grpSpLocks/>
          </p:cNvGrpSpPr>
          <p:nvPr/>
        </p:nvGrpSpPr>
        <p:grpSpPr bwMode="auto">
          <a:xfrm>
            <a:off x="3354389" y="1967548"/>
            <a:ext cx="4803775" cy="4718050"/>
            <a:chOff x="1153" y="1009"/>
            <a:chExt cx="3026" cy="2972"/>
          </a:xfrm>
        </p:grpSpPr>
        <p:sp>
          <p:nvSpPr>
            <p:cNvPr id="75811" name="Line 16"/>
            <p:cNvSpPr>
              <a:spLocks noChangeShapeType="1"/>
            </p:cNvSpPr>
            <p:nvPr/>
          </p:nvSpPr>
          <p:spPr bwMode="auto">
            <a:xfrm>
              <a:off x="1418" y="1170"/>
              <a:ext cx="2598" cy="2598"/>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812" name="Rectangle 32"/>
            <p:cNvSpPr>
              <a:spLocks noChangeArrowheads="1"/>
            </p:cNvSpPr>
            <p:nvPr/>
          </p:nvSpPr>
          <p:spPr bwMode="auto">
            <a:xfrm>
              <a:off x="3985" y="3769"/>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F</a:t>
              </a:r>
            </a:p>
          </p:txBody>
        </p:sp>
        <p:sp>
          <p:nvSpPr>
            <p:cNvPr id="75813" name="Rectangle 34"/>
            <p:cNvSpPr>
              <a:spLocks noChangeArrowheads="1"/>
            </p:cNvSpPr>
            <p:nvPr/>
          </p:nvSpPr>
          <p:spPr bwMode="auto">
            <a:xfrm>
              <a:off x="1153" y="1009"/>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E</a:t>
              </a:r>
            </a:p>
          </p:txBody>
        </p:sp>
      </p:grpSp>
      <p:grpSp>
        <p:nvGrpSpPr>
          <p:cNvPr id="4" name="Group 50"/>
          <p:cNvGrpSpPr>
            <a:grpSpLocks/>
          </p:cNvGrpSpPr>
          <p:nvPr/>
        </p:nvGrpSpPr>
        <p:grpSpPr bwMode="auto">
          <a:xfrm>
            <a:off x="3278188" y="2724786"/>
            <a:ext cx="5019674" cy="3960813"/>
            <a:chOff x="1105" y="1486"/>
            <a:chExt cx="3162" cy="2495"/>
          </a:xfrm>
        </p:grpSpPr>
        <p:sp>
          <p:nvSpPr>
            <p:cNvPr id="75801" name="Rectangle 17"/>
            <p:cNvSpPr>
              <a:spLocks noChangeArrowheads="1"/>
            </p:cNvSpPr>
            <p:nvPr/>
          </p:nvSpPr>
          <p:spPr bwMode="auto">
            <a:xfrm>
              <a:off x="3985" y="3409"/>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1</a:t>
              </a:r>
            </a:p>
          </p:txBody>
        </p:sp>
        <p:sp>
          <p:nvSpPr>
            <p:cNvPr id="75802" name="Rectangle 27"/>
            <p:cNvSpPr>
              <a:spLocks noChangeArrowheads="1"/>
            </p:cNvSpPr>
            <p:nvPr/>
          </p:nvSpPr>
          <p:spPr bwMode="auto">
            <a:xfrm>
              <a:off x="1153" y="216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A</a:t>
              </a:r>
            </a:p>
          </p:txBody>
        </p:sp>
        <p:sp>
          <p:nvSpPr>
            <p:cNvPr id="75803" name="Rectangle 28"/>
            <p:cNvSpPr>
              <a:spLocks noChangeArrowheads="1"/>
            </p:cNvSpPr>
            <p:nvPr/>
          </p:nvSpPr>
          <p:spPr bwMode="auto">
            <a:xfrm>
              <a:off x="2689" y="3769"/>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B</a:t>
              </a:r>
            </a:p>
          </p:txBody>
        </p:sp>
        <p:sp>
          <p:nvSpPr>
            <p:cNvPr id="75804" name="Freeform 7"/>
            <p:cNvSpPr>
              <a:spLocks/>
            </p:cNvSpPr>
            <p:nvPr/>
          </p:nvSpPr>
          <p:spPr bwMode="auto">
            <a:xfrm>
              <a:off x="1537" y="1486"/>
              <a:ext cx="2401" cy="2116"/>
            </a:xfrm>
            <a:custGeom>
              <a:avLst/>
              <a:gdLst>
                <a:gd name="T0" fmla="*/ 0 w 2401"/>
                <a:gd name="T1" fmla="*/ 0 h 2116"/>
                <a:gd name="T2" fmla="*/ 0 w 2401"/>
                <a:gd name="T3" fmla="*/ 24 h 2116"/>
                <a:gd name="T4" fmla="*/ 6 w 2401"/>
                <a:gd name="T5" fmla="*/ 52 h 2116"/>
                <a:gd name="T6" fmla="*/ 6 w 2401"/>
                <a:gd name="T7" fmla="*/ 127 h 2116"/>
                <a:gd name="T8" fmla="*/ 19 w 2401"/>
                <a:gd name="T9" fmla="*/ 214 h 2116"/>
                <a:gd name="T10" fmla="*/ 25 w 2401"/>
                <a:gd name="T11" fmla="*/ 306 h 2116"/>
                <a:gd name="T12" fmla="*/ 38 w 2401"/>
                <a:gd name="T13" fmla="*/ 404 h 2116"/>
                <a:gd name="T14" fmla="*/ 44 w 2401"/>
                <a:gd name="T15" fmla="*/ 496 h 2116"/>
                <a:gd name="T16" fmla="*/ 57 w 2401"/>
                <a:gd name="T17" fmla="*/ 577 h 2116"/>
                <a:gd name="T18" fmla="*/ 69 w 2401"/>
                <a:gd name="T19" fmla="*/ 646 h 2116"/>
                <a:gd name="T20" fmla="*/ 82 w 2401"/>
                <a:gd name="T21" fmla="*/ 703 h 2116"/>
                <a:gd name="T22" fmla="*/ 88 w 2401"/>
                <a:gd name="T23" fmla="*/ 750 h 2116"/>
                <a:gd name="T24" fmla="*/ 101 w 2401"/>
                <a:gd name="T25" fmla="*/ 790 h 2116"/>
                <a:gd name="T26" fmla="*/ 107 w 2401"/>
                <a:gd name="T27" fmla="*/ 824 h 2116"/>
                <a:gd name="T28" fmla="*/ 132 w 2401"/>
                <a:gd name="T29" fmla="*/ 888 h 2116"/>
                <a:gd name="T30" fmla="*/ 157 w 2401"/>
                <a:gd name="T31" fmla="*/ 957 h 2116"/>
                <a:gd name="T32" fmla="*/ 233 w 2401"/>
                <a:gd name="T33" fmla="*/ 1101 h 2116"/>
                <a:gd name="T34" fmla="*/ 271 w 2401"/>
                <a:gd name="T35" fmla="*/ 1170 h 2116"/>
                <a:gd name="T36" fmla="*/ 321 w 2401"/>
                <a:gd name="T37" fmla="*/ 1245 h 2116"/>
                <a:gd name="T38" fmla="*/ 384 w 2401"/>
                <a:gd name="T39" fmla="*/ 1326 h 2116"/>
                <a:gd name="T40" fmla="*/ 447 w 2401"/>
                <a:gd name="T41" fmla="*/ 1412 h 2116"/>
                <a:gd name="T42" fmla="*/ 523 w 2401"/>
                <a:gd name="T43" fmla="*/ 1493 h 2116"/>
                <a:gd name="T44" fmla="*/ 592 w 2401"/>
                <a:gd name="T45" fmla="*/ 1568 h 2116"/>
                <a:gd name="T46" fmla="*/ 655 w 2401"/>
                <a:gd name="T47" fmla="*/ 1631 h 2116"/>
                <a:gd name="T48" fmla="*/ 724 w 2401"/>
                <a:gd name="T49" fmla="*/ 1689 h 2116"/>
                <a:gd name="T50" fmla="*/ 794 w 2401"/>
                <a:gd name="T51" fmla="*/ 1740 h 2116"/>
                <a:gd name="T52" fmla="*/ 838 w 2401"/>
                <a:gd name="T53" fmla="*/ 1764 h 2116"/>
                <a:gd name="T54" fmla="*/ 888 w 2401"/>
                <a:gd name="T55" fmla="*/ 1792 h 2116"/>
                <a:gd name="T56" fmla="*/ 1002 w 2401"/>
                <a:gd name="T57" fmla="*/ 1856 h 2116"/>
                <a:gd name="T58" fmla="*/ 1121 w 2401"/>
                <a:gd name="T59" fmla="*/ 1925 h 2116"/>
                <a:gd name="T60" fmla="*/ 1191 w 2401"/>
                <a:gd name="T61" fmla="*/ 1954 h 2116"/>
                <a:gd name="T62" fmla="*/ 1266 w 2401"/>
                <a:gd name="T63" fmla="*/ 1988 h 2116"/>
                <a:gd name="T64" fmla="*/ 1348 w 2401"/>
                <a:gd name="T65" fmla="*/ 2011 h 2116"/>
                <a:gd name="T66" fmla="*/ 1436 w 2401"/>
                <a:gd name="T67" fmla="*/ 2034 h 2116"/>
                <a:gd name="T68" fmla="*/ 1543 w 2401"/>
                <a:gd name="T69" fmla="*/ 2052 h 2116"/>
                <a:gd name="T70" fmla="*/ 1663 w 2401"/>
                <a:gd name="T71" fmla="*/ 2069 h 2116"/>
                <a:gd name="T72" fmla="*/ 1802 w 2401"/>
                <a:gd name="T73" fmla="*/ 2080 h 2116"/>
                <a:gd name="T74" fmla="*/ 1940 w 2401"/>
                <a:gd name="T75" fmla="*/ 2086 h 2116"/>
                <a:gd name="T76" fmla="*/ 2072 w 2401"/>
                <a:gd name="T77" fmla="*/ 2098 h 2116"/>
                <a:gd name="T78" fmla="*/ 2198 w 2401"/>
                <a:gd name="T79" fmla="*/ 2103 h 2116"/>
                <a:gd name="T80" fmla="*/ 2312 w 2401"/>
                <a:gd name="T81" fmla="*/ 2109 h 2116"/>
                <a:gd name="T82" fmla="*/ 2356 w 2401"/>
                <a:gd name="T83" fmla="*/ 2109 h 2116"/>
                <a:gd name="T84" fmla="*/ 2400 w 2401"/>
                <a:gd name="T85" fmla="*/ 2115 h 2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1"/>
                <a:gd name="T130" fmla="*/ 0 h 2116"/>
                <a:gd name="T131" fmla="*/ 2401 w 2401"/>
                <a:gd name="T132" fmla="*/ 2116 h 21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1" h="2116">
                  <a:moveTo>
                    <a:pt x="0" y="0"/>
                  </a:moveTo>
                  <a:lnTo>
                    <a:pt x="0" y="24"/>
                  </a:lnTo>
                  <a:lnTo>
                    <a:pt x="6" y="52"/>
                  </a:lnTo>
                  <a:lnTo>
                    <a:pt x="6" y="127"/>
                  </a:lnTo>
                  <a:lnTo>
                    <a:pt x="19" y="214"/>
                  </a:lnTo>
                  <a:lnTo>
                    <a:pt x="25" y="306"/>
                  </a:lnTo>
                  <a:lnTo>
                    <a:pt x="38" y="404"/>
                  </a:lnTo>
                  <a:lnTo>
                    <a:pt x="44" y="496"/>
                  </a:lnTo>
                  <a:lnTo>
                    <a:pt x="57" y="577"/>
                  </a:lnTo>
                  <a:lnTo>
                    <a:pt x="69" y="646"/>
                  </a:lnTo>
                  <a:lnTo>
                    <a:pt x="82" y="703"/>
                  </a:lnTo>
                  <a:lnTo>
                    <a:pt x="88" y="750"/>
                  </a:lnTo>
                  <a:lnTo>
                    <a:pt x="101" y="790"/>
                  </a:lnTo>
                  <a:lnTo>
                    <a:pt x="107" y="824"/>
                  </a:lnTo>
                  <a:lnTo>
                    <a:pt x="132" y="888"/>
                  </a:lnTo>
                  <a:lnTo>
                    <a:pt x="157" y="957"/>
                  </a:lnTo>
                  <a:lnTo>
                    <a:pt x="233" y="1101"/>
                  </a:lnTo>
                  <a:lnTo>
                    <a:pt x="271" y="1170"/>
                  </a:lnTo>
                  <a:lnTo>
                    <a:pt x="321" y="1245"/>
                  </a:lnTo>
                  <a:lnTo>
                    <a:pt x="384" y="1326"/>
                  </a:lnTo>
                  <a:lnTo>
                    <a:pt x="447" y="1412"/>
                  </a:lnTo>
                  <a:lnTo>
                    <a:pt x="523" y="1493"/>
                  </a:lnTo>
                  <a:lnTo>
                    <a:pt x="592" y="1568"/>
                  </a:lnTo>
                  <a:lnTo>
                    <a:pt x="655" y="1631"/>
                  </a:lnTo>
                  <a:lnTo>
                    <a:pt x="724" y="1689"/>
                  </a:lnTo>
                  <a:lnTo>
                    <a:pt x="794" y="1740"/>
                  </a:lnTo>
                  <a:lnTo>
                    <a:pt x="838" y="1764"/>
                  </a:lnTo>
                  <a:lnTo>
                    <a:pt x="888" y="1792"/>
                  </a:lnTo>
                  <a:lnTo>
                    <a:pt x="1002" y="1856"/>
                  </a:lnTo>
                  <a:lnTo>
                    <a:pt x="1121" y="1925"/>
                  </a:lnTo>
                  <a:lnTo>
                    <a:pt x="1191" y="1954"/>
                  </a:lnTo>
                  <a:lnTo>
                    <a:pt x="1266" y="1988"/>
                  </a:lnTo>
                  <a:lnTo>
                    <a:pt x="1348" y="2011"/>
                  </a:lnTo>
                  <a:lnTo>
                    <a:pt x="1436" y="2034"/>
                  </a:lnTo>
                  <a:lnTo>
                    <a:pt x="1543" y="2052"/>
                  </a:lnTo>
                  <a:lnTo>
                    <a:pt x="1663" y="2069"/>
                  </a:lnTo>
                  <a:lnTo>
                    <a:pt x="1802" y="2080"/>
                  </a:lnTo>
                  <a:lnTo>
                    <a:pt x="1940" y="2086"/>
                  </a:lnTo>
                  <a:lnTo>
                    <a:pt x="2072" y="2098"/>
                  </a:lnTo>
                  <a:lnTo>
                    <a:pt x="2198" y="2103"/>
                  </a:lnTo>
                  <a:lnTo>
                    <a:pt x="2312" y="2109"/>
                  </a:lnTo>
                  <a:lnTo>
                    <a:pt x="2356" y="2109"/>
                  </a:lnTo>
                  <a:lnTo>
                    <a:pt x="2400" y="2115"/>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75805" name="Line 15"/>
            <p:cNvSpPr>
              <a:spLocks noChangeShapeType="1"/>
            </p:cNvSpPr>
            <p:nvPr/>
          </p:nvSpPr>
          <p:spPr bwMode="auto">
            <a:xfrm>
              <a:off x="1387" y="2347"/>
              <a:ext cx="1429" cy="1429"/>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75806" name="Line 20"/>
            <p:cNvSpPr>
              <a:spLocks noChangeShapeType="1"/>
            </p:cNvSpPr>
            <p:nvPr/>
          </p:nvSpPr>
          <p:spPr bwMode="auto">
            <a:xfrm>
              <a:off x="2112" y="3082"/>
              <a:ext cx="0" cy="70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5807" name="Rectangle 21"/>
            <p:cNvSpPr>
              <a:spLocks noChangeArrowheads="1"/>
            </p:cNvSpPr>
            <p:nvPr/>
          </p:nvSpPr>
          <p:spPr bwMode="auto">
            <a:xfrm>
              <a:off x="1969" y="3753"/>
              <a:ext cx="24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L</a:t>
              </a:r>
              <a:r>
                <a:rPr lang="en-US" altLang="es-AR" sz="1600" b="1" i="1" baseline="-25000"/>
                <a:t>1</a:t>
              </a:r>
            </a:p>
          </p:txBody>
        </p:sp>
        <p:sp>
          <p:nvSpPr>
            <p:cNvPr id="75808" name="Oval 24"/>
            <p:cNvSpPr>
              <a:spLocks noChangeArrowheads="1"/>
            </p:cNvSpPr>
            <p:nvPr/>
          </p:nvSpPr>
          <p:spPr bwMode="auto">
            <a:xfrm>
              <a:off x="2064" y="302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809" name="Rectangle 35"/>
            <p:cNvSpPr>
              <a:spLocks noChangeArrowheads="1"/>
            </p:cNvSpPr>
            <p:nvPr/>
          </p:nvSpPr>
          <p:spPr bwMode="auto">
            <a:xfrm>
              <a:off x="1105" y="2929"/>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K</a:t>
              </a:r>
              <a:r>
                <a:rPr lang="en-US" altLang="es-AR" b="1" i="1" baseline="-25000"/>
                <a:t>1</a:t>
              </a:r>
            </a:p>
          </p:txBody>
        </p:sp>
        <p:sp>
          <p:nvSpPr>
            <p:cNvPr id="75810" name="Line 36"/>
            <p:cNvSpPr>
              <a:spLocks noChangeShapeType="1"/>
            </p:cNvSpPr>
            <p:nvPr/>
          </p:nvSpPr>
          <p:spPr bwMode="auto">
            <a:xfrm flipH="1">
              <a:off x="1386" y="3072"/>
              <a:ext cx="71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5" name="Group 49"/>
          <p:cNvGrpSpPr>
            <a:grpSpLocks/>
          </p:cNvGrpSpPr>
          <p:nvPr/>
        </p:nvGrpSpPr>
        <p:grpSpPr bwMode="auto">
          <a:xfrm>
            <a:off x="4876800" y="4585335"/>
            <a:ext cx="2730500" cy="2071688"/>
            <a:chOff x="2112" y="2658"/>
            <a:chExt cx="1720" cy="1305"/>
          </a:xfrm>
        </p:grpSpPr>
        <p:sp>
          <p:nvSpPr>
            <p:cNvPr id="75795" name="Oval 39"/>
            <p:cNvSpPr>
              <a:spLocks noChangeArrowheads="1"/>
            </p:cNvSpPr>
            <p:nvPr/>
          </p:nvSpPr>
          <p:spPr bwMode="auto">
            <a:xfrm>
              <a:off x="3295" y="302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5796" name="Line 40"/>
            <p:cNvSpPr>
              <a:spLocks noChangeShapeType="1"/>
            </p:cNvSpPr>
            <p:nvPr/>
          </p:nvSpPr>
          <p:spPr bwMode="auto">
            <a:xfrm>
              <a:off x="3350" y="3082"/>
              <a:ext cx="0" cy="70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75797" name="Rectangle 41"/>
            <p:cNvSpPr>
              <a:spLocks noChangeArrowheads="1"/>
            </p:cNvSpPr>
            <p:nvPr/>
          </p:nvSpPr>
          <p:spPr bwMode="auto">
            <a:xfrm>
              <a:off x="3252" y="3753"/>
              <a:ext cx="24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L</a:t>
              </a:r>
              <a:r>
                <a:rPr lang="en-US" altLang="es-AR" sz="1600" b="1" i="1" baseline="-25000"/>
                <a:t>3</a:t>
              </a:r>
            </a:p>
          </p:txBody>
        </p:sp>
        <p:sp>
          <p:nvSpPr>
            <p:cNvPr id="75798" name="Rectangle 42"/>
            <p:cNvSpPr>
              <a:spLocks noChangeArrowheads="1"/>
            </p:cNvSpPr>
            <p:nvPr/>
          </p:nvSpPr>
          <p:spPr bwMode="auto">
            <a:xfrm>
              <a:off x="3363" y="2782"/>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P</a:t>
              </a:r>
            </a:p>
          </p:txBody>
        </p:sp>
        <p:sp>
          <p:nvSpPr>
            <p:cNvPr id="75799" name="Line 43"/>
            <p:cNvSpPr>
              <a:spLocks noChangeShapeType="1"/>
            </p:cNvSpPr>
            <p:nvPr/>
          </p:nvSpPr>
          <p:spPr bwMode="auto">
            <a:xfrm flipH="1">
              <a:off x="2112" y="3072"/>
              <a:ext cx="1720" cy="0"/>
            </a:xfrm>
            <a:prstGeom prst="line">
              <a:avLst/>
            </a:prstGeom>
            <a:noFill/>
            <a:ln w="25400">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s-AR"/>
            </a:p>
          </p:txBody>
        </p:sp>
        <p:sp>
          <p:nvSpPr>
            <p:cNvPr id="75800" name="Rectangle 45"/>
            <p:cNvSpPr>
              <a:spLocks noChangeArrowheads="1"/>
            </p:cNvSpPr>
            <p:nvPr/>
          </p:nvSpPr>
          <p:spPr bwMode="auto">
            <a:xfrm>
              <a:off x="3665" y="2658"/>
              <a:ext cx="1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s-AR" sz="1600" b="1"/>
            </a:p>
          </p:txBody>
        </p:sp>
      </p:grpSp>
    </p:spTree>
    <p:extLst>
      <p:ext uri="{BB962C8B-B14F-4D97-AF65-F5344CB8AC3E}">
        <p14:creationId xmlns:p14="http://schemas.microsoft.com/office/powerpoint/2010/main" val="29694452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8067"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8068" name="Rectangle 7"/>
          <p:cNvSpPr>
            <a:spLocks noGrp="1" noChangeArrowheads="1"/>
          </p:cNvSpPr>
          <p:nvPr>
            <p:ph type="title"/>
          </p:nvPr>
        </p:nvSpPr>
        <p:spPr>
          <a:xfrm>
            <a:off x="1882840" y="768096"/>
            <a:ext cx="7983537" cy="1073150"/>
          </a:xfrm>
        </p:spPr>
        <p:txBody>
          <a:bodyPr/>
          <a:lstStyle/>
          <a:p>
            <a:r>
              <a:rPr lang="en-US" altLang="es-AR" sz="3200" dirty="0"/>
              <a:t>Las </a:t>
            </a:r>
            <a:r>
              <a:rPr lang="en-US" altLang="es-AR" sz="3200" dirty="0" err="1"/>
              <a:t>curvas</a:t>
            </a:r>
            <a:r>
              <a:rPr lang="en-US" altLang="es-AR" sz="3200" dirty="0"/>
              <a:t> de </a:t>
            </a:r>
            <a:r>
              <a:rPr lang="en-US" altLang="es-AR" sz="3200" dirty="0" err="1"/>
              <a:t>costes</a:t>
            </a:r>
            <a:r>
              <a:rPr lang="en-US" altLang="es-AR" sz="3200" dirty="0"/>
              <a:t> a largo </a:t>
            </a:r>
            <a:r>
              <a:rPr lang="en-US" altLang="es-AR" sz="3200" dirty="0" err="1"/>
              <a:t>plazo</a:t>
            </a:r>
            <a:r>
              <a:rPr lang="en-US" altLang="es-AR" sz="3200" dirty="0"/>
              <a:t> y a </a:t>
            </a:r>
            <a:r>
              <a:rPr lang="en-US" altLang="es-AR" sz="3200" dirty="0" err="1"/>
              <a:t>corto</a:t>
            </a:r>
            <a:r>
              <a:rPr lang="en-US" altLang="es-AR" sz="3200" dirty="0"/>
              <a:t> </a:t>
            </a:r>
            <a:r>
              <a:rPr lang="en-US" altLang="es-AR" sz="3200" dirty="0" err="1"/>
              <a:t>plazo</a:t>
            </a:r>
            <a:endParaRPr lang="en-US" altLang="es-AR" sz="3200" dirty="0"/>
          </a:p>
        </p:txBody>
      </p:sp>
      <p:sp>
        <p:nvSpPr>
          <p:cNvPr id="88069" name="Rectangle 5"/>
          <p:cNvSpPr>
            <a:spLocks noGrp="1" noChangeArrowheads="1"/>
          </p:cNvSpPr>
          <p:nvPr>
            <p:ph idx="1"/>
          </p:nvPr>
        </p:nvSpPr>
        <p:spPr bwMode="auto">
          <a:xfrm>
            <a:off x="1636777" y="2696148"/>
            <a:ext cx="9363456" cy="4224337"/>
          </a:xfrm>
        </p:spPr>
        <p:txBody>
          <a:bodyPr wrap="square" numCol="1" anchor="t" anchorCtr="0" compatLnSpc="1">
            <a:prstTxWarp prst="textNoShape">
              <a:avLst/>
            </a:prstTxWarp>
            <a:normAutofit/>
          </a:bodyPr>
          <a:lstStyle/>
          <a:p>
            <a:pPr>
              <a:spcBef>
                <a:spcPct val="70000"/>
              </a:spcBef>
            </a:pPr>
            <a:r>
              <a:rPr lang="en-US" altLang="es-AR" sz="2400" dirty="0" err="1">
                <a:latin typeface="Arial" panose="020B0604020202020204" pitchFamily="34" charset="0"/>
                <a:cs typeface="Arial" panose="020B0604020202020204" pitchFamily="34" charset="0"/>
              </a:rPr>
              <a:t>Economías</a:t>
            </a:r>
            <a:r>
              <a:rPr lang="en-US" altLang="es-AR" sz="2400" dirty="0">
                <a:latin typeface="Arial" panose="020B0604020202020204" pitchFamily="34" charset="0"/>
                <a:cs typeface="Arial" panose="020B0604020202020204" pitchFamily="34" charset="0"/>
              </a:rPr>
              <a:t> y </a:t>
            </a:r>
            <a:r>
              <a:rPr lang="en-US" altLang="es-AR" sz="2400" dirty="0" err="1">
                <a:latin typeface="Arial" panose="020B0604020202020204" pitchFamily="34" charset="0"/>
                <a:cs typeface="Arial" panose="020B0604020202020204" pitchFamily="34" charset="0"/>
              </a:rPr>
              <a:t>deseconomías</a:t>
            </a:r>
            <a:r>
              <a:rPr lang="en-US" altLang="es-AR" sz="2400" dirty="0">
                <a:latin typeface="Arial" panose="020B0604020202020204" pitchFamily="34" charset="0"/>
                <a:cs typeface="Arial" panose="020B0604020202020204" pitchFamily="34" charset="0"/>
              </a:rPr>
              <a:t> de </a:t>
            </a:r>
            <a:r>
              <a:rPr lang="en-US" altLang="es-AR" sz="2400" dirty="0" err="1">
                <a:latin typeface="Arial" panose="020B0604020202020204" pitchFamily="34" charset="0"/>
                <a:cs typeface="Arial" panose="020B0604020202020204" pitchFamily="34" charset="0"/>
              </a:rPr>
              <a:t>escala</a:t>
            </a:r>
            <a:endParaRPr lang="en-US" altLang="es-AR" sz="2400" dirty="0">
              <a:latin typeface="Arial" panose="020B0604020202020204" pitchFamily="34" charset="0"/>
              <a:cs typeface="Arial" panose="020B0604020202020204" pitchFamily="34" charset="0"/>
            </a:endParaRPr>
          </a:p>
          <a:p>
            <a:pPr lvl="1">
              <a:buSzPct val="75000"/>
            </a:pPr>
            <a:r>
              <a:rPr lang="en-US" altLang="es-AR" sz="2400" dirty="0" err="1">
                <a:latin typeface="Arial" panose="020B0604020202020204" pitchFamily="34" charset="0"/>
                <a:cs typeface="Arial" panose="020B0604020202020204" pitchFamily="34" charset="0"/>
              </a:rPr>
              <a:t>Economías</a:t>
            </a:r>
            <a:r>
              <a:rPr lang="en-US" altLang="es-AR" sz="2400" dirty="0">
                <a:latin typeface="Arial" panose="020B0604020202020204" pitchFamily="34" charset="0"/>
                <a:cs typeface="Arial" panose="020B0604020202020204" pitchFamily="34" charset="0"/>
              </a:rPr>
              <a:t> de </a:t>
            </a:r>
            <a:r>
              <a:rPr lang="en-US" altLang="es-AR" sz="2400" dirty="0" err="1">
                <a:latin typeface="Arial" panose="020B0604020202020204" pitchFamily="34" charset="0"/>
                <a:cs typeface="Arial" panose="020B0604020202020204" pitchFamily="34" charset="0"/>
              </a:rPr>
              <a:t>escala</a:t>
            </a:r>
            <a:r>
              <a:rPr lang="en-US" altLang="es-AR" sz="2400" dirty="0">
                <a:latin typeface="Arial" panose="020B0604020202020204" pitchFamily="34" charset="0"/>
                <a:cs typeface="Arial" panose="020B0604020202020204" pitchFamily="34" charset="0"/>
              </a:rPr>
              <a:t>:</a:t>
            </a:r>
          </a:p>
          <a:p>
            <a:pPr lvl="2">
              <a:spcBef>
                <a:spcPct val="35000"/>
              </a:spcBef>
            </a:pPr>
            <a:r>
              <a:rPr lang="en-US" altLang="es-AR" sz="2400" dirty="0">
                <a:latin typeface="Arial" panose="020B0604020202020204" pitchFamily="34" charset="0"/>
                <a:cs typeface="Arial" panose="020B0604020202020204" pitchFamily="34" charset="0"/>
              </a:rPr>
              <a:t>El </a:t>
            </a:r>
            <a:r>
              <a:rPr lang="en-US" altLang="es-AR" sz="2400" dirty="0" err="1">
                <a:latin typeface="Arial" panose="020B0604020202020204" pitchFamily="34" charset="0"/>
                <a:cs typeface="Arial" panose="020B0604020202020204" pitchFamily="34" charset="0"/>
              </a:rPr>
              <a:t>aumento</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en</a:t>
            </a:r>
            <a:r>
              <a:rPr lang="en-US" altLang="es-AR" sz="2400" dirty="0">
                <a:latin typeface="Arial" panose="020B0604020202020204" pitchFamily="34" charset="0"/>
                <a:cs typeface="Arial" panose="020B0604020202020204" pitchFamily="34" charset="0"/>
              </a:rPr>
              <a:t> la </a:t>
            </a:r>
            <a:r>
              <a:rPr lang="en-US" altLang="es-AR" sz="2400" dirty="0" err="1">
                <a:latin typeface="Arial" panose="020B0604020202020204" pitchFamily="34" charset="0"/>
                <a:cs typeface="Arial" panose="020B0604020202020204" pitchFamily="34" charset="0"/>
              </a:rPr>
              <a:t>producción</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es</a:t>
            </a:r>
            <a:r>
              <a:rPr lang="en-US" altLang="es-AR" sz="2400" dirty="0">
                <a:latin typeface="Arial" panose="020B0604020202020204" pitchFamily="34" charset="0"/>
                <a:cs typeface="Arial" panose="020B0604020202020204" pitchFamily="34" charset="0"/>
              </a:rPr>
              <a:t> mayor que el </a:t>
            </a:r>
            <a:r>
              <a:rPr lang="en-US" altLang="es-AR" sz="2400" dirty="0" err="1">
                <a:latin typeface="Arial" panose="020B0604020202020204" pitchFamily="34" charset="0"/>
                <a:cs typeface="Arial" panose="020B0604020202020204" pitchFamily="34" charset="0"/>
              </a:rPr>
              <a:t>incremento</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en</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los</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factores</a:t>
            </a:r>
            <a:r>
              <a:rPr lang="en-US" altLang="es-AR" sz="2400" dirty="0">
                <a:latin typeface="Arial" panose="020B0604020202020204" pitchFamily="34" charset="0"/>
                <a:cs typeface="Arial" panose="020B0604020202020204" pitchFamily="34" charset="0"/>
              </a:rPr>
              <a:t>.</a:t>
            </a:r>
          </a:p>
          <a:p>
            <a:pPr lvl="1">
              <a:buSzPct val="75000"/>
            </a:pPr>
            <a:r>
              <a:rPr lang="en-US" altLang="es-AR" sz="2400" dirty="0" err="1">
                <a:latin typeface="Arial" panose="020B0604020202020204" pitchFamily="34" charset="0"/>
                <a:cs typeface="Arial" panose="020B0604020202020204" pitchFamily="34" charset="0"/>
              </a:rPr>
              <a:t>Deseconomías</a:t>
            </a:r>
            <a:r>
              <a:rPr lang="en-US" altLang="es-AR" sz="2400" dirty="0">
                <a:latin typeface="Arial" panose="020B0604020202020204" pitchFamily="34" charset="0"/>
                <a:cs typeface="Arial" panose="020B0604020202020204" pitchFamily="34" charset="0"/>
              </a:rPr>
              <a:t> de </a:t>
            </a:r>
            <a:r>
              <a:rPr lang="en-US" altLang="es-AR" sz="2400" dirty="0" err="1">
                <a:latin typeface="Arial" panose="020B0604020202020204" pitchFamily="34" charset="0"/>
                <a:cs typeface="Arial" panose="020B0604020202020204" pitchFamily="34" charset="0"/>
              </a:rPr>
              <a:t>escala</a:t>
            </a:r>
            <a:r>
              <a:rPr lang="en-US" altLang="es-AR" sz="2400" dirty="0">
                <a:latin typeface="Arial" panose="020B0604020202020204" pitchFamily="34" charset="0"/>
                <a:cs typeface="Arial" panose="020B0604020202020204" pitchFamily="34" charset="0"/>
              </a:rPr>
              <a:t>: </a:t>
            </a:r>
          </a:p>
          <a:p>
            <a:pPr lvl="2">
              <a:spcBef>
                <a:spcPct val="35000"/>
              </a:spcBef>
            </a:pPr>
            <a:r>
              <a:rPr lang="en-US" altLang="es-AR" sz="2400" dirty="0">
                <a:latin typeface="Arial" panose="020B0604020202020204" pitchFamily="34" charset="0"/>
                <a:cs typeface="Arial" panose="020B0604020202020204" pitchFamily="34" charset="0"/>
              </a:rPr>
              <a:t>El </a:t>
            </a:r>
            <a:r>
              <a:rPr lang="en-US" altLang="es-AR" sz="2400" dirty="0" err="1">
                <a:latin typeface="Arial" panose="020B0604020202020204" pitchFamily="34" charset="0"/>
                <a:cs typeface="Arial" panose="020B0604020202020204" pitchFamily="34" charset="0"/>
              </a:rPr>
              <a:t>aumento</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en</a:t>
            </a:r>
            <a:r>
              <a:rPr lang="en-US" altLang="es-AR" sz="2400" dirty="0">
                <a:latin typeface="Arial" panose="020B0604020202020204" pitchFamily="34" charset="0"/>
                <a:cs typeface="Arial" panose="020B0604020202020204" pitchFamily="34" charset="0"/>
              </a:rPr>
              <a:t> la </a:t>
            </a:r>
            <a:r>
              <a:rPr lang="en-US" altLang="es-AR" sz="2400" dirty="0" err="1">
                <a:latin typeface="Arial" panose="020B0604020202020204" pitchFamily="34" charset="0"/>
                <a:cs typeface="Arial" panose="020B0604020202020204" pitchFamily="34" charset="0"/>
              </a:rPr>
              <a:t>producción</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es</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menor</a:t>
            </a:r>
            <a:r>
              <a:rPr lang="en-US" altLang="es-AR" sz="2400" dirty="0">
                <a:latin typeface="Arial" panose="020B0604020202020204" pitchFamily="34" charset="0"/>
                <a:cs typeface="Arial" panose="020B0604020202020204" pitchFamily="34" charset="0"/>
              </a:rPr>
              <a:t> que el </a:t>
            </a:r>
            <a:r>
              <a:rPr lang="en-US" altLang="es-AR" sz="2400" dirty="0" err="1">
                <a:latin typeface="Arial" panose="020B0604020202020204" pitchFamily="34" charset="0"/>
                <a:cs typeface="Arial" panose="020B0604020202020204" pitchFamily="34" charset="0"/>
              </a:rPr>
              <a:t>aumento</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en</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los</a:t>
            </a:r>
            <a:r>
              <a:rPr lang="en-US" altLang="es-AR" sz="2400" dirty="0">
                <a:latin typeface="Arial" panose="020B0604020202020204" pitchFamily="34" charset="0"/>
                <a:cs typeface="Arial" panose="020B0604020202020204" pitchFamily="34" charset="0"/>
              </a:rPr>
              <a:t> </a:t>
            </a:r>
            <a:r>
              <a:rPr lang="en-US" altLang="es-AR" sz="2400" dirty="0" err="1">
                <a:latin typeface="Arial" panose="020B0604020202020204" pitchFamily="34" charset="0"/>
                <a:cs typeface="Arial" panose="020B0604020202020204" pitchFamily="34" charset="0"/>
              </a:rPr>
              <a:t>factores</a:t>
            </a:r>
            <a:r>
              <a:rPr lang="en-US" altLang="es-AR" sz="2400" dirty="0">
                <a:latin typeface="Arial" panose="020B0604020202020204" pitchFamily="34" charset="0"/>
                <a:cs typeface="Arial" panose="020B0604020202020204" pitchFamily="34" charset="0"/>
              </a:rPr>
              <a:t>.</a:t>
            </a:r>
          </a:p>
          <a:p>
            <a:pPr>
              <a:spcBef>
                <a:spcPct val="70000"/>
              </a:spcBef>
            </a:pPr>
            <a:endParaRPr lang="en-US" altLang="es-A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385085"/>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7827"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7828" name="Rectangle 7"/>
          <p:cNvSpPr>
            <a:spLocks noGrp="1" noChangeArrowheads="1"/>
          </p:cNvSpPr>
          <p:nvPr>
            <p:ph type="title"/>
          </p:nvPr>
        </p:nvSpPr>
        <p:spPr>
          <a:xfrm>
            <a:off x="1471360" y="603504"/>
            <a:ext cx="7983537" cy="1073150"/>
          </a:xfrm>
        </p:spPr>
        <p:txBody>
          <a:bodyPr/>
          <a:lstStyle/>
          <a:p>
            <a:r>
              <a:rPr lang="en-US" altLang="es-AR" sz="3200" dirty="0"/>
              <a:t>Las </a:t>
            </a:r>
            <a:r>
              <a:rPr lang="en-US" altLang="es-AR" sz="3200" dirty="0" err="1"/>
              <a:t>curvas</a:t>
            </a:r>
            <a:r>
              <a:rPr lang="en-US" altLang="es-AR" sz="3200" dirty="0"/>
              <a:t> de </a:t>
            </a:r>
            <a:r>
              <a:rPr lang="en-US" altLang="es-AR" sz="3200" dirty="0" err="1"/>
              <a:t>costes</a:t>
            </a:r>
            <a:r>
              <a:rPr lang="en-US" altLang="es-AR" sz="3200" dirty="0"/>
              <a:t> a largo </a:t>
            </a:r>
            <a:r>
              <a:rPr lang="en-US" altLang="es-AR" sz="3200" dirty="0" err="1"/>
              <a:t>plazo</a:t>
            </a:r>
            <a:r>
              <a:rPr lang="en-US" altLang="es-AR" sz="3200" dirty="0"/>
              <a:t> y a </a:t>
            </a:r>
            <a:r>
              <a:rPr lang="en-US" altLang="es-AR" sz="3200" dirty="0" err="1"/>
              <a:t>corto</a:t>
            </a:r>
            <a:r>
              <a:rPr lang="en-US" altLang="es-AR" sz="3200" dirty="0"/>
              <a:t> </a:t>
            </a:r>
            <a:r>
              <a:rPr lang="en-US" altLang="es-AR" sz="3200" dirty="0" err="1"/>
              <a:t>plazo</a:t>
            </a:r>
            <a:endParaRPr lang="en-US" altLang="es-AR" sz="3200" dirty="0"/>
          </a:p>
        </p:txBody>
      </p:sp>
      <p:sp>
        <p:nvSpPr>
          <p:cNvPr id="77829" name="Rectangle 5"/>
          <p:cNvSpPr>
            <a:spLocks noGrp="1" noChangeArrowheads="1"/>
          </p:cNvSpPr>
          <p:nvPr>
            <p:ph idx="1"/>
          </p:nvPr>
        </p:nvSpPr>
        <p:spPr bwMode="auto">
          <a:xfrm>
            <a:off x="1154954" y="2603500"/>
            <a:ext cx="9680686" cy="3416300"/>
          </a:xfrm>
        </p:spPr>
        <p:txBody>
          <a:bodyPr wrap="square" numCol="1" anchor="t" anchorCtr="0" compatLnSpc="1">
            <a:prstTxWarp prst="textNoShape">
              <a:avLst/>
            </a:prstTxWarp>
            <a:normAutofit lnSpcReduction="10000"/>
          </a:bodyPr>
          <a:lstStyle/>
          <a:p>
            <a:pPr>
              <a:spcBef>
                <a:spcPct val="70000"/>
              </a:spcBef>
            </a:pPr>
            <a:r>
              <a:rPr lang="en-US" altLang="es-AR" dirty="0"/>
              <a:t>El </a:t>
            </a:r>
            <a:r>
              <a:rPr lang="en-US" altLang="es-AR" dirty="0" err="1"/>
              <a:t>coste</a:t>
            </a:r>
            <a:r>
              <a:rPr lang="en-US" altLang="es-AR" dirty="0"/>
              <a:t> </a:t>
            </a:r>
            <a:r>
              <a:rPr lang="en-US" altLang="es-AR" dirty="0" err="1"/>
              <a:t>medio</a:t>
            </a:r>
            <a:r>
              <a:rPr lang="en-US" altLang="es-AR" dirty="0"/>
              <a:t> a largo </a:t>
            </a:r>
            <a:r>
              <a:rPr lang="en-US" altLang="es-AR" dirty="0" err="1"/>
              <a:t>plazo</a:t>
            </a:r>
            <a:r>
              <a:rPr lang="en-US" altLang="es-AR" dirty="0"/>
              <a:t> (</a:t>
            </a:r>
            <a:r>
              <a:rPr lang="en-US" altLang="es-AR" dirty="0" err="1"/>
              <a:t>CMeL</a:t>
            </a:r>
            <a:r>
              <a:rPr lang="en-US" altLang="es-AR" dirty="0"/>
              <a:t>)</a:t>
            </a:r>
          </a:p>
          <a:p>
            <a:pPr marL="0" indent="0">
              <a:spcBef>
                <a:spcPct val="70000"/>
              </a:spcBef>
              <a:buNone/>
            </a:pPr>
            <a:r>
              <a:rPr lang="en-US" altLang="es-AR" sz="2000" dirty="0">
                <a:solidFill>
                  <a:schemeClr val="tx1"/>
                </a:solidFill>
                <a:latin typeface="Arial" panose="020B0604020202020204" pitchFamily="34" charset="0"/>
                <a:cs typeface="Arial" panose="020B0604020202020204" pitchFamily="34" charset="0"/>
              </a:rPr>
              <a:t>Las </a:t>
            </a:r>
            <a:r>
              <a:rPr lang="en-US" altLang="es-AR" sz="2000" dirty="0" err="1">
                <a:solidFill>
                  <a:schemeClr val="tx1"/>
                </a:solidFill>
                <a:latin typeface="Arial" panose="020B0604020202020204" pitchFamily="34" charset="0"/>
                <a:cs typeface="Arial" panose="020B0604020202020204" pitchFamily="34" charset="0"/>
              </a:rPr>
              <a:t>empresas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experimentan</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rendimientos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crecientes</a:t>
            </a:r>
            <a:r>
              <a:rPr lang="en-US" altLang="es-AR" sz="2000" dirty="0">
                <a:solidFill>
                  <a:schemeClr val="tx1"/>
                </a:solidFill>
                <a:latin typeface="Arial" panose="020B0604020202020204" pitchFamily="34" charset="0"/>
                <a:cs typeface="Arial" panose="020B0604020202020204" pitchFamily="34" charset="0"/>
              </a:rPr>
              <a:t> y </a:t>
            </a:r>
            <a:r>
              <a:rPr lang="en-US" altLang="es-AR" sz="2000" dirty="0" err="1">
                <a:solidFill>
                  <a:schemeClr val="tx1"/>
                </a:solidFill>
                <a:latin typeface="Arial" panose="020B0604020202020204" pitchFamily="34" charset="0"/>
                <a:cs typeface="Arial" panose="020B0604020202020204" pitchFamily="34" charset="0"/>
              </a:rPr>
              <a:t>decrecientes</a:t>
            </a:r>
            <a:r>
              <a:rPr lang="en-US" altLang="es-AR" sz="2000" dirty="0">
                <a:solidFill>
                  <a:schemeClr val="tx1"/>
                </a:solidFill>
                <a:latin typeface="Arial" panose="020B0604020202020204" pitchFamily="34" charset="0"/>
                <a:cs typeface="Arial" panose="020B0604020202020204" pitchFamily="34" charset="0"/>
              </a:rPr>
              <a:t> de </a:t>
            </a:r>
            <a:r>
              <a:rPr lang="en-US" altLang="es-AR" sz="2000" dirty="0" err="1">
                <a:solidFill>
                  <a:schemeClr val="tx1"/>
                </a:solidFill>
                <a:latin typeface="Arial" panose="020B0604020202020204" pitchFamily="34" charset="0"/>
                <a:cs typeface="Arial" panose="020B0604020202020204" pitchFamily="34" charset="0"/>
              </a:rPr>
              <a:t>escala</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Por</a:t>
            </a:r>
            <a:r>
              <a:rPr lang="en-US" altLang="es-AR" sz="2000" dirty="0">
                <a:solidFill>
                  <a:schemeClr val="tx1"/>
                </a:solidFill>
                <a:latin typeface="Arial" panose="020B0604020202020204" pitchFamily="34" charset="0"/>
                <a:cs typeface="Arial" panose="020B0604020202020204" pitchFamily="34" charset="0"/>
              </a:rPr>
              <a:t> lo </a:t>
            </a:r>
            <a:r>
              <a:rPr lang="en-US" altLang="es-AR" sz="2000" dirty="0" err="1">
                <a:solidFill>
                  <a:schemeClr val="tx1"/>
                </a:solidFill>
                <a:latin typeface="Arial" panose="020B0604020202020204" pitchFamily="34" charset="0"/>
                <a:cs typeface="Arial" panose="020B0604020202020204" pitchFamily="34" charset="0"/>
              </a:rPr>
              <a:t>tanto</a:t>
            </a:r>
            <a:r>
              <a:rPr lang="en-US" altLang="es-AR" sz="2000" dirty="0">
                <a:solidFill>
                  <a:schemeClr val="tx1"/>
                </a:solidFill>
                <a:latin typeface="Arial" panose="020B0604020202020204" pitchFamily="34" charset="0"/>
                <a:cs typeface="Arial" panose="020B0604020202020204" pitchFamily="34" charset="0"/>
              </a:rPr>
              <a:t>, el </a:t>
            </a:r>
            <a:r>
              <a:rPr lang="en-US" altLang="es-AR" sz="2000" dirty="0" err="1">
                <a:solidFill>
                  <a:schemeClr val="tx1"/>
                </a:solidFill>
                <a:latin typeface="Arial" panose="020B0604020202020204" pitchFamily="34" charset="0"/>
                <a:cs typeface="Arial" panose="020B0604020202020204" pitchFamily="34" charset="0"/>
              </a:rPr>
              <a:t>coste</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medio</a:t>
            </a:r>
            <a:r>
              <a:rPr lang="en-US" altLang="es-AR" sz="2000" dirty="0">
                <a:solidFill>
                  <a:schemeClr val="tx1"/>
                </a:solidFill>
                <a:latin typeface="Arial" panose="020B0604020202020204" pitchFamily="34" charset="0"/>
                <a:cs typeface="Arial" panose="020B0604020202020204" pitchFamily="34" charset="0"/>
              </a:rPr>
              <a:t> a largo </a:t>
            </a:r>
            <a:r>
              <a:rPr lang="en-US" altLang="es-AR" sz="2000" dirty="0" err="1">
                <a:solidFill>
                  <a:schemeClr val="tx1"/>
                </a:solidFill>
                <a:latin typeface="Arial" panose="020B0604020202020204" pitchFamily="34" charset="0"/>
                <a:cs typeface="Arial" panose="020B0604020202020204" pitchFamily="34" charset="0"/>
              </a:rPr>
              <a:t>plazo</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tiene</a:t>
            </a:r>
            <a:r>
              <a:rPr lang="en-US" altLang="es-AR" sz="2000" dirty="0">
                <a:solidFill>
                  <a:schemeClr val="tx1"/>
                </a:solidFill>
                <a:latin typeface="Arial" panose="020B0604020202020204" pitchFamily="34" charset="0"/>
                <a:cs typeface="Arial" panose="020B0604020202020204" pitchFamily="34" charset="0"/>
              </a:rPr>
              <a:t> forma de “U”.</a:t>
            </a:r>
          </a:p>
          <a:p>
            <a:pPr lvl="1">
              <a:buSzPct val="75000"/>
            </a:pPr>
            <a:r>
              <a:rPr lang="en-US" altLang="es-AR" sz="2000" dirty="0" err="1">
                <a:solidFill>
                  <a:schemeClr val="tx1"/>
                </a:solidFill>
                <a:latin typeface="Arial" panose="020B0604020202020204" pitchFamily="34" charset="0"/>
                <a:cs typeface="Arial" panose="020B0604020202020204" pitchFamily="34" charset="0"/>
              </a:rPr>
              <a:t>Rendimientos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constantes</a:t>
            </a:r>
            <a:r>
              <a:rPr lang="en-US" altLang="es-AR" sz="2000" dirty="0">
                <a:solidFill>
                  <a:schemeClr val="tx1"/>
                </a:solidFill>
                <a:latin typeface="Arial" panose="020B0604020202020204" pitchFamily="34" charset="0"/>
                <a:cs typeface="Arial" panose="020B0604020202020204" pitchFamily="34" charset="0"/>
              </a:rPr>
              <a:t> de </a:t>
            </a:r>
            <a:r>
              <a:rPr lang="en-US" altLang="es-AR" sz="2000" dirty="0" err="1">
                <a:solidFill>
                  <a:schemeClr val="tx1"/>
                </a:solidFill>
                <a:latin typeface="Arial" panose="020B0604020202020204" pitchFamily="34" charset="0"/>
                <a:cs typeface="Arial" panose="020B0604020202020204" pitchFamily="34" charset="0"/>
              </a:rPr>
              <a:t>escala</a:t>
            </a:r>
            <a:r>
              <a:rPr lang="en-US" altLang="es-AR" sz="2000" dirty="0">
                <a:solidFill>
                  <a:schemeClr val="tx1"/>
                </a:solidFill>
                <a:latin typeface="Arial" panose="020B0604020202020204" pitchFamily="34" charset="0"/>
                <a:cs typeface="Arial" panose="020B0604020202020204" pitchFamily="34" charset="0"/>
              </a:rPr>
              <a:t>:</a:t>
            </a:r>
          </a:p>
          <a:p>
            <a:pPr lvl="2">
              <a:spcBef>
                <a:spcPct val="35000"/>
              </a:spcBef>
            </a:pPr>
            <a:r>
              <a:rPr lang="en-US" altLang="es-AR" sz="2000" dirty="0">
                <a:solidFill>
                  <a:schemeClr val="tx1"/>
                </a:solidFill>
                <a:latin typeface="Arial" panose="020B0604020202020204" pitchFamily="34" charset="0"/>
                <a:cs typeface="Arial" panose="020B0604020202020204" pitchFamily="34" charset="0"/>
              </a:rPr>
              <a:t>Una </a:t>
            </a:r>
            <a:r>
              <a:rPr lang="en-US" altLang="es-AR" sz="2000" dirty="0" err="1">
                <a:solidFill>
                  <a:schemeClr val="tx1"/>
                </a:solidFill>
                <a:latin typeface="Arial" panose="020B0604020202020204" pitchFamily="34" charset="0"/>
                <a:cs typeface="Arial" panose="020B0604020202020204" pitchFamily="34" charset="0"/>
              </a:rPr>
              <a:t>duplicación</a:t>
            </a:r>
            <a:r>
              <a:rPr lang="en-US" altLang="es-AR" sz="2000" dirty="0">
                <a:solidFill>
                  <a:schemeClr val="tx1"/>
                </a:solidFill>
                <a:latin typeface="Arial" panose="020B0604020202020204" pitchFamily="34" charset="0"/>
                <a:cs typeface="Arial" panose="020B0604020202020204" pitchFamily="34" charset="0"/>
              </a:rPr>
              <a:t> de </a:t>
            </a:r>
            <a:r>
              <a:rPr lang="en-US" altLang="es-AR" sz="2000" dirty="0" err="1">
                <a:solidFill>
                  <a:schemeClr val="tx1"/>
                </a:solidFill>
                <a:latin typeface="Arial" panose="020B0604020202020204" pitchFamily="34" charset="0"/>
                <a:cs typeface="Arial" panose="020B0604020202020204" pitchFamily="34" charset="0"/>
              </a:rPr>
              <a:t>los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factores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provoca</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una</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duplicación</a:t>
            </a:r>
            <a:r>
              <a:rPr lang="en-US" altLang="es-AR" sz="2000" dirty="0">
                <a:solidFill>
                  <a:schemeClr val="tx1"/>
                </a:solidFill>
                <a:latin typeface="Arial" panose="020B0604020202020204" pitchFamily="34" charset="0"/>
                <a:cs typeface="Arial" panose="020B0604020202020204" pitchFamily="34" charset="0"/>
              </a:rPr>
              <a:t> de la </a:t>
            </a:r>
            <a:r>
              <a:rPr lang="en-US" altLang="es-AR" sz="2000" dirty="0" err="1">
                <a:solidFill>
                  <a:schemeClr val="tx1"/>
                </a:solidFill>
                <a:latin typeface="Arial" panose="020B0604020202020204" pitchFamily="34" charset="0"/>
                <a:cs typeface="Arial" panose="020B0604020202020204" pitchFamily="34" charset="0"/>
              </a:rPr>
              <a:t>producción</a:t>
            </a:r>
            <a:r>
              <a:rPr lang="en-US" altLang="es-AR" sz="2000" dirty="0">
                <a:solidFill>
                  <a:schemeClr val="tx1"/>
                </a:solidFill>
                <a:latin typeface="Arial" panose="020B0604020202020204" pitchFamily="34" charset="0"/>
                <a:cs typeface="Arial" panose="020B0604020202020204" pitchFamily="34" charset="0"/>
              </a:rPr>
              <a:t>. El </a:t>
            </a:r>
            <a:r>
              <a:rPr lang="en-US" altLang="es-AR" sz="2000" dirty="0" err="1">
                <a:solidFill>
                  <a:schemeClr val="tx1"/>
                </a:solidFill>
                <a:latin typeface="Arial" panose="020B0604020202020204" pitchFamily="34" charset="0"/>
                <a:cs typeface="Arial" panose="020B0604020202020204" pitchFamily="34" charset="0"/>
              </a:rPr>
              <a:t>coste</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medio</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es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constante</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en</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todos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los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niveles</a:t>
            </a:r>
            <a:r>
              <a:rPr lang="en-US" altLang="es-AR" sz="2000" dirty="0">
                <a:solidFill>
                  <a:schemeClr val="tx1"/>
                </a:solidFill>
                <a:latin typeface="Arial" panose="020B0604020202020204" pitchFamily="34" charset="0"/>
                <a:cs typeface="Arial" panose="020B0604020202020204" pitchFamily="34" charset="0"/>
              </a:rPr>
              <a:t> de </a:t>
            </a:r>
            <a:r>
              <a:rPr lang="en-US" altLang="es-AR" sz="2000" dirty="0" err="1">
                <a:solidFill>
                  <a:schemeClr val="tx1"/>
                </a:solidFill>
                <a:latin typeface="Arial" panose="020B0604020202020204" pitchFamily="34" charset="0"/>
                <a:cs typeface="Arial" panose="020B0604020202020204" pitchFamily="34" charset="0"/>
              </a:rPr>
              <a:t>producción</a:t>
            </a:r>
            <a:r>
              <a:rPr lang="en-US" altLang="es-AR" sz="2000" dirty="0">
                <a:solidFill>
                  <a:schemeClr val="tx1"/>
                </a:solidFill>
                <a:latin typeface="Arial" panose="020B0604020202020204" pitchFamily="34" charset="0"/>
                <a:cs typeface="Arial" panose="020B0604020202020204" pitchFamily="34" charset="0"/>
              </a:rPr>
              <a:t>.</a:t>
            </a:r>
          </a:p>
          <a:p>
            <a:pPr lvl="1">
              <a:buSzPct val="75000"/>
            </a:pPr>
            <a:r>
              <a:rPr lang="en-US" altLang="es-AR" sz="2000" dirty="0" err="1">
                <a:solidFill>
                  <a:schemeClr val="tx1"/>
                </a:solidFill>
                <a:latin typeface="Arial" panose="020B0604020202020204" pitchFamily="34" charset="0"/>
                <a:cs typeface="Arial" panose="020B0604020202020204" pitchFamily="34" charset="0"/>
              </a:rPr>
              <a:t>Rendimientos</a:t>
            </a:r>
            <a:r>
              <a:rPr lang="en-US" altLang="es-AR" sz="2000" dirty="0">
                <a:solidFill>
                  <a:schemeClr val="tx1"/>
                </a:solidFill>
                <a:latin typeface="Arial" panose="020B0604020202020204" pitchFamily="34" charset="0"/>
                <a:cs typeface="Arial" panose="020B0604020202020204" pitchFamily="34" charset="0"/>
              </a:rPr>
              <a:t> </a:t>
            </a:r>
            <a:r>
              <a:rPr lang="en-US" altLang="es-AR" sz="2000" dirty="0" err="1">
                <a:solidFill>
                  <a:schemeClr val="tx1"/>
                </a:solidFill>
                <a:latin typeface="Arial" panose="020B0604020202020204" pitchFamily="34" charset="0"/>
                <a:cs typeface="Arial" panose="020B0604020202020204" pitchFamily="34" charset="0"/>
              </a:rPr>
              <a:t>decrecientes</a:t>
            </a:r>
            <a:r>
              <a:rPr lang="en-US" altLang="es-AR" sz="2000" dirty="0">
                <a:solidFill>
                  <a:schemeClr val="tx1"/>
                </a:solidFill>
                <a:latin typeface="Arial" panose="020B0604020202020204" pitchFamily="34" charset="0"/>
                <a:cs typeface="Arial" panose="020B0604020202020204" pitchFamily="34" charset="0"/>
              </a:rPr>
              <a:t> de </a:t>
            </a:r>
            <a:r>
              <a:rPr lang="en-US" altLang="es-AR" sz="2000" dirty="0" err="1">
                <a:solidFill>
                  <a:schemeClr val="tx1"/>
                </a:solidFill>
                <a:latin typeface="Arial" panose="020B0604020202020204" pitchFamily="34" charset="0"/>
                <a:cs typeface="Arial" panose="020B0604020202020204" pitchFamily="34" charset="0"/>
              </a:rPr>
              <a:t>escala</a:t>
            </a:r>
            <a:r>
              <a:rPr lang="en-US" altLang="es-AR" sz="2000" dirty="0">
                <a:solidFill>
                  <a:schemeClr val="tx1"/>
                </a:solidFill>
                <a:latin typeface="Arial" panose="020B0604020202020204" pitchFamily="34" charset="0"/>
                <a:cs typeface="Arial" panose="020B0604020202020204" pitchFamily="34" charset="0"/>
              </a:rPr>
              <a:t>:</a:t>
            </a:r>
          </a:p>
          <a:p>
            <a:pPr lvl="2">
              <a:spcBef>
                <a:spcPct val="35000"/>
              </a:spcBef>
              <a:buSzPct val="75000"/>
            </a:pPr>
            <a:r>
              <a:rPr lang="es-ES" altLang="es-AR" sz="2000" dirty="0">
                <a:solidFill>
                  <a:schemeClr val="tx1"/>
                </a:solidFill>
                <a:latin typeface="Arial" panose="020B0604020202020204" pitchFamily="34" charset="0"/>
                <a:cs typeface="Arial" panose="020B0604020202020204" pitchFamily="34" charset="0"/>
              </a:rPr>
              <a:t>Si se duplican los factores, el crecimiento de la producción es menor que el doble y el coste medio aumentará con la producción.</a:t>
            </a:r>
            <a:endParaRPr lang="en-US" altLang="es-AR" sz="2000" dirty="0">
              <a:solidFill>
                <a:schemeClr val="tx1"/>
              </a:solidFill>
              <a:latin typeface="Arial" panose="020B0604020202020204" pitchFamily="34" charset="0"/>
              <a:cs typeface="Arial" panose="020B0604020202020204" pitchFamily="34" charset="0"/>
            </a:endParaRPr>
          </a:p>
          <a:p>
            <a:pPr lvl="2">
              <a:spcBef>
                <a:spcPct val="35000"/>
              </a:spcBef>
            </a:pPr>
            <a:endParaRPr lang="en-US" altLang="es-AR" dirty="0"/>
          </a:p>
        </p:txBody>
      </p:sp>
    </p:spTree>
    <p:extLst>
      <p:ext uri="{BB962C8B-B14F-4D97-AF65-F5344CB8AC3E}">
        <p14:creationId xmlns:p14="http://schemas.microsoft.com/office/powerpoint/2010/main" val="4042622354"/>
      </p:ext>
    </p:extLst>
  </p:cSld>
  <p:clrMapOvr>
    <a:masterClrMapping/>
  </p:clrMapOvr>
  <p:transition spd="med">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4626864"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6019" name="Rectangle 3"/>
          <p:cNvSpPr>
            <a:spLocks noChangeArrowheads="1"/>
          </p:cNvSpPr>
          <p:nvPr/>
        </p:nvSpPr>
        <p:spPr bwMode="auto">
          <a:xfrm>
            <a:off x="7141464"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6020" name="Rectangle 4"/>
          <p:cNvSpPr>
            <a:spLocks noGrp="1" noChangeArrowheads="1"/>
          </p:cNvSpPr>
          <p:nvPr>
            <p:ph type="title"/>
          </p:nvPr>
        </p:nvSpPr>
        <p:spPr/>
        <p:txBody>
          <a:bodyPr/>
          <a:lstStyle/>
          <a:p>
            <a:r>
              <a:rPr lang="en-US" altLang="es-AR" sz="3200" dirty="0" err="1"/>
              <a:t>Coste</a:t>
            </a:r>
            <a:r>
              <a:rPr lang="en-US" altLang="es-AR" sz="3200" dirty="0"/>
              <a:t> </a:t>
            </a:r>
            <a:r>
              <a:rPr lang="en-US" altLang="es-AR" sz="3200" dirty="0" err="1"/>
              <a:t>medio</a:t>
            </a:r>
            <a:r>
              <a:rPr lang="en-US" altLang="es-AR" sz="3200" dirty="0"/>
              <a:t> y </a:t>
            </a:r>
            <a:r>
              <a:rPr lang="en-US" altLang="es-AR" sz="3200" dirty="0" err="1"/>
              <a:t>coste</a:t>
            </a:r>
            <a:r>
              <a:rPr lang="en-US" altLang="es-AR" sz="3200" dirty="0"/>
              <a:t> marginal a largo </a:t>
            </a:r>
            <a:r>
              <a:rPr lang="en-US" altLang="es-AR" sz="3200" dirty="0" err="1"/>
              <a:t>plazo</a:t>
            </a:r>
            <a:r>
              <a:rPr lang="en-US" altLang="es-AR" sz="3200" dirty="0"/>
              <a:t> </a:t>
            </a:r>
          </a:p>
        </p:txBody>
      </p:sp>
      <p:sp>
        <p:nvSpPr>
          <p:cNvPr id="86021" name="Rectangle 5"/>
          <p:cNvSpPr>
            <a:spLocks noChangeArrowheads="1"/>
          </p:cNvSpPr>
          <p:nvPr/>
        </p:nvSpPr>
        <p:spPr bwMode="auto">
          <a:xfrm>
            <a:off x="4626864"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6022" name="Rectangle 6"/>
          <p:cNvSpPr>
            <a:spLocks noChangeArrowheads="1"/>
          </p:cNvSpPr>
          <p:nvPr/>
        </p:nvSpPr>
        <p:spPr bwMode="auto">
          <a:xfrm>
            <a:off x="7141464"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6023" name="Rectangle 7"/>
          <p:cNvSpPr>
            <a:spLocks noChangeArrowheads="1"/>
          </p:cNvSpPr>
          <p:nvPr/>
        </p:nvSpPr>
        <p:spPr bwMode="auto">
          <a:xfrm>
            <a:off x="6989064" y="62357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6024" name="Line 8"/>
          <p:cNvSpPr>
            <a:spLocks noChangeShapeType="1"/>
          </p:cNvSpPr>
          <p:nvPr/>
        </p:nvSpPr>
        <p:spPr bwMode="auto">
          <a:xfrm flipH="1">
            <a:off x="6074663" y="2329809"/>
            <a:ext cx="1" cy="36645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86025" name="Line 9"/>
          <p:cNvSpPr>
            <a:spLocks noChangeShapeType="1"/>
          </p:cNvSpPr>
          <p:nvPr/>
        </p:nvSpPr>
        <p:spPr bwMode="auto">
          <a:xfrm>
            <a:off x="6081014" y="6007100"/>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86026" name="Rectangle 10"/>
          <p:cNvSpPr>
            <a:spLocks noChangeArrowheads="1"/>
          </p:cNvSpPr>
          <p:nvPr/>
        </p:nvSpPr>
        <p:spPr bwMode="auto">
          <a:xfrm>
            <a:off x="10484740" y="5851526"/>
            <a:ext cx="1309655"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Producción</a:t>
            </a:r>
          </a:p>
        </p:txBody>
      </p:sp>
      <p:sp>
        <p:nvSpPr>
          <p:cNvPr id="86027" name="Rectangle 11"/>
          <p:cNvSpPr>
            <a:spLocks noChangeArrowheads="1"/>
          </p:cNvSpPr>
          <p:nvPr/>
        </p:nvSpPr>
        <p:spPr bwMode="auto">
          <a:xfrm>
            <a:off x="4900007" y="2329809"/>
            <a:ext cx="1165385" cy="88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200" b="1" dirty="0" err="1"/>
              <a:t>Coste</a:t>
            </a:r>
            <a:endParaRPr lang="en-US" altLang="es-AR" sz="1200" b="1" dirty="0"/>
          </a:p>
          <a:p>
            <a:pPr algn="ctr"/>
            <a:r>
              <a:rPr lang="en-US" altLang="es-AR" sz="1200" b="1" dirty="0"/>
              <a:t>(</a:t>
            </a:r>
            <a:r>
              <a:rPr lang="en-US" altLang="es-AR" sz="1200" b="1" dirty="0" err="1"/>
              <a:t>dólares</a:t>
            </a:r>
            <a:r>
              <a:rPr lang="en-US" altLang="es-AR" sz="1200" b="1" dirty="0"/>
              <a:t> </a:t>
            </a:r>
            <a:r>
              <a:rPr lang="en-US" altLang="es-AR" sz="1200" b="1" dirty="0" err="1"/>
              <a:t>por</a:t>
            </a:r>
            <a:r>
              <a:rPr lang="en-US" altLang="es-AR" sz="1200" b="1" dirty="0"/>
              <a:t> </a:t>
            </a:r>
          </a:p>
          <a:p>
            <a:pPr algn="ctr"/>
            <a:r>
              <a:rPr lang="en-US" altLang="es-AR" sz="1200" b="1" dirty="0" err="1"/>
              <a:t>unidad</a:t>
            </a:r>
            <a:r>
              <a:rPr lang="en-US" altLang="es-AR" sz="1200" b="1" dirty="0"/>
              <a:t> de</a:t>
            </a:r>
          </a:p>
          <a:p>
            <a:pPr algn="ctr"/>
            <a:r>
              <a:rPr lang="en-US" altLang="es-AR" sz="1200" b="1" dirty="0"/>
              <a:t> </a:t>
            </a:r>
            <a:r>
              <a:rPr lang="en-US" altLang="es-AR" sz="1200" b="1" dirty="0" err="1"/>
              <a:t>producció</a:t>
            </a:r>
            <a:r>
              <a:rPr lang="en-US" altLang="es-AR" sz="1600" b="1" dirty="0" err="1"/>
              <a:t>n</a:t>
            </a:r>
            <a:r>
              <a:rPr lang="en-US" altLang="es-AR" sz="1600" b="1" dirty="0"/>
              <a:t>)</a:t>
            </a:r>
          </a:p>
        </p:txBody>
      </p:sp>
      <p:grpSp>
        <p:nvGrpSpPr>
          <p:cNvPr id="2" name="Group 19"/>
          <p:cNvGrpSpPr>
            <a:grpSpLocks/>
          </p:cNvGrpSpPr>
          <p:nvPr/>
        </p:nvGrpSpPr>
        <p:grpSpPr bwMode="auto">
          <a:xfrm>
            <a:off x="6308027" y="2668589"/>
            <a:ext cx="4459288" cy="1824037"/>
            <a:chOff x="1539" y="1681"/>
            <a:chExt cx="2809" cy="1149"/>
          </a:xfrm>
        </p:grpSpPr>
        <p:sp>
          <p:nvSpPr>
            <p:cNvPr id="86035" name="Freeform 14"/>
            <p:cNvSpPr>
              <a:spLocks/>
            </p:cNvSpPr>
            <p:nvPr/>
          </p:nvSpPr>
          <p:spPr bwMode="auto">
            <a:xfrm>
              <a:off x="1539" y="2042"/>
              <a:ext cx="2469" cy="788"/>
            </a:xfrm>
            <a:custGeom>
              <a:avLst/>
              <a:gdLst>
                <a:gd name="T0" fmla="*/ 0 w 2469"/>
                <a:gd name="T1" fmla="*/ 134 h 788"/>
                <a:gd name="T2" fmla="*/ 25 w 2469"/>
                <a:gd name="T3" fmla="*/ 157 h 788"/>
                <a:gd name="T4" fmla="*/ 57 w 2469"/>
                <a:gd name="T5" fmla="*/ 184 h 788"/>
                <a:gd name="T6" fmla="*/ 96 w 2469"/>
                <a:gd name="T7" fmla="*/ 217 h 788"/>
                <a:gd name="T8" fmla="*/ 134 w 2469"/>
                <a:gd name="T9" fmla="*/ 253 h 788"/>
                <a:gd name="T10" fmla="*/ 224 w 2469"/>
                <a:gd name="T11" fmla="*/ 341 h 788"/>
                <a:gd name="T12" fmla="*/ 333 w 2469"/>
                <a:gd name="T13" fmla="*/ 437 h 788"/>
                <a:gd name="T14" fmla="*/ 442 w 2469"/>
                <a:gd name="T15" fmla="*/ 529 h 788"/>
                <a:gd name="T16" fmla="*/ 557 w 2469"/>
                <a:gd name="T17" fmla="*/ 617 h 788"/>
                <a:gd name="T18" fmla="*/ 615 w 2469"/>
                <a:gd name="T19" fmla="*/ 654 h 788"/>
                <a:gd name="T20" fmla="*/ 666 w 2469"/>
                <a:gd name="T21" fmla="*/ 686 h 788"/>
                <a:gd name="T22" fmla="*/ 724 w 2469"/>
                <a:gd name="T23" fmla="*/ 713 h 788"/>
                <a:gd name="T24" fmla="*/ 775 w 2469"/>
                <a:gd name="T25" fmla="*/ 736 h 788"/>
                <a:gd name="T26" fmla="*/ 884 w 2469"/>
                <a:gd name="T27" fmla="*/ 764 h 788"/>
                <a:gd name="T28" fmla="*/ 993 w 2469"/>
                <a:gd name="T29" fmla="*/ 782 h 788"/>
                <a:gd name="T30" fmla="*/ 1109 w 2469"/>
                <a:gd name="T31" fmla="*/ 787 h 788"/>
                <a:gd name="T32" fmla="*/ 1218 w 2469"/>
                <a:gd name="T33" fmla="*/ 787 h 788"/>
                <a:gd name="T34" fmla="*/ 1333 w 2469"/>
                <a:gd name="T35" fmla="*/ 778 h 788"/>
                <a:gd name="T36" fmla="*/ 1442 w 2469"/>
                <a:gd name="T37" fmla="*/ 759 h 788"/>
                <a:gd name="T38" fmla="*/ 1538 w 2469"/>
                <a:gd name="T39" fmla="*/ 741 h 788"/>
                <a:gd name="T40" fmla="*/ 1635 w 2469"/>
                <a:gd name="T41" fmla="*/ 718 h 788"/>
                <a:gd name="T42" fmla="*/ 1724 w 2469"/>
                <a:gd name="T43" fmla="*/ 690 h 788"/>
                <a:gd name="T44" fmla="*/ 1801 w 2469"/>
                <a:gd name="T45" fmla="*/ 658 h 788"/>
                <a:gd name="T46" fmla="*/ 1885 w 2469"/>
                <a:gd name="T47" fmla="*/ 617 h 788"/>
                <a:gd name="T48" fmla="*/ 1955 w 2469"/>
                <a:gd name="T49" fmla="*/ 571 h 788"/>
                <a:gd name="T50" fmla="*/ 2090 w 2469"/>
                <a:gd name="T51" fmla="*/ 474 h 788"/>
                <a:gd name="T52" fmla="*/ 2205 w 2469"/>
                <a:gd name="T53" fmla="*/ 378 h 788"/>
                <a:gd name="T54" fmla="*/ 2250 w 2469"/>
                <a:gd name="T55" fmla="*/ 332 h 788"/>
                <a:gd name="T56" fmla="*/ 2295 w 2469"/>
                <a:gd name="T57" fmla="*/ 281 h 788"/>
                <a:gd name="T58" fmla="*/ 2365 w 2469"/>
                <a:gd name="T59" fmla="*/ 175 h 788"/>
                <a:gd name="T60" fmla="*/ 2397 w 2469"/>
                <a:gd name="T61" fmla="*/ 125 h 788"/>
                <a:gd name="T62" fmla="*/ 2423 w 2469"/>
                <a:gd name="T63" fmla="*/ 74 h 788"/>
                <a:gd name="T64" fmla="*/ 2449 w 2469"/>
                <a:gd name="T65" fmla="*/ 33 h 788"/>
                <a:gd name="T66" fmla="*/ 2468 w 2469"/>
                <a:gd name="T67" fmla="*/ 0 h 7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9"/>
                <a:gd name="T103" fmla="*/ 0 h 788"/>
                <a:gd name="T104" fmla="*/ 2469 w 2469"/>
                <a:gd name="T105" fmla="*/ 788 h 7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9" h="788">
                  <a:moveTo>
                    <a:pt x="0" y="134"/>
                  </a:moveTo>
                  <a:lnTo>
                    <a:pt x="25" y="157"/>
                  </a:lnTo>
                  <a:lnTo>
                    <a:pt x="57" y="184"/>
                  </a:lnTo>
                  <a:lnTo>
                    <a:pt x="96" y="217"/>
                  </a:lnTo>
                  <a:lnTo>
                    <a:pt x="134" y="253"/>
                  </a:lnTo>
                  <a:lnTo>
                    <a:pt x="224" y="341"/>
                  </a:lnTo>
                  <a:lnTo>
                    <a:pt x="333" y="437"/>
                  </a:lnTo>
                  <a:lnTo>
                    <a:pt x="442" y="529"/>
                  </a:lnTo>
                  <a:lnTo>
                    <a:pt x="557" y="617"/>
                  </a:lnTo>
                  <a:lnTo>
                    <a:pt x="615" y="654"/>
                  </a:lnTo>
                  <a:lnTo>
                    <a:pt x="666" y="686"/>
                  </a:lnTo>
                  <a:lnTo>
                    <a:pt x="724" y="713"/>
                  </a:lnTo>
                  <a:lnTo>
                    <a:pt x="775" y="736"/>
                  </a:lnTo>
                  <a:lnTo>
                    <a:pt x="884" y="764"/>
                  </a:lnTo>
                  <a:lnTo>
                    <a:pt x="993" y="782"/>
                  </a:lnTo>
                  <a:lnTo>
                    <a:pt x="1109" y="787"/>
                  </a:lnTo>
                  <a:lnTo>
                    <a:pt x="1218" y="787"/>
                  </a:lnTo>
                  <a:lnTo>
                    <a:pt x="1333" y="778"/>
                  </a:lnTo>
                  <a:lnTo>
                    <a:pt x="1442" y="759"/>
                  </a:lnTo>
                  <a:lnTo>
                    <a:pt x="1538" y="741"/>
                  </a:lnTo>
                  <a:lnTo>
                    <a:pt x="1635" y="718"/>
                  </a:lnTo>
                  <a:lnTo>
                    <a:pt x="1724" y="690"/>
                  </a:lnTo>
                  <a:lnTo>
                    <a:pt x="1801" y="658"/>
                  </a:lnTo>
                  <a:lnTo>
                    <a:pt x="1885" y="617"/>
                  </a:lnTo>
                  <a:lnTo>
                    <a:pt x="1955" y="571"/>
                  </a:lnTo>
                  <a:lnTo>
                    <a:pt x="2090" y="474"/>
                  </a:lnTo>
                  <a:lnTo>
                    <a:pt x="2205" y="378"/>
                  </a:lnTo>
                  <a:lnTo>
                    <a:pt x="2250" y="332"/>
                  </a:lnTo>
                  <a:lnTo>
                    <a:pt x="2295" y="281"/>
                  </a:lnTo>
                  <a:lnTo>
                    <a:pt x="2365" y="175"/>
                  </a:lnTo>
                  <a:lnTo>
                    <a:pt x="2397" y="125"/>
                  </a:lnTo>
                  <a:lnTo>
                    <a:pt x="2423" y="74"/>
                  </a:lnTo>
                  <a:lnTo>
                    <a:pt x="2449" y="33"/>
                  </a:lnTo>
                  <a:lnTo>
                    <a:pt x="2468" y="0"/>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86036" name="Rectangle 15"/>
            <p:cNvSpPr>
              <a:spLocks noChangeArrowheads="1"/>
            </p:cNvSpPr>
            <p:nvPr/>
          </p:nvSpPr>
          <p:spPr bwMode="auto">
            <a:xfrm>
              <a:off x="3793" y="1681"/>
              <a:ext cx="5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CMeL</a:t>
              </a:r>
            </a:p>
          </p:txBody>
        </p:sp>
      </p:grpSp>
      <p:grpSp>
        <p:nvGrpSpPr>
          <p:cNvPr id="3" name="Group 20"/>
          <p:cNvGrpSpPr>
            <a:grpSpLocks/>
          </p:cNvGrpSpPr>
          <p:nvPr/>
        </p:nvGrpSpPr>
        <p:grpSpPr bwMode="auto">
          <a:xfrm>
            <a:off x="6535040" y="2024063"/>
            <a:ext cx="3389313" cy="4013200"/>
            <a:chOff x="1682" y="1275"/>
            <a:chExt cx="2135" cy="2528"/>
          </a:xfrm>
        </p:grpSpPr>
        <p:sp>
          <p:nvSpPr>
            <p:cNvPr id="86030" name="Freeform 12"/>
            <p:cNvSpPr>
              <a:spLocks/>
            </p:cNvSpPr>
            <p:nvPr/>
          </p:nvSpPr>
          <p:spPr bwMode="auto">
            <a:xfrm>
              <a:off x="1682" y="1634"/>
              <a:ext cx="1824" cy="1392"/>
            </a:xfrm>
            <a:custGeom>
              <a:avLst/>
              <a:gdLst>
                <a:gd name="T0" fmla="*/ 0 w 1824"/>
                <a:gd name="T1" fmla="*/ 1245 h 1392"/>
                <a:gd name="T2" fmla="*/ 141 w 1824"/>
                <a:gd name="T3" fmla="*/ 1309 h 1392"/>
                <a:gd name="T4" fmla="*/ 281 w 1824"/>
                <a:gd name="T5" fmla="*/ 1357 h 1392"/>
                <a:gd name="T6" fmla="*/ 354 w 1824"/>
                <a:gd name="T7" fmla="*/ 1377 h 1392"/>
                <a:gd name="T8" fmla="*/ 427 w 1824"/>
                <a:gd name="T9" fmla="*/ 1387 h 1392"/>
                <a:gd name="T10" fmla="*/ 500 w 1824"/>
                <a:gd name="T11" fmla="*/ 1391 h 1392"/>
                <a:gd name="T12" fmla="*/ 572 w 1824"/>
                <a:gd name="T13" fmla="*/ 1391 h 1392"/>
                <a:gd name="T14" fmla="*/ 645 w 1824"/>
                <a:gd name="T15" fmla="*/ 1382 h 1392"/>
                <a:gd name="T16" fmla="*/ 724 w 1824"/>
                <a:gd name="T17" fmla="*/ 1367 h 1392"/>
                <a:gd name="T18" fmla="*/ 797 w 1824"/>
                <a:gd name="T19" fmla="*/ 1343 h 1392"/>
                <a:gd name="T20" fmla="*/ 875 w 1824"/>
                <a:gd name="T21" fmla="*/ 1318 h 1392"/>
                <a:gd name="T22" fmla="*/ 948 w 1824"/>
                <a:gd name="T23" fmla="*/ 1284 h 1392"/>
                <a:gd name="T24" fmla="*/ 1021 w 1824"/>
                <a:gd name="T25" fmla="*/ 1245 h 1392"/>
                <a:gd name="T26" fmla="*/ 1156 w 1824"/>
                <a:gd name="T27" fmla="*/ 1158 h 1392"/>
                <a:gd name="T28" fmla="*/ 1223 w 1824"/>
                <a:gd name="T29" fmla="*/ 1104 h 1392"/>
                <a:gd name="T30" fmla="*/ 1290 w 1824"/>
                <a:gd name="T31" fmla="*/ 1046 h 1392"/>
                <a:gd name="T32" fmla="*/ 1352 w 1824"/>
                <a:gd name="T33" fmla="*/ 983 h 1392"/>
                <a:gd name="T34" fmla="*/ 1419 w 1824"/>
                <a:gd name="T35" fmla="*/ 915 h 1392"/>
                <a:gd name="T36" fmla="*/ 1537 w 1824"/>
                <a:gd name="T37" fmla="*/ 769 h 1392"/>
                <a:gd name="T38" fmla="*/ 1587 w 1824"/>
                <a:gd name="T39" fmla="*/ 696 h 1392"/>
                <a:gd name="T40" fmla="*/ 1632 w 1824"/>
                <a:gd name="T41" fmla="*/ 623 h 1392"/>
                <a:gd name="T42" fmla="*/ 1672 w 1824"/>
                <a:gd name="T43" fmla="*/ 550 h 1392"/>
                <a:gd name="T44" fmla="*/ 1700 w 1824"/>
                <a:gd name="T45" fmla="*/ 477 h 1392"/>
                <a:gd name="T46" fmla="*/ 1750 w 1824"/>
                <a:gd name="T47" fmla="*/ 321 h 1392"/>
                <a:gd name="T48" fmla="*/ 1789 w 1824"/>
                <a:gd name="T49" fmla="*/ 166 h 1392"/>
                <a:gd name="T50" fmla="*/ 1823 w 1824"/>
                <a:gd name="T51" fmla="*/ 0 h 13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24"/>
                <a:gd name="T79" fmla="*/ 0 h 1392"/>
                <a:gd name="T80" fmla="*/ 1824 w 1824"/>
                <a:gd name="T81" fmla="*/ 1392 h 13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24" h="1392">
                  <a:moveTo>
                    <a:pt x="0" y="1245"/>
                  </a:moveTo>
                  <a:lnTo>
                    <a:pt x="141" y="1309"/>
                  </a:lnTo>
                  <a:lnTo>
                    <a:pt x="281" y="1357"/>
                  </a:lnTo>
                  <a:lnTo>
                    <a:pt x="354" y="1377"/>
                  </a:lnTo>
                  <a:lnTo>
                    <a:pt x="427" y="1387"/>
                  </a:lnTo>
                  <a:lnTo>
                    <a:pt x="500" y="1391"/>
                  </a:lnTo>
                  <a:lnTo>
                    <a:pt x="572" y="1391"/>
                  </a:lnTo>
                  <a:lnTo>
                    <a:pt x="645" y="1382"/>
                  </a:lnTo>
                  <a:lnTo>
                    <a:pt x="724" y="1367"/>
                  </a:lnTo>
                  <a:lnTo>
                    <a:pt x="797" y="1343"/>
                  </a:lnTo>
                  <a:lnTo>
                    <a:pt x="875" y="1318"/>
                  </a:lnTo>
                  <a:lnTo>
                    <a:pt x="948" y="1284"/>
                  </a:lnTo>
                  <a:lnTo>
                    <a:pt x="1021" y="1245"/>
                  </a:lnTo>
                  <a:lnTo>
                    <a:pt x="1156" y="1158"/>
                  </a:lnTo>
                  <a:lnTo>
                    <a:pt x="1223" y="1104"/>
                  </a:lnTo>
                  <a:lnTo>
                    <a:pt x="1290" y="1046"/>
                  </a:lnTo>
                  <a:lnTo>
                    <a:pt x="1352" y="983"/>
                  </a:lnTo>
                  <a:lnTo>
                    <a:pt x="1419" y="915"/>
                  </a:lnTo>
                  <a:lnTo>
                    <a:pt x="1537" y="769"/>
                  </a:lnTo>
                  <a:lnTo>
                    <a:pt x="1587" y="696"/>
                  </a:lnTo>
                  <a:lnTo>
                    <a:pt x="1632" y="623"/>
                  </a:lnTo>
                  <a:lnTo>
                    <a:pt x="1672" y="550"/>
                  </a:lnTo>
                  <a:lnTo>
                    <a:pt x="1700" y="477"/>
                  </a:lnTo>
                  <a:lnTo>
                    <a:pt x="1750" y="321"/>
                  </a:lnTo>
                  <a:lnTo>
                    <a:pt x="1789" y="166"/>
                  </a:lnTo>
                  <a:lnTo>
                    <a:pt x="1823" y="0"/>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86031" name="Rectangle 13"/>
            <p:cNvSpPr>
              <a:spLocks noChangeArrowheads="1"/>
            </p:cNvSpPr>
            <p:nvPr/>
          </p:nvSpPr>
          <p:spPr bwMode="auto">
            <a:xfrm>
              <a:off x="3351" y="1275"/>
              <a:ext cx="46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CML</a:t>
              </a:r>
            </a:p>
          </p:txBody>
        </p:sp>
        <p:sp>
          <p:nvSpPr>
            <p:cNvPr id="86032" name="Line 16"/>
            <p:cNvSpPr>
              <a:spLocks noChangeShapeType="1"/>
            </p:cNvSpPr>
            <p:nvPr/>
          </p:nvSpPr>
          <p:spPr bwMode="auto">
            <a:xfrm>
              <a:off x="2793" y="2833"/>
              <a:ext cx="0" cy="97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spAutoFit/>
            </a:bodyPr>
            <a:lstStyle/>
            <a:p>
              <a:endParaRPr lang="es-AR"/>
            </a:p>
          </p:txBody>
        </p:sp>
        <p:sp>
          <p:nvSpPr>
            <p:cNvPr id="86033" name="Rectangle 17"/>
            <p:cNvSpPr>
              <a:spLocks noChangeArrowheads="1"/>
            </p:cNvSpPr>
            <p:nvPr/>
          </p:nvSpPr>
          <p:spPr bwMode="auto">
            <a:xfrm>
              <a:off x="2483" y="2529"/>
              <a:ext cx="2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A</a:t>
              </a:r>
            </a:p>
          </p:txBody>
        </p:sp>
        <p:sp>
          <p:nvSpPr>
            <p:cNvPr id="86034" name="Oval 18"/>
            <p:cNvSpPr>
              <a:spLocks noChangeArrowheads="1"/>
            </p:cNvSpPr>
            <p:nvPr/>
          </p:nvSpPr>
          <p:spPr bwMode="auto">
            <a:xfrm>
              <a:off x="2738" y="2658"/>
              <a:ext cx="164" cy="32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grpSp>
      <p:sp>
        <p:nvSpPr>
          <p:cNvPr id="4" name="Rectángulo 3"/>
          <p:cNvSpPr/>
          <p:nvPr/>
        </p:nvSpPr>
        <p:spPr>
          <a:xfrm>
            <a:off x="578742" y="2446052"/>
            <a:ext cx="4139562" cy="3153171"/>
          </a:xfrm>
          <a:prstGeom prst="rect">
            <a:avLst/>
          </a:prstGeom>
        </p:spPr>
        <p:txBody>
          <a:bodyPr wrap="square">
            <a:spAutoFit/>
          </a:bodyPr>
          <a:lstStyle/>
          <a:p>
            <a:pPr lvl="1">
              <a:buSzPct val="75000"/>
            </a:pPr>
            <a:r>
              <a:rPr lang="en-US" altLang="es-AR" dirty="0"/>
              <a:t>El </a:t>
            </a:r>
            <a:r>
              <a:rPr lang="en-US" altLang="es-AR" dirty="0" err="1"/>
              <a:t>coste</a:t>
            </a:r>
            <a:r>
              <a:rPr lang="en-US" altLang="es-AR" dirty="0"/>
              <a:t> marginal a largo </a:t>
            </a:r>
            <a:r>
              <a:rPr lang="en-US" altLang="es-AR" dirty="0" err="1"/>
              <a:t>plazo</a:t>
            </a:r>
            <a:r>
              <a:rPr lang="en-US" altLang="es-AR" dirty="0"/>
              <a:t> </a:t>
            </a:r>
            <a:r>
              <a:rPr lang="en-US" altLang="es-AR" dirty="0" err="1"/>
              <a:t>hace</a:t>
            </a:r>
            <a:r>
              <a:rPr lang="en-US" altLang="es-AR" dirty="0"/>
              <a:t> que el </a:t>
            </a:r>
            <a:r>
              <a:rPr lang="en-US" altLang="es-AR" dirty="0" err="1"/>
              <a:t>coste</a:t>
            </a:r>
            <a:r>
              <a:rPr lang="en-US" altLang="es-AR" dirty="0"/>
              <a:t> </a:t>
            </a:r>
            <a:r>
              <a:rPr lang="en-US" altLang="es-AR" dirty="0" err="1"/>
              <a:t>medio</a:t>
            </a:r>
            <a:r>
              <a:rPr lang="en-US" altLang="es-AR" dirty="0"/>
              <a:t> a largo </a:t>
            </a:r>
            <a:r>
              <a:rPr lang="en-US" altLang="es-AR" dirty="0" err="1"/>
              <a:t>plazo</a:t>
            </a:r>
            <a:r>
              <a:rPr lang="en-US" altLang="es-AR" dirty="0"/>
              <a:t>:</a:t>
            </a:r>
          </a:p>
          <a:p>
            <a:pPr lvl="2">
              <a:spcBef>
                <a:spcPct val="35000"/>
              </a:spcBef>
            </a:pPr>
            <a:r>
              <a:rPr lang="en-US" altLang="es-AR" dirty="0"/>
              <a:t>Si </a:t>
            </a:r>
            <a:r>
              <a:rPr lang="en-US" altLang="es-AR" dirty="0" err="1"/>
              <a:t>CMgL</a:t>
            </a:r>
            <a:r>
              <a:rPr lang="en-US" altLang="es-AR" dirty="0"/>
              <a:t> &lt; </a:t>
            </a:r>
            <a:r>
              <a:rPr lang="en-US" altLang="es-AR" dirty="0" err="1"/>
              <a:t>CMeL</a:t>
            </a:r>
            <a:r>
              <a:rPr lang="en-US" altLang="es-AR" dirty="0"/>
              <a:t>, </a:t>
            </a:r>
            <a:r>
              <a:rPr lang="en-US" altLang="es-AR" dirty="0" err="1"/>
              <a:t>CMeL</a:t>
            </a:r>
            <a:r>
              <a:rPr lang="en-US" altLang="es-AR" dirty="0"/>
              <a:t> </a:t>
            </a:r>
            <a:r>
              <a:rPr lang="en-US" altLang="es-AR" dirty="0" err="1"/>
              <a:t>disminuirá</a:t>
            </a:r>
            <a:r>
              <a:rPr lang="en-US" altLang="es-AR" dirty="0"/>
              <a:t>.</a:t>
            </a:r>
          </a:p>
          <a:p>
            <a:pPr lvl="2">
              <a:spcBef>
                <a:spcPct val="35000"/>
              </a:spcBef>
            </a:pPr>
            <a:r>
              <a:rPr lang="en-US" altLang="es-AR" dirty="0"/>
              <a:t>Si CML &gt; </a:t>
            </a:r>
            <a:r>
              <a:rPr lang="en-US" altLang="es-AR" dirty="0" err="1"/>
              <a:t>CMeL</a:t>
            </a:r>
            <a:r>
              <a:rPr lang="en-US" altLang="es-AR" dirty="0"/>
              <a:t>, </a:t>
            </a:r>
            <a:r>
              <a:rPr lang="en-US" altLang="es-AR" dirty="0" err="1"/>
              <a:t>CMeL</a:t>
            </a:r>
            <a:r>
              <a:rPr lang="en-US" altLang="es-AR" dirty="0"/>
              <a:t> </a:t>
            </a:r>
            <a:r>
              <a:rPr lang="en-US" altLang="es-AR" dirty="0" err="1"/>
              <a:t>aumentará</a:t>
            </a:r>
            <a:r>
              <a:rPr lang="en-US" altLang="es-AR" dirty="0"/>
              <a:t>.</a:t>
            </a:r>
          </a:p>
          <a:p>
            <a:pPr lvl="2">
              <a:spcBef>
                <a:spcPct val="35000"/>
              </a:spcBef>
            </a:pPr>
            <a:r>
              <a:rPr lang="en-US" altLang="es-AR" dirty="0" err="1"/>
              <a:t>Por</a:t>
            </a:r>
            <a:r>
              <a:rPr lang="en-US" altLang="es-AR" dirty="0"/>
              <a:t> lo </a:t>
            </a:r>
            <a:r>
              <a:rPr lang="en-US" altLang="es-AR" dirty="0" err="1"/>
              <a:t>tanto</a:t>
            </a:r>
            <a:r>
              <a:rPr lang="en-US" altLang="es-AR" dirty="0"/>
              <a:t>, CML = </a:t>
            </a:r>
            <a:r>
              <a:rPr lang="en-US" altLang="es-AR" dirty="0" err="1"/>
              <a:t>CMeL</a:t>
            </a:r>
            <a:r>
              <a:rPr lang="en-US" altLang="es-AR" dirty="0"/>
              <a:t> </a:t>
            </a:r>
            <a:r>
              <a:rPr lang="en-US" altLang="es-AR" dirty="0" err="1"/>
              <a:t>cuando</a:t>
            </a:r>
            <a:r>
              <a:rPr lang="en-US" altLang="es-AR" dirty="0"/>
              <a:t> </a:t>
            </a:r>
            <a:r>
              <a:rPr lang="en-US" altLang="es-AR" dirty="0" err="1"/>
              <a:t>CMeL</a:t>
            </a:r>
            <a:r>
              <a:rPr lang="en-US" altLang="es-AR" dirty="0"/>
              <a:t> </a:t>
            </a:r>
            <a:r>
              <a:rPr lang="en-US" altLang="es-AR" dirty="0" err="1"/>
              <a:t>alcanza</a:t>
            </a:r>
            <a:r>
              <a:rPr lang="en-US" altLang="es-AR" dirty="0"/>
              <a:t> </a:t>
            </a:r>
            <a:r>
              <a:rPr lang="en-US" altLang="es-AR" dirty="0" err="1"/>
              <a:t>su</a:t>
            </a:r>
            <a:r>
              <a:rPr lang="en-US" altLang="es-AR" dirty="0"/>
              <a:t> </a:t>
            </a:r>
            <a:r>
              <a:rPr lang="en-US" altLang="es-AR" dirty="0" err="1"/>
              <a:t>punto</a:t>
            </a:r>
            <a:r>
              <a:rPr lang="en-US" altLang="es-AR" dirty="0"/>
              <a:t> </a:t>
            </a:r>
            <a:r>
              <a:rPr lang="en-US" altLang="es-AR" dirty="0" err="1"/>
              <a:t>mínimo</a:t>
            </a:r>
            <a:endParaRPr lang="es-AR" dirty="0"/>
          </a:p>
        </p:txBody>
      </p:sp>
    </p:spTree>
    <p:extLst>
      <p:ext uri="{BB962C8B-B14F-4D97-AF65-F5344CB8AC3E}">
        <p14:creationId xmlns:p14="http://schemas.microsoft.com/office/powerpoint/2010/main" val="201711093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a:xfrm>
            <a:off x="1681672" y="773176"/>
            <a:ext cx="7983537" cy="781050"/>
          </a:xfrm>
        </p:spPr>
        <p:txBody>
          <a:bodyPr rtlCol="0">
            <a:normAutofit fontScale="90000"/>
          </a:bodyPr>
          <a:lstStyle/>
          <a:p>
            <a:pPr>
              <a:defRPr/>
            </a:pPr>
            <a:r>
              <a:rPr lang="en-US" sz="3200" dirty="0"/>
              <a:t>El </a:t>
            </a:r>
            <a:r>
              <a:rPr lang="en-US" sz="3200" dirty="0" err="1"/>
              <a:t>coste</a:t>
            </a:r>
            <a:r>
              <a:rPr lang="en-US" sz="3200" dirty="0"/>
              <a:t> a largo </a:t>
            </a:r>
            <a:r>
              <a:rPr lang="en-US" sz="3200" dirty="0" err="1"/>
              <a:t>plazo</a:t>
            </a:r>
            <a:r>
              <a:rPr lang="en-US" sz="3200" dirty="0"/>
              <a:t> con </a:t>
            </a:r>
            <a:r>
              <a:rPr lang="en-US" sz="3200" dirty="0" err="1"/>
              <a:t>economías</a:t>
            </a:r>
            <a:r>
              <a:rPr lang="en-US" sz="3200" dirty="0"/>
              <a:t> y </a:t>
            </a:r>
            <a:r>
              <a:rPr lang="en-US" sz="3200" dirty="0" err="1"/>
              <a:t>deseconomías</a:t>
            </a:r>
            <a:r>
              <a:rPr lang="en-US" sz="3200" dirty="0"/>
              <a:t> de </a:t>
            </a:r>
            <a:r>
              <a:rPr lang="en-US" sz="3200" dirty="0" err="1"/>
              <a:t>escala</a:t>
            </a:r>
            <a:endParaRPr lang="en-US" sz="3200" dirty="0"/>
          </a:p>
        </p:txBody>
      </p:sp>
      <p:sp>
        <p:nvSpPr>
          <p:cNvPr id="89" name="Rectangle 2"/>
          <p:cNvSpPr>
            <a:spLocks noChangeArrowheads="1"/>
          </p:cNvSpPr>
          <p:nvPr/>
        </p:nvSpPr>
        <p:spPr bwMode="auto">
          <a:xfrm>
            <a:off x="2005584" y="673303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0" name="Rectangle 3"/>
          <p:cNvSpPr>
            <a:spLocks noChangeArrowheads="1"/>
          </p:cNvSpPr>
          <p:nvPr/>
        </p:nvSpPr>
        <p:spPr bwMode="auto">
          <a:xfrm>
            <a:off x="4520184" y="673303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1" name="Rectangle 5"/>
          <p:cNvSpPr>
            <a:spLocks noChangeArrowheads="1"/>
          </p:cNvSpPr>
          <p:nvPr/>
        </p:nvSpPr>
        <p:spPr bwMode="auto">
          <a:xfrm>
            <a:off x="2005584" y="673303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2" name="Line 6"/>
          <p:cNvSpPr>
            <a:spLocks noChangeShapeType="1"/>
          </p:cNvSpPr>
          <p:nvPr/>
        </p:nvSpPr>
        <p:spPr bwMode="auto">
          <a:xfrm>
            <a:off x="3453384" y="2229295"/>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3" name="Line 7"/>
          <p:cNvSpPr>
            <a:spLocks noChangeShapeType="1"/>
          </p:cNvSpPr>
          <p:nvPr/>
        </p:nvSpPr>
        <p:spPr bwMode="auto">
          <a:xfrm>
            <a:off x="3447034" y="6479032"/>
            <a:ext cx="6267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4" name="Rectangle 8"/>
          <p:cNvSpPr>
            <a:spLocks noChangeArrowheads="1"/>
          </p:cNvSpPr>
          <p:nvPr/>
        </p:nvSpPr>
        <p:spPr bwMode="auto">
          <a:xfrm>
            <a:off x="8766747" y="6436170"/>
            <a:ext cx="1296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Producción</a:t>
            </a:r>
          </a:p>
        </p:txBody>
      </p:sp>
      <p:sp>
        <p:nvSpPr>
          <p:cNvPr id="95" name="Rectangle 9"/>
          <p:cNvSpPr>
            <a:spLocks noChangeArrowheads="1"/>
          </p:cNvSpPr>
          <p:nvPr/>
        </p:nvSpPr>
        <p:spPr bwMode="auto">
          <a:xfrm>
            <a:off x="2084959" y="2154682"/>
            <a:ext cx="12985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1600" b="1"/>
              <a:t>Coste</a:t>
            </a:r>
          </a:p>
          <a:p>
            <a:pPr algn="r"/>
            <a:r>
              <a:rPr lang="en-US" altLang="es-AR" sz="1600" b="1"/>
              <a:t>(dólares </a:t>
            </a:r>
          </a:p>
          <a:p>
            <a:pPr algn="r"/>
            <a:r>
              <a:rPr lang="en-US" altLang="es-AR" sz="1600" b="1"/>
              <a:t>por unidad)</a:t>
            </a:r>
          </a:p>
          <a:p>
            <a:pPr algn="r"/>
            <a:endParaRPr lang="en-US" altLang="es-AR" sz="1600" b="1"/>
          </a:p>
        </p:txBody>
      </p:sp>
      <p:grpSp>
        <p:nvGrpSpPr>
          <p:cNvPr id="2" name="Group 53"/>
          <p:cNvGrpSpPr>
            <a:grpSpLocks/>
          </p:cNvGrpSpPr>
          <p:nvPr/>
        </p:nvGrpSpPr>
        <p:grpSpPr bwMode="auto">
          <a:xfrm>
            <a:off x="3534347" y="2424557"/>
            <a:ext cx="2493962" cy="2497138"/>
            <a:chOff x="1383" y="1162"/>
            <a:chExt cx="1571" cy="1573"/>
          </a:xfrm>
        </p:grpSpPr>
        <p:sp>
          <p:nvSpPr>
            <p:cNvPr id="97" name="Freeform 17"/>
            <p:cNvSpPr>
              <a:spLocks/>
            </p:cNvSpPr>
            <p:nvPr/>
          </p:nvSpPr>
          <p:spPr bwMode="auto">
            <a:xfrm>
              <a:off x="1969" y="1727"/>
              <a:ext cx="385" cy="819"/>
            </a:xfrm>
            <a:custGeom>
              <a:avLst/>
              <a:gdLst>
                <a:gd name="T0" fmla="*/ 0 w 385"/>
                <a:gd name="T1" fmla="*/ 818 h 819"/>
                <a:gd name="T2" fmla="*/ 83 w 385"/>
                <a:gd name="T3" fmla="*/ 708 h 819"/>
                <a:gd name="T4" fmla="*/ 162 w 385"/>
                <a:gd name="T5" fmla="*/ 598 h 819"/>
                <a:gd name="T6" fmla="*/ 230 w 385"/>
                <a:gd name="T7" fmla="*/ 488 h 819"/>
                <a:gd name="T8" fmla="*/ 260 w 385"/>
                <a:gd name="T9" fmla="*/ 439 h 819"/>
                <a:gd name="T10" fmla="*/ 286 w 385"/>
                <a:gd name="T11" fmla="*/ 386 h 819"/>
                <a:gd name="T12" fmla="*/ 309 w 385"/>
                <a:gd name="T13" fmla="*/ 333 h 819"/>
                <a:gd name="T14" fmla="*/ 328 w 385"/>
                <a:gd name="T15" fmla="*/ 285 h 819"/>
                <a:gd name="T16" fmla="*/ 354 w 385"/>
                <a:gd name="T17" fmla="*/ 187 h 819"/>
                <a:gd name="T18" fmla="*/ 369 w 385"/>
                <a:gd name="T19" fmla="*/ 93 h 819"/>
                <a:gd name="T20" fmla="*/ 384 w 385"/>
                <a:gd name="T21" fmla="*/ 0 h 8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
                <a:gd name="T34" fmla="*/ 0 h 819"/>
                <a:gd name="T35" fmla="*/ 385 w 385"/>
                <a:gd name="T36" fmla="*/ 819 h 8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 h="819">
                  <a:moveTo>
                    <a:pt x="0" y="818"/>
                  </a:moveTo>
                  <a:lnTo>
                    <a:pt x="83" y="708"/>
                  </a:lnTo>
                  <a:lnTo>
                    <a:pt x="162" y="598"/>
                  </a:lnTo>
                  <a:lnTo>
                    <a:pt x="230" y="488"/>
                  </a:lnTo>
                  <a:lnTo>
                    <a:pt x="260" y="439"/>
                  </a:lnTo>
                  <a:lnTo>
                    <a:pt x="286" y="386"/>
                  </a:lnTo>
                  <a:lnTo>
                    <a:pt x="309" y="333"/>
                  </a:lnTo>
                  <a:lnTo>
                    <a:pt x="328" y="285"/>
                  </a:lnTo>
                  <a:lnTo>
                    <a:pt x="354" y="187"/>
                  </a:lnTo>
                  <a:lnTo>
                    <a:pt x="369" y="93"/>
                  </a:lnTo>
                  <a:lnTo>
                    <a:pt x="384" y="0"/>
                  </a:lnTo>
                </a:path>
              </a:pathLst>
            </a:custGeom>
            <a:noFill/>
            <a:ln w="50800" cap="flat" cmpd="sng">
              <a:solidFill>
                <a:srgbClr val="9933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8" name="Rectangle 20"/>
            <p:cNvSpPr>
              <a:spLocks noChangeArrowheads="1"/>
            </p:cNvSpPr>
            <p:nvPr/>
          </p:nvSpPr>
          <p:spPr bwMode="auto">
            <a:xfrm>
              <a:off x="1681" y="2545"/>
              <a:ext cx="40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400" b="1"/>
                <a:t>CMC</a:t>
              </a:r>
              <a:r>
                <a:rPr lang="en-US" altLang="es-AR" sz="1400" b="1" baseline="-25000"/>
                <a:t>1</a:t>
              </a:r>
            </a:p>
          </p:txBody>
        </p:sp>
        <p:sp>
          <p:nvSpPr>
            <p:cNvPr id="99" name="Freeform 11"/>
            <p:cNvSpPr>
              <a:spLocks/>
            </p:cNvSpPr>
            <p:nvPr/>
          </p:nvSpPr>
          <p:spPr bwMode="auto">
            <a:xfrm>
              <a:off x="1393" y="1345"/>
              <a:ext cx="1093" cy="775"/>
            </a:xfrm>
            <a:custGeom>
              <a:avLst/>
              <a:gdLst>
                <a:gd name="T0" fmla="*/ 0 w 1093"/>
                <a:gd name="T1" fmla="*/ 0 h 775"/>
                <a:gd name="T2" fmla="*/ 60 w 1093"/>
                <a:gd name="T3" fmla="*/ 131 h 775"/>
                <a:gd name="T4" fmla="*/ 120 w 1093"/>
                <a:gd name="T5" fmla="*/ 258 h 775"/>
                <a:gd name="T6" fmla="*/ 197 w 1093"/>
                <a:gd name="T7" fmla="*/ 375 h 775"/>
                <a:gd name="T8" fmla="*/ 237 w 1093"/>
                <a:gd name="T9" fmla="*/ 430 h 775"/>
                <a:gd name="T10" fmla="*/ 285 w 1093"/>
                <a:gd name="T11" fmla="*/ 478 h 775"/>
                <a:gd name="T12" fmla="*/ 341 w 1093"/>
                <a:gd name="T13" fmla="*/ 526 h 775"/>
                <a:gd name="T14" fmla="*/ 405 w 1093"/>
                <a:gd name="T15" fmla="*/ 571 h 775"/>
                <a:gd name="T16" fmla="*/ 478 w 1093"/>
                <a:gd name="T17" fmla="*/ 616 h 775"/>
                <a:gd name="T18" fmla="*/ 550 w 1093"/>
                <a:gd name="T19" fmla="*/ 657 h 775"/>
                <a:gd name="T20" fmla="*/ 626 w 1093"/>
                <a:gd name="T21" fmla="*/ 691 h 775"/>
                <a:gd name="T22" fmla="*/ 694 w 1093"/>
                <a:gd name="T23" fmla="*/ 722 h 775"/>
                <a:gd name="T24" fmla="*/ 759 w 1093"/>
                <a:gd name="T25" fmla="*/ 750 h 775"/>
                <a:gd name="T26" fmla="*/ 815 w 1093"/>
                <a:gd name="T27" fmla="*/ 767 h 775"/>
                <a:gd name="T28" fmla="*/ 863 w 1093"/>
                <a:gd name="T29" fmla="*/ 774 h 775"/>
                <a:gd name="T30" fmla="*/ 903 w 1093"/>
                <a:gd name="T31" fmla="*/ 774 h 775"/>
                <a:gd name="T32" fmla="*/ 943 w 1093"/>
                <a:gd name="T33" fmla="*/ 764 h 775"/>
                <a:gd name="T34" fmla="*/ 975 w 1093"/>
                <a:gd name="T35" fmla="*/ 750 h 775"/>
                <a:gd name="T36" fmla="*/ 1008 w 1093"/>
                <a:gd name="T37" fmla="*/ 736 h 775"/>
                <a:gd name="T38" fmla="*/ 1032 w 1093"/>
                <a:gd name="T39" fmla="*/ 719 h 775"/>
                <a:gd name="T40" fmla="*/ 1052 w 1093"/>
                <a:gd name="T41" fmla="*/ 705 h 775"/>
                <a:gd name="T42" fmla="*/ 1072 w 1093"/>
                <a:gd name="T43" fmla="*/ 698 h 775"/>
                <a:gd name="T44" fmla="*/ 1084 w 1093"/>
                <a:gd name="T45" fmla="*/ 695 h 775"/>
                <a:gd name="T46" fmla="*/ 1092 w 1093"/>
                <a:gd name="T47" fmla="*/ 695 h 775"/>
                <a:gd name="T48" fmla="*/ 1088 w 1093"/>
                <a:gd name="T49" fmla="*/ 695 h 775"/>
                <a:gd name="T50" fmla="*/ 1080 w 1093"/>
                <a:gd name="T51" fmla="*/ 698 h 775"/>
                <a:gd name="T52" fmla="*/ 1072 w 1093"/>
                <a:gd name="T53" fmla="*/ 698 h 7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93"/>
                <a:gd name="T82" fmla="*/ 0 h 775"/>
                <a:gd name="T83" fmla="*/ 1093 w 1093"/>
                <a:gd name="T84" fmla="*/ 775 h 7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93" h="775">
                  <a:moveTo>
                    <a:pt x="0" y="0"/>
                  </a:moveTo>
                  <a:lnTo>
                    <a:pt x="60" y="131"/>
                  </a:lnTo>
                  <a:lnTo>
                    <a:pt x="120" y="258"/>
                  </a:lnTo>
                  <a:lnTo>
                    <a:pt x="197" y="375"/>
                  </a:lnTo>
                  <a:lnTo>
                    <a:pt x="237" y="430"/>
                  </a:lnTo>
                  <a:lnTo>
                    <a:pt x="285" y="478"/>
                  </a:lnTo>
                  <a:lnTo>
                    <a:pt x="341" y="526"/>
                  </a:lnTo>
                  <a:lnTo>
                    <a:pt x="405" y="571"/>
                  </a:lnTo>
                  <a:lnTo>
                    <a:pt x="478" y="616"/>
                  </a:lnTo>
                  <a:lnTo>
                    <a:pt x="550" y="657"/>
                  </a:lnTo>
                  <a:lnTo>
                    <a:pt x="626" y="691"/>
                  </a:lnTo>
                  <a:lnTo>
                    <a:pt x="694" y="722"/>
                  </a:lnTo>
                  <a:lnTo>
                    <a:pt x="759" y="750"/>
                  </a:lnTo>
                  <a:lnTo>
                    <a:pt x="815" y="767"/>
                  </a:lnTo>
                  <a:lnTo>
                    <a:pt x="863" y="774"/>
                  </a:lnTo>
                  <a:lnTo>
                    <a:pt x="903" y="774"/>
                  </a:lnTo>
                  <a:lnTo>
                    <a:pt x="943" y="764"/>
                  </a:lnTo>
                  <a:lnTo>
                    <a:pt x="975" y="750"/>
                  </a:lnTo>
                  <a:lnTo>
                    <a:pt x="1008" y="736"/>
                  </a:lnTo>
                  <a:lnTo>
                    <a:pt x="1032" y="719"/>
                  </a:lnTo>
                  <a:lnTo>
                    <a:pt x="1052" y="705"/>
                  </a:lnTo>
                  <a:lnTo>
                    <a:pt x="1072" y="698"/>
                  </a:lnTo>
                  <a:lnTo>
                    <a:pt x="1084" y="695"/>
                  </a:lnTo>
                  <a:lnTo>
                    <a:pt x="1092" y="695"/>
                  </a:lnTo>
                  <a:lnTo>
                    <a:pt x="1088" y="695"/>
                  </a:lnTo>
                  <a:lnTo>
                    <a:pt x="1080" y="698"/>
                  </a:lnTo>
                  <a:lnTo>
                    <a:pt x="1072" y="698"/>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00" name="Rectangle 14"/>
            <p:cNvSpPr>
              <a:spLocks noChangeArrowheads="1"/>
            </p:cNvSpPr>
            <p:nvPr/>
          </p:nvSpPr>
          <p:spPr bwMode="auto">
            <a:xfrm>
              <a:off x="1383" y="1162"/>
              <a:ext cx="52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CMeC</a:t>
              </a:r>
              <a:r>
                <a:rPr lang="en-US" altLang="es-AR" sz="1600" b="1" baseline="-25000"/>
                <a:t>1</a:t>
              </a:r>
            </a:p>
          </p:txBody>
        </p:sp>
        <p:sp>
          <p:nvSpPr>
            <p:cNvPr id="101" name="Freeform 25"/>
            <p:cNvSpPr>
              <a:spLocks/>
            </p:cNvSpPr>
            <p:nvPr/>
          </p:nvSpPr>
          <p:spPr bwMode="auto">
            <a:xfrm>
              <a:off x="2475" y="1468"/>
              <a:ext cx="479" cy="571"/>
            </a:xfrm>
            <a:custGeom>
              <a:avLst/>
              <a:gdLst>
                <a:gd name="T0" fmla="*/ 0 w 519"/>
                <a:gd name="T1" fmla="*/ 527 h 618"/>
                <a:gd name="T2" fmla="*/ 17 w 519"/>
                <a:gd name="T3" fmla="*/ 513 h 618"/>
                <a:gd name="T4" fmla="*/ 41 w 519"/>
                <a:gd name="T5" fmla="*/ 496 h 618"/>
                <a:gd name="T6" fmla="*/ 73 w 519"/>
                <a:gd name="T7" fmla="*/ 473 h 618"/>
                <a:gd name="T8" fmla="*/ 105 w 519"/>
                <a:gd name="T9" fmla="*/ 451 h 618"/>
                <a:gd name="T10" fmla="*/ 174 w 519"/>
                <a:gd name="T11" fmla="*/ 395 h 618"/>
                <a:gd name="T12" fmla="*/ 206 w 519"/>
                <a:gd name="T13" fmla="*/ 364 h 618"/>
                <a:gd name="T14" fmla="*/ 235 w 519"/>
                <a:gd name="T15" fmla="*/ 332 h 618"/>
                <a:gd name="T16" fmla="*/ 263 w 519"/>
                <a:gd name="T17" fmla="*/ 297 h 618"/>
                <a:gd name="T18" fmla="*/ 292 w 519"/>
                <a:gd name="T19" fmla="*/ 253 h 618"/>
                <a:gd name="T20" fmla="*/ 319 w 519"/>
                <a:gd name="T21" fmla="*/ 206 h 618"/>
                <a:gd name="T22" fmla="*/ 348 w 519"/>
                <a:gd name="T23" fmla="*/ 158 h 618"/>
                <a:gd name="T24" fmla="*/ 377 w 519"/>
                <a:gd name="T25" fmla="*/ 113 h 618"/>
                <a:gd name="T26" fmla="*/ 401 w 519"/>
                <a:gd name="T27" fmla="*/ 67 h 618"/>
                <a:gd name="T28" fmla="*/ 421 w 519"/>
                <a:gd name="T29" fmla="*/ 31 h 618"/>
                <a:gd name="T30" fmla="*/ 441 w 519"/>
                <a:gd name="T31" fmla="*/ 0 h 6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9"/>
                <a:gd name="T49" fmla="*/ 0 h 618"/>
                <a:gd name="T50" fmla="*/ 519 w 519"/>
                <a:gd name="T51" fmla="*/ 618 h 6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9" h="618">
                  <a:moveTo>
                    <a:pt x="0" y="617"/>
                  </a:moveTo>
                  <a:lnTo>
                    <a:pt x="19" y="601"/>
                  </a:lnTo>
                  <a:lnTo>
                    <a:pt x="48" y="581"/>
                  </a:lnTo>
                  <a:lnTo>
                    <a:pt x="86" y="554"/>
                  </a:lnTo>
                  <a:lnTo>
                    <a:pt x="124" y="528"/>
                  </a:lnTo>
                  <a:lnTo>
                    <a:pt x="204" y="462"/>
                  </a:lnTo>
                  <a:lnTo>
                    <a:pt x="242" y="426"/>
                  </a:lnTo>
                  <a:lnTo>
                    <a:pt x="276" y="389"/>
                  </a:lnTo>
                  <a:lnTo>
                    <a:pt x="309" y="347"/>
                  </a:lnTo>
                  <a:lnTo>
                    <a:pt x="342" y="297"/>
                  </a:lnTo>
                  <a:lnTo>
                    <a:pt x="375" y="241"/>
                  </a:lnTo>
                  <a:lnTo>
                    <a:pt x="409" y="185"/>
                  </a:lnTo>
                  <a:lnTo>
                    <a:pt x="442" y="132"/>
                  </a:lnTo>
                  <a:lnTo>
                    <a:pt x="470" y="79"/>
                  </a:lnTo>
                  <a:lnTo>
                    <a:pt x="494" y="37"/>
                  </a:lnTo>
                  <a:lnTo>
                    <a:pt x="518"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grpSp>
        <p:nvGrpSpPr>
          <p:cNvPr id="3" name="Group 54"/>
          <p:cNvGrpSpPr>
            <a:grpSpLocks/>
          </p:cNvGrpSpPr>
          <p:nvPr/>
        </p:nvGrpSpPr>
        <p:grpSpPr bwMode="auto">
          <a:xfrm>
            <a:off x="4924997" y="2938907"/>
            <a:ext cx="3097212" cy="2497138"/>
            <a:chOff x="2319" y="1546"/>
            <a:chExt cx="1951" cy="1573"/>
          </a:xfrm>
        </p:grpSpPr>
        <p:sp>
          <p:nvSpPr>
            <p:cNvPr id="103" name="Rectangle 15"/>
            <p:cNvSpPr>
              <a:spLocks noChangeArrowheads="1"/>
            </p:cNvSpPr>
            <p:nvPr/>
          </p:nvSpPr>
          <p:spPr bwMode="auto">
            <a:xfrm>
              <a:off x="3745" y="1546"/>
              <a:ext cx="52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CMeC</a:t>
              </a:r>
              <a:r>
                <a:rPr lang="en-US" altLang="es-AR" sz="1600" b="1" baseline="-25000"/>
                <a:t>2</a:t>
              </a:r>
            </a:p>
          </p:txBody>
        </p:sp>
        <p:sp>
          <p:nvSpPr>
            <p:cNvPr id="104" name="Freeform 18"/>
            <p:cNvSpPr>
              <a:spLocks/>
            </p:cNvSpPr>
            <p:nvPr/>
          </p:nvSpPr>
          <p:spPr bwMode="auto">
            <a:xfrm>
              <a:off x="2878" y="2114"/>
              <a:ext cx="388" cy="816"/>
            </a:xfrm>
            <a:custGeom>
              <a:avLst/>
              <a:gdLst>
                <a:gd name="T0" fmla="*/ 0 w 388"/>
                <a:gd name="T1" fmla="*/ 815 h 816"/>
                <a:gd name="T2" fmla="*/ 84 w 388"/>
                <a:gd name="T3" fmla="*/ 703 h 816"/>
                <a:gd name="T4" fmla="*/ 162 w 388"/>
                <a:gd name="T5" fmla="*/ 595 h 816"/>
                <a:gd name="T6" fmla="*/ 230 w 388"/>
                <a:gd name="T7" fmla="*/ 487 h 816"/>
                <a:gd name="T8" fmla="*/ 288 w 388"/>
                <a:gd name="T9" fmla="*/ 384 h 816"/>
                <a:gd name="T10" fmla="*/ 330 w 388"/>
                <a:gd name="T11" fmla="*/ 285 h 816"/>
                <a:gd name="T12" fmla="*/ 356 w 388"/>
                <a:gd name="T13" fmla="*/ 187 h 816"/>
                <a:gd name="T14" fmla="*/ 377 w 388"/>
                <a:gd name="T15" fmla="*/ 93 h 816"/>
                <a:gd name="T16" fmla="*/ 387 w 388"/>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816"/>
                <a:gd name="T29" fmla="*/ 388 w 388"/>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816">
                  <a:moveTo>
                    <a:pt x="0" y="815"/>
                  </a:moveTo>
                  <a:lnTo>
                    <a:pt x="84" y="703"/>
                  </a:lnTo>
                  <a:lnTo>
                    <a:pt x="162" y="595"/>
                  </a:lnTo>
                  <a:lnTo>
                    <a:pt x="230" y="487"/>
                  </a:lnTo>
                  <a:lnTo>
                    <a:pt x="288" y="384"/>
                  </a:lnTo>
                  <a:lnTo>
                    <a:pt x="330" y="285"/>
                  </a:lnTo>
                  <a:lnTo>
                    <a:pt x="356" y="187"/>
                  </a:lnTo>
                  <a:lnTo>
                    <a:pt x="377" y="93"/>
                  </a:lnTo>
                  <a:lnTo>
                    <a:pt x="387" y="0"/>
                  </a:lnTo>
                </a:path>
              </a:pathLst>
            </a:custGeom>
            <a:noFill/>
            <a:ln w="50800" cap="flat" cmpd="sng">
              <a:solidFill>
                <a:srgbClr val="9933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05" name="Rectangle 21"/>
            <p:cNvSpPr>
              <a:spLocks noChangeArrowheads="1"/>
            </p:cNvSpPr>
            <p:nvPr/>
          </p:nvSpPr>
          <p:spPr bwMode="auto">
            <a:xfrm>
              <a:off x="2593" y="2929"/>
              <a:ext cx="40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400" b="1"/>
                <a:t>CMC</a:t>
              </a:r>
              <a:r>
                <a:rPr lang="en-US" altLang="es-AR" sz="1400" b="1" baseline="-25000"/>
                <a:t>2</a:t>
              </a:r>
            </a:p>
          </p:txBody>
        </p:sp>
        <p:sp>
          <p:nvSpPr>
            <p:cNvPr id="106" name="Freeform 12"/>
            <p:cNvSpPr>
              <a:spLocks/>
            </p:cNvSpPr>
            <p:nvPr/>
          </p:nvSpPr>
          <p:spPr bwMode="auto">
            <a:xfrm>
              <a:off x="2467" y="2059"/>
              <a:ext cx="1337" cy="442"/>
            </a:xfrm>
            <a:custGeom>
              <a:avLst/>
              <a:gdLst>
                <a:gd name="T0" fmla="*/ 0 w 1352"/>
                <a:gd name="T1" fmla="*/ 0 h 442"/>
                <a:gd name="T2" fmla="*/ 19 w 1352"/>
                <a:gd name="T3" fmla="*/ 24 h 442"/>
                <a:gd name="T4" fmla="*/ 43 w 1352"/>
                <a:gd name="T5" fmla="*/ 52 h 442"/>
                <a:gd name="T6" fmla="*/ 78 w 1352"/>
                <a:gd name="T7" fmla="*/ 88 h 442"/>
                <a:gd name="T8" fmla="*/ 109 w 1352"/>
                <a:gd name="T9" fmla="*/ 128 h 442"/>
                <a:gd name="T10" fmla="*/ 187 w 1352"/>
                <a:gd name="T11" fmla="*/ 208 h 442"/>
                <a:gd name="T12" fmla="*/ 229 w 1352"/>
                <a:gd name="T13" fmla="*/ 244 h 442"/>
                <a:gd name="T14" fmla="*/ 266 w 1352"/>
                <a:gd name="T15" fmla="*/ 276 h 442"/>
                <a:gd name="T16" fmla="*/ 356 w 1352"/>
                <a:gd name="T17" fmla="*/ 329 h 442"/>
                <a:gd name="T18" fmla="*/ 453 w 1352"/>
                <a:gd name="T19" fmla="*/ 381 h 442"/>
                <a:gd name="T20" fmla="*/ 500 w 1352"/>
                <a:gd name="T21" fmla="*/ 401 h 442"/>
                <a:gd name="T22" fmla="*/ 549 w 1352"/>
                <a:gd name="T23" fmla="*/ 417 h 442"/>
                <a:gd name="T24" fmla="*/ 597 w 1352"/>
                <a:gd name="T25" fmla="*/ 429 h 442"/>
                <a:gd name="T26" fmla="*/ 640 w 1352"/>
                <a:gd name="T27" fmla="*/ 437 h 442"/>
                <a:gd name="T28" fmla="*/ 681 w 1352"/>
                <a:gd name="T29" fmla="*/ 441 h 442"/>
                <a:gd name="T30" fmla="*/ 718 w 1352"/>
                <a:gd name="T31" fmla="*/ 437 h 442"/>
                <a:gd name="T32" fmla="*/ 759 w 1352"/>
                <a:gd name="T33" fmla="*/ 429 h 442"/>
                <a:gd name="T34" fmla="*/ 796 w 1352"/>
                <a:gd name="T35" fmla="*/ 421 h 442"/>
                <a:gd name="T36" fmla="*/ 868 w 1352"/>
                <a:gd name="T37" fmla="*/ 385 h 442"/>
                <a:gd name="T38" fmla="*/ 947 w 1352"/>
                <a:gd name="T39" fmla="*/ 341 h 442"/>
                <a:gd name="T40" fmla="*/ 996 w 1352"/>
                <a:gd name="T41" fmla="*/ 313 h 442"/>
                <a:gd name="T42" fmla="*/ 1043 w 1352"/>
                <a:gd name="T43" fmla="*/ 272 h 442"/>
                <a:gd name="T44" fmla="*/ 1093 w 1352"/>
                <a:gd name="T45" fmla="*/ 228 h 442"/>
                <a:gd name="T46" fmla="*/ 1146 w 1352"/>
                <a:gd name="T47" fmla="*/ 180 h 442"/>
                <a:gd name="T48" fmla="*/ 1194 w 1352"/>
                <a:gd name="T49" fmla="*/ 136 h 442"/>
                <a:gd name="T50" fmla="*/ 1237 w 1352"/>
                <a:gd name="T51" fmla="*/ 92 h 442"/>
                <a:gd name="T52" fmla="*/ 1274 w 1352"/>
                <a:gd name="T53" fmla="*/ 56 h 442"/>
                <a:gd name="T54" fmla="*/ 1296 w 1352"/>
                <a:gd name="T55" fmla="*/ 32 h 442"/>
                <a:gd name="T56" fmla="*/ 1315 w 1352"/>
                <a:gd name="T57" fmla="*/ 20 h 442"/>
                <a:gd name="T58" fmla="*/ 1321 w 1352"/>
                <a:gd name="T59" fmla="*/ 12 h 442"/>
                <a:gd name="T60" fmla="*/ 1321 w 1352"/>
                <a:gd name="T61" fmla="*/ 16 h 442"/>
                <a:gd name="T62" fmla="*/ 1302 w 1352"/>
                <a:gd name="T63" fmla="*/ 24 h 442"/>
                <a:gd name="T64" fmla="*/ 1296 w 1352"/>
                <a:gd name="T65" fmla="*/ 32 h 4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2"/>
                <a:gd name="T100" fmla="*/ 0 h 442"/>
                <a:gd name="T101" fmla="*/ 1352 w 1352"/>
                <a:gd name="T102" fmla="*/ 442 h 4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2" h="442">
                  <a:moveTo>
                    <a:pt x="0" y="0"/>
                  </a:moveTo>
                  <a:lnTo>
                    <a:pt x="19" y="24"/>
                  </a:lnTo>
                  <a:lnTo>
                    <a:pt x="43" y="52"/>
                  </a:lnTo>
                  <a:lnTo>
                    <a:pt x="80" y="88"/>
                  </a:lnTo>
                  <a:lnTo>
                    <a:pt x="111" y="128"/>
                  </a:lnTo>
                  <a:lnTo>
                    <a:pt x="191" y="208"/>
                  </a:lnTo>
                  <a:lnTo>
                    <a:pt x="235" y="244"/>
                  </a:lnTo>
                  <a:lnTo>
                    <a:pt x="272" y="276"/>
                  </a:lnTo>
                  <a:lnTo>
                    <a:pt x="364" y="329"/>
                  </a:lnTo>
                  <a:lnTo>
                    <a:pt x="463" y="381"/>
                  </a:lnTo>
                  <a:lnTo>
                    <a:pt x="512" y="401"/>
                  </a:lnTo>
                  <a:lnTo>
                    <a:pt x="561" y="417"/>
                  </a:lnTo>
                  <a:lnTo>
                    <a:pt x="611" y="429"/>
                  </a:lnTo>
                  <a:lnTo>
                    <a:pt x="654" y="437"/>
                  </a:lnTo>
                  <a:lnTo>
                    <a:pt x="697" y="441"/>
                  </a:lnTo>
                  <a:lnTo>
                    <a:pt x="734" y="437"/>
                  </a:lnTo>
                  <a:lnTo>
                    <a:pt x="777" y="429"/>
                  </a:lnTo>
                  <a:lnTo>
                    <a:pt x="814" y="421"/>
                  </a:lnTo>
                  <a:lnTo>
                    <a:pt x="888" y="385"/>
                  </a:lnTo>
                  <a:lnTo>
                    <a:pt x="969" y="341"/>
                  </a:lnTo>
                  <a:lnTo>
                    <a:pt x="1018" y="313"/>
                  </a:lnTo>
                  <a:lnTo>
                    <a:pt x="1067" y="272"/>
                  </a:lnTo>
                  <a:lnTo>
                    <a:pt x="1117" y="228"/>
                  </a:lnTo>
                  <a:lnTo>
                    <a:pt x="1172" y="180"/>
                  </a:lnTo>
                  <a:lnTo>
                    <a:pt x="1221" y="136"/>
                  </a:lnTo>
                  <a:lnTo>
                    <a:pt x="1265" y="92"/>
                  </a:lnTo>
                  <a:lnTo>
                    <a:pt x="1302" y="56"/>
                  </a:lnTo>
                  <a:lnTo>
                    <a:pt x="1326" y="32"/>
                  </a:lnTo>
                  <a:lnTo>
                    <a:pt x="1345" y="20"/>
                  </a:lnTo>
                  <a:lnTo>
                    <a:pt x="1351" y="12"/>
                  </a:lnTo>
                  <a:lnTo>
                    <a:pt x="1351" y="16"/>
                  </a:lnTo>
                  <a:lnTo>
                    <a:pt x="1332" y="24"/>
                  </a:lnTo>
                  <a:lnTo>
                    <a:pt x="1326" y="32"/>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07" name="Freeform 24"/>
            <p:cNvSpPr>
              <a:spLocks/>
            </p:cNvSpPr>
            <p:nvPr/>
          </p:nvSpPr>
          <p:spPr bwMode="auto">
            <a:xfrm>
              <a:off x="3789" y="1743"/>
              <a:ext cx="253" cy="341"/>
            </a:xfrm>
            <a:custGeom>
              <a:avLst/>
              <a:gdLst>
                <a:gd name="T0" fmla="*/ 13 w 253"/>
                <a:gd name="T1" fmla="*/ 316 h 341"/>
                <a:gd name="T2" fmla="*/ 7 w 253"/>
                <a:gd name="T3" fmla="*/ 323 h 341"/>
                <a:gd name="T4" fmla="*/ 0 w 253"/>
                <a:gd name="T5" fmla="*/ 337 h 341"/>
                <a:gd name="T6" fmla="*/ 0 w 253"/>
                <a:gd name="T7" fmla="*/ 340 h 341"/>
                <a:gd name="T8" fmla="*/ 7 w 253"/>
                <a:gd name="T9" fmla="*/ 333 h 341"/>
                <a:gd name="T10" fmla="*/ 20 w 253"/>
                <a:gd name="T11" fmla="*/ 316 h 341"/>
                <a:gd name="T12" fmla="*/ 26 w 253"/>
                <a:gd name="T13" fmla="*/ 306 h 341"/>
                <a:gd name="T14" fmla="*/ 39 w 253"/>
                <a:gd name="T15" fmla="*/ 292 h 341"/>
                <a:gd name="T16" fmla="*/ 65 w 253"/>
                <a:gd name="T17" fmla="*/ 254 h 341"/>
                <a:gd name="T18" fmla="*/ 97 w 253"/>
                <a:gd name="T19" fmla="*/ 210 h 341"/>
                <a:gd name="T20" fmla="*/ 129 w 253"/>
                <a:gd name="T21" fmla="*/ 165 h 341"/>
                <a:gd name="T22" fmla="*/ 168 w 253"/>
                <a:gd name="T23" fmla="*/ 117 h 341"/>
                <a:gd name="T24" fmla="*/ 200 w 253"/>
                <a:gd name="T25" fmla="*/ 69 h 341"/>
                <a:gd name="T26" fmla="*/ 226 w 253"/>
                <a:gd name="T27" fmla="*/ 31 h 341"/>
                <a:gd name="T28" fmla="*/ 252 w 253"/>
                <a:gd name="T29" fmla="*/ 0 h 3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3"/>
                <a:gd name="T46" fmla="*/ 0 h 341"/>
                <a:gd name="T47" fmla="*/ 253 w 253"/>
                <a:gd name="T48" fmla="*/ 341 h 3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3" h="341">
                  <a:moveTo>
                    <a:pt x="13" y="316"/>
                  </a:moveTo>
                  <a:lnTo>
                    <a:pt x="7" y="323"/>
                  </a:lnTo>
                  <a:lnTo>
                    <a:pt x="0" y="337"/>
                  </a:lnTo>
                  <a:lnTo>
                    <a:pt x="0" y="340"/>
                  </a:lnTo>
                  <a:lnTo>
                    <a:pt x="7" y="333"/>
                  </a:lnTo>
                  <a:lnTo>
                    <a:pt x="20" y="316"/>
                  </a:lnTo>
                  <a:lnTo>
                    <a:pt x="26" y="306"/>
                  </a:lnTo>
                  <a:lnTo>
                    <a:pt x="39" y="292"/>
                  </a:lnTo>
                  <a:lnTo>
                    <a:pt x="65" y="254"/>
                  </a:lnTo>
                  <a:lnTo>
                    <a:pt x="97" y="210"/>
                  </a:lnTo>
                  <a:lnTo>
                    <a:pt x="129" y="165"/>
                  </a:lnTo>
                  <a:lnTo>
                    <a:pt x="168" y="117"/>
                  </a:lnTo>
                  <a:lnTo>
                    <a:pt x="200" y="69"/>
                  </a:lnTo>
                  <a:lnTo>
                    <a:pt x="226" y="31"/>
                  </a:lnTo>
                  <a:lnTo>
                    <a:pt x="252"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08" name="Freeform 26"/>
            <p:cNvSpPr>
              <a:spLocks/>
            </p:cNvSpPr>
            <p:nvPr/>
          </p:nvSpPr>
          <p:spPr bwMode="auto">
            <a:xfrm>
              <a:off x="2319" y="1728"/>
              <a:ext cx="143" cy="318"/>
            </a:xfrm>
            <a:custGeom>
              <a:avLst/>
              <a:gdLst>
                <a:gd name="T0" fmla="*/ 118 w 159"/>
                <a:gd name="T1" fmla="*/ 250 h 357"/>
                <a:gd name="T2" fmla="*/ 118 w 159"/>
                <a:gd name="T3" fmla="*/ 256 h 357"/>
                <a:gd name="T4" fmla="*/ 121 w 159"/>
                <a:gd name="T5" fmla="*/ 261 h 357"/>
                <a:gd name="T6" fmla="*/ 125 w 159"/>
                <a:gd name="T7" fmla="*/ 277 h 357"/>
                <a:gd name="T8" fmla="*/ 128 w 159"/>
                <a:gd name="T9" fmla="*/ 282 h 357"/>
                <a:gd name="T10" fmla="*/ 125 w 159"/>
                <a:gd name="T11" fmla="*/ 277 h 357"/>
                <a:gd name="T12" fmla="*/ 118 w 159"/>
                <a:gd name="T13" fmla="*/ 266 h 357"/>
                <a:gd name="T14" fmla="*/ 109 w 159"/>
                <a:gd name="T15" fmla="*/ 248 h 357"/>
                <a:gd name="T16" fmla="*/ 96 w 159"/>
                <a:gd name="T17" fmla="*/ 221 h 357"/>
                <a:gd name="T18" fmla="*/ 80 w 159"/>
                <a:gd name="T19" fmla="*/ 189 h 357"/>
                <a:gd name="T20" fmla="*/ 64 w 159"/>
                <a:gd name="T21" fmla="*/ 153 h 357"/>
                <a:gd name="T22" fmla="*/ 28 w 159"/>
                <a:gd name="T23" fmla="*/ 76 h 357"/>
                <a:gd name="T24" fmla="*/ 13 w 159"/>
                <a:gd name="T25" fmla="*/ 38 h 357"/>
                <a:gd name="T26" fmla="*/ 0 w 159"/>
                <a:gd name="T27" fmla="*/ 0 h 3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9"/>
                <a:gd name="T43" fmla="*/ 0 h 357"/>
                <a:gd name="T44" fmla="*/ 159 w 159"/>
                <a:gd name="T45" fmla="*/ 357 h 3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9" h="357">
                  <a:moveTo>
                    <a:pt x="146" y="315"/>
                  </a:moveTo>
                  <a:lnTo>
                    <a:pt x="146" y="322"/>
                  </a:lnTo>
                  <a:lnTo>
                    <a:pt x="150" y="329"/>
                  </a:lnTo>
                  <a:lnTo>
                    <a:pt x="154" y="349"/>
                  </a:lnTo>
                  <a:lnTo>
                    <a:pt x="158" y="356"/>
                  </a:lnTo>
                  <a:lnTo>
                    <a:pt x="154" y="349"/>
                  </a:lnTo>
                  <a:lnTo>
                    <a:pt x="146" y="336"/>
                  </a:lnTo>
                  <a:lnTo>
                    <a:pt x="134" y="312"/>
                  </a:lnTo>
                  <a:lnTo>
                    <a:pt x="119" y="278"/>
                  </a:lnTo>
                  <a:lnTo>
                    <a:pt x="99" y="238"/>
                  </a:lnTo>
                  <a:lnTo>
                    <a:pt x="79" y="193"/>
                  </a:lnTo>
                  <a:lnTo>
                    <a:pt x="35" y="95"/>
                  </a:lnTo>
                  <a:lnTo>
                    <a:pt x="16" y="48"/>
                  </a:lnTo>
                  <a:lnTo>
                    <a:pt x="0"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grpSp>
        <p:nvGrpSpPr>
          <p:cNvPr id="4" name="Group 49"/>
          <p:cNvGrpSpPr>
            <a:grpSpLocks/>
          </p:cNvGrpSpPr>
          <p:nvPr/>
        </p:nvGrpSpPr>
        <p:grpSpPr bwMode="auto">
          <a:xfrm>
            <a:off x="4222540" y="2346440"/>
            <a:ext cx="3192523" cy="3387725"/>
            <a:chOff x="1862" y="1736"/>
            <a:chExt cx="1737" cy="1537"/>
          </a:xfrm>
        </p:grpSpPr>
        <p:sp>
          <p:nvSpPr>
            <p:cNvPr id="110" name="Freeform 28"/>
            <p:cNvSpPr>
              <a:spLocks/>
            </p:cNvSpPr>
            <p:nvPr/>
          </p:nvSpPr>
          <p:spPr bwMode="auto">
            <a:xfrm>
              <a:off x="2064" y="1736"/>
              <a:ext cx="1535" cy="1537"/>
            </a:xfrm>
            <a:custGeom>
              <a:avLst/>
              <a:gdLst>
                <a:gd name="T0" fmla="*/ 0 w 2736"/>
                <a:gd name="T1" fmla="*/ 959 h 960"/>
                <a:gd name="T2" fmla="*/ 431 w 2736"/>
                <a:gd name="T3" fmla="*/ 885 h 960"/>
                <a:gd name="T4" fmla="*/ 848 w 2736"/>
                <a:gd name="T5" fmla="*/ 807 h 960"/>
                <a:gd name="T6" fmla="*/ 1046 w 2736"/>
                <a:gd name="T7" fmla="*/ 761 h 960"/>
                <a:gd name="T8" fmla="*/ 1238 w 2736"/>
                <a:gd name="T9" fmla="*/ 715 h 960"/>
                <a:gd name="T10" fmla="*/ 1422 w 2736"/>
                <a:gd name="T11" fmla="*/ 664 h 960"/>
                <a:gd name="T12" fmla="*/ 1600 w 2736"/>
                <a:gd name="T13" fmla="*/ 604 h 960"/>
                <a:gd name="T14" fmla="*/ 1764 w 2736"/>
                <a:gd name="T15" fmla="*/ 540 h 960"/>
                <a:gd name="T16" fmla="*/ 1921 w 2736"/>
                <a:gd name="T17" fmla="*/ 475 h 960"/>
                <a:gd name="T18" fmla="*/ 2072 w 2736"/>
                <a:gd name="T19" fmla="*/ 401 h 960"/>
                <a:gd name="T20" fmla="*/ 2209 w 2736"/>
                <a:gd name="T21" fmla="*/ 323 h 960"/>
                <a:gd name="T22" fmla="*/ 2475 w 2736"/>
                <a:gd name="T23" fmla="*/ 166 h 960"/>
                <a:gd name="T24" fmla="*/ 2735 w 2736"/>
                <a:gd name="T25" fmla="*/ 0 h 9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36"/>
                <a:gd name="T40" fmla="*/ 0 h 960"/>
                <a:gd name="T41" fmla="*/ 2736 w 2736"/>
                <a:gd name="T42" fmla="*/ 960 h 9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36" h="960">
                  <a:moveTo>
                    <a:pt x="0" y="959"/>
                  </a:moveTo>
                  <a:lnTo>
                    <a:pt x="431" y="885"/>
                  </a:lnTo>
                  <a:lnTo>
                    <a:pt x="848" y="807"/>
                  </a:lnTo>
                  <a:lnTo>
                    <a:pt x="1046" y="761"/>
                  </a:lnTo>
                  <a:lnTo>
                    <a:pt x="1238" y="715"/>
                  </a:lnTo>
                  <a:lnTo>
                    <a:pt x="1422" y="664"/>
                  </a:lnTo>
                  <a:lnTo>
                    <a:pt x="1600" y="604"/>
                  </a:lnTo>
                  <a:lnTo>
                    <a:pt x="1764" y="540"/>
                  </a:lnTo>
                  <a:lnTo>
                    <a:pt x="1921" y="475"/>
                  </a:lnTo>
                  <a:lnTo>
                    <a:pt x="2072" y="401"/>
                  </a:lnTo>
                  <a:lnTo>
                    <a:pt x="2209" y="323"/>
                  </a:lnTo>
                  <a:lnTo>
                    <a:pt x="2475" y="166"/>
                  </a:lnTo>
                  <a:lnTo>
                    <a:pt x="2735" y="0"/>
                  </a:lnTo>
                </a:path>
              </a:pathLst>
            </a:custGeom>
            <a:noFill/>
            <a:ln w="50800" cap="rnd" cmpd="sng">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dirty="0">
                <a:highlight>
                  <a:srgbClr val="FF00FF"/>
                </a:highlight>
              </a:endParaRPr>
            </a:p>
          </p:txBody>
        </p:sp>
        <p:sp>
          <p:nvSpPr>
            <p:cNvPr id="111" name="Rectangle 29"/>
            <p:cNvSpPr>
              <a:spLocks noChangeArrowheads="1"/>
            </p:cNvSpPr>
            <p:nvPr/>
          </p:nvSpPr>
          <p:spPr bwMode="auto">
            <a:xfrm>
              <a:off x="1862" y="3087"/>
              <a:ext cx="37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dirty="0">
                  <a:solidFill>
                    <a:srgbClr val="00B050"/>
                  </a:solidFill>
                </a:rPr>
                <a:t>LMC </a:t>
              </a:r>
            </a:p>
          </p:txBody>
        </p:sp>
      </p:grpSp>
      <p:sp>
        <p:nvSpPr>
          <p:cNvPr id="112" name="Rectangle 30"/>
          <p:cNvSpPr>
            <a:spLocks noChangeArrowheads="1"/>
          </p:cNvSpPr>
          <p:nvPr/>
        </p:nvSpPr>
        <p:spPr bwMode="auto">
          <a:xfrm>
            <a:off x="7145909" y="4886770"/>
            <a:ext cx="3205163" cy="1377950"/>
          </a:xfrm>
          <a:prstGeom prst="rect">
            <a:avLst/>
          </a:prstGeom>
          <a:solidFill>
            <a:schemeClr val="hlink"/>
          </a:solidFill>
          <a:ln w="12700">
            <a:solidFill>
              <a:schemeClr val="tx1"/>
            </a:solidFill>
            <a:miter lim="800000"/>
            <a:headEnd/>
            <a:tailEnd/>
          </a:ln>
        </p:spPr>
        <p:txBody>
          <a:bodyPr wrap="none" lIns="54000" tIns="44450" rIns="54000"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400" b="1"/>
              <a:t>Si la producción es </a:t>
            </a:r>
            <a:r>
              <a:rPr lang="en-US" altLang="es-AR" sz="1400" b="1" i="1"/>
              <a:t>Q</a:t>
            </a:r>
            <a:r>
              <a:rPr lang="en-US" altLang="es-AR" sz="1400" b="1" i="1" baseline="-25000"/>
              <a:t>1 </a:t>
            </a:r>
            <a:r>
              <a:rPr lang="en-US" altLang="es-AR" sz="1400" b="1"/>
              <a:t>el gerente</a:t>
            </a:r>
          </a:p>
          <a:p>
            <a:pPr algn="ctr"/>
            <a:r>
              <a:rPr lang="en-US" altLang="es-AR" sz="1400" b="1"/>
              <a:t>elegiría la planta pequeña de CMeC</a:t>
            </a:r>
            <a:r>
              <a:rPr lang="en-US" altLang="es-AR" sz="1400" b="1" baseline="-25000"/>
              <a:t>1</a:t>
            </a:r>
            <a:r>
              <a:rPr lang="en-US" altLang="es-AR" sz="1400" b="1"/>
              <a:t> </a:t>
            </a:r>
          </a:p>
          <a:p>
            <a:pPr algn="ctr"/>
            <a:r>
              <a:rPr lang="en-US" altLang="es-AR" sz="1400" b="1"/>
              <a:t>y CMeC de 8 dólares.</a:t>
            </a:r>
          </a:p>
          <a:p>
            <a:pPr algn="ctr"/>
            <a:r>
              <a:rPr lang="en-US" altLang="es-AR" sz="1400" b="1"/>
              <a:t>El punto </a:t>
            </a:r>
            <a:r>
              <a:rPr lang="en-US" altLang="es-AR" sz="1400" b="1" i="1"/>
              <a:t>B</a:t>
            </a:r>
            <a:r>
              <a:rPr lang="en-US" altLang="es-AR" sz="1400" b="1"/>
              <a:t> está en el CMeL porque  </a:t>
            </a:r>
          </a:p>
          <a:p>
            <a:pPr algn="ctr"/>
            <a:r>
              <a:rPr lang="en-US" altLang="es-AR" sz="1400" b="1"/>
              <a:t>es la planta más barata para una </a:t>
            </a:r>
          </a:p>
          <a:p>
            <a:pPr algn="ctr"/>
            <a:r>
              <a:rPr lang="en-US" altLang="es-AR" sz="1400" b="1"/>
              <a:t>determinada producción.</a:t>
            </a:r>
          </a:p>
        </p:txBody>
      </p:sp>
      <p:sp>
        <p:nvSpPr>
          <p:cNvPr id="113" name="Line 31"/>
          <p:cNvSpPr>
            <a:spLocks noChangeShapeType="1"/>
          </p:cNvSpPr>
          <p:nvPr/>
        </p:nvSpPr>
        <p:spPr bwMode="auto">
          <a:xfrm>
            <a:off x="4977384" y="3548507"/>
            <a:ext cx="0" cy="2943225"/>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114" name="Rectangle 32"/>
          <p:cNvSpPr>
            <a:spLocks noChangeArrowheads="1"/>
          </p:cNvSpPr>
          <p:nvPr/>
        </p:nvSpPr>
        <p:spPr bwMode="auto">
          <a:xfrm>
            <a:off x="2845372" y="3305620"/>
            <a:ext cx="5762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 10$</a:t>
            </a:r>
          </a:p>
        </p:txBody>
      </p:sp>
      <p:sp>
        <p:nvSpPr>
          <p:cNvPr id="115" name="Rectangle 33"/>
          <p:cNvSpPr>
            <a:spLocks noChangeArrowheads="1"/>
          </p:cNvSpPr>
          <p:nvPr/>
        </p:nvSpPr>
        <p:spPr bwMode="auto">
          <a:xfrm>
            <a:off x="4826572" y="6406007"/>
            <a:ext cx="4429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Q</a:t>
            </a:r>
            <a:r>
              <a:rPr lang="en-US" altLang="es-AR" b="1" baseline="-25000"/>
              <a:t>1</a:t>
            </a:r>
          </a:p>
        </p:txBody>
      </p:sp>
      <p:sp>
        <p:nvSpPr>
          <p:cNvPr id="116" name="Line 34"/>
          <p:cNvSpPr>
            <a:spLocks noChangeShapeType="1"/>
          </p:cNvSpPr>
          <p:nvPr/>
        </p:nvSpPr>
        <p:spPr bwMode="auto">
          <a:xfrm flipH="1">
            <a:off x="3443859" y="3532632"/>
            <a:ext cx="1546225"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117" name="Oval 35"/>
          <p:cNvSpPr>
            <a:spLocks noChangeArrowheads="1"/>
          </p:cNvSpPr>
          <p:nvPr/>
        </p:nvSpPr>
        <p:spPr bwMode="auto">
          <a:xfrm>
            <a:off x="4901184" y="3456432"/>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18" name="Line 36"/>
          <p:cNvSpPr>
            <a:spLocks noChangeShapeType="1"/>
          </p:cNvSpPr>
          <p:nvPr/>
        </p:nvSpPr>
        <p:spPr bwMode="auto">
          <a:xfrm flipH="1">
            <a:off x="3424809" y="3932682"/>
            <a:ext cx="1495425" cy="381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119" name="Oval 37"/>
          <p:cNvSpPr>
            <a:spLocks noChangeArrowheads="1"/>
          </p:cNvSpPr>
          <p:nvPr/>
        </p:nvSpPr>
        <p:spPr bwMode="auto">
          <a:xfrm flipV="1">
            <a:off x="4920234" y="3913632"/>
            <a:ext cx="133350" cy="46038"/>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20" name="Rectangle 38"/>
          <p:cNvSpPr>
            <a:spLocks noChangeArrowheads="1"/>
          </p:cNvSpPr>
          <p:nvPr/>
        </p:nvSpPr>
        <p:spPr bwMode="auto">
          <a:xfrm>
            <a:off x="2997772" y="3610420"/>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8$</a:t>
            </a:r>
          </a:p>
        </p:txBody>
      </p:sp>
      <p:sp>
        <p:nvSpPr>
          <p:cNvPr id="121" name="Rectangle 39"/>
          <p:cNvSpPr>
            <a:spLocks noChangeArrowheads="1"/>
          </p:cNvSpPr>
          <p:nvPr/>
        </p:nvSpPr>
        <p:spPr bwMode="auto">
          <a:xfrm>
            <a:off x="5148834" y="3704082"/>
            <a:ext cx="328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B</a:t>
            </a:r>
          </a:p>
        </p:txBody>
      </p:sp>
      <p:sp>
        <p:nvSpPr>
          <p:cNvPr id="122" name="Rectangle 40"/>
          <p:cNvSpPr>
            <a:spLocks noChangeArrowheads="1"/>
          </p:cNvSpPr>
          <p:nvPr/>
        </p:nvSpPr>
        <p:spPr bwMode="auto">
          <a:xfrm>
            <a:off x="4978972" y="3153220"/>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i="1"/>
              <a:t>A</a:t>
            </a:r>
          </a:p>
        </p:txBody>
      </p:sp>
      <p:grpSp>
        <p:nvGrpSpPr>
          <p:cNvPr id="5" name="Group 48"/>
          <p:cNvGrpSpPr>
            <a:grpSpLocks/>
          </p:cNvGrpSpPr>
          <p:nvPr/>
        </p:nvGrpSpPr>
        <p:grpSpPr bwMode="auto">
          <a:xfrm>
            <a:off x="3404172" y="2727770"/>
            <a:ext cx="6583363" cy="1760538"/>
            <a:chOff x="1365" y="1400"/>
            <a:chExt cx="4147" cy="1109"/>
          </a:xfrm>
        </p:grpSpPr>
        <p:sp>
          <p:nvSpPr>
            <p:cNvPr id="124" name="Rectangle 10"/>
            <p:cNvSpPr>
              <a:spLocks noChangeArrowheads="1"/>
            </p:cNvSpPr>
            <p:nvPr/>
          </p:nvSpPr>
          <p:spPr bwMode="auto">
            <a:xfrm>
              <a:off x="5014" y="1400"/>
              <a:ext cx="498" cy="210"/>
            </a:xfrm>
            <a:prstGeom prst="rect">
              <a:avLst/>
            </a:prstGeom>
            <a:noFill/>
            <a:ln w="12700">
              <a:no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dirty="0" err="1">
                  <a:solidFill>
                    <a:schemeClr val="accent6">
                      <a:lumMod val="75000"/>
                    </a:schemeClr>
                  </a:solidFill>
                </a:rPr>
                <a:t>CMeL</a:t>
              </a:r>
              <a:r>
                <a:rPr lang="en-US" altLang="es-AR" sz="1600" b="1" dirty="0">
                  <a:solidFill>
                    <a:schemeClr val="accent6">
                      <a:lumMod val="75000"/>
                    </a:schemeClr>
                  </a:solidFill>
                </a:rPr>
                <a:t> </a:t>
              </a:r>
            </a:p>
          </p:txBody>
        </p:sp>
        <p:sp>
          <p:nvSpPr>
            <p:cNvPr id="125" name="Freeform 41"/>
            <p:cNvSpPr>
              <a:spLocks/>
            </p:cNvSpPr>
            <p:nvPr/>
          </p:nvSpPr>
          <p:spPr bwMode="auto">
            <a:xfrm>
              <a:off x="1365" y="1428"/>
              <a:ext cx="3716" cy="1081"/>
            </a:xfrm>
            <a:custGeom>
              <a:avLst/>
              <a:gdLst>
                <a:gd name="T0" fmla="*/ 0 w 3716"/>
                <a:gd name="T1" fmla="*/ 134 h 1081"/>
                <a:gd name="T2" fmla="*/ 505 w 3716"/>
                <a:gd name="T3" fmla="*/ 545 h 1081"/>
                <a:gd name="T4" fmla="*/ 1775 w 3716"/>
                <a:gd name="T5" fmla="*/ 1081 h 1081"/>
                <a:gd name="T6" fmla="*/ 3117 w 3716"/>
                <a:gd name="T7" fmla="*/ 545 h 1081"/>
                <a:gd name="T8" fmla="*/ 3716 w 3716"/>
                <a:gd name="T9" fmla="*/ 0 h 1081"/>
                <a:gd name="T10" fmla="*/ 0 60000 65536"/>
                <a:gd name="T11" fmla="*/ 0 60000 65536"/>
                <a:gd name="T12" fmla="*/ 0 60000 65536"/>
                <a:gd name="T13" fmla="*/ 0 60000 65536"/>
                <a:gd name="T14" fmla="*/ 0 60000 65536"/>
                <a:gd name="T15" fmla="*/ 0 w 3716"/>
                <a:gd name="T16" fmla="*/ 0 h 1081"/>
                <a:gd name="T17" fmla="*/ 3716 w 3716"/>
                <a:gd name="T18" fmla="*/ 1081 h 1081"/>
              </a:gdLst>
              <a:ahLst/>
              <a:cxnLst>
                <a:cxn ang="T10">
                  <a:pos x="T0" y="T1"/>
                </a:cxn>
                <a:cxn ang="T11">
                  <a:pos x="T2" y="T3"/>
                </a:cxn>
                <a:cxn ang="T12">
                  <a:pos x="T4" y="T5"/>
                </a:cxn>
                <a:cxn ang="T13">
                  <a:pos x="T6" y="T7"/>
                </a:cxn>
                <a:cxn ang="T14">
                  <a:pos x="T8" y="T9"/>
                </a:cxn>
              </a:cxnLst>
              <a:rect l="T15" t="T16" r="T17" b="T18"/>
              <a:pathLst>
                <a:path w="3716" h="1081">
                  <a:moveTo>
                    <a:pt x="0" y="134"/>
                  </a:moveTo>
                  <a:cubicBezTo>
                    <a:pt x="84" y="202"/>
                    <a:pt x="209" y="387"/>
                    <a:pt x="505" y="545"/>
                  </a:cubicBezTo>
                  <a:cubicBezTo>
                    <a:pt x="801" y="703"/>
                    <a:pt x="1340" y="1081"/>
                    <a:pt x="1775" y="1081"/>
                  </a:cubicBezTo>
                  <a:cubicBezTo>
                    <a:pt x="2210" y="1081"/>
                    <a:pt x="2794" y="725"/>
                    <a:pt x="3117" y="545"/>
                  </a:cubicBezTo>
                  <a:cubicBezTo>
                    <a:pt x="3440" y="365"/>
                    <a:pt x="3573" y="182"/>
                    <a:pt x="3716" y="0"/>
                  </a:cubicBezTo>
                </a:path>
              </a:pathLst>
            </a:custGeom>
            <a:noFill/>
            <a:ln w="57150" cap="flat" cmpd="sng">
              <a:solidFill>
                <a:schemeClr val="accent6">
                  <a:lumMod val="60000"/>
                  <a:lumOff val="4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s-AR"/>
            </a:p>
          </p:txBody>
        </p:sp>
      </p:grpSp>
      <p:grpSp>
        <p:nvGrpSpPr>
          <p:cNvPr id="6" name="Group 57"/>
          <p:cNvGrpSpPr>
            <a:grpSpLocks/>
          </p:cNvGrpSpPr>
          <p:nvPr/>
        </p:nvGrpSpPr>
        <p:grpSpPr bwMode="auto">
          <a:xfrm>
            <a:off x="6241034" y="2405507"/>
            <a:ext cx="3076575" cy="2497138"/>
            <a:chOff x="3148" y="1210"/>
            <a:chExt cx="1938" cy="1573"/>
          </a:xfrm>
        </p:grpSpPr>
        <p:sp>
          <p:nvSpPr>
            <p:cNvPr id="127" name="Rectangle 16"/>
            <p:cNvSpPr>
              <a:spLocks noChangeArrowheads="1"/>
            </p:cNvSpPr>
            <p:nvPr/>
          </p:nvSpPr>
          <p:spPr bwMode="auto">
            <a:xfrm>
              <a:off x="4561" y="1210"/>
              <a:ext cx="52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CMeC</a:t>
              </a:r>
              <a:r>
                <a:rPr lang="en-US" altLang="es-AR" sz="1600" b="1" baseline="-25000"/>
                <a:t>3</a:t>
              </a:r>
            </a:p>
          </p:txBody>
        </p:sp>
        <p:sp>
          <p:nvSpPr>
            <p:cNvPr id="128" name="Freeform 19"/>
            <p:cNvSpPr>
              <a:spLocks/>
            </p:cNvSpPr>
            <p:nvPr/>
          </p:nvSpPr>
          <p:spPr bwMode="auto">
            <a:xfrm>
              <a:off x="3746" y="1776"/>
              <a:ext cx="384" cy="818"/>
            </a:xfrm>
            <a:custGeom>
              <a:avLst/>
              <a:gdLst>
                <a:gd name="T0" fmla="*/ 0 w 384"/>
                <a:gd name="T1" fmla="*/ 817 h 818"/>
                <a:gd name="T2" fmla="*/ 86 w 384"/>
                <a:gd name="T3" fmla="*/ 705 h 818"/>
                <a:gd name="T4" fmla="*/ 165 w 384"/>
                <a:gd name="T5" fmla="*/ 597 h 818"/>
                <a:gd name="T6" fmla="*/ 231 w 384"/>
                <a:gd name="T7" fmla="*/ 489 h 818"/>
                <a:gd name="T8" fmla="*/ 284 w 384"/>
                <a:gd name="T9" fmla="*/ 386 h 818"/>
                <a:gd name="T10" fmla="*/ 324 w 384"/>
                <a:gd name="T11" fmla="*/ 286 h 818"/>
                <a:gd name="T12" fmla="*/ 350 w 384"/>
                <a:gd name="T13" fmla="*/ 186 h 818"/>
                <a:gd name="T14" fmla="*/ 370 w 384"/>
                <a:gd name="T15" fmla="*/ 95 h 818"/>
                <a:gd name="T16" fmla="*/ 383 w 384"/>
                <a:gd name="T17" fmla="*/ 0 h 8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818"/>
                <a:gd name="T29" fmla="*/ 384 w 384"/>
                <a:gd name="T30" fmla="*/ 818 h 8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818">
                  <a:moveTo>
                    <a:pt x="0" y="817"/>
                  </a:moveTo>
                  <a:lnTo>
                    <a:pt x="86" y="705"/>
                  </a:lnTo>
                  <a:lnTo>
                    <a:pt x="165" y="597"/>
                  </a:lnTo>
                  <a:lnTo>
                    <a:pt x="231" y="489"/>
                  </a:lnTo>
                  <a:lnTo>
                    <a:pt x="284" y="386"/>
                  </a:lnTo>
                  <a:lnTo>
                    <a:pt x="324" y="286"/>
                  </a:lnTo>
                  <a:lnTo>
                    <a:pt x="350" y="186"/>
                  </a:lnTo>
                  <a:lnTo>
                    <a:pt x="370" y="95"/>
                  </a:lnTo>
                  <a:lnTo>
                    <a:pt x="383" y="0"/>
                  </a:lnTo>
                </a:path>
              </a:pathLst>
            </a:custGeom>
            <a:noFill/>
            <a:ln w="50800" cap="flat" cmpd="sng">
              <a:solidFill>
                <a:srgbClr val="9933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29" name="Rectangle 22"/>
            <p:cNvSpPr>
              <a:spLocks noChangeArrowheads="1"/>
            </p:cNvSpPr>
            <p:nvPr/>
          </p:nvSpPr>
          <p:spPr bwMode="auto">
            <a:xfrm>
              <a:off x="3457" y="2593"/>
              <a:ext cx="40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400" b="1"/>
                <a:t>CMC</a:t>
              </a:r>
              <a:r>
                <a:rPr lang="en-US" altLang="es-AR" sz="1400" b="1" baseline="-25000"/>
                <a:t>3</a:t>
              </a:r>
            </a:p>
          </p:txBody>
        </p:sp>
        <p:sp>
          <p:nvSpPr>
            <p:cNvPr id="130" name="Freeform 42"/>
            <p:cNvSpPr>
              <a:spLocks/>
            </p:cNvSpPr>
            <p:nvPr/>
          </p:nvSpPr>
          <p:spPr bwMode="auto">
            <a:xfrm>
              <a:off x="3148" y="1421"/>
              <a:ext cx="607" cy="655"/>
            </a:xfrm>
            <a:custGeom>
              <a:avLst/>
              <a:gdLst>
                <a:gd name="T0" fmla="*/ 607 w 607"/>
                <a:gd name="T1" fmla="*/ 655 h 655"/>
                <a:gd name="T2" fmla="*/ 245 w 607"/>
                <a:gd name="T3" fmla="*/ 394 h 655"/>
                <a:gd name="T4" fmla="*/ 0 w 607"/>
                <a:gd name="T5" fmla="*/ 0 h 655"/>
                <a:gd name="T6" fmla="*/ 0 60000 65536"/>
                <a:gd name="T7" fmla="*/ 0 60000 65536"/>
                <a:gd name="T8" fmla="*/ 0 60000 65536"/>
                <a:gd name="T9" fmla="*/ 0 w 607"/>
                <a:gd name="T10" fmla="*/ 0 h 655"/>
                <a:gd name="T11" fmla="*/ 607 w 607"/>
                <a:gd name="T12" fmla="*/ 655 h 655"/>
              </a:gdLst>
              <a:ahLst/>
              <a:cxnLst>
                <a:cxn ang="T6">
                  <a:pos x="T0" y="T1"/>
                </a:cxn>
                <a:cxn ang="T7">
                  <a:pos x="T2" y="T3"/>
                </a:cxn>
                <a:cxn ang="T8">
                  <a:pos x="T4" y="T5"/>
                </a:cxn>
              </a:cxnLst>
              <a:rect l="T9" t="T10" r="T11" b="T12"/>
              <a:pathLst>
                <a:path w="607" h="655">
                  <a:moveTo>
                    <a:pt x="607" y="655"/>
                  </a:moveTo>
                  <a:cubicBezTo>
                    <a:pt x="547" y="612"/>
                    <a:pt x="346" y="503"/>
                    <a:pt x="245" y="394"/>
                  </a:cubicBezTo>
                  <a:cubicBezTo>
                    <a:pt x="144" y="285"/>
                    <a:pt x="51" y="82"/>
                    <a:pt x="0" y="0"/>
                  </a:cubicBez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131" name="Freeform 55"/>
            <p:cNvSpPr>
              <a:spLocks/>
            </p:cNvSpPr>
            <p:nvPr/>
          </p:nvSpPr>
          <p:spPr bwMode="auto">
            <a:xfrm>
              <a:off x="3773" y="1437"/>
              <a:ext cx="1081" cy="728"/>
            </a:xfrm>
            <a:custGeom>
              <a:avLst/>
              <a:gdLst>
                <a:gd name="T0" fmla="*/ 1081 w 1081"/>
                <a:gd name="T1" fmla="*/ 0 h 728"/>
                <a:gd name="T2" fmla="*/ 615 w 1081"/>
                <a:gd name="T3" fmla="*/ 584 h 728"/>
                <a:gd name="T4" fmla="*/ 260 w 1081"/>
                <a:gd name="T5" fmla="*/ 718 h 728"/>
                <a:gd name="T6" fmla="*/ 0 w 1081"/>
                <a:gd name="T7" fmla="*/ 647 h 728"/>
                <a:gd name="T8" fmla="*/ 0 60000 65536"/>
                <a:gd name="T9" fmla="*/ 0 60000 65536"/>
                <a:gd name="T10" fmla="*/ 0 60000 65536"/>
                <a:gd name="T11" fmla="*/ 0 60000 65536"/>
                <a:gd name="T12" fmla="*/ 0 w 1081"/>
                <a:gd name="T13" fmla="*/ 0 h 728"/>
                <a:gd name="T14" fmla="*/ 1081 w 1081"/>
                <a:gd name="T15" fmla="*/ 728 h 728"/>
              </a:gdLst>
              <a:ahLst/>
              <a:cxnLst>
                <a:cxn ang="T8">
                  <a:pos x="T0" y="T1"/>
                </a:cxn>
                <a:cxn ang="T9">
                  <a:pos x="T2" y="T3"/>
                </a:cxn>
                <a:cxn ang="T10">
                  <a:pos x="T4" y="T5"/>
                </a:cxn>
                <a:cxn ang="T11">
                  <a:pos x="T6" y="T7"/>
                </a:cxn>
              </a:cxnLst>
              <a:rect l="T12" t="T13" r="T14" b="T15"/>
              <a:pathLst>
                <a:path w="1081" h="728">
                  <a:moveTo>
                    <a:pt x="1081" y="0"/>
                  </a:moveTo>
                  <a:cubicBezTo>
                    <a:pt x="916" y="232"/>
                    <a:pt x="752" y="464"/>
                    <a:pt x="615" y="584"/>
                  </a:cubicBezTo>
                  <a:cubicBezTo>
                    <a:pt x="478" y="704"/>
                    <a:pt x="362" y="708"/>
                    <a:pt x="260" y="718"/>
                  </a:cubicBezTo>
                  <a:cubicBezTo>
                    <a:pt x="158" y="728"/>
                    <a:pt x="79" y="687"/>
                    <a:pt x="0" y="647"/>
                  </a:cubicBez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spTree>
    <p:extLst>
      <p:ext uri="{BB962C8B-B14F-4D97-AF65-F5344CB8AC3E}">
        <p14:creationId xmlns:p14="http://schemas.microsoft.com/office/powerpoint/2010/main" val="189047350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286000" y="663244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2163" name="Rectangle 3"/>
          <p:cNvSpPr>
            <a:spLocks noChangeArrowheads="1"/>
          </p:cNvSpPr>
          <p:nvPr/>
        </p:nvSpPr>
        <p:spPr bwMode="auto">
          <a:xfrm>
            <a:off x="4800600" y="642924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8372" name="Rectangle 4"/>
          <p:cNvSpPr>
            <a:spLocks noGrp="1" noChangeArrowheads="1"/>
          </p:cNvSpPr>
          <p:nvPr>
            <p:ph type="title"/>
          </p:nvPr>
        </p:nvSpPr>
        <p:spPr>
          <a:xfrm>
            <a:off x="2074864" y="877316"/>
            <a:ext cx="7983537" cy="781050"/>
          </a:xfrm>
        </p:spPr>
        <p:txBody>
          <a:bodyPr rtlCol="0">
            <a:normAutofit fontScale="90000"/>
          </a:bodyPr>
          <a:lstStyle/>
          <a:p>
            <a:pPr>
              <a:defRPr/>
            </a:pPr>
            <a:r>
              <a:rPr lang="en-US" sz="3200" dirty="0"/>
              <a:t>El </a:t>
            </a:r>
            <a:r>
              <a:rPr lang="en-US" sz="3200" dirty="0" err="1"/>
              <a:t>coste</a:t>
            </a:r>
            <a:r>
              <a:rPr lang="en-US" sz="3200" dirty="0"/>
              <a:t> a largo </a:t>
            </a:r>
            <a:r>
              <a:rPr lang="en-US" sz="3200" dirty="0" err="1"/>
              <a:t>plazo</a:t>
            </a:r>
            <a:r>
              <a:rPr lang="en-US" sz="3200" dirty="0"/>
              <a:t> con </a:t>
            </a:r>
            <a:br>
              <a:rPr lang="en-US" sz="3200" dirty="0"/>
            </a:br>
            <a:r>
              <a:rPr lang="en-US" sz="3200" dirty="0" err="1"/>
              <a:t>rendimientos</a:t>
            </a:r>
            <a:r>
              <a:rPr lang="en-US" sz="3200" dirty="0"/>
              <a:t> </a:t>
            </a:r>
            <a:r>
              <a:rPr lang="en-US" sz="3200" dirty="0" err="1"/>
              <a:t>constantes</a:t>
            </a:r>
            <a:r>
              <a:rPr lang="en-US" sz="3200" dirty="0"/>
              <a:t> de </a:t>
            </a:r>
            <a:r>
              <a:rPr lang="en-US" sz="3200" dirty="0" err="1"/>
              <a:t>escala</a:t>
            </a:r>
            <a:endParaRPr lang="en-US" sz="3200" dirty="0"/>
          </a:p>
        </p:txBody>
      </p:sp>
      <p:sp>
        <p:nvSpPr>
          <p:cNvPr id="92165" name="Rectangle 5"/>
          <p:cNvSpPr>
            <a:spLocks noChangeArrowheads="1"/>
          </p:cNvSpPr>
          <p:nvPr/>
        </p:nvSpPr>
        <p:spPr bwMode="auto">
          <a:xfrm>
            <a:off x="2286000" y="663244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2166" name="Rectangle 6"/>
          <p:cNvSpPr>
            <a:spLocks noChangeArrowheads="1"/>
          </p:cNvSpPr>
          <p:nvPr/>
        </p:nvSpPr>
        <p:spPr bwMode="auto">
          <a:xfrm>
            <a:off x="4800600" y="642924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2167" name="Rectangle 7"/>
          <p:cNvSpPr>
            <a:spLocks noChangeArrowheads="1"/>
          </p:cNvSpPr>
          <p:nvPr/>
        </p:nvSpPr>
        <p:spPr bwMode="auto">
          <a:xfrm>
            <a:off x="4648200" y="641654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92168" name="Line 8"/>
          <p:cNvSpPr>
            <a:spLocks noChangeShapeType="1"/>
          </p:cNvSpPr>
          <p:nvPr/>
        </p:nvSpPr>
        <p:spPr bwMode="auto">
          <a:xfrm>
            <a:off x="3733800" y="2166812"/>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2169" name="Line 9"/>
          <p:cNvSpPr>
            <a:spLocks noChangeShapeType="1"/>
          </p:cNvSpPr>
          <p:nvPr/>
        </p:nvSpPr>
        <p:spPr bwMode="auto">
          <a:xfrm>
            <a:off x="3714750" y="6391148"/>
            <a:ext cx="6267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2170" name="Rectangle 10"/>
          <p:cNvSpPr>
            <a:spLocks noChangeArrowheads="1"/>
          </p:cNvSpPr>
          <p:nvPr/>
        </p:nvSpPr>
        <p:spPr bwMode="auto">
          <a:xfrm>
            <a:off x="9142413" y="6343524"/>
            <a:ext cx="145232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Producción</a:t>
            </a:r>
          </a:p>
        </p:txBody>
      </p:sp>
      <p:sp>
        <p:nvSpPr>
          <p:cNvPr id="92171" name="Rectangle 11"/>
          <p:cNvSpPr>
            <a:spLocks noChangeArrowheads="1"/>
          </p:cNvSpPr>
          <p:nvPr/>
        </p:nvSpPr>
        <p:spPr bwMode="auto">
          <a:xfrm>
            <a:off x="1749962" y="2054098"/>
            <a:ext cx="1913988"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b="1"/>
              <a:t>Coste</a:t>
            </a:r>
          </a:p>
          <a:p>
            <a:pPr algn="r"/>
            <a:r>
              <a:rPr lang="en-US" altLang="es-AR" b="1"/>
              <a:t>(dólares </a:t>
            </a:r>
          </a:p>
          <a:p>
            <a:pPr algn="r"/>
            <a:r>
              <a:rPr lang="en-US" altLang="es-AR" b="1"/>
              <a:t>por unidad</a:t>
            </a:r>
          </a:p>
          <a:p>
            <a:pPr algn="r"/>
            <a:r>
              <a:rPr lang="en-US" altLang="es-AR" b="1"/>
              <a:t> de producción)</a:t>
            </a:r>
          </a:p>
        </p:txBody>
      </p:sp>
      <p:grpSp>
        <p:nvGrpSpPr>
          <p:cNvPr id="2" name="Group 44"/>
          <p:cNvGrpSpPr>
            <a:grpSpLocks/>
          </p:cNvGrpSpPr>
          <p:nvPr/>
        </p:nvGrpSpPr>
        <p:grpSpPr bwMode="auto">
          <a:xfrm>
            <a:off x="6575425" y="2838323"/>
            <a:ext cx="3111500" cy="3848100"/>
            <a:chOff x="3182" y="1546"/>
            <a:chExt cx="1960" cy="2424"/>
          </a:xfrm>
        </p:grpSpPr>
        <p:sp>
          <p:nvSpPr>
            <p:cNvPr id="92194" name="Line 21"/>
            <p:cNvSpPr>
              <a:spLocks noChangeShapeType="1"/>
            </p:cNvSpPr>
            <p:nvPr/>
          </p:nvSpPr>
          <p:spPr bwMode="auto">
            <a:xfrm>
              <a:off x="4032" y="2506"/>
              <a:ext cx="0" cy="127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92195" name="Rectangle 22"/>
            <p:cNvSpPr>
              <a:spLocks noChangeArrowheads="1"/>
            </p:cNvSpPr>
            <p:nvPr/>
          </p:nvSpPr>
          <p:spPr bwMode="auto">
            <a:xfrm>
              <a:off x="3927" y="3739"/>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3</a:t>
              </a:r>
            </a:p>
          </p:txBody>
        </p:sp>
        <p:sp>
          <p:nvSpPr>
            <p:cNvPr id="92196" name="Freeform 20"/>
            <p:cNvSpPr>
              <a:spLocks/>
            </p:cNvSpPr>
            <p:nvPr/>
          </p:nvSpPr>
          <p:spPr bwMode="auto">
            <a:xfrm>
              <a:off x="3546" y="1778"/>
              <a:ext cx="1304" cy="720"/>
            </a:xfrm>
            <a:custGeom>
              <a:avLst/>
              <a:gdLst>
                <a:gd name="T0" fmla="*/ 38 w 1304"/>
                <a:gd name="T1" fmla="*/ 539 h 720"/>
                <a:gd name="T2" fmla="*/ 23 w 1304"/>
                <a:gd name="T3" fmla="*/ 531 h 720"/>
                <a:gd name="T4" fmla="*/ 7 w 1304"/>
                <a:gd name="T5" fmla="*/ 519 h 720"/>
                <a:gd name="T6" fmla="*/ 0 w 1304"/>
                <a:gd name="T7" fmla="*/ 515 h 720"/>
                <a:gd name="T8" fmla="*/ 7 w 1304"/>
                <a:gd name="T9" fmla="*/ 515 h 720"/>
                <a:gd name="T10" fmla="*/ 23 w 1304"/>
                <a:gd name="T11" fmla="*/ 523 h 720"/>
                <a:gd name="T12" fmla="*/ 54 w 1304"/>
                <a:gd name="T13" fmla="*/ 539 h 720"/>
                <a:gd name="T14" fmla="*/ 93 w 1304"/>
                <a:gd name="T15" fmla="*/ 567 h 720"/>
                <a:gd name="T16" fmla="*/ 147 w 1304"/>
                <a:gd name="T17" fmla="*/ 599 h 720"/>
                <a:gd name="T18" fmla="*/ 201 w 1304"/>
                <a:gd name="T19" fmla="*/ 635 h 720"/>
                <a:gd name="T20" fmla="*/ 263 w 1304"/>
                <a:gd name="T21" fmla="*/ 667 h 720"/>
                <a:gd name="T22" fmla="*/ 318 w 1304"/>
                <a:gd name="T23" fmla="*/ 695 h 720"/>
                <a:gd name="T24" fmla="*/ 380 w 1304"/>
                <a:gd name="T25" fmla="*/ 711 h 720"/>
                <a:gd name="T26" fmla="*/ 442 w 1304"/>
                <a:gd name="T27" fmla="*/ 719 h 720"/>
                <a:gd name="T28" fmla="*/ 496 w 1304"/>
                <a:gd name="T29" fmla="*/ 715 h 720"/>
                <a:gd name="T30" fmla="*/ 558 w 1304"/>
                <a:gd name="T31" fmla="*/ 707 h 720"/>
                <a:gd name="T32" fmla="*/ 620 w 1304"/>
                <a:gd name="T33" fmla="*/ 691 h 720"/>
                <a:gd name="T34" fmla="*/ 682 w 1304"/>
                <a:gd name="T35" fmla="*/ 667 h 720"/>
                <a:gd name="T36" fmla="*/ 744 w 1304"/>
                <a:gd name="T37" fmla="*/ 639 h 720"/>
                <a:gd name="T38" fmla="*/ 806 w 1304"/>
                <a:gd name="T39" fmla="*/ 607 h 720"/>
                <a:gd name="T40" fmla="*/ 861 w 1304"/>
                <a:gd name="T41" fmla="*/ 571 h 720"/>
                <a:gd name="T42" fmla="*/ 915 w 1304"/>
                <a:gd name="T43" fmla="*/ 527 h 720"/>
                <a:gd name="T44" fmla="*/ 969 w 1304"/>
                <a:gd name="T45" fmla="*/ 479 h 720"/>
                <a:gd name="T46" fmla="*/ 1024 w 1304"/>
                <a:gd name="T47" fmla="*/ 423 h 720"/>
                <a:gd name="T48" fmla="*/ 1070 w 1304"/>
                <a:gd name="T49" fmla="*/ 363 h 720"/>
                <a:gd name="T50" fmla="*/ 1117 w 1304"/>
                <a:gd name="T51" fmla="*/ 296 h 720"/>
                <a:gd name="T52" fmla="*/ 1210 w 1304"/>
                <a:gd name="T53" fmla="*/ 152 h 720"/>
                <a:gd name="T54" fmla="*/ 1303 w 1304"/>
                <a:gd name="T55" fmla="*/ 0 h 7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04"/>
                <a:gd name="T85" fmla="*/ 0 h 720"/>
                <a:gd name="T86" fmla="*/ 1304 w 1304"/>
                <a:gd name="T87" fmla="*/ 720 h 7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04" h="720">
                  <a:moveTo>
                    <a:pt x="38" y="539"/>
                  </a:moveTo>
                  <a:lnTo>
                    <a:pt x="23" y="531"/>
                  </a:lnTo>
                  <a:lnTo>
                    <a:pt x="7" y="519"/>
                  </a:lnTo>
                  <a:lnTo>
                    <a:pt x="0" y="515"/>
                  </a:lnTo>
                  <a:lnTo>
                    <a:pt x="7" y="515"/>
                  </a:lnTo>
                  <a:lnTo>
                    <a:pt x="23" y="523"/>
                  </a:lnTo>
                  <a:lnTo>
                    <a:pt x="54" y="539"/>
                  </a:lnTo>
                  <a:lnTo>
                    <a:pt x="93" y="567"/>
                  </a:lnTo>
                  <a:lnTo>
                    <a:pt x="147" y="599"/>
                  </a:lnTo>
                  <a:lnTo>
                    <a:pt x="201" y="635"/>
                  </a:lnTo>
                  <a:lnTo>
                    <a:pt x="263" y="667"/>
                  </a:lnTo>
                  <a:lnTo>
                    <a:pt x="318" y="695"/>
                  </a:lnTo>
                  <a:lnTo>
                    <a:pt x="380" y="711"/>
                  </a:lnTo>
                  <a:lnTo>
                    <a:pt x="442" y="719"/>
                  </a:lnTo>
                  <a:lnTo>
                    <a:pt x="496" y="715"/>
                  </a:lnTo>
                  <a:lnTo>
                    <a:pt x="558" y="707"/>
                  </a:lnTo>
                  <a:lnTo>
                    <a:pt x="620" y="691"/>
                  </a:lnTo>
                  <a:lnTo>
                    <a:pt x="682" y="667"/>
                  </a:lnTo>
                  <a:lnTo>
                    <a:pt x="744" y="639"/>
                  </a:lnTo>
                  <a:lnTo>
                    <a:pt x="806" y="607"/>
                  </a:lnTo>
                  <a:lnTo>
                    <a:pt x="861" y="571"/>
                  </a:lnTo>
                  <a:lnTo>
                    <a:pt x="915" y="527"/>
                  </a:lnTo>
                  <a:lnTo>
                    <a:pt x="969" y="479"/>
                  </a:lnTo>
                  <a:lnTo>
                    <a:pt x="1024" y="423"/>
                  </a:lnTo>
                  <a:lnTo>
                    <a:pt x="1070" y="363"/>
                  </a:lnTo>
                  <a:lnTo>
                    <a:pt x="1117" y="296"/>
                  </a:lnTo>
                  <a:lnTo>
                    <a:pt x="1210" y="152"/>
                  </a:lnTo>
                  <a:lnTo>
                    <a:pt x="1303" y="0"/>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97" name="Rectangle 25"/>
            <p:cNvSpPr>
              <a:spLocks noChangeArrowheads="1"/>
            </p:cNvSpPr>
            <p:nvPr/>
          </p:nvSpPr>
          <p:spPr bwMode="auto">
            <a:xfrm>
              <a:off x="4561" y="1546"/>
              <a:ext cx="5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CMeC</a:t>
              </a:r>
              <a:r>
                <a:rPr lang="en-US" altLang="es-AR" b="1" baseline="-25000"/>
                <a:t>3</a:t>
              </a:r>
            </a:p>
          </p:txBody>
        </p:sp>
        <p:sp>
          <p:nvSpPr>
            <p:cNvPr id="92198" name="Freeform 28"/>
            <p:cNvSpPr>
              <a:spLocks/>
            </p:cNvSpPr>
            <p:nvPr/>
          </p:nvSpPr>
          <p:spPr bwMode="auto">
            <a:xfrm>
              <a:off x="3746" y="2114"/>
              <a:ext cx="384" cy="816"/>
            </a:xfrm>
            <a:custGeom>
              <a:avLst/>
              <a:gdLst>
                <a:gd name="T0" fmla="*/ 0 w 384"/>
                <a:gd name="T1" fmla="*/ 815 h 816"/>
                <a:gd name="T2" fmla="*/ 86 w 384"/>
                <a:gd name="T3" fmla="*/ 703 h 816"/>
                <a:gd name="T4" fmla="*/ 165 w 384"/>
                <a:gd name="T5" fmla="*/ 595 h 816"/>
                <a:gd name="T6" fmla="*/ 231 w 384"/>
                <a:gd name="T7" fmla="*/ 487 h 816"/>
                <a:gd name="T8" fmla="*/ 284 w 384"/>
                <a:gd name="T9" fmla="*/ 384 h 816"/>
                <a:gd name="T10" fmla="*/ 324 w 384"/>
                <a:gd name="T11" fmla="*/ 285 h 816"/>
                <a:gd name="T12" fmla="*/ 350 w 384"/>
                <a:gd name="T13" fmla="*/ 187 h 816"/>
                <a:gd name="T14" fmla="*/ 370 w 384"/>
                <a:gd name="T15" fmla="*/ 93 h 816"/>
                <a:gd name="T16" fmla="*/ 383 w 384"/>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816"/>
                <a:gd name="T29" fmla="*/ 384 w 384"/>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816">
                  <a:moveTo>
                    <a:pt x="0" y="815"/>
                  </a:moveTo>
                  <a:lnTo>
                    <a:pt x="86" y="703"/>
                  </a:lnTo>
                  <a:lnTo>
                    <a:pt x="165" y="595"/>
                  </a:lnTo>
                  <a:lnTo>
                    <a:pt x="231" y="487"/>
                  </a:lnTo>
                  <a:lnTo>
                    <a:pt x="284" y="384"/>
                  </a:lnTo>
                  <a:lnTo>
                    <a:pt x="324" y="285"/>
                  </a:lnTo>
                  <a:lnTo>
                    <a:pt x="350" y="187"/>
                  </a:lnTo>
                  <a:lnTo>
                    <a:pt x="370" y="93"/>
                  </a:lnTo>
                  <a:lnTo>
                    <a:pt x="383" y="0"/>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99" name="Rectangle 31"/>
            <p:cNvSpPr>
              <a:spLocks noChangeArrowheads="1"/>
            </p:cNvSpPr>
            <p:nvPr/>
          </p:nvSpPr>
          <p:spPr bwMode="auto">
            <a:xfrm>
              <a:off x="3889" y="1921"/>
              <a:ext cx="45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CMC</a:t>
              </a:r>
              <a:r>
                <a:rPr lang="en-US" altLang="es-AR" sz="1600" b="1" baseline="-25000"/>
                <a:t>3</a:t>
              </a:r>
            </a:p>
          </p:txBody>
        </p:sp>
        <p:sp>
          <p:nvSpPr>
            <p:cNvPr id="92200" name="Freeform 32"/>
            <p:cNvSpPr>
              <a:spLocks/>
            </p:cNvSpPr>
            <p:nvPr/>
          </p:nvSpPr>
          <p:spPr bwMode="auto">
            <a:xfrm>
              <a:off x="3182" y="1730"/>
              <a:ext cx="388" cy="576"/>
            </a:xfrm>
            <a:custGeom>
              <a:avLst/>
              <a:gdLst>
                <a:gd name="T0" fmla="*/ 387 w 388"/>
                <a:gd name="T1" fmla="*/ 575 h 576"/>
                <a:gd name="T2" fmla="*/ 319 w 388"/>
                <a:gd name="T3" fmla="*/ 520 h 576"/>
                <a:gd name="T4" fmla="*/ 256 w 388"/>
                <a:gd name="T5" fmla="*/ 464 h 576"/>
                <a:gd name="T6" fmla="*/ 199 w 388"/>
                <a:gd name="T7" fmla="*/ 402 h 576"/>
                <a:gd name="T8" fmla="*/ 148 w 388"/>
                <a:gd name="T9" fmla="*/ 335 h 576"/>
                <a:gd name="T10" fmla="*/ 103 w 388"/>
                <a:gd name="T11" fmla="*/ 258 h 576"/>
                <a:gd name="T12" fmla="*/ 63 w 388"/>
                <a:gd name="T13" fmla="*/ 177 h 576"/>
                <a:gd name="T14" fmla="*/ 29 w 388"/>
                <a:gd name="T15" fmla="*/ 88 h 576"/>
                <a:gd name="T16" fmla="*/ 0 w 388"/>
                <a:gd name="T17" fmla="*/ 0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576"/>
                <a:gd name="T29" fmla="*/ 388 w 388"/>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576">
                  <a:moveTo>
                    <a:pt x="387" y="575"/>
                  </a:moveTo>
                  <a:lnTo>
                    <a:pt x="319" y="520"/>
                  </a:lnTo>
                  <a:lnTo>
                    <a:pt x="256" y="464"/>
                  </a:lnTo>
                  <a:lnTo>
                    <a:pt x="199" y="402"/>
                  </a:lnTo>
                  <a:lnTo>
                    <a:pt x="148" y="335"/>
                  </a:lnTo>
                  <a:lnTo>
                    <a:pt x="103" y="258"/>
                  </a:lnTo>
                  <a:lnTo>
                    <a:pt x="63" y="177"/>
                  </a:lnTo>
                  <a:lnTo>
                    <a:pt x="29" y="88"/>
                  </a:lnTo>
                  <a:lnTo>
                    <a:pt x="0"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grpSp>
        <p:nvGrpSpPr>
          <p:cNvPr id="3" name="Group 47"/>
          <p:cNvGrpSpPr>
            <a:grpSpLocks/>
          </p:cNvGrpSpPr>
          <p:nvPr/>
        </p:nvGrpSpPr>
        <p:grpSpPr bwMode="auto">
          <a:xfrm>
            <a:off x="5184775" y="2838323"/>
            <a:ext cx="3206750" cy="3848100"/>
            <a:chOff x="2306" y="1546"/>
            <a:chExt cx="2020" cy="2424"/>
          </a:xfrm>
        </p:grpSpPr>
        <p:sp>
          <p:nvSpPr>
            <p:cNvPr id="92186" name="Line 18"/>
            <p:cNvSpPr>
              <a:spLocks noChangeShapeType="1"/>
            </p:cNvSpPr>
            <p:nvPr/>
          </p:nvSpPr>
          <p:spPr bwMode="auto">
            <a:xfrm>
              <a:off x="3168" y="2506"/>
              <a:ext cx="0" cy="127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92187" name="Rectangle 19"/>
            <p:cNvSpPr>
              <a:spLocks noChangeArrowheads="1"/>
            </p:cNvSpPr>
            <p:nvPr/>
          </p:nvSpPr>
          <p:spPr bwMode="auto">
            <a:xfrm>
              <a:off x="3063" y="3739"/>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2</a:t>
              </a:r>
            </a:p>
          </p:txBody>
        </p:sp>
        <p:sp>
          <p:nvSpPr>
            <p:cNvPr id="92188" name="Freeform 38"/>
            <p:cNvSpPr>
              <a:spLocks/>
            </p:cNvSpPr>
            <p:nvPr/>
          </p:nvSpPr>
          <p:spPr bwMode="auto">
            <a:xfrm>
              <a:off x="2651" y="2290"/>
              <a:ext cx="907" cy="218"/>
            </a:xfrm>
            <a:custGeom>
              <a:avLst/>
              <a:gdLst>
                <a:gd name="T0" fmla="*/ 0 w 907"/>
                <a:gd name="T1" fmla="*/ 0 h 218"/>
                <a:gd name="T2" fmla="*/ 473 w 907"/>
                <a:gd name="T3" fmla="*/ 213 h 218"/>
                <a:gd name="T4" fmla="*/ 907 w 907"/>
                <a:gd name="T5" fmla="*/ 32 h 218"/>
                <a:gd name="T6" fmla="*/ 0 60000 65536"/>
                <a:gd name="T7" fmla="*/ 0 60000 65536"/>
                <a:gd name="T8" fmla="*/ 0 60000 65536"/>
                <a:gd name="T9" fmla="*/ 0 w 907"/>
                <a:gd name="T10" fmla="*/ 0 h 218"/>
                <a:gd name="T11" fmla="*/ 907 w 907"/>
                <a:gd name="T12" fmla="*/ 218 h 218"/>
              </a:gdLst>
              <a:ahLst/>
              <a:cxnLst>
                <a:cxn ang="T6">
                  <a:pos x="T0" y="T1"/>
                </a:cxn>
                <a:cxn ang="T7">
                  <a:pos x="T2" y="T3"/>
                </a:cxn>
                <a:cxn ang="T8">
                  <a:pos x="T4" y="T5"/>
                </a:cxn>
              </a:cxnLst>
              <a:rect l="T9" t="T10" r="T11" b="T12"/>
              <a:pathLst>
                <a:path w="907" h="218">
                  <a:moveTo>
                    <a:pt x="0" y="0"/>
                  </a:moveTo>
                  <a:cubicBezTo>
                    <a:pt x="161" y="104"/>
                    <a:pt x="322" y="208"/>
                    <a:pt x="473" y="213"/>
                  </a:cubicBezTo>
                  <a:cubicBezTo>
                    <a:pt x="624" y="218"/>
                    <a:pt x="765" y="125"/>
                    <a:pt x="907" y="32"/>
                  </a:cubicBez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89" name="Rectangle 24"/>
            <p:cNvSpPr>
              <a:spLocks noChangeArrowheads="1"/>
            </p:cNvSpPr>
            <p:nvPr/>
          </p:nvSpPr>
          <p:spPr bwMode="auto">
            <a:xfrm>
              <a:off x="3745" y="1546"/>
              <a:ext cx="5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CMeC</a:t>
              </a:r>
              <a:r>
                <a:rPr lang="en-US" altLang="es-AR" b="1" baseline="-25000"/>
                <a:t>2</a:t>
              </a:r>
            </a:p>
          </p:txBody>
        </p:sp>
        <p:sp>
          <p:nvSpPr>
            <p:cNvPr id="92190" name="Freeform 27"/>
            <p:cNvSpPr>
              <a:spLocks/>
            </p:cNvSpPr>
            <p:nvPr/>
          </p:nvSpPr>
          <p:spPr bwMode="auto">
            <a:xfrm>
              <a:off x="2878" y="2114"/>
              <a:ext cx="388" cy="816"/>
            </a:xfrm>
            <a:custGeom>
              <a:avLst/>
              <a:gdLst>
                <a:gd name="T0" fmla="*/ 0 w 388"/>
                <a:gd name="T1" fmla="*/ 815 h 816"/>
                <a:gd name="T2" fmla="*/ 84 w 388"/>
                <a:gd name="T3" fmla="*/ 703 h 816"/>
                <a:gd name="T4" fmla="*/ 162 w 388"/>
                <a:gd name="T5" fmla="*/ 595 h 816"/>
                <a:gd name="T6" fmla="*/ 230 w 388"/>
                <a:gd name="T7" fmla="*/ 487 h 816"/>
                <a:gd name="T8" fmla="*/ 288 w 388"/>
                <a:gd name="T9" fmla="*/ 384 h 816"/>
                <a:gd name="T10" fmla="*/ 330 w 388"/>
                <a:gd name="T11" fmla="*/ 285 h 816"/>
                <a:gd name="T12" fmla="*/ 356 w 388"/>
                <a:gd name="T13" fmla="*/ 187 h 816"/>
                <a:gd name="T14" fmla="*/ 377 w 388"/>
                <a:gd name="T15" fmla="*/ 93 h 816"/>
                <a:gd name="T16" fmla="*/ 387 w 388"/>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816"/>
                <a:gd name="T29" fmla="*/ 388 w 388"/>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816">
                  <a:moveTo>
                    <a:pt x="0" y="815"/>
                  </a:moveTo>
                  <a:lnTo>
                    <a:pt x="84" y="703"/>
                  </a:lnTo>
                  <a:lnTo>
                    <a:pt x="162" y="595"/>
                  </a:lnTo>
                  <a:lnTo>
                    <a:pt x="230" y="487"/>
                  </a:lnTo>
                  <a:lnTo>
                    <a:pt x="288" y="384"/>
                  </a:lnTo>
                  <a:lnTo>
                    <a:pt x="330" y="285"/>
                  </a:lnTo>
                  <a:lnTo>
                    <a:pt x="356" y="187"/>
                  </a:lnTo>
                  <a:lnTo>
                    <a:pt x="377" y="93"/>
                  </a:lnTo>
                  <a:lnTo>
                    <a:pt x="387" y="0"/>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91" name="Rectangle 30"/>
            <p:cNvSpPr>
              <a:spLocks noChangeArrowheads="1"/>
            </p:cNvSpPr>
            <p:nvPr/>
          </p:nvSpPr>
          <p:spPr bwMode="auto">
            <a:xfrm>
              <a:off x="2881" y="1921"/>
              <a:ext cx="45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CMC</a:t>
              </a:r>
              <a:r>
                <a:rPr lang="en-US" altLang="es-AR" sz="1600" b="1" baseline="-25000"/>
                <a:t>2</a:t>
              </a:r>
            </a:p>
          </p:txBody>
        </p:sp>
        <p:sp>
          <p:nvSpPr>
            <p:cNvPr id="92192" name="Freeform 33"/>
            <p:cNvSpPr>
              <a:spLocks/>
            </p:cNvSpPr>
            <p:nvPr/>
          </p:nvSpPr>
          <p:spPr bwMode="auto">
            <a:xfrm>
              <a:off x="3585" y="1778"/>
              <a:ext cx="433" cy="528"/>
            </a:xfrm>
            <a:custGeom>
              <a:avLst/>
              <a:gdLst>
                <a:gd name="T0" fmla="*/ 0 w 433"/>
                <a:gd name="T1" fmla="*/ 527 h 528"/>
                <a:gd name="T2" fmla="*/ 13 w 433"/>
                <a:gd name="T3" fmla="*/ 512 h 528"/>
                <a:gd name="T4" fmla="*/ 32 w 433"/>
                <a:gd name="T5" fmla="*/ 490 h 528"/>
                <a:gd name="T6" fmla="*/ 84 w 433"/>
                <a:gd name="T7" fmla="*/ 438 h 528"/>
                <a:gd name="T8" fmla="*/ 142 w 433"/>
                <a:gd name="T9" fmla="*/ 379 h 528"/>
                <a:gd name="T10" fmla="*/ 200 w 433"/>
                <a:gd name="T11" fmla="*/ 313 h 528"/>
                <a:gd name="T12" fmla="*/ 226 w 433"/>
                <a:gd name="T13" fmla="*/ 276 h 528"/>
                <a:gd name="T14" fmla="*/ 258 w 433"/>
                <a:gd name="T15" fmla="*/ 236 h 528"/>
                <a:gd name="T16" fmla="*/ 322 w 433"/>
                <a:gd name="T17" fmla="*/ 147 h 528"/>
                <a:gd name="T18" fmla="*/ 355 w 433"/>
                <a:gd name="T19" fmla="*/ 103 h 528"/>
                <a:gd name="T20" fmla="*/ 387 w 433"/>
                <a:gd name="T21" fmla="*/ 62 h 528"/>
                <a:gd name="T22" fmla="*/ 413 w 433"/>
                <a:gd name="T23" fmla="*/ 29 h 528"/>
                <a:gd name="T24" fmla="*/ 432 w 433"/>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3"/>
                <a:gd name="T40" fmla="*/ 0 h 528"/>
                <a:gd name="T41" fmla="*/ 433 w 433"/>
                <a:gd name="T42" fmla="*/ 528 h 5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3" h="528">
                  <a:moveTo>
                    <a:pt x="0" y="527"/>
                  </a:moveTo>
                  <a:lnTo>
                    <a:pt x="13" y="512"/>
                  </a:lnTo>
                  <a:lnTo>
                    <a:pt x="32" y="490"/>
                  </a:lnTo>
                  <a:lnTo>
                    <a:pt x="84" y="438"/>
                  </a:lnTo>
                  <a:lnTo>
                    <a:pt x="142" y="379"/>
                  </a:lnTo>
                  <a:lnTo>
                    <a:pt x="200" y="313"/>
                  </a:lnTo>
                  <a:lnTo>
                    <a:pt x="226" y="276"/>
                  </a:lnTo>
                  <a:lnTo>
                    <a:pt x="258" y="236"/>
                  </a:lnTo>
                  <a:lnTo>
                    <a:pt x="322" y="147"/>
                  </a:lnTo>
                  <a:lnTo>
                    <a:pt x="355" y="103"/>
                  </a:lnTo>
                  <a:lnTo>
                    <a:pt x="387" y="62"/>
                  </a:lnTo>
                  <a:lnTo>
                    <a:pt x="413" y="29"/>
                  </a:lnTo>
                  <a:lnTo>
                    <a:pt x="432"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93" name="Freeform 35"/>
            <p:cNvSpPr>
              <a:spLocks/>
            </p:cNvSpPr>
            <p:nvPr/>
          </p:nvSpPr>
          <p:spPr bwMode="auto">
            <a:xfrm>
              <a:off x="2306" y="1730"/>
              <a:ext cx="384" cy="576"/>
            </a:xfrm>
            <a:custGeom>
              <a:avLst/>
              <a:gdLst>
                <a:gd name="T0" fmla="*/ 383 w 384"/>
                <a:gd name="T1" fmla="*/ 575 h 576"/>
                <a:gd name="T2" fmla="*/ 318 w 384"/>
                <a:gd name="T3" fmla="*/ 520 h 576"/>
                <a:gd name="T4" fmla="*/ 254 w 384"/>
                <a:gd name="T5" fmla="*/ 464 h 576"/>
                <a:gd name="T6" fmla="*/ 194 w 384"/>
                <a:gd name="T7" fmla="*/ 402 h 576"/>
                <a:gd name="T8" fmla="*/ 142 w 384"/>
                <a:gd name="T9" fmla="*/ 335 h 576"/>
                <a:gd name="T10" fmla="*/ 99 w 384"/>
                <a:gd name="T11" fmla="*/ 258 h 576"/>
                <a:gd name="T12" fmla="*/ 60 w 384"/>
                <a:gd name="T13" fmla="*/ 177 h 576"/>
                <a:gd name="T14" fmla="*/ 30 w 384"/>
                <a:gd name="T15" fmla="*/ 88 h 576"/>
                <a:gd name="T16" fmla="*/ 0 w 384"/>
                <a:gd name="T17" fmla="*/ 0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576"/>
                <a:gd name="T29" fmla="*/ 384 w 384"/>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576">
                  <a:moveTo>
                    <a:pt x="383" y="575"/>
                  </a:moveTo>
                  <a:lnTo>
                    <a:pt x="318" y="520"/>
                  </a:lnTo>
                  <a:lnTo>
                    <a:pt x="254" y="464"/>
                  </a:lnTo>
                  <a:lnTo>
                    <a:pt x="194" y="402"/>
                  </a:lnTo>
                  <a:lnTo>
                    <a:pt x="142" y="335"/>
                  </a:lnTo>
                  <a:lnTo>
                    <a:pt x="99" y="258"/>
                  </a:lnTo>
                  <a:lnTo>
                    <a:pt x="60" y="177"/>
                  </a:lnTo>
                  <a:lnTo>
                    <a:pt x="30" y="88"/>
                  </a:lnTo>
                  <a:lnTo>
                    <a:pt x="0"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grpSp>
        <p:nvGrpSpPr>
          <p:cNvPr id="4" name="Group 46"/>
          <p:cNvGrpSpPr>
            <a:grpSpLocks/>
          </p:cNvGrpSpPr>
          <p:nvPr/>
        </p:nvGrpSpPr>
        <p:grpSpPr bwMode="auto">
          <a:xfrm>
            <a:off x="3762376" y="2138236"/>
            <a:ext cx="6811963" cy="2487612"/>
            <a:chOff x="1410" y="1105"/>
            <a:chExt cx="4291" cy="1567"/>
          </a:xfrm>
        </p:grpSpPr>
        <p:sp>
          <p:nvSpPr>
            <p:cNvPr id="92183" name="Line 12"/>
            <p:cNvSpPr>
              <a:spLocks noChangeShapeType="1"/>
            </p:cNvSpPr>
            <p:nvPr/>
          </p:nvSpPr>
          <p:spPr bwMode="auto">
            <a:xfrm>
              <a:off x="1410" y="2496"/>
              <a:ext cx="366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2184" name="Rectangle 13"/>
            <p:cNvSpPr>
              <a:spLocks noChangeArrowheads="1"/>
            </p:cNvSpPr>
            <p:nvPr/>
          </p:nvSpPr>
          <p:spPr bwMode="auto">
            <a:xfrm>
              <a:off x="5105" y="2266"/>
              <a:ext cx="59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CMeL=</a:t>
              </a:r>
            </a:p>
            <a:p>
              <a:r>
                <a:rPr lang="en-US" altLang="es-AR" b="1"/>
                <a:t>CML</a:t>
              </a:r>
            </a:p>
          </p:txBody>
        </p:sp>
        <p:sp>
          <p:nvSpPr>
            <p:cNvPr id="92185" name="Rectangle 36"/>
            <p:cNvSpPr>
              <a:spLocks noChangeArrowheads="1"/>
            </p:cNvSpPr>
            <p:nvPr/>
          </p:nvSpPr>
          <p:spPr bwMode="auto">
            <a:xfrm>
              <a:off x="1916" y="1105"/>
              <a:ext cx="3078" cy="372"/>
            </a:xfrm>
            <a:prstGeom prst="rect">
              <a:avLst/>
            </a:prstGeom>
            <a:solidFill>
              <a:schemeClr val="hlink"/>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sz="1600" b="1"/>
                <a:t>Con muchos tamaños de plantas con el CMeC = </a:t>
              </a:r>
            </a:p>
            <a:p>
              <a:pPr algn="ctr"/>
              <a:r>
                <a:rPr lang="en-US" altLang="es-AR" sz="1600" b="1"/>
                <a:t>10 $, CMeL = CML y es una línea recta.</a:t>
              </a:r>
            </a:p>
          </p:txBody>
        </p:sp>
      </p:grpSp>
      <p:grpSp>
        <p:nvGrpSpPr>
          <p:cNvPr id="5" name="Group 42"/>
          <p:cNvGrpSpPr>
            <a:grpSpLocks/>
          </p:cNvGrpSpPr>
          <p:nvPr/>
        </p:nvGrpSpPr>
        <p:grpSpPr bwMode="auto">
          <a:xfrm>
            <a:off x="3719513" y="2838323"/>
            <a:ext cx="2684462" cy="3848100"/>
            <a:chOff x="1383" y="1546"/>
            <a:chExt cx="1691" cy="2424"/>
          </a:xfrm>
        </p:grpSpPr>
        <p:sp>
          <p:nvSpPr>
            <p:cNvPr id="92176" name="Line 15"/>
            <p:cNvSpPr>
              <a:spLocks noChangeShapeType="1"/>
            </p:cNvSpPr>
            <p:nvPr/>
          </p:nvSpPr>
          <p:spPr bwMode="auto">
            <a:xfrm>
              <a:off x="2256" y="2506"/>
              <a:ext cx="0" cy="127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92177" name="Rectangle 16"/>
            <p:cNvSpPr>
              <a:spLocks noChangeArrowheads="1"/>
            </p:cNvSpPr>
            <p:nvPr/>
          </p:nvSpPr>
          <p:spPr bwMode="auto">
            <a:xfrm>
              <a:off x="2151" y="3739"/>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Q</a:t>
              </a:r>
              <a:r>
                <a:rPr lang="en-US" altLang="es-AR" b="1" i="1" baseline="-25000"/>
                <a:t>1</a:t>
              </a:r>
            </a:p>
          </p:txBody>
        </p:sp>
        <p:sp>
          <p:nvSpPr>
            <p:cNvPr id="92178" name="Rectangle 23"/>
            <p:cNvSpPr>
              <a:spLocks noChangeArrowheads="1"/>
            </p:cNvSpPr>
            <p:nvPr/>
          </p:nvSpPr>
          <p:spPr bwMode="auto">
            <a:xfrm>
              <a:off x="1383" y="1546"/>
              <a:ext cx="5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CMeC</a:t>
              </a:r>
              <a:r>
                <a:rPr lang="en-US" altLang="es-AR" b="1" baseline="-25000"/>
                <a:t>1</a:t>
              </a:r>
            </a:p>
          </p:txBody>
        </p:sp>
        <p:sp>
          <p:nvSpPr>
            <p:cNvPr id="92179" name="Freeform 26"/>
            <p:cNvSpPr>
              <a:spLocks/>
            </p:cNvSpPr>
            <p:nvPr/>
          </p:nvSpPr>
          <p:spPr bwMode="auto">
            <a:xfrm>
              <a:off x="1969" y="2114"/>
              <a:ext cx="385" cy="816"/>
            </a:xfrm>
            <a:custGeom>
              <a:avLst/>
              <a:gdLst>
                <a:gd name="T0" fmla="*/ 0 w 385"/>
                <a:gd name="T1" fmla="*/ 815 h 816"/>
                <a:gd name="T2" fmla="*/ 83 w 385"/>
                <a:gd name="T3" fmla="*/ 703 h 816"/>
                <a:gd name="T4" fmla="*/ 162 w 385"/>
                <a:gd name="T5" fmla="*/ 595 h 816"/>
                <a:gd name="T6" fmla="*/ 230 w 385"/>
                <a:gd name="T7" fmla="*/ 487 h 816"/>
                <a:gd name="T8" fmla="*/ 260 w 385"/>
                <a:gd name="T9" fmla="*/ 435 h 816"/>
                <a:gd name="T10" fmla="*/ 286 w 385"/>
                <a:gd name="T11" fmla="*/ 384 h 816"/>
                <a:gd name="T12" fmla="*/ 309 w 385"/>
                <a:gd name="T13" fmla="*/ 332 h 816"/>
                <a:gd name="T14" fmla="*/ 328 w 385"/>
                <a:gd name="T15" fmla="*/ 285 h 816"/>
                <a:gd name="T16" fmla="*/ 354 w 385"/>
                <a:gd name="T17" fmla="*/ 187 h 816"/>
                <a:gd name="T18" fmla="*/ 369 w 385"/>
                <a:gd name="T19" fmla="*/ 93 h 816"/>
                <a:gd name="T20" fmla="*/ 384 w 385"/>
                <a:gd name="T21" fmla="*/ 0 h 8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
                <a:gd name="T34" fmla="*/ 0 h 816"/>
                <a:gd name="T35" fmla="*/ 385 w 385"/>
                <a:gd name="T36" fmla="*/ 816 h 8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 h="816">
                  <a:moveTo>
                    <a:pt x="0" y="815"/>
                  </a:moveTo>
                  <a:lnTo>
                    <a:pt x="83" y="703"/>
                  </a:lnTo>
                  <a:lnTo>
                    <a:pt x="162" y="595"/>
                  </a:lnTo>
                  <a:lnTo>
                    <a:pt x="230" y="487"/>
                  </a:lnTo>
                  <a:lnTo>
                    <a:pt x="260" y="435"/>
                  </a:lnTo>
                  <a:lnTo>
                    <a:pt x="286" y="384"/>
                  </a:lnTo>
                  <a:lnTo>
                    <a:pt x="309" y="332"/>
                  </a:lnTo>
                  <a:lnTo>
                    <a:pt x="328" y="285"/>
                  </a:lnTo>
                  <a:lnTo>
                    <a:pt x="354" y="187"/>
                  </a:lnTo>
                  <a:lnTo>
                    <a:pt x="369" y="93"/>
                  </a:lnTo>
                  <a:lnTo>
                    <a:pt x="384" y="0"/>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80" name="Rectangle 29"/>
            <p:cNvSpPr>
              <a:spLocks noChangeArrowheads="1"/>
            </p:cNvSpPr>
            <p:nvPr/>
          </p:nvSpPr>
          <p:spPr bwMode="auto">
            <a:xfrm>
              <a:off x="1921" y="1921"/>
              <a:ext cx="45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1600" b="1"/>
                <a:t>CMC</a:t>
              </a:r>
              <a:r>
                <a:rPr lang="en-US" altLang="es-AR" sz="1600" b="1" baseline="-25000"/>
                <a:t>1</a:t>
              </a:r>
            </a:p>
          </p:txBody>
        </p:sp>
        <p:sp>
          <p:nvSpPr>
            <p:cNvPr id="92181" name="Freeform 37"/>
            <p:cNvSpPr>
              <a:spLocks/>
            </p:cNvSpPr>
            <p:nvPr/>
          </p:nvSpPr>
          <p:spPr bwMode="auto">
            <a:xfrm>
              <a:off x="1413" y="1729"/>
              <a:ext cx="1278" cy="765"/>
            </a:xfrm>
            <a:custGeom>
              <a:avLst/>
              <a:gdLst>
                <a:gd name="T0" fmla="*/ 0 w 1278"/>
                <a:gd name="T1" fmla="*/ 0 h 765"/>
                <a:gd name="T2" fmla="*/ 378 w 1278"/>
                <a:gd name="T3" fmla="*/ 568 h 765"/>
                <a:gd name="T4" fmla="*/ 852 w 1278"/>
                <a:gd name="T5" fmla="*/ 765 h 765"/>
                <a:gd name="T6" fmla="*/ 1278 w 1278"/>
                <a:gd name="T7" fmla="*/ 567 h 765"/>
                <a:gd name="T8" fmla="*/ 0 60000 65536"/>
                <a:gd name="T9" fmla="*/ 0 60000 65536"/>
                <a:gd name="T10" fmla="*/ 0 60000 65536"/>
                <a:gd name="T11" fmla="*/ 0 60000 65536"/>
                <a:gd name="T12" fmla="*/ 0 w 1278"/>
                <a:gd name="T13" fmla="*/ 0 h 765"/>
                <a:gd name="T14" fmla="*/ 1278 w 1278"/>
                <a:gd name="T15" fmla="*/ 765 h 765"/>
              </a:gdLst>
              <a:ahLst/>
              <a:cxnLst>
                <a:cxn ang="T8">
                  <a:pos x="T0" y="T1"/>
                </a:cxn>
                <a:cxn ang="T9">
                  <a:pos x="T2" y="T3"/>
                </a:cxn>
                <a:cxn ang="T10">
                  <a:pos x="T4" y="T5"/>
                </a:cxn>
                <a:cxn ang="T11">
                  <a:pos x="T6" y="T7"/>
                </a:cxn>
              </a:cxnLst>
              <a:rect l="T12" t="T13" r="T14" b="T15"/>
              <a:pathLst>
                <a:path w="1278" h="765">
                  <a:moveTo>
                    <a:pt x="0" y="0"/>
                  </a:moveTo>
                  <a:cubicBezTo>
                    <a:pt x="63" y="95"/>
                    <a:pt x="236" y="441"/>
                    <a:pt x="378" y="568"/>
                  </a:cubicBezTo>
                  <a:cubicBezTo>
                    <a:pt x="520" y="695"/>
                    <a:pt x="702" y="765"/>
                    <a:pt x="852" y="765"/>
                  </a:cubicBezTo>
                  <a:cubicBezTo>
                    <a:pt x="1002" y="765"/>
                    <a:pt x="1189" y="608"/>
                    <a:pt x="1278" y="567"/>
                  </a:cubicBez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182" name="Freeform 34"/>
            <p:cNvSpPr>
              <a:spLocks/>
            </p:cNvSpPr>
            <p:nvPr/>
          </p:nvSpPr>
          <p:spPr bwMode="auto">
            <a:xfrm>
              <a:off x="2689" y="1754"/>
              <a:ext cx="385" cy="528"/>
            </a:xfrm>
            <a:custGeom>
              <a:avLst/>
              <a:gdLst>
                <a:gd name="T0" fmla="*/ 0 w 385"/>
                <a:gd name="T1" fmla="*/ 527 h 528"/>
                <a:gd name="T2" fmla="*/ 15 w 385"/>
                <a:gd name="T3" fmla="*/ 512 h 528"/>
                <a:gd name="T4" fmla="*/ 30 w 385"/>
                <a:gd name="T5" fmla="*/ 490 h 528"/>
                <a:gd name="T6" fmla="*/ 74 w 385"/>
                <a:gd name="T7" fmla="*/ 438 h 528"/>
                <a:gd name="T8" fmla="*/ 128 w 385"/>
                <a:gd name="T9" fmla="*/ 379 h 528"/>
                <a:gd name="T10" fmla="*/ 177 w 385"/>
                <a:gd name="T11" fmla="*/ 313 h 528"/>
                <a:gd name="T12" fmla="*/ 202 w 385"/>
                <a:gd name="T13" fmla="*/ 276 h 528"/>
                <a:gd name="T14" fmla="*/ 232 w 385"/>
                <a:gd name="T15" fmla="*/ 236 h 528"/>
                <a:gd name="T16" fmla="*/ 291 w 385"/>
                <a:gd name="T17" fmla="*/ 147 h 528"/>
                <a:gd name="T18" fmla="*/ 315 w 385"/>
                <a:gd name="T19" fmla="*/ 103 h 528"/>
                <a:gd name="T20" fmla="*/ 345 w 385"/>
                <a:gd name="T21" fmla="*/ 62 h 528"/>
                <a:gd name="T22" fmla="*/ 364 w 385"/>
                <a:gd name="T23" fmla="*/ 29 h 528"/>
                <a:gd name="T24" fmla="*/ 384 w 385"/>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5"/>
                <a:gd name="T40" fmla="*/ 0 h 528"/>
                <a:gd name="T41" fmla="*/ 385 w 385"/>
                <a:gd name="T42" fmla="*/ 528 h 5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5" h="528">
                  <a:moveTo>
                    <a:pt x="0" y="527"/>
                  </a:moveTo>
                  <a:lnTo>
                    <a:pt x="15" y="512"/>
                  </a:lnTo>
                  <a:lnTo>
                    <a:pt x="30" y="490"/>
                  </a:lnTo>
                  <a:lnTo>
                    <a:pt x="74" y="438"/>
                  </a:lnTo>
                  <a:lnTo>
                    <a:pt x="128" y="379"/>
                  </a:lnTo>
                  <a:lnTo>
                    <a:pt x="177" y="313"/>
                  </a:lnTo>
                  <a:lnTo>
                    <a:pt x="202" y="276"/>
                  </a:lnTo>
                  <a:lnTo>
                    <a:pt x="232" y="236"/>
                  </a:lnTo>
                  <a:lnTo>
                    <a:pt x="291" y="147"/>
                  </a:lnTo>
                  <a:lnTo>
                    <a:pt x="315" y="103"/>
                  </a:lnTo>
                  <a:lnTo>
                    <a:pt x="345" y="62"/>
                  </a:lnTo>
                  <a:lnTo>
                    <a:pt x="364" y="29"/>
                  </a:lnTo>
                  <a:lnTo>
                    <a:pt x="384" y="0"/>
                  </a:lnTo>
                </a:path>
              </a:pathLst>
            </a:custGeom>
            <a:noFill/>
            <a:ln w="50800" cap="rnd" cmpd="sng">
              <a:solidFill>
                <a:srgbClr val="99CC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spTree>
    <p:extLst>
      <p:ext uri="{BB962C8B-B14F-4D97-AF65-F5344CB8AC3E}">
        <p14:creationId xmlns:p14="http://schemas.microsoft.com/office/powerpoint/2010/main" val="186298560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2286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00355" name="Rectangle 3"/>
          <p:cNvSpPr>
            <a:spLocks noChangeArrowheads="1"/>
          </p:cNvSpPr>
          <p:nvPr/>
        </p:nvSpPr>
        <p:spPr bwMode="auto">
          <a:xfrm>
            <a:off x="4800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2468" name="Rectangle 4"/>
          <p:cNvSpPr>
            <a:spLocks noGrp="1" noChangeArrowheads="1"/>
          </p:cNvSpPr>
          <p:nvPr>
            <p:ph type="title"/>
          </p:nvPr>
        </p:nvSpPr>
        <p:spPr>
          <a:xfrm>
            <a:off x="1843532" y="773113"/>
            <a:ext cx="7983538" cy="781050"/>
          </a:xfrm>
        </p:spPr>
        <p:txBody>
          <a:bodyPr rtlCol="0">
            <a:normAutofit fontScale="90000"/>
          </a:bodyPr>
          <a:lstStyle/>
          <a:p>
            <a:pPr>
              <a:defRPr/>
            </a:pPr>
            <a:r>
              <a:rPr lang="en-US" sz="3800" dirty="0"/>
              <a:t>La </a:t>
            </a:r>
            <a:r>
              <a:rPr lang="en-US" sz="3800" dirty="0" err="1"/>
              <a:t>estimación</a:t>
            </a:r>
            <a:r>
              <a:rPr lang="en-US" sz="3800" dirty="0"/>
              <a:t> y la </a:t>
            </a:r>
            <a:r>
              <a:rPr lang="en-US" sz="3800" dirty="0" err="1"/>
              <a:t>predicción</a:t>
            </a:r>
            <a:r>
              <a:rPr lang="en-US" sz="3800" dirty="0"/>
              <a:t> de </a:t>
            </a:r>
            <a:r>
              <a:rPr lang="en-US" sz="3800" dirty="0" err="1"/>
              <a:t>los</a:t>
            </a:r>
            <a:r>
              <a:rPr lang="en-US" sz="3800" dirty="0"/>
              <a:t> </a:t>
            </a:r>
            <a:r>
              <a:rPr lang="en-US" sz="3800" dirty="0" err="1"/>
              <a:t>costes</a:t>
            </a:r>
            <a:endParaRPr lang="en-US" sz="4000" dirty="0"/>
          </a:p>
        </p:txBody>
      </p:sp>
      <p:sp>
        <p:nvSpPr>
          <p:cNvPr id="360453" name="Rectangle 5"/>
          <p:cNvSpPr>
            <a:spLocks noGrp="1" noChangeArrowheads="1"/>
          </p:cNvSpPr>
          <p:nvPr>
            <p:ph idx="1"/>
          </p:nvPr>
        </p:nvSpPr>
        <p:spPr bwMode="auto">
          <a:xfrm>
            <a:off x="1115568" y="2340167"/>
            <a:ext cx="3920302" cy="4224337"/>
          </a:xfrm>
        </p:spPr>
        <p:txBody>
          <a:bodyPr wrap="square" numCol="1" anchor="t" anchorCtr="0" compatLnSpc="1">
            <a:prstTxWarp prst="textNoShape">
              <a:avLst/>
            </a:prstTxWarp>
          </a:bodyPr>
          <a:lstStyle/>
          <a:p>
            <a:pPr>
              <a:spcBef>
                <a:spcPct val="70000"/>
              </a:spcBef>
            </a:pPr>
            <a:r>
              <a:rPr lang="en-US" altLang="es-AR" dirty="0"/>
              <a:t>Los </a:t>
            </a:r>
            <a:r>
              <a:rPr lang="en-US" altLang="es-AR" dirty="0" err="1"/>
              <a:t>costes</a:t>
            </a:r>
            <a:r>
              <a:rPr lang="en-US" altLang="es-AR" dirty="0"/>
              <a:t> </a:t>
            </a:r>
            <a:r>
              <a:rPr lang="en-US" altLang="es-AR" dirty="0" err="1"/>
              <a:t>futuros</a:t>
            </a:r>
            <a:r>
              <a:rPr lang="en-US" altLang="es-AR" dirty="0"/>
              <a:t> </a:t>
            </a:r>
            <a:r>
              <a:rPr lang="en-US" altLang="es-AR" dirty="0" err="1"/>
              <a:t>pueden</a:t>
            </a:r>
            <a:r>
              <a:rPr lang="en-US" altLang="es-AR" dirty="0"/>
              <a:t> </a:t>
            </a:r>
            <a:r>
              <a:rPr lang="en-US" altLang="es-AR" dirty="0" err="1"/>
              <a:t>estimarse</a:t>
            </a:r>
            <a:r>
              <a:rPr lang="en-US" altLang="es-AR" dirty="0"/>
              <a:t> a </a:t>
            </a:r>
            <a:r>
              <a:rPr lang="en-US" altLang="es-AR" dirty="0" err="1"/>
              <a:t>partir</a:t>
            </a:r>
            <a:r>
              <a:rPr lang="en-US" altLang="es-AR" dirty="0"/>
              <a:t> de </a:t>
            </a:r>
            <a:r>
              <a:rPr lang="en-US" altLang="es-AR" dirty="0" err="1"/>
              <a:t>una</a:t>
            </a:r>
            <a:r>
              <a:rPr lang="en-US" altLang="es-AR" dirty="0"/>
              <a:t> </a:t>
            </a:r>
            <a:r>
              <a:rPr lang="en-US" altLang="es-AR" i="1" dirty="0" err="1"/>
              <a:t>función</a:t>
            </a:r>
            <a:r>
              <a:rPr lang="en-US" altLang="es-AR" i="1" dirty="0"/>
              <a:t> de </a:t>
            </a:r>
            <a:r>
              <a:rPr lang="en-US" altLang="es-AR" i="1" dirty="0" err="1"/>
              <a:t>costes</a:t>
            </a:r>
            <a:r>
              <a:rPr lang="en-US" altLang="es-AR" dirty="0"/>
              <a:t>,</a:t>
            </a:r>
            <a:r>
              <a:rPr lang="en-US" altLang="es-AR" i="1" dirty="0"/>
              <a:t> </a:t>
            </a:r>
            <a:r>
              <a:rPr lang="en-US" altLang="es-AR" dirty="0"/>
              <a:t>que </a:t>
            </a:r>
            <a:r>
              <a:rPr lang="en-US" altLang="es-AR" dirty="0" err="1"/>
              <a:t>relaciona</a:t>
            </a:r>
            <a:r>
              <a:rPr lang="en-US" altLang="es-AR" dirty="0"/>
              <a:t> el </a:t>
            </a:r>
            <a:r>
              <a:rPr lang="en-US" altLang="es-AR" dirty="0" err="1"/>
              <a:t>coste</a:t>
            </a:r>
            <a:r>
              <a:rPr lang="en-US" altLang="es-AR" dirty="0"/>
              <a:t> de </a:t>
            </a:r>
            <a:r>
              <a:rPr lang="en-US" altLang="es-AR" dirty="0" err="1"/>
              <a:t>producción</a:t>
            </a:r>
            <a:r>
              <a:rPr lang="en-US" altLang="es-AR" dirty="0"/>
              <a:t> con el </a:t>
            </a:r>
            <a:r>
              <a:rPr lang="en-US" altLang="es-AR" dirty="0" err="1"/>
              <a:t>nivel</a:t>
            </a:r>
            <a:r>
              <a:rPr lang="en-US" altLang="es-AR" dirty="0"/>
              <a:t> de </a:t>
            </a:r>
            <a:r>
              <a:rPr lang="en-US" altLang="es-AR" dirty="0" err="1"/>
              <a:t>producción</a:t>
            </a:r>
            <a:r>
              <a:rPr lang="en-US" altLang="es-AR" dirty="0"/>
              <a:t> y </a:t>
            </a:r>
            <a:r>
              <a:rPr lang="en-US" altLang="es-AR" dirty="0" err="1"/>
              <a:t>otras</a:t>
            </a:r>
            <a:r>
              <a:rPr lang="en-US" altLang="es-AR" dirty="0"/>
              <a:t> variables que </a:t>
            </a:r>
            <a:r>
              <a:rPr lang="en-US" altLang="es-AR" dirty="0" err="1"/>
              <a:t>puede</a:t>
            </a:r>
            <a:r>
              <a:rPr lang="en-US" altLang="es-AR" dirty="0"/>
              <a:t> </a:t>
            </a:r>
            <a:r>
              <a:rPr lang="en-US" altLang="es-AR" dirty="0" err="1"/>
              <a:t>controlar</a:t>
            </a:r>
            <a:r>
              <a:rPr lang="en-US" altLang="es-AR" dirty="0"/>
              <a:t> la </a:t>
            </a:r>
            <a:r>
              <a:rPr lang="en-US" altLang="es-AR" dirty="0" err="1"/>
              <a:t>empresa</a:t>
            </a:r>
            <a:r>
              <a:rPr lang="en-US" altLang="es-AR" dirty="0"/>
              <a:t>. </a:t>
            </a:r>
          </a:p>
          <a:p>
            <a:pPr>
              <a:spcBef>
                <a:spcPct val="70000"/>
              </a:spcBef>
            </a:pPr>
            <a:r>
              <a:rPr lang="en-US" altLang="es-AR" dirty="0" err="1"/>
              <a:t>Supongamos</a:t>
            </a:r>
            <a:r>
              <a:rPr lang="en-US" altLang="es-AR" dirty="0"/>
              <a:t> que </a:t>
            </a:r>
            <a:r>
              <a:rPr lang="en-US" altLang="es-AR" dirty="0" err="1"/>
              <a:t>quisiéramos</a:t>
            </a:r>
            <a:r>
              <a:rPr lang="en-US" altLang="es-AR" dirty="0"/>
              <a:t> </a:t>
            </a:r>
            <a:r>
              <a:rPr lang="en-US" altLang="es-AR" dirty="0" err="1"/>
              <a:t>caracterizar</a:t>
            </a:r>
            <a:r>
              <a:rPr lang="en-US" altLang="es-AR" dirty="0"/>
              <a:t> la </a:t>
            </a:r>
            <a:r>
              <a:rPr lang="en-US" altLang="es-AR" dirty="0" err="1"/>
              <a:t>curva</a:t>
            </a:r>
            <a:r>
              <a:rPr lang="en-US" altLang="es-AR" dirty="0"/>
              <a:t> del </a:t>
            </a:r>
            <a:r>
              <a:rPr lang="en-US" altLang="es-AR" dirty="0" err="1"/>
              <a:t>coste</a:t>
            </a:r>
            <a:r>
              <a:rPr lang="en-US" altLang="es-AR" dirty="0"/>
              <a:t> de </a:t>
            </a:r>
            <a:r>
              <a:rPr lang="en-US" altLang="es-AR" dirty="0" err="1"/>
              <a:t>producción</a:t>
            </a:r>
            <a:r>
              <a:rPr lang="en-US" altLang="es-AR" dirty="0"/>
              <a:t> de la </a:t>
            </a:r>
            <a:r>
              <a:rPr lang="en-US" altLang="es-AR" dirty="0" err="1"/>
              <a:t>industria</a:t>
            </a:r>
            <a:r>
              <a:rPr lang="en-US" altLang="es-AR" dirty="0"/>
              <a:t> </a:t>
            </a:r>
            <a:r>
              <a:rPr lang="en-US" altLang="es-AR" dirty="0" err="1"/>
              <a:t>automovilística</a:t>
            </a:r>
            <a:r>
              <a:rPr lang="en-US" altLang="es-AR" dirty="0"/>
              <a:t>.</a:t>
            </a:r>
          </a:p>
        </p:txBody>
      </p:sp>
      <p:sp>
        <p:nvSpPr>
          <p:cNvPr id="6" name="Rectangle 2"/>
          <p:cNvSpPr>
            <a:spLocks noChangeArrowheads="1"/>
          </p:cNvSpPr>
          <p:nvPr/>
        </p:nvSpPr>
        <p:spPr bwMode="auto">
          <a:xfrm>
            <a:off x="4526280" y="6833616"/>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7" name="Rectangle 3"/>
          <p:cNvSpPr>
            <a:spLocks noChangeArrowheads="1"/>
          </p:cNvSpPr>
          <p:nvPr/>
        </p:nvSpPr>
        <p:spPr bwMode="auto">
          <a:xfrm>
            <a:off x="7040880" y="6833616"/>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8" name="Line 5"/>
          <p:cNvSpPr>
            <a:spLocks noChangeShapeType="1"/>
          </p:cNvSpPr>
          <p:nvPr/>
        </p:nvSpPr>
        <p:spPr bwMode="auto">
          <a:xfrm>
            <a:off x="5974080" y="2342580"/>
            <a:ext cx="0" cy="4237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9" name="Line 6"/>
          <p:cNvSpPr>
            <a:spLocks noChangeShapeType="1"/>
          </p:cNvSpPr>
          <p:nvPr/>
        </p:nvSpPr>
        <p:spPr bwMode="auto">
          <a:xfrm>
            <a:off x="5980430" y="6592316"/>
            <a:ext cx="4425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0" name="Rectangle 7"/>
          <p:cNvSpPr>
            <a:spLocks noChangeArrowheads="1"/>
          </p:cNvSpPr>
          <p:nvPr/>
        </p:nvSpPr>
        <p:spPr bwMode="auto">
          <a:xfrm>
            <a:off x="9043290" y="6491233"/>
            <a:ext cx="314871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dirty="0" err="1"/>
              <a:t>Cantidad</a:t>
            </a:r>
            <a:r>
              <a:rPr lang="en-US" altLang="es-AR" b="1" dirty="0"/>
              <a:t> de </a:t>
            </a:r>
            <a:r>
              <a:rPr lang="en-US" altLang="es-AR" b="1" dirty="0" err="1"/>
              <a:t>automóviles</a:t>
            </a:r>
            <a:endParaRPr lang="en-US" altLang="es-AR" b="1" dirty="0"/>
          </a:p>
        </p:txBody>
      </p:sp>
      <p:sp>
        <p:nvSpPr>
          <p:cNvPr id="11" name="Rectangle 8"/>
          <p:cNvSpPr>
            <a:spLocks noChangeArrowheads="1"/>
          </p:cNvSpPr>
          <p:nvPr/>
        </p:nvSpPr>
        <p:spPr bwMode="auto">
          <a:xfrm>
            <a:off x="4558031" y="2255267"/>
            <a:ext cx="1216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b="1"/>
              <a:t>Coste</a:t>
            </a:r>
          </a:p>
          <a:p>
            <a:pPr algn="r"/>
            <a:r>
              <a:rPr lang="en-US" altLang="es-AR" b="1"/>
              <a:t>variable</a:t>
            </a:r>
          </a:p>
        </p:txBody>
      </p:sp>
      <p:sp>
        <p:nvSpPr>
          <p:cNvPr id="12" name="Freeform 11"/>
          <p:cNvSpPr>
            <a:spLocks/>
          </p:cNvSpPr>
          <p:nvPr/>
        </p:nvSpPr>
        <p:spPr bwMode="auto">
          <a:xfrm>
            <a:off x="6890069" y="2642617"/>
            <a:ext cx="3659187" cy="3660775"/>
          </a:xfrm>
          <a:custGeom>
            <a:avLst/>
            <a:gdLst>
              <a:gd name="T0" fmla="*/ 0 w 2305"/>
              <a:gd name="T1" fmla="*/ 2147483646 h 2306"/>
              <a:gd name="T2" fmla="*/ 1015622036 w 2305"/>
              <a:gd name="T3" fmla="*/ 2147483646 h 2306"/>
              <a:gd name="T4" fmla="*/ 1517133855 w 2305"/>
              <a:gd name="T5" fmla="*/ 2147483646 h 2306"/>
              <a:gd name="T6" fmla="*/ 1998482839 w 2305"/>
              <a:gd name="T7" fmla="*/ 2147483646 h 2306"/>
              <a:gd name="T8" fmla="*/ 2147483646 w 2305"/>
              <a:gd name="T9" fmla="*/ 2147483646 h 2306"/>
              <a:gd name="T10" fmla="*/ 2147483646 w 2305"/>
              <a:gd name="T11" fmla="*/ 2147483646 h 2306"/>
              <a:gd name="T12" fmla="*/ 2147483646 w 2305"/>
              <a:gd name="T13" fmla="*/ 2147483646 h 2306"/>
              <a:gd name="T14" fmla="*/ 2147483646 w 2305"/>
              <a:gd name="T15" fmla="*/ 2147483646 h 2306"/>
              <a:gd name="T16" fmla="*/ 2147483646 w 2305"/>
              <a:gd name="T17" fmla="*/ 2147483646 h 2306"/>
              <a:gd name="T18" fmla="*/ 2147483646 w 2305"/>
              <a:gd name="T19" fmla="*/ 2147483646 h 2306"/>
              <a:gd name="T20" fmla="*/ 2147483646 w 2305"/>
              <a:gd name="T21" fmla="*/ 2147483646 h 2306"/>
              <a:gd name="T22" fmla="*/ 2147483646 w 2305"/>
              <a:gd name="T23" fmla="*/ 2091729688 h 2306"/>
              <a:gd name="T24" fmla="*/ 2147483646 w 2305"/>
              <a:gd name="T25" fmla="*/ 1844754375 h 2306"/>
              <a:gd name="T26" fmla="*/ 2147483646 w 2305"/>
              <a:gd name="T27" fmla="*/ 1628020938 h 2306"/>
              <a:gd name="T28" fmla="*/ 2147483646 w 2305"/>
              <a:gd name="T29" fmla="*/ 1207154050 h 2306"/>
              <a:gd name="T30" fmla="*/ 2147483646 w 2305"/>
              <a:gd name="T31" fmla="*/ 1018143125 h 2306"/>
              <a:gd name="T32" fmla="*/ 2147483646 w 2305"/>
              <a:gd name="T33" fmla="*/ 844251550 h 2306"/>
              <a:gd name="T34" fmla="*/ 2147483646 w 2305"/>
              <a:gd name="T35" fmla="*/ 682963138 h 2306"/>
              <a:gd name="T36" fmla="*/ 2147483646 w 2305"/>
              <a:gd name="T37" fmla="*/ 539313438 h 2306"/>
              <a:gd name="T38" fmla="*/ 2147483646 w 2305"/>
              <a:gd name="T39" fmla="*/ 262096250 h 2306"/>
              <a:gd name="T40" fmla="*/ 2147483646 w 2305"/>
              <a:gd name="T41" fmla="*/ 0 h 23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5"/>
              <a:gd name="T64" fmla="*/ 0 h 2306"/>
              <a:gd name="T65" fmla="*/ 2305 w 2305"/>
              <a:gd name="T66" fmla="*/ 2306 h 23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5" h="2306">
                <a:moveTo>
                  <a:pt x="0" y="2305"/>
                </a:moveTo>
                <a:lnTo>
                  <a:pt x="403" y="2023"/>
                </a:lnTo>
                <a:lnTo>
                  <a:pt x="602" y="1884"/>
                </a:lnTo>
                <a:lnTo>
                  <a:pt x="793" y="1752"/>
                </a:lnTo>
                <a:lnTo>
                  <a:pt x="971" y="1619"/>
                </a:lnTo>
                <a:lnTo>
                  <a:pt x="1142" y="1487"/>
                </a:lnTo>
                <a:lnTo>
                  <a:pt x="1299" y="1366"/>
                </a:lnTo>
                <a:lnTo>
                  <a:pt x="1436" y="1251"/>
                </a:lnTo>
                <a:lnTo>
                  <a:pt x="1559" y="1141"/>
                </a:lnTo>
                <a:lnTo>
                  <a:pt x="1668" y="1032"/>
                </a:lnTo>
                <a:lnTo>
                  <a:pt x="1771" y="928"/>
                </a:lnTo>
                <a:lnTo>
                  <a:pt x="1853" y="830"/>
                </a:lnTo>
                <a:lnTo>
                  <a:pt x="1928" y="732"/>
                </a:lnTo>
                <a:lnTo>
                  <a:pt x="1996" y="646"/>
                </a:lnTo>
                <a:lnTo>
                  <a:pt x="2113" y="479"/>
                </a:lnTo>
                <a:lnTo>
                  <a:pt x="2160" y="404"/>
                </a:lnTo>
                <a:lnTo>
                  <a:pt x="2201" y="335"/>
                </a:lnTo>
                <a:lnTo>
                  <a:pt x="2229" y="271"/>
                </a:lnTo>
                <a:lnTo>
                  <a:pt x="2249" y="214"/>
                </a:lnTo>
                <a:lnTo>
                  <a:pt x="2283" y="104"/>
                </a:lnTo>
                <a:lnTo>
                  <a:pt x="2304" y="0"/>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AR"/>
          </a:p>
        </p:txBody>
      </p:sp>
      <p:grpSp>
        <p:nvGrpSpPr>
          <p:cNvPr id="2" name="Group 24"/>
          <p:cNvGrpSpPr>
            <a:grpSpLocks/>
          </p:cNvGrpSpPr>
          <p:nvPr/>
        </p:nvGrpSpPr>
        <p:grpSpPr bwMode="auto">
          <a:xfrm>
            <a:off x="6585269" y="2412430"/>
            <a:ext cx="4283075" cy="4103687"/>
            <a:chOff x="1777" y="1151"/>
            <a:chExt cx="2698" cy="2585"/>
          </a:xfrm>
        </p:grpSpPr>
        <p:sp>
          <p:nvSpPr>
            <p:cNvPr id="14" name="Oval 9"/>
            <p:cNvSpPr>
              <a:spLocks noChangeArrowheads="1"/>
            </p:cNvSpPr>
            <p:nvPr/>
          </p:nvSpPr>
          <p:spPr bwMode="auto">
            <a:xfrm>
              <a:off x="3792" y="1392"/>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5" name="Rectangle 10"/>
            <p:cNvSpPr>
              <a:spLocks noChangeArrowheads="1"/>
            </p:cNvSpPr>
            <p:nvPr/>
          </p:nvSpPr>
          <p:spPr bwMode="auto">
            <a:xfrm>
              <a:off x="3025" y="1151"/>
              <a:ext cx="1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General Motors</a:t>
              </a:r>
            </a:p>
          </p:txBody>
        </p:sp>
        <p:sp>
          <p:nvSpPr>
            <p:cNvPr id="16" name="Oval 12"/>
            <p:cNvSpPr>
              <a:spLocks noChangeArrowheads="1"/>
            </p:cNvSpPr>
            <p:nvPr/>
          </p:nvSpPr>
          <p:spPr bwMode="auto">
            <a:xfrm>
              <a:off x="2256" y="3072"/>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7" name="Oval 13"/>
            <p:cNvSpPr>
              <a:spLocks noChangeArrowheads="1"/>
            </p:cNvSpPr>
            <p:nvPr/>
          </p:nvSpPr>
          <p:spPr bwMode="auto">
            <a:xfrm>
              <a:off x="2496" y="350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8" name="Oval 14"/>
            <p:cNvSpPr>
              <a:spLocks noChangeArrowheads="1"/>
            </p:cNvSpPr>
            <p:nvPr/>
          </p:nvSpPr>
          <p:spPr bwMode="auto">
            <a:xfrm>
              <a:off x="2928" y="3264"/>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19" name="Oval 15"/>
            <p:cNvSpPr>
              <a:spLocks noChangeArrowheads="1"/>
            </p:cNvSpPr>
            <p:nvPr/>
          </p:nvSpPr>
          <p:spPr bwMode="auto">
            <a:xfrm>
              <a:off x="3792" y="2352"/>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0" name="Oval 16"/>
            <p:cNvSpPr>
              <a:spLocks noChangeArrowheads="1"/>
            </p:cNvSpPr>
            <p:nvPr/>
          </p:nvSpPr>
          <p:spPr bwMode="auto">
            <a:xfrm>
              <a:off x="2496" y="2592"/>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1" name="Oval 17"/>
            <p:cNvSpPr>
              <a:spLocks noChangeArrowheads="1"/>
            </p:cNvSpPr>
            <p:nvPr/>
          </p:nvSpPr>
          <p:spPr bwMode="auto">
            <a:xfrm>
              <a:off x="2928" y="2400"/>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2" name="Rectangle 18"/>
            <p:cNvSpPr>
              <a:spLocks noChangeArrowheads="1"/>
            </p:cNvSpPr>
            <p:nvPr/>
          </p:nvSpPr>
          <p:spPr bwMode="auto">
            <a:xfrm>
              <a:off x="3889" y="2257"/>
              <a:ext cx="58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Toyota</a:t>
              </a:r>
            </a:p>
          </p:txBody>
        </p:sp>
        <p:sp>
          <p:nvSpPr>
            <p:cNvPr id="23" name="Rectangle 19"/>
            <p:cNvSpPr>
              <a:spLocks noChangeArrowheads="1"/>
            </p:cNvSpPr>
            <p:nvPr/>
          </p:nvSpPr>
          <p:spPr bwMode="auto">
            <a:xfrm>
              <a:off x="3073" y="3217"/>
              <a:ext cx="4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Ford</a:t>
              </a:r>
            </a:p>
          </p:txBody>
        </p:sp>
        <p:sp>
          <p:nvSpPr>
            <p:cNvPr id="24" name="Rectangle 20"/>
            <p:cNvSpPr>
              <a:spLocks noChangeArrowheads="1"/>
            </p:cNvSpPr>
            <p:nvPr/>
          </p:nvSpPr>
          <p:spPr bwMode="auto">
            <a:xfrm>
              <a:off x="2593" y="3505"/>
              <a:ext cx="7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Chrysler</a:t>
              </a:r>
            </a:p>
          </p:txBody>
        </p:sp>
        <p:sp>
          <p:nvSpPr>
            <p:cNvPr id="25" name="Rectangle 21"/>
            <p:cNvSpPr>
              <a:spLocks noChangeArrowheads="1"/>
            </p:cNvSpPr>
            <p:nvPr/>
          </p:nvSpPr>
          <p:spPr bwMode="auto">
            <a:xfrm>
              <a:off x="1777" y="3025"/>
              <a:ext cx="50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Volvo</a:t>
              </a:r>
            </a:p>
          </p:txBody>
        </p:sp>
        <p:sp>
          <p:nvSpPr>
            <p:cNvPr id="26" name="Rectangle 22"/>
            <p:cNvSpPr>
              <a:spLocks noChangeArrowheads="1"/>
            </p:cNvSpPr>
            <p:nvPr/>
          </p:nvSpPr>
          <p:spPr bwMode="auto">
            <a:xfrm>
              <a:off x="1969" y="2545"/>
              <a:ext cx="5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Honda</a:t>
              </a:r>
            </a:p>
          </p:txBody>
        </p:sp>
        <p:sp>
          <p:nvSpPr>
            <p:cNvPr id="27" name="Rectangle 23"/>
            <p:cNvSpPr>
              <a:spLocks noChangeArrowheads="1"/>
            </p:cNvSpPr>
            <p:nvPr/>
          </p:nvSpPr>
          <p:spPr bwMode="auto">
            <a:xfrm>
              <a:off x="2641" y="2161"/>
              <a:ext cx="5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Nissan</a:t>
              </a:r>
            </a:p>
          </p:txBody>
        </p:sp>
      </p:grpSp>
    </p:spTree>
    <p:extLst>
      <p:ext uri="{BB962C8B-B14F-4D97-AF65-F5344CB8AC3E}">
        <p14:creationId xmlns:p14="http://schemas.microsoft.com/office/powerpoint/2010/main" val="253448133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0453">
                                            <p:txEl>
                                              <p:pRg st="0" end="0"/>
                                            </p:txEl>
                                          </p:spTgt>
                                        </p:tgtEl>
                                        <p:attrNameLst>
                                          <p:attrName>style.visibility</p:attrName>
                                        </p:attrNameLst>
                                      </p:cBhvr>
                                      <p:to>
                                        <p:strVal val="visible"/>
                                      </p:to>
                                    </p:set>
                                    <p:animEffect transition="in" filter="wipe(left)">
                                      <p:cBhvr>
                                        <p:cTn id="7" dur="500"/>
                                        <p:tgtEl>
                                          <p:spTgt spid="3604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0453">
                                            <p:txEl>
                                              <p:pRg st="1" end="1"/>
                                            </p:txEl>
                                          </p:spTgt>
                                        </p:tgtEl>
                                        <p:attrNameLst>
                                          <p:attrName>style.visibility</p:attrName>
                                        </p:attrNameLst>
                                      </p:cBhvr>
                                      <p:to>
                                        <p:strVal val="visible"/>
                                      </p:to>
                                    </p:set>
                                    <p:animEffect transition="in" filter="wipe(left)">
                                      <p:cBhvr>
                                        <p:cTn id="12" dur="500"/>
                                        <p:tgtEl>
                                          <p:spTgt spid="3604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3" grpId="0" build="p" autoUpdateAnimBg="0"/>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Título"/>
          <p:cNvSpPr>
            <a:spLocks noGrp="1"/>
          </p:cNvSpPr>
          <p:nvPr>
            <p:ph type="title"/>
          </p:nvPr>
        </p:nvSpPr>
        <p:spPr>
          <a:xfrm>
            <a:off x="1690816" y="777240"/>
            <a:ext cx="7983537" cy="647700"/>
          </a:xfrm>
        </p:spPr>
        <p:txBody>
          <a:bodyPr/>
          <a:lstStyle/>
          <a:p>
            <a:r>
              <a:rPr lang="es-ES" altLang="es-AR" sz="2800" dirty="0"/>
              <a:t>MAXIMIACIÓN DE BENEFICIOS</a:t>
            </a:r>
            <a:endParaRPr lang="es-ES" altLang="es-AR" dirty="0"/>
          </a:p>
        </p:txBody>
      </p:sp>
      <p:sp>
        <p:nvSpPr>
          <p:cNvPr id="104451" name="2 Marcador de contenido"/>
          <p:cNvSpPr>
            <a:spLocks noGrp="1"/>
          </p:cNvSpPr>
          <p:nvPr>
            <p:ph idx="1"/>
          </p:nvPr>
        </p:nvSpPr>
        <p:spPr bwMode="auto">
          <a:xfrm>
            <a:off x="1154954" y="2603500"/>
            <a:ext cx="10119598" cy="3416300"/>
          </a:xfrm>
        </p:spPr>
        <p:txBody>
          <a:bodyPr wrap="square" numCol="1" anchor="t" anchorCtr="0" compatLnSpc="1">
            <a:prstTxWarp prst="textNoShape">
              <a:avLst/>
            </a:prstTxWarp>
            <a:normAutofit/>
          </a:bodyPr>
          <a:lstStyle/>
          <a:p>
            <a:r>
              <a:rPr lang="es-ES" altLang="es-AR" sz="2000" dirty="0">
                <a:latin typeface="Arial" panose="020B0604020202020204" pitchFamily="34" charset="0"/>
                <a:cs typeface="Arial" panose="020B0604020202020204" pitchFamily="34" charset="0"/>
              </a:rPr>
              <a:t>La decisión básica que debe tomar cualquier empresa responde a la pregunta ¿cuánto producimos? La respuesta a esta pregunta está relacionada con el precio al que puede vender la mercadería, que determina los ingresos de la empresa y con el costo de producción. El empresario que toma las decisiones de producción, de forma tal que dado el precio vigente en el mercado, y teniendo en cuenta sus costos de producción, el beneficio que obtenga, sea el máximo posible.</a:t>
            </a:r>
          </a:p>
          <a:p>
            <a:pPr algn="ctr"/>
            <a:endParaRPr lang="es-ES" altLang="es-AR" i="1" dirty="0"/>
          </a:p>
          <a:p>
            <a:pPr marL="0" indent="0" algn="ctr">
              <a:buNone/>
            </a:pPr>
            <a:r>
              <a:rPr lang="es-ES" altLang="es-AR" sz="2800" b="1" i="1" dirty="0"/>
              <a:t>Beneficio (B) = </a:t>
            </a:r>
            <a:r>
              <a:rPr lang="es-ES" altLang="es-AR" sz="2800" b="1" i="1" dirty="0" err="1"/>
              <a:t>Ing</a:t>
            </a:r>
            <a:r>
              <a:rPr lang="es-ES" altLang="es-AR" sz="2800" b="1" i="1" dirty="0"/>
              <a:t> totales (IT) – Costos totales (CT)</a:t>
            </a:r>
            <a:endParaRPr lang="es-ES" altLang="es-AR" sz="2800" b="1" dirty="0"/>
          </a:p>
          <a:p>
            <a:endParaRPr lang="es-ES" altLang="es-AR" dirty="0"/>
          </a:p>
        </p:txBody>
      </p:sp>
    </p:spTree>
    <p:extLst>
      <p:ext uri="{BB962C8B-B14F-4D97-AF65-F5344CB8AC3E}">
        <p14:creationId xmlns:p14="http://schemas.microsoft.com/office/powerpoint/2010/main" val="112427940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1131547"/>
            <a:ext cx="8761413" cy="706964"/>
          </a:xfrm>
        </p:spPr>
        <p:txBody>
          <a:bodyPr/>
          <a:lstStyle/>
          <a:p>
            <a:r>
              <a:rPr lang="es-ES" altLang="es-AR" sz="2400" b="1" dirty="0">
                <a:solidFill>
                  <a:schemeClr val="accent1">
                    <a:lumMod val="60000"/>
                    <a:lumOff val="40000"/>
                  </a:schemeClr>
                </a:solidFill>
                <a:latin typeface="Arial" panose="020B0604020202020204" pitchFamily="34" charset="0"/>
                <a:cs typeface="Arial" panose="020B0604020202020204" pitchFamily="34" charset="0"/>
              </a:rPr>
              <a:t>FUNCIÓN DE PRODUCCIÓN</a:t>
            </a:r>
            <a:r>
              <a:rPr lang="es-ES" altLang="es-AR" sz="2400" dirty="0">
                <a:latin typeface="Arial" panose="020B0604020202020204" pitchFamily="34" charset="0"/>
                <a:cs typeface="Arial" panose="020B0604020202020204" pitchFamily="34" charset="0"/>
              </a:rPr>
              <a:t>: Nos indica el máximo nivel de producción que puede generar una empresa a partir de una combinación específica de factores de producción. </a:t>
            </a:r>
            <a:br>
              <a:rPr lang="es-ES" altLang="es-AR" sz="2400" dirty="0">
                <a:latin typeface="Arial" panose="020B0604020202020204" pitchFamily="34" charset="0"/>
                <a:cs typeface="Arial" panose="020B0604020202020204" pitchFamily="34" charset="0"/>
              </a:rPr>
            </a:br>
            <a:endParaRPr lang="es-AR"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1521667" y="7331765"/>
            <a:ext cx="1905000" cy="457200"/>
          </a:xfrm>
          <a:prstGeom prst="rect">
            <a:avLst/>
          </a:prstGeom>
          <a:noFill/>
          <a:ln w="12700">
            <a:noFill/>
            <a:miter lim="800000"/>
            <a:headEnd/>
            <a:tailEnd/>
          </a:ln>
        </p:spPr>
        <p:txBody>
          <a:bodyPr wrap="none" anchor="ctr"/>
          <a:lstStyle/>
          <a:p>
            <a:endParaRPr lang="es-ES"/>
          </a:p>
        </p:txBody>
      </p:sp>
      <p:sp>
        <p:nvSpPr>
          <p:cNvPr id="5" name="Rectangle 3"/>
          <p:cNvSpPr>
            <a:spLocks noChangeArrowheads="1"/>
          </p:cNvSpPr>
          <p:nvPr/>
        </p:nvSpPr>
        <p:spPr bwMode="auto">
          <a:xfrm>
            <a:off x="4036267" y="7331765"/>
            <a:ext cx="2895600" cy="457200"/>
          </a:xfrm>
          <a:prstGeom prst="rect">
            <a:avLst/>
          </a:prstGeom>
          <a:noFill/>
          <a:ln w="12700">
            <a:noFill/>
            <a:miter lim="800000"/>
            <a:headEnd/>
            <a:tailEnd/>
          </a:ln>
        </p:spPr>
        <p:txBody>
          <a:bodyPr wrap="none" anchor="ctr"/>
          <a:lstStyle/>
          <a:p>
            <a:endParaRPr lang="es-ES"/>
          </a:p>
        </p:txBody>
      </p:sp>
      <p:sp>
        <p:nvSpPr>
          <p:cNvPr id="7" name="Text Box 64"/>
          <p:cNvSpPr txBox="1">
            <a:spLocks noChangeArrowheads="1"/>
          </p:cNvSpPr>
          <p:nvPr/>
        </p:nvSpPr>
        <p:spPr bwMode="auto">
          <a:xfrm>
            <a:off x="1231077" y="2488748"/>
            <a:ext cx="8423798"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s-ES" altLang="es-AR" b="1" dirty="0"/>
              <a:t>Como básicamente la Función de producción nos indica que el nivel de producción obtenido por una empresa depende del Estado de Conocimiento o tecnología empleada y del Nivel de los Factores productivos empleado, podemos escribirla como:  </a:t>
            </a:r>
          </a:p>
          <a:p>
            <a:pPr eaLnBrk="1" hangingPunct="1">
              <a:spcBef>
                <a:spcPct val="50000"/>
              </a:spcBef>
            </a:pPr>
            <a:endParaRPr lang="es-ES" altLang="es-AR" b="1" dirty="0"/>
          </a:p>
        </p:txBody>
      </p:sp>
      <p:sp>
        <p:nvSpPr>
          <p:cNvPr id="8" name="Text Box 65"/>
          <p:cNvSpPr txBox="1">
            <a:spLocks noChangeArrowheads="1"/>
          </p:cNvSpPr>
          <p:nvPr/>
        </p:nvSpPr>
        <p:spPr bwMode="auto">
          <a:xfrm>
            <a:off x="4149007" y="4039753"/>
            <a:ext cx="38230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Q= f (X1, X2, X3, ….,</a:t>
            </a:r>
            <a:r>
              <a:rPr lang="es-ES" altLang="es-AR" b="1" dirty="0" err="1"/>
              <a:t>Xn</a:t>
            </a:r>
            <a:r>
              <a:rPr lang="es-ES" altLang="es-AR" b="1" dirty="0"/>
              <a:t>)</a:t>
            </a:r>
          </a:p>
        </p:txBody>
      </p:sp>
      <p:sp>
        <p:nvSpPr>
          <p:cNvPr id="9" name="Text Box 66"/>
          <p:cNvSpPr txBox="1">
            <a:spLocks noChangeArrowheads="1"/>
          </p:cNvSpPr>
          <p:nvPr/>
        </p:nvSpPr>
        <p:spPr bwMode="auto">
          <a:xfrm>
            <a:off x="1731423" y="4327677"/>
            <a:ext cx="85760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Donde:</a:t>
            </a:r>
          </a:p>
          <a:p>
            <a:pPr eaLnBrk="1" hangingPunct="1">
              <a:spcBef>
                <a:spcPct val="50000"/>
              </a:spcBef>
            </a:pPr>
            <a:r>
              <a:rPr lang="es-ES" altLang="es-AR" b="1" dirty="0"/>
              <a:t>X1, X2, …</a:t>
            </a:r>
            <a:r>
              <a:rPr lang="es-ES" altLang="es-AR" b="1" dirty="0" err="1"/>
              <a:t>Xn</a:t>
            </a:r>
            <a:r>
              <a:rPr lang="es-ES" altLang="es-AR" b="1" dirty="0"/>
              <a:t> representan los niveles de los diversos factores.</a:t>
            </a:r>
          </a:p>
          <a:p>
            <a:pPr eaLnBrk="1" hangingPunct="1">
              <a:spcBef>
                <a:spcPct val="50000"/>
              </a:spcBef>
            </a:pPr>
            <a:r>
              <a:rPr lang="es-ES" altLang="es-AR" b="1" dirty="0"/>
              <a:t>Q= Es el nivel de producto obtenido  </a:t>
            </a:r>
          </a:p>
        </p:txBody>
      </p:sp>
      <p:sp>
        <p:nvSpPr>
          <p:cNvPr id="10" name="Text Box 67"/>
          <p:cNvSpPr txBox="1">
            <a:spLocks noChangeArrowheads="1"/>
          </p:cNvSpPr>
          <p:nvPr/>
        </p:nvSpPr>
        <p:spPr bwMode="auto">
          <a:xfrm>
            <a:off x="3213227" y="5774227"/>
            <a:ext cx="6480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Q= f (Capital, Trabajo, </a:t>
            </a:r>
            <a:r>
              <a:rPr lang="es-ES" altLang="es-AR" b="1" dirty="0" err="1"/>
              <a:t>Tierra,etc</a:t>
            </a:r>
            <a:r>
              <a:rPr lang="es-ES" altLang="es-AR" b="1" dirty="0"/>
              <a:t>)</a:t>
            </a:r>
          </a:p>
        </p:txBody>
      </p:sp>
    </p:spTree>
    <p:extLst>
      <p:ext uri="{BB962C8B-B14F-4D97-AF65-F5344CB8AC3E}">
        <p14:creationId xmlns:p14="http://schemas.microsoft.com/office/powerpoint/2010/main" val="1161512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Título"/>
          <p:cNvSpPr>
            <a:spLocks noGrp="1"/>
          </p:cNvSpPr>
          <p:nvPr>
            <p:ph type="title"/>
          </p:nvPr>
        </p:nvSpPr>
        <p:spPr/>
        <p:txBody>
          <a:bodyPr/>
          <a:lstStyle/>
          <a:p>
            <a:r>
              <a:rPr lang="es-AR" altLang="es-AR" dirty="0"/>
              <a:t>Beneficios</a:t>
            </a:r>
          </a:p>
        </p:txBody>
      </p:sp>
      <p:sp>
        <p:nvSpPr>
          <p:cNvPr id="105475" name="2 Marcador de contenido"/>
          <p:cNvSpPr>
            <a:spLocks noGrp="1"/>
          </p:cNvSpPr>
          <p:nvPr>
            <p:ph idx="1"/>
          </p:nvPr>
        </p:nvSpPr>
        <p:spPr bwMode="auto">
          <a:xfrm>
            <a:off x="1712214" y="2395920"/>
            <a:ext cx="8782050" cy="4224337"/>
          </a:xfrm>
        </p:spPr>
        <p:txBody>
          <a:bodyPr wrap="square" numCol="1" anchor="t" anchorCtr="0" compatLnSpc="1">
            <a:prstTxWarp prst="textNoShape">
              <a:avLst/>
            </a:prstTxWarp>
          </a:bodyPr>
          <a:lstStyle/>
          <a:p>
            <a:r>
              <a:rPr lang="es-ES" altLang="es-AR" dirty="0"/>
              <a:t>Es decir, que la decisión de cuánto producir se desprende de tratar de maximizar:</a:t>
            </a:r>
          </a:p>
          <a:p>
            <a:pPr>
              <a:buFont typeface="Wingdings" panose="05000000000000000000" pitchFamily="2" charset="2"/>
              <a:buNone/>
            </a:pPr>
            <a:r>
              <a:rPr lang="es-ES" altLang="es-AR" i="1" dirty="0"/>
              <a:t> </a:t>
            </a:r>
            <a:endParaRPr lang="es-ES" altLang="es-AR" dirty="0"/>
          </a:p>
          <a:p>
            <a:endParaRPr lang="es-ES" altLang="es-AR" dirty="0"/>
          </a:p>
        </p:txBody>
      </p:sp>
      <p:pic>
        <p:nvPicPr>
          <p:cNvPr id="4" name="Imagen 3">
            <a:extLst>
              <a:ext uri="{FF2B5EF4-FFF2-40B4-BE49-F238E27FC236}">
                <a16:creationId xmlns:a16="http://schemas.microsoft.com/office/drawing/2014/main" id="{3507E80A-4DA6-4F2F-9377-DEE5590D5374}"/>
              </a:ext>
            </a:extLst>
          </p:cNvPr>
          <p:cNvPicPr>
            <a:picLocks noChangeAspect="1"/>
          </p:cNvPicPr>
          <p:nvPr/>
        </p:nvPicPr>
        <p:blipFill>
          <a:blip r:embed="rId2"/>
          <a:stretch>
            <a:fillRect/>
          </a:stretch>
        </p:blipFill>
        <p:spPr>
          <a:xfrm>
            <a:off x="3464095" y="2828925"/>
            <a:ext cx="6019800" cy="600075"/>
          </a:xfrm>
          <a:prstGeom prst="rect">
            <a:avLst/>
          </a:prstGeom>
        </p:spPr>
      </p:pic>
      <p:pic>
        <p:nvPicPr>
          <p:cNvPr id="6" name="Imagen 5">
            <a:extLst>
              <a:ext uri="{FF2B5EF4-FFF2-40B4-BE49-F238E27FC236}">
                <a16:creationId xmlns:a16="http://schemas.microsoft.com/office/drawing/2014/main" id="{9E2091D1-54C0-4550-A0DF-134C93DF7A48}"/>
              </a:ext>
            </a:extLst>
          </p:cNvPr>
          <p:cNvPicPr>
            <a:picLocks noChangeAspect="1"/>
          </p:cNvPicPr>
          <p:nvPr/>
        </p:nvPicPr>
        <p:blipFill>
          <a:blip r:embed="rId3"/>
          <a:stretch>
            <a:fillRect/>
          </a:stretch>
        </p:blipFill>
        <p:spPr>
          <a:xfrm>
            <a:off x="2708106" y="3400998"/>
            <a:ext cx="7679068" cy="3209925"/>
          </a:xfrm>
          <a:prstGeom prst="rect">
            <a:avLst/>
          </a:prstGeom>
        </p:spPr>
      </p:pic>
    </p:spTree>
    <p:extLst>
      <p:ext uri="{BB962C8B-B14F-4D97-AF65-F5344CB8AC3E}">
        <p14:creationId xmlns:p14="http://schemas.microsoft.com/office/powerpoint/2010/main" val="4246357461"/>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C463-8AB0-431F-24DE-BADC45C4D51C}"/>
              </a:ext>
            </a:extLst>
          </p:cNvPr>
          <p:cNvSpPr>
            <a:spLocks noGrp="1"/>
          </p:cNvSpPr>
          <p:nvPr>
            <p:ph type="title"/>
          </p:nvPr>
        </p:nvSpPr>
        <p:spPr>
          <a:xfrm>
            <a:off x="850154" y="696445"/>
            <a:ext cx="4779121" cy="2283824"/>
          </a:xfrm>
        </p:spPr>
        <p:txBody>
          <a:bodyPr/>
          <a:lstStyle/>
          <a:p>
            <a:pPr algn="ctr"/>
            <a:r>
              <a:rPr lang="es-AR" dirty="0">
                <a:solidFill>
                  <a:schemeClr val="bg1"/>
                </a:solidFill>
              </a:rPr>
              <a:t>EL UMBRAL DE RENTABILIDAD</a:t>
            </a:r>
          </a:p>
        </p:txBody>
      </p:sp>
      <p:sp>
        <p:nvSpPr>
          <p:cNvPr id="3" name="Marcador de texto 2">
            <a:extLst>
              <a:ext uri="{FF2B5EF4-FFF2-40B4-BE49-F238E27FC236}">
                <a16:creationId xmlns:a16="http://schemas.microsoft.com/office/drawing/2014/main" id="{159BC1FB-B21B-115F-EE74-93948070C9C2}"/>
              </a:ext>
            </a:extLst>
          </p:cNvPr>
          <p:cNvSpPr>
            <a:spLocks noGrp="1"/>
          </p:cNvSpPr>
          <p:nvPr>
            <p:ph type="body" idx="1"/>
          </p:nvPr>
        </p:nvSpPr>
        <p:spPr/>
        <p:txBody>
          <a:bodyPr/>
          <a:lstStyle/>
          <a:p>
            <a:endParaRPr lang="es-AR" dirty="0"/>
          </a:p>
        </p:txBody>
      </p:sp>
      <p:sp>
        <p:nvSpPr>
          <p:cNvPr id="5" name="CuadroTexto 4">
            <a:extLst>
              <a:ext uri="{FF2B5EF4-FFF2-40B4-BE49-F238E27FC236}">
                <a16:creationId xmlns:a16="http://schemas.microsoft.com/office/drawing/2014/main" id="{B90030BC-EE73-9423-0C3E-B816F9EE5CBD}"/>
              </a:ext>
            </a:extLst>
          </p:cNvPr>
          <p:cNvSpPr txBox="1"/>
          <p:nvPr/>
        </p:nvSpPr>
        <p:spPr>
          <a:xfrm>
            <a:off x="942975" y="3238500"/>
            <a:ext cx="4876800" cy="2246769"/>
          </a:xfrm>
          <a:prstGeom prst="rect">
            <a:avLst/>
          </a:prstGeom>
          <a:noFill/>
        </p:spPr>
        <p:txBody>
          <a:bodyPr wrap="square">
            <a:spAutoFit/>
          </a:bodyPr>
          <a:lstStyle/>
          <a:p>
            <a:r>
              <a:rPr lang="es-AR" sz="2000" dirty="0">
                <a:solidFill>
                  <a:schemeClr val="bg1"/>
                </a:solidFill>
              </a:rPr>
              <a:t>Es el número de unidades que una empresa debe vender para poder recuperar todos sus costes, tanto los fijos como los variables. Si la empresa produce esa cantidad su beneficio será cero, ya que sus ingresos totales serán igual a sus costes totales.</a:t>
            </a:r>
          </a:p>
        </p:txBody>
      </p:sp>
      <p:pic>
        <p:nvPicPr>
          <p:cNvPr id="6" name="Imagen 5">
            <a:extLst>
              <a:ext uri="{FF2B5EF4-FFF2-40B4-BE49-F238E27FC236}">
                <a16:creationId xmlns:a16="http://schemas.microsoft.com/office/drawing/2014/main" id="{788BF830-537D-4900-8519-02BFE696AC78}"/>
              </a:ext>
            </a:extLst>
          </p:cNvPr>
          <p:cNvPicPr>
            <a:picLocks noChangeAspect="1"/>
          </p:cNvPicPr>
          <p:nvPr/>
        </p:nvPicPr>
        <p:blipFill>
          <a:blip r:embed="rId2"/>
          <a:stretch>
            <a:fillRect/>
          </a:stretch>
        </p:blipFill>
        <p:spPr>
          <a:xfrm>
            <a:off x="7714551" y="1109343"/>
            <a:ext cx="3431795" cy="1140054"/>
          </a:xfrm>
          <a:prstGeom prst="rect">
            <a:avLst/>
          </a:prstGeom>
        </p:spPr>
      </p:pic>
      <p:pic>
        <p:nvPicPr>
          <p:cNvPr id="7" name="Imagen 6">
            <a:extLst>
              <a:ext uri="{FF2B5EF4-FFF2-40B4-BE49-F238E27FC236}">
                <a16:creationId xmlns:a16="http://schemas.microsoft.com/office/drawing/2014/main" id="{ED058505-A230-42C1-AD3D-38F225830265}"/>
              </a:ext>
            </a:extLst>
          </p:cNvPr>
          <p:cNvPicPr>
            <a:picLocks noChangeAspect="1"/>
          </p:cNvPicPr>
          <p:nvPr/>
        </p:nvPicPr>
        <p:blipFill>
          <a:blip r:embed="rId3"/>
          <a:stretch>
            <a:fillRect/>
          </a:stretch>
        </p:blipFill>
        <p:spPr>
          <a:xfrm>
            <a:off x="6767970" y="2399587"/>
            <a:ext cx="5350175" cy="3852126"/>
          </a:xfrm>
          <a:prstGeom prst="rect">
            <a:avLst/>
          </a:prstGeom>
        </p:spPr>
      </p:pic>
    </p:spTree>
    <p:extLst>
      <p:ext uri="{BB962C8B-B14F-4D97-AF65-F5344CB8AC3E}">
        <p14:creationId xmlns:p14="http://schemas.microsoft.com/office/powerpoint/2010/main" val="1660282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E9EA3F-C719-17D8-33E6-D79704F5E431}"/>
              </a:ext>
            </a:extLst>
          </p:cNvPr>
          <p:cNvSpPr>
            <a:spLocks noGrp="1"/>
          </p:cNvSpPr>
          <p:nvPr>
            <p:ph type="title"/>
          </p:nvPr>
        </p:nvSpPr>
        <p:spPr>
          <a:xfrm>
            <a:off x="1040139" y="2205431"/>
            <a:ext cx="4686553" cy="2283824"/>
          </a:xfrm>
        </p:spPr>
        <p:txBody>
          <a:bodyPr/>
          <a:lstStyle/>
          <a:p>
            <a:r>
              <a:rPr lang="es-AR" dirty="0"/>
              <a:t>¿Cuándo gana beneficios la empresa?</a:t>
            </a:r>
          </a:p>
        </p:txBody>
      </p:sp>
      <p:sp>
        <p:nvSpPr>
          <p:cNvPr id="9" name="CuadroTexto 8">
            <a:extLst>
              <a:ext uri="{FF2B5EF4-FFF2-40B4-BE49-F238E27FC236}">
                <a16:creationId xmlns:a16="http://schemas.microsoft.com/office/drawing/2014/main" id="{0E7BAE1D-74A4-CD9C-17AA-F64A97D583A3}"/>
              </a:ext>
            </a:extLst>
          </p:cNvPr>
          <p:cNvSpPr txBox="1"/>
          <p:nvPr/>
        </p:nvSpPr>
        <p:spPr>
          <a:xfrm>
            <a:off x="6233604" y="1246832"/>
            <a:ext cx="5545584" cy="646331"/>
          </a:xfrm>
          <a:prstGeom prst="rect">
            <a:avLst/>
          </a:prstGeom>
          <a:noFill/>
        </p:spPr>
        <p:txBody>
          <a:bodyPr wrap="square">
            <a:spAutoFit/>
          </a:bodyPr>
          <a:lstStyle/>
          <a:p>
            <a:pPr algn="ctr"/>
            <a:r>
              <a:rPr lang="es-AR" dirty="0"/>
              <a:t>El coste medio es un indicador para saber si gana o pierdo dinero</a:t>
            </a:r>
          </a:p>
        </p:txBody>
      </p:sp>
      <p:pic>
        <p:nvPicPr>
          <p:cNvPr id="5" name="Imagen 4">
            <a:extLst>
              <a:ext uri="{FF2B5EF4-FFF2-40B4-BE49-F238E27FC236}">
                <a16:creationId xmlns:a16="http://schemas.microsoft.com/office/drawing/2014/main" id="{64079994-B746-2D01-C2BB-9815D1CF3762}"/>
              </a:ext>
            </a:extLst>
          </p:cNvPr>
          <p:cNvPicPr>
            <a:picLocks noChangeAspect="1"/>
          </p:cNvPicPr>
          <p:nvPr/>
        </p:nvPicPr>
        <p:blipFill>
          <a:blip r:embed="rId2"/>
          <a:stretch>
            <a:fillRect/>
          </a:stretch>
        </p:blipFill>
        <p:spPr>
          <a:xfrm>
            <a:off x="6424311" y="2117095"/>
            <a:ext cx="5767689" cy="1665144"/>
          </a:xfrm>
          <a:prstGeom prst="rect">
            <a:avLst/>
          </a:prstGeom>
        </p:spPr>
      </p:pic>
      <p:sp>
        <p:nvSpPr>
          <p:cNvPr id="11" name="Marcador de texto 10">
            <a:extLst>
              <a:ext uri="{FF2B5EF4-FFF2-40B4-BE49-F238E27FC236}">
                <a16:creationId xmlns:a16="http://schemas.microsoft.com/office/drawing/2014/main" id="{B09A979F-A526-156B-5C10-E46202D3B50A}"/>
              </a:ext>
            </a:extLst>
          </p:cNvPr>
          <p:cNvSpPr txBox="1">
            <a:spLocks noGrp="1"/>
          </p:cNvSpPr>
          <p:nvPr>
            <p:ph type="body" idx="1"/>
          </p:nvPr>
        </p:nvSpPr>
        <p:spPr>
          <a:xfrm>
            <a:off x="6896099" y="3908333"/>
            <a:ext cx="4819123" cy="707886"/>
          </a:xfrm>
          <a:prstGeom prst="rect">
            <a:avLst/>
          </a:prstGeom>
          <a:noFill/>
        </p:spPr>
        <p:txBody>
          <a:bodyPr wrap="square">
            <a:spAutoFit/>
          </a:bodyPr>
          <a:lstStyle/>
          <a:p>
            <a:r>
              <a:rPr lang="es-AR" dirty="0"/>
              <a:t>¿Y cuándo gano más?  Costo Marginal</a:t>
            </a:r>
          </a:p>
        </p:txBody>
      </p:sp>
      <p:pic>
        <p:nvPicPr>
          <p:cNvPr id="7" name="Imagen 6">
            <a:extLst>
              <a:ext uri="{FF2B5EF4-FFF2-40B4-BE49-F238E27FC236}">
                <a16:creationId xmlns:a16="http://schemas.microsoft.com/office/drawing/2014/main" id="{4722A14B-41A3-23D7-97D0-4FC355A1A3C4}"/>
              </a:ext>
            </a:extLst>
          </p:cNvPr>
          <p:cNvPicPr>
            <a:picLocks noChangeAspect="1"/>
          </p:cNvPicPr>
          <p:nvPr/>
        </p:nvPicPr>
        <p:blipFill>
          <a:blip r:embed="rId3"/>
          <a:stretch>
            <a:fillRect/>
          </a:stretch>
        </p:blipFill>
        <p:spPr>
          <a:xfrm>
            <a:off x="6385946" y="4697025"/>
            <a:ext cx="5767689" cy="1583701"/>
          </a:xfrm>
          <a:prstGeom prst="rect">
            <a:avLst/>
          </a:prstGeom>
        </p:spPr>
      </p:pic>
    </p:spTree>
    <p:extLst>
      <p:ext uri="{BB962C8B-B14F-4D97-AF65-F5344CB8AC3E}">
        <p14:creationId xmlns:p14="http://schemas.microsoft.com/office/powerpoint/2010/main" val="106075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1026" name="Picture 2" descr="El tiempo y la variabilidad de los&#10;factores productivos&#10; Dada la función: q = f (L, K),&#10;si la empresa quisiera&#10;aumentar l..."/>
          <p:cNvPicPr>
            <a:picLocks noChangeAspect="1" noChangeArrowheads="1"/>
          </p:cNvPicPr>
          <p:nvPr/>
        </p:nvPicPr>
        <p:blipFill rotWithShape="1">
          <a:blip r:embed="rId2">
            <a:extLst>
              <a:ext uri="{28A0092B-C50C-407E-A947-70E740481C1C}">
                <a14:useLocalDpi xmlns:a14="http://schemas.microsoft.com/office/drawing/2010/main" val="0"/>
              </a:ext>
            </a:extLst>
          </a:blip>
          <a:srcRect l="10212" t="11094" r="966" b="4069"/>
          <a:stretch/>
        </p:blipFill>
        <p:spPr bwMode="auto">
          <a:xfrm>
            <a:off x="1219200" y="942004"/>
            <a:ext cx="8761413" cy="565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88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0418" y="920772"/>
            <a:ext cx="8761413" cy="706964"/>
          </a:xfrm>
        </p:spPr>
        <p:txBody>
          <a:bodyPr/>
          <a:lstStyle/>
          <a:p>
            <a:r>
              <a:rPr lang="es-AR" dirty="0"/>
              <a:t>Corto y Largo Plazo</a:t>
            </a:r>
          </a:p>
        </p:txBody>
      </p:sp>
      <p:sp>
        <p:nvSpPr>
          <p:cNvPr id="4" name="Rectangle 2"/>
          <p:cNvSpPr>
            <a:spLocks noChangeArrowheads="1"/>
          </p:cNvSpPr>
          <p:nvPr/>
        </p:nvSpPr>
        <p:spPr bwMode="auto">
          <a:xfrm>
            <a:off x="957316" y="6248400"/>
            <a:ext cx="1905000" cy="457200"/>
          </a:xfrm>
          <a:prstGeom prst="rect">
            <a:avLst/>
          </a:prstGeom>
          <a:noFill/>
          <a:ln w="12700">
            <a:noFill/>
            <a:miter lim="800000"/>
            <a:headEnd/>
            <a:tailEnd/>
          </a:ln>
        </p:spPr>
        <p:txBody>
          <a:bodyPr wrap="none" anchor="ctr"/>
          <a:lstStyle/>
          <a:p>
            <a:endParaRPr lang="es-ES"/>
          </a:p>
        </p:txBody>
      </p:sp>
      <p:sp>
        <p:nvSpPr>
          <p:cNvPr id="5" name="Rectangle 3"/>
          <p:cNvSpPr>
            <a:spLocks noChangeArrowheads="1"/>
          </p:cNvSpPr>
          <p:nvPr/>
        </p:nvSpPr>
        <p:spPr bwMode="auto">
          <a:xfrm>
            <a:off x="3471916" y="6248400"/>
            <a:ext cx="2895600" cy="457200"/>
          </a:xfrm>
          <a:prstGeom prst="rect">
            <a:avLst/>
          </a:prstGeom>
          <a:noFill/>
          <a:ln w="12700">
            <a:noFill/>
            <a:miter lim="800000"/>
            <a:headEnd/>
            <a:tailEnd/>
          </a:ln>
        </p:spPr>
        <p:txBody>
          <a:bodyPr wrap="none" anchor="ctr"/>
          <a:lstStyle/>
          <a:p>
            <a:endParaRPr lang="es-ES"/>
          </a:p>
        </p:txBody>
      </p:sp>
      <p:sp>
        <p:nvSpPr>
          <p:cNvPr id="8" name="Text Box 10"/>
          <p:cNvSpPr txBox="1">
            <a:spLocks noChangeArrowheads="1"/>
          </p:cNvSpPr>
          <p:nvPr/>
        </p:nvSpPr>
        <p:spPr bwMode="auto">
          <a:xfrm>
            <a:off x="886747" y="2315706"/>
            <a:ext cx="102434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s-ES" altLang="es-AR" dirty="0"/>
              <a:t>En general, una empresa puede variar el nivel de uno, algunos o todos los factores a través del tiempo, para alterar el nivel de producción, esto básicamente nos permite determinar si estudiamos el proceso de producción en el corto o largo plazo.</a:t>
            </a:r>
          </a:p>
        </p:txBody>
      </p:sp>
      <p:sp>
        <p:nvSpPr>
          <p:cNvPr id="9" name="Text Box 11"/>
          <p:cNvSpPr txBox="1">
            <a:spLocks noChangeArrowheads="1"/>
          </p:cNvSpPr>
          <p:nvPr/>
        </p:nvSpPr>
        <p:spPr bwMode="auto">
          <a:xfrm>
            <a:off x="2097440" y="3293844"/>
            <a:ext cx="345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CORTO PLAZO</a:t>
            </a:r>
            <a:r>
              <a:rPr lang="es-ES" altLang="es-AR" dirty="0"/>
              <a:t> </a:t>
            </a:r>
          </a:p>
        </p:txBody>
      </p:sp>
      <p:sp>
        <p:nvSpPr>
          <p:cNvPr id="10" name="Text Box 12"/>
          <p:cNvSpPr txBox="1">
            <a:spLocks noChangeArrowheads="1"/>
          </p:cNvSpPr>
          <p:nvPr/>
        </p:nvSpPr>
        <p:spPr bwMode="auto">
          <a:xfrm>
            <a:off x="7438211" y="3293844"/>
            <a:ext cx="3529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LARGO PLAZO</a:t>
            </a:r>
            <a:r>
              <a:rPr lang="es-ES" altLang="es-AR" dirty="0"/>
              <a:t> </a:t>
            </a:r>
          </a:p>
        </p:txBody>
      </p:sp>
      <p:sp>
        <p:nvSpPr>
          <p:cNvPr id="11" name="Text Box 13"/>
          <p:cNvSpPr txBox="1">
            <a:spLocks noChangeArrowheads="1"/>
          </p:cNvSpPr>
          <p:nvPr/>
        </p:nvSpPr>
        <p:spPr bwMode="auto">
          <a:xfrm>
            <a:off x="1166866" y="3573463"/>
            <a:ext cx="1728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AR" altLang="es-AR"/>
          </a:p>
        </p:txBody>
      </p:sp>
      <p:sp>
        <p:nvSpPr>
          <p:cNvPr id="12" name="Text Box 14"/>
          <p:cNvSpPr txBox="1">
            <a:spLocks noChangeArrowheads="1"/>
          </p:cNvSpPr>
          <p:nvPr/>
        </p:nvSpPr>
        <p:spPr bwMode="auto">
          <a:xfrm>
            <a:off x="1494577" y="3827938"/>
            <a:ext cx="3673447" cy="6463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El nivel de por lo menos uno de los factores permanece fijo </a:t>
            </a:r>
          </a:p>
        </p:txBody>
      </p:sp>
      <p:sp>
        <p:nvSpPr>
          <p:cNvPr id="13" name="Text Box 15"/>
          <p:cNvSpPr txBox="1">
            <a:spLocks noChangeArrowheads="1"/>
          </p:cNvSpPr>
          <p:nvPr/>
        </p:nvSpPr>
        <p:spPr bwMode="auto">
          <a:xfrm>
            <a:off x="6699353" y="3827939"/>
            <a:ext cx="3875243" cy="6463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El nivel de todos los factores de producción se han modificado</a:t>
            </a:r>
            <a:r>
              <a:rPr lang="es-ES" altLang="es-AR" dirty="0"/>
              <a:t> </a:t>
            </a:r>
          </a:p>
        </p:txBody>
      </p:sp>
      <p:sp>
        <p:nvSpPr>
          <p:cNvPr id="14" name="Text Box 16"/>
          <p:cNvSpPr txBox="1">
            <a:spLocks noChangeArrowheads="1"/>
          </p:cNvSpPr>
          <p:nvPr/>
        </p:nvSpPr>
        <p:spPr bwMode="auto">
          <a:xfrm>
            <a:off x="2671097" y="5231788"/>
            <a:ext cx="82961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s-ES" altLang="es-AR" b="1" dirty="0">
                <a:solidFill>
                  <a:schemeClr val="accent1">
                    <a:lumMod val="60000"/>
                    <a:lumOff val="40000"/>
                  </a:schemeClr>
                </a:solidFill>
              </a:rPr>
              <a:t>ANALICEMOS EL CASO DE UNA EMPRESA CUYA DEMANDA SE INCREMENTA REPENTINAMENTE</a:t>
            </a:r>
            <a:r>
              <a:rPr lang="es-ES" altLang="es-AR" dirty="0"/>
              <a:t> ¿Qué podría hacer el gerente para incrementar el nivel de producción? ¿Qué pasaría si tal incremento se mantiene en el tiempo?</a:t>
            </a:r>
          </a:p>
        </p:txBody>
      </p:sp>
      <p:sp>
        <p:nvSpPr>
          <p:cNvPr id="15" name="Line 17"/>
          <p:cNvSpPr>
            <a:spLocks noChangeShapeType="1"/>
          </p:cNvSpPr>
          <p:nvPr/>
        </p:nvSpPr>
        <p:spPr bwMode="auto">
          <a:xfrm>
            <a:off x="5938831" y="2798990"/>
            <a:ext cx="0" cy="21605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pic>
        <p:nvPicPr>
          <p:cNvPr id="16" name="Picture 18" descr="J02977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747" y="4959577"/>
            <a:ext cx="14795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48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1"/>
          <p:cNvSpPr txBox="1">
            <a:spLocks noChangeArrowheads="1"/>
          </p:cNvSpPr>
          <p:nvPr/>
        </p:nvSpPr>
        <p:spPr bwMode="auto">
          <a:xfrm>
            <a:off x="1020932" y="1802049"/>
            <a:ext cx="1017381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dirty="0"/>
              <a:t> </a:t>
            </a:r>
          </a:p>
          <a:p>
            <a:pPr eaLnBrk="1" hangingPunct="1">
              <a:spcBef>
                <a:spcPct val="50000"/>
              </a:spcBef>
              <a:buFontTx/>
              <a:buChar char="•"/>
            </a:pPr>
            <a:r>
              <a:rPr lang="es-ES" altLang="es-AR" dirty="0"/>
              <a:t> </a:t>
            </a:r>
            <a:r>
              <a:rPr lang="es-ES" altLang="es-AR" b="1" dirty="0"/>
              <a:t>Estudiaremos cómo es el proceso de producción en el corto y largo plazo de una empresa cuya producción depende únicamente de dos factores capital y trabajo. </a:t>
            </a:r>
          </a:p>
        </p:txBody>
      </p:sp>
      <p:sp>
        <p:nvSpPr>
          <p:cNvPr id="5" name="Text Box 57"/>
          <p:cNvSpPr txBox="1">
            <a:spLocks noChangeArrowheads="1"/>
          </p:cNvSpPr>
          <p:nvPr/>
        </p:nvSpPr>
        <p:spPr bwMode="auto">
          <a:xfrm>
            <a:off x="4755404" y="3278423"/>
            <a:ext cx="1655763" cy="366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Q = f( K, L) </a:t>
            </a:r>
          </a:p>
        </p:txBody>
      </p:sp>
      <p:sp>
        <p:nvSpPr>
          <p:cNvPr id="6" name="Text Box 58"/>
          <p:cNvSpPr txBox="1">
            <a:spLocks noChangeArrowheads="1"/>
          </p:cNvSpPr>
          <p:nvPr/>
        </p:nvSpPr>
        <p:spPr bwMode="auto">
          <a:xfrm>
            <a:off x="1370854" y="3576133"/>
            <a:ext cx="280828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a:t>K= Capital </a:t>
            </a:r>
          </a:p>
          <a:p>
            <a:pPr eaLnBrk="1" hangingPunct="1">
              <a:spcBef>
                <a:spcPct val="50000"/>
              </a:spcBef>
            </a:pPr>
            <a:r>
              <a:rPr lang="es-ES" altLang="es-AR"/>
              <a:t>L= Trabajo </a:t>
            </a:r>
          </a:p>
        </p:txBody>
      </p:sp>
      <p:sp>
        <p:nvSpPr>
          <p:cNvPr id="7" name="Text Box 59"/>
          <p:cNvSpPr txBox="1">
            <a:spLocks noChangeArrowheads="1"/>
          </p:cNvSpPr>
          <p:nvPr/>
        </p:nvSpPr>
        <p:spPr bwMode="auto">
          <a:xfrm>
            <a:off x="1154954" y="4478219"/>
            <a:ext cx="511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solidFill>
                  <a:schemeClr val="accent1"/>
                </a:solidFill>
              </a:rPr>
              <a:t>CORTO PLAZO  </a:t>
            </a:r>
          </a:p>
        </p:txBody>
      </p:sp>
      <p:sp>
        <p:nvSpPr>
          <p:cNvPr id="8" name="Text Box 60"/>
          <p:cNvSpPr txBox="1">
            <a:spLocks noChangeArrowheads="1"/>
          </p:cNvSpPr>
          <p:nvPr/>
        </p:nvSpPr>
        <p:spPr bwMode="auto">
          <a:xfrm>
            <a:off x="1154954" y="4868401"/>
            <a:ext cx="96911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Supondremos que el nivel del capital no puede alterarse durante este período,  por lo tanto lo denominamos </a:t>
            </a:r>
            <a:r>
              <a:rPr lang="es-ES" altLang="es-AR" b="1" u="sng" dirty="0">
                <a:solidFill>
                  <a:schemeClr val="accent1"/>
                </a:solidFill>
              </a:rPr>
              <a:t>FACTOR FIJO</a:t>
            </a:r>
            <a:r>
              <a:rPr lang="es-ES" altLang="es-AR" b="1" dirty="0"/>
              <a:t>; el nivel del  trabajo sí se puede modificar, por lo tanto lo denominamos </a:t>
            </a:r>
            <a:r>
              <a:rPr lang="es-ES" altLang="es-AR" b="1" u="sng" dirty="0">
                <a:solidFill>
                  <a:schemeClr val="accent1"/>
                </a:solidFill>
              </a:rPr>
              <a:t>FACTOR VARIABLE</a:t>
            </a:r>
            <a:r>
              <a:rPr lang="es-ES" altLang="es-AR" b="1" dirty="0"/>
              <a:t>.</a:t>
            </a:r>
            <a:r>
              <a:rPr lang="es-ES" altLang="es-AR" dirty="0"/>
              <a:t> </a:t>
            </a:r>
          </a:p>
        </p:txBody>
      </p:sp>
      <p:sp>
        <p:nvSpPr>
          <p:cNvPr id="9" name="Text Box 61"/>
          <p:cNvSpPr txBox="1">
            <a:spLocks noChangeArrowheads="1"/>
          </p:cNvSpPr>
          <p:nvPr/>
        </p:nvSpPr>
        <p:spPr bwMode="auto">
          <a:xfrm>
            <a:off x="4465468" y="6097710"/>
            <a:ext cx="1801236" cy="3693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a:t>Q = f( K, L) </a:t>
            </a:r>
          </a:p>
        </p:txBody>
      </p:sp>
      <p:sp>
        <p:nvSpPr>
          <p:cNvPr id="10" name="Line 62"/>
          <p:cNvSpPr>
            <a:spLocks noChangeShapeType="1"/>
          </p:cNvSpPr>
          <p:nvPr/>
        </p:nvSpPr>
        <p:spPr bwMode="auto">
          <a:xfrm>
            <a:off x="5176820" y="6176198"/>
            <a:ext cx="2159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s-AR" sz="1600"/>
          </a:p>
        </p:txBody>
      </p:sp>
      <p:sp>
        <p:nvSpPr>
          <p:cNvPr id="11" name="Rectángulo 10"/>
          <p:cNvSpPr/>
          <p:nvPr/>
        </p:nvSpPr>
        <p:spPr>
          <a:xfrm>
            <a:off x="1463844" y="1060399"/>
            <a:ext cx="7893220" cy="707886"/>
          </a:xfrm>
          <a:prstGeom prst="rect">
            <a:avLst/>
          </a:prstGeom>
        </p:spPr>
        <p:txBody>
          <a:bodyPr wrap="square">
            <a:spAutoFit/>
          </a:bodyPr>
          <a:lstStyle/>
          <a:p>
            <a:r>
              <a:rPr lang="es-AR" sz="4000" dirty="0">
                <a:solidFill>
                  <a:schemeClr val="bg1"/>
                </a:solidFill>
              </a:rPr>
              <a:t>Producción en el CP</a:t>
            </a:r>
          </a:p>
        </p:txBody>
      </p:sp>
    </p:spTree>
    <p:extLst>
      <p:ext uri="{BB962C8B-B14F-4D97-AF65-F5344CB8AC3E}">
        <p14:creationId xmlns:p14="http://schemas.microsoft.com/office/powerpoint/2010/main" val="38199418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1032</TotalTime>
  <Words>3339</Words>
  <Application>Microsoft Office PowerPoint</Application>
  <PresentationFormat>Panorámica</PresentationFormat>
  <Paragraphs>531</Paragraphs>
  <Slides>62</Slides>
  <Notes>23</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2</vt:i4>
      </vt:variant>
      <vt:variant>
        <vt:lpstr>Títulos de diapositiva</vt:lpstr>
      </vt:variant>
      <vt:variant>
        <vt:i4>62</vt:i4>
      </vt:variant>
    </vt:vector>
  </HeadingPairs>
  <TitlesOfParts>
    <vt:vector size="75" baseType="lpstr">
      <vt:lpstr>Arial</vt:lpstr>
      <vt:lpstr>Arial Black</vt:lpstr>
      <vt:lpstr>Calibri</vt:lpstr>
      <vt:lpstr>Cambria Math</vt:lpstr>
      <vt:lpstr>Century Gothic</vt:lpstr>
      <vt:lpstr>Gill Sans MT</vt:lpstr>
      <vt:lpstr>Symbol</vt:lpstr>
      <vt:lpstr>Times New Roman</vt:lpstr>
      <vt:lpstr>Wingdings</vt:lpstr>
      <vt:lpstr>Wingdings 3</vt:lpstr>
      <vt:lpstr>Sala de reuniones Ion</vt:lpstr>
      <vt:lpstr>Ecuación</vt:lpstr>
      <vt:lpstr>Documento</vt:lpstr>
      <vt:lpstr>Teoría de la Producción</vt:lpstr>
      <vt:lpstr>Presentación de PowerPoint</vt:lpstr>
      <vt:lpstr>Presentación de PowerPoint</vt:lpstr>
      <vt:lpstr>Presentación de PowerPoint</vt:lpstr>
      <vt:lpstr>Presentación de PowerPoint</vt:lpstr>
      <vt:lpstr>FUNCIÓN DE PRODUCCIÓN: Nos indica el máximo nivel de producción que puede generar una empresa a partir de una combinación específica de factores de producción.  </vt:lpstr>
      <vt:lpstr>Presentación de PowerPoint</vt:lpstr>
      <vt:lpstr>Corto y Largo Plazo</vt:lpstr>
      <vt:lpstr>Presentación de PowerPoint</vt:lpstr>
      <vt:lpstr>La función de Producción en el CP</vt:lpstr>
      <vt:lpstr>Producto Medio y Marginal</vt:lpstr>
      <vt:lpstr>Presentación de PowerPoint</vt:lpstr>
      <vt:lpstr>Presentación de PowerPoint</vt:lpstr>
      <vt:lpstr>Presentación de PowerPoint</vt:lpstr>
      <vt:lpstr>Producción en el Largo Plazo</vt:lpstr>
      <vt:lpstr>Presentación de PowerPoint</vt:lpstr>
      <vt:lpstr>Caraceristicas de las isocuantas </vt:lpstr>
      <vt:lpstr>Presentación de PowerPoint</vt:lpstr>
      <vt:lpstr>Mapas de isocuantas </vt:lpstr>
      <vt:lpstr>Tasa Marginal de Sustitución Técnica</vt:lpstr>
      <vt:lpstr>Presentación de PowerPoint</vt:lpstr>
      <vt:lpstr>Presentación de PowerPoint</vt:lpstr>
      <vt:lpstr>Rendimientos de escala</vt:lpstr>
      <vt:lpstr>Rendimientos a escala constante</vt:lpstr>
      <vt:lpstr>Rendimientos crecientes de escala</vt:lpstr>
      <vt:lpstr>Rendimientos decrecientes de escala</vt:lpstr>
      <vt:lpstr>Causas de los rendimientos a escala</vt:lpstr>
      <vt:lpstr>Presentación de PowerPoint</vt:lpstr>
      <vt:lpstr>Introducción</vt:lpstr>
      <vt:lpstr>La medición de los costes: ¿qué costes son importantes?</vt:lpstr>
      <vt:lpstr>Otros tipos de costos</vt:lpstr>
      <vt:lpstr>Presentación de PowerPoint</vt:lpstr>
      <vt:lpstr>Tabla de Costos</vt:lpstr>
      <vt:lpstr>Las curvas de costes de una empresa</vt:lpstr>
      <vt:lpstr>El coste a corto plazo</vt:lpstr>
      <vt:lpstr>El costo medio a corto plazo</vt:lpstr>
      <vt:lpstr>Costo marginal en el corto plazo</vt:lpstr>
      <vt:lpstr>Tabla Cme y Cmg</vt:lpstr>
      <vt:lpstr>Presentación de PowerPoint</vt:lpstr>
      <vt:lpstr>Los costes a corto plazo de una empresa</vt:lpstr>
      <vt:lpstr>Las curvas de costes de una empresa</vt:lpstr>
      <vt:lpstr>Las curvas de costes de una empresa</vt:lpstr>
      <vt:lpstr>La relación entre costes y producción</vt:lpstr>
      <vt:lpstr>Eficiencia</vt:lpstr>
      <vt:lpstr>El coste a largo plazo</vt:lpstr>
      <vt:lpstr>La elección de los factores</vt:lpstr>
      <vt:lpstr>Presentación de PowerPoint</vt:lpstr>
      <vt:lpstr>La obtención de un determinado nivel de producción con un coste mínimo</vt:lpstr>
      <vt:lpstr>El coste a largo plazo</vt:lpstr>
      <vt:lpstr>La senda de expansión de una empresa</vt:lpstr>
      <vt:lpstr>Curva de coste total a largo plazo de una empresa</vt:lpstr>
      <vt:lpstr>La rigidez de la producción a corto plazo</vt:lpstr>
      <vt:lpstr>Las curvas de costes a largo plazo y a corto plazo</vt:lpstr>
      <vt:lpstr>Las curvas de costes a largo plazo y a corto plazo</vt:lpstr>
      <vt:lpstr>Coste medio y coste marginal a largo plazo </vt:lpstr>
      <vt:lpstr>El coste a largo plazo con economías y deseconomías de escala</vt:lpstr>
      <vt:lpstr>El coste a largo plazo con  rendimientos constantes de escala</vt:lpstr>
      <vt:lpstr>La estimación y la predicción de los costes</vt:lpstr>
      <vt:lpstr>MAXIMIACIÓN DE BENEFICIOS</vt:lpstr>
      <vt:lpstr>Beneficios</vt:lpstr>
      <vt:lpstr>EL UMBRAL DE RENTABILIDAD</vt:lpstr>
      <vt:lpstr>¿Cuándo gana beneficios la empresa?</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Teoría de la Producción</dc:title>
  <dc:creator>Fabiana Valdiviezo</dc:creator>
  <cp:lastModifiedBy>Fabiana Valdiviezo</cp:lastModifiedBy>
  <cp:revision>30</cp:revision>
  <dcterms:created xsi:type="dcterms:W3CDTF">2020-09-12T21:33:43Z</dcterms:created>
  <dcterms:modified xsi:type="dcterms:W3CDTF">2025-04-15T00:03:40Z</dcterms:modified>
</cp:coreProperties>
</file>