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754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08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720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150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5182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88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97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3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0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7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70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39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26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6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3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4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47D07CB-9872-4354-9E68-183DAFABFEA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ACD22E6-E02C-46E5-9581-BA9A90AB90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005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411357" y="2971042"/>
            <a:ext cx="9144000" cy="9052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srgbClr val="002060"/>
                </a:solidFill>
              </a:rPr>
              <a:t>PRONOMBRES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 rot="629711">
            <a:off x="1194827" y="2268990"/>
            <a:ext cx="1729408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err="1"/>
              <a:t>t</a:t>
            </a:r>
            <a:r>
              <a:rPr lang="es-ES" sz="3600" dirty="0" err="1" smtClean="0"/>
              <a:t>hey</a:t>
            </a:r>
            <a:endParaRPr lang="en-US" sz="3600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 rot="21127601">
            <a:off x="2368299" y="1453107"/>
            <a:ext cx="570999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smtClean="0"/>
              <a:t>I</a:t>
            </a:r>
            <a:endParaRPr lang="en-US" sz="3600" dirty="0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8280673" y="4243665"/>
            <a:ext cx="678465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err="1" smtClean="0"/>
              <a:t>us</a:t>
            </a:r>
            <a:endParaRPr lang="en-US" sz="3600" dirty="0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 rot="20802865">
            <a:off x="6163927" y="4682706"/>
            <a:ext cx="1729408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err="1" smtClean="0"/>
              <a:t>him</a:t>
            </a:r>
            <a:endParaRPr lang="en-US" sz="3600" dirty="0"/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 rot="21082218">
            <a:off x="1923800" y="3447594"/>
            <a:ext cx="799982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err="1"/>
              <a:t>w</a:t>
            </a:r>
            <a:r>
              <a:rPr lang="es-ES" sz="3600" dirty="0" err="1" smtClean="0"/>
              <a:t>e</a:t>
            </a:r>
            <a:endParaRPr lang="en-US" sz="3600" dirty="0"/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 rot="20851103">
            <a:off x="8334705" y="1626607"/>
            <a:ext cx="1729408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err="1"/>
              <a:t>t</a:t>
            </a:r>
            <a:r>
              <a:rPr lang="es-ES" sz="3600" dirty="0" err="1" smtClean="0"/>
              <a:t>hem</a:t>
            </a:r>
            <a:endParaRPr lang="en-US" sz="3600" dirty="0"/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 rot="920540">
            <a:off x="9715176" y="2758722"/>
            <a:ext cx="1008029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err="1" smtClean="0"/>
              <a:t>her</a:t>
            </a:r>
            <a:endParaRPr lang="en-US" sz="3600" dirty="0"/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 rot="20904935">
            <a:off x="1202822" y="4426899"/>
            <a:ext cx="1729408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smtClean="0"/>
              <a:t>he</a:t>
            </a:r>
            <a:endParaRPr lang="en-US" sz="3600" dirty="0"/>
          </a:p>
        </p:txBody>
      </p:sp>
      <p:sp>
        <p:nvSpPr>
          <p:cNvPr id="14" name="Título 1"/>
          <p:cNvSpPr txBox="1">
            <a:spLocks/>
          </p:cNvSpPr>
          <p:nvPr/>
        </p:nvSpPr>
        <p:spPr>
          <a:xfrm>
            <a:off x="5692852" y="1772689"/>
            <a:ext cx="2078445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err="1" smtClean="0"/>
              <a:t>themselves</a:t>
            </a:r>
            <a:endParaRPr lang="en-US" sz="3600" dirty="0"/>
          </a:p>
        </p:txBody>
      </p:sp>
      <p:sp>
        <p:nvSpPr>
          <p:cNvPr id="15" name="Título 1"/>
          <p:cNvSpPr txBox="1">
            <a:spLocks/>
          </p:cNvSpPr>
          <p:nvPr/>
        </p:nvSpPr>
        <p:spPr>
          <a:xfrm>
            <a:off x="3481907" y="1505030"/>
            <a:ext cx="1729408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smtClean="0"/>
              <a:t>mine</a:t>
            </a:r>
            <a:endParaRPr lang="en-US" sz="3600" dirty="0"/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 rot="20717155">
            <a:off x="3904285" y="4426900"/>
            <a:ext cx="1729408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err="1" smtClean="0"/>
              <a:t>theirs</a:t>
            </a:r>
            <a:endParaRPr lang="en-US" sz="3600" dirty="0"/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 rot="412376">
            <a:off x="9273032" y="3853777"/>
            <a:ext cx="1729408" cy="6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err="1" smtClean="0"/>
              <a:t>yourself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5006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 noGrp="1"/>
          </p:cNvSpPr>
          <p:nvPr>
            <p:ph idx="1"/>
          </p:nvPr>
        </p:nvSpPr>
        <p:spPr>
          <a:xfrm>
            <a:off x="490330" y="649358"/>
            <a:ext cx="10863470" cy="44159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algn="just">
              <a:lnSpc>
                <a:spcPct val="150000"/>
              </a:lnSpc>
            </a:pPr>
            <a:r>
              <a:rPr lang="es-ES" sz="2600" dirty="0" smtClean="0">
                <a:solidFill>
                  <a:srgbClr val="002060"/>
                </a:solidFill>
              </a:rPr>
              <a:t>Los pronombres son palabras que usamos para reemplazar nombres de personas, animales o cosas cuando estamos hablando. </a:t>
            </a:r>
          </a:p>
          <a:p>
            <a:pPr marL="0" indent="0" algn="just">
              <a:lnSpc>
                <a:spcPct val="150000"/>
              </a:lnSpc>
            </a:pPr>
            <a:r>
              <a:rPr lang="es-ES" sz="2600" dirty="0" smtClean="0">
                <a:solidFill>
                  <a:srgbClr val="002060"/>
                </a:solidFill>
              </a:rPr>
              <a:t>Por ejemplo, si en inglés, empezamos a hablar de Mónica y Carlos, las primera vez que hablamos de ellos, vamos a decir sus nombres. La segunda vez que nos refiramos a ellos, vamos a usar un pronombre como ‘</a:t>
            </a:r>
            <a:r>
              <a:rPr lang="es-ES" sz="2600" dirty="0" err="1" smtClean="0">
                <a:solidFill>
                  <a:srgbClr val="002060"/>
                </a:solidFill>
              </a:rPr>
              <a:t>they</a:t>
            </a:r>
            <a:r>
              <a:rPr lang="es-ES" sz="2600" dirty="0" smtClean="0">
                <a:solidFill>
                  <a:srgbClr val="002060"/>
                </a:solidFill>
              </a:rPr>
              <a:t>’, ‘</a:t>
            </a:r>
            <a:r>
              <a:rPr lang="es-ES" sz="2600" dirty="0" err="1" smtClean="0">
                <a:solidFill>
                  <a:srgbClr val="002060"/>
                </a:solidFill>
              </a:rPr>
              <a:t>them</a:t>
            </a:r>
            <a:r>
              <a:rPr lang="es-ES" sz="2600" dirty="0" smtClean="0">
                <a:solidFill>
                  <a:srgbClr val="002060"/>
                </a:solidFill>
              </a:rPr>
              <a:t>’, ‘</a:t>
            </a:r>
            <a:r>
              <a:rPr lang="es-ES" sz="2600" dirty="0" err="1" smtClean="0">
                <a:solidFill>
                  <a:srgbClr val="002060"/>
                </a:solidFill>
              </a:rPr>
              <a:t>theirs</a:t>
            </a:r>
            <a:r>
              <a:rPr lang="es-ES" sz="2600" dirty="0" smtClean="0">
                <a:solidFill>
                  <a:srgbClr val="002060"/>
                </a:solidFill>
              </a:rPr>
              <a:t>’, o ‘</a:t>
            </a:r>
            <a:r>
              <a:rPr lang="es-ES" sz="2600" dirty="0" err="1" smtClean="0">
                <a:solidFill>
                  <a:srgbClr val="002060"/>
                </a:solidFill>
              </a:rPr>
              <a:t>themselves</a:t>
            </a:r>
            <a:r>
              <a:rPr lang="es-ES" sz="2600" dirty="0" smtClean="0">
                <a:solidFill>
                  <a:srgbClr val="002060"/>
                </a:solidFill>
              </a:rPr>
              <a:t>’ de acuerdo a lo que queramos decir. </a:t>
            </a:r>
            <a:endParaRPr lang="en-US" sz="2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7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13612"/>
            <a:ext cx="10515600" cy="58521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600" dirty="0"/>
              <a:t>Como vez, hay varios tipos de pronombres</a:t>
            </a:r>
            <a:r>
              <a:rPr lang="es-ES" sz="26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s-ES" sz="2600" dirty="0" smtClean="0">
                <a:solidFill>
                  <a:srgbClr val="002060"/>
                </a:solidFill>
              </a:rPr>
              <a:t>I, </a:t>
            </a:r>
            <a:r>
              <a:rPr lang="es-ES" sz="2600" dirty="0" err="1" smtClean="0">
                <a:solidFill>
                  <a:srgbClr val="002060"/>
                </a:solidFill>
              </a:rPr>
              <a:t>you</a:t>
            </a:r>
            <a:r>
              <a:rPr lang="es-ES" sz="2600" dirty="0" smtClean="0">
                <a:solidFill>
                  <a:srgbClr val="002060"/>
                </a:solidFill>
              </a:rPr>
              <a:t>, he, </a:t>
            </a:r>
            <a:r>
              <a:rPr lang="es-ES" sz="2600" dirty="0" err="1" smtClean="0">
                <a:solidFill>
                  <a:srgbClr val="002060"/>
                </a:solidFill>
              </a:rPr>
              <a:t>she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it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we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you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they</a:t>
            </a:r>
            <a:r>
              <a:rPr lang="es-ES" sz="2600" dirty="0" smtClean="0">
                <a:solidFill>
                  <a:srgbClr val="002060"/>
                </a:solidFill>
              </a:rPr>
              <a:t> se usan como sujeto de un verbo,</a:t>
            </a:r>
          </a:p>
          <a:p>
            <a:pPr>
              <a:lnSpc>
                <a:spcPct val="150000"/>
              </a:lnSpc>
            </a:pPr>
            <a:r>
              <a:rPr lang="es-ES" sz="2600" dirty="0">
                <a:solidFill>
                  <a:srgbClr val="002060"/>
                </a:solidFill>
              </a:rPr>
              <a:t>m</a:t>
            </a:r>
            <a:r>
              <a:rPr lang="es-ES" sz="2600" dirty="0" smtClean="0">
                <a:solidFill>
                  <a:srgbClr val="002060"/>
                </a:solidFill>
              </a:rPr>
              <a:t>e, </a:t>
            </a:r>
            <a:r>
              <a:rPr lang="es-ES" sz="2600" dirty="0" err="1" smtClean="0">
                <a:solidFill>
                  <a:srgbClr val="002060"/>
                </a:solidFill>
              </a:rPr>
              <a:t>you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him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her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it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us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you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them</a:t>
            </a:r>
            <a:r>
              <a:rPr lang="es-ES" sz="2600" dirty="0" smtClean="0">
                <a:solidFill>
                  <a:srgbClr val="002060"/>
                </a:solidFill>
              </a:rPr>
              <a:t> se usan como objeto de un verbo,</a:t>
            </a:r>
          </a:p>
          <a:p>
            <a:pPr>
              <a:lnSpc>
                <a:spcPct val="150000"/>
              </a:lnSpc>
            </a:pPr>
            <a:r>
              <a:rPr lang="es-ES" sz="2600" dirty="0">
                <a:solidFill>
                  <a:srgbClr val="002060"/>
                </a:solidFill>
              </a:rPr>
              <a:t>m</a:t>
            </a:r>
            <a:r>
              <a:rPr lang="es-ES" sz="2600" dirty="0" smtClean="0">
                <a:solidFill>
                  <a:srgbClr val="002060"/>
                </a:solidFill>
              </a:rPr>
              <a:t>ine, </a:t>
            </a:r>
            <a:r>
              <a:rPr lang="es-ES" sz="2600" dirty="0" err="1" smtClean="0">
                <a:solidFill>
                  <a:srgbClr val="002060"/>
                </a:solidFill>
              </a:rPr>
              <a:t>yours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his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hers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ours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yours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theirs</a:t>
            </a:r>
            <a:r>
              <a:rPr lang="es-ES" sz="2600" dirty="0" smtClean="0">
                <a:solidFill>
                  <a:srgbClr val="002060"/>
                </a:solidFill>
              </a:rPr>
              <a:t> dan idea de posesión, </a:t>
            </a:r>
          </a:p>
          <a:p>
            <a:pPr>
              <a:lnSpc>
                <a:spcPct val="150000"/>
              </a:lnSpc>
            </a:pPr>
            <a:r>
              <a:rPr lang="es-ES" sz="2600" dirty="0" err="1">
                <a:solidFill>
                  <a:srgbClr val="002060"/>
                </a:solidFill>
              </a:rPr>
              <a:t>m</a:t>
            </a:r>
            <a:r>
              <a:rPr lang="es-ES" sz="2600" dirty="0" err="1" smtClean="0">
                <a:solidFill>
                  <a:srgbClr val="002060"/>
                </a:solidFill>
              </a:rPr>
              <a:t>yself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yourself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herself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himself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itself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ourselves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yourselves</a:t>
            </a:r>
            <a:r>
              <a:rPr lang="es-ES" sz="2600" dirty="0" smtClean="0">
                <a:solidFill>
                  <a:srgbClr val="002060"/>
                </a:solidFill>
              </a:rPr>
              <a:t>, </a:t>
            </a:r>
            <a:r>
              <a:rPr lang="es-ES" sz="2600" dirty="0" err="1" smtClean="0">
                <a:solidFill>
                  <a:srgbClr val="002060"/>
                </a:solidFill>
              </a:rPr>
              <a:t>themselves</a:t>
            </a:r>
            <a:r>
              <a:rPr lang="es-ES" sz="2600" dirty="0" smtClean="0">
                <a:solidFill>
                  <a:srgbClr val="002060"/>
                </a:solidFill>
              </a:rPr>
              <a:t> dan la idea de que la acción vuelve al sujeto. </a:t>
            </a:r>
            <a:endParaRPr lang="es-ES" sz="2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79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1421"/>
            <a:ext cx="10515600" cy="5635542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128031"/>
              </p:ext>
            </p:extLst>
          </p:nvPr>
        </p:nvGraphicFramePr>
        <p:xfrm>
          <a:off x="553453" y="840288"/>
          <a:ext cx="1937085" cy="4868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7085">
                  <a:extLst>
                    <a:ext uri="{9D8B030D-6E8A-4147-A177-3AD203B41FA5}">
                      <a16:colId xmlns:a16="http://schemas.microsoft.com/office/drawing/2014/main" val="2246670564"/>
                    </a:ext>
                  </a:extLst>
                </a:gridCol>
              </a:tblGrid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Subject</a:t>
                      </a:r>
                      <a:r>
                        <a:rPr lang="es-ES" sz="2400" dirty="0" smtClean="0">
                          <a:effectLst/>
                        </a:rPr>
                        <a:t> </a:t>
                      </a:r>
                      <a:r>
                        <a:rPr lang="es-ES" sz="2400" dirty="0" err="1" smtClean="0">
                          <a:effectLst/>
                        </a:rPr>
                        <a:t>Pronouns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5643579"/>
                  </a:ext>
                </a:extLst>
              </a:tr>
              <a:tr h="539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I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317889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>
                          <a:effectLst/>
                        </a:rPr>
                        <a:t>you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25682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he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84103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>
                          <a:effectLst/>
                        </a:rPr>
                        <a:t>she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0272978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>
                          <a:effectLst/>
                        </a:rPr>
                        <a:t>it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6881434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>
                          <a:effectLst/>
                        </a:rPr>
                        <a:t>we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047903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>
                          <a:effectLst/>
                        </a:rPr>
                        <a:t>you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030099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>
                          <a:effectLst/>
                        </a:rPr>
                        <a:t>they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1546854"/>
                  </a:ext>
                </a:extLst>
              </a:tr>
            </a:tbl>
          </a:graphicData>
        </a:graphic>
      </p:graphicFrame>
      <p:sp>
        <p:nvSpPr>
          <p:cNvPr id="9" name="Marcador de contenido 2"/>
          <p:cNvSpPr txBox="1">
            <a:spLocks/>
          </p:cNvSpPr>
          <p:nvPr/>
        </p:nvSpPr>
        <p:spPr>
          <a:xfrm>
            <a:off x="2875546" y="709863"/>
            <a:ext cx="8478253" cy="4824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2875546" y="709863"/>
            <a:ext cx="8478254" cy="5366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ES" sz="2400" dirty="0" smtClean="0"/>
              <a:t>Estos son los más conocidos. Son los pronombres ‘sujeto’. Como su nombre lo indica su función es reemplazar un nombre de persona, animal, o cosa en el lugar del sujeto del verbo. 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ES" sz="2400" dirty="0" smtClean="0"/>
              <a:t>Por ejemplo, si decimos ‘I </a:t>
            </a:r>
            <a:r>
              <a:rPr lang="es-ES" sz="2400" dirty="0" err="1" smtClean="0"/>
              <a:t>study</a:t>
            </a:r>
            <a:r>
              <a:rPr lang="es-ES" sz="2400" dirty="0" smtClean="0"/>
              <a:t> </a:t>
            </a:r>
            <a:r>
              <a:rPr lang="es-ES" sz="2400" b="1" dirty="0" err="1" smtClean="0">
                <a:solidFill>
                  <a:srgbClr val="002060"/>
                </a:solidFill>
              </a:rPr>
              <a:t>programming</a:t>
            </a:r>
            <a:r>
              <a:rPr lang="es-ES" sz="2400" dirty="0" smtClean="0"/>
              <a:t>.’, y queremos agregar algo sobre la programación, vamos a usar ‘</a:t>
            </a:r>
            <a:r>
              <a:rPr lang="es-ES" sz="2400" b="1" u="sng" dirty="0" err="1" smtClean="0">
                <a:solidFill>
                  <a:srgbClr val="002060"/>
                </a:solidFill>
              </a:rPr>
              <a:t>It</a:t>
            </a:r>
            <a:r>
              <a:rPr lang="es-ES" sz="2400" dirty="0" smtClean="0">
                <a:solidFill>
                  <a:srgbClr val="002060"/>
                </a:solidFill>
              </a:rPr>
              <a:t> </a:t>
            </a:r>
            <a:r>
              <a:rPr lang="es-ES" sz="2400" dirty="0" err="1" smtClean="0"/>
              <a:t>is</a:t>
            </a:r>
            <a:r>
              <a:rPr lang="es-ES" sz="2400" dirty="0" smtClean="0"/>
              <a:t> </a:t>
            </a:r>
            <a:r>
              <a:rPr lang="es-ES" sz="2400" dirty="0" err="1" smtClean="0"/>
              <a:t>my</a:t>
            </a:r>
            <a:r>
              <a:rPr lang="es-ES" sz="2400" dirty="0" smtClean="0"/>
              <a:t> </a:t>
            </a:r>
            <a:r>
              <a:rPr lang="es-ES" sz="2400" dirty="0" err="1" smtClean="0"/>
              <a:t>passion</a:t>
            </a:r>
            <a:r>
              <a:rPr lang="es-ES" sz="2400" dirty="0" smtClean="0"/>
              <a:t>.’ Este ‘</a:t>
            </a:r>
            <a:r>
              <a:rPr lang="es-ES" sz="2400" dirty="0" err="1" smtClean="0"/>
              <a:t>it</a:t>
            </a:r>
            <a:r>
              <a:rPr lang="es-ES" sz="2400" dirty="0" smtClean="0"/>
              <a:t>’ es el sujeto del verbo ‘</a:t>
            </a:r>
            <a:r>
              <a:rPr lang="es-ES" sz="2400" dirty="0" err="1" smtClean="0"/>
              <a:t>is</a:t>
            </a:r>
            <a:r>
              <a:rPr lang="es-ES" sz="2400" dirty="0" smtClean="0"/>
              <a:t>’. En inglés, el </a:t>
            </a:r>
            <a:r>
              <a:rPr lang="es-ES" sz="2400" b="1" u="sng" dirty="0" smtClean="0">
                <a:solidFill>
                  <a:srgbClr val="002060"/>
                </a:solidFill>
              </a:rPr>
              <a:t>sujeto</a:t>
            </a:r>
            <a:r>
              <a:rPr lang="es-ES" sz="2400" dirty="0" smtClean="0"/>
              <a:t> está </a:t>
            </a:r>
            <a:r>
              <a:rPr lang="es-ES" sz="2400" b="1" u="sng" dirty="0" smtClean="0">
                <a:solidFill>
                  <a:srgbClr val="002060"/>
                </a:solidFill>
              </a:rPr>
              <a:t>a la izquierda del verbo</a:t>
            </a:r>
            <a:r>
              <a:rPr lang="es-ES" sz="2400" dirty="0" smtClean="0"/>
              <a:t>. 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85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67262" y="866274"/>
            <a:ext cx="8698833" cy="531068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dirty="0" smtClean="0"/>
              <a:t>Como su nombre lo indica, estos pronombres funcionan como objeto siempre están a la derecha del verbo.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dirty="0" smtClean="0"/>
              <a:t>Por ejemplo, si digo ‘I </a:t>
            </a:r>
            <a:r>
              <a:rPr lang="es-ES" dirty="0" err="1" smtClean="0"/>
              <a:t>study</a:t>
            </a:r>
            <a:r>
              <a:rPr lang="es-ES" dirty="0" smtClean="0"/>
              <a:t> </a:t>
            </a:r>
            <a:r>
              <a:rPr lang="es-ES" b="1" dirty="0" err="1" smtClean="0">
                <a:solidFill>
                  <a:srgbClr val="002060"/>
                </a:solidFill>
              </a:rPr>
              <a:t>programming</a:t>
            </a:r>
            <a:r>
              <a:rPr lang="es-ES" dirty="0" smtClean="0"/>
              <a:t>.’ Y agrego que me encanta, en inglés digo ‘I </a:t>
            </a:r>
            <a:r>
              <a:rPr lang="es-ES" dirty="0" err="1" smtClean="0"/>
              <a:t>really</a:t>
            </a:r>
            <a:r>
              <a:rPr lang="es-ES" dirty="0" smtClean="0"/>
              <a:t> </a:t>
            </a:r>
            <a:r>
              <a:rPr lang="es-ES" i="1" dirty="0" err="1" smtClean="0"/>
              <a:t>love</a:t>
            </a:r>
            <a:r>
              <a:rPr lang="es-ES" dirty="0" smtClean="0"/>
              <a:t> </a:t>
            </a:r>
            <a:r>
              <a:rPr lang="es-ES" b="1" u="sng" dirty="0" err="1" smtClean="0">
                <a:solidFill>
                  <a:srgbClr val="002060"/>
                </a:solidFill>
              </a:rPr>
              <a:t>it</a:t>
            </a:r>
            <a:r>
              <a:rPr lang="es-ES" dirty="0" smtClean="0"/>
              <a:t>.’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dirty="0" smtClean="0"/>
              <a:t>Si le quiero agradecer al entrevistador por llamarme, digo ‘</a:t>
            </a:r>
            <a:r>
              <a:rPr lang="es-ES" dirty="0" err="1" smtClean="0"/>
              <a:t>Thank</a:t>
            </a:r>
            <a:r>
              <a:rPr lang="es-ES" dirty="0" smtClean="0"/>
              <a:t> </a:t>
            </a:r>
            <a:r>
              <a:rPr lang="es-ES" b="1" u="sng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i="1" dirty="0" err="1" smtClean="0"/>
              <a:t>calling</a:t>
            </a:r>
            <a:r>
              <a:rPr lang="es-ES" dirty="0" smtClean="0"/>
              <a:t> </a:t>
            </a:r>
            <a:r>
              <a:rPr lang="es-ES" b="1" u="sng" dirty="0" smtClean="0">
                <a:solidFill>
                  <a:srgbClr val="002060"/>
                </a:solidFill>
              </a:rPr>
              <a:t>me</a:t>
            </a:r>
            <a:r>
              <a:rPr lang="es-ES" dirty="0" smtClean="0"/>
              <a:t>.’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dirty="0" smtClean="0"/>
              <a:t>Observen como en ambos casos, los pronombres están a la derecha del verbo. 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122746"/>
              </p:ext>
            </p:extLst>
          </p:nvPr>
        </p:nvGraphicFramePr>
        <p:xfrm>
          <a:off x="685800" y="1044611"/>
          <a:ext cx="1780675" cy="4868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0675">
                  <a:extLst>
                    <a:ext uri="{9D8B030D-6E8A-4147-A177-3AD203B41FA5}">
                      <a16:colId xmlns:a16="http://schemas.microsoft.com/office/drawing/2014/main" val="2246670564"/>
                    </a:ext>
                  </a:extLst>
                </a:gridCol>
              </a:tblGrid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Object</a:t>
                      </a:r>
                      <a:r>
                        <a:rPr lang="es-ES" sz="2400" dirty="0" smtClean="0">
                          <a:effectLst/>
                        </a:rPr>
                        <a:t> </a:t>
                      </a:r>
                      <a:r>
                        <a:rPr lang="es-ES" sz="2400" dirty="0" err="1" smtClean="0">
                          <a:effectLst/>
                        </a:rPr>
                        <a:t>Pronouns</a:t>
                      </a:r>
                      <a:r>
                        <a:rPr lang="es-ES" sz="2400" baseline="0" dirty="0" smtClean="0">
                          <a:effectLst/>
                        </a:rPr>
                        <a:t>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5643579"/>
                  </a:ext>
                </a:extLst>
              </a:tr>
              <a:tr h="539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317889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>
                          <a:effectLst/>
                        </a:rPr>
                        <a:t>you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25682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him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84103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her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0272978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>
                          <a:effectLst/>
                        </a:rPr>
                        <a:t>it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6881434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us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047903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>
                          <a:effectLst/>
                        </a:rPr>
                        <a:t>you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030099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them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154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33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84620" y="394905"/>
            <a:ext cx="7936832" cy="51323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Estos pronombres se usan para reemplazar a la persona, y además mostrar que algo le pertenece.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Por ejemplo, el entrevistador puede preguntar ‘</a:t>
            </a:r>
            <a:r>
              <a:rPr lang="es-ES" sz="2400" dirty="0" err="1" smtClean="0"/>
              <a:t>Is</a:t>
            </a:r>
            <a:r>
              <a:rPr lang="es-ES" sz="2400" dirty="0" smtClean="0"/>
              <a:t> </a:t>
            </a:r>
            <a:r>
              <a:rPr lang="es-ES" sz="2400" dirty="0" err="1" smtClean="0"/>
              <a:t>this</a:t>
            </a:r>
            <a:r>
              <a:rPr lang="es-ES" sz="2400" dirty="0" smtClean="0"/>
              <a:t> resume </a:t>
            </a:r>
            <a:r>
              <a:rPr lang="es-ES" sz="2400" b="1" u="sng" dirty="0" err="1" smtClean="0">
                <a:solidFill>
                  <a:srgbClr val="002060"/>
                </a:solidFill>
              </a:rPr>
              <a:t>yours</a:t>
            </a:r>
            <a:r>
              <a:rPr lang="es-ES" sz="2400" dirty="0" smtClean="0"/>
              <a:t>?’ y el entrevistado responde ‘No, </a:t>
            </a:r>
            <a:r>
              <a:rPr lang="es-ES" sz="2400" dirty="0" err="1" smtClean="0"/>
              <a:t>it</a:t>
            </a:r>
            <a:r>
              <a:rPr lang="es-ES" sz="2400" dirty="0" smtClean="0"/>
              <a:t> </a:t>
            </a:r>
            <a:r>
              <a:rPr lang="es-ES" sz="2400" dirty="0" err="1" smtClean="0"/>
              <a:t>isn’t</a:t>
            </a:r>
            <a:r>
              <a:rPr lang="es-ES" sz="2400" dirty="0" smtClean="0"/>
              <a:t> </a:t>
            </a:r>
            <a:r>
              <a:rPr lang="es-ES" sz="2400" b="1" u="sng" dirty="0" smtClean="0">
                <a:solidFill>
                  <a:schemeClr val="bg2">
                    <a:lumMod val="50000"/>
                  </a:schemeClr>
                </a:solidFill>
              </a:rPr>
              <a:t>mine</a:t>
            </a:r>
            <a:r>
              <a:rPr lang="es-ES" sz="2400" dirty="0" smtClean="0"/>
              <a:t>. </a:t>
            </a:r>
            <a:r>
              <a:rPr lang="es-ES" sz="2400" b="1" u="sng" dirty="0" smtClean="0"/>
              <a:t>M</a:t>
            </a:r>
            <a:r>
              <a:rPr lang="es-ES" sz="2400" b="1" u="sng" dirty="0" smtClean="0">
                <a:solidFill>
                  <a:srgbClr val="002060"/>
                </a:solidFill>
              </a:rPr>
              <a:t>ine</a:t>
            </a:r>
            <a:r>
              <a:rPr lang="es-ES" sz="2400" dirty="0" smtClean="0">
                <a:solidFill>
                  <a:srgbClr val="002060"/>
                </a:solidFill>
              </a:rPr>
              <a:t> </a:t>
            </a:r>
            <a:r>
              <a:rPr lang="es-ES" sz="2400" dirty="0" err="1" smtClean="0">
                <a:solidFill>
                  <a:srgbClr val="002060"/>
                </a:solidFill>
              </a:rPr>
              <a:t>is</a:t>
            </a:r>
            <a:r>
              <a:rPr lang="es-ES" sz="2400" dirty="0" smtClean="0">
                <a:solidFill>
                  <a:srgbClr val="002060"/>
                </a:solidFill>
              </a:rPr>
              <a:t> in a folder.</a:t>
            </a:r>
            <a:r>
              <a:rPr lang="es-ES" sz="2400" dirty="0" smtClean="0"/>
              <a:t>  </a:t>
            </a:r>
            <a:r>
              <a:rPr lang="es-ES" sz="2400" dirty="0" err="1" smtClean="0"/>
              <a:t>Thank</a:t>
            </a:r>
            <a:r>
              <a:rPr lang="es-ES" sz="2400" dirty="0" smtClean="0"/>
              <a:t> </a:t>
            </a:r>
            <a:r>
              <a:rPr lang="es-ES" sz="2400" dirty="0" err="1" smtClean="0"/>
              <a:t>you</a:t>
            </a:r>
            <a:r>
              <a:rPr lang="es-ES" sz="2400" dirty="0" smtClean="0"/>
              <a:t>.’ Estos pronombres no tienen un orden con respecto al verbo. </a:t>
            </a:r>
            <a:endParaRPr lang="en-US" sz="24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458866"/>
              </p:ext>
            </p:extLst>
          </p:nvPr>
        </p:nvGraphicFramePr>
        <p:xfrm>
          <a:off x="685800" y="683664"/>
          <a:ext cx="2430379" cy="4868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0379">
                  <a:extLst>
                    <a:ext uri="{9D8B030D-6E8A-4147-A177-3AD203B41FA5}">
                      <a16:colId xmlns:a16="http://schemas.microsoft.com/office/drawing/2014/main" val="2246670564"/>
                    </a:ext>
                  </a:extLst>
                </a:gridCol>
              </a:tblGrid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Possessive</a:t>
                      </a:r>
                      <a:r>
                        <a:rPr lang="es-ES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Pronouns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5643579"/>
                  </a:ext>
                </a:extLst>
              </a:tr>
              <a:tr h="539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mine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317889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yours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25682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his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84103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hers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0272978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6881434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ours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047903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yours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030099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theirs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154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8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97442" y="780300"/>
            <a:ext cx="7660105" cy="497380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Estos pronombres se usan para mostrar que la acción, de alguna manera vuelve al sujeto, por eso se llaman reflexivos.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Por ejemplo, cuando nos miramos al espejo, en inglés, decimos ‘I </a:t>
            </a:r>
            <a:r>
              <a:rPr lang="es-ES" sz="2400" dirty="0" err="1" smtClean="0"/>
              <a:t>looked</a:t>
            </a:r>
            <a:r>
              <a:rPr lang="es-ES" sz="2400" dirty="0" smtClean="0"/>
              <a:t> at </a:t>
            </a:r>
            <a:r>
              <a:rPr lang="es-ES" sz="2400" dirty="0" err="1" smtClean="0"/>
              <a:t>myself</a:t>
            </a:r>
            <a:r>
              <a:rPr lang="es-ES" sz="2400" dirty="0" smtClean="0"/>
              <a:t> </a:t>
            </a:r>
            <a:r>
              <a:rPr lang="es-ES" sz="2400" dirty="0" err="1" smtClean="0"/>
              <a:t>on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mirror</a:t>
            </a:r>
            <a:r>
              <a:rPr lang="es-ES" sz="2400" dirty="0" smtClean="0"/>
              <a:t>’.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En una entrevista de trabajo, una de las primeras preguntas es </a:t>
            </a:r>
            <a:r>
              <a:rPr lang="es-ES" sz="2400" b="1" u="sng" dirty="0" smtClean="0"/>
              <a:t>‘</a:t>
            </a:r>
            <a:r>
              <a:rPr lang="es-ES" sz="2400" b="1" u="sng" dirty="0" err="1" smtClean="0"/>
              <a:t>Tell</a:t>
            </a:r>
            <a:r>
              <a:rPr lang="es-ES" sz="2400" b="1" u="sng" dirty="0" smtClean="0"/>
              <a:t> me/</a:t>
            </a:r>
            <a:r>
              <a:rPr lang="es-ES" sz="2400" b="1" u="sng" dirty="0" err="1" smtClean="0"/>
              <a:t>us</a:t>
            </a:r>
            <a:r>
              <a:rPr lang="es-ES" sz="2400" b="1" u="sng" dirty="0" smtClean="0"/>
              <a:t> a </a:t>
            </a:r>
            <a:r>
              <a:rPr lang="es-ES" sz="2400" b="1" u="sng" dirty="0" err="1" smtClean="0"/>
              <a:t>little</a:t>
            </a:r>
            <a:r>
              <a:rPr lang="es-ES" sz="2400" b="1" u="sng" dirty="0" smtClean="0"/>
              <a:t> bit </a:t>
            </a:r>
            <a:r>
              <a:rPr lang="es-ES" sz="2400" b="1" u="sng" dirty="0" err="1" smtClean="0"/>
              <a:t>about</a:t>
            </a:r>
            <a:r>
              <a:rPr lang="es-ES" sz="2400" b="1" u="sng" dirty="0" smtClean="0"/>
              <a:t> </a:t>
            </a:r>
            <a:r>
              <a:rPr lang="es-ES" sz="2400" b="1" u="sng" dirty="0" err="1" smtClean="0"/>
              <a:t>yourself</a:t>
            </a:r>
            <a:r>
              <a:rPr lang="es-ES" sz="2400" b="1" u="sng" dirty="0" smtClean="0"/>
              <a:t>.’</a:t>
            </a:r>
            <a:endParaRPr lang="en-US" sz="2400" b="1" u="sng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499074"/>
              </p:ext>
            </p:extLst>
          </p:nvPr>
        </p:nvGraphicFramePr>
        <p:xfrm>
          <a:off x="794085" y="843156"/>
          <a:ext cx="2213810" cy="4868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3810">
                  <a:extLst>
                    <a:ext uri="{9D8B030D-6E8A-4147-A177-3AD203B41FA5}">
                      <a16:colId xmlns:a16="http://schemas.microsoft.com/office/drawing/2014/main" val="2246670564"/>
                    </a:ext>
                  </a:extLst>
                </a:gridCol>
              </a:tblGrid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Reflexive</a:t>
                      </a:r>
                      <a:r>
                        <a:rPr lang="es-ES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Pronounse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5643579"/>
                  </a:ext>
                </a:extLst>
              </a:tr>
              <a:tr h="539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myself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317889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yourself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25682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himself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84103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herself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0272978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itself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6881434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ourselves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047903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yourselves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0300990"/>
                  </a:ext>
                </a:extLst>
              </a:tr>
              <a:tr h="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err="1" smtClean="0">
                          <a:effectLst/>
                        </a:rPr>
                        <a:t>themselves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154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47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3049</TotalTime>
  <Words>529</Words>
  <Application>Microsoft Office PowerPoint</Application>
  <PresentationFormat>Panorámica</PresentationFormat>
  <Paragraphs>68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Wingdings 3</vt:lpstr>
      <vt:lpstr>Sector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28</cp:revision>
  <dcterms:created xsi:type="dcterms:W3CDTF">2023-04-16T19:47:29Z</dcterms:created>
  <dcterms:modified xsi:type="dcterms:W3CDTF">2023-04-20T18:58:12Z</dcterms:modified>
</cp:coreProperties>
</file>