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10/16/2022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05879" y="1352282"/>
            <a:ext cx="8915399" cy="1029629"/>
          </a:xfrm>
        </p:spPr>
        <p:txBody>
          <a:bodyPr/>
          <a:lstStyle/>
          <a:p>
            <a:pPr algn="ctr"/>
            <a:r>
              <a:rPr lang="es-MX" b="1" dirty="0" smtClean="0"/>
              <a:t>Cáncer de estómago</a:t>
            </a:r>
            <a:endParaRPr lang="es-AR" b="1" dirty="0"/>
          </a:p>
        </p:txBody>
      </p:sp>
      <p:sp>
        <p:nvSpPr>
          <p:cNvPr id="3" name="Subtítulo 2"/>
          <p:cNvSpPr>
            <a:spLocks noGrp="1"/>
          </p:cNvSpPr>
          <p:nvPr>
            <p:ph type="subTitle" idx="1"/>
          </p:nvPr>
        </p:nvSpPr>
        <p:spPr>
          <a:xfrm>
            <a:off x="2653607" y="3182383"/>
            <a:ext cx="8915399" cy="3675617"/>
          </a:xfrm>
        </p:spPr>
        <p:txBody>
          <a:bodyPr>
            <a:normAutofit/>
          </a:bodyPr>
          <a:lstStyle/>
          <a:p>
            <a:pPr marL="285750" indent="-285750" algn="just">
              <a:lnSpc>
                <a:spcPct val="150000"/>
              </a:lnSpc>
              <a:buFont typeface="Arial" panose="020B0604020202020204" pitchFamily="34" charset="0"/>
              <a:buChar char="•"/>
            </a:pPr>
            <a:r>
              <a:rPr lang="es-MX" sz="2000" dirty="0">
                <a:solidFill>
                  <a:schemeClr val="tx1"/>
                </a:solidFill>
              </a:rPr>
              <a:t>El cáncer de estómago es el tipo más frecuente de cáncer en todo el mundo (después del cáncer de piel).</a:t>
            </a:r>
          </a:p>
          <a:p>
            <a:pPr marL="285750" indent="-285750" algn="just">
              <a:lnSpc>
                <a:spcPct val="150000"/>
              </a:lnSpc>
              <a:buFont typeface="Arial" panose="020B0604020202020204" pitchFamily="34" charset="0"/>
              <a:buChar char="•"/>
            </a:pPr>
            <a:r>
              <a:rPr lang="es-MX" sz="2000" dirty="0">
                <a:solidFill>
                  <a:schemeClr val="tx1"/>
                </a:solidFill>
              </a:rPr>
              <a:t>Los ancianos desarrollan con más frecuencia cáncer gástrico. La media de edad del diagnóstico es de 63 años.</a:t>
            </a:r>
            <a:endParaRPr lang="es-AR" sz="2000" dirty="0">
              <a:solidFill>
                <a:schemeClr val="tx1"/>
              </a:solidFill>
            </a:endParaRPr>
          </a:p>
          <a:p>
            <a:endParaRPr lang="es-AR" dirty="0"/>
          </a:p>
        </p:txBody>
      </p:sp>
    </p:spTree>
    <p:extLst>
      <p:ext uri="{BB962C8B-B14F-4D97-AF65-F5344CB8AC3E}">
        <p14:creationId xmlns:p14="http://schemas.microsoft.com/office/powerpoint/2010/main" val="98053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Complicaciones </a:t>
            </a:r>
            <a:endParaRPr lang="es-AR" b="1" dirty="0"/>
          </a:p>
        </p:txBody>
      </p:sp>
      <p:sp>
        <p:nvSpPr>
          <p:cNvPr id="3" name="Marcador de contenido 2"/>
          <p:cNvSpPr>
            <a:spLocks noGrp="1"/>
          </p:cNvSpPr>
          <p:nvPr>
            <p:ph idx="1"/>
          </p:nvPr>
        </p:nvSpPr>
        <p:spPr>
          <a:xfrm>
            <a:off x="2589212" y="1403797"/>
            <a:ext cx="8915400" cy="4893972"/>
          </a:xfrm>
        </p:spPr>
        <p:txBody>
          <a:bodyPr>
            <a:normAutofit/>
          </a:bodyPr>
          <a:lstStyle/>
          <a:p>
            <a:pPr algn="just">
              <a:lnSpc>
                <a:spcPct val="150000"/>
              </a:lnSpc>
            </a:pPr>
            <a:r>
              <a:rPr lang="es-MX" dirty="0">
                <a:solidFill>
                  <a:schemeClr val="tx1"/>
                </a:solidFill>
              </a:rPr>
              <a:t>Se pueden presentar complicaciones posteriores a los procedimientos de gastrectomía, siendo la más común el llamado </a:t>
            </a:r>
            <a:r>
              <a:rPr lang="es-MX" b="1" i="1" dirty="0">
                <a:solidFill>
                  <a:schemeClr val="tx1"/>
                </a:solidFill>
              </a:rPr>
              <a:t>síndrome de </a:t>
            </a:r>
            <a:r>
              <a:rPr lang="es-MX" b="1" i="1" dirty="0" smtClean="0">
                <a:solidFill>
                  <a:schemeClr val="tx1"/>
                </a:solidFill>
              </a:rPr>
              <a:t>vaciamiento </a:t>
            </a:r>
            <a:r>
              <a:rPr lang="es-MX" b="1" i="1" dirty="0">
                <a:solidFill>
                  <a:schemeClr val="tx1"/>
                </a:solidFill>
              </a:rPr>
              <a:t>rápido. </a:t>
            </a:r>
            <a:endParaRPr lang="es-MX" b="1" i="1" dirty="0" smtClean="0">
              <a:solidFill>
                <a:schemeClr val="tx1"/>
              </a:solidFill>
            </a:endParaRPr>
          </a:p>
          <a:p>
            <a:pPr algn="just">
              <a:lnSpc>
                <a:spcPct val="150000"/>
              </a:lnSpc>
            </a:pPr>
            <a:r>
              <a:rPr lang="es-MX" dirty="0" smtClean="0">
                <a:solidFill>
                  <a:schemeClr val="tx1"/>
                </a:solidFill>
              </a:rPr>
              <a:t>Puede </a:t>
            </a:r>
            <a:r>
              <a:rPr lang="es-MX" dirty="0">
                <a:solidFill>
                  <a:schemeClr val="tx1"/>
                </a:solidFill>
              </a:rPr>
              <a:t>ser posterior a una gastrectomía parcial con anastomosis duodenal o </a:t>
            </a:r>
            <a:r>
              <a:rPr lang="es-MX" dirty="0" err="1">
                <a:solidFill>
                  <a:schemeClr val="tx1"/>
                </a:solidFill>
              </a:rPr>
              <a:t>yeyunal</a:t>
            </a:r>
            <a:r>
              <a:rPr lang="es-MX" dirty="0">
                <a:solidFill>
                  <a:schemeClr val="tx1"/>
                </a:solidFill>
              </a:rPr>
              <a:t>. Debido a la resección del píloro o desviación del tránsito fuera del mismo (derivación), una embolada de alimentos hipertónicos y sin digerir entra al duodeno o yeyuno. </a:t>
            </a:r>
            <a:r>
              <a:rPr lang="es-MX" dirty="0" smtClean="0">
                <a:solidFill>
                  <a:schemeClr val="tx1"/>
                </a:solidFill>
              </a:rPr>
              <a:t>Esto desencadena </a:t>
            </a:r>
            <a:r>
              <a:rPr lang="es-MX" dirty="0">
                <a:solidFill>
                  <a:schemeClr val="tx1"/>
                </a:solidFill>
              </a:rPr>
              <a:t>la salida de agua a la luz intestinal para mantener el </a:t>
            </a:r>
            <a:r>
              <a:rPr lang="es-MX" dirty="0" smtClean="0">
                <a:solidFill>
                  <a:schemeClr val="tx1"/>
                </a:solidFill>
              </a:rPr>
              <a:t>equilibrio </a:t>
            </a:r>
            <a:r>
              <a:rPr lang="es-MX" dirty="0" err="1">
                <a:solidFill>
                  <a:schemeClr val="tx1"/>
                </a:solidFill>
              </a:rPr>
              <a:t>osmolar</a:t>
            </a:r>
            <a:r>
              <a:rPr lang="es-MX" dirty="0">
                <a:solidFill>
                  <a:schemeClr val="tx1"/>
                </a:solidFill>
              </a:rPr>
              <a:t> y como resultado se produce disminución del volumen sanguíneo y dilatación intestinal. Se estimula el peristaltismo y se aumenta la motilidad intestinal</a:t>
            </a:r>
            <a:endParaRPr lang="es-AR" dirty="0">
              <a:solidFill>
                <a:schemeClr val="tx1"/>
              </a:solidFill>
            </a:endParaRPr>
          </a:p>
        </p:txBody>
      </p:sp>
    </p:spTree>
    <p:extLst>
      <p:ext uri="{BB962C8B-B14F-4D97-AF65-F5344CB8AC3E}">
        <p14:creationId xmlns:p14="http://schemas.microsoft.com/office/powerpoint/2010/main" val="128130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746975"/>
            <a:ext cx="8915400" cy="5164247"/>
          </a:xfrm>
        </p:spPr>
        <p:txBody>
          <a:bodyPr>
            <a:normAutofit lnSpcReduction="10000"/>
          </a:bodyPr>
          <a:lstStyle/>
          <a:p>
            <a:pPr algn="just">
              <a:lnSpc>
                <a:spcPct val="150000"/>
              </a:lnSpc>
            </a:pPr>
            <a:r>
              <a:rPr lang="es-MX" dirty="0" smtClean="0">
                <a:solidFill>
                  <a:schemeClr val="tx1"/>
                </a:solidFill>
              </a:rPr>
              <a:t>Los </a:t>
            </a:r>
            <a:r>
              <a:rPr lang="es-MX" dirty="0">
                <a:solidFill>
                  <a:schemeClr val="tx1"/>
                </a:solidFill>
              </a:rPr>
              <a:t>síntomas precoces del síndrome de vaciamiento rápido </a:t>
            </a:r>
            <a:r>
              <a:rPr lang="es-MX" dirty="0" smtClean="0">
                <a:solidFill>
                  <a:schemeClr val="tx1"/>
                </a:solidFill>
              </a:rPr>
              <a:t>aparecen </a:t>
            </a:r>
            <a:r>
              <a:rPr lang="es-MX" dirty="0">
                <a:solidFill>
                  <a:schemeClr val="tx1"/>
                </a:solidFill>
              </a:rPr>
              <a:t>entre 5 y 30 minutos después de la ingesta. </a:t>
            </a:r>
            <a:endParaRPr lang="es-MX" dirty="0" smtClean="0">
              <a:solidFill>
                <a:schemeClr val="tx1"/>
              </a:solidFill>
            </a:endParaRPr>
          </a:p>
          <a:p>
            <a:pPr algn="just">
              <a:lnSpc>
                <a:spcPct val="150000"/>
              </a:lnSpc>
            </a:pPr>
            <a:r>
              <a:rPr lang="es-MX" dirty="0" smtClean="0">
                <a:solidFill>
                  <a:schemeClr val="tx1"/>
                </a:solidFill>
              </a:rPr>
              <a:t>Aparecen </a:t>
            </a:r>
            <a:r>
              <a:rPr lang="es-MX" dirty="0">
                <a:solidFill>
                  <a:schemeClr val="tx1"/>
                </a:solidFill>
              </a:rPr>
              <a:t>como </a:t>
            </a:r>
            <a:r>
              <a:rPr lang="es-MX" dirty="0" smtClean="0">
                <a:solidFill>
                  <a:schemeClr val="tx1"/>
                </a:solidFill>
              </a:rPr>
              <a:t>consecuencia </a:t>
            </a:r>
            <a:r>
              <a:rPr lang="es-MX" dirty="0">
                <a:solidFill>
                  <a:schemeClr val="tx1"/>
                </a:solidFill>
              </a:rPr>
              <a:t>de la dilatación intestinal, el estímulo del peristaltismo y la hipovolemia resultante del paso de comida no digerida (quimo) al intestino delgado. </a:t>
            </a:r>
            <a:endParaRPr lang="es-MX" dirty="0" smtClean="0">
              <a:solidFill>
                <a:schemeClr val="tx1"/>
              </a:solidFill>
            </a:endParaRPr>
          </a:p>
          <a:p>
            <a:pPr algn="just">
              <a:lnSpc>
                <a:spcPct val="150000"/>
              </a:lnSpc>
            </a:pPr>
            <a:r>
              <a:rPr lang="es-MX" dirty="0" smtClean="0">
                <a:solidFill>
                  <a:schemeClr val="tx1"/>
                </a:solidFill>
              </a:rPr>
              <a:t>Los </a:t>
            </a:r>
            <a:r>
              <a:rPr lang="es-MX" dirty="0">
                <a:solidFill>
                  <a:schemeClr val="tx1"/>
                </a:solidFill>
              </a:rPr>
              <a:t>síntomas son náuseas con posibles vómitos, dolor en el epigastrio, calambres y borborigmos (ruidos intestinales hiperactivos y aumentados), y </a:t>
            </a:r>
            <a:r>
              <a:rPr lang="es-MX" dirty="0" smtClean="0">
                <a:solidFill>
                  <a:schemeClr val="tx1"/>
                </a:solidFill>
              </a:rPr>
              <a:t>diarrea.</a:t>
            </a:r>
          </a:p>
          <a:p>
            <a:pPr algn="just">
              <a:lnSpc>
                <a:spcPct val="150000"/>
              </a:lnSpc>
            </a:pPr>
            <a:r>
              <a:rPr lang="es-MX" dirty="0" smtClean="0">
                <a:solidFill>
                  <a:schemeClr val="tx1"/>
                </a:solidFill>
              </a:rPr>
              <a:t>El </a:t>
            </a:r>
            <a:r>
              <a:rPr lang="es-MX" dirty="0">
                <a:solidFill>
                  <a:schemeClr val="tx1"/>
                </a:solidFill>
              </a:rPr>
              <a:t>síndrome de vaciamiento gástrico rápido se maneja inicialmente con medidas dietéticas que retrasan el vaciado gástrico y permiten la entrada de bolos menores al intestino delgado. Las comidas deben ser pequeñas y frecuentes, tomando de manera separada los líquidos y los sólidos. </a:t>
            </a:r>
            <a:endParaRPr lang="es-AR" dirty="0">
              <a:solidFill>
                <a:schemeClr val="tx1"/>
              </a:solidFill>
            </a:endParaRPr>
          </a:p>
        </p:txBody>
      </p:sp>
    </p:spTree>
    <p:extLst>
      <p:ext uri="{BB962C8B-B14F-4D97-AF65-F5344CB8AC3E}">
        <p14:creationId xmlns:p14="http://schemas.microsoft.com/office/powerpoint/2010/main" val="1306446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77015" y="871848"/>
            <a:ext cx="8911687" cy="1280890"/>
          </a:xfrm>
        </p:spPr>
        <p:txBody>
          <a:bodyPr/>
          <a:lstStyle/>
          <a:p>
            <a:r>
              <a:rPr lang="es-MX" b="1" dirty="0" smtClean="0"/>
              <a:t>Otras terapias</a:t>
            </a:r>
            <a:endParaRPr lang="es-AR" b="1" dirty="0"/>
          </a:p>
        </p:txBody>
      </p:sp>
      <p:sp>
        <p:nvSpPr>
          <p:cNvPr id="3" name="Marcador de contenido 2"/>
          <p:cNvSpPr>
            <a:spLocks noGrp="1"/>
          </p:cNvSpPr>
          <p:nvPr>
            <p:ph idx="1"/>
          </p:nvPr>
        </p:nvSpPr>
        <p:spPr>
          <a:xfrm>
            <a:off x="2473302" y="2053205"/>
            <a:ext cx="8915400" cy="3777622"/>
          </a:xfrm>
        </p:spPr>
        <p:txBody>
          <a:bodyPr/>
          <a:lstStyle/>
          <a:p>
            <a:pPr algn="just">
              <a:lnSpc>
                <a:spcPct val="200000"/>
              </a:lnSpc>
            </a:pPr>
            <a:r>
              <a:rPr lang="es-MX" dirty="0"/>
              <a:t>La radioterapia o quimioterapia pueden utilizarse para eliminar </a:t>
            </a:r>
            <a:r>
              <a:rPr lang="es-MX" dirty="0" smtClean="0"/>
              <a:t>cualquier </a:t>
            </a:r>
            <a:r>
              <a:rPr lang="es-MX" dirty="0"/>
              <a:t>diseminación del tumor, linfática o a distancia. Para los pacientes con enfermedad avanzada el tratamiento paliativo puede incluir cirugía y quimioterapia. </a:t>
            </a:r>
            <a:endParaRPr lang="es-MX" dirty="0" smtClean="0"/>
          </a:p>
          <a:p>
            <a:pPr algn="just">
              <a:lnSpc>
                <a:spcPct val="200000"/>
              </a:lnSpc>
            </a:pPr>
            <a:r>
              <a:rPr lang="es-MX" dirty="0" smtClean="0"/>
              <a:t>Estos </a:t>
            </a:r>
            <a:r>
              <a:rPr lang="es-MX" dirty="0"/>
              <a:t>pacientes pueden necesitar un tubo de </a:t>
            </a:r>
            <a:r>
              <a:rPr lang="es-MX" dirty="0" smtClean="0"/>
              <a:t>alimentación </a:t>
            </a:r>
            <a:r>
              <a:rPr lang="es-MX" dirty="0"/>
              <a:t>mediante gastrostomía o </a:t>
            </a:r>
            <a:r>
              <a:rPr lang="es-MX" dirty="0" err="1" smtClean="0"/>
              <a:t>yeyunostomía</a:t>
            </a:r>
            <a:r>
              <a:rPr lang="es-MX" dirty="0" smtClean="0"/>
              <a:t>. </a:t>
            </a:r>
            <a:endParaRPr lang="es-AR" dirty="0"/>
          </a:p>
        </p:txBody>
      </p:sp>
    </p:spTree>
    <p:extLst>
      <p:ext uri="{BB962C8B-B14F-4D97-AF65-F5344CB8AC3E}">
        <p14:creationId xmlns:p14="http://schemas.microsoft.com/office/powerpoint/2010/main" val="3989553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50176" t="24025" r="27641" b="13034"/>
          <a:stretch/>
        </p:blipFill>
        <p:spPr>
          <a:xfrm>
            <a:off x="4456090" y="406913"/>
            <a:ext cx="4043965" cy="6451087"/>
          </a:xfrm>
          <a:prstGeom prst="rect">
            <a:avLst/>
          </a:prstGeom>
          <a:ln>
            <a:solidFill>
              <a:schemeClr val="accent1"/>
            </a:solidFill>
          </a:ln>
        </p:spPr>
      </p:pic>
    </p:spTree>
    <p:extLst>
      <p:ext uri="{BB962C8B-B14F-4D97-AF65-F5344CB8AC3E}">
        <p14:creationId xmlns:p14="http://schemas.microsoft.com/office/powerpoint/2010/main" val="169251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Factores de riesgo</a:t>
            </a:r>
            <a:endParaRPr lang="es-AR" b="1" dirty="0"/>
          </a:p>
        </p:txBody>
      </p:sp>
      <p:sp>
        <p:nvSpPr>
          <p:cNvPr id="3" name="Marcador de contenido 2"/>
          <p:cNvSpPr>
            <a:spLocks noGrp="1"/>
          </p:cNvSpPr>
          <p:nvPr>
            <p:ph idx="1"/>
          </p:nvPr>
        </p:nvSpPr>
        <p:spPr>
          <a:xfrm>
            <a:off x="2589212" y="1905000"/>
            <a:ext cx="8915400" cy="3777622"/>
          </a:xfrm>
        </p:spPr>
        <p:txBody>
          <a:bodyPr>
            <a:normAutofit lnSpcReduction="10000"/>
          </a:bodyPr>
          <a:lstStyle/>
          <a:p>
            <a:pPr algn="just">
              <a:lnSpc>
                <a:spcPct val="150000"/>
              </a:lnSpc>
            </a:pPr>
            <a:r>
              <a:rPr lang="es-MX" dirty="0">
                <a:solidFill>
                  <a:schemeClr val="tx1"/>
                </a:solidFill>
              </a:rPr>
              <a:t>La infección por </a:t>
            </a:r>
            <a:r>
              <a:rPr lang="es-MX" dirty="0" err="1">
                <a:solidFill>
                  <a:schemeClr val="tx1"/>
                </a:solidFill>
              </a:rPr>
              <a:t>Helicobacter</a:t>
            </a:r>
            <a:r>
              <a:rPr lang="es-MX" dirty="0">
                <a:solidFill>
                  <a:schemeClr val="tx1"/>
                </a:solidFill>
              </a:rPr>
              <a:t> pylori es el principal factor de riesgo de cáncer de la porción distal del estómago. Del 35% al 89% de los casos son atribuibles a esta infección. </a:t>
            </a:r>
            <a:endParaRPr lang="es-MX" dirty="0" smtClean="0">
              <a:solidFill>
                <a:schemeClr val="tx1"/>
              </a:solidFill>
            </a:endParaRPr>
          </a:p>
          <a:p>
            <a:pPr algn="just">
              <a:lnSpc>
                <a:spcPct val="150000"/>
              </a:lnSpc>
            </a:pPr>
            <a:r>
              <a:rPr lang="es-MX" dirty="0" smtClean="0">
                <a:solidFill>
                  <a:schemeClr val="tx1"/>
                </a:solidFill>
              </a:rPr>
              <a:t>Otros </a:t>
            </a:r>
            <a:r>
              <a:rPr lang="es-MX" dirty="0">
                <a:solidFill>
                  <a:schemeClr val="tx1"/>
                </a:solidFill>
              </a:rPr>
              <a:t>factores de riesgo son </a:t>
            </a:r>
            <a:r>
              <a:rPr lang="es-MX" dirty="0" smtClean="0">
                <a:solidFill>
                  <a:schemeClr val="tx1"/>
                </a:solidFill>
              </a:rPr>
              <a:t>predisposición </a:t>
            </a:r>
            <a:r>
              <a:rPr lang="es-MX" dirty="0">
                <a:solidFill>
                  <a:schemeClr val="tx1"/>
                </a:solidFill>
              </a:rPr>
              <a:t>genética, gastritis crónica, anemia perniciosa, pólipos gástricos y el consumo de agentes </a:t>
            </a:r>
            <a:r>
              <a:rPr lang="es-MX" dirty="0" err="1">
                <a:solidFill>
                  <a:schemeClr val="tx1"/>
                </a:solidFill>
              </a:rPr>
              <a:t>carcinogenéticos</a:t>
            </a:r>
            <a:r>
              <a:rPr lang="es-MX" dirty="0">
                <a:solidFill>
                  <a:schemeClr val="tx1"/>
                </a:solidFill>
              </a:rPr>
              <a:t>, como alimentos ahumados y nitratos. La aclorhidria o carencia de ácido clorhídrico en el </a:t>
            </a:r>
            <a:r>
              <a:rPr lang="es-MX" dirty="0" smtClean="0">
                <a:solidFill>
                  <a:schemeClr val="tx1"/>
                </a:solidFill>
              </a:rPr>
              <a:t>estómago </a:t>
            </a:r>
            <a:r>
              <a:rPr lang="es-MX" dirty="0">
                <a:solidFill>
                  <a:schemeClr val="tx1"/>
                </a:solidFill>
              </a:rPr>
              <a:t>es también un factor de riesgo conocido. </a:t>
            </a:r>
            <a:endParaRPr lang="es-MX" dirty="0" smtClean="0">
              <a:solidFill>
                <a:schemeClr val="tx1"/>
              </a:solidFill>
            </a:endParaRPr>
          </a:p>
          <a:p>
            <a:pPr algn="just">
              <a:lnSpc>
                <a:spcPct val="150000"/>
              </a:lnSpc>
            </a:pPr>
            <a:r>
              <a:rPr lang="es-MX" dirty="0" smtClean="0">
                <a:solidFill>
                  <a:schemeClr val="tx1"/>
                </a:solidFill>
              </a:rPr>
              <a:t>El </a:t>
            </a:r>
            <a:r>
              <a:rPr lang="es-MX" dirty="0">
                <a:solidFill>
                  <a:schemeClr val="tx1"/>
                </a:solidFill>
              </a:rPr>
              <a:t>riesgo también </a:t>
            </a:r>
            <a:r>
              <a:rPr lang="es-MX" dirty="0" smtClean="0">
                <a:solidFill>
                  <a:schemeClr val="tx1"/>
                </a:solidFill>
              </a:rPr>
              <a:t>aumenta </a:t>
            </a:r>
            <a:r>
              <a:rPr lang="es-MX" dirty="0">
                <a:solidFill>
                  <a:schemeClr val="tx1"/>
                </a:solidFill>
              </a:rPr>
              <a:t>en pacientes parcialmente </a:t>
            </a:r>
            <a:r>
              <a:rPr lang="es-MX" dirty="0" err="1">
                <a:solidFill>
                  <a:schemeClr val="tx1"/>
                </a:solidFill>
              </a:rPr>
              <a:t>gastrectomizados</a:t>
            </a:r>
            <a:r>
              <a:rPr lang="es-MX" dirty="0">
                <a:solidFill>
                  <a:schemeClr val="tx1"/>
                </a:solidFill>
              </a:rPr>
              <a:t>.</a:t>
            </a:r>
            <a:endParaRPr lang="es-AR" dirty="0">
              <a:solidFill>
                <a:schemeClr val="tx1"/>
              </a:solidFill>
            </a:endParaRPr>
          </a:p>
        </p:txBody>
      </p:sp>
    </p:spTree>
    <p:extLst>
      <p:ext uri="{BB962C8B-B14F-4D97-AF65-F5344CB8AC3E}">
        <p14:creationId xmlns:p14="http://schemas.microsoft.com/office/powerpoint/2010/main" val="554455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Fisiopatología </a:t>
            </a:r>
            <a:endParaRPr lang="es-AR" b="1" dirty="0"/>
          </a:p>
        </p:txBody>
      </p:sp>
      <p:sp>
        <p:nvSpPr>
          <p:cNvPr id="3" name="Marcador de contenido 2"/>
          <p:cNvSpPr>
            <a:spLocks noGrp="1"/>
          </p:cNvSpPr>
          <p:nvPr>
            <p:ph idx="1"/>
          </p:nvPr>
        </p:nvSpPr>
        <p:spPr>
          <a:xfrm>
            <a:off x="2486181" y="1373746"/>
            <a:ext cx="8915400" cy="5117205"/>
          </a:xfrm>
        </p:spPr>
        <p:txBody>
          <a:bodyPr>
            <a:normAutofit fontScale="92500" lnSpcReduction="10000"/>
          </a:bodyPr>
          <a:lstStyle/>
          <a:p>
            <a:pPr algn="just">
              <a:lnSpc>
                <a:spcPct val="150000"/>
              </a:lnSpc>
            </a:pPr>
            <a:r>
              <a:rPr lang="es-MX" dirty="0">
                <a:solidFill>
                  <a:schemeClr val="tx1"/>
                </a:solidFill>
              </a:rPr>
              <a:t>El adenocarcinoma que involucra a las células productoras de moco del estómago es la forma más frecuente de cáncer gástrico. Estos tumores pueden crecer en cualquier parte de la superficie de la mucosa, pero predominan en la parte distal del estómago. </a:t>
            </a:r>
            <a:endParaRPr lang="es-MX" dirty="0" smtClean="0">
              <a:solidFill>
                <a:schemeClr val="tx1"/>
              </a:solidFill>
            </a:endParaRPr>
          </a:p>
          <a:p>
            <a:pPr algn="just">
              <a:lnSpc>
                <a:spcPct val="150000"/>
              </a:lnSpc>
            </a:pPr>
            <a:r>
              <a:rPr lang="es-MX" dirty="0" smtClean="0">
                <a:solidFill>
                  <a:schemeClr val="tx1"/>
                </a:solidFill>
              </a:rPr>
              <a:t>El </a:t>
            </a:r>
            <a:r>
              <a:rPr lang="es-MX" dirty="0">
                <a:solidFill>
                  <a:schemeClr val="tx1"/>
                </a:solidFill>
              </a:rPr>
              <a:t>cáncer gástrico comienza como una lesión localizada (in situ), entonces progresa </a:t>
            </a:r>
            <a:r>
              <a:rPr lang="es-MX" dirty="0" smtClean="0">
                <a:solidFill>
                  <a:schemeClr val="tx1"/>
                </a:solidFill>
              </a:rPr>
              <a:t>involucrando </a:t>
            </a:r>
            <a:r>
              <a:rPr lang="es-MX" dirty="0">
                <a:solidFill>
                  <a:schemeClr val="tx1"/>
                </a:solidFill>
              </a:rPr>
              <a:t>a la mucosa y submucosa (cáncer gástrico temprano). </a:t>
            </a:r>
            <a:endParaRPr lang="es-MX" dirty="0" smtClean="0">
              <a:solidFill>
                <a:schemeClr val="tx1"/>
              </a:solidFill>
            </a:endParaRPr>
          </a:p>
          <a:p>
            <a:pPr algn="just">
              <a:lnSpc>
                <a:spcPct val="150000"/>
              </a:lnSpc>
            </a:pPr>
            <a:r>
              <a:rPr lang="es-MX" dirty="0" smtClean="0">
                <a:solidFill>
                  <a:schemeClr val="tx1"/>
                </a:solidFill>
              </a:rPr>
              <a:t>Los </a:t>
            </a:r>
            <a:r>
              <a:rPr lang="es-MX" dirty="0">
                <a:solidFill>
                  <a:schemeClr val="tx1"/>
                </a:solidFill>
              </a:rPr>
              <a:t>tumores pueden entonces diseminarse a los tejidos circundantes, en </a:t>
            </a:r>
            <a:r>
              <a:rPr lang="es-MX" dirty="0" smtClean="0">
                <a:solidFill>
                  <a:schemeClr val="tx1"/>
                </a:solidFill>
              </a:rPr>
              <a:t>particular </a:t>
            </a:r>
            <a:r>
              <a:rPr lang="es-MX" dirty="0">
                <a:solidFill>
                  <a:schemeClr val="tx1"/>
                </a:solidFill>
              </a:rPr>
              <a:t>al </a:t>
            </a:r>
            <a:r>
              <a:rPr lang="es-MX" dirty="0" smtClean="0">
                <a:solidFill>
                  <a:schemeClr val="tx1"/>
                </a:solidFill>
              </a:rPr>
              <a:t>hígado, a </a:t>
            </a:r>
            <a:r>
              <a:rPr lang="es-MX" dirty="0">
                <a:solidFill>
                  <a:schemeClr val="tx1"/>
                </a:solidFill>
              </a:rPr>
              <a:t>lesión puede ser </a:t>
            </a:r>
            <a:r>
              <a:rPr lang="es-MX" dirty="0" smtClean="0">
                <a:solidFill>
                  <a:schemeClr val="tx1"/>
                </a:solidFill>
              </a:rPr>
              <a:t>ulcerada.</a:t>
            </a:r>
          </a:p>
          <a:p>
            <a:pPr algn="just">
              <a:lnSpc>
                <a:spcPct val="150000"/>
              </a:lnSpc>
            </a:pPr>
            <a:r>
              <a:rPr lang="es-MX" dirty="0" smtClean="0">
                <a:solidFill>
                  <a:schemeClr val="tx1"/>
                </a:solidFill>
              </a:rPr>
              <a:t> Debido </a:t>
            </a:r>
            <a:r>
              <a:rPr lang="es-MX" dirty="0">
                <a:solidFill>
                  <a:schemeClr val="tx1"/>
                </a:solidFill>
              </a:rPr>
              <a:t>a la alta vascularización </a:t>
            </a:r>
            <a:r>
              <a:rPr lang="es-MX" dirty="0" smtClean="0">
                <a:solidFill>
                  <a:schemeClr val="tx1"/>
                </a:solidFill>
              </a:rPr>
              <a:t>sanguínea </a:t>
            </a:r>
            <a:r>
              <a:rPr lang="es-MX" dirty="0">
                <a:solidFill>
                  <a:schemeClr val="tx1"/>
                </a:solidFill>
              </a:rPr>
              <a:t>y linfática de la zona, la afectación de nódulos linfáticos y producción de metástasis es precoz en el desarrollo de estos tumores. </a:t>
            </a:r>
            <a:endParaRPr lang="es-MX" dirty="0" smtClean="0">
              <a:solidFill>
                <a:schemeClr val="tx1"/>
              </a:solidFill>
            </a:endParaRPr>
          </a:p>
          <a:p>
            <a:pPr algn="just">
              <a:lnSpc>
                <a:spcPct val="150000"/>
              </a:lnSpc>
            </a:pPr>
            <a:r>
              <a:rPr lang="es-MX" dirty="0" smtClean="0">
                <a:solidFill>
                  <a:schemeClr val="tx1"/>
                </a:solidFill>
              </a:rPr>
              <a:t>Las </a:t>
            </a:r>
            <a:r>
              <a:rPr lang="es-MX" dirty="0">
                <a:solidFill>
                  <a:schemeClr val="tx1"/>
                </a:solidFill>
              </a:rPr>
              <a:t>metástasis se encuentran en hígado, pulmones, ovarios y peritoneo</a:t>
            </a:r>
            <a:endParaRPr lang="es-AR" dirty="0">
              <a:solidFill>
                <a:schemeClr val="tx1"/>
              </a:solidFill>
            </a:endParaRPr>
          </a:p>
        </p:txBody>
      </p:sp>
    </p:spTree>
    <p:extLst>
      <p:ext uri="{BB962C8B-B14F-4D97-AF65-F5344CB8AC3E}">
        <p14:creationId xmlns:p14="http://schemas.microsoft.com/office/powerpoint/2010/main" val="4131014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971167" y="965915"/>
            <a:ext cx="7151627" cy="5363721"/>
          </a:xfrm>
          <a:prstGeom prst="rect">
            <a:avLst/>
          </a:prstGeom>
        </p:spPr>
      </p:pic>
    </p:spTree>
    <p:extLst>
      <p:ext uri="{BB962C8B-B14F-4D97-AF65-F5344CB8AC3E}">
        <p14:creationId xmlns:p14="http://schemas.microsoft.com/office/powerpoint/2010/main" val="320261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Manifestaciones </a:t>
            </a:r>
            <a:endParaRPr lang="es-AR" b="1" dirty="0"/>
          </a:p>
        </p:txBody>
      </p:sp>
      <p:sp>
        <p:nvSpPr>
          <p:cNvPr id="3" name="Marcador de contenido 2"/>
          <p:cNvSpPr>
            <a:spLocks noGrp="1"/>
          </p:cNvSpPr>
          <p:nvPr>
            <p:ph idx="1"/>
          </p:nvPr>
        </p:nvSpPr>
        <p:spPr>
          <a:xfrm>
            <a:off x="2589212" y="1442434"/>
            <a:ext cx="8915400" cy="5022760"/>
          </a:xfrm>
        </p:spPr>
        <p:txBody>
          <a:bodyPr>
            <a:normAutofit/>
          </a:bodyPr>
          <a:lstStyle/>
          <a:p>
            <a:pPr algn="just">
              <a:lnSpc>
                <a:spcPct val="150000"/>
              </a:lnSpc>
            </a:pPr>
            <a:r>
              <a:rPr lang="es-MX" dirty="0"/>
              <a:t>La enfermedad está asociada con pocos síntomas. </a:t>
            </a:r>
            <a:r>
              <a:rPr lang="es-MX" dirty="0" smtClean="0"/>
              <a:t>Desafortunadamente </a:t>
            </a:r>
            <a:r>
              <a:rPr lang="es-MX" dirty="0"/>
              <a:t>esta enfermedad se diagnostica con frecuencia en un estado muy avanzado con metástasis ya presentes al diagnóstico. </a:t>
            </a:r>
            <a:endParaRPr lang="es-MX" dirty="0" smtClean="0"/>
          </a:p>
          <a:p>
            <a:pPr algn="just">
              <a:lnSpc>
                <a:spcPct val="150000"/>
              </a:lnSpc>
            </a:pPr>
            <a:r>
              <a:rPr lang="es-MX" dirty="0" smtClean="0"/>
              <a:t>Los </a:t>
            </a:r>
            <a:r>
              <a:rPr lang="es-MX" dirty="0"/>
              <a:t>síntomas iniciales son vagos, incluyendo sensación de plenitud gástrica </a:t>
            </a:r>
            <a:r>
              <a:rPr lang="es-MX" dirty="0" smtClean="0"/>
              <a:t>temprana</a:t>
            </a:r>
            <a:r>
              <a:rPr lang="es-MX" dirty="0"/>
              <a:t>, anorexia, indigestión y posibles vómitos. El paciente puede </a:t>
            </a:r>
            <a:r>
              <a:rPr lang="es-MX" dirty="0" smtClean="0"/>
              <a:t>experimentar </a:t>
            </a:r>
            <a:r>
              <a:rPr lang="es-MX" dirty="0"/>
              <a:t>dolor de tipo ulceroso típicamente después de las comidas, que no es aliviado por antiácidos. </a:t>
            </a:r>
            <a:endParaRPr lang="es-MX" dirty="0" smtClean="0"/>
          </a:p>
          <a:p>
            <a:pPr algn="just">
              <a:lnSpc>
                <a:spcPct val="150000"/>
              </a:lnSpc>
            </a:pPr>
            <a:r>
              <a:rPr lang="es-MX" dirty="0" smtClean="0"/>
              <a:t>Cuando </a:t>
            </a:r>
            <a:r>
              <a:rPr lang="es-MX" dirty="0"/>
              <a:t>la enfermedad progresa, aparece pérdida de peso y el paciente sufre caquexia (malnutrición severa) en el momento del diagnóstico. Puede ser palpable una masa abdominal y aparecer sangre oculta en heces, lo que es indicio de </a:t>
            </a:r>
            <a:r>
              <a:rPr lang="es-MX" dirty="0" smtClean="0"/>
              <a:t>hemorragia </a:t>
            </a:r>
            <a:r>
              <a:rPr lang="es-MX" dirty="0"/>
              <a:t>gastrointestinal.</a:t>
            </a:r>
            <a:endParaRPr lang="es-AR" dirty="0"/>
          </a:p>
        </p:txBody>
      </p:sp>
    </p:spTree>
    <p:extLst>
      <p:ext uri="{BB962C8B-B14F-4D97-AF65-F5344CB8AC3E}">
        <p14:creationId xmlns:p14="http://schemas.microsoft.com/office/powerpoint/2010/main" val="170945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Métodos diagnósticos</a:t>
            </a:r>
            <a:endParaRPr lang="es-AR" b="1" dirty="0"/>
          </a:p>
        </p:txBody>
      </p:sp>
      <p:sp>
        <p:nvSpPr>
          <p:cNvPr id="3" name="Marcador de contenido 2"/>
          <p:cNvSpPr>
            <a:spLocks noGrp="1"/>
          </p:cNvSpPr>
          <p:nvPr>
            <p:ph idx="1"/>
          </p:nvPr>
        </p:nvSpPr>
        <p:spPr/>
        <p:txBody>
          <a:bodyPr/>
          <a:lstStyle/>
          <a:p>
            <a:pPr algn="just">
              <a:lnSpc>
                <a:spcPct val="150000"/>
              </a:lnSpc>
            </a:pPr>
            <a:r>
              <a:rPr lang="es-MX" dirty="0">
                <a:solidFill>
                  <a:schemeClr val="tx1"/>
                </a:solidFill>
              </a:rPr>
              <a:t>La anemia que aparece en el hemograma es con frecuencia el primer indicio de cáncer gástrico</a:t>
            </a:r>
            <a:r>
              <a:rPr lang="es-MX" dirty="0" smtClean="0">
                <a:solidFill>
                  <a:schemeClr val="tx1"/>
                </a:solidFill>
              </a:rPr>
              <a:t>.</a:t>
            </a:r>
          </a:p>
          <a:p>
            <a:pPr algn="just">
              <a:lnSpc>
                <a:spcPct val="150000"/>
              </a:lnSpc>
            </a:pPr>
            <a:r>
              <a:rPr lang="es-MX" dirty="0" smtClean="0">
                <a:solidFill>
                  <a:schemeClr val="tx1"/>
                </a:solidFill>
              </a:rPr>
              <a:t>Una </a:t>
            </a:r>
            <a:r>
              <a:rPr lang="es-MX" dirty="0">
                <a:solidFill>
                  <a:schemeClr val="tx1"/>
                </a:solidFill>
              </a:rPr>
              <a:t>radiografía gastrointestinal superior con bario puede identificar las </a:t>
            </a:r>
            <a:r>
              <a:rPr lang="es-MX" dirty="0" smtClean="0">
                <a:solidFill>
                  <a:schemeClr val="tx1"/>
                </a:solidFill>
              </a:rPr>
              <a:t>lesiones.</a:t>
            </a:r>
          </a:p>
          <a:p>
            <a:pPr algn="just">
              <a:lnSpc>
                <a:spcPct val="150000"/>
              </a:lnSpc>
            </a:pPr>
            <a:r>
              <a:rPr lang="es-MX" dirty="0" smtClean="0">
                <a:solidFill>
                  <a:schemeClr val="tx1"/>
                </a:solidFill>
              </a:rPr>
              <a:t>Ecografía </a:t>
            </a:r>
            <a:r>
              <a:rPr lang="es-MX" dirty="0">
                <a:solidFill>
                  <a:schemeClr val="tx1"/>
                </a:solidFill>
              </a:rPr>
              <a:t>y otros estudios radiológicos. </a:t>
            </a:r>
            <a:endParaRPr lang="es-MX" dirty="0" smtClean="0">
              <a:solidFill>
                <a:schemeClr val="tx1"/>
              </a:solidFill>
            </a:endParaRPr>
          </a:p>
          <a:p>
            <a:pPr algn="just">
              <a:lnSpc>
                <a:spcPct val="150000"/>
              </a:lnSpc>
            </a:pPr>
            <a:r>
              <a:rPr lang="es-MX" dirty="0" smtClean="0">
                <a:solidFill>
                  <a:schemeClr val="tx1"/>
                </a:solidFill>
              </a:rPr>
              <a:t>El </a:t>
            </a:r>
            <a:r>
              <a:rPr lang="es-MX" dirty="0">
                <a:solidFill>
                  <a:schemeClr val="tx1"/>
                </a:solidFill>
              </a:rPr>
              <a:t>diagnóstico definitivo se realiza mediante endoscopia gastrointestinal superior con </a:t>
            </a:r>
            <a:r>
              <a:rPr lang="es-MX" dirty="0" smtClean="0">
                <a:solidFill>
                  <a:schemeClr val="tx1"/>
                </a:solidFill>
              </a:rPr>
              <a:t>visualización </a:t>
            </a:r>
            <a:r>
              <a:rPr lang="es-MX" dirty="0">
                <a:solidFill>
                  <a:schemeClr val="tx1"/>
                </a:solidFill>
              </a:rPr>
              <a:t>y biopsia de la lesión.</a:t>
            </a:r>
            <a:endParaRPr lang="es-AR" dirty="0">
              <a:solidFill>
                <a:schemeClr val="tx1"/>
              </a:solidFill>
            </a:endParaRPr>
          </a:p>
        </p:txBody>
      </p:sp>
    </p:spTree>
    <p:extLst>
      <p:ext uri="{BB962C8B-B14F-4D97-AF65-F5344CB8AC3E}">
        <p14:creationId xmlns:p14="http://schemas.microsoft.com/office/powerpoint/2010/main" val="2554274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121834"/>
            <a:ext cx="8911687" cy="1280890"/>
          </a:xfrm>
        </p:spPr>
        <p:txBody>
          <a:bodyPr/>
          <a:lstStyle/>
          <a:p>
            <a:r>
              <a:rPr lang="es-MX" b="1" dirty="0" smtClean="0"/>
              <a:t>Tratamiento </a:t>
            </a:r>
            <a:endParaRPr lang="es-AR" b="1" dirty="0"/>
          </a:p>
        </p:txBody>
      </p:sp>
      <p:sp>
        <p:nvSpPr>
          <p:cNvPr id="3" name="Marcador de contenido 2"/>
          <p:cNvSpPr>
            <a:spLocks noGrp="1"/>
          </p:cNvSpPr>
          <p:nvPr>
            <p:ph idx="1"/>
          </p:nvPr>
        </p:nvSpPr>
        <p:spPr>
          <a:xfrm>
            <a:off x="2589212" y="762279"/>
            <a:ext cx="8915400" cy="5138671"/>
          </a:xfrm>
        </p:spPr>
        <p:txBody>
          <a:bodyPr>
            <a:normAutofit/>
          </a:bodyPr>
          <a:lstStyle/>
          <a:p>
            <a:pPr algn="just">
              <a:lnSpc>
                <a:spcPct val="150000"/>
              </a:lnSpc>
            </a:pPr>
            <a:r>
              <a:rPr lang="es-MX" dirty="0"/>
              <a:t>Cuando se diagnostica la enfermedad y aún no han aparecido las </a:t>
            </a:r>
            <a:r>
              <a:rPr lang="es-MX" dirty="0" smtClean="0"/>
              <a:t>metástasis </a:t>
            </a:r>
            <a:r>
              <a:rPr lang="es-MX" dirty="0"/>
              <a:t>el tratamiento de elección es la resección parcial o total del </a:t>
            </a:r>
            <a:r>
              <a:rPr lang="es-MX" dirty="0" smtClean="0"/>
              <a:t>estómago</a:t>
            </a:r>
            <a:r>
              <a:rPr lang="es-MX" dirty="0"/>
              <a:t>. </a:t>
            </a:r>
            <a:endParaRPr lang="es-MX" dirty="0" smtClean="0"/>
          </a:p>
          <a:p>
            <a:pPr algn="just">
              <a:lnSpc>
                <a:spcPct val="150000"/>
              </a:lnSpc>
            </a:pPr>
            <a:r>
              <a:rPr lang="es-MX" dirty="0" smtClean="0"/>
              <a:t>En </a:t>
            </a:r>
            <a:r>
              <a:rPr lang="es-MX" dirty="0"/>
              <a:t>la gastrectomía parcial se extirpa una parte del estómago, </a:t>
            </a:r>
            <a:r>
              <a:rPr lang="es-MX" dirty="0" smtClean="0"/>
              <a:t>normalmente </a:t>
            </a:r>
            <a:r>
              <a:rPr lang="es-MX" dirty="0"/>
              <a:t>la mitad distal o los dos tercios distales, y se anastomosa el estómago restante directamente al duodeno o al yeyuno proximal. </a:t>
            </a:r>
            <a:endParaRPr lang="es-MX" dirty="0" smtClean="0"/>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45845" t="37928" r="19507" b="7774"/>
          <a:stretch/>
        </p:blipFill>
        <p:spPr>
          <a:xfrm>
            <a:off x="5537917" y="3464495"/>
            <a:ext cx="3683358" cy="3245397"/>
          </a:xfrm>
          <a:prstGeom prst="rect">
            <a:avLst/>
          </a:prstGeom>
        </p:spPr>
      </p:pic>
    </p:spTree>
    <p:extLst>
      <p:ext uri="{BB962C8B-B14F-4D97-AF65-F5344CB8AC3E}">
        <p14:creationId xmlns:p14="http://schemas.microsoft.com/office/powerpoint/2010/main" val="105293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75773" y="824248"/>
            <a:ext cx="8654605" cy="6426557"/>
          </a:xfrm>
        </p:spPr>
        <p:txBody>
          <a:bodyPr>
            <a:normAutofit/>
          </a:bodyPr>
          <a:lstStyle/>
          <a:p>
            <a:pPr algn="just">
              <a:lnSpc>
                <a:spcPct val="150000"/>
              </a:lnSpc>
            </a:pPr>
            <a:r>
              <a:rPr lang="es-MX" dirty="0" smtClean="0">
                <a:solidFill>
                  <a:schemeClr val="tx1"/>
                </a:solidFill>
              </a:rPr>
              <a:t>Dos </a:t>
            </a:r>
            <a:r>
              <a:rPr lang="es-MX" dirty="0">
                <a:solidFill>
                  <a:schemeClr val="tx1"/>
                </a:solidFill>
              </a:rPr>
              <a:t>de los procedimientos más comunes son la </a:t>
            </a:r>
            <a:r>
              <a:rPr lang="es-MX" dirty="0" err="1" smtClean="0">
                <a:solidFill>
                  <a:schemeClr val="tx1"/>
                </a:solidFill>
              </a:rPr>
              <a:t>gastroduodenostomía</a:t>
            </a:r>
            <a:r>
              <a:rPr lang="es-MX" dirty="0" smtClean="0">
                <a:solidFill>
                  <a:schemeClr val="tx1"/>
                </a:solidFill>
              </a:rPr>
              <a:t> y </a:t>
            </a:r>
            <a:r>
              <a:rPr lang="es-MX" dirty="0">
                <a:solidFill>
                  <a:schemeClr val="tx1"/>
                </a:solidFill>
              </a:rPr>
              <a:t>la </a:t>
            </a:r>
            <a:r>
              <a:rPr lang="es-MX" dirty="0" err="1" smtClean="0">
                <a:solidFill>
                  <a:schemeClr val="tx1"/>
                </a:solidFill>
              </a:rPr>
              <a:t>gastroyeyunostomía</a:t>
            </a:r>
            <a:r>
              <a:rPr lang="es-MX" dirty="0" smtClean="0">
                <a:solidFill>
                  <a:schemeClr val="tx1"/>
                </a:solidFill>
              </a:rPr>
              <a:t>.</a:t>
            </a:r>
          </a:p>
          <a:p>
            <a:pPr algn="just">
              <a:lnSpc>
                <a:spcPct val="150000"/>
              </a:lnSpc>
            </a:pPr>
            <a:endParaRPr lang="es-MX" dirty="0">
              <a:solidFill>
                <a:schemeClr val="tx1"/>
              </a:solidFill>
            </a:endParaRPr>
          </a:p>
          <a:p>
            <a:pPr algn="just">
              <a:lnSpc>
                <a:spcPct val="150000"/>
              </a:lnSpc>
            </a:pPr>
            <a:endParaRPr lang="es-MX" dirty="0" smtClean="0">
              <a:solidFill>
                <a:schemeClr val="tx1"/>
              </a:solidFill>
            </a:endParaRPr>
          </a:p>
          <a:p>
            <a:pPr algn="just">
              <a:lnSpc>
                <a:spcPct val="150000"/>
              </a:lnSpc>
            </a:pPr>
            <a:endParaRPr lang="es-MX" dirty="0" smtClean="0">
              <a:solidFill>
                <a:schemeClr val="tx1"/>
              </a:solidFill>
            </a:endParaRPr>
          </a:p>
          <a:p>
            <a:pPr algn="just">
              <a:lnSpc>
                <a:spcPct val="150000"/>
              </a:lnSpc>
            </a:pPr>
            <a:endParaRPr lang="es-MX" dirty="0">
              <a:solidFill>
                <a:schemeClr val="tx1"/>
              </a:solidFill>
            </a:endParaRPr>
          </a:p>
          <a:p>
            <a:pPr algn="just">
              <a:lnSpc>
                <a:spcPct val="150000"/>
              </a:lnSpc>
            </a:pPr>
            <a:endParaRPr lang="es-MX" dirty="0" smtClean="0">
              <a:solidFill>
                <a:schemeClr val="tx1"/>
              </a:solidFill>
            </a:endParaRPr>
          </a:p>
          <a:p>
            <a:pPr algn="just">
              <a:lnSpc>
                <a:spcPct val="150000"/>
              </a:lnSpc>
            </a:pPr>
            <a:endParaRPr lang="es-MX" dirty="0">
              <a:solidFill>
                <a:schemeClr val="tx1"/>
              </a:solidFill>
            </a:endParaRPr>
          </a:p>
          <a:p>
            <a:pPr algn="just">
              <a:lnSpc>
                <a:spcPct val="150000"/>
              </a:lnSpc>
            </a:pPr>
            <a:endParaRPr lang="es-MX" dirty="0" smtClean="0">
              <a:solidFill>
                <a:schemeClr val="tx1"/>
              </a:solidFill>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45950" t="16885" r="16021" b="34828"/>
          <a:stretch/>
        </p:blipFill>
        <p:spPr>
          <a:xfrm>
            <a:off x="3802073" y="1899635"/>
            <a:ext cx="6611823" cy="4720106"/>
          </a:xfrm>
          <a:prstGeom prst="rect">
            <a:avLst/>
          </a:prstGeom>
        </p:spPr>
      </p:pic>
    </p:spTree>
    <p:extLst>
      <p:ext uri="{BB962C8B-B14F-4D97-AF65-F5344CB8AC3E}">
        <p14:creationId xmlns:p14="http://schemas.microsoft.com/office/powerpoint/2010/main" val="915210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96028" y="601014"/>
            <a:ext cx="8915400" cy="3777622"/>
          </a:xfrm>
        </p:spPr>
        <p:txBody>
          <a:bodyPr/>
          <a:lstStyle/>
          <a:p>
            <a:pPr algn="just">
              <a:lnSpc>
                <a:spcPct val="150000"/>
              </a:lnSpc>
            </a:pPr>
            <a:r>
              <a:rPr lang="es-MX" dirty="0">
                <a:solidFill>
                  <a:schemeClr val="tx1"/>
                </a:solidFill>
              </a:rPr>
              <a:t>Cuando el cáncer es difuso por toda la mucosa, pero limitado al estómago, puede estar indicada la gastrectomía total o extirpación total del estómago con posterior anastomosis del esófago al duodeno o yeyuno (</a:t>
            </a:r>
            <a:r>
              <a:rPr lang="es-MX" dirty="0" err="1">
                <a:solidFill>
                  <a:schemeClr val="tx1"/>
                </a:solidFill>
              </a:rPr>
              <a:t>esofagoyeyunostomía</a:t>
            </a:r>
            <a:r>
              <a:rPr lang="es-MX" dirty="0">
                <a:solidFill>
                  <a:schemeClr val="tx1"/>
                </a:solidFill>
              </a:rPr>
              <a:t>).</a:t>
            </a:r>
            <a:endParaRPr lang="es-AR" dirty="0">
              <a:solidFill>
                <a:schemeClr val="tx1"/>
              </a:solidFill>
            </a:endParaRPr>
          </a:p>
          <a:p>
            <a:pPr algn="just">
              <a:lnSpc>
                <a:spcPct val="150000"/>
              </a:lnSpc>
            </a:pPr>
            <a:endParaRPr lang="es-AR" dirty="0">
              <a:solidFill>
                <a:schemeClr val="tx1"/>
              </a:solidFill>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44999" t="15570" r="13803" b="32386"/>
          <a:stretch/>
        </p:blipFill>
        <p:spPr>
          <a:xfrm>
            <a:off x="4043966" y="2489825"/>
            <a:ext cx="5887214" cy="4181431"/>
          </a:xfrm>
          <a:prstGeom prst="rect">
            <a:avLst/>
          </a:prstGeom>
        </p:spPr>
      </p:pic>
    </p:spTree>
    <p:extLst>
      <p:ext uri="{BB962C8B-B14F-4D97-AF65-F5344CB8AC3E}">
        <p14:creationId xmlns:p14="http://schemas.microsoft.com/office/powerpoint/2010/main" val="913696177"/>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44</TotalTime>
  <Words>824</Words>
  <Application>Microsoft Office PowerPoint</Application>
  <PresentationFormat>Panorámica</PresentationFormat>
  <Paragraphs>42</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Century Gothic</vt:lpstr>
      <vt:lpstr>Wingdings 3</vt:lpstr>
      <vt:lpstr>Espiral</vt:lpstr>
      <vt:lpstr>Cáncer de estómago</vt:lpstr>
      <vt:lpstr>Factores de riesgo</vt:lpstr>
      <vt:lpstr>Fisiopatología </vt:lpstr>
      <vt:lpstr>Presentación de PowerPoint</vt:lpstr>
      <vt:lpstr>Manifestaciones </vt:lpstr>
      <vt:lpstr>Métodos diagnósticos</vt:lpstr>
      <vt:lpstr>Tratamiento </vt:lpstr>
      <vt:lpstr>Presentación de PowerPoint</vt:lpstr>
      <vt:lpstr>Presentación de PowerPoint</vt:lpstr>
      <vt:lpstr>Complicaciones </vt:lpstr>
      <vt:lpstr>Presentación de PowerPoint</vt:lpstr>
      <vt:lpstr>Otras terapias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Cáncer de estómago</dc:title>
  <dc:creator>gladys</dc:creator>
  <cp:lastModifiedBy>gladys</cp:lastModifiedBy>
  <cp:revision>5</cp:revision>
  <dcterms:created xsi:type="dcterms:W3CDTF">2022-10-17T02:44:05Z</dcterms:created>
  <dcterms:modified xsi:type="dcterms:W3CDTF">2022-10-17T03:28:55Z</dcterms:modified>
</cp:coreProperties>
</file>