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4"/>
  </p:sldMasterIdLst>
  <p:notesMasterIdLst>
    <p:notesMasterId r:id="rId50"/>
  </p:notesMasterIdLst>
  <p:handoutMasterIdLst>
    <p:handoutMasterId r:id="rId51"/>
  </p:handoutMasterIdLst>
  <p:sldIdLst>
    <p:sldId id="374" r:id="rId5"/>
    <p:sldId id="422" r:id="rId6"/>
    <p:sldId id="376" r:id="rId7"/>
    <p:sldId id="377" r:id="rId8"/>
    <p:sldId id="378" r:id="rId9"/>
    <p:sldId id="379" r:id="rId10"/>
    <p:sldId id="380" r:id="rId11"/>
    <p:sldId id="382" r:id="rId12"/>
    <p:sldId id="383" r:id="rId13"/>
    <p:sldId id="385" r:id="rId14"/>
    <p:sldId id="381" r:id="rId15"/>
    <p:sldId id="384" r:id="rId16"/>
    <p:sldId id="386" r:id="rId17"/>
    <p:sldId id="387" r:id="rId18"/>
    <p:sldId id="388" r:id="rId19"/>
    <p:sldId id="389" r:id="rId20"/>
    <p:sldId id="390" r:id="rId21"/>
    <p:sldId id="392" r:id="rId22"/>
    <p:sldId id="393"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p:cViewPr varScale="1">
        <p:scale>
          <a:sx n="63" d="100"/>
          <a:sy n="63" d="100"/>
        </p:scale>
        <p:origin x="954" y="78"/>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09/09/2019</a:t>
            </a:fld>
            <a:endParaRPr lang="es-ES" dirty="0"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smtClean="0"/>
          </a:p>
        </p:txBody>
      </p:sp>
    </p:spTree>
    <p:extLst>
      <p:ext uri="{BB962C8B-B14F-4D97-AF65-F5344CB8AC3E}">
        <p14:creationId xmlns:p14="http://schemas.microsoft.com/office/powerpoint/2010/main" val="2114415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ES"/>
              <a:pPr/>
              <a:t>09/09/2019</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extLst>
      <p:ext uri="{BB962C8B-B14F-4D97-AF65-F5344CB8AC3E}">
        <p14:creationId xmlns:p14="http://schemas.microsoft.com/office/powerpoint/2010/main" val="449064961"/>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extLst>
      <p:ext uri="{BB962C8B-B14F-4D97-AF65-F5344CB8AC3E}">
        <p14:creationId xmlns:p14="http://schemas.microsoft.com/office/powerpoint/2010/main" val="62994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extLst>
      <p:ext uri="{BB962C8B-B14F-4D97-AF65-F5344CB8AC3E}">
        <p14:creationId xmlns:p14="http://schemas.microsoft.com/office/powerpoint/2010/main" val="362629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extLst>
      <p:ext uri="{BB962C8B-B14F-4D97-AF65-F5344CB8AC3E}">
        <p14:creationId xmlns:p14="http://schemas.microsoft.com/office/powerpoint/2010/main" val="327949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extLst>
      <p:ext uri="{BB962C8B-B14F-4D97-AF65-F5344CB8AC3E}">
        <p14:creationId xmlns:p14="http://schemas.microsoft.com/office/powerpoint/2010/main" val="86349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extLst>
      <p:ext uri="{BB962C8B-B14F-4D97-AF65-F5344CB8AC3E}">
        <p14:creationId xmlns:p14="http://schemas.microsoft.com/office/powerpoint/2010/main" val="65000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extLst>
      <p:ext uri="{BB962C8B-B14F-4D97-AF65-F5344CB8AC3E}">
        <p14:creationId xmlns:p14="http://schemas.microsoft.com/office/powerpoint/2010/main" val="1451998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extLst>
      <p:ext uri="{BB962C8B-B14F-4D97-AF65-F5344CB8AC3E}">
        <p14:creationId xmlns:p14="http://schemas.microsoft.com/office/powerpoint/2010/main" val="109216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extLst>
      <p:ext uri="{BB962C8B-B14F-4D97-AF65-F5344CB8AC3E}">
        <p14:creationId xmlns:p14="http://schemas.microsoft.com/office/powerpoint/2010/main" val="22286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extLst>
      <p:ext uri="{BB962C8B-B14F-4D97-AF65-F5344CB8AC3E}">
        <p14:creationId xmlns:p14="http://schemas.microsoft.com/office/powerpoint/2010/main" val="1067647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extLst>
      <p:ext uri="{BB962C8B-B14F-4D97-AF65-F5344CB8AC3E}">
        <p14:creationId xmlns:p14="http://schemas.microsoft.com/office/powerpoint/2010/main" val="1824240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extLst>
      <p:ext uri="{BB962C8B-B14F-4D97-AF65-F5344CB8AC3E}">
        <p14:creationId xmlns:p14="http://schemas.microsoft.com/office/powerpoint/2010/main" val="361729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extLst>
      <p:ext uri="{BB962C8B-B14F-4D97-AF65-F5344CB8AC3E}">
        <p14:creationId xmlns:p14="http://schemas.microsoft.com/office/powerpoint/2010/main" val="410347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extLst>
      <p:ext uri="{BB962C8B-B14F-4D97-AF65-F5344CB8AC3E}">
        <p14:creationId xmlns:p14="http://schemas.microsoft.com/office/powerpoint/2010/main" val="2073618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extLst>
      <p:ext uri="{BB962C8B-B14F-4D97-AF65-F5344CB8AC3E}">
        <p14:creationId xmlns:p14="http://schemas.microsoft.com/office/powerpoint/2010/main" val="2907609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extLst>
      <p:ext uri="{BB962C8B-B14F-4D97-AF65-F5344CB8AC3E}">
        <p14:creationId xmlns:p14="http://schemas.microsoft.com/office/powerpoint/2010/main" val="280959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24</a:t>
            </a:fld>
            <a:endParaRPr lang="es-ES" dirty="0"/>
          </a:p>
        </p:txBody>
      </p:sp>
    </p:spTree>
    <p:extLst>
      <p:ext uri="{BB962C8B-B14F-4D97-AF65-F5344CB8AC3E}">
        <p14:creationId xmlns:p14="http://schemas.microsoft.com/office/powerpoint/2010/main" val="2609873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25</a:t>
            </a:fld>
            <a:endParaRPr lang="es-ES" dirty="0"/>
          </a:p>
        </p:txBody>
      </p:sp>
    </p:spTree>
    <p:extLst>
      <p:ext uri="{BB962C8B-B14F-4D97-AF65-F5344CB8AC3E}">
        <p14:creationId xmlns:p14="http://schemas.microsoft.com/office/powerpoint/2010/main" val="2361902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26</a:t>
            </a:fld>
            <a:endParaRPr lang="es-ES" dirty="0"/>
          </a:p>
        </p:txBody>
      </p:sp>
    </p:spTree>
    <p:extLst>
      <p:ext uri="{BB962C8B-B14F-4D97-AF65-F5344CB8AC3E}">
        <p14:creationId xmlns:p14="http://schemas.microsoft.com/office/powerpoint/2010/main" val="3113689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27</a:t>
            </a:fld>
            <a:endParaRPr lang="es-ES" dirty="0"/>
          </a:p>
        </p:txBody>
      </p:sp>
    </p:spTree>
    <p:extLst>
      <p:ext uri="{BB962C8B-B14F-4D97-AF65-F5344CB8AC3E}">
        <p14:creationId xmlns:p14="http://schemas.microsoft.com/office/powerpoint/2010/main" val="849923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28</a:t>
            </a:fld>
            <a:endParaRPr lang="es-ES" dirty="0"/>
          </a:p>
        </p:txBody>
      </p:sp>
    </p:spTree>
    <p:extLst>
      <p:ext uri="{BB962C8B-B14F-4D97-AF65-F5344CB8AC3E}">
        <p14:creationId xmlns:p14="http://schemas.microsoft.com/office/powerpoint/2010/main" val="1002105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29</a:t>
            </a:fld>
            <a:endParaRPr lang="es-ES" dirty="0"/>
          </a:p>
        </p:txBody>
      </p:sp>
    </p:spTree>
    <p:extLst>
      <p:ext uri="{BB962C8B-B14F-4D97-AF65-F5344CB8AC3E}">
        <p14:creationId xmlns:p14="http://schemas.microsoft.com/office/powerpoint/2010/main" val="1319694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30</a:t>
            </a:fld>
            <a:endParaRPr lang="es-ES" dirty="0"/>
          </a:p>
        </p:txBody>
      </p:sp>
    </p:spTree>
    <p:extLst>
      <p:ext uri="{BB962C8B-B14F-4D97-AF65-F5344CB8AC3E}">
        <p14:creationId xmlns:p14="http://schemas.microsoft.com/office/powerpoint/2010/main" val="214451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extLst>
      <p:ext uri="{BB962C8B-B14F-4D97-AF65-F5344CB8AC3E}">
        <p14:creationId xmlns:p14="http://schemas.microsoft.com/office/powerpoint/2010/main" val="2882434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31</a:t>
            </a:fld>
            <a:endParaRPr lang="es-ES" dirty="0"/>
          </a:p>
        </p:txBody>
      </p:sp>
    </p:spTree>
    <p:extLst>
      <p:ext uri="{BB962C8B-B14F-4D97-AF65-F5344CB8AC3E}">
        <p14:creationId xmlns:p14="http://schemas.microsoft.com/office/powerpoint/2010/main" val="86713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32</a:t>
            </a:fld>
            <a:endParaRPr lang="es-ES" dirty="0"/>
          </a:p>
        </p:txBody>
      </p:sp>
    </p:spTree>
    <p:extLst>
      <p:ext uri="{BB962C8B-B14F-4D97-AF65-F5344CB8AC3E}">
        <p14:creationId xmlns:p14="http://schemas.microsoft.com/office/powerpoint/2010/main" val="963547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33</a:t>
            </a:fld>
            <a:endParaRPr lang="es-ES" dirty="0"/>
          </a:p>
        </p:txBody>
      </p:sp>
    </p:spTree>
    <p:extLst>
      <p:ext uri="{BB962C8B-B14F-4D97-AF65-F5344CB8AC3E}">
        <p14:creationId xmlns:p14="http://schemas.microsoft.com/office/powerpoint/2010/main" val="506437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34</a:t>
            </a:fld>
            <a:endParaRPr lang="es-ES" dirty="0"/>
          </a:p>
        </p:txBody>
      </p:sp>
    </p:spTree>
    <p:extLst>
      <p:ext uri="{BB962C8B-B14F-4D97-AF65-F5344CB8AC3E}">
        <p14:creationId xmlns:p14="http://schemas.microsoft.com/office/powerpoint/2010/main" val="824215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35</a:t>
            </a:fld>
            <a:endParaRPr lang="es-ES" dirty="0"/>
          </a:p>
        </p:txBody>
      </p:sp>
    </p:spTree>
    <p:extLst>
      <p:ext uri="{BB962C8B-B14F-4D97-AF65-F5344CB8AC3E}">
        <p14:creationId xmlns:p14="http://schemas.microsoft.com/office/powerpoint/2010/main" val="3138109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36</a:t>
            </a:fld>
            <a:endParaRPr lang="es-ES" dirty="0"/>
          </a:p>
        </p:txBody>
      </p:sp>
    </p:spTree>
    <p:extLst>
      <p:ext uri="{BB962C8B-B14F-4D97-AF65-F5344CB8AC3E}">
        <p14:creationId xmlns:p14="http://schemas.microsoft.com/office/powerpoint/2010/main" val="3888207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37</a:t>
            </a:fld>
            <a:endParaRPr lang="es-ES" dirty="0"/>
          </a:p>
        </p:txBody>
      </p:sp>
    </p:spTree>
    <p:extLst>
      <p:ext uri="{BB962C8B-B14F-4D97-AF65-F5344CB8AC3E}">
        <p14:creationId xmlns:p14="http://schemas.microsoft.com/office/powerpoint/2010/main" val="1885249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38</a:t>
            </a:fld>
            <a:endParaRPr lang="es-ES" dirty="0"/>
          </a:p>
        </p:txBody>
      </p:sp>
    </p:spTree>
    <p:extLst>
      <p:ext uri="{BB962C8B-B14F-4D97-AF65-F5344CB8AC3E}">
        <p14:creationId xmlns:p14="http://schemas.microsoft.com/office/powerpoint/2010/main" val="492730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39</a:t>
            </a:fld>
            <a:endParaRPr lang="es-ES" dirty="0"/>
          </a:p>
        </p:txBody>
      </p:sp>
    </p:spTree>
    <p:extLst>
      <p:ext uri="{BB962C8B-B14F-4D97-AF65-F5344CB8AC3E}">
        <p14:creationId xmlns:p14="http://schemas.microsoft.com/office/powerpoint/2010/main" val="3798501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40</a:t>
            </a:fld>
            <a:endParaRPr lang="es-ES" dirty="0"/>
          </a:p>
        </p:txBody>
      </p:sp>
    </p:spTree>
    <p:extLst>
      <p:ext uri="{BB962C8B-B14F-4D97-AF65-F5344CB8AC3E}">
        <p14:creationId xmlns:p14="http://schemas.microsoft.com/office/powerpoint/2010/main" val="163034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extLst>
      <p:ext uri="{BB962C8B-B14F-4D97-AF65-F5344CB8AC3E}">
        <p14:creationId xmlns:p14="http://schemas.microsoft.com/office/powerpoint/2010/main" val="3431757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41</a:t>
            </a:fld>
            <a:endParaRPr lang="es-ES" dirty="0"/>
          </a:p>
        </p:txBody>
      </p:sp>
    </p:spTree>
    <p:extLst>
      <p:ext uri="{BB962C8B-B14F-4D97-AF65-F5344CB8AC3E}">
        <p14:creationId xmlns:p14="http://schemas.microsoft.com/office/powerpoint/2010/main" val="549375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42</a:t>
            </a:fld>
            <a:endParaRPr lang="es-ES" dirty="0"/>
          </a:p>
        </p:txBody>
      </p:sp>
    </p:spTree>
    <p:extLst>
      <p:ext uri="{BB962C8B-B14F-4D97-AF65-F5344CB8AC3E}">
        <p14:creationId xmlns:p14="http://schemas.microsoft.com/office/powerpoint/2010/main" val="3375790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43</a:t>
            </a:fld>
            <a:endParaRPr lang="es-ES" dirty="0"/>
          </a:p>
        </p:txBody>
      </p:sp>
    </p:spTree>
    <p:extLst>
      <p:ext uri="{BB962C8B-B14F-4D97-AF65-F5344CB8AC3E}">
        <p14:creationId xmlns:p14="http://schemas.microsoft.com/office/powerpoint/2010/main" val="1891774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44</a:t>
            </a:fld>
            <a:endParaRPr lang="es-ES" dirty="0"/>
          </a:p>
        </p:txBody>
      </p:sp>
    </p:spTree>
    <p:extLst>
      <p:ext uri="{BB962C8B-B14F-4D97-AF65-F5344CB8AC3E}">
        <p14:creationId xmlns:p14="http://schemas.microsoft.com/office/powerpoint/2010/main" val="3083287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45</a:t>
            </a:fld>
            <a:endParaRPr lang="es-ES" dirty="0"/>
          </a:p>
        </p:txBody>
      </p:sp>
    </p:spTree>
    <p:extLst>
      <p:ext uri="{BB962C8B-B14F-4D97-AF65-F5344CB8AC3E}">
        <p14:creationId xmlns:p14="http://schemas.microsoft.com/office/powerpoint/2010/main" val="93221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extLst>
      <p:ext uri="{BB962C8B-B14F-4D97-AF65-F5344CB8AC3E}">
        <p14:creationId xmlns:p14="http://schemas.microsoft.com/office/powerpoint/2010/main" val="400608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7</a:t>
            </a:fld>
            <a:endParaRPr lang="es-ES" dirty="0"/>
          </a:p>
        </p:txBody>
      </p:sp>
    </p:spTree>
    <p:extLst>
      <p:ext uri="{BB962C8B-B14F-4D97-AF65-F5344CB8AC3E}">
        <p14:creationId xmlns:p14="http://schemas.microsoft.com/office/powerpoint/2010/main" val="202830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extLst>
      <p:ext uri="{BB962C8B-B14F-4D97-AF65-F5344CB8AC3E}">
        <p14:creationId xmlns:p14="http://schemas.microsoft.com/office/powerpoint/2010/main" val="414902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extLst>
      <p:ext uri="{BB962C8B-B14F-4D97-AF65-F5344CB8AC3E}">
        <p14:creationId xmlns:p14="http://schemas.microsoft.com/office/powerpoint/2010/main" val="325637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extLst>
      <p:ext uri="{BB962C8B-B14F-4D97-AF65-F5344CB8AC3E}">
        <p14:creationId xmlns:p14="http://schemas.microsoft.com/office/powerpoint/2010/main" val="264653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5C14FD69-4A85-4715-A222-ABB225B63BC6}" type="datetimeFigureOut">
              <a:rPr lang="es-ES" smtClean="0"/>
              <a:pPr/>
              <a:t>09/09/2019</a:t>
            </a:fld>
            <a:endParaRPr lang="es-ES" dirty="0"/>
          </a:p>
        </p:txBody>
      </p:sp>
      <p:sp>
        <p:nvSpPr>
          <p:cNvPr id="20" name="19 Marcador de pie de página"/>
          <p:cNvSpPr>
            <a:spLocks noGrp="1"/>
          </p:cNvSpPr>
          <p:nvPr>
            <p:ph type="ftr" sz="quarter" idx="11"/>
          </p:nvPr>
        </p:nvSpPr>
        <p:spPr/>
        <p:txBody>
          <a:bodyPr/>
          <a:lstStyle/>
          <a:p>
            <a:endParaRPr lang="es-ES" dirty="0"/>
          </a:p>
        </p:txBody>
      </p:sp>
      <p:sp>
        <p:nvSpPr>
          <p:cNvPr id="10" name="9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09/09/2019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09/09/2019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09/09/2019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C14FD69-4A85-4715-A222-ABB225B63BC6}" type="datetimeFigureOut">
              <a:rPr lang="es-ES" smtClean="0"/>
              <a:pPr/>
              <a:t>09/09/2019</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C14FD69-4A85-4715-A222-ABB225B63BC6}" type="datetimeFigureOut">
              <a:rPr lang="es-ES" smtClean="0"/>
              <a:pPr/>
              <a:t>09/09/2019</a:t>
            </a:fld>
            <a:endParaRPr lang="es-ES" sz="1000" dirty="0"/>
          </a:p>
        </p:txBody>
      </p:sp>
      <p:sp>
        <p:nvSpPr>
          <p:cNvPr id="6" name="5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5C14FD69-4A85-4715-A222-ABB225B63BC6}" type="datetimeFigureOut">
              <a:rPr lang="es-ES" smtClean="0"/>
              <a:pPr/>
              <a:t>09/09/2019</a:t>
            </a:fld>
            <a:endParaRPr lang="es-ES" sz="1000" dirty="0"/>
          </a:p>
        </p:txBody>
      </p:sp>
      <p:sp>
        <p:nvSpPr>
          <p:cNvPr id="8" name="7 Marcador de pie de página"/>
          <p:cNvSpPr>
            <a:spLocks noGrp="1"/>
          </p:cNvSpPr>
          <p:nvPr>
            <p:ph type="ftr" sz="quarter" idx="11"/>
          </p:nvPr>
        </p:nvSpPr>
        <p:spPr/>
        <p:txBody>
          <a:bodyPr/>
          <a:lstStyle/>
          <a:p>
            <a:pPr algn="ctr"/>
            <a:endParaRPr lang="es-ES" sz="1000" dirty="0"/>
          </a:p>
        </p:txBody>
      </p:sp>
      <p:sp>
        <p:nvSpPr>
          <p:cNvPr id="9" name="8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C14FD69-4A85-4715-A222-ABB225B63BC6}" type="datetimeFigureOut">
              <a:rPr lang="es-ES" smtClean="0"/>
              <a:pPr/>
              <a:t>09/09/2019</a:t>
            </a:fld>
            <a:endParaRPr lang="es-ES" sz="1000" dirty="0"/>
          </a:p>
        </p:txBody>
      </p:sp>
      <p:sp>
        <p:nvSpPr>
          <p:cNvPr id="4" name="3 Marcador de pie de página"/>
          <p:cNvSpPr>
            <a:spLocks noGrp="1"/>
          </p:cNvSpPr>
          <p:nvPr>
            <p:ph type="ftr" sz="quarter" idx="11"/>
          </p:nvPr>
        </p:nvSpPr>
        <p:spPr/>
        <p:txBody>
          <a:bodyPr/>
          <a:lstStyle/>
          <a:p>
            <a:pPr algn="ctr"/>
            <a:endParaRPr lang="es-ES" sz="1000" dirty="0"/>
          </a:p>
        </p:txBody>
      </p:sp>
      <p:sp>
        <p:nvSpPr>
          <p:cNvPr id="5" name="4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5C14FD69-4A85-4715-A222-ABB225B63BC6}" type="datetimeFigureOut">
              <a:rPr lang="es-ES" smtClean="0"/>
              <a:pPr/>
              <a:t>09/09/2019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C14FD69-4A85-4715-A222-ABB225B63BC6}" type="datetimeFigureOut">
              <a:rPr lang="es-ES" smtClean="0"/>
              <a:pPr/>
              <a:t>09/09/2019</a:t>
            </a:fld>
            <a:endParaRPr lang="es-ES" sz="1000" dirty="0"/>
          </a:p>
        </p:txBody>
      </p:sp>
      <p:sp>
        <p:nvSpPr>
          <p:cNvPr id="6" name="5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C14FD69-4A85-4715-A222-ABB225B63BC6}" type="datetimeFigureOut">
              <a:rPr lang="es-ES" smtClean="0"/>
              <a:pPr/>
              <a:t>09/09/2019</a:t>
            </a:fld>
            <a:endParaRPr lang="es-ES" sz="1000" dirty="0"/>
          </a:p>
        </p:txBody>
      </p:sp>
      <p:sp>
        <p:nvSpPr>
          <p:cNvPr id="6" name="5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C14FD69-4A85-4715-A222-ABB225B63BC6}" type="datetimeFigureOut">
              <a:rPr lang="es-ES" smtClean="0"/>
              <a:pPr/>
              <a:t>09/09/2019</a:t>
            </a:fld>
            <a:endParaRPr lang="es-ES" sz="1000"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ctr"/>
            <a:endParaRPr lang="es-ES" sz="1000"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r"/>
            <a:fld id="{D4C49B74-5DB2-4B03-B1D2-7F6A3C51C318}" type="slidenum">
              <a:rPr lang="es-ES" smtClean="0"/>
              <a:pPr algn="r"/>
              <a:t>‹Nº›</a:t>
            </a:fld>
            <a:endParaRPr lang="es-ES" sz="1000"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4348" y="1714488"/>
            <a:ext cx="7577814" cy="1470025"/>
          </a:xfrm>
        </p:spPr>
        <p:txBody>
          <a:bodyPr>
            <a:normAutofit fontScale="90000"/>
          </a:bodyPr>
          <a:lstStyle/>
          <a:p>
            <a:pPr algn="ctr"/>
            <a:r>
              <a:rPr b="1" smtClean="0">
                <a:latin typeface="Arial" pitchFamily="34" charset="0"/>
                <a:cs typeface="Arial" pitchFamily="34" charset="0"/>
              </a:rPr>
              <a:t>Tecnologias de la Informacion y de la Comunicacion</a:t>
            </a:r>
            <a:endParaRPr b="1">
              <a:latin typeface="Arial" pitchFamily="34" charset="0"/>
              <a:cs typeface="Arial" pitchFamily="34" charset="0"/>
            </a:endParaRPr>
          </a:p>
        </p:txBody>
      </p:sp>
      <p:sp>
        <p:nvSpPr>
          <p:cNvPr id="2" name="Subtitle 1"/>
          <p:cNvSpPr>
            <a:spLocks noGrp="1"/>
          </p:cNvSpPr>
          <p:nvPr>
            <p:ph type="subTitle" idx="1"/>
          </p:nvPr>
        </p:nvSpPr>
        <p:spPr>
          <a:xfrm>
            <a:off x="1357290" y="3571876"/>
            <a:ext cx="6194066" cy="925223"/>
          </a:xfrm>
        </p:spPr>
        <p:txBody>
          <a:bodyPr>
            <a:normAutofit/>
          </a:bodyPr>
          <a:lstStyle/>
          <a:p>
            <a:pPr algn="ctr"/>
            <a:r>
              <a:rPr dirty="0" err="1" smtClean="0">
                <a:latin typeface="Arial" pitchFamily="34" charset="0"/>
                <a:cs typeface="Arial" pitchFamily="34" charset="0"/>
              </a:rPr>
              <a:t>Introduccion</a:t>
            </a:r>
            <a:r>
              <a:rPr dirty="0" smtClean="0">
                <a:latin typeface="Arial" pitchFamily="34" charset="0"/>
                <a:cs typeface="Arial" pitchFamily="34" charset="0"/>
              </a:rPr>
              <a:t> al Software de los </a:t>
            </a:r>
            <a:r>
              <a:rPr dirty="0" err="1" smtClean="0">
                <a:latin typeface="Arial" pitchFamily="34" charset="0"/>
                <a:cs typeface="Arial" pitchFamily="34" charset="0"/>
              </a:rPr>
              <a:t>Sistemas</a:t>
            </a:r>
            <a:r>
              <a:rPr dirty="0" smtClean="0">
                <a:latin typeface="Arial" pitchFamily="34" charset="0"/>
                <a:cs typeface="Arial" pitchFamily="34" charset="0"/>
              </a:rPr>
              <a:t> de </a:t>
            </a:r>
            <a:r>
              <a:rPr dirty="0" err="1" smtClean="0">
                <a:latin typeface="Arial" pitchFamily="34" charset="0"/>
                <a:cs typeface="Arial" pitchFamily="34" charset="0"/>
              </a:rPr>
              <a:t>Computacion</a:t>
            </a:r>
            <a:endParaRPr dirty="0">
              <a:latin typeface="Arial" pitchFamily="34" charset="0"/>
              <a:cs typeface="Arial" pitchFamily="34" charset="0"/>
            </a:endParaRPr>
          </a:p>
        </p:txBody>
      </p:sp>
      <p:sp>
        <p:nvSpPr>
          <p:cNvPr id="4" name="Subtitle 1"/>
          <p:cNvSpPr txBox="1">
            <a:spLocks/>
          </p:cNvSpPr>
          <p:nvPr/>
        </p:nvSpPr>
        <p:spPr>
          <a:xfrm>
            <a:off x="1285852" y="5286388"/>
            <a:ext cx="6194066" cy="925223"/>
          </a:xfrm>
          <a:prstGeom prst="rect">
            <a:avLst/>
          </a:prstGeo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Ing. María Aparicio</a:t>
            </a:r>
            <a:endParaRPr kumimoji="0" lang="es-ES" sz="28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571480"/>
            <a:ext cx="5929354" cy="571504"/>
          </a:xfrm>
        </p:spPr>
        <p:txBody>
          <a:bodyPr>
            <a:normAutofit/>
          </a:bodyPr>
          <a:lstStyle/>
          <a:p>
            <a:pPr algn="ctr"/>
            <a:r>
              <a:rPr sz="2400" smtClean="0">
                <a:latin typeface="Arial" pitchFamily="34" charset="0"/>
                <a:cs typeface="Arial" pitchFamily="34" charset="0"/>
              </a:rPr>
              <a:t>Software de Diagnostico y mantenimiento</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428596" y="1357298"/>
            <a:ext cx="8501122" cy="369332"/>
          </a:xfrm>
          <a:prstGeom prst="rect">
            <a:avLst/>
          </a:prstGeom>
        </p:spPr>
        <p:txBody>
          <a:bodyPr wrap="square">
            <a:spAutoFit/>
          </a:bodyPr>
          <a:lstStyle/>
          <a:p>
            <a:pPr algn="just">
              <a:spcBef>
                <a:spcPts val="600"/>
              </a:spcBef>
              <a:spcAft>
                <a:spcPts val="600"/>
              </a:spcAft>
            </a:pPr>
            <a:r>
              <a:rPr lang="es-ES_tradnl" dirty="0" smtClean="0">
                <a:latin typeface="Arial" pitchFamily="34" charset="0"/>
                <a:cs typeface="Arial" pitchFamily="34" charset="0"/>
              </a:rPr>
              <a:t>Utilizado para poner a prueba los equipos, encontrar fallas en un periférico, etc. </a:t>
            </a:r>
            <a:endParaRPr lang="es-ES" b="1" dirty="0">
              <a:latin typeface="Arial" pitchFamily="34" charset="0"/>
              <a:cs typeface="Arial" pitchFamily="34" charset="0"/>
            </a:endParaRPr>
          </a:p>
        </p:txBody>
      </p:sp>
      <p:sp>
        <p:nvSpPr>
          <p:cNvPr id="11" name="10 Rectángulo"/>
          <p:cNvSpPr/>
          <p:nvPr/>
        </p:nvSpPr>
        <p:spPr>
          <a:xfrm>
            <a:off x="500034" y="1857364"/>
            <a:ext cx="8072494" cy="1477328"/>
          </a:xfrm>
          <a:prstGeom prst="rect">
            <a:avLst/>
          </a:prstGeom>
        </p:spPr>
        <p:txBody>
          <a:bodyPr wrap="square">
            <a:spAutoFit/>
          </a:bodyPr>
          <a:lstStyle/>
          <a:p>
            <a:pPr algn="just"/>
            <a:r>
              <a:rPr lang="es-ES" dirty="0" smtClean="0">
                <a:latin typeface="Arial" pitchFamily="34" charset="0"/>
                <a:cs typeface="Arial" pitchFamily="34" charset="0"/>
              </a:rPr>
              <a:t>El mantenimiento que se debe hacer, se puede resumir en tres aspectos básicos importantes, los cuales son:</a:t>
            </a:r>
          </a:p>
          <a:p>
            <a:pPr algn="just"/>
            <a:r>
              <a:rPr lang="es-ES" b="1" dirty="0" smtClean="0">
                <a:latin typeface="Arial" pitchFamily="34" charset="0"/>
                <a:cs typeface="Arial" pitchFamily="34" charset="0"/>
              </a:rPr>
              <a:t>Diagnóstico.</a:t>
            </a:r>
            <a:endParaRPr lang="es-ES" dirty="0" smtClean="0">
              <a:latin typeface="Arial" pitchFamily="34" charset="0"/>
              <a:cs typeface="Arial" pitchFamily="34" charset="0"/>
            </a:endParaRPr>
          </a:p>
          <a:p>
            <a:pPr algn="just"/>
            <a:r>
              <a:rPr lang="es-ES" b="1" dirty="0" smtClean="0">
                <a:latin typeface="Arial" pitchFamily="34" charset="0"/>
                <a:cs typeface="Arial" pitchFamily="34" charset="0"/>
              </a:rPr>
              <a:t>Limpieza.</a:t>
            </a:r>
            <a:endParaRPr lang="es-ES" dirty="0" smtClean="0">
              <a:latin typeface="Arial" pitchFamily="34" charset="0"/>
              <a:cs typeface="Arial" pitchFamily="34" charset="0"/>
            </a:endParaRPr>
          </a:p>
          <a:p>
            <a:pPr algn="just"/>
            <a:r>
              <a:rPr lang="es-ES" b="1" dirty="0" smtClean="0">
                <a:latin typeface="Arial" pitchFamily="34" charset="0"/>
                <a:cs typeface="Arial" pitchFamily="34" charset="0"/>
              </a:rPr>
              <a:t>Desfragmentación.</a:t>
            </a:r>
            <a:endParaRPr lang="es-ES" dirty="0">
              <a:latin typeface="Arial" pitchFamily="34" charset="0"/>
              <a:cs typeface="Arial" pitchFamily="34" charset="0"/>
            </a:endParaRPr>
          </a:p>
        </p:txBody>
      </p:sp>
      <p:pic>
        <p:nvPicPr>
          <p:cNvPr id="38914" name="Picture 2" descr="http://www.bosch.com.ar/ar/equiteste/produtos/software/pict/principal.gif"/>
          <p:cNvPicPr>
            <a:picLocks noChangeAspect="1" noChangeArrowheads="1"/>
          </p:cNvPicPr>
          <p:nvPr/>
        </p:nvPicPr>
        <p:blipFill>
          <a:blip r:embed="rId3" cstate="print"/>
          <a:srcRect/>
          <a:stretch>
            <a:fillRect/>
          </a:stretch>
        </p:blipFill>
        <p:spPr bwMode="auto">
          <a:xfrm>
            <a:off x="3357554" y="2786058"/>
            <a:ext cx="2662851" cy="1500198"/>
          </a:xfrm>
          <a:prstGeom prst="rect">
            <a:avLst/>
          </a:prstGeom>
          <a:noFill/>
        </p:spPr>
      </p:pic>
      <p:pic>
        <p:nvPicPr>
          <p:cNvPr id="38922" name="Picture 10" descr="http://t0.gstatic.com/images?q=tbn:ANd9GcTHzM0NmmDPuO7XwoOjW5UmAgrfglBFCxq-dyOOzCYw2RA-3qdnGw"/>
          <p:cNvPicPr>
            <a:picLocks noChangeAspect="1" noChangeArrowheads="1"/>
          </p:cNvPicPr>
          <p:nvPr/>
        </p:nvPicPr>
        <p:blipFill>
          <a:blip r:embed="rId4" cstate="print"/>
          <a:srcRect/>
          <a:stretch>
            <a:fillRect/>
          </a:stretch>
        </p:blipFill>
        <p:spPr bwMode="auto">
          <a:xfrm>
            <a:off x="1714480" y="3643314"/>
            <a:ext cx="1914525" cy="2390775"/>
          </a:xfrm>
          <a:prstGeom prst="rect">
            <a:avLst/>
          </a:prstGeom>
          <a:noFill/>
        </p:spPr>
      </p:pic>
      <p:pic>
        <p:nvPicPr>
          <p:cNvPr id="38924" name="Picture 12" descr="http://t1.gstatic.com/images?q=tbn:ANd9GcRgHoTAJMChz_rg4Sis_HjqfPCxXaCkc7dNmOjHWanxVbZd_VkZ"/>
          <p:cNvPicPr>
            <a:picLocks noChangeAspect="1" noChangeArrowheads="1"/>
          </p:cNvPicPr>
          <p:nvPr/>
        </p:nvPicPr>
        <p:blipFill>
          <a:blip r:embed="rId5" cstate="print"/>
          <a:srcRect/>
          <a:stretch>
            <a:fillRect/>
          </a:stretch>
        </p:blipFill>
        <p:spPr bwMode="auto">
          <a:xfrm>
            <a:off x="6143636" y="3000372"/>
            <a:ext cx="2190750" cy="2085976"/>
          </a:xfrm>
          <a:prstGeom prst="rect">
            <a:avLst/>
          </a:prstGeom>
          <a:noFill/>
        </p:spPr>
      </p:pic>
      <p:pic>
        <p:nvPicPr>
          <p:cNvPr id="38926" name="Picture 14" descr="http://2.bp.blogspot.com/_yd-zUpWJ4ew/Rs4hfrQ7MtI/AAAAAAAAB-w/f4GafRrIvOE/s400/Tuneup2007cover.jpg"/>
          <p:cNvPicPr>
            <a:picLocks noChangeAspect="1" noChangeArrowheads="1"/>
          </p:cNvPicPr>
          <p:nvPr/>
        </p:nvPicPr>
        <p:blipFill>
          <a:blip r:embed="rId6" cstate="print"/>
          <a:srcRect/>
          <a:stretch>
            <a:fillRect/>
          </a:stretch>
        </p:blipFill>
        <p:spPr bwMode="auto">
          <a:xfrm>
            <a:off x="4429124" y="4143380"/>
            <a:ext cx="1785950" cy="23395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571480"/>
            <a:ext cx="5072098" cy="571504"/>
          </a:xfrm>
        </p:spPr>
        <p:txBody>
          <a:bodyPr>
            <a:normAutofit/>
          </a:bodyPr>
          <a:lstStyle/>
          <a:p>
            <a:pPr algn="ctr"/>
            <a:r>
              <a:rPr sz="2400" smtClean="0">
                <a:latin typeface="Arial" pitchFamily="34" charset="0"/>
                <a:cs typeface="Arial" pitchFamily="34" charset="0"/>
              </a:rPr>
              <a:t>Software de Aplicaci</a:t>
            </a:r>
            <a:r>
              <a:rPr lang="es-ES" sz="2400" dirty="0" smtClean="0">
                <a:latin typeface="Arial" pitchFamily="34" charset="0"/>
                <a:cs typeface="Arial" pitchFamily="34" charset="0"/>
              </a:rPr>
              <a:t>ó</a:t>
            </a:r>
            <a:r>
              <a:rPr sz="2400" smtClean="0">
                <a:latin typeface="Arial" pitchFamily="34" charset="0"/>
                <a:cs typeface="Arial" pitchFamily="34" charset="0"/>
              </a:rPr>
              <a:t>n Estandart</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71472" y="1028343"/>
            <a:ext cx="8072494" cy="2185214"/>
          </a:xfrm>
          <a:prstGeom prst="rect">
            <a:avLst/>
          </a:prstGeom>
        </p:spPr>
        <p:txBody>
          <a:bodyPr wrap="square">
            <a:spAutoFit/>
          </a:bodyPr>
          <a:lstStyle/>
          <a:p>
            <a:pPr algn="just">
              <a:spcBef>
                <a:spcPts val="600"/>
              </a:spcBef>
              <a:spcAft>
                <a:spcPts val="600"/>
              </a:spcAft>
            </a:pPr>
            <a:r>
              <a:rPr lang="es-ES" dirty="0" smtClean="0">
                <a:latin typeface="Arial" pitchFamily="34" charset="0"/>
                <a:cs typeface="Arial" pitchFamily="34" charset="0"/>
              </a:rPr>
              <a:t>Permiten  a los usuarios llevar a cabo las diferentes tareas específicas, en cualquiera que sea el caso que este lo necesite, para facilitar estas tareas.</a:t>
            </a:r>
          </a:p>
          <a:p>
            <a:pPr algn="just">
              <a:spcBef>
                <a:spcPts val="600"/>
              </a:spcBef>
              <a:spcAft>
                <a:spcPts val="600"/>
              </a:spcAft>
            </a:pPr>
            <a:r>
              <a:rPr lang="es-ES" dirty="0" smtClean="0">
                <a:latin typeface="Arial" pitchFamily="34" charset="0"/>
                <a:cs typeface="Arial" pitchFamily="34" charset="0"/>
              </a:rPr>
              <a:t>Este grupo de software está integrado por: editores de texto, antivirus, editores gráficos, bases de datos, telecomunicaciones, juegos de vídeo, software de cálculo numérico y demás aplicaciones que los usuarios utilizamos diariamente para desarrollar cualquier actividad en nuestro computador. </a:t>
            </a:r>
          </a:p>
        </p:txBody>
      </p:sp>
      <p:sp>
        <p:nvSpPr>
          <p:cNvPr id="36868" name="AutoShape 4" descr="data:image/jpg;base64,/9j/4AAQSkZJRgABAQAAAQABAAD/2wCEAAkGBhQSERUTExQUExUWGRgaGBgYGB8fHBghGhYcHR0hHiEZHSYgHRskJR8fHy8gJCcpLC0sHx80NTAqNSYsLikBCQoKDgwOGg8PGi0hHyQsKiwsLCkpLykwKSwpLCw1KSwsNSwsLC8sLCksKSksMSwsKSwpLCwsLCksLCwsKSwpLP/AABEIAGsAdAMBIgACEQEDEQH/xAAbAAACAgMBAAAAAAAAAAAAAAAFBgMEAAIHAf/EAEUQAAIBAgQDBAYGBggHAQAAAAECAwQRAAUSIQYxQRMiUWEycYGRobEHFEJSYpIjssHR0uEVQ2NygpOisyQzNHPC8PEW/8QAGQEAAwEBAQAAAAAAAAAAAAAAAgMEAQUA/8QAKBEAAgIBBAAFBAMAAAAAAAAAAQIAEQMEEiExE0FRYYEFMkKRFCKx/9oADAMBAAIRAxEAPwDtskgUEkgAC5J5AeJwKfOGPoKAOhkJBPqVRcD+8V9WI+JqrSig8t2I8dNrA+PeIPswrnOPPGgSnFi3C40/0nJ96L8r/vxn9JSk2DQ/lf8AixtlFKBGrmxZgDc9L8vhgTBLWtWusiRClBIUad7Ad1td+ZP2bY9M4uqjJllUZIldgATe9uWxI2xtXVyxLqa/OwA3LHwA6n/6bDEGVsoDRKTeM73/AB94fP4YUuNc2KSkX5dwerSrv7W1KPUp8ThmNN7VE1zUMvxJITZVjXfYEs7H8oVb+QZsRniSXxh/I/8AFihwLWrL2to7aNA1lgdWq5NgB3QLes39wDiXiSL63JEiSIyHS7EDQxsDcb3HPe4xQEXfsqbQ6jZ/+ll/sSLpcBXBs0iqbEtz71/ZhoBxyfLcz1va/wBz4TJjqdVPoRn+6rN7hfCs+PaQBMYVKmYZwsZKgaiOe9gvrNib+QBPLA88Rt4x+5v5fLCjmObWkZSfRJB82+0fab/DDFR5kIoaUFVIl1li32VVSxPLfba3mMEcQUAkScPuMuDiNvGP8rfvxdynNGkYg6baQQVBH2iDzJ8MCctz0VHZ6IF75kLaiAUjRigY9w7swsF25Nv3TizleZylz2lG9MoUntC8ZBsRt+jJN+Z8NjhbAV1CF+sYsZihkdQ0lNC77u8aM3rZQT88e4TGQB9IUumG/wCFv148IWTQy1UgjjHmWPJR1Jt/K+Hz6QKcyRBFBLMGAA/vx3xHUIMqowYYu3kLopF9JdmNr3sbAdB4YIGdHFlCYaHZhwSJTQd97JEm7N0CjmcK9d9K9Aq/o5GqHPopGjEknzIAX24TcyySSrmlqJ6ZkaRh3NRYABVHSwPK/LGoyWUOpET+kvT8Qx6rhY9LuG5jOm8FQStHJUz2EtQ+ooDcRqvdVfMgDc4Q/pYrNFQPNn/2afHTeHjemQ/3/wDcbHMfpRy6SaqHZoz6Wa+kXteGntfwvY+7FmgAOYXIBw5hL6NjK1DM8WztMADsdlRb8xbqcX8wr8xT+ojmA+9ED+qwxzuDIaiw7tQlvuMy8/UcE6PLa/VpSsqYSdlMjkqSeQ3U7+v54tzaenZxRHvPHuM3D+byyzlajL4YQqO/aCNl3TcDcEcwDz6YcKKreXLhJJbW8BY25bxnHmYQuaZ0XvSGNlFzzbRbf24ymdfqJRHVuzgKHSQbFYrHljlZWDMCBXzFsbnH86rz9ZnAubSSfrnHSqqOBZadZKiNGp47dmxAJYqoBJvy7t9NtzbCRT8PyvXkmJ9DVDHVpNiDKTe/hbD/AJnQ1DsSoo5E6LLGbj/EAw+AxbqSP6j2kmFTyTIMlpFp6QxwyQ1ExG95NKsSbW2uVQAkAb9epJxRyzKjTxVUho4KU9g4DRTGTX3WNrEDSLhTfrfyxVq+H2Pp5TSS+cMoQ/FV+eJqDLkipKrRSS0Zk0IVkfVquwAK2dgF75GJm+0x4uPlBDoiRfuqo9ygYzE4xmJYyRT0yPbWqtbcagD8xgEOCKFHEnZDUG1DU7EX36M2nrytgvmNZoAAtqY2F+Q2uT7B+zA1IQe9oLk/aYaiffy9QsMJbJRoRqYyRZlr6nSfcp/yp+7HhpKT7lP+VP3YgO39X/o/ljUFSwBReY5oPH1YzxTG+F7wzEoCgLYLba3K3lba2E/iTi+lhqTDJTdtIAt20IeY2F23O2GXI/8Apof+3H+qMc64lolkzbS4urPCrDfcELttgc2RlUbeCTUZo8ON3bfyACe6haHiejblQj2xxYOZRFSVKsVp4VKmzKY0uu1xyHUcsV67gejSN2SABlViveY2IU2+1hZyniFoElkFgGlQMTvYCEnrsOWAxtqP5AxM1gg+0zO2DwDlRSKPrcYs34cqpnECzCOltdnH/OYX9C/h+Lw574P5TkkNNEIoUVEHTqfMnqT54QpuPqlJIn0P2DFbiSLSWDEbqfaN/MeOOl4vdCtXOejh5UbK4rH9GguLXAAIuLbEAEHzGA7ZFGm0dZPER0MwcD2ShsVc3zsOxB3TfSnRgDbU3jfeynawuQb7SO0EaI0skcWtbgFFA9m2M5mbxPSk6+jW0snlKgU++Jx8sRs1RMViMcDDtI2Z4pw1lSRWPdZQ3S3PEM2Y0vZTSRyxy9iupgqKSLmw5jqRixkMoapUgKP0c42AHJ6fwA/9vj3M0NGsHGYwHGYGHF7iqfRpP4T8XjwPzjNZIoKcRsEZxck8twDvf141+kd27JQmzMLD2yxj9uKPF8gE8SXUCNObLqG9+ljjlZ2IZvgTsadAyJxf3H9CVJ+L6pCB2kb6uQUBifKyi9/AevGVvHFbAQJYkUkXsy2Nr+Aa4HMYi4drIlrUMjRW0sFZV0rqPK9wN+l/PE/0iZNGL1Pb2YgDszvq2tZLbjx6j1YUu44yyuf3LAMa5lxugojuu4x5RnUk0dFIbIZWkLKvIqqSWG9+oU4B8XZbKlX2yRPKG0sCjKCjKPxEb7XFsFOG4rLl6+FPI/vWL+LFzi6XQFYc9MhHrAB/Zh+t4024iyK9vOcnE5TO23zsfEAZZmOYPJp0SohVwWkZCF7hsdmO97YBVlHUrRWEccX/ABAJUiMGUdmb7X0tpNrcjhzoshmKxyzVRkULrKCJVveM7ahvbfASsy09nInbM0olBLaFAUdly0+i2oe2+Mxs2mILVdHskxWoy+JjYUPLyr/JX4jnmkZYZI19GIghkVIiQpYG5uNJHLfpjpbNdSR4XBHqwgcQZUUpVqY52aPsou4yDvXUDUSdwSLG2GPgyQtlsJJJPZnc+RIGLkzO7lWHXVSBBtJHrzOW5tnGmZlvyEYH+UtsNPG1GrNHH9Yp4jHGq6ZGYH191TtthCSkM2aqh5GWAezRGT8AcdE4mzpRM6mrhjsbaJafWBtvuWNx/hxXJqsG4Cyeg+rUNZJ28Da5KZA6MWVbSA97Yb97l+/DJlvEkkgqD9agm7OCVwI0ZWUgbElunS3qwLetC0Mb9vCoerW0tPDpUaATutlue5Yn3HF2jzXtqesIqxVAQ2t2QTTrDAXIY6rj5eeBMagAKqI+0l9C3NzpW/rsL49xuoxmAlUDZ9krTmMjTZCDZiRuHRl5A7XXcbc8CKvJ6lzqmo6Kc/eSZ1b/AFxn9bDZUVARbn2AdcUWmYndiPJdre03J+AxLkONTyLuPRnIABqonVPDcJ9Ogq4/OKQOPcJP2YEVnC1F1qKqnP8AbU5t79Cj/Vjo1/xv+bHgXf05OY+3icnCfxlSajUJ05g3IKiJ6iNYZUlWGlCalYHm6jex22jxJxnTsY1ZUeSxIKouprMPAb+WC+VKOzR7DUyrqNhc7dfHHuY13ZqLC7MbKt7XNrm56KBck+AxTlxJlxbG6MiGQ433ecT4eIKgKENPV6QLWFOeQFhiWjyyeoSd1UwMXTs+3UjUFiCtdVNwPD1YKayd5JHYnopKL7Au9vMkn5YzSn3pP81/4sTY9IiksbPH5G5j594qgIrVv0cVkgsZqcA9AZLe7DzkeVGCljgLaii2LAWuTcm3vwMkjUg2eW9jb9K/gfxYN5S5aGIm5JRCSepKDFeJFX7RErQ6iLF9G0qTdujKswtZhJsCECXCtAfDkScExlGagWM9FKPCSJv/AAC4cJXsNsC6zOXjBLRC33te3yw7fZqaECi4h/0xLNOKcS0dIaaRi0iHSC5RlKrHIVJ9K5b54NCKUU03bVEVRrMQUxqBsZFBvbmTfxwUgzNJZRHLTx97e5AbofFB4HF9eGKQsHFNAGBDBhGoNxuDsMaG8p7ZzcK4zGWxmPQoNzSSxXyDH23UfJjiGnzVUusoCWFwTyI8R+7GufPbTbqCPfJGMa5umqVE5BFLDbkb6R7Bufdjj53KOzj8a+blSqCoB85I2aX9GBiPFiqn3Hf34mo62OQ206WG5Vhvz5i2xHmDhdfPRESk/dYejYE6/DSBclj4WvjWeVpYizo8PeULZrPpZlBvb0SbkW54iT6g5YbgKMacAA7hsZ7GKmKliKknUXA30KqG3qN9O3hfFHiyr0NfwQAf433/AFB8cWafLI4qqCOJQirFO23UloVuTzJ3O5wJ45uZoUAv2klOp9Rle/wvjuvYx8znZT6S5xZW1FNSrNCRaNR2isoOxA3HqPMeGBuWcZyVhUU8CMbDXr5IetyOnh1PQeBDiCOKdijVfZ2NjGVBFybeAJ8OfXCjkPCNZQVriCphNLIwEneAkUDroe41Lut7m4PLAclrviLN3GniPiFaV0Roo3JS7H0RuSPPb23wQyTPjKtLpQIsvad299KxiwsRbrbAviSqrlmP1dZGjAHIKwJtvte/wwQyhpGlpTKNMn1eZmFrWLPELW6EXthiG2mqSWMYKjkPXhf4nK9muskDV0AN9jsb9MHqtth68KXG8/6FVFrlwfZpIwDcZRKgLWDY8wVCHW5cG4F73t5264fMrrBLGrAMtxyYEEe/mPMYXsqg/RxllAbSTuBc7hR08DhmpCNIt02w1DZgsKk2MxmMw2BAufwO2nRcGxswW9jqQjax8CeXTC/pq427WV3qFUEECn0sAbEnugBrWva2HgY1fEOXRDIxs9xyZqFVFKHNYJAHWWJrXsdS3Hjz3U+N7HxwJn4pWWdIaeKSrCEPKYbFRpN1Go2U3IBO/S3XZtzDg2jnbXLTROx5tpsT6yOftxfoMuihXRFGkai2ygD5YlxfSkxsGLXGHUEiqgrJ5ZJqgzPBLABCqgSabkmQsfRY9AuIeIKKQ1EUqwySrHZrJouWXXt33W3pA+G2GXHuOqUsVJGFzn00MRl7WWnzGE6w5vGrrcNq/q9ZtfwwPzGgpppHb69HGXJJWaNoyL8xdyL+7HULb40ljBFiAR57/PAnEpglFM53nWR1E8zzU0sLq3o6Jt9hbpcfHDPlFOy1CK+7R0kan1mQ3+Kc8W5uFaSTdqeEk9QgB94AONsoyaKB37JSuoLe7M3Itb0ibDc8saqbTc8EANy3XqSu3QjCzmlM7yxlelr3Fx6XlhvxWhhAkYgdF/bgXS2uNDcVAUEMgZixuLDcEc9YPrG3iMEqapJay+XyGCEkQbmAcZHAq8gBglXm54nibjGY9xmDg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6870" name="AutoShape 6" descr="data:image/jpg;base64,/9j/4AAQSkZJRgABAQAAAQABAAD/2wCEAAkGBhQSERUTExQUExUWGRgaGBgYGB8fHBghGhYcHR0hHiEZHSYgHRskJR8fHy8gJCcpLC0sHx80NTAqNSYsLikBCQoKDgwOGg8PGi0hHyQsKiwsLCkpLykwKSwpLCw1KSwsNSwsLC8sLCksKSksMSwsKSwpLCwsLCksLCwsKSwpLP/AABEIAGsAdAMBIgACEQEDEQH/xAAbAAACAgMBAAAAAAAAAAAAAAAFBgMEAAIHAf/EAEUQAAIBAgQDBAYGBggHAQAAAAECAwQRAAUSIQYxQRMiUWEycYGRobEHFEJSYpIjssHR0uEVQ2NygpOisyQzNHPC8PEW/8QAGQEAAwEBAQAAAAAAAAAAAAAAAgMEAQUA/8QAKBEAAgIBBAAFBAMAAAAAAAAAAQIAEQMEEiExE0FRYYEFMkKRFCKx/9oADAMBAAIRAxEAPwDtskgUEkgAC5J5AeJwKfOGPoKAOhkJBPqVRcD+8V9WI+JqrSig8t2I8dNrA+PeIPswrnOPPGgSnFi3C40/0nJ96L8r/vxn9JSk2DQ/lf8AixtlFKBGrmxZgDc9L8vhgTBLWtWusiRClBIUad7Ad1td+ZP2bY9M4uqjJllUZIldgATe9uWxI2xtXVyxLqa/OwA3LHwA6n/6bDEGVsoDRKTeM73/AB94fP4YUuNc2KSkX5dwerSrv7W1KPUp8ThmNN7VE1zUMvxJITZVjXfYEs7H8oVb+QZsRniSXxh/I/8AFihwLWrL2to7aNA1lgdWq5NgB3QLes39wDiXiSL63JEiSIyHS7EDQxsDcb3HPe4xQEXfsqbQ6jZ/+ll/sSLpcBXBs0iqbEtz71/ZhoBxyfLcz1va/wBz4TJjqdVPoRn+6rN7hfCs+PaQBMYVKmYZwsZKgaiOe9gvrNib+QBPLA88Rt4x+5v5fLCjmObWkZSfRJB82+0fab/DDFR5kIoaUFVIl1li32VVSxPLfba3mMEcQUAkScPuMuDiNvGP8rfvxdynNGkYg6baQQVBH2iDzJ8MCctz0VHZ6IF75kLaiAUjRigY9w7swsF25Nv3TizleZylz2lG9MoUntC8ZBsRt+jJN+Z8NjhbAV1CF+sYsZihkdQ0lNC77u8aM3rZQT88e4TGQB9IUumG/wCFv148IWTQy1UgjjHmWPJR1Jt/K+Hz6QKcyRBFBLMGAA/vx3xHUIMqowYYu3kLopF9JdmNr3sbAdB4YIGdHFlCYaHZhwSJTQd97JEm7N0CjmcK9d9K9Aq/o5GqHPopGjEknzIAX24TcyySSrmlqJ6ZkaRh3NRYABVHSwPK/LGoyWUOpET+kvT8Qx6rhY9LuG5jOm8FQStHJUz2EtQ+ooDcRqvdVfMgDc4Q/pYrNFQPNn/2afHTeHjemQ/3/wDcbHMfpRy6SaqHZoz6Wa+kXteGntfwvY+7FmgAOYXIBw5hL6NjK1DM8WztMADsdlRb8xbqcX8wr8xT+ojmA+9ED+qwxzuDIaiw7tQlvuMy8/UcE6PLa/VpSsqYSdlMjkqSeQ3U7+v54tzaenZxRHvPHuM3D+byyzlajL4YQqO/aCNl3TcDcEcwDz6YcKKreXLhJJbW8BY25bxnHmYQuaZ0XvSGNlFzzbRbf24ymdfqJRHVuzgKHSQbFYrHljlZWDMCBXzFsbnH86rz9ZnAubSSfrnHSqqOBZadZKiNGp47dmxAJYqoBJvy7t9NtzbCRT8PyvXkmJ9DVDHVpNiDKTe/hbD/AJnQ1DsSoo5E6LLGbj/EAw+AxbqSP6j2kmFTyTIMlpFp6QxwyQ1ExG95NKsSbW2uVQAkAb9epJxRyzKjTxVUho4KU9g4DRTGTX3WNrEDSLhTfrfyxVq+H2Pp5TSS+cMoQ/FV+eJqDLkipKrRSS0Zk0IVkfVquwAK2dgF75GJm+0x4uPlBDoiRfuqo9ygYzE4xmJYyRT0yPbWqtbcagD8xgEOCKFHEnZDUG1DU7EX36M2nrytgvmNZoAAtqY2F+Q2uT7B+zA1IQe9oLk/aYaiffy9QsMJbJRoRqYyRZlr6nSfcp/yp+7HhpKT7lP+VP3YgO39X/o/ljUFSwBReY5oPH1YzxTG+F7wzEoCgLYLba3K3lba2E/iTi+lhqTDJTdtIAt20IeY2F23O2GXI/8Apof+3H+qMc64lolkzbS4urPCrDfcELttgc2RlUbeCTUZo8ON3bfyACe6haHiejblQj2xxYOZRFSVKsVp4VKmzKY0uu1xyHUcsV67gejSN2SABlViveY2IU2+1hZyniFoElkFgGlQMTvYCEnrsOWAxtqP5AxM1gg+0zO2DwDlRSKPrcYs34cqpnECzCOltdnH/OYX9C/h+Lw574P5TkkNNEIoUVEHTqfMnqT54QpuPqlJIn0P2DFbiSLSWDEbqfaN/MeOOl4vdCtXOejh5UbK4rH9GguLXAAIuLbEAEHzGA7ZFGm0dZPER0MwcD2ShsVc3zsOxB3TfSnRgDbU3jfeynawuQb7SO0EaI0skcWtbgFFA9m2M5mbxPSk6+jW0snlKgU++Jx8sRs1RMViMcDDtI2Z4pw1lSRWPdZQ3S3PEM2Y0vZTSRyxy9iupgqKSLmw5jqRixkMoapUgKP0c42AHJ6fwA/9vj3M0NGsHGYwHGYGHF7iqfRpP4T8XjwPzjNZIoKcRsEZxck8twDvf141+kd27JQmzMLD2yxj9uKPF8gE8SXUCNObLqG9+ljjlZ2IZvgTsadAyJxf3H9CVJ+L6pCB2kb6uQUBifKyi9/AevGVvHFbAQJYkUkXsy2Nr+Aa4HMYi4drIlrUMjRW0sFZV0rqPK9wN+l/PE/0iZNGL1Pb2YgDszvq2tZLbjx6j1YUu44yyuf3LAMa5lxugojuu4x5RnUk0dFIbIZWkLKvIqqSWG9+oU4B8XZbKlX2yRPKG0sCjKCjKPxEb7XFsFOG4rLl6+FPI/vWL+LFzi6XQFYc9MhHrAB/Zh+t4024iyK9vOcnE5TO23zsfEAZZmOYPJp0SohVwWkZCF7hsdmO97YBVlHUrRWEccX/ABAJUiMGUdmb7X0tpNrcjhzoshmKxyzVRkULrKCJVveM7ahvbfASsy09nInbM0olBLaFAUdly0+i2oe2+Mxs2mILVdHskxWoy+JjYUPLyr/JX4jnmkZYZI19GIghkVIiQpYG5uNJHLfpjpbNdSR4XBHqwgcQZUUpVqY52aPsou4yDvXUDUSdwSLG2GPgyQtlsJJJPZnc+RIGLkzO7lWHXVSBBtJHrzOW5tnGmZlvyEYH+UtsNPG1GrNHH9Yp4jHGq6ZGYH191TtthCSkM2aqh5GWAezRGT8AcdE4mzpRM6mrhjsbaJafWBtvuWNx/hxXJqsG4Cyeg+rUNZJ28Da5KZA6MWVbSA97Yb97l+/DJlvEkkgqD9agm7OCVwI0ZWUgbElunS3qwLetC0Mb9vCoerW0tPDpUaATutlue5Yn3HF2jzXtqesIqxVAQ2t2QTTrDAXIY6rj5eeBMagAKqI+0l9C3NzpW/rsL49xuoxmAlUDZ9krTmMjTZCDZiRuHRl5A7XXcbc8CKvJ6lzqmo6Kc/eSZ1b/AFxn9bDZUVARbn2AdcUWmYndiPJdre03J+AxLkONTyLuPRnIABqonVPDcJ9Ogq4/OKQOPcJP2YEVnC1F1qKqnP8AbU5t79Cj/Vjo1/xv+bHgXf05OY+3icnCfxlSajUJ05g3IKiJ6iNYZUlWGlCalYHm6jex22jxJxnTsY1ZUeSxIKouprMPAb+WC+VKOzR7DUyrqNhc7dfHHuY13ZqLC7MbKt7XNrm56KBck+AxTlxJlxbG6MiGQ433ecT4eIKgKENPV6QLWFOeQFhiWjyyeoSd1UwMXTs+3UjUFiCtdVNwPD1YKayd5JHYnopKL7Au9vMkn5YzSn3pP81/4sTY9IiksbPH5G5j594qgIrVv0cVkgsZqcA9AZLe7DzkeVGCljgLaii2LAWuTcm3vwMkjUg2eW9jb9K/gfxYN5S5aGIm5JRCSepKDFeJFX7RErQ6iLF9G0qTdujKswtZhJsCECXCtAfDkScExlGagWM9FKPCSJv/AAC4cJXsNsC6zOXjBLRC33te3yw7fZqaECi4h/0xLNOKcS0dIaaRi0iHSC5RlKrHIVJ9K5b54NCKUU03bVEVRrMQUxqBsZFBvbmTfxwUgzNJZRHLTx97e5AbofFB4HF9eGKQsHFNAGBDBhGoNxuDsMaG8p7ZzcK4zGWxmPQoNzSSxXyDH23UfJjiGnzVUusoCWFwTyI8R+7GufPbTbqCPfJGMa5umqVE5BFLDbkb6R7Bufdjj53KOzj8a+blSqCoB85I2aX9GBiPFiqn3Hf34mo62OQ206WG5Vhvz5i2xHmDhdfPRESk/dYejYE6/DSBclj4WvjWeVpYizo8PeULZrPpZlBvb0SbkW54iT6g5YbgKMacAA7hsZ7GKmKliKknUXA30KqG3qN9O3hfFHiyr0NfwQAf433/AFB8cWafLI4qqCOJQirFO23UloVuTzJ3O5wJ45uZoUAv2klOp9Rle/wvjuvYx8znZT6S5xZW1FNSrNCRaNR2isoOxA3HqPMeGBuWcZyVhUU8CMbDXr5IetyOnh1PQeBDiCOKdijVfZ2NjGVBFybeAJ8OfXCjkPCNZQVriCphNLIwEneAkUDroe41Lut7m4PLAclrviLN3GniPiFaV0Roo3JS7H0RuSPPb23wQyTPjKtLpQIsvad299KxiwsRbrbAviSqrlmP1dZGjAHIKwJtvte/wwQyhpGlpTKNMn1eZmFrWLPELW6EXthiG2mqSWMYKjkPXhf4nK9muskDV0AN9jsb9MHqtth68KXG8/6FVFrlwfZpIwDcZRKgLWDY8wVCHW5cG4F73t5264fMrrBLGrAMtxyYEEe/mPMYXsqg/RxllAbSTuBc7hR08DhmpCNIt02w1DZgsKk2MxmMw2BAufwO2nRcGxswW9jqQjax8CeXTC/pq427WV3qFUEECn0sAbEnugBrWva2HgY1fEOXRDIxs9xyZqFVFKHNYJAHWWJrXsdS3Hjz3U+N7HxwJn4pWWdIaeKSrCEPKYbFRpN1Go2U3IBO/S3XZtzDg2jnbXLTROx5tpsT6yOftxfoMuihXRFGkai2ygD5YlxfSkxsGLXGHUEiqgrJ5ZJqgzPBLABCqgSabkmQsfRY9AuIeIKKQ1EUqwySrHZrJouWXXt33W3pA+G2GXHuOqUsVJGFzn00MRl7WWnzGE6w5vGrrcNq/q9ZtfwwPzGgpppHb69HGXJJWaNoyL8xdyL+7HULb40ljBFiAR57/PAnEpglFM53nWR1E8zzU0sLq3o6Jt9hbpcfHDPlFOy1CK+7R0kan1mQ3+Kc8W5uFaSTdqeEk9QgB94AONsoyaKB37JSuoLe7M3Itb0ibDc8saqbTc8EANy3XqSu3QjCzmlM7yxlelr3Fx6XlhvxWhhAkYgdF/bgXS2uNDcVAUEMgZixuLDcEc9YPrG3iMEqapJay+XyGCEkQbmAcZHAq8gBglXm54nibjGY9xmDg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4" name="Picture 6" descr="http://www.internetizado.com/img/2011/08/Adobe.jpg"/>
          <p:cNvPicPr>
            <a:picLocks noChangeAspect="1" noChangeArrowheads="1"/>
          </p:cNvPicPr>
          <p:nvPr/>
        </p:nvPicPr>
        <p:blipFill>
          <a:blip r:embed="rId3" cstate="print"/>
          <a:srcRect/>
          <a:stretch>
            <a:fillRect/>
          </a:stretch>
        </p:blipFill>
        <p:spPr bwMode="auto">
          <a:xfrm>
            <a:off x="571472" y="3500438"/>
            <a:ext cx="1714512" cy="1714513"/>
          </a:xfrm>
          <a:prstGeom prst="rect">
            <a:avLst/>
          </a:prstGeom>
          <a:noFill/>
        </p:spPr>
      </p:pic>
      <p:pic>
        <p:nvPicPr>
          <p:cNvPr id="36874" name="Picture 10" descr="http://4.bp.blogspot.com/_e2oc3HiiMKQ/SPieZPi1pDI/AAAAAAAAABQ/BvgQXHEsSSk/s320/imagesCAVP0Q7L.jpg"/>
          <p:cNvPicPr>
            <a:picLocks noChangeAspect="1" noChangeArrowheads="1"/>
          </p:cNvPicPr>
          <p:nvPr/>
        </p:nvPicPr>
        <p:blipFill>
          <a:blip r:embed="rId4" cstate="print"/>
          <a:srcRect/>
          <a:stretch>
            <a:fillRect/>
          </a:stretch>
        </p:blipFill>
        <p:spPr bwMode="auto">
          <a:xfrm>
            <a:off x="2071670" y="4214818"/>
            <a:ext cx="2000264" cy="1920255"/>
          </a:xfrm>
          <a:prstGeom prst="rect">
            <a:avLst/>
          </a:prstGeom>
          <a:noFill/>
        </p:spPr>
      </p:pic>
      <p:pic>
        <p:nvPicPr>
          <p:cNvPr id="36876" name="Picture 12" descr="http://2.bp.blogspot.com/_e2oc3HiiMKQ/SPihf3kkLoI/AAAAAAAAACA/ps9P2ScMpvU/s320/PROPIETARIO.jpg"/>
          <p:cNvPicPr>
            <a:picLocks noChangeAspect="1" noChangeArrowheads="1"/>
          </p:cNvPicPr>
          <p:nvPr/>
        </p:nvPicPr>
        <p:blipFill>
          <a:blip r:embed="rId5" cstate="print"/>
          <a:srcRect/>
          <a:stretch>
            <a:fillRect/>
          </a:stretch>
        </p:blipFill>
        <p:spPr bwMode="auto">
          <a:xfrm>
            <a:off x="4643438" y="4643446"/>
            <a:ext cx="2500330" cy="1754265"/>
          </a:xfrm>
          <a:prstGeom prst="rect">
            <a:avLst/>
          </a:prstGeom>
          <a:noFill/>
        </p:spPr>
      </p:pic>
      <p:pic>
        <p:nvPicPr>
          <p:cNvPr id="36872" name="Picture 8" descr="http://www.wpyme.com/imagenes/navegadores.gif"/>
          <p:cNvPicPr>
            <a:picLocks noChangeAspect="1" noChangeArrowheads="1"/>
          </p:cNvPicPr>
          <p:nvPr/>
        </p:nvPicPr>
        <p:blipFill>
          <a:blip r:embed="rId6" cstate="print"/>
          <a:srcRect/>
          <a:stretch>
            <a:fillRect/>
          </a:stretch>
        </p:blipFill>
        <p:spPr bwMode="auto">
          <a:xfrm>
            <a:off x="3571868" y="3143248"/>
            <a:ext cx="1905000" cy="1428750"/>
          </a:xfrm>
          <a:prstGeom prst="rect">
            <a:avLst/>
          </a:prstGeom>
          <a:noFill/>
        </p:spPr>
      </p:pic>
      <p:pic>
        <p:nvPicPr>
          <p:cNvPr id="36878" name="Picture 14" descr="http://t2.gstatic.com/images?q=tbn:ANd9GcRVRwWzx3BN4vw5yZ-GmXav01rmmPHBxRvbbTRgpt7scVJihooLIrWAjtCN"/>
          <p:cNvPicPr>
            <a:picLocks noChangeAspect="1" noChangeArrowheads="1"/>
          </p:cNvPicPr>
          <p:nvPr/>
        </p:nvPicPr>
        <p:blipFill>
          <a:blip r:embed="rId7" cstate="print"/>
          <a:srcRect/>
          <a:stretch>
            <a:fillRect/>
          </a:stretch>
        </p:blipFill>
        <p:spPr bwMode="auto">
          <a:xfrm>
            <a:off x="6286512" y="3214686"/>
            <a:ext cx="1600200" cy="14763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571480"/>
            <a:ext cx="5357850" cy="571504"/>
          </a:xfrm>
        </p:spPr>
        <p:txBody>
          <a:bodyPr>
            <a:normAutofit/>
          </a:bodyPr>
          <a:lstStyle/>
          <a:p>
            <a:pPr algn="ctr"/>
            <a:r>
              <a:rPr sz="2400" smtClean="0">
                <a:latin typeface="Arial" pitchFamily="34" charset="0"/>
                <a:cs typeface="Arial" pitchFamily="34" charset="0"/>
              </a:rPr>
              <a:t>Software de Aplicaci</a:t>
            </a:r>
            <a:r>
              <a:rPr lang="es-ES" sz="2400" dirty="0" smtClean="0">
                <a:latin typeface="Arial" pitchFamily="34" charset="0"/>
                <a:cs typeface="Arial" pitchFamily="34" charset="0"/>
              </a:rPr>
              <a:t>ó</a:t>
            </a:r>
            <a:r>
              <a:rPr sz="2400" smtClean="0">
                <a:latin typeface="Arial" pitchFamily="34" charset="0"/>
                <a:cs typeface="Arial" pitchFamily="34" charset="0"/>
              </a:rPr>
              <a:t>n a medida</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00034" y="1285860"/>
            <a:ext cx="8072494" cy="3631763"/>
          </a:xfrm>
          <a:prstGeom prst="rect">
            <a:avLst/>
          </a:prstGeom>
        </p:spPr>
        <p:txBody>
          <a:bodyPr wrap="square">
            <a:spAutoFit/>
          </a:bodyPr>
          <a:lstStyle/>
          <a:p>
            <a:pPr algn="just">
              <a:spcBef>
                <a:spcPts val="600"/>
              </a:spcBef>
              <a:spcAft>
                <a:spcPts val="600"/>
              </a:spcAft>
            </a:pPr>
            <a:r>
              <a:rPr lang="es-ES" dirty="0" smtClean="0">
                <a:latin typeface="Arial" pitchFamily="34" charset="0"/>
                <a:cs typeface="Arial" pitchFamily="34" charset="0"/>
              </a:rPr>
              <a:t>Es aquel que permite a los usuarios llevar a cabo una o varias tareas específicas, en cualquier campo de actividad susceptible de ser automatizado o asistido, con especial énfasis en los negocios. Incluye entre otros: </a:t>
            </a:r>
          </a:p>
          <a:p>
            <a:pPr algn="just">
              <a:spcBef>
                <a:spcPts val="600"/>
              </a:spcBef>
              <a:spcAft>
                <a:spcPts val="600"/>
              </a:spcAft>
            </a:pPr>
            <a:r>
              <a:rPr lang="es-ES" dirty="0" smtClean="0">
                <a:latin typeface="Arial" pitchFamily="34" charset="0"/>
                <a:cs typeface="Arial" pitchFamily="34" charset="0"/>
              </a:rPr>
              <a:t>Aplicaciones para control de sistemas y automatización industrial: en procesos específicos.</a:t>
            </a:r>
          </a:p>
          <a:p>
            <a:pPr algn="just">
              <a:spcBef>
                <a:spcPts val="600"/>
              </a:spcBef>
              <a:spcAft>
                <a:spcPts val="600"/>
              </a:spcAft>
            </a:pPr>
            <a:r>
              <a:rPr lang="es-ES" dirty="0" smtClean="0">
                <a:latin typeface="Arial" pitchFamily="34" charset="0"/>
                <a:cs typeface="Arial" pitchFamily="34" charset="0"/>
              </a:rPr>
              <a:t>Software  Médicos (para clínicas y seguimiento de pacientes).</a:t>
            </a:r>
          </a:p>
          <a:p>
            <a:pPr algn="just">
              <a:spcBef>
                <a:spcPts val="600"/>
              </a:spcBef>
              <a:spcAft>
                <a:spcPts val="600"/>
              </a:spcAft>
            </a:pPr>
            <a:r>
              <a:rPr lang="es-ES" dirty="0" smtClean="0">
                <a:latin typeface="Arial" pitchFamily="34" charset="0"/>
                <a:cs typeface="Arial" pitchFamily="34" charset="0"/>
              </a:rPr>
              <a:t>Software para estaciones de servicios. (venta de combustible  y contabilidad </a:t>
            </a:r>
            <a:r>
              <a:rPr lang="es-ES" dirty="0" err="1" smtClean="0">
                <a:latin typeface="Arial" pitchFamily="34" charset="0"/>
                <a:cs typeface="Arial" pitchFamily="34" charset="0"/>
              </a:rPr>
              <a:t>on</a:t>
            </a:r>
            <a:r>
              <a:rPr lang="es-ES" dirty="0" smtClean="0">
                <a:latin typeface="Arial" pitchFamily="34" charset="0"/>
                <a:cs typeface="Arial" pitchFamily="34" charset="0"/>
              </a:rPr>
              <a:t> line)</a:t>
            </a:r>
          </a:p>
          <a:p>
            <a:pPr algn="just">
              <a:spcBef>
                <a:spcPts val="600"/>
              </a:spcBef>
              <a:spcAft>
                <a:spcPts val="600"/>
              </a:spcAft>
            </a:pPr>
            <a:r>
              <a:rPr lang="es-ES" dirty="0" smtClean="0">
                <a:latin typeface="Arial" pitchFamily="34" charset="0"/>
                <a:cs typeface="Arial" pitchFamily="34" charset="0"/>
              </a:rPr>
              <a:t>Software para el lanzamiento de un cohete espacial</a:t>
            </a:r>
          </a:p>
          <a:p>
            <a:pPr algn="just">
              <a:spcBef>
                <a:spcPts val="600"/>
              </a:spcBef>
              <a:spcAft>
                <a:spcPts val="600"/>
              </a:spcAft>
            </a:pP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571480"/>
            <a:ext cx="3286116" cy="785818"/>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00034" y="1571612"/>
            <a:ext cx="8072494" cy="3600986"/>
          </a:xfrm>
          <a:prstGeom prst="rect">
            <a:avLst/>
          </a:prstGeom>
        </p:spPr>
        <p:txBody>
          <a:bodyPr wrap="square">
            <a:spAutoFit/>
          </a:bodyPr>
          <a:lstStyle/>
          <a:p>
            <a:pPr algn="just">
              <a:spcBef>
                <a:spcPts val="600"/>
              </a:spcBef>
              <a:spcAft>
                <a:spcPts val="600"/>
              </a:spcAft>
            </a:pPr>
            <a:r>
              <a:rPr lang="es-ES_tradnl" sz="2000" dirty="0" smtClean="0">
                <a:latin typeface="Arial" pitchFamily="34" charset="0"/>
                <a:cs typeface="Arial" pitchFamily="34" charset="0"/>
              </a:rPr>
              <a:t>Un archivo o fichero es un conjunto ordenado de datos que tienen entre sí una relación lógica y residen en soportes de información, también llamados memorias secundarias auxiliares.</a:t>
            </a:r>
            <a:endParaRPr lang="es-ES" sz="2000" dirty="0" smtClean="0">
              <a:latin typeface="Arial" pitchFamily="34" charset="0"/>
              <a:cs typeface="Arial" pitchFamily="34" charset="0"/>
            </a:endParaRPr>
          </a:p>
          <a:p>
            <a:pPr algn="just">
              <a:spcBef>
                <a:spcPts val="600"/>
              </a:spcBef>
              <a:spcAft>
                <a:spcPts val="600"/>
              </a:spcAft>
            </a:pPr>
            <a:r>
              <a:rPr lang="es-ES_tradnl" sz="2000" dirty="0" smtClean="0">
                <a:latin typeface="Arial" pitchFamily="34" charset="0"/>
                <a:cs typeface="Arial" pitchFamily="34" charset="0"/>
              </a:rPr>
              <a:t>Un archivo está compuesto por estructuras de datos más simples llamadas </a:t>
            </a:r>
            <a:r>
              <a:rPr lang="es-ES_tradnl" sz="2000" i="1" dirty="0" smtClean="0">
                <a:latin typeface="Arial" pitchFamily="34" charset="0"/>
                <a:cs typeface="Arial" pitchFamily="34" charset="0"/>
              </a:rPr>
              <a:t>registros.</a:t>
            </a:r>
            <a:r>
              <a:rPr lang="es-ES_tradnl" sz="2000" b="1" i="1" dirty="0" smtClean="0">
                <a:latin typeface="Arial" pitchFamily="34" charset="0"/>
                <a:cs typeface="Arial" pitchFamily="34" charset="0"/>
              </a:rPr>
              <a:t> </a:t>
            </a:r>
            <a:r>
              <a:rPr lang="es-ES_tradnl" sz="2000" dirty="0" smtClean="0">
                <a:latin typeface="Arial" pitchFamily="34" charset="0"/>
                <a:cs typeface="Arial" pitchFamily="34" charset="0"/>
              </a:rPr>
              <a:t>Todos los registros de un archivo son del mismo tipo, es decir, tienen la misma estructura.</a:t>
            </a:r>
            <a:endParaRPr lang="es-ES" sz="2000" dirty="0" smtClean="0">
              <a:latin typeface="Arial" pitchFamily="34" charset="0"/>
              <a:cs typeface="Arial" pitchFamily="34" charset="0"/>
            </a:endParaRPr>
          </a:p>
          <a:p>
            <a:pPr algn="just">
              <a:spcBef>
                <a:spcPts val="600"/>
              </a:spcBef>
              <a:spcAft>
                <a:spcPts val="600"/>
              </a:spcAft>
            </a:pPr>
            <a:r>
              <a:rPr lang="es-ES_tradnl" sz="2000" dirty="0" smtClean="0">
                <a:latin typeface="Arial" pitchFamily="34" charset="0"/>
                <a:cs typeface="Arial" pitchFamily="34" charset="0"/>
              </a:rPr>
              <a:t>Cada registro está formado por </a:t>
            </a:r>
            <a:r>
              <a:rPr lang="es-ES_tradnl" sz="2000" i="1" dirty="0" smtClean="0">
                <a:latin typeface="Arial" pitchFamily="34" charset="0"/>
                <a:cs typeface="Arial" pitchFamily="34" charset="0"/>
              </a:rPr>
              <a:t>campos,</a:t>
            </a:r>
            <a:r>
              <a:rPr lang="es-ES_tradnl" sz="2000" b="1" i="1" dirty="0" smtClean="0">
                <a:latin typeface="Arial" pitchFamily="34" charset="0"/>
                <a:cs typeface="Arial" pitchFamily="34" charset="0"/>
              </a:rPr>
              <a:t> </a:t>
            </a:r>
            <a:r>
              <a:rPr lang="es-ES_tradnl" sz="2000" dirty="0" smtClean="0">
                <a:latin typeface="Arial" pitchFamily="34" charset="0"/>
                <a:cs typeface="Arial" pitchFamily="34" charset="0"/>
              </a:rPr>
              <a:t>los cuales pueden ser de diferentes tipos, conteniendo información referente a una característica en particular dentro del archivo.</a:t>
            </a:r>
            <a:endParaRPr lang="es-ES" sz="2000" dirty="0" smtClean="0">
              <a:latin typeface="Arial" pitchFamily="34" charset="0"/>
              <a:cs typeface="Arial" pitchFamily="34" charset="0"/>
            </a:endParaRPr>
          </a:p>
          <a:p>
            <a:pPr algn="just">
              <a:spcBef>
                <a:spcPts val="600"/>
              </a:spcBef>
              <a:spcAft>
                <a:spcPts val="600"/>
              </a:spcAft>
            </a:pP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571480"/>
            <a:ext cx="2500298" cy="571504"/>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00034" y="1142984"/>
            <a:ext cx="8072494" cy="1015663"/>
          </a:xfrm>
          <a:prstGeom prst="rect">
            <a:avLst/>
          </a:prstGeom>
        </p:spPr>
        <p:txBody>
          <a:bodyPr wrap="square">
            <a:spAutoFit/>
          </a:bodyPr>
          <a:lstStyle/>
          <a:p>
            <a:pPr algn="just">
              <a:spcBef>
                <a:spcPts val="600"/>
              </a:spcBef>
              <a:spcAft>
                <a:spcPts val="600"/>
              </a:spcAft>
            </a:pPr>
            <a:r>
              <a:rPr lang="es-ES_tradnl" sz="2000" dirty="0" smtClean="0">
                <a:latin typeface="Arial" pitchFamily="34" charset="0"/>
                <a:cs typeface="Arial" pitchFamily="34" charset="0"/>
              </a:rPr>
              <a:t>Por ejemplo en un archivo de personal, cada registro contiene los campos con los datos de cada empleado (número de DNL nombre y apellido, dirección, fecha de ingreso, sueldo, etc.).</a:t>
            </a:r>
            <a:endParaRPr lang="es-ES" sz="2000" dirty="0" smtClean="0">
              <a:latin typeface="Arial" pitchFamily="34" charset="0"/>
              <a:cs typeface="Arial" pitchFamily="34" charset="0"/>
            </a:endParaRPr>
          </a:p>
        </p:txBody>
      </p:sp>
      <p:sp>
        <p:nvSpPr>
          <p:cNvPr id="11" name="10 Rectángulo"/>
          <p:cNvSpPr/>
          <p:nvPr/>
        </p:nvSpPr>
        <p:spPr>
          <a:xfrm>
            <a:off x="1071538" y="3345420"/>
            <a:ext cx="671517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latin typeface="Arial" pitchFamily="34" charset="0"/>
                <a:cs typeface="Arial" pitchFamily="34" charset="0"/>
              </a:rPr>
              <a:t>10.682.455   López Juan  Garay 432  22/08/1997  3528.05  </a:t>
            </a:r>
            <a:endParaRPr lang="es-ES" dirty="0"/>
          </a:p>
        </p:txBody>
      </p:sp>
      <p:cxnSp>
        <p:nvCxnSpPr>
          <p:cNvPr id="17" name="16 Conector recto"/>
          <p:cNvCxnSpPr/>
          <p:nvPr/>
        </p:nvCxnSpPr>
        <p:spPr>
          <a:xfrm rot="5400000">
            <a:off x="2465373" y="3594659"/>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3822695" y="3594659"/>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4965703" y="3594659"/>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6251587" y="3594659"/>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3857620" y="4845618"/>
            <a:ext cx="1043876" cy="369332"/>
          </a:xfrm>
          <a:prstGeom prst="rect">
            <a:avLst/>
          </a:prstGeom>
          <a:noFill/>
        </p:spPr>
        <p:txBody>
          <a:bodyPr wrap="none" rtlCol="0">
            <a:spAutoFit/>
          </a:bodyPr>
          <a:lstStyle/>
          <a:p>
            <a:r>
              <a:rPr lang="es-ES" dirty="0" smtClean="0">
                <a:latin typeface="Arial" pitchFamily="34" charset="0"/>
                <a:cs typeface="Arial" pitchFamily="34" charset="0"/>
              </a:rPr>
              <a:t>Campos</a:t>
            </a:r>
            <a:endParaRPr lang="es-ES" dirty="0">
              <a:latin typeface="Arial" pitchFamily="34" charset="0"/>
              <a:cs typeface="Arial" pitchFamily="34" charset="0"/>
            </a:endParaRPr>
          </a:p>
        </p:txBody>
      </p:sp>
      <p:cxnSp>
        <p:nvCxnSpPr>
          <p:cNvPr id="26" name="25 Conector recto de flecha"/>
          <p:cNvCxnSpPr/>
          <p:nvPr/>
        </p:nvCxnSpPr>
        <p:spPr>
          <a:xfrm rot="10800000">
            <a:off x="2071670" y="3988362"/>
            <a:ext cx="1643074"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16200000" flipV="1">
            <a:off x="3321835" y="4166957"/>
            <a:ext cx="785818"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5400000" flipH="1" flipV="1">
            <a:off x="4036215" y="4309833"/>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V="1">
            <a:off x="4786314" y="3916924"/>
            <a:ext cx="100013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V="1">
            <a:off x="4929190" y="3916924"/>
            <a:ext cx="2214578"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37 Abrir llave"/>
          <p:cNvSpPr/>
          <p:nvPr/>
        </p:nvSpPr>
        <p:spPr>
          <a:xfrm rot="5400000">
            <a:off x="4000479" y="-512215"/>
            <a:ext cx="642943" cy="73580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38 CuadroTexto"/>
          <p:cNvSpPr txBox="1"/>
          <p:nvPr/>
        </p:nvSpPr>
        <p:spPr>
          <a:xfrm>
            <a:off x="3357554" y="2428868"/>
            <a:ext cx="1877502" cy="369332"/>
          </a:xfrm>
          <a:prstGeom prst="rect">
            <a:avLst/>
          </a:prstGeom>
          <a:noFill/>
        </p:spPr>
        <p:txBody>
          <a:bodyPr wrap="none" rtlCol="0">
            <a:spAutoFit/>
          </a:bodyPr>
          <a:lstStyle/>
          <a:p>
            <a:r>
              <a:rPr lang="es-ES" dirty="0" smtClean="0">
                <a:latin typeface="Arial" pitchFamily="34" charset="0"/>
                <a:cs typeface="Arial" pitchFamily="34" charset="0"/>
              </a:rPr>
              <a:t>1 Archivo Lógico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71472" y="928671"/>
            <a:ext cx="8072494" cy="5416868"/>
          </a:xfrm>
          <a:prstGeom prst="rect">
            <a:avLst/>
          </a:prstGeom>
        </p:spPr>
        <p:txBody>
          <a:bodyPr wrap="square">
            <a:spAutoFit/>
          </a:bodyPr>
          <a:lstStyle/>
          <a:p>
            <a:pPr algn="just">
              <a:spcBef>
                <a:spcPts val="600"/>
              </a:spcBef>
              <a:spcAft>
                <a:spcPts val="600"/>
              </a:spcAft>
            </a:pPr>
            <a:r>
              <a:rPr lang="es-ES_tradnl" dirty="0" smtClean="0">
                <a:latin typeface="Arial" pitchFamily="34" charset="0"/>
                <a:cs typeface="Arial" pitchFamily="34" charset="0"/>
              </a:rPr>
              <a:t>Se llama </a:t>
            </a:r>
            <a:r>
              <a:rPr lang="es-ES_tradnl" b="1" i="1" dirty="0" smtClean="0">
                <a:latin typeface="Arial" pitchFamily="34" charset="0"/>
                <a:cs typeface="Arial" pitchFamily="34" charset="0"/>
              </a:rPr>
              <a:t>registro lógico </a:t>
            </a:r>
            <a:r>
              <a:rPr lang="es-ES_tradnl" dirty="0" smtClean="0">
                <a:latin typeface="Arial" pitchFamily="34" charset="0"/>
                <a:cs typeface="Arial" pitchFamily="34" charset="0"/>
              </a:rPr>
              <a:t>al conjunto de información identificable acerca de uno de los elementos del archivo.</a:t>
            </a:r>
          </a:p>
          <a:p>
            <a:pPr algn="just">
              <a:spcBef>
                <a:spcPts val="600"/>
              </a:spcBef>
              <a:spcAft>
                <a:spcPts val="600"/>
              </a:spcAft>
            </a:pPr>
            <a:r>
              <a:rPr lang="es-ES_tradnl" dirty="0" smtClean="0">
                <a:latin typeface="Arial" pitchFamily="34" charset="0"/>
                <a:cs typeface="Arial" pitchFamily="34" charset="0"/>
              </a:rPr>
              <a:t>Se llama </a:t>
            </a:r>
            <a:r>
              <a:rPr lang="es-ES_tradnl" b="1" i="1" dirty="0" smtClean="0">
                <a:latin typeface="Arial" pitchFamily="34" charset="0"/>
                <a:cs typeface="Arial" pitchFamily="34" charset="0"/>
              </a:rPr>
              <a:t>registro físico o bloque </a:t>
            </a:r>
            <a:r>
              <a:rPr lang="es-ES_tradnl" dirty="0" smtClean="0">
                <a:latin typeface="Arial" pitchFamily="34" charset="0"/>
                <a:cs typeface="Arial" pitchFamily="34" charset="0"/>
              </a:rPr>
              <a:t>a la cantidad de información que se transfiere físicamente en cada operación de acceso (lectura o escritora) sobre el archivo.</a:t>
            </a:r>
          </a:p>
          <a:p>
            <a:pPr algn="just"/>
            <a:r>
              <a:rPr lang="es-ES" dirty="0" smtClean="0">
                <a:latin typeface="Arial" pitchFamily="34" charset="0"/>
                <a:cs typeface="Arial" pitchFamily="34" charset="0"/>
              </a:rPr>
              <a:t>La diferencia entre un registro lógico y uno físico es que:</a:t>
            </a:r>
          </a:p>
          <a:p>
            <a:pPr algn="just"/>
            <a:r>
              <a:rPr lang="es-ES" dirty="0" smtClean="0">
                <a:latin typeface="Arial" pitchFamily="34" charset="0"/>
                <a:cs typeface="Arial" pitchFamily="34" charset="0"/>
              </a:rPr>
              <a:t>Un registro lógico es el contiene la información con la que trabaja la aplicación y un registro físico es el que se graba en el dispositivo de almacenamiento.</a:t>
            </a:r>
          </a:p>
          <a:p>
            <a:pPr algn="just">
              <a:spcBef>
                <a:spcPts val="600"/>
              </a:spcBef>
              <a:spcAft>
                <a:spcPts val="600"/>
              </a:spcAft>
            </a:pPr>
            <a:r>
              <a:rPr lang="es-ES_tradnl" dirty="0" smtClean="0">
                <a:latin typeface="Arial" pitchFamily="34" charset="0"/>
                <a:cs typeface="Arial" pitchFamily="34" charset="0"/>
              </a:rPr>
              <a:t>La transferencia bloque a bloque, se realiza entre una zona de memoria principal asociada a las entradas salidas llamada buffer y el registro físico o bloque.</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El tamaño y formato del registro lógico los define el programador y el tamaño del registro físico viene dado por las características físicas del computador.</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En general, un bloque contiene uno o más registros lógicos (registros bloqueados), pero puede ocurrir que un registro lógico ocupe más de un registro físico (registros expandidos).</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71472" y="928671"/>
            <a:ext cx="8072494" cy="2970044"/>
          </a:xfrm>
          <a:prstGeom prst="rect">
            <a:avLst/>
          </a:prstGeom>
        </p:spPr>
        <p:txBody>
          <a:bodyPr wrap="square">
            <a:spAutoFit/>
          </a:bodyPr>
          <a:lstStyle/>
          <a:p>
            <a:r>
              <a:rPr lang="es-ES_tradnl" b="1" dirty="0" smtClean="0">
                <a:latin typeface="Arial" pitchFamily="34" charset="0"/>
                <a:cs typeface="Arial" pitchFamily="34" charset="0"/>
              </a:rPr>
              <a:t>Factor de Bloqueo</a:t>
            </a:r>
          </a:p>
          <a:p>
            <a:pPr algn="just">
              <a:spcBef>
                <a:spcPts val="600"/>
              </a:spcBef>
              <a:spcAft>
                <a:spcPts val="600"/>
              </a:spcAft>
            </a:pPr>
            <a:r>
              <a:rPr lang="es-ES_tradnl" dirty="0" smtClean="0">
                <a:latin typeface="Arial" pitchFamily="34" charset="0"/>
                <a:cs typeface="Arial" pitchFamily="34" charset="0"/>
              </a:rPr>
              <a:t>Se denomina factor de bloqueo al número de registros lógicos que contiene cada registro físico.</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En un archivo con registros bloqueados, en una lectura se transfieren a la memoria central registros lógicos a la vez. pero para leer un registro expandido es necesario realizar mas acceso. </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Es importante tener en cuenta el factor de bloqueo cuando se diseña un archivo, ya que el bloqueo de registros mejora la velocidad de los procesos de entrada salida y el aprovecha la capacidad del soporte.</a:t>
            </a:r>
            <a:endParaRPr lang="es-ES" dirty="0">
              <a:latin typeface="Arial" pitchFamily="34" charset="0"/>
              <a:cs typeface="Arial" pitchFamily="34" charset="0"/>
            </a:endParaRPr>
          </a:p>
        </p:txBody>
      </p:sp>
      <p:sp>
        <p:nvSpPr>
          <p:cNvPr id="11" name="10 Rectángulo"/>
          <p:cNvSpPr/>
          <p:nvPr/>
        </p:nvSpPr>
        <p:spPr>
          <a:xfrm>
            <a:off x="1270612" y="5110811"/>
            <a:ext cx="164307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18 Conector recto"/>
          <p:cNvCxnSpPr/>
          <p:nvPr/>
        </p:nvCxnSpPr>
        <p:spPr>
          <a:xfrm rot="5400000">
            <a:off x="1607323" y="5432282"/>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2178033" y="5431488"/>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2944166" y="5110811"/>
            <a:ext cx="164307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4" name="23 Conector recto"/>
          <p:cNvCxnSpPr/>
          <p:nvPr/>
        </p:nvCxnSpPr>
        <p:spPr>
          <a:xfrm rot="5400000">
            <a:off x="3265637" y="5432282"/>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5400000">
            <a:off x="3836347" y="5431488"/>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25 Rectángulo"/>
          <p:cNvSpPr/>
          <p:nvPr/>
        </p:nvSpPr>
        <p:spPr>
          <a:xfrm>
            <a:off x="4612958" y="5110811"/>
            <a:ext cx="164307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7" name="26 Conector recto"/>
          <p:cNvCxnSpPr/>
          <p:nvPr/>
        </p:nvCxnSpPr>
        <p:spPr>
          <a:xfrm rot="5400000">
            <a:off x="4949669" y="5432282"/>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5520379" y="5431488"/>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28 Rectángulo"/>
          <p:cNvSpPr/>
          <p:nvPr/>
        </p:nvSpPr>
        <p:spPr>
          <a:xfrm>
            <a:off x="6286512" y="5110811"/>
            <a:ext cx="1643074"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0" name="29 Conector recto"/>
          <p:cNvCxnSpPr/>
          <p:nvPr/>
        </p:nvCxnSpPr>
        <p:spPr>
          <a:xfrm rot="5400000">
            <a:off x="6607983" y="5432282"/>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7178693" y="5431488"/>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1500166" y="4714884"/>
            <a:ext cx="1000595" cy="307777"/>
          </a:xfrm>
          <a:prstGeom prst="rect">
            <a:avLst/>
          </a:prstGeom>
          <a:noFill/>
        </p:spPr>
        <p:txBody>
          <a:bodyPr wrap="none" rtlCol="0">
            <a:spAutoFit/>
          </a:bodyPr>
          <a:lstStyle/>
          <a:p>
            <a:r>
              <a:rPr lang="es-ES" sz="1400" dirty="0" smtClean="0">
                <a:latin typeface="Arial" pitchFamily="34" charset="0"/>
                <a:cs typeface="Arial" pitchFamily="34" charset="0"/>
              </a:rPr>
              <a:t>Registro 1</a:t>
            </a:r>
            <a:endParaRPr lang="es-ES" sz="1400" dirty="0">
              <a:latin typeface="Arial" pitchFamily="34" charset="0"/>
              <a:cs typeface="Arial" pitchFamily="34" charset="0"/>
            </a:endParaRPr>
          </a:p>
        </p:txBody>
      </p:sp>
      <p:sp>
        <p:nvSpPr>
          <p:cNvPr id="39" name="38 CuadroTexto"/>
          <p:cNvSpPr txBox="1"/>
          <p:nvPr/>
        </p:nvSpPr>
        <p:spPr>
          <a:xfrm>
            <a:off x="3214678" y="4714884"/>
            <a:ext cx="1000595" cy="307777"/>
          </a:xfrm>
          <a:prstGeom prst="rect">
            <a:avLst/>
          </a:prstGeom>
          <a:noFill/>
        </p:spPr>
        <p:txBody>
          <a:bodyPr wrap="none" rtlCol="0">
            <a:spAutoFit/>
          </a:bodyPr>
          <a:lstStyle/>
          <a:p>
            <a:r>
              <a:rPr lang="es-ES" sz="1400" dirty="0" smtClean="0">
                <a:latin typeface="Arial" pitchFamily="34" charset="0"/>
                <a:cs typeface="Arial" pitchFamily="34" charset="0"/>
              </a:rPr>
              <a:t>Registro 2</a:t>
            </a:r>
            <a:endParaRPr lang="es-ES" sz="1400" dirty="0">
              <a:latin typeface="Arial" pitchFamily="34" charset="0"/>
              <a:cs typeface="Arial" pitchFamily="34" charset="0"/>
            </a:endParaRPr>
          </a:p>
        </p:txBody>
      </p:sp>
      <p:sp>
        <p:nvSpPr>
          <p:cNvPr id="40" name="39 CuadroTexto"/>
          <p:cNvSpPr txBox="1"/>
          <p:nvPr/>
        </p:nvSpPr>
        <p:spPr>
          <a:xfrm>
            <a:off x="4929190" y="4714884"/>
            <a:ext cx="1000595" cy="307777"/>
          </a:xfrm>
          <a:prstGeom prst="rect">
            <a:avLst/>
          </a:prstGeom>
          <a:noFill/>
        </p:spPr>
        <p:txBody>
          <a:bodyPr wrap="none" rtlCol="0">
            <a:spAutoFit/>
          </a:bodyPr>
          <a:lstStyle/>
          <a:p>
            <a:r>
              <a:rPr lang="es-ES" sz="1400" dirty="0" smtClean="0">
                <a:latin typeface="Arial" pitchFamily="34" charset="0"/>
                <a:cs typeface="Arial" pitchFamily="34" charset="0"/>
              </a:rPr>
              <a:t>Registro 3</a:t>
            </a:r>
            <a:endParaRPr lang="es-ES" sz="1400" dirty="0">
              <a:latin typeface="Arial" pitchFamily="34" charset="0"/>
              <a:cs typeface="Arial" pitchFamily="34" charset="0"/>
            </a:endParaRPr>
          </a:p>
        </p:txBody>
      </p:sp>
      <p:sp>
        <p:nvSpPr>
          <p:cNvPr id="47" name="46 Abrir llave"/>
          <p:cNvSpPr/>
          <p:nvPr/>
        </p:nvSpPr>
        <p:spPr>
          <a:xfrm rot="5400000">
            <a:off x="3357554" y="2111209"/>
            <a:ext cx="714380" cy="5143536"/>
          </a:xfrm>
          <a:prstGeom prst="leftBrace">
            <a:avLst>
              <a:gd name="adj1" fmla="val 54878"/>
              <a:gd name="adj2" fmla="val 512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 name="47 CuadroTexto"/>
          <p:cNvSpPr txBox="1"/>
          <p:nvPr/>
        </p:nvSpPr>
        <p:spPr>
          <a:xfrm>
            <a:off x="2643174" y="6111737"/>
            <a:ext cx="702436" cy="246221"/>
          </a:xfrm>
          <a:prstGeom prst="rect">
            <a:avLst/>
          </a:prstGeom>
          <a:noFill/>
        </p:spPr>
        <p:txBody>
          <a:bodyPr wrap="none" rtlCol="0">
            <a:spAutoFit/>
          </a:bodyPr>
          <a:lstStyle/>
          <a:p>
            <a:r>
              <a:rPr lang="es-ES" sz="1000" dirty="0" smtClean="0">
                <a:latin typeface="Arial" pitchFamily="34" charset="0"/>
                <a:cs typeface="Arial" pitchFamily="34" charset="0"/>
              </a:rPr>
              <a:t>Campo 1</a:t>
            </a:r>
            <a:endParaRPr lang="es-ES" sz="1000" dirty="0">
              <a:latin typeface="Arial" pitchFamily="34" charset="0"/>
              <a:cs typeface="Arial" pitchFamily="34" charset="0"/>
            </a:endParaRPr>
          </a:p>
        </p:txBody>
      </p:sp>
      <p:sp>
        <p:nvSpPr>
          <p:cNvPr id="49" name="48 CuadroTexto"/>
          <p:cNvSpPr txBox="1"/>
          <p:nvPr/>
        </p:nvSpPr>
        <p:spPr>
          <a:xfrm>
            <a:off x="3286116" y="6111737"/>
            <a:ext cx="702436" cy="246221"/>
          </a:xfrm>
          <a:prstGeom prst="rect">
            <a:avLst/>
          </a:prstGeom>
          <a:noFill/>
        </p:spPr>
        <p:txBody>
          <a:bodyPr wrap="none" rtlCol="0">
            <a:spAutoFit/>
          </a:bodyPr>
          <a:lstStyle/>
          <a:p>
            <a:r>
              <a:rPr lang="es-ES" sz="1000" dirty="0" smtClean="0">
                <a:latin typeface="Arial" pitchFamily="34" charset="0"/>
                <a:cs typeface="Arial" pitchFamily="34" charset="0"/>
              </a:rPr>
              <a:t>Campo 2</a:t>
            </a:r>
            <a:endParaRPr lang="es-ES" sz="1000" dirty="0">
              <a:latin typeface="Arial" pitchFamily="34" charset="0"/>
              <a:cs typeface="Arial" pitchFamily="34" charset="0"/>
            </a:endParaRPr>
          </a:p>
        </p:txBody>
      </p:sp>
      <p:sp>
        <p:nvSpPr>
          <p:cNvPr id="50" name="49 CuadroTexto"/>
          <p:cNvSpPr txBox="1"/>
          <p:nvPr/>
        </p:nvSpPr>
        <p:spPr>
          <a:xfrm>
            <a:off x="4071934" y="6111737"/>
            <a:ext cx="702436" cy="246221"/>
          </a:xfrm>
          <a:prstGeom prst="rect">
            <a:avLst/>
          </a:prstGeom>
          <a:noFill/>
        </p:spPr>
        <p:txBody>
          <a:bodyPr wrap="none" rtlCol="0">
            <a:spAutoFit/>
          </a:bodyPr>
          <a:lstStyle/>
          <a:p>
            <a:r>
              <a:rPr lang="es-ES" sz="1000" dirty="0" smtClean="0">
                <a:latin typeface="Arial" pitchFamily="34" charset="0"/>
                <a:cs typeface="Arial" pitchFamily="34" charset="0"/>
              </a:rPr>
              <a:t>Campo 3</a:t>
            </a:r>
            <a:endParaRPr lang="es-ES" sz="1000" dirty="0">
              <a:latin typeface="Arial" pitchFamily="34" charset="0"/>
              <a:cs typeface="Arial" pitchFamily="34" charset="0"/>
            </a:endParaRPr>
          </a:p>
        </p:txBody>
      </p:sp>
      <p:cxnSp>
        <p:nvCxnSpPr>
          <p:cNvPr id="52" name="51 Conector recto de flecha"/>
          <p:cNvCxnSpPr>
            <a:stCxn id="48" idx="0"/>
          </p:cNvCxnSpPr>
          <p:nvPr/>
        </p:nvCxnSpPr>
        <p:spPr>
          <a:xfrm rot="5400000" flipH="1" flipV="1">
            <a:off x="2854502" y="5822999"/>
            <a:ext cx="428628" cy="148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49" idx="0"/>
          </p:cNvCxnSpPr>
          <p:nvPr/>
        </p:nvCxnSpPr>
        <p:spPr>
          <a:xfrm rot="5400000" flipH="1" flipV="1">
            <a:off x="3426006" y="5894437"/>
            <a:ext cx="428628" cy="5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rot="16200000" flipV="1">
            <a:off x="4143372" y="5825985"/>
            <a:ext cx="35719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56 CuadroTexto"/>
          <p:cNvSpPr txBox="1"/>
          <p:nvPr/>
        </p:nvSpPr>
        <p:spPr>
          <a:xfrm>
            <a:off x="2285984" y="4000504"/>
            <a:ext cx="2675732" cy="307777"/>
          </a:xfrm>
          <a:prstGeom prst="rect">
            <a:avLst/>
          </a:prstGeom>
          <a:noFill/>
        </p:spPr>
        <p:txBody>
          <a:bodyPr wrap="none" rtlCol="0">
            <a:spAutoFit/>
          </a:bodyPr>
          <a:lstStyle/>
          <a:p>
            <a:r>
              <a:rPr lang="es-ES" sz="1400" dirty="0" smtClean="0">
                <a:latin typeface="Arial" pitchFamily="34" charset="0"/>
                <a:cs typeface="Arial" pitchFamily="34" charset="0"/>
              </a:rPr>
              <a:t>Bloque (Factor de Bloqueo = 3)</a:t>
            </a:r>
            <a:endParaRPr lang="es-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00034" y="1214422"/>
            <a:ext cx="8072494" cy="2816156"/>
          </a:xfrm>
          <a:prstGeom prst="rect">
            <a:avLst/>
          </a:prstGeom>
        </p:spPr>
        <p:txBody>
          <a:bodyPr wrap="square">
            <a:spAutoFit/>
          </a:bodyPr>
          <a:lstStyle/>
          <a:p>
            <a:r>
              <a:rPr lang="es-ES_tradnl" b="1" dirty="0" smtClean="0">
                <a:latin typeface="Arial" pitchFamily="34" charset="0"/>
                <a:cs typeface="Arial" pitchFamily="34" charset="0"/>
              </a:rPr>
              <a:t>Identificación de un registro</a:t>
            </a:r>
          </a:p>
          <a:p>
            <a:pPr algn="just">
              <a:spcBef>
                <a:spcPts val="600"/>
              </a:spcBef>
              <a:spcAft>
                <a:spcPts val="600"/>
              </a:spcAft>
            </a:pPr>
            <a:r>
              <a:rPr lang="es-ES_tradnl" dirty="0" smtClean="0">
                <a:latin typeface="Arial" pitchFamily="34" charset="0"/>
                <a:cs typeface="Arial" pitchFamily="34" charset="0"/>
              </a:rPr>
              <a:t>Los registros se pueden identificar de manera única a través de un campo o conjunto de campos denominados llave o clave del archivo y por lo tanto no puede aparecer repetido en otro registro diferente.</a:t>
            </a:r>
          </a:p>
          <a:p>
            <a:pPr algn="just">
              <a:spcBef>
                <a:spcPts val="600"/>
              </a:spcBef>
              <a:spcAft>
                <a:spcPts val="600"/>
              </a:spcAft>
            </a:pPr>
            <a:r>
              <a:rPr lang="es-ES_tradnl" dirty="0" smtClean="0">
                <a:latin typeface="Arial" pitchFamily="34" charset="0"/>
                <a:cs typeface="Arial" pitchFamily="34" charset="0"/>
              </a:rPr>
              <a:t>Un archivo puede tener una, varias o ninguna clave en sus registros, por ejemplo en un archivo de personal el campo DNI se podría tomar como llave, el registro quedaría totalmente identificado, no pasa lo mismo si tomamos como llave el campo Apellido y Nombre ya que pueden existir empleados con el mismo Apellido y Nombre..</a:t>
            </a:r>
            <a:endParaRPr lang="es-ES" dirty="0">
              <a:latin typeface="Arial" pitchFamily="34" charset="0"/>
              <a:cs typeface="Arial" pitchFamily="34" charset="0"/>
            </a:endParaRPr>
          </a:p>
        </p:txBody>
      </p:sp>
      <p:sp>
        <p:nvSpPr>
          <p:cNvPr id="33" name="32 Rectángulo"/>
          <p:cNvSpPr/>
          <p:nvPr/>
        </p:nvSpPr>
        <p:spPr>
          <a:xfrm>
            <a:off x="1143009" y="4488428"/>
            <a:ext cx="671517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rgbClr val="FF0000"/>
                </a:solidFill>
                <a:latin typeface="Arial" pitchFamily="34" charset="0"/>
                <a:cs typeface="Arial" pitchFamily="34" charset="0"/>
              </a:rPr>
              <a:t>10.682.455</a:t>
            </a:r>
            <a:r>
              <a:rPr lang="es-ES_tradnl" dirty="0" smtClean="0">
                <a:latin typeface="Arial" pitchFamily="34" charset="0"/>
                <a:cs typeface="Arial" pitchFamily="34" charset="0"/>
              </a:rPr>
              <a:t>   López Juan  Garay 432  22/08/1997  3528.05  </a:t>
            </a:r>
            <a:endParaRPr lang="es-ES" dirty="0"/>
          </a:p>
        </p:txBody>
      </p:sp>
      <p:cxnSp>
        <p:nvCxnSpPr>
          <p:cNvPr id="34" name="33 Conector recto"/>
          <p:cNvCxnSpPr/>
          <p:nvPr/>
        </p:nvCxnSpPr>
        <p:spPr>
          <a:xfrm rot="5400000">
            <a:off x="2536844" y="473766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5400000">
            <a:off x="3894166" y="473766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5037174" y="473766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6323058" y="473766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42976" y="5500702"/>
            <a:ext cx="1269899" cy="307777"/>
          </a:xfrm>
          <a:prstGeom prst="rect">
            <a:avLst/>
          </a:prstGeom>
          <a:noFill/>
        </p:spPr>
        <p:txBody>
          <a:bodyPr wrap="none" rtlCol="0">
            <a:spAutoFit/>
          </a:bodyPr>
          <a:lstStyle/>
          <a:p>
            <a:r>
              <a:rPr lang="es-ES" sz="1400" dirty="0" smtClean="0">
                <a:latin typeface="Arial" pitchFamily="34" charset="0"/>
                <a:cs typeface="Arial" pitchFamily="34" charset="0"/>
              </a:rPr>
              <a:t>Campo Clave</a:t>
            </a:r>
            <a:endParaRPr lang="es-ES" sz="1400" dirty="0">
              <a:latin typeface="Arial" pitchFamily="34" charset="0"/>
              <a:cs typeface="Arial" pitchFamily="34" charset="0"/>
            </a:endParaRPr>
          </a:p>
        </p:txBody>
      </p:sp>
      <p:cxnSp>
        <p:nvCxnSpPr>
          <p:cNvPr id="59" name="58 Conector recto de flecha"/>
          <p:cNvCxnSpPr/>
          <p:nvPr/>
        </p:nvCxnSpPr>
        <p:spPr>
          <a:xfrm rot="5400000" flipH="1" flipV="1">
            <a:off x="1500166" y="528638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1000108"/>
            <a:ext cx="8072494" cy="400110"/>
          </a:xfrm>
          <a:prstGeom prst="rect">
            <a:avLst/>
          </a:prstGeom>
        </p:spPr>
        <p:txBody>
          <a:bodyPr wrap="square">
            <a:spAutoFit/>
          </a:bodyPr>
          <a:lstStyle/>
          <a:p>
            <a:r>
              <a:rPr lang="es-ES" sz="2000" b="1" dirty="0" smtClean="0">
                <a:latin typeface="Arial" pitchFamily="34" charset="0"/>
                <a:cs typeface="Arial" pitchFamily="34" charset="0"/>
              </a:rPr>
              <a:t>Almacenamiento de ficheros</a:t>
            </a:r>
            <a:endParaRPr lang="es-ES" sz="2000" b="1" dirty="0">
              <a:latin typeface="Arial" pitchFamily="34" charset="0"/>
              <a:cs typeface="Arial" pitchFamily="34" charset="0"/>
            </a:endParaRPr>
          </a:p>
        </p:txBody>
      </p:sp>
      <p:sp>
        <p:nvSpPr>
          <p:cNvPr id="3073" name="Rectangle 1"/>
          <p:cNvSpPr>
            <a:spLocks noChangeArrowheads="1"/>
          </p:cNvSpPr>
          <p:nvPr/>
        </p:nvSpPr>
        <p:spPr bwMode="auto">
          <a:xfrm>
            <a:off x="500034" y="1571612"/>
            <a:ext cx="8072494"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tabLst>
                <a:tab pos="503238" algn="l"/>
              </a:tabLst>
            </a:pPr>
            <a:r>
              <a:rPr lang="es-ES_tradnl" dirty="0" smtClean="0">
                <a:latin typeface="Arial" pitchFamily="34" charset="0"/>
                <a:cs typeface="Arial" pitchFamily="34" charset="0"/>
              </a:rPr>
              <a:t>El tamaño de un archivo está limitado por el del dispositivo que lo contiene, los cuales pueden ser de dos tipos:</a:t>
            </a:r>
            <a:endPar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ts val="600"/>
              </a:spcBef>
              <a:spcAft>
                <a:spcPts val="600"/>
              </a:spcAft>
              <a:buClrTx/>
              <a:buSzTx/>
              <a:tabLst>
                <a:tab pos="503238" algn="l"/>
              </a:tabLst>
            </a:pP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Secuenciales o No </a:t>
            </a:r>
            <a:r>
              <a:rPr kumimoji="0" lang="es-ES_tradnl"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Direccionables</a:t>
            </a:r>
            <a:r>
              <a:rPr lang="es-ES_tradnl" b="1" dirty="0" smtClean="0">
                <a:latin typeface="Arial" pitchFamily="34" charset="0"/>
                <a:ea typeface="Times New Roman" pitchFamily="18" charset="0"/>
                <a:cs typeface="Arial" pitchFamily="34" charset="0"/>
              </a:rPr>
              <a:t>: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 se quiere acceder a un registro n hay que leer </a:t>
            </a: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previamente los n-1 registros anteriores.</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46" name="Picture 2" descr="http://3.bp.blogspot.com/_vvD4nkW8vq8/TN27Iv8kJPI/AAAAAAAAABA/3fMu4BUdr6I/s1600/Archivo+Secuencial.png"/>
          <p:cNvPicPr>
            <a:picLocks noChangeAspect="1" noChangeArrowheads="1"/>
          </p:cNvPicPr>
          <p:nvPr/>
        </p:nvPicPr>
        <p:blipFill>
          <a:blip r:embed="rId3" cstate="print"/>
          <a:srcRect t="17480"/>
          <a:stretch>
            <a:fillRect/>
          </a:stretch>
        </p:blipFill>
        <p:spPr bwMode="auto">
          <a:xfrm>
            <a:off x="1714480" y="3143248"/>
            <a:ext cx="5786478" cy="294321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1000108"/>
            <a:ext cx="8072494" cy="400110"/>
          </a:xfrm>
          <a:prstGeom prst="rect">
            <a:avLst/>
          </a:prstGeom>
        </p:spPr>
        <p:txBody>
          <a:bodyPr wrap="square">
            <a:spAutoFit/>
          </a:bodyPr>
          <a:lstStyle/>
          <a:p>
            <a:r>
              <a:rPr lang="es-ES" sz="2000" b="1" dirty="0" smtClean="0">
                <a:latin typeface="Arial" pitchFamily="34" charset="0"/>
                <a:cs typeface="Arial" pitchFamily="34" charset="0"/>
              </a:rPr>
              <a:t>Almacenamiento de ficheros</a:t>
            </a:r>
            <a:endParaRPr lang="es-ES" sz="2000" b="1" dirty="0">
              <a:latin typeface="Arial" pitchFamily="34" charset="0"/>
              <a:cs typeface="Arial" pitchFamily="34" charset="0"/>
            </a:endParaRPr>
          </a:p>
        </p:txBody>
      </p:sp>
      <p:sp>
        <p:nvSpPr>
          <p:cNvPr id="3073" name="Rectangle 1"/>
          <p:cNvSpPr>
            <a:spLocks noChangeArrowheads="1"/>
          </p:cNvSpPr>
          <p:nvPr/>
        </p:nvSpPr>
        <p:spPr bwMode="auto">
          <a:xfrm>
            <a:off x="500034" y="1500174"/>
            <a:ext cx="807249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600"/>
              </a:spcAft>
              <a:buClrTx/>
              <a:buSzTx/>
              <a:tabLst>
                <a:tab pos="503238" algn="l"/>
              </a:tabLst>
            </a:pP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acceso directo o </a:t>
            </a:r>
            <a:r>
              <a:rPr kumimoji="0" lang="es-ES_tradnl"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direccionables</a:t>
            </a: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accede directamente al registro físico sin más dar su dirección física, sin tener que recorrer los registros anteriores).</a:t>
            </a:r>
          </a:p>
        </p:txBody>
      </p:sp>
      <p:pic>
        <p:nvPicPr>
          <p:cNvPr id="65538" name="Picture 2" descr="http://3.bp.blogspot.com/_vvD4nkW8vq8/TN29K0ehJ_I/AAAAAAAAABI/cVXGPe7c4u4/s1600/Archivos+Indexados.png"/>
          <p:cNvPicPr>
            <a:picLocks noChangeAspect="1" noChangeArrowheads="1"/>
          </p:cNvPicPr>
          <p:nvPr/>
        </p:nvPicPr>
        <p:blipFill>
          <a:blip r:embed="rId3" cstate="print"/>
          <a:srcRect t="18048"/>
          <a:stretch>
            <a:fillRect/>
          </a:stretch>
        </p:blipFill>
        <p:spPr bwMode="auto">
          <a:xfrm>
            <a:off x="1000100" y="2643182"/>
            <a:ext cx="7267575" cy="291940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571480"/>
            <a:ext cx="2643174" cy="571504"/>
          </a:xfrm>
        </p:spPr>
        <p:txBody>
          <a:bodyPr>
            <a:normAutofit/>
          </a:bodyPr>
          <a:lstStyle/>
          <a:p>
            <a:pPr algn="ctr"/>
            <a:r>
              <a:rPr sz="2400" smtClean="0">
                <a:latin typeface="Arial" pitchFamily="34" charset="0"/>
                <a:cs typeface="Arial" pitchFamily="34" charset="0"/>
              </a:rPr>
              <a:t>Introduccion</a:t>
            </a:r>
            <a:endParaRPr sz="2400">
              <a:latin typeface="Arial" pitchFamily="34" charset="0"/>
              <a:cs typeface="Arial" pitchFamily="34" charset="0"/>
            </a:endParaRPr>
          </a:p>
        </p:txBody>
      </p:sp>
      <p:sp>
        <p:nvSpPr>
          <p:cNvPr id="13" name="12 Rectángulo"/>
          <p:cNvSpPr/>
          <p:nvPr/>
        </p:nvSpPr>
        <p:spPr>
          <a:xfrm>
            <a:off x="683568" y="1160144"/>
            <a:ext cx="8143932" cy="1200329"/>
          </a:xfrm>
          <a:prstGeom prst="rect">
            <a:avLst/>
          </a:prstGeom>
        </p:spPr>
        <p:txBody>
          <a:bodyPr wrap="square">
            <a:spAutoFit/>
          </a:bodyPr>
          <a:lstStyle/>
          <a:p>
            <a:pPr algn="just"/>
            <a:r>
              <a:rPr lang="es-AR" dirty="0">
                <a:latin typeface="Arial" panose="020B0604020202020204" pitchFamily="34" charset="0"/>
                <a:cs typeface="Arial" panose="020B0604020202020204" pitchFamily="34" charset="0"/>
              </a:rPr>
              <a:t>En </a:t>
            </a:r>
            <a:r>
              <a:rPr lang="es-AR" b="1" dirty="0">
                <a:latin typeface="Arial" panose="020B0604020202020204" pitchFamily="34" charset="0"/>
                <a:cs typeface="Arial" panose="020B0604020202020204" pitchFamily="34" charset="0"/>
              </a:rPr>
              <a:t>computación</a:t>
            </a:r>
            <a:r>
              <a:rPr lang="es-AR" dirty="0">
                <a:latin typeface="Arial" panose="020B0604020202020204" pitchFamily="34" charset="0"/>
                <a:cs typeface="Arial" panose="020B0604020202020204" pitchFamily="34" charset="0"/>
              </a:rPr>
              <a:t>, el software -en sentido estricto- es un conjunto de programas de cómputo, procedimientos, reglas, documentación y datos asociados que forman parte de las operaciones de un sistema de computación para realizar tareas específicas. </a:t>
            </a:r>
            <a:r>
              <a:rPr lang="es-ES_tradnl" dirty="0" smtClean="0">
                <a:latin typeface="Arial" pitchFamily="34" charset="0"/>
                <a:cs typeface="Arial" pitchFamily="34" charset="0"/>
              </a:rPr>
              <a:t>.</a:t>
            </a:r>
            <a:endParaRPr lang="es-ES" dirty="0">
              <a:latin typeface="Arial" pitchFamily="34" charset="0"/>
              <a:cs typeface="Arial" pitchFamily="34" charset="0"/>
            </a:endParaRPr>
          </a:p>
        </p:txBody>
      </p:sp>
      <p:sp>
        <p:nvSpPr>
          <p:cNvPr id="2" name="Rectángulo 1"/>
          <p:cNvSpPr/>
          <p:nvPr/>
        </p:nvSpPr>
        <p:spPr>
          <a:xfrm>
            <a:off x="683568" y="2708920"/>
            <a:ext cx="8143932" cy="1477328"/>
          </a:xfrm>
          <a:prstGeom prst="rect">
            <a:avLst/>
          </a:prstGeom>
        </p:spPr>
        <p:txBody>
          <a:bodyPr wrap="square">
            <a:spAutoFit/>
          </a:bodyPr>
          <a:lstStyle/>
          <a:p>
            <a:pPr algn="just"/>
            <a:r>
              <a:rPr lang="es-AR" dirty="0">
                <a:latin typeface="Arial" panose="020B0604020202020204" pitchFamily="34" charset="0"/>
                <a:ea typeface="Times New Roman" panose="02020603050405020304" pitchFamily="18" charset="0"/>
                <a:cs typeface="Arial" panose="020B0604020202020204" pitchFamily="34" charset="0"/>
              </a:rPr>
              <a:t>el concepto de software va más allá de los programas de cómputo en sus distintos estados: código fuente, binario o ejecutable; también su </a:t>
            </a:r>
            <a:r>
              <a:rPr lang="es-AR" b="1" dirty="0">
                <a:latin typeface="Arial" panose="020B0604020202020204" pitchFamily="34" charset="0"/>
                <a:ea typeface="Times New Roman" panose="02020603050405020304" pitchFamily="18" charset="0"/>
                <a:cs typeface="Arial" panose="020B0604020202020204" pitchFamily="34" charset="0"/>
              </a:rPr>
              <a:t>documentación,</a:t>
            </a:r>
            <a:r>
              <a:rPr lang="es-AR" dirty="0">
                <a:latin typeface="Arial" panose="020B0604020202020204" pitchFamily="34" charset="0"/>
                <a:ea typeface="Times New Roman" panose="02020603050405020304" pitchFamily="18" charset="0"/>
                <a:cs typeface="Arial" panose="020B0604020202020204" pitchFamily="34" charset="0"/>
              </a:rPr>
              <a:t> </a:t>
            </a:r>
            <a:r>
              <a:rPr lang="es-AR" b="1" dirty="0">
                <a:latin typeface="Arial" panose="020B0604020202020204" pitchFamily="34" charset="0"/>
                <a:ea typeface="Times New Roman" panose="02020603050405020304" pitchFamily="18" charset="0"/>
                <a:cs typeface="Arial" panose="020B0604020202020204" pitchFamily="34" charset="0"/>
              </a:rPr>
              <a:t>datos a procesar e información de usuario forman parte del software</a:t>
            </a:r>
            <a:r>
              <a:rPr lang="es-AR" dirty="0">
                <a:latin typeface="Arial" panose="020B0604020202020204" pitchFamily="34" charset="0"/>
                <a:ea typeface="Times New Roman" panose="02020603050405020304" pitchFamily="18" charset="0"/>
                <a:cs typeface="Arial" panose="020B0604020202020204" pitchFamily="34" charset="0"/>
              </a:rPr>
              <a:t>: es decir, </a:t>
            </a:r>
            <a:r>
              <a:rPr lang="es-AR" i="1" u="sng" dirty="0">
                <a:latin typeface="Arial" panose="020B0604020202020204" pitchFamily="34" charset="0"/>
                <a:ea typeface="Times New Roman" panose="02020603050405020304" pitchFamily="18" charset="0"/>
                <a:cs typeface="Arial" panose="020B0604020202020204" pitchFamily="34" charset="0"/>
              </a:rPr>
              <a:t>abarca todo lo intangible, todo lo “no físico” relacionado.</a:t>
            </a:r>
            <a:endParaRPr lang="es-AR" dirty="0">
              <a:latin typeface="Arial" panose="020B0604020202020204" pitchFamily="34" charset="0"/>
              <a:cs typeface="Arial" panose="020B0604020202020204" pitchFamily="34" charset="0"/>
            </a:endParaRPr>
          </a:p>
        </p:txBody>
      </p:sp>
      <p:sp>
        <p:nvSpPr>
          <p:cNvPr id="3" name="Rectángulo 2"/>
          <p:cNvSpPr/>
          <p:nvPr/>
        </p:nvSpPr>
        <p:spPr>
          <a:xfrm>
            <a:off x="683568" y="4824265"/>
            <a:ext cx="8143932" cy="981423"/>
          </a:xfrm>
          <a:prstGeom prst="rect">
            <a:avLst/>
          </a:prstGeom>
        </p:spPr>
        <p:txBody>
          <a:bodyPr wrap="square">
            <a:spAutoFit/>
          </a:bodyPr>
          <a:lstStyle/>
          <a:p>
            <a:pPr algn="just" fontAlgn="base">
              <a:lnSpc>
                <a:spcPct val="107000"/>
              </a:lnSpc>
              <a:spcAft>
                <a:spcPts val="0"/>
              </a:spcAft>
            </a:pPr>
            <a:r>
              <a:rPr lang="es-AR" i="1" u="sng" dirty="0">
                <a:latin typeface="Arial" panose="020B0604020202020204" pitchFamily="34" charset="0"/>
                <a:ea typeface="Times New Roman" panose="02020603050405020304" pitchFamily="18" charset="0"/>
                <a:cs typeface="Arial" panose="020B0604020202020204" pitchFamily="34" charset="0"/>
              </a:rPr>
              <a:t>Un computador en sí, es sólo un conglomerado de componentes electrónicos; el software le da vida al computador, haciendo que sus componentes funcionen de forma ordenada.</a:t>
            </a:r>
            <a:endParaRPr lang="es-AR"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3877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1142984"/>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con ficheros</a:t>
            </a:r>
            <a:endParaRPr lang="es-ES" sz="2000" b="1" dirty="0">
              <a:latin typeface="Arial" pitchFamily="34" charset="0"/>
              <a:cs typeface="Arial" pitchFamily="34" charset="0"/>
            </a:endParaRPr>
          </a:p>
        </p:txBody>
      </p:sp>
      <p:sp>
        <p:nvSpPr>
          <p:cNvPr id="3073" name="Rectangle 1"/>
          <p:cNvSpPr>
            <a:spLocks noChangeArrowheads="1"/>
          </p:cNvSpPr>
          <p:nvPr/>
        </p:nvSpPr>
        <p:spPr bwMode="auto">
          <a:xfrm>
            <a:off x="571472" y="1714488"/>
            <a:ext cx="8072494"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tabLst>
                <a:tab pos="503238" algn="l"/>
              </a:tabLst>
            </a:pPr>
            <a:r>
              <a:rPr lang="es-ES_tradnl" b="1" dirty="0" smtClean="0">
                <a:latin typeface="Arial" pitchFamily="34" charset="0"/>
                <a:cs typeface="Arial" pitchFamily="34" charset="0"/>
              </a:rPr>
              <a:t>Creación: </a:t>
            </a:r>
          </a:p>
          <a:p>
            <a:pPr lvl="0" algn="just" fontAlgn="base">
              <a:spcBef>
                <a:spcPts val="600"/>
              </a:spcBef>
              <a:spcAft>
                <a:spcPts val="600"/>
              </a:spcAft>
              <a:tabLst>
                <a:tab pos="503238" algn="l"/>
              </a:tabLst>
            </a:pPr>
            <a:r>
              <a:rPr lang="es-ES_tradnl" dirty="0" smtClean="0">
                <a:latin typeface="Arial" pitchFamily="34" charset="0"/>
                <a:cs typeface="Arial" pitchFamily="34" charset="0"/>
              </a:rPr>
              <a:t>Primera operación sobre un fichero donde se describen los datos y sus características. Se diseña el archivo.</a:t>
            </a:r>
          </a:p>
          <a:p>
            <a:pPr lvl="0" algn="just" fontAlgn="base">
              <a:spcBef>
                <a:spcPts val="600"/>
              </a:spcBef>
              <a:spcAft>
                <a:spcPts val="600"/>
              </a:spcAft>
              <a:tabLst>
                <a:tab pos="503238" algn="l"/>
              </a:tabLst>
            </a:pPr>
            <a:r>
              <a:rPr lang="es-ES_tradnl" b="1" dirty="0" smtClean="0">
                <a:latin typeface="Arial" pitchFamily="34" charset="0"/>
                <a:cs typeface="Arial" pitchFamily="34" charset="0"/>
              </a:rPr>
              <a:t>Consulta o Recuperación:</a:t>
            </a:r>
            <a:endParaRPr lang="es-ES_tradnl"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Una vez creado el archivo puede ser necesario realizar distintas operaciones a nivel de registro:</a:t>
            </a:r>
            <a:endParaRPr lang="es-ES"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smtClean="0">
                <a:latin typeface="Arial" pitchFamily="34" charset="0"/>
                <a:cs typeface="Arial" pitchFamily="34" charset="0"/>
              </a:rPr>
              <a:t>Inserción de un registro nuevo</a:t>
            </a:r>
            <a:r>
              <a:rPr lang="es-ES_tradnl" dirty="0" smtClean="0">
                <a:latin typeface="Arial" pitchFamily="34" charset="0"/>
                <a:cs typeface="Arial" pitchFamily="34" charset="0"/>
              </a:rPr>
              <a:t>, por ejemplo: se incorpora un empleado nuevo.</a:t>
            </a:r>
            <a:endParaRPr lang="es-ES"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smtClean="0">
                <a:latin typeface="Arial" pitchFamily="34" charset="0"/>
                <a:cs typeface="Arial" pitchFamily="34" charset="0"/>
              </a:rPr>
              <a:t>Modificación de un registro</a:t>
            </a:r>
            <a:r>
              <a:rPr lang="es-ES_tradnl" dirty="0" smtClean="0">
                <a:latin typeface="Arial" pitchFamily="34" charset="0"/>
                <a:cs typeface="Arial" pitchFamily="34" charset="0"/>
              </a:rPr>
              <a:t> por cambios en uno o varios campos del mismo, por ejemplo: cambia el domicilio de un empleado.</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con ficheros</a:t>
            </a:r>
            <a:endParaRPr lang="es-ES" sz="2000" b="1" dirty="0">
              <a:latin typeface="Arial" pitchFamily="34" charset="0"/>
              <a:cs typeface="Arial" pitchFamily="34" charset="0"/>
            </a:endParaRPr>
          </a:p>
        </p:txBody>
      </p:sp>
      <p:sp>
        <p:nvSpPr>
          <p:cNvPr id="3073" name="Rectangle 1"/>
          <p:cNvSpPr>
            <a:spLocks noChangeArrowheads="1"/>
          </p:cNvSpPr>
          <p:nvPr/>
        </p:nvSpPr>
        <p:spPr bwMode="auto">
          <a:xfrm>
            <a:off x="500034" y="1357298"/>
            <a:ext cx="8072494"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tabLst>
                <a:tab pos="503238" algn="l"/>
              </a:tabLst>
            </a:pPr>
            <a:r>
              <a:rPr lang="es-ES_tradnl" b="1" dirty="0" smtClean="0">
                <a:latin typeface="Arial" pitchFamily="34" charset="0"/>
                <a:cs typeface="Arial" pitchFamily="34" charset="0"/>
              </a:rPr>
              <a:t>Consulta o Recuperación:</a:t>
            </a:r>
            <a:endParaRPr lang="es-ES_tradnl"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smtClean="0">
                <a:latin typeface="Arial" pitchFamily="34" charset="0"/>
                <a:cs typeface="Arial" pitchFamily="34" charset="0"/>
              </a:rPr>
              <a:t>Eliminación o borrado de un registro</a:t>
            </a:r>
            <a:r>
              <a:rPr lang="es-ES_tradnl" dirty="0" smtClean="0">
                <a:latin typeface="Arial" pitchFamily="34" charset="0"/>
                <a:cs typeface="Arial" pitchFamily="34" charset="0"/>
              </a:rPr>
              <a:t>, por ejemplo un empleado que se da de baja. Puede hacerse de 2 formas:</a:t>
            </a:r>
            <a:endParaRPr lang="es-ES" dirty="0" smtClean="0">
              <a:latin typeface="Arial" pitchFamily="34" charset="0"/>
              <a:cs typeface="Arial" pitchFamily="34" charset="0"/>
            </a:endParaRPr>
          </a:p>
          <a:p>
            <a:pPr lvl="2" algn="just">
              <a:spcBef>
                <a:spcPts val="600"/>
              </a:spcBef>
              <a:spcAft>
                <a:spcPts val="600"/>
              </a:spcAft>
            </a:pPr>
            <a:r>
              <a:rPr lang="es-ES_tradnl" dirty="0" smtClean="0">
                <a:latin typeface="Arial" pitchFamily="34" charset="0"/>
                <a:cs typeface="Arial" pitchFamily="34" charset="0"/>
              </a:rPr>
              <a:t>1</a:t>
            </a:r>
            <a:r>
              <a:rPr lang="es-ES_tradnl" i="1" dirty="0" smtClean="0">
                <a:latin typeface="Arial" pitchFamily="34" charset="0"/>
                <a:cs typeface="Arial" pitchFamily="34" charset="0"/>
              </a:rPr>
              <a:t>.- Por marca o borrado lógico</a:t>
            </a:r>
            <a:r>
              <a:rPr lang="es-ES_tradnl" dirty="0" smtClean="0">
                <a:latin typeface="Arial" pitchFamily="34" charset="0"/>
                <a:cs typeface="Arial" pitchFamily="34" charset="0"/>
              </a:rPr>
              <a:t>: colocar en un campo un valor que será interpretado por los programas de aplicación como registro sin validez.</a:t>
            </a:r>
            <a:endParaRPr lang="es-ES" dirty="0" smtClean="0">
              <a:latin typeface="Arial" pitchFamily="34" charset="0"/>
              <a:cs typeface="Arial" pitchFamily="34" charset="0"/>
            </a:endParaRPr>
          </a:p>
          <a:p>
            <a:pPr lvl="2" algn="just">
              <a:spcBef>
                <a:spcPts val="600"/>
              </a:spcBef>
              <a:spcAft>
                <a:spcPts val="600"/>
              </a:spcAft>
            </a:pPr>
            <a:r>
              <a:rPr lang="es-ES_tradnl" dirty="0" smtClean="0">
                <a:latin typeface="Arial" pitchFamily="34" charset="0"/>
                <a:cs typeface="Arial" pitchFamily="34" charset="0"/>
              </a:rPr>
              <a:t>2.- </a:t>
            </a:r>
            <a:r>
              <a:rPr lang="es-ES_tradnl" i="1" dirty="0" smtClean="0">
                <a:latin typeface="Arial" pitchFamily="34" charset="0"/>
                <a:cs typeface="Arial" pitchFamily="34" charset="0"/>
              </a:rPr>
              <a:t>Eliminación real:</a:t>
            </a:r>
            <a:r>
              <a:rPr lang="es-ES_tradnl" dirty="0" smtClean="0">
                <a:latin typeface="Arial" pitchFamily="34" charset="0"/>
                <a:cs typeface="Arial" pitchFamily="34" charset="0"/>
              </a:rPr>
              <a:t> hacer inaccesible el registro o bien ocupar su espacio con otros registros.</a:t>
            </a:r>
          </a:p>
          <a:p>
            <a:pPr marL="457200" lvl="3" algn="just">
              <a:spcBef>
                <a:spcPts val="600"/>
              </a:spcBef>
              <a:spcAft>
                <a:spcPts val="600"/>
              </a:spcAft>
              <a:buFont typeface="Wingdings" pitchFamily="2" charset="2"/>
              <a:buChar char="Ø"/>
            </a:pPr>
            <a:r>
              <a:rPr lang="es-ES_tradnl" b="1" dirty="0" smtClean="0">
                <a:latin typeface="Arial" pitchFamily="34" charset="0"/>
                <a:cs typeface="Arial" pitchFamily="34" charset="0"/>
              </a:rPr>
              <a:t>Borrado o destrucción</a:t>
            </a:r>
          </a:p>
          <a:p>
            <a:pPr marL="457200" lvl="3" algn="just">
              <a:spcBef>
                <a:spcPts val="600"/>
              </a:spcBef>
              <a:spcAft>
                <a:spcPts val="600"/>
              </a:spcAft>
            </a:pPr>
            <a:r>
              <a:rPr lang="es-ES_tradnl" dirty="0" smtClean="0">
                <a:latin typeface="Arial" pitchFamily="34" charset="0"/>
                <a:cs typeface="Arial" pitchFamily="34" charset="0"/>
              </a:rPr>
              <a:t>Se elimina la información y la estructura del archivo. Finaliza la existencia del archivo.</a:t>
            </a:r>
            <a:endParaRPr lang="es-ES_tradnl" b="1" dirty="0" smtClean="0">
              <a:latin typeface="Arial" pitchFamily="34" charset="0"/>
              <a:cs typeface="Arial" pitchFamily="34" charset="0"/>
            </a:endParaRPr>
          </a:p>
          <a:p>
            <a:pPr marL="0" lvl="2" algn="just">
              <a:spcBef>
                <a:spcPts val="600"/>
              </a:spcBef>
              <a:spcAft>
                <a:spcPts val="600"/>
              </a:spcAft>
            </a:pPr>
            <a:endParaRPr lang="es-ES_tradnl"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con ficheros</a:t>
            </a:r>
            <a:endParaRPr lang="es-ES" sz="2000" b="1" dirty="0">
              <a:latin typeface="Arial" pitchFamily="34" charset="0"/>
              <a:cs typeface="Arial" pitchFamily="34" charset="0"/>
            </a:endParaRPr>
          </a:p>
        </p:txBody>
      </p:sp>
      <p:sp>
        <p:nvSpPr>
          <p:cNvPr id="3073" name="Rectangle 1"/>
          <p:cNvSpPr>
            <a:spLocks noChangeArrowheads="1"/>
          </p:cNvSpPr>
          <p:nvPr/>
        </p:nvSpPr>
        <p:spPr bwMode="auto">
          <a:xfrm>
            <a:off x="428596" y="1428736"/>
            <a:ext cx="821537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ts val="600"/>
              </a:spcBef>
              <a:spcAft>
                <a:spcPts val="600"/>
              </a:spcAft>
              <a:tabLst>
                <a:tab pos="503238" algn="l"/>
              </a:tabLst>
            </a:pPr>
            <a:r>
              <a:rPr lang="es-ES_tradnl" b="1" dirty="0" smtClean="0">
                <a:latin typeface="Arial" pitchFamily="34" charset="0"/>
                <a:cs typeface="Arial" pitchFamily="34" charset="0"/>
              </a:rPr>
              <a:t>Búsqueda:</a:t>
            </a:r>
          </a:p>
          <a:p>
            <a:pPr lvl="0" algn="just" fontAlgn="base">
              <a:spcBef>
                <a:spcPts val="600"/>
              </a:spcBef>
              <a:spcAft>
                <a:spcPts val="600"/>
              </a:spcAft>
              <a:tabLst>
                <a:tab pos="503238" algn="l"/>
              </a:tabLst>
            </a:pPr>
            <a:r>
              <a:rPr lang="es-ES_tradnl" dirty="0" smtClean="0">
                <a:latin typeface="Arial" pitchFamily="34" charset="0"/>
                <a:cs typeface="Arial" pitchFamily="34" charset="0"/>
              </a:rPr>
              <a:t>La mayoría de las operaciones sobre ficheros (lectura, escritura o modificación, borrado) implica realizar una búsqueda</a:t>
            </a:r>
            <a:r>
              <a:rPr lang="es-ES_tradnl" b="1" dirty="0" smtClean="0">
                <a:latin typeface="Arial" pitchFamily="34" charset="0"/>
                <a:cs typeface="Arial" pitchFamily="34" charset="0"/>
              </a:rPr>
              <a:t> </a:t>
            </a:r>
            <a:r>
              <a:rPr lang="es-ES_tradnl" dirty="0" smtClean="0">
                <a:latin typeface="Arial" pitchFamily="34" charset="0"/>
                <a:cs typeface="Arial" pitchFamily="34" charset="0"/>
              </a:rPr>
              <a:t>de un registro determinado dentro del mismo</a:t>
            </a:r>
          </a:p>
          <a:p>
            <a:pPr lvl="1" algn="just">
              <a:spcBef>
                <a:spcPts val="600"/>
              </a:spcBef>
              <a:spcAft>
                <a:spcPts val="600"/>
              </a:spcAft>
              <a:buFont typeface="Wingdings" pitchFamily="2" charset="2"/>
              <a:buChar char="Ø"/>
            </a:pPr>
            <a:r>
              <a:rPr lang="es-ES_tradnl" b="1" dirty="0" smtClean="0">
                <a:latin typeface="Arial" pitchFamily="34" charset="0"/>
                <a:cs typeface="Arial" pitchFamily="34" charset="0"/>
              </a:rPr>
              <a:t> Búsqueda Secuencial:</a:t>
            </a:r>
          </a:p>
          <a:p>
            <a:pPr lvl="1" algn="just">
              <a:spcBef>
                <a:spcPts val="600"/>
              </a:spcBef>
              <a:spcAft>
                <a:spcPts val="600"/>
              </a:spcAft>
            </a:pPr>
            <a:r>
              <a:rPr lang="es-ES_tradnl" dirty="0" smtClean="0">
                <a:latin typeface="Arial" pitchFamily="34" charset="0"/>
                <a:cs typeface="Arial" pitchFamily="34" charset="0"/>
              </a:rPr>
              <a:t>Se recorren todos los registros del archivo desde el principio al fin. hasta encontrar el solicitado. </a:t>
            </a:r>
          </a:p>
          <a:p>
            <a:pPr marL="800100" lvl="1" indent="-342900">
              <a:buFont typeface="+mj-lt"/>
              <a:buAutoNum type="arabicPeriod"/>
            </a:pPr>
            <a:r>
              <a:rPr lang="es-ES_tradnl" dirty="0" smtClean="0">
                <a:latin typeface="Arial" pitchFamily="34" charset="0"/>
                <a:cs typeface="Arial" pitchFamily="34" charset="0"/>
              </a:rPr>
              <a:t>Comenzamos por el principio del fichero</a:t>
            </a:r>
            <a:endParaRPr lang="es-ES" dirty="0" smtClean="0">
              <a:latin typeface="Arial" pitchFamily="34" charset="0"/>
              <a:cs typeface="Arial" pitchFamily="34" charset="0"/>
            </a:endParaRPr>
          </a:p>
          <a:p>
            <a:pPr marL="800100" lvl="1" indent="-342900">
              <a:buFont typeface="+mj-lt"/>
              <a:buAutoNum type="arabicPeriod"/>
            </a:pPr>
            <a:r>
              <a:rPr lang="es-ES_tradnl" dirty="0" smtClean="0">
                <a:latin typeface="Arial" pitchFamily="34" charset="0"/>
                <a:cs typeface="Arial" pitchFamily="34" charset="0"/>
              </a:rPr>
              <a:t>Leemos un registro completo y lo pasamos a memoria para comprobar el  valor/valores de sus campos</a:t>
            </a:r>
            <a:endParaRPr lang="es-ES" dirty="0" smtClean="0">
              <a:latin typeface="Arial" pitchFamily="34" charset="0"/>
              <a:cs typeface="Arial" pitchFamily="34" charset="0"/>
            </a:endParaRPr>
          </a:p>
          <a:p>
            <a:pPr marL="800100" lvl="1" indent="-342900">
              <a:buFont typeface="+mj-lt"/>
              <a:buAutoNum type="arabicPeriod"/>
            </a:pPr>
            <a:r>
              <a:rPr lang="es-ES_tradnl" dirty="0" smtClean="0">
                <a:latin typeface="Arial" pitchFamily="34" charset="0"/>
                <a:cs typeface="Arial" pitchFamily="34" charset="0"/>
              </a:rPr>
              <a:t>Si el registro leído no es el buscado, leemos el siguiente registro y así sucesivamente, hasta el final del fichero</a:t>
            </a:r>
          </a:p>
          <a:p>
            <a:pPr lvl="1" algn="just">
              <a:spcBef>
                <a:spcPts val="600"/>
              </a:spcBef>
              <a:spcAft>
                <a:spcPts val="600"/>
              </a:spcAft>
            </a:pPr>
            <a:r>
              <a:rPr lang="es-ES_tradnl" dirty="0" smtClean="0">
                <a:latin typeface="Arial" pitchFamily="34" charset="0"/>
                <a:cs typeface="Arial" pitchFamily="34" charset="0"/>
              </a:rPr>
              <a:t>La búsqueda secuencial es muy flexible pero muy ineficiente</a:t>
            </a:r>
          </a:p>
          <a:p>
            <a:pPr lvl="1" algn="just">
              <a:spcBef>
                <a:spcPts val="600"/>
              </a:spcBef>
              <a:spcAft>
                <a:spcPts val="600"/>
              </a:spcAft>
            </a:pPr>
            <a:r>
              <a:rPr lang="es-ES_tradnl" dirty="0" smtClean="0">
                <a:latin typeface="Arial" pitchFamily="34" charset="0"/>
                <a:cs typeface="Arial" pitchFamily="34" charset="0"/>
              </a:rPr>
              <a:t>Aplicable en archivos con pocos registros o cuando los registros no tienen ningún orden.</a:t>
            </a:r>
            <a:endParaRPr lang="es-ES_tradnl"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con ficheros</a:t>
            </a:r>
            <a:endParaRPr lang="es-ES" sz="2000" b="1" dirty="0">
              <a:latin typeface="Arial" pitchFamily="34" charset="0"/>
              <a:cs typeface="Arial" pitchFamily="34" charset="0"/>
            </a:endParaRPr>
          </a:p>
        </p:txBody>
      </p:sp>
      <p:sp>
        <p:nvSpPr>
          <p:cNvPr id="3073" name="Rectangle 1"/>
          <p:cNvSpPr>
            <a:spLocks noChangeArrowheads="1"/>
          </p:cNvSpPr>
          <p:nvPr/>
        </p:nvSpPr>
        <p:spPr bwMode="auto">
          <a:xfrm>
            <a:off x="500034" y="1357298"/>
            <a:ext cx="8072494"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spcBef>
                <a:spcPts val="600"/>
              </a:spcBef>
              <a:spcAft>
                <a:spcPts val="600"/>
              </a:spcAft>
              <a:buFont typeface="Wingdings" pitchFamily="2" charset="2"/>
              <a:buChar char="Ø"/>
            </a:pPr>
            <a:r>
              <a:rPr lang="es-ES_tradnl" b="1" dirty="0" smtClean="0">
                <a:latin typeface="Arial" pitchFamily="34" charset="0"/>
                <a:cs typeface="Arial" pitchFamily="34" charset="0"/>
              </a:rPr>
              <a:t>Búsqueda Binaria</a:t>
            </a:r>
          </a:p>
          <a:p>
            <a:pPr lvl="1" algn="just">
              <a:spcBef>
                <a:spcPts val="600"/>
              </a:spcBef>
              <a:spcAft>
                <a:spcPts val="600"/>
              </a:spcAft>
            </a:pPr>
            <a:r>
              <a:rPr lang="es-ES_tradnl" dirty="0" smtClean="0">
                <a:latin typeface="Arial" pitchFamily="34" charset="0"/>
                <a:cs typeface="Arial" pitchFamily="34" charset="0"/>
              </a:rPr>
              <a:t>Solo aplicable si el fichero está ordenado. La búsqueda binaria en el fichero sólo es posible si los registros son de tamaño fijo</a:t>
            </a:r>
          </a:p>
          <a:p>
            <a:pPr marL="800100" lvl="1" indent="-342900" algn="just">
              <a:spcBef>
                <a:spcPts val="600"/>
              </a:spcBef>
              <a:spcAft>
                <a:spcPts val="600"/>
              </a:spcAft>
              <a:buFont typeface="+mj-lt"/>
              <a:buAutoNum type="arabicPeriod"/>
            </a:pPr>
            <a:r>
              <a:rPr lang="es-ES_tradnl" dirty="0" smtClean="0">
                <a:latin typeface="Arial" pitchFamily="34" charset="0"/>
                <a:cs typeface="Arial" pitchFamily="34" charset="0"/>
              </a:rPr>
              <a:t>Iniciamos el intervalo de trabajo a todo el fichero</a:t>
            </a:r>
            <a:endParaRPr lang="es-ES" sz="2000" dirty="0" smtClean="0">
              <a:latin typeface="Arial" pitchFamily="34" charset="0"/>
              <a:cs typeface="Arial" pitchFamily="34" charset="0"/>
            </a:endParaRPr>
          </a:p>
          <a:p>
            <a:pPr marL="800100" lvl="1" indent="-342900" algn="just">
              <a:spcBef>
                <a:spcPts val="600"/>
              </a:spcBef>
              <a:spcAft>
                <a:spcPts val="600"/>
              </a:spcAft>
              <a:buFont typeface="+mj-lt"/>
              <a:buAutoNum type="arabicPeriod"/>
            </a:pPr>
            <a:r>
              <a:rPr lang="es-ES_tradnl" dirty="0" smtClean="0">
                <a:latin typeface="Arial" pitchFamily="34" charset="0"/>
                <a:cs typeface="Arial" pitchFamily="34" charset="0"/>
              </a:rPr>
              <a:t>Calculamos el centro del intervalo</a:t>
            </a:r>
            <a:endParaRPr lang="es-ES" sz="2000" dirty="0" smtClean="0">
              <a:latin typeface="Arial" pitchFamily="34" charset="0"/>
              <a:cs typeface="Arial" pitchFamily="34" charset="0"/>
            </a:endParaRPr>
          </a:p>
          <a:p>
            <a:pPr marL="800100" lvl="1" indent="-342900" algn="just">
              <a:spcBef>
                <a:spcPts val="600"/>
              </a:spcBef>
              <a:spcAft>
                <a:spcPts val="600"/>
              </a:spcAft>
              <a:buFont typeface="+mj-lt"/>
              <a:buAutoNum type="arabicPeriod"/>
            </a:pPr>
            <a:r>
              <a:rPr lang="es-ES_tradnl" dirty="0" smtClean="0">
                <a:latin typeface="Arial" pitchFamily="34" charset="0"/>
                <a:cs typeface="Arial" pitchFamily="34" charset="0"/>
              </a:rPr>
              <a:t>Si el valor del campo clave del registro situado en el centro del intervalo coincide con el buscado, la búsqueda termina con éxito</a:t>
            </a:r>
            <a:endParaRPr lang="es-ES" sz="2000" dirty="0" smtClean="0">
              <a:latin typeface="Arial" pitchFamily="34" charset="0"/>
              <a:cs typeface="Arial" pitchFamily="34" charset="0"/>
            </a:endParaRPr>
          </a:p>
          <a:p>
            <a:pPr marL="800100" lvl="1" indent="-342900" algn="just">
              <a:spcBef>
                <a:spcPts val="600"/>
              </a:spcBef>
              <a:spcAft>
                <a:spcPts val="600"/>
              </a:spcAft>
              <a:buFont typeface="+mj-lt"/>
              <a:buAutoNum type="arabicPeriod"/>
            </a:pPr>
            <a:r>
              <a:rPr lang="es-ES_tradnl" dirty="0" smtClean="0">
                <a:latin typeface="Arial" pitchFamily="34" charset="0"/>
                <a:cs typeface="Arial" pitchFamily="34" charset="0"/>
              </a:rPr>
              <a:t>En caso contrario, si el tamaño del intervalo es 1, la búsqueda termina negativamente</a:t>
            </a:r>
            <a:endParaRPr lang="es-ES" sz="2000" dirty="0" smtClean="0">
              <a:latin typeface="Arial" pitchFamily="34" charset="0"/>
              <a:cs typeface="Arial" pitchFamily="34" charset="0"/>
            </a:endParaRPr>
          </a:p>
          <a:p>
            <a:pPr marL="800100" lvl="1" indent="-342900" algn="just">
              <a:spcBef>
                <a:spcPts val="600"/>
              </a:spcBef>
              <a:spcAft>
                <a:spcPts val="600"/>
              </a:spcAft>
              <a:buFont typeface="+mj-lt"/>
              <a:buAutoNum type="arabicPeriod"/>
            </a:pPr>
            <a:r>
              <a:rPr lang="es-ES_tradnl" dirty="0" smtClean="0">
                <a:latin typeface="Arial" pitchFamily="34" charset="0"/>
                <a:cs typeface="Arial" pitchFamily="34" charset="0"/>
              </a:rPr>
              <a:t>Si la clave buscada es menor que la clave del registro, la búsqueda continúa en el </a:t>
            </a:r>
            <a:r>
              <a:rPr lang="es-ES_tradnl" dirty="0" err="1" smtClean="0">
                <a:latin typeface="Arial" pitchFamily="34" charset="0"/>
                <a:cs typeface="Arial" pitchFamily="34" charset="0"/>
              </a:rPr>
              <a:t>subintervalo</a:t>
            </a:r>
            <a:r>
              <a:rPr lang="es-ES_tradnl" dirty="0" smtClean="0">
                <a:latin typeface="Arial" pitchFamily="34" charset="0"/>
                <a:cs typeface="Arial" pitchFamily="34" charset="0"/>
              </a:rPr>
              <a:t> inferior del mismo modo</a:t>
            </a:r>
            <a:endParaRPr lang="es-ES" sz="2000" dirty="0" smtClean="0">
              <a:latin typeface="Arial" pitchFamily="34" charset="0"/>
              <a:cs typeface="Arial" pitchFamily="34" charset="0"/>
            </a:endParaRPr>
          </a:p>
          <a:p>
            <a:pPr marL="800100" lvl="1" indent="-342900" algn="just">
              <a:spcBef>
                <a:spcPts val="600"/>
              </a:spcBef>
              <a:spcAft>
                <a:spcPts val="600"/>
              </a:spcAft>
              <a:buFont typeface="+mj-lt"/>
              <a:buAutoNum type="arabicPeriod"/>
            </a:pPr>
            <a:r>
              <a:rPr lang="es-ES_tradnl" dirty="0" smtClean="0">
                <a:latin typeface="Arial" pitchFamily="34" charset="0"/>
                <a:cs typeface="Arial" pitchFamily="34" charset="0"/>
              </a:rPr>
              <a:t>Si la clave buscada es mayor que la clave del registro, la búsqueda continúa en el </a:t>
            </a:r>
            <a:r>
              <a:rPr lang="es-ES_tradnl" dirty="0" err="1" smtClean="0">
                <a:latin typeface="Arial" pitchFamily="34" charset="0"/>
                <a:cs typeface="Arial" pitchFamily="34" charset="0"/>
              </a:rPr>
              <a:t>subintervalo</a:t>
            </a:r>
            <a:r>
              <a:rPr lang="es-ES_tradnl" dirty="0" smtClean="0">
                <a:latin typeface="Arial" pitchFamily="34" charset="0"/>
                <a:cs typeface="Arial" pitchFamily="34" charset="0"/>
              </a:rPr>
              <a:t> superior del mismo modo</a:t>
            </a:r>
            <a:endParaRPr lang="es-ES" sz="2000" dirty="0" smtClean="0">
              <a:latin typeface="Arial" pitchFamily="34" charset="0"/>
              <a:cs typeface="Arial" pitchFamily="34" charset="0"/>
            </a:endParaRPr>
          </a:p>
          <a:p>
            <a:pPr lvl="1" algn="just">
              <a:spcBef>
                <a:spcPts val="600"/>
              </a:spcBef>
              <a:spcAft>
                <a:spcPts val="600"/>
              </a:spcAft>
            </a:pPr>
            <a:endParaRPr lang="es-ES_tradnl"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con ficheros</a:t>
            </a:r>
            <a:endParaRPr lang="es-ES" sz="2000" b="1" dirty="0">
              <a:latin typeface="Arial" pitchFamily="34" charset="0"/>
              <a:cs typeface="Arial" pitchFamily="34" charset="0"/>
            </a:endParaRPr>
          </a:p>
        </p:txBody>
      </p:sp>
      <p:sp>
        <p:nvSpPr>
          <p:cNvPr id="3073" name="Rectangle 1"/>
          <p:cNvSpPr>
            <a:spLocks noChangeArrowheads="1"/>
          </p:cNvSpPr>
          <p:nvPr/>
        </p:nvSpPr>
        <p:spPr bwMode="auto">
          <a:xfrm>
            <a:off x="500034" y="1357298"/>
            <a:ext cx="80724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spcBef>
                <a:spcPts val="600"/>
              </a:spcBef>
              <a:spcAft>
                <a:spcPts val="600"/>
              </a:spcAft>
              <a:buFont typeface="Wingdings" pitchFamily="2" charset="2"/>
              <a:buChar char="Ø"/>
            </a:pPr>
            <a:r>
              <a:rPr lang="es-ES_tradnl" b="1" dirty="0" err="1" smtClean="0">
                <a:latin typeface="Arial" pitchFamily="34" charset="0"/>
                <a:cs typeface="Arial" pitchFamily="34" charset="0"/>
              </a:rPr>
              <a:t>Busqueda</a:t>
            </a:r>
            <a:r>
              <a:rPr lang="es-ES_tradnl" b="1" dirty="0" smtClean="0">
                <a:latin typeface="Arial" pitchFamily="34" charset="0"/>
                <a:cs typeface="Arial" pitchFamily="34" charset="0"/>
              </a:rPr>
              <a:t> Binaria</a:t>
            </a:r>
          </a:p>
        </p:txBody>
      </p:sp>
      <p:pic>
        <p:nvPicPr>
          <p:cNvPr id="71682" name="Picture 2" descr="http://tutoriales.conalepqro.edu.mx/poo/poo/Templates/binary_search.png"/>
          <p:cNvPicPr>
            <a:picLocks noChangeAspect="1" noChangeArrowheads="1"/>
          </p:cNvPicPr>
          <p:nvPr/>
        </p:nvPicPr>
        <p:blipFill>
          <a:blip r:embed="rId3" cstate="print"/>
          <a:srcRect/>
          <a:stretch>
            <a:fillRect/>
          </a:stretch>
        </p:blipFill>
        <p:spPr bwMode="auto">
          <a:xfrm>
            <a:off x="2786050" y="1785926"/>
            <a:ext cx="4429156" cy="451340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con ficheros</a:t>
            </a:r>
            <a:endParaRPr lang="es-ES" sz="2000" b="1" dirty="0">
              <a:latin typeface="Arial" pitchFamily="34" charset="0"/>
              <a:cs typeface="Arial" pitchFamily="34" charset="0"/>
            </a:endParaRPr>
          </a:p>
        </p:txBody>
      </p:sp>
      <p:sp>
        <p:nvSpPr>
          <p:cNvPr id="3073" name="Rectangle 1"/>
          <p:cNvSpPr>
            <a:spLocks noChangeArrowheads="1"/>
          </p:cNvSpPr>
          <p:nvPr/>
        </p:nvSpPr>
        <p:spPr bwMode="auto">
          <a:xfrm>
            <a:off x="500034" y="1357298"/>
            <a:ext cx="807249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spcBef>
                <a:spcPts val="600"/>
              </a:spcBef>
              <a:spcAft>
                <a:spcPts val="600"/>
              </a:spcAft>
              <a:buFont typeface="Wingdings" pitchFamily="2" charset="2"/>
              <a:buChar char="Ø"/>
            </a:pPr>
            <a:r>
              <a:rPr lang="es-ES_tradnl" b="1" dirty="0" smtClean="0">
                <a:latin typeface="Arial" pitchFamily="34" charset="0"/>
                <a:cs typeface="Arial" pitchFamily="34" charset="0"/>
              </a:rPr>
              <a:t>Búsqueda por bloques</a:t>
            </a:r>
          </a:p>
          <a:p>
            <a:pPr marL="457200" lvl="3" algn="just">
              <a:spcBef>
                <a:spcPts val="600"/>
              </a:spcBef>
              <a:spcAft>
                <a:spcPts val="600"/>
              </a:spcAft>
            </a:pPr>
            <a:r>
              <a:rPr lang="es-ES_tradnl" dirty="0" smtClean="0">
                <a:latin typeface="Arial" pitchFamily="34" charset="0"/>
                <a:cs typeface="Arial" pitchFamily="34" charset="0"/>
              </a:rPr>
              <a:t>El fichero debe estar ordenado.</a:t>
            </a:r>
          </a:p>
          <a:p>
            <a:pPr marL="457200" lvl="3" algn="just">
              <a:spcBef>
                <a:spcPts val="600"/>
              </a:spcBef>
              <a:spcAft>
                <a:spcPts val="600"/>
              </a:spcAft>
            </a:pPr>
            <a:r>
              <a:rPr lang="es-ES_tradnl" dirty="0" smtClean="0">
                <a:latin typeface="Arial" pitchFamily="34" charset="0"/>
                <a:cs typeface="Arial" pitchFamily="34" charset="0"/>
              </a:rPr>
              <a:t>Se considera el archivo lógicamente dividido en bloques, se determina primero en que bloque se encuentra el registro, para lo cual se lee el último registro de cada bloque, hasta encontrar el buscado u otro mayor a él, en cuyo caso se pasa a buscar el registro en el bloque anterior. Hallado el bloque se busca secuencialmente en él.</a:t>
            </a:r>
          </a:p>
          <a:p>
            <a:pPr marL="457200" lvl="3" algn="just">
              <a:spcBef>
                <a:spcPts val="600"/>
              </a:spcBef>
              <a:spcAft>
                <a:spcPts val="600"/>
              </a:spcAft>
            </a:pPr>
            <a:r>
              <a:rPr lang="es-ES_tradnl" dirty="0" smtClean="0">
                <a:latin typeface="Arial" pitchFamily="34" charset="0"/>
                <a:cs typeface="Arial" pitchFamily="34" charset="0"/>
              </a:rPr>
              <a:t>Este método es poco usado ya que es una combinación de los anteriores.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con ficheros</a:t>
            </a:r>
            <a:endParaRPr lang="es-ES" sz="2000" b="1" dirty="0">
              <a:latin typeface="Arial" pitchFamily="34" charset="0"/>
              <a:cs typeface="Arial" pitchFamily="34" charset="0"/>
            </a:endParaRPr>
          </a:p>
        </p:txBody>
      </p:sp>
      <p:sp>
        <p:nvSpPr>
          <p:cNvPr id="3073" name="Rectangle 1"/>
          <p:cNvSpPr>
            <a:spLocks noChangeArrowheads="1"/>
          </p:cNvSpPr>
          <p:nvPr/>
        </p:nvSpPr>
        <p:spPr bwMode="auto">
          <a:xfrm>
            <a:off x="500034" y="1357298"/>
            <a:ext cx="80724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spcBef>
                <a:spcPts val="600"/>
              </a:spcBef>
              <a:spcAft>
                <a:spcPts val="600"/>
              </a:spcAft>
              <a:buFont typeface="Wingdings" pitchFamily="2" charset="2"/>
              <a:buChar char="Ø"/>
            </a:pPr>
            <a:r>
              <a:rPr lang="es-ES_tradnl" b="1" dirty="0" smtClean="0">
                <a:latin typeface="Arial" pitchFamily="34" charset="0"/>
                <a:cs typeface="Arial" pitchFamily="34" charset="0"/>
              </a:rPr>
              <a:t>Búsqueda por bloques</a:t>
            </a:r>
          </a:p>
        </p:txBody>
      </p:sp>
      <p:pic>
        <p:nvPicPr>
          <p:cNvPr id="73730" name="Picture 2" descr="http://www.recursosdelweb.com/otros/busBloques.png"/>
          <p:cNvPicPr>
            <a:picLocks noChangeAspect="1" noChangeArrowheads="1"/>
          </p:cNvPicPr>
          <p:nvPr/>
        </p:nvPicPr>
        <p:blipFill>
          <a:blip r:embed="rId3" cstate="print"/>
          <a:srcRect t="56478"/>
          <a:stretch>
            <a:fillRect/>
          </a:stretch>
        </p:blipFill>
        <p:spPr bwMode="auto">
          <a:xfrm>
            <a:off x="4643438" y="2571744"/>
            <a:ext cx="3908274" cy="2885814"/>
          </a:xfrm>
          <a:prstGeom prst="rect">
            <a:avLst/>
          </a:prstGeom>
          <a:noFill/>
        </p:spPr>
      </p:pic>
      <p:pic>
        <p:nvPicPr>
          <p:cNvPr id="73732" name="Picture 4" descr="http://www.recursosdelweb.com/otros/busBloques.png"/>
          <p:cNvPicPr>
            <a:picLocks noChangeAspect="1" noChangeArrowheads="1"/>
          </p:cNvPicPr>
          <p:nvPr/>
        </p:nvPicPr>
        <p:blipFill>
          <a:blip r:embed="rId3" cstate="print"/>
          <a:srcRect b="42380"/>
          <a:stretch>
            <a:fillRect/>
          </a:stretch>
        </p:blipFill>
        <p:spPr bwMode="auto">
          <a:xfrm>
            <a:off x="571471" y="2071678"/>
            <a:ext cx="4005413" cy="39155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smtClean="0">
                <a:latin typeface="Arial" pitchFamily="34" charset="0"/>
                <a:cs typeface="Arial" pitchFamily="34" charset="0"/>
              </a:rPr>
              <a:t>Otras operaciones con ficheros</a:t>
            </a:r>
            <a:endParaRPr lang="es-ES" sz="2000" b="1" dirty="0">
              <a:latin typeface="Arial" pitchFamily="34" charset="0"/>
              <a:cs typeface="Arial" pitchFamily="34" charset="0"/>
            </a:endParaRPr>
          </a:p>
        </p:txBody>
      </p:sp>
      <p:sp>
        <p:nvSpPr>
          <p:cNvPr id="3073" name="Rectangle 1"/>
          <p:cNvSpPr>
            <a:spLocks noChangeArrowheads="1"/>
          </p:cNvSpPr>
          <p:nvPr/>
        </p:nvSpPr>
        <p:spPr bwMode="auto">
          <a:xfrm>
            <a:off x="500034" y="1285860"/>
            <a:ext cx="8072494"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b="1" dirty="0" smtClean="0">
                <a:latin typeface="Arial" pitchFamily="34" charset="0"/>
                <a:cs typeface="Arial" pitchFamily="34" charset="0"/>
              </a:rPr>
              <a:t>Ordenación </a:t>
            </a:r>
            <a:r>
              <a:rPr lang="es-ES_tradnl" dirty="0" smtClean="0">
                <a:latin typeface="Arial" pitchFamily="34" charset="0"/>
                <a:cs typeface="Arial" pitchFamily="34" charset="0"/>
              </a:rPr>
              <a:t>(</a:t>
            </a:r>
            <a:r>
              <a:rPr lang="es-ES_tradnl" dirty="0" err="1" smtClean="0">
                <a:latin typeface="Arial" pitchFamily="34" charset="0"/>
                <a:cs typeface="Arial" pitchFamily="34" charset="0"/>
              </a:rPr>
              <a:t>sort</a:t>
            </a:r>
            <a:r>
              <a:rPr lang="es-ES_tradnl" dirty="0" smtClean="0">
                <a:latin typeface="Arial" pitchFamily="34" charset="0"/>
                <a:cs typeface="Arial" pitchFamily="34" charset="0"/>
              </a:rPr>
              <a:t>) o clasificación de archivos, consiste en reubicar los registros de tal forma que queden ordenados con respecto a los valores de uno o varios campos denominados clave de ordenación. Existen varios métodos, por ejemplo Inserción, Mezcla.</a:t>
            </a:r>
          </a:p>
          <a:p>
            <a:pPr algn="just">
              <a:spcBef>
                <a:spcPts val="600"/>
              </a:spcBef>
              <a:spcAft>
                <a:spcPts val="600"/>
              </a:spcAft>
            </a:pPr>
            <a:r>
              <a:rPr lang="es-ES_tradnl" b="1" dirty="0" smtClean="0">
                <a:latin typeface="Arial" pitchFamily="34" charset="0"/>
                <a:cs typeface="Arial" pitchFamily="34" charset="0"/>
              </a:rPr>
              <a:t>Concatenación. </a:t>
            </a:r>
            <a:r>
              <a:rPr lang="es-ES_tradnl" dirty="0" smtClean="0">
                <a:latin typeface="Arial" pitchFamily="34" charset="0"/>
                <a:cs typeface="Arial" pitchFamily="34" charset="0"/>
              </a:rPr>
              <a:t>Dado 2 registros de igual estructura se genera otro en el que figuran todos los registros del primero y a continuación todos los del segundo.</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 Intersección. </a:t>
            </a:r>
            <a:r>
              <a:rPr lang="es-ES_tradnl" dirty="0" smtClean="0">
                <a:latin typeface="Arial" pitchFamily="34" charset="0"/>
                <a:cs typeface="Arial" pitchFamily="34" charset="0"/>
              </a:rPr>
              <a:t>De dos registros de igual estructura se obtiene otro donde figuren los registros comunes a ambos.</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 Fusión. </a:t>
            </a:r>
            <a:r>
              <a:rPr lang="es-ES_tradnl" dirty="0" smtClean="0">
                <a:latin typeface="Arial" pitchFamily="34" charset="0"/>
                <a:cs typeface="Arial" pitchFamily="34" charset="0"/>
              </a:rPr>
              <a:t>De dos archivos de igual estructura ordenados por una misma clave, se obtiene como resultado otro archivo que contiene los registros de ambos y mantiene la ordenación.</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 Actualización. </a:t>
            </a:r>
            <a:r>
              <a:rPr lang="es-ES_tradnl" dirty="0" smtClean="0">
                <a:latin typeface="Arial" pitchFamily="34" charset="0"/>
                <a:cs typeface="Arial" pitchFamily="34" charset="0"/>
              </a:rPr>
              <a:t>Consiste en modificar un archivo (maestro) por medio de otro archivo (de movimientos) que contiene altas, bajas y modificaciones que hay que realizar sobre el archivo maestro para ponerlo al día.</a:t>
            </a:r>
            <a:endParaRPr lang="es-ES_tradnl"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707886"/>
          </a:xfrm>
          <a:prstGeom prst="rect">
            <a:avLst/>
          </a:prstGeom>
        </p:spPr>
        <p:txBody>
          <a:bodyPr wrap="square">
            <a:spAutoFit/>
          </a:bodyPr>
          <a:lstStyle/>
          <a:p>
            <a:r>
              <a:rPr lang="es-ES" sz="2000" b="1" dirty="0" smtClean="0">
                <a:latin typeface="Arial" pitchFamily="34" charset="0"/>
                <a:cs typeface="Arial" pitchFamily="34" charset="0"/>
              </a:rPr>
              <a:t>Tipos de ficheros o  archivos</a:t>
            </a:r>
          </a:p>
          <a:p>
            <a:endParaRPr lang="es-ES" sz="2000" b="1" dirty="0">
              <a:latin typeface="Arial" pitchFamily="34" charset="0"/>
              <a:cs typeface="Arial" pitchFamily="34" charset="0"/>
            </a:endParaRPr>
          </a:p>
        </p:txBody>
      </p:sp>
      <p:sp>
        <p:nvSpPr>
          <p:cNvPr id="11" name="10 CuadroTexto"/>
          <p:cNvSpPr txBox="1"/>
          <p:nvPr/>
        </p:nvSpPr>
        <p:spPr>
          <a:xfrm>
            <a:off x="642910" y="1357298"/>
            <a:ext cx="7929618" cy="4401205"/>
          </a:xfrm>
          <a:prstGeom prst="rect">
            <a:avLst/>
          </a:prstGeom>
          <a:noFill/>
        </p:spPr>
        <p:txBody>
          <a:bodyPr wrap="square" rtlCol="0">
            <a:spAutoFit/>
          </a:bodyPr>
          <a:lstStyle/>
          <a:p>
            <a:pPr algn="just">
              <a:spcBef>
                <a:spcPts val="600"/>
              </a:spcBef>
              <a:spcAft>
                <a:spcPts val="600"/>
              </a:spcAft>
            </a:pPr>
            <a:r>
              <a:rPr lang="es-ES_tradnl" sz="2000" dirty="0" smtClean="0">
                <a:latin typeface="Arial" pitchFamily="34" charset="0"/>
                <a:cs typeface="Arial" pitchFamily="34" charset="0"/>
              </a:rPr>
              <a:t>Clasificación según la longitud de los registros</a:t>
            </a:r>
          </a:p>
          <a:p>
            <a:pPr algn="just">
              <a:spcBef>
                <a:spcPts val="600"/>
              </a:spcBef>
              <a:spcAft>
                <a:spcPts val="600"/>
              </a:spcAft>
            </a:pPr>
            <a:r>
              <a:rPr lang="es-ES_tradnl" sz="2000" i="1" dirty="0" smtClean="0">
                <a:latin typeface="Arial" pitchFamily="34" charset="0"/>
                <a:cs typeface="Arial" pitchFamily="34" charset="0"/>
              </a:rPr>
              <a:t>LONGITUD FIJA: </a:t>
            </a:r>
            <a:r>
              <a:rPr lang="es-ES_tradnl" sz="2000" dirty="0" smtClean="0">
                <a:latin typeface="Arial" pitchFamily="34" charset="0"/>
                <a:cs typeface="Arial" pitchFamily="34" charset="0"/>
              </a:rPr>
              <a:t>la suma de los caracteres de todos los campos es constante. Todos los registros del archivo tienen la misma longitud.</a:t>
            </a:r>
          </a:p>
          <a:p>
            <a:pPr algn="just">
              <a:spcBef>
                <a:spcPts val="600"/>
              </a:spcBef>
              <a:spcAft>
                <a:spcPts val="600"/>
              </a:spcAft>
            </a:pPr>
            <a:r>
              <a:rPr lang="es-ES_tradnl" sz="2000" i="1" dirty="0" smtClean="0">
                <a:latin typeface="Arial" pitchFamily="34" charset="0"/>
                <a:cs typeface="Arial" pitchFamily="34" charset="0"/>
              </a:rPr>
              <a:t>LONGITUD VARIABLE: </a:t>
            </a:r>
            <a:r>
              <a:rPr lang="es-ES_tradnl" sz="2000" dirty="0" smtClean="0">
                <a:latin typeface="Arial" pitchFamily="34" charset="0"/>
                <a:cs typeface="Arial" pitchFamily="34" charset="0"/>
              </a:rPr>
              <a:t>Cada registro del archivo puede tener una longitud distinta y esta oscila entre un mínimo y un máximo. Se reserva al comienzo de cada registro una palabra para anotar su longitud.</a:t>
            </a:r>
            <a:endParaRPr lang="es-ES" sz="2000" dirty="0" smtClean="0">
              <a:latin typeface="Arial" pitchFamily="34" charset="0"/>
              <a:cs typeface="Arial" pitchFamily="34" charset="0"/>
            </a:endParaRPr>
          </a:p>
          <a:p>
            <a:pPr algn="just">
              <a:spcBef>
                <a:spcPts val="600"/>
              </a:spcBef>
              <a:spcAft>
                <a:spcPts val="600"/>
              </a:spcAft>
            </a:pPr>
            <a:r>
              <a:rPr lang="es-ES_tradnl" sz="2000" i="1" dirty="0" smtClean="0">
                <a:latin typeface="Arial" pitchFamily="34" charset="0"/>
                <a:cs typeface="Arial" pitchFamily="34" charset="0"/>
              </a:rPr>
              <a:t>DELIMITADOS: </a:t>
            </a:r>
            <a:r>
              <a:rPr lang="es-ES_tradnl" sz="2000" dirty="0" smtClean="0">
                <a:latin typeface="Arial" pitchFamily="34" charset="0"/>
                <a:cs typeface="Arial" pitchFamily="34" charset="0"/>
              </a:rPr>
              <a:t>La longitud del registro es variable y no es posible conocer en cuanto difieren unos de otros. El sistema incluye un carácter especial para indicar el fin del registro.</a:t>
            </a:r>
          </a:p>
          <a:p>
            <a:pPr algn="just">
              <a:spcBef>
                <a:spcPts val="600"/>
              </a:spcBef>
              <a:spcAft>
                <a:spcPts val="600"/>
              </a:spcAft>
            </a:pPr>
            <a:r>
              <a:rPr lang="es-ES_tradnl" sz="2000" i="1" dirty="0" smtClean="0">
                <a:latin typeface="Arial" pitchFamily="34" charset="0"/>
                <a:cs typeface="Arial" pitchFamily="34" charset="0"/>
              </a:rPr>
              <a:t>INDEFINIDOS: </a:t>
            </a:r>
            <a:r>
              <a:rPr lang="es-ES_tradnl" sz="2000" dirty="0" smtClean="0">
                <a:latin typeface="Arial" pitchFamily="34" charset="0"/>
                <a:cs typeface="Arial" pitchFamily="34" charset="0"/>
              </a:rPr>
              <a:t>La longitud es totalmente variable. El programa del usuario localiza el principio y fin de cada registro.</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707886"/>
          </a:xfrm>
          <a:prstGeom prst="rect">
            <a:avLst/>
          </a:prstGeom>
        </p:spPr>
        <p:txBody>
          <a:bodyPr wrap="square">
            <a:spAutoFit/>
          </a:bodyPr>
          <a:lstStyle/>
          <a:p>
            <a:r>
              <a:rPr lang="es-ES" sz="2000" b="1" dirty="0" smtClean="0">
                <a:latin typeface="Arial" pitchFamily="34" charset="0"/>
                <a:cs typeface="Arial" pitchFamily="34" charset="0"/>
              </a:rPr>
              <a:t>Tipos de ficheros o  archivos</a:t>
            </a:r>
          </a:p>
          <a:p>
            <a:endParaRPr lang="es-ES" sz="2000" b="1" dirty="0">
              <a:latin typeface="Arial" pitchFamily="34" charset="0"/>
              <a:cs typeface="Arial" pitchFamily="34" charset="0"/>
            </a:endParaRPr>
          </a:p>
        </p:txBody>
      </p:sp>
      <p:sp>
        <p:nvSpPr>
          <p:cNvPr id="11" name="10 CuadroTexto"/>
          <p:cNvSpPr txBox="1"/>
          <p:nvPr/>
        </p:nvSpPr>
        <p:spPr>
          <a:xfrm>
            <a:off x="642910" y="1357298"/>
            <a:ext cx="7929618" cy="4585871"/>
          </a:xfrm>
          <a:prstGeom prst="rect">
            <a:avLst/>
          </a:prstGeom>
          <a:noFill/>
        </p:spPr>
        <p:txBody>
          <a:bodyPr wrap="square" rtlCol="0">
            <a:spAutoFit/>
          </a:bodyPr>
          <a:lstStyle/>
          <a:p>
            <a:pPr algn="just">
              <a:spcBef>
                <a:spcPts val="600"/>
              </a:spcBef>
              <a:spcAft>
                <a:spcPts val="600"/>
              </a:spcAft>
            </a:pPr>
            <a:r>
              <a:rPr lang="es-ES_tradnl" dirty="0" smtClean="0">
                <a:latin typeface="Arial" pitchFamily="34" charset="0"/>
                <a:cs typeface="Arial" pitchFamily="34" charset="0"/>
              </a:rPr>
              <a:t>Clasificación según el uso que se hace de los archivos</a:t>
            </a:r>
          </a:p>
          <a:p>
            <a:pPr algn="just">
              <a:spcBef>
                <a:spcPts val="600"/>
              </a:spcBef>
              <a:spcAft>
                <a:spcPts val="600"/>
              </a:spcAft>
            </a:pPr>
            <a:r>
              <a:rPr lang="es-ES_tradnl" i="1" dirty="0" smtClean="0">
                <a:latin typeface="Arial" pitchFamily="34" charset="0"/>
                <a:cs typeface="Arial" pitchFamily="34" charset="0"/>
              </a:rPr>
              <a:t>PERMANENTES: </a:t>
            </a:r>
            <a:r>
              <a:rPr lang="es-ES_tradnl" dirty="0" smtClean="0">
                <a:latin typeface="Arial" pitchFamily="34" charset="0"/>
                <a:cs typeface="Arial" pitchFamily="34" charset="0"/>
              </a:rPr>
              <a:t>Contienen información necesaria para el funcionamiento de una aplicación. Su vida es larga. </a:t>
            </a:r>
            <a:r>
              <a:rPr lang="es-ES" dirty="0" smtClean="0">
                <a:latin typeface="Arial" pitchFamily="34" charset="0"/>
                <a:cs typeface="Arial" pitchFamily="34" charset="0"/>
              </a:rPr>
              <a:t>Son aquellos cuyo registros sufren pocas o ninguna variación a lo largo del tiempo, se dividen en:</a:t>
            </a:r>
          </a:p>
          <a:p>
            <a:pPr lvl="1" algn="just">
              <a:spcBef>
                <a:spcPts val="600"/>
              </a:spcBef>
              <a:spcAft>
                <a:spcPts val="600"/>
              </a:spcAft>
              <a:buFont typeface="Wingdings" pitchFamily="2" charset="2"/>
              <a:buChar char="Ø"/>
            </a:pPr>
            <a:r>
              <a:rPr lang="es-ES_tradnl" dirty="0" smtClean="0">
                <a:latin typeface="Arial" pitchFamily="34" charset="0"/>
                <a:cs typeface="Arial" pitchFamily="34" charset="0"/>
              </a:rPr>
              <a:t>Archivos maestros o de situación. Refleja el estado actual</a:t>
            </a:r>
            <a:r>
              <a:rPr lang="es-ES_tradnl" b="1" dirty="0" smtClean="0">
                <a:latin typeface="Arial" pitchFamily="34" charset="0"/>
                <a:cs typeface="Arial" pitchFamily="34" charset="0"/>
              </a:rPr>
              <a:t>  </a:t>
            </a:r>
            <a:r>
              <a:rPr lang="es-ES_tradnl" dirty="0" smtClean="0">
                <a:latin typeface="Arial" pitchFamily="34" charset="0"/>
                <a:cs typeface="Arial" pitchFamily="34" charset="0"/>
              </a:rPr>
              <a:t>de los datos, se actualiza constantemente para reflejar   cada nueva situación. Ej. Estado de cuentas de un banco.</a:t>
            </a:r>
            <a:endParaRPr lang="es-ES"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smtClean="0">
                <a:latin typeface="Arial" pitchFamily="34" charset="0"/>
                <a:cs typeface="Arial" pitchFamily="34" charset="0"/>
              </a:rPr>
              <a:t>Archivos constantes. Su información permanece prácticamente inamovible, en general se utilizan de consulta. Ej. Archivo de códigos postales.</a:t>
            </a:r>
            <a:endParaRPr lang="es-ES"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smtClean="0">
                <a:latin typeface="Arial" pitchFamily="34" charset="0"/>
                <a:cs typeface="Arial" pitchFamily="34" charset="0"/>
              </a:rPr>
              <a:t>Archivos históricos. Contienen  datos que fueron actuales en tiempos anteriores. Se obtienen de los maestros cuando se dejan fuera de uso para fuñiros estadios</a:t>
            </a:r>
            <a:r>
              <a:rPr lang="es-ES_tradnl" b="1" dirty="0" smtClean="0">
                <a:latin typeface="Arial" pitchFamily="34" charset="0"/>
                <a:cs typeface="Arial" pitchFamily="34" charset="0"/>
              </a:rPr>
              <a:t> </a:t>
            </a:r>
            <a:r>
              <a:rPr lang="es-ES_tradnl" dirty="0" smtClean="0">
                <a:latin typeface="Arial" pitchFamily="34" charset="0"/>
                <a:cs typeface="Arial" pitchFamily="34" charset="0"/>
              </a:rPr>
              <a:t>estadísticos o consultas. Ej. Archivo de las cuentas canceladas.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395536" y="706688"/>
            <a:ext cx="2643174" cy="571504"/>
          </a:xfrm>
        </p:spPr>
        <p:txBody>
          <a:bodyPr>
            <a:normAutofit/>
          </a:bodyPr>
          <a:lstStyle/>
          <a:p>
            <a:pPr algn="ctr"/>
            <a:r>
              <a:rPr lang="es-AR" sz="2400" dirty="0" err="1" smtClean="0">
                <a:latin typeface="Arial" pitchFamily="34" charset="0"/>
                <a:cs typeface="Arial" pitchFamily="34" charset="0"/>
              </a:rPr>
              <a:t>Clasificacion</a:t>
            </a:r>
            <a:endParaRPr sz="2400" dirty="0">
              <a:latin typeface="Arial" pitchFamily="34" charset="0"/>
              <a:cs typeface="Arial" pitchFamily="34" charset="0"/>
            </a:endParaRPr>
          </a:p>
        </p:txBody>
      </p:sp>
      <p:sp>
        <p:nvSpPr>
          <p:cNvPr id="2049" name="Rectangle 1"/>
          <p:cNvSpPr>
            <a:spLocks noChangeArrowheads="1"/>
          </p:cNvSpPr>
          <p:nvPr/>
        </p:nvSpPr>
        <p:spPr bwMode="auto">
          <a:xfrm>
            <a:off x="683568" y="1504990"/>
            <a:ext cx="80724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Una primera clasificación nos permite distinguir dos grandes grupos:</a:t>
            </a:r>
            <a:endParaRPr kumimoji="0" lang="es-ES_tradnl"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13 Abrir llave"/>
          <p:cNvSpPr/>
          <p:nvPr/>
        </p:nvSpPr>
        <p:spPr>
          <a:xfrm>
            <a:off x="2149823" y="2579755"/>
            <a:ext cx="428628" cy="22860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 name="14 CuadroTexto"/>
          <p:cNvSpPr txBox="1"/>
          <p:nvPr/>
        </p:nvSpPr>
        <p:spPr>
          <a:xfrm>
            <a:off x="2578451" y="2651193"/>
            <a:ext cx="1954959" cy="369332"/>
          </a:xfrm>
          <a:prstGeom prst="rect">
            <a:avLst/>
          </a:prstGeom>
          <a:noFill/>
        </p:spPr>
        <p:txBody>
          <a:bodyPr wrap="none" rtlCol="0">
            <a:spAutoFit/>
          </a:bodyPr>
          <a:lstStyle/>
          <a:p>
            <a:r>
              <a:rPr lang="es-ES" dirty="0" smtClean="0"/>
              <a:t>Sistema Operativo</a:t>
            </a:r>
            <a:endParaRPr lang="es-ES" dirty="0"/>
          </a:p>
        </p:txBody>
      </p:sp>
      <p:sp>
        <p:nvSpPr>
          <p:cNvPr id="16" name="15 CuadroTexto"/>
          <p:cNvSpPr txBox="1"/>
          <p:nvPr/>
        </p:nvSpPr>
        <p:spPr>
          <a:xfrm>
            <a:off x="2435575" y="3508449"/>
            <a:ext cx="2739853" cy="369332"/>
          </a:xfrm>
          <a:prstGeom prst="rect">
            <a:avLst/>
          </a:prstGeom>
          <a:noFill/>
        </p:spPr>
        <p:txBody>
          <a:bodyPr wrap="none" rtlCol="0">
            <a:spAutoFit/>
          </a:bodyPr>
          <a:lstStyle/>
          <a:p>
            <a:r>
              <a:rPr lang="es-ES" dirty="0" smtClean="0"/>
              <a:t>Software de Programación</a:t>
            </a:r>
            <a:endParaRPr lang="es-ES" dirty="0"/>
          </a:p>
        </p:txBody>
      </p:sp>
      <p:sp>
        <p:nvSpPr>
          <p:cNvPr id="17" name="16 CuadroTexto"/>
          <p:cNvSpPr txBox="1"/>
          <p:nvPr/>
        </p:nvSpPr>
        <p:spPr>
          <a:xfrm>
            <a:off x="2649889" y="4222829"/>
            <a:ext cx="2577950" cy="646331"/>
          </a:xfrm>
          <a:prstGeom prst="rect">
            <a:avLst/>
          </a:prstGeom>
          <a:noFill/>
        </p:spPr>
        <p:txBody>
          <a:bodyPr wrap="none" rtlCol="0">
            <a:spAutoFit/>
          </a:bodyPr>
          <a:lstStyle/>
          <a:p>
            <a:r>
              <a:rPr lang="es-ES" dirty="0" smtClean="0"/>
              <a:t>Software  de Diagnostico</a:t>
            </a:r>
          </a:p>
          <a:p>
            <a:r>
              <a:rPr lang="es-ES" dirty="0" smtClean="0"/>
              <a:t> y mantenimiento</a:t>
            </a:r>
            <a:endParaRPr lang="es-ES" dirty="0"/>
          </a:p>
        </p:txBody>
      </p:sp>
      <p:sp>
        <p:nvSpPr>
          <p:cNvPr id="18" name="17 CuadroTexto"/>
          <p:cNvSpPr txBox="1"/>
          <p:nvPr/>
        </p:nvSpPr>
        <p:spPr>
          <a:xfrm>
            <a:off x="863939" y="3508449"/>
            <a:ext cx="1241045" cy="369332"/>
          </a:xfrm>
          <a:prstGeom prst="rect">
            <a:avLst/>
          </a:prstGeom>
          <a:noFill/>
        </p:spPr>
        <p:txBody>
          <a:bodyPr wrap="none" rtlCol="0">
            <a:spAutoFit/>
          </a:bodyPr>
          <a:lstStyle/>
          <a:p>
            <a:r>
              <a:rPr lang="es-ES" dirty="0" smtClean="0"/>
              <a:t>De sistema</a:t>
            </a:r>
            <a:endParaRPr lang="es-ES" dirty="0"/>
          </a:p>
        </p:txBody>
      </p:sp>
      <p:sp>
        <p:nvSpPr>
          <p:cNvPr id="19" name="18 Abrir llave"/>
          <p:cNvSpPr/>
          <p:nvPr/>
        </p:nvSpPr>
        <p:spPr>
          <a:xfrm>
            <a:off x="7150483" y="2865507"/>
            <a:ext cx="382399" cy="16630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CuadroTexto"/>
          <p:cNvSpPr txBox="1"/>
          <p:nvPr/>
        </p:nvSpPr>
        <p:spPr>
          <a:xfrm>
            <a:off x="7436235" y="3079821"/>
            <a:ext cx="1114408" cy="369332"/>
          </a:xfrm>
          <a:prstGeom prst="rect">
            <a:avLst/>
          </a:prstGeom>
          <a:noFill/>
        </p:spPr>
        <p:txBody>
          <a:bodyPr wrap="none" rtlCol="0">
            <a:spAutoFit/>
          </a:bodyPr>
          <a:lstStyle/>
          <a:p>
            <a:r>
              <a:rPr lang="es-ES" dirty="0" err="1" smtClean="0"/>
              <a:t>Estandart</a:t>
            </a:r>
            <a:endParaRPr lang="es-ES" dirty="0"/>
          </a:p>
        </p:txBody>
      </p:sp>
      <p:sp>
        <p:nvSpPr>
          <p:cNvPr id="22" name="21 CuadroTexto"/>
          <p:cNvSpPr txBox="1"/>
          <p:nvPr/>
        </p:nvSpPr>
        <p:spPr>
          <a:xfrm>
            <a:off x="7507673" y="3865639"/>
            <a:ext cx="1096775" cy="369332"/>
          </a:xfrm>
          <a:prstGeom prst="rect">
            <a:avLst/>
          </a:prstGeom>
          <a:noFill/>
        </p:spPr>
        <p:txBody>
          <a:bodyPr wrap="none" rtlCol="0">
            <a:spAutoFit/>
          </a:bodyPr>
          <a:lstStyle/>
          <a:p>
            <a:r>
              <a:rPr lang="es-ES" dirty="0" smtClean="0"/>
              <a:t>A medida</a:t>
            </a:r>
            <a:endParaRPr lang="es-ES" dirty="0"/>
          </a:p>
        </p:txBody>
      </p:sp>
      <p:sp>
        <p:nvSpPr>
          <p:cNvPr id="23" name="22 CuadroTexto"/>
          <p:cNvSpPr txBox="1"/>
          <p:nvPr/>
        </p:nvSpPr>
        <p:spPr>
          <a:xfrm>
            <a:off x="5578847" y="3437011"/>
            <a:ext cx="1457450" cy="369332"/>
          </a:xfrm>
          <a:prstGeom prst="rect">
            <a:avLst/>
          </a:prstGeom>
          <a:noFill/>
        </p:spPr>
        <p:txBody>
          <a:bodyPr wrap="none" rtlCol="0">
            <a:spAutoFit/>
          </a:bodyPr>
          <a:lstStyle/>
          <a:p>
            <a:r>
              <a:rPr lang="es-ES" dirty="0" smtClean="0"/>
              <a:t>De aplicación</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428892"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707886"/>
          </a:xfrm>
          <a:prstGeom prst="rect">
            <a:avLst/>
          </a:prstGeom>
        </p:spPr>
        <p:txBody>
          <a:bodyPr wrap="square">
            <a:spAutoFit/>
          </a:bodyPr>
          <a:lstStyle/>
          <a:p>
            <a:r>
              <a:rPr lang="es-ES" sz="2000" b="1" dirty="0" smtClean="0">
                <a:latin typeface="Arial" pitchFamily="34" charset="0"/>
                <a:cs typeface="Arial" pitchFamily="34" charset="0"/>
              </a:rPr>
              <a:t>Tipos de ficheros o  archivos</a:t>
            </a:r>
          </a:p>
          <a:p>
            <a:endParaRPr lang="es-ES" sz="2000" b="1" dirty="0">
              <a:latin typeface="Arial" pitchFamily="34" charset="0"/>
              <a:cs typeface="Arial" pitchFamily="34" charset="0"/>
            </a:endParaRPr>
          </a:p>
        </p:txBody>
      </p:sp>
      <p:sp>
        <p:nvSpPr>
          <p:cNvPr id="11" name="10 CuadroTexto"/>
          <p:cNvSpPr txBox="1"/>
          <p:nvPr/>
        </p:nvSpPr>
        <p:spPr>
          <a:xfrm>
            <a:off x="642910" y="1357298"/>
            <a:ext cx="7929618" cy="3323987"/>
          </a:xfrm>
          <a:prstGeom prst="rect">
            <a:avLst/>
          </a:prstGeom>
          <a:noFill/>
        </p:spPr>
        <p:txBody>
          <a:bodyPr wrap="square" rtlCol="0">
            <a:spAutoFit/>
          </a:bodyPr>
          <a:lstStyle/>
          <a:p>
            <a:pPr algn="just">
              <a:spcBef>
                <a:spcPts val="600"/>
              </a:spcBef>
              <a:spcAft>
                <a:spcPts val="600"/>
              </a:spcAft>
            </a:pPr>
            <a:r>
              <a:rPr lang="es-ES_tradnl" i="1" dirty="0" smtClean="0">
                <a:latin typeface="Arial" pitchFamily="34" charset="0"/>
                <a:cs typeface="Arial" pitchFamily="34" charset="0"/>
              </a:rPr>
              <a:t>TEMPORALES: </a:t>
            </a:r>
            <a:r>
              <a:rPr lang="es-ES_tradnl" dirty="0" smtClean="0">
                <a:latin typeface="Arial" pitchFamily="34" charset="0"/>
                <a:cs typeface="Arial" pitchFamily="34" charset="0"/>
              </a:rPr>
              <a:t>Contienen información necesaria para un proceso específico. Tienen una vida efímera y una vez realizada su función se cancelan.  Se pueden clasificar en:</a:t>
            </a:r>
            <a:endParaRPr lang="es-ES"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smtClean="0">
                <a:latin typeface="Arial" pitchFamily="34" charset="0"/>
                <a:cs typeface="Arial" pitchFamily="34" charset="0"/>
              </a:rPr>
              <a:t>Intermedios. Se utilizan para pasar información de un proceso a otro.</a:t>
            </a:r>
            <a:endParaRPr lang="es-ES"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smtClean="0">
                <a:latin typeface="Arial" pitchFamily="34" charset="0"/>
                <a:cs typeface="Arial" pitchFamily="34" charset="0"/>
              </a:rPr>
              <a:t>De maniobras. Se utilizan para no perder información generada por un proceso que por falta de espacio en memoria principal no se puede conservar.</a:t>
            </a:r>
            <a:endParaRPr lang="es-ES"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dirty="0" smtClean="0">
                <a:latin typeface="Arial" pitchFamily="34" charset="0"/>
                <a:cs typeface="Arial" pitchFamily="34" charset="0"/>
              </a:rPr>
              <a:t>De resultados. Se genera a partir de los resultados finales de un proceso que van a ser transferidos a un dispositivo de salida. Ej. Un fichero de impresión.</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143140"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707886"/>
          </a:xfrm>
          <a:prstGeom prst="rect">
            <a:avLst/>
          </a:prstGeom>
        </p:spPr>
        <p:txBody>
          <a:bodyPr wrap="square">
            <a:spAutoFit/>
          </a:bodyPr>
          <a:lstStyle/>
          <a:p>
            <a:r>
              <a:rPr lang="es-ES" sz="2000" b="1" dirty="0" smtClean="0">
                <a:latin typeface="Arial" pitchFamily="34" charset="0"/>
                <a:cs typeface="Arial" pitchFamily="34" charset="0"/>
              </a:rPr>
              <a:t>Organización de Archivos</a:t>
            </a:r>
          </a:p>
          <a:p>
            <a:endParaRPr lang="es-ES" sz="2000" b="1" dirty="0">
              <a:latin typeface="Arial" pitchFamily="34" charset="0"/>
              <a:cs typeface="Arial" pitchFamily="34" charset="0"/>
            </a:endParaRPr>
          </a:p>
        </p:txBody>
      </p:sp>
      <p:sp>
        <p:nvSpPr>
          <p:cNvPr id="11" name="10 CuadroTexto"/>
          <p:cNvSpPr txBox="1"/>
          <p:nvPr/>
        </p:nvSpPr>
        <p:spPr>
          <a:xfrm>
            <a:off x="642910" y="1357298"/>
            <a:ext cx="7929618" cy="923330"/>
          </a:xfrm>
          <a:prstGeom prst="rect">
            <a:avLst/>
          </a:prstGeom>
          <a:noFill/>
        </p:spPr>
        <p:txBody>
          <a:bodyPr wrap="square" rtlCol="0">
            <a:spAutoFit/>
          </a:bodyPr>
          <a:lstStyle/>
          <a:p>
            <a:pPr algn="just">
              <a:spcBef>
                <a:spcPts val="600"/>
              </a:spcBef>
              <a:spcAft>
                <a:spcPts val="600"/>
              </a:spcAft>
            </a:pPr>
            <a:r>
              <a:rPr lang="es-ES_tradnl" dirty="0" smtClean="0">
                <a:latin typeface="Arial" pitchFamily="34" charset="0"/>
                <a:cs typeface="Arial" pitchFamily="34" charset="0"/>
              </a:rPr>
              <a:t>Usualmente el computador necesita acceder a los archivos ya sea para recuperar la información o para grabarla. El </a:t>
            </a:r>
            <a:r>
              <a:rPr lang="es-ES_tradnl" i="1" dirty="0" smtClean="0">
                <a:latin typeface="Arial" pitchFamily="34" charset="0"/>
                <a:cs typeface="Arial" pitchFamily="34" charset="0"/>
              </a:rPr>
              <a:t>método de acceso </a:t>
            </a:r>
            <a:r>
              <a:rPr lang="es-ES_tradnl" dirty="0" smtClean="0">
                <a:latin typeface="Arial" pitchFamily="34" charset="0"/>
                <a:cs typeface="Arial" pitchFamily="34" charset="0"/>
              </a:rPr>
              <a:t>determina como pueden recuperarse los registros.</a:t>
            </a:r>
          </a:p>
        </p:txBody>
      </p:sp>
      <p:sp>
        <p:nvSpPr>
          <p:cNvPr id="12" name="11 Abrir llave"/>
          <p:cNvSpPr/>
          <p:nvPr/>
        </p:nvSpPr>
        <p:spPr>
          <a:xfrm>
            <a:off x="3214678" y="2500306"/>
            <a:ext cx="642942" cy="2857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1500166" y="3500438"/>
            <a:ext cx="1785950" cy="923330"/>
          </a:xfrm>
          <a:prstGeom prst="rect">
            <a:avLst/>
          </a:prstGeom>
          <a:noFill/>
        </p:spPr>
        <p:txBody>
          <a:bodyPr wrap="square" rtlCol="0">
            <a:spAutoFit/>
          </a:bodyPr>
          <a:lstStyle/>
          <a:p>
            <a:pPr algn="ctr"/>
            <a:r>
              <a:rPr lang="es-ES_tradnl" dirty="0" smtClean="0">
                <a:latin typeface="Arial" pitchFamily="34" charset="0"/>
                <a:cs typeface="Arial" pitchFamily="34" charset="0"/>
              </a:rPr>
              <a:t>Métodos de acceso  a archivos</a:t>
            </a:r>
            <a:endParaRPr lang="es-ES" dirty="0">
              <a:latin typeface="Arial" pitchFamily="34" charset="0"/>
              <a:cs typeface="Arial" pitchFamily="34" charset="0"/>
            </a:endParaRPr>
          </a:p>
        </p:txBody>
      </p:sp>
      <p:sp>
        <p:nvSpPr>
          <p:cNvPr id="15" name="14 CuadroTexto"/>
          <p:cNvSpPr txBox="1"/>
          <p:nvPr/>
        </p:nvSpPr>
        <p:spPr>
          <a:xfrm>
            <a:off x="3786182" y="2643182"/>
            <a:ext cx="4500594" cy="923330"/>
          </a:xfrm>
          <a:prstGeom prst="rect">
            <a:avLst/>
          </a:prstGeom>
          <a:noFill/>
        </p:spPr>
        <p:txBody>
          <a:bodyPr wrap="square" rtlCol="0">
            <a:spAutoFit/>
          </a:bodyPr>
          <a:lstStyle/>
          <a:p>
            <a:pPr algn="just"/>
            <a:r>
              <a:rPr lang="es-ES" b="1" dirty="0" smtClean="0">
                <a:latin typeface="Arial" pitchFamily="34" charset="0"/>
                <a:cs typeface="Arial" pitchFamily="34" charset="0"/>
              </a:rPr>
              <a:t>Secuencial: </a:t>
            </a:r>
            <a:r>
              <a:rPr lang="es-ES" dirty="0" smtClean="0">
                <a:latin typeface="Arial" pitchFamily="34" charset="0"/>
                <a:cs typeface="Arial" pitchFamily="34" charset="0"/>
              </a:rPr>
              <a:t>se recorre  un registro tras otro, desde el principio al final hasta encontrar el registro buscado.</a:t>
            </a:r>
            <a:endParaRPr lang="es-ES" dirty="0">
              <a:latin typeface="Arial" pitchFamily="34" charset="0"/>
              <a:cs typeface="Arial" pitchFamily="34" charset="0"/>
            </a:endParaRPr>
          </a:p>
        </p:txBody>
      </p:sp>
      <p:sp>
        <p:nvSpPr>
          <p:cNvPr id="16" name="15 CuadroTexto"/>
          <p:cNvSpPr txBox="1"/>
          <p:nvPr/>
        </p:nvSpPr>
        <p:spPr>
          <a:xfrm>
            <a:off x="3857620" y="4214818"/>
            <a:ext cx="4500594" cy="923330"/>
          </a:xfrm>
          <a:prstGeom prst="rect">
            <a:avLst/>
          </a:prstGeom>
          <a:noFill/>
        </p:spPr>
        <p:txBody>
          <a:bodyPr wrap="square" rtlCol="0">
            <a:spAutoFit/>
          </a:bodyPr>
          <a:lstStyle/>
          <a:p>
            <a:pPr algn="just"/>
            <a:r>
              <a:rPr lang="es-ES" b="1" dirty="0" smtClean="0">
                <a:latin typeface="Arial" pitchFamily="34" charset="0"/>
                <a:cs typeface="Arial" pitchFamily="34" charset="0"/>
              </a:rPr>
              <a:t>Directo o aleatorio: </a:t>
            </a:r>
            <a:r>
              <a:rPr lang="es-ES" dirty="0" smtClean="0">
                <a:latin typeface="Arial" pitchFamily="34" charset="0"/>
                <a:cs typeface="Arial" pitchFamily="34" charset="0"/>
              </a:rPr>
              <a:t>dada una clave se accede directamente al registro, sin tener que recuperar  los anteriores.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143140"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707886"/>
          </a:xfrm>
          <a:prstGeom prst="rect">
            <a:avLst/>
          </a:prstGeom>
        </p:spPr>
        <p:txBody>
          <a:bodyPr wrap="square">
            <a:spAutoFit/>
          </a:bodyPr>
          <a:lstStyle/>
          <a:p>
            <a:r>
              <a:rPr lang="es-ES" sz="2000" b="1" dirty="0" smtClean="0">
                <a:latin typeface="Arial" pitchFamily="34" charset="0"/>
                <a:cs typeface="Arial" pitchFamily="34" charset="0"/>
              </a:rPr>
              <a:t>Organización de Archivos</a:t>
            </a:r>
          </a:p>
          <a:p>
            <a:endParaRPr lang="es-ES" sz="2000" b="1" dirty="0">
              <a:latin typeface="Arial" pitchFamily="34" charset="0"/>
              <a:cs typeface="Arial" pitchFamily="34" charset="0"/>
            </a:endParaRPr>
          </a:p>
        </p:txBody>
      </p:sp>
      <p:sp>
        <p:nvSpPr>
          <p:cNvPr id="11" name="10 CuadroTexto"/>
          <p:cNvSpPr txBox="1"/>
          <p:nvPr/>
        </p:nvSpPr>
        <p:spPr>
          <a:xfrm>
            <a:off x="642910" y="1357298"/>
            <a:ext cx="7929618" cy="1908215"/>
          </a:xfrm>
          <a:prstGeom prst="rect">
            <a:avLst/>
          </a:prstGeom>
          <a:noFill/>
        </p:spPr>
        <p:txBody>
          <a:bodyPr wrap="square" rtlCol="0">
            <a:spAutoFit/>
          </a:bodyPr>
          <a:lstStyle/>
          <a:p>
            <a:pPr algn="just">
              <a:spcBef>
                <a:spcPts val="600"/>
              </a:spcBef>
              <a:spcAft>
                <a:spcPts val="600"/>
              </a:spcAft>
            </a:pPr>
            <a:r>
              <a:rPr lang="es-ES_tradnl" dirty="0" smtClean="0">
                <a:latin typeface="Arial" pitchFamily="34" charset="0"/>
                <a:cs typeface="Arial" pitchFamily="34" charset="0"/>
              </a:rPr>
              <a:t>El acceso a</a:t>
            </a:r>
            <a:r>
              <a:rPr lang="es-ES_tradnl" b="1" dirty="0" smtClean="0">
                <a:latin typeface="Arial" pitchFamily="34" charset="0"/>
                <a:cs typeface="Arial" pitchFamily="34" charset="0"/>
              </a:rPr>
              <a:t> </a:t>
            </a:r>
            <a:r>
              <a:rPr lang="es-ES_tradnl" dirty="0" smtClean="0">
                <a:latin typeface="Arial" pitchFamily="34" charset="0"/>
                <a:cs typeface="Arial" pitchFamily="34" charset="0"/>
              </a:rPr>
              <a:t>un archivo está íntimamente ligado a la forma</a:t>
            </a:r>
            <a:r>
              <a:rPr lang="es-ES_tradnl" b="1" dirty="0" smtClean="0">
                <a:latin typeface="Arial" pitchFamily="34" charset="0"/>
                <a:cs typeface="Arial" pitchFamily="34" charset="0"/>
              </a:rPr>
              <a:t> </a:t>
            </a:r>
            <a:r>
              <a:rPr lang="es-ES_tradnl" dirty="0" smtClean="0">
                <a:latin typeface="Arial" pitchFamily="34" charset="0"/>
                <a:cs typeface="Arial" pitchFamily="34" charset="0"/>
              </a:rPr>
              <a:t>como están dispuestos los registros en el soporte material, por ejemplo un archivo con organización secuencial no podrá</a:t>
            </a:r>
            <a:r>
              <a:rPr lang="es-ES_tradnl" b="1" dirty="0" smtClean="0">
                <a:latin typeface="Arial" pitchFamily="34" charset="0"/>
                <a:cs typeface="Arial" pitchFamily="34" charset="0"/>
              </a:rPr>
              <a:t> </a:t>
            </a:r>
            <a:r>
              <a:rPr lang="es-ES_tradnl" dirty="0" smtClean="0">
                <a:latin typeface="Arial" pitchFamily="34" charset="0"/>
                <a:cs typeface="Arial" pitchFamily="34" charset="0"/>
              </a:rPr>
              <a:t>ser accedido de forma directa. Cuando se crea un archivo es necesario especificar qué organización tendrá, ya que esto va a determinar que tipo de acceso podemos utilizar.</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Los tipos de organización de archivos son básicamente:</a:t>
            </a:r>
          </a:p>
        </p:txBody>
      </p:sp>
      <p:pic>
        <p:nvPicPr>
          <p:cNvPr id="1026" name="Picture 2"/>
          <p:cNvPicPr>
            <a:picLocks noChangeAspect="1" noChangeArrowheads="1"/>
          </p:cNvPicPr>
          <p:nvPr/>
        </p:nvPicPr>
        <p:blipFill>
          <a:blip r:embed="rId3" cstate="print"/>
          <a:srcRect/>
          <a:stretch>
            <a:fillRect/>
          </a:stretch>
        </p:blipFill>
        <p:spPr bwMode="auto">
          <a:xfrm>
            <a:off x="1142976" y="3571876"/>
            <a:ext cx="7184240" cy="2052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428604"/>
            <a:ext cx="2143140" cy="500066"/>
          </a:xfrm>
        </p:spPr>
        <p:txBody>
          <a:bodyPr>
            <a:normAutofit/>
          </a:bodyPr>
          <a:lstStyle/>
          <a:p>
            <a:pPr algn="ctr"/>
            <a:r>
              <a:rPr sz="2400" smtClean="0">
                <a:latin typeface="Arial" pitchFamily="34" charset="0"/>
                <a:cs typeface="Arial" pitchFamily="34" charset="0"/>
              </a:rPr>
              <a:t>Archivos</a:t>
            </a:r>
            <a:endParaRPr sz="240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smtClean="0">
                <a:latin typeface="Arial" pitchFamily="34" charset="0"/>
                <a:cs typeface="Arial" pitchFamily="34" charset="0"/>
              </a:rPr>
              <a:t>Organización Secuencial</a:t>
            </a:r>
            <a:endParaRPr lang="es-ES" sz="2000" b="1" dirty="0">
              <a:latin typeface="Arial" pitchFamily="34" charset="0"/>
              <a:cs typeface="Arial" pitchFamily="34" charset="0"/>
            </a:endParaRPr>
          </a:p>
        </p:txBody>
      </p:sp>
      <p:sp>
        <p:nvSpPr>
          <p:cNvPr id="11" name="10 CuadroTexto"/>
          <p:cNvSpPr txBox="1"/>
          <p:nvPr/>
        </p:nvSpPr>
        <p:spPr>
          <a:xfrm>
            <a:off x="642910" y="1357298"/>
            <a:ext cx="7929618" cy="1200329"/>
          </a:xfrm>
          <a:prstGeom prst="rect">
            <a:avLst/>
          </a:prstGeom>
          <a:noFill/>
        </p:spPr>
        <p:txBody>
          <a:bodyPr wrap="square" rtlCol="0">
            <a:spAutoFit/>
          </a:bodyPr>
          <a:lstStyle/>
          <a:p>
            <a:r>
              <a:rPr lang="es-ES" dirty="0" smtClean="0">
                <a:latin typeface="Arial" pitchFamily="34" charset="0"/>
                <a:cs typeface="Arial" pitchFamily="34" charset="0"/>
              </a:rPr>
              <a:t>En un archivo organizado secuencialmente, los registros quedan grabados consecutivamente cuando el archivo se usa como entrada.</a:t>
            </a:r>
            <a:endParaRPr lang="es-ES_tradnl" dirty="0" smtClean="0">
              <a:latin typeface="Arial" pitchFamily="34" charset="0"/>
              <a:cs typeface="Arial" pitchFamily="34" charset="0"/>
            </a:endParaRPr>
          </a:p>
          <a:p>
            <a:r>
              <a:rPr lang="es-ES_tradnl" dirty="0" smtClean="0">
                <a:latin typeface="Arial" pitchFamily="34" charset="0"/>
                <a:cs typeface="Arial" pitchFamily="34" charset="0"/>
              </a:rPr>
              <a:t>Los registros se almacenan uno después de otro, sin dejar espacio entre ellos y ordenados según una clave de clasificación.</a:t>
            </a:r>
            <a:endParaRPr lang="es-ES" dirty="0">
              <a:latin typeface="Arial" pitchFamily="34" charset="0"/>
              <a:cs typeface="Arial" pitchFamily="34" charset="0"/>
            </a:endParaRPr>
          </a:p>
        </p:txBody>
      </p:sp>
      <p:sp>
        <p:nvSpPr>
          <p:cNvPr id="2052" name="AutoShape 4" descr="data:image/jpg;base64,/9j/4AAQSkZJRgABAQAAAQABAAD/2wCEAAkGBggGEBUIBwgUEBUSGRYUEhYVFxoSExESGRwhHBURFRYYGycqGR0lGRQYKzMgIzMpLiwvFh4yQTwrNSYxOCkBCQoKBQUFDQUFDSkYEhgpKSkpKSkpKSkpKSkpKSkpKSkpKSkpKSkpKSkpKSkpKSkpKSkpKSkpKSkpKSkpKSkpKf/AABEIALkBEQMBIgACEQEDEQH/xAAbAAEBAQEBAQEBAAAAAAAAAAAABQYEAQIDB//EAEQQAAEDAgMDBQwJAwMFAAAAAAEAAgMEEQUGEhMhMRYiQVTTFBU1UVVWkZKTlLHUByMyYXFzdLPRM0JSQ4GhJCVFYnL/xAAUAQEAAAAAAAAAAAAAAAAAAAAA/8QAFBEBAAAAAAAAAAAAAAAAAAAAAP/aAAwDAQACEQMRAD8A/uBUPLEr4MKppY49RbSwkNvp1ERAht+i/jVwqHleIVOF00BkLdVNC27SA4XiAuL9O9B+OXs60eORieTTDrLQznh7XucP6YcAOe07nN/tJA6V2jNOEyO0QYjC6zix/wBY0aToc/8A3OlhNv8AG54BcHIPCCY3uL3GHZlmotk3sDW3Ie0i7mwxXIsfqwRYlxd+FBkYwQijq8XkkEbzJGWtYx1yxzHGQkO2jnNe65O4k3sgqNzdgxe+F9cxmz2YJcQ1pMjC9gaSd5LWk2+5dlNitLiDXvw6dkxZcENcLauhpI4fip/JKgaWbKWRgjMDmtD7t+oBbGDqBJFiL+PSDxX74ZgFLhLXMppX3c1sYcXAujiZfZRs3cG63Wvc7ze6DpwfEW4vTxYgyMsE0ccoad5aHtDtJI8Wpdi48Kw+HB4I6Cne4tia1jNRu7S0WaCbC9gAP9l13HjQeovLjxpceNB6i8uPGlx40HqLy48aXHjQRs6EjDqotbc7GSw4XOk2FzwWJy79JOYcXxabDazL8sLI4XObTjZia+0aBO58r2AjS61mkjeOPFbfOJHe+p3/AOk/4KuGNvq0i/C/TbxIJHf2u83Kr1qX5lO/td5uVXrUvzKsogl0uL1dQ8RyYHURA8XvdTlrfvOidx9AKqIiDM5owzGK6QzYQA1zaaeON+12bmzyPicw20HmjY3PG97WUx+D5vcXxGqdszqsW1AbK5u0ldHpJhIY4Nlhud4Pc9rEOW5RBk4MNzNt9ctRaMSks+tLtMJlLnh7NA16onNY0H+mWXuVy47gGZaqqdWUFS0DS9jHbRwLY3Oids2sAFjeF13ahe7fFZbZEGTfhWPCnrYogzbVLm7J+0LTYwRQvlOlo0OGyc4AdJG8LlgwLM8EcdHDUti2ZqgHsfpY5hOqmJic11gHbtIPNa0C5BIW2RBh3ZfzCyTuiCR9tmxjg6pG0eBJMSx0ghvzWVA0u/8AXfcgOX6x5fzLo2k2KvLw2MlglIa55DG1EerRuFo3ljgBY1Dtw0hbNEHFg0NXTwtjxCTU8Xub6iG3OhpdYaiG6QXdJBPSu1EQEREBERAREQeFZPKmW6SooKWV9RUgughJDaqoY0EsBs1rZQGj7hYBawrP4BpOEQag4juSO4Zq1kbEbm6Odfxad/i3oOnktRdZq/fKrtk5K0XWav3yq7ZZLL1ZmLBWQwOopZTIYtq6RlQWMY5rbEanSObIS6QPLjpaYBzWh7XO/ajzjiWIxsrWtZJeU2jjpqvXBGYZDG6bTqJvJpFw0t49I5gafktRdZq/fKrtk5K0XWav3yq7ZQ24tmWF93wm8rqRoY6mlcyESRnbEujkcObIN++wtYkag4d9BitfXU80mL0cjQ1oNoo5YpdRBMlMxpJdIW2aBKyzX691tJQdvJai6zV++VXbJyVous1fvlV2y+MomV1OXStlbd79LZRIHRsvuYDMA5wH+TgL7+iytoI/JWi6zV++VXbJyVous1fvlV2ysIgj8laLrNX75VdsnJWi6zV++VXbKwiCPyVous1fvlV2yclaLrNX75VdsrCIMlmnLtLS0VRNHUVJLY3kB1VUPad3BzXSkOH3EEFa0KNnHwfU/lP+CshAREQEREBERAREQEREBERAREQEREBERAREQeFZHKtTj7aClbT4bTObsIdJdUyNcW6BYlopTY26Lm3jK1xUPLEr4MKppYmBxbSxEAnSHERAgF1ja56bFB991Zj8lUvvcnya+I5Mfivs8Go26iXOtVSC7jxcf+j3n71z5ezvSYzG2eoDYdZaGHWXsc48Wai1vOadzhawLmi5JXaM2YRKdMOIREBxY8l2kN5jpNxtYnQy/Ec3nX4XD57qzH5Kpfe5Pk07qzH5Kpfe5Pk0bm/B9b4pKsM2ZjBLwWNJlYXxhpPEloO7jfdxXXFjNPWsfJhjxUFm7S1wFz0b3brH/LhuNroOTurMY/8AFUvvcnyad15k8lUvvcvya6cCxbv1F3TstNnOaQDqaS3paSASPxAP3Kigi915k8lUvvcvyad15k8lUvvcvyatIgi915k8lUvvcvyad15k8lUvvcvyatIgi915k8lUvvcvyad15k8lUvvcvyatIgyOaKnHnUVQ2pw6mazZv1FtTI9wbbeQ00rdR+4kfiFrgo2cfB9T+U/4KyEBERAREQEREBERAREQEREBERAREQEREBERB4Vj8u5kwHvbT0VTjUMbu54o3jatY9h2YDhx3OB9BC2BUfJw/wC3Un6eD9tqDPdy5FvHIcXhJh2ZYXTsfvY1rQ7n33lsUQJ4/Vt4b78+H0+XaeIUlXnBkgjeZIi2ZkbgS1zHOkOo7RzmvdqJsCSTYEm/9BslkGOEmTWFmxxyJgjMBa1tQAz6hpbGLauGk2I6dI8S/Whr8p4cx8NLj8bdbWxh3dDS+ONl9nGwk7mt1Ot/9FayyWQZ3DcwZYwthihx2A6iXuc6ZrnPeeLnG+87h6F18ssveW6f2rP5VeyWQSOWWXvLdP7Vn8pyyy95bp/as/lV7JZBI5ZZe8t0/tWfynLLL3lun9qz+VXslkEjlll7y3T+1Z/KcssveW6f2rP5VeyWQZPNWasDq6Kogp8Xge50b2ta2Rpc5xG4AA7ytaFGzjuw+psf9KT4KyEBERAREQEREBERAREQEREBERAREQEREBERB4VIyb4OpP08H7bVXKkZN8HUn6eD9tqCwiIgIiICIiAiIgIiICIiCNnHwfU/lP8AgrIUbOPg+p/Kf8FZCAiIgLK58xWrwttP3FXCEySljgXwxa2bJ7jz543gEFjejfe3SCNUuasqKODS2tljbqOlmsganH+1t+J3cAgzEecZWOhpIHxzjXTRPnc4MbO2WJ7hMzQNALjGCGgk861m3aT+EX0nU8jY5HUYbtraLzxnVdjiHDTe7Q6J4J4tGkkAktbopsw4DTNY+fFKZjZT9WXSxtEhbuOkk84iw4eJfTsZwRjdo6vpw1oe4nWwBrWuLZCTfcA8EHxEEIM1VfSHUUEp7qoYtlsWSgtna6zi2c3LwC0sc6lDQd1i9vEus3pH0kYe2z5QwMM7acPbK2QEu02ku0WAG1ivqLbanWvpGqzUY9gkDd9fT7xJpBkjbq2VzIBc/wBuh1/8dJvayT4pQwGOBkTX65GxODSw7F7mF7S8X6QOj/LxIM/j2e+81caYglkcTwYyWh0kxdAWSBoaXaAyd13C/wBmTm8y678UzxDhewkmptLKhsTmukkbHp2j2MLXXuLt2zHGxO4P/wAd+kdFG/e+MHo3i+7xf8o6GN40ujBA4C24IM1hGeqfFqaXERAI9nHHIGmRr9QkbdlzGHWBcCOB4cAbtHAz6Tqeobro6Rsl2xuB28bGgva8hkrj/SN4JBzrC5iG7XzdoIowNIYLHcRbiPF/yfSvBTQgaRE2x4iwsfxQYh2fO4pH0dVM1w7pMccm1hYdIniY6It0n7IqGXuA7SH9IDndJ+kJ0bdtPhZY2xNzIAXOjA7ogYNPOmbI7QIx9ssk3jSVrjTxHjE3x8Bx6SvoxsdxYDY3G7gfH+KD6REQEREBERB4VIyb4OpP08H7bVXKkZN8HUn6eD9tqCwiIgIiICIiAiIgIiICIiCNnHwfU/lP+CshRs4+D6n8p/wVkICIiAp2L4FS43oFZctYSdIs3XcWsXAagPuaRfgbjcqKIM3S5Ew6laYGSyaXsdHMLRt28ZDwGv0xixbtpLOZpcde8u3W5j9G+Gv1ulqpnukbM173bIvO216yDsuYfr5d7bf1CN4tbWogzjMkUkW02VZM3bNc2S2y5zXNcBa8XM0mWUjTbfIRvaA0flDkKlgnFezEqjUDE43MTg8xBwZqvFe31sm4EAa7Cwa0N1CIPmNpYA1zy4gAEm13febAC/4WX0iICIiAiIgIiICIiAiIg8KkZN8HUn6eD9tqrlSMm+DqT9PB+21BYREQEREBERAREQEREBERBGzj4Pqfyn/BWQo2cfB9T+U/4KyEBERAREQEREBERAREQEREBERAREQEREBERB4VIyb4OpP08H7bVXKkZN8HUn6eD9tqCwiIgIiICIiAiIgIiICIiCNnHwfU/lP+CshRs4+D6n8p/wAFZCAiIgIiICIiAiIgIiICIiAiIgIiICIiAiIg8KkZN8HUn6eD9tqrlSMm+DqT9PB+21BYREQEREBERAREQEREBERBGzj4Pqfyn/BWQo2cfB9T+U/4KyEBERAREQEREBERAREQEREBERAREQEREBERB4VksqQ4+aClNPWUwbsIdIdDI5wboFg4icXNukALWlZ/AQ12DwB7HOHckdw3UXEbEXDQ3ff8N6Do2GZOvUnsJe3TYZk69Sewl7dZLL0uYcCZDA2he/aGLamRk2hrC1tiG3kc2Ql0oe5xABgaSGh7Sf3oc34niUba1jGSnan6tlNUl9OwwyFhl0uJJ2mkGzSACRx3gNNsMydepPYS9umwzJ16k9hL26itxLM0Ml3xm8rqRoa6B72Qh8Z251MkI5sg377CwBNnBw/V9djGKUNW2to3B2xdswyOSJ+2cx2qBg1Fz9DtFpW2DtW62koKuwzJ16k9hL26bDMnXqT2EvbrlyhS1kTqifENZdI+Mte8ObtIxEzS7ZkAMdcu1NAA1a9w4DRoI2wzJ16k9hL26bDMnXqT2EvbqyiCNsMydepPYS9umwzJ16k9hL26sogjbDMnXqT2EvbpsMydepPYS9urKIMlmmHHm0VQamspnM2b9QbDI1xbbfpJmNj95BWtCjZx8H1P5T/grIQEREBERAREQEREBERAREQEREBERAREQEREHhWSyrjk8NBSxtwSqeBBCNTRFpdZg5zbyg2P3gLWlSMm+DqT9PB+21B5ygqPIFX6Ie2Xy3HZmfZy9VC+882HefH/AFlbRBG5QVHkCr9EPbJygqPIFX6Ie2VlEEblBUeQKv0Q9snKCo8gVfoh7ZWUQRuUFR5Aq/RD2ycoKjyBV+iHtlZRBG5QVHkCr9EPbJygqPIFX6Ie2VlEEblBUeQKv0Q9snKCo8gVfoh7ZWUQZLNONzz0VRE7BalgdG8anCLS3dxdaUm34ArWBRs5gnDqoNNjsZLHjY6TY26fwWHy7g/0hQ4vNV41VRPaYXNiksXUoBka4Rsja5pa7jvdc2ad54oP6kijbLMnWqT2UvapssydapPZS9qgsoo2yzJ1qk9lL2qbLMnWqT2UvaoLK+JpDE0vDC6wJs22p1ugXI3lSdlmTrVJ7KXtVSayodHokkaJNNi5reaH2+0Gk8L9BKCXgWa6THwJaaCRjXAOa54aGuDtwsQ8777i3iCRcC4v24pjFNhMD8RmOpkYLnabE6RxIuRewvu47ukrO1P0dwy00OHQVbYxDE+Bx2LCZA/TqeR0OvGDcdO/iuiuyLDWUpwwVWkCSokYRG0tYJy8uZo4c3bO0nosD0ILdRi1PTyRU5u4zPfG0tsWtkax0hY833HSx3o6NyNxijfM+hEw1xND37xYA8Re/EDSSOgSxn+4KJh2R24bIyeKvcdExnNwXF5LHx6SXPIG6Z/2QOjxL85MiOkmmrTir9VQKhsgILmGOVjWtZoc7SNGzbvABNgCgv12LU2HgOkdqu+OOzbOIMjxG0kX4a3AEr9RXwElu0FgAdWpuk3F7Df0Cx/BwWZP0eU7WGGOZg1CIEmBhdeMxuc0G/8ATeadpLPGSb3XzF9G9FvFVMJG8wMGzazTG3aNdGSPtaop3sN/7bWsQLBrY54pbiOQOta9iDa+8X/EL7UTB8rQYNM6phk3EPDGhrWaWveHuDi37diAG3tpbcdKtoCIiAiIgIiICgUeV6igjZS0uYKprI2tYwaaU6WNFmi5prncBxV9EEbvFXeclV6tJ8qneKu85Kr1aT5VWUQRu8Vd5yVXq0nyqd4q7zkqvVpPlVZRBG7xV3nJVerSfKp3irvOSq9Wk+VVlEEbvFXeclV6tJ8qneKu85Kr1aT5VWUQRu8Vd5yVXq0nyqd4q7zkqvVpPlVZRBG7xV3nJVerSfKp3irvOSq9Wk+VVlEEGqyxUVzHU1VmCqex4LXt00o1NPEXFMCP9rFXkRAREQEREB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data:image/jpg;base64,/9j/4AAQSkZJRgABAQAAAQABAAD/2wCEAAkGBggGEBUIBwgUEBUSGRYUEhYVFxoSExESGRwhHBURFRYYGycqGR0lGRQYKzMgIzMpLiwvFh4yQTwrNSYxOCkBCQoKBQUFDQUFDSkYEhgpKSkpKSkpKSkpKSkpKSkpKSkpKSkpKSkpKSkpKSkpKSkpKSkpKSkpKSkpKSkpKSkpKf/AABEIALkBEQMBIgACEQEDEQH/xAAbAAEBAQEBAQEBAAAAAAAAAAAABQYEAQIDB//EAEQQAAEDAgMDBQwJAwMFAAAAAAEAAgMEEQUGEhMhMRYiQVTTFBU1UVVWkZKTlLHUByMyYXFzdLPRM0JSQ4GhJCVFYnL/xAAUAQEAAAAAAAAAAAAAAAAAAAAA/8QAFBEBAAAAAAAAAAAAAAAAAAAAAP/aAAwDAQACEQMRAD8A/uBUPLEr4MKppY49RbSwkNvp1ERAht+i/jVwqHleIVOF00BkLdVNC27SA4XiAuL9O9B+OXs60eORieTTDrLQznh7XucP6YcAOe07nN/tJA6V2jNOEyO0QYjC6zix/wBY0aToc/8A3OlhNv8AG54BcHIPCCY3uL3GHZlmotk3sDW3Ie0i7mwxXIsfqwRYlxd+FBkYwQijq8XkkEbzJGWtYx1yxzHGQkO2jnNe65O4k3sgqNzdgxe+F9cxmz2YJcQ1pMjC9gaSd5LWk2+5dlNitLiDXvw6dkxZcENcLauhpI4fip/JKgaWbKWRgjMDmtD7t+oBbGDqBJFiL+PSDxX74ZgFLhLXMppX3c1sYcXAujiZfZRs3cG63Wvc7ze6DpwfEW4vTxYgyMsE0ccoad5aHtDtJI8Wpdi48Kw+HB4I6Cne4tia1jNRu7S0WaCbC9gAP9l13HjQeovLjxpceNB6i8uPGlx40HqLy48aXHjQRs6EjDqotbc7GSw4XOk2FzwWJy79JOYcXxabDazL8sLI4XObTjZia+0aBO58r2AjS61mkjeOPFbfOJHe+p3/AOk/4KuGNvq0i/C/TbxIJHf2u83Kr1qX5lO/td5uVXrUvzKsogl0uL1dQ8RyYHURA8XvdTlrfvOidx9AKqIiDM5owzGK6QzYQA1zaaeON+12bmzyPicw20HmjY3PG97WUx+D5vcXxGqdszqsW1AbK5u0ldHpJhIY4Nlhud4Pc9rEOW5RBk4MNzNt9ctRaMSks+tLtMJlLnh7NA16onNY0H+mWXuVy47gGZaqqdWUFS0DS9jHbRwLY3Oids2sAFjeF13ahe7fFZbZEGTfhWPCnrYogzbVLm7J+0LTYwRQvlOlo0OGyc4AdJG8LlgwLM8EcdHDUti2ZqgHsfpY5hOqmJic11gHbtIPNa0C5BIW2RBh3ZfzCyTuiCR9tmxjg6pG0eBJMSx0ghvzWVA0u/8AXfcgOX6x5fzLo2k2KvLw2MlglIa55DG1EerRuFo3ljgBY1Dtw0hbNEHFg0NXTwtjxCTU8Xub6iG3OhpdYaiG6QXdJBPSu1EQEREBERAREQeFZPKmW6SooKWV9RUgughJDaqoY0EsBs1rZQGj7hYBawrP4BpOEQag4juSO4Zq1kbEbm6Odfxad/i3oOnktRdZq/fKrtk5K0XWav3yq7ZZLL1ZmLBWQwOopZTIYtq6RlQWMY5rbEanSObIS6QPLjpaYBzWh7XO/ajzjiWIxsrWtZJeU2jjpqvXBGYZDG6bTqJvJpFw0t49I5gafktRdZq/fKrtk5K0XWav3yq7ZQ24tmWF93wm8rqRoY6mlcyESRnbEujkcObIN++wtYkag4d9BitfXU80mL0cjQ1oNoo5YpdRBMlMxpJdIW2aBKyzX691tJQdvJai6zV++VXbJyVous1fvlV2y+MomV1OXStlbd79LZRIHRsvuYDMA5wH+TgL7+iytoI/JWi6zV++VXbJyVous1fvlV2ysIgj8laLrNX75VdsnJWi6zV++VXbKwiCPyVous1fvlV2yclaLrNX75VdsrCIMlmnLtLS0VRNHUVJLY3kB1VUPad3BzXSkOH3EEFa0KNnHwfU/lP+CshAREQEREBERAREQEREBERAREQEREBERAREQeFZHKtTj7aClbT4bTObsIdJdUyNcW6BYlopTY26Lm3jK1xUPLEr4MKppYmBxbSxEAnSHERAgF1ja56bFB991Zj8lUvvcnya+I5Mfivs8Go26iXOtVSC7jxcf+j3n71z5ezvSYzG2eoDYdZaGHWXsc48Wai1vOadzhawLmi5JXaM2YRKdMOIREBxY8l2kN5jpNxtYnQy/Ec3nX4XD57qzH5Kpfe5Pk07qzH5Kpfe5Pk0bm/B9b4pKsM2ZjBLwWNJlYXxhpPEloO7jfdxXXFjNPWsfJhjxUFm7S1wFz0b3brH/LhuNroOTurMY/8AFUvvcnyad15k8lUvvcvya6cCxbv1F3TstNnOaQDqaS3paSASPxAP3Kigi915k8lUvvcvyad15k8lUvvcvyatIgi915k8lUvvcvyad15k8lUvvcvyatIgi915k8lUvvcvyad15k8lUvvcvyatIgyOaKnHnUVQ2pw6mazZv1FtTI9wbbeQ00rdR+4kfiFrgo2cfB9T+U/4KyEBERAREQEREBERAREQEREBERAREQEREBERB4Vj8u5kwHvbT0VTjUMbu54o3jatY9h2YDhx3OB9BC2BUfJw/wC3Un6eD9tqDPdy5FvHIcXhJh2ZYXTsfvY1rQ7n33lsUQJ4/Vt4b78+H0+XaeIUlXnBkgjeZIi2ZkbgS1zHOkOo7RzmvdqJsCSTYEm/9BslkGOEmTWFmxxyJgjMBa1tQAz6hpbGLauGk2I6dI8S/Whr8p4cx8NLj8bdbWxh3dDS+ONl9nGwk7mt1Ot/9FayyWQZ3DcwZYwthihx2A6iXuc6ZrnPeeLnG+87h6F18ssveW6f2rP5VeyWQSOWWXvLdP7Vn8pyyy95bp/as/lV7JZBI5ZZe8t0/tWfynLLL3lun9qz+VXslkEjlll7y3T+1Z/KcssveW6f2rP5VeyWQZPNWasDq6Kogp8Xge50b2ta2Rpc5xG4AA7ytaFGzjuw+psf9KT4KyEBERAREQEREBERAREQEREBERAREQEREBERB4VIyb4OpP08H7bVXKkZN8HUn6eD9tqCwiIgIiICIiAiIgIiICIiCNnHwfU/lP8AgrIUbOPg+p/Kf8FZCAiIgLK58xWrwttP3FXCEySljgXwxa2bJ7jz543gEFjejfe3SCNUuasqKODS2tljbqOlmsganH+1t+J3cAgzEecZWOhpIHxzjXTRPnc4MbO2WJ7hMzQNALjGCGgk861m3aT+EX0nU8jY5HUYbtraLzxnVdjiHDTe7Q6J4J4tGkkAktbopsw4DTNY+fFKZjZT9WXSxtEhbuOkk84iw4eJfTsZwRjdo6vpw1oe4nWwBrWuLZCTfcA8EHxEEIM1VfSHUUEp7qoYtlsWSgtna6zi2c3LwC0sc6lDQd1i9vEus3pH0kYe2z5QwMM7acPbK2QEu02ku0WAG1ivqLbanWvpGqzUY9gkDd9fT7xJpBkjbq2VzIBc/wBuh1/8dJvayT4pQwGOBkTX65GxODSw7F7mF7S8X6QOj/LxIM/j2e+81caYglkcTwYyWh0kxdAWSBoaXaAyd13C/wBmTm8y678UzxDhewkmptLKhsTmukkbHp2j2MLXXuLt2zHGxO4P/wAd+kdFG/e+MHo3i+7xf8o6GN40ujBA4C24IM1hGeqfFqaXERAI9nHHIGmRr9QkbdlzGHWBcCOB4cAbtHAz6Tqeobro6Rsl2xuB28bGgva8hkrj/SN4JBzrC5iG7XzdoIowNIYLHcRbiPF/yfSvBTQgaRE2x4iwsfxQYh2fO4pH0dVM1w7pMccm1hYdIniY6It0n7IqGXuA7SH9IDndJ+kJ0bdtPhZY2xNzIAXOjA7ogYNPOmbI7QIx9ssk3jSVrjTxHjE3x8Bx6SvoxsdxYDY3G7gfH+KD6REQEREBERB4VIyb4OpP08H7bVXKkZN8HUn6eD9tqCwiIgIiICIiAiIgIiICIiCNnHwfU/lP+CshRs4+D6n8p/wVkICIiAp2L4FS43oFZctYSdIs3XcWsXAagPuaRfgbjcqKIM3S5Ew6laYGSyaXsdHMLRt28ZDwGv0xixbtpLOZpcde8u3W5j9G+Gv1ulqpnukbM173bIvO216yDsuYfr5d7bf1CN4tbWogzjMkUkW02VZM3bNc2S2y5zXNcBa8XM0mWUjTbfIRvaA0flDkKlgnFezEqjUDE43MTg8xBwZqvFe31sm4EAa7Cwa0N1CIPmNpYA1zy4gAEm13febAC/4WX0iICIiAiIgIiICIiAiIg8KkZN8HUn6eD9tqrlSMm+DqT9PB+21BYREQEREBERAREQEREBERBGzj4Pqfyn/BWQo2cfB9T+U/4KyEBERAREQEREBERAREQEREBERAREQEREBERB4VIyb4OpP08H7bVXKkZN8HUn6eD9tqCwiIgIiICIiAiIgIiICIiCNnHwfU/lP+CshRs4+D6n8p/wAFZCAiIgIiICIiAiIgIiICIiAiIgIiICIiAiIg8KkZN8HUn6eD9tqrlSMm+DqT9PB+21BYREQEREBERAREQEREBERBGzj4Pqfyn/BWQo2cfB9T+U/4KyEBERAREQEREBERAREQEREBERAREQEREBERB4VksqQ4+aClNPWUwbsIdIdDI5wboFg4icXNukALWlZ/AQ12DwB7HOHckdw3UXEbEXDQ3ff8N6Do2GZOvUnsJe3TYZk69Sewl7dZLL0uYcCZDA2he/aGLamRk2hrC1tiG3kc2Ql0oe5xABgaSGh7Sf3oc34niUba1jGSnan6tlNUl9OwwyFhl0uJJ2mkGzSACRx3gNNsMydepPYS9umwzJ16k9hL26itxLM0Ml3xm8rqRoa6B72Qh8Z251MkI5sg377CwBNnBw/V9djGKUNW2to3B2xdswyOSJ+2cx2qBg1Fz9DtFpW2DtW62koKuwzJ16k9hL26bDMnXqT2EvbrlyhS1kTqifENZdI+Mte8ObtIxEzS7ZkAMdcu1NAA1a9w4DRoI2wzJ16k9hL26bDMnXqT2EvbqyiCNsMydepPYS9umwzJ16k9hL26sogjbDMnXqT2EvbpsMydepPYS9urKIMlmmHHm0VQamspnM2b9QbDI1xbbfpJmNj95BWtCjZx8H1P5T/grIQEREBERAREQEREBERAREQEREBERAREQEREHhWSyrjk8NBSxtwSqeBBCNTRFpdZg5zbyg2P3gLWlSMm+DqT9PB+21B5ygqPIFX6Ie2Xy3HZmfZy9VC+882HefH/AFlbRBG5QVHkCr9EPbJygqPIFX6Ie2VlEEblBUeQKv0Q9snKCo8gVfoh7ZWUQRuUFR5Aq/RD2ycoKjyBV+iHtlZRBG5QVHkCr9EPbJygqPIFX6Ie2VlEEblBUeQKv0Q9snKCo8gVfoh7ZWUQZLNONzz0VRE7BalgdG8anCLS3dxdaUm34ArWBRs5gnDqoNNjsZLHjY6TY26fwWHy7g/0hQ4vNV41VRPaYXNiksXUoBka4Rsja5pa7jvdc2ad54oP6kijbLMnWqT2UvapssydapPZS9qgsoo2yzJ1qk9lL2qbLMnWqT2UvaoLK+JpDE0vDC6wJs22p1ugXI3lSdlmTrVJ7KXtVSayodHokkaJNNi5reaH2+0Gk8L9BKCXgWa6THwJaaCRjXAOa54aGuDtwsQ8777i3iCRcC4v24pjFNhMD8RmOpkYLnabE6RxIuRewvu47ukrO1P0dwy00OHQVbYxDE+Bx2LCZA/TqeR0OvGDcdO/iuiuyLDWUpwwVWkCSokYRG0tYJy8uZo4c3bO0nosD0ILdRi1PTyRU5u4zPfG0tsWtkax0hY833HSx3o6NyNxijfM+hEw1xND37xYA8Re/EDSSOgSxn+4KJh2R24bIyeKvcdExnNwXF5LHx6SXPIG6Z/2QOjxL85MiOkmmrTir9VQKhsgILmGOVjWtZoc7SNGzbvABNgCgv12LU2HgOkdqu+OOzbOIMjxG0kX4a3AEr9RXwElu0FgAdWpuk3F7Df0Cx/BwWZP0eU7WGGOZg1CIEmBhdeMxuc0G/8ATeadpLPGSb3XzF9G9FvFVMJG8wMGzazTG3aNdGSPtaop3sN/7bWsQLBrY54pbiOQOta9iDa+8X/EL7UTB8rQYNM6phk3EPDGhrWaWveHuDi37diAG3tpbcdKtoCIiAiIgIiICgUeV6igjZS0uYKprI2tYwaaU6WNFmi5prncBxV9EEbvFXeclV6tJ8qneKu85Kr1aT5VWUQRu8Vd5yVXq0nyqd4q7zkqvVpPlVZRBG7xV3nJVerSfKp3irvOSq9Wk+VVlEEbvFXeclV6tJ8qneKu85Kr1aT5VWUQRu8Vd5yVXq0nyqd4q7zkqvVpPlVZRBG7xV3nJVerSfKp3irvOSq9Wk+VVlEEGqyxUVzHU1VmCqex4LXt00o1NPEXFMCP9rFXkRAREQEREB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56" name="Picture 8" descr="http://members.fortunecity.es/imsanime/ARCHISECUENCIALES_archivos/image001.gif"/>
          <p:cNvPicPr>
            <a:picLocks noChangeAspect="1" noChangeArrowheads="1"/>
          </p:cNvPicPr>
          <p:nvPr/>
        </p:nvPicPr>
        <p:blipFill>
          <a:blip r:embed="rId3" cstate="print"/>
          <a:srcRect/>
          <a:stretch>
            <a:fillRect/>
          </a:stretch>
        </p:blipFill>
        <p:spPr bwMode="auto">
          <a:xfrm>
            <a:off x="2571736" y="2643182"/>
            <a:ext cx="4954485" cy="335758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346" y="428604"/>
            <a:ext cx="4357718" cy="500066"/>
          </a:xfrm>
        </p:spPr>
        <p:txBody>
          <a:bodyPr>
            <a:normAutofit/>
          </a:bodyPr>
          <a:lstStyle/>
          <a:p>
            <a:pPr algn="ctr"/>
            <a:r>
              <a:rPr sz="2400" smtClean="0">
                <a:latin typeface="Arial" pitchFamily="34" charset="0"/>
                <a:cs typeface="Arial" pitchFamily="34" charset="0"/>
              </a:rPr>
              <a:t>Organización Secuencial</a:t>
            </a:r>
            <a:endParaRPr sz="2400">
              <a:latin typeface="Arial" pitchFamily="34" charset="0"/>
              <a:cs typeface="Arial" pitchFamily="34" charset="0"/>
            </a:endParaRPr>
          </a:p>
        </p:txBody>
      </p:sp>
      <p:sp>
        <p:nvSpPr>
          <p:cNvPr id="13" name="12 Rectángulo"/>
          <p:cNvSpPr/>
          <p:nvPr/>
        </p:nvSpPr>
        <p:spPr>
          <a:xfrm>
            <a:off x="500034" y="857232"/>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con ficheros secuenciales</a:t>
            </a:r>
            <a:endParaRPr lang="es-ES" sz="2000" b="1" dirty="0">
              <a:latin typeface="Arial" pitchFamily="34" charset="0"/>
              <a:cs typeface="Arial" pitchFamily="34" charset="0"/>
            </a:endParaRPr>
          </a:p>
        </p:txBody>
      </p:sp>
      <p:grpSp>
        <p:nvGrpSpPr>
          <p:cNvPr id="2" name="Group 2"/>
          <p:cNvGrpSpPr>
            <a:grpSpLocks/>
          </p:cNvGrpSpPr>
          <p:nvPr/>
        </p:nvGrpSpPr>
        <p:grpSpPr bwMode="auto">
          <a:xfrm>
            <a:off x="1357290" y="4500570"/>
            <a:ext cx="5857916" cy="1785950"/>
            <a:chOff x="2715" y="12397"/>
            <a:chExt cx="7125" cy="1808"/>
          </a:xfrm>
        </p:grpSpPr>
        <p:sp>
          <p:nvSpPr>
            <p:cNvPr id="1027" name="AutoShape 3"/>
            <p:cNvSpPr>
              <a:spLocks noChangeArrowheads="1"/>
            </p:cNvSpPr>
            <p:nvPr/>
          </p:nvSpPr>
          <p:spPr bwMode="auto">
            <a:xfrm>
              <a:off x="2715" y="12397"/>
              <a:ext cx="1575" cy="810"/>
            </a:xfrm>
            <a:prstGeom prst="flowChartMagneticDisk">
              <a:avLst/>
            </a:prstGeom>
            <a:solidFill>
              <a:srgbClr val="8DB3E2"/>
            </a:solidFill>
            <a:ln w="9525">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s-ES"/>
            </a:p>
          </p:txBody>
        </p:sp>
        <p:sp>
          <p:nvSpPr>
            <p:cNvPr id="1028" name="Text Box 4"/>
            <p:cNvSpPr txBox="1">
              <a:spLocks noChangeArrowheads="1"/>
            </p:cNvSpPr>
            <p:nvPr/>
          </p:nvSpPr>
          <p:spPr bwMode="auto">
            <a:xfrm>
              <a:off x="3017" y="12720"/>
              <a:ext cx="966" cy="383"/>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Maestro</a:t>
              </a:r>
            </a:p>
          </p:txBody>
        </p:sp>
        <p:sp>
          <p:nvSpPr>
            <p:cNvPr id="1029" name="AutoShape 5"/>
            <p:cNvSpPr>
              <a:spLocks noChangeArrowheads="1"/>
            </p:cNvSpPr>
            <p:nvPr/>
          </p:nvSpPr>
          <p:spPr bwMode="auto">
            <a:xfrm>
              <a:off x="2715" y="13395"/>
              <a:ext cx="1575" cy="810"/>
            </a:xfrm>
            <a:prstGeom prst="flowChartMagneticDisk">
              <a:avLst/>
            </a:prstGeom>
            <a:solidFill>
              <a:srgbClr val="8DB3E2"/>
            </a:solidFill>
            <a:ln w="9525">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s-ES"/>
            </a:p>
          </p:txBody>
        </p:sp>
        <p:sp>
          <p:nvSpPr>
            <p:cNvPr id="1030" name="AutoShape 6"/>
            <p:cNvSpPr>
              <a:spLocks noChangeArrowheads="1"/>
            </p:cNvSpPr>
            <p:nvPr/>
          </p:nvSpPr>
          <p:spPr bwMode="auto">
            <a:xfrm>
              <a:off x="7755" y="12612"/>
              <a:ext cx="2085" cy="1395"/>
            </a:xfrm>
            <a:prstGeom prst="flowChartMagneticDisk">
              <a:avLst/>
            </a:prstGeom>
            <a:solidFill>
              <a:srgbClr val="8DB3E2"/>
            </a:solidFill>
            <a:ln w="9525">
              <a:solidFill>
                <a:srgbClr val="000000"/>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s-ES"/>
            </a:p>
          </p:txBody>
        </p:sp>
        <p:sp>
          <p:nvSpPr>
            <p:cNvPr id="1031" name="Rectangle 7"/>
            <p:cNvSpPr>
              <a:spLocks noChangeArrowheads="1"/>
            </p:cNvSpPr>
            <p:nvPr/>
          </p:nvSpPr>
          <p:spPr bwMode="auto">
            <a:xfrm>
              <a:off x="4995" y="12971"/>
              <a:ext cx="2295" cy="810"/>
            </a:xfrm>
            <a:prstGeom prst="rect">
              <a:avLst/>
            </a:prstGeom>
            <a:solidFill>
              <a:srgbClr val="8DB3E2"/>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sp>
          <p:nvSpPr>
            <p:cNvPr id="1032" name="Text Box 8"/>
            <p:cNvSpPr txBox="1">
              <a:spLocks noChangeArrowheads="1"/>
            </p:cNvSpPr>
            <p:nvPr/>
          </p:nvSpPr>
          <p:spPr bwMode="auto">
            <a:xfrm>
              <a:off x="2847" y="13778"/>
              <a:ext cx="1263" cy="383"/>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Movimientos</a:t>
              </a:r>
            </a:p>
          </p:txBody>
        </p:sp>
        <p:sp>
          <p:nvSpPr>
            <p:cNvPr id="1033" name="Text Box 9"/>
            <p:cNvSpPr txBox="1">
              <a:spLocks noChangeArrowheads="1"/>
            </p:cNvSpPr>
            <p:nvPr/>
          </p:nvSpPr>
          <p:spPr bwMode="auto">
            <a:xfrm>
              <a:off x="5682" y="13207"/>
              <a:ext cx="1083" cy="383"/>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Programa</a:t>
              </a:r>
            </a:p>
          </p:txBody>
        </p:sp>
        <p:sp>
          <p:nvSpPr>
            <p:cNvPr id="1034" name="Text Box 10"/>
            <p:cNvSpPr txBox="1">
              <a:spLocks noChangeArrowheads="1"/>
            </p:cNvSpPr>
            <p:nvPr/>
          </p:nvSpPr>
          <p:spPr bwMode="auto">
            <a:xfrm>
              <a:off x="8202" y="13103"/>
              <a:ext cx="1293" cy="773"/>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Maestro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tx1"/>
                  </a:solidFill>
                  <a:effectLst/>
                  <a:latin typeface="Arial" pitchFamily="34" charset="0"/>
                  <a:cs typeface="Arial" pitchFamily="34" charset="0"/>
                </a:rPr>
                <a:t>Actualizado</a:t>
              </a:r>
            </a:p>
          </p:txBody>
        </p:sp>
        <p:cxnSp>
          <p:nvCxnSpPr>
            <p:cNvPr id="1035" name="AutoShape 11"/>
            <p:cNvCxnSpPr>
              <a:cxnSpLocks noChangeShapeType="1"/>
            </p:cNvCxnSpPr>
            <p:nvPr/>
          </p:nvCxnSpPr>
          <p:spPr bwMode="auto">
            <a:xfrm>
              <a:off x="4290" y="12720"/>
              <a:ext cx="705" cy="570"/>
            </a:xfrm>
            <a:prstGeom prst="straightConnector1">
              <a:avLst/>
            </a:prstGeom>
            <a:noFill/>
            <a:ln w="9525">
              <a:solidFill>
                <a:srgbClr val="000000"/>
              </a:solidFill>
              <a:round/>
              <a:headEnd/>
              <a:tailEnd type="triangle" w="med" len="med"/>
            </a:ln>
            <a:effectLst/>
          </p:spPr>
        </p:cxnSp>
        <p:cxnSp>
          <p:nvCxnSpPr>
            <p:cNvPr id="1036" name="AutoShape 12"/>
            <p:cNvCxnSpPr>
              <a:cxnSpLocks noChangeShapeType="1"/>
            </p:cNvCxnSpPr>
            <p:nvPr/>
          </p:nvCxnSpPr>
          <p:spPr bwMode="auto">
            <a:xfrm flipV="1">
              <a:off x="4290" y="13395"/>
              <a:ext cx="705" cy="481"/>
            </a:xfrm>
            <a:prstGeom prst="straightConnector1">
              <a:avLst/>
            </a:prstGeom>
            <a:noFill/>
            <a:ln w="9525">
              <a:solidFill>
                <a:srgbClr val="000000"/>
              </a:solidFill>
              <a:round/>
              <a:headEnd/>
              <a:tailEnd type="triangle" w="med" len="med"/>
            </a:ln>
            <a:effectLst/>
          </p:spPr>
        </p:cxnSp>
        <p:cxnSp>
          <p:nvCxnSpPr>
            <p:cNvPr id="1037" name="AutoShape 13"/>
            <p:cNvCxnSpPr>
              <a:cxnSpLocks noChangeShapeType="1"/>
            </p:cNvCxnSpPr>
            <p:nvPr/>
          </p:nvCxnSpPr>
          <p:spPr bwMode="auto">
            <a:xfrm>
              <a:off x="7290" y="13395"/>
              <a:ext cx="465" cy="0"/>
            </a:xfrm>
            <a:prstGeom prst="straightConnector1">
              <a:avLst/>
            </a:prstGeom>
            <a:noFill/>
            <a:ln w="9525">
              <a:solidFill>
                <a:srgbClr val="000000"/>
              </a:solidFill>
              <a:round/>
              <a:headEnd/>
              <a:tailEnd type="triangle" w="med" len="med"/>
            </a:ln>
            <a:effectLst/>
          </p:spPr>
        </p:cxnSp>
      </p:grpSp>
      <p:sp>
        <p:nvSpPr>
          <p:cNvPr id="15361" name="Rectangle 1"/>
          <p:cNvSpPr>
            <a:spLocks noChangeArrowheads="1"/>
          </p:cNvSpPr>
          <p:nvPr/>
        </p:nvSpPr>
        <p:spPr bwMode="auto">
          <a:xfrm>
            <a:off x="428596" y="1285860"/>
            <a:ext cx="828680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se usan </a:t>
            </a:r>
            <a:r>
              <a:rPr kumimoji="0" lang="es-ES_tradnl"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dispositivos no </a:t>
            </a:r>
            <a:r>
              <a:rPr kumimoji="0" lang="es-ES_tradnl"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direccionables</a:t>
            </a:r>
            <a:r>
              <a:rPr kumimoji="0" lang="es-ES_tradnl"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secuenciales,</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(por ej. cinta magnética), se pueden realizar las siguientes operaciones:</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Tx/>
              <a:buNone/>
              <a:tabLst/>
            </a:pP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Añadir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registros, Solo al final del archivo.</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Tx/>
              <a:buNone/>
              <a:tabLst/>
            </a:pP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Consulta o recuperación,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leen los registros en forma secuencial hasta encontrar el registro buscado.</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ts val="600"/>
              </a:spcBef>
              <a:spcAft>
                <a:spcPts val="600"/>
              </a:spcAft>
              <a:buClrTx/>
              <a:buSzTx/>
              <a:buFontTx/>
              <a:buNone/>
              <a:tabLst/>
            </a:pP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Actualización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inserción modificación eliminación), Implica crear de nuevo el archivo. </a:t>
            </a:r>
            <a:r>
              <a:rPr kumimoji="0" lang="es-ES_tradnl"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operación se realiza por medio de un programa que utiliza como entradas el archivo permanente a modificarse (Maestro) y un archivo intermedio (Movimientos) que contiene los cambios a aplicarse en el archivo maestro.</a:t>
            </a:r>
            <a:r>
              <a:rPr kumimoji="0" lang="es-ES"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346" y="428604"/>
            <a:ext cx="4286280" cy="500066"/>
          </a:xfrm>
        </p:spPr>
        <p:txBody>
          <a:bodyPr>
            <a:normAutofit/>
          </a:bodyPr>
          <a:lstStyle/>
          <a:p>
            <a:pPr algn="ctr"/>
            <a:r>
              <a:rPr sz="2400" smtClean="0">
                <a:latin typeface="Arial" pitchFamily="34" charset="0"/>
                <a:cs typeface="Arial" pitchFamily="34" charset="0"/>
              </a:rPr>
              <a:t>Organización Secuencial</a:t>
            </a:r>
            <a:endParaRPr sz="2400">
              <a:latin typeface="Arial" pitchFamily="34" charset="0"/>
              <a:cs typeface="Arial" pitchFamily="34" charset="0"/>
            </a:endParaRPr>
          </a:p>
        </p:txBody>
      </p:sp>
      <p:sp>
        <p:nvSpPr>
          <p:cNvPr id="13" name="12 Rectángulo"/>
          <p:cNvSpPr/>
          <p:nvPr/>
        </p:nvSpPr>
        <p:spPr>
          <a:xfrm>
            <a:off x="500034" y="1071546"/>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con ficheros secuenciales</a:t>
            </a:r>
            <a:endParaRPr lang="es-ES" sz="2000" b="1" dirty="0">
              <a:latin typeface="Arial" pitchFamily="34" charset="0"/>
              <a:cs typeface="Arial" pitchFamily="34" charset="0"/>
            </a:endParaRPr>
          </a:p>
        </p:txBody>
      </p:sp>
      <p:sp>
        <p:nvSpPr>
          <p:cNvPr id="15361" name="Rectangle 1"/>
          <p:cNvSpPr>
            <a:spLocks noChangeArrowheads="1"/>
          </p:cNvSpPr>
          <p:nvPr/>
        </p:nvSpPr>
        <p:spPr bwMode="auto">
          <a:xfrm>
            <a:off x="428596" y="1714488"/>
            <a:ext cx="8286808"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_tradnl" dirty="0" smtClean="0">
                <a:latin typeface="Arial" pitchFamily="34" charset="0"/>
                <a:cs typeface="Arial" pitchFamily="34" charset="0"/>
              </a:rPr>
              <a:t>Si se usan </a:t>
            </a:r>
            <a:r>
              <a:rPr lang="es-ES_tradnl" i="1" dirty="0" smtClean="0">
                <a:latin typeface="Arial" pitchFamily="34" charset="0"/>
                <a:cs typeface="Arial" pitchFamily="34" charset="0"/>
              </a:rPr>
              <a:t>dispositivos </a:t>
            </a:r>
            <a:r>
              <a:rPr lang="es-ES_tradnl" i="1" dirty="0" err="1" smtClean="0">
                <a:latin typeface="Arial" pitchFamily="34" charset="0"/>
                <a:cs typeface="Arial" pitchFamily="34" charset="0"/>
              </a:rPr>
              <a:t>direccionables</a:t>
            </a:r>
            <a:r>
              <a:rPr lang="es-ES_tradnl" i="1" dirty="0" smtClean="0">
                <a:latin typeface="Arial" pitchFamily="34" charset="0"/>
                <a:cs typeface="Arial" pitchFamily="34" charset="0"/>
              </a:rPr>
              <a:t>,</a:t>
            </a:r>
            <a:r>
              <a:rPr lang="es-ES_tradnl" dirty="0" smtClean="0">
                <a:latin typeface="Arial" pitchFamily="34" charset="0"/>
                <a:cs typeface="Arial" pitchFamily="34" charset="0"/>
              </a:rPr>
              <a:t> con esta organización, ciertas operaciones se pueden realizar sin tener que crear otro fichero Maestro:</a:t>
            </a:r>
            <a:endParaRPr lang="es-ES"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smtClean="0">
                <a:latin typeface="Arial" pitchFamily="34" charset="0"/>
                <a:cs typeface="Arial" pitchFamily="34" charset="0"/>
              </a:rPr>
              <a:t>Consulta</a:t>
            </a:r>
            <a:r>
              <a:rPr lang="es-ES_tradnl" dirty="0" smtClean="0">
                <a:latin typeface="Arial" pitchFamily="34" charset="0"/>
                <a:cs typeface="Arial" pitchFamily="34" charset="0"/>
              </a:rPr>
              <a:t>: Solo con registros de longitud fija (k caracteres cada uno). Se puede utilizar el acceso directo para localizar el registro número n. determinando la dirección de comienzo del mismo en la dirección k.(n-1).</a:t>
            </a:r>
            <a:endParaRPr lang="es-ES"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smtClean="0">
                <a:latin typeface="Arial" pitchFamily="34" charset="0"/>
                <a:cs typeface="Arial" pitchFamily="34" charset="0"/>
              </a:rPr>
              <a:t>Modificación:</a:t>
            </a:r>
            <a:r>
              <a:rPr lang="es-ES_tradnl" dirty="0" smtClean="0">
                <a:latin typeface="Arial" pitchFamily="34" charset="0"/>
                <a:cs typeface="Arial" pitchFamily="34" charset="0"/>
              </a:rPr>
              <a:t> Previo localizar el registro, se puede reescribir en él siempre que no se modifique la longitud del registro.</a:t>
            </a:r>
            <a:endParaRPr lang="es-ES" b="1" dirty="0" smtClean="0">
              <a:latin typeface="Arial" pitchFamily="34" charset="0"/>
              <a:cs typeface="Arial" pitchFamily="34" charset="0"/>
            </a:endParaRPr>
          </a:p>
          <a:p>
            <a:pPr lvl="1" algn="just">
              <a:spcBef>
                <a:spcPts val="600"/>
              </a:spcBef>
              <a:spcAft>
                <a:spcPts val="600"/>
              </a:spcAft>
              <a:buFont typeface="Wingdings" pitchFamily="2" charset="2"/>
              <a:buChar char="Ø"/>
            </a:pPr>
            <a:r>
              <a:rPr lang="es-ES_tradnl" b="1" dirty="0" smtClean="0">
                <a:latin typeface="Arial" pitchFamily="34" charset="0"/>
                <a:cs typeface="Arial" pitchFamily="34" charset="0"/>
              </a:rPr>
              <a:t>Borrado:</a:t>
            </a:r>
            <a:r>
              <a:rPr lang="es-ES_tradnl" dirty="0" smtClean="0">
                <a:latin typeface="Arial" pitchFamily="34" charset="0"/>
                <a:cs typeface="Arial" pitchFamily="34" charset="0"/>
              </a:rPr>
              <a:t> Sólo borrado lógico, por marca.</a:t>
            </a:r>
            <a:endParaRPr lang="es-ES" dirty="0" smtClean="0">
              <a:latin typeface="Arial" pitchFamily="34" charset="0"/>
              <a:cs typeface="Arial" pitchFamily="34" charset="0"/>
            </a:endParaRPr>
          </a:p>
          <a:p>
            <a:pPr marL="0" marR="0" lvl="0" algn="just" defTabSz="914400" rtl="0" eaLnBrk="1" fontAlgn="base" latinLnBrk="0" hangingPunct="1">
              <a:spcBef>
                <a:spcPts val="600"/>
              </a:spcBef>
              <a:spcAft>
                <a:spcPts val="60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s-ES"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346" y="428604"/>
            <a:ext cx="4143404" cy="500066"/>
          </a:xfrm>
        </p:spPr>
        <p:txBody>
          <a:bodyPr>
            <a:normAutofit/>
          </a:bodyPr>
          <a:lstStyle/>
          <a:p>
            <a:pPr algn="ctr"/>
            <a:r>
              <a:rPr sz="2400" smtClean="0">
                <a:latin typeface="Arial" pitchFamily="34" charset="0"/>
                <a:cs typeface="Arial" pitchFamily="34" charset="0"/>
              </a:rPr>
              <a:t>Organización Secuencial</a:t>
            </a:r>
            <a:endParaRPr sz="2400">
              <a:latin typeface="Arial" pitchFamily="34" charset="0"/>
              <a:cs typeface="Arial" pitchFamily="34" charset="0"/>
            </a:endParaRPr>
          </a:p>
        </p:txBody>
      </p:sp>
      <p:sp>
        <p:nvSpPr>
          <p:cNvPr id="13" name="12 Rectángulo"/>
          <p:cNvSpPr/>
          <p:nvPr/>
        </p:nvSpPr>
        <p:spPr>
          <a:xfrm>
            <a:off x="500034" y="885750"/>
            <a:ext cx="8072494" cy="400110"/>
          </a:xfrm>
          <a:prstGeom prst="rect">
            <a:avLst/>
          </a:prstGeom>
        </p:spPr>
        <p:txBody>
          <a:bodyPr wrap="square">
            <a:spAutoFit/>
          </a:bodyPr>
          <a:lstStyle/>
          <a:p>
            <a:r>
              <a:rPr lang="es-ES" sz="2000" b="1" dirty="0" smtClean="0">
                <a:latin typeface="Arial" pitchFamily="34" charset="0"/>
                <a:cs typeface="Arial" pitchFamily="34" charset="0"/>
              </a:rPr>
              <a:t>Ventajas</a:t>
            </a:r>
            <a:endParaRPr lang="es-ES" sz="2000" b="1"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Rectángulo"/>
          <p:cNvSpPr/>
          <p:nvPr/>
        </p:nvSpPr>
        <p:spPr>
          <a:xfrm>
            <a:off x="1357290" y="1214422"/>
            <a:ext cx="4160113" cy="1231106"/>
          </a:xfrm>
          <a:prstGeom prst="rect">
            <a:avLst/>
          </a:prstGeom>
        </p:spPr>
        <p:txBody>
          <a:bodyPr wrap="none">
            <a:spAutoFit/>
          </a:bodyPr>
          <a:lstStyle/>
          <a:p>
            <a:pPr algn="just">
              <a:spcBef>
                <a:spcPts val="600"/>
              </a:spcBef>
              <a:spcAft>
                <a:spcPts val="600"/>
              </a:spcAft>
            </a:pPr>
            <a:r>
              <a:rPr lang="es-ES_tradnl" dirty="0" smtClean="0">
                <a:latin typeface="Arial" pitchFamily="34" charset="0"/>
                <a:cs typeface="Arial" pitchFamily="34" charset="0"/>
              </a:rPr>
              <a:t>Aprovecha bien el espacio.</a:t>
            </a:r>
          </a:p>
          <a:p>
            <a:pPr algn="just">
              <a:spcBef>
                <a:spcPts val="600"/>
              </a:spcBef>
              <a:spcAft>
                <a:spcPts val="600"/>
              </a:spcAft>
            </a:pPr>
            <a:r>
              <a:rPr lang="es-ES_tradnl" dirty="0" smtClean="0">
                <a:latin typeface="Arial" pitchFamily="34" charset="0"/>
                <a:cs typeface="Arial" pitchFamily="34" charset="0"/>
              </a:rPr>
              <a:t>Sencilla de utilizar.</a:t>
            </a:r>
          </a:p>
          <a:p>
            <a:pPr algn="just">
              <a:spcBef>
                <a:spcPts val="600"/>
              </a:spcBef>
              <a:spcAft>
                <a:spcPts val="600"/>
              </a:spcAft>
            </a:pPr>
            <a:r>
              <a:rPr lang="es-ES_tradnl" dirty="0" smtClean="0">
                <a:latin typeface="Arial" pitchFamily="34" charset="0"/>
                <a:cs typeface="Arial" pitchFamily="34" charset="0"/>
              </a:rPr>
              <a:t>Aplicable en dispositivos secuenciales.</a:t>
            </a:r>
            <a:endParaRPr lang="es-ES" dirty="0">
              <a:latin typeface="Arial" pitchFamily="34" charset="0"/>
              <a:cs typeface="Arial" pitchFamily="34" charset="0"/>
            </a:endParaRPr>
          </a:p>
        </p:txBody>
      </p:sp>
      <p:sp>
        <p:nvSpPr>
          <p:cNvPr id="14" name="13 Rectángulo"/>
          <p:cNvSpPr/>
          <p:nvPr/>
        </p:nvSpPr>
        <p:spPr>
          <a:xfrm>
            <a:off x="428596" y="2857496"/>
            <a:ext cx="8072494" cy="400110"/>
          </a:xfrm>
          <a:prstGeom prst="rect">
            <a:avLst/>
          </a:prstGeom>
        </p:spPr>
        <p:txBody>
          <a:bodyPr wrap="square">
            <a:spAutoFit/>
          </a:bodyPr>
          <a:lstStyle/>
          <a:p>
            <a:r>
              <a:rPr lang="es-ES" sz="2000" b="1" dirty="0" smtClean="0">
                <a:latin typeface="Arial" pitchFamily="34" charset="0"/>
                <a:cs typeface="Arial" pitchFamily="34" charset="0"/>
              </a:rPr>
              <a:t>Desventajas</a:t>
            </a:r>
            <a:endParaRPr lang="es-ES" sz="2000" b="1" dirty="0">
              <a:latin typeface="Arial" pitchFamily="34" charset="0"/>
              <a:cs typeface="Arial" pitchFamily="34" charset="0"/>
            </a:endParaRPr>
          </a:p>
        </p:txBody>
      </p:sp>
      <p:sp>
        <p:nvSpPr>
          <p:cNvPr id="15" name="14 Rectángulo"/>
          <p:cNvSpPr/>
          <p:nvPr/>
        </p:nvSpPr>
        <p:spPr>
          <a:xfrm>
            <a:off x="1357290" y="3286124"/>
            <a:ext cx="7250703" cy="800219"/>
          </a:xfrm>
          <a:prstGeom prst="rect">
            <a:avLst/>
          </a:prstGeom>
        </p:spPr>
        <p:txBody>
          <a:bodyPr wrap="none">
            <a:spAutoFit/>
          </a:bodyPr>
          <a:lstStyle/>
          <a:p>
            <a:pPr algn="just">
              <a:spcBef>
                <a:spcPts val="600"/>
              </a:spcBef>
              <a:spcAft>
                <a:spcPts val="600"/>
              </a:spcAft>
            </a:pPr>
            <a:r>
              <a:rPr lang="es-ES_tradnl" dirty="0" smtClean="0">
                <a:latin typeface="Arial" pitchFamily="34" charset="0"/>
                <a:cs typeface="Arial" pitchFamily="34" charset="0"/>
              </a:rPr>
              <a:t>Falta de flexibilidad (no se pueden realizar todo tipo de operaciones).</a:t>
            </a:r>
          </a:p>
          <a:p>
            <a:pPr algn="just">
              <a:spcBef>
                <a:spcPts val="600"/>
              </a:spcBef>
              <a:spcAft>
                <a:spcPts val="600"/>
              </a:spcAft>
            </a:pPr>
            <a:r>
              <a:rPr lang="es-ES_tradnl" dirty="0" smtClean="0">
                <a:latin typeface="Arial" pitchFamily="34" charset="0"/>
                <a:cs typeface="Arial" pitchFamily="34" charset="0"/>
              </a:rPr>
              <a:t>Falta de flexibilidad (no se pueden realizar todo tipo de operaciones).</a:t>
            </a:r>
            <a:endParaRPr lang="es-ES" dirty="0">
              <a:latin typeface="Arial" pitchFamily="34" charset="0"/>
              <a:cs typeface="Arial" pitchFamily="34" charset="0"/>
            </a:endParaRPr>
          </a:p>
        </p:txBody>
      </p:sp>
      <p:sp>
        <p:nvSpPr>
          <p:cNvPr id="16" name="15 Rectángulo"/>
          <p:cNvSpPr/>
          <p:nvPr/>
        </p:nvSpPr>
        <p:spPr>
          <a:xfrm>
            <a:off x="571472" y="4572008"/>
            <a:ext cx="7715304" cy="1384995"/>
          </a:xfrm>
          <a:prstGeom prst="rect">
            <a:avLst/>
          </a:prstGeom>
        </p:spPr>
        <p:txBody>
          <a:bodyPr wrap="square">
            <a:spAutoFit/>
          </a:bodyPr>
          <a:lstStyle/>
          <a:p>
            <a:pPr algn="just">
              <a:spcBef>
                <a:spcPts val="600"/>
              </a:spcBef>
              <a:spcAft>
                <a:spcPts val="600"/>
              </a:spcAft>
            </a:pPr>
            <a:r>
              <a:rPr lang="es-ES_tradnl" sz="2000" b="1" dirty="0" smtClean="0">
                <a:latin typeface="Arial" pitchFamily="34" charset="0"/>
                <a:cs typeface="Arial" pitchFamily="34" charset="0"/>
              </a:rPr>
              <a:t>Uso</a:t>
            </a:r>
          </a:p>
          <a:p>
            <a:pPr lvl="1" algn="just">
              <a:spcBef>
                <a:spcPts val="600"/>
              </a:spcBef>
              <a:spcAft>
                <a:spcPts val="600"/>
              </a:spcAft>
            </a:pPr>
            <a:r>
              <a:rPr lang="es-ES_tradnl" dirty="0" smtClean="0">
                <a:latin typeface="Arial" pitchFamily="34" charset="0"/>
                <a:cs typeface="Arial" pitchFamily="34" charset="0"/>
              </a:rPr>
              <a:t>Cuando se realizan procesos en los que es necesario tener acceso a la casi totalidad de los registros, por ejemplo, liquidar los sueldos de los empleados de una empresa.</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500042"/>
            <a:ext cx="5429256" cy="500066"/>
          </a:xfrm>
        </p:spPr>
        <p:txBody>
          <a:bodyPr>
            <a:normAutofit/>
          </a:bodyPr>
          <a:lstStyle/>
          <a:p>
            <a:pPr algn="ctr"/>
            <a:r>
              <a:rPr sz="2400" smtClean="0">
                <a:latin typeface="Arial" pitchFamily="34" charset="0"/>
                <a:cs typeface="Arial" pitchFamily="34" charset="0"/>
              </a:rPr>
              <a:t>Organización Secuencial Encadenada</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Rectángulo"/>
          <p:cNvSpPr/>
          <p:nvPr/>
        </p:nvSpPr>
        <p:spPr>
          <a:xfrm>
            <a:off x="642910" y="1142984"/>
            <a:ext cx="7715304" cy="923330"/>
          </a:xfrm>
          <a:prstGeom prst="rect">
            <a:avLst/>
          </a:prstGeom>
        </p:spPr>
        <p:txBody>
          <a:bodyPr wrap="square">
            <a:spAutoFit/>
          </a:bodyPr>
          <a:lstStyle/>
          <a:p>
            <a:pPr marL="0" lvl="1" algn="just">
              <a:spcBef>
                <a:spcPts val="600"/>
              </a:spcBef>
              <a:spcAft>
                <a:spcPts val="600"/>
              </a:spcAft>
            </a:pPr>
            <a:r>
              <a:rPr lang="es-ES_tradnl" dirty="0" smtClean="0">
                <a:latin typeface="Arial" pitchFamily="34" charset="0"/>
                <a:cs typeface="Arial" pitchFamily="34" charset="0"/>
              </a:rPr>
              <a:t>Cada registro contiene, además de los campos de información. un puntero con la dirección del registro siguiente según el orden lógico del archivo, el puntero del ultimo registro contiene una dirección nula..</a:t>
            </a:r>
            <a:endParaRPr lang="es-ES" dirty="0">
              <a:latin typeface="Arial" pitchFamily="34" charset="0"/>
              <a:cs typeface="Arial" pitchFamily="34" charset="0"/>
            </a:endParaRPr>
          </a:p>
        </p:txBody>
      </p:sp>
      <p:pic>
        <p:nvPicPr>
          <p:cNvPr id="54274" name="Picture 2"/>
          <p:cNvPicPr>
            <a:picLocks noChangeAspect="1" noChangeArrowheads="1"/>
          </p:cNvPicPr>
          <p:nvPr/>
        </p:nvPicPr>
        <p:blipFill>
          <a:blip r:embed="rId3" cstate="print"/>
          <a:srcRect/>
          <a:stretch>
            <a:fillRect/>
          </a:stretch>
        </p:blipFill>
        <p:spPr bwMode="auto">
          <a:xfrm>
            <a:off x="2285984" y="2285992"/>
            <a:ext cx="4229400" cy="2571768"/>
          </a:xfrm>
          <a:prstGeom prst="rect">
            <a:avLst/>
          </a:prstGeom>
          <a:noFill/>
          <a:ln w="9525">
            <a:noFill/>
            <a:miter lim="800000"/>
            <a:headEnd/>
            <a:tailEnd/>
          </a:ln>
        </p:spPr>
      </p:pic>
      <p:sp>
        <p:nvSpPr>
          <p:cNvPr id="54275" name="Rectangle 3"/>
          <p:cNvSpPr>
            <a:spLocks noChangeArrowheads="1"/>
          </p:cNvSpPr>
          <p:nvPr/>
        </p:nvSpPr>
        <p:spPr bwMode="auto">
          <a:xfrm>
            <a:off x="714348" y="5286388"/>
            <a:ext cx="778674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Las direcciones físicas donde se encuentran los registros son arbitrarias, pero los punteros permiten recorrer</a:t>
            </a: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_tradn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archivo en su secuencia lógica.</a:t>
            </a:r>
            <a:endParaRPr kumimoji="0" lang="es-ES_tradnl"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500042"/>
            <a:ext cx="5500694" cy="500066"/>
          </a:xfrm>
        </p:spPr>
        <p:txBody>
          <a:bodyPr>
            <a:normAutofit/>
          </a:bodyPr>
          <a:lstStyle/>
          <a:p>
            <a:pPr algn="ctr"/>
            <a:r>
              <a:rPr sz="2400" smtClean="0">
                <a:latin typeface="Arial" pitchFamily="34" charset="0"/>
                <a:cs typeface="Arial" pitchFamily="34" charset="0"/>
              </a:rPr>
              <a:t>Organización Secuencial Encadenada</a:t>
            </a:r>
          </a:p>
          <a:p>
            <a:pPr algn="ct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Rectángulo"/>
          <p:cNvSpPr/>
          <p:nvPr/>
        </p:nvSpPr>
        <p:spPr>
          <a:xfrm>
            <a:off x="714348" y="1643050"/>
            <a:ext cx="8001056" cy="4154984"/>
          </a:xfrm>
          <a:prstGeom prst="rect">
            <a:avLst/>
          </a:prstGeom>
        </p:spPr>
        <p:txBody>
          <a:bodyPr wrap="square">
            <a:spAutoFit/>
          </a:bodyPr>
          <a:lstStyle/>
          <a:p>
            <a:pPr algn="just">
              <a:spcBef>
                <a:spcPts val="600"/>
              </a:spcBef>
              <a:spcAft>
                <a:spcPts val="600"/>
              </a:spcAft>
            </a:pPr>
            <a:r>
              <a:rPr lang="es-ES_tradnl" b="1" dirty="0" smtClean="0">
                <a:latin typeface="Arial" pitchFamily="34" charset="0"/>
                <a:cs typeface="Arial" pitchFamily="34" charset="0"/>
              </a:rPr>
              <a:t>Recuperación o consulta:</a:t>
            </a:r>
            <a:r>
              <a:rPr lang="es-ES_tradnl" dirty="0" smtClean="0">
                <a:latin typeface="Arial" pitchFamily="34" charset="0"/>
                <a:cs typeface="Arial" pitchFamily="34" charset="0"/>
              </a:rPr>
              <a:t> Se accede al primero de la lista, se verifica si es el registro buscado, de no serlo se accede al siguiente de la lista a través del puntero y así sucesivamente hasta encontrar el buscado o el fin del archivo (puntero nulo).</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Inserción:</a:t>
            </a:r>
            <a:r>
              <a:rPr lang="es-ES_tradnl" dirty="0" smtClean="0">
                <a:latin typeface="Arial" pitchFamily="34" charset="0"/>
                <a:cs typeface="Arial" pitchFamily="34" charset="0"/>
              </a:rPr>
              <a:t> Para insertar un registro, se localiza la posición en que se debe insertar (registro anterior y posterior).</a:t>
            </a:r>
            <a:endParaRPr lang="es-ES" sz="2000"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Físicamente, se escribe el nuevo registro en una posición de memoria libre, arbitraria, colocándole como dirección de puntero, la dirección que se encuentra como puntero del registro anterior. Por último, se modifica el valor del puntero del registro</a:t>
            </a:r>
            <a:r>
              <a:rPr lang="es-ES_tradnl" b="1" dirty="0" smtClean="0">
                <a:latin typeface="Arial" pitchFamily="34" charset="0"/>
                <a:cs typeface="Arial" pitchFamily="34" charset="0"/>
              </a:rPr>
              <a:t> </a:t>
            </a:r>
            <a:r>
              <a:rPr lang="es-ES_tradnl" dirty="0" smtClean="0">
                <a:latin typeface="Arial" pitchFamily="34" charset="0"/>
                <a:cs typeface="Arial" pitchFamily="34" charset="0"/>
              </a:rPr>
              <a:t>anterior, colocándole la dirección del registro insertado.</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Añadir:</a:t>
            </a:r>
            <a:r>
              <a:rPr lang="es-ES_tradnl" dirty="0" smtClean="0">
                <a:latin typeface="Arial" pitchFamily="34" charset="0"/>
                <a:cs typeface="Arial" pitchFamily="34" charset="0"/>
              </a:rPr>
              <a:t> Caso especial de inserción, cuando se lo quiere insertar al final del archivo.</a:t>
            </a:r>
            <a:endParaRPr lang="es-ES" dirty="0" smtClean="0">
              <a:latin typeface="Arial" pitchFamily="34" charset="0"/>
              <a:cs typeface="Arial" pitchFamily="34" charset="0"/>
            </a:endParaRPr>
          </a:p>
        </p:txBody>
      </p:sp>
      <p:sp>
        <p:nvSpPr>
          <p:cNvPr id="11" name="10 Rectángulo"/>
          <p:cNvSpPr/>
          <p:nvPr/>
        </p:nvSpPr>
        <p:spPr>
          <a:xfrm>
            <a:off x="428596" y="1100064"/>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permitidas </a:t>
            </a:r>
            <a:endParaRPr lang="es-E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500042"/>
            <a:ext cx="5715008" cy="500066"/>
          </a:xfrm>
        </p:spPr>
        <p:txBody>
          <a:bodyPr>
            <a:normAutofit/>
          </a:bodyPr>
          <a:lstStyle/>
          <a:p>
            <a:pPr algn="ctr"/>
            <a:r>
              <a:rPr sz="2400" smtClean="0">
                <a:latin typeface="Arial" pitchFamily="34" charset="0"/>
                <a:cs typeface="Arial" pitchFamily="34" charset="0"/>
              </a:rPr>
              <a:t>Organización Secuencial Encadenada</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Rectángulo"/>
          <p:cNvSpPr/>
          <p:nvPr/>
        </p:nvSpPr>
        <p:spPr>
          <a:xfrm>
            <a:off x="714348" y="1571612"/>
            <a:ext cx="7715304" cy="2462213"/>
          </a:xfrm>
          <a:prstGeom prst="rect">
            <a:avLst/>
          </a:prstGeom>
        </p:spPr>
        <p:txBody>
          <a:bodyPr wrap="square">
            <a:spAutoFit/>
          </a:bodyPr>
          <a:lstStyle/>
          <a:p>
            <a:pPr algn="just">
              <a:spcBef>
                <a:spcPts val="600"/>
              </a:spcBef>
              <a:spcAft>
                <a:spcPts val="600"/>
              </a:spcAft>
            </a:pPr>
            <a:r>
              <a:rPr lang="es-ES_tradnl" b="1" dirty="0" smtClean="0">
                <a:latin typeface="Arial" pitchFamily="34" charset="0"/>
                <a:cs typeface="Arial" pitchFamily="34" charset="0"/>
              </a:rPr>
              <a:t>Modificación:</a:t>
            </a:r>
            <a:r>
              <a:rPr lang="es-ES_tradnl" dirty="0" smtClean="0">
                <a:latin typeface="Arial" pitchFamily="34" charset="0"/>
                <a:cs typeface="Arial" pitchFamily="34" charset="0"/>
              </a:rPr>
              <a:t> Si la modificación no altera la longitud del registro ni el valor del campo clave, se localiza el registro y se </a:t>
            </a:r>
            <a:r>
              <a:rPr lang="es-ES_tradnl" dirty="0" err="1" smtClean="0">
                <a:latin typeface="Arial" pitchFamily="34" charset="0"/>
                <a:cs typeface="Arial" pitchFamily="34" charset="0"/>
              </a:rPr>
              <a:t>sobreescribe</a:t>
            </a:r>
            <a:r>
              <a:rPr lang="es-ES_tradnl" dirty="0" smtClean="0">
                <a:latin typeface="Arial" pitchFamily="34" charset="0"/>
                <a:cs typeface="Arial" pitchFamily="34" charset="0"/>
              </a:rPr>
              <a:t> en la misma posición, caso contrario, primero se inserta un nuevo registro con las modificaciones y luego se borra el registro desactualizado.</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Borrado</a:t>
            </a:r>
            <a:r>
              <a:rPr lang="es-ES_tradnl" dirty="0" smtClean="0">
                <a:latin typeface="Arial" pitchFamily="34" charset="0"/>
                <a:cs typeface="Arial" pitchFamily="34" charset="0"/>
              </a:rPr>
              <a:t>: Para eliminar un registro el archivo, se copia en el puntero del registro anterior la dirección del registro siguiente al que se desea eliminar o sea la dirección que contiene el puntero el resistió que se quiere eliminar</a:t>
            </a:r>
            <a:r>
              <a:rPr lang="es-ES_tradnl" dirty="0" smtClean="0"/>
              <a:t>.</a:t>
            </a:r>
            <a:endParaRPr lang="es-ES" dirty="0">
              <a:latin typeface="Arial" pitchFamily="34" charset="0"/>
              <a:cs typeface="Arial" pitchFamily="34" charset="0"/>
            </a:endParaRPr>
          </a:p>
        </p:txBody>
      </p:sp>
      <p:sp>
        <p:nvSpPr>
          <p:cNvPr id="11" name="10 Rectángulo"/>
          <p:cNvSpPr/>
          <p:nvPr/>
        </p:nvSpPr>
        <p:spPr>
          <a:xfrm>
            <a:off x="500034" y="1000108"/>
            <a:ext cx="8072494" cy="400110"/>
          </a:xfrm>
          <a:prstGeom prst="rect">
            <a:avLst/>
          </a:prstGeom>
        </p:spPr>
        <p:txBody>
          <a:bodyPr wrap="square">
            <a:spAutoFit/>
          </a:bodyPr>
          <a:lstStyle/>
          <a:p>
            <a:r>
              <a:rPr lang="es-ES" sz="2000" b="1" dirty="0" smtClean="0">
                <a:latin typeface="Arial" pitchFamily="34" charset="0"/>
                <a:cs typeface="Arial" pitchFamily="34" charset="0"/>
              </a:rPr>
              <a:t>Operaciones  permitidas</a:t>
            </a:r>
            <a:endParaRPr lang="es-E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571480"/>
            <a:ext cx="3428992" cy="571504"/>
          </a:xfrm>
        </p:spPr>
        <p:txBody>
          <a:bodyPr>
            <a:normAutofit/>
          </a:bodyPr>
          <a:lstStyle/>
          <a:p>
            <a:pPr algn="ctr"/>
            <a:r>
              <a:rPr sz="2400" smtClean="0">
                <a:latin typeface="Arial" pitchFamily="34" charset="0"/>
                <a:cs typeface="Arial" pitchFamily="34" charset="0"/>
              </a:rPr>
              <a:t>Sistemas Operativos</a:t>
            </a:r>
            <a:endParaRPr sz="2400">
              <a:latin typeface="Arial" pitchFamily="34" charset="0"/>
              <a:cs typeface="Arial" pitchFamily="34" charset="0"/>
            </a:endParaRPr>
          </a:p>
        </p:txBody>
      </p:sp>
      <p:sp>
        <p:nvSpPr>
          <p:cNvPr id="13" name="12 Rectángulo"/>
          <p:cNvSpPr/>
          <p:nvPr/>
        </p:nvSpPr>
        <p:spPr>
          <a:xfrm>
            <a:off x="500034" y="1000108"/>
            <a:ext cx="8143932" cy="2031325"/>
          </a:xfrm>
          <a:prstGeom prst="rect">
            <a:avLst/>
          </a:prstGeom>
        </p:spPr>
        <p:txBody>
          <a:bodyPr wrap="square">
            <a:spAutoFit/>
          </a:bodyPr>
          <a:lstStyle/>
          <a:p>
            <a:pPr algn="just"/>
            <a:r>
              <a:rPr lang="es-ES" dirty="0" smtClean="0">
                <a:latin typeface="Arial" pitchFamily="34" charset="0"/>
                <a:cs typeface="Arial" pitchFamily="34" charset="0"/>
              </a:rPr>
              <a:t>Un </a:t>
            </a:r>
            <a:r>
              <a:rPr lang="es-ES" b="1" dirty="0" smtClean="0">
                <a:latin typeface="Arial" pitchFamily="34" charset="0"/>
                <a:cs typeface="Arial" pitchFamily="34" charset="0"/>
              </a:rPr>
              <a:t>sistema operativo</a:t>
            </a:r>
            <a:r>
              <a:rPr lang="es-ES" dirty="0" smtClean="0">
                <a:latin typeface="Arial" pitchFamily="34" charset="0"/>
                <a:cs typeface="Arial" pitchFamily="34" charset="0"/>
              </a:rPr>
              <a:t> (SO) es el programa o conjunto de programas que efectúan la gestión de los procesos básicos de un sistema informático, y permite la normal ejecución del resto de las operaciones.</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Los Sistemas Operativos más utilizados son Dos, Windows, Linux y </a:t>
            </a:r>
            <a:r>
              <a:rPr lang="es-ES" dirty="0" err="1" smtClean="0">
                <a:latin typeface="Arial" pitchFamily="34" charset="0"/>
                <a:cs typeface="Arial" pitchFamily="34" charset="0"/>
              </a:rPr>
              <a:t>Mac.</a:t>
            </a:r>
            <a:r>
              <a:rPr lang="es-ES" dirty="0" smtClean="0">
                <a:latin typeface="Arial" pitchFamily="34" charset="0"/>
                <a:cs typeface="Arial" pitchFamily="34" charset="0"/>
              </a:rPr>
              <a:t> Algunos SO ya vienen con un navegador integrado, como Windows que trae el navegador Internet Explorer.</a:t>
            </a:r>
            <a:endParaRPr lang="es-ES" dirty="0">
              <a:latin typeface="Arial" pitchFamily="34" charset="0"/>
              <a:cs typeface="Arial" pitchFamily="34" charset="0"/>
            </a:endParaRPr>
          </a:p>
        </p:txBody>
      </p:sp>
      <p:pic>
        <p:nvPicPr>
          <p:cNvPr id="28674" name="Picture 2" descr="http://3.bp.blogspot.com/_fzVRKMzu35g/TLErdtu9PUI/AAAAAAAAAGQ/iyQxSwoZ8aQ/s1600/sistemas-operativos-colin.jpg"/>
          <p:cNvPicPr>
            <a:picLocks noChangeAspect="1" noChangeArrowheads="1"/>
          </p:cNvPicPr>
          <p:nvPr/>
        </p:nvPicPr>
        <p:blipFill>
          <a:blip r:embed="rId3" cstate="print"/>
          <a:srcRect l="1875" t="15000" r="2499"/>
          <a:stretch>
            <a:fillRect/>
          </a:stretch>
        </p:blipFill>
        <p:spPr bwMode="auto">
          <a:xfrm>
            <a:off x="928662" y="3143248"/>
            <a:ext cx="7286676" cy="323849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428604"/>
            <a:ext cx="6143636" cy="500066"/>
          </a:xfrm>
        </p:spPr>
        <p:txBody>
          <a:bodyPr>
            <a:normAutofit/>
          </a:bodyPr>
          <a:lstStyle/>
          <a:p>
            <a:pPr algn="ctr"/>
            <a:r>
              <a:rPr sz="2400" smtClean="0">
                <a:latin typeface="Arial" pitchFamily="34" charset="0"/>
                <a:cs typeface="Arial" pitchFamily="34" charset="0"/>
              </a:rPr>
              <a:t>Organizaci</a:t>
            </a:r>
            <a:r>
              <a:rPr lang="es-ES" sz="2400" dirty="0" smtClean="0">
                <a:latin typeface="Arial" pitchFamily="34" charset="0"/>
                <a:cs typeface="Arial" pitchFamily="34" charset="0"/>
              </a:rPr>
              <a:t>ó</a:t>
            </a:r>
            <a:r>
              <a:rPr sz="2400" smtClean="0">
                <a:latin typeface="Arial" pitchFamily="34" charset="0"/>
                <a:cs typeface="Arial" pitchFamily="34" charset="0"/>
              </a:rPr>
              <a:t>n Secuencial Encadenada</a:t>
            </a:r>
            <a:endParaRPr sz="2400">
              <a:latin typeface="Arial" pitchFamily="34" charset="0"/>
              <a:cs typeface="Arial" pitchFamily="34" charset="0"/>
            </a:endParaRPr>
          </a:p>
        </p:txBody>
      </p:sp>
      <p:sp>
        <p:nvSpPr>
          <p:cNvPr id="13" name="12 Rectángulo"/>
          <p:cNvSpPr/>
          <p:nvPr/>
        </p:nvSpPr>
        <p:spPr>
          <a:xfrm>
            <a:off x="500034" y="1071546"/>
            <a:ext cx="8072494" cy="400110"/>
          </a:xfrm>
          <a:prstGeom prst="rect">
            <a:avLst/>
          </a:prstGeom>
        </p:spPr>
        <p:txBody>
          <a:bodyPr wrap="square">
            <a:spAutoFit/>
          </a:bodyPr>
          <a:lstStyle/>
          <a:p>
            <a:r>
              <a:rPr lang="es-ES" sz="2000" b="1" dirty="0" smtClean="0">
                <a:latin typeface="Arial" pitchFamily="34" charset="0"/>
                <a:cs typeface="Arial" pitchFamily="34" charset="0"/>
              </a:rPr>
              <a:t>Ventajas</a:t>
            </a:r>
            <a:endParaRPr lang="es-ES" sz="2000" b="1" dirty="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Rectángulo"/>
          <p:cNvSpPr/>
          <p:nvPr/>
        </p:nvSpPr>
        <p:spPr>
          <a:xfrm>
            <a:off x="1357290" y="1500174"/>
            <a:ext cx="6109365" cy="369332"/>
          </a:xfrm>
          <a:prstGeom prst="rect">
            <a:avLst/>
          </a:prstGeom>
        </p:spPr>
        <p:txBody>
          <a:bodyPr wrap="none">
            <a:spAutoFit/>
          </a:bodyPr>
          <a:lstStyle/>
          <a:p>
            <a:pPr algn="just">
              <a:spcBef>
                <a:spcPts val="600"/>
              </a:spcBef>
              <a:spcAft>
                <a:spcPts val="600"/>
              </a:spcAft>
            </a:pPr>
            <a:r>
              <a:rPr lang="es-ES_tradnl" dirty="0" smtClean="0">
                <a:latin typeface="Arial" pitchFamily="34" charset="0"/>
                <a:cs typeface="Arial" pitchFamily="34" charset="0"/>
              </a:rPr>
              <a:t>Flexibilidad (se pueden realizar todo tipo de operaciones).</a:t>
            </a:r>
            <a:endParaRPr lang="es-ES" dirty="0">
              <a:latin typeface="Arial" pitchFamily="34" charset="0"/>
              <a:cs typeface="Arial" pitchFamily="34" charset="0"/>
            </a:endParaRPr>
          </a:p>
        </p:txBody>
      </p:sp>
      <p:sp>
        <p:nvSpPr>
          <p:cNvPr id="14" name="13 Rectángulo"/>
          <p:cNvSpPr/>
          <p:nvPr/>
        </p:nvSpPr>
        <p:spPr>
          <a:xfrm>
            <a:off x="500034" y="2071678"/>
            <a:ext cx="8072494" cy="400110"/>
          </a:xfrm>
          <a:prstGeom prst="rect">
            <a:avLst/>
          </a:prstGeom>
        </p:spPr>
        <p:txBody>
          <a:bodyPr wrap="square">
            <a:spAutoFit/>
          </a:bodyPr>
          <a:lstStyle/>
          <a:p>
            <a:r>
              <a:rPr lang="es-ES" sz="2000" b="1" dirty="0" smtClean="0">
                <a:latin typeface="Arial" pitchFamily="34" charset="0"/>
                <a:cs typeface="Arial" pitchFamily="34" charset="0"/>
              </a:rPr>
              <a:t>Desventajas</a:t>
            </a:r>
            <a:endParaRPr lang="es-ES" sz="2000" b="1" dirty="0">
              <a:latin typeface="Arial" pitchFamily="34" charset="0"/>
              <a:cs typeface="Arial" pitchFamily="34" charset="0"/>
            </a:endParaRPr>
          </a:p>
        </p:txBody>
      </p:sp>
      <p:sp>
        <p:nvSpPr>
          <p:cNvPr id="15" name="14 Rectángulo"/>
          <p:cNvSpPr/>
          <p:nvPr/>
        </p:nvSpPr>
        <p:spPr>
          <a:xfrm>
            <a:off x="1428728" y="2714620"/>
            <a:ext cx="3618298" cy="369332"/>
          </a:xfrm>
          <a:prstGeom prst="rect">
            <a:avLst/>
          </a:prstGeom>
        </p:spPr>
        <p:txBody>
          <a:bodyPr wrap="none">
            <a:spAutoFit/>
          </a:bodyPr>
          <a:lstStyle/>
          <a:p>
            <a:pPr algn="just">
              <a:spcBef>
                <a:spcPts val="600"/>
              </a:spcBef>
              <a:spcAft>
                <a:spcPts val="600"/>
              </a:spcAft>
            </a:pPr>
            <a:r>
              <a:rPr lang="es-ES_tradnl" dirty="0" smtClean="0">
                <a:latin typeface="Arial" pitchFamily="34" charset="0"/>
                <a:cs typeface="Arial" pitchFamily="34" charset="0"/>
              </a:rPr>
              <a:t>Solo permite consulta secuencial</a:t>
            </a:r>
            <a:r>
              <a:rPr lang="es-ES_tradnl" dirty="0" smtClean="0"/>
              <a:t>.</a:t>
            </a:r>
            <a:endParaRPr lang="es-ES" dirty="0">
              <a:latin typeface="Arial" pitchFamily="34" charset="0"/>
              <a:cs typeface="Arial" pitchFamily="34" charset="0"/>
            </a:endParaRPr>
          </a:p>
        </p:txBody>
      </p:sp>
      <p:sp>
        <p:nvSpPr>
          <p:cNvPr id="16" name="15 Rectángulo"/>
          <p:cNvSpPr/>
          <p:nvPr/>
        </p:nvSpPr>
        <p:spPr>
          <a:xfrm>
            <a:off x="642910" y="3571876"/>
            <a:ext cx="7715304" cy="1107996"/>
          </a:xfrm>
          <a:prstGeom prst="rect">
            <a:avLst/>
          </a:prstGeom>
        </p:spPr>
        <p:txBody>
          <a:bodyPr wrap="square">
            <a:spAutoFit/>
          </a:bodyPr>
          <a:lstStyle/>
          <a:p>
            <a:pPr algn="just">
              <a:spcBef>
                <a:spcPts val="600"/>
              </a:spcBef>
              <a:spcAft>
                <a:spcPts val="600"/>
              </a:spcAft>
            </a:pPr>
            <a:r>
              <a:rPr lang="es-ES_tradnl" sz="2000" b="1" dirty="0" smtClean="0">
                <a:latin typeface="Arial" pitchFamily="34" charset="0"/>
                <a:cs typeface="Arial" pitchFamily="34" charset="0"/>
              </a:rPr>
              <a:t>Uso</a:t>
            </a:r>
          </a:p>
          <a:p>
            <a:pPr lvl="1" algn="just">
              <a:spcBef>
                <a:spcPts val="600"/>
              </a:spcBef>
              <a:spcAft>
                <a:spcPts val="600"/>
              </a:spcAft>
            </a:pPr>
            <a:r>
              <a:rPr lang="es-ES_tradnl" dirty="0" smtClean="0">
                <a:latin typeface="Arial" pitchFamily="34" charset="0"/>
                <a:cs typeface="Arial" pitchFamily="34" charset="0"/>
              </a:rPr>
              <a:t>Cuando se realizan procesos en los que se afectan pocos registros, por ejemplo, baja de empleados de una empresa.</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500042"/>
            <a:ext cx="5286412" cy="500066"/>
          </a:xfrm>
        </p:spPr>
        <p:txBody>
          <a:bodyPr>
            <a:normAutofit/>
          </a:bodyPr>
          <a:lstStyle/>
          <a:p>
            <a:pPr algn="ctr"/>
            <a:r>
              <a:rPr sz="2400" smtClean="0">
                <a:latin typeface="Arial" pitchFamily="34" charset="0"/>
                <a:cs typeface="Arial" pitchFamily="34" charset="0"/>
              </a:rPr>
              <a:t>Organizacion Secuencial Indexada</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Rectángulo"/>
          <p:cNvSpPr/>
          <p:nvPr/>
        </p:nvSpPr>
        <p:spPr>
          <a:xfrm>
            <a:off x="642910" y="1071546"/>
            <a:ext cx="7929618" cy="5170646"/>
          </a:xfrm>
          <a:prstGeom prst="rect">
            <a:avLst/>
          </a:prstGeom>
        </p:spPr>
        <p:txBody>
          <a:bodyPr wrap="square">
            <a:spAutoFit/>
          </a:bodyPr>
          <a:lstStyle/>
          <a:p>
            <a:pPr algn="just">
              <a:spcBef>
                <a:spcPts val="600"/>
              </a:spcBef>
              <a:spcAft>
                <a:spcPts val="600"/>
              </a:spcAft>
            </a:pPr>
            <a:r>
              <a:rPr lang="es-ES_tradnl" dirty="0" smtClean="0">
                <a:latin typeface="Arial" pitchFamily="34" charset="0"/>
                <a:cs typeface="Arial" pitchFamily="34" charset="0"/>
              </a:rPr>
              <a:t>Un archivo con esta organización consta de tres zonas o áreas:</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De registros:</a:t>
            </a:r>
            <a:r>
              <a:rPr lang="es-ES_tradnl" dirty="0" smtClean="0">
                <a:latin typeface="Arial" pitchFamily="34" charset="0"/>
                <a:cs typeface="Arial" pitchFamily="34" charset="0"/>
              </a:rPr>
              <a:t> </a:t>
            </a:r>
          </a:p>
          <a:p>
            <a:pPr algn="just">
              <a:spcBef>
                <a:spcPts val="600"/>
              </a:spcBef>
              <a:spcAft>
                <a:spcPts val="600"/>
              </a:spcAft>
            </a:pPr>
            <a:r>
              <a:rPr lang="es-ES_tradnl" dirty="0" smtClean="0">
                <a:latin typeface="Arial" pitchFamily="34" charset="0"/>
                <a:cs typeface="Arial" pitchFamily="34" charset="0"/>
              </a:rPr>
              <a:t>Posee una organización secuencial pura. Contiene todos los registros de datos, ordenados según un campo clave. Está dividida en una serie de segmentos o tramos lógicos, formados por registros consecutivos.</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De índice:</a:t>
            </a:r>
            <a:r>
              <a:rPr lang="es-ES_tradnl" dirty="0" smtClean="0">
                <a:latin typeface="Arial" pitchFamily="34" charset="0"/>
                <a:cs typeface="Arial" pitchFamily="34" charset="0"/>
              </a:rPr>
              <a:t> </a:t>
            </a:r>
          </a:p>
          <a:p>
            <a:pPr algn="just">
              <a:spcBef>
                <a:spcPts val="600"/>
              </a:spcBef>
              <a:spcAft>
                <a:spcPts val="600"/>
              </a:spcAft>
            </a:pPr>
            <a:r>
              <a:rPr lang="es-ES_tradnl" dirty="0" smtClean="0">
                <a:latin typeface="Arial" pitchFamily="34" charset="0"/>
                <a:cs typeface="Arial" pitchFamily="34" charset="0"/>
              </a:rPr>
              <a:t>Es una estructura, con organización secuencia] pura, creada y gestionada por el sistema, con una cantidad de registros muy inferior al total de registros del archivo. Cada registro está formado por solo dos campos: un campo clave o llave (contiene la clave más alta de cada segmento) y otro campo dirección (contiene la dirección de comienzo de dicho segmento). </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Por cada segmento o tramo en la zona de registros, existe un registro en la zona de índices.</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El sistema accede primero a la zona de índices y a Través de esta accede directamente a un segmento de la zona de registros.</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500042"/>
            <a:ext cx="5286412" cy="500066"/>
          </a:xfrm>
        </p:spPr>
        <p:txBody>
          <a:bodyPr>
            <a:normAutofit/>
          </a:bodyPr>
          <a:lstStyle/>
          <a:p>
            <a:pPr algn="ctr"/>
            <a:r>
              <a:rPr sz="2400" smtClean="0">
                <a:latin typeface="Arial" pitchFamily="34" charset="0"/>
                <a:cs typeface="Arial" pitchFamily="34" charset="0"/>
              </a:rPr>
              <a:t>Organizaci</a:t>
            </a:r>
            <a:r>
              <a:rPr lang="es-ES" sz="2400" dirty="0" smtClean="0">
                <a:latin typeface="Arial" pitchFamily="34" charset="0"/>
                <a:cs typeface="Arial" pitchFamily="34" charset="0"/>
              </a:rPr>
              <a:t>ó</a:t>
            </a:r>
            <a:r>
              <a:rPr sz="2400" smtClean="0">
                <a:latin typeface="Arial" pitchFamily="34" charset="0"/>
                <a:cs typeface="Arial" pitchFamily="34" charset="0"/>
              </a:rPr>
              <a:t>n Secuencial Indexada</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Rectángulo"/>
          <p:cNvSpPr/>
          <p:nvPr/>
        </p:nvSpPr>
        <p:spPr>
          <a:xfrm>
            <a:off x="642910" y="1071546"/>
            <a:ext cx="7929618" cy="1631216"/>
          </a:xfrm>
          <a:prstGeom prst="rect">
            <a:avLst/>
          </a:prstGeom>
        </p:spPr>
        <p:txBody>
          <a:bodyPr wrap="square">
            <a:spAutoFit/>
          </a:bodyPr>
          <a:lstStyle/>
          <a:p>
            <a:pPr algn="just">
              <a:spcBef>
                <a:spcPts val="600"/>
              </a:spcBef>
              <a:spcAft>
                <a:spcPts val="600"/>
              </a:spcAft>
            </a:pPr>
            <a:r>
              <a:rPr lang="es-ES_tradnl" b="1" dirty="0" smtClean="0">
                <a:latin typeface="Arial" pitchFamily="34" charset="0"/>
                <a:cs typeface="Arial" pitchFamily="34" charset="0"/>
              </a:rPr>
              <a:t>De desbordamiento </a:t>
            </a:r>
            <a:r>
              <a:rPr lang="es-ES" b="1" dirty="0" smtClean="0">
                <a:latin typeface="Arial" pitchFamily="34" charset="0"/>
                <a:cs typeface="Arial" pitchFamily="34" charset="0"/>
              </a:rPr>
              <a:t>(</a:t>
            </a:r>
            <a:r>
              <a:rPr lang="es-ES" b="1" dirty="0" err="1" smtClean="0">
                <a:latin typeface="Arial" pitchFamily="34" charset="0"/>
                <a:cs typeface="Arial" pitchFamily="34" charset="0"/>
              </a:rPr>
              <a:t>overflow</a:t>
            </a:r>
            <a:r>
              <a:rPr lang="es-ES" b="1" dirty="0" smtClean="0">
                <a:latin typeface="Arial" pitchFamily="34" charset="0"/>
                <a:cs typeface="Arial" pitchFamily="34" charset="0"/>
              </a:rPr>
              <a:t>):</a:t>
            </a:r>
            <a:r>
              <a:rPr lang="es-ES" dirty="0" smtClean="0">
                <a:latin typeface="Arial" pitchFamily="34" charset="0"/>
                <a:cs typeface="Arial" pitchFamily="34" charset="0"/>
              </a:rPr>
              <a:t> </a:t>
            </a:r>
            <a:r>
              <a:rPr lang="es-ES_tradnl" dirty="0" smtClean="0">
                <a:latin typeface="Arial" pitchFamily="34" charset="0"/>
                <a:cs typeface="Arial" pitchFamily="34" charset="0"/>
              </a:rPr>
              <a:t>Contiene los nuevos registros que no pueden ser agregados al área de registros, ya que para ello hay que reorganizar el archivo por tratarse de una estructura secuencial pura.</a:t>
            </a:r>
            <a:endParaRPr lang="es-ES" dirty="0" smtClean="0">
              <a:latin typeface="Arial" pitchFamily="34" charset="0"/>
              <a:cs typeface="Arial" pitchFamily="34" charset="0"/>
            </a:endParaRPr>
          </a:p>
          <a:p>
            <a:pPr algn="just">
              <a:spcBef>
                <a:spcPts val="600"/>
              </a:spcBef>
              <a:spcAft>
                <a:spcPts val="600"/>
              </a:spcAft>
            </a:pPr>
            <a:r>
              <a:rPr lang="es-ES_tradnl" dirty="0" smtClean="0">
                <a:latin typeface="Arial" pitchFamily="34" charset="0"/>
                <a:cs typeface="Arial" pitchFamily="34" charset="0"/>
              </a:rPr>
              <a:t>En esta zona los registros están desordenados, ya que cada registro nuevo se añade al final de la misma.</a:t>
            </a:r>
            <a:endParaRPr lang="es-ES" dirty="0">
              <a:latin typeface="Arial" pitchFamily="34" charset="0"/>
              <a:cs typeface="Arial" pitchFamily="34" charset="0"/>
            </a:endParaRPr>
          </a:p>
        </p:txBody>
      </p:sp>
      <p:pic>
        <p:nvPicPr>
          <p:cNvPr id="12" name="Picture 6" descr="INDEX2"/>
          <p:cNvPicPr>
            <a:picLocks noChangeAspect="1" noChangeArrowheads="1"/>
          </p:cNvPicPr>
          <p:nvPr/>
        </p:nvPicPr>
        <p:blipFill>
          <a:blip r:embed="rId3" cstate="print"/>
          <a:srcRect/>
          <a:stretch>
            <a:fillRect/>
          </a:stretch>
        </p:blipFill>
        <p:spPr bwMode="auto">
          <a:xfrm>
            <a:off x="5500694" y="2500306"/>
            <a:ext cx="3143272" cy="3897657"/>
          </a:xfrm>
          <a:prstGeom prst="rect">
            <a:avLst/>
          </a:prstGeom>
          <a:noFill/>
        </p:spPr>
      </p:pic>
      <p:sp>
        <p:nvSpPr>
          <p:cNvPr id="13" name="Rectangle 3"/>
          <p:cNvSpPr txBox="1">
            <a:spLocks noChangeArrowheads="1"/>
          </p:cNvSpPr>
          <p:nvPr/>
        </p:nvSpPr>
        <p:spPr>
          <a:xfrm>
            <a:off x="571472" y="2857496"/>
            <a:ext cx="4429156" cy="3643338"/>
          </a:xfrm>
          <a:prstGeom prst="rect">
            <a:avLst/>
          </a:prstGeom>
        </p:spPr>
        <p:txBody>
          <a:bodyPr>
            <a:noAutofit/>
          </a:bodyPr>
          <a:lstStyle/>
          <a:p>
            <a:pPr marL="0" marR="0" lvl="1" indent="0" algn="just" defTabSz="914400" eaLnBrk="1" fontAlgn="auto" latinLnBrk="0" hangingPunct="1">
              <a:spcBef>
                <a:spcPts val="600"/>
              </a:spcBef>
              <a:spcAft>
                <a:spcPts val="600"/>
              </a:spcAft>
              <a:buClrTx/>
              <a:buSzTx/>
              <a:buFont typeface="Wingdings" pitchFamily="2" charset="2"/>
              <a:buChar char="ü"/>
              <a:tabLst/>
              <a:defRPr/>
            </a:pPr>
            <a:r>
              <a:rPr kumimoji="0" lang="es-AR"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El tipo de sus registros contiene un campo clave identificador. </a:t>
            </a:r>
          </a:p>
          <a:p>
            <a:pPr marL="0" marR="0" lvl="1" indent="0" algn="just" defTabSz="914400" eaLnBrk="1" fontAlgn="auto" latinLnBrk="0" hangingPunct="1">
              <a:spcBef>
                <a:spcPts val="600"/>
              </a:spcBef>
              <a:spcAft>
                <a:spcPts val="600"/>
              </a:spcAft>
              <a:buClrTx/>
              <a:buSzTx/>
              <a:buFont typeface="Wingdings" pitchFamily="2" charset="2"/>
              <a:buChar char="ü"/>
              <a:tabLst/>
              <a:defRPr/>
            </a:pPr>
            <a:r>
              <a:rPr kumimoji="0" lang="es-AR"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Los registros están situados en un soporte </a:t>
            </a:r>
            <a:r>
              <a:rPr kumimoji="0" lang="es-AR"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direccionable</a:t>
            </a:r>
            <a:r>
              <a:rPr kumimoji="0" lang="es-AR"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por el orden de los valores indicados por la clave. </a:t>
            </a:r>
          </a:p>
          <a:p>
            <a:pPr marL="0" marR="0" lvl="1" indent="0" algn="just" defTabSz="914400" eaLnBrk="1" fontAlgn="auto" latinLnBrk="0" hangingPunct="1">
              <a:spcBef>
                <a:spcPts val="600"/>
              </a:spcBef>
              <a:spcAft>
                <a:spcPts val="600"/>
              </a:spcAft>
              <a:buClrTx/>
              <a:buSzTx/>
              <a:buFont typeface="Wingdings" pitchFamily="2" charset="2"/>
              <a:buChar char="ü"/>
              <a:tabLst/>
              <a:defRPr/>
            </a:pPr>
            <a:r>
              <a:rPr kumimoji="0" lang="es-AR"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Existe un índice con cada una de las posiciones </a:t>
            </a:r>
            <a:r>
              <a:rPr kumimoji="0" lang="es-AR"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direccionables</a:t>
            </a:r>
            <a:r>
              <a:rPr kumimoji="0" lang="es-AR"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que almacena la dirección de la posición y el valor de la clave, es decir, en el índice encontramos la clave del último registro y la dirección de acceso al primer registro bloque.</a:t>
            </a:r>
            <a:endParaRPr kumimoji="0" lang="es-AR"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500042"/>
            <a:ext cx="5500694" cy="500066"/>
          </a:xfrm>
        </p:spPr>
        <p:txBody>
          <a:bodyPr>
            <a:normAutofit/>
          </a:bodyPr>
          <a:lstStyle/>
          <a:p>
            <a:pPr algn="ctr"/>
            <a:r>
              <a:rPr sz="2400" smtClean="0">
                <a:latin typeface="Arial" pitchFamily="34" charset="0"/>
                <a:cs typeface="Arial" pitchFamily="34" charset="0"/>
              </a:rPr>
              <a:t>Organizacion Secuencial Indexada</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6" descr="INDEX1"/>
          <p:cNvPicPr>
            <a:picLocks noChangeAspect="1" noChangeArrowheads="1"/>
          </p:cNvPicPr>
          <p:nvPr/>
        </p:nvPicPr>
        <p:blipFill>
          <a:blip r:embed="rId3" cstate="print"/>
          <a:srcRect/>
          <a:stretch>
            <a:fillRect/>
          </a:stretch>
        </p:blipFill>
        <p:spPr bwMode="auto">
          <a:xfrm>
            <a:off x="2500298" y="785794"/>
            <a:ext cx="4670467" cy="579226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428604"/>
            <a:ext cx="5500694" cy="500066"/>
          </a:xfrm>
        </p:spPr>
        <p:txBody>
          <a:bodyPr>
            <a:normAutofit/>
          </a:bodyPr>
          <a:lstStyle/>
          <a:p>
            <a:pPr algn="ctr"/>
            <a:r>
              <a:rPr sz="2400" smtClean="0">
                <a:latin typeface="Arial" pitchFamily="34" charset="0"/>
                <a:cs typeface="Arial" pitchFamily="34" charset="0"/>
              </a:rPr>
              <a:t>Organizacion Secuenciales Indexada</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Rectángulo"/>
          <p:cNvSpPr/>
          <p:nvPr/>
        </p:nvSpPr>
        <p:spPr>
          <a:xfrm>
            <a:off x="642910" y="857232"/>
            <a:ext cx="7929618" cy="5324535"/>
          </a:xfrm>
          <a:prstGeom prst="rect">
            <a:avLst/>
          </a:prstGeom>
        </p:spPr>
        <p:txBody>
          <a:bodyPr wrap="square">
            <a:spAutoFit/>
          </a:bodyPr>
          <a:lstStyle/>
          <a:p>
            <a:pPr algn="just">
              <a:spcBef>
                <a:spcPts val="600"/>
              </a:spcBef>
              <a:spcAft>
                <a:spcPts val="600"/>
              </a:spcAft>
            </a:pPr>
            <a:r>
              <a:rPr lang="es-ES_tradnl" dirty="0" smtClean="0">
                <a:latin typeface="Arial" pitchFamily="34" charset="0"/>
                <a:cs typeface="Arial" pitchFamily="34" charset="0"/>
              </a:rPr>
              <a:t>En esta organización se pueden realizar las siguientes operaciones:</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Recuperación o consulta:</a:t>
            </a:r>
            <a:r>
              <a:rPr lang="es-ES_tradnl" dirty="0" smtClean="0">
                <a:latin typeface="Arial" pitchFamily="34" charset="0"/>
                <a:cs typeface="Arial" pitchFamily="34" charset="0"/>
              </a:rPr>
              <a:t> Se pueden  realizar de forma secuencial, pero conocida la llave esta organización permite acceder al registro sin pasar por los registros anteriores:</a:t>
            </a:r>
            <a:endParaRPr lang="es-ES" dirty="0" smtClean="0">
              <a:latin typeface="Arial" pitchFamily="34" charset="0"/>
              <a:cs typeface="Arial" pitchFamily="34" charset="0"/>
            </a:endParaRPr>
          </a:p>
          <a:p>
            <a:pPr lvl="1" algn="just">
              <a:spcBef>
                <a:spcPts val="600"/>
              </a:spcBef>
              <a:spcAft>
                <a:spcPts val="600"/>
              </a:spcAft>
              <a:buFont typeface="Courier New" pitchFamily="49" charset="0"/>
              <a:buChar char="o"/>
            </a:pPr>
            <a:r>
              <a:rPr lang="es-ES_tradnl" dirty="0" smtClean="0">
                <a:latin typeface="Arial" pitchFamily="34" charset="0"/>
                <a:cs typeface="Arial" pitchFamily="34" charset="0"/>
              </a:rPr>
              <a:t>Se leen las llaves secuencialmente en la zona de índices hasta encontrar un valor de llave mayor o igual a la del registro buscado.</a:t>
            </a:r>
          </a:p>
          <a:p>
            <a:pPr lvl="1" algn="just">
              <a:spcBef>
                <a:spcPts val="600"/>
              </a:spcBef>
              <a:spcAft>
                <a:spcPts val="600"/>
              </a:spcAft>
              <a:buFont typeface="Courier New" pitchFamily="49" charset="0"/>
              <a:buChar char="o"/>
            </a:pPr>
            <a:r>
              <a:rPr lang="es-ES_tradnl" dirty="0" smtClean="0">
                <a:latin typeface="Arial" pitchFamily="34" charset="0"/>
                <a:cs typeface="Arial" pitchFamily="34" charset="0"/>
              </a:rPr>
              <a:t> Encontrado dicho valor, se obtiene el contenido del campo dirección.</a:t>
            </a:r>
            <a:endParaRPr lang="es-ES" dirty="0" smtClean="0">
              <a:latin typeface="Arial" pitchFamily="34" charset="0"/>
              <a:cs typeface="Arial" pitchFamily="34" charset="0"/>
            </a:endParaRPr>
          </a:p>
          <a:p>
            <a:pPr lvl="1" algn="just">
              <a:spcBef>
                <a:spcPts val="600"/>
              </a:spcBef>
              <a:spcAft>
                <a:spcPts val="600"/>
              </a:spcAft>
              <a:buFont typeface="Courier New" pitchFamily="49" charset="0"/>
              <a:buChar char="o"/>
            </a:pPr>
            <a:r>
              <a:rPr lang="es-ES_tradnl" dirty="0" smtClean="0">
                <a:latin typeface="Arial" pitchFamily="34" charset="0"/>
                <a:cs typeface="Arial" pitchFamily="34" charset="0"/>
              </a:rPr>
              <a:t>Con esa dirección se accede a la zona de registros, secuencialmente hasta encontrar el registro buscado o uno con valor de llave mayo</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Inserción:</a:t>
            </a:r>
            <a:r>
              <a:rPr lang="es-ES_tradnl" dirty="0" smtClean="0">
                <a:latin typeface="Arial" pitchFamily="34" charset="0"/>
                <a:cs typeface="Arial" pitchFamily="34" charset="0"/>
              </a:rPr>
              <a:t> Solo se puede añadir registros al final del archivo (añadir), ya que se trata de una organización secuencial pura.</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Modificación:</a:t>
            </a:r>
            <a:r>
              <a:rPr lang="es-ES_tradnl" dirty="0" smtClean="0">
                <a:latin typeface="Arial" pitchFamily="34" charset="0"/>
                <a:cs typeface="Arial" pitchFamily="34" charset="0"/>
              </a:rPr>
              <a:t> Si la modificación no altera la longitud del registro ni el valor del campo clave, se localiza el registro y se </a:t>
            </a:r>
            <a:r>
              <a:rPr lang="es-ES_tradnl" dirty="0" err="1" smtClean="0">
                <a:latin typeface="Arial" pitchFamily="34" charset="0"/>
                <a:cs typeface="Arial" pitchFamily="34" charset="0"/>
              </a:rPr>
              <a:t>sobreescribe</a:t>
            </a:r>
            <a:r>
              <a:rPr lang="es-ES_tradnl" dirty="0" smtClean="0">
                <a:latin typeface="Arial" pitchFamily="34" charset="0"/>
                <a:cs typeface="Arial" pitchFamily="34" charset="0"/>
              </a:rPr>
              <a:t> en la misma posición, caso contrario, habría que reorganizar el fichero completo.</a:t>
            </a:r>
            <a:endParaRPr lang="es-ES" dirty="0" smtClean="0">
              <a:latin typeface="Arial" pitchFamily="34" charset="0"/>
              <a:cs typeface="Arial" pitchFamily="34" charset="0"/>
            </a:endParaRPr>
          </a:p>
          <a:p>
            <a:pPr algn="just">
              <a:spcBef>
                <a:spcPts val="600"/>
              </a:spcBef>
              <a:spcAft>
                <a:spcPts val="600"/>
              </a:spcAft>
            </a:pPr>
            <a:r>
              <a:rPr lang="es-ES_tradnl" b="1" dirty="0" smtClean="0">
                <a:latin typeface="Arial" pitchFamily="34" charset="0"/>
                <a:cs typeface="Arial" pitchFamily="34" charset="0"/>
              </a:rPr>
              <a:t>Eliminación:</a:t>
            </a:r>
            <a:r>
              <a:rPr lang="es-ES_tradnl" dirty="0" smtClean="0">
                <a:latin typeface="Arial" pitchFamily="34" charset="0"/>
                <a:cs typeface="Arial" pitchFamily="34" charset="0"/>
              </a:rPr>
              <a:t> Solo es posible el borrado lógico.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0" y="428604"/>
            <a:ext cx="5572132" cy="500066"/>
          </a:xfrm>
        </p:spPr>
        <p:txBody>
          <a:bodyPr>
            <a:normAutofit/>
          </a:bodyPr>
          <a:lstStyle/>
          <a:p>
            <a:pPr algn="ctr"/>
            <a:r>
              <a:rPr sz="2400" smtClean="0">
                <a:latin typeface="Arial" pitchFamily="34" charset="0"/>
                <a:cs typeface="Arial" pitchFamily="34" charset="0"/>
              </a:rPr>
              <a:t>Organizacion Secuencial Indexada</a:t>
            </a:r>
            <a:endParaRPr sz="2400">
              <a:latin typeface="Arial" pitchFamily="34" charset="0"/>
              <a:cs typeface="Arial" pitchFamily="34" charset="0"/>
            </a:endParaRPr>
          </a:p>
        </p:txBody>
      </p:sp>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15 Rectángulo"/>
          <p:cNvSpPr/>
          <p:nvPr/>
        </p:nvSpPr>
        <p:spPr>
          <a:xfrm>
            <a:off x="642910" y="1000108"/>
            <a:ext cx="7929618" cy="3847207"/>
          </a:xfrm>
          <a:prstGeom prst="rect">
            <a:avLst/>
          </a:prstGeom>
        </p:spPr>
        <p:txBody>
          <a:bodyPr wrap="square">
            <a:spAutoFit/>
          </a:bodyPr>
          <a:lstStyle/>
          <a:p>
            <a:pPr algn="just">
              <a:spcBef>
                <a:spcPts val="600"/>
              </a:spcBef>
              <a:spcAft>
                <a:spcPts val="600"/>
              </a:spcAft>
            </a:pPr>
            <a:r>
              <a:rPr lang="es-ES_tradnl" sz="2000" b="1" dirty="0" smtClean="0">
                <a:latin typeface="Arial" pitchFamily="34" charset="0"/>
                <a:cs typeface="Arial" pitchFamily="34" charset="0"/>
              </a:rPr>
              <a:t>Ventajas</a:t>
            </a:r>
          </a:p>
          <a:p>
            <a:pPr lvl="2" algn="just">
              <a:spcBef>
                <a:spcPts val="600"/>
              </a:spcBef>
              <a:spcAft>
                <a:spcPts val="600"/>
              </a:spcAft>
            </a:pPr>
            <a:r>
              <a:rPr lang="es-ES_tradnl" dirty="0" smtClean="0">
                <a:latin typeface="Arial" pitchFamily="34" charset="0"/>
                <a:cs typeface="Arial" pitchFamily="34" charset="0"/>
              </a:rPr>
              <a:t>Rápido acceso por medio de la clave del registro.</a:t>
            </a:r>
            <a:r>
              <a:rPr lang="es-ES_tradnl" b="1" dirty="0" smtClean="0">
                <a:latin typeface="Arial" pitchFamily="34" charset="0"/>
                <a:cs typeface="Arial" pitchFamily="34" charset="0"/>
              </a:rPr>
              <a:t> </a:t>
            </a:r>
          </a:p>
          <a:p>
            <a:pPr algn="just">
              <a:spcBef>
                <a:spcPts val="600"/>
              </a:spcBef>
              <a:spcAft>
                <a:spcPts val="600"/>
              </a:spcAft>
            </a:pPr>
            <a:endParaRPr lang="es-ES" dirty="0" smtClean="0">
              <a:latin typeface="Arial" pitchFamily="34" charset="0"/>
              <a:cs typeface="Arial" pitchFamily="34" charset="0"/>
            </a:endParaRPr>
          </a:p>
          <a:p>
            <a:pPr algn="just">
              <a:spcBef>
                <a:spcPts val="600"/>
              </a:spcBef>
              <a:spcAft>
                <a:spcPts val="600"/>
              </a:spcAft>
            </a:pPr>
            <a:r>
              <a:rPr lang="es-ES_tradnl" sz="2000" b="1" dirty="0" smtClean="0">
                <a:latin typeface="Arial" pitchFamily="34" charset="0"/>
                <a:cs typeface="Arial" pitchFamily="34" charset="0"/>
              </a:rPr>
              <a:t>Inconvenientes</a:t>
            </a:r>
          </a:p>
          <a:p>
            <a:pPr lvl="2" algn="just">
              <a:spcBef>
                <a:spcPts val="600"/>
              </a:spcBef>
              <a:spcAft>
                <a:spcPts val="600"/>
              </a:spcAft>
            </a:pPr>
            <a:r>
              <a:rPr lang="es-ES_tradnl" dirty="0" smtClean="0">
                <a:latin typeface="Arial" pitchFamily="34" charset="0"/>
                <a:cs typeface="Arial" pitchFamily="34" charset="0"/>
              </a:rPr>
              <a:t>Utiliza espacio adicional para el área de índices.</a:t>
            </a:r>
          </a:p>
          <a:p>
            <a:pPr lvl="2" algn="just">
              <a:spcBef>
                <a:spcPts val="600"/>
              </a:spcBef>
              <a:spcAft>
                <a:spcPts val="600"/>
              </a:spcAft>
            </a:pPr>
            <a:r>
              <a:rPr lang="es-ES_tradnl" dirty="0" smtClean="0">
                <a:latin typeface="Arial" pitchFamily="34" charset="0"/>
                <a:cs typeface="Arial" pitchFamily="34" charset="0"/>
              </a:rPr>
              <a:t>No se pueden introducir nuevos registros en el fichero sin una reorganización. </a:t>
            </a:r>
          </a:p>
          <a:p>
            <a:pPr lvl="2" algn="just">
              <a:spcBef>
                <a:spcPts val="600"/>
              </a:spcBef>
              <a:spcAft>
                <a:spcPts val="600"/>
              </a:spcAft>
            </a:pPr>
            <a:r>
              <a:rPr lang="es-ES_tradnl" dirty="0" smtClean="0">
                <a:latin typeface="Arial" pitchFamily="34" charset="0"/>
                <a:cs typeface="Arial" pitchFamily="34" charset="0"/>
              </a:rPr>
              <a:t>Si se utiliza zona de desbordamiento, en la consulta habría que buscar en la zona de registros donde debería estar y luego en la de </a:t>
            </a:r>
            <a:r>
              <a:rPr lang="es-ES_tradnl" dirty="0" err="1" smtClean="0">
                <a:latin typeface="Arial" pitchFamily="34" charset="0"/>
                <a:cs typeface="Arial" pitchFamily="34" charset="0"/>
              </a:rPr>
              <a:t>overflow</a:t>
            </a:r>
            <a:r>
              <a:rPr lang="es-ES_tradnl" dirty="0" smtClean="0">
                <a:latin typeface="Arial" pitchFamily="34" charset="0"/>
                <a:cs typeface="Arial" pitchFamily="34" charset="0"/>
              </a:rPr>
              <a:t>.</a:t>
            </a:r>
            <a:endParaRPr lang="es-E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571480"/>
            <a:ext cx="3428992" cy="571504"/>
          </a:xfrm>
        </p:spPr>
        <p:txBody>
          <a:bodyPr>
            <a:normAutofit/>
          </a:bodyPr>
          <a:lstStyle/>
          <a:p>
            <a:pPr algn="ctr"/>
            <a:r>
              <a:rPr sz="2400" smtClean="0">
                <a:latin typeface="Arial" pitchFamily="34" charset="0"/>
                <a:cs typeface="Arial" pitchFamily="34" charset="0"/>
              </a:rPr>
              <a:t>Sistemas Operativos</a:t>
            </a:r>
            <a:endParaRPr sz="2400">
              <a:latin typeface="Arial" pitchFamily="34" charset="0"/>
              <a:cs typeface="Arial" pitchFamily="34" charset="0"/>
            </a:endParaRPr>
          </a:p>
        </p:txBody>
      </p:sp>
      <p:pic>
        <p:nvPicPr>
          <p:cNvPr id="30722" name="Picture 2" descr="http://upload.wikimedia.org/wikipedia/commons/thumb/d/dc/Operating_system_placement-es.svg/220px-Operating_system_placement-es.svg.png"/>
          <p:cNvPicPr>
            <a:picLocks noChangeAspect="1" noChangeArrowheads="1"/>
          </p:cNvPicPr>
          <p:nvPr/>
        </p:nvPicPr>
        <p:blipFill>
          <a:blip r:embed="rId3" cstate="print"/>
          <a:srcRect/>
          <a:stretch>
            <a:fillRect/>
          </a:stretch>
        </p:blipFill>
        <p:spPr bwMode="auto">
          <a:xfrm>
            <a:off x="785786" y="1000108"/>
            <a:ext cx="3230049" cy="4786346"/>
          </a:xfrm>
          <a:prstGeom prst="rect">
            <a:avLst/>
          </a:prstGeom>
          <a:noFill/>
        </p:spPr>
      </p:pic>
      <p:sp>
        <p:nvSpPr>
          <p:cNvPr id="11" name="10 Rectángulo"/>
          <p:cNvSpPr/>
          <p:nvPr/>
        </p:nvSpPr>
        <p:spPr>
          <a:xfrm>
            <a:off x="357158" y="5715016"/>
            <a:ext cx="4071966" cy="646331"/>
          </a:xfrm>
          <a:prstGeom prst="rect">
            <a:avLst/>
          </a:prstGeom>
        </p:spPr>
        <p:txBody>
          <a:bodyPr wrap="square">
            <a:spAutoFit/>
          </a:bodyPr>
          <a:lstStyle/>
          <a:p>
            <a:r>
              <a:rPr lang="es-ES" dirty="0" smtClean="0">
                <a:latin typeface="Arial" pitchFamily="34" charset="0"/>
                <a:cs typeface="Arial" pitchFamily="34" charset="0"/>
              </a:rPr>
              <a:t>Interacción entre el SO con el resto de las partes.</a:t>
            </a:r>
            <a:endParaRPr lang="es-ES" dirty="0">
              <a:latin typeface="Arial" pitchFamily="34" charset="0"/>
              <a:cs typeface="Arial" pitchFamily="34" charset="0"/>
            </a:endParaRPr>
          </a:p>
        </p:txBody>
      </p:sp>
      <p:sp>
        <p:nvSpPr>
          <p:cNvPr id="12" name="11 Rectángulo"/>
          <p:cNvSpPr/>
          <p:nvPr/>
        </p:nvSpPr>
        <p:spPr>
          <a:xfrm>
            <a:off x="4286248" y="1571612"/>
            <a:ext cx="4500562" cy="3693319"/>
          </a:xfrm>
          <a:prstGeom prst="rect">
            <a:avLst/>
          </a:prstGeom>
        </p:spPr>
        <p:txBody>
          <a:bodyPr wrap="square">
            <a:spAutoFit/>
          </a:bodyPr>
          <a:lstStyle/>
          <a:p>
            <a:pPr algn="just"/>
            <a:r>
              <a:rPr lang="es-ES" dirty="0" smtClean="0">
                <a:latin typeface="Arial" pitchFamily="34" charset="0"/>
                <a:cs typeface="Arial" pitchFamily="34" charset="0"/>
              </a:rPr>
              <a:t>Uno de los propósitos del sistema operativo que gestiona el núcleo intermediario consiste en gestionar los recursos de localización y protección de acceso del hardware, hecho que alivia a los programadores de aplicaciones de tener que tratar con estos detalles. </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La mayoría de aparatos electrónicos que utilizan microprocesadores para funcionar, llevan incorporado un sistema operativo. (teléfonos móviles, reproductores de DVD, computadoras, radios, enrutadores, </a:t>
            </a:r>
            <a:r>
              <a:rPr lang="es-ES" dirty="0" err="1" smtClean="0">
                <a:latin typeface="Arial" pitchFamily="34" charset="0"/>
                <a:cs typeface="Arial" pitchFamily="34" charset="0"/>
              </a:rPr>
              <a:t>etc</a:t>
            </a:r>
            <a:r>
              <a:rPr lang="es-ES" dirty="0" smtClean="0">
                <a:latin typeface="Arial" pitchFamily="34" charset="0"/>
                <a:cs typeface="Arial" pitchFamily="34" charset="0"/>
              </a:rPr>
              <a:t>).</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571480"/>
            <a:ext cx="3786214" cy="571504"/>
          </a:xfrm>
        </p:spPr>
        <p:txBody>
          <a:bodyPr>
            <a:normAutofit fontScale="92500"/>
          </a:bodyPr>
          <a:lstStyle/>
          <a:p>
            <a:pPr algn="ctr"/>
            <a:r>
              <a:rPr sz="2400" smtClean="0">
                <a:latin typeface="Arial" pitchFamily="34" charset="0"/>
                <a:cs typeface="Arial" pitchFamily="34" charset="0"/>
              </a:rPr>
              <a:t>Software de Programacion</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71472" y="1028343"/>
            <a:ext cx="8072494" cy="923330"/>
          </a:xfrm>
          <a:prstGeom prst="rect">
            <a:avLst/>
          </a:prstGeom>
        </p:spPr>
        <p:txBody>
          <a:bodyPr wrap="square">
            <a:spAutoFit/>
          </a:bodyPr>
          <a:lstStyle/>
          <a:p>
            <a:pPr algn="just">
              <a:spcBef>
                <a:spcPts val="600"/>
              </a:spcBef>
              <a:spcAft>
                <a:spcPts val="600"/>
              </a:spcAft>
            </a:pPr>
            <a:r>
              <a:rPr lang="es-ES" dirty="0" smtClean="0">
                <a:latin typeface="Arial" pitchFamily="34" charset="0"/>
                <a:cs typeface="Arial" pitchFamily="34" charset="0"/>
              </a:rPr>
              <a:t>Es el conjunto de herramientas que permiten al programador desarrollar programas informáticos, usando diferentes alternativas y  lenguajes de programación, de una manera práctica. </a:t>
            </a:r>
          </a:p>
        </p:txBody>
      </p:sp>
      <p:pic>
        <p:nvPicPr>
          <p:cNvPr id="34818" name="Picture 2" descr="http://3.bp.blogspot.com/-RsgeXxh6A80/TV1kFlXhxcI/AAAAAAAAAAU/pTsZ-tTJKBk/s1600/128788152206450000.png"/>
          <p:cNvPicPr>
            <a:picLocks noChangeAspect="1" noChangeArrowheads="1"/>
          </p:cNvPicPr>
          <p:nvPr/>
        </p:nvPicPr>
        <p:blipFill>
          <a:blip r:embed="rId3" cstate="print"/>
          <a:srcRect/>
          <a:stretch>
            <a:fillRect/>
          </a:stretch>
        </p:blipFill>
        <p:spPr bwMode="auto">
          <a:xfrm>
            <a:off x="571472" y="2143116"/>
            <a:ext cx="4429156" cy="3885076"/>
          </a:xfrm>
          <a:prstGeom prst="rect">
            <a:avLst/>
          </a:prstGeom>
          <a:noFill/>
        </p:spPr>
      </p:pic>
      <p:sp>
        <p:nvSpPr>
          <p:cNvPr id="14" name="13 Rectángulo"/>
          <p:cNvSpPr/>
          <p:nvPr/>
        </p:nvSpPr>
        <p:spPr>
          <a:xfrm>
            <a:off x="5072066" y="2428868"/>
            <a:ext cx="3500462" cy="2862322"/>
          </a:xfrm>
          <a:prstGeom prst="rect">
            <a:avLst/>
          </a:prstGeom>
        </p:spPr>
        <p:txBody>
          <a:bodyPr wrap="square">
            <a:spAutoFit/>
          </a:bodyPr>
          <a:lstStyle/>
          <a:p>
            <a:pPr algn="just"/>
            <a:r>
              <a:rPr lang="es-ES" dirty="0" smtClean="0">
                <a:latin typeface="Arial" pitchFamily="34" charset="0"/>
                <a:cs typeface="Arial" pitchFamily="34" charset="0"/>
              </a:rPr>
              <a:t>permiten al programador ejercer todas las funciones en cuanto a manejo de sistema, en este grupo podemos encontrar componentes como: editores de texto, enlazadores, depuradores y demás herramientas que ayuden a desarrollar programas informáticos y lenguajes de programación.</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571480"/>
            <a:ext cx="3786214" cy="571504"/>
          </a:xfrm>
        </p:spPr>
        <p:txBody>
          <a:bodyPr>
            <a:normAutofit fontScale="92500"/>
          </a:bodyPr>
          <a:lstStyle/>
          <a:p>
            <a:pPr algn="ctr"/>
            <a:r>
              <a:rPr sz="2400" smtClean="0">
                <a:latin typeface="Arial" pitchFamily="34" charset="0"/>
                <a:cs typeface="Arial" pitchFamily="34" charset="0"/>
              </a:rPr>
              <a:t>Software de Programacion</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71472" y="1028343"/>
            <a:ext cx="8072494" cy="5016758"/>
          </a:xfrm>
          <a:prstGeom prst="rect">
            <a:avLst/>
          </a:prstGeom>
        </p:spPr>
        <p:txBody>
          <a:bodyPr wrap="square">
            <a:spAutoFit/>
          </a:bodyPr>
          <a:lstStyle/>
          <a:p>
            <a:pPr algn="just">
              <a:spcBef>
                <a:spcPts val="600"/>
              </a:spcBef>
              <a:spcAft>
                <a:spcPts val="600"/>
              </a:spcAft>
            </a:pPr>
            <a:r>
              <a:rPr lang="es-ES" dirty="0" smtClean="0">
                <a:latin typeface="Arial" pitchFamily="34" charset="0"/>
                <a:cs typeface="Arial" pitchFamily="34" charset="0"/>
              </a:rPr>
              <a:t>Incluye entre otros:</a:t>
            </a:r>
          </a:p>
          <a:p>
            <a:pPr algn="just">
              <a:spcBef>
                <a:spcPts val="600"/>
              </a:spcBef>
              <a:spcAft>
                <a:spcPts val="600"/>
              </a:spcAft>
            </a:pPr>
            <a:r>
              <a:rPr lang="es-ES" b="1" dirty="0" smtClean="0">
                <a:latin typeface="Arial" pitchFamily="34" charset="0"/>
                <a:cs typeface="Arial" pitchFamily="34" charset="0"/>
              </a:rPr>
              <a:t>Editores de texto: </a:t>
            </a:r>
            <a:r>
              <a:rPr lang="es-ES" dirty="0" smtClean="0">
                <a:latin typeface="Arial" pitchFamily="34" charset="0"/>
                <a:cs typeface="Arial" pitchFamily="34" charset="0"/>
              </a:rPr>
              <a:t>Es un programa que permite crear y codificar archivos digitales compuestos únicamente por texto sin formato, conocidos comúnmente como archivos de texto o </a:t>
            </a:r>
            <a:r>
              <a:rPr lang="es-ES" i="1" dirty="0" smtClean="0">
                <a:latin typeface="Arial" pitchFamily="34" charset="0"/>
                <a:cs typeface="Arial" pitchFamily="34" charset="0"/>
              </a:rPr>
              <a:t>texto plano</a:t>
            </a:r>
            <a:r>
              <a:rPr lang="es-ES" dirty="0" smtClean="0">
                <a:latin typeface="Arial" pitchFamily="34" charset="0"/>
                <a:cs typeface="Arial" pitchFamily="34" charset="0"/>
              </a:rPr>
              <a:t>. El programa lee el archivo e interpreta los bytes leídos según el código de caracteres  que usa el editor.</a:t>
            </a:r>
          </a:p>
          <a:p>
            <a:pPr algn="just">
              <a:spcBef>
                <a:spcPts val="600"/>
              </a:spcBef>
              <a:spcAft>
                <a:spcPts val="600"/>
              </a:spcAft>
            </a:pPr>
            <a:r>
              <a:rPr lang="es-ES" b="1" dirty="0" smtClean="0">
                <a:latin typeface="Arial" pitchFamily="34" charset="0"/>
                <a:cs typeface="Arial" pitchFamily="34" charset="0"/>
              </a:rPr>
              <a:t>Compiladores: </a:t>
            </a:r>
            <a:r>
              <a:rPr lang="es-ES" dirty="0" smtClean="0">
                <a:latin typeface="Arial" pitchFamily="34" charset="0"/>
                <a:cs typeface="Arial" pitchFamily="34" charset="0"/>
              </a:rPr>
              <a:t>es un programa informático que traduce un programa escrito en un lenguaje de programación a otro lenguaje de programación, generando un programa equivalente que la máquina será capaz de interpretar. </a:t>
            </a:r>
          </a:p>
          <a:p>
            <a:pPr algn="just">
              <a:spcBef>
                <a:spcPts val="600"/>
              </a:spcBef>
              <a:spcAft>
                <a:spcPts val="600"/>
              </a:spcAft>
            </a:pPr>
            <a:r>
              <a:rPr lang="es-ES" dirty="0" smtClean="0">
                <a:latin typeface="Arial" pitchFamily="34" charset="0"/>
                <a:cs typeface="Arial" pitchFamily="34" charset="0"/>
              </a:rPr>
              <a:t>Este proceso de traducción se conoce como </a:t>
            </a:r>
            <a:r>
              <a:rPr lang="es-ES" b="1" dirty="0" smtClean="0">
                <a:latin typeface="Arial" pitchFamily="34" charset="0"/>
                <a:cs typeface="Arial" pitchFamily="34" charset="0"/>
              </a:rPr>
              <a:t>compilación</a:t>
            </a:r>
            <a:r>
              <a:rPr lang="es-ES" dirty="0" smtClean="0">
                <a:latin typeface="Arial" pitchFamily="34" charset="0"/>
                <a:cs typeface="Arial" pitchFamily="34" charset="0"/>
              </a:rPr>
              <a:t>.</a:t>
            </a:r>
          </a:p>
          <a:p>
            <a:pPr algn="just">
              <a:spcBef>
                <a:spcPts val="600"/>
              </a:spcBef>
              <a:spcAft>
                <a:spcPts val="600"/>
              </a:spcAft>
            </a:pPr>
            <a:r>
              <a:rPr lang="es-ES" dirty="0" smtClean="0">
                <a:latin typeface="Arial" pitchFamily="34" charset="0"/>
                <a:cs typeface="Arial" pitchFamily="34" charset="0"/>
              </a:rPr>
              <a:t>Un compilador es un programa que permite traducir el código fuente de un programa en lenguaje de alto nivel, a otro lenguaje de nivel inferior (típicamente lenguaje de maquina). </a:t>
            </a:r>
          </a:p>
          <a:p>
            <a:pPr algn="just">
              <a:spcBef>
                <a:spcPts val="600"/>
              </a:spcBef>
              <a:spcAft>
                <a:spcPts val="600"/>
              </a:spcAft>
            </a:pPr>
            <a:r>
              <a:rPr lang="es-ES" dirty="0" smtClean="0">
                <a:latin typeface="Arial" pitchFamily="34" charset="0"/>
                <a:cs typeface="Arial" pitchFamily="34" charset="0"/>
              </a:rPr>
              <a:t>De esta manera un programador puede diseñar un programa en un lenguaje mucho más cercano a como piensa un ser humano, para luego </a:t>
            </a:r>
            <a:r>
              <a:rPr lang="es-ES" i="1" dirty="0" smtClean="0">
                <a:latin typeface="Arial" pitchFamily="34" charset="0"/>
                <a:cs typeface="Arial" pitchFamily="34" charset="0"/>
              </a:rPr>
              <a:t>compilarlo</a:t>
            </a:r>
            <a:r>
              <a:rPr lang="es-ES" dirty="0" smtClean="0">
                <a:latin typeface="Arial" pitchFamily="34" charset="0"/>
                <a:cs typeface="Arial" pitchFamily="34" charset="0"/>
              </a:rPr>
              <a:t> a un programa más manejable por una computadora.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571480"/>
            <a:ext cx="3786214" cy="571504"/>
          </a:xfrm>
        </p:spPr>
        <p:txBody>
          <a:bodyPr>
            <a:normAutofit fontScale="92500"/>
          </a:bodyPr>
          <a:lstStyle/>
          <a:p>
            <a:pPr algn="ctr"/>
            <a:r>
              <a:rPr sz="2400" smtClean="0">
                <a:latin typeface="Arial" pitchFamily="34" charset="0"/>
                <a:cs typeface="Arial" pitchFamily="34" charset="0"/>
              </a:rPr>
              <a:t>Software de Programacion</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71472" y="1285860"/>
            <a:ext cx="8072494" cy="4555093"/>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Interpretes:</a:t>
            </a:r>
            <a:r>
              <a:rPr lang="es-ES" dirty="0" smtClean="0">
                <a:latin typeface="Arial" pitchFamily="34" charset="0"/>
                <a:cs typeface="Arial" pitchFamily="34" charset="0"/>
              </a:rPr>
              <a:t> Es un programa informático capaz de analizar y ejecutar otros programas, escritos en lenguaje de alto nivel. A diferencia de los compiladores los intérpretes sólo realizan la traducción a medida que sea necesaria, típicamente, instrucción por instrucción, y normalmente no guardan el resultado de dicha traducción.</a:t>
            </a:r>
          </a:p>
          <a:p>
            <a:pPr algn="just">
              <a:spcBef>
                <a:spcPts val="600"/>
              </a:spcBef>
              <a:spcAft>
                <a:spcPts val="600"/>
              </a:spcAft>
            </a:pPr>
            <a:r>
              <a:rPr lang="es-ES" dirty="0" smtClean="0">
                <a:latin typeface="Arial" pitchFamily="34" charset="0"/>
                <a:cs typeface="Arial" pitchFamily="34" charset="0"/>
              </a:rPr>
              <a:t>Usando un intérprete, un solo archivo fuente puede producir resultados iguales incluso en sistemas sumamente diferentes (ej. Una PC y un Play </a:t>
            </a:r>
            <a:r>
              <a:rPr lang="es-ES" dirty="0" err="1" smtClean="0">
                <a:latin typeface="Arial" pitchFamily="34" charset="0"/>
                <a:cs typeface="Arial" pitchFamily="34" charset="0"/>
              </a:rPr>
              <a:t>Station</a:t>
            </a:r>
            <a:r>
              <a:rPr lang="es-ES" dirty="0" smtClean="0">
                <a:latin typeface="Arial" pitchFamily="34" charset="0"/>
                <a:cs typeface="Arial" pitchFamily="34" charset="0"/>
              </a:rPr>
              <a:t> 3). Usando un compilador, un solo archivo fuente puede producir resultados iguales solo si es compilado a distintos ejecutables específicos a cada sistema.</a:t>
            </a:r>
          </a:p>
          <a:p>
            <a:pPr algn="just">
              <a:spcBef>
                <a:spcPts val="600"/>
              </a:spcBef>
              <a:spcAft>
                <a:spcPts val="600"/>
              </a:spcAft>
            </a:pPr>
            <a:r>
              <a:rPr lang="es-ES" b="1" dirty="0" smtClean="0">
                <a:latin typeface="Arial" pitchFamily="34" charset="0"/>
                <a:cs typeface="Arial" pitchFamily="34" charset="0"/>
              </a:rPr>
              <a:t>Enlazadores:</a:t>
            </a:r>
            <a:r>
              <a:rPr lang="es-ES" dirty="0" smtClean="0">
                <a:latin typeface="Arial" pitchFamily="34" charset="0"/>
                <a:cs typeface="Arial" pitchFamily="34" charset="0"/>
              </a:rPr>
              <a:t> es un programa que toma los objetos generados en los primeros pasos del proceso de compilación, la información de todos los recursos necesarios (bibliotecas), quita aquellos recursos que no necesita, y enlaza el código objeto con su(s) biblioteca(s) con lo que finalmente produce un archivo ejecutable o una biblioteca.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6200" y="85726"/>
            <a:ext cx="4995866" cy="307777"/>
          </a:xfrm>
          <a:prstGeom prst="rect">
            <a:avLst/>
          </a:prstGeom>
          <a:noFill/>
        </p:spPr>
        <p:txBody>
          <a:bodyPr wrap="square" rtlCol="0">
            <a:spAutoFit/>
          </a:bodyPr>
          <a:lstStyle/>
          <a:p>
            <a:r>
              <a:rPr lang="es-ES" sz="1400" dirty="0" smtClean="0">
                <a:latin typeface="Arial" pitchFamily="34" charset="0"/>
                <a:cs typeface="Arial" pitchFamily="34" charset="0"/>
              </a:rPr>
              <a:t>Introducción al software de los sistemas de computación</a:t>
            </a:r>
            <a:endParaRPr lang="es-ES" sz="1400" dirty="0">
              <a:latin typeface="Arial" pitchFamily="34" charset="0"/>
              <a:cs typeface="Arial" pitchFamily="34" charset="0"/>
            </a:endParaRPr>
          </a:p>
        </p:txBody>
      </p:sp>
      <p:sp>
        <p:nvSpPr>
          <p:cNvPr id="8" name="7 CuadroTexto"/>
          <p:cNvSpPr txBox="1"/>
          <p:nvPr/>
        </p:nvSpPr>
        <p:spPr>
          <a:xfrm>
            <a:off x="50171" y="6478809"/>
            <a:ext cx="4236077" cy="307777"/>
          </a:xfrm>
          <a:prstGeom prst="rect">
            <a:avLst/>
          </a:prstGeom>
          <a:noFill/>
        </p:spPr>
        <p:txBody>
          <a:bodyPr wrap="square" rtlCol="0">
            <a:spAutoFit/>
          </a:bodyPr>
          <a:lstStyle/>
          <a:p>
            <a:r>
              <a:rPr lang="es-ES" sz="1400" dirty="0" smtClean="0">
                <a:latin typeface="Arial" pitchFamily="34" charset="0"/>
                <a:cs typeface="Arial" pitchFamily="34" charset="0"/>
              </a:rPr>
              <a:t>Tecnologías de la información y de la comunicación </a:t>
            </a:r>
            <a:endParaRPr lang="es-ES" dirty="0"/>
          </a:p>
        </p:txBody>
      </p:sp>
      <p:sp>
        <p:nvSpPr>
          <p:cNvPr id="10" name="Subtitle 1"/>
          <p:cNvSpPr>
            <a:spLocks noGrp="1"/>
          </p:cNvSpPr>
          <p:nvPr>
            <p:ph type="subTitle" idx="1"/>
          </p:nvPr>
        </p:nvSpPr>
        <p:spPr>
          <a:xfrm>
            <a:off x="214282" y="571480"/>
            <a:ext cx="3786214" cy="571504"/>
          </a:xfrm>
        </p:spPr>
        <p:txBody>
          <a:bodyPr>
            <a:normAutofit fontScale="92500"/>
          </a:bodyPr>
          <a:lstStyle/>
          <a:p>
            <a:pPr algn="ctr"/>
            <a:r>
              <a:rPr sz="2400" smtClean="0">
                <a:latin typeface="Arial" pitchFamily="34" charset="0"/>
                <a:cs typeface="Arial" pitchFamily="34" charset="0"/>
              </a:rPr>
              <a:t>Software de Programacion</a:t>
            </a:r>
            <a:endParaRPr sz="2400">
              <a:latin typeface="Arial" pitchFamily="34" charset="0"/>
              <a:cs typeface="Arial" pitchFamily="34" charset="0"/>
            </a:endParaRPr>
          </a:p>
        </p:txBody>
      </p:sp>
      <p:sp>
        <p:nvSpPr>
          <p:cNvPr id="12" name="11 Rectángulo"/>
          <p:cNvSpPr/>
          <p:nvPr/>
        </p:nvSpPr>
        <p:spPr>
          <a:xfrm>
            <a:off x="428596" y="1071546"/>
            <a:ext cx="8286776" cy="369332"/>
          </a:xfrm>
          <a:prstGeom prst="rect">
            <a:avLst/>
          </a:prstGeom>
        </p:spPr>
        <p:txBody>
          <a:bodyPr wrap="square">
            <a:spAutoFit/>
          </a:bodyPr>
          <a:lstStyle/>
          <a:p>
            <a:pPr algn="just"/>
            <a:endParaRPr lang="es-ES" dirty="0">
              <a:latin typeface="Arial" pitchFamily="34" charset="0"/>
              <a:cs typeface="Arial" pitchFamily="34" charset="0"/>
            </a:endParaRPr>
          </a:p>
        </p:txBody>
      </p:sp>
      <p:sp>
        <p:nvSpPr>
          <p:cNvPr id="13" name="12 Rectángulo"/>
          <p:cNvSpPr/>
          <p:nvPr/>
        </p:nvSpPr>
        <p:spPr>
          <a:xfrm>
            <a:off x="571472" y="1028343"/>
            <a:ext cx="8072494" cy="4862870"/>
          </a:xfrm>
          <a:prstGeom prst="rect">
            <a:avLst/>
          </a:prstGeom>
        </p:spPr>
        <p:txBody>
          <a:bodyPr wrap="square">
            <a:spAutoFit/>
          </a:bodyPr>
          <a:lstStyle/>
          <a:p>
            <a:pPr algn="just">
              <a:spcBef>
                <a:spcPts val="600"/>
              </a:spcBef>
              <a:spcAft>
                <a:spcPts val="600"/>
              </a:spcAft>
            </a:pPr>
            <a:r>
              <a:rPr lang="es-ES" b="1" dirty="0" smtClean="0">
                <a:latin typeface="Arial" pitchFamily="34" charset="0"/>
                <a:cs typeface="Arial" pitchFamily="34" charset="0"/>
              </a:rPr>
              <a:t>Depuradores:</a:t>
            </a:r>
            <a:r>
              <a:rPr lang="es-ES" dirty="0" smtClean="0">
                <a:latin typeface="Arial" pitchFamily="34" charset="0"/>
                <a:cs typeface="Arial" pitchFamily="34" charset="0"/>
              </a:rPr>
              <a:t> es un programa usado para probar y depurar (eliminar los errores) de otros programas (el programa "objetivo"). </a:t>
            </a:r>
          </a:p>
          <a:p>
            <a:pPr algn="just">
              <a:spcBef>
                <a:spcPts val="600"/>
              </a:spcBef>
              <a:spcAft>
                <a:spcPts val="600"/>
              </a:spcAft>
            </a:pPr>
            <a:r>
              <a:rPr lang="es-ES" dirty="0" smtClean="0">
                <a:latin typeface="Arial" pitchFamily="34" charset="0"/>
                <a:cs typeface="Arial" pitchFamily="34" charset="0"/>
              </a:rPr>
              <a:t>El código a ser examinado puede alternativamente estar corriendo en un simulador de conjunto de instrucciones (ISS), una técnica que permite gran potencia en su capacidad de detenerse cuando son encontradas condiciones específicas pero será típicamente algo más lento que ejecutando el código directamente en el apropiado (o el mismo) procesador. Algunas depuradores ofrecen dos modos de operación - la simulación parcial o completa, para limitar este impacto.</a:t>
            </a:r>
          </a:p>
          <a:p>
            <a:pPr algn="just">
              <a:spcBef>
                <a:spcPts val="600"/>
              </a:spcBef>
              <a:spcAft>
                <a:spcPts val="600"/>
              </a:spcAft>
            </a:pPr>
            <a:r>
              <a:rPr lang="es-ES" dirty="0" err="1" smtClean="0">
                <a:latin typeface="Arial" pitchFamily="34" charset="0"/>
                <a:cs typeface="Arial" pitchFamily="34" charset="0"/>
              </a:rPr>
              <a:t>Ademas</a:t>
            </a:r>
            <a:r>
              <a:rPr lang="es-ES" dirty="0" smtClean="0">
                <a:latin typeface="Arial" pitchFamily="34" charset="0"/>
                <a:cs typeface="Arial" pitchFamily="34" charset="0"/>
              </a:rPr>
              <a:t>, existen:</a:t>
            </a:r>
          </a:p>
          <a:p>
            <a:pPr algn="just">
              <a:spcBef>
                <a:spcPts val="600"/>
              </a:spcBef>
              <a:spcAft>
                <a:spcPts val="600"/>
              </a:spcAft>
            </a:pPr>
            <a:r>
              <a:rPr lang="es-ES" b="1" dirty="0" smtClean="0">
                <a:latin typeface="Arial" pitchFamily="34" charset="0"/>
                <a:cs typeface="Arial" pitchFamily="34" charset="0"/>
              </a:rPr>
              <a:t>Entornos de Desarrollo Integrados (IDE):</a:t>
            </a:r>
            <a:r>
              <a:rPr lang="es-ES" dirty="0" smtClean="0">
                <a:latin typeface="Arial" pitchFamily="34" charset="0"/>
                <a:cs typeface="Arial" pitchFamily="34" charset="0"/>
              </a:rPr>
              <a:t> Agrupan las anteriores herramientas, usualmente en un entorno visual, de forma tal que el programador no necesite introducir múltiples comandos para compilar, interpretar, depurar etc. </a:t>
            </a:r>
          </a:p>
          <a:p>
            <a:pPr algn="just">
              <a:spcBef>
                <a:spcPts val="600"/>
              </a:spcBef>
              <a:spcAft>
                <a:spcPts val="600"/>
              </a:spcAft>
            </a:pPr>
            <a:r>
              <a:rPr lang="es-ES" dirty="0" smtClean="0">
                <a:latin typeface="Arial" pitchFamily="34" charset="0"/>
                <a:cs typeface="Arial" pitchFamily="34" charset="0"/>
              </a:rPr>
              <a:t>Habitualmente cuentan con una avanzada </a:t>
            </a:r>
            <a:r>
              <a:rPr lang="es-ES" b="1" dirty="0" smtClean="0">
                <a:latin typeface="Arial" pitchFamily="34" charset="0"/>
                <a:cs typeface="Arial" pitchFamily="34" charset="0"/>
              </a:rPr>
              <a:t>interfaz grafica de usuario (GUI)</a:t>
            </a:r>
            <a:endParaRPr lang="es-E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2.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Solstice</Template>
  <TotalTime>1856</TotalTime>
  <Words>4187</Words>
  <Application>Microsoft Office PowerPoint</Application>
  <PresentationFormat>Presentación en pantalla (4:3)</PresentationFormat>
  <Paragraphs>405</Paragraphs>
  <Slides>45</Slides>
  <Notes>44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45</vt:i4>
      </vt:variant>
    </vt:vector>
  </HeadingPairs>
  <TitlesOfParts>
    <vt:vector size="55" baseType="lpstr">
      <vt:lpstr>MS PGothic</vt:lpstr>
      <vt:lpstr>Arial</vt:lpstr>
      <vt:lpstr>Calibri</vt:lpstr>
      <vt:lpstr>Courier New</vt:lpstr>
      <vt:lpstr>Gill Sans MT</vt:lpstr>
      <vt:lpstr>Times New Roman</vt:lpstr>
      <vt:lpstr>Verdana</vt:lpstr>
      <vt:lpstr>Wingdings</vt:lpstr>
      <vt:lpstr>Wingdings 2</vt:lpstr>
      <vt:lpstr>Solsticio</vt:lpstr>
      <vt:lpstr>Tecnologias de la Informacion y de la Comunicacion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Maria</cp:lastModifiedBy>
  <cp:revision>173</cp:revision>
  <dcterms:created xsi:type="dcterms:W3CDTF">2011-08-28T12:11:05Z</dcterms:created>
  <dcterms:modified xsi:type="dcterms:W3CDTF">2019-09-09T14:36:58Z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