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5"/>
  </p:notesMasterIdLst>
  <p:sldIdLst>
    <p:sldId id="269" r:id="rId2"/>
    <p:sldId id="270" r:id="rId3"/>
    <p:sldId id="271" r:id="rId4"/>
    <p:sldId id="329" r:id="rId5"/>
    <p:sldId id="272" r:id="rId6"/>
    <p:sldId id="273" r:id="rId7"/>
    <p:sldId id="274" r:id="rId8"/>
    <p:sldId id="284" r:id="rId9"/>
    <p:sldId id="285" r:id="rId10"/>
    <p:sldId id="320" r:id="rId11"/>
    <p:sldId id="276" r:id="rId12"/>
    <p:sldId id="275" r:id="rId13"/>
    <p:sldId id="277" r:id="rId14"/>
    <p:sldId id="278" r:id="rId15"/>
    <p:sldId id="279" r:id="rId16"/>
    <p:sldId id="280" r:id="rId17"/>
    <p:sldId id="281" r:id="rId18"/>
    <p:sldId id="282" r:id="rId19"/>
    <p:sldId id="287" r:id="rId20"/>
    <p:sldId id="286" r:id="rId21"/>
    <p:sldId id="283"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9" r:id="rId37"/>
    <p:sldId id="310" r:id="rId38"/>
    <p:sldId id="321" r:id="rId39"/>
    <p:sldId id="322" r:id="rId40"/>
    <p:sldId id="326" r:id="rId41"/>
    <p:sldId id="327" r:id="rId42"/>
    <p:sldId id="328" r:id="rId43"/>
    <p:sldId id="31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AE1DB-087B-40A6-8EC7-3C0297833E60}" type="datetimeFigureOut">
              <a:rPr lang="es-AR" smtClean="0"/>
              <a:t>17/8/2023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E035CB-AE8D-4D15-9C7E-D955503D474A}" type="slidenum">
              <a:rPr lang="es-AR" smtClean="0"/>
              <a:t>‹Nº›</a:t>
            </a:fld>
            <a:endParaRPr lang="es-AR"/>
          </a:p>
        </p:txBody>
      </p:sp>
    </p:spTree>
    <p:extLst>
      <p:ext uri="{BB962C8B-B14F-4D97-AF65-F5344CB8AC3E}">
        <p14:creationId xmlns:p14="http://schemas.microsoft.com/office/powerpoint/2010/main" val="1172503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p:spPr>
        <p:txBody>
          <a:bodyPr/>
          <a:lstStyle/>
          <a:p>
            <a:fld id="{DA233174-9D77-4550-9B5E-176560607E5E}" type="slidenum">
              <a:rPr lang="en-US" altLang="en-US" smtClean="0">
                <a:solidFill>
                  <a:srgbClr val="000000"/>
                </a:solidFill>
              </a:rPr>
              <a:pPr/>
              <a:t>3</a:t>
            </a:fld>
            <a:endParaRPr lang="en-US" altLang="en-US">
              <a:solidFill>
                <a:srgbClr val="000000"/>
              </a:solidFill>
            </a:endParaRPr>
          </a:p>
        </p:txBody>
      </p:sp>
      <p:sp>
        <p:nvSpPr>
          <p:cNvPr id="112643" name="Rectangle 2"/>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2644"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altLang="en-US" sz="1000" i="1">
                <a:solidFill>
                  <a:srgbClr val="000000"/>
                </a:solidFill>
                <a:latin typeface="Tahoma" pitchFamily="34" charset="0"/>
              </a:rPr>
              <a:t>2</a:t>
            </a:r>
          </a:p>
        </p:txBody>
      </p:sp>
      <p:sp>
        <p:nvSpPr>
          <p:cNvPr id="112645" name="Rectangle 4"/>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2646" name="Rectangle 5"/>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2647" name="Rectangle 6"/>
          <p:cNvSpPr>
            <a:spLocks noGrp="1" noRot="1" noChangeAspect="1" noChangeArrowheads="1" noTextEdit="1"/>
          </p:cNvSpPr>
          <p:nvPr>
            <p:ph type="sldImg"/>
          </p:nvPr>
        </p:nvSpPr>
        <p:spPr>
          <a:xfrm>
            <a:off x="393700" y="692150"/>
            <a:ext cx="6072188" cy="3416300"/>
          </a:xfrm>
          <a:solidFill>
            <a:srgbClr val="FFFFFF"/>
          </a:solidFill>
          <a:ln cap="flat"/>
        </p:spPr>
      </p:sp>
      <p:sp>
        <p:nvSpPr>
          <p:cNvPr id="112648" name="Rectangle 7"/>
          <p:cNvSpPr>
            <a:spLocks noGrp="1" noChangeArrowheads="1"/>
          </p:cNvSpPr>
          <p:nvPr>
            <p:ph type="body" idx="1"/>
          </p:nvPr>
        </p:nvSpPr>
        <p:spPr>
          <a:noFill/>
          <a:ln/>
        </p:spPr>
        <p:txBody>
          <a:bodyPr lIns="92066" tIns="46033" rIns="92066" bIns="46033"/>
          <a:lstStyle/>
          <a:p>
            <a:endParaRPr lang="es-ES_tradnl" altLang="en-US"/>
          </a:p>
        </p:txBody>
      </p:sp>
    </p:spTree>
    <p:extLst>
      <p:ext uri="{BB962C8B-B14F-4D97-AF65-F5344CB8AC3E}">
        <p14:creationId xmlns:p14="http://schemas.microsoft.com/office/powerpoint/2010/main" val="343581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p:cNvSpPr>
            <a:spLocks noGrp="1" noChangeArrowheads="1"/>
          </p:cNvSpPr>
          <p:nvPr>
            <p:ph type="sldNum" sz="quarter" idx="5"/>
          </p:nvPr>
        </p:nvSpPr>
        <p:spPr>
          <a:noFill/>
        </p:spPr>
        <p:txBody>
          <a:bodyPr/>
          <a:lstStyle/>
          <a:p>
            <a:fld id="{4D5531ED-572C-4A0C-8947-8F92113834A7}" type="slidenum">
              <a:rPr lang="en-US" altLang="en-US" smtClean="0">
                <a:solidFill>
                  <a:srgbClr val="000000"/>
                </a:solidFill>
              </a:rPr>
              <a:pPr/>
              <a:t>16</a:t>
            </a:fld>
            <a:endParaRPr lang="en-US" altLang="en-US">
              <a:solidFill>
                <a:srgbClr val="000000"/>
              </a:solidFill>
            </a:endParaRPr>
          </a:p>
        </p:txBody>
      </p:sp>
      <p:sp>
        <p:nvSpPr>
          <p:cNvPr id="11981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981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8</a:t>
            </a:r>
          </a:p>
        </p:txBody>
      </p:sp>
      <p:sp>
        <p:nvSpPr>
          <p:cNvPr id="11981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981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9815"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9816"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7</a:t>
            </a:r>
          </a:p>
        </p:txBody>
      </p:sp>
      <p:sp>
        <p:nvSpPr>
          <p:cNvPr id="119817"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9818"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9819" name="Rectangle 10"/>
          <p:cNvSpPr>
            <a:spLocks noGrp="1" noRot="1" noChangeAspect="1" noChangeArrowheads="1" noTextEdit="1"/>
          </p:cNvSpPr>
          <p:nvPr>
            <p:ph type="sldImg"/>
          </p:nvPr>
        </p:nvSpPr>
        <p:spPr>
          <a:xfrm>
            <a:off x="395288" y="692150"/>
            <a:ext cx="6070600" cy="3416300"/>
          </a:xfrm>
          <a:ln cap="flat"/>
        </p:spPr>
      </p:sp>
      <p:sp>
        <p:nvSpPr>
          <p:cNvPr id="119820" name="Rectangle 11"/>
          <p:cNvSpPr>
            <a:spLocks noGrp="1" noChangeArrowheads="1"/>
          </p:cNvSpPr>
          <p:nvPr>
            <p:ph type="body" idx="1"/>
          </p:nvPr>
        </p:nvSpPr>
        <p:spPr>
          <a:noFill/>
          <a:ln/>
        </p:spPr>
        <p:txBody>
          <a:bodyPr lIns="92066" tIns="46033" rIns="92066" bIns="46033"/>
          <a:lstStyle/>
          <a:p>
            <a:endParaRPr lang="es-ES"/>
          </a:p>
        </p:txBody>
      </p:sp>
    </p:spTree>
    <p:extLst>
      <p:ext uri="{BB962C8B-B14F-4D97-AF65-F5344CB8AC3E}">
        <p14:creationId xmlns:p14="http://schemas.microsoft.com/office/powerpoint/2010/main" val="1630660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Grp="1" noChangeArrowheads="1"/>
          </p:cNvSpPr>
          <p:nvPr>
            <p:ph type="sldNum" sz="quarter" idx="5"/>
          </p:nvPr>
        </p:nvSpPr>
        <p:spPr>
          <a:noFill/>
        </p:spPr>
        <p:txBody>
          <a:bodyPr/>
          <a:lstStyle/>
          <a:p>
            <a:fld id="{9167B6D3-9111-4C84-9D88-63C3F8677223}" type="slidenum">
              <a:rPr lang="en-US" altLang="en-US" smtClean="0">
                <a:solidFill>
                  <a:srgbClr val="000000"/>
                </a:solidFill>
              </a:rPr>
              <a:pPr/>
              <a:t>17</a:t>
            </a:fld>
            <a:endParaRPr lang="en-US" altLang="en-US">
              <a:solidFill>
                <a:srgbClr val="000000"/>
              </a:solidFill>
            </a:endParaRPr>
          </a:p>
        </p:txBody>
      </p:sp>
      <p:sp>
        <p:nvSpPr>
          <p:cNvPr id="12083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083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8</a:t>
            </a:r>
          </a:p>
        </p:txBody>
      </p:sp>
      <p:sp>
        <p:nvSpPr>
          <p:cNvPr id="12083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083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0839"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0840"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7</a:t>
            </a:r>
          </a:p>
        </p:txBody>
      </p:sp>
      <p:sp>
        <p:nvSpPr>
          <p:cNvPr id="120841"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0842"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0843" name="Rectangle 10"/>
          <p:cNvSpPr>
            <a:spLocks noGrp="1" noRot="1" noChangeAspect="1" noChangeArrowheads="1" noTextEdit="1"/>
          </p:cNvSpPr>
          <p:nvPr>
            <p:ph type="sldImg"/>
          </p:nvPr>
        </p:nvSpPr>
        <p:spPr>
          <a:xfrm>
            <a:off x="395288" y="692150"/>
            <a:ext cx="6070600" cy="3416300"/>
          </a:xfrm>
          <a:ln cap="flat"/>
        </p:spPr>
      </p:sp>
      <p:sp>
        <p:nvSpPr>
          <p:cNvPr id="120844" name="Rectangle 11"/>
          <p:cNvSpPr>
            <a:spLocks noGrp="1" noChangeArrowheads="1"/>
          </p:cNvSpPr>
          <p:nvPr>
            <p:ph type="body" idx="1"/>
          </p:nvPr>
        </p:nvSpPr>
        <p:spPr>
          <a:noFill/>
          <a:ln/>
        </p:spPr>
        <p:txBody>
          <a:bodyPr lIns="92066" tIns="46033" rIns="92066" bIns="46033"/>
          <a:lstStyle/>
          <a:p>
            <a:endParaRPr lang="es-ES"/>
          </a:p>
        </p:txBody>
      </p:sp>
    </p:spTree>
    <p:extLst>
      <p:ext uri="{BB962C8B-B14F-4D97-AF65-F5344CB8AC3E}">
        <p14:creationId xmlns:p14="http://schemas.microsoft.com/office/powerpoint/2010/main" val="4159755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p:cNvSpPr>
            <a:spLocks noGrp="1" noChangeArrowheads="1"/>
          </p:cNvSpPr>
          <p:nvPr>
            <p:ph type="sldNum" sz="quarter" idx="5"/>
          </p:nvPr>
        </p:nvSpPr>
        <p:spPr>
          <a:noFill/>
        </p:spPr>
        <p:txBody>
          <a:bodyPr/>
          <a:lstStyle/>
          <a:p>
            <a:fld id="{FFDA5B27-174A-4272-AA19-5764AF0D66CC}" type="slidenum">
              <a:rPr lang="en-US" altLang="en-US" smtClean="0">
                <a:solidFill>
                  <a:srgbClr val="000000"/>
                </a:solidFill>
              </a:rPr>
              <a:pPr/>
              <a:t>18</a:t>
            </a:fld>
            <a:endParaRPr lang="en-US" altLang="en-US">
              <a:solidFill>
                <a:srgbClr val="000000"/>
              </a:solidFill>
            </a:endParaRPr>
          </a:p>
        </p:txBody>
      </p:sp>
      <p:sp>
        <p:nvSpPr>
          <p:cNvPr id="12288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288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8</a:t>
            </a:r>
          </a:p>
        </p:txBody>
      </p:sp>
      <p:sp>
        <p:nvSpPr>
          <p:cNvPr id="12288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288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2887"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2888"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7</a:t>
            </a:r>
          </a:p>
        </p:txBody>
      </p:sp>
      <p:sp>
        <p:nvSpPr>
          <p:cNvPr id="122889"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2890"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2891" name="Rectangle 10"/>
          <p:cNvSpPr>
            <a:spLocks noGrp="1" noRot="1" noChangeAspect="1" noChangeArrowheads="1" noTextEdit="1"/>
          </p:cNvSpPr>
          <p:nvPr>
            <p:ph type="sldImg"/>
          </p:nvPr>
        </p:nvSpPr>
        <p:spPr>
          <a:xfrm>
            <a:off x="395288" y="692150"/>
            <a:ext cx="6070600" cy="3416300"/>
          </a:xfrm>
          <a:ln cap="flat"/>
        </p:spPr>
      </p:sp>
      <p:sp>
        <p:nvSpPr>
          <p:cNvPr id="122892" name="Rectangle 11"/>
          <p:cNvSpPr>
            <a:spLocks noGrp="1" noChangeArrowheads="1"/>
          </p:cNvSpPr>
          <p:nvPr>
            <p:ph type="body" idx="1"/>
          </p:nvPr>
        </p:nvSpPr>
        <p:spPr>
          <a:noFill/>
          <a:ln/>
        </p:spPr>
        <p:txBody>
          <a:bodyPr lIns="92066" tIns="46033" rIns="92066" bIns="46033"/>
          <a:lstStyle/>
          <a:p>
            <a:endParaRPr lang="es-ES"/>
          </a:p>
        </p:txBody>
      </p:sp>
    </p:spTree>
    <p:extLst>
      <p:ext uri="{BB962C8B-B14F-4D97-AF65-F5344CB8AC3E}">
        <p14:creationId xmlns:p14="http://schemas.microsoft.com/office/powerpoint/2010/main" val="3962295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sldNum" sz="quarter" idx="5"/>
          </p:nvPr>
        </p:nvSpPr>
        <p:spPr>
          <a:noFill/>
        </p:spPr>
        <p:txBody>
          <a:bodyPr/>
          <a:lstStyle/>
          <a:p>
            <a:fld id="{6ED1B37E-87C1-450B-9672-AB4B1DE82C42}" type="slidenum">
              <a:rPr lang="en-US" altLang="en-US" smtClean="0">
                <a:solidFill>
                  <a:srgbClr val="000000"/>
                </a:solidFill>
              </a:rPr>
              <a:pPr/>
              <a:t>20</a:t>
            </a:fld>
            <a:endParaRPr lang="en-US" altLang="en-US">
              <a:solidFill>
                <a:srgbClr val="000000"/>
              </a:solidFill>
            </a:endParaRPr>
          </a:p>
        </p:txBody>
      </p:sp>
      <p:sp>
        <p:nvSpPr>
          <p:cNvPr id="125955" name="Rectangle 2"/>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5956"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altLang="en-US" sz="1000" i="1">
                <a:solidFill>
                  <a:srgbClr val="000000"/>
                </a:solidFill>
                <a:latin typeface="Tahoma" pitchFamily="34" charset="0"/>
              </a:rPr>
              <a:t>19</a:t>
            </a:r>
          </a:p>
        </p:txBody>
      </p:sp>
      <p:sp>
        <p:nvSpPr>
          <p:cNvPr id="125957" name="Rectangle 4"/>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5958" name="Rectangle 5"/>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5959" name="Rectangle 6"/>
          <p:cNvSpPr>
            <a:spLocks noGrp="1" noRot="1" noChangeAspect="1" noChangeArrowheads="1" noTextEdit="1"/>
          </p:cNvSpPr>
          <p:nvPr>
            <p:ph type="sldImg"/>
          </p:nvPr>
        </p:nvSpPr>
        <p:spPr>
          <a:xfrm>
            <a:off x="393700" y="692150"/>
            <a:ext cx="6072188" cy="3416300"/>
          </a:xfrm>
          <a:solidFill>
            <a:srgbClr val="FFFFFF"/>
          </a:solidFill>
          <a:ln cap="flat"/>
        </p:spPr>
      </p:sp>
      <p:sp>
        <p:nvSpPr>
          <p:cNvPr id="125960" name="Rectangle 7"/>
          <p:cNvSpPr>
            <a:spLocks noGrp="1" noChangeArrowheads="1"/>
          </p:cNvSpPr>
          <p:nvPr>
            <p:ph type="body" idx="1"/>
          </p:nvPr>
        </p:nvSpPr>
        <p:spPr>
          <a:noFill/>
          <a:ln/>
        </p:spPr>
        <p:txBody>
          <a:bodyPr lIns="92066" tIns="46033" rIns="92066" bIns="46033"/>
          <a:lstStyle/>
          <a:p>
            <a:endParaRPr lang="es-ES_tradnl" altLang="en-US"/>
          </a:p>
        </p:txBody>
      </p:sp>
    </p:spTree>
    <p:extLst>
      <p:ext uri="{BB962C8B-B14F-4D97-AF65-F5344CB8AC3E}">
        <p14:creationId xmlns:p14="http://schemas.microsoft.com/office/powerpoint/2010/main" val="1836141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a:noFill/>
        </p:spPr>
        <p:txBody>
          <a:bodyPr/>
          <a:lstStyle/>
          <a:p>
            <a:r>
              <a:rPr lang="es-ES">
                <a:solidFill>
                  <a:srgbClr val="000000"/>
                </a:solidFill>
              </a:rPr>
              <a:t>Tema 3 / epígrafe 3.2.3.- La elasticidad de la demanda</a:t>
            </a:r>
          </a:p>
        </p:txBody>
      </p:sp>
      <p:sp>
        <p:nvSpPr>
          <p:cNvPr id="121859" name="Rectangle 6"/>
          <p:cNvSpPr>
            <a:spLocks noGrp="1" noChangeArrowheads="1"/>
          </p:cNvSpPr>
          <p:nvPr>
            <p:ph type="ftr" sz="quarter" idx="4"/>
          </p:nvPr>
        </p:nvSpPr>
        <p:spPr>
          <a:noFill/>
        </p:spPr>
        <p:txBody>
          <a:bodyPr/>
          <a:lstStyle/>
          <a:p>
            <a:r>
              <a:rPr lang="es-ES">
                <a:solidFill>
                  <a:srgbClr val="000000"/>
                </a:solidFill>
              </a:rPr>
              <a:t>Introducción a la Economía (Grupo B)</a:t>
            </a:r>
          </a:p>
        </p:txBody>
      </p:sp>
      <p:sp>
        <p:nvSpPr>
          <p:cNvPr id="121860" name="Rectangle 7"/>
          <p:cNvSpPr>
            <a:spLocks noGrp="1" noChangeArrowheads="1"/>
          </p:cNvSpPr>
          <p:nvPr>
            <p:ph type="sldNum" sz="quarter" idx="5"/>
          </p:nvPr>
        </p:nvSpPr>
        <p:spPr>
          <a:noFill/>
        </p:spPr>
        <p:txBody>
          <a:bodyPr/>
          <a:lstStyle/>
          <a:p>
            <a:fld id="{FCC796E5-CA18-458B-AFC3-D15BC0AEE186}" type="slidenum">
              <a:rPr lang="es-ES" smtClean="0">
                <a:solidFill>
                  <a:srgbClr val="000000"/>
                </a:solidFill>
              </a:rPr>
              <a:pPr/>
              <a:t>21</a:t>
            </a:fld>
            <a:endParaRPr lang="es-ES">
              <a:solidFill>
                <a:srgbClr val="000000"/>
              </a:solidFill>
            </a:endParaRPr>
          </a:p>
        </p:txBody>
      </p:sp>
      <p:sp>
        <p:nvSpPr>
          <p:cNvPr id="121861" name="Rectangle 2"/>
          <p:cNvSpPr>
            <a:spLocks noGrp="1" noRot="1" noChangeAspect="1" noChangeArrowheads="1" noTextEdit="1"/>
          </p:cNvSpPr>
          <p:nvPr>
            <p:ph type="sldImg"/>
          </p:nvPr>
        </p:nvSpPr>
        <p:spPr>
          <a:xfrm>
            <a:off x="393700" y="692150"/>
            <a:ext cx="6070600" cy="3416300"/>
          </a:xfrm>
          <a:ln/>
        </p:spPr>
      </p:sp>
      <p:sp>
        <p:nvSpPr>
          <p:cNvPr id="121862"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val="966497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5"/>
          <p:cNvSpPr>
            <a:spLocks noGrp="1" noChangeArrowheads="1"/>
          </p:cNvSpPr>
          <p:nvPr>
            <p:ph type="sldNum" sz="quarter" idx="5"/>
          </p:nvPr>
        </p:nvSpPr>
        <p:spPr>
          <a:noFill/>
        </p:spPr>
        <p:txBody>
          <a:bodyPr/>
          <a:lstStyle/>
          <a:p>
            <a:fld id="{A2C44DF4-D4C9-4FAE-8A04-52BBFDB98A14}" type="slidenum">
              <a:rPr lang="en-US" altLang="en-US" smtClean="0">
                <a:solidFill>
                  <a:srgbClr val="000000"/>
                </a:solidFill>
              </a:rPr>
              <a:pPr/>
              <a:t>24</a:t>
            </a:fld>
            <a:endParaRPr lang="en-US" altLang="en-US">
              <a:solidFill>
                <a:srgbClr val="000000"/>
              </a:solidFill>
            </a:endParaRPr>
          </a:p>
        </p:txBody>
      </p:sp>
      <p:sp>
        <p:nvSpPr>
          <p:cNvPr id="129027" name="Rectangle 2"/>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9028"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altLang="en-US" sz="1000" i="1">
                <a:solidFill>
                  <a:srgbClr val="000000"/>
                </a:solidFill>
                <a:latin typeface="Tahoma" pitchFamily="34" charset="0"/>
              </a:rPr>
              <a:t>3</a:t>
            </a:r>
          </a:p>
        </p:txBody>
      </p:sp>
      <p:sp>
        <p:nvSpPr>
          <p:cNvPr id="129029" name="Rectangle 4"/>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9030" name="Rectangle 5"/>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9031" name="Rectangle 6"/>
          <p:cNvSpPr>
            <a:spLocks noGrp="1" noRot="1" noChangeAspect="1" noChangeArrowheads="1" noTextEdit="1"/>
          </p:cNvSpPr>
          <p:nvPr>
            <p:ph type="sldImg"/>
          </p:nvPr>
        </p:nvSpPr>
        <p:spPr>
          <a:xfrm>
            <a:off x="395288" y="692150"/>
            <a:ext cx="6070600" cy="3416300"/>
          </a:xfrm>
          <a:ln cap="flat"/>
        </p:spPr>
      </p:sp>
      <p:sp>
        <p:nvSpPr>
          <p:cNvPr id="129032" name="Rectangle 7"/>
          <p:cNvSpPr>
            <a:spLocks noGrp="1" noChangeArrowheads="1"/>
          </p:cNvSpPr>
          <p:nvPr>
            <p:ph type="body" idx="1"/>
          </p:nvPr>
        </p:nvSpPr>
        <p:spPr>
          <a:noFill/>
          <a:ln/>
        </p:spPr>
        <p:txBody>
          <a:bodyPr lIns="92066" tIns="46033" rIns="92066" bIns="46033"/>
          <a:lstStyle/>
          <a:p>
            <a:endParaRPr lang="es-ES_tradnl" altLang="en-US"/>
          </a:p>
        </p:txBody>
      </p:sp>
    </p:spTree>
    <p:extLst>
      <p:ext uri="{BB962C8B-B14F-4D97-AF65-F5344CB8AC3E}">
        <p14:creationId xmlns:p14="http://schemas.microsoft.com/office/powerpoint/2010/main" val="3000373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Grp="1" noChangeArrowheads="1"/>
          </p:cNvSpPr>
          <p:nvPr>
            <p:ph type="sldNum" sz="quarter" idx="5"/>
          </p:nvPr>
        </p:nvSpPr>
        <p:spPr>
          <a:noFill/>
        </p:spPr>
        <p:txBody>
          <a:bodyPr/>
          <a:lstStyle/>
          <a:p>
            <a:fld id="{AFFC081B-63F4-4794-99BE-9C1B8F2AFDA9}" type="slidenum">
              <a:rPr lang="en-US" altLang="en-US" smtClean="0">
                <a:solidFill>
                  <a:srgbClr val="000000"/>
                </a:solidFill>
              </a:rPr>
              <a:pPr/>
              <a:t>25</a:t>
            </a:fld>
            <a:endParaRPr lang="en-US" altLang="en-US">
              <a:solidFill>
                <a:srgbClr val="000000"/>
              </a:solidFill>
            </a:endParaRPr>
          </a:p>
        </p:txBody>
      </p:sp>
      <p:sp>
        <p:nvSpPr>
          <p:cNvPr id="130051" name="Rectangle 2"/>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0052"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altLang="en-US" sz="1000" i="1">
                <a:solidFill>
                  <a:srgbClr val="000000"/>
                </a:solidFill>
                <a:latin typeface="Tahoma" pitchFamily="34" charset="0"/>
              </a:rPr>
              <a:t>3</a:t>
            </a:r>
          </a:p>
        </p:txBody>
      </p:sp>
      <p:sp>
        <p:nvSpPr>
          <p:cNvPr id="130053" name="Rectangle 4"/>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0054" name="Rectangle 5"/>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0055" name="Rectangle 6"/>
          <p:cNvSpPr>
            <a:spLocks noGrp="1" noRot="1" noChangeAspect="1" noChangeArrowheads="1" noTextEdit="1"/>
          </p:cNvSpPr>
          <p:nvPr>
            <p:ph type="sldImg"/>
          </p:nvPr>
        </p:nvSpPr>
        <p:spPr>
          <a:xfrm>
            <a:off x="395288" y="692150"/>
            <a:ext cx="6070600" cy="3416300"/>
          </a:xfrm>
          <a:ln cap="flat"/>
        </p:spPr>
      </p:sp>
      <p:sp>
        <p:nvSpPr>
          <p:cNvPr id="130056" name="Rectangle 7"/>
          <p:cNvSpPr>
            <a:spLocks noGrp="1" noChangeArrowheads="1"/>
          </p:cNvSpPr>
          <p:nvPr>
            <p:ph type="body" idx="1"/>
          </p:nvPr>
        </p:nvSpPr>
        <p:spPr>
          <a:noFill/>
          <a:ln/>
        </p:spPr>
        <p:txBody>
          <a:bodyPr lIns="92066" tIns="46033" rIns="92066" bIns="46033"/>
          <a:lstStyle/>
          <a:p>
            <a:endParaRPr lang="es-ES_tradnl" altLang="en-US"/>
          </a:p>
        </p:txBody>
      </p:sp>
    </p:spTree>
    <p:extLst>
      <p:ext uri="{BB962C8B-B14F-4D97-AF65-F5344CB8AC3E}">
        <p14:creationId xmlns:p14="http://schemas.microsoft.com/office/powerpoint/2010/main" val="87481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Grp="1" noChangeArrowheads="1"/>
          </p:cNvSpPr>
          <p:nvPr>
            <p:ph type="sldNum" sz="quarter" idx="5"/>
          </p:nvPr>
        </p:nvSpPr>
        <p:spPr>
          <a:noFill/>
        </p:spPr>
        <p:txBody>
          <a:bodyPr/>
          <a:lstStyle/>
          <a:p>
            <a:fld id="{BF07BBC2-41EC-4687-9658-2CE926CB6F6C}" type="slidenum">
              <a:rPr lang="en-US" altLang="en-US" smtClean="0">
                <a:solidFill>
                  <a:srgbClr val="000000"/>
                </a:solidFill>
              </a:rPr>
              <a:pPr/>
              <a:t>26</a:t>
            </a:fld>
            <a:endParaRPr lang="en-US" altLang="en-US">
              <a:solidFill>
                <a:srgbClr val="000000"/>
              </a:solidFill>
            </a:endParaRPr>
          </a:p>
        </p:txBody>
      </p:sp>
      <p:sp>
        <p:nvSpPr>
          <p:cNvPr id="131075" name="Rectangle 2"/>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1076"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altLang="en-US" sz="1000" i="1">
                <a:solidFill>
                  <a:srgbClr val="000000"/>
                </a:solidFill>
                <a:latin typeface="Tahoma" pitchFamily="34" charset="0"/>
              </a:rPr>
              <a:t>3</a:t>
            </a:r>
          </a:p>
        </p:txBody>
      </p:sp>
      <p:sp>
        <p:nvSpPr>
          <p:cNvPr id="131077" name="Rectangle 4"/>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1078" name="Rectangle 5"/>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1079" name="Rectangle 6"/>
          <p:cNvSpPr>
            <a:spLocks noGrp="1" noRot="1" noChangeAspect="1" noChangeArrowheads="1" noTextEdit="1"/>
          </p:cNvSpPr>
          <p:nvPr>
            <p:ph type="sldImg"/>
          </p:nvPr>
        </p:nvSpPr>
        <p:spPr>
          <a:xfrm>
            <a:off x="395288" y="692150"/>
            <a:ext cx="6070600" cy="3416300"/>
          </a:xfrm>
          <a:ln cap="flat"/>
        </p:spPr>
      </p:sp>
      <p:sp>
        <p:nvSpPr>
          <p:cNvPr id="131080" name="Rectangle 7"/>
          <p:cNvSpPr>
            <a:spLocks noGrp="1" noChangeArrowheads="1"/>
          </p:cNvSpPr>
          <p:nvPr>
            <p:ph type="body" idx="1"/>
          </p:nvPr>
        </p:nvSpPr>
        <p:spPr>
          <a:noFill/>
          <a:ln/>
        </p:spPr>
        <p:txBody>
          <a:bodyPr lIns="92066" tIns="46033" rIns="92066" bIns="46033"/>
          <a:lstStyle/>
          <a:p>
            <a:endParaRPr lang="es-ES_tradnl" altLang="en-US"/>
          </a:p>
        </p:txBody>
      </p:sp>
    </p:spTree>
    <p:extLst>
      <p:ext uri="{BB962C8B-B14F-4D97-AF65-F5344CB8AC3E}">
        <p14:creationId xmlns:p14="http://schemas.microsoft.com/office/powerpoint/2010/main" val="3610538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p:spPr>
        <p:txBody>
          <a:bodyPr/>
          <a:lstStyle/>
          <a:p>
            <a:fld id="{115D94F0-02F8-482B-A701-D68D70B3F6F0}" type="slidenum">
              <a:rPr lang="en-US" altLang="en-US" smtClean="0">
                <a:solidFill>
                  <a:srgbClr val="000000"/>
                </a:solidFill>
              </a:rPr>
              <a:pPr/>
              <a:t>27</a:t>
            </a:fld>
            <a:endParaRPr lang="en-US" altLang="en-US">
              <a:solidFill>
                <a:srgbClr val="000000"/>
              </a:solidFill>
            </a:endParaRPr>
          </a:p>
        </p:txBody>
      </p:sp>
      <p:sp>
        <p:nvSpPr>
          <p:cNvPr id="132099" name="Rectangle 2"/>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2100"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altLang="en-US" sz="1000" i="1">
                <a:solidFill>
                  <a:srgbClr val="000000"/>
                </a:solidFill>
                <a:latin typeface="Tahoma" pitchFamily="34" charset="0"/>
              </a:rPr>
              <a:t>3</a:t>
            </a:r>
          </a:p>
        </p:txBody>
      </p:sp>
      <p:sp>
        <p:nvSpPr>
          <p:cNvPr id="132101" name="Rectangle 4"/>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2102" name="Rectangle 5"/>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2103" name="Rectangle 6"/>
          <p:cNvSpPr>
            <a:spLocks noGrp="1" noRot="1" noChangeAspect="1" noChangeArrowheads="1" noTextEdit="1"/>
          </p:cNvSpPr>
          <p:nvPr>
            <p:ph type="sldImg"/>
          </p:nvPr>
        </p:nvSpPr>
        <p:spPr>
          <a:xfrm>
            <a:off x="395288" y="692150"/>
            <a:ext cx="6070600" cy="3416300"/>
          </a:xfrm>
          <a:ln cap="flat"/>
        </p:spPr>
      </p:sp>
      <p:sp>
        <p:nvSpPr>
          <p:cNvPr id="132104" name="Rectangle 7"/>
          <p:cNvSpPr>
            <a:spLocks noGrp="1" noChangeArrowheads="1"/>
          </p:cNvSpPr>
          <p:nvPr>
            <p:ph type="body" idx="1"/>
          </p:nvPr>
        </p:nvSpPr>
        <p:spPr>
          <a:noFill/>
          <a:ln/>
        </p:spPr>
        <p:txBody>
          <a:bodyPr lIns="92066" tIns="46033" rIns="92066" bIns="46033"/>
          <a:lstStyle/>
          <a:p>
            <a:endParaRPr lang="es-ES_tradnl" altLang="en-US"/>
          </a:p>
        </p:txBody>
      </p:sp>
    </p:spTree>
    <p:extLst>
      <p:ext uri="{BB962C8B-B14F-4D97-AF65-F5344CB8AC3E}">
        <p14:creationId xmlns:p14="http://schemas.microsoft.com/office/powerpoint/2010/main" val="2013333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5"/>
          <p:cNvSpPr>
            <a:spLocks noGrp="1" noChangeArrowheads="1"/>
          </p:cNvSpPr>
          <p:nvPr>
            <p:ph type="sldNum" sz="quarter" idx="5"/>
          </p:nvPr>
        </p:nvSpPr>
        <p:spPr>
          <a:noFill/>
        </p:spPr>
        <p:txBody>
          <a:bodyPr/>
          <a:lstStyle/>
          <a:p>
            <a:fld id="{B7896E76-08F9-4ED5-9855-726295D928B6}" type="slidenum">
              <a:rPr lang="en-US" altLang="en-US" smtClean="0">
                <a:solidFill>
                  <a:srgbClr val="000000"/>
                </a:solidFill>
              </a:rPr>
              <a:pPr/>
              <a:t>28</a:t>
            </a:fld>
            <a:endParaRPr lang="en-US" altLang="en-US">
              <a:solidFill>
                <a:srgbClr val="000000"/>
              </a:solidFill>
            </a:endParaRPr>
          </a:p>
        </p:txBody>
      </p:sp>
      <p:sp>
        <p:nvSpPr>
          <p:cNvPr id="133123" name="Rectangle 2"/>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3124"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altLang="en-US" sz="1000" i="1">
                <a:solidFill>
                  <a:srgbClr val="000000"/>
                </a:solidFill>
                <a:latin typeface="Tahoma" pitchFamily="34" charset="0"/>
              </a:rPr>
              <a:t>3</a:t>
            </a:r>
          </a:p>
        </p:txBody>
      </p:sp>
      <p:sp>
        <p:nvSpPr>
          <p:cNvPr id="133125" name="Rectangle 4"/>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3126" name="Rectangle 5"/>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3127" name="Rectangle 6"/>
          <p:cNvSpPr>
            <a:spLocks noGrp="1" noRot="1" noChangeAspect="1" noChangeArrowheads="1" noTextEdit="1"/>
          </p:cNvSpPr>
          <p:nvPr>
            <p:ph type="sldImg"/>
          </p:nvPr>
        </p:nvSpPr>
        <p:spPr>
          <a:xfrm>
            <a:off x="395288" y="692150"/>
            <a:ext cx="6070600" cy="3416300"/>
          </a:xfrm>
          <a:ln cap="flat"/>
        </p:spPr>
      </p:sp>
      <p:sp>
        <p:nvSpPr>
          <p:cNvPr id="133128" name="Rectangle 7"/>
          <p:cNvSpPr>
            <a:spLocks noGrp="1" noChangeArrowheads="1"/>
          </p:cNvSpPr>
          <p:nvPr>
            <p:ph type="body" idx="1"/>
          </p:nvPr>
        </p:nvSpPr>
        <p:spPr>
          <a:noFill/>
          <a:ln/>
        </p:spPr>
        <p:txBody>
          <a:bodyPr lIns="92066" tIns="46033" rIns="92066" bIns="46033"/>
          <a:lstStyle/>
          <a:p>
            <a:endParaRPr lang="es-ES_tradnl" altLang="en-US"/>
          </a:p>
        </p:txBody>
      </p:sp>
    </p:spTree>
    <p:extLst>
      <p:ext uri="{BB962C8B-B14F-4D97-AF65-F5344CB8AC3E}">
        <p14:creationId xmlns:p14="http://schemas.microsoft.com/office/powerpoint/2010/main" val="15799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sldNum" sz="quarter" idx="5"/>
          </p:nvPr>
        </p:nvSpPr>
        <p:spPr>
          <a:noFill/>
        </p:spPr>
        <p:txBody>
          <a:bodyPr/>
          <a:lstStyle/>
          <a:p>
            <a:fld id="{B503073F-3A43-45D9-B985-D0457B94D9AE}" type="slidenum">
              <a:rPr lang="en-US" altLang="en-US" smtClean="0">
                <a:solidFill>
                  <a:srgbClr val="000000"/>
                </a:solidFill>
              </a:rPr>
              <a:pPr/>
              <a:t>5</a:t>
            </a:fld>
            <a:endParaRPr lang="en-US" altLang="en-US">
              <a:solidFill>
                <a:srgbClr val="000000"/>
              </a:solidFill>
            </a:endParaRPr>
          </a:p>
        </p:txBody>
      </p:sp>
      <p:sp>
        <p:nvSpPr>
          <p:cNvPr id="113667" name="Rectangle 2"/>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3668"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altLang="en-US" sz="1000" i="1">
                <a:solidFill>
                  <a:srgbClr val="000000"/>
                </a:solidFill>
                <a:latin typeface="Tahoma" pitchFamily="34" charset="0"/>
              </a:rPr>
              <a:t>4</a:t>
            </a:r>
          </a:p>
        </p:txBody>
      </p:sp>
      <p:sp>
        <p:nvSpPr>
          <p:cNvPr id="113669" name="Rectangle 4"/>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3670" name="Rectangle 5"/>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3671" name="Rectangle 6"/>
          <p:cNvSpPr>
            <a:spLocks noGrp="1" noRot="1" noChangeAspect="1" noChangeArrowheads="1" noTextEdit="1"/>
          </p:cNvSpPr>
          <p:nvPr>
            <p:ph type="sldImg"/>
          </p:nvPr>
        </p:nvSpPr>
        <p:spPr>
          <a:xfrm>
            <a:off x="393700" y="692150"/>
            <a:ext cx="6072188" cy="3416300"/>
          </a:xfrm>
          <a:solidFill>
            <a:srgbClr val="FFFFFF"/>
          </a:solidFill>
          <a:ln cap="flat"/>
        </p:spPr>
      </p:sp>
      <p:sp>
        <p:nvSpPr>
          <p:cNvPr id="113672" name="Rectangle 7"/>
          <p:cNvSpPr>
            <a:spLocks noGrp="1" noChangeArrowheads="1"/>
          </p:cNvSpPr>
          <p:nvPr>
            <p:ph type="body" idx="1"/>
          </p:nvPr>
        </p:nvSpPr>
        <p:spPr>
          <a:noFill/>
          <a:ln/>
        </p:spPr>
        <p:txBody>
          <a:bodyPr lIns="92066" tIns="46033" rIns="92066" bIns="46033"/>
          <a:lstStyle/>
          <a:p>
            <a:endParaRPr lang="es-ES_tradnl" altLang="en-US"/>
          </a:p>
        </p:txBody>
      </p:sp>
    </p:spTree>
    <p:extLst>
      <p:ext uri="{BB962C8B-B14F-4D97-AF65-F5344CB8AC3E}">
        <p14:creationId xmlns:p14="http://schemas.microsoft.com/office/powerpoint/2010/main" val="973817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5"/>
          <p:cNvSpPr>
            <a:spLocks noGrp="1" noChangeArrowheads="1"/>
          </p:cNvSpPr>
          <p:nvPr>
            <p:ph type="sldNum" sz="quarter" idx="5"/>
          </p:nvPr>
        </p:nvSpPr>
        <p:spPr>
          <a:noFill/>
        </p:spPr>
        <p:txBody>
          <a:bodyPr/>
          <a:lstStyle/>
          <a:p>
            <a:fld id="{9A4DBB63-A6E3-4B08-ADC2-27B97ECD2285}" type="slidenum">
              <a:rPr lang="en-US" altLang="en-US" smtClean="0">
                <a:solidFill>
                  <a:srgbClr val="000000"/>
                </a:solidFill>
              </a:rPr>
              <a:pPr/>
              <a:t>29</a:t>
            </a:fld>
            <a:endParaRPr lang="en-US" altLang="en-US">
              <a:solidFill>
                <a:srgbClr val="000000"/>
              </a:solidFill>
            </a:endParaRPr>
          </a:p>
        </p:txBody>
      </p:sp>
      <p:sp>
        <p:nvSpPr>
          <p:cNvPr id="13414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414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8</a:t>
            </a:r>
          </a:p>
        </p:txBody>
      </p:sp>
      <p:sp>
        <p:nvSpPr>
          <p:cNvPr id="13414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415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4151"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4152"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7</a:t>
            </a:r>
          </a:p>
        </p:txBody>
      </p:sp>
      <p:sp>
        <p:nvSpPr>
          <p:cNvPr id="134153"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4154"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4155" name="Rectangle 10"/>
          <p:cNvSpPr>
            <a:spLocks noGrp="1" noRot="1" noChangeAspect="1" noChangeArrowheads="1" noTextEdit="1"/>
          </p:cNvSpPr>
          <p:nvPr>
            <p:ph type="sldImg"/>
          </p:nvPr>
        </p:nvSpPr>
        <p:spPr>
          <a:xfrm>
            <a:off x="395288" y="692150"/>
            <a:ext cx="6070600" cy="3416300"/>
          </a:xfrm>
          <a:ln cap="flat"/>
        </p:spPr>
      </p:sp>
      <p:sp>
        <p:nvSpPr>
          <p:cNvPr id="134156" name="Rectangle 11"/>
          <p:cNvSpPr>
            <a:spLocks noGrp="1" noChangeArrowheads="1"/>
          </p:cNvSpPr>
          <p:nvPr>
            <p:ph type="body" idx="1"/>
          </p:nvPr>
        </p:nvSpPr>
        <p:spPr>
          <a:noFill/>
          <a:ln/>
        </p:spPr>
        <p:txBody>
          <a:bodyPr lIns="92066" tIns="46033" rIns="92066" bIns="46033"/>
          <a:lstStyle/>
          <a:p>
            <a:endParaRPr lang="es-ES"/>
          </a:p>
        </p:txBody>
      </p:sp>
    </p:spTree>
    <p:extLst>
      <p:ext uri="{BB962C8B-B14F-4D97-AF65-F5344CB8AC3E}">
        <p14:creationId xmlns:p14="http://schemas.microsoft.com/office/powerpoint/2010/main" val="782002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5"/>
          <p:cNvSpPr>
            <a:spLocks noGrp="1" noChangeArrowheads="1"/>
          </p:cNvSpPr>
          <p:nvPr>
            <p:ph type="sldNum" sz="quarter" idx="5"/>
          </p:nvPr>
        </p:nvSpPr>
        <p:spPr>
          <a:noFill/>
        </p:spPr>
        <p:txBody>
          <a:bodyPr/>
          <a:lstStyle/>
          <a:p>
            <a:fld id="{16F7F2AA-2004-4CAE-BE91-1D85DDFA8DCA}" type="slidenum">
              <a:rPr lang="en-US" altLang="en-US" smtClean="0">
                <a:solidFill>
                  <a:srgbClr val="000000"/>
                </a:solidFill>
              </a:rPr>
              <a:pPr/>
              <a:t>30</a:t>
            </a:fld>
            <a:endParaRPr lang="en-US" altLang="en-US">
              <a:solidFill>
                <a:srgbClr val="000000"/>
              </a:solidFill>
            </a:endParaRPr>
          </a:p>
        </p:txBody>
      </p:sp>
      <p:sp>
        <p:nvSpPr>
          <p:cNvPr id="135171"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5172"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8</a:t>
            </a:r>
          </a:p>
        </p:txBody>
      </p:sp>
      <p:sp>
        <p:nvSpPr>
          <p:cNvPr id="135173"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5174"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5175"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5176"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7</a:t>
            </a:r>
          </a:p>
        </p:txBody>
      </p:sp>
      <p:sp>
        <p:nvSpPr>
          <p:cNvPr id="135177"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5178"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5179" name="Rectangle 10"/>
          <p:cNvSpPr>
            <a:spLocks noGrp="1" noRot="1" noChangeAspect="1" noChangeArrowheads="1" noTextEdit="1"/>
          </p:cNvSpPr>
          <p:nvPr>
            <p:ph type="sldImg"/>
          </p:nvPr>
        </p:nvSpPr>
        <p:spPr>
          <a:xfrm>
            <a:off x="395288" y="692150"/>
            <a:ext cx="6070600" cy="3416300"/>
          </a:xfrm>
          <a:ln cap="flat"/>
        </p:spPr>
      </p:sp>
      <p:sp>
        <p:nvSpPr>
          <p:cNvPr id="135180" name="Rectangle 11"/>
          <p:cNvSpPr>
            <a:spLocks noGrp="1" noChangeArrowheads="1"/>
          </p:cNvSpPr>
          <p:nvPr>
            <p:ph type="body" idx="1"/>
          </p:nvPr>
        </p:nvSpPr>
        <p:spPr>
          <a:noFill/>
          <a:ln/>
        </p:spPr>
        <p:txBody>
          <a:bodyPr lIns="92066" tIns="46033" rIns="92066" bIns="46033"/>
          <a:lstStyle/>
          <a:p>
            <a:endParaRPr lang="es-ES"/>
          </a:p>
        </p:txBody>
      </p:sp>
    </p:spTree>
    <p:extLst>
      <p:ext uri="{BB962C8B-B14F-4D97-AF65-F5344CB8AC3E}">
        <p14:creationId xmlns:p14="http://schemas.microsoft.com/office/powerpoint/2010/main" val="2790175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5"/>
          <p:cNvSpPr>
            <a:spLocks noGrp="1" noChangeArrowheads="1"/>
          </p:cNvSpPr>
          <p:nvPr>
            <p:ph type="sldNum" sz="quarter" idx="5"/>
          </p:nvPr>
        </p:nvSpPr>
        <p:spPr>
          <a:noFill/>
        </p:spPr>
        <p:txBody>
          <a:bodyPr/>
          <a:lstStyle/>
          <a:p>
            <a:fld id="{0E125A33-23B6-4B35-AC35-347B86FC7149}" type="slidenum">
              <a:rPr lang="en-US" altLang="en-US" smtClean="0">
                <a:solidFill>
                  <a:srgbClr val="000000"/>
                </a:solidFill>
              </a:rPr>
              <a:pPr/>
              <a:t>31</a:t>
            </a:fld>
            <a:endParaRPr lang="en-US" altLang="en-US">
              <a:solidFill>
                <a:srgbClr val="000000"/>
              </a:solidFill>
            </a:endParaRPr>
          </a:p>
        </p:txBody>
      </p:sp>
      <p:sp>
        <p:nvSpPr>
          <p:cNvPr id="136195"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6196"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8</a:t>
            </a:r>
          </a:p>
        </p:txBody>
      </p:sp>
      <p:sp>
        <p:nvSpPr>
          <p:cNvPr id="136197"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6198"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6199"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6200"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7</a:t>
            </a:r>
          </a:p>
        </p:txBody>
      </p:sp>
      <p:sp>
        <p:nvSpPr>
          <p:cNvPr id="136201"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6202"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6203" name="Rectangle 10"/>
          <p:cNvSpPr>
            <a:spLocks noGrp="1" noRot="1" noChangeAspect="1" noChangeArrowheads="1" noTextEdit="1"/>
          </p:cNvSpPr>
          <p:nvPr>
            <p:ph type="sldImg"/>
          </p:nvPr>
        </p:nvSpPr>
        <p:spPr>
          <a:xfrm>
            <a:off x="395288" y="692150"/>
            <a:ext cx="6070600" cy="3416300"/>
          </a:xfrm>
          <a:ln cap="flat"/>
        </p:spPr>
      </p:sp>
      <p:sp>
        <p:nvSpPr>
          <p:cNvPr id="136204" name="Rectangle 11"/>
          <p:cNvSpPr>
            <a:spLocks noGrp="1" noChangeArrowheads="1"/>
          </p:cNvSpPr>
          <p:nvPr>
            <p:ph type="body" idx="1"/>
          </p:nvPr>
        </p:nvSpPr>
        <p:spPr>
          <a:noFill/>
          <a:ln/>
        </p:spPr>
        <p:txBody>
          <a:bodyPr lIns="92066" tIns="46033" rIns="92066" bIns="46033"/>
          <a:lstStyle/>
          <a:p>
            <a:endParaRPr lang="es-ES"/>
          </a:p>
        </p:txBody>
      </p:sp>
    </p:spTree>
    <p:extLst>
      <p:ext uri="{BB962C8B-B14F-4D97-AF65-F5344CB8AC3E}">
        <p14:creationId xmlns:p14="http://schemas.microsoft.com/office/powerpoint/2010/main" val="1584966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5"/>
          <p:cNvSpPr>
            <a:spLocks noGrp="1" noChangeArrowheads="1"/>
          </p:cNvSpPr>
          <p:nvPr>
            <p:ph type="sldNum" sz="quarter" idx="5"/>
          </p:nvPr>
        </p:nvSpPr>
        <p:spPr>
          <a:noFill/>
        </p:spPr>
        <p:txBody>
          <a:bodyPr/>
          <a:lstStyle/>
          <a:p>
            <a:fld id="{0FDFE400-A07D-4577-8307-F987F01671DC}" type="slidenum">
              <a:rPr lang="en-US" altLang="en-US" smtClean="0">
                <a:solidFill>
                  <a:srgbClr val="000000"/>
                </a:solidFill>
              </a:rPr>
              <a:pPr/>
              <a:t>32</a:t>
            </a:fld>
            <a:endParaRPr lang="en-US" altLang="en-US">
              <a:solidFill>
                <a:srgbClr val="000000"/>
              </a:solidFill>
            </a:endParaRPr>
          </a:p>
        </p:txBody>
      </p:sp>
      <p:sp>
        <p:nvSpPr>
          <p:cNvPr id="13721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722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8</a:t>
            </a:r>
          </a:p>
        </p:txBody>
      </p:sp>
      <p:sp>
        <p:nvSpPr>
          <p:cNvPr id="13722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722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7223"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7224"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7</a:t>
            </a:r>
          </a:p>
        </p:txBody>
      </p:sp>
      <p:sp>
        <p:nvSpPr>
          <p:cNvPr id="137225"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7226"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7227" name="Rectangle 10"/>
          <p:cNvSpPr>
            <a:spLocks noGrp="1" noRot="1" noChangeAspect="1" noChangeArrowheads="1" noTextEdit="1"/>
          </p:cNvSpPr>
          <p:nvPr>
            <p:ph type="sldImg"/>
          </p:nvPr>
        </p:nvSpPr>
        <p:spPr>
          <a:xfrm>
            <a:off x="395288" y="692150"/>
            <a:ext cx="6070600" cy="3416300"/>
          </a:xfrm>
          <a:ln cap="flat"/>
        </p:spPr>
      </p:sp>
      <p:sp>
        <p:nvSpPr>
          <p:cNvPr id="137228" name="Rectangle 11"/>
          <p:cNvSpPr>
            <a:spLocks noGrp="1" noChangeArrowheads="1"/>
          </p:cNvSpPr>
          <p:nvPr>
            <p:ph type="body" idx="1"/>
          </p:nvPr>
        </p:nvSpPr>
        <p:spPr>
          <a:noFill/>
          <a:ln/>
        </p:spPr>
        <p:txBody>
          <a:bodyPr lIns="92066" tIns="46033" rIns="92066" bIns="46033"/>
          <a:lstStyle/>
          <a:p>
            <a:endParaRPr lang="es-ES"/>
          </a:p>
        </p:txBody>
      </p:sp>
    </p:spTree>
    <p:extLst>
      <p:ext uri="{BB962C8B-B14F-4D97-AF65-F5344CB8AC3E}">
        <p14:creationId xmlns:p14="http://schemas.microsoft.com/office/powerpoint/2010/main" val="49633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a:noFill/>
        </p:spPr>
        <p:txBody>
          <a:bodyPr/>
          <a:lstStyle/>
          <a:p>
            <a:fld id="{BCE67906-9C03-40D2-AC43-BC7DA1B62108}" type="slidenum">
              <a:rPr lang="en-US" altLang="en-US" smtClean="0">
                <a:solidFill>
                  <a:srgbClr val="000000"/>
                </a:solidFill>
              </a:rPr>
              <a:pPr/>
              <a:t>33</a:t>
            </a:fld>
            <a:endParaRPr lang="en-US" altLang="en-US">
              <a:solidFill>
                <a:srgbClr val="000000"/>
              </a:solidFill>
            </a:endParaRPr>
          </a:p>
        </p:txBody>
      </p:sp>
      <p:sp>
        <p:nvSpPr>
          <p:cNvPr id="13824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824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8</a:t>
            </a:r>
          </a:p>
        </p:txBody>
      </p:sp>
      <p:sp>
        <p:nvSpPr>
          <p:cNvPr id="13824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824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8247"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8248"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7</a:t>
            </a:r>
          </a:p>
        </p:txBody>
      </p:sp>
      <p:sp>
        <p:nvSpPr>
          <p:cNvPr id="138249"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8250"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38251" name="Rectangle 10"/>
          <p:cNvSpPr>
            <a:spLocks noGrp="1" noRot="1" noChangeAspect="1" noChangeArrowheads="1" noTextEdit="1"/>
          </p:cNvSpPr>
          <p:nvPr>
            <p:ph type="sldImg"/>
          </p:nvPr>
        </p:nvSpPr>
        <p:spPr>
          <a:xfrm>
            <a:off x="395288" y="692150"/>
            <a:ext cx="6070600" cy="3416300"/>
          </a:xfrm>
          <a:ln cap="flat"/>
        </p:spPr>
      </p:sp>
      <p:sp>
        <p:nvSpPr>
          <p:cNvPr id="138252" name="Rectangle 11"/>
          <p:cNvSpPr>
            <a:spLocks noGrp="1" noChangeArrowheads="1"/>
          </p:cNvSpPr>
          <p:nvPr>
            <p:ph type="body" idx="1"/>
          </p:nvPr>
        </p:nvSpPr>
        <p:spPr>
          <a:noFill/>
          <a:ln/>
        </p:spPr>
        <p:txBody>
          <a:bodyPr lIns="92066" tIns="46033" rIns="92066" bIns="46033"/>
          <a:lstStyle/>
          <a:p>
            <a:endParaRPr lang="es-ES"/>
          </a:p>
        </p:txBody>
      </p:sp>
    </p:spTree>
    <p:extLst>
      <p:ext uri="{BB962C8B-B14F-4D97-AF65-F5344CB8AC3E}">
        <p14:creationId xmlns:p14="http://schemas.microsoft.com/office/powerpoint/2010/main" val="1860906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Grp="1" noChangeArrowheads="1"/>
          </p:cNvSpPr>
          <p:nvPr>
            <p:ph type="sldNum" sz="quarter" idx="5"/>
          </p:nvPr>
        </p:nvSpPr>
        <p:spPr>
          <a:ln/>
        </p:spPr>
        <p:txBody>
          <a:bodyPr/>
          <a:lstStyle/>
          <a:p>
            <a:fld id="{E5393B59-08F3-4093-8A33-7D61343B46CD}" type="slidenum">
              <a:rPr lang="en-US" altLang="es-AR">
                <a:solidFill>
                  <a:srgbClr val="000000"/>
                </a:solidFill>
              </a:rPr>
              <a:pPr/>
              <a:t>37</a:t>
            </a:fld>
            <a:endParaRPr lang="en-US" altLang="es-AR">
              <a:solidFill>
                <a:srgbClr val="000000"/>
              </a:solidFill>
            </a:endParaRPr>
          </a:p>
        </p:txBody>
      </p:sp>
      <p:sp>
        <p:nvSpPr>
          <p:cNvPr id="156674"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56675"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9" tIns="0" rIns="19049" bIns="0" anchor="b"/>
          <a:lstStyle/>
          <a:p>
            <a:pPr algn="r" defTabSz="914400" eaLnBrk="0" fontAlgn="base" hangingPunct="0">
              <a:spcBef>
                <a:spcPct val="0"/>
              </a:spcBef>
              <a:spcAft>
                <a:spcPct val="0"/>
              </a:spcAft>
            </a:pPr>
            <a:r>
              <a:rPr lang="en-US" altLang="es-AR" sz="1000" i="1">
                <a:solidFill>
                  <a:srgbClr val="000000"/>
                </a:solidFill>
                <a:latin typeface="Tahoma" pitchFamily="34" charset="0"/>
              </a:rPr>
              <a:t>39</a:t>
            </a:r>
          </a:p>
        </p:txBody>
      </p:sp>
      <p:sp>
        <p:nvSpPr>
          <p:cNvPr id="156676"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56677"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56678" name="Rectangle 6"/>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56679" name="Rectangle 7"/>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9" tIns="0" rIns="19049" bIns="0" anchor="b"/>
          <a:lstStyle/>
          <a:p>
            <a:pPr algn="r" defTabSz="914400" eaLnBrk="0" fontAlgn="base" hangingPunct="0">
              <a:spcBef>
                <a:spcPct val="0"/>
              </a:spcBef>
              <a:spcAft>
                <a:spcPct val="0"/>
              </a:spcAft>
            </a:pPr>
            <a:r>
              <a:rPr lang="en-US" altLang="es-AR" sz="1000" i="1">
                <a:solidFill>
                  <a:srgbClr val="000000"/>
                </a:solidFill>
                <a:latin typeface="Tahoma" pitchFamily="34" charset="0"/>
              </a:rPr>
              <a:t>29</a:t>
            </a:r>
          </a:p>
        </p:txBody>
      </p:sp>
      <p:sp>
        <p:nvSpPr>
          <p:cNvPr id="156680" name="Rectangle 8"/>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56681" name="Rectangle 9"/>
          <p:cNvSpPr>
            <a:spLocks noChangeArrowheads="1"/>
          </p:cNvSpPr>
          <p:nvPr/>
        </p:nvSpPr>
        <p:spPr bwMode="auto">
          <a:xfrm>
            <a:off x="-1588" y="0"/>
            <a:ext cx="2971801"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56682" name="Rectangle 10"/>
          <p:cNvSpPr>
            <a:spLocks noGrp="1" noRot="1" noChangeAspect="1" noChangeArrowheads="1" noTextEdit="1"/>
          </p:cNvSpPr>
          <p:nvPr>
            <p:ph type="sldImg"/>
          </p:nvPr>
        </p:nvSpPr>
        <p:spPr>
          <a:xfrm>
            <a:off x="393700" y="692150"/>
            <a:ext cx="6072188" cy="3416300"/>
          </a:xfrm>
          <a:ln w="12700" cap="flat"/>
        </p:spPr>
      </p:sp>
      <p:sp>
        <p:nvSpPr>
          <p:cNvPr id="156683" name="Rectangle 11"/>
          <p:cNvSpPr>
            <a:spLocks noGrp="1" noChangeArrowheads="1"/>
          </p:cNvSpPr>
          <p:nvPr>
            <p:ph type="body" idx="1"/>
          </p:nvPr>
        </p:nvSpPr>
        <p:spPr>
          <a:ln/>
        </p:spPr>
        <p:txBody>
          <a:bodyPr lIns="92066" tIns="46033" rIns="92066" bIns="46033"/>
          <a:lstStyle/>
          <a:p>
            <a:endParaRPr lang="es-ES" altLang="es-AR"/>
          </a:p>
        </p:txBody>
      </p:sp>
    </p:spTree>
    <p:extLst>
      <p:ext uri="{BB962C8B-B14F-4D97-AF65-F5344CB8AC3E}">
        <p14:creationId xmlns:p14="http://schemas.microsoft.com/office/powerpoint/2010/main" val="28413708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Grp="1" noChangeArrowheads="1"/>
          </p:cNvSpPr>
          <p:nvPr>
            <p:ph type="sldNum" sz="quarter" idx="5"/>
          </p:nvPr>
        </p:nvSpPr>
        <p:spPr>
          <a:noFill/>
        </p:spPr>
        <p:txBody>
          <a:bodyPr/>
          <a:lstStyle/>
          <a:p>
            <a:fld id="{34416100-4377-44B9-A065-2724CE82F7A1}" type="slidenum">
              <a:rPr lang="en-US" altLang="en-US" smtClean="0">
                <a:solidFill>
                  <a:srgbClr val="000000"/>
                </a:solidFill>
              </a:rPr>
              <a:pPr/>
              <a:t>38</a:t>
            </a:fld>
            <a:endParaRPr lang="en-US" altLang="en-US">
              <a:solidFill>
                <a:srgbClr val="000000"/>
              </a:solidFill>
            </a:endParaRPr>
          </a:p>
        </p:txBody>
      </p:sp>
      <p:sp>
        <p:nvSpPr>
          <p:cNvPr id="12697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698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28</a:t>
            </a:r>
          </a:p>
        </p:txBody>
      </p:sp>
      <p:sp>
        <p:nvSpPr>
          <p:cNvPr id="12698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698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6983"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6984"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15</a:t>
            </a:r>
          </a:p>
        </p:txBody>
      </p:sp>
      <p:sp>
        <p:nvSpPr>
          <p:cNvPr id="126985"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6986"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6987" name="Rectangle 10"/>
          <p:cNvSpPr>
            <a:spLocks noGrp="1" noRot="1" noChangeAspect="1" noChangeArrowheads="1" noTextEdit="1"/>
          </p:cNvSpPr>
          <p:nvPr>
            <p:ph type="sldImg"/>
          </p:nvPr>
        </p:nvSpPr>
        <p:spPr>
          <a:xfrm>
            <a:off x="395288" y="692150"/>
            <a:ext cx="6070600" cy="3416300"/>
          </a:xfrm>
          <a:ln cap="flat"/>
        </p:spPr>
      </p:sp>
      <p:sp>
        <p:nvSpPr>
          <p:cNvPr id="126988" name="Rectangle 11"/>
          <p:cNvSpPr>
            <a:spLocks noGrp="1" noChangeArrowheads="1"/>
          </p:cNvSpPr>
          <p:nvPr>
            <p:ph type="body" idx="1"/>
          </p:nvPr>
        </p:nvSpPr>
        <p:spPr>
          <a:noFill/>
          <a:ln/>
        </p:spPr>
        <p:txBody>
          <a:bodyPr lIns="92066" tIns="46033" rIns="92066" bIns="46033"/>
          <a:lstStyle/>
          <a:p>
            <a:endParaRPr lang="es-ES"/>
          </a:p>
        </p:txBody>
      </p:sp>
    </p:spTree>
    <p:extLst>
      <p:ext uri="{BB962C8B-B14F-4D97-AF65-F5344CB8AC3E}">
        <p14:creationId xmlns:p14="http://schemas.microsoft.com/office/powerpoint/2010/main" val="3299202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p:cNvSpPr>
            <a:spLocks noGrp="1" noChangeArrowheads="1"/>
          </p:cNvSpPr>
          <p:nvPr>
            <p:ph type="sldNum" sz="quarter" idx="5"/>
          </p:nvPr>
        </p:nvSpPr>
        <p:spPr>
          <a:noFill/>
        </p:spPr>
        <p:txBody>
          <a:bodyPr/>
          <a:lstStyle/>
          <a:p>
            <a:fld id="{EF19DA62-469E-4EB8-B44B-BAE97F38E7A5}" type="slidenum">
              <a:rPr lang="en-US" altLang="en-US" smtClean="0">
                <a:solidFill>
                  <a:srgbClr val="000000"/>
                </a:solidFill>
              </a:rPr>
              <a:pPr/>
              <a:t>39</a:t>
            </a:fld>
            <a:endParaRPr lang="en-US" altLang="en-US">
              <a:solidFill>
                <a:srgbClr val="000000"/>
              </a:solidFill>
            </a:endParaRPr>
          </a:p>
        </p:txBody>
      </p:sp>
      <p:sp>
        <p:nvSpPr>
          <p:cNvPr id="12800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800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27</a:t>
            </a:r>
          </a:p>
        </p:txBody>
      </p:sp>
      <p:sp>
        <p:nvSpPr>
          <p:cNvPr id="12800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800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8007"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8008"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15</a:t>
            </a:r>
          </a:p>
        </p:txBody>
      </p:sp>
      <p:sp>
        <p:nvSpPr>
          <p:cNvPr id="128009"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8010"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28011" name="Rectangle 10"/>
          <p:cNvSpPr>
            <a:spLocks noGrp="1" noRot="1" noChangeAspect="1" noChangeArrowheads="1" noTextEdit="1"/>
          </p:cNvSpPr>
          <p:nvPr>
            <p:ph type="sldImg"/>
          </p:nvPr>
        </p:nvSpPr>
        <p:spPr>
          <a:xfrm>
            <a:off x="395288" y="692150"/>
            <a:ext cx="6070600" cy="3416300"/>
          </a:xfrm>
          <a:ln cap="flat"/>
        </p:spPr>
      </p:sp>
      <p:sp>
        <p:nvSpPr>
          <p:cNvPr id="128012" name="Rectangle 11"/>
          <p:cNvSpPr>
            <a:spLocks noGrp="1" noChangeArrowheads="1"/>
          </p:cNvSpPr>
          <p:nvPr>
            <p:ph type="body" idx="1"/>
          </p:nvPr>
        </p:nvSpPr>
        <p:spPr>
          <a:noFill/>
          <a:ln/>
        </p:spPr>
        <p:txBody>
          <a:bodyPr lIns="92066" tIns="46033" rIns="92066" bIns="46033"/>
          <a:lstStyle/>
          <a:p>
            <a:endParaRPr lang="es-ES"/>
          </a:p>
        </p:txBody>
      </p:sp>
    </p:spTree>
    <p:extLst>
      <p:ext uri="{BB962C8B-B14F-4D97-AF65-F5344CB8AC3E}">
        <p14:creationId xmlns:p14="http://schemas.microsoft.com/office/powerpoint/2010/main" val="2889662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Grp="1" noChangeArrowheads="1"/>
          </p:cNvSpPr>
          <p:nvPr>
            <p:ph type="sldNum" sz="quarter" idx="5"/>
          </p:nvPr>
        </p:nvSpPr>
        <p:spPr>
          <a:ln/>
        </p:spPr>
        <p:txBody>
          <a:bodyPr/>
          <a:lstStyle/>
          <a:p>
            <a:fld id="{DE51133D-E443-47FE-9D69-7F08C8A41133}" type="slidenum">
              <a:rPr lang="en-US" altLang="es-AR">
                <a:solidFill>
                  <a:srgbClr val="000000"/>
                </a:solidFill>
              </a:rPr>
              <a:pPr/>
              <a:t>43</a:t>
            </a:fld>
            <a:endParaRPr lang="en-US" altLang="es-AR">
              <a:solidFill>
                <a:srgbClr val="000000"/>
              </a:solidFill>
            </a:endParaRPr>
          </a:p>
        </p:txBody>
      </p:sp>
      <p:sp>
        <p:nvSpPr>
          <p:cNvPr id="164866"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64867"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9" tIns="0" rIns="19049" bIns="0" anchor="b"/>
          <a:lstStyle/>
          <a:p>
            <a:pPr algn="r" defTabSz="914400" eaLnBrk="0" fontAlgn="base" hangingPunct="0">
              <a:spcBef>
                <a:spcPct val="0"/>
              </a:spcBef>
              <a:spcAft>
                <a:spcPct val="0"/>
              </a:spcAft>
            </a:pPr>
            <a:r>
              <a:rPr lang="en-US" altLang="es-AR" sz="1000" i="1">
                <a:solidFill>
                  <a:srgbClr val="000000"/>
                </a:solidFill>
                <a:latin typeface="Tahoma" pitchFamily="34" charset="0"/>
              </a:rPr>
              <a:t>41</a:t>
            </a:r>
          </a:p>
        </p:txBody>
      </p:sp>
      <p:sp>
        <p:nvSpPr>
          <p:cNvPr id="164868"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64869"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64870" name="Rectangle 6"/>
          <p:cNvSpPr>
            <a:spLocks noChangeArrowheads="1"/>
          </p:cNvSpPr>
          <p:nvPr/>
        </p:nvSpPr>
        <p:spPr bwMode="auto">
          <a:xfrm>
            <a:off x="3884613" y="0"/>
            <a:ext cx="2973387"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64871" name="Rectangle 7"/>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49" tIns="0" rIns="19049" bIns="0" anchor="b"/>
          <a:lstStyle/>
          <a:p>
            <a:pPr algn="r" defTabSz="914400" eaLnBrk="0" fontAlgn="base" hangingPunct="0">
              <a:spcBef>
                <a:spcPct val="0"/>
              </a:spcBef>
              <a:spcAft>
                <a:spcPct val="0"/>
              </a:spcAft>
            </a:pPr>
            <a:r>
              <a:rPr lang="en-US" altLang="es-AR" sz="1000" i="1">
                <a:solidFill>
                  <a:srgbClr val="000000"/>
                </a:solidFill>
                <a:latin typeface="Tahoma" pitchFamily="34" charset="0"/>
              </a:rPr>
              <a:t>30</a:t>
            </a:r>
          </a:p>
        </p:txBody>
      </p:sp>
      <p:sp>
        <p:nvSpPr>
          <p:cNvPr id="164872" name="Rectangle 8"/>
          <p:cNvSpPr>
            <a:spLocks noChangeArrowheads="1"/>
          </p:cNvSpPr>
          <p:nvPr/>
        </p:nvSpPr>
        <p:spPr bwMode="auto">
          <a:xfrm>
            <a:off x="-1588" y="8685213"/>
            <a:ext cx="2971801"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64873" name="Rectangle 9"/>
          <p:cNvSpPr>
            <a:spLocks noChangeArrowheads="1"/>
          </p:cNvSpPr>
          <p:nvPr/>
        </p:nvSpPr>
        <p:spPr bwMode="auto">
          <a:xfrm>
            <a:off x="-1588" y="0"/>
            <a:ext cx="2971801"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srgbClr val="000000"/>
              </a:solidFill>
              <a:latin typeface="Tahoma" pitchFamily="34" charset="0"/>
            </a:endParaRPr>
          </a:p>
        </p:txBody>
      </p:sp>
      <p:sp>
        <p:nvSpPr>
          <p:cNvPr id="164874" name="Rectangle 10"/>
          <p:cNvSpPr>
            <a:spLocks noGrp="1" noRot="1" noChangeAspect="1" noChangeArrowheads="1" noTextEdit="1"/>
          </p:cNvSpPr>
          <p:nvPr>
            <p:ph type="sldImg"/>
          </p:nvPr>
        </p:nvSpPr>
        <p:spPr>
          <a:xfrm>
            <a:off x="393700" y="692150"/>
            <a:ext cx="6072188" cy="3416300"/>
          </a:xfrm>
          <a:ln w="12700" cap="flat"/>
        </p:spPr>
      </p:sp>
      <p:sp>
        <p:nvSpPr>
          <p:cNvPr id="164875" name="Rectangle 11"/>
          <p:cNvSpPr>
            <a:spLocks noGrp="1" noChangeArrowheads="1"/>
          </p:cNvSpPr>
          <p:nvPr>
            <p:ph type="body" idx="1"/>
          </p:nvPr>
        </p:nvSpPr>
        <p:spPr>
          <a:ln/>
        </p:spPr>
        <p:txBody>
          <a:bodyPr lIns="92066" tIns="46033" rIns="92066" bIns="46033"/>
          <a:lstStyle/>
          <a:p>
            <a:endParaRPr lang="es-ES" altLang="es-AR"/>
          </a:p>
        </p:txBody>
      </p:sp>
    </p:spTree>
    <p:extLst>
      <p:ext uri="{BB962C8B-B14F-4D97-AF65-F5344CB8AC3E}">
        <p14:creationId xmlns:p14="http://schemas.microsoft.com/office/powerpoint/2010/main" val="1309036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a:noFill/>
        </p:spPr>
        <p:txBody>
          <a:bodyPr/>
          <a:lstStyle/>
          <a:p>
            <a:fld id="{D29E2EFA-93EF-44A1-ADAE-CA8EA84ED256}" type="slidenum">
              <a:rPr lang="en-US" altLang="en-US" smtClean="0">
                <a:solidFill>
                  <a:srgbClr val="000000"/>
                </a:solidFill>
              </a:rPr>
              <a:pPr/>
              <a:t>6</a:t>
            </a:fld>
            <a:endParaRPr lang="en-US" altLang="en-US">
              <a:solidFill>
                <a:srgbClr val="000000"/>
              </a:solidFill>
            </a:endParaRPr>
          </a:p>
        </p:txBody>
      </p:sp>
      <p:sp>
        <p:nvSpPr>
          <p:cNvPr id="114691" name="Rectangle 2"/>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4692" name="Rectangle 3"/>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altLang="en-US" sz="1000" i="1">
                <a:solidFill>
                  <a:srgbClr val="000000"/>
                </a:solidFill>
                <a:latin typeface="Tahoma" pitchFamily="34" charset="0"/>
              </a:rPr>
              <a:t>8</a:t>
            </a:r>
          </a:p>
        </p:txBody>
      </p:sp>
      <p:sp>
        <p:nvSpPr>
          <p:cNvPr id="114693" name="Rectangle 4"/>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4694" name="Rectangle 5"/>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4695" name="Rectangle 6"/>
          <p:cNvSpPr>
            <a:spLocks noGrp="1" noRot="1" noChangeAspect="1" noChangeArrowheads="1" noTextEdit="1"/>
          </p:cNvSpPr>
          <p:nvPr>
            <p:ph type="sldImg"/>
          </p:nvPr>
        </p:nvSpPr>
        <p:spPr>
          <a:xfrm>
            <a:off x="393700" y="692150"/>
            <a:ext cx="6072188" cy="3416300"/>
          </a:xfrm>
          <a:solidFill>
            <a:srgbClr val="FFFFFF"/>
          </a:solidFill>
          <a:ln cap="flat"/>
        </p:spPr>
      </p:sp>
      <p:sp>
        <p:nvSpPr>
          <p:cNvPr id="114696" name="Rectangle 7"/>
          <p:cNvSpPr>
            <a:spLocks noGrp="1" noChangeArrowheads="1"/>
          </p:cNvSpPr>
          <p:nvPr>
            <p:ph type="body" idx="1"/>
          </p:nvPr>
        </p:nvSpPr>
        <p:spPr>
          <a:noFill/>
          <a:ln/>
        </p:spPr>
        <p:txBody>
          <a:bodyPr lIns="92066" tIns="46033" rIns="92066" bIns="46033"/>
          <a:lstStyle/>
          <a:p>
            <a:endParaRPr lang="es-ES_tradnl" altLang="en-US"/>
          </a:p>
        </p:txBody>
      </p:sp>
    </p:spTree>
    <p:extLst>
      <p:ext uri="{BB962C8B-B14F-4D97-AF65-F5344CB8AC3E}">
        <p14:creationId xmlns:p14="http://schemas.microsoft.com/office/powerpoint/2010/main" val="4247548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a:noFill/>
        </p:spPr>
        <p:txBody>
          <a:bodyPr/>
          <a:lstStyle/>
          <a:p>
            <a:r>
              <a:rPr lang="es-ES">
                <a:solidFill>
                  <a:srgbClr val="000000"/>
                </a:solidFill>
              </a:rPr>
              <a:t>Tema 3 / epígrafe 3.2.3.- La elasticidad de la demanda</a:t>
            </a:r>
          </a:p>
        </p:txBody>
      </p:sp>
      <p:sp>
        <p:nvSpPr>
          <p:cNvPr id="123907" name="Rectangle 6"/>
          <p:cNvSpPr>
            <a:spLocks noGrp="1" noChangeArrowheads="1"/>
          </p:cNvSpPr>
          <p:nvPr>
            <p:ph type="ftr" sz="quarter" idx="4"/>
          </p:nvPr>
        </p:nvSpPr>
        <p:spPr>
          <a:noFill/>
        </p:spPr>
        <p:txBody>
          <a:bodyPr/>
          <a:lstStyle/>
          <a:p>
            <a:r>
              <a:rPr lang="es-ES">
                <a:solidFill>
                  <a:srgbClr val="000000"/>
                </a:solidFill>
              </a:rPr>
              <a:t>Introducción a la Economía (Grupo B)</a:t>
            </a:r>
          </a:p>
        </p:txBody>
      </p:sp>
      <p:sp>
        <p:nvSpPr>
          <p:cNvPr id="123908" name="Rectangle 7"/>
          <p:cNvSpPr>
            <a:spLocks noGrp="1" noChangeArrowheads="1"/>
          </p:cNvSpPr>
          <p:nvPr>
            <p:ph type="sldNum" sz="quarter" idx="5"/>
          </p:nvPr>
        </p:nvSpPr>
        <p:spPr>
          <a:noFill/>
        </p:spPr>
        <p:txBody>
          <a:bodyPr/>
          <a:lstStyle/>
          <a:p>
            <a:fld id="{FB63B11C-9B9E-4674-B31E-78700A0487BC}" type="slidenum">
              <a:rPr lang="es-ES" smtClean="0">
                <a:solidFill>
                  <a:srgbClr val="000000"/>
                </a:solidFill>
              </a:rPr>
              <a:pPr/>
              <a:t>8</a:t>
            </a:fld>
            <a:endParaRPr lang="es-ES">
              <a:solidFill>
                <a:srgbClr val="000000"/>
              </a:solidFill>
            </a:endParaRPr>
          </a:p>
        </p:txBody>
      </p:sp>
      <p:sp>
        <p:nvSpPr>
          <p:cNvPr id="123909" name="Rectangle 2"/>
          <p:cNvSpPr>
            <a:spLocks noGrp="1" noRot="1" noChangeAspect="1" noChangeArrowheads="1" noTextEdit="1"/>
          </p:cNvSpPr>
          <p:nvPr>
            <p:ph type="sldImg"/>
          </p:nvPr>
        </p:nvSpPr>
        <p:spPr>
          <a:xfrm>
            <a:off x="393700" y="692150"/>
            <a:ext cx="6070600" cy="3416300"/>
          </a:xfrm>
          <a:ln/>
        </p:spPr>
      </p:sp>
      <p:sp>
        <p:nvSpPr>
          <p:cNvPr id="123910"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val="381845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a:noFill/>
        </p:spPr>
        <p:txBody>
          <a:bodyPr/>
          <a:lstStyle/>
          <a:p>
            <a:r>
              <a:rPr lang="es-ES">
                <a:solidFill>
                  <a:srgbClr val="000000"/>
                </a:solidFill>
              </a:rPr>
              <a:t>Tema 3 / epígrafe 3.2.3.- La elasticidad de la demanda</a:t>
            </a:r>
          </a:p>
        </p:txBody>
      </p:sp>
      <p:sp>
        <p:nvSpPr>
          <p:cNvPr id="124931" name="Rectangle 6"/>
          <p:cNvSpPr>
            <a:spLocks noGrp="1" noChangeArrowheads="1"/>
          </p:cNvSpPr>
          <p:nvPr>
            <p:ph type="ftr" sz="quarter" idx="4"/>
          </p:nvPr>
        </p:nvSpPr>
        <p:spPr>
          <a:noFill/>
        </p:spPr>
        <p:txBody>
          <a:bodyPr/>
          <a:lstStyle/>
          <a:p>
            <a:r>
              <a:rPr lang="es-ES">
                <a:solidFill>
                  <a:srgbClr val="000000"/>
                </a:solidFill>
              </a:rPr>
              <a:t>Introducción a la Economía (Grupo B)</a:t>
            </a:r>
          </a:p>
        </p:txBody>
      </p:sp>
      <p:sp>
        <p:nvSpPr>
          <p:cNvPr id="124932" name="Rectangle 7"/>
          <p:cNvSpPr>
            <a:spLocks noGrp="1" noChangeArrowheads="1"/>
          </p:cNvSpPr>
          <p:nvPr>
            <p:ph type="sldNum" sz="quarter" idx="5"/>
          </p:nvPr>
        </p:nvSpPr>
        <p:spPr>
          <a:noFill/>
        </p:spPr>
        <p:txBody>
          <a:bodyPr/>
          <a:lstStyle/>
          <a:p>
            <a:fld id="{1ABE6813-0ADD-447F-9769-F7E2F1D0DA39}" type="slidenum">
              <a:rPr lang="es-ES" smtClean="0">
                <a:solidFill>
                  <a:srgbClr val="000000"/>
                </a:solidFill>
              </a:rPr>
              <a:pPr/>
              <a:t>9</a:t>
            </a:fld>
            <a:endParaRPr lang="es-ES">
              <a:solidFill>
                <a:srgbClr val="000000"/>
              </a:solidFill>
            </a:endParaRPr>
          </a:p>
        </p:txBody>
      </p:sp>
      <p:sp>
        <p:nvSpPr>
          <p:cNvPr id="124933" name="Rectangle 2"/>
          <p:cNvSpPr>
            <a:spLocks noGrp="1" noRot="1" noChangeAspect="1" noChangeArrowheads="1" noTextEdit="1"/>
          </p:cNvSpPr>
          <p:nvPr>
            <p:ph type="sldImg"/>
          </p:nvPr>
        </p:nvSpPr>
        <p:spPr>
          <a:xfrm>
            <a:off x="393700" y="692150"/>
            <a:ext cx="6070600" cy="3416300"/>
          </a:xfrm>
          <a:ln/>
        </p:spPr>
      </p:sp>
      <p:sp>
        <p:nvSpPr>
          <p:cNvPr id="124934"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val="3090610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a:noFill/>
        </p:spPr>
        <p:txBody>
          <a:bodyPr/>
          <a:lstStyle/>
          <a:p>
            <a:r>
              <a:rPr lang="es-ES">
                <a:solidFill>
                  <a:srgbClr val="000000"/>
                </a:solidFill>
              </a:rPr>
              <a:t>Tema 3 / epígrafe 3.2.3.- La elasticidad de la demanda</a:t>
            </a:r>
          </a:p>
        </p:txBody>
      </p:sp>
      <p:sp>
        <p:nvSpPr>
          <p:cNvPr id="115715" name="Rectangle 6"/>
          <p:cNvSpPr>
            <a:spLocks noGrp="1" noChangeArrowheads="1"/>
          </p:cNvSpPr>
          <p:nvPr>
            <p:ph type="ftr" sz="quarter" idx="4"/>
          </p:nvPr>
        </p:nvSpPr>
        <p:spPr>
          <a:noFill/>
        </p:spPr>
        <p:txBody>
          <a:bodyPr/>
          <a:lstStyle/>
          <a:p>
            <a:r>
              <a:rPr lang="es-ES">
                <a:solidFill>
                  <a:srgbClr val="000000"/>
                </a:solidFill>
              </a:rPr>
              <a:t>Introducción a la Economía (Grupo B)</a:t>
            </a:r>
          </a:p>
        </p:txBody>
      </p:sp>
      <p:sp>
        <p:nvSpPr>
          <p:cNvPr id="115716" name="Rectangle 7"/>
          <p:cNvSpPr>
            <a:spLocks noGrp="1" noChangeArrowheads="1"/>
          </p:cNvSpPr>
          <p:nvPr>
            <p:ph type="sldNum" sz="quarter" idx="5"/>
          </p:nvPr>
        </p:nvSpPr>
        <p:spPr>
          <a:noFill/>
        </p:spPr>
        <p:txBody>
          <a:bodyPr/>
          <a:lstStyle/>
          <a:p>
            <a:fld id="{B21DC879-4E7C-41A9-B378-CB0B361E60DE}" type="slidenum">
              <a:rPr lang="es-ES" smtClean="0">
                <a:solidFill>
                  <a:srgbClr val="000000"/>
                </a:solidFill>
              </a:rPr>
              <a:pPr/>
              <a:t>12</a:t>
            </a:fld>
            <a:endParaRPr lang="es-ES">
              <a:solidFill>
                <a:srgbClr val="000000"/>
              </a:solidFill>
            </a:endParaRPr>
          </a:p>
        </p:txBody>
      </p:sp>
      <p:sp>
        <p:nvSpPr>
          <p:cNvPr id="115717" name="Rectangle 2"/>
          <p:cNvSpPr>
            <a:spLocks noGrp="1" noRot="1" noChangeAspect="1" noChangeArrowheads="1" noTextEdit="1"/>
          </p:cNvSpPr>
          <p:nvPr>
            <p:ph type="sldImg"/>
          </p:nvPr>
        </p:nvSpPr>
        <p:spPr>
          <a:xfrm>
            <a:off x="393700" y="692150"/>
            <a:ext cx="6070600" cy="3416300"/>
          </a:xfrm>
          <a:ln/>
        </p:spPr>
      </p:sp>
      <p:sp>
        <p:nvSpPr>
          <p:cNvPr id="115718"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val="703414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a:noFill/>
        </p:spPr>
        <p:txBody>
          <a:bodyPr/>
          <a:lstStyle/>
          <a:p>
            <a:r>
              <a:rPr lang="es-ES">
                <a:solidFill>
                  <a:srgbClr val="000000"/>
                </a:solidFill>
              </a:rPr>
              <a:t>Tema 3 / epígrafe 3.2.3.- La elasticidad de la demanda</a:t>
            </a:r>
          </a:p>
        </p:txBody>
      </p:sp>
      <p:sp>
        <p:nvSpPr>
          <p:cNvPr id="116739" name="Rectangle 6"/>
          <p:cNvSpPr>
            <a:spLocks noGrp="1" noChangeArrowheads="1"/>
          </p:cNvSpPr>
          <p:nvPr>
            <p:ph type="ftr" sz="quarter" idx="4"/>
          </p:nvPr>
        </p:nvSpPr>
        <p:spPr>
          <a:noFill/>
        </p:spPr>
        <p:txBody>
          <a:bodyPr/>
          <a:lstStyle/>
          <a:p>
            <a:r>
              <a:rPr lang="es-ES">
                <a:solidFill>
                  <a:srgbClr val="000000"/>
                </a:solidFill>
              </a:rPr>
              <a:t>Introducción a la Economía (Grupo B)</a:t>
            </a:r>
          </a:p>
        </p:txBody>
      </p:sp>
      <p:sp>
        <p:nvSpPr>
          <p:cNvPr id="116740" name="Rectangle 7"/>
          <p:cNvSpPr>
            <a:spLocks noGrp="1" noChangeArrowheads="1"/>
          </p:cNvSpPr>
          <p:nvPr>
            <p:ph type="sldNum" sz="quarter" idx="5"/>
          </p:nvPr>
        </p:nvSpPr>
        <p:spPr>
          <a:noFill/>
        </p:spPr>
        <p:txBody>
          <a:bodyPr/>
          <a:lstStyle/>
          <a:p>
            <a:fld id="{A3441506-8EBC-4CF8-910F-78A695FCB7BD}" type="slidenum">
              <a:rPr lang="es-ES" smtClean="0">
                <a:solidFill>
                  <a:srgbClr val="000000"/>
                </a:solidFill>
              </a:rPr>
              <a:pPr/>
              <a:t>13</a:t>
            </a:fld>
            <a:endParaRPr lang="es-ES">
              <a:solidFill>
                <a:srgbClr val="000000"/>
              </a:solidFill>
            </a:endParaRPr>
          </a:p>
        </p:txBody>
      </p:sp>
      <p:sp>
        <p:nvSpPr>
          <p:cNvPr id="116741" name="Rectangle 2"/>
          <p:cNvSpPr>
            <a:spLocks noGrp="1" noRot="1" noChangeAspect="1" noChangeArrowheads="1" noTextEdit="1"/>
          </p:cNvSpPr>
          <p:nvPr>
            <p:ph type="sldImg"/>
          </p:nvPr>
        </p:nvSpPr>
        <p:spPr>
          <a:xfrm>
            <a:off x="393700" y="692150"/>
            <a:ext cx="6070600" cy="3416300"/>
          </a:xfrm>
          <a:ln/>
        </p:spPr>
      </p:sp>
      <p:sp>
        <p:nvSpPr>
          <p:cNvPr id="116742" name="Rectangle 3"/>
          <p:cNvSpPr>
            <a:spLocks noGrp="1" noChangeArrowheads="1"/>
          </p:cNvSpPr>
          <p:nvPr>
            <p:ph type="body" idx="1"/>
          </p:nvPr>
        </p:nvSpPr>
        <p:spPr>
          <a:noFill/>
          <a:ln/>
        </p:spPr>
        <p:txBody>
          <a:bodyPr/>
          <a:lstStyle/>
          <a:p>
            <a:endParaRPr lang="es-ES"/>
          </a:p>
        </p:txBody>
      </p:sp>
    </p:spTree>
    <p:extLst>
      <p:ext uri="{BB962C8B-B14F-4D97-AF65-F5344CB8AC3E}">
        <p14:creationId xmlns:p14="http://schemas.microsoft.com/office/powerpoint/2010/main" val="20536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5"/>
          </p:nvPr>
        </p:nvSpPr>
        <p:spPr>
          <a:noFill/>
        </p:spPr>
        <p:txBody>
          <a:bodyPr/>
          <a:lstStyle/>
          <a:p>
            <a:fld id="{B4DB15D1-A0A9-4F64-8B9A-85435BE42287}" type="slidenum">
              <a:rPr lang="en-US" altLang="en-US" smtClean="0">
                <a:solidFill>
                  <a:srgbClr val="000000"/>
                </a:solidFill>
              </a:rPr>
              <a:pPr/>
              <a:t>14</a:t>
            </a:fld>
            <a:endParaRPr lang="en-US" altLang="en-US">
              <a:solidFill>
                <a:srgbClr val="000000"/>
              </a:solidFill>
            </a:endParaRPr>
          </a:p>
        </p:txBody>
      </p:sp>
      <p:sp>
        <p:nvSpPr>
          <p:cNvPr id="117763"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7764"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8</a:t>
            </a:r>
          </a:p>
        </p:txBody>
      </p:sp>
      <p:sp>
        <p:nvSpPr>
          <p:cNvPr id="117765"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7766"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7767"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7768"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7</a:t>
            </a:r>
          </a:p>
        </p:txBody>
      </p:sp>
      <p:sp>
        <p:nvSpPr>
          <p:cNvPr id="117769"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7770"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7771" name="Rectangle 10"/>
          <p:cNvSpPr>
            <a:spLocks noGrp="1" noRot="1" noChangeAspect="1" noChangeArrowheads="1" noTextEdit="1"/>
          </p:cNvSpPr>
          <p:nvPr>
            <p:ph type="sldImg"/>
          </p:nvPr>
        </p:nvSpPr>
        <p:spPr>
          <a:xfrm>
            <a:off x="395288" y="692150"/>
            <a:ext cx="6070600" cy="3416300"/>
          </a:xfrm>
          <a:ln cap="flat"/>
        </p:spPr>
      </p:sp>
      <p:sp>
        <p:nvSpPr>
          <p:cNvPr id="117772" name="Rectangle 11"/>
          <p:cNvSpPr>
            <a:spLocks noGrp="1" noChangeArrowheads="1"/>
          </p:cNvSpPr>
          <p:nvPr>
            <p:ph type="body" idx="1"/>
          </p:nvPr>
        </p:nvSpPr>
        <p:spPr>
          <a:noFill/>
          <a:ln/>
        </p:spPr>
        <p:txBody>
          <a:bodyPr lIns="92066" tIns="46033" rIns="92066" bIns="46033"/>
          <a:lstStyle/>
          <a:p>
            <a:endParaRPr lang="es-ES"/>
          </a:p>
        </p:txBody>
      </p:sp>
    </p:spTree>
    <p:extLst>
      <p:ext uri="{BB962C8B-B14F-4D97-AF65-F5344CB8AC3E}">
        <p14:creationId xmlns:p14="http://schemas.microsoft.com/office/powerpoint/2010/main" val="3234823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Grp="1" noChangeArrowheads="1"/>
          </p:cNvSpPr>
          <p:nvPr>
            <p:ph type="sldNum" sz="quarter" idx="5"/>
          </p:nvPr>
        </p:nvSpPr>
        <p:spPr>
          <a:noFill/>
        </p:spPr>
        <p:txBody>
          <a:bodyPr/>
          <a:lstStyle/>
          <a:p>
            <a:fld id="{FF54C6E2-0F56-46F2-AC8D-B9D9F4AF3EA3}" type="slidenum">
              <a:rPr lang="en-US" altLang="en-US" smtClean="0">
                <a:solidFill>
                  <a:srgbClr val="000000"/>
                </a:solidFill>
              </a:rPr>
              <a:pPr/>
              <a:t>15</a:t>
            </a:fld>
            <a:endParaRPr lang="en-US" altLang="en-US">
              <a:solidFill>
                <a:srgbClr val="000000"/>
              </a:solidFill>
            </a:endParaRPr>
          </a:p>
        </p:txBody>
      </p:sp>
      <p:sp>
        <p:nvSpPr>
          <p:cNvPr id="118787"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8788"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8</a:t>
            </a:r>
          </a:p>
        </p:txBody>
      </p:sp>
      <p:sp>
        <p:nvSpPr>
          <p:cNvPr id="118789"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8790"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8791" name="Rectangle 6"/>
          <p:cNvSpPr>
            <a:spLocks noChangeArrowheads="1"/>
          </p:cNvSpPr>
          <p:nvPr/>
        </p:nvSpPr>
        <p:spPr bwMode="auto">
          <a:xfrm>
            <a:off x="3884613" y="0"/>
            <a:ext cx="2973387"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8792" name="Rectangle 7"/>
          <p:cNvSpPr>
            <a:spLocks noChangeArrowheads="1"/>
          </p:cNvSpPr>
          <p:nvPr/>
        </p:nvSpPr>
        <p:spPr bwMode="auto">
          <a:xfrm>
            <a:off x="3884613" y="8685213"/>
            <a:ext cx="2973387" cy="458787"/>
          </a:xfrm>
          <a:prstGeom prst="rect">
            <a:avLst/>
          </a:prstGeom>
          <a:noFill/>
          <a:ln w="9525">
            <a:noFill/>
            <a:miter lim="800000"/>
            <a:headEnd/>
            <a:tailEnd/>
          </a:ln>
        </p:spPr>
        <p:txBody>
          <a:bodyPr lIns="19049" tIns="0" rIns="19049" bIns="0" anchor="b"/>
          <a:lstStyle/>
          <a:p>
            <a:pPr algn="r" defTabSz="914400" eaLnBrk="0" fontAlgn="base" hangingPunct="0">
              <a:spcBef>
                <a:spcPct val="0"/>
              </a:spcBef>
              <a:spcAft>
                <a:spcPct val="0"/>
              </a:spcAft>
            </a:pPr>
            <a:r>
              <a:rPr lang="en-US" sz="1000" i="1">
                <a:solidFill>
                  <a:srgbClr val="000000"/>
                </a:solidFill>
                <a:latin typeface="Times New Roman" pitchFamily="18" charset="0"/>
              </a:rPr>
              <a:t>7</a:t>
            </a:r>
          </a:p>
        </p:txBody>
      </p:sp>
      <p:sp>
        <p:nvSpPr>
          <p:cNvPr id="118793" name="Rectangle 8"/>
          <p:cNvSpPr>
            <a:spLocks noChangeArrowheads="1"/>
          </p:cNvSpPr>
          <p:nvPr/>
        </p:nvSpPr>
        <p:spPr bwMode="auto">
          <a:xfrm>
            <a:off x="-1588" y="8685213"/>
            <a:ext cx="2971801" cy="458787"/>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8794" name="Rectangle 9"/>
          <p:cNvSpPr>
            <a:spLocks noChangeArrowheads="1"/>
          </p:cNvSpPr>
          <p:nvPr/>
        </p:nvSpPr>
        <p:spPr bwMode="auto">
          <a:xfrm>
            <a:off x="-1588" y="0"/>
            <a:ext cx="2971801" cy="455613"/>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srgbClr val="000000"/>
              </a:solidFill>
              <a:latin typeface="Tahoma" pitchFamily="34" charset="0"/>
            </a:endParaRPr>
          </a:p>
        </p:txBody>
      </p:sp>
      <p:sp>
        <p:nvSpPr>
          <p:cNvPr id="118795" name="Rectangle 10"/>
          <p:cNvSpPr>
            <a:spLocks noGrp="1" noRot="1" noChangeAspect="1" noChangeArrowheads="1" noTextEdit="1"/>
          </p:cNvSpPr>
          <p:nvPr>
            <p:ph type="sldImg"/>
          </p:nvPr>
        </p:nvSpPr>
        <p:spPr>
          <a:xfrm>
            <a:off x="395288" y="692150"/>
            <a:ext cx="6070600" cy="3416300"/>
          </a:xfrm>
          <a:ln cap="flat"/>
        </p:spPr>
      </p:sp>
      <p:sp>
        <p:nvSpPr>
          <p:cNvPr id="118796" name="Rectangle 11"/>
          <p:cNvSpPr>
            <a:spLocks noGrp="1" noChangeArrowheads="1"/>
          </p:cNvSpPr>
          <p:nvPr>
            <p:ph type="body" idx="1"/>
          </p:nvPr>
        </p:nvSpPr>
        <p:spPr>
          <a:noFill/>
          <a:ln/>
        </p:spPr>
        <p:txBody>
          <a:bodyPr lIns="92066" tIns="46033" rIns="92066" bIns="46033"/>
          <a:lstStyle/>
          <a:p>
            <a:endParaRPr lang="es-ES"/>
          </a:p>
        </p:txBody>
      </p:sp>
    </p:spTree>
    <p:extLst>
      <p:ext uri="{BB962C8B-B14F-4D97-AF65-F5344CB8AC3E}">
        <p14:creationId xmlns:p14="http://schemas.microsoft.com/office/powerpoint/2010/main" val="2699136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4500"/>
            </a:lvl1pPr>
          </a:lstStyle>
          <a:p>
            <a:r>
              <a:rPr lang="es-ES"/>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AR"/>
          </a:p>
        </p:txBody>
      </p:sp>
      <p:sp>
        <p:nvSpPr>
          <p:cNvPr id="4" name="Marcador de fecha 3"/>
          <p:cNvSpPr>
            <a:spLocks noGrp="1"/>
          </p:cNvSpPr>
          <p:nvPr>
            <p:ph type="dt" sz="half" idx="10"/>
          </p:nvPr>
        </p:nvSpPr>
        <p:spPr/>
        <p:txBody>
          <a:bodyPr/>
          <a:lstStyle/>
          <a:p>
            <a:pPr>
              <a:defRPr/>
            </a:pPr>
            <a:fld id="{31C336E2-ADF8-49BD-A0F4-47C7608A6437}" type="datetimeFigureOut">
              <a:rPr lang="en-US" smtClean="0">
                <a:solidFill>
                  <a:prstClr val="black">
                    <a:tint val="75000"/>
                  </a:prstClr>
                </a:solidFill>
              </a:rPr>
              <a:pPr>
                <a:defRPr/>
              </a:pPr>
              <a:t>8/17/2023</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pPr>
              <a:defRPr/>
            </a:pPr>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a:defRPr/>
            </a:pPr>
            <a:fld id="{ABB00145-D864-4632-97A6-AE63B2EEDF46}"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976865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pPr>
              <a:defRPr/>
            </a:pPr>
            <a:fld id="{2597E8DE-B5AE-495C-9EB3-F6C28F858AD9}" type="datetimeFigureOut">
              <a:rPr lang="en-US" smtClean="0">
                <a:solidFill>
                  <a:prstClr val="black">
                    <a:tint val="75000"/>
                  </a:prstClr>
                </a:solidFill>
              </a:rPr>
              <a:pPr>
                <a:defRPr/>
              </a:pPr>
              <a:t>8/17/2023</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pPr>
              <a:defRPr/>
            </a:pPr>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a:defRPr/>
            </a:pPr>
            <a:fld id="{F49B6D4D-EE8E-44DF-A9CE-F616DFA379C7}"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3014511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AR"/>
          </a:p>
        </p:txBody>
      </p:sp>
      <p:sp>
        <p:nvSpPr>
          <p:cNvPr id="3" name="Marcador de texto vertical 2"/>
          <p:cNvSpPr>
            <a:spLocks noGrp="1"/>
          </p:cNvSpPr>
          <p:nvPr>
            <p:ph type="body" orient="vert" idx="1"/>
          </p:nvPr>
        </p:nvSpPr>
        <p:spPr>
          <a:xfrm>
            <a:off x="838201"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pPr>
              <a:defRPr/>
            </a:pPr>
            <a:fld id="{CD74C5FF-E26C-47C9-ADC8-B024D8FA883B}" type="datetimeFigureOut">
              <a:rPr lang="en-US" smtClean="0">
                <a:solidFill>
                  <a:prstClr val="black">
                    <a:tint val="75000"/>
                  </a:prstClr>
                </a:solidFill>
              </a:rPr>
              <a:pPr>
                <a:defRPr/>
              </a:pPr>
              <a:t>8/17/2023</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pPr>
              <a:defRPr/>
            </a:pPr>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a:defRPr/>
            </a:pPr>
            <a:fld id="{FAE4FF79-B825-4874-8DDE-07050F383506}"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144691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09600" y="1600201"/>
            <a:ext cx="5384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609600" y="6245225"/>
            <a:ext cx="2844800" cy="476250"/>
          </a:xfrm>
        </p:spPr>
        <p:txBody>
          <a:bodyPr/>
          <a:lstStyle>
            <a:lvl1pPr>
              <a:defRPr/>
            </a:lvl1pPr>
          </a:lstStyle>
          <a:p>
            <a:pPr>
              <a:defRPr/>
            </a:pPr>
            <a:endParaRPr lang="es-ES">
              <a:solidFill>
                <a:prstClr val="black">
                  <a:tint val="75000"/>
                </a:prstClr>
              </a:solidFill>
            </a:endParaRPr>
          </a:p>
        </p:txBody>
      </p:sp>
      <p:sp>
        <p:nvSpPr>
          <p:cNvPr id="6" name="5 Marcador de pie de página"/>
          <p:cNvSpPr>
            <a:spLocks noGrp="1"/>
          </p:cNvSpPr>
          <p:nvPr>
            <p:ph type="ftr" sz="quarter" idx="11"/>
          </p:nvPr>
        </p:nvSpPr>
        <p:spPr>
          <a:xfrm>
            <a:off x="4165600" y="6245225"/>
            <a:ext cx="3860800" cy="476250"/>
          </a:xfrm>
        </p:spPr>
        <p:txBody>
          <a:bodyPr/>
          <a:lstStyle>
            <a:lvl1pPr>
              <a:defRPr/>
            </a:lvl1pPr>
          </a:lstStyle>
          <a:p>
            <a:pPr>
              <a:defRPr/>
            </a:pPr>
            <a:endParaRPr lang="es-ES">
              <a:solidFill>
                <a:prstClr val="black">
                  <a:tint val="75000"/>
                </a:prstClr>
              </a:solidFill>
            </a:endParaRPr>
          </a:p>
        </p:txBody>
      </p:sp>
      <p:sp>
        <p:nvSpPr>
          <p:cNvPr id="7" name="6 Marcador de número de diapositiva"/>
          <p:cNvSpPr>
            <a:spLocks noGrp="1"/>
          </p:cNvSpPr>
          <p:nvPr>
            <p:ph type="sldNum" sz="quarter" idx="12"/>
          </p:nvPr>
        </p:nvSpPr>
        <p:spPr>
          <a:xfrm>
            <a:off x="8737600" y="6245225"/>
            <a:ext cx="2844800" cy="476250"/>
          </a:xfrm>
        </p:spPr>
        <p:txBody>
          <a:bodyPr/>
          <a:lstStyle>
            <a:lvl1pPr>
              <a:defRPr/>
            </a:lvl1pPr>
          </a:lstStyle>
          <a:p>
            <a:pPr>
              <a:defRPr/>
            </a:pPr>
            <a:fld id="{5171A7A2-C3C7-4A52-BBA0-BAB118D3C114}" type="slidenum">
              <a:rPr lang="es-ES">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19611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10"/>
          </p:nvPr>
        </p:nvSpPr>
        <p:spPr/>
        <p:txBody>
          <a:bodyPr/>
          <a:lstStyle/>
          <a:p>
            <a:pPr>
              <a:defRPr/>
            </a:pPr>
            <a:fld id="{3DF819E7-7D9B-41DB-8038-BC3FEFB83F54}" type="datetimeFigureOut">
              <a:rPr lang="en-US" smtClean="0">
                <a:solidFill>
                  <a:prstClr val="black">
                    <a:tint val="75000"/>
                  </a:prstClr>
                </a:solidFill>
              </a:rPr>
              <a:pPr>
                <a:defRPr/>
              </a:pPr>
              <a:t>8/17/2023</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pPr>
              <a:defRPr/>
            </a:pPr>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a:defRPr/>
            </a:pPr>
            <a:fld id="{5A957E44-0705-4322-8281-D9A302BC06CE}"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90577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40"/>
            <a:ext cx="10515600" cy="2852737"/>
          </a:xfrm>
        </p:spPr>
        <p:txBody>
          <a:bodyPr anchor="b"/>
          <a:lstStyle>
            <a:lvl1pPr>
              <a:defRPr sz="4500"/>
            </a:lvl1pPr>
          </a:lstStyle>
          <a:p>
            <a:r>
              <a:rPr lang="es-ES"/>
              <a:t>Haga clic para modificar el estilo de título del patrón</a:t>
            </a:r>
            <a:endParaRPr lang="es-AR"/>
          </a:p>
        </p:txBody>
      </p:sp>
      <p:sp>
        <p:nvSpPr>
          <p:cNvPr id="3" name="Marcador de texto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a:defRPr/>
            </a:pPr>
            <a:fld id="{2B095408-32F1-49A2-A366-8D08BF00F207}" type="datetimeFigureOut">
              <a:rPr lang="en-US" smtClean="0">
                <a:solidFill>
                  <a:prstClr val="black">
                    <a:tint val="75000"/>
                  </a:prstClr>
                </a:solidFill>
              </a:rPr>
              <a:pPr>
                <a:defRPr/>
              </a:pPr>
              <a:t>8/17/2023</a:t>
            </a:fld>
            <a:endParaRPr lang="en-US">
              <a:solidFill>
                <a:prstClr val="black">
                  <a:tint val="75000"/>
                </a:prstClr>
              </a:solidFill>
            </a:endParaRPr>
          </a:p>
        </p:txBody>
      </p:sp>
      <p:sp>
        <p:nvSpPr>
          <p:cNvPr id="5" name="Marcador de pie de página 4"/>
          <p:cNvSpPr>
            <a:spLocks noGrp="1"/>
          </p:cNvSpPr>
          <p:nvPr>
            <p:ph type="ftr" sz="quarter" idx="11"/>
          </p:nvPr>
        </p:nvSpPr>
        <p:spPr/>
        <p:txBody>
          <a:bodyPr/>
          <a:lstStyle/>
          <a:p>
            <a:pPr>
              <a:defRPr/>
            </a:pPr>
            <a:endParaRPr lang="en-US">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a:defRPr/>
            </a:pPr>
            <a:fld id="{FCA92246-C3CB-4EC2-BB9A-B7B63F9E17F6}"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18606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p:cNvSpPr>
            <a:spLocks noGrp="1"/>
          </p:cNvSpPr>
          <p:nvPr>
            <p:ph type="dt" sz="half" idx="10"/>
          </p:nvPr>
        </p:nvSpPr>
        <p:spPr/>
        <p:txBody>
          <a:bodyPr/>
          <a:lstStyle/>
          <a:p>
            <a:pPr>
              <a:defRPr/>
            </a:pPr>
            <a:fld id="{2F688AA7-E05C-41D6-BDB0-E5966BF9C906}" type="datetimeFigureOut">
              <a:rPr lang="en-US" smtClean="0">
                <a:solidFill>
                  <a:prstClr val="black">
                    <a:tint val="75000"/>
                  </a:prstClr>
                </a:solidFill>
              </a:rPr>
              <a:pPr>
                <a:defRPr/>
              </a:pPr>
              <a:t>8/17/2023</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pPr>
              <a:defRPr/>
            </a:pPr>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pPr>
              <a:defRPr/>
            </a:pPr>
            <a:fld id="{4FD8B5E5-622D-42B8-AC61-E047845CDDBE}"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378815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7"/>
            <a:ext cx="10515600" cy="1325563"/>
          </a:xfrm>
        </p:spPr>
        <p:txBody>
          <a:bodyPr/>
          <a:lstStyle/>
          <a:p>
            <a:r>
              <a:rPr lang="es-ES"/>
              <a:t>Haga clic para modificar el estilo de título del patrón</a:t>
            </a:r>
            <a:endParaRPr lang="es-AR"/>
          </a:p>
        </p:txBody>
      </p:sp>
      <p:sp>
        <p:nvSpPr>
          <p:cNvPr id="3" name="Marcador de texto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839789"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texto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1"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Marcador de fecha 6"/>
          <p:cNvSpPr>
            <a:spLocks noGrp="1"/>
          </p:cNvSpPr>
          <p:nvPr>
            <p:ph type="dt" sz="half" idx="10"/>
          </p:nvPr>
        </p:nvSpPr>
        <p:spPr/>
        <p:txBody>
          <a:bodyPr/>
          <a:lstStyle/>
          <a:p>
            <a:pPr>
              <a:defRPr/>
            </a:pPr>
            <a:fld id="{2D138135-9EFB-457C-A5BC-799CAB4485FC}" type="datetimeFigureOut">
              <a:rPr lang="en-US" smtClean="0">
                <a:solidFill>
                  <a:prstClr val="black">
                    <a:tint val="75000"/>
                  </a:prstClr>
                </a:solidFill>
              </a:rPr>
              <a:pPr>
                <a:defRPr/>
              </a:pPr>
              <a:t>8/17/2023</a:t>
            </a:fld>
            <a:endParaRPr lang="en-US">
              <a:solidFill>
                <a:prstClr val="black">
                  <a:tint val="75000"/>
                </a:prstClr>
              </a:solidFill>
            </a:endParaRPr>
          </a:p>
        </p:txBody>
      </p:sp>
      <p:sp>
        <p:nvSpPr>
          <p:cNvPr id="8" name="Marcador de pie de página 7"/>
          <p:cNvSpPr>
            <a:spLocks noGrp="1"/>
          </p:cNvSpPr>
          <p:nvPr>
            <p:ph type="ftr" sz="quarter" idx="11"/>
          </p:nvPr>
        </p:nvSpPr>
        <p:spPr/>
        <p:txBody>
          <a:bodyPr/>
          <a:lstStyle/>
          <a:p>
            <a:pPr>
              <a:defRPr/>
            </a:pPr>
            <a:endParaRPr lang="en-US">
              <a:solidFill>
                <a:prstClr val="black">
                  <a:tint val="75000"/>
                </a:prstClr>
              </a:solidFill>
            </a:endParaRPr>
          </a:p>
        </p:txBody>
      </p:sp>
      <p:sp>
        <p:nvSpPr>
          <p:cNvPr id="9" name="Marcador de número de diapositiva 8"/>
          <p:cNvSpPr>
            <a:spLocks noGrp="1"/>
          </p:cNvSpPr>
          <p:nvPr>
            <p:ph type="sldNum" sz="quarter" idx="12"/>
          </p:nvPr>
        </p:nvSpPr>
        <p:spPr/>
        <p:txBody>
          <a:bodyPr/>
          <a:lstStyle/>
          <a:p>
            <a:pPr>
              <a:defRPr/>
            </a:pPr>
            <a:fld id="{5DC713F7-B7FD-4770-8161-BC122644E27A}"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96889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AR"/>
          </a:p>
        </p:txBody>
      </p:sp>
      <p:sp>
        <p:nvSpPr>
          <p:cNvPr id="3" name="Marcador de fecha 2"/>
          <p:cNvSpPr>
            <a:spLocks noGrp="1"/>
          </p:cNvSpPr>
          <p:nvPr>
            <p:ph type="dt" sz="half" idx="10"/>
          </p:nvPr>
        </p:nvSpPr>
        <p:spPr/>
        <p:txBody>
          <a:bodyPr/>
          <a:lstStyle/>
          <a:p>
            <a:pPr>
              <a:defRPr/>
            </a:pPr>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pPr>
              <a:defRPr/>
            </a:pPr>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pPr>
              <a:defRPr/>
            </a:pPr>
            <a:fld id="{3B9BF23D-1E79-43D3-8E44-FDBB42F66A1C}" type="slidenum">
              <a:rPr lang="es-ES" smtClean="0">
                <a:solidFill>
                  <a:prstClr val="black">
                    <a:tint val="75000"/>
                  </a:prstClr>
                </a:solidFill>
              </a:rPr>
              <a:pPr>
                <a:defRPr/>
              </a:pPr>
              <a:t>‹Nº›</a:t>
            </a:fld>
            <a:endParaRPr lang="es-ES">
              <a:solidFill>
                <a:prstClr val="black">
                  <a:tint val="75000"/>
                </a:prstClr>
              </a:solidFill>
            </a:endParaRPr>
          </a:p>
        </p:txBody>
      </p:sp>
    </p:spTree>
    <p:extLst>
      <p:ext uri="{BB962C8B-B14F-4D97-AF65-F5344CB8AC3E}">
        <p14:creationId xmlns:p14="http://schemas.microsoft.com/office/powerpoint/2010/main" val="178151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a:defRPr/>
            </a:pPr>
            <a:fld id="{0ABF2DC2-7359-4888-AE0F-E073D8A9781F}" type="datetimeFigureOut">
              <a:rPr lang="en-US" smtClean="0">
                <a:solidFill>
                  <a:prstClr val="black">
                    <a:tint val="75000"/>
                  </a:prstClr>
                </a:solidFill>
              </a:rPr>
              <a:pPr>
                <a:defRPr/>
              </a:pPr>
              <a:t>8/17/2023</a:t>
            </a:fld>
            <a:endParaRPr lang="en-US">
              <a:solidFill>
                <a:prstClr val="black">
                  <a:tint val="75000"/>
                </a:prstClr>
              </a:solidFill>
            </a:endParaRPr>
          </a:p>
        </p:txBody>
      </p:sp>
      <p:sp>
        <p:nvSpPr>
          <p:cNvPr id="3" name="Marcador de pie de página 2"/>
          <p:cNvSpPr>
            <a:spLocks noGrp="1"/>
          </p:cNvSpPr>
          <p:nvPr>
            <p:ph type="ftr" sz="quarter" idx="11"/>
          </p:nvPr>
        </p:nvSpPr>
        <p:spPr/>
        <p:txBody>
          <a:bodyPr/>
          <a:lstStyle/>
          <a:p>
            <a:pPr>
              <a:defRPr/>
            </a:pPr>
            <a:endParaRPr lang="en-US">
              <a:solidFill>
                <a:prstClr val="black">
                  <a:tint val="75000"/>
                </a:prstClr>
              </a:solidFill>
            </a:endParaRPr>
          </a:p>
        </p:txBody>
      </p:sp>
      <p:sp>
        <p:nvSpPr>
          <p:cNvPr id="4" name="Marcador de número de diapositiva 3"/>
          <p:cNvSpPr>
            <a:spLocks noGrp="1"/>
          </p:cNvSpPr>
          <p:nvPr>
            <p:ph type="sldNum" sz="quarter" idx="12"/>
          </p:nvPr>
        </p:nvSpPr>
        <p:spPr/>
        <p:txBody>
          <a:bodyPr/>
          <a:lstStyle/>
          <a:p>
            <a:pPr>
              <a:defRPr/>
            </a:pPr>
            <a:fld id="{FC414786-DA7F-4EEE-A16B-73378AE611E4}"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4086459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AR"/>
          </a:p>
        </p:txBody>
      </p:sp>
      <p:sp>
        <p:nvSpPr>
          <p:cNvPr id="3" name="Marcador de contenido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a:defRPr/>
            </a:pPr>
            <a:fld id="{3341C5DF-EFD8-4DB2-9B44-E50838157D9E}" type="datetimeFigureOut">
              <a:rPr lang="en-US" smtClean="0">
                <a:solidFill>
                  <a:prstClr val="black">
                    <a:tint val="75000"/>
                  </a:prstClr>
                </a:solidFill>
              </a:rPr>
              <a:pPr>
                <a:defRPr/>
              </a:pPr>
              <a:t>8/17/2023</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pPr>
              <a:defRPr/>
            </a:pPr>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pPr>
              <a:defRPr/>
            </a:pPr>
            <a:fld id="{1C4A4BB4-1E39-4C21-A879-4D5E952B774B}"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200736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AR"/>
          </a:p>
        </p:txBody>
      </p:sp>
      <p:sp>
        <p:nvSpPr>
          <p:cNvPr id="3" name="Marcador de posición de imagen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a:defRPr/>
            </a:pPr>
            <a:fld id="{FA755361-0226-4F46-9144-67A793CDBB84}" type="datetimeFigureOut">
              <a:rPr lang="en-US" smtClean="0">
                <a:solidFill>
                  <a:prstClr val="black">
                    <a:tint val="75000"/>
                  </a:prstClr>
                </a:solidFill>
              </a:rPr>
              <a:pPr>
                <a:defRPr/>
              </a:pPr>
              <a:t>8/17/2023</a:t>
            </a:fld>
            <a:endParaRPr lang="en-US">
              <a:solidFill>
                <a:prstClr val="black">
                  <a:tint val="75000"/>
                </a:prstClr>
              </a:solidFill>
            </a:endParaRPr>
          </a:p>
        </p:txBody>
      </p:sp>
      <p:sp>
        <p:nvSpPr>
          <p:cNvPr id="6" name="Marcador de pie de página 5"/>
          <p:cNvSpPr>
            <a:spLocks noGrp="1"/>
          </p:cNvSpPr>
          <p:nvPr>
            <p:ph type="ftr" sz="quarter" idx="11"/>
          </p:nvPr>
        </p:nvSpPr>
        <p:spPr/>
        <p:txBody>
          <a:bodyPr/>
          <a:lstStyle/>
          <a:p>
            <a:pPr>
              <a:defRPr/>
            </a:pPr>
            <a:endParaRPr lang="en-US">
              <a:solidFill>
                <a:prstClr val="black">
                  <a:tint val="75000"/>
                </a:prstClr>
              </a:solidFill>
            </a:endParaRPr>
          </a:p>
        </p:txBody>
      </p:sp>
      <p:sp>
        <p:nvSpPr>
          <p:cNvPr id="7" name="Marcador de número de diapositiva 6"/>
          <p:cNvSpPr>
            <a:spLocks noGrp="1"/>
          </p:cNvSpPr>
          <p:nvPr>
            <p:ph type="sldNum" sz="quarter" idx="12"/>
          </p:nvPr>
        </p:nvSpPr>
        <p:spPr/>
        <p:txBody>
          <a:bodyPr/>
          <a:lstStyle/>
          <a:p>
            <a:pPr>
              <a:defRPr/>
            </a:pPr>
            <a:fld id="{CB18B327-0E14-4BBC-AA7C-92E94B21F4DB}" type="slidenum">
              <a:rPr lang="en-US" smtClean="0">
                <a:solidFill>
                  <a:prstClr val="black">
                    <a:tint val="75000"/>
                  </a:prstClr>
                </a:solidFill>
              </a:rPr>
              <a:pPr>
                <a:defRPr/>
              </a:pPr>
              <a:t>‹Nº›</a:t>
            </a:fld>
            <a:endParaRPr lang="en-US">
              <a:solidFill>
                <a:prstClr val="black">
                  <a:tint val="75000"/>
                </a:prstClr>
              </a:solidFill>
            </a:endParaRPr>
          </a:p>
        </p:txBody>
      </p:sp>
    </p:spTree>
    <p:extLst>
      <p:ext uri="{BB962C8B-B14F-4D97-AF65-F5344CB8AC3E}">
        <p14:creationId xmlns:p14="http://schemas.microsoft.com/office/powerpoint/2010/main" val="100363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40000"/>
            <a:lumOff val="60000"/>
          </a:schemeClr>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914400" eaLnBrk="0" fontAlgn="base" hangingPunct="0">
              <a:spcBef>
                <a:spcPct val="0"/>
              </a:spcBef>
              <a:spcAft>
                <a:spcPct val="0"/>
              </a:spcAft>
              <a:defRPr/>
            </a:pPr>
            <a:endParaRPr lang="es-ES" i="1">
              <a:solidFill>
                <a:prstClr val="black">
                  <a:tint val="75000"/>
                </a:prstClr>
              </a:solidFill>
              <a:latin typeface="Tahoma" pitchFamily="34" charset="0"/>
            </a:endParaRPr>
          </a:p>
        </p:txBody>
      </p:sp>
      <p:sp>
        <p:nvSpPr>
          <p:cNvPr id="5" name="Marcador de pie de página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914400" eaLnBrk="0" fontAlgn="base" hangingPunct="0">
              <a:spcBef>
                <a:spcPct val="0"/>
              </a:spcBef>
              <a:spcAft>
                <a:spcPct val="0"/>
              </a:spcAft>
              <a:defRPr/>
            </a:pPr>
            <a:endParaRPr lang="es-ES" i="1">
              <a:solidFill>
                <a:prstClr val="black">
                  <a:tint val="75000"/>
                </a:prstClr>
              </a:solidFill>
              <a:latin typeface="Tahoma" pitchFamily="34" charset="0"/>
            </a:endParaRPr>
          </a:p>
        </p:txBody>
      </p:sp>
      <p:sp>
        <p:nvSpPr>
          <p:cNvPr id="6" name="Marcador de número de diapositiva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914400" eaLnBrk="0" fontAlgn="base" hangingPunct="0">
              <a:spcBef>
                <a:spcPct val="0"/>
              </a:spcBef>
              <a:spcAft>
                <a:spcPct val="0"/>
              </a:spcAft>
              <a:defRPr/>
            </a:pPr>
            <a:fld id="{3B9BF23D-1E79-43D3-8E44-FDBB42F66A1C}" type="slidenum">
              <a:rPr lang="es-ES" i="1" smtClean="0">
                <a:solidFill>
                  <a:prstClr val="black">
                    <a:tint val="75000"/>
                  </a:prstClr>
                </a:solidFill>
                <a:latin typeface="Tahoma" pitchFamily="34" charset="0"/>
              </a:rPr>
              <a:pPr defTabSz="914400" eaLnBrk="0" fontAlgn="base" hangingPunct="0">
                <a:spcBef>
                  <a:spcPct val="0"/>
                </a:spcBef>
                <a:spcAft>
                  <a:spcPct val="0"/>
                </a:spcAft>
                <a:defRPr/>
              </a:pPr>
              <a:t>‹Nº›</a:t>
            </a:fld>
            <a:endParaRPr lang="es-ES" i="1">
              <a:solidFill>
                <a:prstClr val="black">
                  <a:tint val="75000"/>
                </a:prstClr>
              </a:solidFill>
              <a:latin typeface="Tahoma" pitchFamily="34" charset="0"/>
            </a:endParaRPr>
          </a:p>
        </p:txBody>
      </p:sp>
    </p:spTree>
    <p:extLst>
      <p:ext uri="{BB962C8B-B14F-4D97-AF65-F5344CB8AC3E}">
        <p14:creationId xmlns:p14="http://schemas.microsoft.com/office/powerpoint/2010/main" val="19144679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A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4.bin"/><Relationship Id="rId1" Type="http://schemas.openxmlformats.org/officeDocument/2006/relationships/slideLayout" Target="../slideLayouts/slideLayout6.xml"/><Relationship Id="rId5" Type="http://schemas.openxmlformats.org/officeDocument/2006/relationships/image" Target="../media/image14.wmf"/><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5.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6.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1524000" y="0"/>
            <a:ext cx="9144000" cy="2128838"/>
          </a:xfrm>
          <a:prstGeom prst="rect">
            <a:avLst/>
          </a:prstGeom>
          <a:solidFill>
            <a:srgbClr val="FFEFCE"/>
          </a:solidFill>
          <a:ln w="28575">
            <a:noFill/>
            <a:miter lim="800000"/>
            <a:headEnd/>
            <a:tailEnd/>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sp>
        <p:nvSpPr>
          <p:cNvPr id="54275" name="Oval 4"/>
          <p:cNvSpPr>
            <a:spLocks noChangeArrowheads="1"/>
          </p:cNvSpPr>
          <p:nvPr/>
        </p:nvSpPr>
        <p:spPr bwMode="auto">
          <a:xfrm rot="5400000">
            <a:off x="5559425" y="1028700"/>
            <a:ext cx="1066800" cy="1828800"/>
          </a:xfrm>
          <a:prstGeom prst="ellipse">
            <a:avLst/>
          </a:prstGeom>
          <a:solidFill>
            <a:srgbClr val="FFEFCE"/>
          </a:solidFill>
          <a:ln w="28575">
            <a:noFill/>
            <a:round/>
            <a:headEnd/>
            <a:tailEnd/>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graphicFrame>
        <p:nvGraphicFramePr>
          <p:cNvPr id="54276" name="Object 5"/>
          <p:cNvGraphicFramePr>
            <a:graphicFrameLocks noChangeAspect="1"/>
          </p:cNvGraphicFramePr>
          <p:nvPr>
            <p:extLst>
              <p:ext uri="{D42A27DB-BD31-4B8C-83A1-F6EECF244321}">
                <p14:modId xmlns:p14="http://schemas.microsoft.com/office/powerpoint/2010/main" val="3650003048"/>
              </p:ext>
            </p:extLst>
          </p:nvPr>
        </p:nvGraphicFramePr>
        <p:xfrm>
          <a:off x="2894014" y="2172759"/>
          <a:ext cx="6397625" cy="3805238"/>
        </p:xfrm>
        <a:graphic>
          <a:graphicData uri="http://schemas.openxmlformats.org/presentationml/2006/ole">
            <mc:AlternateContent xmlns:mc="http://schemas.openxmlformats.org/markup-compatibility/2006">
              <mc:Choice xmlns:v="urn:schemas-microsoft-com:vml" Requires="v">
                <p:oleObj name="Image" r:id="rId2" imgW="6836569" imgH="4066361" progId="">
                  <p:embed/>
                </p:oleObj>
              </mc:Choice>
              <mc:Fallback>
                <p:oleObj name="Image" r:id="rId2" imgW="6836569" imgH="4066361"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4014" y="2172759"/>
                        <a:ext cx="6397625" cy="38052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7" name="Text Box 6"/>
          <p:cNvSpPr txBox="1">
            <a:spLocks noChangeArrowheads="1"/>
          </p:cNvSpPr>
          <p:nvPr/>
        </p:nvSpPr>
        <p:spPr bwMode="auto">
          <a:xfrm>
            <a:off x="1589088" y="712788"/>
            <a:ext cx="9010650" cy="830262"/>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altLang="en-US" sz="2400" b="1" dirty="0">
                <a:solidFill>
                  <a:prstClr val="black"/>
                </a:solidFill>
                <a:latin typeface="Tahoma" pitchFamily="34" charset="0"/>
              </a:rPr>
              <a:t>ELASTICIDAD </a:t>
            </a:r>
          </a:p>
          <a:p>
            <a:pPr algn="ctr" defTabSz="914400" eaLnBrk="0" fontAlgn="base" hangingPunct="0">
              <a:spcBef>
                <a:spcPct val="0"/>
              </a:spcBef>
              <a:spcAft>
                <a:spcPct val="0"/>
              </a:spcAft>
            </a:pPr>
            <a:r>
              <a:rPr lang="en-US" altLang="en-US" sz="2400" b="1" dirty="0">
                <a:solidFill>
                  <a:prstClr val="black"/>
                </a:solidFill>
                <a:latin typeface="Tahoma" pitchFamily="34" charset="0"/>
              </a:rPr>
              <a:t>DE LA DEMANDA Y LA OFERTA </a:t>
            </a:r>
          </a:p>
        </p:txBody>
      </p:sp>
    </p:spTree>
    <p:extLst>
      <p:ext uri="{BB962C8B-B14F-4D97-AF65-F5344CB8AC3E}">
        <p14:creationId xmlns:p14="http://schemas.microsoft.com/office/powerpoint/2010/main" val="124666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solidFill>
                  <a:schemeClr val="tx2">
                    <a:lumMod val="10000"/>
                  </a:schemeClr>
                </a:solidFill>
              </a:rPr>
              <a:t>Elasticidad- precio y su relación con el Ingreso</a:t>
            </a:r>
          </a:p>
        </p:txBody>
      </p:sp>
      <p:sp>
        <p:nvSpPr>
          <p:cNvPr id="3" name="Marcador de contenido 2"/>
          <p:cNvSpPr>
            <a:spLocks noGrp="1"/>
          </p:cNvSpPr>
          <p:nvPr>
            <p:ph idx="1"/>
          </p:nvPr>
        </p:nvSpPr>
        <p:spPr>
          <a:xfrm>
            <a:off x="694265" y="1385358"/>
            <a:ext cx="11032067" cy="4351338"/>
          </a:xfrm>
        </p:spPr>
        <p:txBody>
          <a:bodyPr/>
          <a:lstStyle/>
          <a:p>
            <a:r>
              <a:rPr lang="es-AR" dirty="0">
                <a:solidFill>
                  <a:schemeClr val="tx2">
                    <a:lumMod val="10000"/>
                  </a:schemeClr>
                </a:solidFill>
              </a:rPr>
              <a:t>El empresario considera necesario obtener mayores ingresos por la venta de un determinado bien</a:t>
            </a:r>
          </a:p>
        </p:txBody>
      </p:sp>
      <p:pic>
        <p:nvPicPr>
          <p:cNvPr id="4" name="Imagen 3"/>
          <p:cNvPicPr>
            <a:picLocks noChangeAspect="1"/>
          </p:cNvPicPr>
          <p:nvPr/>
        </p:nvPicPr>
        <p:blipFill rotWithShape="1">
          <a:blip r:embed="rId2"/>
          <a:srcRect l="31319" t="23580" r="31667" b="50000"/>
          <a:stretch/>
        </p:blipFill>
        <p:spPr>
          <a:xfrm>
            <a:off x="2379133" y="1901824"/>
            <a:ext cx="8085667" cy="3246405"/>
          </a:xfrm>
          <a:prstGeom prst="rect">
            <a:avLst/>
          </a:prstGeom>
        </p:spPr>
      </p:pic>
      <p:sp>
        <p:nvSpPr>
          <p:cNvPr id="5" name="Rectángulo 4"/>
          <p:cNvSpPr/>
          <p:nvPr/>
        </p:nvSpPr>
        <p:spPr>
          <a:xfrm>
            <a:off x="1257298" y="5569265"/>
            <a:ext cx="9906000" cy="923330"/>
          </a:xfrm>
          <a:prstGeom prst="rect">
            <a:avLst/>
          </a:prstGeom>
        </p:spPr>
        <p:txBody>
          <a:bodyPr wrap="square">
            <a:spAutoFit/>
          </a:bodyPr>
          <a:lstStyle/>
          <a:p>
            <a:pPr algn="just"/>
            <a:r>
              <a:rPr lang="es-AR" dirty="0">
                <a:solidFill>
                  <a:schemeClr val="tx2">
                    <a:lumMod val="25000"/>
                  </a:schemeClr>
                </a:solidFill>
              </a:rPr>
              <a:t>En el gráfico  (1) se observa que: si disminuye el precio del bien X de PA a PB, el ingreso total no se modifica (igual área). En cambio, en el gráfico II.6 (2), ante la misma situación, el ingreso es mayor (área menor); y en el gráfico II.6 (3), el ingreso es menor</a:t>
            </a:r>
          </a:p>
        </p:txBody>
      </p:sp>
    </p:spTree>
    <p:extLst>
      <p:ext uri="{BB962C8B-B14F-4D97-AF65-F5344CB8AC3E}">
        <p14:creationId xmlns:p14="http://schemas.microsoft.com/office/powerpoint/2010/main" val="3836501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2667000" y="357166"/>
            <a:ext cx="8001000" cy="500066"/>
          </a:xfrm>
        </p:spPr>
        <p:txBody>
          <a:bodyPr>
            <a:noAutofit/>
          </a:bodyPr>
          <a:lstStyle/>
          <a:p>
            <a:pPr>
              <a:defRPr/>
            </a:pPr>
            <a:r>
              <a:rPr lang="es-ES_tradnl" sz="2800" u="sng" dirty="0">
                <a:solidFill>
                  <a:schemeClr val="bg2">
                    <a:lumMod val="75000"/>
                  </a:schemeClr>
                </a:solidFill>
              </a:rPr>
              <a:t>La elasticidad precio de la demanda</a:t>
            </a:r>
            <a:endParaRPr lang="en-US" altLang="en-US" sz="2800" u="sng" dirty="0">
              <a:solidFill>
                <a:schemeClr val="bg2">
                  <a:lumMod val="75000"/>
                </a:schemeClr>
              </a:solidFill>
              <a:latin typeface="Book Antiqua" pitchFamily="18" charset="0"/>
            </a:endParaRPr>
          </a:p>
        </p:txBody>
      </p:sp>
      <p:sp>
        <p:nvSpPr>
          <p:cNvPr id="61442" name="Rectangle 5"/>
          <p:cNvSpPr>
            <a:spLocks noGrp="1" noChangeArrowheads="1"/>
          </p:cNvSpPr>
          <p:nvPr>
            <p:ph idx="1"/>
          </p:nvPr>
        </p:nvSpPr>
        <p:spPr>
          <a:xfrm>
            <a:off x="2667001" y="1663700"/>
            <a:ext cx="7707313" cy="5194300"/>
          </a:xfrm>
        </p:spPr>
        <p:txBody>
          <a:bodyPr/>
          <a:lstStyle/>
          <a:p>
            <a:pPr indent="-282575">
              <a:buFont typeface="Wingdings 2" pitchFamily="18" charset="2"/>
              <a:buChar char=""/>
            </a:pPr>
            <a:r>
              <a:rPr lang="es-ES_tradnl" sz="2800" dirty="0">
                <a:solidFill>
                  <a:schemeClr val="tx2">
                    <a:lumMod val="10000"/>
                  </a:schemeClr>
                </a:solidFill>
                <a:latin typeface="Book Antiqua" pitchFamily="18" charset="0"/>
              </a:rPr>
              <a:t>Cuanto mayor sea el valor de la elasticidad, mayor es el grado de respuesta de la cantidad demandada ante la variación del precio</a:t>
            </a:r>
          </a:p>
          <a:p>
            <a:pPr indent="-282575">
              <a:buNone/>
            </a:pPr>
            <a:endParaRPr lang="es-ES_tradnl" sz="2800" dirty="0">
              <a:solidFill>
                <a:schemeClr val="tx2">
                  <a:lumMod val="10000"/>
                </a:schemeClr>
              </a:solidFill>
              <a:latin typeface="Book Antiqua" pitchFamily="18" charset="0"/>
            </a:endParaRPr>
          </a:p>
          <a:p>
            <a:pPr indent="-282575">
              <a:buFont typeface="Wingdings 2" pitchFamily="18" charset="2"/>
              <a:buChar char=""/>
            </a:pPr>
            <a:r>
              <a:rPr lang="es-ES_tradnl" sz="2800" dirty="0">
                <a:solidFill>
                  <a:schemeClr val="tx2">
                    <a:lumMod val="10000"/>
                  </a:schemeClr>
                </a:solidFill>
                <a:latin typeface="Book Antiqua" pitchFamily="18" charset="0"/>
              </a:rPr>
              <a:t>El valor de la elasticidad permite clasificar los bienes según su sensibilidad ante variaciones de su precio. Se distinguen tres tipos de demanda atendiendo a este valor:</a:t>
            </a:r>
            <a:endParaRPr lang="es-ES" sz="2800" dirty="0">
              <a:solidFill>
                <a:schemeClr val="tx2">
                  <a:lumMod val="10000"/>
                </a:schemeClr>
              </a:solidFill>
              <a:latin typeface="Book Antiqua" pitchFamily="18" charset="0"/>
            </a:endParaRPr>
          </a:p>
          <a:p>
            <a:pPr indent="-282575">
              <a:buNone/>
            </a:pPr>
            <a:endParaRPr lang="en-US" altLang="en-US" sz="2800" dirty="0">
              <a:latin typeface="Book Antiqua" pitchFamily="18" charset="0"/>
            </a:endParaRPr>
          </a:p>
        </p:txBody>
      </p:sp>
      <p:sp>
        <p:nvSpPr>
          <p:cNvPr id="61444" name="Line 7"/>
          <p:cNvSpPr>
            <a:spLocks noChangeShapeType="1"/>
          </p:cNvSpPr>
          <p:nvPr/>
        </p:nvSpPr>
        <p:spPr bwMode="auto">
          <a:xfrm>
            <a:off x="1524000" y="981075"/>
            <a:ext cx="9144000" cy="0"/>
          </a:xfrm>
          <a:prstGeom prst="line">
            <a:avLst/>
          </a:prstGeom>
          <a:noFill/>
          <a:ln w="28575">
            <a:solidFill>
              <a:srgbClr val="FFFF00"/>
            </a:solidFill>
            <a:round/>
            <a:headEnd type="none" w="sm" len="sm"/>
            <a:tailEnd type="none" w="sm" len="sm"/>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Tree>
    <p:extLst>
      <p:ext uri="{BB962C8B-B14F-4D97-AF65-F5344CB8AC3E}">
        <p14:creationId xmlns:p14="http://schemas.microsoft.com/office/powerpoint/2010/main" val="37076901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666976" y="228600"/>
            <a:ext cx="6172224" cy="685800"/>
          </a:xfrm>
        </p:spPr>
        <p:txBody>
          <a:bodyPr/>
          <a:lstStyle/>
          <a:p>
            <a:pPr algn="ctr" eaLnBrk="1" hangingPunct="1">
              <a:defRPr/>
            </a:pPr>
            <a:r>
              <a:rPr lang="es-ES_tradnl" sz="2400" u="sng" dirty="0">
                <a:solidFill>
                  <a:schemeClr val="bg2">
                    <a:lumMod val="75000"/>
                  </a:schemeClr>
                </a:solidFill>
                <a:latin typeface="Book Antiqua" pitchFamily="18" charset="0"/>
              </a:rPr>
              <a:t>La elasticidad precio de la demanda</a:t>
            </a:r>
            <a:endParaRPr lang="es-ES" sz="2400" u="sng" dirty="0">
              <a:solidFill>
                <a:schemeClr val="bg2">
                  <a:lumMod val="75000"/>
                </a:schemeClr>
              </a:solidFill>
              <a:latin typeface="Book Antiqua" pitchFamily="18" charset="0"/>
            </a:endParaRPr>
          </a:p>
        </p:txBody>
      </p:sp>
      <p:sp>
        <p:nvSpPr>
          <p:cNvPr id="60419" name="Line 4"/>
          <p:cNvSpPr>
            <a:spLocks noChangeShapeType="1"/>
          </p:cNvSpPr>
          <p:nvPr/>
        </p:nvSpPr>
        <p:spPr bwMode="auto">
          <a:xfrm>
            <a:off x="4419600" y="6629400"/>
            <a:ext cx="6248400" cy="0"/>
          </a:xfrm>
          <a:prstGeom prst="line">
            <a:avLst/>
          </a:prstGeom>
          <a:noFill/>
          <a:ln w="9525">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20" name="Text Box 5"/>
          <p:cNvSpPr txBox="1">
            <a:spLocks noChangeArrowheads="1"/>
          </p:cNvSpPr>
          <p:nvPr/>
        </p:nvSpPr>
        <p:spPr bwMode="auto">
          <a:xfrm>
            <a:off x="1695452" y="857251"/>
            <a:ext cx="8758236" cy="892175"/>
          </a:xfrm>
          <a:prstGeom prst="rect">
            <a:avLst/>
          </a:prstGeom>
          <a:noFill/>
          <a:ln w="9525">
            <a:noFill/>
            <a:miter lim="800000"/>
            <a:headEnd/>
            <a:tailEnd/>
          </a:ln>
        </p:spPr>
        <p:txBody>
          <a:bodyPr wrap="square">
            <a:spAutoFit/>
          </a:bodyPr>
          <a:lstStyle/>
          <a:p>
            <a:pPr algn="just" defTabSz="914400" eaLnBrk="0" fontAlgn="base" hangingPunct="0">
              <a:spcBef>
                <a:spcPct val="50000"/>
              </a:spcBef>
              <a:spcAft>
                <a:spcPct val="0"/>
              </a:spcAft>
            </a:pPr>
            <a:r>
              <a:rPr lang="es-ES_tradnl" sz="2600" dirty="0">
                <a:solidFill>
                  <a:prstClr val="black"/>
                </a:solidFill>
                <a:latin typeface="Book Antiqua" pitchFamily="18" charset="0"/>
              </a:rPr>
              <a:t>Representamos las curvas de demanda de dos bienes distintos</a:t>
            </a:r>
            <a:r>
              <a:rPr lang="es-ES_tradnl" sz="2400" dirty="0">
                <a:solidFill>
                  <a:prstClr val="black"/>
                </a:solidFill>
                <a:latin typeface="Book Antiqua" pitchFamily="18" charset="0"/>
              </a:rPr>
              <a:t>:</a:t>
            </a:r>
            <a:endParaRPr lang="es-ES" sz="2400" dirty="0">
              <a:solidFill>
                <a:prstClr val="black"/>
              </a:solidFill>
              <a:latin typeface="Book Antiqua" pitchFamily="18" charset="0"/>
            </a:endParaRPr>
          </a:p>
        </p:txBody>
      </p:sp>
      <p:sp>
        <p:nvSpPr>
          <p:cNvPr id="60421" name="Line 6"/>
          <p:cNvSpPr>
            <a:spLocks noChangeShapeType="1"/>
          </p:cNvSpPr>
          <p:nvPr/>
        </p:nvSpPr>
        <p:spPr bwMode="auto">
          <a:xfrm>
            <a:off x="3062288" y="2695575"/>
            <a:ext cx="0" cy="2667000"/>
          </a:xfrm>
          <a:prstGeom prst="line">
            <a:avLst/>
          </a:prstGeom>
          <a:noFill/>
          <a:ln w="25400">
            <a:solidFill>
              <a:schemeClr val="tx2">
                <a:lumMod val="10000"/>
              </a:schemeClr>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22" name="Line 7"/>
          <p:cNvSpPr>
            <a:spLocks noChangeShapeType="1"/>
          </p:cNvSpPr>
          <p:nvPr/>
        </p:nvSpPr>
        <p:spPr bwMode="auto">
          <a:xfrm>
            <a:off x="3062288" y="5324475"/>
            <a:ext cx="2895600" cy="0"/>
          </a:xfrm>
          <a:prstGeom prst="line">
            <a:avLst/>
          </a:prstGeom>
          <a:noFill/>
          <a:ln w="25400">
            <a:solidFill>
              <a:schemeClr val="tx2">
                <a:lumMod val="10000"/>
              </a:schemeClr>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23" name="Line 8"/>
          <p:cNvSpPr>
            <a:spLocks noChangeShapeType="1"/>
          </p:cNvSpPr>
          <p:nvPr/>
        </p:nvSpPr>
        <p:spPr bwMode="auto">
          <a:xfrm>
            <a:off x="3595688" y="2886075"/>
            <a:ext cx="1143000" cy="1981200"/>
          </a:xfrm>
          <a:prstGeom prst="line">
            <a:avLst/>
          </a:prstGeom>
          <a:noFill/>
          <a:ln w="38100">
            <a:solidFill>
              <a:srgbClr val="FF0000"/>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24" name="Text Box 9"/>
          <p:cNvSpPr txBox="1">
            <a:spLocks noChangeArrowheads="1"/>
          </p:cNvSpPr>
          <p:nvPr/>
        </p:nvSpPr>
        <p:spPr bwMode="auto">
          <a:xfrm>
            <a:off x="2528888" y="26574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Px</a:t>
            </a:r>
            <a:endParaRPr lang="es-ES" sz="1200" i="1">
              <a:solidFill>
                <a:prstClr val="black"/>
              </a:solidFill>
              <a:latin typeface="Tahoma" pitchFamily="34" charset="0"/>
            </a:endParaRPr>
          </a:p>
        </p:txBody>
      </p:sp>
      <p:sp>
        <p:nvSpPr>
          <p:cNvPr id="60425" name="Text Box 10"/>
          <p:cNvSpPr txBox="1">
            <a:spLocks noChangeArrowheads="1"/>
          </p:cNvSpPr>
          <p:nvPr/>
        </p:nvSpPr>
        <p:spPr bwMode="auto">
          <a:xfrm>
            <a:off x="5653088" y="54006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X</a:t>
            </a:r>
            <a:endParaRPr lang="es-ES" sz="1200" i="1">
              <a:solidFill>
                <a:prstClr val="black"/>
              </a:solidFill>
              <a:latin typeface="Tahoma" pitchFamily="34" charset="0"/>
            </a:endParaRPr>
          </a:p>
        </p:txBody>
      </p:sp>
      <p:sp>
        <p:nvSpPr>
          <p:cNvPr id="60426" name="Line 11"/>
          <p:cNvSpPr>
            <a:spLocks noChangeShapeType="1"/>
          </p:cNvSpPr>
          <p:nvPr/>
        </p:nvSpPr>
        <p:spPr bwMode="auto">
          <a:xfrm>
            <a:off x="6491288" y="2695575"/>
            <a:ext cx="0" cy="2667000"/>
          </a:xfrm>
          <a:prstGeom prst="line">
            <a:avLst/>
          </a:prstGeom>
          <a:noFill/>
          <a:ln w="25400">
            <a:solidFill>
              <a:schemeClr val="tx2">
                <a:lumMod val="10000"/>
              </a:schemeClr>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27" name="Line 12"/>
          <p:cNvSpPr>
            <a:spLocks noChangeShapeType="1"/>
          </p:cNvSpPr>
          <p:nvPr/>
        </p:nvSpPr>
        <p:spPr bwMode="auto">
          <a:xfrm>
            <a:off x="6491288" y="5324475"/>
            <a:ext cx="2895600" cy="0"/>
          </a:xfrm>
          <a:prstGeom prst="line">
            <a:avLst/>
          </a:prstGeom>
          <a:noFill/>
          <a:ln w="25400">
            <a:solidFill>
              <a:schemeClr val="tx2">
                <a:lumMod val="10000"/>
              </a:schemeClr>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28" name="Text Box 13"/>
          <p:cNvSpPr txBox="1">
            <a:spLocks noChangeArrowheads="1"/>
          </p:cNvSpPr>
          <p:nvPr/>
        </p:nvSpPr>
        <p:spPr bwMode="auto">
          <a:xfrm>
            <a:off x="9082088" y="54006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Y</a:t>
            </a:r>
            <a:endParaRPr lang="es-ES" sz="1200" i="1">
              <a:solidFill>
                <a:prstClr val="black"/>
              </a:solidFill>
              <a:latin typeface="Tahoma" pitchFamily="34" charset="0"/>
            </a:endParaRPr>
          </a:p>
        </p:txBody>
      </p:sp>
      <p:sp>
        <p:nvSpPr>
          <p:cNvPr id="60429" name="Line 14"/>
          <p:cNvSpPr>
            <a:spLocks noChangeShapeType="1"/>
          </p:cNvSpPr>
          <p:nvPr/>
        </p:nvSpPr>
        <p:spPr bwMode="auto">
          <a:xfrm>
            <a:off x="6796088" y="3343275"/>
            <a:ext cx="2362200" cy="1066800"/>
          </a:xfrm>
          <a:prstGeom prst="line">
            <a:avLst/>
          </a:prstGeom>
          <a:noFill/>
          <a:ln w="38100">
            <a:solidFill>
              <a:srgbClr val="003399"/>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30" name="Line 15"/>
          <p:cNvSpPr>
            <a:spLocks noChangeShapeType="1"/>
          </p:cNvSpPr>
          <p:nvPr/>
        </p:nvSpPr>
        <p:spPr bwMode="auto">
          <a:xfrm>
            <a:off x="3062288" y="3571875"/>
            <a:ext cx="2971800" cy="0"/>
          </a:xfrm>
          <a:prstGeom prst="line">
            <a:avLst/>
          </a:prstGeom>
          <a:noFill/>
          <a:ln w="25400">
            <a:solidFill>
              <a:schemeClr val="tx1"/>
            </a:solidFill>
            <a:prstDash val="sysDot"/>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31" name="Line 16"/>
          <p:cNvSpPr>
            <a:spLocks noChangeShapeType="1"/>
          </p:cNvSpPr>
          <p:nvPr/>
        </p:nvSpPr>
        <p:spPr bwMode="auto">
          <a:xfrm>
            <a:off x="3062288" y="4181475"/>
            <a:ext cx="2971800" cy="0"/>
          </a:xfrm>
          <a:prstGeom prst="line">
            <a:avLst/>
          </a:prstGeom>
          <a:noFill/>
          <a:ln w="25400">
            <a:solidFill>
              <a:schemeClr val="tx1"/>
            </a:solidFill>
            <a:prstDash val="sysDot"/>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32" name="Line 17"/>
          <p:cNvSpPr>
            <a:spLocks noChangeShapeType="1"/>
          </p:cNvSpPr>
          <p:nvPr/>
        </p:nvSpPr>
        <p:spPr bwMode="auto">
          <a:xfrm>
            <a:off x="3976688" y="3571875"/>
            <a:ext cx="0" cy="1752600"/>
          </a:xfrm>
          <a:prstGeom prst="line">
            <a:avLst/>
          </a:prstGeom>
          <a:noFill/>
          <a:ln w="25400">
            <a:solidFill>
              <a:schemeClr val="tx1"/>
            </a:solidFill>
            <a:prstDash val="sysDot"/>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33" name="Line 18"/>
          <p:cNvSpPr>
            <a:spLocks noChangeShapeType="1"/>
          </p:cNvSpPr>
          <p:nvPr/>
        </p:nvSpPr>
        <p:spPr bwMode="auto">
          <a:xfrm>
            <a:off x="4357688" y="4181475"/>
            <a:ext cx="0" cy="1143000"/>
          </a:xfrm>
          <a:prstGeom prst="line">
            <a:avLst/>
          </a:prstGeom>
          <a:noFill/>
          <a:ln w="25400">
            <a:solidFill>
              <a:schemeClr val="tx1"/>
            </a:solidFill>
            <a:prstDash val="sysDot"/>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34" name="Line 19"/>
          <p:cNvSpPr>
            <a:spLocks noChangeShapeType="1"/>
          </p:cNvSpPr>
          <p:nvPr/>
        </p:nvSpPr>
        <p:spPr bwMode="auto">
          <a:xfrm>
            <a:off x="7329488" y="3571875"/>
            <a:ext cx="0" cy="1752600"/>
          </a:xfrm>
          <a:prstGeom prst="line">
            <a:avLst/>
          </a:prstGeom>
          <a:noFill/>
          <a:ln w="25400">
            <a:solidFill>
              <a:schemeClr val="tx1"/>
            </a:solidFill>
            <a:prstDash val="sysDot"/>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35" name="Line 20"/>
          <p:cNvSpPr>
            <a:spLocks noChangeShapeType="1"/>
          </p:cNvSpPr>
          <p:nvPr/>
        </p:nvSpPr>
        <p:spPr bwMode="auto">
          <a:xfrm>
            <a:off x="8624888" y="4181475"/>
            <a:ext cx="0" cy="1143000"/>
          </a:xfrm>
          <a:prstGeom prst="line">
            <a:avLst/>
          </a:prstGeom>
          <a:noFill/>
          <a:ln w="25400">
            <a:solidFill>
              <a:schemeClr val="tx1"/>
            </a:solidFill>
            <a:prstDash val="sysDot"/>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36" name="Text Box 21"/>
          <p:cNvSpPr txBox="1">
            <a:spLocks noChangeArrowheads="1"/>
          </p:cNvSpPr>
          <p:nvPr/>
        </p:nvSpPr>
        <p:spPr bwMode="auto">
          <a:xfrm>
            <a:off x="5957888" y="27336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Py</a:t>
            </a:r>
            <a:endParaRPr lang="es-ES" sz="1200" i="1">
              <a:solidFill>
                <a:prstClr val="black"/>
              </a:solidFill>
              <a:latin typeface="Tahoma" pitchFamily="34" charset="0"/>
            </a:endParaRPr>
          </a:p>
        </p:txBody>
      </p:sp>
      <p:sp>
        <p:nvSpPr>
          <p:cNvPr id="60437" name="Text Box 22"/>
          <p:cNvSpPr txBox="1">
            <a:spLocks noChangeArrowheads="1"/>
          </p:cNvSpPr>
          <p:nvPr/>
        </p:nvSpPr>
        <p:spPr bwMode="auto">
          <a:xfrm>
            <a:off x="2528888" y="34194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22</a:t>
            </a:r>
            <a:endParaRPr lang="es-ES" sz="1200" i="1">
              <a:solidFill>
                <a:prstClr val="black"/>
              </a:solidFill>
              <a:latin typeface="Tahoma" pitchFamily="34" charset="0"/>
            </a:endParaRPr>
          </a:p>
        </p:txBody>
      </p:sp>
      <p:sp>
        <p:nvSpPr>
          <p:cNvPr id="60438" name="Text Box 23"/>
          <p:cNvSpPr txBox="1">
            <a:spLocks noChangeArrowheads="1"/>
          </p:cNvSpPr>
          <p:nvPr/>
        </p:nvSpPr>
        <p:spPr bwMode="auto">
          <a:xfrm>
            <a:off x="2528888" y="4043364"/>
            <a:ext cx="457200" cy="274637"/>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20</a:t>
            </a:r>
            <a:endParaRPr lang="es-ES" sz="1200" i="1">
              <a:solidFill>
                <a:prstClr val="black"/>
              </a:solidFill>
              <a:latin typeface="Tahoma" pitchFamily="34" charset="0"/>
            </a:endParaRPr>
          </a:p>
        </p:txBody>
      </p:sp>
      <p:sp>
        <p:nvSpPr>
          <p:cNvPr id="60439" name="Text Box 24"/>
          <p:cNvSpPr txBox="1">
            <a:spLocks noChangeArrowheads="1"/>
          </p:cNvSpPr>
          <p:nvPr/>
        </p:nvSpPr>
        <p:spPr bwMode="auto">
          <a:xfrm>
            <a:off x="5957888" y="34194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22</a:t>
            </a:r>
            <a:endParaRPr lang="es-ES" sz="1200" i="1">
              <a:solidFill>
                <a:prstClr val="black"/>
              </a:solidFill>
              <a:latin typeface="Tahoma" pitchFamily="34" charset="0"/>
            </a:endParaRPr>
          </a:p>
        </p:txBody>
      </p:sp>
      <p:sp>
        <p:nvSpPr>
          <p:cNvPr id="60440" name="Text Box 25"/>
          <p:cNvSpPr txBox="1">
            <a:spLocks noChangeArrowheads="1"/>
          </p:cNvSpPr>
          <p:nvPr/>
        </p:nvSpPr>
        <p:spPr bwMode="auto">
          <a:xfrm>
            <a:off x="5957888" y="4043364"/>
            <a:ext cx="457200" cy="274637"/>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20</a:t>
            </a:r>
            <a:endParaRPr lang="es-ES" sz="1200" i="1">
              <a:solidFill>
                <a:prstClr val="black"/>
              </a:solidFill>
              <a:latin typeface="Tahoma" pitchFamily="34" charset="0"/>
            </a:endParaRPr>
          </a:p>
        </p:txBody>
      </p:sp>
      <p:sp>
        <p:nvSpPr>
          <p:cNvPr id="60441" name="Line 26"/>
          <p:cNvSpPr>
            <a:spLocks noChangeShapeType="1"/>
          </p:cNvSpPr>
          <p:nvPr/>
        </p:nvSpPr>
        <p:spPr bwMode="auto">
          <a:xfrm>
            <a:off x="6491288" y="3571875"/>
            <a:ext cx="838200" cy="0"/>
          </a:xfrm>
          <a:prstGeom prst="line">
            <a:avLst/>
          </a:prstGeom>
          <a:noFill/>
          <a:ln w="25400">
            <a:solidFill>
              <a:schemeClr val="tx1"/>
            </a:solidFill>
            <a:prstDash val="sysDot"/>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42" name="Line 27"/>
          <p:cNvSpPr>
            <a:spLocks noChangeShapeType="1"/>
          </p:cNvSpPr>
          <p:nvPr/>
        </p:nvSpPr>
        <p:spPr bwMode="auto">
          <a:xfrm>
            <a:off x="6491288" y="4181475"/>
            <a:ext cx="2133600" cy="0"/>
          </a:xfrm>
          <a:prstGeom prst="line">
            <a:avLst/>
          </a:prstGeom>
          <a:noFill/>
          <a:ln w="25400">
            <a:solidFill>
              <a:schemeClr val="tx1"/>
            </a:solidFill>
            <a:prstDash val="sysDot"/>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0443" name="Text Box 28"/>
          <p:cNvSpPr txBox="1">
            <a:spLocks noChangeArrowheads="1"/>
          </p:cNvSpPr>
          <p:nvPr/>
        </p:nvSpPr>
        <p:spPr bwMode="auto">
          <a:xfrm>
            <a:off x="4738688" y="47148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Dx</a:t>
            </a:r>
            <a:endParaRPr lang="es-ES" sz="1200" i="1">
              <a:solidFill>
                <a:prstClr val="black"/>
              </a:solidFill>
              <a:latin typeface="Tahoma" pitchFamily="34" charset="0"/>
            </a:endParaRPr>
          </a:p>
        </p:txBody>
      </p:sp>
      <p:sp>
        <p:nvSpPr>
          <p:cNvPr id="60444" name="Text Box 29"/>
          <p:cNvSpPr txBox="1">
            <a:spLocks noChangeArrowheads="1"/>
          </p:cNvSpPr>
          <p:nvPr/>
        </p:nvSpPr>
        <p:spPr bwMode="auto">
          <a:xfrm>
            <a:off x="9234488" y="43338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Dy</a:t>
            </a:r>
            <a:endParaRPr lang="es-ES" sz="1200" i="1">
              <a:solidFill>
                <a:prstClr val="black"/>
              </a:solidFill>
              <a:latin typeface="Tahoma" pitchFamily="34" charset="0"/>
            </a:endParaRPr>
          </a:p>
        </p:txBody>
      </p:sp>
      <p:sp>
        <p:nvSpPr>
          <p:cNvPr id="60445" name="Text Box 31"/>
          <p:cNvSpPr txBox="1">
            <a:spLocks noChangeArrowheads="1"/>
          </p:cNvSpPr>
          <p:nvPr/>
        </p:nvSpPr>
        <p:spPr bwMode="auto">
          <a:xfrm>
            <a:off x="3748088" y="54006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480</a:t>
            </a:r>
            <a:endParaRPr lang="es-ES" sz="1200" i="1">
              <a:solidFill>
                <a:prstClr val="black"/>
              </a:solidFill>
              <a:latin typeface="Tahoma" pitchFamily="34" charset="0"/>
            </a:endParaRPr>
          </a:p>
        </p:txBody>
      </p:sp>
      <p:sp>
        <p:nvSpPr>
          <p:cNvPr id="60446" name="Text Box 32"/>
          <p:cNvSpPr txBox="1">
            <a:spLocks noChangeArrowheads="1"/>
          </p:cNvSpPr>
          <p:nvPr/>
        </p:nvSpPr>
        <p:spPr bwMode="auto">
          <a:xfrm>
            <a:off x="4129088" y="54006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500</a:t>
            </a:r>
            <a:endParaRPr lang="es-ES" sz="1200" i="1">
              <a:solidFill>
                <a:prstClr val="black"/>
              </a:solidFill>
              <a:latin typeface="Tahoma" pitchFamily="34" charset="0"/>
            </a:endParaRPr>
          </a:p>
        </p:txBody>
      </p:sp>
      <p:sp>
        <p:nvSpPr>
          <p:cNvPr id="60447" name="Text Box 33"/>
          <p:cNvSpPr txBox="1">
            <a:spLocks noChangeArrowheads="1"/>
          </p:cNvSpPr>
          <p:nvPr/>
        </p:nvSpPr>
        <p:spPr bwMode="auto">
          <a:xfrm>
            <a:off x="7177088" y="54006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400</a:t>
            </a:r>
            <a:endParaRPr lang="es-ES" sz="1200" i="1">
              <a:solidFill>
                <a:prstClr val="black"/>
              </a:solidFill>
              <a:latin typeface="Tahoma" pitchFamily="34" charset="0"/>
            </a:endParaRPr>
          </a:p>
        </p:txBody>
      </p:sp>
      <p:sp>
        <p:nvSpPr>
          <p:cNvPr id="60448" name="Text Box 34"/>
          <p:cNvSpPr txBox="1">
            <a:spLocks noChangeArrowheads="1"/>
          </p:cNvSpPr>
          <p:nvPr/>
        </p:nvSpPr>
        <p:spPr bwMode="auto">
          <a:xfrm>
            <a:off x="8396288" y="5400675"/>
            <a:ext cx="457200" cy="274638"/>
          </a:xfrm>
          <a:prstGeom prst="rect">
            <a:avLst/>
          </a:prstGeom>
          <a:noFill/>
          <a:ln w="25400">
            <a:noFill/>
            <a:miter lim="800000"/>
            <a:headEnd/>
            <a:tailEnd/>
          </a:ln>
        </p:spPr>
        <p:txBody>
          <a:bodyPr>
            <a:spAutoFit/>
          </a:bodyPr>
          <a:lstStyle/>
          <a:p>
            <a:pPr algn="ctr" defTabSz="914400" eaLnBrk="0" fontAlgn="base" hangingPunct="0">
              <a:spcBef>
                <a:spcPct val="50000"/>
              </a:spcBef>
              <a:spcAft>
                <a:spcPct val="0"/>
              </a:spcAft>
            </a:pPr>
            <a:r>
              <a:rPr lang="es-ES_tradnl" sz="1200" i="1">
                <a:solidFill>
                  <a:prstClr val="black"/>
                </a:solidFill>
                <a:latin typeface="Tahoma" pitchFamily="34" charset="0"/>
              </a:rPr>
              <a:t>500</a:t>
            </a:r>
            <a:endParaRPr lang="es-ES" sz="1200" i="1">
              <a:solidFill>
                <a:prstClr val="black"/>
              </a:solidFill>
              <a:latin typeface="Tahoma" pitchFamily="34" charset="0"/>
            </a:endParaRPr>
          </a:p>
        </p:txBody>
      </p:sp>
      <p:sp>
        <p:nvSpPr>
          <p:cNvPr id="60449" name="Text Box 35"/>
          <p:cNvSpPr txBox="1">
            <a:spLocks noChangeArrowheads="1"/>
          </p:cNvSpPr>
          <p:nvPr/>
        </p:nvSpPr>
        <p:spPr bwMode="auto">
          <a:xfrm>
            <a:off x="7710488" y="3190875"/>
            <a:ext cx="1752600" cy="400050"/>
          </a:xfrm>
          <a:prstGeom prst="rect">
            <a:avLst/>
          </a:prstGeom>
          <a:noFill/>
          <a:ln w="9525">
            <a:solidFill>
              <a:schemeClr val="tx1"/>
            </a:solidFill>
            <a:miter lim="800000"/>
            <a:headEnd/>
            <a:tailEnd/>
          </a:ln>
        </p:spPr>
        <p:txBody>
          <a:bodyPr>
            <a:spAutoFit/>
          </a:bodyPr>
          <a:lstStyle/>
          <a:p>
            <a:pPr algn="ctr" defTabSz="914400" eaLnBrk="0" fontAlgn="base" hangingPunct="0">
              <a:spcBef>
                <a:spcPct val="50000"/>
              </a:spcBef>
              <a:spcAft>
                <a:spcPct val="0"/>
              </a:spcAft>
            </a:pPr>
            <a:r>
              <a:rPr lang="es-ES_tradnl" sz="2000" b="1" i="1">
                <a:solidFill>
                  <a:prstClr val="black"/>
                </a:solidFill>
                <a:latin typeface="Book Antiqua" pitchFamily="18" charset="0"/>
              </a:rPr>
              <a:t>Más elástica</a:t>
            </a:r>
            <a:endParaRPr lang="es-ES" sz="2000" b="1" i="1">
              <a:solidFill>
                <a:prstClr val="black"/>
              </a:solidFill>
              <a:latin typeface="Book Antiqua" pitchFamily="18" charset="0"/>
            </a:endParaRPr>
          </a:p>
        </p:txBody>
      </p:sp>
      <p:sp>
        <p:nvSpPr>
          <p:cNvPr id="60450" name="Text Box 36"/>
          <p:cNvSpPr txBox="1">
            <a:spLocks noChangeArrowheads="1"/>
          </p:cNvSpPr>
          <p:nvPr/>
        </p:nvSpPr>
        <p:spPr bwMode="auto">
          <a:xfrm>
            <a:off x="3824288" y="2657475"/>
            <a:ext cx="2057400" cy="400050"/>
          </a:xfrm>
          <a:prstGeom prst="rect">
            <a:avLst/>
          </a:prstGeom>
          <a:noFill/>
          <a:ln w="9525">
            <a:solidFill>
              <a:schemeClr val="tx1"/>
            </a:solidFill>
            <a:miter lim="800000"/>
            <a:headEnd/>
            <a:tailEnd/>
          </a:ln>
        </p:spPr>
        <p:txBody>
          <a:bodyPr>
            <a:spAutoFit/>
          </a:bodyPr>
          <a:lstStyle/>
          <a:p>
            <a:pPr algn="ctr" defTabSz="914400" eaLnBrk="0" fontAlgn="base" hangingPunct="0">
              <a:spcBef>
                <a:spcPct val="50000"/>
              </a:spcBef>
              <a:spcAft>
                <a:spcPct val="0"/>
              </a:spcAft>
            </a:pPr>
            <a:r>
              <a:rPr lang="es-ES_tradnl" sz="2000" b="1" i="1">
                <a:solidFill>
                  <a:prstClr val="black"/>
                </a:solidFill>
                <a:latin typeface="Book Antiqua" pitchFamily="18" charset="0"/>
              </a:rPr>
              <a:t>Menos elástica</a:t>
            </a:r>
            <a:endParaRPr lang="es-ES" sz="2000" b="1" i="1">
              <a:solidFill>
                <a:prstClr val="black"/>
              </a:solidFill>
              <a:latin typeface="Book Antiqua" pitchFamily="18" charset="0"/>
            </a:endParaRPr>
          </a:p>
        </p:txBody>
      </p:sp>
    </p:spTree>
    <p:extLst>
      <p:ext uri="{BB962C8B-B14F-4D97-AF65-F5344CB8AC3E}">
        <p14:creationId xmlns:p14="http://schemas.microsoft.com/office/powerpoint/2010/main" val="1032157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738414" y="0"/>
            <a:ext cx="6100786" cy="785794"/>
          </a:xfrm>
        </p:spPr>
        <p:txBody>
          <a:bodyPr/>
          <a:lstStyle/>
          <a:p>
            <a:pPr algn="ctr" eaLnBrk="1" hangingPunct="1">
              <a:defRPr/>
            </a:pPr>
            <a:r>
              <a:rPr lang="es-ES_tradnl" sz="2400" u="sng" dirty="0">
                <a:solidFill>
                  <a:schemeClr val="bg2">
                    <a:lumMod val="75000"/>
                  </a:schemeClr>
                </a:solidFill>
              </a:rPr>
              <a:t>La elasticidad precio de la demanda</a:t>
            </a:r>
            <a:endParaRPr lang="es-ES" sz="2400" u="sng" dirty="0">
              <a:solidFill>
                <a:schemeClr val="bg2">
                  <a:lumMod val="75000"/>
                </a:schemeClr>
              </a:solidFill>
            </a:endParaRPr>
          </a:p>
        </p:txBody>
      </p:sp>
      <p:sp>
        <p:nvSpPr>
          <p:cNvPr id="62467" name="Line 4"/>
          <p:cNvSpPr>
            <a:spLocks noChangeShapeType="1"/>
          </p:cNvSpPr>
          <p:nvPr/>
        </p:nvSpPr>
        <p:spPr bwMode="auto">
          <a:xfrm>
            <a:off x="4419600" y="6629400"/>
            <a:ext cx="6248400" cy="0"/>
          </a:xfrm>
          <a:prstGeom prst="line">
            <a:avLst/>
          </a:prstGeom>
          <a:noFill/>
          <a:ln w="9525">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2468" name="Text Box 36"/>
          <p:cNvSpPr txBox="1">
            <a:spLocks noChangeArrowheads="1"/>
          </p:cNvSpPr>
          <p:nvPr/>
        </p:nvSpPr>
        <p:spPr bwMode="auto">
          <a:xfrm>
            <a:off x="1919288" y="785814"/>
            <a:ext cx="8748712" cy="5019675"/>
          </a:xfrm>
          <a:prstGeom prst="rect">
            <a:avLst/>
          </a:prstGeom>
          <a:noFill/>
          <a:ln w="9525">
            <a:noFill/>
            <a:miter lim="800000"/>
            <a:headEnd/>
            <a:tailEnd/>
          </a:ln>
        </p:spPr>
        <p:txBody>
          <a:bodyPr>
            <a:spAutoFit/>
          </a:bodyPr>
          <a:lstStyle/>
          <a:p>
            <a:pPr marL="457200" indent="-457200" algn="just" defTabSz="914400" eaLnBrk="0" fontAlgn="base" hangingPunct="0">
              <a:spcBef>
                <a:spcPct val="50000"/>
              </a:spcBef>
              <a:spcAft>
                <a:spcPct val="0"/>
              </a:spcAft>
              <a:buFont typeface="Lucida Sans Unicode" pitchFamily="34" charset="0"/>
              <a:buAutoNum type="arabicPeriod"/>
            </a:pPr>
            <a:r>
              <a:rPr lang="es-ES_tradnl" sz="2400" b="1">
                <a:solidFill>
                  <a:prstClr val="black"/>
                </a:solidFill>
                <a:latin typeface="Book Antiqua" pitchFamily="18" charset="0"/>
              </a:rPr>
              <a:t>Demanda elástica</a:t>
            </a:r>
            <a:r>
              <a:rPr lang="es-ES_tradnl" sz="2400">
                <a:solidFill>
                  <a:prstClr val="black"/>
                </a:solidFill>
                <a:latin typeface="Book Antiqua" pitchFamily="18" charset="0"/>
              </a:rPr>
              <a:t>, si la elasticidad de la demanda con respecto a su precio es superior a la unidad </a:t>
            </a:r>
            <a:r>
              <a:rPr lang="es-ES_tradnl" sz="2400" b="1">
                <a:solidFill>
                  <a:prstClr val="black"/>
                </a:solidFill>
                <a:latin typeface="Book Antiqua" pitchFamily="18" charset="0"/>
              </a:rPr>
              <a:t>(E</a:t>
            </a:r>
            <a:r>
              <a:rPr lang="es-ES_tradnl" sz="2400" b="1" baseline="-25000">
                <a:solidFill>
                  <a:prstClr val="black"/>
                </a:solidFill>
                <a:latin typeface="Book Antiqua" pitchFamily="18" charset="0"/>
              </a:rPr>
              <a:t>p </a:t>
            </a:r>
            <a:r>
              <a:rPr lang="es-ES_tradnl" sz="2400" b="1">
                <a:solidFill>
                  <a:prstClr val="black"/>
                </a:solidFill>
                <a:latin typeface="Book Antiqua" pitchFamily="18" charset="0"/>
              </a:rPr>
              <a:t>&gt; 1).</a:t>
            </a:r>
            <a:r>
              <a:rPr lang="es-ES_tradnl" sz="2400">
                <a:solidFill>
                  <a:prstClr val="black"/>
                </a:solidFill>
                <a:latin typeface="Book Antiqua" pitchFamily="18" charset="0"/>
              </a:rPr>
              <a:t> La variación de la cantidad demandada es porcentualmente superior a la del precio.</a:t>
            </a:r>
          </a:p>
          <a:p>
            <a:pPr marL="457200" indent="-457200" algn="just" defTabSz="914400" eaLnBrk="0" fontAlgn="base" hangingPunct="0">
              <a:spcBef>
                <a:spcPct val="50000"/>
              </a:spcBef>
              <a:spcAft>
                <a:spcPct val="0"/>
              </a:spcAft>
            </a:pPr>
            <a:r>
              <a:rPr lang="es-ES_tradnl" sz="2400" b="1">
                <a:solidFill>
                  <a:prstClr val="black"/>
                </a:solidFill>
                <a:latin typeface="Book Antiqua" pitchFamily="18" charset="0"/>
              </a:rPr>
              <a:t>2. Demanda inelástica</a:t>
            </a:r>
            <a:r>
              <a:rPr lang="es-ES_tradnl" sz="2400">
                <a:solidFill>
                  <a:prstClr val="black"/>
                </a:solidFill>
                <a:latin typeface="Book Antiqua" pitchFamily="18" charset="0"/>
              </a:rPr>
              <a:t>, si la elasticidad de la demanda con respecto a su precio es inferior a la unidad </a:t>
            </a:r>
            <a:r>
              <a:rPr lang="es-ES_tradnl" sz="2400" b="1">
                <a:solidFill>
                  <a:prstClr val="black"/>
                </a:solidFill>
                <a:latin typeface="Book Antiqua" pitchFamily="18" charset="0"/>
              </a:rPr>
              <a:t>(E</a:t>
            </a:r>
            <a:r>
              <a:rPr lang="es-ES_tradnl" sz="2400" b="1" baseline="-25000">
                <a:solidFill>
                  <a:prstClr val="black"/>
                </a:solidFill>
                <a:latin typeface="Book Antiqua" pitchFamily="18" charset="0"/>
              </a:rPr>
              <a:t>p </a:t>
            </a:r>
            <a:r>
              <a:rPr lang="es-ES_tradnl" sz="2400" b="1">
                <a:solidFill>
                  <a:prstClr val="black"/>
                </a:solidFill>
                <a:latin typeface="Book Antiqua" pitchFamily="18" charset="0"/>
              </a:rPr>
              <a:t>&lt; 1).</a:t>
            </a:r>
            <a:r>
              <a:rPr lang="es-ES_tradnl" sz="2400">
                <a:solidFill>
                  <a:prstClr val="black"/>
                </a:solidFill>
                <a:latin typeface="Book Antiqua" pitchFamily="18" charset="0"/>
              </a:rPr>
              <a:t> La variación de la cantidad demandada es porcentualmente inferior a la del precio.</a:t>
            </a:r>
          </a:p>
          <a:p>
            <a:pPr marL="457200" indent="-457200" algn="just" defTabSz="914400" eaLnBrk="0" fontAlgn="base" hangingPunct="0">
              <a:spcBef>
                <a:spcPct val="50000"/>
              </a:spcBef>
              <a:spcAft>
                <a:spcPct val="0"/>
              </a:spcAft>
            </a:pPr>
            <a:r>
              <a:rPr lang="es-ES_tradnl" sz="2400" b="1">
                <a:solidFill>
                  <a:prstClr val="black"/>
                </a:solidFill>
                <a:latin typeface="Book Antiqua" pitchFamily="18" charset="0"/>
              </a:rPr>
              <a:t>3. Demanda de elasticidad unitaria</a:t>
            </a:r>
            <a:r>
              <a:rPr lang="es-ES_tradnl" sz="2400">
                <a:solidFill>
                  <a:prstClr val="black"/>
                </a:solidFill>
                <a:latin typeface="Book Antiqua" pitchFamily="18" charset="0"/>
              </a:rPr>
              <a:t>, si la elasticidad de la demanda de un bien con respecto a su precio es igual a la unidad </a:t>
            </a:r>
            <a:r>
              <a:rPr lang="es-ES_tradnl" sz="2400" b="1">
                <a:solidFill>
                  <a:prstClr val="black"/>
                </a:solidFill>
                <a:latin typeface="Book Antiqua" pitchFamily="18" charset="0"/>
              </a:rPr>
              <a:t>(E</a:t>
            </a:r>
            <a:r>
              <a:rPr lang="es-ES_tradnl" sz="2400" b="1" baseline="-25000">
                <a:solidFill>
                  <a:prstClr val="black"/>
                </a:solidFill>
                <a:latin typeface="Book Antiqua" pitchFamily="18" charset="0"/>
              </a:rPr>
              <a:t>p </a:t>
            </a:r>
            <a:r>
              <a:rPr lang="es-ES_tradnl" sz="2400" b="1">
                <a:solidFill>
                  <a:prstClr val="black"/>
                </a:solidFill>
                <a:latin typeface="Book Antiqua" pitchFamily="18" charset="0"/>
              </a:rPr>
              <a:t>= 1). </a:t>
            </a:r>
            <a:r>
              <a:rPr lang="es-ES_tradnl" sz="2400">
                <a:solidFill>
                  <a:prstClr val="black"/>
                </a:solidFill>
                <a:latin typeface="Book Antiqua" pitchFamily="18" charset="0"/>
              </a:rPr>
              <a:t>La variación de la cantidad demandada es porcentualmente igual a la del precio.</a:t>
            </a:r>
            <a:endParaRPr lang="es-ES" sz="2400" b="1">
              <a:solidFill>
                <a:prstClr val="black"/>
              </a:solidFill>
              <a:latin typeface="Book Antiqua" pitchFamily="18" charset="0"/>
            </a:endParaRPr>
          </a:p>
        </p:txBody>
      </p:sp>
    </p:spTree>
    <p:extLst>
      <p:ext uri="{BB962C8B-B14F-4D97-AF65-F5344CB8AC3E}">
        <p14:creationId xmlns:p14="http://schemas.microsoft.com/office/powerpoint/2010/main" val="3360186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title"/>
          </p:nvPr>
        </p:nvSpPr>
        <p:spPr>
          <a:xfrm>
            <a:off x="2666976" y="228600"/>
            <a:ext cx="7543824" cy="1371600"/>
          </a:xfrm>
        </p:spPr>
        <p:txBody>
          <a:bodyPr vert="horz" lIns="92075" tIns="46038" rIns="92075" bIns="46038" rtlCol="0" anchor="ctr">
            <a:normAutofit/>
          </a:bodyPr>
          <a:lstStyle/>
          <a:p>
            <a:pPr eaLnBrk="1" hangingPunct="1">
              <a:defRPr/>
            </a:pPr>
            <a:r>
              <a:rPr lang="en-US" sz="2800" dirty="0" err="1">
                <a:solidFill>
                  <a:schemeClr val="bg2">
                    <a:lumMod val="75000"/>
                  </a:schemeClr>
                </a:solidFill>
                <a:latin typeface="Book Antiqua" pitchFamily="18" charset="0"/>
              </a:rPr>
              <a:t>Demanda</a:t>
            </a:r>
            <a:r>
              <a:rPr lang="en-US" sz="2800" dirty="0">
                <a:solidFill>
                  <a:schemeClr val="bg2">
                    <a:lumMod val="75000"/>
                  </a:schemeClr>
                </a:solidFill>
                <a:latin typeface="Book Antiqua" pitchFamily="18" charset="0"/>
              </a:rPr>
              <a:t> </a:t>
            </a:r>
            <a:r>
              <a:rPr lang="en-US" sz="2800" dirty="0" err="1">
                <a:solidFill>
                  <a:schemeClr val="bg2">
                    <a:lumMod val="75000"/>
                  </a:schemeClr>
                </a:solidFill>
                <a:latin typeface="Book Antiqua" pitchFamily="18" charset="0"/>
              </a:rPr>
              <a:t>Elástica</a:t>
            </a:r>
            <a:r>
              <a:rPr lang="en-US" sz="2800" dirty="0">
                <a:solidFill>
                  <a:schemeClr val="bg2">
                    <a:lumMod val="75000"/>
                  </a:schemeClr>
                </a:solidFill>
                <a:latin typeface="Book Antiqua" pitchFamily="18" charset="0"/>
              </a:rPr>
              <a:t>: </a:t>
            </a:r>
            <a:r>
              <a:rPr lang="en-US" sz="2800" dirty="0" err="1">
                <a:solidFill>
                  <a:schemeClr val="bg2">
                    <a:lumMod val="75000"/>
                  </a:schemeClr>
                </a:solidFill>
                <a:latin typeface="Book Antiqua" pitchFamily="18" charset="0"/>
              </a:rPr>
              <a:t>Elasticidad</a:t>
            </a:r>
            <a:r>
              <a:rPr lang="en-US" sz="2800" dirty="0">
                <a:solidFill>
                  <a:schemeClr val="bg2">
                    <a:lumMod val="75000"/>
                  </a:schemeClr>
                </a:solidFill>
                <a:latin typeface="Book Antiqua" pitchFamily="18" charset="0"/>
              </a:rPr>
              <a:t> &gt; 1</a:t>
            </a:r>
            <a:endParaRPr lang="en-US" sz="2800" dirty="0">
              <a:solidFill>
                <a:schemeClr val="bg2">
                  <a:lumMod val="75000"/>
                </a:schemeClr>
              </a:solidFill>
              <a:effectLst>
                <a:outerShdw blurRad="38100" dist="38100" dir="2700000" algn="tl">
                  <a:srgbClr val="C0C0C0"/>
                </a:outerShdw>
              </a:effectLst>
              <a:latin typeface="Book Antiqua" pitchFamily="18" charset="0"/>
            </a:endParaRPr>
          </a:p>
        </p:txBody>
      </p:sp>
      <p:sp>
        <p:nvSpPr>
          <p:cNvPr id="63491" name="Line 3"/>
          <p:cNvSpPr>
            <a:spLocks noChangeShapeType="1"/>
          </p:cNvSpPr>
          <p:nvPr/>
        </p:nvSpPr>
        <p:spPr bwMode="auto">
          <a:xfrm>
            <a:off x="3429000" y="1905000"/>
            <a:ext cx="0" cy="3810000"/>
          </a:xfrm>
          <a:prstGeom prst="line">
            <a:avLst/>
          </a:prstGeom>
          <a:noFill/>
          <a:ln w="28575">
            <a:solidFill>
              <a:schemeClr val="tx2">
                <a:lumMod val="10000"/>
              </a:schemeClr>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3492" name="Line 4"/>
          <p:cNvSpPr>
            <a:spLocks noChangeShapeType="1"/>
          </p:cNvSpPr>
          <p:nvPr/>
        </p:nvSpPr>
        <p:spPr bwMode="auto">
          <a:xfrm>
            <a:off x="3429000" y="5715000"/>
            <a:ext cx="5181600" cy="0"/>
          </a:xfrm>
          <a:prstGeom prst="line">
            <a:avLst/>
          </a:prstGeom>
          <a:noFill/>
          <a:ln w="28575">
            <a:solidFill>
              <a:schemeClr val="tx2">
                <a:lumMod val="10000"/>
              </a:schemeClr>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3493" name="Rectangle 5"/>
          <p:cNvSpPr>
            <a:spLocks noChangeArrowheads="1"/>
          </p:cNvSpPr>
          <p:nvPr/>
        </p:nvSpPr>
        <p:spPr bwMode="auto">
          <a:xfrm>
            <a:off x="8382000" y="5638801"/>
            <a:ext cx="1168400" cy="442913"/>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cantidad</a:t>
            </a:r>
          </a:p>
        </p:txBody>
      </p:sp>
      <p:sp>
        <p:nvSpPr>
          <p:cNvPr id="63494" name="Rectangle 6"/>
          <p:cNvSpPr>
            <a:spLocks noChangeArrowheads="1"/>
          </p:cNvSpPr>
          <p:nvPr/>
        </p:nvSpPr>
        <p:spPr bwMode="auto">
          <a:xfrm>
            <a:off x="2590801" y="1752601"/>
            <a:ext cx="917575" cy="442913"/>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Precio</a:t>
            </a:r>
          </a:p>
        </p:txBody>
      </p:sp>
      <p:grpSp>
        <p:nvGrpSpPr>
          <p:cNvPr id="2" name="Group 7"/>
          <p:cNvGrpSpPr>
            <a:grpSpLocks/>
          </p:cNvGrpSpPr>
          <p:nvPr/>
        </p:nvGrpSpPr>
        <p:grpSpPr bwMode="auto">
          <a:xfrm>
            <a:off x="3124200" y="3657601"/>
            <a:ext cx="4267200" cy="442913"/>
            <a:chOff x="1008" y="2304"/>
            <a:chExt cx="2688" cy="279"/>
          </a:xfrm>
        </p:grpSpPr>
        <p:sp>
          <p:nvSpPr>
            <p:cNvPr id="63514" name="Rectangle 8"/>
            <p:cNvSpPr>
              <a:spLocks noChangeArrowheads="1"/>
            </p:cNvSpPr>
            <p:nvPr/>
          </p:nvSpPr>
          <p:spPr bwMode="auto">
            <a:xfrm>
              <a:off x="1008" y="2304"/>
              <a:ext cx="200"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4</a:t>
              </a:r>
            </a:p>
          </p:txBody>
        </p:sp>
        <p:sp>
          <p:nvSpPr>
            <p:cNvPr id="63515" name="Line 9"/>
            <p:cNvSpPr>
              <a:spLocks noChangeShapeType="1"/>
            </p:cNvSpPr>
            <p:nvPr/>
          </p:nvSpPr>
          <p:spPr bwMode="auto">
            <a:xfrm>
              <a:off x="1200" y="2448"/>
              <a:ext cx="2496"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3" name="Group 10"/>
          <p:cNvGrpSpPr>
            <a:grpSpLocks/>
          </p:cNvGrpSpPr>
          <p:nvPr/>
        </p:nvGrpSpPr>
        <p:grpSpPr bwMode="auto">
          <a:xfrm>
            <a:off x="2971800" y="2819401"/>
            <a:ext cx="2819400" cy="442913"/>
            <a:chOff x="912" y="1776"/>
            <a:chExt cx="1776" cy="279"/>
          </a:xfrm>
        </p:grpSpPr>
        <p:sp>
          <p:nvSpPr>
            <p:cNvPr id="63512" name="Rectangle 11"/>
            <p:cNvSpPr>
              <a:spLocks noChangeArrowheads="1"/>
            </p:cNvSpPr>
            <p:nvPr/>
          </p:nvSpPr>
          <p:spPr bwMode="auto">
            <a:xfrm>
              <a:off x="912" y="1776"/>
              <a:ext cx="284" cy="279"/>
            </a:xfrm>
            <a:prstGeom prst="rect">
              <a:avLst/>
            </a:prstGeom>
            <a:noFill/>
            <a:ln w="12700">
              <a:noFill/>
              <a:miter lim="800000"/>
              <a:headEnd type="none" w="sm" len="sm"/>
              <a:tailEnd type="none" w="sm" len="sm"/>
            </a:ln>
          </p:spPr>
          <p:txBody>
            <a:bodyPr>
              <a:spAutoFit/>
            </a:bodyPr>
            <a:lstStyle/>
            <a:p>
              <a:pPr defTabSz="914400" eaLnBrk="0" fontAlgn="base" hangingPunct="0">
                <a:spcBef>
                  <a:spcPct val="0"/>
                </a:spcBef>
                <a:spcAft>
                  <a:spcPct val="0"/>
                </a:spcAft>
              </a:pPr>
              <a:r>
                <a:rPr lang="en-US" sz="2300" b="1">
                  <a:solidFill>
                    <a:srgbClr val="000000"/>
                  </a:solidFill>
                  <a:latin typeface="Arial Narrow" pitchFamily="34" charset="0"/>
                </a:rPr>
                <a:t>$5</a:t>
              </a:r>
            </a:p>
          </p:txBody>
        </p:sp>
        <p:sp>
          <p:nvSpPr>
            <p:cNvPr id="63513" name="Line 12"/>
            <p:cNvSpPr>
              <a:spLocks noChangeShapeType="1"/>
            </p:cNvSpPr>
            <p:nvPr/>
          </p:nvSpPr>
          <p:spPr bwMode="auto">
            <a:xfrm>
              <a:off x="1200" y="1872"/>
              <a:ext cx="1488"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4" name="Group 13"/>
          <p:cNvGrpSpPr>
            <a:grpSpLocks/>
          </p:cNvGrpSpPr>
          <p:nvPr/>
        </p:nvGrpSpPr>
        <p:grpSpPr bwMode="auto">
          <a:xfrm>
            <a:off x="1828800" y="3003551"/>
            <a:ext cx="2057400" cy="1138238"/>
            <a:chOff x="192" y="1892"/>
            <a:chExt cx="1296" cy="717"/>
          </a:xfrm>
        </p:grpSpPr>
        <p:sp>
          <p:nvSpPr>
            <p:cNvPr id="63510" name="Rectangle 14"/>
            <p:cNvSpPr>
              <a:spLocks noChangeArrowheads="1"/>
            </p:cNvSpPr>
            <p:nvPr/>
          </p:nvSpPr>
          <p:spPr bwMode="auto">
            <a:xfrm>
              <a:off x="192" y="1892"/>
              <a:ext cx="959" cy="717"/>
            </a:xfrm>
            <a:prstGeom prst="rect">
              <a:avLst/>
            </a:prstGeom>
            <a:no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br>
                <a:rPr lang="en-US" sz="2000" b="1">
                  <a:solidFill>
                    <a:srgbClr val="000000"/>
                  </a:solidFill>
                  <a:latin typeface="Arial Narrow" pitchFamily="34" charset="0"/>
                </a:rPr>
              </a:br>
              <a:r>
                <a:rPr lang="en-US" sz="2000" b="1">
                  <a:solidFill>
                    <a:srgbClr val="000000"/>
                  </a:solidFill>
                  <a:latin typeface="Arial Narrow" pitchFamily="34" charset="0"/>
                </a:rPr>
                <a:t>1. Un 22% de</a:t>
              </a:r>
            </a:p>
            <a:p>
              <a:pPr defTabSz="914400" eaLnBrk="0" fontAlgn="base" hangingPunct="0">
                <a:lnSpc>
                  <a:spcPct val="85000"/>
                </a:lnSpc>
                <a:spcBef>
                  <a:spcPct val="0"/>
                </a:spcBef>
                <a:spcAft>
                  <a:spcPct val="0"/>
                </a:spcAft>
              </a:pPr>
              <a:r>
                <a:rPr lang="en-US" sz="2000" b="1">
                  <a:solidFill>
                    <a:srgbClr val="000000"/>
                  </a:solidFill>
                  <a:latin typeface="Arial Narrow" pitchFamily="34" charset="0"/>
                </a:rPr>
                <a:t>incremento</a:t>
              </a:r>
            </a:p>
            <a:p>
              <a:pPr defTabSz="914400" eaLnBrk="0" fontAlgn="base" hangingPunct="0">
                <a:lnSpc>
                  <a:spcPct val="85000"/>
                </a:lnSpc>
                <a:spcBef>
                  <a:spcPct val="0"/>
                </a:spcBef>
                <a:spcAft>
                  <a:spcPct val="0"/>
                </a:spcAft>
              </a:pPr>
              <a:r>
                <a:rPr lang="en-US" sz="2000" b="1">
                  <a:solidFill>
                    <a:srgbClr val="000000"/>
                  </a:solidFill>
                  <a:latin typeface="Arial Narrow" pitchFamily="34" charset="0"/>
                </a:rPr>
                <a:t>en el precio...</a:t>
              </a:r>
            </a:p>
          </p:txBody>
        </p:sp>
        <p:sp>
          <p:nvSpPr>
            <p:cNvPr id="63511" name="AutoShape 15"/>
            <p:cNvSpPr>
              <a:spLocks noChangeArrowheads="1"/>
            </p:cNvSpPr>
            <p:nvPr/>
          </p:nvSpPr>
          <p:spPr bwMode="auto">
            <a:xfrm>
              <a:off x="1344" y="2016"/>
              <a:ext cx="144" cy="336"/>
            </a:xfrm>
            <a:prstGeom prst="upArrow">
              <a:avLst>
                <a:gd name="adj1" fmla="val 50000"/>
                <a:gd name="adj2" fmla="val 58333"/>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grpSp>
      <p:grpSp>
        <p:nvGrpSpPr>
          <p:cNvPr id="5" name="Group 16"/>
          <p:cNvGrpSpPr>
            <a:grpSpLocks/>
          </p:cNvGrpSpPr>
          <p:nvPr/>
        </p:nvGrpSpPr>
        <p:grpSpPr bwMode="auto">
          <a:xfrm>
            <a:off x="5486401" y="2514601"/>
            <a:ext cx="4843463" cy="2043113"/>
            <a:chOff x="2496" y="1584"/>
            <a:chExt cx="3051" cy="1287"/>
          </a:xfrm>
        </p:grpSpPr>
        <p:sp>
          <p:nvSpPr>
            <p:cNvPr id="63508" name="Rectangle 17"/>
            <p:cNvSpPr>
              <a:spLocks noChangeArrowheads="1"/>
            </p:cNvSpPr>
            <p:nvPr/>
          </p:nvSpPr>
          <p:spPr bwMode="auto">
            <a:xfrm>
              <a:off x="4752" y="2592"/>
              <a:ext cx="795"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Demanda</a:t>
              </a:r>
            </a:p>
          </p:txBody>
        </p:sp>
        <p:sp>
          <p:nvSpPr>
            <p:cNvPr id="63509" name="Freeform 18"/>
            <p:cNvSpPr>
              <a:spLocks/>
            </p:cNvSpPr>
            <p:nvPr/>
          </p:nvSpPr>
          <p:spPr bwMode="auto">
            <a:xfrm>
              <a:off x="2496" y="1584"/>
              <a:ext cx="2160" cy="1152"/>
            </a:xfrm>
            <a:custGeom>
              <a:avLst/>
              <a:gdLst>
                <a:gd name="T0" fmla="*/ 0 w 1296"/>
                <a:gd name="T1" fmla="*/ 0 h 1248"/>
                <a:gd name="T2" fmla="*/ 144 w 1296"/>
                <a:gd name="T3" fmla="*/ 384 h 1248"/>
                <a:gd name="T4" fmla="*/ 576 w 1296"/>
                <a:gd name="T5" fmla="*/ 816 h 1248"/>
                <a:gd name="T6" fmla="*/ 1296 w 1296"/>
                <a:gd name="T7" fmla="*/ 1248 h 12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1248">
                  <a:moveTo>
                    <a:pt x="0" y="0"/>
                  </a:moveTo>
                  <a:cubicBezTo>
                    <a:pt x="24" y="124"/>
                    <a:pt x="48" y="248"/>
                    <a:pt x="144" y="384"/>
                  </a:cubicBezTo>
                  <a:cubicBezTo>
                    <a:pt x="240" y="520"/>
                    <a:pt x="384" y="672"/>
                    <a:pt x="576" y="816"/>
                  </a:cubicBezTo>
                  <a:cubicBezTo>
                    <a:pt x="768" y="960"/>
                    <a:pt x="1032" y="1104"/>
                    <a:pt x="1296" y="1248"/>
                  </a:cubicBezTo>
                </a:path>
              </a:pathLst>
            </a:custGeom>
            <a:noFill/>
            <a:ln w="57150" cap="flat" cmpd="sng">
              <a:solidFill>
                <a:srgbClr val="000099"/>
              </a:solidFill>
              <a:prstDash val="solid"/>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6" name="Group 19"/>
          <p:cNvGrpSpPr>
            <a:grpSpLocks/>
          </p:cNvGrpSpPr>
          <p:nvPr/>
        </p:nvGrpSpPr>
        <p:grpSpPr bwMode="auto">
          <a:xfrm>
            <a:off x="7162800" y="3886201"/>
            <a:ext cx="584200" cy="2271713"/>
            <a:chOff x="3552" y="2448"/>
            <a:chExt cx="368" cy="1431"/>
          </a:xfrm>
        </p:grpSpPr>
        <p:sp>
          <p:nvSpPr>
            <p:cNvPr id="63506" name="Rectangle 20"/>
            <p:cNvSpPr>
              <a:spLocks noChangeArrowheads="1"/>
            </p:cNvSpPr>
            <p:nvPr/>
          </p:nvSpPr>
          <p:spPr bwMode="auto">
            <a:xfrm>
              <a:off x="3552" y="3600"/>
              <a:ext cx="368"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100</a:t>
              </a:r>
            </a:p>
          </p:txBody>
        </p:sp>
        <p:sp>
          <p:nvSpPr>
            <p:cNvPr id="63507" name="Line 21"/>
            <p:cNvSpPr>
              <a:spLocks noChangeShapeType="1"/>
            </p:cNvSpPr>
            <p:nvPr/>
          </p:nvSpPr>
          <p:spPr bwMode="auto">
            <a:xfrm>
              <a:off x="3696" y="2448"/>
              <a:ext cx="0" cy="1152"/>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7" name="Group 22"/>
          <p:cNvGrpSpPr>
            <a:grpSpLocks/>
          </p:cNvGrpSpPr>
          <p:nvPr/>
        </p:nvGrpSpPr>
        <p:grpSpPr bwMode="auto">
          <a:xfrm>
            <a:off x="5486400" y="2971801"/>
            <a:ext cx="603250" cy="3186113"/>
            <a:chOff x="2496" y="1872"/>
            <a:chExt cx="380" cy="2007"/>
          </a:xfrm>
        </p:grpSpPr>
        <p:sp>
          <p:nvSpPr>
            <p:cNvPr id="63504" name="Line 23"/>
            <p:cNvSpPr>
              <a:spLocks noChangeShapeType="1"/>
            </p:cNvSpPr>
            <p:nvPr/>
          </p:nvSpPr>
          <p:spPr bwMode="auto">
            <a:xfrm>
              <a:off x="2640" y="1872"/>
              <a:ext cx="0" cy="1728"/>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3505" name="Rectangle 24"/>
            <p:cNvSpPr>
              <a:spLocks noChangeArrowheads="1"/>
            </p:cNvSpPr>
            <p:nvPr/>
          </p:nvSpPr>
          <p:spPr bwMode="auto">
            <a:xfrm>
              <a:off x="2496" y="3600"/>
              <a:ext cx="380" cy="279"/>
            </a:xfrm>
            <a:prstGeom prst="rect">
              <a:avLst/>
            </a:prstGeom>
            <a:noFill/>
            <a:ln w="12700">
              <a:noFill/>
              <a:miter lim="800000"/>
              <a:headEnd type="none" w="sm" len="sm"/>
              <a:tailEnd type="none" w="sm" len="sm"/>
            </a:ln>
          </p:spPr>
          <p:txBody>
            <a:bodyPr>
              <a:spAutoFit/>
            </a:bodyPr>
            <a:lstStyle/>
            <a:p>
              <a:pPr defTabSz="914400" eaLnBrk="0" fontAlgn="base" hangingPunct="0">
                <a:spcBef>
                  <a:spcPct val="0"/>
                </a:spcBef>
                <a:spcAft>
                  <a:spcPct val="0"/>
                </a:spcAft>
              </a:pPr>
              <a:r>
                <a:rPr lang="en-US" sz="2300" b="1">
                  <a:solidFill>
                    <a:srgbClr val="000000"/>
                  </a:solidFill>
                  <a:latin typeface="Arial Narrow" pitchFamily="34" charset="0"/>
                </a:rPr>
                <a:t>50</a:t>
              </a:r>
            </a:p>
          </p:txBody>
        </p:sp>
      </p:grpSp>
      <p:grpSp>
        <p:nvGrpSpPr>
          <p:cNvPr id="8" name="Group 25"/>
          <p:cNvGrpSpPr>
            <a:grpSpLocks/>
          </p:cNvGrpSpPr>
          <p:nvPr/>
        </p:nvGrpSpPr>
        <p:grpSpPr bwMode="auto">
          <a:xfrm>
            <a:off x="3733801" y="5410201"/>
            <a:ext cx="5961063" cy="1052513"/>
            <a:chOff x="1392" y="3408"/>
            <a:chExt cx="3755" cy="663"/>
          </a:xfrm>
        </p:grpSpPr>
        <p:sp>
          <p:nvSpPr>
            <p:cNvPr id="63502" name="Rectangle 26"/>
            <p:cNvSpPr>
              <a:spLocks noChangeArrowheads="1"/>
            </p:cNvSpPr>
            <p:nvPr/>
          </p:nvSpPr>
          <p:spPr bwMode="auto">
            <a:xfrm>
              <a:off x="1392" y="3792"/>
              <a:ext cx="3755"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2. ...genera una disminución de 67% en la cantidad</a:t>
              </a:r>
            </a:p>
          </p:txBody>
        </p:sp>
        <p:sp>
          <p:nvSpPr>
            <p:cNvPr id="63503" name="AutoShape 27"/>
            <p:cNvSpPr>
              <a:spLocks noChangeArrowheads="1"/>
            </p:cNvSpPr>
            <p:nvPr/>
          </p:nvSpPr>
          <p:spPr bwMode="auto">
            <a:xfrm>
              <a:off x="2784" y="3408"/>
              <a:ext cx="768" cy="144"/>
            </a:xfrm>
            <a:prstGeom prst="leftArrow">
              <a:avLst>
                <a:gd name="adj1" fmla="val 50000"/>
                <a:gd name="adj2" fmla="val 133333"/>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grpSp>
    </p:spTree>
    <p:extLst>
      <p:ext uri="{BB962C8B-B14F-4D97-AF65-F5344CB8AC3E}">
        <p14:creationId xmlns:p14="http://schemas.microsoft.com/office/powerpoint/2010/main" val="14925509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righ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a:xfrm>
            <a:off x="2666976" y="457200"/>
            <a:ext cx="7543824" cy="1066800"/>
          </a:xfrm>
        </p:spPr>
        <p:txBody>
          <a:bodyPr vert="horz" lIns="92075" tIns="46038" rIns="92075" bIns="46038" rtlCol="0" anchor="ctr">
            <a:normAutofit/>
          </a:bodyPr>
          <a:lstStyle/>
          <a:p>
            <a:pPr eaLnBrk="1" hangingPunct="1">
              <a:defRPr/>
            </a:pPr>
            <a:r>
              <a:rPr lang="en-US" sz="2800" dirty="0" err="1">
                <a:solidFill>
                  <a:schemeClr val="bg2">
                    <a:lumMod val="75000"/>
                  </a:schemeClr>
                </a:solidFill>
                <a:latin typeface="Book Antiqua" pitchFamily="18" charset="0"/>
              </a:rPr>
              <a:t>Demanda</a:t>
            </a:r>
            <a:r>
              <a:rPr lang="en-US" sz="2800" dirty="0">
                <a:solidFill>
                  <a:schemeClr val="bg2">
                    <a:lumMod val="75000"/>
                  </a:schemeClr>
                </a:solidFill>
                <a:latin typeface="Book Antiqua" pitchFamily="18" charset="0"/>
              </a:rPr>
              <a:t> </a:t>
            </a:r>
            <a:r>
              <a:rPr lang="en-US" sz="2800" dirty="0" err="1">
                <a:solidFill>
                  <a:schemeClr val="bg2">
                    <a:lumMod val="75000"/>
                  </a:schemeClr>
                </a:solidFill>
                <a:latin typeface="Book Antiqua" pitchFamily="18" charset="0"/>
              </a:rPr>
              <a:t>Unitaria</a:t>
            </a:r>
            <a:r>
              <a:rPr lang="en-US" sz="2800" dirty="0">
                <a:solidFill>
                  <a:schemeClr val="bg2">
                    <a:lumMod val="75000"/>
                  </a:schemeClr>
                </a:solidFill>
                <a:latin typeface="Book Antiqua" pitchFamily="18" charset="0"/>
              </a:rPr>
              <a:t>, </a:t>
            </a:r>
            <a:r>
              <a:rPr lang="en-US" sz="2800" dirty="0" err="1">
                <a:solidFill>
                  <a:schemeClr val="bg2">
                    <a:lumMod val="75000"/>
                  </a:schemeClr>
                </a:solidFill>
                <a:latin typeface="Book Antiqua" pitchFamily="18" charset="0"/>
              </a:rPr>
              <a:t>Elasticidad</a:t>
            </a:r>
            <a:r>
              <a:rPr lang="en-US" sz="2800" dirty="0">
                <a:solidFill>
                  <a:schemeClr val="bg2">
                    <a:lumMod val="75000"/>
                  </a:schemeClr>
                </a:solidFill>
                <a:latin typeface="Book Antiqua" pitchFamily="18" charset="0"/>
              </a:rPr>
              <a:t> = 1</a:t>
            </a:r>
            <a:endParaRPr lang="en-US" sz="2800" dirty="0">
              <a:solidFill>
                <a:schemeClr val="bg2">
                  <a:lumMod val="75000"/>
                </a:schemeClr>
              </a:solidFill>
              <a:effectLst>
                <a:outerShdw blurRad="38100" dist="38100" dir="2700000" algn="tl">
                  <a:srgbClr val="C0C0C0"/>
                </a:outerShdw>
              </a:effectLst>
              <a:latin typeface="Book Antiqua" pitchFamily="18" charset="0"/>
            </a:endParaRPr>
          </a:p>
        </p:txBody>
      </p:sp>
      <p:sp>
        <p:nvSpPr>
          <p:cNvPr id="64515" name="Line 3"/>
          <p:cNvSpPr>
            <a:spLocks noChangeShapeType="1"/>
          </p:cNvSpPr>
          <p:nvPr/>
        </p:nvSpPr>
        <p:spPr bwMode="auto">
          <a:xfrm>
            <a:off x="3429000" y="1905000"/>
            <a:ext cx="0" cy="3810000"/>
          </a:xfrm>
          <a:prstGeom prst="line">
            <a:avLst/>
          </a:prstGeom>
          <a:noFill/>
          <a:ln w="28575">
            <a:solidFill>
              <a:schemeClr val="tx2">
                <a:lumMod val="10000"/>
              </a:schemeClr>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4516" name="Line 4"/>
          <p:cNvSpPr>
            <a:spLocks noChangeShapeType="1"/>
          </p:cNvSpPr>
          <p:nvPr/>
        </p:nvSpPr>
        <p:spPr bwMode="auto">
          <a:xfrm>
            <a:off x="3429000" y="5715000"/>
            <a:ext cx="5181600" cy="0"/>
          </a:xfrm>
          <a:prstGeom prst="line">
            <a:avLst/>
          </a:prstGeom>
          <a:noFill/>
          <a:ln w="28575">
            <a:solidFill>
              <a:schemeClr val="tx2">
                <a:lumMod val="10000"/>
              </a:schemeClr>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4517" name="Rectangle 5"/>
          <p:cNvSpPr>
            <a:spLocks noChangeArrowheads="1"/>
          </p:cNvSpPr>
          <p:nvPr/>
        </p:nvSpPr>
        <p:spPr bwMode="auto">
          <a:xfrm>
            <a:off x="8382000" y="5638801"/>
            <a:ext cx="1168400" cy="442913"/>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cantidad</a:t>
            </a:r>
          </a:p>
        </p:txBody>
      </p:sp>
      <p:sp>
        <p:nvSpPr>
          <p:cNvPr id="64518" name="Rectangle 6"/>
          <p:cNvSpPr>
            <a:spLocks noChangeArrowheads="1"/>
          </p:cNvSpPr>
          <p:nvPr/>
        </p:nvSpPr>
        <p:spPr bwMode="auto">
          <a:xfrm>
            <a:off x="2590801" y="1752601"/>
            <a:ext cx="917575" cy="442913"/>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Precio</a:t>
            </a:r>
          </a:p>
        </p:txBody>
      </p:sp>
      <p:grpSp>
        <p:nvGrpSpPr>
          <p:cNvPr id="2" name="Group 7"/>
          <p:cNvGrpSpPr>
            <a:grpSpLocks/>
          </p:cNvGrpSpPr>
          <p:nvPr/>
        </p:nvGrpSpPr>
        <p:grpSpPr bwMode="auto">
          <a:xfrm>
            <a:off x="3124200" y="3581401"/>
            <a:ext cx="3581400" cy="442913"/>
            <a:chOff x="1008" y="2256"/>
            <a:chExt cx="2256" cy="279"/>
          </a:xfrm>
        </p:grpSpPr>
        <p:sp>
          <p:nvSpPr>
            <p:cNvPr id="64538" name="Rectangle 8"/>
            <p:cNvSpPr>
              <a:spLocks noChangeArrowheads="1"/>
            </p:cNvSpPr>
            <p:nvPr/>
          </p:nvSpPr>
          <p:spPr bwMode="auto">
            <a:xfrm>
              <a:off x="1008" y="2256"/>
              <a:ext cx="200"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4</a:t>
              </a:r>
            </a:p>
          </p:txBody>
        </p:sp>
        <p:sp>
          <p:nvSpPr>
            <p:cNvPr id="64539" name="Line 9"/>
            <p:cNvSpPr>
              <a:spLocks noChangeShapeType="1"/>
            </p:cNvSpPr>
            <p:nvPr/>
          </p:nvSpPr>
          <p:spPr bwMode="auto">
            <a:xfrm>
              <a:off x="1200" y="2400"/>
              <a:ext cx="2064"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3" name="Group 10"/>
          <p:cNvGrpSpPr>
            <a:grpSpLocks/>
          </p:cNvGrpSpPr>
          <p:nvPr/>
        </p:nvGrpSpPr>
        <p:grpSpPr bwMode="auto">
          <a:xfrm>
            <a:off x="2971800" y="2895601"/>
            <a:ext cx="2819400" cy="442913"/>
            <a:chOff x="912" y="1824"/>
            <a:chExt cx="1776" cy="279"/>
          </a:xfrm>
        </p:grpSpPr>
        <p:sp>
          <p:nvSpPr>
            <p:cNvPr id="64536" name="Rectangle 11"/>
            <p:cNvSpPr>
              <a:spLocks noChangeArrowheads="1"/>
            </p:cNvSpPr>
            <p:nvPr/>
          </p:nvSpPr>
          <p:spPr bwMode="auto">
            <a:xfrm>
              <a:off x="912" y="1824"/>
              <a:ext cx="284"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$5</a:t>
              </a:r>
            </a:p>
          </p:txBody>
        </p:sp>
        <p:sp>
          <p:nvSpPr>
            <p:cNvPr id="64537" name="Line 12"/>
            <p:cNvSpPr>
              <a:spLocks noChangeShapeType="1"/>
            </p:cNvSpPr>
            <p:nvPr/>
          </p:nvSpPr>
          <p:spPr bwMode="auto">
            <a:xfrm>
              <a:off x="1200" y="1968"/>
              <a:ext cx="1488"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4" name="Group 13"/>
          <p:cNvGrpSpPr>
            <a:grpSpLocks/>
          </p:cNvGrpSpPr>
          <p:nvPr/>
        </p:nvGrpSpPr>
        <p:grpSpPr bwMode="auto">
          <a:xfrm>
            <a:off x="1828800" y="3003551"/>
            <a:ext cx="2057400" cy="1138238"/>
            <a:chOff x="192" y="1892"/>
            <a:chExt cx="1296" cy="717"/>
          </a:xfrm>
        </p:grpSpPr>
        <p:sp>
          <p:nvSpPr>
            <p:cNvPr id="64534" name="Rectangle 14"/>
            <p:cNvSpPr>
              <a:spLocks noChangeArrowheads="1"/>
            </p:cNvSpPr>
            <p:nvPr/>
          </p:nvSpPr>
          <p:spPr bwMode="auto">
            <a:xfrm>
              <a:off x="192" y="1892"/>
              <a:ext cx="959" cy="717"/>
            </a:xfrm>
            <a:prstGeom prst="rect">
              <a:avLst/>
            </a:prstGeom>
            <a:no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br>
                <a:rPr lang="en-US" sz="2000" b="1">
                  <a:solidFill>
                    <a:srgbClr val="000000"/>
                  </a:solidFill>
                  <a:latin typeface="Arial Narrow" pitchFamily="34" charset="0"/>
                </a:rPr>
              </a:br>
              <a:r>
                <a:rPr lang="en-US" sz="2000" b="1">
                  <a:solidFill>
                    <a:srgbClr val="000000"/>
                  </a:solidFill>
                  <a:latin typeface="Arial Narrow" pitchFamily="34" charset="0"/>
                </a:rPr>
                <a:t>1. Un 22% de</a:t>
              </a:r>
            </a:p>
            <a:p>
              <a:pPr defTabSz="914400" eaLnBrk="0" fontAlgn="base" hangingPunct="0">
                <a:lnSpc>
                  <a:spcPct val="85000"/>
                </a:lnSpc>
                <a:spcBef>
                  <a:spcPct val="0"/>
                </a:spcBef>
                <a:spcAft>
                  <a:spcPct val="0"/>
                </a:spcAft>
              </a:pPr>
              <a:r>
                <a:rPr lang="en-US" sz="2000" b="1">
                  <a:solidFill>
                    <a:srgbClr val="000000"/>
                  </a:solidFill>
                  <a:latin typeface="Arial Narrow" pitchFamily="34" charset="0"/>
                </a:rPr>
                <a:t>incremento</a:t>
              </a:r>
            </a:p>
            <a:p>
              <a:pPr defTabSz="914400" eaLnBrk="0" fontAlgn="base" hangingPunct="0">
                <a:lnSpc>
                  <a:spcPct val="85000"/>
                </a:lnSpc>
                <a:spcBef>
                  <a:spcPct val="0"/>
                </a:spcBef>
                <a:spcAft>
                  <a:spcPct val="0"/>
                </a:spcAft>
              </a:pPr>
              <a:r>
                <a:rPr lang="en-US" sz="2000" b="1">
                  <a:solidFill>
                    <a:srgbClr val="000000"/>
                  </a:solidFill>
                  <a:latin typeface="Arial Narrow" pitchFamily="34" charset="0"/>
                </a:rPr>
                <a:t>en el precio...</a:t>
              </a:r>
            </a:p>
          </p:txBody>
        </p:sp>
        <p:sp>
          <p:nvSpPr>
            <p:cNvPr id="64535" name="AutoShape 15"/>
            <p:cNvSpPr>
              <a:spLocks noChangeArrowheads="1"/>
            </p:cNvSpPr>
            <p:nvPr/>
          </p:nvSpPr>
          <p:spPr bwMode="auto">
            <a:xfrm>
              <a:off x="1344" y="2016"/>
              <a:ext cx="144" cy="336"/>
            </a:xfrm>
            <a:prstGeom prst="upArrow">
              <a:avLst>
                <a:gd name="adj1" fmla="val 50000"/>
                <a:gd name="adj2" fmla="val 58333"/>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grpSp>
      <p:grpSp>
        <p:nvGrpSpPr>
          <p:cNvPr id="5" name="Group 16"/>
          <p:cNvGrpSpPr>
            <a:grpSpLocks/>
          </p:cNvGrpSpPr>
          <p:nvPr/>
        </p:nvGrpSpPr>
        <p:grpSpPr bwMode="auto">
          <a:xfrm>
            <a:off x="5486401" y="2514601"/>
            <a:ext cx="4081463" cy="2119313"/>
            <a:chOff x="2496" y="1584"/>
            <a:chExt cx="2571" cy="1335"/>
          </a:xfrm>
        </p:grpSpPr>
        <p:sp>
          <p:nvSpPr>
            <p:cNvPr id="64532" name="Rectangle 17"/>
            <p:cNvSpPr>
              <a:spLocks noChangeArrowheads="1"/>
            </p:cNvSpPr>
            <p:nvPr/>
          </p:nvSpPr>
          <p:spPr bwMode="auto">
            <a:xfrm>
              <a:off x="4272" y="2640"/>
              <a:ext cx="795"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Demanda</a:t>
              </a:r>
            </a:p>
          </p:txBody>
        </p:sp>
        <p:sp>
          <p:nvSpPr>
            <p:cNvPr id="64533" name="Freeform 18"/>
            <p:cNvSpPr>
              <a:spLocks/>
            </p:cNvSpPr>
            <p:nvPr/>
          </p:nvSpPr>
          <p:spPr bwMode="auto">
            <a:xfrm>
              <a:off x="2496" y="1584"/>
              <a:ext cx="1584" cy="1152"/>
            </a:xfrm>
            <a:custGeom>
              <a:avLst/>
              <a:gdLst>
                <a:gd name="T0" fmla="*/ 0 w 1296"/>
                <a:gd name="T1" fmla="*/ 0 h 1248"/>
                <a:gd name="T2" fmla="*/ 144 w 1296"/>
                <a:gd name="T3" fmla="*/ 384 h 1248"/>
                <a:gd name="T4" fmla="*/ 576 w 1296"/>
                <a:gd name="T5" fmla="*/ 816 h 1248"/>
                <a:gd name="T6" fmla="*/ 1296 w 1296"/>
                <a:gd name="T7" fmla="*/ 1248 h 12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1248">
                  <a:moveTo>
                    <a:pt x="0" y="0"/>
                  </a:moveTo>
                  <a:cubicBezTo>
                    <a:pt x="24" y="124"/>
                    <a:pt x="48" y="248"/>
                    <a:pt x="144" y="384"/>
                  </a:cubicBezTo>
                  <a:cubicBezTo>
                    <a:pt x="240" y="520"/>
                    <a:pt x="384" y="672"/>
                    <a:pt x="576" y="816"/>
                  </a:cubicBezTo>
                  <a:cubicBezTo>
                    <a:pt x="768" y="960"/>
                    <a:pt x="1032" y="1104"/>
                    <a:pt x="1296" y="1248"/>
                  </a:cubicBezTo>
                </a:path>
              </a:pathLst>
            </a:custGeom>
            <a:noFill/>
            <a:ln w="57150" cap="flat" cmpd="sng">
              <a:solidFill>
                <a:srgbClr val="000099"/>
              </a:solidFill>
              <a:prstDash val="solid"/>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6" name="Group 19"/>
          <p:cNvGrpSpPr>
            <a:grpSpLocks/>
          </p:cNvGrpSpPr>
          <p:nvPr/>
        </p:nvGrpSpPr>
        <p:grpSpPr bwMode="auto">
          <a:xfrm>
            <a:off x="6553200" y="3810001"/>
            <a:ext cx="584200" cy="2347913"/>
            <a:chOff x="3168" y="2400"/>
            <a:chExt cx="368" cy="1479"/>
          </a:xfrm>
        </p:grpSpPr>
        <p:sp>
          <p:nvSpPr>
            <p:cNvPr id="64530" name="Rectangle 20"/>
            <p:cNvSpPr>
              <a:spLocks noChangeArrowheads="1"/>
            </p:cNvSpPr>
            <p:nvPr/>
          </p:nvSpPr>
          <p:spPr bwMode="auto">
            <a:xfrm>
              <a:off x="3168" y="3600"/>
              <a:ext cx="368"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100</a:t>
              </a:r>
            </a:p>
          </p:txBody>
        </p:sp>
        <p:sp>
          <p:nvSpPr>
            <p:cNvPr id="64531" name="Line 21"/>
            <p:cNvSpPr>
              <a:spLocks noChangeShapeType="1"/>
            </p:cNvSpPr>
            <p:nvPr/>
          </p:nvSpPr>
          <p:spPr bwMode="auto">
            <a:xfrm>
              <a:off x="3312" y="2400"/>
              <a:ext cx="0" cy="120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7" name="Group 22"/>
          <p:cNvGrpSpPr>
            <a:grpSpLocks/>
          </p:cNvGrpSpPr>
          <p:nvPr/>
        </p:nvGrpSpPr>
        <p:grpSpPr bwMode="auto">
          <a:xfrm>
            <a:off x="5486400" y="3124201"/>
            <a:ext cx="450850" cy="3033713"/>
            <a:chOff x="2496" y="1968"/>
            <a:chExt cx="284" cy="1911"/>
          </a:xfrm>
        </p:grpSpPr>
        <p:sp>
          <p:nvSpPr>
            <p:cNvPr id="64528" name="Line 23"/>
            <p:cNvSpPr>
              <a:spLocks noChangeShapeType="1"/>
            </p:cNvSpPr>
            <p:nvPr/>
          </p:nvSpPr>
          <p:spPr bwMode="auto">
            <a:xfrm>
              <a:off x="2688" y="1968"/>
              <a:ext cx="0" cy="1632"/>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4529" name="Rectangle 24"/>
            <p:cNvSpPr>
              <a:spLocks noChangeArrowheads="1"/>
            </p:cNvSpPr>
            <p:nvPr/>
          </p:nvSpPr>
          <p:spPr bwMode="auto">
            <a:xfrm>
              <a:off x="2496" y="3600"/>
              <a:ext cx="284"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80</a:t>
              </a:r>
            </a:p>
          </p:txBody>
        </p:sp>
      </p:grpSp>
      <p:grpSp>
        <p:nvGrpSpPr>
          <p:cNvPr id="8" name="Group 25"/>
          <p:cNvGrpSpPr>
            <a:grpSpLocks/>
          </p:cNvGrpSpPr>
          <p:nvPr/>
        </p:nvGrpSpPr>
        <p:grpSpPr bwMode="auto">
          <a:xfrm>
            <a:off x="3657601" y="5410201"/>
            <a:ext cx="5827713" cy="1052513"/>
            <a:chOff x="1344" y="3408"/>
            <a:chExt cx="3671" cy="663"/>
          </a:xfrm>
        </p:grpSpPr>
        <p:sp>
          <p:nvSpPr>
            <p:cNvPr id="64526" name="Rectangle 26"/>
            <p:cNvSpPr>
              <a:spLocks noChangeArrowheads="1"/>
            </p:cNvSpPr>
            <p:nvPr/>
          </p:nvSpPr>
          <p:spPr bwMode="auto">
            <a:xfrm>
              <a:off x="1344" y="3792"/>
              <a:ext cx="3671"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2. ...genera un 22% de disminución en la cantidad</a:t>
              </a:r>
            </a:p>
          </p:txBody>
        </p:sp>
        <p:sp>
          <p:nvSpPr>
            <p:cNvPr id="64527" name="AutoShape 27"/>
            <p:cNvSpPr>
              <a:spLocks noChangeArrowheads="1"/>
            </p:cNvSpPr>
            <p:nvPr/>
          </p:nvSpPr>
          <p:spPr bwMode="auto">
            <a:xfrm>
              <a:off x="2688" y="3408"/>
              <a:ext cx="576" cy="144"/>
            </a:xfrm>
            <a:prstGeom prst="leftArrow">
              <a:avLst>
                <a:gd name="adj1" fmla="val 50000"/>
                <a:gd name="adj2" fmla="val 100000"/>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grpSp>
    </p:spTree>
    <p:extLst>
      <p:ext uri="{BB962C8B-B14F-4D97-AF65-F5344CB8AC3E}">
        <p14:creationId xmlns:p14="http://schemas.microsoft.com/office/powerpoint/2010/main" val="7873293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righ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2595538" y="457200"/>
            <a:ext cx="7691462" cy="1143000"/>
          </a:xfrm>
        </p:spPr>
        <p:txBody>
          <a:bodyPr vert="horz" lIns="92075" tIns="46038" rIns="92075" bIns="46038" rtlCol="0" anchor="ctr">
            <a:normAutofit/>
          </a:bodyPr>
          <a:lstStyle/>
          <a:p>
            <a:pPr eaLnBrk="1" hangingPunct="1">
              <a:defRPr/>
            </a:pPr>
            <a:r>
              <a:rPr lang="en-US" sz="2800" dirty="0" err="1">
                <a:solidFill>
                  <a:schemeClr val="bg2">
                    <a:lumMod val="75000"/>
                  </a:schemeClr>
                </a:solidFill>
                <a:latin typeface="Book Antiqua" pitchFamily="18" charset="0"/>
              </a:rPr>
              <a:t>Demanda</a:t>
            </a:r>
            <a:r>
              <a:rPr lang="en-US" sz="2800" dirty="0">
                <a:solidFill>
                  <a:schemeClr val="bg2">
                    <a:lumMod val="75000"/>
                  </a:schemeClr>
                </a:solidFill>
                <a:latin typeface="Book Antiqua" pitchFamily="18" charset="0"/>
              </a:rPr>
              <a:t> </a:t>
            </a:r>
            <a:r>
              <a:rPr lang="en-US" sz="2800" dirty="0" err="1">
                <a:solidFill>
                  <a:schemeClr val="bg2">
                    <a:lumMod val="75000"/>
                  </a:schemeClr>
                </a:solidFill>
                <a:latin typeface="Book Antiqua" pitchFamily="18" charset="0"/>
              </a:rPr>
              <a:t>Inelástica</a:t>
            </a:r>
            <a:r>
              <a:rPr lang="en-US" sz="2800" dirty="0">
                <a:solidFill>
                  <a:schemeClr val="bg2">
                    <a:lumMod val="75000"/>
                  </a:schemeClr>
                </a:solidFill>
                <a:latin typeface="Book Antiqua" pitchFamily="18" charset="0"/>
              </a:rPr>
              <a:t> </a:t>
            </a:r>
            <a:r>
              <a:rPr lang="en-US" sz="2800" dirty="0" err="1">
                <a:solidFill>
                  <a:schemeClr val="bg2">
                    <a:lumMod val="75000"/>
                  </a:schemeClr>
                </a:solidFill>
                <a:latin typeface="Book Antiqua" pitchFamily="18" charset="0"/>
              </a:rPr>
              <a:t>Elasticidad</a:t>
            </a:r>
            <a:r>
              <a:rPr lang="en-US" sz="2800" dirty="0">
                <a:solidFill>
                  <a:schemeClr val="bg2">
                    <a:lumMod val="75000"/>
                  </a:schemeClr>
                </a:solidFill>
                <a:latin typeface="Book Antiqua" pitchFamily="18" charset="0"/>
              </a:rPr>
              <a:t> &lt; 1</a:t>
            </a:r>
            <a:endParaRPr lang="en-US" sz="2800" dirty="0">
              <a:solidFill>
                <a:schemeClr val="bg2">
                  <a:lumMod val="75000"/>
                </a:schemeClr>
              </a:solidFill>
              <a:effectLst>
                <a:outerShdw blurRad="38100" dist="38100" dir="2700000" algn="tl">
                  <a:srgbClr val="C0C0C0"/>
                </a:outerShdw>
              </a:effectLst>
              <a:latin typeface="Book Antiqua" pitchFamily="18" charset="0"/>
            </a:endParaRPr>
          </a:p>
        </p:txBody>
      </p:sp>
      <p:sp>
        <p:nvSpPr>
          <p:cNvPr id="65539" name="Line 3"/>
          <p:cNvSpPr>
            <a:spLocks noChangeShapeType="1"/>
          </p:cNvSpPr>
          <p:nvPr/>
        </p:nvSpPr>
        <p:spPr bwMode="auto">
          <a:xfrm>
            <a:off x="3429000" y="1905000"/>
            <a:ext cx="0" cy="3810000"/>
          </a:xfrm>
          <a:prstGeom prst="line">
            <a:avLst/>
          </a:prstGeom>
          <a:noFill/>
          <a:ln w="28575">
            <a:solidFill>
              <a:schemeClr val="tx2">
                <a:lumMod val="10000"/>
              </a:schemeClr>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5540" name="Line 4"/>
          <p:cNvSpPr>
            <a:spLocks noChangeShapeType="1"/>
          </p:cNvSpPr>
          <p:nvPr/>
        </p:nvSpPr>
        <p:spPr bwMode="auto">
          <a:xfrm>
            <a:off x="3429000" y="5715000"/>
            <a:ext cx="5181600" cy="0"/>
          </a:xfrm>
          <a:prstGeom prst="line">
            <a:avLst/>
          </a:prstGeom>
          <a:noFill/>
          <a:ln w="28575">
            <a:solidFill>
              <a:schemeClr val="tx2">
                <a:lumMod val="10000"/>
              </a:schemeClr>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5541" name="Rectangle 5"/>
          <p:cNvSpPr>
            <a:spLocks noChangeArrowheads="1"/>
          </p:cNvSpPr>
          <p:nvPr/>
        </p:nvSpPr>
        <p:spPr bwMode="auto">
          <a:xfrm>
            <a:off x="8382000" y="5638801"/>
            <a:ext cx="1168400" cy="442913"/>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cantidad</a:t>
            </a:r>
          </a:p>
        </p:txBody>
      </p:sp>
      <p:sp>
        <p:nvSpPr>
          <p:cNvPr id="65542" name="Rectangle 6"/>
          <p:cNvSpPr>
            <a:spLocks noChangeArrowheads="1"/>
          </p:cNvSpPr>
          <p:nvPr/>
        </p:nvSpPr>
        <p:spPr bwMode="auto">
          <a:xfrm>
            <a:off x="2590801" y="1752601"/>
            <a:ext cx="917575" cy="442913"/>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Precio</a:t>
            </a:r>
          </a:p>
        </p:txBody>
      </p:sp>
      <p:grpSp>
        <p:nvGrpSpPr>
          <p:cNvPr id="2" name="Group 7"/>
          <p:cNvGrpSpPr>
            <a:grpSpLocks/>
          </p:cNvGrpSpPr>
          <p:nvPr/>
        </p:nvGrpSpPr>
        <p:grpSpPr bwMode="auto">
          <a:xfrm>
            <a:off x="3124200" y="3581401"/>
            <a:ext cx="3200400" cy="442913"/>
            <a:chOff x="1008" y="2256"/>
            <a:chExt cx="2016" cy="279"/>
          </a:xfrm>
        </p:grpSpPr>
        <p:sp>
          <p:nvSpPr>
            <p:cNvPr id="65562" name="Rectangle 8"/>
            <p:cNvSpPr>
              <a:spLocks noChangeArrowheads="1"/>
            </p:cNvSpPr>
            <p:nvPr/>
          </p:nvSpPr>
          <p:spPr bwMode="auto">
            <a:xfrm>
              <a:off x="1008" y="2256"/>
              <a:ext cx="200"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4</a:t>
              </a:r>
            </a:p>
          </p:txBody>
        </p:sp>
        <p:sp>
          <p:nvSpPr>
            <p:cNvPr id="65563" name="Line 9"/>
            <p:cNvSpPr>
              <a:spLocks noChangeShapeType="1"/>
            </p:cNvSpPr>
            <p:nvPr/>
          </p:nvSpPr>
          <p:spPr bwMode="auto">
            <a:xfrm>
              <a:off x="1200" y="2400"/>
              <a:ext cx="1824"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3" name="Group 10"/>
          <p:cNvGrpSpPr>
            <a:grpSpLocks/>
          </p:cNvGrpSpPr>
          <p:nvPr/>
        </p:nvGrpSpPr>
        <p:grpSpPr bwMode="auto">
          <a:xfrm>
            <a:off x="2971800" y="2895601"/>
            <a:ext cx="2743200" cy="442913"/>
            <a:chOff x="912" y="1824"/>
            <a:chExt cx="1728" cy="279"/>
          </a:xfrm>
        </p:grpSpPr>
        <p:sp>
          <p:nvSpPr>
            <p:cNvPr id="65560" name="Rectangle 11"/>
            <p:cNvSpPr>
              <a:spLocks noChangeArrowheads="1"/>
            </p:cNvSpPr>
            <p:nvPr/>
          </p:nvSpPr>
          <p:spPr bwMode="auto">
            <a:xfrm>
              <a:off x="912" y="1824"/>
              <a:ext cx="284"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$5</a:t>
              </a:r>
            </a:p>
          </p:txBody>
        </p:sp>
        <p:sp>
          <p:nvSpPr>
            <p:cNvPr id="65561" name="Line 12"/>
            <p:cNvSpPr>
              <a:spLocks noChangeShapeType="1"/>
            </p:cNvSpPr>
            <p:nvPr/>
          </p:nvSpPr>
          <p:spPr bwMode="auto">
            <a:xfrm>
              <a:off x="1200" y="1968"/>
              <a:ext cx="1440"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4" name="Group 13"/>
          <p:cNvGrpSpPr>
            <a:grpSpLocks/>
          </p:cNvGrpSpPr>
          <p:nvPr/>
        </p:nvGrpSpPr>
        <p:grpSpPr bwMode="auto">
          <a:xfrm>
            <a:off x="1828800" y="3003551"/>
            <a:ext cx="1981200" cy="1138238"/>
            <a:chOff x="192" y="1892"/>
            <a:chExt cx="1248" cy="717"/>
          </a:xfrm>
        </p:grpSpPr>
        <p:sp>
          <p:nvSpPr>
            <p:cNvPr id="65558" name="Rectangle 14"/>
            <p:cNvSpPr>
              <a:spLocks noChangeArrowheads="1"/>
            </p:cNvSpPr>
            <p:nvPr/>
          </p:nvSpPr>
          <p:spPr bwMode="auto">
            <a:xfrm>
              <a:off x="192" y="1892"/>
              <a:ext cx="959" cy="717"/>
            </a:xfrm>
            <a:prstGeom prst="rect">
              <a:avLst/>
            </a:prstGeom>
            <a:no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br>
                <a:rPr lang="en-US" sz="2000" b="1">
                  <a:solidFill>
                    <a:srgbClr val="000000"/>
                  </a:solidFill>
                  <a:latin typeface="Arial Narrow" pitchFamily="34" charset="0"/>
                </a:rPr>
              </a:br>
              <a:r>
                <a:rPr lang="en-US" sz="2000" b="1">
                  <a:solidFill>
                    <a:srgbClr val="000000"/>
                  </a:solidFill>
                  <a:latin typeface="Arial Narrow" pitchFamily="34" charset="0"/>
                </a:rPr>
                <a:t>1. Un 22% de</a:t>
              </a:r>
            </a:p>
            <a:p>
              <a:pPr defTabSz="914400" eaLnBrk="0" fontAlgn="base" hangingPunct="0">
                <a:lnSpc>
                  <a:spcPct val="85000"/>
                </a:lnSpc>
                <a:spcBef>
                  <a:spcPct val="0"/>
                </a:spcBef>
                <a:spcAft>
                  <a:spcPct val="0"/>
                </a:spcAft>
              </a:pPr>
              <a:r>
                <a:rPr lang="en-US" sz="2000" b="1">
                  <a:solidFill>
                    <a:srgbClr val="000000"/>
                  </a:solidFill>
                  <a:latin typeface="Arial Narrow" pitchFamily="34" charset="0"/>
                </a:rPr>
                <a:t>incremento</a:t>
              </a:r>
            </a:p>
            <a:p>
              <a:pPr defTabSz="914400" eaLnBrk="0" fontAlgn="base" hangingPunct="0">
                <a:lnSpc>
                  <a:spcPct val="85000"/>
                </a:lnSpc>
                <a:spcBef>
                  <a:spcPct val="0"/>
                </a:spcBef>
                <a:spcAft>
                  <a:spcPct val="0"/>
                </a:spcAft>
              </a:pPr>
              <a:r>
                <a:rPr lang="en-US" sz="2000" b="1">
                  <a:solidFill>
                    <a:srgbClr val="000000"/>
                  </a:solidFill>
                  <a:latin typeface="Arial Narrow" pitchFamily="34" charset="0"/>
                </a:rPr>
                <a:t>en el precio...</a:t>
              </a:r>
            </a:p>
          </p:txBody>
        </p:sp>
        <p:sp>
          <p:nvSpPr>
            <p:cNvPr id="65559" name="AutoShape 15"/>
            <p:cNvSpPr>
              <a:spLocks noChangeArrowheads="1"/>
            </p:cNvSpPr>
            <p:nvPr/>
          </p:nvSpPr>
          <p:spPr bwMode="auto">
            <a:xfrm>
              <a:off x="1344" y="2016"/>
              <a:ext cx="96" cy="336"/>
            </a:xfrm>
            <a:prstGeom prst="upArrow">
              <a:avLst>
                <a:gd name="adj1" fmla="val 50000"/>
                <a:gd name="adj2" fmla="val 87500"/>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grpSp>
      <p:grpSp>
        <p:nvGrpSpPr>
          <p:cNvPr id="5" name="Group 16"/>
          <p:cNvGrpSpPr>
            <a:grpSpLocks/>
          </p:cNvGrpSpPr>
          <p:nvPr/>
        </p:nvGrpSpPr>
        <p:grpSpPr bwMode="auto">
          <a:xfrm>
            <a:off x="5486401" y="2514601"/>
            <a:ext cx="3319463" cy="2119313"/>
            <a:chOff x="2496" y="1584"/>
            <a:chExt cx="2091" cy="1335"/>
          </a:xfrm>
        </p:grpSpPr>
        <p:sp>
          <p:nvSpPr>
            <p:cNvPr id="65556" name="Rectangle 17"/>
            <p:cNvSpPr>
              <a:spLocks noChangeArrowheads="1"/>
            </p:cNvSpPr>
            <p:nvPr/>
          </p:nvSpPr>
          <p:spPr bwMode="auto">
            <a:xfrm>
              <a:off x="3792" y="2640"/>
              <a:ext cx="795"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Demanda</a:t>
              </a:r>
            </a:p>
          </p:txBody>
        </p:sp>
        <p:sp>
          <p:nvSpPr>
            <p:cNvPr id="65557" name="Freeform 18"/>
            <p:cNvSpPr>
              <a:spLocks/>
            </p:cNvSpPr>
            <p:nvPr/>
          </p:nvSpPr>
          <p:spPr bwMode="auto">
            <a:xfrm>
              <a:off x="2496" y="1584"/>
              <a:ext cx="1296" cy="1248"/>
            </a:xfrm>
            <a:custGeom>
              <a:avLst/>
              <a:gdLst>
                <a:gd name="T0" fmla="*/ 0 w 1296"/>
                <a:gd name="T1" fmla="*/ 0 h 1248"/>
                <a:gd name="T2" fmla="*/ 144 w 1296"/>
                <a:gd name="T3" fmla="*/ 384 h 1248"/>
                <a:gd name="T4" fmla="*/ 576 w 1296"/>
                <a:gd name="T5" fmla="*/ 816 h 1248"/>
                <a:gd name="T6" fmla="*/ 1296 w 1296"/>
                <a:gd name="T7" fmla="*/ 1248 h 12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1248">
                  <a:moveTo>
                    <a:pt x="0" y="0"/>
                  </a:moveTo>
                  <a:cubicBezTo>
                    <a:pt x="24" y="124"/>
                    <a:pt x="48" y="248"/>
                    <a:pt x="144" y="384"/>
                  </a:cubicBezTo>
                  <a:cubicBezTo>
                    <a:pt x="240" y="520"/>
                    <a:pt x="384" y="672"/>
                    <a:pt x="576" y="816"/>
                  </a:cubicBezTo>
                  <a:cubicBezTo>
                    <a:pt x="768" y="960"/>
                    <a:pt x="1032" y="1104"/>
                    <a:pt x="1296" y="1248"/>
                  </a:cubicBezTo>
                </a:path>
              </a:pathLst>
            </a:custGeom>
            <a:noFill/>
            <a:ln w="57150" cap="flat" cmpd="sng">
              <a:solidFill>
                <a:srgbClr val="000099"/>
              </a:solidFill>
              <a:prstDash val="solid"/>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6" name="Group 19"/>
          <p:cNvGrpSpPr>
            <a:grpSpLocks/>
          </p:cNvGrpSpPr>
          <p:nvPr/>
        </p:nvGrpSpPr>
        <p:grpSpPr bwMode="auto">
          <a:xfrm>
            <a:off x="6096000" y="3810001"/>
            <a:ext cx="584200" cy="2347913"/>
            <a:chOff x="2880" y="2400"/>
            <a:chExt cx="368" cy="1479"/>
          </a:xfrm>
        </p:grpSpPr>
        <p:sp>
          <p:nvSpPr>
            <p:cNvPr id="65554" name="Rectangle 20"/>
            <p:cNvSpPr>
              <a:spLocks noChangeArrowheads="1"/>
            </p:cNvSpPr>
            <p:nvPr/>
          </p:nvSpPr>
          <p:spPr bwMode="auto">
            <a:xfrm>
              <a:off x="2880" y="3600"/>
              <a:ext cx="368"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100</a:t>
              </a:r>
            </a:p>
          </p:txBody>
        </p:sp>
        <p:sp>
          <p:nvSpPr>
            <p:cNvPr id="65555" name="Line 21"/>
            <p:cNvSpPr>
              <a:spLocks noChangeShapeType="1"/>
            </p:cNvSpPr>
            <p:nvPr/>
          </p:nvSpPr>
          <p:spPr bwMode="auto">
            <a:xfrm>
              <a:off x="3072" y="2400"/>
              <a:ext cx="0" cy="120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7" name="Group 22"/>
          <p:cNvGrpSpPr>
            <a:grpSpLocks/>
          </p:cNvGrpSpPr>
          <p:nvPr/>
        </p:nvGrpSpPr>
        <p:grpSpPr bwMode="auto">
          <a:xfrm>
            <a:off x="5486400" y="3124201"/>
            <a:ext cx="450850" cy="3033713"/>
            <a:chOff x="2496" y="1968"/>
            <a:chExt cx="284" cy="1911"/>
          </a:xfrm>
        </p:grpSpPr>
        <p:sp>
          <p:nvSpPr>
            <p:cNvPr id="65552" name="Line 23"/>
            <p:cNvSpPr>
              <a:spLocks noChangeShapeType="1"/>
            </p:cNvSpPr>
            <p:nvPr/>
          </p:nvSpPr>
          <p:spPr bwMode="auto">
            <a:xfrm>
              <a:off x="2640" y="1968"/>
              <a:ext cx="0" cy="1632"/>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5553" name="Rectangle 24"/>
            <p:cNvSpPr>
              <a:spLocks noChangeArrowheads="1"/>
            </p:cNvSpPr>
            <p:nvPr/>
          </p:nvSpPr>
          <p:spPr bwMode="auto">
            <a:xfrm>
              <a:off x="2496" y="3600"/>
              <a:ext cx="284"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90</a:t>
              </a:r>
            </a:p>
          </p:txBody>
        </p:sp>
      </p:grpSp>
      <p:grpSp>
        <p:nvGrpSpPr>
          <p:cNvPr id="8" name="Group 25"/>
          <p:cNvGrpSpPr>
            <a:grpSpLocks/>
          </p:cNvGrpSpPr>
          <p:nvPr/>
        </p:nvGrpSpPr>
        <p:grpSpPr bwMode="auto">
          <a:xfrm>
            <a:off x="3657600" y="5486401"/>
            <a:ext cx="6027738" cy="976313"/>
            <a:chOff x="1344" y="3456"/>
            <a:chExt cx="3797" cy="615"/>
          </a:xfrm>
        </p:grpSpPr>
        <p:sp>
          <p:nvSpPr>
            <p:cNvPr id="65550" name="Rectangle 26"/>
            <p:cNvSpPr>
              <a:spLocks noChangeArrowheads="1"/>
            </p:cNvSpPr>
            <p:nvPr/>
          </p:nvSpPr>
          <p:spPr bwMode="auto">
            <a:xfrm>
              <a:off x="1344" y="3792"/>
              <a:ext cx="3797"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2. ...genera una disminución de 11% en la cantidad.</a:t>
              </a:r>
            </a:p>
          </p:txBody>
        </p:sp>
        <p:sp>
          <p:nvSpPr>
            <p:cNvPr id="65551" name="AutoShape 27"/>
            <p:cNvSpPr>
              <a:spLocks noChangeArrowheads="1"/>
            </p:cNvSpPr>
            <p:nvPr/>
          </p:nvSpPr>
          <p:spPr bwMode="auto">
            <a:xfrm>
              <a:off x="2688" y="3456"/>
              <a:ext cx="288" cy="96"/>
            </a:xfrm>
            <a:prstGeom prst="leftArrow">
              <a:avLst>
                <a:gd name="adj1" fmla="val 50000"/>
                <a:gd name="adj2" fmla="val 75000"/>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grpSp>
    </p:spTree>
    <p:extLst>
      <p:ext uri="{BB962C8B-B14F-4D97-AF65-F5344CB8AC3E}">
        <p14:creationId xmlns:p14="http://schemas.microsoft.com/office/powerpoint/2010/main" val="299743744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righ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2738413" y="642918"/>
            <a:ext cx="8196285" cy="785818"/>
          </a:xfrm>
        </p:spPr>
        <p:txBody>
          <a:bodyPr vert="horz" lIns="92075" tIns="46038" rIns="92075" bIns="46038" rtlCol="0" anchor="ctr">
            <a:normAutofit fontScale="90000"/>
          </a:bodyPr>
          <a:lstStyle/>
          <a:p>
            <a:pPr eaLnBrk="1" hangingPunct="1">
              <a:defRPr/>
            </a:pPr>
            <a:br>
              <a:rPr lang="en-US" sz="2800" dirty="0">
                <a:latin typeface="Book Antiqua" pitchFamily="18" charset="0"/>
              </a:rPr>
            </a:br>
            <a:r>
              <a:rPr lang="en-US" sz="2800" dirty="0">
                <a:latin typeface="Book Antiqua" pitchFamily="18" charset="0"/>
              </a:rPr>
              <a:t>                                 </a:t>
            </a:r>
            <a:r>
              <a:rPr lang="en-US" sz="2800" dirty="0">
                <a:solidFill>
                  <a:schemeClr val="bg2">
                    <a:lumMod val="75000"/>
                  </a:schemeClr>
                </a:solidFill>
                <a:latin typeface="Book Antiqua" pitchFamily="18" charset="0"/>
              </a:rPr>
              <a:t>Casos </a:t>
            </a:r>
            <a:r>
              <a:rPr lang="en-US" sz="2800" dirty="0" err="1">
                <a:solidFill>
                  <a:schemeClr val="bg2">
                    <a:lumMod val="75000"/>
                  </a:schemeClr>
                </a:solidFill>
                <a:latin typeface="Book Antiqua" pitchFamily="18" charset="0"/>
              </a:rPr>
              <a:t>extremos</a:t>
            </a:r>
            <a:br>
              <a:rPr lang="en-US" sz="2800" dirty="0">
                <a:latin typeface="Book Antiqua" pitchFamily="18" charset="0"/>
              </a:rPr>
            </a:br>
            <a:r>
              <a:rPr lang="en-US" sz="2800" dirty="0" err="1">
                <a:solidFill>
                  <a:schemeClr val="bg2">
                    <a:lumMod val="75000"/>
                  </a:schemeClr>
                </a:solidFill>
                <a:latin typeface="Book Antiqua" pitchFamily="18" charset="0"/>
              </a:rPr>
              <a:t>Demanda</a:t>
            </a:r>
            <a:r>
              <a:rPr lang="en-US" sz="2800" dirty="0">
                <a:solidFill>
                  <a:schemeClr val="bg2">
                    <a:lumMod val="75000"/>
                  </a:schemeClr>
                </a:solidFill>
                <a:latin typeface="Book Antiqua" pitchFamily="18" charset="0"/>
              </a:rPr>
              <a:t> </a:t>
            </a:r>
            <a:r>
              <a:rPr lang="en-US" sz="2800" dirty="0" err="1">
                <a:solidFill>
                  <a:schemeClr val="bg2">
                    <a:lumMod val="75000"/>
                  </a:schemeClr>
                </a:solidFill>
                <a:latin typeface="Book Antiqua" pitchFamily="18" charset="0"/>
              </a:rPr>
              <a:t>Perfectamente</a:t>
            </a:r>
            <a:r>
              <a:rPr lang="en-US" sz="2800" dirty="0">
                <a:solidFill>
                  <a:schemeClr val="bg2">
                    <a:lumMod val="75000"/>
                  </a:schemeClr>
                </a:solidFill>
                <a:latin typeface="Book Antiqua" pitchFamily="18" charset="0"/>
              </a:rPr>
              <a:t> </a:t>
            </a:r>
            <a:r>
              <a:rPr lang="en-US" sz="2800" dirty="0" err="1">
                <a:solidFill>
                  <a:schemeClr val="bg2">
                    <a:lumMod val="75000"/>
                  </a:schemeClr>
                </a:solidFill>
                <a:latin typeface="Book Antiqua" pitchFamily="18" charset="0"/>
              </a:rPr>
              <a:t>Inelástica</a:t>
            </a:r>
            <a:r>
              <a:rPr lang="en-US" sz="2800" dirty="0">
                <a:solidFill>
                  <a:schemeClr val="bg2">
                    <a:lumMod val="75000"/>
                  </a:schemeClr>
                </a:solidFill>
                <a:latin typeface="Book Antiqua" pitchFamily="18" charset="0"/>
              </a:rPr>
              <a:t> 	</a:t>
            </a:r>
            <a:r>
              <a:rPr lang="en-US" sz="2800" dirty="0" err="1">
                <a:solidFill>
                  <a:schemeClr val="bg2">
                    <a:lumMod val="75000"/>
                  </a:schemeClr>
                </a:solidFill>
                <a:latin typeface="Book Antiqua" pitchFamily="18" charset="0"/>
              </a:rPr>
              <a:t>Elasticidad</a:t>
            </a:r>
            <a:r>
              <a:rPr lang="en-US" sz="2800" dirty="0">
                <a:solidFill>
                  <a:schemeClr val="bg2">
                    <a:lumMod val="75000"/>
                  </a:schemeClr>
                </a:solidFill>
                <a:latin typeface="Book Antiqua" pitchFamily="18" charset="0"/>
              </a:rPr>
              <a:t> = 0  </a:t>
            </a:r>
            <a:br>
              <a:rPr lang="en-US" sz="2800" dirty="0">
                <a:solidFill>
                  <a:schemeClr val="bg2">
                    <a:lumMod val="75000"/>
                  </a:schemeClr>
                </a:solidFill>
                <a:latin typeface="Book Antiqua" pitchFamily="18" charset="0"/>
              </a:rPr>
            </a:br>
            <a:br>
              <a:rPr lang="es-ES" sz="2800" dirty="0">
                <a:solidFill>
                  <a:schemeClr val="bg2">
                    <a:lumMod val="75000"/>
                  </a:schemeClr>
                </a:solidFill>
              </a:rPr>
            </a:br>
            <a:endParaRPr lang="en-US" sz="2800" dirty="0">
              <a:solidFill>
                <a:schemeClr val="bg2">
                  <a:lumMod val="75000"/>
                </a:schemeClr>
              </a:solidFill>
              <a:effectLst>
                <a:outerShdw blurRad="38100" dist="38100" dir="2700000" algn="tl">
                  <a:srgbClr val="C0C0C0"/>
                </a:outerShdw>
              </a:effectLst>
              <a:latin typeface="Book Antiqua" pitchFamily="18" charset="0"/>
            </a:endParaRPr>
          </a:p>
        </p:txBody>
      </p:sp>
      <p:sp>
        <p:nvSpPr>
          <p:cNvPr id="66563" name="Line 3"/>
          <p:cNvSpPr>
            <a:spLocks noChangeShapeType="1"/>
          </p:cNvSpPr>
          <p:nvPr/>
        </p:nvSpPr>
        <p:spPr bwMode="auto">
          <a:xfrm>
            <a:off x="3429000" y="1905000"/>
            <a:ext cx="0" cy="3810000"/>
          </a:xfrm>
          <a:prstGeom prst="line">
            <a:avLst/>
          </a:prstGeom>
          <a:noFill/>
          <a:ln w="28575">
            <a:solidFill>
              <a:schemeClr val="tx2">
                <a:lumMod val="10000"/>
              </a:schemeClr>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6564" name="Line 4"/>
          <p:cNvSpPr>
            <a:spLocks noChangeShapeType="1"/>
          </p:cNvSpPr>
          <p:nvPr/>
        </p:nvSpPr>
        <p:spPr bwMode="auto">
          <a:xfrm>
            <a:off x="3429000" y="5715000"/>
            <a:ext cx="5181600" cy="0"/>
          </a:xfrm>
          <a:prstGeom prst="line">
            <a:avLst/>
          </a:prstGeom>
          <a:noFill/>
          <a:ln w="28575">
            <a:solidFill>
              <a:schemeClr val="tx2">
                <a:lumMod val="10000"/>
              </a:schemeClr>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6565" name="Rectangle 5"/>
          <p:cNvSpPr>
            <a:spLocks noChangeArrowheads="1"/>
          </p:cNvSpPr>
          <p:nvPr/>
        </p:nvSpPr>
        <p:spPr bwMode="auto">
          <a:xfrm>
            <a:off x="8382000" y="5638801"/>
            <a:ext cx="1168400" cy="442913"/>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cantidad</a:t>
            </a:r>
          </a:p>
        </p:txBody>
      </p:sp>
      <p:sp>
        <p:nvSpPr>
          <p:cNvPr id="66566" name="Rectangle 6"/>
          <p:cNvSpPr>
            <a:spLocks noChangeArrowheads="1"/>
          </p:cNvSpPr>
          <p:nvPr/>
        </p:nvSpPr>
        <p:spPr bwMode="auto">
          <a:xfrm>
            <a:off x="2590801" y="1752601"/>
            <a:ext cx="917575" cy="442913"/>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Precio</a:t>
            </a:r>
          </a:p>
        </p:txBody>
      </p:sp>
      <p:grpSp>
        <p:nvGrpSpPr>
          <p:cNvPr id="2" name="Group 7"/>
          <p:cNvGrpSpPr>
            <a:grpSpLocks/>
          </p:cNvGrpSpPr>
          <p:nvPr/>
        </p:nvGrpSpPr>
        <p:grpSpPr bwMode="auto">
          <a:xfrm>
            <a:off x="3124200" y="3581401"/>
            <a:ext cx="2590800" cy="442913"/>
            <a:chOff x="1008" y="2256"/>
            <a:chExt cx="1632" cy="279"/>
          </a:xfrm>
        </p:grpSpPr>
        <p:sp>
          <p:nvSpPr>
            <p:cNvPr id="66579" name="Rectangle 8"/>
            <p:cNvSpPr>
              <a:spLocks noChangeArrowheads="1"/>
            </p:cNvSpPr>
            <p:nvPr/>
          </p:nvSpPr>
          <p:spPr bwMode="auto">
            <a:xfrm>
              <a:off x="1008" y="2256"/>
              <a:ext cx="200"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4</a:t>
              </a:r>
            </a:p>
          </p:txBody>
        </p:sp>
        <p:sp>
          <p:nvSpPr>
            <p:cNvPr id="66580" name="Line 9"/>
            <p:cNvSpPr>
              <a:spLocks noChangeShapeType="1"/>
            </p:cNvSpPr>
            <p:nvPr/>
          </p:nvSpPr>
          <p:spPr bwMode="auto">
            <a:xfrm>
              <a:off x="1200" y="2400"/>
              <a:ext cx="1440"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3" name="Group 10"/>
          <p:cNvGrpSpPr>
            <a:grpSpLocks/>
          </p:cNvGrpSpPr>
          <p:nvPr/>
        </p:nvGrpSpPr>
        <p:grpSpPr bwMode="auto">
          <a:xfrm>
            <a:off x="2971800" y="2895601"/>
            <a:ext cx="2743200" cy="442913"/>
            <a:chOff x="912" y="1824"/>
            <a:chExt cx="1728" cy="279"/>
          </a:xfrm>
        </p:grpSpPr>
        <p:sp>
          <p:nvSpPr>
            <p:cNvPr id="66577" name="Rectangle 11"/>
            <p:cNvSpPr>
              <a:spLocks noChangeArrowheads="1"/>
            </p:cNvSpPr>
            <p:nvPr/>
          </p:nvSpPr>
          <p:spPr bwMode="auto">
            <a:xfrm>
              <a:off x="912" y="1824"/>
              <a:ext cx="284"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$5</a:t>
              </a:r>
            </a:p>
          </p:txBody>
        </p:sp>
        <p:sp>
          <p:nvSpPr>
            <p:cNvPr id="66578" name="Line 12"/>
            <p:cNvSpPr>
              <a:spLocks noChangeShapeType="1"/>
            </p:cNvSpPr>
            <p:nvPr/>
          </p:nvSpPr>
          <p:spPr bwMode="auto">
            <a:xfrm>
              <a:off x="1248" y="1968"/>
              <a:ext cx="1392"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4" name="Group 13"/>
          <p:cNvGrpSpPr>
            <a:grpSpLocks/>
          </p:cNvGrpSpPr>
          <p:nvPr/>
        </p:nvGrpSpPr>
        <p:grpSpPr bwMode="auto">
          <a:xfrm>
            <a:off x="5410200" y="1828801"/>
            <a:ext cx="1874838" cy="4329113"/>
            <a:chOff x="2448" y="1152"/>
            <a:chExt cx="1181" cy="2727"/>
          </a:xfrm>
        </p:grpSpPr>
        <p:sp>
          <p:nvSpPr>
            <p:cNvPr id="66574" name="Rectangle 14"/>
            <p:cNvSpPr>
              <a:spLocks noChangeArrowheads="1"/>
            </p:cNvSpPr>
            <p:nvPr/>
          </p:nvSpPr>
          <p:spPr bwMode="auto">
            <a:xfrm>
              <a:off x="2688" y="1152"/>
              <a:ext cx="941"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Demanda</a:t>
              </a:r>
            </a:p>
          </p:txBody>
        </p:sp>
        <p:sp>
          <p:nvSpPr>
            <p:cNvPr id="66575" name="Line 15"/>
            <p:cNvSpPr>
              <a:spLocks noChangeShapeType="1"/>
            </p:cNvSpPr>
            <p:nvPr/>
          </p:nvSpPr>
          <p:spPr bwMode="auto">
            <a:xfrm flipV="1">
              <a:off x="2640" y="1296"/>
              <a:ext cx="0" cy="2304"/>
            </a:xfrm>
            <a:prstGeom prst="line">
              <a:avLst/>
            </a:prstGeom>
            <a:noFill/>
            <a:ln w="57150">
              <a:solidFill>
                <a:srgbClr val="000099"/>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6576" name="Rectangle 16"/>
            <p:cNvSpPr>
              <a:spLocks noChangeArrowheads="1"/>
            </p:cNvSpPr>
            <p:nvPr/>
          </p:nvSpPr>
          <p:spPr bwMode="auto">
            <a:xfrm>
              <a:off x="2448" y="3600"/>
              <a:ext cx="368"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100</a:t>
              </a:r>
            </a:p>
          </p:txBody>
        </p:sp>
      </p:grpSp>
      <p:sp>
        <p:nvSpPr>
          <p:cNvPr id="667665" name="Rectangle 17"/>
          <p:cNvSpPr>
            <a:spLocks noChangeArrowheads="1"/>
          </p:cNvSpPr>
          <p:nvPr/>
        </p:nvSpPr>
        <p:spPr bwMode="auto">
          <a:xfrm>
            <a:off x="3657601" y="6019800"/>
            <a:ext cx="6156325" cy="446088"/>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2. ...</a:t>
            </a:r>
            <a:r>
              <a:rPr lang="en-US" sz="2000" b="1">
                <a:solidFill>
                  <a:srgbClr val="000000"/>
                </a:solidFill>
                <a:latin typeface="Book Antiqua" pitchFamily="18" charset="0"/>
              </a:rPr>
              <a:t>deja la cantidad demandada sin cambio alguno</a:t>
            </a:r>
          </a:p>
        </p:txBody>
      </p:sp>
      <p:grpSp>
        <p:nvGrpSpPr>
          <p:cNvPr id="5" name="Group 18"/>
          <p:cNvGrpSpPr>
            <a:grpSpLocks/>
          </p:cNvGrpSpPr>
          <p:nvPr/>
        </p:nvGrpSpPr>
        <p:grpSpPr bwMode="auto">
          <a:xfrm>
            <a:off x="1524000" y="3071814"/>
            <a:ext cx="2127250" cy="1138237"/>
            <a:chOff x="100" y="1935"/>
            <a:chExt cx="1340" cy="717"/>
          </a:xfrm>
        </p:grpSpPr>
        <p:sp>
          <p:nvSpPr>
            <p:cNvPr id="66572" name="Rectangle 19"/>
            <p:cNvSpPr>
              <a:spLocks noChangeArrowheads="1"/>
            </p:cNvSpPr>
            <p:nvPr/>
          </p:nvSpPr>
          <p:spPr bwMode="auto">
            <a:xfrm>
              <a:off x="100" y="1935"/>
              <a:ext cx="1291" cy="717"/>
            </a:xfrm>
            <a:prstGeom prst="rect">
              <a:avLst/>
            </a:prstGeom>
            <a:noFill/>
            <a:ln w="12700">
              <a:noFill/>
              <a:miter lim="800000"/>
              <a:headEnd type="none" w="sm" len="sm"/>
              <a:tailEnd type="none" w="sm" len="sm"/>
            </a:ln>
          </p:spPr>
          <p:txBody>
            <a:bodyPr>
              <a:spAutoFit/>
            </a:bodyPr>
            <a:lstStyle/>
            <a:p>
              <a:pPr defTabSz="914400" eaLnBrk="0" fontAlgn="base" hangingPunct="0">
                <a:lnSpc>
                  <a:spcPct val="85000"/>
                </a:lnSpc>
                <a:spcBef>
                  <a:spcPct val="0"/>
                </a:spcBef>
                <a:spcAft>
                  <a:spcPct val="0"/>
                </a:spcAft>
              </a:pPr>
              <a:br>
                <a:rPr lang="en-US" sz="2000" b="1">
                  <a:solidFill>
                    <a:srgbClr val="000000"/>
                  </a:solidFill>
                  <a:latin typeface="Arial Narrow" pitchFamily="34" charset="0"/>
                </a:rPr>
              </a:br>
              <a:r>
                <a:rPr lang="en-US" sz="2000" b="1">
                  <a:solidFill>
                    <a:srgbClr val="000000"/>
                  </a:solidFill>
                  <a:latin typeface="Arial Narrow" pitchFamily="34" charset="0"/>
                </a:rPr>
                <a:t>1. </a:t>
              </a:r>
              <a:r>
                <a:rPr lang="en-US" b="1">
                  <a:solidFill>
                    <a:srgbClr val="000000"/>
                  </a:solidFill>
                  <a:latin typeface="Book Antiqua" pitchFamily="18" charset="0"/>
                </a:rPr>
                <a:t>Un incremento </a:t>
              </a:r>
              <a:br>
                <a:rPr lang="en-US" b="1">
                  <a:solidFill>
                    <a:srgbClr val="000000"/>
                  </a:solidFill>
                  <a:latin typeface="Book Antiqua" pitchFamily="18" charset="0"/>
                </a:rPr>
              </a:br>
              <a:r>
                <a:rPr lang="en-US" b="1">
                  <a:solidFill>
                    <a:srgbClr val="000000"/>
                  </a:solidFill>
                  <a:latin typeface="Book Antiqua" pitchFamily="18" charset="0"/>
                </a:rPr>
                <a:t>en el precio</a:t>
              </a:r>
              <a:r>
                <a:rPr lang="en-US" sz="2000" b="1">
                  <a:solidFill>
                    <a:srgbClr val="000000"/>
                  </a:solidFill>
                  <a:latin typeface="Arial Narrow" pitchFamily="34" charset="0"/>
                </a:rPr>
                <a:t>...</a:t>
              </a:r>
              <a:br>
                <a:rPr lang="en-US" sz="2000" b="1">
                  <a:solidFill>
                    <a:srgbClr val="000000"/>
                  </a:solidFill>
                  <a:latin typeface="Arial Narrow" pitchFamily="34" charset="0"/>
                </a:rPr>
              </a:br>
              <a:endParaRPr lang="en-US" sz="2000" b="1">
                <a:solidFill>
                  <a:srgbClr val="000000"/>
                </a:solidFill>
                <a:latin typeface="Arial Narrow" pitchFamily="34" charset="0"/>
              </a:endParaRPr>
            </a:p>
          </p:txBody>
        </p:sp>
        <p:sp>
          <p:nvSpPr>
            <p:cNvPr id="66573" name="AutoShape 20"/>
            <p:cNvSpPr>
              <a:spLocks noChangeArrowheads="1"/>
            </p:cNvSpPr>
            <p:nvPr/>
          </p:nvSpPr>
          <p:spPr bwMode="auto">
            <a:xfrm>
              <a:off x="1344" y="2016"/>
              <a:ext cx="96" cy="336"/>
            </a:xfrm>
            <a:prstGeom prst="upArrow">
              <a:avLst>
                <a:gd name="adj1" fmla="val 50000"/>
                <a:gd name="adj2" fmla="val 87500"/>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grpSp>
    </p:spTree>
    <p:extLst>
      <p:ext uri="{BB962C8B-B14F-4D97-AF65-F5344CB8AC3E}">
        <p14:creationId xmlns:p14="http://schemas.microsoft.com/office/powerpoint/2010/main" val="1194655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67665"/>
                                        </p:tgtEl>
                                        <p:attrNameLst>
                                          <p:attrName>style.visibility</p:attrName>
                                        </p:attrNameLst>
                                      </p:cBhvr>
                                      <p:to>
                                        <p:strVal val="visible"/>
                                      </p:to>
                                    </p:set>
                                    <p:animEffect transition="in" filter="dissolve">
                                      <p:cBhvr>
                                        <p:cTn id="27" dur="500"/>
                                        <p:tgtEl>
                                          <p:spTgt spid="667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6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a:xfrm>
            <a:off x="2738413" y="381000"/>
            <a:ext cx="8510611" cy="976298"/>
          </a:xfrm>
        </p:spPr>
        <p:txBody>
          <a:bodyPr vert="horz" lIns="92075" tIns="46038" rIns="92075" bIns="46038" rtlCol="0" anchor="ctr">
            <a:normAutofit fontScale="90000"/>
          </a:bodyPr>
          <a:lstStyle/>
          <a:p>
            <a:pPr eaLnBrk="1" hangingPunct="1">
              <a:defRPr/>
            </a:pPr>
            <a:r>
              <a:rPr lang="en-US" sz="2800" dirty="0">
                <a:latin typeface="Book Antiqua" pitchFamily="18" charset="0"/>
              </a:rPr>
              <a:t>                              </a:t>
            </a:r>
            <a:r>
              <a:rPr lang="en-US" sz="2800" dirty="0">
                <a:solidFill>
                  <a:schemeClr val="bg2">
                    <a:lumMod val="75000"/>
                  </a:schemeClr>
                </a:solidFill>
                <a:latin typeface="Book Antiqua" pitchFamily="18" charset="0"/>
              </a:rPr>
              <a:t>Casos </a:t>
            </a:r>
            <a:r>
              <a:rPr lang="en-US" sz="2800" dirty="0" err="1">
                <a:solidFill>
                  <a:schemeClr val="bg2">
                    <a:lumMod val="75000"/>
                  </a:schemeClr>
                </a:solidFill>
                <a:latin typeface="Book Antiqua" pitchFamily="18" charset="0"/>
              </a:rPr>
              <a:t>extremos</a:t>
            </a:r>
            <a:br>
              <a:rPr lang="en-US" sz="2800" dirty="0">
                <a:latin typeface="Book Antiqua" pitchFamily="18" charset="0"/>
              </a:rPr>
            </a:br>
            <a:r>
              <a:rPr lang="en-US" sz="2800" dirty="0" err="1">
                <a:solidFill>
                  <a:schemeClr val="bg2">
                    <a:lumMod val="75000"/>
                  </a:schemeClr>
                </a:solidFill>
                <a:latin typeface="Book Antiqua" pitchFamily="18" charset="0"/>
              </a:rPr>
              <a:t>Demanda</a:t>
            </a:r>
            <a:r>
              <a:rPr lang="en-US" sz="2800" dirty="0">
                <a:solidFill>
                  <a:schemeClr val="bg2">
                    <a:lumMod val="75000"/>
                  </a:schemeClr>
                </a:solidFill>
                <a:latin typeface="Book Antiqua" pitchFamily="18" charset="0"/>
              </a:rPr>
              <a:t> </a:t>
            </a:r>
            <a:r>
              <a:rPr lang="en-US" sz="2800" dirty="0" err="1">
                <a:solidFill>
                  <a:schemeClr val="bg2">
                    <a:lumMod val="75000"/>
                  </a:schemeClr>
                </a:solidFill>
                <a:latin typeface="Book Antiqua" pitchFamily="18" charset="0"/>
              </a:rPr>
              <a:t>Perfectamente</a:t>
            </a:r>
            <a:r>
              <a:rPr lang="en-US" sz="2800" dirty="0">
                <a:solidFill>
                  <a:schemeClr val="bg2">
                    <a:lumMod val="75000"/>
                  </a:schemeClr>
                </a:solidFill>
                <a:latin typeface="Book Antiqua" pitchFamily="18" charset="0"/>
              </a:rPr>
              <a:t> </a:t>
            </a:r>
            <a:r>
              <a:rPr lang="en-US" sz="2800" dirty="0" err="1">
                <a:solidFill>
                  <a:schemeClr val="bg2">
                    <a:lumMod val="75000"/>
                  </a:schemeClr>
                </a:solidFill>
                <a:latin typeface="Book Antiqua" pitchFamily="18" charset="0"/>
              </a:rPr>
              <a:t>Elástica</a:t>
            </a:r>
            <a:r>
              <a:rPr lang="en-US" sz="2800" dirty="0">
                <a:solidFill>
                  <a:schemeClr val="bg2">
                    <a:lumMod val="75000"/>
                  </a:schemeClr>
                </a:solidFill>
                <a:latin typeface="Book Antiqua" pitchFamily="18" charset="0"/>
              </a:rPr>
              <a:t>	</a:t>
            </a:r>
            <a:r>
              <a:rPr lang="en-US" sz="2400" dirty="0" err="1">
                <a:solidFill>
                  <a:schemeClr val="bg2">
                    <a:lumMod val="75000"/>
                  </a:schemeClr>
                </a:solidFill>
                <a:latin typeface="Book Antiqua" pitchFamily="18" charset="0"/>
              </a:rPr>
              <a:t>Elasticidad</a:t>
            </a:r>
            <a:r>
              <a:rPr lang="en-US" sz="2800" dirty="0">
                <a:solidFill>
                  <a:schemeClr val="bg2">
                    <a:lumMod val="75000"/>
                  </a:schemeClr>
                </a:solidFill>
                <a:latin typeface="Book Antiqua" pitchFamily="18" charset="0"/>
              </a:rPr>
              <a:t> = </a:t>
            </a:r>
            <a:r>
              <a:rPr lang="en-US" sz="2800" dirty="0">
                <a:solidFill>
                  <a:schemeClr val="bg2">
                    <a:lumMod val="75000"/>
                  </a:schemeClr>
                </a:solidFill>
                <a:latin typeface="Book Antiqua" pitchFamily="18" charset="0"/>
                <a:sym typeface="Symbol" pitchFamily="18" charset="2"/>
              </a:rPr>
              <a:t></a:t>
            </a:r>
            <a:br>
              <a:rPr lang="en-US" sz="2800" dirty="0">
                <a:solidFill>
                  <a:schemeClr val="bg2">
                    <a:lumMod val="75000"/>
                  </a:schemeClr>
                </a:solidFill>
                <a:latin typeface="Book Antiqua" pitchFamily="18" charset="0"/>
                <a:sym typeface="Symbol" pitchFamily="18" charset="2"/>
              </a:rPr>
            </a:br>
            <a:r>
              <a:rPr lang="en-US" sz="2800" dirty="0" err="1">
                <a:solidFill>
                  <a:schemeClr val="bg2">
                    <a:lumMod val="75000"/>
                  </a:schemeClr>
                </a:solidFill>
                <a:latin typeface="Book Antiqua" pitchFamily="18" charset="0"/>
                <a:sym typeface="Symbol" pitchFamily="18" charset="2"/>
              </a:rPr>
              <a:t>Ejemplo</a:t>
            </a:r>
            <a:r>
              <a:rPr lang="en-US" sz="2800" dirty="0">
                <a:solidFill>
                  <a:schemeClr val="bg2">
                    <a:lumMod val="75000"/>
                  </a:schemeClr>
                </a:solidFill>
                <a:latin typeface="Book Antiqua" pitchFamily="18" charset="0"/>
                <a:sym typeface="Symbol" pitchFamily="18" charset="2"/>
              </a:rPr>
              <a:t> : </a:t>
            </a:r>
            <a:r>
              <a:rPr lang="en-US" sz="2800" dirty="0" err="1">
                <a:solidFill>
                  <a:schemeClr val="bg2">
                    <a:lumMod val="75000"/>
                  </a:schemeClr>
                </a:solidFill>
                <a:latin typeface="Book Antiqua" pitchFamily="18" charset="0"/>
                <a:sym typeface="Symbol" pitchFamily="18" charset="2"/>
              </a:rPr>
              <a:t>empresa</a:t>
            </a:r>
            <a:r>
              <a:rPr lang="en-US" sz="2800" dirty="0">
                <a:solidFill>
                  <a:schemeClr val="bg2">
                    <a:lumMod val="75000"/>
                  </a:schemeClr>
                </a:solidFill>
                <a:latin typeface="Book Antiqua" pitchFamily="18" charset="0"/>
                <a:sym typeface="Symbol" pitchFamily="18" charset="2"/>
              </a:rPr>
              <a:t> de </a:t>
            </a:r>
            <a:r>
              <a:rPr lang="en-US" sz="2800" dirty="0" err="1">
                <a:solidFill>
                  <a:schemeClr val="bg2">
                    <a:lumMod val="75000"/>
                  </a:schemeClr>
                </a:solidFill>
                <a:latin typeface="Book Antiqua" pitchFamily="18" charset="0"/>
                <a:sym typeface="Symbol" pitchFamily="18" charset="2"/>
              </a:rPr>
              <a:t>competencia</a:t>
            </a:r>
            <a:r>
              <a:rPr lang="en-US" sz="2800" dirty="0">
                <a:solidFill>
                  <a:schemeClr val="bg2">
                    <a:lumMod val="75000"/>
                  </a:schemeClr>
                </a:solidFill>
                <a:latin typeface="Book Antiqua" pitchFamily="18" charset="0"/>
                <a:sym typeface="Symbol" pitchFamily="18" charset="2"/>
              </a:rPr>
              <a:t> perfecta</a:t>
            </a:r>
            <a:endParaRPr lang="en-US" sz="2800" dirty="0">
              <a:solidFill>
                <a:schemeClr val="bg2">
                  <a:lumMod val="75000"/>
                </a:schemeClr>
              </a:solidFill>
              <a:effectLst>
                <a:outerShdw blurRad="38100" dist="38100" dir="2700000" algn="tl">
                  <a:srgbClr val="C0C0C0"/>
                </a:outerShdw>
              </a:effectLst>
              <a:latin typeface="Book Antiqua" pitchFamily="18" charset="0"/>
            </a:endParaRPr>
          </a:p>
        </p:txBody>
      </p:sp>
      <p:sp>
        <p:nvSpPr>
          <p:cNvPr id="68611" name="Line 3"/>
          <p:cNvSpPr>
            <a:spLocks noChangeShapeType="1"/>
          </p:cNvSpPr>
          <p:nvPr/>
        </p:nvSpPr>
        <p:spPr bwMode="auto">
          <a:xfrm>
            <a:off x="3429000" y="1905000"/>
            <a:ext cx="0" cy="3810000"/>
          </a:xfrm>
          <a:prstGeom prst="line">
            <a:avLst/>
          </a:prstGeom>
          <a:noFill/>
          <a:ln w="28575">
            <a:solidFill>
              <a:schemeClr val="tx2">
                <a:lumMod val="10000"/>
              </a:schemeClr>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8612" name="Line 4"/>
          <p:cNvSpPr>
            <a:spLocks noChangeShapeType="1"/>
          </p:cNvSpPr>
          <p:nvPr/>
        </p:nvSpPr>
        <p:spPr bwMode="auto">
          <a:xfrm>
            <a:off x="3429000" y="5715000"/>
            <a:ext cx="5181600" cy="0"/>
          </a:xfrm>
          <a:prstGeom prst="line">
            <a:avLst/>
          </a:prstGeom>
          <a:noFill/>
          <a:ln w="28575">
            <a:solidFill>
              <a:schemeClr val="tx2">
                <a:lumMod val="10000"/>
              </a:schemeClr>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8613" name="Rectangle 5"/>
          <p:cNvSpPr>
            <a:spLocks noChangeArrowheads="1"/>
          </p:cNvSpPr>
          <p:nvPr/>
        </p:nvSpPr>
        <p:spPr bwMode="auto">
          <a:xfrm>
            <a:off x="8382000" y="5638801"/>
            <a:ext cx="1208088" cy="442913"/>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Cantidad</a:t>
            </a:r>
          </a:p>
        </p:txBody>
      </p:sp>
      <p:sp>
        <p:nvSpPr>
          <p:cNvPr id="68614" name="Rectangle 6"/>
          <p:cNvSpPr>
            <a:spLocks noChangeArrowheads="1"/>
          </p:cNvSpPr>
          <p:nvPr/>
        </p:nvSpPr>
        <p:spPr bwMode="auto">
          <a:xfrm>
            <a:off x="2590801" y="1752601"/>
            <a:ext cx="917575" cy="442913"/>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Precio</a:t>
            </a:r>
          </a:p>
        </p:txBody>
      </p:sp>
      <p:grpSp>
        <p:nvGrpSpPr>
          <p:cNvPr id="2" name="Group 7"/>
          <p:cNvGrpSpPr>
            <a:grpSpLocks/>
          </p:cNvGrpSpPr>
          <p:nvPr/>
        </p:nvGrpSpPr>
        <p:grpSpPr bwMode="auto">
          <a:xfrm>
            <a:off x="2971801" y="3505201"/>
            <a:ext cx="6900863" cy="519113"/>
            <a:chOff x="912" y="2208"/>
            <a:chExt cx="4347" cy="327"/>
          </a:xfrm>
        </p:grpSpPr>
        <p:sp>
          <p:nvSpPr>
            <p:cNvPr id="68625" name="Rectangle 8"/>
            <p:cNvSpPr>
              <a:spLocks noChangeArrowheads="1"/>
            </p:cNvSpPr>
            <p:nvPr/>
          </p:nvSpPr>
          <p:spPr bwMode="auto">
            <a:xfrm>
              <a:off x="4464" y="2208"/>
              <a:ext cx="795"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Demanda</a:t>
              </a:r>
            </a:p>
          </p:txBody>
        </p:sp>
        <p:sp>
          <p:nvSpPr>
            <p:cNvPr id="68626" name="Rectangle 9"/>
            <p:cNvSpPr>
              <a:spLocks noChangeArrowheads="1"/>
            </p:cNvSpPr>
            <p:nvPr/>
          </p:nvSpPr>
          <p:spPr bwMode="auto">
            <a:xfrm>
              <a:off x="912" y="2256"/>
              <a:ext cx="284"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$4</a:t>
              </a:r>
            </a:p>
          </p:txBody>
        </p:sp>
        <p:sp>
          <p:nvSpPr>
            <p:cNvPr id="68627" name="Line 10"/>
            <p:cNvSpPr>
              <a:spLocks noChangeShapeType="1"/>
            </p:cNvSpPr>
            <p:nvPr/>
          </p:nvSpPr>
          <p:spPr bwMode="auto">
            <a:xfrm>
              <a:off x="1200" y="2400"/>
              <a:ext cx="3120" cy="0"/>
            </a:xfrm>
            <a:prstGeom prst="line">
              <a:avLst/>
            </a:prstGeom>
            <a:noFill/>
            <a:ln w="57150">
              <a:solidFill>
                <a:srgbClr val="000099"/>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3" name="Group 11"/>
          <p:cNvGrpSpPr>
            <a:grpSpLocks/>
          </p:cNvGrpSpPr>
          <p:nvPr/>
        </p:nvGrpSpPr>
        <p:grpSpPr bwMode="auto">
          <a:xfrm>
            <a:off x="3429001" y="2362200"/>
            <a:ext cx="4492625" cy="920750"/>
            <a:chOff x="1200" y="1488"/>
            <a:chExt cx="2830" cy="580"/>
          </a:xfrm>
        </p:grpSpPr>
        <p:sp>
          <p:nvSpPr>
            <p:cNvPr id="68623" name="Rectangle 12"/>
            <p:cNvSpPr>
              <a:spLocks noChangeArrowheads="1"/>
            </p:cNvSpPr>
            <p:nvPr/>
          </p:nvSpPr>
          <p:spPr bwMode="auto">
            <a:xfrm>
              <a:off x="1536" y="1488"/>
              <a:ext cx="2494" cy="580"/>
            </a:xfrm>
            <a:prstGeom prst="rect">
              <a:avLst/>
            </a:prstGeom>
            <a:solidFill>
              <a:schemeClr val="bg1"/>
            </a:solid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300">
                  <a:solidFill>
                    <a:srgbClr val="000000"/>
                  </a:solidFill>
                  <a:latin typeface="Arial Narrow" pitchFamily="34" charset="0"/>
                </a:rPr>
                <a:t>1. </a:t>
              </a:r>
              <a:r>
                <a:rPr lang="en-US" sz="2000">
                  <a:solidFill>
                    <a:srgbClr val="000000"/>
                  </a:solidFill>
                  <a:latin typeface="Book Antiqua" pitchFamily="18" charset="0"/>
                </a:rPr>
                <a:t>A cualquier precio por encima </a:t>
              </a:r>
              <a:br>
                <a:rPr lang="en-US" sz="2000">
                  <a:solidFill>
                    <a:srgbClr val="000000"/>
                  </a:solidFill>
                  <a:latin typeface="Book Antiqua" pitchFamily="18" charset="0"/>
                </a:rPr>
              </a:br>
              <a:r>
                <a:rPr lang="en-US" sz="2000">
                  <a:solidFill>
                    <a:srgbClr val="000000"/>
                  </a:solidFill>
                  <a:latin typeface="Book Antiqua" pitchFamily="18" charset="0"/>
                </a:rPr>
                <a:t>de 4, la cantidad demandada</a:t>
              </a:r>
              <a:br>
                <a:rPr lang="en-US" sz="2000">
                  <a:solidFill>
                    <a:srgbClr val="000000"/>
                  </a:solidFill>
                  <a:latin typeface="Book Antiqua" pitchFamily="18" charset="0"/>
                </a:rPr>
              </a:br>
              <a:r>
                <a:rPr lang="en-US" sz="2000">
                  <a:solidFill>
                    <a:srgbClr val="000000"/>
                  </a:solidFill>
                  <a:latin typeface="Book Antiqua" pitchFamily="18" charset="0"/>
                </a:rPr>
                <a:t>es cero.</a:t>
              </a:r>
            </a:p>
          </p:txBody>
        </p:sp>
        <p:sp>
          <p:nvSpPr>
            <p:cNvPr id="68624" name="Line 13"/>
            <p:cNvSpPr>
              <a:spLocks noChangeShapeType="1"/>
            </p:cNvSpPr>
            <p:nvPr/>
          </p:nvSpPr>
          <p:spPr bwMode="auto">
            <a:xfrm flipV="1">
              <a:off x="1200" y="1776"/>
              <a:ext cx="336" cy="144"/>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4" name="Group 14"/>
          <p:cNvGrpSpPr>
            <a:grpSpLocks/>
          </p:cNvGrpSpPr>
          <p:nvPr/>
        </p:nvGrpSpPr>
        <p:grpSpPr bwMode="auto">
          <a:xfrm>
            <a:off x="5105400" y="3810000"/>
            <a:ext cx="3244850" cy="1454150"/>
            <a:chOff x="2256" y="2400"/>
            <a:chExt cx="2044" cy="916"/>
          </a:xfrm>
        </p:grpSpPr>
        <p:sp>
          <p:nvSpPr>
            <p:cNvPr id="68621" name="Rectangle 15"/>
            <p:cNvSpPr>
              <a:spLocks noChangeArrowheads="1"/>
            </p:cNvSpPr>
            <p:nvPr/>
          </p:nvSpPr>
          <p:spPr bwMode="auto">
            <a:xfrm>
              <a:off x="2256" y="2736"/>
              <a:ext cx="2044" cy="580"/>
            </a:xfrm>
            <a:prstGeom prst="rect">
              <a:avLst/>
            </a:prstGeom>
            <a:solidFill>
              <a:schemeClr val="bg1"/>
            </a:solid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300">
                  <a:solidFill>
                    <a:srgbClr val="000000"/>
                  </a:solidFill>
                  <a:latin typeface="Arial Narrow" pitchFamily="34" charset="0"/>
                </a:rPr>
                <a:t>2. </a:t>
              </a:r>
              <a:r>
                <a:rPr lang="en-US" sz="2000">
                  <a:solidFill>
                    <a:srgbClr val="000000"/>
                  </a:solidFill>
                  <a:latin typeface="Book Antiqua" pitchFamily="18" charset="0"/>
                </a:rPr>
                <a:t>Al precio exacto de 4,</a:t>
              </a:r>
            </a:p>
            <a:p>
              <a:pPr defTabSz="914400" eaLnBrk="0" fontAlgn="base" hangingPunct="0">
                <a:lnSpc>
                  <a:spcPct val="85000"/>
                </a:lnSpc>
                <a:spcBef>
                  <a:spcPct val="0"/>
                </a:spcBef>
                <a:spcAft>
                  <a:spcPct val="0"/>
                </a:spcAft>
              </a:pPr>
              <a:r>
                <a:rPr lang="en-US" sz="2000">
                  <a:solidFill>
                    <a:srgbClr val="000000"/>
                  </a:solidFill>
                  <a:latin typeface="Book Antiqua" pitchFamily="18" charset="0"/>
                </a:rPr>
                <a:t>los consumidores compran</a:t>
              </a:r>
              <a:br>
                <a:rPr lang="en-US" sz="2000">
                  <a:solidFill>
                    <a:srgbClr val="000000"/>
                  </a:solidFill>
                  <a:latin typeface="Book Antiqua" pitchFamily="18" charset="0"/>
                </a:rPr>
              </a:br>
              <a:r>
                <a:rPr lang="en-US" sz="2000">
                  <a:solidFill>
                    <a:srgbClr val="000000"/>
                  </a:solidFill>
                  <a:latin typeface="Book Antiqua" pitchFamily="18" charset="0"/>
                </a:rPr>
                <a:t>cualquier cantidad.</a:t>
              </a:r>
            </a:p>
          </p:txBody>
        </p:sp>
        <p:sp>
          <p:nvSpPr>
            <p:cNvPr id="68622" name="Line 16"/>
            <p:cNvSpPr>
              <a:spLocks noChangeShapeType="1"/>
            </p:cNvSpPr>
            <p:nvPr/>
          </p:nvSpPr>
          <p:spPr bwMode="auto">
            <a:xfrm>
              <a:off x="2640" y="2400"/>
              <a:ext cx="96" cy="336"/>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5" name="Group 17"/>
          <p:cNvGrpSpPr>
            <a:grpSpLocks/>
          </p:cNvGrpSpPr>
          <p:nvPr/>
        </p:nvGrpSpPr>
        <p:grpSpPr bwMode="auto">
          <a:xfrm>
            <a:off x="2209801" y="4419600"/>
            <a:ext cx="3844925" cy="2065338"/>
            <a:chOff x="432" y="2784"/>
            <a:chExt cx="2422" cy="1301"/>
          </a:xfrm>
        </p:grpSpPr>
        <p:sp>
          <p:nvSpPr>
            <p:cNvPr id="68619" name="Rectangle 18"/>
            <p:cNvSpPr>
              <a:spLocks noChangeArrowheads="1"/>
            </p:cNvSpPr>
            <p:nvPr/>
          </p:nvSpPr>
          <p:spPr bwMode="auto">
            <a:xfrm>
              <a:off x="432" y="3648"/>
              <a:ext cx="2422" cy="437"/>
            </a:xfrm>
            <a:prstGeom prst="rect">
              <a:avLst/>
            </a:prstGeom>
            <a:solidFill>
              <a:schemeClr val="bg1"/>
            </a:solid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300">
                  <a:solidFill>
                    <a:srgbClr val="000000"/>
                  </a:solidFill>
                  <a:latin typeface="Arial Narrow" pitchFamily="34" charset="0"/>
                </a:rPr>
                <a:t>3.</a:t>
              </a:r>
              <a:r>
                <a:rPr lang="en-US" sz="2300" b="1">
                  <a:solidFill>
                    <a:srgbClr val="000000"/>
                  </a:solidFill>
                  <a:latin typeface="Arial Narrow" pitchFamily="34" charset="0"/>
                </a:rPr>
                <a:t> </a:t>
              </a:r>
              <a:r>
                <a:rPr lang="en-US" sz="2000">
                  <a:solidFill>
                    <a:srgbClr val="000000"/>
                  </a:solidFill>
                  <a:latin typeface="Book Antiqua" pitchFamily="18" charset="0"/>
                </a:rPr>
                <a:t>A precios por debajo de 4, la</a:t>
              </a:r>
              <a:br>
                <a:rPr lang="en-US" sz="2000">
                  <a:solidFill>
                    <a:srgbClr val="000000"/>
                  </a:solidFill>
                  <a:latin typeface="Book Antiqua" pitchFamily="18" charset="0"/>
                </a:rPr>
              </a:br>
              <a:r>
                <a:rPr lang="en-US" sz="2000">
                  <a:solidFill>
                    <a:srgbClr val="000000"/>
                  </a:solidFill>
                  <a:latin typeface="Book Antiqua" pitchFamily="18" charset="0"/>
                </a:rPr>
                <a:t>cantidad demandada es infinita</a:t>
              </a:r>
              <a:r>
                <a:rPr lang="en-US" sz="2300">
                  <a:solidFill>
                    <a:srgbClr val="000000"/>
                  </a:solidFill>
                  <a:latin typeface="Arial Narrow" pitchFamily="34" charset="0"/>
                </a:rPr>
                <a:t>.</a:t>
              </a:r>
            </a:p>
          </p:txBody>
        </p:sp>
        <p:sp>
          <p:nvSpPr>
            <p:cNvPr id="68620" name="Line 19"/>
            <p:cNvSpPr>
              <a:spLocks noChangeShapeType="1"/>
            </p:cNvSpPr>
            <p:nvPr/>
          </p:nvSpPr>
          <p:spPr bwMode="auto">
            <a:xfrm flipV="1">
              <a:off x="768" y="2784"/>
              <a:ext cx="432" cy="864"/>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spTree>
    <p:extLst>
      <p:ext uri="{BB962C8B-B14F-4D97-AF65-F5344CB8AC3E}">
        <p14:creationId xmlns:p14="http://schemas.microsoft.com/office/powerpoint/2010/main" val="26081500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4 Imagen" descr="http://www.auladeeconomia.com/elasticidad-IT.gif"/>
          <p:cNvPicPr>
            <a:picLocks noChangeAspect="1" noChangeArrowheads="1"/>
          </p:cNvPicPr>
          <p:nvPr/>
        </p:nvPicPr>
        <p:blipFill>
          <a:blip r:embed="rId2" cstate="print"/>
          <a:srcRect/>
          <a:stretch>
            <a:fillRect/>
          </a:stretch>
        </p:blipFill>
        <p:spPr bwMode="auto">
          <a:xfrm>
            <a:off x="2607734" y="578908"/>
            <a:ext cx="5274734" cy="4378157"/>
          </a:xfrm>
          <a:prstGeom prst="rect">
            <a:avLst/>
          </a:prstGeom>
          <a:noFill/>
          <a:ln w="9525">
            <a:noFill/>
            <a:miter lim="800000"/>
            <a:headEnd/>
            <a:tailEnd/>
          </a:ln>
        </p:spPr>
      </p:pic>
      <p:sp>
        <p:nvSpPr>
          <p:cNvPr id="2" name="Rectángulo 1"/>
          <p:cNvSpPr/>
          <p:nvPr/>
        </p:nvSpPr>
        <p:spPr>
          <a:xfrm>
            <a:off x="2281766" y="5219468"/>
            <a:ext cx="6976533" cy="1200329"/>
          </a:xfrm>
          <a:prstGeom prst="rect">
            <a:avLst/>
          </a:prstGeom>
        </p:spPr>
        <p:txBody>
          <a:bodyPr wrap="square">
            <a:spAutoFit/>
          </a:bodyPr>
          <a:lstStyle/>
          <a:p>
            <a:r>
              <a:rPr lang="es-AR" sz="2400" dirty="0">
                <a:solidFill>
                  <a:schemeClr val="bg2">
                    <a:lumMod val="75000"/>
                  </a:schemeClr>
                </a:solidFill>
              </a:rPr>
              <a:t>Si  | </a:t>
            </a:r>
            <a:r>
              <a:rPr lang="es-AR" sz="2400" dirty="0" err="1">
                <a:solidFill>
                  <a:schemeClr val="bg2">
                    <a:lumMod val="75000"/>
                  </a:schemeClr>
                </a:solidFill>
              </a:rPr>
              <a:t>E</a:t>
            </a:r>
            <a:r>
              <a:rPr lang="es-AR" sz="2400" baseline="-25000" dirty="0" err="1">
                <a:solidFill>
                  <a:schemeClr val="bg2">
                    <a:lumMod val="75000"/>
                  </a:schemeClr>
                </a:solidFill>
              </a:rPr>
              <a:t>QPx</a:t>
            </a:r>
            <a:r>
              <a:rPr lang="es-AR" sz="2400" dirty="0">
                <a:solidFill>
                  <a:schemeClr val="bg2">
                    <a:lumMod val="75000"/>
                  </a:schemeClr>
                </a:solidFill>
              </a:rPr>
              <a:t>| &gt;1,   el </a:t>
            </a:r>
            <a:r>
              <a:rPr lang="es-AR" sz="2400" dirty="0" err="1">
                <a:solidFill>
                  <a:schemeClr val="bg2">
                    <a:lumMod val="75000"/>
                  </a:schemeClr>
                </a:solidFill>
              </a:rPr>
              <a:t>IMg</a:t>
            </a:r>
            <a:r>
              <a:rPr lang="es-AR" sz="2400" dirty="0">
                <a:solidFill>
                  <a:schemeClr val="bg2">
                    <a:lumMod val="75000"/>
                  </a:schemeClr>
                </a:solidFill>
              </a:rPr>
              <a:t> &gt;  0;  entonces si </a:t>
            </a:r>
            <a:r>
              <a:rPr lang="es-AR" sz="2400" dirty="0" err="1">
                <a:solidFill>
                  <a:schemeClr val="bg2">
                    <a:lumMod val="75000"/>
                  </a:schemeClr>
                </a:solidFill>
              </a:rPr>
              <a:t>Px</a:t>
            </a:r>
            <a:r>
              <a:rPr lang="es-AR" sz="2400" dirty="0">
                <a:solidFill>
                  <a:schemeClr val="bg2">
                    <a:lumMod val="75000"/>
                  </a:schemeClr>
                </a:solidFill>
              </a:rPr>
              <a:t>  ↓  ,  IT ↑. </a:t>
            </a:r>
          </a:p>
          <a:p>
            <a:r>
              <a:rPr lang="es-AR" sz="2400" dirty="0">
                <a:solidFill>
                  <a:schemeClr val="bg2">
                    <a:lumMod val="75000"/>
                  </a:schemeClr>
                </a:solidFill>
              </a:rPr>
              <a:t>Si  | </a:t>
            </a:r>
            <a:r>
              <a:rPr lang="es-AR" sz="2400" dirty="0" err="1">
                <a:solidFill>
                  <a:schemeClr val="bg2">
                    <a:lumMod val="75000"/>
                  </a:schemeClr>
                </a:solidFill>
              </a:rPr>
              <a:t>E</a:t>
            </a:r>
            <a:r>
              <a:rPr lang="es-AR" sz="2400" baseline="-25000" dirty="0" err="1">
                <a:solidFill>
                  <a:schemeClr val="bg2">
                    <a:lumMod val="75000"/>
                  </a:schemeClr>
                </a:solidFill>
              </a:rPr>
              <a:t>QPx</a:t>
            </a:r>
            <a:r>
              <a:rPr lang="es-AR" sz="2400" dirty="0">
                <a:solidFill>
                  <a:schemeClr val="bg2">
                    <a:lumMod val="75000"/>
                  </a:schemeClr>
                </a:solidFill>
              </a:rPr>
              <a:t>| &lt; 1,  el </a:t>
            </a:r>
            <a:r>
              <a:rPr lang="es-AR" sz="2400" dirty="0" err="1">
                <a:solidFill>
                  <a:schemeClr val="bg2">
                    <a:lumMod val="75000"/>
                  </a:schemeClr>
                </a:solidFill>
              </a:rPr>
              <a:t>IMg</a:t>
            </a:r>
            <a:r>
              <a:rPr lang="es-AR" sz="2400" dirty="0">
                <a:solidFill>
                  <a:schemeClr val="bg2">
                    <a:lumMod val="75000"/>
                  </a:schemeClr>
                </a:solidFill>
              </a:rPr>
              <a:t> &lt;  0,  entonces si </a:t>
            </a:r>
            <a:r>
              <a:rPr lang="es-AR" sz="2400" dirty="0" err="1">
                <a:solidFill>
                  <a:schemeClr val="bg2">
                    <a:lumMod val="75000"/>
                  </a:schemeClr>
                </a:solidFill>
              </a:rPr>
              <a:t>Px</a:t>
            </a:r>
            <a:r>
              <a:rPr lang="es-AR" sz="2400" dirty="0">
                <a:solidFill>
                  <a:schemeClr val="bg2">
                    <a:lumMod val="75000"/>
                  </a:schemeClr>
                </a:solidFill>
              </a:rPr>
              <a:t> ↓  ,  IT ↓. </a:t>
            </a:r>
          </a:p>
          <a:p>
            <a:r>
              <a:rPr lang="es-AR" sz="2400" dirty="0">
                <a:solidFill>
                  <a:schemeClr val="bg2">
                    <a:lumMod val="75000"/>
                  </a:schemeClr>
                </a:solidFill>
              </a:rPr>
              <a:t>Si  | </a:t>
            </a:r>
            <a:r>
              <a:rPr lang="es-AR" sz="2400" dirty="0" err="1">
                <a:solidFill>
                  <a:schemeClr val="bg2">
                    <a:lumMod val="75000"/>
                  </a:schemeClr>
                </a:solidFill>
              </a:rPr>
              <a:t>E</a:t>
            </a:r>
            <a:r>
              <a:rPr lang="es-AR" sz="2400" baseline="-25000" dirty="0" err="1">
                <a:solidFill>
                  <a:schemeClr val="bg2">
                    <a:lumMod val="75000"/>
                  </a:schemeClr>
                </a:solidFill>
              </a:rPr>
              <a:t>QPx</a:t>
            </a:r>
            <a:r>
              <a:rPr lang="es-AR" sz="2400" dirty="0">
                <a:solidFill>
                  <a:schemeClr val="bg2">
                    <a:lumMod val="75000"/>
                  </a:schemeClr>
                </a:solidFill>
              </a:rPr>
              <a:t>| =1,   el </a:t>
            </a:r>
            <a:r>
              <a:rPr lang="es-AR" sz="2400" dirty="0" err="1">
                <a:solidFill>
                  <a:schemeClr val="bg2">
                    <a:lumMod val="75000"/>
                  </a:schemeClr>
                </a:solidFill>
              </a:rPr>
              <a:t>IMg</a:t>
            </a:r>
            <a:r>
              <a:rPr lang="es-AR" sz="2400" dirty="0">
                <a:solidFill>
                  <a:schemeClr val="bg2">
                    <a:lumMod val="75000"/>
                  </a:schemeClr>
                </a:solidFill>
              </a:rPr>
              <a:t> =  0,  entonces si </a:t>
            </a:r>
            <a:r>
              <a:rPr lang="es-AR" sz="2400" dirty="0" err="1">
                <a:solidFill>
                  <a:schemeClr val="bg2">
                    <a:lumMod val="75000"/>
                  </a:schemeClr>
                </a:solidFill>
              </a:rPr>
              <a:t>Px</a:t>
            </a:r>
            <a:r>
              <a:rPr lang="es-AR" sz="2400" dirty="0">
                <a:solidFill>
                  <a:schemeClr val="bg2">
                    <a:lumMod val="75000"/>
                  </a:schemeClr>
                </a:solidFill>
              </a:rPr>
              <a:t> ↓  ,  IT ↔ </a:t>
            </a:r>
          </a:p>
        </p:txBody>
      </p:sp>
      <p:sp>
        <p:nvSpPr>
          <p:cNvPr id="3" name="Rectángulo 2"/>
          <p:cNvSpPr/>
          <p:nvPr/>
        </p:nvSpPr>
        <p:spPr>
          <a:xfrm>
            <a:off x="8255000" y="1336825"/>
            <a:ext cx="3852333" cy="2862322"/>
          </a:xfrm>
          <a:prstGeom prst="rect">
            <a:avLst/>
          </a:prstGeom>
        </p:spPr>
        <p:txBody>
          <a:bodyPr wrap="square">
            <a:spAutoFit/>
          </a:bodyPr>
          <a:lstStyle/>
          <a:p>
            <a:r>
              <a:rPr lang="es-AR" dirty="0">
                <a:solidFill>
                  <a:srgbClr val="222222"/>
                </a:solidFill>
                <a:latin typeface="Arial" panose="020B0604020202020204" pitchFamily="34" charset="0"/>
              </a:rPr>
              <a:t>Los gráficos muestran la relación entre la demanda y el ingreso total para una curva de demanda lineal. A medida que el precio decrece en el tramo elástico, el ingreso total se incrementa, pero en el tramo inelástico, el ingreso total decrece. El ingreso total se maximiza en la cantidad donde la elasticidad demanda precio es igual a 1.</a:t>
            </a:r>
            <a:endParaRPr lang="es-AR" dirty="0"/>
          </a:p>
        </p:txBody>
      </p:sp>
    </p:spTree>
    <p:extLst>
      <p:ext uri="{BB962C8B-B14F-4D97-AF65-F5344CB8AC3E}">
        <p14:creationId xmlns:p14="http://schemas.microsoft.com/office/powerpoint/2010/main" val="428612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8"/>
          <p:cNvSpPr txBox="1">
            <a:spLocks noChangeArrowheads="1"/>
          </p:cNvSpPr>
          <p:nvPr/>
        </p:nvSpPr>
        <p:spPr bwMode="auto">
          <a:xfrm>
            <a:off x="2552700" y="188914"/>
            <a:ext cx="8115300" cy="6217087"/>
          </a:xfrm>
          <a:prstGeom prst="rect">
            <a:avLst/>
          </a:prstGeom>
          <a:noFill/>
          <a:ln w="12700">
            <a:noFill/>
            <a:miter lim="800000"/>
            <a:headEnd type="none" w="sm" len="sm"/>
            <a:tailEnd type="none" w="sm" len="sm"/>
          </a:ln>
        </p:spPr>
        <p:txBody>
          <a:bodyPr>
            <a:spAutoFit/>
          </a:bodyPr>
          <a:lstStyle/>
          <a:p>
            <a:pPr defTabSz="914400" eaLnBrk="0" fontAlgn="base" hangingPunct="0">
              <a:spcBef>
                <a:spcPct val="50000"/>
              </a:spcBef>
              <a:spcAft>
                <a:spcPct val="0"/>
              </a:spcAft>
            </a:pPr>
            <a:endParaRPr lang="es-ES" sz="2400">
              <a:solidFill>
                <a:prstClr val="black"/>
              </a:solidFill>
              <a:latin typeface="Book Antiqua" pitchFamily="18" charset="0"/>
            </a:endParaRPr>
          </a:p>
          <a:p>
            <a:pPr defTabSz="914400" eaLnBrk="0" fontAlgn="base" hangingPunct="0">
              <a:spcBef>
                <a:spcPct val="50000"/>
              </a:spcBef>
              <a:spcAft>
                <a:spcPct val="0"/>
              </a:spcAft>
            </a:pPr>
            <a:r>
              <a:rPr lang="es-ES" sz="2400">
                <a:solidFill>
                  <a:prstClr val="black"/>
                </a:solidFill>
                <a:latin typeface="Book Antiqua" pitchFamily="18" charset="0"/>
              </a:rPr>
              <a:t>TEMA 3. LA ELASTICIDAD Y SU APLICACIÓN</a:t>
            </a:r>
          </a:p>
          <a:p>
            <a:pPr defTabSz="914400" eaLnBrk="0" fontAlgn="base" hangingPunct="0">
              <a:spcBef>
                <a:spcPct val="0"/>
              </a:spcBef>
              <a:spcAft>
                <a:spcPct val="0"/>
              </a:spcAft>
            </a:pPr>
            <a:endParaRPr lang="es-ES" sz="2400">
              <a:solidFill>
                <a:prstClr val="black"/>
              </a:solidFill>
              <a:latin typeface="Book Antiqua" pitchFamily="18" charset="0"/>
            </a:endParaRPr>
          </a:p>
          <a:p>
            <a:pPr defTabSz="914400" eaLnBrk="0" fontAlgn="base" hangingPunct="0">
              <a:spcBef>
                <a:spcPct val="0"/>
              </a:spcBef>
              <a:spcAft>
                <a:spcPct val="0"/>
              </a:spcAft>
            </a:pPr>
            <a:r>
              <a:rPr lang="es-ES" sz="2800">
                <a:solidFill>
                  <a:prstClr val="black"/>
                </a:solidFill>
                <a:latin typeface="Book Antiqua" pitchFamily="18" charset="0"/>
              </a:rPr>
              <a:t>3.1 La elasticidad de la demanda con respecto al precio.</a:t>
            </a:r>
          </a:p>
          <a:p>
            <a:pPr defTabSz="914400" eaLnBrk="0" fontAlgn="base" hangingPunct="0">
              <a:spcBef>
                <a:spcPct val="0"/>
              </a:spcBef>
              <a:spcAft>
                <a:spcPct val="0"/>
              </a:spcAft>
            </a:pPr>
            <a:r>
              <a:rPr lang="es-ES" sz="2800">
                <a:solidFill>
                  <a:prstClr val="black"/>
                </a:solidFill>
                <a:latin typeface="Book Antiqua" pitchFamily="18" charset="0"/>
              </a:rPr>
              <a:t>3.2 Otras elasticidades de la demanda.</a:t>
            </a:r>
          </a:p>
          <a:p>
            <a:pPr defTabSz="914400" eaLnBrk="0" fontAlgn="base" hangingPunct="0">
              <a:spcBef>
                <a:spcPct val="0"/>
              </a:spcBef>
              <a:spcAft>
                <a:spcPct val="0"/>
              </a:spcAft>
            </a:pPr>
            <a:r>
              <a:rPr lang="es-ES" sz="2800">
                <a:solidFill>
                  <a:prstClr val="black"/>
                </a:solidFill>
                <a:latin typeface="Book Antiqua" pitchFamily="18" charset="0"/>
              </a:rPr>
              <a:t>3.3 La elasticidad de la oferta.</a:t>
            </a:r>
          </a:p>
          <a:p>
            <a:pPr defTabSz="914400" eaLnBrk="0" fontAlgn="base" hangingPunct="0">
              <a:spcBef>
                <a:spcPct val="0"/>
              </a:spcBef>
              <a:spcAft>
                <a:spcPct val="0"/>
              </a:spcAft>
            </a:pPr>
            <a:r>
              <a:rPr lang="es-ES" sz="2800">
                <a:solidFill>
                  <a:prstClr val="black"/>
                </a:solidFill>
                <a:latin typeface="Book Antiqua" pitchFamily="18" charset="0"/>
              </a:rPr>
              <a:t>3.4 (*) Aplicaciones de la oferta, la demanda y la elasticidad.</a:t>
            </a:r>
          </a:p>
          <a:p>
            <a:pPr defTabSz="914400" eaLnBrk="0" fontAlgn="base" hangingPunct="0">
              <a:spcBef>
                <a:spcPct val="0"/>
              </a:spcBef>
              <a:spcAft>
                <a:spcPct val="0"/>
              </a:spcAft>
            </a:pPr>
            <a:endParaRPr lang="es-ES" sz="1400">
              <a:solidFill>
                <a:prstClr val="black"/>
              </a:solidFill>
              <a:latin typeface="Book Antiqua" pitchFamily="18" charset="0"/>
            </a:endParaRPr>
          </a:p>
          <a:p>
            <a:pPr defTabSz="914400" eaLnBrk="0" fontAlgn="base" hangingPunct="0">
              <a:spcBef>
                <a:spcPct val="0"/>
              </a:spcBef>
              <a:spcAft>
                <a:spcPct val="0"/>
              </a:spcAft>
            </a:pPr>
            <a:r>
              <a:rPr lang="es-ES" sz="2400">
                <a:solidFill>
                  <a:prstClr val="black"/>
                </a:solidFill>
                <a:latin typeface="Book Antiqua" pitchFamily="18" charset="0"/>
              </a:rPr>
              <a:t>Bibliografía:</a:t>
            </a:r>
          </a:p>
          <a:p>
            <a:pPr defTabSz="914400" eaLnBrk="0" fontAlgn="base" hangingPunct="0">
              <a:spcBef>
                <a:spcPct val="0"/>
              </a:spcBef>
              <a:spcAft>
                <a:spcPct val="0"/>
              </a:spcAft>
            </a:pPr>
            <a:r>
              <a:rPr lang="es-ES" sz="2000">
                <a:solidFill>
                  <a:prstClr val="black"/>
                </a:solidFill>
                <a:latin typeface="Book Antiqua" pitchFamily="18" charset="0"/>
              </a:rPr>
              <a:t>Mankiw, Cap. 5 y 6(parte)</a:t>
            </a:r>
            <a:r>
              <a:rPr lang="es-ES" sz="2800">
                <a:solidFill>
                  <a:prstClr val="black"/>
                </a:solidFill>
                <a:latin typeface="Book Antiqua" pitchFamily="18" charset="0"/>
              </a:rPr>
              <a:t>.</a:t>
            </a:r>
          </a:p>
          <a:p>
            <a:pPr defTabSz="914400" eaLnBrk="0" fontAlgn="base" hangingPunct="0">
              <a:spcBef>
                <a:spcPct val="0"/>
              </a:spcBef>
              <a:spcAft>
                <a:spcPct val="0"/>
              </a:spcAft>
            </a:pPr>
            <a:r>
              <a:rPr lang="es-ES_tradnl" sz="2000">
                <a:solidFill>
                  <a:prstClr val="black"/>
                </a:solidFill>
                <a:latin typeface="Book Antiqua" pitchFamily="18" charset="0"/>
              </a:rPr>
              <a:t>Mochon y Becker</a:t>
            </a:r>
          </a:p>
          <a:p>
            <a:pPr defTabSz="914400" eaLnBrk="0" fontAlgn="base" hangingPunct="0">
              <a:spcBef>
                <a:spcPct val="50000"/>
              </a:spcBef>
              <a:spcAft>
                <a:spcPct val="0"/>
              </a:spcAft>
            </a:pPr>
            <a:r>
              <a:rPr lang="es-ES_tradnl" sz="2000">
                <a:solidFill>
                  <a:prstClr val="black"/>
                </a:solidFill>
                <a:latin typeface="Book Antiqua" pitchFamily="18" charset="0"/>
              </a:rPr>
              <a:t>Pérez Enrri</a:t>
            </a:r>
          </a:p>
          <a:p>
            <a:pPr defTabSz="914400" eaLnBrk="0" fontAlgn="base" hangingPunct="0">
              <a:spcBef>
                <a:spcPct val="50000"/>
              </a:spcBef>
              <a:spcAft>
                <a:spcPct val="0"/>
              </a:spcAft>
            </a:pPr>
            <a:r>
              <a:rPr lang="es-ES_tradnl" sz="2000">
                <a:solidFill>
                  <a:prstClr val="black"/>
                </a:solidFill>
                <a:latin typeface="Book Antiqua" pitchFamily="18" charset="0"/>
              </a:rPr>
              <a:t>Leftwich</a:t>
            </a:r>
            <a:endParaRPr lang="es-ES" sz="2000">
              <a:solidFill>
                <a:prstClr val="black"/>
              </a:solidFill>
              <a:latin typeface="Book Antiqua" pitchFamily="18" charset="0"/>
            </a:endParaRPr>
          </a:p>
        </p:txBody>
      </p:sp>
    </p:spTree>
    <p:extLst>
      <p:ext uri="{BB962C8B-B14F-4D97-AF65-F5344CB8AC3E}">
        <p14:creationId xmlns:p14="http://schemas.microsoft.com/office/powerpoint/2010/main" val="2435739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idx="1"/>
          </p:nvPr>
        </p:nvSpPr>
        <p:spPr/>
        <p:txBody>
          <a:bodyPr/>
          <a:lstStyle/>
          <a:p>
            <a:pPr marL="533400" indent="-533400">
              <a:lnSpc>
                <a:spcPct val="80000"/>
              </a:lnSpc>
              <a:buNone/>
            </a:pPr>
            <a:endParaRPr lang="en-US" altLang="en-US" sz="2800">
              <a:solidFill>
                <a:schemeClr val="bg1"/>
              </a:solidFill>
              <a:latin typeface="Book Antiqua" pitchFamily="18" charset="0"/>
              <a:sym typeface="Symbol" pitchFamily="18" charset="2"/>
            </a:endParaRPr>
          </a:p>
          <a:p>
            <a:pPr marL="533400" indent="-533400">
              <a:lnSpc>
                <a:spcPct val="80000"/>
              </a:lnSpc>
              <a:buNone/>
            </a:pPr>
            <a:r>
              <a:rPr lang="en-US" altLang="en-US" sz="2800">
                <a:solidFill>
                  <a:schemeClr val="bg1"/>
                </a:solidFill>
                <a:latin typeface="Book Antiqua" pitchFamily="18" charset="0"/>
              </a:rPr>
              <a:t>	</a:t>
            </a:r>
          </a:p>
          <a:p>
            <a:pPr marL="533400" indent="-533400">
              <a:lnSpc>
                <a:spcPct val="80000"/>
              </a:lnSpc>
              <a:buFont typeface="Wingdings 2" pitchFamily="18" charset="2"/>
              <a:buChar char=""/>
            </a:pPr>
            <a:endParaRPr lang="en-US" altLang="en-US" sz="2400">
              <a:solidFill>
                <a:schemeClr val="bg1"/>
              </a:solidFill>
              <a:latin typeface="Book Antiqua" pitchFamily="18" charset="0"/>
            </a:endParaRPr>
          </a:p>
          <a:p>
            <a:pPr marL="533400" indent="-533400">
              <a:lnSpc>
                <a:spcPct val="80000"/>
              </a:lnSpc>
              <a:buFont typeface="Wingdings 2" pitchFamily="18" charset="2"/>
              <a:buChar char=""/>
            </a:pPr>
            <a:endParaRPr lang="en-US" altLang="en-US" sz="2400">
              <a:solidFill>
                <a:schemeClr val="bg1"/>
              </a:solidFill>
              <a:latin typeface="Book Antiqua" pitchFamily="18" charset="0"/>
            </a:endParaRPr>
          </a:p>
          <a:p>
            <a:pPr marL="533400" indent="-533400">
              <a:lnSpc>
                <a:spcPct val="80000"/>
              </a:lnSpc>
              <a:buNone/>
            </a:pPr>
            <a:r>
              <a:rPr lang="en-US" altLang="en-US" sz="2400">
                <a:solidFill>
                  <a:schemeClr val="bg1"/>
                </a:solidFill>
                <a:latin typeface="Book Antiqua" pitchFamily="18" charset="0"/>
              </a:rPr>
              <a:t>			</a:t>
            </a:r>
          </a:p>
          <a:p>
            <a:pPr marL="533400" indent="-533400" algn="ctr">
              <a:lnSpc>
                <a:spcPct val="80000"/>
              </a:lnSpc>
              <a:buNone/>
            </a:pPr>
            <a:endParaRPr lang="en-US" altLang="en-US" sz="2800">
              <a:solidFill>
                <a:schemeClr val="bg1"/>
              </a:solidFill>
              <a:latin typeface="Book Antiqua" pitchFamily="18" charset="0"/>
            </a:endParaRPr>
          </a:p>
          <a:p>
            <a:pPr marL="533400" indent="-533400">
              <a:lnSpc>
                <a:spcPct val="80000"/>
              </a:lnSpc>
              <a:buFont typeface="Wingdings 2" pitchFamily="18" charset="2"/>
              <a:buChar char=""/>
            </a:pPr>
            <a:endParaRPr lang="en-US" altLang="en-US" sz="2800">
              <a:solidFill>
                <a:schemeClr val="bg1"/>
              </a:solidFill>
              <a:latin typeface="Book Antiqua" pitchFamily="18" charset="0"/>
            </a:endParaRPr>
          </a:p>
        </p:txBody>
      </p:sp>
      <p:sp>
        <p:nvSpPr>
          <p:cNvPr id="24579" name="Rectangle 3"/>
          <p:cNvSpPr>
            <a:spLocks noChangeArrowheads="1"/>
          </p:cNvSpPr>
          <p:nvPr/>
        </p:nvSpPr>
        <p:spPr bwMode="auto">
          <a:xfrm>
            <a:off x="3000375" y="404813"/>
            <a:ext cx="184150" cy="461962"/>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defRPr/>
            </a:pPr>
            <a:endParaRPr lang="es-ES" sz="2400" dirty="0">
              <a:solidFill>
                <a:prstClr val="black"/>
              </a:solidFill>
              <a:effectLst>
                <a:outerShdw blurRad="38100" dist="38100" dir="2700000" algn="tl">
                  <a:srgbClr val="000000">
                    <a:alpha val="43137"/>
                  </a:srgbClr>
                </a:outerShdw>
              </a:effectLst>
              <a:latin typeface="Book Antiqua" pitchFamily="18" charset="0"/>
            </a:endParaRPr>
          </a:p>
        </p:txBody>
      </p:sp>
      <p:sp>
        <p:nvSpPr>
          <p:cNvPr id="71684" name="Line 4"/>
          <p:cNvSpPr>
            <a:spLocks noChangeShapeType="1"/>
          </p:cNvSpPr>
          <p:nvPr/>
        </p:nvSpPr>
        <p:spPr bwMode="auto">
          <a:xfrm>
            <a:off x="1524000" y="981075"/>
            <a:ext cx="9144000" cy="0"/>
          </a:xfrm>
          <a:prstGeom prst="line">
            <a:avLst/>
          </a:prstGeom>
          <a:noFill/>
          <a:ln w="28575">
            <a:solidFill>
              <a:srgbClr val="FFFF00"/>
            </a:solidFill>
            <a:round/>
            <a:headEnd type="none" w="sm" len="sm"/>
            <a:tailEnd type="none" w="sm" len="sm"/>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aphicFrame>
        <p:nvGraphicFramePr>
          <p:cNvPr id="2" name="1 Tabla"/>
          <p:cNvGraphicFramePr>
            <a:graphicFrameLocks noGrp="1"/>
          </p:cNvGraphicFramePr>
          <p:nvPr/>
        </p:nvGraphicFramePr>
        <p:xfrm>
          <a:off x="2244726" y="1412875"/>
          <a:ext cx="8064897" cy="4824536"/>
        </p:xfrm>
        <a:graphic>
          <a:graphicData uri="http://schemas.openxmlformats.org/drawingml/2006/table">
            <a:tbl>
              <a:tblPr firstRow="1" firstCol="1" bandRow="1">
                <a:tableStyleId>{5C22544A-7EE6-4342-B048-85BDC9FD1C3A}</a:tableStyleId>
              </a:tblPr>
              <a:tblGrid>
                <a:gridCol w="2688299">
                  <a:extLst>
                    <a:ext uri="{9D8B030D-6E8A-4147-A177-3AD203B41FA5}">
                      <a16:colId xmlns:a16="http://schemas.microsoft.com/office/drawing/2014/main" val="20000"/>
                    </a:ext>
                  </a:extLst>
                </a:gridCol>
                <a:gridCol w="2688299">
                  <a:extLst>
                    <a:ext uri="{9D8B030D-6E8A-4147-A177-3AD203B41FA5}">
                      <a16:colId xmlns:a16="http://schemas.microsoft.com/office/drawing/2014/main" val="20001"/>
                    </a:ext>
                  </a:extLst>
                </a:gridCol>
                <a:gridCol w="2688299">
                  <a:extLst>
                    <a:ext uri="{9D8B030D-6E8A-4147-A177-3AD203B41FA5}">
                      <a16:colId xmlns:a16="http://schemas.microsoft.com/office/drawing/2014/main" val="20002"/>
                    </a:ext>
                  </a:extLst>
                </a:gridCol>
              </a:tblGrid>
              <a:tr h="925227">
                <a:tc>
                  <a:txBody>
                    <a:bodyPr/>
                    <a:lstStyle/>
                    <a:p>
                      <a:pPr>
                        <a:lnSpc>
                          <a:spcPct val="115000"/>
                        </a:lnSpc>
                      </a:pPr>
                      <a:endParaRPr lang="es-ES" sz="1100" dirty="0">
                        <a:effectLst/>
                        <a:latin typeface="Calibri"/>
                      </a:endParaRPr>
                    </a:p>
                  </a:txBody>
                  <a:tcPr marL="9525" marR="9525" marT="9525" marB="9525" anchor="ctr"/>
                </a:tc>
                <a:tc gridSpan="2">
                  <a:txBody>
                    <a:bodyPr/>
                    <a:lstStyle/>
                    <a:p>
                      <a:pPr algn="ctr">
                        <a:lnSpc>
                          <a:spcPct val="115000"/>
                        </a:lnSpc>
                        <a:spcAft>
                          <a:spcPts val="0"/>
                        </a:spcAft>
                      </a:pPr>
                      <a:r>
                        <a:rPr lang="es-ES_tradnl" sz="2400" dirty="0">
                          <a:effectLst/>
                        </a:rPr>
                        <a:t>Ingreso total (IT)</a:t>
                      </a:r>
                      <a:endParaRPr lang="es-ES" sz="3200" dirty="0">
                        <a:effectLst/>
                        <a:latin typeface="Calibri"/>
                        <a:ea typeface="Calibri"/>
                        <a:cs typeface="Times New Roman"/>
                      </a:endParaRPr>
                    </a:p>
                  </a:txBody>
                  <a:tcPr marL="9525" marR="9525" marT="9525" marB="9525" anchor="ctr"/>
                </a:tc>
                <a:tc hMerge="1">
                  <a:txBody>
                    <a:bodyPr/>
                    <a:lstStyle/>
                    <a:p>
                      <a:endParaRPr lang="es-ES"/>
                    </a:p>
                  </a:txBody>
                  <a:tcPr/>
                </a:tc>
                <a:extLst>
                  <a:ext uri="{0D108BD9-81ED-4DB2-BD59-A6C34878D82A}">
                    <a16:rowId xmlns:a16="http://schemas.microsoft.com/office/drawing/2014/main" val="10000"/>
                  </a:ext>
                </a:extLst>
              </a:tr>
              <a:tr h="1020386">
                <a:tc>
                  <a:txBody>
                    <a:bodyPr/>
                    <a:lstStyle/>
                    <a:p>
                      <a:pPr>
                        <a:lnSpc>
                          <a:spcPct val="115000"/>
                        </a:lnSpc>
                      </a:pPr>
                      <a:endParaRPr lang="es-ES" sz="1100">
                        <a:effectLst/>
                        <a:latin typeface="Calibri"/>
                      </a:endParaRPr>
                    </a:p>
                  </a:txBody>
                  <a:tcPr marL="9525" marR="9525" marT="9525" marB="9525" anchor="ctr"/>
                </a:tc>
                <a:tc>
                  <a:txBody>
                    <a:bodyPr/>
                    <a:lstStyle/>
                    <a:p>
                      <a:pPr algn="ctr">
                        <a:lnSpc>
                          <a:spcPct val="115000"/>
                        </a:lnSpc>
                        <a:spcAft>
                          <a:spcPts val="0"/>
                        </a:spcAft>
                      </a:pPr>
                      <a:r>
                        <a:rPr lang="es-ES_tradnl" sz="2000" dirty="0">
                          <a:solidFill>
                            <a:schemeClr val="tx2">
                              <a:lumMod val="10000"/>
                            </a:schemeClr>
                          </a:solidFill>
                          <a:effectLst/>
                        </a:rPr>
                        <a:t>INCREMENTO DE PRECIOS</a:t>
                      </a:r>
                      <a:endParaRPr lang="es-ES" sz="2800" dirty="0">
                        <a:solidFill>
                          <a:schemeClr val="tx2">
                            <a:lumMod val="10000"/>
                          </a:schemeClr>
                        </a:solidFill>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es-ES_tradnl" sz="2000" dirty="0">
                          <a:solidFill>
                            <a:schemeClr val="tx2">
                              <a:lumMod val="10000"/>
                            </a:schemeClr>
                          </a:solidFill>
                          <a:effectLst/>
                        </a:rPr>
                        <a:t>DISMINUCIÓN DE PRECIOS</a:t>
                      </a:r>
                      <a:endParaRPr lang="es-ES" sz="2800" dirty="0">
                        <a:solidFill>
                          <a:schemeClr val="tx2">
                            <a:lumMod val="10000"/>
                          </a:schemeClr>
                        </a:solidFill>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1"/>
                  </a:ext>
                </a:extLst>
              </a:tr>
              <a:tr h="959641">
                <a:tc>
                  <a:txBody>
                    <a:bodyPr/>
                    <a:lstStyle/>
                    <a:p>
                      <a:pPr algn="ctr">
                        <a:lnSpc>
                          <a:spcPct val="115000"/>
                        </a:lnSpc>
                        <a:spcAft>
                          <a:spcPts val="0"/>
                        </a:spcAft>
                      </a:pPr>
                      <a:r>
                        <a:rPr lang="es-ES_tradnl" sz="2000" dirty="0">
                          <a:effectLst/>
                        </a:rPr>
                        <a:t>ELÁSTICA</a:t>
                      </a:r>
                      <a:endParaRPr lang="es-ES" sz="28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es-ES_tradnl" sz="2400" dirty="0">
                          <a:solidFill>
                            <a:schemeClr val="tx2">
                              <a:lumMod val="10000"/>
                            </a:schemeClr>
                          </a:solidFill>
                          <a:effectLst/>
                        </a:rPr>
                        <a:t>IT </a:t>
                      </a:r>
                      <a:r>
                        <a:rPr lang="es-ES" sz="2400" dirty="0">
                          <a:solidFill>
                            <a:schemeClr val="tx2">
                              <a:lumMod val="10000"/>
                            </a:schemeClr>
                          </a:solidFill>
                          <a:effectLst/>
                        </a:rPr>
                        <a:t>disminuye</a:t>
                      </a:r>
                      <a:endParaRPr lang="es-ES" sz="3200" dirty="0">
                        <a:solidFill>
                          <a:schemeClr val="tx2">
                            <a:lumMod val="10000"/>
                          </a:schemeClr>
                        </a:solidFill>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es-ES_tradnl" sz="2400" dirty="0">
                          <a:solidFill>
                            <a:schemeClr val="tx2">
                              <a:lumMod val="10000"/>
                            </a:schemeClr>
                          </a:solidFill>
                          <a:effectLst/>
                        </a:rPr>
                        <a:t>IT </a:t>
                      </a:r>
                      <a:r>
                        <a:rPr lang="es-ES" sz="2400" dirty="0">
                          <a:solidFill>
                            <a:schemeClr val="tx2">
                              <a:lumMod val="10000"/>
                            </a:schemeClr>
                          </a:solidFill>
                          <a:effectLst/>
                        </a:rPr>
                        <a:t>aumenta</a:t>
                      </a:r>
                      <a:endParaRPr lang="es-ES" sz="3200" dirty="0">
                        <a:solidFill>
                          <a:schemeClr val="tx2">
                            <a:lumMod val="10000"/>
                          </a:schemeClr>
                        </a:solidFill>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2"/>
                  </a:ext>
                </a:extLst>
              </a:tr>
              <a:tr h="959641">
                <a:tc>
                  <a:txBody>
                    <a:bodyPr/>
                    <a:lstStyle/>
                    <a:p>
                      <a:pPr algn="ctr">
                        <a:lnSpc>
                          <a:spcPct val="115000"/>
                        </a:lnSpc>
                        <a:spcAft>
                          <a:spcPts val="0"/>
                        </a:spcAft>
                      </a:pPr>
                      <a:r>
                        <a:rPr lang="es-ES_tradnl" sz="2000" dirty="0">
                          <a:effectLst/>
                        </a:rPr>
                        <a:t>UNITARIAMENTE ELÁSTICA</a:t>
                      </a:r>
                      <a:endParaRPr lang="es-ES" sz="28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es-ES_tradnl" sz="2400" dirty="0">
                          <a:solidFill>
                            <a:schemeClr val="tx2">
                              <a:lumMod val="10000"/>
                            </a:schemeClr>
                          </a:solidFill>
                          <a:effectLst/>
                        </a:rPr>
                        <a:t>IT sin cambio</a:t>
                      </a:r>
                      <a:endParaRPr lang="es-ES" sz="3200" dirty="0">
                        <a:solidFill>
                          <a:schemeClr val="tx2">
                            <a:lumMod val="10000"/>
                          </a:schemeClr>
                        </a:solidFill>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es-ES_tradnl" sz="2400" dirty="0">
                          <a:solidFill>
                            <a:schemeClr val="tx2">
                              <a:lumMod val="10000"/>
                            </a:schemeClr>
                          </a:solidFill>
                          <a:effectLst/>
                        </a:rPr>
                        <a:t>IT sin cambio</a:t>
                      </a:r>
                      <a:endParaRPr lang="es-ES" sz="3200" dirty="0">
                        <a:solidFill>
                          <a:schemeClr val="tx2">
                            <a:lumMod val="10000"/>
                          </a:schemeClr>
                        </a:solidFill>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3"/>
                  </a:ext>
                </a:extLst>
              </a:tr>
              <a:tr h="959641">
                <a:tc>
                  <a:txBody>
                    <a:bodyPr/>
                    <a:lstStyle/>
                    <a:p>
                      <a:pPr algn="ctr">
                        <a:lnSpc>
                          <a:spcPct val="115000"/>
                        </a:lnSpc>
                        <a:spcAft>
                          <a:spcPts val="0"/>
                        </a:spcAft>
                      </a:pPr>
                      <a:r>
                        <a:rPr lang="es-ES_tradnl" sz="2000" dirty="0">
                          <a:effectLst/>
                        </a:rPr>
                        <a:t>INELÁSTICA</a:t>
                      </a:r>
                      <a:endParaRPr lang="es-ES" sz="2800" dirty="0">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es-ES_tradnl" sz="2400" dirty="0">
                          <a:solidFill>
                            <a:schemeClr val="tx2">
                              <a:lumMod val="10000"/>
                            </a:schemeClr>
                          </a:solidFill>
                          <a:effectLst/>
                        </a:rPr>
                        <a:t>IT </a:t>
                      </a:r>
                      <a:r>
                        <a:rPr lang="es-ES" sz="2400" dirty="0">
                          <a:solidFill>
                            <a:schemeClr val="tx2">
                              <a:lumMod val="10000"/>
                            </a:schemeClr>
                          </a:solidFill>
                          <a:effectLst/>
                        </a:rPr>
                        <a:t>aumenta</a:t>
                      </a:r>
                      <a:endParaRPr lang="es-ES" sz="3200" dirty="0">
                        <a:solidFill>
                          <a:schemeClr val="tx2">
                            <a:lumMod val="10000"/>
                          </a:schemeClr>
                        </a:solidFill>
                        <a:effectLst/>
                        <a:latin typeface="Calibri"/>
                        <a:ea typeface="Calibri"/>
                        <a:cs typeface="Times New Roman"/>
                      </a:endParaRPr>
                    </a:p>
                  </a:txBody>
                  <a:tcPr marL="9525" marR="9525" marT="9525" marB="9525" anchor="ctr"/>
                </a:tc>
                <a:tc>
                  <a:txBody>
                    <a:bodyPr/>
                    <a:lstStyle/>
                    <a:p>
                      <a:pPr algn="ctr">
                        <a:lnSpc>
                          <a:spcPct val="115000"/>
                        </a:lnSpc>
                        <a:spcAft>
                          <a:spcPts val="0"/>
                        </a:spcAft>
                      </a:pPr>
                      <a:r>
                        <a:rPr lang="es-ES_tradnl" sz="2400" dirty="0">
                          <a:solidFill>
                            <a:schemeClr val="tx2">
                              <a:lumMod val="10000"/>
                            </a:schemeClr>
                          </a:solidFill>
                          <a:effectLst/>
                        </a:rPr>
                        <a:t>IT disminuye</a:t>
                      </a:r>
                      <a:endParaRPr lang="es-ES" sz="3200" dirty="0">
                        <a:solidFill>
                          <a:schemeClr val="tx2">
                            <a:lumMod val="10000"/>
                          </a:schemeClr>
                        </a:solidFill>
                        <a:effectLst/>
                        <a:latin typeface="Calibri"/>
                        <a:ea typeface="Calibri"/>
                        <a:cs typeface="Times New Roman"/>
                      </a:endParaRPr>
                    </a:p>
                  </a:txBody>
                  <a:tcPr marL="9525" marR="9525" marT="9525" marB="9525" anchor="ctr"/>
                </a:tc>
                <a:extLst>
                  <a:ext uri="{0D108BD9-81ED-4DB2-BD59-A6C34878D82A}">
                    <a16:rowId xmlns:a16="http://schemas.microsoft.com/office/drawing/2014/main" val="10004"/>
                  </a:ext>
                </a:extLst>
              </a:tr>
            </a:tbl>
          </a:graphicData>
        </a:graphic>
      </p:graphicFrame>
      <p:sp>
        <p:nvSpPr>
          <p:cNvPr id="71710" name="3 Rectángulo"/>
          <p:cNvSpPr>
            <a:spLocks noChangeArrowheads="1"/>
          </p:cNvSpPr>
          <p:nvPr/>
        </p:nvSpPr>
        <p:spPr bwMode="auto">
          <a:xfrm>
            <a:off x="2351088" y="322264"/>
            <a:ext cx="7129462" cy="587375"/>
          </a:xfrm>
          <a:prstGeom prst="rect">
            <a:avLst/>
          </a:prstGeom>
          <a:noFill/>
          <a:ln w="9525">
            <a:noFill/>
            <a:miter lim="800000"/>
            <a:headEnd/>
            <a:tailEnd/>
          </a:ln>
        </p:spPr>
        <p:txBody>
          <a:bodyPr>
            <a:spAutoFit/>
          </a:bodyPr>
          <a:lstStyle/>
          <a:p>
            <a:pPr algn="ctr" defTabSz="914400" eaLnBrk="0" fontAlgn="base" hangingPunct="0">
              <a:lnSpc>
                <a:spcPct val="115000"/>
              </a:lnSpc>
              <a:spcBef>
                <a:spcPct val="0"/>
              </a:spcBef>
              <a:spcAft>
                <a:spcPts val="1000"/>
              </a:spcAft>
            </a:pPr>
            <a:r>
              <a:rPr lang="es-ES_tradnl" sz="2800" b="1" i="1">
                <a:solidFill>
                  <a:srgbClr val="000033"/>
                </a:solidFill>
                <a:latin typeface="Arial" charset="0"/>
                <a:cs typeface="Times New Roman" pitchFamily="18" charset="0"/>
              </a:rPr>
              <a:t>ELASTICIDAD Y EL INGRESO</a:t>
            </a:r>
            <a:endParaRPr lang="es-ES" sz="3600" i="1">
              <a:solidFill>
                <a:prstClr val="black"/>
              </a:solidFill>
              <a:ea typeface="Calibri" pitchFamily="34" charset="0"/>
              <a:cs typeface="Times New Roman" pitchFamily="18" charset="0"/>
            </a:endParaRPr>
          </a:p>
        </p:txBody>
      </p:sp>
    </p:spTree>
    <p:extLst>
      <p:ext uri="{BB962C8B-B14F-4D97-AF65-F5344CB8AC3E}">
        <p14:creationId xmlns:p14="http://schemas.microsoft.com/office/powerpoint/2010/main" val="134176761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666976" y="228600"/>
            <a:ext cx="6172224" cy="685800"/>
          </a:xfrm>
        </p:spPr>
        <p:txBody>
          <a:bodyPr/>
          <a:lstStyle/>
          <a:p>
            <a:pPr algn="ctr" eaLnBrk="1" hangingPunct="1">
              <a:defRPr/>
            </a:pPr>
            <a:r>
              <a:rPr lang="es-ES_tradnl" sz="2400" u="sng" dirty="0">
                <a:solidFill>
                  <a:schemeClr val="bg2">
                    <a:lumMod val="75000"/>
                  </a:schemeClr>
                </a:solidFill>
              </a:rPr>
              <a:t>La elasticidad precio de la demanda</a:t>
            </a:r>
            <a:endParaRPr lang="es-ES" sz="2400" u="sng" dirty="0">
              <a:solidFill>
                <a:schemeClr val="bg2">
                  <a:lumMod val="75000"/>
                </a:schemeClr>
              </a:solidFill>
            </a:endParaRPr>
          </a:p>
        </p:txBody>
      </p:sp>
      <p:sp>
        <p:nvSpPr>
          <p:cNvPr id="67587" name="Text Box 5"/>
          <p:cNvSpPr txBox="1">
            <a:spLocks noChangeArrowheads="1"/>
          </p:cNvSpPr>
          <p:nvPr/>
        </p:nvSpPr>
        <p:spPr bwMode="auto">
          <a:xfrm>
            <a:off x="1524000" y="928688"/>
            <a:ext cx="9144000" cy="830262"/>
          </a:xfrm>
          <a:prstGeom prst="rect">
            <a:avLst/>
          </a:prstGeom>
          <a:solidFill>
            <a:srgbClr val="DDDDDD"/>
          </a:solidFill>
          <a:ln w="9525">
            <a:noFill/>
            <a:miter lim="800000"/>
            <a:headEnd/>
            <a:tailEnd/>
          </a:ln>
        </p:spPr>
        <p:txBody>
          <a:bodyPr>
            <a:spAutoFit/>
          </a:bodyPr>
          <a:lstStyle/>
          <a:p>
            <a:pPr algn="ctr" defTabSz="914400" eaLnBrk="0" fontAlgn="base" hangingPunct="0">
              <a:spcBef>
                <a:spcPct val="50000"/>
              </a:spcBef>
              <a:spcAft>
                <a:spcPct val="0"/>
              </a:spcAft>
            </a:pPr>
            <a:r>
              <a:rPr lang="es-ES_tradnl" sz="2400">
                <a:solidFill>
                  <a:prstClr val="black"/>
                </a:solidFill>
                <a:latin typeface="Book Antiqua" pitchFamily="18" charset="0"/>
              </a:rPr>
              <a:t>¿Qué bienes tienen una demanda elástica y cuáles una demanda inelástica?</a:t>
            </a:r>
            <a:endParaRPr lang="es-ES" sz="2400">
              <a:solidFill>
                <a:prstClr val="black"/>
              </a:solidFill>
              <a:latin typeface="Book Antiqua" pitchFamily="18" charset="0"/>
            </a:endParaRPr>
          </a:p>
        </p:txBody>
      </p:sp>
      <p:sp>
        <p:nvSpPr>
          <p:cNvPr id="67588" name="Text Box 7"/>
          <p:cNvSpPr txBox="1">
            <a:spLocks noChangeArrowheads="1"/>
          </p:cNvSpPr>
          <p:nvPr/>
        </p:nvSpPr>
        <p:spPr bwMode="auto">
          <a:xfrm>
            <a:off x="1614489" y="2060575"/>
            <a:ext cx="8963025" cy="3786188"/>
          </a:xfrm>
          <a:prstGeom prst="rect">
            <a:avLst/>
          </a:prstGeom>
          <a:noFill/>
          <a:ln w="9525">
            <a:noFill/>
            <a:miter lim="800000"/>
            <a:headEnd/>
            <a:tailEnd/>
          </a:ln>
        </p:spPr>
        <p:txBody>
          <a:bodyPr>
            <a:spAutoFit/>
          </a:bodyPr>
          <a:lstStyle/>
          <a:p>
            <a:pPr marL="457200" indent="-457200" algn="just" defTabSz="914400" eaLnBrk="0" fontAlgn="base" hangingPunct="0">
              <a:spcBef>
                <a:spcPct val="50000"/>
              </a:spcBef>
              <a:spcAft>
                <a:spcPct val="0"/>
              </a:spcAft>
              <a:buFontTx/>
              <a:buAutoNum type="arabicPeriod"/>
            </a:pPr>
            <a:r>
              <a:rPr lang="es-ES_tradnl" sz="2000" dirty="0">
                <a:solidFill>
                  <a:prstClr val="black"/>
                </a:solidFill>
                <a:latin typeface="Arial" charset="0"/>
                <a:cs typeface="Arial" charset="0"/>
              </a:rPr>
              <a:t>Los bienes que el consumidor considera imprescindibles tienen una demanda más elástica que los bienes más superfluos</a:t>
            </a:r>
          </a:p>
          <a:p>
            <a:pPr marL="457200" indent="-457200" algn="just" defTabSz="914400" eaLnBrk="0" fontAlgn="base" hangingPunct="0">
              <a:spcBef>
                <a:spcPct val="50000"/>
              </a:spcBef>
              <a:spcAft>
                <a:spcPct val="0"/>
              </a:spcAft>
              <a:buFontTx/>
              <a:buAutoNum type="arabicPeriod"/>
            </a:pPr>
            <a:r>
              <a:rPr lang="es-ES_tradnl" sz="2000" dirty="0">
                <a:solidFill>
                  <a:prstClr val="black"/>
                </a:solidFill>
                <a:latin typeface="Arial" charset="0"/>
                <a:cs typeface="Arial" charset="0"/>
              </a:rPr>
              <a:t>Los bienes con más y mejores sustitutivos tienen una demanda más elástica que los bienes que carecen de sustitutivos</a:t>
            </a:r>
          </a:p>
          <a:p>
            <a:pPr marL="457200" indent="-457200" algn="just" defTabSz="914400" eaLnBrk="0" fontAlgn="base" hangingPunct="0">
              <a:spcBef>
                <a:spcPct val="50000"/>
              </a:spcBef>
              <a:spcAft>
                <a:spcPct val="0"/>
              </a:spcAft>
              <a:buFontTx/>
              <a:buAutoNum type="arabicPeriod"/>
            </a:pPr>
            <a:r>
              <a:rPr lang="es-ES_tradnl" sz="2000" dirty="0">
                <a:solidFill>
                  <a:prstClr val="black"/>
                </a:solidFill>
                <a:latin typeface="Arial" charset="0"/>
                <a:cs typeface="Arial" charset="0"/>
              </a:rPr>
              <a:t>A largo plazo las demandas son más elásticas que a corto plazo</a:t>
            </a:r>
          </a:p>
          <a:p>
            <a:pPr marL="457200" indent="-457200" algn="just" defTabSz="914400" eaLnBrk="0" fontAlgn="base" hangingPunct="0">
              <a:spcBef>
                <a:spcPct val="50000"/>
              </a:spcBef>
              <a:spcAft>
                <a:spcPct val="0"/>
              </a:spcAft>
              <a:buFontTx/>
              <a:buAutoNum type="arabicPeriod"/>
            </a:pPr>
            <a:r>
              <a:rPr lang="es-ES_tradnl" sz="2000" dirty="0">
                <a:solidFill>
                  <a:prstClr val="black"/>
                </a:solidFill>
                <a:latin typeface="Arial" charset="0"/>
                <a:cs typeface="Arial" charset="0"/>
              </a:rPr>
              <a:t>Los productos que crean adicción tienen demandas muy inelásticas en el corto plazo</a:t>
            </a:r>
          </a:p>
          <a:p>
            <a:pPr marL="457200" indent="-457200" algn="just" defTabSz="914400" eaLnBrk="0" fontAlgn="base" hangingPunct="0">
              <a:spcBef>
                <a:spcPct val="50000"/>
              </a:spcBef>
              <a:spcAft>
                <a:spcPct val="0"/>
              </a:spcAft>
              <a:buFontTx/>
              <a:buAutoNum type="arabicPeriod"/>
            </a:pPr>
            <a:r>
              <a:rPr lang="es-ES_tradnl" sz="2000" dirty="0">
                <a:solidFill>
                  <a:prstClr val="black"/>
                </a:solidFill>
                <a:latin typeface="Arial" charset="0"/>
                <a:cs typeface="Arial" charset="0"/>
              </a:rPr>
              <a:t>Los bienes en los que el consumidor se gasta una parte importante de su presupuesto suelen tener una demanda más elástica que aquellos en los que la porción del gasto es insignificante</a:t>
            </a:r>
            <a:endParaRPr lang="es-ES" sz="2000" dirty="0">
              <a:solidFill>
                <a:prstClr val="black"/>
              </a:solidFill>
              <a:latin typeface="Arial" charset="0"/>
              <a:cs typeface="Arial" charset="0"/>
            </a:endParaRPr>
          </a:p>
        </p:txBody>
      </p:sp>
      <p:sp>
        <p:nvSpPr>
          <p:cNvPr id="67589" name="Line 8"/>
          <p:cNvSpPr>
            <a:spLocks noChangeShapeType="1"/>
          </p:cNvSpPr>
          <p:nvPr/>
        </p:nvSpPr>
        <p:spPr bwMode="auto">
          <a:xfrm>
            <a:off x="3200400" y="1752600"/>
            <a:ext cx="6477000" cy="0"/>
          </a:xfrm>
          <a:prstGeom prst="line">
            <a:avLst/>
          </a:prstGeom>
          <a:noFill/>
          <a:ln w="38100">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Tree>
    <p:extLst>
      <p:ext uri="{BB962C8B-B14F-4D97-AF65-F5344CB8AC3E}">
        <p14:creationId xmlns:p14="http://schemas.microsoft.com/office/powerpoint/2010/main" val="2809437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24100" y="274320"/>
            <a:ext cx="8143900" cy="797226"/>
          </a:xfrm>
        </p:spPr>
        <p:txBody>
          <a:bodyPr>
            <a:noAutofit/>
          </a:bodyPr>
          <a:lstStyle/>
          <a:p>
            <a:pPr algn="ctr" eaLnBrk="1" hangingPunct="1">
              <a:defRPr/>
            </a:pPr>
            <a:r>
              <a:rPr lang="es-ES_tradnl" altLang="en-US" sz="2400" dirty="0">
                <a:solidFill>
                  <a:schemeClr val="bg2">
                    <a:lumMod val="75000"/>
                  </a:schemeClr>
                </a:solidFill>
                <a:latin typeface="Book Antiqua" pitchFamily="18" charset="0"/>
              </a:rPr>
              <a:t>3.</a:t>
            </a:r>
            <a:r>
              <a:rPr lang="en-US" altLang="en-US" sz="2400" dirty="0">
                <a:solidFill>
                  <a:schemeClr val="bg2">
                    <a:lumMod val="75000"/>
                  </a:schemeClr>
                </a:solidFill>
                <a:latin typeface="Book Antiqua" pitchFamily="18" charset="0"/>
              </a:rPr>
              <a:t>2</a:t>
            </a:r>
            <a:r>
              <a:rPr lang="es-ES_tradnl" altLang="en-US" sz="2400" dirty="0">
                <a:solidFill>
                  <a:schemeClr val="bg2">
                    <a:lumMod val="75000"/>
                  </a:schemeClr>
                </a:solidFill>
                <a:latin typeface="Book Antiqua" pitchFamily="18" charset="0"/>
              </a:rPr>
              <a:t> </a:t>
            </a:r>
            <a:r>
              <a:rPr lang="en-US" altLang="en-US" sz="2400" dirty="0" err="1">
                <a:solidFill>
                  <a:schemeClr val="bg2">
                    <a:lumMod val="75000"/>
                  </a:schemeClr>
                </a:solidFill>
                <a:latin typeface="Book Antiqua" pitchFamily="18" charset="0"/>
              </a:rPr>
              <a:t>Otras</a:t>
            </a:r>
            <a:r>
              <a:rPr lang="en-US" altLang="en-US" sz="2400" dirty="0">
                <a:solidFill>
                  <a:schemeClr val="bg2">
                    <a:lumMod val="75000"/>
                  </a:schemeClr>
                </a:solidFill>
                <a:latin typeface="Book Antiqua" pitchFamily="18" charset="0"/>
              </a:rPr>
              <a:t> </a:t>
            </a:r>
            <a:r>
              <a:rPr lang="en-US" altLang="en-US" sz="2400" dirty="0" err="1">
                <a:solidFill>
                  <a:schemeClr val="bg2">
                    <a:lumMod val="75000"/>
                  </a:schemeClr>
                </a:solidFill>
                <a:latin typeface="Book Antiqua" pitchFamily="18" charset="0"/>
              </a:rPr>
              <a:t>elasticidades</a:t>
            </a:r>
            <a:r>
              <a:rPr lang="en-US" altLang="en-US" sz="2400" dirty="0">
                <a:solidFill>
                  <a:schemeClr val="bg2">
                    <a:lumMod val="75000"/>
                  </a:schemeClr>
                </a:solidFill>
                <a:latin typeface="Book Antiqua" pitchFamily="18" charset="0"/>
              </a:rPr>
              <a:t> de la </a:t>
            </a:r>
            <a:r>
              <a:rPr lang="en-US" altLang="en-US" sz="2400" dirty="0" err="1">
                <a:solidFill>
                  <a:schemeClr val="bg2">
                    <a:lumMod val="75000"/>
                  </a:schemeClr>
                </a:solidFill>
                <a:latin typeface="Book Antiqua" pitchFamily="18" charset="0"/>
              </a:rPr>
              <a:t>demanda</a:t>
            </a:r>
            <a:r>
              <a:rPr lang="en-US" altLang="en-US" sz="2400" dirty="0">
                <a:solidFill>
                  <a:schemeClr val="bg2">
                    <a:lumMod val="75000"/>
                  </a:schemeClr>
                </a:solidFill>
                <a:latin typeface="Book Antiqua" pitchFamily="18" charset="0"/>
              </a:rPr>
              <a:t> </a:t>
            </a:r>
            <a:endParaRPr lang="es-ES" sz="2400" dirty="0">
              <a:solidFill>
                <a:schemeClr val="bg2">
                  <a:lumMod val="75000"/>
                </a:schemeClr>
              </a:solidFill>
              <a:latin typeface="Book Antiqua" pitchFamily="18" charset="0"/>
            </a:endParaRPr>
          </a:p>
        </p:txBody>
      </p:sp>
      <p:sp>
        <p:nvSpPr>
          <p:cNvPr id="78851" name="2 Rectángulo"/>
          <p:cNvSpPr>
            <a:spLocks noChangeArrowheads="1"/>
          </p:cNvSpPr>
          <p:nvPr/>
        </p:nvSpPr>
        <p:spPr bwMode="auto">
          <a:xfrm>
            <a:off x="2667001" y="928688"/>
            <a:ext cx="7858125" cy="572464"/>
          </a:xfrm>
          <a:prstGeom prst="rect">
            <a:avLst/>
          </a:prstGeom>
          <a:noFill/>
          <a:ln w="9525">
            <a:noFill/>
            <a:miter lim="800000"/>
            <a:headEnd/>
            <a:tailEnd/>
          </a:ln>
        </p:spPr>
        <p:txBody>
          <a:bodyPr>
            <a:spAutoFit/>
          </a:bodyPr>
          <a:lstStyle/>
          <a:p>
            <a:pPr marL="457200" indent="-457200" algn="just" defTabSz="914400" eaLnBrk="0" fontAlgn="base" hangingPunct="0">
              <a:lnSpc>
                <a:spcPct val="130000"/>
              </a:lnSpc>
              <a:spcBef>
                <a:spcPct val="20000"/>
              </a:spcBef>
              <a:spcAft>
                <a:spcPct val="0"/>
              </a:spcAft>
              <a:buFontTx/>
              <a:buAutoNum type="arabicPeriod"/>
            </a:pPr>
            <a:endParaRPr lang="es-ES_tradnl" sz="2400">
              <a:solidFill>
                <a:prstClr val="black"/>
              </a:solidFill>
              <a:latin typeface="Book Antiqua" pitchFamily="18" charset="0"/>
            </a:endParaRPr>
          </a:p>
        </p:txBody>
      </p:sp>
      <p:sp>
        <p:nvSpPr>
          <p:cNvPr id="78852" name="3 Rectángulo"/>
          <p:cNvSpPr>
            <a:spLocks noChangeArrowheads="1"/>
          </p:cNvSpPr>
          <p:nvPr/>
        </p:nvSpPr>
        <p:spPr bwMode="auto">
          <a:xfrm>
            <a:off x="2595564" y="1428750"/>
            <a:ext cx="8072437" cy="1816100"/>
          </a:xfrm>
          <a:prstGeom prst="rect">
            <a:avLst/>
          </a:prstGeom>
          <a:noFill/>
          <a:ln w="9525">
            <a:noFill/>
            <a:miter lim="800000"/>
            <a:headEnd/>
            <a:tailEnd/>
          </a:ln>
        </p:spPr>
        <p:txBody>
          <a:bodyPr>
            <a:spAutoFit/>
          </a:bodyPr>
          <a:lstStyle/>
          <a:p>
            <a:pPr algn="just" defTabSz="914400" eaLnBrk="0" fontAlgn="base" hangingPunct="0">
              <a:spcBef>
                <a:spcPct val="0"/>
              </a:spcBef>
              <a:spcAft>
                <a:spcPct val="0"/>
              </a:spcAft>
            </a:pPr>
            <a:r>
              <a:rPr lang="es-ES" sz="2800" b="1">
                <a:solidFill>
                  <a:prstClr val="black"/>
                </a:solidFill>
                <a:latin typeface="Book Antiqua" pitchFamily="18" charset="0"/>
              </a:rPr>
              <a:t>Elasticidad-renta de la demanda (</a:t>
            </a:r>
            <a:r>
              <a:rPr lang="es-ES_tradnl" sz="2800" b="1">
                <a:solidFill>
                  <a:prstClr val="black"/>
                </a:solidFill>
                <a:latin typeface="Book Antiqua" pitchFamily="18" charset="0"/>
                <a:cs typeface="Arial" charset="0"/>
              </a:rPr>
              <a:t>E</a:t>
            </a:r>
            <a:r>
              <a:rPr lang="es-ES" sz="2800" b="1" baseline="-25000">
                <a:solidFill>
                  <a:prstClr val="black"/>
                </a:solidFill>
                <a:latin typeface="Book Antiqua" pitchFamily="18" charset="0"/>
                <a:cs typeface="Arial" charset="0"/>
              </a:rPr>
              <a:t>R</a:t>
            </a:r>
            <a:r>
              <a:rPr lang="es-ES" sz="2800" b="1">
                <a:solidFill>
                  <a:prstClr val="black"/>
                </a:solidFill>
                <a:latin typeface="Book Antiqua" pitchFamily="18" charset="0"/>
                <a:cs typeface="Arial" charset="0"/>
              </a:rPr>
              <a:t>): </a:t>
            </a:r>
            <a:r>
              <a:rPr lang="es-ES" sz="2800">
                <a:solidFill>
                  <a:prstClr val="black"/>
                </a:solidFill>
                <a:latin typeface="Book Antiqua" pitchFamily="18" charset="0"/>
                <a:cs typeface="Arial" charset="0"/>
              </a:rPr>
              <a:t>	medida del grado en que la cantidad demandada de un bien responde a una variación porcentual de la renta de los consumidores.</a:t>
            </a:r>
          </a:p>
        </p:txBody>
      </p:sp>
      <p:graphicFrame>
        <p:nvGraphicFramePr>
          <p:cNvPr id="78853" name="Object 2"/>
          <p:cNvGraphicFramePr>
            <a:graphicFrameLocks noChangeAspect="1"/>
          </p:cNvGraphicFramePr>
          <p:nvPr/>
        </p:nvGraphicFramePr>
        <p:xfrm>
          <a:off x="6054726" y="4460876"/>
          <a:ext cx="371475" cy="703263"/>
        </p:xfrm>
        <a:graphic>
          <a:graphicData uri="http://schemas.openxmlformats.org/presentationml/2006/ole">
            <mc:AlternateContent xmlns:mc="http://schemas.openxmlformats.org/markup-compatibility/2006">
              <mc:Choice xmlns:v="urn:schemas-microsoft-com:vml" Requires="v">
                <p:oleObj name="Ecuación" r:id="rId2" imgW="114151" imgH="215619" progId="Equation.3">
                  <p:embed/>
                </p:oleObj>
              </mc:Choice>
              <mc:Fallback>
                <p:oleObj name="Ecuación" r:id="rId2" imgW="114151" imgH="215619"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4726" y="4460876"/>
                        <a:ext cx="371475" cy="703263"/>
                      </a:xfrm>
                      <a:prstGeom prst="rect">
                        <a:avLst/>
                      </a:prstGeom>
                      <a:solidFill>
                        <a:schemeClr val="bg1"/>
                      </a:solidFill>
                    </p:spPr>
                  </p:pic>
                </p:oleObj>
              </mc:Fallback>
            </mc:AlternateContent>
          </a:graphicData>
        </a:graphic>
      </p:graphicFrame>
      <p:graphicFrame>
        <p:nvGraphicFramePr>
          <p:cNvPr id="78854" name="Object 3"/>
          <p:cNvGraphicFramePr>
            <a:graphicFrameLocks noChangeAspect="1"/>
          </p:cNvGraphicFramePr>
          <p:nvPr/>
        </p:nvGraphicFramePr>
        <p:xfrm>
          <a:off x="4400551" y="4081464"/>
          <a:ext cx="3560763" cy="1449387"/>
        </p:xfrm>
        <a:graphic>
          <a:graphicData uri="http://schemas.openxmlformats.org/presentationml/2006/ole">
            <mc:AlternateContent xmlns:mc="http://schemas.openxmlformats.org/markup-compatibility/2006">
              <mc:Choice xmlns:v="urn:schemas-microsoft-com:vml" Requires="v">
                <p:oleObj name="Ecuación" r:id="rId4" imgW="1091726" imgH="444307" progId="Equation.3">
                  <p:embed/>
                </p:oleObj>
              </mc:Choice>
              <mc:Fallback>
                <p:oleObj name="Ecuación" r:id="rId4" imgW="1091726" imgH="44430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0551" y="4081464"/>
                        <a:ext cx="3560763" cy="1449387"/>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173692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_tradnl" altLang="en-US" sz="2800" dirty="0">
                <a:solidFill>
                  <a:schemeClr val="bg2">
                    <a:lumMod val="75000"/>
                  </a:schemeClr>
                </a:solidFill>
                <a:latin typeface="Book Antiqua" pitchFamily="18" charset="0"/>
              </a:rPr>
              <a:t>3.</a:t>
            </a:r>
            <a:r>
              <a:rPr lang="en-US" altLang="en-US" sz="2800" dirty="0">
                <a:solidFill>
                  <a:schemeClr val="bg2">
                    <a:lumMod val="75000"/>
                  </a:schemeClr>
                </a:solidFill>
                <a:latin typeface="Book Antiqua" pitchFamily="18" charset="0"/>
              </a:rPr>
              <a:t>2 </a:t>
            </a:r>
            <a:r>
              <a:rPr lang="en-US" altLang="en-US" sz="2800" dirty="0" err="1">
                <a:solidFill>
                  <a:schemeClr val="bg2">
                    <a:lumMod val="75000"/>
                  </a:schemeClr>
                </a:solidFill>
                <a:latin typeface="Book Antiqua" pitchFamily="18" charset="0"/>
              </a:rPr>
              <a:t>Otras</a:t>
            </a:r>
            <a:r>
              <a:rPr lang="en-US" altLang="en-US" sz="2800" dirty="0">
                <a:solidFill>
                  <a:schemeClr val="bg2">
                    <a:lumMod val="75000"/>
                  </a:schemeClr>
                </a:solidFill>
                <a:latin typeface="Book Antiqua" pitchFamily="18" charset="0"/>
              </a:rPr>
              <a:t> </a:t>
            </a:r>
            <a:r>
              <a:rPr lang="en-US" altLang="en-US" sz="2800" dirty="0" err="1">
                <a:solidFill>
                  <a:schemeClr val="bg2">
                    <a:lumMod val="75000"/>
                  </a:schemeClr>
                </a:solidFill>
                <a:latin typeface="Book Antiqua" pitchFamily="18" charset="0"/>
              </a:rPr>
              <a:t>elasticidades</a:t>
            </a:r>
            <a:r>
              <a:rPr lang="en-US" altLang="en-US" sz="2800" dirty="0">
                <a:solidFill>
                  <a:schemeClr val="bg2">
                    <a:lumMod val="75000"/>
                  </a:schemeClr>
                </a:solidFill>
                <a:latin typeface="Book Antiqua" pitchFamily="18" charset="0"/>
              </a:rPr>
              <a:t> de la </a:t>
            </a:r>
            <a:r>
              <a:rPr lang="en-US" altLang="en-US" sz="2800" dirty="0" err="1">
                <a:solidFill>
                  <a:schemeClr val="bg2">
                    <a:lumMod val="75000"/>
                  </a:schemeClr>
                </a:solidFill>
                <a:latin typeface="Book Antiqua" pitchFamily="18" charset="0"/>
              </a:rPr>
              <a:t>demanda</a:t>
            </a:r>
            <a:endParaRPr lang="es-ES" sz="2800" dirty="0">
              <a:solidFill>
                <a:schemeClr val="bg2">
                  <a:lumMod val="75000"/>
                </a:schemeClr>
              </a:solidFill>
              <a:latin typeface="Book Antiqua" pitchFamily="18" charset="0"/>
            </a:endParaRPr>
          </a:p>
        </p:txBody>
      </p:sp>
      <p:sp>
        <p:nvSpPr>
          <p:cNvPr id="79874" name="2 Marcador de contenido"/>
          <p:cNvSpPr>
            <a:spLocks noGrp="1"/>
          </p:cNvSpPr>
          <p:nvPr>
            <p:ph idx="1"/>
          </p:nvPr>
        </p:nvSpPr>
        <p:spPr>
          <a:xfrm>
            <a:off x="2595564" y="1447800"/>
            <a:ext cx="8072437" cy="4800600"/>
          </a:xfrm>
        </p:spPr>
        <p:txBody>
          <a:bodyPr/>
          <a:lstStyle/>
          <a:p>
            <a:pPr eaLnBrk="1" hangingPunct="1">
              <a:lnSpc>
                <a:spcPct val="90000"/>
              </a:lnSpc>
              <a:buFontTx/>
              <a:buNone/>
            </a:pPr>
            <a:r>
              <a:rPr lang="es-ES" sz="2800" dirty="0">
                <a:solidFill>
                  <a:schemeClr val="tx2">
                    <a:lumMod val="10000"/>
                  </a:schemeClr>
                </a:solidFill>
                <a:latin typeface="Book Antiqua" pitchFamily="18" charset="0"/>
              </a:rPr>
              <a:t>En función de la elasticidad-renta de la demanda, los bienes pueden clasificarse en: </a:t>
            </a:r>
          </a:p>
          <a:p>
            <a:pPr eaLnBrk="1" hangingPunct="1">
              <a:lnSpc>
                <a:spcPct val="90000"/>
              </a:lnSpc>
              <a:buFontTx/>
              <a:buNone/>
            </a:pPr>
            <a:endParaRPr lang="es-ES" sz="2800" dirty="0">
              <a:solidFill>
                <a:schemeClr val="tx2">
                  <a:lumMod val="10000"/>
                </a:schemeClr>
              </a:solidFill>
              <a:latin typeface="Book Antiqua" pitchFamily="18" charset="0"/>
            </a:endParaRPr>
          </a:p>
          <a:p>
            <a:pPr eaLnBrk="1" hangingPunct="1">
              <a:lnSpc>
                <a:spcPct val="90000"/>
              </a:lnSpc>
            </a:pPr>
            <a:r>
              <a:rPr lang="es-ES" sz="2800" dirty="0">
                <a:solidFill>
                  <a:schemeClr val="tx2">
                    <a:lumMod val="10000"/>
                  </a:schemeClr>
                </a:solidFill>
                <a:latin typeface="Book Antiqua" pitchFamily="18" charset="0"/>
              </a:rPr>
              <a:t>Bienes INFERIOR es: si </a:t>
            </a:r>
            <a:r>
              <a:rPr lang="es-ES_tradnl" sz="2800" dirty="0">
                <a:solidFill>
                  <a:schemeClr val="tx2">
                    <a:lumMod val="10000"/>
                  </a:schemeClr>
                </a:solidFill>
                <a:latin typeface="Book Antiqua" pitchFamily="18" charset="0"/>
              </a:rPr>
              <a:t>E</a:t>
            </a:r>
            <a:r>
              <a:rPr lang="es-ES" sz="2800" baseline="-25000" dirty="0">
                <a:solidFill>
                  <a:schemeClr val="tx2">
                    <a:lumMod val="10000"/>
                  </a:schemeClr>
                </a:solidFill>
                <a:latin typeface="Book Antiqua" pitchFamily="18" charset="0"/>
              </a:rPr>
              <a:t>R</a:t>
            </a:r>
            <a:r>
              <a:rPr lang="es-ES" sz="2800" dirty="0">
                <a:solidFill>
                  <a:schemeClr val="tx2">
                    <a:lumMod val="10000"/>
                  </a:schemeClr>
                </a:solidFill>
                <a:latin typeface="Book Antiqua" pitchFamily="18" charset="0"/>
              </a:rPr>
              <a:t> &lt; 0</a:t>
            </a:r>
          </a:p>
          <a:p>
            <a:pPr eaLnBrk="1" hangingPunct="1">
              <a:lnSpc>
                <a:spcPct val="90000"/>
              </a:lnSpc>
              <a:buFont typeface="Wingdings 3" pitchFamily="18" charset="2"/>
              <a:buNone/>
            </a:pPr>
            <a:endParaRPr lang="el-GR" sz="2800" dirty="0">
              <a:solidFill>
                <a:schemeClr val="tx2">
                  <a:lumMod val="10000"/>
                </a:schemeClr>
              </a:solidFill>
              <a:latin typeface="Book Antiqua" pitchFamily="18" charset="0"/>
            </a:endParaRPr>
          </a:p>
          <a:p>
            <a:pPr eaLnBrk="1" hangingPunct="1">
              <a:lnSpc>
                <a:spcPct val="90000"/>
              </a:lnSpc>
            </a:pPr>
            <a:r>
              <a:rPr lang="es-ES" sz="2800" dirty="0">
                <a:solidFill>
                  <a:schemeClr val="tx2">
                    <a:lumMod val="10000"/>
                  </a:schemeClr>
                </a:solidFill>
                <a:latin typeface="Book Antiqua" pitchFamily="18" charset="0"/>
              </a:rPr>
              <a:t>Bienes NORMAL es: si </a:t>
            </a:r>
            <a:r>
              <a:rPr lang="es-ES_tradnl" sz="2800" dirty="0">
                <a:solidFill>
                  <a:schemeClr val="tx2">
                    <a:lumMod val="10000"/>
                  </a:schemeClr>
                </a:solidFill>
                <a:latin typeface="Book Antiqua" pitchFamily="18" charset="0"/>
              </a:rPr>
              <a:t>E</a:t>
            </a:r>
            <a:r>
              <a:rPr lang="es-ES" sz="2800" baseline="-25000" dirty="0">
                <a:solidFill>
                  <a:schemeClr val="tx2">
                    <a:lumMod val="10000"/>
                  </a:schemeClr>
                </a:solidFill>
                <a:latin typeface="Book Antiqua" pitchFamily="18" charset="0"/>
              </a:rPr>
              <a:t>R</a:t>
            </a:r>
            <a:r>
              <a:rPr lang="es-ES" sz="2800" dirty="0">
                <a:solidFill>
                  <a:schemeClr val="tx2">
                    <a:lumMod val="10000"/>
                  </a:schemeClr>
                </a:solidFill>
                <a:latin typeface="Book Antiqua" pitchFamily="18" charset="0"/>
              </a:rPr>
              <a:t> &gt; 0</a:t>
            </a:r>
          </a:p>
          <a:p>
            <a:pPr eaLnBrk="1" hangingPunct="1">
              <a:lnSpc>
                <a:spcPct val="90000"/>
              </a:lnSpc>
              <a:buFontTx/>
              <a:buNone/>
            </a:pPr>
            <a:r>
              <a:rPr lang="es-ES" sz="2800" dirty="0">
                <a:solidFill>
                  <a:schemeClr val="tx2">
                    <a:lumMod val="10000"/>
                  </a:schemeClr>
                </a:solidFill>
                <a:latin typeface="Book Antiqua" pitchFamily="18" charset="0"/>
              </a:rPr>
              <a:t>			</a:t>
            </a:r>
          </a:p>
          <a:p>
            <a:pPr eaLnBrk="1" hangingPunct="1">
              <a:lnSpc>
                <a:spcPct val="90000"/>
              </a:lnSpc>
              <a:buFontTx/>
              <a:buNone/>
            </a:pPr>
            <a:r>
              <a:rPr lang="es-ES" sz="2800" dirty="0">
                <a:solidFill>
                  <a:schemeClr val="tx2">
                    <a:lumMod val="10000"/>
                  </a:schemeClr>
                </a:solidFill>
                <a:latin typeface="Book Antiqua" pitchFamily="18" charset="0"/>
              </a:rPr>
              <a:t>		- de PRIMERA NECESIDAD: si   0 &lt; </a:t>
            </a:r>
            <a:r>
              <a:rPr lang="es-ES_tradnl" sz="2800" dirty="0">
                <a:solidFill>
                  <a:schemeClr val="tx2">
                    <a:lumMod val="10000"/>
                  </a:schemeClr>
                </a:solidFill>
                <a:latin typeface="Book Antiqua" pitchFamily="18" charset="0"/>
              </a:rPr>
              <a:t>E</a:t>
            </a:r>
            <a:r>
              <a:rPr lang="es-ES" sz="2800" baseline="-25000" dirty="0">
                <a:solidFill>
                  <a:schemeClr val="tx2">
                    <a:lumMod val="10000"/>
                  </a:schemeClr>
                </a:solidFill>
                <a:latin typeface="Book Antiqua" pitchFamily="18" charset="0"/>
              </a:rPr>
              <a:t>R</a:t>
            </a:r>
            <a:r>
              <a:rPr lang="es-ES" sz="2800" dirty="0">
                <a:solidFill>
                  <a:schemeClr val="tx2">
                    <a:lumMod val="10000"/>
                  </a:schemeClr>
                </a:solidFill>
                <a:latin typeface="Book Antiqua" pitchFamily="18" charset="0"/>
              </a:rPr>
              <a:t> &lt; 1</a:t>
            </a:r>
          </a:p>
          <a:p>
            <a:pPr eaLnBrk="1" hangingPunct="1">
              <a:lnSpc>
                <a:spcPct val="90000"/>
              </a:lnSpc>
              <a:buFontTx/>
              <a:buNone/>
            </a:pPr>
            <a:r>
              <a:rPr lang="es-ES" sz="2800" dirty="0">
                <a:solidFill>
                  <a:schemeClr val="tx2">
                    <a:lumMod val="10000"/>
                  </a:schemeClr>
                </a:solidFill>
                <a:latin typeface="Book Antiqua" pitchFamily="18" charset="0"/>
              </a:rPr>
              <a:t>		- de LUJO: si 1 &lt; </a:t>
            </a:r>
            <a:r>
              <a:rPr lang="es-ES_tradnl" sz="2800" dirty="0">
                <a:solidFill>
                  <a:schemeClr val="tx2">
                    <a:lumMod val="10000"/>
                  </a:schemeClr>
                </a:solidFill>
                <a:latin typeface="Book Antiqua" pitchFamily="18" charset="0"/>
              </a:rPr>
              <a:t>E</a:t>
            </a:r>
            <a:r>
              <a:rPr lang="es-ES" sz="2800" baseline="-25000" dirty="0">
                <a:solidFill>
                  <a:schemeClr val="tx2">
                    <a:lumMod val="10000"/>
                  </a:schemeClr>
                </a:solidFill>
                <a:latin typeface="Book Antiqua" pitchFamily="18" charset="0"/>
              </a:rPr>
              <a:t>R</a:t>
            </a:r>
            <a:endParaRPr lang="es-ES" sz="2800" dirty="0">
              <a:solidFill>
                <a:schemeClr val="tx2">
                  <a:lumMod val="10000"/>
                </a:schemeClr>
              </a:solidFill>
              <a:latin typeface="Book Antiqua" pitchFamily="18" charset="0"/>
            </a:endParaRPr>
          </a:p>
          <a:p>
            <a:pPr eaLnBrk="1" hangingPunct="1">
              <a:lnSpc>
                <a:spcPct val="90000"/>
              </a:lnSpc>
              <a:buFont typeface="Wingdings 3" pitchFamily="18" charset="2"/>
              <a:buNone/>
            </a:pPr>
            <a:endParaRPr lang="es-ES" sz="2800" dirty="0">
              <a:latin typeface="Book Antiqua" pitchFamily="18" charset="0"/>
            </a:endParaRPr>
          </a:p>
        </p:txBody>
      </p:sp>
    </p:spTree>
    <p:extLst>
      <p:ext uri="{BB962C8B-B14F-4D97-AF65-F5344CB8AC3E}">
        <p14:creationId xmlns:p14="http://schemas.microsoft.com/office/powerpoint/2010/main" val="1246955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sp>
        <p:nvSpPr>
          <p:cNvPr id="695299" name="Rectangle 3"/>
          <p:cNvSpPr>
            <a:spLocks noGrp="1" noChangeArrowheads="1"/>
          </p:cNvSpPr>
          <p:nvPr>
            <p:ph type="title"/>
          </p:nvPr>
        </p:nvSpPr>
        <p:spPr>
          <a:xfrm>
            <a:off x="2666976" y="0"/>
            <a:ext cx="7481912" cy="1143000"/>
          </a:xfrm>
        </p:spPr>
        <p:txBody>
          <a:bodyPr/>
          <a:lstStyle/>
          <a:p>
            <a:pPr algn="ctr" eaLnBrk="1" hangingPunct="1">
              <a:defRPr/>
            </a:pPr>
            <a:r>
              <a:rPr lang="es-ES_tradnl" altLang="en-US" sz="2400" dirty="0">
                <a:solidFill>
                  <a:schemeClr val="bg2">
                    <a:lumMod val="75000"/>
                  </a:schemeClr>
                </a:solidFill>
              </a:rPr>
              <a:t>3.</a:t>
            </a:r>
            <a:r>
              <a:rPr lang="en-US" altLang="en-US" sz="2400" dirty="0">
                <a:solidFill>
                  <a:schemeClr val="bg2">
                    <a:lumMod val="75000"/>
                  </a:schemeClr>
                </a:solidFill>
              </a:rPr>
              <a:t>2</a:t>
            </a:r>
            <a:r>
              <a:rPr lang="es-ES_tradnl" altLang="en-US" sz="2400" dirty="0">
                <a:solidFill>
                  <a:schemeClr val="bg2">
                    <a:lumMod val="75000"/>
                  </a:schemeClr>
                </a:solidFill>
              </a:rPr>
              <a:t> </a:t>
            </a:r>
            <a:r>
              <a:rPr lang="en-US" altLang="en-US" sz="2400" dirty="0" err="1">
                <a:solidFill>
                  <a:schemeClr val="bg2">
                    <a:lumMod val="75000"/>
                  </a:schemeClr>
                </a:solidFill>
              </a:rPr>
              <a:t>Otras</a:t>
            </a:r>
            <a:r>
              <a:rPr lang="en-US" altLang="en-US" sz="2400" dirty="0">
                <a:solidFill>
                  <a:schemeClr val="bg2">
                    <a:lumMod val="75000"/>
                  </a:schemeClr>
                </a:solidFill>
              </a:rPr>
              <a:t> </a:t>
            </a:r>
            <a:r>
              <a:rPr lang="en-US" altLang="en-US" sz="2400" dirty="0" err="1">
                <a:solidFill>
                  <a:schemeClr val="bg2">
                    <a:lumMod val="75000"/>
                  </a:schemeClr>
                </a:solidFill>
              </a:rPr>
              <a:t>elasticidades</a:t>
            </a:r>
            <a:r>
              <a:rPr lang="en-US" altLang="en-US" sz="2400" dirty="0">
                <a:solidFill>
                  <a:schemeClr val="bg2">
                    <a:lumMod val="75000"/>
                  </a:schemeClr>
                </a:solidFill>
              </a:rPr>
              <a:t> de la </a:t>
            </a:r>
            <a:r>
              <a:rPr lang="en-US" altLang="en-US" sz="2400" dirty="0" err="1">
                <a:solidFill>
                  <a:schemeClr val="bg2">
                    <a:lumMod val="75000"/>
                  </a:schemeClr>
                </a:solidFill>
              </a:rPr>
              <a:t>demanda</a:t>
            </a:r>
            <a:r>
              <a:rPr lang="en-US" altLang="en-US" sz="2400" dirty="0">
                <a:solidFill>
                  <a:schemeClr val="bg2">
                    <a:lumMod val="75000"/>
                  </a:schemeClr>
                </a:solidFill>
              </a:rPr>
              <a:t> </a:t>
            </a:r>
            <a:endParaRPr lang="es-ES_tradnl" altLang="en-US" sz="2400" dirty="0">
              <a:solidFill>
                <a:schemeClr val="bg2">
                  <a:lumMod val="75000"/>
                </a:schemeClr>
              </a:solidFill>
            </a:endParaRPr>
          </a:p>
        </p:txBody>
      </p:sp>
      <p:sp>
        <p:nvSpPr>
          <p:cNvPr id="80900" name="Rectangle 4"/>
          <p:cNvSpPr>
            <a:spLocks noGrp="1" noChangeArrowheads="1"/>
          </p:cNvSpPr>
          <p:nvPr>
            <p:ph type="body" sz="half" idx="1"/>
          </p:nvPr>
        </p:nvSpPr>
        <p:spPr>
          <a:xfrm>
            <a:off x="2595563" y="1484314"/>
            <a:ext cx="7759700" cy="2549525"/>
          </a:xfrm>
        </p:spPr>
        <p:txBody>
          <a:bodyPr/>
          <a:lstStyle/>
          <a:p>
            <a:pPr algn="just" eaLnBrk="1" hangingPunct="1">
              <a:buFontTx/>
              <a:buNone/>
            </a:pPr>
            <a:r>
              <a:rPr lang="es-ES" sz="2800" b="1" dirty="0">
                <a:solidFill>
                  <a:schemeClr val="tx2">
                    <a:lumMod val="10000"/>
                  </a:schemeClr>
                </a:solidFill>
                <a:latin typeface="Book Antiqua" pitchFamily="18" charset="0"/>
              </a:rPr>
              <a:t>Elasticidad-cruzada de la demanda (</a:t>
            </a:r>
            <a:r>
              <a:rPr lang="es-ES_tradnl" sz="2800" b="1" dirty="0">
                <a:solidFill>
                  <a:schemeClr val="tx2">
                    <a:lumMod val="10000"/>
                  </a:schemeClr>
                </a:solidFill>
                <a:latin typeface="Book Antiqua" pitchFamily="18" charset="0"/>
                <a:cs typeface="Arial" charset="0"/>
              </a:rPr>
              <a:t>E</a:t>
            </a:r>
            <a:r>
              <a:rPr lang="es-ES" sz="2800" b="1" baseline="-25000" dirty="0" err="1">
                <a:solidFill>
                  <a:schemeClr val="tx2">
                    <a:lumMod val="10000"/>
                  </a:schemeClr>
                </a:solidFill>
                <a:latin typeface="Book Antiqua" pitchFamily="18" charset="0"/>
                <a:cs typeface="Arial" charset="0"/>
              </a:rPr>
              <a:t>xy</a:t>
            </a:r>
            <a:r>
              <a:rPr lang="es-ES" sz="2800" b="1" dirty="0">
                <a:solidFill>
                  <a:schemeClr val="tx2">
                    <a:lumMod val="10000"/>
                  </a:schemeClr>
                </a:solidFill>
                <a:latin typeface="Book Antiqua" pitchFamily="18" charset="0"/>
                <a:cs typeface="Arial" charset="0"/>
              </a:rPr>
              <a:t>): </a:t>
            </a:r>
            <a:r>
              <a:rPr lang="es-ES" sz="2800" dirty="0">
                <a:solidFill>
                  <a:schemeClr val="tx2">
                    <a:lumMod val="10000"/>
                  </a:schemeClr>
                </a:solidFill>
                <a:latin typeface="Book Antiqua" pitchFamily="18" charset="0"/>
                <a:cs typeface="Arial" charset="0"/>
              </a:rPr>
              <a:t>medida del grado en que la cantidad demandada de un bien responde a una variación porcentual en el precio de otro bien.</a:t>
            </a:r>
          </a:p>
          <a:p>
            <a:pPr algn="just" eaLnBrk="1" hangingPunct="1">
              <a:buFontTx/>
              <a:buNone/>
            </a:pPr>
            <a:endParaRPr lang="es-ES" sz="2800" dirty="0">
              <a:solidFill>
                <a:schemeClr val="bg1"/>
              </a:solidFill>
              <a:cs typeface="Arial" charset="0"/>
            </a:endParaRPr>
          </a:p>
        </p:txBody>
      </p:sp>
      <p:graphicFrame>
        <p:nvGraphicFramePr>
          <p:cNvPr id="80901" name="Object 6"/>
          <p:cNvGraphicFramePr>
            <a:graphicFrameLocks noGrp="1" noChangeAspect="1"/>
          </p:cNvGraphicFramePr>
          <p:nvPr>
            <p:ph sz="half" idx="2"/>
          </p:nvPr>
        </p:nvGraphicFramePr>
        <p:xfrm>
          <a:off x="3719513" y="4149725"/>
          <a:ext cx="5189537" cy="1062038"/>
        </p:xfrm>
        <a:graphic>
          <a:graphicData uri="http://schemas.openxmlformats.org/presentationml/2006/ole">
            <mc:AlternateContent xmlns:mc="http://schemas.openxmlformats.org/markup-compatibility/2006">
              <mc:Choice xmlns:v="urn:schemas-microsoft-com:vml" Requires="v">
                <p:oleObj name="Ecuación" r:id="rId3" imgW="2171700" imgH="444500" progId="Equation.3">
                  <p:embed/>
                </p:oleObj>
              </mc:Choice>
              <mc:Fallback>
                <p:oleObj name="Ecuación" r:id="rId3" imgW="2171700" imgH="444500"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9513" y="4149725"/>
                        <a:ext cx="5189537" cy="1062038"/>
                      </a:xfrm>
                      <a:prstGeom prst="rect">
                        <a:avLst/>
                      </a:prstGeom>
                      <a:solidFill>
                        <a:schemeClr val="bg1"/>
                      </a:solidFill>
                    </p:spPr>
                  </p:pic>
                </p:oleObj>
              </mc:Fallback>
            </mc:AlternateContent>
          </a:graphicData>
        </a:graphic>
      </p:graphicFrame>
      <p:sp>
        <p:nvSpPr>
          <p:cNvPr id="80902" name="Line 5"/>
          <p:cNvSpPr>
            <a:spLocks noChangeShapeType="1"/>
          </p:cNvSpPr>
          <p:nvPr/>
        </p:nvSpPr>
        <p:spPr bwMode="auto">
          <a:xfrm>
            <a:off x="1524000" y="981075"/>
            <a:ext cx="9144000" cy="0"/>
          </a:xfrm>
          <a:prstGeom prst="line">
            <a:avLst/>
          </a:prstGeom>
          <a:noFill/>
          <a:ln w="28575">
            <a:solidFill>
              <a:srgbClr val="FFFF00"/>
            </a:solidFill>
            <a:round/>
            <a:headEnd type="none" w="sm" len="sm"/>
            <a:tailEnd type="none" w="sm" len="sm"/>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Tree>
    <p:extLst>
      <p:ext uri="{BB962C8B-B14F-4D97-AF65-F5344CB8AC3E}">
        <p14:creationId xmlns:p14="http://schemas.microsoft.com/office/powerpoint/2010/main" val="321770469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sp>
        <p:nvSpPr>
          <p:cNvPr id="697347" name="Rectangle 3"/>
          <p:cNvSpPr>
            <a:spLocks noGrp="1" noChangeArrowheads="1"/>
          </p:cNvSpPr>
          <p:nvPr>
            <p:ph type="title"/>
          </p:nvPr>
        </p:nvSpPr>
        <p:spPr>
          <a:xfrm>
            <a:off x="2666976" y="0"/>
            <a:ext cx="7554937" cy="785794"/>
          </a:xfrm>
        </p:spPr>
        <p:txBody>
          <a:bodyPr/>
          <a:lstStyle/>
          <a:p>
            <a:pPr eaLnBrk="1" hangingPunct="1">
              <a:defRPr/>
            </a:pPr>
            <a:r>
              <a:rPr lang="es-ES_tradnl" altLang="en-US" sz="2400" dirty="0">
                <a:solidFill>
                  <a:schemeClr val="bg2">
                    <a:lumMod val="75000"/>
                  </a:schemeClr>
                </a:solidFill>
                <a:latin typeface="Book Antiqua" pitchFamily="18" charset="0"/>
              </a:rPr>
              <a:t>3.</a:t>
            </a:r>
            <a:r>
              <a:rPr lang="en-US" altLang="en-US" sz="2400" dirty="0">
                <a:solidFill>
                  <a:schemeClr val="bg2">
                    <a:lumMod val="75000"/>
                  </a:schemeClr>
                </a:solidFill>
                <a:latin typeface="Book Antiqua" pitchFamily="18" charset="0"/>
              </a:rPr>
              <a:t>2 </a:t>
            </a:r>
            <a:r>
              <a:rPr lang="en-US" altLang="en-US" sz="2400" dirty="0" err="1">
                <a:solidFill>
                  <a:schemeClr val="bg2">
                    <a:lumMod val="75000"/>
                  </a:schemeClr>
                </a:solidFill>
                <a:latin typeface="Book Antiqua" pitchFamily="18" charset="0"/>
              </a:rPr>
              <a:t>Otras</a:t>
            </a:r>
            <a:r>
              <a:rPr lang="en-US" altLang="en-US" sz="2400" dirty="0">
                <a:solidFill>
                  <a:schemeClr val="bg2">
                    <a:lumMod val="75000"/>
                  </a:schemeClr>
                </a:solidFill>
                <a:latin typeface="Book Antiqua" pitchFamily="18" charset="0"/>
              </a:rPr>
              <a:t> </a:t>
            </a:r>
            <a:r>
              <a:rPr lang="en-US" altLang="en-US" sz="2400" dirty="0" err="1">
                <a:solidFill>
                  <a:schemeClr val="bg2">
                    <a:lumMod val="75000"/>
                  </a:schemeClr>
                </a:solidFill>
                <a:latin typeface="Book Antiqua" pitchFamily="18" charset="0"/>
              </a:rPr>
              <a:t>elasticidades</a:t>
            </a:r>
            <a:r>
              <a:rPr lang="en-US" altLang="en-US" sz="2400" dirty="0">
                <a:solidFill>
                  <a:schemeClr val="bg2">
                    <a:lumMod val="75000"/>
                  </a:schemeClr>
                </a:solidFill>
                <a:latin typeface="Book Antiqua" pitchFamily="18" charset="0"/>
              </a:rPr>
              <a:t> de la </a:t>
            </a:r>
            <a:r>
              <a:rPr lang="en-US" altLang="en-US" sz="2400" dirty="0" err="1">
                <a:solidFill>
                  <a:schemeClr val="bg2">
                    <a:lumMod val="75000"/>
                  </a:schemeClr>
                </a:solidFill>
                <a:latin typeface="Book Antiqua" pitchFamily="18" charset="0"/>
              </a:rPr>
              <a:t>demanda</a:t>
            </a:r>
            <a:endParaRPr lang="es-ES_tradnl" altLang="en-US" sz="2400" dirty="0">
              <a:solidFill>
                <a:schemeClr val="bg2">
                  <a:lumMod val="75000"/>
                </a:schemeClr>
              </a:solidFill>
              <a:latin typeface="Book Antiqua" pitchFamily="18" charset="0"/>
            </a:endParaRPr>
          </a:p>
        </p:txBody>
      </p:sp>
      <p:sp>
        <p:nvSpPr>
          <p:cNvPr id="81923" name="Rectangle 5"/>
          <p:cNvSpPr>
            <a:spLocks noGrp="1" noChangeArrowheads="1"/>
          </p:cNvSpPr>
          <p:nvPr>
            <p:ph idx="1"/>
          </p:nvPr>
        </p:nvSpPr>
        <p:spPr>
          <a:xfrm>
            <a:off x="447675" y="847725"/>
            <a:ext cx="10963275" cy="5857875"/>
          </a:xfrm>
        </p:spPr>
        <p:txBody>
          <a:bodyPr/>
          <a:lstStyle/>
          <a:p>
            <a:pPr algn="just" eaLnBrk="1" hangingPunct="1">
              <a:buFontTx/>
              <a:buNone/>
            </a:pPr>
            <a:r>
              <a:rPr lang="es-ES" sz="2400" dirty="0">
                <a:solidFill>
                  <a:schemeClr val="tx2">
                    <a:lumMod val="10000"/>
                  </a:schemeClr>
                </a:solidFill>
                <a:latin typeface="Arial" charset="0"/>
                <a:cs typeface="Arial" charset="0"/>
              </a:rPr>
              <a:t>La elasticidad-precio cruzada nos permite afirmar si dos bienes son SUSTITUTIVOS o COMPLEMENTARIOS:</a:t>
            </a:r>
          </a:p>
          <a:p>
            <a:pPr algn="just" eaLnBrk="1" hangingPunct="1">
              <a:buFontTx/>
              <a:buNone/>
            </a:pPr>
            <a:endParaRPr lang="es-ES" sz="1000" dirty="0">
              <a:solidFill>
                <a:schemeClr val="tx2">
                  <a:lumMod val="10000"/>
                </a:schemeClr>
              </a:solidFill>
              <a:latin typeface="Arial" charset="0"/>
              <a:cs typeface="Arial" charset="0"/>
            </a:endParaRPr>
          </a:p>
          <a:p>
            <a:pPr algn="just" eaLnBrk="1" hangingPunct="1"/>
            <a:r>
              <a:rPr lang="es-ES" sz="2400" dirty="0">
                <a:solidFill>
                  <a:schemeClr val="tx2">
                    <a:lumMod val="10000"/>
                  </a:schemeClr>
                </a:solidFill>
                <a:latin typeface="Arial" charset="0"/>
                <a:cs typeface="Arial" charset="0"/>
              </a:rPr>
              <a:t>Dos bienes X e Y son SUSTITUTIVOS si </a:t>
            </a:r>
            <a:r>
              <a:rPr lang="es-ES_tradnl" sz="2400" dirty="0">
                <a:solidFill>
                  <a:schemeClr val="tx2">
                    <a:lumMod val="10000"/>
                  </a:schemeClr>
                </a:solidFill>
                <a:latin typeface="Arial" charset="0"/>
                <a:cs typeface="Arial" charset="0"/>
              </a:rPr>
              <a:t>E</a:t>
            </a:r>
            <a:r>
              <a:rPr lang="es-ES" sz="2400" baseline="-25000" dirty="0" err="1">
                <a:solidFill>
                  <a:schemeClr val="tx2">
                    <a:lumMod val="10000"/>
                  </a:schemeClr>
                </a:solidFill>
                <a:latin typeface="Arial" charset="0"/>
                <a:cs typeface="Arial" charset="0"/>
              </a:rPr>
              <a:t>xy</a:t>
            </a:r>
            <a:r>
              <a:rPr lang="es-ES" sz="2400" dirty="0">
                <a:solidFill>
                  <a:schemeClr val="tx2">
                    <a:lumMod val="10000"/>
                  </a:schemeClr>
                </a:solidFill>
                <a:latin typeface="Arial" charset="0"/>
                <a:cs typeface="Arial" charset="0"/>
              </a:rPr>
              <a:t> &gt; 0</a:t>
            </a:r>
          </a:p>
          <a:p>
            <a:pPr algn="just" eaLnBrk="1" hangingPunct="1">
              <a:buFont typeface="Wingdings 3" pitchFamily="18" charset="2"/>
              <a:buNone/>
            </a:pPr>
            <a:r>
              <a:rPr lang="es-ES_tradnl" sz="2400" dirty="0">
                <a:solidFill>
                  <a:schemeClr val="bg2"/>
                </a:solidFill>
                <a:latin typeface="Arial" charset="0"/>
                <a:cs typeface="Arial" charset="0"/>
              </a:rPr>
              <a:t>Elasticidad cruzada positiva </a:t>
            </a:r>
            <a:r>
              <a:rPr lang="es-ES_tradnl" sz="2400" dirty="0">
                <a:solidFill>
                  <a:schemeClr val="tx2">
                    <a:lumMod val="10000"/>
                  </a:schemeClr>
                </a:solidFill>
                <a:latin typeface="Arial" charset="0"/>
                <a:cs typeface="Arial" charset="0"/>
              </a:rPr>
              <a:t>(aumenta el  precio del bien Y, y aumenta la demanda del bien X / se reduce el precio del bien Y, y se reduce la demanda del bien X)</a:t>
            </a:r>
            <a:endParaRPr lang="es-ES" sz="2400" dirty="0">
              <a:solidFill>
                <a:schemeClr val="tx2">
                  <a:lumMod val="10000"/>
                </a:schemeClr>
              </a:solidFill>
              <a:latin typeface="Arial" charset="0"/>
              <a:cs typeface="Arial" charset="0"/>
            </a:endParaRPr>
          </a:p>
          <a:p>
            <a:pPr algn="just" eaLnBrk="1" hangingPunct="1">
              <a:buFontTx/>
              <a:buNone/>
            </a:pPr>
            <a:endParaRPr lang="es-ES" sz="1000" dirty="0">
              <a:solidFill>
                <a:schemeClr val="tx2">
                  <a:lumMod val="10000"/>
                </a:schemeClr>
              </a:solidFill>
              <a:latin typeface="Arial" charset="0"/>
              <a:cs typeface="Arial" charset="0"/>
            </a:endParaRPr>
          </a:p>
          <a:p>
            <a:pPr algn="just" eaLnBrk="1" hangingPunct="1"/>
            <a:r>
              <a:rPr lang="es-ES" sz="2400" dirty="0">
                <a:solidFill>
                  <a:schemeClr val="tx2">
                    <a:lumMod val="10000"/>
                  </a:schemeClr>
                </a:solidFill>
                <a:latin typeface="Arial" charset="0"/>
                <a:cs typeface="Arial" charset="0"/>
              </a:rPr>
              <a:t>Dos bienes X e Y son COMPLEMENTARIOS si </a:t>
            </a:r>
            <a:r>
              <a:rPr lang="es-ES_tradnl" sz="2400" dirty="0">
                <a:solidFill>
                  <a:schemeClr val="tx2">
                    <a:lumMod val="10000"/>
                  </a:schemeClr>
                </a:solidFill>
                <a:latin typeface="Arial" charset="0"/>
                <a:cs typeface="Arial" charset="0"/>
              </a:rPr>
              <a:t>E</a:t>
            </a:r>
            <a:r>
              <a:rPr lang="es-ES" sz="2400" baseline="-25000" dirty="0" err="1">
                <a:solidFill>
                  <a:schemeClr val="tx2">
                    <a:lumMod val="10000"/>
                  </a:schemeClr>
                </a:solidFill>
                <a:latin typeface="Arial" charset="0"/>
                <a:cs typeface="Arial" charset="0"/>
              </a:rPr>
              <a:t>xy</a:t>
            </a:r>
            <a:r>
              <a:rPr lang="es-ES" sz="2400" dirty="0">
                <a:solidFill>
                  <a:schemeClr val="tx2">
                    <a:lumMod val="10000"/>
                  </a:schemeClr>
                </a:solidFill>
                <a:latin typeface="Arial" charset="0"/>
                <a:cs typeface="Arial" charset="0"/>
              </a:rPr>
              <a:t> &lt; 0</a:t>
            </a:r>
            <a:endParaRPr lang="el-GR" sz="2400" dirty="0">
              <a:solidFill>
                <a:schemeClr val="tx2">
                  <a:lumMod val="10000"/>
                </a:schemeClr>
              </a:solidFill>
              <a:latin typeface="Arial" charset="0"/>
              <a:cs typeface="Arial" charset="0"/>
            </a:endParaRPr>
          </a:p>
          <a:p>
            <a:pPr algn="just" eaLnBrk="1" hangingPunct="1">
              <a:buFont typeface="Wingdings 3" pitchFamily="18" charset="2"/>
              <a:buNone/>
            </a:pPr>
            <a:r>
              <a:rPr lang="es-ES_tradnl" sz="2400" dirty="0">
                <a:solidFill>
                  <a:schemeClr val="bg2"/>
                </a:solidFill>
                <a:latin typeface="Arial" charset="0"/>
                <a:cs typeface="Arial" charset="0"/>
              </a:rPr>
              <a:t>Elasticidad cruzada negativa </a:t>
            </a:r>
            <a:r>
              <a:rPr lang="es-ES_tradnl" sz="2400" dirty="0">
                <a:solidFill>
                  <a:schemeClr val="tx2">
                    <a:lumMod val="10000"/>
                  </a:schemeClr>
                </a:solidFill>
                <a:latin typeface="Arial" charset="0"/>
                <a:cs typeface="Arial" charset="0"/>
              </a:rPr>
              <a:t>(aumenta el  precio del bien Y </a:t>
            </a:r>
            <a:r>
              <a:rPr lang="es-ES_tradnl" sz="2400" dirty="0" err="1">
                <a:solidFill>
                  <a:schemeClr val="tx2">
                    <a:lumMod val="10000"/>
                  </a:schemeClr>
                </a:solidFill>
                <a:latin typeface="Arial" charset="0"/>
                <a:cs typeface="Arial" charset="0"/>
              </a:rPr>
              <a:t>y</a:t>
            </a:r>
            <a:r>
              <a:rPr lang="es-ES_tradnl" sz="2400" dirty="0">
                <a:solidFill>
                  <a:schemeClr val="tx2">
                    <a:lumMod val="10000"/>
                  </a:schemeClr>
                </a:solidFill>
                <a:latin typeface="Arial" charset="0"/>
                <a:cs typeface="Arial" charset="0"/>
              </a:rPr>
              <a:t> disminuye la demanda del bien X / se reduce el precio del bien Y,  y aumenta la demanda del bien X)</a:t>
            </a:r>
          </a:p>
          <a:p>
            <a:pPr algn="just" eaLnBrk="1" hangingPunct="1">
              <a:buFont typeface="Wingdings 3" pitchFamily="18" charset="2"/>
              <a:buNone/>
            </a:pPr>
            <a:endParaRPr lang="es-ES_tradnl" sz="1000" dirty="0">
              <a:solidFill>
                <a:schemeClr val="tx2">
                  <a:lumMod val="10000"/>
                </a:schemeClr>
              </a:solidFill>
              <a:latin typeface="Arial" charset="0"/>
              <a:cs typeface="Arial" charset="0"/>
            </a:endParaRPr>
          </a:p>
          <a:p>
            <a:pPr algn="just" eaLnBrk="1" hangingPunct="1">
              <a:buFont typeface="Wingdings 3" pitchFamily="18" charset="2"/>
              <a:buNone/>
            </a:pPr>
            <a:r>
              <a:rPr lang="es-ES_tradnl" sz="2400" dirty="0">
                <a:solidFill>
                  <a:schemeClr val="bg2"/>
                </a:solidFill>
                <a:latin typeface="Arial" charset="0"/>
                <a:cs typeface="Arial" charset="0"/>
              </a:rPr>
              <a:t>Elasticidad cruzada nula </a:t>
            </a:r>
            <a:r>
              <a:rPr lang="es-ES_tradnl" sz="2400" dirty="0">
                <a:solidFill>
                  <a:schemeClr val="tx2">
                    <a:lumMod val="10000"/>
                  </a:schemeClr>
                </a:solidFill>
                <a:latin typeface="Arial" charset="0"/>
                <a:cs typeface="Arial" charset="0"/>
              </a:rPr>
              <a:t>(aumenta el  precio del bien Y, y no cambia la demanda del bien X / se reduce el precio del bien Y, y no cambia la demanda del bien X)</a:t>
            </a:r>
            <a:endParaRPr lang="es-ES" sz="2400" dirty="0">
              <a:solidFill>
                <a:schemeClr val="tx2">
                  <a:lumMod val="10000"/>
                </a:schemeClr>
              </a:solidFill>
              <a:latin typeface="Arial" charset="0"/>
              <a:cs typeface="Arial" charset="0"/>
            </a:endParaRPr>
          </a:p>
          <a:p>
            <a:pPr eaLnBrk="1" hangingPunct="1">
              <a:buFontTx/>
              <a:buNone/>
            </a:pPr>
            <a:endParaRPr lang="es-ES" sz="2400" dirty="0">
              <a:solidFill>
                <a:schemeClr val="bg1"/>
              </a:solidFill>
            </a:endParaRPr>
          </a:p>
          <a:p>
            <a:pPr eaLnBrk="1" hangingPunct="1">
              <a:buFontTx/>
              <a:buNone/>
            </a:pPr>
            <a:endParaRPr lang="el-GR" sz="2800" dirty="0">
              <a:solidFill>
                <a:schemeClr val="bg1"/>
              </a:solidFill>
            </a:endParaRPr>
          </a:p>
        </p:txBody>
      </p:sp>
      <p:sp>
        <p:nvSpPr>
          <p:cNvPr id="81925" name="Line 4"/>
          <p:cNvSpPr>
            <a:spLocks noChangeShapeType="1"/>
          </p:cNvSpPr>
          <p:nvPr/>
        </p:nvSpPr>
        <p:spPr bwMode="auto">
          <a:xfrm>
            <a:off x="1524000" y="620688"/>
            <a:ext cx="9144000" cy="0"/>
          </a:xfrm>
          <a:prstGeom prst="line">
            <a:avLst/>
          </a:prstGeom>
          <a:noFill/>
          <a:ln w="28575">
            <a:solidFill>
              <a:srgbClr val="FFFF00"/>
            </a:solidFill>
            <a:round/>
            <a:headEnd type="none" w="sm" len="sm"/>
            <a:tailEnd type="none" w="sm" len="sm"/>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Tree>
    <p:extLst>
      <p:ext uri="{BB962C8B-B14F-4D97-AF65-F5344CB8AC3E}">
        <p14:creationId xmlns:p14="http://schemas.microsoft.com/office/powerpoint/2010/main" val="275371370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sp>
        <p:nvSpPr>
          <p:cNvPr id="700419" name="Rectangle 3"/>
          <p:cNvSpPr>
            <a:spLocks noGrp="1" noChangeArrowheads="1"/>
          </p:cNvSpPr>
          <p:nvPr>
            <p:ph type="title"/>
          </p:nvPr>
        </p:nvSpPr>
        <p:spPr>
          <a:xfrm>
            <a:off x="2666976" y="0"/>
            <a:ext cx="7410474" cy="1143000"/>
          </a:xfrm>
        </p:spPr>
        <p:txBody>
          <a:bodyPr/>
          <a:lstStyle/>
          <a:p>
            <a:pPr algn="ctr" eaLnBrk="1" hangingPunct="1">
              <a:defRPr/>
            </a:pPr>
            <a:r>
              <a:rPr lang="es-ES_tradnl" altLang="en-US" sz="2400" dirty="0">
                <a:solidFill>
                  <a:schemeClr val="bg2">
                    <a:lumMod val="75000"/>
                  </a:schemeClr>
                </a:solidFill>
                <a:latin typeface="Book Antiqua" pitchFamily="18" charset="0"/>
              </a:rPr>
              <a:t>3.</a:t>
            </a:r>
            <a:r>
              <a:rPr lang="en-US" altLang="en-US" sz="2400" dirty="0">
                <a:solidFill>
                  <a:schemeClr val="bg2">
                    <a:lumMod val="75000"/>
                  </a:schemeClr>
                </a:solidFill>
                <a:latin typeface="Book Antiqua" pitchFamily="18" charset="0"/>
              </a:rPr>
              <a:t>3</a:t>
            </a:r>
            <a:r>
              <a:rPr lang="es-ES_tradnl" altLang="en-US" sz="2400" dirty="0">
                <a:solidFill>
                  <a:schemeClr val="bg2">
                    <a:lumMod val="75000"/>
                  </a:schemeClr>
                </a:solidFill>
                <a:latin typeface="Book Antiqua" pitchFamily="18" charset="0"/>
              </a:rPr>
              <a:t> L</a:t>
            </a:r>
            <a:r>
              <a:rPr lang="en-US" altLang="en-US" sz="2400" dirty="0">
                <a:solidFill>
                  <a:schemeClr val="bg2">
                    <a:lumMod val="75000"/>
                  </a:schemeClr>
                </a:solidFill>
                <a:latin typeface="Book Antiqua" pitchFamily="18" charset="0"/>
              </a:rPr>
              <a:t>a </a:t>
            </a:r>
            <a:r>
              <a:rPr lang="en-US" altLang="en-US" sz="2400" dirty="0" err="1">
                <a:solidFill>
                  <a:schemeClr val="bg2">
                    <a:lumMod val="75000"/>
                  </a:schemeClr>
                </a:solidFill>
                <a:latin typeface="Book Antiqua" pitchFamily="18" charset="0"/>
              </a:rPr>
              <a:t>elasticidad</a:t>
            </a:r>
            <a:r>
              <a:rPr lang="en-US" altLang="en-US" sz="2400" dirty="0">
                <a:solidFill>
                  <a:schemeClr val="bg2">
                    <a:lumMod val="75000"/>
                  </a:schemeClr>
                </a:solidFill>
                <a:latin typeface="Book Antiqua" pitchFamily="18" charset="0"/>
              </a:rPr>
              <a:t> de la </a:t>
            </a:r>
            <a:r>
              <a:rPr lang="en-US" altLang="en-US" sz="2400" dirty="0" err="1">
                <a:solidFill>
                  <a:schemeClr val="bg2">
                    <a:lumMod val="75000"/>
                  </a:schemeClr>
                </a:solidFill>
                <a:latin typeface="Book Antiqua" pitchFamily="18" charset="0"/>
              </a:rPr>
              <a:t>oferta</a:t>
            </a:r>
            <a:endParaRPr lang="es-ES_tradnl" altLang="en-US" sz="2400" dirty="0">
              <a:solidFill>
                <a:schemeClr val="bg2">
                  <a:lumMod val="75000"/>
                </a:schemeClr>
              </a:solidFill>
              <a:latin typeface="Book Antiqua" pitchFamily="18" charset="0"/>
            </a:endParaRPr>
          </a:p>
        </p:txBody>
      </p:sp>
      <p:sp>
        <p:nvSpPr>
          <p:cNvPr id="82948" name="Rectangle 4"/>
          <p:cNvSpPr>
            <a:spLocks noGrp="1" noChangeArrowheads="1"/>
          </p:cNvSpPr>
          <p:nvPr>
            <p:ph type="body" sz="half" idx="1"/>
          </p:nvPr>
        </p:nvSpPr>
        <p:spPr>
          <a:xfrm>
            <a:off x="2667000" y="1052514"/>
            <a:ext cx="7615238" cy="1944687"/>
          </a:xfrm>
        </p:spPr>
        <p:txBody>
          <a:bodyPr/>
          <a:lstStyle/>
          <a:p>
            <a:pPr algn="just" eaLnBrk="1" hangingPunct="1">
              <a:buFontTx/>
              <a:buNone/>
            </a:pPr>
            <a:r>
              <a:rPr lang="es-ES" sz="2800" b="1" dirty="0">
                <a:solidFill>
                  <a:schemeClr val="tx2">
                    <a:lumMod val="10000"/>
                  </a:schemeClr>
                </a:solidFill>
                <a:latin typeface="Book Antiqua" pitchFamily="18" charset="0"/>
              </a:rPr>
              <a:t>Elasticidad precio de la oferta (</a:t>
            </a:r>
            <a:r>
              <a:rPr lang="el-GR" sz="2800" b="1" dirty="0">
                <a:solidFill>
                  <a:schemeClr val="tx2">
                    <a:lumMod val="10000"/>
                  </a:schemeClr>
                </a:solidFill>
                <a:latin typeface="Book Antiqua" pitchFamily="18" charset="0"/>
                <a:cs typeface="Arial" charset="0"/>
              </a:rPr>
              <a:t>ε</a:t>
            </a:r>
            <a:r>
              <a:rPr lang="es-ES" sz="2800" b="1" baseline="-25000" dirty="0">
                <a:solidFill>
                  <a:schemeClr val="tx2">
                    <a:lumMod val="10000"/>
                  </a:schemeClr>
                </a:solidFill>
                <a:latin typeface="Book Antiqua" pitchFamily="18" charset="0"/>
                <a:cs typeface="Arial" charset="0"/>
              </a:rPr>
              <a:t>p</a:t>
            </a:r>
            <a:r>
              <a:rPr lang="es-ES" sz="2800" b="1" dirty="0">
                <a:solidFill>
                  <a:schemeClr val="tx2">
                    <a:lumMod val="10000"/>
                  </a:schemeClr>
                </a:solidFill>
                <a:latin typeface="Book Antiqua" pitchFamily="18" charset="0"/>
                <a:cs typeface="Arial" charset="0"/>
              </a:rPr>
              <a:t>): </a:t>
            </a:r>
          </a:p>
          <a:p>
            <a:pPr algn="just" eaLnBrk="1" hangingPunct="1">
              <a:buFontTx/>
              <a:buNone/>
            </a:pPr>
            <a:r>
              <a:rPr lang="es-ES" sz="2800" dirty="0">
                <a:solidFill>
                  <a:schemeClr val="tx2">
                    <a:lumMod val="10000"/>
                  </a:schemeClr>
                </a:solidFill>
                <a:latin typeface="Book Antiqua" pitchFamily="18" charset="0"/>
                <a:cs typeface="Arial" charset="0"/>
              </a:rPr>
              <a:t>	medida del grado en que la cantidad ofrecida de un bien responde a una variación porcentual de su precio. </a:t>
            </a:r>
          </a:p>
          <a:p>
            <a:pPr algn="ctr" eaLnBrk="1" hangingPunct="1">
              <a:buFontTx/>
              <a:buNone/>
            </a:pPr>
            <a:endParaRPr lang="es-ES" sz="2800" dirty="0">
              <a:solidFill>
                <a:schemeClr val="tx2">
                  <a:lumMod val="10000"/>
                </a:schemeClr>
              </a:solidFill>
              <a:cs typeface="Arial" charset="0"/>
            </a:endParaRPr>
          </a:p>
          <a:p>
            <a:pPr algn="ctr" eaLnBrk="1" hangingPunct="1">
              <a:buFontTx/>
              <a:buNone/>
            </a:pPr>
            <a:endParaRPr lang="es-ES" sz="2800" dirty="0">
              <a:solidFill>
                <a:schemeClr val="bg1"/>
              </a:solidFill>
              <a:cs typeface="Arial" charset="0"/>
            </a:endParaRPr>
          </a:p>
          <a:p>
            <a:pPr algn="ctr" eaLnBrk="1" hangingPunct="1">
              <a:buFontTx/>
              <a:buNone/>
            </a:pPr>
            <a:endParaRPr lang="es-ES" sz="2800" dirty="0">
              <a:solidFill>
                <a:schemeClr val="bg1"/>
              </a:solidFill>
              <a:cs typeface="Arial" charset="0"/>
            </a:endParaRPr>
          </a:p>
        </p:txBody>
      </p:sp>
      <p:graphicFrame>
        <p:nvGraphicFramePr>
          <p:cNvPr id="82949" name="Object 6"/>
          <p:cNvGraphicFramePr>
            <a:graphicFrameLocks noGrp="1" noChangeAspect="1"/>
          </p:cNvGraphicFramePr>
          <p:nvPr>
            <p:ph sz="half" idx="2"/>
          </p:nvPr>
        </p:nvGraphicFramePr>
        <p:xfrm>
          <a:off x="4217988" y="3500438"/>
          <a:ext cx="3754437" cy="1766887"/>
        </p:xfrm>
        <a:graphic>
          <a:graphicData uri="http://schemas.openxmlformats.org/presentationml/2006/ole">
            <mc:AlternateContent xmlns:mc="http://schemas.openxmlformats.org/markup-compatibility/2006">
              <mc:Choice xmlns:v="urn:schemas-microsoft-com:vml" Requires="v">
                <p:oleObj name="Ecuación" r:id="rId3" imgW="863225" imgH="406224" progId="Equation.3">
                  <p:embed/>
                </p:oleObj>
              </mc:Choice>
              <mc:Fallback>
                <p:oleObj name="Ecuación" r:id="rId3" imgW="863225" imgH="406224"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7988" y="3500438"/>
                        <a:ext cx="3754437" cy="1766887"/>
                      </a:xfrm>
                      <a:prstGeom prst="rect">
                        <a:avLst/>
                      </a:prstGeom>
                      <a:solidFill>
                        <a:schemeClr val="bg1"/>
                      </a:solidFill>
                    </p:spPr>
                  </p:pic>
                </p:oleObj>
              </mc:Fallback>
            </mc:AlternateContent>
          </a:graphicData>
        </a:graphic>
      </p:graphicFrame>
      <p:sp>
        <p:nvSpPr>
          <p:cNvPr id="82950" name="Line 5"/>
          <p:cNvSpPr>
            <a:spLocks noChangeShapeType="1"/>
          </p:cNvSpPr>
          <p:nvPr/>
        </p:nvSpPr>
        <p:spPr bwMode="auto">
          <a:xfrm>
            <a:off x="1524000" y="981075"/>
            <a:ext cx="9144000" cy="0"/>
          </a:xfrm>
          <a:prstGeom prst="line">
            <a:avLst/>
          </a:prstGeom>
          <a:noFill/>
          <a:ln w="28575">
            <a:solidFill>
              <a:srgbClr val="FFFF00"/>
            </a:solidFill>
            <a:round/>
            <a:headEnd type="none" w="sm" len="sm"/>
            <a:tailEnd type="none" w="sm" len="sm"/>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Tree>
    <p:extLst>
      <p:ext uri="{BB962C8B-B14F-4D97-AF65-F5344CB8AC3E}">
        <p14:creationId xmlns:p14="http://schemas.microsoft.com/office/powerpoint/2010/main" val="260683932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sp>
        <p:nvSpPr>
          <p:cNvPr id="702467" name="Rectangle 3"/>
          <p:cNvSpPr>
            <a:spLocks noGrp="1" noChangeArrowheads="1"/>
          </p:cNvSpPr>
          <p:nvPr>
            <p:ph type="title"/>
          </p:nvPr>
        </p:nvSpPr>
        <p:spPr>
          <a:xfrm>
            <a:off x="2666976" y="0"/>
            <a:ext cx="7554937" cy="1143000"/>
          </a:xfrm>
        </p:spPr>
        <p:txBody>
          <a:bodyPr/>
          <a:lstStyle/>
          <a:p>
            <a:pPr algn="ctr" eaLnBrk="1" hangingPunct="1">
              <a:defRPr/>
            </a:pPr>
            <a:r>
              <a:rPr lang="es-ES_tradnl" altLang="en-US" sz="2400" dirty="0">
                <a:solidFill>
                  <a:schemeClr val="bg2">
                    <a:lumMod val="75000"/>
                  </a:schemeClr>
                </a:solidFill>
                <a:latin typeface="Book Antiqua" pitchFamily="18" charset="0"/>
              </a:rPr>
              <a:t>3.</a:t>
            </a:r>
            <a:r>
              <a:rPr lang="en-US" altLang="en-US" sz="2400" dirty="0">
                <a:solidFill>
                  <a:schemeClr val="bg2">
                    <a:lumMod val="75000"/>
                  </a:schemeClr>
                </a:solidFill>
                <a:latin typeface="Book Antiqua" pitchFamily="18" charset="0"/>
              </a:rPr>
              <a:t>3</a:t>
            </a:r>
            <a:r>
              <a:rPr lang="es-ES_tradnl" altLang="en-US" sz="2400" dirty="0">
                <a:solidFill>
                  <a:schemeClr val="bg2">
                    <a:lumMod val="75000"/>
                  </a:schemeClr>
                </a:solidFill>
                <a:latin typeface="Book Antiqua" pitchFamily="18" charset="0"/>
              </a:rPr>
              <a:t> L</a:t>
            </a:r>
            <a:r>
              <a:rPr lang="en-US" altLang="en-US" sz="2400" dirty="0">
                <a:solidFill>
                  <a:schemeClr val="bg2">
                    <a:lumMod val="75000"/>
                  </a:schemeClr>
                </a:solidFill>
                <a:latin typeface="Book Antiqua" pitchFamily="18" charset="0"/>
              </a:rPr>
              <a:t>a </a:t>
            </a:r>
            <a:r>
              <a:rPr lang="en-US" altLang="en-US" sz="2400" dirty="0" err="1">
                <a:solidFill>
                  <a:schemeClr val="bg2">
                    <a:lumMod val="75000"/>
                  </a:schemeClr>
                </a:solidFill>
                <a:latin typeface="Book Antiqua" pitchFamily="18" charset="0"/>
              </a:rPr>
              <a:t>elasticidad</a:t>
            </a:r>
            <a:r>
              <a:rPr lang="en-US" altLang="en-US" sz="2400" dirty="0">
                <a:solidFill>
                  <a:schemeClr val="bg2">
                    <a:lumMod val="75000"/>
                  </a:schemeClr>
                </a:solidFill>
                <a:latin typeface="Book Antiqua" pitchFamily="18" charset="0"/>
              </a:rPr>
              <a:t> de la </a:t>
            </a:r>
            <a:r>
              <a:rPr lang="en-US" altLang="en-US" sz="2400" dirty="0" err="1">
                <a:solidFill>
                  <a:schemeClr val="bg2">
                    <a:lumMod val="75000"/>
                  </a:schemeClr>
                </a:solidFill>
                <a:latin typeface="Book Antiqua" pitchFamily="18" charset="0"/>
              </a:rPr>
              <a:t>oferta</a:t>
            </a:r>
            <a:endParaRPr lang="es-ES_tradnl" altLang="en-US" sz="2400" dirty="0">
              <a:solidFill>
                <a:schemeClr val="bg2">
                  <a:lumMod val="75000"/>
                </a:schemeClr>
              </a:solidFill>
              <a:latin typeface="Book Antiqua" pitchFamily="18" charset="0"/>
            </a:endParaRPr>
          </a:p>
        </p:txBody>
      </p:sp>
      <p:graphicFrame>
        <p:nvGraphicFramePr>
          <p:cNvPr id="83971" name="Object 7"/>
          <p:cNvGraphicFramePr>
            <a:graphicFrameLocks noGrp="1" noChangeAspect="1"/>
          </p:cNvGraphicFramePr>
          <p:nvPr>
            <p:ph idx="1"/>
            <p:extLst>
              <p:ext uri="{D42A27DB-BD31-4B8C-83A1-F6EECF244321}">
                <p14:modId xmlns:p14="http://schemas.microsoft.com/office/powerpoint/2010/main" val="1287293361"/>
              </p:ext>
            </p:extLst>
          </p:nvPr>
        </p:nvGraphicFramePr>
        <p:xfrm>
          <a:off x="3425825" y="3276600"/>
          <a:ext cx="4679950" cy="1247775"/>
        </p:xfrm>
        <a:graphic>
          <a:graphicData uri="http://schemas.openxmlformats.org/presentationml/2006/ole">
            <mc:AlternateContent xmlns:mc="http://schemas.openxmlformats.org/markup-compatibility/2006">
              <mc:Choice xmlns:v="urn:schemas-microsoft-com:vml" Requires="v">
                <p:oleObj name="Ecuación" r:id="rId3" imgW="1523339" imgH="406224" progId="Equation.3">
                  <p:embed/>
                </p:oleObj>
              </mc:Choice>
              <mc:Fallback>
                <p:oleObj name="Ecuación" r:id="rId3" imgW="1523339" imgH="406224"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5825" y="3276600"/>
                        <a:ext cx="4679950" cy="1247775"/>
                      </a:xfrm>
                      <a:prstGeom prst="rect">
                        <a:avLst/>
                      </a:prstGeom>
                      <a:solidFill>
                        <a:schemeClr val="bg1"/>
                      </a:solidFill>
                    </p:spPr>
                  </p:pic>
                </p:oleObj>
              </mc:Fallback>
            </mc:AlternateContent>
          </a:graphicData>
        </a:graphic>
      </p:graphicFrame>
      <p:sp>
        <p:nvSpPr>
          <p:cNvPr id="83973" name="Line 4"/>
          <p:cNvSpPr>
            <a:spLocks noChangeShapeType="1"/>
          </p:cNvSpPr>
          <p:nvPr/>
        </p:nvSpPr>
        <p:spPr bwMode="auto">
          <a:xfrm>
            <a:off x="1524000" y="981075"/>
            <a:ext cx="9144000" cy="0"/>
          </a:xfrm>
          <a:prstGeom prst="line">
            <a:avLst/>
          </a:prstGeom>
          <a:noFill/>
          <a:ln w="28575">
            <a:solidFill>
              <a:srgbClr val="FFFF00"/>
            </a:solidFill>
            <a:round/>
            <a:headEnd type="none" w="sm" len="sm"/>
            <a:tailEnd type="none" w="sm" len="sm"/>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3974" name="Text Box 5"/>
          <p:cNvSpPr txBox="1">
            <a:spLocks noChangeArrowheads="1"/>
          </p:cNvSpPr>
          <p:nvPr/>
        </p:nvSpPr>
        <p:spPr bwMode="auto">
          <a:xfrm>
            <a:off x="1648606" y="5101063"/>
            <a:ext cx="9591675" cy="830997"/>
          </a:xfrm>
          <a:prstGeom prst="rect">
            <a:avLst/>
          </a:prstGeom>
          <a:noFill/>
          <a:ln w="12700">
            <a:solidFill>
              <a:schemeClr val="bg1"/>
            </a:solidFill>
            <a:miter lim="800000"/>
            <a:headEnd type="none" w="sm" len="sm"/>
            <a:tailEnd type="none" w="sm" len="sm"/>
          </a:ln>
        </p:spPr>
        <p:txBody>
          <a:bodyPr wrap="square">
            <a:spAutoFit/>
          </a:bodyPr>
          <a:lstStyle/>
          <a:p>
            <a:pPr algn="just" defTabSz="914400" eaLnBrk="0" fontAlgn="base" hangingPunct="0">
              <a:spcBef>
                <a:spcPct val="50000"/>
              </a:spcBef>
              <a:spcAft>
                <a:spcPct val="0"/>
              </a:spcAft>
            </a:pPr>
            <a:r>
              <a:rPr lang="es-ES" sz="2400" dirty="0">
                <a:solidFill>
                  <a:prstClr val="black"/>
                </a:solidFill>
                <a:latin typeface="Book Antiqua" pitchFamily="18" charset="0"/>
              </a:rPr>
              <a:t>! Ojo ! La variación porcentual de la cantidad siempre tiene aquí el mismo signo que la variación porcentual del precio (ley de la oferta).</a:t>
            </a:r>
            <a:endParaRPr lang="es-ES" sz="2400" baseline="-25000" dirty="0">
              <a:solidFill>
                <a:prstClr val="black"/>
              </a:solidFill>
              <a:latin typeface="Book Antiqua" pitchFamily="18" charset="0"/>
            </a:endParaRPr>
          </a:p>
        </p:txBody>
      </p:sp>
      <p:sp>
        <p:nvSpPr>
          <p:cNvPr id="83975" name="Text Box 6"/>
          <p:cNvSpPr txBox="1">
            <a:spLocks noChangeArrowheads="1"/>
          </p:cNvSpPr>
          <p:nvPr/>
        </p:nvSpPr>
        <p:spPr bwMode="auto">
          <a:xfrm>
            <a:off x="1352550" y="1341438"/>
            <a:ext cx="9887731" cy="1200150"/>
          </a:xfrm>
          <a:prstGeom prst="rect">
            <a:avLst/>
          </a:prstGeom>
          <a:noFill/>
          <a:ln w="12700">
            <a:noFill/>
            <a:miter lim="800000"/>
            <a:headEnd type="none" w="sm" len="sm"/>
            <a:tailEnd type="none" w="sm" len="sm"/>
          </a:ln>
        </p:spPr>
        <p:txBody>
          <a:bodyPr wrap="square">
            <a:spAutoFit/>
          </a:bodyPr>
          <a:lstStyle/>
          <a:p>
            <a:pPr algn="just" defTabSz="914400" eaLnBrk="0" fontAlgn="base" hangingPunct="0">
              <a:spcBef>
                <a:spcPct val="50000"/>
              </a:spcBef>
              <a:spcAft>
                <a:spcPct val="0"/>
              </a:spcAft>
            </a:pPr>
            <a:r>
              <a:rPr lang="es-ES" sz="2400" dirty="0">
                <a:solidFill>
                  <a:prstClr val="black"/>
                </a:solidFill>
                <a:latin typeface="Book Antiqua" pitchFamily="18" charset="0"/>
              </a:rPr>
              <a:t>Ejemplo: supongamos que aumenta un 10% el precio del helado, lo que hace aumentar la cantidad ofrecida en un 15 % ¿cuál es la elasticidad-precio de la oferta?</a:t>
            </a:r>
            <a:endParaRPr lang="es-ES" sz="2400" dirty="0">
              <a:solidFill>
                <a:srgbClr val="FFFF00"/>
              </a:solidFill>
              <a:latin typeface="Tahoma" pitchFamily="34" charset="0"/>
            </a:endParaRPr>
          </a:p>
        </p:txBody>
      </p:sp>
    </p:spTree>
    <p:extLst>
      <p:ext uri="{BB962C8B-B14F-4D97-AF65-F5344CB8AC3E}">
        <p14:creationId xmlns:p14="http://schemas.microsoft.com/office/powerpoint/2010/main" val="233815770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sp>
        <p:nvSpPr>
          <p:cNvPr id="710659" name="Rectangle 3"/>
          <p:cNvSpPr>
            <a:spLocks noGrp="1" noChangeArrowheads="1"/>
          </p:cNvSpPr>
          <p:nvPr>
            <p:ph type="title"/>
          </p:nvPr>
        </p:nvSpPr>
        <p:spPr>
          <a:xfrm>
            <a:off x="2738414" y="0"/>
            <a:ext cx="7483499" cy="1143000"/>
          </a:xfrm>
        </p:spPr>
        <p:txBody>
          <a:bodyPr/>
          <a:lstStyle/>
          <a:p>
            <a:pPr eaLnBrk="1" hangingPunct="1">
              <a:defRPr/>
            </a:pPr>
            <a:r>
              <a:rPr lang="es-ES_tradnl" altLang="en-US" sz="2400" dirty="0">
                <a:solidFill>
                  <a:schemeClr val="bg2">
                    <a:lumMod val="75000"/>
                  </a:schemeClr>
                </a:solidFill>
                <a:latin typeface="Book Antiqua" pitchFamily="18" charset="0"/>
              </a:rPr>
              <a:t>3.</a:t>
            </a:r>
            <a:r>
              <a:rPr lang="en-US" altLang="en-US" sz="2400" dirty="0">
                <a:solidFill>
                  <a:schemeClr val="bg2">
                    <a:lumMod val="75000"/>
                  </a:schemeClr>
                </a:solidFill>
                <a:latin typeface="Book Antiqua" pitchFamily="18" charset="0"/>
              </a:rPr>
              <a:t>3</a:t>
            </a:r>
            <a:r>
              <a:rPr lang="es-ES_tradnl" altLang="en-US" sz="2400" dirty="0">
                <a:solidFill>
                  <a:schemeClr val="bg2">
                    <a:lumMod val="75000"/>
                  </a:schemeClr>
                </a:solidFill>
                <a:latin typeface="Book Antiqua" pitchFamily="18" charset="0"/>
              </a:rPr>
              <a:t> L</a:t>
            </a:r>
            <a:r>
              <a:rPr lang="en-US" altLang="en-US" sz="2400" dirty="0">
                <a:solidFill>
                  <a:schemeClr val="bg2">
                    <a:lumMod val="75000"/>
                  </a:schemeClr>
                </a:solidFill>
                <a:latin typeface="Book Antiqua" pitchFamily="18" charset="0"/>
              </a:rPr>
              <a:t>a </a:t>
            </a:r>
            <a:r>
              <a:rPr lang="en-US" altLang="en-US" sz="2400" dirty="0" err="1">
                <a:solidFill>
                  <a:schemeClr val="bg2">
                    <a:lumMod val="75000"/>
                  </a:schemeClr>
                </a:solidFill>
                <a:latin typeface="Book Antiqua" pitchFamily="18" charset="0"/>
              </a:rPr>
              <a:t>elasticidad</a:t>
            </a:r>
            <a:r>
              <a:rPr lang="en-US" altLang="en-US" sz="2400" dirty="0">
                <a:solidFill>
                  <a:schemeClr val="bg2">
                    <a:lumMod val="75000"/>
                  </a:schemeClr>
                </a:solidFill>
                <a:latin typeface="Book Antiqua" pitchFamily="18" charset="0"/>
              </a:rPr>
              <a:t> de la </a:t>
            </a:r>
            <a:r>
              <a:rPr lang="en-US" altLang="en-US" sz="2400" dirty="0" err="1">
                <a:solidFill>
                  <a:schemeClr val="bg2">
                    <a:lumMod val="75000"/>
                  </a:schemeClr>
                </a:solidFill>
                <a:latin typeface="Book Antiqua" pitchFamily="18" charset="0"/>
              </a:rPr>
              <a:t>oferta</a:t>
            </a:r>
            <a:endParaRPr lang="es-ES_tradnl" altLang="en-US" sz="2400" dirty="0">
              <a:solidFill>
                <a:schemeClr val="bg2">
                  <a:lumMod val="75000"/>
                </a:schemeClr>
              </a:solidFill>
              <a:latin typeface="Book Antiqua" pitchFamily="18" charset="0"/>
            </a:endParaRPr>
          </a:p>
        </p:txBody>
      </p:sp>
      <p:sp>
        <p:nvSpPr>
          <p:cNvPr id="84995" name="Rectangle 4"/>
          <p:cNvSpPr>
            <a:spLocks noGrp="1" noChangeArrowheads="1"/>
          </p:cNvSpPr>
          <p:nvPr>
            <p:ph idx="1"/>
          </p:nvPr>
        </p:nvSpPr>
        <p:spPr>
          <a:xfrm>
            <a:off x="2595563" y="1063625"/>
            <a:ext cx="8072437" cy="5184775"/>
          </a:xfrm>
        </p:spPr>
        <p:txBody>
          <a:bodyPr/>
          <a:lstStyle/>
          <a:p>
            <a:pPr eaLnBrk="1" hangingPunct="1">
              <a:buFontTx/>
              <a:buNone/>
            </a:pPr>
            <a:r>
              <a:rPr lang="es-ES" sz="2800" dirty="0">
                <a:solidFill>
                  <a:schemeClr val="tx2">
                    <a:lumMod val="10000"/>
                  </a:schemeClr>
                </a:solidFill>
                <a:latin typeface="Book Antiqua" pitchFamily="18" charset="0"/>
              </a:rPr>
              <a:t>Hablaremos de:</a:t>
            </a:r>
          </a:p>
          <a:p>
            <a:pPr eaLnBrk="1" hangingPunct="1">
              <a:buFontTx/>
              <a:buNone/>
            </a:pPr>
            <a:endParaRPr lang="es-ES" sz="2800" dirty="0">
              <a:solidFill>
                <a:schemeClr val="tx2">
                  <a:lumMod val="10000"/>
                </a:schemeClr>
              </a:solidFill>
              <a:latin typeface="Book Antiqua" pitchFamily="18" charset="0"/>
            </a:endParaRPr>
          </a:p>
          <a:p>
            <a:pPr eaLnBrk="1" hangingPunct="1">
              <a:buFontTx/>
              <a:buNone/>
            </a:pPr>
            <a:r>
              <a:rPr lang="es-ES" sz="2800" dirty="0">
                <a:solidFill>
                  <a:schemeClr val="tx2">
                    <a:lumMod val="10000"/>
                  </a:schemeClr>
                </a:solidFill>
                <a:latin typeface="Book Antiqua" pitchFamily="18" charset="0"/>
              </a:rPr>
              <a:t>	Oferta ELÁSTICA si </a:t>
            </a:r>
            <a:r>
              <a:rPr lang="el-GR" sz="2800" dirty="0">
                <a:solidFill>
                  <a:schemeClr val="tx2">
                    <a:lumMod val="10000"/>
                  </a:schemeClr>
                </a:solidFill>
                <a:latin typeface="Book Antiqua" pitchFamily="18" charset="0"/>
                <a:cs typeface="Arial" charset="0"/>
              </a:rPr>
              <a:t>ε</a:t>
            </a:r>
            <a:r>
              <a:rPr lang="es-AR" sz="2800" baseline="-25000" dirty="0" err="1">
                <a:solidFill>
                  <a:schemeClr val="tx2">
                    <a:lumMod val="10000"/>
                  </a:schemeClr>
                </a:solidFill>
                <a:latin typeface="Book Antiqua" pitchFamily="18" charset="0"/>
                <a:cs typeface="Arial" charset="0"/>
              </a:rPr>
              <a:t>Qo</a:t>
            </a:r>
            <a:r>
              <a:rPr lang="el-GR" sz="2800" baseline="-25000" dirty="0">
                <a:solidFill>
                  <a:schemeClr val="tx2">
                    <a:lumMod val="10000"/>
                  </a:schemeClr>
                </a:solidFill>
                <a:latin typeface="Book Antiqua" pitchFamily="18" charset="0"/>
                <a:cs typeface="Arial" charset="0"/>
              </a:rPr>
              <a:t>p</a:t>
            </a:r>
            <a:r>
              <a:rPr lang="es-ES" sz="2800" dirty="0">
                <a:solidFill>
                  <a:schemeClr val="tx2">
                    <a:lumMod val="10000"/>
                  </a:schemeClr>
                </a:solidFill>
                <a:latin typeface="Book Antiqua" pitchFamily="18" charset="0"/>
                <a:cs typeface="Arial" charset="0"/>
              </a:rPr>
              <a:t> &gt; 1</a:t>
            </a:r>
          </a:p>
          <a:p>
            <a:pPr eaLnBrk="1" hangingPunct="1">
              <a:buFontTx/>
              <a:buNone/>
            </a:pPr>
            <a:endParaRPr lang="es-ES" sz="2800" dirty="0">
              <a:solidFill>
                <a:schemeClr val="tx2">
                  <a:lumMod val="10000"/>
                </a:schemeClr>
              </a:solidFill>
              <a:latin typeface="Book Antiqua" pitchFamily="18" charset="0"/>
              <a:cs typeface="Arial" charset="0"/>
            </a:endParaRPr>
          </a:p>
          <a:p>
            <a:pPr>
              <a:buNone/>
            </a:pPr>
            <a:r>
              <a:rPr lang="es-ES" sz="2800" dirty="0">
                <a:solidFill>
                  <a:schemeClr val="tx2">
                    <a:lumMod val="10000"/>
                  </a:schemeClr>
                </a:solidFill>
                <a:latin typeface="Book Antiqua" pitchFamily="18" charset="0"/>
                <a:cs typeface="Arial" charset="0"/>
              </a:rPr>
              <a:t>	Oferta</a:t>
            </a:r>
            <a:r>
              <a:rPr lang="es-ES" sz="2800" dirty="0">
                <a:solidFill>
                  <a:schemeClr val="tx2">
                    <a:lumMod val="10000"/>
                  </a:schemeClr>
                </a:solidFill>
                <a:latin typeface="Book Antiqua" pitchFamily="18" charset="0"/>
              </a:rPr>
              <a:t> INELÁSTICA si </a:t>
            </a:r>
            <a:r>
              <a:rPr lang="el-GR" sz="2800" dirty="0">
                <a:solidFill>
                  <a:schemeClr val="tx2">
                    <a:lumMod val="10000"/>
                  </a:schemeClr>
                </a:solidFill>
                <a:latin typeface="Book Antiqua" pitchFamily="18" charset="0"/>
                <a:cs typeface="Arial" charset="0"/>
              </a:rPr>
              <a:t>ε</a:t>
            </a:r>
            <a:r>
              <a:rPr lang="es-AR" sz="2800" baseline="-25000" dirty="0">
                <a:solidFill>
                  <a:schemeClr val="tx2">
                    <a:lumMod val="10000"/>
                  </a:schemeClr>
                </a:solidFill>
                <a:latin typeface="Book Antiqua" pitchFamily="18" charset="0"/>
                <a:cs typeface="Arial" charset="0"/>
              </a:rPr>
              <a:t> </a:t>
            </a:r>
            <a:r>
              <a:rPr lang="es-AR" sz="2800" baseline="-25000" dirty="0" err="1">
                <a:solidFill>
                  <a:schemeClr val="tx2">
                    <a:lumMod val="10000"/>
                  </a:schemeClr>
                </a:solidFill>
                <a:latin typeface="Book Antiqua" pitchFamily="18" charset="0"/>
                <a:cs typeface="Arial" charset="0"/>
              </a:rPr>
              <a:t>Qo</a:t>
            </a:r>
            <a:r>
              <a:rPr lang="el-GR" sz="2800" baseline="-25000" dirty="0">
                <a:solidFill>
                  <a:schemeClr val="tx2">
                    <a:lumMod val="10000"/>
                  </a:schemeClr>
                </a:solidFill>
                <a:latin typeface="Book Antiqua" pitchFamily="18" charset="0"/>
                <a:cs typeface="Arial" charset="0"/>
              </a:rPr>
              <a:t>p</a:t>
            </a:r>
            <a:r>
              <a:rPr lang="es-ES" sz="2800" dirty="0">
                <a:solidFill>
                  <a:schemeClr val="tx2">
                    <a:lumMod val="10000"/>
                  </a:schemeClr>
                </a:solidFill>
                <a:latin typeface="Book Antiqua" pitchFamily="18" charset="0"/>
                <a:cs typeface="Arial" charset="0"/>
              </a:rPr>
              <a:t> &lt; 1</a:t>
            </a:r>
          </a:p>
          <a:p>
            <a:pPr eaLnBrk="1" hangingPunct="1">
              <a:buFontTx/>
              <a:buNone/>
            </a:pPr>
            <a:endParaRPr lang="es-ES" sz="2800" dirty="0">
              <a:solidFill>
                <a:schemeClr val="tx2">
                  <a:lumMod val="10000"/>
                </a:schemeClr>
              </a:solidFill>
              <a:latin typeface="Book Antiqua" pitchFamily="18" charset="0"/>
              <a:cs typeface="Arial" charset="0"/>
            </a:endParaRPr>
          </a:p>
          <a:p>
            <a:pPr>
              <a:buNone/>
            </a:pPr>
            <a:r>
              <a:rPr lang="es-ES" sz="2800" dirty="0">
                <a:solidFill>
                  <a:schemeClr val="tx2">
                    <a:lumMod val="10000"/>
                  </a:schemeClr>
                </a:solidFill>
                <a:latin typeface="Book Antiqua" pitchFamily="18" charset="0"/>
                <a:cs typeface="Arial" charset="0"/>
              </a:rPr>
              <a:t>	Oferta de ELASTICIDAD UNITARIA si </a:t>
            </a:r>
            <a:r>
              <a:rPr lang="el-GR" sz="2800" dirty="0">
                <a:solidFill>
                  <a:schemeClr val="tx2">
                    <a:lumMod val="10000"/>
                  </a:schemeClr>
                </a:solidFill>
                <a:latin typeface="Book Antiqua" pitchFamily="18" charset="0"/>
                <a:cs typeface="Arial" charset="0"/>
              </a:rPr>
              <a:t>ε</a:t>
            </a:r>
            <a:r>
              <a:rPr lang="es-AR" sz="2800" baseline="-25000" dirty="0">
                <a:solidFill>
                  <a:schemeClr val="tx2">
                    <a:lumMod val="10000"/>
                  </a:schemeClr>
                </a:solidFill>
                <a:latin typeface="Book Antiqua" pitchFamily="18" charset="0"/>
                <a:cs typeface="Arial" charset="0"/>
              </a:rPr>
              <a:t> </a:t>
            </a:r>
            <a:r>
              <a:rPr lang="es-AR" sz="2800" baseline="-25000" dirty="0" err="1">
                <a:solidFill>
                  <a:schemeClr val="tx2">
                    <a:lumMod val="10000"/>
                  </a:schemeClr>
                </a:solidFill>
                <a:latin typeface="Book Antiqua" pitchFamily="18" charset="0"/>
                <a:cs typeface="Arial" charset="0"/>
              </a:rPr>
              <a:t>Qo</a:t>
            </a:r>
            <a:r>
              <a:rPr lang="el-GR" sz="2800" baseline="-25000" dirty="0">
                <a:solidFill>
                  <a:schemeClr val="tx2">
                    <a:lumMod val="10000"/>
                  </a:schemeClr>
                </a:solidFill>
                <a:latin typeface="Book Antiqua" pitchFamily="18" charset="0"/>
                <a:cs typeface="Arial" charset="0"/>
              </a:rPr>
              <a:t>p</a:t>
            </a:r>
            <a:r>
              <a:rPr lang="es-ES" sz="2800" dirty="0">
                <a:solidFill>
                  <a:schemeClr val="tx2">
                    <a:lumMod val="10000"/>
                  </a:schemeClr>
                </a:solidFill>
                <a:latin typeface="Book Antiqua" pitchFamily="18" charset="0"/>
                <a:cs typeface="Arial" charset="0"/>
              </a:rPr>
              <a:t> = 1</a:t>
            </a:r>
          </a:p>
          <a:p>
            <a:pPr eaLnBrk="1" hangingPunct="1">
              <a:buFontTx/>
              <a:buNone/>
            </a:pPr>
            <a:endParaRPr lang="es-ES_tradnl" sz="2800" dirty="0">
              <a:solidFill>
                <a:schemeClr val="tx2">
                  <a:lumMod val="10000"/>
                </a:schemeClr>
              </a:solidFill>
              <a:latin typeface="Book Antiqua" pitchFamily="18" charset="0"/>
              <a:cs typeface="Arial" charset="0"/>
            </a:endParaRPr>
          </a:p>
          <a:p>
            <a:pPr algn="ctr" eaLnBrk="1" hangingPunct="1">
              <a:buFontTx/>
              <a:buNone/>
            </a:pPr>
            <a:r>
              <a:rPr lang="es-ES_tradnl" sz="2800" dirty="0">
                <a:solidFill>
                  <a:schemeClr val="tx2">
                    <a:lumMod val="10000"/>
                  </a:schemeClr>
                </a:solidFill>
                <a:latin typeface="Book Antiqua" pitchFamily="18" charset="0"/>
                <a:cs typeface="Arial" charset="0"/>
              </a:rPr>
              <a:t>Veamos gráficamente</a:t>
            </a:r>
            <a:endParaRPr lang="es-ES" sz="2800" dirty="0">
              <a:solidFill>
                <a:schemeClr val="tx2">
                  <a:lumMod val="10000"/>
                </a:schemeClr>
              </a:solidFill>
              <a:latin typeface="Book Antiqua" pitchFamily="18" charset="0"/>
              <a:cs typeface="Arial" charset="0"/>
            </a:endParaRPr>
          </a:p>
        </p:txBody>
      </p:sp>
      <p:sp>
        <p:nvSpPr>
          <p:cNvPr id="84997" name="Line 5"/>
          <p:cNvSpPr>
            <a:spLocks noChangeShapeType="1"/>
          </p:cNvSpPr>
          <p:nvPr/>
        </p:nvSpPr>
        <p:spPr bwMode="auto">
          <a:xfrm>
            <a:off x="1524000" y="981075"/>
            <a:ext cx="9144000" cy="0"/>
          </a:xfrm>
          <a:prstGeom prst="line">
            <a:avLst/>
          </a:prstGeom>
          <a:noFill/>
          <a:ln w="28575">
            <a:solidFill>
              <a:srgbClr val="FFFF00"/>
            </a:solidFill>
            <a:round/>
            <a:headEnd type="none" w="sm" len="sm"/>
            <a:tailEnd type="none" w="sm" len="sm"/>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Tree>
    <p:extLst>
      <p:ext uri="{BB962C8B-B14F-4D97-AF65-F5344CB8AC3E}">
        <p14:creationId xmlns:p14="http://schemas.microsoft.com/office/powerpoint/2010/main" val="402927315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2"/>
          <p:cNvSpPr>
            <a:spLocks noGrp="1" noChangeArrowheads="1"/>
          </p:cNvSpPr>
          <p:nvPr>
            <p:ph type="title"/>
          </p:nvPr>
        </p:nvSpPr>
        <p:spPr>
          <a:xfrm>
            <a:off x="2595538" y="381000"/>
            <a:ext cx="8072462" cy="1143000"/>
          </a:xfrm>
        </p:spPr>
        <p:txBody>
          <a:bodyPr vert="horz" lIns="92075" tIns="46038" rIns="92075" bIns="46038" rtlCol="0" anchor="ctr">
            <a:normAutofit/>
          </a:bodyPr>
          <a:lstStyle/>
          <a:p>
            <a:pPr eaLnBrk="1" hangingPunct="1">
              <a:defRPr/>
            </a:pPr>
            <a:r>
              <a:rPr lang="en-US" sz="3200" dirty="0" err="1">
                <a:solidFill>
                  <a:schemeClr val="bg2">
                    <a:lumMod val="75000"/>
                  </a:schemeClr>
                </a:solidFill>
                <a:latin typeface="Book Antiqua" pitchFamily="18" charset="0"/>
              </a:rPr>
              <a:t>Oferta</a:t>
            </a:r>
            <a:r>
              <a:rPr lang="en-US" sz="3200" dirty="0">
                <a:solidFill>
                  <a:schemeClr val="bg2">
                    <a:lumMod val="75000"/>
                  </a:schemeClr>
                </a:solidFill>
                <a:latin typeface="Book Antiqua" pitchFamily="18" charset="0"/>
              </a:rPr>
              <a:t> </a:t>
            </a:r>
            <a:r>
              <a:rPr lang="en-US" sz="3200" dirty="0" err="1">
                <a:solidFill>
                  <a:schemeClr val="bg2">
                    <a:lumMod val="75000"/>
                  </a:schemeClr>
                </a:solidFill>
                <a:latin typeface="Book Antiqua" pitchFamily="18" charset="0"/>
              </a:rPr>
              <a:t>Elástica</a:t>
            </a:r>
            <a:r>
              <a:rPr lang="en-US" sz="3200" dirty="0">
                <a:solidFill>
                  <a:schemeClr val="bg2">
                    <a:lumMod val="75000"/>
                  </a:schemeClr>
                </a:solidFill>
                <a:latin typeface="Book Antiqua" pitchFamily="18" charset="0"/>
              </a:rPr>
              <a:t> 	</a:t>
            </a:r>
            <a:r>
              <a:rPr lang="en-US" sz="2400" dirty="0" err="1">
                <a:solidFill>
                  <a:schemeClr val="bg2">
                    <a:lumMod val="75000"/>
                  </a:schemeClr>
                </a:solidFill>
                <a:latin typeface="Book Antiqua" pitchFamily="18" charset="0"/>
              </a:rPr>
              <a:t>Elasticidad</a:t>
            </a:r>
            <a:r>
              <a:rPr lang="en-US" sz="2400" dirty="0">
                <a:solidFill>
                  <a:schemeClr val="bg2">
                    <a:lumMod val="75000"/>
                  </a:schemeClr>
                </a:solidFill>
                <a:latin typeface="Book Antiqua" pitchFamily="18" charset="0"/>
              </a:rPr>
              <a:t> &gt; 1</a:t>
            </a:r>
            <a:endParaRPr lang="en-US" sz="3200" dirty="0">
              <a:solidFill>
                <a:schemeClr val="bg2">
                  <a:lumMod val="75000"/>
                </a:schemeClr>
              </a:solidFill>
              <a:effectLst>
                <a:outerShdw blurRad="38100" dist="38100" dir="2700000" algn="tl">
                  <a:srgbClr val="C0C0C0"/>
                </a:outerShdw>
              </a:effectLst>
              <a:latin typeface="Book Antiqua" pitchFamily="18" charset="0"/>
            </a:endParaRPr>
          </a:p>
        </p:txBody>
      </p:sp>
      <p:sp>
        <p:nvSpPr>
          <p:cNvPr id="86019" name="Line 3"/>
          <p:cNvSpPr>
            <a:spLocks noChangeShapeType="1"/>
          </p:cNvSpPr>
          <p:nvPr/>
        </p:nvSpPr>
        <p:spPr bwMode="auto">
          <a:xfrm>
            <a:off x="3981450" y="1928813"/>
            <a:ext cx="0" cy="3810000"/>
          </a:xfrm>
          <a:prstGeom prst="line">
            <a:avLst/>
          </a:prstGeom>
          <a:noFill/>
          <a:ln w="28575">
            <a:solidFill>
              <a:schemeClr val="tx2">
                <a:lumMod val="10000"/>
              </a:schemeClr>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6020" name="Line 4"/>
          <p:cNvSpPr>
            <a:spLocks noChangeShapeType="1"/>
          </p:cNvSpPr>
          <p:nvPr/>
        </p:nvSpPr>
        <p:spPr bwMode="auto">
          <a:xfrm>
            <a:off x="3981450" y="5738813"/>
            <a:ext cx="5181600" cy="0"/>
          </a:xfrm>
          <a:prstGeom prst="line">
            <a:avLst/>
          </a:prstGeom>
          <a:noFill/>
          <a:ln w="28575">
            <a:solidFill>
              <a:schemeClr val="tx2">
                <a:lumMod val="10000"/>
              </a:schemeClr>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6021" name="Rectangle 5"/>
          <p:cNvSpPr>
            <a:spLocks noChangeArrowheads="1"/>
          </p:cNvSpPr>
          <p:nvPr/>
        </p:nvSpPr>
        <p:spPr bwMode="auto">
          <a:xfrm>
            <a:off x="9240838" y="5397500"/>
            <a:ext cx="1427162" cy="446088"/>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Cantidad</a:t>
            </a:r>
          </a:p>
        </p:txBody>
      </p:sp>
      <p:sp>
        <p:nvSpPr>
          <p:cNvPr id="86022" name="Rectangle 6"/>
          <p:cNvSpPr>
            <a:spLocks noChangeArrowheads="1"/>
          </p:cNvSpPr>
          <p:nvPr/>
        </p:nvSpPr>
        <p:spPr bwMode="auto">
          <a:xfrm>
            <a:off x="2836862" y="1687512"/>
            <a:ext cx="1020763" cy="446087"/>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dirty="0" err="1">
                <a:solidFill>
                  <a:srgbClr val="000000"/>
                </a:solidFill>
                <a:latin typeface="Book Antiqua" pitchFamily="18" charset="0"/>
              </a:rPr>
              <a:t>Precio</a:t>
            </a:r>
            <a:endParaRPr lang="en-US" sz="2300" b="1" dirty="0">
              <a:solidFill>
                <a:srgbClr val="000000"/>
              </a:solidFill>
              <a:latin typeface="Book Antiqua" pitchFamily="18" charset="0"/>
            </a:endParaRPr>
          </a:p>
        </p:txBody>
      </p:sp>
      <p:grpSp>
        <p:nvGrpSpPr>
          <p:cNvPr id="2" name="Group 7"/>
          <p:cNvGrpSpPr>
            <a:grpSpLocks/>
          </p:cNvGrpSpPr>
          <p:nvPr/>
        </p:nvGrpSpPr>
        <p:grpSpPr bwMode="auto">
          <a:xfrm>
            <a:off x="3676650" y="3757614"/>
            <a:ext cx="2438400" cy="446087"/>
            <a:chOff x="1008" y="2352"/>
            <a:chExt cx="1536" cy="281"/>
          </a:xfrm>
        </p:grpSpPr>
        <p:sp>
          <p:nvSpPr>
            <p:cNvPr id="86042" name="Rectangle 8"/>
            <p:cNvSpPr>
              <a:spLocks noChangeArrowheads="1"/>
            </p:cNvSpPr>
            <p:nvPr/>
          </p:nvSpPr>
          <p:spPr bwMode="auto">
            <a:xfrm>
              <a:off x="1008" y="2352"/>
              <a:ext cx="209"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4</a:t>
              </a:r>
            </a:p>
          </p:txBody>
        </p:sp>
        <p:sp>
          <p:nvSpPr>
            <p:cNvPr id="86043" name="Line 9"/>
            <p:cNvSpPr>
              <a:spLocks noChangeShapeType="1"/>
            </p:cNvSpPr>
            <p:nvPr/>
          </p:nvSpPr>
          <p:spPr bwMode="auto">
            <a:xfrm>
              <a:off x="1200" y="2496"/>
              <a:ext cx="1344"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3" name="Group 10"/>
          <p:cNvGrpSpPr>
            <a:grpSpLocks/>
          </p:cNvGrpSpPr>
          <p:nvPr/>
        </p:nvGrpSpPr>
        <p:grpSpPr bwMode="auto">
          <a:xfrm>
            <a:off x="3524250" y="2919414"/>
            <a:ext cx="5181600" cy="446087"/>
            <a:chOff x="912" y="1824"/>
            <a:chExt cx="3264" cy="281"/>
          </a:xfrm>
        </p:grpSpPr>
        <p:sp>
          <p:nvSpPr>
            <p:cNvPr id="86040" name="Rectangle 11"/>
            <p:cNvSpPr>
              <a:spLocks noChangeArrowheads="1"/>
            </p:cNvSpPr>
            <p:nvPr/>
          </p:nvSpPr>
          <p:spPr bwMode="auto">
            <a:xfrm>
              <a:off x="912" y="1824"/>
              <a:ext cx="302"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$5</a:t>
              </a:r>
            </a:p>
          </p:txBody>
        </p:sp>
        <p:sp>
          <p:nvSpPr>
            <p:cNvPr id="86041" name="Line 12"/>
            <p:cNvSpPr>
              <a:spLocks noChangeShapeType="1"/>
            </p:cNvSpPr>
            <p:nvPr/>
          </p:nvSpPr>
          <p:spPr bwMode="auto">
            <a:xfrm>
              <a:off x="1200" y="1968"/>
              <a:ext cx="2976"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4" name="Group 13"/>
          <p:cNvGrpSpPr>
            <a:grpSpLocks/>
          </p:cNvGrpSpPr>
          <p:nvPr/>
        </p:nvGrpSpPr>
        <p:grpSpPr bwMode="auto">
          <a:xfrm>
            <a:off x="1952625" y="3000375"/>
            <a:ext cx="1981200" cy="1138238"/>
            <a:chOff x="192" y="1892"/>
            <a:chExt cx="1248" cy="717"/>
          </a:xfrm>
        </p:grpSpPr>
        <p:sp>
          <p:nvSpPr>
            <p:cNvPr id="86038" name="Rectangle 14"/>
            <p:cNvSpPr>
              <a:spLocks noChangeArrowheads="1"/>
            </p:cNvSpPr>
            <p:nvPr/>
          </p:nvSpPr>
          <p:spPr bwMode="auto">
            <a:xfrm>
              <a:off x="192" y="1892"/>
              <a:ext cx="1068" cy="717"/>
            </a:xfrm>
            <a:prstGeom prst="rect">
              <a:avLst/>
            </a:prstGeom>
            <a:no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000" b="1">
                  <a:solidFill>
                    <a:srgbClr val="000000"/>
                  </a:solidFill>
                  <a:latin typeface="Book Antiqua" pitchFamily="18" charset="0"/>
                </a:rPr>
                <a:t>1. Un 22% de</a:t>
              </a:r>
            </a:p>
            <a:p>
              <a:pPr defTabSz="914400" eaLnBrk="0" fontAlgn="base" hangingPunct="0">
                <a:lnSpc>
                  <a:spcPct val="85000"/>
                </a:lnSpc>
                <a:spcBef>
                  <a:spcPct val="0"/>
                </a:spcBef>
                <a:spcAft>
                  <a:spcPct val="0"/>
                </a:spcAft>
              </a:pPr>
              <a:r>
                <a:rPr lang="en-US" sz="2000" b="1">
                  <a:solidFill>
                    <a:srgbClr val="000000"/>
                  </a:solidFill>
                  <a:latin typeface="Book Antiqua" pitchFamily="18" charset="0"/>
                </a:rPr>
                <a:t>incremento</a:t>
              </a:r>
            </a:p>
            <a:p>
              <a:pPr defTabSz="914400" eaLnBrk="0" fontAlgn="base" hangingPunct="0">
                <a:lnSpc>
                  <a:spcPct val="85000"/>
                </a:lnSpc>
                <a:spcBef>
                  <a:spcPct val="0"/>
                </a:spcBef>
                <a:spcAft>
                  <a:spcPct val="0"/>
                </a:spcAft>
              </a:pPr>
              <a:r>
                <a:rPr lang="en-US" sz="2000" b="1">
                  <a:solidFill>
                    <a:srgbClr val="000000"/>
                  </a:solidFill>
                  <a:latin typeface="Book Antiqua" pitchFamily="18" charset="0"/>
                </a:rPr>
                <a:t>en el</a:t>
              </a:r>
            </a:p>
            <a:p>
              <a:pPr defTabSz="914400" eaLnBrk="0" fontAlgn="base" hangingPunct="0">
                <a:lnSpc>
                  <a:spcPct val="85000"/>
                </a:lnSpc>
                <a:spcBef>
                  <a:spcPct val="0"/>
                </a:spcBef>
                <a:spcAft>
                  <a:spcPct val="0"/>
                </a:spcAft>
              </a:pPr>
              <a:r>
                <a:rPr lang="en-US" sz="2000" b="1">
                  <a:solidFill>
                    <a:srgbClr val="000000"/>
                  </a:solidFill>
                  <a:latin typeface="Book Antiqua" pitchFamily="18" charset="0"/>
                </a:rPr>
                <a:t>precio...</a:t>
              </a:r>
            </a:p>
          </p:txBody>
        </p:sp>
        <p:sp>
          <p:nvSpPr>
            <p:cNvPr id="86039" name="AutoShape 15"/>
            <p:cNvSpPr>
              <a:spLocks noChangeArrowheads="1"/>
            </p:cNvSpPr>
            <p:nvPr/>
          </p:nvSpPr>
          <p:spPr bwMode="auto">
            <a:xfrm>
              <a:off x="1344" y="2016"/>
              <a:ext cx="96" cy="384"/>
            </a:xfrm>
            <a:prstGeom prst="upArrow">
              <a:avLst>
                <a:gd name="adj1" fmla="val 50000"/>
                <a:gd name="adj2" fmla="val 100000"/>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Book Antiqua" pitchFamily="18" charset="0"/>
              </a:endParaRPr>
            </a:p>
          </p:txBody>
        </p:sp>
      </p:grpSp>
      <p:grpSp>
        <p:nvGrpSpPr>
          <p:cNvPr id="5" name="Group 16"/>
          <p:cNvGrpSpPr>
            <a:grpSpLocks/>
          </p:cNvGrpSpPr>
          <p:nvPr/>
        </p:nvGrpSpPr>
        <p:grpSpPr bwMode="auto">
          <a:xfrm>
            <a:off x="8477251" y="3148014"/>
            <a:ext cx="627063" cy="3036887"/>
            <a:chOff x="4032" y="1968"/>
            <a:chExt cx="395" cy="1913"/>
          </a:xfrm>
        </p:grpSpPr>
        <p:sp>
          <p:nvSpPr>
            <p:cNvPr id="86036" name="Rectangle 17"/>
            <p:cNvSpPr>
              <a:spLocks noChangeArrowheads="1"/>
            </p:cNvSpPr>
            <p:nvPr/>
          </p:nvSpPr>
          <p:spPr bwMode="auto">
            <a:xfrm>
              <a:off x="4032" y="3600"/>
              <a:ext cx="395"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200</a:t>
              </a:r>
            </a:p>
          </p:txBody>
        </p:sp>
        <p:sp>
          <p:nvSpPr>
            <p:cNvPr id="86037" name="Line 18"/>
            <p:cNvSpPr>
              <a:spLocks noChangeShapeType="1"/>
            </p:cNvSpPr>
            <p:nvPr/>
          </p:nvSpPr>
          <p:spPr bwMode="auto">
            <a:xfrm>
              <a:off x="4176" y="1968"/>
              <a:ext cx="0" cy="1632"/>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6" name="Group 19"/>
          <p:cNvGrpSpPr>
            <a:grpSpLocks/>
          </p:cNvGrpSpPr>
          <p:nvPr/>
        </p:nvGrpSpPr>
        <p:grpSpPr bwMode="auto">
          <a:xfrm>
            <a:off x="5810251" y="3986214"/>
            <a:ext cx="627063" cy="2198687"/>
            <a:chOff x="2352" y="2496"/>
            <a:chExt cx="395" cy="1385"/>
          </a:xfrm>
        </p:grpSpPr>
        <p:sp>
          <p:nvSpPr>
            <p:cNvPr id="86034" name="Line 20"/>
            <p:cNvSpPr>
              <a:spLocks noChangeShapeType="1"/>
            </p:cNvSpPr>
            <p:nvPr/>
          </p:nvSpPr>
          <p:spPr bwMode="auto">
            <a:xfrm>
              <a:off x="2544" y="2496"/>
              <a:ext cx="0" cy="1104"/>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6035" name="Rectangle 21"/>
            <p:cNvSpPr>
              <a:spLocks noChangeArrowheads="1"/>
            </p:cNvSpPr>
            <p:nvPr/>
          </p:nvSpPr>
          <p:spPr bwMode="auto">
            <a:xfrm>
              <a:off x="2352" y="3600"/>
              <a:ext cx="395"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100</a:t>
              </a:r>
            </a:p>
          </p:txBody>
        </p:sp>
      </p:grpSp>
      <p:grpSp>
        <p:nvGrpSpPr>
          <p:cNvPr id="7" name="Group 22"/>
          <p:cNvGrpSpPr>
            <a:grpSpLocks/>
          </p:cNvGrpSpPr>
          <p:nvPr/>
        </p:nvGrpSpPr>
        <p:grpSpPr bwMode="auto">
          <a:xfrm>
            <a:off x="4438650" y="2386013"/>
            <a:ext cx="5549900" cy="2209800"/>
            <a:chOff x="1488" y="1488"/>
            <a:chExt cx="3496" cy="1392"/>
          </a:xfrm>
        </p:grpSpPr>
        <p:sp>
          <p:nvSpPr>
            <p:cNvPr id="86032" name="Rectangle 23"/>
            <p:cNvSpPr>
              <a:spLocks noChangeArrowheads="1"/>
            </p:cNvSpPr>
            <p:nvPr/>
          </p:nvSpPr>
          <p:spPr bwMode="auto">
            <a:xfrm>
              <a:off x="4320" y="1488"/>
              <a:ext cx="664"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Oferta</a:t>
              </a:r>
            </a:p>
          </p:txBody>
        </p:sp>
        <p:sp>
          <p:nvSpPr>
            <p:cNvPr id="86033" name="Line 24"/>
            <p:cNvSpPr>
              <a:spLocks noChangeShapeType="1"/>
            </p:cNvSpPr>
            <p:nvPr/>
          </p:nvSpPr>
          <p:spPr bwMode="auto">
            <a:xfrm flipV="1">
              <a:off x="1488" y="1824"/>
              <a:ext cx="3120" cy="1056"/>
            </a:xfrm>
            <a:prstGeom prst="line">
              <a:avLst/>
            </a:prstGeom>
            <a:noFill/>
            <a:ln w="57150">
              <a:solidFill>
                <a:srgbClr val="000099"/>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8" name="Group 25"/>
          <p:cNvGrpSpPr>
            <a:grpSpLocks/>
          </p:cNvGrpSpPr>
          <p:nvPr/>
        </p:nvGrpSpPr>
        <p:grpSpPr bwMode="auto">
          <a:xfrm>
            <a:off x="3648075" y="5445125"/>
            <a:ext cx="6802438" cy="1047750"/>
            <a:chOff x="1344" y="3408"/>
            <a:chExt cx="4285" cy="660"/>
          </a:xfrm>
        </p:grpSpPr>
        <p:sp>
          <p:nvSpPr>
            <p:cNvPr id="86030" name="Rectangle 26"/>
            <p:cNvSpPr>
              <a:spLocks noChangeArrowheads="1"/>
            </p:cNvSpPr>
            <p:nvPr/>
          </p:nvSpPr>
          <p:spPr bwMode="auto">
            <a:xfrm>
              <a:off x="1344" y="3816"/>
              <a:ext cx="4285" cy="252"/>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000" b="1">
                  <a:solidFill>
                    <a:srgbClr val="000000"/>
                  </a:solidFill>
                  <a:latin typeface="Book Antiqua" pitchFamily="18" charset="0"/>
                </a:rPr>
                <a:t>2. ...genera un 67% de incremento en la cantidad ofrecida</a:t>
              </a:r>
            </a:p>
          </p:txBody>
        </p:sp>
        <p:sp>
          <p:nvSpPr>
            <p:cNvPr id="86031" name="AutoShape 27"/>
            <p:cNvSpPr>
              <a:spLocks noChangeArrowheads="1"/>
            </p:cNvSpPr>
            <p:nvPr/>
          </p:nvSpPr>
          <p:spPr bwMode="auto">
            <a:xfrm>
              <a:off x="2640" y="3408"/>
              <a:ext cx="1488" cy="144"/>
            </a:xfrm>
            <a:prstGeom prst="rightArrow">
              <a:avLst>
                <a:gd name="adj1" fmla="val 50000"/>
                <a:gd name="adj2" fmla="val 258333"/>
              </a:avLst>
            </a:prstGeom>
            <a:solidFill>
              <a:srgbClr val="FC0128"/>
            </a:solidFill>
            <a:ln w="12700">
              <a:solidFill>
                <a:srgbClr val="FC0128"/>
              </a:solidFill>
              <a:miter lim="800000"/>
              <a:headEnd type="none" w="sm" len="sm"/>
              <a:tailEnd type="none" w="sm" len="sm"/>
            </a:ln>
          </p:spPr>
          <p:txBody>
            <a:bodyPr wrap="none" anchor="ctr"/>
            <a:lstStyle/>
            <a:p>
              <a:pPr algn="ctr" defTabSz="914400" eaLnBrk="0" fontAlgn="base" hangingPunct="0">
                <a:spcBef>
                  <a:spcPct val="0"/>
                </a:spcBef>
                <a:spcAft>
                  <a:spcPct val="0"/>
                </a:spcAft>
              </a:pPr>
              <a:endParaRPr lang="es-ES" sz="2400">
                <a:solidFill>
                  <a:srgbClr val="FC0128"/>
                </a:solidFill>
                <a:latin typeface="Book Antiqua" pitchFamily="18" charset="0"/>
              </a:endParaRPr>
            </a:p>
          </p:txBody>
        </p:sp>
      </p:grpSp>
    </p:spTree>
    <p:extLst>
      <p:ext uri="{BB962C8B-B14F-4D97-AF65-F5344CB8AC3E}">
        <p14:creationId xmlns:p14="http://schemas.microsoft.com/office/powerpoint/2010/main" val="29064868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sp>
        <p:nvSpPr>
          <p:cNvPr id="9219" name="Rectangle 5"/>
          <p:cNvSpPr>
            <a:spLocks noGrp="1" noChangeArrowheads="1"/>
          </p:cNvSpPr>
          <p:nvPr>
            <p:ph type="title"/>
          </p:nvPr>
        </p:nvSpPr>
        <p:spPr>
          <a:xfrm>
            <a:off x="2018001" y="475241"/>
            <a:ext cx="7929562" cy="858837"/>
          </a:xfrm>
        </p:spPr>
        <p:txBody>
          <a:bodyPr vert="horz" wrap="square" lIns="91440" tIns="45720" rIns="91440" bIns="45720" numCol="1" rtlCol="0" anchor="ctr" anchorCtr="0" compatLnSpc="1">
            <a:prstTxWarp prst="textNoShape">
              <a:avLst/>
            </a:prstTxWarp>
            <a:normAutofit/>
          </a:bodyPr>
          <a:lstStyle/>
          <a:p>
            <a:pPr eaLnBrk="1" hangingPunct="1">
              <a:defRPr/>
            </a:pPr>
            <a:r>
              <a:rPr lang="es-ES_tradnl" altLang="en-US" sz="2400" dirty="0">
                <a:solidFill>
                  <a:schemeClr val="tx2">
                    <a:lumMod val="10000"/>
                  </a:schemeClr>
                </a:solidFill>
                <a:latin typeface="Book Antiqua" pitchFamily="18" charset="0"/>
              </a:rPr>
              <a:t>3.1 L</a:t>
            </a:r>
            <a:r>
              <a:rPr lang="en-US" altLang="en-US" sz="2400" dirty="0">
                <a:solidFill>
                  <a:schemeClr val="tx2">
                    <a:lumMod val="10000"/>
                  </a:schemeClr>
                </a:solidFill>
                <a:latin typeface="Book Antiqua" pitchFamily="18" charset="0"/>
              </a:rPr>
              <a:t>a </a:t>
            </a:r>
            <a:r>
              <a:rPr lang="en-US" altLang="en-US" sz="2400" dirty="0" err="1">
                <a:solidFill>
                  <a:schemeClr val="tx2">
                    <a:lumMod val="10000"/>
                  </a:schemeClr>
                </a:solidFill>
                <a:latin typeface="Book Antiqua" pitchFamily="18" charset="0"/>
              </a:rPr>
              <a:t>elasticidad</a:t>
            </a:r>
            <a:r>
              <a:rPr lang="en-US" altLang="en-US" sz="2400" dirty="0">
                <a:solidFill>
                  <a:schemeClr val="tx2">
                    <a:lumMod val="10000"/>
                  </a:schemeClr>
                </a:solidFill>
                <a:latin typeface="Book Antiqua" pitchFamily="18" charset="0"/>
              </a:rPr>
              <a:t> de la </a:t>
            </a:r>
            <a:r>
              <a:rPr lang="en-US" altLang="en-US" sz="2400" dirty="0" err="1">
                <a:solidFill>
                  <a:schemeClr val="tx2">
                    <a:lumMod val="10000"/>
                  </a:schemeClr>
                </a:solidFill>
                <a:latin typeface="Book Antiqua" pitchFamily="18" charset="0"/>
              </a:rPr>
              <a:t>demanda</a:t>
            </a:r>
            <a:r>
              <a:rPr lang="en-US" altLang="en-US" sz="2400" dirty="0">
                <a:solidFill>
                  <a:schemeClr val="tx2">
                    <a:lumMod val="10000"/>
                  </a:schemeClr>
                </a:solidFill>
                <a:latin typeface="Book Antiqua" pitchFamily="18" charset="0"/>
              </a:rPr>
              <a:t> con </a:t>
            </a:r>
            <a:r>
              <a:rPr lang="en-US" altLang="en-US" sz="2400" dirty="0" err="1">
                <a:solidFill>
                  <a:schemeClr val="tx2">
                    <a:lumMod val="10000"/>
                  </a:schemeClr>
                </a:solidFill>
                <a:latin typeface="Book Antiqua" pitchFamily="18" charset="0"/>
              </a:rPr>
              <a:t>respecto</a:t>
            </a:r>
            <a:r>
              <a:rPr lang="en-US" altLang="en-US" sz="2400" dirty="0">
                <a:solidFill>
                  <a:schemeClr val="tx2">
                    <a:lumMod val="10000"/>
                  </a:schemeClr>
                </a:solidFill>
                <a:latin typeface="Book Antiqua" pitchFamily="18" charset="0"/>
              </a:rPr>
              <a:t> al </a:t>
            </a:r>
            <a:r>
              <a:rPr lang="en-US" altLang="en-US" sz="2400" dirty="0" err="1">
                <a:solidFill>
                  <a:schemeClr val="tx2">
                    <a:lumMod val="10000"/>
                  </a:schemeClr>
                </a:solidFill>
                <a:latin typeface="Book Antiqua" pitchFamily="18" charset="0"/>
              </a:rPr>
              <a:t>precio</a:t>
            </a:r>
            <a:endParaRPr lang="es-ES_tradnl" altLang="en-US" sz="2400" dirty="0">
              <a:solidFill>
                <a:schemeClr val="tx2">
                  <a:lumMod val="10000"/>
                </a:schemeClr>
              </a:solidFill>
              <a:effectLst>
                <a:outerShdw blurRad="38100" dist="38100" dir="2700000" algn="tl">
                  <a:srgbClr val="C0C0C0"/>
                </a:outerShdw>
              </a:effectLst>
            </a:endParaRPr>
          </a:p>
        </p:txBody>
      </p:sp>
      <p:sp>
        <p:nvSpPr>
          <p:cNvPr id="56323" name="Rectangle 6"/>
          <p:cNvSpPr>
            <a:spLocks noGrp="1" noChangeArrowheads="1"/>
          </p:cNvSpPr>
          <p:nvPr>
            <p:ph idx="1"/>
          </p:nvPr>
        </p:nvSpPr>
        <p:spPr>
          <a:xfrm>
            <a:off x="6548581" y="1196975"/>
            <a:ext cx="5221433" cy="5051425"/>
          </a:xfrm>
        </p:spPr>
        <p:txBody>
          <a:bodyPr>
            <a:normAutofit/>
          </a:bodyPr>
          <a:lstStyle/>
          <a:p>
            <a:pPr algn="just" eaLnBrk="1" hangingPunct="1">
              <a:buFont typeface="Wingdings 2" pitchFamily="18" charset="2"/>
              <a:buNone/>
            </a:pPr>
            <a:endParaRPr lang="es-ES" sz="2600" dirty="0">
              <a:latin typeface="Arial" pitchFamily="34" charset="0"/>
              <a:cs typeface="Arial" pitchFamily="34" charset="0"/>
            </a:endParaRPr>
          </a:p>
          <a:p>
            <a:pPr algn="just" eaLnBrk="1" hangingPunct="1">
              <a:buFont typeface="Wingdings 2" pitchFamily="18" charset="2"/>
              <a:buNone/>
            </a:pPr>
            <a:r>
              <a:rPr lang="es-ES" sz="2600" dirty="0">
                <a:solidFill>
                  <a:schemeClr val="tx2">
                    <a:lumMod val="10000"/>
                  </a:schemeClr>
                </a:solidFill>
                <a:latin typeface="Arial" pitchFamily="34" charset="0"/>
                <a:cs typeface="Arial" pitchFamily="34" charset="0"/>
              </a:rPr>
              <a:t>En el último mes ha aumentado el precio del combustible; sin embargo es evidente que la cantidad demanda ha tenido una variación mucho menor si se compara con el aumento del precio del crudo. Hay productos que a pesar de que se de un aumento muy grande en el precio, la cantidad demanda va a disminuir en forma mínima. </a:t>
            </a:r>
            <a:endParaRPr lang="en-US" altLang="en-US" sz="2800" dirty="0">
              <a:solidFill>
                <a:schemeClr val="tx2">
                  <a:lumMod val="10000"/>
                </a:schemeClr>
              </a:solidFill>
              <a:latin typeface="Book Antiqua" pitchFamily="18" charset="0"/>
            </a:endParaRPr>
          </a:p>
          <a:p>
            <a:pPr algn="just" eaLnBrk="1" hangingPunct="1">
              <a:buFont typeface="Wingdings 2" pitchFamily="18" charset="2"/>
              <a:buNone/>
            </a:pPr>
            <a:endParaRPr lang="es-MX" sz="1600" dirty="0">
              <a:latin typeface="Book Antiqua" pitchFamily="18" charset="0"/>
            </a:endParaRPr>
          </a:p>
          <a:p>
            <a:pPr algn="just" eaLnBrk="1" hangingPunct="1">
              <a:buFont typeface="Wingdings 2" pitchFamily="18" charset="2"/>
              <a:buNone/>
            </a:pPr>
            <a:endParaRPr lang="en-US" altLang="en-US" sz="2800" dirty="0">
              <a:latin typeface="Book Antiqua" pitchFamily="18" charset="0"/>
            </a:endParaRPr>
          </a:p>
        </p:txBody>
      </p:sp>
      <p:pic>
        <p:nvPicPr>
          <p:cNvPr id="3" name="Imagen 2">
            <a:extLst>
              <a:ext uri="{FF2B5EF4-FFF2-40B4-BE49-F238E27FC236}">
                <a16:creationId xmlns:a16="http://schemas.microsoft.com/office/drawing/2014/main" id="{1C44CE1F-5622-445A-9392-F4D683948631}"/>
              </a:ext>
            </a:extLst>
          </p:cNvPr>
          <p:cNvPicPr>
            <a:picLocks noChangeAspect="1"/>
          </p:cNvPicPr>
          <p:nvPr/>
        </p:nvPicPr>
        <p:blipFill>
          <a:blip r:embed="rId3"/>
          <a:stretch>
            <a:fillRect/>
          </a:stretch>
        </p:blipFill>
        <p:spPr>
          <a:xfrm>
            <a:off x="525586" y="1668680"/>
            <a:ext cx="5407622" cy="4316484"/>
          </a:xfrm>
          <a:prstGeom prst="rect">
            <a:avLst/>
          </a:prstGeom>
        </p:spPr>
      </p:pic>
    </p:spTree>
    <p:extLst>
      <p:ext uri="{BB962C8B-B14F-4D97-AF65-F5344CB8AC3E}">
        <p14:creationId xmlns:p14="http://schemas.microsoft.com/office/powerpoint/2010/main" val="328577259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2666976" y="357166"/>
            <a:ext cx="8001024" cy="1143000"/>
          </a:xfrm>
        </p:spPr>
        <p:txBody>
          <a:bodyPr vert="horz" lIns="92075" tIns="46038" rIns="92075" bIns="46038" rtlCol="0" anchor="ctr">
            <a:normAutofit/>
          </a:bodyPr>
          <a:lstStyle/>
          <a:p>
            <a:pPr eaLnBrk="1" hangingPunct="1">
              <a:defRPr/>
            </a:pPr>
            <a:r>
              <a:rPr lang="en-US" sz="3200" dirty="0" err="1">
                <a:solidFill>
                  <a:schemeClr val="bg2">
                    <a:lumMod val="75000"/>
                  </a:schemeClr>
                </a:solidFill>
                <a:latin typeface="Book Antiqua" pitchFamily="18" charset="0"/>
              </a:rPr>
              <a:t>Oferta</a:t>
            </a:r>
            <a:r>
              <a:rPr lang="en-US" sz="3200" dirty="0">
                <a:solidFill>
                  <a:schemeClr val="bg2">
                    <a:lumMod val="75000"/>
                  </a:schemeClr>
                </a:solidFill>
                <a:latin typeface="Book Antiqua" pitchFamily="18" charset="0"/>
              </a:rPr>
              <a:t> </a:t>
            </a:r>
            <a:r>
              <a:rPr lang="en-US" sz="3200" dirty="0" err="1">
                <a:solidFill>
                  <a:schemeClr val="bg2">
                    <a:lumMod val="75000"/>
                  </a:schemeClr>
                </a:solidFill>
                <a:latin typeface="Book Antiqua" pitchFamily="18" charset="0"/>
              </a:rPr>
              <a:t>Inelástica</a:t>
            </a:r>
            <a:r>
              <a:rPr lang="en-US" sz="3200" dirty="0">
                <a:solidFill>
                  <a:schemeClr val="bg2">
                    <a:lumMod val="75000"/>
                  </a:schemeClr>
                </a:solidFill>
                <a:latin typeface="Book Antiqua" pitchFamily="18" charset="0"/>
              </a:rPr>
              <a:t>	</a:t>
            </a:r>
            <a:r>
              <a:rPr lang="en-US" sz="2400" dirty="0" err="1">
                <a:solidFill>
                  <a:schemeClr val="bg2">
                    <a:lumMod val="75000"/>
                  </a:schemeClr>
                </a:solidFill>
                <a:latin typeface="Book Antiqua" pitchFamily="18" charset="0"/>
              </a:rPr>
              <a:t>Elasticidad</a:t>
            </a:r>
            <a:r>
              <a:rPr lang="en-US" sz="2400" dirty="0">
                <a:solidFill>
                  <a:schemeClr val="bg2">
                    <a:lumMod val="75000"/>
                  </a:schemeClr>
                </a:solidFill>
                <a:latin typeface="Book Antiqua" pitchFamily="18" charset="0"/>
              </a:rPr>
              <a:t> &lt; 1</a:t>
            </a:r>
            <a:endParaRPr lang="en-US" sz="3200" dirty="0">
              <a:solidFill>
                <a:schemeClr val="bg2">
                  <a:lumMod val="75000"/>
                </a:schemeClr>
              </a:solidFill>
              <a:effectLst>
                <a:outerShdw blurRad="38100" dist="38100" dir="2700000" algn="tl">
                  <a:srgbClr val="C0C0C0"/>
                </a:outerShdw>
              </a:effectLst>
              <a:latin typeface="Book Antiqua" pitchFamily="18" charset="0"/>
            </a:endParaRPr>
          </a:p>
        </p:txBody>
      </p:sp>
      <p:sp>
        <p:nvSpPr>
          <p:cNvPr id="87043" name="Line 3"/>
          <p:cNvSpPr>
            <a:spLocks noChangeShapeType="1"/>
          </p:cNvSpPr>
          <p:nvPr/>
        </p:nvSpPr>
        <p:spPr bwMode="auto">
          <a:xfrm>
            <a:off x="3857625" y="1909763"/>
            <a:ext cx="0" cy="3810000"/>
          </a:xfrm>
          <a:prstGeom prst="line">
            <a:avLst/>
          </a:prstGeom>
          <a:noFill/>
          <a:ln w="28575">
            <a:solidFill>
              <a:schemeClr val="tx2">
                <a:lumMod val="10000"/>
              </a:schemeClr>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7044" name="Line 4"/>
          <p:cNvSpPr>
            <a:spLocks noChangeShapeType="1"/>
          </p:cNvSpPr>
          <p:nvPr/>
        </p:nvSpPr>
        <p:spPr bwMode="auto">
          <a:xfrm>
            <a:off x="3857625" y="5719763"/>
            <a:ext cx="5181600" cy="0"/>
          </a:xfrm>
          <a:prstGeom prst="line">
            <a:avLst/>
          </a:prstGeom>
          <a:noFill/>
          <a:ln w="28575">
            <a:solidFill>
              <a:schemeClr val="tx2">
                <a:lumMod val="10000"/>
              </a:schemeClr>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7045" name="Rectangle 5"/>
          <p:cNvSpPr>
            <a:spLocks noChangeArrowheads="1"/>
          </p:cNvSpPr>
          <p:nvPr/>
        </p:nvSpPr>
        <p:spPr bwMode="auto">
          <a:xfrm>
            <a:off x="8348663" y="5638800"/>
            <a:ext cx="1427162" cy="446088"/>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Cantidad</a:t>
            </a:r>
          </a:p>
        </p:txBody>
      </p:sp>
      <p:sp>
        <p:nvSpPr>
          <p:cNvPr id="87046" name="Rectangle 6"/>
          <p:cNvSpPr>
            <a:spLocks noChangeArrowheads="1"/>
          </p:cNvSpPr>
          <p:nvPr/>
        </p:nvSpPr>
        <p:spPr bwMode="auto">
          <a:xfrm>
            <a:off x="3019426" y="1757364"/>
            <a:ext cx="1019175" cy="446087"/>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Precio</a:t>
            </a:r>
          </a:p>
        </p:txBody>
      </p:sp>
      <p:grpSp>
        <p:nvGrpSpPr>
          <p:cNvPr id="2" name="Group 7"/>
          <p:cNvGrpSpPr>
            <a:grpSpLocks/>
          </p:cNvGrpSpPr>
          <p:nvPr/>
        </p:nvGrpSpPr>
        <p:grpSpPr bwMode="auto">
          <a:xfrm>
            <a:off x="3552825" y="3586164"/>
            <a:ext cx="2185988" cy="446087"/>
            <a:chOff x="1008" y="2256"/>
            <a:chExt cx="1632" cy="281"/>
          </a:xfrm>
        </p:grpSpPr>
        <p:sp>
          <p:nvSpPr>
            <p:cNvPr id="87066" name="Rectangle 8"/>
            <p:cNvSpPr>
              <a:spLocks noChangeArrowheads="1"/>
            </p:cNvSpPr>
            <p:nvPr/>
          </p:nvSpPr>
          <p:spPr bwMode="auto">
            <a:xfrm>
              <a:off x="1008" y="2256"/>
              <a:ext cx="248"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4</a:t>
              </a:r>
            </a:p>
          </p:txBody>
        </p:sp>
        <p:sp>
          <p:nvSpPr>
            <p:cNvPr id="87067" name="Line 9"/>
            <p:cNvSpPr>
              <a:spLocks noChangeShapeType="1"/>
            </p:cNvSpPr>
            <p:nvPr/>
          </p:nvSpPr>
          <p:spPr bwMode="auto">
            <a:xfrm>
              <a:off x="1200" y="2400"/>
              <a:ext cx="1440"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3" name="Group 10"/>
          <p:cNvGrpSpPr>
            <a:grpSpLocks/>
          </p:cNvGrpSpPr>
          <p:nvPr/>
        </p:nvGrpSpPr>
        <p:grpSpPr bwMode="auto">
          <a:xfrm>
            <a:off x="3400426" y="2900364"/>
            <a:ext cx="2981325" cy="446087"/>
            <a:chOff x="912" y="1824"/>
            <a:chExt cx="2112" cy="281"/>
          </a:xfrm>
        </p:grpSpPr>
        <p:sp>
          <p:nvSpPr>
            <p:cNvPr id="87064" name="Rectangle 11"/>
            <p:cNvSpPr>
              <a:spLocks noChangeArrowheads="1"/>
            </p:cNvSpPr>
            <p:nvPr/>
          </p:nvSpPr>
          <p:spPr bwMode="auto">
            <a:xfrm>
              <a:off x="912" y="1824"/>
              <a:ext cx="340"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$5</a:t>
              </a:r>
            </a:p>
          </p:txBody>
        </p:sp>
        <p:sp>
          <p:nvSpPr>
            <p:cNvPr id="87065" name="Line 12"/>
            <p:cNvSpPr>
              <a:spLocks noChangeShapeType="1"/>
            </p:cNvSpPr>
            <p:nvPr/>
          </p:nvSpPr>
          <p:spPr bwMode="auto">
            <a:xfrm>
              <a:off x="1200" y="1968"/>
              <a:ext cx="1824"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4" name="Group 13"/>
          <p:cNvGrpSpPr>
            <a:grpSpLocks/>
          </p:cNvGrpSpPr>
          <p:nvPr/>
        </p:nvGrpSpPr>
        <p:grpSpPr bwMode="auto">
          <a:xfrm>
            <a:off x="1738313" y="2857501"/>
            <a:ext cx="2195512" cy="1177925"/>
            <a:chOff x="57" y="1827"/>
            <a:chExt cx="1383" cy="742"/>
          </a:xfrm>
        </p:grpSpPr>
        <p:sp>
          <p:nvSpPr>
            <p:cNvPr id="87062" name="Rectangle 14"/>
            <p:cNvSpPr>
              <a:spLocks noChangeArrowheads="1"/>
            </p:cNvSpPr>
            <p:nvPr/>
          </p:nvSpPr>
          <p:spPr bwMode="auto">
            <a:xfrm>
              <a:off x="57" y="1827"/>
              <a:ext cx="1074" cy="742"/>
            </a:xfrm>
            <a:prstGeom prst="rect">
              <a:avLst/>
            </a:prstGeom>
            <a:no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000" b="1">
                  <a:solidFill>
                    <a:srgbClr val="000000"/>
                  </a:solidFill>
                  <a:latin typeface="Book Antiqua" pitchFamily="18" charset="0"/>
                </a:rPr>
                <a:t>1.</a:t>
              </a:r>
              <a:r>
                <a:rPr lang="en-US" sz="2300" b="1">
                  <a:solidFill>
                    <a:srgbClr val="000000"/>
                  </a:solidFill>
                  <a:latin typeface="Book Antiqua" pitchFamily="18" charset="0"/>
                </a:rPr>
                <a:t> </a:t>
              </a:r>
              <a:r>
                <a:rPr lang="en-US" sz="2000" b="1">
                  <a:solidFill>
                    <a:srgbClr val="000000"/>
                  </a:solidFill>
                  <a:latin typeface="Book Antiqua" pitchFamily="18" charset="0"/>
                </a:rPr>
                <a:t>Un 22% de</a:t>
              </a:r>
            </a:p>
            <a:p>
              <a:pPr defTabSz="914400" eaLnBrk="0" fontAlgn="base" hangingPunct="0">
                <a:lnSpc>
                  <a:spcPct val="85000"/>
                </a:lnSpc>
                <a:spcBef>
                  <a:spcPct val="0"/>
                </a:spcBef>
                <a:spcAft>
                  <a:spcPct val="0"/>
                </a:spcAft>
              </a:pPr>
              <a:r>
                <a:rPr lang="en-US" sz="2000" b="1">
                  <a:solidFill>
                    <a:srgbClr val="000000"/>
                  </a:solidFill>
                  <a:latin typeface="Book Antiqua" pitchFamily="18" charset="0"/>
                </a:rPr>
                <a:t>incremento</a:t>
              </a:r>
            </a:p>
            <a:p>
              <a:pPr defTabSz="914400" eaLnBrk="0" fontAlgn="base" hangingPunct="0">
                <a:lnSpc>
                  <a:spcPct val="85000"/>
                </a:lnSpc>
                <a:spcBef>
                  <a:spcPct val="0"/>
                </a:spcBef>
                <a:spcAft>
                  <a:spcPct val="0"/>
                </a:spcAft>
              </a:pPr>
              <a:r>
                <a:rPr lang="en-US" sz="2000" b="1">
                  <a:solidFill>
                    <a:srgbClr val="000000"/>
                  </a:solidFill>
                  <a:latin typeface="Book Antiqua" pitchFamily="18" charset="0"/>
                </a:rPr>
                <a:t>en el </a:t>
              </a:r>
              <a:br>
                <a:rPr lang="en-US" sz="2000" b="1">
                  <a:solidFill>
                    <a:srgbClr val="000000"/>
                  </a:solidFill>
                  <a:latin typeface="Book Antiqua" pitchFamily="18" charset="0"/>
                </a:rPr>
              </a:br>
              <a:r>
                <a:rPr lang="en-US" sz="2000" b="1">
                  <a:solidFill>
                    <a:srgbClr val="000000"/>
                  </a:solidFill>
                  <a:latin typeface="Book Antiqua" pitchFamily="18" charset="0"/>
                </a:rPr>
                <a:t>precio...</a:t>
              </a:r>
            </a:p>
          </p:txBody>
        </p:sp>
        <p:sp>
          <p:nvSpPr>
            <p:cNvPr id="87063" name="AutoShape 15"/>
            <p:cNvSpPr>
              <a:spLocks noChangeArrowheads="1"/>
            </p:cNvSpPr>
            <p:nvPr/>
          </p:nvSpPr>
          <p:spPr bwMode="auto">
            <a:xfrm>
              <a:off x="1344" y="2016"/>
              <a:ext cx="96" cy="336"/>
            </a:xfrm>
            <a:prstGeom prst="upArrow">
              <a:avLst>
                <a:gd name="adj1" fmla="val 50000"/>
                <a:gd name="adj2" fmla="val 87500"/>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Book Antiqua" pitchFamily="18" charset="0"/>
              </a:endParaRPr>
            </a:p>
          </p:txBody>
        </p:sp>
      </p:grpSp>
      <p:grpSp>
        <p:nvGrpSpPr>
          <p:cNvPr id="5" name="Group 16"/>
          <p:cNvGrpSpPr>
            <a:grpSpLocks/>
          </p:cNvGrpSpPr>
          <p:nvPr/>
        </p:nvGrpSpPr>
        <p:grpSpPr bwMode="auto">
          <a:xfrm>
            <a:off x="6096001" y="3124200"/>
            <a:ext cx="627063" cy="3036888"/>
            <a:chOff x="2880" y="1968"/>
            <a:chExt cx="395" cy="1913"/>
          </a:xfrm>
        </p:grpSpPr>
        <p:sp>
          <p:nvSpPr>
            <p:cNvPr id="87060" name="Rectangle 17"/>
            <p:cNvSpPr>
              <a:spLocks noChangeArrowheads="1"/>
            </p:cNvSpPr>
            <p:nvPr/>
          </p:nvSpPr>
          <p:spPr bwMode="auto">
            <a:xfrm>
              <a:off x="2880" y="3600"/>
              <a:ext cx="395"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110</a:t>
              </a:r>
            </a:p>
          </p:txBody>
        </p:sp>
        <p:sp>
          <p:nvSpPr>
            <p:cNvPr id="87061" name="Line 18"/>
            <p:cNvSpPr>
              <a:spLocks noChangeShapeType="1"/>
            </p:cNvSpPr>
            <p:nvPr/>
          </p:nvSpPr>
          <p:spPr bwMode="auto">
            <a:xfrm>
              <a:off x="3024" y="1968"/>
              <a:ext cx="0" cy="1632"/>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6" name="Group 19"/>
          <p:cNvGrpSpPr>
            <a:grpSpLocks/>
          </p:cNvGrpSpPr>
          <p:nvPr/>
        </p:nvGrpSpPr>
        <p:grpSpPr bwMode="auto">
          <a:xfrm>
            <a:off x="5486401" y="3810000"/>
            <a:ext cx="627063" cy="2351088"/>
            <a:chOff x="2496" y="2400"/>
            <a:chExt cx="395" cy="1481"/>
          </a:xfrm>
        </p:grpSpPr>
        <p:sp>
          <p:nvSpPr>
            <p:cNvPr id="87058" name="Line 20"/>
            <p:cNvSpPr>
              <a:spLocks noChangeShapeType="1"/>
            </p:cNvSpPr>
            <p:nvPr/>
          </p:nvSpPr>
          <p:spPr bwMode="auto">
            <a:xfrm>
              <a:off x="2640" y="2400"/>
              <a:ext cx="0" cy="120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7059" name="Rectangle 21"/>
            <p:cNvSpPr>
              <a:spLocks noChangeArrowheads="1"/>
            </p:cNvSpPr>
            <p:nvPr/>
          </p:nvSpPr>
          <p:spPr bwMode="auto">
            <a:xfrm>
              <a:off x="2496" y="3600"/>
              <a:ext cx="395"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100</a:t>
              </a:r>
            </a:p>
          </p:txBody>
        </p:sp>
      </p:grpSp>
      <p:grpSp>
        <p:nvGrpSpPr>
          <p:cNvPr id="7" name="Group 22"/>
          <p:cNvGrpSpPr>
            <a:grpSpLocks/>
          </p:cNvGrpSpPr>
          <p:nvPr/>
        </p:nvGrpSpPr>
        <p:grpSpPr bwMode="auto">
          <a:xfrm>
            <a:off x="4738689" y="2071688"/>
            <a:ext cx="3830637" cy="2971800"/>
            <a:chOff x="1755" y="1302"/>
            <a:chExt cx="2413" cy="1872"/>
          </a:xfrm>
        </p:grpSpPr>
        <p:sp>
          <p:nvSpPr>
            <p:cNvPr id="87056" name="Rectangle 23"/>
            <p:cNvSpPr>
              <a:spLocks noChangeArrowheads="1"/>
            </p:cNvSpPr>
            <p:nvPr/>
          </p:nvSpPr>
          <p:spPr bwMode="auto">
            <a:xfrm>
              <a:off x="3504" y="1392"/>
              <a:ext cx="664"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Oferta</a:t>
              </a:r>
            </a:p>
          </p:txBody>
        </p:sp>
        <p:sp>
          <p:nvSpPr>
            <p:cNvPr id="87057" name="Line 24"/>
            <p:cNvSpPr>
              <a:spLocks noChangeShapeType="1"/>
            </p:cNvSpPr>
            <p:nvPr/>
          </p:nvSpPr>
          <p:spPr bwMode="auto">
            <a:xfrm flipV="1">
              <a:off x="1755" y="1302"/>
              <a:ext cx="1584" cy="1872"/>
            </a:xfrm>
            <a:prstGeom prst="line">
              <a:avLst/>
            </a:prstGeom>
            <a:noFill/>
            <a:ln w="57150">
              <a:solidFill>
                <a:srgbClr val="000099"/>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8" name="Group 25"/>
          <p:cNvGrpSpPr>
            <a:grpSpLocks/>
          </p:cNvGrpSpPr>
          <p:nvPr/>
        </p:nvGrpSpPr>
        <p:grpSpPr bwMode="auto">
          <a:xfrm>
            <a:off x="3648075" y="5589588"/>
            <a:ext cx="6802438" cy="1047750"/>
            <a:chOff x="1344" y="3408"/>
            <a:chExt cx="4285" cy="660"/>
          </a:xfrm>
        </p:grpSpPr>
        <p:sp>
          <p:nvSpPr>
            <p:cNvPr id="87054" name="Rectangle 26"/>
            <p:cNvSpPr>
              <a:spLocks noChangeArrowheads="1"/>
            </p:cNvSpPr>
            <p:nvPr/>
          </p:nvSpPr>
          <p:spPr bwMode="auto">
            <a:xfrm>
              <a:off x="1344" y="3816"/>
              <a:ext cx="4285" cy="252"/>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000" b="1">
                  <a:solidFill>
                    <a:srgbClr val="000000"/>
                  </a:solidFill>
                  <a:latin typeface="Book Antiqua" pitchFamily="18" charset="0"/>
                </a:rPr>
                <a:t>2. ...genera un incremento de 10% en la cantidad ofrecida</a:t>
              </a:r>
            </a:p>
          </p:txBody>
        </p:sp>
        <p:sp>
          <p:nvSpPr>
            <p:cNvPr id="87055" name="AutoShape 27"/>
            <p:cNvSpPr>
              <a:spLocks noChangeArrowheads="1"/>
            </p:cNvSpPr>
            <p:nvPr/>
          </p:nvSpPr>
          <p:spPr bwMode="auto">
            <a:xfrm>
              <a:off x="2688" y="3408"/>
              <a:ext cx="288" cy="144"/>
            </a:xfrm>
            <a:prstGeom prst="rightArrow">
              <a:avLst>
                <a:gd name="adj1" fmla="val 50000"/>
                <a:gd name="adj2" fmla="val 50000"/>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Book Antiqua" pitchFamily="18" charset="0"/>
              </a:endParaRPr>
            </a:p>
          </p:txBody>
        </p:sp>
      </p:grpSp>
    </p:spTree>
    <p:extLst>
      <p:ext uri="{BB962C8B-B14F-4D97-AF65-F5344CB8AC3E}">
        <p14:creationId xmlns:p14="http://schemas.microsoft.com/office/powerpoint/2010/main" val="65494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2143125" y="381000"/>
            <a:ext cx="8524875" cy="1143000"/>
          </a:xfrm>
        </p:spPr>
        <p:txBody>
          <a:bodyPr vert="horz" lIns="92075" tIns="46038" rIns="92075" bIns="46038" rtlCol="0" anchor="ctr">
            <a:normAutofit/>
          </a:bodyPr>
          <a:lstStyle/>
          <a:p>
            <a:pPr eaLnBrk="1" hangingPunct="1">
              <a:defRPr/>
            </a:pPr>
            <a:r>
              <a:rPr lang="en-US" sz="3200" dirty="0" err="1">
                <a:solidFill>
                  <a:schemeClr val="bg2">
                    <a:lumMod val="75000"/>
                  </a:schemeClr>
                </a:solidFill>
                <a:latin typeface="Book Antiqua" pitchFamily="18" charset="0"/>
              </a:rPr>
              <a:t>Oferta</a:t>
            </a:r>
            <a:r>
              <a:rPr lang="en-US" sz="3200" dirty="0">
                <a:solidFill>
                  <a:schemeClr val="bg2">
                    <a:lumMod val="75000"/>
                  </a:schemeClr>
                </a:solidFill>
                <a:latin typeface="Book Antiqua" pitchFamily="18" charset="0"/>
              </a:rPr>
              <a:t> con </a:t>
            </a:r>
            <a:r>
              <a:rPr lang="en-US" sz="3200" dirty="0" err="1">
                <a:solidFill>
                  <a:schemeClr val="bg2">
                    <a:lumMod val="75000"/>
                  </a:schemeClr>
                </a:solidFill>
                <a:latin typeface="Book Antiqua" pitchFamily="18" charset="0"/>
              </a:rPr>
              <a:t>Elasticidad</a:t>
            </a:r>
            <a:r>
              <a:rPr lang="en-US" sz="3200" dirty="0">
                <a:solidFill>
                  <a:schemeClr val="bg2">
                    <a:lumMod val="75000"/>
                  </a:schemeClr>
                </a:solidFill>
                <a:latin typeface="Book Antiqua" pitchFamily="18" charset="0"/>
              </a:rPr>
              <a:t> </a:t>
            </a:r>
            <a:r>
              <a:rPr lang="en-US" sz="3200" dirty="0" err="1">
                <a:solidFill>
                  <a:schemeClr val="bg2">
                    <a:lumMod val="75000"/>
                  </a:schemeClr>
                </a:solidFill>
                <a:latin typeface="Book Antiqua" pitchFamily="18" charset="0"/>
              </a:rPr>
              <a:t>Unitaria</a:t>
            </a:r>
            <a:r>
              <a:rPr lang="en-US" sz="3200" dirty="0">
                <a:solidFill>
                  <a:schemeClr val="bg2">
                    <a:lumMod val="75000"/>
                  </a:schemeClr>
                </a:solidFill>
                <a:latin typeface="Book Antiqua" pitchFamily="18" charset="0"/>
              </a:rPr>
              <a:t>	</a:t>
            </a:r>
            <a:r>
              <a:rPr lang="en-US" sz="2400" dirty="0" err="1">
                <a:solidFill>
                  <a:schemeClr val="bg2">
                    <a:lumMod val="75000"/>
                  </a:schemeClr>
                </a:solidFill>
                <a:latin typeface="Book Antiqua" pitchFamily="18" charset="0"/>
              </a:rPr>
              <a:t>Elasticidad</a:t>
            </a:r>
            <a:r>
              <a:rPr lang="en-US" sz="2400" dirty="0">
                <a:solidFill>
                  <a:schemeClr val="bg2">
                    <a:lumMod val="75000"/>
                  </a:schemeClr>
                </a:solidFill>
                <a:latin typeface="Book Antiqua" pitchFamily="18" charset="0"/>
              </a:rPr>
              <a:t> = 1</a:t>
            </a:r>
            <a:endParaRPr lang="en-US" sz="3200" dirty="0">
              <a:solidFill>
                <a:schemeClr val="bg2">
                  <a:lumMod val="75000"/>
                </a:schemeClr>
              </a:solidFill>
              <a:effectLst>
                <a:outerShdw blurRad="38100" dist="38100" dir="2700000" algn="tl">
                  <a:srgbClr val="C0C0C0"/>
                </a:outerShdw>
              </a:effectLst>
              <a:latin typeface="Book Antiqua" pitchFamily="18" charset="0"/>
            </a:endParaRPr>
          </a:p>
        </p:txBody>
      </p:sp>
      <p:sp>
        <p:nvSpPr>
          <p:cNvPr id="88067" name="Line 3"/>
          <p:cNvSpPr>
            <a:spLocks noChangeShapeType="1"/>
          </p:cNvSpPr>
          <p:nvPr/>
        </p:nvSpPr>
        <p:spPr bwMode="auto">
          <a:xfrm>
            <a:off x="3943350" y="1843088"/>
            <a:ext cx="0" cy="3810000"/>
          </a:xfrm>
          <a:prstGeom prst="line">
            <a:avLst/>
          </a:prstGeom>
          <a:noFill/>
          <a:ln w="28575">
            <a:solidFill>
              <a:schemeClr val="tx2">
                <a:lumMod val="10000"/>
              </a:schemeClr>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8068" name="Line 4"/>
          <p:cNvSpPr>
            <a:spLocks noChangeShapeType="1"/>
          </p:cNvSpPr>
          <p:nvPr/>
        </p:nvSpPr>
        <p:spPr bwMode="auto">
          <a:xfrm>
            <a:off x="3943350" y="5653088"/>
            <a:ext cx="5181600" cy="0"/>
          </a:xfrm>
          <a:prstGeom prst="line">
            <a:avLst/>
          </a:prstGeom>
          <a:noFill/>
          <a:ln w="28575">
            <a:solidFill>
              <a:schemeClr val="tx2">
                <a:lumMod val="10000"/>
              </a:schemeClr>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8069" name="Rectangle 5"/>
          <p:cNvSpPr>
            <a:spLocks noChangeArrowheads="1"/>
          </p:cNvSpPr>
          <p:nvPr/>
        </p:nvSpPr>
        <p:spPr bwMode="auto">
          <a:xfrm>
            <a:off x="8896351" y="5576889"/>
            <a:ext cx="1427163" cy="446087"/>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Cantidad</a:t>
            </a:r>
          </a:p>
        </p:txBody>
      </p:sp>
      <p:sp>
        <p:nvSpPr>
          <p:cNvPr id="88070" name="Rectangle 6"/>
          <p:cNvSpPr>
            <a:spLocks noChangeArrowheads="1"/>
          </p:cNvSpPr>
          <p:nvPr/>
        </p:nvSpPr>
        <p:spPr bwMode="auto">
          <a:xfrm>
            <a:off x="2771775" y="1658937"/>
            <a:ext cx="1019175" cy="446087"/>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dirty="0" err="1">
                <a:solidFill>
                  <a:srgbClr val="000000"/>
                </a:solidFill>
                <a:latin typeface="Book Antiqua" pitchFamily="18" charset="0"/>
              </a:rPr>
              <a:t>Precio</a:t>
            </a:r>
            <a:endParaRPr lang="en-US" sz="2300" b="1" dirty="0">
              <a:solidFill>
                <a:srgbClr val="000000"/>
              </a:solidFill>
              <a:latin typeface="Book Antiqua" pitchFamily="18" charset="0"/>
            </a:endParaRPr>
          </a:p>
        </p:txBody>
      </p:sp>
      <p:grpSp>
        <p:nvGrpSpPr>
          <p:cNvPr id="2" name="Group 7"/>
          <p:cNvGrpSpPr>
            <a:grpSpLocks/>
          </p:cNvGrpSpPr>
          <p:nvPr/>
        </p:nvGrpSpPr>
        <p:grpSpPr bwMode="auto">
          <a:xfrm>
            <a:off x="3638550" y="3595689"/>
            <a:ext cx="2528888" cy="446087"/>
            <a:chOff x="1008" y="2304"/>
            <a:chExt cx="1776" cy="281"/>
          </a:xfrm>
        </p:grpSpPr>
        <p:sp>
          <p:nvSpPr>
            <p:cNvPr id="88090" name="Rectangle 8"/>
            <p:cNvSpPr>
              <a:spLocks noChangeArrowheads="1"/>
            </p:cNvSpPr>
            <p:nvPr/>
          </p:nvSpPr>
          <p:spPr bwMode="auto">
            <a:xfrm>
              <a:off x="1008" y="2304"/>
              <a:ext cx="233"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4</a:t>
              </a:r>
            </a:p>
          </p:txBody>
        </p:sp>
        <p:sp>
          <p:nvSpPr>
            <p:cNvPr id="88091" name="Line 9"/>
            <p:cNvSpPr>
              <a:spLocks noChangeShapeType="1"/>
            </p:cNvSpPr>
            <p:nvPr/>
          </p:nvSpPr>
          <p:spPr bwMode="auto">
            <a:xfrm>
              <a:off x="1200" y="2448"/>
              <a:ext cx="1584"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3" name="Group 10"/>
          <p:cNvGrpSpPr>
            <a:grpSpLocks/>
          </p:cNvGrpSpPr>
          <p:nvPr/>
        </p:nvGrpSpPr>
        <p:grpSpPr bwMode="auto">
          <a:xfrm>
            <a:off x="3486150" y="2833689"/>
            <a:ext cx="3824288" cy="446087"/>
            <a:chOff x="912" y="1824"/>
            <a:chExt cx="2592" cy="281"/>
          </a:xfrm>
        </p:grpSpPr>
        <p:sp>
          <p:nvSpPr>
            <p:cNvPr id="88088" name="Rectangle 11"/>
            <p:cNvSpPr>
              <a:spLocks noChangeArrowheads="1"/>
            </p:cNvSpPr>
            <p:nvPr/>
          </p:nvSpPr>
          <p:spPr bwMode="auto">
            <a:xfrm>
              <a:off x="912" y="1824"/>
              <a:ext cx="325"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$5</a:t>
              </a:r>
            </a:p>
          </p:txBody>
        </p:sp>
        <p:sp>
          <p:nvSpPr>
            <p:cNvPr id="88089" name="Line 12"/>
            <p:cNvSpPr>
              <a:spLocks noChangeShapeType="1"/>
            </p:cNvSpPr>
            <p:nvPr/>
          </p:nvSpPr>
          <p:spPr bwMode="auto">
            <a:xfrm>
              <a:off x="1200" y="1968"/>
              <a:ext cx="2304"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4" name="Group 13"/>
          <p:cNvGrpSpPr>
            <a:grpSpLocks/>
          </p:cNvGrpSpPr>
          <p:nvPr/>
        </p:nvGrpSpPr>
        <p:grpSpPr bwMode="auto">
          <a:xfrm>
            <a:off x="1881188" y="2857500"/>
            <a:ext cx="2214562" cy="1138238"/>
            <a:chOff x="93" y="1869"/>
            <a:chExt cx="1395" cy="717"/>
          </a:xfrm>
        </p:grpSpPr>
        <p:sp>
          <p:nvSpPr>
            <p:cNvPr id="88086" name="Rectangle 14"/>
            <p:cNvSpPr>
              <a:spLocks noChangeArrowheads="1"/>
            </p:cNvSpPr>
            <p:nvPr/>
          </p:nvSpPr>
          <p:spPr bwMode="auto">
            <a:xfrm>
              <a:off x="93" y="1869"/>
              <a:ext cx="1068" cy="717"/>
            </a:xfrm>
            <a:prstGeom prst="rect">
              <a:avLst/>
            </a:prstGeom>
            <a:no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000" b="1">
                  <a:solidFill>
                    <a:srgbClr val="000000"/>
                  </a:solidFill>
                  <a:latin typeface="Book Antiqua" pitchFamily="18" charset="0"/>
                </a:rPr>
                <a:t>1. Un 22% de</a:t>
              </a:r>
            </a:p>
            <a:p>
              <a:pPr defTabSz="914400" eaLnBrk="0" fontAlgn="base" hangingPunct="0">
                <a:lnSpc>
                  <a:spcPct val="85000"/>
                </a:lnSpc>
                <a:spcBef>
                  <a:spcPct val="0"/>
                </a:spcBef>
                <a:spcAft>
                  <a:spcPct val="0"/>
                </a:spcAft>
              </a:pPr>
              <a:r>
                <a:rPr lang="en-US" b="1">
                  <a:solidFill>
                    <a:srgbClr val="000000"/>
                  </a:solidFill>
                  <a:latin typeface="Book Antiqua" pitchFamily="18" charset="0"/>
                </a:rPr>
                <a:t>incremento</a:t>
              </a:r>
              <a:endParaRPr lang="en-US" sz="2000" b="1">
                <a:solidFill>
                  <a:srgbClr val="000000"/>
                </a:solidFill>
                <a:latin typeface="Book Antiqua" pitchFamily="18" charset="0"/>
              </a:endParaRPr>
            </a:p>
            <a:p>
              <a:pPr defTabSz="914400" eaLnBrk="0" fontAlgn="base" hangingPunct="0">
                <a:lnSpc>
                  <a:spcPct val="85000"/>
                </a:lnSpc>
                <a:spcBef>
                  <a:spcPct val="0"/>
                </a:spcBef>
                <a:spcAft>
                  <a:spcPct val="0"/>
                </a:spcAft>
              </a:pPr>
              <a:r>
                <a:rPr lang="en-US" sz="2000" b="1">
                  <a:solidFill>
                    <a:srgbClr val="000000"/>
                  </a:solidFill>
                  <a:latin typeface="Book Antiqua" pitchFamily="18" charset="0"/>
                </a:rPr>
                <a:t>en el </a:t>
              </a:r>
            </a:p>
            <a:p>
              <a:pPr defTabSz="914400" eaLnBrk="0" fontAlgn="base" hangingPunct="0">
                <a:lnSpc>
                  <a:spcPct val="85000"/>
                </a:lnSpc>
                <a:spcBef>
                  <a:spcPct val="0"/>
                </a:spcBef>
                <a:spcAft>
                  <a:spcPct val="0"/>
                </a:spcAft>
              </a:pPr>
              <a:r>
                <a:rPr lang="en-US" sz="2000" b="1">
                  <a:solidFill>
                    <a:srgbClr val="000000"/>
                  </a:solidFill>
                  <a:latin typeface="Book Antiqua" pitchFamily="18" charset="0"/>
                </a:rPr>
                <a:t>precio....</a:t>
              </a:r>
            </a:p>
          </p:txBody>
        </p:sp>
        <p:sp>
          <p:nvSpPr>
            <p:cNvPr id="88087" name="AutoShape 15"/>
            <p:cNvSpPr>
              <a:spLocks noChangeArrowheads="1"/>
            </p:cNvSpPr>
            <p:nvPr/>
          </p:nvSpPr>
          <p:spPr bwMode="auto">
            <a:xfrm>
              <a:off x="1344" y="2016"/>
              <a:ext cx="144" cy="336"/>
            </a:xfrm>
            <a:prstGeom prst="upArrow">
              <a:avLst>
                <a:gd name="adj1" fmla="val 50000"/>
                <a:gd name="adj2" fmla="val 58333"/>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Book Antiqua" pitchFamily="18" charset="0"/>
              </a:endParaRPr>
            </a:p>
          </p:txBody>
        </p:sp>
      </p:grpSp>
      <p:grpSp>
        <p:nvGrpSpPr>
          <p:cNvPr id="5" name="Group 16"/>
          <p:cNvGrpSpPr>
            <a:grpSpLocks/>
          </p:cNvGrpSpPr>
          <p:nvPr/>
        </p:nvGrpSpPr>
        <p:grpSpPr bwMode="auto">
          <a:xfrm>
            <a:off x="6953251" y="3071814"/>
            <a:ext cx="627063" cy="2960687"/>
            <a:chOff x="3264" y="2016"/>
            <a:chExt cx="395" cy="1865"/>
          </a:xfrm>
        </p:grpSpPr>
        <p:sp>
          <p:nvSpPr>
            <p:cNvPr id="88084" name="Rectangle 17"/>
            <p:cNvSpPr>
              <a:spLocks noChangeArrowheads="1"/>
            </p:cNvSpPr>
            <p:nvPr/>
          </p:nvSpPr>
          <p:spPr bwMode="auto">
            <a:xfrm>
              <a:off x="3264" y="3600"/>
              <a:ext cx="395"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125</a:t>
              </a:r>
            </a:p>
          </p:txBody>
        </p:sp>
        <p:sp>
          <p:nvSpPr>
            <p:cNvPr id="88085" name="Line 18"/>
            <p:cNvSpPr>
              <a:spLocks noChangeShapeType="1"/>
            </p:cNvSpPr>
            <p:nvPr/>
          </p:nvSpPr>
          <p:spPr bwMode="auto">
            <a:xfrm>
              <a:off x="3456" y="2016"/>
              <a:ext cx="0" cy="1584"/>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6" name="Group 19"/>
          <p:cNvGrpSpPr>
            <a:grpSpLocks/>
          </p:cNvGrpSpPr>
          <p:nvPr/>
        </p:nvGrpSpPr>
        <p:grpSpPr bwMode="auto">
          <a:xfrm>
            <a:off x="5810251" y="3857625"/>
            <a:ext cx="627063" cy="2274888"/>
            <a:chOff x="2592" y="2448"/>
            <a:chExt cx="395" cy="1433"/>
          </a:xfrm>
        </p:grpSpPr>
        <p:sp>
          <p:nvSpPr>
            <p:cNvPr id="88082" name="Line 20"/>
            <p:cNvSpPr>
              <a:spLocks noChangeShapeType="1"/>
            </p:cNvSpPr>
            <p:nvPr/>
          </p:nvSpPr>
          <p:spPr bwMode="auto">
            <a:xfrm>
              <a:off x="2784" y="2448"/>
              <a:ext cx="0" cy="1104"/>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8083" name="Rectangle 21"/>
            <p:cNvSpPr>
              <a:spLocks noChangeArrowheads="1"/>
            </p:cNvSpPr>
            <p:nvPr/>
          </p:nvSpPr>
          <p:spPr bwMode="auto">
            <a:xfrm>
              <a:off x="2592" y="3600"/>
              <a:ext cx="395"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100</a:t>
              </a:r>
            </a:p>
          </p:txBody>
        </p:sp>
      </p:grpSp>
      <p:grpSp>
        <p:nvGrpSpPr>
          <p:cNvPr id="7" name="Group 22"/>
          <p:cNvGrpSpPr>
            <a:grpSpLocks/>
          </p:cNvGrpSpPr>
          <p:nvPr/>
        </p:nvGrpSpPr>
        <p:grpSpPr bwMode="auto">
          <a:xfrm>
            <a:off x="4167188" y="1857375"/>
            <a:ext cx="5854700" cy="3276600"/>
            <a:chOff x="1296" y="1344"/>
            <a:chExt cx="3688" cy="2064"/>
          </a:xfrm>
        </p:grpSpPr>
        <p:sp>
          <p:nvSpPr>
            <p:cNvPr id="88080" name="Rectangle 23"/>
            <p:cNvSpPr>
              <a:spLocks noChangeArrowheads="1"/>
            </p:cNvSpPr>
            <p:nvPr/>
          </p:nvSpPr>
          <p:spPr bwMode="auto">
            <a:xfrm>
              <a:off x="4320" y="1344"/>
              <a:ext cx="664" cy="281"/>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Book Antiqua" pitchFamily="18" charset="0"/>
                </a:rPr>
                <a:t>Oferta</a:t>
              </a:r>
            </a:p>
          </p:txBody>
        </p:sp>
        <p:sp>
          <p:nvSpPr>
            <p:cNvPr id="88081" name="Line 24"/>
            <p:cNvSpPr>
              <a:spLocks noChangeShapeType="1"/>
            </p:cNvSpPr>
            <p:nvPr/>
          </p:nvSpPr>
          <p:spPr bwMode="auto">
            <a:xfrm flipV="1">
              <a:off x="1296" y="1440"/>
              <a:ext cx="2976" cy="1968"/>
            </a:xfrm>
            <a:prstGeom prst="line">
              <a:avLst/>
            </a:prstGeom>
            <a:noFill/>
            <a:ln w="57150">
              <a:solidFill>
                <a:srgbClr val="000099"/>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8" name="Group 25"/>
          <p:cNvGrpSpPr>
            <a:grpSpLocks/>
          </p:cNvGrpSpPr>
          <p:nvPr/>
        </p:nvGrpSpPr>
        <p:grpSpPr bwMode="auto">
          <a:xfrm>
            <a:off x="3865564" y="5214938"/>
            <a:ext cx="6802437" cy="1200150"/>
            <a:chOff x="1344" y="3312"/>
            <a:chExt cx="4285" cy="756"/>
          </a:xfrm>
        </p:grpSpPr>
        <p:sp>
          <p:nvSpPr>
            <p:cNvPr id="88078" name="Rectangle 26"/>
            <p:cNvSpPr>
              <a:spLocks noChangeArrowheads="1"/>
            </p:cNvSpPr>
            <p:nvPr/>
          </p:nvSpPr>
          <p:spPr bwMode="auto">
            <a:xfrm>
              <a:off x="1344" y="3816"/>
              <a:ext cx="4285" cy="252"/>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000" b="1">
                  <a:solidFill>
                    <a:srgbClr val="000000"/>
                  </a:solidFill>
                  <a:latin typeface="Book Antiqua" pitchFamily="18" charset="0"/>
                </a:rPr>
                <a:t>2. ...genera un incremento de 22% en la cantidad ofrecida</a:t>
              </a:r>
              <a:endParaRPr lang="en-US" sz="2300" b="1">
                <a:solidFill>
                  <a:srgbClr val="000000"/>
                </a:solidFill>
                <a:latin typeface="Book Antiqua" pitchFamily="18" charset="0"/>
              </a:endParaRPr>
            </a:p>
          </p:txBody>
        </p:sp>
        <p:sp>
          <p:nvSpPr>
            <p:cNvPr id="88079" name="AutoShape 27"/>
            <p:cNvSpPr>
              <a:spLocks noChangeArrowheads="1"/>
            </p:cNvSpPr>
            <p:nvPr/>
          </p:nvSpPr>
          <p:spPr bwMode="auto">
            <a:xfrm>
              <a:off x="2832" y="3312"/>
              <a:ext cx="576" cy="144"/>
            </a:xfrm>
            <a:prstGeom prst="rightArrow">
              <a:avLst>
                <a:gd name="adj1" fmla="val 50000"/>
                <a:gd name="adj2" fmla="val 100000"/>
              </a:avLst>
            </a:prstGeom>
            <a:solidFill>
              <a:srgbClr val="FC0128"/>
            </a:solidFill>
            <a:ln w="12700">
              <a:solidFill>
                <a:srgbClr val="FC0128"/>
              </a:solidFill>
              <a:miter lim="800000"/>
              <a:headEnd type="none" w="sm" len="sm"/>
              <a:tailEnd type="none" w="sm" len="sm"/>
            </a:ln>
          </p:spPr>
          <p:txBody>
            <a:bodyPr wrap="none" anchor="ctr"/>
            <a:lstStyle/>
            <a:p>
              <a:pPr algn="ctr" defTabSz="914400" eaLnBrk="0" fontAlgn="base" hangingPunct="0">
                <a:spcBef>
                  <a:spcPct val="0"/>
                </a:spcBef>
                <a:spcAft>
                  <a:spcPct val="0"/>
                </a:spcAft>
              </a:pPr>
              <a:endParaRPr lang="es-ES" sz="2400">
                <a:solidFill>
                  <a:srgbClr val="FC0128"/>
                </a:solidFill>
                <a:latin typeface="Book Antiqua" pitchFamily="18" charset="0"/>
              </a:endParaRPr>
            </a:p>
          </p:txBody>
        </p:sp>
      </p:grpSp>
    </p:spTree>
    <p:extLst>
      <p:ext uri="{BB962C8B-B14F-4D97-AF65-F5344CB8AC3E}">
        <p14:creationId xmlns:p14="http://schemas.microsoft.com/office/powerpoint/2010/main" val="2924392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title"/>
          </p:nvPr>
        </p:nvSpPr>
        <p:spPr>
          <a:xfrm>
            <a:off x="2595538" y="381000"/>
            <a:ext cx="8072462" cy="1143000"/>
          </a:xfrm>
        </p:spPr>
        <p:txBody>
          <a:bodyPr vert="horz" lIns="92075" tIns="46038" rIns="92075" bIns="46038" rtlCol="0" anchor="ctr">
            <a:noAutofit/>
          </a:bodyPr>
          <a:lstStyle/>
          <a:p>
            <a:pPr eaLnBrk="1" hangingPunct="1">
              <a:defRPr/>
            </a:pPr>
            <a:r>
              <a:rPr lang="en-US" sz="3200" dirty="0" err="1">
                <a:solidFill>
                  <a:schemeClr val="bg2">
                    <a:lumMod val="75000"/>
                  </a:schemeClr>
                </a:solidFill>
                <a:latin typeface="Book Antiqua" pitchFamily="18" charset="0"/>
              </a:rPr>
              <a:t>Oferta</a:t>
            </a:r>
            <a:r>
              <a:rPr lang="en-US" sz="3200" dirty="0">
                <a:solidFill>
                  <a:schemeClr val="bg2">
                    <a:lumMod val="75000"/>
                  </a:schemeClr>
                </a:solidFill>
                <a:latin typeface="Book Antiqua" pitchFamily="18" charset="0"/>
              </a:rPr>
              <a:t> </a:t>
            </a:r>
            <a:r>
              <a:rPr lang="en-US" sz="3200" dirty="0" err="1">
                <a:solidFill>
                  <a:schemeClr val="bg2">
                    <a:lumMod val="75000"/>
                  </a:schemeClr>
                </a:solidFill>
                <a:latin typeface="Book Antiqua" pitchFamily="18" charset="0"/>
              </a:rPr>
              <a:t>Perfectamente</a:t>
            </a:r>
            <a:r>
              <a:rPr lang="en-US" sz="3200" dirty="0">
                <a:solidFill>
                  <a:schemeClr val="bg2">
                    <a:lumMod val="75000"/>
                  </a:schemeClr>
                </a:solidFill>
                <a:latin typeface="Book Antiqua" pitchFamily="18" charset="0"/>
              </a:rPr>
              <a:t> </a:t>
            </a:r>
            <a:r>
              <a:rPr lang="en-US" sz="3200" dirty="0" err="1">
                <a:solidFill>
                  <a:schemeClr val="bg2">
                    <a:lumMod val="75000"/>
                  </a:schemeClr>
                </a:solidFill>
                <a:latin typeface="Book Antiqua" pitchFamily="18" charset="0"/>
              </a:rPr>
              <a:t>Elástica</a:t>
            </a:r>
            <a:r>
              <a:rPr lang="en-US" sz="3200" dirty="0">
                <a:solidFill>
                  <a:schemeClr val="bg2">
                    <a:lumMod val="75000"/>
                  </a:schemeClr>
                </a:solidFill>
                <a:latin typeface="Book Antiqua" pitchFamily="18" charset="0"/>
              </a:rPr>
              <a:t> 	</a:t>
            </a:r>
            <a:r>
              <a:rPr lang="en-US" sz="2400" dirty="0" err="1">
                <a:solidFill>
                  <a:schemeClr val="bg2">
                    <a:lumMod val="75000"/>
                  </a:schemeClr>
                </a:solidFill>
                <a:latin typeface="Book Antiqua" pitchFamily="18" charset="0"/>
              </a:rPr>
              <a:t>Elasticidad</a:t>
            </a:r>
            <a:r>
              <a:rPr lang="en-US" sz="2400" dirty="0">
                <a:solidFill>
                  <a:schemeClr val="bg2">
                    <a:lumMod val="75000"/>
                  </a:schemeClr>
                </a:solidFill>
                <a:latin typeface="Book Antiqua" pitchFamily="18" charset="0"/>
              </a:rPr>
              <a:t> = </a:t>
            </a:r>
            <a:r>
              <a:rPr lang="en-US" sz="3200" dirty="0">
                <a:solidFill>
                  <a:schemeClr val="bg2">
                    <a:lumMod val="75000"/>
                  </a:schemeClr>
                </a:solidFill>
                <a:latin typeface="Book Antiqua" pitchFamily="18" charset="0"/>
                <a:sym typeface="Symbol" pitchFamily="18" charset="2"/>
              </a:rPr>
              <a:t></a:t>
            </a:r>
            <a:endParaRPr lang="en-US" sz="3200" dirty="0">
              <a:solidFill>
                <a:schemeClr val="bg2">
                  <a:lumMod val="75000"/>
                </a:schemeClr>
              </a:solidFill>
              <a:effectLst>
                <a:outerShdw blurRad="38100" dist="38100" dir="2700000" algn="tl">
                  <a:srgbClr val="C0C0C0"/>
                </a:outerShdw>
              </a:effectLst>
              <a:latin typeface="Book Antiqua" pitchFamily="18" charset="0"/>
            </a:endParaRPr>
          </a:p>
        </p:txBody>
      </p:sp>
      <p:sp>
        <p:nvSpPr>
          <p:cNvPr id="89091" name="Line 3"/>
          <p:cNvSpPr>
            <a:spLocks noChangeShapeType="1"/>
          </p:cNvSpPr>
          <p:nvPr/>
        </p:nvSpPr>
        <p:spPr bwMode="auto">
          <a:xfrm>
            <a:off x="3429000" y="1905000"/>
            <a:ext cx="0" cy="3810000"/>
          </a:xfrm>
          <a:prstGeom prst="line">
            <a:avLst/>
          </a:prstGeom>
          <a:noFill/>
          <a:ln w="28575">
            <a:solidFill>
              <a:schemeClr val="tx2">
                <a:lumMod val="10000"/>
              </a:schemeClr>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9092" name="Line 4"/>
          <p:cNvSpPr>
            <a:spLocks noChangeShapeType="1"/>
          </p:cNvSpPr>
          <p:nvPr/>
        </p:nvSpPr>
        <p:spPr bwMode="auto">
          <a:xfrm>
            <a:off x="3429000" y="5715000"/>
            <a:ext cx="5181600" cy="0"/>
          </a:xfrm>
          <a:prstGeom prst="line">
            <a:avLst/>
          </a:prstGeom>
          <a:noFill/>
          <a:ln w="28575">
            <a:solidFill>
              <a:schemeClr val="tx2">
                <a:lumMod val="25000"/>
              </a:schemeClr>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89093" name="Rectangle 5"/>
          <p:cNvSpPr>
            <a:spLocks noChangeArrowheads="1"/>
          </p:cNvSpPr>
          <p:nvPr/>
        </p:nvSpPr>
        <p:spPr bwMode="auto">
          <a:xfrm>
            <a:off x="8543925" y="5373688"/>
            <a:ext cx="1208088" cy="442912"/>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Cantidad</a:t>
            </a:r>
          </a:p>
        </p:txBody>
      </p:sp>
      <p:sp>
        <p:nvSpPr>
          <p:cNvPr id="89094" name="Rectangle 6"/>
          <p:cNvSpPr>
            <a:spLocks noChangeArrowheads="1"/>
          </p:cNvSpPr>
          <p:nvPr/>
        </p:nvSpPr>
        <p:spPr bwMode="auto">
          <a:xfrm>
            <a:off x="2495551" y="1700213"/>
            <a:ext cx="917575" cy="442912"/>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Precio</a:t>
            </a:r>
          </a:p>
        </p:txBody>
      </p:sp>
      <p:grpSp>
        <p:nvGrpSpPr>
          <p:cNvPr id="2" name="Group 7"/>
          <p:cNvGrpSpPr>
            <a:grpSpLocks/>
          </p:cNvGrpSpPr>
          <p:nvPr/>
        </p:nvGrpSpPr>
        <p:grpSpPr bwMode="auto">
          <a:xfrm>
            <a:off x="2971800" y="3505201"/>
            <a:ext cx="6527800" cy="519113"/>
            <a:chOff x="912" y="2208"/>
            <a:chExt cx="4112" cy="327"/>
          </a:xfrm>
        </p:grpSpPr>
        <p:sp>
          <p:nvSpPr>
            <p:cNvPr id="89105" name="Rectangle 8"/>
            <p:cNvSpPr>
              <a:spLocks noChangeArrowheads="1"/>
            </p:cNvSpPr>
            <p:nvPr/>
          </p:nvSpPr>
          <p:spPr bwMode="auto">
            <a:xfrm>
              <a:off x="4464" y="2208"/>
              <a:ext cx="560"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Oferta</a:t>
              </a:r>
            </a:p>
          </p:txBody>
        </p:sp>
        <p:sp>
          <p:nvSpPr>
            <p:cNvPr id="89106" name="Rectangle 9"/>
            <p:cNvSpPr>
              <a:spLocks noChangeArrowheads="1"/>
            </p:cNvSpPr>
            <p:nvPr/>
          </p:nvSpPr>
          <p:spPr bwMode="auto">
            <a:xfrm>
              <a:off x="912" y="2256"/>
              <a:ext cx="284"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$4</a:t>
              </a:r>
            </a:p>
          </p:txBody>
        </p:sp>
        <p:sp>
          <p:nvSpPr>
            <p:cNvPr id="89107" name="Line 10"/>
            <p:cNvSpPr>
              <a:spLocks noChangeShapeType="1"/>
            </p:cNvSpPr>
            <p:nvPr/>
          </p:nvSpPr>
          <p:spPr bwMode="auto">
            <a:xfrm>
              <a:off x="1200" y="2400"/>
              <a:ext cx="3120" cy="0"/>
            </a:xfrm>
            <a:prstGeom prst="line">
              <a:avLst/>
            </a:prstGeom>
            <a:noFill/>
            <a:ln w="57150">
              <a:solidFill>
                <a:srgbClr val="000099"/>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3" name="Group 11"/>
          <p:cNvGrpSpPr>
            <a:grpSpLocks/>
          </p:cNvGrpSpPr>
          <p:nvPr/>
        </p:nvGrpSpPr>
        <p:grpSpPr bwMode="auto">
          <a:xfrm>
            <a:off x="3429000" y="2362201"/>
            <a:ext cx="4649788" cy="987425"/>
            <a:chOff x="1200" y="1488"/>
            <a:chExt cx="2929" cy="622"/>
          </a:xfrm>
        </p:grpSpPr>
        <p:sp>
          <p:nvSpPr>
            <p:cNvPr id="89103" name="Rectangle 12"/>
            <p:cNvSpPr>
              <a:spLocks noChangeArrowheads="1"/>
            </p:cNvSpPr>
            <p:nvPr/>
          </p:nvSpPr>
          <p:spPr bwMode="auto">
            <a:xfrm>
              <a:off x="1536" y="1488"/>
              <a:ext cx="2593" cy="622"/>
            </a:xfrm>
            <a:prstGeom prst="rect">
              <a:avLst/>
            </a:prstGeom>
            <a:solidFill>
              <a:schemeClr val="bg1"/>
            </a:solid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300">
                  <a:solidFill>
                    <a:srgbClr val="000000"/>
                  </a:solidFill>
                  <a:latin typeface="Arial Narrow" pitchFamily="34" charset="0"/>
                </a:rPr>
                <a:t>1. Para cualquier precio</a:t>
              </a:r>
              <a:br>
                <a:rPr lang="en-US" sz="2300">
                  <a:solidFill>
                    <a:srgbClr val="000000"/>
                  </a:solidFill>
                  <a:latin typeface="Arial Narrow" pitchFamily="34" charset="0"/>
                </a:rPr>
              </a:br>
              <a:r>
                <a:rPr lang="en-US" sz="2300">
                  <a:solidFill>
                    <a:srgbClr val="000000"/>
                  </a:solidFill>
                  <a:latin typeface="Arial Narrow" pitchFamily="34" charset="0"/>
                </a:rPr>
                <a:t>por encima de 4, la cantidad ofrecida</a:t>
              </a:r>
              <a:br>
                <a:rPr lang="en-US" sz="2300">
                  <a:solidFill>
                    <a:srgbClr val="000000"/>
                  </a:solidFill>
                  <a:latin typeface="Arial Narrow" pitchFamily="34" charset="0"/>
                </a:rPr>
              </a:br>
              <a:r>
                <a:rPr lang="en-US" sz="2300">
                  <a:solidFill>
                    <a:srgbClr val="000000"/>
                  </a:solidFill>
                  <a:latin typeface="Arial Narrow" pitchFamily="34" charset="0"/>
                </a:rPr>
                <a:t>es infinita.</a:t>
              </a:r>
            </a:p>
          </p:txBody>
        </p:sp>
        <p:sp>
          <p:nvSpPr>
            <p:cNvPr id="89104" name="Line 13"/>
            <p:cNvSpPr>
              <a:spLocks noChangeShapeType="1"/>
            </p:cNvSpPr>
            <p:nvPr/>
          </p:nvSpPr>
          <p:spPr bwMode="auto">
            <a:xfrm flipV="1">
              <a:off x="1200" y="1776"/>
              <a:ext cx="336" cy="144"/>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4" name="Group 14"/>
          <p:cNvGrpSpPr>
            <a:grpSpLocks/>
          </p:cNvGrpSpPr>
          <p:nvPr/>
        </p:nvGrpSpPr>
        <p:grpSpPr bwMode="auto">
          <a:xfrm>
            <a:off x="5105400" y="3810001"/>
            <a:ext cx="2755900" cy="1520825"/>
            <a:chOff x="2256" y="2400"/>
            <a:chExt cx="1736" cy="958"/>
          </a:xfrm>
        </p:grpSpPr>
        <p:sp>
          <p:nvSpPr>
            <p:cNvPr id="89101" name="Rectangle 15"/>
            <p:cNvSpPr>
              <a:spLocks noChangeArrowheads="1"/>
            </p:cNvSpPr>
            <p:nvPr/>
          </p:nvSpPr>
          <p:spPr bwMode="auto">
            <a:xfrm>
              <a:off x="2256" y="2736"/>
              <a:ext cx="1736" cy="622"/>
            </a:xfrm>
            <a:prstGeom prst="rect">
              <a:avLst/>
            </a:prstGeom>
            <a:solidFill>
              <a:schemeClr val="bg1"/>
            </a:solid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300">
                  <a:solidFill>
                    <a:srgbClr val="000000"/>
                  </a:solidFill>
                  <a:latin typeface="Arial Narrow" pitchFamily="34" charset="0"/>
                </a:rPr>
                <a:t>2. Al precio exacto de 4,</a:t>
              </a:r>
            </a:p>
            <a:p>
              <a:pPr defTabSz="914400" eaLnBrk="0" fontAlgn="base" hangingPunct="0">
                <a:lnSpc>
                  <a:spcPct val="85000"/>
                </a:lnSpc>
                <a:spcBef>
                  <a:spcPct val="0"/>
                </a:spcBef>
                <a:spcAft>
                  <a:spcPct val="0"/>
                </a:spcAft>
              </a:pPr>
              <a:r>
                <a:rPr lang="en-US" sz="2300">
                  <a:solidFill>
                    <a:srgbClr val="000000"/>
                  </a:solidFill>
                  <a:latin typeface="Arial Narrow" pitchFamily="34" charset="0"/>
                </a:rPr>
                <a:t>los productores ofrecen</a:t>
              </a:r>
              <a:br>
                <a:rPr lang="en-US" sz="2300">
                  <a:solidFill>
                    <a:srgbClr val="000000"/>
                  </a:solidFill>
                  <a:latin typeface="Arial Narrow" pitchFamily="34" charset="0"/>
                </a:rPr>
              </a:br>
              <a:r>
                <a:rPr lang="en-US" sz="2300">
                  <a:solidFill>
                    <a:srgbClr val="000000"/>
                  </a:solidFill>
                  <a:latin typeface="Arial Narrow" pitchFamily="34" charset="0"/>
                </a:rPr>
                <a:t>cualquier cantidad.</a:t>
              </a:r>
            </a:p>
          </p:txBody>
        </p:sp>
        <p:sp>
          <p:nvSpPr>
            <p:cNvPr id="89102" name="Line 16"/>
            <p:cNvSpPr>
              <a:spLocks noChangeShapeType="1"/>
            </p:cNvSpPr>
            <p:nvPr/>
          </p:nvSpPr>
          <p:spPr bwMode="auto">
            <a:xfrm>
              <a:off x="2640" y="2400"/>
              <a:ext cx="96" cy="336"/>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5" name="Group 17"/>
          <p:cNvGrpSpPr>
            <a:grpSpLocks/>
          </p:cNvGrpSpPr>
          <p:nvPr/>
        </p:nvGrpSpPr>
        <p:grpSpPr bwMode="auto">
          <a:xfrm>
            <a:off x="2209800" y="4419601"/>
            <a:ext cx="4516438" cy="2060575"/>
            <a:chOff x="432" y="2784"/>
            <a:chExt cx="2845" cy="1298"/>
          </a:xfrm>
        </p:grpSpPr>
        <p:sp>
          <p:nvSpPr>
            <p:cNvPr id="89099" name="Rectangle 18"/>
            <p:cNvSpPr>
              <a:spLocks noChangeArrowheads="1"/>
            </p:cNvSpPr>
            <p:nvPr/>
          </p:nvSpPr>
          <p:spPr bwMode="auto">
            <a:xfrm>
              <a:off x="432" y="3648"/>
              <a:ext cx="2845" cy="434"/>
            </a:xfrm>
            <a:prstGeom prst="rect">
              <a:avLst/>
            </a:prstGeom>
            <a:solidFill>
              <a:schemeClr val="bg1"/>
            </a:solid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r>
                <a:rPr lang="en-US" sz="2300">
                  <a:solidFill>
                    <a:srgbClr val="000000"/>
                  </a:solidFill>
                  <a:latin typeface="Arial Narrow" pitchFamily="34" charset="0"/>
                </a:rPr>
                <a:t>3. Para cualquier precio por debajo de 4,</a:t>
              </a:r>
            </a:p>
            <a:p>
              <a:pPr defTabSz="914400" eaLnBrk="0" fontAlgn="base" hangingPunct="0">
                <a:lnSpc>
                  <a:spcPct val="85000"/>
                </a:lnSpc>
                <a:spcBef>
                  <a:spcPct val="0"/>
                </a:spcBef>
                <a:spcAft>
                  <a:spcPct val="0"/>
                </a:spcAft>
              </a:pPr>
              <a:r>
                <a:rPr lang="en-US" sz="2300">
                  <a:solidFill>
                    <a:srgbClr val="000000"/>
                  </a:solidFill>
                  <a:latin typeface="Arial Narrow" pitchFamily="34" charset="0"/>
                </a:rPr>
                <a:t>la cantidad ofrecida es cero.</a:t>
              </a:r>
            </a:p>
          </p:txBody>
        </p:sp>
        <p:sp>
          <p:nvSpPr>
            <p:cNvPr id="89100" name="Line 19"/>
            <p:cNvSpPr>
              <a:spLocks noChangeShapeType="1"/>
            </p:cNvSpPr>
            <p:nvPr/>
          </p:nvSpPr>
          <p:spPr bwMode="auto">
            <a:xfrm flipV="1">
              <a:off x="768" y="2784"/>
              <a:ext cx="432" cy="864"/>
            </a:xfrm>
            <a:prstGeom prst="line">
              <a:avLst/>
            </a:prstGeom>
            <a:noFill/>
            <a:ln w="28575">
              <a:solidFill>
                <a:schemeClr val="tx1"/>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spTree>
    <p:extLst>
      <p:ext uri="{BB962C8B-B14F-4D97-AF65-F5344CB8AC3E}">
        <p14:creationId xmlns:p14="http://schemas.microsoft.com/office/powerpoint/2010/main" val="2330490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2"/>
          <p:cNvSpPr>
            <a:spLocks noGrp="1" noChangeArrowheads="1"/>
          </p:cNvSpPr>
          <p:nvPr>
            <p:ph type="title"/>
          </p:nvPr>
        </p:nvSpPr>
        <p:spPr>
          <a:xfrm>
            <a:off x="2190750" y="457200"/>
            <a:ext cx="8858250" cy="1143000"/>
          </a:xfrm>
        </p:spPr>
        <p:txBody>
          <a:bodyPr vert="horz" lIns="92075" tIns="46038" rIns="92075" bIns="46038" rtlCol="0" anchor="ctr">
            <a:noAutofit/>
          </a:bodyPr>
          <a:lstStyle/>
          <a:p>
            <a:pPr eaLnBrk="1" hangingPunct="1">
              <a:defRPr/>
            </a:pPr>
            <a:r>
              <a:rPr lang="en-US" sz="3200" dirty="0" err="1">
                <a:solidFill>
                  <a:schemeClr val="bg2">
                    <a:lumMod val="75000"/>
                  </a:schemeClr>
                </a:solidFill>
                <a:latin typeface="Book Antiqua" pitchFamily="18" charset="0"/>
              </a:rPr>
              <a:t>Oferta</a:t>
            </a:r>
            <a:r>
              <a:rPr lang="en-US" sz="3200" dirty="0">
                <a:solidFill>
                  <a:schemeClr val="bg2">
                    <a:lumMod val="75000"/>
                  </a:schemeClr>
                </a:solidFill>
                <a:latin typeface="Book Antiqua" pitchFamily="18" charset="0"/>
              </a:rPr>
              <a:t> </a:t>
            </a:r>
            <a:r>
              <a:rPr lang="en-US" sz="3200" dirty="0" err="1">
                <a:solidFill>
                  <a:schemeClr val="bg2">
                    <a:lumMod val="75000"/>
                  </a:schemeClr>
                </a:solidFill>
                <a:latin typeface="Book Antiqua" pitchFamily="18" charset="0"/>
              </a:rPr>
              <a:t>Perfectamente</a:t>
            </a:r>
            <a:r>
              <a:rPr lang="en-US" sz="3200" dirty="0">
                <a:solidFill>
                  <a:schemeClr val="bg2">
                    <a:lumMod val="75000"/>
                  </a:schemeClr>
                </a:solidFill>
                <a:latin typeface="Book Antiqua" pitchFamily="18" charset="0"/>
              </a:rPr>
              <a:t> </a:t>
            </a:r>
            <a:r>
              <a:rPr lang="en-US" sz="3200" dirty="0" err="1">
                <a:solidFill>
                  <a:schemeClr val="bg2">
                    <a:lumMod val="75000"/>
                  </a:schemeClr>
                </a:solidFill>
                <a:latin typeface="Book Antiqua" pitchFamily="18" charset="0"/>
              </a:rPr>
              <a:t>Inelástica</a:t>
            </a:r>
            <a:r>
              <a:rPr lang="en-US" sz="3200" dirty="0">
                <a:solidFill>
                  <a:schemeClr val="bg2">
                    <a:lumMod val="75000"/>
                  </a:schemeClr>
                </a:solidFill>
                <a:latin typeface="Book Antiqua" pitchFamily="18" charset="0"/>
              </a:rPr>
              <a:t>	</a:t>
            </a:r>
            <a:r>
              <a:rPr lang="en-US" sz="2400" dirty="0" err="1">
                <a:solidFill>
                  <a:schemeClr val="bg2">
                    <a:lumMod val="75000"/>
                  </a:schemeClr>
                </a:solidFill>
                <a:latin typeface="Book Antiqua" pitchFamily="18" charset="0"/>
              </a:rPr>
              <a:t>Elasticidad</a:t>
            </a:r>
            <a:r>
              <a:rPr lang="en-US" sz="2400" dirty="0">
                <a:solidFill>
                  <a:schemeClr val="bg2">
                    <a:lumMod val="75000"/>
                  </a:schemeClr>
                </a:solidFill>
                <a:latin typeface="Book Antiqua" pitchFamily="18" charset="0"/>
              </a:rPr>
              <a:t> = 0</a:t>
            </a:r>
            <a:endParaRPr lang="en-US" sz="3200" dirty="0">
              <a:solidFill>
                <a:schemeClr val="bg2">
                  <a:lumMod val="75000"/>
                </a:schemeClr>
              </a:solidFill>
              <a:effectLst>
                <a:outerShdw blurRad="38100" dist="38100" dir="2700000" algn="tl">
                  <a:srgbClr val="C0C0C0"/>
                </a:outerShdw>
              </a:effectLst>
              <a:latin typeface="Book Antiqua" pitchFamily="18" charset="0"/>
            </a:endParaRPr>
          </a:p>
        </p:txBody>
      </p:sp>
      <p:sp>
        <p:nvSpPr>
          <p:cNvPr id="90115" name="Line 3"/>
          <p:cNvSpPr>
            <a:spLocks noChangeShapeType="1"/>
          </p:cNvSpPr>
          <p:nvPr/>
        </p:nvSpPr>
        <p:spPr bwMode="auto">
          <a:xfrm>
            <a:off x="4257675" y="1862138"/>
            <a:ext cx="0" cy="3810000"/>
          </a:xfrm>
          <a:prstGeom prst="line">
            <a:avLst/>
          </a:prstGeom>
          <a:noFill/>
          <a:ln w="28575">
            <a:solidFill>
              <a:schemeClr val="tx2">
                <a:lumMod val="10000"/>
              </a:schemeClr>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90116" name="Line 4"/>
          <p:cNvSpPr>
            <a:spLocks noChangeShapeType="1"/>
          </p:cNvSpPr>
          <p:nvPr/>
        </p:nvSpPr>
        <p:spPr bwMode="auto">
          <a:xfrm>
            <a:off x="4257675" y="5672138"/>
            <a:ext cx="5181600" cy="0"/>
          </a:xfrm>
          <a:prstGeom prst="line">
            <a:avLst/>
          </a:prstGeom>
          <a:noFill/>
          <a:ln w="28575">
            <a:solidFill>
              <a:schemeClr val="tx2">
                <a:lumMod val="10000"/>
              </a:schemeClr>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90117" name="Rectangle 5"/>
          <p:cNvSpPr>
            <a:spLocks noChangeArrowheads="1"/>
          </p:cNvSpPr>
          <p:nvPr/>
        </p:nvSpPr>
        <p:spPr bwMode="auto">
          <a:xfrm>
            <a:off x="9210675" y="5595938"/>
            <a:ext cx="1208088" cy="442912"/>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Cantidad</a:t>
            </a:r>
          </a:p>
        </p:txBody>
      </p:sp>
      <p:sp>
        <p:nvSpPr>
          <p:cNvPr id="90118" name="Rectangle 6"/>
          <p:cNvSpPr>
            <a:spLocks noChangeArrowheads="1"/>
          </p:cNvSpPr>
          <p:nvPr/>
        </p:nvSpPr>
        <p:spPr bwMode="auto">
          <a:xfrm>
            <a:off x="3419476" y="1709738"/>
            <a:ext cx="917575" cy="442912"/>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Precio</a:t>
            </a:r>
          </a:p>
        </p:txBody>
      </p:sp>
      <p:grpSp>
        <p:nvGrpSpPr>
          <p:cNvPr id="2" name="Group 7"/>
          <p:cNvGrpSpPr>
            <a:grpSpLocks/>
          </p:cNvGrpSpPr>
          <p:nvPr/>
        </p:nvGrpSpPr>
        <p:grpSpPr bwMode="auto">
          <a:xfrm>
            <a:off x="3952875" y="3538538"/>
            <a:ext cx="2590800" cy="442912"/>
            <a:chOff x="1008" y="2256"/>
            <a:chExt cx="1632" cy="279"/>
          </a:xfrm>
        </p:grpSpPr>
        <p:sp>
          <p:nvSpPr>
            <p:cNvPr id="90131" name="Rectangle 8"/>
            <p:cNvSpPr>
              <a:spLocks noChangeArrowheads="1"/>
            </p:cNvSpPr>
            <p:nvPr/>
          </p:nvSpPr>
          <p:spPr bwMode="auto">
            <a:xfrm>
              <a:off x="1008" y="2256"/>
              <a:ext cx="200"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4</a:t>
              </a:r>
            </a:p>
          </p:txBody>
        </p:sp>
        <p:sp>
          <p:nvSpPr>
            <p:cNvPr id="90132" name="Line 9"/>
            <p:cNvSpPr>
              <a:spLocks noChangeShapeType="1"/>
            </p:cNvSpPr>
            <p:nvPr/>
          </p:nvSpPr>
          <p:spPr bwMode="auto">
            <a:xfrm>
              <a:off x="1200" y="2400"/>
              <a:ext cx="1440"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3" name="Group 10"/>
          <p:cNvGrpSpPr>
            <a:grpSpLocks/>
          </p:cNvGrpSpPr>
          <p:nvPr/>
        </p:nvGrpSpPr>
        <p:grpSpPr bwMode="auto">
          <a:xfrm>
            <a:off x="3800475" y="2852738"/>
            <a:ext cx="2743200" cy="442912"/>
            <a:chOff x="912" y="1824"/>
            <a:chExt cx="1728" cy="279"/>
          </a:xfrm>
        </p:grpSpPr>
        <p:sp>
          <p:nvSpPr>
            <p:cNvPr id="90129" name="Rectangle 11"/>
            <p:cNvSpPr>
              <a:spLocks noChangeArrowheads="1"/>
            </p:cNvSpPr>
            <p:nvPr/>
          </p:nvSpPr>
          <p:spPr bwMode="auto">
            <a:xfrm>
              <a:off x="912" y="1824"/>
              <a:ext cx="284"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$5</a:t>
              </a:r>
            </a:p>
          </p:txBody>
        </p:sp>
        <p:sp>
          <p:nvSpPr>
            <p:cNvPr id="90130" name="Line 12"/>
            <p:cNvSpPr>
              <a:spLocks noChangeShapeType="1"/>
            </p:cNvSpPr>
            <p:nvPr/>
          </p:nvSpPr>
          <p:spPr bwMode="auto">
            <a:xfrm>
              <a:off x="1248" y="1968"/>
              <a:ext cx="1392" cy="0"/>
            </a:xfrm>
            <a:prstGeom prst="line">
              <a:avLst/>
            </a:prstGeom>
            <a:noFill/>
            <a:ln w="28575">
              <a:solidFill>
                <a:srgbClr val="FC0128"/>
              </a:solidFill>
              <a:prstDash val="sysDot"/>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pSp>
      <p:grpSp>
        <p:nvGrpSpPr>
          <p:cNvPr id="4" name="Group 13"/>
          <p:cNvGrpSpPr>
            <a:grpSpLocks/>
          </p:cNvGrpSpPr>
          <p:nvPr/>
        </p:nvGrpSpPr>
        <p:grpSpPr bwMode="auto">
          <a:xfrm>
            <a:off x="6238875" y="1785938"/>
            <a:ext cx="1270000" cy="4329112"/>
            <a:chOff x="2448" y="1152"/>
            <a:chExt cx="800" cy="2727"/>
          </a:xfrm>
        </p:grpSpPr>
        <p:sp>
          <p:nvSpPr>
            <p:cNvPr id="90126" name="Rectangle 14"/>
            <p:cNvSpPr>
              <a:spLocks noChangeArrowheads="1"/>
            </p:cNvSpPr>
            <p:nvPr/>
          </p:nvSpPr>
          <p:spPr bwMode="auto">
            <a:xfrm>
              <a:off x="2688" y="1152"/>
              <a:ext cx="560"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Oferta</a:t>
              </a:r>
            </a:p>
          </p:txBody>
        </p:sp>
        <p:sp>
          <p:nvSpPr>
            <p:cNvPr id="90127" name="Line 15"/>
            <p:cNvSpPr>
              <a:spLocks noChangeShapeType="1"/>
            </p:cNvSpPr>
            <p:nvPr/>
          </p:nvSpPr>
          <p:spPr bwMode="auto">
            <a:xfrm flipV="1">
              <a:off x="2640" y="1296"/>
              <a:ext cx="0" cy="2304"/>
            </a:xfrm>
            <a:prstGeom prst="line">
              <a:avLst/>
            </a:prstGeom>
            <a:noFill/>
            <a:ln w="57150">
              <a:solidFill>
                <a:srgbClr val="000099"/>
              </a:solidFill>
              <a:round/>
              <a:headEnd type="none" w="sm" len="sm"/>
              <a:tailEnd type="none" w="sm" len="sm"/>
            </a:ln>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90128" name="Rectangle 16"/>
            <p:cNvSpPr>
              <a:spLocks noChangeArrowheads="1"/>
            </p:cNvSpPr>
            <p:nvPr/>
          </p:nvSpPr>
          <p:spPr bwMode="auto">
            <a:xfrm>
              <a:off x="2448" y="3600"/>
              <a:ext cx="368" cy="279"/>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100</a:t>
              </a:r>
            </a:p>
          </p:txBody>
        </p:sp>
      </p:grpSp>
      <p:sp>
        <p:nvSpPr>
          <p:cNvPr id="722961" name="Rectangle 17"/>
          <p:cNvSpPr>
            <a:spLocks noChangeArrowheads="1"/>
          </p:cNvSpPr>
          <p:nvPr/>
        </p:nvSpPr>
        <p:spPr bwMode="auto">
          <a:xfrm>
            <a:off x="3689350" y="5891213"/>
            <a:ext cx="3498850" cy="442912"/>
          </a:xfrm>
          <a:prstGeom prst="rect">
            <a:avLst/>
          </a:prstGeom>
          <a:noFill/>
          <a:ln w="12700">
            <a:noFill/>
            <a:miter lim="800000"/>
            <a:headEnd type="none" w="sm" len="sm"/>
            <a:tailEnd type="none" w="sm" len="sm"/>
          </a:ln>
        </p:spPr>
        <p:txBody>
          <a:bodyPr wrap="none">
            <a:spAutoFit/>
          </a:bodyPr>
          <a:lstStyle/>
          <a:p>
            <a:pPr defTabSz="914400" eaLnBrk="0" fontAlgn="base" hangingPunct="0">
              <a:spcBef>
                <a:spcPct val="0"/>
              </a:spcBef>
              <a:spcAft>
                <a:spcPct val="0"/>
              </a:spcAft>
            </a:pPr>
            <a:r>
              <a:rPr lang="en-US" sz="2300" b="1">
                <a:solidFill>
                  <a:srgbClr val="000000"/>
                </a:solidFill>
                <a:latin typeface="Arial Narrow" pitchFamily="34" charset="0"/>
              </a:rPr>
              <a:t>2. </a:t>
            </a:r>
            <a:r>
              <a:rPr lang="en-US" sz="2000" b="1">
                <a:solidFill>
                  <a:srgbClr val="000000"/>
                </a:solidFill>
                <a:latin typeface="Arial Narrow" pitchFamily="34" charset="0"/>
              </a:rPr>
              <a:t>...no altera la cantidad ofrecida</a:t>
            </a:r>
            <a:endParaRPr lang="en-US" sz="2300" b="1">
              <a:solidFill>
                <a:srgbClr val="000000"/>
              </a:solidFill>
              <a:latin typeface="Arial Narrow" pitchFamily="34" charset="0"/>
            </a:endParaRPr>
          </a:p>
        </p:txBody>
      </p:sp>
      <p:grpSp>
        <p:nvGrpSpPr>
          <p:cNvPr id="5" name="Group 18"/>
          <p:cNvGrpSpPr>
            <a:grpSpLocks/>
          </p:cNvGrpSpPr>
          <p:nvPr/>
        </p:nvGrpSpPr>
        <p:grpSpPr bwMode="auto">
          <a:xfrm>
            <a:off x="2352675" y="2954338"/>
            <a:ext cx="1981200" cy="1166812"/>
            <a:chOff x="192" y="1872"/>
            <a:chExt cx="1248" cy="735"/>
          </a:xfrm>
        </p:grpSpPr>
        <p:sp>
          <p:nvSpPr>
            <p:cNvPr id="90124" name="Rectangle 19"/>
            <p:cNvSpPr>
              <a:spLocks noChangeArrowheads="1"/>
            </p:cNvSpPr>
            <p:nvPr/>
          </p:nvSpPr>
          <p:spPr bwMode="auto">
            <a:xfrm>
              <a:off x="192" y="1872"/>
              <a:ext cx="951" cy="735"/>
            </a:xfrm>
            <a:prstGeom prst="rect">
              <a:avLst/>
            </a:prstGeom>
            <a:noFill/>
            <a:ln w="12700">
              <a:noFill/>
              <a:miter lim="800000"/>
              <a:headEnd type="none" w="sm" len="sm"/>
              <a:tailEnd type="none" w="sm" len="sm"/>
            </a:ln>
          </p:spPr>
          <p:txBody>
            <a:bodyPr wrap="none">
              <a:spAutoFit/>
            </a:bodyPr>
            <a:lstStyle/>
            <a:p>
              <a:pPr defTabSz="914400" eaLnBrk="0" fontAlgn="base" hangingPunct="0">
                <a:lnSpc>
                  <a:spcPct val="85000"/>
                </a:lnSpc>
                <a:spcBef>
                  <a:spcPct val="0"/>
                </a:spcBef>
                <a:spcAft>
                  <a:spcPct val="0"/>
                </a:spcAft>
              </a:pPr>
              <a:endParaRPr lang="en-US" sz="2300" b="1">
                <a:solidFill>
                  <a:srgbClr val="000000"/>
                </a:solidFill>
                <a:latin typeface="Arial Narrow" pitchFamily="34" charset="0"/>
              </a:endParaRPr>
            </a:p>
            <a:p>
              <a:pPr defTabSz="914400" eaLnBrk="0" fontAlgn="base" hangingPunct="0">
                <a:lnSpc>
                  <a:spcPct val="85000"/>
                </a:lnSpc>
                <a:spcBef>
                  <a:spcPct val="0"/>
                </a:spcBef>
                <a:spcAft>
                  <a:spcPct val="0"/>
                </a:spcAft>
              </a:pPr>
              <a:r>
                <a:rPr lang="en-US" sz="2000" b="1">
                  <a:solidFill>
                    <a:srgbClr val="000000"/>
                  </a:solidFill>
                  <a:latin typeface="Arial Narrow" pitchFamily="34" charset="0"/>
                </a:rPr>
                <a:t>1. Un </a:t>
              </a:r>
              <a:br>
                <a:rPr lang="en-US" sz="2000" b="1">
                  <a:solidFill>
                    <a:srgbClr val="000000"/>
                  </a:solidFill>
                  <a:latin typeface="Arial Narrow" pitchFamily="34" charset="0"/>
                </a:rPr>
              </a:br>
              <a:r>
                <a:rPr lang="en-US" sz="2000" b="1">
                  <a:solidFill>
                    <a:srgbClr val="000000"/>
                  </a:solidFill>
                  <a:latin typeface="Arial Narrow" pitchFamily="34" charset="0"/>
                </a:rPr>
                <a:t>incremento</a:t>
              </a:r>
              <a:br>
                <a:rPr lang="en-US" sz="2000" b="1">
                  <a:solidFill>
                    <a:srgbClr val="000000"/>
                  </a:solidFill>
                  <a:latin typeface="Arial Narrow" pitchFamily="34" charset="0"/>
                </a:rPr>
              </a:br>
              <a:r>
                <a:rPr lang="en-US" sz="2000" b="1">
                  <a:solidFill>
                    <a:srgbClr val="000000"/>
                  </a:solidFill>
                  <a:latin typeface="Arial Narrow" pitchFamily="34" charset="0"/>
                </a:rPr>
                <a:t>en el precio...</a:t>
              </a:r>
            </a:p>
          </p:txBody>
        </p:sp>
        <p:sp>
          <p:nvSpPr>
            <p:cNvPr id="90125" name="AutoShape 20"/>
            <p:cNvSpPr>
              <a:spLocks noChangeArrowheads="1"/>
            </p:cNvSpPr>
            <p:nvPr/>
          </p:nvSpPr>
          <p:spPr bwMode="auto">
            <a:xfrm>
              <a:off x="1344" y="2016"/>
              <a:ext cx="96" cy="336"/>
            </a:xfrm>
            <a:prstGeom prst="upArrow">
              <a:avLst>
                <a:gd name="adj1" fmla="val 50000"/>
                <a:gd name="adj2" fmla="val 87500"/>
              </a:avLst>
            </a:prstGeom>
            <a:solidFill>
              <a:srgbClr val="FC0128"/>
            </a:solidFill>
            <a:ln w="12700">
              <a:solidFill>
                <a:srgbClr val="FC0128"/>
              </a:solidFill>
              <a:miter lim="800000"/>
              <a:headEnd type="none" w="sm" len="sm"/>
              <a:tailEnd type="none" w="sm" len="sm"/>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grpSp>
    </p:spTree>
    <p:extLst>
      <p:ext uri="{BB962C8B-B14F-4D97-AF65-F5344CB8AC3E}">
        <p14:creationId xmlns:p14="http://schemas.microsoft.com/office/powerpoint/2010/main" val="3924575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22961"/>
                                        </p:tgtEl>
                                        <p:attrNameLst>
                                          <p:attrName>style.visibility</p:attrName>
                                        </p:attrNameLst>
                                      </p:cBhvr>
                                      <p:to>
                                        <p:strVal val="visible"/>
                                      </p:to>
                                    </p:set>
                                    <p:animEffect transition="in" filter="dissolve">
                                      <p:cBhvr>
                                        <p:cTn id="27" dur="500"/>
                                        <p:tgtEl>
                                          <p:spTgt spid="722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96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hangingPunct="1">
              <a:defRPr/>
            </a:pPr>
            <a:r>
              <a:rPr lang="es-ES_tradnl" sz="2700" dirty="0">
                <a:solidFill>
                  <a:schemeClr val="bg2">
                    <a:lumMod val="75000"/>
                  </a:schemeClr>
                </a:solidFill>
                <a:latin typeface="Arial" charset="0"/>
              </a:rPr>
              <a:t>Factores que determinan la elasticidad - precio de la oferta</a:t>
            </a:r>
            <a:endParaRPr lang="es-ES" dirty="0">
              <a:solidFill>
                <a:schemeClr val="bg2">
                  <a:lumMod val="75000"/>
                </a:schemeClr>
              </a:solidFill>
            </a:endParaRPr>
          </a:p>
        </p:txBody>
      </p:sp>
      <p:sp>
        <p:nvSpPr>
          <p:cNvPr id="3" name="2 Marcador de contenido"/>
          <p:cNvSpPr>
            <a:spLocks noGrp="1"/>
          </p:cNvSpPr>
          <p:nvPr>
            <p:ph idx="1"/>
          </p:nvPr>
        </p:nvSpPr>
        <p:spPr/>
        <p:txBody>
          <a:bodyPr/>
          <a:lstStyle/>
          <a:p>
            <a:pPr marL="457200" indent="-457200" algn="just">
              <a:lnSpc>
                <a:spcPct val="130000"/>
              </a:lnSpc>
              <a:spcBef>
                <a:spcPct val="20000"/>
              </a:spcBef>
              <a:buFontTx/>
              <a:buAutoNum type="arabicPeriod"/>
              <a:defRPr/>
            </a:pPr>
            <a:r>
              <a:rPr lang="es-ES_tradnl" sz="2800" dirty="0">
                <a:solidFill>
                  <a:schemeClr val="tx2">
                    <a:lumMod val="10000"/>
                  </a:schemeClr>
                </a:solidFill>
                <a:latin typeface="Arial" pitchFamily="34" charset="0"/>
                <a:cs typeface="Arial" pitchFamily="34" charset="0"/>
              </a:rPr>
              <a:t>Posibilidades de sustitución de insumos</a:t>
            </a:r>
          </a:p>
          <a:p>
            <a:pPr marL="457200" lvl="1" indent="-457200" algn="just">
              <a:lnSpc>
                <a:spcPct val="130000"/>
              </a:lnSpc>
              <a:spcBef>
                <a:spcPct val="20000"/>
              </a:spcBef>
              <a:buSzPct val="80000"/>
              <a:buNone/>
              <a:defRPr/>
            </a:pPr>
            <a:r>
              <a:rPr lang="es-ES_tradnl" sz="2400" dirty="0">
                <a:solidFill>
                  <a:schemeClr val="tx2">
                    <a:lumMod val="10000"/>
                  </a:schemeClr>
                </a:solidFill>
                <a:latin typeface="Arial" pitchFamily="34" charset="0"/>
                <a:cs typeface="Arial" pitchFamily="34" charset="0"/>
              </a:rPr>
              <a:t>Conforme los insumos pueden ser sustituidos por otros, los productores se hacen más sensibles a los cambios en los precios y en las cantidades ofertadas. Por lo tanto, conforme la </a:t>
            </a:r>
            <a:r>
              <a:rPr lang="es-ES_tradnl" sz="2400" dirty="0" err="1">
                <a:solidFill>
                  <a:schemeClr val="tx2">
                    <a:lumMod val="10000"/>
                  </a:schemeClr>
                </a:solidFill>
                <a:latin typeface="Arial" pitchFamily="34" charset="0"/>
                <a:cs typeface="Arial" pitchFamily="34" charset="0"/>
              </a:rPr>
              <a:t>sustituibilidad</a:t>
            </a:r>
            <a:r>
              <a:rPr lang="es-ES_tradnl" sz="2400" dirty="0">
                <a:solidFill>
                  <a:schemeClr val="tx2">
                    <a:lumMod val="10000"/>
                  </a:schemeClr>
                </a:solidFill>
                <a:latin typeface="Arial" pitchFamily="34" charset="0"/>
                <a:cs typeface="Arial" pitchFamily="34" charset="0"/>
              </a:rPr>
              <a:t> de insumos aumenta, la oferta se vuelve más elástica. </a:t>
            </a:r>
          </a:p>
          <a:p>
            <a:pPr marL="457200" lvl="1" indent="-457200" algn="just">
              <a:lnSpc>
                <a:spcPct val="130000"/>
              </a:lnSpc>
              <a:spcBef>
                <a:spcPct val="20000"/>
              </a:spcBef>
              <a:buSzPct val="80000"/>
              <a:buNone/>
              <a:defRPr/>
            </a:pPr>
            <a:r>
              <a:rPr lang="es-ES_tradnl" sz="2400" dirty="0">
                <a:solidFill>
                  <a:schemeClr val="tx2">
                    <a:lumMod val="10000"/>
                  </a:schemeClr>
                </a:solidFill>
                <a:latin typeface="Arial" pitchFamily="34" charset="0"/>
                <a:cs typeface="Arial" pitchFamily="34" charset="0"/>
              </a:rPr>
              <a:t>Ejemplo: bienes elásticos son el maíz</a:t>
            </a:r>
          </a:p>
          <a:p>
            <a:pPr marL="457200" lvl="1" indent="-457200" algn="just">
              <a:lnSpc>
                <a:spcPct val="130000"/>
              </a:lnSpc>
              <a:spcBef>
                <a:spcPct val="20000"/>
              </a:spcBef>
              <a:buSzPct val="80000"/>
              <a:buNone/>
              <a:defRPr/>
            </a:pPr>
            <a:r>
              <a:rPr lang="es-ES_tradnl" sz="2400" dirty="0">
                <a:solidFill>
                  <a:schemeClr val="tx2">
                    <a:lumMod val="10000"/>
                  </a:schemeClr>
                </a:solidFill>
                <a:latin typeface="Arial" pitchFamily="34" charset="0"/>
                <a:cs typeface="Arial" pitchFamily="34" charset="0"/>
              </a:rPr>
              <a:t>                bienes inelásticos las obras de arte.</a:t>
            </a:r>
          </a:p>
          <a:p>
            <a:pPr marL="457200" indent="-457200" algn="just">
              <a:lnSpc>
                <a:spcPct val="130000"/>
              </a:lnSpc>
              <a:spcBef>
                <a:spcPct val="20000"/>
              </a:spcBef>
              <a:buNone/>
              <a:defRPr/>
            </a:pPr>
            <a:endParaRPr lang="es-ES_tradnl" sz="2800" dirty="0">
              <a:latin typeface="Book Antiqua" pitchFamily="18" charset="0"/>
            </a:endParaRPr>
          </a:p>
          <a:p>
            <a:pPr eaLnBrk="1" hangingPunct="1">
              <a:defRPr/>
            </a:pPr>
            <a:endParaRPr lang="es-ES" dirty="0"/>
          </a:p>
        </p:txBody>
      </p:sp>
    </p:spTree>
    <p:extLst>
      <p:ext uri="{BB962C8B-B14F-4D97-AF65-F5344CB8AC3E}">
        <p14:creationId xmlns:p14="http://schemas.microsoft.com/office/powerpoint/2010/main" val="3029309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51606" y="214464"/>
            <a:ext cx="7499350" cy="868346"/>
          </a:xfrm>
        </p:spPr>
        <p:txBody>
          <a:bodyPr/>
          <a:lstStyle/>
          <a:p>
            <a:pPr eaLnBrk="1" hangingPunct="1">
              <a:defRPr/>
            </a:pPr>
            <a:r>
              <a:rPr lang="es-ES_tradnl" sz="2400" dirty="0">
                <a:solidFill>
                  <a:schemeClr val="bg2">
                    <a:lumMod val="75000"/>
                  </a:schemeClr>
                </a:solidFill>
                <a:latin typeface="Book Antiqua" pitchFamily="18" charset="0"/>
              </a:rPr>
              <a:t>2.</a:t>
            </a:r>
            <a:r>
              <a:rPr lang="es-ES_tradnl" sz="2800" dirty="0">
                <a:solidFill>
                  <a:schemeClr val="bg2">
                    <a:lumMod val="75000"/>
                  </a:schemeClr>
                </a:solidFill>
                <a:latin typeface="Book Antiqua" pitchFamily="18" charset="0"/>
              </a:rPr>
              <a:t> Marco temporal de la oferta</a:t>
            </a:r>
            <a:endParaRPr lang="es-ES" sz="2800" dirty="0">
              <a:solidFill>
                <a:schemeClr val="bg2">
                  <a:lumMod val="75000"/>
                </a:schemeClr>
              </a:solidFill>
              <a:latin typeface="Book Antiqua" pitchFamily="18" charset="0"/>
            </a:endParaRPr>
          </a:p>
        </p:txBody>
      </p:sp>
      <p:sp>
        <p:nvSpPr>
          <p:cNvPr id="3" name="2 Marcador de contenido"/>
          <p:cNvSpPr>
            <a:spLocks noGrp="1"/>
          </p:cNvSpPr>
          <p:nvPr>
            <p:ph idx="1"/>
          </p:nvPr>
        </p:nvSpPr>
        <p:spPr>
          <a:xfrm>
            <a:off x="1549467" y="1428598"/>
            <a:ext cx="8820150" cy="5214938"/>
          </a:xfrm>
        </p:spPr>
        <p:txBody>
          <a:bodyPr/>
          <a:lstStyle/>
          <a:p>
            <a:pPr marL="533400" indent="-533400" algn="just">
              <a:buNone/>
              <a:defRPr/>
            </a:pPr>
            <a:r>
              <a:rPr lang="es-ES_tradnl" sz="2400" dirty="0">
                <a:solidFill>
                  <a:schemeClr val="tx2">
                    <a:lumMod val="10000"/>
                  </a:schemeClr>
                </a:solidFill>
                <a:latin typeface="Arial" pitchFamily="34" charset="0"/>
                <a:cs typeface="Arial" pitchFamily="34" charset="0"/>
              </a:rPr>
              <a:t>Conforme trascurre el tiempo, la elasticidad de la oferta aumenta. </a:t>
            </a:r>
          </a:p>
          <a:p>
            <a:pPr marL="533400" indent="-533400" algn="just">
              <a:buNone/>
              <a:defRPr/>
            </a:pPr>
            <a:r>
              <a:rPr lang="es-ES_tradnl" sz="2400" dirty="0">
                <a:solidFill>
                  <a:schemeClr val="tx2">
                    <a:lumMod val="10000"/>
                  </a:schemeClr>
                </a:solidFill>
                <a:latin typeface="Arial" pitchFamily="34" charset="0"/>
                <a:cs typeface="Arial" pitchFamily="34" charset="0"/>
              </a:rPr>
              <a:t>Por ejemplo, en el corto plazo la oferta de las frutas es inelástica. </a:t>
            </a:r>
          </a:p>
          <a:p>
            <a:pPr marL="533400" indent="-533400" algn="just">
              <a:buNone/>
              <a:defRPr/>
            </a:pPr>
            <a:r>
              <a:rPr lang="es-ES_tradnl" sz="2400" dirty="0">
                <a:solidFill>
                  <a:schemeClr val="tx2">
                    <a:lumMod val="10000"/>
                  </a:schemeClr>
                </a:solidFill>
                <a:latin typeface="Arial" pitchFamily="34" charset="0"/>
                <a:cs typeface="Arial" pitchFamily="34" charset="0"/>
              </a:rPr>
              <a:t>A mediano plazo: curva de oferta muestra la respuesta de la cantidad ofrecida a un cambio en el precio, después de haber intentado </a:t>
            </a:r>
            <a:r>
              <a:rPr lang="es-ES_tradnl" sz="2400" b="1" i="1" dirty="0">
                <a:solidFill>
                  <a:schemeClr val="tx2">
                    <a:lumMod val="10000"/>
                  </a:schemeClr>
                </a:solidFill>
                <a:latin typeface="Arial" pitchFamily="34" charset="0"/>
                <a:cs typeface="Arial" pitchFamily="34" charset="0"/>
              </a:rPr>
              <a:t>algunos</a:t>
            </a:r>
            <a:r>
              <a:rPr lang="es-ES_tradnl" sz="2400" dirty="0">
                <a:solidFill>
                  <a:schemeClr val="tx2">
                    <a:lumMod val="10000"/>
                  </a:schemeClr>
                </a:solidFill>
                <a:latin typeface="Arial" pitchFamily="34" charset="0"/>
                <a:cs typeface="Arial" pitchFamily="34" charset="0"/>
              </a:rPr>
              <a:t> ajustes por medios tecnológicos. </a:t>
            </a:r>
          </a:p>
          <a:p>
            <a:pPr marL="533400" indent="-533400" algn="just">
              <a:buNone/>
              <a:defRPr/>
            </a:pPr>
            <a:endParaRPr lang="es-ES_tradnl" sz="1200" dirty="0">
              <a:solidFill>
                <a:schemeClr val="tx2">
                  <a:lumMod val="10000"/>
                </a:schemeClr>
              </a:solidFill>
              <a:latin typeface="Arial" pitchFamily="34" charset="0"/>
              <a:cs typeface="Arial" pitchFamily="34" charset="0"/>
            </a:endParaRPr>
          </a:p>
          <a:p>
            <a:pPr marL="533400" indent="-533400" algn="just">
              <a:buNone/>
              <a:defRPr/>
            </a:pPr>
            <a:r>
              <a:rPr lang="es-ES_tradnl" sz="2400" dirty="0">
                <a:solidFill>
                  <a:schemeClr val="tx2">
                    <a:lumMod val="10000"/>
                  </a:schemeClr>
                </a:solidFill>
                <a:latin typeface="Arial" pitchFamily="34" charset="0"/>
                <a:cs typeface="Arial" pitchFamily="34" charset="0"/>
              </a:rPr>
              <a:t>A largo plazo, la curva de oferta muestra la respuesta de la cantidad ofrecida a un cambio en el precio, después de haber intentado </a:t>
            </a:r>
            <a:r>
              <a:rPr lang="es-ES_tradnl" sz="2400" b="1" i="1" dirty="0">
                <a:solidFill>
                  <a:schemeClr val="tx2">
                    <a:lumMod val="10000"/>
                  </a:schemeClr>
                </a:solidFill>
                <a:latin typeface="Arial" pitchFamily="34" charset="0"/>
                <a:cs typeface="Arial" pitchFamily="34" charset="0"/>
              </a:rPr>
              <a:t>todos</a:t>
            </a:r>
            <a:r>
              <a:rPr lang="es-ES_tradnl" sz="2400" dirty="0">
                <a:solidFill>
                  <a:schemeClr val="tx2">
                    <a:lumMod val="10000"/>
                  </a:schemeClr>
                </a:solidFill>
                <a:latin typeface="Arial" pitchFamily="34" charset="0"/>
                <a:cs typeface="Arial" pitchFamily="34" charset="0"/>
              </a:rPr>
              <a:t> los ajustes por medios tecnológicos</a:t>
            </a:r>
            <a:r>
              <a:rPr lang="es-ES_tradnl" sz="2400" dirty="0">
                <a:latin typeface="Arial" pitchFamily="34" charset="0"/>
                <a:cs typeface="Arial" pitchFamily="34" charset="0"/>
              </a:rPr>
              <a:t>. </a:t>
            </a:r>
          </a:p>
          <a:p>
            <a:pPr eaLnBrk="1" hangingPunct="1">
              <a:defRPr/>
            </a:pPr>
            <a:endParaRPr lang="es-ES" dirty="0">
              <a:latin typeface="Arial" pitchFamily="34" charset="0"/>
              <a:cs typeface="Arial" pitchFamily="34" charset="0"/>
            </a:endParaRPr>
          </a:p>
        </p:txBody>
      </p:sp>
    </p:spTree>
    <p:extLst>
      <p:ext uri="{BB962C8B-B14F-4D97-AF65-F5344CB8AC3E}">
        <p14:creationId xmlns:p14="http://schemas.microsoft.com/office/powerpoint/2010/main" val="17853562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2057400" y="152400"/>
            <a:ext cx="8382000" cy="762000"/>
          </a:xfrm>
          <a:prstGeom prst="rect">
            <a:avLst/>
          </a:prstGeom>
          <a:solidFill>
            <a:schemeClr val="bg1"/>
          </a:solidFill>
          <a:ln w="28575">
            <a:solidFill>
              <a:schemeClr val="tx1"/>
            </a:solidFill>
            <a:miter lim="800000"/>
            <a:headEnd/>
            <a:tailEnd/>
          </a:ln>
          <a:effectLst/>
        </p:spPr>
        <p:txBody>
          <a:bodyPr lIns="90000" tIns="46800" rIns="90000" bIns="46800" anchor="ctr"/>
          <a:lstStyle>
            <a:lvl1pPr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marL="457200" eaLnBrk="0" fontAlgn="base" hangingPunct="0">
              <a:spcBef>
                <a:spcPct val="0"/>
              </a:spcBef>
              <a:spcAft>
                <a:spcPct val="0"/>
              </a:spcAft>
              <a:defRPr sz="2400">
                <a:solidFill>
                  <a:schemeClr val="tx1"/>
                </a:solidFill>
                <a:latin typeface="Times New Roman" panose="02020603050405020304" pitchFamily="18" charset="0"/>
              </a:defRPr>
            </a:lvl6pPr>
            <a:lvl7pPr marL="914400" eaLnBrk="0" fontAlgn="base" hangingPunct="0">
              <a:spcBef>
                <a:spcPct val="0"/>
              </a:spcBef>
              <a:spcAft>
                <a:spcPct val="0"/>
              </a:spcAft>
              <a:defRPr sz="2400">
                <a:solidFill>
                  <a:schemeClr val="tx1"/>
                </a:solidFill>
                <a:latin typeface="Times New Roman" panose="02020603050405020304" pitchFamily="18" charset="0"/>
              </a:defRPr>
            </a:lvl7pPr>
            <a:lvl8pPr marL="1371600" eaLnBrk="0" fontAlgn="base" hangingPunct="0">
              <a:spcBef>
                <a:spcPct val="0"/>
              </a:spcBef>
              <a:spcAft>
                <a:spcPct val="0"/>
              </a:spcAft>
              <a:defRPr sz="2400">
                <a:solidFill>
                  <a:schemeClr val="tx1"/>
                </a:solidFill>
                <a:latin typeface="Times New Roman" panose="02020603050405020304" pitchFamily="18" charset="0"/>
              </a:defRPr>
            </a:lvl8pPr>
            <a:lvl9pPr marL="18288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eaLnBrk="0" fontAlgn="base" hangingPunct="0">
              <a:lnSpc>
                <a:spcPct val="90000"/>
              </a:lnSpc>
              <a:spcBef>
                <a:spcPct val="0"/>
              </a:spcBef>
              <a:spcAft>
                <a:spcPct val="0"/>
              </a:spcAft>
            </a:pPr>
            <a:r>
              <a:rPr lang="en-GB" altLang="es-AR" sz="3200" i="1" dirty="0" err="1">
                <a:solidFill>
                  <a:srgbClr val="000099"/>
                </a:solidFill>
                <a:latin typeface="Arial" panose="020B0604020202020204" pitchFamily="34" charset="0"/>
              </a:rPr>
              <a:t>E</a:t>
            </a:r>
            <a:r>
              <a:rPr lang="en-GB" altLang="es-AR" sz="3200" i="1" dirty="0" err="1">
                <a:solidFill>
                  <a:srgbClr val="000099"/>
                </a:solidFill>
                <a:latin typeface="Verdana" panose="020B0604030504040204" pitchFamily="34" charset="0"/>
              </a:rPr>
              <a:t>lasticidades</a:t>
            </a:r>
            <a:r>
              <a:rPr lang="en-GB" altLang="es-AR" sz="3200" i="1" dirty="0">
                <a:solidFill>
                  <a:srgbClr val="000099"/>
                </a:solidFill>
                <a:latin typeface="Verdana" panose="020B0604030504040204" pitchFamily="34" charset="0"/>
              </a:rPr>
              <a:t> de la </a:t>
            </a:r>
            <a:r>
              <a:rPr lang="en-GB" altLang="es-AR" sz="3200" i="1" dirty="0" err="1">
                <a:solidFill>
                  <a:srgbClr val="000099"/>
                </a:solidFill>
                <a:latin typeface="Verdana" panose="020B0604030504040204" pitchFamily="34" charset="0"/>
              </a:rPr>
              <a:t>demanda</a:t>
            </a:r>
            <a:endParaRPr lang="en-GB" altLang="es-AR" sz="3200" i="1" dirty="0">
              <a:solidFill>
                <a:srgbClr val="000099"/>
              </a:solidFill>
              <a:latin typeface="Arial" panose="020B0604020202020204" pitchFamily="34" charset="0"/>
            </a:endParaRPr>
          </a:p>
        </p:txBody>
      </p:sp>
      <p:sp>
        <p:nvSpPr>
          <p:cNvPr id="165891" name="Text Box 3"/>
          <p:cNvSpPr txBox="1">
            <a:spLocks noChangeArrowheads="1"/>
          </p:cNvSpPr>
          <p:nvPr/>
        </p:nvSpPr>
        <p:spPr bwMode="auto">
          <a:xfrm>
            <a:off x="1981200" y="1292257"/>
            <a:ext cx="8458200" cy="525401"/>
          </a:xfrm>
          <a:prstGeom prst="rect">
            <a:avLst/>
          </a:prstGeom>
          <a:solidFill>
            <a:schemeClr val="bg2">
              <a:lumMod val="75000"/>
            </a:schemeClr>
          </a:solidFill>
          <a:ln w="28575">
            <a:solidFill>
              <a:schemeClr val="tx1"/>
            </a:solidFill>
            <a:miter lim="800000"/>
            <a:headEnd type="none" w="sm" len="sm"/>
            <a:tailEnd type="none" w="sm" len="sm"/>
          </a:ln>
          <a:effectLst/>
        </p:spPr>
        <p:txBody>
          <a:bodyPr lIns="90000" tIns="46800" rIns="90000" bIns="46800" anchor="ctr">
            <a:spAutoFit/>
          </a:bodyPr>
          <a:lstStyle/>
          <a:p>
            <a:pPr algn="ctr" defTabSz="914400" eaLnBrk="0" fontAlgn="base" hangingPunct="0">
              <a:spcBef>
                <a:spcPct val="50000"/>
              </a:spcBef>
              <a:spcAft>
                <a:spcPct val="0"/>
              </a:spcAft>
            </a:pPr>
            <a:r>
              <a:rPr lang="en-GB" altLang="es-AR" sz="2800" i="1" dirty="0" err="1">
                <a:solidFill>
                  <a:prstClr val="white"/>
                </a:solidFill>
                <a:latin typeface="Verdana" panose="020B0604030504040204" pitchFamily="34" charset="0"/>
              </a:rPr>
              <a:t>Elasticiad-precio</a:t>
            </a:r>
            <a:r>
              <a:rPr lang="en-GB" altLang="es-AR" sz="2800" i="1" dirty="0">
                <a:solidFill>
                  <a:prstClr val="white"/>
                </a:solidFill>
                <a:latin typeface="Verdana" panose="020B0604030504040204" pitchFamily="34" charset="0"/>
              </a:rPr>
              <a:t> de la </a:t>
            </a:r>
            <a:r>
              <a:rPr lang="en-GB" altLang="es-AR" sz="2800" i="1" dirty="0" err="1">
                <a:solidFill>
                  <a:prstClr val="white"/>
                </a:solidFill>
                <a:latin typeface="Verdana" panose="020B0604030504040204" pitchFamily="34" charset="0"/>
              </a:rPr>
              <a:t>demanda</a:t>
            </a:r>
            <a:endParaRPr lang="en-GB" altLang="es-AR" sz="2800" i="1" dirty="0">
              <a:solidFill>
                <a:prstClr val="white"/>
              </a:solidFill>
              <a:latin typeface="Verdana" panose="020B0604030504040204" pitchFamily="34" charset="0"/>
            </a:endParaRPr>
          </a:p>
        </p:txBody>
      </p:sp>
      <p:sp>
        <p:nvSpPr>
          <p:cNvPr id="165892" name="Text Box 4"/>
          <p:cNvSpPr txBox="1">
            <a:spLocks noChangeArrowheads="1"/>
          </p:cNvSpPr>
          <p:nvPr/>
        </p:nvSpPr>
        <p:spPr bwMode="auto">
          <a:xfrm>
            <a:off x="5830888" y="2046289"/>
            <a:ext cx="622584" cy="925511"/>
          </a:xfrm>
          <a:prstGeom prst="rect">
            <a:avLst/>
          </a:prstGeom>
          <a:solidFill>
            <a:schemeClr val="bg1">
              <a:lumMod val="75000"/>
            </a:schemeClr>
          </a:solidFill>
          <a:ln w="57150">
            <a:solidFill>
              <a:srgbClr val="FF0000"/>
            </a:solidFill>
            <a:miter lim="800000"/>
            <a:headEnd type="none" w="sm" len="sm"/>
            <a:tailEnd type="none" w="sm" len="sm"/>
          </a:ln>
          <a:effectLst/>
        </p:spPr>
        <p:txBody>
          <a:bodyPr wrap="none" lIns="90000" tIns="46800" rIns="90000" bIns="46800" anchor="ctr">
            <a:spAutoFit/>
          </a:bodyPr>
          <a:lstStyle/>
          <a:p>
            <a:pPr defTabSz="914400" eaLnBrk="0" fontAlgn="base" hangingPunct="0">
              <a:spcBef>
                <a:spcPct val="0"/>
              </a:spcBef>
              <a:spcAft>
                <a:spcPct val="0"/>
              </a:spcAft>
            </a:pPr>
            <a:r>
              <a:rPr lang="en-GB" altLang="es-AR" sz="5400" i="1" dirty="0">
                <a:solidFill>
                  <a:prstClr val="black"/>
                </a:solidFill>
                <a:latin typeface="Verdana" panose="020B0604030504040204" pitchFamily="34" charset="0"/>
              </a:rPr>
              <a:t>1</a:t>
            </a:r>
            <a:endParaRPr lang="en-GB" altLang="es-AR" sz="2800" i="1" dirty="0">
              <a:solidFill>
                <a:prstClr val="black"/>
              </a:solidFill>
              <a:latin typeface="Verdana" panose="020B0604030504040204" pitchFamily="34" charset="0"/>
            </a:endParaRPr>
          </a:p>
        </p:txBody>
      </p:sp>
      <p:grpSp>
        <p:nvGrpSpPr>
          <p:cNvPr id="165893" name="Group 5"/>
          <p:cNvGrpSpPr>
            <a:grpSpLocks/>
          </p:cNvGrpSpPr>
          <p:nvPr/>
        </p:nvGrpSpPr>
        <p:grpSpPr bwMode="auto">
          <a:xfrm>
            <a:off x="1524000" y="2100262"/>
            <a:ext cx="4306888" cy="833438"/>
            <a:chOff x="-48" y="1323"/>
            <a:chExt cx="2713" cy="525"/>
          </a:xfrm>
        </p:grpSpPr>
        <p:sp>
          <p:nvSpPr>
            <p:cNvPr id="165894" name="Text Box 6"/>
            <p:cNvSpPr txBox="1">
              <a:spLocks noChangeArrowheads="1"/>
            </p:cNvSpPr>
            <p:nvPr/>
          </p:nvSpPr>
          <p:spPr bwMode="auto">
            <a:xfrm>
              <a:off x="-48" y="1422"/>
              <a:ext cx="1488" cy="331"/>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defTabSz="914400" eaLnBrk="0" fontAlgn="base" hangingPunct="0">
                <a:spcBef>
                  <a:spcPct val="50000"/>
                </a:spcBef>
                <a:spcAft>
                  <a:spcPct val="0"/>
                </a:spcAft>
              </a:pPr>
              <a:r>
                <a:rPr lang="en-GB" altLang="es-AR" sz="2700" i="1">
                  <a:solidFill>
                    <a:prstClr val="black"/>
                  </a:solidFill>
                  <a:latin typeface="Verdana" panose="020B0604030504040204" pitchFamily="34" charset="0"/>
                </a:rPr>
                <a:t>Inelástica </a:t>
              </a:r>
              <a:r>
                <a:rPr lang="en-GB" altLang="es-AR" sz="2800" i="1">
                  <a:solidFill>
                    <a:prstClr val="black"/>
                  </a:solidFill>
                  <a:latin typeface="Verdana" panose="020B0604030504040204" pitchFamily="34" charset="0"/>
                </a:rPr>
                <a:t>  </a:t>
              </a:r>
            </a:p>
          </p:txBody>
        </p:sp>
        <p:cxnSp>
          <p:nvCxnSpPr>
            <p:cNvPr id="165895" name="AutoShape 7"/>
            <p:cNvCxnSpPr>
              <a:cxnSpLocks noChangeShapeType="1"/>
              <a:stCxn id="165892" idx="1"/>
              <a:endCxn id="165894" idx="3"/>
            </p:cNvCxnSpPr>
            <p:nvPr/>
          </p:nvCxnSpPr>
          <p:spPr bwMode="auto">
            <a:xfrm flipH="1">
              <a:off x="1440" y="1581"/>
              <a:ext cx="1225" cy="7"/>
            </a:xfrm>
            <a:prstGeom prst="straightConnector1">
              <a:avLst/>
            </a:prstGeom>
            <a:noFill/>
            <a:ln w="571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896" name="Text Box 8"/>
            <p:cNvSpPr txBox="1">
              <a:spLocks noChangeArrowheads="1"/>
            </p:cNvSpPr>
            <p:nvPr/>
          </p:nvSpPr>
          <p:spPr bwMode="auto">
            <a:xfrm>
              <a:off x="1776" y="1323"/>
              <a:ext cx="672" cy="52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defTabSz="914400" eaLnBrk="0" fontAlgn="base" hangingPunct="0">
                <a:spcBef>
                  <a:spcPct val="50000"/>
                </a:spcBef>
                <a:spcAft>
                  <a:spcPct val="0"/>
                </a:spcAft>
              </a:pPr>
              <a:r>
                <a:rPr lang="en-GB" altLang="es-AR" sz="2000" i="1">
                  <a:solidFill>
                    <a:prstClr val="black"/>
                  </a:solidFill>
                  <a:latin typeface="Verdana" panose="020B0604030504040204" pitchFamily="34" charset="0"/>
                </a:rPr>
                <a:t>Menos de</a:t>
              </a:r>
              <a:r>
                <a:rPr lang="en-GB" altLang="es-AR" sz="2800" i="1">
                  <a:solidFill>
                    <a:prstClr val="black"/>
                  </a:solidFill>
                  <a:latin typeface="Verdana" panose="020B0604030504040204" pitchFamily="34" charset="0"/>
                </a:rPr>
                <a:t>  </a:t>
              </a:r>
            </a:p>
          </p:txBody>
        </p:sp>
      </p:grpSp>
      <p:grpSp>
        <p:nvGrpSpPr>
          <p:cNvPr id="165897" name="Group 9"/>
          <p:cNvGrpSpPr>
            <a:grpSpLocks/>
          </p:cNvGrpSpPr>
          <p:nvPr/>
        </p:nvGrpSpPr>
        <p:grpSpPr bwMode="auto">
          <a:xfrm>
            <a:off x="6453189" y="2017715"/>
            <a:ext cx="3910013" cy="925513"/>
            <a:chOff x="3105" y="1271"/>
            <a:chExt cx="2463" cy="583"/>
          </a:xfrm>
        </p:grpSpPr>
        <p:sp>
          <p:nvSpPr>
            <p:cNvPr id="165898" name="Text Box 10"/>
            <p:cNvSpPr txBox="1">
              <a:spLocks noChangeArrowheads="1"/>
            </p:cNvSpPr>
            <p:nvPr/>
          </p:nvSpPr>
          <p:spPr bwMode="auto">
            <a:xfrm>
              <a:off x="4320" y="1377"/>
              <a:ext cx="1248" cy="409"/>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defTabSz="914400" eaLnBrk="0" fontAlgn="base" hangingPunct="0">
                <a:spcBef>
                  <a:spcPct val="50000"/>
                </a:spcBef>
                <a:spcAft>
                  <a:spcPct val="0"/>
                </a:spcAft>
              </a:pPr>
              <a:r>
                <a:rPr lang="en-GB" altLang="es-AR" sz="3600" i="1">
                  <a:solidFill>
                    <a:prstClr val="black"/>
                  </a:solidFill>
                  <a:latin typeface="Verdana" panose="020B0604030504040204" pitchFamily="34" charset="0"/>
                </a:rPr>
                <a:t>Elástica </a:t>
              </a:r>
              <a:endParaRPr lang="en-GB" altLang="es-AR" sz="2800" i="1">
                <a:solidFill>
                  <a:prstClr val="black"/>
                </a:solidFill>
                <a:latin typeface="Verdana" panose="020B0604030504040204" pitchFamily="34" charset="0"/>
              </a:endParaRPr>
            </a:p>
          </p:txBody>
        </p:sp>
        <p:cxnSp>
          <p:nvCxnSpPr>
            <p:cNvPr id="165899" name="AutoShape 11"/>
            <p:cNvCxnSpPr>
              <a:cxnSpLocks noChangeShapeType="1"/>
              <a:stCxn id="165892" idx="3"/>
              <a:endCxn id="165898" idx="1"/>
            </p:cNvCxnSpPr>
            <p:nvPr/>
          </p:nvCxnSpPr>
          <p:spPr bwMode="auto">
            <a:xfrm>
              <a:off x="3105" y="1581"/>
              <a:ext cx="1215" cy="1"/>
            </a:xfrm>
            <a:prstGeom prst="straightConnector1">
              <a:avLst/>
            </a:prstGeom>
            <a:noFill/>
            <a:ln w="571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900" name="Text Box 12"/>
            <p:cNvSpPr txBox="1">
              <a:spLocks noChangeArrowheads="1"/>
            </p:cNvSpPr>
            <p:nvPr/>
          </p:nvSpPr>
          <p:spPr bwMode="auto">
            <a:xfrm>
              <a:off x="3168" y="1271"/>
              <a:ext cx="912" cy="58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pPr defTabSz="914400" eaLnBrk="0" fontAlgn="base" hangingPunct="0">
                <a:lnSpc>
                  <a:spcPct val="110000"/>
                </a:lnSpc>
                <a:spcBef>
                  <a:spcPct val="50000"/>
                </a:spcBef>
                <a:spcAft>
                  <a:spcPct val="0"/>
                </a:spcAft>
              </a:pPr>
              <a:r>
                <a:rPr lang="en-GB" altLang="es-AR" sz="2000" i="1">
                  <a:solidFill>
                    <a:prstClr val="black"/>
                  </a:solidFill>
                  <a:latin typeface="Verdana" panose="020B0604030504040204" pitchFamily="34" charset="0"/>
                </a:rPr>
                <a:t>Más</a:t>
              </a:r>
            </a:p>
            <a:p>
              <a:pPr defTabSz="914400" eaLnBrk="0" fontAlgn="base" hangingPunct="0">
                <a:lnSpc>
                  <a:spcPct val="110000"/>
                </a:lnSpc>
                <a:spcBef>
                  <a:spcPct val="50000"/>
                </a:spcBef>
                <a:spcAft>
                  <a:spcPct val="0"/>
                </a:spcAft>
              </a:pPr>
              <a:r>
                <a:rPr lang="en-GB" altLang="es-AR" sz="2000" i="1">
                  <a:solidFill>
                    <a:prstClr val="black"/>
                  </a:solidFill>
                  <a:latin typeface="Verdana" panose="020B0604030504040204" pitchFamily="34" charset="0"/>
                </a:rPr>
                <a:t>de</a:t>
              </a:r>
            </a:p>
          </p:txBody>
        </p:sp>
      </p:grpSp>
      <p:sp>
        <p:nvSpPr>
          <p:cNvPr id="165901" name="Text Box 13"/>
          <p:cNvSpPr txBox="1">
            <a:spLocks noChangeArrowheads="1"/>
          </p:cNvSpPr>
          <p:nvPr/>
        </p:nvSpPr>
        <p:spPr bwMode="auto">
          <a:xfrm>
            <a:off x="1981200" y="3898932"/>
            <a:ext cx="3352800" cy="525401"/>
          </a:xfrm>
          <a:prstGeom prst="rect">
            <a:avLst/>
          </a:prstGeom>
          <a:solidFill>
            <a:schemeClr val="bg1">
              <a:lumMod val="75000"/>
            </a:schemeClr>
          </a:solidFill>
          <a:ln w="28575">
            <a:solidFill>
              <a:schemeClr val="tx1"/>
            </a:solidFill>
            <a:miter lim="800000"/>
            <a:headEnd type="none" w="sm" len="sm"/>
            <a:tailEnd type="none" w="sm" len="sm"/>
          </a:ln>
          <a:effectLst/>
        </p:spPr>
        <p:txBody>
          <a:bodyPr lIns="90000" tIns="46800" rIns="90000" bIns="46800" anchor="ctr">
            <a:spAutoFit/>
          </a:bodyPr>
          <a:lstStyle/>
          <a:p>
            <a:pPr defTabSz="914400" eaLnBrk="0" fontAlgn="base" hangingPunct="0">
              <a:spcBef>
                <a:spcPct val="50000"/>
              </a:spcBef>
              <a:spcAft>
                <a:spcPct val="0"/>
              </a:spcAft>
            </a:pPr>
            <a:r>
              <a:rPr lang="en-GB" altLang="es-AR" sz="2800" i="1" dirty="0" err="1">
                <a:solidFill>
                  <a:prstClr val="white"/>
                </a:solidFill>
                <a:latin typeface="Verdana" panose="020B0604030504040204" pitchFamily="34" charset="0"/>
              </a:rPr>
              <a:t>Elasticidad-renta</a:t>
            </a:r>
            <a:endParaRPr lang="en-GB" altLang="es-AR" sz="2800" i="1" dirty="0">
              <a:solidFill>
                <a:prstClr val="black"/>
              </a:solidFill>
              <a:latin typeface="Verdana" panose="020B0604030504040204" pitchFamily="34" charset="0"/>
            </a:endParaRPr>
          </a:p>
        </p:txBody>
      </p:sp>
      <p:sp>
        <p:nvSpPr>
          <p:cNvPr id="165902" name="Text Box 14"/>
          <p:cNvSpPr txBox="1">
            <a:spLocks noChangeArrowheads="1"/>
          </p:cNvSpPr>
          <p:nvPr/>
        </p:nvSpPr>
        <p:spPr bwMode="auto">
          <a:xfrm>
            <a:off x="1981200" y="5715000"/>
            <a:ext cx="3505200" cy="704850"/>
          </a:xfrm>
          <a:prstGeom prst="rect">
            <a:avLst/>
          </a:prstGeom>
          <a:solidFill>
            <a:schemeClr val="bg2">
              <a:lumMod val="75000"/>
            </a:schemeClr>
          </a:solidFill>
          <a:ln w="28575">
            <a:solidFill>
              <a:schemeClr val="tx1"/>
            </a:solidFill>
            <a:miter lim="800000"/>
            <a:headEnd type="none" w="sm" len="sm"/>
            <a:tailEnd type="none" w="sm" len="sm"/>
          </a:ln>
          <a:effectLst/>
        </p:spPr>
        <p:txBody>
          <a:bodyPr lIns="90000" tIns="46800" rIns="90000" bIns="46800" anchor="ctr"/>
          <a:lstStyle/>
          <a:p>
            <a:pPr defTabSz="914400" eaLnBrk="0" fontAlgn="base" hangingPunct="0">
              <a:spcBef>
                <a:spcPct val="50000"/>
              </a:spcBef>
              <a:spcAft>
                <a:spcPct val="0"/>
              </a:spcAft>
            </a:pPr>
            <a:r>
              <a:rPr lang="en-GB" altLang="es-AR" sz="2400" i="1">
                <a:solidFill>
                  <a:prstClr val="white"/>
                </a:solidFill>
                <a:latin typeface="Verdana" panose="020B0604030504040204" pitchFamily="34" charset="0"/>
              </a:rPr>
              <a:t>Elasticidad-precio cruzada</a:t>
            </a:r>
            <a:endParaRPr lang="en-GB" altLang="es-AR" sz="2400" i="1">
              <a:solidFill>
                <a:prstClr val="black"/>
              </a:solidFill>
              <a:latin typeface="Verdana" panose="020B0604030504040204" pitchFamily="34" charset="0"/>
            </a:endParaRPr>
          </a:p>
        </p:txBody>
      </p:sp>
      <p:grpSp>
        <p:nvGrpSpPr>
          <p:cNvPr id="165903" name="Group 15"/>
          <p:cNvGrpSpPr>
            <a:grpSpLocks/>
          </p:cNvGrpSpPr>
          <p:nvPr/>
        </p:nvGrpSpPr>
        <p:grpSpPr bwMode="auto">
          <a:xfrm>
            <a:off x="5334001" y="3962400"/>
            <a:ext cx="4495799" cy="838200"/>
            <a:chOff x="2352" y="2496"/>
            <a:chExt cx="2832" cy="528"/>
          </a:xfrm>
          <a:solidFill>
            <a:schemeClr val="bg1">
              <a:lumMod val="60000"/>
              <a:lumOff val="40000"/>
            </a:schemeClr>
          </a:solidFill>
        </p:grpSpPr>
        <p:sp>
          <p:nvSpPr>
            <p:cNvPr id="165904" name="Text Box 16"/>
            <p:cNvSpPr txBox="1">
              <a:spLocks noChangeArrowheads="1"/>
            </p:cNvSpPr>
            <p:nvPr/>
          </p:nvSpPr>
          <p:spPr bwMode="auto">
            <a:xfrm>
              <a:off x="3408" y="2676"/>
              <a:ext cx="1776" cy="348"/>
            </a:xfrm>
            <a:prstGeom prst="rect">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defTabSz="914400" eaLnBrk="0" fontAlgn="base" hangingPunct="0">
                <a:spcBef>
                  <a:spcPct val="50000"/>
                </a:spcBef>
                <a:spcAft>
                  <a:spcPct val="0"/>
                </a:spcAft>
              </a:pPr>
              <a:r>
                <a:rPr lang="en-GB" altLang="es-AR" sz="2800" i="1">
                  <a:solidFill>
                    <a:prstClr val="black"/>
                  </a:solidFill>
                  <a:latin typeface="Verdana" panose="020B0604030504040204" pitchFamily="34" charset="0"/>
                </a:rPr>
                <a:t>Bien inferior</a:t>
              </a:r>
            </a:p>
          </p:txBody>
        </p:sp>
        <p:cxnSp>
          <p:nvCxnSpPr>
            <p:cNvPr id="165905" name="AutoShape 17"/>
            <p:cNvCxnSpPr>
              <a:cxnSpLocks noChangeShapeType="1"/>
              <a:stCxn id="165901" idx="3"/>
              <a:endCxn id="165904" idx="1"/>
            </p:cNvCxnSpPr>
            <p:nvPr/>
          </p:nvCxnSpPr>
          <p:spPr bwMode="auto">
            <a:xfrm>
              <a:off x="2352" y="2622"/>
              <a:ext cx="1056" cy="228"/>
            </a:xfrm>
            <a:prstGeom prst="straightConnector1">
              <a:avLst/>
            </a:prstGeom>
            <a:grpFill/>
            <a:ln w="571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906" name="Text Box 18"/>
            <p:cNvSpPr txBox="1">
              <a:spLocks noChangeArrowheads="1"/>
            </p:cNvSpPr>
            <p:nvPr/>
          </p:nvSpPr>
          <p:spPr bwMode="auto">
            <a:xfrm>
              <a:off x="2746" y="2496"/>
              <a:ext cx="268" cy="447"/>
            </a:xfrm>
            <a:prstGeom prst="rect">
              <a:avLst/>
            </a:prstGeom>
            <a:grp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spAutoFit/>
            </a:bodyPr>
            <a:lstStyle/>
            <a:p>
              <a:pPr defTabSz="914400" eaLnBrk="0" fontAlgn="base" hangingPunct="0">
                <a:spcBef>
                  <a:spcPct val="0"/>
                </a:spcBef>
                <a:spcAft>
                  <a:spcPct val="0"/>
                </a:spcAft>
              </a:pPr>
              <a:r>
                <a:rPr lang="en-GB" altLang="es-AR" sz="4000" b="1" i="1">
                  <a:solidFill>
                    <a:prstClr val="black"/>
                  </a:solidFill>
                  <a:latin typeface="Verdana" panose="020B0604030504040204" pitchFamily="34" charset="0"/>
                </a:rPr>
                <a:t>-</a:t>
              </a:r>
              <a:endParaRPr lang="en-GB" altLang="es-AR" sz="2800" i="1">
                <a:solidFill>
                  <a:prstClr val="black"/>
                </a:solidFill>
                <a:latin typeface="Verdana" panose="020B0604030504040204" pitchFamily="34" charset="0"/>
              </a:endParaRPr>
            </a:p>
          </p:txBody>
        </p:sp>
      </p:grpSp>
      <p:grpSp>
        <p:nvGrpSpPr>
          <p:cNvPr id="165907" name="Group 19"/>
          <p:cNvGrpSpPr>
            <a:grpSpLocks/>
          </p:cNvGrpSpPr>
          <p:nvPr/>
        </p:nvGrpSpPr>
        <p:grpSpPr bwMode="auto">
          <a:xfrm>
            <a:off x="5424488" y="5843588"/>
            <a:ext cx="4405312" cy="862012"/>
            <a:chOff x="2409" y="3681"/>
            <a:chExt cx="2775" cy="543"/>
          </a:xfrm>
        </p:grpSpPr>
        <p:sp>
          <p:nvSpPr>
            <p:cNvPr id="165908" name="Text Box 20"/>
            <p:cNvSpPr txBox="1">
              <a:spLocks noChangeArrowheads="1"/>
            </p:cNvSpPr>
            <p:nvPr/>
          </p:nvSpPr>
          <p:spPr bwMode="auto">
            <a:xfrm>
              <a:off x="3408" y="3876"/>
              <a:ext cx="1776" cy="348"/>
            </a:xfrm>
            <a:prstGeom prst="rect">
              <a:avLst/>
            </a:prstGeom>
            <a:solidFill>
              <a:schemeClr val="bg2"/>
            </a:solid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defTabSz="914400" eaLnBrk="0" fontAlgn="base" hangingPunct="0">
                <a:spcBef>
                  <a:spcPct val="50000"/>
                </a:spcBef>
                <a:spcAft>
                  <a:spcPct val="0"/>
                </a:spcAft>
              </a:pPr>
              <a:r>
                <a:rPr lang="en-GB" altLang="es-AR" sz="2300" i="1" dirty="0" err="1">
                  <a:solidFill>
                    <a:prstClr val="black"/>
                  </a:solidFill>
                  <a:latin typeface="Verdana" panose="020B0604030504040204" pitchFamily="34" charset="0"/>
                </a:rPr>
                <a:t>Complementarios</a:t>
              </a:r>
              <a:r>
                <a:rPr lang="en-GB" altLang="es-AR" sz="2300" i="1" dirty="0">
                  <a:solidFill>
                    <a:prstClr val="black"/>
                  </a:solidFill>
                  <a:latin typeface="Verdana" panose="020B0604030504040204" pitchFamily="34" charset="0"/>
                </a:rPr>
                <a:t>  </a:t>
              </a:r>
            </a:p>
          </p:txBody>
        </p:sp>
        <p:cxnSp>
          <p:nvCxnSpPr>
            <p:cNvPr id="165909" name="AutoShape 21"/>
            <p:cNvCxnSpPr>
              <a:cxnSpLocks noChangeShapeType="1"/>
              <a:stCxn id="165902" idx="3"/>
              <a:endCxn id="165908" idx="1"/>
            </p:cNvCxnSpPr>
            <p:nvPr/>
          </p:nvCxnSpPr>
          <p:spPr bwMode="auto">
            <a:xfrm>
              <a:off x="2409" y="3810"/>
              <a:ext cx="990" cy="240"/>
            </a:xfrm>
            <a:prstGeom prst="straightConnector1">
              <a:avLst/>
            </a:prstGeom>
            <a:noFill/>
            <a:ln w="571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910" name="Text Box 22"/>
            <p:cNvSpPr txBox="1">
              <a:spLocks noChangeArrowheads="1"/>
            </p:cNvSpPr>
            <p:nvPr/>
          </p:nvSpPr>
          <p:spPr bwMode="auto">
            <a:xfrm>
              <a:off x="2746" y="3681"/>
              <a:ext cx="311" cy="447"/>
            </a:xfrm>
            <a:prstGeom prst="rect">
              <a:avLst/>
            </a:prstGeom>
            <a:solidFill>
              <a:schemeClr val="bg1"/>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algn="ctr" defTabSz="914400" eaLnBrk="0" fontAlgn="base" hangingPunct="0">
                <a:spcBef>
                  <a:spcPct val="0"/>
                </a:spcBef>
                <a:spcAft>
                  <a:spcPct val="0"/>
                </a:spcAft>
              </a:pPr>
              <a:r>
                <a:rPr lang="en-GB" altLang="es-AR" sz="4000" b="1" i="1" dirty="0">
                  <a:solidFill>
                    <a:prstClr val="black"/>
                  </a:solidFill>
                  <a:latin typeface="Verdana" panose="020B0604030504040204" pitchFamily="34" charset="0"/>
                </a:rPr>
                <a:t>-</a:t>
              </a:r>
              <a:endParaRPr lang="en-GB" altLang="es-AR" sz="2800" i="1" dirty="0">
                <a:solidFill>
                  <a:prstClr val="black"/>
                </a:solidFill>
                <a:latin typeface="Verdana" panose="020B0604030504040204" pitchFamily="34" charset="0"/>
              </a:endParaRPr>
            </a:p>
          </p:txBody>
        </p:sp>
      </p:grpSp>
      <p:grpSp>
        <p:nvGrpSpPr>
          <p:cNvPr id="165911" name="Group 23"/>
          <p:cNvGrpSpPr>
            <a:grpSpLocks/>
          </p:cNvGrpSpPr>
          <p:nvPr/>
        </p:nvGrpSpPr>
        <p:grpSpPr bwMode="auto">
          <a:xfrm>
            <a:off x="5334001" y="3419476"/>
            <a:ext cx="4495799" cy="742950"/>
            <a:chOff x="2352" y="2154"/>
            <a:chExt cx="2832" cy="468"/>
          </a:xfrm>
          <a:solidFill>
            <a:schemeClr val="bg1">
              <a:lumMod val="75000"/>
            </a:schemeClr>
          </a:solidFill>
        </p:grpSpPr>
        <p:sp>
          <p:nvSpPr>
            <p:cNvPr id="165912" name="Text Box 24"/>
            <p:cNvSpPr txBox="1">
              <a:spLocks noChangeArrowheads="1"/>
            </p:cNvSpPr>
            <p:nvPr/>
          </p:nvSpPr>
          <p:spPr bwMode="auto">
            <a:xfrm>
              <a:off x="3408" y="2154"/>
              <a:ext cx="1776" cy="348"/>
            </a:xfrm>
            <a:prstGeom prst="rect">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defTabSz="914400" eaLnBrk="0" fontAlgn="base" hangingPunct="0">
                <a:spcBef>
                  <a:spcPct val="50000"/>
                </a:spcBef>
                <a:spcAft>
                  <a:spcPct val="0"/>
                </a:spcAft>
              </a:pPr>
              <a:r>
                <a:rPr lang="en-GB" altLang="es-AR" sz="2800" i="1">
                  <a:solidFill>
                    <a:prstClr val="black"/>
                  </a:solidFill>
                  <a:latin typeface="Verdana" panose="020B0604030504040204" pitchFamily="34" charset="0"/>
                </a:rPr>
                <a:t>Bien normal</a:t>
              </a:r>
            </a:p>
          </p:txBody>
        </p:sp>
        <p:cxnSp>
          <p:nvCxnSpPr>
            <p:cNvPr id="165913" name="AutoShape 25"/>
            <p:cNvCxnSpPr>
              <a:cxnSpLocks noChangeShapeType="1"/>
              <a:stCxn id="165901" idx="3"/>
              <a:endCxn id="165912" idx="1"/>
            </p:cNvCxnSpPr>
            <p:nvPr/>
          </p:nvCxnSpPr>
          <p:spPr bwMode="auto">
            <a:xfrm flipV="1">
              <a:off x="2352" y="2328"/>
              <a:ext cx="1056" cy="294"/>
            </a:xfrm>
            <a:prstGeom prst="straightConnector1">
              <a:avLst/>
            </a:prstGeom>
            <a:grpFill/>
            <a:ln w="571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914" name="Text Box 26"/>
            <p:cNvSpPr txBox="1">
              <a:spLocks noChangeArrowheads="1"/>
            </p:cNvSpPr>
            <p:nvPr/>
          </p:nvSpPr>
          <p:spPr bwMode="auto">
            <a:xfrm>
              <a:off x="2746" y="2171"/>
              <a:ext cx="268" cy="370"/>
            </a:xfrm>
            <a:prstGeom prst="rect">
              <a:avLst/>
            </a:prstGeom>
            <a:grp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defTabSz="914400" eaLnBrk="0" fontAlgn="base" hangingPunct="0">
                <a:spcBef>
                  <a:spcPct val="0"/>
                </a:spcBef>
                <a:spcAft>
                  <a:spcPct val="0"/>
                </a:spcAft>
              </a:pPr>
              <a:r>
                <a:rPr lang="en-GB" altLang="es-AR" sz="3200" b="1" i="1" dirty="0">
                  <a:solidFill>
                    <a:prstClr val="black"/>
                  </a:solidFill>
                  <a:latin typeface="Verdana" panose="020B0604030504040204" pitchFamily="34" charset="0"/>
                </a:rPr>
                <a:t>+</a:t>
              </a:r>
              <a:endParaRPr lang="en-GB" altLang="es-AR" sz="2000" i="1" dirty="0">
                <a:solidFill>
                  <a:prstClr val="black"/>
                </a:solidFill>
                <a:latin typeface="Verdana" panose="020B0604030504040204" pitchFamily="34" charset="0"/>
              </a:endParaRPr>
            </a:p>
          </p:txBody>
        </p:sp>
      </p:grpSp>
      <p:grpSp>
        <p:nvGrpSpPr>
          <p:cNvPr id="165915" name="Group 27"/>
          <p:cNvGrpSpPr>
            <a:grpSpLocks/>
          </p:cNvGrpSpPr>
          <p:nvPr/>
        </p:nvGrpSpPr>
        <p:grpSpPr bwMode="auto">
          <a:xfrm>
            <a:off x="5424488" y="5238755"/>
            <a:ext cx="4405312" cy="809626"/>
            <a:chOff x="2409" y="3300"/>
            <a:chExt cx="2775" cy="510"/>
          </a:xfrm>
          <a:solidFill>
            <a:schemeClr val="bg2">
              <a:lumMod val="60000"/>
              <a:lumOff val="40000"/>
            </a:schemeClr>
          </a:solidFill>
        </p:grpSpPr>
        <p:sp>
          <p:nvSpPr>
            <p:cNvPr id="165916" name="Text Box 28"/>
            <p:cNvSpPr txBox="1">
              <a:spLocks noChangeArrowheads="1"/>
            </p:cNvSpPr>
            <p:nvPr/>
          </p:nvSpPr>
          <p:spPr bwMode="auto">
            <a:xfrm>
              <a:off x="3408" y="3300"/>
              <a:ext cx="1776" cy="348"/>
            </a:xfrm>
            <a:prstGeom prst="rect">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pPr defTabSz="914400" eaLnBrk="0" fontAlgn="base" hangingPunct="0">
                <a:spcBef>
                  <a:spcPct val="50000"/>
                </a:spcBef>
                <a:spcAft>
                  <a:spcPct val="0"/>
                </a:spcAft>
              </a:pPr>
              <a:r>
                <a:rPr lang="en-GB" altLang="es-AR" sz="2800" i="1" dirty="0" err="1">
                  <a:solidFill>
                    <a:prstClr val="black"/>
                  </a:solidFill>
                  <a:latin typeface="Verdana" panose="020B0604030504040204" pitchFamily="34" charset="0"/>
                </a:rPr>
                <a:t>Sustitutos</a:t>
              </a:r>
              <a:r>
                <a:rPr lang="en-GB" altLang="es-AR" sz="2800" i="1" dirty="0">
                  <a:solidFill>
                    <a:prstClr val="black"/>
                  </a:solidFill>
                  <a:latin typeface="Verdana" panose="020B0604030504040204" pitchFamily="34" charset="0"/>
                </a:rPr>
                <a:t> </a:t>
              </a:r>
            </a:p>
          </p:txBody>
        </p:sp>
        <p:cxnSp>
          <p:nvCxnSpPr>
            <p:cNvPr id="165917" name="AutoShape 29"/>
            <p:cNvCxnSpPr>
              <a:cxnSpLocks noChangeShapeType="1"/>
              <a:stCxn id="165902" idx="3"/>
              <a:endCxn id="165916" idx="1"/>
            </p:cNvCxnSpPr>
            <p:nvPr/>
          </p:nvCxnSpPr>
          <p:spPr bwMode="auto">
            <a:xfrm flipV="1">
              <a:off x="2409" y="3474"/>
              <a:ext cx="990" cy="336"/>
            </a:xfrm>
            <a:prstGeom prst="straightConnector1">
              <a:avLst/>
            </a:prstGeom>
            <a:grpFill/>
            <a:ln w="57150">
              <a:solidFill>
                <a:srgbClr val="FF00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5918" name="Text Box 30"/>
            <p:cNvSpPr txBox="1">
              <a:spLocks noChangeArrowheads="1"/>
            </p:cNvSpPr>
            <p:nvPr/>
          </p:nvSpPr>
          <p:spPr bwMode="auto">
            <a:xfrm>
              <a:off x="2746" y="3381"/>
              <a:ext cx="311" cy="409"/>
            </a:xfrm>
            <a:prstGeom prst="rect">
              <a:avLst/>
            </a:prstGeom>
            <a:grp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spAutoFit/>
            </a:bodyPr>
            <a:lstStyle/>
            <a:p>
              <a:pPr defTabSz="914400" eaLnBrk="0" fontAlgn="base" hangingPunct="0">
                <a:spcBef>
                  <a:spcPct val="0"/>
                </a:spcBef>
                <a:spcAft>
                  <a:spcPct val="0"/>
                </a:spcAft>
              </a:pPr>
              <a:r>
                <a:rPr lang="en-GB" altLang="es-AR" sz="3600" b="1" i="1" dirty="0">
                  <a:solidFill>
                    <a:prstClr val="black"/>
                  </a:solidFill>
                  <a:latin typeface="Verdana" panose="020B0604030504040204" pitchFamily="34" charset="0"/>
                </a:rPr>
                <a:t>+</a:t>
              </a:r>
              <a:endParaRPr lang="en-GB" altLang="es-AR" sz="2400" i="1" dirty="0">
                <a:solidFill>
                  <a:prstClr val="black"/>
                </a:solidFill>
                <a:latin typeface="Verdana" panose="020B0604030504040204" pitchFamily="34" charset="0"/>
              </a:endParaRPr>
            </a:p>
          </p:txBody>
        </p:sp>
      </p:grpSp>
    </p:spTree>
    <p:extLst>
      <p:ext uri="{BB962C8B-B14F-4D97-AF65-F5344CB8AC3E}">
        <p14:creationId xmlns:p14="http://schemas.microsoft.com/office/powerpoint/2010/main" val="2708809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58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58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9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659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6590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590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659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65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animBg="1" autoUpdateAnimBg="0"/>
      <p:bldP spid="165901" grpId="0" animBg="1" autoUpdateAnimBg="0"/>
      <p:bldP spid="165902"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5651"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55652" name="Rectangle 4"/>
          <p:cNvSpPr>
            <a:spLocks noGrp="1" noChangeArrowheads="1"/>
          </p:cNvSpPr>
          <p:nvPr>
            <p:ph type="title"/>
          </p:nvPr>
        </p:nvSpPr>
        <p:spPr>
          <a:xfrm>
            <a:off x="2028825" y="428625"/>
            <a:ext cx="8296275" cy="1325563"/>
          </a:xfrm>
          <a:solidFill>
            <a:schemeClr val="bg1">
              <a:lumMod val="75000"/>
            </a:schemeClr>
          </a:solidFill>
          <a:ln w="28575" cap="flat">
            <a:solidFill>
              <a:schemeClr val="tx1"/>
            </a:solidFill>
            <a:miter lim="800000"/>
            <a:headEnd/>
            <a:tailEnd/>
          </a:ln>
        </p:spPr>
        <p:txBody>
          <a:bodyPr vert="horz" lIns="90000" tIns="46800" rIns="90000" bIns="46800" rtlCol="0" anchor="ctr">
            <a:normAutofit/>
          </a:bodyPr>
          <a:lstStyle/>
          <a:p>
            <a:pPr algn="ctr"/>
            <a:r>
              <a:rPr lang="en-US" altLang="es-AR" dirty="0">
                <a:solidFill>
                  <a:srgbClr val="000099"/>
                </a:solidFill>
              </a:rPr>
              <a:t>La </a:t>
            </a:r>
            <a:r>
              <a:rPr lang="en-US" altLang="es-AR" dirty="0" err="1">
                <a:solidFill>
                  <a:srgbClr val="000099"/>
                </a:solidFill>
              </a:rPr>
              <a:t>elasticidad</a:t>
            </a:r>
            <a:r>
              <a:rPr lang="en-US" altLang="es-AR" dirty="0">
                <a:solidFill>
                  <a:srgbClr val="000099"/>
                </a:solidFill>
              </a:rPr>
              <a:t> y la </a:t>
            </a:r>
            <a:r>
              <a:rPr lang="en-US" altLang="es-AR" dirty="0" err="1">
                <a:solidFill>
                  <a:srgbClr val="000099"/>
                </a:solidFill>
              </a:rPr>
              <a:t>incidencia</a:t>
            </a:r>
            <a:r>
              <a:rPr lang="en-US" altLang="es-AR" dirty="0">
                <a:solidFill>
                  <a:srgbClr val="000099"/>
                </a:solidFill>
              </a:rPr>
              <a:t> de </a:t>
            </a:r>
            <a:r>
              <a:rPr lang="en-US" altLang="es-AR" dirty="0" err="1">
                <a:solidFill>
                  <a:srgbClr val="000099"/>
                </a:solidFill>
              </a:rPr>
              <a:t>los</a:t>
            </a:r>
            <a:r>
              <a:rPr lang="en-US" altLang="es-AR" dirty="0">
                <a:solidFill>
                  <a:srgbClr val="000099"/>
                </a:solidFill>
              </a:rPr>
              <a:t> </a:t>
            </a:r>
            <a:r>
              <a:rPr lang="en-US" altLang="es-AR" dirty="0" err="1">
                <a:solidFill>
                  <a:srgbClr val="000099"/>
                </a:solidFill>
              </a:rPr>
              <a:t>impuestos</a:t>
            </a:r>
            <a:r>
              <a:rPr lang="en-US" altLang="es-AR" dirty="0">
                <a:solidFill>
                  <a:srgbClr val="000099"/>
                </a:solidFill>
              </a:rPr>
              <a:t>.</a:t>
            </a:r>
          </a:p>
        </p:txBody>
      </p:sp>
      <p:sp>
        <p:nvSpPr>
          <p:cNvPr id="155653" name="Rectangle 5"/>
          <p:cNvSpPr>
            <a:spLocks noGrp="1" noChangeArrowheads="1"/>
          </p:cNvSpPr>
          <p:nvPr>
            <p:ph idx="1"/>
          </p:nvPr>
        </p:nvSpPr>
        <p:spPr/>
        <p:txBody>
          <a:bodyPr/>
          <a:lstStyle/>
          <a:p>
            <a:endParaRPr lang="en-US" altLang="es-AR" dirty="0"/>
          </a:p>
          <a:p>
            <a:r>
              <a:rPr lang="en-US" altLang="es-AR" dirty="0" err="1">
                <a:solidFill>
                  <a:schemeClr val="bg2">
                    <a:lumMod val="75000"/>
                  </a:schemeClr>
                </a:solidFill>
              </a:rPr>
              <a:t>Cómo</a:t>
            </a:r>
            <a:r>
              <a:rPr lang="en-US" altLang="es-AR" dirty="0">
                <a:solidFill>
                  <a:schemeClr val="bg2">
                    <a:lumMod val="75000"/>
                  </a:schemeClr>
                </a:solidFill>
              </a:rPr>
              <a:t> se </a:t>
            </a:r>
            <a:r>
              <a:rPr lang="en-US" altLang="es-AR" dirty="0" err="1">
                <a:solidFill>
                  <a:schemeClr val="bg2">
                    <a:lumMod val="75000"/>
                  </a:schemeClr>
                </a:solidFill>
              </a:rPr>
              <a:t>reparte</a:t>
            </a:r>
            <a:r>
              <a:rPr lang="en-US" altLang="es-AR" dirty="0">
                <a:solidFill>
                  <a:schemeClr val="bg2">
                    <a:lumMod val="75000"/>
                  </a:schemeClr>
                </a:solidFill>
              </a:rPr>
              <a:t> la carga del </a:t>
            </a:r>
            <a:r>
              <a:rPr lang="en-US" altLang="es-AR" dirty="0" err="1">
                <a:solidFill>
                  <a:schemeClr val="bg2">
                    <a:lumMod val="75000"/>
                  </a:schemeClr>
                </a:solidFill>
              </a:rPr>
              <a:t>impuesto</a:t>
            </a:r>
            <a:r>
              <a:rPr lang="en-US" altLang="es-AR" dirty="0">
                <a:solidFill>
                  <a:schemeClr val="bg2">
                    <a:lumMod val="75000"/>
                  </a:schemeClr>
                </a:solidFill>
              </a:rPr>
              <a:t> entre </a:t>
            </a:r>
            <a:r>
              <a:rPr lang="en-US" altLang="es-AR" dirty="0" err="1">
                <a:solidFill>
                  <a:schemeClr val="bg2">
                    <a:lumMod val="75000"/>
                  </a:schemeClr>
                </a:solidFill>
              </a:rPr>
              <a:t>productores</a:t>
            </a:r>
            <a:r>
              <a:rPr lang="en-US" altLang="es-AR" dirty="0">
                <a:solidFill>
                  <a:schemeClr val="bg2">
                    <a:lumMod val="75000"/>
                  </a:schemeClr>
                </a:solidFill>
              </a:rPr>
              <a:t> y </a:t>
            </a:r>
            <a:r>
              <a:rPr lang="en-US" altLang="es-AR" dirty="0" err="1">
                <a:solidFill>
                  <a:schemeClr val="bg2">
                    <a:lumMod val="75000"/>
                  </a:schemeClr>
                </a:solidFill>
              </a:rPr>
              <a:t>compradores</a:t>
            </a:r>
            <a:r>
              <a:rPr lang="en-US" altLang="es-AR" dirty="0">
                <a:solidFill>
                  <a:schemeClr val="bg2">
                    <a:lumMod val="75000"/>
                  </a:schemeClr>
                </a:solidFill>
              </a:rPr>
              <a:t>?</a:t>
            </a:r>
          </a:p>
          <a:p>
            <a:endParaRPr lang="en-US" altLang="es-AR" dirty="0">
              <a:solidFill>
                <a:schemeClr val="bg2">
                  <a:lumMod val="75000"/>
                </a:schemeClr>
              </a:solidFill>
            </a:endParaRPr>
          </a:p>
          <a:p>
            <a:r>
              <a:rPr lang="en-US" altLang="es-AR" dirty="0">
                <a:solidFill>
                  <a:schemeClr val="bg2">
                    <a:lumMod val="75000"/>
                  </a:schemeClr>
                </a:solidFill>
              </a:rPr>
              <a:t>La </a:t>
            </a:r>
            <a:r>
              <a:rPr lang="en-US" altLang="es-AR" dirty="0" err="1">
                <a:solidFill>
                  <a:schemeClr val="bg2">
                    <a:lumMod val="75000"/>
                  </a:schemeClr>
                </a:solidFill>
              </a:rPr>
              <a:t>respuesta</a:t>
            </a:r>
            <a:r>
              <a:rPr lang="en-US" altLang="es-AR" dirty="0">
                <a:solidFill>
                  <a:schemeClr val="bg2">
                    <a:lumMod val="75000"/>
                  </a:schemeClr>
                </a:solidFill>
              </a:rPr>
              <a:t> </a:t>
            </a:r>
            <a:r>
              <a:rPr lang="en-US" altLang="es-AR" dirty="0" err="1">
                <a:solidFill>
                  <a:schemeClr val="bg2">
                    <a:lumMod val="75000"/>
                  </a:schemeClr>
                </a:solidFill>
              </a:rPr>
              <a:t>depende</a:t>
            </a:r>
            <a:r>
              <a:rPr lang="en-US" altLang="es-AR" dirty="0">
                <a:solidFill>
                  <a:schemeClr val="bg2">
                    <a:lumMod val="75000"/>
                  </a:schemeClr>
                </a:solidFill>
              </a:rPr>
              <a:t> de la </a:t>
            </a:r>
            <a:r>
              <a:rPr lang="en-US" altLang="es-AR" dirty="0" err="1">
                <a:solidFill>
                  <a:schemeClr val="bg2">
                    <a:lumMod val="75000"/>
                  </a:schemeClr>
                </a:solidFill>
              </a:rPr>
              <a:t>elasticidad-precio</a:t>
            </a:r>
            <a:r>
              <a:rPr lang="en-US" altLang="es-AR" dirty="0">
                <a:solidFill>
                  <a:schemeClr val="bg2">
                    <a:lumMod val="75000"/>
                  </a:schemeClr>
                </a:solidFill>
              </a:rPr>
              <a:t> de la </a:t>
            </a:r>
            <a:r>
              <a:rPr lang="en-US" altLang="es-AR" dirty="0" err="1">
                <a:solidFill>
                  <a:schemeClr val="bg2">
                    <a:lumMod val="75000"/>
                  </a:schemeClr>
                </a:solidFill>
              </a:rPr>
              <a:t>demanda</a:t>
            </a:r>
            <a:r>
              <a:rPr lang="en-US" altLang="es-AR" dirty="0">
                <a:solidFill>
                  <a:schemeClr val="bg2">
                    <a:lumMod val="75000"/>
                  </a:schemeClr>
                </a:solidFill>
              </a:rPr>
              <a:t> y de la </a:t>
            </a:r>
            <a:r>
              <a:rPr lang="en-US" altLang="es-AR" dirty="0" err="1">
                <a:solidFill>
                  <a:schemeClr val="bg2">
                    <a:lumMod val="75000"/>
                  </a:schemeClr>
                </a:solidFill>
              </a:rPr>
              <a:t>oferta</a:t>
            </a:r>
            <a:r>
              <a:rPr lang="en-US" altLang="es-AR" dirty="0">
                <a:solidFill>
                  <a:schemeClr val="bg2">
                    <a:lumMod val="75000"/>
                  </a:schemeClr>
                </a:solidFill>
              </a:rPr>
              <a:t> del bien </a:t>
            </a:r>
            <a:r>
              <a:rPr lang="en-US" altLang="es-AR" dirty="0" err="1">
                <a:solidFill>
                  <a:schemeClr val="bg2">
                    <a:lumMod val="75000"/>
                  </a:schemeClr>
                </a:solidFill>
              </a:rPr>
              <a:t>gravado</a:t>
            </a:r>
            <a:r>
              <a:rPr lang="en-US" altLang="es-AR" dirty="0">
                <a:solidFill>
                  <a:schemeClr val="bg2">
                    <a:lumMod val="75000"/>
                  </a:schemeClr>
                </a:solidFill>
              </a:rPr>
              <a:t>.</a:t>
            </a:r>
          </a:p>
        </p:txBody>
      </p:sp>
    </p:spTree>
    <p:extLst>
      <p:ext uri="{BB962C8B-B14F-4D97-AF65-F5344CB8AC3E}">
        <p14:creationId xmlns:p14="http://schemas.microsoft.com/office/powerpoint/2010/main" val="1541068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2 Rectángulo"/>
          <p:cNvSpPr>
            <a:spLocks noChangeArrowheads="1"/>
          </p:cNvSpPr>
          <p:nvPr/>
        </p:nvSpPr>
        <p:spPr bwMode="auto">
          <a:xfrm>
            <a:off x="2173288" y="620714"/>
            <a:ext cx="8208962" cy="5445125"/>
          </a:xfrm>
          <a:prstGeom prst="rect">
            <a:avLst/>
          </a:prstGeom>
          <a:noFill/>
          <a:ln w="9525">
            <a:noFill/>
            <a:miter lim="800000"/>
            <a:headEnd/>
            <a:tailEnd/>
          </a:ln>
        </p:spPr>
        <p:txBody>
          <a:bodyPr>
            <a:spAutoFit/>
          </a:bodyPr>
          <a:lstStyle/>
          <a:p>
            <a:pPr algn="just" defTabSz="914400" eaLnBrk="0" fontAlgn="base" hangingPunct="0">
              <a:lnSpc>
                <a:spcPct val="115000"/>
              </a:lnSpc>
              <a:spcBef>
                <a:spcPct val="0"/>
              </a:spcBef>
              <a:spcAft>
                <a:spcPts val="1000"/>
              </a:spcAft>
            </a:pPr>
            <a:r>
              <a:rPr lang="es-ES_tradnl" sz="2800" b="1" i="1">
                <a:solidFill>
                  <a:srgbClr val="000033"/>
                </a:solidFill>
                <a:latin typeface="Arial" charset="0"/>
                <a:cs typeface="Times New Roman" pitchFamily="18" charset="0"/>
              </a:rPr>
              <a:t>ELASTICIDAD Y CARGA TRIBUTARIA</a:t>
            </a:r>
          </a:p>
          <a:p>
            <a:pPr algn="just" defTabSz="914400" eaLnBrk="0" fontAlgn="base" hangingPunct="0">
              <a:lnSpc>
                <a:spcPct val="115000"/>
              </a:lnSpc>
              <a:spcBef>
                <a:spcPct val="0"/>
              </a:spcBef>
              <a:spcAft>
                <a:spcPts val="1000"/>
              </a:spcAft>
            </a:pPr>
            <a:endParaRPr lang="es-ES" sz="2800" i="1">
              <a:solidFill>
                <a:prstClr val="black"/>
              </a:solidFill>
              <a:ea typeface="Calibri" pitchFamily="34" charset="0"/>
              <a:cs typeface="Times New Roman" pitchFamily="18" charset="0"/>
            </a:endParaRPr>
          </a:p>
          <a:p>
            <a:pPr algn="just" defTabSz="914400" eaLnBrk="0" fontAlgn="base" hangingPunct="0">
              <a:lnSpc>
                <a:spcPct val="115000"/>
              </a:lnSpc>
              <a:spcBef>
                <a:spcPct val="0"/>
              </a:spcBef>
              <a:spcAft>
                <a:spcPts val="1000"/>
              </a:spcAft>
            </a:pPr>
            <a:r>
              <a:rPr lang="es-ES_tradnl" sz="2800">
                <a:solidFill>
                  <a:srgbClr val="000033"/>
                </a:solidFill>
                <a:latin typeface="Arial" charset="0"/>
                <a:cs typeface="Times New Roman" pitchFamily="18" charset="0"/>
              </a:rPr>
              <a:t>Suponiendo que la demanda sea inelástica, con el impuesto sobre las ventas la curva de oferta se desplaza hacia la izquierda, en consecuencia el precio aumenta en forma significativa desde P1 a P2 y la recaudación fiscal es elevada (región P2BCD). Pero la mayor parte de la incidencia recae sobre los consumidores, mientras que una parte mucho menor sobre los productores</a:t>
            </a:r>
            <a:r>
              <a:rPr lang="es-ES_tradnl" sz="2800" i="1">
                <a:solidFill>
                  <a:srgbClr val="000033"/>
                </a:solidFill>
                <a:latin typeface="Arial" charset="0"/>
                <a:cs typeface="Times New Roman" pitchFamily="18" charset="0"/>
              </a:rPr>
              <a:t>.</a:t>
            </a:r>
            <a:endParaRPr lang="es-ES" sz="3600" i="1">
              <a:solidFill>
                <a:prstClr val="black"/>
              </a:solidFill>
              <a:ea typeface="Calibri" pitchFamily="34" charset="0"/>
              <a:cs typeface="Calibri" pitchFamily="34" charset="0"/>
            </a:endParaRPr>
          </a:p>
        </p:txBody>
      </p:sp>
    </p:spTree>
    <p:extLst>
      <p:ext uri="{BB962C8B-B14F-4D97-AF65-F5344CB8AC3E}">
        <p14:creationId xmlns:p14="http://schemas.microsoft.com/office/powerpoint/2010/main" val="292852229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2"/>
          <p:cNvPicPr>
            <a:picLocks noChangeAspect="1" noChangeArrowheads="1"/>
          </p:cNvPicPr>
          <p:nvPr/>
        </p:nvPicPr>
        <p:blipFill>
          <a:blip r:embed="rId3" cstate="print"/>
          <a:srcRect/>
          <a:stretch>
            <a:fillRect/>
          </a:stretch>
        </p:blipFill>
        <p:spPr bwMode="auto">
          <a:xfrm>
            <a:off x="3349283" y="1862138"/>
            <a:ext cx="5013668" cy="4630735"/>
          </a:xfrm>
          <a:prstGeom prst="rect">
            <a:avLst/>
          </a:prstGeom>
          <a:noFill/>
          <a:ln w="12700">
            <a:noFill/>
            <a:miter lim="800000"/>
            <a:headEnd type="none" w="sm" len="sm"/>
            <a:tailEnd type="none" w="sm" len="sm"/>
          </a:ln>
          <a:effectLst/>
        </p:spPr>
      </p:pic>
      <p:sp>
        <p:nvSpPr>
          <p:cNvPr id="4" name="Rectangle 3">
            <a:extLst>
              <a:ext uri="{FF2B5EF4-FFF2-40B4-BE49-F238E27FC236}">
                <a16:creationId xmlns:a16="http://schemas.microsoft.com/office/drawing/2014/main" id="{5A344F51-4F76-4239-8A3E-A439DBAA8006}"/>
              </a:ext>
            </a:extLst>
          </p:cNvPr>
          <p:cNvSpPr txBox="1">
            <a:spLocks noChangeArrowheads="1"/>
          </p:cNvSpPr>
          <p:nvPr/>
        </p:nvSpPr>
        <p:spPr>
          <a:xfrm>
            <a:off x="2133600" y="50800"/>
            <a:ext cx="8229600" cy="6858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80000"/>
              </a:lnSpc>
            </a:pPr>
            <a:r>
              <a:rPr lang="en-US" altLang="es-AR" sz="2800">
                <a:solidFill>
                  <a:srgbClr val="000099"/>
                </a:solidFill>
              </a:rPr>
              <a:t>Figura 9. Cómo se reparte la carga impositiva</a:t>
            </a:r>
          </a:p>
        </p:txBody>
      </p:sp>
      <p:sp>
        <p:nvSpPr>
          <p:cNvPr id="5" name="Rectangle 41">
            <a:extLst>
              <a:ext uri="{FF2B5EF4-FFF2-40B4-BE49-F238E27FC236}">
                <a16:creationId xmlns:a16="http://schemas.microsoft.com/office/drawing/2014/main" id="{DDD47032-85A0-421E-AEC0-A457853DA460}"/>
              </a:ext>
            </a:extLst>
          </p:cNvPr>
          <p:cNvSpPr>
            <a:spLocks noChangeArrowheads="1"/>
          </p:cNvSpPr>
          <p:nvPr/>
        </p:nvSpPr>
        <p:spPr bwMode="auto">
          <a:xfrm>
            <a:off x="4495800" y="739128"/>
            <a:ext cx="42259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4400" eaLnBrk="0" fontAlgn="base" hangingPunct="0">
              <a:spcBef>
                <a:spcPct val="0"/>
              </a:spcBef>
              <a:spcAft>
                <a:spcPct val="0"/>
              </a:spcAft>
            </a:pPr>
            <a:r>
              <a:rPr lang="en-US" altLang="es-AR" sz="1500" b="1" i="1" dirty="0">
                <a:solidFill>
                  <a:srgbClr val="000000"/>
                </a:solidFill>
                <a:latin typeface="Arial" panose="020B0604020202020204" pitchFamily="34" charset="0"/>
              </a:rPr>
              <a:t>(a) </a:t>
            </a:r>
            <a:r>
              <a:rPr lang="en-US" altLang="es-AR" sz="1600" b="1" i="1" dirty="0" err="1">
                <a:solidFill>
                  <a:schemeClr val="bg2">
                    <a:lumMod val="75000"/>
                  </a:schemeClr>
                </a:solidFill>
                <a:latin typeface="Arial" panose="020B0604020202020204" pitchFamily="34" charset="0"/>
              </a:rPr>
              <a:t>Oferta</a:t>
            </a:r>
            <a:r>
              <a:rPr lang="en-US" altLang="es-AR" sz="1600" b="1" i="1" dirty="0">
                <a:solidFill>
                  <a:schemeClr val="bg2">
                    <a:lumMod val="75000"/>
                  </a:schemeClr>
                </a:solidFill>
                <a:latin typeface="Arial" panose="020B0604020202020204" pitchFamily="34" charset="0"/>
              </a:rPr>
              <a:t> </a:t>
            </a:r>
            <a:r>
              <a:rPr lang="en-US" altLang="es-AR" sz="1600" b="1" i="1" dirty="0" err="1">
                <a:solidFill>
                  <a:schemeClr val="bg2">
                    <a:lumMod val="75000"/>
                  </a:schemeClr>
                </a:solidFill>
                <a:latin typeface="Arial" panose="020B0604020202020204" pitchFamily="34" charset="0"/>
              </a:rPr>
              <a:t>Elástica</a:t>
            </a:r>
            <a:r>
              <a:rPr lang="en-US" altLang="es-AR" sz="1600" b="1" i="1" dirty="0">
                <a:solidFill>
                  <a:schemeClr val="bg2">
                    <a:lumMod val="75000"/>
                  </a:schemeClr>
                </a:solidFill>
                <a:latin typeface="Arial" panose="020B0604020202020204" pitchFamily="34" charset="0"/>
              </a:rPr>
              <a:t> +T y, </a:t>
            </a:r>
            <a:r>
              <a:rPr lang="en-US" altLang="es-AR" sz="1600" b="1" i="1" dirty="0" err="1">
                <a:solidFill>
                  <a:schemeClr val="bg2">
                    <a:lumMod val="75000"/>
                  </a:schemeClr>
                </a:solidFill>
                <a:latin typeface="Arial" panose="020B0604020202020204" pitchFamily="34" charset="0"/>
              </a:rPr>
              <a:t>Demanda</a:t>
            </a:r>
            <a:r>
              <a:rPr lang="en-US" altLang="es-AR" sz="1600" b="1" i="1" dirty="0">
                <a:solidFill>
                  <a:schemeClr val="bg2">
                    <a:lumMod val="75000"/>
                  </a:schemeClr>
                </a:solidFill>
                <a:latin typeface="Arial" panose="020B0604020202020204" pitchFamily="34" charset="0"/>
              </a:rPr>
              <a:t> </a:t>
            </a:r>
            <a:r>
              <a:rPr lang="en-US" altLang="es-AR" sz="1600" b="1" i="1" dirty="0" err="1">
                <a:solidFill>
                  <a:schemeClr val="bg2">
                    <a:lumMod val="75000"/>
                  </a:schemeClr>
                </a:solidFill>
                <a:latin typeface="Arial" panose="020B0604020202020204" pitchFamily="34" charset="0"/>
              </a:rPr>
              <a:t>Inelástica</a:t>
            </a:r>
            <a:endParaRPr lang="en-US" altLang="es-AR" sz="2400" i="1" dirty="0">
              <a:solidFill>
                <a:schemeClr val="bg2">
                  <a:lumMod val="75000"/>
                </a:schemeClr>
              </a:solidFill>
              <a:latin typeface="Tahoma" pitchFamily="34" charset="0"/>
            </a:endParaRPr>
          </a:p>
        </p:txBody>
      </p:sp>
      <p:sp>
        <p:nvSpPr>
          <p:cNvPr id="6" name="Rectangle 67">
            <a:extLst>
              <a:ext uri="{FF2B5EF4-FFF2-40B4-BE49-F238E27FC236}">
                <a16:creationId xmlns:a16="http://schemas.microsoft.com/office/drawing/2014/main" id="{8D28351D-6FBE-442A-9EB7-F2F959E78862}"/>
              </a:ext>
            </a:extLst>
          </p:cNvPr>
          <p:cNvSpPr>
            <a:spLocks noChangeArrowheads="1"/>
          </p:cNvSpPr>
          <p:nvPr/>
        </p:nvSpPr>
        <p:spPr bwMode="auto">
          <a:xfrm>
            <a:off x="2819400" y="1146645"/>
            <a:ext cx="6858000" cy="268287"/>
          </a:xfrm>
          <a:prstGeom prst="rect">
            <a:avLst/>
          </a:prstGeom>
          <a:solidFill>
            <a:schemeClr val="bg1">
              <a:lumMod val="75000"/>
            </a:schemeClr>
          </a:solidFill>
          <a:ln w="9525">
            <a:solidFill>
              <a:srgbClr val="000080"/>
            </a:solidFill>
            <a:miter lim="800000"/>
            <a:headEnd/>
            <a:tailEnd/>
          </a:ln>
        </p:spPr>
        <p:txBody>
          <a:bodyPr lIns="0" tIns="0" rIns="0" bIns="0">
            <a:spAutoFit/>
          </a:bodyPr>
          <a:lstStyle/>
          <a:p>
            <a:pPr defTabSz="914400" eaLnBrk="0" fontAlgn="base" hangingPunct="0">
              <a:spcBef>
                <a:spcPct val="0"/>
              </a:spcBef>
              <a:spcAft>
                <a:spcPct val="0"/>
              </a:spcAft>
            </a:pPr>
            <a:r>
              <a:rPr lang="en-US" altLang="es-AR" sz="1700" b="1" i="1" dirty="0" err="1">
                <a:solidFill>
                  <a:srgbClr val="000000"/>
                </a:solidFill>
                <a:latin typeface="Arial" panose="020B0604020202020204" pitchFamily="34" charset="0"/>
              </a:rPr>
              <a:t>Ej</a:t>
            </a:r>
            <a:r>
              <a:rPr lang="en-US" altLang="es-AR" sz="1700" b="1" i="1" dirty="0">
                <a:solidFill>
                  <a:srgbClr val="000000"/>
                </a:solidFill>
                <a:latin typeface="Arial" panose="020B0604020202020204" pitchFamily="34" charset="0"/>
              </a:rPr>
              <a:t>: DEMANDA DE TABACO A CP DESPUÉS DEL IMPUESTO</a:t>
            </a:r>
            <a:endParaRPr lang="en-US" altLang="es-AR" sz="2400" i="1" dirty="0">
              <a:solidFill>
                <a:prstClr val="black"/>
              </a:solidFill>
              <a:latin typeface="Tahoma" pitchFamily="34" charset="0"/>
            </a:endParaRPr>
          </a:p>
        </p:txBody>
      </p:sp>
    </p:spTree>
    <p:extLst>
      <p:ext uri="{BB962C8B-B14F-4D97-AF65-F5344CB8AC3E}">
        <p14:creationId xmlns:p14="http://schemas.microsoft.com/office/powerpoint/2010/main" val="33551681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62174-1957-4C1C-BBB8-D14334888E02}"/>
              </a:ext>
            </a:extLst>
          </p:cNvPr>
          <p:cNvSpPr>
            <a:spLocks noGrp="1"/>
          </p:cNvSpPr>
          <p:nvPr>
            <p:ph type="title"/>
          </p:nvPr>
        </p:nvSpPr>
        <p:spPr/>
        <p:txBody>
          <a:bodyPr/>
          <a:lstStyle/>
          <a:p>
            <a:endParaRPr lang="es-AR"/>
          </a:p>
        </p:txBody>
      </p:sp>
      <p:pic>
        <p:nvPicPr>
          <p:cNvPr id="7" name="Marcador de contenido 6">
            <a:extLst>
              <a:ext uri="{FF2B5EF4-FFF2-40B4-BE49-F238E27FC236}">
                <a16:creationId xmlns:a16="http://schemas.microsoft.com/office/drawing/2014/main" id="{94C02162-C78D-4129-AC0F-A11F205D9316}"/>
              </a:ext>
            </a:extLst>
          </p:cNvPr>
          <p:cNvPicPr>
            <a:picLocks noGrp="1" noChangeAspect="1"/>
          </p:cNvPicPr>
          <p:nvPr>
            <p:ph idx="1"/>
          </p:nvPr>
        </p:nvPicPr>
        <p:blipFill>
          <a:blip r:embed="rId2"/>
          <a:stretch>
            <a:fillRect/>
          </a:stretch>
        </p:blipFill>
        <p:spPr>
          <a:xfrm>
            <a:off x="838200" y="3316699"/>
            <a:ext cx="3420545" cy="2582861"/>
          </a:xfrm>
        </p:spPr>
      </p:pic>
      <p:pic>
        <p:nvPicPr>
          <p:cNvPr id="5" name="Imagen 4">
            <a:extLst>
              <a:ext uri="{FF2B5EF4-FFF2-40B4-BE49-F238E27FC236}">
                <a16:creationId xmlns:a16="http://schemas.microsoft.com/office/drawing/2014/main" id="{69430B10-6AC9-4F5E-A1BD-046DCB867BB8}"/>
              </a:ext>
            </a:extLst>
          </p:cNvPr>
          <p:cNvPicPr>
            <a:picLocks noChangeAspect="1"/>
          </p:cNvPicPr>
          <p:nvPr/>
        </p:nvPicPr>
        <p:blipFill>
          <a:blip r:embed="rId3"/>
          <a:stretch>
            <a:fillRect/>
          </a:stretch>
        </p:blipFill>
        <p:spPr>
          <a:xfrm>
            <a:off x="838200" y="90710"/>
            <a:ext cx="10703424" cy="3228975"/>
          </a:xfrm>
          <a:prstGeom prst="rect">
            <a:avLst/>
          </a:prstGeom>
        </p:spPr>
      </p:pic>
      <p:pic>
        <p:nvPicPr>
          <p:cNvPr id="9" name="Imagen 8">
            <a:extLst>
              <a:ext uri="{FF2B5EF4-FFF2-40B4-BE49-F238E27FC236}">
                <a16:creationId xmlns:a16="http://schemas.microsoft.com/office/drawing/2014/main" id="{7B5F514A-9774-4065-A912-5A84972F1704}"/>
              </a:ext>
            </a:extLst>
          </p:cNvPr>
          <p:cNvPicPr>
            <a:picLocks noChangeAspect="1"/>
          </p:cNvPicPr>
          <p:nvPr/>
        </p:nvPicPr>
        <p:blipFill>
          <a:blip r:embed="rId4"/>
          <a:stretch>
            <a:fillRect/>
          </a:stretch>
        </p:blipFill>
        <p:spPr>
          <a:xfrm>
            <a:off x="8086219" y="3486094"/>
            <a:ext cx="3550655" cy="2437624"/>
          </a:xfrm>
          <a:prstGeom prst="rect">
            <a:avLst/>
          </a:prstGeom>
        </p:spPr>
      </p:pic>
      <p:pic>
        <p:nvPicPr>
          <p:cNvPr id="11" name="Imagen 10">
            <a:extLst>
              <a:ext uri="{FF2B5EF4-FFF2-40B4-BE49-F238E27FC236}">
                <a16:creationId xmlns:a16="http://schemas.microsoft.com/office/drawing/2014/main" id="{EB2BCF95-8FAD-499A-B327-A8FB80F05145}"/>
              </a:ext>
            </a:extLst>
          </p:cNvPr>
          <p:cNvPicPr>
            <a:picLocks noChangeAspect="1"/>
          </p:cNvPicPr>
          <p:nvPr/>
        </p:nvPicPr>
        <p:blipFill>
          <a:blip r:embed="rId5"/>
          <a:stretch>
            <a:fillRect/>
          </a:stretch>
        </p:blipFill>
        <p:spPr>
          <a:xfrm>
            <a:off x="838200" y="5568594"/>
            <a:ext cx="10798674" cy="1146476"/>
          </a:xfrm>
          <a:prstGeom prst="rect">
            <a:avLst/>
          </a:prstGeom>
        </p:spPr>
      </p:pic>
      <p:sp>
        <p:nvSpPr>
          <p:cNvPr id="8" name="CuadroTexto 7">
            <a:extLst>
              <a:ext uri="{FF2B5EF4-FFF2-40B4-BE49-F238E27FC236}">
                <a16:creationId xmlns:a16="http://schemas.microsoft.com/office/drawing/2014/main" id="{5AC910DC-86EA-480B-8B8F-938F1B8A0E74}"/>
              </a:ext>
            </a:extLst>
          </p:cNvPr>
          <p:cNvSpPr txBox="1"/>
          <p:nvPr/>
        </p:nvSpPr>
        <p:spPr>
          <a:xfrm>
            <a:off x="4331203" y="3594102"/>
            <a:ext cx="3717418" cy="1754326"/>
          </a:xfrm>
          <a:prstGeom prst="rect">
            <a:avLst/>
          </a:prstGeom>
          <a:noFill/>
        </p:spPr>
        <p:txBody>
          <a:bodyPr wrap="square">
            <a:spAutoFit/>
          </a:bodyPr>
          <a:lstStyle/>
          <a:p>
            <a:pPr algn="just" eaLnBrk="1" hangingPunct="1">
              <a:buFont typeface="Wingdings 2" pitchFamily="18" charset="2"/>
              <a:buNone/>
            </a:pPr>
            <a:r>
              <a:rPr lang="es-ES" sz="1800" dirty="0">
                <a:solidFill>
                  <a:schemeClr val="tx2">
                    <a:lumMod val="25000"/>
                  </a:schemeClr>
                </a:solidFill>
                <a:latin typeface="Arial" pitchFamily="34" charset="0"/>
                <a:cs typeface="Arial" pitchFamily="34" charset="0"/>
              </a:rPr>
              <a:t>Por el contrario, existen bienes y servicios que con un pequeño cambio en el precio, la cantidad demanda difiere en una proporción muy significativa. </a:t>
            </a:r>
          </a:p>
          <a:p>
            <a:pPr algn="just" eaLnBrk="1" hangingPunct="1">
              <a:buFont typeface="Wingdings 2" pitchFamily="18" charset="2"/>
              <a:buNone/>
            </a:pPr>
            <a:endParaRPr lang="es-ES" sz="1800" dirty="0">
              <a:latin typeface="Book Antiqua" pitchFamily="18" charset="0"/>
            </a:endParaRPr>
          </a:p>
        </p:txBody>
      </p:sp>
    </p:spTree>
    <p:extLst>
      <p:ext uri="{BB962C8B-B14F-4D97-AF65-F5344CB8AC3E}">
        <p14:creationId xmlns:p14="http://schemas.microsoft.com/office/powerpoint/2010/main" val="23279871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Rectángulo"/>
          <p:cNvSpPr>
            <a:spLocks noChangeArrowheads="1"/>
          </p:cNvSpPr>
          <p:nvPr/>
        </p:nvSpPr>
        <p:spPr bwMode="auto">
          <a:xfrm>
            <a:off x="2081214" y="404814"/>
            <a:ext cx="8066087" cy="5754687"/>
          </a:xfrm>
          <a:prstGeom prst="rect">
            <a:avLst/>
          </a:prstGeom>
          <a:noFill/>
          <a:ln w="9525">
            <a:noFill/>
            <a:miter lim="800000"/>
            <a:headEnd/>
            <a:tailEnd/>
          </a:ln>
        </p:spPr>
        <p:txBody>
          <a:bodyPr>
            <a:spAutoFit/>
          </a:bodyPr>
          <a:lstStyle/>
          <a:p>
            <a:pPr algn="just" defTabSz="914400" eaLnBrk="0" fontAlgn="base" hangingPunct="0">
              <a:spcBef>
                <a:spcPct val="0"/>
              </a:spcBef>
              <a:spcAft>
                <a:spcPct val="0"/>
              </a:spcAft>
            </a:pPr>
            <a:r>
              <a:rPr lang="es-ES_tradnl" sz="3600" b="1">
                <a:solidFill>
                  <a:srgbClr val="000033"/>
                </a:solidFill>
                <a:latin typeface="Arial" charset="0"/>
                <a:cs typeface="Times New Roman" pitchFamily="18" charset="0"/>
              </a:rPr>
              <a:t>Carga tributaria. Demanda elástica</a:t>
            </a:r>
          </a:p>
          <a:p>
            <a:pPr algn="just" defTabSz="914400" eaLnBrk="0" fontAlgn="base" hangingPunct="0">
              <a:spcBef>
                <a:spcPct val="0"/>
              </a:spcBef>
              <a:spcAft>
                <a:spcPct val="0"/>
              </a:spcAft>
            </a:pPr>
            <a:endParaRPr lang="es-ES_tradnl" sz="2400">
              <a:solidFill>
                <a:srgbClr val="000033"/>
              </a:solidFill>
              <a:latin typeface="Arial" charset="0"/>
              <a:cs typeface="Times New Roman" pitchFamily="18" charset="0"/>
            </a:endParaRPr>
          </a:p>
          <a:p>
            <a:pPr algn="just" defTabSz="914400" eaLnBrk="0" fontAlgn="base" hangingPunct="0">
              <a:spcBef>
                <a:spcPct val="0"/>
              </a:spcBef>
              <a:spcAft>
                <a:spcPct val="0"/>
              </a:spcAft>
            </a:pPr>
            <a:r>
              <a:rPr lang="es-ES_tradnl" sz="2800">
                <a:solidFill>
                  <a:srgbClr val="000033"/>
                </a:solidFill>
                <a:latin typeface="Arial" charset="0"/>
                <a:cs typeface="Times New Roman" pitchFamily="18" charset="0"/>
              </a:rPr>
              <a:t>Si se considerara que la demanda fuera elástica, entonces la mayor parte de la incidencia del impuesto es asumida por los productores. Como se muestra en la gráfica siguiente, el precio sube relativamente poco desde P1 a P2, pero la cantidad cae más fuertemente de Q1 a Q2, y la recaudación fiscal no es tan elevada (región P2BCD). La zona verde corresponde a la proporción del impuesto que afecta </a:t>
            </a:r>
            <a:r>
              <a:rPr lang="es-ES_tradnl" sz="2800">
                <a:solidFill>
                  <a:prstClr val="black"/>
                </a:solidFill>
                <a:latin typeface="Tahoma" pitchFamily="34" charset="0"/>
              </a:rPr>
              <a:t>directamente al productor, y la zona amarilla la que recae sobre los consumidores</a:t>
            </a:r>
            <a:endParaRPr lang="es-ES" sz="2800">
              <a:solidFill>
                <a:prstClr val="black"/>
              </a:solidFill>
              <a:latin typeface="Tahoma" pitchFamily="34" charset="0"/>
            </a:endParaRPr>
          </a:p>
        </p:txBody>
      </p:sp>
    </p:spTree>
    <p:extLst>
      <p:ext uri="{BB962C8B-B14F-4D97-AF65-F5344CB8AC3E}">
        <p14:creationId xmlns:p14="http://schemas.microsoft.com/office/powerpoint/2010/main" val="2237136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pPr algn="ctr">
              <a:defRPr/>
            </a:pPr>
            <a:r>
              <a:rPr lang="en-US" altLang="es-AR" sz="2000" b="1" i="1" dirty="0">
                <a:solidFill>
                  <a:srgbClr val="000000"/>
                </a:solidFill>
                <a:latin typeface="Arial" panose="020B0604020202020204" pitchFamily="34" charset="0"/>
              </a:rPr>
              <a:t>(b) </a:t>
            </a:r>
            <a:r>
              <a:rPr lang="en-US" altLang="es-AR" sz="2000" b="1" i="1" dirty="0" err="1">
                <a:solidFill>
                  <a:schemeClr val="bg2">
                    <a:lumMod val="75000"/>
                  </a:schemeClr>
                </a:solidFill>
                <a:latin typeface="Arial" panose="020B0604020202020204" pitchFamily="34" charset="0"/>
              </a:rPr>
              <a:t>Oferta</a:t>
            </a:r>
            <a:r>
              <a:rPr lang="en-US" altLang="es-AR" sz="2000" b="1" i="1" dirty="0">
                <a:solidFill>
                  <a:schemeClr val="bg2">
                    <a:lumMod val="75000"/>
                  </a:schemeClr>
                </a:solidFill>
                <a:latin typeface="Arial" panose="020B0604020202020204" pitchFamily="34" charset="0"/>
              </a:rPr>
              <a:t> +T y, </a:t>
            </a:r>
            <a:r>
              <a:rPr lang="en-US" altLang="es-AR" sz="2000" b="1" i="1" dirty="0" err="1">
                <a:solidFill>
                  <a:schemeClr val="bg2">
                    <a:lumMod val="75000"/>
                  </a:schemeClr>
                </a:solidFill>
                <a:latin typeface="Arial" panose="020B0604020202020204" pitchFamily="34" charset="0"/>
              </a:rPr>
              <a:t>Demanda</a:t>
            </a:r>
            <a:r>
              <a:rPr lang="en-US" altLang="es-AR" sz="2000" b="1" i="1" dirty="0">
                <a:solidFill>
                  <a:schemeClr val="bg2">
                    <a:lumMod val="75000"/>
                  </a:schemeClr>
                </a:solidFill>
                <a:latin typeface="Arial" panose="020B0604020202020204" pitchFamily="34" charset="0"/>
              </a:rPr>
              <a:t> </a:t>
            </a:r>
            <a:r>
              <a:rPr lang="en-US" altLang="es-AR" sz="2000" b="1" i="1" dirty="0" err="1">
                <a:solidFill>
                  <a:schemeClr val="bg2">
                    <a:lumMod val="75000"/>
                  </a:schemeClr>
                </a:solidFill>
                <a:latin typeface="Arial" panose="020B0604020202020204" pitchFamily="34" charset="0"/>
              </a:rPr>
              <a:t>Elástica</a:t>
            </a:r>
            <a:br>
              <a:rPr lang="en-US" altLang="es-AR" sz="3200" i="1" dirty="0">
                <a:solidFill>
                  <a:schemeClr val="bg2">
                    <a:lumMod val="75000"/>
                  </a:schemeClr>
                </a:solidFill>
                <a:latin typeface="Tahoma" pitchFamily="34" charset="0"/>
              </a:rPr>
            </a:br>
            <a:endParaRPr lang="es-ES" sz="2000" dirty="0"/>
          </a:p>
        </p:txBody>
      </p:sp>
      <p:pic>
        <p:nvPicPr>
          <p:cNvPr id="76803" name="3 Marcador de contenido" descr="http://www.auladeeconomia.com/elasticidad6.JPG"/>
          <p:cNvPicPr>
            <a:picLocks noGrp="1"/>
          </p:cNvPicPr>
          <p:nvPr>
            <p:ph idx="1"/>
          </p:nvPr>
        </p:nvPicPr>
        <p:blipFill>
          <a:blip r:embed="rId2" cstate="print"/>
          <a:srcRect/>
          <a:stretch>
            <a:fillRect/>
          </a:stretch>
        </p:blipFill>
        <p:spPr>
          <a:xfrm>
            <a:off x="2855913" y="1590674"/>
            <a:ext cx="5926137" cy="4862513"/>
          </a:xfrm>
        </p:spPr>
      </p:pic>
    </p:spTree>
    <p:extLst>
      <p:ext uri="{BB962C8B-B14F-4D97-AF65-F5344CB8AC3E}">
        <p14:creationId xmlns:p14="http://schemas.microsoft.com/office/powerpoint/2010/main" val="23787139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981200" y="274638"/>
            <a:ext cx="8229600" cy="778098"/>
          </a:xfrm>
        </p:spPr>
        <p:txBody>
          <a:bodyPr/>
          <a:lstStyle/>
          <a:p>
            <a:pPr eaLnBrk="1" hangingPunct="1">
              <a:defRPr/>
            </a:pPr>
            <a:r>
              <a:rPr lang="es-ES" sz="3600" dirty="0">
                <a:solidFill>
                  <a:schemeClr val="bg2">
                    <a:lumMod val="75000"/>
                  </a:schemeClr>
                </a:solidFill>
              </a:rPr>
              <a:t>Resumen</a:t>
            </a:r>
          </a:p>
        </p:txBody>
      </p:sp>
      <p:sp>
        <p:nvSpPr>
          <p:cNvPr id="77826" name="1 Marcador de contenido"/>
          <p:cNvSpPr>
            <a:spLocks noGrp="1"/>
          </p:cNvSpPr>
          <p:nvPr>
            <p:ph idx="1"/>
          </p:nvPr>
        </p:nvSpPr>
        <p:spPr>
          <a:xfrm>
            <a:off x="1390651" y="1547813"/>
            <a:ext cx="10201274" cy="4525962"/>
          </a:xfrm>
        </p:spPr>
        <p:txBody>
          <a:bodyPr>
            <a:normAutofit/>
          </a:bodyPr>
          <a:lstStyle/>
          <a:p>
            <a:pPr algn="just" eaLnBrk="1" hangingPunct="1"/>
            <a:r>
              <a:rPr lang="es-ES_tradnl" sz="2600" dirty="0">
                <a:solidFill>
                  <a:schemeClr val="tx2">
                    <a:lumMod val="10000"/>
                  </a:schemeClr>
                </a:solidFill>
                <a:latin typeface="Arial" charset="0"/>
                <a:cs typeface="Arial" charset="0"/>
              </a:rPr>
              <a:t>Si la curva de la oferta es más elástica que la curva de la demanda, los consumidores contribuyen con más carga tributaria.</a:t>
            </a:r>
            <a:r>
              <a:rPr lang="es-ES" sz="2600" dirty="0">
                <a:solidFill>
                  <a:schemeClr val="tx2">
                    <a:lumMod val="10000"/>
                  </a:schemeClr>
                </a:solidFill>
                <a:latin typeface="Arial" charset="0"/>
                <a:cs typeface="Arial" charset="0"/>
              </a:rPr>
              <a:t> </a:t>
            </a:r>
          </a:p>
          <a:p>
            <a:pPr algn="just" eaLnBrk="1" hangingPunct="1"/>
            <a:r>
              <a:rPr lang="es-ES_tradnl" sz="2600" dirty="0">
                <a:solidFill>
                  <a:schemeClr val="tx2">
                    <a:lumMod val="10000"/>
                  </a:schemeClr>
                </a:solidFill>
                <a:latin typeface="Arial" charset="0"/>
                <a:cs typeface="Arial" charset="0"/>
              </a:rPr>
              <a:t>Si la curva de la demanda es más elástica que la curva de la oferta, los proveedores contribuyen con más carga tributaria.</a:t>
            </a:r>
            <a:r>
              <a:rPr lang="es-ES" sz="2600" dirty="0">
                <a:solidFill>
                  <a:schemeClr val="tx2">
                    <a:lumMod val="10000"/>
                  </a:schemeClr>
                </a:solidFill>
                <a:latin typeface="Arial" charset="0"/>
                <a:cs typeface="Arial" charset="0"/>
              </a:rPr>
              <a:t> </a:t>
            </a:r>
          </a:p>
          <a:p>
            <a:pPr algn="just" eaLnBrk="1" hangingPunct="1"/>
            <a:r>
              <a:rPr lang="es-ES_tradnl" sz="2600" dirty="0">
                <a:solidFill>
                  <a:schemeClr val="tx2">
                    <a:lumMod val="10000"/>
                  </a:schemeClr>
                </a:solidFill>
                <a:latin typeface="Arial" charset="0"/>
                <a:cs typeface="Arial" charset="0"/>
              </a:rPr>
              <a:t>Si la curva de la oferta (demanda) es perfectamente elástica, los consumidores (proveedores) contribuyen con TODA la carga tributaria.</a:t>
            </a:r>
            <a:r>
              <a:rPr lang="es-ES" sz="2600" dirty="0">
                <a:solidFill>
                  <a:schemeClr val="tx2">
                    <a:lumMod val="10000"/>
                  </a:schemeClr>
                </a:solidFill>
                <a:latin typeface="Arial" charset="0"/>
                <a:cs typeface="Arial" charset="0"/>
              </a:rPr>
              <a:t> </a:t>
            </a:r>
          </a:p>
          <a:p>
            <a:pPr algn="just" eaLnBrk="1" hangingPunct="1"/>
            <a:r>
              <a:rPr lang="es-ES_tradnl" sz="2600" dirty="0">
                <a:solidFill>
                  <a:schemeClr val="tx2">
                    <a:lumMod val="10000"/>
                  </a:schemeClr>
                </a:solidFill>
                <a:latin typeface="Arial" charset="0"/>
                <a:cs typeface="Arial" charset="0"/>
              </a:rPr>
              <a:t>Si la curva de la oferta (demanda) es perfectamente inelástica, los proveedores (consumidores) contribuyen con TODA la carga tributaria.</a:t>
            </a:r>
            <a:r>
              <a:rPr lang="es-ES" sz="2600" dirty="0">
                <a:solidFill>
                  <a:schemeClr val="tx2">
                    <a:lumMod val="10000"/>
                  </a:schemeClr>
                </a:solidFill>
                <a:latin typeface="Arial" charset="0"/>
                <a:cs typeface="Arial" charset="0"/>
              </a:rPr>
              <a:t> </a:t>
            </a:r>
          </a:p>
          <a:p>
            <a:pPr eaLnBrk="1" hangingPunct="1"/>
            <a:endParaRPr lang="es-ES" dirty="0"/>
          </a:p>
        </p:txBody>
      </p:sp>
    </p:spTree>
    <p:extLst>
      <p:ext uri="{BB962C8B-B14F-4D97-AF65-F5344CB8AC3E}">
        <p14:creationId xmlns:p14="http://schemas.microsoft.com/office/powerpoint/2010/main" val="367402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8" name="Rectangle 8"/>
          <p:cNvSpPr>
            <a:spLocks noGrp="1" noChangeArrowheads="1"/>
          </p:cNvSpPr>
          <p:nvPr>
            <p:ph type="title"/>
          </p:nvPr>
        </p:nvSpPr>
        <p:spPr>
          <a:xfrm>
            <a:off x="2135188" y="260350"/>
            <a:ext cx="7772400" cy="1143000"/>
          </a:xfrm>
          <a:solidFill>
            <a:schemeClr val="bg1">
              <a:lumMod val="75000"/>
            </a:schemeClr>
          </a:solidFill>
          <a:ln w="28575" cap="flat">
            <a:solidFill>
              <a:schemeClr val="tx1"/>
            </a:solidFill>
            <a:miter lim="800000"/>
            <a:headEnd/>
            <a:tailEnd/>
          </a:ln>
        </p:spPr>
        <p:txBody>
          <a:bodyPr vert="horz" lIns="90000" tIns="46800" rIns="90000" bIns="46800" rtlCol="0" anchor="ctr">
            <a:normAutofit/>
          </a:bodyPr>
          <a:lstStyle/>
          <a:p>
            <a:r>
              <a:rPr lang="en-US" altLang="es-AR" sz="3200" dirty="0">
                <a:solidFill>
                  <a:srgbClr val="000099"/>
                </a:solidFill>
              </a:rPr>
              <a:t>La </a:t>
            </a:r>
            <a:r>
              <a:rPr lang="en-US" altLang="es-AR" sz="3200" dirty="0" err="1">
                <a:solidFill>
                  <a:srgbClr val="000099"/>
                </a:solidFill>
              </a:rPr>
              <a:t>elasticidad</a:t>
            </a:r>
            <a:r>
              <a:rPr lang="en-US" altLang="es-AR" sz="3200" dirty="0">
                <a:solidFill>
                  <a:srgbClr val="000099"/>
                </a:solidFill>
              </a:rPr>
              <a:t> y la </a:t>
            </a:r>
            <a:r>
              <a:rPr lang="en-US" altLang="es-AR" sz="3200" dirty="0" err="1">
                <a:solidFill>
                  <a:srgbClr val="000099"/>
                </a:solidFill>
              </a:rPr>
              <a:t>incidencia</a:t>
            </a:r>
            <a:r>
              <a:rPr lang="en-US" altLang="es-AR" sz="3200" dirty="0">
                <a:solidFill>
                  <a:srgbClr val="000099"/>
                </a:solidFill>
              </a:rPr>
              <a:t> de </a:t>
            </a:r>
            <a:r>
              <a:rPr lang="en-US" altLang="es-AR" sz="3200" dirty="0" err="1">
                <a:solidFill>
                  <a:srgbClr val="000099"/>
                </a:solidFill>
              </a:rPr>
              <a:t>los</a:t>
            </a:r>
            <a:r>
              <a:rPr lang="en-US" altLang="es-AR" sz="3200" dirty="0">
                <a:solidFill>
                  <a:srgbClr val="000099"/>
                </a:solidFill>
              </a:rPr>
              <a:t> </a:t>
            </a:r>
            <a:r>
              <a:rPr lang="en-US" altLang="es-AR" sz="3200" dirty="0" err="1">
                <a:solidFill>
                  <a:srgbClr val="000099"/>
                </a:solidFill>
              </a:rPr>
              <a:t>impuestos</a:t>
            </a:r>
            <a:r>
              <a:rPr lang="en-US" altLang="es-AR" sz="3200" dirty="0">
                <a:solidFill>
                  <a:srgbClr val="000099"/>
                </a:solidFill>
              </a:rPr>
              <a:t>.</a:t>
            </a:r>
          </a:p>
        </p:txBody>
      </p:sp>
      <p:sp>
        <p:nvSpPr>
          <p:cNvPr id="163842" name="Rectangle 2"/>
          <p:cNvSpPr>
            <a:spLocks noGrp="1" noChangeArrowheads="1"/>
          </p:cNvSpPr>
          <p:nvPr>
            <p:ph idx="1"/>
          </p:nvPr>
        </p:nvSpPr>
        <p:spPr>
          <a:xfrm>
            <a:off x="2711451" y="1916113"/>
            <a:ext cx="6429375" cy="482600"/>
          </a:xfrm>
        </p:spPr>
        <p:txBody>
          <a:bodyPr>
            <a:normAutofit/>
          </a:bodyPr>
          <a:lstStyle/>
          <a:p>
            <a:pPr>
              <a:buFontTx/>
              <a:buNone/>
            </a:pPr>
            <a:r>
              <a:rPr lang="en-US" altLang="es-AR" sz="2800" b="1" dirty="0" err="1">
                <a:solidFill>
                  <a:schemeClr val="bg2">
                    <a:lumMod val="75000"/>
                  </a:schemeClr>
                </a:solidFill>
              </a:rPr>
              <a:t>Cómo</a:t>
            </a:r>
            <a:r>
              <a:rPr lang="en-US" altLang="es-AR" sz="2800" b="1" dirty="0">
                <a:solidFill>
                  <a:schemeClr val="bg2">
                    <a:lumMod val="75000"/>
                  </a:schemeClr>
                </a:solidFill>
              </a:rPr>
              <a:t> se </a:t>
            </a:r>
            <a:r>
              <a:rPr lang="en-US" altLang="es-AR" sz="2800" b="1" dirty="0" err="1">
                <a:solidFill>
                  <a:schemeClr val="bg2">
                    <a:lumMod val="75000"/>
                  </a:schemeClr>
                </a:solidFill>
              </a:rPr>
              <a:t>reparte</a:t>
            </a:r>
            <a:r>
              <a:rPr lang="en-US" altLang="es-AR" sz="2800" b="1" dirty="0">
                <a:solidFill>
                  <a:schemeClr val="bg2">
                    <a:lumMod val="75000"/>
                  </a:schemeClr>
                </a:solidFill>
              </a:rPr>
              <a:t> la carga </a:t>
            </a:r>
            <a:r>
              <a:rPr lang="en-US" altLang="es-AR" sz="2800" b="1" dirty="0" err="1">
                <a:solidFill>
                  <a:schemeClr val="bg2">
                    <a:lumMod val="75000"/>
                  </a:schemeClr>
                </a:solidFill>
              </a:rPr>
              <a:t>impositiva</a:t>
            </a:r>
            <a:r>
              <a:rPr lang="en-US" altLang="es-AR" sz="2800" b="1" dirty="0">
                <a:solidFill>
                  <a:schemeClr val="bg2">
                    <a:lumMod val="75000"/>
                  </a:schemeClr>
                </a:solidFill>
              </a:rPr>
              <a:t>?</a:t>
            </a:r>
          </a:p>
        </p:txBody>
      </p:sp>
      <p:sp>
        <p:nvSpPr>
          <p:cNvPr id="163843" name="Rectangle 3"/>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3844" name="Rectangle 4"/>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63845" name="Rectangle 5"/>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AR" sz="2800" i="1">
              <a:solidFill>
                <a:prstClr val="black"/>
              </a:solidFill>
              <a:latin typeface="Tahoma" pitchFamily="34" charset="0"/>
            </a:endParaRPr>
          </a:p>
        </p:txBody>
      </p:sp>
      <p:graphicFrame>
        <p:nvGraphicFramePr>
          <p:cNvPr id="163846" name="Object 6"/>
          <p:cNvGraphicFramePr>
            <a:graphicFrameLocks/>
          </p:cNvGraphicFramePr>
          <p:nvPr/>
        </p:nvGraphicFramePr>
        <p:xfrm>
          <a:off x="7550150" y="2590800"/>
          <a:ext cx="3117850" cy="3886200"/>
        </p:xfrm>
        <a:graphic>
          <a:graphicData uri="http://schemas.openxmlformats.org/presentationml/2006/ole">
            <mc:AlternateContent xmlns:mc="http://schemas.openxmlformats.org/markup-compatibility/2006">
              <mc:Choice xmlns:v="urn:schemas-microsoft-com:vml" Requires="v">
                <p:oleObj name="Clip" r:id="rId3" imgW="2889000" imgH="3348000" progId="MS_ClipArt_Gallery.2">
                  <p:embed/>
                </p:oleObj>
              </mc:Choice>
              <mc:Fallback>
                <p:oleObj name="Clip" r:id="rId3" imgW="2889000" imgH="334800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0150" y="2590800"/>
                        <a:ext cx="31178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47" name="AutoShape 7"/>
          <p:cNvSpPr>
            <a:spLocks noChangeArrowheads="1"/>
          </p:cNvSpPr>
          <p:nvPr/>
        </p:nvSpPr>
        <p:spPr bwMode="auto">
          <a:xfrm>
            <a:off x="1981200" y="1676400"/>
            <a:ext cx="7467600" cy="1143000"/>
          </a:xfrm>
          <a:prstGeom prst="wedgeEllipseCallout">
            <a:avLst>
              <a:gd name="adj1" fmla="val 39773"/>
              <a:gd name="adj2" fmla="val 61806"/>
            </a:avLst>
          </a:prstGeom>
          <a:noFill/>
          <a:ln w="50800">
            <a:solidFill>
              <a:srgbClr val="474A8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pPr>
            <a:endParaRPr lang="es-ES" altLang="es-AR" sz="3200" i="1">
              <a:solidFill>
                <a:prstClr val="black"/>
              </a:solidFill>
              <a:latin typeface="Tahoma" pitchFamily="34" charset="0"/>
            </a:endParaRPr>
          </a:p>
        </p:txBody>
      </p:sp>
      <p:sp>
        <p:nvSpPr>
          <p:cNvPr id="163849" name="Rectangle 9"/>
          <p:cNvSpPr>
            <a:spLocks noChangeArrowheads="1"/>
          </p:cNvSpPr>
          <p:nvPr/>
        </p:nvSpPr>
        <p:spPr bwMode="auto">
          <a:xfrm>
            <a:off x="1981200" y="3654426"/>
            <a:ext cx="54102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87350" indent="-387350" algn="l">
              <a:defRPr sz="2400">
                <a:solidFill>
                  <a:schemeClr val="tx1"/>
                </a:solidFill>
                <a:latin typeface="Times New Roman" panose="02020603050405020304" pitchFamily="18" charset="0"/>
              </a:defRPr>
            </a:lvl1pPr>
            <a:lvl2pPr marL="577850"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defTabSz="914400" eaLnBrk="0" fontAlgn="base" hangingPunct="0">
              <a:spcBef>
                <a:spcPct val="20000"/>
              </a:spcBef>
              <a:spcAft>
                <a:spcPct val="0"/>
              </a:spcAft>
              <a:buFontTx/>
              <a:buChar char="•"/>
            </a:pPr>
            <a:r>
              <a:rPr lang="en-US" altLang="es-AR" sz="3600" i="1">
                <a:solidFill>
                  <a:prstClr val="black"/>
                </a:solidFill>
              </a:rPr>
              <a:t>La carga impositiva recae más fuertemente sobre la parte del mercado que es menos elástica.</a:t>
            </a:r>
          </a:p>
        </p:txBody>
      </p:sp>
    </p:spTree>
    <p:extLst>
      <p:ext uri="{BB962C8B-B14F-4D97-AF65-F5344CB8AC3E}">
        <p14:creationId xmlns:p14="http://schemas.microsoft.com/office/powerpoint/2010/main" val="247080986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2" grpId="0"/>
      <p:bldP spid="163849"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9"/>
          <p:cNvSpPr>
            <a:spLocks noGrp="1" noChangeArrowheads="1"/>
          </p:cNvSpPr>
          <p:nvPr>
            <p:ph idx="1"/>
          </p:nvPr>
        </p:nvSpPr>
        <p:spPr>
          <a:xfrm>
            <a:off x="1919288" y="928689"/>
            <a:ext cx="8310562" cy="5462587"/>
          </a:xfrm>
        </p:spPr>
        <p:txBody>
          <a:bodyPr>
            <a:normAutofit lnSpcReduction="10000"/>
          </a:bodyPr>
          <a:lstStyle/>
          <a:p>
            <a:pPr algn="just" eaLnBrk="1" hangingPunct="1">
              <a:lnSpc>
                <a:spcPct val="90000"/>
              </a:lnSpc>
            </a:pPr>
            <a:r>
              <a:rPr lang="en-US" altLang="en-US" sz="2800" dirty="0">
                <a:solidFill>
                  <a:schemeClr val="tx2">
                    <a:lumMod val="10000"/>
                  </a:schemeClr>
                </a:solidFill>
                <a:latin typeface="Arial" charset="0"/>
                <a:cs typeface="Arial" charset="0"/>
              </a:rPr>
              <a:t>ELASTICIDAD: </a:t>
            </a:r>
            <a:r>
              <a:rPr lang="es-ES" altLang="en-US" sz="2800" dirty="0">
                <a:solidFill>
                  <a:schemeClr val="tx2">
                    <a:lumMod val="10000"/>
                  </a:schemeClr>
                </a:solidFill>
                <a:latin typeface="Arial" charset="0"/>
                <a:cs typeface="Arial" charset="0"/>
              </a:rPr>
              <a:t>Es el grado de sensibilidad de la cantidad demandada u ofrecida ante una variación en el precio u otra </a:t>
            </a:r>
            <a:r>
              <a:rPr lang="es-ES" altLang="en-US" sz="2800" dirty="0" err="1">
                <a:solidFill>
                  <a:schemeClr val="tx2">
                    <a:lumMod val="10000"/>
                  </a:schemeClr>
                </a:solidFill>
                <a:latin typeface="Arial" charset="0"/>
                <a:cs typeface="Arial" charset="0"/>
              </a:rPr>
              <a:t>vble</a:t>
            </a:r>
            <a:r>
              <a:rPr lang="es-ES" altLang="en-US" sz="2800" dirty="0">
                <a:solidFill>
                  <a:schemeClr val="tx2">
                    <a:lumMod val="10000"/>
                  </a:schemeClr>
                </a:solidFill>
                <a:latin typeface="Arial" charset="0"/>
                <a:cs typeface="Arial" charset="0"/>
              </a:rPr>
              <a:t> del bien </a:t>
            </a:r>
          </a:p>
          <a:p>
            <a:pPr algn="ctr" eaLnBrk="1" hangingPunct="1">
              <a:lnSpc>
                <a:spcPct val="90000"/>
              </a:lnSpc>
              <a:buFont typeface="Wingdings 3" pitchFamily="18" charset="2"/>
              <a:buNone/>
            </a:pPr>
            <a:endParaRPr lang="es-ES_tradnl" sz="2800" b="1" dirty="0">
              <a:solidFill>
                <a:schemeClr val="tx2">
                  <a:lumMod val="10000"/>
                </a:schemeClr>
              </a:solidFill>
              <a:latin typeface="Arial" charset="0"/>
              <a:cs typeface="Arial" charset="0"/>
            </a:endParaRPr>
          </a:p>
          <a:p>
            <a:pPr algn="ctr" eaLnBrk="1" hangingPunct="1">
              <a:lnSpc>
                <a:spcPct val="90000"/>
              </a:lnSpc>
              <a:buFont typeface="Wingdings 3" pitchFamily="18" charset="2"/>
              <a:buNone/>
            </a:pPr>
            <a:r>
              <a:rPr lang="es-ES_tradnl" sz="2800" b="1" dirty="0">
                <a:solidFill>
                  <a:schemeClr val="tx2">
                    <a:lumMod val="10000"/>
                  </a:schemeClr>
                </a:solidFill>
                <a:latin typeface="Arial" charset="0"/>
                <a:cs typeface="Arial" charset="0"/>
              </a:rPr>
              <a:t>Elasticidad – precio de la demanda</a:t>
            </a:r>
            <a:endParaRPr lang="es-ES_tradnl" sz="2800" dirty="0">
              <a:solidFill>
                <a:schemeClr val="tx2">
                  <a:lumMod val="10000"/>
                </a:schemeClr>
              </a:solidFill>
              <a:latin typeface="Arial" charset="0"/>
              <a:cs typeface="Arial" charset="0"/>
            </a:endParaRPr>
          </a:p>
          <a:p>
            <a:pPr algn="just" eaLnBrk="1" hangingPunct="1">
              <a:buFontTx/>
              <a:buNone/>
            </a:pPr>
            <a:r>
              <a:rPr lang="es-MX" sz="2800" dirty="0">
                <a:solidFill>
                  <a:schemeClr val="tx2">
                    <a:lumMod val="10000"/>
                  </a:schemeClr>
                </a:solidFill>
                <a:latin typeface="Arial" charset="0"/>
                <a:cs typeface="Arial" charset="0"/>
              </a:rPr>
              <a:t>Definición: </a:t>
            </a:r>
            <a:r>
              <a:rPr lang="es-ES" sz="2800" dirty="0">
                <a:solidFill>
                  <a:schemeClr val="tx2">
                    <a:lumMod val="10000"/>
                  </a:schemeClr>
                </a:solidFill>
                <a:latin typeface="Arial" charset="0"/>
                <a:cs typeface="Arial" charset="0"/>
              </a:rPr>
              <a:t>medida del grado en que la cantidad demandada de un bien responde a una variación porcentual de su precio</a:t>
            </a:r>
            <a:endParaRPr lang="es-MX" sz="2800" dirty="0">
              <a:solidFill>
                <a:schemeClr val="tx2">
                  <a:lumMod val="10000"/>
                </a:schemeClr>
              </a:solidFill>
              <a:latin typeface="Arial" charset="0"/>
              <a:cs typeface="Arial" charset="0"/>
            </a:endParaRPr>
          </a:p>
          <a:p>
            <a:pPr eaLnBrk="1" hangingPunct="1">
              <a:buFont typeface="Wingdings 3" pitchFamily="18" charset="2"/>
              <a:buNone/>
            </a:pPr>
            <a:r>
              <a:rPr lang="es-ES_tradnl" sz="2800" dirty="0">
                <a:solidFill>
                  <a:schemeClr val="tx2">
                    <a:lumMod val="10000"/>
                  </a:schemeClr>
                </a:solidFill>
                <a:latin typeface="Arial" charset="0"/>
                <a:cs typeface="Arial" charset="0"/>
              </a:rPr>
              <a:t>Se puede calcular el coeficiente de elasticidad precio de la demanda, el cual muestra la variación relativa o porcentual que se daría en la cantidad demandada ante una variación de un 1% en el precio.</a:t>
            </a:r>
            <a:endParaRPr lang="es-ES" sz="2800" dirty="0">
              <a:solidFill>
                <a:schemeClr val="tx2">
                  <a:lumMod val="10000"/>
                </a:schemeClr>
              </a:solidFill>
              <a:latin typeface="Arial" charset="0"/>
              <a:cs typeface="Arial" charset="0"/>
            </a:endParaRPr>
          </a:p>
          <a:p>
            <a:pPr eaLnBrk="1" hangingPunct="1">
              <a:buFontTx/>
              <a:buNone/>
            </a:pPr>
            <a:endParaRPr lang="es-MX" sz="2800" dirty="0">
              <a:latin typeface="Arial" charset="0"/>
              <a:cs typeface="Arial" charset="0"/>
            </a:endParaRPr>
          </a:p>
        </p:txBody>
      </p:sp>
      <p:sp>
        <p:nvSpPr>
          <p:cNvPr id="57347" name="Rectangle 2"/>
          <p:cNvSpPr>
            <a:spLocks noChangeArrowheads="1"/>
          </p:cNvSpPr>
          <p:nvPr/>
        </p:nvSpPr>
        <p:spPr bwMode="auto">
          <a:xfrm>
            <a:off x="2209800" y="6248400"/>
            <a:ext cx="19050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sp>
        <p:nvSpPr>
          <p:cNvPr id="57348" name="Rectangle 3"/>
          <p:cNvSpPr>
            <a:spLocks noChangeArrowheads="1"/>
          </p:cNvSpPr>
          <p:nvPr/>
        </p:nvSpPr>
        <p:spPr bwMode="auto">
          <a:xfrm>
            <a:off x="4648200" y="6248400"/>
            <a:ext cx="2895600" cy="457200"/>
          </a:xfrm>
          <a:prstGeom prst="rect">
            <a:avLst/>
          </a:prstGeom>
          <a:noFill/>
          <a:ln w="9525">
            <a:noFill/>
            <a:miter lim="800000"/>
            <a:headEnd/>
            <a:tailEnd/>
          </a:ln>
        </p:spPr>
        <p:txBody>
          <a:bodyPr wrap="none" anchor="ctr"/>
          <a:lstStyle/>
          <a:p>
            <a:pPr defTabSz="914400" eaLnBrk="0" fontAlgn="base" hangingPunct="0">
              <a:spcBef>
                <a:spcPct val="0"/>
              </a:spcBef>
              <a:spcAft>
                <a:spcPct val="0"/>
              </a:spcAft>
            </a:pPr>
            <a:endParaRPr lang="es-ES" sz="2800" i="1">
              <a:solidFill>
                <a:prstClr val="black"/>
              </a:solidFill>
              <a:latin typeface="Tahoma" pitchFamily="34" charset="0"/>
            </a:endParaRPr>
          </a:p>
        </p:txBody>
      </p:sp>
      <p:sp>
        <p:nvSpPr>
          <p:cNvPr id="57349" name="Rectangle 11"/>
          <p:cNvSpPr>
            <a:spLocks noChangeArrowheads="1"/>
          </p:cNvSpPr>
          <p:nvPr/>
        </p:nvSpPr>
        <p:spPr bwMode="auto">
          <a:xfrm>
            <a:off x="3143250" y="260351"/>
            <a:ext cx="4452938" cy="523875"/>
          </a:xfrm>
          <a:prstGeom prst="rect">
            <a:avLst/>
          </a:prstGeom>
          <a:noFill/>
          <a:ln w="12700">
            <a:noFill/>
            <a:miter lim="800000"/>
            <a:headEnd type="none" w="sm" len="sm"/>
            <a:tailEnd type="none" w="sm" len="sm"/>
          </a:ln>
        </p:spPr>
        <p:txBody>
          <a:bodyPr>
            <a:spAutoFit/>
          </a:bodyPr>
          <a:lstStyle/>
          <a:p>
            <a:pPr defTabSz="914400" eaLnBrk="0" fontAlgn="base" hangingPunct="0">
              <a:spcBef>
                <a:spcPct val="0"/>
              </a:spcBef>
              <a:spcAft>
                <a:spcPct val="0"/>
              </a:spcAft>
            </a:pPr>
            <a:r>
              <a:rPr lang="es-ES_tradnl" sz="2800">
                <a:solidFill>
                  <a:prstClr val="black"/>
                </a:solidFill>
                <a:latin typeface="Book Antiqua" pitchFamily="18" charset="0"/>
              </a:rPr>
              <a:t>Definición</a:t>
            </a:r>
            <a:endParaRPr lang="es-ES" sz="2800">
              <a:solidFill>
                <a:prstClr val="black"/>
              </a:solidFill>
              <a:latin typeface="Book Antiqua" pitchFamily="18" charset="0"/>
            </a:endParaRPr>
          </a:p>
        </p:txBody>
      </p:sp>
      <p:sp>
        <p:nvSpPr>
          <p:cNvPr id="57350" name="Line 12"/>
          <p:cNvSpPr>
            <a:spLocks noChangeShapeType="1"/>
          </p:cNvSpPr>
          <p:nvPr/>
        </p:nvSpPr>
        <p:spPr bwMode="auto">
          <a:xfrm>
            <a:off x="1524000" y="714375"/>
            <a:ext cx="9144000" cy="0"/>
          </a:xfrm>
          <a:prstGeom prst="line">
            <a:avLst/>
          </a:prstGeom>
          <a:noFill/>
          <a:ln w="28575">
            <a:solidFill>
              <a:srgbClr val="FFFF00"/>
            </a:solidFill>
            <a:round/>
            <a:headEnd type="none" w="sm" len="sm"/>
            <a:tailEnd type="none" w="sm" len="sm"/>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Tree>
    <p:extLst>
      <p:ext uri="{BB962C8B-B14F-4D97-AF65-F5344CB8AC3E}">
        <p14:creationId xmlns:p14="http://schemas.microsoft.com/office/powerpoint/2010/main" val="2861870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a:xfrm>
            <a:off x="2959100" y="274638"/>
            <a:ext cx="7499350" cy="796908"/>
          </a:xfrm>
        </p:spPr>
        <p:txBody>
          <a:bodyPr>
            <a:normAutofit/>
          </a:bodyPr>
          <a:lstStyle/>
          <a:p>
            <a:pPr>
              <a:defRPr/>
            </a:pPr>
            <a:r>
              <a:rPr lang="es-ES_tradnl" altLang="en-US" sz="2400" dirty="0">
                <a:solidFill>
                  <a:schemeClr val="tx2">
                    <a:lumMod val="25000"/>
                  </a:schemeClr>
                </a:solidFill>
              </a:rPr>
              <a:t>3.1 L</a:t>
            </a:r>
            <a:r>
              <a:rPr lang="en-US" altLang="en-US" sz="2400" dirty="0">
                <a:solidFill>
                  <a:schemeClr val="tx2">
                    <a:lumMod val="25000"/>
                  </a:schemeClr>
                </a:solidFill>
              </a:rPr>
              <a:t>a </a:t>
            </a:r>
            <a:r>
              <a:rPr lang="en-US" altLang="en-US" sz="2400" dirty="0" err="1">
                <a:solidFill>
                  <a:schemeClr val="tx2">
                    <a:lumMod val="25000"/>
                  </a:schemeClr>
                </a:solidFill>
              </a:rPr>
              <a:t>elasticidad</a:t>
            </a:r>
            <a:r>
              <a:rPr lang="en-US" altLang="en-US" sz="2400" dirty="0">
                <a:solidFill>
                  <a:schemeClr val="tx2">
                    <a:lumMod val="25000"/>
                  </a:schemeClr>
                </a:solidFill>
              </a:rPr>
              <a:t> de la </a:t>
            </a:r>
            <a:r>
              <a:rPr lang="en-US" altLang="en-US" sz="2400" dirty="0" err="1">
                <a:solidFill>
                  <a:schemeClr val="tx2">
                    <a:lumMod val="25000"/>
                  </a:schemeClr>
                </a:solidFill>
              </a:rPr>
              <a:t>demanda</a:t>
            </a:r>
            <a:r>
              <a:rPr lang="en-US" altLang="en-US" sz="2400" dirty="0">
                <a:solidFill>
                  <a:schemeClr val="tx2">
                    <a:lumMod val="25000"/>
                  </a:schemeClr>
                </a:solidFill>
              </a:rPr>
              <a:t> con </a:t>
            </a:r>
            <a:r>
              <a:rPr lang="en-US" altLang="en-US" sz="2400" dirty="0" err="1">
                <a:solidFill>
                  <a:schemeClr val="tx2">
                    <a:lumMod val="25000"/>
                  </a:schemeClr>
                </a:solidFill>
              </a:rPr>
              <a:t>respecto</a:t>
            </a:r>
            <a:r>
              <a:rPr lang="en-US" altLang="en-US" sz="2400" dirty="0">
                <a:solidFill>
                  <a:schemeClr val="tx2">
                    <a:lumMod val="25000"/>
                  </a:schemeClr>
                </a:solidFill>
              </a:rPr>
              <a:t> al </a:t>
            </a:r>
            <a:r>
              <a:rPr lang="en-US" altLang="en-US" sz="2400" dirty="0" err="1">
                <a:solidFill>
                  <a:schemeClr val="tx2">
                    <a:lumMod val="25000"/>
                  </a:schemeClr>
                </a:solidFill>
              </a:rPr>
              <a:t>precio</a:t>
            </a:r>
            <a:endParaRPr lang="en-US" altLang="en-US" sz="2400" dirty="0">
              <a:solidFill>
                <a:schemeClr val="tx2">
                  <a:lumMod val="25000"/>
                </a:schemeClr>
              </a:solidFill>
              <a:latin typeface="Book Antiqua" pitchFamily="18" charset="0"/>
            </a:endParaRPr>
          </a:p>
        </p:txBody>
      </p:sp>
      <p:graphicFrame>
        <p:nvGraphicFramePr>
          <p:cNvPr id="59394" name="Object 2"/>
          <p:cNvGraphicFramePr>
            <a:graphicFrameLocks noGrp="1" noChangeAspect="1"/>
          </p:cNvGraphicFramePr>
          <p:nvPr>
            <p:ph idx="1"/>
          </p:nvPr>
        </p:nvGraphicFramePr>
        <p:xfrm>
          <a:off x="5324475" y="1214438"/>
          <a:ext cx="2365375" cy="1214437"/>
        </p:xfrm>
        <a:graphic>
          <a:graphicData uri="http://schemas.openxmlformats.org/presentationml/2006/ole">
            <mc:AlternateContent xmlns:mc="http://schemas.openxmlformats.org/markup-compatibility/2006">
              <mc:Choice xmlns:v="urn:schemas-microsoft-com:vml" Requires="v">
                <p:oleObj name="Ecuación" r:id="rId3" imgW="939392" imgH="482391" progId="Equation.3">
                  <p:embed/>
                </p:oleObj>
              </mc:Choice>
              <mc:Fallback>
                <p:oleObj name="Ecuación" r:id="rId3" imgW="939392" imgH="482391" progId="Equation.3">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4475" y="1214438"/>
                        <a:ext cx="2365375" cy="1214437"/>
                      </a:xfrm>
                      <a:prstGeom prst="rect">
                        <a:avLst/>
                      </a:prstGeom>
                      <a:solidFill>
                        <a:schemeClr val="bg1"/>
                      </a:solidFill>
                    </p:spPr>
                  </p:pic>
                </p:oleObj>
              </mc:Fallback>
            </mc:AlternateContent>
          </a:graphicData>
        </a:graphic>
      </p:graphicFrame>
      <p:sp>
        <p:nvSpPr>
          <p:cNvPr id="59396" name="5 Rectángulo"/>
          <p:cNvSpPr>
            <a:spLocks noChangeArrowheads="1"/>
          </p:cNvSpPr>
          <p:nvPr/>
        </p:nvSpPr>
        <p:spPr bwMode="auto">
          <a:xfrm>
            <a:off x="1566333" y="2428876"/>
            <a:ext cx="8958793" cy="1816100"/>
          </a:xfrm>
          <a:prstGeom prst="rect">
            <a:avLst/>
          </a:prstGeom>
          <a:noFill/>
          <a:ln w="9525">
            <a:noFill/>
            <a:miter lim="800000"/>
            <a:headEnd/>
            <a:tailEnd/>
          </a:ln>
        </p:spPr>
        <p:txBody>
          <a:bodyPr wrap="square">
            <a:spAutoFit/>
          </a:bodyPr>
          <a:lstStyle/>
          <a:p>
            <a:pPr defTabSz="914400" eaLnBrk="0" fontAlgn="base" hangingPunct="0">
              <a:spcBef>
                <a:spcPct val="0"/>
              </a:spcBef>
              <a:spcAft>
                <a:spcPct val="0"/>
              </a:spcAft>
            </a:pPr>
            <a:r>
              <a:rPr lang="es-ES" sz="2800" dirty="0">
                <a:solidFill>
                  <a:prstClr val="black"/>
                </a:solidFill>
                <a:latin typeface="Book Antiqua" pitchFamily="18" charset="0"/>
              </a:rPr>
              <a:t>Supongamos que aumenta un 5% el precio del helado, lo que hace descender la cantidad demandada en un 10 % ¿Cuál será entonces la elasticidad-precio de la demanda?</a:t>
            </a:r>
            <a:endParaRPr lang="es-ES" sz="2800" i="1" dirty="0">
              <a:solidFill>
                <a:prstClr val="black"/>
              </a:solidFill>
              <a:latin typeface="Book Antiqua" pitchFamily="18" charset="0"/>
            </a:endParaRPr>
          </a:p>
        </p:txBody>
      </p:sp>
      <p:graphicFrame>
        <p:nvGraphicFramePr>
          <p:cNvPr id="59397" name="Object 3"/>
          <p:cNvGraphicFramePr>
            <a:graphicFrameLocks noChangeAspect="1"/>
          </p:cNvGraphicFramePr>
          <p:nvPr/>
        </p:nvGraphicFramePr>
        <p:xfrm>
          <a:off x="3216276" y="4357689"/>
          <a:ext cx="6367463" cy="1711325"/>
        </p:xfrm>
        <a:graphic>
          <a:graphicData uri="http://schemas.openxmlformats.org/presentationml/2006/ole">
            <mc:AlternateContent xmlns:mc="http://schemas.openxmlformats.org/markup-compatibility/2006">
              <mc:Choice xmlns:v="urn:schemas-microsoft-com:vml" Requires="v">
                <p:oleObj name="Ecuación" r:id="rId5" imgW="1916868" imgH="482391" progId="Equation.3">
                  <p:embed/>
                </p:oleObj>
              </mc:Choice>
              <mc:Fallback>
                <p:oleObj name="Ecuación" r:id="rId5" imgW="1916868" imgH="482391"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6276" y="4357689"/>
                        <a:ext cx="6367463" cy="171132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128298773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1 Imagen" descr="http://www.auladeeconomia.com/coefelasticidad.gif"/>
          <p:cNvPicPr>
            <a:picLocks noChangeAspect="1" noChangeArrowheads="1"/>
          </p:cNvPicPr>
          <p:nvPr/>
        </p:nvPicPr>
        <p:blipFill rotWithShape="1">
          <a:blip r:embed="rId2" cstate="print"/>
          <a:srcRect r="21023" b="51878"/>
          <a:stretch/>
        </p:blipFill>
        <p:spPr bwMode="auto">
          <a:xfrm>
            <a:off x="2638954" y="434448"/>
            <a:ext cx="5971645" cy="2495019"/>
          </a:xfrm>
          <a:prstGeom prst="rect">
            <a:avLst/>
          </a:prstGeom>
          <a:noFill/>
          <a:ln w="9525">
            <a:noFill/>
            <a:miter lim="800000"/>
            <a:headEnd/>
            <a:tailEnd/>
          </a:ln>
        </p:spPr>
      </p:pic>
      <p:pic>
        <p:nvPicPr>
          <p:cNvPr id="4" name="Imagen 3"/>
          <p:cNvPicPr>
            <a:picLocks noChangeAspect="1"/>
          </p:cNvPicPr>
          <p:nvPr/>
        </p:nvPicPr>
        <p:blipFill rotWithShape="1">
          <a:blip r:embed="rId3"/>
          <a:srcRect l="32917" t="17778" r="33750" b="51852"/>
          <a:stretch/>
        </p:blipFill>
        <p:spPr>
          <a:xfrm>
            <a:off x="2535475" y="3386666"/>
            <a:ext cx="6178601" cy="3166533"/>
          </a:xfrm>
          <a:prstGeom prst="rect">
            <a:avLst/>
          </a:prstGeom>
        </p:spPr>
      </p:pic>
    </p:spTree>
    <p:extLst>
      <p:ext uri="{BB962C8B-B14F-4D97-AF65-F5344CB8AC3E}">
        <p14:creationId xmlns:p14="http://schemas.microsoft.com/office/powerpoint/2010/main" val="43497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666976" y="228600"/>
            <a:ext cx="6172224" cy="685800"/>
          </a:xfrm>
        </p:spPr>
        <p:txBody>
          <a:bodyPr>
            <a:normAutofit/>
          </a:bodyPr>
          <a:lstStyle/>
          <a:p>
            <a:pPr algn="ctr" eaLnBrk="1" hangingPunct="1">
              <a:defRPr/>
            </a:pPr>
            <a:r>
              <a:rPr lang="es-ES_tradnl" sz="2800" u="sng" dirty="0">
                <a:solidFill>
                  <a:schemeClr val="tx2">
                    <a:lumMod val="25000"/>
                  </a:schemeClr>
                </a:solidFill>
              </a:rPr>
              <a:t>La elasticidad precio de la demanda</a:t>
            </a:r>
            <a:endParaRPr lang="es-ES" sz="2800" u="sng" dirty="0">
              <a:solidFill>
                <a:schemeClr val="tx2">
                  <a:lumMod val="25000"/>
                </a:schemeClr>
              </a:solidFill>
            </a:endParaRPr>
          </a:p>
        </p:txBody>
      </p:sp>
      <p:sp>
        <p:nvSpPr>
          <p:cNvPr id="69636" name="Text Box 6"/>
          <p:cNvSpPr txBox="1">
            <a:spLocks noChangeArrowheads="1"/>
          </p:cNvSpPr>
          <p:nvPr/>
        </p:nvSpPr>
        <p:spPr bwMode="auto">
          <a:xfrm>
            <a:off x="2738438" y="2889785"/>
            <a:ext cx="1371600" cy="707886"/>
          </a:xfrm>
          <a:prstGeom prst="rect">
            <a:avLst/>
          </a:prstGeom>
          <a:noFill/>
          <a:ln w="9525">
            <a:noFill/>
            <a:miter lim="800000"/>
            <a:headEnd/>
            <a:tailEnd/>
          </a:ln>
        </p:spPr>
        <p:txBody>
          <a:bodyPr>
            <a:spAutoFit/>
          </a:bodyPr>
          <a:lstStyle/>
          <a:p>
            <a:pPr algn="just" defTabSz="914400" eaLnBrk="0" fontAlgn="base" hangingPunct="0">
              <a:spcBef>
                <a:spcPct val="50000"/>
              </a:spcBef>
              <a:spcAft>
                <a:spcPct val="0"/>
              </a:spcAft>
            </a:pPr>
            <a:r>
              <a:rPr lang="es-ES_tradnl" sz="4000" i="1" dirty="0" err="1">
                <a:solidFill>
                  <a:prstClr val="black"/>
                </a:solidFill>
                <a:latin typeface="Tahoma" pitchFamily="34" charset="0"/>
              </a:rPr>
              <a:t>E</a:t>
            </a:r>
            <a:r>
              <a:rPr lang="es-ES_tradnl" sz="4000" i="1" baseline="-25000" dirty="0" err="1">
                <a:solidFill>
                  <a:prstClr val="black"/>
                </a:solidFill>
                <a:latin typeface="Tahoma" pitchFamily="34" charset="0"/>
              </a:rPr>
              <a:t>qp</a:t>
            </a:r>
            <a:r>
              <a:rPr lang="es-ES_tradnl" sz="4000" i="1" dirty="0">
                <a:solidFill>
                  <a:prstClr val="black"/>
                </a:solidFill>
                <a:latin typeface="Tahoma" pitchFamily="34" charset="0"/>
              </a:rPr>
              <a:t>= </a:t>
            </a:r>
            <a:endParaRPr lang="es-ES" sz="4000" i="1" baseline="-25000" dirty="0">
              <a:solidFill>
                <a:prstClr val="black"/>
              </a:solidFill>
              <a:latin typeface="Tahoma" pitchFamily="34" charset="0"/>
            </a:endParaRPr>
          </a:p>
        </p:txBody>
      </p:sp>
      <p:sp>
        <p:nvSpPr>
          <p:cNvPr id="69637" name="Line 8"/>
          <p:cNvSpPr>
            <a:spLocks noChangeShapeType="1"/>
          </p:cNvSpPr>
          <p:nvPr/>
        </p:nvSpPr>
        <p:spPr bwMode="auto">
          <a:xfrm>
            <a:off x="4095750" y="3318409"/>
            <a:ext cx="5715000" cy="0"/>
          </a:xfrm>
          <a:prstGeom prst="line">
            <a:avLst/>
          </a:prstGeom>
          <a:noFill/>
          <a:ln w="9525">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9638" name="Text Box 9"/>
          <p:cNvSpPr txBox="1">
            <a:spLocks noChangeArrowheads="1"/>
          </p:cNvSpPr>
          <p:nvPr/>
        </p:nvSpPr>
        <p:spPr bwMode="auto">
          <a:xfrm>
            <a:off x="4167188" y="2961222"/>
            <a:ext cx="5638800" cy="396875"/>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s-ES_tradnl" sz="2000" i="1">
                <a:solidFill>
                  <a:prstClr val="black"/>
                </a:solidFill>
                <a:latin typeface="Tahoma" pitchFamily="34" charset="0"/>
              </a:rPr>
              <a:t>Variación porcentual de la cantidad demandada</a:t>
            </a:r>
            <a:endParaRPr lang="es-ES" sz="2000" i="1">
              <a:solidFill>
                <a:prstClr val="black"/>
              </a:solidFill>
              <a:latin typeface="Tahoma" pitchFamily="34" charset="0"/>
            </a:endParaRPr>
          </a:p>
        </p:txBody>
      </p:sp>
      <p:sp>
        <p:nvSpPr>
          <p:cNvPr id="69639" name="Text Box 10"/>
          <p:cNvSpPr txBox="1">
            <a:spLocks noChangeArrowheads="1"/>
          </p:cNvSpPr>
          <p:nvPr/>
        </p:nvSpPr>
        <p:spPr bwMode="auto">
          <a:xfrm>
            <a:off x="4238625" y="3389847"/>
            <a:ext cx="5638800" cy="396875"/>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s-ES_tradnl" sz="2000" i="1">
                <a:solidFill>
                  <a:prstClr val="black"/>
                </a:solidFill>
                <a:latin typeface="Tahoma" pitchFamily="34" charset="0"/>
              </a:rPr>
              <a:t>Variación porcentual del precio</a:t>
            </a:r>
            <a:endParaRPr lang="es-ES" sz="2000" i="1">
              <a:solidFill>
                <a:prstClr val="black"/>
              </a:solidFill>
              <a:latin typeface="Tahoma" pitchFamily="34" charset="0"/>
            </a:endParaRPr>
          </a:p>
        </p:txBody>
      </p:sp>
      <p:sp>
        <p:nvSpPr>
          <p:cNvPr id="69640" name="Text Box 11"/>
          <p:cNvSpPr txBox="1">
            <a:spLocks noChangeArrowheads="1"/>
          </p:cNvSpPr>
          <p:nvPr/>
        </p:nvSpPr>
        <p:spPr bwMode="auto">
          <a:xfrm>
            <a:off x="1305984" y="4462996"/>
            <a:ext cx="4214813" cy="368300"/>
          </a:xfrm>
          <a:prstGeom prst="rect">
            <a:avLst/>
          </a:prstGeom>
          <a:noFill/>
          <a:ln w="9525">
            <a:noFill/>
            <a:miter lim="800000"/>
            <a:headEnd/>
            <a:tailEnd/>
          </a:ln>
        </p:spPr>
        <p:txBody>
          <a:bodyPr>
            <a:spAutoFit/>
          </a:bodyPr>
          <a:lstStyle/>
          <a:p>
            <a:pPr algn="just" defTabSz="914400" eaLnBrk="0" fontAlgn="base" hangingPunct="0">
              <a:spcBef>
                <a:spcPct val="50000"/>
              </a:spcBef>
              <a:spcAft>
                <a:spcPct val="0"/>
              </a:spcAft>
            </a:pPr>
            <a:r>
              <a:rPr lang="es-ES_tradnl">
                <a:solidFill>
                  <a:prstClr val="black"/>
                </a:solidFill>
                <a:latin typeface="Book Antiqua" pitchFamily="18" charset="0"/>
              </a:rPr>
              <a:t>  Variación porcentual de la cantidad</a:t>
            </a:r>
            <a:r>
              <a:rPr lang="es-ES_tradnl" baseline="-25000">
                <a:solidFill>
                  <a:prstClr val="black"/>
                </a:solidFill>
                <a:latin typeface="Book Antiqua" pitchFamily="18" charset="0"/>
              </a:rPr>
              <a:t> </a:t>
            </a:r>
            <a:r>
              <a:rPr lang="es-ES_tradnl">
                <a:solidFill>
                  <a:prstClr val="black"/>
                </a:solidFill>
                <a:latin typeface="Book Antiqua" pitchFamily="18" charset="0"/>
              </a:rPr>
              <a:t>= </a:t>
            </a:r>
            <a:endParaRPr lang="es-ES" baseline="-25000">
              <a:solidFill>
                <a:prstClr val="black"/>
              </a:solidFill>
              <a:latin typeface="Book Antiqua" pitchFamily="18" charset="0"/>
            </a:endParaRPr>
          </a:p>
        </p:txBody>
      </p:sp>
      <p:sp>
        <p:nvSpPr>
          <p:cNvPr id="69641" name="Line 12"/>
          <p:cNvSpPr>
            <a:spLocks noChangeShapeType="1"/>
          </p:cNvSpPr>
          <p:nvPr/>
        </p:nvSpPr>
        <p:spPr bwMode="auto">
          <a:xfrm>
            <a:off x="5477933" y="4605871"/>
            <a:ext cx="4114800" cy="0"/>
          </a:xfrm>
          <a:prstGeom prst="line">
            <a:avLst/>
          </a:prstGeom>
          <a:noFill/>
          <a:ln w="9525">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9642" name="Text Box 13"/>
          <p:cNvSpPr txBox="1">
            <a:spLocks noChangeArrowheads="1"/>
          </p:cNvSpPr>
          <p:nvPr/>
        </p:nvSpPr>
        <p:spPr bwMode="auto">
          <a:xfrm>
            <a:off x="5325533" y="4177246"/>
            <a:ext cx="4267200" cy="368300"/>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s-ES_tradnl">
                <a:solidFill>
                  <a:prstClr val="black"/>
                </a:solidFill>
                <a:latin typeface="Book Antiqua" pitchFamily="18" charset="0"/>
              </a:rPr>
              <a:t>(cantidad final – cantidad inicial)</a:t>
            </a:r>
            <a:endParaRPr lang="es-ES">
              <a:solidFill>
                <a:prstClr val="black"/>
              </a:solidFill>
              <a:latin typeface="Book Antiqua" pitchFamily="18" charset="0"/>
            </a:endParaRPr>
          </a:p>
        </p:txBody>
      </p:sp>
      <p:sp>
        <p:nvSpPr>
          <p:cNvPr id="69643" name="Text Box 14"/>
          <p:cNvSpPr txBox="1">
            <a:spLocks noChangeArrowheads="1"/>
          </p:cNvSpPr>
          <p:nvPr/>
        </p:nvSpPr>
        <p:spPr bwMode="auto">
          <a:xfrm>
            <a:off x="5020733" y="4657471"/>
            <a:ext cx="4572000" cy="784225"/>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s-ES_tradnl" dirty="0">
                <a:solidFill>
                  <a:prstClr val="black"/>
                </a:solidFill>
                <a:latin typeface="Book Antiqua" pitchFamily="18" charset="0"/>
              </a:rPr>
              <a:t>(cantidad inicial + cantidad final) </a:t>
            </a:r>
          </a:p>
          <a:p>
            <a:pPr algn="ctr" defTabSz="914400" eaLnBrk="0" fontAlgn="base" hangingPunct="0">
              <a:spcBef>
                <a:spcPct val="50000"/>
              </a:spcBef>
              <a:spcAft>
                <a:spcPct val="0"/>
              </a:spcAft>
            </a:pPr>
            <a:r>
              <a:rPr lang="es-ES_tradnl" dirty="0">
                <a:solidFill>
                  <a:prstClr val="black"/>
                </a:solidFill>
                <a:latin typeface="Book Antiqua" pitchFamily="18" charset="0"/>
              </a:rPr>
              <a:t> 2</a:t>
            </a:r>
            <a:endParaRPr lang="es-ES" dirty="0">
              <a:solidFill>
                <a:prstClr val="black"/>
              </a:solidFill>
              <a:latin typeface="Book Antiqua" pitchFamily="18" charset="0"/>
            </a:endParaRPr>
          </a:p>
        </p:txBody>
      </p:sp>
      <p:sp>
        <p:nvSpPr>
          <p:cNvPr id="69644" name="Text Box 15"/>
          <p:cNvSpPr txBox="1">
            <a:spLocks noChangeArrowheads="1"/>
          </p:cNvSpPr>
          <p:nvPr/>
        </p:nvSpPr>
        <p:spPr bwMode="auto">
          <a:xfrm>
            <a:off x="1377421" y="5747285"/>
            <a:ext cx="4191000" cy="369887"/>
          </a:xfrm>
          <a:prstGeom prst="rect">
            <a:avLst/>
          </a:prstGeom>
          <a:noFill/>
          <a:ln w="9525">
            <a:noFill/>
            <a:miter lim="800000"/>
            <a:headEnd/>
            <a:tailEnd/>
          </a:ln>
        </p:spPr>
        <p:txBody>
          <a:bodyPr>
            <a:spAutoFit/>
          </a:bodyPr>
          <a:lstStyle/>
          <a:p>
            <a:pPr algn="just" defTabSz="914400" eaLnBrk="0" fontAlgn="base" hangingPunct="0">
              <a:spcBef>
                <a:spcPct val="50000"/>
              </a:spcBef>
              <a:spcAft>
                <a:spcPct val="0"/>
              </a:spcAft>
            </a:pPr>
            <a:r>
              <a:rPr lang="es-ES_tradnl" dirty="0">
                <a:solidFill>
                  <a:prstClr val="black"/>
                </a:solidFill>
                <a:latin typeface="Book Antiqua" pitchFamily="18" charset="0"/>
              </a:rPr>
              <a:t>       Variación porcentual del precio </a:t>
            </a:r>
            <a:r>
              <a:rPr lang="es-ES_tradnl" baseline="-25000" dirty="0">
                <a:solidFill>
                  <a:prstClr val="black"/>
                </a:solidFill>
                <a:latin typeface="Book Antiqua" pitchFamily="18" charset="0"/>
              </a:rPr>
              <a:t> </a:t>
            </a:r>
            <a:r>
              <a:rPr lang="es-ES_tradnl" dirty="0">
                <a:solidFill>
                  <a:prstClr val="black"/>
                </a:solidFill>
                <a:latin typeface="Book Antiqua" pitchFamily="18" charset="0"/>
              </a:rPr>
              <a:t>= </a:t>
            </a:r>
            <a:endParaRPr lang="es-ES" baseline="-25000" dirty="0">
              <a:solidFill>
                <a:prstClr val="black"/>
              </a:solidFill>
              <a:latin typeface="Book Antiqua" pitchFamily="18" charset="0"/>
            </a:endParaRPr>
          </a:p>
        </p:txBody>
      </p:sp>
      <p:sp>
        <p:nvSpPr>
          <p:cNvPr id="69645" name="Line 16"/>
          <p:cNvSpPr>
            <a:spLocks noChangeShapeType="1"/>
          </p:cNvSpPr>
          <p:nvPr/>
        </p:nvSpPr>
        <p:spPr bwMode="auto">
          <a:xfrm>
            <a:off x="5663671" y="5961596"/>
            <a:ext cx="3929062" cy="0"/>
          </a:xfrm>
          <a:prstGeom prst="line">
            <a:avLst/>
          </a:prstGeom>
          <a:noFill/>
          <a:ln w="9525">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9646" name="Text Box 17"/>
          <p:cNvSpPr txBox="1">
            <a:spLocks noChangeArrowheads="1"/>
          </p:cNvSpPr>
          <p:nvPr/>
        </p:nvSpPr>
        <p:spPr bwMode="auto">
          <a:xfrm>
            <a:off x="4401609" y="5604410"/>
            <a:ext cx="5191125" cy="369887"/>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s-ES_tradnl">
                <a:solidFill>
                  <a:prstClr val="black"/>
                </a:solidFill>
                <a:latin typeface="Book Antiqua" pitchFamily="18" charset="0"/>
              </a:rPr>
              <a:t>	(precio final – precio inicial)</a:t>
            </a:r>
            <a:endParaRPr lang="es-ES">
              <a:solidFill>
                <a:prstClr val="black"/>
              </a:solidFill>
              <a:latin typeface="Book Antiqua" pitchFamily="18" charset="0"/>
            </a:endParaRPr>
          </a:p>
        </p:txBody>
      </p:sp>
      <p:sp>
        <p:nvSpPr>
          <p:cNvPr id="69647" name="Text Box 18"/>
          <p:cNvSpPr txBox="1">
            <a:spLocks noChangeArrowheads="1"/>
          </p:cNvSpPr>
          <p:nvPr/>
        </p:nvSpPr>
        <p:spPr bwMode="auto">
          <a:xfrm>
            <a:off x="5235046" y="5961597"/>
            <a:ext cx="4572000" cy="784225"/>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s-ES_tradnl">
                <a:solidFill>
                  <a:prstClr val="black"/>
                </a:solidFill>
                <a:latin typeface="Book Antiqua" pitchFamily="18" charset="0"/>
              </a:rPr>
              <a:t>(precio inicial + precio final) </a:t>
            </a:r>
          </a:p>
          <a:p>
            <a:pPr algn="ctr" defTabSz="914400" eaLnBrk="0" fontAlgn="base" hangingPunct="0">
              <a:spcBef>
                <a:spcPct val="50000"/>
              </a:spcBef>
              <a:spcAft>
                <a:spcPct val="0"/>
              </a:spcAft>
            </a:pPr>
            <a:r>
              <a:rPr lang="es-ES_tradnl">
                <a:solidFill>
                  <a:prstClr val="black"/>
                </a:solidFill>
                <a:latin typeface="Book Antiqua" pitchFamily="18" charset="0"/>
              </a:rPr>
              <a:t> 2</a:t>
            </a:r>
            <a:endParaRPr lang="es-ES">
              <a:solidFill>
                <a:prstClr val="black"/>
              </a:solidFill>
              <a:latin typeface="Book Antiqua" pitchFamily="18" charset="0"/>
            </a:endParaRPr>
          </a:p>
        </p:txBody>
      </p:sp>
      <p:sp>
        <p:nvSpPr>
          <p:cNvPr id="69648" name="Line 12"/>
          <p:cNvSpPr>
            <a:spLocks noChangeShapeType="1"/>
          </p:cNvSpPr>
          <p:nvPr/>
        </p:nvSpPr>
        <p:spPr bwMode="auto">
          <a:xfrm flipV="1">
            <a:off x="5655945" y="5015977"/>
            <a:ext cx="3500437" cy="0"/>
          </a:xfrm>
          <a:prstGeom prst="line">
            <a:avLst/>
          </a:prstGeom>
          <a:noFill/>
          <a:ln w="9525">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69649" name="Line 12"/>
          <p:cNvSpPr>
            <a:spLocks noChangeShapeType="1"/>
          </p:cNvSpPr>
          <p:nvPr/>
        </p:nvSpPr>
        <p:spPr bwMode="auto">
          <a:xfrm>
            <a:off x="5949422" y="6390221"/>
            <a:ext cx="3214687" cy="0"/>
          </a:xfrm>
          <a:prstGeom prst="line">
            <a:avLst/>
          </a:prstGeom>
          <a:noFill/>
          <a:ln w="9525">
            <a:solidFill>
              <a:schemeClr val="tx1"/>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18" name="Text Box 5"/>
          <p:cNvSpPr txBox="1">
            <a:spLocks noChangeArrowheads="1"/>
          </p:cNvSpPr>
          <p:nvPr/>
        </p:nvSpPr>
        <p:spPr bwMode="auto">
          <a:xfrm>
            <a:off x="283633" y="954189"/>
            <a:ext cx="11624734" cy="2431435"/>
          </a:xfrm>
          <a:prstGeom prst="rect">
            <a:avLst/>
          </a:prstGeom>
          <a:noFill/>
          <a:ln w="9525">
            <a:noFill/>
            <a:miter lim="800000"/>
            <a:headEnd/>
            <a:tailEnd/>
          </a:ln>
        </p:spPr>
        <p:txBody>
          <a:bodyPr wrap="square">
            <a:spAutoFit/>
          </a:bodyPr>
          <a:lstStyle/>
          <a:p>
            <a:pPr algn="ctr" defTabSz="914400" eaLnBrk="0" fontAlgn="base" hangingPunct="0">
              <a:spcBef>
                <a:spcPct val="50000"/>
              </a:spcBef>
              <a:spcAft>
                <a:spcPct val="0"/>
              </a:spcAft>
            </a:pPr>
            <a:r>
              <a:rPr lang="es-ES_tradnl" sz="2000" b="1" i="1" dirty="0">
                <a:solidFill>
                  <a:prstClr val="black"/>
                </a:solidFill>
              </a:rPr>
              <a:t>¿</a:t>
            </a:r>
            <a:r>
              <a:rPr lang="es-ES_tradnl" sz="2000" b="1" dirty="0">
                <a:solidFill>
                  <a:prstClr val="black"/>
                </a:solidFill>
              </a:rPr>
              <a:t>Cómo puede calcularse la elasticidad de la demanda con respecto al precio?</a:t>
            </a:r>
            <a:r>
              <a:rPr lang="es-ES_tradnl" sz="2000" b="1" i="1" dirty="0">
                <a:solidFill>
                  <a:prstClr val="black"/>
                </a:solidFill>
              </a:rPr>
              <a:t>(método arco)</a:t>
            </a:r>
          </a:p>
          <a:p>
            <a:pPr algn="just" defTabSz="914400" eaLnBrk="0" fontAlgn="base" hangingPunct="0">
              <a:spcBef>
                <a:spcPct val="50000"/>
              </a:spcBef>
              <a:spcAft>
                <a:spcPct val="0"/>
              </a:spcAft>
            </a:pPr>
            <a:r>
              <a:rPr lang="es-AR" sz="2000" dirty="0">
                <a:solidFill>
                  <a:prstClr val="black"/>
                </a:solidFill>
              </a:rPr>
              <a:t>Método arco: la elasticidad de la demanda se calcula con el método arco cuando las variaciones de precio y cantidades son grandes. El resultado del cálculo de la elasticidad por el método arco se considera una aproximación (lo que se calcula es una aproximación de la elasticidad en el punto medio de precios y cantidades).</a:t>
            </a:r>
          </a:p>
          <a:p>
            <a:pPr algn="ctr" defTabSz="914400" eaLnBrk="0" fontAlgn="base" hangingPunct="0">
              <a:spcBef>
                <a:spcPct val="50000"/>
              </a:spcBef>
              <a:spcAft>
                <a:spcPct val="0"/>
              </a:spcAft>
            </a:pPr>
            <a:endParaRPr lang="es-ES" sz="2800" dirty="0">
              <a:solidFill>
                <a:prstClr val="black"/>
              </a:solidFill>
              <a:latin typeface="Tahoma" pitchFamily="34" charset="0"/>
            </a:endParaRPr>
          </a:p>
        </p:txBody>
      </p:sp>
      <p:sp>
        <p:nvSpPr>
          <p:cNvPr id="2" name="Abrir corchete 1"/>
          <p:cNvSpPr/>
          <p:nvPr/>
        </p:nvSpPr>
        <p:spPr>
          <a:xfrm>
            <a:off x="5568421" y="4677310"/>
            <a:ext cx="95250" cy="784225"/>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20" name="Abrir corchete 19"/>
          <p:cNvSpPr/>
          <p:nvPr/>
        </p:nvSpPr>
        <p:spPr>
          <a:xfrm>
            <a:off x="5749396" y="5998108"/>
            <a:ext cx="95250" cy="784225"/>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
        <p:nvSpPr>
          <p:cNvPr id="3" name="Cerrar corchete 2"/>
          <p:cNvSpPr/>
          <p:nvPr/>
        </p:nvSpPr>
        <p:spPr>
          <a:xfrm>
            <a:off x="9110663" y="4677310"/>
            <a:ext cx="45719" cy="701676"/>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AR" dirty="0"/>
              <a:t>  </a:t>
            </a:r>
          </a:p>
        </p:txBody>
      </p:sp>
      <p:sp>
        <p:nvSpPr>
          <p:cNvPr id="27" name="Cerrar corchete 26"/>
          <p:cNvSpPr/>
          <p:nvPr/>
        </p:nvSpPr>
        <p:spPr>
          <a:xfrm>
            <a:off x="9187605" y="6039382"/>
            <a:ext cx="45719" cy="701676"/>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s-AR" dirty="0"/>
              <a:t>  </a:t>
            </a:r>
          </a:p>
        </p:txBody>
      </p:sp>
    </p:spTree>
    <p:extLst>
      <p:ext uri="{BB962C8B-B14F-4D97-AF65-F5344CB8AC3E}">
        <p14:creationId xmlns:p14="http://schemas.microsoft.com/office/powerpoint/2010/main" val="2856282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a:xfrm>
            <a:off x="2666976" y="228600"/>
            <a:ext cx="6172224" cy="685800"/>
          </a:xfrm>
        </p:spPr>
        <p:txBody>
          <a:bodyPr/>
          <a:lstStyle/>
          <a:p>
            <a:pPr eaLnBrk="1" hangingPunct="1">
              <a:defRPr/>
            </a:pPr>
            <a:r>
              <a:rPr lang="es-ES_tradnl" sz="2400" u="sng" dirty="0">
                <a:solidFill>
                  <a:schemeClr val="tx2">
                    <a:lumMod val="25000"/>
                  </a:schemeClr>
                </a:solidFill>
              </a:rPr>
              <a:t>La elasticidad precio de la demanda</a:t>
            </a:r>
            <a:endParaRPr lang="es-ES" sz="2400" u="sng" dirty="0">
              <a:solidFill>
                <a:schemeClr val="tx2">
                  <a:lumMod val="25000"/>
                </a:schemeClr>
              </a:solidFill>
            </a:endParaRPr>
          </a:p>
        </p:txBody>
      </p:sp>
      <p:sp>
        <p:nvSpPr>
          <p:cNvPr id="70660" name="Text Box 7"/>
          <p:cNvSpPr txBox="1">
            <a:spLocks noChangeArrowheads="1"/>
          </p:cNvSpPr>
          <p:nvPr/>
        </p:nvSpPr>
        <p:spPr bwMode="auto">
          <a:xfrm>
            <a:off x="2878138" y="1730902"/>
            <a:ext cx="1371600" cy="701675"/>
          </a:xfrm>
          <a:prstGeom prst="rect">
            <a:avLst/>
          </a:prstGeom>
          <a:noFill/>
          <a:ln w="9525">
            <a:noFill/>
            <a:miter lim="800000"/>
            <a:headEnd/>
            <a:tailEnd/>
          </a:ln>
        </p:spPr>
        <p:txBody>
          <a:bodyPr>
            <a:spAutoFit/>
          </a:bodyPr>
          <a:lstStyle/>
          <a:p>
            <a:pPr algn="just" defTabSz="914400" eaLnBrk="0" fontAlgn="base" hangingPunct="0">
              <a:spcBef>
                <a:spcPct val="50000"/>
              </a:spcBef>
              <a:spcAft>
                <a:spcPct val="0"/>
              </a:spcAft>
            </a:pPr>
            <a:r>
              <a:rPr lang="es-ES_tradnl" sz="4000" dirty="0" err="1">
                <a:solidFill>
                  <a:prstClr val="black"/>
                </a:solidFill>
                <a:latin typeface="Book Antiqua" pitchFamily="18" charset="0"/>
              </a:rPr>
              <a:t>E</a:t>
            </a:r>
            <a:r>
              <a:rPr lang="es-ES_tradnl" sz="4000" baseline="-25000" dirty="0" err="1">
                <a:solidFill>
                  <a:prstClr val="black"/>
                </a:solidFill>
                <a:latin typeface="Book Antiqua" pitchFamily="18" charset="0"/>
              </a:rPr>
              <a:t>p</a:t>
            </a:r>
            <a:r>
              <a:rPr lang="es-ES_tradnl" sz="4000" baseline="-25000" dirty="0">
                <a:solidFill>
                  <a:prstClr val="black"/>
                </a:solidFill>
                <a:latin typeface="Book Antiqua" pitchFamily="18" charset="0"/>
              </a:rPr>
              <a:t> </a:t>
            </a:r>
            <a:r>
              <a:rPr lang="es-ES_tradnl" sz="4000" dirty="0">
                <a:solidFill>
                  <a:prstClr val="black"/>
                </a:solidFill>
                <a:latin typeface="Book Antiqua" pitchFamily="18" charset="0"/>
              </a:rPr>
              <a:t>= </a:t>
            </a:r>
            <a:endParaRPr lang="es-ES" sz="4000" baseline="-25000" dirty="0">
              <a:solidFill>
                <a:prstClr val="black"/>
              </a:solidFill>
              <a:latin typeface="Book Antiqua" pitchFamily="18" charset="0"/>
            </a:endParaRPr>
          </a:p>
        </p:txBody>
      </p:sp>
      <p:sp>
        <p:nvSpPr>
          <p:cNvPr id="70662" name="Line 9"/>
          <p:cNvSpPr>
            <a:spLocks noChangeShapeType="1"/>
          </p:cNvSpPr>
          <p:nvPr/>
        </p:nvSpPr>
        <p:spPr bwMode="auto">
          <a:xfrm>
            <a:off x="4724399" y="2081740"/>
            <a:ext cx="2533651" cy="1"/>
          </a:xfrm>
          <a:prstGeom prst="line">
            <a:avLst/>
          </a:prstGeom>
          <a:noFill/>
          <a:ln w="9525">
            <a:solidFill>
              <a:schemeClr val="tx2">
                <a:lumMod val="25000"/>
              </a:schemeClr>
            </a:solidFill>
            <a:round/>
            <a:headEnd/>
            <a:tailEnd/>
          </a:ln>
        </p:spPr>
        <p:txBody>
          <a:bodyPr/>
          <a:lstStyle/>
          <a:p>
            <a:pPr defTabSz="914400" eaLnBrk="0" fontAlgn="base" hangingPunct="0">
              <a:spcBef>
                <a:spcPct val="0"/>
              </a:spcBef>
              <a:spcAft>
                <a:spcPct val="0"/>
              </a:spcAft>
            </a:pPr>
            <a:endParaRPr lang="es-AR" sz="2800" i="1" dirty="0">
              <a:solidFill>
                <a:prstClr val="black"/>
              </a:solidFill>
              <a:highlight>
                <a:srgbClr val="FFFF00"/>
              </a:highlight>
              <a:latin typeface="Tahoma" pitchFamily="34" charset="0"/>
            </a:endParaRPr>
          </a:p>
        </p:txBody>
      </p:sp>
      <p:sp>
        <p:nvSpPr>
          <p:cNvPr id="70663" name="Text Box 10"/>
          <p:cNvSpPr txBox="1">
            <a:spLocks noChangeArrowheads="1"/>
          </p:cNvSpPr>
          <p:nvPr/>
        </p:nvSpPr>
        <p:spPr bwMode="auto">
          <a:xfrm>
            <a:off x="5334000" y="703668"/>
            <a:ext cx="1524000" cy="519113"/>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s-ES_tradnl" sz="2800" dirty="0">
                <a:solidFill>
                  <a:prstClr val="black"/>
                </a:solidFill>
                <a:latin typeface="Book Antiqua" pitchFamily="18" charset="0"/>
              </a:rPr>
              <a:t>q</a:t>
            </a:r>
            <a:r>
              <a:rPr lang="es-ES_tradnl" sz="2800" baseline="-25000" dirty="0">
                <a:solidFill>
                  <a:prstClr val="black"/>
                </a:solidFill>
                <a:latin typeface="Book Antiqua" pitchFamily="18" charset="0"/>
              </a:rPr>
              <a:t>2</a:t>
            </a:r>
            <a:r>
              <a:rPr lang="es-ES_tradnl" sz="2800" dirty="0">
                <a:solidFill>
                  <a:prstClr val="black"/>
                </a:solidFill>
                <a:latin typeface="Book Antiqua" pitchFamily="18" charset="0"/>
              </a:rPr>
              <a:t> – q</a:t>
            </a:r>
            <a:r>
              <a:rPr lang="es-ES_tradnl" sz="2800" baseline="-25000" dirty="0">
                <a:solidFill>
                  <a:prstClr val="black"/>
                </a:solidFill>
                <a:latin typeface="Book Antiqua" pitchFamily="18" charset="0"/>
              </a:rPr>
              <a:t>1</a:t>
            </a:r>
            <a:endParaRPr lang="es-ES" sz="2800" baseline="-25000" dirty="0">
              <a:solidFill>
                <a:prstClr val="black"/>
              </a:solidFill>
              <a:latin typeface="Book Antiqua" pitchFamily="18" charset="0"/>
            </a:endParaRPr>
          </a:p>
        </p:txBody>
      </p:sp>
      <p:sp>
        <p:nvSpPr>
          <p:cNvPr id="70664" name="Line 11"/>
          <p:cNvSpPr>
            <a:spLocks noChangeShapeType="1"/>
          </p:cNvSpPr>
          <p:nvPr/>
        </p:nvSpPr>
        <p:spPr bwMode="auto">
          <a:xfrm>
            <a:off x="5105400" y="1326357"/>
            <a:ext cx="1981200" cy="0"/>
          </a:xfrm>
          <a:prstGeom prst="line">
            <a:avLst/>
          </a:prstGeom>
          <a:noFill/>
          <a:ln w="9525">
            <a:solidFill>
              <a:schemeClr val="tx2">
                <a:lumMod val="25000"/>
              </a:schemeClr>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70665" name="Text Box 12"/>
          <p:cNvSpPr txBox="1">
            <a:spLocks noChangeArrowheads="1"/>
          </p:cNvSpPr>
          <p:nvPr/>
        </p:nvSpPr>
        <p:spPr bwMode="auto">
          <a:xfrm>
            <a:off x="5139267" y="1264844"/>
            <a:ext cx="1981200" cy="519113"/>
          </a:xfrm>
          <a:prstGeom prst="rect">
            <a:avLst/>
          </a:prstGeom>
          <a:noFill/>
          <a:ln w="9525">
            <a:noFill/>
            <a:miter lim="800000"/>
            <a:headEnd/>
            <a:tailEnd/>
          </a:ln>
        </p:spPr>
        <p:txBody>
          <a:bodyPr wrap="square">
            <a:spAutoFit/>
          </a:bodyPr>
          <a:lstStyle/>
          <a:p>
            <a:pPr algn="ctr" defTabSz="914400" eaLnBrk="0" fontAlgn="base" hangingPunct="0">
              <a:spcBef>
                <a:spcPct val="50000"/>
              </a:spcBef>
              <a:spcAft>
                <a:spcPct val="0"/>
              </a:spcAft>
            </a:pPr>
            <a:r>
              <a:rPr lang="es-ES_tradnl" sz="2800" dirty="0">
                <a:solidFill>
                  <a:prstClr val="black"/>
                </a:solidFill>
                <a:latin typeface="Book Antiqua" pitchFamily="18" charset="0"/>
              </a:rPr>
              <a:t>(q</a:t>
            </a:r>
            <a:r>
              <a:rPr lang="es-ES_tradnl" sz="2800" baseline="-25000" dirty="0">
                <a:solidFill>
                  <a:prstClr val="black"/>
                </a:solidFill>
                <a:latin typeface="Book Antiqua" pitchFamily="18" charset="0"/>
              </a:rPr>
              <a:t>2 </a:t>
            </a:r>
            <a:r>
              <a:rPr lang="es-ES_tradnl" sz="2800" dirty="0">
                <a:solidFill>
                  <a:prstClr val="black"/>
                </a:solidFill>
                <a:latin typeface="Book Antiqua" pitchFamily="18" charset="0"/>
              </a:rPr>
              <a:t>+ q</a:t>
            </a:r>
            <a:r>
              <a:rPr lang="es-ES_tradnl" sz="2800" baseline="-25000" dirty="0">
                <a:solidFill>
                  <a:prstClr val="black"/>
                </a:solidFill>
                <a:latin typeface="Book Antiqua" pitchFamily="18" charset="0"/>
              </a:rPr>
              <a:t>1</a:t>
            </a:r>
            <a:r>
              <a:rPr lang="es-ES_tradnl" sz="2800" dirty="0">
                <a:solidFill>
                  <a:prstClr val="black"/>
                </a:solidFill>
                <a:latin typeface="Book Antiqua" pitchFamily="18" charset="0"/>
              </a:rPr>
              <a:t>)</a:t>
            </a:r>
            <a:endParaRPr lang="es-ES" sz="2800" dirty="0">
              <a:solidFill>
                <a:prstClr val="black"/>
              </a:solidFill>
              <a:latin typeface="Book Antiqua" pitchFamily="18" charset="0"/>
            </a:endParaRPr>
          </a:p>
        </p:txBody>
      </p:sp>
      <p:sp>
        <p:nvSpPr>
          <p:cNvPr id="70666" name="Text Box 13"/>
          <p:cNvSpPr txBox="1">
            <a:spLocks noChangeArrowheads="1"/>
          </p:cNvSpPr>
          <p:nvPr/>
        </p:nvSpPr>
        <p:spPr bwMode="auto">
          <a:xfrm>
            <a:off x="5291667" y="2074334"/>
            <a:ext cx="1524000" cy="519113"/>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s-ES_tradnl" sz="2800" dirty="0">
                <a:solidFill>
                  <a:prstClr val="black"/>
                </a:solidFill>
                <a:latin typeface="Book Antiqua" pitchFamily="18" charset="0"/>
              </a:rPr>
              <a:t>p</a:t>
            </a:r>
            <a:r>
              <a:rPr lang="es-ES_tradnl" sz="2800" baseline="-25000" dirty="0">
                <a:solidFill>
                  <a:prstClr val="black"/>
                </a:solidFill>
                <a:latin typeface="Book Antiqua" pitchFamily="18" charset="0"/>
              </a:rPr>
              <a:t>2</a:t>
            </a:r>
            <a:r>
              <a:rPr lang="es-ES_tradnl" sz="2800" dirty="0">
                <a:solidFill>
                  <a:prstClr val="black"/>
                </a:solidFill>
                <a:latin typeface="Book Antiqua" pitchFamily="18" charset="0"/>
              </a:rPr>
              <a:t> – p</a:t>
            </a:r>
            <a:r>
              <a:rPr lang="es-ES_tradnl" sz="2800" baseline="-25000" dirty="0">
                <a:solidFill>
                  <a:prstClr val="black"/>
                </a:solidFill>
                <a:latin typeface="Book Antiqua" pitchFamily="18" charset="0"/>
              </a:rPr>
              <a:t>1</a:t>
            </a:r>
            <a:endParaRPr lang="es-ES" sz="2800" baseline="-25000" dirty="0">
              <a:solidFill>
                <a:prstClr val="black"/>
              </a:solidFill>
              <a:latin typeface="Book Antiqua" pitchFamily="18" charset="0"/>
            </a:endParaRPr>
          </a:p>
        </p:txBody>
      </p:sp>
      <p:sp>
        <p:nvSpPr>
          <p:cNvPr id="70667" name="Line 16"/>
          <p:cNvSpPr>
            <a:spLocks noChangeShapeType="1"/>
          </p:cNvSpPr>
          <p:nvPr/>
        </p:nvSpPr>
        <p:spPr bwMode="auto">
          <a:xfrm>
            <a:off x="4262967" y="2074334"/>
            <a:ext cx="228600" cy="0"/>
          </a:xfrm>
          <a:prstGeom prst="line">
            <a:avLst/>
          </a:prstGeom>
          <a:noFill/>
          <a:ln w="12700">
            <a:solidFill>
              <a:schemeClr val="tx2">
                <a:lumMod val="10000"/>
              </a:schemeClr>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70668" name="Text Box 17"/>
          <p:cNvSpPr txBox="1">
            <a:spLocks noChangeArrowheads="1"/>
          </p:cNvSpPr>
          <p:nvPr/>
        </p:nvSpPr>
        <p:spPr bwMode="auto">
          <a:xfrm>
            <a:off x="1786467" y="2683934"/>
            <a:ext cx="8534400" cy="523875"/>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endParaRPr lang="es-ES" sz="2800">
              <a:solidFill>
                <a:prstClr val="black"/>
              </a:solidFill>
              <a:latin typeface="Book Antiqua" pitchFamily="18" charset="0"/>
            </a:endParaRPr>
          </a:p>
        </p:txBody>
      </p:sp>
      <p:sp>
        <p:nvSpPr>
          <p:cNvPr id="70670" name="Line 22"/>
          <p:cNvSpPr>
            <a:spLocks noChangeShapeType="1"/>
          </p:cNvSpPr>
          <p:nvPr/>
        </p:nvSpPr>
        <p:spPr bwMode="auto">
          <a:xfrm>
            <a:off x="5139267" y="2683933"/>
            <a:ext cx="1981200" cy="0"/>
          </a:xfrm>
          <a:prstGeom prst="line">
            <a:avLst/>
          </a:prstGeom>
          <a:noFill/>
          <a:ln w="9525">
            <a:solidFill>
              <a:schemeClr val="tx2">
                <a:lumMod val="10000"/>
              </a:schemeClr>
            </a:solidFill>
            <a:round/>
            <a:headEnd/>
            <a:tailEnd/>
          </a:ln>
        </p:spPr>
        <p:txBody>
          <a:bodyPr/>
          <a:lstStyle/>
          <a:p>
            <a:pPr defTabSz="914400" eaLnBrk="0" fontAlgn="base" hangingPunct="0">
              <a:spcBef>
                <a:spcPct val="0"/>
              </a:spcBef>
              <a:spcAft>
                <a:spcPct val="0"/>
              </a:spcAft>
            </a:pPr>
            <a:endParaRPr lang="es-AR" sz="2800" i="1">
              <a:solidFill>
                <a:prstClr val="black"/>
              </a:solidFill>
              <a:latin typeface="Tahoma" pitchFamily="34" charset="0"/>
            </a:endParaRPr>
          </a:p>
        </p:txBody>
      </p:sp>
      <p:sp>
        <p:nvSpPr>
          <p:cNvPr id="70671" name="Text Box 23"/>
          <p:cNvSpPr txBox="1">
            <a:spLocks noChangeArrowheads="1"/>
          </p:cNvSpPr>
          <p:nvPr/>
        </p:nvSpPr>
        <p:spPr bwMode="auto">
          <a:xfrm>
            <a:off x="5015442" y="2670437"/>
            <a:ext cx="2071158" cy="519113"/>
          </a:xfrm>
          <a:prstGeom prst="rect">
            <a:avLst/>
          </a:prstGeom>
          <a:noFill/>
          <a:ln w="9525">
            <a:noFill/>
            <a:miter lim="800000"/>
            <a:headEnd/>
            <a:tailEnd/>
          </a:ln>
        </p:spPr>
        <p:txBody>
          <a:bodyPr wrap="square">
            <a:spAutoFit/>
          </a:bodyPr>
          <a:lstStyle/>
          <a:p>
            <a:pPr algn="ctr" defTabSz="914400" eaLnBrk="0" fontAlgn="base" hangingPunct="0">
              <a:spcBef>
                <a:spcPct val="50000"/>
              </a:spcBef>
              <a:spcAft>
                <a:spcPct val="0"/>
              </a:spcAft>
            </a:pPr>
            <a:r>
              <a:rPr lang="es-ES_tradnl" sz="2800" dirty="0">
                <a:solidFill>
                  <a:prstClr val="black"/>
                </a:solidFill>
                <a:latin typeface="Book Antiqua" pitchFamily="18" charset="0"/>
              </a:rPr>
              <a:t>(p</a:t>
            </a:r>
            <a:r>
              <a:rPr lang="es-ES_tradnl" sz="2800" baseline="-25000" dirty="0">
                <a:solidFill>
                  <a:prstClr val="black"/>
                </a:solidFill>
                <a:latin typeface="Book Antiqua" pitchFamily="18" charset="0"/>
              </a:rPr>
              <a:t>2 </a:t>
            </a:r>
            <a:r>
              <a:rPr lang="es-ES_tradnl" sz="2800" dirty="0">
                <a:solidFill>
                  <a:prstClr val="black"/>
                </a:solidFill>
                <a:latin typeface="Book Antiqua" pitchFamily="18" charset="0"/>
              </a:rPr>
              <a:t>+ p</a:t>
            </a:r>
            <a:r>
              <a:rPr lang="es-ES_tradnl" sz="2800" baseline="-25000" dirty="0">
                <a:solidFill>
                  <a:prstClr val="black"/>
                </a:solidFill>
                <a:latin typeface="Book Antiqua" pitchFamily="18" charset="0"/>
              </a:rPr>
              <a:t>1</a:t>
            </a:r>
            <a:r>
              <a:rPr lang="es-ES_tradnl" sz="2800" dirty="0">
                <a:solidFill>
                  <a:prstClr val="black"/>
                </a:solidFill>
                <a:latin typeface="Book Antiqua" pitchFamily="18" charset="0"/>
              </a:rPr>
              <a:t>)</a:t>
            </a:r>
            <a:endParaRPr lang="es-ES" sz="2800" dirty="0">
              <a:solidFill>
                <a:prstClr val="black"/>
              </a:solidFill>
              <a:latin typeface="Book Antiqua" pitchFamily="18" charset="0"/>
            </a:endParaRPr>
          </a:p>
        </p:txBody>
      </p:sp>
      <p:pic>
        <p:nvPicPr>
          <p:cNvPr id="16" name="1 Imagen" descr="http://www.auladeeconomia.com/coefelasticidad.gif"/>
          <p:cNvPicPr>
            <a:picLocks noChangeAspect="1" noChangeArrowheads="1"/>
          </p:cNvPicPr>
          <p:nvPr/>
        </p:nvPicPr>
        <p:blipFill rotWithShape="1">
          <a:blip r:embed="rId3" cstate="print"/>
          <a:srcRect l="-672" t="48612" r="-1595" b="490"/>
          <a:stretch/>
        </p:blipFill>
        <p:spPr bwMode="auto">
          <a:xfrm>
            <a:off x="2071687" y="3843868"/>
            <a:ext cx="7732712" cy="2638956"/>
          </a:xfrm>
          <a:prstGeom prst="rect">
            <a:avLst/>
          </a:prstGeom>
          <a:noFill/>
          <a:ln w="9525">
            <a:noFill/>
            <a:miter lim="800000"/>
            <a:headEnd/>
            <a:tailEnd/>
          </a:ln>
        </p:spPr>
      </p:pic>
      <p:cxnSp>
        <p:nvCxnSpPr>
          <p:cNvPr id="3" name="Conector recto 2">
            <a:extLst>
              <a:ext uri="{FF2B5EF4-FFF2-40B4-BE49-F238E27FC236}">
                <a16:creationId xmlns:a16="http://schemas.microsoft.com/office/drawing/2014/main" id="{C7036C9A-BAFB-61E5-5E8E-82999D839B6D}"/>
              </a:ext>
            </a:extLst>
          </p:cNvPr>
          <p:cNvCxnSpPr/>
          <p:nvPr/>
        </p:nvCxnSpPr>
        <p:spPr>
          <a:xfrm>
            <a:off x="5457825" y="1794935"/>
            <a:ext cx="1357842" cy="0"/>
          </a:xfrm>
          <a:prstGeom prst="line">
            <a:avLst/>
          </a:prstGeom>
          <a:ln>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BC45C997-5A70-E73F-0255-AC0169C3F01F}"/>
              </a:ext>
            </a:extLst>
          </p:cNvPr>
          <p:cNvSpPr txBox="1"/>
          <p:nvPr/>
        </p:nvSpPr>
        <p:spPr>
          <a:xfrm>
            <a:off x="5865283" y="1666282"/>
            <a:ext cx="542925" cy="523220"/>
          </a:xfrm>
          <a:prstGeom prst="rect">
            <a:avLst/>
          </a:prstGeom>
          <a:noFill/>
        </p:spPr>
        <p:txBody>
          <a:bodyPr wrap="square" rtlCol="0">
            <a:spAutoFit/>
          </a:bodyPr>
          <a:lstStyle/>
          <a:p>
            <a:r>
              <a:rPr lang="es-AR" sz="2800" dirty="0">
                <a:solidFill>
                  <a:schemeClr val="tx2">
                    <a:lumMod val="25000"/>
                  </a:schemeClr>
                </a:solidFill>
              </a:rPr>
              <a:t>2</a:t>
            </a:r>
          </a:p>
        </p:txBody>
      </p:sp>
      <p:cxnSp>
        <p:nvCxnSpPr>
          <p:cNvPr id="6" name="Conector recto 5">
            <a:extLst>
              <a:ext uri="{FF2B5EF4-FFF2-40B4-BE49-F238E27FC236}">
                <a16:creationId xmlns:a16="http://schemas.microsoft.com/office/drawing/2014/main" id="{2D7977CF-1CD0-465E-3D94-A0E13A023688}"/>
              </a:ext>
            </a:extLst>
          </p:cNvPr>
          <p:cNvCxnSpPr/>
          <p:nvPr/>
        </p:nvCxnSpPr>
        <p:spPr>
          <a:xfrm>
            <a:off x="5139267" y="3189550"/>
            <a:ext cx="1718733" cy="18259"/>
          </a:xfrm>
          <a:prstGeom prst="line">
            <a:avLst/>
          </a:prstGeom>
          <a:ln>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DF6A9E25-3ACA-FFA6-C391-D317E32ACA13}"/>
              </a:ext>
            </a:extLst>
          </p:cNvPr>
          <p:cNvSpPr txBox="1"/>
          <p:nvPr/>
        </p:nvSpPr>
        <p:spPr>
          <a:xfrm>
            <a:off x="5901266" y="3229506"/>
            <a:ext cx="828675" cy="523220"/>
          </a:xfrm>
          <a:prstGeom prst="rect">
            <a:avLst/>
          </a:prstGeom>
          <a:noFill/>
        </p:spPr>
        <p:txBody>
          <a:bodyPr wrap="square" rtlCol="0">
            <a:spAutoFit/>
          </a:bodyPr>
          <a:lstStyle/>
          <a:p>
            <a:r>
              <a:rPr lang="es-AR" sz="2800" dirty="0">
                <a:solidFill>
                  <a:schemeClr val="tx2">
                    <a:lumMod val="25000"/>
                  </a:schemeClr>
                </a:solidFill>
              </a:rPr>
              <a:t>2</a:t>
            </a:r>
          </a:p>
        </p:txBody>
      </p:sp>
      <p:cxnSp>
        <p:nvCxnSpPr>
          <p:cNvPr id="9" name="Conector recto 8">
            <a:extLst>
              <a:ext uri="{FF2B5EF4-FFF2-40B4-BE49-F238E27FC236}">
                <a16:creationId xmlns:a16="http://schemas.microsoft.com/office/drawing/2014/main" id="{2DD63494-E0A0-58F2-6C5F-F2E8B70B8707}"/>
              </a:ext>
            </a:extLst>
          </p:cNvPr>
          <p:cNvCxnSpPr/>
          <p:nvPr/>
        </p:nvCxnSpPr>
        <p:spPr>
          <a:xfrm>
            <a:off x="4377267" y="4524375"/>
            <a:ext cx="0" cy="184785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3111096E-6915-6706-8CB9-6A2CD09F84A4}"/>
              </a:ext>
            </a:extLst>
          </p:cNvPr>
          <p:cNvCxnSpPr/>
          <p:nvPr/>
        </p:nvCxnSpPr>
        <p:spPr>
          <a:xfrm>
            <a:off x="2790825" y="4524375"/>
            <a:ext cx="0" cy="1781175"/>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951172"/>
      </p:ext>
    </p:extLst>
  </p:cSld>
  <p:clrMapOvr>
    <a:masterClrMapping/>
  </p:clrMapOvr>
</p:sld>
</file>

<file path=ppt/theme/theme1.xml><?xml version="1.0" encoding="utf-8"?>
<a:theme xmlns:a="http://schemas.openxmlformats.org/drawingml/2006/main" name="Tema de Office">
  <a:themeElements>
    <a:clrScheme name="Personalizado 1">
      <a:dk1>
        <a:srgbClr val="DF81E1"/>
      </a:dk1>
      <a:lt1>
        <a:sysClr val="window" lastClr="FFFFFF"/>
      </a:lt1>
      <a:dk2>
        <a:srgbClr val="962399"/>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754</TotalTime>
  <Words>2681</Words>
  <Application>Microsoft Office PowerPoint</Application>
  <PresentationFormat>Panorámica</PresentationFormat>
  <Paragraphs>388</Paragraphs>
  <Slides>43</Slides>
  <Notes>28</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3</vt:i4>
      </vt:variant>
      <vt:variant>
        <vt:lpstr>Títulos de diapositiva</vt:lpstr>
      </vt:variant>
      <vt:variant>
        <vt:i4>43</vt:i4>
      </vt:variant>
    </vt:vector>
  </HeadingPairs>
  <TitlesOfParts>
    <vt:vector size="58" baseType="lpstr">
      <vt:lpstr>Arial</vt:lpstr>
      <vt:lpstr>Arial Narrow</vt:lpstr>
      <vt:lpstr>Book Antiqua</vt:lpstr>
      <vt:lpstr>Calibri</vt:lpstr>
      <vt:lpstr>Calibri Light</vt:lpstr>
      <vt:lpstr>Lucida Sans Unicode</vt:lpstr>
      <vt:lpstr>Tahoma</vt:lpstr>
      <vt:lpstr>Times New Roman</vt:lpstr>
      <vt:lpstr>Verdana</vt:lpstr>
      <vt:lpstr>Wingdings 2</vt:lpstr>
      <vt:lpstr>Wingdings 3</vt:lpstr>
      <vt:lpstr>Tema de Office</vt:lpstr>
      <vt:lpstr>Image</vt:lpstr>
      <vt:lpstr>Ecuación</vt:lpstr>
      <vt:lpstr>Clip</vt:lpstr>
      <vt:lpstr>Presentación de PowerPoint</vt:lpstr>
      <vt:lpstr>Presentación de PowerPoint</vt:lpstr>
      <vt:lpstr>3.1 La elasticidad de la demanda con respecto al precio</vt:lpstr>
      <vt:lpstr>Presentación de PowerPoint</vt:lpstr>
      <vt:lpstr>Presentación de PowerPoint</vt:lpstr>
      <vt:lpstr>3.1 La elasticidad de la demanda con respecto al precio</vt:lpstr>
      <vt:lpstr>Presentación de PowerPoint</vt:lpstr>
      <vt:lpstr>La elasticidad precio de la demanda</vt:lpstr>
      <vt:lpstr>La elasticidad precio de la demanda</vt:lpstr>
      <vt:lpstr>Elasticidad- precio y su relación con el Ingreso</vt:lpstr>
      <vt:lpstr>La elasticidad precio de la demanda</vt:lpstr>
      <vt:lpstr>La elasticidad precio de la demanda</vt:lpstr>
      <vt:lpstr>La elasticidad precio de la demanda</vt:lpstr>
      <vt:lpstr>Demanda Elástica: Elasticidad &gt; 1</vt:lpstr>
      <vt:lpstr>Demanda Unitaria, Elasticidad = 1</vt:lpstr>
      <vt:lpstr>Demanda Inelástica Elasticidad &lt; 1</vt:lpstr>
      <vt:lpstr>                                  Casos extremos Demanda Perfectamente Inelástica  Elasticidad = 0    </vt:lpstr>
      <vt:lpstr>                              Casos extremos Demanda Perfectamente Elástica Elasticidad =  Ejemplo : empresa de competencia perfecta</vt:lpstr>
      <vt:lpstr>Presentación de PowerPoint</vt:lpstr>
      <vt:lpstr>Presentación de PowerPoint</vt:lpstr>
      <vt:lpstr>La elasticidad precio de la demanda</vt:lpstr>
      <vt:lpstr>3.2 Otras elasticidades de la demanda </vt:lpstr>
      <vt:lpstr>3.2 Otras elasticidades de la demanda</vt:lpstr>
      <vt:lpstr>3.2 Otras elasticidades de la demanda </vt:lpstr>
      <vt:lpstr>3.2 Otras elasticidades de la demanda</vt:lpstr>
      <vt:lpstr>3.3 La elasticidad de la oferta</vt:lpstr>
      <vt:lpstr>3.3 La elasticidad de la oferta</vt:lpstr>
      <vt:lpstr>3.3 La elasticidad de la oferta</vt:lpstr>
      <vt:lpstr>Oferta Elástica  Elasticidad &gt; 1</vt:lpstr>
      <vt:lpstr>Oferta Inelástica Elasticidad &lt; 1</vt:lpstr>
      <vt:lpstr>Oferta con Elasticidad Unitaria Elasticidad = 1</vt:lpstr>
      <vt:lpstr>Oferta Perfectamente Elástica  Elasticidad = </vt:lpstr>
      <vt:lpstr>Oferta Perfectamente Inelástica Elasticidad = 0</vt:lpstr>
      <vt:lpstr>Factores que determinan la elasticidad - precio de la oferta</vt:lpstr>
      <vt:lpstr>2. Marco temporal de la oferta</vt:lpstr>
      <vt:lpstr>Presentación de PowerPoint</vt:lpstr>
      <vt:lpstr>La elasticidad y la incidencia de los impuestos.</vt:lpstr>
      <vt:lpstr>Presentación de PowerPoint</vt:lpstr>
      <vt:lpstr>Presentación de PowerPoint</vt:lpstr>
      <vt:lpstr>Presentación de PowerPoint</vt:lpstr>
      <vt:lpstr>(b) Oferta +T y, Demanda Elástica </vt:lpstr>
      <vt:lpstr>Resumen</vt:lpstr>
      <vt:lpstr>La elasticidad y la incidencia de los impuestos.</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Fabiana Valdiviezo</dc:creator>
  <cp:lastModifiedBy>Fabiana Valdiviezo</cp:lastModifiedBy>
  <cp:revision>24</cp:revision>
  <dcterms:created xsi:type="dcterms:W3CDTF">2018-03-20T15:03:13Z</dcterms:created>
  <dcterms:modified xsi:type="dcterms:W3CDTF">2023-08-17T21:35:39Z</dcterms:modified>
</cp:coreProperties>
</file>