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4"/>
  </p:notesMasterIdLst>
  <p:sldIdLst>
    <p:sldId id="256" r:id="rId2"/>
    <p:sldId id="384" r:id="rId3"/>
    <p:sldId id="402" r:id="rId4"/>
    <p:sldId id="442" r:id="rId5"/>
    <p:sldId id="443" r:id="rId6"/>
    <p:sldId id="444" r:id="rId7"/>
    <p:sldId id="445" r:id="rId8"/>
    <p:sldId id="446" r:id="rId9"/>
    <p:sldId id="447" r:id="rId10"/>
    <p:sldId id="448" r:id="rId11"/>
    <p:sldId id="449" r:id="rId12"/>
    <p:sldId id="45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D6"/>
    <a:srgbClr val="A697DD"/>
    <a:srgbClr val="9BC9D9"/>
    <a:srgbClr val="BCBCBC"/>
    <a:srgbClr val="E9D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94660"/>
  </p:normalViewPr>
  <p:slideViewPr>
    <p:cSldViewPr snapToGrid="0">
      <p:cViewPr>
        <p:scale>
          <a:sx n="80" d="100"/>
          <a:sy n="80" d="100"/>
        </p:scale>
        <p:origin x="-56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3A752-F248-49FE-B7BC-8226508461D6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724C-E03E-46DC-BFF0-BA3FD512579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24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A15B4-575D-4180-BB12-07E24E114C8C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8FCC-C34E-4300-808B-DFBB0BE997AE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8F31-009A-4150-826C-B1C720B21037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9CF85-F439-4DD5-B926-CBBCA4EE06EF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79EE9-214B-40E4-8C63-A1D8141A3848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663E1-B50C-4106-8524-46033B6C04A8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67B5D-5103-4408-A6C2-F087649F607F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5265-D2FE-4653-A48F-FA940DB569B9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1A24C-50FD-4210-9AFC-325693131E5C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65A-A65B-41D9-BE6D-F775832419DA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6BFD-2BF2-432B-A649-A68574F34025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2513-282F-46C9-81FC-256EF73FD558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88D-BA7F-4E69-BC57-78DACD27CD4B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D422-CE50-44CA-9C13-0B2DB60E6F25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1DD4A-6129-4126-B70E-C5859200F867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B4AE-A3EA-49A4-BA6D-534A65A4F282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3C7A7-0BE3-4A85-95DA-86695B56AD29}" type="datetime1">
              <a:rPr lang="en-US" smtClean="0"/>
              <a:t>10/8/2020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Oscar Huertas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26126" y="5360950"/>
            <a:ext cx="8915399" cy="699802"/>
          </a:xfrm>
        </p:spPr>
        <p:txBody>
          <a:bodyPr anchor="ctr">
            <a:normAutofit/>
          </a:bodyPr>
          <a:lstStyle/>
          <a:p>
            <a:pPr algn="ctr"/>
            <a:r>
              <a:rPr lang="es-ES" sz="2800" b="1" dirty="0" smtClean="0"/>
              <a:t>PROCESAMIENTO DE MINERALES II</a:t>
            </a:r>
            <a:endParaRPr lang="en-US" sz="28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5632" y="303658"/>
            <a:ext cx="9935285" cy="1878836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TÉCNICO UNIVERSITARIO EN PROCESAMIENTO DE MINERALES</a:t>
            </a:r>
          </a:p>
          <a:p>
            <a:pPr algn="ctr"/>
            <a:r>
              <a:rPr lang="es-ES" sz="2800" dirty="0" smtClean="0">
                <a:latin typeface="Bauhaus 93" panose="04030905020B02020C02" pitchFamily="82" charset="0"/>
              </a:rPr>
              <a:t>INGENIERÍA DE MINAS</a:t>
            </a:r>
            <a:endParaRPr lang="en-US" sz="2800" dirty="0">
              <a:latin typeface="Bauhaus 93" panose="04030905020B02020C02" pitchFamily="82" charset="0"/>
            </a:endParaRPr>
          </a:p>
        </p:txBody>
      </p:sp>
      <p:pic>
        <p:nvPicPr>
          <p:cNvPr id="7" name="Picture 4" descr="https://scontent.ftuc1-1.fna.fbcdn.net/v/t1.0-1/p200x200/17191320_1764831373737373_727026621295508743_n.png?_nc_cat=107&amp;_nc_oc=AQlZaIOjSs7pCD7FwU_VJSlUr_WaTiVk5A-QzCuePAGPX8zFtK_je0N73lNWrQJnxrY&amp;_nc_ht=scontent.ftuc1-1.fna&amp;oh=dacc7b4329c06b018d55f317232d418e&amp;oe=5D8727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352" y="142875"/>
            <a:ext cx="1646859" cy="17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946105" y="5934532"/>
            <a:ext cx="894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TEMA: CONCENTRACIÓN EN CORRIENTES LONGITUDINALES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300" y="1400080"/>
            <a:ext cx="8265225" cy="40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1033970" y="3418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737087" y="1488003"/>
            <a:ext cx="698187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Es un equipo </a:t>
            </a:r>
            <a:r>
              <a:rPr lang="es-AR" dirty="0" smtClean="0"/>
              <a:t>diseñado </a:t>
            </a:r>
            <a:r>
              <a:rPr lang="es-AR" dirty="0"/>
              <a:t>para permitir altas capacidades. El principio del cono </a:t>
            </a:r>
            <a:r>
              <a:rPr lang="es-AR" dirty="0" err="1" smtClean="0"/>
              <a:t>Reichert</a:t>
            </a:r>
            <a:r>
              <a:rPr lang="es-AR" dirty="0" smtClean="0"/>
              <a:t> es </a:t>
            </a:r>
            <a:r>
              <a:rPr lang="es-AR" dirty="0"/>
              <a:t>similar al de las canaletas estranguladas, pero la pulpa no </a:t>
            </a:r>
            <a:r>
              <a:rPr lang="es-AR" dirty="0" smtClean="0"/>
              <a:t>está influenciada </a:t>
            </a:r>
            <a:r>
              <a:rPr lang="es-AR" dirty="0"/>
              <a:t>por el efecto que se produce en las paredes de las canaletas.</a:t>
            </a:r>
          </a:p>
          <a:p>
            <a:r>
              <a:rPr lang="es-AR" dirty="0"/>
              <a:t>•El </a:t>
            </a:r>
            <a:r>
              <a:rPr lang="es-AR" dirty="0" smtClean="0"/>
              <a:t>cono </a:t>
            </a:r>
            <a:r>
              <a:rPr lang="es-AR" dirty="0" err="1" smtClean="0"/>
              <a:t>Reichert</a:t>
            </a:r>
            <a:r>
              <a:rPr lang="es-AR" dirty="0" smtClean="0"/>
              <a:t> se </a:t>
            </a:r>
            <a:r>
              <a:rPr lang="es-AR" dirty="0"/>
              <a:t>desarrollo en Australia a comienzos de 1960, principalmente para tratar arenas con contenidos de titanio.</a:t>
            </a:r>
          </a:p>
          <a:p>
            <a:r>
              <a:rPr lang="es-AR" dirty="0"/>
              <a:t>•Los conos se construyen en fibra de vidrio y se montan en un arreglo circular que mide más de 6 metros de alto</a:t>
            </a:r>
            <a:r>
              <a:rPr lang="es-AR" dirty="0" smtClean="0"/>
              <a:t>. Cada </a:t>
            </a:r>
            <a:r>
              <a:rPr lang="es-AR" dirty="0"/>
              <a:t>cono mide 2 metros de diámetro.</a:t>
            </a:r>
          </a:p>
          <a:p>
            <a:r>
              <a:rPr lang="es-AR" dirty="0"/>
              <a:t>•La pulpa de alimentación se distribuye alrededor de la periferia del cono. A medida que fluye hacia el centro del cono las partículas pesadas se separan y se depositan en el fondo de la </a:t>
            </a:r>
            <a:r>
              <a:rPr lang="es-AR" dirty="0" smtClean="0"/>
              <a:t>película</a:t>
            </a:r>
            <a:r>
              <a:rPr lang="es-AR" dirty="0"/>
              <a:t>. Este concentrado es removido mediante una ranura anular que se ubica en el fondo del cono, la porción de la película que fluye sobre la ranura son las colas.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033970" y="1286400"/>
            <a:ext cx="1994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CONO REICHERT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710" y="952500"/>
            <a:ext cx="4098514" cy="534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909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01683" y="1392336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dirty="0"/>
              <a:t>El cono </a:t>
            </a:r>
            <a:r>
              <a:rPr lang="es-AR" dirty="0" err="1"/>
              <a:t>Reicherttiene</a:t>
            </a:r>
            <a:r>
              <a:rPr lang="es-AR" dirty="0"/>
              <a:t> una alta capacidad, operando normalmente en el rango de 65-90 ton/h, con casos excepcionales en el rango de 40 a 100 ton/h, con 55 a 70% de sólidos en peso en la pulpa de alimentación.</a:t>
            </a:r>
          </a:p>
          <a:p>
            <a:r>
              <a:rPr lang="es-AR" dirty="0"/>
              <a:t>•El rango granulométrico aceptado por estos equipos va desde tamaños hasta 3 mm hasta materiales tan finos como 30 micrones, sin embargo, estos equipos son más eficientes en el rango de 100 a 600 micrones.</a:t>
            </a:r>
          </a:p>
          <a:p>
            <a:r>
              <a:rPr lang="es-AR" dirty="0"/>
              <a:t>•La cantidad de agua consumida por los conos </a:t>
            </a:r>
            <a:r>
              <a:rPr lang="es-AR" dirty="0" err="1"/>
              <a:t>Reichertvaría</a:t>
            </a:r>
            <a:r>
              <a:rPr lang="es-AR" dirty="0"/>
              <a:t> de 20 a 35 m3/h.</a:t>
            </a:r>
          </a:p>
        </p:txBody>
      </p:sp>
      <p:sp>
        <p:nvSpPr>
          <p:cNvPr id="4" name="Rectángulo 5"/>
          <p:cNvSpPr/>
          <p:nvPr/>
        </p:nvSpPr>
        <p:spPr>
          <a:xfrm>
            <a:off x="1033970" y="3418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1033970" y="1286400"/>
            <a:ext cx="1994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CONO REICHERT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63" y="1286400"/>
            <a:ext cx="45243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183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732312" y="1704823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dirty="0"/>
              <a:t>Las aplicaciones de los conos </a:t>
            </a:r>
            <a:r>
              <a:rPr lang="es-AR" dirty="0" err="1" smtClean="0"/>
              <a:t>Reichert</a:t>
            </a:r>
            <a:r>
              <a:rPr lang="es-AR" dirty="0" smtClean="0"/>
              <a:t> serían:</a:t>
            </a:r>
          </a:p>
          <a:p>
            <a:endParaRPr lang="es-AR" dirty="0" smtClean="0"/>
          </a:p>
          <a:p>
            <a:pPr marL="342900" indent="-342900">
              <a:buAutoNum type="alphaLcParenR"/>
            </a:pPr>
            <a:r>
              <a:rPr lang="es-AR" dirty="0" smtClean="0"/>
              <a:t>concentraciones </a:t>
            </a:r>
            <a:r>
              <a:rPr lang="es-AR" dirty="0"/>
              <a:t>de minerales pesados de arenas de playa de baja </a:t>
            </a:r>
            <a:r>
              <a:rPr lang="es-AR" dirty="0" smtClean="0"/>
              <a:t>ley</a:t>
            </a:r>
          </a:p>
          <a:p>
            <a:pPr marL="342900" indent="-342900">
              <a:buAutoNum type="alphaLcParenR"/>
            </a:pPr>
            <a:r>
              <a:rPr lang="es-AR" dirty="0" smtClean="0"/>
              <a:t>concentración </a:t>
            </a:r>
            <a:r>
              <a:rPr lang="es-AR" dirty="0"/>
              <a:t>de menas de </a:t>
            </a:r>
            <a:r>
              <a:rPr lang="es-AR" dirty="0" smtClean="0"/>
              <a:t>fierro</a:t>
            </a:r>
          </a:p>
          <a:p>
            <a:pPr marL="342900" indent="-342900">
              <a:buAutoNum type="alphaLcParenR"/>
            </a:pPr>
            <a:r>
              <a:rPr lang="es-AR" dirty="0" smtClean="0"/>
              <a:t>pre-concentración </a:t>
            </a:r>
            <a:r>
              <a:rPr lang="es-AR" dirty="0"/>
              <a:t>de menas de </a:t>
            </a:r>
            <a:r>
              <a:rPr lang="es-AR" dirty="0" smtClean="0"/>
              <a:t>estaño</a:t>
            </a:r>
          </a:p>
          <a:p>
            <a:pPr marL="342900" indent="-342900">
              <a:buAutoNum type="alphaLcParenR"/>
            </a:pPr>
            <a:r>
              <a:rPr lang="es-AR" dirty="0" smtClean="0"/>
              <a:t>recuperación </a:t>
            </a:r>
            <a:r>
              <a:rPr lang="es-AR" dirty="0"/>
              <a:t>de minerales pesados (uranio y zircón) de los relaves de flotación de menas de cobre.</a:t>
            </a:r>
          </a:p>
        </p:txBody>
      </p:sp>
      <p:sp>
        <p:nvSpPr>
          <p:cNvPr id="4" name="Rectángulo 5"/>
          <p:cNvSpPr/>
          <p:nvPr/>
        </p:nvSpPr>
        <p:spPr>
          <a:xfrm>
            <a:off x="1033970" y="3418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1033970" y="1286400"/>
            <a:ext cx="19944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 smtClean="0">
                <a:solidFill>
                  <a:srgbClr val="FF0000"/>
                </a:solidFill>
              </a:rPr>
              <a:t>CONO REICHERT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06" y="965766"/>
            <a:ext cx="3144945" cy="55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36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096900" y="2147647"/>
            <a:ext cx="37188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sp>
        <p:nvSpPr>
          <p:cNvPr id="2" name="object 2"/>
          <p:cNvSpPr txBox="1"/>
          <p:nvPr/>
        </p:nvSpPr>
        <p:spPr>
          <a:xfrm>
            <a:off x="5296287" y="2147647"/>
            <a:ext cx="38165" cy="977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6289">
              <a:lnSpc>
                <a:spcPts val="641"/>
              </a:lnSpc>
            </a:pPr>
            <a:endParaRPr sz="641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62" y="866409"/>
            <a:ext cx="9254836" cy="550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5"/>
          <p:cNvSpPr/>
          <p:nvPr/>
        </p:nvSpPr>
        <p:spPr>
          <a:xfrm>
            <a:off x="881570" y="189415"/>
            <a:ext cx="4232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DE MINERALES</a:t>
            </a:r>
            <a:endParaRPr lang="en-US" sz="2000" b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7547956" y="3582991"/>
            <a:ext cx="1169324" cy="1867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6" name="5 Arco"/>
          <p:cNvSpPr/>
          <p:nvPr/>
        </p:nvSpPr>
        <p:spPr>
          <a:xfrm>
            <a:off x="7434812" y="3219479"/>
            <a:ext cx="1969653" cy="550304"/>
          </a:xfrm>
          <a:prstGeom prst="arc">
            <a:avLst>
              <a:gd name="adj1" fmla="val 27720"/>
              <a:gd name="adj2" fmla="val 0"/>
            </a:avLst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654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92727" y="1293559"/>
            <a:ext cx="69431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Los </a:t>
            </a:r>
            <a:r>
              <a:rPr lang="es-AR" dirty="0"/>
              <a:t>métodos </a:t>
            </a:r>
            <a:r>
              <a:rPr lang="es-AR" dirty="0" smtClean="0"/>
              <a:t>gravimétricos se </a:t>
            </a:r>
            <a:r>
              <a:rPr lang="es-AR" dirty="0"/>
              <a:t>pueden dividir </a:t>
            </a:r>
            <a:r>
              <a:rPr lang="es-AR" dirty="0" smtClean="0"/>
              <a:t>en: </a:t>
            </a:r>
          </a:p>
          <a:p>
            <a:endParaRPr lang="es-AR" dirty="0"/>
          </a:p>
          <a:p>
            <a:pPr marL="342900" indent="-342900">
              <a:buAutoNum type="arabicPeriod"/>
            </a:pPr>
            <a:r>
              <a:rPr lang="es-AR" b="1" dirty="0" smtClean="0">
                <a:solidFill>
                  <a:srgbClr val="FF0000"/>
                </a:solidFill>
              </a:rPr>
              <a:t>MÉTODOS </a:t>
            </a:r>
            <a:r>
              <a:rPr lang="es-AR" b="1" dirty="0">
                <a:solidFill>
                  <a:srgbClr val="FF0000"/>
                </a:solidFill>
              </a:rPr>
              <a:t>DE CONCENTRACIÓN EN MEDIO </a:t>
            </a:r>
            <a:r>
              <a:rPr lang="es-AR" b="1" dirty="0" smtClean="0">
                <a:solidFill>
                  <a:srgbClr val="FF0000"/>
                </a:solidFill>
              </a:rPr>
              <a:t>DENSO</a:t>
            </a:r>
          </a:p>
          <a:p>
            <a:pPr marL="342900" indent="-342900">
              <a:buAutoNum type="arabicPeriod"/>
            </a:pP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s-AR" dirty="0"/>
          </a:p>
          <a:p>
            <a:r>
              <a:rPr lang="es-AR" b="1" dirty="0" smtClean="0">
                <a:solidFill>
                  <a:srgbClr val="FF0000"/>
                </a:solidFill>
              </a:rPr>
              <a:t>2</a:t>
            </a:r>
            <a:r>
              <a:rPr lang="es-AR" b="1" dirty="0">
                <a:solidFill>
                  <a:srgbClr val="FF0000"/>
                </a:solidFill>
              </a:rPr>
              <a:t>. MÉTODOS DE CONCENTRACIÓN EN CORRIENTES </a:t>
            </a:r>
            <a:r>
              <a:rPr lang="es-AR" b="1" dirty="0" smtClean="0">
                <a:solidFill>
                  <a:srgbClr val="FF0000"/>
                </a:solidFill>
              </a:rPr>
              <a:t>: </a:t>
            </a:r>
            <a:r>
              <a:rPr lang="es-AR" dirty="0"/>
              <a:t>la densidad del medio es </a:t>
            </a:r>
            <a:r>
              <a:rPr lang="es-AR" dirty="0" smtClean="0"/>
              <a:t>inferior a </a:t>
            </a:r>
            <a:r>
              <a:rPr lang="es-AR" dirty="0"/>
              <a:t>las densidades de las especies que se quieren separar. </a:t>
            </a:r>
            <a:endParaRPr lang="es-AR" dirty="0" smtClean="0"/>
          </a:p>
        </p:txBody>
      </p:sp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1630870" y="754596"/>
            <a:ext cx="55707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Clasificación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los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Métodos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Gravimétricos</a:t>
            </a:r>
            <a:endParaRPr lang="en-US" sz="20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18" y="946485"/>
            <a:ext cx="45434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976688" y="399787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• </a:t>
            </a:r>
            <a:r>
              <a:rPr lang="es-AR" dirty="0">
                <a:solidFill>
                  <a:srgbClr val="FF0000"/>
                </a:solidFill>
              </a:rPr>
              <a:t>Corrientes </a:t>
            </a:r>
            <a:r>
              <a:rPr lang="es-AR" dirty="0" smtClean="0">
                <a:solidFill>
                  <a:srgbClr val="FF0000"/>
                </a:solidFill>
              </a:rPr>
              <a:t>Verticales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/>
              <a:t>• </a:t>
            </a:r>
            <a:r>
              <a:rPr lang="es-AR" b="1" u="sng" dirty="0">
                <a:solidFill>
                  <a:srgbClr val="FF0000"/>
                </a:solidFill>
              </a:rPr>
              <a:t>Corrientes Longitudinales</a:t>
            </a:r>
            <a:r>
              <a:rPr lang="es-AR" b="1" u="sng" dirty="0"/>
              <a:t> </a:t>
            </a:r>
            <a:r>
              <a:rPr lang="es-AR" b="1" u="sng" dirty="0">
                <a:solidFill>
                  <a:srgbClr val="FF0000"/>
                </a:solidFill>
              </a:rPr>
              <a:t>( laminar </a:t>
            </a:r>
            <a:r>
              <a:rPr lang="es-AR" dirty="0">
                <a:solidFill>
                  <a:srgbClr val="FF0000"/>
                </a:solidFill>
              </a:rPr>
              <a:t>y en canaletas</a:t>
            </a:r>
            <a:r>
              <a:rPr lang="es-AR" dirty="0" smtClean="0">
                <a:solidFill>
                  <a:srgbClr val="FF0000"/>
                </a:solidFill>
              </a:rPr>
              <a:t>)</a:t>
            </a:r>
          </a:p>
          <a:p>
            <a:r>
              <a:rPr lang="es-AR" dirty="0" smtClean="0">
                <a:solidFill>
                  <a:srgbClr val="FF0000"/>
                </a:solidFill>
              </a:rPr>
              <a:t> </a:t>
            </a:r>
            <a:endParaRPr lang="es-AR" dirty="0">
              <a:solidFill>
                <a:srgbClr val="FF0000"/>
              </a:solidFill>
            </a:endParaRPr>
          </a:p>
          <a:p>
            <a:r>
              <a:rPr lang="es-AR" dirty="0"/>
              <a:t>• </a:t>
            </a:r>
            <a:r>
              <a:rPr lang="es-AR" dirty="0">
                <a:solidFill>
                  <a:srgbClr val="FF0000"/>
                </a:solidFill>
              </a:rPr>
              <a:t>Corrientes </a:t>
            </a:r>
            <a:r>
              <a:rPr lang="es-AR" dirty="0" smtClean="0">
                <a:solidFill>
                  <a:srgbClr val="FF0000"/>
                </a:solidFill>
              </a:rPr>
              <a:t>Centrífugas o también Oscilatorias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63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4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472137" y="16902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/>
              <a:t>Concentración por Escurrimiento en </a:t>
            </a:r>
            <a:r>
              <a:rPr lang="es-AR" dirty="0" smtClean="0"/>
              <a:t>canaletas</a:t>
            </a:r>
          </a:p>
          <a:p>
            <a:endParaRPr lang="es-AR" dirty="0" smtClean="0"/>
          </a:p>
          <a:p>
            <a:r>
              <a:rPr lang="es-AR" dirty="0" smtClean="0"/>
              <a:t>Se </a:t>
            </a:r>
            <a:r>
              <a:rPr lang="es-AR" dirty="0"/>
              <a:t>presenta en </a:t>
            </a:r>
            <a:r>
              <a:rPr lang="es-AR" dirty="0" smtClean="0"/>
              <a:t>Canaletas  Simples</a:t>
            </a:r>
            <a:r>
              <a:rPr lang="es-AR" dirty="0"/>
              <a:t>, </a:t>
            </a:r>
            <a:r>
              <a:rPr lang="es-AR" dirty="0" smtClean="0"/>
              <a:t>Canaletas Estranguladas </a:t>
            </a:r>
            <a:r>
              <a:rPr lang="es-AR" dirty="0"/>
              <a:t>y </a:t>
            </a:r>
            <a:r>
              <a:rPr lang="es-AR" dirty="0" smtClean="0"/>
              <a:t>el Cono </a:t>
            </a:r>
            <a:r>
              <a:rPr lang="es-AR" dirty="0" err="1"/>
              <a:t>Reichert</a:t>
            </a:r>
            <a:endParaRPr lang="es-A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546" y="3604136"/>
            <a:ext cx="2089173" cy="307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137" y="1512593"/>
            <a:ext cx="55149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70" y="3228592"/>
            <a:ext cx="5188888" cy="345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535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649184" y="1771954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dirty="0"/>
              <a:t>El escurrimiento en canaletas se caracteriza por la existencia de una masa de partículas minerales </a:t>
            </a:r>
            <a:r>
              <a:rPr lang="es-AR" dirty="0" smtClean="0"/>
              <a:t> </a:t>
            </a:r>
            <a:r>
              <a:rPr lang="es-AR" dirty="0"/>
              <a:t>arrastradas por una corriente de agua a lo largo de una canaleta y sujeta a las fuerzas de gravedad y a la presión de la corriente</a:t>
            </a:r>
            <a:r>
              <a:rPr lang="es-AR" dirty="0" smtClean="0"/>
              <a:t>, produciéndose </a:t>
            </a:r>
            <a:r>
              <a:rPr lang="es-AR" dirty="0"/>
              <a:t>una estratificación por densidades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 smtClean="0"/>
              <a:t>En </a:t>
            </a:r>
            <a:r>
              <a:rPr lang="es-AR" dirty="0"/>
              <a:t>las canaletas los volúmenes de agua usados son muy grandes y por consiguiente el régimen de escurrimiento es turbulento, muy diferente al régimen de lámina líquida observado en el escurrimiento laminar</a:t>
            </a:r>
          </a:p>
        </p:txBody>
      </p:sp>
      <p:sp>
        <p:nvSpPr>
          <p:cNvPr id="4" name="Rectángulo 5"/>
          <p:cNvSpPr/>
          <p:nvPr/>
        </p:nvSpPr>
        <p:spPr>
          <a:xfrm>
            <a:off x="1630417" y="751976"/>
            <a:ext cx="5798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Concentración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en</a:t>
            </a:r>
            <a:r>
              <a:rPr lang="en-US" sz="2000" b="1" dirty="0" smtClean="0"/>
              <a:t> Corrientes </a:t>
            </a:r>
            <a:r>
              <a:rPr lang="en-US" sz="2000" b="1" dirty="0" err="1" smtClean="0"/>
              <a:t>Longitudinales</a:t>
            </a:r>
            <a:endParaRPr lang="en-US" sz="2000" b="1" dirty="0"/>
          </a:p>
        </p:txBody>
      </p:sp>
      <p:sp>
        <p:nvSpPr>
          <p:cNvPr id="5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6" name="5 Rectángulo"/>
          <p:cNvSpPr/>
          <p:nvPr/>
        </p:nvSpPr>
        <p:spPr>
          <a:xfrm>
            <a:off x="675926" y="1402622"/>
            <a:ext cx="5420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Concentración por Escurrimiento en canaletas</a:t>
            </a:r>
          </a:p>
        </p:txBody>
      </p:sp>
    </p:spTree>
    <p:extLst>
      <p:ext uri="{BB962C8B-B14F-4D97-AF65-F5344CB8AC3E}">
        <p14:creationId xmlns:p14="http://schemas.microsoft.com/office/powerpoint/2010/main" val="2263455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791689" y="1273858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CANALETAS SIMPLES</a:t>
            </a:r>
          </a:p>
          <a:p>
            <a:endParaRPr lang="es-AR" dirty="0"/>
          </a:p>
          <a:p>
            <a:r>
              <a:rPr lang="es-AR" dirty="0"/>
              <a:t>L</a:t>
            </a:r>
            <a:r>
              <a:rPr lang="es-AR" dirty="0" smtClean="0"/>
              <a:t>as </a:t>
            </a:r>
            <a:r>
              <a:rPr lang="es-AR" dirty="0"/>
              <a:t>canaletas simples (</a:t>
            </a:r>
            <a:r>
              <a:rPr lang="es-AR" i="1" dirty="0" err="1"/>
              <a:t>sluices</a:t>
            </a:r>
            <a:r>
              <a:rPr lang="es-AR" dirty="0"/>
              <a:t>) </a:t>
            </a:r>
            <a:r>
              <a:rPr lang="es-AR" dirty="0" smtClean="0"/>
              <a:t>son los </a:t>
            </a:r>
            <a:r>
              <a:rPr lang="es-AR" dirty="0"/>
              <a:t>aparatos concentradores más primitivos que se conocen.</a:t>
            </a:r>
          </a:p>
          <a:p>
            <a:r>
              <a:rPr lang="es-AR" dirty="0" smtClean="0"/>
              <a:t>Son usadas para </a:t>
            </a:r>
            <a:r>
              <a:rPr lang="es-AR" dirty="0"/>
              <a:t>el tratamiento de </a:t>
            </a:r>
            <a:r>
              <a:rPr lang="es-AR" dirty="0" smtClean="0"/>
              <a:t>menas </a:t>
            </a:r>
            <a:r>
              <a:rPr lang="es-AR" dirty="0" err="1" smtClean="0"/>
              <a:t>aluvionares</a:t>
            </a:r>
            <a:r>
              <a:rPr lang="es-AR" dirty="0" smtClean="0"/>
              <a:t> en </a:t>
            </a:r>
            <a:r>
              <a:rPr lang="es-AR" dirty="0"/>
              <a:t>las cuales el mineral valiosos se encuentra libre en granulometría fina y la diferencia de peso específico con el de la ganga es grande</a:t>
            </a:r>
            <a:r>
              <a:rPr lang="es-AR" dirty="0" smtClean="0"/>
              <a:t>.</a:t>
            </a:r>
          </a:p>
          <a:p>
            <a:endParaRPr lang="es-AR" dirty="0" smtClean="0"/>
          </a:p>
          <a:p>
            <a:r>
              <a:rPr lang="es-AR" dirty="0" smtClean="0"/>
              <a:t>Su </a:t>
            </a:r>
            <a:r>
              <a:rPr lang="es-AR" dirty="0"/>
              <a:t>aplicación principal es en la concentración de oro, platino y casiterita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 smtClean="0"/>
              <a:t>Las </a:t>
            </a:r>
            <a:r>
              <a:rPr lang="es-AR" dirty="0"/>
              <a:t>canaletas </a:t>
            </a:r>
            <a:r>
              <a:rPr lang="es-AR" dirty="0" smtClean="0"/>
              <a:t>son </a:t>
            </a:r>
            <a:r>
              <a:rPr lang="es-AR" dirty="0"/>
              <a:t>construidas de madera y presentan el piso irregular para aprisionar los minerales pesados</a:t>
            </a:r>
            <a:r>
              <a:rPr lang="es-AR" dirty="0" smtClean="0"/>
              <a:t>. El </a:t>
            </a:r>
            <a:r>
              <a:rPr lang="es-AR" dirty="0"/>
              <a:t>piso irregular se obtiene gastando el fondo colocando tacos de madera, reglas, gradas, </a:t>
            </a:r>
            <a:r>
              <a:rPr lang="es-AR" dirty="0" smtClean="0"/>
              <a:t>cuya función (</a:t>
            </a:r>
            <a:r>
              <a:rPr lang="es-AR" dirty="0" err="1" smtClean="0"/>
              <a:t>r</a:t>
            </a:r>
            <a:r>
              <a:rPr lang="es-AR" i="1" dirty="0" err="1" smtClean="0"/>
              <a:t>iffles</a:t>
            </a:r>
            <a:r>
              <a:rPr lang="es-AR" i="1" dirty="0" smtClean="0"/>
              <a:t>) es atrapar </a:t>
            </a:r>
            <a:r>
              <a:rPr lang="es-AR" dirty="0" smtClean="0"/>
              <a:t>de </a:t>
            </a:r>
            <a:r>
              <a:rPr lang="es-AR" dirty="0"/>
              <a:t>la corriente de agua los minerales pesados. </a:t>
            </a:r>
          </a:p>
        </p:txBody>
      </p:sp>
      <p:sp>
        <p:nvSpPr>
          <p:cNvPr id="5" name="4 Rectángulo"/>
          <p:cNvSpPr/>
          <p:nvPr/>
        </p:nvSpPr>
        <p:spPr>
          <a:xfrm>
            <a:off x="1652614" y="737603"/>
            <a:ext cx="5420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Concentración por Escurrimiento en canaletas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31" y="922269"/>
            <a:ext cx="4254532" cy="318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785" y="4420528"/>
            <a:ext cx="4766824" cy="1683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70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652614" y="737603"/>
            <a:ext cx="5420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Concentración por Escurrimiento en canaletas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518556" y="1650393"/>
            <a:ext cx="6297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 smtClean="0"/>
              <a:t>Presentan </a:t>
            </a:r>
            <a:r>
              <a:rPr lang="es-AR" dirty="0"/>
              <a:t>una inclinación que depende principalmente de los </a:t>
            </a:r>
            <a:r>
              <a:rPr lang="es-AR" dirty="0" smtClean="0"/>
              <a:t>tamaños </a:t>
            </a:r>
            <a:r>
              <a:rPr lang="es-AR" dirty="0"/>
              <a:t>mayores que tenga la alimentación y de la cantidad de agua disponible</a:t>
            </a:r>
            <a:r>
              <a:rPr lang="es-AR" dirty="0" smtClean="0"/>
              <a:t>. El </a:t>
            </a:r>
            <a:r>
              <a:rPr lang="es-AR" dirty="0"/>
              <a:t>largo de la canaleta generalmente varía de </a:t>
            </a:r>
            <a:r>
              <a:rPr lang="es-AR" dirty="0">
                <a:solidFill>
                  <a:srgbClr val="FF0000"/>
                </a:solidFill>
              </a:rPr>
              <a:t>50 a 150 metros. Este largo depende de la fineza y del peso específico de los minerales valiosos</a:t>
            </a:r>
            <a:r>
              <a:rPr lang="es-AR" dirty="0"/>
              <a:t>, </a:t>
            </a:r>
            <a:r>
              <a:rPr lang="es-AR" dirty="0" smtClean="0"/>
              <a:t>así como</a:t>
            </a:r>
            <a:r>
              <a:rPr lang="es-AR" dirty="0"/>
              <a:t>, de la distancia que los minerales de ganga deben ser transportados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 smtClean="0"/>
              <a:t>La </a:t>
            </a:r>
            <a:r>
              <a:rPr lang="es-AR" dirty="0"/>
              <a:t>operación de las canaletas es intermitente. Una vez terminado el tratamiento, los </a:t>
            </a:r>
            <a:r>
              <a:rPr lang="es-AR" i="1" dirty="0" err="1" smtClean="0"/>
              <a:t>riffles</a:t>
            </a:r>
            <a:r>
              <a:rPr lang="es-AR" i="1" dirty="0" smtClean="0"/>
              <a:t> </a:t>
            </a:r>
            <a:r>
              <a:rPr lang="es-AR" dirty="0" smtClean="0"/>
              <a:t>son </a:t>
            </a:r>
            <a:r>
              <a:rPr lang="es-AR" dirty="0"/>
              <a:t>desmontados y se recoge el material pesado.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81570" y="1278530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CANALETAS SIMPLES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518" y="1106935"/>
            <a:ext cx="5108685" cy="408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010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881570" y="189415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4" name="3 Rectángulo"/>
          <p:cNvSpPr/>
          <p:nvPr/>
        </p:nvSpPr>
        <p:spPr>
          <a:xfrm>
            <a:off x="1652614" y="737603"/>
            <a:ext cx="5420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/>
              <a:t>Concentración por Escurrimiento en canaletas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81570" y="1278530"/>
            <a:ext cx="3433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CANALETAS </a:t>
            </a:r>
            <a:r>
              <a:rPr lang="es-AR" b="1" dirty="0" smtClean="0">
                <a:solidFill>
                  <a:srgbClr val="FF0000"/>
                </a:solidFill>
              </a:rPr>
              <a:t>ESTRANGULADAS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79811" y="1897244"/>
            <a:ext cx="60247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C</a:t>
            </a:r>
            <a:r>
              <a:rPr lang="es-AR" dirty="0" smtClean="0"/>
              <a:t>onsiste </a:t>
            </a:r>
            <a:r>
              <a:rPr lang="es-AR" dirty="0"/>
              <a:t>en una canaleta inclinada con un ancho decreciente en la dirección del flujo</a:t>
            </a:r>
            <a:r>
              <a:rPr lang="es-AR" dirty="0" smtClean="0"/>
              <a:t>. En </a:t>
            </a:r>
            <a:r>
              <a:rPr lang="es-AR" dirty="0"/>
              <a:t>el flujo descendente se establece un gradiente de velocidad y las partículas más finas y más pesadas se concentran en los niveles inferiores por una combinación de caída retardada y consolidación intersticial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r>
              <a:rPr lang="es-AR" dirty="0" smtClean="0"/>
              <a:t>Con </a:t>
            </a:r>
            <a:r>
              <a:rPr lang="es-AR" dirty="0"/>
              <a:t>la disminución del ancho, la espesura del lecho aumenta, mejorando la separación entre minerales pesados y livianos, a través de un cortador</a:t>
            </a:r>
            <a:r>
              <a:rPr lang="es-AR" dirty="0" smtClean="0"/>
              <a:t>. </a:t>
            </a:r>
            <a:endParaRPr lang="es-A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360" y="1858236"/>
            <a:ext cx="5188888" cy="3455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683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5"/>
          <p:cNvSpPr/>
          <p:nvPr/>
        </p:nvSpPr>
        <p:spPr>
          <a:xfrm>
            <a:off x="1107201" y="197049"/>
            <a:ext cx="6191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CONCENTRACIÓN GRAVIMÉTRICA DE MINERALES</a:t>
            </a:r>
            <a:endParaRPr lang="en-US" sz="2000" b="1" dirty="0"/>
          </a:p>
        </p:txBody>
      </p:sp>
      <p:sp>
        <p:nvSpPr>
          <p:cNvPr id="5" name="4 Rectángulo"/>
          <p:cNvSpPr/>
          <p:nvPr/>
        </p:nvSpPr>
        <p:spPr>
          <a:xfrm>
            <a:off x="768807" y="1253306"/>
            <a:ext cx="3433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CANALETAS </a:t>
            </a:r>
            <a:r>
              <a:rPr lang="es-AR" b="1" dirty="0" smtClean="0">
                <a:solidFill>
                  <a:srgbClr val="FF0000"/>
                </a:solidFill>
              </a:rPr>
              <a:t>ESTRANGULADAS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49176" y="1253306"/>
            <a:ext cx="674914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r>
              <a:rPr lang="es-AR" dirty="0"/>
              <a:t>Las canaletas estranguladas se construyen de metal liviano y forradas en </a:t>
            </a:r>
            <a:r>
              <a:rPr lang="es-AR" dirty="0" smtClean="0"/>
              <a:t>goma. </a:t>
            </a:r>
          </a:p>
          <a:p>
            <a:r>
              <a:rPr lang="es-AR" dirty="0" smtClean="0"/>
              <a:t>Tienen  </a:t>
            </a:r>
            <a:r>
              <a:rPr lang="es-AR" dirty="0"/>
              <a:t>2 a 3 pies de largo, estrechándose de </a:t>
            </a:r>
            <a:r>
              <a:rPr lang="es-AR" dirty="0" smtClean="0"/>
              <a:t>9” </a:t>
            </a:r>
            <a:r>
              <a:rPr lang="es-AR" dirty="0"/>
              <a:t>de ancho en la parte superior, a </a:t>
            </a:r>
            <a:r>
              <a:rPr lang="es-AR" dirty="0" smtClean="0"/>
              <a:t>1” </a:t>
            </a:r>
            <a:r>
              <a:rPr lang="es-AR" dirty="0"/>
              <a:t>la descarga. La pulpa de alimentación presenta un 50 a 55% de </a:t>
            </a:r>
            <a:r>
              <a:rPr lang="es-AR" dirty="0" smtClean="0"/>
              <a:t>sólidos y se estratifica a </a:t>
            </a:r>
            <a:r>
              <a:rPr lang="es-AR" dirty="0"/>
              <a:t>medida que desciende por la canaleta.</a:t>
            </a:r>
          </a:p>
          <a:p>
            <a:r>
              <a:rPr lang="es-AR" dirty="0" smtClean="0"/>
              <a:t>En </a:t>
            </a:r>
            <a:r>
              <a:rPr lang="es-AR" dirty="0"/>
              <a:t>el extremo de la descarga existe una placa formando un pequeño ángulo con la canaleta, destinada a hacer que la pulpa se desparrame antes de llegar a los cortadores. Estos cortadores interceptan el flujo al final y afuera de la canaleta, y lo dividen en los productos concentrado, </a:t>
            </a:r>
            <a:r>
              <a:rPr lang="es-AR" dirty="0" err="1" smtClean="0"/>
              <a:t>middling</a:t>
            </a:r>
            <a:r>
              <a:rPr lang="es-AR" dirty="0" smtClean="0"/>
              <a:t> y </a:t>
            </a:r>
            <a:r>
              <a:rPr lang="es-AR" dirty="0"/>
              <a:t>relave.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507611" y="4882058"/>
            <a:ext cx="68322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Rango </a:t>
            </a:r>
            <a:r>
              <a:rPr lang="es-AR" dirty="0"/>
              <a:t>granulométrico </a:t>
            </a:r>
            <a:r>
              <a:rPr lang="es-AR" dirty="0" smtClean="0"/>
              <a:t>de </a:t>
            </a:r>
            <a:r>
              <a:rPr lang="es-AR" dirty="0"/>
              <a:t>alimentación es –10 # +200</a:t>
            </a:r>
            <a:r>
              <a:rPr lang="es-AR" dirty="0" smtClean="0"/>
              <a:t>#. Las </a:t>
            </a:r>
            <a:r>
              <a:rPr lang="es-AR" dirty="0"/>
              <a:t>capacidades </a:t>
            </a:r>
            <a:r>
              <a:rPr lang="es-AR" dirty="0" smtClean="0"/>
              <a:t>varia </a:t>
            </a:r>
            <a:r>
              <a:rPr lang="es-AR" dirty="0"/>
              <a:t>de 0,5 ton/ para arenas finas hasta 2,0 ton/h para arenas más gruesas.</a:t>
            </a:r>
          </a:p>
          <a:p>
            <a:r>
              <a:rPr lang="es-AR" dirty="0" smtClean="0"/>
              <a:t>Variables operacionales son </a:t>
            </a:r>
            <a:r>
              <a:rPr lang="es-AR" dirty="0"/>
              <a:t>:la densidad de la pulpa de alimentación, la posición de los cortadores, la inclinación de la canaleta (en general entre 16ºy 20ºcon la horizontal) y la orientación de la placa.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319" y="2032228"/>
            <a:ext cx="4893681" cy="288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076740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16240</TotalTime>
  <Words>1042</Words>
  <Application>Microsoft Office PowerPoint</Application>
  <PresentationFormat>Personalizado</PresentationFormat>
  <Paragraphs>86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Espiral</vt:lpstr>
      <vt:lpstr>PROCESAMIENTO DE MINERALES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PROCESAMIENTO DE MINERALES I</dc:title>
  <dc:creator>usuario</dc:creator>
  <cp:lastModifiedBy>Ricardo Lamas</cp:lastModifiedBy>
  <cp:revision>663</cp:revision>
  <dcterms:created xsi:type="dcterms:W3CDTF">2020-05-22T09:26:34Z</dcterms:created>
  <dcterms:modified xsi:type="dcterms:W3CDTF">2020-10-08T18:26:46Z</dcterms:modified>
</cp:coreProperties>
</file>