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258" r:id="rId5"/>
    <p:sldId id="259" r:id="rId6"/>
    <p:sldId id="264" r:id="rId7"/>
    <p:sldId id="260" r:id="rId8"/>
    <p:sldId id="262" r:id="rId9"/>
    <p:sldId id="263" r:id="rId10"/>
    <p:sldId id="265" r:id="rId11"/>
    <p:sldId id="268" r:id="rId12"/>
    <p:sldId id="269" r:id="rId13"/>
    <p:sldId id="270" r:id="rId14"/>
    <p:sldId id="281" r:id="rId15"/>
    <p:sldId id="290" r:id="rId16"/>
    <p:sldId id="276" r:id="rId17"/>
    <p:sldId id="273" r:id="rId18"/>
    <p:sldId id="274" r:id="rId19"/>
    <p:sldId id="275" r:id="rId20"/>
    <p:sldId id="277" r:id="rId21"/>
    <p:sldId id="286" r:id="rId22"/>
    <p:sldId id="287" r:id="rId23"/>
    <p:sldId id="289" r:id="rId24"/>
    <p:sldId id="28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9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258688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126348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06306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9766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411633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1968044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298765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380926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150898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191254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59201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41046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75837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13035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15488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129658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54DF80-92C4-4173-8731-1E3D548BC079}" type="datetimeFigureOut">
              <a:rPr lang="es-ES" smtClean="0"/>
              <a:pPr/>
              <a:t>02/09/2015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AE0B07-EF7F-43DE-AA7A-9F05B11DF4C0}" type="slidenum">
              <a:rPr lang="es-ES" smtClean="0"/>
              <a:pPr/>
              <a:t>‹Nº›</a:t>
            </a:fld>
            <a:endParaRPr lang="es-ES"/>
          </a:p>
        </p:txBody>
      </p:sp>
    </p:spTree>
    <p:extLst>
      <p:ext uri="{BB962C8B-B14F-4D97-AF65-F5344CB8AC3E}">
        <p14:creationId xmlns:p14="http://schemas.microsoft.com/office/powerpoint/2010/main" val="347669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54DF80-92C4-4173-8731-1E3D548BC079}" type="datetimeFigureOut">
              <a:rPr lang="es-ES" smtClean="0"/>
              <a:pPr/>
              <a:t>02/09/2015</a:t>
            </a:fld>
            <a:endParaRPr lang="es-E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CAE0B07-EF7F-43DE-AA7A-9F05B11DF4C0}" type="slidenum">
              <a:rPr lang="es-ES" smtClean="0"/>
              <a:pPr/>
              <a:t>‹Nº›</a:t>
            </a:fld>
            <a:endParaRPr lang="es-ES"/>
          </a:p>
        </p:txBody>
      </p:sp>
    </p:spTree>
    <p:extLst>
      <p:ext uri="{BB962C8B-B14F-4D97-AF65-F5344CB8AC3E}">
        <p14:creationId xmlns:p14="http://schemas.microsoft.com/office/powerpoint/2010/main" val="91602141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oseEmilio\Documents\Promocion%20Fenomenos%20de%20transporte%202015\Impa,%20D%20Enzo-Interfase\CLASE%20DE%20TRANSFERENCIA%20DE%20MASA%20INTERFASIAL.wmv" TargetMode="External"/><Relationship Id="rId1" Type="http://schemas.microsoft.com/office/2007/relationships/media" Target="file:///C:\Users\JoseEmilio\Documents\Promocion%20Fenomenos%20de%20transporte%202015\Impa,%20D%20Enzo-Interfase\CLASE%20DE%20TRANSFERENCIA%20DE%20MASA%20INTERFASIAL.wmv"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060848"/>
            <a:ext cx="8229600" cy="2736304"/>
          </a:xfrm>
        </p:spPr>
        <p:txBody>
          <a:bodyPr>
            <a:noAutofit/>
          </a:bodyPr>
          <a:lstStyle/>
          <a:p>
            <a:r>
              <a:rPr lang="es-ES" sz="4800" i="1" dirty="0">
                <a:solidFill>
                  <a:srgbClr val="00B0F0"/>
                </a:solidFill>
              </a:rPr>
              <a:t>TRANSFERENCIA DE MASA EN LA INTERFASE </a:t>
            </a:r>
            <a:br>
              <a:rPr lang="es-ES" sz="4800" i="1" dirty="0">
                <a:solidFill>
                  <a:srgbClr val="00B0F0"/>
                </a:solidFill>
              </a:rPr>
            </a:br>
            <a:endParaRPr lang="es-ES" sz="4800" i="1"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648072"/>
          </a:xfrm>
        </p:spPr>
        <p:txBody>
          <a:bodyPr>
            <a:noAutofit/>
          </a:bodyPr>
          <a:lstStyle/>
          <a:p>
            <a:r>
              <a:rPr lang="es-ES" sz="3200" dirty="0" smtClean="0">
                <a:solidFill>
                  <a:srgbClr val="00B0F0"/>
                </a:solidFill>
              </a:rPr>
              <a:t>Para usar las ecuaciones 2 y 3 se requieren conocer la composición de la interfase</a:t>
            </a:r>
            <a:endParaRPr lang="es-ES" sz="3200" dirty="0">
              <a:solidFill>
                <a:srgbClr val="00B0F0"/>
              </a:solidFill>
            </a:endParaRPr>
          </a:p>
        </p:txBody>
      </p:sp>
      <p:sp>
        <p:nvSpPr>
          <p:cNvPr id="3" name="2 CuadroTexto"/>
          <p:cNvSpPr txBox="1"/>
          <p:nvPr/>
        </p:nvSpPr>
        <p:spPr>
          <a:xfrm>
            <a:off x="683568" y="2060848"/>
            <a:ext cx="7776864" cy="3108543"/>
          </a:xfrm>
          <a:prstGeom prst="rect">
            <a:avLst/>
          </a:prstGeom>
          <a:noFill/>
        </p:spPr>
        <p:txBody>
          <a:bodyPr wrap="square" rtlCol="0">
            <a:spAutoFit/>
          </a:bodyPr>
          <a:lstStyle/>
          <a:p>
            <a:r>
              <a:rPr lang="es-ES" sz="2800" b="1" dirty="0">
                <a:effectLst>
                  <a:outerShdw blurRad="38100" dist="38100" dir="2700000" algn="tl">
                    <a:srgbClr val="000000">
                      <a:alpha val="43137"/>
                    </a:srgbClr>
                  </a:outerShdw>
                </a:effectLst>
              </a:rPr>
              <a:t>E</a:t>
            </a:r>
            <a:r>
              <a:rPr lang="es-ES" sz="2800" b="1" dirty="0" smtClean="0">
                <a:effectLst>
                  <a:outerShdw blurRad="38100" dist="38100" dir="2700000" algn="tl">
                    <a:srgbClr val="000000">
                      <a:alpha val="43137"/>
                    </a:srgbClr>
                  </a:outerShdw>
                </a:effectLst>
              </a:rPr>
              <a:t>s muy difícil obtener las composiciones interfacial de manera experimental. </a:t>
            </a:r>
          </a:p>
          <a:p>
            <a:r>
              <a:rPr lang="es-ES" sz="2800" b="1" dirty="0" smtClean="0">
                <a:effectLst>
                  <a:outerShdw blurRad="38100" dist="38100" dir="2700000" algn="tl">
                    <a:srgbClr val="000000">
                      <a:alpha val="43137"/>
                    </a:srgbClr>
                  </a:outerShdw>
                </a:effectLst>
              </a:rPr>
              <a:t>En cambio, es fácil medir las concentraciones del soluto en las fases globales. Entonces, este es un caso excelente para el uso de las fuerzas impulsoras y resistencia totales.</a:t>
            </a:r>
            <a:endParaRPr lang="es-ES" sz="2800" b="1"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rgbClr val="00B0F0"/>
                </a:solidFill>
              </a:rPr>
              <a:t>Esquema de dos resistencia en paralelo</a:t>
            </a:r>
            <a:endParaRPr lang="es-ES" dirty="0">
              <a:solidFill>
                <a:srgbClr val="00B0F0"/>
              </a:solidFill>
            </a:endParaRPr>
          </a:p>
        </p:txBody>
      </p:sp>
      <p:pic>
        <p:nvPicPr>
          <p:cNvPr id="4" name="1 Imagen" descr="resistencias.bmp"/>
          <p:cNvPicPr>
            <a:picLocks noGrp="1"/>
          </p:cNvPicPr>
          <p:nvPr>
            <p:ph idx="1"/>
          </p:nvPr>
        </p:nvPicPr>
        <p:blipFill>
          <a:blip r:embed="rId2" cstate="print"/>
          <a:stretch>
            <a:fillRect/>
          </a:stretch>
        </p:blipFill>
        <p:spPr>
          <a:xfrm>
            <a:off x="490209" y="2852936"/>
            <a:ext cx="8028384" cy="28803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764704"/>
            <a:ext cx="8229600" cy="4709160"/>
          </a:xfrm>
        </p:spPr>
        <p:txBody>
          <a:bodyPr>
            <a:normAutofit fontScale="92500"/>
          </a:bodyPr>
          <a:lstStyle/>
          <a:p>
            <a:pPr algn="ctr">
              <a:buNone/>
            </a:pPr>
            <a:r>
              <a:rPr lang="es-ES" sz="3600" b="1" dirty="0" smtClean="0">
                <a:effectLst>
                  <a:outerShdw blurRad="38100" dist="38100" dir="2700000" algn="tl">
                    <a:srgbClr val="000000">
                      <a:alpha val="43137"/>
                    </a:srgbClr>
                  </a:outerShdw>
                </a:effectLst>
              </a:rPr>
              <a:t>   No es posible combinar directamente las ecuaciones 2 y 3 debido a que están expresadas en distintas unidades. Se necesita una relación para la concentración de soluto en la interfase, donde las concentraciones de ambas fases son comunes, antes de poder combinar estas ecuaciones.</a:t>
            </a:r>
            <a:endParaRPr lang="es-ES" sz="3600" b="1"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solidFill>
                  <a:srgbClr val="00B0F0"/>
                </a:solidFill>
              </a:rPr>
              <a:t>E</a:t>
            </a:r>
            <a:r>
              <a:rPr lang="es-ES" dirty="0" smtClean="0">
                <a:solidFill>
                  <a:srgbClr val="00B0F0"/>
                </a:solidFill>
              </a:rPr>
              <a:t>cuación general del equilibrio de fases</a:t>
            </a:r>
            <a:endParaRPr lang="es-ES" dirty="0">
              <a:solidFill>
                <a:srgbClr val="00B0F0"/>
              </a:solidFill>
            </a:endParaRPr>
          </a:p>
        </p:txBody>
      </p:sp>
      <p:sp>
        <p:nvSpPr>
          <p:cNvPr id="3" name="2 Marcador de contenido"/>
          <p:cNvSpPr>
            <a:spLocks noGrp="1"/>
          </p:cNvSpPr>
          <p:nvPr>
            <p:ph idx="1"/>
          </p:nvPr>
        </p:nvSpPr>
        <p:spPr>
          <a:xfrm>
            <a:off x="395536" y="1916832"/>
            <a:ext cx="8424936" cy="4320480"/>
          </a:xfrm>
        </p:spPr>
        <p:txBody>
          <a:bodyPr>
            <a:normAutofit lnSpcReduction="10000"/>
          </a:bodyPr>
          <a:lstStyle/>
          <a:p>
            <a:pPr algn="ctr">
              <a:buNone/>
            </a:pPr>
            <a:r>
              <a:rPr lang="es-ES" sz="6000" b="1" i="1" dirty="0" smtClean="0">
                <a:solidFill>
                  <a:srgbClr val="00B050"/>
                </a:solidFill>
                <a:effectLst>
                  <a:outerShdw blurRad="38100" dist="38100" dir="2700000" algn="tl">
                    <a:srgbClr val="000000">
                      <a:alpha val="43137"/>
                    </a:srgbClr>
                  </a:outerShdw>
                </a:effectLst>
              </a:rPr>
              <a:t>P</a:t>
            </a:r>
            <a:r>
              <a:rPr lang="es-ES" sz="6000" b="1" i="1" baseline="-25000" dirty="0" smtClean="0">
                <a:solidFill>
                  <a:srgbClr val="00B050"/>
                </a:solidFill>
                <a:effectLst>
                  <a:outerShdw blurRad="38100" dist="38100" dir="2700000" algn="tl">
                    <a:srgbClr val="000000">
                      <a:alpha val="43137"/>
                    </a:srgbClr>
                  </a:outerShdw>
                </a:effectLst>
              </a:rPr>
              <a:t>A</a:t>
            </a:r>
            <a:r>
              <a:rPr lang="es-ES" sz="6000" b="1" i="1" dirty="0" smtClean="0">
                <a:solidFill>
                  <a:srgbClr val="00B050"/>
                </a:solidFill>
                <a:effectLst>
                  <a:outerShdw blurRad="38100" dist="38100" dir="2700000" algn="tl">
                    <a:srgbClr val="000000">
                      <a:alpha val="43137"/>
                    </a:srgbClr>
                  </a:outerShdw>
                </a:effectLst>
              </a:rPr>
              <a:t>* = f(C</a:t>
            </a:r>
            <a:r>
              <a:rPr lang="es-ES" sz="6000" b="1" i="1" baseline="-25000" dirty="0" smtClean="0">
                <a:solidFill>
                  <a:srgbClr val="00B050"/>
                </a:solidFill>
                <a:effectLst>
                  <a:outerShdw blurRad="38100" dist="38100" dir="2700000" algn="tl">
                    <a:srgbClr val="000000">
                      <a:alpha val="43137"/>
                    </a:srgbClr>
                  </a:outerShdw>
                </a:effectLst>
              </a:rPr>
              <a:t>A</a:t>
            </a:r>
            <a:r>
              <a:rPr lang="es-ES" sz="6000" b="1" i="1" dirty="0" smtClean="0">
                <a:solidFill>
                  <a:srgbClr val="00B050"/>
                </a:solidFill>
                <a:effectLst>
                  <a:outerShdw blurRad="38100" dist="38100" dir="2700000" algn="tl">
                    <a:srgbClr val="000000">
                      <a:alpha val="43137"/>
                    </a:srgbClr>
                  </a:outerShdw>
                </a:effectLst>
              </a:rPr>
              <a:t>)</a:t>
            </a:r>
          </a:p>
          <a:p>
            <a:pPr algn="ctr">
              <a:buNone/>
            </a:pPr>
            <a:endParaRPr lang="es-ES" sz="6000" dirty="0" smtClean="0"/>
          </a:p>
          <a:p>
            <a:pPr>
              <a:lnSpc>
                <a:spcPct val="150000"/>
              </a:lnSpc>
              <a:buNone/>
            </a:pPr>
            <a:r>
              <a:rPr lang="es-ES" sz="2000" b="1" dirty="0" smtClean="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C</a:t>
            </a:r>
            <a:r>
              <a:rPr lang="es-ES" sz="2400" b="1" baseline="-25000" dirty="0" smtClean="0">
                <a:effectLst>
                  <a:outerShdw blurRad="38100" dist="38100" dir="2700000" algn="tl">
                    <a:srgbClr val="000000">
                      <a:alpha val="43137"/>
                    </a:srgbClr>
                  </a:outerShdw>
                </a:effectLst>
              </a:rPr>
              <a:t>A</a:t>
            </a:r>
            <a:r>
              <a:rPr lang="es-ES" sz="2400" b="1" dirty="0" smtClean="0">
                <a:effectLst>
                  <a:outerShdw blurRad="38100" dist="38100" dir="2700000" algn="tl">
                    <a:srgbClr val="000000">
                      <a:alpha val="43137"/>
                    </a:srgbClr>
                  </a:outerShdw>
                </a:effectLst>
              </a:rPr>
              <a:t>  = concentración de la fase líquida [moles de soluto/unidad de volumen de líquido] </a:t>
            </a:r>
          </a:p>
          <a:p>
            <a:pPr>
              <a:lnSpc>
                <a:spcPct val="150000"/>
              </a:lnSpc>
              <a:buNone/>
            </a:pPr>
            <a:r>
              <a:rPr lang="es-ES" sz="2400" b="1" dirty="0" smtClean="0">
                <a:effectLst>
                  <a:outerShdw blurRad="38100" dist="38100" dir="2700000" algn="tl">
                    <a:srgbClr val="000000">
                      <a:alpha val="43137"/>
                    </a:srgbClr>
                  </a:outerShdw>
                </a:effectLst>
              </a:rPr>
              <a:t>P</a:t>
            </a:r>
            <a:r>
              <a:rPr lang="es-ES" sz="2400" b="1" baseline="-25000" dirty="0" smtClean="0">
                <a:effectLst>
                  <a:outerShdw blurRad="38100" dist="38100" dir="2700000" algn="tl">
                    <a:srgbClr val="000000">
                      <a:alpha val="43137"/>
                    </a:srgbClr>
                  </a:outerShdw>
                </a:effectLst>
              </a:rPr>
              <a:t>A</a:t>
            </a:r>
            <a:r>
              <a:rPr lang="es-ES" sz="2400" b="1" dirty="0" smtClean="0">
                <a:effectLst>
                  <a:outerShdw blurRad="38100" dist="38100" dir="2700000" algn="tl">
                    <a:srgbClr val="000000">
                      <a:alpha val="43137"/>
                    </a:srgbClr>
                  </a:outerShdw>
                </a:effectLst>
              </a:rPr>
              <a:t>* = presión parcial del soluto en la fase gaseosa en equilibrio con C</a:t>
            </a:r>
            <a:r>
              <a:rPr lang="es-ES" sz="2400" b="1" baseline="-25000" dirty="0" smtClean="0">
                <a:effectLst>
                  <a:outerShdw blurRad="38100" dist="38100" dir="2700000" algn="tl">
                    <a:srgbClr val="000000">
                      <a:alpha val="43137"/>
                    </a:srgbClr>
                  </a:outerShdw>
                </a:effectLst>
              </a:rPr>
              <a:t>A</a:t>
            </a:r>
            <a:r>
              <a:rPr lang="es-ES" sz="2400" b="1" dirty="0" smtClean="0">
                <a:effectLst>
                  <a:outerShdw blurRad="38100" dist="38100" dir="2700000" algn="tl">
                    <a:srgbClr val="000000">
                      <a:alpha val="43137"/>
                    </a:srgbClr>
                  </a:outerShdw>
                </a:effectLst>
              </a:rPr>
              <a:t>.</a:t>
            </a:r>
          </a:p>
          <a:p>
            <a:pPr>
              <a:lnSpc>
                <a:spcPct val="150000"/>
              </a:lnSpc>
              <a:buNone/>
            </a:pP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858218"/>
          </a:xfrm>
        </p:spPr>
        <p:txBody>
          <a:bodyPr>
            <a:noAutofit/>
          </a:bodyPr>
          <a:lstStyle/>
          <a:p>
            <a:r>
              <a:rPr lang="es-ES" sz="3600" dirty="0" smtClean="0">
                <a:solidFill>
                  <a:srgbClr val="00B0F0"/>
                </a:solidFill>
              </a:rPr>
              <a:t>Se han desarrollado ecuaciones que relacionan las concentraciones de equilibrio en las fases</a:t>
            </a:r>
            <a:endParaRPr lang="es-ES" sz="3600" dirty="0">
              <a:solidFill>
                <a:srgbClr val="00B0F0"/>
              </a:solidFill>
            </a:endParaRPr>
          </a:p>
        </p:txBody>
      </p:sp>
      <p:sp>
        <p:nvSpPr>
          <p:cNvPr id="3" name="2 Marcador de contenido"/>
          <p:cNvSpPr>
            <a:spLocks noGrp="1"/>
          </p:cNvSpPr>
          <p:nvPr>
            <p:ph idx="1"/>
          </p:nvPr>
        </p:nvSpPr>
        <p:spPr>
          <a:xfrm>
            <a:off x="467544" y="3068960"/>
            <a:ext cx="8229600" cy="3312368"/>
          </a:xfrm>
        </p:spPr>
        <p:txBody>
          <a:bodyPr/>
          <a:lstStyle/>
          <a:p>
            <a:pPr algn="ctr">
              <a:buNone/>
            </a:pPr>
            <a:r>
              <a:rPr lang="es-ES" b="1" dirty="0" smtClean="0">
                <a:effectLst>
                  <a:outerShdw blurRad="38100" dist="38100" dir="2700000" algn="tl">
                    <a:srgbClr val="000000">
                      <a:alpha val="43137"/>
                    </a:srgbClr>
                  </a:outerShdw>
                </a:effectLst>
              </a:rPr>
              <a:t>    Para el caso de fases gaseosas no ideales y líquidas, las relaciones en general son complejas. Sin embargo, en casos en que intervienen fases de gas ideal y líquida, se conocen algunas relaciones relativamente simples y, sin embargo útiles.</a:t>
            </a:r>
          </a:p>
          <a:p>
            <a:pPr>
              <a:buNone/>
            </a:pPr>
            <a:endParaRPr lang="es-E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u="sng" dirty="0" smtClean="0">
                <a:solidFill>
                  <a:srgbClr val="00B0F0"/>
                </a:solidFill>
              </a:rPr>
              <a:t>Relaciones de equilibrio</a:t>
            </a:r>
            <a:endParaRPr lang="es-AR" u="sng" dirty="0">
              <a:solidFill>
                <a:srgbClr val="00B0F0"/>
              </a:solidFill>
            </a:endParaRPr>
          </a:p>
        </p:txBody>
      </p:sp>
      <p:sp>
        <p:nvSpPr>
          <p:cNvPr id="3" name="Marcador de contenido 2"/>
          <p:cNvSpPr>
            <a:spLocks noGrp="1"/>
          </p:cNvSpPr>
          <p:nvPr>
            <p:ph sz="half" idx="1"/>
          </p:nvPr>
        </p:nvSpPr>
        <p:spPr>
          <a:xfrm>
            <a:off x="484710" y="1484784"/>
            <a:ext cx="3641103" cy="4771555"/>
          </a:xfrm>
        </p:spPr>
        <p:txBody>
          <a:bodyPr>
            <a:normAutofit fontScale="85000" lnSpcReduction="10000"/>
          </a:bodyPr>
          <a:lstStyle/>
          <a:p>
            <a:r>
              <a:rPr lang="es-ES" dirty="0"/>
              <a:t>Cuando la fase liquida es ideal, se aplica la Ley de </a:t>
            </a:r>
            <a:r>
              <a:rPr lang="es-ES" dirty="0" err="1" smtClean="0"/>
              <a:t>Raoult</a:t>
            </a:r>
            <a:endParaRPr lang="es-ES" dirty="0" smtClean="0"/>
          </a:p>
          <a:p>
            <a:pPr marL="0" indent="0" algn="ctr">
              <a:buNone/>
            </a:pPr>
            <a:r>
              <a:rPr lang="es-ES" b="1" i="1" dirty="0" err="1">
                <a:effectLst>
                  <a:outerShdw blurRad="38100" dist="38100" dir="2700000" algn="tl">
                    <a:srgbClr val="000000">
                      <a:alpha val="43137"/>
                    </a:srgbClr>
                  </a:outerShdw>
                </a:effectLst>
              </a:rPr>
              <a:t>p</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 </a:t>
            </a:r>
            <a:r>
              <a:rPr lang="es-ES" b="1" i="1" dirty="0" err="1">
                <a:effectLst>
                  <a:outerShdw blurRad="38100" dist="38100" dir="2700000" algn="tl">
                    <a:srgbClr val="000000">
                      <a:alpha val="43137"/>
                    </a:srgbClr>
                  </a:outerShdw>
                </a:effectLst>
              </a:rPr>
              <a:t>x</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P</a:t>
            </a:r>
            <a:r>
              <a:rPr lang="es-ES" b="1" i="1" baseline="-25000" dirty="0">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a:t>
            </a:r>
            <a:endParaRPr lang="es-ES" b="1" i="1" dirty="0" smtClean="0">
              <a:effectLst>
                <a:outerShdw blurRad="38100" dist="38100" dir="2700000" algn="tl">
                  <a:srgbClr val="000000">
                    <a:alpha val="43137"/>
                  </a:srgbClr>
                </a:outerShdw>
              </a:effectLst>
            </a:endParaRPr>
          </a:p>
          <a:p>
            <a:pPr>
              <a:buNone/>
            </a:pPr>
            <a:r>
              <a:rPr lang="es-ES" b="1" i="1" dirty="0" err="1">
                <a:effectLst>
                  <a:outerShdw blurRad="38100" dist="38100" dir="2700000" algn="tl">
                    <a:srgbClr val="000000">
                      <a:alpha val="43137"/>
                    </a:srgbClr>
                  </a:outerShdw>
                </a:effectLst>
              </a:rPr>
              <a:t>p</a:t>
            </a:r>
            <a:r>
              <a:rPr lang="es-ES" b="1" i="1" baseline="-25000" dirty="0" err="1">
                <a:effectLst>
                  <a:outerShdw blurRad="38100" dist="38100" dir="2700000" algn="tl">
                    <a:srgbClr val="000000">
                      <a:alpha val="43137"/>
                    </a:srgbClr>
                  </a:outerShdw>
                </a:effectLst>
              </a:rPr>
              <a:t>A</a:t>
            </a:r>
            <a:r>
              <a:rPr lang="es-ES" b="1" baseline="-25000" dirty="0">
                <a:effectLst>
                  <a:outerShdw blurRad="38100" dist="38100" dir="2700000" algn="tl">
                    <a:srgbClr val="000000">
                      <a:alpha val="43137"/>
                    </a:srgbClr>
                  </a:outerShdw>
                </a:effectLst>
              </a:rPr>
              <a:t> </a:t>
            </a:r>
            <a:r>
              <a:rPr lang="es-ES" b="1" dirty="0">
                <a:effectLst>
                  <a:outerShdw blurRad="38100" dist="38100" dir="2700000" algn="tl">
                    <a:srgbClr val="000000">
                      <a:alpha val="43137"/>
                    </a:srgbClr>
                  </a:outerShdw>
                </a:effectLst>
              </a:rPr>
              <a:t>= presión parcial de equilibrio del componente A en la fase vapor sobre la fase líquida</a:t>
            </a:r>
          </a:p>
          <a:p>
            <a:pPr>
              <a:buNone/>
            </a:pPr>
            <a:r>
              <a:rPr lang="es-ES" b="1" i="1" dirty="0" err="1">
                <a:effectLst>
                  <a:outerShdw blurRad="38100" dist="38100" dir="2700000" algn="tl">
                    <a:srgbClr val="000000">
                      <a:alpha val="43137"/>
                    </a:srgbClr>
                  </a:outerShdw>
                </a:effectLst>
              </a:rPr>
              <a:t>x</a:t>
            </a:r>
            <a:r>
              <a:rPr lang="es-ES" b="1" baseline="-25000" dirty="0" err="1">
                <a:effectLst>
                  <a:outerShdw blurRad="38100" dist="38100" dir="2700000" algn="tl">
                    <a:srgbClr val="000000">
                      <a:alpha val="43137"/>
                    </a:srgbClr>
                  </a:outerShdw>
                </a:effectLst>
              </a:rPr>
              <a:t>A</a:t>
            </a:r>
            <a:r>
              <a:rPr lang="es-ES" b="1" dirty="0">
                <a:effectLst>
                  <a:outerShdw blurRad="38100" dist="38100" dir="2700000" algn="tl">
                    <a:srgbClr val="000000">
                      <a:alpha val="43137"/>
                    </a:srgbClr>
                  </a:outerShdw>
                </a:effectLst>
              </a:rPr>
              <a:t> = fracción mol de A en la líquida </a:t>
            </a:r>
          </a:p>
          <a:p>
            <a:pPr>
              <a:buNone/>
            </a:pPr>
            <a:r>
              <a:rPr lang="es-ES" b="1" i="1" dirty="0">
                <a:effectLst>
                  <a:outerShdw blurRad="38100" dist="38100" dir="2700000" algn="tl">
                    <a:srgbClr val="000000">
                      <a:alpha val="43137"/>
                    </a:srgbClr>
                  </a:outerShdw>
                </a:effectLst>
              </a:rPr>
              <a:t>P</a:t>
            </a:r>
            <a:r>
              <a:rPr lang="es-ES" b="1" i="1" baseline="-25000" dirty="0">
                <a:effectLst>
                  <a:outerShdw blurRad="38100" dist="38100" dir="2700000" algn="tl">
                    <a:srgbClr val="000000">
                      <a:alpha val="43137"/>
                    </a:srgbClr>
                  </a:outerShdw>
                </a:effectLst>
              </a:rPr>
              <a:t>A</a:t>
            </a:r>
            <a:r>
              <a:rPr lang="es-ES" b="1" dirty="0">
                <a:effectLst>
                  <a:outerShdw blurRad="38100" dist="38100" dir="2700000" algn="tl">
                    <a:srgbClr val="000000">
                      <a:alpha val="43137"/>
                    </a:srgbClr>
                  </a:outerShdw>
                </a:effectLst>
              </a:rPr>
              <a:t> = presión de vapor de A puro a la temperatura de equilibrio</a:t>
            </a:r>
          </a:p>
          <a:p>
            <a:r>
              <a:rPr lang="es-ES" dirty="0" smtClean="0"/>
              <a:t>Cuando </a:t>
            </a:r>
            <a:r>
              <a:rPr lang="es-ES" dirty="0"/>
              <a:t>la fase gaseosa es ideal, se obedece la Ley de </a:t>
            </a:r>
            <a:r>
              <a:rPr lang="es-ES" dirty="0" smtClean="0"/>
              <a:t>Dalton</a:t>
            </a:r>
          </a:p>
          <a:p>
            <a:pPr marL="0" indent="0" algn="ctr">
              <a:buNone/>
            </a:pPr>
            <a:r>
              <a:rPr lang="es-ES" b="1" i="1" dirty="0" err="1">
                <a:effectLst>
                  <a:outerShdw blurRad="38100" dist="38100" dir="2700000" algn="tl">
                    <a:srgbClr val="000000">
                      <a:alpha val="43137"/>
                    </a:srgbClr>
                  </a:outerShdw>
                </a:effectLst>
              </a:rPr>
              <a:t>p</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 </a:t>
            </a:r>
            <a:r>
              <a:rPr lang="es-ES" b="1" i="1" dirty="0" err="1">
                <a:effectLst>
                  <a:outerShdw blurRad="38100" dist="38100" dir="2700000" algn="tl">
                    <a:srgbClr val="000000">
                      <a:alpha val="43137"/>
                    </a:srgbClr>
                  </a:outerShdw>
                </a:effectLst>
              </a:rPr>
              <a:t>y</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P </a:t>
            </a:r>
            <a:endParaRPr lang="es-ES" b="1" i="1" dirty="0" smtClean="0">
              <a:effectLst>
                <a:outerShdw blurRad="38100" dist="38100" dir="2700000" algn="tl">
                  <a:srgbClr val="000000">
                    <a:alpha val="43137"/>
                  </a:srgbClr>
                </a:outerShdw>
              </a:effectLst>
            </a:endParaRPr>
          </a:p>
          <a:p>
            <a:pPr>
              <a:buNone/>
            </a:pPr>
            <a:r>
              <a:rPr lang="es-ES" b="1" i="1" dirty="0" err="1">
                <a:effectLst>
                  <a:outerShdw blurRad="38100" dist="38100" dir="2700000" algn="tl">
                    <a:srgbClr val="000000">
                      <a:alpha val="43137"/>
                    </a:srgbClr>
                  </a:outerShdw>
                </a:effectLst>
              </a:rPr>
              <a:t>y</a:t>
            </a:r>
            <a:r>
              <a:rPr lang="es-ES" b="1" i="1" baseline="-25000" dirty="0" err="1">
                <a:effectLst>
                  <a:outerShdw blurRad="38100" dist="38100" dir="2700000" algn="tl">
                    <a:srgbClr val="000000">
                      <a:alpha val="43137"/>
                    </a:srgbClr>
                  </a:outerShdw>
                </a:effectLst>
              </a:rPr>
              <a:t>A</a:t>
            </a:r>
            <a:r>
              <a:rPr lang="es-ES" b="1" dirty="0">
                <a:effectLst>
                  <a:outerShdw blurRad="38100" dist="38100" dir="2700000" algn="tl">
                    <a:srgbClr val="000000">
                      <a:alpha val="43137"/>
                    </a:srgbClr>
                  </a:outerShdw>
                </a:effectLst>
              </a:rPr>
              <a:t> = fracción mol de </a:t>
            </a:r>
            <a:r>
              <a:rPr lang="es-ES" b="1" i="1" dirty="0">
                <a:effectLst>
                  <a:outerShdw blurRad="38100" dist="38100" dir="2700000" algn="tl">
                    <a:srgbClr val="000000">
                      <a:alpha val="43137"/>
                    </a:srgbClr>
                  </a:outerShdw>
                </a:effectLst>
              </a:rPr>
              <a:t>A</a:t>
            </a:r>
            <a:r>
              <a:rPr lang="es-ES" b="1" dirty="0">
                <a:effectLst>
                  <a:outerShdw blurRad="38100" dist="38100" dir="2700000" algn="tl">
                    <a:srgbClr val="000000">
                      <a:alpha val="43137"/>
                    </a:srgbClr>
                  </a:outerShdw>
                </a:effectLst>
              </a:rPr>
              <a:t> en la fase gaseosa  </a:t>
            </a:r>
          </a:p>
          <a:p>
            <a:pPr>
              <a:buNone/>
            </a:pPr>
            <a:r>
              <a:rPr lang="es-ES" b="1" i="1" dirty="0">
                <a:effectLst>
                  <a:outerShdw blurRad="38100" dist="38100" dir="2700000" algn="tl">
                    <a:srgbClr val="000000">
                      <a:alpha val="43137"/>
                    </a:srgbClr>
                  </a:outerShdw>
                </a:effectLst>
              </a:rPr>
              <a:t>P</a:t>
            </a:r>
            <a:r>
              <a:rPr lang="es-ES" b="1" dirty="0">
                <a:effectLst>
                  <a:outerShdw blurRad="38100" dist="38100" dir="2700000" algn="tl">
                    <a:srgbClr val="000000">
                      <a:alpha val="43137"/>
                    </a:srgbClr>
                  </a:outerShdw>
                </a:effectLst>
              </a:rPr>
              <a:t> = es la presión total de sistema</a:t>
            </a:r>
          </a:p>
          <a:p>
            <a:pPr marL="0" indent="0">
              <a:buNone/>
            </a:pPr>
            <a:endParaRPr lang="es-ES" b="1" i="1" dirty="0" smtClean="0">
              <a:effectLst>
                <a:outerShdw blurRad="38100" dist="38100" dir="2700000" algn="tl">
                  <a:srgbClr val="000000">
                    <a:alpha val="43137"/>
                  </a:srgbClr>
                </a:outerShdw>
              </a:effectLst>
            </a:endParaRPr>
          </a:p>
          <a:p>
            <a:pPr marL="0" indent="0">
              <a:buNone/>
            </a:pPr>
            <a:endParaRPr lang="es-ES" b="1" i="1" dirty="0">
              <a:effectLst>
                <a:outerShdw blurRad="38100" dist="38100" dir="2700000" algn="tl">
                  <a:srgbClr val="000000">
                    <a:alpha val="43137"/>
                  </a:srgbClr>
                </a:outerShdw>
              </a:effectLst>
            </a:endParaRPr>
          </a:p>
          <a:p>
            <a:pPr marL="0" indent="0">
              <a:buNone/>
            </a:pPr>
            <a:endParaRPr lang="es-ES" dirty="0" smtClean="0"/>
          </a:p>
          <a:p>
            <a:endParaRPr lang="es-ES" dirty="0" smtClean="0"/>
          </a:p>
          <a:p>
            <a:endParaRPr lang="es-AR" dirty="0"/>
          </a:p>
        </p:txBody>
      </p:sp>
      <p:sp>
        <p:nvSpPr>
          <p:cNvPr id="4" name="Marcador de contenido 3"/>
          <p:cNvSpPr>
            <a:spLocks noGrp="1"/>
          </p:cNvSpPr>
          <p:nvPr>
            <p:ph sz="half" idx="2"/>
          </p:nvPr>
        </p:nvSpPr>
        <p:spPr>
          <a:xfrm>
            <a:off x="4241975" y="1484785"/>
            <a:ext cx="3298115" cy="4771554"/>
          </a:xfrm>
        </p:spPr>
        <p:txBody>
          <a:bodyPr>
            <a:normAutofit fontScale="85000" lnSpcReduction="10000"/>
          </a:bodyPr>
          <a:lstStyle/>
          <a:p>
            <a:r>
              <a:rPr lang="es-ES" dirty="0"/>
              <a:t>Cuando ambas fases son </a:t>
            </a:r>
            <a:r>
              <a:rPr lang="es-ES" dirty="0" smtClean="0"/>
              <a:t>ideales</a:t>
            </a:r>
          </a:p>
          <a:p>
            <a:pPr marL="0" indent="0" algn="ctr">
              <a:buNone/>
            </a:pPr>
            <a:r>
              <a:rPr lang="es-ES" b="1" i="1" dirty="0" err="1">
                <a:effectLst>
                  <a:outerShdw blurRad="38100" dist="38100" dir="2700000" algn="tl">
                    <a:srgbClr val="000000">
                      <a:alpha val="43137"/>
                    </a:srgbClr>
                  </a:outerShdw>
                </a:effectLst>
              </a:rPr>
              <a:t>y</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P = H </a:t>
            </a:r>
            <a:r>
              <a:rPr lang="es-ES" b="1" i="1" dirty="0" err="1">
                <a:effectLst>
                  <a:outerShdw blurRad="38100" dist="38100" dir="2700000" algn="tl">
                    <a:srgbClr val="000000">
                      <a:alpha val="43137"/>
                    </a:srgbClr>
                  </a:outerShdw>
                </a:effectLst>
              </a:rPr>
              <a:t>c</a:t>
            </a:r>
            <a:r>
              <a:rPr lang="es-ES" b="1" i="1" baseline="-25000" dirty="0" err="1">
                <a:effectLst>
                  <a:outerShdw blurRad="38100" dist="38100" dir="2700000" algn="tl">
                    <a:srgbClr val="000000">
                      <a:alpha val="43137"/>
                    </a:srgbClr>
                  </a:outerShdw>
                </a:effectLst>
              </a:rPr>
              <a:t>A</a:t>
            </a:r>
            <a:endParaRPr lang="es-ES" b="1" dirty="0">
              <a:effectLst>
                <a:outerShdw blurRad="38100" dist="38100" dir="2700000" algn="tl">
                  <a:srgbClr val="000000">
                    <a:alpha val="43137"/>
                  </a:srgbClr>
                </a:outerShdw>
              </a:effectLst>
            </a:endParaRPr>
          </a:p>
          <a:p>
            <a:pPr marL="0" indent="0">
              <a:buNone/>
            </a:pPr>
            <a:r>
              <a:rPr lang="es-ES" b="1" dirty="0" smtClean="0">
                <a:effectLst>
                  <a:outerShdw blurRad="38100" dist="38100" dir="2700000" algn="tl">
                    <a:srgbClr val="000000">
                      <a:alpha val="43137"/>
                    </a:srgbClr>
                  </a:outerShdw>
                </a:effectLst>
              </a:rPr>
              <a:t>Combinación de las </a:t>
            </a:r>
            <a:r>
              <a:rPr lang="es-ES" b="1" dirty="0">
                <a:effectLst>
                  <a:outerShdw blurRad="38100" dist="38100" dir="2700000" algn="tl">
                    <a:srgbClr val="000000">
                      <a:alpha val="43137"/>
                    </a:srgbClr>
                  </a:outerShdw>
                </a:effectLst>
              </a:rPr>
              <a:t>ecuaciones Ley de </a:t>
            </a:r>
            <a:r>
              <a:rPr lang="es-ES" b="1" dirty="0" err="1">
                <a:effectLst>
                  <a:outerShdw blurRad="38100" dist="38100" dir="2700000" algn="tl">
                    <a:srgbClr val="000000">
                      <a:alpha val="43137"/>
                    </a:srgbClr>
                  </a:outerShdw>
                </a:effectLst>
              </a:rPr>
              <a:t>Raoult</a:t>
            </a:r>
            <a:r>
              <a:rPr lang="es-ES" b="1" dirty="0">
                <a:effectLst>
                  <a:outerShdw blurRad="38100" dist="38100" dir="2700000" algn="tl">
                    <a:srgbClr val="000000">
                      <a:alpha val="43137"/>
                    </a:srgbClr>
                  </a:outerShdw>
                </a:effectLst>
              </a:rPr>
              <a:t> y Dalton</a:t>
            </a:r>
            <a:endParaRPr lang="es-AR" dirty="0" smtClean="0"/>
          </a:p>
          <a:p>
            <a:r>
              <a:rPr lang="es-ES" dirty="0"/>
              <a:t>Cuando las soluciones son diluidas se obedece la Ley de </a:t>
            </a:r>
            <a:r>
              <a:rPr lang="es-ES" dirty="0" smtClean="0"/>
              <a:t>Henry</a:t>
            </a:r>
          </a:p>
          <a:p>
            <a:pPr marL="0" indent="0" algn="ctr">
              <a:buNone/>
            </a:pPr>
            <a:r>
              <a:rPr lang="es-ES" dirty="0"/>
              <a:t/>
            </a:r>
            <a:br>
              <a:rPr lang="es-ES" dirty="0"/>
            </a:br>
            <a:r>
              <a:rPr lang="es-ES" b="1" i="1" dirty="0" err="1">
                <a:effectLst>
                  <a:outerShdw blurRad="38100" dist="38100" dir="2700000" algn="tl">
                    <a:srgbClr val="000000">
                      <a:alpha val="43137"/>
                    </a:srgbClr>
                  </a:outerShdw>
                </a:effectLst>
              </a:rPr>
              <a:t>p</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 </a:t>
            </a:r>
            <a:r>
              <a:rPr lang="es-ES" b="1" i="1" dirty="0" err="1">
                <a:effectLst>
                  <a:outerShdw blurRad="38100" dist="38100" dir="2700000" algn="tl">
                    <a:srgbClr val="000000">
                      <a:alpha val="43137"/>
                    </a:srgbClr>
                  </a:outerShdw>
                </a:effectLst>
              </a:rPr>
              <a:t>y</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a:t>
            </a:r>
            <a:r>
              <a:rPr lang="es-ES" b="1" i="1" dirty="0" smtClean="0">
                <a:effectLst>
                  <a:outerShdw blurRad="38100" dist="38100" dir="2700000" algn="tl">
                    <a:srgbClr val="000000">
                      <a:alpha val="43137"/>
                    </a:srgbClr>
                  </a:outerShdw>
                </a:effectLst>
              </a:rPr>
              <a:t>H </a:t>
            </a:r>
            <a:endParaRPr lang="es-ES" b="1" i="1" dirty="0" smtClean="0">
              <a:effectLst>
                <a:outerShdw blurRad="38100" dist="38100" dir="2700000" algn="tl">
                  <a:srgbClr val="000000">
                    <a:alpha val="43137"/>
                  </a:srgbClr>
                </a:outerShdw>
              </a:effectLst>
            </a:endParaRPr>
          </a:p>
          <a:p>
            <a:pPr>
              <a:buNone/>
            </a:pPr>
            <a:r>
              <a:rPr lang="es-ES" b="1" i="1" dirty="0">
                <a:effectLst>
                  <a:outerShdw blurRad="38100" dist="38100" dir="2700000" algn="tl">
                    <a:srgbClr val="000000">
                      <a:alpha val="43137"/>
                    </a:srgbClr>
                  </a:outerShdw>
                </a:effectLst>
              </a:rPr>
              <a:t>H = constante de Henry</a:t>
            </a:r>
            <a:endParaRPr lang="es-ES" b="1" dirty="0">
              <a:effectLst>
                <a:outerShdw blurRad="38100" dist="38100" dir="2700000" algn="tl">
                  <a:srgbClr val="000000">
                    <a:alpha val="43137"/>
                  </a:srgbClr>
                </a:outerShdw>
              </a:effectLst>
            </a:endParaRPr>
          </a:p>
          <a:p>
            <a:pPr>
              <a:buNone/>
            </a:pPr>
            <a:r>
              <a:rPr lang="es-ES" b="1" i="1" dirty="0" err="1">
                <a:effectLst>
                  <a:outerShdw blurRad="38100" dist="38100" dir="2700000" algn="tl">
                    <a:srgbClr val="000000">
                      <a:alpha val="43137"/>
                    </a:srgbClr>
                  </a:outerShdw>
                </a:effectLst>
              </a:rPr>
              <a:t>c</a:t>
            </a:r>
            <a:r>
              <a:rPr lang="es-ES" b="1" i="1" baseline="-25000" dirty="0" err="1">
                <a:effectLst>
                  <a:outerShdw blurRad="38100" dist="38100" dir="2700000" algn="tl">
                    <a:srgbClr val="000000">
                      <a:alpha val="43137"/>
                    </a:srgbClr>
                  </a:outerShdw>
                </a:effectLst>
              </a:rPr>
              <a:t>A</a:t>
            </a:r>
            <a:r>
              <a:rPr lang="es-ES" b="1" i="1" dirty="0">
                <a:effectLst>
                  <a:outerShdw blurRad="38100" dist="38100" dir="2700000" algn="tl">
                    <a:srgbClr val="000000">
                      <a:alpha val="43137"/>
                    </a:srgbClr>
                  </a:outerShdw>
                </a:effectLst>
              </a:rPr>
              <a:t> = es la composición de equilibrio de A en la fase líquida</a:t>
            </a:r>
            <a:endParaRPr lang="es-ES" b="1" dirty="0">
              <a:effectLst>
                <a:outerShdw blurRad="38100" dist="38100" dir="2700000" algn="tl">
                  <a:srgbClr val="000000">
                    <a:alpha val="43137"/>
                  </a:srgbClr>
                </a:outerShdw>
              </a:effectLst>
            </a:endParaRPr>
          </a:p>
          <a:p>
            <a:pPr marL="0" indent="0">
              <a:buNone/>
            </a:pPr>
            <a:endParaRPr lang="es-ES" b="1" i="1" dirty="0">
              <a:effectLst>
                <a:outerShdw blurRad="38100" dist="38100" dir="2700000" algn="tl">
                  <a:srgbClr val="000000">
                    <a:alpha val="43137"/>
                  </a:srgbClr>
                </a:outerShdw>
              </a:effectLst>
            </a:endParaRPr>
          </a:p>
          <a:p>
            <a:pPr marL="0" indent="0">
              <a:buNone/>
            </a:pPr>
            <a:endParaRPr lang="es-AR" dirty="0"/>
          </a:p>
        </p:txBody>
      </p:sp>
    </p:spTree>
    <p:extLst>
      <p:ext uri="{BB962C8B-B14F-4D97-AF65-F5344CB8AC3E}">
        <p14:creationId xmlns:p14="http://schemas.microsoft.com/office/powerpoint/2010/main" val="313007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11965"/>
            <a:ext cx="8229600" cy="1930226"/>
          </a:xfrm>
        </p:spPr>
        <p:txBody>
          <a:bodyPr>
            <a:normAutofit/>
          </a:bodyPr>
          <a:lstStyle/>
          <a:p>
            <a:r>
              <a:rPr lang="es-ES" sz="3600" dirty="0" smtClean="0">
                <a:solidFill>
                  <a:srgbClr val="00B0F0"/>
                </a:solidFill>
              </a:rPr>
              <a:t>Fuerza </a:t>
            </a:r>
            <a:r>
              <a:rPr lang="es-ES" sz="3600" dirty="0" smtClean="0">
                <a:solidFill>
                  <a:srgbClr val="00B0F0"/>
                </a:solidFill>
              </a:rPr>
              <a:t>impulsora de la fase líquida con unidades de presión</a:t>
            </a:r>
            <a:endParaRPr lang="es-ES" sz="3600" dirty="0">
              <a:solidFill>
                <a:srgbClr val="00B0F0"/>
              </a:solidFill>
            </a:endParaRPr>
          </a:p>
        </p:txBody>
      </p:sp>
      <p:pic>
        <p:nvPicPr>
          <p:cNvPr id="4" name="Marcador de contenido 3"/>
          <p:cNvPicPr>
            <a:picLocks noGrp="1" noChangeAspect="1"/>
          </p:cNvPicPr>
          <p:nvPr>
            <p:ph idx="1"/>
          </p:nvPr>
        </p:nvPicPr>
        <p:blipFill>
          <a:blip r:embed="rId2"/>
          <a:stretch>
            <a:fillRect/>
          </a:stretch>
        </p:blipFill>
        <p:spPr>
          <a:xfrm>
            <a:off x="1763687" y="1844824"/>
            <a:ext cx="4733925" cy="1381125"/>
          </a:xfrm>
          <a:prstGeom prst="rect">
            <a:avLst/>
          </a:prstGeom>
        </p:spPr>
      </p:pic>
      <p:pic>
        <p:nvPicPr>
          <p:cNvPr id="6" name="Marcador de contenido 4"/>
          <p:cNvPicPr>
            <a:picLocks noChangeAspect="1"/>
          </p:cNvPicPr>
          <p:nvPr/>
        </p:nvPicPr>
        <p:blipFill>
          <a:blip r:embed="rId3"/>
          <a:stretch>
            <a:fillRect/>
          </a:stretch>
        </p:blipFill>
        <p:spPr>
          <a:xfrm>
            <a:off x="2158975" y="4869160"/>
            <a:ext cx="3943350" cy="1304925"/>
          </a:xfrm>
          <a:prstGeom prst="rect">
            <a:avLst/>
          </a:prstGeom>
        </p:spPr>
      </p:pic>
      <p:sp>
        <p:nvSpPr>
          <p:cNvPr id="7" name="1 Título"/>
          <p:cNvSpPr txBox="1">
            <a:spLocks/>
          </p:cNvSpPr>
          <p:nvPr/>
        </p:nvSpPr>
        <p:spPr>
          <a:xfrm>
            <a:off x="395536" y="3356992"/>
            <a:ext cx="8229600" cy="1930226"/>
          </a:xfrm>
          <a:prstGeom prst="rect">
            <a:avLst/>
          </a:prstGeom>
        </p:spPr>
        <p:txBody>
          <a:bodyPr vert="horz" lIns="91440" tIns="45720" rIns="91440" bIns="45720" rtlCol="0" anchor="t">
            <a:normAutofit fontScale="975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a:solidFill>
                  <a:srgbClr val="00B0F0"/>
                </a:solidFill>
              </a:rPr>
              <a:t>Expresión similar usando las fuerzas impulsoras de la fase liquida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Autofit/>
          </a:bodyPr>
          <a:lstStyle/>
          <a:p>
            <a:r>
              <a:rPr lang="es-ES" sz="4000" dirty="0" smtClean="0">
                <a:solidFill>
                  <a:srgbClr val="00B0F0"/>
                </a:solidFill>
              </a:rPr>
              <a:t>Coeficiente total de transferencia de masa</a:t>
            </a:r>
            <a:br>
              <a:rPr lang="es-ES" sz="4000" dirty="0" smtClean="0">
                <a:solidFill>
                  <a:srgbClr val="00B0F0"/>
                </a:solidFill>
              </a:rPr>
            </a:br>
            <a:endParaRPr lang="es-ES" sz="4000" dirty="0">
              <a:solidFill>
                <a:srgbClr val="00B0F0"/>
              </a:solidFill>
            </a:endParaRPr>
          </a:p>
        </p:txBody>
      </p:sp>
      <p:pic>
        <p:nvPicPr>
          <p:cNvPr id="3075" name="Picture 3"/>
          <p:cNvPicPr>
            <a:picLocks noChangeAspect="1" noChangeArrowheads="1"/>
          </p:cNvPicPr>
          <p:nvPr/>
        </p:nvPicPr>
        <p:blipFill>
          <a:blip r:embed="rId2" cstate="print"/>
          <a:srcRect l="13825" t="35235" r="14563" b="20469"/>
          <a:stretch>
            <a:fillRect/>
          </a:stretch>
        </p:blipFill>
        <p:spPr bwMode="auto">
          <a:xfrm>
            <a:off x="785122" y="1761152"/>
            <a:ext cx="7315270" cy="3468048"/>
          </a:xfrm>
          <a:prstGeom prst="rect">
            <a:avLst/>
          </a:prstGeom>
          <a:noFill/>
          <a:ln w="9525">
            <a:noFill/>
            <a:miter lim="800000"/>
            <a:headEnd/>
            <a:tailEnd/>
          </a:ln>
        </p:spPr>
      </p:pic>
      <p:sp>
        <p:nvSpPr>
          <p:cNvPr id="7" name="6 CuadroTexto"/>
          <p:cNvSpPr txBox="1"/>
          <p:nvPr/>
        </p:nvSpPr>
        <p:spPr>
          <a:xfrm>
            <a:off x="683568" y="5229200"/>
            <a:ext cx="8460432" cy="1323439"/>
          </a:xfrm>
          <a:prstGeom prst="rect">
            <a:avLst/>
          </a:prstGeom>
          <a:noFill/>
        </p:spPr>
        <p:txBody>
          <a:bodyPr wrap="square" rtlCol="0">
            <a:spAutoFit/>
          </a:bodyPr>
          <a:lstStyle/>
          <a:p>
            <a:pPr algn="ctr"/>
            <a:r>
              <a:rPr lang="es-ES" sz="2000" b="1" dirty="0" smtClean="0">
                <a:effectLst>
                  <a:outerShdw blurRad="38100" dist="38100" dir="2700000" algn="tl">
                    <a:srgbClr val="000000">
                      <a:alpha val="43137"/>
                    </a:srgbClr>
                  </a:outerShdw>
                </a:effectLst>
              </a:rPr>
              <a:t>K</a:t>
            </a:r>
            <a:r>
              <a:rPr lang="es-ES" sz="2000" b="1" baseline="-25000" dirty="0" smtClean="0">
                <a:effectLst>
                  <a:outerShdw blurRad="38100" dist="38100" dir="2700000" algn="tl">
                    <a:srgbClr val="000000">
                      <a:alpha val="43137"/>
                    </a:srgbClr>
                  </a:outerShdw>
                </a:effectLst>
              </a:rPr>
              <a:t>G</a:t>
            </a:r>
            <a:r>
              <a:rPr lang="es-ES" sz="2000" b="1" dirty="0" smtClean="0">
                <a:effectLst>
                  <a:outerShdw blurRad="38100" dist="38100" dir="2700000" algn="tl">
                    <a:srgbClr val="000000">
                      <a:alpha val="43137"/>
                    </a:srgbClr>
                  </a:outerShdw>
                </a:effectLst>
              </a:rPr>
              <a:t> = coeficiente total de transferencia de masa de la fase gaseosa [moles de A transferidos/(tiempo)(área interfacial)(presión)]</a:t>
            </a:r>
          </a:p>
          <a:p>
            <a:pPr algn="ctr"/>
            <a:r>
              <a:rPr lang="es-ES" sz="2000" b="1" dirty="0" smtClean="0">
                <a:effectLst>
                  <a:outerShdw blurRad="38100" dist="38100" dir="2700000" algn="tl">
                    <a:srgbClr val="000000">
                      <a:alpha val="43137"/>
                    </a:srgbClr>
                  </a:outerShdw>
                </a:effectLst>
              </a:rPr>
              <a:t>K</a:t>
            </a:r>
            <a:r>
              <a:rPr lang="es-ES" sz="2000" b="1" baseline="-25000" dirty="0" smtClean="0">
                <a:effectLst>
                  <a:outerShdw blurRad="38100" dist="38100" dir="2700000" algn="tl">
                    <a:srgbClr val="000000">
                      <a:alpha val="43137"/>
                    </a:srgbClr>
                  </a:outerShdw>
                </a:effectLst>
              </a:rPr>
              <a:t>L</a:t>
            </a:r>
            <a:r>
              <a:rPr lang="es-ES" sz="2000" b="1" dirty="0" smtClean="0">
                <a:effectLst>
                  <a:outerShdw blurRad="38100" dist="38100" dir="2700000" algn="tl">
                    <a:srgbClr val="000000">
                      <a:alpha val="43137"/>
                    </a:srgbClr>
                  </a:outerShdw>
                </a:effectLst>
              </a:rPr>
              <a:t>= coeficiente total de transferencia de masa de la fase líquida [moles de A transferidos/(tiempo)(área interfacial)(moles/ volumen)]</a:t>
            </a:r>
            <a:endParaRPr lang="es-ES" sz="2000" b="1"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570186"/>
          </a:xfrm>
        </p:spPr>
        <p:txBody>
          <a:bodyPr>
            <a:noAutofit/>
          </a:bodyPr>
          <a:lstStyle/>
          <a:p>
            <a:r>
              <a:rPr lang="es-ES" sz="3200" dirty="0" smtClean="0">
                <a:solidFill>
                  <a:srgbClr val="00B0F0"/>
                </a:solidFill>
                <a:effectLst>
                  <a:outerShdw blurRad="38100" dist="38100" dir="2700000" algn="tl">
                    <a:srgbClr val="000000">
                      <a:alpha val="43137"/>
                    </a:srgbClr>
                  </a:outerShdw>
                </a:effectLst>
              </a:rPr>
              <a:t>Grafico de las fuerzas impulsoras de concentración para la teoría de las dos resistencias</a:t>
            </a:r>
            <a:br>
              <a:rPr lang="es-ES" sz="3200" dirty="0" smtClean="0">
                <a:solidFill>
                  <a:srgbClr val="00B0F0"/>
                </a:solidFill>
                <a:effectLst>
                  <a:outerShdw blurRad="38100" dist="38100" dir="2700000" algn="tl">
                    <a:srgbClr val="000000">
                      <a:alpha val="43137"/>
                    </a:srgbClr>
                  </a:outerShdw>
                </a:effectLst>
              </a:rPr>
            </a:br>
            <a:endParaRPr lang="es-ES" sz="3200" dirty="0">
              <a:solidFill>
                <a:srgbClr val="00B0F0"/>
              </a:solidFill>
              <a:effectLst>
                <a:outerShdw blurRad="38100" dist="38100" dir="2700000" algn="tl">
                  <a:srgbClr val="000000">
                    <a:alpha val="43137"/>
                  </a:srgbClr>
                </a:outerShdw>
              </a:effectLst>
            </a:endParaRPr>
          </a:p>
        </p:txBody>
      </p:sp>
      <p:pic>
        <p:nvPicPr>
          <p:cNvPr id="6" name="Marcador de contenido 5"/>
          <p:cNvPicPr>
            <a:picLocks noGrp="1" noChangeAspect="1"/>
          </p:cNvPicPr>
          <p:nvPr>
            <p:ph idx="1"/>
          </p:nvPr>
        </p:nvPicPr>
        <p:blipFill>
          <a:blip r:embed="rId2"/>
          <a:stretch>
            <a:fillRect/>
          </a:stretch>
        </p:blipFill>
        <p:spPr>
          <a:xfrm>
            <a:off x="1197759" y="2060848"/>
            <a:ext cx="6748481" cy="39710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u="sng" dirty="0" smtClean="0">
                <a:solidFill>
                  <a:srgbClr val="00B0F0"/>
                </a:solidFill>
              </a:rPr>
              <a:t>Casos especiales</a:t>
            </a:r>
            <a:r>
              <a:rPr lang="es-ES" dirty="0" smtClean="0">
                <a:solidFill>
                  <a:srgbClr val="00B0F0"/>
                </a:solidFill>
              </a:rPr>
              <a:t/>
            </a:r>
            <a:br>
              <a:rPr lang="es-ES" dirty="0" smtClean="0">
                <a:solidFill>
                  <a:srgbClr val="00B0F0"/>
                </a:solidFill>
              </a:rPr>
            </a:br>
            <a:endParaRPr lang="es-ES" dirty="0">
              <a:solidFill>
                <a:srgbClr val="00B0F0"/>
              </a:solidFill>
            </a:endParaRPr>
          </a:p>
        </p:txBody>
      </p:sp>
      <p:sp>
        <p:nvSpPr>
          <p:cNvPr id="3" name="2 Marcador de contenido"/>
          <p:cNvSpPr>
            <a:spLocks noGrp="1"/>
          </p:cNvSpPr>
          <p:nvPr>
            <p:ph idx="1"/>
          </p:nvPr>
        </p:nvSpPr>
        <p:spPr>
          <a:xfrm>
            <a:off x="457200" y="980728"/>
            <a:ext cx="8229600" cy="5328632"/>
          </a:xfrm>
        </p:spPr>
        <p:txBody>
          <a:bodyPr/>
          <a:lstStyle/>
          <a:p>
            <a:pPr>
              <a:buNone/>
            </a:pPr>
            <a:r>
              <a:rPr lang="es-ES" b="1" u="sng" dirty="0" smtClean="0">
                <a:solidFill>
                  <a:srgbClr val="00B050"/>
                </a:solidFill>
                <a:effectLst>
                  <a:outerShdw blurRad="38100" dist="38100" dir="2700000" algn="tl">
                    <a:srgbClr val="000000">
                      <a:alpha val="43137"/>
                    </a:srgbClr>
                  </a:outerShdw>
                </a:effectLst>
              </a:rPr>
              <a:t>Caso A</a:t>
            </a:r>
            <a:endParaRPr lang="es-ES" b="1" dirty="0" smtClean="0">
              <a:solidFill>
                <a:srgbClr val="00B050"/>
              </a:solidFill>
              <a:effectLst>
                <a:outerShdw blurRad="38100" dist="38100" dir="2700000" algn="tl">
                  <a:srgbClr val="000000">
                    <a:alpha val="43137"/>
                  </a:srgbClr>
                </a:outerShdw>
              </a:effectLst>
            </a:endParaRPr>
          </a:p>
          <a:p>
            <a:pPr algn="ctr">
              <a:buNone/>
            </a:pPr>
            <a:r>
              <a:rPr lang="es-ES" u="sng" dirty="0" smtClean="0">
                <a:effectLst>
                  <a:outerShdw blurRad="38100" dist="38100" dir="2700000" algn="tl">
                    <a:srgbClr val="000000">
                      <a:alpha val="43137"/>
                    </a:srgbClr>
                  </a:outerShdw>
                </a:effectLst>
              </a:rPr>
              <a:t>Relaciones  de fases para un soluto soluble</a:t>
            </a:r>
            <a:endParaRPr lang="es-ES" dirty="0" smtClean="0">
              <a:effectLst>
                <a:outerShdw blurRad="38100" dist="38100" dir="2700000" algn="tl">
                  <a:srgbClr val="000000">
                    <a:alpha val="43137"/>
                  </a:srgbClr>
                </a:outerShdw>
              </a:effectLst>
            </a:endParaRPr>
          </a:p>
          <a:p>
            <a:pPr>
              <a:buNone/>
            </a:pPr>
            <a:endParaRPr lang="es-ES" dirty="0"/>
          </a:p>
        </p:txBody>
      </p:sp>
      <p:pic>
        <p:nvPicPr>
          <p:cNvPr id="4" name="3 Imagen" descr="img107.jpg"/>
          <p:cNvPicPr/>
          <p:nvPr/>
        </p:nvPicPr>
        <p:blipFill>
          <a:blip r:embed="rId2" cstate="print"/>
          <a:srcRect l="41851" t="7167" r="23641" b="71291"/>
          <a:stretch>
            <a:fillRect/>
          </a:stretch>
        </p:blipFill>
        <p:spPr>
          <a:xfrm>
            <a:off x="457200" y="2006179"/>
            <a:ext cx="4845224" cy="3871093"/>
          </a:xfrm>
          <a:prstGeom prst="rect">
            <a:avLst/>
          </a:prstGeom>
        </p:spPr>
      </p:pic>
      <p:pic>
        <p:nvPicPr>
          <p:cNvPr id="5" name="Picture 2"/>
          <p:cNvPicPr>
            <a:picLocks noChangeAspect="1" noChangeArrowheads="1"/>
          </p:cNvPicPr>
          <p:nvPr/>
        </p:nvPicPr>
        <p:blipFill>
          <a:blip r:embed="rId3" cstate="print"/>
          <a:srcRect l="27060" t="32723" r="12150" b="25986"/>
          <a:stretch>
            <a:fillRect/>
          </a:stretch>
        </p:blipFill>
        <p:spPr bwMode="auto">
          <a:xfrm>
            <a:off x="5638233" y="2624440"/>
            <a:ext cx="3048567" cy="1553044"/>
          </a:xfrm>
          <a:prstGeom prst="rect">
            <a:avLst/>
          </a:prstGeom>
          <a:noFill/>
          <a:ln w="9525">
            <a:noFill/>
            <a:miter lim="800000"/>
            <a:headEnd/>
            <a:tailEnd/>
          </a:ln>
        </p:spPr>
      </p:pic>
      <p:sp>
        <p:nvSpPr>
          <p:cNvPr id="6" name="CuadroTexto 5"/>
          <p:cNvSpPr txBox="1"/>
          <p:nvPr/>
        </p:nvSpPr>
        <p:spPr>
          <a:xfrm>
            <a:off x="5470328" y="2020863"/>
            <a:ext cx="3384376" cy="369332"/>
          </a:xfrm>
          <a:prstGeom prst="rect">
            <a:avLst/>
          </a:prstGeom>
          <a:noFill/>
        </p:spPr>
        <p:txBody>
          <a:bodyPr wrap="square" rtlCol="0">
            <a:spAutoFit/>
          </a:bodyPr>
          <a:lstStyle/>
          <a:p>
            <a:r>
              <a:rPr lang="es-AR" dirty="0" smtClean="0"/>
              <a:t>Cuando m tiende a 0</a:t>
            </a:r>
            <a:endParaRPr lang="es-A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ES" i="1" u="sng" dirty="0" smtClean="0">
                <a:solidFill>
                  <a:srgbClr val="00B0F0"/>
                </a:solidFill>
              </a:rPr>
              <a:t>Introducción </a:t>
            </a:r>
            <a:r>
              <a:rPr lang="es-ES" i="1" dirty="0" smtClean="0">
                <a:solidFill>
                  <a:srgbClr val="00B0F0"/>
                </a:solidFill>
              </a:rPr>
              <a:t/>
            </a:r>
            <a:br>
              <a:rPr lang="es-ES" i="1" dirty="0" smtClean="0">
                <a:solidFill>
                  <a:srgbClr val="00B0F0"/>
                </a:solidFill>
              </a:rPr>
            </a:br>
            <a:endParaRPr lang="es-ES" i="1" dirty="0">
              <a:solidFill>
                <a:srgbClr val="00B0F0"/>
              </a:solidFill>
            </a:endParaRPr>
          </a:p>
        </p:txBody>
      </p:sp>
      <p:sp>
        <p:nvSpPr>
          <p:cNvPr id="3" name="2 Marcador de contenido"/>
          <p:cNvSpPr>
            <a:spLocks noGrp="1"/>
          </p:cNvSpPr>
          <p:nvPr>
            <p:ph idx="1"/>
          </p:nvPr>
        </p:nvSpPr>
        <p:spPr>
          <a:xfrm>
            <a:off x="395536" y="1196752"/>
            <a:ext cx="8229600" cy="4709160"/>
          </a:xfrm>
        </p:spPr>
        <p:txBody>
          <a:bodyPr/>
          <a:lstStyle/>
          <a:p>
            <a:pPr algn="just">
              <a:buNone/>
            </a:pPr>
            <a:r>
              <a:rPr lang="es-ES" b="1" dirty="0" smtClean="0">
                <a:effectLst>
                  <a:outerShdw blurRad="38100" dist="38100" dir="2700000" algn="tl">
                    <a:srgbClr val="000000">
                      <a:alpha val="43137"/>
                    </a:srgbClr>
                  </a:outerShdw>
                </a:effectLst>
              </a:rPr>
              <a:t>    Muchas operaciones industriales involucran la transferencia de una fase a otra, es decir implican la transferencia de material entre dos fases en contacto. Cualquiera que sea el tipo de contacto, se juntan dos fases distintas para transferir masa a través de una interfase entre dos fases. Por ejemplo, la adsorción gaseosa involucra la transferencia de masa desde una fase gaseosa rica en soluto hasta una fase líquida pobre en soluto. </a:t>
            </a:r>
          </a:p>
          <a:p>
            <a:pPr algn="just">
              <a:buNone/>
            </a:pPr>
            <a:endParaRPr lang="es-ES"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0353" y="155852"/>
            <a:ext cx="8229600" cy="864096"/>
          </a:xfrm>
        </p:spPr>
        <p:txBody>
          <a:bodyPr>
            <a:noAutofit/>
          </a:bodyPr>
          <a:lstStyle/>
          <a:p>
            <a:r>
              <a:rPr lang="es-ES" sz="4000" u="sng" dirty="0" smtClean="0">
                <a:solidFill>
                  <a:srgbClr val="00B050"/>
                </a:solidFill>
              </a:rPr>
              <a:t>Caso B</a:t>
            </a:r>
            <a:r>
              <a:rPr lang="es-ES" sz="4000" dirty="0" smtClean="0">
                <a:solidFill>
                  <a:srgbClr val="00B050"/>
                </a:solidFill>
              </a:rPr>
              <a:t/>
            </a:r>
            <a:br>
              <a:rPr lang="es-ES" sz="4000" dirty="0" smtClean="0">
                <a:solidFill>
                  <a:srgbClr val="00B050"/>
                </a:solidFill>
              </a:rPr>
            </a:br>
            <a:r>
              <a:rPr lang="es-ES" sz="4000" dirty="0" smtClean="0">
                <a:solidFill>
                  <a:srgbClr val="00B050"/>
                </a:solidFill>
              </a:rPr>
              <a:t> </a:t>
            </a:r>
            <a:br>
              <a:rPr lang="es-ES" sz="4000" dirty="0" smtClean="0">
                <a:solidFill>
                  <a:srgbClr val="00B050"/>
                </a:solidFill>
              </a:rPr>
            </a:br>
            <a:endParaRPr lang="es-ES" sz="4000" dirty="0">
              <a:solidFill>
                <a:srgbClr val="00B050"/>
              </a:solidFill>
            </a:endParaRPr>
          </a:p>
        </p:txBody>
      </p:sp>
      <p:sp>
        <p:nvSpPr>
          <p:cNvPr id="3" name="2 Marcador de contenido"/>
          <p:cNvSpPr>
            <a:spLocks noGrp="1"/>
          </p:cNvSpPr>
          <p:nvPr>
            <p:ph idx="1"/>
          </p:nvPr>
        </p:nvSpPr>
        <p:spPr>
          <a:xfrm>
            <a:off x="561020" y="512974"/>
            <a:ext cx="8229600" cy="4709160"/>
          </a:xfrm>
        </p:spPr>
        <p:txBody>
          <a:bodyPr/>
          <a:lstStyle/>
          <a:p>
            <a:pPr algn="ctr">
              <a:buNone/>
            </a:pPr>
            <a:endParaRPr lang="es-ES" u="sng" dirty="0">
              <a:effectLst>
                <a:outerShdw blurRad="38100" dist="38100" dir="2700000" algn="tl">
                  <a:srgbClr val="000000">
                    <a:alpha val="43137"/>
                  </a:srgbClr>
                </a:outerShdw>
              </a:effectLst>
            </a:endParaRPr>
          </a:p>
          <a:p>
            <a:pPr algn="ctr">
              <a:buNone/>
            </a:pPr>
            <a:r>
              <a:rPr lang="es-ES" u="sng" dirty="0" smtClean="0">
                <a:effectLst>
                  <a:outerShdw blurRad="38100" dist="38100" dir="2700000" algn="tl">
                    <a:srgbClr val="000000">
                      <a:alpha val="43137"/>
                    </a:srgbClr>
                  </a:outerShdw>
                </a:effectLst>
              </a:rPr>
              <a:t>Relaciones de fase para un soluto insoluble</a:t>
            </a:r>
          </a:p>
          <a:p>
            <a:pPr algn="ctr">
              <a:buNone/>
            </a:pPr>
            <a:r>
              <a:rPr lang="es-ES" dirty="0" smtClean="0"/>
              <a:t/>
            </a:r>
            <a:br>
              <a:rPr lang="es-ES" dirty="0" smtClean="0"/>
            </a:br>
            <a:endParaRPr lang="es-ES" dirty="0"/>
          </a:p>
        </p:txBody>
      </p:sp>
      <p:pic>
        <p:nvPicPr>
          <p:cNvPr id="4" name="5 Imagen" descr="img108.jpg"/>
          <p:cNvPicPr/>
          <p:nvPr/>
        </p:nvPicPr>
        <p:blipFill>
          <a:blip r:embed="rId2" cstate="print"/>
          <a:srcRect l="6716" t="3902" r="60750" b="72869"/>
          <a:stretch>
            <a:fillRect/>
          </a:stretch>
        </p:blipFill>
        <p:spPr>
          <a:xfrm>
            <a:off x="561020" y="1484784"/>
            <a:ext cx="3794956" cy="4752528"/>
          </a:xfrm>
          <a:prstGeom prst="rect">
            <a:avLst/>
          </a:prstGeom>
        </p:spPr>
      </p:pic>
      <p:pic>
        <p:nvPicPr>
          <p:cNvPr id="5" name="Picture 2"/>
          <p:cNvPicPr>
            <a:picLocks noChangeAspect="1" noChangeArrowheads="1"/>
          </p:cNvPicPr>
          <p:nvPr/>
        </p:nvPicPr>
        <p:blipFill>
          <a:blip r:embed="rId3" cstate="print"/>
          <a:srcRect l="11003" t="32723" r="39677" b="19869"/>
          <a:stretch>
            <a:fillRect/>
          </a:stretch>
        </p:blipFill>
        <p:spPr bwMode="auto">
          <a:xfrm>
            <a:off x="5364088" y="2437165"/>
            <a:ext cx="2774397" cy="2000147"/>
          </a:xfrm>
          <a:prstGeom prst="rect">
            <a:avLst/>
          </a:prstGeom>
          <a:noFill/>
          <a:ln w="9525">
            <a:noFill/>
            <a:miter lim="800000"/>
            <a:headEnd/>
            <a:tailEnd/>
          </a:ln>
        </p:spPr>
      </p:pic>
      <p:sp>
        <p:nvSpPr>
          <p:cNvPr id="6" name="Rectángulo 5"/>
          <p:cNvSpPr/>
          <p:nvPr/>
        </p:nvSpPr>
        <p:spPr>
          <a:xfrm>
            <a:off x="4675820" y="1651941"/>
            <a:ext cx="4572000" cy="646331"/>
          </a:xfrm>
          <a:prstGeom prst="rect">
            <a:avLst/>
          </a:prstGeom>
        </p:spPr>
        <p:txBody>
          <a:bodyPr>
            <a:spAutoFit/>
          </a:bodyPr>
          <a:lstStyle/>
          <a:p>
            <a:r>
              <a:rPr lang="es-ES" dirty="0"/>
              <a:t>la fase líquida se aproxima a la resistencia total</a:t>
            </a:r>
            <a:endParaRPr lang="es-A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u="sng" dirty="0" smtClean="0">
                <a:solidFill>
                  <a:srgbClr val="00B050"/>
                </a:solidFill>
              </a:rPr>
              <a:t>Caso C</a:t>
            </a:r>
            <a:r>
              <a:rPr lang="es-ES" dirty="0" smtClean="0">
                <a:solidFill>
                  <a:srgbClr val="00B050"/>
                </a:solidFill>
              </a:rPr>
              <a:t/>
            </a:r>
            <a:br>
              <a:rPr lang="es-ES" dirty="0" smtClean="0">
                <a:solidFill>
                  <a:srgbClr val="00B050"/>
                </a:solidFill>
              </a:rPr>
            </a:br>
            <a:endParaRPr lang="es-ES" dirty="0">
              <a:solidFill>
                <a:srgbClr val="00B050"/>
              </a:solidFill>
            </a:endParaRPr>
          </a:p>
        </p:txBody>
      </p:sp>
      <p:sp>
        <p:nvSpPr>
          <p:cNvPr id="3" name="2 Marcador de contenido"/>
          <p:cNvSpPr>
            <a:spLocks noGrp="1"/>
          </p:cNvSpPr>
          <p:nvPr>
            <p:ph idx="1"/>
          </p:nvPr>
        </p:nvSpPr>
        <p:spPr>
          <a:xfrm>
            <a:off x="457200" y="1268760"/>
            <a:ext cx="8229600" cy="5040600"/>
          </a:xfrm>
        </p:spPr>
        <p:txBody>
          <a:bodyPr>
            <a:normAutofit/>
          </a:bodyPr>
          <a:lstStyle/>
          <a:p>
            <a:pPr algn="ctr">
              <a:buNone/>
            </a:pPr>
            <a:r>
              <a:rPr lang="es-ES" u="sng" dirty="0" smtClean="0">
                <a:effectLst>
                  <a:outerShdw blurRad="38100" dist="38100" dir="2700000" algn="tl">
                    <a:srgbClr val="000000">
                      <a:alpha val="43137"/>
                    </a:srgbClr>
                  </a:outerShdw>
                </a:effectLst>
              </a:rPr>
              <a:t>Distribución de un soluto entre dos líquidos inmiscibles</a:t>
            </a:r>
            <a:endParaRPr lang="es-ES" dirty="0" smtClean="0">
              <a:effectLst>
                <a:outerShdw blurRad="38100" dist="38100" dir="2700000" algn="tl">
                  <a:srgbClr val="000000">
                    <a:alpha val="43137"/>
                  </a:srgbClr>
                </a:outerShdw>
              </a:effectLst>
            </a:endParaRPr>
          </a:p>
          <a:p>
            <a:pPr>
              <a:buNone/>
            </a:pPr>
            <a:r>
              <a:rPr lang="es-ES" dirty="0" smtClean="0">
                <a:effectLst>
                  <a:outerShdw blurRad="38100" dist="38100" dir="2700000" algn="tl">
                    <a:srgbClr val="000000">
                      <a:alpha val="43137"/>
                    </a:srgbClr>
                  </a:outerShdw>
                </a:effectLst>
              </a:rPr>
              <a:t> </a:t>
            </a:r>
          </a:p>
          <a:p>
            <a:pPr>
              <a:buNone/>
            </a:pPr>
            <a:r>
              <a:rPr lang="es-ES" b="1" dirty="0" smtClean="0">
                <a:effectLst>
                  <a:outerShdw blurRad="38100" dist="38100" dir="2700000" algn="tl">
                    <a:srgbClr val="000000">
                      <a:alpha val="43137"/>
                    </a:srgbClr>
                  </a:outerShdw>
                </a:effectLst>
              </a:rPr>
              <a:t>En esta situación se aplica la ecuación de la “Ley  de distribución”, la cual es:</a:t>
            </a:r>
          </a:p>
          <a:p>
            <a:pPr>
              <a:buNone/>
            </a:pPr>
            <a:r>
              <a:rPr lang="es-ES" dirty="0" smtClean="0"/>
              <a:t> </a:t>
            </a:r>
          </a:p>
          <a:p>
            <a:pPr algn="ctr">
              <a:buNone/>
            </a:pPr>
            <a:r>
              <a:rPr lang="es-ES" dirty="0" smtClean="0"/>
              <a:t>   </a:t>
            </a:r>
            <a:r>
              <a:rPr lang="es-ES" sz="4400" b="1" i="1" dirty="0" smtClean="0">
                <a:solidFill>
                  <a:srgbClr val="00B050"/>
                </a:solidFill>
                <a:effectLst>
                  <a:outerShdw blurRad="38100" dist="38100" dir="2700000" algn="tl">
                    <a:srgbClr val="000000">
                      <a:alpha val="43137"/>
                    </a:srgbClr>
                  </a:outerShdw>
                </a:effectLst>
              </a:rPr>
              <a:t>c</a:t>
            </a:r>
            <a:r>
              <a:rPr lang="es-ES" sz="4400" b="1" i="1" baseline="-25000" dirty="0" smtClean="0">
                <a:solidFill>
                  <a:srgbClr val="00B050"/>
                </a:solidFill>
                <a:effectLst>
                  <a:outerShdw blurRad="38100" dist="38100" dir="2700000" algn="tl">
                    <a:srgbClr val="000000">
                      <a:alpha val="43137"/>
                    </a:srgbClr>
                  </a:outerShdw>
                </a:effectLst>
              </a:rPr>
              <a:t>A,líquido 1</a:t>
            </a:r>
            <a:r>
              <a:rPr lang="es-ES" sz="4400" b="1" i="1" dirty="0" smtClean="0">
                <a:solidFill>
                  <a:srgbClr val="00B050"/>
                </a:solidFill>
                <a:effectLst>
                  <a:outerShdw blurRad="38100" dist="38100" dir="2700000" algn="tl">
                    <a:srgbClr val="000000">
                      <a:alpha val="43137"/>
                    </a:srgbClr>
                  </a:outerShdw>
                </a:effectLst>
              </a:rPr>
              <a:t>=K</a:t>
            </a:r>
            <a:r>
              <a:rPr lang="es-ES" sz="4400" b="1" i="1" baseline="-25000" dirty="0" smtClean="0">
                <a:solidFill>
                  <a:srgbClr val="00B050"/>
                </a:solidFill>
                <a:effectLst>
                  <a:outerShdw blurRad="38100" dist="38100" dir="2700000" algn="tl">
                    <a:srgbClr val="000000">
                      <a:alpha val="43137"/>
                    </a:srgbClr>
                  </a:outerShdw>
                </a:effectLst>
              </a:rPr>
              <a:t> </a:t>
            </a:r>
            <a:r>
              <a:rPr lang="es-ES" sz="4400" b="1" i="1" dirty="0" smtClean="0">
                <a:solidFill>
                  <a:srgbClr val="00B050"/>
                </a:solidFill>
                <a:effectLst>
                  <a:outerShdw blurRad="38100" dist="38100" dir="2700000" algn="tl">
                    <a:srgbClr val="000000">
                      <a:alpha val="43137"/>
                    </a:srgbClr>
                  </a:outerShdw>
                </a:effectLst>
              </a:rPr>
              <a:t>c</a:t>
            </a:r>
            <a:r>
              <a:rPr lang="es-ES" sz="4400" b="1" i="1" baseline="-25000" dirty="0" smtClean="0">
                <a:solidFill>
                  <a:srgbClr val="00B050"/>
                </a:solidFill>
                <a:effectLst>
                  <a:outerShdw blurRad="38100" dist="38100" dir="2700000" algn="tl">
                    <a:srgbClr val="000000">
                      <a:alpha val="43137"/>
                    </a:srgbClr>
                  </a:outerShdw>
                </a:effectLst>
              </a:rPr>
              <a:t>A,líquido 2 </a:t>
            </a:r>
            <a:endParaRPr lang="es-ES" b="1" dirty="0" smtClean="0">
              <a:solidFill>
                <a:srgbClr val="00B050"/>
              </a:solidFill>
              <a:effectLst>
                <a:outerShdw blurRad="38100" dist="38100" dir="2700000" algn="tl">
                  <a:srgbClr val="000000">
                    <a:alpha val="43137"/>
                  </a:srgbClr>
                </a:outerShdw>
              </a:effectLst>
            </a:endParaRPr>
          </a:p>
          <a:p>
            <a:pPr>
              <a:buNone/>
            </a:pPr>
            <a:r>
              <a:rPr lang="es-ES" b="1" dirty="0" smtClean="0"/>
              <a:t> </a:t>
            </a:r>
            <a:endParaRPr lang="es-ES" dirty="0" smtClean="0"/>
          </a:p>
          <a:p>
            <a:pPr>
              <a:buNone/>
            </a:pPr>
            <a:r>
              <a:rPr lang="es-ES" b="1" i="1" dirty="0" smtClean="0">
                <a:effectLst>
                  <a:outerShdw blurRad="38100" dist="38100" dir="2700000" algn="tl">
                    <a:srgbClr val="000000">
                      <a:alpha val="43137"/>
                    </a:srgbClr>
                  </a:outerShdw>
                </a:effectLst>
              </a:rPr>
              <a:t>c</a:t>
            </a:r>
            <a:r>
              <a:rPr lang="es-ES" b="1" i="1" baseline="-25000" dirty="0" smtClean="0">
                <a:effectLst>
                  <a:outerShdw blurRad="38100" dist="38100" dir="2700000" algn="tl">
                    <a:srgbClr val="000000">
                      <a:alpha val="43137"/>
                    </a:srgbClr>
                  </a:outerShdw>
                </a:effectLst>
              </a:rPr>
              <a:t>A</a:t>
            </a:r>
            <a:r>
              <a:rPr lang="es-ES" b="1" i="1" dirty="0" smtClean="0">
                <a:effectLst>
                  <a:outerShdw blurRad="38100" dist="38100" dir="2700000" algn="tl">
                    <a:srgbClr val="000000">
                      <a:alpha val="43137"/>
                    </a:srgbClr>
                  </a:outerShdw>
                </a:effectLst>
              </a:rPr>
              <a:t> = es la concentración del soluto A en la fase liquida especificada</a:t>
            </a:r>
            <a:endParaRPr lang="es-ES" b="1" dirty="0" smtClean="0">
              <a:effectLst>
                <a:outerShdw blurRad="38100" dist="38100" dir="2700000" algn="tl">
                  <a:srgbClr val="000000">
                    <a:alpha val="43137"/>
                  </a:srgbClr>
                </a:outerShdw>
              </a:effectLst>
            </a:endParaRPr>
          </a:p>
          <a:p>
            <a:pPr>
              <a:buNone/>
            </a:pPr>
            <a:r>
              <a:rPr lang="es-ES" b="1" i="1" dirty="0" smtClean="0">
                <a:effectLst>
                  <a:outerShdw blurRad="38100" dist="38100" dir="2700000" algn="tl">
                    <a:srgbClr val="000000">
                      <a:alpha val="43137"/>
                    </a:srgbClr>
                  </a:outerShdw>
                </a:effectLst>
              </a:rPr>
              <a:t>K =  es el coeficiente de distribución </a:t>
            </a:r>
            <a:endParaRPr lang="es-ES" b="1" dirty="0" smtClean="0">
              <a:effectLst>
                <a:outerShdw blurRad="38100" dist="38100" dir="2700000" algn="tl">
                  <a:srgbClr val="000000">
                    <a:alpha val="43137"/>
                  </a:srgbClr>
                </a:outerShdw>
              </a:effectLst>
            </a:endParaRPr>
          </a:p>
          <a:p>
            <a:pPr>
              <a:buNone/>
            </a:pP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143000"/>
          </a:xfrm>
        </p:spPr>
        <p:txBody>
          <a:bodyPr>
            <a:normAutofit fontScale="90000"/>
          </a:bodyPr>
          <a:lstStyle/>
          <a:p>
            <a:r>
              <a:rPr lang="es-ES" u="sng" dirty="0" smtClean="0">
                <a:solidFill>
                  <a:srgbClr val="00B0F0"/>
                </a:solidFill>
              </a:rPr>
              <a:t>Ejemplos de aplicación de la transferencia de masa en la INTERFASE</a:t>
            </a:r>
            <a:r>
              <a:rPr lang="es-ES" dirty="0" smtClean="0">
                <a:solidFill>
                  <a:srgbClr val="00B0F0"/>
                </a:solidFill>
              </a:rPr>
              <a:t/>
            </a:r>
            <a:br>
              <a:rPr lang="es-ES" dirty="0" smtClean="0">
                <a:solidFill>
                  <a:srgbClr val="00B0F0"/>
                </a:solidFill>
              </a:rPr>
            </a:br>
            <a:endParaRPr lang="es-ES" dirty="0">
              <a:solidFill>
                <a:srgbClr val="00B0F0"/>
              </a:solidFill>
            </a:endParaRPr>
          </a:p>
        </p:txBody>
      </p:sp>
      <p:sp>
        <p:nvSpPr>
          <p:cNvPr id="3" name="2 Marcador de contenido"/>
          <p:cNvSpPr>
            <a:spLocks noGrp="1"/>
          </p:cNvSpPr>
          <p:nvPr>
            <p:ph idx="1"/>
          </p:nvPr>
        </p:nvSpPr>
        <p:spPr>
          <a:xfrm>
            <a:off x="539552" y="2708920"/>
            <a:ext cx="8229600" cy="3944456"/>
          </a:xfrm>
        </p:spPr>
        <p:txBody>
          <a:bodyPr>
            <a:normAutofit/>
          </a:bodyPr>
          <a:lstStyle/>
          <a:p>
            <a:pPr algn="ctr">
              <a:buNone/>
            </a:pPr>
            <a:r>
              <a:rPr lang="es-ES" sz="3200" b="1" dirty="0" smtClean="0">
                <a:effectLst>
                  <a:outerShdw blurRad="38100" dist="38100" dir="2700000" algn="tl">
                    <a:srgbClr val="000000">
                      <a:alpha val="43137"/>
                    </a:srgbClr>
                  </a:outerShdw>
                </a:effectLst>
              </a:rPr>
              <a:t>Operación gas-líquido</a:t>
            </a:r>
          </a:p>
          <a:p>
            <a:pPr>
              <a:buNone/>
            </a:pPr>
            <a:endParaRPr lang="es-ES" sz="3200" b="1" dirty="0" smtClean="0">
              <a:solidFill>
                <a:schemeClr val="bg1"/>
              </a:solidFill>
              <a:effectLst>
                <a:outerShdw blurRad="38100" dist="38100" dir="2700000" algn="tl">
                  <a:srgbClr val="000000">
                    <a:alpha val="43137"/>
                  </a:srgbClr>
                </a:outerShdw>
              </a:effectLst>
            </a:endParaRPr>
          </a:p>
          <a:p>
            <a:pPr algn="ctr">
              <a:buFont typeface="Wingdings" pitchFamily="2" charset="2"/>
              <a:buChar char="v"/>
            </a:pPr>
            <a:r>
              <a:rPr lang="es-ES" sz="3600" b="1" i="1" dirty="0" smtClean="0">
                <a:effectLst>
                  <a:outerShdw blurRad="38100" dist="38100" dir="2700000" algn="tl">
                    <a:srgbClr val="000000">
                      <a:alpha val="43137"/>
                    </a:srgbClr>
                  </a:outerShdw>
                </a:effectLst>
              </a:rPr>
              <a:t>Destilación</a:t>
            </a:r>
          </a:p>
          <a:p>
            <a:pPr>
              <a:buNone/>
            </a:pPr>
            <a:endParaRPr lang="es-ES" sz="3600" b="1" dirty="0" smtClean="0">
              <a:effectLst>
                <a:outerShdw blurRad="38100" dist="38100" dir="2700000" algn="tl">
                  <a:srgbClr val="000000">
                    <a:alpha val="43137"/>
                  </a:srgbClr>
                </a:outerShdw>
              </a:effectLst>
            </a:endParaRPr>
          </a:p>
          <a:p>
            <a:pPr algn="ctr">
              <a:buFont typeface="Wingdings" pitchFamily="2" charset="2"/>
              <a:buChar char="v"/>
            </a:pPr>
            <a:r>
              <a:rPr lang="es-ES" sz="3600" b="1" i="1" dirty="0" smtClean="0">
                <a:effectLst>
                  <a:outerShdw blurRad="38100" dist="38100" dir="2700000" algn="tl">
                    <a:srgbClr val="000000">
                      <a:alpha val="43137"/>
                    </a:srgbClr>
                  </a:outerShdw>
                </a:effectLst>
              </a:rPr>
              <a:t>Evaporación</a:t>
            </a:r>
            <a:endParaRPr lang="es-ES" sz="3600" dirty="0" smtClean="0"/>
          </a:p>
          <a:p>
            <a:pPr>
              <a:buNone/>
            </a:pPr>
            <a:endParaRPr lang="es-E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dirty="0" smtClean="0">
                <a:solidFill>
                  <a:schemeClr val="tx1"/>
                </a:solidFill>
              </a:rPr>
              <a:t>Operación líquido-líquido</a:t>
            </a:r>
            <a:br>
              <a:rPr lang="es-ES" dirty="0" smtClean="0">
                <a:solidFill>
                  <a:schemeClr val="tx1"/>
                </a:solidFill>
              </a:rPr>
            </a:br>
            <a:endParaRPr lang="es-ES" dirty="0">
              <a:solidFill>
                <a:schemeClr val="tx1"/>
              </a:solidFill>
            </a:endParaRPr>
          </a:p>
        </p:txBody>
      </p:sp>
      <p:sp>
        <p:nvSpPr>
          <p:cNvPr id="3" name="2 Marcador de contenido"/>
          <p:cNvSpPr>
            <a:spLocks noGrp="1"/>
          </p:cNvSpPr>
          <p:nvPr>
            <p:ph idx="1"/>
          </p:nvPr>
        </p:nvSpPr>
        <p:spPr>
          <a:xfrm>
            <a:off x="539552" y="1196752"/>
            <a:ext cx="8229600" cy="4709160"/>
          </a:xfrm>
        </p:spPr>
        <p:txBody>
          <a:bodyPr>
            <a:noAutofit/>
          </a:bodyPr>
          <a:lstStyle/>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Extracción</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Lixiviación</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Adsorción</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Cristalización</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endParaRPr lang="es-ES" sz="3600"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r>
              <a:rPr lang="es-ES" dirty="0" smtClean="0">
                <a:solidFill>
                  <a:schemeClr val="tx1"/>
                </a:solidFill>
              </a:rPr>
              <a:t>Operaciones gas-líquido </a:t>
            </a:r>
            <a:br>
              <a:rPr lang="es-ES" dirty="0" smtClean="0">
                <a:solidFill>
                  <a:schemeClr val="tx1"/>
                </a:solidFill>
              </a:rPr>
            </a:br>
            <a:endParaRPr lang="es-ES" dirty="0">
              <a:solidFill>
                <a:schemeClr val="tx1"/>
              </a:solidFill>
            </a:endParaRPr>
          </a:p>
        </p:txBody>
      </p:sp>
      <p:sp>
        <p:nvSpPr>
          <p:cNvPr id="3" name="2 Marcador de contenido"/>
          <p:cNvSpPr>
            <a:spLocks noGrp="1"/>
          </p:cNvSpPr>
          <p:nvPr>
            <p:ph idx="1"/>
          </p:nvPr>
        </p:nvSpPr>
        <p:spPr/>
        <p:txBody>
          <a:bodyPr>
            <a:normAutofit/>
          </a:bodyPr>
          <a:lstStyle/>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Liofilización</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Secado</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r>
              <a:rPr lang="es-ES" sz="3600" b="1" i="1" dirty="0" smtClean="0">
                <a:effectLst>
                  <a:outerShdw blurRad="38100" dist="38100" dir="2700000" algn="tl">
                    <a:srgbClr val="000000">
                      <a:alpha val="43137"/>
                    </a:srgbClr>
                  </a:outerShdw>
                </a:effectLst>
              </a:rPr>
              <a:t>Adsorción</a:t>
            </a:r>
            <a:endParaRPr lang="es-ES" sz="3600" b="1" dirty="0" smtClean="0">
              <a:effectLst>
                <a:outerShdw blurRad="38100" dist="38100" dir="2700000" algn="tl">
                  <a:srgbClr val="000000">
                    <a:alpha val="43137"/>
                  </a:srgbClr>
                </a:outerShdw>
              </a:effectLst>
            </a:endParaRPr>
          </a:p>
          <a:p>
            <a:pPr algn="ctr">
              <a:lnSpc>
                <a:spcPct val="200000"/>
              </a:lnSpc>
              <a:buFont typeface="Wingdings" pitchFamily="2" charset="2"/>
              <a:buChar char="v"/>
            </a:pPr>
            <a:endParaRPr lang="es-ES" sz="36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smtClean="0">
                <a:solidFill>
                  <a:srgbClr val="00B0F0"/>
                </a:solidFill>
              </a:rPr>
              <a:t>Video ilustrativo</a:t>
            </a:r>
            <a:endParaRPr lang="es-ES" dirty="0">
              <a:solidFill>
                <a:srgbClr val="00B0F0"/>
              </a:solidFill>
            </a:endParaRPr>
          </a:p>
        </p:txBody>
      </p:sp>
      <p:pic>
        <p:nvPicPr>
          <p:cNvPr id="5" name="CLASE DE TRANSFERENCIA DE MASA INTERFASIAL.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730250" y="908050"/>
            <a:ext cx="7681913" cy="57610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i="1" u="sng" dirty="0" smtClean="0">
                <a:solidFill>
                  <a:srgbClr val="00B0F0"/>
                </a:solidFill>
              </a:rPr>
              <a:t>Conceptos teóricos</a:t>
            </a:r>
            <a:r>
              <a:rPr lang="es-ES" dirty="0" smtClean="0">
                <a:solidFill>
                  <a:srgbClr val="00B0F0"/>
                </a:solidFill>
              </a:rPr>
              <a:t/>
            </a:r>
            <a:br>
              <a:rPr lang="es-ES" dirty="0" smtClean="0">
                <a:solidFill>
                  <a:srgbClr val="00B0F0"/>
                </a:solidFill>
              </a:rPr>
            </a:br>
            <a:endParaRPr lang="es-ES" dirty="0">
              <a:solidFill>
                <a:srgbClr val="00B0F0"/>
              </a:solidFill>
            </a:endParaRPr>
          </a:p>
        </p:txBody>
      </p:sp>
      <p:sp>
        <p:nvSpPr>
          <p:cNvPr id="3" name="2 Marcador de contenido"/>
          <p:cNvSpPr>
            <a:spLocks noGrp="1"/>
          </p:cNvSpPr>
          <p:nvPr>
            <p:ph idx="1"/>
          </p:nvPr>
        </p:nvSpPr>
        <p:spPr>
          <a:xfrm>
            <a:off x="1216173" y="2068409"/>
            <a:ext cx="6711654" cy="4195481"/>
          </a:xfrm>
        </p:spPr>
        <p:txBody>
          <a:bodyPr/>
          <a:lstStyle/>
          <a:p>
            <a:pPr algn="ctr">
              <a:buNone/>
            </a:pPr>
            <a:r>
              <a:rPr lang="es-ES" sz="2800" b="1" dirty="0" smtClean="0">
                <a:effectLst>
                  <a:outerShdw blurRad="38100" dist="38100" dir="2700000" algn="tl">
                    <a:srgbClr val="000000">
                      <a:alpha val="43137"/>
                    </a:srgbClr>
                  </a:outerShdw>
                </a:effectLst>
              </a:rPr>
              <a:t>Como sabemos la velocidad de transferencia puede expresarse como la fuerza impulsora dividida entre la resistencia:</a:t>
            </a:r>
          </a:p>
          <a:p>
            <a:pPr>
              <a:buNone/>
            </a:pPr>
            <a:endParaRPr lang="es-ES" dirty="0">
              <a:solidFill>
                <a:srgbClr val="FFC0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053" name="Rectangle 5"/>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05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87691" y="4365104"/>
            <a:ext cx="5568618" cy="99242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u="sng" dirty="0" smtClean="0">
                <a:solidFill>
                  <a:srgbClr val="00B0F0"/>
                </a:solidFill>
              </a:rPr>
              <a:t>Teoría de las dos resistencias</a:t>
            </a:r>
            <a:r>
              <a:rPr lang="es-ES" dirty="0" smtClean="0">
                <a:solidFill>
                  <a:srgbClr val="00B0F0"/>
                </a:solidFill>
              </a:rPr>
              <a:t/>
            </a:r>
            <a:br>
              <a:rPr lang="es-ES" dirty="0" smtClean="0">
                <a:solidFill>
                  <a:srgbClr val="00B0F0"/>
                </a:solidFill>
              </a:rPr>
            </a:br>
            <a:endParaRPr lang="es-ES" dirty="0">
              <a:solidFill>
                <a:srgbClr val="00B0F0"/>
              </a:solidFill>
            </a:endParaRPr>
          </a:p>
        </p:txBody>
      </p:sp>
      <p:sp>
        <p:nvSpPr>
          <p:cNvPr id="3" name="2 Marcador de contenido"/>
          <p:cNvSpPr>
            <a:spLocks noGrp="1"/>
          </p:cNvSpPr>
          <p:nvPr>
            <p:ph idx="1"/>
          </p:nvPr>
        </p:nvSpPr>
        <p:spPr>
          <a:xfrm>
            <a:off x="467544" y="1600200"/>
            <a:ext cx="8219256" cy="4709160"/>
          </a:xfrm>
        </p:spPr>
        <p:txBody>
          <a:bodyPr numCol="1">
            <a:normAutofit/>
          </a:bodyPr>
          <a:lstStyle/>
          <a:p>
            <a:pPr algn="just">
              <a:buNone/>
            </a:pPr>
            <a:r>
              <a:rPr lang="es-ES" sz="2800" b="1" dirty="0" smtClean="0">
                <a:solidFill>
                  <a:srgbClr val="FFC000"/>
                </a:solidFill>
              </a:rPr>
              <a:t>    </a:t>
            </a:r>
            <a:r>
              <a:rPr lang="es-ES" sz="2800" b="1" dirty="0" smtClean="0">
                <a:effectLst>
                  <a:outerShdw blurRad="38100" dist="38100" dir="2700000" algn="tl">
                    <a:srgbClr val="000000">
                      <a:alpha val="43137"/>
                    </a:srgbClr>
                  </a:outerShdw>
                </a:effectLst>
              </a:rPr>
              <a:t>La teoría tiene dos hipótesis principales: </a:t>
            </a:r>
          </a:p>
          <a:p>
            <a:pPr algn="just">
              <a:buFont typeface="Book Antiqua" pitchFamily="18" charset="0"/>
              <a:buChar char="█"/>
            </a:pPr>
            <a:r>
              <a:rPr lang="es-ES" sz="2800" b="1" dirty="0" smtClean="0">
                <a:effectLst>
                  <a:outerShdw blurRad="38100" dist="38100" dir="2700000" algn="tl">
                    <a:srgbClr val="000000">
                      <a:alpha val="43137"/>
                    </a:srgbClr>
                  </a:outerShdw>
                </a:effectLst>
              </a:rPr>
              <a:t>la rapidez de transferencia de masa entre las dos fases está controlada por </a:t>
            </a:r>
            <a:r>
              <a:rPr lang="es-ES" sz="2800" b="1" dirty="0" smtClean="0">
                <a:effectLst>
                  <a:outerShdw blurRad="38100" dist="38100" dir="2700000" algn="tl">
                    <a:srgbClr val="000000">
                      <a:alpha val="43137"/>
                    </a:srgbClr>
                  </a:outerShdw>
                </a:effectLst>
              </a:rPr>
              <a:t>la rapidez </a:t>
            </a:r>
            <a:r>
              <a:rPr lang="es-ES" sz="2800" b="1" dirty="0" smtClean="0">
                <a:effectLst>
                  <a:outerShdw blurRad="38100" dist="38100" dir="2700000" algn="tl">
                    <a:srgbClr val="000000">
                      <a:alpha val="43137"/>
                    </a:srgbClr>
                  </a:outerShdw>
                </a:effectLst>
              </a:rPr>
              <a:t>de difusión a través de las fases a cada lado de la interfase.</a:t>
            </a:r>
          </a:p>
          <a:p>
            <a:pPr algn="just">
              <a:buFont typeface="Book Antiqua" pitchFamily="18" charset="0"/>
              <a:buChar char="█"/>
            </a:pPr>
            <a:r>
              <a:rPr lang="es-ES" sz="2800" b="1" dirty="0" smtClean="0">
                <a:effectLst>
                  <a:outerShdw blurRad="38100" dist="38100" dir="2700000" algn="tl">
                    <a:srgbClr val="000000">
                      <a:alpha val="43137"/>
                    </a:srgbClr>
                  </a:outerShdw>
                </a:effectLst>
              </a:rPr>
              <a:t>no se ofrece resistencia a la transferencia del componente que se difunde a través de la interfase</a:t>
            </a:r>
            <a:endParaRPr lang="es-ES" sz="28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00B0F0"/>
                </a:solidFill>
              </a:rPr>
              <a:t>Gradiente de concentración entre dos fases en contacto</a:t>
            </a:r>
            <a:endParaRPr lang="es-ES" dirty="0">
              <a:solidFill>
                <a:srgbClr val="00B0F0"/>
              </a:solidFill>
            </a:endParaRPr>
          </a:p>
        </p:txBody>
      </p:sp>
      <p:sp>
        <p:nvSpPr>
          <p:cNvPr id="5" name="4 CuadroTexto"/>
          <p:cNvSpPr txBox="1"/>
          <p:nvPr/>
        </p:nvSpPr>
        <p:spPr>
          <a:xfrm>
            <a:off x="2627784" y="6165304"/>
            <a:ext cx="3600400" cy="461665"/>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Figura 1</a:t>
            </a:r>
            <a:endParaRPr lang="es-ES" sz="2400" b="1" dirty="0">
              <a:effectLst>
                <a:outerShdw blurRad="38100" dist="38100" dir="2700000" algn="tl">
                  <a:srgbClr val="000000">
                    <a:alpha val="43137"/>
                  </a:srgbClr>
                </a:outerShdw>
              </a:effectLst>
            </a:endParaRPr>
          </a:p>
        </p:txBody>
      </p:sp>
      <p:pic>
        <p:nvPicPr>
          <p:cNvPr id="6" name="5 Imagen" descr="pic023.jpg"/>
          <p:cNvPicPr>
            <a:picLocks noChangeAspect="1"/>
          </p:cNvPicPr>
          <p:nvPr/>
        </p:nvPicPr>
        <p:blipFill>
          <a:blip r:embed="rId2" cstate="print"/>
          <a:stretch>
            <a:fillRect/>
          </a:stretch>
        </p:blipFill>
        <p:spPr>
          <a:xfrm>
            <a:off x="611560" y="1743074"/>
            <a:ext cx="7651155" cy="4350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764704"/>
            <a:ext cx="8229600" cy="1872208"/>
          </a:xfrm>
        </p:spPr>
        <p:txBody>
          <a:bodyPr>
            <a:noAutofit/>
          </a:bodyPr>
          <a:lstStyle/>
          <a:p>
            <a:r>
              <a:rPr lang="es-ES" sz="2600" dirty="0" smtClean="0">
                <a:solidFill>
                  <a:srgbClr val="00B0F0"/>
                </a:solidFill>
              </a:rPr>
              <a:t>La velocidad de transferencia de soluto desde la fase gaseosa global hasta la interfase es :</a:t>
            </a:r>
            <a:r>
              <a:rPr lang="es-ES" sz="3200" dirty="0" smtClean="0">
                <a:solidFill>
                  <a:srgbClr val="00B0F0"/>
                </a:solidFill>
              </a:rPr>
              <a:t/>
            </a:r>
            <a:br>
              <a:rPr lang="es-ES" sz="3200" dirty="0" smtClean="0">
                <a:solidFill>
                  <a:srgbClr val="00B0F0"/>
                </a:solidFill>
              </a:rPr>
            </a:br>
            <a:r>
              <a:rPr lang="es-ES" sz="3200" dirty="0" smtClean="0">
                <a:solidFill>
                  <a:srgbClr val="00B0F0"/>
                </a:solidFill>
              </a:rPr>
              <a:t> </a:t>
            </a:r>
            <a:br>
              <a:rPr lang="es-ES" sz="3200" dirty="0" smtClean="0">
                <a:solidFill>
                  <a:srgbClr val="00B0F0"/>
                </a:solidFill>
              </a:rPr>
            </a:br>
            <a:endParaRPr lang="es-ES" sz="3200" dirty="0">
              <a:solidFill>
                <a:srgbClr val="00B0F0"/>
              </a:solidFill>
            </a:endParaRPr>
          </a:p>
        </p:txBody>
      </p:sp>
      <p:sp>
        <p:nvSpPr>
          <p:cNvPr id="6" name="5 Marcador de contenido"/>
          <p:cNvSpPr>
            <a:spLocks noGrp="1"/>
          </p:cNvSpPr>
          <p:nvPr>
            <p:ph idx="1"/>
          </p:nvPr>
        </p:nvSpPr>
        <p:spPr>
          <a:xfrm>
            <a:off x="755576" y="1412776"/>
            <a:ext cx="6711654" cy="4195481"/>
          </a:xfrm>
        </p:spPr>
        <p:txBody>
          <a:bodyPr/>
          <a:lstStyle/>
          <a:p>
            <a:pPr>
              <a:buNone/>
            </a:pPr>
            <a:r>
              <a:rPr lang="es-ES" dirty="0" smtClean="0"/>
              <a:t>                             </a:t>
            </a:r>
          </a:p>
          <a:p>
            <a:pPr>
              <a:buNone/>
            </a:pPr>
            <a:endParaRPr lang="es-ES" dirty="0" smtClean="0"/>
          </a:p>
          <a:p>
            <a:pPr>
              <a:buNone/>
            </a:pPr>
            <a:r>
              <a:rPr lang="es-ES" sz="1800" dirty="0" smtClean="0"/>
              <a:t>           </a:t>
            </a:r>
            <a:r>
              <a:rPr lang="es-ES" sz="2800" dirty="0" smtClean="0"/>
              <a:t>N</a:t>
            </a:r>
            <a:r>
              <a:rPr lang="es-ES" sz="2800" baseline="-25000" dirty="0" smtClean="0"/>
              <a:t>A</a:t>
            </a:r>
            <a:r>
              <a:rPr lang="es-ES" sz="2800" dirty="0" smtClean="0"/>
              <a:t> =</a:t>
            </a:r>
          </a:p>
          <a:p>
            <a:endParaRPr lang="es-ES" dirty="0"/>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471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95324" y="1951273"/>
            <a:ext cx="1844574" cy="1057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CuadroTexto"/>
          <p:cNvSpPr txBox="1"/>
          <p:nvPr/>
        </p:nvSpPr>
        <p:spPr>
          <a:xfrm>
            <a:off x="4880720" y="2209313"/>
            <a:ext cx="3816424" cy="461665"/>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Ecuación 2</a:t>
            </a:r>
            <a:endParaRPr lang="es-ES" sz="2400" b="1" dirty="0">
              <a:effectLst>
                <a:outerShdw blurRad="38100" dist="38100" dir="2700000" algn="tl">
                  <a:srgbClr val="000000">
                    <a:alpha val="43137"/>
                  </a:srgbClr>
                </a:outerShdw>
              </a:effectLst>
            </a:endParaRPr>
          </a:p>
        </p:txBody>
      </p:sp>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125" y="4468849"/>
            <a:ext cx="2054972" cy="120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p:cNvSpPr/>
          <p:nvPr/>
        </p:nvSpPr>
        <p:spPr>
          <a:xfrm>
            <a:off x="629016" y="3307125"/>
            <a:ext cx="7821764" cy="892552"/>
          </a:xfrm>
          <a:prstGeom prst="rect">
            <a:avLst/>
          </a:prstGeom>
        </p:spPr>
        <p:txBody>
          <a:bodyPr wrap="square">
            <a:spAutoFit/>
          </a:bodyPr>
          <a:lstStyle/>
          <a:p>
            <a:r>
              <a:rPr lang="es-ES" sz="2600" dirty="0">
                <a:solidFill>
                  <a:srgbClr val="00B0F0"/>
                </a:solidFill>
              </a:rPr>
              <a:t>La velocidad de transferencia desde la </a:t>
            </a:r>
            <a:r>
              <a:rPr lang="es-ES" sz="2600" dirty="0" err="1">
                <a:solidFill>
                  <a:srgbClr val="00B0F0"/>
                </a:solidFill>
              </a:rPr>
              <a:t>interfase</a:t>
            </a:r>
            <a:r>
              <a:rPr lang="es-ES" sz="2600" dirty="0">
                <a:solidFill>
                  <a:srgbClr val="00B0F0"/>
                </a:solidFill>
              </a:rPr>
              <a:t> hasta el líquido global es </a:t>
            </a:r>
            <a:endParaRPr lang="es-AR" sz="2600" dirty="0"/>
          </a:p>
        </p:txBody>
      </p:sp>
      <p:sp>
        <p:nvSpPr>
          <p:cNvPr id="3" name="Rectángulo 2"/>
          <p:cNvSpPr/>
          <p:nvPr/>
        </p:nvSpPr>
        <p:spPr>
          <a:xfrm>
            <a:off x="1360211" y="4809825"/>
            <a:ext cx="936104" cy="523220"/>
          </a:xfrm>
          <a:prstGeom prst="rect">
            <a:avLst/>
          </a:prstGeom>
        </p:spPr>
        <p:txBody>
          <a:bodyPr wrap="square">
            <a:spAutoFit/>
          </a:bodyPr>
          <a:lstStyle/>
          <a:p>
            <a:pPr>
              <a:buNone/>
            </a:pPr>
            <a:r>
              <a:rPr lang="es-ES" sz="2800" dirty="0"/>
              <a:t>N</a:t>
            </a:r>
            <a:r>
              <a:rPr lang="es-ES" sz="2800" baseline="-25000" dirty="0"/>
              <a:t>A</a:t>
            </a:r>
            <a:r>
              <a:rPr lang="es-ES" sz="2800" dirty="0"/>
              <a:t> =</a:t>
            </a:r>
          </a:p>
        </p:txBody>
      </p:sp>
      <p:sp>
        <p:nvSpPr>
          <p:cNvPr id="10" name="5 CuadroTexto"/>
          <p:cNvSpPr txBox="1"/>
          <p:nvPr/>
        </p:nvSpPr>
        <p:spPr>
          <a:xfrm>
            <a:off x="4880524" y="4819050"/>
            <a:ext cx="3816424" cy="461665"/>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Ecuación 3</a:t>
            </a:r>
            <a:endParaRPr lang="es-ES" sz="2400"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8229600" cy="5976664"/>
          </a:xfrm>
        </p:spPr>
        <p:txBody>
          <a:bodyPr>
            <a:noAutofit/>
          </a:bodyPr>
          <a:lstStyle/>
          <a:p>
            <a:pPr>
              <a:spcBef>
                <a:spcPts val="0"/>
              </a:spcBef>
              <a:buNone/>
            </a:pPr>
            <a:r>
              <a:rPr lang="es-ES" sz="2200" b="1" dirty="0" smtClean="0">
                <a:effectLst>
                  <a:outerShdw blurRad="38100" dist="38100" dir="2700000" algn="tl">
                    <a:srgbClr val="000000">
                      <a:alpha val="43137"/>
                    </a:srgbClr>
                  </a:outerShdw>
                </a:effectLst>
              </a:rPr>
              <a:t>N</a:t>
            </a:r>
            <a:r>
              <a:rPr lang="es-ES" sz="2200" b="1" baseline="-25000" dirty="0" smtClean="0">
                <a:effectLst>
                  <a:outerShdw blurRad="38100" dist="38100" dir="2700000" algn="tl">
                    <a:srgbClr val="000000">
                      <a:alpha val="43137"/>
                    </a:srgbClr>
                  </a:outerShdw>
                </a:effectLst>
              </a:rPr>
              <a:t>A </a:t>
            </a:r>
            <a:r>
              <a:rPr lang="es-ES" sz="2200" b="1" dirty="0" smtClean="0">
                <a:effectLst>
                  <a:outerShdw blurRad="38100" dist="38100" dir="2700000" algn="tl">
                    <a:srgbClr val="000000">
                      <a:alpha val="43137"/>
                    </a:srgbClr>
                  </a:outerShdw>
                </a:effectLst>
              </a:rPr>
              <a:t>= velocidad de transferencia del soluto [moles de A transferidos/tiempo]</a:t>
            </a:r>
          </a:p>
          <a:p>
            <a:pPr>
              <a:spcBef>
                <a:spcPts val="0"/>
              </a:spcBef>
              <a:buNone/>
            </a:pPr>
            <a:endParaRPr lang="es-ES" sz="2200" b="1" dirty="0" smtClean="0">
              <a:effectLst>
                <a:outerShdw blurRad="38100" dist="38100" dir="2700000" algn="tl">
                  <a:srgbClr val="000000">
                    <a:alpha val="43137"/>
                  </a:srgbClr>
                </a:outerShdw>
              </a:effectLst>
            </a:endParaRPr>
          </a:p>
          <a:p>
            <a:pPr>
              <a:spcBef>
                <a:spcPts val="0"/>
              </a:spcBef>
              <a:buNone/>
            </a:pPr>
            <a:r>
              <a:rPr lang="es-ES" sz="2200" b="1" baseline="-25000" dirty="0" smtClean="0">
                <a:effectLst>
                  <a:outerShdw blurRad="38100" dist="38100" dir="2700000" algn="tl">
                    <a:srgbClr val="000000">
                      <a:alpha val="43137"/>
                    </a:srgbClr>
                  </a:outerShdw>
                </a:effectLst>
              </a:rPr>
              <a:t> </a:t>
            </a:r>
            <a:r>
              <a:rPr lang="es-ES" sz="2200" b="1" dirty="0" smtClean="0">
                <a:effectLst>
                  <a:outerShdw blurRad="38100" dist="38100" dir="2700000" algn="tl">
                    <a:srgbClr val="000000">
                      <a:alpha val="43137"/>
                    </a:srgbClr>
                  </a:outerShdw>
                </a:effectLst>
              </a:rPr>
              <a:t>p</a:t>
            </a:r>
            <a:r>
              <a:rPr lang="es-ES" sz="2200" b="1" baseline="-25000" dirty="0" smtClean="0">
                <a:effectLst>
                  <a:outerShdw blurRad="38100" dist="38100" dir="2700000" algn="tl">
                    <a:srgbClr val="000000">
                      <a:alpha val="43137"/>
                    </a:srgbClr>
                  </a:outerShdw>
                </a:effectLst>
              </a:rPr>
              <a:t>AG</a:t>
            </a:r>
            <a:r>
              <a:rPr lang="es-ES" sz="2200" b="1" dirty="0" smtClean="0">
                <a:effectLst>
                  <a:outerShdw blurRad="38100" dist="38100" dir="2700000" algn="tl">
                    <a:srgbClr val="000000">
                      <a:alpha val="43137"/>
                    </a:srgbClr>
                  </a:outerShdw>
                </a:effectLst>
              </a:rPr>
              <a:t>= presión parcial del soluto en la fase gaseosa [unidades de presión]</a:t>
            </a:r>
          </a:p>
          <a:p>
            <a:pPr>
              <a:spcBef>
                <a:spcPts val="0"/>
              </a:spcBef>
              <a:buNone/>
            </a:pPr>
            <a:endParaRPr lang="es-ES" sz="2200" b="1" dirty="0" smtClean="0">
              <a:effectLst>
                <a:outerShdw blurRad="38100" dist="38100" dir="2700000" algn="tl">
                  <a:srgbClr val="000000">
                    <a:alpha val="43137"/>
                  </a:srgbClr>
                </a:outerShdw>
              </a:effectLst>
            </a:endParaRPr>
          </a:p>
          <a:p>
            <a:pPr>
              <a:spcBef>
                <a:spcPts val="0"/>
              </a:spcBef>
              <a:buNone/>
            </a:pPr>
            <a:r>
              <a:rPr lang="es-ES" sz="2200" b="1" dirty="0" smtClean="0">
                <a:effectLst>
                  <a:outerShdw blurRad="38100" dist="38100" dir="2700000" algn="tl">
                    <a:srgbClr val="000000">
                      <a:alpha val="43137"/>
                    </a:srgbClr>
                  </a:outerShdw>
                </a:effectLst>
              </a:rPr>
              <a:t>C</a:t>
            </a:r>
            <a:r>
              <a:rPr lang="es-ES" sz="2200" b="1" baseline="-25000" dirty="0" smtClean="0">
                <a:effectLst>
                  <a:outerShdw blurRad="38100" dist="38100" dir="2700000" algn="tl">
                    <a:srgbClr val="000000">
                      <a:alpha val="43137"/>
                    </a:srgbClr>
                  </a:outerShdw>
                </a:effectLst>
              </a:rPr>
              <a:t>AL</a:t>
            </a:r>
            <a:r>
              <a:rPr lang="es-ES" sz="2200" b="1" dirty="0" smtClean="0">
                <a:effectLst>
                  <a:outerShdw blurRad="38100" dist="38100" dir="2700000" algn="tl">
                    <a:srgbClr val="000000">
                      <a:alpha val="43137"/>
                    </a:srgbClr>
                  </a:outerShdw>
                </a:effectLst>
              </a:rPr>
              <a:t> = concentración del soluto en la fase líquida [moles de A transferidos/volumen]</a:t>
            </a:r>
          </a:p>
          <a:p>
            <a:pPr>
              <a:spcBef>
                <a:spcPts val="0"/>
              </a:spcBef>
              <a:buNone/>
            </a:pPr>
            <a:endParaRPr lang="es-ES" sz="2200" b="1" dirty="0" smtClean="0">
              <a:effectLst>
                <a:outerShdw blurRad="38100" dist="38100" dir="2700000" algn="tl">
                  <a:srgbClr val="000000">
                    <a:alpha val="43137"/>
                  </a:srgbClr>
                </a:outerShdw>
              </a:effectLst>
            </a:endParaRPr>
          </a:p>
          <a:p>
            <a:pPr>
              <a:spcBef>
                <a:spcPts val="0"/>
              </a:spcBef>
              <a:buNone/>
            </a:pPr>
            <a:r>
              <a:rPr lang="es-ES" sz="2200" b="1" dirty="0" smtClean="0">
                <a:effectLst>
                  <a:outerShdw blurRad="38100" dist="38100" dir="2700000" algn="tl">
                    <a:srgbClr val="000000">
                      <a:alpha val="43137"/>
                    </a:srgbClr>
                  </a:outerShdw>
                </a:effectLst>
              </a:rPr>
              <a:t>A = área de transferencia [longitud al cuadrado]</a:t>
            </a:r>
          </a:p>
          <a:p>
            <a:pPr>
              <a:spcBef>
                <a:spcPts val="0"/>
              </a:spcBef>
              <a:buNone/>
            </a:pPr>
            <a:endParaRPr lang="es-ES" sz="2200" b="1" dirty="0" smtClean="0">
              <a:effectLst>
                <a:outerShdw blurRad="38100" dist="38100" dir="2700000" algn="tl">
                  <a:srgbClr val="000000">
                    <a:alpha val="43137"/>
                  </a:srgbClr>
                </a:outerShdw>
              </a:effectLst>
            </a:endParaRPr>
          </a:p>
          <a:p>
            <a:pPr>
              <a:spcBef>
                <a:spcPts val="0"/>
              </a:spcBef>
              <a:buNone/>
            </a:pPr>
            <a:r>
              <a:rPr lang="es-ES" sz="2200" b="1" dirty="0" smtClean="0">
                <a:effectLst>
                  <a:outerShdw blurRad="38100" dist="38100" dir="2700000" algn="tl">
                    <a:srgbClr val="000000">
                      <a:alpha val="43137"/>
                    </a:srgbClr>
                  </a:outerShdw>
                </a:effectLst>
              </a:rPr>
              <a:t>k</a:t>
            </a:r>
            <a:r>
              <a:rPr lang="es-ES" sz="2200" b="1" baseline="-25000" dirty="0" smtClean="0">
                <a:effectLst>
                  <a:outerShdw blurRad="38100" dist="38100" dir="2700000" algn="tl">
                    <a:srgbClr val="000000">
                      <a:alpha val="43137"/>
                    </a:srgbClr>
                  </a:outerShdw>
                </a:effectLst>
              </a:rPr>
              <a:t>G</a:t>
            </a:r>
            <a:r>
              <a:rPr lang="es-ES" sz="2200" b="1" dirty="0" smtClean="0">
                <a:effectLst>
                  <a:outerShdw blurRad="38100" dist="38100" dir="2700000" algn="tl">
                    <a:srgbClr val="000000">
                      <a:alpha val="43137"/>
                    </a:srgbClr>
                  </a:outerShdw>
                </a:effectLst>
              </a:rPr>
              <a:t>= coeficiente de transferencia de masa para la fase gaseosa [moles de A transferidos/(tiempo)(área interfacial)(unidades de concentración)]</a:t>
            </a:r>
          </a:p>
          <a:p>
            <a:pPr>
              <a:spcBef>
                <a:spcPts val="0"/>
              </a:spcBef>
              <a:buNone/>
            </a:pPr>
            <a:endParaRPr lang="es-ES" sz="2200" b="1" dirty="0" smtClean="0">
              <a:effectLst>
                <a:outerShdw blurRad="38100" dist="38100" dir="2700000" algn="tl">
                  <a:srgbClr val="000000">
                    <a:alpha val="43137"/>
                  </a:srgbClr>
                </a:outerShdw>
              </a:effectLst>
            </a:endParaRPr>
          </a:p>
          <a:p>
            <a:pPr>
              <a:spcBef>
                <a:spcPts val="0"/>
              </a:spcBef>
              <a:buNone/>
            </a:pPr>
            <a:r>
              <a:rPr lang="es-ES" sz="2200" b="1" dirty="0" smtClean="0">
                <a:effectLst>
                  <a:outerShdw blurRad="38100" dist="38100" dir="2700000" algn="tl">
                    <a:srgbClr val="000000">
                      <a:alpha val="43137"/>
                    </a:srgbClr>
                  </a:outerShdw>
                </a:effectLst>
              </a:rPr>
              <a:t>k</a:t>
            </a:r>
            <a:r>
              <a:rPr lang="es-ES" sz="2200" b="1" baseline="-25000" dirty="0" smtClean="0">
                <a:effectLst>
                  <a:outerShdw blurRad="38100" dist="38100" dir="2700000" algn="tl">
                    <a:srgbClr val="000000">
                      <a:alpha val="43137"/>
                    </a:srgbClr>
                  </a:outerShdw>
                </a:effectLst>
              </a:rPr>
              <a:t>L</a:t>
            </a:r>
            <a:r>
              <a:rPr lang="es-ES" sz="2200" b="1" dirty="0" smtClean="0">
                <a:effectLst>
                  <a:outerShdw blurRad="38100" dist="38100" dir="2700000" algn="tl">
                    <a:srgbClr val="000000">
                      <a:alpha val="43137"/>
                    </a:srgbClr>
                  </a:outerShdw>
                </a:effectLst>
              </a:rPr>
              <a:t> = coeficiente de transferencia de masa para la fase líquida [moles de A transferidos/(tiempo)(área interfacial)(unidades de concentración)]</a:t>
            </a:r>
          </a:p>
          <a:p>
            <a:pPr>
              <a:spcBef>
                <a:spcPts val="0"/>
              </a:spcBef>
              <a:buNone/>
            </a:pPr>
            <a:endParaRPr lang="es-ES" sz="2200" b="1"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700" y="429978"/>
            <a:ext cx="7055380" cy="1400530"/>
          </a:xfrm>
        </p:spPr>
        <p:txBody>
          <a:bodyPr>
            <a:normAutofit/>
          </a:bodyPr>
          <a:lstStyle/>
          <a:p>
            <a:r>
              <a:rPr lang="es-ES" sz="3600" dirty="0" smtClean="0">
                <a:solidFill>
                  <a:srgbClr val="00B0F0"/>
                </a:solidFill>
              </a:rPr>
              <a:t>Bajo condiciones de estado estacionario</a:t>
            </a:r>
            <a:endParaRPr lang="es-ES" sz="3600" dirty="0">
              <a:solidFill>
                <a:srgbClr val="00B0F0"/>
              </a:solidFill>
            </a:endParaRPr>
          </a:p>
        </p:txBody>
      </p:sp>
      <p:sp>
        <p:nvSpPr>
          <p:cNvPr id="3" name="2 Marcador de contenido"/>
          <p:cNvSpPr>
            <a:spLocks noGrp="1"/>
          </p:cNvSpPr>
          <p:nvPr>
            <p:ph idx="1"/>
          </p:nvPr>
        </p:nvSpPr>
        <p:spPr>
          <a:xfrm>
            <a:off x="467544" y="2060848"/>
            <a:ext cx="6711654" cy="4195481"/>
          </a:xfrm>
        </p:spPr>
        <p:txBody>
          <a:bodyPr/>
          <a:lstStyle/>
          <a:p>
            <a:pPr>
              <a:buNone/>
            </a:pPr>
            <a:endParaRPr lang="es-ES" dirty="0" smtClean="0"/>
          </a:p>
          <a:p>
            <a:pPr>
              <a:buNone/>
            </a:pPr>
            <a:endParaRPr lang="es-ES" dirty="0" smtClean="0"/>
          </a:p>
          <a:p>
            <a:pPr>
              <a:buNone/>
            </a:pPr>
            <a:endParaRPr lang="es-ES" dirty="0" smtClean="0"/>
          </a:p>
          <a:p>
            <a:pPr>
              <a:buNone/>
            </a:pPr>
            <a:r>
              <a:rPr lang="es-ES" sz="3600" dirty="0" smtClean="0"/>
              <a:t>     N</a:t>
            </a:r>
            <a:r>
              <a:rPr lang="es-ES" sz="3600" baseline="-25000" dirty="0" smtClean="0"/>
              <a:t>A</a:t>
            </a:r>
            <a:r>
              <a:rPr lang="es-ES" sz="3600" dirty="0" smtClean="0"/>
              <a:t> =                        = </a:t>
            </a:r>
          </a:p>
          <a:p>
            <a:endParaRPr lang="es-ES" dirty="0"/>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440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67744" y="3008077"/>
            <a:ext cx="2676476" cy="15350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440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4128" y="2971392"/>
            <a:ext cx="2679988" cy="15717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408</TotalTime>
  <Words>831</Words>
  <Application>Microsoft Office PowerPoint</Application>
  <PresentationFormat>Presentación en pantalla (4:3)</PresentationFormat>
  <Paragraphs>108</Paragraphs>
  <Slides>24</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Book Antiqua</vt:lpstr>
      <vt:lpstr>Calibri</vt:lpstr>
      <vt:lpstr>Century Gothic</vt:lpstr>
      <vt:lpstr>Times New Roman</vt:lpstr>
      <vt:lpstr>Wingdings</vt:lpstr>
      <vt:lpstr>Wingdings 3</vt:lpstr>
      <vt:lpstr>Ion</vt:lpstr>
      <vt:lpstr>TRANSFERENCIA DE MASA EN LA INTERFASE  </vt:lpstr>
      <vt:lpstr>Introducción  </vt:lpstr>
      <vt:lpstr>Video ilustrativo</vt:lpstr>
      <vt:lpstr>Conceptos teóricos </vt:lpstr>
      <vt:lpstr>Teoría de las dos resistencias </vt:lpstr>
      <vt:lpstr>Gradiente de concentración entre dos fases en contacto</vt:lpstr>
      <vt:lpstr>La velocidad de transferencia de soluto desde la fase gaseosa global hasta la interfase es :   </vt:lpstr>
      <vt:lpstr>Presentación de PowerPoint</vt:lpstr>
      <vt:lpstr>Bajo condiciones de estado estacionario</vt:lpstr>
      <vt:lpstr>Para usar las ecuaciones 2 y 3 se requieren conocer la composición de la interfase</vt:lpstr>
      <vt:lpstr>Esquema de dos resistencia en paralelo</vt:lpstr>
      <vt:lpstr>Presentación de PowerPoint</vt:lpstr>
      <vt:lpstr>Ecuación general del equilibrio de fases</vt:lpstr>
      <vt:lpstr>Se han desarrollado ecuaciones que relacionan las concentraciones de equilibrio en las fases</vt:lpstr>
      <vt:lpstr>Relaciones de equilibrio</vt:lpstr>
      <vt:lpstr>Fuerza impulsora de la fase líquida con unidades de presión</vt:lpstr>
      <vt:lpstr>Coeficiente total de transferencia de masa </vt:lpstr>
      <vt:lpstr>Grafico de las fuerzas impulsoras de concentración para la teoría de las dos resistencias </vt:lpstr>
      <vt:lpstr>Casos especiales </vt:lpstr>
      <vt:lpstr>Caso B   </vt:lpstr>
      <vt:lpstr>Caso C </vt:lpstr>
      <vt:lpstr>Ejemplos de aplicación de la transferencia de masa en la INTERFASE </vt:lpstr>
      <vt:lpstr>Operación líquido-líquido </vt:lpstr>
      <vt:lpstr>Operaciones gas-líquido  </vt:lpstr>
    </vt:vector>
  </TitlesOfParts>
  <Company>Windows XP Titan Ultimate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Jose Emilio Gallardo</cp:lastModifiedBy>
  <cp:revision>56</cp:revision>
  <dcterms:created xsi:type="dcterms:W3CDTF">2015-07-21T04:24:53Z</dcterms:created>
  <dcterms:modified xsi:type="dcterms:W3CDTF">2015-09-02T21:13:54Z</dcterms:modified>
</cp:coreProperties>
</file>