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72" r:id="rId15"/>
    <p:sldId id="273" r:id="rId16"/>
    <p:sldId id="277" r:id="rId17"/>
    <p:sldId id="278" r:id="rId18"/>
    <p:sldId id="275" r:id="rId19"/>
    <p:sldId id="274" r:id="rId20"/>
    <p:sldId id="276" r:id="rId21"/>
    <p:sldId id="281" r:id="rId22"/>
    <p:sldId id="279" r:id="rId23"/>
    <p:sldId id="280" r:id="rId24"/>
    <p:sldId id="282" r:id="rId25"/>
    <p:sldId id="283" r:id="rId26"/>
    <p:sldId id="284" r:id="rId27"/>
    <p:sldId id="259" r:id="rId28"/>
    <p:sldId id="285" r:id="rId29"/>
    <p:sldId id="295" r:id="rId30"/>
    <p:sldId id="286" r:id="rId31"/>
    <p:sldId id="287" r:id="rId32"/>
    <p:sldId id="296" r:id="rId33"/>
    <p:sldId id="288" r:id="rId34"/>
    <p:sldId id="298" r:id="rId35"/>
    <p:sldId id="289" r:id="rId36"/>
    <p:sldId id="297" r:id="rId37"/>
    <p:sldId id="290" r:id="rId38"/>
    <p:sldId id="293" r:id="rId39"/>
    <p:sldId id="291" r:id="rId40"/>
    <p:sldId id="294" r:id="rId41"/>
    <p:sldId id="292" r:id="rId42"/>
    <p:sldId id="300" r:id="rId4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BC8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A04C0D-3B29-4BA7-95D9-544384CDD0F5}" v="7" dt="2024-04-10T20:11:39.7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Melisa Martín" userId="e2aa469fef82df31" providerId="LiveId" clId="{4DA04C0D-3B29-4BA7-95D9-544384CDD0F5}"/>
    <pc:docChg chg="undo redo custSel modSld">
      <pc:chgData name="Claudia Melisa Martín" userId="e2aa469fef82df31" providerId="LiveId" clId="{4DA04C0D-3B29-4BA7-95D9-544384CDD0F5}" dt="2024-04-10T20:11:57.923" v="125" actId="1076"/>
      <pc:docMkLst>
        <pc:docMk/>
      </pc:docMkLst>
      <pc:sldChg chg="addSp modSp mod modAnim">
        <pc:chgData name="Claudia Melisa Martín" userId="e2aa469fef82df31" providerId="LiveId" clId="{4DA04C0D-3B29-4BA7-95D9-544384CDD0F5}" dt="2024-04-10T20:11:57.923" v="125" actId="1076"/>
        <pc:sldMkLst>
          <pc:docMk/>
          <pc:sldMk cId="210856479" sldId="256"/>
        </pc:sldMkLst>
        <pc:spChg chg="add mod">
          <ac:chgData name="Claudia Melisa Martín" userId="e2aa469fef82df31" providerId="LiveId" clId="{4DA04C0D-3B29-4BA7-95D9-544384CDD0F5}" dt="2024-04-10T20:10:47.492" v="116" actId="207"/>
          <ac:spMkLst>
            <pc:docMk/>
            <pc:sldMk cId="210856479" sldId="256"/>
            <ac:spMk id="4" creationId="{04C113FC-0A97-D90F-29F8-00B27EAE2774}"/>
          </ac:spMkLst>
        </pc:spChg>
        <pc:spChg chg="mod ord">
          <ac:chgData name="Claudia Melisa Martín" userId="e2aa469fef82df31" providerId="LiveId" clId="{4DA04C0D-3B29-4BA7-95D9-544384CDD0F5}" dt="2024-04-10T20:11:57.923" v="125" actId="1076"/>
          <ac:spMkLst>
            <pc:docMk/>
            <pc:sldMk cId="210856479" sldId="256"/>
            <ac:spMk id="5" creationId="{00000000-0000-0000-0000-000000000000}"/>
          </ac:spMkLst>
        </pc:spChg>
        <pc:picChg chg="mod">
          <ac:chgData name="Claudia Melisa Martín" userId="e2aa469fef82df31" providerId="LiveId" clId="{4DA04C0D-3B29-4BA7-95D9-544384CDD0F5}" dt="2024-04-10T20:11:39.704" v="121" actId="1076"/>
          <ac:picMkLst>
            <pc:docMk/>
            <pc:sldMk cId="210856479" sldId="256"/>
            <ac:picMk id="1026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930D-ED95-42C9-A3EB-D92558D5260D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19016-E68D-42EA-8883-61DACB1D3F4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641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930D-ED95-42C9-A3EB-D92558D5260D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19016-E68D-42EA-8883-61DACB1D3F4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205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930D-ED95-42C9-A3EB-D92558D5260D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19016-E68D-42EA-8883-61DACB1D3F4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8659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930D-ED95-42C9-A3EB-D92558D5260D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19016-E68D-42EA-8883-61DACB1D3F4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0365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930D-ED95-42C9-A3EB-D92558D5260D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19016-E68D-42EA-8883-61DACB1D3F4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157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930D-ED95-42C9-A3EB-D92558D5260D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19016-E68D-42EA-8883-61DACB1D3F4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6242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930D-ED95-42C9-A3EB-D92558D5260D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19016-E68D-42EA-8883-61DACB1D3F4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60001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930D-ED95-42C9-A3EB-D92558D5260D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19016-E68D-42EA-8883-61DACB1D3F4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4379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930D-ED95-42C9-A3EB-D92558D5260D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19016-E68D-42EA-8883-61DACB1D3F4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44174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930D-ED95-42C9-A3EB-D92558D5260D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19016-E68D-42EA-8883-61DACB1D3F4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2828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930D-ED95-42C9-A3EB-D92558D5260D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19016-E68D-42EA-8883-61DACB1D3F4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11877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6930D-ED95-42C9-A3EB-D92558D5260D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19016-E68D-42EA-8883-61DACB1D3F4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3099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tasyhongos.es/herbarium/htm/Welwitschia_mirabilis.htm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mo elaborar mapas de riqueza de especies - Gis&amp;Be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2059" r="7185" b="1830"/>
          <a:stretch/>
        </p:blipFill>
        <p:spPr bwMode="auto">
          <a:xfrm>
            <a:off x="0" y="3819"/>
            <a:ext cx="12344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51427" y="138187"/>
            <a:ext cx="9147623" cy="857883"/>
          </a:xfrm>
          <a:solidFill>
            <a:srgbClr val="CCCCFF"/>
          </a:solidFill>
        </p:spPr>
        <p:txBody>
          <a:bodyPr>
            <a:normAutofit/>
          </a:bodyPr>
          <a:lstStyle/>
          <a:p>
            <a:r>
              <a:rPr lang="es-AR" sz="4800" b="1" dirty="0">
                <a:latin typeface="+mn-lt"/>
              </a:rPr>
              <a:t>AREOGRAFÍA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9285550" y="6602168"/>
            <a:ext cx="30588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gisandbeers.com/elaborar-mapas-de-riqueza-especies/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4C113FC-0A97-D90F-29F8-00B27EAE2774}"/>
              </a:ext>
            </a:extLst>
          </p:cNvPr>
          <p:cNvSpPr txBox="1"/>
          <p:nvPr/>
        </p:nvSpPr>
        <p:spPr>
          <a:xfrm>
            <a:off x="7806266" y="5045936"/>
            <a:ext cx="2413161" cy="1477328"/>
          </a:xfrm>
          <a:prstGeom prst="rect">
            <a:avLst/>
          </a:prstGeom>
          <a:solidFill>
            <a:srgbClr val="CCCCFF"/>
          </a:solidFill>
        </p:spPr>
        <p:txBody>
          <a:bodyPr wrap="none" rtlCol="0">
            <a:spAutoFit/>
          </a:bodyPr>
          <a:lstStyle/>
          <a:p>
            <a:r>
              <a:rPr lang="es-AR" b="1" dirty="0"/>
              <a:t>BIOGEOGRAFÍA 2024</a:t>
            </a:r>
          </a:p>
          <a:p>
            <a:r>
              <a:rPr lang="es-AR" dirty="0"/>
              <a:t>Docentes</a:t>
            </a:r>
          </a:p>
          <a:p>
            <a:r>
              <a:rPr lang="es-AR" dirty="0"/>
              <a:t>Dra. Gabriela </a:t>
            </a:r>
            <a:r>
              <a:rPr lang="es-AR" dirty="0" err="1"/>
              <a:t>Entrocassi</a:t>
            </a:r>
            <a:endParaRPr lang="es-AR" dirty="0"/>
          </a:p>
          <a:p>
            <a:r>
              <a:rPr lang="es-AR" dirty="0"/>
              <a:t>Dra. Claudia Martín</a:t>
            </a:r>
          </a:p>
          <a:p>
            <a:r>
              <a:rPr lang="es-AR" dirty="0"/>
              <a:t>Lic. Soledad Villalba</a:t>
            </a:r>
          </a:p>
        </p:txBody>
      </p:sp>
      <p:sp>
        <p:nvSpPr>
          <p:cNvPr id="5" name="2 Rectángulo"/>
          <p:cNvSpPr>
            <a:spLocks noChangeArrowheads="1"/>
          </p:cNvSpPr>
          <p:nvPr/>
        </p:nvSpPr>
        <p:spPr bwMode="auto">
          <a:xfrm>
            <a:off x="1598388" y="4772856"/>
            <a:ext cx="9147623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AR" altLang="es-AR" sz="2800" u="none" dirty="0">
                <a:latin typeface="Arial" panose="020B0604020202020204" pitchFamily="34" charset="0"/>
                <a:cs typeface="Arial" panose="020B0604020202020204" pitchFamily="34" charset="0"/>
              </a:rPr>
              <a:t>Rama de la biogeografía que se ocupa de la descripción del </a:t>
            </a:r>
            <a:r>
              <a:rPr lang="es-AR" altLang="es-AR" sz="2800" b="1" u="none" dirty="0">
                <a:latin typeface="Arial" panose="020B0604020202020204" pitchFamily="34" charset="0"/>
                <a:cs typeface="Arial" panose="020B0604020202020204" pitchFamily="34" charset="0"/>
              </a:rPr>
              <a:t>tamaño, forma y localización </a:t>
            </a:r>
            <a:r>
              <a:rPr lang="es-AR" altLang="es-AR" sz="2800" u="none" dirty="0">
                <a:latin typeface="Arial" panose="020B0604020202020204" pitchFamily="34" charset="0"/>
                <a:cs typeface="Arial" panose="020B0604020202020204" pitchFamily="34" charset="0"/>
              </a:rPr>
              <a:t>de las áreas de distribución de las especies, y de la identificación de los </a:t>
            </a:r>
            <a:r>
              <a:rPr lang="es-AR" altLang="es-AR" sz="2800" b="1" u="none" dirty="0"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lang="es-AR" altLang="es-AR" sz="2800" u="none" dirty="0">
                <a:latin typeface="Arial" panose="020B0604020202020204" pitchFamily="34" charset="0"/>
                <a:cs typeface="Arial" panose="020B0604020202020204" pitchFamily="34" charset="0"/>
              </a:rPr>
              <a:t> que determinan esas características.</a:t>
            </a:r>
            <a:endParaRPr lang="es-AR" altLang="es-A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0270" y="857250"/>
            <a:ext cx="9191030" cy="646331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endParaRPr lang="es-AR" sz="9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AR" sz="900" dirty="0">
              <a:latin typeface="Arial" panose="020B0604020202020204" pitchFamily="34" charset="0"/>
            </a:endParaRPr>
          </a:p>
          <a:p>
            <a:pPr marR="18470" algn="just"/>
            <a:r>
              <a:rPr lang="es-AR" b="1" dirty="0">
                <a:latin typeface="Arial" panose="020B0604020202020204" pitchFamily="34" charset="0"/>
              </a:rPr>
              <a:t>El taxón se distribuye en un solo continente (o en un solo territorio biogeográfico)</a:t>
            </a:r>
            <a:endParaRPr lang="es-AR" b="1" dirty="0"/>
          </a:p>
        </p:txBody>
      </p:sp>
      <p:pic>
        <p:nvPicPr>
          <p:cNvPr id="6146" name="Picture 2" descr="1 SUBCLASE LILIIDAE III Orden Bromeliales Familia Bromeliaceae (45/2000);  [14/100] Hierbas generalmente arrosetadas, en ocas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70" y="2233612"/>
            <a:ext cx="4636950" cy="32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273811" y="1792337"/>
            <a:ext cx="50051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000"/>
            <a:r>
              <a:rPr lang="es-AR" sz="2000" dirty="0">
                <a:solidFill>
                  <a:srgbClr val="002060"/>
                </a:solidFill>
              </a:rPr>
              <a:t>Por ejemplo en América del Sur y Central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343150" y="5568731"/>
            <a:ext cx="28664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000"/>
            <a:r>
              <a:rPr lang="es-AR" sz="2000" b="1" dirty="0">
                <a:solidFill>
                  <a:srgbClr val="002060"/>
                </a:solidFill>
              </a:rPr>
              <a:t>FAMILIA BROMELIACEAE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418660" y="5158234"/>
            <a:ext cx="37909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https://www.fcnym.unlp.edu.ar/catedras/botanica_sistematica2</a:t>
            </a:r>
          </a:p>
        </p:txBody>
      </p:sp>
      <p:pic>
        <p:nvPicPr>
          <p:cNvPr id="6148" name="Picture 4" descr="Tillandsia australis ( - ) | SIB, Parques Nacionales, Argenti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0" b="19751"/>
          <a:stretch/>
        </p:blipFill>
        <p:spPr bwMode="auto">
          <a:xfrm>
            <a:off x="6055610" y="2233612"/>
            <a:ext cx="5776452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6100199" y="5486400"/>
            <a:ext cx="28436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https://sib.gob.ar/especies/tillandsia-australis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072132" y="145553"/>
            <a:ext cx="5467305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dirty="0"/>
              <a:t>TIPOS DE ÁREAS: </a:t>
            </a:r>
            <a:r>
              <a:rPr lang="es-AR" sz="2400" b="1" dirty="0"/>
              <a:t>ÁREAS CONTINENTALES</a:t>
            </a:r>
          </a:p>
        </p:txBody>
      </p:sp>
    </p:spTree>
    <p:extLst>
      <p:ext uri="{BB962C8B-B14F-4D97-AF65-F5344CB8AC3E}">
        <p14:creationId xmlns:p14="http://schemas.microsoft.com/office/powerpoint/2010/main" val="438953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8" y="2114550"/>
            <a:ext cx="4757858" cy="2305050"/>
          </a:xfrm>
          <a:prstGeom prst="rect">
            <a:avLst/>
          </a:prstGeom>
        </p:spPr>
      </p:pic>
      <p:pic>
        <p:nvPicPr>
          <p:cNvPr id="7174" name="Picture 6" descr="CARACTERÍSTICAS DEL CÓNDOR, HÁBITAT, ALIMENTACIÓN Y MÁ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417638"/>
            <a:ext cx="6286500" cy="41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5661025" y="5235214"/>
            <a:ext cx="34291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https://conocelafauna.com/c-aves/caracteristicas-del-condor/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34788" y="4173379"/>
            <a:ext cx="17235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https://www.gbif.org/species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196562" y="4615934"/>
            <a:ext cx="2485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i="1" dirty="0" err="1">
                <a:solidFill>
                  <a:srgbClr val="002060"/>
                </a:solidFill>
              </a:rPr>
              <a:t>Vultur</a:t>
            </a:r>
            <a:r>
              <a:rPr lang="es-AR" b="1" i="1" dirty="0">
                <a:solidFill>
                  <a:srgbClr val="002060"/>
                </a:solidFill>
              </a:rPr>
              <a:t> </a:t>
            </a:r>
            <a:r>
              <a:rPr lang="es-AR" b="1" i="1" dirty="0" err="1">
                <a:solidFill>
                  <a:srgbClr val="002060"/>
                </a:solidFill>
              </a:rPr>
              <a:t>gryphus</a:t>
            </a:r>
            <a:r>
              <a:rPr lang="es-AR" b="1" i="1" dirty="0">
                <a:solidFill>
                  <a:srgbClr val="002060"/>
                </a:solidFill>
              </a:rPr>
              <a:t> </a:t>
            </a:r>
            <a:r>
              <a:rPr lang="es-AR" b="1" dirty="0">
                <a:solidFill>
                  <a:srgbClr val="002060"/>
                </a:solidFill>
              </a:rPr>
              <a:t>(Cóndor</a:t>
            </a:r>
            <a:r>
              <a:rPr lang="es-AR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191786" y="395344"/>
            <a:ext cx="5481159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dirty="0"/>
              <a:t>TIPOS DE ÁREAS: </a:t>
            </a:r>
            <a:r>
              <a:rPr lang="es-AR" sz="2400" b="1" dirty="0"/>
              <a:t>ÁREAS CONTINENTALES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42211" y="1612232"/>
            <a:ext cx="3691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000"/>
            <a:r>
              <a:rPr lang="es-AR" sz="2000" dirty="0">
                <a:solidFill>
                  <a:srgbClr val="002060"/>
                </a:solidFill>
              </a:rPr>
              <a:t>Por ejemplo en Sudamérica</a:t>
            </a:r>
          </a:p>
        </p:txBody>
      </p:sp>
    </p:spTree>
    <p:extLst>
      <p:ext uri="{BB962C8B-B14F-4D97-AF65-F5344CB8AC3E}">
        <p14:creationId xmlns:p14="http://schemas.microsoft.com/office/powerpoint/2010/main" val="2863985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859277" y="173671"/>
            <a:ext cx="6115406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dirty="0"/>
              <a:t>TIPOS DE ÁREAS: </a:t>
            </a:r>
            <a:r>
              <a:rPr lang="es-AR" sz="2400" b="1" dirty="0"/>
              <a:t>ÁREAS REGIONALES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537597" y="983642"/>
            <a:ext cx="6758765" cy="715581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s-AR" sz="9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23270" algn="just">
              <a:lnSpc>
                <a:spcPct val="150000"/>
              </a:lnSpc>
            </a:pPr>
            <a:r>
              <a:rPr lang="es-AR" b="1" dirty="0">
                <a:latin typeface="Arial" panose="020B0604020202020204" pitchFamily="34" charset="0"/>
              </a:rPr>
              <a:t>El taxón se distribuye en un solo territorio biogeográfico.</a:t>
            </a:r>
            <a:endParaRPr lang="es-AR" b="1" dirty="0"/>
          </a:p>
        </p:txBody>
      </p:sp>
      <p:pic>
        <p:nvPicPr>
          <p:cNvPr id="9218" name="Picture 2" descr="http://www.plantasyhongos.es/herbarium/maps/Welwitschi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4" y="2743201"/>
            <a:ext cx="5019857" cy="31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341009" y="5918482"/>
            <a:ext cx="2362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rgbClr val="000000"/>
                </a:solidFill>
              </a:rPr>
              <a:t> </a:t>
            </a:r>
            <a:r>
              <a:rPr lang="es-AR" b="1" i="1" dirty="0" err="1">
                <a:solidFill>
                  <a:srgbClr val="FF0000"/>
                </a:solidFill>
                <a:hlinkClick r:id="rId3"/>
              </a:rPr>
              <a:t>Weltwitschia</a:t>
            </a:r>
            <a:r>
              <a:rPr lang="es-AR" b="1" i="1" dirty="0">
                <a:solidFill>
                  <a:srgbClr val="FF0000"/>
                </a:solidFill>
                <a:hlinkClick r:id="rId3"/>
              </a:rPr>
              <a:t> </a:t>
            </a:r>
            <a:r>
              <a:rPr lang="es-AR" b="1" i="1" dirty="0" err="1">
                <a:solidFill>
                  <a:srgbClr val="FF0000"/>
                </a:solidFill>
                <a:hlinkClick r:id="rId3"/>
              </a:rPr>
              <a:t>mirabilis</a:t>
            </a:r>
            <a:endParaRPr lang="es-AR" b="1" dirty="0"/>
          </a:p>
        </p:txBody>
      </p:sp>
      <p:sp>
        <p:nvSpPr>
          <p:cNvPr id="7" name="Rectángulo 6"/>
          <p:cNvSpPr/>
          <p:nvPr/>
        </p:nvSpPr>
        <p:spPr>
          <a:xfrm>
            <a:off x="5534318" y="5672261"/>
            <a:ext cx="34403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https://www.naturalista.mx/taxa/53821-Welwitschia-mirabilis</a:t>
            </a:r>
          </a:p>
        </p:txBody>
      </p:sp>
      <p:pic>
        <p:nvPicPr>
          <p:cNvPr id="9224" name="Picture 8" descr="Welwitschia mirabilis · NaturaLi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419" y="2104506"/>
            <a:ext cx="6259216" cy="356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513535" y="2296925"/>
            <a:ext cx="49088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000"/>
            <a:r>
              <a:rPr lang="es-AR" sz="2000" dirty="0">
                <a:solidFill>
                  <a:srgbClr val="002060"/>
                </a:solidFill>
              </a:rPr>
              <a:t>Por ejemplo en la Región </a:t>
            </a:r>
            <a:r>
              <a:rPr lang="es-AR" sz="2000" dirty="0" err="1">
                <a:solidFill>
                  <a:srgbClr val="002060"/>
                </a:solidFill>
              </a:rPr>
              <a:t>Capense</a:t>
            </a:r>
            <a:r>
              <a:rPr lang="es-AR" sz="2000" dirty="0">
                <a:solidFill>
                  <a:srgbClr val="002060"/>
                </a:solidFill>
              </a:rPr>
              <a:t> (África)</a:t>
            </a:r>
          </a:p>
        </p:txBody>
      </p:sp>
    </p:spTree>
    <p:extLst>
      <p:ext uri="{BB962C8B-B14F-4D97-AF65-F5344CB8AC3E}">
        <p14:creationId xmlns:p14="http://schemas.microsoft.com/office/powerpoint/2010/main" val="2037835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07422" y="243065"/>
            <a:ext cx="4843850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dirty="0"/>
              <a:t>TIPOS DE ÁREAS: </a:t>
            </a:r>
            <a:r>
              <a:rPr lang="es-AR" sz="2400" b="1" dirty="0"/>
              <a:t>ÁREAS REGIONALES</a:t>
            </a:r>
          </a:p>
        </p:txBody>
      </p:sp>
      <p:pic>
        <p:nvPicPr>
          <p:cNvPr id="8196" name="Picture 4" descr="Chuña Patas Rojas - eBi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46" y="1643550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ariamidae Chuñas | Fauna Argentina de Enc. Anim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24" y="1469342"/>
            <a:ext cx="2877711" cy="430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289825" y="5815153"/>
            <a:ext cx="2877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b="1" dirty="0">
                <a:solidFill>
                  <a:srgbClr val="002060"/>
                </a:solidFill>
                <a:latin typeface="Lucida Grande"/>
              </a:rPr>
              <a:t>CARIAMIDAE</a:t>
            </a:r>
          </a:p>
          <a:p>
            <a:pPr algn="ctr"/>
            <a:r>
              <a:rPr lang="es-AR" b="1" dirty="0">
                <a:solidFill>
                  <a:srgbClr val="002060"/>
                </a:solidFill>
                <a:latin typeface="Lucida Grande"/>
              </a:rPr>
              <a:t>(Chuña de patas negras)</a:t>
            </a:r>
            <a:endParaRPr lang="es-AR" b="1" i="0" dirty="0">
              <a:solidFill>
                <a:srgbClr val="002060"/>
              </a:solidFill>
              <a:effectLst/>
              <a:latin typeface="Lucida Grande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63819" y="5584969"/>
            <a:ext cx="2929719" cy="2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https://faunaargentinadeencanimal.wordpress.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62926" y="1005577"/>
            <a:ext cx="57540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000"/>
            <a:r>
              <a:rPr lang="es-AR" sz="2000" dirty="0">
                <a:solidFill>
                  <a:srgbClr val="002060"/>
                </a:solidFill>
              </a:rPr>
              <a:t>Por ejemplo en la Región Chaqueña (Sudamérica)</a:t>
            </a:r>
          </a:p>
        </p:txBody>
      </p:sp>
      <p:cxnSp>
        <p:nvCxnSpPr>
          <p:cNvPr id="9" name="Conector recto de flecha 8"/>
          <p:cNvCxnSpPr>
            <a:stCxn id="7" idx="2"/>
          </p:cNvCxnSpPr>
          <p:nvPr/>
        </p:nvCxnSpPr>
        <p:spPr>
          <a:xfrm flipH="1" flipV="1">
            <a:off x="2579427" y="4517409"/>
            <a:ext cx="149252" cy="13190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457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72519" y="173671"/>
            <a:ext cx="5010106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dirty="0"/>
              <a:t>TIPOS DE ÁREAS: </a:t>
            </a:r>
            <a:r>
              <a:rPr lang="es-AR" sz="2400" b="1" dirty="0"/>
              <a:t>ÁREAS ENDÉMICAS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318729" y="967178"/>
            <a:ext cx="7317687" cy="46307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marR="23270" algn="just">
              <a:lnSpc>
                <a:spcPct val="150000"/>
              </a:lnSpc>
            </a:pPr>
            <a:r>
              <a:rPr lang="es-AR" b="1" dirty="0">
                <a:latin typeface="Arial" panose="020B0604020202020204" pitchFamily="34" charset="0"/>
              </a:rPr>
              <a:t>El taxón se distribuye en una localidad o en un área restringida.</a:t>
            </a:r>
            <a:endParaRPr lang="es-AR" b="1" dirty="0"/>
          </a:p>
        </p:txBody>
      </p:sp>
      <p:pic>
        <p:nvPicPr>
          <p:cNvPr id="11266" name="Picture 2" descr="http://buscador.floraargentina.edu.ar/storage/midsize/Phytolacca%20tetramera-Foto%20Aagesen.m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23" y="2290463"/>
            <a:ext cx="5178082" cy="379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516570" y="1762095"/>
            <a:ext cx="64076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000"/>
            <a:r>
              <a:rPr lang="es-AR" sz="2000" dirty="0">
                <a:solidFill>
                  <a:srgbClr val="002060"/>
                </a:solidFill>
              </a:rPr>
              <a:t>Por ejemplo en el noreste de la Provincia de Buenos Aires</a:t>
            </a:r>
          </a:p>
        </p:txBody>
      </p:sp>
      <p:pic>
        <p:nvPicPr>
          <p:cNvPr id="11268" name="Picture 4" descr="Ubicación geográfica ca del ombusillo;  PM: Partido de Magdalena, PPI: Partido de Punta Indio y PCH: Partido de Chascomús. 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00" y="2290464"/>
            <a:ext cx="4706573" cy="379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367083" y="2290464"/>
            <a:ext cx="47065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https://www.researchgate.net/figure/Figura-7-Ubicacion-geografi-ca-del-ombusillo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665034" y="6153148"/>
            <a:ext cx="4110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i="1" dirty="0" err="1">
                <a:solidFill>
                  <a:srgbClr val="002060"/>
                </a:solidFill>
                <a:effectLst/>
                <a:latin typeface="Linux Libertine"/>
              </a:rPr>
              <a:t>Phytolacca</a:t>
            </a:r>
            <a:r>
              <a:rPr lang="es-AR" b="1" i="1" dirty="0">
                <a:solidFill>
                  <a:srgbClr val="002060"/>
                </a:solidFill>
                <a:effectLst/>
                <a:latin typeface="Linux Libertine"/>
              </a:rPr>
              <a:t> </a:t>
            </a:r>
            <a:r>
              <a:rPr lang="es-AR" b="1" i="1" dirty="0" err="1">
                <a:solidFill>
                  <a:srgbClr val="002060"/>
                </a:solidFill>
                <a:effectLst/>
                <a:latin typeface="Linux Libertine"/>
              </a:rPr>
              <a:t>tetramera</a:t>
            </a:r>
            <a:r>
              <a:rPr lang="es-AR" b="1" i="1" dirty="0">
                <a:solidFill>
                  <a:srgbClr val="002060"/>
                </a:solidFill>
                <a:effectLst/>
                <a:latin typeface="Linux Libertine"/>
              </a:rPr>
              <a:t> </a:t>
            </a:r>
            <a:r>
              <a:rPr lang="es-AR" b="1" dirty="0">
                <a:solidFill>
                  <a:srgbClr val="002060"/>
                </a:solidFill>
                <a:effectLst/>
                <a:latin typeface="Linux Libertine"/>
              </a:rPr>
              <a:t>(</a:t>
            </a:r>
            <a:r>
              <a:rPr lang="es-AR" b="1" dirty="0" err="1">
                <a:solidFill>
                  <a:srgbClr val="002060"/>
                </a:solidFill>
                <a:effectLst/>
                <a:latin typeface="Linux Libertine"/>
              </a:rPr>
              <a:t>ombusillo</a:t>
            </a:r>
            <a:r>
              <a:rPr lang="es-AR" b="1" dirty="0">
                <a:solidFill>
                  <a:srgbClr val="002060"/>
                </a:solidFill>
                <a:effectLst/>
                <a:latin typeface="Linux Libertin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2012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La población de pingüinos de Galápagos se recupera - Scientific American -  Españ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74" y="1333705"/>
            <a:ext cx="6132873" cy="459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977574" y="5889425"/>
            <a:ext cx="21435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https://www.scientificamerican.com/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545998" y="205174"/>
            <a:ext cx="4905129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dirty="0"/>
              <a:t>TIPOS DE ÁREAS: </a:t>
            </a:r>
            <a:r>
              <a:rPr lang="es-AR" sz="2400" b="1" dirty="0"/>
              <a:t>ÁREAS ENDÉMICAS</a:t>
            </a:r>
          </a:p>
        </p:txBody>
      </p:sp>
      <p:pic>
        <p:nvPicPr>
          <p:cNvPr id="10246" name="Picture 6" descr="Esperan recuperar población del pingüino de Galápagos ante mayor  expectativa de vida - Ciencia - ABC 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8" y="1172495"/>
            <a:ext cx="5206824" cy="492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668971" y="755758"/>
            <a:ext cx="57540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000"/>
            <a:r>
              <a:rPr lang="es-AR" sz="2000" dirty="0">
                <a:solidFill>
                  <a:srgbClr val="002060"/>
                </a:solidFill>
              </a:rPr>
              <a:t>Por ejemplo en las Islas Galápagos (Ecuador)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847850" y="6153149"/>
            <a:ext cx="3143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i="1" dirty="0" err="1">
                <a:solidFill>
                  <a:srgbClr val="002060"/>
                </a:solidFill>
                <a:latin typeface="Linux Libertine"/>
              </a:rPr>
              <a:t>Spheniscus</a:t>
            </a:r>
            <a:r>
              <a:rPr lang="es-AR" b="1" i="1" dirty="0">
                <a:solidFill>
                  <a:srgbClr val="002060"/>
                </a:solidFill>
                <a:latin typeface="Linux Libertine"/>
              </a:rPr>
              <a:t> </a:t>
            </a:r>
            <a:r>
              <a:rPr lang="es-AR" b="1" i="1" dirty="0" err="1">
                <a:solidFill>
                  <a:srgbClr val="002060"/>
                </a:solidFill>
                <a:latin typeface="Linux Libertine"/>
              </a:rPr>
              <a:t>mendiculus</a:t>
            </a:r>
            <a:endParaRPr lang="es-AR" b="1" i="1" dirty="0">
              <a:solidFill>
                <a:srgbClr val="002060"/>
              </a:solidFill>
              <a:effectLst/>
              <a:latin typeface="Linux Libertine"/>
            </a:endParaRPr>
          </a:p>
        </p:txBody>
      </p:sp>
    </p:spTree>
    <p:extLst>
      <p:ext uri="{BB962C8B-B14F-4D97-AF65-F5344CB8AC3E}">
        <p14:creationId xmlns:p14="http://schemas.microsoft.com/office/powerpoint/2010/main" val="2281629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78653" y="237668"/>
            <a:ext cx="4946692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dirty="0"/>
              <a:t>TIPOS DE ÁREAS: </a:t>
            </a:r>
            <a:r>
              <a:rPr lang="es-AR" sz="2400" b="1" dirty="0"/>
              <a:t>ÁREAS ENDÉMICAS</a:t>
            </a:r>
          </a:p>
        </p:txBody>
      </p:sp>
      <p:pic>
        <p:nvPicPr>
          <p:cNvPr id="14338" name="Picture 2" descr="Dónde vive el puma? - Hábitat y distribuci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840" y="1467852"/>
            <a:ext cx="4838927" cy="483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7291136" y="5937447"/>
            <a:ext cx="3265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https://www.expertoanimal.com</a:t>
            </a:r>
          </a:p>
        </p:txBody>
      </p:sp>
      <p:pic>
        <p:nvPicPr>
          <p:cNvPr id="14340" name="Picture 4" descr="Donde vive el puma, distribució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9" y="1743008"/>
            <a:ext cx="6484948" cy="394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01053" y="5470358"/>
            <a:ext cx="27607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https://mamiferos.paradais-sphynx.com/felinos/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224249" y="5764062"/>
            <a:ext cx="30895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b="1" i="1" dirty="0">
                <a:solidFill>
                  <a:srgbClr val="002060"/>
                </a:solidFill>
                <a:latin typeface="Libre Franklin"/>
              </a:rPr>
              <a:t>Puma </a:t>
            </a:r>
            <a:r>
              <a:rPr lang="es-AR" sz="2000" b="1" i="1" dirty="0" err="1">
                <a:solidFill>
                  <a:srgbClr val="002060"/>
                </a:solidFill>
                <a:latin typeface="Libre Franklin"/>
              </a:rPr>
              <a:t>concolor</a:t>
            </a:r>
            <a:r>
              <a:rPr lang="es-AR" sz="2000" b="1" dirty="0">
                <a:solidFill>
                  <a:srgbClr val="002060"/>
                </a:solidFill>
                <a:latin typeface="Libre Franklin"/>
              </a:rPr>
              <a:t>  (puma)</a:t>
            </a:r>
            <a:endParaRPr lang="es-AR" sz="2000" b="1" dirty="0">
              <a:solidFill>
                <a:srgbClr val="00206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90296" y="1067743"/>
            <a:ext cx="63574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000"/>
            <a:r>
              <a:rPr lang="es-AR" sz="2000" dirty="0">
                <a:solidFill>
                  <a:srgbClr val="002060"/>
                </a:solidFill>
              </a:rPr>
              <a:t>Por ejemplo sólo se encuentra en el continente americano</a:t>
            </a:r>
          </a:p>
        </p:txBody>
      </p:sp>
    </p:spTree>
    <p:extLst>
      <p:ext uri="{BB962C8B-B14F-4D97-AF65-F5344CB8AC3E}">
        <p14:creationId xmlns:p14="http://schemas.microsoft.com/office/powerpoint/2010/main" val="1451330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70835" y="291250"/>
            <a:ext cx="4891274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dirty="0"/>
              <a:t>TIPOS DE ÁREAS: </a:t>
            </a:r>
            <a:r>
              <a:rPr lang="es-AR" sz="2400" b="1" dirty="0"/>
              <a:t>ÁREAS ENDÉMICAS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90296" y="1067743"/>
            <a:ext cx="63574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000"/>
            <a:r>
              <a:rPr lang="es-AR" sz="2000" dirty="0">
                <a:solidFill>
                  <a:srgbClr val="002060"/>
                </a:solidFill>
              </a:rPr>
              <a:t>Por ejemplo sólo se encuentra en el continente africano</a:t>
            </a:r>
          </a:p>
        </p:txBody>
      </p:sp>
      <p:pic>
        <p:nvPicPr>
          <p:cNvPr id="17410" name="Picture 2" descr="Hombre tiene un león de 80 kilos como mascota y tiene su propia cama – El  Heraldo de San Luis Poto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42" y="1635844"/>
            <a:ext cx="6280484" cy="392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user upload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69" y="1513932"/>
            <a:ext cx="4549336" cy="429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141621" y="5486400"/>
            <a:ext cx="2682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sz="2400" b="1" i="1" dirty="0">
              <a:solidFill>
                <a:srgbClr val="002060"/>
              </a:solidFill>
            </a:endParaRPr>
          </a:p>
          <a:p>
            <a:r>
              <a:rPr lang="es-AR" sz="2400" b="1" i="1" dirty="0">
                <a:solidFill>
                  <a:srgbClr val="002060"/>
                </a:solidFill>
              </a:rPr>
              <a:t>Panthera leo </a:t>
            </a:r>
            <a:r>
              <a:rPr lang="es-AR" sz="2400" b="1" dirty="0">
                <a:solidFill>
                  <a:srgbClr val="002060"/>
                </a:solidFill>
              </a:rPr>
              <a:t>(león)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66274" y="5534527"/>
            <a:ext cx="2132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https://aminoapps.com/c/ecologicos</a:t>
            </a:r>
          </a:p>
        </p:txBody>
      </p:sp>
    </p:spTree>
    <p:extLst>
      <p:ext uri="{BB962C8B-B14F-4D97-AF65-F5344CB8AC3E}">
        <p14:creationId xmlns:p14="http://schemas.microsoft.com/office/powerpoint/2010/main" val="3128743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33350" y="221669"/>
            <a:ext cx="4954688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dirty="0"/>
              <a:t>TIPOS DE ÁREAS: </a:t>
            </a:r>
            <a:r>
              <a:rPr lang="es-AR" sz="2400" b="1" dirty="0"/>
              <a:t>ÁREAS ENDÉMICAS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04800" y="1223350"/>
            <a:ext cx="11411803" cy="1815882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endParaRPr lang="es-AR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50070" algn="just"/>
            <a:r>
              <a:rPr lang="es-AR" sz="2800" b="1" dirty="0">
                <a:latin typeface="Arial" panose="020B0604020202020204" pitchFamily="34" charset="0"/>
              </a:rPr>
              <a:t>NEOENDEMISMOS</a:t>
            </a:r>
            <a:r>
              <a:rPr lang="es-AR" sz="2800" dirty="0">
                <a:latin typeface="Arial" panose="020B0604020202020204" pitchFamily="34" charset="0"/>
              </a:rPr>
              <a:t>: Taxones que evolucionaron recientemente y podrían ampliar su área de distribución.</a:t>
            </a:r>
          </a:p>
          <a:p>
            <a:pPr marR="50070" algn="just"/>
            <a:endParaRPr lang="es-AR" sz="2800" dirty="0"/>
          </a:p>
        </p:txBody>
      </p:sp>
      <p:sp>
        <p:nvSpPr>
          <p:cNvPr id="4" name="Rectángulo 3"/>
          <p:cNvSpPr/>
          <p:nvPr/>
        </p:nvSpPr>
        <p:spPr>
          <a:xfrm>
            <a:off x="1260144" y="183866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AR" sz="1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AR" sz="1000" dirty="0">
              <a:latin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13899" y="3657599"/>
            <a:ext cx="11402703" cy="1812823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endParaRPr lang="es-AR" sz="2800" dirty="0">
              <a:latin typeface="Arial" panose="020B0604020202020204" pitchFamily="34" charset="0"/>
            </a:endParaRPr>
          </a:p>
          <a:p>
            <a:pPr marR="48050" algn="just"/>
            <a:r>
              <a:rPr lang="es-AR" sz="2800" b="1" dirty="0">
                <a:latin typeface="Arial" panose="020B0604020202020204" pitchFamily="34" charset="0"/>
              </a:rPr>
              <a:t>PALEOENDEMISMOS: </a:t>
            </a:r>
            <a:r>
              <a:rPr lang="es-AR" sz="2800" dirty="0">
                <a:latin typeface="Arial" panose="020B0604020202020204" pitchFamily="34" charset="0"/>
              </a:rPr>
              <a:t>Taxones antiguos que tuvieron una distribución más amplia y se restringieron.</a:t>
            </a:r>
            <a:endParaRPr lang="es-AR" sz="2800" dirty="0"/>
          </a:p>
          <a:p>
            <a:pPr marR="48050"/>
            <a:r>
              <a:rPr lang="es-AR" sz="2800" dirty="0">
                <a:latin typeface="Arial" panose="020B0604020202020204" pitchFamily="34" charset="0"/>
              </a:rPr>
              <a:t> </a:t>
            </a:r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148418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323832" y="156217"/>
            <a:ext cx="10331355" cy="755900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2- TIPOS DE ÁREAS: SEGÚN SU UBICACIÓN GEOGRÁFICA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86229" y="1566815"/>
            <a:ext cx="10648083" cy="4572000"/>
          </a:xfrm>
          <a:prstGeom prst="rect">
            <a:avLst/>
          </a:prstGeom>
          <a:solidFill>
            <a:srgbClr val="CCCC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AR" sz="4000" dirty="0">
                <a:latin typeface="+mn-lt"/>
              </a:rPr>
              <a:t>-ÁREAS </a:t>
            </a:r>
            <a:r>
              <a:rPr lang="es-AR" sz="4000" b="1" dirty="0">
                <a:latin typeface="+mn-lt"/>
              </a:rPr>
              <a:t>POLARES</a:t>
            </a:r>
          </a:p>
          <a:p>
            <a:pPr>
              <a:lnSpc>
                <a:spcPct val="150000"/>
              </a:lnSpc>
            </a:pPr>
            <a:r>
              <a:rPr lang="es-AR" sz="4000" dirty="0">
                <a:latin typeface="+mn-lt"/>
              </a:rPr>
              <a:t>-ÁREAS </a:t>
            </a:r>
            <a:r>
              <a:rPr lang="es-AR" sz="4000" b="1" dirty="0">
                <a:latin typeface="+mn-lt"/>
              </a:rPr>
              <a:t>HOLÁRTICAS</a:t>
            </a:r>
          </a:p>
          <a:p>
            <a:pPr>
              <a:lnSpc>
                <a:spcPct val="150000"/>
              </a:lnSpc>
            </a:pPr>
            <a:r>
              <a:rPr lang="es-AR" sz="4000" dirty="0">
                <a:latin typeface="+mn-lt"/>
              </a:rPr>
              <a:t>-ÁREAS </a:t>
            </a:r>
            <a:r>
              <a:rPr lang="es-AR" sz="4000" b="1" dirty="0">
                <a:latin typeface="+mn-lt"/>
              </a:rPr>
              <a:t>TROPICALES </a:t>
            </a:r>
          </a:p>
          <a:p>
            <a:pPr>
              <a:lnSpc>
                <a:spcPct val="150000"/>
              </a:lnSpc>
            </a:pPr>
            <a:r>
              <a:rPr lang="es-AR" sz="4000" dirty="0">
                <a:latin typeface="+mn-lt"/>
              </a:rPr>
              <a:t>-ÁREAS </a:t>
            </a:r>
            <a:r>
              <a:rPr lang="es-AR" sz="4000" b="1" dirty="0">
                <a:latin typeface="+mn-lt"/>
              </a:rPr>
              <a:t>AUSTRALES</a:t>
            </a:r>
          </a:p>
          <a:p>
            <a:pPr>
              <a:lnSpc>
                <a:spcPct val="150000"/>
              </a:lnSpc>
            </a:pPr>
            <a:endParaRPr lang="es-AR" sz="4000" b="1" dirty="0">
              <a:latin typeface="+mn-lt"/>
            </a:endParaRPr>
          </a:p>
        </p:txBody>
      </p:sp>
      <p:pic>
        <p:nvPicPr>
          <p:cNvPr id="4" name="Picture 2" descr="https://upload.wikimedia.org/wikipedia/commons/thumb/a/a3/ReinosFLORALES.gif/400px-ReinosFLORALE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5" b="8297"/>
          <a:stretch/>
        </p:blipFill>
        <p:spPr bwMode="auto">
          <a:xfrm>
            <a:off x="5245244" y="1562100"/>
            <a:ext cx="686145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 derecha 5"/>
          <p:cNvSpPr/>
          <p:nvPr/>
        </p:nvSpPr>
        <p:spPr>
          <a:xfrm>
            <a:off x="4670734" y="1781089"/>
            <a:ext cx="978408" cy="5013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Flecha derecha 6"/>
          <p:cNvSpPr/>
          <p:nvPr/>
        </p:nvSpPr>
        <p:spPr>
          <a:xfrm>
            <a:off x="4670735" y="2811849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Flecha derecha 7"/>
          <p:cNvSpPr/>
          <p:nvPr/>
        </p:nvSpPr>
        <p:spPr>
          <a:xfrm rot="832424">
            <a:off x="4670734" y="3819348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Flecha derecha 8"/>
          <p:cNvSpPr/>
          <p:nvPr/>
        </p:nvSpPr>
        <p:spPr>
          <a:xfrm rot="880751">
            <a:off x="4665610" y="4895575"/>
            <a:ext cx="1251686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Flecha derecha 9"/>
          <p:cNvSpPr/>
          <p:nvPr/>
        </p:nvSpPr>
        <p:spPr>
          <a:xfrm>
            <a:off x="4670735" y="5504153"/>
            <a:ext cx="978408" cy="5013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2" name="Conector recto de flecha 11"/>
          <p:cNvCxnSpPr/>
          <p:nvPr/>
        </p:nvCxnSpPr>
        <p:spPr>
          <a:xfrm flipV="1">
            <a:off x="5245244" y="2379267"/>
            <a:ext cx="6883799" cy="1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V="1">
            <a:off x="5308201" y="3648981"/>
            <a:ext cx="6883799" cy="1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V="1">
            <a:off x="5308200" y="4906549"/>
            <a:ext cx="6883799" cy="1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V="1">
            <a:off x="5222896" y="5558942"/>
            <a:ext cx="6883799" cy="1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81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881" t="63772" r="3199" b="17216"/>
          <a:stretch/>
        </p:blipFill>
        <p:spPr>
          <a:xfrm>
            <a:off x="1349563" y="472524"/>
            <a:ext cx="9753600" cy="278371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b="62132"/>
          <a:stretch/>
        </p:blipFill>
        <p:spPr>
          <a:xfrm>
            <a:off x="492313" y="3436025"/>
            <a:ext cx="11005851" cy="266773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Rectángulo 7"/>
          <p:cNvSpPr/>
          <p:nvPr/>
        </p:nvSpPr>
        <p:spPr>
          <a:xfrm>
            <a:off x="3740337" y="6283545"/>
            <a:ext cx="49720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200" b="1" dirty="0"/>
              <a:t>(extraído de </a:t>
            </a:r>
            <a:r>
              <a:rPr lang="es-AR" sz="1200" b="1" dirty="0" err="1"/>
              <a:t>Crisci</a:t>
            </a:r>
            <a:r>
              <a:rPr lang="es-AR" sz="1200" b="1" dirty="0"/>
              <a:t> </a:t>
            </a:r>
            <a:r>
              <a:rPr lang="es-AR" sz="1200" b="1" i="1" dirty="0"/>
              <a:t>et al</a:t>
            </a:r>
            <a:r>
              <a:rPr lang="es-AR" sz="1200" b="1" dirty="0"/>
              <a:t>., 2000; Cabrera y </a:t>
            </a:r>
            <a:r>
              <a:rPr lang="es-AR" sz="1200" b="1" dirty="0" err="1"/>
              <a:t>Willink</a:t>
            </a:r>
            <a:r>
              <a:rPr lang="es-AR" sz="1200" b="1" dirty="0"/>
              <a:t>, 1973)</a:t>
            </a:r>
            <a:endParaRPr lang="es-AR" sz="1200" dirty="0"/>
          </a:p>
        </p:txBody>
      </p:sp>
    </p:spTree>
    <p:extLst>
      <p:ext uri="{BB962C8B-B14F-4D97-AF65-F5344CB8AC3E}">
        <p14:creationId xmlns:p14="http://schemas.microsoft.com/office/powerpoint/2010/main" val="242309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251880" y="183513"/>
            <a:ext cx="7942998" cy="755900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3- TIPOS DE ÁREAS: SEGÚN SU CONTINUIDAD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713509" y="1997241"/>
            <a:ext cx="10515600" cy="2325866"/>
          </a:xfrm>
          <a:prstGeom prst="rect">
            <a:avLst/>
          </a:prstGeom>
          <a:solidFill>
            <a:srgbClr val="CCCC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AR" sz="3600" dirty="0">
                <a:latin typeface="+mn-lt"/>
              </a:rPr>
              <a:t>-ÁREAS </a:t>
            </a:r>
            <a:r>
              <a:rPr lang="es-AR" sz="3600" b="1" dirty="0">
                <a:latin typeface="+mn-lt"/>
              </a:rPr>
              <a:t>CONTINUAS</a:t>
            </a:r>
          </a:p>
          <a:p>
            <a:pPr>
              <a:lnSpc>
                <a:spcPct val="150000"/>
              </a:lnSpc>
            </a:pPr>
            <a:r>
              <a:rPr lang="es-AR" sz="3600" dirty="0">
                <a:latin typeface="+mn-lt"/>
              </a:rPr>
              <a:t>-ÁREAS </a:t>
            </a:r>
            <a:r>
              <a:rPr lang="es-AR" sz="3600" b="1" dirty="0">
                <a:latin typeface="+mn-lt"/>
              </a:rPr>
              <a:t>DISCONTINUAS O DISYUNTAS</a:t>
            </a:r>
          </a:p>
        </p:txBody>
      </p:sp>
    </p:spTree>
    <p:extLst>
      <p:ext uri="{BB962C8B-B14F-4D97-AF65-F5344CB8AC3E}">
        <p14:creationId xmlns:p14="http://schemas.microsoft.com/office/powerpoint/2010/main" val="421311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2845428" y="113374"/>
            <a:ext cx="6368714" cy="625643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TIPOS DE ÁREAS: ÁREAS CONTINUAS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20822" y="854031"/>
            <a:ext cx="11817926" cy="1015663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endParaRPr lang="es-AR" sz="2000" b="1" dirty="0"/>
          </a:p>
          <a:p>
            <a:pPr marR="50070" algn="just"/>
            <a:r>
              <a:rPr lang="es-AR" sz="2000" b="1" dirty="0"/>
              <a:t>Son áreas de distribución sin interrupciones (o muy poco) y </a:t>
            </a:r>
            <a:r>
              <a:rPr lang="es-ES_tradnl" altLang="es-AR" sz="2000" b="1" dirty="0">
                <a:cs typeface="Times New Roman" panose="02020603050405020304" pitchFamily="18" charset="0"/>
              </a:rPr>
              <a:t>donde HAY intercambio genético, no hay barreras que limiten la dispersión de los individuos.</a:t>
            </a:r>
            <a:endParaRPr lang="es-AR" sz="20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0123" t="29440" r="28424" b="19396"/>
          <a:stretch/>
        </p:blipFill>
        <p:spPr>
          <a:xfrm>
            <a:off x="3323917" y="2099722"/>
            <a:ext cx="2944455" cy="394796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845428" y="6047690"/>
            <a:ext cx="38260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https://bdigital.uncu.edu.ar/objetos_digitales/5859/tesisperosa1.pdf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173495" y="3604749"/>
            <a:ext cx="2080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000" b="1" i="1" dirty="0" err="1">
                <a:solidFill>
                  <a:srgbClr val="002060"/>
                </a:solidFill>
              </a:rPr>
              <a:t>Prosopis</a:t>
            </a:r>
            <a:r>
              <a:rPr lang="es-AR" sz="2000" b="1" i="1" dirty="0">
                <a:solidFill>
                  <a:srgbClr val="002060"/>
                </a:solidFill>
              </a:rPr>
              <a:t> flexuosa </a:t>
            </a:r>
          </a:p>
          <a:p>
            <a:r>
              <a:rPr lang="es-AR" sz="2000" b="1" dirty="0">
                <a:solidFill>
                  <a:srgbClr val="002060"/>
                </a:solidFill>
              </a:rPr>
              <a:t>(algarrobo dulce)</a:t>
            </a:r>
          </a:p>
        </p:txBody>
      </p:sp>
      <p:pic>
        <p:nvPicPr>
          <p:cNvPr id="18436" name="Picture 4" descr="http://buscador.floraargentina.edu.ar/storage/midsize/Prosopis%20flexuosa-AS-57%20.m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021" y="2099722"/>
            <a:ext cx="2882734" cy="4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811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213812" y="120316"/>
            <a:ext cx="8029194" cy="625643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TIPOS DE ÁREAS: ÁREAS CONTINUAS</a:t>
            </a:r>
          </a:p>
        </p:txBody>
      </p:sp>
      <p:pic>
        <p:nvPicPr>
          <p:cNvPr id="4" name="Picture 4" descr="Donde vive el puma, distribuci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4" y="1867705"/>
            <a:ext cx="6364115" cy="38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ser upload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16" y="1456876"/>
            <a:ext cx="4538553" cy="428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53774" y="5340025"/>
            <a:ext cx="365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b="1" i="1" dirty="0">
                <a:solidFill>
                  <a:srgbClr val="002060"/>
                </a:solidFill>
                <a:latin typeface="Libre Franklin"/>
              </a:rPr>
              <a:t>Puma </a:t>
            </a:r>
            <a:r>
              <a:rPr lang="es-AR" sz="2000" b="1" i="1" dirty="0" err="1">
                <a:solidFill>
                  <a:srgbClr val="002060"/>
                </a:solidFill>
                <a:latin typeface="Libre Franklin"/>
              </a:rPr>
              <a:t>concolor</a:t>
            </a:r>
            <a:r>
              <a:rPr lang="es-AR" sz="2000" b="1" dirty="0">
                <a:solidFill>
                  <a:srgbClr val="002060"/>
                </a:solidFill>
                <a:latin typeface="Libre Franklin"/>
              </a:rPr>
              <a:t>  (puma)</a:t>
            </a:r>
            <a:endParaRPr lang="es-AR" sz="2000" b="1" dirty="0">
              <a:solidFill>
                <a:srgbClr val="00206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978316" y="4909138"/>
            <a:ext cx="2682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sz="2400" b="1" i="1" dirty="0">
              <a:solidFill>
                <a:srgbClr val="002060"/>
              </a:solidFill>
            </a:endParaRPr>
          </a:p>
          <a:p>
            <a:r>
              <a:rPr lang="es-AR" sz="2400" b="1" i="1" dirty="0">
                <a:solidFill>
                  <a:srgbClr val="002060"/>
                </a:solidFill>
              </a:rPr>
              <a:t>Panthera leo </a:t>
            </a:r>
            <a:r>
              <a:rPr lang="es-AR" sz="2400" b="1" dirty="0">
                <a:solidFill>
                  <a:srgbClr val="002060"/>
                </a:solidFill>
              </a:rPr>
              <a:t>(león)</a:t>
            </a:r>
          </a:p>
        </p:txBody>
      </p:sp>
      <p:pic>
        <p:nvPicPr>
          <p:cNvPr id="8" name="Picture 2" descr="Dónde vive el puma? - Hábitat y distribució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0" y="3209922"/>
            <a:ext cx="1569230" cy="156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mbre tiene un león de 80 kilos como mascota y tiene su propia cama – El  Heraldo de San Luis Potos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27" y="3603539"/>
            <a:ext cx="1549538" cy="96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253774" y="5737196"/>
            <a:ext cx="27607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https://mamiferos.paradais-sphynx.com/felinos/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9522266" y="5737196"/>
            <a:ext cx="2132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https://aminoapps.com/c/ecologicos</a:t>
            </a:r>
          </a:p>
        </p:txBody>
      </p:sp>
    </p:spTree>
    <p:extLst>
      <p:ext uri="{BB962C8B-B14F-4D97-AF65-F5344CB8AC3E}">
        <p14:creationId xmlns:p14="http://schemas.microsoft.com/office/powerpoint/2010/main" val="3055917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82842" y="168442"/>
            <a:ext cx="9529011" cy="553453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 DISCONTINUAS O DISYUNTAS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227257" y="6013281"/>
            <a:ext cx="5801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i="1" dirty="0" err="1">
                <a:solidFill>
                  <a:srgbClr val="002060"/>
                </a:solidFill>
                <a:latin typeface="Roboto"/>
              </a:rPr>
              <a:t>Anadenanthera</a:t>
            </a:r>
            <a:r>
              <a:rPr lang="es-AR" b="1" i="1" dirty="0">
                <a:solidFill>
                  <a:srgbClr val="002060"/>
                </a:solidFill>
                <a:latin typeface="Roboto"/>
              </a:rPr>
              <a:t> </a:t>
            </a:r>
            <a:r>
              <a:rPr lang="es-AR" b="1" i="1" dirty="0" err="1">
                <a:solidFill>
                  <a:srgbClr val="002060"/>
                </a:solidFill>
                <a:latin typeface="Roboto"/>
              </a:rPr>
              <a:t>colubrina</a:t>
            </a:r>
            <a:r>
              <a:rPr lang="es-AR" b="1" i="1" dirty="0">
                <a:solidFill>
                  <a:srgbClr val="002060"/>
                </a:solidFill>
                <a:latin typeface="Roboto"/>
              </a:rPr>
              <a:t> </a:t>
            </a:r>
            <a:r>
              <a:rPr lang="es-AR" b="1" i="1" dirty="0" err="1">
                <a:solidFill>
                  <a:srgbClr val="002060"/>
                </a:solidFill>
                <a:latin typeface="Roboto"/>
              </a:rPr>
              <a:t>var</a:t>
            </a:r>
            <a:r>
              <a:rPr lang="es-AR" b="1" i="1" dirty="0">
                <a:solidFill>
                  <a:srgbClr val="002060"/>
                </a:solidFill>
                <a:latin typeface="Roboto"/>
              </a:rPr>
              <a:t>. cebil (cebil colorado)</a:t>
            </a:r>
            <a:endParaRPr lang="es-AR" b="1" i="1" dirty="0">
              <a:solidFill>
                <a:srgbClr val="002060"/>
              </a:solidFill>
              <a:effectLst/>
              <a:latin typeface="Roboto"/>
            </a:endParaRPr>
          </a:p>
        </p:txBody>
      </p:sp>
      <p:pic>
        <p:nvPicPr>
          <p:cNvPr id="19460" name="Picture 4" descr="Instituto de Botánica Darwin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71" y="1986329"/>
            <a:ext cx="2592869" cy="38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Anadenanthera colubrina (En Argentina: curupay, cebil, cebil colorado, cebil  colorado verrucoso, cebil moro, cebil blanco; en Brasil angico, angico  blanco, angico-verdadeiro, angico-jacarè, angico-de-caroço, angico-preto,  angico-de-casca, angico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631" y="1916185"/>
            <a:ext cx="2855716" cy="403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304800" y="840103"/>
            <a:ext cx="11646569" cy="707886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marR="50070" algn="just"/>
            <a:r>
              <a:rPr lang="es-AR" sz="2000" b="1" dirty="0"/>
              <a:t>Son áreas separadas por una distancia superior a la que la entidad biológica puede alcanzar normalmente por sus medios de diseminación. NO</a:t>
            </a:r>
            <a:r>
              <a:rPr lang="es-ES_tradnl" altLang="es-AR" sz="2000" b="1" dirty="0">
                <a:cs typeface="Times New Roman" panose="02020603050405020304" pitchFamily="18" charset="0"/>
              </a:rPr>
              <a:t> HAY intercambio genético.  HAY una barrera que las separa.</a:t>
            </a:r>
            <a:endParaRPr lang="es-AR" sz="2000" b="1" dirty="0"/>
          </a:p>
        </p:txBody>
      </p:sp>
      <p:sp>
        <p:nvSpPr>
          <p:cNvPr id="8" name="Elipse 7"/>
          <p:cNvSpPr/>
          <p:nvPr/>
        </p:nvSpPr>
        <p:spPr>
          <a:xfrm>
            <a:off x="3796937" y="2116182"/>
            <a:ext cx="252549" cy="8455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Elipse 14"/>
          <p:cNvSpPr/>
          <p:nvPr/>
        </p:nvSpPr>
        <p:spPr>
          <a:xfrm rot="3965585">
            <a:off x="4473189" y="2267002"/>
            <a:ext cx="448216" cy="8455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91561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82842" y="168442"/>
            <a:ext cx="9529011" cy="569495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 DISCONTINUAS O DISYUNTAS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398795" y="831639"/>
            <a:ext cx="7431005" cy="1015663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endParaRPr lang="es-AR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AR" sz="2000" b="1" dirty="0" err="1">
                <a:latin typeface="Arial" panose="020B0604020202020204" pitchFamily="34" charset="0"/>
              </a:rPr>
              <a:t>Anfiocéanicas</a:t>
            </a:r>
            <a:r>
              <a:rPr lang="es-AR" sz="2000" b="1" dirty="0">
                <a:latin typeface="Arial" panose="020B0604020202020204" pitchFamily="34" charset="0"/>
              </a:rPr>
              <a:t>: se ubican en las dos costas de un océano.</a:t>
            </a:r>
          </a:p>
          <a:p>
            <a:endParaRPr lang="es-AR" sz="2000" b="1" dirty="0">
              <a:latin typeface="Arial" panose="020B0604020202020204" pitchFamily="34" charset="0"/>
            </a:endParaRPr>
          </a:p>
        </p:txBody>
      </p:sp>
      <p:pic>
        <p:nvPicPr>
          <p:cNvPr id="21506" name="Picture 2" descr="Biogeografía. - ppt descarg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22153" r="4827" b="11180"/>
          <a:stretch/>
        </p:blipFill>
        <p:spPr bwMode="auto">
          <a:xfrm>
            <a:off x="590549" y="2093523"/>
            <a:ext cx="7296151" cy="406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590549" y="6156344"/>
            <a:ext cx="20794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https://slideplayer.es/slide/161742/</a:t>
            </a:r>
          </a:p>
        </p:txBody>
      </p:sp>
      <p:pic>
        <p:nvPicPr>
          <p:cNvPr id="21508" name="Picture 4" descr="Araucaria arauc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653" y="2167191"/>
            <a:ext cx="2932834" cy="391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122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74821" y="144379"/>
            <a:ext cx="9537032" cy="593558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 DISCONTINUAS O DISYUNTAS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43736" y="980574"/>
            <a:ext cx="10458450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b="1" dirty="0" err="1"/>
              <a:t>Anfitropicales</a:t>
            </a:r>
            <a:r>
              <a:rPr lang="es-AR" sz="2400" b="1" dirty="0"/>
              <a:t>: se ubican al norte y al sur de los trópicos de Cáncer y Capricornio.</a:t>
            </a:r>
            <a:endParaRPr lang="es-AR" sz="2400" b="1" dirty="0">
              <a:latin typeface="Arial" panose="020B0604020202020204" pitchFamily="34" charset="0"/>
            </a:endParaRPr>
          </a:p>
        </p:txBody>
      </p:sp>
      <p:pic>
        <p:nvPicPr>
          <p:cNvPr id="22530" name="Picture 2" descr="http://www.ojs.darwin.edu.ar/index.php/darwiniana/article/download/502/575/2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1703387"/>
            <a:ext cx="3482975" cy="441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306762" y="6087507"/>
            <a:ext cx="4267200" cy="24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http://www.ojs.darwin.edu.ar/index.php/darwiniana/article/view/502/575</a:t>
            </a:r>
          </a:p>
        </p:txBody>
      </p:sp>
      <p:sp>
        <p:nvSpPr>
          <p:cNvPr id="9" name="Rectángulo 8"/>
          <p:cNvSpPr/>
          <p:nvPr/>
        </p:nvSpPr>
        <p:spPr>
          <a:xfrm>
            <a:off x="7711026" y="3233242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rgbClr val="002060"/>
                </a:solidFill>
                <a:latin typeface="Roboto"/>
              </a:rPr>
              <a:t>Género </a:t>
            </a:r>
            <a:r>
              <a:rPr lang="es-AR" b="1" i="1" dirty="0" err="1">
                <a:solidFill>
                  <a:srgbClr val="002060"/>
                </a:solidFill>
                <a:latin typeface="Roboto"/>
              </a:rPr>
              <a:t>Munroa</a:t>
            </a:r>
            <a:r>
              <a:rPr lang="es-AR" b="1" i="1" dirty="0">
                <a:solidFill>
                  <a:srgbClr val="002060"/>
                </a:solidFill>
                <a:latin typeface="Roboto"/>
              </a:rPr>
              <a:t> </a:t>
            </a:r>
            <a:r>
              <a:rPr lang="es-AR" b="1" dirty="0">
                <a:solidFill>
                  <a:srgbClr val="002060"/>
                </a:solidFill>
                <a:latin typeface="Roboto"/>
              </a:rPr>
              <a:t>(</a:t>
            </a:r>
            <a:r>
              <a:rPr lang="es-AR" b="1" dirty="0" err="1">
                <a:solidFill>
                  <a:srgbClr val="002060"/>
                </a:solidFill>
                <a:latin typeface="Roboto"/>
              </a:rPr>
              <a:t>Poaceae</a:t>
            </a:r>
            <a:r>
              <a:rPr lang="es-AR" b="1" dirty="0">
                <a:solidFill>
                  <a:srgbClr val="002060"/>
                </a:solidFill>
                <a:latin typeface="Roboto"/>
              </a:rPr>
              <a:t>)</a:t>
            </a:r>
            <a:endParaRPr lang="es-AR" b="1" dirty="0">
              <a:solidFill>
                <a:srgbClr val="002060"/>
              </a:solidFill>
              <a:effectLst/>
              <a:latin typeface="Roboto"/>
            </a:endParaRPr>
          </a:p>
        </p:txBody>
      </p:sp>
      <p:sp>
        <p:nvSpPr>
          <p:cNvPr id="10" name="Elipse 9"/>
          <p:cNvSpPr/>
          <p:nvPr/>
        </p:nvSpPr>
        <p:spPr>
          <a:xfrm rot="19774240">
            <a:off x="4241958" y="2237739"/>
            <a:ext cx="579882" cy="124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Elipse 10"/>
          <p:cNvSpPr/>
          <p:nvPr/>
        </p:nvSpPr>
        <p:spPr>
          <a:xfrm>
            <a:off x="5872961" y="4592682"/>
            <a:ext cx="356389" cy="8455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03335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28700" y="133350"/>
            <a:ext cx="9583153" cy="604587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 DISCONTINUAS O DISYUNTAS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266949" y="895350"/>
            <a:ext cx="7315201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b="1" dirty="0"/>
              <a:t>Bipolares: son áreas ubicadas próximas a los dos polos</a:t>
            </a:r>
            <a:r>
              <a:rPr lang="es-AR" sz="2400" b="1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2905" b="5181"/>
          <a:stretch/>
        </p:blipFill>
        <p:spPr>
          <a:xfrm>
            <a:off x="374247" y="2348408"/>
            <a:ext cx="7040213" cy="317232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596731" y="5773466"/>
            <a:ext cx="3818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rgbClr val="002060"/>
                </a:solidFill>
                <a:latin typeface="Roboto"/>
              </a:rPr>
              <a:t>FAMILIA BALAENIDAE (ballenas)</a:t>
            </a:r>
            <a:endParaRPr lang="es-AR" b="1" dirty="0">
              <a:solidFill>
                <a:srgbClr val="002060"/>
              </a:solidFill>
              <a:effectLst/>
              <a:latin typeface="Roboto"/>
            </a:endParaRPr>
          </a:p>
        </p:txBody>
      </p:sp>
      <p:pic>
        <p:nvPicPr>
          <p:cNvPr id="23554" name="Picture 2" descr="Salvar a las ballenas un objetivo ambiental | Fundación Aqua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37" y="2348408"/>
            <a:ext cx="4758490" cy="317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5662051" y="5274514"/>
            <a:ext cx="14766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https://ofwhale.com/es/</a:t>
            </a:r>
          </a:p>
        </p:txBody>
      </p:sp>
    </p:spTree>
    <p:extLst>
      <p:ext uri="{BB962C8B-B14F-4D97-AF65-F5344CB8AC3E}">
        <p14:creationId xmlns:p14="http://schemas.microsoft.com/office/powerpoint/2010/main" val="3668560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251879" y="263723"/>
            <a:ext cx="7942998" cy="755900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4- TIPOS DE ÁREAS: SEGÚN SU EVOLUCIÓN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686448" y="1272338"/>
            <a:ext cx="9073860" cy="5144503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AR" sz="2800" b="1" dirty="0">
                <a:latin typeface="+mn-lt"/>
              </a:rPr>
              <a:t>- ÁREAS ACTUALES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latin typeface="+mn-lt"/>
              </a:rPr>
              <a:t>- PALEOÁREAS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latin typeface="+mn-lt"/>
              </a:rPr>
              <a:t>- ÁREAS RELICTO O REDUCIDAS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latin typeface="+mn-lt"/>
              </a:rPr>
              <a:t>- ÁREAS PROGRESIVAS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latin typeface="+mn-lt"/>
              </a:rPr>
              <a:t>- ÁREAS REGRESIVAS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latin typeface="+mn-lt"/>
              </a:rPr>
              <a:t>- ÁREAS REALES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latin typeface="+mn-lt"/>
              </a:rPr>
              <a:t>- ÁREAS POTENCIALES 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latin typeface="+mn-lt"/>
              </a:rPr>
              <a:t>- ÁREAS VICARIAS</a:t>
            </a:r>
          </a:p>
          <a:p>
            <a:endParaRPr lang="es-A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1200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695074" y="112295"/>
            <a:ext cx="6208294" cy="641684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</a:t>
            </a:r>
            <a:r>
              <a:rPr lang="es-AR" sz="3200" b="1" dirty="0"/>
              <a:t> </a:t>
            </a:r>
            <a:r>
              <a:rPr lang="es-AR" sz="3200" b="1" dirty="0">
                <a:latin typeface="+mn-lt"/>
              </a:rPr>
              <a:t>ACTUALES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844843" y="914401"/>
            <a:ext cx="7842082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b="1" dirty="0">
                <a:latin typeface="Arial" panose="020B0604020202020204" pitchFamily="34" charset="0"/>
              </a:rPr>
              <a:t>Son las áreas que actualmente ocupan los taxones.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5181" t="15057" r="18056" b="5966"/>
          <a:stretch/>
        </p:blipFill>
        <p:spPr>
          <a:xfrm>
            <a:off x="318655" y="1836458"/>
            <a:ext cx="6248400" cy="4155634"/>
          </a:xfrm>
          <a:prstGeom prst="rect">
            <a:avLst/>
          </a:prstGeom>
        </p:spPr>
      </p:pic>
      <p:pic>
        <p:nvPicPr>
          <p:cNvPr id="7170" name="Picture 2" descr="Araucaria araucana - Arauco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873" y="1836458"/>
            <a:ext cx="4898113" cy="367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6774873" y="5510043"/>
            <a:ext cx="35190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https://www.arauco.cl/chile/sostenibilidad/araucaria-araucana/</a:t>
            </a:r>
          </a:p>
        </p:txBody>
      </p:sp>
    </p:spTree>
    <p:extLst>
      <p:ext uri="{BB962C8B-B14F-4D97-AF65-F5344CB8AC3E}">
        <p14:creationId xmlns:p14="http://schemas.microsoft.com/office/powerpoint/2010/main" val="4266655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8384" t="30587" r="24764" b="7671"/>
          <a:stretch/>
        </p:blipFill>
        <p:spPr>
          <a:xfrm>
            <a:off x="188396" y="1018740"/>
            <a:ext cx="7429109" cy="5504295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750493" y="278549"/>
            <a:ext cx="6208294" cy="641684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</a:t>
            </a:r>
            <a:r>
              <a:rPr lang="es-AR" sz="3200" b="1" dirty="0"/>
              <a:t> </a:t>
            </a:r>
            <a:r>
              <a:rPr lang="es-AR" sz="3200" b="1" dirty="0">
                <a:latin typeface="+mn-lt"/>
              </a:rPr>
              <a:t>ACTUALES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9662" t="29829" r="26574" b="11458"/>
          <a:stretch/>
        </p:blipFill>
        <p:spPr>
          <a:xfrm>
            <a:off x="4211627" y="1051313"/>
            <a:ext cx="7211256" cy="543914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88396" y="1018740"/>
            <a:ext cx="30395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000"/>
            <a:r>
              <a:rPr lang="es-AR" sz="1600" b="1" i="1" dirty="0">
                <a:solidFill>
                  <a:srgbClr val="002060"/>
                </a:solidFill>
              </a:rPr>
              <a:t>Panthera </a:t>
            </a:r>
            <a:r>
              <a:rPr lang="es-AR" sz="1600" b="1" i="1" dirty="0" err="1">
                <a:solidFill>
                  <a:srgbClr val="002060"/>
                </a:solidFill>
              </a:rPr>
              <a:t>onca</a:t>
            </a:r>
            <a:r>
              <a:rPr lang="es-AR" sz="1600" b="1" i="1" dirty="0">
                <a:solidFill>
                  <a:srgbClr val="002060"/>
                </a:solidFill>
              </a:rPr>
              <a:t> </a:t>
            </a:r>
            <a:r>
              <a:rPr lang="es-AR" sz="1600" b="1" dirty="0">
                <a:solidFill>
                  <a:srgbClr val="002060"/>
                </a:solidFill>
              </a:rPr>
              <a:t>(yaguareté)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161658" y="1006000"/>
            <a:ext cx="2142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b="1" i="1" dirty="0">
                <a:solidFill>
                  <a:srgbClr val="002060"/>
                </a:solidFill>
              </a:rPr>
              <a:t>Puma </a:t>
            </a:r>
            <a:r>
              <a:rPr lang="es-AR" sz="1600" b="1" i="1" dirty="0" err="1">
                <a:solidFill>
                  <a:srgbClr val="002060"/>
                </a:solidFill>
              </a:rPr>
              <a:t>concolor</a:t>
            </a:r>
            <a:r>
              <a:rPr lang="es-AR" sz="1600" b="1" dirty="0">
                <a:solidFill>
                  <a:srgbClr val="002060"/>
                </a:solidFill>
              </a:rPr>
              <a:t>  (puma)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88396" y="6411235"/>
            <a:ext cx="13003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http://ri.uaemex.mx/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111677" y="1440872"/>
            <a:ext cx="13003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http://ri.uaemex.mx/</a:t>
            </a:r>
          </a:p>
        </p:txBody>
      </p:sp>
    </p:spTree>
    <p:extLst>
      <p:ext uri="{BB962C8B-B14F-4D97-AF65-F5344CB8AC3E}">
        <p14:creationId xmlns:p14="http://schemas.microsoft.com/office/powerpoint/2010/main" val="135317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746" y="318655"/>
            <a:ext cx="10910456" cy="5832765"/>
          </a:xfrm>
          <a:solidFill>
            <a:srgbClr val="CCCCFF"/>
          </a:solidFill>
        </p:spPr>
        <p:txBody>
          <a:bodyPr>
            <a:normAutofit fontScale="90000"/>
          </a:bodyPr>
          <a:lstStyle/>
          <a:p>
            <a:br>
              <a:rPr lang="es-AR" dirty="0">
                <a:latin typeface="+mn-lt"/>
              </a:rPr>
            </a:br>
            <a:br>
              <a:rPr lang="es-AR" dirty="0">
                <a:latin typeface="+mn-lt"/>
              </a:rPr>
            </a:br>
            <a:br>
              <a:rPr lang="es-AR" dirty="0">
                <a:latin typeface="+mn-lt"/>
              </a:rPr>
            </a:br>
            <a:br>
              <a:rPr lang="es-AR" dirty="0">
                <a:latin typeface="+mn-lt"/>
              </a:rPr>
            </a:br>
            <a:br>
              <a:rPr lang="es-AR" dirty="0">
                <a:latin typeface="+mn-lt"/>
              </a:rPr>
            </a:br>
            <a:br>
              <a:rPr lang="es-AR" dirty="0">
                <a:latin typeface="+mn-lt"/>
              </a:rPr>
            </a:br>
            <a:br>
              <a:rPr lang="es-AR" dirty="0">
                <a:latin typeface="+mn-lt"/>
              </a:rPr>
            </a:br>
            <a:br>
              <a:rPr lang="es-AR" dirty="0">
                <a:latin typeface="+mn-lt"/>
              </a:rPr>
            </a:br>
            <a:r>
              <a:rPr lang="es-AR" dirty="0">
                <a:latin typeface="+mn-lt"/>
              </a:rPr>
              <a:t>                               </a:t>
            </a:r>
            <a:r>
              <a:rPr lang="es-AR" b="1" dirty="0">
                <a:latin typeface="+mn-lt"/>
              </a:rPr>
              <a:t>TIPOS DE ÁREAS</a:t>
            </a:r>
            <a:br>
              <a:rPr lang="es-AR" dirty="0">
                <a:latin typeface="+mn-lt"/>
              </a:rPr>
            </a:br>
            <a:r>
              <a:rPr lang="es-AR" dirty="0">
                <a:latin typeface="+mn-lt"/>
              </a:rPr>
              <a:t>Existen diferentes tipos de áreas que se clasifican de acuerdo a los siguientes criterios:</a:t>
            </a:r>
            <a:br>
              <a:rPr lang="es-AR" dirty="0">
                <a:latin typeface="+mn-lt"/>
              </a:rPr>
            </a:br>
            <a:br>
              <a:rPr lang="es-AR" dirty="0">
                <a:latin typeface="+mn-lt"/>
              </a:rPr>
            </a:br>
            <a:r>
              <a:rPr lang="es-AR" dirty="0"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1-Extensión</a:t>
            </a:r>
            <a:br>
              <a:rPr lang="es-AR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</a:br>
            <a:r>
              <a:rPr lang="es-AR" dirty="0"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2-Ubicación geográfica</a:t>
            </a:r>
            <a:br>
              <a:rPr lang="es-AR" dirty="0"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</a:br>
            <a:r>
              <a:rPr lang="es-AR" dirty="0"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3-Continuidad</a:t>
            </a:r>
            <a:br>
              <a:rPr lang="es-AR" dirty="0"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</a:br>
            <a:r>
              <a:rPr lang="es-AR" dirty="0"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4-Evolución</a:t>
            </a:r>
            <a:br>
              <a:rPr lang="es-AR" dirty="0"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</a:br>
            <a:br>
              <a:rPr lang="es-AR" dirty="0">
                <a:latin typeface="+mn-lt"/>
              </a:rPr>
            </a:br>
            <a:br>
              <a:rPr lang="es-AR" dirty="0">
                <a:latin typeface="+mn-lt"/>
              </a:rPr>
            </a:br>
            <a:br>
              <a:rPr lang="es-AR" dirty="0">
                <a:latin typeface="+mn-lt"/>
              </a:rPr>
            </a:br>
            <a:br>
              <a:rPr lang="es-AR" dirty="0">
                <a:latin typeface="+mn-lt"/>
              </a:rPr>
            </a:br>
            <a:br>
              <a:rPr lang="es-AR" dirty="0">
                <a:latin typeface="+mn-lt"/>
              </a:rPr>
            </a:br>
            <a:br>
              <a:rPr lang="es-AR" dirty="0">
                <a:latin typeface="+mn-lt"/>
              </a:rPr>
            </a:br>
            <a:br>
              <a:rPr lang="es-AR" dirty="0">
                <a:latin typeface="+mn-lt"/>
              </a:rPr>
            </a:br>
            <a:br>
              <a:rPr lang="es-AR" dirty="0">
                <a:latin typeface="+mn-lt"/>
              </a:rPr>
            </a:br>
            <a:endParaRPr lang="es-A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6239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727158" y="96253"/>
            <a:ext cx="5502442" cy="657726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PALEOÁREAS</a:t>
            </a:r>
            <a:r>
              <a:rPr lang="es-AR" sz="3200" b="1" dirty="0"/>
              <a:t> </a:t>
            </a:r>
            <a:endParaRPr lang="es-AR" sz="3200" b="1" dirty="0">
              <a:latin typeface="+mn-lt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50232" y="898359"/>
            <a:ext cx="10523620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b="1" dirty="0">
                <a:latin typeface="Arial" panose="020B0604020202020204" pitchFamily="34" charset="0"/>
              </a:rPr>
              <a:t>Son las áreas ocupadas por un taxón en épocas geológicas pasadas.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33" y="1772436"/>
            <a:ext cx="6195169" cy="464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76" y="1772436"/>
            <a:ext cx="6199069" cy="464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504231" y="1950990"/>
            <a:ext cx="2751587" cy="369332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b="1" dirty="0">
                <a:solidFill>
                  <a:srgbClr val="002060"/>
                </a:solidFill>
              </a:rPr>
              <a:t>FAMILIA ARAUCARIACEAE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54333" y="6172882"/>
            <a:ext cx="15517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Extraído de Roig, 2016.</a:t>
            </a:r>
          </a:p>
        </p:txBody>
      </p:sp>
    </p:spTree>
    <p:extLst>
      <p:ext uri="{BB962C8B-B14F-4D97-AF65-F5344CB8AC3E}">
        <p14:creationId xmlns:p14="http://schemas.microsoft.com/office/powerpoint/2010/main" val="228974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909010" y="176463"/>
            <a:ext cx="8325853" cy="657726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 RELICTO O REDUCIDAS</a:t>
            </a:r>
          </a:p>
          <a:p>
            <a:r>
              <a:rPr lang="es-AR" sz="3200" b="1" dirty="0"/>
              <a:t> </a:t>
            </a:r>
            <a:endParaRPr lang="es-AR" sz="3200" b="1" dirty="0">
              <a:latin typeface="+mn-lt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176336" y="946485"/>
            <a:ext cx="5791200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b="1" dirty="0">
                <a:latin typeface="Arial" panose="020B0604020202020204" pitchFamily="34" charset="0"/>
              </a:rPr>
              <a:t>Son los restos de un área más amplia.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370" t="13731" r="13689" b="16193"/>
          <a:stretch/>
        </p:blipFill>
        <p:spPr>
          <a:xfrm>
            <a:off x="199431" y="2528659"/>
            <a:ext cx="7194343" cy="388599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99431" y="1937135"/>
            <a:ext cx="11452242" cy="369332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b="1" i="1" dirty="0">
                <a:solidFill>
                  <a:srgbClr val="002060"/>
                </a:solidFill>
              </a:rPr>
              <a:t>Ginkgo </a:t>
            </a:r>
            <a:r>
              <a:rPr lang="es-AR" b="1" i="1" dirty="0" err="1">
                <a:solidFill>
                  <a:srgbClr val="002060"/>
                </a:solidFill>
              </a:rPr>
              <a:t>biloba</a:t>
            </a:r>
            <a:r>
              <a:rPr lang="es-AR" b="1" i="1" dirty="0">
                <a:solidFill>
                  <a:srgbClr val="002060"/>
                </a:solidFill>
              </a:rPr>
              <a:t> </a:t>
            </a:r>
            <a:r>
              <a:rPr lang="es-AR" b="1" dirty="0">
                <a:solidFill>
                  <a:srgbClr val="002060"/>
                </a:solidFill>
              </a:rPr>
              <a:t>ocupa actualmente un área  muy pequeña en el este de China donde se encuentra su ambiente natural.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99431" y="6414654"/>
            <a:ext cx="39208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/>
              <a:t>http://www.ginkgo-cms.com/distribution-habitat-ginkgo-biloba-grow/</a:t>
            </a:r>
          </a:p>
        </p:txBody>
      </p:sp>
      <p:sp>
        <p:nvSpPr>
          <p:cNvPr id="7" name="Elipse 6"/>
          <p:cNvSpPr/>
          <p:nvPr/>
        </p:nvSpPr>
        <p:spPr>
          <a:xfrm rot="3965585">
            <a:off x="5439924" y="3207082"/>
            <a:ext cx="696359" cy="9424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122" name="Picture 2" descr="El ginkgo biloba, un precioso fósil viviente – Historia Natu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87" y="2528659"/>
            <a:ext cx="4692987" cy="312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7197387" y="5408041"/>
            <a:ext cx="20794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https://historianatural.blogs.upv.es/</a:t>
            </a:r>
          </a:p>
        </p:txBody>
      </p:sp>
      <p:pic>
        <p:nvPicPr>
          <p:cNvPr id="5124" name="Picture 4" descr="Ginkgo, Información y Características - BioEnciclo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57" y="5334302"/>
            <a:ext cx="2122517" cy="132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9623496" y="6574586"/>
            <a:ext cx="24112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https://www.bioenciclopedia.com/ginkgo/</a:t>
            </a:r>
          </a:p>
        </p:txBody>
      </p:sp>
    </p:spTree>
    <p:extLst>
      <p:ext uri="{BB962C8B-B14F-4D97-AF65-F5344CB8AC3E}">
        <p14:creationId xmlns:p14="http://schemas.microsoft.com/office/powerpoint/2010/main" val="3232295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http://a-z-animals.com/media/animals/images/original/tuatar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942" y="1608766"/>
            <a:ext cx="5066530" cy="41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Círculos: S. punctatus. Cuadrados: S. guntheri. Cada símbolo puede representar hasta 7 islote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83" y="940823"/>
            <a:ext cx="3886668" cy="537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2 Rectángulo"/>
          <p:cNvSpPr>
            <a:spLocks noChangeArrowheads="1"/>
          </p:cNvSpPr>
          <p:nvPr/>
        </p:nvSpPr>
        <p:spPr bwMode="auto">
          <a:xfrm>
            <a:off x="1663373" y="5903707"/>
            <a:ext cx="35603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Género </a:t>
            </a:r>
            <a:r>
              <a:rPr lang="es-AR" altLang="es-AR" sz="2000" b="1" i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Sphenodon</a:t>
            </a:r>
            <a:r>
              <a:rPr lang="es-AR" altLang="es-AR" sz="2000" b="1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s-AR" altLang="es-AR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(tatuara)</a:t>
            </a:r>
            <a:endParaRPr lang="es-AR" altLang="es-AR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343" name="AutoShape 8" descr="https://farm1.staticflickr.com/168/398315163_73cf031982_b_d.jpg"/>
          <p:cNvSpPr>
            <a:spLocks noChangeAspect="1" noChangeArrowheads="1"/>
          </p:cNvSpPr>
          <p:nvPr/>
        </p:nvSpPr>
        <p:spPr bwMode="auto">
          <a:xfrm>
            <a:off x="1692276" y="-3208338"/>
            <a:ext cx="5019675" cy="669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AR" altLang="es-AR" sz="2400"/>
          </a:p>
        </p:txBody>
      </p:sp>
      <p:sp>
        <p:nvSpPr>
          <p:cNvPr id="14344" name="AutoShape 10" descr="https://farm1.staticflickr.com/168/398315163_73cf031982_b_d.jpg"/>
          <p:cNvSpPr>
            <a:spLocks noChangeAspect="1" noChangeArrowheads="1"/>
          </p:cNvSpPr>
          <p:nvPr/>
        </p:nvSpPr>
        <p:spPr bwMode="auto">
          <a:xfrm>
            <a:off x="1844676" y="-3055938"/>
            <a:ext cx="5019675" cy="669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AR" altLang="es-AR" sz="240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909010" y="176463"/>
            <a:ext cx="8325853" cy="657726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 RELICTO O REDUCIDAS</a:t>
            </a:r>
          </a:p>
          <a:p>
            <a:r>
              <a:rPr lang="es-AR" sz="3200" b="1" dirty="0"/>
              <a:t> </a:t>
            </a:r>
            <a:endParaRPr lang="es-AR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8351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727156" y="128337"/>
            <a:ext cx="7315201" cy="625642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</a:t>
            </a:r>
            <a:r>
              <a:rPr lang="es-AR" sz="3200" b="1" dirty="0"/>
              <a:t> </a:t>
            </a:r>
            <a:r>
              <a:rPr lang="es-AR" sz="3200" b="1" dirty="0">
                <a:latin typeface="+mn-lt"/>
              </a:rPr>
              <a:t>PROGRESIVAS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727157" y="930443"/>
            <a:ext cx="7315201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b="1" dirty="0">
                <a:latin typeface="Arial" panose="020B0604020202020204" pitchFamily="34" charset="0"/>
              </a:rPr>
              <a:t>Son áreas cuya extensión se halla en aumento.</a:t>
            </a:r>
          </a:p>
        </p:txBody>
      </p:sp>
      <p:pic>
        <p:nvPicPr>
          <p:cNvPr id="12294" name="Picture 6" descr="Distribución mundial ganso del Ni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105740"/>
            <a:ext cx="7140575" cy="425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22275" y="1610424"/>
            <a:ext cx="50907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Lato"/>
              </a:rPr>
              <a:t>(</a:t>
            </a:r>
            <a:r>
              <a:rPr lang="es-AR" sz="2000" b="1" i="1" dirty="0" err="1">
                <a:solidFill>
                  <a:srgbClr val="002060"/>
                </a:solidFill>
                <a:latin typeface="Lato"/>
              </a:rPr>
              <a:t>Alopochen</a:t>
            </a:r>
            <a:r>
              <a:rPr lang="es-AR" sz="2000" b="1" i="1" dirty="0">
                <a:solidFill>
                  <a:srgbClr val="002060"/>
                </a:solidFill>
                <a:latin typeface="Lato"/>
              </a:rPr>
              <a:t> </a:t>
            </a:r>
            <a:r>
              <a:rPr lang="es-AR" sz="2000" b="1" i="1" dirty="0" err="1">
                <a:solidFill>
                  <a:srgbClr val="002060"/>
                </a:solidFill>
                <a:latin typeface="Lato"/>
              </a:rPr>
              <a:t>aegyptiaca</a:t>
            </a:r>
            <a:r>
              <a:rPr lang="es-AR" sz="2000" b="1" i="1" dirty="0">
                <a:solidFill>
                  <a:srgbClr val="002060"/>
                </a:solidFill>
                <a:latin typeface="Lato"/>
              </a:rPr>
              <a:t> </a:t>
            </a:r>
            <a:r>
              <a:rPr lang="es-AR" sz="2000" b="1" dirty="0">
                <a:solidFill>
                  <a:srgbClr val="002060"/>
                </a:solidFill>
                <a:latin typeface="Lato"/>
              </a:rPr>
              <a:t>(ganso del Nilo ) </a:t>
            </a:r>
            <a:endParaRPr lang="es-AR" sz="2000" b="1" dirty="0">
              <a:solidFill>
                <a:srgbClr val="00206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31775" y="6356082"/>
            <a:ext cx="31266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https://informate360.com/2020/09/30/ganso-del-nilo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4714" t="14323" r="38434" b="22916"/>
          <a:stretch/>
        </p:blipFill>
        <p:spPr>
          <a:xfrm>
            <a:off x="7524750" y="2105740"/>
            <a:ext cx="4514850" cy="340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00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727156" y="128337"/>
            <a:ext cx="7315201" cy="625642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</a:t>
            </a:r>
            <a:r>
              <a:rPr lang="es-AR" sz="3200" b="1" dirty="0"/>
              <a:t> </a:t>
            </a:r>
            <a:r>
              <a:rPr lang="es-AR" sz="3200" b="1" dirty="0">
                <a:latin typeface="+mn-lt"/>
              </a:rPr>
              <a:t>PROGRESIVAS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5461" t="47656" r="24377" b="15365"/>
          <a:stretch/>
        </p:blipFill>
        <p:spPr>
          <a:xfrm>
            <a:off x="2209801" y="1386626"/>
            <a:ext cx="7315200" cy="504251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71500" y="885636"/>
            <a:ext cx="1205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>
                <a:solidFill>
                  <a:srgbClr val="002060"/>
                </a:solidFill>
              </a:rPr>
              <a:t>Mapas de cobertura vegetal de la Reserva Experimental Horco Molle (Tucumán) en el año 1989 (A) y año 2013 (B)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415100" y="6182920"/>
            <a:ext cx="29322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http://www.lillo.org.ar/revis/lilloa/2015-52-1/08.pdf</a:t>
            </a:r>
          </a:p>
        </p:txBody>
      </p:sp>
    </p:spTree>
    <p:extLst>
      <p:ext uri="{BB962C8B-B14F-4D97-AF65-F5344CB8AC3E}">
        <p14:creationId xmlns:p14="http://schemas.microsoft.com/office/powerpoint/2010/main" val="1435057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727156" y="128337"/>
            <a:ext cx="7315201" cy="625642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</a:t>
            </a:r>
            <a:r>
              <a:rPr lang="es-AR" sz="3200" b="1" dirty="0"/>
              <a:t> </a:t>
            </a:r>
            <a:r>
              <a:rPr lang="es-AR" sz="3200" b="1" dirty="0">
                <a:latin typeface="+mn-lt"/>
              </a:rPr>
              <a:t>REGRESIVAS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498636" y="976925"/>
            <a:ext cx="5772240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b="1" dirty="0">
                <a:latin typeface="Arial" panose="020B0604020202020204" pitchFamily="34" charset="0"/>
              </a:rPr>
              <a:t>Son áreas que reducen su extensión.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116" t="38920" r="58843" b="26033"/>
          <a:stretch/>
        </p:blipFill>
        <p:spPr>
          <a:xfrm>
            <a:off x="405060" y="1885676"/>
            <a:ext cx="6385835" cy="433273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05061" y="6218412"/>
            <a:ext cx="20709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http://bibliotecadigital.ilce.edu.mx/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05061" y="1484532"/>
            <a:ext cx="5134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rgbClr val="002060"/>
                </a:solidFill>
              </a:rPr>
              <a:t>Área regresiva de </a:t>
            </a:r>
            <a:r>
              <a:rPr lang="es-AR" b="1" i="1" dirty="0" err="1">
                <a:solidFill>
                  <a:srgbClr val="002060"/>
                </a:solidFill>
              </a:rPr>
              <a:t>Canis</a:t>
            </a:r>
            <a:r>
              <a:rPr lang="es-AR" b="1" i="1" dirty="0">
                <a:solidFill>
                  <a:srgbClr val="002060"/>
                </a:solidFill>
              </a:rPr>
              <a:t> lupus </a:t>
            </a:r>
            <a:r>
              <a:rPr lang="es-AR" b="1" dirty="0">
                <a:solidFill>
                  <a:srgbClr val="002060"/>
                </a:solidFill>
              </a:rPr>
              <a:t>(lobo gris) en México</a:t>
            </a:r>
          </a:p>
        </p:txBody>
      </p:sp>
      <p:pic>
        <p:nvPicPr>
          <p:cNvPr id="10242" name="Picture 2" descr="http://4.bp.blogspot.com/_LwsvJfcKb7E/TMte2v5YJVI/AAAAAAAAAAs/w9EKA7P-jW4/S250/ma0543_1l%5B1%5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2556687"/>
            <a:ext cx="4699496" cy="313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7024748" y="5695950"/>
            <a:ext cx="22461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/>
              <a:t>http://lobogrismexicano.blogspot.com/</a:t>
            </a:r>
          </a:p>
        </p:txBody>
      </p:sp>
    </p:spTree>
    <p:extLst>
      <p:ext uri="{BB962C8B-B14F-4D97-AF65-F5344CB8AC3E}">
        <p14:creationId xmlns:p14="http://schemas.microsoft.com/office/powerpoint/2010/main" val="1718489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2727156" y="128337"/>
            <a:ext cx="7315201" cy="625642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</a:t>
            </a:r>
            <a:r>
              <a:rPr lang="es-AR" sz="3200" b="1" dirty="0"/>
              <a:t> </a:t>
            </a:r>
            <a:r>
              <a:rPr lang="es-AR" sz="3200" b="1" dirty="0">
                <a:latin typeface="+mn-lt"/>
              </a:rPr>
              <a:t>REGRESIVAS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494" t="25781" r="56735" b="34636"/>
          <a:stretch/>
        </p:blipFill>
        <p:spPr>
          <a:xfrm>
            <a:off x="405061" y="1602292"/>
            <a:ext cx="6941632" cy="486234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05061" y="1088917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>
                <a:solidFill>
                  <a:srgbClr val="002060"/>
                </a:solidFill>
                <a:latin typeface="Verdana" panose="020B0604030504040204" pitchFamily="34" charset="0"/>
              </a:rPr>
              <a:t>Área regresiva de </a:t>
            </a:r>
            <a:r>
              <a:rPr lang="es-AR" b="1" i="1" dirty="0">
                <a:solidFill>
                  <a:srgbClr val="002060"/>
                </a:solidFill>
                <a:latin typeface="Verdana" panose="020B0604030504040204" pitchFamily="34" charset="0"/>
              </a:rPr>
              <a:t>Picea </a:t>
            </a:r>
            <a:r>
              <a:rPr lang="es-AR" b="1" i="1" dirty="0" err="1">
                <a:solidFill>
                  <a:srgbClr val="002060"/>
                </a:solidFill>
                <a:latin typeface="Verdana" panose="020B0604030504040204" pitchFamily="34" charset="0"/>
              </a:rPr>
              <a:t>chihuahuana</a:t>
            </a:r>
            <a:r>
              <a:rPr lang="es-AR" b="1" i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s-AR" b="1" dirty="0">
                <a:solidFill>
                  <a:srgbClr val="002060"/>
                </a:solidFill>
                <a:latin typeface="Verdana" panose="020B0604030504040204" pitchFamily="34" charset="0"/>
              </a:rPr>
              <a:t>(abeto) en México</a:t>
            </a:r>
            <a:endParaRPr lang="es-AR" b="1" dirty="0">
              <a:solidFill>
                <a:srgbClr val="00206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05061" y="6218412"/>
            <a:ext cx="20709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http://bibliotecadigital.ilce.edu.mx/</a:t>
            </a:r>
          </a:p>
        </p:txBody>
      </p:sp>
      <p:pic>
        <p:nvPicPr>
          <p:cNvPr id="11268" name="Picture 4" descr="Picea chihuahuana (Cahuite) descrip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273583"/>
            <a:ext cx="3066103" cy="506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8058150" y="6426533"/>
            <a:ext cx="29530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https://www.conifers.org/pi/Picea_chihuahuana.php</a:t>
            </a:r>
          </a:p>
        </p:txBody>
      </p:sp>
    </p:spTree>
    <p:extLst>
      <p:ext uri="{BB962C8B-B14F-4D97-AF65-F5344CB8AC3E}">
        <p14:creationId xmlns:p14="http://schemas.microsoft.com/office/powerpoint/2010/main" val="191714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272589" y="144379"/>
            <a:ext cx="5807244" cy="625642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</a:t>
            </a:r>
            <a:r>
              <a:rPr lang="es-AR" sz="3200" b="1" dirty="0"/>
              <a:t> </a:t>
            </a:r>
            <a:r>
              <a:rPr lang="es-AR" sz="3200" b="1" dirty="0">
                <a:latin typeface="+mn-lt"/>
              </a:rPr>
              <a:t>REALES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546005" y="932495"/>
            <a:ext cx="7459578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b="1" dirty="0">
                <a:latin typeface="Arial" panose="020B0604020202020204" pitchFamily="34" charset="0"/>
              </a:rPr>
              <a:t>Son las áreas que efectivamente ocupa un taxón.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7523" t="25167" r="17736" b="6534"/>
          <a:stretch/>
        </p:blipFill>
        <p:spPr>
          <a:xfrm>
            <a:off x="6275794" y="2479964"/>
            <a:ext cx="5608078" cy="33262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49041" t="24722" r="27000" b="24245"/>
          <a:stretch/>
        </p:blipFill>
        <p:spPr>
          <a:xfrm>
            <a:off x="665016" y="1587943"/>
            <a:ext cx="4267201" cy="511031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932217" y="5806240"/>
            <a:ext cx="3039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000"/>
            <a:r>
              <a:rPr lang="es-AR" sz="2000" b="1" i="1" dirty="0">
                <a:solidFill>
                  <a:srgbClr val="002060"/>
                </a:solidFill>
              </a:rPr>
              <a:t>Panthera </a:t>
            </a:r>
            <a:r>
              <a:rPr lang="es-AR" sz="2000" b="1" i="1" dirty="0" err="1">
                <a:solidFill>
                  <a:srgbClr val="002060"/>
                </a:solidFill>
              </a:rPr>
              <a:t>onca</a:t>
            </a:r>
            <a:r>
              <a:rPr lang="es-AR" sz="2000" b="1" i="1" dirty="0">
                <a:solidFill>
                  <a:srgbClr val="002060"/>
                </a:solidFill>
              </a:rPr>
              <a:t> </a:t>
            </a:r>
            <a:r>
              <a:rPr lang="es-AR" sz="2000" b="1" dirty="0">
                <a:solidFill>
                  <a:srgbClr val="002060"/>
                </a:solidFill>
              </a:rPr>
              <a:t>(yaguareté)</a:t>
            </a:r>
          </a:p>
        </p:txBody>
      </p:sp>
    </p:spTree>
    <p:extLst>
      <p:ext uri="{BB962C8B-B14F-4D97-AF65-F5344CB8AC3E}">
        <p14:creationId xmlns:p14="http://schemas.microsoft.com/office/powerpoint/2010/main" val="1299956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7639" t="23769" r="28704" b="16399"/>
          <a:stretch/>
        </p:blipFill>
        <p:spPr>
          <a:xfrm>
            <a:off x="465530" y="1460930"/>
            <a:ext cx="6465058" cy="4981434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272589" y="144379"/>
            <a:ext cx="5807244" cy="625642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</a:t>
            </a:r>
            <a:r>
              <a:rPr lang="es-AR" sz="3200" b="1" dirty="0"/>
              <a:t> </a:t>
            </a:r>
            <a:r>
              <a:rPr lang="es-AR" sz="3200" b="1" dirty="0">
                <a:latin typeface="+mn-lt"/>
              </a:rPr>
              <a:t>REALES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39306" y="6085306"/>
            <a:ext cx="14526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https://scielo.conicyt.cl/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65603" y="987051"/>
            <a:ext cx="8665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rgbClr val="000000"/>
                </a:solidFill>
              </a:rPr>
              <a:t>Distribución real de </a:t>
            </a:r>
            <a:r>
              <a:rPr lang="es-AR" b="1" i="1" dirty="0" err="1">
                <a:solidFill>
                  <a:srgbClr val="000000"/>
                </a:solidFill>
              </a:rPr>
              <a:t>Chamaerops</a:t>
            </a:r>
            <a:r>
              <a:rPr lang="es-AR" b="1" i="1" dirty="0">
                <a:solidFill>
                  <a:srgbClr val="000000"/>
                </a:solidFill>
              </a:rPr>
              <a:t> </a:t>
            </a:r>
            <a:r>
              <a:rPr lang="es-AR" b="1" i="1" dirty="0" err="1">
                <a:solidFill>
                  <a:srgbClr val="000000"/>
                </a:solidFill>
              </a:rPr>
              <a:t>humilis</a:t>
            </a:r>
            <a:r>
              <a:rPr lang="es-AR" b="1" i="1" dirty="0">
                <a:solidFill>
                  <a:srgbClr val="000000"/>
                </a:solidFill>
              </a:rPr>
              <a:t> </a:t>
            </a:r>
            <a:r>
              <a:rPr lang="es-AR" b="1" dirty="0">
                <a:solidFill>
                  <a:srgbClr val="000000"/>
                </a:solidFill>
              </a:rPr>
              <a:t>en España (única palmera autóctona de Europa)</a:t>
            </a:r>
            <a:endParaRPr lang="es-AR" b="1" dirty="0"/>
          </a:p>
        </p:txBody>
      </p:sp>
      <p:pic>
        <p:nvPicPr>
          <p:cNvPr id="3074" name="Picture 2" descr="MARGALLÓN - Definición y sinónimos de margallón en el diccionario españ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139" y="2162890"/>
            <a:ext cx="4901594" cy="367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6719942" y="5839085"/>
            <a:ext cx="16257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https://educalingo.com/es/</a:t>
            </a:r>
          </a:p>
        </p:txBody>
      </p:sp>
    </p:spTree>
    <p:extLst>
      <p:ext uri="{BB962C8B-B14F-4D97-AF65-F5344CB8AC3E}">
        <p14:creationId xmlns:p14="http://schemas.microsoft.com/office/powerpoint/2010/main" val="37344081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272586" y="144379"/>
            <a:ext cx="6785811" cy="625642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</a:t>
            </a:r>
            <a:r>
              <a:rPr lang="es-AR" sz="3200" b="1" dirty="0"/>
              <a:t> </a:t>
            </a:r>
            <a:r>
              <a:rPr lang="es-AR" sz="3200" b="1" dirty="0">
                <a:latin typeface="+mn-lt"/>
              </a:rPr>
              <a:t>POTENCIALES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540038" y="946485"/>
            <a:ext cx="10250905" cy="400110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000" b="1" dirty="0">
                <a:latin typeface="Arial" panose="020B0604020202020204" pitchFamily="34" charset="0"/>
              </a:rPr>
              <a:t>Son las áreas que podría ocupar un taxón de acuerdo a sus exigencias ecológicas.</a:t>
            </a:r>
          </a:p>
        </p:txBody>
      </p:sp>
      <p:pic>
        <p:nvPicPr>
          <p:cNvPr id="1026" name="Picture 2" descr="Jaguar | WW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1" y="1791612"/>
            <a:ext cx="6456133" cy="456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46521" y="6357627"/>
            <a:ext cx="18404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https://www.wwf.org.mx/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7203" t="34754" r="14967" b="6155"/>
          <a:stretch/>
        </p:blipFill>
        <p:spPr>
          <a:xfrm>
            <a:off x="6446976" y="1791612"/>
            <a:ext cx="5343967" cy="261745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966364" y="4445109"/>
            <a:ext cx="30730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000"/>
            <a:r>
              <a:rPr lang="es-AR" sz="2000" b="1" i="1" dirty="0">
                <a:solidFill>
                  <a:srgbClr val="002060"/>
                </a:solidFill>
              </a:rPr>
              <a:t>Panthera </a:t>
            </a:r>
            <a:r>
              <a:rPr lang="es-AR" sz="2000" b="1" i="1" dirty="0" err="1">
                <a:solidFill>
                  <a:srgbClr val="002060"/>
                </a:solidFill>
              </a:rPr>
              <a:t>onca</a:t>
            </a:r>
            <a:r>
              <a:rPr lang="es-AR" sz="2000" b="1" i="1" dirty="0">
                <a:solidFill>
                  <a:srgbClr val="002060"/>
                </a:solidFill>
              </a:rPr>
              <a:t> </a:t>
            </a:r>
            <a:r>
              <a:rPr lang="es-AR" sz="2000" b="1" dirty="0">
                <a:solidFill>
                  <a:srgbClr val="002060"/>
                </a:solidFill>
              </a:rPr>
              <a:t>(yaguareté)</a:t>
            </a:r>
          </a:p>
        </p:txBody>
      </p:sp>
      <p:sp>
        <p:nvSpPr>
          <p:cNvPr id="9" name="Rectángulo 8"/>
          <p:cNvSpPr/>
          <p:nvPr/>
        </p:nvSpPr>
        <p:spPr>
          <a:xfrm>
            <a:off x="733409" y="1791612"/>
            <a:ext cx="5078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000"/>
            <a:r>
              <a:rPr lang="es-AR" sz="2000" b="1" dirty="0">
                <a:solidFill>
                  <a:srgbClr val="002060"/>
                </a:solidFill>
              </a:rPr>
              <a:t>Distribución de </a:t>
            </a:r>
            <a:r>
              <a:rPr lang="es-AR" sz="2000" b="1" i="1" dirty="0">
                <a:solidFill>
                  <a:srgbClr val="002060"/>
                </a:solidFill>
              </a:rPr>
              <a:t>Panthera </a:t>
            </a:r>
            <a:r>
              <a:rPr lang="es-AR" sz="2000" b="1" i="1" dirty="0" err="1">
                <a:solidFill>
                  <a:srgbClr val="002060"/>
                </a:solidFill>
              </a:rPr>
              <a:t>onca</a:t>
            </a:r>
            <a:r>
              <a:rPr lang="es-AR" sz="2000" b="1" i="1" dirty="0">
                <a:solidFill>
                  <a:srgbClr val="002060"/>
                </a:solidFill>
              </a:rPr>
              <a:t> </a:t>
            </a:r>
            <a:r>
              <a:rPr lang="es-AR" sz="2000" b="1" dirty="0">
                <a:solidFill>
                  <a:srgbClr val="002060"/>
                </a:solidFill>
              </a:rPr>
              <a:t>en México</a:t>
            </a:r>
          </a:p>
        </p:txBody>
      </p:sp>
    </p:spTree>
    <p:extLst>
      <p:ext uri="{BB962C8B-B14F-4D97-AF65-F5344CB8AC3E}">
        <p14:creationId xmlns:p14="http://schemas.microsoft.com/office/powerpoint/2010/main" val="250631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3509" y="365125"/>
            <a:ext cx="10515600" cy="1325563"/>
          </a:xfrm>
          <a:solidFill>
            <a:srgbClr val="CCCCFF"/>
          </a:solidFill>
        </p:spPr>
        <p:txBody>
          <a:bodyPr>
            <a:normAutofit/>
          </a:bodyPr>
          <a:lstStyle/>
          <a:p>
            <a:r>
              <a:rPr lang="es-AR" sz="3200" b="1" dirty="0">
                <a:latin typeface="+mn-lt"/>
              </a:rPr>
              <a:t>1- SEGÚN SU EXTENSIÓN: </a:t>
            </a:r>
            <a:r>
              <a:rPr lang="es-AR" sz="3200" dirty="0">
                <a:latin typeface="+mn-lt"/>
              </a:rPr>
              <a:t>cantidad de continentes o territorio biogeográficos que ocupa.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713509" y="2076450"/>
            <a:ext cx="10515600" cy="4051395"/>
          </a:xfrm>
          <a:prstGeom prst="rect">
            <a:avLst/>
          </a:prstGeom>
          <a:solidFill>
            <a:srgbClr val="CCCC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AR" sz="3200" dirty="0">
                <a:latin typeface="+mn-lt"/>
              </a:rPr>
              <a:t>-ÁREAS </a:t>
            </a:r>
            <a:r>
              <a:rPr lang="es-AR" sz="3200" b="1" dirty="0">
                <a:latin typeface="+mn-lt"/>
              </a:rPr>
              <a:t>COSMOPOLITAS</a:t>
            </a:r>
          </a:p>
          <a:p>
            <a:pPr>
              <a:lnSpc>
                <a:spcPct val="150000"/>
              </a:lnSpc>
            </a:pPr>
            <a:r>
              <a:rPr lang="es-AR" sz="3200" dirty="0">
                <a:latin typeface="+mn-lt"/>
              </a:rPr>
              <a:t>-ÁREAS </a:t>
            </a:r>
            <a:r>
              <a:rPr lang="es-AR" sz="3200" b="1" dirty="0">
                <a:latin typeface="+mn-lt"/>
              </a:rPr>
              <a:t>SEMI-COSMOPOLITAS</a:t>
            </a:r>
          </a:p>
          <a:p>
            <a:pPr>
              <a:lnSpc>
                <a:spcPct val="150000"/>
              </a:lnSpc>
            </a:pPr>
            <a:r>
              <a:rPr lang="es-AR" sz="3200" dirty="0">
                <a:latin typeface="+mn-lt"/>
              </a:rPr>
              <a:t>-ÁREAS </a:t>
            </a:r>
            <a:r>
              <a:rPr lang="es-AR" sz="3200" b="1" dirty="0">
                <a:latin typeface="+mn-lt"/>
              </a:rPr>
              <a:t>CONTINENTALES </a:t>
            </a:r>
          </a:p>
          <a:p>
            <a:pPr>
              <a:lnSpc>
                <a:spcPct val="150000"/>
              </a:lnSpc>
            </a:pPr>
            <a:r>
              <a:rPr lang="es-AR" sz="3200" dirty="0">
                <a:latin typeface="+mn-lt"/>
              </a:rPr>
              <a:t>-ÁREAS </a:t>
            </a:r>
            <a:r>
              <a:rPr lang="es-AR" sz="3200" b="1" dirty="0">
                <a:latin typeface="+mn-lt"/>
              </a:rPr>
              <a:t>REGIONALES</a:t>
            </a:r>
          </a:p>
          <a:p>
            <a:pPr>
              <a:lnSpc>
                <a:spcPct val="150000"/>
              </a:lnSpc>
            </a:pPr>
            <a:r>
              <a:rPr lang="es-AR" sz="3200" dirty="0">
                <a:latin typeface="+mn-lt"/>
              </a:rPr>
              <a:t>-ÁREAS </a:t>
            </a:r>
            <a:r>
              <a:rPr lang="es-AR" sz="3200" b="1" dirty="0">
                <a:latin typeface="+mn-lt"/>
              </a:rPr>
              <a:t>ENDÉMICAS</a:t>
            </a:r>
          </a:p>
        </p:txBody>
      </p:sp>
    </p:spTree>
    <p:extLst>
      <p:ext uri="{BB962C8B-B14F-4D97-AF65-F5344CB8AC3E}">
        <p14:creationId xmlns:p14="http://schemas.microsoft.com/office/powerpoint/2010/main" val="389980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272586" y="144379"/>
            <a:ext cx="6785811" cy="625642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</a:t>
            </a:r>
            <a:r>
              <a:rPr lang="es-AR" sz="3200" b="1" dirty="0"/>
              <a:t> </a:t>
            </a:r>
            <a:r>
              <a:rPr lang="es-AR" sz="3200" b="1" dirty="0">
                <a:latin typeface="+mn-lt"/>
              </a:rPr>
              <a:t>POTENCIALES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532" t="17898" r="29982" b="23580"/>
          <a:stretch/>
        </p:blipFill>
        <p:spPr>
          <a:xfrm>
            <a:off x="332509" y="1662545"/>
            <a:ext cx="5527964" cy="428105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747258" y="1126230"/>
            <a:ext cx="6543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rgbClr val="000000"/>
                </a:solidFill>
              </a:rPr>
              <a:t>Distribución potencial de </a:t>
            </a:r>
            <a:r>
              <a:rPr lang="es-AR" b="1" i="1" dirty="0" err="1">
                <a:solidFill>
                  <a:srgbClr val="000000"/>
                </a:solidFill>
              </a:rPr>
              <a:t>Chamaerops</a:t>
            </a:r>
            <a:r>
              <a:rPr lang="es-AR" b="1" i="1" dirty="0">
                <a:solidFill>
                  <a:srgbClr val="000000"/>
                </a:solidFill>
              </a:rPr>
              <a:t> </a:t>
            </a:r>
            <a:r>
              <a:rPr lang="es-AR" b="1" i="1" dirty="0" err="1">
                <a:solidFill>
                  <a:srgbClr val="000000"/>
                </a:solidFill>
              </a:rPr>
              <a:t>humilis</a:t>
            </a:r>
            <a:r>
              <a:rPr lang="es-AR" b="1" i="1" dirty="0">
                <a:solidFill>
                  <a:srgbClr val="000000"/>
                </a:solidFill>
              </a:rPr>
              <a:t> </a:t>
            </a:r>
            <a:r>
              <a:rPr lang="es-AR" b="1" dirty="0">
                <a:solidFill>
                  <a:srgbClr val="000000"/>
                </a:solidFill>
              </a:rPr>
              <a:t>(palmera) en España</a:t>
            </a:r>
            <a:endParaRPr lang="es-AR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7426" t="20361" r="29236" b="18249"/>
          <a:stretch/>
        </p:blipFill>
        <p:spPr>
          <a:xfrm>
            <a:off x="6345380" y="1662545"/>
            <a:ext cx="5427549" cy="432262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90257" y="1739475"/>
            <a:ext cx="2914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rgbClr val="000000"/>
                </a:solidFill>
              </a:rPr>
              <a:t>Distribución potencial actual</a:t>
            </a:r>
            <a:endParaRPr lang="es-AR" b="1" dirty="0"/>
          </a:p>
        </p:txBody>
      </p:sp>
      <p:sp>
        <p:nvSpPr>
          <p:cNvPr id="8" name="Rectángulo 7"/>
          <p:cNvSpPr/>
          <p:nvPr/>
        </p:nvSpPr>
        <p:spPr>
          <a:xfrm>
            <a:off x="6511266" y="1739475"/>
            <a:ext cx="4842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rgbClr val="000000"/>
                </a:solidFill>
              </a:rPr>
              <a:t>Distribución potencial para el período 2041-2070</a:t>
            </a:r>
            <a:endParaRPr lang="es-AR" b="1" dirty="0"/>
          </a:p>
        </p:txBody>
      </p:sp>
      <p:sp>
        <p:nvSpPr>
          <p:cNvPr id="9" name="Rectángulo 8"/>
          <p:cNvSpPr/>
          <p:nvPr/>
        </p:nvSpPr>
        <p:spPr>
          <a:xfrm>
            <a:off x="5435997" y="6062095"/>
            <a:ext cx="14526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https://scielo.conicyt.cl/</a:t>
            </a:r>
          </a:p>
        </p:txBody>
      </p:sp>
    </p:spTree>
    <p:extLst>
      <p:ext uri="{BB962C8B-B14F-4D97-AF65-F5344CB8AC3E}">
        <p14:creationId xmlns:p14="http://schemas.microsoft.com/office/powerpoint/2010/main" val="3825825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272586" y="144379"/>
            <a:ext cx="6785811" cy="625642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</a:t>
            </a:r>
            <a:r>
              <a:rPr lang="es-AR" sz="3200" b="1" dirty="0"/>
              <a:t> </a:t>
            </a:r>
            <a:r>
              <a:rPr lang="es-AR" sz="3200" b="1" dirty="0">
                <a:latin typeface="+mn-lt"/>
              </a:rPr>
              <a:t>VICARIAS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65019" y="848531"/>
            <a:ext cx="10889671" cy="707886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000" b="1" dirty="0">
                <a:latin typeface="Arial" panose="020B0604020202020204" pitchFamily="34" charset="0"/>
              </a:rPr>
              <a:t>Son las áreas ocupadas por taxones muy afines pero diferentes, distribuidos en forma disyunta. Estas áreas derivan de un área original fragmentada.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727" t="34375" r="15819" b="8618"/>
          <a:stretch/>
        </p:blipFill>
        <p:spPr>
          <a:xfrm>
            <a:off x="554182" y="2073622"/>
            <a:ext cx="6954982" cy="417021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98765" y="1717100"/>
            <a:ext cx="7065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>
                <a:solidFill>
                  <a:srgbClr val="002060"/>
                </a:solidFill>
              </a:rPr>
              <a:t>Subespecies vicariantes de </a:t>
            </a:r>
            <a:r>
              <a:rPr lang="es-AR" b="1" i="1" dirty="0" err="1">
                <a:solidFill>
                  <a:srgbClr val="002060"/>
                </a:solidFill>
              </a:rPr>
              <a:t>Pinus</a:t>
            </a:r>
            <a:r>
              <a:rPr lang="es-AR" b="1" i="1" dirty="0">
                <a:solidFill>
                  <a:srgbClr val="002060"/>
                </a:solidFill>
              </a:rPr>
              <a:t> </a:t>
            </a:r>
            <a:r>
              <a:rPr lang="es-AR" b="1" i="1" dirty="0" err="1">
                <a:solidFill>
                  <a:srgbClr val="002060"/>
                </a:solidFill>
              </a:rPr>
              <a:t>nigra</a:t>
            </a:r>
            <a:r>
              <a:rPr lang="es-AR" b="1" i="1" dirty="0">
                <a:solidFill>
                  <a:srgbClr val="002060"/>
                </a:solidFill>
              </a:rPr>
              <a:t> </a:t>
            </a:r>
            <a:r>
              <a:rPr lang="es-AR" b="1" dirty="0">
                <a:solidFill>
                  <a:srgbClr val="002060"/>
                </a:solidFill>
              </a:rPr>
              <a:t>en Europa, Asia y norte de África.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54182" y="6202155"/>
            <a:ext cx="48906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>
                <a:solidFill>
                  <a:srgbClr val="000000"/>
                </a:solidFill>
                <a:latin typeface="Verdana" panose="020B0604030504040204" pitchFamily="34" charset="0"/>
              </a:rPr>
              <a:t>Adaptado de </a:t>
            </a:r>
            <a:r>
              <a:rPr lang="es-AR" sz="1000" dirty="0" err="1">
                <a:solidFill>
                  <a:srgbClr val="000000"/>
                </a:solidFill>
                <a:latin typeface="Verdana" panose="020B0604030504040204" pitchFamily="34" charset="0"/>
              </a:rPr>
              <a:t>Alcaráz</a:t>
            </a:r>
            <a:r>
              <a:rPr lang="es-AR" sz="1000" dirty="0">
                <a:solidFill>
                  <a:srgbClr val="000000"/>
                </a:solidFill>
                <a:latin typeface="Verdana" panose="020B0604030504040204" pitchFamily="34" charset="0"/>
              </a:rPr>
              <a:t> Ariza (2008). Elaborado por Alberto Díaz, 2009.</a:t>
            </a:r>
            <a:endParaRPr lang="es-AR" sz="1000" dirty="0"/>
          </a:p>
        </p:txBody>
      </p:sp>
      <p:pic>
        <p:nvPicPr>
          <p:cNvPr id="3074" name="Picture 2" descr="Pinus nigra | HERBARIO ORNAMEN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96" y="1777481"/>
            <a:ext cx="3433386" cy="457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8115865" y="6355329"/>
            <a:ext cx="38850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https://herbariornamental.wordpress.com/2012/02/24/pinus-nigra/</a:t>
            </a:r>
          </a:p>
        </p:txBody>
      </p:sp>
    </p:spTree>
    <p:extLst>
      <p:ext uri="{BB962C8B-B14F-4D97-AF65-F5344CB8AC3E}">
        <p14:creationId xmlns:p14="http://schemas.microsoft.com/office/powerpoint/2010/main" val="1692131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272586" y="144379"/>
            <a:ext cx="6785811" cy="625642"/>
          </a:xfrm>
          <a:prstGeom prst="rect">
            <a:avLst/>
          </a:prstGeom>
          <a:solidFill>
            <a:srgbClr val="CC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latin typeface="+mn-lt"/>
              </a:rPr>
              <a:t> TIPOS DE ÁREAS: ÁREAS</a:t>
            </a:r>
            <a:r>
              <a:rPr lang="es-AR" sz="3200" b="1" dirty="0"/>
              <a:t> </a:t>
            </a:r>
            <a:r>
              <a:rPr lang="es-AR" sz="3200" b="1" dirty="0">
                <a:latin typeface="+mn-lt"/>
              </a:rPr>
              <a:t>VICARIAS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4" y="1787856"/>
            <a:ext cx="6747225" cy="458017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3323" y="1249148"/>
            <a:ext cx="8067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>
                <a:solidFill>
                  <a:srgbClr val="002060"/>
                </a:solidFill>
              </a:rPr>
              <a:t>Especies vicarias: </a:t>
            </a:r>
            <a:r>
              <a:rPr lang="es-AR" b="1" i="1" dirty="0" err="1">
                <a:solidFill>
                  <a:srgbClr val="002060"/>
                </a:solidFill>
              </a:rPr>
              <a:t>Callicebus</a:t>
            </a:r>
            <a:r>
              <a:rPr lang="es-AR" b="1" i="1" dirty="0">
                <a:solidFill>
                  <a:srgbClr val="002060"/>
                </a:solidFill>
              </a:rPr>
              <a:t> </a:t>
            </a:r>
            <a:r>
              <a:rPr lang="es-AR" b="1" i="1" dirty="0" err="1">
                <a:solidFill>
                  <a:srgbClr val="002060"/>
                </a:solidFill>
              </a:rPr>
              <a:t>personatus</a:t>
            </a:r>
            <a:r>
              <a:rPr lang="es-AR" b="1" i="1" dirty="0">
                <a:solidFill>
                  <a:srgbClr val="002060"/>
                </a:solidFill>
              </a:rPr>
              <a:t> </a:t>
            </a:r>
            <a:r>
              <a:rPr lang="es-AR" b="1" dirty="0">
                <a:solidFill>
                  <a:srgbClr val="002060"/>
                </a:solidFill>
              </a:rPr>
              <a:t>y</a:t>
            </a:r>
            <a:r>
              <a:rPr lang="es-AR" b="1" i="1" dirty="0">
                <a:solidFill>
                  <a:srgbClr val="002060"/>
                </a:solidFill>
              </a:rPr>
              <a:t> C. </a:t>
            </a:r>
            <a:r>
              <a:rPr lang="es-AR" b="1" i="1" dirty="0" err="1">
                <a:solidFill>
                  <a:srgbClr val="002060"/>
                </a:solidFill>
              </a:rPr>
              <a:t>moloch</a:t>
            </a:r>
            <a:r>
              <a:rPr lang="es-AR" b="1" i="1" dirty="0">
                <a:solidFill>
                  <a:srgbClr val="002060"/>
                </a:solidFill>
              </a:rPr>
              <a:t> </a:t>
            </a:r>
            <a:r>
              <a:rPr lang="es-AR" b="1" dirty="0">
                <a:solidFill>
                  <a:srgbClr val="002060"/>
                </a:solidFill>
              </a:rPr>
              <a:t>en Sudamérica (monos tití).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26404" y="6368031"/>
            <a:ext cx="78019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https://www.researchgate.net/figure/Geographic-distribution-of-the-genus-Callicebus-and-map-of-South-America-showing-the_fig1_301647296</a:t>
            </a:r>
          </a:p>
        </p:txBody>
      </p:sp>
      <p:pic>
        <p:nvPicPr>
          <p:cNvPr id="1028" name="Picture 4" descr="Fotos de monos tit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629" y="1787856"/>
            <a:ext cx="4689458" cy="246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7373629" y="4077943"/>
            <a:ext cx="25378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https://www.anipedia.net/monos/mono-titi/</a:t>
            </a:r>
          </a:p>
        </p:txBody>
      </p:sp>
      <p:cxnSp>
        <p:nvCxnSpPr>
          <p:cNvPr id="11" name="Conector recto de flecha 10"/>
          <p:cNvCxnSpPr/>
          <p:nvPr/>
        </p:nvCxnSpPr>
        <p:spPr>
          <a:xfrm>
            <a:off x="5297108" y="3974498"/>
            <a:ext cx="1090044" cy="108882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57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4871" y="735038"/>
            <a:ext cx="11166764" cy="1086323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s-AR" sz="9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23270" algn="just">
              <a:lnSpc>
                <a:spcPct val="150000"/>
              </a:lnSpc>
            </a:pPr>
            <a:r>
              <a:rPr lang="es-AR" b="1" dirty="0">
                <a:latin typeface="Arial" panose="020B0604020202020204" pitchFamily="34" charset="0"/>
              </a:rPr>
              <a:t>El taxón se distribuye en todo el planeta, es decir que se encuentra en al menos cinco continentes (o en cinco territorios biogeográficos).</a:t>
            </a:r>
            <a:endParaRPr lang="es-AR" b="1" dirty="0"/>
          </a:p>
        </p:txBody>
      </p:sp>
      <p:sp>
        <p:nvSpPr>
          <p:cNvPr id="3" name="Rectángulo 2"/>
          <p:cNvSpPr/>
          <p:nvPr/>
        </p:nvSpPr>
        <p:spPr>
          <a:xfrm>
            <a:off x="3609612" y="100655"/>
            <a:ext cx="5617372" cy="461665"/>
          </a:xfrm>
          <a:prstGeom prst="rect">
            <a:avLst/>
          </a:prstGeom>
          <a:solidFill>
            <a:srgbClr val="CCCCFF"/>
          </a:solidFill>
        </p:spPr>
        <p:txBody>
          <a:bodyPr wrap="none">
            <a:spAutoFit/>
          </a:bodyPr>
          <a:lstStyle/>
          <a:p>
            <a:r>
              <a:rPr lang="es-AR" sz="2400" dirty="0"/>
              <a:t>1-TIPOS DE ÁREAS: </a:t>
            </a:r>
            <a:r>
              <a:rPr lang="es-AR" sz="2400" b="1" dirty="0"/>
              <a:t>ÁREAS COSMOPOLITAS</a:t>
            </a:r>
          </a:p>
        </p:txBody>
      </p:sp>
      <p:pic>
        <p:nvPicPr>
          <p:cNvPr id="1028" name="Picture 4" descr="Diente de león, Taraxacum - Flores - NatureG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822" y="1994079"/>
            <a:ext cx="3282451" cy="438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31" y="2958316"/>
            <a:ext cx="5301768" cy="227883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7530863" y="1952023"/>
            <a:ext cx="31303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https://www.luontoportti.com/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463694" y="5281230"/>
            <a:ext cx="3105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</a:rPr>
              <a:t> </a:t>
            </a:r>
            <a:r>
              <a:rPr lang="es-AR" sz="2000" b="1" i="1" dirty="0" err="1">
                <a:solidFill>
                  <a:srgbClr val="002060"/>
                </a:solidFill>
              </a:rPr>
              <a:t>Taraxacum</a:t>
            </a:r>
            <a:r>
              <a:rPr lang="es-AR" sz="2000" b="1" i="1" dirty="0">
                <a:solidFill>
                  <a:srgbClr val="002060"/>
                </a:solidFill>
              </a:rPr>
              <a:t> </a:t>
            </a:r>
            <a:r>
              <a:rPr lang="es-AR" sz="2000" b="1" i="1" dirty="0" err="1">
                <a:solidFill>
                  <a:srgbClr val="002060"/>
                </a:solidFill>
              </a:rPr>
              <a:t>officinale</a:t>
            </a:r>
            <a:endParaRPr lang="es-AR" sz="2000" b="1" i="1" dirty="0">
              <a:solidFill>
                <a:srgbClr val="00206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69231" y="4990925"/>
            <a:ext cx="16908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http://redi.ufasta.edu.ar/</a:t>
            </a:r>
          </a:p>
        </p:txBody>
      </p:sp>
    </p:spTree>
    <p:extLst>
      <p:ext uri="{BB962C8B-B14F-4D97-AF65-F5344CB8AC3E}">
        <p14:creationId xmlns:p14="http://schemas.microsoft.com/office/powerpoint/2010/main" val="3408754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sites.google.com/site/deherbasemeigas/_/rsrc/1400015182984/malas-hierbas/familias-1/leguminosae-leguminosas/distribuci%C3%B3n%20mundial%20fabace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9" y="1097997"/>
            <a:ext cx="7717569" cy="385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397150" y="5056385"/>
            <a:ext cx="4169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</a:rPr>
              <a:t> FAMILIA FABACEAE (Leguminosas)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34939" y="4690402"/>
            <a:ext cx="25625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https://sites.google.com/</a:t>
            </a:r>
          </a:p>
        </p:txBody>
      </p:sp>
      <p:pic>
        <p:nvPicPr>
          <p:cNvPr id="5" name="Picture 10" descr="https://www.unavarra.es/herbario/leguminosas/fotos/Introduccion/flor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238" y="3092466"/>
            <a:ext cx="3986627" cy="298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8028238" y="6082436"/>
            <a:ext cx="27478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00" dirty="0"/>
              <a:t>https://www.unavarra.es/herbario/leguminosas/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609612" y="100655"/>
            <a:ext cx="5298374" cy="461665"/>
          </a:xfrm>
          <a:prstGeom prst="rect">
            <a:avLst/>
          </a:prstGeom>
          <a:solidFill>
            <a:srgbClr val="CCCCFF"/>
          </a:solidFill>
        </p:spPr>
        <p:txBody>
          <a:bodyPr wrap="none">
            <a:spAutoFit/>
          </a:bodyPr>
          <a:lstStyle/>
          <a:p>
            <a:r>
              <a:rPr lang="es-AR" sz="2400" dirty="0"/>
              <a:t>TIPOS DE ÁREAS: </a:t>
            </a:r>
            <a:r>
              <a:rPr lang="es-AR" sz="2400" b="1" dirty="0"/>
              <a:t>ÁREAS COSMOPOLITAS</a:t>
            </a:r>
          </a:p>
        </p:txBody>
      </p:sp>
    </p:spTree>
    <p:extLst>
      <p:ext uri="{BB962C8B-B14F-4D97-AF65-F5344CB8AC3E}">
        <p14:creationId xmlns:p14="http://schemas.microsoft.com/office/powerpoint/2010/main" val="3237343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90" y="2290403"/>
            <a:ext cx="5788247" cy="280424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28359" y="5408962"/>
            <a:ext cx="4198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i="1" dirty="0" err="1">
                <a:solidFill>
                  <a:srgbClr val="008000"/>
                </a:solidFill>
                <a:latin typeface="Graublau Web Bold"/>
              </a:rPr>
              <a:t>Passer</a:t>
            </a:r>
            <a:r>
              <a:rPr lang="es-AR" b="1" i="1" dirty="0">
                <a:solidFill>
                  <a:srgbClr val="008000"/>
                </a:solidFill>
                <a:latin typeface="Graublau Web Bold"/>
              </a:rPr>
              <a:t> </a:t>
            </a:r>
            <a:r>
              <a:rPr lang="es-AR" b="1" i="1" dirty="0" err="1">
                <a:solidFill>
                  <a:srgbClr val="008000"/>
                </a:solidFill>
                <a:latin typeface="Graublau Web Bold"/>
              </a:rPr>
              <a:t>domesticus</a:t>
            </a:r>
            <a:r>
              <a:rPr lang="es-AR" b="1" i="1" dirty="0">
                <a:solidFill>
                  <a:srgbClr val="008000"/>
                </a:solidFill>
                <a:latin typeface="Graublau Web Bold"/>
              </a:rPr>
              <a:t> </a:t>
            </a:r>
            <a:r>
              <a:rPr lang="es-AR" b="1" dirty="0">
                <a:solidFill>
                  <a:srgbClr val="008000"/>
                </a:solidFill>
                <a:latin typeface="Graublau Web Bold"/>
              </a:rPr>
              <a:t>(gorrión común) </a:t>
            </a:r>
            <a:endParaRPr lang="es-AR" b="1" i="0" dirty="0">
              <a:solidFill>
                <a:srgbClr val="008000"/>
              </a:solidFill>
              <a:effectLst/>
              <a:latin typeface="Graublau Web Bold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92390" y="4848426"/>
            <a:ext cx="21788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http://animalandia.educa.madrid.org/</a:t>
            </a:r>
          </a:p>
        </p:txBody>
      </p:sp>
      <p:pic>
        <p:nvPicPr>
          <p:cNvPr id="2052" name="Picture 4" descr="Gorrión Doméstico | Celebrate Urban Bir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18" y="1932134"/>
            <a:ext cx="4380833" cy="328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7535918" y="4971537"/>
            <a:ext cx="19014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https://celebrateurbanbirds.org/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609612" y="100655"/>
            <a:ext cx="5298374" cy="461665"/>
          </a:xfrm>
          <a:prstGeom prst="rect">
            <a:avLst/>
          </a:prstGeom>
          <a:solidFill>
            <a:srgbClr val="CCCCFF"/>
          </a:solidFill>
        </p:spPr>
        <p:txBody>
          <a:bodyPr wrap="none">
            <a:spAutoFit/>
          </a:bodyPr>
          <a:lstStyle/>
          <a:p>
            <a:r>
              <a:rPr lang="es-AR" sz="2400" dirty="0"/>
              <a:t>TIPOS DE ÁREAS: </a:t>
            </a:r>
            <a:r>
              <a:rPr lang="es-AR" sz="2400" b="1" dirty="0"/>
              <a:t>ÁREAS COSMOPOLITAS</a:t>
            </a:r>
          </a:p>
        </p:txBody>
      </p:sp>
    </p:spTree>
    <p:extLst>
      <p:ext uri="{BB962C8B-B14F-4D97-AF65-F5344CB8AC3E}">
        <p14:creationId xmlns:p14="http://schemas.microsoft.com/office/powerpoint/2010/main" val="2626604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09700" y="800100"/>
            <a:ext cx="9124251" cy="646331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endParaRPr lang="es-AR" sz="9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AR" sz="900" dirty="0">
              <a:latin typeface="Arial" panose="020B0604020202020204" pitchFamily="34" charset="0"/>
            </a:endParaRPr>
          </a:p>
          <a:p>
            <a:pPr marR="18470" algn="just"/>
            <a:r>
              <a:rPr lang="es-AR" b="1" dirty="0">
                <a:latin typeface="Arial" panose="020B0604020202020204" pitchFamily="34" charset="0"/>
              </a:rPr>
              <a:t>El taxón se distribuye en tres o cuatro continentes (o territorios biogeográficos)</a:t>
            </a:r>
            <a:endParaRPr lang="es-AR" b="1" dirty="0"/>
          </a:p>
        </p:txBody>
      </p:sp>
      <p:pic>
        <p:nvPicPr>
          <p:cNvPr id="4098" name="Picture 2" descr="http://upload.wikimedia.org/wikipedia/commons/4/40/Pinus_ran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9" y="2237624"/>
            <a:ext cx="6689086" cy="339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890903" y="5384559"/>
            <a:ext cx="19367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https://www.skyscrapercity.com/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039801" y="5733816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i="1" dirty="0" err="1">
                <a:solidFill>
                  <a:srgbClr val="002060"/>
                </a:solidFill>
                <a:latin typeface="Graublau Web Bold"/>
              </a:rPr>
              <a:t>Pinus</a:t>
            </a:r>
            <a:r>
              <a:rPr lang="es-AR" b="1" i="1" dirty="0">
                <a:solidFill>
                  <a:srgbClr val="002060"/>
                </a:solidFill>
                <a:latin typeface="Graublau Web Bold"/>
              </a:rPr>
              <a:t> </a:t>
            </a:r>
            <a:r>
              <a:rPr lang="es-AR" b="1" i="1" dirty="0" err="1">
                <a:solidFill>
                  <a:srgbClr val="002060"/>
                </a:solidFill>
                <a:latin typeface="Graublau Web Bold"/>
              </a:rPr>
              <a:t>sp</a:t>
            </a:r>
            <a:r>
              <a:rPr lang="es-AR" b="1" dirty="0">
                <a:solidFill>
                  <a:srgbClr val="002060"/>
                </a:solidFill>
                <a:latin typeface="Graublau Web Bold"/>
              </a:rPr>
              <a:t>. (pinos) </a:t>
            </a:r>
            <a:endParaRPr lang="es-AR" b="1" i="0" dirty="0">
              <a:solidFill>
                <a:srgbClr val="002060"/>
              </a:solidFill>
              <a:effectLst/>
              <a:latin typeface="Graublau Web Bold"/>
            </a:endParaRPr>
          </a:p>
        </p:txBody>
      </p:sp>
      <p:pic>
        <p:nvPicPr>
          <p:cNvPr id="4100" name="Picture 4" descr="Pinos, Ocotes Y Piñones (Género Pinus) · NaturaLi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195" y="2237624"/>
            <a:ext cx="4704224" cy="31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7172195" y="5194384"/>
            <a:ext cx="26084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https://www.naturalista.mx/taxa/47561-Pinus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447101" y="1659932"/>
            <a:ext cx="61053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sz="1000" dirty="0">
              <a:solidFill>
                <a:srgbClr val="002060"/>
              </a:solidFill>
            </a:endParaRPr>
          </a:p>
          <a:p>
            <a:r>
              <a:rPr lang="es-AR" sz="2000" dirty="0">
                <a:solidFill>
                  <a:srgbClr val="002060"/>
                </a:solidFill>
              </a:rPr>
              <a:t>Por ejemplo en </a:t>
            </a:r>
            <a:r>
              <a:rPr lang="es-AR" dirty="0">
                <a:solidFill>
                  <a:srgbClr val="002060"/>
                </a:solidFill>
              </a:rPr>
              <a:t>América del Norte, Asia y Europa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859277" y="173671"/>
            <a:ext cx="6115406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dirty="0"/>
              <a:t>TIPOS DE ÁREAS: </a:t>
            </a:r>
            <a:r>
              <a:rPr lang="es-AR" sz="2400" b="1" dirty="0"/>
              <a:t>ÁREAS SEMI-COSMOPOLITAS</a:t>
            </a:r>
          </a:p>
        </p:txBody>
      </p:sp>
    </p:spTree>
    <p:extLst>
      <p:ext uri="{BB962C8B-B14F-4D97-AF65-F5344CB8AC3E}">
        <p14:creationId xmlns:p14="http://schemas.microsoft.com/office/powerpoint/2010/main" val="2776458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10441" y="963815"/>
            <a:ext cx="7190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000"/>
            <a:r>
              <a:rPr lang="es-AR" sz="2000" dirty="0">
                <a:solidFill>
                  <a:srgbClr val="002060"/>
                </a:solidFill>
              </a:rPr>
              <a:t>Los </a:t>
            </a:r>
            <a:r>
              <a:rPr lang="es-AR" sz="2000" dirty="0" err="1">
                <a:solidFill>
                  <a:srgbClr val="002060"/>
                </a:solidFill>
              </a:rPr>
              <a:t>Psittaciformes</a:t>
            </a:r>
            <a:r>
              <a:rPr lang="es-AR" sz="2000" dirty="0">
                <a:solidFill>
                  <a:srgbClr val="002060"/>
                </a:solidFill>
              </a:rPr>
              <a:t> por ejemplo en América, África, Asia y Oceanía</a:t>
            </a:r>
          </a:p>
        </p:txBody>
      </p:sp>
      <p:pic>
        <p:nvPicPr>
          <p:cNvPr id="5122" name="Picture 2" descr="https://1.bp.blogspot.com/-YdJbIBS66W4/Xdy96loGugI/AAAAAAAAE2o/Uc3JomzMvck7Sb_cl5Riw4VBPuQ1rBx_ACLcBGAsYHQ/s1600/psittacid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02" y="1363925"/>
            <a:ext cx="7221348" cy="473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917591" y="6382825"/>
            <a:ext cx="21836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/>
              <a:t>http://cronicasdefauna.blogspot.com/</a:t>
            </a:r>
          </a:p>
        </p:txBody>
      </p:sp>
      <p:pic>
        <p:nvPicPr>
          <p:cNvPr id="5124" name="Picture 4" descr="https://1.bp.blogspot.com/-nSicQtqasBA/Xdy9hBQEhKI/AAAAAAAAE2g/D8JmUw2BdpYX0ia1cjhuRYiuW0Er1paOACLcBGAsYHQ/s1600/lor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591" y="828988"/>
            <a:ext cx="3716613" cy="556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2859277" y="173671"/>
            <a:ext cx="6115406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s-AR" sz="2400" dirty="0"/>
              <a:t>TIPOS DE ÁREAS: </a:t>
            </a:r>
            <a:r>
              <a:rPr lang="es-AR" sz="2400" b="1" dirty="0"/>
              <a:t>ÁREAS SEMI-COSMOPOLITAS</a:t>
            </a:r>
          </a:p>
        </p:txBody>
      </p:sp>
    </p:spTree>
    <p:extLst>
      <p:ext uri="{BB962C8B-B14F-4D97-AF65-F5344CB8AC3E}">
        <p14:creationId xmlns:p14="http://schemas.microsoft.com/office/powerpoint/2010/main" val="33130376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1606</Words>
  <Application>Microsoft Office PowerPoint</Application>
  <PresentationFormat>Panorámica</PresentationFormat>
  <Paragraphs>199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4" baseType="lpstr">
      <vt:lpstr>Arial</vt:lpstr>
      <vt:lpstr>Calibri</vt:lpstr>
      <vt:lpstr>Calibri Light</vt:lpstr>
      <vt:lpstr>Graublau Web Bold</vt:lpstr>
      <vt:lpstr>Lato</vt:lpstr>
      <vt:lpstr>Libre Franklin</vt:lpstr>
      <vt:lpstr>Linux Libertine</vt:lpstr>
      <vt:lpstr>Lucida Grande</vt:lpstr>
      <vt:lpstr>Roboto</vt:lpstr>
      <vt:lpstr>Times New Roman</vt:lpstr>
      <vt:lpstr>Verdana</vt:lpstr>
      <vt:lpstr>Tema de Office</vt:lpstr>
      <vt:lpstr>AREOGRAFÍA</vt:lpstr>
      <vt:lpstr>Presentación de PowerPoint</vt:lpstr>
      <vt:lpstr>                                       TIPOS DE ÁREAS Existen diferentes tipos de áreas que se clasifican de acuerdo a los siguientes criterios:  1-Extensión 2-Ubicación geográfica 3-Continuidad 4-Evolución         </vt:lpstr>
      <vt:lpstr>1- SEGÚN SU EXTENSIÓN: cantidad de continentes o territorio biogeográficos que ocupa.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InKulpado666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Claudia Melisa Martín</cp:lastModifiedBy>
  <cp:revision>128</cp:revision>
  <dcterms:created xsi:type="dcterms:W3CDTF">2021-04-03T22:14:48Z</dcterms:created>
  <dcterms:modified xsi:type="dcterms:W3CDTF">2024-04-10T20:11:59Z</dcterms:modified>
</cp:coreProperties>
</file>