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0"/>
  </p:notesMasterIdLst>
  <p:sldIdLst>
    <p:sldId id="268" r:id="rId2"/>
    <p:sldId id="264" r:id="rId3"/>
    <p:sldId id="265" r:id="rId4"/>
    <p:sldId id="267" r:id="rId5"/>
    <p:sldId id="269" r:id="rId6"/>
    <p:sldId id="270" r:id="rId7"/>
    <p:sldId id="271" r:id="rId8"/>
    <p:sldId id="272" r:id="rId9"/>
    <p:sldId id="273" r:id="rId10"/>
    <p:sldId id="275" r:id="rId11"/>
    <p:sldId id="276" r:id="rId12"/>
    <p:sldId id="277" r:id="rId13"/>
    <p:sldId id="278" r:id="rId14"/>
    <p:sldId id="274" r:id="rId15"/>
    <p:sldId id="304" r:id="rId16"/>
    <p:sldId id="256" r:id="rId17"/>
    <p:sldId id="303" r:id="rId18"/>
    <p:sldId id="291" r:id="rId19"/>
    <p:sldId id="257" r:id="rId20"/>
    <p:sldId id="260" r:id="rId21"/>
    <p:sldId id="258" r:id="rId22"/>
    <p:sldId id="305" r:id="rId23"/>
    <p:sldId id="259" r:id="rId24"/>
    <p:sldId id="306" r:id="rId25"/>
    <p:sldId id="261" r:id="rId26"/>
    <p:sldId id="279" r:id="rId27"/>
    <p:sldId id="262" r:id="rId28"/>
    <p:sldId id="263" r:id="rId29"/>
    <p:sldId id="294" r:id="rId30"/>
    <p:sldId id="280" r:id="rId31"/>
    <p:sldId id="281" r:id="rId32"/>
    <p:sldId id="283" r:id="rId33"/>
    <p:sldId id="285" r:id="rId34"/>
    <p:sldId id="286" r:id="rId35"/>
    <p:sldId id="287" r:id="rId36"/>
    <p:sldId id="298" r:id="rId37"/>
    <p:sldId id="307" r:id="rId38"/>
    <p:sldId id="293" r:id="rId39"/>
    <p:sldId id="288" r:id="rId40"/>
    <p:sldId id="300" r:id="rId41"/>
    <p:sldId id="289" r:id="rId42"/>
    <p:sldId id="290" r:id="rId43"/>
    <p:sldId id="292" r:id="rId44"/>
    <p:sldId id="295" r:id="rId45"/>
    <p:sldId id="296" r:id="rId46"/>
    <p:sldId id="297" r:id="rId47"/>
    <p:sldId id="301" r:id="rId48"/>
    <p:sldId id="302" r:id="rId49"/>
  </p:sldIdLst>
  <p:sldSz cx="9144000" cy="6858000" type="screen4x3"/>
  <p:notesSz cx="6858000" cy="9144000"/>
  <p:defaultTextStyle>
    <a:defPPr>
      <a:defRPr lang="es-A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5" d="100"/>
          <a:sy n="75" d="100"/>
        </p:scale>
        <p:origin x="1236" y="5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presProps" Target="pres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AR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5B8F34B-55B2-45C3-B3A6-9E664CB2D05B}" type="datetimeFigureOut">
              <a:rPr lang="es-AR" smtClean="0"/>
              <a:pPr/>
              <a:t>26/8/2019</a:t>
            </a:fld>
            <a:endParaRPr lang="es-AR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AR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AR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BC60022-8F90-447F-ABA6-FF4CBEC8E3B9}" type="slidenum">
              <a:rPr lang="es-AR" smtClean="0"/>
              <a:pPr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634238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AR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C60022-8F90-447F-ABA6-FF4CBEC8E3B9}" type="slidenum">
              <a:rPr lang="es-AR" smtClean="0"/>
              <a:pPr/>
              <a:t>2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414062976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AR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C60022-8F90-447F-ABA6-FF4CBEC8E3B9}" type="slidenum">
              <a:rPr lang="es-AR" smtClean="0"/>
              <a:pPr/>
              <a:t>27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4324389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AR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7DF9A7-C3E0-4565-B4B6-7FE27698B42D}" type="datetimeFigureOut">
              <a:rPr lang="es-AR" smtClean="0"/>
              <a:pPr/>
              <a:t>26/8/2019</a:t>
            </a:fld>
            <a:endParaRPr lang="es-AR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32B832-76F9-4F25-B647-719C8186B55E}" type="slidenum">
              <a:rPr lang="es-AR" smtClean="0"/>
              <a:pPr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9403259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7DF9A7-C3E0-4565-B4B6-7FE27698B42D}" type="datetimeFigureOut">
              <a:rPr lang="es-AR" smtClean="0"/>
              <a:pPr/>
              <a:t>26/8/2019</a:t>
            </a:fld>
            <a:endParaRPr lang="es-AR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32B832-76F9-4F25-B647-719C8186B55E}" type="slidenum">
              <a:rPr lang="es-AR" smtClean="0"/>
              <a:pPr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2287035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7DF9A7-C3E0-4565-B4B6-7FE27698B42D}" type="datetimeFigureOut">
              <a:rPr lang="es-AR" smtClean="0"/>
              <a:pPr/>
              <a:t>26/8/2019</a:t>
            </a:fld>
            <a:endParaRPr lang="es-AR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32B832-76F9-4F25-B647-719C8186B55E}" type="slidenum">
              <a:rPr lang="es-AR" smtClean="0"/>
              <a:pPr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0495645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7DF9A7-C3E0-4565-B4B6-7FE27698B42D}" type="datetimeFigureOut">
              <a:rPr lang="es-AR" smtClean="0"/>
              <a:pPr/>
              <a:t>26/8/2019</a:t>
            </a:fld>
            <a:endParaRPr lang="es-AR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32B832-76F9-4F25-B647-719C8186B55E}" type="slidenum">
              <a:rPr lang="es-AR" smtClean="0"/>
              <a:pPr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9235742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7DF9A7-C3E0-4565-B4B6-7FE27698B42D}" type="datetimeFigureOut">
              <a:rPr lang="es-AR" smtClean="0"/>
              <a:pPr/>
              <a:t>26/8/2019</a:t>
            </a:fld>
            <a:endParaRPr lang="es-AR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32B832-76F9-4F25-B647-719C8186B55E}" type="slidenum">
              <a:rPr lang="es-AR" smtClean="0"/>
              <a:pPr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9781638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7DF9A7-C3E0-4565-B4B6-7FE27698B42D}" type="datetimeFigureOut">
              <a:rPr lang="es-AR" smtClean="0"/>
              <a:pPr/>
              <a:t>26/8/2019</a:t>
            </a:fld>
            <a:endParaRPr lang="es-AR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32B832-76F9-4F25-B647-719C8186B55E}" type="slidenum">
              <a:rPr lang="es-AR" smtClean="0"/>
              <a:pPr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5723217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7DF9A7-C3E0-4565-B4B6-7FE27698B42D}" type="datetimeFigureOut">
              <a:rPr lang="es-AR" smtClean="0"/>
              <a:pPr/>
              <a:t>26/8/2019</a:t>
            </a:fld>
            <a:endParaRPr lang="es-AR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32B832-76F9-4F25-B647-719C8186B55E}" type="slidenum">
              <a:rPr lang="es-AR" smtClean="0"/>
              <a:pPr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2793995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7DF9A7-C3E0-4565-B4B6-7FE27698B42D}" type="datetimeFigureOut">
              <a:rPr lang="es-AR" smtClean="0"/>
              <a:pPr/>
              <a:t>26/8/2019</a:t>
            </a:fld>
            <a:endParaRPr lang="es-AR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32B832-76F9-4F25-B647-719C8186B55E}" type="slidenum">
              <a:rPr lang="es-AR" smtClean="0"/>
              <a:pPr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2108180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7DF9A7-C3E0-4565-B4B6-7FE27698B42D}" type="datetimeFigureOut">
              <a:rPr lang="es-AR" smtClean="0"/>
              <a:pPr/>
              <a:t>26/8/2019</a:t>
            </a:fld>
            <a:endParaRPr lang="es-AR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32B832-76F9-4F25-B647-719C8186B55E}" type="slidenum">
              <a:rPr lang="es-AR" smtClean="0"/>
              <a:pPr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6721690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7DF9A7-C3E0-4565-B4B6-7FE27698B42D}" type="datetimeFigureOut">
              <a:rPr lang="es-AR" smtClean="0"/>
              <a:pPr/>
              <a:t>26/8/2019</a:t>
            </a:fld>
            <a:endParaRPr lang="es-AR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32B832-76F9-4F25-B647-719C8186B55E}" type="slidenum">
              <a:rPr lang="es-AR" smtClean="0"/>
              <a:pPr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7601868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AR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7DF9A7-C3E0-4565-B4B6-7FE27698B42D}" type="datetimeFigureOut">
              <a:rPr lang="es-AR" smtClean="0"/>
              <a:pPr/>
              <a:t>26/8/2019</a:t>
            </a:fld>
            <a:endParaRPr lang="es-AR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32B832-76F9-4F25-B647-719C8186B55E}" type="slidenum">
              <a:rPr lang="es-AR" smtClean="0"/>
              <a:pPr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0686209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7DF9A7-C3E0-4565-B4B6-7FE27698B42D}" type="datetimeFigureOut">
              <a:rPr lang="es-AR" smtClean="0"/>
              <a:pPr/>
              <a:t>26/8/2019</a:t>
            </a:fld>
            <a:endParaRPr lang="es-AR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AR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32B832-76F9-4F25-B647-719C8186B55E}" type="slidenum">
              <a:rPr lang="es-AR" smtClean="0"/>
              <a:pPr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7834166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A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s-AR" b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VIGAS SOMETIDAS A CARGAS TRANSVERSALES QUE PROVOCAN FLEXION Y CORTE</a:t>
            </a:r>
            <a:br>
              <a:rPr lang="es-AR" b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s-AR" b="1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AR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016353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AR" b="1" dirty="0" smtClean="0"/>
              <a:t>CLASIFICACION DE VIGAS SEGÚN SUS TIPOS DE APOYOS</a:t>
            </a:r>
            <a:endParaRPr lang="es-AR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AR" b="1" dirty="0" smtClean="0">
                <a:latin typeface="Arial" panose="020B0604020202020204" pitchFamily="34" charset="0"/>
                <a:cs typeface="Arial" panose="020B0604020202020204" pitchFamily="34" charset="0"/>
              </a:rPr>
              <a:t>C )</a:t>
            </a:r>
            <a:r>
              <a:rPr lang="es-AR" dirty="0" smtClean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s-AR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itchFamily="34" charset="0"/>
              </a:rPr>
              <a:t>Viga en voladizo ó ménsula</a:t>
            </a:r>
          </a:p>
          <a:p>
            <a:pPr marL="0" indent="0">
              <a:buNone/>
            </a:pPr>
            <a:r>
              <a:rPr lang="es-AR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AR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             </a:t>
            </a:r>
            <a:r>
              <a:rPr lang="es-AR" sz="2800" dirty="0" smtClean="0">
                <a:latin typeface="Arial" pitchFamily="34" charset="0"/>
                <a:cs typeface="Arial" pitchFamily="34" charset="0"/>
              </a:rPr>
              <a:t>Cuando la viga está empotrada en un extremo y libre en el otro.</a:t>
            </a:r>
          </a:p>
          <a:p>
            <a:pPr marL="0" indent="0">
              <a:buNone/>
            </a:pPr>
            <a:r>
              <a:rPr lang="es-AR" sz="2800" dirty="0" smtClean="0">
                <a:latin typeface="Arial" pitchFamily="34" charset="0"/>
                <a:cs typeface="Arial" pitchFamily="34" charset="0"/>
              </a:rPr>
              <a:t>               </a:t>
            </a:r>
            <a:endParaRPr lang="es-AR" sz="2400" dirty="0"/>
          </a:p>
        </p:txBody>
      </p:sp>
      <p:pic>
        <p:nvPicPr>
          <p:cNvPr id="6146" name="Picture 2" descr="G:\Scan 15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066" y="3143772"/>
            <a:ext cx="7967867" cy="37142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581833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95536" y="260648"/>
            <a:ext cx="8229600" cy="1143000"/>
          </a:xfrm>
        </p:spPr>
        <p:txBody>
          <a:bodyPr>
            <a:noAutofit/>
          </a:bodyPr>
          <a:lstStyle/>
          <a:p>
            <a:r>
              <a:rPr lang="es-AR" sz="36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Vigas estáticamente indeterminadas o</a:t>
            </a:r>
            <a:br>
              <a:rPr lang="es-AR" sz="36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</a:br>
            <a:r>
              <a:rPr lang="es-AR" sz="36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Hiperestáticas </a:t>
            </a:r>
            <a:endParaRPr lang="es-AR" sz="36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79512" y="1403648"/>
            <a:ext cx="8640960" cy="5337720"/>
          </a:xfrm>
        </p:spPr>
        <p:txBody>
          <a:bodyPr/>
          <a:lstStyle/>
          <a:p>
            <a:r>
              <a:rPr lang="es-AR" b="1" dirty="0" smtClean="0">
                <a:latin typeface="Arial" panose="020B0604020202020204" pitchFamily="34" charset="0"/>
                <a:cs typeface="Arial" panose="020B0604020202020204" pitchFamily="34" charset="0"/>
              </a:rPr>
              <a:t>a) </a:t>
            </a:r>
            <a:r>
              <a:rPr lang="es-AR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Viga empotrada en un extremo y apoyada en el otro.</a:t>
            </a:r>
          </a:p>
          <a:p>
            <a:pPr marL="0" indent="0">
              <a:buNone/>
            </a:pPr>
            <a:r>
              <a:rPr lang="es-A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A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       </a:t>
            </a:r>
            <a:r>
              <a:rPr lang="es-AR" dirty="0" smtClean="0">
                <a:latin typeface="Arial" pitchFamily="34" charset="0"/>
                <a:cs typeface="Arial" pitchFamily="34" charset="0"/>
              </a:rPr>
              <a:t>Es </a:t>
            </a:r>
            <a:r>
              <a:rPr lang="es-AR" b="1" u="sng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Hiperestática de primer grado     </a:t>
            </a:r>
          </a:p>
          <a:p>
            <a:pPr marL="0" indent="0">
              <a:buNone/>
            </a:pPr>
            <a:r>
              <a:rPr lang="es-AR" b="1" dirty="0">
                <a:latin typeface="Arial" pitchFamily="34" charset="0"/>
                <a:cs typeface="Arial" pitchFamily="34" charset="0"/>
              </a:rPr>
              <a:t> </a:t>
            </a:r>
            <a:r>
              <a:rPr lang="es-AR" b="1" dirty="0" smtClean="0">
                <a:latin typeface="Arial" pitchFamily="34" charset="0"/>
                <a:cs typeface="Arial" pitchFamily="34" charset="0"/>
              </a:rPr>
              <a:t>      </a:t>
            </a:r>
            <a:r>
              <a:rPr lang="es-AR" dirty="0" smtClean="0">
                <a:latin typeface="Arial" pitchFamily="34" charset="0"/>
                <a:cs typeface="Arial" pitchFamily="34" charset="0"/>
              </a:rPr>
              <a:t>(apoyo   simple) o de segundo      </a:t>
            </a:r>
          </a:p>
          <a:p>
            <a:pPr marL="0" indent="0">
              <a:buNone/>
            </a:pPr>
            <a:r>
              <a:rPr lang="es-AR" dirty="0" smtClean="0">
                <a:latin typeface="Arial" pitchFamily="34" charset="0"/>
                <a:cs typeface="Arial" pitchFamily="34" charset="0"/>
              </a:rPr>
              <a:t>       grado   (apoyo articulado) (apoyo    </a:t>
            </a:r>
          </a:p>
          <a:p>
            <a:pPr marL="0" indent="0">
              <a:buNone/>
            </a:pPr>
            <a:r>
              <a:rPr lang="es-AR" dirty="0">
                <a:latin typeface="Arial" pitchFamily="34" charset="0"/>
                <a:cs typeface="Arial" pitchFamily="34" charset="0"/>
              </a:rPr>
              <a:t> </a:t>
            </a:r>
            <a:r>
              <a:rPr lang="es-AR" dirty="0" smtClean="0">
                <a:latin typeface="Arial" pitchFamily="34" charset="0"/>
                <a:cs typeface="Arial" pitchFamily="34" charset="0"/>
              </a:rPr>
              <a:t>      articulado o por pasador</a:t>
            </a:r>
            <a:r>
              <a:rPr lang="es-A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)</a:t>
            </a:r>
          </a:p>
          <a:p>
            <a:pPr marL="0" indent="0">
              <a:buNone/>
            </a:pPr>
            <a:endParaRPr lang="es-AR" sz="1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7170" name="Picture 2" descr="G:\Scan 15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6" y="4941168"/>
            <a:ext cx="4784339" cy="2304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496583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AR" dirty="0" smtClean="0">
                <a:latin typeface="Arial" panose="020B0604020202020204" pitchFamily="34" charset="0"/>
                <a:cs typeface="Arial" panose="020B0604020202020204" pitchFamily="34" charset="0"/>
              </a:rPr>
              <a:t>Vigas estáticamente indeterminadas o</a:t>
            </a:r>
            <a:br>
              <a:rPr lang="es-AR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AR" dirty="0" smtClean="0">
                <a:latin typeface="Arial" panose="020B0604020202020204" pitchFamily="34" charset="0"/>
                <a:cs typeface="Arial" panose="020B0604020202020204" pitchFamily="34" charset="0"/>
              </a:rPr>
              <a:t>Hiperestática</a:t>
            </a:r>
            <a:r>
              <a:rPr lang="es-AR" dirty="0" smtClean="0"/>
              <a:t>s </a:t>
            </a:r>
            <a:endParaRPr lang="es-AR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AR" b="1" dirty="0" smtClean="0">
                <a:latin typeface="Arial" pitchFamily="34" charset="0"/>
                <a:cs typeface="Arial" pitchFamily="34" charset="0"/>
              </a:rPr>
              <a:t>b )</a:t>
            </a:r>
            <a:r>
              <a:rPr lang="es-AR" dirty="0" smtClean="0"/>
              <a:t> </a:t>
            </a:r>
            <a:r>
              <a:rPr lang="es-AR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itchFamily="34" charset="0"/>
              </a:rPr>
              <a:t>Vigas continuas</a:t>
            </a:r>
          </a:p>
          <a:p>
            <a:pPr marL="0" indent="0">
              <a:buNone/>
            </a:pPr>
            <a:r>
              <a:rPr lang="es-A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A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        </a:t>
            </a:r>
            <a:r>
              <a:rPr lang="es-AR" sz="2900" dirty="0" smtClean="0">
                <a:latin typeface="Arial" pitchFamily="34" charset="0"/>
                <a:cs typeface="Arial" pitchFamily="34" charset="0"/>
              </a:rPr>
              <a:t>Puede tener un </a:t>
            </a:r>
            <a:r>
              <a:rPr lang="es-AR" sz="2900" b="1" dirty="0" smtClean="0">
                <a:latin typeface="Arial" pitchFamily="34" charset="0"/>
                <a:cs typeface="Arial" pitchFamily="34" charset="0"/>
              </a:rPr>
              <a:t>apoyo articulado y mas de un apoyo simple.</a:t>
            </a:r>
          </a:p>
          <a:p>
            <a:pPr marL="0" indent="0">
              <a:buNone/>
            </a:pPr>
            <a:endParaRPr lang="es-AR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194" name="Picture 2" descr="G:\Scan 15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3357235"/>
            <a:ext cx="7125573" cy="35007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047340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23528" y="0"/>
            <a:ext cx="8363272" cy="1417638"/>
          </a:xfrm>
        </p:spPr>
        <p:txBody>
          <a:bodyPr>
            <a:normAutofit fontScale="90000"/>
          </a:bodyPr>
          <a:lstStyle/>
          <a:p>
            <a:r>
              <a:rPr lang="es-AR" dirty="0" smtClean="0"/>
              <a:t>Vigas estáticamente indeterminadas o</a:t>
            </a:r>
            <a:br>
              <a:rPr lang="es-AR" dirty="0" smtClean="0"/>
            </a:br>
            <a:r>
              <a:rPr lang="es-AR" dirty="0" smtClean="0"/>
              <a:t>Hiperestáticas </a:t>
            </a:r>
            <a:endParaRPr lang="es-AR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251520" y="1196752"/>
            <a:ext cx="8435280" cy="4929411"/>
          </a:xfrm>
        </p:spPr>
        <p:txBody>
          <a:bodyPr/>
          <a:lstStyle/>
          <a:p>
            <a:r>
              <a:rPr lang="es-AR" b="1" dirty="0" smtClean="0">
                <a:latin typeface="Arial" panose="020B0604020202020204" pitchFamily="34" charset="0"/>
                <a:cs typeface="Arial" panose="020B0604020202020204" pitchFamily="34" charset="0"/>
              </a:rPr>
              <a:t>C)</a:t>
            </a:r>
            <a:r>
              <a:rPr lang="es-AR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AR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Vigas</a:t>
            </a:r>
            <a:r>
              <a:rPr lang="es-AR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AR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empotradas en un extremo y apoyadas o empotradas en el otro extremo</a:t>
            </a:r>
          </a:p>
          <a:p>
            <a:pPr marL="0" indent="0">
              <a:buNone/>
            </a:pPr>
            <a:r>
              <a:rPr lang="es-A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A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es-AR" sz="2800" dirty="0" smtClean="0">
                <a:latin typeface="Arial" pitchFamily="34" charset="0"/>
                <a:cs typeface="Arial" pitchFamily="34" charset="0"/>
              </a:rPr>
              <a:t>Serán hiperestáticas de primer, segundo o tercer     </a:t>
            </a:r>
          </a:p>
          <a:p>
            <a:pPr marL="0" indent="0">
              <a:buNone/>
            </a:pPr>
            <a:r>
              <a:rPr lang="es-AR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s-AR" sz="2800" dirty="0" smtClean="0">
                <a:latin typeface="Arial" pitchFamily="34" charset="0"/>
                <a:cs typeface="Arial" pitchFamily="34" charset="0"/>
              </a:rPr>
              <a:t>    grado según el tipo de  apoyo que  presente el </a:t>
            </a:r>
          </a:p>
          <a:p>
            <a:pPr marL="0" indent="0">
              <a:buNone/>
            </a:pPr>
            <a:r>
              <a:rPr lang="es-AR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s-AR" sz="2800" dirty="0" smtClean="0">
                <a:latin typeface="Arial" pitchFamily="34" charset="0"/>
                <a:cs typeface="Arial" pitchFamily="34" charset="0"/>
              </a:rPr>
              <a:t>    segundo extremo</a:t>
            </a:r>
            <a:r>
              <a:rPr lang="es-AR" sz="2400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pPr marL="0" indent="0">
              <a:buNone/>
            </a:pPr>
            <a:endParaRPr lang="es-AR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218" name="Picture 2" descr="G:\Scan 15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1898" y="4077072"/>
            <a:ext cx="6082102" cy="2564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488596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00034" y="357166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s-AR" sz="4000" dirty="0" smtClean="0">
                <a:latin typeface="Arial" pitchFamily="34" charset="0"/>
                <a:cs typeface="Arial" pitchFamily="34" charset="0"/>
              </a:rPr>
              <a:t>¿</a:t>
            </a:r>
            <a:r>
              <a:rPr lang="es-AR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Cómo se determinan esas Reacciones?</a:t>
            </a:r>
            <a:r>
              <a:rPr lang="es-A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s-A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es-AR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07504" y="1196752"/>
            <a:ext cx="8622130" cy="5661248"/>
          </a:xfrm>
        </p:spPr>
        <p:txBody>
          <a:bodyPr>
            <a:normAutofit/>
          </a:bodyPr>
          <a:lstStyle/>
          <a:p>
            <a:r>
              <a:rPr lang="es-AR" dirty="0" smtClean="0">
                <a:latin typeface="Arial" panose="020B0604020202020204" pitchFamily="34" charset="0"/>
                <a:cs typeface="Arial" panose="020B0604020202020204" pitchFamily="34" charset="0"/>
              </a:rPr>
              <a:t>Con las </a:t>
            </a:r>
            <a:r>
              <a:rPr lang="es-AR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ECUACIONES QUE PROVIENEN DE LAS CONDICIONES DE EQUILIBRIO DE LA ESTATICA para </a:t>
            </a:r>
            <a:r>
              <a:rPr lang="es-AR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Fuerzas No Concurrentes.</a:t>
            </a:r>
            <a:r>
              <a:rPr lang="es-AR" dirty="0" smtClean="0">
                <a:latin typeface="Arial" panose="020B0604020202020204" pitchFamily="34" charset="0"/>
                <a:cs typeface="Arial" panose="020B0604020202020204" pitchFamily="34" charset="0"/>
              </a:rPr>
              <a:t> Si estamos trabajando en un plano, entonces las mismas son tres ecuaciones independientes.</a:t>
            </a:r>
          </a:p>
          <a:p>
            <a:r>
              <a:rPr lang="es-AR" dirty="0" smtClean="0">
                <a:latin typeface="Arial" panose="020B0604020202020204" pitchFamily="34" charset="0"/>
                <a:cs typeface="Arial" panose="020B0604020202020204" pitchFamily="34" charset="0"/>
              </a:rPr>
              <a:t>Por eso decimos que cuando los apoyos configuran tres incógnitas</a:t>
            </a:r>
            <a:r>
              <a:rPr lang="es-A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como máximo entonces </a:t>
            </a:r>
            <a:r>
              <a:rPr lang="es-AR" b="1" u="sng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Wingdings"/>
              </a:rPr>
              <a:t>Calculamos sus reacciones a través de las condiciones analíticas de equilibrio</a:t>
            </a:r>
            <a:r>
              <a:rPr lang="es-AR" dirty="0" smtClean="0">
                <a:latin typeface="Arial" panose="020B0604020202020204" pitchFamily="34" charset="0"/>
                <a:cs typeface="Arial" panose="020B0604020202020204" pitchFamily="34" charset="0"/>
                <a:sym typeface="Wingdings"/>
              </a:rPr>
              <a:t>.</a:t>
            </a:r>
            <a:endParaRPr lang="es-A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734744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251520" y="188640"/>
            <a:ext cx="8712968" cy="6669360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s-AR" sz="8800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r>
              <a:rPr lang="es-AR" sz="8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FUERZAS </a:t>
            </a:r>
            <a:r>
              <a:rPr lang="es-AR" sz="8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INTERIORES</a:t>
            </a:r>
            <a:endParaRPr lang="es-AR" sz="8800" dirty="0"/>
          </a:p>
        </p:txBody>
      </p:sp>
    </p:spTree>
    <p:extLst>
      <p:ext uri="{BB962C8B-B14F-4D97-AF65-F5344CB8AC3E}">
        <p14:creationId xmlns:p14="http://schemas.microsoft.com/office/powerpoint/2010/main" val="38635350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Título"/>
          <p:cNvSpPr>
            <a:spLocks noGrp="1"/>
          </p:cNvSpPr>
          <p:nvPr>
            <p:ph type="title"/>
          </p:nvPr>
        </p:nvSpPr>
        <p:spPr>
          <a:xfrm>
            <a:off x="611560" y="274638"/>
            <a:ext cx="8075240" cy="418058"/>
          </a:xfrm>
        </p:spPr>
        <p:txBody>
          <a:bodyPr>
            <a:normAutofit fontScale="90000"/>
          </a:bodyPr>
          <a:lstStyle/>
          <a:p>
            <a:r>
              <a:rPr lang="es-AR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FUERZAS INTERIORES</a:t>
            </a:r>
            <a:endParaRPr lang="es-AR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4 Marcador de contenido"/>
          <p:cNvSpPr>
            <a:spLocks noGrp="1"/>
          </p:cNvSpPr>
          <p:nvPr>
            <p:ph idx="1"/>
          </p:nvPr>
        </p:nvSpPr>
        <p:spPr>
          <a:xfrm>
            <a:off x="0" y="836712"/>
            <a:ext cx="8892480" cy="6021288"/>
          </a:xfrm>
        </p:spPr>
        <p:txBody>
          <a:bodyPr>
            <a:noAutofit/>
          </a:bodyPr>
          <a:lstStyle/>
          <a:p>
            <a:r>
              <a:rPr lang="es-AR" sz="2800" dirty="0" smtClean="0">
                <a:latin typeface="Arial" pitchFamily="34" charset="0"/>
                <a:cs typeface="Arial" pitchFamily="34" charset="0"/>
              </a:rPr>
              <a:t>Cuando un cuerpo se encuentra sometido a un sistema de fuerzas o cargas exteriores, al mismo tiempo se desarrollan un sistema de </a:t>
            </a:r>
            <a:r>
              <a:rPr lang="es-AR" sz="2800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FUERZAS RESISTENTES INTERIORES</a:t>
            </a:r>
            <a:r>
              <a:rPr lang="es-AR" sz="2800" dirty="0" smtClean="0">
                <a:latin typeface="Arial" pitchFamily="34" charset="0"/>
                <a:cs typeface="Arial" pitchFamily="34" charset="0"/>
              </a:rPr>
              <a:t>, cuya </a:t>
            </a:r>
            <a:r>
              <a:rPr lang="es-AR" sz="2800" b="1" u="sng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RESULTANT</a:t>
            </a:r>
            <a:r>
              <a:rPr lang="es-AR" sz="28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E</a:t>
            </a:r>
            <a:r>
              <a:rPr lang="es-AR" sz="2800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s-AR" sz="2800" dirty="0" smtClean="0">
                <a:latin typeface="Arial" pitchFamily="34" charset="0"/>
                <a:cs typeface="Arial" pitchFamily="34" charset="0"/>
              </a:rPr>
              <a:t>tiene por función </a:t>
            </a:r>
            <a:r>
              <a:rPr lang="es-AR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equilibrar a aquellas fuerzas exteriores.</a:t>
            </a:r>
          </a:p>
          <a:p>
            <a:r>
              <a:rPr lang="es-AR" sz="2800" b="1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¿Cómo podemos poner en evidencia la presencia de dichas fuerzas o la de su Resultante?</a:t>
            </a:r>
          </a:p>
          <a:p>
            <a:pPr>
              <a:buNone/>
            </a:pPr>
            <a:r>
              <a:rPr lang="es-AR" sz="2800" b="1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      </a:t>
            </a:r>
            <a:r>
              <a:rPr lang="es-AR" sz="2800" dirty="0" smtClean="0">
                <a:latin typeface="Arial" pitchFamily="34" charset="0"/>
                <a:cs typeface="Arial" pitchFamily="34" charset="0"/>
              </a:rPr>
              <a:t>Por ej. </a:t>
            </a:r>
            <a:r>
              <a:rPr lang="es-AR" sz="2800" u="sng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Cortando</a:t>
            </a:r>
            <a:r>
              <a:rPr lang="es-AR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un cuerpo</a:t>
            </a:r>
            <a:r>
              <a:rPr lang="es-AR" sz="2800" dirty="0" smtClean="0">
                <a:latin typeface="Arial" pitchFamily="34" charset="0"/>
                <a:cs typeface="Arial" pitchFamily="34" charset="0"/>
              </a:rPr>
              <a:t> sometido a fuerzas exteriores (en equilibrio). Sobre el plano “a-a”, actúa la resultante de un sistema de fuerzas interiores distribuidas sobre pequeños elementos </a:t>
            </a:r>
            <a:r>
              <a:rPr lang="es-AR" sz="2800" dirty="0" err="1" smtClean="0">
                <a:latin typeface="Arial" pitchFamily="34" charset="0"/>
                <a:cs typeface="Arial" pitchFamily="34" charset="0"/>
              </a:rPr>
              <a:t>dA</a:t>
            </a:r>
            <a:r>
              <a:rPr lang="es-AR" sz="2800" dirty="0" smtClean="0">
                <a:latin typeface="Arial" pitchFamily="34" charset="0"/>
                <a:cs typeface="Arial" pitchFamily="34" charset="0"/>
              </a:rPr>
              <a:t> en que se subdivide la sección A.</a:t>
            </a:r>
          </a:p>
          <a:p>
            <a:pPr>
              <a:buNone/>
            </a:pPr>
            <a:r>
              <a:rPr lang="es-AR" sz="2800" dirty="0" smtClean="0">
                <a:latin typeface="Arial" pitchFamily="34" charset="0"/>
                <a:cs typeface="Arial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206966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83568" y="274638"/>
            <a:ext cx="8003232" cy="418058"/>
          </a:xfrm>
        </p:spPr>
        <p:txBody>
          <a:bodyPr>
            <a:normAutofit fontScale="90000"/>
          </a:bodyPr>
          <a:lstStyle/>
          <a:p>
            <a:r>
              <a:rPr lang="es-AR" dirty="0">
                <a:latin typeface="Arial" pitchFamily="34" charset="0"/>
                <a:cs typeface="Arial" pitchFamily="34" charset="0"/>
              </a:rPr>
              <a:t>FUERZAS INTERIORES</a:t>
            </a:r>
            <a:endParaRPr lang="es-AR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79512" y="1052736"/>
            <a:ext cx="8640960" cy="5805264"/>
          </a:xfrm>
        </p:spPr>
        <p:txBody>
          <a:bodyPr>
            <a:normAutofit/>
          </a:bodyPr>
          <a:lstStyle/>
          <a:p>
            <a:r>
              <a:rPr lang="es-AR" sz="36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LA ESTATICA se ocupa de determinar el </a:t>
            </a:r>
            <a:r>
              <a:rPr lang="es-AR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valor y posición de la RESULTANTE DE ESAS FUERZAS INTERIORES</a:t>
            </a:r>
            <a:r>
              <a:rPr lang="es-AR" sz="3600" dirty="0">
                <a:latin typeface="Arial" pitchFamily="34" charset="0"/>
                <a:cs typeface="Arial" pitchFamily="34" charset="0"/>
              </a:rPr>
              <a:t>, (puede ser una fuerza y un momento o ambas), y la  </a:t>
            </a:r>
            <a:r>
              <a:rPr lang="es-AR" sz="3600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MECANICA DE DEFORMACION DE LOS CUERPOS  (Resistencia de materiales), </a:t>
            </a:r>
            <a:r>
              <a:rPr lang="es-AR" sz="3600" dirty="0">
                <a:latin typeface="Arial" pitchFamily="34" charset="0"/>
                <a:cs typeface="Arial" pitchFamily="34" charset="0"/>
              </a:rPr>
              <a:t>se ocupa de establecer  </a:t>
            </a:r>
            <a:r>
              <a:rPr lang="es-AR" sz="3600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la distribución y valor de cada  esfuerzo o tensión que se produce en el cuerpo</a:t>
            </a:r>
            <a:endParaRPr lang="es-AR" sz="3600" dirty="0">
              <a:latin typeface="Arial" pitchFamily="34" charset="0"/>
              <a:cs typeface="Arial" pitchFamily="34" charset="0"/>
            </a:endParaRPr>
          </a:p>
          <a:p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420041533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AR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FUERZAS INTERIORES</a:t>
            </a:r>
            <a:endParaRPr lang="es-AR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0" y="1124744"/>
            <a:ext cx="8892480" cy="5733256"/>
          </a:xfrm>
        </p:spPr>
        <p:txBody>
          <a:bodyPr>
            <a:normAutofit fontScale="92500"/>
          </a:bodyPr>
          <a:lstStyle/>
          <a:p>
            <a:r>
              <a:rPr lang="es-AR" dirty="0" smtClean="0">
                <a:latin typeface="Arial" pitchFamily="34" charset="0"/>
                <a:cs typeface="Arial" pitchFamily="34" charset="0"/>
              </a:rPr>
              <a:t>La </a:t>
            </a:r>
            <a:r>
              <a:rPr lang="es-AR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RESULTANTE </a:t>
            </a:r>
            <a:r>
              <a:rPr lang="es-AR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R</a:t>
            </a:r>
            <a:r>
              <a:rPr lang="es-A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, </a:t>
            </a:r>
            <a:r>
              <a:rPr lang="es-AR" dirty="0" smtClean="0">
                <a:latin typeface="Arial" pitchFamily="34" charset="0"/>
                <a:cs typeface="Arial" pitchFamily="34" charset="0"/>
              </a:rPr>
              <a:t>se descompone en una </a:t>
            </a:r>
            <a:r>
              <a:rPr lang="es-AR" dirty="0" err="1" smtClean="0">
                <a:latin typeface="Arial" pitchFamily="34" charset="0"/>
                <a:cs typeface="Arial" pitchFamily="34" charset="0"/>
              </a:rPr>
              <a:t>R</a:t>
            </a:r>
            <a:r>
              <a:rPr lang="es-AR" baseline="-25000" dirty="0" err="1" smtClean="0">
                <a:latin typeface="Arial" pitchFamily="34" charset="0"/>
                <a:cs typeface="Arial" pitchFamily="34" charset="0"/>
              </a:rPr>
              <a:t>x</a:t>
            </a:r>
            <a:r>
              <a:rPr lang="es-AR" dirty="0" smtClean="0">
                <a:latin typeface="Arial" pitchFamily="34" charset="0"/>
                <a:cs typeface="Arial" pitchFamily="34" charset="0"/>
              </a:rPr>
              <a:t> (</a:t>
            </a:r>
            <a:r>
              <a:rPr lang="es-AR" b="1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Resultante Normal al plano cortado “a-a”</a:t>
            </a:r>
            <a:r>
              <a:rPr lang="es-AR" dirty="0" smtClean="0">
                <a:latin typeface="Arial" pitchFamily="34" charset="0"/>
                <a:cs typeface="Arial" pitchFamily="34" charset="0"/>
              </a:rPr>
              <a:t>) y una Resultante R</a:t>
            </a:r>
            <a:r>
              <a:rPr lang="es-AR" baseline="-25000" dirty="0" smtClean="0">
                <a:latin typeface="Arial" pitchFamily="34" charset="0"/>
                <a:cs typeface="Arial" pitchFamily="34" charset="0"/>
              </a:rPr>
              <a:t>T, </a:t>
            </a:r>
            <a:r>
              <a:rPr lang="es-AR" dirty="0" smtClean="0">
                <a:latin typeface="Arial" pitchFamily="34" charset="0"/>
                <a:cs typeface="Arial" pitchFamily="34" charset="0"/>
              </a:rPr>
              <a:t>(</a:t>
            </a:r>
            <a:r>
              <a:rPr lang="es-AR" b="1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Resultante Tangencial</a:t>
            </a:r>
            <a:r>
              <a:rPr lang="es-AR" dirty="0" smtClean="0">
                <a:latin typeface="Arial" pitchFamily="34" charset="0"/>
                <a:cs typeface="Arial" pitchFamily="34" charset="0"/>
              </a:rPr>
              <a:t>). Esta última la podemos descomponer en una </a:t>
            </a:r>
            <a:r>
              <a:rPr lang="es-A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R</a:t>
            </a:r>
            <a:r>
              <a:rPr lang="es-AR" baseline="-25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Y  </a:t>
            </a:r>
            <a:r>
              <a:rPr lang="es-A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y en una </a:t>
            </a:r>
            <a:r>
              <a:rPr lang="es-AR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R</a:t>
            </a:r>
            <a:r>
              <a:rPr lang="es-AR" baseline="-25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z</a:t>
            </a:r>
            <a:r>
              <a:rPr lang="es-A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s-AR" dirty="0" smtClean="0">
                <a:latin typeface="Arial" pitchFamily="34" charset="0"/>
                <a:cs typeface="Arial" pitchFamily="34" charset="0"/>
              </a:rPr>
              <a:t>, haciéndose coincidir los ejes  </a:t>
            </a:r>
            <a:r>
              <a:rPr lang="es-A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“y “,  “z “ </a:t>
            </a:r>
            <a:r>
              <a:rPr lang="es-AR" dirty="0" smtClean="0">
                <a:latin typeface="Arial" pitchFamily="34" charset="0"/>
                <a:cs typeface="Arial" pitchFamily="34" charset="0"/>
              </a:rPr>
              <a:t>con el plano cortado.</a:t>
            </a:r>
          </a:p>
          <a:p>
            <a:r>
              <a:rPr lang="es-A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El </a:t>
            </a:r>
            <a:r>
              <a:rPr lang="es-AR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Momento Resultante </a:t>
            </a:r>
            <a:r>
              <a:rPr lang="es-AR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M</a:t>
            </a:r>
            <a:r>
              <a:rPr lang="es-AR" dirty="0" smtClean="0">
                <a:latin typeface="Arial" pitchFamily="34" charset="0"/>
                <a:cs typeface="Arial" pitchFamily="34" charset="0"/>
              </a:rPr>
              <a:t>, en forma general también se puede descomponer en los tres ejes citados (</a:t>
            </a:r>
            <a:r>
              <a:rPr lang="es-A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M</a:t>
            </a:r>
            <a:r>
              <a:rPr lang="es-AR" baseline="-25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X ,  </a:t>
            </a:r>
            <a:r>
              <a:rPr lang="es-A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M</a:t>
            </a:r>
            <a:r>
              <a:rPr lang="es-AR" baseline="-25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Y  </a:t>
            </a:r>
            <a:r>
              <a:rPr lang="es-A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y  M</a:t>
            </a:r>
            <a:r>
              <a:rPr lang="es-AR" baseline="-25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Z</a:t>
            </a:r>
            <a:r>
              <a:rPr lang="es-A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s-AR" dirty="0" smtClean="0">
                <a:latin typeface="Arial" pitchFamily="34" charset="0"/>
                <a:cs typeface="Arial" pitchFamily="34" charset="0"/>
              </a:rPr>
              <a:t>) provocando </a:t>
            </a:r>
            <a:r>
              <a:rPr lang="es-A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MOMENTO TORSOR </a:t>
            </a:r>
            <a:r>
              <a:rPr lang="es-AR" dirty="0" smtClean="0">
                <a:latin typeface="Arial" pitchFamily="34" charset="0"/>
                <a:cs typeface="Arial" pitchFamily="34" charset="0"/>
              </a:rPr>
              <a:t> y </a:t>
            </a:r>
            <a:r>
              <a:rPr lang="es-A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MOMENTO FLECTOR </a:t>
            </a:r>
            <a:r>
              <a:rPr lang="es-AR" dirty="0" smtClean="0">
                <a:latin typeface="Arial" pitchFamily="34" charset="0"/>
                <a:cs typeface="Arial" pitchFamily="34" charset="0"/>
              </a:rPr>
              <a:t>respecto de los ejes del plano “y” y “z</a:t>
            </a:r>
            <a:endParaRPr lang="es-AR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AR" dirty="0"/>
          </a:p>
        </p:txBody>
      </p:sp>
      <p:pic>
        <p:nvPicPr>
          <p:cNvPr id="1026" name="Picture 2" descr="G:\Scan 140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8860" y="0"/>
            <a:ext cx="4015348" cy="69714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904343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55576" y="274638"/>
            <a:ext cx="7931224" cy="418058"/>
          </a:xfrm>
        </p:spPr>
        <p:txBody>
          <a:bodyPr>
            <a:normAutofit fontScale="90000"/>
          </a:bodyPr>
          <a:lstStyle/>
          <a:p>
            <a:r>
              <a:rPr lang="es-AR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VIGAS</a:t>
            </a:r>
            <a:endParaRPr lang="es-AR" b="1" u="sng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0" y="1124744"/>
            <a:ext cx="8892480" cy="5733256"/>
          </a:xfrm>
        </p:spPr>
        <p:txBody>
          <a:bodyPr>
            <a:normAutofit/>
          </a:bodyPr>
          <a:lstStyle/>
          <a:p>
            <a:r>
              <a:rPr lang="es-AR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Un miembro estructural o un componente de máquina </a:t>
            </a:r>
            <a:r>
              <a:rPr lang="es-AR" sz="3600" dirty="0" smtClean="0">
                <a:latin typeface="Arial" pitchFamily="34" charset="0"/>
                <a:cs typeface="Arial" pitchFamily="34" charset="0"/>
              </a:rPr>
              <a:t>destinado principalmente a soportar fuerzas que se ejercen </a:t>
            </a:r>
            <a:r>
              <a:rPr lang="es-AR" sz="36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PERPENDICULARMENTE AL EJE del miembro</a:t>
            </a:r>
            <a:r>
              <a:rPr lang="es-AR" sz="36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,</a:t>
            </a:r>
            <a:r>
              <a:rPr lang="es-AR" sz="3600" dirty="0" smtClean="0">
                <a:latin typeface="Arial" pitchFamily="34" charset="0"/>
                <a:cs typeface="Arial" pitchFamily="34" charset="0"/>
              </a:rPr>
              <a:t> reciben el nombre genérico de </a:t>
            </a:r>
            <a:r>
              <a:rPr lang="es-AR" sz="3600" b="1" dirty="0" smtClean="0">
                <a:latin typeface="Arial" pitchFamily="34" charset="0"/>
                <a:cs typeface="Arial" pitchFamily="34" charset="0"/>
              </a:rPr>
              <a:t>VIGAS.</a:t>
            </a:r>
          </a:p>
          <a:p>
            <a:r>
              <a:rPr lang="es-AR" dirty="0" smtClean="0">
                <a:latin typeface="Arial" pitchFamily="34" charset="0"/>
                <a:cs typeface="Arial" pitchFamily="34" charset="0"/>
                <a:sym typeface="Wingdings"/>
              </a:rPr>
              <a:t> la diferencia fundamental entre una viga y </a:t>
            </a:r>
            <a:r>
              <a:rPr lang="es-AR" i="1" dirty="0" smtClean="0">
                <a:latin typeface="Arial" pitchFamily="34" charset="0"/>
                <a:cs typeface="Arial" pitchFamily="34" charset="0"/>
                <a:sym typeface="Wingdings"/>
              </a:rPr>
              <a:t>un miembro cargado axialmente , </a:t>
            </a:r>
            <a:r>
              <a:rPr lang="es-AR" dirty="0" smtClean="0">
                <a:latin typeface="Arial" pitchFamily="34" charset="0"/>
                <a:cs typeface="Arial" pitchFamily="34" charset="0"/>
                <a:sym typeface="Wingdings"/>
              </a:rPr>
              <a:t>o </a:t>
            </a:r>
            <a:r>
              <a:rPr lang="es-AR" i="1" dirty="0" smtClean="0">
                <a:latin typeface="Arial" pitchFamily="34" charset="0"/>
                <a:cs typeface="Arial" pitchFamily="34" charset="0"/>
                <a:sym typeface="Wingdings"/>
              </a:rPr>
              <a:t>un árbol de transmisión sometido a torsión</a:t>
            </a:r>
            <a:r>
              <a:rPr lang="es-AR" dirty="0" smtClean="0">
                <a:latin typeface="Arial" pitchFamily="34" charset="0"/>
                <a:cs typeface="Arial" pitchFamily="34" charset="0"/>
                <a:sym typeface="Wingdings"/>
              </a:rPr>
              <a:t>, es la </a:t>
            </a:r>
            <a:r>
              <a:rPr lang="es-AR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  <a:sym typeface="Wingdings"/>
              </a:rPr>
              <a:t>DIRECCION DE LA CARGA APLICADA</a:t>
            </a:r>
            <a:r>
              <a:rPr lang="es-AR" dirty="0" smtClean="0">
                <a:latin typeface="Arial" pitchFamily="34" charset="0"/>
                <a:cs typeface="Arial" pitchFamily="34" charset="0"/>
                <a:sym typeface="Wingdings"/>
              </a:rPr>
              <a:t>.</a:t>
            </a:r>
            <a:endParaRPr lang="es-AR" dirty="0" smtClean="0">
              <a:latin typeface="Arial" pitchFamily="34" charset="0"/>
              <a:cs typeface="Arial" pitchFamily="34" charset="0"/>
            </a:endParaRPr>
          </a:p>
          <a:p>
            <a:endParaRPr lang="es-AR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795831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67544" y="274638"/>
            <a:ext cx="8219256" cy="706090"/>
          </a:xfrm>
        </p:spPr>
        <p:txBody>
          <a:bodyPr>
            <a:normAutofit fontScale="90000"/>
          </a:bodyPr>
          <a:lstStyle/>
          <a:p>
            <a:r>
              <a:rPr lang="es-AR" dirty="0" smtClean="0">
                <a:solidFill>
                  <a:srgbClr val="FF0000"/>
                </a:solidFill>
              </a:rPr>
              <a:t>¿</a:t>
            </a:r>
            <a:r>
              <a:rPr lang="es-AR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Cómo se obtienen las Fuerzas Interiores o Solicitaciones </a:t>
            </a:r>
            <a:r>
              <a:rPr lang="es-AR" dirty="0" smtClean="0">
                <a:solidFill>
                  <a:srgbClr val="FF0000"/>
                </a:solidFill>
              </a:rPr>
              <a:t>?</a:t>
            </a:r>
            <a:endParaRPr lang="es-AR" dirty="0">
              <a:solidFill>
                <a:srgbClr val="FF0000"/>
              </a:solidFill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0" y="1412776"/>
            <a:ext cx="8748464" cy="5445224"/>
          </a:xfrm>
        </p:spPr>
        <p:txBody>
          <a:bodyPr>
            <a:normAutofit fontScale="85000" lnSpcReduction="10000"/>
          </a:bodyPr>
          <a:lstStyle/>
          <a:p>
            <a:r>
              <a:rPr lang="es-AR" b="1" u="sng" dirty="0" smtClean="0">
                <a:latin typeface="Arial" pitchFamily="34" charset="0"/>
                <a:cs typeface="Arial" pitchFamily="34" charset="0"/>
              </a:rPr>
              <a:t>Paso 1</a:t>
            </a:r>
            <a:r>
              <a:rPr lang="es-AR" dirty="0" smtClean="0">
                <a:latin typeface="Arial" pitchFamily="34" charset="0"/>
                <a:cs typeface="Arial" pitchFamily="34" charset="0"/>
              </a:rPr>
              <a:t>: Determinación de las </a:t>
            </a:r>
            <a:r>
              <a:rPr lang="es-AR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Reacciones de Vínculo</a:t>
            </a:r>
          </a:p>
          <a:p>
            <a:r>
              <a:rPr lang="es-AR" b="1" u="sng" dirty="0" smtClean="0">
                <a:latin typeface="Arial" pitchFamily="34" charset="0"/>
                <a:cs typeface="Arial" pitchFamily="34" charset="0"/>
              </a:rPr>
              <a:t>Paso 2</a:t>
            </a:r>
            <a:r>
              <a:rPr lang="es-AR" dirty="0" smtClean="0">
                <a:latin typeface="Arial" pitchFamily="34" charset="0"/>
                <a:cs typeface="Arial" pitchFamily="34" charset="0"/>
              </a:rPr>
              <a:t>: Realizar un </a:t>
            </a:r>
            <a:r>
              <a:rPr lang="es-A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corte (imaginario o ficticio) </a:t>
            </a:r>
            <a:r>
              <a:rPr lang="es-AR" dirty="0" smtClean="0">
                <a:latin typeface="Arial" pitchFamily="34" charset="0"/>
                <a:cs typeface="Arial" pitchFamily="34" charset="0"/>
              </a:rPr>
              <a:t>en el lugar en que se desea determinar las fuerzas internas, aplicando un </a:t>
            </a:r>
            <a:r>
              <a:rPr lang="es-A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DSL</a:t>
            </a:r>
            <a:r>
              <a:rPr lang="es-AR" dirty="0" smtClean="0">
                <a:latin typeface="Arial" pitchFamily="34" charset="0"/>
                <a:cs typeface="Arial" pitchFamily="34" charset="0"/>
              </a:rPr>
              <a:t>. </a:t>
            </a:r>
            <a:r>
              <a:rPr lang="es-AR" dirty="0" smtClean="0">
                <a:latin typeface="Arial" pitchFamily="34" charset="0"/>
                <a:cs typeface="Arial" pitchFamily="34" charset="0"/>
                <a:sym typeface="Wingdings"/>
              </a:rPr>
              <a:t> </a:t>
            </a:r>
            <a:r>
              <a:rPr lang="es-A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Se ponen en evidencia todas las fuerzas que operan en el cuerpo (tanto externas como internas)</a:t>
            </a:r>
          </a:p>
          <a:p>
            <a:r>
              <a:rPr lang="es-AR" b="1" u="sng" dirty="0" smtClean="0">
                <a:latin typeface="Arial" pitchFamily="34" charset="0"/>
                <a:cs typeface="Arial" pitchFamily="34" charset="0"/>
              </a:rPr>
              <a:t>Paso 3</a:t>
            </a:r>
            <a:r>
              <a:rPr lang="es-AR" dirty="0" smtClean="0">
                <a:latin typeface="Arial" pitchFamily="34" charset="0"/>
                <a:cs typeface="Arial" pitchFamily="34" charset="0"/>
              </a:rPr>
              <a:t>: Aplicar las </a:t>
            </a:r>
            <a:r>
              <a:rPr lang="es-AR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CONDICIONES (ecuaciones) DE EQUILIBRIO para Fuerzas No CONCURRENTES</a:t>
            </a:r>
            <a:r>
              <a:rPr lang="es-AR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.</a:t>
            </a:r>
          </a:p>
          <a:p>
            <a:pPr marL="0" indent="0">
              <a:buNone/>
            </a:pPr>
            <a:r>
              <a:rPr lang="es-AR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s-AR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   (</a:t>
            </a:r>
            <a:r>
              <a:rPr lang="es-AR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1)      ∑ </a:t>
            </a:r>
            <a:r>
              <a:rPr lang="es-AR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F</a:t>
            </a:r>
            <a:r>
              <a:rPr lang="es-AR" b="1" baseline="-250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x</a:t>
            </a:r>
            <a:r>
              <a:rPr lang="es-AR" b="1" baseline="-25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  </a:t>
            </a:r>
            <a:r>
              <a:rPr lang="es-AR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= 0 ;  ∑ </a:t>
            </a:r>
            <a:r>
              <a:rPr lang="es-AR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F</a:t>
            </a:r>
            <a:r>
              <a:rPr lang="es-AR" b="1" baseline="-250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y</a:t>
            </a:r>
            <a:r>
              <a:rPr lang="es-AR" b="1" baseline="-25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s-AR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= 0 ;   </a:t>
            </a:r>
            <a:r>
              <a:rPr lang="es-AR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∑ M</a:t>
            </a:r>
            <a:r>
              <a:rPr lang="es-AR" b="1" baseline="-25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A </a:t>
            </a:r>
            <a:r>
              <a:rPr lang="es-AR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= 0       ó</a:t>
            </a:r>
          </a:p>
          <a:p>
            <a:pPr marL="0" indent="0">
              <a:buNone/>
            </a:pPr>
            <a:r>
              <a:rPr lang="es-AR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s-AR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   (2)      </a:t>
            </a:r>
            <a:r>
              <a:rPr lang="es-AR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∑ M</a:t>
            </a:r>
            <a:r>
              <a:rPr lang="es-AR" b="1" baseline="-25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A </a:t>
            </a:r>
            <a:r>
              <a:rPr lang="es-AR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= 0;   </a:t>
            </a:r>
            <a:r>
              <a:rPr lang="es-AR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∑ M</a:t>
            </a:r>
            <a:r>
              <a:rPr lang="es-AR" b="1" baseline="-25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B</a:t>
            </a:r>
            <a:r>
              <a:rPr lang="es-AR" b="1" baseline="-25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s-AR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= 0 ;  </a:t>
            </a:r>
            <a:r>
              <a:rPr lang="es-AR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∑ </a:t>
            </a:r>
            <a:r>
              <a:rPr lang="es-AR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F</a:t>
            </a:r>
            <a:r>
              <a:rPr lang="es-AR" b="1" baseline="-250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x</a:t>
            </a:r>
            <a:r>
              <a:rPr lang="es-AR" b="1" baseline="-25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   </a:t>
            </a:r>
            <a:r>
              <a:rPr lang="es-AR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= 0      </a:t>
            </a:r>
            <a:r>
              <a:rPr lang="es-AR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ó</a:t>
            </a:r>
            <a:endParaRPr lang="es-AR" b="1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r>
              <a:rPr lang="es-AR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s-AR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   (3)      </a:t>
            </a:r>
            <a:r>
              <a:rPr lang="es-AR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∑ M</a:t>
            </a:r>
            <a:r>
              <a:rPr lang="es-AR" b="1" baseline="-25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A </a:t>
            </a:r>
            <a:r>
              <a:rPr lang="es-AR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= 0;   </a:t>
            </a:r>
            <a:r>
              <a:rPr lang="es-AR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∑ M</a:t>
            </a:r>
            <a:r>
              <a:rPr lang="es-AR" b="1" baseline="-25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B </a:t>
            </a:r>
            <a:r>
              <a:rPr lang="es-AR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= 0 ;  </a:t>
            </a:r>
            <a:r>
              <a:rPr lang="es-AR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∑ M</a:t>
            </a:r>
            <a:r>
              <a:rPr lang="es-AR" b="1" baseline="-25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</a:t>
            </a:r>
            <a:r>
              <a:rPr lang="es-AR" b="1" baseline="-25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s-AR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= 0</a:t>
            </a:r>
          </a:p>
          <a:p>
            <a:pPr marL="0" indent="0">
              <a:buNone/>
            </a:pPr>
            <a:endParaRPr lang="es-AR" dirty="0" smtClean="0">
              <a:solidFill>
                <a:schemeClr val="tx2">
                  <a:lumMod val="75000"/>
                </a:schemeClr>
              </a:solidFill>
            </a:endParaRPr>
          </a:p>
          <a:p>
            <a:pPr marL="0" indent="0">
              <a:buNone/>
            </a:pPr>
            <a:endParaRPr lang="es-AR" dirty="0">
              <a:solidFill>
                <a:schemeClr val="tx2">
                  <a:lumMod val="75000"/>
                </a:schemeClr>
              </a:solidFill>
            </a:endParaRPr>
          </a:p>
          <a:p>
            <a:pPr marL="0" indent="0">
              <a:buNone/>
            </a:pPr>
            <a:endParaRPr lang="es-AR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97472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AR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¿</a:t>
            </a:r>
            <a:r>
              <a:rPr lang="es-AR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Cuáles son los tipos de  fuerzas interiores que podemos encontrar?</a:t>
            </a:r>
            <a:endParaRPr lang="es-AR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79512" y="1600200"/>
            <a:ext cx="8507288" cy="5257800"/>
          </a:xfrm>
        </p:spPr>
        <p:txBody>
          <a:bodyPr/>
          <a:lstStyle/>
          <a:p>
            <a:r>
              <a:rPr lang="es-AR" dirty="0" smtClean="0"/>
              <a:t>1. </a:t>
            </a:r>
            <a:r>
              <a:rPr lang="es-A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F</a:t>
            </a:r>
            <a:r>
              <a:rPr lang="es-A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uerza Normal (o AXIAL) de </a:t>
            </a:r>
            <a:r>
              <a:rPr lang="es-AR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Tracción</a:t>
            </a:r>
            <a:r>
              <a:rPr lang="es-A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</a:p>
          <a:p>
            <a:pPr marL="0" indent="0">
              <a:buNone/>
            </a:pPr>
            <a:r>
              <a:rPr lang="es-A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s-A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     o de </a:t>
            </a:r>
            <a:r>
              <a:rPr lang="es-AR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Compresión</a:t>
            </a:r>
          </a:p>
          <a:p>
            <a:pPr marL="0" indent="0">
              <a:buNone/>
            </a:pPr>
            <a:r>
              <a:rPr lang="es-AR" sz="2000" dirty="0" smtClean="0"/>
              <a:t>           </a:t>
            </a:r>
            <a:r>
              <a:rPr lang="es-AR" sz="2000" b="1" dirty="0" smtClean="0">
                <a:latin typeface="Arial" pitchFamily="34" charset="0"/>
                <a:cs typeface="Arial" pitchFamily="34" charset="0"/>
              </a:rPr>
              <a:t>(Casos de miembros sujetos a dos</a:t>
            </a:r>
          </a:p>
          <a:p>
            <a:pPr marL="0" indent="0">
              <a:buNone/>
            </a:pPr>
            <a:r>
              <a:rPr lang="es-AR" sz="2000" b="1" dirty="0">
                <a:latin typeface="Arial" pitchFamily="34" charset="0"/>
                <a:cs typeface="Arial" pitchFamily="34" charset="0"/>
              </a:rPr>
              <a:t> </a:t>
            </a:r>
            <a:r>
              <a:rPr lang="es-AR" sz="2000" b="1" dirty="0" smtClean="0">
                <a:latin typeface="Arial" pitchFamily="34" charset="0"/>
                <a:cs typeface="Arial" pitchFamily="34" charset="0"/>
              </a:rPr>
              <a:t>            fuerzas en armaduras, cables,</a:t>
            </a:r>
          </a:p>
          <a:p>
            <a:pPr marL="0" indent="0">
              <a:buNone/>
            </a:pPr>
            <a:r>
              <a:rPr lang="es-AR" sz="2000" b="1" dirty="0">
                <a:latin typeface="Arial" pitchFamily="34" charset="0"/>
                <a:cs typeface="Arial" pitchFamily="34" charset="0"/>
              </a:rPr>
              <a:t> </a:t>
            </a:r>
            <a:r>
              <a:rPr lang="es-AR" sz="2000" b="1" dirty="0" smtClean="0">
                <a:latin typeface="Arial" pitchFamily="34" charset="0"/>
                <a:cs typeface="Arial" pitchFamily="34" charset="0"/>
              </a:rPr>
              <a:t>            entramados, máquinas)</a:t>
            </a:r>
            <a:r>
              <a:rPr lang="es-AR" sz="2000" dirty="0" smtClean="0">
                <a:latin typeface="Arial" pitchFamily="34" charset="0"/>
                <a:cs typeface="Arial" pitchFamily="34" charset="0"/>
              </a:rPr>
              <a:t> </a:t>
            </a:r>
            <a:endParaRPr lang="es-AR" sz="20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2050" name="Picture 2" descr="G:\Scan 14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3504" y="2143116"/>
            <a:ext cx="2832714" cy="4490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804462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AR"/>
          </a:p>
        </p:txBody>
      </p:sp>
      <p:pic>
        <p:nvPicPr>
          <p:cNvPr id="4" name="Picture 2" descr="G:\Scan 14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-17642"/>
            <a:ext cx="4608512" cy="69626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003776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AR" sz="4000" b="1" dirty="0" smtClean="0">
                <a:latin typeface="Arial" pitchFamily="34" charset="0"/>
                <a:cs typeface="Arial" pitchFamily="34" charset="0"/>
              </a:rPr>
              <a:t>CLASES DE FUERZAS INTERIORES</a:t>
            </a:r>
            <a:endParaRPr lang="es-AR" sz="40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0" y="1196752"/>
            <a:ext cx="8686800" cy="5637196"/>
          </a:xfrm>
        </p:spPr>
        <p:txBody>
          <a:bodyPr>
            <a:normAutofit/>
          </a:bodyPr>
          <a:lstStyle/>
          <a:p>
            <a:r>
              <a:rPr lang="es-AR" b="1" dirty="0" smtClean="0"/>
              <a:t>2</a:t>
            </a:r>
            <a:r>
              <a:rPr lang="es-A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</a:t>
            </a:r>
            <a:r>
              <a:rPr lang="es-AR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MOMENTOS TORSORES </a:t>
            </a:r>
            <a:r>
              <a:rPr lang="es-A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 las secciones       </a:t>
            </a:r>
          </a:p>
          <a:p>
            <a:pPr marL="0" indent="0">
              <a:buNone/>
            </a:pPr>
            <a:r>
              <a:rPr lang="es-A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A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transversales. (Casos de árboles de </a:t>
            </a:r>
            <a:endParaRPr lang="es-AR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</a:pPr>
            <a:r>
              <a:rPr lang="es-A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transmisión).  </a:t>
            </a:r>
            <a:r>
              <a:rPr lang="es-AR" sz="2800" dirty="0" smtClean="0">
                <a:latin typeface="Arial" pitchFamily="34" charset="0"/>
                <a:cs typeface="Arial" pitchFamily="34" charset="0"/>
              </a:rPr>
              <a:t>Los</a:t>
            </a:r>
          </a:p>
          <a:p>
            <a:pPr marL="0" indent="0">
              <a:buNone/>
            </a:pPr>
            <a:r>
              <a:rPr lang="es-AR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s-AR" sz="2800" dirty="0" smtClean="0">
                <a:latin typeface="Arial" pitchFamily="34" charset="0"/>
                <a:cs typeface="Arial" pitchFamily="34" charset="0"/>
              </a:rPr>
              <a:t>        momentos positivos,</a:t>
            </a:r>
          </a:p>
          <a:p>
            <a:pPr marL="0" indent="0">
              <a:buNone/>
            </a:pPr>
            <a:r>
              <a:rPr lang="es-AR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s-AR" sz="2800" dirty="0" smtClean="0">
                <a:latin typeface="Arial" pitchFamily="34" charset="0"/>
                <a:cs typeface="Arial" pitchFamily="34" charset="0"/>
              </a:rPr>
              <a:t>        (regla de la mano </a:t>
            </a:r>
          </a:p>
          <a:p>
            <a:pPr marL="0" indent="0">
              <a:buNone/>
            </a:pPr>
            <a:r>
              <a:rPr lang="es-AR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s-AR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       </a:t>
            </a:r>
            <a:r>
              <a:rPr lang="es-AR" sz="2800" dirty="0" smtClean="0">
                <a:latin typeface="Arial" pitchFamily="34" charset="0"/>
                <a:cs typeface="Arial" pitchFamily="34" charset="0"/>
              </a:rPr>
              <a:t>derecha), </a:t>
            </a:r>
            <a:r>
              <a:rPr lang="es-AR" sz="2800" dirty="0" err="1" smtClean="0">
                <a:latin typeface="Arial" pitchFamily="34" charset="0"/>
                <a:cs typeface="Arial" pitchFamily="34" charset="0"/>
              </a:rPr>
              <a:t>correspon</a:t>
            </a:r>
            <a:r>
              <a:rPr lang="es-AR" sz="2800" dirty="0" smtClean="0">
                <a:latin typeface="Arial" pitchFamily="34" charset="0"/>
                <a:cs typeface="Arial" pitchFamily="34" charset="0"/>
              </a:rPr>
              <a:t>-         den a vectores que</a:t>
            </a:r>
          </a:p>
          <a:p>
            <a:pPr marL="0" indent="0">
              <a:buNone/>
            </a:pPr>
            <a:r>
              <a:rPr lang="es-AR" sz="2800" dirty="0" smtClean="0">
                <a:latin typeface="Arial" pitchFamily="34" charset="0"/>
                <a:cs typeface="Arial" pitchFamily="34" charset="0"/>
              </a:rPr>
              <a:t>         den a vectores que</a:t>
            </a:r>
          </a:p>
          <a:p>
            <a:pPr marL="0" indent="0">
              <a:buNone/>
            </a:pPr>
            <a:r>
              <a:rPr lang="es-AR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s-AR" sz="2800" dirty="0" smtClean="0">
                <a:latin typeface="Arial" pitchFamily="34" charset="0"/>
                <a:cs typeface="Arial" pitchFamily="34" charset="0"/>
              </a:rPr>
              <a:t>        salen de la sección</a:t>
            </a:r>
          </a:p>
          <a:p>
            <a:pPr marL="0" indent="0">
              <a:buNone/>
            </a:pPr>
            <a:r>
              <a:rPr lang="es-AR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s-AR" sz="2800" dirty="0" smtClean="0">
                <a:latin typeface="Arial" pitchFamily="34" charset="0"/>
                <a:cs typeface="Arial" pitchFamily="34" charset="0"/>
              </a:rPr>
              <a:t>        Transversal</a:t>
            </a:r>
            <a:endParaRPr lang="es-AR" sz="28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3074" name="Picture 2" descr="G:\Scan 14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2657484"/>
            <a:ext cx="3804087" cy="41764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700047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AR"/>
          </a:p>
        </p:txBody>
      </p:sp>
      <p:pic>
        <p:nvPicPr>
          <p:cNvPr id="4" name="Picture 2" descr="G:\Scan 14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1" y="274638"/>
            <a:ext cx="5788864" cy="63555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884452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AR" b="1" dirty="0" smtClean="0">
                <a:latin typeface="Arial" pitchFamily="34" charset="0"/>
                <a:cs typeface="Arial" pitchFamily="34" charset="0"/>
              </a:rPr>
              <a:t>CLASES DE FUERZAS INTERIORES</a:t>
            </a:r>
            <a:endParaRPr lang="es-AR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79512" y="1417638"/>
            <a:ext cx="8507288" cy="5440362"/>
          </a:xfrm>
        </p:spPr>
        <p:txBody>
          <a:bodyPr/>
          <a:lstStyle/>
          <a:p>
            <a:r>
              <a:rPr lang="es-A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</a:t>
            </a:r>
            <a:r>
              <a:rPr lang="es-A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r>
              <a:rPr lang="es-AR" dirty="0" smtClean="0"/>
              <a:t>  </a:t>
            </a:r>
            <a:r>
              <a:rPr lang="es-AR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Fuerzas Cortantes y Momentos </a:t>
            </a:r>
          </a:p>
          <a:p>
            <a:pPr marL="0" indent="0">
              <a:buNone/>
            </a:pPr>
            <a:r>
              <a:rPr lang="es-AR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AR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     Flectores en vigas-</a:t>
            </a:r>
          </a:p>
          <a:p>
            <a:pPr marL="0" indent="0">
              <a:buNone/>
            </a:pPr>
            <a:r>
              <a:rPr lang="es-A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A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     </a:t>
            </a:r>
            <a:r>
              <a:rPr lang="es-AR" dirty="0" smtClean="0">
                <a:latin typeface="Arial" panose="020B0604020202020204" pitchFamily="34" charset="0"/>
                <a:cs typeface="Arial" panose="020B0604020202020204" pitchFamily="34" charset="0"/>
              </a:rPr>
              <a:t>Es el caso mas general de elementos </a:t>
            </a:r>
          </a:p>
          <a:p>
            <a:pPr marL="0" indent="0">
              <a:buNone/>
            </a:pPr>
            <a:r>
              <a:rPr lang="es-AR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AR" dirty="0" smtClean="0">
                <a:latin typeface="Arial" panose="020B0604020202020204" pitchFamily="34" charset="0"/>
                <a:cs typeface="Arial" panose="020B0604020202020204" pitchFamily="34" charset="0"/>
              </a:rPr>
              <a:t>      estructurales</a:t>
            </a:r>
            <a:r>
              <a:rPr lang="es-AR" dirty="0" smtClean="0"/>
              <a:t>.</a:t>
            </a:r>
          </a:p>
          <a:p>
            <a:pPr marL="0" indent="0">
              <a:buNone/>
            </a:pPr>
            <a:endParaRPr lang="es-AR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</a:pPr>
            <a:endParaRPr lang="es-AR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</a:pPr>
            <a:endParaRPr lang="es-AR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098" name="Picture 2" descr="G:\Scan 14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8021" y="3130038"/>
            <a:ext cx="2804219" cy="3727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109108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16674" y="0"/>
            <a:ext cx="8075240" cy="778098"/>
          </a:xfrm>
        </p:spPr>
        <p:txBody>
          <a:bodyPr>
            <a:normAutofit fontScale="90000"/>
          </a:bodyPr>
          <a:lstStyle/>
          <a:p>
            <a:r>
              <a:rPr lang="es-AR" dirty="0" smtClean="0">
                <a:latin typeface="Arial" pitchFamily="34" charset="0"/>
                <a:cs typeface="Arial" pitchFamily="34" charset="0"/>
              </a:rPr>
              <a:t>¿Cómo se determinan esas reacciones?</a:t>
            </a:r>
            <a:endParaRPr lang="es-AR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0" y="778098"/>
            <a:ext cx="8964488" cy="6079902"/>
          </a:xfrm>
        </p:spPr>
        <p:txBody>
          <a:bodyPr>
            <a:noAutofit/>
          </a:bodyPr>
          <a:lstStyle/>
          <a:p>
            <a:r>
              <a:rPr lang="es-AR" dirty="0" smtClean="0">
                <a:latin typeface="Arial" panose="020B0604020202020204" pitchFamily="34" charset="0"/>
                <a:cs typeface="Arial" panose="020B0604020202020204" pitchFamily="34" charset="0"/>
              </a:rPr>
              <a:t>Cuando las </a:t>
            </a:r>
            <a:r>
              <a:rPr lang="es-A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reacciones son tales que necesitamos determinar mas de tres incógnitas</a:t>
            </a:r>
            <a:r>
              <a:rPr lang="es-AR" dirty="0" smtClean="0">
                <a:latin typeface="Arial" panose="020B0604020202020204" pitchFamily="34" charset="0"/>
                <a:cs typeface="Arial" panose="020B0604020202020204" pitchFamily="34" charset="0"/>
              </a:rPr>
              <a:t>, → </a:t>
            </a:r>
            <a:r>
              <a:rPr lang="es-AR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las tres ecuaciones de la ESTATICA son insuficientes para determinar las totalidad de las reacciones.</a:t>
            </a:r>
          </a:p>
          <a:p>
            <a:r>
              <a:rPr lang="es-AR" dirty="0" smtClean="0">
                <a:latin typeface="Arial" panose="020B0604020202020204" pitchFamily="34" charset="0"/>
                <a:cs typeface="Arial" panose="020B0604020202020204" pitchFamily="34" charset="0"/>
              </a:rPr>
              <a:t>Se trata de </a:t>
            </a:r>
            <a:r>
              <a:rPr lang="es-A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sistemas hiperestáticos o estáticamente indeterminados.</a:t>
            </a:r>
          </a:p>
          <a:p>
            <a:r>
              <a:rPr lang="es-AR" dirty="0" smtClean="0">
                <a:latin typeface="Arial" panose="020B0604020202020204" pitchFamily="34" charset="0"/>
                <a:cs typeface="Arial" panose="020B0604020202020204" pitchFamily="34" charset="0"/>
              </a:rPr>
              <a:t>Las ecuaciones adicionales deberán obtenerse de las propiedades que relaciona la </a:t>
            </a:r>
            <a:r>
              <a:rPr lang="es-A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CARGA</a:t>
            </a:r>
            <a:r>
              <a:rPr lang="es-AR" dirty="0" smtClean="0">
                <a:latin typeface="Arial" panose="020B0604020202020204" pitchFamily="34" charset="0"/>
                <a:cs typeface="Arial" panose="020B0604020202020204" pitchFamily="34" charset="0"/>
              </a:rPr>
              <a:t> con la </a:t>
            </a:r>
            <a:r>
              <a:rPr lang="es-A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DEFORMACION</a:t>
            </a:r>
            <a:r>
              <a:rPr lang="es-AR" dirty="0" smtClean="0">
                <a:latin typeface="Arial" panose="020B0604020202020204" pitchFamily="34" charset="0"/>
                <a:cs typeface="Arial" panose="020B0604020202020204" pitchFamily="34" charset="0"/>
              </a:rPr>
              <a:t> de los cuerpos. Eso es posible dentro de la </a:t>
            </a:r>
            <a:r>
              <a:rPr lang="es-A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MECANICA DE LOS MATERI</a:t>
            </a:r>
            <a:r>
              <a:rPr lang="es-A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ALES</a:t>
            </a:r>
            <a:endParaRPr lang="es-AR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509398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11560" y="274638"/>
            <a:ext cx="8075240" cy="634082"/>
          </a:xfrm>
        </p:spPr>
        <p:txBody>
          <a:bodyPr>
            <a:normAutofit fontScale="90000"/>
          </a:bodyPr>
          <a:lstStyle/>
          <a:p>
            <a:r>
              <a:rPr lang="es-AR" b="1" dirty="0" smtClean="0">
                <a:latin typeface="Arial" pitchFamily="34" charset="0"/>
                <a:cs typeface="Arial" pitchFamily="34" charset="0"/>
              </a:rPr>
              <a:t>CLASES DE FUERZAS INTERIORES</a:t>
            </a:r>
            <a:endParaRPr lang="es-AR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07504" y="1196752"/>
            <a:ext cx="8640960" cy="566124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s-AR" dirty="0" smtClean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es-AR" sz="3900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s-AR" sz="39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Casos generales de elementos sujetos a Fuerzas Axiales, Fuerzas de Corte y Momentos Flectores</a:t>
            </a:r>
            <a:r>
              <a:rPr lang="es-A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0" indent="0">
              <a:buNone/>
            </a:pPr>
            <a:r>
              <a:rPr lang="es-AR" dirty="0" smtClean="0">
                <a:latin typeface="Arial" pitchFamily="34" charset="0"/>
                <a:cs typeface="Arial" pitchFamily="34" charset="0"/>
              </a:rPr>
              <a:t>   Recordar que los </a:t>
            </a:r>
            <a:r>
              <a:rPr lang="es-A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entramados y máquinas  </a:t>
            </a:r>
          </a:p>
          <a:p>
            <a:pPr marL="0" indent="0">
              <a:buNone/>
            </a:pPr>
            <a:r>
              <a:rPr lang="es-A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s-A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 </a:t>
            </a:r>
            <a:r>
              <a:rPr lang="es-AR" dirty="0" smtClean="0">
                <a:latin typeface="Arial" pitchFamily="34" charset="0"/>
                <a:cs typeface="Arial" pitchFamily="34" charset="0"/>
              </a:rPr>
              <a:t>analizados  anteriormente contenían </a:t>
            </a:r>
            <a:r>
              <a:rPr lang="es-A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al    </a:t>
            </a:r>
          </a:p>
          <a:p>
            <a:pPr marL="0" indent="0">
              <a:buNone/>
            </a:pPr>
            <a:r>
              <a:rPr lang="es-A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s-A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 menos un elemento  </a:t>
            </a:r>
            <a:r>
              <a:rPr lang="es-AR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multifuerzas</a:t>
            </a:r>
            <a:r>
              <a:rPr lang="es-AR" dirty="0" smtClean="0">
                <a:latin typeface="Arial" pitchFamily="34" charset="0"/>
                <a:cs typeface="Arial" pitchFamily="34" charset="0"/>
              </a:rPr>
              <a:t>.  </a:t>
            </a:r>
            <a:r>
              <a:rPr lang="es-AR" dirty="0" smtClean="0">
                <a:latin typeface="Arial" pitchFamily="34" charset="0"/>
                <a:cs typeface="Arial" pitchFamily="34" charset="0"/>
                <a:sym typeface="Wingdings"/>
              </a:rPr>
              <a:t> en    </a:t>
            </a:r>
          </a:p>
          <a:p>
            <a:pPr marL="0" indent="0">
              <a:buNone/>
            </a:pPr>
            <a:r>
              <a:rPr lang="es-AR" dirty="0">
                <a:latin typeface="Arial" pitchFamily="34" charset="0"/>
                <a:cs typeface="Arial" pitchFamily="34" charset="0"/>
                <a:sym typeface="Wingdings"/>
              </a:rPr>
              <a:t> </a:t>
            </a:r>
            <a:r>
              <a:rPr lang="es-AR" dirty="0" smtClean="0">
                <a:latin typeface="Arial" pitchFamily="34" charset="0"/>
                <a:cs typeface="Arial" pitchFamily="34" charset="0"/>
                <a:sym typeface="Wingdings"/>
              </a:rPr>
              <a:t>  alguna sección recta habría  elementos que    </a:t>
            </a:r>
          </a:p>
          <a:p>
            <a:pPr marL="0" indent="0">
              <a:buNone/>
            </a:pPr>
            <a:r>
              <a:rPr lang="es-AR" dirty="0">
                <a:latin typeface="Arial" pitchFamily="34" charset="0"/>
                <a:cs typeface="Arial" pitchFamily="34" charset="0"/>
                <a:sym typeface="Wingdings"/>
              </a:rPr>
              <a:t> </a:t>
            </a:r>
            <a:r>
              <a:rPr lang="es-AR" dirty="0" smtClean="0">
                <a:latin typeface="Arial" pitchFamily="34" charset="0"/>
                <a:cs typeface="Arial" pitchFamily="34" charset="0"/>
                <a:sym typeface="Wingdings"/>
              </a:rPr>
              <a:t>  estarían sometidos </a:t>
            </a:r>
            <a:r>
              <a:rPr lang="es-AR" dirty="0" smtClean="0">
                <a:latin typeface="Arial" pitchFamily="34" charset="0"/>
                <a:cs typeface="Arial" pitchFamily="34" charset="0"/>
              </a:rPr>
              <a:t>a una fuerza axial </a:t>
            </a:r>
            <a:r>
              <a:rPr lang="es-A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P</a:t>
            </a:r>
            <a:r>
              <a:rPr lang="es-AR" dirty="0" smtClean="0">
                <a:latin typeface="Arial" pitchFamily="34" charset="0"/>
                <a:cs typeface="Arial" pitchFamily="34" charset="0"/>
              </a:rPr>
              <a:t>, una </a:t>
            </a:r>
          </a:p>
          <a:p>
            <a:pPr marL="0" indent="0">
              <a:buNone/>
            </a:pPr>
            <a:r>
              <a:rPr lang="es-AR" dirty="0">
                <a:latin typeface="Arial" pitchFamily="34" charset="0"/>
                <a:cs typeface="Arial" pitchFamily="34" charset="0"/>
              </a:rPr>
              <a:t> </a:t>
            </a:r>
            <a:r>
              <a:rPr lang="es-AR" dirty="0" smtClean="0">
                <a:latin typeface="Arial" pitchFamily="34" charset="0"/>
                <a:cs typeface="Arial" pitchFamily="34" charset="0"/>
              </a:rPr>
              <a:t>  fuerza cortante </a:t>
            </a:r>
            <a:r>
              <a:rPr lang="es-A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V</a:t>
            </a:r>
            <a:r>
              <a:rPr lang="es-AR" dirty="0" smtClean="0">
                <a:latin typeface="Arial" pitchFamily="34" charset="0"/>
                <a:cs typeface="Arial" pitchFamily="34" charset="0"/>
              </a:rPr>
              <a:t> y a un  momento flector </a:t>
            </a:r>
            <a:r>
              <a:rPr lang="es-A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M</a:t>
            </a:r>
            <a:r>
              <a:rPr lang="es-AR" sz="2400" dirty="0" smtClean="0">
                <a:latin typeface="Arial" pitchFamily="34" charset="0"/>
                <a:cs typeface="Arial" pitchFamily="34" charset="0"/>
              </a:rPr>
              <a:t>.</a:t>
            </a:r>
            <a:endParaRPr lang="es-AR" sz="24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052234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AR" dirty="0"/>
          </a:p>
        </p:txBody>
      </p:sp>
      <p:pic>
        <p:nvPicPr>
          <p:cNvPr id="5122" name="Picture 2" descr="G:\Scan 14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5556" y="29718"/>
            <a:ext cx="2532888" cy="67985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309779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AR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AR" dirty="0"/>
          </a:p>
        </p:txBody>
      </p:sp>
      <p:pic>
        <p:nvPicPr>
          <p:cNvPr id="1026" name="Picture 2" descr="G:\FIG  22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3108" y="-20933"/>
            <a:ext cx="4786345" cy="700440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83568" y="274638"/>
            <a:ext cx="8003232" cy="346050"/>
          </a:xfrm>
        </p:spPr>
        <p:txBody>
          <a:bodyPr>
            <a:normAutofit fontScale="90000"/>
          </a:bodyPr>
          <a:lstStyle/>
          <a:p>
            <a:r>
              <a:rPr lang="es-AR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VIGAS</a:t>
            </a:r>
            <a:endParaRPr lang="es-AR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0" y="764704"/>
            <a:ext cx="8892480" cy="6093296"/>
          </a:xfrm>
        </p:spPr>
        <p:txBody>
          <a:bodyPr>
            <a:normAutofit fontScale="77500" lnSpcReduction="20000"/>
          </a:bodyPr>
          <a:lstStyle/>
          <a:p>
            <a:r>
              <a:rPr lang="es-AR" sz="4300" dirty="0" smtClean="0">
                <a:latin typeface="Arial" pitchFamily="34" charset="0"/>
                <a:cs typeface="Arial" pitchFamily="34" charset="0"/>
              </a:rPr>
              <a:t>En general, una viga presenta una </a:t>
            </a:r>
            <a:r>
              <a:rPr lang="es-AR" sz="4300" b="1" u="sng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longitud comparativamente grande</a:t>
            </a:r>
            <a:r>
              <a:rPr lang="es-AR" sz="4300" u="sng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s-AR" sz="4300" dirty="0" smtClean="0">
                <a:latin typeface="Arial" pitchFamily="34" charset="0"/>
                <a:cs typeface="Arial" pitchFamily="34" charset="0"/>
              </a:rPr>
              <a:t>frente a las dimensiones de su sección transversal</a:t>
            </a:r>
          </a:p>
          <a:p>
            <a:r>
              <a:rPr lang="es-AR" sz="4300" dirty="0" smtClean="0">
                <a:latin typeface="Arial" pitchFamily="34" charset="0"/>
                <a:cs typeface="Arial" pitchFamily="34" charset="0"/>
              </a:rPr>
              <a:t>A la línea que une los </a:t>
            </a:r>
            <a:r>
              <a:rPr lang="es-AR" sz="4300" dirty="0" err="1" smtClean="0">
                <a:latin typeface="Arial" pitchFamily="34" charset="0"/>
                <a:cs typeface="Arial" pitchFamily="34" charset="0"/>
              </a:rPr>
              <a:t>centroides</a:t>
            </a:r>
            <a:r>
              <a:rPr lang="es-AR" sz="4300" dirty="0" smtClean="0">
                <a:latin typeface="Arial" pitchFamily="34" charset="0"/>
                <a:cs typeface="Arial" pitchFamily="34" charset="0"/>
              </a:rPr>
              <a:t> de las secciones transversales de la viga se la suele denominar </a:t>
            </a:r>
            <a:r>
              <a:rPr lang="es-AR" sz="43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EJE CENTROIDAL o LONGITUDINAL</a:t>
            </a:r>
            <a:r>
              <a:rPr lang="es-AR" sz="4300" dirty="0" smtClean="0">
                <a:latin typeface="Arial" pitchFamily="34" charset="0"/>
                <a:cs typeface="Arial" pitchFamily="34" charset="0"/>
              </a:rPr>
              <a:t> de una viga.</a:t>
            </a:r>
          </a:p>
          <a:p>
            <a:r>
              <a:rPr lang="es-AR" sz="4300" dirty="0" smtClean="0">
                <a:latin typeface="Arial" pitchFamily="34" charset="0"/>
                <a:cs typeface="Arial" pitchFamily="34" charset="0"/>
              </a:rPr>
              <a:t>En muchas aplicaciones (casos de construcciones de edificios, por ej.), </a:t>
            </a:r>
            <a:r>
              <a:rPr lang="es-AR" sz="43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las vigas se encuentran en posición horizontal</a:t>
            </a:r>
            <a:r>
              <a:rPr lang="es-AR" sz="4300" dirty="0" smtClean="0">
                <a:latin typeface="Arial" pitchFamily="34" charset="0"/>
                <a:cs typeface="Arial" pitchFamily="34" charset="0"/>
              </a:rPr>
              <a:t>;  pero también se encuentran </a:t>
            </a:r>
            <a:r>
              <a:rPr lang="es-AR" sz="43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vigas inclinadas y verticales en otras aplicaciones </a:t>
            </a:r>
            <a:r>
              <a:rPr lang="es-AR" sz="43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(entramados y máquinas).</a:t>
            </a:r>
          </a:p>
          <a:p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29024496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11560" y="274638"/>
            <a:ext cx="8075240" cy="634082"/>
          </a:xfrm>
        </p:spPr>
        <p:txBody>
          <a:bodyPr>
            <a:normAutofit fontScale="90000"/>
          </a:bodyPr>
          <a:lstStyle/>
          <a:p>
            <a:r>
              <a:rPr lang="es-AR" b="1" u="sng" dirty="0" smtClean="0">
                <a:solidFill>
                  <a:srgbClr val="FF0000"/>
                </a:solidFill>
              </a:rPr>
              <a:t>CONCLUSION FINAL</a:t>
            </a:r>
            <a:endParaRPr lang="es-AR" dirty="0">
              <a:solidFill>
                <a:srgbClr val="FF0000"/>
              </a:solidFill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0" y="908720"/>
            <a:ext cx="8964488" cy="5949280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endParaRPr lang="es-AR" dirty="0" smtClean="0">
              <a:latin typeface="Arial" pitchFamily="34" charset="0"/>
              <a:cs typeface="Arial" pitchFamily="34" charset="0"/>
            </a:endParaRPr>
          </a:p>
          <a:p>
            <a:r>
              <a:rPr lang="es-AR" dirty="0" smtClean="0">
                <a:latin typeface="Arial" pitchFamily="34" charset="0"/>
                <a:cs typeface="Arial" pitchFamily="34" charset="0"/>
              </a:rPr>
              <a:t> Las </a:t>
            </a:r>
            <a:r>
              <a:rPr lang="es-AR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Fuerzas Interiores </a:t>
            </a:r>
            <a:r>
              <a:rPr lang="es-AR" dirty="0" smtClean="0">
                <a:latin typeface="Arial" pitchFamily="34" charset="0"/>
                <a:cs typeface="Arial" pitchFamily="34" charset="0"/>
              </a:rPr>
              <a:t>que transmiten las secciones rectas de una viga son las </a:t>
            </a:r>
            <a:r>
              <a:rPr lang="es-AR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FUERZAS y MOMENTOS</a:t>
            </a:r>
            <a:r>
              <a:rPr lang="es-AR" dirty="0" smtClean="0">
                <a:latin typeface="Arial" pitchFamily="34" charset="0"/>
                <a:cs typeface="Arial" pitchFamily="34" charset="0"/>
              </a:rPr>
              <a:t> que se necesitan </a:t>
            </a:r>
            <a:r>
              <a:rPr lang="es-AR" u="sng" dirty="0" smtClean="0">
                <a:latin typeface="Arial" pitchFamily="34" charset="0"/>
                <a:cs typeface="Arial" pitchFamily="34" charset="0"/>
              </a:rPr>
              <a:t>para resistir las FUERZAS EXTERIORES (Activas y reactivas) PARA </a:t>
            </a:r>
            <a:r>
              <a:rPr lang="es-AR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MANTENER EL EQUILIBRIO</a:t>
            </a:r>
            <a:r>
              <a:rPr lang="es-AR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pPr>
              <a:buNone/>
            </a:pPr>
            <a:endParaRPr lang="es-AR" dirty="0" smtClean="0">
              <a:latin typeface="Arial" pitchFamily="34" charset="0"/>
              <a:cs typeface="Arial" pitchFamily="34" charset="0"/>
            </a:endParaRPr>
          </a:p>
          <a:p>
            <a:r>
              <a:rPr lang="es-AR" dirty="0" smtClean="0">
                <a:latin typeface="Arial" pitchFamily="34" charset="0"/>
                <a:cs typeface="Arial" pitchFamily="34" charset="0"/>
              </a:rPr>
              <a:t>Los </a:t>
            </a:r>
            <a:r>
              <a:rPr lang="es-AR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esfuerzos y deformaciones </a:t>
            </a:r>
            <a:r>
              <a:rPr lang="es-AR" dirty="0" smtClean="0">
                <a:latin typeface="Arial" pitchFamily="34" charset="0"/>
                <a:cs typeface="Arial" pitchFamily="34" charset="0"/>
              </a:rPr>
              <a:t>de las vigas son provocadas por esas FUERZAS INTERIORES , pero sus valores y distribuciones son objeto de otro estudio, fuera de la ESTATICA.</a:t>
            </a:r>
          </a:p>
          <a:p>
            <a:endParaRPr lang="es-A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464023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AR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Tipos de cargas </a:t>
            </a:r>
            <a:r>
              <a:rPr lang="es-AR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que soportan las vigas</a:t>
            </a:r>
            <a:endParaRPr lang="es-AR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07504" y="1600200"/>
            <a:ext cx="8579296" cy="5257800"/>
          </a:xfrm>
        </p:spPr>
        <p:txBody>
          <a:bodyPr/>
          <a:lstStyle/>
          <a:p>
            <a:r>
              <a:rPr lang="es-AR" dirty="0" smtClean="0">
                <a:latin typeface="Arial" panose="020B0604020202020204" pitchFamily="34" charset="0"/>
                <a:cs typeface="Arial" panose="020B0604020202020204" pitchFamily="34" charset="0"/>
              </a:rPr>
              <a:t>Las vigas pueden estar sometidas a </a:t>
            </a:r>
            <a:r>
              <a:rPr lang="es-A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cargas concentradas, cargas distribuidas, o a pares o momentos concentrados</a:t>
            </a:r>
            <a:r>
              <a:rPr lang="es-AR" dirty="0" smtClean="0">
                <a:latin typeface="Arial" panose="020B0604020202020204" pitchFamily="34" charset="0"/>
                <a:cs typeface="Arial" panose="020B0604020202020204" pitchFamily="34" charset="0"/>
              </a:rPr>
              <a:t>. Puedan actuar solos o con una combinación cualquiera de ellos.</a:t>
            </a:r>
          </a:p>
          <a:p>
            <a:pPr marL="0" indent="0">
              <a:buNone/>
            </a:pPr>
            <a:endParaRPr lang="es-AR" dirty="0"/>
          </a:p>
        </p:txBody>
      </p:sp>
      <p:pic>
        <p:nvPicPr>
          <p:cNvPr id="10242" name="Picture 2" descr="G:\Scan 16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4678" y="4071942"/>
            <a:ext cx="5321152" cy="2232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709596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AR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Tipos de cargas que soportan las vigas</a:t>
            </a:r>
            <a:endParaRPr lang="es-AR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07504" y="1268760"/>
            <a:ext cx="8784976" cy="5589240"/>
          </a:xfrm>
        </p:spPr>
        <p:txBody>
          <a:bodyPr/>
          <a:lstStyle/>
          <a:p>
            <a:r>
              <a:rPr lang="es-AR" b="1" u="sng" dirty="0" smtClean="0">
                <a:solidFill>
                  <a:srgbClr val="FF0000"/>
                </a:solidFill>
              </a:rPr>
              <a:t>CARGAS CONCENTRADAS:</a:t>
            </a:r>
          </a:p>
          <a:p>
            <a:pPr marL="0" indent="0">
              <a:buNone/>
            </a:pPr>
            <a:r>
              <a:rPr lang="es-AR" sz="2400" dirty="0" smtClean="0">
                <a:latin typeface="Arial" pitchFamily="34" charset="0"/>
                <a:cs typeface="Arial" pitchFamily="34" charset="0"/>
              </a:rPr>
              <a:t>Son aquellas cargas aplicadas a </a:t>
            </a:r>
            <a:r>
              <a:rPr lang="es-AR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una porción muy pequeña </a:t>
            </a:r>
            <a:r>
              <a:rPr lang="es-AR" sz="2400" dirty="0" smtClean="0">
                <a:latin typeface="Arial" pitchFamily="34" charset="0"/>
                <a:cs typeface="Arial" pitchFamily="34" charset="0"/>
              </a:rPr>
              <a:t>de la longitud de una viga. Puede </a:t>
            </a:r>
            <a:r>
              <a:rPr lang="es-AR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idealizarse</a:t>
            </a:r>
            <a:r>
              <a:rPr lang="es-AR" sz="2400" dirty="0" smtClean="0">
                <a:latin typeface="Arial" pitchFamily="34" charset="0"/>
                <a:cs typeface="Arial" pitchFamily="34" charset="0"/>
              </a:rPr>
              <a:t> mediante una </a:t>
            </a:r>
            <a:r>
              <a:rPr lang="es-AR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fuerza discreta </a:t>
            </a:r>
            <a:r>
              <a:rPr lang="es-AR" sz="2400" dirty="0" smtClean="0">
                <a:latin typeface="Arial" pitchFamily="34" charset="0"/>
                <a:cs typeface="Arial" pitchFamily="34" charset="0"/>
              </a:rPr>
              <a:t>que se ejerce sobre </a:t>
            </a:r>
            <a:r>
              <a:rPr lang="es-AR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un punto concreto de una viga</a:t>
            </a:r>
            <a:r>
              <a:rPr lang="es-AR" sz="2400" dirty="0" smtClean="0">
                <a:latin typeface="Arial" pitchFamily="34" charset="0"/>
                <a:cs typeface="Arial" pitchFamily="34" charset="0"/>
              </a:rPr>
              <a:t>. </a:t>
            </a:r>
          </a:p>
          <a:p>
            <a:pPr marL="0" indent="0">
              <a:buNone/>
            </a:pPr>
            <a:endParaRPr lang="es-AR" sz="18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6" name="Picture 2" descr="G:\Scan 17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7644" y="3140968"/>
            <a:ext cx="6272057" cy="2952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44635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0"/>
            <a:ext cx="8219256" cy="1417638"/>
          </a:xfrm>
        </p:spPr>
        <p:txBody>
          <a:bodyPr>
            <a:normAutofit/>
          </a:bodyPr>
          <a:lstStyle/>
          <a:p>
            <a:r>
              <a:rPr lang="es-AR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Tipos de cargas que soportan las vigas</a:t>
            </a:r>
            <a:endParaRPr lang="es-AR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0" y="980728"/>
            <a:ext cx="9144000" cy="5760640"/>
          </a:xfrm>
        </p:spPr>
        <p:txBody>
          <a:bodyPr/>
          <a:lstStyle/>
          <a:p>
            <a:r>
              <a:rPr lang="es-AR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CARGAS DISTRIBUIDAS</a:t>
            </a:r>
          </a:p>
          <a:p>
            <a:pPr marL="0" indent="0">
              <a:buNone/>
            </a:pPr>
            <a:r>
              <a:rPr lang="es-AR" sz="2800" dirty="0" smtClean="0">
                <a:latin typeface="Arial" pitchFamily="34" charset="0"/>
                <a:cs typeface="Arial" pitchFamily="34" charset="0"/>
              </a:rPr>
              <a:t>Se ejercen a lo largo de una </a:t>
            </a:r>
            <a:r>
              <a:rPr lang="es-AR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longitud finita </a:t>
            </a:r>
            <a:r>
              <a:rPr lang="es-AR" sz="2800" dirty="0" smtClean="0">
                <a:latin typeface="Arial" pitchFamily="34" charset="0"/>
                <a:cs typeface="Arial" pitchFamily="34" charset="0"/>
              </a:rPr>
              <a:t>de la viga. La </a:t>
            </a:r>
            <a:r>
              <a:rPr lang="es-AR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distribución de la carga puede ser uniforme o no</a:t>
            </a:r>
            <a:r>
              <a:rPr lang="es-AR" sz="2800" dirty="0" smtClean="0">
                <a:latin typeface="Arial" pitchFamily="34" charset="0"/>
                <a:cs typeface="Arial" pitchFamily="34" charset="0"/>
              </a:rPr>
              <a:t>. Ej. De carga uniforme: </a:t>
            </a:r>
            <a:r>
              <a:rPr lang="es-AR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peso propio de una viga -</a:t>
            </a:r>
            <a:endParaRPr lang="es-AR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2050" name="Picture 2" descr="G:\Scan 17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1996" y="3068960"/>
            <a:ext cx="6529664" cy="34723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254166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12576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s-AR" sz="3600" b="1" dirty="0" smtClean="0">
                <a:latin typeface="Arial" pitchFamily="34" charset="0"/>
                <a:cs typeface="Arial" pitchFamily="34" charset="0"/>
              </a:rPr>
              <a:t>Tipos de cargas </a:t>
            </a:r>
            <a:r>
              <a:rPr lang="es-AR" sz="3600" dirty="0" smtClean="0">
                <a:latin typeface="Arial" pitchFamily="34" charset="0"/>
                <a:cs typeface="Arial" pitchFamily="34" charset="0"/>
              </a:rPr>
              <a:t>que soportan las vigas</a:t>
            </a:r>
            <a:endParaRPr lang="es-AR" sz="3600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251520" y="1052736"/>
            <a:ext cx="8568952" cy="5616624"/>
          </a:xfrm>
        </p:spPr>
        <p:txBody>
          <a:bodyPr/>
          <a:lstStyle/>
          <a:p>
            <a:r>
              <a:rPr lang="es-AR" b="1" dirty="0" smtClean="0">
                <a:solidFill>
                  <a:srgbClr val="FF0000"/>
                </a:solidFill>
              </a:rPr>
              <a:t>MOMENTO CONCENTRADO</a:t>
            </a:r>
          </a:p>
          <a:p>
            <a:pPr marL="0" indent="0">
              <a:buNone/>
            </a:pPr>
            <a:r>
              <a:rPr lang="es-AR" sz="2400" dirty="0" smtClean="0">
                <a:latin typeface="Arial" pitchFamily="34" charset="0"/>
                <a:cs typeface="Arial" pitchFamily="34" charset="0"/>
              </a:rPr>
              <a:t>Es un </a:t>
            </a:r>
            <a:r>
              <a:rPr lang="es-AR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par</a:t>
            </a:r>
            <a:r>
              <a:rPr lang="es-AR" sz="2400" dirty="0" smtClean="0">
                <a:latin typeface="Arial" pitchFamily="34" charset="0"/>
                <a:cs typeface="Arial" pitchFamily="34" charset="0"/>
              </a:rPr>
              <a:t> creado </a:t>
            </a:r>
            <a:r>
              <a:rPr lang="es-AR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por dos fuerzas de igual módulo y dirección, pero de sentidos contrarios</a:t>
            </a:r>
            <a:r>
              <a:rPr lang="es-AR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,</a:t>
            </a:r>
            <a:r>
              <a:rPr lang="es-AR" sz="2400" dirty="0" smtClean="0">
                <a:latin typeface="Arial" pitchFamily="34" charset="0"/>
                <a:cs typeface="Arial" pitchFamily="34" charset="0"/>
              </a:rPr>
              <a:t> aplicados a la viga en una sección particular.</a:t>
            </a:r>
          </a:p>
          <a:p>
            <a:pPr marL="0" indent="0">
              <a:buNone/>
            </a:pPr>
            <a:r>
              <a:rPr lang="es-AR" sz="2400" dirty="0" smtClean="0">
                <a:latin typeface="Arial" pitchFamily="34" charset="0"/>
                <a:cs typeface="Arial" pitchFamily="34" charset="0"/>
              </a:rPr>
              <a:t>En la figura se muestran las dos formas de representarse el par.</a:t>
            </a:r>
          </a:p>
          <a:p>
            <a:pPr marL="0" indent="0">
              <a:buNone/>
            </a:pPr>
            <a:endParaRPr lang="es-AR" sz="18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3074" name="Picture 2" descr="G:\Scan 17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0296" y="3511103"/>
            <a:ext cx="7800176" cy="31677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4518046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s-AR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DEFINICION (Y OBTENCION) DEL CORTE Y MOMENTO EN CUALQUIER SECCION TRANSVERSAL DE LA VIGA</a:t>
            </a:r>
            <a:endParaRPr lang="es-AR" sz="2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07504" y="1417638"/>
            <a:ext cx="8712968" cy="5440362"/>
          </a:xfrm>
        </p:spPr>
        <p:txBody>
          <a:bodyPr>
            <a:normAutofit/>
          </a:bodyPr>
          <a:lstStyle/>
          <a:p>
            <a:endParaRPr lang="es-AR" sz="1800" dirty="0" smtClean="0">
              <a:latin typeface="Arial" pitchFamily="34" charset="0"/>
              <a:cs typeface="Arial" pitchFamily="34" charset="0"/>
            </a:endParaRPr>
          </a:p>
          <a:p>
            <a:r>
              <a:rPr lang="es-AR" dirty="0" smtClean="0">
                <a:latin typeface="Arial" pitchFamily="34" charset="0"/>
                <a:cs typeface="Arial" pitchFamily="34" charset="0"/>
              </a:rPr>
              <a:t>La obtención de </a:t>
            </a:r>
            <a:r>
              <a:rPr lang="es-AR" b="1" dirty="0" smtClean="0">
                <a:latin typeface="Arial" pitchFamily="34" charset="0"/>
                <a:cs typeface="Arial" pitchFamily="34" charset="0"/>
              </a:rPr>
              <a:t>FUERZAS INTERNAS </a:t>
            </a:r>
            <a:r>
              <a:rPr lang="es-AR" dirty="0" smtClean="0">
                <a:latin typeface="Arial" pitchFamily="34" charset="0"/>
                <a:cs typeface="Arial" pitchFamily="34" charset="0"/>
              </a:rPr>
              <a:t>es un PASO FUNDAMENTAL en el </a:t>
            </a:r>
            <a:r>
              <a:rPr lang="es-AR" b="1" dirty="0" smtClean="0">
                <a:latin typeface="Arial" pitchFamily="34" charset="0"/>
                <a:cs typeface="Arial" pitchFamily="34" charset="0"/>
              </a:rPr>
              <a:t>DISEÑO de miembros  que soportan cargas. </a:t>
            </a:r>
          </a:p>
          <a:p>
            <a:endParaRPr lang="es-AR" b="1" dirty="0" smtClean="0">
              <a:latin typeface="Arial" pitchFamily="34" charset="0"/>
              <a:cs typeface="Arial" pitchFamily="34" charset="0"/>
            </a:endParaRPr>
          </a:p>
          <a:p>
            <a:r>
              <a:rPr lang="es-AR" dirty="0" smtClean="0">
                <a:latin typeface="Arial" pitchFamily="34" charset="0"/>
                <a:cs typeface="Arial" pitchFamily="34" charset="0"/>
              </a:rPr>
              <a:t>El objetivo del análisis de vigas es determinar </a:t>
            </a:r>
            <a:r>
              <a:rPr lang="es-AR" b="1" dirty="0" smtClean="0">
                <a:latin typeface="Arial" pitchFamily="34" charset="0"/>
                <a:cs typeface="Arial" pitchFamily="34" charset="0"/>
              </a:rPr>
              <a:t>la fuerza cortante y el momento flexor</a:t>
            </a:r>
            <a:r>
              <a:rPr lang="es-AR" dirty="0" smtClean="0">
                <a:latin typeface="Arial" pitchFamily="34" charset="0"/>
                <a:cs typeface="Arial" pitchFamily="34" charset="0"/>
              </a:rPr>
              <a:t> , </a:t>
            </a:r>
            <a:r>
              <a:rPr lang="es-AR" b="1" dirty="0" smtClean="0">
                <a:latin typeface="Arial" pitchFamily="34" charset="0"/>
                <a:cs typeface="Arial" pitchFamily="34" charset="0"/>
              </a:rPr>
              <a:t>la fuerza normal </a:t>
            </a:r>
            <a:r>
              <a:rPr lang="es-AR" dirty="0" smtClean="0">
                <a:latin typeface="Arial" pitchFamily="34" charset="0"/>
                <a:cs typeface="Arial" pitchFamily="34" charset="0"/>
              </a:rPr>
              <a:t>, y otros (si es que existen) en cada sección transversal de una viga.</a:t>
            </a:r>
          </a:p>
          <a:p>
            <a:pPr>
              <a:buNone/>
            </a:pPr>
            <a:endParaRPr lang="es-AR" sz="2600" dirty="0" smtClean="0">
              <a:latin typeface="Arial" pitchFamily="34" charset="0"/>
              <a:cs typeface="Arial" pitchFamily="34" charset="0"/>
            </a:endParaRPr>
          </a:p>
          <a:p>
            <a:endParaRPr lang="es-AR" sz="2100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endParaRPr lang="es-AR" sz="2100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endParaRPr lang="es-AR" b="1" dirty="0" smtClean="0"/>
          </a:p>
          <a:p>
            <a:endParaRPr lang="es-AR" dirty="0" smtClean="0"/>
          </a:p>
        </p:txBody>
      </p:sp>
    </p:spTree>
    <p:extLst>
      <p:ext uri="{BB962C8B-B14F-4D97-AF65-F5344CB8AC3E}">
        <p14:creationId xmlns:p14="http://schemas.microsoft.com/office/powerpoint/2010/main" val="28803143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AR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DEFINICION (Y OBTENCION) DEL CORTE Y MOMENTO EN CUALQUIER SECCION TRANSVERSAL DE LA V</a:t>
            </a:r>
            <a:r>
              <a:rPr lang="es-AR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IGA</a:t>
            </a:r>
            <a:endParaRPr lang="es-AR" sz="2400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79512" y="1196752"/>
            <a:ext cx="8507288" cy="5661248"/>
          </a:xfrm>
        </p:spPr>
        <p:txBody>
          <a:bodyPr>
            <a:normAutofit fontScale="77500" lnSpcReduction="20000"/>
          </a:bodyPr>
          <a:lstStyle/>
          <a:p>
            <a:r>
              <a:rPr lang="es-AR" sz="4000" dirty="0" smtClean="0">
                <a:latin typeface="Arial" pitchFamily="34" charset="0"/>
                <a:cs typeface="Arial" pitchFamily="34" charset="0"/>
              </a:rPr>
              <a:t>Si se conocen las FUERZAS EXTERNAS que mantienen un miembro en equilibrio, se pueden calcular las FUERZAS INTERNAS mediante una análisis directo de EQUILIBRIO.</a:t>
            </a:r>
          </a:p>
          <a:p>
            <a:pPr marL="0" indent="0">
              <a:buNone/>
            </a:pPr>
            <a:endParaRPr lang="es-AR" dirty="0" smtClean="0">
              <a:latin typeface="Arial" pitchFamily="34" charset="0"/>
              <a:cs typeface="Arial" pitchFamily="34" charset="0"/>
            </a:endParaRPr>
          </a:p>
          <a:p>
            <a:r>
              <a:rPr lang="es-AR" dirty="0" smtClean="0">
                <a:latin typeface="Arial" pitchFamily="34" charset="0"/>
                <a:cs typeface="Arial" pitchFamily="34" charset="0"/>
              </a:rPr>
              <a:t>Considérese la viga representada en la figura, sometida a una carga uniforme </a:t>
            </a:r>
            <a:r>
              <a:rPr lang="es-AR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w</a:t>
            </a:r>
            <a:r>
              <a:rPr lang="es-AR" dirty="0" smtClean="0">
                <a:latin typeface="Arial" pitchFamily="34" charset="0"/>
                <a:cs typeface="Arial" pitchFamily="34" charset="0"/>
              </a:rPr>
              <a:t> y a dos cargas concentradas </a:t>
            </a:r>
            <a:r>
              <a:rPr lang="es-A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P</a:t>
            </a:r>
            <a:r>
              <a:rPr lang="es-AR" baseline="-25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1</a:t>
            </a:r>
            <a:r>
              <a:rPr lang="es-A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y P</a:t>
            </a:r>
            <a:r>
              <a:rPr lang="es-AR" baseline="-25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2</a:t>
            </a:r>
            <a:r>
              <a:rPr lang="es-AR" baseline="-25000" dirty="0" smtClean="0">
                <a:latin typeface="Arial" pitchFamily="34" charset="0"/>
                <a:cs typeface="Arial" pitchFamily="34" charset="0"/>
              </a:rPr>
              <a:t>.</a:t>
            </a:r>
            <a:r>
              <a:rPr lang="es-AR" dirty="0" smtClean="0">
                <a:latin typeface="Arial" pitchFamily="34" charset="0"/>
                <a:cs typeface="Arial" pitchFamily="34" charset="0"/>
              </a:rPr>
              <a:t> </a:t>
            </a:r>
          </a:p>
          <a:p>
            <a:pPr>
              <a:buNone/>
            </a:pPr>
            <a:endParaRPr lang="es-AR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endParaRPr lang="es-AR" dirty="0" smtClean="0">
              <a:latin typeface="Arial" pitchFamily="34" charset="0"/>
              <a:cs typeface="Arial" pitchFamily="34" charset="0"/>
            </a:endParaRPr>
          </a:p>
          <a:p>
            <a:r>
              <a:rPr lang="es-AR" dirty="0" smtClean="0">
                <a:latin typeface="Arial" pitchFamily="34" charset="0"/>
                <a:cs typeface="Arial" pitchFamily="34" charset="0"/>
              </a:rPr>
              <a:t>a ) </a:t>
            </a:r>
            <a:r>
              <a:rPr lang="es-AR" b="1" dirty="0" smtClean="0">
                <a:latin typeface="Arial" pitchFamily="34" charset="0"/>
                <a:cs typeface="Arial" pitchFamily="34" charset="0"/>
              </a:rPr>
              <a:t>Determinamos las Reacciones de </a:t>
            </a:r>
          </a:p>
          <a:p>
            <a:pPr>
              <a:buNone/>
            </a:pPr>
            <a:r>
              <a:rPr lang="es-AR" b="1" dirty="0" smtClean="0">
                <a:latin typeface="Arial" pitchFamily="34" charset="0"/>
                <a:cs typeface="Arial" pitchFamily="34" charset="0"/>
              </a:rPr>
              <a:t>         vínculo aplicando las ecuaciones </a:t>
            </a:r>
          </a:p>
          <a:p>
            <a:pPr>
              <a:buNone/>
            </a:pPr>
            <a:r>
              <a:rPr lang="es-AR" b="1" dirty="0" smtClean="0">
                <a:latin typeface="Arial" pitchFamily="34" charset="0"/>
                <a:cs typeface="Arial" pitchFamily="34" charset="0"/>
              </a:rPr>
              <a:t>         de equilibrio a todo el DSL </a:t>
            </a:r>
          </a:p>
          <a:p>
            <a:pPr>
              <a:buNone/>
            </a:pPr>
            <a:r>
              <a:rPr lang="es-AR" b="1" dirty="0" smtClean="0">
                <a:latin typeface="Arial" pitchFamily="34" charset="0"/>
                <a:cs typeface="Arial" pitchFamily="34" charset="0"/>
              </a:rPr>
              <a:t>         de toda la viga</a:t>
            </a:r>
            <a:r>
              <a:rPr lang="es-AR" b="1" dirty="0" smtClean="0"/>
              <a:t>.</a:t>
            </a:r>
          </a:p>
          <a:p>
            <a:endParaRPr lang="es-AR" dirty="0"/>
          </a:p>
        </p:txBody>
      </p:sp>
      <p:pic>
        <p:nvPicPr>
          <p:cNvPr id="4" name="Picture 2" descr="G:\18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29948" y="4293096"/>
            <a:ext cx="1956852" cy="28574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AR" sz="27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DEFINICION (Y OBTENCION) DEL CORTE Y MOMENTO EN CUALQUIER SECCION TRANSVERSAL DE </a:t>
            </a:r>
            <a:r>
              <a:rPr lang="es-AR" sz="27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LA VIGA</a:t>
            </a:r>
            <a:endParaRPr lang="es-AR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79512" y="1600200"/>
            <a:ext cx="8507288" cy="5141168"/>
          </a:xfrm>
        </p:spPr>
        <p:txBody>
          <a:bodyPr>
            <a:normAutofit fontScale="92500" lnSpcReduction="10000"/>
          </a:bodyPr>
          <a:lstStyle/>
          <a:p>
            <a:r>
              <a:rPr lang="es-AR" dirty="0">
                <a:latin typeface="Arial" pitchFamily="34" charset="0"/>
                <a:cs typeface="Arial" pitchFamily="34" charset="0"/>
              </a:rPr>
              <a:t>Sin embargo, se pondrá atención particular en encontrar los valores y las ubicaciones de las </a:t>
            </a:r>
            <a:r>
              <a:rPr lang="es-AR" b="1" dirty="0">
                <a:latin typeface="Arial" pitchFamily="34" charset="0"/>
                <a:cs typeface="Arial" pitchFamily="34" charset="0"/>
              </a:rPr>
              <a:t>solicitaciones máximas.</a:t>
            </a:r>
          </a:p>
          <a:p>
            <a:pPr marL="0" indent="0">
              <a:buNone/>
            </a:pPr>
            <a:endParaRPr lang="es-AR" b="1" dirty="0">
              <a:latin typeface="Arial" pitchFamily="34" charset="0"/>
              <a:cs typeface="Arial" pitchFamily="34" charset="0"/>
            </a:endParaRPr>
          </a:p>
          <a:p>
            <a:endParaRPr lang="es-AR" dirty="0">
              <a:latin typeface="Arial" pitchFamily="34" charset="0"/>
              <a:cs typeface="Arial" pitchFamily="34" charset="0"/>
            </a:endParaRPr>
          </a:p>
          <a:p>
            <a:r>
              <a:rPr lang="es-AR" dirty="0">
                <a:latin typeface="Arial" pitchFamily="34" charset="0"/>
                <a:cs typeface="Arial" pitchFamily="34" charset="0"/>
              </a:rPr>
              <a:t>SÓLO DESPUÉS DE EFECTUAR ESTE CALCULO es que un ingeniero puede seleccionar las </a:t>
            </a:r>
            <a:r>
              <a:rPr lang="es-A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DIMENSIONES</a:t>
            </a:r>
            <a:r>
              <a:rPr lang="es-AR" dirty="0">
                <a:latin typeface="Arial" pitchFamily="34" charset="0"/>
                <a:cs typeface="Arial" pitchFamily="34" charset="0"/>
              </a:rPr>
              <a:t> apropiadas para un miembro con el objeto de resistir esas solicitaciones  y/o </a:t>
            </a:r>
            <a:r>
              <a:rPr lang="es-A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ELEGIR EL MATERIAL CON QUE SE QUIERE FABRICAR</a:t>
            </a:r>
            <a:r>
              <a:rPr lang="es-AR" b="1" dirty="0">
                <a:latin typeface="Arial" pitchFamily="34" charset="0"/>
                <a:cs typeface="Arial" pitchFamily="34" charset="0"/>
              </a:rPr>
              <a:t>.</a:t>
            </a:r>
          </a:p>
          <a:p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1290480968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AR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DEFINICION (Y OBTENCION) DEL CORTE Y MOMENTO EN CUALQUIER SECCION TRANSVERSAL DE LA VIGA</a:t>
            </a:r>
            <a:endParaRPr lang="es-AR" sz="1800" b="1" dirty="0"/>
          </a:p>
        </p:txBody>
      </p:sp>
      <p:pic>
        <p:nvPicPr>
          <p:cNvPr id="4" name="Picture 2" descr="G:\18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1255246"/>
            <a:ext cx="3874182" cy="56572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11560" y="0"/>
            <a:ext cx="8229600" cy="1143000"/>
          </a:xfrm>
        </p:spPr>
        <p:txBody>
          <a:bodyPr>
            <a:normAutofit/>
          </a:bodyPr>
          <a:lstStyle/>
          <a:p>
            <a:r>
              <a:rPr lang="es-AR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DEFINICION (Y OBTENCION) DEL CORTE Y MOMENTO EN CUALQUIER SECCION TRANSVERSAL DE LA VI</a:t>
            </a:r>
            <a:r>
              <a:rPr lang="es-AR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GA</a:t>
            </a:r>
            <a:endParaRPr lang="es-AR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07504" y="980728"/>
            <a:ext cx="8856984" cy="5877272"/>
          </a:xfrm>
        </p:spPr>
        <p:txBody>
          <a:bodyPr>
            <a:normAutofit/>
          </a:bodyPr>
          <a:lstStyle/>
          <a:p>
            <a:r>
              <a:rPr lang="es-AR" dirty="0" smtClean="0">
                <a:latin typeface="Arial" panose="020B0604020202020204" pitchFamily="34" charset="0"/>
                <a:cs typeface="Arial" pitchFamily="34" charset="0"/>
              </a:rPr>
              <a:t>La </a:t>
            </a:r>
            <a:r>
              <a:rPr lang="es-A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fuerzas interiores </a:t>
            </a:r>
            <a:r>
              <a:rPr lang="es-AR" dirty="0" smtClean="0">
                <a:latin typeface="Arial" pitchFamily="34" charset="0"/>
                <a:cs typeface="Arial" pitchFamily="34" charset="0"/>
              </a:rPr>
              <a:t>de cualquier sección transversal arbitraria de la viga (como la “a-a” ubicada en la </a:t>
            </a:r>
            <a:r>
              <a:rPr lang="es-AR" dirty="0" err="1" smtClean="0">
                <a:latin typeface="Arial" pitchFamily="34" charset="0"/>
                <a:cs typeface="Arial" pitchFamily="34" charset="0"/>
              </a:rPr>
              <a:t>fig</a:t>
            </a:r>
            <a:r>
              <a:rPr lang="es-AR" dirty="0" smtClean="0">
                <a:latin typeface="Arial" pitchFamily="34" charset="0"/>
                <a:cs typeface="Arial" pitchFamily="34" charset="0"/>
              </a:rPr>
              <a:t>), e la obtienen </a:t>
            </a:r>
            <a:r>
              <a:rPr lang="es-A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haciendo pasar un plano de corte</a:t>
            </a:r>
            <a:r>
              <a:rPr lang="es-AR" dirty="0" smtClean="0">
                <a:latin typeface="Arial" pitchFamily="34" charset="0"/>
                <a:cs typeface="Arial" pitchFamily="34" charset="0"/>
              </a:rPr>
              <a:t> por la sección elegida.</a:t>
            </a:r>
          </a:p>
          <a:p>
            <a:r>
              <a:rPr lang="es-AR" dirty="0" smtClean="0">
                <a:latin typeface="Arial" pitchFamily="34" charset="0"/>
                <a:cs typeface="Arial" pitchFamily="34" charset="0"/>
              </a:rPr>
              <a:t>Como la viga entera está en equilibrio, también lo estará </a:t>
            </a:r>
            <a:r>
              <a:rPr lang="es-A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cada una de las dos partes seccionadas</a:t>
            </a:r>
            <a:r>
              <a:rPr lang="es-AR" dirty="0" smtClean="0">
                <a:latin typeface="Arial" pitchFamily="34" charset="0"/>
                <a:cs typeface="Arial" pitchFamily="34" charset="0"/>
              </a:rPr>
              <a:t>, bajo la acción de las </a:t>
            </a:r>
            <a:r>
              <a:rPr lang="es-A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cargas internas.</a:t>
            </a:r>
            <a:endParaRPr lang="es-AR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2" descr="G:\18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4941168"/>
            <a:ext cx="1857356" cy="27122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432979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827584" y="274638"/>
            <a:ext cx="7859216" cy="634082"/>
          </a:xfrm>
        </p:spPr>
        <p:txBody>
          <a:bodyPr>
            <a:normAutofit fontScale="90000"/>
          </a:bodyPr>
          <a:lstStyle/>
          <a:p>
            <a:r>
              <a:rPr lang="es-AR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VIGAS</a:t>
            </a:r>
            <a:endParaRPr lang="es-AR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07504" y="908720"/>
            <a:ext cx="8712968" cy="5949280"/>
          </a:xfrm>
        </p:spPr>
        <p:txBody>
          <a:bodyPr>
            <a:normAutofit fontScale="92500" lnSpcReduction="10000"/>
          </a:bodyPr>
          <a:lstStyle/>
          <a:p>
            <a:r>
              <a:rPr lang="es-AR" dirty="0" smtClean="0">
                <a:latin typeface="Arial" pitchFamily="34" charset="0"/>
                <a:cs typeface="Arial" pitchFamily="34" charset="0"/>
              </a:rPr>
              <a:t>La principal </a:t>
            </a:r>
            <a:r>
              <a:rPr lang="es-A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deformación</a:t>
            </a:r>
            <a:r>
              <a:rPr lang="es-AR" dirty="0" smtClean="0">
                <a:latin typeface="Arial" pitchFamily="34" charset="0"/>
                <a:cs typeface="Arial" pitchFamily="34" charset="0"/>
              </a:rPr>
              <a:t> que sufre una viga es </a:t>
            </a:r>
            <a:r>
              <a:rPr lang="es-A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por </a:t>
            </a:r>
            <a:r>
              <a:rPr lang="es-AR" sz="39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e</a:t>
            </a:r>
            <a:r>
              <a:rPr lang="es-AR" sz="39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fecto de la Flexión</a:t>
            </a:r>
            <a:r>
              <a:rPr lang="es-AR" sz="39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r>
              <a:rPr lang="es-AR" dirty="0" smtClean="0">
                <a:latin typeface="Arial" pitchFamily="34" charset="0"/>
                <a:cs typeface="Arial" pitchFamily="34" charset="0"/>
              </a:rPr>
              <a:t>Algunas vigas están sometidas puramente a </a:t>
            </a:r>
            <a:r>
              <a:rPr lang="es-A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flexión</a:t>
            </a:r>
            <a:r>
              <a:rPr lang="es-AR" dirty="0" smtClean="0">
                <a:latin typeface="Arial" pitchFamily="34" charset="0"/>
                <a:cs typeface="Arial" pitchFamily="34" charset="0"/>
              </a:rPr>
              <a:t>, mientras que otras están sometidas a  </a:t>
            </a:r>
            <a:r>
              <a:rPr lang="es-A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cargas que producen flexión en combinación con cargas axiales, cortantes y cargas que producen momentos </a:t>
            </a:r>
            <a:r>
              <a:rPr lang="es-AR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torsores</a:t>
            </a:r>
            <a:r>
              <a:rPr lang="es-A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. </a:t>
            </a:r>
            <a:endParaRPr lang="es-AR" sz="28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r>
              <a:rPr lang="es-A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Los miembros esbeltos sometidos a cargas axiales </a:t>
            </a:r>
            <a:r>
              <a:rPr lang="es-AR" b="1" dirty="0" smtClean="0">
                <a:latin typeface="Arial" pitchFamily="34" charset="0"/>
                <a:cs typeface="Arial" pitchFamily="34" charset="0"/>
              </a:rPr>
              <a:t>de compresión </a:t>
            </a:r>
            <a:r>
              <a:rPr lang="es-A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se denominan </a:t>
            </a:r>
            <a:r>
              <a:rPr lang="es-A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COLUMNAS</a:t>
            </a:r>
            <a:r>
              <a:rPr lang="es-A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; Estas están sometidas generalmente al efecto del </a:t>
            </a:r>
            <a:r>
              <a:rPr lang="es-A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PANDEO.</a:t>
            </a:r>
          </a:p>
          <a:p>
            <a:r>
              <a:rPr lang="es-A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Cuando además las cargas provocan flexión se denomina </a:t>
            </a:r>
            <a:r>
              <a:rPr lang="es-AR" sz="39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columnas </a:t>
            </a:r>
            <a:r>
              <a:rPr lang="es-AR" sz="39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flectantes</a:t>
            </a:r>
            <a:r>
              <a:rPr lang="es-AR" sz="39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.</a:t>
            </a:r>
          </a:p>
          <a:p>
            <a:endParaRPr lang="es-AR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</a:pPr>
            <a:endParaRPr lang="es-AR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035862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AR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DEFINICION (Y OBTENCION) DEL CORTE Y MOMENTO EN CUALQUIER SECCION TRANSVERSAL DE LA VIGA</a:t>
            </a:r>
            <a:endParaRPr lang="es-AR" sz="1800" b="1" dirty="0"/>
          </a:p>
        </p:txBody>
      </p:sp>
      <p:pic>
        <p:nvPicPr>
          <p:cNvPr id="4" name="Picture 2" descr="G:\18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5700" y="1255246"/>
            <a:ext cx="3592250" cy="52455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46955" y="-211637"/>
            <a:ext cx="8229600" cy="1143000"/>
          </a:xfrm>
        </p:spPr>
        <p:txBody>
          <a:bodyPr/>
          <a:lstStyle/>
          <a:p>
            <a:r>
              <a:rPr lang="es-AR" dirty="0" smtClean="0">
                <a:solidFill>
                  <a:srgbClr val="FF0000"/>
                </a:solidFill>
              </a:rPr>
              <a:t>DEFINICION DE CORTE</a:t>
            </a:r>
            <a:endParaRPr lang="es-AR" dirty="0">
              <a:solidFill>
                <a:srgbClr val="FF0000"/>
              </a:solidFill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79512" y="764704"/>
            <a:ext cx="8964488" cy="6093296"/>
          </a:xfrm>
        </p:spPr>
        <p:txBody>
          <a:bodyPr>
            <a:normAutofit/>
          </a:bodyPr>
          <a:lstStyle/>
          <a:p>
            <a:r>
              <a:rPr lang="es-AR" sz="2400" dirty="0" smtClean="0"/>
              <a:t>Aplicando ahora una de las </a:t>
            </a:r>
            <a:r>
              <a:rPr lang="es-AR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tres</a:t>
            </a:r>
            <a:r>
              <a:rPr lang="es-AR" sz="2400" b="1" dirty="0" smtClean="0"/>
              <a:t> </a:t>
            </a:r>
            <a:r>
              <a:rPr lang="es-AR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ecuaciones  ecuaciones de equilibrio de la Estática</a:t>
            </a:r>
            <a:r>
              <a:rPr lang="es-AR" sz="2400" b="1" dirty="0" smtClean="0"/>
              <a:t> </a:t>
            </a:r>
            <a:r>
              <a:rPr lang="es-AR" sz="2400" dirty="0" smtClean="0"/>
              <a:t>al </a:t>
            </a:r>
            <a:r>
              <a:rPr lang="es-AR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DSL</a:t>
            </a:r>
            <a:r>
              <a:rPr lang="es-AR" sz="2400" dirty="0" smtClean="0"/>
              <a:t> de la porción de la viga de la izquierda, obtenemos:</a:t>
            </a:r>
          </a:p>
          <a:p>
            <a:r>
              <a:rPr lang="es-AR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∑ F</a:t>
            </a:r>
            <a:r>
              <a:rPr lang="es-AR" sz="2400" baseline="-25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Y </a:t>
            </a:r>
            <a:r>
              <a:rPr lang="es-AR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= 0</a:t>
            </a:r>
            <a:r>
              <a:rPr lang="es-AR" sz="2400" dirty="0" smtClean="0">
                <a:latin typeface="Arial" pitchFamily="34" charset="0"/>
                <a:cs typeface="Arial" pitchFamily="34" charset="0"/>
              </a:rPr>
              <a:t>;     R –   </a:t>
            </a:r>
            <a:r>
              <a:rPr lang="es-AR" sz="2400" i="1" dirty="0" smtClean="0">
                <a:latin typeface="Arial" pitchFamily="34" charset="0"/>
                <a:cs typeface="Arial" pitchFamily="34" charset="0"/>
              </a:rPr>
              <a:t>w</a:t>
            </a:r>
            <a:r>
              <a:rPr lang="es-AR" sz="2400" dirty="0" smtClean="0">
                <a:latin typeface="Arial" pitchFamily="34" charset="0"/>
                <a:cs typeface="Arial" pitchFamily="34" charset="0"/>
              </a:rPr>
              <a:t> . x   –  P</a:t>
            </a:r>
            <a:r>
              <a:rPr lang="es-AR" sz="2400" baseline="-25000" dirty="0" smtClean="0">
                <a:latin typeface="Arial" pitchFamily="34" charset="0"/>
                <a:cs typeface="Arial" pitchFamily="34" charset="0"/>
              </a:rPr>
              <a:t>1 </a:t>
            </a:r>
            <a:r>
              <a:rPr lang="es-AR" sz="2400" dirty="0" smtClean="0">
                <a:latin typeface="Arial" pitchFamily="34" charset="0"/>
                <a:cs typeface="Arial" pitchFamily="34" charset="0"/>
              </a:rPr>
              <a:t>- </a:t>
            </a:r>
            <a:r>
              <a:rPr lang="es-AR" sz="2400" dirty="0" err="1" smtClean="0">
                <a:latin typeface="Arial" pitchFamily="34" charset="0"/>
                <a:cs typeface="Arial" pitchFamily="34" charset="0"/>
              </a:rPr>
              <a:t>V</a:t>
            </a:r>
            <a:r>
              <a:rPr lang="es-AR" sz="2400" baseline="-25000" dirty="0" err="1" smtClean="0">
                <a:latin typeface="Arial" pitchFamily="34" charset="0"/>
                <a:cs typeface="Arial" pitchFamily="34" charset="0"/>
              </a:rPr>
              <a:t>r</a:t>
            </a:r>
            <a:r>
              <a:rPr lang="es-AR" sz="2400" baseline="-25000" dirty="0" smtClean="0">
                <a:latin typeface="Arial" pitchFamily="34" charset="0"/>
                <a:cs typeface="Arial" pitchFamily="34" charset="0"/>
              </a:rPr>
              <a:t>   </a:t>
            </a:r>
            <a:r>
              <a:rPr lang="es-AR" sz="2400" dirty="0" smtClean="0">
                <a:latin typeface="Arial" pitchFamily="34" charset="0"/>
                <a:cs typeface="Arial" pitchFamily="34" charset="0"/>
              </a:rPr>
              <a:t>=  0</a:t>
            </a:r>
          </a:p>
          <a:p>
            <a:pPr marL="0" indent="0">
              <a:buNone/>
            </a:pPr>
            <a:r>
              <a:rPr lang="es-AR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s-AR" sz="2400" dirty="0" smtClean="0">
                <a:latin typeface="Arial" pitchFamily="34" charset="0"/>
                <a:cs typeface="Arial" pitchFamily="34" charset="0"/>
              </a:rPr>
              <a:t>    o bien:        R </a:t>
            </a:r>
            <a:r>
              <a:rPr lang="es-AR" sz="2400" dirty="0">
                <a:latin typeface="Arial" pitchFamily="34" charset="0"/>
                <a:cs typeface="Arial" pitchFamily="34" charset="0"/>
              </a:rPr>
              <a:t>– </a:t>
            </a:r>
            <a:r>
              <a:rPr lang="es-AR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s-AR" sz="2400" i="1" dirty="0" smtClean="0">
                <a:latin typeface="Arial" pitchFamily="34" charset="0"/>
                <a:cs typeface="Arial" pitchFamily="34" charset="0"/>
              </a:rPr>
              <a:t>w</a:t>
            </a:r>
            <a:r>
              <a:rPr lang="es-AR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s-AR" sz="2400" dirty="0">
                <a:latin typeface="Arial" pitchFamily="34" charset="0"/>
                <a:cs typeface="Arial" pitchFamily="34" charset="0"/>
              </a:rPr>
              <a:t>. </a:t>
            </a:r>
            <a:r>
              <a:rPr lang="es-AR" sz="2400" dirty="0" smtClean="0">
                <a:latin typeface="Arial" pitchFamily="34" charset="0"/>
                <a:cs typeface="Arial" pitchFamily="34" charset="0"/>
              </a:rPr>
              <a:t>x  </a:t>
            </a:r>
            <a:r>
              <a:rPr lang="es-AR" sz="2400" dirty="0">
                <a:latin typeface="Arial" pitchFamily="34" charset="0"/>
                <a:cs typeface="Arial" pitchFamily="34" charset="0"/>
              </a:rPr>
              <a:t>– </a:t>
            </a:r>
            <a:r>
              <a:rPr lang="es-AR" sz="2400" dirty="0" smtClean="0">
                <a:latin typeface="Arial" pitchFamily="34" charset="0"/>
                <a:cs typeface="Arial" pitchFamily="34" charset="0"/>
              </a:rPr>
              <a:t>    P</a:t>
            </a:r>
            <a:r>
              <a:rPr lang="es-AR" sz="2400" baseline="-25000" dirty="0" smtClean="0">
                <a:latin typeface="Arial" pitchFamily="34" charset="0"/>
                <a:cs typeface="Arial" pitchFamily="34" charset="0"/>
              </a:rPr>
              <a:t>1</a:t>
            </a:r>
            <a:r>
              <a:rPr lang="es-AR" sz="2400" dirty="0" smtClean="0">
                <a:latin typeface="Arial" pitchFamily="34" charset="0"/>
                <a:cs typeface="Arial" pitchFamily="34" charset="0"/>
              </a:rPr>
              <a:t>       =  </a:t>
            </a:r>
            <a:r>
              <a:rPr lang="es-AR" sz="2400" dirty="0" err="1">
                <a:latin typeface="Arial" pitchFamily="34" charset="0"/>
                <a:cs typeface="Arial" pitchFamily="34" charset="0"/>
              </a:rPr>
              <a:t>V</a:t>
            </a:r>
            <a:r>
              <a:rPr lang="es-AR" sz="2400" baseline="-25000" dirty="0" err="1">
                <a:latin typeface="Arial" pitchFamily="34" charset="0"/>
                <a:cs typeface="Arial" pitchFamily="34" charset="0"/>
              </a:rPr>
              <a:t>r</a:t>
            </a:r>
            <a:r>
              <a:rPr lang="es-AR" sz="2400" baseline="-25000" dirty="0">
                <a:latin typeface="Arial" pitchFamily="34" charset="0"/>
                <a:cs typeface="Arial" pitchFamily="34" charset="0"/>
              </a:rPr>
              <a:t> </a:t>
            </a:r>
            <a:r>
              <a:rPr lang="es-AR" sz="2400" baseline="-25000" dirty="0" smtClean="0">
                <a:latin typeface="Arial" pitchFamily="34" charset="0"/>
                <a:cs typeface="Arial" pitchFamily="34" charset="0"/>
              </a:rPr>
              <a:t>;</a:t>
            </a:r>
          </a:p>
          <a:p>
            <a:pPr marL="0" indent="0">
              <a:buNone/>
            </a:pPr>
            <a:r>
              <a:rPr lang="es-AR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s-AR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   </a:t>
            </a:r>
            <a:r>
              <a:rPr lang="es-AR" sz="2400" dirty="0" smtClean="0">
                <a:latin typeface="Arial" pitchFamily="34" charset="0"/>
                <a:cs typeface="Arial" pitchFamily="34" charset="0"/>
              </a:rPr>
              <a:t>o sea que la        </a:t>
            </a:r>
            <a:r>
              <a:rPr lang="es-AR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∑ </a:t>
            </a:r>
            <a:r>
              <a:rPr lang="es-AR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F</a:t>
            </a:r>
            <a:r>
              <a:rPr lang="es-AR" sz="2400" baseline="-25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yi</a:t>
            </a:r>
            <a:r>
              <a:rPr lang="es-AR" sz="2400" baseline="-25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s-AR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=  </a:t>
            </a:r>
            <a:r>
              <a:rPr lang="es-AR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V</a:t>
            </a:r>
            <a:r>
              <a:rPr lang="es-AR" sz="2400" baseline="-25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r</a:t>
            </a:r>
            <a:endParaRPr lang="es-AR" sz="2400" baseline="-250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r>
              <a:rPr lang="es-AR" sz="2400" dirty="0" smtClean="0">
                <a:latin typeface="Arial" pitchFamily="34" charset="0"/>
                <a:cs typeface="Arial" pitchFamily="34" charset="0"/>
                <a:sym typeface="Wingdings"/>
              </a:rPr>
              <a:t>  </a:t>
            </a:r>
            <a:r>
              <a:rPr lang="es-AR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  <a:sym typeface="Wingdings"/>
              </a:rPr>
              <a:t>V</a:t>
            </a:r>
            <a:r>
              <a:rPr lang="es-AR" sz="2400" b="1" baseline="-25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  <a:sym typeface="Wingdings"/>
              </a:rPr>
              <a:t>r</a:t>
            </a:r>
            <a:r>
              <a:rPr lang="es-AR" sz="2400" dirty="0" smtClean="0">
                <a:latin typeface="Arial" pitchFamily="34" charset="0"/>
                <a:cs typeface="Arial" pitchFamily="34" charset="0"/>
                <a:sym typeface="Wingdings"/>
              </a:rPr>
              <a:t>  = </a:t>
            </a:r>
            <a:r>
              <a:rPr lang="es-AR" sz="2400" b="1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  <a:sym typeface="Wingdings"/>
              </a:rPr>
              <a:t>FUERZA CORTANTE TRANSVERSAL EN </a:t>
            </a:r>
          </a:p>
          <a:p>
            <a:pPr>
              <a:buNone/>
            </a:pPr>
            <a:r>
              <a:rPr lang="es-AR" sz="2400" b="1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  <a:sym typeface="Wingdings"/>
              </a:rPr>
              <a:t>     LA  SECCION</a:t>
            </a:r>
            <a:r>
              <a:rPr lang="es-AR" sz="2400" b="1" dirty="0" smtClean="0">
                <a:latin typeface="Arial" pitchFamily="34" charset="0"/>
                <a:cs typeface="Arial" pitchFamily="34" charset="0"/>
                <a:sym typeface="Wingdings"/>
              </a:rPr>
              <a:t> , </a:t>
            </a:r>
            <a:r>
              <a:rPr lang="es-AR" sz="2400" dirty="0" smtClean="0">
                <a:latin typeface="Arial" pitchFamily="34" charset="0"/>
                <a:cs typeface="Arial" pitchFamily="34" charset="0"/>
                <a:sym typeface="Wingdings"/>
              </a:rPr>
              <a:t>es la </a:t>
            </a:r>
            <a:r>
              <a:rPr lang="es-AR" sz="2400" b="1" dirty="0" smtClean="0">
                <a:latin typeface="Arial" pitchFamily="34" charset="0"/>
                <a:cs typeface="Arial" pitchFamily="34" charset="0"/>
                <a:sym typeface="Wingdings"/>
              </a:rPr>
              <a:t>resultante de todas las </a:t>
            </a:r>
          </a:p>
          <a:p>
            <a:pPr>
              <a:buNone/>
            </a:pPr>
            <a:r>
              <a:rPr lang="es-AR" sz="2400" b="1" dirty="0" smtClean="0">
                <a:latin typeface="Arial" pitchFamily="34" charset="0"/>
                <a:cs typeface="Arial" pitchFamily="34" charset="0"/>
                <a:sym typeface="Wingdings"/>
              </a:rPr>
              <a:t>     fuerzas  transversales (componentes verticales) </a:t>
            </a:r>
          </a:p>
          <a:p>
            <a:pPr>
              <a:buNone/>
            </a:pPr>
            <a:r>
              <a:rPr lang="es-AR" sz="2400" b="1" dirty="0" smtClean="0">
                <a:latin typeface="Arial" pitchFamily="34" charset="0"/>
                <a:cs typeface="Arial" pitchFamily="34" charset="0"/>
                <a:sym typeface="Wingdings"/>
              </a:rPr>
              <a:t>     que se  encuentran a la izquierda de la sección      </a:t>
            </a:r>
          </a:p>
          <a:p>
            <a:pPr marL="0" indent="0">
              <a:buNone/>
            </a:pPr>
            <a:r>
              <a:rPr lang="es-AR" sz="2400" b="1" dirty="0" smtClean="0">
                <a:latin typeface="Arial" pitchFamily="34" charset="0"/>
                <a:cs typeface="Arial" pitchFamily="34" charset="0"/>
                <a:sym typeface="Wingdings"/>
              </a:rPr>
              <a:t>     considerada.</a:t>
            </a:r>
            <a:endParaRPr lang="es-AR" sz="2400" b="1" dirty="0"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endParaRPr lang="es-AR" dirty="0"/>
          </a:p>
          <a:p>
            <a:pPr marL="0" indent="0">
              <a:buNone/>
            </a:pPr>
            <a:endParaRPr lang="es-AR" dirty="0"/>
          </a:p>
        </p:txBody>
      </p:sp>
      <p:pic>
        <p:nvPicPr>
          <p:cNvPr id="4" name="Picture 2" descr="G:\18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6296" y="3811352"/>
            <a:ext cx="2032753" cy="29683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039912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AR" b="1" dirty="0" smtClean="0">
                <a:solidFill>
                  <a:srgbClr val="FF0000"/>
                </a:solidFill>
              </a:rPr>
              <a:t>DEFINICION DE MOMENTO</a:t>
            </a:r>
            <a:endParaRPr lang="es-AR" b="1" dirty="0">
              <a:solidFill>
                <a:srgbClr val="FF0000"/>
              </a:solidFill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158" y="1071546"/>
            <a:ext cx="8329642" cy="5643602"/>
          </a:xfrm>
        </p:spPr>
        <p:txBody>
          <a:bodyPr>
            <a:normAutofit/>
          </a:bodyPr>
          <a:lstStyle/>
          <a:p>
            <a:r>
              <a:rPr lang="es-AR" sz="2000" dirty="0" smtClean="0">
                <a:latin typeface="Arial" pitchFamily="34" charset="0"/>
                <a:cs typeface="Arial" pitchFamily="34" charset="0"/>
              </a:rPr>
              <a:t>Aplicando ahora la </a:t>
            </a:r>
            <a:r>
              <a:rPr lang="es-AR" sz="2000" b="1" dirty="0" smtClean="0">
                <a:latin typeface="Arial" pitchFamily="34" charset="0"/>
                <a:cs typeface="Arial" pitchFamily="34" charset="0"/>
              </a:rPr>
              <a:t>segunda ecuación de equilibrio </a:t>
            </a:r>
            <a:r>
              <a:rPr lang="es-AR" sz="2000" dirty="0" smtClean="0">
                <a:latin typeface="Arial" pitchFamily="34" charset="0"/>
                <a:cs typeface="Arial" pitchFamily="34" charset="0"/>
              </a:rPr>
              <a:t>∑ M</a:t>
            </a:r>
            <a:r>
              <a:rPr lang="es-AR" sz="2000" baseline="-25000" dirty="0" smtClean="0">
                <a:latin typeface="Arial" pitchFamily="34" charset="0"/>
                <a:cs typeface="Arial" pitchFamily="34" charset="0"/>
              </a:rPr>
              <a:t>A </a:t>
            </a:r>
            <a:r>
              <a:rPr lang="es-AR" sz="2000" dirty="0" smtClean="0">
                <a:latin typeface="Arial" pitchFamily="34" charset="0"/>
                <a:cs typeface="Arial" pitchFamily="34" charset="0"/>
              </a:rPr>
              <a:t>= 0 al mismo DSL, cortado a la izquierda de la sección “a-a”, obtenemos</a:t>
            </a:r>
            <a:r>
              <a:rPr lang="es-AR" sz="2200" dirty="0" smtClean="0">
                <a:latin typeface="Arial" pitchFamily="34" charset="0"/>
                <a:cs typeface="Arial" pitchFamily="34" charset="0"/>
              </a:rPr>
              <a:t>:</a:t>
            </a:r>
          </a:p>
          <a:p>
            <a:pPr marL="0" indent="0">
              <a:buNone/>
            </a:pPr>
            <a:r>
              <a:rPr lang="es-AR" sz="2200" dirty="0" smtClean="0">
                <a:latin typeface="Arial" pitchFamily="34" charset="0"/>
                <a:cs typeface="Arial" pitchFamily="34" charset="0"/>
              </a:rPr>
              <a:t>     </a:t>
            </a:r>
            <a:r>
              <a:rPr lang="es-AR" sz="2000" dirty="0" smtClean="0">
                <a:latin typeface="Arial" pitchFamily="34" charset="0"/>
                <a:cs typeface="Arial" pitchFamily="34" charset="0"/>
              </a:rPr>
              <a:t>∑ </a:t>
            </a:r>
            <a:r>
              <a:rPr lang="es-AR" sz="2000" dirty="0">
                <a:latin typeface="Arial" pitchFamily="34" charset="0"/>
                <a:cs typeface="Arial" pitchFamily="34" charset="0"/>
              </a:rPr>
              <a:t>M</a:t>
            </a:r>
            <a:r>
              <a:rPr lang="es-AR" sz="2000" baseline="-25000" dirty="0">
                <a:latin typeface="Arial" pitchFamily="34" charset="0"/>
                <a:cs typeface="Arial" pitchFamily="34" charset="0"/>
              </a:rPr>
              <a:t>A </a:t>
            </a:r>
            <a:r>
              <a:rPr lang="es-AR" sz="2000" dirty="0" smtClean="0">
                <a:latin typeface="Arial" pitchFamily="34" charset="0"/>
                <a:cs typeface="Arial" pitchFamily="34" charset="0"/>
              </a:rPr>
              <a:t>= 0 = R . </a:t>
            </a:r>
            <a:r>
              <a:rPr lang="es-AR" sz="2000" i="1" dirty="0" smtClean="0">
                <a:latin typeface="Arial" pitchFamily="34" charset="0"/>
                <a:cs typeface="Arial" pitchFamily="34" charset="0"/>
              </a:rPr>
              <a:t>x</a:t>
            </a:r>
            <a:r>
              <a:rPr lang="es-AR" sz="2000" dirty="0" smtClean="0">
                <a:latin typeface="Arial" pitchFamily="34" charset="0"/>
                <a:cs typeface="Arial" pitchFamily="34" charset="0"/>
              </a:rPr>
              <a:t>  - </a:t>
            </a:r>
            <a:r>
              <a:rPr lang="es-AR" sz="2000" i="1" u="sng" dirty="0" smtClean="0">
                <a:latin typeface="Arial" pitchFamily="34" charset="0"/>
                <a:cs typeface="Arial" pitchFamily="34" charset="0"/>
              </a:rPr>
              <a:t>w . x</a:t>
            </a:r>
            <a:r>
              <a:rPr lang="es-AR" sz="2000" i="1" u="sng" baseline="30000" dirty="0" smtClean="0">
                <a:latin typeface="Arial" pitchFamily="34" charset="0"/>
                <a:cs typeface="Arial" pitchFamily="34" charset="0"/>
              </a:rPr>
              <a:t>2   </a:t>
            </a:r>
            <a:r>
              <a:rPr lang="es-AR" sz="2000" i="1" dirty="0" smtClean="0">
                <a:latin typeface="Arial" pitchFamily="34" charset="0"/>
                <a:cs typeface="Arial" pitchFamily="34" charset="0"/>
              </a:rPr>
              <a:t> - P</a:t>
            </a:r>
            <a:r>
              <a:rPr lang="es-AR" sz="2000" i="1" baseline="-25000" dirty="0" smtClean="0">
                <a:latin typeface="Arial" pitchFamily="34" charset="0"/>
                <a:cs typeface="Arial" pitchFamily="34" charset="0"/>
              </a:rPr>
              <a:t>1 . </a:t>
            </a:r>
            <a:r>
              <a:rPr lang="es-AR" sz="2000" i="1" dirty="0" smtClean="0">
                <a:latin typeface="Arial" pitchFamily="34" charset="0"/>
                <a:cs typeface="Arial" pitchFamily="34" charset="0"/>
              </a:rPr>
              <a:t>( x  - a) – </a:t>
            </a:r>
            <a:r>
              <a:rPr lang="es-AR" sz="2000" i="1" dirty="0" err="1" smtClean="0">
                <a:latin typeface="Arial" pitchFamily="34" charset="0"/>
                <a:cs typeface="Arial" pitchFamily="34" charset="0"/>
              </a:rPr>
              <a:t>M</a:t>
            </a:r>
            <a:r>
              <a:rPr lang="es-AR" sz="2000" i="1" baseline="-25000" dirty="0" err="1" smtClean="0">
                <a:latin typeface="Arial" pitchFamily="34" charset="0"/>
                <a:cs typeface="Arial" pitchFamily="34" charset="0"/>
              </a:rPr>
              <a:t>r</a:t>
            </a:r>
            <a:r>
              <a:rPr lang="es-AR" sz="2000" i="1" dirty="0" smtClean="0">
                <a:latin typeface="Arial" pitchFamily="34" charset="0"/>
                <a:cs typeface="Arial" pitchFamily="34" charset="0"/>
              </a:rPr>
              <a:t> =0 ; o bien</a:t>
            </a:r>
          </a:p>
          <a:p>
            <a:pPr marL="0" indent="0">
              <a:buNone/>
            </a:pPr>
            <a:r>
              <a:rPr lang="es-AR" sz="2000" i="1" dirty="0">
                <a:latin typeface="Arial" pitchFamily="34" charset="0"/>
                <a:cs typeface="Arial" pitchFamily="34" charset="0"/>
              </a:rPr>
              <a:t> </a:t>
            </a:r>
            <a:r>
              <a:rPr lang="es-AR" sz="2000" i="1" dirty="0" smtClean="0">
                <a:latin typeface="Arial" pitchFamily="34" charset="0"/>
                <a:cs typeface="Arial" pitchFamily="34" charset="0"/>
              </a:rPr>
              <a:t>                                     </a:t>
            </a:r>
            <a:r>
              <a:rPr lang="es-AR" sz="2000" dirty="0" smtClean="0">
                <a:latin typeface="Arial" pitchFamily="34" charset="0"/>
                <a:cs typeface="Arial" pitchFamily="34" charset="0"/>
              </a:rPr>
              <a:t>2</a:t>
            </a:r>
            <a:endParaRPr lang="es-AR" sz="2000" i="1" dirty="0" smtClean="0"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r>
              <a:rPr lang="es-AR" sz="2000" i="1" dirty="0" smtClean="0">
                <a:latin typeface="Arial" pitchFamily="34" charset="0"/>
                <a:cs typeface="Arial" pitchFamily="34" charset="0"/>
              </a:rPr>
              <a:t>      </a:t>
            </a:r>
            <a:r>
              <a:rPr lang="es-AR" sz="2000" dirty="0" smtClean="0">
                <a:latin typeface="Arial" pitchFamily="34" charset="0"/>
                <a:cs typeface="Arial" pitchFamily="34" charset="0"/>
              </a:rPr>
              <a:t>∑ M</a:t>
            </a:r>
            <a:r>
              <a:rPr lang="es-AR" sz="2000" baseline="-25000" dirty="0" smtClean="0">
                <a:latin typeface="Arial" pitchFamily="34" charset="0"/>
                <a:cs typeface="Arial" pitchFamily="34" charset="0"/>
              </a:rPr>
              <a:t>A </a:t>
            </a:r>
            <a:r>
              <a:rPr lang="es-AR" sz="2000" dirty="0" smtClean="0">
                <a:latin typeface="Arial" pitchFamily="34" charset="0"/>
                <a:cs typeface="Arial" pitchFamily="34" charset="0"/>
              </a:rPr>
              <a:t>= 0 = R . </a:t>
            </a:r>
            <a:r>
              <a:rPr lang="es-AR" sz="2000" i="1" dirty="0" smtClean="0">
                <a:latin typeface="Arial" pitchFamily="34" charset="0"/>
                <a:cs typeface="Arial" pitchFamily="34" charset="0"/>
              </a:rPr>
              <a:t>x</a:t>
            </a:r>
            <a:r>
              <a:rPr lang="es-AR" sz="2000" dirty="0" smtClean="0">
                <a:latin typeface="Arial" pitchFamily="34" charset="0"/>
                <a:cs typeface="Arial" pitchFamily="34" charset="0"/>
              </a:rPr>
              <a:t>  - </a:t>
            </a:r>
            <a:r>
              <a:rPr lang="es-AR" sz="2000" i="1" u="sng" dirty="0" smtClean="0">
                <a:latin typeface="Arial" pitchFamily="34" charset="0"/>
                <a:cs typeface="Arial" pitchFamily="34" charset="0"/>
              </a:rPr>
              <a:t>w . x</a:t>
            </a:r>
            <a:r>
              <a:rPr lang="es-AR" sz="2000" i="1" u="sng" baseline="30000" dirty="0" smtClean="0">
                <a:latin typeface="Arial" pitchFamily="34" charset="0"/>
                <a:cs typeface="Arial" pitchFamily="34" charset="0"/>
              </a:rPr>
              <a:t>2   </a:t>
            </a:r>
            <a:r>
              <a:rPr lang="es-AR" sz="2000" i="1" dirty="0" smtClean="0">
                <a:latin typeface="Arial" pitchFamily="34" charset="0"/>
                <a:cs typeface="Arial" pitchFamily="34" charset="0"/>
              </a:rPr>
              <a:t> - P</a:t>
            </a:r>
            <a:r>
              <a:rPr lang="es-AR" sz="2000" i="1" baseline="-25000" dirty="0" smtClean="0">
                <a:latin typeface="Arial" pitchFamily="34" charset="0"/>
                <a:cs typeface="Arial" pitchFamily="34" charset="0"/>
              </a:rPr>
              <a:t>1 . </a:t>
            </a:r>
            <a:r>
              <a:rPr lang="es-AR" sz="2000" i="1" dirty="0" smtClean="0">
                <a:latin typeface="Arial" pitchFamily="34" charset="0"/>
                <a:cs typeface="Arial" pitchFamily="34" charset="0"/>
              </a:rPr>
              <a:t>( x  - a) = </a:t>
            </a:r>
            <a:r>
              <a:rPr lang="es-AR" sz="2000" i="1" dirty="0" err="1" smtClean="0">
                <a:latin typeface="Arial" pitchFamily="34" charset="0"/>
                <a:cs typeface="Arial" pitchFamily="34" charset="0"/>
              </a:rPr>
              <a:t>M</a:t>
            </a:r>
            <a:r>
              <a:rPr lang="es-AR" sz="2000" i="1" baseline="-25000" dirty="0" err="1" smtClean="0">
                <a:latin typeface="Arial" pitchFamily="34" charset="0"/>
                <a:cs typeface="Arial" pitchFamily="34" charset="0"/>
              </a:rPr>
              <a:t>r</a:t>
            </a:r>
            <a:endParaRPr lang="es-AR" sz="2000" i="1" dirty="0" smtClean="0"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r>
              <a:rPr lang="es-AR" sz="2000" i="1" dirty="0" smtClean="0">
                <a:latin typeface="Arial" pitchFamily="34" charset="0"/>
                <a:cs typeface="Arial" pitchFamily="34" charset="0"/>
              </a:rPr>
              <a:t>                                       </a:t>
            </a:r>
            <a:r>
              <a:rPr lang="es-AR" sz="2000" dirty="0" smtClean="0">
                <a:latin typeface="Arial" pitchFamily="34" charset="0"/>
                <a:cs typeface="Arial" pitchFamily="34" charset="0"/>
              </a:rPr>
              <a:t>2</a:t>
            </a:r>
          </a:p>
          <a:p>
            <a:pPr marL="0" indent="0">
              <a:buNone/>
            </a:pPr>
            <a:r>
              <a:rPr lang="es-AR" sz="2200" dirty="0" smtClean="0">
                <a:latin typeface="Arial" pitchFamily="34" charset="0"/>
                <a:cs typeface="Arial" pitchFamily="34" charset="0"/>
              </a:rPr>
              <a:t>Donde </a:t>
            </a:r>
            <a:r>
              <a:rPr lang="es-AR" sz="2200" b="1" dirty="0" err="1" smtClean="0">
                <a:latin typeface="Arial" pitchFamily="34" charset="0"/>
                <a:cs typeface="Arial" pitchFamily="34" charset="0"/>
              </a:rPr>
              <a:t>Mr</a:t>
            </a:r>
            <a:r>
              <a:rPr lang="es-AR" sz="2200" b="1" dirty="0" smtClean="0">
                <a:latin typeface="Arial" pitchFamily="34" charset="0"/>
                <a:cs typeface="Arial" pitchFamily="34" charset="0"/>
              </a:rPr>
              <a:t> es la resultante de los momentos </a:t>
            </a:r>
          </a:p>
          <a:p>
            <a:pPr marL="0" indent="0">
              <a:buNone/>
            </a:pPr>
            <a:r>
              <a:rPr lang="es-AR" sz="2200" b="1" dirty="0" smtClean="0">
                <a:latin typeface="Arial" pitchFamily="34" charset="0"/>
                <a:cs typeface="Arial" pitchFamily="34" charset="0"/>
              </a:rPr>
              <a:t>estáticos de todas las fuerzas ubicadas a la </a:t>
            </a:r>
          </a:p>
          <a:p>
            <a:pPr marL="0" indent="0">
              <a:buNone/>
            </a:pPr>
            <a:r>
              <a:rPr lang="es-AR" sz="2200" b="1" dirty="0" smtClean="0">
                <a:latin typeface="Arial" pitchFamily="34" charset="0"/>
                <a:cs typeface="Arial" pitchFamily="34" charset="0"/>
              </a:rPr>
              <a:t>izquierda de la sección considerada</a:t>
            </a:r>
            <a:r>
              <a:rPr lang="es-AR" sz="2200" dirty="0" smtClean="0">
                <a:latin typeface="Arial" pitchFamily="34" charset="0"/>
                <a:cs typeface="Arial" pitchFamily="34" charset="0"/>
              </a:rPr>
              <a:t>, </a:t>
            </a:r>
          </a:p>
          <a:p>
            <a:pPr marL="0" indent="0">
              <a:buNone/>
            </a:pPr>
            <a:r>
              <a:rPr lang="es-AR" sz="2200" dirty="0" smtClean="0">
                <a:latin typeface="Arial" pitchFamily="34" charset="0"/>
                <a:cs typeface="Arial" pitchFamily="34" charset="0"/>
              </a:rPr>
              <a:t>con respecto a un eje que pase por </a:t>
            </a:r>
          </a:p>
          <a:p>
            <a:pPr marL="0" indent="0">
              <a:buNone/>
            </a:pPr>
            <a:r>
              <a:rPr lang="es-AR" sz="2200" dirty="0" smtClean="0">
                <a:latin typeface="Arial" pitchFamily="34" charset="0"/>
                <a:cs typeface="Arial" pitchFamily="34" charset="0"/>
              </a:rPr>
              <a:t>ese plano transversal</a:t>
            </a:r>
            <a:r>
              <a:rPr lang="es-AR" sz="2200" dirty="0" smtClean="0"/>
              <a:t>.</a:t>
            </a:r>
          </a:p>
          <a:p>
            <a:pPr marL="0" indent="0">
              <a:buNone/>
            </a:pPr>
            <a:endParaRPr lang="es-AR" dirty="0" smtClean="0"/>
          </a:p>
          <a:p>
            <a:pPr marL="0" indent="0">
              <a:buNone/>
            </a:pPr>
            <a:endParaRPr lang="es-AR" dirty="0" smtClean="0"/>
          </a:p>
          <a:p>
            <a:pPr marL="0" indent="0">
              <a:buNone/>
            </a:pPr>
            <a:endParaRPr lang="es-AR" dirty="0" smtClean="0"/>
          </a:p>
          <a:p>
            <a:pPr marL="0" indent="0">
              <a:buNone/>
            </a:pPr>
            <a:endParaRPr lang="es-AR" i="1" u="sng" dirty="0"/>
          </a:p>
        </p:txBody>
      </p:sp>
      <p:pic>
        <p:nvPicPr>
          <p:cNvPr id="4" name="Picture 2" descr="G:\18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2309587"/>
            <a:ext cx="3000396" cy="43813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236847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AR" sz="3200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DEFINICION DE MOMENTO</a:t>
            </a:r>
            <a:endParaRPr lang="es-AR" sz="3200" b="1" u="sng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0" y="1124744"/>
            <a:ext cx="8964488" cy="5733256"/>
          </a:xfrm>
        </p:spPr>
        <p:txBody>
          <a:bodyPr/>
          <a:lstStyle/>
          <a:p>
            <a:r>
              <a:rPr lang="es-AR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A ese momento </a:t>
            </a:r>
            <a:r>
              <a:rPr lang="es-AR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Mr</a:t>
            </a:r>
            <a:r>
              <a:rPr lang="es-AR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se lo denomina </a:t>
            </a:r>
            <a:r>
              <a:rPr lang="es-AR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Momento </a:t>
            </a:r>
            <a:r>
              <a:rPr lang="es-AR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flec</a:t>
            </a:r>
            <a:r>
              <a:rPr lang="es-AR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tor</a:t>
            </a:r>
            <a:r>
              <a:rPr lang="es-AR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o simplemente </a:t>
            </a:r>
            <a:r>
              <a:rPr lang="es-AR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momento en la sección</a:t>
            </a:r>
            <a:r>
              <a:rPr lang="es-AR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r>
              <a:rPr lang="es-AR" sz="3600" i="1" dirty="0" smtClean="0">
                <a:latin typeface="Arial" panose="020B0604020202020204" pitchFamily="34" charset="0"/>
                <a:cs typeface="Arial" panose="020B0604020202020204" pitchFamily="34" charset="0"/>
              </a:rPr>
              <a:t>Las </a:t>
            </a:r>
            <a:r>
              <a:rPr lang="es-AR" sz="36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variaciones de Q y de M</a:t>
            </a:r>
            <a:r>
              <a:rPr lang="es-AR" sz="3600" i="1" dirty="0" smtClean="0">
                <a:latin typeface="Arial" panose="020B0604020202020204" pitchFamily="34" charset="0"/>
                <a:cs typeface="Arial" panose="020B0604020202020204" pitchFamily="34" charset="0"/>
              </a:rPr>
              <a:t>, a lo largo dela viga, se pueden expresar </a:t>
            </a:r>
            <a:r>
              <a:rPr lang="es-AR" sz="36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mediante ecuaciones o representarse gráficamente por medio de Diagramas de Fuerza Cortante y de Momento Flector</a:t>
            </a:r>
          </a:p>
          <a:p>
            <a:pPr marL="0" indent="0">
              <a:buNone/>
            </a:pPr>
            <a:r>
              <a:rPr lang="es-AR" sz="3600" baseline="30000" dirty="0" smtClean="0"/>
              <a:t>                                                          </a:t>
            </a:r>
          </a:p>
          <a:p>
            <a:endParaRPr lang="es-AR" dirty="0"/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AR" b="1" dirty="0" smtClean="0">
                <a:latin typeface="Arial" panose="020B0604020202020204" pitchFamily="34" charset="0"/>
                <a:cs typeface="Arial" panose="020B0604020202020204" pitchFamily="34" charset="0"/>
              </a:rPr>
              <a:t>Convención de 	Signos</a:t>
            </a:r>
            <a:endParaRPr lang="es-AR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0" y="1196752"/>
            <a:ext cx="8892480" cy="5544616"/>
          </a:xfrm>
        </p:spPr>
        <p:txBody>
          <a:bodyPr>
            <a:noAutofit/>
          </a:bodyPr>
          <a:lstStyle/>
          <a:p>
            <a:r>
              <a:rPr lang="es-AR" sz="2800" dirty="0" smtClean="0">
                <a:latin typeface="Arial" panose="020B0604020202020204" pitchFamily="34" charset="0"/>
                <a:cs typeface="Arial" pitchFamily="34" charset="0"/>
              </a:rPr>
              <a:t>Resulta necesario adoptar convenciones de signos para las cargas aplicadas, fuerzas cortantes y momentos </a:t>
            </a:r>
            <a:r>
              <a:rPr lang="es-AR" sz="2800" dirty="0" err="1" smtClean="0">
                <a:latin typeface="Arial" pitchFamily="34" charset="0"/>
                <a:cs typeface="Arial" pitchFamily="34" charset="0"/>
              </a:rPr>
              <a:t>flexionantes</a:t>
            </a:r>
            <a:r>
              <a:rPr lang="es-AR" sz="2800" dirty="0" smtClean="0">
                <a:latin typeface="Arial" pitchFamily="34" charset="0"/>
                <a:cs typeface="Arial" pitchFamily="34" charset="0"/>
              </a:rPr>
              <a:t>. Se utilizarán las convenciones que se muestran en la fig., en donde se supone que </a:t>
            </a:r>
            <a:r>
              <a:rPr lang="es-AR" sz="2800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son</a:t>
            </a:r>
            <a:r>
              <a:rPr lang="es-AR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s-AR" sz="2800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POSITIVAS</a:t>
            </a:r>
            <a:r>
              <a:rPr lang="es-AR" sz="2800" dirty="0" smtClean="0">
                <a:latin typeface="Arial" pitchFamily="34" charset="0"/>
                <a:cs typeface="Arial" pitchFamily="34" charset="0"/>
              </a:rPr>
              <a:t> :</a:t>
            </a:r>
          </a:p>
          <a:p>
            <a:r>
              <a:rPr lang="es-AR" sz="2800" b="1" dirty="0" smtClean="0">
                <a:latin typeface="Arial" pitchFamily="34" charset="0"/>
                <a:cs typeface="Arial" pitchFamily="34" charset="0"/>
              </a:rPr>
              <a:t>FUERZAS EXTERNAS </a:t>
            </a:r>
            <a:r>
              <a:rPr lang="es-AR" sz="2800" dirty="0" smtClean="0">
                <a:latin typeface="Arial" pitchFamily="34" charset="0"/>
                <a:cs typeface="Arial" pitchFamily="34" charset="0"/>
              </a:rPr>
              <a:t>que están dirigidas hacia arriba; </a:t>
            </a:r>
            <a:r>
              <a:rPr lang="es-AR" sz="2800" b="1" dirty="0" smtClean="0">
                <a:latin typeface="Arial" pitchFamily="34" charset="0"/>
                <a:cs typeface="Arial" pitchFamily="34" charset="0"/>
              </a:rPr>
              <a:t>PARES</a:t>
            </a:r>
            <a:r>
              <a:rPr lang="es-AR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s-AR" sz="2800" b="1" dirty="0" smtClean="0">
                <a:latin typeface="Arial" pitchFamily="34" charset="0"/>
                <a:cs typeface="Arial" pitchFamily="34" charset="0"/>
              </a:rPr>
              <a:t>EXTERNOS</a:t>
            </a:r>
            <a:r>
              <a:rPr lang="es-AR" sz="2800" dirty="0" smtClean="0">
                <a:latin typeface="Arial" pitchFamily="34" charset="0"/>
                <a:cs typeface="Arial" pitchFamily="34" charset="0"/>
              </a:rPr>
              <a:t> que están dirigidos en el sentido del reloj.</a:t>
            </a:r>
          </a:p>
          <a:p>
            <a:pPr>
              <a:buNone/>
            </a:pPr>
            <a:endParaRPr lang="es-AR" sz="2800" dirty="0" smtClean="0">
              <a:latin typeface="Arial" pitchFamily="34" charset="0"/>
              <a:cs typeface="Arial" pitchFamily="34" charset="0"/>
            </a:endParaRPr>
          </a:p>
          <a:p>
            <a:r>
              <a:rPr lang="es-AR" sz="2800" b="1" dirty="0" smtClean="0">
                <a:latin typeface="Arial" pitchFamily="34" charset="0"/>
                <a:cs typeface="Arial" pitchFamily="34" charset="0"/>
              </a:rPr>
              <a:t>FUERZAS CORTANTES </a:t>
            </a:r>
            <a:r>
              <a:rPr lang="es-AR" sz="2800" dirty="0" smtClean="0">
                <a:latin typeface="Arial" pitchFamily="34" charset="0"/>
                <a:cs typeface="Arial" pitchFamily="34" charset="0"/>
              </a:rPr>
              <a:t>que tiene den a girar un elemento de una viga en sentido de las manecillas del reloj.</a:t>
            </a:r>
          </a:p>
          <a:p>
            <a:pPr>
              <a:buNone/>
            </a:pPr>
            <a:endParaRPr lang="es-AR" sz="2800" dirty="0" smtClean="0">
              <a:latin typeface="Arial" pitchFamily="34" charset="0"/>
              <a:cs typeface="Arial" pitchFamily="34" charset="0"/>
            </a:endParaRPr>
          </a:p>
          <a:p>
            <a:r>
              <a:rPr lang="es-AR" sz="2800" b="1" dirty="0" smtClean="0">
                <a:latin typeface="Arial" pitchFamily="34" charset="0"/>
                <a:cs typeface="Arial" pitchFamily="34" charset="0"/>
              </a:rPr>
              <a:t>MOMENTOS FLEXIONANTES </a:t>
            </a:r>
            <a:r>
              <a:rPr lang="es-AR" sz="2800" dirty="0" smtClean="0">
                <a:latin typeface="Arial" pitchFamily="34" charset="0"/>
                <a:cs typeface="Arial" pitchFamily="34" charset="0"/>
              </a:rPr>
              <a:t>que tienden a flexionar un elemento de una viga cóncavo hacia arriba (la viga “sonríe”):</a:t>
            </a:r>
            <a:endParaRPr lang="es-AR" sz="28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AR" dirty="0" smtClean="0"/>
              <a:t>Convención de 	Signos</a:t>
            </a:r>
            <a:endParaRPr lang="es-AR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8489" y="1471904"/>
            <a:ext cx="7933911" cy="52694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AR" b="1" dirty="0" smtClean="0">
                <a:latin typeface="Arial" pitchFamily="34" charset="0"/>
                <a:cs typeface="Arial" pitchFamily="34" charset="0"/>
              </a:rPr>
              <a:t>Diagramas de Corte, Momento y Normal</a:t>
            </a:r>
            <a:endParaRPr lang="es-AR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07504" y="1600200"/>
            <a:ext cx="8579296" cy="5257800"/>
          </a:xfrm>
        </p:spPr>
        <p:txBody>
          <a:bodyPr>
            <a:noAutofit/>
          </a:bodyPr>
          <a:lstStyle/>
          <a:p>
            <a:r>
              <a:rPr lang="es-AR" sz="3600" dirty="0" smtClean="0">
                <a:latin typeface="Arial" pitchFamily="34" charset="0"/>
                <a:cs typeface="Arial" pitchFamily="34" charset="0"/>
              </a:rPr>
              <a:t>Cuando las ecuaciones de </a:t>
            </a:r>
            <a:r>
              <a:rPr lang="es-AR" sz="3600" b="1" dirty="0" smtClean="0">
                <a:latin typeface="Arial" pitchFamily="34" charset="0"/>
                <a:cs typeface="Arial" pitchFamily="34" charset="0"/>
              </a:rPr>
              <a:t>CORTE y MOMENTO y NORMAL</a:t>
            </a:r>
            <a:r>
              <a:rPr lang="es-AR" sz="3600" dirty="0" smtClean="0">
                <a:latin typeface="Arial" pitchFamily="34" charset="0"/>
                <a:cs typeface="Arial" pitchFamily="34" charset="0"/>
              </a:rPr>
              <a:t>,  se grafican a escala, lo resultados se denominan </a:t>
            </a:r>
            <a:r>
              <a:rPr lang="es-AR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“Diagramas de solicitaciones”.</a:t>
            </a:r>
          </a:p>
          <a:p>
            <a:r>
              <a:rPr lang="es-AR" sz="3600" dirty="0" smtClean="0">
                <a:latin typeface="Arial" pitchFamily="34" charset="0"/>
                <a:cs typeface="Arial" pitchFamily="34" charset="0"/>
              </a:rPr>
              <a:t>Después que se han graficado éstos, </a:t>
            </a:r>
            <a:r>
              <a:rPr lang="es-AR" sz="3600" b="1" dirty="0" smtClean="0">
                <a:latin typeface="Arial" pitchFamily="34" charset="0"/>
                <a:cs typeface="Arial" pitchFamily="34" charset="0"/>
              </a:rPr>
              <a:t>la fuerza Cortante Máxima, Momento flector máximo o Fuerza Normal máxima</a:t>
            </a:r>
            <a:r>
              <a:rPr lang="es-AR" sz="3600" dirty="0" smtClean="0">
                <a:latin typeface="Arial" pitchFamily="34" charset="0"/>
                <a:cs typeface="Arial" pitchFamily="34" charset="0"/>
              </a:rPr>
              <a:t>, suelen determinarse por inspección o por un cálculo simple, como ya hemos visto.</a:t>
            </a:r>
            <a:endParaRPr lang="es-AR" sz="36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AR" b="1" dirty="0" smtClean="0">
                <a:latin typeface="Arial" panose="020B0604020202020204" pitchFamily="34" charset="0"/>
                <a:cs typeface="Arial" panose="020B0604020202020204" pitchFamily="34" charset="0"/>
              </a:rPr>
              <a:t>Diagramas de Corte, Momento y Normal</a:t>
            </a:r>
            <a:endParaRPr lang="es-AR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6" name="Picture 2" descr="G:\FIG  225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1556735"/>
            <a:ext cx="4176464" cy="3068602"/>
          </a:xfrm>
          <a:prstGeom prst="rect">
            <a:avLst/>
          </a:prstGeom>
          <a:noFill/>
        </p:spPr>
      </p:pic>
      <p:pic>
        <p:nvPicPr>
          <p:cNvPr id="1027" name="Picture 3" descr="G:\FIG  22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1916833"/>
            <a:ext cx="4478020" cy="510186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AR" b="1" dirty="0" smtClean="0">
                <a:latin typeface="Arial" panose="020B0604020202020204" pitchFamily="34" charset="0"/>
                <a:cs typeface="Arial" panose="020B0604020202020204" pitchFamily="34" charset="0"/>
              </a:rPr>
              <a:t>Diagramas de Corte, Momento y Normal</a:t>
            </a:r>
            <a:endParaRPr lang="es-AR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050" name="Picture 2" descr="G:\FIG  228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557" y="1556792"/>
            <a:ext cx="9429296" cy="518726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AR" b="1" dirty="0" smtClean="0">
                <a:latin typeface="Arial" panose="020B0604020202020204" pitchFamily="34" charset="0"/>
                <a:cs typeface="Arial" panose="020B0604020202020204" pitchFamily="34" charset="0"/>
              </a:rPr>
              <a:t>A1. Tipos de vínculos</a:t>
            </a:r>
            <a:endParaRPr lang="es-AR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251520" y="1268760"/>
            <a:ext cx="8496944" cy="5589240"/>
          </a:xfrm>
        </p:spPr>
        <p:txBody>
          <a:bodyPr/>
          <a:lstStyle/>
          <a:p>
            <a:r>
              <a:rPr lang="es-AR" b="1" dirty="0" smtClean="0"/>
              <a:t>1</a:t>
            </a:r>
            <a:r>
              <a:rPr lang="es-AR" dirty="0" smtClean="0">
                <a:solidFill>
                  <a:srgbClr val="00B050"/>
                </a:solidFill>
              </a:rPr>
              <a:t>.   </a:t>
            </a:r>
            <a:r>
              <a:rPr lang="es-AR" b="1" u="sng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APOYO POR RODILLO</a:t>
            </a:r>
            <a:r>
              <a:rPr lang="es-AR" dirty="0" smtClean="0">
                <a:latin typeface="Arial" pitchFamily="34" charset="0"/>
                <a:cs typeface="Arial" pitchFamily="34" charset="0"/>
              </a:rPr>
              <a:t>: </a:t>
            </a:r>
            <a:r>
              <a:rPr lang="es-AR" sz="2400" dirty="0" smtClean="0">
                <a:latin typeface="Arial" panose="020B0604020202020204" pitchFamily="34" charset="0"/>
                <a:cs typeface="Arial" pitchFamily="34" charset="0"/>
              </a:rPr>
              <a:t>Resiste el </a:t>
            </a:r>
            <a:r>
              <a:rPr lang="es-AR" sz="2800" dirty="0" smtClean="0">
                <a:latin typeface="Arial" panose="020B0604020202020204" pitchFamily="34" charset="0"/>
                <a:cs typeface="Arial" pitchFamily="34" charset="0"/>
              </a:rPr>
              <a:t>movimiento de la viga en la dirección perpendicular a su eje. </a:t>
            </a:r>
            <a:r>
              <a:rPr lang="es-AR" sz="2800" dirty="0" smtClean="0">
                <a:latin typeface="Arial" pitchFamily="34" charset="0"/>
                <a:cs typeface="Arial" pitchFamily="34" charset="0"/>
                <a:sym typeface="Wingdings"/>
              </a:rPr>
              <a:t> la reacción de un apoyo de rodillo de una </a:t>
            </a:r>
            <a:r>
              <a:rPr lang="es-AR" sz="2800" u="sng" dirty="0" smtClean="0">
                <a:latin typeface="Arial" pitchFamily="34" charset="0"/>
                <a:cs typeface="Arial" pitchFamily="34" charset="0"/>
                <a:sym typeface="Wingdings"/>
              </a:rPr>
              <a:t>viga horizontal </a:t>
            </a:r>
            <a:r>
              <a:rPr lang="es-AR" sz="2800" dirty="0" smtClean="0">
                <a:latin typeface="Arial" pitchFamily="34" charset="0"/>
                <a:cs typeface="Arial" pitchFamily="34" charset="0"/>
                <a:sym typeface="Wingdings"/>
              </a:rPr>
              <a:t>es una </a:t>
            </a:r>
            <a:r>
              <a:rPr lang="es-AR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  <a:sym typeface="Wingdings"/>
              </a:rPr>
              <a:t>fuerza vertical </a:t>
            </a:r>
            <a:r>
              <a:rPr lang="es-AR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  <a:sym typeface="Wingdings"/>
              </a:rPr>
              <a:t>R</a:t>
            </a:r>
            <a:r>
              <a:rPr lang="es-AR" sz="2800" baseline="-25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  <a:sym typeface="Wingdings"/>
              </a:rPr>
              <a:t>y</a:t>
            </a:r>
            <a:r>
              <a:rPr lang="es-AR" sz="2800" dirty="0" smtClean="0">
                <a:latin typeface="Arial" pitchFamily="34" charset="0"/>
                <a:cs typeface="Arial" pitchFamily="34" charset="0"/>
                <a:sym typeface="Wingdings"/>
              </a:rPr>
              <a:t>. La viga puede </a:t>
            </a:r>
            <a:r>
              <a:rPr lang="es-AR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  <a:sym typeface="Wingdings"/>
              </a:rPr>
              <a:t>girar libremente</a:t>
            </a:r>
            <a:r>
              <a:rPr lang="es-AR" sz="2800" dirty="0" smtClean="0">
                <a:latin typeface="Arial" pitchFamily="34" charset="0"/>
                <a:cs typeface="Arial" pitchFamily="34" charset="0"/>
                <a:sym typeface="Wingdings"/>
              </a:rPr>
              <a:t> en torno al apoyo de rodillo, además de permitir </a:t>
            </a:r>
            <a:r>
              <a:rPr lang="es-AR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  <a:sym typeface="Wingdings"/>
              </a:rPr>
              <a:t>movimiento horizontal.</a:t>
            </a:r>
          </a:p>
          <a:p>
            <a:pPr marL="0" indent="0">
              <a:buNone/>
            </a:pPr>
            <a:endParaRPr lang="es-AR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26" name="Picture 2" descr="G:\Scan 14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4293096"/>
            <a:ext cx="7516292" cy="19846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337581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AR" b="1" dirty="0" smtClean="0">
                <a:latin typeface="Arial" panose="020B0604020202020204" pitchFamily="34" charset="0"/>
                <a:cs typeface="Arial" panose="020B0604020202020204" pitchFamily="34" charset="0"/>
              </a:rPr>
              <a:t>A1. Tipos de vínculos</a:t>
            </a:r>
            <a:endParaRPr lang="es-AR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79512" y="1196752"/>
            <a:ext cx="8712968" cy="5661248"/>
          </a:xfrm>
        </p:spPr>
        <p:txBody>
          <a:bodyPr>
            <a:normAutofit/>
          </a:bodyPr>
          <a:lstStyle/>
          <a:p>
            <a:r>
              <a:rPr lang="es-AR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2.   </a:t>
            </a:r>
            <a:r>
              <a:rPr lang="es-AR" b="1" u="sng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APOYO POR PASADOR</a:t>
            </a:r>
            <a:r>
              <a:rPr lang="es-AR" dirty="0" smtClean="0"/>
              <a:t>. </a:t>
            </a:r>
            <a:r>
              <a:rPr lang="es-AR" sz="2500" dirty="0" smtClean="0">
                <a:latin typeface="Arial" pitchFamily="34" charset="0"/>
                <a:cs typeface="Arial" pitchFamily="34" charset="0"/>
              </a:rPr>
              <a:t>Resiste el movimiento de la viga en cualquier dirección del plano de carga. La reacción de apoyo de pasador de una viga horizontal se la suele representar  </a:t>
            </a:r>
            <a:r>
              <a:rPr lang="es-AR" sz="25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mediante las componentes HORIZONTAL y VERTICAL de la fuerza R : </a:t>
            </a:r>
            <a:r>
              <a:rPr lang="es-AR" sz="2500" dirty="0" err="1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R</a:t>
            </a:r>
            <a:r>
              <a:rPr lang="es-AR" sz="2500" baseline="-25000" dirty="0" err="1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x</a:t>
            </a:r>
            <a:r>
              <a:rPr lang="es-AR" sz="2500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 y </a:t>
            </a:r>
            <a:r>
              <a:rPr lang="es-AR" sz="2500" dirty="0" err="1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R</a:t>
            </a:r>
            <a:r>
              <a:rPr lang="es-AR" sz="2500" baseline="-25000" dirty="0" err="1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y</a:t>
            </a:r>
            <a:r>
              <a:rPr lang="es-AR" sz="2500" dirty="0" smtClean="0">
                <a:latin typeface="Arial" pitchFamily="34" charset="0"/>
                <a:cs typeface="Arial" pitchFamily="34" charset="0"/>
              </a:rPr>
              <a:t>. La viga sólo puede girar libremente en torno al  apoyo de pasador.  </a:t>
            </a:r>
          </a:p>
          <a:p>
            <a:pPr marL="0" indent="0">
              <a:buNone/>
            </a:pPr>
            <a:endParaRPr lang="es-AR" sz="19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4182230"/>
            <a:ext cx="6469076" cy="26428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494938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AR" b="1" dirty="0" smtClean="0">
                <a:latin typeface="Arial" panose="020B0604020202020204" pitchFamily="34" charset="0"/>
                <a:cs typeface="Arial" panose="020B0604020202020204" pitchFamily="34" charset="0"/>
              </a:rPr>
              <a:t>A1. Tipos de vínculos</a:t>
            </a:r>
            <a:endParaRPr lang="es-AR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251520" y="1124744"/>
            <a:ext cx="8892480" cy="561662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s-A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</a:t>
            </a:r>
            <a:r>
              <a:rPr lang="es-AR" dirty="0" smtClean="0"/>
              <a:t>.   </a:t>
            </a:r>
            <a:r>
              <a:rPr lang="es-AR" b="1" u="sng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APOYO EMPOTRADO o APOYO FIJO:</a:t>
            </a:r>
            <a:r>
              <a:rPr lang="es-AR" u="sng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0" indent="0">
              <a:buNone/>
            </a:pPr>
            <a:r>
              <a:rPr lang="es-AR" sz="2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Impide  tanto la rotación de la viga como su movimiento en cualquier  dirección del plano de carga. La </a:t>
            </a:r>
            <a:r>
              <a:rPr lang="es-AR" sz="2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reacción del apoyo </a:t>
            </a:r>
            <a:r>
              <a:rPr lang="es-AR" sz="2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de  empotramiento puede representarse mediante dos  componentes de fuerza y un momento </a:t>
            </a:r>
            <a:r>
              <a:rPr lang="es-AR" sz="26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R</a:t>
            </a:r>
            <a:r>
              <a:rPr lang="es-AR" sz="2600" b="1" baseline="-25000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X ; </a:t>
            </a:r>
            <a:r>
              <a:rPr lang="es-AR" sz="26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R</a:t>
            </a:r>
            <a:r>
              <a:rPr lang="es-AR" sz="2600" b="1" baseline="-25000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Y;</a:t>
            </a:r>
            <a:r>
              <a:rPr lang="es-AR" sz="26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M</a:t>
            </a:r>
            <a:r>
              <a:rPr lang="es-AR" sz="2600" b="1" baseline="-25000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A-</a:t>
            </a:r>
          </a:p>
          <a:p>
            <a:pPr marL="0" indent="0">
              <a:buNone/>
            </a:pPr>
            <a:endParaRPr lang="es-AR" sz="2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3401617"/>
            <a:ext cx="6839847" cy="34563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942448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AR" b="1" dirty="0" smtClean="0">
                <a:solidFill>
                  <a:srgbClr val="FF0000"/>
                </a:solidFill>
              </a:rPr>
              <a:t>CLASIFICACION DE VIGAS SEGÚN SUS TIPOS DE APOYOS</a:t>
            </a:r>
            <a:endParaRPr lang="es-AR" b="1" dirty="0">
              <a:solidFill>
                <a:srgbClr val="FF0000"/>
              </a:solidFill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251520" y="1417638"/>
            <a:ext cx="8640960" cy="5440362"/>
          </a:xfrm>
        </p:spPr>
        <p:txBody>
          <a:bodyPr/>
          <a:lstStyle/>
          <a:p>
            <a:r>
              <a:rPr lang="es-AR" b="1" u="sng" dirty="0" smtClean="0">
                <a:latin typeface="Arial" panose="020B0604020202020204" pitchFamily="34" charset="0"/>
                <a:cs typeface="Arial" pitchFamily="34" charset="0"/>
              </a:rPr>
              <a:t>Vigas Isostáticas </a:t>
            </a:r>
            <a:r>
              <a:rPr lang="es-AR" u="sng" dirty="0" smtClean="0">
                <a:latin typeface="Arial" pitchFamily="34" charset="0"/>
                <a:cs typeface="Arial" pitchFamily="34" charset="0"/>
              </a:rPr>
              <a:t>o </a:t>
            </a:r>
            <a:r>
              <a:rPr lang="es-AR" b="1" u="sng" dirty="0" smtClean="0">
                <a:latin typeface="Arial" pitchFamily="34" charset="0"/>
                <a:cs typeface="Arial" pitchFamily="34" charset="0"/>
              </a:rPr>
              <a:t>Estáticamente  Determinadas</a:t>
            </a:r>
          </a:p>
          <a:p>
            <a:pPr marL="514350" indent="-514350">
              <a:buAutoNum type="alphaLcParenR"/>
            </a:pPr>
            <a:r>
              <a:rPr lang="es-A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Viga simplemente apoyada</a:t>
            </a:r>
          </a:p>
          <a:p>
            <a:pPr marL="0" indent="0">
              <a:buNone/>
            </a:pPr>
            <a:r>
              <a:rPr lang="es-AR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AR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    </a:t>
            </a:r>
            <a:r>
              <a:rPr lang="es-AR" sz="2800" dirty="0" smtClean="0">
                <a:latin typeface="Arial" pitchFamily="34" charset="0"/>
                <a:cs typeface="Arial" pitchFamily="34" charset="0"/>
              </a:rPr>
              <a:t>Está apoyada con un pasador y un rodillo , o      </a:t>
            </a:r>
          </a:p>
          <a:p>
            <a:pPr marL="0" indent="0">
              <a:buNone/>
            </a:pPr>
            <a:r>
              <a:rPr lang="es-AR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s-AR" sz="2800" dirty="0" smtClean="0">
                <a:latin typeface="Arial" pitchFamily="34" charset="0"/>
                <a:cs typeface="Arial" pitchFamily="34" charset="0"/>
              </a:rPr>
              <a:t>    superficie lisa en el otro extremo.</a:t>
            </a:r>
          </a:p>
          <a:p>
            <a:pPr marL="0" indent="0">
              <a:buNone/>
            </a:pPr>
            <a:endParaRPr lang="es-AR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s-AR" sz="2400" dirty="0" smtClean="0"/>
          </a:p>
          <a:p>
            <a:pPr marL="0" indent="0">
              <a:buNone/>
            </a:pPr>
            <a:endParaRPr lang="es-AR" sz="2400" dirty="0"/>
          </a:p>
        </p:txBody>
      </p:sp>
      <p:pic>
        <p:nvPicPr>
          <p:cNvPr id="4098" name="Picture 2" descr="G:\Scan 15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4127444"/>
            <a:ext cx="6048783" cy="29249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450115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AR" b="1" dirty="0" smtClean="0"/>
              <a:t>CLASIFICACION DE VIGAS SEGÚN SUS TIPOS DE APOYOS</a:t>
            </a:r>
            <a:endParaRPr lang="es-AR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251520" y="1600200"/>
            <a:ext cx="8435280" cy="5069160"/>
          </a:xfrm>
        </p:spPr>
        <p:txBody>
          <a:bodyPr/>
          <a:lstStyle/>
          <a:p>
            <a:r>
              <a:rPr lang="es-AR" dirty="0" smtClean="0"/>
              <a:t> </a:t>
            </a:r>
            <a:r>
              <a:rPr lang="es-A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b) </a:t>
            </a:r>
            <a:r>
              <a:rPr lang="es-AR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Viga en voladizo o sobresaliente </a:t>
            </a:r>
          </a:p>
          <a:p>
            <a:pPr marL="0" indent="0">
              <a:buNone/>
            </a:pPr>
            <a:r>
              <a:rPr lang="es-AR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AR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  <a:r>
              <a:rPr lang="es-AR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Cuando uno (o ambos)  extremos se prolonga  más allá </a:t>
            </a:r>
          </a:p>
          <a:p>
            <a:pPr marL="0" indent="0">
              <a:buNone/>
            </a:pPr>
            <a:r>
              <a:rPr lang="es-AR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AR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   de su apoyo.</a:t>
            </a:r>
          </a:p>
          <a:p>
            <a:pPr marL="0" indent="0">
              <a:buNone/>
            </a:pPr>
            <a:endParaRPr lang="es-AR" sz="2400" dirty="0" smtClean="0"/>
          </a:p>
          <a:p>
            <a:pPr marL="0" indent="0">
              <a:buNone/>
            </a:pPr>
            <a:endParaRPr lang="es-AR" sz="2400" dirty="0"/>
          </a:p>
        </p:txBody>
      </p:sp>
      <p:pic>
        <p:nvPicPr>
          <p:cNvPr id="5122" name="Picture 2" descr="G:\Scan 15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887" y="3140968"/>
            <a:ext cx="8162225" cy="37890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760922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739</TotalTime>
  <Words>2395</Words>
  <Application>Microsoft Office PowerPoint</Application>
  <PresentationFormat>Presentación en pantalla (4:3)</PresentationFormat>
  <Paragraphs>192</Paragraphs>
  <Slides>48</Slides>
  <Notes>2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48</vt:i4>
      </vt:variant>
    </vt:vector>
  </HeadingPairs>
  <TitlesOfParts>
    <vt:vector size="52" baseType="lpstr">
      <vt:lpstr>Arial</vt:lpstr>
      <vt:lpstr>Calibri</vt:lpstr>
      <vt:lpstr>Wingdings</vt:lpstr>
      <vt:lpstr>Tema de Office</vt:lpstr>
      <vt:lpstr>VIGAS SOMETIDAS A CARGAS TRANSVERSALES QUE PROVOCAN FLEXION Y CORTE </vt:lpstr>
      <vt:lpstr>VIGAS</vt:lpstr>
      <vt:lpstr>VIGAS</vt:lpstr>
      <vt:lpstr>VIGAS</vt:lpstr>
      <vt:lpstr>A1. Tipos de vínculos</vt:lpstr>
      <vt:lpstr>A1. Tipos de vínculos</vt:lpstr>
      <vt:lpstr>A1. Tipos de vínculos</vt:lpstr>
      <vt:lpstr>CLASIFICACION DE VIGAS SEGÚN SUS TIPOS DE APOYOS</vt:lpstr>
      <vt:lpstr>CLASIFICACION DE VIGAS SEGÚN SUS TIPOS DE APOYOS</vt:lpstr>
      <vt:lpstr>CLASIFICACION DE VIGAS SEGÚN SUS TIPOS DE APOYOS</vt:lpstr>
      <vt:lpstr>Vigas estáticamente indeterminadas o Hiperestáticas </vt:lpstr>
      <vt:lpstr>Vigas estáticamente indeterminadas o Hiperestáticas </vt:lpstr>
      <vt:lpstr>Vigas estáticamente indeterminadas o Hiperestáticas </vt:lpstr>
      <vt:lpstr>¿Cómo se determinan esas Reacciones? </vt:lpstr>
      <vt:lpstr>Presentación de PowerPoint</vt:lpstr>
      <vt:lpstr>FUERZAS INTERIORES</vt:lpstr>
      <vt:lpstr>FUERZAS INTERIORES</vt:lpstr>
      <vt:lpstr>FUERZAS INTERIORES</vt:lpstr>
      <vt:lpstr>Presentación de PowerPoint</vt:lpstr>
      <vt:lpstr>¿Cómo se obtienen las Fuerzas Interiores o Solicitaciones ?</vt:lpstr>
      <vt:lpstr>¿Cuáles son los tipos de  fuerzas interiores que podemos encontrar?</vt:lpstr>
      <vt:lpstr>Presentación de PowerPoint</vt:lpstr>
      <vt:lpstr>CLASES DE FUERZAS INTERIORES</vt:lpstr>
      <vt:lpstr>Presentación de PowerPoint</vt:lpstr>
      <vt:lpstr>CLASES DE FUERZAS INTERIORES</vt:lpstr>
      <vt:lpstr>¿Cómo se determinan esas reacciones?</vt:lpstr>
      <vt:lpstr>CLASES DE FUERZAS INTERIORES</vt:lpstr>
      <vt:lpstr>Presentación de PowerPoint</vt:lpstr>
      <vt:lpstr>Presentación de PowerPoint</vt:lpstr>
      <vt:lpstr>CONCLUSION FINAL</vt:lpstr>
      <vt:lpstr>Tipos de cargas que soportan las vigas</vt:lpstr>
      <vt:lpstr>Tipos de cargas que soportan las vigas</vt:lpstr>
      <vt:lpstr>Tipos de cargas que soportan las vigas</vt:lpstr>
      <vt:lpstr>Tipos de cargas que soportan las vigas</vt:lpstr>
      <vt:lpstr>DEFINICION (Y OBTENCION) DEL CORTE Y MOMENTO EN CUALQUIER SECCION TRANSVERSAL DE LA VIGA</vt:lpstr>
      <vt:lpstr>DEFINICION (Y OBTENCION) DEL CORTE Y MOMENTO EN CUALQUIER SECCION TRANSVERSAL DE LA VIGA</vt:lpstr>
      <vt:lpstr>DEFINICION (Y OBTENCION) DEL CORTE Y MOMENTO EN CUALQUIER SECCION TRANSVERSAL DE LA VIGA</vt:lpstr>
      <vt:lpstr>DEFINICION (Y OBTENCION) DEL CORTE Y MOMENTO EN CUALQUIER SECCION TRANSVERSAL DE LA VIGA</vt:lpstr>
      <vt:lpstr>DEFINICION (Y OBTENCION) DEL CORTE Y MOMENTO EN CUALQUIER SECCION TRANSVERSAL DE LA VIGA</vt:lpstr>
      <vt:lpstr>DEFINICION (Y OBTENCION) DEL CORTE Y MOMENTO EN CUALQUIER SECCION TRANSVERSAL DE LA VIGA</vt:lpstr>
      <vt:lpstr>DEFINICION DE CORTE</vt:lpstr>
      <vt:lpstr>DEFINICION DE MOMENTO</vt:lpstr>
      <vt:lpstr>DEFINICION DE MOMENTO</vt:lpstr>
      <vt:lpstr>Convención de  Signos</vt:lpstr>
      <vt:lpstr>Convención de  Signos</vt:lpstr>
      <vt:lpstr>Diagramas de Corte, Momento y Normal</vt:lpstr>
      <vt:lpstr>Diagramas de Corte, Momento y Normal</vt:lpstr>
      <vt:lpstr>Diagramas de Corte, Momento y Normal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FUERZAS INTERIORES</dc:title>
  <dc:creator>RUBEN</dc:creator>
  <cp:lastModifiedBy>RUBEN ANTONIO SELUY</cp:lastModifiedBy>
  <cp:revision>69</cp:revision>
  <dcterms:created xsi:type="dcterms:W3CDTF">2014-04-07T10:58:08Z</dcterms:created>
  <dcterms:modified xsi:type="dcterms:W3CDTF">2019-08-26T13:50:01Z</dcterms:modified>
</cp:coreProperties>
</file>