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7" r:id="rId2"/>
    <p:sldId id="299" r:id="rId3"/>
    <p:sldId id="305" r:id="rId4"/>
    <p:sldId id="356" r:id="rId5"/>
    <p:sldId id="300" r:id="rId6"/>
    <p:sldId id="315" r:id="rId7"/>
    <p:sldId id="313" r:id="rId8"/>
    <p:sldId id="314" r:id="rId9"/>
    <p:sldId id="312" r:id="rId10"/>
    <p:sldId id="306" r:id="rId11"/>
    <p:sldId id="302" r:id="rId12"/>
    <p:sldId id="303" r:id="rId13"/>
    <p:sldId id="304" r:id="rId14"/>
    <p:sldId id="308" r:id="rId15"/>
    <p:sldId id="309" r:id="rId16"/>
    <p:sldId id="266" r:id="rId17"/>
    <p:sldId id="267" r:id="rId18"/>
    <p:sldId id="268" r:id="rId19"/>
    <p:sldId id="269" r:id="rId20"/>
    <p:sldId id="270" r:id="rId21"/>
    <p:sldId id="271" r:id="rId22"/>
    <p:sldId id="276" r:id="rId23"/>
    <p:sldId id="264" r:id="rId24"/>
    <p:sldId id="316" r:id="rId25"/>
    <p:sldId id="317" r:id="rId26"/>
    <p:sldId id="318" r:id="rId27"/>
    <p:sldId id="319" r:id="rId28"/>
    <p:sldId id="320" r:id="rId29"/>
    <p:sldId id="321" r:id="rId30"/>
    <p:sldId id="322" r:id="rId31"/>
    <p:sldId id="323" r:id="rId32"/>
    <p:sldId id="324" r:id="rId33"/>
    <p:sldId id="325" r:id="rId34"/>
    <p:sldId id="326" r:id="rId35"/>
    <p:sldId id="327" r:id="rId36"/>
    <p:sldId id="328" r:id="rId37"/>
    <p:sldId id="329" r:id="rId38"/>
    <p:sldId id="330" r:id="rId39"/>
    <p:sldId id="331" r:id="rId40"/>
    <p:sldId id="332" r:id="rId41"/>
    <p:sldId id="333" r:id="rId42"/>
    <p:sldId id="334" r:id="rId43"/>
    <p:sldId id="335" r:id="rId44"/>
    <p:sldId id="336" r:id="rId45"/>
    <p:sldId id="337" r:id="rId46"/>
    <p:sldId id="338" r:id="rId47"/>
    <p:sldId id="339" r:id="rId48"/>
    <p:sldId id="340" r:id="rId49"/>
    <p:sldId id="341" r:id="rId50"/>
    <p:sldId id="342" r:id="rId51"/>
    <p:sldId id="343" r:id="rId52"/>
    <p:sldId id="344" r:id="rId53"/>
    <p:sldId id="345" r:id="rId54"/>
    <p:sldId id="346" r:id="rId55"/>
    <p:sldId id="347" r:id="rId56"/>
    <p:sldId id="348" r:id="rId57"/>
    <p:sldId id="349" r:id="rId58"/>
    <p:sldId id="350" r:id="rId59"/>
    <p:sldId id="351" r:id="rId60"/>
    <p:sldId id="355" r:id="rId61"/>
    <p:sldId id="352" r:id="rId62"/>
    <p:sldId id="353" r:id="rId63"/>
    <p:sldId id="358" r:id="rId64"/>
    <p:sldId id="359" r:id="rId65"/>
    <p:sldId id="354" r:id="rId66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426"/>
    <a:srgbClr val="FFCC66"/>
    <a:srgbClr val="F68D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82" autoAdjust="0"/>
    <p:restoredTop sz="94660"/>
  </p:normalViewPr>
  <p:slideViewPr>
    <p:cSldViewPr>
      <p:cViewPr varScale="1">
        <p:scale>
          <a:sx n="65" d="100"/>
          <a:sy n="65" d="100"/>
        </p:scale>
        <p:origin x="144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10/05/2024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slow"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10/05/2024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slow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10/05/2024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slow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10/05/2024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slow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10/05/2024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slow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10/05/2024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slow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10/05/2024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slow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10/05/2024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slow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10/05/2024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slow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10/05/2024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slow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10/05/2024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slow"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/>
              <a:pPr/>
              <a:t>10/05/2024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zo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467544" y="980728"/>
            <a:ext cx="8334404" cy="4602242"/>
          </a:xfrm>
          <a:effectLst>
            <a:reflection blurRad="6350" stA="50000" endA="300" endPos="55000" dir="5400000" sy="-100000" algn="bl" rotWithShape="0"/>
          </a:effectLst>
        </p:spPr>
        <p:txBody>
          <a:bodyPr>
            <a:normAutofit fontScale="90000"/>
          </a:bodyPr>
          <a:lstStyle/>
          <a:p>
            <a:br>
              <a:rPr lang="es-ES_tradnl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s-ES_tradnl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s-ES_tradnl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s-ES_tradnl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s-ES_tradnl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s-ES_tradnl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s-ES_tradnl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s-ES_tradnl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s-ES_tradnl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s-ES_tradnl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s-ES_tradnl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s-ES_tradnl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s-ES_tradnl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s-ES_tradnl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s-ES_tradnl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s-ES_tradnl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s-ES_tradnl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s-ES_tradnl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s-ES_tradnl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s-ES_tradnl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s-ES_tradnl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s-ES_tradnl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s-ES_tradnl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es-ES_tradnl" b="1" dirty="0">
                <a:solidFill>
                  <a:srgbClr val="00206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Constantia" pitchFamily="18" charset="0"/>
              </a:rPr>
              <a:t>FITOGEOGRAFÍA </a:t>
            </a:r>
            <a:br>
              <a:rPr lang="es-ES_tradnl" b="1" dirty="0">
                <a:solidFill>
                  <a:srgbClr val="00206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Constantia" pitchFamily="18" charset="0"/>
              </a:rPr>
            </a:br>
            <a:r>
              <a:rPr lang="es-ES_tradnl" b="1" dirty="0">
                <a:solidFill>
                  <a:srgbClr val="00206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Constantia" pitchFamily="18" charset="0"/>
              </a:rPr>
              <a:t>DE LA </a:t>
            </a:r>
            <a:br>
              <a:rPr lang="es-ES_tradnl" b="1" dirty="0">
                <a:solidFill>
                  <a:srgbClr val="00206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Constantia" pitchFamily="18" charset="0"/>
              </a:rPr>
            </a:br>
            <a:r>
              <a:rPr lang="es-ES_tradnl" b="1" dirty="0">
                <a:solidFill>
                  <a:srgbClr val="00206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Constantia" pitchFamily="18" charset="0"/>
              </a:rPr>
              <a:t>PROVINCIA DE JUJUY</a:t>
            </a:r>
            <a:br>
              <a:rPr lang="es-ES_tradnl" b="1" dirty="0">
                <a:solidFill>
                  <a:srgbClr val="00206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Constantia" pitchFamily="18" charset="0"/>
              </a:rPr>
            </a:br>
            <a:br>
              <a:rPr lang="es-ES_tradnl" b="1" dirty="0">
                <a:solidFill>
                  <a:srgbClr val="00206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Constantia" pitchFamily="18" charset="0"/>
              </a:rPr>
            </a:br>
            <a:r>
              <a:rPr lang="es-ES_tradnl" sz="2700" b="1" i="1" dirty="0">
                <a:solidFill>
                  <a:srgbClr val="00206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Constantia" pitchFamily="18" charset="0"/>
              </a:rPr>
              <a:t>SENSU CABRERA 1994</a:t>
            </a:r>
            <a:br>
              <a:rPr lang="es-ES_tradnl" sz="2700" b="1" i="1" dirty="0">
                <a:solidFill>
                  <a:srgbClr val="00206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Constantia" pitchFamily="18" charset="0"/>
              </a:rPr>
            </a:br>
            <a:br>
              <a:rPr lang="es-ES_tradnl" dirty="0">
                <a:solidFill>
                  <a:srgbClr val="00206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s-ES_tradnl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s-ES_tradnl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s-ES_tradnl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s-ES_tradnl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s-ES_tradnl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s-ES_tradnl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s-ES_tradnl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s-ES_tradnl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s-ES_tradnl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s-ES_tradnl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s-ES_tradnl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s-ES_tradnl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s-ES_tradnl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s-ES_tradnl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s-ES_tradnl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s-ES_tradnl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s-ES_tradnl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s-ES_tradnl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es-ES_tradnl" sz="4400" b="1" dirty="0">
                <a:solidFill>
                  <a:schemeClr val="accent2">
                    <a:lumMod val="75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+mn-lt"/>
              </a:rPr>
              <a:t> </a:t>
            </a:r>
            <a:r>
              <a:rPr lang="es-ES_tradnl" sz="4400" b="1" dirty="0">
                <a:solidFill>
                  <a:schemeClr val="bg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Constantia" pitchFamily="18" charset="0"/>
              </a:rPr>
              <a:t>FITOGEOGRAFÍA </a:t>
            </a:r>
            <a:br>
              <a:rPr lang="es-ES_tradnl" sz="4400" b="1" dirty="0">
                <a:solidFill>
                  <a:schemeClr val="bg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Constantia" pitchFamily="18" charset="0"/>
              </a:rPr>
            </a:br>
            <a:r>
              <a:rPr lang="es-ES_tradnl" sz="4400" b="1" dirty="0">
                <a:solidFill>
                  <a:schemeClr val="bg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Constantia" pitchFamily="18" charset="0"/>
              </a:rPr>
              <a:t>DE LA </a:t>
            </a:r>
            <a:br>
              <a:rPr lang="es-ES_tradnl" sz="4400" b="1" dirty="0">
                <a:solidFill>
                  <a:schemeClr val="bg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Constantia" pitchFamily="18" charset="0"/>
              </a:rPr>
            </a:br>
            <a:r>
              <a:rPr lang="es-ES_tradnl" sz="4400" b="1" dirty="0">
                <a:solidFill>
                  <a:schemeClr val="bg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Constantia" pitchFamily="18" charset="0"/>
              </a:rPr>
              <a:t>PROVINCIA DE JUJUY:</a:t>
            </a:r>
            <a:br>
              <a:rPr lang="es-ES_tradnl" sz="4400" b="1" dirty="0">
                <a:solidFill>
                  <a:schemeClr val="bg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Constantia" pitchFamily="18" charset="0"/>
              </a:rPr>
            </a:br>
            <a:br>
              <a:rPr lang="es-ES_tradnl" sz="4400" b="1" dirty="0">
                <a:solidFill>
                  <a:schemeClr val="bg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Constantia" pitchFamily="18" charset="0"/>
              </a:rPr>
            </a:br>
            <a:r>
              <a:rPr lang="es-ES_tradnl" sz="2700" b="1" i="1" dirty="0">
                <a:solidFill>
                  <a:schemeClr val="bg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Constantia" pitchFamily="18" charset="0"/>
              </a:rPr>
              <a:t>SENSU CABRERA 1996</a:t>
            </a:r>
            <a:br>
              <a:rPr lang="es-ES_tradnl" sz="2700" b="1" i="1" dirty="0">
                <a:solidFill>
                  <a:schemeClr val="bg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Constantia" pitchFamily="18" charset="0"/>
              </a:rPr>
            </a:br>
            <a:endParaRPr lang="es-ES_tradnl" sz="2700" b="1" i="1" dirty="0">
              <a:solidFill>
                <a:schemeClr val="bg1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latin typeface="Constantia" pitchFamily="18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1A3EC17-FF51-3B3A-2F91-5725E1814D0A}"/>
              </a:ext>
            </a:extLst>
          </p:cNvPr>
          <p:cNvSpPr txBox="1"/>
          <p:nvPr/>
        </p:nvSpPr>
        <p:spPr>
          <a:xfrm>
            <a:off x="5628482" y="5733256"/>
            <a:ext cx="2830840" cy="83099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1600" b="1" dirty="0">
                <a:solidFill>
                  <a:schemeClr val="bg1"/>
                </a:solidFill>
              </a:rPr>
              <a:t>DRA. GABRIELA S. ENTROCASSI</a:t>
            </a:r>
          </a:p>
          <a:p>
            <a:pPr algn="ctr"/>
            <a:r>
              <a:rPr lang="es-MX" sz="1600" b="1" dirty="0">
                <a:solidFill>
                  <a:schemeClr val="bg1"/>
                </a:solidFill>
              </a:rPr>
              <a:t>DRA. CLAUDIA M. MARTÍN</a:t>
            </a:r>
          </a:p>
          <a:p>
            <a:pPr algn="ctr"/>
            <a:r>
              <a:rPr lang="es-MX" sz="1600" b="1" dirty="0">
                <a:solidFill>
                  <a:schemeClr val="bg1"/>
                </a:solidFill>
              </a:rPr>
              <a:t>LIC. MARÍA SOLEDAD VILLALBA</a:t>
            </a:r>
            <a:endParaRPr lang="es-AR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530700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Flecha abajo"/>
          <p:cNvSpPr/>
          <p:nvPr/>
        </p:nvSpPr>
        <p:spPr>
          <a:xfrm>
            <a:off x="4429124" y="2143116"/>
            <a:ext cx="270318" cy="500066"/>
          </a:xfrm>
          <a:prstGeom prst="downArrow">
            <a:avLst>
              <a:gd name="adj1" fmla="val 53931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10" name="9 Elipse"/>
          <p:cNvSpPr/>
          <p:nvPr/>
        </p:nvSpPr>
        <p:spPr>
          <a:xfrm>
            <a:off x="3143240" y="2786058"/>
            <a:ext cx="2857520" cy="162878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/>
              <a:t>Dominio Chaqueño</a:t>
            </a:r>
          </a:p>
        </p:txBody>
      </p:sp>
      <p:sp>
        <p:nvSpPr>
          <p:cNvPr id="13" name="12 Elipse"/>
          <p:cNvSpPr/>
          <p:nvPr/>
        </p:nvSpPr>
        <p:spPr>
          <a:xfrm>
            <a:off x="3571868" y="5286388"/>
            <a:ext cx="2000264" cy="1343028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>
                <a:solidFill>
                  <a:schemeClr val="accent5">
                    <a:lumMod val="50000"/>
                  </a:schemeClr>
                </a:solidFill>
              </a:rPr>
              <a:t>Provincia</a:t>
            </a:r>
          </a:p>
          <a:p>
            <a:pPr algn="ctr"/>
            <a:r>
              <a:rPr lang="es-ES_tradnl" sz="2000" b="1" dirty="0">
                <a:solidFill>
                  <a:schemeClr val="accent5">
                    <a:lumMod val="50000"/>
                  </a:schemeClr>
                </a:solidFill>
              </a:rPr>
              <a:t> Chaqueña</a:t>
            </a:r>
          </a:p>
        </p:txBody>
      </p:sp>
      <p:sp>
        <p:nvSpPr>
          <p:cNvPr id="4" name="3 Elipse"/>
          <p:cNvSpPr/>
          <p:nvPr/>
        </p:nvSpPr>
        <p:spPr>
          <a:xfrm>
            <a:off x="2786050" y="142852"/>
            <a:ext cx="3571900" cy="1857388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REGIÓN NEOTROPICAL</a:t>
            </a:r>
          </a:p>
        </p:txBody>
      </p:sp>
      <p:sp>
        <p:nvSpPr>
          <p:cNvPr id="36" name="35 Flecha derecha"/>
          <p:cNvSpPr/>
          <p:nvPr/>
        </p:nvSpPr>
        <p:spPr>
          <a:xfrm rot="5400000">
            <a:off x="4289983" y="4639711"/>
            <a:ext cx="564033" cy="28575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zo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Elipse"/>
          <p:cNvSpPr/>
          <p:nvPr/>
        </p:nvSpPr>
        <p:spPr>
          <a:xfrm>
            <a:off x="2928926" y="214290"/>
            <a:ext cx="2843226" cy="177165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solidFill>
                  <a:schemeClr val="accent5">
                    <a:lumMod val="50000"/>
                  </a:schemeClr>
                </a:solidFill>
              </a:rPr>
              <a:t>PROVINCIA CHAQUEÑA</a:t>
            </a:r>
          </a:p>
        </p:txBody>
      </p:sp>
      <p:sp>
        <p:nvSpPr>
          <p:cNvPr id="5" name="4 Elipse"/>
          <p:cNvSpPr/>
          <p:nvPr/>
        </p:nvSpPr>
        <p:spPr>
          <a:xfrm>
            <a:off x="285720" y="2357430"/>
            <a:ext cx="1985938" cy="1485904"/>
          </a:xfrm>
          <a:prstGeom prst="ellipse">
            <a:avLst/>
          </a:prstGeom>
          <a:solidFill>
            <a:srgbClr val="F68D3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accent5">
                    <a:lumMod val="50000"/>
                  </a:schemeClr>
                </a:solidFill>
              </a:rPr>
              <a:t>DISTRITO CHAQUEÑO ORIENTAL</a:t>
            </a:r>
          </a:p>
        </p:txBody>
      </p:sp>
      <p:sp>
        <p:nvSpPr>
          <p:cNvPr id="6" name="5 Elipse"/>
          <p:cNvSpPr/>
          <p:nvPr/>
        </p:nvSpPr>
        <p:spPr>
          <a:xfrm>
            <a:off x="6357950" y="2071678"/>
            <a:ext cx="2128846" cy="1557342"/>
          </a:xfrm>
          <a:prstGeom prst="ellipse">
            <a:avLst/>
          </a:prstGeom>
          <a:solidFill>
            <a:srgbClr val="F68D3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accent5">
                    <a:lumMod val="50000"/>
                  </a:schemeClr>
                </a:solidFill>
              </a:rPr>
              <a:t>DISTRITO CHAQUEÑO OCCIDENTAL</a:t>
            </a:r>
          </a:p>
        </p:txBody>
      </p:sp>
      <p:sp>
        <p:nvSpPr>
          <p:cNvPr id="7" name="6 Elipse"/>
          <p:cNvSpPr/>
          <p:nvPr/>
        </p:nvSpPr>
        <p:spPr>
          <a:xfrm>
            <a:off x="1714480" y="4357694"/>
            <a:ext cx="1985970" cy="170021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accent5">
                    <a:lumMod val="50000"/>
                  </a:schemeClr>
                </a:solidFill>
              </a:rPr>
              <a:t>DISTRITO CHAQUEÑO SERRANO</a:t>
            </a:r>
          </a:p>
        </p:txBody>
      </p:sp>
      <p:sp>
        <p:nvSpPr>
          <p:cNvPr id="8" name="7 Elipse"/>
          <p:cNvSpPr/>
          <p:nvPr/>
        </p:nvSpPr>
        <p:spPr>
          <a:xfrm>
            <a:off x="4572000" y="4429132"/>
            <a:ext cx="2128846" cy="1700218"/>
          </a:xfrm>
          <a:prstGeom prst="ellipse">
            <a:avLst/>
          </a:prstGeom>
          <a:solidFill>
            <a:srgbClr val="F68D3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accent5">
                    <a:lumMod val="50000"/>
                  </a:schemeClr>
                </a:solidFill>
              </a:rPr>
              <a:t>DISTRITO DE LAS SABANAS</a:t>
            </a:r>
          </a:p>
        </p:txBody>
      </p:sp>
      <p:cxnSp>
        <p:nvCxnSpPr>
          <p:cNvPr id="10" name="9 Conector recto de flecha"/>
          <p:cNvCxnSpPr/>
          <p:nvPr/>
        </p:nvCxnSpPr>
        <p:spPr>
          <a:xfrm rot="10800000" flipV="1">
            <a:off x="2000232" y="1785926"/>
            <a:ext cx="1143008" cy="71438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 de flecha"/>
          <p:cNvCxnSpPr/>
          <p:nvPr/>
        </p:nvCxnSpPr>
        <p:spPr>
          <a:xfrm rot="5400000">
            <a:off x="2343128" y="2800338"/>
            <a:ext cx="2071702" cy="64294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 de flecha"/>
          <p:cNvCxnSpPr/>
          <p:nvPr/>
        </p:nvCxnSpPr>
        <p:spPr>
          <a:xfrm rot="16200000" flipH="1">
            <a:off x="3893339" y="3036091"/>
            <a:ext cx="2143140" cy="5000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 de flecha"/>
          <p:cNvCxnSpPr/>
          <p:nvPr/>
        </p:nvCxnSpPr>
        <p:spPr>
          <a:xfrm>
            <a:off x="5643570" y="1643050"/>
            <a:ext cx="857256" cy="64294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/>
          </a:bodyPr>
          <a:lstStyle/>
          <a:p>
            <a:r>
              <a:rPr lang="es-ES_tradnl" sz="2400" b="1" dirty="0">
                <a:solidFill>
                  <a:srgbClr val="C00000"/>
                </a:solidFill>
                <a:latin typeface="Constantia" pitchFamily="18" charset="0"/>
              </a:rPr>
              <a:t>DISTRITO CHAQUEÑO SERRANO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73542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sz="1800" b="1" dirty="0">
                <a:solidFill>
                  <a:srgbClr val="FF0000"/>
                </a:solidFill>
                <a:latin typeface="Constantia" pitchFamily="18" charset="0"/>
              </a:rPr>
              <a:t>-</a:t>
            </a:r>
            <a:r>
              <a:rPr lang="es-E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DISTRIBUCIÓN</a:t>
            </a:r>
            <a:r>
              <a:rPr lang="es-ES" sz="1800" b="1" dirty="0">
                <a:solidFill>
                  <a:srgbClr val="FF0000"/>
                </a:solidFill>
                <a:latin typeface="Constantia" pitchFamily="18" charset="0"/>
              </a:rPr>
              <a:t>:  </a:t>
            </a:r>
            <a:r>
              <a:rPr lang="es-ES" sz="1800" b="1" dirty="0">
                <a:latin typeface="Constantia" pitchFamily="18" charset="0"/>
              </a:rPr>
              <a:t>Valles bajos </a:t>
            </a:r>
            <a:r>
              <a:rPr lang="es-ES" sz="1800" b="1" dirty="0" err="1">
                <a:latin typeface="Constantia" pitchFamily="18" charset="0"/>
              </a:rPr>
              <a:t>xéricos</a:t>
            </a:r>
            <a:r>
              <a:rPr lang="es-ES" sz="1800" b="1" dirty="0">
                <a:latin typeface="Constantia" pitchFamily="18" charset="0"/>
              </a:rPr>
              <a:t> ubicados en el este y sur de  la Provincia de Jujuy. También se presenta en enclaves más elevados del Departamento Valle Grande y en la Serranía de Santa bárbara.</a:t>
            </a:r>
          </a:p>
          <a:p>
            <a:pPr algn="just"/>
            <a:endParaRPr lang="es-ES" sz="1800" b="1" dirty="0">
              <a:solidFill>
                <a:srgbClr val="C00000"/>
              </a:solidFill>
              <a:latin typeface="Constantia" pitchFamily="18" charset="0"/>
            </a:endParaRPr>
          </a:p>
          <a:p>
            <a:pPr marL="0" indent="0" algn="just">
              <a:buNone/>
            </a:pPr>
            <a:r>
              <a:rPr lang="es-ES" sz="1800" b="1" dirty="0">
                <a:solidFill>
                  <a:srgbClr val="FF0000"/>
                </a:solidFill>
                <a:latin typeface="Constantia" pitchFamily="18" charset="0"/>
              </a:rPr>
              <a:t>-</a:t>
            </a:r>
            <a:r>
              <a:rPr lang="es-E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BIOCLIMA</a:t>
            </a:r>
            <a:r>
              <a:rPr lang="es-ES" sz="1800" b="1" dirty="0">
                <a:solidFill>
                  <a:srgbClr val="FF0000"/>
                </a:solidFill>
                <a:latin typeface="Constantia" pitchFamily="18" charset="0"/>
              </a:rPr>
              <a:t>:  </a:t>
            </a:r>
            <a:r>
              <a:rPr lang="es-ES" sz="1800" b="1" dirty="0">
                <a:latin typeface="Constantia" pitchFamily="18" charset="0"/>
              </a:rPr>
              <a:t>Tropical </a:t>
            </a:r>
            <a:r>
              <a:rPr lang="es-ES" sz="1800" b="1" dirty="0" err="1">
                <a:latin typeface="Constantia" pitchFamily="18" charset="0"/>
              </a:rPr>
              <a:t>Xérico</a:t>
            </a:r>
            <a:r>
              <a:rPr lang="es-ES" sz="1800" b="1" dirty="0">
                <a:latin typeface="Constantia" pitchFamily="18" charset="0"/>
              </a:rPr>
              <a:t> Seco con </a:t>
            </a:r>
            <a:r>
              <a:rPr lang="es-ES" sz="1800" b="1" dirty="0" err="1">
                <a:latin typeface="Constantia" pitchFamily="18" charset="0"/>
              </a:rPr>
              <a:t>Termotipos</a:t>
            </a:r>
            <a:r>
              <a:rPr lang="es-ES" sz="1800" b="1" dirty="0">
                <a:latin typeface="Constantia" pitchFamily="18" charset="0"/>
              </a:rPr>
              <a:t> </a:t>
            </a:r>
            <a:r>
              <a:rPr lang="es-ES" sz="1800" b="1" dirty="0" err="1">
                <a:latin typeface="Constantia" pitchFamily="18" charset="0"/>
              </a:rPr>
              <a:t>Termotropical</a:t>
            </a:r>
            <a:r>
              <a:rPr lang="es-ES" sz="1800" b="1" dirty="0">
                <a:latin typeface="Constantia" pitchFamily="18" charset="0"/>
              </a:rPr>
              <a:t> y </a:t>
            </a:r>
            <a:r>
              <a:rPr lang="es-ES" sz="1800" b="1" dirty="0" err="1">
                <a:latin typeface="Constantia" pitchFamily="18" charset="0"/>
              </a:rPr>
              <a:t>Mesotropical</a:t>
            </a:r>
            <a:r>
              <a:rPr lang="es-ES" sz="1800" b="1" dirty="0">
                <a:latin typeface="Constantia" pitchFamily="18" charset="0"/>
              </a:rPr>
              <a:t>, entre 350-1100 msnm. Tº= 17,7-20,7  </a:t>
            </a:r>
            <a:r>
              <a:rPr lang="es-ES" sz="1800" b="1" dirty="0" err="1">
                <a:latin typeface="Constantia" pitchFamily="18" charset="0"/>
              </a:rPr>
              <a:t>°c</a:t>
            </a:r>
            <a:r>
              <a:rPr lang="es-ES" sz="1800" b="1" dirty="0">
                <a:latin typeface="Constantia" pitchFamily="18" charset="0"/>
              </a:rPr>
              <a:t>  420-530 mm.</a:t>
            </a:r>
          </a:p>
          <a:p>
            <a:pPr algn="just"/>
            <a:endParaRPr lang="es-ES" sz="1800" b="1" dirty="0">
              <a:latin typeface="Constantia" pitchFamily="18" charset="0"/>
            </a:endParaRPr>
          </a:p>
          <a:p>
            <a:pPr marL="0" indent="0" algn="just">
              <a:buNone/>
            </a:pPr>
            <a:r>
              <a:rPr lang="es-ES" sz="1800" b="1" dirty="0">
                <a:solidFill>
                  <a:srgbClr val="FF0000"/>
                </a:solidFill>
                <a:latin typeface="Constantia" pitchFamily="18" charset="0"/>
              </a:rPr>
              <a:t>-</a:t>
            </a:r>
            <a:r>
              <a:rPr lang="es-E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LOCALIDADES</a:t>
            </a:r>
            <a:r>
              <a:rPr lang="es-ES" sz="1800" b="1" dirty="0">
                <a:solidFill>
                  <a:srgbClr val="FF0000"/>
                </a:solidFill>
                <a:latin typeface="Constantia" pitchFamily="18" charset="0"/>
              </a:rPr>
              <a:t>: </a:t>
            </a:r>
            <a:r>
              <a:rPr lang="es-ES" sz="1800" b="1" dirty="0" err="1">
                <a:latin typeface="Constantia" pitchFamily="18" charset="0"/>
              </a:rPr>
              <a:t>Chalicán</a:t>
            </a:r>
            <a:r>
              <a:rPr lang="es-ES" sz="1800" b="1" dirty="0">
                <a:latin typeface="Constantia" pitchFamily="18" charset="0"/>
              </a:rPr>
              <a:t>, El Quemado, La Esperanza, San Pedro, Villa Las Rosas. Arroyo Colorado, Bajada de Pinto (</a:t>
            </a:r>
            <a:r>
              <a:rPr lang="es-ES" sz="1800" b="1" dirty="0" err="1">
                <a:latin typeface="Constantia" pitchFamily="18" charset="0"/>
              </a:rPr>
              <a:t>Lavayén</a:t>
            </a:r>
            <a:r>
              <a:rPr lang="es-ES" sz="1800" b="1" dirty="0">
                <a:latin typeface="Constantia" pitchFamily="18" charset="0"/>
              </a:rPr>
              <a:t>), Barro Negro, El Milagro, Fuensanta, La Escuela, La Mendieta, Las Maderas, Las Peñas-Las Delicias, Los Lapachos, Miraflores, Palos Blancos, Pampa Blanca, Perico, San Antonio (La Esperanza), San Juan de Dios, San Juancito, San Juancito (La Mendieta), Santa Clara. </a:t>
            </a:r>
          </a:p>
          <a:p>
            <a:pPr marL="0" indent="0" algn="just">
              <a:buNone/>
            </a:pPr>
            <a:endParaRPr lang="es-ES" sz="1800" b="1" dirty="0">
              <a:solidFill>
                <a:srgbClr val="FF0000"/>
              </a:solidFill>
              <a:latin typeface="Constantia" pitchFamily="18" charset="0"/>
            </a:endParaRPr>
          </a:p>
          <a:p>
            <a:pPr marL="0" indent="0" algn="just">
              <a:buNone/>
            </a:pPr>
            <a:r>
              <a:rPr lang="es-ES" sz="1800" b="1" dirty="0">
                <a:solidFill>
                  <a:srgbClr val="FF0000"/>
                </a:solidFill>
                <a:latin typeface="Constantia" pitchFamily="18" charset="0"/>
              </a:rPr>
              <a:t>-</a:t>
            </a:r>
            <a:r>
              <a:rPr lang="es-E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FORMACIÓN VEGETAL CARACTERÍSTICA</a:t>
            </a:r>
            <a:r>
              <a:rPr lang="es-ES" sz="1800" b="1" dirty="0">
                <a:solidFill>
                  <a:srgbClr val="FF0000"/>
                </a:solidFill>
                <a:latin typeface="Constantia" pitchFamily="18" charset="0"/>
              </a:rPr>
              <a:t>: </a:t>
            </a:r>
            <a:r>
              <a:rPr lang="es-ES" sz="1800" b="1" dirty="0">
                <a:latin typeface="Constantia" pitchFamily="18" charset="0"/>
              </a:rPr>
              <a:t>  </a:t>
            </a:r>
            <a:r>
              <a:rPr lang="es-ES" sz="1800" b="1" dirty="0">
                <a:solidFill>
                  <a:srgbClr val="005426"/>
                </a:solidFill>
                <a:latin typeface="Constantia" pitchFamily="18" charset="0"/>
              </a:rPr>
              <a:t>BOSQUES XERÓFILOS. </a:t>
            </a:r>
          </a:p>
        </p:txBody>
      </p:sp>
    </p:spTree>
  </p:cSld>
  <p:clrMapOvr>
    <a:masterClrMapping/>
  </p:clrMapOvr>
  <p:transition spd="slow">
    <p:zo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Elipse"/>
          <p:cNvSpPr/>
          <p:nvPr/>
        </p:nvSpPr>
        <p:spPr>
          <a:xfrm>
            <a:off x="3000364" y="642918"/>
            <a:ext cx="2771788" cy="155734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rgbClr val="C00000"/>
                </a:solidFill>
                <a:latin typeface="Constantia" pitchFamily="18" charset="0"/>
              </a:rPr>
              <a:t>Comunidades</a:t>
            </a:r>
          </a:p>
          <a:p>
            <a:pPr algn="ctr"/>
            <a:r>
              <a:rPr lang="es-ES" b="1" dirty="0">
                <a:solidFill>
                  <a:srgbClr val="C00000"/>
                </a:solidFill>
                <a:latin typeface="Constantia" pitchFamily="18" charset="0"/>
              </a:rPr>
              <a:t>arbóreas principales</a:t>
            </a:r>
          </a:p>
        </p:txBody>
      </p:sp>
      <p:sp>
        <p:nvSpPr>
          <p:cNvPr id="6" name="5 Elipse"/>
          <p:cNvSpPr/>
          <p:nvPr/>
        </p:nvSpPr>
        <p:spPr>
          <a:xfrm>
            <a:off x="464454" y="3589413"/>
            <a:ext cx="3888432" cy="198597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solidFill>
                  <a:schemeClr val="tx1"/>
                </a:solidFill>
                <a:latin typeface="Constantia" pitchFamily="18" charset="0"/>
              </a:rPr>
              <a:t>Bosques </a:t>
            </a:r>
          </a:p>
          <a:p>
            <a:pPr algn="ctr"/>
            <a:r>
              <a:rPr lang="es-ES" sz="2400" b="1" dirty="0">
                <a:solidFill>
                  <a:schemeClr val="tx1"/>
                </a:solidFill>
                <a:latin typeface="Constantia" pitchFamily="18" charset="0"/>
              </a:rPr>
              <a:t>de </a:t>
            </a:r>
          </a:p>
          <a:p>
            <a:pPr algn="ctr"/>
            <a:r>
              <a:rPr lang="es-ES" sz="2400" b="1" dirty="0">
                <a:solidFill>
                  <a:schemeClr val="tx1"/>
                </a:solidFill>
                <a:latin typeface="Constantia" pitchFamily="18" charset="0"/>
              </a:rPr>
              <a:t>Horco-quebracho</a:t>
            </a:r>
          </a:p>
          <a:p>
            <a:pPr algn="ctr"/>
            <a:r>
              <a:rPr lang="es-ES" sz="2400" b="1" dirty="0">
                <a:solidFill>
                  <a:schemeClr val="tx1"/>
                </a:solidFill>
                <a:latin typeface="Constantia" pitchFamily="18" charset="0"/>
              </a:rPr>
              <a:t>(quebrachales)</a:t>
            </a:r>
          </a:p>
        </p:txBody>
      </p:sp>
      <p:sp>
        <p:nvSpPr>
          <p:cNvPr id="8" name="7 Flecha derecha"/>
          <p:cNvSpPr/>
          <p:nvPr/>
        </p:nvSpPr>
        <p:spPr>
          <a:xfrm rot="6875635">
            <a:off x="2511160" y="264992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5 Elipse">
            <a:extLst>
              <a:ext uri="{FF2B5EF4-FFF2-40B4-BE49-F238E27FC236}">
                <a16:creationId xmlns:a16="http://schemas.microsoft.com/office/drawing/2014/main" id="{4711C1AD-B146-5586-EE14-4B8E683A62A9}"/>
              </a:ext>
            </a:extLst>
          </p:cNvPr>
          <p:cNvSpPr/>
          <p:nvPr/>
        </p:nvSpPr>
        <p:spPr>
          <a:xfrm>
            <a:off x="5004049" y="3589413"/>
            <a:ext cx="3656404" cy="198597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solidFill>
                  <a:schemeClr val="tx1"/>
                </a:solidFill>
                <a:latin typeface="Constantia" pitchFamily="18" charset="0"/>
              </a:rPr>
              <a:t>Bosques </a:t>
            </a:r>
          </a:p>
          <a:p>
            <a:pPr algn="ctr"/>
            <a:r>
              <a:rPr lang="es-ES" sz="2400" b="1" dirty="0">
                <a:solidFill>
                  <a:schemeClr val="tx1"/>
                </a:solidFill>
                <a:latin typeface="Constantia" pitchFamily="18" charset="0"/>
              </a:rPr>
              <a:t>de algarrobo (algarrobales)</a:t>
            </a:r>
          </a:p>
        </p:txBody>
      </p:sp>
      <p:sp>
        <p:nvSpPr>
          <p:cNvPr id="3" name="7 Flecha derecha">
            <a:extLst>
              <a:ext uri="{FF2B5EF4-FFF2-40B4-BE49-F238E27FC236}">
                <a16:creationId xmlns:a16="http://schemas.microsoft.com/office/drawing/2014/main" id="{AB5D9E5E-4892-C1E7-0A0B-983C2989DAA7}"/>
              </a:ext>
            </a:extLst>
          </p:cNvPr>
          <p:cNvSpPr/>
          <p:nvPr/>
        </p:nvSpPr>
        <p:spPr>
          <a:xfrm rot="3845139">
            <a:off x="5282948" y="264992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ransition spd="slow">
    <p:zo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Título"/>
          <p:cNvSpPr>
            <a:spLocks noGrp="1"/>
          </p:cNvSpPr>
          <p:nvPr>
            <p:ph type="title"/>
          </p:nvPr>
        </p:nvSpPr>
        <p:spPr>
          <a:xfrm>
            <a:off x="0" y="188640"/>
            <a:ext cx="8892480" cy="648072"/>
          </a:xfrm>
        </p:spPr>
        <p:txBody>
          <a:bodyPr>
            <a:noAutofit/>
          </a:bodyPr>
          <a:lstStyle/>
          <a:p>
            <a:r>
              <a:rPr lang="es-ES_tradnl" sz="2000" b="1" dirty="0">
                <a:solidFill>
                  <a:srgbClr val="C00000"/>
                </a:solidFill>
                <a:latin typeface="Constantia" pitchFamily="18" charset="0"/>
              </a:rPr>
              <a:t>Especies características del Distrito  Chaqueño Serrano</a:t>
            </a:r>
            <a:endParaRPr lang="es-ES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7" name="6 Marcador de contenido"/>
          <p:cNvSpPr>
            <a:spLocks noGrp="1"/>
          </p:cNvSpPr>
          <p:nvPr>
            <p:ph idx="1"/>
          </p:nvPr>
        </p:nvSpPr>
        <p:spPr>
          <a:xfrm>
            <a:off x="467544" y="1084948"/>
            <a:ext cx="8229600" cy="5656420"/>
          </a:xfrm>
        </p:spPr>
        <p:txBody>
          <a:bodyPr>
            <a:noAutofit/>
          </a:bodyPr>
          <a:lstStyle/>
          <a:p>
            <a:r>
              <a:rPr lang="es-ES" sz="2000" b="1" i="1" dirty="0" err="1">
                <a:latin typeface="Constantia" pitchFamily="18" charset="0"/>
              </a:rPr>
              <a:t>Schinopsis</a:t>
            </a:r>
            <a:r>
              <a:rPr lang="es-ES" sz="2000" b="1" i="1" dirty="0">
                <a:latin typeface="Constantia" pitchFamily="18" charset="0"/>
              </a:rPr>
              <a:t> </a:t>
            </a:r>
            <a:r>
              <a:rPr lang="es-ES" sz="2000" b="1" i="1" dirty="0" err="1">
                <a:latin typeface="Constantia" pitchFamily="18" charset="0"/>
              </a:rPr>
              <a:t>lorentzii</a:t>
            </a:r>
            <a:r>
              <a:rPr lang="es-ES" sz="2000" b="1" i="1" dirty="0">
                <a:latin typeface="Constantia" pitchFamily="18" charset="0"/>
              </a:rPr>
              <a:t> </a:t>
            </a:r>
            <a:r>
              <a:rPr lang="es-ES" sz="2000" b="1" dirty="0">
                <a:latin typeface="Constantia" pitchFamily="18" charset="0"/>
              </a:rPr>
              <a:t>(horco quebracho)</a:t>
            </a:r>
          </a:p>
          <a:p>
            <a:r>
              <a:rPr lang="es-ES" sz="2000" b="1" i="1" dirty="0" err="1">
                <a:latin typeface="Constantia" pitchFamily="18" charset="0"/>
              </a:rPr>
              <a:t>Lithraea</a:t>
            </a:r>
            <a:r>
              <a:rPr lang="es-ES" sz="2000" b="1" i="1" dirty="0">
                <a:latin typeface="Constantia" pitchFamily="18" charset="0"/>
              </a:rPr>
              <a:t> </a:t>
            </a:r>
            <a:r>
              <a:rPr lang="es-ES" sz="2000" b="1" i="1" dirty="0" err="1">
                <a:latin typeface="Constantia" pitchFamily="18" charset="0"/>
              </a:rPr>
              <a:t>ternifolia</a:t>
            </a:r>
            <a:r>
              <a:rPr lang="es-ES" sz="2000" b="1" i="1" dirty="0">
                <a:latin typeface="Constantia" pitchFamily="18" charset="0"/>
              </a:rPr>
              <a:t> </a:t>
            </a:r>
            <a:r>
              <a:rPr lang="es-ES" sz="2000" b="1" dirty="0">
                <a:latin typeface="Constantia" pitchFamily="18" charset="0"/>
              </a:rPr>
              <a:t>(molle de beber)</a:t>
            </a:r>
          </a:p>
          <a:p>
            <a:r>
              <a:rPr lang="es-ES" sz="2000" b="1" i="1" dirty="0" err="1">
                <a:latin typeface="Constantia" pitchFamily="18" charset="0"/>
              </a:rPr>
              <a:t>Condalia</a:t>
            </a:r>
            <a:r>
              <a:rPr lang="es-ES" sz="2000" b="1" i="1" dirty="0">
                <a:latin typeface="Constantia" pitchFamily="18" charset="0"/>
              </a:rPr>
              <a:t> </a:t>
            </a:r>
            <a:r>
              <a:rPr lang="es-ES" sz="2000" b="1" i="1" dirty="0" err="1">
                <a:latin typeface="Constantia" pitchFamily="18" charset="0"/>
              </a:rPr>
              <a:t>microphylla</a:t>
            </a:r>
            <a:r>
              <a:rPr lang="es-ES" sz="2000" b="1" i="1" dirty="0">
                <a:latin typeface="Constantia" pitchFamily="18" charset="0"/>
              </a:rPr>
              <a:t> </a:t>
            </a:r>
            <a:r>
              <a:rPr lang="es-ES" sz="2000" b="1" dirty="0">
                <a:latin typeface="Constantia" pitchFamily="18" charset="0"/>
              </a:rPr>
              <a:t>(piquillín)</a:t>
            </a:r>
          </a:p>
          <a:p>
            <a:r>
              <a:rPr lang="es-AR" sz="2000" b="1" i="1" dirty="0" err="1">
                <a:latin typeface="Constantia" panose="02030602050306030303" pitchFamily="18" charset="0"/>
              </a:rPr>
              <a:t>Caesalpinia</a:t>
            </a:r>
            <a:r>
              <a:rPr lang="es-AR" sz="2000" b="1" i="1" dirty="0">
                <a:latin typeface="Constantia" panose="02030602050306030303" pitchFamily="18" charset="0"/>
              </a:rPr>
              <a:t> </a:t>
            </a:r>
            <a:r>
              <a:rPr lang="es-AR" sz="2000" b="1" i="1" dirty="0" err="1">
                <a:latin typeface="Constantia" panose="02030602050306030303" pitchFamily="18" charset="0"/>
              </a:rPr>
              <a:t>paraguariensis</a:t>
            </a:r>
            <a:r>
              <a:rPr lang="es-AR" sz="2000" b="1" i="1" dirty="0">
                <a:latin typeface="Constantia" panose="02030602050306030303" pitchFamily="18" charset="0"/>
              </a:rPr>
              <a:t> </a:t>
            </a:r>
            <a:r>
              <a:rPr lang="es-AR" sz="2000" b="1" dirty="0">
                <a:latin typeface="Constantia" panose="02030602050306030303" pitchFamily="18" charset="0"/>
              </a:rPr>
              <a:t>(guayacán)</a:t>
            </a:r>
            <a:r>
              <a:rPr lang="es-AR" sz="2000" b="1" i="1" dirty="0">
                <a:latin typeface="Constantia" panose="02030602050306030303" pitchFamily="18" charset="0"/>
              </a:rPr>
              <a:t> </a:t>
            </a:r>
            <a:endParaRPr lang="es-ES" sz="2000" b="1" dirty="0">
              <a:latin typeface="Constantia" pitchFamily="18" charset="0"/>
            </a:endParaRPr>
          </a:p>
          <a:p>
            <a:r>
              <a:rPr lang="es-ES" sz="2000" b="1" dirty="0" err="1">
                <a:latin typeface="Constantia" pitchFamily="18" charset="0"/>
              </a:rPr>
              <a:t>Aspidosperna</a:t>
            </a:r>
            <a:r>
              <a:rPr lang="es-ES" sz="2000" b="1" dirty="0">
                <a:latin typeface="Constantia" pitchFamily="18" charset="0"/>
              </a:rPr>
              <a:t> quebracho-blanco </a:t>
            </a:r>
            <a:r>
              <a:rPr lang="es-ES" sz="2000" b="1" i="1" dirty="0">
                <a:latin typeface="Constantia" pitchFamily="18" charset="0"/>
              </a:rPr>
              <a:t>(quebracho blanco)</a:t>
            </a:r>
          </a:p>
          <a:p>
            <a:r>
              <a:rPr lang="es-ES" sz="2000" b="1" i="1" dirty="0" err="1">
                <a:latin typeface="Constantia" pitchFamily="18" charset="0"/>
              </a:rPr>
              <a:t>Anisocapparis</a:t>
            </a:r>
            <a:r>
              <a:rPr lang="es-ES" sz="2000" b="1" i="1" dirty="0">
                <a:latin typeface="Constantia" pitchFamily="18" charset="0"/>
              </a:rPr>
              <a:t> </a:t>
            </a:r>
            <a:r>
              <a:rPr lang="es-ES" sz="2000" b="1" i="1" dirty="0" err="1">
                <a:latin typeface="Constantia" pitchFamily="18" charset="0"/>
              </a:rPr>
              <a:t>speciosa</a:t>
            </a:r>
            <a:endParaRPr lang="es-ES" sz="2000" b="1" i="1" dirty="0">
              <a:latin typeface="Constantia" pitchFamily="18" charset="0"/>
            </a:endParaRPr>
          </a:p>
          <a:p>
            <a:r>
              <a:rPr lang="es-ES" sz="2000" b="1" i="1" dirty="0" err="1">
                <a:latin typeface="Constantia" pitchFamily="18" charset="0"/>
              </a:rPr>
              <a:t>Capparicordis</a:t>
            </a:r>
            <a:r>
              <a:rPr lang="es-ES" sz="2000" b="1" i="1" dirty="0">
                <a:latin typeface="Constantia" pitchFamily="18" charset="0"/>
              </a:rPr>
              <a:t> </a:t>
            </a:r>
            <a:r>
              <a:rPr lang="es-ES" sz="2000" b="1" i="1" dirty="0" err="1">
                <a:latin typeface="Constantia" pitchFamily="18" charset="0"/>
              </a:rPr>
              <a:t>tweediana</a:t>
            </a:r>
            <a:endParaRPr lang="es-ES" sz="2000" b="1" i="1" dirty="0">
              <a:latin typeface="Constantia" pitchFamily="18" charset="0"/>
            </a:endParaRPr>
          </a:p>
          <a:p>
            <a:r>
              <a:rPr lang="es-ES" sz="2000" b="1" i="1" dirty="0" err="1">
                <a:latin typeface="Constantia" panose="02030602050306030303" pitchFamily="18" charset="0"/>
              </a:rPr>
              <a:t>Atamisquea</a:t>
            </a:r>
            <a:r>
              <a:rPr lang="es-ES" sz="2000" b="1" i="1" dirty="0">
                <a:latin typeface="Constantia" panose="02030602050306030303" pitchFamily="18" charset="0"/>
              </a:rPr>
              <a:t> </a:t>
            </a:r>
            <a:r>
              <a:rPr lang="es-ES" sz="2000" b="1" i="1" dirty="0" err="1">
                <a:latin typeface="Constantia" panose="02030602050306030303" pitchFamily="18" charset="0"/>
              </a:rPr>
              <a:t>emar</a:t>
            </a:r>
            <a:r>
              <a:rPr lang="es-ES" sz="2000" b="1" dirty="0" err="1">
                <a:latin typeface="Constantia" panose="02030602050306030303" pitchFamily="18" charset="0"/>
              </a:rPr>
              <a:t>ginata</a:t>
            </a:r>
            <a:endParaRPr lang="es-ES" sz="2000" b="1" dirty="0">
              <a:latin typeface="Constantia" panose="02030602050306030303" pitchFamily="18" charset="0"/>
            </a:endParaRPr>
          </a:p>
          <a:p>
            <a:r>
              <a:rPr lang="es-AR" sz="2000" b="1" i="1" dirty="0" err="1">
                <a:latin typeface="Constantia" panose="02030602050306030303" pitchFamily="18" charset="0"/>
              </a:rPr>
              <a:t>Acanthosyris</a:t>
            </a:r>
            <a:r>
              <a:rPr lang="es-AR" sz="2000" b="1" i="1" dirty="0">
                <a:latin typeface="Constantia" panose="02030602050306030303" pitchFamily="18" charset="0"/>
              </a:rPr>
              <a:t> </a:t>
            </a:r>
            <a:r>
              <a:rPr lang="es-AR" sz="2000" b="1" i="1" dirty="0" err="1">
                <a:latin typeface="Constantia" panose="02030602050306030303" pitchFamily="18" charset="0"/>
              </a:rPr>
              <a:t>falcata</a:t>
            </a:r>
            <a:r>
              <a:rPr lang="es-AR" sz="2000" b="1" i="1" dirty="0">
                <a:latin typeface="Constantia" panose="02030602050306030303" pitchFamily="18" charset="0"/>
              </a:rPr>
              <a:t> </a:t>
            </a:r>
            <a:endParaRPr lang="es-ES" sz="2000" b="1" i="1" dirty="0">
              <a:latin typeface="Constantia" panose="02030602050306030303" pitchFamily="18" charset="0"/>
            </a:endParaRPr>
          </a:p>
          <a:p>
            <a:r>
              <a:rPr lang="es-ES" sz="2000" b="1" i="1" dirty="0" err="1">
                <a:latin typeface="Constantia" panose="02030602050306030303" pitchFamily="18" charset="0"/>
              </a:rPr>
              <a:t>Parkinsonia</a:t>
            </a:r>
            <a:r>
              <a:rPr lang="es-ES" sz="2000" b="1" i="1" dirty="0">
                <a:latin typeface="Constantia" panose="02030602050306030303" pitchFamily="18" charset="0"/>
              </a:rPr>
              <a:t> </a:t>
            </a:r>
            <a:r>
              <a:rPr lang="es-ES" sz="2000" b="1" i="1" dirty="0" err="1">
                <a:latin typeface="Constantia" panose="02030602050306030303" pitchFamily="18" charset="0"/>
              </a:rPr>
              <a:t>praecox</a:t>
            </a:r>
            <a:endParaRPr lang="es-ES" sz="2000" b="1" i="1" dirty="0">
              <a:latin typeface="Constantia" panose="02030602050306030303" pitchFamily="18" charset="0"/>
            </a:endParaRPr>
          </a:p>
          <a:p>
            <a:r>
              <a:rPr lang="es-ES" sz="2000" b="1" i="1" dirty="0" err="1">
                <a:latin typeface="Constantia" panose="02030602050306030303" pitchFamily="18" charset="0"/>
              </a:rPr>
              <a:t>Pereskia</a:t>
            </a:r>
            <a:r>
              <a:rPr lang="es-ES" sz="2000" b="1" i="1" dirty="0">
                <a:latin typeface="Constantia" panose="02030602050306030303" pitchFamily="18" charset="0"/>
              </a:rPr>
              <a:t> </a:t>
            </a:r>
            <a:r>
              <a:rPr lang="es-ES" sz="2000" b="1" i="1" dirty="0" err="1">
                <a:latin typeface="Constantia" panose="02030602050306030303" pitchFamily="18" charset="0"/>
              </a:rPr>
              <a:t>sacharosa</a:t>
            </a:r>
            <a:endParaRPr lang="es-ES" sz="2000" b="1" i="1" dirty="0">
              <a:latin typeface="Constantia" panose="02030602050306030303" pitchFamily="18" charset="0"/>
            </a:endParaRPr>
          </a:p>
          <a:p>
            <a:r>
              <a:rPr lang="es-ES" sz="2000" b="1" i="1" dirty="0" err="1">
                <a:latin typeface="Constantia" panose="02030602050306030303" pitchFamily="18" charset="0"/>
              </a:rPr>
              <a:t>PorlierIa</a:t>
            </a:r>
            <a:r>
              <a:rPr lang="es-ES" sz="2000" b="1" i="1" dirty="0">
                <a:latin typeface="Constantia" panose="02030602050306030303" pitchFamily="18" charset="0"/>
              </a:rPr>
              <a:t> </a:t>
            </a:r>
            <a:r>
              <a:rPr lang="es-ES" sz="2000" b="1" i="1" dirty="0" err="1">
                <a:latin typeface="Constantia" panose="02030602050306030303" pitchFamily="18" charset="0"/>
              </a:rPr>
              <a:t>microphylla</a:t>
            </a:r>
            <a:endParaRPr lang="es-ES" sz="2000" b="1" i="1" dirty="0">
              <a:latin typeface="Constantia" panose="02030602050306030303" pitchFamily="18" charset="0"/>
            </a:endParaRPr>
          </a:p>
          <a:p>
            <a:r>
              <a:rPr lang="es-ES" sz="2000" b="1" i="1" dirty="0">
                <a:latin typeface="Constantia" panose="02030602050306030303" pitchFamily="18" charset="0"/>
              </a:rPr>
              <a:t>Salta triflora</a:t>
            </a:r>
          </a:p>
          <a:p>
            <a:r>
              <a:rPr lang="es-ES" sz="2000" b="1" i="1" dirty="0" err="1">
                <a:latin typeface="Constantia" panose="02030602050306030303" pitchFamily="18" charset="0"/>
              </a:rPr>
              <a:t>Sarcomphalus</a:t>
            </a:r>
            <a:r>
              <a:rPr lang="es-ES" sz="2000" b="1" i="1" dirty="0">
                <a:latin typeface="Constantia" panose="02030602050306030303" pitchFamily="18" charset="0"/>
              </a:rPr>
              <a:t> mistol</a:t>
            </a:r>
          </a:p>
          <a:p>
            <a:r>
              <a:rPr lang="es-ES" sz="2000" b="1" i="1" dirty="0" err="1">
                <a:latin typeface="Constantia" panose="02030602050306030303" pitchFamily="18" charset="0"/>
              </a:rPr>
              <a:t>Sarcotoxicum</a:t>
            </a:r>
            <a:r>
              <a:rPr lang="es-ES" sz="2000" b="1" i="1" dirty="0">
                <a:latin typeface="Constantia" panose="02030602050306030303" pitchFamily="18" charset="0"/>
              </a:rPr>
              <a:t> </a:t>
            </a:r>
            <a:r>
              <a:rPr lang="es-ES" sz="2000" b="1" i="1" dirty="0" err="1">
                <a:latin typeface="Constantia" panose="02030602050306030303" pitchFamily="18" charset="0"/>
              </a:rPr>
              <a:t>salicifolium</a:t>
            </a:r>
            <a:endParaRPr lang="es-ES" sz="2000" b="1" i="1" dirty="0">
              <a:latin typeface="Constantia" panose="02030602050306030303" pitchFamily="18" charset="0"/>
            </a:endParaRPr>
          </a:p>
        </p:txBody>
      </p:sp>
    </p:spTree>
  </p:cSld>
  <p:clrMapOvr>
    <a:masterClrMapping/>
  </p:clrMapOvr>
  <p:transition spd="slow">
    <p:zo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es-ES_tradnl" sz="2000" b="1" dirty="0">
                <a:solidFill>
                  <a:srgbClr val="C00000"/>
                </a:solidFill>
                <a:latin typeface="Constantia" pitchFamily="18" charset="0"/>
              </a:rPr>
              <a:t>Especies características del Distrito Chaqueño Serrano</a:t>
            </a:r>
            <a:endParaRPr lang="es-ES" sz="20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544616"/>
          </a:xfrm>
        </p:spPr>
        <p:txBody>
          <a:bodyPr>
            <a:normAutofit fontScale="77500" lnSpcReduction="20000"/>
          </a:bodyPr>
          <a:lstStyle/>
          <a:p>
            <a:r>
              <a:rPr lang="es-ES" sz="2800" b="1" i="1" dirty="0" err="1">
                <a:latin typeface="Constantia" pitchFamily="18" charset="0"/>
              </a:rPr>
              <a:t>Prosopis</a:t>
            </a:r>
            <a:r>
              <a:rPr lang="es-ES" sz="2800" b="1" i="1" dirty="0">
                <a:latin typeface="Constantia" pitchFamily="18" charset="0"/>
              </a:rPr>
              <a:t> alba </a:t>
            </a:r>
            <a:r>
              <a:rPr lang="es-ES" sz="2800" b="1" dirty="0">
                <a:latin typeface="Constantia" pitchFamily="18" charset="0"/>
              </a:rPr>
              <a:t>(algarrobo blanco)</a:t>
            </a:r>
          </a:p>
          <a:p>
            <a:r>
              <a:rPr lang="es-ES" sz="2800" b="1" i="1" dirty="0" err="1">
                <a:latin typeface="Constantia" pitchFamily="18" charset="0"/>
              </a:rPr>
              <a:t>Maytenus</a:t>
            </a:r>
            <a:r>
              <a:rPr lang="es-ES" sz="2800" b="1" i="1" dirty="0">
                <a:latin typeface="Constantia" pitchFamily="18" charset="0"/>
              </a:rPr>
              <a:t> </a:t>
            </a:r>
            <a:r>
              <a:rPr lang="es-ES" sz="2800" b="1" i="1" dirty="0" err="1">
                <a:latin typeface="Constantia" pitchFamily="18" charset="0"/>
              </a:rPr>
              <a:t>spinosa</a:t>
            </a:r>
            <a:endParaRPr lang="es-ES" sz="2800" b="1" i="1" dirty="0">
              <a:latin typeface="Constantia" pitchFamily="18" charset="0"/>
            </a:endParaRPr>
          </a:p>
          <a:p>
            <a:r>
              <a:rPr lang="es-ES" sz="2800" b="1" i="1" dirty="0">
                <a:latin typeface="Constantia" pitchFamily="18" charset="0"/>
              </a:rPr>
              <a:t> </a:t>
            </a:r>
            <a:r>
              <a:rPr lang="es-ES" sz="2800" b="1" i="1" dirty="0" err="1">
                <a:latin typeface="Constantia" pitchFamily="18" charset="0"/>
              </a:rPr>
              <a:t>Jodina</a:t>
            </a:r>
            <a:r>
              <a:rPr lang="es-ES" sz="2800" b="1" i="1" dirty="0">
                <a:latin typeface="Constantia" pitchFamily="18" charset="0"/>
              </a:rPr>
              <a:t> </a:t>
            </a:r>
            <a:r>
              <a:rPr lang="es-ES" sz="2800" b="1" i="1" dirty="0" err="1">
                <a:latin typeface="Constantia" pitchFamily="18" charset="0"/>
              </a:rPr>
              <a:t>rhombifolia</a:t>
            </a:r>
            <a:r>
              <a:rPr lang="es-ES" sz="2800" b="1" i="1" dirty="0">
                <a:latin typeface="Constantia" pitchFamily="18" charset="0"/>
              </a:rPr>
              <a:t> </a:t>
            </a:r>
            <a:r>
              <a:rPr lang="es-ES" sz="2800" b="1" dirty="0">
                <a:latin typeface="Constantia" pitchFamily="18" charset="0"/>
              </a:rPr>
              <a:t>(sombra de toro)</a:t>
            </a:r>
          </a:p>
          <a:p>
            <a:r>
              <a:rPr lang="es-ES" sz="2800" b="1" i="1" dirty="0">
                <a:latin typeface="Constantia" pitchFamily="18" charset="0"/>
              </a:rPr>
              <a:t>Ceiba </a:t>
            </a:r>
            <a:r>
              <a:rPr lang="es-ES" sz="2800" b="1" i="1" dirty="0" err="1">
                <a:latin typeface="Constantia" pitchFamily="18" charset="0"/>
              </a:rPr>
              <a:t>chodatii</a:t>
            </a:r>
            <a:r>
              <a:rPr lang="es-ES" sz="2800" b="1" i="1" dirty="0">
                <a:latin typeface="Constantia" pitchFamily="18" charset="0"/>
              </a:rPr>
              <a:t> </a:t>
            </a:r>
            <a:r>
              <a:rPr lang="es-ES" sz="2800" b="1" dirty="0">
                <a:latin typeface="Constantia" pitchFamily="18" charset="0"/>
              </a:rPr>
              <a:t>(yuchán)</a:t>
            </a:r>
          </a:p>
          <a:p>
            <a:r>
              <a:rPr lang="es-ES" sz="2800" b="1" i="1" dirty="0" err="1">
                <a:latin typeface="Constantia" pitchFamily="18" charset="0"/>
              </a:rPr>
              <a:t>Cereus</a:t>
            </a:r>
            <a:r>
              <a:rPr lang="es-ES" sz="2800" b="1" i="1" dirty="0">
                <a:latin typeface="Constantia" pitchFamily="18" charset="0"/>
              </a:rPr>
              <a:t> </a:t>
            </a:r>
            <a:r>
              <a:rPr lang="es-ES" sz="2800" b="1" i="1" dirty="0" err="1">
                <a:latin typeface="Constantia" pitchFamily="18" charset="0"/>
              </a:rPr>
              <a:t>coryne</a:t>
            </a:r>
            <a:endParaRPr lang="es-ES" sz="2800" b="1" i="1" dirty="0">
              <a:latin typeface="Constantia" pitchFamily="18" charset="0"/>
            </a:endParaRPr>
          </a:p>
          <a:p>
            <a:r>
              <a:rPr lang="es-ES" sz="2800" b="1" i="1" dirty="0" err="1">
                <a:latin typeface="Constantia" pitchFamily="18" charset="0"/>
              </a:rPr>
              <a:t>Cereus</a:t>
            </a:r>
            <a:r>
              <a:rPr lang="es-ES" sz="2800" b="1" i="1" dirty="0">
                <a:latin typeface="Constantia" pitchFamily="18" charset="0"/>
              </a:rPr>
              <a:t> </a:t>
            </a:r>
            <a:r>
              <a:rPr lang="es-ES" sz="2800" b="1" i="1" dirty="0" err="1">
                <a:latin typeface="Constantia" pitchFamily="18" charset="0"/>
              </a:rPr>
              <a:t>forbesii</a:t>
            </a:r>
            <a:r>
              <a:rPr lang="es-ES" sz="2800" b="1" i="1" dirty="0">
                <a:latin typeface="Constantia" pitchFamily="18" charset="0"/>
              </a:rPr>
              <a:t> </a:t>
            </a:r>
            <a:r>
              <a:rPr lang="es-ES" sz="2800" b="1" dirty="0">
                <a:latin typeface="Constantia" pitchFamily="18" charset="0"/>
              </a:rPr>
              <a:t>(</a:t>
            </a:r>
            <a:r>
              <a:rPr lang="es-ES" sz="2800" b="1" dirty="0" err="1">
                <a:latin typeface="Constantia" pitchFamily="18" charset="0"/>
              </a:rPr>
              <a:t>ucle</a:t>
            </a:r>
            <a:r>
              <a:rPr lang="es-ES" sz="2800" b="1" dirty="0">
                <a:latin typeface="Constantia" pitchFamily="18" charset="0"/>
              </a:rPr>
              <a:t>)</a:t>
            </a:r>
          </a:p>
          <a:p>
            <a:r>
              <a:rPr lang="es-ES" sz="2800" b="1" i="1" dirty="0">
                <a:latin typeface="Constantia" pitchFamily="18" charset="0"/>
              </a:rPr>
              <a:t> </a:t>
            </a:r>
            <a:r>
              <a:rPr lang="es-ES" sz="2800" b="1" i="1" dirty="0" err="1">
                <a:latin typeface="Constantia" pitchFamily="18" charset="0"/>
              </a:rPr>
              <a:t>Cochlospermum</a:t>
            </a:r>
            <a:r>
              <a:rPr lang="es-ES" sz="2800" b="1" i="1" dirty="0">
                <a:latin typeface="Constantia" pitchFamily="18" charset="0"/>
              </a:rPr>
              <a:t> </a:t>
            </a:r>
            <a:r>
              <a:rPr lang="es-ES" sz="2800" b="1" i="1" dirty="0" err="1">
                <a:latin typeface="Constantia" pitchFamily="18" charset="0"/>
              </a:rPr>
              <a:t>tetraporum</a:t>
            </a:r>
            <a:r>
              <a:rPr lang="es-ES" sz="2800" b="1" i="1" dirty="0">
                <a:latin typeface="Constantia" pitchFamily="18" charset="0"/>
              </a:rPr>
              <a:t> </a:t>
            </a:r>
            <a:r>
              <a:rPr lang="es-ES" sz="2800" b="1" dirty="0">
                <a:latin typeface="Constantia" pitchFamily="18" charset="0"/>
              </a:rPr>
              <a:t>(árbol de papel)</a:t>
            </a:r>
          </a:p>
          <a:p>
            <a:r>
              <a:rPr lang="es-ES" sz="2800" b="1" i="1" dirty="0" err="1">
                <a:latin typeface="Constantia" pitchFamily="18" charset="0"/>
              </a:rPr>
              <a:t>Copernicia</a:t>
            </a:r>
            <a:r>
              <a:rPr lang="es-ES" sz="2800" b="1" i="1" dirty="0">
                <a:latin typeface="Constantia" pitchFamily="18" charset="0"/>
              </a:rPr>
              <a:t> alba (</a:t>
            </a:r>
            <a:r>
              <a:rPr lang="es-ES" sz="2800" b="1" dirty="0">
                <a:latin typeface="Constantia" pitchFamily="18" charset="0"/>
              </a:rPr>
              <a:t>palma blanca o caranday)</a:t>
            </a:r>
          </a:p>
          <a:p>
            <a:r>
              <a:rPr lang="es-ES" sz="2800" b="1" i="1" dirty="0" err="1">
                <a:latin typeface="Constantia" pitchFamily="18" charset="0"/>
              </a:rPr>
              <a:t>Cynophalla</a:t>
            </a:r>
            <a:r>
              <a:rPr lang="es-ES" sz="2800" b="1" i="1" dirty="0">
                <a:latin typeface="Constantia" pitchFamily="18" charset="0"/>
              </a:rPr>
              <a:t> </a:t>
            </a:r>
            <a:r>
              <a:rPr lang="es-ES" sz="2800" b="1" i="1" dirty="0" err="1">
                <a:latin typeface="Constantia" pitchFamily="18" charset="0"/>
              </a:rPr>
              <a:t>retusa</a:t>
            </a:r>
            <a:endParaRPr lang="es-ES" sz="2800" b="1" i="1" dirty="0">
              <a:latin typeface="Constantia" pitchFamily="18" charset="0"/>
            </a:endParaRPr>
          </a:p>
          <a:p>
            <a:r>
              <a:rPr lang="es-ES" sz="2800" b="1" i="1" dirty="0" err="1">
                <a:latin typeface="Constantia" pitchFamily="18" charset="0"/>
              </a:rPr>
              <a:t>Geoffroea</a:t>
            </a:r>
            <a:r>
              <a:rPr lang="es-ES" sz="2800" b="1" i="1" dirty="0">
                <a:latin typeface="Constantia" pitchFamily="18" charset="0"/>
              </a:rPr>
              <a:t> </a:t>
            </a:r>
            <a:r>
              <a:rPr lang="es-ES" sz="2800" b="1" i="1" dirty="0" err="1">
                <a:latin typeface="Constantia" pitchFamily="18" charset="0"/>
              </a:rPr>
              <a:t>decorticans</a:t>
            </a:r>
            <a:r>
              <a:rPr lang="es-ES" sz="2800" b="1" i="1" dirty="0">
                <a:latin typeface="Constantia" pitchFamily="18" charset="0"/>
              </a:rPr>
              <a:t> (chañar)</a:t>
            </a:r>
          </a:p>
          <a:p>
            <a:r>
              <a:rPr lang="es-ES" sz="2800" b="1" i="1" dirty="0" err="1">
                <a:latin typeface="Constantia" pitchFamily="18" charset="0"/>
              </a:rPr>
              <a:t>Maytenus</a:t>
            </a:r>
            <a:r>
              <a:rPr lang="es-ES" sz="2800" b="1" i="1" dirty="0">
                <a:latin typeface="Constantia" pitchFamily="18" charset="0"/>
              </a:rPr>
              <a:t> </a:t>
            </a:r>
            <a:r>
              <a:rPr lang="es-ES" sz="2800" b="1" i="1" dirty="0" err="1">
                <a:latin typeface="Constantia" pitchFamily="18" charset="0"/>
              </a:rPr>
              <a:t>vitis-idaea</a:t>
            </a:r>
            <a:endParaRPr lang="es-ES" sz="2800" b="1" i="1" dirty="0">
              <a:latin typeface="Constantia" pitchFamily="18" charset="0"/>
            </a:endParaRPr>
          </a:p>
          <a:p>
            <a:r>
              <a:rPr lang="es-ES" sz="2800" b="1" i="1" dirty="0" err="1">
                <a:latin typeface="Constantia" pitchFamily="18" charset="0"/>
              </a:rPr>
              <a:t>Senegalia</a:t>
            </a:r>
            <a:r>
              <a:rPr lang="es-ES" sz="2800" b="1" i="1" dirty="0">
                <a:latin typeface="Constantia" pitchFamily="18" charset="0"/>
              </a:rPr>
              <a:t> </a:t>
            </a:r>
            <a:r>
              <a:rPr lang="es-ES" sz="2800" b="1" i="1" dirty="0" err="1">
                <a:latin typeface="Constantia" pitchFamily="18" charset="0"/>
              </a:rPr>
              <a:t>praecox</a:t>
            </a:r>
            <a:endParaRPr lang="es-ES" sz="2800" b="1" i="1" dirty="0">
              <a:latin typeface="Constantia" pitchFamily="18" charset="0"/>
            </a:endParaRPr>
          </a:p>
          <a:p>
            <a:r>
              <a:rPr lang="es-ES" sz="2800" b="1" i="1" dirty="0" err="1">
                <a:latin typeface="Constantia" pitchFamily="18" charset="0"/>
              </a:rPr>
              <a:t>Tabebuia</a:t>
            </a:r>
            <a:r>
              <a:rPr lang="es-ES" sz="2800" b="1" i="1" dirty="0">
                <a:latin typeface="Constantia" pitchFamily="18" charset="0"/>
              </a:rPr>
              <a:t> </a:t>
            </a:r>
            <a:r>
              <a:rPr lang="es-ES" sz="2800" b="1" i="1" dirty="0" err="1">
                <a:latin typeface="Constantia" pitchFamily="18" charset="0"/>
              </a:rPr>
              <a:t>nodosa</a:t>
            </a:r>
            <a:endParaRPr lang="es-ES" sz="2800" b="1" i="1" dirty="0">
              <a:latin typeface="Constantia" pitchFamily="18" charset="0"/>
            </a:endParaRPr>
          </a:p>
          <a:p>
            <a:r>
              <a:rPr lang="es-ES" sz="2800" b="1" i="1" dirty="0" err="1">
                <a:latin typeface="Constantia" pitchFamily="18" charset="0"/>
              </a:rPr>
              <a:t>Vallesia</a:t>
            </a:r>
            <a:r>
              <a:rPr lang="es-ES" sz="2800" b="1" i="1" dirty="0">
                <a:latin typeface="Constantia" pitchFamily="18" charset="0"/>
              </a:rPr>
              <a:t> glabra</a:t>
            </a:r>
          </a:p>
          <a:p>
            <a:r>
              <a:rPr lang="es-ES" sz="2800" b="1" i="1" dirty="0" err="1">
                <a:latin typeface="Constantia" pitchFamily="18" charset="0"/>
              </a:rPr>
              <a:t>Trithrinax</a:t>
            </a:r>
            <a:r>
              <a:rPr lang="es-ES" sz="2800" b="1" i="1" dirty="0">
                <a:latin typeface="Constantia" pitchFamily="18" charset="0"/>
              </a:rPr>
              <a:t> </a:t>
            </a:r>
            <a:r>
              <a:rPr lang="es-ES" sz="2800" b="1" i="1" dirty="0" err="1">
                <a:latin typeface="Constantia" pitchFamily="18" charset="0"/>
              </a:rPr>
              <a:t>campestris</a:t>
            </a:r>
            <a:r>
              <a:rPr lang="es-ES" sz="2800" b="1" i="1" dirty="0">
                <a:latin typeface="Constantia" pitchFamily="18" charset="0"/>
              </a:rPr>
              <a:t> </a:t>
            </a:r>
          </a:p>
          <a:p>
            <a:r>
              <a:rPr lang="es-ES" sz="2800" b="1" i="1" dirty="0" err="1">
                <a:latin typeface="Constantia" pitchFamily="18" charset="0"/>
              </a:rPr>
              <a:t>Ximenia</a:t>
            </a:r>
            <a:r>
              <a:rPr lang="es-ES" sz="2800" b="1" i="1" dirty="0">
                <a:latin typeface="Constantia" pitchFamily="18" charset="0"/>
              </a:rPr>
              <a:t> americana</a:t>
            </a:r>
          </a:p>
          <a:p>
            <a:endParaRPr lang="es-ES" sz="2800" b="1" i="1" dirty="0">
              <a:latin typeface="Constantia" pitchFamily="18" charset="0"/>
            </a:endParaRPr>
          </a:p>
        </p:txBody>
      </p:sp>
    </p:spTree>
  </p:cSld>
  <p:clrMapOvr>
    <a:masterClrMapping/>
  </p:clrMapOvr>
  <p:transition spd="slow"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418058"/>
          </a:xfrm>
          <a:noFill/>
        </p:spPr>
        <p:txBody>
          <a:bodyPr>
            <a:normAutofit/>
          </a:bodyPr>
          <a:lstStyle/>
          <a:p>
            <a:pPr algn="ctr"/>
            <a:r>
              <a:rPr lang="es-ES" sz="2000" b="1" dirty="0">
                <a:effectLst/>
                <a:latin typeface="Constantia" pitchFamily="18" charset="0"/>
              </a:rPr>
              <a:t>Bosques xerófilos de El Fuerte</a:t>
            </a:r>
          </a:p>
        </p:txBody>
      </p:sp>
      <p:pic>
        <p:nvPicPr>
          <p:cNvPr id="400387" name="Picture 4" descr="chaco serrano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1061" y="1052736"/>
            <a:ext cx="6681878" cy="5345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411" name="Picture 4" descr="chaco serrano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0788" y="836712"/>
            <a:ext cx="6912768" cy="5529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435" name="Picture 4" descr="chaco serrano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96" y="1285860"/>
            <a:ext cx="6848383" cy="5137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239A7982-78C1-4043-AC28-539A33993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</p:spTree>
  </p:cSld>
  <p:clrMapOvr>
    <a:masterClrMapping/>
  </p:clrMapOvr>
  <p:transition spd="slow">
    <p:zo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511156"/>
          </a:xfrm>
          <a:noFill/>
        </p:spPr>
        <p:txBody>
          <a:bodyPr>
            <a:normAutofit/>
          </a:bodyPr>
          <a:lstStyle/>
          <a:p>
            <a:r>
              <a:rPr lang="es-ES" sz="2000" b="1" dirty="0">
                <a:latin typeface="Constantia" pitchFamily="18" charset="0"/>
              </a:rPr>
              <a:t>Bosques xerófilos de las  Sierras de Santa Bárbara</a:t>
            </a:r>
            <a:endParaRPr lang="es-ES" sz="2000" dirty="0">
              <a:effectLst/>
            </a:endParaRPr>
          </a:p>
        </p:txBody>
      </p:sp>
      <p:pic>
        <p:nvPicPr>
          <p:cNvPr id="403459" name="Picture 4" descr="chaco serrano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4163" y="1285860"/>
            <a:ext cx="7095087" cy="5321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26196"/>
          </a:xfrm>
          <a:solidFill>
            <a:srgbClr val="FFCC66"/>
          </a:solidFill>
        </p:spPr>
        <p:txBody>
          <a:bodyPr/>
          <a:lstStyle/>
          <a:p>
            <a:r>
              <a:rPr lang="es-ES_tradnl" sz="2400" b="1" dirty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</a:rPr>
              <a:t>PROVINCIA FITOGEOGRÁFICA </a:t>
            </a:r>
            <a:br>
              <a:rPr lang="es-ES_tradnl" sz="2400" b="1" dirty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</a:rPr>
            </a:br>
            <a:r>
              <a:rPr lang="es-ES_tradnl" sz="2400" b="1" dirty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</a:rPr>
              <a:t>CHAQUEÑA</a:t>
            </a:r>
            <a:br>
              <a:rPr lang="es-ES_tradnl" b="1" dirty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</a:rPr>
            </a:br>
            <a:br>
              <a:rPr lang="es-ES_tradnl" b="1" dirty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</a:rPr>
            </a:br>
            <a:r>
              <a:rPr lang="es-ES_tradnl" b="1" dirty="0">
                <a:solidFill>
                  <a:srgbClr val="C00000"/>
                </a:solidFill>
                <a:latin typeface="Constantia" pitchFamily="18" charset="0"/>
              </a:rPr>
              <a:t>DISTRITO CHAQUEÑO SERRANO</a:t>
            </a:r>
            <a:br>
              <a:rPr lang="es-ES_tradnl" b="1" dirty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</a:rPr>
            </a:br>
            <a:br>
              <a:rPr lang="es-ES_tradnl" b="1" dirty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</a:rPr>
            </a:br>
            <a:endParaRPr lang="es-ES_tradnl" sz="2400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483" name="Picture 4" descr="chaco serrano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8372" y="726279"/>
            <a:ext cx="7207256" cy="5405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507" name="Picture 4" descr="chaco serrano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500042"/>
            <a:ext cx="7666592" cy="5749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582594"/>
          </a:xfrm>
          <a:noFill/>
        </p:spPr>
        <p:txBody>
          <a:bodyPr>
            <a:normAutofit/>
          </a:bodyPr>
          <a:lstStyle/>
          <a:p>
            <a:r>
              <a:rPr lang="es-AR" sz="2000" b="1" dirty="0">
                <a:latin typeface="Constantia" pitchFamily="18" charset="0"/>
              </a:rPr>
              <a:t> “</a:t>
            </a:r>
            <a:r>
              <a:rPr lang="es-AR" sz="2000" b="1" dirty="0" err="1">
                <a:latin typeface="Constantia" pitchFamily="18" charset="0"/>
              </a:rPr>
              <a:t>Ucle</a:t>
            </a:r>
            <a:r>
              <a:rPr lang="es-AR" sz="2000" b="1" dirty="0">
                <a:latin typeface="Constantia" pitchFamily="18" charset="0"/>
              </a:rPr>
              <a:t> “ (</a:t>
            </a:r>
            <a:r>
              <a:rPr lang="es-AR" sz="2000" b="1" i="1" dirty="0" err="1">
                <a:latin typeface="Constantia" pitchFamily="18" charset="0"/>
              </a:rPr>
              <a:t>Cereus</a:t>
            </a:r>
            <a:r>
              <a:rPr lang="es-AR" sz="2000" b="1" i="1" dirty="0">
                <a:latin typeface="Constantia" pitchFamily="18" charset="0"/>
              </a:rPr>
              <a:t>  </a:t>
            </a:r>
            <a:r>
              <a:rPr lang="es-AR" sz="2000" b="1" i="1" dirty="0" err="1">
                <a:latin typeface="Constantia" pitchFamily="18" charset="0"/>
              </a:rPr>
              <a:t>forbesii</a:t>
            </a:r>
            <a:r>
              <a:rPr lang="es-AR" sz="2000" b="1" dirty="0">
                <a:latin typeface="Constantia" pitchFamily="18" charset="0"/>
              </a:rPr>
              <a:t>)</a:t>
            </a:r>
            <a:endParaRPr lang="es-ES" sz="2000" b="1" dirty="0">
              <a:effectLst/>
              <a:latin typeface="Constantia" pitchFamily="18" charset="0"/>
            </a:endParaRPr>
          </a:p>
        </p:txBody>
      </p:sp>
      <p:pic>
        <p:nvPicPr>
          <p:cNvPr id="410628" name="Picture 4" descr="chaco serrano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285860"/>
            <a:ext cx="6731003" cy="5048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725470"/>
          </a:xfrm>
          <a:noFill/>
        </p:spPr>
        <p:txBody>
          <a:bodyPr>
            <a:normAutofit/>
          </a:bodyPr>
          <a:lstStyle/>
          <a:p>
            <a:r>
              <a:rPr lang="es-ES" sz="2400" b="1" dirty="0">
                <a:solidFill>
                  <a:srgbClr val="C00000"/>
                </a:solidFill>
                <a:effectLst/>
                <a:latin typeface="Constantia" pitchFamily="18" charset="0"/>
              </a:rPr>
              <a:t>Reserva Provincial Las Lancitas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71F65C3-E0D4-D7B5-F230-6C1326042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593" y="1412776"/>
            <a:ext cx="7812360" cy="4272384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620688"/>
            <a:ext cx="7548331" cy="566124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5C6B028-797B-6B75-E176-6CFDFB697975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457200" y="7334"/>
            <a:ext cx="8229600" cy="72547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400" b="1" dirty="0">
                <a:solidFill>
                  <a:srgbClr val="C00000"/>
                </a:solidFill>
                <a:latin typeface="Constantia" pitchFamily="18" charset="0"/>
              </a:rPr>
              <a:t>El Talar</a:t>
            </a:r>
          </a:p>
        </p:txBody>
      </p:sp>
    </p:spTree>
    <p:extLst>
      <p:ext uri="{BB962C8B-B14F-4D97-AF65-F5344CB8AC3E}">
        <p14:creationId xmlns:p14="http://schemas.microsoft.com/office/powerpoint/2010/main" val="2168458022"/>
      </p:ext>
    </p:extLst>
  </p:cSld>
  <p:clrMapOvr>
    <a:masterClrMapping/>
  </p:clrMapOvr>
  <p:transition spd="slow">
    <p:zo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772816"/>
            <a:ext cx="8136595" cy="345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754473"/>
      </p:ext>
    </p:extLst>
  </p:cSld>
  <p:clrMapOvr>
    <a:masterClrMapping/>
  </p:clrMapOvr>
  <p:transition spd="slow">
    <p:zo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32656"/>
            <a:ext cx="4569972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091632"/>
      </p:ext>
    </p:extLst>
  </p:cSld>
  <p:clrMapOvr>
    <a:masterClrMapping/>
  </p:clrMapOvr>
  <p:transition spd="slow">
    <p:zo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88640"/>
            <a:ext cx="4876006" cy="650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133548"/>
      </p:ext>
    </p:extLst>
  </p:cSld>
  <p:clrMapOvr>
    <a:masterClrMapping/>
  </p:clrMapOvr>
  <p:transition spd="slow">
    <p:zo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548680"/>
            <a:ext cx="4371950" cy="582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220381"/>
      </p:ext>
    </p:extLst>
  </p:cSld>
  <p:clrMapOvr>
    <a:masterClrMapping/>
  </p:clrMapOvr>
  <p:transition spd="slow">
    <p:zo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476672"/>
            <a:ext cx="4461960" cy="59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227905"/>
      </p:ext>
    </p:extLst>
  </p:cSld>
  <p:clrMapOvr>
    <a:masterClrMapping/>
  </p:clrMapOvr>
  <p:transition spd="slow">
    <p:zo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Elipse"/>
          <p:cNvSpPr/>
          <p:nvPr/>
        </p:nvSpPr>
        <p:spPr>
          <a:xfrm>
            <a:off x="2000232" y="285728"/>
            <a:ext cx="2143140" cy="1200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/>
              <a:t>DOMINIO AMAZÓNICO</a:t>
            </a:r>
          </a:p>
        </p:txBody>
      </p:sp>
      <p:sp>
        <p:nvSpPr>
          <p:cNvPr id="4" name="3 Elipse"/>
          <p:cNvSpPr/>
          <p:nvPr/>
        </p:nvSpPr>
        <p:spPr>
          <a:xfrm>
            <a:off x="5357818" y="285728"/>
            <a:ext cx="2000264" cy="1200152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/>
              <a:t>PROVINCIA DE LAS YUNGAS</a:t>
            </a:r>
          </a:p>
        </p:txBody>
      </p:sp>
      <p:sp>
        <p:nvSpPr>
          <p:cNvPr id="5" name="4 Elipse"/>
          <p:cNvSpPr/>
          <p:nvPr/>
        </p:nvSpPr>
        <p:spPr>
          <a:xfrm>
            <a:off x="2279221" y="2417502"/>
            <a:ext cx="2000264" cy="1057276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accent4">
                    <a:lumMod val="75000"/>
                  </a:schemeClr>
                </a:solidFill>
              </a:rPr>
              <a:t>DOMINIO CHAQUEÑO</a:t>
            </a:r>
          </a:p>
        </p:txBody>
      </p:sp>
      <p:sp>
        <p:nvSpPr>
          <p:cNvPr id="6" name="5 Elipse"/>
          <p:cNvSpPr/>
          <p:nvPr/>
        </p:nvSpPr>
        <p:spPr>
          <a:xfrm>
            <a:off x="5357818" y="1785926"/>
            <a:ext cx="1928826" cy="105727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accent4">
                    <a:lumMod val="75000"/>
                  </a:schemeClr>
                </a:solidFill>
              </a:rPr>
              <a:t>PROVINCIA CHAQUEÑA</a:t>
            </a:r>
          </a:p>
        </p:txBody>
      </p:sp>
      <p:sp>
        <p:nvSpPr>
          <p:cNvPr id="7" name="6 Elipse"/>
          <p:cNvSpPr/>
          <p:nvPr/>
        </p:nvSpPr>
        <p:spPr>
          <a:xfrm>
            <a:off x="5357818" y="3000372"/>
            <a:ext cx="1985970" cy="112871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accent4">
                    <a:lumMod val="75000"/>
                  </a:schemeClr>
                </a:solidFill>
              </a:rPr>
              <a:t>PROVINCIA  DE LA PREPUNA</a:t>
            </a:r>
          </a:p>
        </p:txBody>
      </p:sp>
      <p:sp>
        <p:nvSpPr>
          <p:cNvPr id="8" name="7 Elipse"/>
          <p:cNvSpPr/>
          <p:nvPr/>
        </p:nvSpPr>
        <p:spPr>
          <a:xfrm>
            <a:off x="1785918" y="4786322"/>
            <a:ext cx="2271722" cy="11287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/>
              <a:t>DOMINIO ANDINO-PATAGÓNICO</a:t>
            </a:r>
          </a:p>
        </p:txBody>
      </p:sp>
      <p:sp>
        <p:nvSpPr>
          <p:cNvPr id="9" name="8 Elipse"/>
          <p:cNvSpPr/>
          <p:nvPr/>
        </p:nvSpPr>
        <p:spPr>
          <a:xfrm>
            <a:off x="5357818" y="4357694"/>
            <a:ext cx="1928826" cy="9858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/>
              <a:t>PROVINCIA PUNEÑA</a:t>
            </a:r>
          </a:p>
        </p:txBody>
      </p:sp>
      <p:sp>
        <p:nvSpPr>
          <p:cNvPr id="10" name="9 Elipse"/>
          <p:cNvSpPr/>
          <p:nvPr/>
        </p:nvSpPr>
        <p:spPr>
          <a:xfrm>
            <a:off x="5214942" y="5572140"/>
            <a:ext cx="2214578" cy="11287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/>
              <a:t>PROVINCIA ALTOANDINA</a:t>
            </a:r>
          </a:p>
        </p:txBody>
      </p:sp>
      <p:cxnSp>
        <p:nvCxnSpPr>
          <p:cNvPr id="12" name="11 Conector recto de flecha"/>
          <p:cNvCxnSpPr>
            <a:cxnSpLocks/>
          </p:cNvCxnSpPr>
          <p:nvPr/>
        </p:nvCxnSpPr>
        <p:spPr>
          <a:xfrm flipV="1">
            <a:off x="4211429" y="2352426"/>
            <a:ext cx="1095778" cy="32647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 de flecha"/>
          <p:cNvCxnSpPr>
            <a:cxnSpLocks/>
          </p:cNvCxnSpPr>
          <p:nvPr/>
        </p:nvCxnSpPr>
        <p:spPr>
          <a:xfrm>
            <a:off x="4143372" y="778647"/>
            <a:ext cx="121444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 de flecha"/>
          <p:cNvCxnSpPr/>
          <p:nvPr/>
        </p:nvCxnSpPr>
        <p:spPr>
          <a:xfrm>
            <a:off x="4210865" y="3100382"/>
            <a:ext cx="1071570" cy="42862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Conector recto de flecha"/>
          <p:cNvCxnSpPr/>
          <p:nvPr/>
        </p:nvCxnSpPr>
        <p:spPr>
          <a:xfrm flipV="1">
            <a:off x="4071934" y="4857760"/>
            <a:ext cx="1214446" cy="21431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24 Conector recto de flecha"/>
          <p:cNvCxnSpPr/>
          <p:nvPr/>
        </p:nvCxnSpPr>
        <p:spPr>
          <a:xfrm>
            <a:off x="4071934" y="5643578"/>
            <a:ext cx="1071570" cy="5000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27 Conector recto de flecha"/>
          <p:cNvCxnSpPr/>
          <p:nvPr/>
        </p:nvCxnSpPr>
        <p:spPr>
          <a:xfrm flipV="1">
            <a:off x="1285852" y="1428736"/>
            <a:ext cx="928694" cy="8572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29 Conector recto de flecha"/>
          <p:cNvCxnSpPr>
            <a:cxnSpLocks/>
          </p:cNvCxnSpPr>
          <p:nvPr/>
        </p:nvCxnSpPr>
        <p:spPr>
          <a:xfrm flipV="1">
            <a:off x="1890258" y="2998540"/>
            <a:ext cx="377486" cy="18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31 Conector recto de flecha"/>
          <p:cNvCxnSpPr/>
          <p:nvPr/>
        </p:nvCxnSpPr>
        <p:spPr>
          <a:xfrm rot="16200000" flipH="1">
            <a:off x="1071538" y="4214818"/>
            <a:ext cx="785818" cy="64294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1 Rectángulo">
            <a:extLst>
              <a:ext uri="{FF2B5EF4-FFF2-40B4-BE49-F238E27FC236}">
                <a16:creationId xmlns:a16="http://schemas.microsoft.com/office/drawing/2014/main" id="{4BD3D585-274C-D54F-16B3-F2E2F8FB28C1}"/>
              </a:ext>
            </a:extLst>
          </p:cNvPr>
          <p:cNvSpPr/>
          <p:nvPr/>
        </p:nvSpPr>
        <p:spPr>
          <a:xfrm rot="5400000">
            <a:off x="7686925" y="3198982"/>
            <a:ext cx="1643074" cy="602913"/>
          </a:xfrm>
          <a:prstGeom prst="rect">
            <a:avLst/>
          </a:prstGeom>
          <a:solidFill>
            <a:srgbClr val="BAEF4F"/>
          </a:solidFill>
          <a:ln w="25400" cap="flat" cmpd="sng" algn="ctr">
            <a:solidFill>
              <a:srgbClr val="0066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REGIÓN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NEOTROPICAL</a:t>
            </a:r>
          </a:p>
        </p:txBody>
      </p:sp>
      <p:sp>
        <p:nvSpPr>
          <p:cNvPr id="20" name="1 Rectángulo">
            <a:extLst>
              <a:ext uri="{FF2B5EF4-FFF2-40B4-BE49-F238E27FC236}">
                <a16:creationId xmlns:a16="http://schemas.microsoft.com/office/drawing/2014/main" id="{2F77667C-6BC7-F6C8-8082-BB6490FABD1C}"/>
              </a:ext>
            </a:extLst>
          </p:cNvPr>
          <p:cNvSpPr/>
          <p:nvPr/>
        </p:nvSpPr>
        <p:spPr>
          <a:xfrm>
            <a:off x="68968" y="2285992"/>
            <a:ext cx="1821290" cy="17859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/>
              <a:t>TERRITORIOS FITOGEOGRÁFICOS DE LA PROVINCIA DE JUJUY</a:t>
            </a:r>
          </a:p>
        </p:txBody>
      </p:sp>
      <p:sp>
        <p:nvSpPr>
          <p:cNvPr id="24" name="Cerrar llave 23">
            <a:extLst>
              <a:ext uri="{FF2B5EF4-FFF2-40B4-BE49-F238E27FC236}">
                <a16:creationId xmlns:a16="http://schemas.microsoft.com/office/drawing/2014/main" id="{B022247F-6840-241C-3FBE-CE441D68CBBC}"/>
              </a:ext>
            </a:extLst>
          </p:cNvPr>
          <p:cNvSpPr/>
          <p:nvPr/>
        </p:nvSpPr>
        <p:spPr>
          <a:xfrm>
            <a:off x="7358082" y="285728"/>
            <a:ext cx="681734" cy="6415126"/>
          </a:xfrm>
          <a:prstGeom prst="rightBrace">
            <a:avLst/>
          </a:prstGeom>
          <a:ln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006600"/>
              </a:solidFill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404664"/>
            <a:ext cx="4461960" cy="59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945761"/>
      </p:ext>
    </p:extLst>
  </p:cSld>
  <p:clrMapOvr>
    <a:masterClrMapping/>
  </p:clrMapOvr>
  <p:transition spd="slow">
    <p:zo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4664"/>
            <a:ext cx="8124395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026506"/>
      </p:ext>
    </p:extLst>
  </p:cSld>
  <p:clrMapOvr>
    <a:masterClrMapping/>
  </p:clrMapOvr>
  <p:transition spd="slow">
    <p:zo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72816"/>
            <a:ext cx="8441744" cy="172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542555"/>
      </p:ext>
    </p:extLst>
  </p:cSld>
  <p:clrMapOvr>
    <a:masterClrMapping/>
  </p:clrMapOvr>
  <p:transition spd="slow">
    <p:zo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620688"/>
            <a:ext cx="4407954" cy="58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876622"/>
      </p:ext>
    </p:extLst>
  </p:cSld>
  <p:clrMapOvr>
    <a:masterClrMapping/>
  </p:clrMapOvr>
  <p:transition spd="slow">
    <p:zo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404664"/>
            <a:ext cx="4587974" cy="611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622306"/>
      </p:ext>
    </p:extLst>
  </p:cSld>
  <p:clrMapOvr>
    <a:masterClrMapping/>
  </p:clrMapOvr>
  <p:transition spd="slow">
    <p:zo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04664"/>
            <a:ext cx="4443958" cy="592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197018"/>
      </p:ext>
    </p:extLst>
  </p:cSld>
  <p:clrMapOvr>
    <a:masterClrMapping/>
  </p:clrMapOvr>
  <p:transition spd="slow">
    <p:zo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42" y="836712"/>
            <a:ext cx="7404315" cy="555323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E717FFD-A8F1-F195-6F2C-D2243E5442DE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323528" y="260648"/>
            <a:ext cx="8229600" cy="72547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400" b="1" dirty="0">
                <a:solidFill>
                  <a:srgbClr val="C00000"/>
                </a:solidFill>
                <a:latin typeface="Constantia" pitchFamily="18" charset="0"/>
              </a:rPr>
              <a:t>Bosques xerófilos de la cuenca del río </a:t>
            </a:r>
            <a:r>
              <a:rPr lang="es-ES" sz="2400" b="1" dirty="0" err="1">
                <a:solidFill>
                  <a:srgbClr val="C00000"/>
                </a:solidFill>
                <a:latin typeface="Constantia" pitchFamily="18" charset="0"/>
              </a:rPr>
              <a:t>Lavayén</a:t>
            </a:r>
            <a:endParaRPr lang="es-ES" sz="2400" b="1" dirty="0">
              <a:solidFill>
                <a:srgbClr val="C00000"/>
              </a:solidFill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055209"/>
      </p:ext>
    </p:extLst>
  </p:cSld>
  <p:clrMapOvr>
    <a:masterClrMapping/>
  </p:clrMapOvr>
  <p:transition spd="slow">
    <p:zo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620688"/>
            <a:ext cx="7548331" cy="56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222247"/>
      </p:ext>
    </p:extLst>
  </p:cSld>
  <p:clrMapOvr>
    <a:masterClrMapping/>
  </p:clrMapOvr>
  <p:transition spd="slow">
    <p:zo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476672"/>
            <a:ext cx="4569972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218125"/>
      </p:ext>
    </p:extLst>
  </p:cSld>
  <p:clrMapOvr>
    <a:masterClrMapping/>
  </p:clrMapOvr>
  <p:transition spd="slow">
    <p:zo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76672"/>
            <a:ext cx="7872875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116122"/>
      </p:ext>
    </p:extLst>
  </p:cSld>
  <p:clrMapOvr>
    <a:masterClrMapping/>
  </p:clrMapOvr>
  <p:transition spd="slow"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2" y="0"/>
            <a:ext cx="9168002" cy="687600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611560" y="116632"/>
            <a:ext cx="54770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800" b="1" dirty="0">
                <a:solidFill>
                  <a:schemeClr val="bg1"/>
                </a:solidFill>
                <a:latin typeface="Constantia" panose="02030602050306030303" pitchFamily="18" charset="0"/>
              </a:rPr>
              <a:t>EL CHACO SERRANO EN JUJUY</a:t>
            </a:r>
          </a:p>
        </p:txBody>
      </p:sp>
    </p:spTree>
    <p:extLst>
      <p:ext uri="{BB962C8B-B14F-4D97-AF65-F5344CB8AC3E}">
        <p14:creationId xmlns:p14="http://schemas.microsoft.com/office/powerpoint/2010/main" val="2377244130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692696"/>
            <a:ext cx="7260299" cy="54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395621"/>
      </p:ext>
    </p:extLst>
  </p:cSld>
  <p:clrMapOvr>
    <a:masterClrMapping/>
  </p:clrMapOvr>
  <p:transition spd="slow">
    <p:zo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404664"/>
            <a:ext cx="4443958" cy="592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559797"/>
      </p:ext>
    </p:extLst>
  </p:cSld>
  <p:clrMapOvr>
    <a:masterClrMapping/>
  </p:clrMapOvr>
  <p:transition spd="slow">
    <p:zo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48680"/>
            <a:ext cx="7644341" cy="5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787634"/>
      </p:ext>
    </p:extLst>
  </p:cSld>
  <p:clrMapOvr>
    <a:masterClrMapping/>
  </p:clrMapOvr>
  <p:transition spd="slow">
    <p:zo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76672"/>
            <a:ext cx="7932373" cy="59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775813"/>
      </p:ext>
    </p:extLst>
  </p:cSld>
  <p:clrMapOvr>
    <a:masterClrMapping/>
  </p:clrMapOvr>
  <p:transition spd="slow">
    <p:zo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476672"/>
            <a:ext cx="4569972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218763"/>
      </p:ext>
    </p:extLst>
  </p:cSld>
  <p:clrMapOvr>
    <a:masterClrMapping/>
  </p:clrMapOvr>
  <p:transition spd="slow">
    <p:zo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692696"/>
            <a:ext cx="7200800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957137"/>
      </p:ext>
    </p:extLst>
  </p:cSld>
  <p:clrMapOvr>
    <a:masterClrMapping/>
  </p:clrMapOvr>
  <p:transition spd="slow">
    <p:zo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548680"/>
            <a:ext cx="7644341" cy="5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309090"/>
      </p:ext>
    </p:extLst>
  </p:cSld>
  <p:clrMapOvr>
    <a:masterClrMapping/>
  </p:clrMapOvr>
  <p:transition spd="slow">
    <p:zoom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76672"/>
            <a:ext cx="7644341" cy="5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54422"/>
      </p:ext>
    </p:extLst>
  </p:cSld>
  <p:clrMapOvr>
    <a:masterClrMapping/>
  </p:clrMapOvr>
  <p:transition spd="slow">
    <p:zoom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908720"/>
            <a:ext cx="7104790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2321"/>
      </p:ext>
    </p:extLst>
  </p:cSld>
  <p:clrMapOvr>
    <a:masterClrMapping/>
  </p:clrMapOvr>
  <p:transition spd="slow">
    <p:zoom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8028384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327825"/>
      </p:ext>
    </p:extLst>
  </p:cSld>
  <p:clrMapOvr>
    <a:masterClrMapping/>
  </p:clrMapOvr>
  <p:transition spd="slow">
    <p:zo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:\Documents and Settings\usuario\Mis documentos\Mis imágenes\untitled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3608" y="374184"/>
            <a:ext cx="4443420" cy="6150497"/>
          </a:xfrm>
          <a:prstGeom prst="rect">
            <a:avLst/>
          </a:prstGeom>
          <a:noFill/>
        </p:spPr>
      </p:pic>
      <p:cxnSp>
        <p:nvCxnSpPr>
          <p:cNvPr id="3" name="Conector recto de flecha 2"/>
          <p:cNvCxnSpPr/>
          <p:nvPr/>
        </p:nvCxnSpPr>
        <p:spPr>
          <a:xfrm>
            <a:off x="3023828" y="2348880"/>
            <a:ext cx="3096344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/>
          <p:cNvSpPr txBox="1"/>
          <p:nvPr/>
        </p:nvSpPr>
        <p:spPr>
          <a:xfrm>
            <a:off x="6138511" y="1932801"/>
            <a:ext cx="2119491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AR" b="1" dirty="0"/>
              <a:t>PROVINCIA </a:t>
            </a:r>
          </a:p>
          <a:p>
            <a:pPr algn="ctr"/>
            <a:r>
              <a:rPr lang="es-AR" sz="2000" b="1" dirty="0"/>
              <a:t>FITOGEOGRÁFICA </a:t>
            </a:r>
          </a:p>
          <a:p>
            <a:pPr algn="ctr"/>
            <a:r>
              <a:rPr lang="es-AR" sz="2000" b="1" dirty="0"/>
              <a:t>CHAQUEÑA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692696"/>
            <a:ext cx="7356309" cy="5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342168"/>
      </p:ext>
    </p:extLst>
  </p:cSld>
  <p:clrMapOvr>
    <a:masterClrMapping/>
  </p:clrMapOvr>
  <p:transition spd="slow">
    <p:zoom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548680"/>
            <a:ext cx="7452320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391032"/>
      </p:ext>
    </p:extLst>
  </p:cSld>
  <p:clrMapOvr>
    <a:masterClrMapping/>
  </p:clrMapOvr>
  <p:transition spd="slow">
    <p:zoom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620688"/>
            <a:ext cx="7548331" cy="56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713309"/>
      </p:ext>
    </p:extLst>
  </p:cSld>
  <p:clrMapOvr>
    <a:masterClrMapping/>
  </p:clrMapOvr>
  <p:transition spd="slow">
    <p:zoom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8124395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340439"/>
      </p:ext>
    </p:extLst>
  </p:cSld>
  <p:clrMapOvr>
    <a:masterClrMapping/>
  </p:clrMapOvr>
  <p:transition spd="slow">
    <p:zoom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476672"/>
            <a:ext cx="4677984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092794"/>
      </p:ext>
    </p:extLst>
  </p:cSld>
  <p:clrMapOvr>
    <a:masterClrMapping/>
  </p:clrMapOvr>
  <p:transition spd="slow">
    <p:zoom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4664"/>
            <a:ext cx="7932373" cy="59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78057"/>
      </p:ext>
    </p:extLst>
  </p:cSld>
  <p:clrMapOvr>
    <a:masterClrMapping/>
  </p:clrMapOvr>
  <p:transition spd="slow">
    <p:zoom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8508437" cy="638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561578"/>
      </p:ext>
    </p:extLst>
  </p:cSld>
  <p:clrMapOvr>
    <a:masterClrMapping/>
  </p:clrMapOvr>
  <p:transition spd="slow">
    <p:zoom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4664"/>
            <a:ext cx="8124395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053998"/>
      </p:ext>
    </p:extLst>
  </p:cSld>
  <p:clrMapOvr>
    <a:masterClrMapping/>
  </p:clrMapOvr>
  <p:transition spd="slow">
    <p:zoom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8412427" cy="63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398612"/>
      </p:ext>
    </p:extLst>
  </p:cSld>
  <p:clrMapOvr>
    <a:masterClrMapping/>
  </p:clrMapOvr>
  <p:transition spd="slow">
    <p:zoom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96752"/>
            <a:ext cx="8284412" cy="465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504578"/>
      </p:ext>
    </p:extLst>
  </p:cSld>
  <p:clrMapOvr>
    <a:masterClrMapping/>
  </p:clrMapOvr>
  <p:transition spd="slow">
    <p:zo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562074"/>
          </a:xfrm>
        </p:spPr>
        <p:txBody>
          <a:bodyPr>
            <a:normAutofit/>
          </a:bodyPr>
          <a:lstStyle/>
          <a:p>
            <a:r>
              <a:rPr lang="es-AR" sz="2400" b="1" dirty="0"/>
              <a:t>TERRITORIOS  FITOGEOGRÁFICOS DE LA PROVINCIA DE JUJUY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980728"/>
            <a:ext cx="4177435" cy="4032448"/>
          </a:xfrm>
          <a:prstGeom prst="rect">
            <a:avLst/>
          </a:prstGeom>
        </p:spPr>
      </p:pic>
      <p:pic>
        <p:nvPicPr>
          <p:cNvPr id="3" name="Picture 2" descr="C:\Mapa Vegetacion jujuy\CABRERA 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979" y="3140968"/>
            <a:ext cx="4267926" cy="3297942"/>
          </a:xfrm>
          <a:prstGeom prst="rect">
            <a:avLst/>
          </a:prstGeom>
          <a:noFill/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12703FD-AAD5-67DC-E063-979764E08F1E}"/>
              </a:ext>
            </a:extLst>
          </p:cNvPr>
          <p:cNvSpPr txBox="1"/>
          <p:nvPr/>
        </p:nvSpPr>
        <p:spPr>
          <a:xfrm>
            <a:off x="1910553" y="5271371"/>
            <a:ext cx="153772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AR" sz="1400" b="1" dirty="0"/>
              <a:t>PROVINCIA </a:t>
            </a:r>
          </a:p>
          <a:p>
            <a:pPr algn="ctr"/>
            <a:r>
              <a:rPr lang="es-AR" sz="1400" b="1" dirty="0"/>
              <a:t>FITOGEOGRÁFICA </a:t>
            </a:r>
          </a:p>
          <a:p>
            <a:pPr algn="ctr"/>
            <a:r>
              <a:rPr lang="es-AR" sz="1400" b="1" dirty="0"/>
              <a:t>CHAQUEÑA</a:t>
            </a:r>
          </a:p>
        </p:txBody>
      </p: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35719E71-F545-90C2-B1CB-D066175A9246}"/>
              </a:ext>
            </a:extLst>
          </p:cNvPr>
          <p:cNvCxnSpPr>
            <a:cxnSpLocks/>
          </p:cNvCxnSpPr>
          <p:nvPr/>
        </p:nvCxnSpPr>
        <p:spPr>
          <a:xfrm flipV="1">
            <a:off x="2771800" y="4149080"/>
            <a:ext cx="936104" cy="112229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4192990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8316416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655109"/>
      </p:ext>
    </p:extLst>
  </p:cSld>
  <p:clrMapOvr>
    <a:masterClrMapping/>
  </p:clrMapOvr>
  <p:transition spd="slow">
    <p:zoom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96752"/>
            <a:ext cx="8028384" cy="451596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D419A6E-771A-17C5-0547-091D29955A5F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457200" y="274638"/>
            <a:ext cx="8229600" cy="72547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400" b="1" dirty="0">
                <a:solidFill>
                  <a:srgbClr val="C00000"/>
                </a:solidFill>
                <a:latin typeface="Constantia" pitchFamily="18" charset="0"/>
              </a:rPr>
              <a:t>Bosque xerófilo de la Sierra de Puesto Viejo</a:t>
            </a:r>
          </a:p>
        </p:txBody>
      </p:sp>
    </p:spTree>
    <p:extLst>
      <p:ext uri="{BB962C8B-B14F-4D97-AF65-F5344CB8AC3E}">
        <p14:creationId xmlns:p14="http://schemas.microsoft.com/office/powerpoint/2010/main" val="3017554210"/>
      </p:ext>
    </p:extLst>
  </p:cSld>
  <p:clrMapOvr>
    <a:masterClrMapping/>
  </p:clrMapOvr>
  <p:transition spd="slow">
    <p:zoom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15" y="1052736"/>
            <a:ext cx="7900370" cy="444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290548"/>
      </p:ext>
    </p:extLst>
  </p:cSld>
  <p:clrMapOvr>
    <a:masterClrMapping/>
  </p:clrMapOvr>
  <p:transition spd="slow">
    <p:zoom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D9930A4-680B-62CF-224C-5496DEC252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820" y="1231773"/>
            <a:ext cx="7812360" cy="439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166397"/>
      </p:ext>
    </p:extLst>
  </p:cSld>
  <p:clrMapOvr>
    <a:masterClrMapping/>
  </p:clrMapOvr>
  <p:transition spd="slow">
    <p:zoom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081311E-5DBA-740B-2890-D0D7B20AF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171017"/>
            <a:ext cx="8028384" cy="451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272760"/>
      </p:ext>
    </p:extLst>
  </p:cSld>
  <p:clrMapOvr>
    <a:masterClrMapping/>
  </p:clrMapOvr>
  <p:transition spd="slow">
    <p:zoom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0" r="15092"/>
          <a:stretch/>
        </p:blipFill>
        <p:spPr>
          <a:xfrm>
            <a:off x="0" y="-33144"/>
            <a:ext cx="9180512" cy="689114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6012160" y="188640"/>
            <a:ext cx="30209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800" b="1" dirty="0">
                <a:solidFill>
                  <a:srgbClr val="005426"/>
                </a:solidFill>
              </a:rPr>
              <a:t>MUCHAS GRACIAS </a:t>
            </a:r>
          </a:p>
        </p:txBody>
      </p:sp>
    </p:spTree>
    <p:extLst>
      <p:ext uri="{BB962C8B-B14F-4D97-AF65-F5344CB8AC3E}">
        <p14:creationId xmlns:p14="http://schemas.microsoft.com/office/powerpoint/2010/main" val="2501923165"/>
      </p:ext>
    </p:extLst>
  </p:cSld>
  <p:clrMapOvr>
    <a:masterClrMapping/>
  </p:clrMapOvr>
  <p:transition spd="slow">
    <p:zo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13F1747-8D8A-DF9A-3683-F50214820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188640"/>
            <a:ext cx="4381855" cy="6197864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apa Bioclimático Termotipo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214290"/>
            <a:ext cx="4509092" cy="6368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pa Bioclimático Ombrotipo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55776" y="332656"/>
            <a:ext cx="4275158" cy="603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504</TotalTime>
  <Words>509</Words>
  <Application>Microsoft Office PowerPoint</Application>
  <PresentationFormat>Presentación en pantalla (4:3)</PresentationFormat>
  <Paragraphs>90</Paragraphs>
  <Slides>65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65</vt:i4>
      </vt:variant>
    </vt:vector>
  </HeadingPairs>
  <TitlesOfParts>
    <vt:vector size="69" baseType="lpstr">
      <vt:lpstr>Arial</vt:lpstr>
      <vt:lpstr>Calibri</vt:lpstr>
      <vt:lpstr>Constantia</vt:lpstr>
      <vt:lpstr>Tema de Office</vt:lpstr>
      <vt:lpstr>                       FITOGEOGRAFÍA  DE LA  PROVINCIA DE JUJUY  SENSU CABRERA 1994                     FITOGEOGRAFÍA  DE LA  PROVINCIA DE JUJUY:  SENSU CABRERA 1996 </vt:lpstr>
      <vt:lpstr>PROVINCIA FITOGEOGRÁFICA  CHAQUEÑA  DISTRITO CHAQUEÑO SERRANO  </vt:lpstr>
      <vt:lpstr>Presentación de PowerPoint</vt:lpstr>
      <vt:lpstr>Presentación de PowerPoint</vt:lpstr>
      <vt:lpstr>Presentación de PowerPoint</vt:lpstr>
      <vt:lpstr>TERRITORIOS  FITOGEOGRÁFICOS DE LA PROVINCIA DE JUJUY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DISTRITO CHAQUEÑO SERRANO</vt:lpstr>
      <vt:lpstr>Presentación de PowerPoint</vt:lpstr>
      <vt:lpstr>Especies características del Distrito  Chaqueño Serrano</vt:lpstr>
      <vt:lpstr>Especies características del Distrito Chaqueño Serrano</vt:lpstr>
      <vt:lpstr>Bosques xerófilos de El Fuerte</vt:lpstr>
      <vt:lpstr>Presentación de PowerPoint</vt:lpstr>
      <vt:lpstr>Presentación de PowerPoint</vt:lpstr>
      <vt:lpstr>Bosques xerófilos de las  Sierras de Santa Bárbara</vt:lpstr>
      <vt:lpstr>Presentación de PowerPoint</vt:lpstr>
      <vt:lpstr>Presentación de PowerPoint</vt:lpstr>
      <vt:lpstr> “Ucle “ (Cereus  forbesii)</vt:lpstr>
      <vt:lpstr>Reserva Provincial Las Lancitas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REGIÓN ANDINA PROVINCIA BOLIVIANO-TUCUMANA</dc:title>
  <dc:creator>Gabi Entrocassi</dc:creator>
  <cp:lastModifiedBy>Gabi Entrocassi</cp:lastModifiedBy>
  <cp:revision>90</cp:revision>
  <dcterms:modified xsi:type="dcterms:W3CDTF">2024-05-10T16:12:29Z</dcterms:modified>
</cp:coreProperties>
</file>