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44"/>
  </p:notesMasterIdLst>
  <p:sldIdLst>
    <p:sldId id="256" r:id="rId2"/>
    <p:sldId id="261" r:id="rId3"/>
    <p:sldId id="349" r:id="rId4"/>
    <p:sldId id="344" r:id="rId5"/>
    <p:sldId id="257" r:id="rId6"/>
    <p:sldId id="341" r:id="rId7"/>
    <p:sldId id="337" r:id="rId8"/>
    <p:sldId id="338" r:id="rId9"/>
    <p:sldId id="339" r:id="rId10"/>
    <p:sldId id="345" r:id="rId11"/>
    <p:sldId id="342" r:id="rId12"/>
    <p:sldId id="260" r:id="rId13"/>
    <p:sldId id="343" r:id="rId14"/>
    <p:sldId id="346" r:id="rId15"/>
    <p:sldId id="347" r:id="rId16"/>
    <p:sldId id="264" r:id="rId17"/>
    <p:sldId id="265" r:id="rId18"/>
    <p:sldId id="274" r:id="rId19"/>
    <p:sldId id="275" r:id="rId20"/>
    <p:sldId id="348" r:id="rId21"/>
    <p:sldId id="277" r:id="rId22"/>
    <p:sldId id="278" r:id="rId23"/>
    <p:sldId id="279"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50" r:id="rId37"/>
    <p:sldId id="351" r:id="rId38"/>
    <p:sldId id="352" r:id="rId39"/>
    <p:sldId id="353" r:id="rId40"/>
    <p:sldId id="354" r:id="rId41"/>
    <p:sldId id="355" r:id="rId42"/>
    <p:sldId id="356" r:id="rId43"/>
  </p:sldIdLst>
  <p:sldSz cx="9144000" cy="7200900"/>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6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FDF"/>
    <a:srgbClr val="EDF2DD"/>
    <a:srgbClr val="F2F6E8"/>
    <a:srgbClr val="EAF0D9"/>
    <a:srgbClr val="FFFFFF"/>
    <a:srgbClr val="EEF3E0"/>
    <a:srgbClr val="E9EFD6"/>
    <a:srgbClr val="CFD4C8"/>
    <a:srgbClr val="AB833B"/>
    <a:srgbClr val="8D2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7" autoAdjust="0"/>
    <p:restoredTop sz="94614" autoAdjust="0"/>
  </p:normalViewPr>
  <p:slideViewPr>
    <p:cSldViewPr>
      <p:cViewPr varScale="1">
        <p:scale>
          <a:sx n="98" d="100"/>
          <a:sy n="98" d="100"/>
        </p:scale>
        <p:origin x="1296" y="90"/>
      </p:cViewPr>
      <p:guideLst>
        <p:guide orient="horz" pos="2268"/>
        <p:guide pos="2880"/>
      </p:guideLst>
    </p:cSldViewPr>
  </p:slideViewPr>
  <p:outlineViewPr>
    <p:cViewPr>
      <p:scale>
        <a:sx n="33" d="100"/>
        <a:sy n="33" d="100"/>
      </p:scale>
      <p:origin x="0" y="156"/>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A0166-7566-42DF-8753-202E9878D329}"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s-AR"/>
        </a:p>
      </dgm:t>
    </dgm:pt>
    <dgm:pt modelId="{E104DA51-4CBF-4AFF-A626-8DAD9755A6B6}">
      <dgm:prSet phldrT="[Texto]"/>
      <dgm:spPr/>
      <dgm:t>
        <a:bodyPr/>
        <a:lstStyle/>
        <a:p>
          <a:r>
            <a:rPr lang="es-AR" dirty="0" smtClean="0"/>
            <a:t>Conducción</a:t>
          </a:r>
          <a:endParaRPr lang="es-AR" dirty="0"/>
        </a:p>
      </dgm:t>
    </dgm:pt>
    <dgm:pt modelId="{38C00520-B1CE-4735-9507-ECA0C8FC8D83}" type="parTrans" cxnId="{6D9659CD-D40A-430C-970B-617B55AC03B6}">
      <dgm:prSet/>
      <dgm:spPr/>
      <dgm:t>
        <a:bodyPr/>
        <a:lstStyle/>
        <a:p>
          <a:endParaRPr lang="es-AR"/>
        </a:p>
      </dgm:t>
    </dgm:pt>
    <dgm:pt modelId="{E87C429F-F10F-4304-856A-10CF3F8DE27A}" type="sibTrans" cxnId="{6D9659CD-D40A-430C-970B-617B55AC03B6}">
      <dgm:prSet/>
      <dgm:spPr/>
      <dgm:t>
        <a:bodyPr/>
        <a:lstStyle/>
        <a:p>
          <a:endParaRPr lang="es-AR"/>
        </a:p>
      </dgm:t>
    </dgm:pt>
    <dgm:pt modelId="{513E7E15-D37B-489C-8BF0-220F258C9AF7}">
      <dgm:prSet phldrT="[Texto]"/>
      <dgm:spPr/>
      <dgm:t>
        <a:bodyPr/>
        <a:lstStyle/>
        <a:p>
          <a:r>
            <a:rPr lang="es-AR" dirty="0" smtClean="0"/>
            <a:t>Interacción molecular</a:t>
          </a:r>
          <a:endParaRPr lang="es-AR" dirty="0"/>
        </a:p>
      </dgm:t>
    </dgm:pt>
    <dgm:pt modelId="{08087AAF-3B30-48BD-B6D7-D88DC096A9B3}" type="parTrans" cxnId="{6E5D9AA5-5698-42EA-BAC9-0E4AD133A755}">
      <dgm:prSet/>
      <dgm:spPr/>
      <dgm:t>
        <a:bodyPr/>
        <a:lstStyle/>
        <a:p>
          <a:endParaRPr lang="es-AR" dirty="0"/>
        </a:p>
      </dgm:t>
    </dgm:pt>
    <dgm:pt modelId="{99172016-F70B-4C51-A537-46D15D231045}" type="sibTrans" cxnId="{6E5D9AA5-5698-42EA-BAC9-0E4AD133A755}">
      <dgm:prSet/>
      <dgm:spPr/>
      <dgm:t>
        <a:bodyPr/>
        <a:lstStyle/>
        <a:p>
          <a:endParaRPr lang="es-AR"/>
        </a:p>
      </dgm:t>
    </dgm:pt>
    <dgm:pt modelId="{67524F04-7BDB-413A-B247-8F29610B44E0}">
      <dgm:prSet phldrT="[Texto]"/>
      <dgm:spPr/>
      <dgm:t>
        <a:bodyPr/>
        <a:lstStyle/>
        <a:p>
          <a:r>
            <a:rPr lang="es-AR" dirty="0" smtClean="0"/>
            <a:t>Electrones “libres”</a:t>
          </a:r>
          <a:endParaRPr lang="es-AR" dirty="0"/>
        </a:p>
      </dgm:t>
    </dgm:pt>
    <dgm:pt modelId="{D377C225-3464-4782-B0AF-ECCE4186A4BE}" type="sibTrans" cxnId="{78457D22-B209-493C-ABF9-102C90881368}">
      <dgm:prSet/>
      <dgm:spPr/>
      <dgm:t>
        <a:bodyPr/>
        <a:lstStyle/>
        <a:p>
          <a:endParaRPr lang="es-AR"/>
        </a:p>
      </dgm:t>
    </dgm:pt>
    <dgm:pt modelId="{86C644B3-3F04-4728-9E00-13587F53D06A}" type="parTrans" cxnId="{78457D22-B209-493C-ABF9-102C90881368}">
      <dgm:prSet/>
      <dgm:spPr/>
      <dgm:t>
        <a:bodyPr/>
        <a:lstStyle/>
        <a:p>
          <a:endParaRPr lang="es-AR" dirty="0"/>
        </a:p>
      </dgm:t>
    </dgm:pt>
    <dgm:pt modelId="{595B4227-6194-4AB9-BA64-2174EEA3547C}" type="pres">
      <dgm:prSet presAssocID="{5FBA0166-7566-42DF-8753-202E9878D329}" presName="hierChild1" presStyleCnt="0">
        <dgm:presLayoutVars>
          <dgm:chPref val="1"/>
          <dgm:dir/>
          <dgm:animOne val="branch"/>
          <dgm:animLvl val="lvl"/>
          <dgm:resizeHandles/>
        </dgm:presLayoutVars>
      </dgm:prSet>
      <dgm:spPr/>
      <dgm:t>
        <a:bodyPr/>
        <a:lstStyle/>
        <a:p>
          <a:endParaRPr lang="es-AR"/>
        </a:p>
      </dgm:t>
    </dgm:pt>
    <dgm:pt modelId="{AD768240-B2FA-4159-B056-03B1FD914BB7}" type="pres">
      <dgm:prSet presAssocID="{E104DA51-4CBF-4AFF-A626-8DAD9755A6B6}" presName="hierRoot1" presStyleCnt="0"/>
      <dgm:spPr/>
    </dgm:pt>
    <dgm:pt modelId="{060A2DDA-40BE-446F-9BF4-D18E4E4749E7}" type="pres">
      <dgm:prSet presAssocID="{E104DA51-4CBF-4AFF-A626-8DAD9755A6B6}" presName="composite" presStyleCnt="0"/>
      <dgm:spPr/>
    </dgm:pt>
    <dgm:pt modelId="{BEDD65A1-714D-4A41-9475-10592A0BFA33}" type="pres">
      <dgm:prSet presAssocID="{E104DA51-4CBF-4AFF-A626-8DAD9755A6B6}" presName="background" presStyleLbl="node0" presStyleIdx="0" presStyleCnt="1"/>
      <dgm:spPr/>
    </dgm:pt>
    <dgm:pt modelId="{7D1EE8D7-C447-4635-948B-530958F607C6}" type="pres">
      <dgm:prSet presAssocID="{E104DA51-4CBF-4AFF-A626-8DAD9755A6B6}" presName="text" presStyleLbl="fgAcc0" presStyleIdx="0" presStyleCnt="1">
        <dgm:presLayoutVars>
          <dgm:chPref val="3"/>
        </dgm:presLayoutVars>
      </dgm:prSet>
      <dgm:spPr/>
      <dgm:t>
        <a:bodyPr/>
        <a:lstStyle/>
        <a:p>
          <a:endParaRPr lang="es-AR"/>
        </a:p>
      </dgm:t>
    </dgm:pt>
    <dgm:pt modelId="{C43D3BAB-4665-4A38-995A-4FC4FDE139EB}" type="pres">
      <dgm:prSet presAssocID="{E104DA51-4CBF-4AFF-A626-8DAD9755A6B6}" presName="hierChild2" presStyleCnt="0"/>
      <dgm:spPr/>
    </dgm:pt>
    <dgm:pt modelId="{25EA5FAE-B508-49AC-A54F-C8D3252430BC}" type="pres">
      <dgm:prSet presAssocID="{08087AAF-3B30-48BD-B6D7-D88DC096A9B3}" presName="Name10" presStyleLbl="parChTrans1D2" presStyleIdx="0" presStyleCnt="2"/>
      <dgm:spPr/>
      <dgm:t>
        <a:bodyPr/>
        <a:lstStyle/>
        <a:p>
          <a:endParaRPr lang="es-AR"/>
        </a:p>
      </dgm:t>
    </dgm:pt>
    <dgm:pt modelId="{B422118C-F148-4489-9150-3140C26086B2}" type="pres">
      <dgm:prSet presAssocID="{513E7E15-D37B-489C-8BF0-220F258C9AF7}" presName="hierRoot2" presStyleCnt="0"/>
      <dgm:spPr/>
    </dgm:pt>
    <dgm:pt modelId="{FFDB9BBE-9F36-4B98-8AD8-6F681491F597}" type="pres">
      <dgm:prSet presAssocID="{513E7E15-D37B-489C-8BF0-220F258C9AF7}" presName="composite2" presStyleCnt="0"/>
      <dgm:spPr/>
    </dgm:pt>
    <dgm:pt modelId="{96E9383A-79FD-47E6-866A-E044809A955A}" type="pres">
      <dgm:prSet presAssocID="{513E7E15-D37B-489C-8BF0-220F258C9AF7}" presName="background2" presStyleLbl="node2" presStyleIdx="0" presStyleCnt="2"/>
      <dgm:spPr/>
    </dgm:pt>
    <dgm:pt modelId="{FE1BC3FD-250C-4945-9114-0929B52C908B}" type="pres">
      <dgm:prSet presAssocID="{513E7E15-D37B-489C-8BF0-220F258C9AF7}" presName="text2" presStyleLbl="fgAcc2" presStyleIdx="0" presStyleCnt="2">
        <dgm:presLayoutVars>
          <dgm:chPref val="3"/>
        </dgm:presLayoutVars>
      </dgm:prSet>
      <dgm:spPr/>
      <dgm:t>
        <a:bodyPr/>
        <a:lstStyle/>
        <a:p>
          <a:endParaRPr lang="es-AR"/>
        </a:p>
      </dgm:t>
    </dgm:pt>
    <dgm:pt modelId="{F471544C-B50C-41CE-A6AE-DF55C42E60FA}" type="pres">
      <dgm:prSet presAssocID="{513E7E15-D37B-489C-8BF0-220F258C9AF7}" presName="hierChild3" presStyleCnt="0"/>
      <dgm:spPr/>
    </dgm:pt>
    <dgm:pt modelId="{DC8A23D0-7A34-4CC4-8AA3-354298AC3B49}" type="pres">
      <dgm:prSet presAssocID="{86C644B3-3F04-4728-9E00-13587F53D06A}" presName="Name10" presStyleLbl="parChTrans1D2" presStyleIdx="1" presStyleCnt="2"/>
      <dgm:spPr/>
      <dgm:t>
        <a:bodyPr/>
        <a:lstStyle/>
        <a:p>
          <a:endParaRPr lang="es-AR"/>
        </a:p>
      </dgm:t>
    </dgm:pt>
    <dgm:pt modelId="{2CF57954-0A8E-47E2-8F03-E08EBFA6C2B8}" type="pres">
      <dgm:prSet presAssocID="{67524F04-7BDB-413A-B247-8F29610B44E0}" presName="hierRoot2" presStyleCnt="0"/>
      <dgm:spPr/>
    </dgm:pt>
    <dgm:pt modelId="{3C7D34CC-F390-4B30-B0CF-FD9F778BFD92}" type="pres">
      <dgm:prSet presAssocID="{67524F04-7BDB-413A-B247-8F29610B44E0}" presName="composite2" presStyleCnt="0"/>
      <dgm:spPr/>
    </dgm:pt>
    <dgm:pt modelId="{2208CAA2-6700-4C97-B400-887B8E3250CC}" type="pres">
      <dgm:prSet presAssocID="{67524F04-7BDB-413A-B247-8F29610B44E0}" presName="background2" presStyleLbl="node2" presStyleIdx="1" presStyleCnt="2"/>
      <dgm:spPr/>
    </dgm:pt>
    <dgm:pt modelId="{02DF4C87-5AF4-4DC3-A0ED-140C75C6535A}" type="pres">
      <dgm:prSet presAssocID="{67524F04-7BDB-413A-B247-8F29610B44E0}" presName="text2" presStyleLbl="fgAcc2" presStyleIdx="1" presStyleCnt="2">
        <dgm:presLayoutVars>
          <dgm:chPref val="3"/>
        </dgm:presLayoutVars>
      </dgm:prSet>
      <dgm:spPr/>
      <dgm:t>
        <a:bodyPr/>
        <a:lstStyle/>
        <a:p>
          <a:endParaRPr lang="es-AR"/>
        </a:p>
      </dgm:t>
    </dgm:pt>
    <dgm:pt modelId="{BFB0FDDD-693B-4BA7-BFF8-1807DA5D8D0A}" type="pres">
      <dgm:prSet presAssocID="{67524F04-7BDB-413A-B247-8F29610B44E0}" presName="hierChild3" presStyleCnt="0"/>
      <dgm:spPr/>
    </dgm:pt>
  </dgm:ptLst>
  <dgm:cxnLst>
    <dgm:cxn modelId="{78457D22-B209-493C-ABF9-102C90881368}" srcId="{E104DA51-4CBF-4AFF-A626-8DAD9755A6B6}" destId="{67524F04-7BDB-413A-B247-8F29610B44E0}" srcOrd="1" destOrd="0" parTransId="{86C644B3-3F04-4728-9E00-13587F53D06A}" sibTransId="{D377C225-3464-4782-B0AF-ECCE4186A4BE}"/>
    <dgm:cxn modelId="{405EDCC4-2FFD-422D-858B-A29AC4826F77}" type="presOf" srcId="{5FBA0166-7566-42DF-8753-202E9878D329}" destId="{595B4227-6194-4AB9-BA64-2174EEA3547C}" srcOrd="0" destOrd="0" presId="urn:microsoft.com/office/officeart/2005/8/layout/hierarchy1"/>
    <dgm:cxn modelId="{30BEC774-2117-4CCF-B65B-5683EB7A5886}" type="presOf" srcId="{513E7E15-D37B-489C-8BF0-220F258C9AF7}" destId="{FE1BC3FD-250C-4945-9114-0929B52C908B}" srcOrd="0" destOrd="0" presId="urn:microsoft.com/office/officeart/2005/8/layout/hierarchy1"/>
    <dgm:cxn modelId="{6AEF6C21-32F6-47DC-B0A3-86DDC2D56EE0}" type="presOf" srcId="{86C644B3-3F04-4728-9E00-13587F53D06A}" destId="{DC8A23D0-7A34-4CC4-8AA3-354298AC3B49}" srcOrd="0" destOrd="0" presId="urn:microsoft.com/office/officeart/2005/8/layout/hierarchy1"/>
    <dgm:cxn modelId="{656B190D-CFF8-4624-B379-EE5900098D3A}" type="presOf" srcId="{67524F04-7BDB-413A-B247-8F29610B44E0}" destId="{02DF4C87-5AF4-4DC3-A0ED-140C75C6535A}" srcOrd="0" destOrd="0" presId="urn:microsoft.com/office/officeart/2005/8/layout/hierarchy1"/>
    <dgm:cxn modelId="{6D9659CD-D40A-430C-970B-617B55AC03B6}" srcId="{5FBA0166-7566-42DF-8753-202E9878D329}" destId="{E104DA51-4CBF-4AFF-A626-8DAD9755A6B6}" srcOrd="0" destOrd="0" parTransId="{38C00520-B1CE-4735-9507-ECA0C8FC8D83}" sibTransId="{E87C429F-F10F-4304-856A-10CF3F8DE27A}"/>
    <dgm:cxn modelId="{7AF4EE92-B30E-4CC2-8ECB-8F299240254C}" type="presOf" srcId="{E104DA51-4CBF-4AFF-A626-8DAD9755A6B6}" destId="{7D1EE8D7-C447-4635-948B-530958F607C6}" srcOrd="0" destOrd="0" presId="urn:microsoft.com/office/officeart/2005/8/layout/hierarchy1"/>
    <dgm:cxn modelId="{27999851-E04C-48BE-AC7A-A94F369417D5}" type="presOf" srcId="{08087AAF-3B30-48BD-B6D7-D88DC096A9B3}" destId="{25EA5FAE-B508-49AC-A54F-C8D3252430BC}" srcOrd="0" destOrd="0" presId="urn:microsoft.com/office/officeart/2005/8/layout/hierarchy1"/>
    <dgm:cxn modelId="{6E5D9AA5-5698-42EA-BAC9-0E4AD133A755}" srcId="{E104DA51-4CBF-4AFF-A626-8DAD9755A6B6}" destId="{513E7E15-D37B-489C-8BF0-220F258C9AF7}" srcOrd="0" destOrd="0" parTransId="{08087AAF-3B30-48BD-B6D7-D88DC096A9B3}" sibTransId="{99172016-F70B-4C51-A537-46D15D231045}"/>
    <dgm:cxn modelId="{DC63516A-A7E6-42F4-983D-A5B0B2FC26B6}" type="presParOf" srcId="{595B4227-6194-4AB9-BA64-2174EEA3547C}" destId="{AD768240-B2FA-4159-B056-03B1FD914BB7}" srcOrd="0" destOrd="0" presId="urn:microsoft.com/office/officeart/2005/8/layout/hierarchy1"/>
    <dgm:cxn modelId="{C11E92EF-1A15-44CB-9322-32CB731EA818}" type="presParOf" srcId="{AD768240-B2FA-4159-B056-03B1FD914BB7}" destId="{060A2DDA-40BE-446F-9BF4-D18E4E4749E7}" srcOrd="0" destOrd="0" presId="urn:microsoft.com/office/officeart/2005/8/layout/hierarchy1"/>
    <dgm:cxn modelId="{CA49B0FD-5144-4A50-917C-EFF959E919E4}" type="presParOf" srcId="{060A2DDA-40BE-446F-9BF4-D18E4E4749E7}" destId="{BEDD65A1-714D-4A41-9475-10592A0BFA33}" srcOrd="0" destOrd="0" presId="urn:microsoft.com/office/officeart/2005/8/layout/hierarchy1"/>
    <dgm:cxn modelId="{3FBFC3F3-66FB-44DC-B8C5-9C6568EC4D68}" type="presParOf" srcId="{060A2DDA-40BE-446F-9BF4-D18E4E4749E7}" destId="{7D1EE8D7-C447-4635-948B-530958F607C6}" srcOrd="1" destOrd="0" presId="urn:microsoft.com/office/officeart/2005/8/layout/hierarchy1"/>
    <dgm:cxn modelId="{71F4CE3C-6C01-4993-B3C3-A7FEA69F351D}" type="presParOf" srcId="{AD768240-B2FA-4159-B056-03B1FD914BB7}" destId="{C43D3BAB-4665-4A38-995A-4FC4FDE139EB}" srcOrd="1" destOrd="0" presId="urn:microsoft.com/office/officeart/2005/8/layout/hierarchy1"/>
    <dgm:cxn modelId="{66285047-189B-49E4-A45A-4C7841144EBC}" type="presParOf" srcId="{C43D3BAB-4665-4A38-995A-4FC4FDE139EB}" destId="{25EA5FAE-B508-49AC-A54F-C8D3252430BC}" srcOrd="0" destOrd="0" presId="urn:microsoft.com/office/officeart/2005/8/layout/hierarchy1"/>
    <dgm:cxn modelId="{F4F276C9-E17E-4D2A-8FBA-4428C7DB7A36}" type="presParOf" srcId="{C43D3BAB-4665-4A38-995A-4FC4FDE139EB}" destId="{B422118C-F148-4489-9150-3140C26086B2}" srcOrd="1" destOrd="0" presId="urn:microsoft.com/office/officeart/2005/8/layout/hierarchy1"/>
    <dgm:cxn modelId="{F1678BE5-8E5D-41DF-AA48-B1F9948B9E58}" type="presParOf" srcId="{B422118C-F148-4489-9150-3140C26086B2}" destId="{FFDB9BBE-9F36-4B98-8AD8-6F681491F597}" srcOrd="0" destOrd="0" presId="urn:microsoft.com/office/officeart/2005/8/layout/hierarchy1"/>
    <dgm:cxn modelId="{41591460-18AB-4DFE-9ACB-71422EEAEC14}" type="presParOf" srcId="{FFDB9BBE-9F36-4B98-8AD8-6F681491F597}" destId="{96E9383A-79FD-47E6-866A-E044809A955A}" srcOrd="0" destOrd="0" presId="urn:microsoft.com/office/officeart/2005/8/layout/hierarchy1"/>
    <dgm:cxn modelId="{4A0EA191-D557-47CE-A0A1-0ECDAA82FAEF}" type="presParOf" srcId="{FFDB9BBE-9F36-4B98-8AD8-6F681491F597}" destId="{FE1BC3FD-250C-4945-9114-0929B52C908B}" srcOrd="1" destOrd="0" presId="urn:microsoft.com/office/officeart/2005/8/layout/hierarchy1"/>
    <dgm:cxn modelId="{1B6A4EA6-37B5-4101-9621-0ED5CFEC152C}" type="presParOf" srcId="{B422118C-F148-4489-9150-3140C26086B2}" destId="{F471544C-B50C-41CE-A6AE-DF55C42E60FA}" srcOrd="1" destOrd="0" presId="urn:microsoft.com/office/officeart/2005/8/layout/hierarchy1"/>
    <dgm:cxn modelId="{96B9D251-F900-4E8F-A888-099A0EF69D67}" type="presParOf" srcId="{C43D3BAB-4665-4A38-995A-4FC4FDE139EB}" destId="{DC8A23D0-7A34-4CC4-8AA3-354298AC3B49}" srcOrd="2" destOrd="0" presId="urn:microsoft.com/office/officeart/2005/8/layout/hierarchy1"/>
    <dgm:cxn modelId="{4AAE7624-5C04-4920-AABF-8963B6CF3F84}" type="presParOf" srcId="{C43D3BAB-4665-4A38-995A-4FC4FDE139EB}" destId="{2CF57954-0A8E-47E2-8F03-E08EBFA6C2B8}" srcOrd="3" destOrd="0" presId="urn:microsoft.com/office/officeart/2005/8/layout/hierarchy1"/>
    <dgm:cxn modelId="{A0E6A30B-1C19-4868-B3BF-22030CDC6661}" type="presParOf" srcId="{2CF57954-0A8E-47E2-8F03-E08EBFA6C2B8}" destId="{3C7D34CC-F390-4B30-B0CF-FD9F778BFD92}" srcOrd="0" destOrd="0" presId="urn:microsoft.com/office/officeart/2005/8/layout/hierarchy1"/>
    <dgm:cxn modelId="{235058DC-188B-483A-A1C5-980D7B12FDC1}" type="presParOf" srcId="{3C7D34CC-F390-4B30-B0CF-FD9F778BFD92}" destId="{2208CAA2-6700-4C97-B400-887B8E3250CC}" srcOrd="0" destOrd="0" presId="urn:microsoft.com/office/officeart/2005/8/layout/hierarchy1"/>
    <dgm:cxn modelId="{840C1C43-EDF3-400A-BF27-31907E19D651}" type="presParOf" srcId="{3C7D34CC-F390-4B30-B0CF-FD9F778BFD92}" destId="{02DF4C87-5AF4-4DC3-A0ED-140C75C6535A}" srcOrd="1" destOrd="0" presId="urn:microsoft.com/office/officeart/2005/8/layout/hierarchy1"/>
    <dgm:cxn modelId="{697D2ED4-056D-4B25-BD4C-7ED8CB19C8F2}" type="presParOf" srcId="{2CF57954-0A8E-47E2-8F03-E08EBFA6C2B8}" destId="{BFB0FDDD-693B-4BA7-BFF8-1807DA5D8D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A672A-705B-41CD-A5B2-8CB8CD41982A}" type="doc">
      <dgm:prSet loTypeId="urn:microsoft.com/office/officeart/2005/8/layout/radial2" loCatId="relationship" qsTypeId="urn:microsoft.com/office/officeart/2005/8/quickstyle/3d3" qsCatId="3D" csTypeId="urn:microsoft.com/office/officeart/2005/8/colors/accent6_4" csCatId="accent6" phldr="1"/>
      <dgm:spPr/>
      <dgm:t>
        <a:bodyPr/>
        <a:lstStyle/>
        <a:p>
          <a:endParaRPr lang="es-AR"/>
        </a:p>
      </dgm:t>
    </dgm:pt>
    <dgm:pt modelId="{2B47C596-CCA4-4EE9-9700-369AC82216B0}">
      <dgm:prSet phldrT="[Texto]" custT="1"/>
      <dgm:spPr/>
      <dgm:t>
        <a:bodyPr/>
        <a:lstStyle/>
        <a:p>
          <a:r>
            <a:rPr lang="es-AR" sz="2400" dirty="0" smtClean="0"/>
            <a:t>Placas</a:t>
          </a:r>
          <a:r>
            <a:rPr lang="es-AR" sz="2000" dirty="0" smtClean="0"/>
            <a:t> </a:t>
          </a:r>
          <a:r>
            <a:rPr lang="es-AR" sz="2400" dirty="0" smtClean="0"/>
            <a:t>Planas </a:t>
          </a:r>
        </a:p>
        <a:p>
          <a:r>
            <a:rPr lang="es-AR" sz="2400" dirty="0" smtClean="0"/>
            <a:t>(Simples o Compuestas)</a:t>
          </a:r>
          <a:endParaRPr lang="es-AR" sz="2000" dirty="0"/>
        </a:p>
      </dgm:t>
    </dgm:pt>
    <dgm:pt modelId="{09AD2AD9-0D9B-481A-8780-AAB4E385AC60}" type="parTrans" cxnId="{5F6ACDE2-8AB0-4FC9-9665-28E7178E6FC9}">
      <dgm:prSet/>
      <dgm:spPr/>
      <dgm:t>
        <a:bodyPr/>
        <a:lstStyle/>
        <a:p>
          <a:endParaRPr lang="es-AR"/>
        </a:p>
      </dgm:t>
    </dgm:pt>
    <dgm:pt modelId="{9F795C08-4E90-4401-912C-1698F9FEC289}" type="sibTrans" cxnId="{5F6ACDE2-8AB0-4FC9-9665-28E7178E6FC9}">
      <dgm:prSet/>
      <dgm:spPr/>
      <dgm:t>
        <a:bodyPr/>
        <a:lstStyle/>
        <a:p>
          <a:endParaRPr lang="es-AR"/>
        </a:p>
      </dgm:t>
    </dgm:pt>
    <dgm:pt modelId="{99FFAAEF-E68E-4B4D-8DC6-583449C7E057}">
      <dgm:prSet phldrT="[Texto]" custT="1"/>
      <dgm:spPr/>
      <dgm:t>
        <a:bodyPr/>
        <a:lstStyle/>
        <a:p>
          <a:r>
            <a:rPr lang="es-AR" sz="2800" dirty="0" smtClean="0"/>
            <a:t>Cilindros</a:t>
          </a:r>
          <a:endParaRPr lang="es-AR" sz="2800" dirty="0"/>
        </a:p>
      </dgm:t>
    </dgm:pt>
    <dgm:pt modelId="{BC46A98B-9DBF-45DD-942E-3E6B4B19757F}" type="parTrans" cxnId="{A142C08F-E370-454D-80C7-C41D2221D30B}">
      <dgm:prSet/>
      <dgm:spPr/>
      <dgm:t>
        <a:bodyPr/>
        <a:lstStyle/>
        <a:p>
          <a:endParaRPr lang="es-AR"/>
        </a:p>
      </dgm:t>
    </dgm:pt>
    <dgm:pt modelId="{1973F456-BBFC-4A90-9D8E-CC69D350E785}" type="sibTrans" cxnId="{A142C08F-E370-454D-80C7-C41D2221D30B}">
      <dgm:prSet/>
      <dgm:spPr/>
      <dgm:t>
        <a:bodyPr/>
        <a:lstStyle/>
        <a:p>
          <a:endParaRPr lang="es-AR"/>
        </a:p>
      </dgm:t>
    </dgm:pt>
    <dgm:pt modelId="{196C669C-A7B1-456B-94D0-0D0AC4C8FD5B}">
      <dgm:prSet phldrT="[Texto]" custT="1"/>
      <dgm:spPr/>
      <dgm:t>
        <a:bodyPr/>
        <a:lstStyle/>
        <a:p>
          <a:r>
            <a:rPr lang="es-AR" sz="2800" dirty="0" smtClean="0"/>
            <a:t>Esferas</a:t>
          </a:r>
          <a:endParaRPr lang="es-AR" sz="2800" dirty="0"/>
        </a:p>
      </dgm:t>
    </dgm:pt>
    <dgm:pt modelId="{75374FC4-1619-4749-BB1C-48D8FDEAA6E1}" type="sibTrans" cxnId="{18BCB1BE-C25E-47F2-8C83-45AD05EFADA7}">
      <dgm:prSet/>
      <dgm:spPr/>
      <dgm:t>
        <a:bodyPr/>
        <a:lstStyle/>
        <a:p>
          <a:endParaRPr lang="es-AR"/>
        </a:p>
      </dgm:t>
    </dgm:pt>
    <dgm:pt modelId="{A3DB929F-B7D1-45A3-99B2-0587106ED03D}" type="parTrans" cxnId="{18BCB1BE-C25E-47F2-8C83-45AD05EFADA7}">
      <dgm:prSet/>
      <dgm:spPr/>
      <dgm:t>
        <a:bodyPr/>
        <a:lstStyle/>
        <a:p>
          <a:endParaRPr lang="es-AR"/>
        </a:p>
      </dgm:t>
    </dgm:pt>
    <dgm:pt modelId="{3F5364C4-13A3-42CB-B0B3-AA8623441323}" type="pres">
      <dgm:prSet presAssocID="{047A672A-705B-41CD-A5B2-8CB8CD41982A}" presName="composite" presStyleCnt="0">
        <dgm:presLayoutVars>
          <dgm:chMax val="5"/>
          <dgm:dir/>
          <dgm:animLvl val="ctr"/>
          <dgm:resizeHandles val="exact"/>
        </dgm:presLayoutVars>
      </dgm:prSet>
      <dgm:spPr/>
      <dgm:t>
        <a:bodyPr/>
        <a:lstStyle/>
        <a:p>
          <a:endParaRPr lang="es-AR"/>
        </a:p>
      </dgm:t>
    </dgm:pt>
    <dgm:pt modelId="{A04A42F4-BB1D-44DD-92EC-6D1AABA35624}" type="pres">
      <dgm:prSet presAssocID="{047A672A-705B-41CD-A5B2-8CB8CD41982A}" presName="cycle" presStyleCnt="0"/>
      <dgm:spPr/>
    </dgm:pt>
    <dgm:pt modelId="{F8E9A7A2-2E40-413E-81D8-F171C20088B5}" type="pres">
      <dgm:prSet presAssocID="{047A672A-705B-41CD-A5B2-8CB8CD41982A}" presName="centerShape" presStyleCnt="0"/>
      <dgm:spPr/>
    </dgm:pt>
    <dgm:pt modelId="{7454CF4A-4072-4035-834B-1661445A4FC6}" type="pres">
      <dgm:prSet presAssocID="{047A672A-705B-41CD-A5B2-8CB8CD41982A}" presName="connSite" presStyleLbl="node1" presStyleIdx="0" presStyleCnt="4"/>
      <dgm:spPr/>
    </dgm:pt>
    <dgm:pt modelId="{C7D86D73-72C7-4553-9E06-A88E1693EF28}" type="pres">
      <dgm:prSet presAssocID="{047A672A-705B-41CD-A5B2-8CB8CD41982A}" presName="visible" presStyleLbl="node1" presStyleIdx="0" presStyleCnt="4" custLinFactNeighborX="27276" custLinFactNeighborY="-2266"/>
      <dgm:spPr/>
    </dgm:pt>
    <dgm:pt modelId="{B22251B8-1C2D-4FD8-B65C-05313BE54595}" type="pres">
      <dgm:prSet presAssocID="{09AD2AD9-0D9B-481A-8780-AAB4E385AC60}" presName="Name25" presStyleLbl="parChTrans1D1" presStyleIdx="0" presStyleCnt="3"/>
      <dgm:spPr/>
      <dgm:t>
        <a:bodyPr/>
        <a:lstStyle/>
        <a:p>
          <a:endParaRPr lang="es-AR"/>
        </a:p>
      </dgm:t>
    </dgm:pt>
    <dgm:pt modelId="{3270A264-5F47-410A-9C21-8DF555B5E7B8}" type="pres">
      <dgm:prSet presAssocID="{2B47C596-CCA4-4EE9-9700-369AC82216B0}" presName="node" presStyleCnt="0"/>
      <dgm:spPr/>
    </dgm:pt>
    <dgm:pt modelId="{5BA5CA6A-05B4-449D-B11A-18C932FDA350}" type="pres">
      <dgm:prSet presAssocID="{2B47C596-CCA4-4EE9-9700-369AC82216B0}" presName="parentNode" presStyleLbl="node1" presStyleIdx="1" presStyleCnt="4" custScaleX="286048" custScaleY="58209" custLinFactX="98334" custLinFactNeighborX="100000" custLinFactNeighborY="1365">
        <dgm:presLayoutVars>
          <dgm:chMax val="1"/>
          <dgm:bulletEnabled val="1"/>
        </dgm:presLayoutVars>
      </dgm:prSet>
      <dgm:spPr>
        <a:prstGeom prst="round1Rect">
          <a:avLst/>
        </a:prstGeom>
      </dgm:spPr>
      <dgm:t>
        <a:bodyPr/>
        <a:lstStyle/>
        <a:p>
          <a:endParaRPr lang="es-AR"/>
        </a:p>
      </dgm:t>
    </dgm:pt>
    <dgm:pt modelId="{00D67A4A-106D-41C4-B0B3-3BCFE75ECFB3}" type="pres">
      <dgm:prSet presAssocID="{2B47C596-CCA4-4EE9-9700-369AC82216B0}" presName="childNode" presStyleLbl="revTx" presStyleIdx="0" presStyleCnt="0">
        <dgm:presLayoutVars>
          <dgm:bulletEnabled val="1"/>
        </dgm:presLayoutVars>
      </dgm:prSet>
      <dgm:spPr/>
      <dgm:t>
        <a:bodyPr/>
        <a:lstStyle/>
        <a:p>
          <a:endParaRPr lang="es-AR"/>
        </a:p>
      </dgm:t>
    </dgm:pt>
    <dgm:pt modelId="{413C9438-9F2F-4DC2-AD23-8F0008C6C381}" type="pres">
      <dgm:prSet presAssocID="{BC46A98B-9DBF-45DD-942E-3E6B4B19757F}" presName="Name25" presStyleLbl="parChTrans1D1" presStyleIdx="1" presStyleCnt="3"/>
      <dgm:spPr/>
      <dgm:t>
        <a:bodyPr/>
        <a:lstStyle/>
        <a:p>
          <a:endParaRPr lang="es-AR"/>
        </a:p>
      </dgm:t>
    </dgm:pt>
    <dgm:pt modelId="{58C0A21F-04C1-4F0E-8710-376385C9BEAE}" type="pres">
      <dgm:prSet presAssocID="{99FFAAEF-E68E-4B4D-8DC6-583449C7E057}" presName="node" presStyleCnt="0"/>
      <dgm:spPr/>
    </dgm:pt>
    <dgm:pt modelId="{102EDD7A-7B43-43B3-BFE3-23E839348C94}" type="pres">
      <dgm:prSet presAssocID="{99FFAAEF-E68E-4B4D-8DC6-583449C7E057}" presName="parentNode" presStyleLbl="node1" presStyleIdx="2" presStyleCnt="4" custScaleX="236480" custScaleY="60240" custLinFactX="68983" custLinFactNeighborX="100000" custLinFactNeighborY="3804">
        <dgm:presLayoutVars>
          <dgm:chMax val="1"/>
          <dgm:bulletEnabled val="1"/>
        </dgm:presLayoutVars>
      </dgm:prSet>
      <dgm:spPr>
        <a:prstGeom prst="round1Rect">
          <a:avLst/>
        </a:prstGeom>
      </dgm:spPr>
      <dgm:t>
        <a:bodyPr/>
        <a:lstStyle/>
        <a:p>
          <a:endParaRPr lang="es-AR"/>
        </a:p>
      </dgm:t>
    </dgm:pt>
    <dgm:pt modelId="{BA0742E9-2280-47AE-BBBF-98587C695CA8}" type="pres">
      <dgm:prSet presAssocID="{99FFAAEF-E68E-4B4D-8DC6-583449C7E057}" presName="childNode" presStyleLbl="revTx" presStyleIdx="0" presStyleCnt="0">
        <dgm:presLayoutVars>
          <dgm:bulletEnabled val="1"/>
        </dgm:presLayoutVars>
      </dgm:prSet>
      <dgm:spPr/>
      <dgm:t>
        <a:bodyPr/>
        <a:lstStyle/>
        <a:p>
          <a:endParaRPr lang="es-AR"/>
        </a:p>
      </dgm:t>
    </dgm:pt>
    <dgm:pt modelId="{72B8FD81-5D5B-43D9-A3E7-190F879466A2}" type="pres">
      <dgm:prSet presAssocID="{A3DB929F-B7D1-45A3-99B2-0587106ED03D}" presName="Name25" presStyleLbl="parChTrans1D1" presStyleIdx="2" presStyleCnt="3"/>
      <dgm:spPr/>
      <dgm:t>
        <a:bodyPr/>
        <a:lstStyle/>
        <a:p>
          <a:endParaRPr lang="es-AR"/>
        </a:p>
      </dgm:t>
    </dgm:pt>
    <dgm:pt modelId="{49AEC96B-6892-4C1B-8383-FF905BD55BAD}" type="pres">
      <dgm:prSet presAssocID="{196C669C-A7B1-456B-94D0-0D0AC4C8FD5B}" presName="node" presStyleCnt="0"/>
      <dgm:spPr/>
    </dgm:pt>
    <dgm:pt modelId="{E3CCC911-ED6D-4CA9-971E-57F5A9FF4A8D}" type="pres">
      <dgm:prSet presAssocID="{196C669C-A7B1-456B-94D0-0D0AC4C8FD5B}" presName="parentNode" presStyleLbl="node1" presStyleIdx="3" presStyleCnt="4" custScaleX="241507" custScaleY="52547" custLinFactX="100000" custLinFactNeighborX="100091" custLinFactNeighborY="-6797">
        <dgm:presLayoutVars>
          <dgm:chMax val="1"/>
          <dgm:bulletEnabled val="1"/>
        </dgm:presLayoutVars>
      </dgm:prSet>
      <dgm:spPr>
        <a:prstGeom prst="round1Rect">
          <a:avLst/>
        </a:prstGeom>
      </dgm:spPr>
      <dgm:t>
        <a:bodyPr/>
        <a:lstStyle/>
        <a:p>
          <a:endParaRPr lang="es-AR"/>
        </a:p>
      </dgm:t>
    </dgm:pt>
    <dgm:pt modelId="{CA2A1254-64DA-4056-A2D3-CBE852F0E062}" type="pres">
      <dgm:prSet presAssocID="{196C669C-A7B1-456B-94D0-0D0AC4C8FD5B}" presName="childNode" presStyleLbl="revTx" presStyleIdx="0" presStyleCnt="0">
        <dgm:presLayoutVars>
          <dgm:bulletEnabled val="1"/>
        </dgm:presLayoutVars>
      </dgm:prSet>
      <dgm:spPr/>
      <dgm:t>
        <a:bodyPr/>
        <a:lstStyle/>
        <a:p>
          <a:endParaRPr lang="es-AR"/>
        </a:p>
      </dgm:t>
    </dgm:pt>
  </dgm:ptLst>
  <dgm:cxnLst>
    <dgm:cxn modelId="{DB68394B-01C8-4D62-A838-22DEDA0FEBA2}" type="presOf" srcId="{99FFAAEF-E68E-4B4D-8DC6-583449C7E057}" destId="{102EDD7A-7B43-43B3-BFE3-23E839348C94}" srcOrd="0" destOrd="0" presId="urn:microsoft.com/office/officeart/2005/8/layout/radial2"/>
    <dgm:cxn modelId="{17A911C1-C21B-410F-A2DD-79541C867EF4}" type="presOf" srcId="{BC46A98B-9DBF-45DD-942E-3E6B4B19757F}" destId="{413C9438-9F2F-4DC2-AD23-8F0008C6C381}" srcOrd="0" destOrd="0" presId="urn:microsoft.com/office/officeart/2005/8/layout/radial2"/>
    <dgm:cxn modelId="{842D908B-421B-45C0-AAE0-497B2F346B22}" type="presOf" srcId="{A3DB929F-B7D1-45A3-99B2-0587106ED03D}" destId="{72B8FD81-5D5B-43D9-A3E7-190F879466A2}" srcOrd="0" destOrd="0" presId="urn:microsoft.com/office/officeart/2005/8/layout/radial2"/>
    <dgm:cxn modelId="{18BCB1BE-C25E-47F2-8C83-45AD05EFADA7}" srcId="{047A672A-705B-41CD-A5B2-8CB8CD41982A}" destId="{196C669C-A7B1-456B-94D0-0D0AC4C8FD5B}" srcOrd="2" destOrd="0" parTransId="{A3DB929F-B7D1-45A3-99B2-0587106ED03D}" sibTransId="{75374FC4-1619-4749-BB1C-48D8FDEAA6E1}"/>
    <dgm:cxn modelId="{5812BCA2-340A-4284-9EF4-D50869BA6F3D}" type="presOf" srcId="{047A672A-705B-41CD-A5B2-8CB8CD41982A}" destId="{3F5364C4-13A3-42CB-B0B3-AA8623441323}" srcOrd="0" destOrd="0" presId="urn:microsoft.com/office/officeart/2005/8/layout/radial2"/>
    <dgm:cxn modelId="{1813FE58-0B2B-4132-A06A-9F40FD6CB0C1}" type="presOf" srcId="{09AD2AD9-0D9B-481A-8780-AAB4E385AC60}" destId="{B22251B8-1C2D-4FD8-B65C-05313BE54595}" srcOrd="0" destOrd="0" presId="urn:microsoft.com/office/officeart/2005/8/layout/radial2"/>
    <dgm:cxn modelId="{A142C08F-E370-454D-80C7-C41D2221D30B}" srcId="{047A672A-705B-41CD-A5B2-8CB8CD41982A}" destId="{99FFAAEF-E68E-4B4D-8DC6-583449C7E057}" srcOrd="1" destOrd="0" parTransId="{BC46A98B-9DBF-45DD-942E-3E6B4B19757F}" sibTransId="{1973F456-BBFC-4A90-9D8E-CC69D350E785}"/>
    <dgm:cxn modelId="{9AAE48EA-D350-4895-8285-D2E3F5194DCE}" type="presOf" srcId="{196C669C-A7B1-456B-94D0-0D0AC4C8FD5B}" destId="{E3CCC911-ED6D-4CA9-971E-57F5A9FF4A8D}" srcOrd="0" destOrd="0" presId="urn:microsoft.com/office/officeart/2005/8/layout/radial2"/>
    <dgm:cxn modelId="{A30F9EAF-A8DA-44E8-B1F4-1AB463C294FC}" type="presOf" srcId="{2B47C596-CCA4-4EE9-9700-369AC82216B0}" destId="{5BA5CA6A-05B4-449D-B11A-18C932FDA350}" srcOrd="0" destOrd="0" presId="urn:microsoft.com/office/officeart/2005/8/layout/radial2"/>
    <dgm:cxn modelId="{5F6ACDE2-8AB0-4FC9-9665-28E7178E6FC9}" srcId="{047A672A-705B-41CD-A5B2-8CB8CD41982A}" destId="{2B47C596-CCA4-4EE9-9700-369AC82216B0}" srcOrd="0" destOrd="0" parTransId="{09AD2AD9-0D9B-481A-8780-AAB4E385AC60}" sibTransId="{9F795C08-4E90-4401-912C-1698F9FEC289}"/>
    <dgm:cxn modelId="{9BD36D0C-CC25-4FBF-95C4-4D899DEB2F95}" type="presParOf" srcId="{3F5364C4-13A3-42CB-B0B3-AA8623441323}" destId="{A04A42F4-BB1D-44DD-92EC-6D1AABA35624}" srcOrd="0" destOrd="0" presId="urn:microsoft.com/office/officeart/2005/8/layout/radial2"/>
    <dgm:cxn modelId="{DA8A3EEE-FA94-459C-A7CC-CCFEB06252EF}" type="presParOf" srcId="{A04A42F4-BB1D-44DD-92EC-6D1AABA35624}" destId="{F8E9A7A2-2E40-413E-81D8-F171C20088B5}" srcOrd="0" destOrd="0" presId="urn:microsoft.com/office/officeart/2005/8/layout/radial2"/>
    <dgm:cxn modelId="{2BB42299-6673-4095-878A-4CBDF1AF389F}" type="presParOf" srcId="{F8E9A7A2-2E40-413E-81D8-F171C20088B5}" destId="{7454CF4A-4072-4035-834B-1661445A4FC6}" srcOrd="0" destOrd="0" presId="urn:microsoft.com/office/officeart/2005/8/layout/radial2"/>
    <dgm:cxn modelId="{0DB7B84A-3738-44AA-B2EE-3986C0F11756}" type="presParOf" srcId="{F8E9A7A2-2E40-413E-81D8-F171C20088B5}" destId="{C7D86D73-72C7-4553-9E06-A88E1693EF28}" srcOrd="1" destOrd="0" presId="urn:microsoft.com/office/officeart/2005/8/layout/radial2"/>
    <dgm:cxn modelId="{4234BB39-2B86-4426-B3BC-90A4C8359FA5}" type="presParOf" srcId="{A04A42F4-BB1D-44DD-92EC-6D1AABA35624}" destId="{B22251B8-1C2D-4FD8-B65C-05313BE54595}" srcOrd="1" destOrd="0" presId="urn:microsoft.com/office/officeart/2005/8/layout/radial2"/>
    <dgm:cxn modelId="{F02C9FDF-B2EB-47B7-99CA-3DAF42BEEC5F}" type="presParOf" srcId="{A04A42F4-BB1D-44DD-92EC-6D1AABA35624}" destId="{3270A264-5F47-410A-9C21-8DF555B5E7B8}" srcOrd="2" destOrd="0" presId="urn:microsoft.com/office/officeart/2005/8/layout/radial2"/>
    <dgm:cxn modelId="{83E31D5A-DAF0-4ED1-A134-7D2B68A0092E}" type="presParOf" srcId="{3270A264-5F47-410A-9C21-8DF555B5E7B8}" destId="{5BA5CA6A-05B4-449D-B11A-18C932FDA350}" srcOrd="0" destOrd="0" presId="urn:microsoft.com/office/officeart/2005/8/layout/radial2"/>
    <dgm:cxn modelId="{6CAE9093-DA1F-4D74-952C-D7FBA8EA87B2}" type="presParOf" srcId="{3270A264-5F47-410A-9C21-8DF555B5E7B8}" destId="{00D67A4A-106D-41C4-B0B3-3BCFE75ECFB3}" srcOrd="1" destOrd="0" presId="urn:microsoft.com/office/officeart/2005/8/layout/radial2"/>
    <dgm:cxn modelId="{2A93BF14-70D5-4043-A255-C8D2C7AAB229}" type="presParOf" srcId="{A04A42F4-BB1D-44DD-92EC-6D1AABA35624}" destId="{413C9438-9F2F-4DC2-AD23-8F0008C6C381}" srcOrd="3" destOrd="0" presId="urn:microsoft.com/office/officeart/2005/8/layout/radial2"/>
    <dgm:cxn modelId="{EAE82127-39D2-4C0B-920A-FC80F4DC98E3}" type="presParOf" srcId="{A04A42F4-BB1D-44DD-92EC-6D1AABA35624}" destId="{58C0A21F-04C1-4F0E-8710-376385C9BEAE}" srcOrd="4" destOrd="0" presId="urn:microsoft.com/office/officeart/2005/8/layout/radial2"/>
    <dgm:cxn modelId="{2DA4ABBF-7945-4756-93A0-BEF0C1E238B9}" type="presParOf" srcId="{58C0A21F-04C1-4F0E-8710-376385C9BEAE}" destId="{102EDD7A-7B43-43B3-BFE3-23E839348C94}" srcOrd="0" destOrd="0" presId="urn:microsoft.com/office/officeart/2005/8/layout/radial2"/>
    <dgm:cxn modelId="{BE127E5E-D02E-4A70-948B-6557A6AC3C52}" type="presParOf" srcId="{58C0A21F-04C1-4F0E-8710-376385C9BEAE}" destId="{BA0742E9-2280-47AE-BBBF-98587C695CA8}" srcOrd="1" destOrd="0" presId="urn:microsoft.com/office/officeart/2005/8/layout/radial2"/>
    <dgm:cxn modelId="{0CDB91A9-C68F-4127-82DB-F0DCE10A9DEB}" type="presParOf" srcId="{A04A42F4-BB1D-44DD-92EC-6D1AABA35624}" destId="{72B8FD81-5D5B-43D9-A3E7-190F879466A2}" srcOrd="5" destOrd="0" presId="urn:microsoft.com/office/officeart/2005/8/layout/radial2"/>
    <dgm:cxn modelId="{5A5918EC-5DEA-4333-9FF6-FB8DED05F404}" type="presParOf" srcId="{A04A42F4-BB1D-44DD-92EC-6D1AABA35624}" destId="{49AEC96B-6892-4C1B-8383-FF905BD55BAD}" srcOrd="6" destOrd="0" presId="urn:microsoft.com/office/officeart/2005/8/layout/radial2"/>
    <dgm:cxn modelId="{73E0667F-89DF-4A20-8B46-2A5C3C3F2F89}" type="presParOf" srcId="{49AEC96B-6892-4C1B-8383-FF905BD55BAD}" destId="{E3CCC911-ED6D-4CA9-971E-57F5A9FF4A8D}" srcOrd="0" destOrd="0" presId="urn:microsoft.com/office/officeart/2005/8/layout/radial2"/>
    <dgm:cxn modelId="{F2DC877D-7592-4958-8833-C10B9929D5B9}" type="presParOf" srcId="{49AEC96B-6892-4C1B-8383-FF905BD55BAD}" destId="{CA2A1254-64DA-4056-A2D3-CBE852F0E06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73218-78FA-492B-83A6-11149D062BA6}" type="doc">
      <dgm:prSet loTypeId="urn:microsoft.com/office/officeart/2005/8/layout/orgChart1" loCatId="hierarchy" qsTypeId="urn:microsoft.com/office/officeart/2005/8/quickstyle/simple3" qsCatId="simple" csTypeId="urn:microsoft.com/office/officeart/2005/8/colors/accent6_4" csCatId="accent6" phldr="1"/>
      <dgm:spPr/>
      <dgm:t>
        <a:bodyPr/>
        <a:lstStyle/>
        <a:p>
          <a:endParaRPr lang="es-AR"/>
        </a:p>
      </dgm:t>
    </dgm:pt>
    <dgm:pt modelId="{0EED3EE5-248E-4C95-85EC-9371FCC73484}">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s-MX" sz="2800" b="1" dirty="0" smtClean="0">
            <a:ln w="12700">
              <a:prstDash val="solid"/>
            </a:ln>
            <a:effectLst>
              <a:outerShdw blurRad="38100" dist="38100" dir="2700000" algn="tl">
                <a:srgbClr val="000000">
                  <a:alpha val="43137"/>
                </a:srgbClr>
              </a:outerShdw>
            </a:effectLst>
          </a:endParaRPr>
        </a:p>
        <a:p>
          <a:pPr marL="0" marR="0" indent="0" algn="ctr" defTabSz="914400" eaLnBrk="1" fontAlgn="auto" latinLnBrk="0" hangingPunct="1">
            <a:lnSpc>
              <a:spcPct val="100000"/>
            </a:lnSpc>
            <a:spcBef>
              <a:spcPts val="0"/>
            </a:spcBef>
            <a:spcAft>
              <a:spcPts val="0"/>
            </a:spcAft>
            <a:buClrTx/>
            <a:buSzTx/>
            <a:buFontTx/>
            <a:buNone/>
            <a:tabLst/>
            <a:defRPr/>
          </a:pPr>
          <a:r>
            <a:rPr lang="es-MX" sz="2800" b="1" dirty="0" smtClean="0">
              <a:ln w="12700">
                <a:prstDash val="solid"/>
              </a:ln>
              <a:effectLst>
                <a:outerShdw blurRad="38100" dist="38100" dir="2700000" algn="tl">
                  <a:srgbClr val="000000">
                    <a:alpha val="43137"/>
                  </a:srgbClr>
                </a:outerShdw>
              </a:effectLst>
            </a:rPr>
            <a:t>SISTEMAS CON GENERACIÓN INTERNA DE CALOR</a:t>
          </a:r>
          <a:endParaRPr lang="es-MX" sz="2800" dirty="0" smtClean="0">
            <a:effectLst>
              <a:outerShdw blurRad="38100" dist="38100" dir="2700000" algn="tl">
                <a:srgbClr val="000000">
                  <a:alpha val="43137"/>
                </a:srgbClr>
              </a:outerShdw>
            </a:effectLst>
          </a:endParaRPr>
        </a:p>
        <a:p>
          <a:pPr defTabSz="2178050">
            <a:lnSpc>
              <a:spcPct val="90000"/>
            </a:lnSpc>
            <a:spcBef>
              <a:spcPct val="0"/>
            </a:spcBef>
          </a:pPr>
          <a:endParaRPr lang="es-AR" dirty="0"/>
        </a:p>
      </dgm:t>
    </dgm:pt>
    <dgm:pt modelId="{D32B41DE-DBDD-4182-88B0-1A589377EDF9}" type="parTrans" cxnId="{AB7042B6-E0EB-43CB-AFF4-3A52D0D5AD45}">
      <dgm:prSet/>
      <dgm:spPr/>
      <dgm:t>
        <a:bodyPr/>
        <a:lstStyle/>
        <a:p>
          <a:endParaRPr lang="es-AR"/>
        </a:p>
      </dgm:t>
    </dgm:pt>
    <dgm:pt modelId="{51D8DFDC-54F0-4ED6-A2AA-637B1137F6FC}" type="sibTrans" cxnId="{AB7042B6-E0EB-43CB-AFF4-3A52D0D5AD45}">
      <dgm:prSet/>
      <dgm:spPr/>
      <dgm:t>
        <a:bodyPr/>
        <a:lstStyle/>
        <a:p>
          <a:endParaRPr lang="es-AR"/>
        </a:p>
      </dgm:t>
    </dgm:pt>
    <dgm:pt modelId="{9B616834-510C-4A4D-ABEC-9C9C7BA401EA}">
      <dgm:prSet phldrT="[Texto]"/>
      <dgm:spPr/>
      <dgm:t>
        <a:bodyPr/>
        <a:lstStyle/>
        <a:p>
          <a:r>
            <a:rPr lang="es-AR" dirty="0" smtClean="0"/>
            <a:t>Sólido Cilíndrico </a:t>
          </a:r>
        </a:p>
        <a:p>
          <a:r>
            <a:rPr lang="es-AR" dirty="0" smtClean="0"/>
            <a:t>con generación homogénea de energía </a:t>
          </a:r>
          <a:endParaRPr lang="es-AR" dirty="0"/>
        </a:p>
      </dgm:t>
    </dgm:pt>
    <dgm:pt modelId="{5DD34200-8B5A-46BC-8542-5E8F7EF2CBD8}" type="parTrans" cxnId="{1044C3F8-35C6-4F3E-9C12-A40F18721B83}">
      <dgm:prSet/>
      <dgm:spPr/>
      <dgm:t>
        <a:bodyPr/>
        <a:lstStyle/>
        <a:p>
          <a:endParaRPr lang="es-AR"/>
        </a:p>
      </dgm:t>
    </dgm:pt>
    <dgm:pt modelId="{6D6D4E5B-DCD0-4C37-8775-1E086573E8AF}" type="sibTrans" cxnId="{1044C3F8-35C6-4F3E-9C12-A40F18721B83}">
      <dgm:prSet/>
      <dgm:spPr/>
      <dgm:t>
        <a:bodyPr/>
        <a:lstStyle/>
        <a:p>
          <a:endParaRPr lang="es-AR"/>
        </a:p>
      </dgm:t>
    </dgm:pt>
    <dgm:pt modelId="{569862D7-9928-48DA-BDA5-2B7FEA7941FC}">
      <dgm:prSet phldrT="[Texto]"/>
      <dgm:spPr/>
      <dgm:t>
        <a:bodyPr/>
        <a:lstStyle/>
        <a:p>
          <a:r>
            <a:rPr lang="es-AR" dirty="0" smtClean="0"/>
            <a:t>Pared Plana </a:t>
          </a:r>
        </a:p>
        <a:p>
          <a:r>
            <a:rPr lang="es-AR" dirty="0" smtClean="0"/>
            <a:t>con generación de energía variable</a:t>
          </a:r>
          <a:endParaRPr lang="es-AR" dirty="0"/>
        </a:p>
      </dgm:t>
    </dgm:pt>
    <dgm:pt modelId="{D25D1DDF-0E3C-4A32-AAA1-0F63399FF43B}" type="parTrans" cxnId="{4F9518CF-0034-44BC-869B-7C337F4D0070}">
      <dgm:prSet/>
      <dgm:spPr/>
      <dgm:t>
        <a:bodyPr/>
        <a:lstStyle/>
        <a:p>
          <a:endParaRPr lang="es-AR"/>
        </a:p>
      </dgm:t>
    </dgm:pt>
    <dgm:pt modelId="{E7724E0E-4F6D-4A72-9999-F7DC822C342E}" type="sibTrans" cxnId="{4F9518CF-0034-44BC-869B-7C337F4D0070}">
      <dgm:prSet/>
      <dgm:spPr/>
      <dgm:t>
        <a:bodyPr/>
        <a:lstStyle/>
        <a:p>
          <a:endParaRPr lang="es-AR"/>
        </a:p>
      </dgm:t>
    </dgm:pt>
    <dgm:pt modelId="{E144CA3D-2BFB-48B9-8124-B9751B4BE6E2}" type="pres">
      <dgm:prSet presAssocID="{7EA73218-78FA-492B-83A6-11149D062BA6}" presName="hierChild1" presStyleCnt="0">
        <dgm:presLayoutVars>
          <dgm:orgChart val="1"/>
          <dgm:chPref val="1"/>
          <dgm:dir/>
          <dgm:animOne val="branch"/>
          <dgm:animLvl val="lvl"/>
          <dgm:resizeHandles/>
        </dgm:presLayoutVars>
      </dgm:prSet>
      <dgm:spPr/>
    </dgm:pt>
    <dgm:pt modelId="{3BBBD328-6599-428E-9374-33CE3F8997C8}" type="pres">
      <dgm:prSet presAssocID="{0EED3EE5-248E-4C95-85EC-9371FCC73484}" presName="hierRoot1" presStyleCnt="0">
        <dgm:presLayoutVars>
          <dgm:hierBranch val="init"/>
        </dgm:presLayoutVars>
      </dgm:prSet>
      <dgm:spPr/>
    </dgm:pt>
    <dgm:pt modelId="{E2CEC586-38DC-48B9-8799-39DCC7ECB7A3}" type="pres">
      <dgm:prSet presAssocID="{0EED3EE5-248E-4C95-85EC-9371FCC73484}" presName="rootComposite1" presStyleCnt="0"/>
      <dgm:spPr/>
    </dgm:pt>
    <dgm:pt modelId="{C786C21B-BB61-4B66-A027-9EC3E0028FD5}" type="pres">
      <dgm:prSet presAssocID="{0EED3EE5-248E-4C95-85EC-9371FCC73484}" presName="rootText1" presStyleLbl="node0" presStyleIdx="0" presStyleCnt="1" custScaleX="319803" custScaleY="80690" custLinFactY="-35752" custLinFactNeighborX="6109" custLinFactNeighborY="-100000">
        <dgm:presLayoutVars>
          <dgm:chPref val="3"/>
        </dgm:presLayoutVars>
      </dgm:prSet>
      <dgm:spPr/>
      <dgm:t>
        <a:bodyPr/>
        <a:lstStyle/>
        <a:p>
          <a:endParaRPr lang="es-AR"/>
        </a:p>
      </dgm:t>
    </dgm:pt>
    <dgm:pt modelId="{932425FF-661E-4618-BD80-E19534846213}" type="pres">
      <dgm:prSet presAssocID="{0EED3EE5-248E-4C95-85EC-9371FCC73484}" presName="rootConnector1" presStyleLbl="node1" presStyleIdx="0" presStyleCnt="0"/>
      <dgm:spPr/>
    </dgm:pt>
    <dgm:pt modelId="{EF8AB81F-4249-4609-8837-A4C6603B6B1F}" type="pres">
      <dgm:prSet presAssocID="{0EED3EE5-248E-4C95-85EC-9371FCC73484}" presName="hierChild2" presStyleCnt="0"/>
      <dgm:spPr/>
    </dgm:pt>
    <dgm:pt modelId="{A796D2C7-CD07-4BE2-9420-0314FC6B32B6}" type="pres">
      <dgm:prSet presAssocID="{5DD34200-8B5A-46BC-8542-5E8F7EF2CBD8}" presName="Name37" presStyleLbl="parChTrans1D2" presStyleIdx="0" presStyleCnt="2"/>
      <dgm:spPr/>
    </dgm:pt>
    <dgm:pt modelId="{CA8FC1D7-7696-4E2A-B3A6-B6A41AC1D695}" type="pres">
      <dgm:prSet presAssocID="{9B616834-510C-4A4D-ABEC-9C9C7BA401EA}" presName="hierRoot2" presStyleCnt="0">
        <dgm:presLayoutVars>
          <dgm:hierBranch val="init"/>
        </dgm:presLayoutVars>
      </dgm:prSet>
      <dgm:spPr/>
    </dgm:pt>
    <dgm:pt modelId="{EC889743-87A2-4239-868A-0DDB86E6C84E}" type="pres">
      <dgm:prSet presAssocID="{9B616834-510C-4A4D-ABEC-9C9C7BA401EA}" presName="rootComposite" presStyleCnt="0"/>
      <dgm:spPr/>
    </dgm:pt>
    <dgm:pt modelId="{CA398F19-6697-49CD-A168-62031C1D61E5}" type="pres">
      <dgm:prSet presAssocID="{9B616834-510C-4A4D-ABEC-9C9C7BA401EA}" presName="rootText" presStyleLbl="node2" presStyleIdx="0" presStyleCnt="2" custScaleX="142464" custScaleY="90000">
        <dgm:presLayoutVars>
          <dgm:chPref val="3"/>
        </dgm:presLayoutVars>
      </dgm:prSet>
      <dgm:spPr/>
      <dgm:t>
        <a:bodyPr/>
        <a:lstStyle/>
        <a:p>
          <a:endParaRPr lang="es-AR"/>
        </a:p>
      </dgm:t>
    </dgm:pt>
    <dgm:pt modelId="{31CBED8C-01E0-4FC2-882E-9ECF6EFC32BA}" type="pres">
      <dgm:prSet presAssocID="{9B616834-510C-4A4D-ABEC-9C9C7BA401EA}" presName="rootConnector" presStyleLbl="node2" presStyleIdx="0" presStyleCnt="2"/>
      <dgm:spPr/>
    </dgm:pt>
    <dgm:pt modelId="{4072CBF5-365A-4C88-9B54-4FF7D96F9F36}" type="pres">
      <dgm:prSet presAssocID="{9B616834-510C-4A4D-ABEC-9C9C7BA401EA}" presName="hierChild4" presStyleCnt="0"/>
      <dgm:spPr/>
    </dgm:pt>
    <dgm:pt modelId="{FBE00DAE-24DD-44D3-8908-BA14678EAB99}" type="pres">
      <dgm:prSet presAssocID="{9B616834-510C-4A4D-ABEC-9C9C7BA401EA}" presName="hierChild5" presStyleCnt="0"/>
      <dgm:spPr/>
    </dgm:pt>
    <dgm:pt modelId="{D72D285C-1F88-4E44-8E3A-CD7C5EE4DFC9}" type="pres">
      <dgm:prSet presAssocID="{D25D1DDF-0E3C-4A32-AAA1-0F63399FF43B}" presName="Name37" presStyleLbl="parChTrans1D2" presStyleIdx="1" presStyleCnt="2"/>
      <dgm:spPr/>
    </dgm:pt>
    <dgm:pt modelId="{22E71FBB-4448-478D-8DE1-9B55DECAE096}" type="pres">
      <dgm:prSet presAssocID="{569862D7-9928-48DA-BDA5-2B7FEA7941FC}" presName="hierRoot2" presStyleCnt="0">
        <dgm:presLayoutVars>
          <dgm:hierBranch val="init"/>
        </dgm:presLayoutVars>
      </dgm:prSet>
      <dgm:spPr/>
    </dgm:pt>
    <dgm:pt modelId="{5C1AD977-E620-4B99-B594-9D293931F028}" type="pres">
      <dgm:prSet presAssocID="{569862D7-9928-48DA-BDA5-2B7FEA7941FC}" presName="rootComposite" presStyleCnt="0"/>
      <dgm:spPr/>
    </dgm:pt>
    <dgm:pt modelId="{9E678440-05D1-4138-948F-ABA1668F225F}" type="pres">
      <dgm:prSet presAssocID="{569862D7-9928-48DA-BDA5-2B7FEA7941FC}" presName="rootText" presStyleLbl="node2" presStyleIdx="1" presStyleCnt="2" custScaleX="148261" custScaleY="90000" custLinFactNeighborX="726" custLinFactNeighborY="0">
        <dgm:presLayoutVars>
          <dgm:chPref val="3"/>
        </dgm:presLayoutVars>
      </dgm:prSet>
      <dgm:spPr/>
      <dgm:t>
        <a:bodyPr/>
        <a:lstStyle/>
        <a:p>
          <a:endParaRPr lang="es-AR"/>
        </a:p>
      </dgm:t>
    </dgm:pt>
    <dgm:pt modelId="{9C3C04D1-10D9-4081-BF9F-EE94131299DA}" type="pres">
      <dgm:prSet presAssocID="{569862D7-9928-48DA-BDA5-2B7FEA7941FC}" presName="rootConnector" presStyleLbl="node2" presStyleIdx="1" presStyleCnt="2"/>
      <dgm:spPr/>
    </dgm:pt>
    <dgm:pt modelId="{715F5862-C713-438F-978C-0579B0B075C7}" type="pres">
      <dgm:prSet presAssocID="{569862D7-9928-48DA-BDA5-2B7FEA7941FC}" presName="hierChild4" presStyleCnt="0"/>
      <dgm:spPr/>
    </dgm:pt>
    <dgm:pt modelId="{177DE2B6-EF46-4967-9CC4-5A85B4DD8CC2}" type="pres">
      <dgm:prSet presAssocID="{569862D7-9928-48DA-BDA5-2B7FEA7941FC}" presName="hierChild5" presStyleCnt="0"/>
      <dgm:spPr/>
    </dgm:pt>
    <dgm:pt modelId="{6842BC97-A6BD-4DCB-8496-F8D9D4680D91}" type="pres">
      <dgm:prSet presAssocID="{0EED3EE5-248E-4C95-85EC-9371FCC73484}" presName="hierChild3" presStyleCnt="0"/>
      <dgm:spPr/>
    </dgm:pt>
  </dgm:ptLst>
  <dgm:cxnLst>
    <dgm:cxn modelId="{3668D1D3-A2C7-44DD-9FAF-7DF129C96E9D}" type="presOf" srcId="{9B616834-510C-4A4D-ABEC-9C9C7BA401EA}" destId="{CA398F19-6697-49CD-A168-62031C1D61E5}" srcOrd="0" destOrd="0" presId="urn:microsoft.com/office/officeart/2005/8/layout/orgChart1"/>
    <dgm:cxn modelId="{5172C616-E262-4684-8AA9-6C874CF6DD7D}" type="presOf" srcId="{9B616834-510C-4A4D-ABEC-9C9C7BA401EA}" destId="{31CBED8C-01E0-4FC2-882E-9ECF6EFC32BA}" srcOrd="1" destOrd="0" presId="urn:microsoft.com/office/officeart/2005/8/layout/orgChart1"/>
    <dgm:cxn modelId="{1159469A-8C52-4A5C-8AB1-B719490A41E3}" type="presOf" srcId="{7EA73218-78FA-492B-83A6-11149D062BA6}" destId="{E144CA3D-2BFB-48B9-8124-B9751B4BE6E2}" srcOrd="0" destOrd="0" presId="urn:microsoft.com/office/officeart/2005/8/layout/orgChart1"/>
    <dgm:cxn modelId="{4F9518CF-0034-44BC-869B-7C337F4D0070}" srcId="{0EED3EE5-248E-4C95-85EC-9371FCC73484}" destId="{569862D7-9928-48DA-BDA5-2B7FEA7941FC}" srcOrd="1" destOrd="0" parTransId="{D25D1DDF-0E3C-4A32-AAA1-0F63399FF43B}" sibTransId="{E7724E0E-4F6D-4A72-9999-F7DC822C342E}"/>
    <dgm:cxn modelId="{D15B69E1-1CDC-4D02-864B-91AAE74C7145}" type="presOf" srcId="{5DD34200-8B5A-46BC-8542-5E8F7EF2CBD8}" destId="{A796D2C7-CD07-4BE2-9420-0314FC6B32B6}" srcOrd="0" destOrd="0" presId="urn:microsoft.com/office/officeart/2005/8/layout/orgChart1"/>
    <dgm:cxn modelId="{6490FDA9-9FFC-4567-A20E-5261603EB855}" type="presOf" srcId="{569862D7-9928-48DA-BDA5-2B7FEA7941FC}" destId="{9E678440-05D1-4138-948F-ABA1668F225F}" srcOrd="0" destOrd="0" presId="urn:microsoft.com/office/officeart/2005/8/layout/orgChart1"/>
    <dgm:cxn modelId="{6EE29E14-EA2F-400C-9D06-85BE49BEFB98}" type="presOf" srcId="{0EED3EE5-248E-4C95-85EC-9371FCC73484}" destId="{C786C21B-BB61-4B66-A027-9EC3E0028FD5}" srcOrd="0" destOrd="0" presId="urn:microsoft.com/office/officeart/2005/8/layout/orgChart1"/>
    <dgm:cxn modelId="{1044C3F8-35C6-4F3E-9C12-A40F18721B83}" srcId="{0EED3EE5-248E-4C95-85EC-9371FCC73484}" destId="{9B616834-510C-4A4D-ABEC-9C9C7BA401EA}" srcOrd="0" destOrd="0" parTransId="{5DD34200-8B5A-46BC-8542-5E8F7EF2CBD8}" sibTransId="{6D6D4E5B-DCD0-4C37-8775-1E086573E8AF}"/>
    <dgm:cxn modelId="{F52B11FD-3456-4473-B6C7-C0D3581AEFC9}" type="presOf" srcId="{D25D1DDF-0E3C-4A32-AAA1-0F63399FF43B}" destId="{D72D285C-1F88-4E44-8E3A-CD7C5EE4DFC9}" srcOrd="0" destOrd="0" presId="urn:microsoft.com/office/officeart/2005/8/layout/orgChart1"/>
    <dgm:cxn modelId="{152D5D6C-9AEB-41DB-B941-524F8BB709C0}" type="presOf" srcId="{569862D7-9928-48DA-BDA5-2B7FEA7941FC}" destId="{9C3C04D1-10D9-4081-BF9F-EE94131299DA}" srcOrd="1" destOrd="0" presId="urn:microsoft.com/office/officeart/2005/8/layout/orgChart1"/>
    <dgm:cxn modelId="{3074C687-4742-475E-9D5E-C24FD13DC283}" type="presOf" srcId="{0EED3EE5-248E-4C95-85EC-9371FCC73484}" destId="{932425FF-661E-4618-BD80-E19534846213}" srcOrd="1" destOrd="0" presId="urn:microsoft.com/office/officeart/2005/8/layout/orgChart1"/>
    <dgm:cxn modelId="{AB7042B6-E0EB-43CB-AFF4-3A52D0D5AD45}" srcId="{7EA73218-78FA-492B-83A6-11149D062BA6}" destId="{0EED3EE5-248E-4C95-85EC-9371FCC73484}" srcOrd="0" destOrd="0" parTransId="{D32B41DE-DBDD-4182-88B0-1A589377EDF9}" sibTransId="{51D8DFDC-54F0-4ED6-A2AA-637B1137F6FC}"/>
    <dgm:cxn modelId="{211ED254-D666-4518-AD81-CD2FAEC8816E}" type="presParOf" srcId="{E144CA3D-2BFB-48B9-8124-B9751B4BE6E2}" destId="{3BBBD328-6599-428E-9374-33CE3F8997C8}" srcOrd="0" destOrd="0" presId="urn:microsoft.com/office/officeart/2005/8/layout/orgChart1"/>
    <dgm:cxn modelId="{F3A01C6E-3304-498B-9566-743A38159E2C}" type="presParOf" srcId="{3BBBD328-6599-428E-9374-33CE3F8997C8}" destId="{E2CEC586-38DC-48B9-8799-39DCC7ECB7A3}" srcOrd="0" destOrd="0" presId="urn:microsoft.com/office/officeart/2005/8/layout/orgChart1"/>
    <dgm:cxn modelId="{3B53520E-207C-4451-9B90-640C63FA7835}" type="presParOf" srcId="{E2CEC586-38DC-48B9-8799-39DCC7ECB7A3}" destId="{C786C21B-BB61-4B66-A027-9EC3E0028FD5}" srcOrd="0" destOrd="0" presId="urn:microsoft.com/office/officeart/2005/8/layout/orgChart1"/>
    <dgm:cxn modelId="{6D033149-6D45-48FB-A73B-A38EBC762D8A}" type="presParOf" srcId="{E2CEC586-38DC-48B9-8799-39DCC7ECB7A3}" destId="{932425FF-661E-4618-BD80-E19534846213}" srcOrd="1" destOrd="0" presId="urn:microsoft.com/office/officeart/2005/8/layout/orgChart1"/>
    <dgm:cxn modelId="{D67FCBCE-92FB-49B3-BCE3-6BF5D0A0A272}" type="presParOf" srcId="{3BBBD328-6599-428E-9374-33CE3F8997C8}" destId="{EF8AB81F-4249-4609-8837-A4C6603B6B1F}" srcOrd="1" destOrd="0" presId="urn:microsoft.com/office/officeart/2005/8/layout/orgChart1"/>
    <dgm:cxn modelId="{3E73BBCB-D3AB-496A-9ED9-877D50407451}" type="presParOf" srcId="{EF8AB81F-4249-4609-8837-A4C6603B6B1F}" destId="{A796D2C7-CD07-4BE2-9420-0314FC6B32B6}" srcOrd="0" destOrd="0" presId="urn:microsoft.com/office/officeart/2005/8/layout/orgChart1"/>
    <dgm:cxn modelId="{769B8B87-5493-4567-A237-EBCFFAA41733}" type="presParOf" srcId="{EF8AB81F-4249-4609-8837-A4C6603B6B1F}" destId="{CA8FC1D7-7696-4E2A-B3A6-B6A41AC1D695}" srcOrd="1" destOrd="0" presId="urn:microsoft.com/office/officeart/2005/8/layout/orgChart1"/>
    <dgm:cxn modelId="{AED206F3-4929-4E90-AE7E-8F338225DE59}" type="presParOf" srcId="{CA8FC1D7-7696-4E2A-B3A6-B6A41AC1D695}" destId="{EC889743-87A2-4239-868A-0DDB86E6C84E}" srcOrd="0" destOrd="0" presId="urn:microsoft.com/office/officeart/2005/8/layout/orgChart1"/>
    <dgm:cxn modelId="{036CD9A7-EEEF-40BB-984F-DB8BF03E4756}" type="presParOf" srcId="{EC889743-87A2-4239-868A-0DDB86E6C84E}" destId="{CA398F19-6697-49CD-A168-62031C1D61E5}" srcOrd="0" destOrd="0" presId="urn:microsoft.com/office/officeart/2005/8/layout/orgChart1"/>
    <dgm:cxn modelId="{7B4D6A47-DEF5-42EF-91A4-2A0078203975}" type="presParOf" srcId="{EC889743-87A2-4239-868A-0DDB86E6C84E}" destId="{31CBED8C-01E0-4FC2-882E-9ECF6EFC32BA}" srcOrd="1" destOrd="0" presId="urn:microsoft.com/office/officeart/2005/8/layout/orgChart1"/>
    <dgm:cxn modelId="{30B9C03C-EC1A-4F8A-B4F0-ED70D2C725C5}" type="presParOf" srcId="{CA8FC1D7-7696-4E2A-B3A6-B6A41AC1D695}" destId="{4072CBF5-365A-4C88-9B54-4FF7D96F9F36}" srcOrd="1" destOrd="0" presId="urn:microsoft.com/office/officeart/2005/8/layout/orgChart1"/>
    <dgm:cxn modelId="{7946E75B-C6D0-42EE-AB5D-2609A5B58E3E}" type="presParOf" srcId="{CA8FC1D7-7696-4E2A-B3A6-B6A41AC1D695}" destId="{FBE00DAE-24DD-44D3-8908-BA14678EAB99}" srcOrd="2" destOrd="0" presId="urn:microsoft.com/office/officeart/2005/8/layout/orgChart1"/>
    <dgm:cxn modelId="{D2DA0CC1-3DD4-4C52-B603-CAA1447E6E68}" type="presParOf" srcId="{EF8AB81F-4249-4609-8837-A4C6603B6B1F}" destId="{D72D285C-1F88-4E44-8E3A-CD7C5EE4DFC9}" srcOrd="2" destOrd="0" presId="urn:microsoft.com/office/officeart/2005/8/layout/orgChart1"/>
    <dgm:cxn modelId="{60E03DF9-DDB3-4343-B087-C0533C239378}" type="presParOf" srcId="{EF8AB81F-4249-4609-8837-A4C6603B6B1F}" destId="{22E71FBB-4448-478D-8DE1-9B55DECAE096}" srcOrd="3" destOrd="0" presId="urn:microsoft.com/office/officeart/2005/8/layout/orgChart1"/>
    <dgm:cxn modelId="{A1113F19-36A4-4C91-BBCE-0AEA0FF21630}" type="presParOf" srcId="{22E71FBB-4448-478D-8DE1-9B55DECAE096}" destId="{5C1AD977-E620-4B99-B594-9D293931F028}" srcOrd="0" destOrd="0" presId="urn:microsoft.com/office/officeart/2005/8/layout/orgChart1"/>
    <dgm:cxn modelId="{E91F496C-07BA-4171-AF75-9FE57FE5352C}" type="presParOf" srcId="{5C1AD977-E620-4B99-B594-9D293931F028}" destId="{9E678440-05D1-4138-948F-ABA1668F225F}" srcOrd="0" destOrd="0" presId="urn:microsoft.com/office/officeart/2005/8/layout/orgChart1"/>
    <dgm:cxn modelId="{285DE398-E2AE-44F2-BD22-3442185C3B60}" type="presParOf" srcId="{5C1AD977-E620-4B99-B594-9D293931F028}" destId="{9C3C04D1-10D9-4081-BF9F-EE94131299DA}" srcOrd="1" destOrd="0" presId="urn:microsoft.com/office/officeart/2005/8/layout/orgChart1"/>
    <dgm:cxn modelId="{E3294F06-6552-44B1-AD85-598CAE1ADF9E}" type="presParOf" srcId="{22E71FBB-4448-478D-8DE1-9B55DECAE096}" destId="{715F5862-C713-438F-978C-0579B0B075C7}" srcOrd="1" destOrd="0" presId="urn:microsoft.com/office/officeart/2005/8/layout/orgChart1"/>
    <dgm:cxn modelId="{008F33AC-998C-4358-B689-17F955942254}" type="presParOf" srcId="{22E71FBB-4448-478D-8DE1-9B55DECAE096}" destId="{177DE2B6-EF46-4967-9CC4-5A85B4DD8CC2}" srcOrd="2" destOrd="0" presId="urn:microsoft.com/office/officeart/2005/8/layout/orgChart1"/>
    <dgm:cxn modelId="{D00315F6-7FBF-46D8-9288-2D7C05D91EEB}" type="presParOf" srcId="{3BBBD328-6599-428E-9374-33CE3F8997C8}" destId="{6842BC97-A6BD-4DCB-8496-F8D9D4680D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871F3B-80FD-4EAB-AFB0-BEF9F4EB3C35}" type="doc">
      <dgm:prSet loTypeId="urn:microsoft.com/office/officeart/2008/layout/HorizontalMultiLevelHierarchy" loCatId="hierarchy" qsTypeId="urn:microsoft.com/office/officeart/2005/8/quickstyle/3d7" qsCatId="3D" csTypeId="urn:microsoft.com/office/officeart/2005/8/colors/accent5_4" csCatId="accent5" phldr="1"/>
      <dgm:spPr/>
      <dgm:t>
        <a:bodyPr/>
        <a:lstStyle/>
        <a:p>
          <a:endParaRPr lang="es-AR"/>
        </a:p>
      </dgm:t>
    </dgm:pt>
    <dgm:pt modelId="{55B20732-B961-4D6A-B867-505AAEAAD064}">
      <dgm:prSet phldrT="[Texto]" custT="1"/>
      <dgm:spPr/>
      <dgm:t>
        <a:bodyPr/>
        <a:lstStyle/>
        <a:p>
          <a:r>
            <a:rPr lang="es-AR" sz="3200" dirty="0" smtClean="0">
              <a:effectLst>
                <a:outerShdw blurRad="38100" dist="38100" dir="2700000" algn="tl">
                  <a:srgbClr val="000000">
                    <a:alpha val="43137"/>
                  </a:srgbClr>
                </a:outerShdw>
              </a:effectLst>
            </a:rPr>
            <a:t>Se pueden resolver aplicando</a:t>
          </a:r>
          <a:endParaRPr lang="es-AR" sz="3200" dirty="0">
            <a:effectLst>
              <a:outerShdw blurRad="38100" dist="38100" dir="2700000" algn="tl">
                <a:srgbClr val="000000">
                  <a:alpha val="43137"/>
                </a:srgbClr>
              </a:outerShdw>
            </a:effectLst>
          </a:endParaRPr>
        </a:p>
      </dgm:t>
    </dgm:pt>
    <dgm:pt modelId="{0679373A-D3B3-46E8-A52A-531291DCF180}" type="parTrans" cxnId="{A94E6AA2-F88E-480F-8132-4531310654D4}">
      <dgm:prSet/>
      <dgm:spPr/>
      <dgm:t>
        <a:bodyPr/>
        <a:lstStyle/>
        <a:p>
          <a:endParaRPr lang="es-AR"/>
        </a:p>
      </dgm:t>
    </dgm:pt>
    <dgm:pt modelId="{6003D4A9-D223-4BDB-AC36-7E7B19AA6912}" type="sibTrans" cxnId="{A94E6AA2-F88E-480F-8132-4531310654D4}">
      <dgm:prSet/>
      <dgm:spPr/>
      <dgm:t>
        <a:bodyPr/>
        <a:lstStyle/>
        <a:p>
          <a:endParaRPr lang="es-AR"/>
        </a:p>
      </dgm:t>
    </dgm:pt>
    <dgm:pt modelId="{884559DC-552F-4B68-929C-C401CD3F6DB7}">
      <dgm:prSet phldrT="[Texto]"/>
      <dgm:spPr/>
      <dgm:t>
        <a:bodyPr/>
        <a:lstStyle/>
        <a:p>
          <a:r>
            <a:rPr lang="es-AR" dirty="0" smtClean="0">
              <a:effectLst>
                <a:outerShdw blurRad="38100" dist="38100" dir="2700000" algn="tl">
                  <a:srgbClr val="000000">
                    <a:alpha val="43137"/>
                  </a:srgbClr>
                </a:outerShdw>
              </a:effectLst>
            </a:rPr>
            <a:t>Solución analítica</a:t>
          </a:r>
          <a:endParaRPr lang="es-AR" dirty="0">
            <a:effectLst>
              <a:outerShdw blurRad="38100" dist="38100" dir="2700000" algn="tl">
                <a:srgbClr val="000000">
                  <a:alpha val="43137"/>
                </a:srgbClr>
              </a:outerShdw>
            </a:effectLst>
          </a:endParaRPr>
        </a:p>
      </dgm:t>
    </dgm:pt>
    <dgm:pt modelId="{AE0D5778-1A1D-4FC6-8441-B6261EE84EE6}" type="parTrans" cxnId="{8281C90D-09A8-45F8-87CD-C6ADC7DBC8DD}">
      <dgm:prSet/>
      <dgm:spPr/>
      <dgm:t>
        <a:bodyPr/>
        <a:lstStyle/>
        <a:p>
          <a:endParaRPr lang="es-AR"/>
        </a:p>
      </dgm:t>
    </dgm:pt>
    <dgm:pt modelId="{8621AF9B-BC6E-4036-9FEB-52C8C6D25685}" type="sibTrans" cxnId="{8281C90D-09A8-45F8-87CD-C6ADC7DBC8DD}">
      <dgm:prSet/>
      <dgm:spPr/>
      <dgm:t>
        <a:bodyPr/>
        <a:lstStyle/>
        <a:p>
          <a:endParaRPr lang="es-AR"/>
        </a:p>
      </dgm:t>
    </dgm:pt>
    <dgm:pt modelId="{4CB3CE7F-37B1-4576-9687-2989FF6A93C3}">
      <dgm:prSet phldrT="[Texto]"/>
      <dgm:spPr/>
      <dgm:t>
        <a:bodyPr/>
        <a:lstStyle/>
        <a:p>
          <a:r>
            <a:rPr lang="es-AR" dirty="0" smtClean="0">
              <a:effectLst>
                <a:outerShdw blurRad="38100" dist="38100" dir="2700000" algn="tl">
                  <a:srgbClr val="000000">
                    <a:alpha val="43137"/>
                  </a:srgbClr>
                </a:outerShdw>
              </a:effectLst>
            </a:rPr>
            <a:t>Solución gráfica: Representación de flujo</a:t>
          </a:r>
          <a:endParaRPr lang="es-AR" dirty="0">
            <a:effectLst>
              <a:outerShdw blurRad="38100" dist="38100" dir="2700000" algn="tl">
                <a:srgbClr val="000000">
                  <a:alpha val="43137"/>
                </a:srgbClr>
              </a:outerShdw>
            </a:effectLst>
          </a:endParaRPr>
        </a:p>
      </dgm:t>
    </dgm:pt>
    <dgm:pt modelId="{693CA5C5-4070-419E-A8F3-FEDECA8BE1B7}" type="parTrans" cxnId="{E538BECF-392D-4F60-A8D5-D0DEC39D7021}">
      <dgm:prSet/>
      <dgm:spPr/>
      <dgm:t>
        <a:bodyPr/>
        <a:lstStyle/>
        <a:p>
          <a:endParaRPr lang="es-AR"/>
        </a:p>
      </dgm:t>
    </dgm:pt>
    <dgm:pt modelId="{21E3A0AB-2787-448D-ABE3-52C7A4319121}" type="sibTrans" cxnId="{E538BECF-392D-4F60-A8D5-D0DEC39D7021}">
      <dgm:prSet/>
      <dgm:spPr/>
      <dgm:t>
        <a:bodyPr/>
        <a:lstStyle/>
        <a:p>
          <a:endParaRPr lang="es-AR"/>
        </a:p>
      </dgm:t>
    </dgm:pt>
    <dgm:pt modelId="{628735FF-CFDF-473C-A30B-1017E3C9F213}">
      <dgm:prSet phldrT="[Texto]"/>
      <dgm:spPr/>
      <dgm:t>
        <a:bodyPr/>
        <a:lstStyle/>
        <a:p>
          <a:r>
            <a:rPr lang="es-AR" u="none" dirty="0" smtClean="0">
              <a:effectLst>
                <a:outerShdw blurRad="38100" dist="38100" dir="2700000" algn="tl">
                  <a:srgbClr val="000000">
                    <a:alpha val="43137"/>
                  </a:srgbClr>
                </a:outerShdw>
              </a:effectLst>
            </a:rPr>
            <a:t>Soluciones análogas</a:t>
          </a:r>
          <a:endParaRPr lang="es-AR" u="none" dirty="0">
            <a:effectLst>
              <a:outerShdw blurRad="38100" dist="38100" dir="2700000" algn="tl">
                <a:srgbClr val="000000">
                  <a:alpha val="43137"/>
                </a:srgbClr>
              </a:outerShdw>
            </a:effectLst>
          </a:endParaRPr>
        </a:p>
      </dgm:t>
    </dgm:pt>
    <dgm:pt modelId="{886BC066-9B77-4441-97F7-7F0EA336FEA5}" type="parTrans" cxnId="{70D75D2E-CC28-4D93-9729-6B3502C9B79F}">
      <dgm:prSet/>
      <dgm:spPr/>
      <dgm:t>
        <a:bodyPr/>
        <a:lstStyle/>
        <a:p>
          <a:endParaRPr lang="es-AR"/>
        </a:p>
      </dgm:t>
    </dgm:pt>
    <dgm:pt modelId="{38F21BC2-151A-410E-871B-CD4BD466D84D}" type="sibTrans" cxnId="{70D75D2E-CC28-4D93-9729-6B3502C9B79F}">
      <dgm:prSet/>
      <dgm:spPr/>
      <dgm:t>
        <a:bodyPr/>
        <a:lstStyle/>
        <a:p>
          <a:endParaRPr lang="es-AR"/>
        </a:p>
      </dgm:t>
    </dgm:pt>
    <dgm:pt modelId="{CD2C0309-7C58-4787-8EFC-1CD0D565A15F}">
      <dgm:prSet/>
      <dgm:spPr/>
      <dgm:t>
        <a:bodyPr/>
        <a:lstStyle/>
        <a:p>
          <a:r>
            <a:rPr lang="es-AR" dirty="0" smtClean="0">
              <a:effectLst>
                <a:outerShdw blurRad="38100" dist="38100" dir="2700000" algn="tl">
                  <a:srgbClr val="000000">
                    <a:alpha val="43137"/>
                  </a:srgbClr>
                </a:outerShdw>
              </a:effectLst>
            </a:rPr>
            <a:t>Soluciones Numéricas</a:t>
          </a:r>
          <a:endParaRPr lang="es-AR" dirty="0">
            <a:effectLst>
              <a:outerShdw blurRad="38100" dist="38100" dir="2700000" algn="tl">
                <a:srgbClr val="000000">
                  <a:alpha val="43137"/>
                </a:srgbClr>
              </a:outerShdw>
            </a:effectLst>
          </a:endParaRPr>
        </a:p>
      </dgm:t>
    </dgm:pt>
    <dgm:pt modelId="{67CF9F70-DA65-4975-97F6-B1F94D31606F}" type="parTrans" cxnId="{0323D6FF-466F-4CC7-8507-B0DEA8B2B8B3}">
      <dgm:prSet/>
      <dgm:spPr/>
      <dgm:t>
        <a:bodyPr/>
        <a:lstStyle/>
        <a:p>
          <a:endParaRPr lang="es-AR"/>
        </a:p>
      </dgm:t>
    </dgm:pt>
    <dgm:pt modelId="{1BD6733E-8701-450F-A7E9-D996E4C6DA9B}" type="sibTrans" cxnId="{0323D6FF-466F-4CC7-8507-B0DEA8B2B8B3}">
      <dgm:prSet/>
      <dgm:spPr/>
      <dgm:t>
        <a:bodyPr/>
        <a:lstStyle/>
        <a:p>
          <a:endParaRPr lang="es-AR"/>
        </a:p>
      </dgm:t>
    </dgm:pt>
    <dgm:pt modelId="{5A7CAA76-C455-426F-B461-08D766326F8B}" type="pres">
      <dgm:prSet presAssocID="{29871F3B-80FD-4EAB-AFB0-BEF9F4EB3C35}" presName="Name0" presStyleCnt="0">
        <dgm:presLayoutVars>
          <dgm:chPref val="1"/>
          <dgm:dir/>
          <dgm:animOne val="branch"/>
          <dgm:animLvl val="lvl"/>
          <dgm:resizeHandles val="exact"/>
        </dgm:presLayoutVars>
      </dgm:prSet>
      <dgm:spPr/>
    </dgm:pt>
    <dgm:pt modelId="{98789CA5-92E0-4059-8A77-5F510F47FD7B}" type="pres">
      <dgm:prSet presAssocID="{55B20732-B961-4D6A-B867-505AAEAAD064}" presName="root1" presStyleCnt="0"/>
      <dgm:spPr/>
    </dgm:pt>
    <dgm:pt modelId="{3E941DD8-3295-433C-80C5-CA5356C1A1AF}" type="pres">
      <dgm:prSet presAssocID="{55B20732-B961-4D6A-B867-505AAEAAD064}" presName="LevelOneTextNode" presStyleLbl="node0" presStyleIdx="0" presStyleCnt="1" custLinFactX="-8724" custLinFactNeighborX="-100000" custLinFactNeighborY="-2327">
        <dgm:presLayoutVars>
          <dgm:chPref val="3"/>
        </dgm:presLayoutVars>
      </dgm:prSet>
      <dgm:spPr/>
    </dgm:pt>
    <dgm:pt modelId="{9FF0048B-21D9-4133-B5DA-0DFA4280DBCB}" type="pres">
      <dgm:prSet presAssocID="{55B20732-B961-4D6A-B867-505AAEAAD064}" presName="level2hierChild" presStyleCnt="0"/>
      <dgm:spPr/>
    </dgm:pt>
    <dgm:pt modelId="{E82A2AE7-0F29-4E1F-AD98-F483C190756E}" type="pres">
      <dgm:prSet presAssocID="{AE0D5778-1A1D-4FC6-8441-B6261EE84EE6}" presName="conn2-1" presStyleLbl="parChTrans1D2" presStyleIdx="0" presStyleCnt="4"/>
      <dgm:spPr/>
    </dgm:pt>
    <dgm:pt modelId="{AC3AA420-CAB9-4602-ACAB-E8DC5C4B10EC}" type="pres">
      <dgm:prSet presAssocID="{AE0D5778-1A1D-4FC6-8441-B6261EE84EE6}" presName="connTx" presStyleLbl="parChTrans1D2" presStyleIdx="0" presStyleCnt="4"/>
      <dgm:spPr/>
    </dgm:pt>
    <dgm:pt modelId="{D85AD715-A454-471D-9AA3-C857ED96277C}" type="pres">
      <dgm:prSet presAssocID="{884559DC-552F-4B68-929C-C401CD3F6DB7}" presName="root2" presStyleCnt="0"/>
      <dgm:spPr/>
    </dgm:pt>
    <dgm:pt modelId="{CE0E1117-D947-4F03-ACB5-CCEB4ADD4BDA}" type="pres">
      <dgm:prSet presAssocID="{884559DC-552F-4B68-929C-C401CD3F6DB7}" presName="LevelTwoTextNode" presStyleLbl="node2" presStyleIdx="0" presStyleCnt="4">
        <dgm:presLayoutVars>
          <dgm:chPref val="3"/>
        </dgm:presLayoutVars>
      </dgm:prSet>
      <dgm:spPr/>
      <dgm:t>
        <a:bodyPr/>
        <a:lstStyle/>
        <a:p>
          <a:endParaRPr lang="es-AR"/>
        </a:p>
      </dgm:t>
    </dgm:pt>
    <dgm:pt modelId="{88B8FDFE-CA2D-481B-BF9E-5DBCDF76E2F3}" type="pres">
      <dgm:prSet presAssocID="{884559DC-552F-4B68-929C-C401CD3F6DB7}" presName="level3hierChild" presStyleCnt="0"/>
      <dgm:spPr/>
    </dgm:pt>
    <dgm:pt modelId="{01F5EF18-CB12-4B70-9319-A08D8B2458FF}" type="pres">
      <dgm:prSet presAssocID="{693CA5C5-4070-419E-A8F3-FEDECA8BE1B7}" presName="conn2-1" presStyleLbl="parChTrans1D2" presStyleIdx="1" presStyleCnt="4"/>
      <dgm:spPr/>
    </dgm:pt>
    <dgm:pt modelId="{A03CBF28-939F-4F71-A65D-36489EA1588C}" type="pres">
      <dgm:prSet presAssocID="{693CA5C5-4070-419E-A8F3-FEDECA8BE1B7}" presName="connTx" presStyleLbl="parChTrans1D2" presStyleIdx="1" presStyleCnt="4"/>
      <dgm:spPr/>
    </dgm:pt>
    <dgm:pt modelId="{BA030166-DBA4-40FC-A275-9F33F001B91B}" type="pres">
      <dgm:prSet presAssocID="{4CB3CE7F-37B1-4576-9687-2989FF6A93C3}" presName="root2" presStyleCnt="0"/>
      <dgm:spPr/>
    </dgm:pt>
    <dgm:pt modelId="{4FD63F29-818D-4220-8474-C9D14BC07B78}" type="pres">
      <dgm:prSet presAssocID="{4CB3CE7F-37B1-4576-9687-2989FF6A93C3}" presName="LevelTwoTextNode" presStyleLbl="node2" presStyleIdx="1" presStyleCnt="4">
        <dgm:presLayoutVars>
          <dgm:chPref val="3"/>
        </dgm:presLayoutVars>
      </dgm:prSet>
      <dgm:spPr/>
      <dgm:t>
        <a:bodyPr/>
        <a:lstStyle/>
        <a:p>
          <a:endParaRPr lang="es-AR"/>
        </a:p>
      </dgm:t>
    </dgm:pt>
    <dgm:pt modelId="{C51503B6-9187-4932-826D-C77BFDD975A9}" type="pres">
      <dgm:prSet presAssocID="{4CB3CE7F-37B1-4576-9687-2989FF6A93C3}" presName="level3hierChild" presStyleCnt="0"/>
      <dgm:spPr/>
    </dgm:pt>
    <dgm:pt modelId="{4D623C76-F810-46E0-8D29-24315D6C4F22}" type="pres">
      <dgm:prSet presAssocID="{886BC066-9B77-4441-97F7-7F0EA336FEA5}" presName="conn2-1" presStyleLbl="parChTrans1D2" presStyleIdx="2" presStyleCnt="4"/>
      <dgm:spPr/>
    </dgm:pt>
    <dgm:pt modelId="{D4E21053-66A0-4A71-A200-1865B99E2338}" type="pres">
      <dgm:prSet presAssocID="{886BC066-9B77-4441-97F7-7F0EA336FEA5}" presName="connTx" presStyleLbl="parChTrans1D2" presStyleIdx="2" presStyleCnt="4"/>
      <dgm:spPr/>
    </dgm:pt>
    <dgm:pt modelId="{E375C018-B529-456C-B944-868AB2A757E6}" type="pres">
      <dgm:prSet presAssocID="{628735FF-CFDF-473C-A30B-1017E3C9F213}" presName="root2" presStyleCnt="0"/>
      <dgm:spPr/>
    </dgm:pt>
    <dgm:pt modelId="{DFA12B82-072F-4A1F-878A-98AD77D52D99}" type="pres">
      <dgm:prSet presAssocID="{628735FF-CFDF-473C-A30B-1017E3C9F213}" presName="LevelTwoTextNode" presStyleLbl="node2" presStyleIdx="2" presStyleCnt="4">
        <dgm:presLayoutVars>
          <dgm:chPref val="3"/>
        </dgm:presLayoutVars>
      </dgm:prSet>
      <dgm:spPr/>
      <dgm:t>
        <a:bodyPr/>
        <a:lstStyle/>
        <a:p>
          <a:endParaRPr lang="es-AR"/>
        </a:p>
      </dgm:t>
    </dgm:pt>
    <dgm:pt modelId="{6A02B224-23E1-464F-A775-BD5AA2D87396}" type="pres">
      <dgm:prSet presAssocID="{628735FF-CFDF-473C-A30B-1017E3C9F213}" presName="level3hierChild" presStyleCnt="0"/>
      <dgm:spPr/>
    </dgm:pt>
    <dgm:pt modelId="{68505C9B-39BB-4890-95CD-8086871FDF45}" type="pres">
      <dgm:prSet presAssocID="{67CF9F70-DA65-4975-97F6-B1F94D31606F}" presName="conn2-1" presStyleLbl="parChTrans1D2" presStyleIdx="3" presStyleCnt="4"/>
      <dgm:spPr/>
    </dgm:pt>
    <dgm:pt modelId="{010E344A-B796-4140-BA2A-1AD6FF91D8D9}" type="pres">
      <dgm:prSet presAssocID="{67CF9F70-DA65-4975-97F6-B1F94D31606F}" presName="connTx" presStyleLbl="parChTrans1D2" presStyleIdx="3" presStyleCnt="4"/>
      <dgm:spPr/>
    </dgm:pt>
    <dgm:pt modelId="{DE5DC579-F2E7-4FB5-B079-2E3E02AFA815}" type="pres">
      <dgm:prSet presAssocID="{CD2C0309-7C58-4787-8EFC-1CD0D565A15F}" presName="root2" presStyleCnt="0"/>
      <dgm:spPr/>
    </dgm:pt>
    <dgm:pt modelId="{6398ABF5-F490-429D-B45D-416EEE90C3D0}" type="pres">
      <dgm:prSet presAssocID="{CD2C0309-7C58-4787-8EFC-1CD0D565A15F}" presName="LevelTwoTextNode" presStyleLbl="node2" presStyleIdx="3" presStyleCnt="4">
        <dgm:presLayoutVars>
          <dgm:chPref val="3"/>
        </dgm:presLayoutVars>
      </dgm:prSet>
      <dgm:spPr/>
      <dgm:t>
        <a:bodyPr/>
        <a:lstStyle/>
        <a:p>
          <a:endParaRPr lang="es-AR"/>
        </a:p>
      </dgm:t>
    </dgm:pt>
    <dgm:pt modelId="{3F3BABC8-3056-45E8-88B8-4A945BB66CB4}" type="pres">
      <dgm:prSet presAssocID="{CD2C0309-7C58-4787-8EFC-1CD0D565A15F}" presName="level3hierChild" presStyleCnt="0"/>
      <dgm:spPr/>
    </dgm:pt>
  </dgm:ptLst>
  <dgm:cxnLst>
    <dgm:cxn modelId="{E40755D4-D575-4F96-B4F5-97736761D367}" type="presOf" srcId="{55B20732-B961-4D6A-B867-505AAEAAD064}" destId="{3E941DD8-3295-433C-80C5-CA5356C1A1AF}" srcOrd="0" destOrd="0" presId="urn:microsoft.com/office/officeart/2008/layout/HorizontalMultiLevelHierarchy"/>
    <dgm:cxn modelId="{EEBD9E8A-171C-4AFA-85CF-3A90F1E9945F}" type="presOf" srcId="{29871F3B-80FD-4EAB-AFB0-BEF9F4EB3C35}" destId="{5A7CAA76-C455-426F-B461-08D766326F8B}" srcOrd="0" destOrd="0" presId="urn:microsoft.com/office/officeart/2008/layout/HorizontalMultiLevelHierarchy"/>
    <dgm:cxn modelId="{0323D6FF-466F-4CC7-8507-B0DEA8B2B8B3}" srcId="{55B20732-B961-4D6A-B867-505AAEAAD064}" destId="{CD2C0309-7C58-4787-8EFC-1CD0D565A15F}" srcOrd="3" destOrd="0" parTransId="{67CF9F70-DA65-4975-97F6-B1F94D31606F}" sibTransId="{1BD6733E-8701-450F-A7E9-D996E4C6DA9B}"/>
    <dgm:cxn modelId="{5DC825EC-128D-4186-AA62-E4802AFDFE3C}" type="presOf" srcId="{67CF9F70-DA65-4975-97F6-B1F94D31606F}" destId="{010E344A-B796-4140-BA2A-1AD6FF91D8D9}" srcOrd="1" destOrd="0" presId="urn:microsoft.com/office/officeart/2008/layout/HorizontalMultiLevelHierarchy"/>
    <dgm:cxn modelId="{33D4BE23-A32C-4C24-8068-D0F289523AFA}" type="presOf" srcId="{AE0D5778-1A1D-4FC6-8441-B6261EE84EE6}" destId="{AC3AA420-CAB9-4602-ACAB-E8DC5C4B10EC}" srcOrd="1" destOrd="0" presId="urn:microsoft.com/office/officeart/2008/layout/HorizontalMultiLevelHierarchy"/>
    <dgm:cxn modelId="{D7FBD428-2F2D-4A28-90DA-1C8A38EFA820}" type="presOf" srcId="{884559DC-552F-4B68-929C-C401CD3F6DB7}" destId="{CE0E1117-D947-4F03-ACB5-CCEB4ADD4BDA}" srcOrd="0" destOrd="0" presId="urn:microsoft.com/office/officeart/2008/layout/HorizontalMultiLevelHierarchy"/>
    <dgm:cxn modelId="{8455CAB7-8DF4-4B30-8F72-ED017EC142FF}" type="presOf" srcId="{886BC066-9B77-4441-97F7-7F0EA336FEA5}" destId="{D4E21053-66A0-4A71-A200-1865B99E2338}" srcOrd="1" destOrd="0" presId="urn:microsoft.com/office/officeart/2008/layout/HorizontalMultiLevelHierarchy"/>
    <dgm:cxn modelId="{27E67EF5-3F0B-45F9-A48E-27F9AA5B64E3}" type="presOf" srcId="{886BC066-9B77-4441-97F7-7F0EA336FEA5}" destId="{4D623C76-F810-46E0-8D29-24315D6C4F22}" srcOrd="0" destOrd="0" presId="urn:microsoft.com/office/officeart/2008/layout/HorizontalMultiLevelHierarchy"/>
    <dgm:cxn modelId="{096753F2-8B19-4373-A5C0-B9F35CA9EE52}" type="presOf" srcId="{628735FF-CFDF-473C-A30B-1017E3C9F213}" destId="{DFA12B82-072F-4A1F-878A-98AD77D52D99}" srcOrd="0" destOrd="0" presId="urn:microsoft.com/office/officeart/2008/layout/HorizontalMultiLevelHierarchy"/>
    <dgm:cxn modelId="{F60837C6-C237-422A-A55D-3CFA7DDB84AC}" type="presOf" srcId="{CD2C0309-7C58-4787-8EFC-1CD0D565A15F}" destId="{6398ABF5-F490-429D-B45D-416EEE90C3D0}" srcOrd="0" destOrd="0" presId="urn:microsoft.com/office/officeart/2008/layout/HorizontalMultiLevelHierarchy"/>
    <dgm:cxn modelId="{E538BECF-392D-4F60-A8D5-D0DEC39D7021}" srcId="{55B20732-B961-4D6A-B867-505AAEAAD064}" destId="{4CB3CE7F-37B1-4576-9687-2989FF6A93C3}" srcOrd="1" destOrd="0" parTransId="{693CA5C5-4070-419E-A8F3-FEDECA8BE1B7}" sibTransId="{21E3A0AB-2787-448D-ABE3-52C7A4319121}"/>
    <dgm:cxn modelId="{473EE8F2-790E-4F53-A85A-24044B20645F}" type="presOf" srcId="{67CF9F70-DA65-4975-97F6-B1F94D31606F}" destId="{68505C9B-39BB-4890-95CD-8086871FDF45}" srcOrd="0" destOrd="0" presId="urn:microsoft.com/office/officeart/2008/layout/HorizontalMultiLevelHierarchy"/>
    <dgm:cxn modelId="{70D75D2E-CC28-4D93-9729-6B3502C9B79F}" srcId="{55B20732-B961-4D6A-B867-505AAEAAD064}" destId="{628735FF-CFDF-473C-A30B-1017E3C9F213}" srcOrd="2" destOrd="0" parTransId="{886BC066-9B77-4441-97F7-7F0EA336FEA5}" sibTransId="{38F21BC2-151A-410E-871B-CD4BD466D84D}"/>
    <dgm:cxn modelId="{CE959BDD-4FD6-4152-8C37-1F53CF825553}" type="presOf" srcId="{AE0D5778-1A1D-4FC6-8441-B6261EE84EE6}" destId="{E82A2AE7-0F29-4E1F-AD98-F483C190756E}" srcOrd="0" destOrd="0" presId="urn:microsoft.com/office/officeart/2008/layout/HorizontalMultiLevelHierarchy"/>
    <dgm:cxn modelId="{8281C90D-09A8-45F8-87CD-C6ADC7DBC8DD}" srcId="{55B20732-B961-4D6A-B867-505AAEAAD064}" destId="{884559DC-552F-4B68-929C-C401CD3F6DB7}" srcOrd="0" destOrd="0" parTransId="{AE0D5778-1A1D-4FC6-8441-B6261EE84EE6}" sibTransId="{8621AF9B-BC6E-4036-9FEB-52C8C6D25685}"/>
    <dgm:cxn modelId="{9B5DE3FE-7161-4E20-99AC-85F67A8A62EC}" type="presOf" srcId="{4CB3CE7F-37B1-4576-9687-2989FF6A93C3}" destId="{4FD63F29-818D-4220-8474-C9D14BC07B78}" srcOrd="0" destOrd="0" presId="urn:microsoft.com/office/officeart/2008/layout/HorizontalMultiLevelHierarchy"/>
    <dgm:cxn modelId="{EC7021A2-7047-41D0-A207-C72FCFB72230}" type="presOf" srcId="{693CA5C5-4070-419E-A8F3-FEDECA8BE1B7}" destId="{01F5EF18-CB12-4B70-9319-A08D8B2458FF}" srcOrd="0" destOrd="0" presId="urn:microsoft.com/office/officeart/2008/layout/HorizontalMultiLevelHierarchy"/>
    <dgm:cxn modelId="{A94E6AA2-F88E-480F-8132-4531310654D4}" srcId="{29871F3B-80FD-4EAB-AFB0-BEF9F4EB3C35}" destId="{55B20732-B961-4D6A-B867-505AAEAAD064}" srcOrd="0" destOrd="0" parTransId="{0679373A-D3B3-46E8-A52A-531291DCF180}" sibTransId="{6003D4A9-D223-4BDB-AC36-7E7B19AA6912}"/>
    <dgm:cxn modelId="{CBAE3AFF-7C33-4BC7-B6DB-F8F7D7277446}" type="presOf" srcId="{693CA5C5-4070-419E-A8F3-FEDECA8BE1B7}" destId="{A03CBF28-939F-4F71-A65D-36489EA1588C}" srcOrd="1" destOrd="0" presId="urn:microsoft.com/office/officeart/2008/layout/HorizontalMultiLevelHierarchy"/>
    <dgm:cxn modelId="{D55CF780-D4EE-4CDE-9A6C-B5B7F6E1386C}" type="presParOf" srcId="{5A7CAA76-C455-426F-B461-08D766326F8B}" destId="{98789CA5-92E0-4059-8A77-5F510F47FD7B}" srcOrd="0" destOrd="0" presId="urn:microsoft.com/office/officeart/2008/layout/HorizontalMultiLevelHierarchy"/>
    <dgm:cxn modelId="{7D9F0B0F-D5B6-4A6E-85C9-F82D280EEA0E}" type="presParOf" srcId="{98789CA5-92E0-4059-8A77-5F510F47FD7B}" destId="{3E941DD8-3295-433C-80C5-CA5356C1A1AF}" srcOrd="0" destOrd="0" presId="urn:microsoft.com/office/officeart/2008/layout/HorizontalMultiLevelHierarchy"/>
    <dgm:cxn modelId="{388B9C3C-2528-4457-BACD-47A0FC5B9A65}" type="presParOf" srcId="{98789CA5-92E0-4059-8A77-5F510F47FD7B}" destId="{9FF0048B-21D9-4133-B5DA-0DFA4280DBCB}" srcOrd="1" destOrd="0" presId="urn:microsoft.com/office/officeart/2008/layout/HorizontalMultiLevelHierarchy"/>
    <dgm:cxn modelId="{6295AFA2-A6FE-4058-8438-18D481CFA2BB}" type="presParOf" srcId="{9FF0048B-21D9-4133-B5DA-0DFA4280DBCB}" destId="{E82A2AE7-0F29-4E1F-AD98-F483C190756E}" srcOrd="0" destOrd="0" presId="urn:microsoft.com/office/officeart/2008/layout/HorizontalMultiLevelHierarchy"/>
    <dgm:cxn modelId="{95713E60-9E06-48CF-B0E6-79AA141EB81A}" type="presParOf" srcId="{E82A2AE7-0F29-4E1F-AD98-F483C190756E}" destId="{AC3AA420-CAB9-4602-ACAB-E8DC5C4B10EC}" srcOrd="0" destOrd="0" presId="urn:microsoft.com/office/officeart/2008/layout/HorizontalMultiLevelHierarchy"/>
    <dgm:cxn modelId="{5732E65A-C53F-4A51-976E-ECB2D0A97D53}" type="presParOf" srcId="{9FF0048B-21D9-4133-B5DA-0DFA4280DBCB}" destId="{D85AD715-A454-471D-9AA3-C857ED96277C}" srcOrd="1" destOrd="0" presId="urn:microsoft.com/office/officeart/2008/layout/HorizontalMultiLevelHierarchy"/>
    <dgm:cxn modelId="{13DD15B5-EF87-4FA1-8C0D-2493445C0D3F}" type="presParOf" srcId="{D85AD715-A454-471D-9AA3-C857ED96277C}" destId="{CE0E1117-D947-4F03-ACB5-CCEB4ADD4BDA}" srcOrd="0" destOrd="0" presId="urn:microsoft.com/office/officeart/2008/layout/HorizontalMultiLevelHierarchy"/>
    <dgm:cxn modelId="{54837BA6-85A1-4749-A476-3B9C132767E5}" type="presParOf" srcId="{D85AD715-A454-471D-9AA3-C857ED96277C}" destId="{88B8FDFE-CA2D-481B-BF9E-5DBCDF76E2F3}" srcOrd="1" destOrd="0" presId="urn:microsoft.com/office/officeart/2008/layout/HorizontalMultiLevelHierarchy"/>
    <dgm:cxn modelId="{0FA66AFF-F6B0-4154-8CAE-5342F05DD845}" type="presParOf" srcId="{9FF0048B-21D9-4133-B5DA-0DFA4280DBCB}" destId="{01F5EF18-CB12-4B70-9319-A08D8B2458FF}" srcOrd="2" destOrd="0" presId="urn:microsoft.com/office/officeart/2008/layout/HorizontalMultiLevelHierarchy"/>
    <dgm:cxn modelId="{4507D2D2-C909-4872-9BA4-29FFAB572A18}" type="presParOf" srcId="{01F5EF18-CB12-4B70-9319-A08D8B2458FF}" destId="{A03CBF28-939F-4F71-A65D-36489EA1588C}" srcOrd="0" destOrd="0" presId="urn:microsoft.com/office/officeart/2008/layout/HorizontalMultiLevelHierarchy"/>
    <dgm:cxn modelId="{86942F4A-BFA5-483C-BD7B-7391ADFBC92C}" type="presParOf" srcId="{9FF0048B-21D9-4133-B5DA-0DFA4280DBCB}" destId="{BA030166-DBA4-40FC-A275-9F33F001B91B}" srcOrd="3" destOrd="0" presId="urn:microsoft.com/office/officeart/2008/layout/HorizontalMultiLevelHierarchy"/>
    <dgm:cxn modelId="{2EB8F9A9-BF11-44E4-BC90-DE3A37231EA1}" type="presParOf" srcId="{BA030166-DBA4-40FC-A275-9F33F001B91B}" destId="{4FD63F29-818D-4220-8474-C9D14BC07B78}" srcOrd="0" destOrd="0" presId="urn:microsoft.com/office/officeart/2008/layout/HorizontalMultiLevelHierarchy"/>
    <dgm:cxn modelId="{696E1766-BBB8-4491-9CBB-534FA130AE0A}" type="presParOf" srcId="{BA030166-DBA4-40FC-A275-9F33F001B91B}" destId="{C51503B6-9187-4932-826D-C77BFDD975A9}" srcOrd="1" destOrd="0" presId="urn:microsoft.com/office/officeart/2008/layout/HorizontalMultiLevelHierarchy"/>
    <dgm:cxn modelId="{2F374FDA-20CF-4DE9-B489-38DADA4CBCC8}" type="presParOf" srcId="{9FF0048B-21D9-4133-B5DA-0DFA4280DBCB}" destId="{4D623C76-F810-46E0-8D29-24315D6C4F22}" srcOrd="4" destOrd="0" presId="urn:microsoft.com/office/officeart/2008/layout/HorizontalMultiLevelHierarchy"/>
    <dgm:cxn modelId="{1D1C6BFC-2C0D-406E-BECF-9B513CA5A052}" type="presParOf" srcId="{4D623C76-F810-46E0-8D29-24315D6C4F22}" destId="{D4E21053-66A0-4A71-A200-1865B99E2338}" srcOrd="0" destOrd="0" presId="urn:microsoft.com/office/officeart/2008/layout/HorizontalMultiLevelHierarchy"/>
    <dgm:cxn modelId="{B726497E-E697-425B-9193-836CDAE2C7F6}" type="presParOf" srcId="{9FF0048B-21D9-4133-B5DA-0DFA4280DBCB}" destId="{E375C018-B529-456C-B944-868AB2A757E6}" srcOrd="5" destOrd="0" presId="urn:microsoft.com/office/officeart/2008/layout/HorizontalMultiLevelHierarchy"/>
    <dgm:cxn modelId="{3CCD390A-C8F0-42F9-A9A5-871E502B0F57}" type="presParOf" srcId="{E375C018-B529-456C-B944-868AB2A757E6}" destId="{DFA12B82-072F-4A1F-878A-98AD77D52D99}" srcOrd="0" destOrd="0" presId="urn:microsoft.com/office/officeart/2008/layout/HorizontalMultiLevelHierarchy"/>
    <dgm:cxn modelId="{A8A44F6C-6614-43C9-881D-9BE49F4370F0}" type="presParOf" srcId="{E375C018-B529-456C-B944-868AB2A757E6}" destId="{6A02B224-23E1-464F-A775-BD5AA2D87396}" srcOrd="1" destOrd="0" presId="urn:microsoft.com/office/officeart/2008/layout/HorizontalMultiLevelHierarchy"/>
    <dgm:cxn modelId="{2F57D0B4-2099-4BB0-BFF9-B705D86ABA03}" type="presParOf" srcId="{9FF0048B-21D9-4133-B5DA-0DFA4280DBCB}" destId="{68505C9B-39BB-4890-95CD-8086871FDF45}" srcOrd="6" destOrd="0" presId="urn:microsoft.com/office/officeart/2008/layout/HorizontalMultiLevelHierarchy"/>
    <dgm:cxn modelId="{4497A1C4-D2E4-4B32-A038-62508FA2EA92}" type="presParOf" srcId="{68505C9B-39BB-4890-95CD-8086871FDF45}" destId="{010E344A-B796-4140-BA2A-1AD6FF91D8D9}" srcOrd="0" destOrd="0" presId="urn:microsoft.com/office/officeart/2008/layout/HorizontalMultiLevelHierarchy"/>
    <dgm:cxn modelId="{C765F489-C240-47D9-AA14-E4C8AF62667A}" type="presParOf" srcId="{9FF0048B-21D9-4133-B5DA-0DFA4280DBCB}" destId="{DE5DC579-F2E7-4FB5-B079-2E3E02AFA815}" srcOrd="7" destOrd="0" presId="urn:microsoft.com/office/officeart/2008/layout/HorizontalMultiLevelHierarchy"/>
    <dgm:cxn modelId="{68E30503-5492-43F1-96C8-2EBABB4101AB}" type="presParOf" srcId="{DE5DC579-F2E7-4FB5-B079-2E3E02AFA815}" destId="{6398ABF5-F490-429D-B45D-416EEE90C3D0}" srcOrd="0" destOrd="0" presId="urn:microsoft.com/office/officeart/2008/layout/HorizontalMultiLevelHierarchy"/>
    <dgm:cxn modelId="{4436526F-6751-41F9-AD4E-5EB6F2F32537}" type="presParOf" srcId="{DE5DC579-F2E7-4FB5-B079-2E3E02AFA815}" destId="{3F3BABC8-3056-45E8-88B8-4A945BB66C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A23D0-7A34-4CC4-8AA3-354298AC3B49}">
      <dsp:nvSpPr>
        <dsp:cNvPr id="0" name=""/>
        <dsp:cNvSpPr/>
      </dsp:nvSpPr>
      <dsp:spPr>
        <a:xfrm>
          <a:off x="3390501" y="2018729"/>
          <a:ext cx="1864297" cy="887236"/>
        </a:xfrm>
        <a:custGeom>
          <a:avLst/>
          <a:gdLst/>
          <a:ahLst/>
          <a:cxnLst/>
          <a:rect l="0" t="0" r="0" b="0"/>
          <a:pathLst>
            <a:path>
              <a:moveTo>
                <a:pt x="0" y="0"/>
              </a:moveTo>
              <a:lnTo>
                <a:pt x="0" y="604625"/>
              </a:lnTo>
              <a:lnTo>
                <a:pt x="1864297" y="604625"/>
              </a:lnTo>
              <a:lnTo>
                <a:pt x="1864297" y="88723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EA5FAE-B508-49AC-A54F-C8D3252430BC}">
      <dsp:nvSpPr>
        <dsp:cNvPr id="0" name=""/>
        <dsp:cNvSpPr/>
      </dsp:nvSpPr>
      <dsp:spPr>
        <a:xfrm>
          <a:off x="1526203" y="2018729"/>
          <a:ext cx="1864297" cy="887236"/>
        </a:xfrm>
        <a:custGeom>
          <a:avLst/>
          <a:gdLst/>
          <a:ahLst/>
          <a:cxnLst/>
          <a:rect l="0" t="0" r="0" b="0"/>
          <a:pathLst>
            <a:path>
              <a:moveTo>
                <a:pt x="1864297" y="0"/>
              </a:moveTo>
              <a:lnTo>
                <a:pt x="1864297" y="604625"/>
              </a:lnTo>
              <a:lnTo>
                <a:pt x="0" y="604625"/>
              </a:lnTo>
              <a:lnTo>
                <a:pt x="0" y="88723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DD65A1-714D-4A41-9475-10592A0BFA33}">
      <dsp:nvSpPr>
        <dsp:cNvPr id="0" name=""/>
        <dsp:cNvSpPr/>
      </dsp:nvSpPr>
      <dsp:spPr>
        <a:xfrm>
          <a:off x="1865166" y="81554"/>
          <a:ext cx="3050669" cy="1937174"/>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7D1EE8D7-C447-4635-948B-530958F607C6}">
      <dsp:nvSpPr>
        <dsp:cNvPr id="0" name=""/>
        <dsp:cNvSpPr/>
      </dsp:nvSpPr>
      <dsp:spPr>
        <a:xfrm>
          <a:off x="2204130" y="403569"/>
          <a:ext cx="3050669" cy="1937174"/>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AR" sz="3400" kern="1200" dirty="0" smtClean="0"/>
            <a:t>Conducción</a:t>
          </a:r>
          <a:endParaRPr lang="es-AR" sz="3400" kern="1200" dirty="0"/>
        </a:p>
      </dsp:txBody>
      <dsp:txXfrm>
        <a:off x="2260868" y="460307"/>
        <a:ext cx="2937193" cy="1823698"/>
      </dsp:txXfrm>
    </dsp:sp>
    <dsp:sp modelId="{96E9383A-79FD-47E6-866A-E044809A955A}">
      <dsp:nvSpPr>
        <dsp:cNvPr id="0" name=""/>
        <dsp:cNvSpPr/>
      </dsp:nvSpPr>
      <dsp:spPr>
        <a:xfrm>
          <a:off x="869" y="2905965"/>
          <a:ext cx="3050669" cy="1937174"/>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FE1BC3FD-250C-4945-9114-0929B52C908B}">
      <dsp:nvSpPr>
        <dsp:cNvPr id="0" name=""/>
        <dsp:cNvSpPr/>
      </dsp:nvSpPr>
      <dsp:spPr>
        <a:xfrm>
          <a:off x="339832" y="3227980"/>
          <a:ext cx="3050669" cy="1937174"/>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AR" sz="3400" kern="1200" dirty="0" smtClean="0"/>
            <a:t>Interacción molecular</a:t>
          </a:r>
          <a:endParaRPr lang="es-AR" sz="3400" kern="1200" dirty="0"/>
        </a:p>
      </dsp:txBody>
      <dsp:txXfrm>
        <a:off x="396570" y="3284718"/>
        <a:ext cx="2937193" cy="1823698"/>
      </dsp:txXfrm>
    </dsp:sp>
    <dsp:sp modelId="{2208CAA2-6700-4C97-B400-887B8E3250CC}">
      <dsp:nvSpPr>
        <dsp:cNvPr id="0" name=""/>
        <dsp:cNvSpPr/>
      </dsp:nvSpPr>
      <dsp:spPr>
        <a:xfrm>
          <a:off x="3729464" y="2905965"/>
          <a:ext cx="3050669" cy="1937174"/>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02DF4C87-5AF4-4DC3-A0ED-140C75C6535A}">
      <dsp:nvSpPr>
        <dsp:cNvPr id="0" name=""/>
        <dsp:cNvSpPr/>
      </dsp:nvSpPr>
      <dsp:spPr>
        <a:xfrm>
          <a:off x="4068427" y="3227980"/>
          <a:ext cx="3050669" cy="1937174"/>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AR" sz="3400" kern="1200" dirty="0" smtClean="0"/>
            <a:t>Electrones “libres”</a:t>
          </a:r>
          <a:endParaRPr lang="es-AR" sz="3400" kern="1200" dirty="0"/>
        </a:p>
      </dsp:txBody>
      <dsp:txXfrm>
        <a:off x="4125165" y="3284718"/>
        <a:ext cx="2937193" cy="1823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8FD81-5D5B-43D9-A3E7-190F879466A2}">
      <dsp:nvSpPr>
        <dsp:cNvPr id="0" name=""/>
        <dsp:cNvSpPr/>
      </dsp:nvSpPr>
      <dsp:spPr>
        <a:xfrm rot="1214325">
          <a:off x="1622753" y="3248355"/>
          <a:ext cx="2948964" cy="59414"/>
        </a:xfrm>
        <a:custGeom>
          <a:avLst/>
          <a:gdLst/>
          <a:ahLst/>
          <a:cxnLst/>
          <a:rect l="0" t="0" r="0" b="0"/>
          <a:pathLst>
            <a:path>
              <a:moveTo>
                <a:pt x="0" y="29707"/>
              </a:moveTo>
              <a:lnTo>
                <a:pt x="2948964" y="29707"/>
              </a:lnTo>
            </a:path>
          </a:pathLst>
        </a:custGeom>
        <a:noFill/>
        <a:ln w="25400" cap="flat" cmpd="sng" algn="ctr">
          <a:solidFill>
            <a:schemeClr val="accent6">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3C9438-9F2F-4DC2-AD23-8F0008C6C381}">
      <dsp:nvSpPr>
        <dsp:cNvPr id="0" name=""/>
        <dsp:cNvSpPr/>
      </dsp:nvSpPr>
      <dsp:spPr>
        <a:xfrm rot="41060">
          <a:off x="1713717" y="2456798"/>
          <a:ext cx="2002956" cy="59414"/>
        </a:xfrm>
        <a:custGeom>
          <a:avLst/>
          <a:gdLst/>
          <a:ahLst/>
          <a:cxnLst/>
          <a:rect l="0" t="0" r="0" b="0"/>
          <a:pathLst>
            <a:path>
              <a:moveTo>
                <a:pt x="0" y="29707"/>
              </a:moveTo>
              <a:lnTo>
                <a:pt x="2002956" y="29707"/>
              </a:lnTo>
            </a:path>
          </a:pathLst>
        </a:custGeom>
        <a:noFill/>
        <a:ln w="25400" cap="flat" cmpd="sng" algn="ctr">
          <a:solidFill>
            <a:schemeClr val="accent6">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2251B8-1C2D-4FD8-B65C-05313BE54595}">
      <dsp:nvSpPr>
        <dsp:cNvPr id="0" name=""/>
        <dsp:cNvSpPr/>
      </dsp:nvSpPr>
      <dsp:spPr>
        <a:xfrm rot="20267858">
          <a:off x="1614104" y="1591256"/>
          <a:ext cx="2688899" cy="59414"/>
        </a:xfrm>
        <a:custGeom>
          <a:avLst/>
          <a:gdLst/>
          <a:ahLst/>
          <a:cxnLst/>
          <a:rect l="0" t="0" r="0" b="0"/>
          <a:pathLst>
            <a:path>
              <a:moveTo>
                <a:pt x="0" y="29707"/>
              </a:moveTo>
              <a:lnTo>
                <a:pt x="2688899" y="29707"/>
              </a:lnTo>
            </a:path>
          </a:pathLst>
        </a:custGeom>
        <a:noFill/>
        <a:ln w="25400" cap="flat" cmpd="sng" algn="ctr">
          <a:solidFill>
            <a:schemeClr val="accent6">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D86D73-72C7-4553-9E06-A88E1693EF28}">
      <dsp:nvSpPr>
        <dsp:cNvPr id="0" name=""/>
        <dsp:cNvSpPr/>
      </dsp:nvSpPr>
      <dsp:spPr>
        <a:xfrm>
          <a:off x="357191" y="1236392"/>
          <a:ext cx="2350145" cy="2350145"/>
        </a:xfrm>
        <a:prstGeom prst="ellipse">
          <a:avLst/>
        </a:prstGeom>
        <a:solidFill>
          <a:schemeClr val="accent6">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A5CA6A-05B4-449D-B11A-18C932FDA350}">
      <dsp:nvSpPr>
        <dsp:cNvPr id="0" name=""/>
        <dsp:cNvSpPr/>
      </dsp:nvSpPr>
      <dsp:spPr>
        <a:xfrm>
          <a:off x="3086440" y="335246"/>
          <a:ext cx="4033525" cy="820797"/>
        </a:xfrm>
        <a:prstGeom prst="round1Rect">
          <a:avLst/>
        </a:prstGeom>
        <a:solidFill>
          <a:schemeClr val="accent6">
            <a:shade val="50000"/>
            <a:hueOff val="-99191"/>
            <a:satOff val="-1472"/>
            <a:lumOff val="201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smtClean="0"/>
            <a:t>Placas</a:t>
          </a:r>
          <a:r>
            <a:rPr lang="es-AR" sz="2000" kern="1200" dirty="0" smtClean="0"/>
            <a:t> </a:t>
          </a:r>
          <a:r>
            <a:rPr lang="es-AR" sz="2400" kern="1200" dirty="0" smtClean="0"/>
            <a:t>Planas </a:t>
          </a:r>
        </a:p>
        <a:p>
          <a:pPr lvl="0" algn="ctr" defTabSz="1066800">
            <a:lnSpc>
              <a:spcPct val="90000"/>
            </a:lnSpc>
            <a:spcBef>
              <a:spcPct val="0"/>
            </a:spcBef>
            <a:spcAft>
              <a:spcPct val="35000"/>
            </a:spcAft>
          </a:pPr>
          <a:r>
            <a:rPr lang="es-AR" sz="2400" kern="1200" dirty="0" smtClean="0"/>
            <a:t>(Simples o Compuestas)</a:t>
          </a:r>
          <a:endParaRPr lang="es-AR" sz="2000" kern="1200" dirty="0"/>
        </a:p>
      </dsp:txBody>
      <dsp:txXfrm>
        <a:off x="3086440" y="335246"/>
        <a:ext cx="3993457" cy="820797"/>
      </dsp:txXfrm>
    </dsp:sp>
    <dsp:sp modelId="{102EDD7A-7B43-43B3-BFE3-23E839348C94}">
      <dsp:nvSpPr>
        <dsp:cNvPr id="0" name=""/>
        <dsp:cNvSpPr/>
      </dsp:nvSpPr>
      <dsp:spPr>
        <a:xfrm>
          <a:off x="3714772" y="2093641"/>
          <a:ext cx="3334573" cy="849436"/>
        </a:xfrm>
        <a:prstGeom prst="round1Rect">
          <a:avLst/>
        </a:prstGeom>
        <a:solidFill>
          <a:schemeClr val="accent6">
            <a:shade val="50000"/>
            <a:hueOff val="-198382"/>
            <a:satOff val="-2944"/>
            <a:lumOff val="403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smtClean="0"/>
            <a:t>Cilindros</a:t>
          </a:r>
          <a:endParaRPr lang="es-AR" sz="2800" kern="1200" dirty="0"/>
        </a:p>
      </dsp:txBody>
      <dsp:txXfrm>
        <a:off x="3714772" y="2093641"/>
        <a:ext cx="3293107" cy="849436"/>
      </dsp:txXfrm>
    </dsp:sp>
    <dsp:sp modelId="{E3CCC911-ED6D-4CA9-971E-57F5A9FF4A8D}">
      <dsp:nvSpPr>
        <dsp:cNvPr id="0" name=""/>
        <dsp:cNvSpPr/>
      </dsp:nvSpPr>
      <dsp:spPr>
        <a:xfrm>
          <a:off x="3643337" y="3736719"/>
          <a:ext cx="3405458" cy="740958"/>
        </a:xfrm>
        <a:prstGeom prst="round1Rect">
          <a:avLst/>
        </a:prstGeom>
        <a:solidFill>
          <a:schemeClr val="accent6">
            <a:shade val="50000"/>
            <a:hueOff val="-99191"/>
            <a:satOff val="-1472"/>
            <a:lumOff val="201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smtClean="0"/>
            <a:t>Esferas</a:t>
          </a:r>
          <a:endParaRPr lang="es-AR" sz="2800" kern="1200" dirty="0"/>
        </a:p>
      </dsp:txBody>
      <dsp:txXfrm>
        <a:off x="3643337" y="3736719"/>
        <a:ext cx="3369287" cy="740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285C-1F88-4E44-8E3A-CD7C5EE4DFC9}">
      <dsp:nvSpPr>
        <dsp:cNvPr id="0" name=""/>
        <dsp:cNvSpPr/>
      </dsp:nvSpPr>
      <dsp:spPr>
        <a:xfrm>
          <a:off x="3714267" y="935999"/>
          <a:ext cx="1910731" cy="1998109"/>
        </a:xfrm>
        <a:custGeom>
          <a:avLst/>
          <a:gdLst/>
          <a:ahLst/>
          <a:cxnLst/>
          <a:rect l="0" t="0" r="0" b="0"/>
          <a:pathLst>
            <a:path>
              <a:moveTo>
                <a:pt x="0" y="0"/>
              </a:moveTo>
              <a:lnTo>
                <a:pt x="0" y="1754510"/>
              </a:lnTo>
              <a:lnTo>
                <a:pt x="1910731" y="1754510"/>
              </a:lnTo>
              <a:lnTo>
                <a:pt x="1910731" y="19981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6D2C7-CD07-4BE2-9420-0314FC6B32B6}">
      <dsp:nvSpPr>
        <dsp:cNvPr id="0" name=""/>
        <dsp:cNvSpPr/>
      </dsp:nvSpPr>
      <dsp:spPr>
        <a:xfrm>
          <a:off x="1748564" y="935999"/>
          <a:ext cx="1965703" cy="1998109"/>
        </a:xfrm>
        <a:custGeom>
          <a:avLst/>
          <a:gdLst/>
          <a:ahLst/>
          <a:cxnLst/>
          <a:rect l="0" t="0" r="0" b="0"/>
          <a:pathLst>
            <a:path>
              <a:moveTo>
                <a:pt x="1965703" y="0"/>
              </a:moveTo>
              <a:lnTo>
                <a:pt x="1965703" y="1754510"/>
              </a:lnTo>
              <a:lnTo>
                <a:pt x="0" y="1754510"/>
              </a:lnTo>
              <a:lnTo>
                <a:pt x="0" y="19981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6C21B-BB61-4B66-A027-9EC3E0028FD5}">
      <dsp:nvSpPr>
        <dsp:cNvPr id="0" name=""/>
        <dsp:cNvSpPr/>
      </dsp:nvSpPr>
      <dsp:spPr>
        <a:xfrm>
          <a:off x="4570" y="0"/>
          <a:ext cx="7419394" cy="935999"/>
        </a:xfrm>
        <a:prstGeom prst="rect">
          <a:avLst/>
        </a:prstGeom>
        <a:gradFill rotWithShape="0">
          <a:gsLst>
            <a:gs pos="0">
              <a:schemeClr val="accent6">
                <a:shade val="60000"/>
                <a:hueOff val="0"/>
                <a:satOff val="0"/>
                <a:lumOff val="0"/>
                <a:alphaOff val="0"/>
                <a:tint val="1000"/>
                <a:satMod val="100000"/>
              </a:schemeClr>
            </a:gs>
            <a:gs pos="68000">
              <a:schemeClr val="accent6">
                <a:shade val="60000"/>
                <a:hueOff val="0"/>
                <a:satOff val="0"/>
                <a:lumOff val="0"/>
                <a:alphaOff val="0"/>
                <a:tint val="77000"/>
                <a:satMod val="100000"/>
              </a:schemeClr>
            </a:gs>
            <a:gs pos="81000">
              <a:schemeClr val="accent6">
                <a:shade val="60000"/>
                <a:hueOff val="0"/>
                <a:satOff val="0"/>
                <a:lumOff val="0"/>
                <a:alphaOff val="0"/>
                <a:tint val="79000"/>
                <a:satMod val="100000"/>
              </a:schemeClr>
            </a:gs>
            <a:gs pos="86000">
              <a:schemeClr val="accent6">
                <a:shade val="60000"/>
                <a:hueOff val="0"/>
                <a:satOff val="0"/>
                <a:lumOff val="0"/>
                <a:alphaOff val="0"/>
                <a:tint val="73000"/>
                <a:satMod val="100000"/>
              </a:schemeClr>
            </a:gs>
            <a:gs pos="100000">
              <a:schemeClr val="accent6">
                <a:shade val="6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2800" b="1" kern="1200" dirty="0" smtClean="0">
            <a:ln w="12700">
              <a:prstDash val="solid"/>
            </a:ln>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2800" b="1" kern="1200" dirty="0" smtClean="0">
              <a:ln w="12700">
                <a:prstDash val="solid"/>
              </a:ln>
              <a:effectLst>
                <a:outerShdw blurRad="38100" dist="38100" dir="2700000" algn="tl">
                  <a:srgbClr val="000000">
                    <a:alpha val="43137"/>
                  </a:srgbClr>
                </a:outerShdw>
              </a:effectLst>
            </a:rPr>
            <a:t>SISTEMAS CON GENERACIÓN INTERNA DE CALOR</a:t>
          </a:r>
          <a:endParaRPr lang="es-MX" sz="2800" kern="1200" dirty="0" smtClean="0">
            <a:effectLst>
              <a:outerShdw blurRad="38100" dist="38100" dir="2700000" algn="tl">
                <a:srgbClr val="000000">
                  <a:alpha val="43137"/>
                </a:srgbClr>
              </a:outerShdw>
            </a:effectLst>
          </a:endParaRPr>
        </a:p>
        <a:p>
          <a:pPr lvl="0" defTabSz="2178050">
            <a:lnSpc>
              <a:spcPct val="90000"/>
            </a:lnSpc>
            <a:spcBef>
              <a:spcPct val="0"/>
            </a:spcBef>
          </a:pPr>
          <a:endParaRPr lang="es-AR" kern="1200" dirty="0"/>
        </a:p>
      </dsp:txBody>
      <dsp:txXfrm>
        <a:off x="4570" y="0"/>
        <a:ext cx="7419394" cy="935999"/>
      </dsp:txXfrm>
    </dsp:sp>
    <dsp:sp modelId="{CA398F19-6697-49CD-A168-62031C1D61E5}">
      <dsp:nvSpPr>
        <dsp:cNvPr id="0" name=""/>
        <dsp:cNvSpPr/>
      </dsp:nvSpPr>
      <dsp:spPr>
        <a:xfrm>
          <a:off x="95989" y="2934108"/>
          <a:ext cx="3305149" cy="1043995"/>
        </a:xfrm>
        <a:prstGeom prst="rect">
          <a:avLst/>
        </a:prstGeom>
        <a:gradFill rotWithShape="0">
          <a:gsLst>
            <a:gs pos="0">
              <a:schemeClr val="accent6">
                <a:shade val="80000"/>
                <a:hueOff val="0"/>
                <a:satOff val="0"/>
                <a:lumOff val="0"/>
                <a:alphaOff val="0"/>
                <a:tint val="1000"/>
                <a:satMod val="100000"/>
              </a:schemeClr>
            </a:gs>
            <a:gs pos="68000">
              <a:schemeClr val="accent6">
                <a:shade val="80000"/>
                <a:hueOff val="0"/>
                <a:satOff val="0"/>
                <a:lumOff val="0"/>
                <a:alphaOff val="0"/>
                <a:tint val="77000"/>
                <a:satMod val="100000"/>
              </a:schemeClr>
            </a:gs>
            <a:gs pos="81000">
              <a:schemeClr val="accent6">
                <a:shade val="80000"/>
                <a:hueOff val="0"/>
                <a:satOff val="0"/>
                <a:lumOff val="0"/>
                <a:alphaOff val="0"/>
                <a:tint val="79000"/>
                <a:satMod val="100000"/>
              </a:schemeClr>
            </a:gs>
            <a:gs pos="86000">
              <a:schemeClr val="accent6">
                <a:shade val="80000"/>
                <a:hueOff val="0"/>
                <a:satOff val="0"/>
                <a:lumOff val="0"/>
                <a:alphaOff val="0"/>
                <a:tint val="73000"/>
                <a:satMod val="100000"/>
              </a:schemeClr>
            </a:gs>
            <a:gs pos="100000">
              <a:schemeClr val="accent6">
                <a:shade val="8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AR" sz="2100" kern="1200" dirty="0" smtClean="0"/>
            <a:t>Sólido Cilíndrico </a:t>
          </a:r>
        </a:p>
        <a:p>
          <a:pPr lvl="0" algn="ctr" defTabSz="933450">
            <a:lnSpc>
              <a:spcPct val="90000"/>
            </a:lnSpc>
            <a:spcBef>
              <a:spcPct val="0"/>
            </a:spcBef>
            <a:spcAft>
              <a:spcPct val="35000"/>
            </a:spcAft>
          </a:pPr>
          <a:r>
            <a:rPr lang="es-AR" sz="2100" kern="1200" dirty="0" smtClean="0"/>
            <a:t>con generación homogénea de energía </a:t>
          </a:r>
          <a:endParaRPr lang="es-AR" sz="2100" kern="1200" dirty="0"/>
        </a:p>
      </dsp:txBody>
      <dsp:txXfrm>
        <a:off x="95989" y="2934108"/>
        <a:ext cx="3305149" cy="1043995"/>
      </dsp:txXfrm>
    </dsp:sp>
    <dsp:sp modelId="{9E678440-05D1-4138-948F-ABA1668F225F}">
      <dsp:nvSpPr>
        <dsp:cNvPr id="0" name=""/>
        <dsp:cNvSpPr/>
      </dsp:nvSpPr>
      <dsp:spPr>
        <a:xfrm>
          <a:off x="3905179" y="2934108"/>
          <a:ext cx="3439638" cy="1043995"/>
        </a:xfrm>
        <a:prstGeom prst="rect">
          <a:avLst/>
        </a:prstGeom>
        <a:gradFill rotWithShape="0">
          <a:gsLst>
            <a:gs pos="0">
              <a:schemeClr val="accent6">
                <a:shade val="80000"/>
                <a:hueOff val="0"/>
                <a:satOff val="0"/>
                <a:lumOff val="0"/>
                <a:alphaOff val="0"/>
                <a:tint val="1000"/>
                <a:satMod val="100000"/>
              </a:schemeClr>
            </a:gs>
            <a:gs pos="68000">
              <a:schemeClr val="accent6">
                <a:shade val="80000"/>
                <a:hueOff val="0"/>
                <a:satOff val="0"/>
                <a:lumOff val="0"/>
                <a:alphaOff val="0"/>
                <a:tint val="77000"/>
                <a:satMod val="100000"/>
              </a:schemeClr>
            </a:gs>
            <a:gs pos="81000">
              <a:schemeClr val="accent6">
                <a:shade val="80000"/>
                <a:hueOff val="0"/>
                <a:satOff val="0"/>
                <a:lumOff val="0"/>
                <a:alphaOff val="0"/>
                <a:tint val="79000"/>
                <a:satMod val="100000"/>
              </a:schemeClr>
            </a:gs>
            <a:gs pos="86000">
              <a:schemeClr val="accent6">
                <a:shade val="80000"/>
                <a:hueOff val="0"/>
                <a:satOff val="0"/>
                <a:lumOff val="0"/>
                <a:alphaOff val="0"/>
                <a:tint val="73000"/>
                <a:satMod val="100000"/>
              </a:schemeClr>
            </a:gs>
            <a:gs pos="100000">
              <a:schemeClr val="accent6">
                <a:shade val="8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AR" sz="2100" kern="1200" dirty="0" smtClean="0"/>
            <a:t>Pared Plana </a:t>
          </a:r>
        </a:p>
        <a:p>
          <a:pPr lvl="0" algn="ctr" defTabSz="933450">
            <a:lnSpc>
              <a:spcPct val="90000"/>
            </a:lnSpc>
            <a:spcBef>
              <a:spcPct val="0"/>
            </a:spcBef>
            <a:spcAft>
              <a:spcPct val="35000"/>
            </a:spcAft>
          </a:pPr>
          <a:r>
            <a:rPr lang="es-AR" sz="2100" kern="1200" dirty="0" smtClean="0"/>
            <a:t>con generación de energía variable</a:t>
          </a:r>
          <a:endParaRPr lang="es-AR" sz="2100" kern="1200" dirty="0"/>
        </a:p>
      </dsp:txBody>
      <dsp:txXfrm>
        <a:off x="3905179" y="2934108"/>
        <a:ext cx="3439638" cy="1043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05C9B-39BB-4890-95CD-8086871FDF45}">
      <dsp:nvSpPr>
        <dsp:cNvPr id="0" name=""/>
        <dsp:cNvSpPr/>
      </dsp:nvSpPr>
      <dsp:spPr>
        <a:xfrm>
          <a:off x="1029111" y="2708188"/>
          <a:ext cx="1783486" cy="1929583"/>
        </a:xfrm>
        <a:custGeom>
          <a:avLst/>
          <a:gdLst/>
          <a:ahLst/>
          <a:cxnLst/>
          <a:rect l="0" t="0" r="0" b="0"/>
          <a:pathLst>
            <a:path>
              <a:moveTo>
                <a:pt x="0" y="0"/>
              </a:moveTo>
              <a:lnTo>
                <a:pt x="891743" y="0"/>
              </a:lnTo>
              <a:lnTo>
                <a:pt x="891743" y="1929583"/>
              </a:lnTo>
              <a:lnTo>
                <a:pt x="1783486" y="1929583"/>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AR" sz="900" kern="1200"/>
        </a:p>
      </dsp:txBody>
      <dsp:txXfrm>
        <a:off x="1855165" y="3607290"/>
        <a:ext cx="131378" cy="131378"/>
      </dsp:txXfrm>
    </dsp:sp>
    <dsp:sp modelId="{4D623C76-F810-46E0-8D29-24315D6C4F22}">
      <dsp:nvSpPr>
        <dsp:cNvPr id="0" name=""/>
        <dsp:cNvSpPr/>
      </dsp:nvSpPr>
      <dsp:spPr>
        <a:xfrm>
          <a:off x="1029111" y="2708188"/>
          <a:ext cx="1783486" cy="643194"/>
        </a:xfrm>
        <a:custGeom>
          <a:avLst/>
          <a:gdLst/>
          <a:ahLst/>
          <a:cxnLst/>
          <a:rect l="0" t="0" r="0" b="0"/>
          <a:pathLst>
            <a:path>
              <a:moveTo>
                <a:pt x="0" y="0"/>
              </a:moveTo>
              <a:lnTo>
                <a:pt x="891743" y="0"/>
              </a:lnTo>
              <a:lnTo>
                <a:pt x="891743" y="643194"/>
              </a:lnTo>
              <a:lnTo>
                <a:pt x="1783486" y="643194"/>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AR" sz="600" kern="1200"/>
        </a:p>
      </dsp:txBody>
      <dsp:txXfrm>
        <a:off x="1873456" y="2982387"/>
        <a:ext cx="94796" cy="94796"/>
      </dsp:txXfrm>
    </dsp:sp>
    <dsp:sp modelId="{01F5EF18-CB12-4B70-9319-A08D8B2458FF}">
      <dsp:nvSpPr>
        <dsp:cNvPr id="0" name=""/>
        <dsp:cNvSpPr/>
      </dsp:nvSpPr>
      <dsp:spPr>
        <a:xfrm>
          <a:off x="1029111" y="2064993"/>
          <a:ext cx="1783486" cy="643194"/>
        </a:xfrm>
        <a:custGeom>
          <a:avLst/>
          <a:gdLst/>
          <a:ahLst/>
          <a:cxnLst/>
          <a:rect l="0" t="0" r="0" b="0"/>
          <a:pathLst>
            <a:path>
              <a:moveTo>
                <a:pt x="0" y="643194"/>
              </a:moveTo>
              <a:lnTo>
                <a:pt x="891743" y="643194"/>
              </a:lnTo>
              <a:lnTo>
                <a:pt x="891743" y="0"/>
              </a:lnTo>
              <a:lnTo>
                <a:pt x="1783486" y="0"/>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AR" sz="600" kern="1200"/>
        </a:p>
      </dsp:txBody>
      <dsp:txXfrm>
        <a:off x="1873456" y="2339192"/>
        <a:ext cx="94796" cy="94796"/>
      </dsp:txXfrm>
    </dsp:sp>
    <dsp:sp modelId="{E82A2AE7-0F29-4E1F-AD98-F483C190756E}">
      <dsp:nvSpPr>
        <dsp:cNvPr id="0" name=""/>
        <dsp:cNvSpPr/>
      </dsp:nvSpPr>
      <dsp:spPr>
        <a:xfrm>
          <a:off x="1029111" y="778604"/>
          <a:ext cx="1783486" cy="1929583"/>
        </a:xfrm>
        <a:custGeom>
          <a:avLst/>
          <a:gdLst/>
          <a:ahLst/>
          <a:cxnLst/>
          <a:rect l="0" t="0" r="0" b="0"/>
          <a:pathLst>
            <a:path>
              <a:moveTo>
                <a:pt x="0" y="1929583"/>
              </a:moveTo>
              <a:lnTo>
                <a:pt x="891743" y="1929583"/>
              </a:lnTo>
              <a:lnTo>
                <a:pt x="891743" y="0"/>
              </a:lnTo>
              <a:lnTo>
                <a:pt x="1783486" y="0"/>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AR" sz="900" kern="1200"/>
        </a:p>
      </dsp:txBody>
      <dsp:txXfrm>
        <a:off x="1855165" y="1677706"/>
        <a:ext cx="131378" cy="131378"/>
      </dsp:txXfrm>
    </dsp:sp>
    <dsp:sp modelId="{3E941DD8-3295-433C-80C5-CA5356C1A1AF}">
      <dsp:nvSpPr>
        <dsp:cNvPr id="0" name=""/>
        <dsp:cNvSpPr/>
      </dsp:nvSpPr>
      <dsp:spPr>
        <a:xfrm rot="16200000">
          <a:off x="-2193632" y="2193632"/>
          <a:ext cx="5416376" cy="1029111"/>
        </a:xfrm>
        <a:prstGeom prst="rect">
          <a:avLst/>
        </a:prstGeom>
        <a:solidFill>
          <a:schemeClr val="accent5">
            <a:shade val="6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AR" sz="3200" kern="1200" dirty="0" smtClean="0">
              <a:effectLst>
                <a:outerShdw blurRad="38100" dist="38100" dir="2700000" algn="tl">
                  <a:srgbClr val="000000">
                    <a:alpha val="43137"/>
                  </a:srgbClr>
                </a:outerShdw>
              </a:effectLst>
            </a:rPr>
            <a:t>Se pueden resolver aplicando</a:t>
          </a:r>
          <a:endParaRPr lang="es-AR" sz="3200" kern="1200" dirty="0">
            <a:effectLst>
              <a:outerShdw blurRad="38100" dist="38100" dir="2700000" algn="tl">
                <a:srgbClr val="000000">
                  <a:alpha val="43137"/>
                </a:srgbClr>
              </a:outerShdw>
            </a:effectLst>
          </a:endParaRPr>
        </a:p>
      </dsp:txBody>
      <dsp:txXfrm>
        <a:off x="-2193632" y="2193632"/>
        <a:ext cx="5416376" cy="1029111"/>
      </dsp:txXfrm>
    </dsp:sp>
    <dsp:sp modelId="{CE0E1117-D947-4F03-ACB5-CCEB4ADD4BDA}">
      <dsp:nvSpPr>
        <dsp:cNvPr id="0" name=""/>
        <dsp:cNvSpPr/>
      </dsp:nvSpPr>
      <dsp:spPr>
        <a:xfrm>
          <a:off x="2812597" y="264048"/>
          <a:ext cx="3375485" cy="1029111"/>
        </a:xfrm>
        <a:prstGeom prst="rect">
          <a:avLst/>
        </a:prstGeom>
        <a:solidFill>
          <a:schemeClr val="accent5">
            <a:shade val="8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kern="1200" dirty="0" smtClean="0">
              <a:effectLst>
                <a:outerShdw blurRad="38100" dist="38100" dir="2700000" algn="tl">
                  <a:srgbClr val="000000">
                    <a:alpha val="43137"/>
                  </a:srgbClr>
                </a:outerShdw>
              </a:effectLst>
            </a:rPr>
            <a:t>Solución analítica</a:t>
          </a:r>
          <a:endParaRPr lang="es-AR" sz="2300" kern="1200" dirty="0">
            <a:effectLst>
              <a:outerShdw blurRad="38100" dist="38100" dir="2700000" algn="tl">
                <a:srgbClr val="000000">
                  <a:alpha val="43137"/>
                </a:srgbClr>
              </a:outerShdw>
            </a:effectLst>
          </a:endParaRPr>
        </a:p>
      </dsp:txBody>
      <dsp:txXfrm>
        <a:off x="2812597" y="264048"/>
        <a:ext cx="3375485" cy="1029111"/>
      </dsp:txXfrm>
    </dsp:sp>
    <dsp:sp modelId="{4FD63F29-818D-4220-8474-C9D14BC07B78}">
      <dsp:nvSpPr>
        <dsp:cNvPr id="0" name=""/>
        <dsp:cNvSpPr/>
      </dsp:nvSpPr>
      <dsp:spPr>
        <a:xfrm>
          <a:off x="2812597" y="1550437"/>
          <a:ext cx="3375485" cy="1029111"/>
        </a:xfrm>
        <a:prstGeom prst="rect">
          <a:avLst/>
        </a:prstGeom>
        <a:solidFill>
          <a:schemeClr val="accent5">
            <a:shade val="8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kern="1200" dirty="0" smtClean="0">
              <a:effectLst>
                <a:outerShdw blurRad="38100" dist="38100" dir="2700000" algn="tl">
                  <a:srgbClr val="000000">
                    <a:alpha val="43137"/>
                  </a:srgbClr>
                </a:outerShdw>
              </a:effectLst>
            </a:rPr>
            <a:t>Solución gráfica: Representación de flujo</a:t>
          </a:r>
          <a:endParaRPr lang="es-AR" sz="2300" kern="1200" dirty="0">
            <a:effectLst>
              <a:outerShdw blurRad="38100" dist="38100" dir="2700000" algn="tl">
                <a:srgbClr val="000000">
                  <a:alpha val="43137"/>
                </a:srgbClr>
              </a:outerShdw>
            </a:effectLst>
          </a:endParaRPr>
        </a:p>
      </dsp:txBody>
      <dsp:txXfrm>
        <a:off x="2812597" y="1550437"/>
        <a:ext cx="3375485" cy="1029111"/>
      </dsp:txXfrm>
    </dsp:sp>
    <dsp:sp modelId="{DFA12B82-072F-4A1F-878A-98AD77D52D99}">
      <dsp:nvSpPr>
        <dsp:cNvPr id="0" name=""/>
        <dsp:cNvSpPr/>
      </dsp:nvSpPr>
      <dsp:spPr>
        <a:xfrm>
          <a:off x="2812597" y="2836826"/>
          <a:ext cx="3375485" cy="1029111"/>
        </a:xfrm>
        <a:prstGeom prst="rect">
          <a:avLst/>
        </a:prstGeom>
        <a:solidFill>
          <a:schemeClr val="accent5">
            <a:shade val="8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u="none" kern="1200" dirty="0" smtClean="0">
              <a:effectLst>
                <a:outerShdw blurRad="38100" dist="38100" dir="2700000" algn="tl">
                  <a:srgbClr val="000000">
                    <a:alpha val="43137"/>
                  </a:srgbClr>
                </a:outerShdw>
              </a:effectLst>
            </a:rPr>
            <a:t>Soluciones análogas</a:t>
          </a:r>
          <a:endParaRPr lang="es-AR" sz="2300" u="none" kern="1200" dirty="0">
            <a:effectLst>
              <a:outerShdw blurRad="38100" dist="38100" dir="2700000" algn="tl">
                <a:srgbClr val="000000">
                  <a:alpha val="43137"/>
                </a:srgbClr>
              </a:outerShdw>
            </a:effectLst>
          </a:endParaRPr>
        </a:p>
      </dsp:txBody>
      <dsp:txXfrm>
        <a:off x="2812597" y="2836826"/>
        <a:ext cx="3375485" cy="1029111"/>
      </dsp:txXfrm>
    </dsp:sp>
    <dsp:sp modelId="{6398ABF5-F490-429D-B45D-416EEE90C3D0}">
      <dsp:nvSpPr>
        <dsp:cNvPr id="0" name=""/>
        <dsp:cNvSpPr/>
      </dsp:nvSpPr>
      <dsp:spPr>
        <a:xfrm>
          <a:off x="2812597" y="4123216"/>
          <a:ext cx="3375485" cy="1029111"/>
        </a:xfrm>
        <a:prstGeom prst="rect">
          <a:avLst/>
        </a:prstGeom>
        <a:solidFill>
          <a:schemeClr val="accent5">
            <a:shade val="8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kern="1200" dirty="0" smtClean="0">
              <a:effectLst>
                <a:outerShdw blurRad="38100" dist="38100" dir="2700000" algn="tl">
                  <a:srgbClr val="000000">
                    <a:alpha val="43137"/>
                  </a:srgbClr>
                </a:outerShdw>
              </a:effectLst>
            </a:rPr>
            <a:t>Soluciones Numéricas</a:t>
          </a:r>
          <a:endParaRPr lang="es-AR" sz="2300" kern="1200" dirty="0">
            <a:effectLst>
              <a:outerShdw blurRad="38100" dist="38100" dir="2700000" algn="tl">
                <a:srgbClr val="000000">
                  <a:alpha val="43137"/>
                </a:srgbClr>
              </a:outerShdw>
            </a:effectLst>
          </a:endParaRPr>
        </a:p>
      </dsp:txBody>
      <dsp:txXfrm>
        <a:off x="2812597" y="4123216"/>
        <a:ext cx="3375485" cy="1029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FCA130-93B2-4DBA-909D-787C2AA7D578}" type="datetimeFigureOut">
              <a:rPr lang="es-MX"/>
              <a:pPr>
                <a:defRPr/>
              </a:pPr>
              <a:t>20/07/2015</a:t>
            </a:fld>
            <a:endParaRPr lang="es-MX" dirty="0"/>
          </a:p>
        </p:txBody>
      </p:sp>
      <p:sp>
        <p:nvSpPr>
          <p:cNvPr id="4" name="3 Marcador de imagen de diapositiva"/>
          <p:cNvSpPr>
            <a:spLocks noGrp="1" noRot="1" noChangeAspect="1"/>
          </p:cNvSpPr>
          <p:nvPr>
            <p:ph type="sldImg" idx="2"/>
          </p:nvPr>
        </p:nvSpPr>
        <p:spPr>
          <a:xfrm>
            <a:off x="1252538" y="685800"/>
            <a:ext cx="4352925"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CC67B2-E20B-4C7B-A02A-2F477C96629B}" type="slidenum">
              <a:rPr lang="es-MX"/>
              <a:pPr>
                <a:defRPr/>
              </a:pPr>
              <a:t>‹Nº›</a:t>
            </a:fld>
            <a:endParaRPr lang="es-MX" dirty="0"/>
          </a:p>
        </p:txBody>
      </p:sp>
    </p:spTree>
    <p:extLst>
      <p:ext uri="{BB962C8B-B14F-4D97-AF65-F5344CB8AC3E}">
        <p14:creationId xmlns:p14="http://schemas.microsoft.com/office/powerpoint/2010/main" val="18635168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24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BE8DF-2075-4925-817D-DFCFBC30E7D3}" type="slidenum">
              <a:rPr lang="es-MX"/>
              <a:pPr fontAlgn="base">
                <a:spcBef>
                  <a:spcPct val="0"/>
                </a:spcBef>
                <a:spcAft>
                  <a:spcPct val="0"/>
                </a:spcAft>
              </a:pPr>
              <a:t>1</a:t>
            </a:fld>
            <a:endParaRPr lang="es-MX" dirty="0"/>
          </a:p>
        </p:txBody>
      </p:sp>
    </p:spTree>
    <p:extLst>
      <p:ext uri="{BB962C8B-B14F-4D97-AF65-F5344CB8AC3E}">
        <p14:creationId xmlns:p14="http://schemas.microsoft.com/office/powerpoint/2010/main" val="158321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228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619BA-39A5-49BB-852F-40CAADCD6CFD}" type="slidenum">
              <a:rPr lang="es-MX"/>
              <a:pPr fontAlgn="base">
                <a:spcBef>
                  <a:spcPct val="0"/>
                </a:spcBef>
                <a:spcAft>
                  <a:spcPct val="0"/>
                </a:spcAft>
              </a:pPr>
              <a:t>22</a:t>
            </a:fld>
            <a:endParaRPr lang="es-MX" dirty="0"/>
          </a:p>
        </p:txBody>
      </p:sp>
    </p:spTree>
    <p:extLst>
      <p:ext uri="{BB962C8B-B14F-4D97-AF65-F5344CB8AC3E}">
        <p14:creationId xmlns:p14="http://schemas.microsoft.com/office/powerpoint/2010/main" val="397762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239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57C863-5B21-4D17-9ED0-D60C56048DC5}" type="slidenum">
              <a:rPr lang="es-MX"/>
              <a:pPr fontAlgn="base">
                <a:spcBef>
                  <a:spcPct val="0"/>
                </a:spcBef>
                <a:spcAft>
                  <a:spcPct val="0"/>
                </a:spcAft>
              </a:pPr>
              <a:t>23</a:t>
            </a:fld>
            <a:endParaRPr lang="es-MX" dirty="0"/>
          </a:p>
        </p:txBody>
      </p:sp>
    </p:spTree>
    <p:extLst>
      <p:ext uri="{BB962C8B-B14F-4D97-AF65-F5344CB8AC3E}">
        <p14:creationId xmlns:p14="http://schemas.microsoft.com/office/powerpoint/2010/main" val="201565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15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AR" dirty="0" smtClean="0"/>
          </a:p>
        </p:txBody>
      </p:sp>
      <p:sp>
        <p:nvSpPr>
          <p:cNvPr id="151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053CC4-5E1D-4EDB-B7A2-1A935B30EA7B}" type="slidenum">
              <a:rPr lang="es-MX"/>
              <a:pPr fontAlgn="base">
                <a:spcBef>
                  <a:spcPct val="0"/>
                </a:spcBef>
                <a:spcAft>
                  <a:spcPct val="0"/>
                </a:spcAft>
              </a:pPr>
              <a:t>24</a:t>
            </a:fld>
            <a:endParaRPr lang="es-MX" dirty="0"/>
          </a:p>
        </p:txBody>
      </p:sp>
    </p:spTree>
    <p:extLst>
      <p:ext uri="{BB962C8B-B14F-4D97-AF65-F5344CB8AC3E}">
        <p14:creationId xmlns:p14="http://schemas.microsoft.com/office/powerpoint/2010/main" val="133484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257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2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1CE6F3-95FC-44BC-863D-07DED34738A5}" type="slidenum">
              <a:rPr lang="es-MX"/>
              <a:pPr fontAlgn="base">
                <a:spcBef>
                  <a:spcPct val="0"/>
                </a:spcBef>
                <a:spcAft>
                  <a:spcPct val="0"/>
                </a:spcAft>
              </a:pPr>
              <a:t>25</a:t>
            </a:fld>
            <a:endParaRPr lang="es-MX" dirty="0"/>
          </a:p>
        </p:txBody>
      </p:sp>
    </p:spTree>
    <p:extLst>
      <p:ext uri="{BB962C8B-B14F-4D97-AF65-F5344CB8AC3E}">
        <p14:creationId xmlns:p14="http://schemas.microsoft.com/office/powerpoint/2010/main" val="262943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36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B26366-22D0-41E8-850F-412620D256F7}" type="slidenum">
              <a:rPr lang="es-MX"/>
              <a:pPr fontAlgn="base">
                <a:spcBef>
                  <a:spcPct val="0"/>
                </a:spcBef>
                <a:spcAft>
                  <a:spcPct val="0"/>
                </a:spcAft>
              </a:pPr>
              <a:t>26</a:t>
            </a:fld>
            <a:endParaRPr lang="es-MX" dirty="0"/>
          </a:p>
        </p:txBody>
      </p:sp>
    </p:spTree>
    <p:extLst>
      <p:ext uri="{BB962C8B-B14F-4D97-AF65-F5344CB8AC3E}">
        <p14:creationId xmlns:p14="http://schemas.microsoft.com/office/powerpoint/2010/main" val="294443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46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4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29F9D-250D-42A5-8800-BD5EA4EC4E3E}" type="slidenum">
              <a:rPr lang="es-MX"/>
              <a:pPr fontAlgn="base">
                <a:spcBef>
                  <a:spcPct val="0"/>
                </a:spcBef>
                <a:spcAft>
                  <a:spcPct val="0"/>
                </a:spcAft>
              </a:pPr>
              <a:t>27</a:t>
            </a:fld>
            <a:endParaRPr lang="es-MX" dirty="0"/>
          </a:p>
        </p:txBody>
      </p:sp>
    </p:spTree>
    <p:extLst>
      <p:ext uri="{BB962C8B-B14F-4D97-AF65-F5344CB8AC3E}">
        <p14:creationId xmlns:p14="http://schemas.microsoft.com/office/powerpoint/2010/main" val="719554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56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5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15808-E71F-4E26-A7B7-BB057CDFDB93}" type="slidenum">
              <a:rPr lang="es-MX"/>
              <a:pPr fontAlgn="base">
                <a:spcBef>
                  <a:spcPct val="0"/>
                </a:spcBef>
                <a:spcAft>
                  <a:spcPct val="0"/>
                </a:spcAft>
              </a:pPr>
              <a:t>28</a:t>
            </a:fld>
            <a:endParaRPr lang="es-MX" dirty="0"/>
          </a:p>
        </p:txBody>
      </p:sp>
    </p:spTree>
    <p:extLst>
      <p:ext uri="{BB962C8B-B14F-4D97-AF65-F5344CB8AC3E}">
        <p14:creationId xmlns:p14="http://schemas.microsoft.com/office/powerpoint/2010/main" val="348729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667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6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24FDD3-E90E-42B3-949D-99AA17D1BA74}" type="slidenum">
              <a:rPr lang="es-MX"/>
              <a:pPr fontAlgn="base">
                <a:spcBef>
                  <a:spcPct val="0"/>
                </a:spcBef>
                <a:spcAft>
                  <a:spcPct val="0"/>
                </a:spcAft>
              </a:pPr>
              <a:t>29</a:t>
            </a:fld>
            <a:endParaRPr lang="es-MX" dirty="0"/>
          </a:p>
        </p:txBody>
      </p:sp>
    </p:spTree>
    <p:extLst>
      <p:ext uri="{BB962C8B-B14F-4D97-AF65-F5344CB8AC3E}">
        <p14:creationId xmlns:p14="http://schemas.microsoft.com/office/powerpoint/2010/main" val="172723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76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7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8C477C-3808-4AAE-A36E-240FA2B62E47}" type="slidenum">
              <a:rPr lang="es-MX"/>
              <a:pPr fontAlgn="base">
                <a:spcBef>
                  <a:spcPct val="0"/>
                </a:spcBef>
                <a:spcAft>
                  <a:spcPct val="0"/>
                </a:spcAft>
              </a:pPr>
              <a:t>30</a:t>
            </a:fld>
            <a:endParaRPr lang="es-MX" dirty="0"/>
          </a:p>
        </p:txBody>
      </p:sp>
    </p:spTree>
    <p:extLst>
      <p:ext uri="{BB962C8B-B14F-4D97-AF65-F5344CB8AC3E}">
        <p14:creationId xmlns:p14="http://schemas.microsoft.com/office/powerpoint/2010/main" val="137125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872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8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FA711-0562-48BB-B949-D8B0D8C0EE22}" type="slidenum">
              <a:rPr lang="es-MX"/>
              <a:pPr fontAlgn="base">
                <a:spcBef>
                  <a:spcPct val="0"/>
                </a:spcBef>
                <a:spcAft>
                  <a:spcPct val="0"/>
                </a:spcAft>
              </a:pPr>
              <a:t>31</a:t>
            </a:fld>
            <a:endParaRPr lang="es-MX" dirty="0"/>
          </a:p>
        </p:txBody>
      </p:sp>
    </p:spTree>
    <p:extLst>
      <p:ext uri="{BB962C8B-B14F-4D97-AF65-F5344CB8AC3E}">
        <p14:creationId xmlns:p14="http://schemas.microsoft.com/office/powerpoint/2010/main" val="399173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34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76B80-C91B-455E-9AC8-0026E492BAEB}" type="slidenum">
              <a:rPr lang="es-MX"/>
              <a:pPr fontAlgn="base">
                <a:spcBef>
                  <a:spcPct val="0"/>
                </a:spcBef>
                <a:spcAft>
                  <a:spcPct val="0"/>
                </a:spcAft>
              </a:pPr>
              <a:t>2</a:t>
            </a:fld>
            <a:endParaRPr lang="es-MX" dirty="0"/>
          </a:p>
        </p:txBody>
      </p:sp>
    </p:spTree>
    <p:extLst>
      <p:ext uri="{BB962C8B-B14F-4D97-AF65-F5344CB8AC3E}">
        <p14:creationId xmlns:p14="http://schemas.microsoft.com/office/powerpoint/2010/main" val="62742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97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59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66E3E-3FF5-4AC5-A7BD-637A478021FC}" type="slidenum">
              <a:rPr lang="es-MX"/>
              <a:pPr fontAlgn="base">
                <a:spcBef>
                  <a:spcPct val="0"/>
                </a:spcBef>
                <a:spcAft>
                  <a:spcPct val="0"/>
                </a:spcAft>
              </a:pPr>
              <a:t>32</a:t>
            </a:fld>
            <a:endParaRPr lang="es-MX" dirty="0"/>
          </a:p>
        </p:txBody>
      </p:sp>
    </p:spTree>
    <p:extLst>
      <p:ext uri="{BB962C8B-B14F-4D97-AF65-F5344CB8AC3E}">
        <p14:creationId xmlns:p14="http://schemas.microsoft.com/office/powerpoint/2010/main" val="408145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07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60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65FC2A-FDE4-4E8A-8B9C-4E4B353D27FE}" type="slidenum">
              <a:rPr lang="es-MX"/>
              <a:pPr fontAlgn="base">
                <a:spcBef>
                  <a:spcPct val="0"/>
                </a:spcBef>
                <a:spcAft>
                  <a:spcPct val="0"/>
                </a:spcAft>
              </a:pPr>
              <a:t>33</a:t>
            </a:fld>
            <a:endParaRPr lang="es-MX" dirty="0"/>
          </a:p>
        </p:txBody>
      </p:sp>
    </p:spTree>
    <p:extLst>
      <p:ext uri="{BB962C8B-B14F-4D97-AF65-F5344CB8AC3E}">
        <p14:creationId xmlns:p14="http://schemas.microsoft.com/office/powerpoint/2010/main" val="203407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17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61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E64022-083B-4000-A122-95932B377F96}" type="slidenum">
              <a:rPr lang="es-MX"/>
              <a:pPr fontAlgn="base">
                <a:spcBef>
                  <a:spcPct val="0"/>
                </a:spcBef>
                <a:spcAft>
                  <a:spcPct val="0"/>
                </a:spcAft>
              </a:pPr>
              <a:t>34</a:t>
            </a:fld>
            <a:endParaRPr lang="es-MX" dirty="0"/>
          </a:p>
        </p:txBody>
      </p:sp>
    </p:spTree>
    <p:extLst>
      <p:ext uri="{BB962C8B-B14F-4D97-AF65-F5344CB8AC3E}">
        <p14:creationId xmlns:p14="http://schemas.microsoft.com/office/powerpoint/2010/main" val="239533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28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62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0377C-FE27-4415-AFB3-F62C3C1471C1}" type="slidenum">
              <a:rPr lang="es-MX"/>
              <a:pPr fontAlgn="base">
                <a:spcBef>
                  <a:spcPct val="0"/>
                </a:spcBef>
                <a:spcAft>
                  <a:spcPct val="0"/>
                </a:spcAft>
              </a:pPr>
              <a:t>35</a:t>
            </a:fld>
            <a:endParaRPr lang="es-MX" dirty="0"/>
          </a:p>
        </p:txBody>
      </p:sp>
    </p:spTree>
    <p:extLst>
      <p:ext uri="{BB962C8B-B14F-4D97-AF65-F5344CB8AC3E}">
        <p14:creationId xmlns:p14="http://schemas.microsoft.com/office/powerpoint/2010/main" val="331345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44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EA7858-79D7-4FA1-8F09-29E61E8C2738}" type="slidenum">
              <a:rPr lang="es-MX"/>
              <a:pPr fontAlgn="base">
                <a:spcBef>
                  <a:spcPct val="0"/>
                </a:spcBef>
                <a:spcAft>
                  <a:spcPct val="0"/>
                </a:spcAft>
              </a:pPr>
              <a:t>5</a:t>
            </a:fld>
            <a:endParaRPr lang="es-MX" dirty="0"/>
          </a:p>
        </p:txBody>
      </p:sp>
    </p:spTree>
    <p:extLst>
      <p:ext uri="{BB962C8B-B14F-4D97-AF65-F5344CB8AC3E}">
        <p14:creationId xmlns:p14="http://schemas.microsoft.com/office/powerpoint/2010/main" val="199910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65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4AA1EC-6A14-44B9-ADB1-BE5D9AE8F48A}" type="slidenum">
              <a:rPr lang="es-MX"/>
              <a:pPr fontAlgn="base">
                <a:spcBef>
                  <a:spcPct val="0"/>
                </a:spcBef>
                <a:spcAft>
                  <a:spcPct val="0"/>
                </a:spcAft>
              </a:pPr>
              <a:t>12</a:t>
            </a:fld>
            <a:endParaRPr lang="es-MX" dirty="0"/>
          </a:p>
        </p:txBody>
      </p:sp>
    </p:spTree>
    <p:extLst>
      <p:ext uri="{BB962C8B-B14F-4D97-AF65-F5344CB8AC3E}">
        <p14:creationId xmlns:p14="http://schemas.microsoft.com/office/powerpoint/2010/main" val="360461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586109-A5AB-482C-B514-81852380D1A9}" type="slidenum">
              <a:rPr lang="es-MX"/>
              <a:pPr fontAlgn="base">
                <a:spcBef>
                  <a:spcPct val="0"/>
                </a:spcBef>
                <a:spcAft>
                  <a:spcPct val="0"/>
                </a:spcAft>
              </a:pPr>
              <a:t>16</a:t>
            </a:fld>
            <a:endParaRPr lang="es-MX" dirty="0"/>
          </a:p>
        </p:txBody>
      </p:sp>
    </p:spTree>
    <p:extLst>
      <p:ext uri="{BB962C8B-B14F-4D97-AF65-F5344CB8AC3E}">
        <p14:creationId xmlns:p14="http://schemas.microsoft.com/office/powerpoint/2010/main" val="29038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095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3DF6D-DCF9-48CA-91F5-7BD40A26528F}" type="slidenum">
              <a:rPr lang="es-MX"/>
              <a:pPr fontAlgn="base">
                <a:spcBef>
                  <a:spcPct val="0"/>
                </a:spcBef>
                <a:spcAft>
                  <a:spcPct val="0"/>
                </a:spcAft>
              </a:pPr>
              <a:t>17</a:t>
            </a:fld>
            <a:endParaRPr lang="es-MX" dirty="0"/>
          </a:p>
        </p:txBody>
      </p:sp>
    </p:spTree>
    <p:extLst>
      <p:ext uri="{BB962C8B-B14F-4D97-AF65-F5344CB8AC3E}">
        <p14:creationId xmlns:p14="http://schemas.microsoft.com/office/powerpoint/2010/main" val="162645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187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6353B-3AD5-4F1E-BAF6-37EE913B2119}" type="slidenum">
              <a:rPr lang="es-MX"/>
              <a:pPr fontAlgn="base">
                <a:spcBef>
                  <a:spcPct val="0"/>
                </a:spcBef>
                <a:spcAft>
                  <a:spcPct val="0"/>
                </a:spcAft>
              </a:pPr>
              <a:t>18</a:t>
            </a:fld>
            <a:endParaRPr lang="es-MX" dirty="0"/>
          </a:p>
        </p:txBody>
      </p:sp>
    </p:spTree>
    <p:extLst>
      <p:ext uri="{BB962C8B-B14F-4D97-AF65-F5344CB8AC3E}">
        <p14:creationId xmlns:p14="http://schemas.microsoft.com/office/powerpoint/2010/main" val="49867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98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198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43A62-5CAE-4BBF-B31E-63C562F5362A}" type="slidenum">
              <a:rPr lang="es-MX"/>
              <a:pPr fontAlgn="base">
                <a:spcBef>
                  <a:spcPct val="0"/>
                </a:spcBef>
                <a:spcAft>
                  <a:spcPct val="0"/>
                </a:spcAft>
              </a:pPr>
              <a:t>19</a:t>
            </a:fld>
            <a:endParaRPr lang="es-MX" dirty="0"/>
          </a:p>
        </p:txBody>
      </p:sp>
    </p:spTree>
    <p:extLst>
      <p:ext uri="{BB962C8B-B14F-4D97-AF65-F5344CB8AC3E}">
        <p14:creationId xmlns:p14="http://schemas.microsoft.com/office/powerpoint/2010/main" val="300835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218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0AF00-C1DE-4DFE-905C-0636A571EAED}" type="slidenum">
              <a:rPr lang="es-MX"/>
              <a:pPr fontAlgn="base">
                <a:spcBef>
                  <a:spcPct val="0"/>
                </a:spcBef>
                <a:spcAft>
                  <a:spcPct val="0"/>
                </a:spcAft>
              </a:pPr>
              <a:t>21</a:t>
            </a:fld>
            <a:endParaRPr lang="es-MX" dirty="0"/>
          </a:p>
        </p:txBody>
      </p:sp>
    </p:spTree>
    <p:extLst>
      <p:ext uri="{BB962C8B-B14F-4D97-AF65-F5344CB8AC3E}">
        <p14:creationId xmlns:p14="http://schemas.microsoft.com/office/powerpoint/2010/main" val="75816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7" y="2640332"/>
            <a:ext cx="6600451" cy="2375920"/>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7" y="5016250"/>
            <a:ext cx="6600451" cy="1182597"/>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E7AC1C89-3F45-4C19-B376-C4FF19D709C5}"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9" name="Freeform 8"/>
          <p:cNvSpPr/>
          <p:nvPr/>
        </p:nvSpPr>
        <p:spPr bwMode="auto">
          <a:xfrm>
            <a:off x="-31719" y="4537216"/>
            <a:ext cx="1395473" cy="820870"/>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756019"/>
            <a:ext cx="584978" cy="383381"/>
          </a:xfrm>
        </p:spPr>
        <p:txBody>
          <a:bodyPr/>
          <a:lstStyle/>
          <a:p>
            <a:pPr>
              <a:defRPr/>
            </a:pPr>
            <a:fld id="{76E8D65F-168E-4B3D-9113-5E03149E7F0B}" type="slidenum">
              <a:rPr lang="es-MX" smtClean="0"/>
              <a:pPr>
                <a:defRPr/>
              </a:pPr>
              <a:t>‹Nº›</a:t>
            </a:fld>
            <a:endParaRPr lang="es-MX" dirty="0"/>
          </a:p>
        </p:txBody>
      </p:sp>
    </p:spTree>
    <p:extLst>
      <p:ext uri="{BB962C8B-B14F-4D97-AF65-F5344CB8AC3E}">
        <p14:creationId xmlns:p14="http://schemas.microsoft.com/office/powerpoint/2010/main" val="1988870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6" y="640080"/>
            <a:ext cx="6591985" cy="3272892"/>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6" y="4571748"/>
            <a:ext cx="6591985" cy="1633657"/>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33248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406348"/>
            <a:ext cx="584978" cy="383381"/>
          </a:xfrm>
        </p:spPr>
        <p:txBody>
          <a:bodyPr/>
          <a:lstStyle/>
          <a:p>
            <a:pPr>
              <a:defRPr/>
            </a:pPr>
            <a:fld id="{659B765B-2FD6-4623-AB46-5066869B2B74}" type="slidenum">
              <a:rPr lang="es-MX" smtClean="0"/>
              <a:pPr>
                <a:defRPr/>
              </a:pPr>
              <a:t>‹Nº›</a:t>
            </a:fld>
            <a:endParaRPr lang="es-MX" dirty="0"/>
          </a:p>
        </p:txBody>
      </p:sp>
    </p:spTree>
    <p:extLst>
      <p:ext uri="{BB962C8B-B14F-4D97-AF65-F5344CB8AC3E}">
        <p14:creationId xmlns:p14="http://schemas.microsoft.com/office/powerpoint/2010/main" val="3518349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4" y="640080"/>
            <a:ext cx="6109587" cy="304038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680460"/>
            <a:ext cx="5653888" cy="40005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6" y="4571748"/>
            <a:ext cx="6591985" cy="1633657"/>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9" name="Freeform 11"/>
          <p:cNvSpPr/>
          <p:nvPr/>
        </p:nvSpPr>
        <p:spPr bwMode="auto">
          <a:xfrm flipV="1">
            <a:off x="58" y="33248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406348"/>
            <a:ext cx="584978" cy="383381"/>
          </a:xfrm>
        </p:spPr>
        <p:txBody>
          <a:bodyPr/>
          <a:lstStyle/>
          <a:p>
            <a:pPr>
              <a:defRPr/>
            </a:pPr>
            <a:fld id="{659B765B-2FD6-4623-AB46-5066869B2B74}" type="slidenum">
              <a:rPr lang="es-MX" smtClean="0"/>
              <a:pPr>
                <a:defRPr/>
              </a:pPr>
              <a:t>‹Nº›</a:t>
            </a:fld>
            <a:endParaRPr lang="es-MX" dirty="0"/>
          </a:p>
        </p:txBody>
      </p:sp>
      <p:sp>
        <p:nvSpPr>
          <p:cNvPr id="14" name="TextBox 13"/>
          <p:cNvSpPr txBox="1"/>
          <p:nvPr/>
        </p:nvSpPr>
        <p:spPr>
          <a:xfrm>
            <a:off x="1808317" y="680405"/>
            <a:ext cx="457319" cy="614015"/>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4" y="3050571"/>
            <a:ext cx="457319" cy="614015"/>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7080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6" y="2560322"/>
            <a:ext cx="6591985" cy="2861087"/>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6" y="5440680"/>
            <a:ext cx="6591985" cy="76610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11" name="Freeform 11"/>
          <p:cNvSpPr/>
          <p:nvPr/>
        </p:nvSpPr>
        <p:spPr bwMode="auto">
          <a:xfrm flipV="1">
            <a:off x="58" y="515619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5232243"/>
            <a:ext cx="584978" cy="383381"/>
          </a:xfrm>
        </p:spPr>
        <p:txBody>
          <a:bodyPr/>
          <a:lstStyle/>
          <a:p>
            <a:pPr>
              <a:defRPr/>
            </a:pPr>
            <a:fld id="{659B765B-2FD6-4623-AB46-5066869B2B74}" type="slidenum">
              <a:rPr lang="es-MX" smtClean="0"/>
              <a:pPr>
                <a:defRPr/>
              </a:pPr>
              <a:t>‹Nº›</a:t>
            </a:fld>
            <a:endParaRPr lang="es-MX" dirty="0"/>
          </a:p>
        </p:txBody>
      </p:sp>
    </p:spTree>
    <p:extLst>
      <p:ext uri="{BB962C8B-B14F-4D97-AF65-F5344CB8AC3E}">
        <p14:creationId xmlns:p14="http://schemas.microsoft.com/office/powerpoint/2010/main" val="356478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4" y="640080"/>
            <a:ext cx="6109587" cy="304038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560570"/>
            <a:ext cx="6688292" cy="88011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440680"/>
            <a:ext cx="6688292" cy="76610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20" name="Freeform 11"/>
          <p:cNvSpPr/>
          <p:nvPr/>
        </p:nvSpPr>
        <p:spPr bwMode="auto">
          <a:xfrm flipV="1">
            <a:off x="58" y="515619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5232243"/>
            <a:ext cx="584978" cy="383381"/>
          </a:xfrm>
        </p:spPr>
        <p:txBody>
          <a:bodyPr/>
          <a:lstStyle/>
          <a:p>
            <a:pPr>
              <a:defRPr/>
            </a:pPr>
            <a:fld id="{659B765B-2FD6-4623-AB46-5066869B2B74}" type="slidenum">
              <a:rPr lang="es-MX" smtClean="0"/>
              <a:pPr>
                <a:defRPr/>
              </a:pPr>
              <a:t>‹Nº›</a:t>
            </a:fld>
            <a:endParaRPr lang="es-MX" dirty="0"/>
          </a:p>
        </p:txBody>
      </p:sp>
      <p:sp>
        <p:nvSpPr>
          <p:cNvPr id="11" name="TextBox 10"/>
          <p:cNvSpPr txBox="1"/>
          <p:nvPr/>
        </p:nvSpPr>
        <p:spPr>
          <a:xfrm>
            <a:off x="1808317" y="680405"/>
            <a:ext cx="457319" cy="614015"/>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4" y="3050571"/>
            <a:ext cx="457319" cy="614015"/>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5060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58777"/>
            <a:ext cx="6591984" cy="3024021"/>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6" y="4560570"/>
            <a:ext cx="6591985" cy="88011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6" y="5440680"/>
            <a:ext cx="6591985" cy="76610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515619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5232243"/>
            <a:ext cx="584978" cy="383381"/>
          </a:xfrm>
        </p:spPr>
        <p:txBody>
          <a:bodyPr/>
          <a:lstStyle/>
          <a:p>
            <a:pPr>
              <a:defRPr/>
            </a:pPr>
            <a:fld id="{659B765B-2FD6-4623-AB46-5066869B2B74}" type="slidenum">
              <a:rPr lang="es-MX" smtClean="0"/>
              <a:pPr>
                <a:defRPr/>
              </a:pPr>
              <a:t>‹Nº›</a:t>
            </a:fld>
            <a:endParaRPr lang="es-MX" dirty="0"/>
          </a:p>
        </p:txBody>
      </p:sp>
    </p:spTree>
    <p:extLst>
      <p:ext uri="{BB962C8B-B14F-4D97-AF65-F5344CB8AC3E}">
        <p14:creationId xmlns:p14="http://schemas.microsoft.com/office/powerpoint/2010/main" val="12147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037EF86B-3F38-4877-9AA2-44B82DE5D0FC}"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CA9F4ED-3CDC-492A-A535-262350BD59BB}" type="slidenum">
              <a:rPr lang="es-MX" smtClean="0"/>
              <a:pPr>
                <a:defRPr/>
              </a:pPr>
              <a:t>‹Nº›</a:t>
            </a:fld>
            <a:endParaRPr lang="es-MX" dirty="0"/>
          </a:p>
        </p:txBody>
      </p:sp>
    </p:spTree>
    <p:extLst>
      <p:ext uri="{BB962C8B-B14F-4D97-AF65-F5344CB8AC3E}">
        <p14:creationId xmlns:p14="http://schemas.microsoft.com/office/powerpoint/2010/main" val="421419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58777"/>
            <a:ext cx="1656132" cy="5548008"/>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58777"/>
            <a:ext cx="4716348" cy="55480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8A32CBC-49D8-4807-9420-328EA43DD12C}"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ABDE5FD-FF7C-427F-A82D-0144CE7D0820}" type="slidenum">
              <a:rPr lang="es-MX" smtClean="0"/>
              <a:pPr>
                <a:defRPr/>
              </a:pPr>
              <a:t>‹Nº›</a:t>
            </a:fld>
            <a:endParaRPr lang="es-MX" dirty="0"/>
          </a:p>
        </p:txBody>
      </p:sp>
    </p:spTree>
    <p:extLst>
      <p:ext uri="{BB962C8B-B14F-4D97-AF65-F5344CB8AC3E}">
        <p14:creationId xmlns:p14="http://schemas.microsoft.com/office/powerpoint/2010/main" val="291544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8370"/>
            <a:ext cx="8229600" cy="1200150"/>
          </a:xfrm>
        </p:spPr>
        <p:txBody>
          <a:bodyPr/>
          <a:lstStyle/>
          <a:p>
            <a:r>
              <a:rPr lang="es-ES" smtClean="0"/>
              <a:t>Haga clic para modificar el estilo de título del patrón</a:t>
            </a:r>
            <a:endParaRPr lang="es-AR"/>
          </a:p>
        </p:txBody>
      </p:sp>
      <p:sp>
        <p:nvSpPr>
          <p:cNvPr id="3" name="Marcador de texto 2"/>
          <p:cNvSpPr>
            <a:spLocks noGrp="1"/>
          </p:cNvSpPr>
          <p:nvPr>
            <p:ph type="body" sz="half" idx="1"/>
          </p:nvPr>
        </p:nvSpPr>
        <p:spPr>
          <a:xfrm>
            <a:off x="457200" y="1680211"/>
            <a:ext cx="4038600" cy="475226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4648200" y="1680211"/>
            <a:ext cx="4038600" cy="475226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a:xfrm>
            <a:off x="457200" y="6557486"/>
            <a:ext cx="2133600" cy="500063"/>
          </a:xfrm>
        </p:spPr>
        <p:txBody>
          <a:bodyPr/>
          <a:lstStyle>
            <a:lvl1pPr>
              <a:defRPr/>
            </a:lvl1pPr>
          </a:lstStyle>
          <a:p>
            <a:endParaRPr lang="es-ES" altLang="es-AR"/>
          </a:p>
        </p:txBody>
      </p:sp>
      <p:sp>
        <p:nvSpPr>
          <p:cNvPr id="6" name="Marcador de pie de página 5"/>
          <p:cNvSpPr>
            <a:spLocks noGrp="1"/>
          </p:cNvSpPr>
          <p:nvPr>
            <p:ph type="ftr" sz="quarter" idx="11"/>
          </p:nvPr>
        </p:nvSpPr>
        <p:spPr>
          <a:xfrm>
            <a:off x="3124200" y="6557486"/>
            <a:ext cx="2895600" cy="500063"/>
          </a:xfrm>
        </p:spPr>
        <p:txBody>
          <a:bodyPr/>
          <a:lstStyle>
            <a:lvl1pPr>
              <a:defRPr/>
            </a:lvl1pPr>
          </a:lstStyle>
          <a:p>
            <a:endParaRPr lang="es-ES" altLang="es-AR"/>
          </a:p>
        </p:txBody>
      </p:sp>
      <p:sp>
        <p:nvSpPr>
          <p:cNvPr id="7" name="Marcador de número de diapositiva 6"/>
          <p:cNvSpPr>
            <a:spLocks noGrp="1"/>
          </p:cNvSpPr>
          <p:nvPr>
            <p:ph type="sldNum" sz="quarter" idx="12"/>
          </p:nvPr>
        </p:nvSpPr>
        <p:spPr>
          <a:xfrm>
            <a:off x="6553200" y="6557486"/>
            <a:ext cx="2133600" cy="500063"/>
          </a:xfrm>
        </p:spPr>
        <p:txBody>
          <a:bodyPr/>
          <a:lstStyle>
            <a:lvl1pPr>
              <a:defRPr/>
            </a:lvl1pPr>
          </a:lstStyle>
          <a:p>
            <a:fld id="{2D5FFB41-3FCA-4E3C-94D9-76E97B43E0DC}" type="slidenum">
              <a:rPr lang="es-ES" altLang="es-AR"/>
              <a:pPr/>
              <a:t>‹Nº›</a:t>
            </a:fld>
            <a:endParaRPr lang="es-ES" altLang="es-AR"/>
          </a:p>
        </p:txBody>
      </p:sp>
    </p:spTree>
    <p:extLst>
      <p:ext uri="{BB962C8B-B14F-4D97-AF65-F5344CB8AC3E}">
        <p14:creationId xmlns:p14="http://schemas.microsoft.com/office/powerpoint/2010/main" val="34963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2" y="655315"/>
            <a:ext cx="6589199" cy="1344935"/>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6" y="2240280"/>
            <a:ext cx="6591985" cy="3966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9236E3CB-EC27-47B4-A37C-3F90EE0D085A}"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E0D82A4-C496-48C5-BF93-6759CE6E347D}" type="slidenum">
              <a:rPr lang="es-MX" smtClean="0"/>
              <a:pPr>
                <a:defRPr/>
              </a:pPr>
              <a:t>‹Nº›</a:t>
            </a:fld>
            <a:endParaRPr lang="es-MX" dirty="0"/>
          </a:p>
        </p:txBody>
      </p:sp>
    </p:spTree>
    <p:extLst>
      <p:ext uri="{BB962C8B-B14F-4D97-AF65-F5344CB8AC3E}">
        <p14:creationId xmlns:p14="http://schemas.microsoft.com/office/powerpoint/2010/main" val="155381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6" y="2178290"/>
            <a:ext cx="6591985" cy="154224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6" y="3760470"/>
            <a:ext cx="6591985" cy="90342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6D90E57A-E8A1-4C2C-824B-3DC8EE50C748}" type="datetimeFigureOut">
              <a:rPr lang="es-MX" smtClean="0"/>
              <a:pPr>
                <a:defRPr/>
              </a:pPr>
              <a:t>20/07/2015</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11" name="Freeform 11"/>
          <p:cNvSpPr/>
          <p:nvPr/>
        </p:nvSpPr>
        <p:spPr bwMode="auto">
          <a:xfrm flipV="1">
            <a:off x="58" y="33248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406348"/>
            <a:ext cx="584978" cy="383381"/>
          </a:xfrm>
        </p:spPr>
        <p:txBody>
          <a:bodyPr/>
          <a:lstStyle/>
          <a:p>
            <a:pPr>
              <a:defRPr/>
            </a:pPr>
            <a:fld id="{6BC0FDB1-DF44-4B0C-991C-3A1B1D921D16}" type="slidenum">
              <a:rPr lang="es-MX" smtClean="0"/>
              <a:pPr>
                <a:defRPr/>
              </a:pPr>
              <a:t>‹Nº›</a:t>
            </a:fld>
            <a:endParaRPr lang="es-MX" dirty="0"/>
          </a:p>
        </p:txBody>
      </p:sp>
    </p:spTree>
    <p:extLst>
      <p:ext uri="{BB962C8B-B14F-4D97-AF65-F5344CB8AC3E}">
        <p14:creationId xmlns:p14="http://schemas.microsoft.com/office/powerpoint/2010/main" val="4140799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7" y="2243542"/>
            <a:ext cx="3197531" cy="39557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8" y="2243542"/>
            <a:ext cx="3197093" cy="39557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C17A303-727D-4A2E-B9BE-7E6ED505B5E0}"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9"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827173"/>
            <a:ext cx="584978" cy="383381"/>
          </a:xfrm>
        </p:spPr>
        <p:txBody>
          <a:bodyPr/>
          <a:lstStyle/>
          <a:p>
            <a:pPr>
              <a:defRPr/>
            </a:pPr>
            <a:fld id="{8DD21242-A09F-4308-8492-13AC03273DD5}" type="slidenum">
              <a:rPr lang="es-MX" smtClean="0"/>
              <a:pPr>
                <a:defRPr/>
              </a:pPr>
              <a:t>‹Nº›</a:t>
            </a:fld>
            <a:endParaRPr lang="es-MX" dirty="0"/>
          </a:p>
        </p:txBody>
      </p:sp>
    </p:spTree>
    <p:extLst>
      <p:ext uri="{BB962C8B-B14F-4D97-AF65-F5344CB8AC3E}">
        <p14:creationId xmlns:p14="http://schemas.microsoft.com/office/powerpoint/2010/main" val="1000396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337957"/>
            <a:ext cx="2874596" cy="60507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943033"/>
            <a:ext cx="3197532" cy="32609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5" y="2334568"/>
            <a:ext cx="2873239" cy="60507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939644"/>
            <a:ext cx="3195680" cy="32609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89FD8323-59CC-4508-8AAD-AA997E50974B}" type="datetimeFigureOut">
              <a:rPr lang="es-MX" smtClean="0"/>
              <a:pPr>
                <a:defRPr/>
              </a:pPr>
              <a:t>20/07/2015</a:t>
            </a:fld>
            <a:endParaRPr lang="es-MX" dirty="0"/>
          </a:p>
        </p:txBody>
      </p:sp>
      <p:sp>
        <p:nvSpPr>
          <p:cNvPr id="8" name="Footer Placeholder 7"/>
          <p:cNvSpPr>
            <a:spLocks noGrp="1"/>
          </p:cNvSpPr>
          <p:nvPr>
            <p:ph type="ftr" sz="quarter" idx="11"/>
          </p:nvPr>
        </p:nvSpPr>
        <p:spPr/>
        <p:txBody>
          <a:bodyPr/>
          <a:lstStyle/>
          <a:p>
            <a:pPr>
              <a:defRPr/>
            </a:pPr>
            <a:endParaRPr lang="es-MX" dirty="0"/>
          </a:p>
        </p:txBody>
      </p:sp>
      <p:sp>
        <p:nvSpPr>
          <p:cNvPr id="11"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827173"/>
            <a:ext cx="584978" cy="383381"/>
          </a:xfrm>
        </p:spPr>
        <p:txBody>
          <a:bodyPr/>
          <a:lstStyle/>
          <a:p>
            <a:pPr>
              <a:defRPr/>
            </a:pPr>
            <a:fld id="{29823020-00F7-4403-9ED7-B0E90EDADAC8}" type="slidenum">
              <a:rPr lang="es-MX" smtClean="0"/>
              <a:pPr>
                <a:defRPr/>
              </a:pPr>
              <a:t>‹Nº›</a:t>
            </a:fld>
            <a:endParaRPr lang="es-MX" dirty="0"/>
          </a:p>
        </p:txBody>
      </p:sp>
    </p:spTree>
    <p:extLst>
      <p:ext uri="{BB962C8B-B14F-4D97-AF65-F5344CB8AC3E}">
        <p14:creationId xmlns:p14="http://schemas.microsoft.com/office/powerpoint/2010/main" val="130019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55315"/>
            <a:ext cx="6589200" cy="1344935"/>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185A13A0-A007-4192-B023-82BB78B320B1}" type="datetimeFigureOut">
              <a:rPr lang="es-MX" smtClean="0"/>
              <a:pPr>
                <a:defRPr/>
              </a:pPr>
              <a:t>20/07/2015</a:t>
            </a:fld>
            <a:endParaRPr lang="es-MX" dirty="0"/>
          </a:p>
        </p:txBody>
      </p:sp>
      <p:sp>
        <p:nvSpPr>
          <p:cNvPr id="4" name="Footer Placeholder 3"/>
          <p:cNvSpPr>
            <a:spLocks noGrp="1"/>
          </p:cNvSpPr>
          <p:nvPr>
            <p:ph type="ftr" sz="quarter" idx="11"/>
          </p:nvPr>
        </p:nvSpPr>
        <p:spPr/>
        <p:txBody>
          <a:bodyPr/>
          <a:lstStyle/>
          <a:p>
            <a:pPr>
              <a:defRPr/>
            </a:pPr>
            <a:endParaRPr lang="es-MX" dirty="0"/>
          </a:p>
        </p:txBody>
      </p:sp>
      <p:sp>
        <p:nvSpPr>
          <p:cNvPr id="8"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659B765B-2FD6-4623-AB46-5066869B2B74}" type="slidenum">
              <a:rPr lang="es-MX" smtClean="0"/>
              <a:pPr>
                <a:defRPr/>
              </a:pPr>
              <a:t>‹Nº›</a:t>
            </a:fld>
            <a:endParaRPr lang="es-MX" dirty="0"/>
          </a:p>
        </p:txBody>
      </p:sp>
    </p:spTree>
    <p:extLst>
      <p:ext uri="{BB962C8B-B14F-4D97-AF65-F5344CB8AC3E}">
        <p14:creationId xmlns:p14="http://schemas.microsoft.com/office/powerpoint/2010/main" val="261870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2065B5-E527-4BCB-B7CE-19FAF3A499FD}" type="datetimeFigureOut">
              <a:rPr lang="es-MX" smtClean="0"/>
              <a:pPr>
                <a:defRPr/>
              </a:pPr>
              <a:t>20/07/2015</a:t>
            </a:fld>
            <a:endParaRPr lang="es-MX" dirty="0"/>
          </a:p>
        </p:txBody>
      </p:sp>
      <p:sp>
        <p:nvSpPr>
          <p:cNvPr id="3" name="Footer Placeholder 2"/>
          <p:cNvSpPr>
            <a:spLocks noGrp="1"/>
          </p:cNvSpPr>
          <p:nvPr>
            <p:ph type="ftr" sz="quarter" idx="11"/>
          </p:nvPr>
        </p:nvSpPr>
        <p:spPr/>
        <p:txBody>
          <a:bodyPr/>
          <a:lstStyle/>
          <a:p>
            <a:pPr>
              <a:defRPr/>
            </a:pPr>
            <a:endParaRPr lang="es-MX" dirty="0"/>
          </a:p>
        </p:txBody>
      </p:sp>
      <p:sp>
        <p:nvSpPr>
          <p:cNvPr id="6"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A2037C3-A0FD-4697-B143-BCC1AA1FA207}" type="slidenum">
              <a:rPr lang="es-MX" smtClean="0"/>
              <a:pPr>
                <a:defRPr/>
              </a:pPr>
              <a:t>‹Nº›</a:t>
            </a:fld>
            <a:endParaRPr lang="es-MX" dirty="0"/>
          </a:p>
        </p:txBody>
      </p:sp>
    </p:spTree>
    <p:extLst>
      <p:ext uri="{BB962C8B-B14F-4D97-AF65-F5344CB8AC3E}">
        <p14:creationId xmlns:p14="http://schemas.microsoft.com/office/powerpoint/2010/main" val="3265032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68392"/>
            <a:ext cx="2629584" cy="1025128"/>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68394"/>
            <a:ext cx="3790906" cy="5685711"/>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678544"/>
            <a:ext cx="2629584" cy="4475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BFB30D82-F822-402C-873A-D26806E103D1}"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74675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205C9DD-7925-42B9-9669-F90B4DF473D1}" type="slidenum">
              <a:rPr lang="es-MX" smtClean="0"/>
              <a:pPr>
                <a:defRPr/>
              </a:pPr>
              <a:t>‹Nº›</a:t>
            </a:fld>
            <a:endParaRPr lang="es-MX" dirty="0"/>
          </a:p>
        </p:txBody>
      </p:sp>
    </p:spTree>
    <p:extLst>
      <p:ext uri="{BB962C8B-B14F-4D97-AF65-F5344CB8AC3E}">
        <p14:creationId xmlns:p14="http://schemas.microsoft.com/office/powerpoint/2010/main" val="576662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6" y="5040630"/>
            <a:ext cx="6591985" cy="595075"/>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6" y="666713"/>
            <a:ext cx="6591985" cy="404771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942416" y="5635705"/>
            <a:ext cx="6591985" cy="51839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25C49405-0810-47C3-985C-CEA4B8341FAC}" type="datetimeFigureOut">
              <a:rPr lang="es-MX" smtClean="0"/>
              <a:pPr>
                <a:defRPr/>
              </a:pPr>
              <a:t>20/07/2015</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10" name="Freeform 11"/>
          <p:cNvSpPr/>
          <p:nvPr/>
        </p:nvSpPr>
        <p:spPr bwMode="auto">
          <a:xfrm flipV="1">
            <a:off x="58" y="5156194"/>
            <a:ext cx="1358356" cy="5334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5232243"/>
            <a:ext cx="584978" cy="383381"/>
          </a:xfrm>
        </p:spPr>
        <p:txBody>
          <a:bodyPr/>
          <a:lstStyle/>
          <a:p>
            <a:pPr>
              <a:defRPr/>
            </a:pPr>
            <a:fld id="{D99874E8-79F1-417F-A152-A10B86349E11}" type="slidenum">
              <a:rPr lang="es-MX" smtClean="0"/>
              <a:pPr>
                <a:defRPr/>
              </a:pPr>
              <a:t>‹Nº›</a:t>
            </a:fld>
            <a:endParaRPr lang="es-MX" dirty="0"/>
          </a:p>
        </p:txBody>
      </p:sp>
    </p:spTree>
    <p:extLst>
      <p:ext uri="{BB962C8B-B14F-4D97-AF65-F5344CB8AC3E}">
        <p14:creationId xmlns:p14="http://schemas.microsoft.com/office/powerpoint/2010/main" val="1877438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40030"/>
            <a:ext cx="1981200" cy="6970559"/>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99"/>
            <a:ext cx="1952272" cy="719561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7200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55315"/>
            <a:ext cx="6589200" cy="134493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6" y="2240280"/>
            <a:ext cx="6591985" cy="408051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441844"/>
            <a:ext cx="766380" cy="38868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85A13A0-A007-4192-B023-82BB78B320B1}" type="datetimeFigureOut">
              <a:rPr lang="es-MX" smtClean="0"/>
              <a:pPr>
                <a:defRPr/>
              </a:pPr>
              <a:t>20/07/2015</a:t>
            </a:fld>
            <a:endParaRPr lang="es-MX" dirty="0"/>
          </a:p>
        </p:txBody>
      </p:sp>
      <p:sp>
        <p:nvSpPr>
          <p:cNvPr id="5" name="Footer Placeholder 4"/>
          <p:cNvSpPr>
            <a:spLocks noGrp="1"/>
          </p:cNvSpPr>
          <p:nvPr>
            <p:ph type="ftr" sz="quarter" idx="3"/>
          </p:nvPr>
        </p:nvSpPr>
        <p:spPr>
          <a:xfrm>
            <a:off x="1942415" y="6442600"/>
            <a:ext cx="5716488" cy="383381"/>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dirty="0"/>
          </a:p>
        </p:txBody>
      </p:sp>
      <p:sp>
        <p:nvSpPr>
          <p:cNvPr id="6" name="Slide Number Placeholder 5"/>
          <p:cNvSpPr>
            <a:spLocks noGrp="1"/>
          </p:cNvSpPr>
          <p:nvPr>
            <p:ph type="sldNum" sz="quarter" idx="4"/>
          </p:nvPr>
        </p:nvSpPr>
        <p:spPr bwMode="gray">
          <a:xfrm>
            <a:off x="511228" y="827173"/>
            <a:ext cx="584978" cy="383381"/>
          </a:xfrm>
          <a:prstGeom prst="rect">
            <a:avLst/>
          </a:prstGeom>
        </p:spPr>
        <p:txBody>
          <a:bodyPr vert="horz" lIns="91440" tIns="45720" rIns="91440" bIns="45720" rtlCol="0" anchor="ctr"/>
          <a:lstStyle>
            <a:lvl1pPr algn="r">
              <a:defRPr sz="2000">
                <a:solidFill>
                  <a:srgbClr val="FEFFFF"/>
                </a:solidFill>
              </a:defRPr>
            </a:lvl1pPr>
          </a:lstStyle>
          <a:p>
            <a:pPr>
              <a:defRPr/>
            </a:pPr>
            <a:fld id="{659B765B-2FD6-4623-AB46-5066869B2B74}" type="slidenum">
              <a:rPr lang="es-MX" smtClean="0"/>
              <a:pPr>
                <a:defRPr/>
              </a:pPr>
              <a:t>‹Nº›</a:t>
            </a:fld>
            <a:endParaRPr lang="es-MX" dirty="0"/>
          </a:p>
        </p:txBody>
      </p:sp>
    </p:spTree>
    <p:extLst>
      <p:ext uri="{BB962C8B-B14F-4D97-AF65-F5344CB8AC3E}">
        <p14:creationId xmlns:p14="http://schemas.microsoft.com/office/powerpoint/2010/main" val="267505406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slide" Target="slide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9.wmf"/><Relationship Id="rId18" Type="http://schemas.openxmlformats.org/officeDocument/2006/relationships/oleObject" Target="../embeddings/oleObject10.bin"/><Relationship Id="rId3" Type="http://schemas.openxmlformats.org/officeDocument/2006/relationships/oleObject" Target="../embeddings/oleObject3.bin"/><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7.bin"/><Relationship Id="rId17"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8.wmf"/><Relationship Id="rId5" Type="http://schemas.openxmlformats.org/officeDocument/2006/relationships/image" Target="../media/image24.jpeg"/><Relationship Id="rId15" Type="http://schemas.openxmlformats.org/officeDocument/2006/relationships/image" Target="../media/image20.wmf"/><Relationship Id="rId10" Type="http://schemas.openxmlformats.org/officeDocument/2006/relationships/oleObject" Target="../embeddings/oleObject6.bin"/><Relationship Id="rId19" Type="http://schemas.openxmlformats.org/officeDocument/2006/relationships/image" Target="../media/image22.wmf"/><Relationship Id="rId4" Type="http://schemas.openxmlformats.org/officeDocument/2006/relationships/image" Target="../media/image15.wmf"/><Relationship Id="rId9" Type="http://schemas.openxmlformats.org/officeDocument/2006/relationships/image" Target="../media/image17.wmf"/><Relationship Id="rId1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5.xml"/><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4.bin"/><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5.xml"/><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43.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2.wmf"/><Relationship Id="rId5" Type="http://schemas.openxmlformats.org/officeDocument/2006/relationships/oleObject" Target="../embeddings/oleObject1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7.wmf"/><Relationship Id="rId5" Type="http://schemas.openxmlformats.org/officeDocument/2006/relationships/oleObject" Target="../embeddings/oleObject24.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8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7.xml"/><Relationship Id="rId1" Type="http://schemas.openxmlformats.org/officeDocument/2006/relationships/vmlDrawing" Target="../drawings/vmlDrawing12.vml"/><Relationship Id="rId4" Type="http://schemas.openxmlformats.org/officeDocument/2006/relationships/image" Target="../media/image8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upload.wikimedia.org/wikipedia/commons/thumb/c/cc/Conduction_chaleur.es.jpg/400px-Conduction_chaleur.es.jp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fontAlgn="auto">
              <a:spcAft>
                <a:spcPts val="0"/>
              </a:spcAft>
              <a:defRPr/>
            </a:pPr>
            <a:r>
              <a:rPr lang="es-MX" dirty="0" smtClean="0">
                <a:solidFill>
                  <a:schemeClr val="tx1">
                    <a:lumMod val="75000"/>
                    <a:lumOff val="25000"/>
                  </a:schemeClr>
                </a:solidFill>
              </a:rPr>
              <a:t>Transferencia de Calor</a:t>
            </a:r>
            <a:endParaRPr lang="es-MX" dirty="0">
              <a:solidFill>
                <a:schemeClr val="tx1">
                  <a:lumMod val="75000"/>
                  <a:lumOff val="25000"/>
                </a:schemeClr>
              </a:solidFill>
            </a:endParaRPr>
          </a:p>
        </p:txBody>
      </p:sp>
      <p:sp>
        <p:nvSpPr>
          <p:cNvPr id="3" name="2 Subtítulo"/>
          <p:cNvSpPr>
            <a:spLocks noGrp="1"/>
          </p:cNvSpPr>
          <p:nvPr>
            <p:ph type="subTitle" idx="1"/>
          </p:nvPr>
        </p:nvSpPr>
        <p:spPr/>
        <p:txBody>
          <a:bodyPr>
            <a:normAutofit/>
          </a:bodyPr>
          <a:lstStyle/>
          <a:p>
            <a:pPr algn="ctr" fontAlgn="auto">
              <a:spcAft>
                <a:spcPts val="0"/>
              </a:spcAft>
              <a:buFont typeface="Wingdings 2"/>
              <a:buNone/>
              <a:defRPr/>
            </a:pPr>
            <a:endParaRPr lang="es-MX" dirty="0" smtClean="0">
              <a:solidFill>
                <a:schemeClr val="bg1">
                  <a:lumMod val="95000"/>
                  <a:lumOff val="5000"/>
                </a:schemeClr>
              </a:solidFill>
            </a:endParaRPr>
          </a:p>
          <a:p>
            <a:pPr algn="ctr" fontAlgn="auto">
              <a:spcAft>
                <a:spcPts val="0"/>
              </a:spcAft>
              <a:buFont typeface="Wingdings 2"/>
              <a:buNone/>
              <a:defRPr/>
            </a:pPr>
            <a:r>
              <a:rPr lang="es-MX" dirty="0" smtClean="0">
                <a:solidFill>
                  <a:schemeClr val="tx1">
                    <a:lumMod val="75000"/>
                    <a:lumOff val="25000"/>
                  </a:schemeClr>
                </a:solidFill>
              </a:rPr>
              <a:t>Conducción Estacionaria</a:t>
            </a:r>
            <a:endParaRPr lang="es-MX"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8" name="Object 1024"/>
          <p:cNvGraphicFramePr>
            <a:graphicFrameLocks noChangeAspect="1"/>
          </p:cNvGraphicFramePr>
          <p:nvPr>
            <p:extLst>
              <p:ext uri="{D42A27DB-BD31-4B8C-83A1-F6EECF244321}">
                <p14:modId xmlns:p14="http://schemas.microsoft.com/office/powerpoint/2010/main" val="436792960"/>
              </p:ext>
            </p:extLst>
          </p:nvPr>
        </p:nvGraphicFramePr>
        <p:xfrm>
          <a:off x="3962400" y="3365500"/>
          <a:ext cx="1357313" cy="657225"/>
        </p:xfrm>
        <a:graphic>
          <a:graphicData uri="http://schemas.openxmlformats.org/presentationml/2006/ole">
            <mc:AlternateContent xmlns:mc="http://schemas.openxmlformats.org/markup-compatibility/2006">
              <mc:Choice xmlns:v="urn:schemas-microsoft-com:vml" Requires="v">
                <p:oleObj spid="_x0000_s10294" name="Ecuación" r:id="rId3" imgW="812520" imgH="393480" progId="Equation.3">
                  <p:embed/>
                </p:oleObj>
              </mc:Choice>
              <mc:Fallback>
                <p:oleObj name="Ecuación" r:id="rId3" imgW="812520" imgH="393480" progId="Equation.3">
                  <p:embed/>
                  <p:pic>
                    <p:nvPicPr>
                      <p:cNvPr id="0" name=""/>
                      <p:cNvPicPr>
                        <a:picLocks noChangeAspect="1" noChangeArrowheads="1"/>
                      </p:cNvPicPr>
                      <p:nvPr/>
                    </p:nvPicPr>
                    <p:blipFill>
                      <a:blip r:embed="rId4"/>
                      <a:srcRect/>
                      <a:stretch>
                        <a:fillRect/>
                      </a:stretch>
                    </p:blipFill>
                    <p:spPr bwMode="auto">
                      <a:xfrm>
                        <a:off x="3962400" y="3365500"/>
                        <a:ext cx="1357313"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7" name="Text Box 17"/>
          <p:cNvSpPr txBox="1">
            <a:spLocks noChangeArrowheads="1"/>
          </p:cNvSpPr>
          <p:nvPr/>
        </p:nvSpPr>
        <p:spPr bwMode="auto">
          <a:xfrm>
            <a:off x="1400175" y="835195"/>
            <a:ext cx="2300630" cy="338554"/>
          </a:xfrm>
          <a:prstGeom prst="rect">
            <a:avLst/>
          </a:prstGeom>
          <a:noFill/>
          <a:ln w="9525">
            <a:noFill/>
            <a:miter lim="800000"/>
            <a:headEnd/>
            <a:tailEnd/>
          </a:ln>
          <a:effectLst/>
        </p:spPr>
        <p:txBody>
          <a:bodyPr wrap="none">
            <a:spAutoFit/>
          </a:bodyPr>
          <a:lstStyle/>
          <a:p>
            <a:r>
              <a:rPr lang="es-ES_tradnl" sz="1600" dirty="0">
                <a:solidFill>
                  <a:schemeClr val="tx1">
                    <a:lumMod val="65000"/>
                    <a:lumOff val="35000"/>
                  </a:schemeClr>
                </a:solidFill>
                <a:latin typeface="+mj-lt"/>
              </a:rPr>
              <a:t>(Estado estacionario)</a:t>
            </a:r>
          </a:p>
        </p:txBody>
      </p:sp>
      <p:sp>
        <p:nvSpPr>
          <p:cNvPr id="20487" name="Text Box 7"/>
          <p:cNvSpPr txBox="1">
            <a:spLocks noChangeArrowheads="1"/>
          </p:cNvSpPr>
          <p:nvPr/>
        </p:nvSpPr>
        <p:spPr bwMode="auto">
          <a:xfrm>
            <a:off x="1390652" y="82122"/>
            <a:ext cx="7234673" cy="461665"/>
          </a:xfrm>
          <a:prstGeom prst="rect">
            <a:avLst/>
          </a:prstGeom>
          <a:noFill/>
          <a:ln w="9525">
            <a:noFill/>
            <a:miter lim="800000"/>
            <a:headEnd/>
            <a:tailEnd/>
          </a:ln>
          <a:effectLst/>
        </p:spPr>
        <p:txBody>
          <a:bodyPr wrap="none">
            <a:spAutoFit/>
          </a:bodyPr>
          <a:lstStyle/>
          <a:p>
            <a:r>
              <a:rPr lang="es-PR" sz="2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mj-lt"/>
              </a:rPr>
              <a:t>Ley de Fourier: determinación del flujo de calor</a:t>
            </a:r>
            <a:endPar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mj-lt"/>
            </a:endParaRPr>
          </a:p>
        </p:txBody>
      </p:sp>
      <p:grpSp>
        <p:nvGrpSpPr>
          <p:cNvPr id="20502" name="Group 22"/>
          <p:cNvGrpSpPr>
            <a:grpSpLocks/>
          </p:cNvGrpSpPr>
          <p:nvPr/>
        </p:nvGrpSpPr>
        <p:grpSpPr bwMode="auto">
          <a:xfrm>
            <a:off x="523877" y="3274216"/>
            <a:ext cx="3328989" cy="924043"/>
            <a:chOff x="330" y="1949"/>
            <a:chExt cx="2097" cy="625"/>
          </a:xfrm>
        </p:grpSpPr>
        <p:sp>
          <p:nvSpPr>
            <p:cNvPr id="20493" name="Text Box 13"/>
            <p:cNvSpPr txBox="1">
              <a:spLocks noChangeArrowheads="1"/>
            </p:cNvSpPr>
            <p:nvPr/>
          </p:nvSpPr>
          <p:spPr bwMode="auto">
            <a:xfrm>
              <a:off x="330" y="1949"/>
              <a:ext cx="1404" cy="6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PR" dirty="0" smtClean="0"/>
                <a:t>Rapidez de transferencia de calor</a:t>
              </a:r>
            </a:p>
          </p:txBody>
        </p:sp>
        <p:sp>
          <p:nvSpPr>
            <p:cNvPr id="20498" name="Line 18"/>
            <p:cNvSpPr>
              <a:spLocks noChangeShapeType="1"/>
            </p:cNvSpPr>
            <p:nvPr/>
          </p:nvSpPr>
          <p:spPr bwMode="auto">
            <a:xfrm flipH="1">
              <a:off x="1800" y="2237"/>
              <a:ext cx="627"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endParaRPr lang="es-AR"/>
            </a:p>
          </p:txBody>
        </p:sp>
      </p:grpSp>
      <p:grpSp>
        <p:nvGrpSpPr>
          <p:cNvPr id="20503" name="Group 23"/>
          <p:cNvGrpSpPr>
            <a:grpSpLocks/>
          </p:cNvGrpSpPr>
          <p:nvPr/>
        </p:nvGrpSpPr>
        <p:grpSpPr bwMode="auto">
          <a:xfrm>
            <a:off x="2770188" y="1274763"/>
            <a:ext cx="3967163" cy="2244726"/>
            <a:chOff x="1745" y="695"/>
            <a:chExt cx="2499" cy="1414"/>
          </a:xfrm>
        </p:grpSpPr>
        <p:sp>
          <p:nvSpPr>
            <p:cNvPr id="20499" name="Line 19"/>
            <p:cNvSpPr>
              <a:spLocks noChangeShapeType="1"/>
            </p:cNvSpPr>
            <p:nvPr/>
          </p:nvSpPr>
          <p:spPr bwMode="auto">
            <a:xfrm flipV="1">
              <a:off x="2991" y="1673"/>
              <a:ext cx="0" cy="436"/>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s-AR"/>
            </a:p>
          </p:txBody>
        </p:sp>
        <p:sp>
          <p:nvSpPr>
            <p:cNvPr id="20496" name="Text Box 16"/>
            <p:cNvSpPr txBox="1">
              <a:spLocks noChangeArrowheads="1"/>
            </p:cNvSpPr>
            <p:nvPr/>
          </p:nvSpPr>
          <p:spPr bwMode="auto">
            <a:xfrm>
              <a:off x="1745" y="695"/>
              <a:ext cx="2499" cy="93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just"/>
              <a:r>
                <a:rPr lang="es-PR" dirty="0"/>
                <a:t>Conductividad </a:t>
              </a:r>
              <a:r>
                <a:rPr lang="es-PR" dirty="0" smtClean="0"/>
                <a:t>térmica </a:t>
              </a:r>
              <a:r>
                <a:rPr lang="es-PR" dirty="0"/>
                <a:t>calor que atraviesa en la dirección x un espesor de 1 m del material como consecuencia de una diferencia de 1 grado entre los extremos opuestos</a:t>
              </a:r>
              <a:endParaRPr lang="es-ES" dirty="0"/>
            </a:p>
          </p:txBody>
        </p:sp>
      </p:grpSp>
      <p:grpSp>
        <p:nvGrpSpPr>
          <p:cNvPr id="20505" name="Group 25"/>
          <p:cNvGrpSpPr>
            <a:grpSpLocks/>
          </p:cNvGrpSpPr>
          <p:nvPr/>
        </p:nvGrpSpPr>
        <p:grpSpPr bwMode="auto">
          <a:xfrm>
            <a:off x="3308350" y="3889374"/>
            <a:ext cx="2978150" cy="2341561"/>
            <a:chOff x="2084" y="2342"/>
            <a:chExt cx="1876" cy="1475"/>
          </a:xfrm>
        </p:grpSpPr>
        <p:sp>
          <p:nvSpPr>
            <p:cNvPr id="20500" name="Line 20"/>
            <p:cNvSpPr>
              <a:spLocks noChangeShapeType="1"/>
            </p:cNvSpPr>
            <p:nvPr/>
          </p:nvSpPr>
          <p:spPr bwMode="auto">
            <a:xfrm flipH="1">
              <a:off x="2991" y="2342"/>
              <a:ext cx="0" cy="4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s-AR"/>
            </a:p>
          </p:txBody>
        </p:sp>
        <p:sp>
          <p:nvSpPr>
            <p:cNvPr id="20495" name="Text Box 15"/>
            <p:cNvSpPr txBox="1">
              <a:spLocks noChangeArrowheads="1"/>
            </p:cNvSpPr>
            <p:nvPr/>
          </p:nvSpPr>
          <p:spPr bwMode="auto">
            <a:xfrm>
              <a:off x="2084" y="2886"/>
              <a:ext cx="1876" cy="9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s-PR" dirty="0"/>
                <a:t>Superficie (</a:t>
              </a:r>
              <a:r>
                <a:rPr lang="es-PR" i="1" dirty="0"/>
                <a:t>m</a:t>
              </a:r>
              <a:r>
                <a:rPr lang="es-PR" i="1" baseline="30000" dirty="0"/>
                <a:t>2</a:t>
              </a:r>
              <a:r>
                <a:rPr lang="es-PR" dirty="0"/>
                <a:t>): </a:t>
              </a:r>
              <a:r>
                <a:rPr lang="es-PR" dirty="0" smtClean="0"/>
                <a:t>superficie normal </a:t>
              </a:r>
              <a:r>
                <a:rPr lang="es-PR" dirty="0"/>
                <a:t>a través de la cual tiene lugar la transmisión de calor</a:t>
              </a:r>
              <a:endParaRPr lang="es-ES" dirty="0"/>
            </a:p>
          </p:txBody>
        </p:sp>
      </p:grpSp>
      <p:grpSp>
        <p:nvGrpSpPr>
          <p:cNvPr id="20504" name="Group 24"/>
          <p:cNvGrpSpPr>
            <a:grpSpLocks/>
          </p:cNvGrpSpPr>
          <p:nvPr/>
        </p:nvGrpSpPr>
        <p:grpSpPr bwMode="auto">
          <a:xfrm>
            <a:off x="5429251" y="2941638"/>
            <a:ext cx="3558080" cy="1754188"/>
            <a:chOff x="3427" y="1745"/>
            <a:chExt cx="2234" cy="1105"/>
          </a:xfrm>
        </p:grpSpPr>
        <p:sp>
          <p:nvSpPr>
            <p:cNvPr id="20494" name="Text Box 14"/>
            <p:cNvSpPr txBox="1">
              <a:spLocks noChangeArrowheads="1"/>
            </p:cNvSpPr>
            <p:nvPr/>
          </p:nvSpPr>
          <p:spPr bwMode="auto">
            <a:xfrm>
              <a:off x="4077" y="1745"/>
              <a:ext cx="1584" cy="11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r>
                <a:rPr lang="es-PR" dirty="0"/>
                <a:t>Gradiente de </a:t>
              </a:r>
              <a:r>
                <a:rPr lang="es-PR" dirty="0" smtClean="0"/>
                <a:t>temperatura: variación </a:t>
              </a:r>
              <a:r>
                <a:rPr lang="es-PR" dirty="0"/>
                <a:t>de la temperatura en la dirección indicada por </a:t>
              </a:r>
              <a:r>
                <a:rPr lang="es-PR" i="1" dirty="0"/>
                <a:t>x</a:t>
              </a:r>
              <a:r>
                <a:rPr lang="es-PR" dirty="0"/>
                <a:t>.</a:t>
              </a:r>
              <a:endParaRPr lang="es-ES" dirty="0"/>
            </a:p>
          </p:txBody>
        </p:sp>
        <p:sp>
          <p:nvSpPr>
            <p:cNvPr id="20501" name="Line 21"/>
            <p:cNvSpPr>
              <a:spLocks noChangeShapeType="1"/>
            </p:cNvSpPr>
            <p:nvPr/>
          </p:nvSpPr>
          <p:spPr bwMode="auto">
            <a:xfrm flipV="1">
              <a:off x="3427" y="2246"/>
              <a:ext cx="509"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endParaRPr lang="es-AR"/>
            </a:p>
          </p:txBody>
        </p:sp>
      </p:grpSp>
      <p:sp>
        <p:nvSpPr>
          <p:cNvPr id="20506" name="AutoShape 26"/>
          <p:cNvSpPr>
            <a:spLocks noChangeArrowheads="1"/>
          </p:cNvSpPr>
          <p:nvPr/>
        </p:nvSpPr>
        <p:spPr bwMode="auto">
          <a:xfrm>
            <a:off x="1400175" y="1744664"/>
            <a:ext cx="476250" cy="1196975"/>
          </a:xfrm>
          <a:prstGeom prst="cube">
            <a:avLst>
              <a:gd name="adj" fmla="val 63667"/>
            </a:avLst>
          </a:prstGeom>
          <a:solidFill>
            <a:srgbClr val="66FFFF"/>
          </a:solidFill>
          <a:ln w="9525">
            <a:solidFill>
              <a:schemeClr val="tx1"/>
            </a:solidFill>
            <a:miter lim="800000"/>
            <a:headEnd/>
            <a:tailEnd/>
          </a:ln>
          <a:effectLst/>
        </p:spPr>
        <p:txBody>
          <a:bodyPr wrap="none" anchor="ctr"/>
          <a:lstStyle/>
          <a:p>
            <a:endParaRPr lang="es-AR"/>
          </a:p>
        </p:txBody>
      </p:sp>
      <p:grpSp>
        <p:nvGrpSpPr>
          <p:cNvPr id="20511" name="Group 31"/>
          <p:cNvGrpSpPr>
            <a:grpSpLocks/>
          </p:cNvGrpSpPr>
          <p:nvPr/>
        </p:nvGrpSpPr>
        <p:grpSpPr bwMode="auto">
          <a:xfrm>
            <a:off x="852489" y="2343150"/>
            <a:ext cx="1463675" cy="344488"/>
            <a:chOff x="537" y="1368"/>
            <a:chExt cx="922" cy="217"/>
          </a:xfrm>
        </p:grpSpPr>
        <p:sp>
          <p:nvSpPr>
            <p:cNvPr id="20508" name="Line 28"/>
            <p:cNvSpPr>
              <a:spLocks noChangeShapeType="1"/>
            </p:cNvSpPr>
            <p:nvPr/>
          </p:nvSpPr>
          <p:spPr bwMode="auto">
            <a:xfrm flipH="1">
              <a:off x="537" y="1371"/>
              <a:ext cx="339" cy="0"/>
            </a:xfrm>
            <a:prstGeom prst="line">
              <a:avLst/>
            </a:prstGeom>
            <a:noFill/>
            <a:ln w="28575">
              <a:solidFill>
                <a:srgbClr val="66FFFF"/>
              </a:solidFill>
              <a:round/>
              <a:headEnd/>
              <a:tailEnd/>
            </a:ln>
            <a:effectLst/>
          </p:spPr>
          <p:txBody>
            <a:bodyPr wrap="none" anchor="ctr"/>
            <a:lstStyle/>
            <a:p>
              <a:endParaRPr lang="es-AR"/>
            </a:p>
          </p:txBody>
        </p:sp>
        <p:sp>
          <p:nvSpPr>
            <p:cNvPr id="20509" name="Line 29"/>
            <p:cNvSpPr>
              <a:spLocks noChangeShapeType="1"/>
            </p:cNvSpPr>
            <p:nvPr/>
          </p:nvSpPr>
          <p:spPr bwMode="auto">
            <a:xfrm flipH="1">
              <a:off x="1101" y="1368"/>
              <a:ext cx="339" cy="0"/>
            </a:xfrm>
            <a:prstGeom prst="line">
              <a:avLst/>
            </a:prstGeom>
            <a:noFill/>
            <a:ln w="28575">
              <a:solidFill>
                <a:srgbClr val="66FFFF"/>
              </a:solidFill>
              <a:round/>
              <a:headEnd type="arrow" w="med" len="med"/>
              <a:tailEnd/>
            </a:ln>
            <a:effectLst/>
          </p:spPr>
          <p:txBody>
            <a:bodyPr wrap="none" anchor="ctr"/>
            <a:lstStyle/>
            <a:p>
              <a:endParaRPr lang="es-AR"/>
            </a:p>
          </p:txBody>
        </p:sp>
        <p:sp>
          <p:nvSpPr>
            <p:cNvPr id="20510" name="Text Box 30"/>
            <p:cNvSpPr txBox="1">
              <a:spLocks noChangeArrowheads="1"/>
            </p:cNvSpPr>
            <p:nvPr/>
          </p:nvSpPr>
          <p:spPr bwMode="auto">
            <a:xfrm>
              <a:off x="1262" y="1393"/>
              <a:ext cx="197" cy="192"/>
            </a:xfrm>
            <a:prstGeom prst="rect">
              <a:avLst/>
            </a:prstGeom>
            <a:noFill/>
            <a:ln w="9525">
              <a:noFill/>
              <a:miter lim="800000"/>
              <a:headEnd/>
              <a:tailEnd/>
            </a:ln>
            <a:effectLst/>
          </p:spPr>
          <p:txBody>
            <a:bodyPr wrap="none">
              <a:spAutoFit/>
            </a:bodyPr>
            <a:lstStyle/>
            <a:p>
              <a:r>
                <a:rPr lang="es-ES_tradnl" sz="1400" b="1">
                  <a:solidFill>
                    <a:schemeClr val="accent2"/>
                  </a:solidFill>
                </a:rPr>
                <a:t>X</a:t>
              </a:r>
              <a:endParaRPr lang="es-ES_tradnl" sz="1400"/>
            </a:p>
          </p:txBody>
        </p:sp>
      </p:grpSp>
      <p:graphicFrame>
        <p:nvGraphicFramePr>
          <p:cNvPr id="48129" name="Object 1025"/>
          <p:cNvGraphicFramePr>
            <a:graphicFrameLocks noChangeAspect="1"/>
          </p:cNvGraphicFramePr>
          <p:nvPr>
            <p:extLst>
              <p:ext uri="{D42A27DB-BD31-4B8C-83A1-F6EECF244321}">
                <p14:modId xmlns:p14="http://schemas.microsoft.com/office/powerpoint/2010/main" val="3963350081"/>
              </p:ext>
            </p:extLst>
          </p:nvPr>
        </p:nvGraphicFramePr>
        <p:xfrm>
          <a:off x="935038" y="1771650"/>
          <a:ext cx="317500" cy="407988"/>
        </p:xfrm>
        <a:graphic>
          <a:graphicData uri="http://schemas.openxmlformats.org/presentationml/2006/ole">
            <mc:AlternateContent xmlns:mc="http://schemas.openxmlformats.org/markup-compatibility/2006">
              <mc:Choice xmlns:v="urn:schemas-microsoft-com:vml" Requires="v">
                <p:oleObj spid="_x0000_s10295" name="Ecuación" r:id="rId5" imgW="177480" imgH="228600" progId="Equation.3">
                  <p:embed/>
                </p:oleObj>
              </mc:Choice>
              <mc:Fallback>
                <p:oleObj name="Ecuación" r:id="rId5" imgW="177480" imgH="228600" progId="Equation.3">
                  <p:embed/>
                  <p:pic>
                    <p:nvPicPr>
                      <p:cNvPr id="0" name=""/>
                      <p:cNvPicPr>
                        <a:picLocks noChangeAspect="1" noChangeArrowheads="1"/>
                      </p:cNvPicPr>
                      <p:nvPr/>
                    </p:nvPicPr>
                    <p:blipFill>
                      <a:blip r:embed="rId6"/>
                      <a:srcRect/>
                      <a:stretch>
                        <a:fillRect/>
                      </a:stretch>
                    </p:blipFill>
                    <p:spPr bwMode="auto">
                      <a:xfrm>
                        <a:off x="935038" y="1771650"/>
                        <a:ext cx="3175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uadroTexto 2"/>
          <p:cNvSpPr txBox="1"/>
          <p:nvPr/>
        </p:nvSpPr>
        <p:spPr>
          <a:xfrm>
            <a:off x="1413049" y="6446712"/>
            <a:ext cx="6768752" cy="800219"/>
          </a:xfrm>
          <a:prstGeom prst="rect">
            <a:avLst/>
          </a:prstGeom>
          <a:noFill/>
        </p:spPr>
        <p:txBody>
          <a:bodyPr wrap="square" rtlCol="0">
            <a:spAutoFit/>
          </a:bodyPr>
          <a:lstStyle/>
          <a:p>
            <a:r>
              <a:rPr lang="es-AR" sz="1400" dirty="0">
                <a:ln w="0"/>
                <a:effectLst>
                  <a:outerShdw blurRad="38100" dist="19050" dir="2700000" algn="tl" rotWithShape="0">
                    <a:schemeClr val="dk1">
                      <a:alpha val="40000"/>
                    </a:schemeClr>
                  </a:outerShdw>
                </a:effectLst>
                <a:latin typeface="+mn-lt"/>
              </a:rPr>
              <a:t>Velocidad de un proceso de transferencia =  </a:t>
            </a:r>
            <a:r>
              <a:rPr lang="es-AR" sz="1400" u="sng" dirty="0">
                <a:ln w="0"/>
                <a:effectLst>
                  <a:outerShdw blurRad="38100" dist="19050" dir="2700000" algn="tl" rotWithShape="0">
                    <a:schemeClr val="dk1">
                      <a:alpha val="40000"/>
                    </a:schemeClr>
                  </a:outerShdw>
                </a:effectLst>
                <a:latin typeface="+mn-lt"/>
              </a:rPr>
              <a:t>Fuerza impulsora</a:t>
            </a:r>
          </a:p>
          <a:p>
            <a:r>
              <a:rPr lang="es-AR" sz="1400" dirty="0">
                <a:ln w="0"/>
                <a:effectLst>
                  <a:outerShdw blurRad="38100" dist="19050" dir="2700000" algn="tl" rotWithShape="0">
                    <a:schemeClr val="dk1">
                      <a:alpha val="40000"/>
                    </a:schemeClr>
                  </a:outerShdw>
                </a:effectLst>
                <a:latin typeface="+mn-lt"/>
              </a:rPr>
              <a:t>                                                                            </a:t>
            </a:r>
            <a:r>
              <a:rPr lang="es-AR" sz="1400" dirty="0" smtClean="0">
                <a:ln w="0"/>
                <a:effectLst>
                  <a:outerShdw blurRad="38100" dist="19050" dir="2700000" algn="tl" rotWithShape="0">
                    <a:schemeClr val="dk1">
                      <a:alpha val="40000"/>
                    </a:schemeClr>
                  </a:outerShdw>
                </a:effectLst>
                <a:latin typeface="+mn-lt"/>
              </a:rPr>
              <a:t>         Resistencia</a:t>
            </a:r>
            <a:r>
              <a:rPr lang="es-A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endParaRPr lang="es-A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a:p>
            <a:endParaRPr lang="es-AR" dirty="0"/>
          </a:p>
        </p:txBody>
      </p:sp>
    </p:spTree>
    <p:extLst>
      <p:ext uri="{BB962C8B-B14F-4D97-AF65-F5344CB8AC3E}">
        <p14:creationId xmlns:p14="http://schemas.microsoft.com/office/powerpoint/2010/main" val="2492714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7"/>
                                        </p:tgtEl>
                                        <p:attrNameLst>
                                          <p:attrName>style.visibility</p:attrName>
                                        </p:attrNameLst>
                                      </p:cBhvr>
                                      <p:to>
                                        <p:strVal val="visible"/>
                                      </p:to>
                                    </p:set>
                                    <p:anim calcmode="lin" valueType="num">
                                      <p:cBhvr additive="base">
                                        <p:cTn id="13" dur="500" fill="hold"/>
                                        <p:tgtEl>
                                          <p:spTgt spid="20497"/>
                                        </p:tgtEl>
                                        <p:attrNameLst>
                                          <p:attrName>ppt_x</p:attrName>
                                        </p:attrNameLst>
                                      </p:cBhvr>
                                      <p:tavLst>
                                        <p:tav tm="0">
                                          <p:val>
                                            <p:strVal val="#ppt_x"/>
                                          </p:val>
                                        </p:tav>
                                        <p:tav tm="100000">
                                          <p:val>
                                            <p:strVal val="#ppt_x"/>
                                          </p:val>
                                        </p:tav>
                                      </p:tavLst>
                                    </p:anim>
                                    <p:anim calcmode="lin" valueType="num">
                                      <p:cBhvr additive="base">
                                        <p:cTn id="14" dur="500" fill="hold"/>
                                        <p:tgtEl>
                                          <p:spTgt spid="204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48128"/>
                                        </p:tgtEl>
                                        <p:attrNameLst>
                                          <p:attrName>style.visibility</p:attrName>
                                        </p:attrNameLst>
                                      </p:cBhvr>
                                      <p:to>
                                        <p:strVal val="visible"/>
                                      </p:to>
                                    </p:set>
                                    <p:anim calcmode="lin" valueType="num">
                                      <p:cBhvr>
                                        <p:cTn id="19" dur="1000" fill="hold"/>
                                        <p:tgtEl>
                                          <p:spTgt spid="48128"/>
                                        </p:tgtEl>
                                        <p:attrNameLst>
                                          <p:attrName>ppt_w</p:attrName>
                                        </p:attrNameLst>
                                      </p:cBhvr>
                                      <p:tavLst>
                                        <p:tav tm="0">
                                          <p:val>
                                            <p:fltVal val="0"/>
                                          </p:val>
                                        </p:tav>
                                        <p:tav tm="100000">
                                          <p:val>
                                            <p:strVal val="#ppt_w"/>
                                          </p:val>
                                        </p:tav>
                                      </p:tavLst>
                                    </p:anim>
                                    <p:anim calcmode="lin" valueType="num">
                                      <p:cBhvr>
                                        <p:cTn id="20" dur="1000" fill="hold"/>
                                        <p:tgtEl>
                                          <p:spTgt spid="48128"/>
                                        </p:tgtEl>
                                        <p:attrNameLst>
                                          <p:attrName>ppt_h</p:attrName>
                                        </p:attrNameLst>
                                      </p:cBhvr>
                                      <p:tavLst>
                                        <p:tav tm="0">
                                          <p:val>
                                            <p:fltVal val="0"/>
                                          </p:val>
                                        </p:tav>
                                        <p:tav tm="100000">
                                          <p:val>
                                            <p:strVal val="#ppt_h"/>
                                          </p:val>
                                        </p:tav>
                                      </p:tavLst>
                                    </p:anim>
                                    <p:anim calcmode="lin" valueType="num">
                                      <p:cBhvr>
                                        <p:cTn id="21" dur="1000" fill="hold"/>
                                        <p:tgtEl>
                                          <p:spTgt spid="481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81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nodeType="clickEffect">
                                  <p:stCondLst>
                                    <p:cond delay="0"/>
                                  </p:stCondLst>
                                  <p:childTnLst>
                                    <p:set>
                                      <p:cBhvr>
                                        <p:cTn id="26" dur="1" fill="hold">
                                          <p:stCondLst>
                                            <p:cond delay="0"/>
                                          </p:stCondLst>
                                        </p:cTn>
                                        <p:tgtEl>
                                          <p:spTgt spid="20502"/>
                                        </p:tgtEl>
                                        <p:attrNameLst>
                                          <p:attrName>style.visibility</p:attrName>
                                        </p:attrNameLst>
                                      </p:cBhvr>
                                      <p:to>
                                        <p:strVal val="visible"/>
                                      </p:to>
                                    </p:set>
                                    <p:anim calcmode="lin" valueType="num">
                                      <p:cBhvr>
                                        <p:cTn id="27" dur="500" fill="hold"/>
                                        <p:tgtEl>
                                          <p:spTgt spid="20502"/>
                                        </p:tgtEl>
                                        <p:attrNameLst>
                                          <p:attrName>ppt_x</p:attrName>
                                        </p:attrNameLst>
                                      </p:cBhvr>
                                      <p:tavLst>
                                        <p:tav tm="0">
                                          <p:val>
                                            <p:strVal val="#ppt_x+#ppt_w/2"/>
                                          </p:val>
                                        </p:tav>
                                        <p:tav tm="100000">
                                          <p:val>
                                            <p:strVal val="#ppt_x"/>
                                          </p:val>
                                        </p:tav>
                                      </p:tavLst>
                                    </p:anim>
                                    <p:anim calcmode="lin" valueType="num">
                                      <p:cBhvr>
                                        <p:cTn id="28" dur="500" fill="hold"/>
                                        <p:tgtEl>
                                          <p:spTgt spid="20502"/>
                                        </p:tgtEl>
                                        <p:attrNameLst>
                                          <p:attrName>ppt_y</p:attrName>
                                        </p:attrNameLst>
                                      </p:cBhvr>
                                      <p:tavLst>
                                        <p:tav tm="0">
                                          <p:val>
                                            <p:strVal val="#ppt_y"/>
                                          </p:val>
                                        </p:tav>
                                        <p:tav tm="100000">
                                          <p:val>
                                            <p:strVal val="#ppt_y"/>
                                          </p:val>
                                        </p:tav>
                                      </p:tavLst>
                                    </p:anim>
                                    <p:anim calcmode="lin" valueType="num">
                                      <p:cBhvr>
                                        <p:cTn id="29" dur="500" fill="hold"/>
                                        <p:tgtEl>
                                          <p:spTgt spid="20502"/>
                                        </p:tgtEl>
                                        <p:attrNameLst>
                                          <p:attrName>ppt_w</p:attrName>
                                        </p:attrNameLst>
                                      </p:cBhvr>
                                      <p:tavLst>
                                        <p:tav tm="0">
                                          <p:val>
                                            <p:fltVal val="0"/>
                                          </p:val>
                                        </p:tav>
                                        <p:tav tm="100000">
                                          <p:val>
                                            <p:strVal val="#ppt_w"/>
                                          </p:val>
                                        </p:tav>
                                      </p:tavLst>
                                    </p:anim>
                                    <p:anim calcmode="lin" valueType="num">
                                      <p:cBhvr>
                                        <p:cTn id="30" dur="500" fill="hold"/>
                                        <p:tgtEl>
                                          <p:spTgt spid="2050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0506"/>
                                        </p:tgtEl>
                                        <p:attrNameLst>
                                          <p:attrName>style.visibility</p:attrName>
                                        </p:attrNameLst>
                                      </p:cBhvr>
                                      <p:to>
                                        <p:strVal val="visible"/>
                                      </p:to>
                                    </p:set>
                                    <p:anim calcmode="lin" valueType="num">
                                      <p:cBhvr>
                                        <p:cTn id="35" dur="500" fill="hold"/>
                                        <p:tgtEl>
                                          <p:spTgt spid="20506"/>
                                        </p:tgtEl>
                                        <p:attrNameLst>
                                          <p:attrName>ppt_w</p:attrName>
                                        </p:attrNameLst>
                                      </p:cBhvr>
                                      <p:tavLst>
                                        <p:tav tm="0">
                                          <p:val>
                                            <p:fltVal val="0"/>
                                          </p:val>
                                        </p:tav>
                                        <p:tav tm="100000">
                                          <p:val>
                                            <p:strVal val="#ppt_w"/>
                                          </p:val>
                                        </p:tav>
                                      </p:tavLst>
                                    </p:anim>
                                    <p:anim calcmode="lin" valueType="num">
                                      <p:cBhvr>
                                        <p:cTn id="36" dur="500" fill="hold"/>
                                        <p:tgtEl>
                                          <p:spTgt spid="2050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511"/>
                                        </p:tgtEl>
                                        <p:attrNameLst>
                                          <p:attrName>style.visibility</p:attrName>
                                        </p:attrNameLst>
                                      </p:cBhvr>
                                      <p:to>
                                        <p:strVal val="visible"/>
                                      </p:to>
                                    </p:set>
                                    <p:animEffect transition="in" filter="wipe(left)">
                                      <p:cBhvr>
                                        <p:cTn id="41" dur="500"/>
                                        <p:tgtEl>
                                          <p:spTgt spid="205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nodeType="clickEffect">
                                  <p:stCondLst>
                                    <p:cond delay="0"/>
                                  </p:stCondLst>
                                  <p:childTnLst>
                                    <p:set>
                                      <p:cBhvr>
                                        <p:cTn id="45" dur="1" fill="hold">
                                          <p:stCondLst>
                                            <p:cond delay="0"/>
                                          </p:stCondLst>
                                        </p:cTn>
                                        <p:tgtEl>
                                          <p:spTgt spid="48129"/>
                                        </p:tgtEl>
                                        <p:attrNameLst>
                                          <p:attrName>style.visibility</p:attrName>
                                        </p:attrNameLst>
                                      </p:cBhvr>
                                      <p:to>
                                        <p:strVal val="visible"/>
                                      </p:to>
                                    </p:set>
                                    <p:anim calcmode="lin" valueType="num">
                                      <p:cBhvr additive="base">
                                        <p:cTn id="46" dur="500" fill="hold"/>
                                        <p:tgtEl>
                                          <p:spTgt spid="48129"/>
                                        </p:tgtEl>
                                        <p:attrNameLst>
                                          <p:attrName>ppt_x</p:attrName>
                                        </p:attrNameLst>
                                      </p:cBhvr>
                                      <p:tavLst>
                                        <p:tav tm="0">
                                          <p:val>
                                            <p:strVal val="0-#ppt_w/2"/>
                                          </p:val>
                                        </p:tav>
                                        <p:tav tm="100000">
                                          <p:val>
                                            <p:strVal val="#ppt_x"/>
                                          </p:val>
                                        </p:tav>
                                      </p:tavLst>
                                    </p:anim>
                                    <p:anim calcmode="lin" valueType="num">
                                      <p:cBhvr additive="base">
                                        <p:cTn id="47"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503"/>
                                        </p:tgtEl>
                                        <p:attrNameLst>
                                          <p:attrName>style.visibility</p:attrName>
                                        </p:attrNameLst>
                                      </p:cBhvr>
                                      <p:to>
                                        <p:strVal val="visible"/>
                                      </p:to>
                                    </p:set>
                                    <p:animEffect transition="in" filter="wipe(down)">
                                      <p:cBhvr>
                                        <p:cTn id="52" dur="500"/>
                                        <p:tgtEl>
                                          <p:spTgt spid="2050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0504"/>
                                        </p:tgtEl>
                                        <p:attrNameLst>
                                          <p:attrName>style.visibility</p:attrName>
                                        </p:attrNameLst>
                                      </p:cBhvr>
                                      <p:to>
                                        <p:strVal val="visible"/>
                                      </p:to>
                                    </p:set>
                                    <p:anim calcmode="lin" valueType="num">
                                      <p:cBhvr>
                                        <p:cTn id="57" dur="500" fill="hold"/>
                                        <p:tgtEl>
                                          <p:spTgt spid="20504"/>
                                        </p:tgtEl>
                                        <p:attrNameLst>
                                          <p:attrName>ppt_x</p:attrName>
                                        </p:attrNameLst>
                                      </p:cBhvr>
                                      <p:tavLst>
                                        <p:tav tm="0">
                                          <p:val>
                                            <p:strVal val="#ppt_x-#ppt_w/2"/>
                                          </p:val>
                                        </p:tav>
                                        <p:tav tm="100000">
                                          <p:val>
                                            <p:strVal val="#ppt_x"/>
                                          </p:val>
                                        </p:tav>
                                      </p:tavLst>
                                    </p:anim>
                                    <p:anim calcmode="lin" valueType="num">
                                      <p:cBhvr>
                                        <p:cTn id="58" dur="500" fill="hold"/>
                                        <p:tgtEl>
                                          <p:spTgt spid="20504"/>
                                        </p:tgtEl>
                                        <p:attrNameLst>
                                          <p:attrName>ppt_y</p:attrName>
                                        </p:attrNameLst>
                                      </p:cBhvr>
                                      <p:tavLst>
                                        <p:tav tm="0">
                                          <p:val>
                                            <p:strVal val="#ppt_y"/>
                                          </p:val>
                                        </p:tav>
                                        <p:tav tm="100000">
                                          <p:val>
                                            <p:strVal val="#ppt_y"/>
                                          </p:val>
                                        </p:tav>
                                      </p:tavLst>
                                    </p:anim>
                                    <p:anim calcmode="lin" valueType="num">
                                      <p:cBhvr>
                                        <p:cTn id="59" dur="500" fill="hold"/>
                                        <p:tgtEl>
                                          <p:spTgt spid="20504"/>
                                        </p:tgtEl>
                                        <p:attrNameLst>
                                          <p:attrName>ppt_w</p:attrName>
                                        </p:attrNameLst>
                                      </p:cBhvr>
                                      <p:tavLst>
                                        <p:tav tm="0">
                                          <p:val>
                                            <p:fltVal val="0"/>
                                          </p:val>
                                        </p:tav>
                                        <p:tav tm="100000">
                                          <p:val>
                                            <p:strVal val="#ppt_w"/>
                                          </p:val>
                                        </p:tav>
                                      </p:tavLst>
                                    </p:anim>
                                    <p:anim calcmode="lin" valueType="num">
                                      <p:cBhvr>
                                        <p:cTn id="60" dur="500" fill="hold"/>
                                        <p:tgtEl>
                                          <p:spTgt spid="20504"/>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0505"/>
                                        </p:tgtEl>
                                        <p:attrNameLst>
                                          <p:attrName>style.visibility</p:attrName>
                                        </p:attrNameLst>
                                      </p:cBhvr>
                                      <p:to>
                                        <p:strVal val="visible"/>
                                      </p:to>
                                    </p:set>
                                    <p:animEffect transition="in" filter="wipe(up)">
                                      <p:cBhvr>
                                        <p:cTn id="65" dur="500"/>
                                        <p:tgtEl>
                                          <p:spTgt spid="2050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1"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87" grpId="0"/>
      <p:bldP spid="20506" grpId="0" animBg="1"/>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671492"/>
            <a:ext cx="6589200" cy="1344935"/>
          </a:xfrm>
        </p:spPr>
        <p:txBody>
          <a:bodyPr/>
          <a:lstStyle/>
          <a:p>
            <a:r>
              <a:rPr lang="es-A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Conducción unidimensional</a:t>
            </a:r>
            <a:endParaRPr lang="es-A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aphicFrame>
        <p:nvGraphicFramePr>
          <p:cNvPr id="3" name="2 Diagrama"/>
          <p:cNvGraphicFramePr/>
          <p:nvPr/>
        </p:nvGraphicFramePr>
        <p:xfrm>
          <a:off x="1428728" y="1600186"/>
          <a:ext cx="7119966"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857356" y="3671888"/>
            <a:ext cx="2143140" cy="523220"/>
          </a:xfrm>
          <a:prstGeom prst="rect">
            <a:avLst/>
          </a:prstGeom>
          <a:noFill/>
        </p:spPr>
        <p:txBody>
          <a:bodyPr wrap="square" rtlCol="0">
            <a:spAutoFit/>
          </a:bodyPr>
          <a:lstStyle/>
          <a:p>
            <a:pPr algn="ctr"/>
            <a:r>
              <a:rPr lang="es-AR" sz="2800" b="1" dirty="0" smtClean="0">
                <a:ln w="1905"/>
                <a:solidFill>
                  <a:schemeClr val="tx2">
                    <a:lumMod val="20000"/>
                    <a:lumOff val="80000"/>
                  </a:schemeClr>
                </a:solidFill>
                <a:effectLst>
                  <a:innerShdw blurRad="69850" dist="43180" dir="5400000">
                    <a:srgbClr val="000000">
                      <a:alpha val="65000"/>
                    </a:srgbClr>
                  </a:innerShdw>
                </a:effectLst>
                <a:latin typeface="+mn-lt"/>
              </a:rPr>
              <a:t>Se da en</a:t>
            </a:r>
            <a:endParaRPr lang="es-AR" sz="2800" b="1" dirty="0">
              <a:ln w="1905"/>
              <a:solidFill>
                <a:schemeClr val="tx2">
                  <a:lumMod val="20000"/>
                  <a:lumOff val="80000"/>
                </a:schemeClr>
              </a:solidFill>
              <a:effectLst>
                <a:innerShdw blurRad="69850" dist="43180" dir="5400000">
                  <a:srgbClr val="000000">
                    <a:alpha val="65000"/>
                  </a:srgbClr>
                </a:inn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171426"/>
            <a:ext cx="6754813" cy="803275"/>
          </a:xfrm>
        </p:spPr>
        <p:txBody>
          <a:bodyPr/>
          <a:lstStyle/>
          <a:p>
            <a:pPr algn="ctr" fontAlgn="auto">
              <a:spcAft>
                <a:spcPts val="0"/>
              </a:spcAft>
              <a:defRPr/>
            </a:pPr>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PLACA PLANA</a:t>
            </a: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Rectángulo redondeado"/>
          <p:cNvSpPr/>
          <p:nvPr/>
        </p:nvSpPr>
        <p:spPr>
          <a:xfrm>
            <a:off x="571472" y="1528748"/>
            <a:ext cx="8429684" cy="5544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dirty="0" smtClean="0">
                <a:effectLst>
                  <a:outerShdw blurRad="38100" dist="38100" dir="2700000" algn="tl">
                    <a:srgbClr val="000000">
                      <a:alpha val="43137"/>
                    </a:srgbClr>
                  </a:outerShdw>
                </a:effectLst>
              </a:rPr>
              <a:t>Se aplica </a:t>
            </a:r>
            <a:r>
              <a:rPr lang="es-MX" dirty="0">
                <a:effectLst>
                  <a:outerShdw blurRad="38100" dist="38100" dir="2700000" algn="tl">
                    <a:srgbClr val="000000">
                      <a:alpha val="43137"/>
                    </a:srgbClr>
                  </a:outerShdw>
                </a:effectLst>
              </a:rPr>
              <a:t>directamente la ley de </a:t>
            </a:r>
            <a:r>
              <a:rPr lang="es-MX" dirty="0" smtClean="0">
                <a:effectLst>
                  <a:outerShdw blurRad="38100" dist="38100" dir="2700000" algn="tl">
                    <a:srgbClr val="000000">
                      <a:alpha val="43137"/>
                    </a:srgbClr>
                  </a:outerShdw>
                </a:effectLst>
              </a:rPr>
              <a:t>Fourier. </a:t>
            </a:r>
            <a:r>
              <a:rPr lang="es-AR" dirty="0" smtClean="0">
                <a:effectLst>
                  <a:outerShdw blurRad="38100" dist="38100" dir="2700000" algn="tl">
                    <a:srgbClr val="000000">
                      <a:alpha val="43137"/>
                    </a:srgbClr>
                  </a:outerShdw>
                </a:effectLst>
              </a:rPr>
              <a:t>Donde las condiciones de frontera son: </a:t>
            </a:r>
          </a:p>
          <a:p>
            <a:pPr algn="ctr"/>
            <a:r>
              <a:rPr lang="es-AR" dirty="0" smtClean="0">
                <a:effectLst>
                  <a:outerShdw blurRad="38100" dist="38100" dir="2700000" algn="tl">
                    <a:srgbClr val="000000">
                      <a:alpha val="43137"/>
                    </a:srgbClr>
                  </a:outerShdw>
                </a:effectLst>
              </a:rPr>
              <a:t>x = 0          ;           T = T</a:t>
            </a:r>
            <a:r>
              <a:rPr lang="es-AR" baseline="-25000" dirty="0" smtClean="0">
                <a:effectLst>
                  <a:outerShdw blurRad="38100" dist="38100" dir="2700000" algn="tl">
                    <a:srgbClr val="000000">
                      <a:alpha val="43137"/>
                    </a:srgbClr>
                  </a:outerShdw>
                </a:effectLst>
              </a:rPr>
              <a:t>1</a:t>
            </a:r>
            <a:endParaRPr lang="es-AR" dirty="0" smtClean="0">
              <a:effectLst>
                <a:outerShdw blurRad="38100" dist="38100" dir="2700000" algn="tl">
                  <a:srgbClr val="000000">
                    <a:alpha val="43137"/>
                  </a:srgbClr>
                </a:outerShdw>
              </a:effectLst>
            </a:endParaRPr>
          </a:p>
          <a:p>
            <a:pPr algn="ctr"/>
            <a:r>
              <a:rPr lang="es-AR" dirty="0" smtClean="0">
                <a:effectLst>
                  <a:outerShdw blurRad="38100" dist="38100" dir="2700000" algn="tl">
                    <a:srgbClr val="000000">
                      <a:alpha val="43137"/>
                    </a:srgbClr>
                  </a:outerShdw>
                </a:effectLst>
              </a:rPr>
              <a:t> x = L         ;            T = T</a:t>
            </a:r>
            <a:r>
              <a:rPr lang="es-AR" baseline="-25000" dirty="0" smtClean="0">
                <a:effectLst>
                  <a:outerShdw blurRad="38100" dist="38100" dir="2700000" algn="tl">
                    <a:srgbClr val="000000">
                      <a:alpha val="43137"/>
                    </a:srgbClr>
                  </a:outerShdw>
                </a:effectLst>
              </a:rPr>
              <a:t>2</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dirty="0" smtClean="0">
                <a:effectLst>
                  <a:outerShdw blurRad="38100" dist="38100" dir="2700000" algn="tl">
                    <a:srgbClr val="000000">
                      <a:alpha val="43137"/>
                    </a:srgbClr>
                  </a:outerShdw>
                </a:effectLst>
              </a:rPr>
              <a:t>Reemplazando e integrando en la ecuación de Fourier, nos queda:</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dirty="0" smtClean="0"/>
              <a:t>                                                          </a:t>
            </a: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smtClean="0">
                <a:effectLst>
                  <a:outerShdw blurRad="38100" dist="38100" dir="2700000" algn="tl">
                    <a:srgbClr val="000000">
                      <a:alpha val="43137"/>
                    </a:srgbClr>
                  </a:outerShdw>
                </a:effectLst>
              </a:rPr>
              <a:t>La </a:t>
            </a:r>
            <a:r>
              <a:rPr lang="es-MX" dirty="0">
                <a:effectLst>
                  <a:outerShdw blurRad="38100" dist="38100" dir="2700000" algn="tl">
                    <a:srgbClr val="000000">
                      <a:alpha val="43137"/>
                    </a:srgbClr>
                  </a:outerShdw>
                </a:effectLst>
              </a:rPr>
              <a:t>conductividad térmica se ha supuesto constante. El espesor de la placa es </a:t>
            </a:r>
            <a:r>
              <a:rPr lang="el-GR" dirty="0" smtClean="0">
                <a:effectLst>
                  <a:outerShdw blurRad="38100" dist="38100" dir="2700000" algn="tl">
                    <a:srgbClr val="000000">
                      <a:alpha val="43137"/>
                    </a:srgbClr>
                  </a:outerShdw>
                </a:effectLst>
              </a:rPr>
              <a:t>Δ</a:t>
            </a:r>
            <a:r>
              <a:rPr lang="es-MX" dirty="0" smtClean="0">
                <a:effectLst>
                  <a:outerShdw blurRad="38100" dist="38100" dir="2700000" algn="tl">
                    <a:srgbClr val="000000">
                      <a:alpha val="43137"/>
                    </a:srgbClr>
                  </a:outerShdw>
                </a:effectLst>
              </a:rPr>
              <a:t>x, T</a:t>
            </a:r>
            <a:r>
              <a:rPr lang="es-MX" sz="1100" dirty="0" smtClean="0">
                <a:effectLst>
                  <a:outerShdw blurRad="38100" dist="38100" dir="2700000" algn="tl">
                    <a:srgbClr val="000000">
                      <a:alpha val="43137"/>
                    </a:srgbClr>
                  </a:outerShdw>
                </a:effectLst>
              </a:rPr>
              <a:t>2</a:t>
            </a:r>
            <a:r>
              <a:rPr lang="es-MX" dirty="0" smtClean="0">
                <a:effectLst>
                  <a:outerShdw blurRad="38100" dist="38100" dir="2700000" algn="tl">
                    <a:srgbClr val="000000">
                      <a:alpha val="43137"/>
                    </a:srgbClr>
                  </a:outerShdw>
                </a:effectLst>
              </a:rPr>
              <a:t> </a:t>
            </a:r>
            <a:r>
              <a:rPr lang="es-MX" dirty="0">
                <a:effectLst>
                  <a:outerShdw blurRad="38100" dist="38100" dir="2700000" algn="tl">
                    <a:srgbClr val="000000">
                      <a:alpha val="43137"/>
                    </a:srgbClr>
                  </a:outerShdw>
                </a:effectLst>
              </a:rPr>
              <a:t>y </a:t>
            </a:r>
            <a:r>
              <a:rPr lang="es-MX" dirty="0" smtClean="0">
                <a:effectLst>
                  <a:outerShdw blurRad="38100" dist="38100" dir="2700000" algn="tl">
                    <a:srgbClr val="000000">
                      <a:alpha val="43137"/>
                    </a:srgbClr>
                  </a:outerShdw>
                </a:effectLst>
              </a:rPr>
              <a:t>T</a:t>
            </a:r>
            <a:r>
              <a:rPr lang="es-MX" sz="1200" dirty="0" smtClean="0">
                <a:effectLst>
                  <a:outerShdw blurRad="38100" dist="38100" dir="2700000" algn="tl">
                    <a:srgbClr val="000000">
                      <a:alpha val="43137"/>
                    </a:srgbClr>
                  </a:outerShdw>
                </a:effectLst>
              </a:rPr>
              <a:t>1</a:t>
            </a:r>
            <a:r>
              <a:rPr lang="es-MX" dirty="0" smtClean="0">
                <a:effectLst>
                  <a:outerShdw blurRad="38100" dist="38100" dir="2700000" algn="tl">
                    <a:srgbClr val="000000">
                      <a:alpha val="43137"/>
                    </a:srgbClr>
                  </a:outerShdw>
                </a:effectLst>
              </a:rPr>
              <a:t>, </a:t>
            </a:r>
            <a:r>
              <a:rPr lang="es-MX" dirty="0">
                <a:effectLst>
                  <a:outerShdw blurRad="38100" dist="38100" dir="2700000" algn="tl">
                    <a:srgbClr val="000000">
                      <a:alpha val="43137"/>
                    </a:srgbClr>
                  </a:outerShdw>
                </a:effectLst>
              </a:rPr>
              <a:t>son las temperaturas de las paredes de la placa.</a:t>
            </a:r>
          </a:p>
          <a:p>
            <a:pPr algn="just" fontAlgn="auto">
              <a:spcBef>
                <a:spcPts val="0"/>
              </a:spcBef>
              <a:spcAft>
                <a:spcPts val="0"/>
              </a:spcAft>
              <a:defRPr/>
            </a:pPr>
            <a:r>
              <a:rPr lang="es-AR" dirty="0" smtClean="0">
                <a:effectLst>
                  <a:outerShdw blurRad="38100" dist="38100" dir="2700000" algn="tl">
                    <a:srgbClr val="000000">
                      <a:alpha val="43137"/>
                    </a:srgbClr>
                  </a:outerShdw>
                </a:effectLst>
              </a:rPr>
              <a:t>Otra manera de representarlo es a través de: </a:t>
            </a:r>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r>
              <a:rPr lang="es-AR" dirty="0" smtClean="0">
                <a:effectLst>
                  <a:outerShdw blurRad="38100" dist="38100" dir="2700000" algn="tl">
                    <a:srgbClr val="000000">
                      <a:alpha val="43137"/>
                    </a:srgbClr>
                  </a:outerShdw>
                </a:effectLst>
              </a:rPr>
              <a:t>Donde </a:t>
            </a:r>
            <a:r>
              <a:rPr lang="es-AR" i="1" dirty="0" smtClean="0">
                <a:effectLst>
                  <a:outerShdw blurRad="38100" dist="38100" dir="2700000" algn="tl">
                    <a:srgbClr val="000000">
                      <a:alpha val="43137"/>
                    </a:srgbClr>
                  </a:outerShdw>
                </a:effectLst>
              </a:rPr>
              <a:t>R </a:t>
            </a:r>
            <a:r>
              <a:rPr lang="es-AR" dirty="0" smtClean="0">
                <a:effectLst>
                  <a:outerShdw blurRad="38100" dist="38100" dir="2700000" algn="tl">
                    <a:srgbClr val="000000">
                      <a:alpha val="43137"/>
                    </a:srgbClr>
                  </a:outerShdw>
                </a:effectLst>
              </a:rPr>
              <a:t>= </a:t>
            </a:r>
            <a:r>
              <a:rPr lang="es-AR" dirty="0" err="1" smtClean="0">
                <a:effectLst>
                  <a:outerShdw blurRad="38100" dist="38100" dir="2700000" algn="tl">
                    <a:srgbClr val="000000">
                      <a:alpha val="43137"/>
                    </a:srgbClr>
                  </a:outerShdw>
                </a:effectLst>
              </a:rPr>
              <a:t>Δx</a:t>
            </a:r>
            <a:r>
              <a:rPr lang="es-AR" dirty="0" smtClean="0">
                <a:effectLst>
                  <a:outerShdw blurRad="38100" dist="38100" dir="2700000" algn="tl">
                    <a:srgbClr val="000000">
                      <a:alpha val="43137"/>
                    </a:srgbClr>
                  </a:outerShdw>
                </a:effectLst>
              </a:rPr>
              <a:t>/</a:t>
            </a:r>
            <a:r>
              <a:rPr lang="es-AR" dirty="0" err="1" smtClean="0">
                <a:effectLst>
                  <a:outerShdw blurRad="38100" dist="38100" dir="2700000" algn="tl">
                    <a:srgbClr val="000000">
                      <a:alpha val="43137"/>
                    </a:srgbClr>
                  </a:outerShdw>
                </a:effectLst>
              </a:rPr>
              <a:t>kA</a:t>
            </a:r>
            <a:r>
              <a:rPr lang="es-AR" dirty="0" smtClean="0">
                <a:effectLst>
                  <a:outerShdw blurRad="38100" dist="38100" dir="2700000" algn="tl">
                    <a:srgbClr val="000000">
                      <a:alpha val="43137"/>
                    </a:srgbClr>
                  </a:outerShdw>
                </a:effectLst>
              </a:rPr>
              <a:t> y corresponde a la resistencia en K/W o </a:t>
            </a:r>
            <a:r>
              <a:rPr lang="es-AR" dirty="0" err="1" smtClean="0">
                <a:effectLst>
                  <a:outerShdw blurRad="38100" dist="38100" dir="2700000" algn="tl">
                    <a:srgbClr val="000000">
                      <a:alpha val="43137"/>
                    </a:srgbClr>
                  </a:outerShdw>
                </a:effectLst>
              </a:rPr>
              <a:t>h.ºF</a:t>
            </a:r>
            <a:r>
              <a:rPr lang="es-AR" dirty="0" smtClean="0">
                <a:effectLst>
                  <a:outerShdw blurRad="38100" dist="38100" dir="2700000" algn="tl">
                    <a:srgbClr val="000000">
                      <a:alpha val="43137"/>
                    </a:srgbClr>
                  </a:outerShdw>
                </a:effectLst>
              </a:rPr>
              <a:t>/</a:t>
            </a:r>
            <a:r>
              <a:rPr lang="es-AR" dirty="0" err="1" smtClean="0">
                <a:effectLst>
                  <a:outerShdw blurRad="38100" dist="38100" dir="2700000" algn="tl">
                    <a:srgbClr val="000000">
                      <a:alpha val="43137"/>
                    </a:srgbClr>
                  </a:outerShdw>
                </a:effectLst>
              </a:rPr>
              <a:t>btu</a:t>
            </a:r>
            <a:r>
              <a:rPr lang="es-AR" dirty="0" smtClean="0">
                <a:effectLst>
                  <a:outerShdw blurRad="38100" dist="38100" dir="2700000" algn="tl">
                    <a:srgbClr val="000000">
                      <a:alpha val="43137"/>
                    </a:srgbClr>
                  </a:outerShdw>
                </a:effectLst>
              </a:rPr>
              <a:t>.</a:t>
            </a:r>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endParaRPr lang="es-MX" dirty="0"/>
          </a:p>
        </p:txBody>
      </p:sp>
      <p:sp>
        <p:nvSpPr>
          <p:cNvPr id="8" name="7 CuadroTexto"/>
          <p:cNvSpPr txBox="1"/>
          <p:nvPr/>
        </p:nvSpPr>
        <p:spPr>
          <a:xfrm>
            <a:off x="1428728" y="814368"/>
            <a:ext cx="1571636" cy="523220"/>
          </a:xfrm>
          <a:prstGeom prst="rect">
            <a:avLst/>
          </a:prstGeom>
          <a:noFill/>
        </p:spPr>
        <p:txBody>
          <a:bodyPr wrap="square" rtlCol="0">
            <a:spAutoFit/>
          </a:bodyPr>
          <a:lstStyle/>
          <a:p>
            <a:r>
              <a:rPr lang="es-A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ction="ppaction://hlinksldjump"/>
              </a:rPr>
              <a:t>SIMPLE</a:t>
            </a:r>
            <a:r>
              <a:rPr lang="es-A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A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 name="Picture 1"/>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3571868" y="3386136"/>
            <a:ext cx="2428892" cy="995253"/>
          </a:xfrm>
          <a:prstGeom prst="rect">
            <a:avLst/>
          </a:prstGeom>
          <a:noFill/>
          <a:ln w="9525">
            <a:noFill/>
            <a:miter lim="800000"/>
            <a:headEnd/>
            <a:tailEnd/>
          </a:ln>
        </p:spPr>
      </p:pic>
      <p:pic>
        <p:nvPicPr>
          <p:cNvPr id="10" name="9 Imagen">
            <a:hlinkClick r:id="rId5" action="ppaction://hlinksldjump"/>
          </p:cNvPr>
          <p:cNvPicPr/>
          <p:nvPr/>
        </p:nvPicPr>
        <p:blipFill>
          <a:blip r:embed="rId6">
            <a:duotone>
              <a:prstClr val="black"/>
              <a:schemeClr val="accent1">
                <a:tint val="45000"/>
                <a:satMod val="400000"/>
              </a:schemeClr>
            </a:duotone>
          </a:blip>
          <a:srcRect/>
          <a:stretch>
            <a:fillRect/>
          </a:stretch>
        </p:blipFill>
        <p:spPr bwMode="auto">
          <a:xfrm>
            <a:off x="3071802" y="5314962"/>
            <a:ext cx="3929090" cy="9286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714348" y="2028814"/>
            <a:ext cx="8215370" cy="3571900"/>
            <a:chOff x="1714480" y="2671756"/>
            <a:chExt cx="6786610" cy="2857520"/>
          </a:xfrm>
        </p:grpSpPr>
        <p:pic>
          <p:nvPicPr>
            <p:cNvPr id="8" name="7 Imagen"/>
            <p:cNvPicPr/>
            <p:nvPr/>
          </p:nvPicPr>
          <p:blipFill>
            <a:blip r:embed="rId2">
              <a:clrChange>
                <a:clrFrom>
                  <a:srgbClr val="FFFFFF"/>
                </a:clrFrom>
                <a:clrTo>
                  <a:srgbClr val="FFFFFF">
                    <a:alpha val="0"/>
                  </a:srgbClr>
                </a:clrTo>
              </a:clrChange>
            </a:blip>
            <a:srcRect/>
            <a:stretch>
              <a:fillRect/>
            </a:stretch>
          </p:blipFill>
          <p:spPr bwMode="auto">
            <a:xfrm>
              <a:off x="1714480" y="2671756"/>
              <a:ext cx="2781522" cy="2857520"/>
            </a:xfrm>
            <a:prstGeom prst="rect">
              <a:avLst/>
            </a:prstGeom>
            <a:noFill/>
            <a:ln w="9525">
              <a:noFill/>
              <a:miter lim="800000"/>
              <a:headEnd/>
              <a:tailEnd/>
            </a:ln>
          </p:spPr>
        </p:pic>
        <p:pic>
          <p:nvPicPr>
            <p:cNvPr id="9" name="8 Imagen"/>
            <p:cNvPicPr/>
            <p:nvPr/>
          </p:nvPicPr>
          <p:blipFill>
            <a:blip r:embed="rId3">
              <a:clrChange>
                <a:clrFrom>
                  <a:srgbClr val="FFFFFF"/>
                </a:clrFrom>
                <a:clrTo>
                  <a:srgbClr val="FFFFFF">
                    <a:alpha val="0"/>
                  </a:srgbClr>
                </a:clrTo>
              </a:clrChange>
            </a:blip>
            <a:srcRect/>
            <a:stretch>
              <a:fillRect/>
            </a:stretch>
          </p:blipFill>
          <p:spPr bwMode="auto">
            <a:xfrm>
              <a:off x="4500562" y="2671756"/>
              <a:ext cx="4000528" cy="2857520"/>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F:\FA0304\htcd1 conduccion.gif"/>
          <p:cNvPicPr>
            <a:picLocks noChangeAspect="1" noChangeArrowheads="1"/>
          </p:cNvPicPr>
          <p:nvPr/>
        </p:nvPicPr>
        <p:blipFill>
          <a:blip r:embed="rId2" cstate="print"/>
          <a:srcRect/>
          <a:stretch>
            <a:fillRect/>
          </a:stretch>
        </p:blipFill>
        <p:spPr bwMode="auto">
          <a:xfrm>
            <a:off x="495301" y="1962151"/>
            <a:ext cx="2562225" cy="2881313"/>
          </a:xfrm>
          <a:prstGeom prst="rect">
            <a:avLst/>
          </a:prstGeom>
          <a:noFill/>
        </p:spPr>
      </p:pic>
      <p:pic>
        <p:nvPicPr>
          <p:cNvPr id="17412" name="Picture 4" descr="F:\FA0304\hcon1.gif"/>
          <p:cNvPicPr>
            <a:picLocks noChangeAspect="1" noChangeArrowheads="1"/>
          </p:cNvPicPr>
          <p:nvPr/>
        </p:nvPicPr>
        <p:blipFill>
          <a:blip r:embed="rId3" cstate="print"/>
          <a:srcRect/>
          <a:stretch>
            <a:fillRect/>
          </a:stretch>
        </p:blipFill>
        <p:spPr bwMode="auto">
          <a:xfrm>
            <a:off x="3619500" y="2724151"/>
            <a:ext cx="3062288" cy="1077913"/>
          </a:xfrm>
          <a:prstGeom prst="rect">
            <a:avLst/>
          </a:prstGeom>
          <a:noFill/>
        </p:spPr>
      </p:pic>
      <p:grpSp>
        <p:nvGrpSpPr>
          <p:cNvPr id="17413" name="Group 5"/>
          <p:cNvGrpSpPr>
            <a:grpSpLocks/>
          </p:cNvGrpSpPr>
          <p:nvPr/>
        </p:nvGrpSpPr>
        <p:grpSpPr bwMode="auto">
          <a:xfrm>
            <a:off x="4572000" y="1828802"/>
            <a:ext cx="2586037" cy="1060451"/>
            <a:chOff x="2880" y="1044"/>
            <a:chExt cx="1629" cy="668"/>
          </a:xfrm>
        </p:grpSpPr>
        <p:sp>
          <p:nvSpPr>
            <p:cNvPr id="17414" name="Text Box 6"/>
            <p:cNvSpPr txBox="1">
              <a:spLocks noChangeArrowheads="1"/>
            </p:cNvSpPr>
            <p:nvPr/>
          </p:nvSpPr>
          <p:spPr bwMode="auto">
            <a:xfrm>
              <a:off x="2880" y="1044"/>
              <a:ext cx="1629" cy="213"/>
            </a:xfrm>
            <a:prstGeom prst="rect">
              <a:avLst/>
            </a:prstGeom>
            <a:noFill/>
            <a:ln w="9525">
              <a:noFill/>
              <a:miter lim="800000"/>
              <a:headEnd/>
              <a:tailEnd/>
            </a:ln>
            <a:effectLst/>
          </p:spPr>
          <p:txBody>
            <a:bodyPr wrap="square">
              <a:spAutoFit/>
            </a:bodyPr>
            <a:lstStyle/>
            <a:p>
              <a:r>
                <a:rPr lang="es-ES" sz="1600" dirty="0" smtClean="0">
                  <a:latin typeface="+mn-lt"/>
                </a:rPr>
                <a:t>Conductividad térmica</a:t>
              </a:r>
              <a:endParaRPr lang="es-ES" sz="1600" i="1" dirty="0">
                <a:latin typeface="+mn-lt"/>
              </a:endParaRPr>
            </a:p>
          </p:txBody>
        </p:sp>
        <p:cxnSp>
          <p:nvCxnSpPr>
            <p:cNvPr id="17415" name="AutoShape 7"/>
            <p:cNvCxnSpPr>
              <a:cxnSpLocks noChangeShapeType="1"/>
              <a:endCxn id="17414" idx="1"/>
            </p:cNvCxnSpPr>
            <p:nvPr/>
          </p:nvCxnSpPr>
          <p:spPr bwMode="auto">
            <a:xfrm rot="16200000" flipV="1">
              <a:off x="2608" y="1422"/>
              <a:ext cx="562" cy="18"/>
            </a:xfrm>
            <a:prstGeom prst="bentConnector4">
              <a:avLst>
                <a:gd name="adj1" fmla="val 40516"/>
                <a:gd name="adj2" fmla="val 899972"/>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7416" name="Group 8"/>
          <p:cNvGrpSpPr>
            <a:grpSpLocks/>
          </p:cNvGrpSpPr>
          <p:nvPr/>
        </p:nvGrpSpPr>
        <p:grpSpPr bwMode="auto">
          <a:xfrm>
            <a:off x="4751388" y="2343151"/>
            <a:ext cx="1382712" cy="392113"/>
            <a:chOff x="2993" y="1368"/>
            <a:chExt cx="871" cy="247"/>
          </a:xfrm>
        </p:grpSpPr>
        <p:sp>
          <p:nvSpPr>
            <p:cNvPr id="17417" name="Text Box 9"/>
            <p:cNvSpPr txBox="1">
              <a:spLocks noChangeArrowheads="1"/>
            </p:cNvSpPr>
            <p:nvPr/>
          </p:nvSpPr>
          <p:spPr bwMode="auto">
            <a:xfrm>
              <a:off x="3384" y="1368"/>
              <a:ext cx="480" cy="212"/>
            </a:xfrm>
            <a:prstGeom prst="rect">
              <a:avLst/>
            </a:prstGeom>
            <a:noFill/>
            <a:ln w="9525">
              <a:noFill/>
              <a:miter lim="800000"/>
              <a:headEnd/>
              <a:tailEnd/>
            </a:ln>
            <a:effectLst/>
          </p:spPr>
          <p:txBody>
            <a:bodyPr>
              <a:spAutoFit/>
            </a:bodyPr>
            <a:lstStyle/>
            <a:p>
              <a:r>
                <a:rPr lang="es-ES" sz="1600" dirty="0">
                  <a:latin typeface="+mj-lt"/>
                </a:rPr>
                <a:t>Área</a:t>
              </a:r>
              <a:r>
                <a:rPr lang="es-ES" sz="1600" dirty="0"/>
                <a:t> </a:t>
              </a:r>
              <a:endParaRPr lang="es-ES" sz="1600" i="1" dirty="0"/>
            </a:p>
          </p:txBody>
        </p:sp>
        <p:cxnSp>
          <p:nvCxnSpPr>
            <p:cNvPr id="17418" name="AutoShape 10"/>
            <p:cNvCxnSpPr>
              <a:cxnSpLocks noChangeShapeType="1"/>
              <a:endCxn id="17417" idx="1"/>
            </p:cNvCxnSpPr>
            <p:nvPr/>
          </p:nvCxnSpPr>
          <p:spPr bwMode="auto">
            <a:xfrm rot="16200000">
              <a:off x="3118" y="1349"/>
              <a:ext cx="141" cy="391"/>
            </a:xfrm>
            <a:prstGeom prst="bentConnector2">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7419" name="Group 11"/>
          <p:cNvGrpSpPr>
            <a:grpSpLocks/>
          </p:cNvGrpSpPr>
          <p:nvPr/>
        </p:nvGrpSpPr>
        <p:grpSpPr bwMode="auto">
          <a:xfrm>
            <a:off x="6134100" y="1276350"/>
            <a:ext cx="2438400" cy="2209800"/>
            <a:chOff x="3864" y="696"/>
            <a:chExt cx="1536" cy="1392"/>
          </a:xfrm>
        </p:grpSpPr>
        <p:grpSp>
          <p:nvGrpSpPr>
            <p:cNvPr id="17420" name="Group 12"/>
            <p:cNvGrpSpPr>
              <a:grpSpLocks/>
            </p:cNvGrpSpPr>
            <p:nvPr/>
          </p:nvGrpSpPr>
          <p:grpSpPr bwMode="auto">
            <a:xfrm>
              <a:off x="4632" y="696"/>
              <a:ext cx="768" cy="1392"/>
              <a:chOff x="4560" y="672"/>
              <a:chExt cx="768" cy="1392"/>
            </a:xfrm>
          </p:grpSpPr>
          <p:sp>
            <p:nvSpPr>
              <p:cNvPr id="17421" name="AutoShape 13"/>
              <p:cNvSpPr>
                <a:spLocks noChangeArrowheads="1"/>
              </p:cNvSpPr>
              <p:nvPr/>
            </p:nvSpPr>
            <p:spPr bwMode="auto">
              <a:xfrm>
                <a:off x="4560" y="672"/>
                <a:ext cx="768" cy="1392"/>
              </a:xfrm>
              <a:prstGeom prst="cube">
                <a:avLst>
                  <a:gd name="adj" fmla="val 59093"/>
                </a:avLst>
              </a:prstGeom>
              <a:solidFill>
                <a:srgbClr val="DDDDDD"/>
              </a:solidFill>
              <a:ln w="9525">
                <a:solidFill>
                  <a:schemeClr val="tx1"/>
                </a:solidFill>
                <a:miter lim="800000"/>
                <a:headEnd/>
                <a:tailEnd/>
              </a:ln>
              <a:effectLst/>
            </p:spPr>
            <p:txBody>
              <a:bodyPr wrap="none" anchor="ctr"/>
              <a:lstStyle/>
              <a:p>
                <a:endParaRPr lang="es-AR"/>
              </a:p>
            </p:txBody>
          </p:sp>
          <p:sp>
            <p:nvSpPr>
              <p:cNvPr id="17422" name="Text Box 14"/>
              <p:cNvSpPr txBox="1">
                <a:spLocks noChangeArrowheads="1"/>
              </p:cNvSpPr>
              <p:nvPr/>
            </p:nvSpPr>
            <p:spPr bwMode="auto">
              <a:xfrm>
                <a:off x="4992" y="1248"/>
                <a:ext cx="213" cy="233"/>
              </a:xfrm>
              <a:prstGeom prst="rect">
                <a:avLst/>
              </a:prstGeom>
              <a:noFill/>
              <a:ln w="9525">
                <a:noFill/>
                <a:miter lim="800000"/>
                <a:headEnd/>
                <a:tailEnd/>
              </a:ln>
              <a:effectLst/>
            </p:spPr>
            <p:txBody>
              <a:bodyPr wrap="none">
                <a:spAutoFit/>
              </a:bodyPr>
              <a:lstStyle/>
              <a:p>
                <a:r>
                  <a:rPr lang="es-ES" i="1"/>
                  <a:t>A</a:t>
                </a:r>
              </a:p>
            </p:txBody>
          </p:sp>
        </p:grpSp>
        <p:cxnSp>
          <p:nvCxnSpPr>
            <p:cNvPr id="17423" name="AutoShape 15"/>
            <p:cNvCxnSpPr>
              <a:cxnSpLocks noChangeShapeType="1"/>
              <a:stCxn id="17417" idx="3"/>
              <a:endCxn id="17421" idx="2"/>
            </p:cNvCxnSpPr>
            <p:nvPr/>
          </p:nvCxnSpPr>
          <p:spPr bwMode="auto">
            <a:xfrm>
              <a:off x="3864" y="1474"/>
              <a:ext cx="768" cy="145"/>
            </a:xfrm>
            <a:prstGeom prst="bentConnector3">
              <a:avLst>
                <a:gd name="adj1" fmla="val 50000"/>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7424" name="Group 16"/>
          <p:cNvGrpSpPr>
            <a:grpSpLocks/>
          </p:cNvGrpSpPr>
          <p:nvPr/>
        </p:nvGrpSpPr>
        <p:grpSpPr bwMode="auto">
          <a:xfrm>
            <a:off x="5003800" y="3798889"/>
            <a:ext cx="920750" cy="882650"/>
            <a:chOff x="3080" y="2117"/>
            <a:chExt cx="580" cy="556"/>
          </a:xfrm>
        </p:grpSpPr>
        <p:sp>
          <p:nvSpPr>
            <p:cNvPr id="17425" name="Text Box 17"/>
            <p:cNvSpPr txBox="1">
              <a:spLocks noChangeArrowheads="1"/>
            </p:cNvSpPr>
            <p:nvPr/>
          </p:nvSpPr>
          <p:spPr bwMode="auto">
            <a:xfrm>
              <a:off x="3080" y="2460"/>
              <a:ext cx="580" cy="213"/>
            </a:xfrm>
            <a:prstGeom prst="rect">
              <a:avLst/>
            </a:prstGeom>
            <a:noFill/>
            <a:ln w="9525">
              <a:noFill/>
              <a:miter lim="800000"/>
              <a:headEnd/>
              <a:tailEnd/>
            </a:ln>
            <a:effectLst/>
          </p:spPr>
          <p:txBody>
            <a:bodyPr wrap="square">
              <a:spAutoFit/>
            </a:bodyPr>
            <a:lstStyle/>
            <a:p>
              <a:r>
                <a:rPr lang="es-ES" sz="1600" dirty="0">
                  <a:latin typeface="+mn-lt"/>
                </a:rPr>
                <a:t>Espesor</a:t>
              </a:r>
              <a:endParaRPr lang="es-ES" sz="1600" i="1" dirty="0">
                <a:latin typeface="+mn-lt"/>
              </a:endParaRPr>
            </a:p>
          </p:txBody>
        </p:sp>
        <p:cxnSp>
          <p:nvCxnSpPr>
            <p:cNvPr id="17426" name="AutoShape 18"/>
            <p:cNvCxnSpPr>
              <a:cxnSpLocks noChangeShapeType="1"/>
              <a:endCxn id="17425" idx="0"/>
            </p:cNvCxnSpPr>
            <p:nvPr/>
          </p:nvCxnSpPr>
          <p:spPr bwMode="auto">
            <a:xfrm>
              <a:off x="3369" y="2117"/>
              <a:ext cx="1" cy="343"/>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7427" name="Group 19"/>
          <p:cNvGrpSpPr>
            <a:grpSpLocks/>
          </p:cNvGrpSpPr>
          <p:nvPr/>
        </p:nvGrpSpPr>
        <p:grpSpPr bwMode="auto">
          <a:xfrm>
            <a:off x="5924550" y="3562352"/>
            <a:ext cx="1924050" cy="950913"/>
            <a:chOff x="3660" y="1968"/>
            <a:chExt cx="1212" cy="599"/>
          </a:xfrm>
        </p:grpSpPr>
        <p:grpSp>
          <p:nvGrpSpPr>
            <p:cNvPr id="17428" name="Group 20"/>
            <p:cNvGrpSpPr>
              <a:grpSpLocks/>
            </p:cNvGrpSpPr>
            <p:nvPr/>
          </p:nvGrpSpPr>
          <p:grpSpPr bwMode="auto">
            <a:xfrm>
              <a:off x="4560" y="1968"/>
              <a:ext cx="312" cy="384"/>
              <a:chOff x="4560" y="1968"/>
              <a:chExt cx="312" cy="384"/>
            </a:xfrm>
          </p:grpSpPr>
          <p:sp>
            <p:nvSpPr>
              <p:cNvPr id="17429" name="Line 21"/>
              <p:cNvSpPr>
                <a:spLocks noChangeShapeType="1"/>
              </p:cNvSpPr>
              <p:nvPr/>
            </p:nvSpPr>
            <p:spPr bwMode="auto">
              <a:xfrm>
                <a:off x="4560" y="1968"/>
                <a:ext cx="0" cy="384"/>
              </a:xfrm>
              <a:prstGeom prst="line">
                <a:avLst/>
              </a:prstGeom>
              <a:noFill/>
              <a:ln w="9525">
                <a:solidFill>
                  <a:schemeClr val="tx1"/>
                </a:solidFill>
                <a:prstDash val="dash"/>
                <a:round/>
                <a:headEnd/>
                <a:tailEnd/>
              </a:ln>
              <a:effectLst/>
            </p:spPr>
            <p:txBody>
              <a:bodyPr/>
              <a:lstStyle/>
              <a:p>
                <a:endParaRPr lang="es-AR"/>
              </a:p>
            </p:txBody>
          </p:sp>
          <p:sp>
            <p:nvSpPr>
              <p:cNvPr id="17430" name="Line 22"/>
              <p:cNvSpPr>
                <a:spLocks noChangeShapeType="1"/>
              </p:cNvSpPr>
              <p:nvPr/>
            </p:nvSpPr>
            <p:spPr bwMode="auto">
              <a:xfrm>
                <a:off x="4872" y="1968"/>
                <a:ext cx="0" cy="384"/>
              </a:xfrm>
              <a:prstGeom prst="line">
                <a:avLst/>
              </a:prstGeom>
              <a:noFill/>
              <a:ln w="9525">
                <a:solidFill>
                  <a:schemeClr val="tx1"/>
                </a:solidFill>
                <a:prstDash val="dash"/>
                <a:round/>
                <a:headEnd/>
                <a:tailEnd/>
              </a:ln>
              <a:effectLst/>
            </p:spPr>
            <p:txBody>
              <a:bodyPr/>
              <a:lstStyle/>
              <a:p>
                <a:endParaRPr lang="es-AR"/>
              </a:p>
            </p:txBody>
          </p:sp>
          <p:sp>
            <p:nvSpPr>
              <p:cNvPr id="17431" name="Line 23"/>
              <p:cNvSpPr>
                <a:spLocks noChangeShapeType="1"/>
              </p:cNvSpPr>
              <p:nvPr/>
            </p:nvSpPr>
            <p:spPr bwMode="auto">
              <a:xfrm>
                <a:off x="4572" y="2160"/>
                <a:ext cx="288" cy="0"/>
              </a:xfrm>
              <a:prstGeom prst="line">
                <a:avLst/>
              </a:prstGeom>
              <a:noFill/>
              <a:ln w="9525">
                <a:solidFill>
                  <a:schemeClr val="tx1"/>
                </a:solidFill>
                <a:round/>
                <a:headEnd type="triangle" w="lg" len="lg"/>
                <a:tailEnd type="triangle" w="lg" len="lg"/>
              </a:ln>
              <a:effectLst/>
            </p:spPr>
            <p:txBody>
              <a:bodyPr/>
              <a:lstStyle/>
              <a:p>
                <a:endParaRPr lang="es-AR"/>
              </a:p>
            </p:txBody>
          </p:sp>
        </p:grpSp>
        <p:cxnSp>
          <p:nvCxnSpPr>
            <p:cNvPr id="17432" name="AutoShape 24"/>
            <p:cNvCxnSpPr>
              <a:cxnSpLocks noChangeShapeType="1"/>
              <a:stCxn id="17425" idx="3"/>
            </p:cNvCxnSpPr>
            <p:nvPr/>
          </p:nvCxnSpPr>
          <p:spPr bwMode="auto">
            <a:xfrm flipV="1">
              <a:off x="3660" y="2369"/>
              <a:ext cx="1039" cy="198"/>
            </a:xfrm>
            <a:prstGeom prst="bentConnector3">
              <a:avLst>
                <a:gd name="adj1" fmla="val 50000"/>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7433" name="Group 25"/>
          <p:cNvGrpSpPr>
            <a:grpSpLocks/>
          </p:cNvGrpSpPr>
          <p:nvPr/>
        </p:nvGrpSpPr>
        <p:grpSpPr bwMode="auto">
          <a:xfrm>
            <a:off x="3314701" y="3263902"/>
            <a:ext cx="2987675" cy="2254251"/>
            <a:chOff x="2088" y="1948"/>
            <a:chExt cx="1882" cy="1420"/>
          </a:xfrm>
        </p:grpSpPr>
        <p:sp>
          <p:nvSpPr>
            <p:cNvPr id="17434" name="Text Box 26"/>
            <p:cNvSpPr txBox="1">
              <a:spLocks noChangeArrowheads="1"/>
            </p:cNvSpPr>
            <p:nvPr/>
          </p:nvSpPr>
          <p:spPr bwMode="auto">
            <a:xfrm>
              <a:off x="2088" y="3000"/>
              <a:ext cx="1882" cy="368"/>
            </a:xfrm>
            <a:prstGeom prst="rect">
              <a:avLst/>
            </a:prstGeom>
            <a:noFill/>
            <a:ln w="9525">
              <a:noFill/>
              <a:miter lim="800000"/>
              <a:headEnd/>
              <a:tailEnd/>
            </a:ln>
            <a:effectLst/>
          </p:spPr>
          <p:txBody>
            <a:bodyPr>
              <a:spAutoFit/>
            </a:bodyPr>
            <a:lstStyle/>
            <a:p>
              <a:pPr algn="ctr"/>
              <a:r>
                <a:rPr lang="es-ES" sz="1600" dirty="0">
                  <a:latin typeface="+mn-lt"/>
                </a:rPr>
                <a:t>Calor  transferido en el </a:t>
              </a:r>
              <a:r>
                <a:rPr lang="es-ES" sz="1600" dirty="0" smtClean="0">
                  <a:latin typeface="+mn-lt"/>
                </a:rPr>
                <a:t>tiempo </a:t>
              </a:r>
              <a:r>
                <a:rPr lang="es-ES" sz="1600" i="1" dirty="0" smtClean="0">
                  <a:latin typeface="+mn-lt"/>
                </a:rPr>
                <a:t>t</a:t>
              </a:r>
              <a:endParaRPr lang="es-ES" sz="1600" i="1" dirty="0">
                <a:latin typeface="+mn-lt"/>
              </a:endParaRPr>
            </a:p>
          </p:txBody>
        </p:sp>
        <p:cxnSp>
          <p:nvCxnSpPr>
            <p:cNvPr id="17435" name="AutoShape 27"/>
            <p:cNvCxnSpPr>
              <a:cxnSpLocks noChangeShapeType="1"/>
              <a:endCxn id="17434" idx="1"/>
            </p:cNvCxnSpPr>
            <p:nvPr/>
          </p:nvCxnSpPr>
          <p:spPr bwMode="auto">
            <a:xfrm rot="5400000">
              <a:off x="1566" y="2470"/>
              <a:ext cx="1236" cy="192"/>
            </a:xfrm>
            <a:prstGeom prst="bentConnector4">
              <a:avLst>
                <a:gd name="adj1" fmla="val 42557"/>
                <a:gd name="adj2" fmla="val 175000"/>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sp>
        <p:nvSpPr>
          <p:cNvPr id="17436" name="Text Box 28"/>
          <p:cNvSpPr txBox="1">
            <a:spLocks noChangeArrowheads="1"/>
          </p:cNvSpPr>
          <p:nvPr/>
        </p:nvSpPr>
        <p:spPr bwMode="auto">
          <a:xfrm>
            <a:off x="1459450" y="418290"/>
            <a:ext cx="2289409" cy="523220"/>
          </a:xfrm>
          <a:prstGeom prst="rect">
            <a:avLst/>
          </a:prstGeom>
          <a:noFill/>
          <a:ln w="9525">
            <a:noFill/>
            <a:miter lim="800000"/>
            <a:headEnd/>
            <a:tailEnd/>
          </a:ln>
          <a:effectLst/>
        </p:spPr>
        <p:txBody>
          <a:bodyPr wrap="none">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chemeClr val="accent4"/>
                </a:solidFill>
                <a:latin typeface="+mj-lt"/>
              </a:rPr>
              <a:t>Placa plana</a:t>
            </a:r>
            <a:endParaRPr lang="es-ES" sz="2800" b="1" dirty="0">
              <a:ln/>
              <a:solidFill>
                <a:schemeClr val="accent4"/>
              </a:solidFill>
              <a:latin typeface="+mj-lt"/>
            </a:endParaRPr>
          </a:p>
        </p:txBody>
      </p:sp>
      <p:sp>
        <p:nvSpPr>
          <p:cNvPr id="17439" name="Text Box 31"/>
          <p:cNvSpPr txBox="1">
            <a:spLocks noChangeArrowheads="1"/>
          </p:cNvSpPr>
          <p:nvPr/>
        </p:nvSpPr>
        <p:spPr bwMode="auto">
          <a:xfrm>
            <a:off x="2364365" y="1009257"/>
            <a:ext cx="4443845" cy="369332"/>
          </a:xfrm>
          <a:prstGeom prst="rect">
            <a:avLst/>
          </a:prstGeom>
          <a:noFill/>
          <a:ln w="9525">
            <a:noFill/>
            <a:miter lim="800000"/>
            <a:headEnd/>
            <a:tailEnd/>
          </a:ln>
          <a:effectLst/>
        </p:spPr>
        <p:txBody>
          <a:bodyPr wrap="none">
            <a:spAutoFit/>
          </a:bodyPr>
          <a:lstStyle/>
          <a:p>
            <a:r>
              <a:rPr lang="es-ES_tradnl" dirty="0">
                <a:latin typeface="+mn-lt"/>
              </a:rPr>
              <a:t>Integración de la ecuación de Fourier</a:t>
            </a:r>
          </a:p>
        </p:txBody>
      </p:sp>
    </p:spTree>
    <p:extLst>
      <p:ext uri="{BB962C8B-B14F-4D97-AF65-F5344CB8AC3E}">
        <p14:creationId xmlns:p14="http://schemas.microsoft.com/office/powerpoint/2010/main" val="157326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36"/>
                                        </p:tgtEl>
                                        <p:attrNameLst>
                                          <p:attrName>style.visibility</p:attrName>
                                        </p:attrNameLst>
                                      </p:cBhvr>
                                      <p:to>
                                        <p:strVal val="visible"/>
                                      </p:to>
                                    </p:set>
                                    <p:anim calcmode="lin" valueType="num">
                                      <p:cBhvr additive="base">
                                        <p:cTn id="7" dur="500" fill="hold"/>
                                        <p:tgtEl>
                                          <p:spTgt spid="17436"/>
                                        </p:tgtEl>
                                        <p:attrNameLst>
                                          <p:attrName>ppt_x</p:attrName>
                                        </p:attrNameLst>
                                      </p:cBhvr>
                                      <p:tavLst>
                                        <p:tav tm="0">
                                          <p:val>
                                            <p:strVal val="0-#ppt_w/2"/>
                                          </p:val>
                                        </p:tav>
                                        <p:tav tm="100000">
                                          <p:val>
                                            <p:strVal val="#ppt_x"/>
                                          </p:val>
                                        </p:tav>
                                      </p:tavLst>
                                    </p:anim>
                                    <p:anim calcmode="lin" valueType="num">
                                      <p:cBhvr additive="base">
                                        <p:cTn id="8" dur="500" fill="hold"/>
                                        <p:tgtEl>
                                          <p:spTgt spid="174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wipe(left)">
                                      <p:cBhvr>
                                        <p:cTn id="13" dur="500"/>
                                        <p:tgtEl>
                                          <p:spTgt spid="174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439"/>
                                        </p:tgtEl>
                                        <p:attrNameLst>
                                          <p:attrName>style.visibility</p:attrName>
                                        </p:attrNameLst>
                                      </p:cBhvr>
                                      <p:to>
                                        <p:strVal val="visible"/>
                                      </p:to>
                                    </p:set>
                                    <p:anim calcmode="lin" valueType="num">
                                      <p:cBhvr additive="base">
                                        <p:cTn id="18" dur="500" fill="hold"/>
                                        <p:tgtEl>
                                          <p:spTgt spid="17439"/>
                                        </p:tgtEl>
                                        <p:attrNameLst>
                                          <p:attrName>ppt_x</p:attrName>
                                        </p:attrNameLst>
                                      </p:cBhvr>
                                      <p:tavLst>
                                        <p:tav tm="0">
                                          <p:val>
                                            <p:strVal val="0-#ppt_w/2"/>
                                          </p:val>
                                        </p:tav>
                                        <p:tav tm="100000">
                                          <p:val>
                                            <p:strVal val="#ppt_x"/>
                                          </p:val>
                                        </p:tav>
                                      </p:tavLst>
                                    </p:anim>
                                    <p:anim calcmode="lin" valueType="num">
                                      <p:cBhvr additive="base">
                                        <p:cTn id="19" dur="500" fill="hold"/>
                                        <p:tgtEl>
                                          <p:spTgt spid="1743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additive="base">
                                        <p:cTn id="24" dur="500" fill="hold"/>
                                        <p:tgtEl>
                                          <p:spTgt spid="17412"/>
                                        </p:tgtEl>
                                        <p:attrNameLst>
                                          <p:attrName>ppt_x</p:attrName>
                                        </p:attrNameLst>
                                      </p:cBhvr>
                                      <p:tavLst>
                                        <p:tav tm="0">
                                          <p:val>
                                            <p:strVal val="1+#ppt_w/2"/>
                                          </p:val>
                                        </p:tav>
                                        <p:tav tm="100000">
                                          <p:val>
                                            <p:strVal val="#ppt_x"/>
                                          </p:val>
                                        </p:tav>
                                      </p:tavLst>
                                    </p:anim>
                                    <p:anim calcmode="lin" valueType="num">
                                      <p:cBhvr additive="base">
                                        <p:cTn id="25"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7433"/>
                                        </p:tgtEl>
                                        <p:attrNameLst>
                                          <p:attrName>style.visibility</p:attrName>
                                        </p:attrNameLst>
                                      </p:cBhvr>
                                      <p:to>
                                        <p:strVal val="visible"/>
                                      </p:to>
                                    </p:set>
                                    <p:anim calcmode="lin" valueType="num">
                                      <p:cBhvr additive="base">
                                        <p:cTn id="30" dur="500" fill="hold"/>
                                        <p:tgtEl>
                                          <p:spTgt spid="17433"/>
                                        </p:tgtEl>
                                        <p:attrNameLst>
                                          <p:attrName>ppt_x</p:attrName>
                                        </p:attrNameLst>
                                      </p:cBhvr>
                                      <p:tavLst>
                                        <p:tav tm="0">
                                          <p:val>
                                            <p:strVal val="1+#ppt_w/2"/>
                                          </p:val>
                                        </p:tav>
                                        <p:tav tm="100000">
                                          <p:val>
                                            <p:strVal val="#ppt_x"/>
                                          </p:val>
                                        </p:tav>
                                      </p:tavLst>
                                    </p:anim>
                                    <p:anim calcmode="lin" valueType="num">
                                      <p:cBhvr additive="base">
                                        <p:cTn id="31" dur="500" fill="hold"/>
                                        <p:tgtEl>
                                          <p:spTgt spid="1743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17413"/>
                                        </p:tgtEl>
                                        <p:attrNameLst>
                                          <p:attrName>style.visibility</p:attrName>
                                        </p:attrNameLst>
                                      </p:cBhvr>
                                      <p:to>
                                        <p:strVal val="visible"/>
                                      </p:to>
                                    </p:set>
                                    <p:animEffect transition="in" filter="strips(upRight)">
                                      <p:cBhvr>
                                        <p:cTn id="36" dur="500"/>
                                        <p:tgtEl>
                                          <p:spTgt spid="174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7416"/>
                                        </p:tgtEl>
                                        <p:attrNameLst>
                                          <p:attrName>style.visibility</p:attrName>
                                        </p:attrNameLst>
                                      </p:cBhvr>
                                      <p:to>
                                        <p:strVal val="visible"/>
                                      </p:to>
                                    </p:set>
                                    <p:anim calcmode="lin" valueType="num">
                                      <p:cBhvr additive="base">
                                        <p:cTn id="41" dur="500" fill="hold"/>
                                        <p:tgtEl>
                                          <p:spTgt spid="17416"/>
                                        </p:tgtEl>
                                        <p:attrNameLst>
                                          <p:attrName>ppt_x</p:attrName>
                                        </p:attrNameLst>
                                      </p:cBhvr>
                                      <p:tavLst>
                                        <p:tav tm="0">
                                          <p:val>
                                            <p:strVal val="#ppt_x"/>
                                          </p:val>
                                        </p:tav>
                                        <p:tav tm="100000">
                                          <p:val>
                                            <p:strVal val="#ppt_x"/>
                                          </p:val>
                                        </p:tav>
                                      </p:tavLst>
                                    </p:anim>
                                    <p:anim calcmode="lin" valueType="num">
                                      <p:cBhvr additive="base">
                                        <p:cTn id="42" dur="500" fill="hold"/>
                                        <p:tgtEl>
                                          <p:spTgt spid="1741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419"/>
                                        </p:tgtEl>
                                        <p:attrNameLst>
                                          <p:attrName>style.visibility</p:attrName>
                                        </p:attrNameLst>
                                      </p:cBhvr>
                                      <p:to>
                                        <p:strVal val="visible"/>
                                      </p:to>
                                    </p:set>
                                    <p:animEffect transition="in" filter="wipe(left)">
                                      <p:cBhvr>
                                        <p:cTn id="47" dur="500"/>
                                        <p:tgtEl>
                                          <p:spTgt spid="174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7424"/>
                                        </p:tgtEl>
                                        <p:attrNameLst>
                                          <p:attrName>style.visibility</p:attrName>
                                        </p:attrNameLst>
                                      </p:cBhvr>
                                      <p:to>
                                        <p:strVal val="visible"/>
                                      </p:to>
                                    </p:set>
                                    <p:animEffect transition="in" filter="wipe(up)">
                                      <p:cBhvr>
                                        <p:cTn id="52" dur="500"/>
                                        <p:tgtEl>
                                          <p:spTgt spid="1742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7427"/>
                                        </p:tgtEl>
                                        <p:attrNameLst>
                                          <p:attrName>style.visibility</p:attrName>
                                        </p:attrNameLst>
                                      </p:cBhvr>
                                      <p:to>
                                        <p:strVal val="visible"/>
                                      </p:to>
                                    </p:set>
                                    <p:animEffect transition="in" filter="strips(upRight)">
                                      <p:cBhvr>
                                        <p:cTn id="57"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p:bldP spid="174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61" name="Group 1117"/>
          <p:cNvGrpSpPr>
            <a:grpSpLocks/>
          </p:cNvGrpSpPr>
          <p:nvPr/>
        </p:nvGrpSpPr>
        <p:grpSpPr bwMode="auto">
          <a:xfrm>
            <a:off x="4992688" y="5475289"/>
            <a:ext cx="2360612" cy="382587"/>
            <a:chOff x="3145" y="3341"/>
            <a:chExt cx="1487" cy="241"/>
          </a:xfrm>
        </p:grpSpPr>
        <p:sp>
          <p:nvSpPr>
            <p:cNvPr id="32859" name="Rectangle 1115"/>
            <p:cNvSpPr>
              <a:spLocks noChangeArrowheads="1"/>
            </p:cNvSpPr>
            <p:nvPr/>
          </p:nvSpPr>
          <p:spPr bwMode="auto">
            <a:xfrm>
              <a:off x="3145" y="3364"/>
              <a:ext cx="173" cy="218"/>
            </a:xfrm>
            <a:prstGeom prst="rect">
              <a:avLst/>
            </a:prstGeom>
            <a:solidFill>
              <a:srgbClr val="CCFFFF"/>
            </a:solidFill>
            <a:ln w="9525">
              <a:noFill/>
              <a:miter lim="800000"/>
              <a:headEnd/>
              <a:tailEnd/>
            </a:ln>
            <a:effectLst/>
          </p:spPr>
          <p:txBody>
            <a:bodyPr wrap="none" anchor="ctr"/>
            <a:lstStyle/>
            <a:p>
              <a:endParaRPr lang="es-AR"/>
            </a:p>
          </p:txBody>
        </p:sp>
        <p:sp>
          <p:nvSpPr>
            <p:cNvPr id="32860" name="Rectangle 1116"/>
            <p:cNvSpPr>
              <a:spLocks noChangeArrowheads="1"/>
            </p:cNvSpPr>
            <p:nvPr/>
          </p:nvSpPr>
          <p:spPr bwMode="auto">
            <a:xfrm>
              <a:off x="4459" y="3341"/>
              <a:ext cx="173" cy="218"/>
            </a:xfrm>
            <a:prstGeom prst="rect">
              <a:avLst/>
            </a:prstGeom>
            <a:solidFill>
              <a:srgbClr val="CCFFFF"/>
            </a:solidFill>
            <a:ln w="9525">
              <a:noFill/>
              <a:miter lim="800000"/>
              <a:headEnd/>
              <a:tailEnd/>
            </a:ln>
            <a:effectLst/>
          </p:spPr>
          <p:txBody>
            <a:bodyPr wrap="none" anchor="ctr"/>
            <a:lstStyle/>
            <a:p>
              <a:endParaRPr lang="es-AR"/>
            </a:p>
          </p:txBody>
        </p:sp>
      </p:grpSp>
      <p:grpSp>
        <p:nvGrpSpPr>
          <p:cNvPr id="32858" name="Group 1114"/>
          <p:cNvGrpSpPr>
            <a:grpSpLocks/>
          </p:cNvGrpSpPr>
          <p:nvPr/>
        </p:nvGrpSpPr>
        <p:grpSpPr bwMode="auto">
          <a:xfrm>
            <a:off x="4935539" y="5078414"/>
            <a:ext cx="2452687" cy="376237"/>
            <a:chOff x="3109" y="3091"/>
            <a:chExt cx="1545" cy="237"/>
          </a:xfrm>
        </p:grpSpPr>
        <p:sp>
          <p:nvSpPr>
            <p:cNvPr id="32856" name="Rectangle 1112"/>
            <p:cNvSpPr>
              <a:spLocks noChangeArrowheads="1"/>
            </p:cNvSpPr>
            <p:nvPr/>
          </p:nvSpPr>
          <p:spPr bwMode="auto">
            <a:xfrm>
              <a:off x="3109" y="3100"/>
              <a:ext cx="236" cy="228"/>
            </a:xfrm>
            <a:prstGeom prst="rect">
              <a:avLst/>
            </a:prstGeom>
            <a:solidFill>
              <a:srgbClr val="FFCCFF"/>
            </a:solidFill>
            <a:ln w="9525">
              <a:noFill/>
              <a:miter lim="800000"/>
              <a:headEnd/>
              <a:tailEnd/>
            </a:ln>
            <a:effectLst/>
          </p:spPr>
          <p:txBody>
            <a:bodyPr wrap="none" anchor="ctr"/>
            <a:lstStyle/>
            <a:p>
              <a:endParaRPr lang="es-AR"/>
            </a:p>
          </p:txBody>
        </p:sp>
        <p:sp>
          <p:nvSpPr>
            <p:cNvPr id="32857" name="Rectangle 1113"/>
            <p:cNvSpPr>
              <a:spLocks noChangeArrowheads="1"/>
            </p:cNvSpPr>
            <p:nvPr/>
          </p:nvSpPr>
          <p:spPr bwMode="auto">
            <a:xfrm>
              <a:off x="4409" y="3091"/>
              <a:ext cx="245" cy="200"/>
            </a:xfrm>
            <a:prstGeom prst="rect">
              <a:avLst/>
            </a:prstGeom>
            <a:solidFill>
              <a:srgbClr val="FFCCFF"/>
            </a:solidFill>
            <a:ln w="9525">
              <a:noFill/>
              <a:miter lim="800000"/>
              <a:headEnd/>
              <a:tailEnd/>
            </a:ln>
            <a:effectLst/>
          </p:spPr>
          <p:txBody>
            <a:bodyPr wrap="none" anchor="ctr"/>
            <a:lstStyle/>
            <a:p>
              <a:endParaRPr lang="es-AR"/>
            </a:p>
          </p:txBody>
        </p:sp>
      </p:grpSp>
      <p:grpSp>
        <p:nvGrpSpPr>
          <p:cNvPr id="32855" name="Group 1111"/>
          <p:cNvGrpSpPr>
            <a:grpSpLocks/>
          </p:cNvGrpSpPr>
          <p:nvPr/>
        </p:nvGrpSpPr>
        <p:grpSpPr bwMode="auto">
          <a:xfrm>
            <a:off x="4473576" y="4992689"/>
            <a:ext cx="2308225" cy="879475"/>
            <a:chOff x="2818" y="3037"/>
            <a:chExt cx="1454" cy="554"/>
          </a:xfrm>
        </p:grpSpPr>
        <p:sp>
          <p:nvSpPr>
            <p:cNvPr id="32854" name="Oval 1110"/>
            <p:cNvSpPr>
              <a:spLocks noChangeArrowheads="1"/>
            </p:cNvSpPr>
            <p:nvPr/>
          </p:nvSpPr>
          <p:spPr bwMode="auto">
            <a:xfrm>
              <a:off x="4063" y="3037"/>
              <a:ext cx="209" cy="554"/>
            </a:xfrm>
            <a:prstGeom prst="ellipse">
              <a:avLst/>
            </a:prstGeom>
            <a:solidFill>
              <a:srgbClr val="CCFFCC"/>
            </a:solidFill>
            <a:ln w="9525">
              <a:noFill/>
              <a:round/>
              <a:headEnd/>
              <a:tailEnd/>
            </a:ln>
            <a:effectLst/>
          </p:spPr>
          <p:txBody>
            <a:bodyPr wrap="none" anchor="ctr"/>
            <a:lstStyle/>
            <a:p>
              <a:endParaRPr lang="es-AR"/>
            </a:p>
          </p:txBody>
        </p:sp>
        <p:sp>
          <p:nvSpPr>
            <p:cNvPr id="32853" name="Oval 1109"/>
            <p:cNvSpPr>
              <a:spLocks noChangeArrowheads="1"/>
            </p:cNvSpPr>
            <p:nvPr/>
          </p:nvSpPr>
          <p:spPr bwMode="auto">
            <a:xfrm>
              <a:off x="2818" y="3155"/>
              <a:ext cx="145" cy="327"/>
            </a:xfrm>
            <a:prstGeom prst="ellipse">
              <a:avLst/>
            </a:prstGeom>
            <a:solidFill>
              <a:srgbClr val="CCFFCC"/>
            </a:solidFill>
            <a:ln w="9525">
              <a:noFill/>
              <a:round/>
              <a:headEnd/>
              <a:tailEnd/>
            </a:ln>
            <a:effectLst/>
          </p:spPr>
          <p:txBody>
            <a:bodyPr wrap="none" anchor="ctr"/>
            <a:lstStyle/>
            <a:p>
              <a:endParaRPr lang="es-AR"/>
            </a:p>
          </p:txBody>
        </p:sp>
      </p:grpSp>
      <p:grpSp>
        <p:nvGrpSpPr>
          <p:cNvPr id="32804" name="Group 1060"/>
          <p:cNvGrpSpPr>
            <a:grpSpLocks/>
          </p:cNvGrpSpPr>
          <p:nvPr/>
        </p:nvGrpSpPr>
        <p:grpSpPr bwMode="auto">
          <a:xfrm>
            <a:off x="4586289" y="2581275"/>
            <a:ext cx="1328737" cy="247650"/>
            <a:chOff x="2889" y="1518"/>
            <a:chExt cx="837" cy="156"/>
          </a:xfrm>
        </p:grpSpPr>
        <p:sp>
          <p:nvSpPr>
            <p:cNvPr id="32803" name="Rectangle 1059"/>
            <p:cNvSpPr>
              <a:spLocks noChangeArrowheads="1"/>
            </p:cNvSpPr>
            <p:nvPr/>
          </p:nvSpPr>
          <p:spPr bwMode="auto">
            <a:xfrm>
              <a:off x="3591" y="1518"/>
              <a:ext cx="135" cy="144"/>
            </a:xfrm>
            <a:prstGeom prst="rect">
              <a:avLst/>
            </a:prstGeom>
            <a:solidFill>
              <a:srgbClr val="FFFFCC"/>
            </a:solidFill>
            <a:ln w="9525">
              <a:noFill/>
              <a:miter lim="800000"/>
              <a:headEnd/>
              <a:tailEnd/>
            </a:ln>
            <a:effectLst/>
          </p:spPr>
          <p:txBody>
            <a:bodyPr wrap="none" anchor="ctr"/>
            <a:lstStyle/>
            <a:p>
              <a:endParaRPr lang="es-AR"/>
            </a:p>
          </p:txBody>
        </p:sp>
        <p:sp>
          <p:nvSpPr>
            <p:cNvPr id="32802" name="Rectangle 1058"/>
            <p:cNvSpPr>
              <a:spLocks noChangeArrowheads="1"/>
            </p:cNvSpPr>
            <p:nvPr/>
          </p:nvSpPr>
          <p:spPr bwMode="auto">
            <a:xfrm>
              <a:off x="2889" y="1524"/>
              <a:ext cx="285" cy="150"/>
            </a:xfrm>
            <a:prstGeom prst="rect">
              <a:avLst/>
            </a:prstGeom>
            <a:solidFill>
              <a:srgbClr val="FFFFCC"/>
            </a:solidFill>
            <a:ln w="9525">
              <a:noFill/>
              <a:miter lim="800000"/>
              <a:headEnd/>
              <a:tailEnd/>
            </a:ln>
            <a:effectLst/>
          </p:spPr>
          <p:txBody>
            <a:bodyPr wrap="none" anchor="ctr"/>
            <a:lstStyle/>
            <a:p>
              <a:endParaRPr lang="es-AR"/>
            </a:p>
          </p:txBody>
        </p:sp>
      </p:grpSp>
      <p:sp>
        <p:nvSpPr>
          <p:cNvPr id="32770" name="Text Box 1026"/>
          <p:cNvSpPr txBox="1">
            <a:spLocks noChangeArrowheads="1"/>
          </p:cNvSpPr>
          <p:nvPr/>
        </p:nvSpPr>
        <p:spPr bwMode="auto">
          <a:xfrm>
            <a:off x="1415260" y="750928"/>
            <a:ext cx="2792752" cy="400110"/>
          </a:xfrm>
          <a:prstGeom prst="rect">
            <a:avLst/>
          </a:prstGeom>
          <a:noFill/>
          <a:ln w="9525">
            <a:noFill/>
            <a:miter lim="800000"/>
            <a:headEnd/>
            <a:tailEnd/>
          </a:ln>
          <a:effectLst/>
        </p:spPr>
        <p:txBody>
          <a:bodyPr wrap="none">
            <a:spAutoFit/>
          </a:bodyPr>
          <a:lstStyle/>
          <a:p>
            <a:r>
              <a:rPr lang="es-ES_tradnl" sz="2000" dirty="0">
                <a:solidFill>
                  <a:schemeClr val="accent1">
                    <a:lumMod val="60000"/>
                    <a:lumOff val="40000"/>
                  </a:schemeClr>
                </a:solidFill>
                <a:latin typeface="+mj-lt"/>
              </a:rPr>
              <a:t>Resistencias térmicas</a:t>
            </a:r>
          </a:p>
        </p:txBody>
      </p:sp>
      <p:sp>
        <p:nvSpPr>
          <p:cNvPr id="32771" name="Text Box 1027"/>
          <p:cNvSpPr txBox="1">
            <a:spLocks noChangeArrowheads="1"/>
          </p:cNvSpPr>
          <p:nvPr/>
        </p:nvSpPr>
        <p:spPr bwMode="auto">
          <a:xfrm>
            <a:off x="674689" y="1355725"/>
            <a:ext cx="7610475" cy="641350"/>
          </a:xfrm>
          <a:prstGeom prst="rect">
            <a:avLst/>
          </a:prstGeom>
          <a:noFill/>
          <a:ln w="9525">
            <a:noFill/>
            <a:miter lim="800000"/>
            <a:headEnd/>
            <a:tailEnd/>
          </a:ln>
          <a:effectLst/>
        </p:spPr>
        <p:txBody>
          <a:bodyPr>
            <a:spAutoFit/>
          </a:bodyPr>
          <a:lstStyle/>
          <a:p>
            <a:r>
              <a:rPr lang="es-ES_tradnl" dirty="0">
                <a:latin typeface="+mn-lt"/>
              </a:rPr>
              <a:t>Cuando el calor se transfiere a través de una pared aparece una resistencia a la conducción </a:t>
            </a:r>
            <a:endParaRPr lang="es-ES_tradnl" dirty="0">
              <a:latin typeface="+mn-lt"/>
            </a:endParaRPr>
          </a:p>
        </p:txBody>
      </p:sp>
      <p:graphicFrame>
        <p:nvGraphicFramePr>
          <p:cNvPr id="50176" name="Object 1024"/>
          <p:cNvGraphicFramePr>
            <a:graphicFrameLocks noChangeAspect="1"/>
          </p:cNvGraphicFramePr>
          <p:nvPr/>
        </p:nvGraphicFramePr>
        <p:xfrm>
          <a:off x="2877086" y="2265337"/>
          <a:ext cx="1233746" cy="534987"/>
        </p:xfrm>
        <a:graphic>
          <a:graphicData uri="http://schemas.openxmlformats.org/presentationml/2006/ole">
            <mc:AlternateContent xmlns:mc="http://schemas.openxmlformats.org/markup-compatibility/2006">
              <mc:Choice xmlns:v="urn:schemas-microsoft-com:vml" Requires="v">
                <p:oleObj spid="_x0000_s12488" name="Ecuación" r:id="rId3" imgW="914400" imgH="393480" progId="Equation.3">
                  <p:embed/>
                </p:oleObj>
              </mc:Choice>
              <mc:Fallback>
                <p:oleObj name="Ecuación" r:id="rId3" imgW="914400" imgH="393480" progId="Equation.3">
                  <p:embed/>
                  <p:pic>
                    <p:nvPicPr>
                      <p:cNvPr id="0" name=""/>
                      <p:cNvPicPr>
                        <a:picLocks noChangeAspect="1" noChangeArrowheads="1"/>
                      </p:cNvPicPr>
                      <p:nvPr/>
                    </p:nvPicPr>
                    <p:blipFill>
                      <a:blip r:embed="rId4"/>
                      <a:srcRect/>
                      <a:stretch>
                        <a:fillRect/>
                      </a:stretch>
                    </p:blipFill>
                    <p:spPr bwMode="auto">
                      <a:xfrm>
                        <a:off x="2877086" y="2265337"/>
                        <a:ext cx="1233746" cy="534987"/>
                      </a:xfrm>
                      <a:prstGeom prst="rect">
                        <a:avLst/>
                      </a:prstGeom>
                      <a:noFill/>
                    </p:spPr>
                  </p:pic>
                </p:oleObj>
              </mc:Fallback>
            </mc:AlternateContent>
          </a:graphicData>
        </a:graphic>
      </p:graphicFrame>
      <p:grpSp>
        <p:nvGrpSpPr>
          <p:cNvPr id="32781" name="Group 1037"/>
          <p:cNvGrpSpPr>
            <a:grpSpLocks/>
          </p:cNvGrpSpPr>
          <p:nvPr/>
        </p:nvGrpSpPr>
        <p:grpSpPr bwMode="auto">
          <a:xfrm>
            <a:off x="1041400" y="2495551"/>
            <a:ext cx="1081088" cy="2519363"/>
            <a:chOff x="701" y="2218"/>
            <a:chExt cx="681" cy="1587"/>
          </a:xfrm>
        </p:grpSpPr>
        <p:sp>
          <p:nvSpPr>
            <p:cNvPr id="32777" name="Rectangle 1033" descr="Mármol blanco"/>
            <p:cNvSpPr>
              <a:spLocks noChangeArrowheads="1"/>
            </p:cNvSpPr>
            <p:nvPr/>
          </p:nvSpPr>
          <p:spPr bwMode="auto">
            <a:xfrm>
              <a:off x="718" y="2218"/>
              <a:ext cx="662" cy="1282"/>
            </a:xfrm>
            <a:prstGeom prst="rect">
              <a:avLst/>
            </a:prstGeom>
            <a:blipFill dpi="0" rotWithShape="0">
              <a:blip r:embed="rId5" cstate="print"/>
              <a:srcRect/>
              <a:tile tx="0" ty="0" sx="100000" sy="100000" flip="none" algn="tl"/>
            </a:blipFill>
            <a:ln w="9525">
              <a:noFill/>
              <a:miter lim="800000"/>
              <a:headEnd/>
              <a:tailEnd/>
            </a:ln>
            <a:effectLst/>
          </p:spPr>
          <p:txBody>
            <a:bodyPr wrap="none" anchor="ctr"/>
            <a:lstStyle/>
            <a:p>
              <a:endParaRPr lang="es-AR"/>
            </a:p>
          </p:txBody>
        </p:sp>
        <p:sp>
          <p:nvSpPr>
            <p:cNvPr id="32779" name="Line 1035"/>
            <p:cNvSpPr>
              <a:spLocks noChangeShapeType="1"/>
            </p:cNvSpPr>
            <p:nvPr/>
          </p:nvSpPr>
          <p:spPr bwMode="auto">
            <a:xfrm flipV="1">
              <a:off x="701" y="3600"/>
              <a:ext cx="681" cy="0"/>
            </a:xfrm>
            <a:prstGeom prst="line">
              <a:avLst/>
            </a:prstGeom>
            <a:noFill/>
            <a:ln w="9525">
              <a:solidFill>
                <a:schemeClr val="tx1"/>
              </a:solidFill>
              <a:round/>
              <a:headEnd type="triangle" w="med" len="med"/>
              <a:tailEnd type="triangle" w="med" len="med"/>
            </a:ln>
            <a:effectLst/>
          </p:spPr>
          <p:txBody>
            <a:bodyPr wrap="none" anchor="ctr"/>
            <a:lstStyle/>
            <a:p>
              <a:endParaRPr lang="es-AR"/>
            </a:p>
          </p:txBody>
        </p:sp>
        <p:sp>
          <p:nvSpPr>
            <p:cNvPr id="32780" name="Text Box 1036"/>
            <p:cNvSpPr txBox="1">
              <a:spLocks noChangeArrowheads="1"/>
            </p:cNvSpPr>
            <p:nvPr/>
          </p:nvSpPr>
          <p:spPr bwMode="auto">
            <a:xfrm>
              <a:off x="958" y="3592"/>
              <a:ext cx="181" cy="213"/>
            </a:xfrm>
            <a:prstGeom prst="rect">
              <a:avLst/>
            </a:prstGeom>
            <a:noFill/>
            <a:ln w="9525">
              <a:noFill/>
              <a:miter lim="800000"/>
              <a:headEnd/>
              <a:tailEnd/>
            </a:ln>
            <a:effectLst/>
          </p:spPr>
          <p:txBody>
            <a:bodyPr wrap="none">
              <a:spAutoFit/>
            </a:bodyPr>
            <a:lstStyle/>
            <a:p>
              <a:r>
                <a:rPr lang="es-ES_tradnl" sz="1600" i="1" dirty="0"/>
                <a:t>x</a:t>
              </a:r>
              <a:endParaRPr lang="es-ES_tradnl" sz="1200" dirty="0"/>
            </a:p>
          </p:txBody>
        </p:sp>
      </p:grpSp>
      <p:grpSp>
        <p:nvGrpSpPr>
          <p:cNvPr id="32784" name="Group 1040"/>
          <p:cNvGrpSpPr>
            <a:grpSpLocks/>
          </p:cNvGrpSpPr>
          <p:nvPr/>
        </p:nvGrpSpPr>
        <p:grpSpPr bwMode="auto">
          <a:xfrm>
            <a:off x="671514" y="2481263"/>
            <a:ext cx="1847849" cy="392112"/>
            <a:chOff x="423" y="1455"/>
            <a:chExt cx="1164" cy="247"/>
          </a:xfrm>
        </p:grpSpPr>
        <p:sp>
          <p:nvSpPr>
            <p:cNvPr id="32782" name="Text Box 1038"/>
            <p:cNvSpPr txBox="1">
              <a:spLocks noChangeArrowheads="1"/>
            </p:cNvSpPr>
            <p:nvPr/>
          </p:nvSpPr>
          <p:spPr bwMode="auto">
            <a:xfrm>
              <a:off x="423" y="1469"/>
              <a:ext cx="259" cy="233"/>
            </a:xfrm>
            <a:prstGeom prst="rect">
              <a:avLst/>
            </a:prstGeom>
            <a:noFill/>
            <a:ln w="9525">
              <a:noFill/>
              <a:miter lim="800000"/>
              <a:headEnd/>
              <a:tailEnd/>
            </a:ln>
            <a:effectLst/>
          </p:spPr>
          <p:txBody>
            <a:bodyPr wrap="none">
              <a:spAutoFit/>
            </a:bodyPr>
            <a:lstStyle/>
            <a:p>
              <a:r>
                <a:rPr lang="es-ES_tradnl" i="1">
                  <a:solidFill>
                    <a:schemeClr val="accent2"/>
                  </a:solidFill>
                </a:rPr>
                <a:t>T</a:t>
              </a:r>
              <a:r>
                <a:rPr lang="es-ES_tradnl" baseline="-25000">
                  <a:solidFill>
                    <a:schemeClr val="accent2"/>
                  </a:solidFill>
                </a:rPr>
                <a:t>1</a:t>
              </a:r>
              <a:endParaRPr lang="es-ES_tradnl">
                <a:solidFill>
                  <a:schemeClr val="accent2"/>
                </a:solidFill>
              </a:endParaRPr>
            </a:p>
          </p:txBody>
        </p:sp>
        <p:sp>
          <p:nvSpPr>
            <p:cNvPr id="32783" name="Text Box 1039"/>
            <p:cNvSpPr txBox="1">
              <a:spLocks noChangeArrowheads="1"/>
            </p:cNvSpPr>
            <p:nvPr/>
          </p:nvSpPr>
          <p:spPr bwMode="auto">
            <a:xfrm>
              <a:off x="1328" y="1455"/>
              <a:ext cx="259" cy="233"/>
            </a:xfrm>
            <a:prstGeom prst="rect">
              <a:avLst/>
            </a:prstGeom>
            <a:noFill/>
            <a:ln w="9525">
              <a:noFill/>
              <a:miter lim="800000"/>
              <a:headEnd/>
              <a:tailEnd/>
            </a:ln>
            <a:effectLst/>
          </p:spPr>
          <p:txBody>
            <a:bodyPr wrap="none">
              <a:spAutoFit/>
            </a:bodyPr>
            <a:lstStyle/>
            <a:p>
              <a:r>
                <a:rPr lang="es-ES_tradnl" i="1">
                  <a:solidFill>
                    <a:srgbClr val="FF0000"/>
                  </a:solidFill>
                </a:rPr>
                <a:t>T</a:t>
              </a:r>
              <a:r>
                <a:rPr lang="es-ES_tradnl" baseline="-25000">
                  <a:solidFill>
                    <a:srgbClr val="FF0000"/>
                  </a:solidFill>
                </a:rPr>
                <a:t>2</a:t>
              </a:r>
              <a:endParaRPr lang="es-ES_tradnl">
                <a:solidFill>
                  <a:srgbClr val="FF0000"/>
                </a:solidFill>
              </a:endParaRPr>
            </a:p>
          </p:txBody>
        </p:sp>
      </p:grpSp>
      <p:graphicFrame>
        <p:nvGraphicFramePr>
          <p:cNvPr id="50177" name="Object 1025"/>
          <p:cNvGraphicFramePr>
            <a:graphicFrameLocks noChangeAspect="1"/>
          </p:cNvGraphicFramePr>
          <p:nvPr/>
        </p:nvGraphicFramePr>
        <p:xfrm>
          <a:off x="4200526" y="2273301"/>
          <a:ext cx="917575" cy="530225"/>
        </p:xfrm>
        <a:graphic>
          <a:graphicData uri="http://schemas.openxmlformats.org/presentationml/2006/ole">
            <mc:AlternateContent xmlns:mc="http://schemas.openxmlformats.org/markup-compatibility/2006">
              <mc:Choice xmlns:v="urn:schemas-microsoft-com:vml" Requires="v">
                <p:oleObj spid="_x0000_s12489" name="Ecuación" r:id="rId6" imgW="1168200" imgH="672840" progId="Equation.3">
                  <p:embed/>
                </p:oleObj>
              </mc:Choice>
              <mc:Fallback>
                <p:oleObj name="Ecuación" r:id="rId6" imgW="1168200" imgH="672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526" y="2273301"/>
                        <a:ext cx="9175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791" name="Group 1047"/>
          <p:cNvGrpSpPr>
            <a:grpSpLocks/>
          </p:cNvGrpSpPr>
          <p:nvPr/>
        </p:nvGrpSpPr>
        <p:grpSpPr bwMode="auto">
          <a:xfrm>
            <a:off x="2830516" y="2857501"/>
            <a:ext cx="1504951" cy="690563"/>
            <a:chOff x="1783" y="1692"/>
            <a:chExt cx="948" cy="435"/>
          </a:xfrm>
        </p:grpSpPr>
        <p:sp>
          <p:nvSpPr>
            <p:cNvPr id="32787" name="Text Box 1043"/>
            <p:cNvSpPr txBox="1">
              <a:spLocks noChangeArrowheads="1"/>
            </p:cNvSpPr>
            <p:nvPr/>
          </p:nvSpPr>
          <p:spPr bwMode="auto">
            <a:xfrm>
              <a:off x="1783" y="1933"/>
              <a:ext cx="948" cy="194"/>
            </a:xfrm>
            <a:prstGeom prst="rect">
              <a:avLst/>
            </a:prstGeom>
            <a:noFill/>
            <a:ln w="9525">
              <a:noFill/>
              <a:miter lim="800000"/>
              <a:headEnd/>
              <a:tailEnd/>
            </a:ln>
            <a:effectLst/>
          </p:spPr>
          <p:txBody>
            <a:bodyPr wrap="none">
              <a:spAutoFit/>
            </a:bodyPr>
            <a:lstStyle/>
            <a:p>
              <a:r>
                <a:rPr lang="es-ES_tradnl" sz="1400" dirty="0">
                  <a:latin typeface="+mj-lt"/>
                </a:rPr>
                <a:t>Conductividad</a:t>
              </a:r>
              <a:endParaRPr lang="es-ES_tradnl" sz="1600" dirty="0">
                <a:latin typeface="+mj-lt"/>
              </a:endParaRPr>
            </a:p>
          </p:txBody>
        </p:sp>
        <p:sp>
          <p:nvSpPr>
            <p:cNvPr id="32790" name="Line 1046"/>
            <p:cNvSpPr>
              <a:spLocks noChangeShapeType="1"/>
            </p:cNvSpPr>
            <p:nvPr/>
          </p:nvSpPr>
          <p:spPr bwMode="auto">
            <a:xfrm flipV="1">
              <a:off x="2168" y="1692"/>
              <a:ext cx="0" cy="237"/>
            </a:xfrm>
            <a:prstGeom prst="line">
              <a:avLst/>
            </a:prstGeom>
            <a:noFill/>
            <a:ln w="19050">
              <a:solidFill>
                <a:srgbClr val="FF0000"/>
              </a:solidFill>
              <a:round/>
              <a:headEnd/>
              <a:tailEnd type="triangle" w="med" len="med"/>
            </a:ln>
            <a:effectLst/>
          </p:spPr>
          <p:txBody>
            <a:bodyPr/>
            <a:lstStyle/>
            <a:p>
              <a:endParaRPr lang="es-AR"/>
            </a:p>
          </p:txBody>
        </p:sp>
      </p:grpSp>
      <p:graphicFrame>
        <p:nvGraphicFramePr>
          <p:cNvPr id="50178" name="Object 1026"/>
          <p:cNvGraphicFramePr>
            <a:graphicFrameLocks noChangeAspect="1"/>
          </p:cNvGraphicFramePr>
          <p:nvPr/>
        </p:nvGraphicFramePr>
        <p:xfrm>
          <a:off x="5216525" y="2292350"/>
          <a:ext cx="895350" cy="501650"/>
        </p:xfrm>
        <a:graphic>
          <a:graphicData uri="http://schemas.openxmlformats.org/presentationml/2006/ole">
            <mc:AlternateContent xmlns:mc="http://schemas.openxmlformats.org/markup-compatibility/2006">
              <mc:Choice xmlns:v="urn:schemas-microsoft-com:vml" Requires="v">
                <p:oleObj spid="_x0000_s12490" name="Ecuación" r:id="rId8" imgW="977760" imgH="545760" progId="Equation.3">
                  <p:embed/>
                </p:oleObj>
              </mc:Choice>
              <mc:Fallback>
                <p:oleObj name="Ecuación" r:id="rId8" imgW="977760" imgH="5457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6525" y="2292350"/>
                        <a:ext cx="8953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1027"/>
          <p:cNvGraphicFramePr>
            <a:graphicFrameLocks noChangeAspect="1"/>
          </p:cNvGraphicFramePr>
          <p:nvPr/>
        </p:nvGraphicFramePr>
        <p:xfrm>
          <a:off x="6176963" y="2298700"/>
          <a:ext cx="500062" cy="501650"/>
        </p:xfrm>
        <a:graphic>
          <a:graphicData uri="http://schemas.openxmlformats.org/presentationml/2006/ole">
            <mc:AlternateContent xmlns:mc="http://schemas.openxmlformats.org/markup-compatibility/2006">
              <mc:Choice xmlns:v="urn:schemas-microsoft-com:vml" Requires="v">
                <p:oleObj spid="_x0000_s12491" name="Ecuación" r:id="rId10" imgW="545760" imgH="545760" progId="Equation.3">
                  <p:embed/>
                </p:oleObj>
              </mc:Choice>
              <mc:Fallback>
                <p:oleObj name="Ecuación" r:id="rId10" imgW="545760" imgH="5457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6963" y="2298700"/>
                        <a:ext cx="50006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800" name="Group 1056"/>
          <p:cNvGrpSpPr>
            <a:grpSpLocks/>
          </p:cNvGrpSpPr>
          <p:nvPr/>
        </p:nvGrpSpPr>
        <p:grpSpPr bwMode="auto">
          <a:xfrm>
            <a:off x="4400550" y="2871786"/>
            <a:ext cx="3384550" cy="685799"/>
            <a:chOff x="2772" y="1701"/>
            <a:chExt cx="2132" cy="432"/>
          </a:xfrm>
        </p:grpSpPr>
        <p:sp>
          <p:nvSpPr>
            <p:cNvPr id="32793" name="Rectangle 1049"/>
            <p:cNvSpPr>
              <a:spLocks noChangeArrowheads="1"/>
            </p:cNvSpPr>
            <p:nvPr/>
          </p:nvSpPr>
          <p:spPr bwMode="auto">
            <a:xfrm>
              <a:off x="2772" y="1920"/>
              <a:ext cx="2132" cy="213"/>
            </a:xfrm>
            <a:prstGeom prst="rect">
              <a:avLst/>
            </a:prstGeom>
            <a:noFill/>
            <a:ln w="9525">
              <a:noFill/>
              <a:miter lim="800000"/>
              <a:headEnd/>
              <a:tailEnd/>
            </a:ln>
            <a:effectLst/>
          </p:spPr>
          <p:txBody>
            <a:bodyPr wrap="none" anchor="ctr">
              <a:spAutoFit/>
            </a:bodyPr>
            <a:lstStyle/>
            <a:p>
              <a:r>
                <a:rPr lang="es-ES_tradnl" sz="1600" dirty="0">
                  <a:latin typeface="+mn-lt"/>
                </a:rPr>
                <a:t>Resistencia térmica en W</a:t>
              </a:r>
              <a:r>
                <a:rPr lang="es-ES_tradnl" sz="1600" baseline="30000" dirty="0">
                  <a:latin typeface="+mn-lt"/>
                </a:rPr>
                <a:t>-1</a:t>
              </a:r>
              <a:r>
                <a:rPr lang="es-ES_tradnl" sz="1600" dirty="0">
                  <a:latin typeface="+mn-lt"/>
                </a:rPr>
                <a:t>·m</a:t>
              </a:r>
              <a:r>
                <a:rPr lang="es-ES_tradnl" sz="1600" baseline="30000" dirty="0">
                  <a:latin typeface="+mn-lt"/>
                </a:rPr>
                <a:t>2</a:t>
              </a:r>
              <a:r>
                <a:rPr lang="es-ES_tradnl" sz="1600" dirty="0">
                  <a:latin typeface="+mn-lt"/>
                </a:rPr>
                <a:t>·K </a:t>
              </a:r>
              <a:endParaRPr lang="es-ES_tradnl" sz="1600" baseline="30000" dirty="0">
                <a:latin typeface="+mn-lt"/>
              </a:endParaRPr>
            </a:p>
          </p:txBody>
        </p:sp>
        <p:sp>
          <p:nvSpPr>
            <p:cNvPr id="32799" name="Line 1055"/>
            <p:cNvSpPr>
              <a:spLocks noChangeShapeType="1"/>
            </p:cNvSpPr>
            <p:nvPr/>
          </p:nvSpPr>
          <p:spPr bwMode="auto">
            <a:xfrm>
              <a:off x="3666" y="1701"/>
              <a:ext cx="0" cy="256"/>
            </a:xfrm>
            <a:prstGeom prst="line">
              <a:avLst/>
            </a:prstGeom>
            <a:noFill/>
            <a:ln w="19050">
              <a:solidFill>
                <a:srgbClr val="FF0000"/>
              </a:solidFill>
              <a:round/>
              <a:headEnd/>
              <a:tailEnd type="triangle" w="med" len="med"/>
            </a:ln>
            <a:effectLst/>
          </p:spPr>
          <p:txBody>
            <a:bodyPr/>
            <a:lstStyle/>
            <a:p>
              <a:endParaRPr lang="es-AR"/>
            </a:p>
          </p:txBody>
        </p:sp>
      </p:grpSp>
      <p:sp>
        <p:nvSpPr>
          <p:cNvPr id="32801" name="Text Box 1057"/>
          <p:cNvSpPr txBox="1">
            <a:spLocks noChangeArrowheads="1"/>
          </p:cNvSpPr>
          <p:nvPr/>
        </p:nvSpPr>
        <p:spPr bwMode="auto">
          <a:xfrm>
            <a:off x="2403475" y="4095750"/>
            <a:ext cx="3714478" cy="369332"/>
          </a:xfrm>
          <a:prstGeom prst="rect">
            <a:avLst/>
          </a:prstGeom>
          <a:noFill/>
          <a:ln w="9525">
            <a:noFill/>
            <a:miter lim="800000"/>
            <a:headEnd/>
            <a:tailEnd/>
          </a:ln>
          <a:effectLst/>
        </p:spPr>
        <p:txBody>
          <a:bodyPr wrap="none">
            <a:spAutoFit/>
          </a:bodyPr>
          <a:lstStyle/>
          <a:p>
            <a:r>
              <a:rPr lang="es-ES_tradnl" u="sng" dirty="0">
                <a:latin typeface="+mn-lt"/>
              </a:rPr>
              <a:t>Similitud con circuitos eléctricos</a:t>
            </a:r>
          </a:p>
        </p:txBody>
      </p:sp>
      <p:grpSp>
        <p:nvGrpSpPr>
          <p:cNvPr id="32844" name="Group 1100"/>
          <p:cNvGrpSpPr>
            <a:grpSpLocks/>
          </p:cNvGrpSpPr>
          <p:nvPr/>
        </p:nvGrpSpPr>
        <p:grpSpPr bwMode="auto">
          <a:xfrm>
            <a:off x="2414589" y="4862513"/>
            <a:ext cx="1146175" cy="1079500"/>
            <a:chOff x="2231" y="2963"/>
            <a:chExt cx="722" cy="680"/>
          </a:xfrm>
        </p:grpSpPr>
        <p:grpSp>
          <p:nvGrpSpPr>
            <p:cNvPr id="32836" name="Group 1092"/>
            <p:cNvGrpSpPr>
              <a:grpSpLocks noChangeAspect="1"/>
            </p:cNvGrpSpPr>
            <p:nvPr/>
          </p:nvGrpSpPr>
          <p:grpSpPr bwMode="auto">
            <a:xfrm>
              <a:off x="2822" y="2963"/>
              <a:ext cx="131" cy="680"/>
              <a:chOff x="2967" y="3045"/>
              <a:chExt cx="201" cy="551"/>
            </a:xfrm>
          </p:grpSpPr>
          <p:grpSp>
            <p:nvGrpSpPr>
              <p:cNvPr id="32815" name="Group 1071"/>
              <p:cNvGrpSpPr>
                <a:grpSpLocks noChangeAspect="1"/>
              </p:cNvGrpSpPr>
              <p:nvPr/>
            </p:nvGrpSpPr>
            <p:grpSpPr bwMode="auto">
              <a:xfrm>
                <a:off x="2967" y="3405"/>
                <a:ext cx="198" cy="129"/>
                <a:chOff x="2967" y="2739"/>
                <a:chExt cx="198" cy="795"/>
              </a:xfrm>
            </p:grpSpPr>
            <p:sp>
              <p:nvSpPr>
                <p:cNvPr id="32811" name="Line 1067"/>
                <p:cNvSpPr>
                  <a:spLocks noChangeAspect="1" noChangeShapeType="1"/>
                </p:cNvSpPr>
                <p:nvPr/>
              </p:nvSpPr>
              <p:spPr bwMode="auto">
                <a:xfrm flipH="1">
                  <a:off x="2967" y="2739"/>
                  <a:ext cx="198" cy="198"/>
                </a:xfrm>
                <a:prstGeom prst="line">
                  <a:avLst/>
                </a:prstGeom>
                <a:noFill/>
                <a:ln w="9525">
                  <a:solidFill>
                    <a:schemeClr val="tx1"/>
                  </a:solidFill>
                  <a:round/>
                  <a:headEnd/>
                  <a:tailEnd/>
                </a:ln>
                <a:effectLst/>
              </p:spPr>
              <p:txBody>
                <a:bodyPr wrap="none" anchor="ctr"/>
                <a:lstStyle/>
                <a:p>
                  <a:endParaRPr lang="es-AR"/>
                </a:p>
              </p:txBody>
            </p:sp>
            <p:sp>
              <p:nvSpPr>
                <p:cNvPr id="32812" name="Line 1068"/>
                <p:cNvSpPr>
                  <a:spLocks noChangeAspect="1" noChangeShapeType="1"/>
                </p:cNvSpPr>
                <p:nvPr/>
              </p:nvSpPr>
              <p:spPr bwMode="auto">
                <a:xfrm flipH="1" flipV="1">
                  <a:off x="2967" y="2940"/>
                  <a:ext cx="198" cy="198"/>
                </a:xfrm>
                <a:prstGeom prst="line">
                  <a:avLst/>
                </a:prstGeom>
                <a:noFill/>
                <a:ln w="9525">
                  <a:solidFill>
                    <a:schemeClr val="tx1"/>
                  </a:solidFill>
                  <a:round/>
                  <a:headEnd/>
                  <a:tailEnd/>
                </a:ln>
                <a:effectLst/>
              </p:spPr>
              <p:txBody>
                <a:bodyPr wrap="none" anchor="ctr"/>
                <a:lstStyle/>
                <a:p>
                  <a:endParaRPr lang="es-AR"/>
                </a:p>
              </p:txBody>
            </p:sp>
            <p:sp>
              <p:nvSpPr>
                <p:cNvPr id="32813" name="Line 1069"/>
                <p:cNvSpPr>
                  <a:spLocks noChangeAspect="1" noChangeShapeType="1"/>
                </p:cNvSpPr>
                <p:nvPr/>
              </p:nvSpPr>
              <p:spPr bwMode="auto">
                <a:xfrm flipH="1">
                  <a:off x="2967" y="3138"/>
                  <a:ext cx="198" cy="198"/>
                </a:xfrm>
                <a:prstGeom prst="line">
                  <a:avLst/>
                </a:prstGeom>
                <a:noFill/>
                <a:ln w="9525">
                  <a:solidFill>
                    <a:schemeClr val="tx1"/>
                  </a:solidFill>
                  <a:round/>
                  <a:headEnd/>
                  <a:tailEnd/>
                </a:ln>
                <a:effectLst/>
              </p:spPr>
              <p:txBody>
                <a:bodyPr wrap="none" anchor="ctr"/>
                <a:lstStyle/>
                <a:p>
                  <a:endParaRPr lang="es-AR"/>
                </a:p>
              </p:txBody>
            </p:sp>
            <p:sp>
              <p:nvSpPr>
                <p:cNvPr id="32814" name="Line 1070"/>
                <p:cNvSpPr>
                  <a:spLocks noChangeAspect="1" noChangeShapeType="1"/>
                </p:cNvSpPr>
                <p:nvPr/>
              </p:nvSpPr>
              <p:spPr bwMode="auto">
                <a:xfrm flipH="1" flipV="1">
                  <a:off x="2967" y="3336"/>
                  <a:ext cx="198" cy="198"/>
                </a:xfrm>
                <a:prstGeom prst="line">
                  <a:avLst/>
                </a:prstGeom>
                <a:noFill/>
                <a:ln w="9525">
                  <a:solidFill>
                    <a:schemeClr val="tx1"/>
                  </a:solidFill>
                  <a:round/>
                  <a:headEnd/>
                  <a:tailEnd/>
                </a:ln>
                <a:effectLst/>
              </p:spPr>
              <p:txBody>
                <a:bodyPr wrap="none" anchor="ctr"/>
                <a:lstStyle/>
                <a:p>
                  <a:endParaRPr lang="es-AR"/>
                </a:p>
              </p:txBody>
            </p:sp>
          </p:grpSp>
          <p:grpSp>
            <p:nvGrpSpPr>
              <p:cNvPr id="32816" name="Group 1072"/>
              <p:cNvGrpSpPr>
                <a:grpSpLocks noChangeAspect="1"/>
              </p:cNvGrpSpPr>
              <p:nvPr/>
            </p:nvGrpSpPr>
            <p:grpSpPr bwMode="auto">
              <a:xfrm>
                <a:off x="2967" y="3273"/>
                <a:ext cx="198" cy="129"/>
                <a:chOff x="2967" y="2739"/>
                <a:chExt cx="198" cy="795"/>
              </a:xfrm>
            </p:grpSpPr>
            <p:sp>
              <p:nvSpPr>
                <p:cNvPr id="32817" name="Line 1073"/>
                <p:cNvSpPr>
                  <a:spLocks noChangeAspect="1" noChangeShapeType="1"/>
                </p:cNvSpPr>
                <p:nvPr/>
              </p:nvSpPr>
              <p:spPr bwMode="auto">
                <a:xfrm flipH="1">
                  <a:off x="2967" y="2739"/>
                  <a:ext cx="198" cy="198"/>
                </a:xfrm>
                <a:prstGeom prst="line">
                  <a:avLst/>
                </a:prstGeom>
                <a:noFill/>
                <a:ln w="9525">
                  <a:solidFill>
                    <a:schemeClr val="tx1"/>
                  </a:solidFill>
                  <a:round/>
                  <a:headEnd/>
                  <a:tailEnd/>
                </a:ln>
                <a:effectLst/>
              </p:spPr>
              <p:txBody>
                <a:bodyPr wrap="none" anchor="ctr"/>
                <a:lstStyle/>
                <a:p>
                  <a:endParaRPr lang="es-AR"/>
                </a:p>
              </p:txBody>
            </p:sp>
            <p:sp>
              <p:nvSpPr>
                <p:cNvPr id="32818" name="Line 1074"/>
                <p:cNvSpPr>
                  <a:spLocks noChangeAspect="1" noChangeShapeType="1"/>
                </p:cNvSpPr>
                <p:nvPr/>
              </p:nvSpPr>
              <p:spPr bwMode="auto">
                <a:xfrm flipH="1" flipV="1">
                  <a:off x="2967" y="2940"/>
                  <a:ext cx="198" cy="198"/>
                </a:xfrm>
                <a:prstGeom prst="line">
                  <a:avLst/>
                </a:prstGeom>
                <a:noFill/>
                <a:ln w="9525">
                  <a:solidFill>
                    <a:schemeClr val="tx1"/>
                  </a:solidFill>
                  <a:round/>
                  <a:headEnd/>
                  <a:tailEnd/>
                </a:ln>
                <a:effectLst/>
              </p:spPr>
              <p:txBody>
                <a:bodyPr wrap="none" anchor="ctr"/>
                <a:lstStyle/>
                <a:p>
                  <a:endParaRPr lang="es-AR"/>
                </a:p>
              </p:txBody>
            </p:sp>
            <p:sp>
              <p:nvSpPr>
                <p:cNvPr id="32819" name="Line 1075"/>
                <p:cNvSpPr>
                  <a:spLocks noChangeAspect="1" noChangeShapeType="1"/>
                </p:cNvSpPr>
                <p:nvPr/>
              </p:nvSpPr>
              <p:spPr bwMode="auto">
                <a:xfrm flipH="1">
                  <a:off x="2967" y="3138"/>
                  <a:ext cx="198" cy="198"/>
                </a:xfrm>
                <a:prstGeom prst="line">
                  <a:avLst/>
                </a:prstGeom>
                <a:noFill/>
                <a:ln w="9525">
                  <a:solidFill>
                    <a:schemeClr val="tx1"/>
                  </a:solidFill>
                  <a:round/>
                  <a:headEnd/>
                  <a:tailEnd/>
                </a:ln>
                <a:effectLst/>
              </p:spPr>
              <p:txBody>
                <a:bodyPr wrap="none" anchor="ctr"/>
                <a:lstStyle/>
                <a:p>
                  <a:endParaRPr lang="es-AR"/>
                </a:p>
              </p:txBody>
            </p:sp>
            <p:sp>
              <p:nvSpPr>
                <p:cNvPr id="32820" name="Line 1076"/>
                <p:cNvSpPr>
                  <a:spLocks noChangeAspect="1" noChangeShapeType="1"/>
                </p:cNvSpPr>
                <p:nvPr/>
              </p:nvSpPr>
              <p:spPr bwMode="auto">
                <a:xfrm flipH="1" flipV="1">
                  <a:off x="2967" y="3336"/>
                  <a:ext cx="198" cy="198"/>
                </a:xfrm>
                <a:prstGeom prst="line">
                  <a:avLst/>
                </a:prstGeom>
                <a:noFill/>
                <a:ln w="9525">
                  <a:solidFill>
                    <a:schemeClr val="tx1"/>
                  </a:solidFill>
                  <a:round/>
                  <a:headEnd/>
                  <a:tailEnd/>
                </a:ln>
                <a:effectLst/>
              </p:spPr>
              <p:txBody>
                <a:bodyPr wrap="none" anchor="ctr"/>
                <a:lstStyle/>
                <a:p>
                  <a:endParaRPr lang="es-AR"/>
                </a:p>
              </p:txBody>
            </p:sp>
          </p:grpSp>
          <p:grpSp>
            <p:nvGrpSpPr>
              <p:cNvPr id="32821" name="Group 1077"/>
              <p:cNvGrpSpPr>
                <a:grpSpLocks noChangeAspect="1"/>
              </p:cNvGrpSpPr>
              <p:nvPr/>
            </p:nvGrpSpPr>
            <p:grpSpPr bwMode="auto">
              <a:xfrm>
                <a:off x="2967" y="3141"/>
                <a:ext cx="198" cy="129"/>
                <a:chOff x="2967" y="2739"/>
                <a:chExt cx="198" cy="795"/>
              </a:xfrm>
            </p:grpSpPr>
            <p:sp>
              <p:nvSpPr>
                <p:cNvPr id="32822" name="Line 1078"/>
                <p:cNvSpPr>
                  <a:spLocks noChangeAspect="1" noChangeShapeType="1"/>
                </p:cNvSpPr>
                <p:nvPr/>
              </p:nvSpPr>
              <p:spPr bwMode="auto">
                <a:xfrm flipH="1">
                  <a:off x="2967" y="2739"/>
                  <a:ext cx="198" cy="198"/>
                </a:xfrm>
                <a:prstGeom prst="line">
                  <a:avLst/>
                </a:prstGeom>
                <a:noFill/>
                <a:ln w="9525">
                  <a:solidFill>
                    <a:schemeClr val="tx1"/>
                  </a:solidFill>
                  <a:round/>
                  <a:headEnd/>
                  <a:tailEnd/>
                </a:ln>
                <a:effectLst/>
              </p:spPr>
              <p:txBody>
                <a:bodyPr wrap="none" anchor="ctr"/>
                <a:lstStyle/>
                <a:p>
                  <a:endParaRPr lang="es-AR"/>
                </a:p>
              </p:txBody>
            </p:sp>
            <p:sp>
              <p:nvSpPr>
                <p:cNvPr id="32823" name="Line 1079"/>
                <p:cNvSpPr>
                  <a:spLocks noChangeAspect="1" noChangeShapeType="1"/>
                </p:cNvSpPr>
                <p:nvPr/>
              </p:nvSpPr>
              <p:spPr bwMode="auto">
                <a:xfrm flipH="1" flipV="1">
                  <a:off x="2967" y="2940"/>
                  <a:ext cx="198" cy="198"/>
                </a:xfrm>
                <a:prstGeom prst="line">
                  <a:avLst/>
                </a:prstGeom>
                <a:noFill/>
                <a:ln w="9525">
                  <a:solidFill>
                    <a:schemeClr val="tx1"/>
                  </a:solidFill>
                  <a:round/>
                  <a:headEnd/>
                  <a:tailEnd/>
                </a:ln>
                <a:effectLst/>
              </p:spPr>
              <p:txBody>
                <a:bodyPr wrap="none" anchor="ctr"/>
                <a:lstStyle/>
                <a:p>
                  <a:endParaRPr lang="es-AR"/>
                </a:p>
              </p:txBody>
            </p:sp>
            <p:sp>
              <p:nvSpPr>
                <p:cNvPr id="32824" name="Line 1080"/>
                <p:cNvSpPr>
                  <a:spLocks noChangeAspect="1" noChangeShapeType="1"/>
                </p:cNvSpPr>
                <p:nvPr/>
              </p:nvSpPr>
              <p:spPr bwMode="auto">
                <a:xfrm flipH="1">
                  <a:off x="2967" y="3138"/>
                  <a:ext cx="198" cy="198"/>
                </a:xfrm>
                <a:prstGeom prst="line">
                  <a:avLst/>
                </a:prstGeom>
                <a:noFill/>
                <a:ln w="9525">
                  <a:solidFill>
                    <a:schemeClr val="tx1"/>
                  </a:solidFill>
                  <a:round/>
                  <a:headEnd/>
                  <a:tailEnd/>
                </a:ln>
                <a:effectLst/>
              </p:spPr>
              <p:txBody>
                <a:bodyPr wrap="none" anchor="ctr"/>
                <a:lstStyle/>
                <a:p>
                  <a:endParaRPr lang="es-AR"/>
                </a:p>
              </p:txBody>
            </p:sp>
            <p:sp>
              <p:nvSpPr>
                <p:cNvPr id="32825" name="Line 1081"/>
                <p:cNvSpPr>
                  <a:spLocks noChangeAspect="1" noChangeShapeType="1"/>
                </p:cNvSpPr>
                <p:nvPr/>
              </p:nvSpPr>
              <p:spPr bwMode="auto">
                <a:xfrm flipH="1" flipV="1">
                  <a:off x="2967" y="3336"/>
                  <a:ext cx="198" cy="198"/>
                </a:xfrm>
                <a:prstGeom prst="line">
                  <a:avLst/>
                </a:prstGeom>
                <a:noFill/>
                <a:ln w="9525">
                  <a:solidFill>
                    <a:schemeClr val="tx1"/>
                  </a:solidFill>
                  <a:round/>
                  <a:headEnd/>
                  <a:tailEnd/>
                </a:ln>
                <a:effectLst/>
              </p:spPr>
              <p:txBody>
                <a:bodyPr wrap="none" anchor="ctr"/>
                <a:lstStyle/>
                <a:p>
                  <a:endParaRPr lang="es-AR"/>
                </a:p>
              </p:txBody>
            </p:sp>
          </p:grpSp>
          <p:sp>
            <p:nvSpPr>
              <p:cNvPr id="32826" name="Line 1082"/>
              <p:cNvSpPr>
                <a:spLocks noChangeAspect="1" noChangeShapeType="1"/>
              </p:cNvSpPr>
              <p:nvPr/>
            </p:nvSpPr>
            <p:spPr bwMode="auto">
              <a:xfrm flipV="1">
                <a:off x="3078" y="3536"/>
                <a:ext cx="90" cy="15"/>
              </a:xfrm>
              <a:prstGeom prst="line">
                <a:avLst/>
              </a:prstGeom>
              <a:noFill/>
              <a:ln w="9525">
                <a:solidFill>
                  <a:schemeClr val="tx1"/>
                </a:solidFill>
                <a:round/>
                <a:headEnd/>
                <a:tailEnd/>
              </a:ln>
              <a:effectLst/>
            </p:spPr>
            <p:txBody>
              <a:bodyPr wrap="none" anchor="ctr"/>
              <a:lstStyle/>
              <a:p>
                <a:endParaRPr lang="es-AR"/>
              </a:p>
            </p:txBody>
          </p:sp>
          <p:sp>
            <p:nvSpPr>
              <p:cNvPr id="32827" name="Line 1083"/>
              <p:cNvSpPr>
                <a:spLocks noChangeAspect="1" noChangeShapeType="1"/>
              </p:cNvSpPr>
              <p:nvPr/>
            </p:nvSpPr>
            <p:spPr bwMode="auto">
              <a:xfrm flipV="1">
                <a:off x="2976" y="3090"/>
                <a:ext cx="94" cy="15"/>
              </a:xfrm>
              <a:prstGeom prst="line">
                <a:avLst/>
              </a:prstGeom>
              <a:noFill/>
              <a:ln w="9525">
                <a:solidFill>
                  <a:schemeClr val="tx1"/>
                </a:solidFill>
                <a:round/>
                <a:headEnd/>
                <a:tailEnd/>
              </a:ln>
              <a:effectLst/>
            </p:spPr>
            <p:txBody>
              <a:bodyPr wrap="none" anchor="ctr"/>
              <a:lstStyle/>
              <a:p>
                <a:endParaRPr lang="es-AR"/>
              </a:p>
            </p:txBody>
          </p:sp>
          <p:sp>
            <p:nvSpPr>
              <p:cNvPr id="32832" name="Line 1088"/>
              <p:cNvSpPr>
                <a:spLocks noChangeAspect="1" noChangeShapeType="1"/>
              </p:cNvSpPr>
              <p:nvPr/>
            </p:nvSpPr>
            <p:spPr bwMode="auto">
              <a:xfrm flipH="1" flipV="1">
                <a:off x="2970" y="3107"/>
                <a:ext cx="198" cy="32"/>
              </a:xfrm>
              <a:prstGeom prst="line">
                <a:avLst/>
              </a:prstGeom>
              <a:noFill/>
              <a:ln w="9525">
                <a:solidFill>
                  <a:schemeClr val="tx1"/>
                </a:solidFill>
                <a:round/>
                <a:headEnd/>
                <a:tailEnd/>
              </a:ln>
              <a:effectLst/>
            </p:spPr>
            <p:txBody>
              <a:bodyPr wrap="none" anchor="ctr"/>
              <a:lstStyle/>
              <a:p>
                <a:endParaRPr lang="es-AR"/>
              </a:p>
            </p:txBody>
          </p:sp>
          <p:sp>
            <p:nvSpPr>
              <p:cNvPr id="32834" name="Line 1090"/>
              <p:cNvSpPr>
                <a:spLocks noChangeAspect="1" noChangeShapeType="1"/>
              </p:cNvSpPr>
              <p:nvPr/>
            </p:nvSpPr>
            <p:spPr bwMode="auto">
              <a:xfrm flipV="1">
                <a:off x="3077" y="3045"/>
                <a:ext cx="0" cy="47"/>
              </a:xfrm>
              <a:prstGeom prst="line">
                <a:avLst/>
              </a:prstGeom>
              <a:noFill/>
              <a:ln w="9525">
                <a:solidFill>
                  <a:schemeClr val="tx1"/>
                </a:solidFill>
                <a:round/>
                <a:headEnd/>
                <a:tailEnd/>
              </a:ln>
              <a:effectLst/>
            </p:spPr>
            <p:txBody>
              <a:bodyPr wrap="none" anchor="ctr"/>
              <a:lstStyle/>
              <a:p>
                <a:endParaRPr lang="es-AR"/>
              </a:p>
            </p:txBody>
          </p:sp>
          <p:sp>
            <p:nvSpPr>
              <p:cNvPr id="32835" name="Line 1091"/>
              <p:cNvSpPr>
                <a:spLocks noChangeAspect="1" noChangeShapeType="1"/>
              </p:cNvSpPr>
              <p:nvPr/>
            </p:nvSpPr>
            <p:spPr bwMode="auto">
              <a:xfrm flipV="1">
                <a:off x="3077" y="3549"/>
                <a:ext cx="0" cy="47"/>
              </a:xfrm>
              <a:prstGeom prst="line">
                <a:avLst/>
              </a:prstGeom>
              <a:noFill/>
              <a:ln w="9525">
                <a:solidFill>
                  <a:schemeClr val="tx1"/>
                </a:solidFill>
                <a:round/>
                <a:headEnd/>
                <a:tailEnd/>
              </a:ln>
              <a:effectLst/>
            </p:spPr>
            <p:txBody>
              <a:bodyPr wrap="none" anchor="ctr"/>
              <a:lstStyle/>
              <a:p>
                <a:endParaRPr lang="es-AR"/>
              </a:p>
            </p:txBody>
          </p:sp>
        </p:grpSp>
        <p:grpSp>
          <p:nvGrpSpPr>
            <p:cNvPr id="32841" name="Group 1097"/>
            <p:cNvGrpSpPr>
              <a:grpSpLocks/>
            </p:cNvGrpSpPr>
            <p:nvPr/>
          </p:nvGrpSpPr>
          <p:grpSpPr bwMode="auto">
            <a:xfrm>
              <a:off x="2231" y="3279"/>
              <a:ext cx="272" cy="87"/>
              <a:chOff x="2234" y="3287"/>
              <a:chExt cx="272" cy="87"/>
            </a:xfrm>
          </p:grpSpPr>
          <p:sp>
            <p:nvSpPr>
              <p:cNvPr id="32837" name="Rectangle 1093"/>
              <p:cNvSpPr>
                <a:spLocks noChangeArrowheads="1"/>
              </p:cNvSpPr>
              <p:nvPr/>
            </p:nvSpPr>
            <p:spPr bwMode="auto">
              <a:xfrm>
                <a:off x="2280" y="3327"/>
                <a:ext cx="179" cy="47"/>
              </a:xfrm>
              <a:prstGeom prst="rect">
                <a:avLst/>
              </a:prstGeom>
              <a:solidFill>
                <a:schemeClr val="tx1"/>
              </a:solidFill>
              <a:ln w="9525">
                <a:solidFill>
                  <a:schemeClr val="tx1"/>
                </a:solidFill>
                <a:miter lim="800000"/>
                <a:headEnd/>
                <a:tailEnd/>
              </a:ln>
              <a:effectLst/>
            </p:spPr>
            <p:txBody>
              <a:bodyPr wrap="none" anchor="ctr"/>
              <a:lstStyle/>
              <a:p>
                <a:endParaRPr lang="es-AR"/>
              </a:p>
            </p:txBody>
          </p:sp>
          <p:sp>
            <p:nvSpPr>
              <p:cNvPr id="32840" name="Rectangle 1096"/>
              <p:cNvSpPr>
                <a:spLocks noChangeArrowheads="1"/>
              </p:cNvSpPr>
              <p:nvPr/>
            </p:nvSpPr>
            <p:spPr bwMode="auto">
              <a:xfrm>
                <a:off x="2234" y="3287"/>
                <a:ext cx="272" cy="23"/>
              </a:xfrm>
              <a:prstGeom prst="rect">
                <a:avLst/>
              </a:prstGeom>
              <a:solidFill>
                <a:schemeClr val="tx1"/>
              </a:solidFill>
              <a:ln w="9525">
                <a:solidFill>
                  <a:schemeClr val="tx1"/>
                </a:solidFill>
                <a:miter lim="800000"/>
                <a:headEnd/>
                <a:tailEnd/>
              </a:ln>
              <a:effectLst/>
            </p:spPr>
            <p:txBody>
              <a:bodyPr wrap="none" anchor="ctr"/>
              <a:lstStyle/>
              <a:p>
                <a:endParaRPr lang="es-AR"/>
              </a:p>
            </p:txBody>
          </p:sp>
        </p:grpSp>
        <p:cxnSp>
          <p:nvCxnSpPr>
            <p:cNvPr id="32842" name="AutoShape 1098"/>
            <p:cNvCxnSpPr>
              <a:cxnSpLocks noChangeShapeType="1"/>
              <a:stCxn id="32840" idx="0"/>
              <a:endCxn id="32834" idx="1"/>
            </p:cNvCxnSpPr>
            <p:nvPr/>
          </p:nvCxnSpPr>
          <p:spPr bwMode="auto">
            <a:xfrm rot="16200000">
              <a:off x="2473" y="2857"/>
              <a:ext cx="316" cy="527"/>
            </a:xfrm>
            <a:prstGeom prst="bentConnector3">
              <a:avLst>
                <a:gd name="adj1" fmla="val 105060"/>
              </a:avLst>
            </a:prstGeom>
            <a:noFill/>
            <a:ln w="9525">
              <a:solidFill>
                <a:schemeClr val="tx1"/>
              </a:solidFill>
              <a:miter lim="800000"/>
              <a:headEnd/>
              <a:tailEnd/>
            </a:ln>
            <a:effectLst/>
          </p:spPr>
        </p:cxnSp>
        <p:cxnSp>
          <p:nvCxnSpPr>
            <p:cNvPr id="32843" name="AutoShape 1099"/>
            <p:cNvCxnSpPr>
              <a:cxnSpLocks noChangeShapeType="1"/>
              <a:stCxn id="32837" idx="2"/>
              <a:endCxn id="32835" idx="0"/>
            </p:cNvCxnSpPr>
            <p:nvPr/>
          </p:nvCxnSpPr>
          <p:spPr bwMode="auto">
            <a:xfrm rot="16200000" flipH="1">
              <a:off x="2492" y="3241"/>
              <a:ext cx="277" cy="527"/>
            </a:xfrm>
            <a:prstGeom prst="bentConnector3">
              <a:avLst>
                <a:gd name="adj1" fmla="val 105051"/>
              </a:avLst>
            </a:prstGeom>
            <a:noFill/>
            <a:ln w="9525">
              <a:solidFill>
                <a:schemeClr val="tx1"/>
              </a:solidFill>
              <a:miter lim="800000"/>
              <a:headEnd/>
              <a:tailEnd/>
            </a:ln>
            <a:effectLst/>
          </p:spPr>
        </p:cxnSp>
      </p:grpSp>
      <p:graphicFrame>
        <p:nvGraphicFramePr>
          <p:cNvPr id="50180" name="Object 1028"/>
          <p:cNvGraphicFramePr>
            <a:graphicFrameLocks noChangeAspect="1"/>
          </p:cNvGraphicFramePr>
          <p:nvPr/>
        </p:nvGraphicFramePr>
        <p:xfrm>
          <a:off x="3595688" y="5326063"/>
          <a:ext cx="190500" cy="214312"/>
        </p:xfrm>
        <a:graphic>
          <a:graphicData uri="http://schemas.openxmlformats.org/presentationml/2006/ole">
            <mc:AlternateContent xmlns:mc="http://schemas.openxmlformats.org/markup-compatibility/2006">
              <mc:Choice xmlns:v="urn:schemas-microsoft-com:vml" Requires="v">
                <p:oleObj spid="_x0000_s12492" name="Ecuación" r:id="rId12" imgW="190440" imgH="215640" progId="Equation.3">
                  <p:embed/>
                </p:oleObj>
              </mc:Choice>
              <mc:Fallback>
                <p:oleObj name="Ecuación" r:id="rId12" imgW="1904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326063"/>
                        <a:ext cx="190500" cy="21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862" name="Group 1118"/>
          <p:cNvGrpSpPr>
            <a:grpSpLocks/>
          </p:cNvGrpSpPr>
          <p:nvPr/>
        </p:nvGrpSpPr>
        <p:grpSpPr bwMode="auto">
          <a:xfrm>
            <a:off x="2798763" y="4891088"/>
            <a:ext cx="476250" cy="266700"/>
            <a:chOff x="1763" y="2973"/>
            <a:chExt cx="300" cy="168"/>
          </a:xfrm>
        </p:grpSpPr>
        <p:sp>
          <p:nvSpPr>
            <p:cNvPr id="32845" name="Line 1101"/>
            <p:cNvSpPr>
              <a:spLocks noChangeShapeType="1"/>
            </p:cNvSpPr>
            <p:nvPr/>
          </p:nvSpPr>
          <p:spPr bwMode="auto">
            <a:xfrm>
              <a:off x="1763" y="2973"/>
              <a:ext cx="300" cy="0"/>
            </a:xfrm>
            <a:prstGeom prst="line">
              <a:avLst/>
            </a:prstGeom>
            <a:noFill/>
            <a:ln w="9525">
              <a:solidFill>
                <a:srgbClr val="FF0000"/>
              </a:solidFill>
              <a:round/>
              <a:headEnd/>
              <a:tailEnd type="triangle" w="med" len="med"/>
            </a:ln>
            <a:effectLst/>
          </p:spPr>
          <p:txBody>
            <a:bodyPr wrap="none" anchor="ctr"/>
            <a:lstStyle/>
            <a:p>
              <a:endParaRPr lang="es-AR"/>
            </a:p>
          </p:txBody>
        </p:sp>
        <p:graphicFrame>
          <p:nvGraphicFramePr>
            <p:cNvPr id="50184" name="Object 1032"/>
            <p:cNvGraphicFramePr>
              <a:graphicFrameLocks noChangeAspect="1"/>
            </p:cNvGraphicFramePr>
            <p:nvPr/>
          </p:nvGraphicFramePr>
          <p:xfrm>
            <a:off x="1882" y="3006"/>
            <a:ext cx="95" cy="135"/>
          </p:xfrm>
          <a:graphic>
            <a:graphicData uri="http://schemas.openxmlformats.org/presentationml/2006/ole">
              <mc:AlternateContent xmlns:mc="http://schemas.openxmlformats.org/markup-compatibility/2006">
                <mc:Choice xmlns:v="urn:schemas-microsoft-com:vml" Requires="v">
                  <p:oleObj spid="_x0000_s12493" name="Ecuación" r:id="rId14" imgW="152280" imgH="215640" progId="Equation.3">
                    <p:embed/>
                  </p:oleObj>
                </mc:Choice>
                <mc:Fallback>
                  <p:oleObj name="Ecuación" r:id="rId14" imgW="15228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2" y="3006"/>
                          <a:ext cx="95" cy="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0181" name="Object 1029"/>
          <p:cNvGraphicFramePr>
            <a:graphicFrameLocks noChangeAspect="1"/>
          </p:cNvGraphicFramePr>
          <p:nvPr/>
        </p:nvGraphicFramePr>
        <p:xfrm>
          <a:off x="2324101" y="5526088"/>
          <a:ext cx="239713" cy="290512"/>
        </p:xfrm>
        <a:graphic>
          <a:graphicData uri="http://schemas.openxmlformats.org/presentationml/2006/ole">
            <mc:AlternateContent xmlns:mc="http://schemas.openxmlformats.org/markup-compatibility/2006">
              <mc:Choice xmlns:v="urn:schemas-microsoft-com:vml" Requires="v">
                <p:oleObj spid="_x0000_s12494" name="Ecuación" r:id="rId16" imgW="241200" imgH="291960" progId="Equation.3">
                  <p:embed/>
                </p:oleObj>
              </mc:Choice>
              <mc:Fallback>
                <p:oleObj name="Ecuación" r:id="rId16" imgW="241200" imgH="2919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4101" y="5526088"/>
                        <a:ext cx="239713"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1030"/>
          <p:cNvGraphicFramePr>
            <a:graphicFrameLocks noChangeAspect="1"/>
          </p:cNvGraphicFramePr>
          <p:nvPr/>
        </p:nvGraphicFramePr>
        <p:xfrm>
          <a:off x="4506914" y="5087939"/>
          <a:ext cx="820737" cy="720725"/>
        </p:xfrm>
        <a:graphic>
          <a:graphicData uri="http://schemas.openxmlformats.org/presentationml/2006/ole">
            <mc:AlternateContent xmlns:mc="http://schemas.openxmlformats.org/markup-compatibility/2006">
              <mc:Choice xmlns:v="urn:schemas-microsoft-com:vml" Requires="v">
                <p:oleObj spid="_x0000_s12495" name="Ecuación" r:id="rId18" imgW="622080" imgH="545760" progId="Equation.3">
                  <p:embed/>
                </p:oleObj>
              </mc:Choice>
              <mc:Fallback>
                <p:oleObj name="Ecuación" r:id="rId18" imgW="622080" imgH="5457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6914" y="5087939"/>
                        <a:ext cx="820737"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852" name="Group 1108"/>
          <p:cNvGrpSpPr>
            <a:grpSpLocks/>
          </p:cNvGrpSpPr>
          <p:nvPr/>
        </p:nvGrpSpPr>
        <p:grpSpPr bwMode="auto">
          <a:xfrm>
            <a:off x="5641978" y="5062546"/>
            <a:ext cx="1776413" cy="695326"/>
            <a:chOff x="3554" y="3081"/>
            <a:chExt cx="1119" cy="438"/>
          </a:xfrm>
        </p:grpSpPr>
        <p:graphicFrame>
          <p:nvGraphicFramePr>
            <p:cNvPr id="50183" name="Object 1031"/>
            <p:cNvGraphicFramePr>
              <a:graphicFrameLocks noChangeAspect="1"/>
            </p:cNvGraphicFramePr>
            <p:nvPr/>
          </p:nvGraphicFramePr>
          <p:xfrm>
            <a:off x="4068" y="3081"/>
            <a:ext cx="605" cy="438"/>
          </p:xfrm>
          <a:graphic>
            <a:graphicData uri="http://schemas.openxmlformats.org/presentationml/2006/ole">
              <mc:AlternateContent xmlns:mc="http://schemas.openxmlformats.org/markup-compatibility/2006">
                <mc:Choice xmlns:v="urn:schemas-microsoft-com:vml" Requires="v">
                  <p:oleObj spid="_x0000_s12496" name="Ecuación" r:id="rId20" imgW="545760" imgH="393480" progId="Equation.3">
                    <p:embed/>
                  </p:oleObj>
                </mc:Choice>
                <mc:Fallback>
                  <p:oleObj name="Ecuación" r:id="rId20" imgW="545760" imgH="393480" progId="Equation.3">
                    <p:embed/>
                    <p:pic>
                      <p:nvPicPr>
                        <p:cNvPr id="0" name=""/>
                        <p:cNvPicPr>
                          <a:picLocks noChangeAspect="1" noChangeArrowheads="1"/>
                        </p:cNvPicPr>
                        <p:nvPr/>
                      </p:nvPicPr>
                      <p:blipFill>
                        <a:blip r:embed="rId21"/>
                        <a:srcRect/>
                        <a:stretch>
                          <a:fillRect/>
                        </a:stretch>
                      </p:blipFill>
                      <p:spPr bwMode="auto">
                        <a:xfrm>
                          <a:off x="4068" y="3081"/>
                          <a:ext cx="605" cy="438"/>
                        </a:xfrm>
                        <a:prstGeom prst="rect">
                          <a:avLst/>
                        </a:prstGeom>
                        <a:noFill/>
                      </p:spPr>
                    </p:pic>
                  </p:oleObj>
                </mc:Fallback>
              </mc:AlternateContent>
            </a:graphicData>
          </a:graphic>
        </p:graphicFrame>
        <p:sp>
          <p:nvSpPr>
            <p:cNvPr id="32851" name="AutoShape 1107"/>
            <p:cNvSpPr>
              <a:spLocks noChangeArrowheads="1"/>
            </p:cNvSpPr>
            <p:nvPr/>
          </p:nvSpPr>
          <p:spPr bwMode="auto">
            <a:xfrm>
              <a:off x="3554" y="3237"/>
              <a:ext cx="328" cy="163"/>
            </a:xfrm>
            <a:prstGeom prst="rightArrow">
              <a:avLst>
                <a:gd name="adj1" fmla="val 50000"/>
                <a:gd name="adj2" fmla="val 50307"/>
              </a:avLst>
            </a:prstGeom>
            <a:solidFill>
              <a:schemeClr val="bg1"/>
            </a:solidFill>
            <a:ln w="9525">
              <a:solidFill>
                <a:schemeClr val="tx1"/>
              </a:solidFill>
              <a:miter lim="800000"/>
              <a:headEnd/>
              <a:tailEnd/>
            </a:ln>
            <a:effectLst/>
          </p:spPr>
          <p:txBody>
            <a:bodyPr wrap="none" anchor="ctr"/>
            <a:lstStyle/>
            <a:p>
              <a:endParaRPr lang="es-AR"/>
            </a:p>
          </p:txBody>
        </p:sp>
      </p:grpSp>
    </p:spTree>
    <p:extLst>
      <p:ext uri="{BB962C8B-B14F-4D97-AF65-F5344CB8AC3E}">
        <p14:creationId xmlns:p14="http://schemas.microsoft.com/office/powerpoint/2010/main" val="221927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out)">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p:cTn id="12" dur="500" fill="hold"/>
                                        <p:tgtEl>
                                          <p:spTgt spid="32771"/>
                                        </p:tgtEl>
                                        <p:attrNameLst>
                                          <p:attrName>ppt_x</p:attrName>
                                        </p:attrNameLst>
                                      </p:cBhvr>
                                      <p:tavLst>
                                        <p:tav tm="0">
                                          <p:val>
                                            <p:strVal val="#ppt_x-#ppt_w/2"/>
                                          </p:val>
                                        </p:tav>
                                        <p:tav tm="100000">
                                          <p:val>
                                            <p:strVal val="#ppt_x"/>
                                          </p:val>
                                        </p:tav>
                                      </p:tavLst>
                                    </p:anim>
                                    <p:anim calcmode="lin" valueType="num">
                                      <p:cBhvr>
                                        <p:cTn id="13" dur="500" fill="hold"/>
                                        <p:tgtEl>
                                          <p:spTgt spid="32771"/>
                                        </p:tgtEl>
                                        <p:attrNameLst>
                                          <p:attrName>ppt_y</p:attrName>
                                        </p:attrNameLst>
                                      </p:cBhvr>
                                      <p:tavLst>
                                        <p:tav tm="0">
                                          <p:val>
                                            <p:strVal val="#ppt_y"/>
                                          </p:val>
                                        </p:tav>
                                        <p:tav tm="100000">
                                          <p:val>
                                            <p:strVal val="#ppt_y"/>
                                          </p:val>
                                        </p:tav>
                                      </p:tavLst>
                                    </p:anim>
                                    <p:anim calcmode="lin" valueType="num">
                                      <p:cBhvr>
                                        <p:cTn id="14" dur="500" fill="hold"/>
                                        <p:tgtEl>
                                          <p:spTgt spid="32771"/>
                                        </p:tgtEl>
                                        <p:attrNameLst>
                                          <p:attrName>ppt_w</p:attrName>
                                        </p:attrNameLst>
                                      </p:cBhvr>
                                      <p:tavLst>
                                        <p:tav tm="0">
                                          <p:val>
                                            <p:fltVal val="0"/>
                                          </p:val>
                                        </p:tav>
                                        <p:tav tm="100000">
                                          <p:val>
                                            <p:strVal val="#ppt_w"/>
                                          </p:val>
                                        </p:tav>
                                      </p:tavLst>
                                    </p:anim>
                                    <p:anim calcmode="lin" valueType="num">
                                      <p:cBhvr>
                                        <p:cTn id="15" dur="500" fill="hold"/>
                                        <p:tgtEl>
                                          <p:spTgt spid="3277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32781"/>
                                        </p:tgtEl>
                                        <p:attrNameLst>
                                          <p:attrName>style.visibility</p:attrName>
                                        </p:attrNameLst>
                                      </p:cBhvr>
                                      <p:to>
                                        <p:strVal val="visible"/>
                                      </p:to>
                                    </p:set>
                                    <p:anim calcmode="lin" valueType="num">
                                      <p:cBhvr>
                                        <p:cTn id="20" dur="500" fill="hold"/>
                                        <p:tgtEl>
                                          <p:spTgt spid="32781"/>
                                        </p:tgtEl>
                                        <p:attrNameLst>
                                          <p:attrName>ppt_x</p:attrName>
                                        </p:attrNameLst>
                                      </p:cBhvr>
                                      <p:tavLst>
                                        <p:tav tm="0">
                                          <p:val>
                                            <p:strVal val="#ppt_x"/>
                                          </p:val>
                                        </p:tav>
                                        <p:tav tm="100000">
                                          <p:val>
                                            <p:strVal val="#ppt_x"/>
                                          </p:val>
                                        </p:tav>
                                      </p:tavLst>
                                    </p:anim>
                                    <p:anim calcmode="lin" valueType="num">
                                      <p:cBhvr>
                                        <p:cTn id="21" dur="500" fill="hold"/>
                                        <p:tgtEl>
                                          <p:spTgt spid="32781"/>
                                        </p:tgtEl>
                                        <p:attrNameLst>
                                          <p:attrName>ppt_y</p:attrName>
                                        </p:attrNameLst>
                                      </p:cBhvr>
                                      <p:tavLst>
                                        <p:tav tm="0">
                                          <p:val>
                                            <p:strVal val="#ppt_y+#ppt_h/2"/>
                                          </p:val>
                                        </p:tav>
                                        <p:tav tm="100000">
                                          <p:val>
                                            <p:strVal val="#ppt_y"/>
                                          </p:val>
                                        </p:tav>
                                      </p:tavLst>
                                    </p:anim>
                                    <p:anim calcmode="lin" valueType="num">
                                      <p:cBhvr>
                                        <p:cTn id="22" dur="500" fill="hold"/>
                                        <p:tgtEl>
                                          <p:spTgt spid="32781"/>
                                        </p:tgtEl>
                                        <p:attrNameLst>
                                          <p:attrName>ppt_w</p:attrName>
                                        </p:attrNameLst>
                                      </p:cBhvr>
                                      <p:tavLst>
                                        <p:tav tm="0">
                                          <p:val>
                                            <p:strVal val="#ppt_w"/>
                                          </p:val>
                                        </p:tav>
                                        <p:tav tm="100000">
                                          <p:val>
                                            <p:strVal val="#ppt_w"/>
                                          </p:val>
                                        </p:tav>
                                      </p:tavLst>
                                    </p:anim>
                                    <p:anim calcmode="lin" valueType="num">
                                      <p:cBhvr>
                                        <p:cTn id="23" dur="500" fill="hold"/>
                                        <p:tgtEl>
                                          <p:spTgt spid="3278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32784"/>
                                        </p:tgtEl>
                                        <p:attrNameLst>
                                          <p:attrName>style.visibility</p:attrName>
                                        </p:attrNameLst>
                                      </p:cBhvr>
                                      <p:to>
                                        <p:strVal val="visible"/>
                                      </p:to>
                                    </p:set>
                                    <p:anim calcmode="lin" valueType="num">
                                      <p:cBhvr>
                                        <p:cTn id="28" dur="500" fill="hold"/>
                                        <p:tgtEl>
                                          <p:spTgt spid="32784"/>
                                        </p:tgtEl>
                                        <p:attrNameLst>
                                          <p:attrName>ppt_w</p:attrName>
                                        </p:attrNameLst>
                                      </p:cBhvr>
                                      <p:tavLst>
                                        <p:tav tm="0">
                                          <p:val>
                                            <p:fltVal val="0"/>
                                          </p:val>
                                        </p:tav>
                                        <p:tav tm="100000">
                                          <p:val>
                                            <p:strVal val="#ppt_w"/>
                                          </p:val>
                                        </p:tav>
                                      </p:tavLst>
                                    </p:anim>
                                    <p:anim calcmode="lin" valueType="num">
                                      <p:cBhvr>
                                        <p:cTn id="29" dur="500" fill="hold"/>
                                        <p:tgtEl>
                                          <p:spTgt spid="3278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0176"/>
                                        </p:tgtEl>
                                        <p:attrNameLst>
                                          <p:attrName>style.visibility</p:attrName>
                                        </p:attrNameLst>
                                      </p:cBhvr>
                                      <p:to>
                                        <p:strVal val="visible"/>
                                      </p:to>
                                    </p:set>
                                    <p:anim calcmode="lin" valueType="num">
                                      <p:cBhvr additive="base">
                                        <p:cTn id="34" dur="500" fill="hold"/>
                                        <p:tgtEl>
                                          <p:spTgt spid="50176"/>
                                        </p:tgtEl>
                                        <p:attrNameLst>
                                          <p:attrName>ppt_x</p:attrName>
                                        </p:attrNameLst>
                                      </p:cBhvr>
                                      <p:tavLst>
                                        <p:tav tm="0">
                                          <p:val>
                                            <p:strVal val="0-#ppt_w/2"/>
                                          </p:val>
                                        </p:tav>
                                        <p:tav tm="100000">
                                          <p:val>
                                            <p:strVal val="#ppt_x"/>
                                          </p:val>
                                        </p:tav>
                                      </p:tavLst>
                                    </p:anim>
                                    <p:anim calcmode="lin" valueType="num">
                                      <p:cBhvr additive="base">
                                        <p:cTn id="35" dur="500" fill="hold"/>
                                        <p:tgtEl>
                                          <p:spTgt spid="5017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2791"/>
                                        </p:tgtEl>
                                        <p:attrNameLst>
                                          <p:attrName>style.visibility</p:attrName>
                                        </p:attrNameLst>
                                      </p:cBhvr>
                                      <p:to>
                                        <p:strVal val="visible"/>
                                      </p:to>
                                    </p:set>
                                    <p:anim calcmode="lin" valueType="num">
                                      <p:cBhvr additive="base">
                                        <p:cTn id="40" dur="500" fill="hold"/>
                                        <p:tgtEl>
                                          <p:spTgt spid="32791"/>
                                        </p:tgtEl>
                                        <p:attrNameLst>
                                          <p:attrName>ppt_x</p:attrName>
                                        </p:attrNameLst>
                                      </p:cBhvr>
                                      <p:tavLst>
                                        <p:tav tm="0">
                                          <p:val>
                                            <p:strVal val="#ppt_x"/>
                                          </p:val>
                                        </p:tav>
                                        <p:tav tm="100000">
                                          <p:val>
                                            <p:strVal val="#ppt_x"/>
                                          </p:val>
                                        </p:tav>
                                      </p:tavLst>
                                    </p:anim>
                                    <p:anim calcmode="lin" valueType="num">
                                      <p:cBhvr additive="base">
                                        <p:cTn id="41" dur="500" fill="hold"/>
                                        <p:tgtEl>
                                          <p:spTgt spid="3279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0177"/>
                                        </p:tgtEl>
                                        <p:attrNameLst>
                                          <p:attrName>style.visibility</p:attrName>
                                        </p:attrNameLst>
                                      </p:cBhvr>
                                      <p:to>
                                        <p:strVal val="visible"/>
                                      </p:to>
                                    </p:set>
                                    <p:animEffect transition="in" filter="wipe(left)">
                                      <p:cBhvr>
                                        <p:cTn id="46" dur="500"/>
                                        <p:tgtEl>
                                          <p:spTgt spid="5017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50178"/>
                                        </p:tgtEl>
                                        <p:attrNameLst>
                                          <p:attrName>style.visibility</p:attrName>
                                        </p:attrNameLst>
                                      </p:cBhvr>
                                      <p:to>
                                        <p:strVal val="visible"/>
                                      </p:to>
                                    </p:set>
                                    <p:anim calcmode="lin" valueType="num">
                                      <p:cBhvr additive="base">
                                        <p:cTn id="51" dur="500" fill="hold"/>
                                        <p:tgtEl>
                                          <p:spTgt spid="50178"/>
                                        </p:tgtEl>
                                        <p:attrNameLst>
                                          <p:attrName>ppt_x</p:attrName>
                                        </p:attrNameLst>
                                      </p:cBhvr>
                                      <p:tavLst>
                                        <p:tav tm="0">
                                          <p:val>
                                            <p:strVal val="1+#ppt_w/2"/>
                                          </p:val>
                                        </p:tav>
                                        <p:tav tm="100000">
                                          <p:val>
                                            <p:strVal val="#ppt_x"/>
                                          </p:val>
                                        </p:tav>
                                      </p:tavLst>
                                    </p:anim>
                                    <p:anim calcmode="lin" valueType="num">
                                      <p:cBhvr additive="base">
                                        <p:cTn id="52"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32804"/>
                                        </p:tgtEl>
                                        <p:attrNameLst>
                                          <p:attrName>style.visibility</p:attrName>
                                        </p:attrNameLst>
                                      </p:cBhvr>
                                      <p:to>
                                        <p:strVal val="visible"/>
                                      </p:to>
                                    </p:set>
                                    <p:anim calcmode="lin" valueType="num">
                                      <p:cBhvr>
                                        <p:cTn id="57" dur="500" fill="hold"/>
                                        <p:tgtEl>
                                          <p:spTgt spid="32804"/>
                                        </p:tgtEl>
                                        <p:attrNameLst>
                                          <p:attrName>ppt_w</p:attrName>
                                        </p:attrNameLst>
                                      </p:cBhvr>
                                      <p:tavLst>
                                        <p:tav tm="0">
                                          <p:val>
                                            <p:fltVal val="0"/>
                                          </p:val>
                                        </p:tav>
                                        <p:tav tm="100000">
                                          <p:val>
                                            <p:strVal val="#ppt_w"/>
                                          </p:val>
                                        </p:tav>
                                      </p:tavLst>
                                    </p:anim>
                                    <p:anim calcmode="lin" valueType="num">
                                      <p:cBhvr>
                                        <p:cTn id="58" dur="500" fill="hold"/>
                                        <p:tgtEl>
                                          <p:spTgt spid="3280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32800"/>
                                        </p:tgtEl>
                                        <p:attrNameLst>
                                          <p:attrName>style.visibility</p:attrName>
                                        </p:attrNameLst>
                                      </p:cBhvr>
                                      <p:to>
                                        <p:strVal val="visible"/>
                                      </p:to>
                                    </p:set>
                                    <p:anim calcmode="lin" valueType="num">
                                      <p:cBhvr>
                                        <p:cTn id="63" dur="500" fill="hold"/>
                                        <p:tgtEl>
                                          <p:spTgt spid="32800"/>
                                        </p:tgtEl>
                                        <p:attrNameLst>
                                          <p:attrName>ppt_x</p:attrName>
                                        </p:attrNameLst>
                                      </p:cBhvr>
                                      <p:tavLst>
                                        <p:tav tm="0">
                                          <p:val>
                                            <p:strVal val="#ppt_x"/>
                                          </p:val>
                                        </p:tav>
                                        <p:tav tm="100000">
                                          <p:val>
                                            <p:strVal val="#ppt_x"/>
                                          </p:val>
                                        </p:tav>
                                      </p:tavLst>
                                    </p:anim>
                                    <p:anim calcmode="lin" valueType="num">
                                      <p:cBhvr>
                                        <p:cTn id="64" dur="500" fill="hold"/>
                                        <p:tgtEl>
                                          <p:spTgt spid="32800"/>
                                        </p:tgtEl>
                                        <p:attrNameLst>
                                          <p:attrName>ppt_y</p:attrName>
                                        </p:attrNameLst>
                                      </p:cBhvr>
                                      <p:tavLst>
                                        <p:tav tm="0">
                                          <p:val>
                                            <p:strVal val="#ppt_y-#ppt_h/2"/>
                                          </p:val>
                                        </p:tav>
                                        <p:tav tm="100000">
                                          <p:val>
                                            <p:strVal val="#ppt_y"/>
                                          </p:val>
                                        </p:tav>
                                      </p:tavLst>
                                    </p:anim>
                                    <p:anim calcmode="lin" valueType="num">
                                      <p:cBhvr>
                                        <p:cTn id="65" dur="500" fill="hold"/>
                                        <p:tgtEl>
                                          <p:spTgt spid="32800"/>
                                        </p:tgtEl>
                                        <p:attrNameLst>
                                          <p:attrName>ppt_w</p:attrName>
                                        </p:attrNameLst>
                                      </p:cBhvr>
                                      <p:tavLst>
                                        <p:tav tm="0">
                                          <p:val>
                                            <p:strVal val="#ppt_w"/>
                                          </p:val>
                                        </p:tav>
                                        <p:tav tm="100000">
                                          <p:val>
                                            <p:strVal val="#ppt_w"/>
                                          </p:val>
                                        </p:tav>
                                      </p:tavLst>
                                    </p:anim>
                                    <p:anim calcmode="lin" valueType="num">
                                      <p:cBhvr>
                                        <p:cTn id="66" dur="500" fill="hold"/>
                                        <p:tgtEl>
                                          <p:spTgt spid="32800"/>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50179"/>
                                        </p:tgtEl>
                                        <p:attrNameLst>
                                          <p:attrName>style.visibility</p:attrName>
                                        </p:attrNameLst>
                                      </p:cBhvr>
                                      <p:to>
                                        <p:strVal val="visible"/>
                                      </p:to>
                                    </p:set>
                                    <p:anim calcmode="lin" valueType="num">
                                      <p:cBhvr additive="base">
                                        <p:cTn id="71" dur="500" fill="hold"/>
                                        <p:tgtEl>
                                          <p:spTgt spid="50179"/>
                                        </p:tgtEl>
                                        <p:attrNameLst>
                                          <p:attrName>ppt_x</p:attrName>
                                        </p:attrNameLst>
                                      </p:cBhvr>
                                      <p:tavLst>
                                        <p:tav tm="0">
                                          <p:val>
                                            <p:strVal val="1+#ppt_w/2"/>
                                          </p:val>
                                        </p:tav>
                                        <p:tav tm="100000">
                                          <p:val>
                                            <p:strVal val="#ppt_x"/>
                                          </p:val>
                                        </p:tav>
                                      </p:tavLst>
                                    </p:anim>
                                    <p:anim calcmode="lin" valueType="num">
                                      <p:cBhvr additive="base">
                                        <p:cTn id="72"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32801"/>
                                        </p:tgtEl>
                                        <p:attrNameLst>
                                          <p:attrName>style.visibility</p:attrName>
                                        </p:attrNameLst>
                                      </p:cBhvr>
                                      <p:to>
                                        <p:strVal val="visible"/>
                                      </p:to>
                                    </p:set>
                                    <p:anim calcmode="lin" valueType="num">
                                      <p:cBhvr additive="base">
                                        <p:cTn id="77" dur="500" fill="hold"/>
                                        <p:tgtEl>
                                          <p:spTgt spid="32801"/>
                                        </p:tgtEl>
                                        <p:attrNameLst>
                                          <p:attrName>ppt_x</p:attrName>
                                        </p:attrNameLst>
                                      </p:cBhvr>
                                      <p:tavLst>
                                        <p:tav tm="0">
                                          <p:val>
                                            <p:strVal val="1+#ppt_w/2"/>
                                          </p:val>
                                        </p:tav>
                                        <p:tav tm="100000">
                                          <p:val>
                                            <p:strVal val="#ppt_x"/>
                                          </p:val>
                                        </p:tav>
                                      </p:tavLst>
                                    </p:anim>
                                    <p:anim calcmode="lin" valueType="num">
                                      <p:cBhvr additive="base">
                                        <p:cTn id="78" dur="500" fill="hold"/>
                                        <p:tgtEl>
                                          <p:spTgt spid="3280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88" fill="hold" nodeType="clickEffect">
                                  <p:stCondLst>
                                    <p:cond delay="0"/>
                                  </p:stCondLst>
                                  <p:childTnLst>
                                    <p:set>
                                      <p:cBhvr>
                                        <p:cTn id="82" dur="1" fill="hold">
                                          <p:stCondLst>
                                            <p:cond delay="0"/>
                                          </p:stCondLst>
                                        </p:cTn>
                                        <p:tgtEl>
                                          <p:spTgt spid="32844"/>
                                        </p:tgtEl>
                                        <p:attrNameLst>
                                          <p:attrName>style.visibility</p:attrName>
                                        </p:attrNameLst>
                                      </p:cBhvr>
                                      <p:to>
                                        <p:strVal val="visible"/>
                                      </p:to>
                                    </p:set>
                                    <p:anim calcmode="lin" valueType="num">
                                      <p:cBhvr>
                                        <p:cTn id="83" dur="500" fill="hold"/>
                                        <p:tgtEl>
                                          <p:spTgt spid="32844"/>
                                        </p:tgtEl>
                                        <p:attrNameLst>
                                          <p:attrName>ppt_w</p:attrName>
                                        </p:attrNameLst>
                                      </p:cBhvr>
                                      <p:tavLst>
                                        <p:tav tm="0">
                                          <p:val>
                                            <p:strVal val="4/3*#ppt_w"/>
                                          </p:val>
                                        </p:tav>
                                        <p:tav tm="100000">
                                          <p:val>
                                            <p:strVal val="#ppt_w"/>
                                          </p:val>
                                        </p:tav>
                                      </p:tavLst>
                                    </p:anim>
                                    <p:anim calcmode="lin" valueType="num">
                                      <p:cBhvr>
                                        <p:cTn id="84" dur="500" fill="hold"/>
                                        <p:tgtEl>
                                          <p:spTgt spid="32844"/>
                                        </p:tgtEl>
                                        <p:attrNameLst>
                                          <p:attrName>ppt_h</p:attrName>
                                        </p:attrNameLst>
                                      </p:cBhvr>
                                      <p:tavLst>
                                        <p:tav tm="0">
                                          <p:val>
                                            <p:strVal val="4/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2" fill="hold" nodeType="clickEffect">
                                  <p:stCondLst>
                                    <p:cond delay="0"/>
                                  </p:stCondLst>
                                  <p:childTnLst>
                                    <p:set>
                                      <p:cBhvr>
                                        <p:cTn id="88" dur="1" fill="hold">
                                          <p:stCondLst>
                                            <p:cond delay="0"/>
                                          </p:stCondLst>
                                        </p:cTn>
                                        <p:tgtEl>
                                          <p:spTgt spid="50181"/>
                                        </p:tgtEl>
                                        <p:attrNameLst>
                                          <p:attrName>style.visibility</p:attrName>
                                        </p:attrNameLst>
                                      </p:cBhvr>
                                      <p:to>
                                        <p:strVal val="visible"/>
                                      </p:to>
                                    </p:set>
                                    <p:anim calcmode="lin" valueType="num">
                                      <p:cBhvr additive="base">
                                        <p:cTn id="89" dur="500" fill="hold"/>
                                        <p:tgtEl>
                                          <p:spTgt spid="50181"/>
                                        </p:tgtEl>
                                        <p:attrNameLst>
                                          <p:attrName>ppt_x</p:attrName>
                                        </p:attrNameLst>
                                      </p:cBhvr>
                                      <p:tavLst>
                                        <p:tav tm="0">
                                          <p:val>
                                            <p:strVal val="0-#ppt_w/2"/>
                                          </p:val>
                                        </p:tav>
                                        <p:tav tm="100000">
                                          <p:val>
                                            <p:strVal val="#ppt_x"/>
                                          </p:val>
                                        </p:tav>
                                      </p:tavLst>
                                    </p:anim>
                                    <p:anim calcmode="lin" valueType="num">
                                      <p:cBhvr additive="base">
                                        <p:cTn id="90"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50180"/>
                                        </p:tgtEl>
                                        <p:attrNameLst>
                                          <p:attrName>style.visibility</p:attrName>
                                        </p:attrNameLst>
                                      </p:cBhvr>
                                      <p:to>
                                        <p:strVal val="visible"/>
                                      </p:to>
                                    </p:set>
                                    <p:anim calcmode="lin" valueType="num">
                                      <p:cBhvr additive="base">
                                        <p:cTn id="95" dur="500" fill="hold"/>
                                        <p:tgtEl>
                                          <p:spTgt spid="50180"/>
                                        </p:tgtEl>
                                        <p:attrNameLst>
                                          <p:attrName>ppt_x</p:attrName>
                                        </p:attrNameLst>
                                      </p:cBhvr>
                                      <p:tavLst>
                                        <p:tav tm="0">
                                          <p:val>
                                            <p:strVal val="1+#ppt_w/2"/>
                                          </p:val>
                                        </p:tav>
                                        <p:tav tm="100000">
                                          <p:val>
                                            <p:strVal val="#ppt_x"/>
                                          </p:val>
                                        </p:tav>
                                      </p:tavLst>
                                    </p:anim>
                                    <p:anim calcmode="lin" valueType="num">
                                      <p:cBhvr additive="base">
                                        <p:cTn id="96"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nodeType="clickEffect">
                                  <p:stCondLst>
                                    <p:cond delay="0"/>
                                  </p:stCondLst>
                                  <p:childTnLst>
                                    <p:set>
                                      <p:cBhvr>
                                        <p:cTn id="100" dur="1" fill="hold">
                                          <p:stCondLst>
                                            <p:cond delay="0"/>
                                          </p:stCondLst>
                                        </p:cTn>
                                        <p:tgtEl>
                                          <p:spTgt spid="32862"/>
                                        </p:tgtEl>
                                        <p:attrNameLst>
                                          <p:attrName>style.visibility</p:attrName>
                                        </p:attrNameLst>
                                      </p:cBhvr>
                                      <p:to>
                                        <p:strVal val="visible"/>
                                      </p:to>
                                    </p:set>
                                    <p:animEffect transition="in" filter="slide(fromLeft)">
                                      <p:cBhvr>
                                        <p:cTn id="101" dur="500"/>
                                        <p:tgtEl>
                                          <p:spTgt spid="3286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50182"/>
                                        </p:tgtEl>
                                        <p:attrNameLst>
                                          <p:attrName>style.visibility</p:attrName>
                                        </p:attrNameLst>
                                      </p:cBhvr>
                                      <p:to>
                                        <p:strVal val="visible"/>
                                      </p:to>
                                    </p:set>
                                    <p:anim calcmode="lin" valueType="num">
                                      <p:cBhvr additive="base">
                                        <p:cTn id="106" dur="500" fill="hold"/>
                                        <p:tgtEl>
                                          <p:spTgt spid="50182"/>
                                        </p:tgtEl>
                                        <p:attrNameLst>
                                          <p:attrName>ppt_x</p:attrName>
                                        </p:attrNameLst>
                                      </p:cBhvr>
                                      <p:tavLst>
                                        <p:tav tm="0">
                                          <p:val>
                                            <p:strVal val="#ppt_x"/>
                                          </p:val>
                                        </p:tav>
                                        <p:tav tm="100000">
                                          <p:val>
                                            <p:strVal val="#ppt_x"/>
                                          </p:val>
                                        </p:tav>
                                      </p:tavLst>
                                    </p:anim>
                                    <p:anim calcmode="lin" valueType="num">
                                      <p:cBhvr additive="base">
                                        <p:cTn id="107"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2852"/>
                                        </p:tgtEl>
                                        <p:attrNameLst>
                                          <p:attrName>style.visibility</p:attrName>
                                        </p:attrNameLst>
                                      </p:cBhvr>
                                      <p:to>
                                        <p:strVal val="visible"/>
                                      </p:to>
                                    </p:set>
                                    <p:animEffect transition="in" filter="wipe(left)">
                                      <p:cBhvr>
                                        <p:cTn id="112" dur="500"/>
                                        <p:tgtEl>
                                          <p:spTgt spid="32852"/>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6" fill="hold" nodeType="clickEffect">
                                  <p:stCondLst>
                                    <p:cond delay="0"/>
                                  </p:stCondLst>
                                  <p:childTnLst>
                                    <p:set>
                                      <p:cBhvr>
                                        <p:cTn id="116" dur="1" fill="hold">
                                          <p:stCondLst>
                                            <p:cond delay="0"/>
                                          </p:stCondLst>
                                        </p:cTn>
                                        <p:tgtEl>
                                          <p:spTgt spid="32855"/>
                                        </p:tgtEl>
                                        <p:attrNameLst>
                                          <p:attrName>style.visibility</p:attrName>
                                        </p:attrNameLst>
                                      </p:cBhvr>
                                      <p:to>
                                        <p:strVal val="visible"/>
                                      </p:to>
                                    </p:set>
                                    <p:anim calcmode="lin" valueType="num">
                                      <p:cBhvr additive="base">
                                        <p:cTn id="117" dur="500" fill="hold"/>
                                        <p:tgtEl>
                                          <p:spTgt spid="32855"/>
                                        </p:tgtEl>
                                        <p:attrNameLst>
                                          <p:attrName>ppt_x</p:attrName>
                                        </p:attrNameLst>
                                      </p:cBhvr>
                                      <p:tavLst>
                                        <p:tav tm="0">
                                          <p:val>
                                            <p:strVal val="1+#ppt_w/2"/>
                                          </p:val>
                                        </p:tav>
                                        <p:tav tm="100000">
                                          <p:val>
                                            <p:strVal val="#ppt_x"/>
                                          </p:val>
                                        </p:tav>
                                      </p:tavLst>
                                    </p:anim>
                                    <p:anim calcmode="lin" valueType="num">
                                      <p:cBhvr additive="base">
                                        <p:cTn id="118" dur="500" fill="hold"/>
                                        <p:tgtEl>
                                          <p:spTgt spid="3285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3" fill="hold" nodeType="clickEffect">
                                  <p:stCondLst>
                                    <p:cond delay="0"/>
                                  </p:stCondLst>
                                  <p:childTnLst>
                                    <p:set>
                                      <p:cBhvr>
                                        <p:cTn id="122" dur="1" fill="hold">
                                          <p:stCondLst>
                                            <p:cond delay="0"/>
                                          </p:stCondLst>
                                        </p:cTn>
                                        <p:tgtEl>
                                          <p:spTgt spid="32858"/>
                                        </p:tgtEl>
                                        <p:attrNameLst>
                                          <p:attrName>style.visibility</p:attrName>
                                        </p:attrNameLst>
                                      </p:cBhvr>
                                      <p:to>
                                        <p:strVal val="visible"/>
                                      </p:to>
                                    </p:set>
                                    <p:anim calcmode="lin" valueType="num">
                                      <p:cBhvr additive="base">
                                        <p:cTn id="123" dur="500" fill="hold"/>
                                        <p:tgtEl>
                                          <p:spTgt spid="32858"/>
                                        </p:tgtEl>
                                        <p:attrNameLst>
                                          <p:attrName>ppt_x</p:attrName>
                                        </p:attrNameLst>
                                      </p:cBhvr>
                                      <p:tavLst>
                                        <p:tav tm="0">
                                          <p:val>
                                            <p:strVal val="1+#ppt_w/2"/>
                                          </p:val>
                                        </p:tav>
                                        <p:tav tm="100000">
                                          <p:val>
                                            <p:strVal val="#ppt_x"/>
                                          </p:val>
                                        </p:tav>
                                      </p:tavLst>
                                    </p:anim>
                                    <p:anim calcmode="lin" valueType="num">
                                      <p:cBhvr additive="base">
                                        <p:cTn id="124" dur="500" fill="hold"/>
                                        <p:tgtEl>
                                          <p:spTgt spid="32858"/>
                                        </p:tgtEl>
                                        <p:attrNameLst>
                                          <p:attrName>ppt_y</p:attrName>
                                        </p:attrNameLst>
                                      </p:cBhvr>
                                      <p:tavLst>
                                        <p:tav tm="0">
                                          <p:val>
                                            <p:strVal val="0-#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7" presetClass="entr" presetSubtype="10" fill="hold" nodeType="clickEffect">
                                  <p:stCondLst>
                                    <p:cond delay="0"/>
                                  </p:stCondLst>
                                  <p:childTnLst>
                                    <p:set>
                                      <p:cBhvr>
                                        <p:cTn id="128" dur="1" fill="hold">
                                          <p:stCondLst>
                                            <p:cond delay="0"/>
                                          </p:stCondLst>
                                        </p:cTn>
                                        <p:tgtEl>
                                          <p:spTgt spid="32861"/>
                                        </p:tgtEl>
                                        <p:attrNameLst>
                                          <p:attrName>style.visibility</p:attrName>
                                        </p:attrNameLst>
                                      </p:cBhvr>
                                      <p:to>
                                        <p:strVal val="visible"/>
                                      </p:to>
                                    </p:set>
                                    <p:anim calcmode="lin" valueType="num">
                                      <p:cBhvr>
                                        <p:cTn id="129" dur="500" fill="hold"/>
                                        <p:tgtEl>
                                          <p:spTgt spid="32861"/>
                                        </p:tgtEl>
                                        <p:attrNameLst>
                                          <p:attrName>ppt_w</p:attrName>
                                        </p:attrNameLst>
                                      </p:cBhvr>
                                      <p:tavLst>
                                        <p:tav tm="0">
                                          <p:val>
                                            <p:fltVal val="0"/>
                                          </p:val>
                                        </p:tav>
                                        <p:tav tm="100000">
                                          <p:val>
                                            <p:strVal val="#ppt_w"/>
                                          </p:val>
                                        </p:tav>
                                      </p:tavLst>
                                    </p:anim>
                                    <p:anim calcmode="lin" valueType="num">
                                      <p:cBhvr>
                                        <p:cTn id="130" dur="500" fill="hold"/>
                                        <p:tgtEl>
                                          <p:spTgt spid="328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autoUpdateAnimBg="0"/>
      <p:bldP spid="3280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142976" y="1671624"/>
            <a:ext cx="7500990" cy="485778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lang="es-MX" dirty="0" smtClean="0">
                <a:effectLst>
                  <a:outerShdw blurRad="38100" dist="38100" dir="2700000" algn="tl">
                    <a:srgbClr val="000000">
                      <a:alpha val="43137"/>
                    </a:srgbClr>
                  </a:outerShdw>
                </a:effectLst>
              </a:rPr>
              <a:t>Si hay más de un material presente, como en la pared multicapa mostrada en la </a:t>
            </a:r>
            <a:r>
              <a:rPr lang="es-MX" dirty="0" smtClean="0">
                <a:effectLst>
                  <a:outerShdw blurRad="38100" dist="38100" dir="2700000" algn="tl">
                    <a:srgbClr val="000000">
                      <a:alpha val="43137"/>
                    </a:srgbClr>
                  </a:outerShdw>
                </a:effectLst>
                <a:hlinkClick r:id="rId4" action="ppaction://hlinksldjump"/>
              </a:rPr>
              <a:t>Figura 2.1</a:t>
            </a:r>
            <a:r>
              <a:rPr lang="es-MX" dirty="0" smtClean="0">
                <a:effectLst>
                  <a:outerShdw blurRad="38100" dist="38100" dir="2700000" algn="tl">
                    <a:srgbClr val="000000">
                      <a:alpha val="43137"/>
                    </a:srgbClr>
                  </a:outerShdw>
                </a:effectLst>
              </a:rPr>
              <a:t>, el análisis sería el siguiente: en los tres materiales se muestran los gradientes de temperatura, y el flujo de calor se puede escribir.</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dirty="0" smtClean="0">
                <a:effectLst>
                  <a:outerShdw blurRad="38100" dist="38100" dir="2700000" algn="tl">
                    <a:srgbClr val="000000">
                      <a:alpha val="43137"/>
                    </a:srgbClr>
                  </a:outerShdw>
                </a:effectLst>
              </a:rPr>
              <a:t>Resolviendo estas tres ecuaciones simultáneamente, el flujo de calor se puede poner:</a:t>
            </a:r>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a:p>
        </p:txBody>
      </p:sp>
      <p:graphicFrame>
        <p:nvGraphicFramePr>
          <p:cNvPr id="2050" name="Object 2"/>
          <p:cNvGraphicFramePr>
            <a:graphicFrameLocks noChangeAspect="1"/>
          </p:cNvGraphicFramePr>
          <p:nvPr>
            <p:extLst>
              <p:ext uri="{D42A27DB-BD31-4B8C-83A1-F6EECF244321}">
                <p14:modId xmlns:p14="http://schemas.microsoft.com/office/powerpoint/2010/main" val="62910971"/>
              </p:ext>
            </p:extLst>
          </p:nvPr>
        </p:nvGraphicFramePr>
        <p:xfrm>
          <a:off x="2071670" y="3314698"/>
          <a:ext cx="5715042" cy="1000132"/>
        </p:xfrm>
        <a:graphic>
          <a:graphicData uri="http://schemas.openxmlformats.org/presentationml/2006/ole">
            <mc:AlternateContent xmlns:mc="http://schemas.openxmlformats.org/markup-compatibility/2006">
              <mc:Choice xmlns:v="urn:schemas-microsoft-com:vml" Requires="v">
                <p:oleObj spid="_x0000_s2118" name="Ecuación" r:id="rId5" imgW="2870200" imgH="431800" progId="Equation.3">
                  <p:embed/>
                </p:oleObj>
              </mc:Choice>
              <mc:Fallback>
                <p:oleObj name="Ecuación" r:id="rId5" imgW="2870200" imgH="43180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3314698"/>
                        <a:ext cx="5715042" cy="1000132"/>
                      </a:xfrm>
                      <a:prstGeom prst="rect">
                        <a:avLst/>
                      </a:prstGeom>
                      <a:solidFill>
                        <a:schemeClr val="folHlink">
                          <a:alpha val="0"/>
                        </a:schemeClr>
                      </a:solidFill>
                    </p:spPr>
                  </p:pic>
                </p:oleObj>
              </mc:Fallback>
            </mc:AlternateContent>
          </a:graphicData>
        </a:graphic>
      </p:graphicFrame>
      <p:sp>
        <p:nvSpPr>
          <p:cNvPr id="4" name="3 Título"/>
          <p:cNvSpPr>
            <a:spLocks noGrp="1"/>
          </p:cNvSpPr>
          <p:nvPr>
            <p:ph type="title"/>
          </p:nvPr>
        </p:nvSpPr>
        <p:spPr>
          <a:xfrm>
            <a:off x="1571604" y="671492"/>
            <a:ext cx="6589200" cy="714380"/>
          </a:xfrm>
        </p:spPr>
        <p:txBody>
          <a:bodyPr/>
          <a:lstStyle/>
          <a:p>
            <a:r>
              <a:rPr lang="es-AR"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MULTICAPA</a:t>
            </a:r>
            <a:endParaRPr lang="es-AR"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graphicFrame>
        <p:nvGraphicFramePr>
          <p:cNvPr id="2065" name="Object 17"/>
          <p:cNvGraphicFramePr>
            <a:graphicFrameLocks noChangeAspect="1"/>
          </p:cNvGraphicFramePr>
          <p:nvPr/>
        </p:nvGraphicFramePr>
        <p:xfrm>
          <a:off x="2500298" y="5172086"/>
          <a:ext cx="4951148" cy="1000132"/>
        </p:xfrm>
        <a:graphic>
          <a:graphicData uri="http://schemas.openxmlformats.org/presentationml/2006/ole">
            <mc:AlternateContent xmlns:mc="http://schemas.openxmlformats.org/markup-compatibility/2006">
              <mc:Choice xmlns:v="urn:schemas-microsoft-com:vml" Requires="v">
                <p:oleObj spid="_x0000_s2119" name="Ecuación" r:id="rId7" imgW="2222280" imgH="431640" progId="Equation.3">
                  <p:embed/>
                </p:oleObj>
              </mc:Choice>
              <mc:Fallback>
                <p:oleObj name="Ecuación" r:id="rId7" imgW="2222280" imgH="431640"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298" y="5172086"/>
                        <a:ext cx="4951148" cy="1000132"/>
                      </a:xfrm>
                      <a:prstGeom prst="rect">
                        <a:avLst/>
                      </a:prstGeom>
                      <a:solidFill>
                        <a:srgbClr val="3366FF">
                          <a:alpha val="0"/>
                        </a:srgbClr>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571604" y="1671624"/>
            <a:ext cx="6696744" cy="4464496"/>
            <a:chOff x="1285875" y="900113"/>
            <a:chExt cx="6215063" cy="4651375"/>
          </a:xfrm>
        </p:grpSpPr>
        <p:pic>
          <p:nvPicPr>
            <p:cNvPr id="20482" name="Picture 2"/>
            <p:cNvPicPr>
              <a:picLocks noChangeAspect="1" noChangeArrowheads="1"/>
            </p:cNvPicPr>
            <p:nvPr/>
          </p:nvPicPr>
          <p:blipFill>
            <a:blip r:embed="rId3">
              <a:clrChange>
                <a:clrFrom>
                  <a:srgbClr val="FFFFFF"/>
                </a:clrFrom>
                <a:clrTo>
                  <a:srgbClr val="FFFFFF">
                    <a:alpha val="0"/>
                  </a:srgbClr>
                </a:clrTo>
              </a:clrChange>
              <a:duotone>
                <a:prstClr val="black"/>
                <a:srgbClr val="F2F6E8">
                  <a:tint val="45000"/>
                  <a:satMod val="400000"/>
                </a:srgbClr>
              </a:duotone>
            </a:blip>
            <a:srcRect/>
            <a:stretch>
              <a:fillRect/>
            </a:stretch>
          </p:blipFill>
          <p:spPr bwMode="auto">
            <a:xfrm>
              <a:off x="1285875" y="900113"/>
              <a:ext cx="6215063" cy="974725"/>
            </a:xfrm>
            <a:prstGeom prst="rect">
              <a:avLst/>
            </a:prstGeom>
            <a:noFill/>
            <a:ln w="9525">
              <a:noFill/>
              <a:miter lim="800000"/>
              <a:headEnd/>
              <a:tailEnd/>
            </a:ln>
          </p:spPr>
        </p:pic>
        <p:pic>
          <p:nvPicPr>
            <p:cNvPr id="20483" name="Picture 3"/>
            <p:cNvPicPr>
              <a:picLocks noChangeAspect="1" noChangeArrowheads="1"/>
            </p:cNvPicPr>
            <p:nvPr/>
          </p:nvPicPr>
          <p:blipFill>
            <a:blip r:embed="rId4">
              <a:clrChange>
                <a:clrFrom>
                  <a:srgbClr val="FFFFFF"/>
                </a:clrFrom>
                <a:clrTo>
                  <a:srgbClr val="FFFFFF">
                    <a:alpha val="0"/>
                  </a:srgbClr>
                </a:clrTo>
              </a:clrChange>
              <a:duotone>
                <a:prstClr val="black"/>
                <a:srgbClr val="F2F6E8">
                  <a:tint val="45000"/>
                  <a:satMod val="400000"/>
                </a:srgbClr>
              </a:duotone>
            </a:blip>
            <a:srcRect/>
            <a:stretch>
              <a:fillRect/>
            </a:stretch>
          </p:blipFill>
          <p:spPr bwMode="auto">
            <a:xfrm>
              <a:off x="1285875" y="1874838"/>
              <a:ext cx="6215063" cy="1125537"/>
            </a:xfrm>
            <a:prstGeom prst="rect">
              <a:avLst/>
            </a:prstGeom>
            <a:noFill/>
            <a:ln w="9525">
              <a:noFill/>
              <a:miter lim="800000"/>
              <a:headEnd/>
              <a:tailEnd/>
            </a:ln>
          </p:spPr>
        </p:pic>
        <p:pic>
          <p:nvPicPr>
            <p:cNvPr id="20484" name="Picture 4"/>
            <p:cNvPicPr>
              <a:picLocks noChangeAspect="1" noChangeArrowheads="1"/>
            </p:cNvPicPr>
            <p:nvPr/>
          </p:nvPicPr>
          <p:blipFill>
            <a:blip r:embed="rId5">
              <a:clrChange>
                <a:clrFrom>
                  <a:srgbClr val="FFFFFF"/>
                </a:clrFrom>
                <a:clrTo>
                  <a:srgbClr val="FFFFFF">
                    <a:alpha val="0"/>
                  </a:srgbClr>
                </a:clrTo>
              </a:clrChange>
              <a:duotone>
                <a:prstClr val="black"/>
                <a:srgbClr val="F2F6E8">
                  <a:tint val="45000"/>
                  <a:satMod val="400000"/>
                </a:srgbClr>
              </a:duotone>
            </a:blip>
            <a:srcRect/>
            <a:stretch>
              <a:fillRect/>
            </a:stretch>
          </p:blipFill>
          <p:spPr bwMode="auto">
            <a:xfrm>
              <a:off x="1285875" y="3000375"/>
              <a:ext cx="6215063" cy="1350963"/>
            </a:xfrm>
            <a:prstGeom prst="rect">
              <a:avLst/>
            </a:prstGeom>
            <a:noFill/>
            <a:ln w="9525">
              <a:noFill/>
              <a:miter lim="800000"/>
              <a:headEnd/>
              <a:tailEnd/>
            </a:ln>
          </p:spPr>
        </p:pic>
        <p:pic>
          <p:nvPicPr>
            <p:cNvPr id="20485" name="Picture 5"/>
            <p:cNvPicPr>
              <a:picLocks noChangeAspect="1" noChangeArrowheads="1"/>
            </p:cNvPicPr>
            <p:nvPr/>
          </p:nvPicPr>
          <p:blipFill>
            <a:blip r:embed="rId6">
              <a:clrChange>
                <a:clrFrom>
                  <a:srgbClr val="FFFFFF"/>
                </a:clrFrom>
                <a:clrTo>
                  <a:srgbClr val="FFFFFF">
                    <a:alpha val="0"/>
                  </a:srgbClr>
                </a:clrTo>
              </a:clrChange>
              <a:duotone>
                <a:prstClr val="black"/>
                <a:srgbClr val="F2F6E8">
                  <a:tint val="45000"/>
                  <a:satMod val="400000"/>
                </a:srgbClr>
              </a:duotone>
            </a:blip>
            <a:srcRect/>
            <a:stretch>
              <a:fillRect/>
            </a:stretch>
          </p:blipFill>
          <p:spPr bwMode="auto">
            <a:xfrm>
              <a:off x="1285875" y="4351338"/>
              <a:ext cx="6215063" cy="1200150"/>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8313" y="431800"/>
            <a:ext cx="8183562" cy="795338"/>
          </a:xfrm>
        </p:spPr>
        <p:txBody>
          <a:bodyPr>
            <a:normAutofit/>
          </a:bodyPr>
          <a:lstStyle/>
          <a:p>
            <a:pPr algn="ctr" fontAlgn="auto">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CILINDROS</a:t>
            </a:r>
            <a:endPar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ortar rectángulo de esquina diagonal"/>
          <p:cNvSpPr/>
          <p:nvPr/>
        </p:nvSpPr>
        <p:spPr>
          <a:xfrm>
            <a:off x="1142976" y="1600186"/>
            <a:ext cx="7704856" cy="4680520"/>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endParaRPr lang="es-MX" b="1" dirty="0">
              <a:effectLst>
                <a:outerShdw blurRad="38100" dist="38100" dir="2700000" algn="tl">
                  <a:srgbClr val="000000">
                    <a:alpha val="43137"/>
                  </a:srgbClr>
                </a:outerShdw>
              </a:effectLst>
            </a:endParaRPr>
          </a:p>
          <a:p>
            <a:pPr fontAlgn="auto">
              <a:spcBef>
                <a:spcPts val="0"/>
              </a:spcBef>
              <a:spcAft>
                <a:spcPts val="0"/>
              </a:spcAft>
              <a:defRPr/>
            </a:pPr>
            <a:r>
              <a:rPr lang="es-MX" sz="2800" dirty="0" smtClean="0">
                <a:solidFill>
                  <a:schemeClr val="tx2">
                    <a:lumMod val="75000"/>
                  </a:schemeClr>
                </a:solidFill>
                <a:effectLst>
                  <a:outerShdw blurRad="38100" dist="38100" dir="2700000" algn="tl">
                    <a:srgbClr val="000000">
                      <a:alpha val="43137"/>
                    </a:srgbClr>
                  </a:outerShdw>
                </a:effectLst>
              </a:rPr>
              <a:t>Simple</a:t>
            </a:r>
          </a:p>
          <a:p>
            <a:pPr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r>
              <a:rPr lang="es-MX" sz="2000" dirty="0">
                <a:effectLst>
                  <a:outerShdw blurRad="38100" dist="38100" dir="2700000" algn="tl">
                    <a:srgbClr val="000000">
                      <a:alpha val="43137"/>
                    </a:srgbClr>
                  </a:outerShdw>
                </a:effectLst>
              </a:rPr>
              <a:t>Considérese un cilindro largo de radio interior </a:t>
            </a:r>
            <a:r>
              <a:rPr lang="es-MX" sz="2000" dirty="0" smtClean="0">
                <a:effectLst>
                  <a:outerShdw blurRad="38100" dist="38100" dir="2700000" algn="tl">
                    <a:srgbClr val="000000">
                      <a:alpha val="43137"/>
                    </a:srgbClr>
                  </a:outerShdw>
                </a:effectLst>
              </a:rPr>
              <a:t>r</a:t>
            </a:r>
            <a:r>
              <a:rPr lang="es-MX" sz="1100" dirty="0" smtClean="0">
                <a:effectLst>
                  <a:outerShdw blurRad="38100" dist="38100" dir="2700000" algn="tl">
                    <a:srgbClr val="000000">
                      <a:alpha val="43137"/>
                    </a:srgbClr>
                  </a:outerShdw>
                </a:effectLst>
              </a:rPr>
              <a:t>1</a:t>
            </a:r>
            <a:r>
              <a:rPr lang="es-MX" sz="2000" dirty="0" smtClean="0">
                <a:effectLst>
                  <a:outerShdw blurRad="38100" dist="38100" dir="2700000" algn="tl">
                    <a:srgbClr val="000000">
                      <a:alpha val="43137"/>
                    </a:srgbClr>
                  </a:outerShdw>
                </a:effectLst>
              </a:rPr>
              <a:t>, </a:t>
            </a:r>
            <a:r>
              <a:rPr lang="es-MX" sz="2000" dirty="0">
                <a:effectLst>
                  <a:outerShdw blurRad="38100" dist="38100" dir="2700000" algn="tl">
                    <a:srgbClr val="000000">
                      <a:alpha val="43137"/>
                    </a:srgbClr>
                  </a:outerShdw>
                </a:effectLst>
              </a:rPr>
              <a:t>radio exterior </a:t>
            </a:r>
            <a:r>
              <a:rPr lang="es-MX" sz="2000" dirty="0" smtClean="0">
                <a:effectLst>
                  <a:outerShdw blurRad="38100" dist="38100" dir="2700000" algn="tl">
                    <a:srgbClr val="000000">
                      <a:alpha val="43137"/>
                    </a:srgbClr>
                  </a:outerShdw>
                </a:effectLst>
              </a:rPr>
              <a:t>r</a:t>
            </a:r>
            <a:r>
              <a:rPr lang="es-MX" sz="1100" dirty="0" smtClean="0">
                <a:effectLst>
                  <a:outerShdw blurRad="38100" dist="38100" dir="2700000" algn="tl">
                    <a:srgbClr val="000000">
                      <a:alpha val="43137"/>
                    </a:srgbClr>
                  </a:outerShdw>
                </a:effectLst>
              </a:rPr>
              <a:t>2</a:t>
            </a:r>
            <a:r>
              <a:rPr lang="es-MX" sz="2000" dirty="0" smtClean="0">
                <a:effectLst>
                  <a:outerShdw blurRad="38100" dist="38100" dir="2700000" algn="tl">
                    <a:srgbClr val="000000">
                      <a:alpha val="43137"/>
                    </a:srgbClr>
                  </a:outerShdw>
                </a:effectLst>
              </a:rPr>
              <a:t> </a:t>
            </a:r>
            <a:r>
              <a:rPr lang="es-MX" sz="2000" dirty="0">
                <a:effectLst>
                  <a:outerShdw blurRad="38100" dist="38100" dir="2700000" algn="tl">
                    <a:srgbClr val="000000">
                      <a:alpha val="43137"/>
                    </a:srgbClr>
                  </a:outerShdw>
                </a:effectLst>
              </a:rPr>
              <a:t>y longitud L, como el que se muestra en </a:t>
            </a:r>
            <a:r>
              <a:rPr lang="es-MX" sz="2000" dirty="0" smtClean="0">
                <a:effectLst>
                  <a:outerShdw blurRad="38100" dist="38100" dir="2700000" algn="tl">
                    <a:srgbClr val="000000">
                      <a:alpha val="43137"/>
                    </a:srgbClr>
                  </a:outerShdw>
                </a:effectLst>
              </a:rPr>
              <a:t>la </a:t>
            </a:r>
            <a:r>
              <a:rPr lang="es-MX" sz="2000" dirty="0" smtClean="0">
                <a:solidFill>
                  <a:schemeClr val="accent2">
                    <a:lumMod val="75000"/>
                  </a:schemeClr>
                </a:solidFill>
                <a:effectLst>
                  <a:outerShdw blurRad="38100" dist="38100" dir="2700000" algn="tl">
                    <a:srgbClr val="000000">
                      <a:alpha val="43137"/>
                    </a:srgbClr>
                  </a:outerShdw>
                </a:effectLst>
                <a:hlinkClick r:id="rId4" action="ppaction://hlinksldjump"/>
              </a:rPr>
              <a:t>Figura</a:t>
            </a:r>
            <a:r>
              <a:rPr lang="es-MX" sz="2000" dirty="0" smtClean="0">
                <a:effectLst>
                  <a:outerShdw blurRad="38100" dist="38100" dir="2700000" algn="tl">
                    <a:srgbClr val="000000">
                      <a:alpha val="43137"/>
                    </a:srgbClr>
                  </a:outerShdw>
                </a:effectLst>
              </a:rPr>
              <a:t>. </a:t>
            </a:r>
            <a:r>
              <a:rPr lang="es-MX" sz="2000" dirty="0" smtClean="0"/>
              <a:t>En </a:t>
            </a:r>
            <a:r>
              <a:rPr lang="es-MX" sz="2000" dirty="0"/>
              <a:t>un cilindro cuya longitud sea muy grande comparada con su diámetro, se puede suponer que el calor fluye sólo en dirección radial, con lo que la única coordenada espacial necesaria para definir el sistema es r. </a:t>
            </a:r>
            <a:r>
              <a:rPr lang="es-MX" sz="2000" dirty="0" smtClean="0"/>
              <a:t>Se </a:t>
            </a:r>
            <a:r>
              <a:rPr lang="es-MX" sz="2000" dirty="0"/>
              <a:t>utiliza la ley de Fourier </a:t>
            </a:r>
            <a:r>
              <a:rPr lang="es-MX" sz="2000" dirty="0" smtClean="0"/>
              <a:t>donde el </a:t>
            </a:r>
            <a:r>
              <a:rPr lang="es-MX" sz="2000" dirty="0"/>
              <a:t>área para el flujo de calor en un sistema cilíndrico es:</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p:txBody>
      </p:sp>
      <p:graphicFrame>
        <p:nvGraphicFramePr>
          <p:cNvPr id="7170" name="Object 2"/>
          <p:cNvGraphicFramePr>
            <a:graphicFrameLocks noChangeAspect="1"/>
          </p:cNvGraphicFramePr>
          <p:nvPr>
            <p:extLst>
              <p:ext uri="{D42A27DB-BD31-4B8C-83A1-F6EECF244321}">
                <p14:modId xmlns:p14="http://schemas.microsoft.com/office/powerpoint/2010/main" val="359845469"/>
              </p:ext>
            </p:extLst>
          </p:nvPr>
        </p:nvGraphicFramePr>
        <p:xfrm>
          <a:off x="4214810" y="5100648"/>
          <a:ext cx="1728788" cy="574675"/>
        </p:xfrm>
        <a:graphic>
          <a:graphicData uri="http://schemas.openxmlformats.org/presentationml/2006/ole">
            <mc:AlternateContent xmlns:mc="http://schemas.openxmlformats.org/markup-compatibility/2006">
              <mc:Choice xmlns:v="urn:schemas-microsoft-com:vml" Requires="v">
                <p:oleObj spid="_x0000_s7212" name="Ecuación" r:id="rId5" imgW="647419" imgH="215806" progId="Equation.3">
                  <p:embed/>
                </p:oleObj>
              </mc:Choice>
              <mc:Fallback>
                <p:oleObj name="Ecuación" r:id="rId5" imgW="647419" imgH="215806"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5100648"/>
                        <a:ext cx="1728788" cy="574675"/>
                      </a:xfrm>
                      <a:prstGeom prst="rect">
                        <a:avLst/>
                      </a:prstGeom>
                      <a:solidFill>
                        <a:schemeClr val="bg1">
                          <a:alpha val="0"/>
                        </a:schemeClr>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ortar rectángulo de esquina diagonal"/>
          <p:cNvSpPr/>
          <p:nvPr/>
        </p:nvSpPr>
        <p:spPr>
          <a:xfrm>
            <a:off x="1142976" y="1242996"/>
            <a:ext cx="7715304" cy="5815028"/>
          </a:xfrm>
          <a:prstGeom prst="round2SameRect">
            <a:avLst>
              <a:gd name="adj1" fmla="val 14690"/>
              <a:gd name="adj2" fmla="val 23559"/>
            </a:avLst>
          </a:prstGeom>
        </p:spPr>
        <p:style>
          <a:lnRef idx="1">
            <a:schemeClr val="accent4"/>
          </a:lnRef>
          <a:fillRef idx="2">
            <a:schemeClr val="accent4"/>
          </a:fillRef>
          <a:effectRef idx="1">
            <a:schemeClr val="accent4"/>
          </a:effectRef>
          <a:fontRef idx="minor">
            <a:schemeClr val="dk1"/>
          </a:fontRef>
        </p:style>
        <p:txBody>
          <a:bodyPr anchor="ctr"/>
          <a:lstStyle/>
          <a:p>
            <a:endParaRPr lang="es-AR" dirty="0" smtClean="0">
              <a:effectLst>
                <a:outerShdw blurRad="38100" dist="38100" dir="2700000" algn="tl">
                  <a:srgbClr val="000000">
                    <a:alpha val="43137"/>
                  </a:srgbClr>
                </a:outerShdw>
              </a:effectLst>
            </a:endParaRPr>
          </a:p>
          <a:p>
            <a:r>
              <a:rPr lang="es-AR" dirty="0" smtClean="0">
                <a:effectLst>
                  <a:outerShdw blurRad="38100" dist="38100" dir="2700000" algn="tl">
                    <a:srgbClr val="000000">
                      <a:alpha val="43137"/>
                    </a:srgbClr>
                  </a:outerShdw>
                </a:effectLst>
              </a:rPr>
              <a:t>Partimos de la expresión de Fourier:</a:t>
            </a:r>
          </a:p>
          <a:p>
            <a:endParaRPr lang="es-AR" dirty="0" smtClean="0">
              <a:effectLst>
                <a:outerShdw blurRad="38100" dist="38100" dir="2700000" algn="tl">
                  <a:srgbClr val="000000">
                    <a:alpha val="43137"/>
                  </a:srgbClr>
                </a:outerShdw>
              </a:effectLst>
            </a:endParaRPr>
          </a:p>
          <a:p>
            <a:endParaRPr lang="es-AR" dirty="0" smtClean="0">
              <a:effectLst>
                <a:outerShdw blurRad="38100" dist="38100" dir="2700000" algn="tl">
                  <a:srgbClr val="000000">
                    <a:alpha val="43137"/>
                  </a:srgbClr>
                </a:outerShdw>
              </a:effectLst>
            </a:endParaRPr>
          </a:p>
          <a:p>
            <a:endParaRPr lang="es-AR" dirty="0" smtClean="0">
              <a:effectLst>
                <a:outerShdw blurRad="38100" dist="38100" dir="2700000" algn="tl">
                  <a:srgbClr val="000000">
                    <a:alpha val="43137"/>
                  </a:srgbClr>
                </a:outerShdw>
              </a:effectLst>
            </a:endParaRPr>
          </a:p>
          <a:p>
            <a:r>
              <a:rPr lang="es-AR" dirty="0" smtClean="0">
                <a:effectLst>
                  <a:outerShdw blurRad="38100" dist="38100" dir="2700000" algn="tl">
                    <a:srgbClr val="000000">
                      <a:alpha val="43137"/>
                    </a:srgbClr>
                  </a:outerShdw>
                </a:effectLst>
              </a:rPr>
              <a:t>Al sustituir, reemplazar e integrar las ecuaciones anteriores se obtiene: </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AR" dirty="0" smtClean="0">
                <a:effectLst>
                  <a:outerShdw blurRad="38100" dist="38100" dir="2700000" algn="tl">
                    <a:srgbClr val="000000">
                      <a:alpha val="43137"/>
                    </a:srgbClr>
                  </a:outerShdw>
                </a:effectLst>
              </a:rPr>
              <a:t>T</a:t>
            </a:r>
            <a:r>
              <a:rPr lang="es-AR" baseline="-25000" dirty="0" smtClean="0">
                <a:effectLst>
                  <a:outerShdw blurRad="38100" dist="38100" dir="2700000" algn="tl">
                    <a:srgbClr val="000000">
                      <a:alpha val="43137"/>
                    </a:srgbClr>
                  </a:outerShdw>
                </a:effectLst>
              </a:rPr>
              <a:t>1</a:t>
            </a:r>
            <a:r>
              <a:rPr lang="es-AR" dirty="0" smtClean="0">
                <a:effectLst>
                  <a:outerShdw blurRad="38100" dist="38100" dir="2700000" algn="tl">
                    <a:srgbClr val="000000">
                      <a:alpha val="43137"/>
                    </a:srgbClr>
                  </a:outerShdw>
                </a:effectLst>
              </a:rPr>
              <a:t> es la temperatura sobre la superficie interior y T</a:t>
            </a:r>
            <a:r>
              <a:rPr lang="es-AR" baseline="-25000" dirty="0" smtClean="0">
                <a:effectLst>
                  <a:outerShdw blurRad="38100" dist="38100" dir="2700000" algn="tl">
                    <a:srgbClr val="000000">
                      <a:alpha val="43137"/>
                    </a:srgbClr>
                  </a:outerShdw>
                </a:effectLst>
              </a:rPr>
              <a:t>2</a:t>
            </a:r>
            <a:r>
              <a:rPr lang="es-AR" dirty="0" smtClean="0">
                <a:effectLst>
                  <a:outerShdw blurRad="38100" dist="38100" dir="2700000" algn="tl">
                    <a:srgbClr val="000000">
                      <a:alpha val="43137"/>
                    </a:srgbClr>
                  </a:outerShdw>
                </a:effectLst>
              </a:rPr>
              <a:t> es la temperatura sobre la superficie exterior. La resistencia térmica del cilindro es: </a:t>
            </a:r>
            <a:r>
              <a:rPr lang="es-MX" dirty="0" smtClean="0">
                <a:effectLst>
                  <a:outerShdw blurRad="38100" dist="38100" dir="2700000" algn="tl">
                    <a:srgbClr val="000000">
                      <a:alpha val="43137"/>
                    </a:srgbClr>
                  </a:outerShdw>
                </a:effectLst>
              </a:rPr>
              <a:t>						</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p>
          <a:p>
            <a:pPr algn="just" fontAlgn="auto">
              <a:spcBef>
                <a:spcPts val="0"/>
              </a:spcBef>
              <a:spcAft>
                <a:spcPts val="0"/>
              </a:spcAft>
              <a:defRPr/>
            </a:pPr>
            <a:r>
              <a:rPr lang="es-MX" dirty="0" smtClean="0"/>
              <a:t>                                                           	</a:t>
            </a:r>
            <a:endParaRPr lang="es-MX" dirty="0"/>
          </a:p>
        </p:txBody>
      </p:sp>
      <p:graphicFrame>
        <p:nvGraphicFramePr>
          <p:cNvPr id="8194" name="Object 2"/>
          <p:cNvGraphicFramePr>
            <a:graphicFrameLocks noChangeAspect="1"/>
          </p:cNvGraphicFramePr>
          <p:nvPr>
            <p:extLst>
              <p:ext uri="{D42A27DB-BD31-4B8C-83A1-F6EECF244321}">
                <p14:modId xmlns:p14="http://schemas.microsoft.com/office/powerpoint/2010/main" val="1840058639"/>
              </p:ext>
            </p:extLst>
          </p:nvPr>
        </p:nvGraphicFramePr>
        <p:xfrm>
          <a:off x="3714744" y="1814500"/>
          <a:ext cx="1657350" cy="720725"/>
        </p:xfrm>
        <a:graphic>
          <a:graphicData uri="http://schemas.openxmlformats.org/presentationml/2006/ole">
            <mc:AlternateContent xmlns:mc="http://schemas.openxmlformats.org/markup-compatibility/2006">
              <mc:Choice xmlns:v="urn:schemas-microsoft-com:vml" Requires="v">
                <p:oleObj spid="_x0000_s8238" name="Ecuación" r:id="rId4" imgW="850531" imgH="393529" progId="Equation.3">
                  <p:embed/>
                </p:oleObj>
              </mc:Choice>
              <mc:Fallback>
                <p:oleObj name="Ecuación" r:id="rId4" imgW="850531" imgH="393529"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44" y="1814500"/>
                        <a:ext cx="1657350" cy="720725"/>
                      </a:xfrm>
                      <a:prstGeom prst="rect">
                        <a:avLst/>
                      </a:prstGeom>
                      <a:solidFill>
                        <a:schemeClr val="bg1">
                          <a:alpha val="0"/>
                        </a:schemeClr>
                      </a:solidFill>
                    </p:spPr>
                  </p:pic>
                </p:oleObj>
              </mc:Fallback>
            </mc:AlternateContent>
          </a:graphicData>
        </a:graphic>
      </p:graphicFrame>
      <p:pic>
        <p:nvPicPr>
          <p:cNvPr id="7" name="6 Imagen"/>
          <p:cNvPicPr/>
          <p:nvPr/>
        </p:nvPicPr>
        <p:blipFill>
          <a:blip r:embed="rId6">
            <a:duotone>
              <a:prstClr val="black"/>
              <a:schemeClr val="tx2">
                <a:tint val="45000"/>
                <a:satMod val="400000"/>
              </a:schemeClr>
            </a:duotone>
          </a:blip>
          <a:srcRect l="22453" t="49438"/>
          <a:stretch>
            <a:fillRect/>
          </a:stretch>
        </p:blipFill>
        <p:spPr bwMode="auto">
          <a:xfrm>
            <a:off x="3428992" y="3243260"/>
            <a:ext cx="2763483" cy="849676"/>
          </a:xfrm>
          <a:prstGeom prst="rect">
            <a:avLst/>
          </a:prstGeom>
          <a:noFill/>
          <a:ln w="9525">
            <a:noFill/>
            <a:miter lim="800000"/>
            <a:headEnd/>
            <a:tailEnd/>
          </a:ln>
        </p:spPr>
      </p:pic>
      <p:pic>
        <p:nvPicPr>
          <p:cNvPr id="8" name="7 Imagen"/>
          <p:cNvPicPr/>
          <p:nvPr/>
        </p:nvPicPr>
        <p:blipFill>
          <a:blip r:embed="rId7">
            <a:duotone>
              <a:prstClr val="black"/>
              <a:schemeClr val="tx2">
                <a:tint val="45000"/>
                <a:satMod val="400000"/>
              </a:schemeClr>
            </a:duotone>
          </a:blip>
          <a:srcRect/>
          <a:stretch>
            <a:fillRect/>
          </a:stretch>
        </p:blipFill>
        <p:spPr bwMode="auto">
          <a:xfrm>
            <a:off x="3000364" y="5100648"/>
            <a:ext cx="3500462" cy="18573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roceso alternativo">
            <a:hlinkClick r:id="" action="ppaction://noaction" highlightClick="1"/>
          </p:cNvPr>
          <p:cNvSpPr/>
          <p:nvPr/>
        </p:nvSpPr>
        <p:spPr>
          <a:xfrm>
            <a:off x="755576" y="2958583"/>
            <a:ext cx="2808312" cy="113412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CONDUCCIÓN </a:t>
            </a:r>
            <a:r>
              <a:rPr lang="es-MX"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ESTACIONARIA </a:t>
            </a:r>
            <a:endParaRPr lang="es-MX"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6 Rectángulo">
            <a:hlinkClick r:id="rId3" action="ppaction://hlinksldjump"/>
          </p:cNvPr>
          <p:cNvSpPr/>
          <p:nvPr/>
        </p:nvSpPr>
        <p:spPr>
          <a:xfrm>
            <a:off x="5225671" y="1282050"/>
            <a:ext cx="3019206" cy="63133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CLASIFICACIÓN Y </a:t>
            </a:r>
            <a:r>
              <a:rPr lang="es-MX"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DEFINICIÓN</a:t>
            </a:r>
            <a:endPar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11 Rectángulo">
            <a:hlinkClick r:id="rId4" action="ppaction://hlinksldjump"/>
          </p:cNvPr>
          <p:cNvSpPr/>
          <p:nvPr/>
        </p:nvSpPr>
        <p:spPr>
          <a:xfrm>
            <a:off x="5228236" y="1966994"/>
            <a:ext cx="2950048" cy="688198"/>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s-MX"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CONDUCTIVIDAD TÉRMICA</a:t>
            </a:r>
            <a:endPar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14 Rectángulo">
            <a:hlinkClick r:id="rId5" action="ppaction://hlinksldjump"/>
          </p:cNvPr>
          <p:cNvSpPr/>
          <p:nvPr/>
        </p:nvSpPr>
        <p:spPr>
          <a:xfrm>
            <a:off x="5225671" y="2704243"/>
            <a:ext cx="2810142" cy="57606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fontAlgn="auto">
              <a:spcBef>
                <a:spcPts val="0"/>
              </a:spcBef>
              <a:spcAft>
                <a:spcPts val="0"/>
              </a:spcAft>
              <a:defRPr/>
            </a:pPr>
            <a:r>
              <a:rPr lang="es-MX"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PLACA PLANA</a:t>
            </a:r>
          </a:p>
          <a:p>
            <a:pPr algn="ctr" fontAlgn="auto">
              <a:spcBef>
                <a:spcPts val="0"/>
              </a:spcBef>
              <a:spcAft>
                <a:spcPts val="0"/>
              </a:spcAft>
              <a:defRPr/>
            </a:pPr>
            <a:endParaRPr lang="es-MX" dirty="0"/>
          </a:p>
        </p:txBody>
      </p:sp>
      <p:sp>
        <p:nvSpPr>
          <p:cNvPr id="17" name="16 Rectángulo">
            <a:hlinkClick r:id="rId6" action="ppaction://hlinksldjump"/>
          </p:cNvPr>
          <p:cNvSpPr/>
          <p:nvPr/>
        </p:nvSpPr>
        <p:spPr>
          <a:xfrm>
            <a:off x="5225671" y="3319863"/>
            <a:ext cx="2955178" cy="54251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MX"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fontAlgn="auto">
              <a:spcBef>
                <a:spcPts val="0"/>
              </a:spcBef>
              <a:spcAft>
                <a:spcPts val="0"/>
              </a:spcAft>
              <a:defRPr/>
            </a:pPr>
            <a:r>
              <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SISTEMAS RADIALES</a:t>
            </a:r>
          </a:p>
          <a:p>
            <a:pPr algn="ctr" fontAlgn="auto">
              <a:spcBef>
                <a:spcPts val="0"/>
              </a:spcBef>
              <a:spcAft>
                <a:spcPts val="0"/>
              </a:spcAft>
              <a:defRPr/>
            </a:pPr>
            <a:endParaRPr lang="es-MX" dirty="0"/>
          </a:p>
        </p:txBody>
      </p:sp>
      <p:sp>
        <p:nvSpPr>
          <p:cNvPr id="19" name="18 Rectángulo">
            <a:hlinkClick r:id="rId7" action="ppaction://hlinksldjump"/>
          </p:cNvPr>
          <p:cNvSpPr/>
          <p:nvPr/>
        </p:nvSpPr>
        <p:spPr>
          <a:xfrm>
            <a:off x="5228122" y="3918313"/>
            <a:ext cx="3183172" cy="88447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sz="1600" b="1" spc="50" dirty="0" smtClean="0">
                <a:ln w="0"/>
                <a:solidFill>
                  <a:schemeClr val="accent4">
                    <a:lumMod val="60000"/>
                    <a:lumOff val="40000"/>
                  </a:schemeClr>
                </a:solidFill>
                <a:effectLst>
                  <a:innerShdw blurRad="63500" dist="50800" dir="13500000">
                    <a:srgbClr val="000000">
                      <a:alpha val="50000"/>
                    </a:srgbClr>
                  </a:innerShdw>
                </a:effectLst>
              </a:rPr>
              <a:t>SISTEMAS BIDIMENSIONALES Y TRIDIMENSIONALES</a:t>
            </a:r>
            <a:endParaRPr lang="es-MX" sz="1600" b="1" spc="50" dirty="0">
              <a:ln w="0"/>
              <a:solidFill>
                <a:schemeClr val="accent4">
                  <a:lumMod val="60000"/>
                  <a:lumOff val="40000"/>
                </a:schemeClr>
              </a:solidFill>
              <a:effectLst>
                <a:innerShdw blurRad="63500" dist="50800" dir="13500000">
                  <a:srgbClr val="000000">
                    <a:alpha val="50000"/>
                  </a:srgbClr>
                </a:innerShdw>
              </a:effectLst>
            </a:endParaRPr>
          </a:p>
        </p:txBody>
      </p:sp>
      <p:sp>
        <p:nvSpPr>
          <p:cNvPr id="13" name="12 Rectángulo">
            <a:hlinkClick r:id="rId8" action="ppaction://hlinksldjump"/>
          </p:cNvPr>
          <p:cNvSpPr/>
          <p:nvPr/>
        </p:nvSpPr>
        <p:spPr>
          <a:xfrm>
            <a:off x="5228122" y="571280"/>
            <a:ext cx="2944468" cy="657156"/>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MX"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VIDEO DE CONDUCCIÓN</a:t>
            </a:r>
            <a:endPar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20 Rectángulo">
            <a:hlinkClick r:id="rId9" action="ppaction://hlinksldjump"/>
          </p:cNvPr>
          <p:cNvSpPr/>
          <p:nvPr/>
        </p:nvSpPr>
        <p:spPr>
          <a:xfrm>
            <a:off x="5217827" y="4834023"/>
            <a:ext cx="3203762" cy="57739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SISTEMAS CON FUENTES DE CALOR</a:t>
            </a:r>
          </a:p>
        </p:txBody>
      </p:sp>
      <p:sp>
        <p:nvSpPr>
          <p:cNvPr id="22" name="21 Rectángulo">
            <a:hlinkClick r:id="rId10" action="ppaction://hlinksldjump"/>
          </p:cNvPr>
          <p:cNvSpPr/>
          <p:nvPr/>
        </p:nvSpPr>
        <p:spPr>
          <a:xfrm>
            <a:off x="5217412" y="5473465"/>
            <a:ext cx="2955178" cy="57606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CILINDROS CON FUENTES DE CALOR</a:t>
            </a:r>
          </a:p>
        </p:txBody>
      </p:sp>
      <p:sp>
        <p:nvSpPr>
          <p:cNvPr id="24" name="23 Rectángulo">
            <a:hlinkClick r:id="" action="ppaction://noaction"/>
          </p:cNvPr>
          <p:cNvSpPr/>
          <p:nvPr/>
        </p:nvSpPr>
        <p:spPr>
          <a:xfrm>
            <a:off x="5225671" y="6107359"/>
            <a:ext cx="2450932" cy="385162"/>
          </a:xfrm>
          <a:prstGeom prst="rect">
            <a:avLst/>
          </a:prstGeom>
        </p:spPr>
        <p:style>
          <a:lnRef idx="0">
            <a:schemeClr val="accent4"/>
          </a:lnRef>
          <a:fillRef idx="3">
            <a:schemeClr val="accent4"/>
          </a:fillRef>
          <a:effectRef idx="3">
            <a:schemeClr val="accent4"/>
          </a:effectRef>
          <a:fontRef idx="minor">
            <a:schemeClr val="lt1"/>
          </a:fontRef>
        </p:style>
        <p:txBody>
          <a:bodyPr anchor="ctr">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es-MX" sz="1600" b="1" dirty="0" smtClean="0">
                <a:ln/>
                <a:solidFill>
                  <a:schemeClr val="bg1">
                    <a:lumMod val="75000"/>
                  </a:schemeClr>
                </a:solidFill>
              </a:rPr>
              <a:t>CAPA LÍMITE</a:t>
            </a:r>
            <a:endParaRPr lang="es-MX" sz="1600" b="1" dirty="0">
              <a:ln/>
              <a:solidFill>
                <a:schemeClr val="bg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5127625" y="3571875"/>
            <a:ext cx="2159000" cy="2159000"/>
            <a:chOff x="3165" y="2433"/>
            <a:chExt cx="1360" cy="1360"/>
          </a:xfrm>
        </p:grpSpPr>
        <p:sp>
          <p:nvSpPr>
            <p:cNvPr id="18435" name="Oval 3"/>
            <p:cNvSpPr>
              <a:spLocks noChangeAspect="1" noChangeArrowheads="1"/>
            </p:cNvSpPr>
            <p:nvPr/>
          </p:nvSpPr>
          <p:spPr bwMode="auto">
            <a:xfrm>
              <a:off x="3165" y="2433"/>
              <a:ext cx="1360" cy="1360"/>
            </a:xfrm>
            <a:prstGeom prst="ellipse">
              <a:avLst/>
            </a:prstGeom>
            <a:gradFill rotWithShape="0">
              <a:gsLst>
                <a:gs pos="0">
                  <a:srgbClr val="DDDDDD">
                    <a:gamma/>
                    <a:shade val="46275"/>
                    <a:invGamma/>
                  </a:srgbClr>
                </a:gs>
                <a:gs pos="100000">
                  <a:srgbClr val="DDDDDD"/>
                </a:gs>
              </a:gsLst>
              <a:path path="shape">
                <a:fillToRect l="50000" t="50000" r="50000" b="50000"/>
              </a:path>
            </a:gradFill>
            <a:ln w="9525">
              <a:solidFill>
                <a:schemeClr val="tx1"/>
              </a:solidFill>
              <a:round/>
              <a:headEnd/>
              <a:tailEnd/>
            </a:ln>
            <a:effectLst/>
          </p:spPr>
          <p:txBody>
            <a:bodyPr wrap="none" anchor="ctr"/>
            <a:lstStyle/>
            <a:p>
              <a:endParaRPr lang="es-AR"/>
            </a:p>
          </p:txBody>
        </p:sp>
        <p:sp>
          <p:nvSpPr>
            <p:cNvPr id="18436" name="Oval 4"/>
            <p:cNvSpPr>
              <a:spLocks noChangeAspect="1" noChangeArrowheads="1"/>
            </p:cNvSpPr>
            <p:nvPr/>
          </p:nvSpPr>
          <p:spPr bwMode="auto">
            <a:xfrm>
              <a:off x="3746" y="2996"/>
              <a:ext cx="227" cy="227"/>
            </a:xfrm>
            <a:prstGeom prst="ellipse">
              <a:avLst/>
            </a:prstGeom>
            <a:noFill/>
            <a:ln w="9525">
              <a:solidFill>
                <a:srgbClr val="FF0000"/>
              </a:solidFill>
              <a:round/>
              <a:headEnd/>
              <a:tailEnd/>
            </a:ln>
            <a:effectLst/>
          </p:spPr>
          <p:txBody>
            <a:bodyPr wrap="none" anchor="ctr"/>
            <a:lstStyle/>
            <a:p>
              <a:endParaRPr lang="es-AR"/>
            </a:p>
          </p:txBody>
        </p:sp>
      </p:grpSp>
      <p:grpSp>
        <p:nvGrpSpPr>
          <p:cNvPr id="18439" name="Group 7"/>
          <p:cNvGrpSpPr>
            <a:grpSpLocks/>
          </p:cNvGrpSpPr>
          <p:nvPr/>
        </p:nvGrpSpPr>
        <p:grpSpPr bwMode="auto">
          <a:xfrm>
            <a:off x="1089025" y="2341564"/>
            <a:ext cx="2159000" cy="2898775"/>
            <a:chOff x="1104" y="1068"/>
            <a:chExt cx="1360" cy="1826"/>
          </a:xfrm>
        </p:grpSpPr>
        <p:sp>
          <p:nvSpPr>
            <p:cNvPr id="18440" name="AutoShape 8"/>
            <p:cNvSpPr>
              <a:spLocks noChangeArrowheads="1"/>
            </p:cNvSpPr>
            <p:nvPr/>
          </p:nvSpPr>
          <p:spPr bwMode="auto">
            <a:xfrm>
              <a:off x="1104" y="1080"/>
              <a:ext cx="1360" cy="1814"/>
            </a:xfrm>
            <a:prstGeom prst="can">
              <a:avLst>
                <a:gd name="adj" fmla="val 33346"/>
              </a:avLst>
            </a:prstGeom>
            <a:gradFill rotWithShape="0">
              <a:gsLst>
                <a:gs pos="0">
                  <a:srgbClr val="DDDDDD"/>
                </a:gs>
                <a:gs pos="50000">
                  <a:srgbClr val="DDDDDD">
                    <a:gamma/>
                    <a:shade val="46275"/>
                    <a:invGamma/>
                  </a:srgbClr>
                </a:gs>
                <a:gs pos="100000">
                  <a:srgbClr val="DDDDDD"/>
                </a:gs>
              </a:gsLst>
              <a:lin ang="0" scaled="1"/>
            </a:gradFill>
            <a:ln w="9525">
              <a:solidFill>
                <a:schemeClr val="tx1"/>
              </a:solidFill>
              <a:round/>
              <a:headEnd/>
              <a:tailEnd/>
            </a:ln>
            <a:effectLst/>
          </p:spPr>
          <p:txBody>
            <a:bodyPr wrap="none" anchor="ctr"/>
            <a:lstStyle/>
            <a:p>
              <a:pPr algn="ctr"/>
              <a:endParaRPr lang="es-ES_tradnl"/>
            </a:p>
          </p:txBody>
        </p:sp>
        <p:sp>
          <p:nvSpPr>
            <p:cNvPr id="18441" name="Oval 9"/>
            <p:cNvSpPr>
              <a:spLocks noChangeAspect="1" noChangeArrowheads="1"/>
            </p:cNvSpPr>
            <p:nvPr/>
          </p:nvSpPr>
          <p:spPr bwMode="auto">
            <a:xfrm>
              <a:off x="1104" y="1068"/>
              <a:ext cx="1360" cy="472"/>
            </a:xfrm>
            <a:prstGeom prst="ellipse">
              <a:avLst/>
            </a:prstGeom>
            <a:gradFill rotWithShape="0">
              <a:gsLst>
                <a:gs pos="0">
                  <a:srgbClr val="DDDDDD">
                    <a:gamma/>
                    <a:shade val="46275"/>
                    <a:invGamma/>
                  </a:srgbClr>
                </a:gs>
                <a:gs pos="100000">
                  <a:srgbClr val="DDDDDD"/>
                </a:gs>
              </a:gsLst>
              <a:path path="shape">
                <a:fillToRect l="50000" t="50000" r="50000" b="50000"/>
              </a:path>
            </a:gradFill>
            <a:ln w="9525">
              <a:solidFill>
                <a:schemeClr val="tx1"/>
              </a:solidFill>
              <a:round/>
              <a:headEnd/>
              <a:tailEnd/>
            </a:ln>
            <a:effectLst/>
          </p:spPr>
          <p:txBody>
            <a:bodyPr wrap="none" anchor="ctr"/>
            <a:lstStyle/>
            <a:p>
              <a:endParaRPr lang="es-AR"/>
            </a:p>
          </p:txBody>
        </p:sp>
      </p:grpSp>
      <p:sp>
        <p:nvSpPr>
          <p:cNvPr id="18442" name="AutoShape 10"/>
          <p:cNvSpPr>
            <a:spLocks noChangeArrowheads="1"/>
          </p:cNvSpPr>
          <p:nvPr/>
        </p:nvSpPr>
        <p:spPr bwMode="auto">
          <a:xfrm>
            <a:off x="2022476" y="2651125"/>
            <a:ext cx="360363" cy="2159000"/>
          </a:xfrm>
          <a:prstGeom prst="can">
            <a:avLst>
              <a:gd name="adj" fmla="val 53310"/>
            </a:avLst>
          </a:prstGeom>
          <a:noFill/>
          <a:ln w="9525">
            <a:solidFill>
              <a:srgbClr val="FF0000"/>
            </a:solidFill>
            <a:prstDash val="lgDash"/>
            <a:round/>
            <a:headEnd/>
            <a:tailEnd/>
          </a:ln>
          <a:effectLst/>
        </p:spPr>
        <p:txBody>
          <a:bodyPr wrap="none" anchor="ctr"/>
          <a:lstStyle/>
          <a:p>
            <a:endParaRPr lang="es-AR"/>
          </a:p>
        </p:txBody>
      </p:sp>
      <p:sp>
        <p:nvSpPr>
          <p:cNvPr id="18443" name="Text Box 11"/>
          <p:cNvSpPr txBox="1">
            <a:spLocks noChangeArrowheads="1"/>
          </p:cNvSpPr>
          <p:nvPr/>
        </p:nvSpPr>
        <p:spPr bwMode="auto">
          <a:xfrm>
            <a:off x="1505937" y="781726"/>
            <a:ext cx="6079741" cy="369332"/>
          </a:xfrm>
          <a:prstGeom prst="rect">
            <a:avLst/>
          </a:prstGeom>
          <a:noFill/>
          <a:ln w="9525">
            <a:noFill/>
            <a:miter lim="800000"/>
            <a:headEnd/>
            <a:tailEnd/>
          </a:ln>
          <a:effectLst/>
        </p:spPr>
        <p:txBody>
          <a:bodyPr wrap="none">
            <a:spAutoFit/>
          </a:bodyPr>
          <a:lstStyle/>
          <a:p>
            <a:r>
              <a:rPr lang="es-ES" dirty="0" smtClean="0">
                <a:effectLst>
                  <a:outerShdw blurRad="38100" dist="38100" dir="2700000" algn="tl">
                    <a:srgbClr val="000000">
                      <a:alpha val="43137"/>
                    </a:srgbClr>
                  </a:outerShdw>
                </a:effectLst>
                <a:latin typeface="+mj-lt"/>
              </a:rPr>
              <a:t>CONDUCCIÓN </a:t>
            </a:r>
            <a:r>
              <a:rPr lang="es-ES" dirty="0">
                <a:effectLst>
                  <a:outerShdw blurRad="38100" dist="38100" dir="2700000" algn="tl">
                    <a:srgbClr val="000000">
                      <a:alpha val="43137"/>
                    </a:srgbClr>
                  </a:outerShdw>
                </a:effectLst>
                <a:latin typeface="+mj-lt"/>
              </a:rPr>
              <a:t>EN EL AISLAMIENTO DE UNA TUBERÍA</a:t>
            </a:r>
          </a:p>
        </p:txBody>
      </p:sp>
      <p:grpSp>
        <p:nvGrpSpPr>
          <p:cNvPr id="18444" name="Group 12"/>
          <p:cNvGrpSpPr>
            <a:grpSpLocks/>
          </p:cNvGrpSpPr>
          <p:nvPr/>
        </p:nvGrpSpPr>
        <p:grpSpPr bwMode="auto">
          <a:xfrm>
            <a:off x="1322388" y="4810126"/>
            <a:ext cx="881062" cy="1127125"/>
            <a:chOff x="597" y="2859"/>
            <a:chExt cx="555" cy="710"/>
          </a:xfrm>
        </p:grpSpPr>
        <p:sp>
          <p:nvSpPr>
            <p:cNvPr id="18445" name="Text Box 13"/>
            <p:cNvSpPr txBox="1">
              <a:spLocks noChangeArrowheads="1"/>
            </p:cNvSpPr>
            <p:nvPr/>
          </p:nvSpPr>
          <p:spPr bwMode="auto">
            <a:xfrm>
              <a:off x="597" y="3317"/>
              <a:ext cx="275" cy="252"/>
            </a:xfrm>
            <a:prstGeom prst="rect">
              <a:avLst/>
            </a:prstGeom>
            <a:noFill/>
            <a:ln w="9525">
              <a:noFill/>
              <a:miter lim="800000"/>
              <a:headEnd/>
              <a:tailEnd/>
            </a:ln>
            <a:effectLst/>
          </p:spPr>
          <p:txBody>
            <a:bodyPr wrap="none">
              <a:spAutoFit/>
            </a:bodyPr>
            <a:lstStyle/>
            <a:p>
              <a:r>
                <a:rPr lang="es-ES_tradnl" sz="2000" i="1"/>
                <a:t>T</a:t>
              </a:r>
              <a:r>
                <a:rPr lang="es-ES_tradnl" sz="2000" baseline="-25000"/>
                <a:t>1</a:t>
              </a:r>
              <a:endParaRPr lang="es-ES_tradnl" sz="2000"/>
            </a:p>
          </p:txBody>
        </p:sp>
        <p:cxnSp>
          <p:nvCxnSpPr>
            <p:cNvPr id="18446" name="AutoShape 14"/>
            <p:cNvCxnSpPr>
              <a:cxnSpLocks noChangeShapeType="1"/>
              <a:stCxn id="18445" idx="3"/>
              <a:endCxn id="18442" idx="3"/>
            </p:cNvCxnSpPr>
            <p:nvPr/>
          </p:nvCxnSpPr>
          <p:spPr bwMode="auto">
            <a:xfrm flipV="1">
              <a:off x="872" y="2859"/>
              <a:ext cx="280" cy="584"/>
            </a:xfrm>
            <a:prstGeom prst="bentConnector2">
              <a:avLst/>
            </a:prstGeom>
            <a:noFill/>
            <a:ln w="9525">
              <a:solidFill>
                <a:srgbClr val="FF0000"/>
              </a:solidFill>
              <a:miter lim="800000"/>
              <a:headEnd/>
              <a:tailEnd type="triangle" w="med" len="med"/>
            </a:ln>
            <a:effectLst/>
          </p:spPr>
        </p:cxnSp>
      </p:grpSp>
      <p:grpSp>
        <p:nvGrpSpPr>
          <p:cNvPr id="18447" name="Group 15"/>
          <p:cNvGrpSpPr>
            <a:grpSpLocks/>
          </p:cNvGrpSpPr>
          <p:nvPr/>
        </p:nvGrpSpPr>
        <p:grpSpPr bwMode="auto">
          <a:xfrm>
            <a:off x="695326" y="1808164"/>
            <a:ext cx="436563" cy="1990725"/>
            <a:chOff x="202" y="968"/>
            <a:chExt cx="275" cy="1254"/>
          </a:xfrm>
        </p:grpSpPr>
        <p:sp>
          <p:nvSpPr>
            <p:cNvPr id="18448" name="Text Box 16"/>
            <p:cNvSpPr txBox="1">
              <a:spLocks noChangeArrowheads="1"/>
            </p:cNvSpPr>
            <p:nvPr/>
          </p:nvSpPr>
          <p:spPr bwMode="auto">
            <a:xfrm>
              <a:off x="202" y="968"/>
              <a:ext cx="275" cy="252"/>
            </a:xfrm>
            <a:prstGeom prst="rect">
              <a:avLst/>
            </a:prstGeom>
            <a:noFill/>
            <a:ln w="9525">
              <a:noFill/>
              <a:miter lim="800000"/>
              <a:headEnd/>
              <a:tailEnd/>
            </a:ln>
            <a:effectLst/>
          </p:spPr>
          <p:txBody>
            <a:bodyPr wrap="none">
              <a:spAutoFit/>
            </a:bodyPr>
            <a:lstStyle/>
            <a:p>
              <a:r>
                <a:rPr lang="es-ES_tradnl" sz="2000" i="1" dirty="0"/>
                <a:t>T</a:t>
              </a:r>
              <a:r>
                <a:rPr lang="es-ES_tradnl" sz="2000" baseline="-25000" dirty="0"/>
                <a:t>2</a:t>
              </a:r>
              <a:endParaRPr lang="es-ES_tradnl" sz="2000" dirty="0"/>
            </a:p>
          </p:txBody>
        </p:sp>
        <p:cxnSp>
          <p:nvCxnSpPr>
            <p:cNvPr id="18449" name="AutoShape 17"/>
            <p:cNvCxnSpPr>
              <a:cxnSpLocks noChangeShapeType="1"/>
              <a:stCxn id="18448" idx="2"/>
              <a:endCxn id="18440" idx="2"/>
            </p:cNvCxnSpPr>
            <p:nvPr/>
          </p:nvCxnSpPr>
          <p:spPr bwMode="auto">
            <a:xfrm rot="16200000" flipH="1">
              <a:off x="-107" y="1666"/>
              <a:ext cx="1003" cy="110"/>
            </a:xfrm>
            <a:prstGeom prst="bentConnector2">
              <a:avLst/>
            </a:prstGeom>
            <a:noFill/>
            <a:ln w="9525">
              <a:solidFill>
                <a:schemeClr val="accent2"/>
              </a:solidFill>
              <a:miter lim="800000"/>
              <a:headEnd/>
              <a:tailEnd type="triangle" w="med" len="med"/>
            </a:ln>
            <a:effectLst/>
          </p:spPr>
        </p:cxnSp>
      </p:grpSp>
      <p:grpSp>
        <p:nvGrpSpPr>
          <p:cNvPr id="18450" name="Group 18"/>
          <p:cNvGrpSpPr>
            <a:grpSpLocks/>
          </p:cNvGrpSpPr>
          <p:nvPr/>
        </p:nvGrpSpPr>
        <p:grpSpPr bwMode="auto">
          <a:xfrm>
            <a:off x="5854701" y="4602163"/>
            <a:ext cx="987425" cy="660400"/>
            <a:chOff x="3623" y="3082"/>
            <a:chExt cx="622" cy="416"/>
          </a:xfrm>
        </p:grpSpPr>
        <p:sp>
          <p:nvSpPr>
            <p:cNvPr id="18451" name="Line 19"/>
            <p:cNvSpPr>
              <a:spLocks noChangeShapeType="1"/>
            </p:cNvSpPr>
            <p:nvPr/>
          </p:nvSpPr>
          <p:spPr bwMode="auto">
            <a:xfrm>
              <a:off x="3863" y="3082"/>
              <a:ext cx="0" cy="400"/>
            </a:xfrm>
            <a:prstGeom prst="line">
              <a:avLst/>
            </a:prstGeom>
            <a:noFill/>
            <a:ln w="9525">
              <a:solidFill>
                <a:schemeClr val="tx1"/>
              </a:solidFill>
              <a:prstDash val="dash"/>
              <a:round/>
              <a:headEnd/>
              <a:tailEnd/>
            </a:ln>
            <a:effectLst/>
          </p:spPr>
          <p:txBody>
            <a:bodyPr wrap="none" anchor="ctr"/>
            <a:lstStyle/>
            <a:p>
              <a:endParaRPr lang="es-AR"/>
            </a:p>
          </p:txBody>
        </p:sp>
        <p:sp>
          <p:nvSpPr>
            <p:cNvPr id="18452" name="Rectangle 20"/>
            <p:cNvSpPr>
              <a:spLocks noChangeArrowheads="1"/>
            </p:cNvSpPr>
            <p:nvPr/>
          </p:nvSpPr>
          <p:spPr bwMode="auto">
            <a:xfrm>
              <a:off x="3817" y="3246"/>
              <a:ext cx="223" cy="252"/>
            </a:xfrm>
            <a:prstGeom prst="rect">
              <a:avLst/>
            </a:prstGeom>
            <a:noFill/>
            <a:ln w="9525">
              <a:noFill/>
              <a:miter lim="800000"/>
              <a:headEnd/>
              <a:tailEnd/>
            </a:ln>
            <a:effectLst/>
          </p:spPr>
          <p:txBody>
            <a:bodyPr wrap="none">
              <a:spAutoFit/>
            </a:bodyPr>
            <a:lstStyle/>
            <a:p>
              <a:r>
                <a:rPr lang="es-ES_tradnl" sz="2000" i="1" dirty="0" smtClean="0"/>
                <a:t>r</a:t>
              </a:r>
              <a:r>
                <a:rPr lang="es-ES_tradnl" sz="1200" i="1" dirty="0" smtClean="0"/>
                <a:t>1</a:t>
              </a:r>
              <a:endParaRPr lang="es-ES_tradnl" sz="2000" i="1" dirty="0"/>
            </a:p>
          </p:txBody>
        </p:sp>
        <p:sp>
          <p:nvSpPr>
            <p:cNvPr id="18453" name="Line 21"/>
            <p:cNvSpPr>
              <a:spLocks noChangeShapeType="1"/>
            </p:cNvSpPr>
            <p:nvPr/>
          </p:nvSpPr>
          <p:spPr bwMode="auto">
            <a:xfrm>
              <a:off x="3973" y="3082"/>
              <a:ext cx="0" cy="400"/>
            </a:xfrm>
            <a:prstGeom prst="line">
              <a:avLst/>
            </a:prstGeom>
            <a:noFill/>
            <a:ln w="9525">
              <a:solidFill>
                <a:schemeClr val="tx1"/>
              </a:solidFill>
              <a:prstDash val="dash"/>
              <a:round/>
              <a:headEnd/>
              <a:tailEnd/>
            </a:ln>
            <a:effectLst/>
          </p:spPr>
          <p:txBody>
            <a:bodyPr wrap="none" anchor="ctr"/>
            <a:lstStyle/>
            <a:p>
              <a:endParaRPr lang="es-AR"/>
            </a:p>
          </p:txBody>
        </p:sp>
        <p:sp>
          <p:nvSpPr>
            <p:cNvPr id="18454" name="Line 22"/>
            <p:cNvSpPr>
              <a:spLocks noChangeShapeType="1"/>
            </p:cNvSpPr>
            <p:nvPr/>
          </p:nvSpPr>
          <p:spPr bwMode="auto">
            <a:xfrm flipH="1" flipV="1">
              <a:off x="4018" y="3380"/>
              <a:ext cx="227" cy="0"/>
            </a:xfrm>
            <a:prstGeom prst="line">
              <a:avLst/>
            </a:prstGeom>
            <a:noFill/>
            <a:ln w="9525">
              <a:solidFill>
                <a:schemeClr val="tx1"/>
              </a:solidFill>
              <a:round/>
              <a:headEnd/>
              <a:tailEnd type="triangle" w="med" len="med"/>
            </a:ln>
            <a:effectLst/>
          </p:spPr>
          <p:txBody>
            <a:bodyPr wrap="none" anchor="ctr"/>
            <a:lstStyle/>
            <a:p>
              <a:endParaRPr lang="es-AR"/>
            </a:p>
          </p:txBody>
        </p:sp>
        <p:sp>
          <p:nvSpPr>
            <p:cNvPr id="18455" name="Line 23"/>
            <p:cNvSpPr>
              <a:spLocks noChangeShapeType="1"/>
            </p:cNvSpPr>
            <p:nvPr/>
          </p:nvSpPr>
          <p:spPr bwMode="auto">
            <a:xfrm flipV="1">
              <a:off x="3623" y="3388"/>
              <a:ext cx="227" cy="0"/>
            </a:xfrm>
            <a:prstGeom prst="line">
              <a:avLst/>
            </a:prstGeom>
            <a:noFill/>
            <a:ln w="9525">
              <a:solidFill>
                <a:schemeClr val="tx1"/>
              </a:solidFill>
              <a:round/>
              <a:headEnd/>
              <a:tailEnd type="triangle" w="med" len="med"/>
            </a:ln>
            <a:effectLst/>
          </p:spPr>
          <p:txBody>
            <a:bodyPr wrap="none" anchor="ctr"/>
            <a:lstStyle/>
            <a:p>
              <a:endParaRPr lang="es-AR"/>
            </a:p>
          </p:txBody>
        </p:sp>
      </p:grpSp>
      <p:grpSp>
        <p:nvGrpSpPr>
          <p:cNvPr id="18456" name="Group 24"/>
          <p:cNvGrpSpPr>
            <a:grpSpLocks/>
          </p:cNvGrpSpPr>
          <p:nvPr/>
        </p:nvGrpSpPr>
        <p:grpSpPr bwMode="auto">
          <a:xfrm>
            <a:off x="5138738" y="4322763"/>
            <a:ext cx="1096962" cy="400050"/>
            <a:chOff x="3172" y="2906"/>
            <a:chExt cx="691" cy="252"/>
          </a:xfrm>
        </p:grpSpPr>
        <p:sp>
          <p:nvSpPr>
            <p:cNvPr id="18457" name="Rectangle 25"/>
            <p:cNvSpPr>
              <a:spLocks noChangeArrowheads="1"/>
            </p:cNvSpPr>
            <p:nvPr/>
          </p:nvSpPr>
          <p:spPr bwMode="auto">
            <a:xfrm>
              <a:off x="3405" y="2906"/>
              <a:ext cx="219" cy="252"/>
            </a:xfrm>
            <a:prstGeom prst="rect">
              <a:avLst/>
            </a:prstGeom>
            <a:noFill/>
            <a:ln w="9525">
              <a:noFill/>
              <a:miter lim="800000"/>
              <a:headEnd/>
              <a:tailEnd/>
            </a:ln>
            <a:effectLst/>
          </p:spPr>
          <p:txBody>
            <a:bodyPr wrap="none">
              <a:spAutoFit/>
            </a:bodyPr>
            <a:lstStyle/>
            <a:p>
              <a:r>
                <a:rPr lang="es-ES_tradnl" sz="2000" i="1" dirty="0" smtClean="0"/>
                <a:t>r</a:t>
              </a:r>
              <a:r>
                <a:rPr lang="es-ES_tradnl" sz="1100" i="1" dirty="0" smtClean="0"/>
                <a:t>2</a:t>
              </a:r>
              <a:endParaRPr lang="es-ES_tradnl" sz="2000" i="1" dirty="0"/>
            </a:p>
          </p:txBody>
        </p:sp>
        <p:sp>
          <p:nvSpPr>
            <p:cNvPr id="18458" name="Line 26"/>
            <p:cNvSpPr>
              <a:spLocks noChangeShapeType="1"/>
            </p:cNvSpPr>
            <p:nvPr/>
          </p:nvSpPr>
          <p:spPr bwMode="auto">
            <a:xfrm flipH="1">
              <a:off x="3172" y="3127"/>
              <a:ext cx="691" cy="0"/>
            </a:xfrm>
            <a:prstGeom prst="line">
              <a:avLst/>
            </a:prstGeom>
            <a:noFill/>
            <a:ln w="9525">
              <a:solidFill>
                <a:schemeClr val="tx1"/>
              </a:solidFill>
              <a:round/>
              <a:headEnd/>
              <a:tailEnd type="triangle" w="med" len="med"/>
            </a:ln>
            <a:effectLst/>
          </p:spPr>
          <p:txBody>
            <a:bodyPr wrap="none" anchor="ctr"/>
            <a:lstStyle/>
            <a:p>
              <a:endParaRPr lang="es-AR"/>
            </a:p>
          </p:txBody>
        </p:sp>
      </p:grpSp>
      <p:grpSp>
        <p:nvGrpSpPr>
          <p:cNvPr id="18459" name="Group 27"/>
          <p:cNvGrpSpPr>
            <a:grpSpLocks/>
          </p:cNvGrpSpPr>
          <p:nvPr/>
        </p:nvGrpSpPr>
        <p:grpSpPr bwMode="auto">
          <a:xfrm>
            <a:off x="2876551" y="2438401"/>
            <a:ext cx="3870325" cy="1798638"/>
            <a:chOff x="1812" y="1428"/>
            <a:chExt cx="2438" cy="1133"/>
          </a:xfrm>
        </p:grpSpPr>
        <p:sp>
          <p:nvSpPr>
            <p:cNvPr id="18460" name="Oval 28"/>
            <p:cNvSpPr>
              <a:spLocks noChangeArrowheads="1"/>
            </p:cNvSpPr>
            <p:nvPr/>
          </p:nvSpPr>
          <p:spPr bwMode="auto">
            <a:xfrm>
              <a:off x="1812" y="1584"/>
              <a:ext cx="47" cy="47"/>
            </a:xfrm>
            <a:prstGeom prst="ellipse">
              <a:avLst/>
            </a:prstGeom>
            <a:solidFill>
              <a:srgbClr val="FFCC66"/>
            </a:solidFill>
            <a:ln w="9525">
              <a:solidFill>
                <a:srgbClr val="FFCC66"/>
              </a:solidFill>
              <a:round/>
              <a:headEnd/>
              <a:tailEnd/>
            </a:ln>
            <a:effectLst/>
          </p:spPr>
          <p:txBody>
            <a:bodyPr wrap="none" anchor="ctr"/>
            <a:lstStyle/>
            <a:p>
              <a:endParaRPr lang="es-AR"/>
            </a:p>
          </p:txBody>
        </p:sp>
        <p:sp>
          <p:nvSpPr>
            <p:cNvPr id="18461" name="Oval 29"/>
            <p:cNvSpPr>
              <a:spLocks noChangeArrowheads="1"/>
            </p:cNvSpPr>
            <p:nvPr/>
          </p:nvSpPr>
          <p:spPr bwMode="auto">
            <a:xfrm>
              <a:off x="4203" y="2514"/>
              <a:ext cx="47" cy="47"/>
            </a:xfrm>
            <a:prstGeom prst="ellipse">
              <a:avLst/>
            </a:prstGeom>
            <a:solidFill>
              <a:srgbClr val="FFCC66"/>
            </a:solidFill>
            <a:ln w="9525">
              <a:solidFill>
                <a:srgbClr val="FFCC66"/>
              </a:solidFill>
              <a:round/>
              <a:headEnd/>
              <a:tailEnd/>
            </a:ln>
            <a:effectLst/>
          </p:spPr>
          <p:txBody>
            <a:bodyPr wrap="none" anchor="ctr"/>
            <a:lstStyle/>
            <a:p>
              <a:endParaRPr lang="es-AR"/>
            </a:p>
          </p:txBody>
        </p:sp>
        <p:grpSp>
          <p:nvGrpSpPr>
            <p:cNvPr id="18462" name="Group 30"/>
            <p:cNvGrpSpPr>
              <a:grpSpLocks/>
            </p:cNvGrpSpPr>
            <p:nvPr/>
          </p:nvGrpSpPr>
          <p:grpSpPr bwMode="auto">
            <a:xfrm>
              <a:off x="1836" y="1428"/>
              <a:ext cx="2407" cy="1093"/>
              <a:chOff x="1836" y="1428"/>
              <a:chExt cx="2407" cy="1093"/>
            </a:xfrm>
          </p:grpSpPr>
          <p:cxnSp>
            <p:nvCxnSpPr>
              <p:cNvPr id="18465" name="AutoShape 33"/>
              <p:cNvCxnSpPr>
                <a:cxnSpLocks noChangeShapeType="1"/>
                <a:endCxn id="18460" idx="0"/>
              </p:cNvCxnSpPr>
              <p:nvPr/>
            </p:nvCxnSpPr>
            <p:spPr bwMode="auto">
              <a:xfrm rot="5400000">
                <a:off x="2234" y="1030"/>
                <a:ext cx="156" cy="951"/>
              </a:xfrm>
              <a:prstGeom prst="bentConnector3">
                <a:avLst>
                  <a:gd name="adj1" fmla="val 15384"/>
                </a:avLst>
              </a:prstGeom>
              <a:noFill/>
              <a:ln w="9525">
                <a:solidFill>
                  <a:srgbClr val="FFCC66"/>
                </a:solidFill>
                <a:miter lim="800000"/>
                <a:headEnd/>
                <a:tailEnd type="triangle" w="med" len="med"/>
              </a:ln>
              <a:effectLst/>
            </p:spPr>
          </p:cxnSp>
          <p:cxnSp>
            <p:nvCxnSpPr>
              <p:cNvPr id="18466" name="AutoShape 34"/>
              <p:cNvCxnSpPr>
                <a:cxnSpLocks noChangeShapeType="1"/>
                <a:endCxn id="18461" idx="7"/>
              </p:cNvCxnSpPr>
              <p:nvPr/>
            </p:nvCxnSpPr>
            <p:spPr bwMode="auto">
              <a:xfrm rot="16200000" flipH="1">
                <a:off x="2968" y="1247"/>
                <a:ext cx="1093" cy="1456"/>
              </a:xfrm>
              <a:prstGeom prst="bentConnector3">
                <a:avLst>
                  <a:gd name="adj1" fmla="val 49681"/>
                </a:avLst>
              </a:prstGeom>
              <a:noFill/>
              <a:ln w="9525">
                <a:solidFill>
                  <a:srgbClr val="FFCC66"/>
                </a:solidFill>
                <a:miter lim="800000"/>
                <a:headEnd/>
                <a:tailEnd type="triangle" w="med" len="med"/>
              </a:ln>
              <a:effectLst/>
            </p:spPr>
          </p:cxnSp>
        </p:grpSp>
      </p:grpSp>
      <p:grpSp>
        <p:nvGrpSpPr>
          <p:cNvPr id="18467" name="Group 35"/>
          <p:cNvGrpSpPr>
            <a:grpSpLocks/>
          </p:cNvGrpSpPr>
          <p:nvPr/>
        </p:nvGrpSpPr>
        <p:grpSpPr bwMode="auto">
          <a:xfrm>
            <a:off x="2393950" y="2378075"/>
            <a:ext cx="520700" cy="400050"/>
            <a:chOff x="1445" y="1363"/>
            <a:chExt cx="328" cy="252"/>
          </a:xfrm>
        </p:grpSpPr>
        <p:sp>
          <p:nvSpPr>
            <p:cNvPr id="18468" name="Line 36"/>
            <p:cNvSpPr>
              <a:spLocks noChangeShapeType="1"/>
            </p:cNvSpPr>
            <p:nvPr/>
          </p:nvSpPr>
          <p:spPr bwMode="auto">
            <a:xfrm>
              <a:off x="1445" y="1582"/>
              <a:ext cx="328" cy="0"/>
            </a:xfrm>
            <a:prstGeom prst="line">
              <a:avLst/>
            </a:prstGeom>
            <a:noFill/>
            <a:ln w="9525">
              <a:solidFill>
                <a:schemeClr val="tx1"/>
              </a:solidFill>
              <a:round/>
              <a:headEnd/>
              <a:tailEnd type="triangle" w="med" len="med"/>
            </a:ln>
            <a:effectLst/>
          </p:spPr>
          <p:txBody>
            <a:bodyPr wrap="none" anchor="ctr"/>
            <a:lstStyle/>
            <a:p>
              <a:endParaRPr lang="es-AR"/>
            </a:p>
          </p:txBody>
        </p:sp>
        <p:sp>
          <p:nvSpPr>
            <p:cNvPr id="18469" name="Text Box 37"/>
            <p:cNvSpPr txBox="1">
              <a:spLocks noChangeArrowheads="1"/>
            </p:cNvSpPr>
            <p:nvPr/>
          </p:nvSpPr>
          <p:spPr bwMode="auto">
            <a:xfrm>
              <a:off x="1507" y="1363"/>
              <a:ext cx="170" cy="252"/>
            </a:xfrm>
            <a:prstGeom prst="rect">
              <a:avLst/>
            </a:prstGeom>
            <a:noFill/>
            <a:ln w="9525">
              <a:noFill/>
              <a:miter lim="800000"/>
              <a:headEnd/>
              <a:tailEnd/>
            </a:ln>
            <a:effectLst/>
          </p:spPr>
          <p:txBody>
            <a:bodyPr wrap="none">
              <a:spAutoFit/>
            </a:bodyPr>
            <a:lstStyle/>
            <a:p>
              <a:r>
                <a:rPr lang="es-ES_tradnl" sz="2000" i="1"/>
                <a:t>r</a:t>
              </a:r>
              <a:endParaRPr lang="es-ES_tradnl" sz="2000"/>
            </a:p>
          </p:txBody>
        </p:sp>
      </p:grpSp>
      <p:grpSp>
        <p:nvGrpSpPr>
          <p:cNvPr id="18470" name="Group 38"/>
          <p:cNvGrpSpPr>
            <a:grpSpLocks/>
          </p:cNvGrpSpPr>
          <p:nvPr/>
        </p:nvGrpSpPr>
        <p:grpSpPr bwMode="auto">
          <a:xfrm>
            <a:off x="6235700" y="4106864"/>
            <a:ext cx="476250" cy="566737"/>
            <a:chOff x="3863" y="2770"/>
            <a:chExt cx="300" cy="357"/>
          </a:xfrm>
        </p:grpSpPr>
        <p:sp>
          <p:nvSpPr>
            <p:cNvPr id="18471" name="Line 39"/>
            <p:cNvSpPr>
              <a:spLocks noChangeShapeType="1"/>
            </p:cNvSpPr>
            <p:nvPr/>
          </p:nvSpPr>
          <p:spPr bwMode="auto">
            <a:xfrm flipV="1">
              <a:off x="3863" y="2827"/>
              <a:ext cx="300" cy="300"/>
            </a:xfrm>
            <a:prstGeom prst="line">
              <a:avLst/>
            </a:prstGeom>
            <a:noFill/>
            <a:ln w="9525">
              <a:solidFill>
                <a:schemeClr val="tx1"/>
              </a:solidFill>
              <a:round/>
              <a:headEnd/>
              <a:tailEnd type="triangle" w="med" len="med"/>
            </a:ln>
            <a:effectLst/>
          </p:spPr>
          <p:txBody>
            <a:bodyPr wrap="none" anchor="ctr"/>
            <a:lstStyle/>
            <a:p>
              <a:endParaRPr lang="es-AR"/>
            </a:p>
          </p:txBody>
        </p:sp>
        <p:sp>
          <p:nvSpPr>
            <p:cNvPr id="18472" name="Rectangle 40"/>
            <p:cNvSpPr>
              <a:spLocks noChangeArrowheads="1"/>
            </p:cNvSpPr>
            <p:nvPr/>
          </p:nvSpPr>
          <p:spPr bwMode="auto">
            <a:xfrm>
              <a:off x="3905" y="2770"/>
              <a:ext cx="170" cy="252"/>
            </a:xfrm>
            <a:prstGeom prst="rect">
              <a:avLst/>
            </a:prstGeom>
            <a:noFill/>
            <a:ln w="9525">
              <a:noFill/>
              <a:miter lim="800000"/>
              <a:headEnd/>
              <a:tailEnd/>
            </a:ln>
            <a:effectLst/>
          </p:spPr>
          <p:txBody>
            <a:bodyPr wrap="none">
              <a:spAutoFit/>
            </a:bodyPr>
            <a:lstStyle/>
            <a:p>
              <a:r>
                <a:rPr lang="es-ES_tradnl" sz="2000" i="1"/>
                <a:t>r</a:t>
              </a:r>
            </a:p>
          </p:txBody>
        </p:sp>
      </p:grpSp>
      <p:pic>
        <p:nvPicPr>
          <p:cNvPr id="47" name="4 Imagen"/>
          <p:cNvPicPr/>
          <p:nvPr/>
        </p:nvPicPr>
        <p:blipFill>
          <a:blip r:embed="rId2">
            <a:duotone>
              <a:prstClr val="black"/>
              <a:srgbClr val="F2F6E8">
                <a:tint val="45000"/>
                <a:satMod val="400000"/>
              </a:srgbClr>
            </a:duotone>
          </a:blip>
          <a:srcRect/>
          <a:stretch>
            <a:fillRect/>
          </a:stretch>
        </p:blipFill>
        <p:spPr bwMode="auto">
          <a:xfrm>
            <a:off x="4933731" y="1584959"/>
            <a:ext cx="2352894" cy="1275624"/>
          </a:xfrm>
          <a:prstGeom prst="rect">
            <a:avLst/>
          </a:prstGeom>
          <a:noFill/>
          <a:ln w="9525">
            <a:noFill/>
            <a:miter lim="800000"/>
            <a:headEnd/>
            <a:tailEnd/>
          </a:ln>
        </p:spPr>
      </p:pic>
    </p:spTree>
    <p:extLst>
      <p:ext uri="{BB962C8B-B14F-4D97-AF65-F5344CB8AC3E}">
        <p14:creationId xmlns:p14="http://schemas.microsoft.com/office/powerpoint/2010/main" val="316247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fill="hold"/>
                                        <p:tgtEl>
                                          <p:spTgt spid="18443"/>
                                        </p:tgtEl>
                                        <p:attrNameLst>
                                          <p:attrName>ppt_x</p:attrName>
                                        </p:attrNameLst>
                                      </p:cBhvr>
                                      <p:tavLst>
                                        <p:tav tm="0">
                                          <p:val>
                                            <p:strVal val="0-#ppt_w/2"/>
                                          </p:val>
                                        </p:tav>
                                        <p:tav tm="100000">
                                          <p:val>
                                            <p:strVal val="#ppt_x"/>
                                          </p:val>
                                        </p:tav>
                                      </p:tavLst>
                                    </p:anim>
                                    <p:anim calcmode="lin" valueType="num">
                                      <p:cBhvr additive="base">
                                        <p:cTn id="8"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442"/>
                                        </p:tgtEl>
                                        <p:attrNameLst>
                                          <p:attrName>style.visibility</p:attrName>
                                        </p:attrNameLst>
                                      </p:cBhvr>
                                      <p:to>
                                        <p:strVal val="visible"/>
                                      </p:to>
                                    </p:set>
                                    <p:animEffect transition="in" filter="wipe(up)">
                                      <p:cBhvr>
                                        <p:cTn id="13" dur="500"/>
                                        <p:tgtEl>
                                          <p:spTgt spid="1844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18444"/>
                                        </p:tgtEl>
                                        <p:attrNameLst>
                                          <p:attrName>style.visibility</p:attrName>
                                        </p:attrNameLst>
                                      </p:cBhvr>
                                      <p:to>
                                        <p:strVal val="visible"/>
                                      </p:to>
                                    </p:set>
                                    <p:animEffect transition="in" filter="strips(upRight)">
                                      <p:cBhvr>
                                        <p:cTn id="18" dur="500"/>
                                        <p:tgtEl>
                                          <p:spTgt spid="18444"/>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p:cTn id="23" dur="500" fill="hold"/>
                                        <p:tgtEl>
                                          <p:spTgt spid="18439"/>
                                        </p:tgtEl>
                                        <p:attrNameLst>
                                          <p:attrName>ppt_w</p:attrName>
                                        </p:attrNameLst>
                                      </p:cBhvr>
                                      <p:tavLst>
                                        <p:tav tm="0">
                                          <p:val>
                                            <p:fltVal val="0"/>
                                          </p:val>
                                        </p:tav>
                                        <p:tav tm="100000">
                                          <p:val>
                                            <p:strVal val="#ppt_w"/>
                                          </p:val>
                                        </p:tav>
                                      </p:tavLst>
                                    </p:anim>
                                    <p:anim calcmode="lin" valueType="num">
                                      <p:cBhvr>
                                        <p:cTn id="24" dur="500" fill="hold"/>
                                        <p:tgtEl>
                                          <p:spTgt spid="1843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8447"/>
                                        </p:tgtEl>
                                        <p:attrNameLst>
                                          <p:attrName>style.visibility</p:attrName>
                                        </p:attrNameLst>
                                      </p:cBhvr>
                                      <p:to>
                                        <p:strVal val="visible"/>
                                      </p:to>
                                    </p:set>
                                    <p:anim calcmode="lin" valueType="num">
                                      <p:cBhvr additive="base">
                                        <p:cTn id="29" dur="500" fill="hold"/>
                                        <p:tgtEl>
                                          <p:spTgt spid="18447"/>
                                        </p:tgtEl>
                                        <p:attrNameLst>
                                          <p:attrName>ppt_x</p:attrName>
                                        </p:attrNameLst>
                                      </p:cBhvr>
                                      <p:tavLst>
                                        <p:tav tm="0">
                                          <p:val>
                                            <p:strVal val="0-#ppt_w/2"/>
                                          </p:val>
                                        </p:tav>
                                        <p:tav tm="100000">
                                          <p:val>
                                            <p:strVal val="#ppt_x"/>
                                          </p:val>
                                        </p:tav>
                                      </p:tavLst>
                                    </p:anim>
                                    <p:anim calcmode="lin" valueType="num">
                                      <p:cBhvr additive="base">
                                        <p:cTn id="30" dur="500" fill="hold"/>
                                        <p:tgtEl>
                                          <p:spTgt spid="1844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8434"/>
                                        </p:tgtEl>
                                        <p:attrNameLst>
                                          <p:attrName>style.visibility</p:attrName>
                                        </p:attrNameLst>
                                      </p:cBhvr>
                                      <p:to>
                                        <p:strVal val="visible"/>
                                      </p:to>
                                    </p:set>
                                    <p:animEffect transition="in" filter="dissolve">
                                      <p:cBhvr>
                                        <p:cTn id="35" dur="500"/>
                                        <p:tgtEl>
                                          <p:spTgt spid="184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450"/>
                                        </p:tgtEl>
                                        <p:attrNameLst>
                                          <p:attrName>style.visibility</p:attrName>
                                        </p:attrNameLst>
                                      </p:cBhvr>
                                      <p:to>
                                        <p:strVal val="visible"/>
                                      </p:to>
                                    </p:set>
                                    <p:animEffect transition="in" filter="wipe(down)">
                                      <p:cBhvr>
                                        <p:cTn id="40" dur="500"/>
                                        <p:tgtEl>
                                          <p:spTgt spid="184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8456"/>
                                        </p:tgtEl>
                                        <p:attrNameLst>
                                          <p:attrName>style.visibility</p:attrName>
                                        </p:attrNameLst>
                                      </p:cBhvr>
                                      <p:to>
                                        <p:strVal val="visible"/>
                                      </p:to>
                                    </p:set>
                                    <p:animEffect transition="in" filter="wipe(right)">
                                      <p:cBhvr>
                                        <p:cTn id="45" dur="500"/>
                                        <p:tgtEl>
                                          <p:spTgt spid="184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467"/>
                                        </p:tgtEl>
                                        <p:attrNameLst>
                                          <p:attrName>style.visibility</p:attrName>
                                        </p:attrNameLst>
                                      </p:cBhvr>
                                      <p:to>
                                        <p:strVal val="visible"/>
                                      </p:to>
                                    </p:set>
                                    <p:animEffect transition="in" filter="wipe(left)">
                                      <p:cBhvr>
                                        <p:cTn id="50" dur="500"/>
                                        <p:tgtEl>
                                          <p:spTgt spid="18467"/>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18470"/>
                                        </p:tgtEl>
                                        <p:attrNameLst>
                                          <p:attrName>style.visibility</p:attrName>
                                        </p:attrNameLst>
                                      </p:cBhvr>
                                      <p:to>
                                        <p:strVal val="visible"/>
                                      </p:to>
                                    </p:set>
                                    <p:animEffect transition="in" filter="strips(upRight)">
                                      <p:cBhvr>
                                        <p:cTn id="55" dur="500"/>
                                        <p:tgtEl>
                                          <p:spTgt spid="184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wipe(up)">
                                      <p:cBhvr>
                                        <p:cTn id="60" dur="500"/>
                                        <p:tgtEl>
                                          <p:spTgt spid="1845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1071538" y="1528748"/>
            <a:ext cx="7776294" cy="5256584"/>
          </a:xfrm>
          <a:prstGeom prst="round2Diag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lang="es-MX" dirty="0" smtClean="0">
                <a:effectLst>
                  <a:outerShdw blurRad="38100" dist="38100" dir="2700000" algn="tl">
                    <a:srgbClr val="000000">
                      <a:alpha val="43137"/>
                    </a:srgbClr>
                  </a:outerShdw>
                </a:effectLst>
              </a:rPr>
              <a:t>Para </a:t>
            </a:r>
            <a:r>
              <a:rPr lang="es-MX" dirty="0">
                <a:effectLst>
                  <a:outerShdw blurRad="38100" dist="38100" dir="2700000" algn="tl">
                    <a:srgbClr val="000000">
                      <a:alpha val="43137"/>
                    </a:srgbClr>
                  </a:outerShdw>
                </a:effectLst>
              </a:rPr>
              <a:t>el sistema de tres capas mostrado en la </a:t>
            </a:r>
            <a:r>
              <a:rPr lang="es-MX" dirty="0" smtClean="0">
                <a:effectLst>
                  <a:outerShdw blurRad="38100" dist="38100" dir="2700000" algn="tl">
                    <a:srgbClr val="000000">
                      <a:alpha val="43137"/>
                    </a:srgbClr>
                  </a:outerShdw>
                </a:effectLst>
                <a:hlinkClick r:id="rId3" action="ppaction://hlinksldjump"/>
              </a:rPr>
              <a:t>Figura</a:t>
            </a:r>
            <a:r>
              <a:rPr lang="es-MX" dirty="0" smtClean="0">
                <a:effectLst>
                  <a:outerShdw blurRad="38100" dist="38100" dir="2700000" algn="tl">
                    <a:srgbClr val="000000">
                      <a:alpha val="43137"/>
                    </a:srgbClr>
                  </a:outerShdw>
                </a:effectLst>
              </a:rPr>
              <a:t> </a:t>
            </a:r>
            <a:r>
              <a:rPr lang="es-MX" dirty="0">
                <a:effectLst>
                  <a:outerShdw blurRad="38100" dist="38100" dir="2700000" algn="tl">
                    <a:srgbClr val="000000">
                      <a:alpha val="43137"/>
                    </a:srgbClr>
                  </a:outerShdw>
                </a:effectLst>
              </a:rPr>
              <a:t>la </a:t>
            </a:r>
            <a:r>
              <a:rPr lang="es-MX" dirty="0" smtClean="0">
                <a:effectLst>
                  <a:outerShdw blurRad="38100" dist="38100" dir="2700000" algn="tl">
                    <a:srgbClr val="000000">
                      <a:alpha val="43137"/>
                    </a:srgbClr>
                  </a:outerShdw>
                </a:effectLst>
              </a:rPr>
              <a:t>transferencia de calor se representa por:</a:t>
            </a:r>
            <a:endParaRPr lang="es-MX" dirty="0">
              <a:effectLst>
                <a:outerShdw blurRad="38100" dist="38100" dir="2700000" algn="tl">
                  <a:srgbClr val="000000">
                    <a:alpha val="43137"/>
                  </a:srgbClr>
                </a:outerShdw>
              </a:effectLst>
            </a:endParaRPr>
          </a:p>
          <a:p>
            <a:pPr fontAlgn="auto">
              <a:spcBef>
                <a:spcPts val="0"/>
              </a:spcBef>
              <a:spcAft>
                <a:spcPts val="0"/>
              </a:spcAft>
              <a:defRPr/>
            </a:pPr>
            <a:endParaRPr lang="es-MX" dirty="0">
              <a:effectLst>
                <a:outerShdw blurRad="38100" dist="38100" dir="2700000" algn="tl">
                  <a:srgbClr val="000000">
                    <a:alpha val="43137"/>
                  </a:srgbClr>
                </a:outerShdw>
              </a:effectLst>
            </a:endParaRPr>
          </a:p>
          <a:p>
            <a:pPr fontAlgn="auto">
              <a:spcBef>
                <a:spcPts val="0"/>
              </a:spcBef>
              <a:spcAft>
                <a:spcPts val="0"/>
              </a:spcAft>
              <a:defRPr/>
            </a:pPr>
            <a:endParaRPr lang="es-MX" dirty="0">
              <a:effectLst>
                <a:outerShdw blurRad="38100" dist="38100" dir="2700000" algn="tl">
                  <a:srgbClr val="000000">
                    <a:alpha val="43137"/>
                  </a:srgbClr>
                </a:outerShdw>
              </a:effectLst>
            </a:endParaRPr>
          </a:p>
          <a:p>
            <a:pPr fontAlgn="auto">
              <a:spcBef>
                <a:spcPts val="0"/>
              </a:spcBef>
              <a:spcAft>
                <a:spcPts val="0"/>
              </a:spcAft>
              <a:defRPr/>
            </a:pPr>
            <a:endParaRPr lang="es-MX" dirty="0">
              <a:effectLst>
                <a:outerShdw blurRad="38100" dist="38100" dir="2700000" algn="tl">
                  <a:srgbClr val="000000">
                    <a:alpha val="43137"/>
                  </a:srgbClr>
                </a:outerShdw>
              </a:effectLst>
            </a:endParaRPr>
          </a:p>
          <a:p>
            <a:pPr fontAlgn="auto">
              <a:spcBef>
                <a:spcPts val="0"/>
              </a:spcBef>
              <a:spcAft>
                <a:spcPts val="0"/>
              </a:spcAft>
              <a:defRPr/>
            </a:pPr>
            <a:r>
              <a:rPr lang="es-MX" dirty="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t>
            </a:r>
            <a:endParaRPr lang="es-MX" dirty="0">
              <a:effectLst>
                <a:outerShdw blurRad="38100" dist="38100" dir="2700000" algn="tl">
                  <a:srgbClr val="000000">
                    <a:alpha val="43137"/>
                  </a:srgbClr>
                </a:outerShdw>
              </a:effectLst>
            </a:endParaRPr>
          </a:p>
          <a:p>
            <a:pPr fontAlgn="auto">
              <a:spcBef>
                <a:spcPts val="0"/>
              </a:spcBef>
              <a:spcAft>
                <a:spcPts val="0"/>
              </a:spcAft>
              <a:defRPr/>
            </a:pPr>
            <a:r>
              <a:rPr lang="es-MX" dirty="0" smtClean="0">
                <a:effectLst>
                  <a:outerShdw blurRad="38100" dist="38100" dir="2700000" algn="tl">
                    <a:srgbClr val="000000">
                      <a:alpha val="43137"/>
                    </a:srgbClr>
                  </a:outerShdw>
                </a:effectLst>
              </a:rPr>
              <a:t>Donde:</a:t>
            </a:r>
            <a:endParaRPr lang="es-MX" dirty="0">
              <a:effectLst>
                <a:outerShdw blurRad="38100" dist="38100" dir="2700000" algn="tl">
                  <a:srgbClr val="000000">
                    <a:alpha val="43137"/>
                  </a:srgbClr>
                </a:outerShdw>
              </a:effectLst>
            </a:endParaRP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AR" dirty="0" smtClean="0"/>
              <a:t>Se combinan las ecuaciones con el objeto de eliminar </a:t>
            </a:r>
            <a:r>
              <a:rPr lang="es-AR" i="1" dirty="0" smtClean="0"/>
              <a:t>T</a:t>
            </a:r>
            <a:r>
              <a:rPr lang="es-AR" i="1" baseline="-25000" dirty="0" smtClean="0"/>
              <a:t>2</a:t>
            </a:r>
            <a:r>
              <a:rPr lang="es-AR" i="1" dirty="0" smtClean="0"/>
              <a:t> </a:t>
            </a:r>
            <a:r>
              <a:rPr lang="es-AR" dirty="0" smtClean="0"/>
              <a:t>y </a:t>
            </a:r>
            <a:r>
              <a:rPr lang="es-AR" i="1" dirty="0" smtClean="0"/>
              <a:t>T</a:t>
            </a:r>
            <a:r>
              <a:rPr lang="es-AR" i="1" baseline="-25000" dirty="0" smtClean="0"/>
              <a:t>3</a:t>
            </a:r>
            <a:r>
              <a:rPr lang="es-AR" i="1" dirty="0" smtClean="0"/>
              <a:t>, </a:t>
            </a:r>
          </a:p>
          <a:p>
            <a:pPr fontAlgn="auto">
              <a:spcBef>
                <a:spcPts val="0"/>
              </a:spcBef>
              <a:spcAft>
                <a:spcPts val="0"/>
              </a:spcAft>
              <a:defRPr/>
            </a:pPr>
            <a:r>
              <a:rPr lang="es-AR" dirty="0" smtClean="0"/>
              <a:t>se llegaron a</a:t>
            </a:r>
            <a:r>
              <a:rPr lang="es-AR" i="1" dirty="0" smtClean="0"/>
              <a:t> </a:t>
            </a:r>
            <a:r>
              <a:rPr lang="es-AR" dirty="0" smtClean="0"/>
              <a:t>las siguientes expresiones</a:t>
            </a:r>
          </a:p>
          <a:p>
            <a:pPr fontAlgn="auto">
              <a:spcBef>
                <a:spcPts val="0"/>
              </a:spcBef>
              <a:spcAft>
                <a:spcPts val="0"/>
              </a:spcAft>
              <a:defRPr/>
            </a:pPr>
            <a:endParaRPr lang="es-AR" dirty="0" smtClean="0"/>
          </a:p>
          <a:p>
            <a:pPr fontAlgn="auto">
              <a:spcBef>
                <a:spcPts val="0"/>
              </a:spcBef>
              <a:spcAft>
                <a:spcPts val="0"/>
              </a:spcAft>
              <a:defRPr/>
            </a:pPr>
            <a:endParaRPr lang="es-AR" dirty="0" smtClean="0"/>
          </a:p>
          <a:p>
            <a:pPr fontAlgn="auto">
              <a:spcBef>
                <a:spcPts val="0"/>
              </a:spcBef>
              <a:spcAft>
                <a:spcPts val="0"/>
              </a:spcAft>
              <a:defRPr/>
            </a:pPr>
            <a:endParaRPr lang="es-AR" dirty="0" smtClean="0"/>
          </a:p>
          <a:p>
            <a:pPr fontAlgn="auto">
              <a:spcBef>
                <a:spcPts val="0"/>
              </a:spcBef>
              <a:spcAft>
                <a:spcPts val="0"/>
              </a:spcAft>
              <a:defRPr/>
            </a:pPr>
            <a:endParaRPr lang="es-AR" dirty="0" smtClean="0"/>
          </a:p>
          <a:p>
            <a:pPr fontAlgn="auto">
              <a:spcBef>
                <a:spcPts val="0"/>
              </a:spcBef>
              <a:spcAft>
                <a:spcPts val="0"/>
              </a:spcAft>
              <a:defRPr/>
            </a:pPr>
            <a:endParaRPr lang="es-MX" dirty="0"/>
          </a:p>
          <a:p>
            <a:pPr fontAlgn="auto">
              <a:spcBef>
                <a:spcPts val="0"/>
              </a:spcBef>
              <a:spcAft>
                <a:spcPts val="0"/>
              </a:spcAft>
              <a:defRPr/>
            </a:pPr>
            <a:endParaRPr lang="es-MX" dirty="0"/>
          </a:p>
        </p:txBody>
      </p:sp>
      <p:sp>
        <p:nvSpPr>
          <p:cNvPr id="4" name="3 Título"/>
          <p:cNvSpPr>
            <a:spLocks noGrp="1"/>
          </p:cNvSpPr>
          <p:nvPr>
            <p:ph type="title"/>
          </p:nvPr>
        </p:nvSpPr>
        <p:spPr>
          <a:xfrm>
            <a:off x="1571604" y="671492"/>
            <a:ext cx="6589200" cy="542940"/>
          </a:xfrm>
        </p:spPr>
        <p:txBody>
          <a:bodyPr>
            <a:noAutofit/>
          </a:bodyPr>
          <a:lstStyle/>
          <a:p>
            <a:r>
              <a:rPr lang="es-AR" dirty="0" smtClean="0">
                <a:effectLst>
                  <a:outerShdw blurRad="38100" dist="38100" dir="2700000" algn="tl">
                    <a:srgbClr val="000000">
                      <a:alpha val="43137"/>
                    </a:srgbClr>
                  </a:outerShdw>
                </a:effectLst>
              </a:rPr>
              <a:t>Multicapa</a:t>
            </a:r>
            <a:endParaRPr lang="es-AR" dirty="0">
              <a:effectLst>
                <a:outerShdw blurRad="38100" dist="38100" dir="2700000" algn="tl">
                  <a:srgbClr val="000000">
                    <a:alpha val="43137"/>
                  </a:srgbClr>
                </a:outerShdw>
              </a:effectLst>
            </a:endParaRPr>
          </a:p>
        </p:txBody>
      </p:sp>
      <p:pic>
        <p:nvPicPr>
          <p:cNvPr id="5" name="4 Imagen"/>
          <p:cNvPicPr/>
          <p:nvPr/>
        </p:nvPicPr>
        <p:blipFill>
          <a:blip r:embed="rId4">
            <a:duotone>
              <a:prstClr val="black"/>
              <a:schemeClr val="accent6">
                <a:tint val="45000"/>
                <a:satMod val="400000"/>
              </a:schemeClr>
            </a:duotone>
          </a:blip>
          <a:srcRect/>
          <a:stretch>
            <a:fillRect/>
          </a:stretch>
        </p:blipFill>
        <p:spPr bwMode="auto">
          <a:xfrm>
            <a:off x="2786050" y="2314566"/>
            <a:ext cx="5000660" cy="857256"/>
          </a:xfrm>
          <a:prstGeom prst="rect">
            <a:avLst/>
          </a:prstGeom>
          <a:noFill/>
          <a:ln w="9525">
            <a:noFill/>
            <a:miter lim="800000"/>
            <a:headEnd/>
            <a:tailEnd/>
          </a:ln>
        </p:spPr>
      </p:pic>
      <p:pic>
        <p:nvPicPr>
          <p:cNvPr id="6" name="5 Imagen"/>
          <p:cNvPicPr/>
          <p:nvPr/>
        </p:nvPicPr>
        <p:blipFill>
          <a:blip r:embed="rId5">
            <a:duotone>
              <a:prstClr val="black"/>
              <a:schemeClr val="accent6">
                <a:tint val="45000"/>
                <a:satMod val="400000"/>
              </a:schemeClr>
            </a:duotone>
          </a:blip>
          <a:srcRect/>
          <a:stretch>
            <a:fillRect/>
          </a:stretch>
        </p:blipFill>
        <p:spPr bwMode="auto">
          <a:xfrm>
            <a:off x="3000364" y="3457574"/>
            <a:ext cx="4071966" cy="928694"/>
          </a:xfrm>
          <a:prstGeom prst="rect">
            <a:avLst/>
          </a:prstGeom>
          <a:noFill/>
          <a:ln w="9525">
            <a:noFill/>
            <a:miter lim="800000"/>
            <a:headEnd/>
            <a:tailEnd/>
          </a:ln>
        </p:spPr>
      </p:pic>
      <p:pic>
        <p:nvPicPr>
          <p:cNvPr id="8" name="7 Imagen"/>
          <p:cNvPicPr/>
          <p:nvPr/>
        </p:nvPicPr>
        <p:blipFill>
          <a:blip r:embed="rId6">
            <a:duotone>
              <a:prstClr val="black"/>
              <a:schemeClr val="accent6">
                <a:tint val="45000"/>
                <a:satMod val="400000"/>
              </a:schemeClr>
            </a:duotone>
          </a:blip>
          <a:srcRect/>
          <a:stretch>
            <a:fillRect/>
          </a:stretch>
        </p:blipFill>
        <p:spPr bwMode="auto">
          <a:xfrm>
            <a:off x="2857488" y="5029210"/>
            <a:ext cx="4786346" cy="16430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flipH="1">
            <a:off x="1043608" y="1368202"/>
            <a:ext cx="7776864" cy="5328592"/>
          </a:xfrm>
          <a:prstGeom prst="round2DiagRect">
            <a:avLst/>
          </a:prstGeom>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lang="es-MX" dirty="0">
                <a:effectLst>
                  <a:outerShdw blurRad="38100" dist="38100" dir="2700000" algn="tl">
                    <a:srgbClr val="000000">
                      <a:alpha val="43137"/>
                    </a:srgbClr>
                  </a:outerShdw>
                </a:effectLst>
              </a:rPr>
              <a:t>El circuito térmico se muestra </a:t>
            </a:r>
            <a:r>
              <a:rPr lang="es-MX" dirty="0" smtClean="0">
                <a:effectLst>
                  <a:outerShdw blurRad="38100" dist="38100" dir="2700000" algn="tl">
                    <a:srgbClr val="000000">
                      <a:alpha val="43137"/>
                    </a:srgbClr>
                  </a:outerShdw>
                </a:effectLst>
              </a:rPr>
              <a:t>en la siguiente figura:</a:t>
            </a:r>
            <a:endParaRPr lang="es-MX" i="1" dirty="0">
              <a:effectLst>
                <a:outerShdw blurRad="38100" dist="38100" dir="2700000" algn="tl">
                  <a:srgbClr val="000000">
                    <a:alpha val="43137"/>
                  </a:srgbClr>
                </a:outerShdw>
              </a:effectLst>
            </a:endParaRPr>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i="1" dirty="0"/>
          </a:p>
          <a:p>
            <a:pPr algn="just" fontAlgn="auto">
              <a:spcBef>
                <a:spcPts val="0"/>
              </a:spcBef>
              <a:spcAft>
                <a:spcPts val="0"/>
              </a:spcAft>
              <a:defRPr/>
            </a:pPr>
            <a:endParaRPr lang="es-MX" dirty="0"/>
          </a:p>
        </p:txBody>
      </p:sp>
      <p:pic>
        <p:nvPicPr>
          <p:cNvPr id="27653" name="Picture 2"/>
          <p:cNvPicPr>
            <a:picLocks noChangeAspect="1" noChangeArrowheads="1"/>
          </p:cNvPicPr>
          <p:nvPr/>
        </p:nvPicPr>
        <p:blipFill>
          <a:blip r:embed="rId3">
            <a:duotone>
              <a:prstClr val="black"/>
              <a:schemeClr val="accent3">
                <a:tint val="45000"/>
                <a:satMod val="400000"/>
              </a:schemeClr>
            </a:duotone>
          </a:blip>
          <a:srcRect t="7100" b="7137"/>
          <a:stretch>
            <a:fillRect/>
          </a:stretch>
        </p:blipFill>
        <p:spPr bwMode="auto">
          <a:xfrm>
            <a:off x="1403821" y="2210829"/>
            <a:ext cx="7056437" cy="36433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ortar rectángulo de esquina sencilla"/>
          <p:cNvSpPr/>
          <p:nvPr/>
        </p:nvSpPr>
        <p:spPr>
          <a:xfrm>
            <a:off x="971600" y="1440210"/>
            <a:ext cx="7992888" cy="5400600"/>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dirty="0" smtClean="0">
                <a:effectLst>
                  <a:outerShdw blurRad="38100" dist="38100" dir="2700000" algn="tl">
                    <a:srgbClr val="000000">
                      <a:alpha val="43137"/>
                    </a:srgbClr>
                  </a:outerShdw>
                </a:effectLst>
              </a:rPr>
              <a:t>Los </a:t>
            </a:r>
            <a:r>
              <a:rPr lang="es-MX" dirty="0">
                <a:effectLst>
                  <a:outerShdw blurRad="38100" dist="38100" dir="2700000" algn="tl">
                    <a:srgbClr val="000000">
                      <a:alpha val="43137"/>
                    </a:srgbClr>
                  </a:outerShdw>
                </a:effectLst>
              </a:rPr>
              <a:t>sistemas esféricos pueden tratarse también como unidimensionales cuando la temperatura sea función únicamente del radio. </a:t>
            </a: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r>
              <a:rPr lang="es-AR" dirty="0" smtClean="0">
                <a:effectLst>
                  <a:outerShdw blurRad="38100" dist="38100" dir="2700000" algn="tl">
                    <a:srgbClr val="000000">
                      <a:alpha val="43137"/>
                    </a:srgbClr>
                  </a:outerShdw>
                </a:effectLst>
              </a:rPr>
              <a:t>Donde A es el área de una esfera, A = 4πr</a:t>
            </a:r>
            <a:r>
              <a:rPr lang="es-AR" baseline="30000" dirty="0" smtClean="0">
                <a:effectLst>
                  <a:outerShdw blurRad="38100" dist="38100" dir="2700000" algn="tl">
                    <a:srgbClr val="000000">
                      <a:alpha val="43137"/>
                    </a:srgbClr>
                  </a:outerShdw>
                </a:effectLst>
              </a:rPr>
              <a:t>2</a:t>
            </a:r>
            <a:r>
              <a:rPr lang="es-AR" dirty="0" smtClean="0">
                <a:effectLst>
                  <a:outerShdw blurRad="38100" dist="38100" dir="2700000" algn="tl">
                    <a:srgbClr val="000000">
                      <a:alpha val="43137"/>
                    </a:srgbClr>
                  </a:outerShdw>
                </a:effectLst>
              </a:rPr>
              <a:t>. Reemplazando este la expresión de Fourier y resolviendo nos queda que el flujo de calor es:</a:t>
            </a: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r>
              <a:rPr lang="es-MX" sz="2000" dirty="0" smtClean="0">
                <a:effectLst>
                  <a:outerShdw blurRad="38100" dist="38100" dir="2700000" algn="tl">
                    <a:srgbClr val="000000">
                      <a:alpha val="43137"/>
                    </a:srgbClr>
                  </a:outerShdw>
                </a:effectLst>
              </a:rPr>
              <a:t> 						</a:t>
            </a: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a:p>
            <a:pPr algn="just" fontAlgn="auto">
              <a:spcBef>
                <a:spcPts val="0"/>
              </a:spcBef>
              <a:spcAft>
                <a:spcPts val="0"/>
              </a:spcAft>
              <a:defRPr/>
            </a:pPr>
            <a:endParaRPr lang="es-MX" sz="2000" dirty="0"/>
          </a:p>
        </p:txBody>
      </p:sp>
      <p:sp>
        <p:nvSpPr>
          <p:cNvPr id="4" name="3 Título"/>
          <p:cNvSpPr>
            <a:spLocks noGrp="1"/>
          </p:cNvSpPr>
          <p:nvPr>
            <p:ph type="title"/>
          </p:nvPr>
        </p:nvSpPr>
        <p:spPr>
          <a:xfrm>
            <a:off x="1500166" y="671492"/>
            <a:ext cx="6589200" cy="642942"/>
          </a:xfrm>
        </p:spPr>
        <p:txBody>
          <a:bodyPr/>
          <a:lstStyle/>
          <a:p>
            <a:r>
              <a:rPr lang="es-AR" b="1" cap="all" dirty="0" smtClean="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rPr>
              <a:t>ESFERAS</a:t>
            </a:r>
            <a:endParaRPr lang="es-AR" b="1" cap="all" dirty="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endParaRPr>
          </a:p>
        </p:txBody>
      </p:sp>
      <p:pic>
        <p:nvPicPr>
          <p:cNvPr id="5" name="4 Imagen"/>
          <p:cNvPicPr/>
          <p:nvPr/>
        </p:nvPicPr>
        <p:blipFill>
          <a:blip r:embed="rId3">
            <a:duotone>
              <a:prstClr val="black"/>
              <a:schemeClr val="accent4">
                <a:tint val="45000"/>
                <a:satMod val="400000"/>
              </a:schemeClr>
            </a:duotone>
          </a:blip>
          <a:srcRect/>
          <a:stretch>
            <a:fillRect/>
          </a:stretch>
        </p:blipFill>
        <p:spPr bwMode="auto">
          <a:xfrm>
            <a:off x="3786182" y="3600450"/>
            <a:ext cx="2214578" cy="1071570"/>
          </a:xfrm>
          <a:prstGeom prst="rect">
            <a:avLst/>
          </a:prstGeom>
          <a:noFill/>
          <a:ln w="9525">
            <a:noFill/>
            <a:miter lim="800000"/>
            <a:headEnd/>
            <a:tailEnd/>
          </a:ln>
        </p:spPr>
      </p:pic>
      <p:pic>
        <p:nvPicPr>
          <p:cNvPr id="6" name="5 Imagen"/>
          <p:cNvPicPr/>
          <p:nvPr/>
        </p:nvPicPr>
        <p:blipFill>
          <a:blip r:embed="rId4">
            <a:duotone>
              <a:prstClr val="black"/>
              <a:schemeClr val="accent4">
                <a:tint val="45000"/>
                <a:satMod val="400000"/>
              </a:schemeClr>
            </a:duotone>
          </a:blip>
          <a:srcRect/>
          <a:stretch>
            <a:fillRect/>
          </a:stretch>
        </p:blipFill>
        <p:spPr bwMode="auto">
          <a:xfrm>
            <a:off x="3786182" y="5029210"/>
            <a:ext cx="2214578" cy="135732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528616"/>
            <a:ext cx="8183563" cy="1103312"/>
          </a:xfrm>
        </p:spPr>
        <p:txBody>
          <a:bodyPr/>
          <a:lstStyle/>
          <a:p>
            <a:pPr algn="ctr" fontAlgn="auto">
              <a:spcAft>
                <a:spcPts val="0"/>
              </a:spcAft>
              <a:defRPr/>
            </a:pPr>
            <a:r>
              <a:rPr lang="es-MX" sz="2800" dirty="0" smtClean="0">
                <a:solidFill>
                  <a:schemeClr val="tx1">
                    <a:lumMod val="75000"/>
                    <a:lumOff val="25000"/>
                  </a:schemeClr>
                </a:solidFill>
              </a:rPr>
              <a:t>          </a:t>
            </a:r>
            <a:endParaRPr lang="es-MX" sz="2800" dirty="0">
              <a:solidFill>
                <a:schemeClr val="tx2">
                  <a:lumMod val="60000"/>
                  <a:lumOff val="40000"/>
                </a:schemeClr>
              </a:solidFill>
              <a:effectLst>
                <a:outerShdw blurRad="38100" dist="38100" dir="2700000" algn="tl">
                  <a:srgbClr val="000000">
                    <a:alpha val="43137"/>
                  </a:srgbClr>
                </a:outerShdw>
              </a:effectLst>
            </a:endParaRPr>
          </a:p>
        </p:txBody>
      </p:sp>
      <p:graphicFrame>
        <p:nvGraphicFramePr>
          <p:cNvPr id="2" name="Diagrama 1"/>
          <p:cNvGraphicFramePr/>
          <p:nvPr>
            <p:extLst>
              <p:ext uri="{D42A27DB-BD31-4B8C-83A1-F6EECF244321}">
                <p14:modId xmlns:p14="http://schemas.microsoft.com/office/powerpoint/2010/main" val="1652288616"/>
              </p:ext>
            </p:extLst>
          </p:nvPr>
        </p:nvGraphicFramePr>
        <p:xfrm>
          <a:off x="1259632" y="1567819"/>
          <a:ext cx="7423965" cy="548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857224" y="1314434"/>
            <a:ext cx="7992888" cy="5616624"/>
          </a:xfrm>
          <a:prstGeom prst="round2Diag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lang="es-MX" b="1" dirty="0"/>
              <a:t>Pared plana con fuentes de calor</a:t>
            </a:r>
          </a:p>
          <a:p>
            <a:pPr algn="just" fontAlgn="auto">
              <a:spcBef>
                <a:spcPts val="0"/>
              </a:spcBef>
              <a:spcAft>
                <a:spcPts val="0"/>
              </a:spcAft>
              <a:defRPr/>
            </a:pPr>
            <a:endParaRPr lang="es-MX" dirty="0"/>
          </a:p>
          <a:p>
            <a:pPr algn="just" fontAlgn="auto">
              <a:spcBef>
                <a:spcPts val="0"/>
              </a:spcBef>
              <a:spcAft>
                <a:spcPts val="0"/>
              </a:spcAft>
              <a:defRPr/>
            </a:pPr>
            <a:r>
              <a:rPr lang="es-MX" dirty="0">
                <a:effectLst>
                  <a:outerShdw blurRad="38100" dist="38100" dir="2700000" algn="tl">
                    <a:srgbClr val="000000">
                      <a:alpha val="43137"/>
                    </a:srgbClr>
                  </a:outerShdw>
                </a:effectLst>
              </a:rPr>
              <a:t>Considérese la pared plana con fuentes de calor distribuidas uniformemente, mostrada en la </a:t>
            </a:r>
            <a:r>
              <a:rPr lang="es-MX" dirty="0">
                <a:effectLst>
                  <a:outerShdw blurRad="38100" dist="38100" dir="2700000" algn="tl">
                    <a:srgbClr val="000000">
                      <a:alpha val="43137"/>
                    </a:srgbClr>
                  </a:outerShdw>
                </a:effectLst>
                <a:hlinkClick r:id="rId4" action="ppaction://hlinksldjump"/>
              </a:rPr>
              <a:t>Figura 2.8</a:t>
            </a:r>
            <a:r>
              <a:rPr lang="es-MX" dirty="0">
                <a:effectLst>
                  <a:outerShdw blurRad="38100" dist="38100" dir="2700000" algn="tl">
                    <a:srgbClr val="000000">
                      <a:alpha val="43137"/>
                    </a:srgbClr>
                  </a:outerShdw>
                </a:effectLst>
              </a:rPr>
              <a:t>. El espesor de la pared en la dirección x es 2L, y se supone que las dimensiones en las otras direcciones son suficientemente grandes como para que el flujo de calor pueda considerarse unidimensional. El calor generado por unidad de volumen es ԛ’ y se supone que la conductividad térmica no varía con la temperatura. </a:t>
            </a:r>
            <a:r>
              <a:rPr lang="es-MX" dirty="0" smtClean="0">
                <a:effectLst>
                  <a:outerShdw blurRad="38100" dist="38100" dir="2700000" algn="tl">
                    <a:srgbClr val="000000">
                      <a:alpha val="43137"/>
                    </a:srgbClr>
                  </a:outerShdw>
                </a:effectLst>
              </a:rPr>
              <a:t>La </a:t>
            </a:r>
            <a:r>
              <a:rPr lang="es-MX" dirty="0">
                <a:effectLst>
                  <a:outerShdw blurRad="38100" dist="38100" dir="2700000" algn="tl">
                    <a:srgbClr val="000000">
                      <a:alpha val="43137"/>
                    </a:srgbClr>
                  </a:outerShdw>
                </a:effectLst>
              </a:rPr>
              <a:t>ecuación diferencial que gobierna el flujo de calor es</a:t>
            </a:r>
            <a:r>
              <a:rPr lang="es-MX" dirty="0" smtClean="0">
                <a:effectLst>
                  <a:outerShdw blurRad="38100" dist="38100" dir="2700000" algn="tl">
                    <a:srgbClr val="000000">
                      <a:alpha val="43137"/>
                    </a:srgbClr>
                  </a:outerShdw>
                </a:effectLst>
              </a:rPr>
              <a:t>:</a:t>
            </a: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p>
          <a:p>
            <a:pPr algn="just" fontAlgn="auto">
              <a:spcBef>
                <a:spcPts val="0"/>
              </a:spcBef>
              <a:spcAft>
                <a:spcPts val="0"/>
              </a:spcAft>
              <a:defRPr/>
            </a:pPr>
            <a:endParaRPr lang="es-MX" dirty="0"/>
          </a:p>
          <a:p>
            <a:pPr algn="just" fontAlgn="auto">
              <a:spcBef>
                <a:spcPts val="0"/>
              </a:spcBef>
              <a:spcAft>
                <a:spcPts val="0"/>
              </a:spcAft>
              <a:defRPr/>
            </a:pPr>
            <a:r>
              <a:rPr lang="es-MX" dirty="0"/>
              <a:t>                                         </a:t>
            </a:r>
            <a:r>
              <a:rPr lang="es-MX" dirty="0" smtClean="0"/>
              <a:t>				(2.19)</a:t>
            </a:r>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smtClean="0"/>
          </a:p>
          <a:p>
            <a:pPr algn="just" fontAlgn="auto">
              <a:spcBef>
                <a:spcPts val="0"/>
              </a:spcBef>
              <a:spcAft>
                <a:spcPts val="0"/>
              </a:spcAft>
              <a:defRPr/>
            </a:pPr>
            <a:endParaRPr lang="es-MX" dirty="0"/>
          </a:p>
        </p:txBody>
      </p:sp>
      <p:pic>
        <p:nvPicPr>
          <p:cNvPr id="9222" name="Picture 2"/>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3714744" y="4672020"/>
            <a:ext cx="2303462" cy="1081088"/>
          </a:xfrm>
          <a:prstGeom prst="rect">
            <a:avLst/>
          </a:prstGeom>
          <a:noFill/>
          <a:ln w="9525">
            <a:noFill/>
            <a:miter lim="800000"/>
            <a:headEnd/>
            <a:tailEnd/>
          </a:ln>
        </p:spPr>
      </p:pic>
      <p:graphicFrame>
        <p:nvGraphicFramePr>
          <p:cNvPr id="9218" name="Object 3"/>
          <p:cNvGraphicFramePr>
            <a:graphicFrameLocks noChangeAspect="1"/>
          </p:cNvGraphicFramePr>
          <p:nvPr/>
        </p:nvGraphicFramePr>
        <p:xfrm>
          <a:off x="4514850" y="3492500"/>
          <a:ext cx="114300" cy="215900"/>
        </p:xfrm>
        <a:graphic>
          <a:graphicData uri="http://schemas.openxmlformats.org/presentationml/2006/ole">
            <mc:AlternateContent xmlns:mc="http://schemas.openxmlformats.org/markup-compatibility/2006">
              <mc:Choice xmlns:v="urn:schemas-microsoft-com:vml" Requires="v">
                <p:oleObj spid="_x0000_s9259" name="Ecuación" r:id="rId6" imgW="114151" imgH="215619" progId="Equation.3">
                  <p:embed/>
                </p:oleObj>
              </mc:Choice>
              <mc:Fallback>
                <p:oleObj name="Ecuación" r:id="rId6" imgW="114151" imgH="215619" progId="Equation.3">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4925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duotone>
              <a:prstClr val="black"/>
              <a:srgbClr val="F2F6E8">
                <a:tint val="45000"/>
                <a:satMod val="400000"/>
              </a:srgbClr>
            </a:duotone>
          </a:blip>
          <a:srcRect/>
          <a:stretch>
            <a:fillRect/>
          </a:stretch>
        </p:blipFill>
        <p:spPr bwMode="auto">
          <a:xfrm>
            <a:off x="971600" y="1512218"/>
            <a:ext cx="7775575" cy="5184775"/>
          </a:xfrm>
          <a:prstGeom prst="rect">
            <a:avLst/>
          </a:prstGeom>
          <a:noFill/>
          <a:ln w="9525">
            <a:solidFill>
              <a:srgbClr val="EEF3E0"/>
            </a:solidFill>
            <a:miter lim="800000"/>
            <a:headEnd/>
            <a:tailEnd/>
          </a:ln>
          <a:effectLst>
            <a:softEdge rad="127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1439863"/>
            <a:ext cx="8208912" cy="5472608"/>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r>
              <a:rPr lang="es-MX" sz="1600" dirty="0">
                <a:effectLst>
                  <a:outerShdw blurRad="38100" dist="38100" dir="2700000" algn="tl">
                    <a:srgbClr val="000000">
                      <a:alpha val="43137"/>
                    </a:srgbClr>
                  </a:outerShdw>
                </a:effectLst>
              </a:rPr>
              <a:t>Como condiciones de contorno, se especifican las temperaturas a cada lado de la pared, esto </a:t>
            </a:r>
            <a:r>
              <a:rPr lang="es-MX" sz="1600" dirty="0" smtClean="0">
                <a:effectLst>
                  <a:outerShdw blurRad="38100" dist="38100" dir="2700000" algn="tl">
                    <a:srgbClr val="000000">
                      <a:alpha val="43137"/>
                    </a:srgbClr>
                  </a:outerShdw>
                </a:effectLst>
              </a:rPr>
              <a:t>es:</a:t>
            </a: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                                   </a:t>
            </a:r>
            <a:r>
              <a:rPr lang="es-MX" sz="1600" dirty="0" smtClean="0">
                <a:effectLst>
                  <a:outerShdw blurRad="38100" dist="38100" dir="2700000" algn="tl">
                    <a:srgbClr val="000000">
                      <a:alpha val="43137"/>
                    </a:srgbClr>
                  </a:outerShdw>
                </a:effectLst>
              </a:rPr>
              <a:t>				(2.20)</a:t>
            </a: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La solución general de la Ec. (2.19) </a:t>
            </a:r>
            <a:r>
              <a:rPr lang="es-MX" sz="1600" dirty="0" smtClean="0">
                <a:effectLst>
                  <a:outerShdw blurRad="38100" dist="38100" dir="2700000" algn="tl">
                    <a:srgbClr val="000000">
                      <a:alpha val="43137"/>
                    </a:srgbClr>
                  </a:outerShdw>
                </a:effectLst>
              </a:rPr>
              <a:t>es:</a:t>
            </a: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                                          </a:t>
            </a:r>
            <a:r>
              <a:rPr lang="es-MX" sz="1600" dirty="0" smtClean="0">
                <a:effectLst>
                  <a:outerShdw blurRad="38100" dist="38100" dir="2700000" algn="tl">
                    <a:srgbClr val="000000">
                      <a:alpha val="43137"/>
                    </a:srgbClr>
                  </a:outerShdw>
                </a:effectLst>
              </a:rPr>
              <a:t>				(2.21)</a:t>
            </a: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Debido a que la temperatura debe ser la misma a cada lado de la pared, C1, tiene que ser cero. La temperatura en el plano medio se denota por </a:t>
            </a:r>
            <a:r>
              <a:rPr lang="es-MX" sz="1600" i="1" dirty="0">
                <a:effectLst>
                  <a:outerShdw blurRad="38100" dist="38100" dir="2700000" algn="tl">
                    <a:srgbClr val="000000">
                      <a:alpha val="43137"/>
                    </a:srgbClr>
                  </a:outerShdw>
                </a:effectLst>
              </a:rPr>
              <a:t>T</a:t>
            </a:r>
            <a:r>
              <a:rPr lang="es-MX" sz="1200" i="1" dirty="0">
                <a:effectLst>
                  <a:outerShdw blurRad="38100" dist="38100" dir="2700000" algn="tl">
                    <a:srgbClr val="000000">
                      <a:alpha val="43137"/>
                    </a:srgbClr>
                  </a:outerShdw>
                </a:effectLst>
              </a:rPr>
              <a:t>0</a:t>
            </a:r>
            <a:r>
              <a:rPr lang="es-MX" sz="1600" i="1" dirty="0">
                <a:effectLst>
                  <a:outerShdw blurRad="38100" dist="38100" dir="2700000" algn="tl">
                    <a:srgbClr val="000000">
                      <a:alpha val="43137"/>
                    </a:srgbClr>
                  </a:outerShdw>
                </a:effectLst>
              </a:rPr>
              <a:t>, y de la Ec. (2.21)</a:t>
            </a: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La distribución de temperatura es, por tanto,</a:t>
            </a: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                                             </a:t>
            </a:r>
            <a:r>
              <a:rPr lang="es-MX" sz="1600" dirty="0" smtClean="0">
                <a:effectLst>
                  <a:outerShdw blurRad="38100" dist="38100" dir="2700000" algn="tl">
                    <a:srgbClr val="000000">
                      <a:alpha val="43137"/>
                    </a:srgbClr>
                  </a:outerShdw>
                </a:effectLst>
              </a:rPr>
              <a:t>				(2.22A)</a:t>
            </a: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endParaRPr lang="es-MX" sz="1600" dirty="0">
              <a:effectLst>
                <a:outerShdw blurRad="38100" dist="38100" dir="2700000" algn="tl">
                  <a:srgbClr val="000000">
                    <a:alpha val="43137"/>
                  </a:srgbClr>
                </a:outerShdw>
              </a:effectLst>
            </a:endParaRPr>
          </a:p>
          <a:p>
            <a:pPr fontAlgn="auto">
              <a:spcBef>
                <a:spcPts val="0"/>
              </a:spcBef>
              <a:spcAft>
                <a:spcPts val="0"/>
              </a:spcAft>
              <a:defRPr/>
            </a:pPr>
            <a:r>
              <a:rPr lang="es-MX" sz="1600" dirty="0">
                <a:effectLst>
                  <a:outerShdw blurRad="38100" dist="38100" dir="2700000" algn="tl">
                    <a:srgbClr val="000000">
                      <a:alpha val="43137"/>
                    </a:srgbClr>
                  </a:outerShdw>
                </a:effectLst>
              </a:rPr>
              <a:t>                                            </a:t>
            </a:r>
            <a:r>
              <a:rPr lang="es-MX" sz="1600" dirty="0" smtClean="0">
                <a:effectLst>
                  <a:outerShdw blurRad="38100" dist="38100" dir="2700000" algn="tl">
                    <a:srgbClr val="000000">
                      <a:alpha val="43137"/>
                    </a:srgbClr>
                  </a:outerShdw>
                </a:effectLst>
              </a:rPr>
              <a:t>				 (2.22B)</a:t>
            </a:r>
            <a:endParaRPr lang="es-MX" sz="1600" dirty="0">
              <a:effectLst>
                <a:outerShdw blurRad="38100" dist="38100" dir="2700000" algn="tl">
                  <a:srgbClr val="000000">
                    <a:alpha val="43137"/>
                  </a:srgbClr>
                </a:outerShdw>
              </a:effectLst>
            </a:endParaRPr>
          </a:p>
        </p:txBody>
      </p:sp>
      <p:pic>
        <p:nvPicPr>
          <p:cNvPr id="58373" name="Picture 2"/>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3636293" y="2170361"/>
            <a:ext cx="2303462" cy="504825"/>
          </a:xfrm>
          <a:prstGeom prst="rect">
            <a:avLst/>
          </a:prstGeom>
          <a:noFill/>
          <a:ln w="9525">
            <a:noFill/>
            <a:miter lim="800000"/>
            <a:headEnd/>
            <a:tailEnd/>
          </a:ln>
        </p:spPr>
      </p:pic>
      <p:pic>
        <p:nvPicPr>
          <p:cNvPr id="58374" name="Picture 3"/>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3489922" y="3225644"/>
            <a:ext cx="2592387" cy="565150"/>
          </a:xfrm>
          <a:prstGeom prst="rect">
            <a:avLst/>
          </a:prstGeom>
          <a:noFill/>
          <a:ln w="9525">
            <a:noFill/>
            <a:miter lim="800000"/>
            <a:headEnd/>
            <a:tailEnd/>
          </a:ln>
        </p:spPr>
      </p:pic>
      <p:pic>
        <p:nvPicPr>
          <p:cNvPr id="58375" name="Picture 4"/>
          <p:cNvPicPr>
            <a:picLocks noChangeAspect="1" noChangeArrowheads="1"/>
          </p:cNvPicPr>
          <p:nvPr/>
        </p:nvPicPr>
        <p:blipFill>
          <a:blip r:embed="rId5">
            <a:duotone>
              <a:prstClr val="black"/>
              <a:schemeClr val="accent5">
                <a:tint val="45000"/>
                <a:satMod val="400000"/>
              </a:schemeClr>
            </a:duotone>
          </a:blip>
          <a:srcRect/>
          <a:stretch>
            <a:fillRect/>
          </a:stretch>
        </p:blipFill>
        <p:spPr bwMode="auto">
          <a:xfrm>
            <a:off x="4245571" y="4460967"/>
            <a:ext cx="1081088" cy="576263"/>
          </a:xfrm>
          <a:prstGeom prst="rect">
            <a:avLst/>
          </a:prstGeom>
          <a:noFill/>
          <a:ln w="9525">
            <a:noFill/>
            <a:miter lim="800000"/>
            <a:headEnd/>
            <a:tailEnd/>
          </a:ln>
        </p:spPr>
      </p:pic>
      <p:pic>
        <p:nvPicPr>
          <p:cNvPr id="58376" name="Picture 5"/>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3489922" y="5576575"/>
            <a:ext cx="2596204" cy="121444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683568" y="1548507"/>
            <a:ext cx="8319298" cy="5256014"/>
          </a:xfrm>
          <a:prstGeom prst="round2DiagRect">
            <a:avLst>
              <a:gd name="adj1" fmla="val 16667"/>
              <a:gd name="adj2" fmla="val 20528"/>
            </a:avLst>
          </a:prstGeom>
        </p:spPr>
        <p:style>
          <a:lnRef idx="0">
            <a:schemeClr val="accent2"/>
          </a:lnRef>
          <a:fillRef idx="3">
            <a:schemeClr val="accent2"/>
          </a:fillRef>
          <a:effectRef idx="3">
            <a:schemeClr val="accent2"/>
          </a:effectRef>
          <a:fontRef idx="minor">
            <a:schemeClr val="lt1"/>
          </a:fontRef>
        </p:style>
        <p:txBody>
          <a:bodyPr anchor="ctr"/>
          <a:lstStyle/>
          <a:p>
            <a:pPr algn="just" fontAlgn="auto">
              <a:spcBef>
                <a:spcPts val="0"/>
              </a:spcBef>
              <a:spcAft>
                <a:spcPts val="0"/>
              </a:spcAft>
              <a:defRPr/>
            </a:pPr>
            <a:r>
              <a:rPr lang="es-MX" dirty="0" smtClean="0">
                <a:effectLst>
                  <a:outerShdw blurRad="38100" dist="38100" dir="2700000" algn="tl">
                    <a:srgbClr val="000000">
                      <a:alpha val="43137"/>
                    </a:srgbClr>
                  </a:outerShdw>
                </a:effectLst>
              </a:rPr>
              <a:t>Una distribución parabólica. Para la temperatura del plano medio, T</a:t>
            </a:r>
            <a:r>
              <a:rPr lang="es-MX" sz="1100" dirty="0" smtClean="0">
                <a:effectLst>
                  <a:outerShdw blurRad="38100" dist="38100" dir="2700000" algn="tl">
                    <a:srgbClr val="000000">
                      <a:alpha val="43137"/>
                    </a:srgbClr>
                  </a:outerShdw>
                </a:effectLst>
              </a:rPr>
              <a:t>0</a:t>
            </a:r>
            <a:r>
              <a:rPr lang="es-MX" dirty="0" smtClean="0">
                <a:effectLst>
                  <a:outerShdw blurRad="38100" dist="38100" dir="2700000" algn="tl">
                    <a:srgbClr val="000000">
                      <a:alpha val="43137"/>
                    </a:srgbClr>
                  </a:outerShdw>
                </a:effectLst>
              </a:rPr>
              <a:t>, se puede obtener una expresión por medio de un balance de energía. En condiciones estacionarias, el calor total generado debe ser igual al calor perdido por las caras. Así</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effectLst>
                  <a:outerShdw blurRad="38100" dist="38100" dir="2700000" algn="tl">
                    <a:srgbClr val="000000">
                      <a:alpha val="43137"/>
                    </a:srgbClr>
                  </a:outerShdw>
                </a:effectLst>
              </a:rPr>
              <a:t>donde A es el área de la sección transversal de la placa. </a:t>
            </a:r>
            <a:endParaRPr lang="es-MX" dirty="0" smtClean="0"/>
          </a:p>
          <a:p>
            <a:pPr fontAlgn="auto">
              <a:spcBef>
                <a:spcPts val="0"/>
              </a:spcBef>
              <a:spcAft>
                <a:spcPts val="0"/>
              </a:spcAft>
              <a:defRPr/>
            </a:pPr>
            <a:endParaRPr lang="es-MX" dirty="0" smtClean="0"/>
          </a:p>
          <a:p>
            <a:pPr fontAlgn="auto">
              <a:spcBef>
                <a:spcPts val="0"/>
              </a:spcBef>
              <a:spcAft>
                <a:spcPts val="0"/>
              </a:spcAft>
              <a:defRPr/>
            </a:pPr>
            <a:r>
              <a:rPr lang="es-MX" dirty="0" smtClean="0"/>
              <a:t>                                                                  		</a:t>
            </a:r>
          </a:p>
          <a:p>
            <a:pPr fontAlgn="auto">
              <a:spcBef>
                <a:spcPts val="0"/>
              </a:spcBef>
              <a:spcAft>
                <a:spcPts val="0"/>
              </a:spcAft>
              <a:defRPr/>
            </a:pPr>
            <a:endParaRPr lang="es-MX" dirty="0"/>
          </a:p>
          <a:p>
            <a:pPr fontAlgn="auto">
              <a:spcBef>
                <a:spcPts val="0"/>
              </a:spcBef>
              <a:spcAft>
                <a:spcPts val="0"/>
              </a:spcAft>
              <a:defRPr/>
            </a:pPr>
            <a:endParaRPr lang="es-MX" dirty="0" smtClean="0"/>
          </a:p>
          <a:p>
            <a:pPr fontAlgn="auto">
              <a:spcBef>
                <a:spcPts val="0"/>
              </a:spcBef>
              <a:spcAft>
                <a:spcPts val="0"/>
              </a:spcAft>
              <a:defRPr/>
            </a:pPr>
            <a:r>
              <a:rPr lang="es-MX" dirty="0" smtClean="0"/>
              <a:t>						     (2.23)</a:t>
            </a:r>
            <a:endParaRPr lang="es-MX" dirty="0"/>
          </a:p>
          <a:p>
            <a:pPr fontAlgn="auto">
              <a:spcBef>
                <a:spcPts val="0"/>
              </a:spcBef>
              <a:spcAft>
                <a:spcPts val="0"/>
              </a:spcAft>
              <a:defRPr/>
            </a:pPr>
            <a:endParaRPr lang="es-MX" dirty="0" smtClean="0"/>
          </a:p>
          <a:p>
            <a:pPr fontAlgn="auto">
              <a:spcBef>
                <a:spcPts val="0"/>
              </a:spcBef>
              <a:spcAft>
                <a:spcPts val="0"/>
              </a:spcAft>
              <a:defRPr/>
            </a:pPr>
            <a:endParaRPr lang="es-MX" dirty="0" smtClean="0"/>
          </a:p>
          <a:p>
            <a:pPr fontAlgn="auto">
              <a:spcBef>
                <a:spcPts val="0"/>
              </a:spcBef>
              <a:spcAft>
                <a:spcPts val="0"/>
              </a:spcAft>
              <a:defRPr/>
            </a:pPr>
            <a:endParaRPr lang="es-MX" dirty="0"/>
          </a:p>
        </p:txBody>
      </p:sp>
      <p:pic>
        <p:nvPicPr>
          <p:cNvPr id="59397" name="Picture 2"/>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3516199" y="3168402"/>
            <a:ext cx="2654036" cy="760693"/>
          </a:xfrm>
          <a:prstGeom prst="rect">
            <a:avLst/>
          </a:prstGeom>
          <a:noFill/>
          <a:ln w="9525">
            <a:noFill/>
            <a:miter lim="800000"/>
            <a:headEnd/>
            <a:tailEnd/>
          </a:ln>
        </p:spPr>
      </p:pic>
      <p:pic>
        <p:nvPicPr>
          <p:cNvPr id="59398" name="Picture 3"/>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3090409" y="4432866"/>
            <a:ext cx="3505616" cy="22322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1116410" y="1728242"/>
            <a:ext cx="7632848" cy="4824536"/>
          </a:xfrm>
          <a:prstGeom prst="round2DiagRect">
            <a:avLst/>
          </a:prstGeom>
        </p:spPr>
        <p:style>
          <a:lnRef idx="1">
            <a:schemeClr val="dk1"/>
          </a:lnRef>
          <a:fillRef idx="2">
            <a:schemeClr val="dk1"/>
          </a:fillRef>
          <a:effectRef idx="1">
            <a:schemeClr val="dk1"/>
          </a:effectRef>
          <a:fontRef idx="minor">
            <a:schemeClr val="dk1"/>
          </a:fontRef>
        </p:style>
        <p:txBody>
          <a:bodyPr anchor="ctr"/>
          <a:lstStyle/>
          <a:p>
            <a:pPr algn="just" fontAlgn="auto">
              <a:spcBef>
                <a:spcPts val="0"/>
              </a:spcBef>
              <a:spcAft>
                <a:spcPts val="0"/>
              </a:spcAft>
              <a:defRPr/>
            </a:pPr>
            <a:endParaRPr lang="es-MX" sz="2000"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sz="2000" dirty="0" smtClean="0">
              <a:effectLst>
                <a:outerShdw blurRad="38100" dist="38100" dir="2700000" algn="tl">
                  <a:srgbClr val="000000">
                    <a:alpha val="43137"/>
                  </a:srgbClr>
                </a:outerShdw>
              </a:effectLst>
            </a:endParaRPr>
          </a:p>
          <a:p>
            <a:pPr algn="just" fontAlgn="auto">
              <a:spcBef>
                <a:spcPts val="0"/>
              </a:spcBef>
              <a:spcAft>
                <a:spcPts val="0"/>
              </a:spcAft>
              <a:defRPr/>
            </a:pPr>
            <a:endParaRPr lang="es-MX" sz="2000" dirty="0">
              <a:effectLst>
                <a:outerShdw blurRad="38100" dist="38100" dir="2700000" algn="tl">
                  <a:srgbClr val="000000">
                    <a:alpha val="43137"/>
                  </a:srgbClr>
                </a:outerShdw>
              </a:effectLst>
            </a:endParaRPr>
          </a:p>
          <a:p>
            <a:pPr algn="just" fontAlgn="auto">
              <a:spcBef>
                <a:spcPts val="0"/>
              </a:spcBef>
              <a:spcAft>
                <a:spcPts val="0"/>
              </a:spcAft>
              <a:defRPr/>
            </a:pPr>
            <a:endParaRPr lang="es-MX" sz="2000" dirty="0" smtClean="0">
              <a:effectLst>
                <a:outerShdw blurRad="38100" dist="38100" dir="2700000" algn="tl">
                  <a:srgbClr val="000000">
                    <a:alpha val="43137"/>
                  </a:srgbClr>
                </a:outerShdw>
              </a:effectLst>
            </a:endParaRPr>
          </a:p>
          <a:p>
            <a:pPr algn="just" fontAlgn="auto">
              <a:spcBef>
                <a:spcPts val="0"/>
              </a:spcBef>
              <a:spcAft>
                <a:spcPts val="0"/>
              </a:spcAft>
              <a:defRPr/>
            </a:pPr>
            <a:r>
              <a:rPr lang="es-MX" sz="2000" dirty="0" smtClean="0">
                <a:effectLst>
                  <a:outerShdw blurRad="38100" dist="38100" dir="2700000" algn="tl">
                    <a:srgbClr val="000000">
                      <a:alpha val="43137"/>
                    </a:srgbClr>
                  </a:outerShdw>
                </a:effectLst>
              </a:rPr>
              <a:t>Este </a:t>
            </a:r>
            <a:r>
              <a:rPr lang="es-MX" sz="2000" dirty="0">
                <a:effectLst>
                  <a:outerShdw blurRad="38100" dist="38100" dir="2700000" algn="tl">
                    <a:srgbClr val="000000">
                      <a:alpha val="43137"/>
                    </a:srgbClr>
                  </a:outerShdw>
                </a:effectLst>
              </a:rPr>
              <a:t>mismo resultado se podría haber obtenido sustituyendo T = T</a:t>
            </a:r>
            <a:r>
              <a:rPr lang="es-MX" sz="1200" dirty="0">
                <a:effectLst>
                  <a:outerShdw blurRad="38100" dist="38100" dir="2700000" algn="tl">
                    <a:srgbClr val="000000">
                      <a:alpha val="43137"/>
                    </a:srgbClr>
                  </a:outerShdw>
                </a:effectLst>
              </a:rPr>
              <a:t>0</a:t>
            </a:r>
            <a:r>
              <a:rPr lang="es-MX" sz="2000" dirty="0">
                <a:effectLst>
                  <a:outerShdw blurRad="38100" dist="38100" dir="2700000" algn="tl">
                    <a:srgbClr val="000000">
                      <a:alpha val="43137"/>
                    </a:srgbClr>
                  </a:outerShdw>
                </a:effectLst>
              </a:rPr>
              <a:t>, para x = L en la Ec. (2.22a).</a:t>
            </a:r>
          </a:p>
          <a:p>
            <a:pPr algn="just" fontAlgn="auto">
              <a:spcBef>
                <a:spcPts val="0"/>
              </a:spcBef>
              <a:spcAft>
                <a:spcPts val="0"/>
              </a:spcAft>
              <a:defRPr/>
            </a:pPr>
            <a:r>
              <a:rPr lang="es-MX" sz="2000" dirty="0">
                <a:effectLst>
                  <a:outerShdw blurRad="38100" dist="38100" dir="2700000" algn="tl">
                    <a:srgbClr val="000000">
                      <a:alpha val="43137"/>
                    </a:srgbClr>
                  </a:outerShdw>
                </a:effectLst>
              </a:rPr>
              <a:t>La ecuación para la distribución de temperatura podría escribirse también de forma alternativa:</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smtClean="0"/>
              <a:t>						(2.22C)</a:t>
            </a: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p:txBody>
      </p:sp>
      <p:pic>
        <p:nvPicPr>
          <p:cNvPr id="60421" name="Picture 2"/>
          <p:cNvPicPr>
            <a:picLocks noChangeAspect="1" noChangeArrowheads="1"/>
          </p:cNvPicPr>
          <p:nvPr/>
        </p:nvPicPr>
        <p:blipFill rotWithShape="1">
          <a:blip r:embed="rId3">
            <a:duotone>
              <a:prstClr val="black"/>
              <a:schemeClr val="tx2">
                <a:tint val="45000"/>
                <a:satMod val="400000"/>
              </a:schemeClr>
            </a:duotone>
          </a:blip>
          <a:srcRect l="3456" t="8194" r="15138" b="14626"/>
          <a:stretch/>
        </p:blipFill>
        <p:spPr bwMode="auto">
          <a:xfrm>
            <a:off x="3672693" y="4320530"/>
            <a:ext cx="2520281" cy="86409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504106"/>
            <a:ext cx="6589199" cy="1344935"/>
          </a:xfrm>
        </p:spPr>
        <p:txBody>
          <a:bodyPr/>
          <a:lstStyle/>
          <a:p>
            <a:r>
              <a:rPr lang="es-AR" dirty="0" smtClean="0">
                <a:ln w="0"/>
                <a:solidFill>
                  <a:schemeClr val="accent1"/>
                </a:solidFill>
                <a:effectLst>
                  <a:outerShdw blurRad="38100" dist="25400" dir="5400000" algn="ctr" rotWithShape="0">
                    <a:srgbClr val="6E747A">
                      <a:alpha val="43000"/>
                    </a:srgbClr>
                  </a:outerShdw>
                </a:effectLst>
              </a:rPr>
              <a:t>Transferencia de calor </a:t>
            </a:r>
            <a:r>
              <a:rPr lang="es-AR" sz="3200" dirty="0" smtClean="0">
                <a:ln w="0"/>
                <a:solidFill>
                  <a:schemeClr val="accent1"/>
                </a:solidFill>
                <a:effectLst>
                  <a:outerShdw blurRad="38100" dist="25400" dir="5400000" algn="ctr" rotWithShape="0">
                    <a:srgbClr val="6E747A">
                      <a:alpha val="43000"/>
                    </a:srgbClr>
                  </a:outerShdw>
                </a:effectLst>
              </a:rPr>
              <a:t>Conducción</a:t>
            </a:r>
            <a:endParaRPr lang="es-AR" sz="3200" dirty="0">
              <a:ln w="0"/>
              <a:solidFill>
                <a:schemeClr val="accent1"/>
              </a:solidFill>
              <a:effectLst>
                <a:outerShdw blurRad="38100" dist="25400" dir="5400000" algn="ctr" rotWithShape="0">
                  <a:srgbClr val="6E747A">
                    <a:alpha val="43000"/>
                  </a:srgbClr>
                </a:outerShdw>
              </a:effectLst>
            </a:endParaRPr>
          </a:p>
        </p:txBody>
      </p:sp>
      <p:pic>
        <p:nvPicPr>
          <p:cNvPr id="6" name="Transferencia de calor por conducció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23728" y="2232298"/>
            <a:ext cx="6591300" cy="370522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0427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764407" y="1872258"/>
            <a:ext cx="8208912" cy="4680520"/>
          </a:xfrm>
          <a:prstGeom prst="round2DiagRect">
            <a:avLst/>
          </a:prstGeom>
        </p:spPr>
        <p:style>
          <a:lnRef idx="0">
            <a:schemeClr val="accent2"/>
          </a:lnRef>
          <a:fillRef idx="3">
            <a:schemeClr val="accent2"/>
          </a:fillRef>
          <a:effectRef idx="3">
            <a:schemeClr val="accent2"/>
          </a:effectRef>
          <a:fontRef idx="minor">
            <a:schemeClr val="lt1"/>
          </a:fontRef>
        </p:style>
        <p:txBody>
          <a:bodyPr anchor="ctr"/>
          <a:lstStyle/>
          <a:p>
            <a:pPr algn="just" fontAlgn="auto">
              <a:spcBef>
                <a:spcPts val="0"/>
              </a:spcBef>
              <a:spcAft>
                <a:spcPts val="0"/>
              </a:spcAft>
              <a:defRPr/>
            </a:pPr>
            <a:r>
              <a:rPr lang="es-MX" dirty="0">
                <a:effectLst>
                  <a:outerShdw blurRad="38100" dist="38100" dir="2700000" algn="tl">
                    <a:srgbClr val="000000">
                      <a:alpha val="43137"/>
                    </a:srgbClr>
                  </a:outerShdw>
                </a:effectLst>
              </a:rPr>
              <a:t>Considérese un cilindro de radio R con fuentes de calor uniformemente distribuidas y conductividad térmica constante. Si el cilindro es lo suficientemente largo como para que pueda considerarse la temperatura función del radio únicamente, se puede obtener la ecuación diferencial apropiada despreciando los términos axial, azimutal y temporal en la Ec. (1.3b)</a:t>
            </a: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r>
              <a:rPr lang="es-MX" dirty="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(1.3B)</a:t>
            </a: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r>
              <a:rPr lang="es-MX" dirty="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(2.24)</a:t>
            </a: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p:txBody>
      </p:sp>
      <p:sp>
        <p:nvSpPr>
          <p:cNvPr id="4" name="3 Título"/>
          <p:cNvSpPr>
            <a:spLocks noGrp="1"/>
          </p:cNvSpPr>
          <p:nvPr>
            <p:ph type="title"/>
          </p:nvPr>
        </p:nvSpPr>
        <p:spPr>
          <a:xfrm>
            <a:off x="468313" y="360363"/>
            <a:ext cx="8183562" cy="1103312"/>
          </a:xfrm>
        </p:spPr>
        <p:txBody>
          <a:bodyPr>
            <a:normAutofit fontScale="90000"/>
          </a:bodyPr>
          <a:lstStyle/>
          <a:p>
            <a:pPr algn="ctr" fontAlgn="auto">
              <a:spcAft>
                <a:spcPts val="0"/>
              </a:spcAft>
              <a:defRPr/>
            </a:pPr>
            <a:r>
              <a:rPr lang="es-MX" dirty="0" smtClean="0">
                <a:solidFill>
                  <a:schemeClr val="tx1">
                    <a:lumMod val="75000"/>
                    <a:lumOff val="25000"/>
                  </a:schemeClr>
                </a:solidFill>
              </a:rPr>
              <a:t>          CILNDROS CON FUENTES DE     CALOR</a:t>
            </a:r>
            <a:endParaRPr lang="es-MX" dirty="0">
              <a:solidFill>
                <a:schemeClr val="tx1">
                  <a:lumMod val="75000"/>
                  <a:lumOff val="25000"/>
                </a:schemeClr>
              </a:solidFill>
            </a:endParaRPr>
          </a:p>
        </p:txBody>
      </p:sp>
      <p:pic>
        <p:nvPicPr>
          <p:cNvPr id="61446" name="Picture 2"/>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2884487" y="4331486"/>
            <a:ext cx="3968750" cy="563563"/>
          </a:xfrm>
          <a:prstGeom prst="rect">
            <a:avLst/>
          </a:prstGeom>
          <a:noFill/>
          <a:ln w="9525">
            <a:noFill/>
            <a:miter lim="800000"/>
            <a:headEnd/>
            <a:tailEnd/>
          </a:ln>
        </p:spPr>
      </p:pic>
      <p:pic>
        <p:nvPicPr>
          <p:cNvPr id="61447" name="Picture 3"/>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3464719" y="5350606"/>
            <a:ext cx="2808287" cy="10080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1512888"/>
            <a:ext cx="8208912" cy="547260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dirty="0"/>
          </a:p>
          <a:p>
            <a:pPr fontAlgn="auto">
              <a:spcBef>
                <a:spcPts val="0"/>
              </a:spcBef>
              <a:spcAft>
                <a:spcPts val="0"/>
              </a:spcAft>
              <a:defRPr/>
            </a:pPr>
            <a:r>
              <a:rPr lang="es-MX" dirty="0"/>
              <a:t>Las condiciones de contorno son</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y el calor generado es igual a la pérdida de calor en la superficie:</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Puesto que la función de la temperatura a de ser continua en el centro del cilindro se podría especificar que:</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p:txBody>
      </p:sp>
      <p:pic>
        <p:nvPicPr>
          <p:cNvPr id="62469"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3707730" y="2424467"/>
            <a:ext cx="2160587" cy="574675"/>
          </a:xfrm>
          <a:prstGeom prst="rect">
            <a:avLst/>
          </a:prstGeom>
          <a:noFill/>
          <a:ln w="9525">
            <a:noFill/>
            <a:miter lim="800000"/>
            <a:headEnd/>
            <a:tailEnd/>
          </a:ln>
        </p:spPr>
      </p:pic>
      <p:pic>
        <p:nvPicPr>
          <p:cNvPr id="62470" name="Picture 3"/>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3528342" y="3933291"/>
            <a:ext cx="2519362" cy="792162"/>
          </a:xfrm>
          <a:prstGeom prst="rect">
            <a:avLst/>
          </a:prstGeom>
          <a:noFill/>
          <a:ln w="9525">
            <a:noFill/>
            <a:miter lim="800000"/>
            <a:headEnd/>
            <a:tailEnd/>
          </a:ln>
        </p:spPr>
      </p:pic>
      <p:pic>
        <p:nvPicPr>
          <p:cNvPr id="62471" name="Picture 4"/>
          <p:cNvPicPr>
            <a:picLocks noChangeAspect="1" noChangeArrowheads="1"/>
          </p:cNvPicPr>
          <p:nvPr/>
        </p:nvPicPr>
        <p:blipFill>
          <a:blip r:embed="rId5">
            <a:duotone>
              <a:prstClr val="black"/>
              <a:schemeClr val="accent3">
                <a:tint val="45000"/>
                <a:satMod val="400000"/>
              </a:schemeClr>
            </a:duotone>
          </a:blip>
          <a:srcRect/>
          <a:stretch>
            <a:fillRect/>
          </a:stretch>
        </p:blipFill>
        <p:spPr bwMode="auto">
          <a:xfrm>
            <a:off x="3709317" y="5976714"/>
            <a:ext cx="2159000" cy="7905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1440210"/>
            <a:ext cx="8280920" cy="554461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es-MX" dirty="0">
                <a:effectLst>
                  <a:outerShdw blurRad="38100" dist="38100" dir="2700000" algn="tl">
                    <a:srgbClr val="000000">
                      <a:alpha val="43137"/>
                    </a:srgbClr>
                  </a:outerShdw>
                </a:effectLst>
              </a:rPr>
              <a:t>Sin embargo, no será necesario utilizar esta condición, ya que se verificará automáticamente cuando se satisfacen las dos condiciones de contorno.</a:t>
            </a:r>
          </a:p>
          <a:p>
            <a:pPr algn="just" fontAlgn="auto">
              <a:spcBef>
                <a:spcPts val="0"/>
              </a:spcBef>
              <a:spcAft>
                <a:spcPts val="0"/>
              </a:spcAft>
              <a:defRPr/>
            </a:pPr>
            <a:r>
              <a:rPr lang="es-MX" dirty="0">
                <a:effectLst>
                  <a:outerShdw blurRad="38100" dist="38100" dir="2700000" algn="tl">
                    <a:srgbClr val="000000">
                      <a:alpha val="43137"/>
                    </a:srgbClr>
                  </a:outerShdw>
                </a:effectLst>
              </a:rPr>
              <a:t>Se reescribe la Ec. (2.24)</a:t>
            </a: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r>
              <a:rPr lang="es-MX" dirty="0">
                <a:effectLst>
                  <a:outerShdw blurRad="38100" dist="38100" dir="2700000" algn="tl">
                    <a:srgbClr val="000000">
                      <a:alpha val="43137"/>
                    </a:srgbClr>
                  </a:outerShdw>
                </a:effectLst>
              </a:rPr>
              <a:t>y se advierte que</a:t>
            </a: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endParaRPr lang="es-MX" dirty="0">
              <a:effectLst>
                <a:outerShdw blurRad="38100" dist="38100" dir="2700000" algn="tl">
                  <a:srgbClr val="000000">
                    <a:alpha val="43137"/>
                  </a:srgbClr>
                </a:outerShdw>
              </a:effectLst>
            </a:endParaRPr>
          </a:p>
          <a:p>
            <a:pPr algn="just" fontAlgn="auto">
              <a:spcBef>
                <a:spcPts val="0"/>
              </a:spcBef>
              <a:spcAft>
                <a:spcPts val="0"/>
              </a:spcAft>
              <a:defRPr/>
            </a:pPr>
            <a:r>
              <a:rPr lang="es-MX" dirty="0">
                <a:effectLst>
                  <a:outerShdw blurRad="38100" dist="38100" dir="2700000" algn="tl">
                    <a:srgbClr val="000000">
                      <a:alpha val="43137"/>
                    </a:srgbClr>
                  </a:outerShdw>
                </a:effectLst>
              </a:rPr>
              <a:t>La integración da entonces</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p:txBody>
      </p:sp>
      <p:pic>
        <p:nvPicPr>
          <p:cNvPr id="63493" name="Picture 2"/>
          <p:cNvPicPr>
            <a:picLocks noChangeAspect="1" noChangeArrowheads="1"/>
          </p:cNvPicPr>
          <p:nvPr/>
        </p:nvPicPr>
        <p:blipFill>
          <a:blip r:embed="rId3">
            <a:duotone>
              <a:prstClr val="black"/>
              <a:srgbClr val="EEF3E0">
                <a:tint val="45000"/>
                <a:satMod val="400000"/>
              </a:srgbClr>
            </a:duotone>
          </a:blip>
          <a:srcRect/>
          <a:stretch>
            <a:fillRect/>
          </a:stretch>
        </p:blipFill>
        <p:spPr bwMode="auto">
          <a:xfrm>
            <a:off x="3076575" y="4104506"/>
            <a:ext cx="2990850" cy="563562"/>
          </a:xfrm>
          <a:prstGeom prst="rect">
            <a:avLst/>
          </a:prstGeom>
          <a:noFill/>
          <a:ln w="9525">
            <a:noFill/>
            <a:miter lim="800000"/>
            <a:headEnd/>
            <a:tailEnd/>
          </a:ln>
        </p:spPr>
      </p:pic>
      <p:pic>
        <p:nvPicPr>
          <p:cNvPr id="63494" name="Picture 3"/>
          <p:cNvPicPr>
            <a:picLocks noChangeAspect="1" noChangeArrowheads="1"/>
          </p:cNvPicPr>
          <p:nvPr/>
        </p:nvPicPr>
        <p:blipFill rotWithShape="1">
          <a:blip r:embed="rId4">
            <a:duotone>
              <a:prstClr val="black"/>
              <a:srgbClr val="EEF3E0">
                <a:tint val="45000"/>
                <a:satMod val="400000"/>
              </a:srgbClr>
            </a:duotone>
          </a:blip>
          <a:srcRect b="20049"/>
          <a:stretch/>
        </p:blipFill>
        <p:spPr bwMode="auto">
          <a:xfrm>
            <a:off x="3527425" y="3096233"/>
            <a:ext cx="2089150" cy="576226"/>
          </a:xfrm>
          <a:prstGeom prst="rect">
            <a:avLst/>
          </a:prstGeom>
          <a:noFill/>
          <a:ln w="9525">
            <a:noFill/>
            <a:miter lim="800000"/>
            <a:headEnd/>
            <a:tailEnd/>
          </a:ln>
        </p:spPr>
      </p:pic>
      <p:pic>
        <p:nvPicPr>
          <p:cNvPr id="63495" name="Picture 4"/>
          <p:cNvPicPr>
            <a:picLocks noChangeAspect="1" noChangeArrowheads="1"/>
          </p:cNvPicPr>
          <p:nvPr/>
        </p:nvPicPr>
        <p:blipFill rotWithShape="1">
          <a:blip r:embed="rId5">
            <a:duotone>
              <a:prstClr val="black"/>
              <a:srgbClr val="EEF3E0">
                <a:tint val="45000"/>
                <a:satMod val="400000"/>
              </a:srgbClr>
            </a:duotone>
          </a:blip>
          <a:srcRect l="4257" r="17024"/>
          <a:stretch/>
        </p:blipFill>
        <p:spPr bwMode="auto">
          <a:xfrm>
            <a:off x="3239852" y="5243165"/>
            <a:ext cx="2664296" cy="1584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611560" y="1512218"/>
            <a:ext cx="8208912" cy="54006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s-MX" sz="1600" dirty="0"/>
              <a:t>De la segunda condición de contorno anterior</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sz="1600" dirty="0"/>
              <a:t>Así que</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sz="1600" dirty="0"/>
              <a:t>Se podría advertir también que C</a:t>
            </a:r>
            <a:r>
              <a:rPr lang="es-MX" sz="1100" dirty="0"/>
              <a:t>1</a:t>
            </a:r>
            <a:r>
              <a:rPr lang="es-MX" sz="1600" dirty="0"/>
              <a:t>, debe ser cero porque, en </a:t>
            </a:r>
            <a:r>
              <a:rPr lang="es-MX" sz="1600" i="1" dirty="0"/>
              <a:t>r = 0, la </a:t>
            </a:r>
            <a:r>
              <a:rPr lang="es-MX" sz="1600" dirty="0"/>
              <a:t>función logaritmo se hace infinito, de la primera condición de contorno</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sz="1600" dirty="0"/>
              <a:t> de modo que</a:t>
            </a:r>
          </a:p>
          <a:p>
            <a:pPr fontAlgn="auto">
              <a:spcBef>
                <a:spcPts val="0"/>
              </a:spcBef>
              <a:spcAft>
                <a:spcPts val="0"/>
              </a:spcAft>
              <a:defRPr/>
            </a:pPr>
            <a:endParaRPr lang="es-MX" dirty="0"/>
          </a:p>
        </p:txBody>
      </p:sp>
      <p:pic>
        <p:nvPicPr>
          <p:cNvPr id="64517" name="Picture 2"/>
          <p:cNvPicPr>
            <a:picLocks noChangeAspect="1" noChangeArrowheads="1"/>
          </p:cNvPicPr>
          <p:nvPr/>
        </p:nvPicPr>
        <p:blipFill rotWithShape="1">
          <a:blip r:embed="rId3">
            <a:duotone>
              <a:prstClr val="black"/>
              <a:schemeClr val="accent1">
                <a:tint val="45000"/>
                <a:satMod val="400000"/>
              </a:schemeClr>
            </a:duotone>
          </a:blip>
          <a:srcRect t="6792" b="8639"/>
          <a:stretch/>
        </p:blipFill>
        <p:spPr bwMode="auto">
          <a:xfrm>
            <a:off x="3275358" y="2520329"/>
            <a:ext cx="2881312" cy="792089"/>
          </a:xfrm>
          <a:prstGeom prst="rect">
            <a:avLst/>
          </a:prstGeom>
          <a:noFill/>
          <a:ln w="9525">
            <a:noFill/>
            <a:miter lim="800000"/>
            <a:headEnd/>
            <a:tailEnd/>
          </a:ln>
        </p:spPr>
      </p:pic>
      <p:pic>
        <p:nvPicPr>
          <p:cNvPr id="64518" name="Picture 3"/>
          <p:cNvPicPr>
            <a:picLocks noChangeAspect="1" noChangeArrowheads="1"/>
          </p:cNvPicPr>
          <p:nvPr/>
        </p:nvPicPr>
        <p:blipFill rotWithShape="1">
          <a:blip r:embed="rId4">
            <a:duotone>
              <a:prstClr val="black"/>
              <a:schemeClr val="accent1">
                <a:tint val="45000"/>
                <a:satMod val="400000"/>
              </a:schemeClr>
            </a:duotone>
          </a:blip>
          <a:srcRect t="28710" b="21307"/>
          <a:stretch/>
        </p:blipFill>
        <p:spPr bwMode="auto">
          <a:xfrm>
            <a:off x="4140546" y="3744465"/>
            <a:ext cx="1150937" cy="288033"/>
          </a:xfrm>
          <a:prstGeom prst="rect">
            <a:avLst/>
          </a:prstGeom>
          <a:noFill/>
          <a:ln w="9525">
            <a:noFill/>
            <a:miter lim="800000"/>
            <a:headEnd/>
            <a:tailEnd/>
          </a:ln>
        </p:spPr>
      </p:pic>
      <p:pic>
        <p:nvPicPr>
          <p:cNvPr id="64519" name="Picture 4"/>
          <p:cNvPicPr>
            <a:picLocks noChangeAspect="1" noChangeArrowheads="1"/>
          </p:cNvPicPr>
          <p:nvPr/>
        </p:nvPicPr>
        <p:blipFill rotWithShape="1">
          <a:blip r:embed="rId5">
            <a:duotone>
              <a:prstClr val="black"/>
              <a:schemeClr val="accent1">
                <a:tint val="45000"/>
                <a:satMod val="400000"/>
              </a:schemeClr>
            </a:duotone>
          </a:blip>
          <a:srcRect t="18776" b="11132"/>
          <a:stretch/>
        </p:blipFill>
        <p:spPr bwMode="auto">
          <a:xfrm>
            <a:off x="3168203" y="5184625"/>
            <a:ext cx="3095625" cy="504057"/>
          </a:xfrm>
          <a:prstGeom prst="rect">
            <a:avLst/>
          </a:prstGeom>
          <a:noFill/>
          <a:ln w="9525">
            <a:noFill/>
            <a:miter lim="800000"/>
            <a:headEnd/>
            <a:tailEnd/>
          </a:ln>
        </p:spPr>
      </p:pic>
      <p:pic>
        <p:nvPicPr>
          <p:cNvPr id="64520" name="Picture 5"/>
          <p:cNvPicPr>
            <a:picLocks noChangeAspect="1" noChangeArrowheads="1"/>
          </p:cNvPicPr>
          <p:nvPr/>
        </p:nvPicPr>
        <p:blipFill>
          <a:blip r:embed="rId6">
            <a:duotone>
              <a:prstClr val="black"/>
              <a:schemeClr val="accent1">
                <a:tint val="45000"/>
                <a:satMod val="400000"/>
              </a:schemeClr>
            </a:duotone>
          </a:blip>
          <a:srcRect/>
          <a:stretch>
            <a:fillRect/>
          </a:stretch>
        </p:blipFill>
        <p:spPr bwMode="auto">
          <a:xfrm>
            <a:off x="3744466" y="6140102"/>
            <a:ext cx="1943100" cy="647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40210"/>
            <a:ext cx="8208912" cy="547260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MX" dirty="0"/>
              <a:t>La solución final para la distribución de temperaturas es entonces</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                                  </a:t>
            </a:r>
            <a:r>
              <a:rPr lang="es-MX" dirty="0" smtClean="0"/>
              <a:t>				(2.25 A) </a:t>
            </a:r>
            <a:endParaRPr lang="es-MX" dirty="0"/>
          </a:p>
          <a:p>
            <a:pPr fontAlgn="auto">
              <a:spcBef>
                <a:spcPts val="0"/>
              </a:spcBef>
              <a:spcAft>
                <a:spcPts val="0"/>
              </a:spcAft>
              <a:defRPr/>
            </a:pPr>
            <a:endParaRPr lang="es-MX" dirty="0"/>
          </a:p>
          <a:p>
            <a:pPr fontAlgn="auto">
              <a:spcBef>
                <a:spcPts val="0"/>
              </a:spcBef>
              <a:spcAft>
                <a:spcPts val="0"/>
              </a:spcAft>
              <a:defRPr/>
            </a:pPr>
            <a:r>
              <a:rPr lang="es-MX" dirty="0"/>
              <a:t>o, en forma adimensional,</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                                        </a:t>
            </a:r>
            <a:r>
              <a:rPr lang="es-MX" dirty="0" smtClean="0"/>
              <a:t>				(2.25B) </a:t>
            </a:r>
            <a:endParaRPr lang="es-MX" dirty="0"/>
          </a:p>
          <a:p>
            <a:pPr fontAlgn="auto">
              <a:spcBef>
                <a:spcPts val="0"/>
              </a:spcBef>
              <a:spcAft>
                <a:spcPts val="0"/>
              </a:spcAft>
              <a:defRPr/>
            </a:pPr>
            <a:endParaRPr lang="es-MX" dirty="0"/>
          </a:p>
          <a:p>
            <a:pPr fontAlgn="auto">
              <a:spcBef>
                <a:spcPts val="0"/>
              </a:spcBef>
              <a:spcAft>
                <a:spcPts val="0"/>
              </a:spcAft>
              <a:defRPr/>
            </a:pPr>
            <a:r>
              <a:rPr lang="es-MX" dirty="0"/>
              <a:t>donde </a:t>
            </a:r>
            <a:r>
              <a:rPr lang="es-MX" i="1" dirty="0"/>
              <a:t>T</a:t>
            </a:r>
            <a:r>
              <a:rPr lang="es-MX" sz="1100" i="1" dirty="0"/>
              <a:t>0</a:t>
            </a:r>
            <a:r>
              <a:rPr lang="es-MX" i="1" dirty="0"/>
              <a:t>, es la temperatura en r = 0 y viene dada por</a:t>
            </a:r>
          </a:p>
          <a:p>
            <a:pPr fontAlgn="auto">
              <a:spcBef>
                <a:spcPts val="0"/>
              </a:spcBef>
              <a:spcAft>
                <a:spcPts val="0"/>
              </a:spcAft>
              <a:defRPr/>
            </a:pPr>
            <a:endParaRPr lang="es-MX" i="1" dirty="0"/>
          </a:p>
          <a:p>
            <a:pPr fontAlgn="auto">
              <a:spcBef>
                <a:spcPts val="0"/>
              </a:spcBef>
              <a:spcAft>
                <a:spcPts val="0"/>
              </a:spcAft>
              <a:defRPr/>
            </a:pPr>
            <a:endParaRPr lang="es-MX" i="1" dirty="0"/>
          </a:p>
          <a:p>
            <a:pPr fontAlgn="auto">
              <a:spcBef>
                <a:spcPts val="0"/>
              </a:spcBef>
              <a:spcAft>
                <a:spcPts val="0"/>
              </a:spcAft>
              <a:defRPr/>
            </a:pPr>
            <a:endParaRPr lang="es-MX" i="1" dirty="0"/>
          </a:p>
          <a:p>
            <a:pPr fontAlgn="auto">
              <a:spcBef>
                <a:spcPts val="0"/>
              </a:spcBef>
              <a:spcAft>
                <a:spcPts val="0"/>
              </a:spcAft>
              <a:defRPr/>
            </a:pPr>
            <a:r>
              <a:rPr lang="es-MX" dirty="0"/>
              <a:t>                                      </a:t>
            </a:r>
            <a:r>
              <a:rPr lang="es-MX" dirty="0" smtClean="0"/>
              <a:t>				(2.26)</a:t>
            </a:r>
            <a:endParaRPr lang="es-MX" dirty="0"/>
          </a:p>
        </p:txBody>
      </p:sp>
      <p:pic>
        <p:nvPicPr>
          <p:cNvPr id="65541" name="Picture 2"/>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3498750" y="4032498"/>
            <a:ext cx="2722563" cy="652462"/>
          </a:xfrm>
          <a:prstGeom prst="rect">
            <a:avLst/>
          </a:prstGeom>
          <a:noFill/>
          <a:ln w="9525">
            <a:noFill/>
            <a:miter lim="800000"/>
            <a:headEnd/>
            <a:tailEnd/>
          </a:ln>
        </p:spPr>
      </p:pic>
      <p:pic>
        <p:nvPicPr>
          <p:cNvPr id="65542" name="Picture 3"/>
          <p:cNvPicPr>
            <a:picLocks noChangeAspect="1" noChangeArrowheads="1"/>
          </p:cNvPicPr>
          <p:nvPr/>
        </p:nvPicPr>
        <p:blipFill rotWithShape="1">
          <a:blip r:embed="rId4">
            <a:duotone>
              <a:prstClr val="black"/>
              <a:schemeClr val="accent4">
                <a:tint val="45000"/>
                <a:satMod val="400000"/>
              </a:schemeClr>
            </a:duotone>
          </a:blip>
          <a:srcRect l="8061" t="9090" r="1608" b="9100"/>
          <a:stretch/>
        </p:blipFill>
        <p:spPr bwMode="auto">
          <a:xfrm>
            <a:off x="3851919" y="2598422"/>
            <a:ext cx="2016224" cy="648072"/>
          </a:xfrm>
          <a:prstGeom prst="rect">
            <a:avLst/>
          </a:prstGeom>
          <a:noFill/>
          <a:ln w="9525">
            <a:noFill/>
            <a:miter lim="800000"/>
            <a:headEnd/>
            <a:tailEnd/>
          </a:ln>
        </p:spPr>
      </p:pic>
      <p:pic>
        <p:nvPicPr>
          <p:cNvPr id="65543" name="Picture 4"/>
          <p:cNvPicPr>
            <a:picLocks noChangeAspect="1" noChangeArrowheads="1"/>
          </p:cNvPicPr>
          <p:nvPr/>
        </p:nvPicPr>
        <p:blipFill rotWithShape="1">
          <a:blip r:embed="rId5">
            <a:duotone>
              <a:prstClr val="black"/>
              <a:schemeClr val="accent4">
                <a:tint val="45000"/>
                <a:satMod val="400000"/>
              </a:schemeClr>
            </a:duotone>
          </a:blip>
          <a:srcRect l="5905" r="11784"/>
          <a:stretch/>
        </p:blipFill>
        <p:spPr bwMode="auto">
          <a:xfrm>
            <a:off x="3851919" y="5512061"/>
            <a:ext cx="2016224" cy="936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755576" y="1404405"/>
            <a:ext cx="8208912" cy="5544616"/>
          </a:xfrm>
          <a:prstGeom prst="round2Diag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s-MX" dirty="0" smtClean="0"/>
              <a:t>Para </a:t>
            </a:r>
            <a:r>
              <a:rPr lang="es-MX" dirty="0"/>
              <a:t>un cilindro hueco con fuentes de calor uniformemente distribuidas, las condiciones de contorno apropiadas serían</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La solución general sigue siendo</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La aplicación de las nuevas condiciones de contorno da</a:t>
            </a:r>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endParaRPr lang="es-MX" dirty="0"/>
          </a:p>
          <a:p>
            <a:pPr fontAlgn="auto">
              <a:spcBef>
                <a:spcPts val="0"/>
              </a:spcBef>
              <a:spcAft>
                <a:spcPts val="0"/>
              </a:spcAft>
              <a:defRPr/>
            </a:pPr>
            <a:r>
              <a:rPr lang="es-MX" dirty="0"/>
              <a:t>                                            </a:t>
            </a:r>
            <a:r>
              <a:rPr lang="es-MX" dirty="0" smtClean="0"/>
              <a:t>			(2.27)</a:t>
            </a:r>
            <a:endParaRPr lang="es-MX" dirty="0"/>
          </a:p>
          <a:p>
            <a:pPr fontAlgn="auto">
              <a:spcBef>
                <a:spcPts val="0"/>
              </a:spcBef>
              <a:spcAft>
                <a:spcPts val="0"/>
              </a:spcAft>
              <a:defRPr/>
            </a:pPr>
            <a:endParaRPr lang="es-MX" dirty="0"/>
          </a:p>
        </p:txBody>
      </p:sp>
      <p:pic>
        <p:nvPicPr>
          <p:cNvPr id="66565" name="Picture 2"/>
          <p:cNvPicPr>
            <a:picLocks noChangeAspect="1" noChangeArrowheads="1"/>
          </p:cNvPicPr>
          <p:nvPr/>
        </p:nvPicPr>
        <p:blipFill rotWithShape="1">
          <a:blip r:embed="rId3">
            <a:duotone>
              <a:prstClr val="black"/>
              <a:schemeClr val="accent3">
                <a:tint val="45000"/>
                <a:satMod val="400000"/>
              </a:schemeClr>
            </a:duotone>
          </a:blip>
          <a:srcRect l="6368" r="8186"/>
          <a:stretch/>
        </p:blipFill>
        <p:spPr bwMode="auto">
          <a:xfrm>
            <a:off x="3143240" y="2671756"/>
            <a:ext cx="3384376" cy="863600"/>
          </a:xfrm>
          <a:prstGeom prst="rect">
            <a:avLst/>
          </a:prstGeom>
          <a:noFill/>
          <a:ln w="9525">
            <a:noFill/>
            <a:miter lim="800000"/>
            <a:headEnd/>
            <a:tailEnd/>
          </a:ln>
        </p:spPr>
      </p:pic>
      <p:pic>
        <p:nvPicPr>
          <p:cNvPr id="66566" name="Picture 3"/>
          <p:cNvPicPr>
            <a:picLocks noChangeAspect="1" noChangeArrowheads="1"/>
          </p:cNvPicPr>
          <p:nvPr/>
        </p:nvPicPr>
        <p:blipFill rotWithShape="1">
          <a:blip r:embed="rId4">
            <a:duotone>
              <a:prstClr val="black"/>
              <a:schemeClr val="accent3">
                <a:tint val="45000"/>
                <a:satMod val="400000"/>
              </a:schemeClr>
            </a:duotone>
          </a:blip>
          <a:srcRect l="2632" r="5227" b="10107"/>
          <a:stretch/>
        </p:blipFill>
        <p:spPr bwMode="auto">
          <a:xfrm>
            <a:off x="3571868" y="3957640"/>
            <a:ext cx="2520280" cy="647873"/>
          </a:xfrm>
          <a:prstGeom prst="rect">
            <a:avLst/>
          </a:prstGeom>
          <a:noFill/>
          <a:ln w="9525">
            <a:noFill/>
            <a:miter lim="800000"/>
            <a:headEnd/>
            <a:tailEnd/>
          </a:ln>
        </p:spPr>
      </p:pic>
      <p:pic>
        <p:nvPicPr>
          <p:cNvPr id="66567" name="Picture 4"/>
          <p:cNvPicPr>
            <a:picLocks noChangeAspect="1" noChangeArrowheads="1"/>
          </p:cNvPicPr>
          <p:nvPr/>
        </p:nvPicPr>
        <p:blipFill rotWithShape="1">
          <a:blip r:embed="rId5">
            <a:duotone>
              <a:prstClr val="black"/>
              <a:schemeClr val="accent3">
                <a:tint val="45000"/>
                <a:satMod val="400000"/>
              </a:schemeClr>
            </a:duotone>
          </a:blip>
          <a:srcRect t="8337" r="10439" b="16619"/>
          <a:stretch/>
        </p:blipFill>
        <p:spPr bwMode="auto">
          <a:xfrm>
            <a:off x="3500430" y="5457838"/>
            <a:ext cx="2772470" cy="6480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19456266"/>
              </p:ext>
            </p:extLst>
          </p:nvPr>
        </p:nvGraphicFramePr>
        <p:xfrm>
          <a:off x="1043608" y="1440210"/>
          <a:ext cx="7296472" cy="54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547664" y="360090"/>
            <a:ext cx="5832648" cy="954107"/>
          </a:xfrm>
          <a:prstGeom prst="rect">
            <a:avLst/>
          </a:prstGeom>
        </p:spPr>
        <p:txBody>
          <a:bodyPr wrap="square">
            <a:spAutoFit/>
          </a:bodyPr>
          <a:lstStyle/>
          <a:p>
            <a:r>
              <a:rPr lang="es-AR" sz="2800" dirty="0">
                <a:solidFill>
                  <a:schemeClr val="accent5">
                    <a:lumMod val="50000"/>
                  </a:schemeClr>
                </a:solidFill>
                <a:effectLst>
                  <a:outerShdw blurRad="38100" dist="38100" dir="2700000" algn="tl">
                    <a:srgbClr val="000000">
                      <a:alpha val="43137"/>
                    </a:srgbClr>
                  </a:outerShdw>
                </a:effectLst>
                <a:latin typeface="+mj-lt"/>
              </a:rPr>
              <a:t>Sistemas bidimensionales y tridimensionales</a:t>
            </a:r>
            <a:endParaRPr lang="es-AR" sz="2800" dirty="0">
              <a:solidFill>
                <a:schemeClr val="accent5">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76695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552451"/>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ltLang="es-AR" sz="3200" dirty="0">
                <a:solidFill>
                  <a:schemeClr val="accent6">
                    <a:lumMod val="60000"/>
                    <a:lumOff val="40000"/>
                  </a:schemeClr>
                </a:solidFill>
                <a:effectLst>
                  <a:outerShdw blurRad="38100" dist="38100" dir="2700000" algn="tl">
                    <a:srgbClr val="000000">
                      <a:alpha val="43137"/>
                    </a:srgbClr>
                  </a:outerShdw>
                </a:effectLst>
                <a:latin typeface="+mj-lt"/>
              </a:rPr>
              <a:t>CAPA LÍMITE TÉRMICA</a:t>
            </a:r>
            <a:endParaRPr lang="es-ES" altLang="es-AR" sz="3200"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9219" name="Text Box 3"/>
          <p:cNvSpPr txBox="1">
            <a:spLocks noChangeArrowheads="1"/>
          </p:cNvSpPr>
          <p:nvPr/>
        </p:nvSpPr>
        <p:spPr bwMode="auto">
          <a:xfrm>
            <a:off x="457200" y="1390651"/>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AR" sz="2400" dirty="0">
                <a:latin typeface="+mn-lt"/>
              </a:rPr>
              <a:t>ES CUANDO DIFIEREN LAS TEMPERATURAS DEL FLUJO LIBRE DE FLUIDO Y DE LA SUPERFICIE.</a:t>
            </a:r>
            <a:endParaRPr lang="es-ES" altLang="es-AR" sz="2400" dirty="0">
              <a:latin typeface="+mn-lt"/>
            </a:endParaRPr>
          </a:p>
        </p:txBody>
      </p:sp>
      <p:sp>
        <p:nvSpPr>
          <p:cNvPr id="9220" name="Text Box 4"/>
          <p:cNvSpPr txBox="1">
            <a:spLocks noChangeArrowheads="1"/>
          </p:cNvSpPr>
          <p:nvPr/>
        </p:nvSpPr>
        <p:spPr bwMode="auto">
          <a:xfrm>
            <a:off x="533400" y="2376314"/>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AR" sz="2400" dirty="0">
                <a:latin typeface="+mn-lt"/>
              </a:rPr>
              <a:t>PRODUCCIÓN DE LA CAPA LÍMITE TÉRMICA SOBRE UNA PLACA PLANA ISOTÉRMICA.</a:t>
            </a:r>
            <a:endParaRPr lang="es-ES" altLang="es-AR" sz="2400" dirty="0">
              <a:latin typeface="+mn-lt"/>
            </a:endParaRPr>
          </a:p>
        </p:txBody>
      </p:sp>
      <p:graphicFrame>
        <p:nvGraphicFramePr>
          <p:cNvPr id="9221" name="Object 5"/>
          <p:cNvGraphicFramePr>
            <a:graphicFrameLocks noChangeAspect="1"/>
          </p:cNvGraphicFramePr>
          <p:nvPr/>
        </p:nvGraphicFramePr>
        <p:xfrm>
          <a:off x="1600200" y="3752850"/>
          <a:ext cx="6172200" cy="2590800"/>
        </p:xfrm>
        <a:graphic>
          <a:graphicData uri="http://schemas.openxmlformats.org/presentationml/2006/ole">
            <mc:AlternateContent xmlns:mc="http://schemas.openxmlformats.org/markup-compatibility/2006">
              <mc:Choice xmlns:v="urn:schemas-microsoft-com:vml" Requires="v">
                <p:oleObj spid="_x0000_s14349" name="Imagen de mapa de bits" r:id="rId3" imgW="5020376" imgH="2152951" progId="Paint.Picture">
                  <p:embed/>
                </p:oleObj>
              </mc:Choice>
              <mc:Fallback>
                <p:oleObj name="Imagen de mapa de bits" r:id="rId3" imgW="5020376" imgH="215295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52850"/>
                        <a:ext cx="6172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614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66800" y="224521"/>
            <a:ext cx="807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AR" dirty="0">
                <a:latin typeface="Times New Roman" panose="02020603050405020304" pitchFamily="18" charset="0"/>
              </a:rPr>
              <a:t>Esta expresión es apropiada pues, en la superficie, no hay movimiento de fluido y la transferencia de energía ocurre sólo por conducción.</a:t>
            </a:r>
            <a:endParaRPr lang="es-ES" altLang="es-AR" dirty="0">
              <a:latin typeface="Times New Roman" panose="02020603050405020304" pitchFamily="18" charset="0"/>
            </a:endParaRPr>
          </a:p>
        </p:txBody>
      </p:sp>
      <p:sp>
        <p:nvSpPr>
          <p:cNvPr id="10245" name="Text Box 5"/>
          <p:cNvSpPr txBox="1">
            <a:spLocks noChangeArrowheads="1"/>
          </p:cNvSpPr>
          <p:nvPr/>
        </p:nvSpPr>
        <p:spPr bwMode="auto">
          <a:xfrm>
            <a:off x="900113" y="2952751"/>
            <a:ext cx="78486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AR" sz="2000" dirty="0">
                <a:latin typeface="Times New Roman" panose="02020603050405020304" pitchFamily="18" charset="0"/>
              </a:rPr>
              <a:t>Al combinar esta ecuación con la ley de enfriamiento de Newton, se obtiene.</a:t>
            </a:r>
          </a:p>
          <a:p>
            <a:pPr algn="just">
              <a:spcBef>
                <a:spcPct val="50000"/>
              </a:spcBef>
            </a:pPr>
            <a:endParaRPr lang="es-MX" altLang="es-AR" sz="2000" dirty="0">
              <a:latin typeface="Times New Roman" panose="02020603050405020304" pitchFamily="18" charset="0"/>
            </a:endParaRPr>
          </a:p>
          <a:p>
            <a:pPr algn="just">
              <a:spcBef>
                <a:spcPct val="50000"/>
              </a:spcBef>
            </a:pPr>
            <a:endParaRPr lang="es-MX" altLang="es-AR" sz="2000" dirty="0">
              <a:latin typeface="Times New Roman" panose="02020603050405020304" pitchFamily="18" charset="0"/>
            </a:endParaRPr>
          </a:p>
          <a:p>
            <a:pPr algn="just">
              <a:spcBef>
                <a:spcPct val="50000"/>
              </a:spcBef>
            </a:pPr>
            <a:endParaRPr lang="es-MX" altLang="es-AR" sz="2000" dirty="0">
              <a:latin typeface="Times New Roman" panose="02020603050405020304" pitchFamily="18" charset="0"/>
            </a:endParaRPr>
          </a:p>
          <a:p>
            <a:pPr algn="just">
              <a:spcBef>
                <a:spcPct val="50000"/>
              </a:spcBef>
            </a:pPr>
            <a:r>
              <a:rPr lang="el-GR" altLang="es-AR" sz="2000" dirty="0">
                <a:latin typeface="Times New Roman" panose="02020603050405020304" pitchFamily="18" charset="0"/>
                <a:cs typeface="Times New Roman" panose="02020603050405020304" pitchFamily="18" charset="0"/>
              </a:rPr>
              <a:t>δ</a:t>
            </a:r>
            <a:r>
              <a:rPr lang="es-ES" altLang="es-AR" sz="2000" baseline="-25000" dirty="0">
                <a:latin typeface="Times New Roman" panose="02020603050405020304" pitchFamily="18" charset="0"/>
                <a:cs typeface="Times New Roman" panose="02020603050405020304" pitchFamily="18" charset="0"/>
              </a:rPr>
              <a:t>t</a:t>
            </a:r>
            <a:r>
              <a:rPr lang="es-ES" altLang="es-AR" sz="2000" dirty="0">
                <a:latin typeface="Times New Roman" panose="02020603050405020304" pitchFamily="18" charset="0"/>
                <a:cs typeface="Times New Roman" panose="02020603050405020304" pitchFamily="18" charset="0"/>
              </a:rPr>
              <a:t> → Espesor de capa límite térmica: el valor de “y” para cuando </a:t>
            </a:r>
          </a:p>
          <a:p>
            <a:pPr algn="just">
              <a:spcBef>
                <a:spcPct val="50000"/>
              </a:spcBef>
            </a:pPr>
            <a:r>
              <a:rPr lang="es-MX" altLang="es-AR" sz="2000" dirty="0">
                <a:latin typeface="Times New Roman" panose="02020603050405020304" pitchFamily="18" charset="0"/>
              </a:rPr>
              <a:t>Se incrementa en “x”, el gradiente decrece,      y h decrecen</a:t>
            </a:r>
          </a:p>
          <a:p>
            <a:pPr algn="just">
              <a:spcBef>
                <a:spcPct val="50000"/>
              </a:spcBef>
            </a:pPr>
            <a:endParaRPr lang="es-MX" altLang="es-AR" sz="2000" dirty="0">
              <a:latin typeface="Times New Roman" panose="02020603050405020304" pitchFamily="18" charset="0"/>
            </a:endParaRPr>
          </a:p>
          <a:p>
            <a:pPr algn="just">
              <a:spcBef>
                <a:spcPct val="50000"/>
              </a:spcBef>
            </a:pPr>
            <a:endParaRPr lang="es-ES" altLang="es-AR" sz="2000" dirty="0">
              <a:latin typeface="Times New Roman" panose="02020603050405020304" pitchFamily="18" charset="0"/>
            </a:endParaRPr>
          </a:p>
        </p:txBody>
      </p:sp>
      <p:graphicFrame>
        <p:nvGraphicFramePr>
          <p:cNvPr id="10246" name="Object 6"/>
          <p:cNvGraphicFramePr>
            <a:graphicFrameLocks noChangeAspect="1"/>
          </p:cNvGraphicFramePr>
          <p:nvPr>
            <p:extLst>
              <p:ext uri="{D42A27DB-BD31-4B8C-83A1-F6EECF244321}">
                <p14:modId xmlns:p14="http://schemas.microsoft.com/office/powerpoint/2010/main" val="2821320713"/>
              </p:ext>
            </p:extLst>
          </p:nvPr>
        </p:nvGraphicFramePr>
        <p:xfrm>
          <a:off x="3754438" y="1114374"/>
          <a:ext cx="2139950" cy="1143000"/>
        </p:xfrm>
        <a:graphic>
          <a:graphicData uri="http://schemas.openxmlformats.org/presentationml/2006/ole">
            <mc:AlternateContent xmlns:mc="http://schemas.openxmlformats.org/markup-compatibility/2006">
              <mc:Choice xmlns:v="urn:schemas-microsoft-com:vml" Requires="v">
                <p:oleObj spid="_x0000_s15406" name="Ecuación" r:id="rId3" imgW="1028520" imgH="495000" progId="Equation.3">
                  <p:embed/>
                </p:oleObj>
              </mc:Choice>
              <mc:Fallback>
                <p:oleObj name="Ecuación" r:id="rId3" imgW="1028520" imgH="495000" progId="Equation.3">
                  <p:embed/>
                  <p:pic>
                    <p:nvPicPr>
                      <p:cNvPr id="0" name=""/>
                      <p:cNvPicPr>
                        <a:picLocks noChangeAspect="1" noChangeArrowheads="1"/>
                      </p:cNvPicPr>
                      <p:nvPr/>
                    </p:nvPicPr>
                    <p:blipFill>
                      <a:blip r:embed="rId4"/>
                      <a:srcRect/>
                      <a:stretch>
                        <a:fillRect/>
                      </a:stretch>
                    </p:blipFill>
                    <p:spPr bwMode="auto">
                      <a:xfrm>
                        <a:off x="3754438" y="1114374"/>
                        <a:ext cx="21399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2774945832"/>
              </p:ext>
            </p:extLst>
          </p:nvPr>
        </p:nvGraphicFramePr>
        <p:xfrm>
          <a:off x="3780631" y="3447924"/>
          <a:ext cx="2087563" cy="1357312"/>
        </p:xfrm>
        <a:graphic>
          <a:graphicData uri="http://schemas.openxmlformats.org/presentationml/2006/ole">
            <mc:AlternateContent xmlns:mc="http://schemas.openxmlformats.org/markup-compatibility/2006">
              <mc:Choice xmlns:v="urn:schemas-microsoft-com:vml" Requires="v">
                <p:oleObj spid="_x0000_s15407" name="Ecuación" r:id="rId5" imgW="965160" imgH="711000" progId="Equation.3">
                  <p:embed/>
                </p:oleObj>
              </mc:Choice>
              <mc:Fallback>
                <p:oleObj name="Ecuación" r:id="rId5" imgW="96516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0631" y="3447924"/>
                        <a:ext cx="2087563" cy="135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7667625" y="5113339"/>
          <a:ext cx="1081088" cy="517525"/>
        </p:xfrm>
        <a:graphic>
          <a:graphicData uri="http://schemas.openxmlformats.org/presentationml/2006/ole">
            <mc:AlternateContent xmlns:mc="http://schemas.openxmlformats.org/markup-compatibility/2006">
              <mc:Choice xmlns:v="urn:schemas-microsoft-com:vml" Requires="v">
                <p:oleObj spid="_x0000_s15408" name="Ecuación" r:id="rId7" imgW="901440" imgH="431640" progId="Equation.3">
                  <p:embed/>
                </p:oleObj>
              </mc:Choice>
              <mc:Fallback>
                <p:oleObj name="Ecuación" r:id="rId7" imgW="9014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5113339"/>
                        <a:ext cx="108108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5435601" y="5472113"/>
          <a:ext cx="276225" cy="431800"/>
        </p:xfrm>
        <a:graphic>
          <a:graphicData uri="http://schemas.openxmlformats.org/presentationml/2006/ole">
            <mc:AlternateContent xmlns:mc="http://schemas.openxmlformats.org/markup-compatibility/2006">
              <mc:Choice xmlns:v="urn:schemas-microsoft-com:vml" Requires="v">
                <p:oleObj spid="_x0000_s15409" name="Ecuación" r:id="rId9" imgW="203040" imgH="317160" progId="Equation.3">
                  <p:embed/>
                </p:oleObj>
              </mc:Choice>
              <mc:Fallback>
                <p:oleObj name="Ecuación" r:id="rId9" imgW="203040" imgH="317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1" y="5472113"/>
                        <a:ext cx="2762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494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62865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AR" sz="2400">
                <a:latin typeface="Times New Roman" panose="02020603050405020304" pitchFamily="18" charset="0"/>
              </a:rPr>
              <a:t>EN LA FIGURA SE MUESTRA LA PRODUCCIÓN DE LAS CAPAS LÍMITE DE VELOCIDAD, TÉRMICA Y DE CONCENTRACIÓN PARA UNA SUPERFICIE ARBITRARIA.</a:t>
            </a:r>
            <a:endParaRPr lang="es-ES" altLang="es-AR" sz="2400">
              <a:latin typeface="Times New Roman" panose="02020603050405020304" pitchFamily="18" charset="0"/>
            </a:endParaRPr>
          </a:p>
        </p:txBody>
      </p:sp>
      <p:graphicFrame>
        <p:nvGraphicFramePr>
          <p:cNvPr id="15363" name="Object 3"/>
          <p:cNvGraphicFramePr>
            <a:graphicFrameLocks noChangeAspect="1"/>
          </p:cNvGraphicFramePr>
          <p:nvPr>
            <p:extLst>
              <p:ext uri="{D42A27DB-BD31-4B8C-83A1-F6EECF244321}">
                <p14:modId xmlns:p14="http://schemas.microsoft.com/office/powerpoint/2010/main" val="1341670129"/>
              </p:ext>
            </p:extLst>
          </p:nvPr>
        </p:nvGraphicFramePr>
        <p:xfrm>
          <a:off x="762000" y="2152650"/>
          <a:ext cx="7848600" cy="4038600"/>
        </p:xfrm>
        <a:graphic>
          <a:graphicData uri="http://schemas.openxmlformats.org/presentationml/2006/ole">
            <mc:AlternateContent xmlns:mc="http://schemas.openxmlformats.org/markup-compatibility/2006">
              <mc:Choice xmlns:v="urn:schemas-microsoft-com:vml" Requires="v">
                <p:oleObj spid="_x0000_s16397" name="Imagen de mapa de bits" r:id="rId3" imgW="6428571" imgH="2781688" progId="Paint.Picture">
                  <p:embed/>
                </p:oleObj>
              </mc:Choice>
              <mc:Fallback>
                <p:oleObj name="Imagen de mapa de bits" r:id="rId3" imgW="6428571" imgH="278168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52650"/>
                        <a:ext cx="7848600" cy="4038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26401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9" name="Group 9"/>
          <p:cNvGrpSpPr>
            <a:grpSpLocks/>
          </p:cNvGrpSpPr>
          <p:nvPr/>
        </p:nvGrpSpPr>
        <p:grpSpPr bwMode="auto">
          <a:xfrm>
            <a:off x="755576" y="1373544"/>
            <a:ext cx="2703513" cy="862012"/>
            <a:chOff x="464" y="539"/>
            <a:chExt cx="1703" cy="543"/>
          </a:xfrm>
        </p:grpSpPr>
        <p:sp>
          <p:nvSpPr>
            <p:cNvPr id="15368" name="Rectangle 8"/>
            <p:cNvSpPr>
              <a:spLocks noChangeArrowheads="1"/>
            </p:cNvSpPr>
            <p:nvPr/>
          </p:nvSpPr>
          <p:spPr bwMode="auto">
            <a:xfrm>
              <a:off x="464" y="545"/>
              <a:ext cx="1699" cy="5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s-AR"/>
            </a:p>
          </p:txBody>
        </p:sp>
        <p:sp>
          <p:nvSpPr>
            <p:cNvPr id="15362" name="Text Box 2"/>
            <p:cNvSpPr txBox="1">
              <a:spLocks noChangeArrowheads="1"/>
            </p:cNvSpPr>
            <p:nvPr/>
          </p:nvSpPr>
          <p:spPr bwMode="auto">
            <a:xfrm>
              <a:off x="475" y="539"/>
              <a:ext cx="1692" cy="407"/>
            </a:xfrm>
            <a:prstGeom prst="rect">
              <a:avLst/>
            </a:prstGeom>
            <a:noFill/>
            <a:ln w="9525">
              <a:noFill/>
              <a:miter lim="800000"/>
              <a:headEnd/>
              <a:tailEnd/>
            </a:ln>
            <a:effectLst/>
          </p:spPr>
          <p:txBody>
            <a:bodyPr>
              <a:spAutoFit/>
            </a:bodyPr>
            <a:lstStyle/>
            <a:p>
              <a:pPr algn="ctr"/>
              <a:r>
                <a:rPr lang="es-PR" dirty="0">
                  <a:latin typeface="+mn-lt"/>
                </a:rPr>
                <a:t>Mecanismos de </a:t>
              </a:r>
              <a:r>
                <a:rPr lang="es-PR" dirty="0" smtClean="0">
                  <a:latin typeface="+mn-lt"/>
                </a:rPr>
                <a:t>transmisión </a:t>
              </a:r>
              <a:r>
                <a:rPr lang="es-PR" dirty="0">
                  <a:latin typeface="+mn-lt"/>
                </a:rPr>
                <a:t>de calor</a:t>
              </a:r>
              <a:endParaRPr lang="es-ES" u="sng" dirty="0">
                <a:latin typeface="+mn-lt"/>
              </a:endParaRPr>
            </a:p>
          </p:txBody>
        </p:sp>
      </p:grpSp>
      <p:grpSp>
        <p:nvGrpSpPr>
          <p:cNvPr id="15375" name="Group 15"/>
          <p:cNvGrpSpPr>
            <a:grpSpLocks/>
          </p:cNvGrpSpPr>
          <p:nvPr/>
        </p:nvGrpSpPr>
        <p:grpSpPr bwMode="auto">
          <a:xfrm>
            <a:off x="3453384" y="253083"/>
            <a:ext cx="5443538" cy="1754187"/>
            <a:chOff x="2130" y="-164"/>
            <a:chExt cx="3429" cy="1105"/>
          </a:xfrm>
        </p:grpSpPr>
        <p:sp>
          <p:nvSpPr>
            <p:cNvPr id="15363" name="Rectangle 3"/>
            <p:cNvSpPr>
              <a:spLocks noChangeArrowheads="1"/>
            </p:cNvSpPr>
            <p:nvPr/>
          </p:nvSpPr>
          <p:spPr bwMode="auto">
            <a:xfrm>
              <a:off x="2991" y="-164"/>
              <a:ext cx="2568" cy="11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s-PR" u="sng" dirty="0"/>
                <a:t>Conducción</a:t>
              </a:r>
              <a:r>
                <a:rPr lang="es-PR" dirty="0"/>
                <a:t>: transferencia de energía desde cada porción de materia a la materia adyacente por contacto directo, sin intercambio, mezcla o flujo de cualquier material.</a:t>
              </a:r>
              <a:endParaRPr lang="es-ES" dirty="0"/>
            </a:p>
          </p:txBody>
        </p:sp>
        <p:cxnSp>
          <p:nvCxnSpPr>
            <p:cNvPr id="15370" name="AutoShape 10"/>
            <p:cNvCxnSpPr>
              <a:cxnSpLocks noChangeShapeType="1"/>
              <a:stCxn id="15368" idx="3"/>
              <a:endCxn id="15363" idx="1"/>
            </p:cNvCxnSpPr>
            <p:nvPr/>
          </p:nvCxnSpPr>
          <p:spPr bwMode="auto">
            <a:xfrm flipV="1">
              <a:off x="2130" y="389"/>
              <a:ext cx="861" cy="428"/>
            </a:xfrm>
            <a:prstGeom prst="straightConnector1">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5376" name="Group 16"/>
          <p:cNvGrpSpPr>
            <a:grpSpLocks/>
          </p:cNvGrpSpPr>
          <p:nvPr/>
        </p:nvGrpSpPr>
        <p:grpSpPr bwMode="auto">
          <a:xfrm>
            <a:off x="1005459" y="2235870"/>
            <a:ext cx="3813175" cy="2832101"/>
            <a:chOff x="588" y="1077"/>
            <a:chExt cx="2402" cy="1784"/>
          </a:xfrm>
        </p:grpSpPr>
        <p:sp>
          <p:nvSpPr>
            <p:cNvPr id="15364" name="Rectangle 4"/>
            <p:cNvSpPr>
              <a:spLocks noChangeArrowheads="1"/>
            </p:cNvSpPr>
            <p:nvPr/>
          </p:nvSpPr>
          <p:spPr bwMode="auto">
            <a:xfrm>
              <a:off x="588" y="1930"/>
              <a:ext cx="2402" cy="9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es-PR" u="sng" dirty="0"/>
                <a:t>Convección</a:t>
              </a:r>
              <a:r>
                <a:rPr lang="es-PR" dirty="0"/>
                <a:t>: transferencia de energía mediante la mezcla íntima de distintas partes del material: se produce mezclado e intercambio de materia.</a:t>
              </a:r>
              <a:endParaRPr lang="es-ES_tradnl" dirty="0"/>
            </a:p>
          </p:txBody>
        </p:sp>
        <p:cxnSp>
          <p:nvCxnSpPr>
            <p:cNvPr id="15371" name="AutoShape 11"/>
            <p:cNvCxnSpPr>
              <a:cxnSpLocks noChangeShapeType="1"/>
              <a:stCxn id="15368" idx="2"/>
              <a:endCxn id="15364" idx="0"/>
            </p:cNvCxnSpPr>
            <p:nvPr/>
          </p:nvCxnSpPr>
          <p:spPr bwMode="auto">
            <a:xfrm rot="16200000" flipH="1">
              <a:off x="1108" y="1249"/>
              <a:ext cx="853" cy="509"/>
            </a:xfrm>
            <a:prstGeom prst="bentConnector3">
              <a:avLst>
                <a:gd name="adj1" fmla="val 50000"/>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5377" name="Group 17"/>
          <p:cNvGrpSpPr>
            <a:grpSpLocks/>
          </p:cNvGrpSpPr>
          <p:nvPr/>
        </p:nvGrpSpPr>
        <p:grpSpPr bwMode="auto">
          <a:xfrm>
            <a:off x="4818635" y="2146970"/>
            <a:ext cx="4078288" cy="2182814"/>
            <a:chOff x="2990" y="1021"/>
            <a:chExt cx="2569" cy="1375"/>
          </a:xfrm>
        </p:grpSpPr>
        <p:sp>
          <p:nvSpPr>
            <p:cNvPr id="15365" name="Rectangle 5"/>
            <p:cNvSpPr>
              <a:spLocks noChangeArrowheads="1"/>
            </p:cNvSpPr>
            <p:nvPr/>
          </p:nvSpPr>
          <p:spPr bwMode="auto">
            <a:xfrm>
              <a:off x="3441" y="1021"/>
              <a:ext cx="2118" cy="9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s-PR" u="sng" dirty="0"/>
                <a:t>Convección natural</a:t>
              </a:r>
              <a:r>
                <a:rPr lang="es-PR" dirty="0"/>
                <a:t>:  el origen del mezclado es la diferencia de densidades que acarrea una diferencia de temperatura.</a:t>
              </a:r>
              <a:endParaRPr lang="es-ES_tradnl" dirty="0"/>
            </a:p>
          </p:txBody>
        </p:sp>
        <p:cxnSp>
          <p:nvCxnSpPr>
            <p:cNvPr id="15372" name="AutoShape 12"/>
            <p:cNvCxnSpPr>
              <a:cxnSpLocks noChangeShapeType="1"/>
              <a:stCxn id="15364" idx="3"/>
              <a:endCxn id="15365" idx="1"/>
            </p:cNvCxnSpPr>
            <p:nvPr/>
          </p:nvCxnSpPr>
          <p:spPr bwMode="auto">
            <a:xfrm flipV="1">
              <a:off x="2990" y="1487"/>
              <a:ext cx="451" cy="909"/>
            </a:xfrm>
            <a:prstGeom prst="bentConnector3">
              <a:avLst>
                <a:gd name="adj1" fmla="val 50000"/>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5378" name="Group 18"/>
          <p:cNvGrpSpPr>
            <a:grpSpLocks/>
          </p:cNvGrpSpPr>
          <p:nvPr/>
        </p:nvGrpSpPr>
        <p:grpSpPr bwMode="auto">
          <a:xfrm>
            <a:off x="4818633" y="3959894"/>
            <a:ext cx="4130675" cy="2031999"/>
            <a:chOff x="2990" y="2163"/>
            <a:chExt cx="2602" cy="1280"/>
          </a:xfrm>
        </p:grpSpPr>
        <p:sp>
          <p:nvSpPr>
            <p:cNvPr id="15366" name="Rectangle 6"/>
            <p:cNvSpPr>
              <a:spLocks noChangeArrowheads="1"/>
            </p:cNvSpPr>
            <p:nvPr/>
          </p:nvSpPr>
          <p:spPr bwMode="auto">
            <a:xfrm>
              <a:off x="3441" y="2163"/>
              <a:ext cx="2151" cy="128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r>
                <a:rPr lang="es-PR" u="sng" dirty="0"/>
                <a:t>Convección forzada</a:t>
              </a:r>
              <a:r>
                <a:rPr lang="es-PR" dirty="0"/>
                <a:t>: la causa del mezclado es un agitador mecánico o una diferencia de presión (ventiladores, compresores...) impuesta externamente.</a:t>
              </a:r>
              <a:endParaRPr lang="es-ES_tradnl" dirty="0"/>
            </a:p>
          </p:txBody>
        </p:sp>
        <p:cxnSp>
          <p:nvCxnSpPr>
            <p:cNvPr id="15373" name="AutoShape 13"/>
            <p:cNvCxnSpPr>
              <a:cxnSpLocks noChangeShapeType="1"/>
              <a:stCxn id="15364" idx="3"/>
              <a:endCxn id="15366" idx="1"/>
            </p:cNvCxnSpPr>
            <p:nvPr/>
          </p:nvCxnSpPr>
          <p:spPr bwMode="auto">
            <a:xfrm>
              <a:off x="2990" y="2396"/>
              <a:ext cx="451" cy="407"/>
            </a:xfrm>
            <a:prstGeom prst="bentConnector3">
              <a:avLst>
                <a:gd name="adj1" fmla="val 50000"/>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5379" name="Group 19"/>
          <p:cNvGrpSpPr>
            <a:grpSpLocks/>
          </p:cNvGrpSpPr>
          <p:nvPr/>
        </p:nvGrpSpPr>
        <p:grpSpPr bwMode="auto">
          <a:xfrm>
            <a:off x="756222" y="1808832"/>
            <a:ext cx="7521576" cy="5291139"/>
            <a:chOff x="431" y="808"/>
            <a:chExt cx="4738" cy="3333"/>
          </a:xfrm>
        </p:grpSpPr>
        <p:sp>
          <p:nvSpPr>
            <p:cNvPr id="15367" name="Rectangle 7"/>
            <p:cNvSpPr>
              <a:spLocks noChangeArrowheads="1"/>
            </p:cNvSpPr>
            <p:nvPr/>
          </p:nvSpPr>
          <p:spPr bwMode="auto">
            <a:xfrm>
              <a:off x="591" y="3559"/>
              <a:ext cx="4578" cy="5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r>
                <a:rPr lang="es-PR" u="sng" dirty="0"/>
                <a:t>Radiación</a:t>
              </a:r>
              <a:r>
                <a:rPr lang="es-PR" dirty="0"/>
                <a:t>: transferencia de energía mediada por ondas electromagnéticas, emanadas por los cuerpos calientes y absorbidas por los cuerpos fríos.</a:t>
              </a:r>
              <a:endParaRPr lang="es-ES_tradnl" dirty="0"/>
            </a:p>
          </p:txBody>
        </p:sp>
        <p:cxnSp>
          <p:nvCxnSpPr>
            <p:cNvPr id="15374" name="AutoShape 14"/>
            <p:cNvCxnSpPr>
              <a:cxnSpLocks noChangeShapeType="1"/>
              <a:stCxn id="15368" idx="1"/>
              <a:endCxn id="15367" idx="1"/>
            </p:cNvCxnSpPr>
            <p:nvPr/>
          </p:nvCxnSpPr>
          <p:spPr bwMode="auto">
            <a:xfrm rot="10800000" flipH="1" flipV="1">
              <a:off x="431" y="808"/>
              <a:ext cx="160" cy="3042"/>
            </a:xfrm>
            <a:prstGeom prst="bentConnector3">
              <a:avLst>
                <a:gd name="adj1" fmla="val -89772"/>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968819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360364"/>
            <a:ext cx="8785225"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_tradnl" altLang="es-AR" sz="1600" u="none" dirty="0">
                <a:latin typeface="+mn-lt"/>
              </a:rPr>
              <a:t> </a:t>
            </a:r>
            <a:r>
              <a:rPr lang="es-ES_tradnl" altLang="es-AR" sz="2000" dirty="0">
                <a:solidFill>
                  <a:srgbClr val="FF0000"/>
                </a:solidFill>
                <a:latin typeface="+mn-lt"/>
              </a:rPr>
              <a:t>CAPA  LIMITE  TÉRMICA</a:t>
            </a:r>
            <a:r>
              <a:rPr lang="es-ES_tradnl" altLang="es-AR" sz="1600" u="none" dirty="0">
                <a:solidFill>
                  <a:srgbClr val="0000C6"/>
                </a:solidFill>
                <a:latin typeface="+mn-lt"/>
              </a:rPr>
              <a:t>.</a:t>
            </a:r>
            <a:endParaRPr lang="es-ES_tradnl" altLang="es-AR" dirty="0">
              <a:solidFill>
                <a:srgbClr val="0000C6"/>
              </a:solidFill>
              <a:latin typeface="+mn-lt"/>
            </a:endParaRPr>
          </a:p>
          <a:p>
            <a:pPr algn="just" eaLnBrk="0" hangingPunct="0">
              <a:spcBef>
                <a:spcPct val="50000"/>
              </a:spcBef>
            </a:pPr>
            <a:r>
              <a:rPr lang="es-ES_tradnl" altLang="es-AR" sz="1400" dirty="0">
                <a:latin typeface="+mn-lt"/>
              </a:rPr>
              <a:t>Para aplicar el requerimiento de conservación de la energía a un volumen de control diferencial en la capa limite térmica primero es necesario delinear los procesos físicos </a:t>
            </a:r>
            <a:r>
              <a:rPr lang="es-ES_tradnl" altLang="es-AR" sz="1400" dirty="0" err="1">
                <a:latin typeface="+mn-lt"/>
              </a:rPr>
              <a:t>relevantes.La</a:t>
            </a:r>
            <a:r>
              <a:rPr lang="es-ES_tradnl" altLang="es-AR" sz="1400" dirty="0">
                <a:latin typeface="+mn-lt"/>
              </a:rPr>
              <a:t> energía por unidad de masa del fluido incluye la energía térmica interna </a:t>
            </a:r>
            <a:r>
              <a:rPr lang="es-ES_tradnl" altLang="es-AR" dirty="0">
                <a:latin typeface="+mn-lt"/>
              </a:rPr>
              <a:t>“e”</a:t>
            </a:r>
            <a:r>
              <a:rPr lang="es-ES_tradnl" altLang="es-AR" sz="1400" dirty="0">
                <a:latin typeface="+mn-lt"/>
              </a:rPr>
              <a:t> y la energía cinética V</a:t>
            </a:r>
            <a:r>
              <a:rPr lang="es-ES_tradnl" altLang="es-AR" sz="1400" baseline="30000" dirty="0">
                <a:latin typeface="+mn-lt"/>
              </a:rPr>
              <a:t>2</a:t>
            </a:r>
            <a:r>
              <a:rPr lang="es-ES_tradnl" altLang="es-AR" sz="1400" dirty="0">
                <a:latin typeface="+mn-lt"/>
              </a:rPr>
              <a:t>/2, donde V</a:t>
            </a:r>
            <a:r>
              <a:rPr lang="es-ES_tradnl" altLang="es-AR" sz="1400" baseline="30000" dirty="0">
                <a:latin typeface="+mn-lt"/>
              </a:rPr>
              <a:t>2</a:t>
            </a:r>
            <a:r>
              <a:rPr lang="es-ES_tradnl" altLang="es-AR" sz="1400" dirty="0">
                <a:latin typeface="+mn-lt"/>
              </a:rPr>
              <a:t> = u</a:t>
            </a:r>
            <a:r>
              <a:rPr lang="es-ES_tradnl" altLang="es-AR" sz="1400" baseline="30000" dirty="0">
                <a:latin typeface="+mn-lt"/>
              </a:rPr>
              <a:t>2</a:t>
            </a:r>
            <a:r>
              <a:rPr lang="es-ES_tradnl" altLang="es-AR" sz="1400" dirty="0">
                <a:latin typeface="+mn-lt"/>
              </a:rPr>
              <a:t> + v</a:t>
            </a:r>
            <a:r>
              <a:rPr lang="es-ES_tradnl" altLang="es-AR" sz="1400" baseline="30000" dirty="0">
                <a:latin typeface="+mn-lt"/>
              </a:rPr>
              <a:t>2</a:t>
            </a:r>
            <a:r>
              <a:rPr lang="es-ES_tradnl" altLang="es-AR" sz="1400" dirty="0">
                <a:latin typeface="+mn-lt"/>
              </a:rPr>
              <a:t>  la velocidad neta a la que esta energía ingresa al volumen de control es:</a:t>
            </a: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r>
              <a:rPr lang="es-ES_tradnl" altLang="es-AR" sz="1600" dirty="0">
                <a:latin typeface="Times New Roman" panose="02020603050405020304" pitchFamily="18" charset="0"/>
              </a:rPr>
              <a:t>	                		 </a:t>
            </a:r>
            <a:r>
              <a:rPr lang="es-ES_tradnl" altLang="es-AR" sz="1600" dirty="0" err="1">
                <a:latin typeface="Times New Roman" panose="02020603050405020304" pitchFamily="18" charset="0"/>
              </a:rPr>
              <a:t>dy</a:t>
            </a:r>
            <a:r>
              <a:rPr lang="es-ES_tradnl" altLang="es-AR" sz="1600" dirty="0">
                <a:latin typeface="Times New Roman" panose="02020603050405020304" pitchFamily="18" charset="0"/>
              </a:rPr>
              <a:t>              </a:t>
            </a:r>
          </a:p>
          <a:p>
            <a:pPr algn="just" eaLnBrk="0" hangingPunct="0">
              <a:spcBef>
                <a:spcPct val="50000"/>
              </a:spcBef>
            </a:pPr>
            <a:r>
              <a:rPr lang="es-ES_tradnl" altLang="es-AR" sz="1600" dirty="0">
                <a:latin typeface="Times New Roman" panose="02020603050405020304" pitchFamily="18" charset="0"/>
              </a:rPr>
              <a:t>		            dx</a:t>
            </a: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400" dirty="0" smtClean="0">
              <a:latin typeface="+mn-lt"/>
            </a:endParaRPr>
          </a:p>
          <a:p>
            <a:pPr algn="just" eaLnBrk="0" hangingPunct="0">
              <a:spcBef>
                <a:spcPct val="50000"/>
              </a:spcBef>
            </a:pPr>
            <a:r>
              <a:rPr lang="es-ES_tradnl" altLang="es-AR" sz="1400" dirty="0" smtClean="0">
                <a:latin typeface="+mn-lt"/>
              </a:rPr>
              <a:t>Para </a:t>
            </a:r>
            <a:r>
              <a:rPr lang="es-ES_tradnl" altLang="es-AR" sz="1400" dirty="0">
                <a:latin typeface="+mn-lt"/>
              </a:rPr>
              <a:t>el proceso de conducción, la transferencia neta de energía en el volumen de control es:</a:t>
            </a:r>
          </a:p>
          <a:p>
            <a:pPr algn="just" eaLnBrk="0" hangingPunct="0">
              <a:spcBef>
                <a:spcPct val="50000"/>
              </a:spcBef>
            </a:pPr>
            <a:r>
              <a:rPr lang="es-ES_tradnl" altLang="es-AR" sz="1400" dirty="0">
                <a:latin typeface="+mn-lt"/>
              </a:rPr>
              <a:t> </a:t>
            </a: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endParaRPr lang="es-ES_tradnl" altLang="es-AR" sz="1600" dirty="0">
              <a:latin typeface="Times New Roman" panose="02020603050405020304" pitchFamily="18" charset="0"/>
            </a:endParaRPr>
          </a:p>
          <a:p>
            <a:pPr algn="just" eaLnBrk="0" hangingPunct="0">
              <a:spcBef>
                <a:spcPct val="50000"/>
              </a:spcBef>
            </a:pPr>
            <a:r>
              <a:rPr lang="es-ES_tradnl" altLang="es-AR" sz="1600" dirty="0">
                <a:latin typeface="Times New Roman" panose="02020603050405020304" pitchFamily="18" charset="0"/>
              </a:rPr>
              <a:t>   </a:t>
            </a:r>
          </a:p>
        </p:txBody>
      </p:sp>
      <p:sp>
        <p:nvSpPr>
          <p:cNvPr id="51203" name="Line 3"/>
          <p:cNvSpPr>
            <a:spLocks noChangeShapeType="1"/>
          </p:cNvSpPr>
          <p:nvPr/>
        </p:nvSpPr>
        <p:spPr bwMode="auto">
          <a:xfrm>
            <a:off x="2411413" y="2520950"/>
            <a:ext cx="0" cy="6477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4" name="Line 4"/>
          <p:cNvSpPr>
            <a:spLocks noChangeShapeType="1"/>
          </p:cNvSpPr>
          <p:nvPr/>
        </p:nvSpPr>
        <p:spPr bwMode="auto">
          <a:xfrm>
            <a:off x="2411414" y="2520950"/>
            <a:ext cx="720725"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5" name="Line 5"/>
          <p:cNvSpPr>
            <a:spLocks noChangeShapeType="1"/>
          </p:cNvSpPr>
          <p:nvPr/>
        </p:nvSpPr>
        <p:spPr bwMode="auto">
          <a:xfrm>
            <a:off x="2411414" y="3168650"/>
            <a:ext cx="720725"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6" name="Line 6"/>
          <p:cNvSpPr>
            <a:spLocks noChangeShapeType="1"/>
          </p:cNvSpPr>
          <p:nvPr/>
        </p:nvSpPr>
        <p:spPr bwMode="auto">
          <a:xfrm flipV="1">
            <a:off x="3132138" y="2520950"/>
            <a:ext cx="0" cy="6477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7" name="Line 7"/>
          <p:cNvSpPr>
            <a:spLocks noChangeShapeType="1"/>
          </p:cNvSpPr>
          <p:nvPr/>
        </p:nvSpPr>
        <p:spPr bwMode="auto">
          <a:xfrm>
            <a:off x="2051051" y="2663825"/>
            <a:ext cx="36036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8" name="Line 8"/>
          <p:cNvSpPr>
            <a:spLocks noChangeShapeType="1"/>
          </p:cNvSpPr>
          <p:nvPr/>
        </p:nvSpPr>
        <p:spPr bwMode="auto">
          <a:xfrm>
            <a:off x="2051051" y="3024188"/>
            <a:ext cx="3603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09" name="Line 9"/>
          <p:cNvSpPr>
            <a:spLocks noChangeShapeType="1"/>
          </p:cNvSpPr>
          <p:nvPr/>
        </p:nvSpPr>
        <p:spPr bwMode="auto">
          <a:xfrm flipV="1">
            <a:off x="2627313" y="3168650"/>
            <a:ext cx="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0" name="Line 10"/>
          <p:cNvSpPr>
            <a:spLocks noChangeShapeType="1"/>
          </p:cNvSpPr>
          <p:nvPr/>
        </p:nvSpPr>
        <p:spPr bwMode="auto">
          <a:xfrm flipV="1">
            <a:off x="2916238" y="3168650"/>
            <a:ext cx="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1" name="Line 11"/>
          <p:cNvSpPr>
            <a:spLocks noChangeShapeType="1"/>
          </p:cNvSpPr>
          <p:nvPr/>
        </p:nvSpPr>
        <p:spPr bwMode="auto">
          <a:xfrm>
            <a:off x="3132138" y="3024188"/>
            <a:ext cx="360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2" name="Line 12"/>
          <p:cNvSpPr>
            <a:spLocks noChangeShapeType="1"/>
          </p:cNvSpPr>
          <p:nvPr/>
        </p:nvSpPr>
        <p:spPr bwMode="auto">
          <a:xfrm>
            <a:off x="3132138" y="2663825"/>
            <a:ext cx="360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3" name="Line 13"/>
          <p:cNvSpPr>
            <a:spLocks noChangeShapeType="1"/>
          </p:cNvSpPr>
          <p:nvPr/>
        </p:nvSpPr>
        <p:spPr bwMode="auto">
          <a:xfrm flipV="1">
            <a:off x="2555875" y="2232026"/>
            <a:ext cx="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4" name="Line 14"/>
          <p:cNvSpPr>
            <a:spLocks noChangeShapeType="1"/>
          </p:cNvSpPr>
          <p:nvPr/>
        </p:nvSpPr>
        <p:spPr bwMode="auto">
          <a:xfrm flipV="1">
            <a:off x="2916238" y="2232026"/>
            <a:ext cx="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1215" name="Object 15"/>
          <p:cNvGraphicFramePr>
            <a:graphicFrameLocks noChangeAspect="1"/>
          </p:cNvGraphicFramePr>
          <p:nvPr/>
        </p:nvGraphicFramePr>
        <p:xfrm>
          <a:off x="1403351" y="2376489"/>
          <a:ext cx="2951163" cy="854075"/>
        </p:xfrm>
        <a:graphic>
          <a:graphicData uri="http://schemas.openxmlformats.org/presentationml/2006/ole">
            <mc:AlternateContent xmlns:mc="http://schemas.openxmlformats.org/markup-compatibility/2006">
              <mc:Choice xmlns:v="urn:schemas-microsoft-com:vml" Requires="v">
                <p:oleObj spid="_x0000_s17454" name="Ecuación" r:id="rId3" imgW="2197080" imgH="634680" progId="Equation.3">
                  <p:embed/>
                </p:oleObj>
              </mc:Choice>
              <mc:Fallback>
                <p:oleObj name="Ecuación" r:id="rId3" imgW="219708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1" y="2376489"/>
                        <a:ext cx="2951163"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6" name="Object 16"/>
          <p:cNvGraphicFramePr>
            <a:graphicFrameLocks noChangeAspect="1"/>
          </p:cNvGraphicFramePr>
          <p:nvPr>
            <p:extLst>
              <p:ext uri="{D42A27DB-BD31-4B8C-83A1-F6EECF244321}">
                <p14:modId xmlns:p14="http://schemas.microsoft.com/office/powerpoint/2010/main" val="3321201987"/>
              </p:ext>
            </p:extLst>
          </p:nvPr>
        </p:nvGraphicFramePr>
        <p:xfrm>
          <a:off x="2255838" y="1633538"/>
          <a:ext cx="1379538" cy="2339975"/>
        </p:xfrm>
        <a:graphic>
          <a:graphicData uri="http://schemas.openxmlformats.org/presentationml/2006/ole">
            <mc:AlternateContent xmlns:mc="http://schemas.openxmlformats.org/markup-compatibility/2006">
              <mc:Choice xmlns:v="urn:schemas-microsoft-com:vml" Requires="v">
                <p:oleObj spid="_x0000_s17455" name="Ecuación" r:id="rId5" imgW="1307880" imgH="2222280" progId="Equation.3">
                  <p:embed/>
                </p:oleObj>
              </mc:Choice>
              <mc:Fallback>
                <p:oleObj name="Ecuación" r:id="rId5" imgW="1307880" imgH="2222280" progId="Equation.3">
                  <p:embed/>
                  <p:pic>
                    <p:nvPicPr>
                      <p:cNvPr id="0" name=""/>
                      <p:cNvPicPr>
                        <a:picLocks noChangeAspect="1" noChangeArrowheads="1"/>
                      </p:cNvPicPr>
                      <p:nvPr/>
                    </p:nvPicPr>
                    <p:blipFill>
                      <a:blip r:embed="rId6"/>
                      <a:srcRect/>
                      <a:stretch>
                        <a:fillRect/>
                      </a:stretch>
                    </p:blipFill>
                    <p:spPr bwMode="auto">
                      <a:xfrm>
                        <a:off x="2255838" y="1633538"/>
                        <a:ext cx="1379538" cy="2339975"/>
                      </a:xfrm>
                      <a:prstGeom prst="rect">
                        <a:avLst/>
                      </a:prstGeom>
                      <a:noFill/>
                      <a:ln>
                        <a:noFill/>
                      </a:ln>
                      <a:effectLst/>
                    </p:spPr>
                  </p:pic>
                </p:oleObj>
              </mc:Fallback>
            </mc:AlternateContent>
          </a:graphicData>
        </a:graphic>
      </p:graphicFrame>
      <p:graphicFrame>
        <p:nvGraphicFramePr>
          <p:cNvPr id="51217" name="Object 17"/>
          <p:cNvGraphicFramePr>
            <a:graphicFrameLocks noChangeAspect="1"/>
          </p:cNvGraphicFramePr>
          <p:nvPr>
            <p:extLst>
              <p:ext uri="{D42A27DB-BD31-4B8C-83A1-F6EECF244321}">
                <p14:modId xmlns:p14="http://schemas.microsoft.com/office/powerpoint/2010/main" val="1698853697"/>
              </p:ext>
            </p:extLst>
          </p:nvPr>
        </p:nvGraphicFramePr>
        <p:xfrm>
          <a:off x="1403351" y="3857423"/>
          <a:ext cx="6696793" cy="1118182"/>
        </p:xfrm>
        <a:graphic>
          <a:graphicData uri="http://schemas.openxmlformats.org/presentationml/2006/ole">
            <mc:AlternateContent xmlns:mc="http://schemas.openxmlformats.org/markup-compatibility/2006">
              <mc:Choice xmlns:v="urn:schemas-microsoft-com:vml" Requires="v">
                <p:oleObj spid="_x0000_s17456" name="Ecuación" r:id="rId7" imgW="4559040" imgH="761760" progId="Equation.3">
                  <p:embed/>
                </p:oleObj>
              </mc:Choice>
              <mc:Fallback>
                <p:oleObj name="Ecuación" r:id="rId7" imgW="4559040" imgH="7617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1" y="3857423"/>
                        <a:ext cx="6696793" cy="1118182"/>
                      </a:xfrm>
                      <a:prstGeom prst="rect">
                        <a:avLst/>
                      </a:prstGeom>
                      <a:noFill/>
                      <a:ln>
                        <a:noFill/>
                      </a:ln>
                      <a:effectLst/>
                    </p:spPr>
                  </p:pic>
                </p:oleObj>
              </mc:Fallback>
            </mc:AlternateContent>
          </a:graphicData>
        </a:graphic>
      </p:graphicFrame>
      <p:graphicFrame>
        <p:nvGraphicFramePr>
          <p:cNvPr id="51218" name="Object 18"/>
          <p:cNvGraphicFramePr>
            <a:graphicFrameLocks noChangeAspect="1"/>
          </p:cNvGraphicFramePr>
          <p:nvPr>
            <p:extLst>
              <p:ext uri="{D42A27DB-BD31-4B8C-83A1-F6EECF244321}">
                <p14:modId xmlns:p14="http://schemas.microsoft.com/office/powerpoint/2010/main" val="1301488464"/>
              </p:ext>
            </p:extLst>
          </p:nvPr>
        </p:nvGraphicFramePr>
        <p:xfrm>
          <a:off x="1403351" y="5487379"/>
          <a:ext cx="5831928" cy="1336293"/>
        </p:xfrm>
        <a:graphic>
          <a:graphicData uri="http://schemas.openxmlformats.org/presentationml/2006/ole">
            <mc:AlternateContent xmlns:mc="http://schemas.openxmlformats.org/markup-compatibility/2006">
              <mc:Choice xmlns:v="urn:schemas-microsoft-com:vml" Requires="v">
                <p:oleObj spid="_x0000_s17457" name="Ecuación" r:id="rId9" imgW="3657600" imgH="838080" progId="Equation.3">
                  <p:embed/>
                </p:oleObj>
              </mc:Choice>
              <mc:Fallback>
                <p:oleObj name="Ecuación" r:id="rId9" imgW="365760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1" y="5487379"/>
                        <a:ext cx="5831928" cy="13362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00908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787401"/>
            <a:ext cx="8229600"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s-ES_tradnl" altLang="es-AR" sz="2000">
                <a:latin typeface="Times New Roman" panose="02020603050405020304" pitchFamily="18" charset="0"/>
              </a:rPr>
              <a:t>La energía también se transfiere hacia y desde el fluido en el volumen de control mediante interacciones de trabajo que incluyen las fuerzas de cuerpo y superficie.</a:t>
            </a:r>
            <a:endParaRPr lang="es-ES_tradnl" altLang="es-AR" sz="1000">
              <a:latin typeface="Times New Roman" panose="02020603050405020304" pitchFamily="18" charset="0"/>
            </a:endParaRPr>
          </a:p>
          <a:p>
            <a:pPr algn="just" eaLnBrk="0" hangingPunct="0">
              <a:spcBef>
                <a:spcPct val="50000"/>
              </a:spcBef>
            </a:pPr>
            <a:endParaRPr lang="es-ES_tradnl" altLang="es-AR" sz="1000">
              <a:latin typeface="Times New Roman" panose="02020603050405020304" pitchFamily="18" charset="0"/>
            </a:endParaRPr>
          </a:p>
          <a:p>
            <a:pPr algn="just" eaLnBrk="0" hangingPunct="0">
              <a:spcBef>
                <a:spcPct val="50000"/>
              </a:spcBef>
            </a:pPr>
            <a:endParaRPr lang="es-ES_tradnl" altLang="es-AR" sz="1000">
              <a:latin typeface="Times New Roman" panose="02020603050405020304" pitchFamily="18" charset="0"/>
            </a:endParaRPr>
          </a:p>
          <a:p>
            <a:pPr algn="just" eaLnBrk="0" hangingPunct="0">
              <a:spcBef>
                <a:spcPct val="50000"/>
              </a:spcBef>
            </a:pPr>
            <a:endParaRPr lang="es-ES_tradnl" altLang="es-AR" sz="1000">
              <a:latin typeface="Times New Roman" panose="02020603050405020304" pitchFamily="18" charset="0"/>
            </a:endParaRPr>
          </a:p>
          <a:p>
            <a:pPr algn="just" eaLnBrk="0" hangingPunct="0">
              <a:spcBef>
                <a:spcPct val="50000"/>
              </a:spcBef>
            </a:pPr>
            <a:r>
              <a:rPr lang="es-ES_tradnl" altLang="es-AR" sz="1600">
                <a:latin typeface="Times New Roman" panose="02020603050405020304" pitchFamily="18" charset="0"/>
              </a:rPr>
              <a:t>		              </a:t>
            </a:r>
            <a:r>
              <a:rPr lang="es-ES_tradnl" altLang="es-AR" sz="1400"/>
              <a:t>		</a:t>
            </a: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a:p>
            <a:pPr algn="just" eaLnBrk="0" hangingPunct="0">
              <a:spcBef>
                <a:spcPct val="50000"/>
              </a:spcBef>
            </a:pPr>
            <a:endParaRPr lang="es-ES_tradnl" altLang="es-AR" sz="1600">
              <a:latin typeface="Times New Roman" panose="02020603050405020304" pitchFamily="18" charset="0"/>
            </a:endParaRPr>
          </a:p>
        </p:txBody>
      </p:sp>
      <p:sp>
        <p:nvSpPr>
          <p:cNvPr id="52227" name="Text Box 3"/>
          <p:cNvSpPr txBox="1">
            <a:spLocks noChangeArrowheads="1"/>
          </p:cNvSpPr>
          <p:nvPr/>
        </p:nvSpPr>
        <p:spPr bwMode="auto">
          <a:xfrm>
            <a:off x="1219200" y="2449513"/>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AR" sz="1600">
                <a:latin typeface="Times New Roman" panose="02020603050405020304" pitchFamily="18" charset="0"/>
              </a:rPr>
              <a:t>       </a:t>
            </a:r>
          </a:p>
        </p:txBody>
      </p:sp>
      <p:sp>
        <p:nvSpPr>
          <p:cNvPr id="52228" name="Text Box 4"/>
          <p:cNvSpPr txBox="1">
            <a:spLocks noChangeArrowheads="1"/>
          </p:cNvSpPr>
          <p:nvPr/>
        </p:nvSpPr>
        <p:spPr bwMode="auto">
          <a:xfrm flipH="1">
            <a:off x="3581400" y="542925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AR" sz="1400">
                <a:latin typeface="Times New Roman" panose="02020603050405020304" pitchFamily="18" charset="0"/>
              </a:rPr>
              <a:t>2 </a:t>
            </a:r>
          </a:p>
        </p:txBody>
      </p:sp>
      <p:sp>
        <p:nvSpPr>
          <p:cNvPr id="52229" name="Text Box 5"/>
          <p:cNvSpPr txBox="1">
            <a:spLocks noChangeArrowheads="1"/>
          </p:cNvSpPr>
          <p:nvPr/>
        </p:nvSpPr>
        <p:spPr bwMode="auto">
          <a:xfrm>
            <a:off x="4876800" y="542925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AR" sz="1400">
                <a:latin typeface="Times New Roman" panose="02020603050405020304" pitchFamily="18" charset="0"/>
              </a:rPr>
              <a:t>2</a:t>
            </a:r>
          </a:p>
        </p:txBody>
      </p:sp>
      <p:sp>
        <p:nvSpPr>
          <p:cNvPr id="52230" name="Text Box 6"/>
          <p:cNvSpPr txBox="1">
            <a:spLocks noChangeArrowheads="1"/>
          </p:cNvSpPr>
          <p:nvPr/>
        </p:nvSpPr>
        <p:spPr bwMode="auto">
          <a:xfrm>
            <a:off x="6019800" y="542925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AR" sz="1400">
                <a:latin typeface="Times New Roman" panose="02020603050405020304" pitchFamily="18" charset="0"/>
              </a:rPr>
              <a:t>2</a:t>
            </a:r>
          </a:p>
        </p:txBody>
      </p:sp>
      <p:sp>
        <p:nvSpPr>
          <p:cNvPr id="52231" name="Text Box 7"/>
          <p:cNvSpPr txBox="1">
            <a:spLocks noChangeArrowheads="1"/>
          </p:cNvSpPr>
          <p:nvPr/>
        </p:nvSpPr>
        <p:spPr bwMode="auto">
          <a:xfrm>
            <a:off x="7985125" y="542925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altLang="es-AR" sz="1400">
                <a:latin typeface="Times New Roman" panose="02020603050405020304" pitchFamily="18" charset="0"/>
              </a:rPr>
              <a:t>2</a:t>
            </a:r>
          </a:p>
        </p:txBody>
      </p:sp>
      <p:graphicFrame>
        <p:nvGraphicFramePr>
          <p:cNvPr id="52232" name="Object 8"/>
          <p:cNvGraphicFramePr>
            <a:graphicFrameLocks noChangeAspect="1"/>
          </p:cNvGraphicFramePr>
          <p:nvPr/>
        </p:nvGraphicFramePr>
        <p:xfrm>
          <a:off x="631826" y="1800225"/>
          <a:ext cx="8512175" cy="4197350"/>
        </p:xfrm>
        <a:graphic>
          <a:graphicData uri="http://schemas.openxmlformats.org/presentationml/2006/ole">
            <mc:AlternateContent xmlns:mc="http://schemas.openxmlformats.org/markup-compatibility/2006">
              <mc:Choice xmlns:v="urn:schemas-microsoft-com:vml" Requires="v">
                <p:oleObj spid="_x0000_s18445" name="Ecuación" r:id="rId3" imgW="4533840" imgH="2234880" progId="Equation.3">
                  <p:embed/>
                </p:oleObj>
              </mc:Choice>
              <mc:Fallback>
                <p:oleObj name="Ecuación" r:id="rId3" imgW="4533840" imgH="223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6" y="1800225"/>
                        <a:ext cx="8512175" cy="419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610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46088"/>
            <a:ext cx="8229600" cy="417512"/>
          </a:xfrm>
        </p:spPr>
        <p:txBody>
          <a:bodyPr>
            <a:normAutofit fontScale="90000"/>
          </a:bodyPr>
          <a:lstStyle/>
          <a:p>
            <a:r>
              <a:rPr lang="es-ES" altLang="es-AR" sz="2400" b="1" u="sng">
                <a:solidFill>
                  <a:srgbClr val="A50021"/>
                </a:solidFill>
              </a:rPr>
              <a:t>LA ECUACIÓN DE ENERGÍA</a:t>
            </a:r>
          </a:p>
        </p:txBody>
      </p:sp>
      <p:sp>
        <p:nvSpPr>
          <p:cNvPr id="53251" name="Rectangle 3"/>
          <p:cNvSpPr>
            <a:spLocks noGrp="1" noChangeArrowheads="1"/>
          </p:cNvSpPr>
          <p:nvPr>
            <p:ph type="body" sz="half" idx="1"/>
          </p:nvPr>
        </p:nvSpPr>
        <p:spPr/>
        <p:txBody>
          <a:bodyPr/>
          <a:lstStyle/>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a:p>
            <a:pPr>
              <a:lnSpc>
                <a:spcPct val="90000"/>
              </a:lnSpc>
              <a:buFontTx/>
              <a:buNone/>
            </a:pPr>
            <a:endParaRPr lang="es-ES" altLang="es-AR" sz="1600"/>
          </a:p>
        </p:txBody>
      </p:sp>
      <p:graphicFrame>
        <p:nvGraphicFramePr>
          <p:cNvPr id="53252" name="Object 4"/>
          <p:cNvGraphicFramePr>
            <a:graphicFrameLocks noChangeAspect="1"/>
          </p:cNvGraphicFramePr>
          <p:nvPr>
            <p:ph sz="half" idx="2"/>
          </p:nvPr>
        </p:nvGraphicFramePr>
        <p:xfrm>
          <a:off x="1436689" y="1008063"/>
          <a:ext cx="6846887" cy="5721350"/>
        </p:xfrm>
        <a:graphic>
          <a:graphicData uri="http://schemas.openxmlformats.org/presentationml/2006/ole">
            <mc:AlternateContent xmlns:mc="http://schemas.openxmlformats.org/markup-compatibility/2006">
              <mc:Choice xmlns:v="urn:schemas-microsoft-com:vml" Requires="v">
                <p:oleObj spid="_x0000_s19468" name="Ecuación" r:id="rId3" imgW="4483080" imgH="3746160" progId="Equation.3">
                  <p:embed/>
                </p:oleObj>
              </mc:Choice>
              <mc:Fallback>
                <p:oleObj name="Ecuación" r:id="rId3" imgW="4483080" imgH="3746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689" y="1008063"/>
                        <a:ext cx="6846887" cy="572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3315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40421" y="720130"/>
            <a:ext cx="6296025" cy="695325"/>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es-MX" sz="3100" b="1" i="1" dirty="0" smtClean="0">
                <a:ln/>
                <a:solidFill>
                  <a:schemeClr val="accent3"/>
                </a:solidFill>
              </a:rPr>
              <a:t/>
            </a:r>
            <a:br>
              <a:rPr lang="es-MX" sz="3100" b="1" i="1" dirty="0" smtClean="0">
                <a:ln/>
                <a:solidFill>
                  <a:schemeClr val="accent3"/>
                </a:solidFill>
              </a:rPr>
            </a:br>
            <a:r>
              <a:rPr lang="es-MX" sz="3100" b="1" i="1" dirty="0">
                <a:ln/>
                <a:solidFill>
                  <a:schemeClr val="accent3"/>
                </a:solidFill>
              </a:rPr>
              <a:t/>
            </a:r>
            <a:br>
              <a:rPr lang="es-MX" sz="3100" b="1" i="1" dirty="0">
                <a:ln/>
                <a:solidFill>
                  <a:schemeClr val="accent3"/>
                </a:solidFill>
              </a:rPr>
            </a:br>
            <a:r>
              <a:rPr lang="es-MX" sz="3100" b="1" i="1" dirty="0" smtClean="0">
                <a:ln/>
                <a:solidFill>
                  <a:schemeClr val="accent3"/>
                </a:solidFill>
              </a:rPr>
              <a:t/>
            </a:r>
            <a:br>
              <a:rPr lang="es-MX" sz="3100" b="1" i="1" dirty="0" smtClean="0">
                <a:ln/>
                <a:solidFill>
                  <a:schemeClr val="accent3"/>
                </a:solidFill>
              </a:rPr>
            </a:br>
            <a:r>
              <a:rPr lang="es-MX" sz="3100" b="1" i="1" dirty="0">
                <a:ln/>
                <a:solidFill>
                  <a:schemeClr val="accent3"/>
                </a:solidFill>
              </a:rPr>
              <a:t/>
            </a:r>
            <a:br>
              <a:rPr lang="es-MX" sz="3100" b="1" i="1" dirty="0">
                <a:ln/>
                <a:solidFill>
                  <a:schemeClr val="accent3"/>
                </a:solidFill>
              </a:rPr>
            </a:br>
            <a:r>
              <a:rPr lang="es-MX" sz="3100" b="1" i="1" dirty="0" smtClean="0">
                <a:ln/>
                <a:solidFill>
                  <a:schemeClr val="accent3"/>
                </a:solidFill>
              </a:rPr>
              <a:t/>
            </a:r>
            <a:br>
              <a:rPr lang="es-MX" sz="3100" b="1" i="1" dirty="0" smtClean="0">
                <a:ln/>
                <a:solidFill>
                  <a:schemeClr val="accent3"/>
                </a:solidFill>
              </a:rPr>
            </a:br>
            <a:r>
              <a:rPr lang="es-MX" sz="3100" b="1" i="1" dirty="0">
                <a:ln/>
                <a:solidFill>
                  <a:schemeClr val="accent3"/>
                </a:solidFill>
              </a:rPr>
              <a:t/>
            </a:r>
            <a:br>
              <a:rPr lang="es-MX" sz="3100" b="1" i="1" dirty="0">
                <a:ln/>
                <a:solidFill>
                  <a:schemeClr val="accent3"/>
                </a:solidFill>
              </a:rPr>
            </a:br>
            <a:r>
              <a:rPr lang="es-MX" sz="3100" b="1" i="1" dirty="0" smtClean="0">
                <a:ln/>
                <a:solidFill>
                  <a:schemeClr val="accent3"/>
                </a:solidFill>
              </a:rPr>
              <a:t/>
            </a:r>
            <a:br>
              <a:rPr lang="es-MX" sz="3100" b="1" i="1" dirty="0" smtClean="0">
                <a:ln/>
                <a:solidFill>
                  <a:schemeClr val="accent3"/>
                </a:solidFill>
              </a:rPr>
            </a:br>
            <a:r>
              <a:rPr lang="es-MX" sz="3100" b="1" i="1" dirty="0" smtClean="0">
                <a:ln/>
                <a:solidFill>
                  <a:schemeClr val="accent3"/>
                </a:solidFill>
              </a:rPr>
              <a:t>CONDUCCIÓN</a:t>
            </a:r>
            <a:r>
              <a:rPr lang="es-MX" b="1" dirty="0" smtClean="0">
                <a:ln/>
                <a:solidFill>
                  <a:schemeClr val="accent3"/>
                </a:solidFill>
              </a:rPr>
              <a:t/>
            </a:r>
            <a:br>
              <a:rPr lang="es-MX" b="1" dirty="0" smtClean="0">
                <a:ln/>
                <a:solidFill>
                  <a:schemeClr val="accent3"/>
                </a:solidFill>
              </a:rPr>
            </a:br>
            <a:endParaRPr lang="es-MX" b="1" dirty="0">
              <a:ln/>
              <a:solidFill>
                <a:schemeClr val="accent3"/>
              </a:solidFill>
            </a:endParaRPr>
          </a:p>
        </p:txBody>
      </p:sp>
      <p:sp>
        <p:nvSpPr>
          <p:cNvPr id="5" name="4 Rectángulo redondeado"/>
          <p:cNvSpPr/>
          <p:nvPr/>
        </p:nvSpPr>
        <p:spPr>
          <a:xfrm>
            <a:off x="1331640" y="1656234"/>
            <a:ext cx="6715172" cy="4200554"/>
          </a:xfrm>
          <a:prstGeom prst="roundRect">
            <a:avLst/>
          </a:prstGeom>
          <a:scene3d>
            <a:camera prst="perspectiveAbove"/>
            <a:lightRig rig="threePt" dir="t"/>
          </a:scene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MX" sz="2400" dirty="0">
                <a:effectLst>
                  <a:outerShdw blurRad="38100" dist="38100" dir="2700000" algn="tl">
                    <a:srgbClr val="000000">
                      <a:alpha val="43137"/>
                    </a:srgbClr>
                  </a:outerShdw>
                </a:effectLst>
              </a:rPr>
              <a:t>Cuando en un cuerpo existe un gradiente de temperatura, la experiencia muestra que hay una transferencia de energía desde la región a alta temperatura hacia la región de baja temperatura. Se dice que la energía se ha transferido por conducción.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428728" y="885806"/>
          <a:ext cx="7119966"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tep 3 - vibration is spread through the met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296" r="4834"/>
          <a:stretch/>
        </p:blipFill>
        <p:spPr bwMode="auto">
          <a:xfrm>
            <a:off x="1403648" y="2160290"/>
            <a:ext cx="7266384" cy="37444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971600" y="576114"/>
            <a:ext cx="7620000" cy="7969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z="4400" dirty="0" smtClean="0"/>
              <a:t>		Conducción</a:t>
            </a:r>
            <a:endParaRPr lang="es-CL" sz="4400" dirty="0"/>
          </a:p>
        </p:txBody>
      </p:sp>
    </p:spTree>
    <p:extLst>
      <p:ext uri="{BB962C8B-B14F-4D97-AF65-F5344CB8AC3E}">
        <p14:creationId xmlns:p14="http://schemas.microsoft.com/office/powerpoint/2010/main" val="1509528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195736" y="1440210"/>
            <a:ext cx="5904656" cy="4968552"/>
            <a:chOff x="1905000" y="1847850"/>
            <a:chExt cx="5181600" cy="4736144"/>
          </a:xfrm>
        </p:grpSpPr>
        <p:pic>
          <p:nvPicPr>
            <p:cNvPr id="11268" name="Picture 6" descr="http://upload.wikimedia.org/wikipedia/commons/thumb/c/cc/Conduction_chaleur.es.jpg/400px-Conduction_chaleur.es.jpg"/>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847850"/>
              <a:ext cx="5181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CALOR%2B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3905250"/>
              <a:ext cx="5181600" cy="26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2" descr="http://www.cubasolar.cu/biblioteca/energia/Energia21/images/Gr%E1fico6.gif"/>
          <p:cNvPicPr>
            <a:picLocks noChangeAspect="1" noChangeArrowheads="1"/>
          </p:cNvPicPr>
          <p:nvPr/>
        </p:nvPicPr>
        <p:blipFill>
          <a:blip r:embed="rId5"/>
          <a:srcRect/>
          <a:stretch>
            <a:fillRect/>
          </a:stretch>
        </p:blipFill>
        <p:spPr bwMode="auto">
          <a:xfrm>
            <a:off x="5929322" y="4672020"/>
            <a:ext cx="2000264" cy="1509574"/>
          </a:xfrm>
          <a:prstGeom prst="rect">
            <a:avLst/>
          </a:prstGeom>
          <a:noFill/>
          <a:ln w="9525">
            <a:noFill/>
            <a:miter lim="800000"/>
            <a:headEnd/>
            <a:tailEnd/>
          </a:ln>
        </p:spPr>
      </p:pic>
    </p:spTree>
    <p:extLst>
      <p:ext uri="{BB962C8B-B14F-4D97-AF65-F5344CB8AC3E}">
        <p14:creationId xmlns:p14="http://schemas.microsoft.com/office/powerpoint/2010/main" val="56703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AutoShape 36" descr="Papel seda azul"/>
          <p:cNvSpPr>
            <a:spLocks noChangeArrowheads="1"/>
          </p:cNvSpPr>
          <p:nvPr/>
        </p:nvSpPr>
        <p:spPr bwMode="auto">
          <a:xfrm>
            <a:off x="1873884" y="850818"/>
            <a:ext cx="6164262" cy="647700"/>
          </a:xfrm>
          <a:prstGeom prst="roundRect">
            <a:avLst>
              <a:gd name="adj" fmla="val 16667"/>
            </a:avLst>
          </a:prstGeom>
          <a:ln w="9525">
            <a:round/>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FFFFFF"/>
            </a:contourClr>
          </a:sp3d>
        </p:spPr>
        <p:style>
          <a:lnRef idx="0">
            <a:scrgbClr r="0" g="0" b="0"/>
          </a:lnRef>
          <a:fillRef idx="1001">
            <a:schemeClr val="lt2"/>
          </a:fillRef>
          <a:effectRef idx="0">
            <a:scrgbClr r="0" g="0" b="0"/>
          </a:effectRef>
          <a:fontRef idx="major"/>
        </p:style>
        <p:txBody>
          <a:bodyPr wrap="none" anchor="ctr">
            <a:flatTx/>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endParaRPr lang="es-ES" altLang="es-AR" dirty="0">
              <a:solidFill>
                <a:schemeClr val="tx2"/>
              </a:solidFill>
            </a:endParaRPr>
          </a:p>
        </p:txBody>
      </p:sp>
      <p:sp>
        <p:nvSpPr>
          <p:cNvPr id="9233" name="Text Box 37"/>
          <p:cNvSpPr txBox="1">
            <a:spLocks noChangeArrowheads="1"/>
          </p:cNvSpPr>
          <p:nvPr/>
        </p:nvSpPr>
        <p:spPr bwMode="auto">
          <a:xfrm>
            <a:off x="2285984" y="885806"/>
            <a:ext cx="5078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r>
              <a:rPr lang="es-ES" altLang="es-AR" sz="2800" dirty="0" smtClean="0">
                <a:ln w="0"/>
                <a:effectLst>
                  <a:outerShdw blurRad="38100" dist="19050" dir="2700000" algn="tl" rotWithShape="0">
                    <a:schemeClr val="dk1">
                      <a:alpha val="40000"/>
                    </a:schemeClr>
                  </a:outerShdw>
                </a:effectLst>
              </a:rPr>
              <a:t>  CONDUCTIVIDAD TÉRMICA</a:t>
            </a:r>
            <a:endParaRPr lang="es-ES" altLang="es-AR" sz="2800" dirty="0">
              <a:ln w="0"/>
              <a:effectLst>
                <a:outerShdw blurRad="38100" dist="19050" dir="2700000" algn="tl" rotWithShape="0">
                  <a:schemeClr val="dk1">
                    <a:alpha val="40000"/>
                  </a:schemeClr>
                </a:outerShdw>
              </a:effectLst>
            </a:endParaRPr>
          </a:p>
        </p:txBody>
      </p:sp>
      <p:grpSp>
        <p:nvGrpSpPr>
          <p:cNvPr id="17" name="16 Grupo"/>
          <p:cNvGrpSpPr/>
          <p:nvPr/>
        </p:nvGrpSpPr>
        <p:grpSpPr>
          <a:xfrm>
            <a:off x="1333227" y="1885938"/>
            <a:ext cx="7122183" cy="4882863"/>
            <a:chOff x="1090413" y="1957376"/>
            <a:chExt cx="7122183" cy="4882863"/>
          </a:xfrm>
        </p:grpSpPr>
        <p:sp>
          <p:nvSpPr>
            <p:cNvPr id="9" name="8 Disco magnético"/>
            <p:cNvSpPr/>
            <p:nvPr/>
          </p:nvSpPr>
          <p:spPr bwMode="auto">
            <a:xfrm>
              <a:off x="1090413" y="4235500"/>
              <a:ext cx="1725262" cy="13003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es-ES" b="1" dirty="0">
                  <a:solidFill>
                    <a:schemeClr val="bg1"/>
                  </a:solidFill>
                </a:rPr>
                <a:t> </a:t>
              </a:r>
              <a:endParaRPr lang="es-ES" b="1" dirty="0" smtClean="0">
                <a:solidFill>
                  <a:schemeClr val="bg1"/>
                </a:solidFill>
              </a:endParaRPr>
            </a:p>
            <a:p>
              <a:pPr algn="ctr">
                <a:defRPr/>
              </a:pPr>
              <a:r>
                <a:rPr lang="es-ES" b="1" dirty="0" smtClean="0">
                  <a:solidFill>
                    <a:schemeClr val="bg1"/>
                  </a:solidFill>
                </a:rPr>
                <a:t> sólidos</a:t>
              </a:r>
              <a:endParaRPr lang="es-ES" b="1" dirty="0">
                <a:solidFill>
                  <a:schemeClr val="bg1"/>
                </a:solidFill>
              </a:endParaRPr>
            </a:p>
          </p:txBody>
        </p:sp>
        <p:sp>
          <p:nvSpPr>
            <p:cNvPr id="11" name="10 Disco magnético"/>
            <p:cNvSpPr/>
            <p:nvPr/>
          </p:nvSpPr>
          <p:spPr bwMode="auto">
            <a:xfrm>
              <a:off x="6500826" y="4235500"/>
              <a:ext cx="1711770" cy="1300374"/>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endParaRPr lang="es-ES" sz="2000" b="1" dirty="0" smtClean="0">
                <a:solidFill>
                  <a:schemeClr val="bg1"/>
                </a:solidFill>
              </a:endParaRPr>
            </a:p>
            <a:p>
              <a:pPr algn="ctr">
                <a:defRPr/>
              </a:pPr>
              <a:r>
                <a:rPr lang="es-ES" sz="2000" b="1" dirty="0" smtClean="0">
                  <a:solidFill>
                    <a:schemeClr val="bg1"/>
                  </a:solidFill>
                </a:rPr>
                <a:t>gases</a:t>
              </a:r>
              <a:endParaRPr lang="es-ES" sz="2000" b="1" dirty="0">
                <a:solidFill>
                  <a:schemeClr val="bg1"/>
                </a:solidFill>
              </a:endParaRPr>
            </a:p>
          </p:txBody>
        </p:sp>
        <p:sp>
          <p:nvSpPr>
            <p:cNvPr id="10" name="9 Disco magnético"/>
            <p:cNvSpPr/>
            <p:nvPr/>
          </p:nvSpPr>
          <p:spPr bwMode="auto">
            <a:xfrm>
              <a:off x="3715465" y="5535874"/>
              <a:ext cx="1713069" cy="130436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endParaRPr lang="es-ES" sz="2000" b="1" dirty="0" smtClean="0">
                <a:solidFill>
                  <a:schemeClr val="bg1"/>
                </a:solidFill>
              </a:endParaRPr>
            </a:p>
            <a:p>
              <a:pPr algn="ctr">
                <a:defRPr/>
              </a:pPr>
              <a:r>
                <a:rPr lang="es-ES" sz="2000" b="1" dirty="0" smtClean="0">
                  <a:solidFill>
                    <a:schemeClr val="bg1"/>
                  </a:solidFill>
                </a:rPr>
                <a:t> </a:t>
              </a:r>
              <a:r>
                <a:rPr lang="es-ES" sz="2000" b="1" dirty="0" smtClean="0">
                  <a:solidFill>
                    <a:schemeClr val="bg1"/>
                  </a:solidFill>
                </a:rPr>
                <a:t>líquidos</a:t>
              </a:r>
              <a:endParaRPr lang="es-ES" sz="2000" b="1" dirty="0">
                <a:solidFill>
                  <a:schemeClr val="bg1"/>
                </a:solidFill>
              </a:endParaRPr>
            </a:p>
          </p:txBody>
        </p:sp>
        <p:sp>
          <p:nvSpPr>
            <p:cNvPr id="9241" name="AutoShape 50"/>
            <p:cNvSpPr>
              <a:spLocks noChangeArrowheads="1"/>
            </p:cNvSpPr>
            <p:nvPr/>
          </p:nvSpPr>
          <p:spPr bwMode="auto">
            <a:xfrm rot="-1574306">
              <a:off x="2696590" y="3933752"/>
              <a:ext cx="1017685" cy="177632"/>
            </a:xfrm>
            <a:prstGeom prst="leftArrow">
              <a:avLst>
                <a:gd name="adj1" fmla="val 50000"/>
                <a:gd name="adj2" fmla="val 1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es-BO" altLang="es-AR" dirty="0"/>
            </a:p>
          </p:txBody>
        </p:sp>
        <p:sp>
          <p:nvSpPr>
            <p:cNvPr id="9242" name="AutoShape 51"/>
            <p:cNvSpPr>
              <a:spLocks noChangeArrowheads="1"/>
            </p:cNvSpPr>
            <p:nvPr/>
          </p:nvSpPr>
          <p:spPr bwMode="auto">
            <a:xfrm rot="16200000">
              <a:off x="3910082" y="4444564"/>
              <a:ext cx="1323837" cy="216000"/>
            </a:xfrm>
            <a:prstGeom prst="leftArrow">
              <a:avLst>
                <a:gd name="adj1" fmla="val 50000"/>
                <a:gd name="adj2" fmla="val 1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es-BO" altLang="es-AR" dirty="0"/>
            </a:p>
          </p:txBody>
        </p:sp>
        <p:sp>
          <p:nvSpPr>
            <p:cNvPr id="9243" name="AutoShape 52"/>
            <p:cNvSpPr>
              <a:spLocks noChangeArrowheads="1"/>
            </p:cNvSpPr>
            <p:nvPr/>
          </p:nvSpPr>
          <p:spPr bwMode="auto">
            <a:xfrm rot="13390910">
              <a:off x="5432957" y="3985925"/>
              <a:ext cx="1013489" cy="203115"/>
            </a:xfrm>
            <a:prstGeom prst="leftArrow">
              <a:avLst>
                <a:gd name="adj1" fmla="val 50000"/>
                <a:gd name="adj2" fmla="val 1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endParaRPr lang="es-BO" altLang="es-AR" dirty="0"/>
            </a:p>
          </p:txBody>
        </p:sp>
        <p:pic>
          <p:nvPicPr>
            <p:cNvPr id="9246"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5331" y="1957376"/>
              <a:ext cx="25733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408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2890</TotalTime>
  <Words>1496</Words>
  <Application>Microsoft Office PowerPoint</Application>
  <PresentationFormat>Personalizado</PresentationFormat>
  <Paragraphs>428</Paragraphs>
  <Slides>42</Slides>
  <Notes>23</Notes>
  <HiddenSlides>0</HiddenSlides>
  <MMClips>1</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42</vt:i4>
      </vt:variant>
    </vt:vector>
  </HeadingPairs>
  <TitlesOfParts>
    <vt:vector size="52" baseType="lpstr">
      <vt:lpstr>Arial</vt:lpstr>
      <vt:lpstr>Calibri</vt:lpstr>
      <vt:lpstr>Century Gothic</vt:lpstr>
      <vt:lpstr>Times New Roman</vt:lpstr>
      <vt:lpstr>Wingdings 2</vt:lpstr>
      <vt:lpstr>Wingdings 3</vt:lpstr>
      <vt:lpstr>Espiral</vt:lpstr>
      <vt:lpstr>Ecuación</vt:lpstr>
      <vt:lpstr>Microsoft Editor de ecuaciones 3.0</vt:lpstr>
      <vt:lpstr>Imagen de mapa de bits</vt:lpstr>
      <vt:lpstr>Transferencia de Calor</vt:lpstr>
      <vt:lpstr>Presentación de PowerPoint</vt:lpstr>
      <vt:lpstr>Transferencia de calor Conducción</vt:lpstr>
      <vt:lpstr>Presentación de PowerPoint</vt:lpstr>
      <vt:lpstr>       CONDUCCIÓN </vt:lpstr>
      <vt:lpstr>Presentación de PowerPoint</vt:lpstr>
      <vt:lpstr>Presentación de PowerPoint</vt:lpstr>
      <vt:lpstr>Presentación de PowerPoint</vt:lpstr>
      <vt:lpstr>Presentación de PowerPoint</vt:lpstr>
      <vt:lpstr>Presentación de PowerPoint</vt:lpstr>
      <vt:lpstr>Conducción unidimensional</vt:lpstr>
      <vt:lpstr>PLACA PLANA</vt:lpstr>
      <vt:lpstr>Presentación de PowerPoint</vt:lpstr>
      <vt:lpstr>Presentación de PowerPoint</vt:lpstr>
      <vt:lpstr>Presentación de PowerPoint</vt:lpstr>
      <vt:lpstr>MULTICAPA</vt:lpstr>
      <vt:lpstr>Presentación de PowerPoint</vt:lpstr>
      <vt:lpstr>CILINDROS</vt:lpstr>
      <vt:lpstr>Presentación de PowerPoint</vt:lpstr>
      <vt:lpstr>Presentación de PowerPoint</vt:lpstr>
      <vt:lpstr>Multicapa</vt:lpstr>
      <vt:lpstr>Presentación de PowerPoint</vt:lpstr>
      <vt:lpstr>ESFERAS</vt:lpstr>
      <vt:lpstr>          </vt:lpstr>
      <vt:lpstr>Presentación de PowerPoint</vt:lpstr>
      <vt:lpstr>Presentación de PowerPoint</vt:lpstr>
      <vt:lpstr>Presentación de PowerPoint</vt:lpstr>
      <vt:lpstr>Presentación de PowerPoint</vt:lpstr>
      <vt:lpstr>Presentación de PowerPoint</vt:lpstr>
      <vt:lpstr>          CILNDROS CON FUENTES DE     CALOR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ECUACIÓN DE ENERGÍA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Transferencia de Calor</dc:title>
  <dc:creator>MaNuEL</dc:creator>
  <cp:lastModifiedBy>pc</cp:lastModifiedBy>
  <cp:revision>275</cp:revision>
  <dcterms:created xsi:type="dcterms:W3CDTF">2010-09-02T00:55:46Z</dcterms:created>
  <dcterms:modified xsi:type="dcterms:W3CDTF">2015-07-21T00:01:25Z</dcterms:modified>
</cp:coreProperties>
</file>