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av" ContentType="audio/wav"/>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8.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9.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0.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1.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3" r:id="rId1"/>
  </p:sldMasterIdLst>
  <p:notesMasterIdLst>
    <p:notesMasterId r:id="rId49"/>
  </p:notesMasterIdLst>
  <p:handoutMasterIdLst>
    <p:handoutMasterId r:id="rId50"/>
  </p:handoutMasterIdLst>
  <p:sldIdLst>
    <p:sldId id="363" r:id="rId2"/>
    <p:sldId id="366" r:id="rId3"/>
    <p:sldId id="418" r:id="rId4"/>
    <p:sldId id="367" r:id="rId5"/>
    <p:sldId id="368" r:id="rId6"/>
    <p:sldId id="369" r:id="rId7"/>
    <p:sldId id="370" r:id="rId8"/>
    <p:sldId id="419" r:id="rId9"/>
    <p:sldId id="371" r:id="rId10"/>
    <p:sldId id="445" r:id="rId11"/>
    <p:sldId id="380" r:id="rId12"/>
    <p:sldId id="372" r:id="rId13"/>
    <p:sldId id="373" r:id="rId14"/>
    <p:sldId id="374" r:id="rId15"/>
    <p:sldId id="446" r:id="rId16"/>
    <p:sldId id="375" r:id="rId17"/>
    <p:sldId id="376" r:id="rId18"/>
    <p:sldId id="377" r:id="rId19"/>
    <p:sldId id="378" r:id="rId20"/>
    <p:sldId id="381" r:id="rId21"/>
    <p:sldId id="379" r:id="rId22"/>
    <p:sldId id="422" r:id="rId23"/>
    <p:sldId id="423" r:id="rId24"/>
    <p:sldId id="424" r:id="rId25"/>
    <p:sldId id="425" r:id="rId26"/>
    <p:sldId id="426" r:id="rId27"/>
    <p:sldId id="382" r:id="rId28"/>
    <p:sldId id="427" r:id="rId29"/>
    <p:sldId id="428" r:id="rId30"/>
    <p:sldId id="429" r:id="rId31"/>
    <p:sldId id="430" r:id="rId32"/>
    <p:sldId id="431" r:id="rId33"/>
    <p:sldId id="440" r:id="rId34"/>
    <p:sldId id="393" r:id="rId35"/>
    <p:sldId id="394" r:id="rId36"/>
    <p:sldId id="432" r:id="rId37"/>
    <p:sldId id="444" r:id="rId38"/>
    <p:sldId id="433" r:id="rId39"/>
    <p:sldId id="434" r:id="rId40"/>
    <p:sldId id="435" r:id="rId41"/>
    <p:sldId id="441" r:id="rId42"/>
    <p:sldId id="447" r:id="rId43"/>
    <p:sldId id="448" r:id="rId44"/>
    <p:sldId id="449" r:id="rId45"/>
    <p:sldId id="450" r:id="rId46"/>
    <p:sldId id="442" r:id="rId47"/>
    <p:sldId id="443" r:id="rId48"/>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25851" autoAdjust="0"/>
    <p:restoredTop sz="98731" autoAdjust="0"/>
  </p:normalViewPr>
  <p:slideViewPr>
    <p:cSldViewPr>
      <p:cViewPr varScale="1">
        <p:scale>
          <a:sx n="86" d="100"/>
          <a:sy n="86" d="100"/>
        </p:scale>
        <p:origin x="773" y="72"/>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A98E448-A7E8-42DE-BF97-7E505E4F5657}" type="doc">
      <dgm:prSet loTypeId="urn:microsoft.com/office/officeart/2005/8/layout/vList2" loCatId="list" qsTypeId="urn:microsoft.com/office/officeart/2005/8/quickstyle/simple1" qsCatId="simple" csTypeId="urn:microsoft.com/office/officeart/2005/8/colors/accent0_1" csCatId="mainScheme" phldr="1"/>
      <dgm:spPr/>
      <dgm:t>
        <a:bodyPr/>
        <a:lstStyle/>
        <a:p>
          <a:endParaRPr lang="es-ES"/>
        </a:p>
      </dgm:t>
    </dgm:pt>
    <dgm:pt modelId="{F516AE3E-A040-43DC-A2AE-D6C30FF77D00}">
      <dgm:prSet phldrT="[Text]" custT="1"/>
      <dgm:spPr/>
      <dgm:t>
        <a:bodyPr/>
        <a:lstStyle/>
        <a:p>
          <a:pPr algn="ctr"/>
          <a:r>
            <a:rPr lang="es-ES" sz="2800" b="1" dirty="0"/>
            <a:t>Valor Presente Neto (VPN</a:t>
          </a:r>
          <a:r>
            <a:rPr lang="es-ES" sz="3600" b="1" dirty="0"/>
            <a:t>)</a:t>
          </a:r>
          <a:endParaRPr lang="es-ES" sz="4800" b="1" dirty="0"/>
        </a:p>
      </dgm:t>
    </dgm:pt>
    <dgm:pt modelId="{527826E7-1DE1-48D4-8F1A-14CC67E99F50}" type="parTrans" cxnId="{51A9C9E1-B4B9-440F-A8CF-A21A2743BA03}">
      <dgm:prSet/>
      <dgm:spPr/>
      <dgm:t>
        <a:bodyPr/>
        <a:lstStyle/>
        <a:p>
          <a:endParaRPr lang="es-ES"/>
        </a:p>
      </dgm:t>
    </dgm:pt>
    <dgm:pt modelId="{FB4706E3-F5E5-4CF5-BA3B-F7C696C405CA}" type="sibTrans" cxnId="{51A9C9E1-B4B9-440F-A8CF-A21A2743BA03}">
      <dgm:prSet/>
      <dgm:spPr/>
      <dgm:t>
        <a:bodyPr/>
        <a:lstStyle/>
        <a:p>
          <a:endParaRPr lang="es-ES"/>
        </a:p>
      </dgm:t>
    </dgm:pt>
    <dgm:pt modelId="{0122FA5B-2996-400A-ACC4-B58A66A9DE3C}" type="pres">
      <dgm:prSet presAssocID="{1A98E448-A7E8-42DE-BF97-7E505E4F5657}" presName="linear" presStyleCnt="0">
        <dgm:presLayoutVars>
          <dgm:animLvl val="lvl"/>
          <dgm:resizeHandles val="exact"/>
        </dgm:presLayoutVars>
      </dgm:prSet>
      <dgm:spPr/>
    </dgm:pt>
    <dgm:pt modelId="{F39F6AA3-2498-4DF1-B3F3-92673C927D78}" type="pres">
      <dgm:prSet presAssocID="{F516AE3E-A040-43DC-A2AE-D6C30FF77D00}" presName="parentText" presStyleLbl="node1" presStyleIdx="0" presStyleCnt="1" custLinFactNeighborY="803">
        <dgm:presLayoutVars>
          <dgm:chMax val="0"/>
          <dgm:bulletEnabled val="1"/>
        </dgm:presLayoutVars>
      </dgm:prSet>
      <dgm:spPr/>
    </dgm:pt>
  </dgm:ptLst>
  <dgm:cxnLst>
    <dgm:cxn modelId="{E18E5BC3-0EA9-4700-A04C-64331B21BE89}" type="presOf" srcId="{1A98E448-A7E8-42DE-BF97-7E505E4F5657}" destId="{0122FA5B-2996-400A-ACC4-B58A66A9DE3C}" srcOrd="0" destOrd="0" presId="urn:microsoft.com/office/officeart/2005/8/layout/vList2"/>
    <dgm:cxn modelId="{51A9C9E1-B4B9-440F-A8CF-A21A2743BA03}" srcId="{1A98E448-A7E8-42DE-BF97-7E505E4F5657}" destId="{F516AE3E-A040-43DC-A2AE-D6C30FF77D00}" srcOrd="0" destOrd="0" parTransId="{527826E7-1DE1-48D4-8F1A-14CC67E99F50}" sibTransId="{FB4706E3-F5E5-4CF5-BA3B-F7C696C405CA}"/>
    <dgm:cxn modelId="{898246EC-A86F-4AE1-B8AE-5870B40ACFC3}" type="presOf" srcId="{F516AE3E-A040-43DC-A2AE-D6C30FF77D00}" destId="{F39F6AA3-2498-4DF1-B3F3-92673C927D78}" srcOrd="0" destOrd="0" presId="urn:microsoft.com/office/officeart/2005/8/layout/vList2"/>
    <dgm:cxn modelId="{5FAF3F06-2368-40DB-BED3-30425A78375B}" type="presParOf" srcId="{0122FA5B-2996-400A-ACC4-B58A66A9DE3C}" destId="{F39F6AA3-2498-4DF1-B3F3-92673C927D78}"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A98E448-A7E8-42DE-BF97-7E505E4F5657}" type="doc">
      <dgm:prSet loTypeId="urn:microsoft.com/office/officeart/2005/8/layout/vList2" loCatId="list" qsTypeId="urn:microsoft.com/office/officeart/2005/8/quickstyle/simple1" qsCatId="simple" csTypeId="urn:microsoft.com/office/officeart/2005/8/colors/accent0_1" csCatId="mainScheme" phldr="1"/>
      <dgm:spPr/>
      <dgm:t>
        <a:bodyPr/>
        <a:lstStyle/>
        <a:p>
          <a:endParaRPr lang="es-ES"/>
        </a:p>
      </dgm:t>
    </dgm:pt>
    <dgm:pt modelId="{F516AE3E-A040-43DC-A2AE-D6C30FF77D00}">
      <dgm:prSet phldrT="[Text]" custT="1"/>
      <dgm:spPr/>
      <dgm:t>
        <a:bodyPr/>
        <a:lstStyle/>
        <a:p>
          <a:pPr algn="ctr"/>
          <a:r>
            <a:rPr lang="es-ES" sz="2800" b="1" dirty="0"/>
            <a:t>Valor Presente Neto (VPN</a:t>
          </a:r>
          <a:r>
            <a:rPr lang="es-ES" sz="3600" b="1" dirty="0"/>
            <a:t>)</a:t>
          </a:r>
          <a:endParaRPr lang="es-ES" sz="4800" b="1" dirty="0"/>
        </a:p>
      </dgm:t>
    </dgm:pt>
    <dgm:pt modelId="{527826E7-1DE1-48D4-8F1A-14CC67E99F50}" type="parTrans" cxnId="{51A9C9E1-B4B9-440F-A8CF-A21A2743BA03}">
      <dgm:prSet/>
      <dgm:spPr/>
      <dgm:t>
        <a:bodyPr/>
        <a:lstStyle/>
        <a:p>
          <a:endParaRPr lang="es-ES"/>
        </a:p>
      </dgm:t>
    </dgm:pt>
    <dgm:pt modelId="{FB4706E3-F5E5-4CF5-BA3B-F7C696C405CA}" type="sibTrans" cxnId="{51A9C9E1-B4B9-440F-A8CF-A21A2743BA03}">
      <dgm:prSet/>
      <dgm:spPr/>
      <dgm:t>
        <a:bodyPr/>
        <a:lstStyle/>
        <a:p>
          <a:endParaRPr lang="es-ES"/>
        </a:p>
      </dgm:t>
    </dgm:pt>
    <dgm:pt modelId="{0122FA5B-2996-400A-ACC4-B58A66A9DE3C}" type="pres">
      <dgm:prSet presAssocID="{1A98E448-A7E8-42DE-BF97-7E505E4F5657}" presName="linear" presStyleCnt="0">
        <dgm:presLayoutVars>
          <dgm:animLvl val="lvl"/>
          <dgm:resizeHandles val="exact"/>
        </dgm:presLayoutVars>
      </dgm:prSet>
      <dgm:spPr/>
    </dgm:pt>
    <dgm:pt modelId="{F39F6AA3-2498-4DF1-B3F3-92673C927D78}" type="pres">
      <dgm:prSet presAssocID="{F516AE3E-A040-43DC-A2AE-D6C30FF77D00}" presName="parentText" presStyleLbl="node1" presStyleIdx="0" presStyleCnt="1" custLinFactNeighborY="803">
        <dgm:presLayoutVars>
          <dgm:chMax val="0"/>
          <dgm:bulletEnabled val="1"/>
        </dgm:presLayoutVars>
      </dgm:prSet>
      <dgm:spPr/>
    </dgm:pt>
  </dgm:ptLst>
  <dgm:cxnLst>
    <dgm:cxn modelId="{88579115-EF20-4940-B770-DB20E5622606}" type="presOf" srcId="{1A98E448-A7E8-42DE-BF97-7E505E4F5657}" destId="{0122FA5B-2996-400A-ACC4-B58A66A9DE3C}" srcOrd="0" destOrd="0" presId="urn:microsoft.com/office/officeart/2005/8/layout/vList2"/>
    <dgm:cxn modelId="{AA320318-A95F-4555-A353-8DBCE4C16216}" type="presOf" srcId="{F516AE3E-A040-43DC-A2AE-D6C30FF77D00}" destId="{F39F6AA3-2498-4DF1-B3F3-92673C927D78}" srcOrd="0" destOrd="0" presId="urn:microsoft.com/office/officeart/2005/8/layout/vList2"/>
    <dgm:cxn modelId="{51A9C9E1-B4B9-440F-A8CF-A21A2743BA03}" srcId="{1A98E448-A7E8-42DE-BF97-7E505E4F5657}" destId="{F516AE3E-A040-43DC-A2AE-D6C30FF77D00}" srcOrd="0" destOrd="0" parTransId="{527826E7-1DE1-48D4-8F1A-14CC67E99F50}" sibTransId="{FB4706E3-F5E5-4CF5-BA3B-F7C696C405CA}"/>
    <dgm:cxn modelId="{4CA768E8-7A1F-480A-B7E3-0726C1597389}" type="presParOf" srcId="{0122FA5B-2996-400A-ACC4-B58A66A9DE3C}" destId="{F39F6AA3-2498-4DF1-B3F3-92673C927D78}" srcOrd="0" destOrd="0" presId="urn:microsoft.com/office/officeart/2005/8/layout/vList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A98E448-A7E8-42DE-BF97-7E505E4F5657}" type="doc">
      <dgm:prSet loTypeId="urn:microsoft.com/office/officeart/2005/8/layout/vList2" loCatId="list" qsTypeId="urn:microsoft.com/office/officeart/2005/8/quickstyle/simple1" qsCatId="simple" csTypeId="urn:microsoft.com/office/officeart/2005/8/colors/accent0_1" csCatId="mainScheme" phldr="1"/>
      <dgm:spPr/>
      <dgm:t>
        <a:bodyPr/>
        <a:lstStyle/>
        <a:p>
          <a:endParaRPr lang="es-ES"/>
        </a:p>
      </dgm:t>
    </dgm:pt>
    <dgm:pt modelId="{F516AE3E-A040-43DC-A2AE-D6C30FF77D00}">
      <dgm:prSet phldrT="[Text]" custT="1"/>
      <dgm:spPr/>
      <dgm:t>
        <a:bodyPr/>
        <a:lstStyle/>
        <a:p>
          <a:pPr algn="ctr"/>
          <a:r>
            <a:rPr lang="es-ES" sz="2800" b="1" dirty="0"/>
            <a:t>Valor Presente Neto (VPN</a:t>
          </a:r>
          <a:r>
            <a:rPr lang="es-ES" sz="3600" b="1" dirty="0"/>
            <a:t>)</a:t>
          </a:r>
          <a:endParaRPr lang="es-ES" sz="4800" b="1" dirty="0"/>
        </a:p>
      </dgm:t>
    </dgm:pt>
    <dgm:pt modelId="{527826E7-1DE1-48D4-8F1A-14CC67E99F50}" type="parTrans" cxnId="{51A9C9E1-B4B9-440F-A8CF-A21A2743BA03}">
      <dgm:prSet/>
      <dgm:spPr/>
      <dgm:t>
        <a:bodyPr/>
        <a:lstStyle/>
        <a:p>
          <a:endParaRPr lang="es-ES"/>
        </a:p>
      </dgm:t>
    </dgm:pt>
    <dgm:pt modelId="{FB4706E3-F5E5-4CF5-BA3B-F7C696C405CA}" type="sibTrans" cxnId="{51A9C9E1-B4B9-440F-A8CF-A21A2743BA03}">
      <dgm:prSet/>
      <dgm:spPr/>
      <dgm:t>
        <a:bodyPr/>
        <a:lstStyle/>
        <a:p>
          <a:endParaRPr lang="es-ES"/>
        </a:p>
      </dgm:t>
    </dgm:pt>
    <dgm:pt modelId="{0122FA5B-2996-400A-ACC4-B58A66A9DE3C}" type="pres">
      <dgm:prSet presAssocID="{1A98E448-A7E8-42DE-BF97-7E505E4F5657}" presName="linear" presStyleCnt="0">
        <dgm:presLayoutVars>
          <dgm:animLvl val="lvl"/>
          <dgm:resizeHandles val="exact"/>
        </dgm:presLayoutVars>
      </dgm:prSet>
      <dgm:spPr/>
    </dgm:pt>
    <dgm:pt modelId="{F39F6AA3-2498-4DF1-B3F3-92673C927D78}" type="pres">
      <dgm:prSet presAssocID="{F516AE3E-A040-43DC-A2AE-D6C30FF77D00}" presName="parentText" presStyleLbl="node1" presStyleIdx="0" presStyleCnt="1" custLinFactNeighborY="803">
        <dgm:presLayoutVars>
          <dgm:chMax val="0"/>
          <dgm:bulletEnabled val="1"/>
        </dgm:presLayoutVars>
      </dgm:prSet>
      <dgm:spPr/>
    </dgm:pt>
  </dgm:ptLst>
  <dgm:cxnLst>
    <dgm:cxn modelId="{2F74581F-1446-4718-AB31-C411CA8189DB}" type="presOf" srcId="{F516AE3E-A040-43DC-A2AE-D6C30FF77D00}" destId="{F39F6AA3-2498-4DF1-B3F3-92673C927D78}" srcOrd="0" destOrd="0" presId="urn:microsoft.com/office/officeart/2005/8/layout/vList2"/>
    <dgm:cxn modelId="{41854071-1D7B-43AA-946F-C75C030179B0}" type="presOf" srcId="{1A98E448-A7E8-42DE-BF97-7E505E4F5657}" destId="{0122FA5B-2996-400A-ACC4-B58A66A9DE3C}" srcOrd="0" destOrd="0" presId="urn:microsoft.com/office/officeart/2005/8/layout/vList2"/>
    <dgm:cxn modelId="{51A9C9E1-B4B9-440F-A8CF-A21A2743BA03}" srcId="{1A98E448-A7E8-42DE-BF97-7E505E4F5657}" destId="{F516AE3E-A040-43DC-A2AE-D6C30FF77D00}" srcOrd="0" destOrd="0" parTransId="{527826E7-1DE1-48D4-8F1A-14CC67E99F50}" sibTransId="{FB4706E3-F5E5-4CF5-BA3B-F7C696C405CA}"/>
    <dgm:cxn modelId="{E5012FED-FB27-49B6-A045-4852A7E33734}" type="presParOf" srcId="{0122FA5B-2996-400A-ACC4-B58A66A9DE3C}" destId="{F39F6AA3-2498-4DF1-B3F3-92673C927D78}"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A98E448-A7E8-42DE-BF97-7E505E4F5657}" type="doc">
      <dgm:prSet loTypeId="urn:microsoft.com/office/officeart/2005/8/layout/vList2" loCatId="list" qsTypeId="urn:microsoft.com/office/officeart/2005/8/quickstyle/simple1" qsCatId="simple" csTypeId="urn:microsoft.com/office/officeart/2005/8/colors/accent0_1" csCatId="mainScheme" phldr="1"/>
      <dgm:spPr/>
      <dgm:t>
        <a:bodyPr/>
        <a:lstStyle/>
        <a:p>
          <a:endParaRPr lang="es-ES"/>
        </a:p>
      </dgm:t>
    </dgm:pt>
    <dgm:pt modelId="{F516AE3E-A040-43DC-A2AE-D6C30FF77D00}">
      <dgm:prSet phldrT="[Text]" custT="1"/>
      <dgm:spPr/>
      <dgm:t>
        <a:bodyPr/>
        <a:lstStyle/>
        <a:p>
          <a:pPr algn="just"/>
          <a:r>
            <a:rPr lang="es-ES" sz="3200" b="1" dirty="0"/>
            <a:t>Determinar el VAN para cada Alternativa</a:t>
          </a:r>
          <a:endParaRPr lang="es-ES" sz="4400" b="1" dirty="0"/>
        </a:p>
      </dgm:t>
    </dgm:pt>
    <dgm:pt modelId="{527826E7-1DE1-48D4-8F1A-14CC67E99F50}" type="parTrans" cxnId="{51A9C9E1-B4B9-440F-A8CF-A21A2743BA03}">
      <dgm:prSet/>
      <dgm:spPr/>
      <dgm:t>
        <a:bodyPr/>
        <a:lstStyle/>
        <a:p>
          <a:pPr algn="just"/>
          <a:endParaRPr lang="es-ES"/>
        </a:p>
      </dgm:t>
    </dgm:pt>
    <dgm:pt modelId="{FB4706E3-F5E5-4CF5-BA3B-F7C696C405CA}" type="sibTrans" cxnId="{51A9C9E1-B4B9-440F-A8CF-A21A2743BA03}">
      <dgm:prSet/>
      <dgm:spPr/>
      <dgm:t>
        <a:bodyPr/>
        <a:lstStyle/>
        <a:p>
          <a:pPr algn="just"/>
          <a:endParaRPr lang="es-ES"/>
        </a:p>
      </dgm:t>
    </dgm:pt>
    <dgm:pt modelId="{0122FA5B-2996-400A-ACC4-B58A66A9DE3C}" type="pres">
      <dgm:prSet presAssocID="{1A98E448-A7E8-42DE-BF97-7E505E4F5657}" presName="linear" presStyleCnt="0">
        <dgm:presLayoutVars>
          <dgm:animLvl val="lvl"/>
          <dgm:resizeHandles val="exact"/>
        </dgm:presLayoutVars>
      </dgm:prSet>
      <dgm:spPr/>
    </dgm:pt>
    <dgm:pt modelId="{F39F6AA3-2498-4DF1-B3F3-92673C927D78}" type="pres">
      <dgm:prSet presAssocID="{F516AE3E-A040-43DC-A2AE-D6C30FF77D00}" presName="parentText" presStyleLbl="node1" presStyleIdx="0" presStyleCnt="1" custLinFactNeighborX="847" custLinFactNeighborY="24">
        <dgm:presLayoutVars>
          <dgm:chMax val="0"/>
          <dgm:bulletEnabled val="1"/>
        </dgm:presLayoutVars>
      </dgm:prSet>
      <dgm:spPr/>
    </dgm:pt>
  </dgm:ptLst>
  <dgm:cxnLst>
    <dgm:cxn modelId="{927CB342-CEC7-4082-8D63-B40A96378522}" type="presOf" srcId="{1A98E448-A7E8-42DE-BF97-7E505E4F5657}" destId="{0122FA5B-2996-400A-ACC4-B58A66A9DE3C}" srcOrd="0" destOrd="0" presId="urn:microsoft.com/office/officeart/2005/8/layout/vList2"/>
    <dgm:cxn modelId="{3A204186-4655-4717-9D66-83066C05738D}" type="presOf" srcId="{F516AE3E-A040-43DC-A2AE-D6C30FF77D00}" destId="{F39F6AA3-2498-4DF1-B3F3-92673C927D78}" srcOrd="0" destOrd="0" presId="urn:microsoft.com/office/officeart/2005/8/layout/vList2"/>
    <dgm:cxn modelId="{51A9C9E1-B4B9-440F-A8CF-A21A2743BA03}" srcId="{1A98E448-A7E8-42DE-BF97-7E505E4F5657}" destId="{F516AE3E-A040-43DC-A2AE-D6C30FF77D00}" srcOrd="0" destOrd="0" parTransId="{527826E7-1DE1-48D4-8F1A-14CC67E99F50}" sibTransId="{FB4706E3-F5E5-4CF5-BA3B-F7C696C405CA}"/>
    <dgm:cxn modelId="{7503D9AA-FB03-4367-BB3D-EA14873AC4A4}" type="presParOf" srcId="{0122FA5B-2996-400A-ACC4-B58A66A9DE3C}" destId="{F39F6AA3-2498-4DF1-B3F3-92673C927D78}"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A98E448-A7E8-42DE-BF97-7E505E4F5657}" type="doc">
      <dgm:prSet loTypeId="urn:microsoft.com/office/officeart/2005/8/layout/vList2" loCatId="list" qsTypeId="urn:microsoft.com/office/officeart/2005/8/quickstyle/simple1" qsCatId="simple" csTypeId="urn:microsoft.com/office/officeart/2005/8/colors/accent0_1" csCatId="mainScheme" phldr="1"/>
      <dgm:spPr/>
      <dgm:t>
        <a:bodyPr/>
        <a:lstStyle/>
        <a:p>
          <a:endParaRPr lang="es-ES"/>
        </a:p>
      </dgm:t>
    </dgm:pt>
    <dgm:pt modelId="{F516AE3E-A040-43DC-A2AE-D6C30FF77D00}">
      <dgm:prSet phldrT="[Text]" custT="1"/>
      <dgm:spPr/>
      <dgm:t>
        <a:bodyPr/>
        <a:lstStyle/>
        <a:p>
          <a:pPr algn="ctr"/>
          <a:r>
            <a:rPr lang="es-ES" sz="4400" b="0" dirty="0">
              <a:effectLst>
                <a:outerShdw blurRad="38100" dist="38100" dir="2700000" algn="tl">
                  <a:srgbClr val="000000">
                    <a:alpha val="43137"/>
                  </a:srgbClr>
                </a:outerShdw>
              </a:effectLst>
            </a:rPr>
            <a:t>Tasa Interna de Retorno (TIR)</a:t>
          </a:r>
        </a:p>
      </dgm:t>
    </dgm:pt>
    <dgm:pt modelId="{527826E7-1DE1-48D4-8F1A-14CC67E99F50}" type="parTrans" cxnId="{51A9C9E1-B4B9-440F-A8CF-A21A2743BA03}">
      <dgm:prSet/>
      <dgm:spPr/>
      <dgm:t>
        <a:bodyPr/>
        <a:lstStyle/>
        <a:p>
          <a:endParaRPr lang="es-ES"/>
        </a:p>
      </dgm:t>
    </dgm:pt>
    <dgm:pt modelId="{FB4706E3-F5E5-4CF5-BA3B-F7C696C405CA}" type="sibTrans" cxnId="{51A9C9E1-B4B9-440F-A8CF-A21A2743BA03}">
      <dgm:prSet/>
      <dgm:spPr/>
      <dgm:t>
        <a:bodyPr/>
        <a:lstStyle/>
        <a:p>
          <a:endParaRPr lang="es-ES"/>
        </a:p>
      </dgm:t>
    </dgm:pt>
    <dgm:pt modelId="{0122FA5B-2996-400A-ACC4-B58A66A9DE3C}" type="pres">
      <dgm:prSet presAssocID="{1A98E448-A7E8-42DE-BF97-7E505E4F5657}" presName="linear" presStyleCnt="0">
        <dgm:presLayoutVars>
          <dgm:animLvl val="lvl"/>
          <dgm:resizeHandles val="exact"/>
        </dgm:presLayoutVars>
      </dgm:prSet>
      <dgm:spPr/>
    </dgm:pt>
    <dgm:pt modelId="{F39F6AA3-2498-4DF1-B3F3-92673C927D78}" type="pres">
      <dgm:prSet presAssocID="{F516AE3E-A040-43DC-A2AE-D6C30FF77D00}" presName="parentText" presStyleLbl="node1" presStyleIdx="0" presStyleCnt="1" custLinFactNeighborX="847" custLinFactNeighborY="24">
        <dgm:presLayoutVars>
          <dgm:chMax val="0"/>
          <dgm:bulletEnabled val="1"/>
        </dgm:presLayoutVars>
      </dgm:prSet>
      <dgm:spPr/>
    </dgm:pt>
  </dgm:ptLst>
  <dgm:cxnLst>
    <dgm:cxn modelId="{E4C1534D-BE21-44C4-9A7B-FDA1DE766E0B}" type="presOf" srcId="{1A98E448-A7E8-42DE-BF97-7E505E4F5657}" destId="{0122FA5B-2996-400A-ACC4-B58A66A9DE3C}" srcOrd="0" destOrd="0" presId="urn:microsoft.com/office/officeart/2005/8/layout/vList2"/>
    <dgm:cxn modelId="{51A9C9E1-B4B9-440F-A8CF-A21A2743BA03}" srcId="{1A98E448-A7E8-42DE-BF97-7E505E4F5657}" destId="{F516AE3E-A040-43DC-A2AE-D6C30FF77D00}" srcOrd="0" destOrd="0" parTransId="{527826E7-1DE1-48D4-8F1A-14CC67E99F50}" sibTransId="{FB4706E3-F5E5-4CF5-BA3B-F7C696C405CA}"/>
    <dgm:cxn modelId="{D31BB5E4-335B-42E5-B7F6-FDB6ED9B2FDF}" type="presOf" srcId="{F516AE3E-A040-43DC-A2AE-D6C30FF77D00}" destId="{F39F6AA3-2498-4DF1-B3F3-92673C927D78}" srcOrd="0" destOrd="0" presId="urn:microsoft.com/office/officeart/2005/8/layout/vList2"/>
    <dgm:cxn modelId="{980F9703-86F7-4133-9537-C3582FBC7B68}" type="presParOf" srcId="{0122FA5B-2996-400A-ACC4-B58A66A9DE3C}" destId="{F39F6AA3-2498-4DF1-B3F3-92673C927D78}"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A98E448-A7E8-42DE-BF97-7E505E4F5657}" type="doc">
      <dgm:prSet loTypeId="urn:microsoft.com/office/officeart/2005/8/layout/vList2" loCatId="list" qsTypeId="urn:microsoft.com/office/officeart/2005/8/quickstyle/simple1" qsCatId="simple" csTypeId="urn:microsoft.com/office/officeart/2005/8/colors/accent0_1" csCatId="mainScheme" phldr="1"/>
      <dgm:spPr/>
      <dgm:t>
        <a:bodyPr/>
        <a:lstStyle/>
        <a:p>
          <a:endParaRPr lang="es-ES"/>
        </a:p>
      </dgm:t>
    </dgm:pt>
    <dgm:pt modelId="{F516AE3E-A040-43DC-A2AE-D6C30FF77D00}">
      <dgm:prSet phldrT="[Text]" custT="1"/>
      <dgm:spPr/>
      <dgm:t>
        <a:bodyPr/>
        <a:lstStyle/>
        <a:p>
          <a:pPr algn="ctr"/>
          <a:r>
            <a:rPr lang="es-ES" sz="4000" b="1" dirty="0"/>
            <a:t>Tasa Interna de Retorno (TIR)</a:t>
          </a:r>
        </a:p>
      </dgm:t>
    </dgm:pt>
    <dgm:pt modelId="{527826E7-1DE1-48D4-8F1A-14CC67E99F50}" type="parTrans" cxnId="{51A9C9E1-B4B9-440F-A8CF-A21A2743BA03}">
      <dgm:prSet/>
      <dgm:spPr/>
      <dgm:t>
        <a:bodyPr/>
        <a:lstStyle/>
        <a:p>
          <a:endParaRPr lang="es-ES"/>
        </a:p>
      </dgm:t>
    </dgm:pt>
    <dgm:pt modelId="{FB4706E3-F5E5-4CF5-BA3B-F7C696C405CA}" type="sibTrans" cxnId="{51A9C9E1-B4B9-440F-A8CF-A21A2743BA03}">
      <dgm:prSet/>
      <dgm:spPr/>
      <dgm:t>
        <a:bodyPr/>
        <a:lstStyle/>
        <a:p>
          <a:endParaRPr lang="es-ES"/>
        </a:p>
      </dgm:t>
    </dgm:pt>
    <dgm:pt modelId="{0122FA5B-2996-400A-ACC4-B58A66A9DE3C}" type="pres">
      <dgm:prSet presAssocID="{1A98E448-A7E8-42DE-BF97-7E505E4F5657}" presName="linear" presStyleCnt="0">
        <dgm:presLayoutVars>
          <dgm:animLvl val="lvl"/>
          <dgm:resizeHandles val="exact"/>
        </dgm:presLayoutVars>
      </dgm:prSet>
      <dgm:spPr/>
    </dgm:pt>
    <dgm:pt modelId="{F39F6AA3-2498-4DF1-B3F3-92673C927D78}" type="pres">
      <dgm:prSet presAssocID="{F516AE3E-A040-43DC-A2AE-D6C30FF77D00}" presName="parentText" presStyleLbl="node1" presStyleIdx="0" presStyleCnt="1" custLinFactNeighborX="855" custLinFactNeighborY="21">
        <dgm:presLayoutVars>
          <dgm:chMax val="0"/>
          <dgm:bulletEnabled val="1"/>
        </dgm:presLayoutVars>
      </dgm:prSet>
      <dgm:spPr/>
    </dgm:pt>
  </dgm:ptLst>
  <dgm:cxnLst>
    <dgm:cxn modelId="{C119E54F-C264-4865-B275-02D0A66143DB}" type="presOf" srcId="{1A98E448-A7E8-42DE-BF97-7E505E4F5657}" destId="{0122FA5B-2996-400A-ACC4-B58A66A9DE3C}" srcOrd="0" destOrd="0" presId="urn:microsoft.com/office/officeart/2005/8/layout/vList2"/>
    <dgm:cxn modelId="{7D7BEAC5-0846-4B00-8BDC-34310DC8DE09}" type="presOf" srcId="{F516AE3E-A040-43DC-A2AE-D6C30FF77D00}" destId="{F39F6AA3-2498-4DF1-B3F3-92673C927D78}" srcOrd="0" destOrd="0" presId="urn:microsoft.com/office/officeart/2005/8/layout/vList2"/>
    <dgm:cxn modelId="{51A9C9E1-B4B9-440F-A8CF-A21A2743BA03}" srcId="{1A98E448-A7E8-42DE-BF97-7E505E4F5657}" destId="{F516AE3E-A040-43DC-A2AE-D6C30FF77D00}" srcOrd="0" destOrd="0" parTransId="{527826E7-1DE1-48D4-8F1A-14CC67E99F50}" sibTransId="{FB4706E3-F5E5-4CF5-BA3B-F7C696C405CA}"/>
    <dgm:cxn modelId="{18794743-5035-42CC-A25B-B47963BBE266}" type="presParOf" srcId="{0122FA5B-2996-400A-ACC4-B58A66A9DE3C}" destId="{F39F6AA3-2498-4DF1-B3F3-92673C927D78}"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A98E448-A7E8-42DE-BF97-7E505E4F5657}" type="doc">
      <dgm:prSet loTypeId="urn:microsoft.com/office/officeart/2005/8/layout/vList2" loCatId="list" qsTypeId="urn:microsoft.com/office/officeart/2005/8/quickstyle/simple1" qsCatId="simple" csTypeId="urn:microsoft.com/office/officeart/2005/8/colors/accent0_1" csCatId="mainScheme" phldr="1"/>
      <dgm:spPr/>
      <dgm:t>
        <a:bodyPr/>
        <a:lstStyle/>
        <a:p>
          <a:endParaRPr lang="es-ES"/>
        </a:p>
      </dgm:t>
    </dgm:pt>
    <dgm:pt modelId="{F516AE3E-A040-43DC-A2AE-D6C30FF77D00}">
      <dgm:prSet phldrT="[Text]" custT="1"/>
      <dgm:spPr/>
      <dgm:t>
        <a:bodyPr/>
        <a:lstStyle/>
        <a:p>
          <a:pPr algn="ctr"/>
          <a:r>
            <a:rPr lang="es-ES" sz="4400" b="0" dirty="0">
              <a:effectLst>
                <a:outerShdw blurRad="38100" dist="38100" dir="2700000" algn="tl">
                  <a:srgbClr val="000000">
                    <a:alpha val="43137"/>
                  </a:srgbClr>
                </a:outerShdw>
              </a:effectLst>
            </a:rPr>
            <a:t>Tasa Interna de Retorno (TIR)</a:t>
          </a:r>
        </a:p>
      </dgm:t>
    </dgm:pt>
    <dgm:pt modelId="{527826E7-1DE1-48D4-8F1A-14CC67E99F50}" type="parTrans" cxnId="{51A9C9E1-B4B9-440F-A8CF-A21A2743BA03}">
      <dgm:prSet/>
      <dgm:spPr/>
      <dgm:t>
        <a:bodyPr/>
        <a:lstStyle/>
        <a:p>
          <a:endParaRPr lang="es-ES"/>
        </a:p>
      </dgm:t>
    </dgm:pt>
    <dgm:pt modelId="{FB4706E3-F5E5-4CF5-BA3B-F7C696C405CA}" type="sibTrans" cxnId="{51A9C9E1-B4B9-440F-A8CF-A21A2743BA03}">
      <dgm:prSet/>
      <dgm:spPr/>
      <dgm:t>
        <a:bodyPr/>
        <a:lstStyle/>
        <a:p>
          <a:endParaRPr lang="es-ES"/>
        </a:p>
      </dgm:t>
    </dgm:pt>
    <dgm:pt modelId="{0122FA5B-2996-400A-ACC4-B58A66A9DE3C}" type="pres">
      <dgm:prSet presAssocID="{1A98E448-A7E8-42DE-BF97-7E505E4F5657}" presName="linear" presStyleCnt="0">
        <dgm:presLayoutVars>
          <dgm:animLvl val="lvl"/>
          <dgm:resizeHandles val="exact"/>
        </dgm:presLayoutVars>
      </dgm:prSet>
      <dgm:spPr/>
    </dgm:pt>
    <dgm:pt modelId="{F39F6AA3-2498-4DF1-B3F3-92673C927D78}" type="pres">
      <dgm:prSet presAssocID="{F516AE3E-A040-43DC-A2AE-D6C30FF77D00}" presName="parentText" presStyleLbl="node1" presStyleIdx="0" presStyleCnt="1" custLinFactNeighborX="855" custLinFactNeighborY="21">
        <dgm:presLayoutVars>
          <dgm:chMax val="0"/>
          <dgm:bulletEnabled val="1"/>
        </dgm:presLayoutVars>
      </dgm:prSet>
      <dgm:spPr/>
    </dgm:pt>
  </dgm:ptLst>
  <dgm:cxnLst>
    <dgm:cxn modelId="{EEA7D10C-16E3-4B46-9EFD-B57D8220AEA3}" type="presOf" srcId="{1A98E448-A7E8-42DE-BF97-7E505E4F5657}" destId="{0122FA5B-2996-400A-ACC4-B58A66A9DE3C}" srcOrd="0" destOrd="0" presId="urn:microsoft.com/office/officeart/2005/8/layout/vList2"/>
    <dgm:cxn modelId="{51A9C9E1-B4B9-440F-A8CF-A21A2743BA03}" srcId="{1A98E448-A7E8-42DE-BF97-7E505E4F5657}" destId="{F516AE3E-A040-43DC-A2AE-D6C30FF77D00}" srcOrd="0" destOrd="0" parTransId="{527826E7-1DE1-48D4-8F1A-14CC67E99F50}" sibTransId="{FB4706E3-F5E5-4CF5-BA3B-F7C696C405CA}"/>
    <dgm:cxn modelId="{89CA9EE5-ECB5-4DAC-BA38-70596E1C338A}" type="presOf" srcId="{F516AE3E-A040-43DC-A2AE-D6C30FF77D00}" destId="{F39F6AA3-2498-4DF1-B3F3-92673C927D78}" srcOrd="0" destOrd="0" presId="urn:microsoft.com/office/officeart/2005/8/layout/vList2"/>
    <dgm:cxn modelId="{0478517C-6589-4EE2-B124-E3D0E694017F}" type="presParOf" srcId="{0122FA5B-2996-400A-ACC4-B58A66A9DE3C}" destId="{F39F6AA3-2498-4DF1-B3F3-92673C927D78}"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A98E448-A7E8-42DE-BF97-7E505E4F5657}" type="doc">
      <dgm:prSet loTypeId="urn:microsoft.com/office/officeart/2005/8/layout/vList2" loCatId="list" qsTypeId="urn:microsoft.com/office/officeart/2005/8/quickstyle/simple1" qsCatId="simple" csTypeId="urn:microsoft.com/office/officeart/2005/8/colors/accent0_1" csCatId="mainScheme" phldr="1"/>
      <dgm:spPr/>
      <dgm:t>
        <a:bodyPr/>
        <a:lstStyle/>
        <a:p>
          <a:endParaRPr lang="es-ES"/>
        </a:p>
      </dgm:t>
    </dgm:pt>
    <dgm:pt modelId="{F516AE3E-A040-43DC-A2AE-D6C30FF77D00}">
      <dgm:prSet phldrT="[Text]" custT="1"/>
      <dgm:spPr/>
      <dgm:t>
        <a:bodyPr/>
        <a:lstStyle/>
        <a:p>
          <a:pPr algn="ctr"/>
          <a:r>
            <a:rPr lang="es-ES" sz="4000" b="1" dirty="0"/>
            <a:t>Tasa Interna de Retorno (TIR)</a:t>
          </a:r>
        </a:p>
      </dgm:t>
    </dgm:pt>
    <dgm:pt modelId="{527826E7-1DE1-48D4-8F1A-14CC67E99F50}" type="parTrans" cxnId="{51A9C9E1-B4B9-440F-A8CF-A21A2743BA03}">
      <dgm:prSet/>
      <dgm:spPr/>
      <dgm:t>
        <a:bodyPr/>
        <a:lstStyle/>
        <a:p>
          <a:endParaRPr lang="es-ES"/>
        </a:p>
      </dgm:t>
    </dgm:pt>
    <dgm:pt modelId="{FB4706E3-F5E5-4CF5-BA3B-F7C696C405CA}" type="sibTrans" cxnId="{51A9C9E1-B4B9-440F-A8CF-A21A2743BA03}">
      <dgm:prSet/>
      <dgm:spPr/>
      <dgm:t>
        <a:bodyPr/>
        <a:lstStyle/>
        <a:p>
          <a:endParaRPr lang="es-ES"/>
        </a:p>
      </dgm:t>
    </dgm:pt>
    <dgm:pt modelId="{0122FA5B-2996-400A-ACC4-B58A66A9DE3C}" type="pres">
      <dgm:prSet presAssocID="{1A98E448-A7E8-42DE-BF97-7E505E4F5657}" presName="linear" presStyleCnt="0">
        <dgm:presLayoutVars>
          <dgm:animLvl val="lvl"/>
          <dgm:resizeHandles val="exact"/>
        </dgm:presLayoutVars>
      </dgm:prSet>
      <dgm:spPr/>
    </dgm:pt>
    <dgm:pt modelId="{F39F6AA3-2498-4DF1-B3F3-92673C927D78}" type="pres">
      <dgm:prSet presAssocID="{F516AE3E-A040-43DC-A2AE-D6C30FF77D00}" presName="parentText" presStyleLbl="node1" presStyleIdx="0" presStyleCnt="1" custLinFactNeighborX="855" custLinFactNeighborY="21">
        <dgm:presLayoutVars>
          <dgm:chMax val="0"/>
          <dgm:bulletEnabled val="1"/>
        </dgm:presLayoutVars>
      </dgm:prSet>
      <dgm:spPr/>
    </dgm:pt>
  </dgm:ptLst>
  <dgm:cxnLst>
    <dgm:cxn modelId="{ED542409-FAE0-4E16-84F8-5C0C51A99C38}" type="presOf" srcId="{1A98E448-A7E8-42DE-BF97-7E505E4F5657}" destId="{0122FA5B-2996-400A-ACC4-B58A66A9DE3C}" srcOrd="0" destOrd="0" presId="urn:microsoft.com/office/officeart/2005/8/layout/vList2"/>
    <dgm:cxn modelId="{FAA19685-6E4C-4585-89F3-FFC6E6094A28}" type="presOf" srcId="{F516AE3E-A040-43DC-A2AE-D6C30FF77D00}" destId="{F39F6AA3-2498-4DF1-B3F3-92673C927D78}" srcOrd="0" destOrd="0" presId="urn:microsoft.com/office/officeart/2005/8/layout/vList2"/>
    <dgm:cxn modelId="{51A9C9E1-B4B9-440F-A8CF-A21A2743BA03}" srcId="{1A98E448-A7E8-42DE-BF97-7E505E4F5657}" destId="{F516AE3E-A040-43DC-A2AE-D6C30FF77D00}" srcOrd="0" destOrd="0" parTransId="{527826E7-1DE1-48D4-8F1A-14CC67E99F50}" sibTransId="{FB4706E3-F5E5-4CF5-BA3B-F7C696C405CA}"/>
    <dgm:cxn modelId="{CC6DEACB-E55D-4C55-85B6-04E1E89C46B5}" type="presParOf" srcId="{0122FA5B-2996-400A-ACC4-B58A66A9DE3C}" destId="{F39F6AA3-2498-4DF1-B3F3-92673C927D78}"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1A98E448-A7E8-42DE-BF97-7E505E4F5657}" type="doc">
      <dgm:prSet loTypeId="urn:microsoft.com/office/officeart/2005/8/layout/vList2" loCatId="list" qsTypeId="urn:microsoft.com/office/officeart/2005/8/quickstyle/simple1" qsCatId="simple" csTypeId="urn:microsoft.com/office/officeart/2005/8/colors/accent0_1" csCatId="mainScheme" phldr="1"/>
      <dgm:spPr/>
      <dgm:t>
        <a:bodyPr/>
        <a:lstStyle/>
        <a:p>
          <a:endParaRPr lang="es-ES"/>
        </a:p>
      </dgm:t>
    </dgm:pt>
    <dgm:pt modelId="{F516AE3E-A040-43DC-A2AE-D6C30FF77D00}">
      <dgm:prSet phldrT="[Text]" custT="1"/>
      <dgm:spPr/>
      <dgm:t>
        <a:bodyPr/>
        <a:lstStyle/>
        <a:p>
          <a:pPr algn="ctr"/>
          <a:r>
            <a:rPr lang="es-ES" sz="4000" b="0" dirty="0">
              <a:effectLst>
                <a:outerShdw blurRad="38100" dist="38100" dir="2700000" algn="tl">
                  <a:srgbClr val="000000">
                    <a:alpha val="43137"/>
                  </a:srgbClr>
                </a:outerShdw>
              </a:effectLst>
            </a:rPr>
            <a:t>Tasa Interna de Retorno (TIR)</a:t>
          </a:r>
        </a:p>
      </dgm:t>
    </dgm:pt>
    <dgm:pt modelId="{527826E7-1DE1-48D4-8F1A-14CC67E99F50}" type="parTrans" cxnId="{51A9C9E1-B4B9-440F-A8CF-A21A2743BA03}">
      <dgm:prSet/>
      <dgm:spPr/>
      <dgm:t>
        <a:bodyPr/>
        <a:lstStyle/>
        <a:p>
          <a:endParaRPr lang="es-ES"/>
        </a:p>
      </dgm:t>
    </dgm:pt>
    <dgm:pt modelId="{FB4706E3-F5E5-4CF5-BA3B-F7C696C405CA}" type="sibTrans" cxnId="{51A9C9E1-B4B9-440F-A8CF-A21A2743BA03}">
      <dgm:prSet/>
      <dgm:spPr/>
      <dgm:t>
        <a:bodyPr/>
        <a:lstStyle/>
        <a:p>
          <a:endParaRPr lang="es-ES"/>
        </a:p>
      </dgm:t>
    </dgm:pt>
    <dgm:pt modelId="{0122FA5B-2996-400A-ACC4-B58A66A9DE3C}" type="pres">
      <dgm:prSet presAssocID="{1A98E448-A7E8-42DE-BF97-7E505E4F5657}" presName="linear" presStyleCnt="0">
        <dgm:presLayoutVars>
          <dgm:animLvl val="lvl"/>
          <dgm:resizeHandles val="exact"/>
        </dgm:presLayoutVars>
      </dgm:prSet>
      <dgm:spPr/>
    </dgm:pt>
    <dgm:pt modelId="{F39F6AA3-2498-4DF1-B3F3-92673C927D78}" type="pres">
      <dgm:prSet presAssocID="{F516AE3E-A040-43DC-A2AE-D6C30FF77D00}" presName="parentText" presStyleLbl="node1" presStyleIdx="0" presStyleCnt="1" custLinFactNeighborX="855" custLinFactNeighborY="21">
        <dgm:presLayoutVars>
          <dgm:chMax val="0"/>
          <dgm:bulletEnabled val="1"/>
        </dgm:presLayoutVars>
      </dgm:prSet>
      <dgm:spPr/>
    </dgm:pt>
  </dgm:ptLst>
  <dgm:cxnLst>
    <dgm:cxn modelId="{9A394284-C2ED-49C7-AC67-CDAC6112E003}" type="presOf" srcId="{F516AE3E-A040-43DC-A2AE-D6C30FF77D00}" destId="{F39F6AA3-2498-4DF1-B3F3-92673C927D78}" srcOrd="0" destOrd="0" presId="urn:microsoft.com/office/officeart/2005/8/layout/vList2"/>
    <dgm:cxn modelId="{00400EC9-596A-4850-9463-96A96166EBC6}" type="presOf" srcId="{1A98E448-A7E8-42DE-BF97-7E505E4F5657}" destId="{0122FA5B-2996-400A-ACC4-B58A66A9DE3C}" srcOrd="0" destOrd="0" presId="urn:microsoft.com/office/officeart/2005/8/layout/vList2"/>
    <dgm:cxn modelId="{51A9C9E1-B4B9-440F-A8CF-A21A2743BA03}" srcId="{1A98E448-A7E8-42DE-BF97-7E505E4F5657}" destId="{F516AE3E-A040-43DC-A2AE-D6C30FF77D00}" srcOrd="0" destOrd="0" parTransId="{527826E7-1DE1-48D4-8F1A-14CC67E99F50}" sibTransId="{FB4706E3-F5E5-4CF5-BA3B-F7C696C405CA}"/>
    <dgm:cxn modelId="{83F38F5D-24A4-4F59-A272-AA96D112B45A}" type="presParOf" srcId="{0122FA5B-2996-400A-ACC4-B58A66A9DE3C}" destId="{F39F6AA3-2498-4DF1-B3F3-92673C927D78}"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9F6AA3-2498-4DF1-B3F3-92673C927D78}">
      <dsp:nvSpPr>
        <dsp:cNvPr id="0" name=""/>
        <dsp:cNvSpPr/>
      </dsp:nvSpPr>
      <dsp:spPr>
        <a:xfrm>
          <a:off x="0" y="6889"/>
          <a:ext cx="6882558" cy="842400"/>
        </a:xfrm>
        <a:prstGeom prst="round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s-ES" sz="2800" b="1" kern="1200" dirty="0"/>
            <a:t>Valor Presente Neto (VPN</a:t>
          </a:r>
          <a:r>
            <a:rPr lang="es-ES" sz="3600" b="1" kern="1200" dirty="0"/>
            <a:t>)</a:t>
          </a:r>
          <a:endParaRPr lang="es-ES" sz="4800" b="1" kern="1200" dirty="0"/>
        </a:p>
      </dsp:txBody>
      <dsp:txXfrm>
        <a:off x="41123" y="48012"/>
        <a:ext cx="6800312" cy="76015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9F6AA3-2498-4DF1-B3F3-92673C927D78}">
      <dsp:nvSpPr>
        <dsp:cNvPr id="0" name=""/>
        <dsp:cNvSpPr/>
      </dsp:nvSpPr>
      <dsp:spPr>
        <a:xfrm>
          <a:off x="0" y="6889"/>
          <a:ext cx="6882558" cy="842400"/>
        </a:xfrm>
        <a:prstGeom prst="round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s-ES" sz="2800" b="1" kern="1200" dirty="0"/>
            <a:t>Valor Presente Neto (VPN</a:t>
          </a:r>
          <a:r>
            <a:rPr lang="es-ES" sz="3600" b="1" kern="1200" dirty="0"/>
            <a:t>)</a:t>
          </a:r>
          <a:endParaRPr lang="es-ES" sz="4800" b="1" kern="1200" dirty="0"/>
        </a:p>
      </dsp:txBody>
      <dsp:txXfrm>
        <a:off x="41123" y="48012"/>
        <a:ext cx="6800312" cy="76015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9F6AA3-2498-4DF1-B3F3-92673C927D78}">
      <dsp:nvSpPr>
        <dsp:cNvPr id="0" name=""/>
        <dsp:cNvSpPr/>
      </dsp:nvSpPr>
      <dsp:spPr>
        <a:xfrm>
          <a:off x="0" y="6889"/>
          <a:ext cx="6882558" cy="842400"/>
        </a:xfrm>
        <a:prstGeom prst="round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s-ES" sz="2800" b="1" kern="1200" dirty="0"/>
            <a:t>Valor Presente Neto (VPN</a:t>
          </a:r>
          <a:r>
            <a:rPr lang="es-ES" sz="3600" b="1" kern="1200" dirty="0"/>
            <a:t>)</a:t>
          </a:r>
          <a:endParaRPr lang="es-ES" sz="4800" b="1" kern="1200" dirty="0"/>
        </a:p>
      </dsp:txBody>
      <dsp:txXfrm>
        <a:off x="41123" y="48012"/>
        <a:ext cx="6800312" cy="76015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9F6AA3-2498-4DF1-B3F3-92673C927D78}">
      <dsp:nvSpPr>
        <dsp:cNvPr id="0" name=""/>
        <dsp:cNvSpPr/>
      </dsp:nvSpPr>
      <dsp:spPr>
        <a:xfrm>
          <a:off x="0" y="632"/>
          <a:ext cx="8100392" cy="848432"/>
        </a:xfrm>
        <a:prstGeom prst="round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just" defTabSz="1422400">
            <a:lnSpc>
              <a:spcPct val="90000"/>
            </a:lnSpc>
            <a:spcBef>
              <a:spcPct val="0"/>
            </a:spcBef>
            <a:spcAft>
              <a:spcPct val="35000"/>
            </a:spcAft>
            <a:buNone/>
          </a:pPr>
          <a:r>
            <a:rPr lang="es-ES" sz="3200" b="1" kern="1200" dirty="0"/>
            <a:t>Determinar el VAN para cada Alternativa</a:t>
          </a:r>
          <a:endParaRPr lang="es-ES" sz="4400" b="1" kern="1200" dirty="0"/>
        </a:p>
      </dsp:txBody>
      <dsp:txXfrm>
        <a:off x="41417" y="42049"/>
        <a:ext cx="8017558" cy="76559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9F6AA3-2498-4DF1-B3F3-92673C927D78}">
      <dsp:nvSpPr>
        <dsp:cNvPr id="0" name=""/>
        <dsp:cNvSpPr/>
      </dsp:nvSpPr>
      <dsp:spPr>
        <a:xfrm>
          <a:off x="0" y="540"/>
          <a:ext cx="7704856" cy="848615"/>
        </a:xfrm>
        <a:prstGeom prst="round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marL="0" lvl="0" indent="0" algn="ctr" defTabSz="1955800">
            <a:lnSpc>
              <a:spcPct val="90000"/>
            </a:lnSpc>
            <a:spcBef>
              <a:spcPct val="0"/>
            </a:spcBef>
            <a:spcAft>
              <a:spcPct val="35000"/>
            </a:spcAft>
            <a:buNone/>
          </a:pPr>
          <a:r>
            <a:rPr lang="es-ES" sz="4400" b="0" kern="1200" dirty="0">
              <a:effectLst>
                <a:outerShdw blurRad="38100" dist="38100" dir="2700000" algn="tl">
                  <a:srgbClr val="000000">
                    <a:alpha val="43137"/>
                  </a:srgbClr>
                </a:outerShdw>
              </a:effectLst>
            </a:rPr>
            <a:t>Tasa Interna de Retorno (TIR)</a:t>
          </a:r>
        </a:p>
      </dsp:txBody>
      <dsp:txXfrm>
        <a:off x="41426" y="41966"/>
        <a:ext cx="7622004" cy="76576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9F6AA3-2498-4DF1-B3F3-92673C927D78}">
      <dsp:nvSpPr>
        <dsp:cNvPr id="0" name=""/>
        <dsp:cNvSpPr/>
      </dsp:nvSpPr>
      <dsp:spPr>
        <a:xfrm>
          <a:off x="0" y="125"/>
          <a:ext cx="7815242" cy="849164"/>
        </a:xfrm>
        <a:prstGeom prst="round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es-ES" sz="4000" b="1" kern="1200" dirty="0"/>
            <a:t>Tasa Interna de Retorno (TIR)</a:t>
          </a:r>
        </a:p>
      </dsp:txBody>
      <dsp:txXfrm>
        <a:off x="41453" y="41578"/>
        <a:ext cx="7732336" cy="76625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9F6AA3-2498-4DF1-B3F3-92673C927D78}">
      <dsp:nvSpPr>
        <dsp:cNvPr id="0" name=""/>
        <dsp:cNvSpPr/>
      </dsp:nvSpPr>
      <dsp:spPr>
        <a:xfrm>
          <a:off x="0" y="515"/>
          <a:ext cx="7671226" cy="848615"/>
        </a:xfrm>
        <a:prstGeom prst="round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marL="0" lvl="0" indent="0" algn="ctr" defTabSz="1955800">
            <a:lnSpc>
              <a:spcPct val="90000"/>
            </a:lnSpc>
            <a:spcBef>
              <a:spcPct val="0"/>
            </a:spcBef>
            <a:spcAft>
              <a:spcPct val="35000"/>
            </a:spcAft>
            <a:buNone/>
          </a:pPr>
          <a:r>
            <a:rPr lang="es-ES" sz="4400" b="0" kern="1200" dirty="0">
              <a:effectLst>
                <a:outerShdw blurRad="38100" dist="38100" dir="2700000" algn="tl">
                  <a:srgbClr val="000000">
                    <a:alpha val="43137"/>
                  </a:srgbClr>
                </a:outerShdw>
              </a:effectLst>
            </a:rPr>
            <a:t>Tasa Interna de Retorno (TIR)</a:t>
          </a:r>
        </a:p>
      </dsp:txBody>
      <dsp:txXfrm>
        <a:off x="41426" y="41941"/>
        <a:ext cx="7588374" cy="765763"/>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9F6AA3-2498-4DF1-B3F3-92673C927D78}">
      <dsp:nvSpPr>
        <dsp:cNvPr id="0" name=""/>
        <dsp:cNvSpPr/>
      </dsp:nvSpPr>
      <dsp:spPr>
        <a:xfrm>
          <a:off x="0" y="125"/>
          <a:ext cx="7671226" cy="849164"/>
        </a:xfrm>
        <a:prstGeom prst="round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es-ES" sz="4000" b="1" kern="1200" dirty="0"/>
            <a:t>Tasa Interna de Retorno (TIR)</a:t>
          </a:r>
        </a:p>
      </dsp:txBody>
      <dsp:txXfrm>
        <a:off x="41453" y="41578"/>
        <a:ext cx="7588320" cy="766258"/>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9F6AA3-2498-4DF1-B3F3-92673C927D78}">
      <dsp:nvSpPr>
        <dsp:cNvPr id="0" name=""/>
        <dsp:cNvSpPr/>
      </dsp:nvSpPr>
      <dsp:spPr>
        <a:xfrm>
          <a:off x="0" y="125"/>
          <a:ext cx="7743234" cy="849164"/>
        </a:xfrm>
        <a:prstGeom prst="round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es-ES" sz="4000" b="0" kern="1200" dirty="0">
              <a:effectLst>
                <a:outerShdw blurRad="38100" dist="38100" dir="2700000" algn="tl">
                  <a:srgbClr val="000000">
                    <a:alpha val="43137"/>
                  </a:srgbClr>
                </a:outerShdw>
              </a:effectLst>
            </a:rPr>
            <a:t>Tasa Interna de Retorno (TIR)</a:t>
          </a:r>
        </a:p>
      </dsp:txBody>
      <dsp:txXfrm>
        <a:off x="41453" y="41578"/>
        <a:ext cx="7660328" cy="76625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s-ES_tradnl"/>
          </a:p>
        </p:txBody>
      </p:sp>
      <p:sp>
        <p:nvSpPr>
          <p:cNvPr id="266243"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s-ES_tradnl"/>
          </a:p>
        </p:txBody>
      </p:sp>
      <p:sp>
        <p:nvSpPr>
          <p:cNvPr id="266244"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s-ES_tradnl"/>
          </a:p>
        </p:txBody>
      </p:sp>
      <p:sp>
        <p:nvSpPr>
          <p:cNvPr id="266245"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1A58B944-B2E7-4A65-B24D-68613A540DAD}" type="slidenum">
              <a:rPr lang="es-ES_tradnl"/>
              <a:pPr>
                <a:defRPr/>
              </a:pPr>
              <a:t>‹Nº›</a:t>
            </a:fld>
            <a:endParaRPr lang="es-ES_tradnl"/>
          </a:p>
        </p:txBody>
      </p:sp>
    </p:spTree>
    <p:extLst>
      <p:ext uri="{BB962C8B-B14F-4D97-AF65-F5344CB8AC3E}">
        <p14:creationId xmlns:p14="http://schemas.microsoft.com/office/powerpoint/2010/main" val="31424537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s-ES_tradnl"/>
          </a:p>
        </p:txBody>
      </p:sp>
      <p:sp>
        <p:nvSpPr>
          <p:cNvPr id="34819"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s-ES_tradnl"/>
          </a:p>
        </p:txBody>
      </p:sp>
      <p:sp>
        <p:nvSpPr>
          <p:cNvPr id="583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482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_tradnl" noProof="0"/>
              <a:t>Click to edit Master text styles</a:t>
            </a:r>
          </a:p>
          <a:p>
            <a:pPr lvl="1"/>
            <a:r>
              <a:rPr lang="es-ES_tradnl" noProof="0"/>
              <a:t>Second level</a:t>
            </a:r>
          </a:p>
          <a:p>
            <a:pPr lvl="2"/>
            <a:r>
              <a:rPr lang="es-ES_tradnl" noProof="0"/>
              <a:t>Third level</a:t>
            </a:r>
          </a:p>
          <a:p>
            <a:pPr lvl="3"/>
            <a:r>
              <a:rPr lang="es-ES_tradnl" noProof="0"/>
              <a:t>Fourth level</a:t>
            </a:r>
          </a:p>
          <a:p>
            <a:pPr lvl="4"/>
            <a:r>
              <a:rPr lang="es-ES_tradnl" noProof="0"/>
              <a:t>Fifth level</a:t>
            </a:r>
          </a:p>
        </p:txBody>
      </p:sp>
      <p:sp>
        <p:nvSpPr>
          <p:cNvPr id="3482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s-ES_tradnl"/>
          </a:p>
        </p:txBody>
      </p:sp>
      <p:sp>
        <p:nvSpPr>
          <p:cNvPr id="3482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E075DFC0-5033-45A6-9108-BBE144F23D3F}" type="slidenum">
              <a:rPr lang="es-ES_tradnl"/>
              <a:pPr>
                <a:defRPr/>
              </a:pPr>
              <a:t>‹Nº›</a:t>
            </a:fld>
            <a:endParaRPr lang="es-ES_tradnl"/>
          </a:p>
        </p:txBody>
      </p:sp>
    </p:spTree>
    <p:extLst>
      <p:ext uri="{BB962C8B-B14F-4D97-AF65-F5344CB8AC3E}">
        <p14:creationId xmlns:p14="http://schemas.microsoft.com/office/powerpoint/2010/main" val="121388936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C0972A98-AFD5-4800-BFFD-70BC951AA83C}" type="slidenum">
              <a:rPr lang="es-ES_tradnl" smtClean="0"/>
              <a:pPr/>
              <a:t>1</a:t>
            </a:fld>
            <a:endParaRPr lang="es-ES_tradnl"/>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s-ES_tradnl"/>
          </a:p>
        </p:txBody>
      </p:sp>
    </p:spTree>
    <p:extLst>
      <p:ext uri="{BB962C8B-B14F-4D97-AF65-F5344CB8AC3E}">
        <p14:creationId xmlns:p14="http://schemas.microsoft.com/office/powerpoint/2010/main" val="3149944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a:lstStyle/>
          <a:p>
            <a:pPr eaLnBrk="1" hangingPunct="1">
              <a:spcBef>
                <a:spcPct val="0"/>
              </a:spcBef>
            </a:pPr>
            <a:endParaRPr lang="es-AR">
              <a:ea typeface="ＭＳ Ｐゴシック" pitchFamily="34" charset="-128"/>
            </a:endParaRPr>
          </a:p>
        </p:txBody>
      </p:sp>
      <p:sp>
        <p:nvSpPr>
          <p:cNvPr id="55300" name="Slide Number Placeholder 3"/>
          <p:cNvSpPr>
            <a:spLocks noGrp="1"/>
          </p:cNvSpPr>
          <p:nvPr>
            <p:ph type="sldNum" sz="quarter" idx="5"/>
          </p:nvPr>
        </p:nvSpPr>
        <p:spPr bwMode="auto">
          <a:noFill/>
          <a:ln>
            <a:miter lim="800000"/>
            <a:headEnd/>
            <a:tailEnd/>
          </a:ln>
        </p:spPr>
        <p:txBody>
          <a:bodyPr/>
          <a:lstStyle/>
          <a:p>
            <a:fld id="{2961014D-53FD-4B03-9AD4-468CBEC623A4}" type="slidenum">
              <a:rPr lang="es-ES" smtClean="0">
                <a:latin typeface="Calibri" pitchFamily="34" charset="0"/>
                <a:ea typeface="ＭＳ Ｐゴシック" pitchFamily="34" charset="-128"/>
              </a:rPr>
              <a:pPr/>
              <a:t>31</a:t>
            </a:fld>
            <a:endParaRPr lang="es-ES">
              <a:latin typeface="Calibri" pitchFamily="34" charset="0"/>
              <a:ea typeface="ＭＳ Ｐゴシック" pitchFamily="34" charset="-128"/>
            </a:endParaRPr>
          </a:p>
        </p:txBody>
      </p:sp>
    </p:spTree>
    <p:extLst>
      <p:ext uri="{BB962C8B-B14F-4D97-AF65-F5344CB8AC3E}">
        <p14:creationId xmlns:p14="http://schemas.microsoft.com/office/powerpoint/2010/main" val="29282972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p:spPr>
      </p:sp>
      <p:sp>
        <p:nvSpPr>
          <p:cNvPr id="56323" name="Notes Placeholder 2"/>
          <p:cNvSpPr>
            <a:spLocks noGrp="1"/>
          </p:cNvSpPr>
          <p:nvPr>
            <p:ph type="body" idx="1"/>
          </p:nvPr>
        </p:nvSpPr>
        <p:spPr bwMode="auto">
          <a:noFill/>
        </p:spPr>
        <p:txBody>
          <a:bodyPr/>
          <a:lstStyle/>
          <a:p>
            <a:pPr eaLnBrk="1" hangingPunct="1">
              <a:spcBef>
                <a:spcPct val="0"/>
              </a:spcBef>
            </a:pPr>
            <a:endParaRPr lang="es-AR">
              <a:ea typeface="ＭＳ Ｐゴシック" pitchFamily="34" charset="-128"/>
            </a:endParaRPr>
          </a:p>
        </p:txBody>
      </p:sp>
      <p:sp>
        <p:nvSpPr>
          <p:cNvPr id="56324" name="Slide Number Placeholder 3"/>
          <p:cNvSpPr>
            <a:spLocks noGrp="1"/>
          </p:cNvSpPr>
          <p:nvPr>
            <p:ph type="sldNum" sz="quarter" idx="5"/>
          </p:nvPr>
        </p:nvSpPr>
        <p:spPr bwMode="auto">
          <a:noFill/>
          <a:ln>
            <a:miter lim="800000"/>
            <a:headEnd/>
            <a:tailEnd/>
          </a:ln>
        </p:spPr>
        <p:txBody>
          <a:bodyPr/>
          <a:lstStyle/>
          <a:p>
            <a:fld id="{870478B6-D646-421A-9B84-3464E74E2ADD}" type="slidenum">
              <a:rPr lang="es-ES" smtClean="0">
                <a:latin typeface="Calibri" pitchFamily="34" charset="0"/>
                <a:ea typeface="ＭＳ Ｐゴシック" pitchFamily="34" charset="-128"/>
              </a:rPr>
              <a:pPr/>
              <a:t>32</a:t>
            </a:fld>
            <a:endParaRPr lang="es-ES">
              <a:latin typeface="Calibri" pitchFamily="34" charset="0"/>
              <a:ea typeface="ＭＳ Ｐゴシック" pitchFamily="34" charset="-128"/>
            </a:endParaRPr>
          </a:p>
        </p:txBody>
      </p:sp>
    </p:spTree>
    <p:extLst>
      <p:ext uri="{BB962C8B-B14F-4D97-AF65-F5344CB8AC3E}">
        <p14:creationId xmlns:p14="http://schemas.microsoft.com/office/powerpoint/2010/main" val="31493643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bwMode="auto">
          <a:noFill/>
        </p:spPr>
        <p:txBody>
          <a:bodyPr/>
          <a:lstStyle/>
          <a:p>
            <a:pPr eaLnBrk="1" hangingPunct="1">
              <a:spcBef>
                <a:spcPct val="0"/>
              </a:spcBef>
            </a:pPr>
            <a:endParaRPr lang="es-AR">
              <a:ea typeface="ＭＳ Ｐゴシック" pitchFamily="34" charset="-128"/>
            </a:endParaRPr>
          </a:p>
        </p:txBody>
      </p:sp>
      <p:sp>
        <p:nvSpPr>
          <p:cNvPr id="44036" name="Slide Number Placeholder 3"/>
          <p:cNvSpPr>
            <a:spLocks noGrp="1"/>
          </p:cNvSpPr>
          <p:nvPr>
            <p:ph type="sldNum" sz="quarter" idx="5"/>
          </p:nvPr>
        </p:nvSpPr>
        <p:spPr bwMode="auto">
          <a:noFill/>
          <a:ln>
            <a:miter lim="800000"/>
            <a:headEnd/>
            <a:tailEnd/>
          </a:ln>
        </p:spPr>
        <p:txBody>
          <a:bodyPr/>
          <a:lstStyle/>
          <a:p>
            <a:fld id="{528C7A4B-CC2C-4B0C-ADA3-ECEA31267285}" type="slidenum">
              <a:rPr lang="es-ES" smtClean="0">
                <a:latin typeface="Calibri" pitchFamily="34" charset="0"/>
                <a:ea typeface="ＭＳ Ｐゴシック" pitchFamily="34" charset="-128"/>
              </a:rPr>
              <a:pPr/>
              <a:t>22</a:t>
            </a:fld>
            <a:endParaRPr lang="es-ES">
              <a:latin typeface="Calibri" pitchFamily="34" charset="0"/>
              <a:ea typeface="ＭＳ Ｐゴシック" pitchFamily="34" charset="-128"/>
            </a:endParaRPr>
          </a:p>
        </p:txBody>
      </p:sp>
    </p:spTree>
    <p:extLst>
      <p:ext uri="{BB962C8B-B14F-4D97-AF65-F5344CB8AC3E}">
        <p14:creationId xmlns:p14="http://schemas.microsoft.com/office/powerpoint/2010/main" val="41604001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p:spPr>
      </p:sp>
      <p:sp>
        <p:nvSpPr>
          <p:cNvPr id="45059" name="Notes Placeholder 2"/>
          <p:cNvSpPr>
            <a:spLocks noGrp="1"/>
          </p:cNvSpPr>
          <p:nvPr>
            <p:ph type="body" idx="1"/>
          </p:nvPr>
        </p:nvSpPr>
        <p:spPr bwMode="auto">
          <a:noFill/>
        </p:spPr>
        <p:txBody>
          <a:bodyPr/>
          <a:lstStyle/>
          <a:p>
            <a:pPr eaLnBrk="1" hangingPunct="1">
              <a:spcBef>
                <a:spcPct val="0"/>
              </a:spcBef>
            </a:pPr>
            <a:endParaRPr lang="es-AR">
              <a:ea typeface="ＭＳ Ｐゴシック" pitchFamily="34" charset="-128"/>
            </a:endParaRPr>
          </a:p>
        </p:txBody>
      </p:sp>
      <p:sp>
        <p:nvSpPr>
          <p:cNvPr id="45060" name="Slide Number Placeholder 3"/>
          <p:cNvSpPr>
            <a:spLocks noGrp="1"/>
          </p:cNvSpPr>
          <p:nvPr>
            <p:ph type="sldNum" sz="quarter" idx="5"/>
          </p:nvPr>
        </p:nvSpPr>
        <p:spPr bwMode="auto">
          <a:noFill/>
          <a:ln>
            <a:miter lim="800000"/>
            <a:headEnd/>
            <a:tailEnd/>
          </a:ln>
        </p:spPr>
        <p:txBody>
          <a:bodyPr/>
          <a:lstStyle/>
          <a:p>
            <a:fld id="{3D74CAD4-AE65-47EC-AE81-B04EB38E2ACC}" type="slidenum">
              <a:rPr lang="es-ES" smtClean="0">
                <a:latin typeface="Calibri" pitchFamily="34" charset="0"/>
                <a:ea typeface="ＭＳ Ｐゴシック" pitchFamily="34" charset="-128"/>
              </a:rPr>
              <a:pPr/>
              <a:t>23</a:t>
            </a:fld>
            <a:endParaRPr lang="es-ES">
              <a:latin typeface="Calibri" pitchFamily="34" charset="0"/>
              <a:ea typeface="ＭＳ Ｐゴシック" pitchFamily="34" charset="-128"/>
            </a:endParaRPr>
          </a:p>
        </p:txBody>
      </p:sp>
    </p:spTree>
    <p:extLst>
      <p:ext uri="{BB962C8B-B14F-4D97-AF65-F5344CB8AC3E}">
        <p14:creationId xmlns:p14="http://schemas.microsoft.com/office/powerpoint/2010/main" val="10573500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p:spPr>
      </p:sp>
      <p:sp>
        <p:nvSpPr>
          <p:cNvPr id="46083" name="Notes Placeholder 2"/>
          <p:cNvSpPr>
            <a:spLocks noGrp="1"/>
          </p:cNvSpPr>
          <p:nvPr>
            <p:ph type="body" idx="1"/>
          </p:nvPr>
        </p:nvSpPr>
        <p:spPr bwMode="auto">
          <a:noFill/>
        </p:spPr>
        <p:txBody>
          <a:bodyPr/>
          <a:lstStyle/>
          <a:p>
            <a:pPr eaLnBrk="1" hangingPunct="1">
              <a:spcBef>
                <a:spcPct val="0"/>
              </a:spcBef>
            </a:pPr>
            <a:endParaRPr lang="es-AR">
              <a:ea typeface="ＭＳ Ｐゴシック" pitchFamily="34" charset="-128"/>
            </a:endParaRPr>
          </a:p>
        </p:txBody>
      </p:sp>
      <p:sp>
        <p:nvSpPr>
          <p:cNvPr id="46084" name="Slide Number Placeholder 3"/>
          <p:cNvSpPr>
            <a:spLocks noGrp="1"/>
          </p:cNvSpPr>
          <p:nvPr>
            <p:ph type="sldNum" sz="quarter" idx="5"/>
          </p:nvPr>
        </p:nvSpPr>
        <p:spPr bwMode="auto">
          <a:noFill/>
          <a:ln>
            <a:miter lim="800000"/>
            <a:headEnd/>
            <a:tailEnd/>
          </a:ln>
        </p:spPr>
        <p:txBody>
          <a:bodyPr/>
          <a:lstStyle/>
          <a:p>
            <a:fld id="{BFB42AEF-8F94-4D36-96CB-68EFC77EA55A}" type="slidenum">
              <a:rPr lang="es-ES" smtClean="0">
                <a:latin typeface="Calibri" pitchFamily="34" charset="0"/>
                <a:ea typeface="ＭＳ Ｐゴシック" pitchFamily="34" charset="-128"/>
              </a:rPr>
              <a:pPr/>
              <a:t>24</a:t>
            </a:fld>
            <a:endParaRPr lang="es-ES">
              <a:latin typeface="Calibri" pitchFamily="34" charset="0"/>
              <a:ea typeface="ＭＳ Ｐゴシック" pitchFamily="34" charset="-128"/>
            </a:endParaRPr>
          </a:p>
        </p:txBody>
      </p:sp>
    </p:spTree>
    <p:extLst>
      <p:ext uri="{BB962C8B-B14F-4D97-AF65-F5344CB8AC3E}">
        <p14:creationId xmlns:p14="http://schemas.microsoft.com/office/powerpoint/2010/main" val="40625478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a:lstStyle/>
          <a:p>
            <a:pPr eaLnBrk="1" hangingPunct="1">
              <a:spcBef>
                <a:spcPct val="0"/>
              </a:spcBef>
            </a:pPr>
            <a:endParaRPr lang="es-AR">
              <a:ea typeface="ＭＳ Ｐゴシック" pitchFamily="34" charset="-128"/>
            </a:endParaRPr>
          </a:p>
        </p:txBody>
      </p:sp>
      <p:sp>
        <p:nvSpPr>
          <p:cNvPr id="47108" name="Slide Number Placeholder 3"/>
          <p:cNvSpPr>
            <a:spLocks noGrp="1"/>
          </p:cNvSpPr>
          <p:nvPr>
            <p:ph type="sldNum" sz="quarter" idx="5"/>
          </p:nvPr>
        </p:nvSpPr>
        <p:spPr bwMode="auto">
          <a:noFill/>
          <a:ln>
            <a:miter lim="800000"/>
            <a:headEnd/>
            <a:tailEnd/>
          </a:ln>
        </p:spPr>
        <p:txBody>
          <a:bodyPr/>
          <a:lstStyle/>
          <a:p>
            <a:fld id="{F18C84B7-BBF1-4060-9D5B-5B643F4DF19F}" type="slidenum">
              <a:rPr lang="es-ES" smtClean="0">
                <a:latin typeface="Calibri" pitchFamily="34" charset="0"/>
                <a:ea typeface="ＭＳ Ｐゴシック" pitchFamily="34" charset="-128"/>
              </a:rPr>
              <a:pPr/>
              <a:t>25</a:t>
            </a:fld>
            <a:endParaRPr lang="es-ES">
              <a:latin typeface="Calibri" pitchFamily="34" charset="0"/>
              <a:ea typeface="ＭＳ Ｐゴシック" pitchFamily="34" charset="-128"/>
            </a:endParaRPr>
          </a:p>
        </p:txBody>
      </p:sp>
    </p:spTree>
    <p:extLst>
      <p:ext uri="{BB962C8B-B14F-4D97-AF65-F5344CB8AC3E}">
        <p14:creationId xmlns:p14="http://schemas.microsoft.com/office/powerpoint/2010/main" val="24558126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a:lstStyle/>
          <a:p>
            <a:pPr eaLnBrk="1" hangingPunct="1">
              <a:spcBef>
                <a:spcPct val="0"/>
              </a:spcBef>
            </a:pPr>
            <a:endParaRPr lang="es-AR">
              <a:ea typeface="ＭＳ Ｐゴシック" pitchFamily="34" charset="-128"/>
            </a:endParaRPr>
          </a:p>
        </p:txBody>
      </p:sp>
      <p:sp>
        <p:nvSpPr>
          <p:cNvPr id="48132" name="Slide Number Placeholder 3"/>
          <p:cNvSpPr>
            <a:spLocks noGrp="1"/>
          </p:cNvSpPr>
          <p:nvPr>
            <p:ph type="sldNum" sz="quarter" idx="5"/>
          </p:nvPr>
        </p:nvSpPr>
        <p:spPr bwMode="auto">
          <a:noFill/>
          <a:ln>
            <a:miter lim="800000"/>
            <a:headEnd/>
            <a:tailEnd/>
          </a:ln>
        </p:spPr>
        <p:txBody>
          <a:bodyPr/>
          <a:lstStyle/>
          <a:p>
            <a:fld id="{21F1AF73-5F40-453C-913B-C00832BD36B3}" type="slidenum">
              <a:rPr lang="es-ES" smtClean="0">
                <a:latin typeface="Calibri" pitchFamily="34" charset="0"/>
                <a:ea typeface="ＭＳ Ｐゴシック" pitchFamily="34" charset="-128"/>
              </a:rPr>
              <a:pPr/>
              <a:t>26</a:t>
            </a:fld>
            <a:endParaRPr lang="es-ES">
              <a:latin typeface="Calibri" pitchFamily="34" charset="0"/>
              <a:ea typeface="ＭＳ Ｐゴシック" pitchFamily="34" charset="-128"/>
            </a:endParaRPr>
          </a:p>
        </p:txBody>
      </p:sp>
    </p:spTree>
    <p:extLst>
      <p:ext uri="{BB962C8B-B14F-4D97-AF65-F5344CB8AC3E}">
        <p14:creationId xmlns:p14="http://schemas.microsoft.com/office/powerpoint/2010/main" val="18534493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a:lstStyle/>
          <a:p>
            <a:endParaRPr lang="es-AR">
              <a:ea typeface="ＭＳ Ｐゴシック" pitchFamily="34" charset="-128"/>
            </a:endParaRPr>
          </a:p>
        </p:txBody>
      </p:sp>
      <p:sp>
        <p:nvSpPr>
          <p:cNvPr id="52228" name="Slide Number Placeholder 3"/>
          <p:cNvSpPr>
            <a:spLocks noGrp="1"/>
          </p:cNvSpPr>
          <p:nvPr>
            <p:ph type="sldNum" sz="quarter" idx="5"/>
          </p:nvPr>
        </p:nvSpPr>
        <p:spPr bwMode="auto">
          <a:noFill/>
          <a:ln>
            <a:miter lim="800000"/>
            <a:headEnd/>
            <a:tailEnd/>
          </a:ln>
        </p:spPr>
        <p:txBody>
          <a:bodyPr/>
          <a:lstStyle/>
          <a:p>
            <a:fld id="{3A07B152-7D72-4378-8576-17F3340702B8}" type="slidenum">
              <a:rPr lang="es-ES" smtClean="0">
                <a:latin typeface="Calibri" pitchFamily="34" charset="0"/>
                <a:ea typeface="ＭＳ Ｐゴシック" pitchFamily="34" charset="-128"/>
              </a:rPr>
              <a:pPr/>
              <a:t>28</a:t>
            </a:fld>
            <a:endParaRPr lang="es-ES">
              <a:latin typeface="Calibri" pitchFamily="34" charset="0"/>
              <a:ea typeface="ＭＳ Ｐゴシック" pitchFamily="34" charset="-128"/>
            </a:endParaRPr>
          </a:p>
        </p:txBody>
      </p:sp>
    </p:spTree>
    <p:extLst>
      <p:ext uri="{BB962C8B-B14F-4D97-AF65-F5344CB8AC3E}">
        <p14:creationId xmlns:p14="http://schemas.microsoft.com/office/powerpoint/2010/main" val="17080741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a:noFill/>
        </p:spPr>
        <p:txBody>
          <a:bodyPr/>
          <a:lstStyle/>
          <a:p>
            <a:endParaRPr lang="es-AR">
              <a:ea typeface="ＭＳ Ｐゴシック" pitchFamily="34" charset="-128"/>
            </a:endParaRPr>
          </a:p>
        </p:txBody>
      </p:sp>
      <p:sp>
        <p:nvSpPr>
          <p:cNvPr id="53252" name="Slide Number Placeholder 3"/>
          <p:cNvSpPr>
            <a:spLocks noGrp="1"/>
          </p:cNvSpPr>
          <p:nvPr>
            <p:ph type="sldNum" sz="quarter" idx="5"/>
          </p:nvPr>
        </p:nvSpPr>
        <p:spPr bwMode="auto">
          <a:noFill/>
          <a:ln>
            <a:miter lim="800000"/>
            <a:headEnd/>
            <a:tailEnd/>
          </a:ln>
        </p:spPr>
        <p:txBody>
          <a:bodyPr/>
          <a:lstStyle/>
          <a:p>
            <a:fld id="{FC3EC96A-CE23-4E3A-B4B4-79A809058B29}" type="slidenum">
              <a:rPr lang="es-ES" smtClean="0">
                <a:latin typeface="Calibri" pitchFamily="34" charset="0"/>
                <a:ea typeface="ＭＳ Ｐゴシック" pitchFamily="34" charset="-128"/>
              </a:rPr>
              <a:pPr/>
              <a:t>29</a:t>
            </a:fld>
            <a:endParaRPr lang="es-ES">
              <a:latin typeface="Calibri" pitchFamily="34" charset="0"/>
              <a:ea typeface="ＭＳ Ｐゴシック" pitchFamily="34" charset="-128"/>
            </a:endParaRPr>
          </a:p>
        </p:txBody>
      </p:sp>
    </p:spTree>
    <p:extLst>
      <p:ext uri="{BB962C8B-B14F-4D97-AF65-F5344CB8AC3E}">
        <p14:creationId xmlns:p14="http://schemas.microsoft.com/office/powerpoint/2010/main" val="40841659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a:lstStyle/>
          <a:p>
            <a:endParaRPr lang="es-AR">
              <a:ea typeface="ＭＳ Ｐゴシック" pitchFamily="34" charset="-128"/>
            </a:endParaRPr>
          </a:p>
        </p:txBody>
      </p:sp>
      <p:sp>
        <p:nvSpPr>
          <p:cNvPr id="54276" name="Slide Number Placeholder 3"/>
          <p:cNvSpPr>
            <a:spLocks noGrp="1"/>
          </p:cNvSpPr>
          <p:nvPr>
            <p:ph type="sldNum" sz="quarter" idx="5"/>
          </p:nvPr>
        </p:nvSpPr>
        <p:spPr bwMode="auto">
          <a:noFill/>
          <a:ln>
            <a:miter lim="800000"/>
            <a:headEnd/>
            <a:tailEnd/>
          </a:ln>
        </p:spPr>
        <p:txBody>
          <a:bodyPr/>
          <a:lstStyle/>
          <a:p>
            <a:fld id="{1C782246-3645-4457-B1D4-71F7069BBE64}" type="slidenum">
              <a:rPr lang="es-ES" smtClean="0">
                <a:latin typeface="Calibri" pitchFamily="34" charset="0"/>
                <a:ea typeface="ＭＳ Ｐゴシック" pitchFamily="34" charset="-128"/>
              </a:rPr>
              <a:pPr/>
              <a:t>30</a:t>
            </a:fld>
            <a:endParaRPr lang="es-ES">
              <a:latin typeface="Calibri" pitchFamily="34" charset="0"/>
              <a:ea typeface="ＭＳ Ｐゴシック" pitchFamily="34" charset="-128"/>
            </a:endParaRPr>
          </a:p>
        </p:txBody>
      </p:sp>
    </p:spTree>
    <p:extLst>
      <p:ext uri="{BB962C8B-B14F-4D97-AF65-F5344CB8AC3E}">
        <p14:creationId xmlns:p14="http://schemas.microsoft.com/office/powerpoint/2010/main" val="13809024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14" name="13 Título"/>
          <p:cNvSpPr>
            <a:spLocks noGrp="1"/>
          </p:cNvSpPr>
          <p:nvPr>
            <p:ph type="ctrTitle"/>
          </p:nvPr>
        </p:nvSpPr>
        <p:spPr>
          <a:xfrm>
            <a:off x="1432560" y="359898"/>
            <a:ext cx="7406640" cy="1472184"/>
          </a:xfrm>
        </p:spPr>
        <p:txBody>
          <a:bodyPr anchor="b"/>
          <a:lstStyle>
            <a:lvl1pPr algn="l">
              <a:defRPr/>
            </a:lvl1pPr>
            <a:extLst/>
          </a:lstStyle>
          <a:p>
            <a:r>
              <a:rPr kumimoji="0" lang="es-ES"/>
              <a:t>Haga clic para modificar el estilo de título del patrón</a:t>
            </a:r>
            <a:endParaRPr kumimoji="0" lang="en-US"/>
          </a:p>
        </p:txBody>
      </p:sp>
      <p:sp>
        <p:nvSpPr>
          <p:cNvPr id="22" name="21 Subtítulo"/>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a:t>Haga clic para modificar el estilo de subtítulo del patrón</a:t>
            </a:r>
            <a:endParaRPr kumimoji="0" lang="en-US"/>
          </a:p>
        </p:txBody>
      </p:sp>
      <p:sp>
        <p:nvSpPr>
          <p:cNvPr id="7" name="6 Marcador de fecha"/>
          <p:cNvSpPr>
            <a:spLocks noGrp="1"/>
          </p:cNvSpPr>
          <p:nvPr>
            <p:ph type="dt" sz="half" idx="10"/>
          </p:nvPr>
        </p:nvSpPr>
        <p:spPr/>
        <p:txBody>
          <a:bodyPr/>
          <a:lstStyle/>
          <a:p>
            <a:pPr>
              <a:defRPr/>
            </a:pPr>
            <a:endParaRPr lang="es-ES_tradnl"/>
          </a:p>
        </p:txBody>
      </p:sp>
      <p:sp>
        <p:nvSpPr>
          <p:cNvPr id="20" name="19 Marcador de pie de página"/>
          <p:cNvSpPr>
            <a:spLocks noGrp="1"/>
          </p:cNvSpPr>
          <p:nvPr>
            <p:ph type="ftr" sz="quarter" idx="11"/>
          </p:nvPr>
        </p:nvSpPr>
        <p:spPr/>
        <p:txBody>
          <a:bodyPr/>
          <a:lstStyle/>
          <a:p>
            <a:pPr>
              <a:defRPr/>
            </a:pPr>
            <a:endParaRPr lang="es-ES_tradnl"/>
          </a:p>
        </p:txBody>
      </p:sp>
      <p:sp>
        <p:nvSpPr>
          <p:cNvPr id="10" name="9 Marcador de número de diapositiva"/>
          <p:cNvSpPr>
            <a:spLocks noGrp="1"/>
          </p:cNvSpPr>
          <p:nvPr>
            <p:ph type="sldNum" sz="quarter" idx="12"/>
          </p:nvPr>
        </p:nvSpPr>
        <p:spPr/>
        <p:txBody>
          <a:bodyPr/>
          <a:lstStyle/>
          <a:p>
            <a:pPr>
              <a:defRPr/>
            </a:pPr>
            <a:fld id="{2238BBBD-8EAC-4FA7-985E-5BB8F82E2AFA}" type="slidenum">
              <a:rPr lang="es-ES_tradnl" smtClean="0"/>
              <a:pPr>
                <a:defRPr/>
              </a:pPr>
              <a:t>‹Nº›</a:t>
            </a:fld>
            <a:endParaRPr lang="es-ES_tradnl"/>
          </a:p>
        </p:txBody>
      </p:sp>
      <p:sp>
        <p:nvSpPr>
          <p:cNvPr id="8" name="7 Elipse"/>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Elipse"/>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pPr>
              <a:defRPr/>
            </a:pPr>
            <a:endParaRPr lang="es-ES_tradnl"/>
          </a:p>
        </p:txBody>
      </p:sp>
      <p:sp>
        <p:nvSpPr>
          <p:cNvPr id="5" name="4 Marcador de pie de página"/>
          <p:cNvSpPr>
            <a:spLocks noGrp="1"/>
          </p:cNvSpPr>
          <p:nvPr>
            <p:ph type="ftr" sz="quarter" idx="11"/>
          </p:nvPr>
        </p:nvSpPr>
        <p:spPr/>
        <p:txBody>
          <a:bodyPr/>
          <a:lstStyle/>
          <a:p>
            <a:pPr>
              <a:defRPr/>
            </a:pPr>
            <a:endParaRPr lang="es-ES_tradnl"/>
          </a:p>
        </p:txBody>
      </p:sp>
      <p:sp>
        <p:nvSpPr>
          <p:cNvPr id="6" name="5 Marcador de número de diapositiva"/>
          <p:cNvSpPr>
            <a:spLocks noGrp="1"/>
          </p:cNvSpPr>
          <p:nvPr>
            <p:ph type="sldNum" sz="quarter" idx="12"/>
          </p:nvPr>
        </p:nvSpPr>
        <p:spPr/>
        <p:txBody>
          <a:bodyPr/>
          <a:lstStyle/>
          <a:p>
            <a:pPr>
              <a:defRPr/>
            </a:pPr>
            <a:fld id="{5449660F-8678-408F-A0B4-D056750BC6C1}" type="slidenum">
              <a:rPr lang="es-ES_tradnl" smtClean="0"/>
              <a:pPr>
                <a:defRPr/>
              </a:pPr>
              <a:t>‹Nº›</a:t>
            </a:fld>
            <a:endParaRPr lang="es-ES_trad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58000" y="274639"/>
            <a:ext cx="1828800" cy="5851525"/>
          </a:xfrm>
        </p:spPr>
        <p:txBody>
          <a:bodyPr vert="eaVert"/>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a:xfrm>
            <a:off x="1143000" y="274640"/>
            <a:ext cx="5562600" cy="5851525"/>
          </a:xfrm>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pPr>
              <a:defRPr/>
            </a:pPr>
            <a:endParaRPr lang="es-ES_tradnl"/>
          </a:p>
        </p:txBody>
      </p:sp>
      <p:sp>
        <p:nvSpPr>
          <p:cNvPr id="5" name="4 Marcador de pie de página"/>
          <p:cNvSpPr>
            <a:spLocks noGrp="1"/>
          </p:cNvSpPr>
          <p:nvPr>
            <p:ph type="ftr" sz="quarter" idx="11"/>
          </p:nvPr>
        </p:nvSpPr>
        <p:spPr/>
        <p:txBody>
          <a:bodyPr/>
          <a:lstStyle/>
          <a:p>
            <a:pPr>
              <a:defRPr/>
            </a:pPr>
            <a:endParaRPr lang="es-ES_tradnl"/>
          </a:p>
        </p:txBody>
      </p:sp>
      <p:sp>
        <p:nvSpPr>
          <p:cNvPr id="6" name="5 Marcador de número de diapositiva"/>
          <p:cNvSpPr>
            <a:spLocks noGrp="1"/>
          </p:cNvSpPr>
          <p:nvPr>
            <p:ph type="sldNum" sz="quarter" idx="12"/>
          </p:nvPr>
        </p:nvSpPr>
        <p:spPr/>
        <p:txBody>
          <a:bodyPr/>
          <a:lstStyle/>
          <a:p>
            <a:pPr>
              <a:defRPr/>
            </a:pPr>
            <a:fld id="{77F7AAAA-F4A8-4308-83A5-151F193ADA03}" type="slidenum">
              <a:rPr lang="es-ES_tradnl" smtClean="0"/>
              <a:pPr>
                <a:defRPr/>
              </a:pPr>
              <a:t>‹Nº›</a:t>
            </a:fld>
            <a:endParaRPr lang="es-ES_tradnl"/>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ítulo y tabla">
    <p:spTree>
      <p:nvGrpSpPr>
        <p:cNvPr id="1" name=""/>
        <p:cNvGrpSpPr/>
        <p:nvPr/>
      </p:nvGrpSpPr>
      <p:grpSpPr>
        <a:xfrm>
          <a:off x="0" y="0"/>
          <a:ext cx="0" cy="0"/>
          <a:chOff x="0" y="0"/>
          <a:chExt cx="0" cy="0"/>
        </a:xfrm>
      </p:grpSpPr>
      <p:sp>
        <p:nvSpPr>
          <p:cNvPr id="2" name="1 Título"/>
          <p:cNvSpPr>
            <a:spLocks noGrp="1"/>
          </p:cNvSpPr>
          <p:nvPr>
            <p:ph type="title"/>
          </p:nvPr>
        </p:nvSpPr>
        <p:spPr>
          <a:xfrm>
            <a:off x="1143000" y="609600"/>
            <a:ext cx="7772400" cy="1143000"/>
          </a:xfrm>
        </p:spPr>
        <p:txBody>
          <a:bodyPr/>
          <a:lstStyle/>
          <a:p>
            <a:r>
              <a:rPr lang="es-ES"/>
              <a:t>Haga clic para modificar el estilo de título del patrón</a:t>
            </a:r>
          </a:p>
        </p:txBody>
      </p:sp>
      <p:sp>
        <p:nvSpPr>
          <p:cNvPr id="3" name="2 Marcador de tabla"/>
          <p:cNvSpPr>
            <a:spLocks noGrp="1"/>
          </p:cNvSpPr>
          <p:nvPr>
            <p:ph type="tbl" idx="1"/>
          </p:nvPr>
        </p:nvSpPr>
        <p:spPr>
          <a:xfrm>
            <a:off x="1169988" y="1946275"/>
            <a:ext cx="7772400" cy="4114800"/>
          </a:xfrm>
        </p:spPr>
        <p:txBody>
          <a:bodyPr/>
          <a:lstStyle/>
          <a:p>
            <a:pPr lvl="0"/>
            <a:endParaRPr lang="es-ES" noProof="0"/>
          </a:p>
        </p:txBody>
      </p:sp>
      <p:sp>
        <p:nvSpPr>
          <p:cNvPr id="4" name="Rectangle 36"/>
          <p:cNvSpPr>
            <a:spLocks noGrp="1" noChangeArrowheads="1"/>
          </p:cNvSpPr>
          <p:nvPr>
            <p:ph type="dt" sz="half" idx="10"/>
          </p:nvPr>
        </p:nvSpPr>
        <p:spPr>
          <a:ln/>
        </p:spPr>
        <p:txBody>
          <a:bodyPr/>
          <a:lstStyle>
            <a:lvl1pPr>
              <a:defRPr/>
            </a:lvl1pPr>
          </a:lstStyle>
          <a:p>
            <a:pPr>
              <a:defRPr/>
            </a:pPr>
            <a:endParaRPr lang="es-ES_tradnl"/>
          </a:p>
        </p:txBody>
      </p:sp>
      <p:sp>
        <p:nvSpPr>
          <p:cNvPr id="5" name="Rectangle 37"/>
          <p:cNvSpPr>
            <a:spLocks noGrp="1" noChangeArrowheads="1"/>
          </p:cNvSpPr>
          <p:nvPr>
            <p:ph type="ftr" sz="quarter" idx="11"/>
          </p:nvPr>
        </p:nvSpPr>
        <p:spPr>
          <a:ln/>
        </p:spPr>
        <p:txBody>
          <a:bodyPr/>
          <a:lstStyle>
            <a:lvl1pPr>
              <a:defRPr/>
            </a:lvl1pPr>
          </a:lstStyle>
          <a:p>
            <a:pPr>
              <a:defRPr/>
            </a:pPr>
            <a:endParaRPr lang="es-ES_tradnl"/>
          </a:p>
        </p:txBody>
      </p:sp>
      <p:sp>
        <p:nvSpPr>
          <p:cNvPr id="6" name="Rectangle 38"/>
          <p:cNvSpPr>
            <a:spLocks noGrp="1" noChangeArrowheads="1"/>
          </p:cNvSpPr>
          <p:nvPr>
            <p:ph type="sldNum" sz="quarter" idx="12"/>
          </p:nvPr>
        </p:nvSpPr>
        <p:spPr>
          <a:ln/>
        </p:spPr>
        <p:txBody>
          <a:bodyPr/>
          <a:lstStyle>
            <a:lvl1pPr>
              <a:defRPr/>
            </a:lvl1pPr>
          </a:lstStyle>
          <a:p>
            <a:pPr>
              <a:defRPr/>
            </a:pPr>
            <a:fld id="{0014D50D-D10A-4321-BF58-13FBA491417C}" type="slidenum">
              <a:rPr lang="es-ES_tradnl"/>
              <a:pPr>
                <a:defRPr/>
              </a:pPr>
              <a:t>‹Nº›</a:t>
            </a:fld>
            <a:endParaRPr lang="es-ES_tradnl"/>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pPr>
              <a:defRPr/>
            </a:pPr>
            <a:endParaRPr lang="es-ES_tradnl"/>
          </a:p>
        </p:txBody>
      </p:sp>
      <p:sp>
        <p:nvSpPr>
          <p:cNvPr id="5" name="4 Marcador de pie de página"/>
          <p:cNvSpPr>
            <a:spLocks noGrp="1"/>
          </p:cNvSpPr>
          <p:nvPr>
            <p:ph type="ftr" sz="quarter" idx="11"/>
          </p:nvPr>
        </p:nvSpPr>
        <p:spPr/>
        <p:txBody>
          <a:bodyPr/>
          <a:lstStyle/>
          <a:p>
            <a:pPr>
              <a:defRPr/>
            </a:pPr>
            <a:endParaRPr lang="es-ES_tradnl"/>
          </a:p>
        </p:txBody>
      </p:sp>
      <p:sp>
        <p:nvSpPr>
          <p:cNvPr id="6" name="5 Marcador de número de diapositiva"/>
          <p:cNvSpPr>
            <a:spLocks noGrp="1"/>
          </p:cNvSpPr>
          <p:nvPr>
            <p:ph type="sldNum" sz="quarter" idx="12"/>
          </p:nvPr>
        </p:nvSpPr>
        <p:spPr/>
        <p:txBody>
          <a:bodyPr/>
          <a:lstStyle/>
          <a:p>
            <a:pPr>
              <a:defRPr/>
            </a:pPr>
            <a:fld id="{CA9F27FB-C12B-45EB-9A26-C8CB7FF840A8}" type="slidenum">
              <a:rPr lang="es-ES_tradnl" smtClean="0"/>
              <a:pPr>
                <a:defRPr/>
              </a:pPr>
              <a:t>‹Nº›</a:t>
            </a:fld>
            <a:endParaRPr lang="es-ES_trad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6 Rectángulo"/>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a:t>Haga clic para modificar el estilo de texto del patrón</a:t>
            </a:r>
          </a:p>
        </p:txBody>
      </p:sp>
      <p:sp>
        <p:nvSpPr>
          <p:cNvPr id="4" name="3 Marcador de fecha"/>
          <p:cNvSpPr>
            <a:spLocks noGrp="1"/>
          </p:cNvSpPr>
          <p:nvPr>
            <p:ph type="dt" sz="half" idx="10"/>
          </p:nvPr>
        </p:nvSpPr>
        <p:spPr/>
        <p:txBody>
          <a:bodyPr/>
          <a:lstStyle/>
          <a:p>
            <a:pPr>
              <a:defRPr/>
            </a:pPr>
            <a:endParaRPr lang="es-ES_tradnl"/>
          </a:p>
        </p:txBody>
      </p:sp>
      <p:sp>
        <p:nvSpPr>
          <p:cNvPr id="5" name="4 Marcador de pie de página"/>
          <p:cNvSpPr>
            <a:spLocks noGrp="1"/>
          </p:cNvSpPr>
          <p:nvPr>
            <p:ph type="ftr" sz="quarter" idx="11"/>
          </p:nvPr>
        </p:nvSpPr>
        <p:spPr/>
        <p:txBody>
          <a:bodyPr/>
          <a:lstStyle/>
          <a:p>
            <a:pPr>
              <a:defRPr/>
            </a:pPr>
            <a:endParaRPr lang="es-ES_tradnl"/>
          </a:p>
        </p:txBody>
      </p:sp>
      <p:sp>
        <p:nvSpPr>
          <p:cNvPr id="6" name="5 Marcador de número de diapositiva"/>
          <p:cNvSpPr>
            <a:spLocks noGrp="1"/>
          </p:cNvSpPr>
          <p:nvPr>
            <p:ph type="sldNum" sz="quarter" idx="12"/>
          </p:nvPr>
        </p:nvSpPr>
        <p:spPr/>
        <p:txBody>
          <a:bodyPr/>
          <a:lstStyle/>
          <a:p>
            <a:pPr>
              <a:defRPr/>
            </a:pPr>
            <a:fld id="{D28A398E-9246-42D0-88F5-631E8865B484}" type="slidenum">
              <a:rPr lang="es-ES_tradnl" smtClean="0"/>
              <a:pPr>
                <a:defRPr/>
              </a:pPr>
              <a:t>‹Nº›</a:t>
            </a:fld>
            <a:endParaRPr lang="es-ES_tradnl"/>
          </a:p>
        </p:txBody>
      </p:sp>
      <p:sp>
        <p:nvSpPr>
          <p:cNvPr id="10" name="9 Rectángulo"/>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Elipse"/>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Elipse"/>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320"/>
            <a:ext cx="7498080" cy="1143000"/>
          </a:xfrm>
        </p:spPr>
        <p:txBody>
          <a:bodyPr/>
          <a:lstStyle/>
          <a:p>
            <a:r>
              <a:rPr kumimoji="0" lang="es-ES"/>
              <a:t>Haga clic para modificar el estilo de título del patrón</a:t>
            </a:r>
            <a:endParaRPr kumimoji="0" lang="en-US"/>
          </a:p>
        </p:txBody>
      </p:sp>
      <p:sp>
        <p:nvSpPr>
          <p:cNvPr id="3" name="2 Marcador de contenido"/>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contenido"/>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4 Marcador de fecha"/>
          <p:cNvSpPr>
            <a:spLocks noGrp="1"/>
          </p:cNvSpPr>
          <p:nvPr>
            <p:ph type="dt" sz="half" idx="10"/>
          </p:nvPr>
        </p:nvSpPr>
        <p:spPr/>
        <p:txBody>
          <a:bodyPr/>
          <a:lstStyle/>
          <a:p>
            <a:pPr>
              <a:defRPr/>
            </a:pPr>
            <a:endParaRPr lang="es-ES_tradnl"/>
          </a:p>
        </p:txBody>
      </p:sp>
      <p:sp>
        <p:nvSpPr>
          <p:cNvPr id="6" name="5 Marcador de pie de página"/>
          <p:cNvSpPr>
            <a:spLocks noGrp="1"/>
          </p:cNvSpPr>
          <p:nvPr>
            <p:ph type="ftr" sz="quarter" idx="11"/>
          </p:nvPr>
        </p:nvSpPr>
        <p:spPr/>
        <p:txBody>
          <a:bodyPr/>
          <a:lstStyle/>
          <a:p>
            <a:pPr>
              <a:defRPr/>
            </a:pPr>
            <a:endParaRPr lang="es-ES_tradnl"/>
          </a:p>
        </p:txBody>
      </p:sp>
      <p:sp>
        <p:nvSpPr>
          <p:cNvPr id="7" name="6 Marcador de número de diapositiva"/>
          <p:cNvSpPr>
            <a:spLocks noGrp="1"/>
          </p:cNvSpPr>
          <p:nvPr>
            <p:ph type="sldNum" sz="quarter" idx="12"/>
          </p:nvPr>
        </p:nvSpPr>
        <p:spPr/>
        <p:txBody>
          <a:bodyPr/>
          <a:lstStyle/>
          <a:p>
            <a:pPr>
              <a:defRPr/>
            </a:pPr>
            <a:fld id="{E874AA16-2B36-46DD-86E4-7B68B5EAB508}" type="slidenum">
              <a:rPr lang="es-ES_tradnl" smtClean="0"/>
              <a:pPr>
                <a:defRPr/>
              </a:pPr>
              <a:t>‹Nº›</a:t>
            </a:fld>
            <a:endParaRPr lang="es-ES_trad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a:t>Haga clic para modificar el estilo de texto del patrón</a:t>
            </a:r>
          </a:p>
        </p:txBody>
      </p:sp>
      <p:sp>
        <p:nvSpPr>
          <p:cNvPr id="4" name="3 Marcador de texto"/>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a:t>Haga clic para modificar el estilo de texto del patrón</a:t>
            </a:r>
          </a:p>
        </p:txBody>
      </p:sp>
      <p:sp>
        <p:nvSpPr>
          <p:cNvPr id="5" name="4 Marcador de contenido"/>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6" name="5 Marcador de contenido"/>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7" name="6 Marcador de fecha"/>
          <p:cNvSpPr>
            <a:spLocks noGrp="1"/>
          </p:cNvSpPr>
          <p:nvPr>
            <p:ph type="dt" sz="half" idx="10"/>
          </p:nvPr>
        </p:nvSpPr>
        <p:spPr/>
        <p:txBody>
          <a:bodyPr/>
          <a:lstStyle/>
          <a:p>
            <a:pPr>
              <a:defRPr/>
            </a:pPr>
            <a:endParaRPr lang="es-ES_tradnl"/>
          </a:p>
        </p:txBody>
      </p:sp>
      <p:sp>
        <p:nvSpPr>
          <p:cNvPr id="8" name="7 Marcador de pie de página"/>
          <p:cNvSpPr>
            <a:spLocks noGrp="1"/>
          </p:cNvSpPr>
          <p:nvPr>
            <p:ph type="ftr" sz="quarter" idx="11"/>
          </p:nvPr>
        </p:nvSpPr>
        <p:spPr/>
        <p:txBody>
          <a:bodyPr/>
          <a:lstStyle/>
          <a:p>
            <a:pPr>
              <a:defRPr/>
            </a:pPr>
            <a:endParaRPr lang="es-ES_tradnl"/>
          </a:p>
        </p:txBody>
      </p:sp>
      <p:sp>
        <p:nvSpPr>
          <p:cNvPr id="9" name="8 Marcador de número de diapositiva"/>
          <p:cNvSpPr>
            <a:spLocks noGrp="1"/>
          </p:cNvSpPr>
          <p:nvPr>
            <p:ph type="sldNum" sz="quarter" idx="12"/>
          </p:nvPr>
        </p:nvSpPr>
        <p:spPr/>
        <p:txBody>
          <a:bodyPr/>
          <a:lstStyle/>
          <a:p>
            <a:pPr>
              <a:defRPr/>
            </a:pPr>
            <a:fld id="{0A59B3F2-B604-4E57-A2B1-C8E5C5378449}" type="slidenum">
              <a:rPr lang="es-ES_tradnl" smtClean="0"/>
              <a:pPr>
                <a:defRPr/>
              </a:pPr>
              <a:t>‹Nº›</a:t>
            </a:fld>
            <a:endParaRPr lang="es-ES_trad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320"/>
            <a:ext cx="7498080" cy="1143000"/>
          </a:xfrm>
        </p:spPr>
        <p:txBody>
          <a:bodyPr anchor="ctr"/>
          <a:lstStyle/>
          <a:p>
            <a:r>
              <a:rPr kumimoji="0" lang="es-ES"/>
              <a:t>Haga clic para modificar el estilo de título del patrón</a:t>
            </a:r>
            <a:endParaRPr kumimoji="0" lang="en-US"/>
          </a:p>
        </p:txBody>
      </p:sp>
      <p:sp>
        <p:nvSpPr>
          <p:cNvPr id="3" name="2 Marcador de fecha"/>
          <p:cNvSpPr>
            <a:spLocks noGrp="1"/>
          </p:cNvSpPr>
          <p:nvPr>
            <p:ph type="dt" sz="half" idx="10"/>
          </p:nvPr>
        </p:nvSpPr>
        <p:spPr/>
        <p:txBody>
          <a:bodyPr/>
          <a:lstStyle/>
          <a:p>
            <a:pPr>
              <a:defRPr/>
            </a:pPr>
            <a:endParaRPr lang="es-ES_tradnl"/>
          </a:p>
        </p:txBody>
      </p:sp>
      <p:sp>
        <p:nvSpPr>
          <p:cNvPr id="4" name="3 Marcador de pie de página"/>
          <p:cNvSpPr>
            <a:spLocks noGrp="1"/>
          </p:cNvSpPr>
          <p:nvPr>
            <p:ph type="ftr" sz="quarter" idx="11"/>
          </p:nvPr>
        </p:nvSpPr>
        <p:spPr/>
        <p:txBody>
          <a:bodyPr/>
          <a:lstStyle/>
          <a:p>
            <a:pPr>
              <a:defRPr/>
            </a:pPr>
            <a:endParaRPr lang="es-ES_tradnl"/>
          </a:p>
        </p:txBody>
      </p:sp>
      <p:sp>
        <p:nvSpPr>
          <p:cNvPr id="5" name="4 Marcador de número de diapositiva"/>
          <p:cNvSpPr>
            <a:spLocks noGrp="1"/>
          </p:cNvSpPr>
          <p:nvPr>
            <p:ph type="sldNum" sz="quarter" idx="12"/>
          </p:nvPr>
        </p:nvSpPr>
        <p:spPr/>
        <p:txBody>
          <a:bodyPr/>
          <a:lstStyle/>
          <a:p>
            <a:pPr>
              <a:defRPr/>
            </a:pPr>
            <a:fld id="{5266C000-4311-4E54-A806-2108C895C49C}" type="slidenum">
              <a:rPr lang="es-ES_tradnl" smtClean="0"/>
              <a:pPr>
                <a:defRPr/>
              </a:pPr>
              <a:t>‹Nº›</a:t>
            </a:fld>
            <a:endParaRPr lang="es-ES_trad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4 Rectángulo"/>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Marcador de fecha"/>
          <p:cNvSpPr>
            <a:spLocks noGrp="1"/>
          </p:cNvSpPr>
          <p:nvPr>
            <p:ph type="dt" sz="half" idx="10"/>
          </p:nvPr>
        </p:nvSpPr>
        <p:spPr/>
        <p:txBody>
          <a:bodyPr/>
          <a:lstStyle/>
          <a:p>
            <a:pPr>
              <a:defRPr/>
            </a:pPr>
            <a:endParaRPr lang="es-ES_tradnl"/>
          </a:p>
        </p:txBody>
      </p:sp>
      <p:sp>
        <p:nvSpPr>
          <p:cNvPr id="3" name="2 Marcador de pie de página"/>
          <p:cNvSpPr>
            <a:spLocks noGrp="1"/>
          </p:cNvSpPr>
          <p:nvPr>
            <p:ph type="ftr" sz="quarter" idx="11"/>
          </p:nvPr>
        </p:nvSpPr>
        <p:spPr/>
        <p:txBody>
          <a:bodyPr/>
          <a:lstStyle/>
          <a:p>
            <a:pPr>
              <a:defRPr/>
            </a:pPr>
            <a:endParaRPr lang="es-ES_tradnl"/>
          </a:p>
        </p:txBody>
      </p:sp>
      <p:sp>
        <p:nvSpPr>
          <p:cNvPr id="4" name="3 Marcador de número de diapositiva"/>
          <p:cNvSpPr>
            <a:spLocks noGrp="1"/>
          </p:cNvSpPr>
          <p:nvPr>
            <p:ph type="sldNum" sz="quarter" idx="12"/>
          </p:nvPr>
        </p:nvSpPr>
        <p:spPr/>
        <p:txBody>
          <a:bodyPr/>
          <a:lstStyle/>
          <a:p>
            <a:pPr>
              <a:defRPr/>
            </a:pPr>
            <a:fld id="{7F7CA874-74CD-4BA7-B037-9636032AF762}" type="slidenum">
              <a:rPr lang="es-ES_tradnl" smtClean="0"/>
              <a:pPr>
                <a:defRPr/>
              </a:pPr>
              <a:t>‹Nº›</a:t>
            </a:fld>
            <a:endParaRPr lang="es-ES_tradnl"/>
          </a:p>
        </p:txBody>
      </p:sp>
      <p:sp>
        <p:nvSpPr>
          <p:cNvPr id="6" name="5 Rectángulo"/>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s-ES"/>
              <a:t>Haga clic para modificar el estilo de título del patrón</a:t>
            </a:r>
            <a:endParaRPr kumimoji="0" lang="en-US"/>
          </a:p>
        </p:txBody>
      </p:sp>
      <p:sp>
        <p:nvSpPr>
          <p:cNvPr id="3" name="2 Marcador de texto"/>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a:t>Haga clic para modificar el estilo de texto del patrón</a:t>
            </a:r>
          </a:p>
        </p:txBody>
      </p:sp>
      <p:sp>
        <p:nvSpPr>
          <p:cNvPr id="4" name="3 Marcador de contenido"/>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4 Marcador de fecha"/>
          <p:cNvSpPr>
            <a:spLocks noGrp="1"/>
          </p:cNvSpPr>
          <p:nvPr>
            <p:ph type="dt" sz="half" idx="10"/>
          </p:nvPr>
        </p:nvSpPr>
        <p:spPr/>
        <p:txBody>
          <a:bodyPr/>
          <a:lstStyle/>
          <a:p>
            <a:pPr>
              <a:defRPr/>
            </a:pPr>
            <a:endParaRPr lang="es-ES_tradnl"/>
          </a:p>
        </p:txBody>
      </p:sp>
      <p:sp>
        <p:nvSpPr>
          <p:cNvPr id="6" name="5 Marcador de pie de página"/>
          <p:cNvSpPr>
            <a:spLocks noGrp="1"/>
          </p:cNvSpPr>
          <p:nvPr>
            <p:ph type="ftr" sz="quarter" idx="11"/>
          </p:nvPr>
        </p:nvSpPr>
        <p:spPr/>
        <p:txBody>
          <a:bodyPr/>
          <a:lstStyle/>
          <a:p>
            <a:pPr>
              <a:defRPr/>
            </a:pPr>
            <a:endParaRPr lang="es-ES_tradnl"/>
          </a:p>
        </p:txBody>
      </p:sp>
      <p:sp>
        <p:nvSpPr>
          <p:cNvPr id="7" name="6 Marcador de número de diapositiva"/>
          <p:cNvSpPr>
            <a:spLocks noGrp="1"/>
          </p:cNvSpPr>
          <p:nvPr>
            <p:ph type="sldNum" sz="quarter" idx="12"/>
          </p:nvPr>
        </p:nvSpPr>
        <p:spPr/>
        <p:txBody>
          <a:bodyPr/>
          <a:lstStyle/>
          <a:p>
            <a:pPr>
              <a:defRPr/>
            </a:pPr>
            <a:fld id="{C5EE9A88-B71A-4F3B-AB58-3A9390DFE4F9}" type="slidenum">
              <a:rPr lang="es-ES_tradnl" smtClean="0"/>
              <a:pPr>
                <a:defRPr/>
              </a:pPr>
              <a:t>‹Nº›</a:t>
            </a:fld>
            <a:endParaRPr lang="es-ES_trad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s-ES"/>
              <a:t>Haga clic para modificar el estilo de título del patrón</a:t>
            </a:r>
            <a:endParaRPr kumimoji="0" lang="en-US"/>
          </a:p>
        </p:txBody>
      </p:sp>
      <p:sp>
        <p:nvSpPr>
          <p:cNvPr id="5" name="4 Marcador de fecha"/>
          <p:cNvSpPr>
            <a:spLocks noGrp="1"/>
          </p:cNvSpPr>
          <p:nvPr>
            <p:ph type="dt" sz="half" idx="10"/>
          </p:nvPr>
        </p:nvSpPr>
        <p:spPr/>
        <p:txBody>
          <a:bodyPr/>
          <a:lstStyle/>
          <a:p>
            <a:pPr>
              <a:defRPr/>
            </a:pPr>
            <a:endParaRPr lang="es-ES_tradnl"/>
          </a:p>
        </p:txBody>
      </p:sp>
      <p:sp>
        <p:nvSpPr>
          <p:cNvPr id="6" name="5 Marcador de pie de página"/>
          <p:cNvSpPr>
            <a:spLocks noGrp="1"/>
          </p:cNvSpPr>
          <p:nvPr>
            <p:ph type="ftr" sz="quarter" idx="11"/>
          </p:nvPr>
        </p:nvSpPr>
        <p:spPr/>
        <p:txBody>
          <a:bodyPr/>
          <a:lstStyle/>
          <a:p>
            <a:pPr>
              <a:defRPr/>
            </a:pPr>
            <a:endParaRPr lang="es-ES_tradnl"/>
          </a:p>
        </p:txBody>
      </p:sp>
      <p:sp>
        <p:nvSpPr>
          <p:cNvPr id="7" name="6 Marcador de número de diapositiva"/>
          <p:cNvSpPr>
            <a:spLocks noGrp="1"/>
          </p:cNvSpPr>
          <p:nvPr>
            <p:ph type="sldNum" sz="quarter" idx="12"/>
          </p:nvPr>
        </p:nvSpPr>
        <p:spPr/>
        <p:txBody>
          <a:bodyPr/>
          <a:lstStyle/>
          <a:p>
            <a:pPr>
              <a:defRPr/>
            </a:pPr>
            <a:fld id="{79CA712A-90D4-42F3-845F-331ACD372456}" type="slidenum">
              <a:rPr lang="es-ES_tradnl" smtClean="0"/>
              <a:pPr>
                <a:defRPr/>
              </a:pPr>
              <a:t>‹Nº›</a:t>
            </a:fld>
            <a:endParaRPr lang="es-ES_tradnl"/>
          </a:p>
        </p:txBody>
      </p:sp>
      <p:sp>
        <p:nvSpPr>
          <p:cNvPr id="8" name="7 Rectángulo"/>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Marcador de posición de imagen"/>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s-ES"/>
              <a:t>Haga clic en el icono para agregar una imagen</a:t>
            </a:r>
            <a:endParaRPr kumimoji="0" lang="en-US" dirty="0"/>
          </a:p>
        </p:txBody>
      </p:sp>
      <p:sp>
        <p:nvSpPr>
          <p:cNvPr id="9" name="8 Proceso"/>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Proceso"/>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3 Marcador de texto"/>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s-ES"/>
              <a:t>Haga clic para modificar el estilo de texto del patrón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Circular"/>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Elipse"/>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Anillo"/>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Marcador de título"/>
          <p:cNvSpPr>
            <a:spLocks noGrp="1"/>
          </p:cNvSpPr>
          <p:nvPr>
            <p:ph type="title"/>
          </p:nvPr>
        </p:nvSpPr>
        <p:spPr>
          <a:xfrm>
            <a:off x="1435608" y="274638"/>
            <a:ext cx="7498080" cy="1143000"/>
          </a:xfrm>
          <a:prstGeom prst="rect">
            <a:avLst/>
          </a:prstGeom>
        </p:spPr>
        <p:txBody>
          <a:bodyPr anchor="ctr">
            <a:normAutofit/>
          </a:bodyPr>
          <a:lstStyle/>
          <a:p>
            <a:r>
              <a:rPr kumimoji="0" lang="es-ES"/>
              <a:t>Haga clic para modificar el estilo de título del patrón</a:t>
            </a:r>
            <a:endParaRPr kumimoji="0" lang="en-US"/>
          </a:p>
        </p:txBody>
      </p:sp>
      <p:sp>
        <p:nvSpPr>
          <p:cNvPr id="9" name="8 Marcador de texto"/>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s-ES"/>
              <a:t>Haga clic para modificar el estilo de texto del patrón</a:t>
            </a:r>
          </a:p>
          <a:p>
            <a:pPr lvl="1" eaLnBrk="1" latinLnBrk="0" hangingPunct="1"/>
            <a:r>
              <a:rPr kumimoji="0" lang="es-ES"/>
              <a:t>Segundo nivel</a:t>
            </a:r>
          </a:p>
          <a:p>
            <a:pPr lvl="2" eaLnBrk="1" latinLnBrk="0" hangingPunct="1"/>
            <a:r>
              <a:rPr kumimoji="0" lang="es-ES"/>
              <a:t>Tercer nivel</a:t>
            </a:r>
          </a:p>
          <a:p>
            <a:pPr lvl="3" eaLnBrk="1" latinLnBrk="0" hangingPunct="1"/>
            <a:r>
              <a:rPr kumimoji="0" lang="es-ES"/>
              <a:t>Cuarto nivel</a:t>
            </a:r>
          </a:p>
          <a:p>
            <a:pPr lvl="4" eaLnBrk="1" latinLnBrk="0" hangingPunct="1"/>
            <a:r>
              <a:rPr kumimoji="0" lang="es-ES"/>
              <a:t>Quinto nivel</a:t>
            </a:r>
            <a:endParaRPr kumimoji="0" lang="en-US"/>
          </a:p>
        </p:txBody>
      </p:sp>
      <p:sp>
        <p:nvSpPr>
          <p:cNvPr id="24" name="23 Marcador de fecha"/>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defRPr/>
            </a:pPr>
            <a:endParaRPr lang="es-ES_tradnl"/>
          </a:p>
        </p:txBody>
      </p:sp>
      <p:sp>
        <p:nvSpPr>
          <p:cNvPr id="10" name="9 Marcador de pie de página"/>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defRPr/>
            </a:pPr>
            <a:endParaRPr lang="es-ES_tradnl"/>
          </a:p>
        </p:txBody>
      </p:sp>
      <p:sp>
        <p:nvSpPr>
          <p:cNvPr id="22" name="21 Marcador de número de diapositiva"/>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defRPr/>
            </a:pPr>
            <a:fld id="{A8750FC9-6A5D-407A-8C2F-5FC494FBCDA5}" type="slidenum">
              <a:rPr lang="es-ES_tradnl" smtClean="0"/>
              <a:pPr>
                <a:defRPr/>
              </a:pPr>
              <a:t>‹Nº›</a:t>
            </a:fld>
            <a:endParaRPr lang="es-ES_tradnl"/>
          </a:p>
        </p:txBody>
      </p:sp>
      <p:sp>
        <p:nvSpPr>
          <p:cNvPr id="15" name="14 Rectángulo"/>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 id="2147483746" r:id="rId12"/>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oleObject" Target="../embeddings/oleObject9.bin"/><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oleObject" Target="../embeddings/oleObject10.bin"/><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image" Target="../media/image13.wmf"/></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3.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oleObject" Target="../embeddings/oleObject12.bin"/><Relationship Id="rId7" Type="http://schemas.openxmlformats.org/officeDocument/2006/relationships/diagramQuickStyle" Target="../diagrams/quickStyle2.xml"/><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diagramLayout" Target="../diagrams/layout2.xml"/><Relationship Id="rId5" Type="http://schemas.openxmlformats.org/officeDocument/2006/relationships/diagramData" Target="../diagrams/data2.xml"/><Relationship Id="rId4" Type="http://schemas.openxmlformats.org/officeDocument/2006/relationships/image" Target="../media/image14.wmf"/><Relationship Id="rId9" Type="http://schemas.microsoft.com/office/2007/relationships/diagramDrawing" Target="../diagrams/drawing2.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9.xml.rels><?xml version="1.0" encoding="UTF-8" standalone="yes"?>
<Relationships xmlns="http://schemas.openxmlformats.org/package/2006/relationships"><Relationship Id="rId8" Type="http://schemas.openxmlformats.org/officeDocument/2006/relationships/oleObject" Target="../embeddings/oleObject13.bin"/><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 Id="rId9" Type="http://schemas.openxmlformats.org/officeDocument/2006/relationships/image" Target="../media/image15.wmf"/></Relationships>
</file>

<file path=ppt/slides/_rels/slide3.xml.rels><?xml version="1.0" encoding="UTF-8" standalone="yes"?>
<Relationships xmlns="http://schemas.openxmlformats.org/package/2006/relationships"><Relationship Id="rId3" Type="http://schemas.openxmlformats.org/officeDocument/2006/relationships/hyperlink" Target="http://definicion.de/interes" TargetMode="External"/><Relationship Id="rId2" Type="http://schemas.openxmlformats.org/officeDocument/2006/relationships/hyperlink" Target="http://definicion.de/tasa" TargetMode="External"/><Relationship Id="rId1" Type="http://schemas.openxmlformats.org/officeDocument/2006/relationships/slideLayout" Target="../slideLayouts/slideLayout2.xml"/><Relationship Id="rId5" Type="http://schemas.openxmlformats.org/officeDocument/2006/relationships/hyperlink" Target="http://definicion.de/dinero" TargetMode="External"/><Relationship Id="rId4" Type="http://schemas.openxmlformats.org/officeDocument/2006/relationships/hyperlink" Target="http://definicion.de/tasa-de-interes/" TargetMode="External"/></Relationships>
</file>

<file path=ppt/slides/_rels/slide30.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31.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32.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1.xml"/><Relationship Id="rId1" Type="http://schemas.openxmlformats.org/officeDocument/2006/relationships/slideLayout" Target="../slideLayouts/slideLayout7.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oleObject" Target="../embeddings/oleObject14.bin"/><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oleObject" Target="../embeddings/oleObject15.bin"/><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oleObject" Target="../embeddings/oleObject3.bin"/><Relationship Id="rId1" Type="http://schemas.openxmlformats.org/officeDocument/2006/relationships/slideLayout" Target="../slideLayouts/slideLayout2.xml"/><Relationship Id="rId5" Type="http://schemas.openxmlformats.org/officeDocument/2006/relationships/image" Target="../media/image5.wmf"/><Relationship Id="rId4" Type="http://schemas.openxmlformats.org/officeDocument/2006/relationships/oleObject" Target="../embeddings/oleObject4.bin"/></Relationships>
</file>

<file path=ppt/slides/_rels/slide7.xml.rels><?xml version="1.0" encoding="UTF-8" standalone="yes"?>
<Relationships xmlns="http://schemas.openxmlformats.org/package/2006/relationships"><Relationship Id="rId3" Type="http://schemas.openxmlformats.org/officeDocument/2006/relationships/image" Target="../media/image6.wmf"/><Relationship Id="rId7" Type="http://schemas.openxmlformats.org/officeDocument/2006/relationships/image" Target="../media/image8.wmf"/><Relationship Id="rId2" Type="http://schemas.openxmlformats.org/officeDocument/2006/relationships/oleObject" Target="../embeddings/oleObject5.bin"/><Relationship Id="rId1" Type="http://schemas.openxmlformats.org/officeDocument/2006/relationships/slideLayout" Target="../slideLayouts/slideLayout2.xml"/><Relationship Id="rId6" Type="http://schemas.openxmlformats.org/officeDocument/2006/relationships/oleObject" Target="../embeddings/oleObject7.bin"/><Relationship Id="rId5" Type="http://schemas.openxmlformats.org/officeDocument/2006/relationships/image" Target="../media/image7.wmf"/><Relationship Id="rId4" Type="http://schemas.openxmlformats.org/officeDocument/2006/relationships/oleObject" Target="../embeddings/oleObject6.bin"/></Relationships>
</file>

<file path=ppt/slides/_rels/slide8.xml.rels><?xml version="1.0" encoding="UTF-8" standalone="yes"?>
<Relationships xmlns="http://schemas.openxmlformats.org/package/2006/relationships"><Relationship Id="rId2" Type="http://schemas.openxmlformats.org/officeDocument/2006/relationships/hyperlink" Target="http://definicion.de/capita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oleObject" Target="../embeddings/oleObject8.bin"/><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1691680" y="764704"/>
            <a:ext cx="6404248" cy="936104"/>
          </a:xfrm>
        </p:spPr>
        <p:txBody>
          <a:bodyPr/>
          <a:lstStyle/>
          <a:p>
            <a:pPr algn="ctr" eaLnBrk="1" hangingPunct="1"/>
            <a:r>
              <a:rPr lang="es-ES_tradnl" dirty="0"/>
              <a:t>ECONOMIA MINERA</a:t>
            </a:r>
          </a:p>
        </p:txBody>
      </p:sp>
      <p:sp>
        <p:nvSpPr>
          <p:cNvPr id="7" name="مستطيل مستدير الزوايا 9"/>
          <p:cNvSpPr/>
          <p:nvPr/>
        </p:nvSpPr>
        <p:spPr>
          <a:xfrm>
            <a:off x="1475656" y="2708920"/>
            <a:ext cx="6643687" cy="785812"/>
          </a:xfrm>
          <a:prstGeom prst="roundRect">
            <a:avLst/>
          </a:prstGeom>
          <a:solidFill>
            <a:schemeClr val="bg1"/>
          </a:solid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3200" b="1" dirty="0" err="1">
                <a:solidFill>
                  <a:schemeClr val="tx1"/>
                </a:solidFill>
                <a:ea typeface="ＭＳ Ｐゴシック" charset="-128"/>
              </a:rPr>
              <a:t>Evaluación</a:t>
            </a:r>
            <a:r>
              <a:rPr lang="en-US" sz="3200" b="1" dirty="0">
                <a:solidFill>
                  <a:schemeClr val="tx1"/>
                </a:solidFill>
                <a:ea typeface="ＭＳ Ｐゴシック" charset="-128"/>
              </a:rPr>
              <a:t>  de </a:t>
            </a:r>
            <a:r>
              <a:rPr lang="en-US" sz="3200" b="1" dirty="0" err="1">
                <a:solidFill>
                  <a:schemeClr val="tx1"/>
                </a:solidFill>
                <a:ea typeface="ＭＳ Ｐゴシック" charset="-128"/>
              </a:rPr>
              <a:t>Proyectos</a:t>
            </a:r>
            <a:endParaRPr lang="es-ES" sz="3200" b="1" dirty="0">
              <a:solidFill>
                <a:schemeClr val="tx1"/>
              </a:solidFill>
              <a:ea typeface="ＭＳ Ｐゴシック" charset="-128"/>
            </a:endParaRPr>
          </a:p>
        </p:txBody>
      </p:sp>
      <p:sp>
        <p:nvSpPr>
          <p:cNvPr id="8" name="مستطيل مستدير الزوايا 9"/>
          <p:cNvSpPr/>
          <p:nvPr/>
        </p:nvSpPr>
        <p:spPr>
          <a:xfrm>
            <a:off x="1475656" y="4005064"/>
            <a:ext cx="6643688" cy="1071563"/>
          </a:xfrm>
          <a:prstGeom prst="roundRect">
            <a:avLst/>
          </a:prstGeom>
          <a:solidFill>
            <a:schemeClr val="bg1"/>
          </a:solid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s-ES" sz="3200" b="1" dirty="0">
                <a:solidFill>
                  <a:schemeClr val="tx1"/>
                </a:solidFill>
                <a:ea typeface="ＭＳ Ｐゴシック" charset="-128"/>
              </a:rPr>
              <a:t>Técnicas de Selección de Alternativas</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AR" sz="4000" dirty="0"/>
              <a:t>Métodos de Evaluación </a:t>
            </a:r>
          </a:p>
        </p:txBody>
      </p:sp>
      <p:pic>
        <p:nvPicPr>
          <p:cNvPr id="134146" name="Picture 2"/>
          <p:cNvPicPr>
            <a:picLocks noChangeAspect="1" noChangeArrowheads="1"/>
          </p:cNvPicPr>
          <p:nvPr/>
        </p:nvPicPr>
        <p:blipFill>
          <a:blip r:embed="rId2" cstate="print"/>
          <a:srcRect l="35139" t="24235" r="18926" b="33438"/>
          <a:stretch>
            <a:fillRect/>
          </a:stretch>
        </p:blipFill>
        <p:spPr bwMode="auto">
          <a:xfrm>
            <a:off x="1043608" y="1916832"/>
            <a:ext cx="7922555" cy="4104456"/>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normAutofit/>
          </a:bodyPr>
          <a:lstStyle/>
          <a:p>
            <a:r>
              <a:rPr lang="es-EC" sz="2800" dirty="0">
                <a:solidFill>
                  <a:schemeClr val="tx1"/>
                </a:solidFill>
              </a:rPr>
              <a:t>Criterios de Evaluación Financiera y Económica</a:t>
            </a:r>
            <a:r>
              <a:rPr lang="es-EC" dirty="0">
                <a:solidFill>
                  <a:schemeClr val="tx1"/>
                </a:solidFill>
              </a:rPr>
              <a:t> </a:t>
            </a:r>
            <a:endParaRPr lang="es-ES_tradnl" dirty="0">
              <a:solidFill>
                <a:schemeClr val="tx1"/>
              </a:solidFill>
            </a:endParaRPr>
          </a:p>
        </p:txBody>
      </p:sp>
      <p:sp>
        <p:nvSpPr>
          <p:cNvPr id="26627" name="Rectangle 3"/>
          <p:cNvSpPr>
            <a:spLocks noGrp="1" noChangeArrowheads="1"/>
          </p:cNvSpPr>
          <p:nvPr>
            <p:ph idx="1"/>
          </p:nvPr>
        </p:nvSpPr>
        <p:spPr>
          <a:xfrm>
            <a:off x="1259632" y="1628800"/>
            <a:ext cx="7498080" cy="4800600"/>
          </a:xfrm>
        </p:spPr>
        <p:txBody>
          <a:bodyPr>
            <a:normAutofit/>
          </a:bodyPr>
          <a:lstStyle/>
          <a:p>
            <a:pPr algn="just">
              <a:buFont typeface="Wingdings" pitchFamily="2" charset="2"/>
              <a:buChar char="n"/>
              <a:defRPr/>
            </a:pPr>
            <a:r>
              <a:rPr lang="es-EC" sz="2400" b="1" dirty="0"/>
              <a:t>Objetivo</a:t>
            </a:r>
            <a:r>
              <a:rPr lang="es-EC" sz="2400" dirty="0"/>
              <a:t>: Selección proyectos que </a:t>
            </a:r>
            <a:r>
              <a:rPr lang="es-EC" sz="2400" dirty="0" err="1"/>
              <a:t>optimizen</a:t>
            </a:r>
            <a:r>
              <a:rPr lang="es-EC" sz="2400" dirty="0"/>
              <a:t> utilización recursos  </a:t>
            </a:r>
            <a:r>
              <a:rPr lang="es-EC" sz="2400" dirty="0">
                <a:sym typeface="Directions MT" pitchFamily="2" charset="2"/>
              </a:rPr>
              <a:t>para lograr </a:t>
            </a:r>
            <a:r>
              <a:rPr lang="es-EC" sz="2400" dirty="0"/>
              <a:t>objetivos del inversionista.</a:t>
            </a:r>
          </a:p>
          <a:p>
            <a:pPr lvl="1">
              <a:buFont typeface="Wingdings" pitchFamily="2" charset="2"/>
              <a:buChar char="u"/>
              <a:defRPr/>
            </a:pPr>
            <a:r>
              <a:rPr lang="es-EC" sz="2000" dirty="0"/>
              <a:t>Inv. Privados: Generalmente la  rentabilidad.</a:t>
            </a:r>
          </a:p>
          <a:p>
            <a:pPr>
              <a:buNone/>
              <a:defRPr/>
            </a:pPr>
            <a:endParaRPr lang="es-EC" sz="1600" dirty="0"/>
          </a:p>
          <a:p>
            <a:pPr>
              <a:buFont typeface="Wingdings" pitchFamily="2" charset="2"/>
              <a:buChar char="n"/>
              <a:defRPr/>
            </a:pPr>
            <a:r>
              <a:rPr lang="es-EC" sz="2400" dirty="0"/>
              <a:t>Criterios Mas usados para evaluación Financiera:</a:t>
            </a:r>
          </a:p>
          <a:p>
            <a:pPr lvl="1" algn="just">
              <a:buFont typeface="Wingdings" pitchFamily="2" charset="2"/>
              <a:buChar char="u"/>
              <a:defRPr/>
            </a:pPr>
            <a:r>
              <a:rPr lang="es-EC" sz="2000" dirty="0"/>
              <a:t>El valor actual neto</a:t>
            </a:r>
          </a:p>
          <a:p>
            <a:pPr lvl="1" algn="just">
              <a:buFont typeface="Wingdings" pitchFamily="2" charset="2"/>
              <a:buChar char="u"/>
              <a:defRPr/>
            </a:pPr>
            <a:r>
              <a:rPr lang="es-EC" sz="2000" dirty="0"/>
              <a:t>La tasa interna de retorno</a:t>
            </a:r>
          </a:p>
          <a:p>
            <a:pPr lvl="1" algn="just">
              <a:buFont typeface="Wingdings" pitchFamily="2" charset="2"/>
              <a:buChar char="u"/>
              <a:defRPr/>
            </a:pPr>
            <a:r>
              <a:rPr lang="es-EC" sz="2000" dirty="0"/>
              <a:t>El periodo de recuperación de la inversión</a:t>
            </a:r>
          </a:p>
          <a:p>
            <a:pPr lvl="1" algn="just">
              <a:buFont typeface="Wingdings" pitchFamily="2" charset="2"/>
              <a:buChar char="u"/>
              <a:defRPr/>
            </a:pPr>
            <a:r>
              <a:rPr lang="es-EC" sz="2000" dirty="0"/>
              <a:t>El periodo de recuperación descontado</a:t>
            </a:r>
          </a:p>
          <a:p>
            <a:pPr lvl="1" algn="just">
              <a:buFont typeface="Wingdings" pitchFamily="2" charset="2"/>
              <a:buChar char="u"/>
              <a:defRPr/>
            </a:pPr>
            <a:r>
              <a:rPr lang="es-EC" sz="2000" dirty="0"/>
              <a:t>La tasa de retorno contable</a:t>
            </a:r>
          </a:p>
          <a:p>
            <a:pPr lvl="1" algn="just">
              <a:buFont typeface="Wingdings" pitchFamily="2" charset="2"/>
              <a:buChar char="u"/>
              <a:defRPr/>
            </a:pPr>
            <a:r>
              <a:rPr lang="es-EC" sz="2000" dirty="0"/>
              <a:t>La relación entre el beneficio y el costo</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s-ES_tradnl" sz="2800"/>
              <a:t>Costo de Oportunidad</a:t>
            </a:r>
          </a:p>
        </p:txBody>
      </p:sp>
      <p:sp>
        <p:nvSpPr>
          <p:cNvPr id="12291" name="Rectangle 3"/>
          <p:cNvSpPr>
            <a:spLocks noGrp="1" noChangeArrowheads="1"/>
          </p:cNvSpPr>
          <p:nvPr>
            <p:ph idx="1"/>
          </p:nvPr>
        </p:nvSpPr>
        <p:spPr/>
        <p:txBody>
          <a:bodyPr>
            <a:normAutofit/>
          </a:bodyPr>
          <a:lstStyle/>
          <a:p>
            <a:pPr>
              <a:buFont typeface="Wingdings" pitchFamily="2" charset="2"/>
              <a:buChar char="n"/>
              <a:defRPr/>
            </a:pPr>
            <a:r>
              <a:rPr lang="es-EC" sz="2000" dirty="0"/>
              <a:t>El costo que tengo al no invertir mi dinero en una oportunidad que tengo actualmente</a:t>
            </a:r>
          </a:p>
          <a:p>
            <a:pPr algn="just">
              <a:buFont typeface="Wingdings" pitchFamily="2" charset="2"/>
              <a:buChar char="n"/>
              <a:defRPr/>
            </a:pPr>
            <a:r>
              <a:rPr lang="es-EC" sz="2000" dirty="0" err="1"/>
              <a:t>ej</a:t>
            </a:r>
            <a:r>
              <a:rPr lang="es-EC" sz="2000" dirty="0"/>
              <a:t>: oportunidad de colocar $100 en banco con 12% interés.</a:t>
            </a:r>
          </a:p>
          <a:p>
            <a:pPr lvl="1" algn="just">
              <a:buFont typeface="Wingdings" pitchFamily="2" charset="2"/>
              <a:buChar char="u"/>
              <a:defRPr/>
            </a:pPr>
            <a:r>
              <a:rPr lang="es-EC" sz="2000" dirty="0"/>
              <a:t>Cualquier oportunidad de inversión compararla con esta oportunidad.</a:t>
            </a:r>
          </a:p>
          <a:p>
            <a:pPr lvl="1" algn="just">
              <a:buFont typeface="Wingdings" pitchFamily="2" charset="2"/>
              <a:buChar char="u"/>
              <a:defRPr/>
            </a:pPr>
            <a:r>
              <a:rPr lang="es-EC" sz="2000" dirty="0"/>
              <a:t>Rentabilidad real = diferencia entre las dos</a:t>
            </a:r>
          </a:p>
          <a:p>
            <a:pPr algn="just">
              <a:buFont typeface="Wingdings" pitchFamily="2" charset="2"/>
              <a:buChar char="n"/>
              <a:defRPr/>
            </a:pPr>
            <a:r>
              <a:rPr lang="es-EC" sz="2000" dirty="0"/>
              <a:t>Esquema Inversionista Proyecto:</a:t>
            </a:r>
          </a:p>
          <a:p>
            <a:pPr lvl="1" algn="just">
              <a:buFont typeface="Wingdings" pitchFamily="2" charset="2"/>
              <a:buChar char="u"/>
              <a:defRPr/>
            </a:pPr>
            <a:r>
              <a:rPr lang="es-EC" sz="2000" dirty="0"/>
              <a:t>Invertir: Retorno del Proyecto &gt; </a:t>
            </a:r>
            <a:r>
              <a:rPr lang="es-EC" sz="2000" b="1" dirty="0"/>
              <a:t>“Tasa Mínima de Retorno”</a:t>
            </a:r>
            <a:endParaRPr lang="es-EC" sz="2000" dirty="0"/>
          </a:p>
          <a:p>
            <a:pPr lvl="1" algn="just">
              <a:buFont typeface="Wingdings" pitchFamily="2" charset="2"/>
              <a:buChar char="u"/>
              <a:defRPr/>
            </a:pPr>
            <a:r>
              <a:rPr lang="es-EC" sz="2000" dirty="0"/>
              <a:t>Tasa Mínima de Retorno (Costo de Oportunidad) es punto de aceptación o rechazo de una inversión</a:t>
            </a:r>
          </a:p>
          <a:p>
            <a:pPr algn="just">
              <a:buFont typeface="Wingdings" pitchFamily="2" charset="2"/>
              <a:buChar char="n"/>
              <a:defRPr/>
            </a:pPr>
            <a:r>
              <a:rPr lang="es-EC" sz="2000" dirty="0"/>
              <a:t>Esquema Prestamista – prestatario:</a:t>
            </a:r>
          </a:p>
          <a:p>
            <a:pPr lvl="1">
              <a:buFont typeface="Wingdings" pitchFamily="2" charset="2"/>
              <a:buChar char="u"/>
              <a:defRPr/>
            </a:pPr>
            <a:r>
              <a:rPr lang="es-EC" sz="2000" dirty="0" err="1"/>
              <a:t>Prestar:Tasa</a:t>
            </a:r>
            <a:r>
              <a:rPr lang="es-EC" sz="2000" dirty="0"/>
              <a:t> Interés &lt; </a:t>
            </a:r>
            <a:r>
              <a:rPr lang="es-EC" sz="2000" b="1" dirty="0"/>
              <a:t>“Costo de Oportunidad”</a:t>
            </a:r>
            <a:endParaRPr lang="es-EC" sz="2000" dirty="0"/>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s-ES_tradnl" sz="2800"/>
              <a:t>Costo de Oportunidad (cont.)</a:t>
            </a:r>
          </a:p>
        </p:txBody>
      </p:sp>
      <p:sp>
        <p:nvSpPr>
          <p:cNvPr id="13315" name="Rectangle 3"/>
          <p:cNvSpPr>
            <a:spLocks noGrp="1" noChangeArrowheads="1"/>
          </p:cNvSpPr>
          <p:nvPr>
            <p:ph idx="1"/>
          </p:nvPr>
        </p:nvSpPr>
        <p:spPr/>
        <p:txBody>
          <a:bodyPr>
            <a:normAutofit/>
          </a:bodyPr>
          <a:lstStyle/>
          <a:p>
            <a:pPr>
              <a:buFont typeface="Wingdings" pitchFamily="2" charset="2"/>
              <a:buChar char="n"/>
              <a:defRPr/>
            </a:pPr>
            <a:r>
              <a:rPr lang="es-EC" sz="2000" dirty="0"/>
              <a:t>Costo de oportunidad depende  de muchos factores:</a:t>
            </a:r>
          </a:p>
          <a:p>
            <a:pPr lvl="1">
              <a:buFont typeface="Wingdings" pitchFamily="2" charset="2"/>
              <a:buChar char="u"/>
              <a:defRPr/>
            </a:pPr>
            <a:r>
              <a:rPr lang="es-EC" sz="2000" dirty="0"/>
              <a:t>Riesgo</a:t>
            </a:r>
          </a:p>
          <a:p>
            <a:pPr lvl="1">
              <a:buFont typeface="Wingdings" pitchFamily="2" charset="2"/>
              <a:buChar char="u"/>
              <a:defRPr/>
            </a:pPr>
            <a:r>
              <a:rPr lang="es-EC" sz="2000" dirty="0"/>
              <a:t>Situación macroeconómica</a:t>
            </a:r>
          </a:p>
          <a:p>
            <a:pPr lvl="1">
              <a:buFont typeface="Wingdings" pitchFamily="2" charset="2"/>
              <a:buChar char="u"/>
              <a:defRPr/>
            </a:pPr>
            <a:r>
              <a:rPr lang="es-EC" sz="2000" dirty="0"/>
              <a:t>Estado económico del sector  de operación</a:t>
            </a:r>
          </a:p>
          <a:p>
            <a:pPr lvl="1">
              <a:buFont typeface="Wingdings" pitchFamily="2" charset="2"/>
              <a:buChar char="u"/>
              <a:defRPr/>
            </a:pPr>
            <a:r>
              <a:rPr lang="es-EC" sz="2000" dirty="0"/>
              <a:t>Nivel de  oportunidades del inversionista</a:t>
            </a:r>
          </a:p>
          <a:p>
            <a:pPr lvl="1">
              <a:buFont typeface="Wingdings" pitchFamily="2" charset="2"/>
              <a:buChar char="u"/>
              <a:defRPr/>
            </a:pPr>
            <a:r>
              <a:rPr lang="es-EC" sz="2000" dirty="0"/>
              <a:t>Posición frente al riesgo</a:t>
            </a:r>
          </a:p>
          <a:p>
            <a:pPr lvl="1">
              <a:buFont typeface="Wingdings" pitchFamily="2" charset="2"/>
              <a:buChar char="u"/>
              <a:defRPr/>
            </a:pPr>
            <a:r>
              <a:rPr lang="es-EC" sz="2000" dirty="0"/>
              <a:t>Nivel de inversión</a:t>
            </a:r>
          </a:p>
          <a:p>
            <a:pPr lvl="1">
              <a:buFont typeface="Wingdings" pitchFamily="2" charset="2"/>
              <a:buChar char="u"/>
              <a:defRPr/>
            </a:pPr>
            <a:r>
              <a:rPr lang="es-EC" sz="2000" dirty="0"/>
              <a:t>etc...</a:t>
            </a:r>
          </a:p>
          <a:p>
            <a:pPr>
              <a:buFont typeface="Wingdings" pitchFamily="2" charset="2"/>
              <a:buChar char="n"/>
              <a:defRPr/>
            </a:pPr>
            <a:r>
              <a:rPr lang="es-EC" sz="2000" dirty="0"/>
              <a:t>En cada instante, para cada proyecto y para cada inversionista puede existir un costo de oportunidad diferente.</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s-ES_tradnl" sz="2800"/>
              <a:t>Equivalencia</a:t>
            </a:r>
          </a:p>
        </p:txBody>
      </p:sp>
      <p:sp>
        <p:nvSpPr>
          <p:cNvPr id="14339" name="Rectangle 3"/>
          <p:cNvSpPr>
            <a:spLocks noGrp="1" noChangeArrowheads="1"/>
          </p:cNvSpPr>
          <p:nvPr>
            <p:ph idx="1"/>
          </p:nvPr>
        </p:nvSpPr>
        <p:spPr/>
        <p:txBody>
          <a:bodyPr>
            <a:normAutofit/>
          </a:bodyPr>
          <a:lstStyle/>
          <a:p>
            <a:pPr algn="just">
              <a:buFont typeface="Wingdings" pitchFamily="2" charset="2"/>
              <a:buChar char="n"/>
              <a:defRPr/>
            </a:pPr>
            <a:r>
              <a:rPr lang="es-EC" sz="2000" dirty="0"/>
              <a:t>Valor del Dinero en el Tiempo, y Costo de Oportunidad: llevan a concepto de </a:t>
            </a:r>
            <a:r>
              <a:rPr lang="es-EC" sz="2000" b="1" dirty="0"/>
              <a:t>“equivalencia”.</a:t>
            </a:r>
            <a:endParaRPr lang="es-EC" sz="2000" dirty="0"/>
          </a:p>
          <a:p>
            <a:pPr algn="just">
              <a:buFont typeface="Wingdings" pitchFamily="2" charset="2"/>
              <a:buChar char="n"/>
              <a:defRPr/>
            </a:pPr>
            <a:r>
              <a:rPr lang="es-EC" sz="2000" dirty="0"/>
              <a:t>Distintas cantidades de dinero, en distintos momentos del tiempo pueden tener igual valor financieramente</a:t>
            </a:r>
          </a:p>
          <a:p>
            <a:pPr algn="just">
              <a:buFont typeface="Wingdings" pitchFamily="2" charset="2"/>
              <a:buChar char="n"/>
              <a:defRPr/>
            </a:pPr>
            <a:r>
              <a:rPr lang="es-EC" sz="2000" dirty="0" err="1"/>
              <a:t>Ej</a:t>
            </a:r>
            <a:r>
              <a:rPr lang="es-EC" sz="2000" dirty="0"/>
              <a:t>:</a:t>
            </a:r>
          </a:p>
          <a:p>
            <a:pPr lvl="1" algn="just">
              <a:buFont typeface="Wingdings" pitchFamily="2" charset="2"/>
              <a:buChar char="u"/>
              <a:defRPr/>
            </a:pPr>
            <a:r>
              <a:rPr lang="es-EC" sz="2000" dirty="0"/>
              <a:t>Si su costo de oportunidad es del 15%</a:t>
            </a:r>
          </a:p>
          <a:p>
            <a:pPr lvl="1" algn="just">
              <a:buFont typeface="Wingdings" pitchFamily="2" charset="2"/>
              <a:buChar char="u"/>
              <a:defRPr/>
            </a:pPr>
            <a:r>
              <a:rPr lang="es-EC" sz="2000" dirty="0"/>
              <a:t>$100 hoy = $115 después de un año</a:t>
            </a:r>
          </a:p>
          <a:p>
            <a:pPr lvl="1" algn="just">
              <a:buFont typeface="Wingdings" pitchFamily="2" charset="2"/>
              <a:buChar char="u"/>
              <a:defRPr/>
            </a:pPr>
            <a:r>
              <a:rPr lang="es-EC" sz="2000" dirty="0"/>
              <a:t>De cualquier forma al siguiente año tendrá los $115</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AR" sz="4000" dirty="0"/>
              <a:t>Método del flujo de caja (Cash </a:t>
            </a:r>
            <a:r>
              <a:rPr lang="es-AR" sz="4000" dirty="0" err="1"/>
              <a:t>Flow</a:t>
            </a:r>
            <a:r>
              <a:rPr lang="es-AR" sz="4000" dirty="0"/>
              <a:t>)</a:t>
            </a:r>
            <a:endParaRPr lang="es-AR" dirty="0"/>
          </a:p>
        </p:txBody>
      </p:sp>
      <p:sp>
        <p:nvSpPr>
          <p:cNvPr id="3" name="2 Rectángulo"/>
          <p:cNvSpPr/>
          <p:nvPr/>
        </p:nvSpPr>
        <p:spPr>
          <a:xfrm>
            <a:off x="1187624" y="1628800"/>
            <a:ext cx="7632848" cy="4124206"/>
          </a:xfrm>
          <a:prstGeom prst="rect">
            <a:avLst/>
          </a:prstGeom>
        </p:spPr>
        <p:txBody>
          <a:bodyPr wrap="square">
            <a:spAutoFit/>
          </a:bodyPr>
          <a:lstStyle/>
          <a:p>
            <a:pPr algn="just"/>
            <a:r>
              <a:rPr lang="es-AR" dirty="0">
                <a:latin typeface="+mn-lt"/>
              </a:rPr>
              <a:t>Este método ofrece una información de dinámica la empresa y es un instrumento contable que refleja el flujo de los fondos generados internamente, obtenidos de una relación de entradas y salidas de dinero (ingresos y gastos pagables) y proporciona una medida de la autofinanciación.</a:t>
            </a:r>
          </a:p>
          <a:p>
            <a:pPr algn="just"/>
            <a:endParaRPr lang="es-AR" dirty="0">
              <a:latin typeface="+mn-lt"/>
            </a:endParaRPr>
          </a:p>
          <a:p>
            <a:pPr algn="ctr"/>
            <a:r>
              <a:rPr lang="es-AR" sz="2200" i="1" dirty="0">
                <a:latin typeface="+mn-lt"/>
              </a:rPr>
              <a:t>Flujo de Caja </a:t>
            </a:r>
            <a:r>
              <a:rPr lang="es-AR" sz="2200" i="1" dirty="0" err="1">
                <a:latin typeface="+mn-lt"/>
              </a:rPr>
              <a:t>Ec</a:t>
            </a:r>
            <a:r>
              <a:rPr lang="es-AR" sz="2200" i="1" dirty="0">
                <a:latin typeface="+mn-lt"/>
              </a:rPr>
              <a:t> = Utilidad Neta + Gastos no Desembolsables</a:t>
            </a:r>
          </a:p>
          <a:p>
            <a:pPr algn="just"/>
            <a:endParaRPr lang="es-AR" dirty="0">
              <a:latin typeface="+mn-lt"/>
            </a:endParaRPr>
          </a:p>
          <a:p>
            <a:pPr algn="just"/>
            <a:r>
              <a:rPr lang="es-AR" dirty="0">
                <a:latin typeface="+mn-lt"/>
              </a:rPr>
              <a:t>Los gastos no desembolsables son: amortización de activos fijos intangibles; depreciación de los activos fijos tangibles; amortización de gastos diferidos; </a:t>
            </a:r>
            <a:r>
              <a:rPr lang="es-AR" dirty="0" err="1">
                <a:latin typeface="+mn-lt"/>
              </a:rPr>
              <a:t>etc</a:t>
            </a:r>
            <a:endParaRPr lang="es-AR" dirty="0">
              <a:latin typeface="+mn-lt"/>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s-ES_tradnl" sz="2800"/>
              <a:t>Flujo de Caja y </a:t>
            </a:r>
            <a:br>
              <a:rPr lang="es-ES_tradnl" sz="2800"/>
            </a:br>
            <a:r>
              <a:rPr lang="es-ES_tradnl" sz="2800"/>
              <a:t>Diagrama de Flujo de Caja</a:t>
            </a:r>
          </a:p>
        </p:txBody>
      </p:sp>
      <p:sp>
        <p:nvSpPr>
          <p:cNvPr id="15363" name="Rectangle 3"/>
          <p:cNvSpPr>
            <a:spLocks noGrp="1" noChangeArrowheads="1"/>
          </p:cNvSpPr>
          <p:nvPr>
            <p:ph idx="1"/>
          </p:nvPr>
        </p:nvSpPr>
        <p:spPr>
          <a:xfrm>
            <a:off x="1259632" y="1628800"/>
            <a:ext cx="7498080" cy="4800600"/>
          </a:xfrm>
        </p:spPr>
        <p:txBody>
          <a:bodyPr/>
          <a:lstStyle/>
          <a:p>
            <a:pPr algn="just">
              <a:buFont typeface="Wingdings" pitchFamily="2" charset="2"/>
              <a:buChar char="n"/>
              <a:defRPr/>
            </a:pPr>
            <a:r>
              <a:rPr lang="es-EC" sz="2000" b="1" dirty="0"/>
              <a:t>“Flujo de caja”</a:t>
            </a:r>
            <a:r>
              <a:rPr lang="es-EC" sz="2000" dirty="0"/>
              <a:t>: detalle de ingresos y egresos </a:t>
            </a:r>
            <a:r>
              <a:rPr lang="es-EC" sz="2000" u="sng" dirty="0"/>
              <a:t>en el tiempo</a:t>
            </a:r>
            <a:r>
              <a:rPr lang="es-EC" sz="2000" dirty="0"/>
              <a:t>.</a:t>
            </a:r>
          </a:p>
          <a:p>
            <a:pPr algn="just">
              <a:buFont typeface="Wingdings" pitchFamily="2" charset="2"/>
              <a:buChar char="n"/>
              <a:defRPr/>
            </a:pPr>
            <a:r>
              <a:rPr lang="es-EC" sz="2000" b="1" dirty="0"/>
              <a:t>“Diagrama de Flujo de Caja”:</a:t>
            </a:r>
            <a:r>
              <a:rPr lang="es-EC" sz="2000" dirty="0"/>
              <a:t> Representación gráfica.</a:t>
            </a:r>
          </a:p>
          <a:p>
            <a:pPr lvl="1" algn="just">
              <a:buFont typeface="Wingdings" pitchFamily="2" charset="2"/>
              <a:buChar char="u"/>
              <a:defRPr/>
            </a:pPr>
            <a:r>
              <a:rPr lang="es-EC" sz="2000" dirty="0"/>
              <a:t>Sobre una escala de tiempo horizontal</a:t>
            </a:r>
          </a:p>
          <a:p>
            <a:pPr lvl="1" algn="just">
              <a:buFont typeface="Wingdings" pitchFamily="2" charset="2"/>
              <a:buChar char="u"/>
              <a:defRPr/>
            </a:pPr>
            <a:r>
              <a:rPr lang="es-EC" sz="2000" dirty="0"/>
              <a:t>Puntos equidistantes</a:t>
            </a:r>
          </a:p>
          <a:p>
            <a:pPr lvl="1" algn="just">
              <a:buFont typeface="Wingdings" pitchFamily="2" charset="2"/>
              <a:buChar char="u"/>
              <a:defRPr/>
            </a:pPr>
            <a:r>
              <a:rPr lang="es-EC" sz="2000" dirty="0"/>
              <a:t>Ingresos </a:t>
            </a:r>
            <a:r>
              <a:rPr lang="es-EC" sz="2000" b="1" dirty="0">
                <a:ea typeface="MS Gothic" pitchFamily="49" charset="-128"/>
              </a:rPr>
              <a:t>↑</a:t>
            </a:r>
            <a:endParaRPr lang="es-EC" sz="2000" dirty="0">
              <a:ea typeface="MS Gothic" pitchFamily="49" charset="-128"/>
            </a:endParaRPr>
          </a:p>
          <a:p>
            <a:pPr lvl="1" algn="just">
              <a:buFont typeface="Wingdings" pitchFamily="2" charset="2"/>
              <a:buChar char="u"/>
              <a:defRPr/>
            </a:pPr>
            <a:r>
              <a:rPr lang="es-EC" sz="2000" dirty="0"/>
              <a:t>Egresos</a:t>
            </a:r>
            <a:r>
              <a:rPr lang="es-EC" sz="2000" b="1" dirty="0">
                <a:ea typeface="MS Gothic" pitchFamily="49" charset="-128"/>
              </a:rPr>
              <a:t>↓</a:t>
            </a:r>
            <a:endParaRPr lang="es-EC" sz="2000" dirty="0"/>
          </a:p>
          <a:p>
            <a:pPr lvl="1" algn="just">
              <a:buFont typeface="Wingdings" pitchFamily="2" charset="2"/>
              <a:buChar char="u"/>
              <a:defRPr/>
            </a:pPr>
            <a:r>
              <a:rPr lang="es-EC" sz="2000" dirty="0"/>
              <a:t>Flechas proporcionales en longitud al valor.</a:t>
            </a:r>
          </a:p>
          <a:p>
            <a:pPr lvl="1" algn="just">
              <a:buFont typeface="Wingdings" pitchFamily="2" charset="2"/>
              <a:buChar char="u"/>
              <a:defRPr/>
            </a:pPr>
            <a:r>
              <a:rPr lang="es-EC" sz="2000" dirty="0"/>
              <a:t>Se asume que flujo de efectivo ocurre solo al final de cada período.</a:t>
            </a:r>
          </a:p>
          <a:p>
            <a:pPr lvl="1" algn="just">
              <a:buFont typeface="Wingdings" pitchFamily="2" charset="2"/>
              <a:buChar char="u"/>
              <a:defRPr/>
            </a:pPr>
            <a:r>
              <a:rPr lang="es-EC" sz="2000" dirty="0"/>
              <a:t>El primer punto se conoce como momento 0. </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2"/>
          <p:cNvSpPr>
            <a:spLocks noGrp="1" noChangeArrowheads="1"/>
          </p:cNvSpPr>
          <p:nvPr>
            <p:ph type="title"/>
          </p:nvPr>
        </p:nvSpPr>
        <p:spPr/>
        <p:txBody>
          <a:bodyPr/>
          <a:lstStyle/>
          <a:p>
            <a:r>
              <a:rPr lang="es-ES_tradnl" sz="2800"/>
              <a:t>Diagrama de Flujo de Caja</a:t>
            </a:r>
          </a:p>
        </p:txBody>
      </p:sp>
      <p:sp>
        <p:nvSpPr>
          <p:cNvPr id="16406" name="Rectangle 22"/>
          <p:cNvSpPr>
            <a:spLocks noGrp="1" noChangeArrowheads="1"/>
          </p:cNvSpPr>
          <p:nvPr>
            <p:ph idx="1"/>
          </p:nvPr>
        </p:nvSpPr>
        <p:spPr>
          <a:xfrm>
            <a:off x="1043608" y="1676400"/>
            <a:ext cx="7592392" cy="4171950"/>
          </a:xfrm>
        </p:spPr>
        <p:txBody>
          <a:bodyPr/>
          <a:lstStyle/>
          <a:p>
            <a:pPr>
              <a:buFont typeface="Wingdings" pitchFamily="2" charset="2"/>
              <a:buChar char="n"/>
              <a:defRPr/>
            </a:pPr>
            <a:r>
              <a:rPr lang="es-EC" sz="2000" dirty="0"/>
              <a:t>Invertir $100 hoy, recibir $30 / año los siguientes 4 años:</a:t>
            </a:r>
            <a:endParaRPr lang="es-EC" dirty="0"/>
          </a:p>
          <a:p>
            <a:pPr>
              <a:buFont typeface="Wingdings" pitchFamily="2" charset="2"/>
              <a:buChar char="n"/>
              <a:defRPr/>
            </a:pPr>
            <a:endParaRPr lang="es-ES_tradnl" dirty="0"/>
          </a:p>
          <a:p>
            <a:pPr>
              <a:buNone/>
              <a:defRPr/>
            </a:pPr>
            <a:endParaRPr lang="es-ES_tradnl" dirty="0"/>
          </a:p>
          <a:p>
            <a:pPr>
              <a:buFont typeface="Wingdings" pitchFamily="2" charset="2"/>
              <a:buChar char="n"/>
              <a:defRPr/>
            </a:pPr>
            <a:endParaRPr lang="es-ES_tradnl" dirty="0"/>
          </a:p>
          <a:p>
            <a:pPr>
              <a:buFont typeface="Wingdings" pitchFamily="2" charset="2"/>
              <a:buChar char="n"/>
              <a:defRPr/>
            </a:pPr>
            <a:endParaRPr lang="es-EC" sz="2000" dirty="0"/>
          </a:p>
          <a:p>
            <a:pPr>
              <a:buFont typeface="Wingdings" pitchFamily="2" charset="2"/>
              <a:buChar char="n"/>
              <a:defRPr/>
            </a:pPr>
            <a:r>
              <a:rPr lang="es-EC" sz="2000" dirty="0"/>
              <a:t>Prestar $100 hoy, pagar $30 / año los siguientes 4 años:</a:t>
            </a:r>
            <a:endParaRPr lang="es-EC" dirty="0"/>
          </a:p>
          <a:p>
            <a:pPr>
              <a:buFont typeface="Wingdings" pitchFamily="2" charset="2"/>
              <a:buChar char="n"/>
              <a:defRPr/>
            </a:pPr>
            <a:endParaRPr lang="es-ES_tradnl" dirty="0"/>
          </a:p>
        </p:txBody>
      </p:sp>
      <p:grpSp>
        <p:nvGrpSpPr>
          <p:cNvPr id="32772" name="Group 7"/>
          <p:cNvGrpSpPr>
            <a:grpSpLocks/>
          </p:cNvGrpSpPr>
          <p:nvPr/>
        </p:nvGrpSpPr>
        <p:grpSpPr bwMode="auto">
          <a:xfrm>
            <a:off x="1524000" y="2362200"/>
            <a:ext cx="5410200" cy="1524000"/>
            <a:chOff x="2304" y="13248"/>
            <a:chExt cx="4608" cy="1584"/>
          </a:xfrm>
        </p:grpSpPr>
        <p:sp>
          <p:nvSpPr>
            <p:cNvPr id="32790" name="Line 8"/>
            <p:cNvSpPr>
              <a:spLocks noChangeShapeType="1"/>
            </p:cNvSpPr>
            <p:nvPr/>
          </p:nvSpPr>
          <p:spPr bwMode="auto">
            <a:xfrm>
              <a:off x="2304" y="13680"/>
              <a:ext cx="4608" cy="0"/>
            </a:xfrm>
            <a:prstGeom prst="line">
              <a:avLst/>
            </a:prstGeom>
            <a:noFill/>
            <a:ln w="9525">
              <a:solidFill>
                <a:srgbClr val="000000"/>
              </a:solidFill>
              <a:round/>
              <a:headEnd/>
              <a:tailEnd/>
            </a:ln>
          </p:spPr>
          <p:txBody>
            <a:bodyPr/>
            <a:lstStyle/>
            <a:p>
              <a:endParaRPr lang="es-AR"/>
            </a:p>
          </p:txBody>
        </p:sp>
        <p:sp>
          <p:nvSpPr>
            <p:cNvPr id="32791" name="Line 9"/>
            <p:cNvSpPr>
              <a:spLocks noChangeShapeType="1"/>
            </p:cNvSpPr>
            <p:nvPr/>
          </p:nvSpPr>
          <p:spPr bwMode="auto">
            <a:xfrm>
              <a:off x="2304" y="13680"/>
              <a:ext cx="0" cy="1152"/>
            </a:xfrm>
            <a:prstGeom prst="line">
              <a:avLst/>
            </a:prstGeom>
            <a:noFill/>
            <a:ln w="9525">
              <a:solidFill>
                <a:srgbClr val="000000"/>
              </a:solidFill>
              <a:round/>
              <a:headEnd/>
              <a:tailEnd type="triangle" w="med" len="med"/>
            </a:ln>
          </p:spPr>
          <p:txBody>
            <a:bodyPr/>
            <a:lstStyle/>
            <a:p>
              <a:endParaRPr lang="es-AR"/>
            </a:p>
          </p:txBody>
        </p:sp>
        <p:sp>
          <p:nvSpPr>
            <p:cNvPr id="32792" name="Line 10"/>
            <p:cNvSpPr>
              <a:spLocks noChangeShapeType="1"/>
            </p:cNvSpPr>
            <p:nvPr/>
          </p:nvSpPr>
          <p:spPr bwMode="auto">
            <a:xfrm flipV="1">
              <a:off x="3456" y="13248"/>
              <a:ext cx="0" cy="432"/>
            </a:xfrm>
            <a:prstGeom prst="line">
              <a:avLst/>
            </a:prstGeom>
            <a:noFill/>
            <a:ln w="9525">
              <a:solidFill>
                <a:srgbClr val="000000"/>
              </a:solidFill>
              <a:round/>
              <a:headEnd/>
              <a:tailEnd type="triangle" w="med" len="med"/>
            </a:ln>
          </p:spPr>
          <p:txBody>
            <a:bodyPr/>
            <a:lstStyle/>
            <a:p>
              <a:endParaRPr lang="es-AR"/>
            </a:p>
          </p:txBody>
        </p:sp>
        <p:sp>
          <p:nvSpPr>
            <p:cNvPr id="32793" name="Line 11"/>
            <p:cNvSpPr>
              <a:spLocks noChangeShapeType="1"/>
            </p:cNvSpPr>
            <p:nvPr/>
          </p:nvSpPr>
          <p:spPr bwMode="auto">
            <a:xfrm flipV="1">
              <a:off x="4608" y="13248"/>
              <a:ext cx="0" cy="432"/>
            </a:xfrm>
            <a:prstGeom prst="line">
              <a:avLst/>
            </a:prstGeom>
            <a:noFill/>
            <a:ln w="9525">
              <a:solidFill>
                <a:srgbClr val="000000"/>
              </a:solidFill>
              <a:round/>
              <a:headEnd/>
              <a:tailEnd type="triangle" w="med" len="med"/>
            </a:ln>
          </p:spPr>
          <p:txBody>
            <a:bodyPr/>
            <a:lstStyle/>
            <a:p>
              <a:endParaRPr lang="es-AR"/>
            </a:p>
          </p:txBody>
        </p:sp>
        <p:sp>
          <p:nvSpPr>
            <p:cNvPr id="32794" name="Line 12"/>
            <p:cNvSpPr>
              <a:spLocks noChangeShapeType="1"/>
            </p:cNvSpPr>
            <p:nvPr/>
          </p:nvSpPr>
          <p:spPr bwMode="auto">
            <a:xfrm flipV="1">
              <a:off x="5760" y="13248"/>
              <a:ext cx="0" cy="432"/>
            </a:xfrm>
            <a:prstGeom prst="line">
              <a:avLst/>
            </a:prstGeom>
            <a:noFill/>
            <a:ln w="9525">
              <a:solidFill>
                <a:srgbClr val="000000"/>
              </a:solidFill>
              <a:round/>
              <a:headEnd/>
              <a:tailEnd type="triangle" w="med" len="med"/>
            </a:ln>
          </p:spPr>
          <p:txBody>
            <a:bodyPr/>
            <a:lstStyle/>
            <a:p>
              <a:endParaRPr lang="es-AR"/>
            </a:p>
          </p:txBody>
        </p:sp>
        <p:sp>
          <p:nvSpPr>
            <p:cNvPr id="32795" name="Line 13"/>
            <p:cNvSpPr>
              <a:spLocks noChangeShapeType="1"/>
            </p:cNvSpPr>
            <p:nvPr/>
          </p:nvSpPr>
          <p:spPr bwMode="auto">
            <a:xfrm flipV="1">
              <a:off x="6912" y="13248"/>
              <a:ext cx="0" cy="432"/>
            </a:xfrm>
            <a:prstGeom prst="line">
              <a:avLst/>
            </a:prstGeom>
            <a:noFill/>
            <a:ln w="9525">
              <a:solidFill>
                <a:srgbClr val="000000"/>
              </a:solidFill>
              <a:round/>
              <a:headEnd/>
              <a:tailEnd type="triangle" w="med" len="med"/>
            </a:ln>
          </p:spPr>
          <p:txBody>
            <a:bodyPr/>
            <a:lstStyle/>
            <a:p>
              <a:endParaRPr lang="es-AR"/>
            </a:p>
          </p:txBody>
        </p:sp>
      </p:grpSp>
      <p:grpSp>
        <p:nvGrpSpPr>
          <p:cNvPr id="32773" name="Group 14"/>
          <p:cNvGrpSpPr>
            <a:grpSpLocks/>
          </p:cNvGrpSpPr>
          <p:nvPr/>
        </p:nvGrpSpPr>
        <p:grpSpPr bwMode="auto">
          <a:xfrm flipV="1">
            <a:off x="1600200" y="4800600"/>
            <a:ext cx="5638800" cy="1371600"/>
            <a:chOff x="2304" y="13248"/>
            <a:chExt cx="4608" cy="1584"/>
          </a:xfrm>
        </p:grpSpPr>
        <p:sp>
          <p:nvSpPr>
            <p:cNvPr id="32784" name="Line 15"/>
            <p:cNvSpPr>
              <a:spLocks noChangeShapeType="1"/>
            </p:cNvSpPr>
            <p:nvPr/>
          </p:nvSpPr>
          <p:spPr bwMode="auto">
            <a:xfrm>
              <a:off x="2304" y="13680"/>
              <a:ext cx="4608" cy="0"/>
            </a:xfrm>
            <a:prstGeom prst="line">
              <a:avLst/>
            </a:prstGeom>
            <a:noFill/>
            <a:ln w="9525">
              <a:solidFill>
                <a:srgbClr val="000000"/>
              </a:solidFill>
              <a:round/>
              <a:headEnd/>
              <a:tailEnd/>
            </a:ln>
          </p:spPr>
          <p:txBody>
            <a:bodyPr/>
            <a:lstStyle/>
            <a:p>
              <a:endParaRPr lang="es-AR"/>
            </a:p>
          </p:txBody>
        </p:sp>
        <p:sp>
          <p:nvSpPr>
            <p:cNvPr id="32785" name="Line 16"/>
            <p:cNvSpPr>
              <a:spLocks noChangeShapeType="1"/>
            </p:cNvSpPr>
            <p:nvPr/>
          </p:nvSpPr>
          <p:spPr bwMode="auto">
            <a:xfrm>
              <a:off x="2304" y="13680"/>
              <a:ext cx="0" cy="1152"/>
            </a:xfrm>
            <a:prstGeom prst="line">
              <a:avLst/>
            </a:prstGeom>
            <a:noFill/>
            <a:ln w="9525">
              <a:solidFill>
                <a:srgbClr val="000000"/>
              </a:solidFill>
              <a:round/>
              <a:headEnd/>
              <a:tailEnd type="triangle" w="med" len="med"/>
            </a:ln>
          </p:spPr>
          <p:txBody>
            <a:bodyPr/>
            <a:lstStyle/>
            <a:p>
              <a:endParaRPr lang="es-AR"/>
            </a:p>
          </p:txBody>
        </p:sp>
        <p:sp>
          <p:nvSpPr>
            <p:cNvPr id="32786" name="Line 17"/>
            <p:cNvSpPr>
              <a:spLocks noChangeShapeType="1"/>
            </p:cNvSpPr>
            <p:nvPr/>
          </p:nvSpPr>
          <p:spPr bwMode="auto">
            <a:xfrm flipV="1">
              <a:off x="3456" y="13248"/>
              <a:ext cx="0" cy="432"/>
            </a:xfrm>
            <a:prstGeom prst="line">
              <a:avLst/>
            </a:prstGeom>
            <a:noFill/>
            <a:ln w="9525">
              <a:solidFill>
                <a:srgbClr val="000000"/>
              </a:solidFill>
              <a:round/>
              <a:headEnd/>
              <a:tailEnd type="triangle" w="med" len="med"/>
            </a:ln>
          </p:spPr>
          <p:txBody>
            <a:bodyPr/>
            <a:lstStyle/>
            <a:p>
              <a:endParaRPr lang="es-AR"/>
            </a:p>
          </p:txBody>
        </p:sp>
        <p:sp>
          <p:nvSpPr>
            <p:cNvPr id="32787" name="Line 18"/>
            <p:cNvSpPr>
              <a:spLocks noChangeShapeType="1"/>
            </p:cNvSpPr>
            <p:nvPr/>
          </p:nvSpPr>
          <p:spPr bwMode="auto">
            <a:xfrm flipV="1">
              <a:off x="4608" y="13248"/>
              <a:ext cx="0" cy="432"/>
            </a:xfrm>
            <a:prstGeom prst="line">
              <a:avLst/>
            </a:prstGeom>
            <a:noFill/>
            <a:ln w="9525">
              <a:solidFill>
                <a:srgbClr val="000000"/>
              </a:solidFill>
              <a:round/>
              <a:headEnd/>
              <a:tailEnd type="triangle" w="med" len="med"/>
            </a:ln>
          </p:spPr>
          <p:txBody>
            <a:bodyPr/>
            <a:lstStyle/>
            <a:p>
              <a:endParaRPr lang="es-AR"/>
            </a:p>
          </p:txBody>
        </p:sp>
        <p:sp>
          <p:nvSpPr>
            <p:cNvPr id="32788" name="Line 19"/>
            <p:cNvSpPr>
              <a:spLocks noChangeShapeType="1"/>
            </p:cNvSpPr>
            <p:nvPr/>
          </p:nvSpPr>
          <p:spPr bwMode="auto">
            <a:xfrm flipV="1">
              <a:off x="5760" y="13248"/>
              <a:ext cx="0" cy="432"/>
            </a:xfrm>
            <a:prstGeom prst="line">
              <a:avLst/>
            </a:prstGeom>
            <a:noFill/>
            <a:ln w="9525">
              <a:solidFill>
                <a:srgbClr val="000000"/>
              </a:solidFill>
              <a:round/>
              <a:headEnd/>
              <a:tailEnd type="triangle" w="med" len="med"/>
            </a:ln>
          </p:spPr>
          <p:txBody>
            <a:bodyPr/>
            <a:lstStyle/>
            <a:p>
              <a:endParaRPr lang="es-AR"/>
            </a:p>
          </p:txBody>
        </p:sp>
        <p:sp>
          <p:nvSpPr>
            <p:cNvPr id="32789" name="Line 20"/>
            <p:cNvSpPr>
              <a:spLocks noChangeShapeType="1"/>
            </p:cNvSpPr>
            <p:nvPr/>
          </p:nvSpPr>
          <p:spPr bwMode="auto">
            <a:xfrm flipV="1">
              <a:off x="6912" y="13248"/>
              <a:ext cx="0" cy="432"/>
            </a:xfrm>
            <a:prstGeom prst="line">
              <a:avLst/>
            </a:prstGeom>
            <a:noFill/>
            <a:ln w="9525">
              <a:solidFill>
                <a:srgbClr val="000000"/>
              </a:solidFill>
              <a:round/>
              <a:headEnd/>
              <a:tailEnd type="triangle" w="med" len="med"/>
            </a:ln>
          </p:spPr>
          <p:txBody>
            <a:bodyPr/>
            <a:lstStyle/>
            <a:p>
              <a:endParaRPr lang="es-AR"/>
            </a:p>
          </p:txBody>
        </p:sp>
      </p:grpSp>
      <p:sp>
        <p:nvSpPr>
          <p:cNvPr id="32774" name="Text Box 23"/>
          <p:cNvSpPr txBox="1">
            <a:spLocks noChangeArrowheads="1"/>
          </p:cNvSpPr>
          <p:nvPr/>
        </p:nvSpPr>
        <p:spPr bwMode="auto">
          <a:xfrm>
            <a:off x="898525" y="3313113"/>
            <a:ext cx="641350" cy="366712"/>
          </a:xfrm>
          <a:prstGeom prst="rect">
            <a:avLst/>
          </a:prstGeom>
          <a:noFill/>
          <a:ln w="9525">
            <a:noFill/>
            <a:miter lim="800000"/>
            <a:headEnd/>
            <a:tailEnd/>
          </a:ln>
        </p:spPr>
        <p:txBody>
          <a:bodyPr wrap="none">
            <a:spAutoFit/>
          </a:bodyPr>
          <a:lstStyle/>
          <a:p>
            <a:r>
              <a:rPr lang="es-ES_tradnl" sz="1800" b="1">
                <a:latin typeface="Arial" charset="0"/>
              </a:rPr>
              <a:t>-100</a:t>
            </a:r>
            <a:endParaRPr lang="es-ES_tradnl"/>
          </a:p>
        </p:txBody>
      </p:sp>
      <p:sp>
        <p:nvSpPr>
          <p:cNvPr id="32775" name="Text Box 24"/>
          <p:cNvSpPr txBox="1">
            <a:spLocks noChangeArrowheads="1"/>
          </p:cNvSpPr>
          <p:nvPr/>
        </p:nvSpPr>
        <p:spPr bwMode="auto">
          <a:xfrm>
            <a:off x="914400" y="5043488"/>
            <a:ext cx="698500" cy="366712"/>
          </a:xfrm>
          <a:prstGeom prst="rect">
            <a:avLst/>
          </a:prstGeom>
          <a:noFill/>
          <a:ln w="9525">
            <a:noFill/>
            <a:miter lim="800000"/>
            <a:headEnd/>
            <a:tailEnd/>
          </a:ln>
        </p:spPr>
        <p:txBody>
          <a:bodyPr wrap="none">
            <a:spAutoFit/>
          </a:bodyPr>
          <a:lstStyle/>
          <a:p>
            <a:r>
              <a:rPr lang="es-ES_tradnl" sz="1800" b="1">
                <a:latin typeface="Arial" charset="0"/>
              </a:rPr>
              <a:t>+100</a:t>
            </a:r>
            <a:endParaRPr lang="es-ES_tradnl"/>
          </a:p>
        </p:txBody>
      </p:sp>
      <p:sp>
        <p:nvSpPr>
          <p:cNvPr id="32776" name="Text Box 25"/>
          <p:cNvSpPr txBox="1">
            <a:spLocks noChangeArrowheads="1"/>
          </p:cNvSpPr>
          <p:nvPr/>
        </p:nvSpPr>
        <p:spPr bwMode="auto">
          <a:xfrm>
            <a:off x="2178050" y="2376488"/>
            <a:ext cx="571500" cy="366712"/>
          </a:xfrm>
          <a:prstGeom prst="rect">
            <a:avLst/>
          </a:prstGeom>
          <a:noFill/>
          <a:ln w="9525">
            <a:noFill/>
            <a:miter lim="800000"/>
            <a:headEnd/>
            <a:tailEnd/>
          </a:ln>
        </p:spPr>
        <p:txBody>
          <a:bodyPr wrap="none">
            <a:spAutoFit/>
          </a:bodyPr>
          <a:lstStyle/>
          <a:p>
            <a:r>
              <a:rPr lang="es-ES_tradnl" sz="1800" b="1">
                <a:latin typeface="Arial" charset="0"/>
              </a:rPr>
              <a:t>+30</a:t>
            </a:r>
            <a:endParaRPr lang="es-ES_tradnl"/>
          </a:p>
        </p:txBody>
      </p:sp>
      <p:sp>
        <p:nvSpPr>
          <p:cNvPr id="32777" name="Text Box 26"/>
          <p:cNvSpPr txBox="1">
            <a:spLocks noChangeArrowheads="1"/>
          </p:cNvSpPr>
          <p:nvPr/>
        </p:nvSpPr>
        <p:spPr bwMode="auto">
          <a:xfrm>
            <a:off x="3619500" y="2362200"/>
            <a:ext cx="571500" cy="366713"/>
          </a:xfrm>
          <a:prstGeom prst="rect">
            <a:avLst/>
          </a:prstGeom>
          <a:noFill/>
          <a:ln w="9525">
            <a:noFill/>
            <a:miter lim="800000"/>
            <a:headEnd/>
            <a:tailEnd/>
          </a:ln>
        </p:spPr>
        <p:txBody>
          <a:bodyPr wrap="none">
            <a:spAutoFit/>
          </a:bodyPr>
          <a:lstStyle/>
          <a:p>
            <a:r>
              <a:rPr lang="es-ES_tradnl" sz="1800" b="1">
                <a:latin typeface="Arial" charset="0"/>
              </a:rPr>
              <a:t>+30</a:t>
            </a:r>
            <a:endParaRPr lang="es-ES_tradnl"/>
          </a:p>
        </p:txBody>
      </p:sp>
      <p:sp>
        <p:nvSpPr>
          <p:cNvPr id="32778" name="Text Box 27"/>
          <p:cNvSpPr txBox="1">
            <a:spLocks noChangeArrowheads="1"/>
          </p:cNvSpPr>
          <p:nvPr/>
        </p:nvSpPr>
        <p:spPr bwMode="auto">
          <a:xfrm>
            <a:off x="5067300" y="2362200"/>
            <a:ext cx="571500" cy="366713"/>
          </a:xfrm>
          <a:prstGeom prst="rect">
            <a:avLst/>
          </a:prstGeom>
          <a:noFill/>
          <a:ln w="9525">
            <a:noFill/>
            <a:miter lim="800000"/>
            <a:headEnd/>
            <a:tailEnd/>
          </a:ln>
        </p:spPr>
        <p:txBody>
          <a:bodyPr wrap="none">
            <a:spAutoFit/>
          </a:bodyPr>
          <a:lstStyle/>
          <a:p>
            <a:r>
              <a:rPr lang="es-ES_tradnl" sz="1800" b="1">
                <a:latin typeface="Arial" charset="0"/>
              </a:rPr>
              <a:t>+30</a:t>
            </a:r>
            <a:endParaRPr lang="es-ES_tradnl"/>
          </a:p>
        </p:txBody>
      </p:sp>
      <p:sp>
        <p:nvSpPr>
          <p:cNvPr id="32779" name="Text Box 28"/>
          <p:cNvSpPr txBox="1">
            <a:spLocks noChangeArrowheads="1"/>
          </p:cNvSpPr>
          <p:nvPr/>
        </p:nvSpPr>
        <p:spPr bwMode="auto">
          <a:xfrm>
            <a:off x="6400800" y="2362200"/>
            <a:ext cx="571500" cy="366713"/>
          </a:xfrm>
          <a:prstGeom prst="rect">
            <a:avLst/>
          </a:prstGeom>
          <a:noFill/>
          <a:ln w="9525">
            <a:noFill/>
            <a:miter lim="800000"/>
            <a:headEnd/>
            <a:tailEnd/>
          </a:ln>
        </p:spPr>
        <p:txBody>
          <a:bodyPr wrap="none">
            <a:spAutoFit/>
          </a:bodyPr>
          <a:lstStyle/>
          <a:p>
            <a:r>
              <a:rPr lang="es-ES_tradnl" sz="1800" b="1">
                <a:latin typeface="Arial" charset="0"/>
              </a:rPr>
              <a:t>+30</a:t>
            </a:r>
            <a:endParaRPr lang="es-ES_tradnl"/>
          </a:p>
        </p:txBody>
      </p:sp>
      <p:sp>
        <p:nvSpPr>
          <p:cNvPr id="32780" name="Text Box 29"/>
          <p:cNvSpPr txBox="1">
            <a:spLocks noChangeArrowheads="1"/>
          </p:cNvSpPr>
          <p:nvPr/>
        </p:nvSpPr>
        <p:spPr bwMode="auto">
          <a:xfrm>
            <a:off x="2209800" y="5957888"/>
            <a:ext cx="514350" cy="366712"/>
          </a:xfrm>
          <a:prstGeom prst="rect">
            <a:avLst/>
          </a:prstGeom>
          <a:noFill/>
          <a:ln w="9525">
            <a:noFill/>
            <a:miter lim="800000"/>
            <a:headEnd/>
            <a:tailEnd/>
          </a:ln>
        </p:spPr>
        <p:txBody>
          <a:bodyPr wrap="none">
            <a:spAutoFit/>
          </a:bodyPr>
          <a:lstStyle/>
          <a:p>
            <a:r>
              <a:rPr lang="es-ES_tradnl" sz="1800" b="1">
                <a:latin typeface="Arial" charset="0"/>
              </a:rPr>
              <a:t>-30</a:t>
            </a:r>
            <a:endParaRPr lang="es-ES_tradnl"/>
          </a:p>
        </p:txBody>
      </p:sp>
      <p:sp>
        <p:nvSpPr>
          <p:cNvPr id="32781" name="Text Box 30"/>
          <p:cNvSpPr txBox="1">
            <a:spLocks noChangeArrowheads="1"/>
          </p:cNvSpPr>
          <p:nvPr/>
        </p:nvSpPr>
        <p:spPr bwMode="auto">
          <a:xfrm>
            <a:off x="3651250" y="5943600"/>
            <a:ext cx="514350" cy="366713"/>
          </a:xfrm>
          <a:prstGeom prst="rect">
            <a:avLst/>
          </a:prstGeom>
          <a:noFill/>
          <a:ln w="9525">
            <a:noFill/>
            <a:miter lim="800000"/>
            <a:headEnd/>
            <a:tailEnd/>
          </a:ln>
        </p:spPr>
        <p:txBody>
          <a:bodyPr wrap="none">
            <a:spAutoFit/>
          </a:bodyPr>
          <a:lstStyle/>
          <a:p>
            <a:r>
              <a:rPr lang="es-ES_tradnl" sz="1800" b="1">
                <a:latin typeface="Arial" charset="0"/>
              </a:rPr>
              <a:t>-30</a:t>
            </a:r>
            <a:endParaRPr lang="es-ES_tradnl"/>
          </a:p>
        </p:txBody>
      </p:sp>
      <p:sp>
        <p:nvSpPr>
          <p:cNvPr id="32782" name="Text Box 31"/>
          <p:cNvSpPr txBox="1">
            <a:spLocks noChangeArrowheads="1"/>
          </p:cNvSpPr>
          <p:nvPr/>
        </p:nvSpPr>
        <p:spPr bwMode="auto">
          <a:xfrm>
            <a:off x="5099050" y="5943600"/>
            <a:ext cx="514350" cy="366713"/>
          </a:xfrm>
          <a:prstGeom prst="rect">
            <a:avLst/>
          </a:prstGeom>
          <a:noFill/>
          <a:ln w="9525">
            <a:noFill/>
            <a:miter lim="800000"/>
            <a:headEnd/>
            <a:tailEnd/>
          </a:ln>
        </p:spPr>
        <p:txBody>
          <a:bodyPr wrap="none">
            <a:spAutoFit/>
          </a:bodyPr>
          <a:lstStyle/>
          <a:p>
            <a:r>
              <a:rPr lang="es-ES_tradnl" sz="1800" b="1">
                <a:latin typeface="Arial" charset="0"/>
              </a:rPr>
              <a:t>-30</a:t>
            </a:r>
            <a:endParaRPr lang="es-ES_tradnl"/>
          </a:p>
        </p:txBody>
      </p:sp>
      <p:sp>
        <p:nvSpPr>
          <p:cNvPr id="32783" name="Text Box 32"/>
          <p:cNvSpPr txBox="1">
            <a:spLocks noChangeArrowheads="1"/>
          </p:cNvSpPr>
          <p:nvPr/>
        </p:nvSpPr>
        <p:spPr bwMode="auto">
          <a:xfrm>
            <a:off x="6432550" y="5943600"/>
            <a:ext cx="514350" cy="366713"/>
          </a:xfrm>
          <a:prstGeom prst="rect">
            <a:avLst/>
          </a:prstGeom>
          <a:noFill/>
          <a:ln w="9525">
            <a:noFill/>
            <a:miter lim="800000"/>
            <a:headEnd/>
            <a:tailEnd/>
          </a:ln>
        </p:spPr>
        <p:txBody>
          <a:bodyPr wrap="none">
            <a:spAutoFit/>
          </a:bodyPr>
          <a:lstStyle/>
          <a:p>
            <a:r>
              <a:rPr lang="es-ES_tradnl" sz="1800" b="1">
                <a:latin typeface="Arial" charset="0"/>
              </a:rPr>
              <a:t>-30</a:t>
            </a:r>
            <a:endParaRPr lang="es-ES_tradnl"/>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type="title"/>
          </p:nvPr>
        </p:nvSpPr>
        <p:spPr/>
        <p:txBody>
          <a:bodyPr/>
          <a:lstStyle/>
          <a:p>
            <a:r>
              <a:rPr lang="es-ES_tradnl" sz="2800"/>
              <a:t>Valor Actual</a:t>
            </a:r>
          </a:p>
        </p:txBody>
      </p:sp>
      <p:sp>
        <p:nvSpPr>
          <p:cNvPr id="21532" name="Rectangle 28"/>
          <p:cNvSpPr>
            <a:spLocks noGrp="1" noChangeArrowheads="1"/>
          </p:cNvSpPr>
          <p:nvPr>
            <p:ph idx="1"/>
          </p:nvPr>
        </p:nvSpPr>
        <p:spPr/>
        <p:txBody>
          <a:bodyPr/>
          <a:lstStyle/>
          <a:p>
            <a:pPr>
              <a:buFont typeface="Wingdings" pitchFamily="2" charset="2"/>
              <a:buChar char="n"/>
              <a:defRPr/>
            </a:pPr>
            <a:r>
              <a:rPr lang="es-EC" sz="2000" dirty="0"/>
              <a:t>No se puede comparar dinero en distintos puntos porque su valor es distinto en cada punto.</a:t>
            </a:r>
          </a:p>
          <a:p>
            <a:pPr>
              <a:buFont typeface="Wingdings" pitchFamily="2" charset="2"/>
              <a:buChar char="n"/>
              <a:defRPr/>
            </a:pPr>
            <a:r>
              <a:rPr lang="es-EC" sz="2000" dirty="0"/>
              <a:t>Se usa</a:t>
            </a:r>
          </a:p>
          <a:p>
            <a:pPr lvl="1">
              <a:buFont typeface="Wingdings" pitchFamily="2" charset="2"/>
              <a:buChar char="u"/>
              <a:defRPr/>
            </a:pPr>
            <a:r>
              <a:rPr lang="es-EC" sz="1800" dirty="0"/>
              <a:t>El concepto de </a:t>
            </a:r>
            <a:r>
              <a:rPr lang="es-EC" sz="1800" b="1" dirty="0"/>
              <a:t>“equivalencia”.</a:t>
            </a:r>
            <a:endParaRPr lang="es-EC" sz="1800" dirty="0"/>
          </a:p>
          <a:p>
            <a:pPr lvl="1">
              <a:buFont typeface="Wingdings" pitchFamily="2" charset="2"/>
              <a:buChar char="u"/>
              <a:defRPr/>
            </a:pPr>
            <a:r>
              <a:rPr lang="es-EC" sz="1800" dirty="0"/>
              <a:t>Convertir todos los futuros ingresos y egresos a unidades presentes.</a:t>
            </a:r>
          </a:p>
          <a:p>
            <a:pPr>
              <a:buFont typeface="Wingdings" pitchFamily="2" charset="2"/>
              <a:buChar char="n"/>
              <a:defRPr/>
            </a:pPr>
            <a:r>
              <a:rPr lang="es-EC" sz="2000" dirty="0"/>
              <a:t>Esto se conoce como </a:t>
            </a:r>
            <a:r>
              <a:rPr lang="es-EC" sz="2000" b="1" dirty="0"/>
              <a:t>“Valor Actual”</a:t>
            </a:r>
            <a:r>
              <a:rPr lang="es-EC" sz="2000" dirty="0"/>
              <a:t> o </a:t>
            </a:r>
            <a:r>
              <a:rPr lang="es-EC" sz="2000" b="1" dirty="0"/>
              <a:t>“Valor Presente” </a:t>
            </a:r>
            <a:endParaRPr lang="es-EC" sz="2000" dirty="0"/>
          </a:p>
          <a:p>
            <a:pPr>
              <a:buFont typeface="Wingdings" pitchFamily="2" charset="2"/>
              <a:buChar char="n"/>
              <a:defRPr/>
            </a:pPr>
            <a:r>
              <a:rPr lang="es-EC" sz="2000" dirty="0"/>
              <a:t>Valor Actual (VA) </a:t>
            </a:r>
            <a:r>
              <a:rPr lang="es-EC" sz="2000" dirty="0">
                <a:ea typeface="MS Gothic" pitchFamily="49" charset="-128"/>
              </a:rPr>
              <a:t>⇒ </a:t>
            </a:r>
            <a:r>
              <a:rPr lang="es-EC" sz="2000" dirty="0"/>
              <a:t>multiplicando el pago futuro por un </a:t>
            </a:r>
            <a:r>
              <a:rPr lang="es-EC" sz="2000" b="1" dirty="0"/>
              <a:t>“Factor de Descuento”</a:t>
            </a:r>
            <a:r>
              <a:rPr lang="es-EC" sz="2000" dirty="0"/>
              <a:t> despejado de la fórmula del interés compuesto:</a:t>
            </a:r>
          </a:p>
          <a:p>
            <a:pPr>
              <a:buFont typeface="Wingdings" pitchFamily="2" charset="2"/>
              <a:buChar char="n"/>
              <a:defRPr/>
            </a:pPr>
            <a:endParaRPr lang="es-EC" sz="2000" dirty="0"/>
          </a:p>
          <a:p>
            <a:pPr>
              <a:buFont typeface="Wingdings" pitchFamily="2" charset="2"/>
              <a:buChar char="n"/>
              <a:defRPr/>
            </a:pPr>
            <a:endParaRPr lang="es-EC" sz="2000" dirty="0"/>
          </a:p>
          <a:p>
            <a:pPr>
              <a:buFont typeface="Wingdings" pitchFamily="2" charset="2"/>
              <a:buChar char="n"/>
              <a:defRPr/>
            </a:pPr>
            <a:endParaRPr lang="es-EC" sz="2000" dirty="0"/>
          </a:p>
          <a:p>
            <a:pPr lvl="1">
              <a:buFont typeface="Wingdings" pitchFamily="2" charset="2"/>
              <a:buChar char="u"/>
              <a:defRPr/>
            </a:pPr>
            <a:endParaRPr lang="es-EC" sz="1600" b="1" i="1" dirty="0"/>
          </a:p>
          <a:p>
            <a:pPr lvl="1">
              <a:buFont typeface="Wingdings" pitchFamily="2" charset="2"/>
              <a:buChar char="u"/>
              <a:defRPr/>
            </a:pPr>
            <a:r>
              <a:rPr lang="es-EC" sz="1600" b="1" i="1" dirty="0"/>
              <a:t>r</a:t>
            </a:r>
            <a:r>
              <a:rPr lang="es-EC" sz="1600" dirty="0"/>
              <a:t> = Costo de Oportunidad o Tasa de Descuento</a:t>
            </a:r>
          </a:p>
        </p:txBody>
      </p:sp>
      <p:graphicFrame>
        <p:nvGraphicFramePr>
          <p:cNvPr id="5122" name="Object 2"/>
          <p:cNvGraphicFramePr>
            <a:graphicFrameLocks noChangeAspect="1"/>
          </p:cNvGraphicFramePr>
          <p:nvPr/>
        </p:nvGraphicFramePr>
        <p:xfrm>
          <a:off x="2699792" y="4581128"/>
          <a:ext cx="3810000" cy="982662"/>
        </p:xfrm>
        <a:graphic>
          <a:graphicData uri="http://schemas.openxmlformats.org/presentationml/2006/ole">
            <mc:AlternateContent xmlns:mc="http://schemas.openxmlformats.org/markup-compatibility/2006">
              <mc:Choice xmlns:v="urn:schemas-microsoft-com:vml" Requires="v">
                <p:oleObj name="Equation" r:id="rId2" imgW="1625400" imgH="419040" progId="Equation.3">
                  <p:embed/>
                </p:oleObj>
              </mc:Choice>
              <mc:Fallback>
                <p:oleObj name="Equation" r:id="rId2" imgW="1625400" imgH="419040" progId="Equation.3">
                  <p:embed/>
                  <p:pic>
                    <p:nvPicPr>
                      <p:cNvPr id="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99792" y="4581128"/>
                        <a:ext cx="3810000" cy="982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a:xfrm>
            <a:off x="1950008" y="233194"/>
            <a:ext cx="6366408" cy="1143000"/>
          </a:xfrm>
        </p:spPr>
        <p:txBody>
          <a:bodyPr/>
          <a:lstStyle/>
          <a:p>
            <a:pPr algn="ctr"/>
            <a:r>
              <a:rPr lang="es-ES_tradnl" sz="2800" dirty="0"/>
              <a:t>Flujo de Caja Descontado</a:t>
            </a:r>
          </a:p>
        </p:txBody>
      </p:sp>
      <p:sp>
        <p:nvSpPr>
          <p:cNvPr id="22534" name="Rectangle 6"/>
          <p:cNvSpPr>
            <a:spLocks noGrp="1" noChangeArrowheads="1"/>
          </p:cNvSpPr>
          <p:nvPr>
            <p:ph sz="half" idx="1"/>
          </p:nvPr>
        </p:nvSpPr>
        <p:spPr>
          <a:xfrm>
            <a:off x="971600" y="1844824"/>
            <a:ext cx="4013200" cy="2686050"/>
          </a:xfrm>
        </p:spPr>
        <p:txBody>
          <a:bodyPr/>
          <a:lstStyle/>
          <a:p>
            <a:pPr>
              <a:buFont typeface="Wingdings" pitchFamily="2" charset="2"/>
              <a:buChar char="n"/>
              <a:defRPr/>
            </a:pPr>
            <a:r>
              <a:rPr lang="es-ES_tradnl" sz="2400" dirty="0"/>
              <a:t>Considerando</a:t>
            </a:r>
            <a:endParaRPr lang="es-ES_tradnl" sz="2000" dirty="0"/>
          </a:p>
          <a:p>
            <a:pPr lvl="1">
              <a:buFont typeface="Wingdings" pitchFamily="2" charset="2"/>
              <a:buChar char="u"/>
              <a:defRPr/>
            </a:pPr>
            <a:r>
              <a:rPr lang="es-ES_tradnl" sz="2000" b="1" i="1" dirty="0"/>
              <a:t>r</a:t>
            </a:r>
            <a:r>
              <a:rPr lang="es-ES_tradnl" sz="2000" b="1" dirty="0"/>
              <a:t>  = 12%</a:t>
            </a:r>
            <a:endParaRPr lang="es-ES_tradnl" sz="1800" dirty="0"/>
          </a:p>
          <a:p>
            <a:pPr>
              <a:buFont typeface="Wingdings" pitchFamily="2" charset="2"/>
              <a:buChar char="n"/>
              <a:defRPr/>
            </a:pPr>
            <a:r>
              <a:rPr lang="es-ES_tradnl" sz="2000" dirty="0"/>
              <a:t>Año 0:</a:t>
            </a:r>
          </a:p>
          <a:p>
            <a:pPr lvl="1">
              <a:buFont typeface="Wingdings" pitchFamily="2" charset="2"/>
              <a:buChar char="u"/>
              <a:defRPr/>
            </a:pPr>
            <a:r>
              <a:rPr lang="es-EC" sz="1800" dirty="0"/>
              <a:t>-100/(1+0.12)</a:t>
            </a:r>
            <a:r>
              <a:rPr lang="es-EC" sz="1800" baseline="30000" dirty="0"/>
              <a:t>0</a:t>
            </a:r>
            <a:r>
              <a:rPr lang="es-EC" sz="1800" dirty="0"/>
              <a:t> =</a:t>
            </a:r>
            <a:r>
              <a:rPr lang="es-EC" sz="1800" b="1" dirty="0"/>
              <a:t>-100</a:t>
            </a:r>
            <a:r>
              <a:rPr lang="es-EC" sz="1800" dirty="0"/>
              <a:t> </a:t>
            </a:r>
          </a:p>
          <a:p>
            <a:pPr>
              <a:buFont typeface="Wingdings" pitchFamily="2" charset="2"/>
              <a:buChar char="n"/>
              <a:defRPr/>
            </a:pPr>
            <a:r>
              <a:rPr lang="es-ES_tradnl" sz="2000" dirty="0"/>
              <a:t>Año 1:</a:t>
            </a:r>
          </a:p>
          <a:p>
            <a:pPr lvl="1">
              <a:buFont typeface="Wingdings" pitchFamily="2" charset="2"/>
              <a:buChar char="u"/>
              <a:defRPr/>
            </a:pPr>
            <a:r>
              <a:rPr lang="es-EC" sz="1800" dirty="0"/>
              <a:t>+30/(1+0.12)</a:t>
            </a:r>
            <a:r>
              <a:rPr lang="es-EC" sz="1800" baseline="30000" dirty="0"/>
              <a:t>1</a:t>
            </a:r>
            <a:r>
              <a:rPr lang="es-EC" sz="1800" dirty="0"/>
              <a:t> =</a:t>
            </a:r>
            <a:r>
              <a:rPr lang="es-EC" sz="1800" b="1" dirty="0"/>
              <a:t>+26.8</a:t>
            </a:r>
            <a:endParaRPr lang="es-ES_tradnl" sz="1800" dirty="0"/>
          </a:p>
          <a:p>
            <a:pPr>
              <a:buFont typeface="Wingdings" pitchFamily="2" charset="2"/>
              <a:buChar char="n"/>
              <a:defRPr/>
            </a:pPr>
            <a:endParaRPr lang="es-ES_tradnl" dirty="0"/>
          </a:p>
        </p:txBody>
      </p:sp>
      <p:sp>
        <p:nvSpPr>
          <p:cNvPr id="22535" name="Rectangle 7"/>
          <p:cNvSpPr>
            <a:spLocks noGrp="1" noChangeArrowheads="1"/>
          </p:cNvSpPr>
          <p:nvPr>
            <p:ph sz="half" idx="2"/>
          </p:nvPr>
        </p:nvSpPr>
        <p:spPr>
          <a:xfrm>
            <a:off x="5137200" y="1844824"/>
            <a:ext cx="4013200" cy="2686050"/>
          </a:xfrm>
        </p:spPr>
        <p:txBody>
          <a:bodyPr/>
          <a:lstStyle/>
          <a:p>
            <a:pPr>
              <a:buFont typeface="Wingdings" pitchFamily="2" charset="2"/>
              <a:buChar char="n"/>
              <a:defRPr/>
            </a:pPr>
            <a:r>
              <a:rPr lang="es-ES_tradnl" sz="2000"/>
              <a:t>Año 2:</a:t>
            </a:r>
          </a:p>
          <a:p>
            <a:pPr lvl="1">
              <a:buFont typeface="Wingdings" pitchFamily="2" charset="2"/>
              <a:buChar char="u"/>
              <a:defRPr/>
            </a:pPr>
            <a:r>
              <a:rPr lang="es-EC" sz="1800"/>
              <a:t>+30/(1+0.12)</a:t>
            </a:r>
            <a:r>
              <a:rPr lang="es-EC" sz="1800" baseline="30000"/>
              <a:t>2</a:t>
            </a:r>
            <a:r>
              <a:rPr lang="es-EC" sz="1800"/>
              <a:t> =</a:t>
            </a:r>
            <a:r>
              <a:rPr lang="es-EC" sz="1800" b="1"/>
              <a:t>+23.9</a:t>
            </a:r>
            <a:endParaRPr lang="es-ES_tradnl" sz="1800"/>
          </a:p>
          <a:p>
            <a:pPr>
              <a:buFont typeface="Wingdings" pitchFamily="2" charset="2"/>
              <a:buChar char="n"/>
              <a:defRPr/>
            </a:pPr>
            <a:r>
              <a:rPr lang="es-ES_tradnl" sz="2000"/>
              <a:t>Año 3:</a:t>
            </a:r>
          </a:p>
          <a:p>
            <a:pPr lvl="1">
              <a:buFont typeface="Wingdings" pitchFamily="2" charset="2"/>
              <a:buChar char="u"/>
              <a:defRPr/>
            </a:pPr>
            <a:r>
              <a:rPr lang="es-EC" sz="1800"/>
              <a:t>+30/(1+0.12)</a:t>
            </a:r>
            <a:r>
              <a:rPr lang="es-EC" sz="1800" baseline="30000"/>
              <a:t>3</a:t>
            </a:r>
            <a:r>
              <a:rPr lang="es-EC" sz="1800"/>
              <a:t> =</a:t>
            </a:r>
            <a:r>
              <a:rPr lang="es-EC" sz="1800" b="1"/>
              <a:t>+21.4</a:t>
            </a:r>
            <a:endParaRPr lang="es-ES_tradnl" sz="1800"/>
          </a:p>
          <a:p>
            <a:pPr>
              <a:buFont typeface="Wingdings" pitchFamily="2" charset="2"/>
              <a:buChar char="n"/>
              <a:defRPr/>
            </a:pPr>
            <a:r>
              <a:rPr lang="es-ES_tradnl" sz="2000"/>
              <a:t>Año 4:</a:t>
            </a:r>
          </a:p>
          <a:p>
            <a:pPr lvl="1">
              <a:buFont typeface="Wingdings" pitchFamily="2" charset="2"/>
              <a:buChar char="u"/>
              <a:defRPr/>
            </a:pPr>
            <a:r>
              <a:rPr lang="es-EC" sz="1800"/>
              <a:t>+30/(1+0.12)</a:t>
            </a:r>
            <a:r>
              <a:rPr lang="es-EC" sz="1800" baseline="30000"/>
              <a:t>4</a:t>
            </a:r>
            <a:r>
              <a:rPr lang="es-EC" sz="1800"/>
              <a:t> =</a:t>
            </a:r>
            <a:r>
              <a:rPr lang="es-EC" sz="1800" b="1"/>
              <a:t>+19.1</a:t>
            </a:r>
            <a:endParaRPr lang="es-ES_tradnl"/>
          </a:p>
        </p:txBody>
      </p:sp>
      <p:graphicFrame>
        <p:nvGraphicFramePr>
          <p:cNvPr id="6146" name="Object 2"/>
          <p:cNvGraphicFramePr>
            <a:graphicFrameLocks noGrp="1" noChangeAspect="1"/>
          </p:cNvGraphicFramePr>
          <p:nvPr>
            <p:ph type="tbl" idx="4294967295"/>
          </p:nvPr>
        </p:nvGraphicFramePr>
        <p:xfrm>
          <a:off x="1331640" y="4653136"/>
          <a:ext cx="7467600" cy="1917700"/>
        </p:xfrm>
        <a:graphic>
          <a:graphicData uri="http://schemas.openxmlformats.org/presentationml/2006/ole">
            <mc:AlternateContent xmlns:mc="http://schemas.openxmlformats.org/markup-compatibility/2006">
              <mc:Choice xmlns:v="urn:schemas-microsoft-com:vml" Requires="v">
                <p:oleObj name="Document" r:id="rId2" imgW="8299440" imgH="2008800" progId="Word.Document.8">
                  <p:embed/>
                </p:oleObj>
              </mc:Choice>
              <mc:Fallback>
                <p:oleObj name="Document" r:id="rId2" imgW="8299440" imgH="2008800" progId="Word.Document.8">
                  <p:embed/>
                  <p:pic>
                    <p:nvPicPr>
                      <p:cNvPr id="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1640" y="4653136"/>
                        <a:ext cx="7467600" cy="1917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899592" y="836712"/>
            <a:ext cx="7772400" cy="1143000"/>
          </a:xfrm>
        </p:spPr>
        <p:txBody>
          <a:bodyPr>
            <a:normAutofit fontScale="90000"/>
          </a:bodyPr>
          <a:lstStyle/>
          <a:p>
            <a:pPr algn="ctr"/>
            <a:r>
              <a:rPr lang="es-AR" noProof="1">
                <a:solidFill>
                  <a:srgbClr val="FF0000"/>
                </a:solidFill>
              </a:rPr>
              <a:t>Mas Vale Pajaro en Mano que Ciento Volando</a:t>
            </a:r>
            <a:endParaRPr lang="es-ES_tradnl" dirty="0">
              <a:solidFill>
                <a:srgbClr val="FF0000"/>
              </a:solidFill>
            </a:endParaRPr>
          </a:p>
        </p:txBody>
      </p:sp>
      <p:sp>
        <p:nvSpPr>
          <p:cNvPr id="4099" name="Rectangle 3"/>
          <p:cNvSpPr>
            <a:spLocks noGrp="1" noChangeArrowheads="1"/>
          </p:cNvSpPr>
          <p:nvPr>
            <p:ph type="subTitle" idx="1"/>
          </p:nvPr>
        </p:nvSpPr>
        <p:spPr>
          <a:xfrm>
            <a:off x="1966392" y="2336899"/>
            <a:ext cx="6400800" cy="1771650"/>
          </a:xfrm>
        </p:spPr>
        <p:txBody>
          <a:bodyPr/>
          <a:lstStyle/>
          <a:p>
            <a:pPr algn="ctr">
              <a:defRPr/>
            </a:pPr>
            <a:r>
              <a:rPr lang="es-EC" dirty="0">
                <a:solidFill>
                  <a:schemeClr val="tx1"/>
                </a:solidFill>
              </a:rPr>
              <a:t>Esto es Cierto...  pero</a:t>
            </a:r>
          </a:p>
          <a:p>
            <a:pPr algn="ctr">
              <a:defRPr/>
            </a:pPr>
            <a:r>
              <a:rPr lang="es-EC" u="sng" dirty="0">
                <a:solidFill>
                  <a:schemeClr val="tx1"/>
                </a:solidFill>
              </a:rPr>
              <a:t>Solo al Costo de Oportunidad Apropiado</a:t>
            </a:r>
            <a:endParaRPr lang="es-ES_tradnl" dirty="0">
              <a:solidFill>
                <a:schemeClr val="tx1"/>
              </a:solidFill>
            </a:endParaRPr>
          </a:p>
          <a:p>
            <a:pPr algn="ctr">
              <a:defRPr/>
            </a:pPr>
            <a:endParaRPr lang="es-ES_tradnl" dirty="0"/>
          </a:p>
        </p:txBody>
      </p:sp>
      <p:sp>
        <p:nvSpPr>
          <p:cNvPr id="4100" name="Text Box 4"/>
          <p:cNvSpPr txBox="1">
            <a:spLocks noChangeArrowheads="1"/>
          </p:cNvSpPr>
          <p:nvPr/>
        </p:nvSpPr>
        <p:spPr bwMode="auto">
          <a:xfrm>
            <a:off x="2195736" y="4509120"/>
            <a:ext cx="4641850" cy="457200"/>
          </a:xfrm>
          <a:prstGeom prst="rect">
            <a:avLst/>
          </a:prstGeom>
          <a:noFill/>
          <a:ln w="9525">
            <a:noFill/>
            <a:miter lim="800000"/>
            <a:headEnd/>
            <a:tailEnd/>
          </a:ln>
        </p:spPr>
        <p:txBody>
          <a:bodyPr wrap="none">
            <a:spAutoFit/>
          </a:bodyPr>
          <a:lstStyle/>
          <a:p>
            <a:pPr algn="ctr"/>
            <a:r>
              <a:rPr lang="es-ES_tradnl" dirty="0">
                <a:latin typeface="Arial" charset="0"/>
              </a:rPr>
              <a:t>Valor  del Dinero en el Tiempo ...</a:t>
            </a:r>
            <a:endParaRPr lang="es-ES_tradnl"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iterate type="wd">
                                    <p:tmPct val="100000"/>
                                  </p:iterate>
                                  <p:childTnLst>
                                    <p:set>
                                      <p:cBhvr>
                                        <p:cTn id="6" dur="1" fill="hold">
                                          <p:stCondLst>
                                            <p:cond delay="0"/>
                                          </p:stCondLst>
                                        </p:cTn>
                                        <p:tgtEl>
                                          <p:spTgt spid="4098">
                                            <p:txEl>
                                              <p:pRg st="0" end="0"/>
                                            </p:txEl>
                                          </p:spTgt>
                                        </p:tgtEl>
                                        <p:attrNameLst>
                                          <p:attrName>style.visibility</p:attrName>
                                        </p:attrNameLst>
                                      </p:cBhvr>
                                      <p:to>
                                        <p:strVal val="visible"/>
                                      </p:to>
                                    </p:set>
                                    <p:anim calcmode="lin" valueType="num">
                                      <p:cBhvr additive="base">
                                        <p:cTn id="7" dur="300" fill="hold"/>
                                        <p:tgtEl>
                                          <p:spTgt spid="4098">
                                            <p:txEl>
                                              <p:pRg st="0" end="0"/>
                                            </p:txEl>
                                          </p:spTgt>
                                        </p:tgtEl>
                                        <p:attrNameLst>
                                          <p:attrName>ppt_x</p:attrName>
                                        </p:attrNameLst>
                                      </p:cBhvr>
                                      <p:tavLst>
                                        <p:tav tm="0">
                                          <p:val>
                                            <p:strVal val="#ppt_x"/>
                                          </p:val>
                                        </p:tav>
                                        <p:tav tm="100000">
                                          <p:val>
                                            <p:strVal val="#ppt_x"/>
                                          </p:val>
                                        </p:tav>
                                      </p:tavLst>
                                    </p:anim>
                                    <p:anim calcmode="lin" valueType="num">
                                      <p:cBhvr additive="base">
                                        <p:cTn id="8" dur="300" fill="hold"/>
                                        <p:tgtEl>
                                          <p:spTgt spid="4098">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099">
                                            <p:txEl>
                                              <p:pRg st="0" end="0"/>
                                            </p:txEl>
                                          </p:spTgt>
                                        </p:tgtEl>
                                        <p:attrNameLst>
                                          <p:attrName>style.visibility</p:attrName>
                                        </p:attrNameLst>
                                      </p:cBhvr>
                                      <p:to>
                                        <p:strVal val="visible"/>
                                      </p:to>
                                    </p:set>
                                    <p:anim calcmode="lin" valueType="num">
                                      <p:cBhvr additive="base">
                                        <p:cTn id="13" dur="500" fill="hold"/>
                                        <p:tgtEl>
                                          <p:spTgt spid="4099">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099">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2" name="WHOOSH.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099">
                                            <p:txEl>
                                              <p:pRg st="1" end="1"/>
                                            </p:txEl>
                                          </p:spTgt>
                                        </p:tgtEl>
                                        <p:attrNameLst>
                                          <p:attrName>style.visibility</p:attrName>
                                        </p:attrNameLst>
                                      </p:cBhvr>
                                      <p:to>
                                        <p:strVal val="visible"/>
                                      </p:to>
                                    </p:set>
                                    <p:anim calcmode="lin" valueType="num">
                                      <p:cBhvr additive="base">
                                        <p:cTn id="19" dur="500" fill="hold"/>
                                        <p:tgtEl>
                                          <p:spTgt spid="4099">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099">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2" name="WHOOSH.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3" fill="hold" grpId="0" nodeType="clickEffect">
                                  <p:stCondLst>
                                    <p:cond delay="0"/>
                                  </p:stCondLst>
                                  <p:iterate type="lt">
                                    <p:tmPct val="100000"/>
                                  </p:iterate>
                                  <p:childTnLst>
                                    <p:set>
                                      <p:cBhvr>
                                        <p:cTn id="24" dur="1" fill="hold">
                                          <p:stCondLst>
                                            <p:cond delay="0"/>
                                          </p:stCondLst>
                                        </p:cTn>
                                        <p:tgtEl>
                                          <p:spTgt spid="4100">
                                            <p:txEl>
                                              <p:pRg st="0" end="0"/>
                                            </p:txEl>
                                          </p:spTgt>
                                        </p:tgtEl>
                                        <p:attrNameLst>
                                          <p:attrName>style.visibility</p:attrName>
                                        </p:attrNameLst>
                                      </p:cBhvr>
                                      <p:to>
                                        <p:strVal val="visible"/>
                                      </p:to>
                                    </p:set>
                                    <p:anim calcmode="lin" valueType="num">
                                      <p:cBhvr additive="base">
                                        <p:cTn id="25" dur="75" fill="hold"/>
                                        <p:tgtEl>
                                          <p:spTgt spid="4100">
                                            <p:txEl>
                                              <p:pRg st="0" end="0"/>
                                            </p:txEl>
                                          </p:spTgt>
                                        </p:tgtEl>
                                        <p:attrNameLst>
                                          <p:attrName>ppt_x</p:attrName>
                                        </p:attrNameLst>
                                      </p:cBhvr>
                                      <p:tavLst>
                                        <p:tav tm="0">
                                          <p:val>
                                            <p:strVal val="1+#ppt_w/2"/>
                                          </p:val>
                                        </p:tav>
                                        <p:tav tm="100000">
                                          <p:val>
                                            <p:strVal val="#ppt_x"/>
                                          </p:val>
                                        </p:tav>
                                      </p:tavLst>
                                    </p:anim>
                                    <p:anim calcmode="lin" valueType="num">
                                      <p:cBhvr additive="base">
                                        <p:cTn id="26" dur="75" fill="hold"/>
                                        <p:tgtEl>
                                          <p:spTgt spid="4100">
                                            <p:txEl>
                                              <p:pRg st="0" end="0"/>
                                            </p:txEl>
                                          </p:spTgt>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TYP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build="p" autoUpdateAnimBg="0"/>
      <p:bldP spid="4099" grpId="0" build="p" autoUpdateAnimBg="0"/>
      <p:bldP spid="4100"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s-ES_tradnl" sz="2800"/>
              <a:t>Valor Actual Neto</a:t>
            </a:r>
          </a:p>
        </p:txBody>
      </p:sp>
      <p:sp>
        <p:nvSpPr>
          <p:cNvPr id="27651" name="Rectangle 3"/>
          <p:cNvSpPr>
            <a:spLocks noGrp="1" noChangeArrowheads="1"/>
          </p:cNvSpPr>
          <p:nvPr>
            <p:ph idx="1"/>
          </p:nvPr>
        </p:nvSpPr>
        <p:spPr/>
        <p:txBody>
          <a:bodyPr>
            <a:normAutofit/>
          </a:bodyPr>
          <a:lstStyle/>
          <a:p>
            <a:pPr>
              <a:buFont typeface="Wingdings" pitchFamily="2" charset="2"/>
              <a:buChar char="n"/>
              <a:defRPr/>
            </a:pPr>
            <a:r>
              <a:rPr lang="es-EC" sz="2400" dirty="0"/>
              <a:t>La regla del Valor Actual Neto (VAN) es  el principal criterio de selección. </a:t>
            </a:r>
          </a:p>
          <a:p>
            <a:pPr>
              <a:buFont typeface="Wingdings" pitchFamily="2" charset="2"/>
              <a:buChar char="n"/>
              <a:defRPr/>
            </a:pPr>
            <a:endParaRPr lang="es-EC" sz="2400" dirty="0"/>
          </a:p>
          <a:p>
            <a:pPr>
              <a:buFont typeface="Monotype Sorts" pitchFamily="2" charset="2"/>
              <a:buNone/>
              <a:defRPr/>
            </a:pPr>
            <a:r>
              <a:rPr lang="es-EC" sz="2400" b="1" dirty="0"/>
              <a:t>Regla:</a:t>
            </a:r>
            <a:endParaRPr lang="es-EC" sz="2400" dirty="0"/>
          </a:p>
          <a:p>
            <a:pPr>
              <a:buFont typeface="Wingdings" pitchFamily="2" charset="2"/>
              <a:buChar char="n"/>
              <a:defRPr/>
            </a:pPr>
            <a:r>
              <a:rPr lang="es-EC" sz="2400" dirty="0"/>
              <a:t>Se deben de Aceptar Proyectos que tienen VAN Positivo.</a:t>
            </a:r>
          </a:p>
          <a:p>
            <a:pPr>
              <a:buNone/>
              <a:defRPr/>
            </a:pPr>
            <a:endParaRPr lang="es-EC" sz="2400" dirty="0"/>
          </a:p>
          <a:p>
            <a:pPr>
              <a:buFont typeface="Wingdings" pitchFamily="2" charset="2"/>
              <a:buChar char="n"/>
              <a:defRPr/>
            </a:pPr>
            <a:r>
              <a:rPr lang="es-EC" sz="2400" dirty="0"/>
              <a:t>Decidiendo entre Varios Proyectos, Se escogerá el que  tenga mayor VAN</a:t>
            </a: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2"/>
          <p:cNvSpPr>
            <a:spLocks noGrp="1" noChangeArrowheads="1"/>
          </p:cNvSpPr>
          <p:nvPr>
            <p:ph type="title"/>
          </p:nvPr>
        </p:nvSpPr>
        <p:spPr/>
        <p:txBody>
          <a:bodyPr/>
          <a:lstStyle/>
          <a:p>
            <a:r>
              <a:rPr lang="es-ES_tradnl" sz="2800"/>
              <a:t>Valor Actual Neto</a:t>
            </a:r>
          </a:p>
        </p:txBody>
      </p:sp>
      <p:sp>
        <p:nvSpPr>
          <p:cNvPr id="23555" name="Rectangle 3"/>
          <p:cNvSpPr>
            <a:spLocks noGrp="1" noChangeArrowheads="1"/>
          </p:cNvSpPr>
          <p:nvPr>
            <p:ph idx="1"/>
          </p:nvPr>
        </p:nvSpPr>
        <p:spPr/>
        <p:txBody>
          <a:bodyPr/>
          <a:lstStyle/>
          <a:p>
            <a:pPr>
              <a:buFont typeface="Wingdings" pitchFamily="2" charset="2"/>
              <a:buChar char="n"/>
              <a:defRPr/>
            </a:pPr>
            <a:r>
              <a:rPr lang="es-EC" sz="2000" dirty="0"/>
              <a:t>El concepto del flujo de caja descontado </a:t>
            </a:r>
            <a:r>
              <a:rPr lang="es-EC" sz="2000" dirty="0">
                <a:sym typeface="Directions MT" pitchFamily="2" charset="2"/>
              </a:rPr>
              <a:t></a:t>
            </a:r>
            <a:r>
              <a:rPr lang="es-EC" sz="2000" dirty="0"/>
              <a:t> </a:t>
            </a:r>
            <a:r>
              <a:rPr lang="es-EC" sz="2000" b="1" dirty="0"/>
              <a:t>“Valor Actual Neto”</a:t>
            </a:r>
            <a:r>
              <a:rPr lang="es-EC" sz="2000" dirty="0"/>
              <a:t> (VAN) o </a:t>
            </a:r>
            <a:r>
              <a:rPr lang="es-EC" sz="2000" b="1" dirty="0"/>
              <a:t>“Valor Presente Neto”</a:t>
            </a:r>
            <a:r>
              <a:rPr lang="es-EC" sz="2000" dirty="0"/>
              <a:t> (VPN).</a:t>
            </a:r>
          </a:p>
          <a:p>
            <a:pPr>
              <a:buFont typeface="Wingdings" pitchFamily="2" charset="2"/>
              <a:buChar char="n"/>
              <a:defRPr/>
            </a:pPr>
            <a:r>
              <a:rPr lang="es-EC" sz="2000" dirty="0"/>
              <a:t>Suma de valores positivos y negativos del flujo de caja descontado.</a:t>
            </a:r>
          </a:p>
          <a:p>
            <a:pPr>
              <a:buFont typeface="Wingdings" pitchFamily="2" charset="2"/>
              <a:buChar char="n"/>
              <a:defRPr/>
            </a:pPr>
            <a:r>
              <a:rPr lang="es-EC" sz="2000" dirty="0"/>
              <a:t>Utilidad (o perdida) en moneda de actual de una inversión.</a:t>
            </a:r>
          </a:p>
          <a:p>
            <a:pPr>
              <a:buFont typeface="Wingdings" pitchFamily="2" charset="2"/>
              <a:buChar char="n"/>
              <a:defRPr/>
            </a:pPr>
            <a:endParaRPr lang="es-EC" sz="2000" dirty="0"/>
          </a:p>
        </p:txBody>
      </p:sp>
      <p:graphicFrame>
        <p:nvGraphicFramePr>
          <p:cNvPr id="23556" name="Object 2"/>
          <p:cNvGraphicFramePr>
            <a:graphicFrameLocks noChangeAspect="1"/>
          </p:cNvGraphicFramePr>
          <p:nvPr/>
        </p:nvGraphicFramePr>
        <p:xfrm>
          <a:off x="1905000" y="3581400"/>
          <a:ext cx="5547320" cy="1914525"/>
        </p:xfrm>
        <a:graphic>
          <a:graphicData uri="http://schemas.openxmlformats.org/presentationml/2006/ole">
            <mc:AlternateContent xmlns:mc="http://schemas.openxmlformats.org/markup-compatibility/2006">
              <mc:Choice xmlns:v="urn:schemas-microsoft-com:vml" Requires="v">
                <p:oleObj name="Equation" r:id="rId3" imgW="1130040" imgH="431640" progId="Equation.3">
                  <p:embed/>
                </p:oleObj>
              </mc:Choice>
              <mc:Fallback>
                <p:oleObj name="Equation" r:id="rId3" imgW="1130040" imgH="43164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00" y="3581400"/>
                        <a:ext cx="5547320" cy="1914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3556"/>
                                        </p:tgtEl>
                                        <p:attrNameLst>
                                          <p:attrName>style.visibility</p:attrName>
                                        </p:attrNameLst>
                                      </p:cBhvr>
                                      <p:to>
                                        <p:strVal val="visible"/>
                                      </p:to>
                                    </p:set>
                                    <p:anim calcmode="lin" valueType="num">
                                      <p:cBhvr additive="base">
                                        <p:cTn id="7" dur="500" fill="hold"/>
                                        <p:tgtEl>
                                          <p:spTgt spid="23556"/>
                                        </p:tgtEl>
                                        <p:attrNameLst>
                                          <p:attrName>ppt_x</p:attrName>
                                        </p:attrNameLst>
                                      </p:cBhvr>
                                      <p:tavLst>
                                        <p:tav tm="0">
                                          <p:val>
                                            <p:strVal val="0-#ppt_w/2"/>
                                          </p:val>
                                        </p:tav>
                                        <p:tav tm="100000">
                                          <p:val>
                                            <p:strVal val="#ppt_x"/>
                                          </p:val>
                                        </p:tav>
                                      </p:tavLst>
                                    </p:anim>
                                    <p:anim calcmode="lin" valueType="num">
                                      <p:cBhvr additive="base">
                                        <p:cTn id="8" dur="500" fill="hold"/>
                                        <p:tgtEl>
                                          <p:spTgt spid="23556"/>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1475656" y="357166"/>
          <a:ext cx="6882558" cy="8492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4" name="Rectangle 13"/>
          <p:cNvSpPr/>
          <p:nvPr/>
        </p:nvSpPr>
        <p:spPr>
          <a:xfrm>
            <a:off x="1785938" y="4929188"/>
            <a:ext cx="5572125" cy="8572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sz="3200" b="1">
                <a:solidFill>
                  <a:srgbClr val="FFFFFF"/>
                </a:solidFill>
                <a:ea typeface="ＭＳ Ｐゴシック" charset="-128"/>
              </a:rPr>
              <a:t>Determinar VPN sí  i=10%</a:t>
            </a:r>
          </a:p>
        </p:txBody>
      </p:sp>
      <p:sp>
        <p:nvSpPr>
          <p:cNvPr id="14340" name="TextBox 17"/>
          <p:cNvSpPr txBox="1">
            <a:spLocks noChangeArrowheads="1"/>
          </p:cNvSpPr>
          <p:nvPr/>
        </p:nvSpPr>
        <p:spPr bwMode="auto">
          <a:xfrm>
            <a:off x="642939" y="3268663"/>
            <a:ext cx="8501062" cy="647700"/>
          </a:xfrm>
          <a:prstGeom prst="rect">
            <a:avLst/>
          </a:prstGeom>
          <a:noFill/>
          <a:ln w="9525">
            <a:noFill/>
            <a:miter lim="800000"/>
            <a:headEnd/>
            <a:tailEnd/>
          </a:ln>
        </p:spPr>
        <p:txBody>
          <a:bodyPr wrap="square">
            <a:spAutoFit/>
          </a:bodyPr>
          <a:lstStyle/>
          <a:p>
            <a:r>
              <a:rPr lang="es-ES" sz="3600" b="1" dirty="0">
                <a:latin typeface="Calibri" pitchFamily="34" charset="0"/>
              </a:rPr>
              <a:t>  0               1                        2                     3  </a:t>
            </a:r>
            <a:r>
              <a:rPr lang="es-ES" sz="2800" b="1" dirty="0">
                <a:latin typeface="Calibri" pitchFamily="34" charset="0"/>
              </a:rPr>
              <a:t>años</a:t>
            </a:r>
          </a:p>
        </p:txBody>
      </p:sp>
      <p:cxnSp>
        <p:nvCxnSpPr>
          <p:cNvPr id="15" name="Straight Connector 14"/>
          <p:cNvCxnSpPr>
            <a:cxnSpLocks noChangeShapeType="1"/>
          </p:cNvCxnSpPr>
          <p:nvPr/>
        </p:nvCxnSpPr>
        <p:spPr bwMode="auto">
          <a:xfrm flipV="1">
            <a:off x="1187624" y="3335338"/>
            <a:ext cx="6810201" cy="21654"/>
          </a:xfrm>
          <a:prstGeom prst="line">
            <a:avLst/>
          </a:prstGeom>
          <a:noFill/>
          <a:ln w="38100">
            <a:solidFill>
              <a:srgbClr val="9BBB59"/>
            </a:solidFill>
            <a:round/>
            <a:headEnd/>
            <a:tailEnd/>
          </a:ln>
          <a:effectLst>
            <a:outerShdw dist="23000" dir="5400000" rotWithShape="0">
              <a:srgbClr val="808080">
                <a:alpha val="34999"/>
              </a:srgbClr>
            </a:outerShdw>
          </a:effectLst>
        </p:spPr>
      </p:cxnSp>
      <p:cxnSp>
        <p:nvCxnSpPr>
          <p:cNvPr id="18" name="Straight Connector 17"/>
          <p:cNvCxnSpPr>
            <a:cxnSpLocks noChangeShapeType="1"/>
          </p:cNvCxnSpPr>
          <p:nvPr/>
        </p:nvCxnSpPr>
        <p:spPr bwMode="auto">
          <a:xfrm rot="5400000">
            <a:off x="656605" y="3888011"/>
            <a:ext cx="1063625" cy="1587"/>
          </a:xfrm>
          <a:prstGeom prst="line">
            <a:avLst/>
          </a:prstGeom>
          <a:noFill/>
          <a:ln w="38100">
            <a:solidFill>
              <a:srgbClr val="9BBB59"/>
            </a:solidFill>
            <a:round/>
            <a:headEnd type="none" w="med" len="med"/>
            <a:tailEnd type="triangle" w="med" len="med"/>
          </a:ln>
          <a:effectLst>
            <a:outerShdw dist="23000" dir="5400000" rotWithShape="0">
              <a:srgbClr val="808080">
                <a:alpha val="34999"/>
              </a:srgbClr>
            </a:outerShdw>
          </a:effectLst>
        </p:spPr>
      </p:cxnSp>
      <p:cxnSp>
        <p:nvCxnSpPr>
          <p:cNvPr id="19" name="Straight Connector 18"/>
          <p:cNvCxnSpPr>
            <a:cxnSpLocks noChangeShapeType="1"/>
          </p:cNvCxnSpPr>
          <p:nvPr/>
        </p:nvCxnSpPr>
        <p:spPr bwMode="auto">
          <a:xfrm rot="16200000" flipH="1">
            <a:off x="2218531" y="2659857"/>
            <a:ext cx="1330325" cy="11112"/>
          </a:xfrm>
          <a:prstGeom prst="line">
            <a:avLst/>
          </a:prstGeom>
          <a:noFill/>
          <a:ln w="38100">
            <a:solidFill>
              <a:srgbClr val="9BBB59"/>
            </a:solidFill>
            <a:round/>
            <a:headEnd type="triangle" w="med" len="med"/>
            <a:tailEnd type="none" w="med" len="med"/>
          </a:ln>
          <a:effectLst>
            <a:outerShdw dist="23000" dir="5400000" rotWithShape="0">
              <a:srgbClr val="808080">
                <a:alpha val="34999"/>
              </a:srgbClr>
            </a:outerShdw>
          </a:effectLst>
        </p:spPr>
      </p:cxnSp>
      <p:cxnSp>
        <p:nvCxnSpPr>
          <p:cNvPr id="20" name="Straight Connector 19"/>
          <p:cNvCxnSpPr>
            <a:cxnSpLocks noChangeShapeType="1"/>
          </p:cNvCxnSpPr>
          <p:nvPr/>
        </p:nvCxnSpPr>
        <p:spPr bwMode="auto">
          <a:xfrm rot="16200000" flipH="1">
            <a:off x="4959350" y="2660650"/>
            <a:ext cx="1330325" cy="9525"/>
          </a:xfrm>
          <a:prstGeom prst="line">
            <a:avLst/>
          </a:prstGeom>
          <a:noFill/>
          <a:ln w="38100">
            <a:solidFill>
              <a:srgbClr val="9BBB59"/>
            </a:solidFill>
            <a:round/>
            <a:headEnd type="triangle" w="med" len="med"/>
            <a:tailEnd type="none" w="med" len="med"/>
          </a:ln>
          <a:effectLst>
            <a:outerShdw dist="23000" dir="5400000" rotWithShape="0">
              <a:srgbClr val="808080">
                <a:alpha val="34999"/>
              </a:srgbClr>
            </a:outerShdw>
          </a:effectLst>
        </p:spPr>
      </p:cxnSp>
      <p:cxnSp>
        <p:nvCxnSpPr>
          <p:cNvPr id="21" name="Straight Connector 20"/>
          <p:cNvCxnSpPr>
            <a:cxnSpLocks noChangeShapeType="1"/>
          </p:cNvCxnSpPr>
          <p:nvPr/>
        </p:nvCxnSpPr>
        <p:spPr bwMode="auto">
          <a:xfrm rot="16200000" flipH="1">
            <a:off x="7304088" y="2660650"/>
            <a:ext cx="1330325" cy="9525"/>
          </a:xfrm>
          <a:prstGeom prst="line">
            <a:avLst/>
          </a:prstGeom>
          <a:noFill/>
          <a:ln w="38100">
            <a:solidFill>
              <a:srgbClr val="9BBB59"/>
            </a:solidFill>
            <a:round/>
            <a:headEnd type="triangle" w="med" len="med"/>
            <a:tailEnd type="none" w="med" len="med"/>
          </a:ln>
          <a:effectLst>
            <a:outerShdw dist="23000" dir="5400000" rotWithShape="0">
              <a:srgbClr val="808080">
                <a:alpha val="34999"/>
              </a:srgbClr>
            </a:outerShdw>
          </a:effectLst>
        </p:spPr>
      </p:cxnSp>
      <p:sp>
        <p:nvSpPr>
          <p:cNvPr id="22" name="Rectangle 21"/>
          <p:cNvSpPr/>
          <p:nvPr/>
        </p:nvSpPr>
        <p:spPr>
          <a:xfrm>
            <a:off x="1763688" y="3861048"/>
            <a:ext cx="1450975"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sz="3200" dirty="0">
                <a:solidFill>
                  <a:schemeClr val="tx1"/>
                </a:solidFill>
                <a:ea typeface="ＭＳ Ｐゴシック" charset="-128"/>
              </a:rPr>
              <a:t>65.000</a:t>
            </a:r>
          </a:p>
        </p:txBody>
      </p:sp>
      <p:sp>
        <p:nvSpPr>
          <p:cNvPr id="23" name="Rectangle 22"/>
          <p:cNvSpPr/>
          <p:nvPr/>
        </p:nvSpPr>
        <p:spPr>
          <a:xfrm>
            <a:off x="7358063" y="1500188"/>
            <a:ext cx="1357312" cy="4286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sz="3200">
                <a:solidFill>
                  <a:srgbClr val="FFFFFF"/>
                </a:solidFill>
                <a:ea typeface="ＭＳ Ｐゴシック" charset="-128"/>
              </a:rPr>
              <a:t>50.000</a:t>
            </a:r>
          </a:p>
        </p:txBody>
      </p:sp>
      <p:sp>
        <p:nvSpPr>
          <p:cNvPr id="24" name="Rectangle 23"/>
          <p:cNvSpPr/>
          <p:nvPr/>
        </p:nvSpPr>
        <p:spPr>
          <a:xfrm>
            <a:off x="4929188" y="1500188"/>
            <a:ext cx="1357312" cy="4286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sz="3200">
                <a:solidFill>
                  <a:srgbClr val="FFFFFF"/>
                </a:solidFill>
                <a:ea typeface="ＭＳ Ｐゴシック" charset="-128"/>
              </a:rPr>
              <a:t>30.000</a:t>
            </a:r>
          </a:p>
        </p:txBody>
      </p:sp>
      <p:sp>
        <p:nvSpPr>
          <p:cNvPr id="25" name="Rectangle 24"/>
          <p:cNvSpPr/>
          <p:nvPr/>
        </p:nvSpPr>
        <p:spPr>
          <a:xfrm>
            <a:off x="2214563" y="1500188"/>
            <a:ext cx="1357312" cy="4286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sz="3200">
                <a:solidFill>
                  <a:srgbClr val="FFFFFF"/>
                </a:solidFill>
                <a:ea typeface="ＭＳ Ｐゴシック" charset="-128"/>
              </a:rPr>
              <a:t>20.000</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9"/>
          <p:cNvGrpSpPr>
            <a:grpSpLocks/>
          </p:cNvGrpSpPr>
          <p:nvPr/>
        </p:nvGrpSpPr>
        <p:grpSpPr bwMode="auto">
          <a:xfrm>
            <a:off x="971600" y="2204864"/>
            <a:ext cx="8172400" cy="1643063"/>
            <a:chOff x="285720" y="2643182"/>
            <a:chExt cx="8572560" cy="1643074"/>
          </a:xfrm>
        </p:grpSpPr>
        <p:sp>
          <p:nvSpPr>
            <p:cNvPr id="6" name="Rounded Rectangle 5"/>
            <p:cNvSpPr/>
            <p:nvPr/>
          </p:nvSpPr>
          <p:spPr>
            <a:xfrm>
              <a:off x="285720" y="2643182"/>
              <a:ext cx="8572560" cy="1643074"/>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sz="3200" b="1">
                <a:solidFill>
                  <a:schemeClr val="bg1"/>
                </a:solidFill>
              </a:endParaRPr>
            </a:p>
          </p:txBody>
        </p:sp>
        <p:graphicFrame>
          <p:nvGraphicFramePr>
            <p:cNvPr id="3074" name="Object 2"/>
            <p:cNvGraphicFramePr>
              <a:graphicFrameLocks/>
            </p:cNvGraphicFramePr>
            <p:nvPr/>
          </p:nvGraphicFramePr>
          <p:xfrm>
            <a:off x="342680" y="2786058"/>
            <a:ext cx="8445816" cy="1368425"/>
          </p:xfrm>
          <a:graphic>
            <a:graphicData uri="http://schemas.openxmlformats.org/presentationml/2006/ole">
              <mc:AlternateContent xmlns:mc="http://schemas.openxmlformats.org/markup-compatibility/2006">
                <mc:Choice xmlns:v="urn:schemas-microsoft-com:vml" Requires="v">
                  <p:oleObj name="Equation" r:id="rId3" imgW="3098520" imgH="431640" progId="Equation.3">
                    <p:embed/>
                  </p:oleObj>
                </mc:Choice>
                <mc:Fallback>
                  <p:oleObj name="Equation" r:id="rId3" imgW="3098520" imgH="431640" progId="Equation.3">
                    <p:embed/>
                    <p:pic>
                      <p:nvPicPr>
                        <p:cNvPr id="0" name="Object 2"/>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2680" y="2786058"/>
                          <a:ext cx="8445816" cy="1368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sp>
        <p:nvSpPr>
          <p:cNvPr id="7" name="Rectangle 6"/>
          <p:cNvSpPr/>
          <p:nvPr/>
        </p:nvSpPr>
        <p:spPr>
          <a:xfrm>
            <a:off x="2915816" y="4437112"/>
            <a:ext cx="5000625" cy="9286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sz="4400" dirty="0">
                <a:solidFill>
                  <a:srgbClr val="FFFFFF"/>
                </a:solidFill>
                <a:ea typeface="ＭＳ Ｐゴシック" charset="-128"/>
              </a:rPr>
              <a:t>VPN= 15.540,95</a:t>
            </a:r>
          </a:p>
        </p:txBody>
      </p:sp>
      <p:graphicFrame>
        <p:nvGraphicFramePr>
          <p:cNvPr id="8" name="Diagram 3"/>
          <p:cNvGraphicFramePr/>
          <p:nvPr/>
        </p:nvGraphicFramePr>
        <p:xfrm>
          <a:off x="1475656" y="357166"/>
          <a:ext cx="6882558" cy="84929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643063" y="5241925"/>
            <a:ext cx="6500812" cy="707886"/>
          </a:xfrm>
          <a:prstGeom prst="rect">
            <a:avLst/>
          </a:prstGeom>
          <a:noFill/>
        </p:spPr>
        <p:txBody>
          <a:bodyPr>
            <a:spAutoFit/>
          </a:bodyPr>
          <a:lstStyle/>
          <a:p>
            <a:pPr>
              <a:defRPr/>
            </a:pPr>
            <a:r>
              <a:rPr lang="es-ES" sz="4000">
                <a:latin typeface="+mn-lt"/>
              </a:rPr>
              <a:t>Si VPN = 0 : Indiferente</a:t>
            </a:r>
          </a:p>
        </p:txBody>
      </p:sp>
      <p:sp>
        <p:nvSpPr>
          <p:cNvPr id="8" name="TextBox 7"/>
          <p:cNvSpPr txBox="1"/>
          <p:nvPr/>
        </p:nvSpPr>
        <p:spPr>
          <a:xfrm>
            <a:off x="1928813" y="3357563"/>
            <a:ext cx="5072062" cy="707886"/>
          </a:xfrm>
          <a:prstGeom prst="rect">
            <a:avLst/>
          </a:prstGeom>
          <a:noFill/>
        </p:spPr>
        <p:txBody>
          <a:bodyPr>
            <a:spAutoFit/>
          </a:bodyPr>
          <a:lstStyle/>
          <a:p>
            <a:pPr>
              <a:defRPr/>
            </a:pPr>
            <a:r>
              <a:rPr lang="es-ES" sz="4000">
                <a:latin typeface="+mn-lt"/>
              </a:rPr>
              <a:t>Si VPN &gt; 0 : Acepto</a:t>
            </a:r>
          </a:p>
        </p:txBody>
      </p:sp>
      <p:sp>
        <p:nvSpPr>
          <p:cNvPr id="9" name="TextBox 8"/>
          <p:cNvSpPr txBox="1"/>
          <p:nvPr/>
        </p:nvSpPr>
        <p:spPr>
          <a:xfrm>
            <a:off x="1857375" y="4313238"/>
            <a:ext cx="5857875" cy="707886"/>
          </a:xfrm>
          <a:prstGeom prst="rect">
            <a:avLst/>
          </a:prstGeom>
          <a:noFill/>
        </p:spPr>
        <p:txBody>
          <a:bodyPr>
            <a:spAutoFit/>
          </a:bodyPr>
          <a:lstStyle/>
          <a:p>
            <a:pPr>
              <a:defRPr/>
            </a:pPr>
            <a:r>
              <a:rPr lang="es-ES" sz="4000">
                <a:latin typeface="+mn-lt"/>
              </a:rPr>
              <a:t>Si VPN &lt;  0 : Rechazo</a:t>
            </a:r>
          </a:p>
        </p:txBody>
      </p:sp>
      <p:sp>
        <p:nvSpPr>
          <p:cNvPr id="10" name="TextBox 9"/>
          <p:cNvSpPr txBox="1"/>
          <p:nvPr/>
        </p:nvSpPr>
        <p:spPr>
          <a:xfrm>
            <a:off x="1187623" y="1406525"/>
            <a:ext cx="7313439" cy="2123658"/>
          </a:xfrm>
          <a:prstGeom prst="rect">
            <a:avLst/>
          </a:prstGeom>
          <a:noFill/>
        </p:spPr>
        <p:txBody>
          <a:bodyPr wrap="square">
            <a:spAutoFit/>
          </a:bodyPr>
          <a:lstStyle/>
          <a:p>
            <a:pPr algn="just">
              <a:defRPr/>
            </a:pPr>
            <a:r>
              <a:rPr lang="es-ES" sz="3200" dirty="0">
                <a:latin typeface="+mn-lt"/>
              </a:rPr>
              <a:t>Se actualiza el flujo de caja o de fondos del proyecto al año “0”, utilizando la tasa de interés del inversionista.</a:t>
            </a:r>
          </a:p>
          <a:p>
            <a:pPr>
              <a:defRPr/>
            </a:pPr>
            <a:endParaRPr lang="es-ES" sz="3600" dirty="0">
              <a:solidFill>
                <a:srgbClr val="FFFF00"/>
              </a:solidFill>
              <a:latin typeface="+mn-lt"/>
            </a:endParaRPr>
          </a:p>
        </p:txBody>
      </p:sp>
      <p:graphicFrame>
        <p:nvGraphicFramePr>
          <p:cNvPr id="11" name="Diagram 3"/>
          <p:cNvGraphicFramePr/>
          <p:nvPr/>
        </p:nvGraphicFramePr>
        <p:xfrm>
          <a:off x="1475656" y="357166"/>
          <a:ext cx="6882558" cy="8492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1043608" y="365132"/>
          <a:ext cx="8100392" cy="8492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7" name="Table 6"/>
          <p:cNvGraphicFramePr>
            <a:graphicFrameLocks noGrp="1"/>
          </p:cNvGraphicFramePr>
          <p:nvPr/>
        </p:nvGraphicFramePr>
        <p:xfrm>
          <a:off x="1143000" y="1988840"/>
          <a:ext cx="7749479" cy="2374901"/>
        </p:xfrm>
        <a:graphic>
          <a:graphicData uri="http://schemas.openxmlformats.org/drawingml/2006/table">
            <a:tbl>
              <a:tblPr/>
              <a:tblGrid>
                <a:gridCol w="691918">
                  <a:extLst>
                    <a:ext uri="{9D8B030D-6E8A-4147-A177-3AD203B41FA5}">
                      <a16:colId xmlns:a16="http://schemas.microsoft.com/office/drawing/2014/main" val="20000"/>
                    </a:ext>
                  </a:extLst>
                </a:gridCol>
                <a:gridCol w="830301">
                  <a:extLst>
                    <a:ext uri="{9D8B030D-6E8A-4147-A177-3AD203B41FA5}">
                      <a16:colId xmlns:a16="http://schemas.microsoft.com/office/drawing/2014/main" val="20001"/>
                    </a:ext>
                  </a:extLst>
                </a:gridCol>
                <a:gridCol w="1176260">
                  <a:extLst>
                    <a:ext uri="{9D8B030D-6E8A-4147-A177-3AD203B41FA5}">
                      <a16:colId xmlns:a16="http://schemas.microsoft.com/office/drawing/2014/main" val="20002"/>
                    </a:ext>
                  </a:extLst>
                </a:gridCol>
                <a:gridCol w="968685">
                  <a:extLst>
                    <a:ext uri="{9D8B030D-6E8A-4147-A177-3AD203B41FA5}">
                      <a16:colId xmlns:a16="http://schemas.microsoft.com/office/drawing/2014/main" val="20003"/>
                    </a:ext>
                  </a:extLst>
                </a:gridCol>
                <a:gridCol w="1037877">
                  <a:extLst>
                    <a:ext uri="{9D8B030D-6E8A-4147-A177-3AD203B41FA5}">
                      <a16:colId xmlns:a16="http://schemas.microsoft.com/office/drawing/2014/main" val="20004"/>
                    </a:ext>
                  </a:extLst>
                </a:gridCol>
                <a:gridCol w="1037876">
                  <a:extLst>
                    <a:ext uri="{9D8B030D-6E8A-4147-A177-3AD203B41FA5}">
                      <a16:colId xmlns:a16="http://schemas.microsoft.com/office/drawing/2014/main" val="20005"/>
                    </a:ext>
                  </a:extLst>
                </a:gridCol>
                <a:gridCol w="830301">
                  <a:extLst>
                    <a:ext uri="{9D8B030D-6E8A-4147-A177-3AD203B41FA5}">
                      <a16:colId xmlns:a16="http://schemas.microsoft.com/office/drawing/2014/main" val="20006"/>
                    </a:ext>
                  </a:extLst>
                </a:gridCol>
                <a:gridCol w="1176261">
                  <a:extLst>
                    <a:ext uri="{9D8B030D-6E8A-4147-A177-3AD203B41FA5}">
                      <a16:colId xmlns:a16="http://schemas.microsoft.com/office/drawing/2014/main" val="20007"/>
                    </a:ext>
                  </a:extLst>
                </a:gridCol>
              </a:tblGrid>
              <a:tr h="752475">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ES" sz="2000" b="1" i="0" u="none" strike="noStrike" cap="none" normalizeH="0" baseline="0" dirty="0" err="1">
                          <a:ln>
                            <a:noFill/>
                          </a:ln>
                          <a:solidFill>
                            <a:srgbClr val="000000"/>
                          </a:solidFill>
                          <a:effectLst/>
                          <a:latin typeface="Calibri" charset="0"/>
                          <a:ea typeface="ＭＳ Ｐゴシック" charset="-128"/>
                        </a:rPr>
                        <a:t>Alt</a:t>
                      </a:r>
                      <a:r>
                        <a:rPr kumimoji="0" lang="es-ES" sz="2000" b="1" i="0" u="none" strike="noStrike" cap="none" normalizeH="0" baseline="0" dirty="0">
                          <a:ln>
                            <a:noFill/>
                          </a:ln>
                          <a:solidFill>
                            <a:srgbClr val="000000"/>
                          </a:solidFill>
                          <a:effectLst/>
                          <a:latin typeface="Calibri" charset="0"/>
                          <a:ea typeface="ＭＳ Ｐゴシック" charset="-128"/>
                        </a:rPr>
                        <a:t>.</a:t>
                      </a:r>
                    </a:p>
                  </a:txBody>
                  <a:tcPr marL="8643" marR="8643" marT="8643" marB="0" anchor="b" horzOverflow="overflow">
                    <a:lnL>
                      <a:noFill/>
                    </a:lnL>
                    <a:lnR>
                      <a:noFill/>
                    </a:lnR>
                    <a:lnT>
                      <a:noFill/>
                    </a:lnT>
                    <a:lnB>
                      <a:noFill/>
                    </a:lnB>
                    <a:lnTlToBr>
                      <a:noFill/>
                    </a:lnTlToBr>
                    <a:lnBlToTr>
                      <a:noFill/>
                    </a:lnBlToTr>
                    <a:solidFill>
                      <a:srgbClr val="FF99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ES" sz="2000" b="1" i="0" u="none" strike="noStrike" cap="none" normalizeH="0" baseline="0">
                          <a:ln>
                            <a:noFill/>
                          </a:ln>
                          <a:solidFill>
                            <a:srgbClr val="000000"/>
                          </a:solidFill>
                          <a:effectLst/>
                          <a:latin typeface="Calibri" charset="0"/>
                          <a:ea typeface="ＭＳ Ｐゴシック" charset="-128"/>
                        </a:rPr>
                        <a:t>Tasa</a:t>
                      </a:r>
                    </a:p>
                  </a:txBody>
                  <a:tcPr marL="8643" marR="8643" marT="8643" marB="0" anchor="b" horzOverflow="overflow">
                    <a:lnL>
                      <a:noFill/>
                    </a:lnL>
                    <a:lnR>
                      <a:noFill/>
                    </a:lnR>
                    <a:lnT>
                      <a:noFill/>
                    </a:lnT>
                    <a:lnB>
                      <a:noFill/>
                    </a:lnB>
                    <a:lnTlToBr>
                      <a:noFill/>
                    </a:lnTlToBr>
                    <a:lnBlToTr>
                      <a:noFill/>
                    </a:lnBlToTr>
                    <a:solidFill>
                      <a:srgbClr val="FF99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ES" sz="2000" b="1" i="0" u="none" strike="noStrike" cap="none" normalizeH="0" baseline="0">
                          <a:ln>
                            <a:noFill/>
                          </a:ln>
                          <a:solidFill>
                            <a:srgbClr val="000000"/>
                          </a:solidFill>
                          <a:effectLst/>
                          <a:latin typeface="Calibri" charset="0"/>
                          <a:ea typeface="ＭＳ Ｐゴシック" charset="-128"/>
                        </a:rPr>
                        <a:t>Inversión</a:t>
                      </a:r>
                    </a:p>
                    <a:p>
                      <a:pPr marL="0" marR="0" lvl="0" indent="0" algn="ctr" defTabSz="914400" rtl="0" eaLnBrk="1" fontAlgn="b" latinLnBrk="0" hangingPunct="1">
                        <a:lnSpc>
                          <a:spcPct val="100000"/>
                        </a:lnSpc>
                        <a:spcBef>
                          <a:spcPct val="0"/>
                        </a:spcBef>
                        <a:spcAft>
                          <a:spcPct val="0"/>
                        </a:spcAft>
                        <a:buClrTx/>
                        <a:buSzTx/>
                        <a:buFontTx/>
                        <a:buNone/>
                        <a:tabLst/>
                      </a:pPr>
                      <a:r>
                        <a:rPr kumimoji="0" lang="es-ES" sz="2000" b="1" i="0" u="none" strike="noStrike" cap="none" normalizeH="0" baseline="0">
                          <a:ln>
                            <a:noFill/>
                          </a:ln>
                          <a:solidFill>
                            <a:srgbClr val="000000"/>
                          </a:solidFill>
                          <a:effectLst/>
                          <a:latin typeface="Calibri" charset="0"/>
                          <a:ea typeface="ＭＳ Ｐゴシック" charset="-128"/>
                        </a:rPr>
                        <a:t>Inicial</a:t>
                      </a:r>
                    </a:p>
                  </a:txBody>
                  <a:tcPr marL="8643" marR="8643" marT="8643" marB="0" anchor="b" horzOverflow="overflow">
                    <a:lnL>
                      <a:noFill/>
                    </a:lnL>
                    <a:lnR>
                      <a:noFill/>
                    </a:lnR>
                    <a:lnT>
                      <a:noFill/>
                    </a:lnT>
                    <a:lnB>
                      <a:noFill/>
                    </a:lnB>
                    <a:lnTlToBr>
                      <a:noFill/>
                    </a:lnTlToBr>
                    <a:lnBlToTr>
                      <a:noFill/>
                    </a:lnBlToTr>
                    <a:solidFill>
                      <a:srgbClr val="FF99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ES" sz="2000" b="1" i="0" u="none" strike="noStrike" cap="none" normalizeH="0" baseline="0">
                          <a:ln>
                            <a:noFill/>
                          </a:ln>
                          <a:solidFill>
                            <a:srgbClr val="000000"/>
                          </a:solidFill>
                          <a:effectLst/>
                          <a:latin typeface="Calibri" charset="0"/>
                          <a:ea typeface="ＭＳ Ｐゴシック" charset="-128"/>
                        </a:rPr>
                        <a:t>Año 1</a:t>
                      </a:r>
                    </a:p>
                  </a:txBody>
                  <a:tcPr marL="8643" marR="8643" marT="8643" marB="0" anchor="b" horzOverflow="overflow">
                    <a:lnL>
                      <a:noFill/>
                    </a:lnL>
                    <a:lnR>
                      <a:noFill/>
                    </a:lnR>
                    <a:lnT>
                      <a:noFill/>
                    </a:lnT>
                    <a:lnB>
                      <a:noFill/>
                    </a:lnB>
                    <a:lnTlToBr>
                      <a:noFill/>
                    </a:lnTlToBr>
                    <a:lnBlToTr>
                      <a:noFill/>
                    </a:lnBlToTr>
                    <a:solidFill>
                      <a:srgbClr val="FF99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ES" sz="2000" b="1" i="0" u="none" strike="noStrike" cap="none" normalizeH="0" baseline="0">
                          <a:ln>
                            <a:noFill/>
                          </a:ln>
                          <a:solidFill>
                            <a:srgbClr val="000000"/>
                          </a:solidFill>
                          <a:effectLst/>
                          <a:latin typeface="Calibri" charset="0"/>
                          <a:ea typeface="ＭＳ Ｐゴシック" charset="-128"/>
                        </a:rPr>
                        <a:t>Año 2</a:t>
                      </a:r>
                    </a:p>
                  </a:txBody>
                  <a:tcPr marL="8643" marR="8643" marT="8643" marB="0" anchor="b" horzOverflow="overflow">
                    <a:lnL>
                      <a:noFill/>
                    </a:lnL>
                    <a:lnR>
                      <a:noFill/>
                    </a:lnR>
                    <a:lnT>
                      <a:noFill/>
                    </a:lnT>
                    <a:lnB>
                      <a:noFill/>
                    </a:lnB>
                    <a:lnTlToBr>
                      <a:noFill/>
                    </a:lnTlToBr>
                    <a:lnBlToTr>
                      <a:noFill/>
                    </a:lnBlToTr>
                    <a:solidFill>
                      <a:srgbClr val="FF99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ES" sz="2000" b="1" i="0" u="none" strike="noStrike" cap="none" normalizeH="0" baseline="0">
                          <a:ln>
                            <a:noFill/>
                          </a:ln>
                          <a:solidFill>
                            <a:srgbClr val="000000"/>
                          </a:solidFill>
                          <a:effectLst/>
                          <a:latin typeface="Calibri" charset="0"/>
                          <a:ea typeface="ＭＳ Ｐゴシック" charset="-128"/>
                        </a:rPr>
                        <a:t>Año 3</a:t>
                      </a:r>
                    </a:p>
                  </a:txBody>
                  <a:tcPr marL="8643" marR="8643" marT="8643" marB="0" anchor="b" horzOverflow="overflow">
                    <a:lnL>
                      <a:noFill/>
                    </a:lnL>
                    <a:lnR>
                      <a:noFill/>
                    </a:lnR>
                    <a:lnT>
                      <a:noFill/>
                    </a:lnT>
                    <a:lnB>
                      <a:noFill/>
                    </a:lnB>
                    <a:lnTlToBr>
                      <a:noFill/>
                    </a:lnTlToBr>
                    <a:lnBlToTr>
                      <a:noFill/>
                    </a:lnBlToTr>
                    <a:solidFill>
                      <a:srgbClr val="FF99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ES" sz="2000" b="1" i="0" u="none" strike="noStrike" cap="none" normalizeH="0" baseline="0">
                          <a:ln>
                            <a:noFill/>
                          </a:ln>
                          <a:solidFill>
                            <a:srgbClr val="000000"/>
                          </a:solidFill>
                          <a:effectLst/>
                          <a:latin typeface="Calibri" charset="0"/>
                          <a:ea typeface="ＭＳ Ｐゴシック" charset="-128"/>
                        </a:rPr>
                        <a:t>Año 4</a:t>
                      </a:r>
                    </a:p>
                  </a:txBody>
                  <a:tcPr marL="8643" marR="8643" marT="8643" marB="0" anchor="b" horzOverflow="overflow">
                    <a:lnL>
                      <a:noFill/>
                    </a:lnL>
                    <a:lnR>
                      <a:noFill/>
                    </a:lnR>
                    <a:lnT>
                      <a:noFill/>
                    </a:lnT>
                    <a:lnB>
                      <a:noFill/>
                    </a:lnB>
                    <a:lnTlToBr>
                      <a:noFill/>
                    </a:lnTlToBr>
                    <a:lnBlToTr>
                      <a:noFill/>
                    </a:lnBlToTr>
                    <a:solidFill>
                      <a:srgbClr val="FF99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ES" sz="2000" b="1" i="0" u="none" strike="noStrike" cap="none" normalizeH="0" baseline="0">
                          <a:ln>
                            <a:noFill/>
                          </a:ln>
                          <a:solidFill>
                            <a:srgbClr val="000000"/>
                          </a:solidFill>
                          <a:effectLst/>
                          <a:latin typeface="Calibri" charset="0"/>
                          <a:ea typeface="ＭＳ Ｐゴシック" charset="-128"/>
                        </a:rPr>
                        <a:t>Año 5</a:t>
                      </a:r>
                    </a:p>
                  </a:txBody>
                  <a:tcPr marL="8643" marR="8643" marT="8643" marB="0" anchor="b" horzOverflow="overflow">
                    <a:lnL>
                      <a:noFill/>
                    </a:lnL>
                    <a:lnR>
                      <a:noFill/>
                    </a:lnR>
                    <a:lnT>
                      <a:noFill/>
                    </a:lnT>
                    <a:lnB>
                      <a:noFill/>
                    </a:lnB>
                    <a:lnTlToBr>
                      <a:noFill/>
                    </a:lnTlToBr>
                    <a:lnBlToTr>
                      <a:noFill/>
                    </a:lnBlToTr>
                    <a:solidFill>
                      <a:srgbClr val="FF9900"/>
                    </a:solidFill>
                  </a:tcPr>
                </a:tc>
                <a:extLst>
                  <a:ext uri="{0D108BD9-81ED-4DB2-BD59-A6C34878D82A}">
                    <a16:rowId xmlns:a16="http://schemas.microsoft.com/office/drawing/2014/main" val="10000"/>
                  </a:ext>
                </a:extLst>
              </a:tr>
              <a:tr h="811213">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ES" sz="2000" b="1" i="0" u="none" strike="noStrike" cap="none" normalizeH="0" baseline="0">
                          <a:ln>
                            <a:noFill/>
                          </a:ln>
                          <a:solidFill>
                            <a:srgbClr val="000000"/>
                          </a:solidFill>
                          <a:effectLst/>
                          <a:latin typeface="Calibri" charset="0"/>
                          <a:ea typeface="ＭＳ Ｐゴシック" charset="-128"/>
                        </a:rPr>
                        <a:t>A</a:t>
                      </a:r>
                    </a:p>
                  </a:txBody>
                  <a:tcPr marL="8643" marR="8643" marT="8643" marB="0" anchor="b" horzOverflow="overflow">
                    <a:lnL>
                      <a:noFill/>
                    </a:lnL>
                    <a:lnR>
                      <a:noFill/>
                    </a:lnR>
                    <a:lnT>
                      <a:noFill/>
                    </a:lnT>
                    <a:lnB>
                      <a:noFill/>
                    </a:lnB>
                    <a:lnTlToBr>
                      <a:noFill/>
                    </a:lnTlToBr>
                    <a:lnBlToTr>
                      <a:noFill/>
                    </a:lnBlToTr>
                    <a:solidFill>
                      <a:srgbClr val="00FFFF"/>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ES" sz="2000" b="1" i="0" u="none" strike="noStrike" cap="none" normalizeH="0" baseline="0">
                          <a:ln>
                            <a:noFill/>
                          </a:ln>
                          <a:solidFill>
                            <a:srgbClr val="000000"/>
                          </a:solidFill>
                          <a:effectLst/>
                          <a:latin typeface="Calibri" charset="0"/>
                          <a:ea typeface="ＭＳ Ｐゴシック" charset="-128"/>
                        </a:rPr>
                        <a:t>20%</a:t>
                      </a:r>
                    </a:p>
                  </a:txBody>
                  <a:tcPr marL="8643" marR="8643" marT="8643" marB="0" anchor="b" horzOverflow="overflow">
                    <a:lnL>
                      <a:noFill/>
                    </a:lnL>
                    <a:lnR>
                      <a:noFill/>
                    </a:lnR>
                    <a:lnT>
                      <a:noFill/>
                    </a:lnT>
                    <a:lnB>
                      <a:noFill/>
                    </a:lnB>
                    <a:lnTlToBr>
                      <a:noFill/>
                    </a:lnTlToBr>
                    <a:lnBlToTr>
                      <a:noFill/>
                    </a:lnBlToTr>
                    <a:solidFill>
                      <a:srgbClr val="00FFFF"/>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ES" sz="2000" b="1" i="0" u="none" strike="noStrike" cap="none" normalizeH="0" baseline="0">
                          <a:ln>
                            <a:noFill/>
                          </a:ln>
                          <a:solidFill>
                            <a:srgbClr val="FF0000"/>
                          </a:solidFill>
                          <a:effectLst/>
                          <a:latin typeface="Arial" charset="0"/>
                          <a:ea typeface="ＭＳ Ｐゴシック" charset="-128"/>
                        </a:rPr>
                        <a:t>-35000</a:t>
                      </a:r>
                    </a:p>
                  </a:txBody>
                  <a:tcPr marL="8643" marR="8643" marT="8643" marB="0" anchor="b" horzOverflow="overflow">
                    <a:lnL>
                      <a:noFill/>
                    </a:lnL>
                    <a:lnR>
                      <a:noFill/>
                    </a:lnR>
                    <a:lnT>
                      <a:noFill/>
                    </a:lnT>
                    <a:lnB>
                      <a:noFill/>
                    </a:lnB>
                    <a:lnTlToBr>
                      <a:noFill/>
                    </a:lnTlToBr>
                    <a:lnBlToTr>
                      <a:noFill/>
                    </a:lnBlToTr>
                    <a:solidFill>
                      <a:srgbClr val="00FFFF"/>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ES" sz="2000" b="1" i="0" u="none" strike="noStrike" cap="none" normalizeH="0" baseline="0" dirty="0">
                          <a:ln>
                            <a:noFill/>
                          </a:ln>
                          <a:solidFill>
                            <a:srgbClr val="000000"/>
                          </a:solidFill>
                          <a:effectLst/>
                          <a:latin typeface="Calibri" charset="0"/>
                          <a:ea typeface="ＭＳ Ｐゴシック" charset="-128"/>
                        </a:rPr>
                        <a:t>-6000</a:t>
                      </a:r>
                    </a:p>
                  </a:txBody>
                  <a:tcPr marL="8643" marR="8643" marT="8643" marB="0" anchor="b" horzOverflow="overflow">
                    <a:lnL>
                      <a:noFill/>
                    </a:lnL>
                    <a:lnR>
                      <a:noFill/>
                    </a:lnR>
                    <a:lnT>
                      <a:noFill/>
                    </a:lnT>
                    <a:lnB>
                      <a:noFill/>
                    </a:lnB>
                    <a:lnTlToBr>
                      <a:noFill/>
                    </a:lnTlToBr>
                    <a:lnBlToTr>
                      <a:noFill/>
                    </a:lnBlToTr>
                    <a:solidFill>
                      <a:srgbClr val="00FFFF"/>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ES" sz="2000" b="1" i="0" u="none" strike="noStrike" cap="none" normalizeH="0" baseline="0">
                          <a:ln>
                            <a:noFill/>
                          </a:ln>
                          <a:solidFill>
                            <a:srgbClr val="000000"/>
                          </a:solidFill>
                          <a:effectLst/>
                          <a:latin typeface="Calibri" charset="0"/>
                          <a:ea typeface="ＭＳ Ｐゴシック" charset="-128"/>
                        </a:rPr>
                        <a:t>18000</a:t>
                      </a:r>
                    </a:p>
                  </a:txBody>
                  <a:tcPr marL="8643" marR="8643" marT="8643" marB="0" anchor="b" horzOverflow="overflow">
                    <a:lnL>
                      <a:noFill/>
                    </a:lnL>
                    <a:lnR>
                      <a:noFill/>
                    </a:lnR>
                    <a:lnT>
                      <a:noFill/>
                    </a:lnT>
                    <a:lnB>
                      <a:noFill/>
                    </a:lnB>
                    <a:lnTlToBr>
                      <a:noFill/>
                    </a:lnTlToBr>
                    <a:lnBlToTr>
                      <a:noFill/>
                    </a:lnBlToTr>
                    <a:solidFill>
                      <a:srgbClr val="00FFFF"/>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ES" sz="2000" b="1" i="0" u="none" strike="noStrike" cap="none" normalizeH="0" baseline="0">
                          <a:ln>
                            <a:noFill/>
                          </a:ln>
                          <a:solidFill>
                            <a:srgbClr val="000000"/>
                          </a:solidFill>
                          <a:effectLst/>
                          <a:latin typeface="Calibri" charset="0"/>
                          <a:ea typeface="ＭＳ Ｐゴシック" charset="-128"/>
                        </a:rPr>
                        <a:t>20000</a:t>
                      </a:r>
                    </a:p>
                  </a:txBody>
                  <a:tcPr marL="8643" marR="8643" marT="8643" marB="0" anchor="b" horzOverflow="overflow">
                    <a:lnL>
                      <a:noFill/>
                    </a:lnL>
                    <a:lnR>
                      <a:noFill/>
                    </a:lnR>
                    <a:lnT>
                      <a:noFill/>
                    </a:lnT>
                    <a:lnB>
                      <a:noFill/>
                    </a:lnB>
                    <a:lnTlToBr>
                      <a:noFill/>
                    </a:lnTlToBr>
                    <a:lnBlToTr>
                      <a:noFill/>
                    </a:lnBlToTr>
                    <a:solidFill>
                      <a:srgbClr val="00FFFF"/>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ES" sz="2000" b="1" i="0" u="none" strike="noStrike" cap="none" normalizeH="0" baseline="0">
                          <a:ln>
                            <a:noFill/>
                          </a:ln>
                          <a:solidFill>
                            <a:srgbClr val="000000"/>
                          </a:solidFill>
                          <a:effectLst/>
                          <a:latin typeface="Calibri" charset="0"/>
                          <a:ea typeface="ＭＳ Ｐゴシック" charset="-128"/>
                        </a:rPr>
                        <a:t>28000</a:t>
                      </a:r>
                    </a:p>
                  </a:txBody>
                  <a:tcPr marL="8643" marR="8643" marT="8643" marB="0" anchor="b" horzOverflow="overflow">
                    <a:lnL>
                      <a:noFill/>
                    </a:lnL>
                    <a:lnR>
                      <a:noFill/>
                    </a:lnR>
                    <a:lnT>
                      <a:noFill/>
                    </a:lnT>
                    <a:lnB>
                      <a:noFill/>
                    </a:lnB>
                    <a:lnTlToBr>
                      <a:noFill/>
                    </a:lnTlToBr>
                    <a:lnBlToTr>
                      <a:noFill/>
                    </a:lnBlToTr>
                    <a:solidFill>
                      <a:srgbClr val="00FFFF"/>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ES" sz="2000" b="1" i="0" u="none" strike="noStrike" cap="none" normalizeH="0" baseline="0" dirty="0">
                          <a:ln>
                            <a:noFill/>
                          </a:ln>
                          <a:solidFill>
                            <a:srgbClr val="000000"/>
                          </a:solidFill>
                          <a:effectLst/>
                          <a:latin typeface="Calibri" charset="0"/>
                          <a:ea typeface="ＭＳ Ｐゴシック" charset="-128"/>
                        </a:rPr>
                        <a:t>32000</a:t>
                      </a:r>
                    </a:p>
                  </a:txBody>
                  <a:tcPr marL="8643" marR="8643" marT="8643" marB="0" anchor="b" horzOverflow="overflow">
                    <a:lnL>
                      <a:noFill/>
                    </a:lnL>
                    <a:lnR>
                      <a:noFill/>
                    </a:lnR>
                    <a:lnT>
                      <a:noFill/>
                    </a:lnT>
                    <a:lnB>
                      <a:noFill/>
                    </a:lnB>
                    <a:lnTlToBr>
                      <a:noFill/>
                    </a:lnTlToBr>
                    <a:lnBlToTr>
                      <a:noFill/>
                    </a:lnBlToTr>
                    <a:solidFill>
                      <a:srgbClr val="00FFFF"/>
                    </a:solidFill>
                  </a:tcPr>
                </a:tc>
                <a:extLst>
                  <a:ext uri="{0D108BD9-81ED-4DB2-BD59-A6C34878D82A}">
                    <a16:rowId xmlns:a16="http://schemas.microsoft.com/office/drawing/2014/main" val="10001"/>
                  </a:ext>
                </a:extLst>
              </a:tr>
              <a:tr h="811213">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ES" sz="2000" b="1" i="0" u="none" strike="noStrike" cap="none" normalizeH="0" baseline="0">
                          <a:ln>
                            <a:noFill/>
                          </a:ln>
                          <a:solidFill>
                            <a:srgbClr val="000000"/>
                          </a:solidFill>
                          <a:effectLst/>
                          <a:latin typeface="Calibri" charset="0"/>
                          <a:ea typeface="ＭＳ Ｐゴシック" charset="-128"/>
                        </a:rPr>
                        <a:t>B</a:t>
                      </a:r>
                    </a:p>
                  </a:txBody>
                  <a:tcPr marL="8643" marR="8643" marT="8643" marB="0" anchor="b" horzOverflow="overflow">
                    <a:lnL>
                      <a:noFill/>
                    </a:lnL>
                    <a:lnR>
                      <a:noFill/>
                    </a:lnR>
                    <a:lnT>
                      <a:noFill/>
                    </a:lnT>
                    <a:lnB>
                      <a:noFill/>
                    </a:lnB>
                    <a:lnTlToBr>
                      <a:noFill/>
                    </a:lnTlToBr>
                    <a:lnBlToTr>
                      <a:noFill/>
                    </a:lnBlToTr>
                    <a:solidFill>
                      <a:srgbClr val="00FFFF"/>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ES" sz="2000" b="1" i="0" u="none" strike="noStrike" cap="none" normalizeH="0" baseline="0">
                          <a:ln>
                            <a:noFill/>
                          </a:ln>
                          <a:solidFill>
                            <a:srgbClr val="000000"/>
                          </a:solidFill>
                          <a:effectLst/>
                          <a:latin typeface="Calibri" charset="0"/>
                          <a:ea typeface="ＭＳ Ｐゴシック" charset="-128"/>
                        </a:rPr>
                        <a:t>20%</a:t>
                      </a:r>
                    </a:p>
                  </a:txBody>
                  <a:tcPr marL="8643" marR="8643" marT="8643" marB="0" anchor="b" horzOverflow="overflow">
                    <a:lnL>
                      <a:noFill/>
                    </a:lnL>
                    <a:lnR>
                      <a:noFill/>
                    </a:lnR>
                    <a:lnT>
                      <a:noFill/>
                    </a:lnT>
                    <a:lnB>
                      <a:noFill/>
                    </a:lnB>
                    <a:lnTlToBr>
                      <a:noFill/>
                    </a:lnTlToBr>
                    <a:lnBlToTr>
                      <a:noFill/>
                    </a:lnBlToTr>
                    <a:solidFill>
                      <a:srgbClr val="00FFFF"/>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ES" sz="2000" b="1" i="0" u="none" strike="noStrike" cap="none" normalizeH="0" baseline="0">
                          <a:ln>
                            <a:noFill/>
                          </a:ln>
                          <a:solidFill>
                            <a:srgbClr val="FF0000"/>
                          </a:solidFill>
                          <a:effectLst/>
                          <a:latin typeface="Arial" charset="0"/>
                          <a:ea typeface="ＭＳ Ｐゴシック" charset="-128"/>
                        </a:rPr>
                        <a:t>-30000</a:t>
                      </a:r>
                    </a:p>
                  </a:txBody>
                  <a:tcPr marL="8643" marR="8643" marT="8643" marB="0" anchor="b" horzOverflow="overflow">
                    <a:lnL>
                      <a:noFill/>
                    </a:lnL>
                    <a:lnR>
                      <a:noFill/>
                    </a:lnR>
                    <a:lnT>
                      <a:noFill/>
                    </a:lnT>
                    <a:lnB>
                      <a:noFill/>
                    </a:lnB>
                    <a:lnTlToBr>
                      <a:noFill/>
                    </a:lnTlToBr>
                    <a:lnBlToTr>
                      <a:noFill/>
                    </a:lnBlToTr>
                    <a:solidFill>
                      <a:srgbClr val="00FFFF"/>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ES" sz="2000" b="1" i="0" u="none" strike="noStrike" cap="none" normalizeH="0" baseline="0" dirty="0">
                          <a:ln>
                            <a:noFill/>
                          </a:ln>
                          <a:solidFill>
                            <a:srgbClr val="000000"/>
                          </a:solidFill>
                          <a:effectLst/>
                          <a:latin typeface="Calibri" charset="0"/>
                          <a:ea typeface="ＭＳ Ｐゴシック" charset="-128"/>
                        </a:rPr>
                        <a:t>9500</a:t>
                      </a:r>
                    </a:p>
                  </a:txBody>
                  <a:tcPr marL="8643" marR="8643" marT="8643" marB="0" anchor="b" horzOverflow="overflow">
                    <a:lnL>
                      <a:noFill/>
                    </a:lnL>
                    <a:lnR>
                      <a:noFill/>
                    </a:lnR>
                    <a:lnT>
                      <a:noFill/>
                    </a:lnT>
                    <a:lnB>
                      <a:noFill/>
                    </a:lnB>
                    <a:lnTlToBr>
                      <a:noFill/>
                    </a:lnTlToBr>
                    <a:lnBlToTr>
                      <a:noFill/>
                    </a:lnBlToTr>
                    <a:solidFill>
                      <a:srgbClr val="00FFFF"/>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ES" sz="2000" b="1" i="0" u="none" strike="noStrike" cap="none" normalizeH="0" baseline="0">
                          <a:ln>
                            <a:noFill/>
                          </a:ln>
                          <a:solidFill>
                            <a:srgbClr val="000000"/>
                          </a:solidFill>
                          <a:effectLst/>
                          <a:latin typeface="Calibri" charset="0"/>
                          <a:ea typeface="ＭＳ Ｐゴシック" charset="-128"/>
                        </a:rPr>
                        <a:t>12000</a:t>
                      </a:r>
                    </a:p>
                  </a:txBody>
                  <a:tcPr marL="8643" marR="8643" marT="8643" marB="0" anchor="b" horzOverflow="overflow">
                    <a:lnL>
                      <a:noFill/>
                    </a:lnL>
                    <a:lnR>
                      <a:noFill/>
                    </a:lnR>
                    <a:lnT>
                      <a:noFill/>
                    </a:lnT>
                    <a:lnB>
                      <a:noFill/>
                    </a:lnB>
                    <a:lnTlToBr>
                      <a:noFill/>
                    </a:lnTlToBr>
                    <a:lnBlToTr>
                      <a:noFill/>
                    </a:lnBlToTr>
                    <a:solidFill>
                      <a:srgbClr val="00FFFF"/>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ES" sz="2000" b="1" i="0" u="none" strike="noStrike" cap="none" normalizeH="0" baseline="0">
                          <a:ln>
                            <a:noFill/>
                          </a:ln>
                          <a:solidFill>
                            <a:srgbClr val="000000"/>
                          </a:solidFill>
                          <a:effectLst/>
                          <a:latin typeface="Calibri" charset="0"/>
                          <a:ea typeface="ＭＳ Ｐゴシック" charset="-128"/>
                        </a:rPr>
                        <a:t>15000</a:t>
                      </a:r>
                    </a:p>
                  </a:txBody>
                  <a:tcPr marL="8643" marR="8643" marT="8643" marB="0" anchor="b" horzOverflow="overflow">
                    <a:lnL>
                      <a:noFill/>
                    </a:lnL>
                    <a:lnR>
                      <a:noFill/>
                    </a:lnR>
                    <a:lnT>
                      <a:noFill/>
                    </a:lnT>
                    <a:lnB>
                      <a:noFill/>
                    </a:lnB>
                    <a:lnTlToBr>
                      <a:noFill/>
                    </a:lnTlToBr>
                    <a:lnBlToTr>
                      <a:noFill/>
                    </a:lnBlToTr>
                    <a:solidFill>
                      <a:srgbClr val="00FFFF"/>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ES" sz="2000" b="1" i="0" u="none" strike="noStrike" cap="none" normalizeH="0" baseline="0">
                          <a:ln>
                            <a:noFill/>
                          </a:ln>
                          <a:solidFill>
                            <a:srgbClr val="000000"/>
                          </a:solidFill>
                          <a:effectLst/>
                          <a:latin typeface="Calibri" charset="0"/>
                          <a:ea typeface="ＭＳ Ｐゴシック" charset="-128"/>
                        </a:rPr>
                        <a:t>20000</a:t>
                      </a:r>
                    </a:p>
                  </a:txBody>
                  <a:tcPr marL="8643" marR="8643" marT="8643" marB="0" anchor="b" horzOverflow="overflow">
                    <a:lnL>
                      <a:noFill/>
                    </a:lnL>
                    <a:lnR>
                      <a:noFill/>
                    </a:lnR>
                    <a:lnT>
                      <a:noFill/>
                    </a:lnT>
                    <a:lnB>
                      <a:noFill/>
                    </a:lnB>
                    <a:lnTlToBr>
                      <a:noFill/>
                    </a:lnTlToBr>
                    <a:lnBlToTr>
                      <a:noFill/>
                    </a:lnBlToTr>
                    <a:solidFill>
                      <a:srgbClr val="00FFFF"/>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ES" sz="2000" b="1" i="0" u="none" strike="noStrike" cap="none" normalizeH="0" baseline="0" dirty="0">
                          <a:ln>
                            <a:noFill/>
                          </a:ln>
                          <a:solidFill>
                            <a:srgbClr val="000000"/>
                          </a:solidFill>
                          <a:effectLst/>
                          <a:latin typeface="Calibri" charset="0"/>
                          <a:ea typeface="ＭＳ Ｐゴシック" charset="-128"/>
                        </a:rPr>
                        <a:t>30000</a:t>
                      </a:r>
                    </a:p>
                  </a:txBody>
                  <a:tcPr marL="8643" marR="8643" marT="8643" marB="0" anchor="b" horzOverflow="overflow">
                    <a:lnL>
                      <a:noFill/>
                    </a:lnL>
                    <a:lnR>
                      <a:noFill/>
                    </a:lnR>
                    <a:lnT>
                      <a:noFill/>
                    </a:lnT>
                    <a:lnB>
                      <a:noFill/>
                    </a:lnB>
                    <a:lnTlToBr>
                      <a:noFill/>
                    </a:lnTlToBr>
                    <a:lnBlToTr>
                      <a:noFill/>
                    </a:lnBlToTr>
                    <a:solidFill>
                      <a:srgbClr val="00FFFF"/>
                    </a:solidFill>
                  </a:tcPr>
                </a:tc>
                <a:extLst>
                  <a:ext uri="{0D108BD9-81ED-4DB2-BD59-A6C34878D82A}">
                    <a16:rowId xmlns:a16="http://schemas.microsoft.com/office/drawing/2014/main" val="10002"/>
                  </a:ext>
                </a:extLst>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1043608" y="2564904"/>
            <a:ext cx="7572375" cy="584775"/>
          </a:xfrm>
          <a:prstGeom prst="rect">
            <a:avLst/>
          </a:prstGeom>
          <a:noFill/>
        </p:spPr>
        <p:txBody>
          <a:bodyPr>
            <a:spAutoFit/>
          </a:bodyPr>
          <a:lstStyle/>
          <a:p>
            <a:pPr>
              <a:defRPr/>
            </a:pPr>
            <a:r>
              <a:rPr lang="es-ES" sz="3200" dirty="0">
                <a:latin typeface="+mn-lt"/>
              </a:rPr>
              <a:t>Selecciono la de mayor  VPN </a:t>
            </a:r>
          </a:p>
        </p:txBody>
      </p:sp>
      <p:sp>
        <p:nvSpPr>
          <p:cNvPr id="10" name="TextBox 9"/>
          <p:cNvSpPr txBox="1"/>
          <p:nvPr/>
        </p:nvSpPr>
        <p:spPr>
          <a:xfrm>
            <a:off x="1187623" y="1406525"/>
            <a:ext cx="7313439" cy="1077218"/>
          </a:xfrm>
          <a:prstGeom prst="rect">
            <a:avLst/>
          </a:prstGeom>
          <a:noFill/>
        </p:spPr>
        <p:txBody>
          <a:bodyPr wrap="square">
            <a:spAutoFit/>
          </a:bodyPr>
          <a:lstStyle/>
          <a:p>
            <a:pPr algn="just">
              <a:defRPr/>
            </a:pPr>
            <a:r>
              <a:rPr lang="es-ES" sz="3200" dirty="0">
                <a:latin typeface="+mn-lt"/>
              </a:rPr>
              <a:t>Para seleccionar  una entre varias alternativas </a:t>
            </a:r>
          </a:p>
        </p:txBody>
      </p:sp>
      <p:grpSp>
        <p:nvGrpSpPr>
          <p:cNvPr id="5" name="4 Grupo"/>
          <p:cNvGrpSpPr/>
          <p:nvPr/>
        </p:nvGrpSpPr>
        <p:grpSpPr>
          <a:xfrm>
            <a:off x="1187624" y="476672"/>
            <a:ext cx="6882558" cy="842400"/>
            <a:chOff x="0" y="6889"/>
            <a:chExt cx="6882558" cy="842400"/>
          </a:xfrm>
        </p:grpSpPr>
        <p:sp>
          <p:nvSpPr>
            <p:cNvPr id="6" name="5 Rectángulo redondeado"/>
            <p:cNvSpPr/>
            <p:nvPr/>
          </p:nvSpPr>
          <p:spPr>
            <a:xfrm>
              <a:off x="0" y="6889"/>
              <a:ext cx="6882558" cy="842400"/>
            </a:xfrm>
            <a:prstGeom prst="roundRect">
              <a:avLst/>
            </a:prstGeom>
          </p:spPr>
          <p:style>
            <a:lnRef idx="2">
              <a:schemeClr val="dk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7" name="6 Rectángulo"/>
            <p:cNvSpPr/>
            <p:nvPr/>
          </p:nvSpPr>
          <p:spPr>
            <a:xfrm>
              <a:off x="41123" y="48012"/>
              <a:ext cx="6800312" cy="760154"/>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s-ES" sz="2800" b="1" kern="1200" dirty="0"/>
                <a:t>Valor Presente Neto (VPN</a:t>
              </a:r>
              <a:r>
                <a:rPr lang="es-ES" sz="3600" b="1" kern="1200" dirty="0"/>
                <a:t>)</a:t>
              </a:r>
              <a:endParaRPr lang="es-ES" sz="4800" b="1" kern="1200" dirty="0"/>
            </a:p>
          </p:txBody>
        </p:sp>
      </p:grpSp>
      <p:graphicFrame>
        <p:nvGraphicFramePr>
          <p:cNvPr id="9" name="Table 4"/>
          <p:cNvGraphicFramePr>
            <a:graphicFrameLocks noGrp="1"/>
          </p:cNvGraphicFramePr>
          <p:nvPr/>
        </p:nvGraphicFramePr>
        <p:xfrm>
          <a:off x="928687" y="3429000"/>
          <a:ext cx="8143931" cy="1428758"/>
        </p:xfrm>
        <a:graphic>
          <a:graphicData uri="http://schemas.openxmlformats.org/drawingml/2006/table">
            <a:tbl>
              <a:tblPr/>
              <a:tblGrid>
                <a:gridCol w="4347294">
                  <a:extLst>
                    <a:ext uri="{9D8B030D-6E8A-4147-A177-3AD203B41FA5}">
                      <a16:colId xmlns:a16="http://schemas.microsoft.com/office/drawing/2014/main" val="20000"/>
                    </a:ext>
                  </a:extLst>
                </a:gridCol>
                <a:gridCol w="2115682">
                  <a:extLst>
                    <a:ext uri="{9D8B030D-6E8A-4147-A177-3AD203B41FA5}">
                      <a16:colId xmlns:a16="http://schemas.microsoft.com/office/drawing/2014/main" val="20001"/>
                    </a:ext>
                  </a:extLst>
                </a:gridCol>
                <a:gridCol w="1680955">
                  <a:extLst>
                    <a:ext uri="{9D8B030D-6E8A-4147-A177-3AD203B41FA5}">
                      <a16:colId xmlns:a16="http://schemas.microsoft.com/office/drawing/2014/main" val="20002"/>
                    </a:ext>
                  </a:extLst>
                </a:gridCol>
              </a:tblGrid>
              <a:tr h="714379">
                <a:tc>
                  <a:txBody>
                    <a:bodyPr/>
                    <a:lstStyle/>
                    <a:p>
                      <a:pPr algn="ctr" fontAlgn="b"/>
                      <a:r>
                        <a:rPr lang="es-ES" sz="3200" b="1" i="0" u="none" strike="noStrike">
                          <a:solidFill>
                            <a:srgbClr val="000000"/>
                          </a:solidFill>
                          <a:latin typeface="Calibri"/>
                        </a:rPr>
                        <a:t>ALTERNATIVA   </a:t>
                      </a:r>
                    </a:p>
                  </a:txBody>
                  <a:tcPr marL="9525" marR="9525" marT="9525" marB="0" anchor="b">
                    <a:lnL>
                      <a:noFill/>
                    </a:lnL>
                    <a:lnR>
                      <a:noFill/>
                    </a:lnR>
                    <a:lnT>
                      <a:noFill/>
                    </a:lnT>
                    <a:lnB>
                      <a:noFill/>
                    </a:lnB>
                    <a:solidFill>
                      <a:srgbClr val="FF9900"/>
                    </a:solidFill>
                  </a:tcPr>
                </a:tc>
                <a:tc>
                  <a:txBody>
                    <a:bodyPr/>
                    <a:lstStyle/>
                    <a:p>
                      <a:pPr algn="ctr" fontAlgn="b"/>
                      <a:r>
                        <a:rPr lang="es-ES" sz="3200" b="0" i="0" u="none" strike="noStrike">
                          <a:solidFill>
                            <a:srgbClr val="000000"/>
                          </a:solidFill>
                          <a:latin typeface="Calibri"/>
                        </a:rPr>
                        <a:t>A</a:t>
                      </a:r>
                    </a:p>
                  </a:txBody>
                  <a:tcPr marL="9525" marR="9525" marT="9525" marB="0" anchor="b">
                    <a:lnL>
                      <a:noFill/>
                    </a:lnL>
                    <a:lnR>
                      <a:noFill/>
                    </a:lnR>
                    <a:lnT>
                      <a:noFill/>
                    </a:lnT>
                    <a:lnB>
                      <a:noFill/>
                    </a:lnB>
                    <a:solidFill>
                      <a:srgbClr val="FF9900"/>
                    </a:solidFill>
                  </a:tcPr>
                </a:tc>
                <a:tc>
                  <a:txBody>
                    <a:bodyPr/>
                    <a:lstStyle/>
                    <a:p>
                      <a:pPr algn="ctr" fontAlgn="b"/>
                      <a:r>
                        <a:rPr lang="es-ES" sz="3200" b="0" i="0" u="none" strike="noStrike">
                          <a:solidFill>
                            <a:srgbClr val="000000"/>
                          </a:solidFill>
                          <a:latin typeface="Calibri"/>
                        </a:rPr>
                        <a:t>B</a:t>
                      </a:r>
                    </a:p>
                  </a:txBody>
                  <a:tcPr marL="9525" marR="9525" marT="9525" marB="0" anchor="b">
                    <a:lnL>
                      <a:noFill/>
                    </a:lnL>
                    <a:lnR>
                      <a:noFill/>
                    </a:lnR>
                    <a:lnT>
                      <a:noFill/>
                    </a:lnT>
                    <a:lnB>
                      <a:noFill/>
                    </a:lnB>
                    <a:solidFill>
                      <a:srgbClr val="FF9900"/>
                    </a:solidFill>
                  </a:tcPr>
                </a:tc>
                <a:extLst>
                  <a:ext uri="{0D108BD9-81ED-4DB2-BD59-A6C34878D82A}">
                    <a16:rowId xmlns:a16="http://schemas.microsoft.com/office/drawing/2014/main" val="10000"/>
                  </a:ext>
                </a:extLst>
              </a:tr>
              <a:tr h="714379">
                <a:tc>
                  <a:txBody>
                    <a:bodyPr/>
                    <a:lstStyle/>
                    <a:p>
                      <a:pPr algn="ctr" fontAlgn="b"/>
                      <a:r>
                        <a:rPr lang="es-ES" sz="3200" b="1" i="0" u="none" strike="noStrike">
                          <a:solidFill>
                            <a:srgbClr val="000000"/>
                          </a:solidFill>
                          <a:latin typeface="Calibri"/>
                        </a:rPr>
                        <a:t>VPN  </a:t>
                      </a:r>
                    </a:p>
                  </a:txBody>
                  <a:tcPr marL="9525" marR="9525" marT="9525" marB="0" anchor="b">
                    <a:lnL>
                      <a:noFill/>
                    </a:lnL>
                    <a:lnR>
                      <a:noFill/>
                    </a:lnR>
                    <a:lnT>
                      <a:noFill/>
                    </a:lnT>
                    <a:lnB>
                      <a:noFill/>
                    </a:lnB>
                    <a:solidFill>
                      <a:srgbClr val="FFCC00"/>
                    </a:solidFill>
                  </a:tcPr>
                </a:tc>
                <a:tc>
                  <a:txBody>
                    <a:bodyPr/>
                    <a:lstStyle/>
                    <a:p>
                      <a:pPr algn="ctr" fontAlgn="b"/>
                      <a:r>
                        <a:rPr lang="es-ES" sz="3200" b="0" i="0" u="none" strike="noStrike">
                          <a:solidFill>
                            <a:srgbClr val="000000"/>
                          </a:solidFill>
                          <a:latin typeface="Calibri"/>
                        </a:rPr>
                        <a:t>10.437,24</a:t>
                      </a:r>
                    </a:p>
                  </a:txBody>
                  <a:tcPr marL="9525" marR="9525" marT="9525" marB="0" anchor="b">
                    <a:lnL>
                      <a:noFill/>
                    </a:lnL>
                    <a:lnR>
                      <a:noFill/>
                    </a:lnR>
                    <a:lnT>
                      <a:noFill/>
                    </a:lnT>
                    <a:lnB>
                      <a:noFill/>
                    </a:lnB>
                    <a:solidFill>
                      <a:srgbClr val="FFFF99"/>
                    </a:solidFill>
                  </a:tcPr>
                </a:tc>
                <a:tc>
                  <a:txBody>
                    <a:bodyPr/>
                    <a:lstStyle/>
                    <a:p>
                      <a:pPr algn="ctr" fontAlgn="b"/>
                      <a:r>
                        <a:rPr lang="es-ES" sz="3200" b="0" i="0" u="none" strike="noStrike">
                          <a:solidFill>
                            <a:srgbClr val="000000"/>
                          </a:solidFill>
                          <a:latin typeface="Calibri"/>
                        </a:rPr>
                        <a:t>16.631,94</a:t>
                      </a:r>
                    </a:p>
                  </a:txBody>
                  <a:tcPr marL="9525" marR="9525" marT="9525" marB="0" anchor="b">
                    <a:lnL>
                      <a:noFill/>
                    </a:lnL>
                    <a:lnR>
                      <a:noFill/>
                    </a:lnR>
                    <a:lnT>
                      <a:noFill/>
                    </a:lnT>
                    <a:lnB>
                      <a:noFill/>
                    </a:lnB>
                    <a:solidFill>
                      <a:srgbClr val="FFFF99"/>
                    </a:solidFill>
                  </a:tcPr>
                </a:tc>
                <a:extLst>
                  <a:ext uri="{0D108BD9-81ED-4DB2-BD59-A6C34878D82A}">
                    <a16:rowId xmlns:a16="http://schemas.microsoft.com/office/drawing/2014/main" val="10001"/>
                  </a:ext>
                </a:extLst>
              </a:tr>
            </a:tbl>
          </a:graphicData>
        </a:graphic>
      </p:graphicFrame>
      <p:sp>
        <p:nvSpPr>
          <p:cNvPr id="11" name="TextBox 5"/>
          <p:cNvSpPr txBox="1"/>
          <p:nvPr/>
        </p:nvSpPr>
        <p:spPr>
          <a:xfrm>
            <a:off x="1285875" y="5572125"/>
            <a:ext cx="7858125" cy="769441"/>
          </a:xfrm>
          <a:prstGeom prst="rect">
            <a:avLst/>
          </a:prstGeom>
          <a:noFill/>
        </p:spPr>
        <p:txBody>
          <a:bodyPr>
            <a:spAutoFit/>
          </a:bodyPr>
          <a:lstStyle/>
          <a:p>
            <a:pPr>
              <a:defRPr/>
            </a:pPr>
            <a:r>
              <a:rPr lang="es-ES" sz="4400" dirty="0">
                <a:latin typeface="+mn-lt"/>
              </a:rPr>
              <a:t>Selecciono la  Alternativa “B”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s-ES_tradnl" sz="2800"/>
              <a:t>Tasa Interna de Retorno (TIR)</a:t>
            </a:r>
          </a:p>
        </p:txBody>
      </p:sp>
      <p:sp>
        <p:nvSpPr>
          <p:cNvPr id="28675" name="Rectangle 3"/>
          <p:cNvSpPr>
            <a:spLocks noGrp="1" noChangeArrowheads="1"/>
          </p:cNvSpPr>
          <p:nvPr>
            <p:ph idx="1"/>
          </p:nvPr>
        </p:nvSpPr>
        <p:spPr/>
        <p:txBody>
          <a:bodyPr/>
          <a:lstStyle/>
          <a:p>
            <a:pPr>
              <a:buFont typeface="Wingdings" pitchFamily="2" charset="2"/>
              <a:buChar char="n"/>
              <a:defRPr/>
            </a:pPr>
            <a:r>
              <a:rPr lang="es-EC" sz="2000" dirty="0"/>
              <a:t>La tasa de descuento que hace que VAN = 0</a:t>
            </a:r>
          </a:p>
          <a:p>
            <a:pPr lvl="1">
              <a:buFont typeface="Wingdings" pitchFamily="2" charset="2"/>
              <a:buChar char="u"/>
              <a:defRPr/>
            </a:pPr>
            <a:r>
              <a:rPr lang="es-EC" sz="1800" dirty="0"/>
              <a:t>La tasa de descuento a la que el proyecto sería apenas rentable</a:t>
            </a:r>
          </a:p>
          <a:p>
            <a:pPr>
              <a:buFont typeface="Wingdings" pitchFamily="2" charset="2"/>
              <a:buChar char="n"/>
              <a:defRPr/>
            </a:pPr>
            <a:r>
              <a:rPr lang="es-EC" sz="2000" dirty="0"/>
              <a:t>Generalmente indica la rentabilidad esperada del proyecto</a:t>
            </a:r>
          </a:p>
          <a:p>
            <a:pPr>
              <a:buFont typeface="Monotype Sorts" pitchFamily="2" charset="2"/>
              <a:buNone/>
              <a:defRPr/>
            </a:pPr>
            <a:r>
              <a:rPr lang="es-EC" sz="2000" b="1" dirty="0"/>
              <a:t>Regla:</a:t>
            </a:r>
            <a:endParaRPr lang="es-EC" sz="2000" dirty="0"/>
          </a:p>
          <a:p>
            <a:pPr>
              <a:buFont typeface="Wingdings" pitchFamily="2" charset="2"/>
              <a:buChar char="n"/>
              <a:defRPr/>
            </a:pPr>
            <a:r>
              <a:rPr lang="es-EC" sz="2000" dirty="0"/>
              <a:t>Se aceptan Proyectos que tienen TIR &gt; Costo de Oportunidad</a:t>
            </a:r>
          </a:p>
          <a:p>
            <a:pPr>
              <a:buFont typeface="Wingdings" pitchFamily="2" charset="2"/>
              <a:buChar char="n"/>
              <a:defRPr/>
            </a:pPr>
            <a:r>
              <a:rPr lang="es-EC" sz="2000" dirty="0"/>
              <a:t>Decidiendo entre Varios Proyectos, Se escogerá el que  tenga mayor TIR</a:t>
            </a:r>
          </a:p>
          <a:p>
            <a:pPr>
              <a:buFont typeface="Wingdings" pitchFamily="2" charset="2"/>
              <a:buChar char="n"/>
              <a:defRPr/>
            </a:pPr>
            <a:r>
              <a:rPr lang="es-EC" sz="2000" dirty="0"/>
              <a:t>Cuando es </a:t>
            </a:r>
            <a:r>
              <a:rPr lang="es-EC" sz="2000" u="sng" dirty="0"/>
              <a:t>un solo</a:t>
            </a:r>
            <a:r>
              <a:rPr lang="es-EC" sz="2000" dirty="0"/>
              <a:t> proyecto, y VAN función continua decreciente</a:t>
            </a:r>
          </a:p>
          <a:p>
            <a:pPr lvl="1">
              <a:buFont typeface="Wingdings" pitchFamily="2" charset="2"/>
              <a:buChar char="u"/>
              <a:defRPr/>
            </a:pPr>
            <a:r>
              <a:rPr lang="es-EC" sz="1800" dirty="0"/>
              <a:t>TIR y VAN dan igual resultado</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1043608" y="365132"/>
          <a:ext cx="7704856" cy="8492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7" name="Straight Connector 6"/>
          <p:cNvCxnSpPr/>
          <p:nvPr/>
        </p:nvCxnSpPr>
        <p:spPr>
          <a:xfrm>
            <a:off x="1115616" y="3789040"/>
            <a:ext cx="7310834" cy="34950"/>
          </a:xfrm>
          <a:prstGeom prst="line">
            <a:avLst/>
          </a:prstGeom>
          <a:ln>
            <a:solidFill>
              <a:schemeClr val="tx1"/>
            </a:solidFill>
          </a:ln>
        </p:spPr>
        <p:style>
          <a:lnRef idx="3">
            <a:schemeClr val="accent3"/>
          </a:lnRef>
          <a:fillRef idx="0">
            <a:schemeClr val="accent3"/>
          </a:fillRef>
          <a:effectRef idx="2">
            <a:schemeClr val="accent3"/>
          </a:effectRef>
          <a:fontRef idx="minor">
            <a:schemeClr val="tx1"/>
          </a:fontRef>
        </p:style>
      </p:cxnSp>
      <p:cxnSp>
        <p:nvCxnSpPr>
          <p:cNvPr id="8" name="Straight Connector 7"/>
          <p:cNvCxnSpPr/>
          <p:nvPr/>
        </p:nvCxnSpPr>
        <p:spPr>
          <a:xfrm rot="5400000">
            <a:off x="584597" y="4320059"/>
            <a:ext cx="1063625" cy="1587"/>
          </a:xfrm>
          <a:prstGeom prst="line">
            <a:avLst/>
          </a:prstGeom>
          <a:ln>
            <a:solidFill>
              <a:schemeClr val="bg1"/>
            </a:solidFill>
            <a:headEnd type="none" w="med" len="med"/>
            <a:tailEnd type="triangle" w="med" len="med"/>
          </a:ln>
        </p:spPr>
        <p:style>
          <a:lnRef idx="3">
            <a:schemeClr val="accent3"/>
          </a:lnRef>
          <a:fillRef idx="0">
            <a:schemeClr val="accent3"/>
          </a:fillRef>
          <a:effectRef idx="2">
            <a:schemeClr val="accent3"/>
          </a:effectRef>
          <a:fontRef idx="minor">
            <a:schemeClr val="tx1"/>
          </a:fontRef>
        </p:style>
      </p:cxnSp>
      <p:cxnSp>
        <p:nvCxnSpPr>
          <p:cNvPr id="9" name="Straight Connector 8"/>
          <p:cNvCxnSpPr/>
          <p:nvPr/>
        </p:nvCxnSpPr>
        <p:spPr>
          <a:xfrm rot="16200000" flipH="1">
            <a:off x="1973263" y="3149303"/>
            <a:ext cx="1330325" cy="9525"/>
          </a:xfrm>
          <a:prstGeom prst="line">
            <a:avLst/>
          </a:prstGeom>
          <a:ln>
            <a:solidFill>
              <a:schemeClr val="bg1"/>
            </a:solidFill>
            <a:headEnd type="triangle" w="med" len="med"/>
            <a:tailEnd type="none" w="med" len="med"/>
          </a:ln>
        </p:spPr>
        <p:style>
          <a:lnRef idx="3">
            <a:schemeClr val="accent3"/>
          </a:lnRef>
          <a:fillRef idx="0">
            <a:schemeClr val="accent3"/>
          </a:fillRef>
          <a:effectRef idx="2">
            <a:schemeClr val="accent3"/>
          </a:effectRef>
          <a:fontRef idx="minor">
            <a:schemeClr val="tx1"/>
          </a:fontRef>
        </p:style>
      </p:cxnSp>
      <p:cxnSp>
        <p:nvCxnSpPr>
          <p:cNvPr id="10" name="Straight Connector 9"/>
          <p:cNvCxnSpPr/>
          <p:nvPr/>
        </p:nvCxnSpPr>
        <p:spPr>
          <a:xfrm rot="16200000" flipH="1">
            <a:off x="3911600" y="3149303"/>
            <a:ext cx="1330325" cy="9525"/>
          </a:xfrm>
          <a:prstGeom prst="line">
            <a:avLst/>
          </a:prstGeom>
          <a:ln>
            <a:solidFill>
              <a:schemeClr val="bg1"/>
            </a:solidFill>
            <a:headEnd type="triangle" w="med" len="med"/>
            <a:tailEnd type="none" w="med" len="med"/>
          </a:ln>
        </p:spPr>
        <p:style>
          <a:lnRef idx="3">
            <a:schemeClr val="accent3"/>
          </a:lnRef>
          <a:fillRef idx="0">
            <a:schemeClr val="accent3"/>
          </a:fillRef>
          <a:effectRef idx="2">
            <a:schemeClr val="accent3"/>
          </a:effectRef>
          <a:fontRef idx="minor">
            <a:schemeClr val="tx1"/>
          </a:fontRef>
        </p:style>
      </p:cxnSp>
      <p:cxnSp>
        <p:nvCxnSpPr>
          <p:cNvPr id="11" name="Straight Connector 10"/>
          <p:cNvCxnSpPr/>
          <p:nvPr/>
        </p:nvCxnSpPr>
        <p:spPr>
          <a:xfrm rot="16200000" flipH="1">
            <a:off x="7732713" y="3149303"/>
            <a:ext cx="1330325" cy="9525"/>
          </a:xfrm>
          <a:prstGeom prst="line">
            <a:avLst/>
          </a:prstGeom>
          <a:ln>
            <a:solidFill>
              <a:schemeClr val="bg1"/>
            </a:solidFill>
            <a:headEnd type="triangle" w="med" len="med"/>
            <a:tailEnd type="none" w="med" len="med"/>
          </a:ln>
        </p:spPr>
        <p:style>
          <a:lnRef idx="3">
            <a:schemeClr val="accent3"/>
          </a:lnRef>
          <a:fillRef idx="0">
            <a:schemeClr val="accent3"/>
          </a:fillRef>
          <a:effectRef idx="2">
            <a:schemeClr val="accent3"/>
          </a:effectRef>
          <a:fontRef idx="minor">
            <a:schemeClr val="tx1"/>
          </a:fontRef>
        </p:style>
      </p:cxnSp>
      <p:sp>
        <p:nvSpPr>
          <p:cNvPr id="12" name="Rectangle 11"/>
          <p:cNvSpPr/>
          <p:nvPr/>
        </p:nvSpPr>
        <p:spPr>
          <a:xfrm>
            <a:off x="1043608" y="4869160"/>
            <a:ext cx="1450975"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sz="3200" dirty="0">
                <a:solidFill>
                  <a:srgbClr val="FF0000"/>
                </a:solidFill>
              </a:rPr>
              <a:t>50.000</a:t>
            </a:r>
          </a:p>
        </p:txBody>
      </p:sp>
      <p:sp>
        <p:nvSpPr>
          <p:cNvPr id="13" name="Rectangle 12"/>
          <p:cNvSpPr/>
          <p:nvPr/>
        </p:nvSpPr>
        <p:spPr>
          <a:xfrm>
            <a:off x="7786688" y="1988840"/>
            <a:ext cx="1357312" cy="4286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sz="3200"/>
              <a:t>45.000</a:t>
            </a:r>
          </a:p>
        </p:txBody>
      </p:sp>
      <p:sp>
        <p:nvSpPr>
          <p:cNvPr id="14" name="Rectangle 13"/>
          <p:cNvSpPr/>
          <p:nvPr/>
        </p:nvSpPr>
        <p:spPr>
          <a:xfrm>
            <a:off x="5786438" y="1988840"/>
            <a:ext cx="1357312" cy="4286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sz="3200"/>
              <a:t>45.000</a:t>
            </a:r>
          </a:p>
        </p:txBody>
      </p:sp>
      <p:sp>
        <p:nvSpPr>
          <p:cNvPr id="15" name="Rectangle 14"/>
          <p:cNvSpPr/>
          <p:nvPr/>
        </p:nvSpPr>
        <p:spPr>
          <a:xfrm>
            <a:off x="2000250" y="1988840"/>
            <a:ext cx="1357313" cy="4286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sz="3200"/>
              <a:t>15.000</a:t>
            </a:r>
          </a:p>
        </p:txBody>
      </p:sp>
      <p:sp>
        <p:nvSpPr>
          <p:cNvPr id="21516" name="TextBox 15"/>
          <p:cNvSpPr txBox="1">
            <a:spLocks noChangeArrowheads="1"/>
          </p:cNvSpPr>
          <p:nvPr/>
        </p:nvSpPr>
        <p:spPr bwMode="auto">
          <a:xfrm>
            <a:off x="785813" y="3893840"/>
            <a:ext cx="8358187" cy="523875"/>
          </a:xfrm>
          <a:prstGeom prst="rect">
            <a:avLst/>
          </a:prstGeom>
          <a:noFill/>
          <a:ln w="9525">
            <a:noFill/>
            <a:miter lim="800000"/>
            <a:headEnd/>
            <a:tailEnd/>
          </a:ln>
        </p:spPr>
        <p:txBody>
          <a:bodyPr wrap="square">
            <a:spAutoFit/>
          </a:bodyPr>
          <a:lstStyle/>
          <a:p>
            <a:r>
              <a:rPr lang="es-ES" sz="2800" b="1" dirty="0"/>
              <a:t>   0            1                 2                 3                  4  </a:t>
            </a:r>
            <a:r>
              <a:rPr lang="es-ES" sz="2600" b="1" dirty="0"/>
              <a:t>años</a:t>
            </a:r>
          </a:p>
        </p:txBody>
      </p:sp>
      <p:cxnSp>
        <p:nvCxnSpPr>
          <p:cNvPr id="18" name="Straight Connector 17"/>
          <p:cNvCxnSpPr/>
          <p:nvPr/>
        </p:nvCxnSpPr>
        <p:spPr>
          <a:xfrm rot="16200000" flipH="1">
            <a:off x="5759450" y="3149303"/>
            <a:ext cx="1330325" cy="9525"/>
          </a:xfrm>
          <a:prstGeom prst="line">
            <a:avLst/>
          </a:prstGeom>
          <a:ln>
            <a:solidFill>
              <a:schemeClr val="bg1"/>
            </a:solidFill>
            <a:headEnd type="triangle" w="med" len="med"/>
            <a:tailEnd type="none" w="med" len="med"/>
          </a:ln>
        </p:spPr>
        <p:style>
          <a:lnRef idx="3">
            <a:schemeClr val="accent3"/>
          </a:lnRef>
          <a:fillRef idx="0">
            <a:schemeClr val="accent3"/>
          </a:fillRef>
          <a:effectRef idx="2">
            <a:schemeClr val="accent3"/>
          </a:effectRef>
          <a:fontRef idx="minor">
            <a:schemeClr val="tx1"/>
          </a:fontRef>
        </p:style>
      </p:cxnSp>
      <p:sp>
        <p:nvSpPr>
          <p:cNvPr id="19" name="Rectangle 18"/>
          <p:cNvSpPr/>
          <p:nvPr/>
        </p:nvSpPr>
        <p:spPr>
          <a:xfrm>
            <a:off x="3929063" y="1988840"/>
            <a:ext cx="1357312" cy="4286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sz="3200"/>
              <a:t>20.000</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971600" y="365132"/>
          <a:ext cx="7815242" cy="8492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2" name="Group 7"/>
          <p:cNvGrpSpPr>
            <a:grpSpLocks/>
          </p:cNvGrpSpPr>
          <p:nvPr/>
        </p:nvGrpSpPr>
        <p:grpSpPr bwMode="auto">
          <a:xfrm>
            <a:off x="971600" y="1857375"/>
            <a:ext cx="7921575" cy="3429000"/>
            <a:chOff x="0" y="2214554"/>
            <a:chExt cx="9144000" cy="3429024"/>
          </a:xfrm>
        </p:grpSpPr>
        <p:sp>
          <p:nvSpPr>
            <p:cNvPr id="20" name="Rounded Rectangle 19"/>
            <p:cNvSpPr/>
            <p:nvPr/>
          </p:nvSpPr>
          <p:spPr>
            <a:xfrm>
              <a:off x="0" y="2214554"/>
              <a:ext cx="9144000" cy="3429024"/>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sz="3200">
                <a:solidFill>
                  <a:schemeClr val="tx1"/>
                </a:solidFill>
              </a:endParaRPr>
            </a:p>
          </p:txBody>
        </p:sp>
        <p:graphicFrame>
          <p:nvGraphicFramePr>
            <p:cNvPr id="4098" name="Object 3"/>
            <p:cNvGraphicFramePr>
              <a:graphicFrameLocks noChangeAspect="1"/>
            </p:cNvGraphicFramePr>
            <p:nvPr/>
          </p:nvGraphicFramePr>
          <p:xfrm>
            <a:off x="182563" y="2571745"/>
            <a:ext cx="8636000" cy="2143140"/>
          </p:xfrm>
          <a:graphic>
            <a:graphicData uri="http://schemas.openxmlformats.org/presentationml/2006/ole">
              <mc:AlternateContent xmlns:mc="http://schemas.openxmlformats.org/markup-compatibility/2006">
                <mc:Choice xmlns:v="urn:schemas-microsoft-com:vml" Requires="v">
                  <p:oleObj name="Equation" r:id="rId8" imgW="1739880" imgH="406080" progId="">
                    <p:embed/>
                  </p:oleObj>
                </mc:Choice>
                <mc:Fallback>
                  <p:oleObj name="Equation" r:id="rId8" imgW="1739880" imgH="406080" progId="">
                    <p:embed/>
                    <p:pic>
                      <p:nvPicPr>
                        <p:cNvPr id="0" name="Object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2563" y="2571745"/>
                          <a:ext cx="8636000" cy="21431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4000" dirty="0"/>
              <a:t>Tasa de Interés</a:t>
            </a:r>
            <a:endParaRPr lang="es-AR" sz="4000" dirty="0"/>
          </a:p>
        </p:txBody>
      </p:sp>
      <p:sp>
        <p:nvSpPr>
          <p:cNvPr id="5" name="4 Rectángulo"/>
          <p:cNvSpPr/>
          <p:nvPr/>
        </p:nvSpPr>
        <p:spPr>
          <a:xfrm>
            <a:off x="1259632" y="1700809"/>
            <a:ext cx="7272808" cy="5262979"/>
          </a:xfrm>
          <a:prstGeom prst="rect">
            <a:avLst/>
          </a:prstGeom>
        </p:spPr>
        <p:txBody>
          <a:bodyPr wrap="square">
            <a:spAutoFit/>
          </a:bodyPr>
          <a:lstStyle/>
          <a:p>
            <a:pPr algn="just"/>
            <a:r>
              <a:rPr lang="es-AR" b="0" i="0" dirty="0">
                <a:solidFill>
                  <a:srgbClr val="000000"/>
                </a:solidFill>
                <a:latin typeface="Georgia"/>
              </a:rPr>
              <a:t>La relación entre dos magnitudes se conoce como</a:t>
            </a:r>
            <a:r>
              <a:rPr lang="es-AR" b="0" i="0" dirty="0">
                <a:solidFill>
                  <a:srgbClr val="0070C0"/>
                </a:solidFill>
                <a:latin typeface="Georgia"/>
              </a:rPr>
              <a:t> </a:t>
            </a:r>
            <a:r>
              <a:rPr lang="es-AR" b="1" i="0" u="none" strike="noStrike" dirty="0">
                <a:solidFill>
                  <a:srgbClr val="0070C0"/>
                </a:solidFill>
                <a:latin typeface="Georgia"/>
                <a:hlinkClick r:id="rId2"/>
              </a:rPr>
              <a:t>tasa</a:t>
            </a:r>
            <a:r>
              <a:rPr lang="es-AR" b="0" i="0" dirty="0">
                <a:solidFill>
                  <a:srgbClr val="0070C0"/>
                </a:solidFill>
                <a:latin typeface="Georgia"/>
              </a:rPr>
              <a:t> </a:t>
            </a:r>
            <a:r>
              <a:rPr lang="es-AR" b="0" i="0" dirty="0">
                <a:solidFill>
                  <a:srgbClr val="000000"/>
                </a:solidFill>
                <a:latin typeface="Georgia"/>
              </a:rPr>
              <a:t>y expresa la relación que existe entre una cantidad y la frecuencia de un determinado fenómeno. </a:t>
            </a:r>
          </a:p>
          <a:p>
            <a:pPr algn="just"/>
            <a:r>
              <a:rPr lang="es-AR" b="0" i="0" dirty="0">
                <a:solidFill>
                  <a:srgbClr val="000000"/>
                </a:solidFill>
                <a:latin typeface="Georgia"/>
              </a:rPr>
              <a:t>El </a:t>
            </a:r>
            <a:r>
              <a:rPr lang="es-AR" b="1" i="0" u="none" strike="noStrike" dirty="0">
                <a:solidFill>
                  <a:srgbClr val="BB4B0D"/>
                </a:solidFill>
                <a:latin typeface="Georgia"/>
                <a:hlinkClick r:id="rId3"/>
              </a:rPr>
              <a:t>interés</a:t>
            </a:r>
            <a:r>
              <a:rPr lang="es-AR" b="0" i="0" dirty="0">
                <a:solidFill>
                  <a:srgbClr val="000000"/>
                </a:solidFill>
                <a:latin typeface="Georgia"/>
              </a:rPr>
              <a:t>, por otra parte, es el valor, la utilidad, el provecho o la ganancia de algo.</a:t>
            </a:r>
          </a:p>
          <a:p>
            <a:pPr algn="just"/>
            <a:endParaRPr lang="es-AR" b="0" i="0" dirty="0">
              <a:solidFill>
                <a:srgbClr val="000000"/>
              </a:solidFill>
              <a:latin typeface="Georgia"/>
            </a:endParaRPr>
          </a:p>
          <a:p>
            <a:pPr algn="just"/>
            <a:r>
              <a:rPr lang="es-AR" b="0" i="0" dirty="0">
                <a:solidFill>
                  <a:srgbClr val="000000"/>
                </a:solidFill>
                <a:latin typeface="Georgia"/>
              </a:rPr>
              <a:t>Estos dos conceptos nos permiten acercarnos a la noción de </a:t>
            </a:r>
            <a:r>
              <a:rPr lang="es-AR" b="1" i="0" u="none" strike="noStrike" dirty="0">
                <a:solidFill>
                  <a:srgbClr val="BB4B0D"/>
                </a:solidFill>
                <a:latin typeface="Georgia"/>
                <a:hlinkClick r:id="rId4"/>
              </a:rPr>
              <a:t>tasa de interés</a:t>
            </a:r>
            <a:r>
              <a:rPr lang="es-AR" b="0" i="0" dirty="0">
                <a:solidFill>
                  <a:srgbClr val="000000"/>
                </a:solidFill>
                <a:latin typeface="Georgia"/>
              </a:rPr>
              <a:t>, que es el precio del </a:t>
            </a:r>
            <a:r>
              <a:rPr lang="es-AR" b="1" i="0" u="none" strike="noStrike" dirty="0">
                <a:solidFill>
                  <a:srgbClr val="BB4B0D"/>
                </a:solidFill>
                <a:latin typeface="Georgia"/>
                <a:hlinkClick r:id="rId5"/>
              </a:rPr>
              <a:t>dinero</a:t>
            </a:r>
            <a:r>
              <a:rPr lang="es-AR" b="0" i="0" dirty="0">
                <a:solidFill>
                  <a:srgbClr val="000000"/>
                </a:solidFill>
                <a:latin typeface="Georgia"/>
              </a:rPr>
              <a:t> que se paga o se cobra para pedirlo o cederlo por un periodo determinado.</a:t>
            </a:r>
          </a:p>
          <a:p>
            <a:br>
              <a:rPr lang="es-AR" b="0" i="0" dirty="0">
                <a:solidFill>
                  <a:srgbClr val="000000"/>
                </a:solidFill>
                <a:latin typeface="Georgia"/>
              </a:rPr>
            </a:br>
            <a:br>
              <a:rPr lang="es-AR" b="0" i="0" dirty="0">
                <a:solidFill>
                  <a:srgbClr val="000000"/>
                </a:solidFill>
                <a:latin typeface="Georgia"/>
              </a:rPr>
            </a:br>
            <a:endParaRPr lang="es-A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1115616" y="365132"/>
          <a:ext cx="7671226" cy="8492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0" name="Rounded Rectangle 19"/>
          <p:cNvSpPr/>
          <p:nvPr/>
        </p:nvSpPr>
        <p:spPr>
          <a:xfrm>
            <a:off x="2051050" y="2133600"/>
            <a:ext cx="5000625" cy="200025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sz="3200" b="1" dirty="0">
                <a:solidFill>
                  <a:schemeClr val="tx1"/>
                </a:solidFill>
              </a:rPr>
              <a:t>TIR=38,95%</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1"/>
          <p:cNvGrpSpPr>
            <a:grpSpLocks/>
          </p:cNvGrpSpPr>
          <p:nvPr/>
        </p:nvGrpSpPr>
        <p:grpSpPr bwMode="auto">
          <a:xfrm>
            <a:off x="1619250" y="2636838"/>
            <a:ext cx="6500813" cy="2653803"/>
            <a:chOff x="1643063" y="3357563"/>
            <a:chExt cx="6500812" cy="2653803"/>
          </a:xfrm>
        </p:grpSpPr>
        <p:sp>
          <p:nvSpPr>
            <p:cNvPr id="7" name="TextBox 6"/>
            <p:cNvSpPr txBox="1"/>
            <p:nvPr/>
          </p:nvSpPr>
          <p:spPr>
            <a:xfrm>
              <a:off x="1643063" y="5241925"/>
              <a:ext cx="6500812" cy="769441"/>
            </a:xfrm>
            <a:prstGeom prst="rect">
              <a:avLst/>
            </a:prstGeom>
            <a:noFill/>
          </p:spPr>
          <p:txBody>
            <a:bodyPr>
              <a:spAutoFit/>
            </a:bodyPr>
            <a:lstStyle/>
            <a:p>
              <a:pPr>
                <a:defRPr/>
              </a:pPr>
              <a:r>
                <a:rPr lang="es-ES" sz="4400">
                  <a:latin typeface="+mn-lt"/>
                </a:rPr>
                <a:t>Si TIR = TI: Indiferente</a:t>
              </a:r>
            </a:p>
          </p:txBody>
        </p:sp>
        <p:sp>
          <p:nvSpPr>
            <p:cNvPr id="8" name="TextBox 7"/>
            <p:cNvSpPr txBox="1"/>
            <p:nvPr/>
          </p:nvSpPr>
          <p:spPr>
            <a:xfrm>
              <a:off x="1928813" y="3357563"/>
              <a:ext cx="5072062" cy="769441"/>
            </a:xfrm>
            <a:prstGeom prst="rect">
              <a:avLst/>
            </a:prstGeom>
            <a:noFill/>
          </p:spPr>
          <p:txBody>
            <a:bodyPr>
              <a:spAutoFit/>
            </a:bodyPr>
            <a:lstStyle/>
            <a:p>
              <a:pPr>
                <a:defRPr/>
              </a:pPr>
              <a:r>
                <a:rPr lang="es-ES" sz="4400">
                  <a:latin typeface="+mn-lt"/>
                </a:rPr>
                <a:t>Si TIR &gt; TI: Acepto</a:t>
              </a:r>
            </a:p>
          </p:txBody>
        </p:sp>
        <p:sp>
          <p:nvSpPr>
            <p:cNvPr id="9" name="TextBox 8"/>
            <p:cNvSpPr txBox="1"/>
            <p:nvPr/>
          </p:nvSpPr>
          <p:spPr>
            <a:xfrm>
              <a:off x="1857376" y="4313238"/>
              <a:ext cx="5857874" cy="769441"/>
            </a:xfrm>
            <a:prstGeom prst="rect">
              <a:avLst/>
            </a:prstGeom>
            <a:noFill/>
          </p:spPr>
          <p:txBody>
            <a:bodyPr>
              <a:spAutoFit/>
            </a:bodyPr>
            <a:lstStyle/>
            <a:p>
              <a:pPr>
                <a:defRPr/>
              </a:pPr>
              <a:r>
                <a:rPr lang="es-ES" sz="4400">
                  <a:latin typeface="+mn-lt"/>
                </a:rPr>
                <a:t>Si TIR &lt; TI: Rechazo</a:t>
              </a:r>
            </a:p>
          </p:txBody>
        </p:sp>
      </p:grpSp>
      <p:sp>
        <p:nvSpPr>
          <p:cNvPr id="10" name="TextBox 9"/>
          <p:cNvSpPr txBox="1"/>
          <p:nvPr/>
        </p:nvSpPr>
        <p:spPr>
          <a:xfrm>
            <a:off x="1043607" y="1341438"/>
            <a:ext cx="7457455" cy="954107"/>
          </a:xfrm>
          <a:prstGeom prst="rect">
            <a:avLst/>
          </a:prstGeom>
          <a:noFill/>
        </p:spPr>
        <p:txBody>
          <a:bodyPr wrap="square">
            <a:spAutoFit/>
          </a:bodyPr>
          <a:lstStyle/>
          <a:p>
            <a:pPr algn="ctr">
              <a:defRPr/>
            </a:pPr>
            <a:r>
              <a:rPr lang="es-ES" sz="2800" dirty="0">
                <a:latin typeface="+mn-lt"/>
              </a:rPr>
              <a:t>Se iguala el VPN a 0 y se despeja la tasa de interés. Este valor corresponde a la TIR.</a:t>
            </a:r>
          </a:p>
        </p:txBody>
      </p:sp>
      <p:graphicFrame>
        <p:nvGraphicFramePr>
          <p:cNvPr id="11" name="Diagram 10"/>
          <p:cNvGraphicFramePr/>
          <p:nvPr/>
        </p:nvGraphicFramePr>
        <p:xfrm>
          <a:off x="1115616" y="365132"/>
          <a:ext cx="7671226" cy="8492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3" name="Rounded Rectangle 12"/>
          <p:cNvSpPr/>
          <p:nvPr/>
        </p:nvSpPr>
        <p:spPr>
          <a:xfrm>
            <a:off x="1403648" y="5517232"/>
            <a:ext cx="7416800" cy="115252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sz="2800" dirty="0">
                <a:solidFill>
                  <a:schemeClr val="tx1"/>
                </a:solidFill>
              </a:rPr>
              <a:t>TI es la Tasa del Inversionista, conocida también como el “Costo de Oportunidad”</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Diagram 10"/>
          <p:cNvGraphicFramePr/>
          <p:nvPr/>
        </p:nvGraphicFramePr>
        <p:xfrm>
          <a:off x="1043608" y="365132"/>
          <a:ext cx="7743234" cy="8492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2" name="Table 11"/>
          <p:cNvGraphicFramePr>
            <a:graphicFrameLocks noGrp="1"/>
          </p:cNvGraphicFramePr>
          <p:nvPr/>
        </p:nvGraphicFramePr>
        <p:xfrm>
          <a:off x="1043609" y="1340768"/>
          <a:ext cx="7920877" cy="4763481"/>
        </p:xfrm>
        <a:graphic>
          <a:graphicData uri="http://schemas.openxmlformats.org/drawingml/2006/table">
            <a:tbl>
              <a:tblPr/>
              <a:tblGrid>
                <a:gridCol w="998430">
                  <a:extLst>
                    <a:ext uri="{9D8B030D-6E8A-4147-A177-3AD203B41FA5}">
                      <a16:colId xmlns:a16="http://schemas.microsoft.com/office/drawing/2014/main" val="20000"/>
                    </a:ext>
                  </a:extLst>
                </a:gridCol>
                <a:gridCol w="998430">
                  <a:extLst>
                    <a:ext uri="{9D8B030D-6E8A-4147-A177-3AD203B41FA5}">
                      <a16:colId xmlns:a16="http://schemas.microsoft.com/office/drawing/2014/main" val="20001"/>
                    </a:ext>
                  </a:extLst>
                </a:gridCol>
                <a:gridCol w="1530926">
                  <a:extLst>
                    <a:ext uri="{9D8B030D-6E8A-4147-A177-3AD203B41FA5}">
                      <a16:colId xmlns:a16="http://schemas.microsoft.com/office/drawing/2014/main" val="20002"/>
                    </a:ext>
                  </a:extLst>
                </a:gridCol>
                <a:gridCol w="1131554">
                  <a:extLst>
                    <a:ext uri="{9D8B030D-6E8A-4147-A177-3AD203B41FA5}">
                      <a16:colId xmlns:a16="http://schemas.microsoft.com/office/drawing/2014/main" val="20003"/>
                    </a:ext>
                  </a:extLst>
                </a:gridCol>
                <a:gridCol w="1064992">
                  <a:extLst>
                    <a:ext uri="{9D8B030D-6E8A-4147-A177-3AD203B41FA5}">
                      <a16:colId xmlns:a16="http://schemas.microsoft.com/office/drawing/2014/main" val="20004"/>
                    </a:ext>
                  </a:extLst>
                </a:gridCol>
                <a:gridCol w="1064993">
                  <a:extLst>
                    <a:ext uri="{9D8B030D-6E8A-4147-A177-3AD203B41FA5}">
                      <a16:colId xmlns:a16="http://schemas.microsoft.com/office/drawing/2014/main" val="20005"/>
                    </a:ext>
                  </a:extLst>
                </a:gridCol>
                <a:gridCol w="1131552">
                  <a:extLst>
                    <a:ext uri="{9D8B030D-6E8A-4147-A177-3AD203B41FA5}">
                      <a16:colId xmlns:a16="http://schemas.microsoft.com/office/drawing/2014/main" val="20006"/>
                    </a:ext>
                  </a:extLst>
                </a:gridCol>
              </a:tblGrid>
              <a:tr h="395309">
                <a:tc>
                  <a:txBody>
                    <a:bodyPr/>
                    <a:lstStyle/>
                    <a:p>
                      <a:pPr algn="l" fontAlgn="b"/>
                      <a:r>
                        <a:rPr lang="es-ES" sz="1800" b="0" i="0" u="none" strike="noStrike">
                          <a:solidFill>
                            <a:srgbClr val="000000"/>
                          </a:solidFill>
                          <a:latin typeface="+mn-lt"/>
                        </a:rPr>
                        <a:t> </a:t>
                      </a:r>
                    </a:p>
                  </a:txBody>
                  <a:tcPr marL="8643" marR="8643" marT="8643" marB="0" anchor="b">
                    <a:lnL>
                      <a:noFill/>
                    </a:lnL>
                    <a:lnR>
                      <a:noFill/>
                    </a:lnR>
                    <a:lnT>
                      <a:noFill/>
                    </a:lnT>
                    <a:lnB>
                      <a:noFill/>
                    </a:lnB>
                    <a:solidFill>
                      <a:srgbClr val="DBEEF3"/>
                    </a:solidFill>
                  </a:tcPr>
                </a:tc>
                <a:tc>
                  <a:txBody>
                    <a:bodyPr/>
                    <a:lstStyle/>
                    <a:p>
                      <a:pPr algn="ctr" fontAlgn="b"/>
                      <a:r>
                        <a:rPr lang="es-ES" sz="1600" b="0" i="0" u="none" strike="noStrike" dirty="0">
                          <a:solidFill>
                            <a:srgbClr val="000000"/>
                          </a:solidFill>
                          <a:latin typeface="+mn-lt"/>
                        </a:rPr>
                        <a:t>Tasa (%) de Descuento</a:t>
                      </a:r>
                    </a:p>
                  </a:txBody>
                  <a:tcPr marL="8643" marR="8643" marT="8643" marB="0" anchor="b">
                    <a:lnL>
                      <a:noFill/>
                    </a:lnL>
                    <a:lnR>
                      <a:noFill/>
                    </a:lnR>
                    <a:lnT>
                      <a:noFill/>
                    </a:lnT>
                    <a:lnB>
                      <a:noFill/>
                    </a:lnB>
                    <a:solidFill>
                      <a:srgbClr val="CCFFFF"/>
                    </a:solidFill>
                  </a:tcPr>
                </a:tc>
                <a:tc>
                  <a:txBody>
                    <a:bodyPr/>
                    <a:lstStyle/>
                    <a:p>
                      <a:pPr algn="ctr" fontAlgn="b"/>
                      <a:r>
                        <a:rPr lang="es-ES" sz="1600" b="0" i="0" u="none" strike="noStrike" dirty="0">
                          <a:solidFill>
                            <a:srgbClr val="000000"/>
                          </a:solidFill>
                          <a:latin typeface="+mn-lt"/>
                        </a:rPr>
                        <a:t>Inversión</a:t>
                      </a:r>
                      <a:r>
                        <a:rPr lang="es-ES" sz="1600" b="0" i="0" u="none" strike="noStrike" baseline="0" dirty="0">
                          <a:solidFill>
                            <a:srgbClr val="000000"/>
                          </a:solidFill>
                          <a:latin typeface="+mn-lt"/>
                        </a:rPr>
                        <a:t> Inicial</a:t>
                      </a:r>
                      <a:endParaRPr lang="es-ES" sz="1600" b="0" i="0" u="none" strike="noStrike" dirty="0">
                        <a:solidFill>
                          <a:srgbClr val="000000"/>
                        </a:solidFill>
                        <a:latin typeface="+mn-lt"/>
                      </a:endParaRPr>
                    </a:p>
                  </a:txBody>
                  <a:tcPr marL="8643" marR="8643" marT="8643" marB="0" anchor="b">
                    <a:lnL>
                      <a:noFill/>
                    </a:lnL>
                    <a:lnR>
                      <a:noFill/>
                    </a:lnR>
                    <a:lnT>
                      <a:noFill/>
                    </a:lnT>
                    <a:lnB>
                      <a:noFill/>
                    </a:lnB>
                    <a:solidFill>
                      <a:srgbClr val="CCFFFF"/>
                    </a:solidFill>
                  </a:tcPr>
                </a:tc>
                <a:tc>
                  <a:txBody>
                    <a:bodyPr/>
                    <a:lstStyle/>
                    <a:p>
                      <a:pPr algn="ctr" fontAlgn="b"/>
                      <a:r>
                        <a:rPr lang="es-ES" sz="1600" b="0" i="0" u="none" strike="noStrike">
                          <a:solidFill>
                            <a:srgbClr val="000000"/>
                          </a:solidFill>
                          <a:latin typeface="+mn-lt"/>
                        </a:rPr>
                        <a:t>Flujo del </a:t>
                      </a:r>
                      <a:r>
                        <a:rPr lang="es-ES" sz="1600" b="0" i="0" u="none" strike="noStrike">
                          <a:solidFill>
                            <a:srgbClr val="FF0000"/>
                          </a:solidFill>
                          <a:latin typeface="+mn-lt"/>
                        </a:rPr>
                        <a:t>1º</a:t>
                      </a:r>
                      <a:r>
                        <a:rPr lang="es-ES" sz="1600" b="0" i="0" u="none" strike="noStrike">
                          <a:solidFill>
                            <a:srgbClr val="000000"/>
                          </a:solidFill>
                          <a:latin typeface="+mn-lt"/>
                        </a:rPr>
                        <a:t> año</a:t>
                      </a:r>
                    </a:p>
                  </a:txBody>
                  <a:tcPr marL="8643" marR="8643" marT="8643" marB="0" anchor="b">
                    <a:lnL>
                      <a:noFill/>
                    </a:lnL>
                    <a:lnR>
                      <a:noFill/>
                    </a:lnR>
                    <a:lnT>
                      <a:noFill/>
                    </a:lnT>
                    <a:lnB>
                      <a:noFill/>
                    </a:lnB>
                    <a:solidFill>
                      <a:srgbClr val="CCFFFF"/>
                    </a:solidFill>
                  </a:tcPr>
                </a:tc>
                <a:tc>
                  <a:txBody>
                    <a:bodyPr/>
                    <a:lstStyle/>
                    <a:p>
                      <a:pPr algn="ctr" fontAlgn="b"/>
                      <a:r>
                        <a:rPr lang="es-ES" sz="1600" b="0" i="0" u="none" strike="noStrike">
                          <a:solidFill>
                            <a:srgbClr val="000000"/>
                          </a:solidFill>
                          <a:latin typeface="+mn-lt"/>
                        </a:rPr>
                        <a:t>Flujo del </a:t>
                      </a:r>
                      <a:r>
                        <a:rPr lang="es-ES" sz="1600" b="0" i="0" u="none" strike="noStrike">
                          <a:solidFill>
                            <a:srgbClr val="FF0000"/>
                          </a:solidFill>
                          <a:latin typeface="+mn-lt"/>
                        </a:rPr>
                        <a:t>2º</a:t>
                      </a:r>
                      <a:r>
                        <a:rPr lang="es-ES" sz="1600" b="0" i="0" u="none" strike="noStrike">
                          <a:solidFill>
                            <a:srgbClr val="000000"/>
                          </a:solidFill>
                          <a:latin typeface="+mn-lt"/>
                        </a:rPr>
                        <a:t> año</a:t>
                      </a:r>
                    </a:p>
                  </a:txBody>
                  <a:tcPr marL="8643" marR="8643" marT="8643" marB="0" anchor="b">
                    <a:lnL>
                      <a:noFill/>
                    </a:lnL>
                    <a:lnR>
                      <a:noFill/>
                    </a:lnR>
                    <a:lnT>
                      <a:noFill/>
                    </a:lnT>
                    <a:lnB>
                      <a:noFill/>
                    </a:lnB>
                    <a:solidFill>
                      <a:srgbClr val="CCFFFF"/>
                    </a:solidFill>
                  </a:tcPr>
                </a:tc>
                <a:tc>
                  <a:txBody>
                    <a:bodyPr/>
                    <a:lstStyle/>
                    <a:p>
                      <a:pPr algn="ctr" fontAlgn="b"/>
                      <a:r>
                        <a:rPr lang="es-ES" sz="1600" b="0" i="0" u="none" strike="noStrike" dirty="0">
                          <a:solidFill>
                            <a:srgbClr val="000000"/>
                          </a:solidFill>
                          <a:latin typeface="+mn-lt"/>
                        </a:rPr>
                        <a:t>Flujo del </a:t>
                      </a:r>
                      <a:r>
                        <a:rPr lang="es-ES" sz="1600" b="0" i="0" u="none" strike="noStrike" dirty="0">
                          <a:solidFill>
                            <a:srgbClr val="FF0000"/>
                          </a:solidFill>
                          <a:latin typeface="+mn-lt"/>
                        </a:rPr>
                        <a:t>3º</a:t>
                      </a:r>
                      <a:r>
                        <a:rPr lang="es-ES" sz="1600" b="0" i="0" u="none" strike="noStrike" dirty="0">
                          <a:solidFill>
                            <a:srgbClr val="000000"/>
                          </a:solidFill>
                          <a:latin typeface="+mn-lt"/>
                        </a:rPr>
                        <a:t> año</a:t>
                      </a:r>
                    </a:p>
                  </a:txBody>
                  <a:tcPr marL="8643" marR="8643" marT="8643" marB="0" anchor="b">
                    <a:lnL>
                      <a:noFill/>
                    </a:lnL>
                    <a:lnR>
                      <a:noFill/>
                    </a:lnR>
                    <a:lnT>
                      <a:noFill/>
                    </a:lnT>
                    <a:lnB>
                      <a:noFill/>
                    </a:lnB>
                    <a:solidFill>
                      <a:srgbClr val="CCFFFF"/>
                    </a:solidFill>
                  </a:tcPr>
                </a:tc>
                <a:tc>
                  <a:txBody>
                    <a:bodyPr/>
                    <a:lstStyle/>
                    <a:p>
                      <a:pPr algn="ctr" fontAlgn="b"/>
                      <a:r>
                        <a:rPr lang="es-ES" sz="1600" b="0" i="0" u="none" strike="noStrike" dirty="0">
                          <a:solidFill>
                            <a:srgbClr val="000000"/>
                          </a:solidFill>
                          <a:latin typeface="+mn-lt"/>
                        </a:rPr>
                        <a:t>Flujo del </a:t>
                      </a:r>
                      <a:r>
                        <a:rPr lang="es-ES" sz="1600" b="0" i="0" u="none" strike="noStrike" dirty="0">
                          <a:solidFill>
                            <a:srgbClr val="FF0000"/>
                          </a:solidFill>
                          <a:latin typeface="+mn-lt"/>
                        </a:rPr>
                        <a:t>4º</a:t>
                      </a:r>
                      <a:r>
                        <a:rPr lang="es-ES" sz="1600" b="0" i="0" u="none" strike="noStrike" dirty="0">
                          <a:solidFill>
                            <a:srgbClr val="000000"/>
                          </a:solidFill>
                          <a:latin typeface="+mn-lt"/>
                        </a:rPr>
                        <a:t> año</a:t>
                      </a:r>
                    </a:p>
                  </a:txBody>
                  <a:tcPr marL="8643" marR="8643" marT="8643" marB="0" anchor="b">
                    <a:lnL>
                      <a:noFill/>
                    </a:lnL>
                    <a:lnR>
                      <a:noFill/>
                    </a:lnR>
                    <a:lnT>
                      <a:noFill/>
                    </a:lnT>
                    <a:lnB>
                      <a:noFill/>
                    </a:lnB>
                    <a:solidFill>
                      <a:srgbClr val="CCFFFF"/>
                    </a:solidFill>
                  </a:tcPr>
                </a:tc>
                <a:extLst>
                  <a:ext uri="{0D108BD9-81ED-4DB2-BD59-A6C34878D82A}">
                    <a16:rowId xmlns:a16="http://schemas.microsoft.com/office/drawing/2014/main" val="10000"/>
                  </a:ext>
                </a:extLst>
              </a:tr>
              <a:tr h="350288">
                <a:tc>
                  <a:txBody>
                    <a:bodyPr/>
                    <a:lstStyle/>
                    <a:p>
                      <a:pPr algn="l" fontAlgn="b"/>
                      <a:r>
                        <a:rPr lang="es-ES" sz="1800" b="0" i="0" u="none" strike="noStrike">
                          <a:solidFill>
                            <a:srgbClr val="000000"/>
                          </a:solidFill>
                          <a:latin typeface="+mn-lt"/>
                        </a:rPr>
                        <a:t> </a:t>
                      </a:r>
                    </a:p>
                  </a:txBody>
                  <a:tcPr marL="8643" marR="8643" marT="8643" marB="0" anchor="b">
                    <a:lnL>
                      <a:noFill/>
                    </a:lnL>
                    <a:lnR>
                      <a:noFill/>
                    </a:lnR>
                    <a:lnT>
                      <a:noFill/>
                    </a:lnT>
                    <a:lnB>
                      <a:noFill/>
                    </a:lnB>
                    <a:solidFill>
                      <a:srgbClr val="FFFFFF"/>
                    </a:solidFill>
                  </a:tcPr>
                </a:tc>
                <a:tc>
                  <a:txBody>
                    <a:bodyPr/>
                    <a:lstStyle/>
                    <a:p>
                      <a:pPr algn="ctr" fontAlgn="b"/>
                      <a:r>
                        <a:rPr lang="es-ES" sz="1800" b="0" i="0" u="none" strike="noStrike">
                          <a:solidFill>
                            <a:srgbClr val="000000"/>
                          </a:solidFill>
                          <a:latin typeface="+mn-lt"/>
                        </a:rPr>
                        <a:t> </a:t>
                      </a:r>
                    </a:p>
                  </a:txBody>
                  <a:tcPr marL="8643" marR="8643" marT="8643" marB="0" anchor="b">
                    <a:lnL>
                      <a:noFill/>
                    </a:lnL>
                    <a:lnR>
                      <a:noFill/>
                    </a:lnR>
                    <a:lnT>
                      <a:noFill/>
                    </a:lnT>
                    <a:lnB>
                      <a:noFill/>
                    </a:lnB>
                    <a:solidFill>
                      <a:srgbClr val="CCFFFF"/>
                    </a:solidFill>
                  </a:tcPr>
                </a:tc>
                <a:tc>
                  <a:txBody>
                    <a:bodyPr/>
                    <a:lstStyle/>
                    <a:p>
                      <a:pPr algn="ctr" fontAlgn="b"/>
                      <a:r>
                        <a:rPr lang="es-ES" sz="1800" b="0" i="0" u="none" strike="noStrike" dirty="0">
                          <a:solidFill>
                            <a:srgbClr val="000000"/>
                          </a:solidFill>
                          <a:latin typeface="+mn-lt"/>
                        </a:rPr>
                        <a:t> </a:t>
                      </a:r>
                    </a:p>
                  </a:txBody>
                  <a:tcPr marL="8643" marR="8643" marT="8643" marB="0" anchor="b">
                    <a:lnL>
                      <a:noFill/>
                    </a:lnL>
                    <a:lnR>
                      <a:noFill/>
                    </a:lnR>
                    <a:lnT>
                      <a:noFill/>
                    </a:lnT>
                    <a:lnB>
                      <a:noFill/>
                    </a:lnB>
                    <a:solidFill>
                      <a:srgbClr val="CCFFFF"/>
                    </a:solidFill>
                  </a:tcPr>
                </a:tc>
                <a:tc>
                  <a:txBody>
                    <a:bodyPr/>
                    <a:lstStyle/>
                    <a:p>
                      <a:pPr algn="ctr" fontAlgn="b"/>
                      <a:r>
                        <a:rPr lang="es-ES" sz="1800" b="0" i="0" u="none" strike="noStrike" dirty="0">
                          <a:solidFill>
                            <a:srgbClr val="000000"/>
                          </a:solidFill>
                          <a:latin typeface="+mn-lt"/>
                        </a:rPr>
                        <a:t> </a:t>
                      </a:r>
                    </a:p>
                  </a:txBody>
                  <a:tcPr marL="8643" marR="8643" marT="8643" marB="0" anchor="b">
                    <a:lnL>
                      <a:noFill/>
                    </a:lnL>
                    <a:lnR>
                      <a:noFill/>
                    </a:lnR>
                    <a:lnT>
                      <a:noFill/>
                    </a:lnT>
                    <a:lnB>
                      <a:noFill/>
                    </a:lnB>
                    <a:solidFill>
                      <a:srgbClr val="CCFFFF"/>
                    </a:solidFill>
                  </a:tcPr>
                </a:tc>
                <a:tc>
                  <a:txBody>
                    <a:bodyPr/>
                    <a:lstStyle/>
                    <a:p>
                      <a:pPr algn="ctr" fontAlgn="b"/>
                      <a:r>
                        <a:rPr lang="es-ES" sz="1800" b="0" i="0" u="none" strike="noStrike" dirty="0">
                          <a:solidFill>
                            <a:srgbClr val="000000"/>
                          </a:solidFill>
                          <a:latin typeface="+mn-lt"/>
                        </a:rPr>
                        <a:t> </a:t>
                      </a:r>
                    </a:p>
                  </a:txBody>
                  <a:tcPr marL="8643" marR="8643" marT="8643" marB="0" anchor="b">
                    <a:lnL>
                      <a:noFill/>
                    </a:lnL>
                    <a:lnR>
                      <a:noFill/>
                    </a:lnR>
                    <a:lnT>
                      <a:noFill/>
                    </a:lnT>
                    <a:lnB>
                      <a:noFill/>
                    </a:lnB>
                    <a:solidFill>
                      <a:srgbClr val="CCFFFF"/>
                    </a:solidFill>
                  </a:tcPr>
                </a:tc>
                <a:tc>
                  <a:txBody>
                    <a:bodyPr/>
                    <a:lstStyle/>
                    <a:p>
                      <a:pPr algn="ctr" fontAlgn="b"/>
                      <a:r>
                        <a:rPr lang="es-ES" sz="1800" b="0" i="0" u="none" strike="noStrike" dirty="0">
                          <a:solidFill>
                            <a:srgbClr val="000000"/>
                          </a:solidFill>
                          <a:latin typeface="+mn-lt"/>
                        </a:rPr>
                        <a:t> </a:t>
                      </a:r>
                    </a:p>
                  </a:txBody>
                  <a:tcPr marL="8643" marR="8643" marT="8643" marB="0" anchor="b">
                    <a:lnL>
                      <a:noFill/>
                    </a:lnL>
                    <a:lnR>
                      <a:noFill/>
                    </a:lnR>
                    <a:lnT>
                      <a:noFill/>
                    </a:lnT>
                    <a:lnB>
                      <a:noFill/>
                    </a:lnB>
                    <a:solidFill>
                      <a:srgbClr val="CCFFFF"/>
                    </a:solidFill>
                  </a:tcPr>
                </a:tc>
                <a:tc>
                  <a:txBody>
                    <a:bodyPr/>
                    <a:lstStyle/>
                    <a:p>
                      <a:pPr algn="ctr" fontAlgn="b"/>
                      <a:r>
                        <a:rPr lang="es-ES" sz="1800" b="0" i="0" u="none" strike="noStrike">
                          <a:solidFill>
                            <a:srgbClr val="000000"/>
                          </a:solidFill>
                          <a:latin typeface="+mn-lt"/>
                        </a:rPr>
                        <a:t> </a:t>
                      </a:r>
                    </a:p>
                  </a:txBody>
                  <a:tcPr marL="8643" marR="8643" marT="8643" marB="0" anchor="b">
                    <a:lnL>
                      <a:noFill/>
                    </a:lnL>
                    <a:lnR>
                      <a:noFill/>
                    </a:lnR>
                    <a:lnT>
                      <a:noFill/>
                    </a:lnT>
                    <a:lnB>
                      <a:noFill/>
                    </a:lnB>
                    <a:solidFill>
                      <a:srgbClr val="CCFFFF"/>
                    </a:solidFill>
                  </a:tcPr>
                </a:tc>
                <a:extLst>
                  <a:ext uri="{0D108BD9-81ED-4DB2-BD59-A6C34878D82A}">
                    <a16:rowId xmlns:a16="http://schemas.microsoft.com/office/drawing/2014/main" val="10001"/>
                  </a:ext>
                </a:extLst>
              </a:tr>
              <a:tr h="700576">
                <a:tc>
                  <a:txBody>
                    <a:bodyPr/>
                    <a:lstStyle/>
                    <a:p>
                      <a:pPr algn="ctr" fontAlgn="b"/>
                      <a:r>
                        <a:rPr lang="es-ES" sz="1800" b="0" i="0" u="none" strike="noStrike">
                          <a:solidFill>
                            <a:srgbClr val="000000"/>
                          </a:solidFill>
                          <a:latin typeface="+mn-lt"/>
                        </a:rPr>
                        <a:t>Alternativa</a:t>
                      </a:r>
                    </a:p>
                  </a:txBody>
                  <a:tcPr marL="8643" marR="8643" marT="8643" marB="0" anchor="b">
                    <a:lnL>
                      <a:noFill/>
                    </a:lnL>
                    <a:lnR>
                      <a:noFill/>
                    </a:lnR>
                    <a:lnT>
                      <a:noFill/>
                    </a:lnT>
                    <a:lnB>
                      <a:noFill/>
                    </a:lnB>
                    <a:solidFill>
                      <a:srgbClr val="FF9900"/>
                    </a:solidFill>
                  </a:tcPr>
                </a:tc>
                <a:tc>
                  <a:txBody>
                    <a:bodyPr/>
                    <a:lstStyle/>
                    <a:p>
                      <a:pPr algn="ctr" fontAlgn="b"/>
                      <a:r>
                        <a:rPr lang="es-ES" sz="1800" b="0" i="0" u="none" strike="noStrike">
                          <a:solidFill>
                            <a:srgbClr val="000000"/>
                          </a:solidFill>
                          <a:latin typeface="+mn-lt"/>
                        </a:rPr>
                        <a:t>Tasa de descuento</a:t>
                      </a:r>
                    </a:p>
                  </a:txBody>
                  <a:tcPr marL="8643" marR="8643" marT="8643" marB="0" anchor="b">
                    <a:lnL>
                      <a:noFill/>
                    </a:lnL>
                    <a:lnR>
                      <a:noFill/>
                    </a:lnR>
                    <a:lnT>
                      <a:noFill/>
                    </a:lnT>
                    <a:lnB>
                      <a:noFill/>
                    </a:lnB>
                    <a:solidFill>
                      <a:srgbClr val="FF9900"/>
                    </a:solidFill>
                  </a:tcPr>
                </a:tc>
                <a:tc>
                  <a:txBody>
                    <a:bodyPr/>
                    <a:lstStyle/>
                    <a:p>
                      <a:pPr algn="ctr" fontAlgn="b"/>
                      <a:r>
                        <a:rPr lang="es-ES" sz="1800" b="0" i="0" u="none" strike="noStrike">
                          <a:solidFill>
                            <a:srgbClr val="000000"/>
                          </a:solidFill>
                          <a:latin typeface="+mn-lt"/>
                        </a:rPr>
                        <a:t>Desembolso</a:t>
                      </a:r>
                      <a:br>
                        <a:rPr lang="es-ES" sz="1800" b="0" i="0" u="none" strike="noStrike">
                          <a:solidFill>
                            <a:srgbClr val="000000"/>
                          </a:solidFill>
                          <a:latin typeface="+mn-lt"/>
                        </a:rPr>
                      </a:br>
                      <a:r>
                        <a:rPr lang="es-ES" sz="1800" b="0" i="0" u="none" strike="noStrike">
                          <a:solidFill>
                            <a:srgbClr val="000000"/>
                          </a:solidFill>
                          <a:latin typeface="+mn-lt"/>
                        </a:rPr>
                        <a:t>Inicial</a:t>
                      </a:r>
                    </a:p>
                  </a:txBody>
                  <a:tcPr marL="8643" marR="8643" marT="8643" marB="0" anchor="b">
                    <a:lnL>
                      <a:noFill/>
                    </a:lnL>
                    <a:lnR>
                      <a:noFill/>
                    </a:lnR>
                    <a:lnT>
                      <a:noFill/>
                    </a:lnT>
                    <a:lnB>
                      <a:noFill/>
                    </a:lnB>
                    <a:solidFill>
                      <a:srgbClr val="FF9900"/>
                    </a:solidFill>
                  </a:tcPr>
                </a:tc>
                <a:tc>
                  <a:txBody>
                    <a:bodyPr/>
                    <a:lstStyle/>
                    <a:p>
                      <a:pPr algn="ctr" fontAlgn="b"/>
                      <a:r>
                        <a:rPr lang="es-ES" sz="1800" b="0" i="0" u="none" strike="noStrike">
                          <a:solidFill>
                            <a:srgbClr val="000000"/>
                          </a:solidFill>
                          <a:latin typeface="+mn-lt"/>
                        </a:rPr>
                        <a:t>Año 1</a:t>
                      </a:r>
                    </a:p>
                  </a:txBody>
                  <a:tcPr marL="8643" marR="8643" marT="8643" marB="0" anchor="b">
                    <a:lnL>
                      <a:noFill/>
                    </a:lnL>
                    <a:lnR>
                      <a:noFill/>
                    </a:lnR>
                    <a:lnT>
                      <a:noFill/>
                    </a:lnT>
                    <a:lnB>
                      <a:noFill/>
                    </a:lnB>
                    <a:solidFill>
                      <a:srgbClr val="FF9900"/>
                    </a:solidFill>
                  </a:tcPr>
                </a:tc>
                <a:tc>
                  <a:txBody>
                    <a:bodyPr/>
                    <a:lstStyle/>
                    <a:p>
                      <a:pPr algn="ctr" fontAlgn="b"/>
                      <a:r>
                        <a:rPr lang="es-ES" sz="1800" b="0" i="0" u="none" strike="noStrike">
                          <a:solidFill>
                            <a:srgbClr val="000000"/>
                          </a:solidFill>
                          <a:latin typeface="+mn-lt"/>
                        </a:rPr>
                        <a:t>Año 2</a:t>
                      </a:r>
                    </a:p>
                  </a:txBody>
                  <a:tcPr marL="8643" marR="8643" marT="8643" marB="0" anchor="b">
                    <a:lnL>
                      <a:noFill/>
                    </a:lnL>
                    <a:lnR>
                      <a:noFill/>
                    </a:lnR>
                    <a:lnT>
                      <a:noFill/>
                    </a:lnT>
                    <a:lnB>
                      <a:noFill/>
                    </a:lnB>
                    <a:solidFill>
                      <a:srgbClr val="FF9900"/>
                    </a:solidFill>
                  </a:tcPr>
                </a:tc>
                <a:tc>
                  <a:txBody>
                    <a:bodyPr/>
                    <a:lstStyle/>
                    <a:p>
                      <a:pPr algn="ctr" fontAlgn="b"/>
                      <a:r>
                        <a:rPr lang="es-ES" sz="1800" b="0" i="0" u="none" strike="noStrike">
                          <a:solidFill>
                            <a:srgbClr val="000000"/>
                          </a:solidFill>
                          <a:latin typeface="+mn-lt"/>
                        </a:rPr>
                        <a:t>Año 3</a:t>
                      </a:r>
                    </a:p>
                  </a:txBody>
                  <a:tcPr marL="8643" marR="8643" marT="8643" marB="0" anchor="b">
                    <a:lnL>
                      <a:noFill/>
                    </a:lnL>
                    <a:lnR>
                      <a:noFill/>
                    </a:lnR>
                    <a:lnT>
                      <a:noFill/>
                    </a:lnT>
                    <a:lnB>
                      <a:noFill/>
                    </a:lnB>
                    <a:solidFill>
                      <a:srgbClr val="FF9900"/>
                    </a:solidFill>
                  </a:tcPr>
                </a:tc>
                <a:tc>
                  <a:txBody>
                    <a:bodyPr/>
                    <a:lstStyle/>
                    <a:p>
                      <a:pPr algn="ctr" fontAlgn="b"/>
                      <a:r>
                        <a:rPr lang="es-ES" sz="1800" b="0" i="0" u="none" strike="noStrike">
                          <a:solidFill>
                            <a:srgbClr val="000000"/>
                          </a:solidFill>
                          <a:latin typeface="+mn-lt"/>
                        </a:rPr>
                        <a:t>Año 4</a:t>
                      </a:r>
                    </a:p>
                  </a:txBody>
                  <a:tcPr marL="8643" marR="8643" marT="8643" marB="0" anchor="b">
                    <a:lnL>
                      <a:noFill/>
                    </a:lnL>
                    <a:lnR>
                      <a:noFill/>
                    </a:lnR>
                    <a:lnT>
                      <a:noFill/>
                    </a:lnT>
                    <a:lnB>
                      <a:noFill/>
                    </a:lnB>
                    <a:solidFill>
                      <a:srgbClr val="FF9900"/>
                    </a:solidFill>
                  </a:tcPr>
                </a:tc>
                <a:extLst>
                  <a:ext uri="{0D108BD9-81ED-4DB2-BD59-A6C34878D82A}">
                    <a16:rowId xmlns:a16="http://schemas.microsoft.com/office/drawing/2014/main" val="10002"/>
                  </a:ext>
                </a:extLst>
              </a:tr>
              <a:tr h="350288">
                <a:tc>
                  <a:txBody>
                    <a:bodyPr/>
                    <a:lstStyle/>
                    <a:p>
                      <a:pPr algn="ctr" fontAlgn="b"/>
                      <a:r>
                        <a:rPr lang="es-ES" sz="1800" b="1" i="0" u="none" strike="noStrike">
                          <a:solidFill>
                            <a:srgbClr val="000000"/>
                          </a:solidFill>
                          <a:latin typeface="+mn-lt"/>
                        </a:rPr>
                        <a:t>A</a:t>
                      </a:r>
                    </a:p>
                  </a:txBody>
                  <a:tcPr marL="8643" marR="8643" marT="8643" marB="0" anchor="b">
                    <a:lnL>
                      <a:noFill/>
                    </a:lnL>
                    <a:lnR>
                      <a:noFill/>
                    </a:lnR>
                    <a:lnT>
                      <a:noFill/>
                    </a:lnT>
                    <a:lnB>
                      <a:noFill/>
                    </a:lnB>
                    <a:solidFill>
                      <a:srgbClr val="00FFFF"/>
                    </a:solidFill>
                  </a:tcPr>
                </a:tc>
                <a:tc>
                  <a:txBody>
                    <a:bodyPr/>
                    <a:lstStyle/>
                    <a:p>
                      <a:pPr algn="ctr" fontAlgn="b"/>
                      <a:r>
                        <a:rPr lang="es-ES" sz="1800" b="0" i="0" u="none" strike="noStrike">
                          <a:solidFill>
                            <a:srgbClr val="000000"/>
                          </a:solidFill>
                          <a:latin typeface="+mn-lt"/>
                        </a:rPr>
                        <a:t>30,00%</a:t>
                      </a:r>
                    </a:p>
                  </a:txBody>
                  <a:tcPr marL="8643" marR="8643" marT="8643" marB="0" anchor="b">
                    <a:lnL>
                      <a:noFill/>
                    </a:lnL>
                    <a:lnR>
                      <a:noFill/>
                    </a:lnR>
                    <a:lnT>
                      <a:noFill/>
                    </a:lnT>
                    <a:lnB>
                      <a:noFill/>
                    </a:lnB>
                    <a:solidFill>
                      <a:srgbClr val="00FFFF"/>
                    </a:solidFill>
                  </a:tcPr>
                </a:tc>
                <a:tc>
                  <a:txBody>
                    <a:bodyPr/>
                    <a:lstStyle/>
                    <a:p>
                      <a:pPr algn="ctr" fontAlgn="b"/>
                      <a:r>
                        <a:rPr lang="es-ES" sz="1800" b="0" i="0" u="none" strike="noStrike">
                          <a:solidFill>
                            <a:srgbClr val="FF0000"/>
                          </a:solidFill>
                          <a:latin typeface="+mn-lt"/>
                        </a:rPr>
                        <a:t>-95000,00</a:t>
                      </a:r>
                    </a:p>
                  </a:txBody>
                  <a:tcPr marL="8643" marR="8643" marT="8643" marB="0" anchor="b">
                    <a:lnL>
                      <a:noFill/>
                    </a:lnL>
                    <a:lnR>
                      <a:noFill/>
                    </a:lnR>
                    <a:lnT>
                      <a:noFill/>
                    </a:lnT>
                    <a:lnB>
                      <a:noFill/>
                    </a:lnB>
                    <a:solidFill>
                      <a:srgbClr val="00FFFF"/>
                    </a:solidFill>
                  </a:tcPr>
                </a:tc>
                <a:tc>
                  <a:txBody>
                    <a:bodyPr/>
                    <a:lstStyle/>
                    <a:p>
                      <a:pPr algn="ctr" fontAlgn="b"/>
                      <a:r>
                        <a:rPr lang="es-ES" sz="1800" b="0" i="0" u="none" strike="noStrike">
                          <a:solidFill>
                            <a:srgbClr val="000000"/>
                          </a:solidFill>
                          <a:latin typeface="+mn-lt"/>
                        </a:rPr>
                        <a:t>75000,00</a:t>
                      </a:r>
                    </a:p>
                  </a:txBody>
                  <a:tcPr marL="8643" marR="8643" marT="8643" marB="0" anchor="b">
                    <a:lnL>
                      <a:noFill/>
                    </a:lnL>
                    <a:lnR>
                      <a:noFill/>
                    </a:lnR>
                    <a:lnT>
                      <a:noFill/>
                    </a:lnT>
                    <a:lnB>
                      <a:noFill/>
                    </a:lnB>
                    <a:solidFill>
                      <a:srgbClr val="00FFFF"/>
                    </a:solidFill>
                  </a:tcPr>
                </a:tc>
                <a:tc>
                  <a:txBody>
                    <a:bodyPr/>
                    <a:lstStyle/>
                    <a:p>
                      <a:pPr algn="ctr" fontAlgn="b"/>
                      <a:r>
                        <a:rPr lang="es-ES" sz="1800" b="0" i="0" u="none" strike="noStrike">
                          <a:solidFill>
                            <a:srgbClr val="000000"/>
                          </a:solidFill>
                          <a:latin typeface="+mn-lt"/>
                        </a:rPr>
                        <a:t>80000,00</a:t>
                      </a:r>
                    </a:p>
                  </a:txBody>
                  <a:tcPr marL="8643" marR="8643" marT="8643" marB="0" anchor="b">
                    <a:lnL>
                      <a:noFill/>
                    </a:lnL>
                    <a:lnR>
                      <a:noFill/>
                    </a:lnR>
                    <a:lnT>
                      <a:noFill/>
                    </a:lnT>
                    <a:lnB>
                      <a:noFill/>
                    </a:lnB>
                    <a:solidFill>
                      <a:srgbClr val="00FFFF"/>
                    </a:solidFill>
                  </a:tcPr>
                </a:tc>
                <a:tc>
                  <a:txBody>
                    <a:bodyPr/>
                    <a:lstStyle/>
                    <a:p>
                      <a:pPr algn="ctr" fontAlgn="b"/>
                      <a:r>
                        <a:rPr lang="es-ES" sz="1800" b="0" i="0" u="none" strike="noStrike">
                          <a:solidFill>
                            <a:srgbClr val="000000"/>
                          </a:solidFill>
                          <a:latin typeface="+mn-lt"/>
                        </a:rPr>
                        <a:t>80000,00</a:t>
                      </a:r>
                    </a:p>
                  </a:txBody>
                  <a:tcPr marL="8643" marR="8643" marT="8643" marB="0" anchor="b">
                    <a:lnL>
                      <a:noFill/>
                    </a:lnL>
                    <a:lnR>
                      <a:noFill/>
                    </a:lnR>
                    <a:lnT>
                      <a:noFill/>
                    </a:lnT>
                    <a:lnB>
                      <a:noFill/>
                    </a:lnB>
                    <a:solidFill>
                      <a:srgbClr val="00FFFF"/>
                    </a:solidFill>
                  </a:tcPr>
                </a:tc>
                <a:tc>
                  <a:txBody>
                    <a:bodyPr/>
                    <a:lstStyle/>
                    <a:p>
                      <a:pPr algn="ctr" fontAlgn="b"/>
                      <a:r>
                        <a:rPr lang="es-ES" sz="1800" b="0" i="0" u="none" strike="noStrike">
                          <a:solidFill>
                            <a:srgbClr val="000000"/>
                          </a:solidFill>
                          <a:latin typeface="+mn-lt"/>
                        </a:rPr>
                        <a:t>90000,00</a:t>
                      </a:r>
                    </a:p>
                  </a:txBody>
                  <a:tcPr marL="8643" marR="8643" marT="8643" marB="0" anchor="b">
                    <a:lnL>
                      <a:noFill/>
                    </a:lnL>
                    <a:lnR>
                      <a:noFill/>
                    </a:lnR>
                    <a:lnT>
                      <a:noFill/>
                    </a:lnT>
                    <a:lnB>
                      <a:noFill/>
                    </a:lnB>
                    <a:solidFill>
                      <a:srgbClr val="00FFFF"/>
                    </a:solidFill>
                  </a:tcPr>
                </a:tc>
                <a:extLst>
                  <a:ext uri="{0D108BD9-81ED-4DB2-BD59-A6C34878D82A}">
                    <a16:rowId xmlns:a16="http://schemas.microsoft.com/office/drawing/2014/main" val="10003"/>
                  </a:ext>
                </a:extLst>
              </a:tr>
              <a:tr h="350288">
                <a:tc>
                  <a:txBody>
                    <a:bodyPr/>
                    <a:lstStyle/>
                    <a:p>
                      <a:pPr algn="ctr" fontAlgn="b"/>
                      <a:r>
                        <a:rPr lang="es-ES" sz="1800" b="1" i="0" u="none" strike="noStrike">
                          <a:solidFill>
                            <a:srgbClr val="000000"/>
                          </a:solidFill>
                          <a:latin typeface="+mn-lt"/>
                        </a:rPr>
                        <a:t>B</a:t>
                      </a:r>
                    </a:p>
                  </a:txBody>
                  <a:tcPr marL="8643" marR="8643" marT="8643" marB="0" anchor="b">
                    <a:lnL>
                      <a:noFill/>
                    </a:lnL>
                    <a:lnR>
                      <a:noFill/>
                    </a:lnR>
                    <a:lnT>
                      <a:noFill/>
                    </a:lnT>
                    <a:lnB>
                      <a:noFill/>
                    </a:lnB>
                    <a:solidFill>
                      <a:srgbClr val="00FFFF"/>
                    </a:solidFill>
                  </a:tcPr>
                </a:tc>
                <a:tc>
                  <a:txBody>
                    <a:bodyPr/>
                    <a:lstStyle/>
                    <a:p>
                      <a:pPr algn="ctr" fontAlgn="b"/>
                      <a:r>
                        <a:rPr lang="es-ES" sz="1800" b="0" i="0" u="none" strike="noStrike">
                          <a:solidFill>
                            <a:srgbClr val="000000"/>
                          </a:solidFill>
                          <a:latin typeface="+mn-lt"/>
                        </a:rPr>
                        <a:t>30,00%</a:t>
                      </a:r>
                    </a:p>
                  </a:txBody>
                  <a:tcPr marL="8643" marR="8643" marT="8643" marB="0" anchor="b">
                    <a:lnL>
                      <a:noFill/>
                    </a:lnL>
                    <a:lnR>
                      <a:noFill/>
                    </a:lnR>
                    <a:lnT>
                      <a:noFill/>
                    </a:lnT>
                    <a:lnB>
                      <a:noFill/>
                    </a:lnB>
                    <a:solidFill>
                      <a:srgbClr val="00FFFF"/>
                    </a:solidFill>
                  </a:tcPr>
                </a:tc>
                <a:tc>
                  <a:txBody>
                    <a:bodyPr/>
                    <a:lstStyle/>
                    <a:p>
                      <a:pPr algn="ctr" fontAlgn="b"/>
                      <a:r>
                        <a:rPr lang="es-ES" sz="1800" b="0" i="0" u="none" strike="noStrike">
                          <a:solidFill>
                            <a:srgbClr val="FF0000"/>
                          </a:solidFill>
                          <a:latin typeface="+mn-lt"/>
                        </a:rPr>
                        <a:t>-60000,00</a:t>
                      </a:r>
                    </a:p>
                  </a:txBody>
                  <a:tcPr marL="8643" marR="8643" marT="8643" marB="0" anchor="b">
                    <a:lnL>
                      <a:noFill/>
                    </a:lnL>
                    <a:lnR>
                      <a:noFill/>
                    </a:lnR>
                    <a:lnT>
                      <a:noFill/>
                    </a:lnT>
                    <a:lnB>
                      <a:noFill/>
                    </a:lnB>
                    <a:solidFill>
                      <a:srgbClr val="00FFFF"/>
                    </a:solidFill>
                  </a:tcPr>
                </a:tc>
                <a:tc>
                  <a:txBody>
                    <a:bodyPr/>
                    <a:lstStyle/>
                    <a:p>
                      <a:pPr algn="ctr" fontAlgn="b"/>
                      <a:r>
                        <a:rPr lang="es-ES" sz="1800" b="0" i="0" u="none" strike="noStrike">
                          <a:solidFill>
                            <a:srgbClr val="000000"/>
                          </a:solidFill>
                          <a:latin typeface="+mn-lt"/>
                        </a:rPr>
                        <a:t>60000,00</a:t>
                      </a:r>
                    </a:p>
                  </a:txBody>
                  <a:tcPr marL="8643" marR="8643" marT="8643" marB="0" anchor="b">
                    <a:lnL>
                      <a:noFill/>
                    </a:lnL>
                    <a:lnR>
                      <a:noFill/>
                    </a:lnR>
                    <a:lnT>
                      <a:noFill/>
                    </a:lnT>
                    <a:lnB>
                      <a:noFill/>
                    </a:lnB>
                    <a:solidFill>
                      <a:srgbClr val="00FFFF"/>
                    </a:solidFill>
                  </a:tcPr>
                </a:tc>
                <a:tc>
                  <a:txBody>
                    <a:bodyPr/>
                    <a:lstStyle/>
                    <a:p>
                      <a:pPr algn="ctr" fontAlgn="b"/>
                      <a:r>
                        <a:rPr lang="es-ES" sz="1800" b="0" i="0" u="none" strike="noStrike">
                          <a:solidFill>
                            <a:srgbClr val="000000"/>
                          </a:solidFill>
                          <a:latin typeface="+mn-lt"/>
                        </a:rPr>
                        <a:t>65000,00</a:t>
                      </a:r>
                    </a:p>
                  </a:txBody>
                  <a:tcPr marL="8643" marR="8643" marT="8643" marB="0" anchor="b">
                    <a:lnL>
                      <a:noFill/>
                    </a:lnL>
                    <a:lnR>
                      <a:noFill/>
                    </a:lnR>
                    <a:lnT>
                      <a:noFill/>
                    </a:lnT>
                    <a:lnB>
                      <a:noFill/>
                    </a:lnB>
                    <a:solidFill>
                      <a:srgbClr val="00FFFF"/>
                    </a:solidFill>
                  </a:tcPr>
                </a:tc>
                <a:tc>
                  <a:txBody>
                    <a:bodyPr/>
                    <a:lstStyle/>
                    <a:p>
                      <a:pPr algn="ctr" fontAlgn="b"/>
                      <a:r>
                        <a:rPr lang="es-ES" sz="1800" b="0" i="0" u="none" strike="noStrike">
                          <a:solidFill>
                            <a:srgbClr val="000000"/>
                          </a:solidFill>
                          <a:latin typeface="+mn-lt"/>
                        </a:rPr>
                        <a:t>55000,00</a:t>
                      </a:r>
                    </a:p>
                  </a:txBody>
                  <a:tcPr marL="8643" marR="8643" marT="8643" marB="0" anchor="b">
                    <a:lnL>
                      <a:noFill/>
                    </a:lnL>
                    <a:lnR>
                      <a:noFill/>
                    </a:lnR>
                    <a:lnT>
                      <a:noFill/>
                    </a:lnT>
                    <a:lnB>
                      <a:noFill/>
                    </a:lnB>
                    <a:solidFill>
                      <a:srgbClr val="00FFFF"/>
                    </a:solidFill>
                  </a:tcPr>
                </a:tc>
                <a:tc>
                  <a:txBody>
                    <a:bodyPr/>
                    <a:lstStyle/>
                    <a:p>
                      <a:pPr algn="ctr" fontAlgn="b"/>
                      <a:r>
                        <a:rPr lang="es-ES" sz="1800" b="0" i="0" u="none" strike="noStrike">
                          <a:solidFill>
                            <a:srgbClr val="000000"/>
                          </a:solidFill>
                          <a:latin typeface="+mn-lt"/>
                        </a:rPr>
                        <a:t>50000,00</a:t>
                      </a:r>
                    </a:p>
                  </a:txBody>
                  <a:tcPr marL="8643" marR="8643" marT="8643" marB="0" anchor="b">
                    <a:lnL>
                      <a:noFill/>
                    </a:lnL>
                    <a:lnR>
                      <a:noFill/>
                    </a:lnR>
                    <a:lnT>
                      <a:noFill/>
                    </a:lnT>
                    <a:lnB>
                      <a:noFill/>
                    </a:lnB>
                    <a:solidFill>
                      <a:srgbClr val="00FFFF"/>
                    </a:solidFill>
                  </a:tcPr>
                </a:tc>
                <a:extLst>
                  <a:ext uri="{0D108BD9-81ED-4DB2-BD59-A6C34878D82A}">
                    <a16:rowId xmlns:a16="http://schemas.microsoft.com/office/drawing/2014/main" val="10004"/>
                  </a:ext>
                </a:extLst>
              </a:tr>
              <a:tr h="350288">
                <a:tc>
                  <a:txBody>
                    <a:bodyPr/>
                    <a:lstStyle/>
                    <a:p>
                      <a:pPr algn="ctr" fontAlgn="b"/>
                      <a:r>
                        <a:rPr lang="es-ES" sz="1800" b="1" i="0" u="none" strike="noStrike">
                          <a:solidFill>
                            <a:srgbClr val="000000"/>
                          </a:solidFill>
                          <a:latin typeface="+mn-lt"/>
                        </a:rPr>
                        <a:t>C</a:t>
                      </a:r>
                    </a:p>
                  </a:txBody>
                  <a:tcPr marL="8643" marR="8643" marT="8643" marB="0" anchor="b">
                    <a:lnL>
                      <a:noFill/>
                    </a:lnL>
                    <a:lnR>
                      <a:noFill/>
                    </a:lnR>
                    <a:lnT>
                      <a:noFill/>
                    </a:lnT>
                    <a:lnB>
                      <a:noFill/>
                    </a:lnB>
                    <a:solidFill>
                      <a:srgbClr val="00FFFF"/>
                    </a:solidFill>
                  </a:tcPr>
                </a:tc>
                <a:tc>
                  <a:txBody>
                    <a:bodyPr/>
                    <a:lstStyle/>
                    <a:p>
                      <a:pPr algn="ctr" fontAlgn="b"/>
                      <a:r>
                        <a:rPr lang="es-ES" sz="1800" b="0" i="0" u="none" strike="noStrike">
                          <a:solidFill>
                            <a:srgbClr val="000000"/>
                          </a:solidFill>
                          <a:latin typeface="+mn-lt"/>
                        </a:rPr>
                        <a:t>30,00%</a:t>
                      </a:r>
                    </a:p>
                  </a:txBody>
                  <a:tcPr marL="8643" marR="8643" marT="8643" marB="0" anchor="b">
                    <a:lnL>
                      <a:noFill/>
                    </a:lnL>
                    <a:lnR>
                      <a:noFill/>
                    </a:lnR>
                    <a:lnT>
                      <a:noFill/>
                    </a:lnT>
                    <a:lnB>
                      <a:noFill/>
                    </a:lnB>
                    <a:solidFill>
                      <a:srgbClr val="00FFFF"/>
                    </a:solidFill>
                  </a:tcPr>
                </a:tc>
                <a:tc>
                  <a:txBody>
                    <a:bodyPr/>
                    <a:lstStyle/>
                    <a:p>
                      <a:pPr algn="ctr" fontAlgn="b"/>
                      <a:r>
                        <a:rPr lang="es-ES" sz="1800" b="0" i="0" u="none" strike="noStrike">
                          <a:solidFill>
                            <a:srgbClr val="FF0000"/>
                          </a:solidFill>
                          <a:latin typeface="+mn-lt"/>
                        </a:rPr>
                        <a:t>-55000,00</a:t>
                      </a:r>
                    </a:p>
                  </a:txBody>
                  <a:tcPr marL="8643" marR="8643" marT="8643" marB="0" anchor="b">
                    <a:lnL>
                      <a:noFill/>
                    </a:lnL>
                    <a:lnR>
                      <a:noFill/>
                    </a:lnR>
                    <a:lnT>
                      <a:noFill/>
                    </a:lnT>
                    <a:lnB>
                      <a:noFill/>
                    </a:lnB>
                    <a:solidFill>
                      <a:srgbClr val="00FFFF"/>
                    </a:solidFill>
                  </a:tcPr>
                </a:tc>
                <a:tc>
                  <a:txBody>
                    <a:bodyPr/>
                    <a:lstStyle/>
                    <a:p>
                      <a:pPr algn="ctr" fontAlgn="b"/>
                      <a:r>
                        <a:rPr lang="es-ES" sz="1800" b="0" i="0" u="none" strike="noStrike">
                          <a:solidFill>
                            <a:srgbClr val="000000"/>
                          </a:solidFill>
                          <a:latin typeface="+mn-lt"/>
                        </a:rPr>
                        <a:t>60000,00</a:t>
                      </a:r>
                    </a:p>
                  </a:txBody>
                  <a:tcPr marL="8643" marR="8643" marT="8643" marB="0" anchor="b">
                    <a:lnL>
                      <a:noFill/>
                    </a:lnL>
                    <a:lnR>
                      <a:noFill/>
                    </a:lnR>
                    <a:lnT>
                      <a:noFill/>
                    </a:lnT>
                    <a:lnB>
                      <a:noFill/>
                    </a:lnB>
                    <a:solidFill>
                      <a:srgbClr val="00FFFF"/>
                    </a:solidFill>
                  </a:tcPr>
                </a:tc>
                <a:tc>
                  <a:txBody>
                    <a:bodyPr/>
                    <a:lstStyle/>
                    <a:p>
                      <a:pPr algn="ctr" fontAlgn="b"/>
                      <a:r>
                        <a:rPr lang="es-ES" sz="1800" b="0" i="0" u="none" strike="noStrike">
                          <a:solidFill>
                            <a:srgbClr val="000000"/>
                          </a:solidFill>
                          <a:latin typeface="+mn-lt"/>
                        </a:rPr>
                        <a:t>60000,00</a:t>
                      </a:r>
                    </a:p>
                  </a:txBody>
                  <a:tcPr marL="8643" marR="8643" marT="8643" marB="0" anchor="b">
                    <a:lnL>
                      <a:noFill/>
                    </a:lnL>
                    <a:lnR>
                      <a:noFill/>
                    </a:lnR>
                    <a:lnT>
                      <a:noFill/>
                    </a:lnT>
                    <a:lnB>
                      <a:noFill/>
                    </a:lnB>
                    <a:solidFill>
                      <a:srgbClr val="00FFFF"/>
                    </a:solidFill>
                  </a:tcPr>
                </a:tc>
                <a:tc>
                  <a:txBody>
                    <a:bodyPr/>
                    <a:lstStyle/>
                    <a:p>
                      <a:pPr algn="ctr" fontAlgn="b"/>
                      <a:r>
                        <a:rPr lang="es-ES" sz="1800" b="0" i="0" u="none" strike="noStrike">
                          <a:solidFill>
                            <a:srgbClr val="000000"/>
                          </a:solidFill>
                          <a:latin typeface="+mn-lt"/>
                        </a:rPr>
                        <a:t>60000,00</a:t>
                      </a:r>
                    </a:p>
                  </a:txBody>
                  <a:tcPr marL="8643" marR="8643" marT="8643" marB="0" anchor="b">
                    <a:lnL>
                      <a:noFill/>
                    </a:lnL>
                    <a:lnR>
                      <a:noFill/>
                    </a:lnR>
                    <a:lnT>
                      <a:noFill/>
                    </a:lnT>
                    <a:lnB>
                      <a:noFill/>
                    </a:lnB>
                    <a:solidFill>
                      <a:srgbClr val="00FFFF"/>
                    </a:solidFill>
                  </a:tcPr>
                </a:tc>
                <a:tc>
                  <a:txBody>
                    <a:bodyPr/>
                    <a:lstStyle/>
                    <a:p>
                      <a:pPr algn="ctr" fontAlgn="b"/>
                      <a:r>
                        <a:rPr lang="es-ES" sz="1800" b="0" i="0" u="none" strike="noStrike">
                          <a:solidFill>
                            <a:srgbClr val="000000"/>
                          </a:solidFill>
                          <a:latin typeface="+mn-lt"/>
                        </a:rPr>
                        <a:t>60000,00</a:t>
                      </a:r>
                    </a:p>
                  </a:txBody>
                  <a:tcPr marL="8643" marR="8643" marT="8643" marB="0" anchor="b">
                    <a:lnL>
                      <a:noFill/>
                    </a:lnL>
                    <a:lnR>
                      <a:noFill/>
                    </a:lnR>
                    <a:lnT>
                      <a:noFill/>
                    </a:lnT>
                    <a:lnB>
                      <a:noFill/>
                    </a:lnB>
                    <a:solidFill>
                      <a:srgbClr val="00FFFF"/>
                    </a:solidFill>
                  </a:tcPr>
                </a:tc>
                <a:extLst>
                  <a:ext uri="{0D108BD9-81ED-4DB2-BD59-A6C34878D82A}">
                    <a16:rowId xmlns:a16="http://schemas.microsoft.com/office/drawing/2014/main" val="10005"/>
                  </a:ext>
                </a:extLst>
              </a:tr>
              <a:tr h="350288">
                <a:tc>
                  <a:txBody>
                    <a:bodyPr/>
                    <a:lstStyle/>
                    <a:p>
                      <a:pPr algn="ctr" fontAlgn="b"/>
                      <a:r>
                        <a:rPr lang="es-ES" sz="1800" b="1" i="0" u="none" strike="noStrike">
                          <a:solidFill>
                            <a:srgbClr val="000000"/>
                          </a:solidFill>
                          <a:latin typeface="+mn-lt"/>
                        </a:rPr>
                        <a:t>D</a:t>
                      </a:r>
                    </a:p>
                  </a:txBody>
                  <a:tcPr marL="8643" marR="8643" marT="8643" marB="0" anchor="b">
                    <a:lnL>
                      <a:noFill/>
                    </a:lnL>
                    <a:lnR>
                      <a:noFill/>
                    </a:lnR>
                    <a:lnT>
                      <a:noFill/>
                    </a:lnT>
                    <a:lnB>
                      <a:noFill/>
                    </a:lnB>
                    <a:solidFill>
                      <a:srgbClr val="00FFFF"/>
                    </a:solidFill>
                  </a:tcPr>
                </a:tc>
                <a:tc>
                  <a:txBody>
                    <a:bodyPr/>
                    <a:lstStyle/>
                    <a:p>
                      <a:pPr algn="ctr" fontAlgn="b"/>
                      <a:r>
                        <a:rPr lang="es-ES" sz="1800" b="0" i="0" u="none" strike="noStrike">
                          <a:solidFill>
                            <a:srgbClr val="000000"/>
                          </a:solidFill>
                          <a:latin typeface="+mn-lt"/>
                        </a:rPr>
                        <a:t>35,00%</a:t>
                      </a:r>
                    </a:p>
                  </a:txBody>
                  <a:tcPr marL="8643" marR="8643" marT="8643" marB="0" anchor="b">
                    <a:lnL>
                      <a:noFill/>
                    </a:lnL>
                    <a:lnR>
                      <a:noFill/>
                    </a:lnR>
                    <a:lnT>
                      <a:noFill/>
                    </a:lnT>
                    <a:lnB>
                      <a:noFill/>
                    </a:lnB>
                    <a:solidFill>
                      <a:srgbClr val="00FFFF"/>
                    </a:solidFill>
                  </a:tcPr>
                </a:tc>
                <a:tc>
                  <a:txBody>
                    <a:bodyPr/>
                    <a:lstStyle/>
                    <a:p>
                      <a:pPr algn="ctr" fontAlgn="b"/>
                      <a:r>
                        <a:rPr lang="es-ES" sz="1800" b="0" i="0" u="none" strike="noStrike">
                          <a:solidFill>
                            <a:srgbClr val="FF0000"/>
                          </a:solidFill>
                          <a:latin typeface="+mn-lt"/>
                        </a:rPr>
                        <a:t>-60000,00</a:t>
                      </a:r>
                    </a:p>
                  </a:txBody>
                  <a:tcPr marL="8643" marR="8643" marT="8643" marB="0" anchor="b">
                    <a:lnL>
                      <a:noFill/>
                    </a:lnL>
                    <a:lnR>
                      <a:noFill/>
                    </a:lnR>
                    <a:lnT>
                      <a:noFill/>
                    </a:lnT>
                    <a:lnB>
                      <a:noFill/>
                    </a:lnB>
                    <a:solidFill>
                      <a:srgbClr val="00FFFF"/>
                    </a:solidFill>
                  </a:tcPr>
                </a:tc>
                <a:tc>
                  <a:txBody>
                    <a:bodyPr/>
                    <a:lstStyle/>
                    <a:p>
                      <a:pPr algn="ctr" fontAlgn="b"/>
                      <a:r>
                        <a:rPr lang="es-ES" sz="1800" b="0" i="0" u="none" strike="noStrike">
                          <a:solidFill>
                            <a:srgbClr val="000000"/>
                          </a:solidFill>
                          <a:latin typeface="+mn-lt"/>
                        </a:rPr>
                        <a:t>50000,00</a:t>
                      </a:r>
                    </a:p>
                  </a:txBody>
                  <a:tcPr marL="8643" marR="8643" marT="8643" marB="0" anchor="b">
                    <a:lnL>
                      <a:noFill/>
                    </a:lnL>
                    <a:lnR>
                      <a:noFill/>
                    </a:lnR>
                    <a:lnT>
                      <a:noFill/>
                    </a:lnT>
                    <a:lnB>
                      <a:noFill/>
                    </a:lnB>
                    <a:solidFill>
                      <a:srgbClr val="00FFFF"/>
                    </a:solidFill>
                  </a:tcPr>
                </a:tc>
                <a:tc>
                  <a:txBody>
                    <a:bodyPr/>
                    <a:lstStyle/>
                    <a:p>
                      <a:pPr algn="ctr" fontAlgn="b"/>
                      <a:r>
                        <a:rPr lang="es-ES" sz="1800" b="0" i="0" u="none" strike="noStrike">
                          <a:solidFill>
                            <a:srgbClr val="000000"/>
                          </a:solidFill>
                          <a:latin typeface="+mn-lt"/>
                        </a:rPr>
                        <a:t>45000,00</a:t>
                      </a:r>
                    </a:p>
                  </a:txBody>
                  <a:tcPr marL="8643" marR="8643" marT="8643" marB="0" anchor="b">
                    <a:lnL>
                      <a:noFill/>
                    </a:lnL>
                    <a:lnR>
                      <a:noFill/>
                    </a:lnR>
                    <a:lnT>
                      <a:noFill/>
                    </a:lnT>
                    <a:lnB>
                      <a:noFill/>
                    </a:lnB>
                    <a:solidFill>
                      <a:srgbClr val="00FFFF"/>
                    </a:solidFill>
                  </a:tcPr>
                </a:tc>
                <a:tc>
                  <a:txBody>
                    <a:bodyPr/>
                    <a:lstStyle/>
                    <a:p>
                      <a:pPr algn="ctr" fontAlgn="b"/>
                      <a:r>
                        <a:rPr lang="es-ES" sz="1800" b="0" i="0" u="none" strike="noStrike">
                          <a:solidFill>
                            <a:srgbClr val="000000"/>
                          </a:solidFill>
                          <a:latin typeface="+mn-lt"/>
                        </a:rPr>
                        <a:t>50000,00</a:t>
                      </a:r>
                    </a:p>
                  </a:txBody>
                  <a:tcPr marL="8643" marR="8643" marT="8643" marB="0" anchor="b">
                    <a:lnL>
                      <a:noFill/>
                    </a:lnL>
                    <a:lnR>
                      <a:noFill/>
                    </a:lnR>
                    <a:lnT>
                      <a:noFill/>
                    </a:lnT>
                    <a:lnB>
                      <a:noFill/>
                    </a:lnB>
                    <a:solidFill>
                      <a:srgbClr val="00FFFF"/>
                    </a:solidFill>
                  </a:tcPr>
                </a:tc>
                <a:tc>
                  <a:txBody>
                    <a:bodyPr/>
                    <a:lstStyle/>
                    <a:p>
                      <a:pPr algn="ctr" fontAlgn="b"/>
                      <a:r>
                        <a:rPr lang="es-ES" sz="1800" b="0" i="0" u="none" strike="noStrike">
                          <a:solidFill>
                            <a:srgbClr val="000000"/>
                          </a:solidFill>
                          <a:latin typeface="+mn-lt"/>
                        </a:rPr>
                        <a:t>85000,00</a:t>
                      </a:r>
                    </a:p>
                  </a:txBody>
                  <a:tcPr marL="8643" marR="8643" marT="8643" marB="0" anchor="b">
                    <a:lnL>
                      <a:noFill/>
                    </a:lnL>
                    <a:lnR>
                      <a:noFill/>
                    </a:lnR>
                    <a:lnT>
                      <a:noFill/>
                    </a:lnT>
                    <a:lnB>
                      <a:noFill/>
                    </a:lnB>
                    <a:solidFill>
                      <a:srgbClr val="00FFFF"/>
                    </a:solidFill>
                  </a:tcPr>
                </a:tc>
                <a:extLst>
                  <a:ext uri="{0D108BD9-81ED-4DB2-BD59-A6C34878D82A}">
                    <a16:rowId xmlns:a16="http://schemas.microsoft.com/office/drawing/2014/main" val="10006"/>
                  </a:ext>
                </a:extLst>
              </a:tr>
              <a:tr h="350288">
                <a:tc>
                  <a:txBody>
                    <a:bodyPr/>
                    <a:lstStyle/>
                    <a:p>
                      <a:pPr algn="l" fontAlgn="b"/>
                      <a:r>
                        <a:rPr lang="es-ES" sz="1800" b="0" i="0" u="none" strike="noStrike">
                          <a:solidFill>
                            <a:srgbClr val="000000"/>
                          </a:solidFill>
                          <a:latin typeface="+mn-lt"/>
                        </a:rPr>
                        <a:t> </a:t>
                      </a:r>
                    </a:p>
                  </a:txBody>
                  <a:tcPr marL="8643" marR="8643" marT="8643" marB="0" anchor="b">
                    <a:lnL>
                      <a:noFill/>
                    </a:lnL>
                    <a:lnR>
                      <a:noFill/>
                    </a:lnR>
                    <a:lnT>
                      <a:noFill/>
                    </a:lnT>
                    <a:lnB>
                      <a:noFill/>
                    </a:lnB>
                    <a:solidFill>
                      <a:srgbClr val="FFFFFF"/>
                    </a:solidFill>
                  </a:tcPr>
                </a:tc>
                <a:tc>
                  <a:txBody>
                    <a:bodyPr/>
                    <a:lstStyle/>
                    <a:p>
                      <a:pPr algn="l" fontAlgn="b"/>
                      <a:r>
                        <a:rPr lang="es-ES" sz="1800" b="0" i="0" u="none" strike="noStrike">
                          <a:solidFill>
                            <a:srgbClr val="000000"/>
                          </a:solidFill>
                          <a:latin typeface="+mn-lt"/>
                        </a:rPr>
                        <a:t> </a:t>
                      </a:r>
                    </a:p>
                  </a:txBody>
                  <a:tcPr marL="8643" marR="8643" marT="8643" marB="0" anchor="b">
                    <a:lnL>
                      <a:noFill/>
                    </a:lnL>
                    <a:lnR>
                      <a:noFill/>
                    </a:lnR>
                    <a:lnT>
                      <a:noFill/>
                    </a:lnT>
                    <a:lnB>
                      <a:noFill/>
                    </a:lnB>
                    <a:solidFill>
                      <a:srgbClr val="FFFFFF"/>
                    </a:solidFill>
                  </a:tcPr>
                </a:tc>
                <a:tc>
                  <a:txBody>
                    <a:bodyPr/>
                    <a:lstStyle/>
                    <a:p>
                      <a:pPr algn="l" fontAlgn="b"/>
                      <a:r>
                        <a:rPr lang="es-ES" sz="1800" b="0" i="0" u="none" strike="noStrike">
                          <a:solidFill>
                            <a:srgbClr val="000000"/>
                          </a:solidFill>
                          <a:latin typeface="+mn-lt"/>
                        </a:rPr>
                        <a:t> </a:t>
                      </a:r>
                    </a:p>
                  </a:txBody>
                  <a:tcPr marL="8643" marR="8643" marT="8643" marB="0" anchor="b">
                    <a:lnL>
                      <a:noFill/>
                    </a:lnL>
                    <a:lnR>
                      <a:noFill/>
                    </a:lnR>
                    <a:lnT>
                      <a:noFill/>
                    </a:lnT>
                    <a:lnB>
                      <a:noFill/>
                    </a:lnB>
                    <a:solidFill>
                      <a:srgbClr val="FFFFFF"/>
                    </a:solidFill>
                  </a:tcPr>
                </a:tc>
                <a:tc>
                  <a:txBody>
                    <a:bodyPr/>
                    <a:lstStyle/>
                    <a:p>
                      <a:pPr algn="l" fontAlgn="b"/>
                      <a:r>
                        <a:rPr lang="es-ES" sz="1800" b="0" i="0" u="none" strike="noStrike">
                          <a:solidFill>
                            <a:srgbClr val="000000"/>
                          </a:solidFill>
                          <a:latin typeface="+mn-lt"/>
                        </a:rPr>
                        <a:t> </a:t>
                      </a:r>
                    </a:p>
                  </a:txBody>
                  <a:tcPr marL="8643" marR="8643" marT="8643" marB="0" anchor="b">
                    <a:lnL>
                      <a:noFill/>
                    </a:lnL>
                    <a:lnR>
                      <a:noFill/>
                    </a:lnR>
                    <a:lnT>
                      <a:noFill/>
                    </a:lnT>
                    <a:lnB>
                      <a:noFill/>
                    </a:lnB>
                    <a:solidFill>
                      <a:srgbClr val="FFFFFF"/>
                    </a:solidFill>
                  </a:tcPr>
                </a:tc>
                <a:tc>
                  <a:txBody>
                    <a:bodyPr/>
                    <a:lstStyle/>
                    <a:p>
                      <a:pPr algn="l" fontAlgn="b"/>
                      <a:r>
                        <a:rPr lang="es-ES" sz="1800" b="0" i="0" u="none" strike="noStrike">
                          <a:solidFill>
                            <a:srgbClr val="000000"/>
                          </a:solidFill>
                          <a:latin typeface="+mn-lt"/>
                        </a:rPr>
                        <a:t> </a:t>
                      </a:r>
                    </a:p>
                  </a:txBody>
                  <a:tcPr marL="8643" marR="8643" marT="8643" marB="0" anchor="b">
                    <a:lnL>
                      <a:noFill/>
                    </a:lnL>
                    <a:lnR>
                      <a:noFill/>
                    </a:lnR>
                    <a:lnT>
                      <a:noFill/>
                    </a:lnT>
                    <a:lnB>
                      <a:noFill/>
                    </a:lnB>
                    <a:solidFill>
                      <a:srgbClr val="FFFFFF"/>
                    </a:solidFill>
                  </a:tcPr>
                </a:tc>
                <a:tc>
                  <a:txBody>
                    <a:bodyPr/>
                    <a:lstStyle/>
                    <a:p>
                      <a:pPr algn="l" fontAlgn="b"/>
                      <a:r>
                        <a:rPr lang="es-ES" sz="1800" b="0" i="0" u="none" strike="noStrike">
                          <a:solidFill>
                            <a:srgbClr val="000000"/>
                          </a:solidFill>
                          <a:latin typeface="+mn-lt"/>
                        </a:rPr>
                        <a:t> </a:t>
                      </a:r>
                    </a:p>
                  </a:txBody>
                  <a:tcPr marL="8643" marR="8643" marT="8643" marB="0" anchor="b">
                    <a:lnL>
                      <a:noFill/>
                    </a:lnL>
                    <a:lnR>
                      <a:noFill/>
                    </a:lnR>
                    <a:lnT>
                      <a:noFill/>
                    </a:lnT>
                    <a:lnB>
                      <a:noFill/>
                    </a:lnB>
                    <a:solidFill>
                      <a:srgbClr val="FFFFFF"/>
                    </a:solidFill>
                  </a:tcPr>
                </a:tc>
                <a:tc>
                  <a:txBody>
                    <a:bodyPr/>
                    <a:lstStyle/>
                    <a:p>
                      <a:pPr algn="l" fontAlgn="b"/>
                      <a:r>
                        <a:rPr lang="es-ES" sz="1800" b="0" i="0" u="none" strike="noStrike">
                          <a:solidFill>
                            <a:srgbClr val="000000"/>
                          </a:solidFill>
                          <a:latin typeface="+mn-lt"/>
                        </a:rPr>
                        <a:t> </a:t>
                      </a:r>
                    </a:p>
                  </a:txBody>
                  <a:tcPr marL="8643" marR="8643" marT="8643" marB="0" anchor="b">
                    <a:lnL>
                      <a:noFill/>
                    </a:lnL>
                    <a:lnR>
                      <a:noFill/>
                    </a:lnR>
                    <a:lnT>
                      <a:noFill/>
                    </a:lnT>
                    <a:lnB>
                      <a:noFill/>
                    </a:lnB>
                    <a:solidFill>
                      <a:srgbClr val="FFFFFF"/>
                    </a:solidFill>
                  </a:tcPr>
                </a:tc>
                <a:extLst>
                  <a:ext uri="{0D108BD9-81ED-4DB2-BD59-A6C34878D82A}">
                    <a16:rowId xmlns:a16="http://schemas.microsoft.com/office/drawing/2014/main" val="10007"/>
                  </a:ext>
                </a:extLst>
              </a:tr>
              <a:tr h="350288">
                <a:tc gridSpan="2">
                  <a:txBody>
                    <a:bodyPr/>
                    <a:lstStyle/>
                    <a:p>
                      <a:pPr algn="r" fontAlgn="b"/>
                      <a:r>
                        <a:rPr lang="es-ES" sz="1800" b="0" i="0" u="none" strike="noStrike" dirty="0">
                          <a:solidFill>
                            <a:srgbClr val="000000"/>
                          </a:solidFill>
                          <a:latin typeface="+mn-lt"/>
                        </a:rPr>
                        <a:t>ALTERNATIVA    =   </a:t>
                      </a:r>
                    </a:p>
                  </a:txBody>
                  <a:tcPr marL="8643" marR="8643" marT="8643" marB="0" anchor="b">
                    <a:lnL>
                      <a:noFill/>
                    </a:lnL>
                    <a:lnR>
                      <a:noFill/>
                    </a:lnR>
                    <a:lnT>
                      <a:noFill/>
                    </a:lnT>
                    <a:lnB>
                      <a:noFill/>
                    </a:lnB>
                    <a:solidFill>
                      <a:srgbClr val="FF9900"/>
                    </a:solidFill>
                  </a:tcPr>
                </a:tc>
                <a:tc hMerge="1">
                  <a:txBody>
                    <a:bodyPr/>
                    <a:lstStyle/>
                    <a:p>
                      <a:endParaRPr lang="es-ES"/>
                    </a:p>
                  </a:txBody>
                  <a:tcPr/>
                </a:tc>
                <a:tc>
                  <a:txBody>
                    <a:bodyPr/>
                    <a:lstStyle/>
                    <a:p>
                      <a:pPr algn="ctr" fontAlgn="b"/>
                      <a:r>
                        <a:rPr lang="es-ES" sz="1800" b="0" i="0" u="none" strike="noStrike" dirty="0">
                          <a:solidFill>
                            <a:srgbClr val="000000"/>
                          </a:solidFill>
                          <a:latin typeface="+mn-lt"/>
                        </a:rPr>
                        <a:t>A</a:t>
                      </a:r>
                    </a:p>
                  </a:txBody>
                  <a:tcPr marL="8643" marR="8643" marT="8643" marB="0" anchor="b">
                    <a:lnL>
                      <a:noFill/>
                    </a:lnL>
                    <a:lnR>
                      <a:noFill/>
                    </a:lnR>
                    <a:lnT>
                      <a:noFill/>
                    </a:lnT>
                    <a:lnB>
                      <a:noFill/>
                    </a:lnB>
                    <a:solidFill>
                      <a:srgbClr val="FF9900"/>
                    </a:solidFill>
                  </a:tcPr>
                </a:tc>
                <a:tc>
                  <a:txBody>
                    <a:bodyPr/>
                    <a:lstStyle/>
                    <a:p>
                      <a:pPr algn="ctr" fontAlgn="b"/>
                      <a:r>
                        <a:rPr lang="es-ES" sz="1800" b="0" i="0" u="none" strike="noStrike" dirty="0">
                          <a:solidFill>
                            <a:srgbClr val="000000"/>
                          </a:solidFill>
                          <a:latin typeface="+mn-lt"/>
                        </a:rPr>
                        <a:t>B</a:t>
                      </a:r>
                    </a:p>
                  </a:txBody>
                  <a:tcPr marL="8643" marR="8643" marT="8643" marB="0" anchor="b">
                    <a:lnL>
                      <a:noFill/>
                    </a:lnL>
                    <a:lnR>
                      <a:noFill/>
                    </a:lnR>
                    <a:lnT>
                      <a:noFill/>
                    </a:lnT>
                    <a:lnB>
                      <a:noFill/>
                    </a:lnB>
                    <a:solidFill>
                      <a:srgbClr val="FF9900"/>
                    </a:solidFill>
                  </a:tcPr>
                </a:tc>
                <a:tc>
                  <a:txBody>
                    <a:bodyPr/>
                    <a:lstStyle/>
                    <a:p>
                      <a:pPr algn="ctr" fontAlgn="b"/>
                      <a:r>
                        <a:rPr lang="es-ES" sz="1800" b="0" i="0" u="none" strike="noStrike" dirty="0">
                          <a:solidFill>
                            <a:srgbClr val="000000"/>
                          </a:solidFill>
                          <a:latin typeface="+mn-lt"/>
                        </a:rPr>
                        <a:t>C</a:t>
                      </a:r>
                    </a:p>
                  </a:txBody>
                  <a:tcPr marL="8643" marR="8643" marT="8643" marB="0" anchor="b">
                    <a:lnL>
                      <a:noFill/>
                    </a:lnL>
                    <a:lnR>
                      <a:noFill/>
                    </a:lnR>
                    <a:lnT>
                      <a:noFill/>
                    </a:lnT>
                    <a:lnB>
                      <a:noFill/>
                    </a:lnB>
                    <a:solidFill>
                      <a:srgbClr val="FF9900"/>
                    </a:solidFill>
                  </a:tcPr>
                </a:tc>
                <a:tc>
                  <a:txBody>
                    <a:bodyPr/>
                    <a:lstStyle/>
                    <a:p>
                      <a:pPr algn="ctr" fontAlgn="b"/>
                      <a:r>
                        <a:rPr lang="es-ES" sz="1800" b="0" i="0" u="none" strike="noStrike" dirty="0">
                          <a:solidFill>
                            <a:srgbClr val="000000"/>
                          </a:solidFill>
                          <a:latin typeface="+mn-lt"/>
                        </a:rPr>
                        <a:t>D</a:t>
                      </a:r>
                    </a:p>
                  </a:txBody>
                  <a:tcPr marL="8643" marR="8643" marT="8643" marB="0" anchor="b">
                    <a:lnL>
                      <a:noFill/>
                    </a:lnL>
                    <a:lnR>
                      <a:noFill/>
                    </a:lnR>
                    <a:lnT>
                      <a:noFill/>
                    </a:lnT>
                    <a:lnB>
                      <a:noFill/>
                    </a:lnB>
                    <a:solidFill>
                      <a:srgbClr val="FF9900"/>
                    </a:solidFill>
                  </a:tcPr>
                </a:tc>
                <a:tc>
                  <a:txBody>
                    <a:bodyPr/>
                    <a:lstStyle/>
                    <a:p>
                      <a:pPr algn="l" fontAlgn="b"/>
                      <a:r>
                        <a:rPr lang="es-ES" sz="1800" b="0" i="0" u="none" strike="noStrike">
                          <a:solidFill>
                            <a:srgbClr val="000000"/>
                          </a:solidFill>
                          <a:latin typeface="+mn-lt"/>
                        </a:rPr>
                        <a:t> </a:t>
                      </a:r>
                    </a:p>
                  </a:txBody>
                  <a:tcPr marL="8643" marR="8643" marT="8643" marB="0" anchor="b">
                    <a:lnL>
                      <a:noFill/>
                    </a:lnL>
                    <a:lnR>
                      <a:noFill/>
                    </a:lnR>
                    <a:lnT>
                      <a:noFill/>
                    </a:lnT>
                    <a:lnB>
                      <a:noFill/>
                    </a:lnB>
                    <a:solidFill>
                      <a:srgbClr val="FFFFFF"/>
                    </a:solidFill>
                  </a:tcPr>
                </a:tc>
                <a:extLst>
                  <a:ext uri="{0D108BD9-81ED-4DB2-BD59-A6C34878D82A}">
                    <a16:rowId xmlns:a16="http://schemas.microsoft.com/office/drawing/2014/main" val="10008"/>
                  </a:ext>
                </a:extLst>
              </a:tr>
              <a:tr h="350288">
                <a:tc gridSpan="2">
                  <a:txBody>
                    <a:bodyPr/>
                    <a:lstStyle/>
                    <a:p>
                      <a:pPr algn="ctr" fontAlgn="b"/>
                      <a:r>
                        <a:rPr lang="es-ES" sz="1800" b="0" i="0" u="none" strike="noStrike" dirty="0">
                          <a:solidFill>
                            <a:srgbClr val="000000"/>
                          </a:solidFill>
                          <a:latin typeface="+mn-lt"/>
                        </a:rPr>
                        <a:t>Valor Presente Neto VPN  =</a:t>
                      </a:r>
                    </a:p>
                  </a:txBody>
                  <a:tcPr marL="8643" marR="8643" marT="8643" marB="0" anchor="b">
                    <a:lnL>
                      <a:noFill/>
                    </a:lnL>
                    <a:lnR>
                      <a:noFill/>
                    </a:lnR>
                    <a:lnT>
                      <a:noFill/>
                    </a:lnT>
                    <a:lnB>
                      <a:noFill/>
                    </a:lnB>
                    <a:solidFill>
                      <a:srgbClr val="FFCC00"/>
                    </a:solidFill>
                  </a:tcPr>
                </a:tc>
                <a:tc hMerge="1">
                  <a:txBody>
                    <a:bodyPr/>
                    <a:lstStyle/>
                    <a:p>
                      <a:endParaRPr lang="es-ES"/>
                    </a:p>
                  </a:txBody>
                  <a:tcPr/>
                </a:tc>
                <a:tc>
                  <a:txBody>
                    <a:bodyPr/>
                    <a:lstStyle/>
                    <a:p>
                      <a:pPr algn="ctr" fontAlgn="b"/>
                      <a:r>
                        <a:rPr lang="es-ES" sz="1800" b="0" i="0" u="none" strike="noStrike" dirty="0">
                          <a:solidFill>
                            <a:srgbClr val="000000"/>
                          </a:solidFill>
                          <a:latin typeface="+mn-lt"/>
                        </a:rPr>
                        <a:t>77954,38</a:t>
                      </a:r>
                    </a:p>
                  </a:txBody>
                  <a:tcPr marL="8643" marR="8643" marT="8643" marB="0" anchor="b">
                    <a:lnL>
                      <a:noFill/>
                    </a:lnL>
                    <a:lnR>
                      <a:noFill/>
                    </a:lnR>
                    <a:lnT>
                      <a:noFill/>
                    </a:lnT>
                    <a:lnB>
                      <a:noFill/>
                    </a:lnB>
                    <a:solidFill>
                      <a:srgbClr val="FFFF99"/>
                    </a:solidFill>
                  </a:tcPr>
                </a:tc>
                <a:tc>
                  <a:txBody>
                    <a:bodyPr/>
                    <a:lstStyle/>
                    <a:p>
                      <a:pPr algn="ctr" fontAlgn="b"/>
                      <a:r>
                        <a:rPr lang="es-ES" sz="1800" b="0" i="0" u="none" strike="noStrike" dirty="0">
                          <a:solidFill>
                            <a:srgbClr val="000000"/>
                          </a:solidFill>
                          <a:latin typeface="+mn-lt"/>
                        </a:rPr>
                        <a:t>67155,91</a:t>
                      </a:r>
                    </a:p>
                  </a:txBody>
                  <a:tcPr marL="8643" marR="8643" marT="8643" marB="0" anchor="b">
                    <a:lnL>
                      <a:noFill/>
                    </a:lnL>
                    <a:lnR>
                      <a:noFill/>
                    </a:lnR>
                    <a:lnT>
                      <a:noFill/>
                    </a:lnT>
                    <a:lnB>
                      <a:noFill/>
                    </a:lnB>
                    <a:solidFill>
                      <a:srgbClr val="FFFF99"/>
                    </a:solidFill>
                  </a:tcPr>
                </a:tc>
                <a:tc>
                  <a:txBody>
                    <a:bodyPr/>
                    <a:lstStyle/>
                    <a:p>
                      <a:pPr algn="ctr" fontAlgn="b"/>
                      <a:r>
                        <a:rPr lang="es-ES" sz="1800" b="0" i="0" u="none" strike="noStrike" dirty="0">
                          <a:solidFill>
                            <a:srgbClr val="000000"/>
                          </a:solidFill>
                          <a:latin typeface="+mn-lt"/>
                        </a:rPr>
                        <a:t>74974,44</a:t>
                      </a:r>
                    </a:p>
                  </a:txBody>
                  <a:tcPr marL="8643" marR="8643" marT="8643" marB="0" anchor="b">
                    <a:lnL>
                      <a:noFill/>
                    </a:lnL>
                    <a:lnR>
                      <a:noFill/>
                    </a:lnR>
                    <a:lnT>
                      <a:noFill/>
                    </a:lnT>
                    <a:lnB>
                      <a:noFill/>
                    </a:lnB>
                    <a:solidFill>
                      <a:srgbClr val="FFFF99"/>
                    </a:solidFill>
                  </a:tcPr>
                </a:tc>
                <a:tc>
                  <a:txBody>
                    <a:bodyPr/>
                    <a:lstStyle/>
                    <a:p>
                      <a:pPr algn="ctr" fontAlgn="b"/>
                      <a:r>
                        <a:rPr lang="es-ES" sz="1800" b="0" i="0" u="none" strike="noStrike" dirty="0">
                          <a:solidFill>
                            <a:srgbClr val="000000"/>
                          </a:solidFill>
                          <a:latin typeface="+mn-lt"/>
                        </a:rPr>
                        <a:t>47641,30</a:t>
                      </a:r>
                    </a:p>
                  </a:txBody>
                  <a:tcPr marL="8643" marR="8643" marT="8643" marB="0" anchor="b">
                    <a:lnL>
                      <a:noFill/>
                    </a:lnL>
                    <a:lnR>
                      <a:noFill/>
                    </a:lnR>
                    <a:lnT>
                      <a:noFill/>
                    </a:lnT>
                    <a:lnB>
                      <a:noFill/>
                    </a:lnB>
                    <a:solidFill>
                      <a:srgbClr val="FFFF99"/>
                    </a:solidFill>
                  </a:tcPr>
                </a:tc>
                <a:tc>
                  <a:txBody>
                    <a:bodyPr/>
                    <a:lstStyle/>
                    <a:p>
                      <a:pPr algn="l" fontAlgn="b"/>
                      <a:r>
                        <a:rPr lang="es-ES" sz="1800" b="0" i="0" u="none" strike="noStrike" dirty="0">
                          <a:solidFill>
                            <a:srgbClr val="000000"/>
                          </a:solidFill>
                          <a:latin typeface="+mn-lt"/>
                        </a:rPr>
                        <a:t> </a:t>
                      </a:r>
                    </a:p>
                  </a:txBody>
                  <a:tcPr marL="8643" marR="8643" marT="8643" marB="0" anchor="b">
                    <a:lnL>
                      <a:noFill/>
                    </a:lnL>
                    <a:lnR>
                      <a:noFill/>
                    </a:lnR>
                    <a:lnT>
                      <a:noFill/>
                    </a:lnT>
                    <a:lnB>
                      <a:noFill/>
                    </a:lnB>
                    <a:solidFill>
                      <a:srgbClr val="FFFFFF"/>
                    </a:solidFill>
                  </a:tcPr>
                </a:tc>
                <a:extLst>
                  <a:ext uri="{0D108BD9-81ED-4DB2-BD59-A6C34878D82A}">
                    <a16:rowId xmlns:a16="http://schemas.microsoft.com/office/drawing/2014/main" val="10009"/>
                  </a:ext>
                </a:extLst>
              </a:tr>
              <a:tr h="350288">
                <a:tc gridSpan="2">
                  <a:txBody>
                    <a:bodyPr/>
                    <a:lstStyle/>
                    <a:p>
                      <a:pPr algn="ctr" fontAlgn="b"/>
                      <a:r>
                        <a:rPr lang="es-ES" sz="1800" b="0" i="0" u="none" strike="noStrike" dirty="0">
                          <a:solidFill>
                            <a:srgbClr val="000000"/>
                          </a:solidFill>
                          <a:latin typeface="+mn-lt"/>
                        </a:rPr>
                        <a:t>Tasa Interna de Retorno TIR  =</a:t>
                      </a:r>
                    </a:p>
                  </a:txBody>
                  <a:tcPr marL="8643" marR="8643" marT="8643" marB="0" anchor="b">
                    <a:lnL>
                      <a:noFill/>
                    </a:lnL>
                    <a:lnR>
                      <a:noFill/>
                    </a:lnR>
                    <a:lnT>
                      <a:noFill/>
                    </a:lnT>
                    <a:lnB>
                      <a:noFill/>
                    </a:lnB>
                    <a:solidFill>
                      <a:srgbClr val="FFCC00"/>
                    </a:solidFill>
                  </a:tcPr>
                </a:tc>
                <a:tc hMerge="1">
                  <a:txBody>
                    <a:bodyPr/>
                    <a:lstStyle/>
                    <a:p>
                      <a:endParaRPr lang="es-ES"/>
                    </a:p>
                  </a:txBody>
                  <a:tcPr/>
                </a:tc>
                <a:tc>
                  <a:txBody>
                    <a:bodyPr/>
                    <a:lstStyle/>
                    <a:p>
                      <a:pPr algn="ctr" fontAlgn="b"/>
                      <a:r>
                        <a:rPr lang="es-ES" sz="1800" b="0" i="0" u="none" strike="noStrike">
                          <a:solidFill>
                            <a:srgbClr val="000000"/>
                          </a:solidFill>
                          <a:latin typeface="+mn-lt"/>
                        </a:rPr>
                        <a:t>73,55%</a:t>
                      </a:r>
                    </a:p>
                  </a:txBody>
                  <a:tcPr marL="8643" marR="8643" marT="8643" marB="0" anchor="b">
                    <a:lnL>
                      <a:noFill/>
                    </a:lnL>
                    <a:lnR>
                      <a:noFill/>
                    </a:lnR>
                    <a:lnT>
                      <a:noFill/>
                    </a:lnT>
                    <a:lnB>
                      <a:noFill/>
                    </a:lnB>
                    <a:solidFill>
                      <a:srgbClr val="FFFF99"/>
                    </a:solidFill>
                  </a:tcPr>
                </a:tc>
                <a:tc>
                  <a:txBody>
                    <a:bodyPr/>
                    <a:lstStyle/>
                    <a:p>
                      <a:pPr algn="ctr" fontAlgn="b"/>
                      <a:r>
                        <a:rPr lang="es-ES" sz="1800" b="0" i="0" u="none" strike="noStrike">
                          <a:solidFill>
                            <a:srgbClr val="000000"/>
                          </a:solidFill>
                          <a:latin typeface="+mn-lt"/>
                        </a:rPr>
                        <a:t>92,61%</a:t>
                      </a:r>
                    </a:p>
                  </a:txBody>
                  <a:tcPr marL="8643" marR="8643" marT="8643" marB="0" anchor="b">
                    <a:lnL>
                      <a:noFill/>
                    </a:lnL>
                    <a:lnR>
                      <a:noFill/>
                    </a:lnR>
                    <a:lnT>
                      <a:noFill/>
                    </a:lnT>
                    <a:lnB>
                      <a:noFill/>
                    </a:lnB>
                    <a:solidFill>
                      <a:srgbClr val="FFFF99"/>
                    </a:solidFill>
                  </a:tcPr>
                </a:tc>
                <a:tc>
                  <a:txBody>
                    <a:bodyPr/>
                    <a:lstStyle/>
                    <a:p>
                      <a:pPr algn="ctr" fontAlgn="b"/>
                      <a:r>
                        <a:rPr lang="es-ES" sz="1800" b="0" i="0" u="none" strike="noStrike">
                          <a:solidFill>
                            <a:srgbClr val="000000"/>
                          </a:solidFill>
                          <a:latin typeface="+mn-lt"/>
                        </a:rPr>
                        <a:t>102,62%</a:t>
                      </a:r>
                    </a:p>
                  </a:txBody>
                  <a:tcPr marL="8643" marR="8643" marT="8643" marB="0" anchor="b">
                    <a:lnL>
                      <a:noFill/>
                    </a:lnL>
                    <a:lnR>
                      <a:noFill/>
                    </a:lnR>
                    <a:lnT>
                      <a:noFill/>
                    </a:lnT>
                    <a:lnB>
                      <a:noFill/>
                    </a:lnB>
                    <a:solidFill>
                      <a:srgbClr val="FFFF99"/>
                    </a:solidFill>
                  </a:tcPr>
                </a:tc>
                <a:tc>
                  <a:txBody>
                    <a:bodyPr/>
                    <a:lstStyle/>
                    <a:p>
                      <a:pPr algn="ctr" fontAlgn="b"/>
                      <a:r>
                        <a:rPr lang="es-ES" sz="1800" b="0" i="0" u="none" strike="noStrike">
                          <a:solidFill>
                            <a:srgbClr val="000000"/>
                          </a:solidFill>
                          <a:latin typeface="+mn-lt"/>
                        </a:rPr>
                        <a:t>77,43%</a:t>
                      </a:r>
                    </a:p>
                  </a:txBody>
                  <a:tcPr marL="8643" marR="8643" marT="8643" marB="0" anchor="b">
                    <a:lnL>
                      <a:noFill/>
                    </a:lnL>
                    <a:lnR>
                      <a:noFill/>
                    </a:lnR>
                    <a:lnT>
                      <a:noFill/>
                    </a:lnT>
                    <a:lnB>
                      <a:noFill/>
                    </a:lnB>
                    <a:solidFill>
                      <a:srgbClr val="FFFF99"/>
                    </a:solidFill>
                  </a:tcPr>
                </a:tc>
                <a:tc>
                  <a:txBody>
                    <a:bodyPr/>
                    <a:lstStyle/>
                    <a:p>
                      <a:pPr algn="l" fontAlgn="b"/>
                      <a:r>
                        <a:rPr lang="es-ES" sz="1800" b="0" i="0" u="none" strike="noStrike" dirty="0">
                          <a:solidFill>
                            <a:srgbClr val="000000"/>
                          </a:solidFill>
                          <a:latin typeface="+mn-lt"/>
                        </a:rPr>
                        <a:t> </a:t>
                      </a:r>
                    </a:p>
                  </a:txBody>
                  <a:tcPr marL="8643" marR="8643" marT="8643" marB="0" anchor="b">
                    <a:lnL>
                      <a:noFill/>
                    </a:lnL>
                    <a:lnR>
                      <a:noFill/>
                    </a:lnR>
                    <a:lnT>
                      <a:noFill/>
                    </a:lnT>
                    <a:lnB>
                      <a:noFill/>
                    </a:lnB>
                    <a:solidFill>
                      <a:srgbClr val="FFFFFF"/>
                    </a:solidFill>
                  </a:tcPr>
                </a:tc>
                <a:extLst>
                  <a:ext uri="{0D108BD9-81ED-4DB2-BD59-A6C34878D82A}">
                    <a16:rowId xmlns:a16="http://schemas.microsoft.com/office/drawing/2014/main" val="10010"/>
                  </a:ext>
                </a:extLst>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Text Box 2"/>
          <p:cNvSpPr txBox="1">
            <a:spLocks noChangeArrowheads="1"/>
          </p:cNvSpPr>
          <p:nvPr/>
        </p:nvSpPr>
        <p:spPr bwMode="auto">
          <a:xfrm>
            <a:off x="1066800" y="1746920"/>
            <a:ext cx="7321624" cy="3678238"/>
          </a:xfrm>
          <a:prstGeom prst="rect">
            <a:avLst/>
          </a:prstGeom>
          <a:noFill/>
          <a:ln w="25400">
            <a:solidFill>
              <a:srgbClr val="4B9D35"/>
            </a:solidFill>
            <a:miter lim="800000"/>
            <a:headEnd/>
            <a:tailEnd/>
          </a:ln>
          <a:effectLst/>
        </p:spPr>
        <p:txBody>
          <a:bodyPr wrap="square">
            <a:spAutoFit/>
          </a:bodyPr>
          <a:lstStyle/>
          <a:p>
            <a:pPr marL="101600" indent="-101600">
              <a:spcBef>
                <a:spcPct val="50000"/>
              </a:spcBef>
              <a:buFontTx/>
              <a:buChar char="•"/>
            </a:pPr>
            <a:endParaRPr lang="es-ES" sz="1800"/>
          </a:p>
          <a:p>
            <a:pPr marL="101600" indent="-101600" algn="just">
              <a:buClr>
                <a:srgbClr val="D62626"/>
              </a:buClr>
              <a:buFontTx/>
              <a:buChar char="•"/>
            </a:pPr>
            <a:r>
              <a:rPr lang="es-ES_tradnl"/>
              <a:t>Cuando los resultados del VAN contraponen a los de la TIR; la decisión se hace en base al VAN.</a:t>
            </a:r>
          </a:p>
          <a:p>
            <a:pPr marL="101600" indent="-101600" algn="just">
              <a:buClr>
                <a:srgbClr val="D62626"/>
              </a:buClr>
              <a:buFontTx/>
              <a:buChar char="•"/>
            </a:pPr>
            <a:endParaRPr lang="es-ES_tradnl"/>
          </a:p>
          <a:p>
            <a:pPr marL="101600" indent="-101600" algn="just">
              <a:buClr>
                <a:srgbClr val="D62626"/>
              </a:buClr>
              <a:buFontTx/>
              <a:buChar char="•"/>
            </a:pPr>
            <a:r>
              <a:rPr lang="es-ES_tradnl"/>
              <a:t>Si se trata de aceptar o rechazar una inversión, independiente, sin restricción de capital; la TIR determinará las mismas decisiones que el VAN</a:t>
            </a:r>
          </a:p>
          <a:p>
            <a:pPr marL="101600" indent="-101600" algn="just">
              <a:buClr>
                <a:srgbClr val="D62626"/>
              </a:buClr>
              <a:buFontTx/>
              <a:buChar char="•"/>
            </a:pPr>
            <a:endParaRPr lang="es-ES_tradnl"/>
          </a:p>
          <a:p>
            <a:pPr marL="101600" indent="-101600" algn="just">
              <a:buClr>
                <a:srgbClr val="D62626"/>
              </a:buClr>
              <a:buFontTx/>
              <a:buChar char="•"/>
            </a:pPr>
            <a:endParaRPr lang="es-ES_tradnl"/>
          </a:p>
          <a:p>
            <a:pPr marL="101600" indent="-101600" algn="just">
              <a:buClr>
                <a:srgbClr val="D62626"/>
              </a:buClr>
              <a:buFontTx/>
              <a:buChar char="•"/>
            </a:pPr>
            <a:endParaRPr lang="es-ES_tradnl"/>
          </a:p>
        </p:txBody>
      </p:sp>
      <p:sp>
        <p:nvSpPr>
          <p:cNvPr id="111619" name="Text Box 3"/>
          <p:cNvSpPr txBox="1">
            <a:spLocks noChangeArrowheads="1"/>
          </p:cNvSpPr>
          <p:nvPr/>
        </p:nvSpPr>
        <p:spPr bwMode="auto">
          <a:xfrm>
            <a:off x="2057400" y="908720"/>
            <a:ext cx="5387610" cy="461665"/>
          </a:xfrm>
          <a:prstGeom prst="rect">
            <a:avLst/>
          </a:prstGeom>
          <a:noFill/>
          <a:ln w="25400">
            <a:solidFill>
              <a:srgbClr val="333399"/>
            </a:solidFill>
            <a:miter lim="800000"/>
            <a:headEnd type="none" w="sm" len="sm"/>
            <a:tailEnd type="none" w="sm" len="sm"/>
          </a:ln>
          <a:effectLst/>
        </p:spPr>
        <p:txBody>
          <a:bodyPr wrap="square">
            <a:spAutoFit/>
          </a:bodyPr>
          <a:lstStyle/>
          <a:p>
            <a:pPr algn="ctr">
              <a:spcBef>
                <a:spcPct val="50000"/>
              </a:spcBef>
            </a:pPr>
            <a:r>
              <a:rPr lang="es-ES_tradnl" b="1"/>
              <a:t>Comparación VAN v / s TIR</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1143000" y="71438"/>
            <a:ext cx="7772400" cy="1143000"/>
          </a:xfrm>
        </p:spPr>
        <p:txBody>
          <a:bodyPr/>
          <a:lstStyle/>
          <a:p>
            <a:r>
              <a:rPr lang="es-ES_tradnl" sz="2800"/>
              <a:t>Periodo de Recuperación de Inversión</a:t>
            </a:r>
          </a:p>
        </p:txBody>
      </p:sp>
      <p:sp>
        <p:nvSpPr>
          <p:cNvPr id="44035" name="Rectangle 3"/>
          <p:cNvSpPr>
            <a:spLocks noGrp="1" noChangeArrowheads="1"/>
          </p:cNvSpPr>
          <p:nvPr>
            <p:ph idx="1"/>
          </p:nvPr>
        </p:nvSpPr>
        <p:spPr>
          <a:xfrm>
            <a:off x="971600" y="857250"/>
            <a:ext cx="7970788" cy="5740102"/>
          </a:xfrm>
        </p:spPr>
        <p:txBody>
          <a:bodyPr>
            <a:noAutofit/>
          </a:bodyPr>
          <a:lstStyle/>
          <a:p>
            <a:pPr algn="just">
              <a:buFont typeface="Wingdings" pitchFamily="2" charset="2"/>
              <a:buChar char="n"/>
              <a:defRPr/>
            </a:pPr>
            <a:r>
              <a:rPr lang="es-EC" sz="1800" dirty="0"/>
              <a:t>Muchos  inversionistas requieren que la inversión inicial en un proyecto sea recuperada en un periodo de tiempo especifico. El periodo de recuperación de la inversión de un proyecto se encuentra contando </a:t>
            </a:r>
            <a:r>
              <a:rPr lang="es-EC" sz="1800" u="sng" dirty="0"/>
              <a:t>el número de años que se requiere para que el flujo de caja acumulado proyectado sea igual a la inversión original</a:t>
            </a:r>
            <a:r>
              <a:rPr lang="es-EC" sz="1800" dirty="0"/>
              <a:t>. El indicador de periodo de recuperación escoge los proyectos cuyo periodo de recuperación sea menor que  el periodo de recuperación establecido como política de la empresa.</a:t>
            </a:r>
          </a:p>
          <a:p>
            <a:pPr algn="just">
              <a:buFont typeface="Wingdings" pitchFamily="2" charset="2"/>
              <a:buChar char="n"/>
              <a:defRPr/>
            </a:pPr>
            <a:r>
              <a:rPr lang="es-EC" sz="1800" dirty="0"/>
              <a:t>Hay información que no se toma en cuenta en el indicador del periodo de recuperación. No se contemplan los beneficios (o costos) generados después de haber recuperado la inversión inicial. Además, el criterio no reconoce el costo de oportunidad del dinero, asumiendo que el dinero desembolsado o recibido en distintos momentos tiene el mismo valor. En realidad considera igual ponderación a todos los flujos de efectivo antes de la fecha de recuperación, y no asigna ninguna a los que se encuentran después de esta.</a:t>
            </a:r>
          </a:p>
          <a:p>
            <a:pPr algn="just">
              <a:buFont typeface="Wingdings" pitchFamily="2" charset="2"/>
              <a:buChar char="n"/>
              <a:defRPr/>
            </a:pPr>
            <a:r>
              <a:rPr lang="es-EC" sz="1800" dirty="0"/>
              <a:t>El periodo de recuperación es un criterio sencillo y que ha sido utilizado ampliamente. Mas que para determinar la eficiencia de una inversión, este método está inspirado por una política de liquidez acentuada y podría usarse en situaciones de alto riesgo, en donde es conveniente recuperar la inversión lo antes posible.</a:t>
            </a:r>
          </a:p>
          <a:p>
            <a:pPr>
              <a:buFont typeface="Wingdings" pitchFamily="2" charset="2"/>
              <a:buChar char="n"/>
              <a:defRPr/>
            </a:pPr>
            <a:endParaRPr lang="es-EC" sz="1600" dirty="0"/>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Grp="1" noChangeArrowheads="1"/>
          </p:cNvSpPr>
          <p:nvPr>
            <p:ph type="title"/>
          </p:nvPr>
        </p:nvSpPr>
        <p:spPr/>
        <p:txBody>
          <a:bodyPr/>
          <a:lstStyle/>
          <a:p>
            <a:r>
              <a:rPr lang="es-ES_tradnl" sz="2800"/>
              <a:t>Periodo de Recuperación de Inversión</a:t>
            </a:r>
          </a:p>
        </p:txBody>
      </p:sp>
      <p:graphicFrame>
        <p:nvGraphicFramePr>
          <p:cNvPr id="18434" name="Object 2"/>
          <p:cNvGraphicFramePr>
            <a:graphicFrameLocks noGrp="1" noChangeAspect="1"/>
          </p:cNvGraphicFramePr>
          <p:nvPr>
            <p:ph type="tbl" idx="1"/>
          </p:nvPr>
        </p:nvGraphicFramePr>
        <p:xfrm>
          <a:off x="1011238" y="2514600"/>
          <a:ext cx="7845425" cy="2557463"/>
        </p:xfrm>
        <a:graphic>
          <a:graphicData uri="http://schemas.openxmlformats.org/presentationml/2006/ole">
            <mc:AlternateContent xmlns:mc="http://schemas.openxmlformats.org/markup-compatibility/2006">
              <mc:Choice xmlns:v="urn:schemas-microsoft-com:vml" Requires="v">
                <p:oleObj name="Document" r:id="rId2" imgW="4192920" imgH="1366560" progId="Word.Document.8">
                  <p:embed/>
                </p:oleObj>
              </mc:Choice>
              <mc:Fallback>
                <p:oleObj name="Document" r:id="rId2" imgW="4192920" imgH="1366560" progId="Word.Document.8">
                  <p:embed/>
                  <p:pic>
                    <p:nvPicPr>
                      <p:cNvPr id="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1238" y="2514600"/>
                        <a:ext cx="7845425" cy="2557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Text Box 1026"/>
          <p:cNvSpPr txBox="1">
            <a:spLocks noChangeArrowheads="1"/>
          </p:cNvSpPr>
          <p:nvPr/>
        </p:nvSpPr>
        <p:spPr bwMode="auto">
          <a:xfrm>
            <a:off x="1324964" y="1458888"/>
            <a:ext cx="7350968" cy="4985980"/>
          </a:xfrm>
          <a:prstGeom prst="rect">
            <a:avLst/>
          </a:prstGeom>
          <a:noFill/>
          <a:ln w="25400">
            <a:solidFill>
              <a:srgbClr val="4B9D35"/>
            </a:solidFill>
            <a:miter lim="800000"/>
            <a:headEnd/>
            <a:tailEnd/>
          </a:ln>
          <a:effectLst/>
        </p:spPr>
        <p:txBody>
          <a:bodyPr wrap="square">
            <a:spAutoFit/>
          </a:bodyPr>
          <a:lstStyle/>
          <a:p>
            <a:pPr marL="101600" indent="-101600">
              <a:spcBef>
                <a:spcPct val="50000"/>
              </a:spcBef>
              <a:buFontTx/>
              <a:buChar char="•"/>
            </a:pPr>
            <a:endParaRPr lang="es-ES" sz="1800" dirty="0"/>
          </a:p>
          <a:p>
            <a:pPr marL="101600" indent="-101600" algn="just">
              <a:buClr>
                <a:srgbClr val="D62626"/>
              </a:buClr>
              <a:buFontTx/>
              <a:buChar char="•"/>
            </a:pPr>
            <a:r>
              <a:rPr lang="es-ES_tradnl" dirty="0"/>
              <a:t>Consiste en obtener la razón entre los beneficios actualizados del proyecto y los costos actualizados de proyecto.</a:t>
            </a:r>
          </a:p>
          <a:p>
            <a:pPr marL="101600" indent="-101600" algn="just">
              <a:buClr>
                <a:srgbClr val="D62626"/>
              </a:buClr>
              <a:buFontTx/>
              <a:buChar char="•"/>
            </a:pPr>
            <a:endParaRPr lang="es-ES_tradnl" dirty="0"/>
          </a:p>
          <a:p>
            <a:pPr marL="101600" indent="-101600" algn="just">
              <a:buClr>
                <a:srgbClr val="D62626"/>
              </a:buClr>
              <a:buFontTx/>
              <a:buChar char="•"/>
            </a:pPr>
            <a:r>
              <a:rPr lang="es-ES_tradnl" dirty="0"/>
              <a:t>Si ésta razón es mayor que uno, es decir los beneficios actualizados son mayores que los costos actualizados.</a:t>
            </a:r>
          </a:p>
          <a:p>
            <a:pPr marL="101600" indent="-101600" algn="just">
              <a:buClr>
                <a:srgbClr val="D62626"/>
              </a:buClr>
              <a:buFontTx/>
              <a:buChar char="•"/>
            </a:pPr>
            <a:endParaRPr lang="es-ES_tradnl" dirty="0"/>
          </a:p>
          <a:p>
            <a:pPr marL="101600" indent="-101600" algn="ctr">
              <a:buClr>
                <a:srgbClr val="D62626"/>
              </a:buClr>
            </a:pPr>
            <a:r>
              <a:rPr lang="es-ES_tradnl" sz="6000" dirty="0">
                <a:sym typeface="Symbol" charset="2"/>
              </a:rPr>
              <a:t></a:t>
            </a:r>
            <a:endParaRPr lang="es-ES_tradnl" dirty="0"/>
          </a:p>
          <a:p>
            <a:pPr marL="101600" indent="-101600" algn="just">
              <a:buClr>
                <a:srgbClr val="D62626"/>
              </a:buClr>
            </a:pPr>
            <a:endParaRPr lang="es-ES_tradnl" dirty="0"/>
          </a:p>
          <a:p>
            <a:pPr marL="101600" indent="-101600" algn="ctr">
              <a:buClr>
                <a:srgbClr val="D62626"/>
              </a:buClr>
            </a:pPr>
            <a:r>
              <a:rPr lang="es-ES_tradnl" dirty="0"/>
              <a:t>“El proyecto es económicamente factible”</a:t>
            </a:r>
          </a:p>
          <a:p>
            <a:pPr marL="101600" indent="-101600" algn="just">
              <a:buClr>
                <a:srgbClr val="D62626"/>
              </a:buClr>
              <a:buFontTx/>
              <a:buChar char="•"/>
            </a:pPr>
            <a:endParaRPr lang="es-ES_tradnl" dirty="0"/>
          </a:p>
        </p:txBody>
      </p:sp>
      <p:sp>
        <p:nvSpPr>
          <p:cNvPr id="103427" name="Text Box 1027"/>
          <p:cNvSpPr txBox="1">
            <a:spLocks noChangeArrowheads="1"/>
          </p:cNvSpPr>
          <p:nvPr/>
        </p:nvSpPr>
        <p:spPr bwMode="auto">
          <a:xfrm>
            <a:off x="2123728" y="620688"/>
            <a:ext cx="5409203" cy="461665"/>
          </a:xfrm>
          <a:prstGeom prst="rect">
            <a:avLst/>
          </a:prstGeom>
          <a:noFill/>
          <a:ln w="25400">
            <a:solidFill>
              <a:srgbClr val="333399"/>
            </a:solidFill>
            <a:miter lim="800000"/>
            <a:headEnd type="none" w="sm" len="sm"/>
            <a:tailEnd type="none" w="sm" len="sm"/>
          </a:ln>
          <a:effectLst/>
        </p:spPr>
        <p:txBody>
          <a:bodyPr wrap="square">
            <a:spAutoFit/>
          </a:bodyPr>
          <a:lstStyle/>
          <a:p>
            <a:pPr algn="ctr">
              <a:spcBef>
                <a:spcPct val="50000"/>
              </a:spcBef>
            </a:pPr>
            <a:r>
              <a:rPr lang="es-ES_tradnl" b="1"/>
              <a:t>Razón Beneficio Costo</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115616" y="1166843"/>
            <a:ext cx="7560840" cy="2677656"/>
          </a:xfrm>
          <a:prstGeom prst="rect">
            <a:avLst/>
          </a:prstGeom>
        </p:spPr>
        <p:txBody>
          <a:bodyPr wrap="square">
            <a:spAutoFit/>
          </a:bodyPr>
          <a:lstStyle/>
          <a:p>
            <a:pPr algn="just">
              <a:buFont typeface="Wingdings" pitchFamily="2" charset="2"/>
              <a:buChar char="n"/>
              <a:defRPr/>
            </a:pPr>
            <a:r>
              <a:rPr lang="es-EC" dirty="0"/>
              <a:t>Antes de calcular una relación de beneficio costo, todos los beneficios y costos que se utilizarán en el cálculo deben de convertirse a una unidad monetaria común, en otras palabras descontarse con el costo de oportunidad. La relación beneficio costo se puede definir como “</a:t>
            </a:r>
            <a:r>
              <a:rPr lang="es-EC" u="sng" dirty="0"/>
              <a:t>la relación que resulta de dividir el valor actual de todos los beneficios brutos por el valor actual de todos los costos brutos</a:t>
            </a:r>
            <a:r>
              <a:rPr lang="es-EC" dirty="0"/>
              <a:t>”. </a:t>
            </a:r>
            <a:r>
              <a:rPr lang="es-EC" u="sng" dirty="0"/>
              <a:t>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Text Box 2"/>
          <p:cNvSpPr txBox="1">
            <a:spLocks noChangeArrowheads="1"/>
          </p:cNvSpPr>
          <p:nvPr/>
        </p:nvSpPr>
        <p:spPr bwMode="auto">
          <a:xfrm>
            <a:off x="1440904" y="1458888"/>
            <a:ext cx="7481392" cy="4681538"/>
          </a:xfrm>
          <a:prstGeom prst="rect">
            <a:avLst/>
          </a:prstGeom>
          <a:noFill/>
          <a:ln w="25400">
            <a:solidFill>
              <a:srgbClr val="4B9D35"/>
            </a:solidFill>
            <a:miter lim="800000"/>
            <a:headEnd/>
            <a:tailEnd/>
          </a:ln>
          <a:effectLst/>
        </p:spPr>
        <p:txBody>
          <a:bodyPr wrap="square">
            <a:spAutoFit/>
          </a:bodyPr>
          <a:lstStyle/>
          <a:p>
            <a:pPr marL="101600" indent="-101600">
              <a:spcBef>
                <a:spcPct val="50000"/>
              </a:spcBef>
              <a:buFontTx/>
              <a:buChar char="•"/>
            </a:pPr>
            <a:endParaRPr lang="es-ES_tradnl"/>
          </a:p>
          <a:p>
            <a:pPr marL="101600" indent="-101600">
              <a:spcBef>
                <a:spcPct val="50000"/>
              </a:spcBef>
              <a:buFontTx/>
              <a:buChar char="•"/>
            </a:pPr>
            <a:endParaRPr lang="es-ES_tradnl"/>
          </a:p>
          <a:p>
            <a:pPr marL="101600" indent="-101600">
              <a:spcBef>
                <a:spcPct val="50000"/>
              </a:spcBef>
              <a:buFontTx/>
              <a:buChar char="•"/>
            </a:pPr>
            <a:endParaRPr lang="es-ES_tradnl"/>
          </a:p>
          <a:p>
            <a:pPr marL="101600" indent="-101600">
              <a:spcBef>
                <a:spcPct val="50000"/>
              </a:spcBef>
              <a:buFontTx/>
              <a:buChar char="•"/>
            </a:pPr>
            <a:endParaRPr lang="es-ES_tradnl"/>
          </a:p>
          <a:p>
            <a:pPr marL="101600" indent="-101600" algn="just">
              <a:buClr>
                <a:srgbClr val="D62626"/>
              </a:buClr>
              <a:buFontTx/>
              <a:buChar char="•"/>
            </a:pPr>
            <a:endParaRPr lang="es-ES_tradnl"/>
          </a:p>
          <a:p>
            <a:pPr marL="101600" indent="-101600" algn="just">
              <a:buClr>
                <a:srgbClr val="D62626"/>
              </a:buClr>
              <a:buFontTx/>
              <a:buChar char="•"/>
            </a:pPr>
            <a:endParaRPr lang="es-ES_tradnl"/>
          </a:p>
          <a:p>
            <a:pPr marL="101600" indent="-101600" algn="just">
              <a:buClr>
                <a:srgbClr val="D62626"/>
              </a:buClr>
              <a:buFontTx/>
              <a:buChar char="•"/>
            </a:pPr>
            <a:endParaRPr lang="es-ES_tradnl"/>
          </a:p>
          <a:p>
            <a:pPr marL="101600" indent="-101600" algn="just">
              <a:buClr>
                <a:srgbClr val="D62626"/>
              </a:buClr>
              <a:buFontTx/>
              <a:buChar char="•"/>
            </a:pPr>
            <a:endParaRPr lang="es-ES_tradnl"/>
          </a:p>
          <a:p>
            <a:pPr marL="101600" indent="-101600" algn="just">
              <a:buClr>
                <a:srgbClr val="D62626"/>
              </a:buClr>
              <a:buFontTx/>
              <a:buChar char="•"/>
            </a:pPr>
            <a:endParaRPr lang="es-ES_tradnl"/>
          </a:p>
          <a:p>
            <a:pPr marL="101600" indent="-101600" algn="just">
              <a:buClr>
                <a:srgbClr val="D62626"/>
              </a:buClr>
              <a:buFontTx/>
              <a:buChar char="•"/>
            </a:pPr>
            <a:endParaRPr lang="es-ES_tradnl"/>
          </a:p>
          <a:p>
            <a:pPr marL="101600" indent="-101600" algn="just">
              <a:buClr>
                <a:srgbClr val="D62626"/>
              </a:buClr>
              <a:buFontTx/>
              <a:buChar char="•"/>
            </a:pPr>
            <a:endParaRPr lang="es-ES_tradnl"/>
          </a:p>
        </p:txBody>
      </p:sp>
      <p:sp>
        <p:nvSpPr>
          <p:cNvPr id="104451" name="Text Box 3"/>
          <p:cNvSpPr txBox="1">
            <a:spLocks noChangeArrowheads="1"/>
          </p:cNvSpPr>
          <p:nvPr/>
        </p:nvSpPr>
        <p:spPr bwMode="auto">
          <a:xfrm>
            <a:off x="1835696" y="620688"/>
            <a:ext cx="5943600" cy="461665"/>
          </a:xfrm>
          <a:prstGeom prst="rect">
            <a:avLst/>
          </a:prstGeom>
          <a:noFill/>
          <a:ln w="25400">
            <a:solidFill>
              <a:srgbClr val="333399"/>
            </a:solidFill>
            <a:miter lim="800000"/>
            <a:headEnd type="none" w="sm" len="sm"/>
            <a:tailEnd type="none" w="sm" len="sm"/>
          </a:ln>
          <a:effectLst/>
        </p:spPr>
        <p:txBody>
          <a:bodyPr>
            <a:spAutoFit/>
          </a:bodyPr>
          <a:lstStyle/>
          <a:p>
            <a:pPr algn="ctr">
              <a:spcBef>
                <a:spcPct val="50000"/>
              </a:spcBef>
            </a:pPr>
            <a:r>
              <a:rPr lang="es-ES_tradnl" b="1"/>
              <a:t>Razón Beneficio Costo</a:t>
            </a:r>
          </a:p>
        </p:txBody>
      </p:sp>
      <p:graphicFrame>
        <p:nvGraphicFramePr>
          <p:cNvPr id="104453" name="Object 5"/>
          <p:cNvGraphicFramePr>
            <a:graphicFrameLocks noChangeAspect="1"/>
          </p:cNvGraphicFramePr>
          <p:nvPr/>
        </p:nvGraphicFramePr>
        <p:xfrm>
          <a:off x="3054896" y="1611288"/>
          <a:ext cx="3460750" cy="2405063"/>
        </p:xfrm>
        <a:graphic>
          <a:graphicData uri="http://schemas.openxmlformats.org/presentationml/2006/ole">
            <mc:AlternateContent xmlns:mc="http://schemas.openxmlformats.org/markup-compatibility/2006">
              <mc:Choice xmlns:v="urn:schemas-microsoft-com:vml" Requires="v">
                <p:oleObj name="Ecuación" r:id="rId2" imgW="1130040" imgH="888840" progId="Equation.3">
                  <p:embed/>
                </p:oleObj>
              </mc:Choice>
              <mc:Fallback>
                <p:oleObj name="Ecuación" r:id="rId2" imgW="1130040" imgH="888840" progId="Equation.3">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54896" y="1611288"/>
                        <a:ext cx="3460750" cy="24050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4454" name="Text Box 6"/>
          <p:cNvSpPr txBox="1">
            <a:spLocks noChangeArrowheads="1"/>
          </p:cNvSpPr>
          <p:nvPr/>
        </p:nvSpPr>
        <p:spPr bwMode="auto">
          <a:xfrm>
            <a:off x="2597696" y="4278288"/>
            <a:ext cx="5105400" cy="1598964"/>
          </a:xfrm>
          <a:prstGeom prst="rect">
            <a:avLst/>
          </a:prstGeom>
          <a:noFill/>
          <a:ln w="9525">
            <a:noFill/>
            <a:miter lim="800000"/>
            <a:headEnd/>
            <a:tailEnd/>
          </a:ln>
          <a:effectLst/>
        </p:spPr>
        <p:txBody>
          <a:bodyPr>
            <a:spAutoFit/>
          </a:bodyPr>
          <a:lstStyle/>
          <a:p>
            <a:pPr>
              <a:lnSpc>
                <a:spcPct val="60000"/>
              </a:lnSpc>
              <a:spcBef>
                <a:spcPct val="50000"/>
              </a:spcBef>
            </a:pPr>
            <a:endParaRPr lang="es-ES_tradnl" sz="2000"/>
          </a:p>
          <a:p>
            <a:pPr>
              <a:lnSpc>
                <a:spcPct val="60000"/>
              </a:lnSpc>
              <a:spcBef>
                <a:spcPct val="50000"/>
              </a:spcBef>
            </a:pPr>
            <a:r>
              <a:rPr lang="es-ES_tradnl" sz="2000"/>
              <a:t>Sí:	</a:t>
            </a:r>
          </a:p>
          <a:p>
            <a:pPr>
              <a:lnSpc>
                <a:spcPct val="60000"/>
              </a:lnSpc>
              <a:spcBef>
                <a:spcPct val="50000"/>
              </a:spcBef>
            </a:pPr>
            <a:r>
              <a:rPr lang="es-ES_tradnl" sz="2000"/>
              <a:t>	 R</a:t>
            </a:r>
            <a:r>
              <a:rPr lang="es-ES_tradnl" sz="1200"/>
              <a:t>B / C</a:t>
            </a:r>
            <a:r>
              <a:rPr lang="es-ES_tradnl" sz="2000"/>
              <a:t> &gt; 1 </a:t>
            </a:r>
            <a:r>
              <a:rPr lang="es-ES_tradnl" sz="2000">
                <a:sym typeface="Symbol" charset="2"/>
              </a:rPr>
              <a:t></a:t>
            </a:r>
            <a:r>
              <a:rPr lang="es-ES_tradnl" sz="2000"/>
              <a:t>  Proyecto Rentable </a:t>
            </a:r>
          </a:p>
          <a:p>
            <a:pPr>
              <a:lnSpc>
                <a:spcPct val="60000"/>
              </a:lnSpc>
              <a:spcBef>
                <a:spcPct val="50000"/>
              </a:spcBef>
            </a:pPr>
            <a:r>
              <a:rPr lang="es-ES_tradnl" sz="2000"/>
              <a:t>	 R</a:t>
            </a:r>
            <a:r>
              <a:rPr lang="es-ES_tradnl" sz="1200"/>
              <a:t>B / C</a:t>
            </a:r>
            <a:r>
              <a:rPr lang="es-ES_tradnl" sz="2000"/>
              <a:t> &lt; 1 </a:t>
            </a:r>
            <a:r>
              <a:rPr lang="es-ES_tradnl" sz="2000">
                <a:sym typeface="Symbol" charset="2"/>
              </a:rPr>
              <a:t></a:t>
            </a:r>
            <a:r>
              <a:rPr lang="es-ES_tradnl" sz="2000"/>
              <a:t>  Proyecto NO Rentable </a:t>
            </a:r>
          </a:p>
          <a:p>
            <a:pPr>
              <a:lnSpc>
                <a:spcPct val="40000"/>
              </a:lnSpc>
              <a:spcBef>
                <a:spcPct val="50000"/>
              </a:spcBef>
            </a:pPr>
            <a:endParaRPr lang="es-ES_tradnl" sz="200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ext Box 2"/>
          <p:cNvSpPr txBox="1">
            <a:spLocks noChangeArrowheads="1"/>
          </p:cNvSpPr>
          <p:nvPr/>
        </p:nvSpPr>
        <p:spPr bwMode="auto">
          <a:xfrm>
            <a:off x="1403648" y="1458888"/>
            <a:ext cx="7662664" cy="4591050"/>
          </a:xfrm>
          <a:prstGeom prst="rect">
            <a:avLst/>
          </a:prstGeom>
          <a:noFill/>
          <a:ln w="25400">
            <a:solidFill>
              <a:srgbClr val="4B9D35"/>
            </a:solidFill>
            <a:miter lim="800000"/>
            <a:headEnd/>
            <a:tailEnd/>
          </a:ln>
          <a:effectLst/>
        </p:spPr>
        <p:txBody>
          <a:bodyPr wrap="square">
            <a:spAutoFit/>
          </a:bodyPr>
          <a:lstStyle/>
          <a:p>
            <a:pPr marL="101600" indent="-101600">
              <a:spcBef>
                <a:spcPct val="50000"/>
              </a:spcBef>
              <a:buClr>
                <a:srgbClr val="D62626"/>
              </a:buClr>
              <a:buFontTx/>
              <a:buChar char="•"/>
            </a:pPr>
            <a:r>
              <a:rPr lang="es-ES_tradnl" dirty="0"/>
              <a:t>Proyecto A:</a:t>
            </a:r>
          </a:p>
          <a:p>
            <a:pPr marL="663575" lvl="1" indent="-206375" algn="just">
              <a:buClr>
                <a:srgbClr val="D62626"/>
              </a:buClr>
              <a:buFontTx/>
              <a:buChar char="»"/>
            </a:pPr>
            <a:r>
              <a:rPr lang="es-ES_tradnl" dirty="0"/>
              <a:t>BA = 100</a:t>
            </a:r>
          </a:p>
          <a:p>
            <a:pPr marL="663575" lvl="1" indent="-206375" algn="just">
              <a:buClr>
                <a:srgbClr val="D62626"/>
              </a:buClr>
              <a:buFontTx/>
              <a:buChar char="»"/>
            </a:pPr>
            <a:r>
              <a:rPr lang="es-ES_tradnl" dirty="0"/>
              <a:t>CA = 60</a:t>
            </a:r>
          </a:p>
          <a:p>
            <a:pPr marL="663575" lvl="1" indent="-206375" algn="just">
              <a:buClr>
                <a:srgbClr val="D62626"/>
              </a:buClr>
              <a:buFontTx/>
              <a:buChar char="»"/>
            </a:pPr>
            <a:r>
              <a:rPr lang="es-ES_tradnl" dirty="0"/>
              <a:t>R </a:t>
            </a:r>
            <a:r>
              <a:rPr lang="es-ES_tradnl" sz="1200" dirty="0"/>
              <a:t>B / C</a:t>
            </a:r>
            <a:r>
              <a:rPr lang="es-ES_tradnl" dirty="0"/>
              <a:t> = 1,67</a:t>
            </a:r>
          </a:p>
          <a:p>
            <a:pPr marL="663575" lvl="1" indent="-206375" algn="just">
              <a:buClr>
                <a:srgbClr val="D62626"/>
              </a:buClr>
              <a:buFontTx/>
              <a:buChar char="»"/>
            </a:pPr>
            <a:r>
              <a:rPr lang="es-ES_tradnl" dirty="0"/>
              <a:t>VAN = 40</a:t>
            </a:r>
          </a:p>
          <a:p>
            <a:pPr marL="101600" indent="-101600" algn="just">
              <a:buClr>
                <a:srgbClr val="D62626"/>
              </a:buClr>
            </a:pPr>
            <a:r>
              <a:rPr lang="es-ES_tradnl" sz="4000" dirty="0">
                <a:sym typeface="Symbol" charset="2"/>
              </a:rPr>
              <a:t>				</a:t>
            </a:r>
            <a:r>
              <a:rPr lang="es-ES_tradnl" sz="5400" dirty="0">
                <a:sym typeface="Symbol" charset="2"/>
              </a:rPr>
              <a:t></a:t>
            </a:r>
            <a:endParaRPr lang="es-ES_tradnl" dirty="0"/>
          </a:p>
          <a:p>
            <a:pPr marL="101600" indent="-101600" algn="just">
              <a:buClr>
                <a:srgbClr val="D62626"/>
              </a:buClr>
              <a:buFontTx/>
              <a:buChar char="•"/>
            </a:pPr>
            <a:r>
              <a:rPr lang="es-ES_tradnl" dirty="0"/>
              <a:t>Proyecto B:</a:t>
            </a:r>
          </a:p>
          <a:p>
            <a:pPr marL="663575" lvl="1" indent="-206375">
              <a:buClr>
                <a:srgbClr val="D62626"/>
              </a:buClr>
              <a:buFontTx/>
              <a:buChar char="»"/>
            </a:pPr>
            <a:r>
              <a:rPr lang="es-ES_tradnl" dirty="0"/>
              <a:t>BB = 1.000</a:t>
            </a:r>
          </a:p>
          <a:p>
            <a:pPr marL="663575" lvl="1" indent="-206375">
              <a:buClr>
                <a:srgbClr val="D62626"/>
              </a:buClr>
              <a:buFontTx/>
              <a:buChar char="»"/>
            </a:pPr>
            <a:r>
              <a:rPr lang="es-ES_tradnl" dirty="0"/>
              <a:t>CA = 800</a:t>
            </a:r>
          </a:p>
          <a:p>
            <a:pPr marL="663575" lvl="1" indent="-206375">
              <a:buClr>
                <a:srgbClr val="D62626"/>
              </a:buClr>
              <a:buFontTx/>
              <a:buChar char="»"/>
            </a:pPr>
            <a:r>
              <a:rPr lang="es-ES_tradnl" dirty="0"/>
              <a:t>R </a:t>
            </a:r>
            <a:r>
              <a:rPr lang="es-ES_tradnl" sz="1200" dirty="0"/>
              <a:t>B / C</a:t>
            </a:r>
            <a:r>
              <a:rPr lang="es-ES_tradnl" dirty="0"/>
              <a:t> = 1,25</a:t>
            </a:r>
          </a:p>
          <a:p>
            <a:pPr marL="663575" lvl="1" indent="-206375">
              <a:buClr>
                <a:srgbClr val="D62626"/>
              </a:buClr>
              <a:buFontTx/>
              <a:buChar char="»"/>
            </a:pPr>
            <a:r>
              <a:rPr lang="es-ES_tradnl" dirty="0"/>
              <a:t>VAN = 200</a:t>
            </a:r>
          </a:p>
        </p:txBody>
      </p:sp>
      <p:sp>
        <p:nvSpPr>
          <p:cNvPr id="105477" name="Text Box 5"/>
          <p:cNvSpPr txBox="1">
            <a:spLocks noChangeArrowheads="1"/>
          </p:cNvSpPr>
          <p:nvPr/>
        </p:nvSpPr>
        <p:spPr bwMode="auto">
          <a:xfrm>
            <a:off x="1979712" y="620688"/>
            <a:ext cx="5943600" cy="461665"/>
          </a:xfrm>
          <a:prstGeom prst="rect">
            <a:avLst/>
          </a:prstGeom>
          <a:noFill/>
          <a:ln w="25400">
            <a:solidFill>
              <a:srgbClr val="333399"/>
            </a:solidFill>
            <a:miter lim="800000"/>
            <a:headEnd type="none" w="sm" len="sm"/>
            <a:tailEnd type="none" w="sm" len="sm"/>
          </a:ln>
          <a:effectLst/>
        </p:spPr>
        <p:txBody>
          <a:bodyPr>
            <a:spAutoFit/>
          </a:bodyPr>
          <a:lstStyle/>
          <a:p>
            <a:pPr algn="ctr">
              <a:spcBef>
                <a:spcPct val="50000"/>
              </a:spcBef>
            </a:pPr>
            <a:r>
              <a:rPr lang="es-ES_tradnl" b="1"/>
              <a:t>Razón Beneficio Costo</a:t>
            </a:r>
          </a:p>
        </p:txBody>
      </p:sp>
      <p:sp>
        <p:nvSpPr>
          <p:cNvPr id="105478" name="Text Box 6"/>
          <p:cNvSpPr txBox="1">
            <a:spLocks noChangeArrowheads="1"/>
          </p:cNvSpPr>
          <p:nvPr/>
        </p:nvSpPr>
        <p:spPr bwMode="auto">
          <a:xfrm>
            <a:off x="4113312" y="3059088"/>
            <a:ext cx="3048000" cy="1666675"/>
          </a:xfrm>
          <a:prstGeom prst="rect">
            <a:avLst/>
          </a:prstGeom>
          <a:noFill/>
          <a:ln w="9525">
            <a:noFill/>
            <a:miter lim="800000"/>
            <a:headEnd/>
            <a:tailEnd/>
          </a:ln>
          <a:effectLst/>
        </p:spPr>
        <p:txBody>
          <a:bodyPr>
            <a:spAutoFit/>
          </a:bodyPr>
          <a:lstStyle/>
          <a:p>
            <a:pPr>
              <a:lnSpc>
                <a:spcPct val="60000"/>
              </a:lnSpc>
              <a:spcBef>
                <a:spcPct val="50000"/>
              </a:spcBef>
            </a:pPr>
            <a:endParaRPr lang="es-ES_tradnl" sz="2000"/>
          </a:p>
          <a:p>
            <a:pPr>
              <a:lnSpc>
                <a:spcPct val="60000"/>
              </a:lnSpc>
              <a:spcBef>
                <a:spcPct val="50000"/>
              </a:spcBef>
            </a:pPr>
            <a:r>
              <a:rPr lang="es-ES_tradnl" sz="2000"/>
              <a:t>	 </a:t>
            </a:r>
            <a:r>
              <a:rPr lang="es-ES_tradnl"/>
              <a:t>R</a:t>
            </a:r>
            <a:r>
              <a:rPr lang="es-ES_tradnl" sz="2000"/>
              <a:t> </a:t>
            </a:r>
            <a:r>
              <a:rPr lang="es-ES_tradnl" sz="1200"/>
              <a:t>(B / C)A</a:t>
            </a:r>
            <a:r>
              <a:rPr lang="es-ES_tradnl" sz="2000"/>
              <a:t> &gt; </a:t>
            </a:r>
            <a:r>
              <a:rPr lang="es-ES_tradnl"/>
              <a:t>R</a:t>
            </a:r>
            <a:r>
              <a:rPr lang="es-ES_tradnl" sz="2000"/>
              <a:t> </a:t>
            </a:r>
            <a:r>
              <a:rPr lang="es-ES_tradnl" sz="1200"/>
              <a:t>(B / C)B</a:t>
            </a:r>
          </a:p>
          <a:p>
            <a:pPr>
              <a:lnSpc>
                <a:spcPct val="60000"/>
              </a:lnSpc>
              <a:spcBef>
                <a:spcPct val="50000"/>
              </a:spcBef>
            </a:pPr>
            <a:r>
              <a:rPr lang="es-ES_tradnl" sz="2000"/>
              <a:t> </a:t>
            </a:r>
          </a:p>
          <a:p>
            <a:pPr>
              <a:lnSpc>
                <a:spcPct val="60000"/>
              </a:lnSpc>
              <a:spcBef>
                <a:spcPct val="50000"/>
              </a:spcBef>
            </a:pPr>
            <a:r>
              <a:rPr lang="es-ES_tradnl" sz="2000"/>
              <a:t>	 VAN </a:t>
            </a:r>
            <a:r>
              <a:rPr lang="es-ES_tradnl" sz="1200"/>
              <a:t>B </a:t>
            </a:r>
            <a:r>
              <a:rPr lang="es-ES_tradnl" sz="2000"/>
              <a:t>&gt; VAN</a:t>
            </a:r>
            <a:r>
              <a:rPr lang="es-ES_tradnl" sz="1200"/>
              <a:t>A</a:t>
            </a:r>
            <a:endParaRPr lang="es-ES_tradnl" sz="2000"/>
          </a:p>
          <a:p>
            <a:pPr>
              <a:lnSpc>
                <a:spcPct val="40000"/>
              </a:lnSpc>
              <a:spcBef>
                <a:spcPct val="50000"/>
              </a:spcBef>
            </a:pPr>
            <a:endParaRPr lang="es-ES_tradnl" sz="20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1259632" y="228600"/>
            <a:ext cx="7884368" cy="1143000"/>
          </a:xfrm>
        </p:spPr>
        <p:txBody>
          <a:bodyPr/>
          <a:lstStyle/>
          <a:p>
            <a:r>
              <a:rPr lang="es-ES_tradnl" sz="2800" dirty="0"/>
              <a:t>Tasas de Interés</a:t>
            </a:r>
          </a:p>
        </p:txBody>
      </p:sp>
      <p:sp>
        <p:nvSpPr>
          <p:cNvPr id="7171" name="Rectangle 3"/>
          <p:cNvSpPr>
            <a:spLocks noGrp="1" noChangeArrowheads="1"/>
          </p:cNvSpPr>
          <p:nvPr>
            <p:ph idx="1"/>
          </p:nvPr>
        </p:nvSpPr>
        <p:spPr>
          <a:xfrm>
            <a:off x="1371600" y="1340768"/>
            <a:ext cx="7772400" cy="4896544"/>
          </a:xfrm>
        </p:spPr>
        <p:txBody>
          <a:bodyPr>
            <a:normAutofit/>
          </a:bodyPr>
          <a:lstStyle/>
          <a:p>
            <a:pPr>
              <a:buFont typeface="Wingdings" pitchFamily="2" charset="2"/>
              <a:buChar char="n"/>
              <a:defRPr/>
            </a:pPr>
            <a:r>
              <a:rPr lang="es-EC" sz="2000" dirty="0"/>
              <a:t>Costo de tener el dinero en este momento en vez de en el futuro.</a:t>
            </a:r>
          </a:p>
          <a:p>
            <a:pPr>
              <a:buFont typeface="Wingdings" pitchFamily="2" charset="2"/>
              <a:buChar char="n"/>
              <a:defRPr/>
            </a:pPr>
            <a:r>
              <a:rPr lang="es-EC" sz="2000" dirty="0"/>
              <a:t>Cantidad que se paga por emplear el dinero ajeno.</a:t>
            </a:r>
          </a:p>
          <a:p>
            <a:pPr lvl="1" algn="just">
              <a:buFont typeface="Wingdings" pitchFamily="2" charset="2"/>
              <a:buChar char="u"/>
              <a:defRPr/>
            </a:pPr>
            <a:r>
              <a:rPr lang="es-EC" sz="2000" dirty="0"/>
              <a:t>Compensar oportunidad usarlo en otra actividad: rendimiento financiero.</a:t>
            </a:r>
          </a:p>
          <a:p>
            <a:pPr algn="just">
              <a:buFont typeface="Wingdings" pitchFamily="2" charset="2"/>
              <a:buChar char="n"/>
              <a:defRPr/>
            </a:pPr>
            <a:r>
              <a:rPr lang="es-EC" sz="2000" dirty="0"/>
              <a:t>Repone  el retorno que el dueño ganaría de hubiese invertido en vez de prestarlo. </a:t>
            </a:r>
          </a:p>
          <a:p>
            <a:pPr algn="just">
              <a:buFont typeface="Wingdings" pitchFamily="2" charset="2"/>
              <a:buChar char="n"/>
              <a:defRPr/>
            </a:pPr>
            <a:r>
              <a:rPr lang="es-EC" sz="2000" dirty="0"/>
              <a:t>Para analizar efectos de dinero en el tiempo: 2 esquemas:</a:t>
            </a:r>
          </a:p>
          <a:p>
            <a:pPr algn="just">
              <a:buFont typeface="Wingdings" pitchFamily="2" charset="2"/>
              <a:buChar char="n"/>
              <a:defRPr/>
            </a:pPr>
            <a:r>
              <a:rPr lang="es-EC" sz="2000" dirty="0"/>
              <a:t>Prestamista – prestatario, el interés toma el nombre de “</a:t>
            </a:r>
            <a:r>
              <a:rPr lang="es-EC" sz="2000" b="1" dirty="0"/>
              <a:t>Costo de Capital</a:t>
            </a:r>
            <a:r>
              <a:rPr lang="es-EC" sz="2000" dirty="0"/>
              <a:t>”. </a:t>
            </a:r>
          </a:p>
          <a:p>
            <a:pPr algn="just">
              <a:buFont typeface="Wingdings" pitchFamily="2" charset="2"/>
              <a:buChar char="n"/>
              <a:defRPr/>
            </a:pPr>
            <a:r>
              <a:rPr lang="es-EC" sz="2000" dirty="0"/>
              <a:t>Inversionista – proyecto, el interés toma el nombre de “</a:t>
            </a:r>
            <a:r>
              <a:rPr lang="es-EC" sz="2000" b="1" dirty="0"/>
              <a:t>Tasa de retorno</a:t>
            </a:r>
            <a:r>
              <a:rPr lang="es-EC" sz="2000" dirty="0"/>
              <a:t>” o “</a:t>
            </a:r>
            <a:r>
              <a:rPr lang="es-EC" sz="2000" b="1" dirty="0">
                <a:solidFill>
                  <a:srgbClr val="FF0000"/>
                </a:solidFill>
              </a:rPr>
              <a:t>Rentabilidad</a:t>
            </a:r>
            <a:r>
              <a:rPr lang="es-EC" sz="2000" dirty="0"/>
              <a:t>”</a:t>
            </a:r>
            <a:endParaRPr lang="es-ES_tradnl" sz="2000" dirty="0"/>
          </a:p>
        </p:txBody>
      </p:sp>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ext Box 2"/>
          <p:cNvSpPr txBox="1">
            <a:spLocks noChangeArrowheads="1"/>
          </p:cNvSpPr>
          <p:nvPr/>
        </p:nvSpPr>
        <p:spPr bwMode="auto">
          <a:xfrm>
            <a:off x="1331640" y="1828800"/>
            <a:ext cx="7278960" cy="2954655"/>
          </a:xfrm>
          <a:prstGeom prst="rect">
            <a:avLst/>
          </a:prstGeom>
          <a:noFill/>
          <a:ln w="25400">
            <a:solidFill>
              <a:srgbClr val="4B9D35"/>
            </a:solidFill>
            <a:miter lim="800000"/>
            <a:headEnd/>
            <a:tailEnd/>
          </a:ln>
          <a:effectLst/>
        </p:spPr>
        <p:txBody>
          <a:bodyPr wrap="square">
            <a:spAutoFit/>
          </a:bodyPr>
          <a:lstStyle/>
          <a:p>
            <a:pPr marL="101600" indent="-101600">
              <a:spcBef>
                <a:spcPct val="50000"/>
              </a:spcBef>
              <a:buFontTx/>
              <a:buChar char="•"/>
            </a:pPr>
            <a:endParaRPr lang="es-ES" sz="1800"/>
          </a:p>
          <a:p>
            <a:pPr marL="101600" indent="-101600" algn="just">
              <a:buClr>
                <a:srgbClr val="D62626"/>
              </a:buClr>
              <a:buFontTx/>
              <a:buChar char="•"/>
            </a:pPr>
            <a:r>
              <a:rPr lang="es-ES_tradnl"/>
              <a:t>Indica la decisión de emprender o no un determinado proyecto.</a:t>
            </a:r>
          </a:p>
          <a:p>
            <a:pPr marL="101600" indent="-101600" algn="just">
              <a:buClr>
                <a:srgbClr val="D62626"/>
              </a:buClr>
              <a:buFontTx/>
              <a:buChar char="•"/>
            </a:pPr>
            <a:endParaRPr lang="es-ES_tradnl"/>
          </a:p>
          <a:p>
            <a:pPr marL="101600" indent="-101600" algn="just">
              <a:buClr>
                <a:srgbClr val="D62626"/>
              </a:buClr>
              <a:buFontTx/>
              <a:buChar char="•"/>
            </a:pPr>
            <a:r>
              <a:rPr lang="es-ES_tradnl"/>
              <a:t>No determina cual es el  proyecto más rentable.</a:t>
            </a:r>
          </a:p>
          <a:p>
            <a:pPr marL="101600" indent="-101600" algn="just">
              <a:buClr>
                <a:srgbClr val="D62626"/>
              </a:buClr>
              <a:buFontTx/>
              <a:buChar char="•"/>
            </a:pPr>
            <a:endParaRPr lang="es-ES_tradnl"/>
          </a:p>
          <a:p>
            <a:pPr marL="101600" indent="-101600" algn="just">
              <a:buClr>
                <a:srgbClr val="D62626"/>
              </a:buClr>
              <a:buFontTx/>
              <a:buChar char="•"/>
            </a:pPr>
            <a:endParaRPr lang="es-ES_tradnl"/>
          </a:p>
          <a:p>
            <a:pPr marL="101600" indent="-101600" algn="just">
              <a:buClr>
                <a:srgbClr val="D62626"/>
              </a:buClr>
              <a:buFontTx/>
              <a:buChar char="•"/>
            </a:pPr>
            <a:endParaRPr lang="es-ES_tradnl"/>
          </a:p>
        </p:txBody>
      </p:sp>
      <p:sp>
        <p:nvSpPr>
          <p:cNvPr id="106499" name="Text Box 3"/>
          <p:cNvSpPr txBox="1">
            <a:spLocks noChangeArrowheads="1"/>
          </p:cNvSpPr>
          <p:nvPr/>
        </p:nvSpPr>
        <p:spPr bwMode="auto">
          <a:xfrm>
            <a:off x="2111384" y="990600"/>
            <a:ext cx="5356216" cy="461665"/>
          </a:xfrm>
          <a:prstGeom prst="rect">
            <a:avLst/>
          </a:prstGeom>
          <a:noFill/>
          <a:ln w="25400">
            <a:solidFill>
              <a:srgbClr val="333399"/>
            </a:solidFill>
            <a:miter lim="800000"/>
            <a:headEnd type="none" w="sm" len="sm"/>
            <a:tailEnd type="none" w="sm" len="sm"/>
          </a:ln>
          <a:effectLst/>
        </p:spPr>
        <p:txBody>
          <a:bodyPr wrap="square">
            <a:spAutoFit/>
          </a:bodyPr>
          <a:lstStyle/>
          <a:p>
            <a:pPr algn="ctr">
              <a:spcBef>
                <a:spcPct val="50000"/>
              </a:spcBef>
            </a:pPr>
            <a:r>
              <a:rPr lang="es-ES_tradnl" b="1"/>
              <a:t>Razón Beneficio Costo</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4" name="Text Box 4"/>
          <p:cNvSpPr txBox="1">
            <a:spLocks noChangeArrowheads="1"/>
          </p:cNvSpPr>
          <p:nvPr/>
        </p:nvSpPr>
        <p:spPr bwMode="auto">
          <a:xfrm>
            <a:off x="1447800" y="1371600"/>
            <a:ext cx="6400800" cy="3532188"/>
          </a:xfrm>
          <a:prstGeom prst="rect">
            <a:avLst/>
          </a:prstGeom>
          <a:noFill/>
          <a:ln w="25400">
            <a:solidFill>
              <a:srgbClr val="333399"/>
            </a:solidFill>
            <a:miter lim="800000"/>
            <a:headEnd type="none" w="sm" len="sm"/>
            <a:tailEnd type="none" w="sm" len="sm"/>
          </a:ln>
          <a:effectLst/>
        </p:spPr>
        <p:txBody>
          <a:bodyPr>
            <a:spAutoFit/>
          </a:bodyPr>
          <a:lstStyle/>
          <a:p>
            <a:pPr algn="ctr">
              <a:spcBef>
                <a:spcPct val="50000"/>
              </a:spcBef>
            </a:pPr>
            <a:endParaRPr lang="es-ES_tradnl" sz="3200" b="1"/>
          </a:p>
          <a:p>
            <a:pPr algn="ctr">
              <a:spcBef>
                <a:spcPct val="50000"/>
              </a:spcBef>
            </a:pPr>
            <a:r>
              <a:rPr lang="es-ES_tradnl" sz="3200" b="1"/>
              <a:t>INDICADORES ECONÓMICOS</a:t>
            </a:r>
          </a:p>
          <a:p>
            <a:pPr algn="ctr">
              <a:spcBef>
                <a:spcPct val="50000"/>
              </a:spcBef>
            </a:pPr>
            <a:r>
              <a:rPr lang="es-ES_tradnl" sz="3200" b="1"/>
              <a:t> PARA ANÁLISIS </a:t>
            </a:r>
          </a:p>
          <a:p>
            <a:pPr algn="ctr">
              <a:spcBef>
                <a:spcPct val="50000"/>
              </a:spcBef>
            </a:pPr>
            <a:r>
              <a:rPr lang="es-ES_tradnl" sz="3200" b="1"/>
              <a:t>DE PROYECTOS</a:t>
            </a:r>
          </a:p>
          <a:p>
            <a:pPr algn="ctr">
              <a:spcBef>
                <a:spcPct val="50000"/>
              </a:spcBef>
            </a:pPr>
            <a:r>
              <a:rPr lang="es-ES_tradnl" sz="3200" b="1"/>
              <a:t>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a:t>VENTAJAS Y DESVENTAJAS</a:t>
            </a:r>
          </a:p>
        </p:txBody>
      </p:sp>
      <p:sp>
        <p:nvSpPr>
          <p:cNvPr id="3" name="2 Marcador de contenido"/>
          <p:cNvSpPr>
            <a:spLocks noGrp="1"/>
          </p:cNvSpPr>
          <p:nvPr>
            <p:ph idx="1"/>
          </p:nvPr>
        </p:nvSpPr>
        <p:spPr/>
        <p:txBody>
          <a:bodyPr>
            <a:normAutofit lnSpcReduction="10000"/>
          </a:bodyPr>
          <a:lstStyle/>
          <a:p>
            <a:r>
              <a:rPr lang="es-AR" dirty="0"/>
              <a:t>Ventajas del VAN</a:t>
            </a:r>
          </a:p>
          <a:p>
            <a:pPr>
              <a:buNone/>
            </a:pPr>
            <a:r>
              <a:rPr lang="es-AR" dirty="0"/>
              <a:t>Tiene en cuanta el Valor total descontado considerando el riesgo</a:t>
            </a:r>
          </a:p>
          <a:p>
            <a:pPr>
              <a:buNone/>
            </a:pPr>
            <a:r>
              <a:rPr lang="es-AR" dirty="0"/>
              <a:t>Refleja la incorporación de valor</a:t>
            </a:r>
          </a:p>
          <a:p>
            <a:r>
              <a:rPr lang="es-AR" dirty="0"/>
              <a:t>Desventajas del VAN</a:t>
            </a:r>
          </a:p>
          <a:p>
            <a:r>
              <a:rPr lang="es-AR" dirty="0"/>
              <a:t>No mide la tasa de rentabilidad del proyecto</a:t>
            </a:r>
          </a:p>
          <a:p>
            <a:r>
              <a:rPr lang="es-AR" dirty="0"/>
              <a:t>Trabaja sobre el supuesto de reinversión de los FFN</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214414" y="0"/>
            <a:ext cx="7498080" cy="1143000"/>
          </a:xfrm>
        </p:spPr>
        <p:txBody>
          <a:bodyPr/>
          <a:lstStyle/>
          <a:p>
            <a:r>
              <a:rPr lang="es-AR" dirty="0"/>
              <a:t>VENTAJAS Y DESVENTAJAS </a:t>
            </a:r>
          </a:p>
        </p:txBody>
      </p:sp>
      <p:sp>
        <p:nvSpPr>
          <p:cNvPr id="3" name="2 Marcador de contenido"/>
          <p:cNvSpPr>
            <a:spLocks noGrp="1"/>
          </p:cNvSpPr>
          <p:nvPr>
            <p:ph idx="1"/>
          </p:nvPr>
        </p:nvSpPr>
        <p:spPr>
          <a:xfrm>
            <a:off x="1000100" y="1428736"/>
            <a:ext cx="7862150" cy="5105416"/>
          </a:xfrm>
        </p:spPr>
        <p:txBody>
          <a:bodyPr>
            <a:normAutofit fontScale="92500" lnSpcReduction="20000"/>
          </a:bodyPr>
          <a:lstStyle/>
          <a:p>
            <a:r>
              <a:rPr lang="es-AR" dirty="0"/>
              <a:t>Ventajas de TIR</a:t>
            </a:r>
          </a:p>
          <a:p>
            <a:pPr algn="just">
              <a:buNone/>
            </a:pPr>
            <a:r>
              <a:rPr lang="es-AR" dirty="0"/>
              <a:t>Tiene en cuanta el Valor total descontado</a:t>
            </a:r>
          </a:p>
          <a:p>
            <a:pPr algn="just">
              <a:buNone/>
            </a:pPr>
            <a:r>
              <a:rPr lang="es-AR" dirty="0"/>
              <a:t>Tiene en cuenta el riesgo</a:t>
            </a:r>
          </a:p>
          <a:p>
            <a:pPr algn="just">
              <a:buNone/>
            </a:pPr>
            <a:r>
              <a:rPr lang="es-AR" dirty="0"/>
              <a:t>Es la verdadera tasa de rentabilidad o rendimiento del proyecto </a:t>
            </a:r>
          </a:p>
          <a:p>
            <a:pPr algn="just"/>
            <a:r>
              <a:rPr lang="es-AR" dirty="0"/>
              <a:t>Desventajas de TIR</a:t>
            </a:r>
          </a:p>
          <a:p>
            <a:pPr algn="just">
              <a:buNone/>
            </a:pPr>
            <a:r>
              <a:rPr lang="es-AR" dirty="0"/>
              <a:t>No refleja la contribución económica al valor de la empresa</a:t>
            </a:r>
          </a:p>
          <a:p>
            <a:pPr algn="just">
              <a:buNone/>
            </a:pPr>
            <a:r>
              <a:rPr lang="es-AR" dirty="0"/>
              <a:t>Cálculo dificultoso en caso de FFN distintos</a:t>
            </a:r>
          </a:p>
          <a:p>
            <a:pPr algn="just">
              <a:buNone/>
            </a:pPr>
            <a:r>
              <a:rPr lang="es-AR" dirty="0"/>
              <a:t>Supone la reinversión de los FFN</a:t>
            </a:r>
          </a:p>
          <a:p>
            <a:pPr algn="just">
              <a:buNone/>
            </a:pPr>
            <a:r>
              <a:rPr lang="es-AR" dirty="0"/>
              <a:t>No distingue préstamos y endeudamientos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a:t>Cálculo del VPN con Excel</a:t>
            </a:r>
          </a:p>
        </p:txBody>
      </p:sp>
      <p:pic>
        <p:nvPicPr>
          <p:cNvPr id="141314" name="Picture 2"/>
          <p:cNvPicPr>
            <a:picLocks noGrp="1" noChangeAspect="1" noChangeArrowheads="1"/>
          </p:cNvPicPr>
          <p:nvPr>
            <p:ph idx="1"/>
          </p:nvPr>
        </p:nvPicPr>
        <p:blipFill>
          <a:blip r:embed="rId2" cstate="print"/>
          <a:srcRect/>
          <a:stretch>
            <a:fillRect/>
          </a:stretch>
        </p:blipFill>
        <p:spPr bwMode="auto">
          <a:xfrm>
            <a:off x="1547664" y="1700807"/>
            <a:ext cx="6912768" cy="4071503"/>
          </a:xfrm>
          <a:prstGeom prst="rect">
            <a:avLst/>
          </a:prstGeom>
          <a:noFill/>
          <a:ln w="9525">
            <a:noFill/>
            <a:miter lim="800000"/>
            <a:headEnd/>
            <a:tailEnd/>
          </a:ln>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a:t>Cálculo de la TIR con Excel</a:t>
            </a:r>
          </a:p>
        </p:txBody>
      </p:sp>
      <p:pic>
        <p:nvPicPr>
          <p:cNvPr id="142338" name="Picture 2"/>
          <p:cNvPicPr>
            <a:picLocks noGrp="1" noChangeAspect="1" noChangeArrowheads="1"/>
          </p:cNvPicPr>
          <p:nvPr>
            <p:ph idx="1"/>
          </p:nvPr>
        </p:nvPicPr>
        <p:blipFill>
          <a:blip r:embed="rId2" cstate="print"/>
          <a:srcRect/>
          <a:stretch>
            <a:fillRect/>
          </a:stretch>
        </p:blipFill>
        <p:spPr bwMode="auto">
          <a:xfrm>
            <a:off x="1331640" y="1988840"/>
            <a:ext cx="7016396" cy="3888432"/>
          </a:xfrm>
          <a:prstGeom prst="rect">
            <a:avLst/>
          </a:prstGeom>
          <a:noFill/>
          <a:ln w="9525">
            <a:noFill/>
            <a:miter lim="800000"/>
            <a:headEnd/>
            <a:tailEnd/>
          </a:ln>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Text Box 2"/>
          <p:cNvSpPr txBox="1">
            <a:spLocks noChangeArrowheads="1"/>
          </p:cNvSpPr>
          <p:nvPr/>
        </p:nvSpPr>
        <p:spPr bwMode="auto">
          <a:xfrm>
            <a:off x="1066800" y="1818928"/>
            <a:ext cx="7897688" cy="4043363"/>
          </a:xfrm>
          <a:prstGeom prst="rect">
            <a:avLst/>
          </a:prstGeom>
          <a:noFill/>
          <a:ln w="25400">
            <a:solidFill>
              <a:srgbClr val="4B9D35"/>
            </a:solidFill>
            <a:miter lim="800000"/>
            <a:headEnd/>
            <a:tailEnd/>
          </a:ln>
          <a:effectLst/>
        </p:spPr>
        <p:txBody>
          <a:bodyPr wrap="square">
            <a:spAutoFit/>
          </a:bodyPr>
          <a:lstStyle/>
          <a:p>
            <a:pPr marL="101600" indent="-101600">
              <a:spcBef>
                <a:spcPct val="50000"/>
              </a:spcBef>
              <a:buFontTx/>
              <a:buChar char="•"/>
            </a:pPr>
            <a:endParaRPr lang="es-ES" sz="1800"/>
          </a:p>
          <a:p>
            <a:pPr marL="101600" indent="-101600" algn="just">
              <a:buClr>
                <a:srgbClr val="D62626"/>
              </a:buClr>
              <a:buFontTx/>
              <a:buChar char="•"/>
            </a:pPr>
            <a:r>
              <a:rPr lang="es-ES_tradnl"/>
              <a:t>Para carteras compuestas  por 2 o más alternativas de inversión, las cuales son mutuamente excluyentes entre sí:</a:t>
            </a:r>
          </a:p>
          <a:p>
            <a:pPr marL="101600" indent="-101600" algn="just">
              <a:buClr>
                <a:srgbClr val="D62626"/>
              </a:buClr>
              <a:buFontTx/>
              <a:buChar char="•"/>
            </a:pPr>
            <a:endParaRPr lang="es-ES_tradnl"/>
          </a:p>
          <a:p>
            <a:pPr marL="663575" lvl="1" indent="-206375" algn="just">
              <a:buClr>
                <a:srgbClr val="D62626"/>
              </a:buClr>
              <a:buFontTx/>
              <a:buChar char="»"/>
            </a:pPr>
            <a:r>
              <a:rPr lang="es-ES_tradnl"/>
              <a:t>El criterio de la TIR puede dar recomendaciones menos correctas que la regla del VAN.</a:t>
            </a:r>
          </a:p>
          <a:p>
            <a:pPr marL="663575" lvl="1" indent="-206375" algn="just">
              <a:buClr>
                <a:srgbClr val="D62626"/>
              </a:buClr>
              <a:buFontTx/>
              <a:buChar char="»"/>
            </a:pPr>
            <a:endParaRPr lang="es-ES_tradnl"/>
          </a:p>
          <a:p>
            <a:pPr marL="663575" lvl="1" indent="-206375" algn="just">
              <a:buClr>
                <a:srgbClr val="D62626"/>
              </a:buClr>
              <a:buFontTx/>
              <a:buChar char="»"/>
            </a:pPr>
            <a:r>
              <a:rPr lang="es-ES_tradnl"/>
              <a:t>Esto puede suceder cuando el tamaño de las inversiones sea diferente o cuando el horizonte de evaluación de los proyectos sea diferente.</a:t>
            </a:r>
          </a:p>
          <a:p>
            <a:pPr marL="101600" indent="-101600" algn="just">
              <a:buClr>
                <a:srgbClr val="D62626"/>
              </a:buClr>
              <a:buFontTx/>
              <a:buChar char="•"/>
            </a:pPr>
            <a:endParaRPr lang="es-ES_tradnl"/>
          </a:p>
        </p:txBody>
      </p:sp>
      <p:sp>
        <p:nvSpPr>
          <p:cNvPr id="112643" name="Text Box 3"/>
          <p:cNvSpPr txBox="1">
            <a:spLocks noChangeArrowheads="1"/>
          </p:cNvSpPr>
          <p:nvPr/>
        </p:nvSpPr>
        <p:spPr bwMode="auto">
          <a:xfrm>
            <a:off x="2057400" y="980728"/>
            <a:ext cx="5811506" cy="461665"/>
          </a:xfrm>
          <a:prstGeom prst="rect">
            <a:avLst/>
          </a:prstGeom>
          <a:noFill/>
          <a:ln w="25400">
            <a:solidFill>
              <a:srgbClr val="333399"/>
            </a:solidFill>
            <a:miter lim="800000"/>
            <a:headEnd type="none" w="sm" len="sm"/>
            <a:tailEnd type="none" w="sm" len="sm"/>
          </a:ln>
          <a:effectLst/>
        </p:spPr>
        <p:txBody>
          <a:bodyPr wrap="square">
            <a:spAutoFit/>
          </a:bodyPr>
          <a:lstStyle/>
          <a:p>
            <a:pPr algn="ctr">
              <a:spcBef>
                <a:spcPct val="50000"/>
              </a:spcBef>
            </a:pPr>
            <a:r>
              <a:rPr lang="es-ES_tradnl" b="1"/>
              <a:t>Proyectos Mutuamente Excluyentes</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Text Box 2"/>
          <p:cNvSpPr txBox="1">
            <a:spLocks noChangeArrowheads="1"/>
          </p:cNvSpPr>
          <p:nvPr/>
        </p:nvSpPr>
        <p:spPr bwMode="auto">
          <a:xfrm>
            <a:off x="1214414" y="1000108"/>
            <a:ext cx="7704856" cy="5539978"/>
          </a:xfrm>
          <a:prstGeom prst="rect">
            <a:avLst/>
          </a:prstGeom>
          <a:noFill/>
          <a:ln w="25400">
            <a:solidFill>
              <a:srgbClr val="4B9D35"/>
            </a:solidFill>
            <a:miter lim="800000"/>
            <a:headEnd/>
            <a:tailEnd/>
          </a:ln>
          <a:effectLst/>
        </p:spPr>
        <p:txBody>
          <a:bodyPr wrap="square">
            <a:spAutoFit/>
          </a:bodyPr>
          <a:lstStyle/>
          <a:p>
            <a:pPr marL="101600" indent="-101600">
              <a:spcBef>
                <a:spcPct val="50000"/>
              </a:spcBef>
              <a:buFontTx/>
              <a:buChar char="•"/>
            </a:pPr>
            <a:endParaRPr lang="es-ES" sz="1800" dirty="0"/>
          </a:p>
          <a:p>
            <a:pPr marL="101600" indent="-101600" algn="just">
              <a:buClr>
                <a:srgbClr val="D62626"/>
              </a:buClr>
              <a:buFontTx/>
              <a:buChar char="•"/>
            </a:pPr>
            <a:r>
              <a:rPr lang="es-ES_tradnl" dirty="0"/>
              <a:t>Proyectos con tamaños de inversiones son diferentes.</a:t>
            </a:r>
          </a:p>
          <a:p>
            <a:pPr marL="101600" indent="-101600" algn="just">
              <a:buClr>
                <a:srgbClr val="D62626"/>
              </a:buClr>
              <a:buFontTx/>
              <a:buChar char="•"/>
            </a:pPr>
            <a:endParaRPr lang="es-ES_tradnl" dirty="0"/>
          </a:p>
          <a:p>
            <a:pPr marL="663575" lvl="1" indent="-206375" algn="just">
              <a:buClr>
                <a:srgbClr val="D62626"/>
              </a:buClr>
              <a:buFontTx/>
              <a:buChar char="»"/>
            </a:pPr>
            <a:r>
              <a:rPr lang="es-ES_tradnl" dirty="0"/>
              <a:t>Si existen más de dos inversiones mutuamente excluyentes se debe efectuar una eliminación por etapas. </a:t>
            </a:r>
          </a:p>
          <a:p>
            <a:pPr marL="663575" lvl="1" indent="-206375" algn="just">
              <a:buClr>
                <a:srgbClr val="D62626"/>
              </a:buClr>
              <a:buFontTx/>
              <a:buChar char="»"/>
            </a:pPr>
            <a:r>
              <a:rPr lang="es-ES_tradnl" dirty="0"/>
              <a:t>Usar el criterio del VAN.</a:t>
            </a:r>
          </a:p>
          <a:p>
            <a:pPr marL="101600" indent="-101600" algn="just">
              <a:buClr>
                <a:srgbClr val="D62626"/>
              </a:buClr>
              <a:buFontTx/>
              <a:buChar char="•"/>
            </a:pPr>
            <a:endParaRPr lang="es-ES_tradnl" dirty="0"/>
          </a:p>
          <a:p>
            <a:pPr marL="101600" indent="-101600" algn="just">
              <a:buClr>
                <a:srgbClr val="D62626"/>
              </a:buClr>
              <a:buFontTx/>
              <a:buChar char="•"/>
            </a:pPr>
            <a:r>
              <a:rPr lang="es-ES_tradnl" dirty="0"/>
              <a:t>Proyectos con horizonte de evaluación diferente:</a:t>
            </a:r>
          </a:p>
          <a:p>
            <a:pPr marL="663575" lvl="1" indent="-206375" algn="just">
              <a:buClr>
                <a:srgbClr val="D62626"/>
              </a:buClr>
              <a:buFontTx/>
              <a:buChar char="•"/>
            </a:pPr>
            <a:endParaRPr lang="es-ES_tradnl" dirty="0"/>
          </a:p>
          <a:p>
            <a:pPr marL="663575" lvl="1" indent="-206375" algn="just">
              <a:buClr>
                <a:srgbClr val="D62626"/>
              </a:buClr>
              <a:buFontTx/>
              <a:buChar char="»"/>
            </a:pPr>
            <a:r>
              <a:rPr lang="es-ES_tradnl" dirty="0"/>
              <a:t>La manera de subsanar esta discrepancia consiste en considerar los flujos de los beneficios netos de ambos proyectos en un período de tiempo común, capitalizándolos y actualizándolos a la tasa de interés pertinente.</a:t>
            </a:r>
          </a:p>
        </p:txBody>
      </p:sp>
      <p:sp>
        <p:nvSpPr>
          <p:cNvPr id="113667" name="Text Box 3"/>
          <p:cNvSpPr txBox="1">
            <a:spLocks noChangeArrowheads="1"/>
          </p:cNvSpPr>
          <p:nvPr/>
        </p:nvSpPr>
        <p:spPr bwMode="auto">
          <a:xfrm>
            <a:off x="2071670" y="285728"/>
            <a:ext cx="5652545" cy="461665"/>
          </a:xfrm>
          <a:prstGeom prst="rect">
            <a:avLst/>
          </a:prstGeom>
          <a:noFill/>
          <a:ln w="25400">
            <a:solidFill>
              <a:srgbClr val="333399"/>
            </a:solidFill>
            <a:miter lim="800000"/>
            <a:headEnd type="none" w="sm" len="sm"/>
            <a:tailEnd type="none" w="sm" len="sm"/>
          </a:ln>
          <a:effectLst/>
        </p:spPr>
        <p:txBody>
          <a:bodyPr wrap="square">
            <a:spAutoFit/>
          </a:bodyPr>
          <a:lstStyle/>
          <a:p>
            <a:pPr algn="ctr">
              <a:spcBef>
                <a:spcPct val="50000"/>
              </a:spcBef>
            </a:pPr>
            <a:r>
              <a:rPr lang="es-ES_tradnl" b="1"/>
              <a:t>Proyectos Mutuamente Excluyentes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Rectangle 2"/>
          <p:cNvSpPr>
            <a:spLocks noGrp="1" noChangeArrowheads="1"/>
          </p:cNvSpPr>
          <p:nvPr>
            <p:ph type="title"/>
          </p:nvPr>
        </p:nvSpPr>
        <p:spPr>
          <a:xfrm>
            <a:off x="1115616" y="332656"/>
            <a:ext cx="7772400" cy="1143000"/>
          </a:xfrm>
        </p:spPr>
        <p:txBody>
          <a:bodyPr/>
          <a:lstStyle/>
          <a:p>
            <a:r>
              <a:rPr lang="es-ES_tradnl" sz="2800" dirty="0"/>
              <a:t>Tasa de Interés Simple</a:t>
            </a:r>
          </a:p>
        </p:txBody>
      </p:sp>
      <p:sp>
        <p:nvSpPr>
          <p:cNvPr id="8195" name="Rectangle 3"/>
          <p:cNvSpPr>
            <a:spLocks noGrp="1" noChangeArrowheads="1"/>
          </p:cNvSpPr>
          <p:nvPr>
            <p:ph idx="1"/>
          </p:nvPr>
        </p:nvSpPr>
        <p:spPr>
          <a:xfrm>
            <a:off x="1115616" y="1628800"/>
            <a:ext cx="8028384" cy="4392488"/>
          </a:xfrm>
        </p:spPr>
        <p:txBody>
          <a:bodyPr/>
          <a:lstStyle/>
          <a:p>
            <a:pPr>
              <a:buFont typeface="Wingdings" pitchFamily="2" charset="2"/>
              <a:buChar char="n"/>
              <a:defRPr/>
            </a:pPr>
            <a:r>
              <a:rPr lang="es-EC" sz="2000" dirty="0"/>
              <a:t>Cantidad a pagar: Interés + Valor original. </a:t>
            </a:r>
          </a:p>
          <a:p>
            <a:pPr>
              <a:buFont typeface="Wingdings" pitchFamily="2" charset="2"/>
              <a:buChar char="n"/>
              <a:defRPr/>
            </a:pPr>
            <a:r>
              <a:rPr lang="es-EC" sz="2000" dirty="0"/>
              <a:t>Relación interés / Valor Original: </a:t>
            </a:r>
            <a:r>
              <a:rPr lang="es-EC" sz="2000" b="1" dirty="0"/>
              <a:t>“Tasa de Interés”</a:t>
            </a:r>
            <a:r>
              <a:rPr lang="es-EC" sz="2000" dirty="0"/>
              <a:t>:</a:t>
            </a:r>
          </a:p>
          <a:p>
            <a:pPr>
              <a:buFont typeface="Wingdings" pitchFamily="2" charset="2"/>
              <a:buChar char="n"/>
              <a:defRPr/>
            </a:pPr>
            <a:endParaRPr lang="es-ES_tradnl" sz="2000" dirty="0"/>
          </a:p>
          <a:p>
            <a:pPr>
              <a:buFont typeface="Wingdings" pitchFamily="2" charset="2"/>
              <a:buChar char="n"/>
              <a:defRPr/>
            </a:pPr>
            <a:endParaRPr lang="es-ES_tradnl" sz="2000" dirty="0"/>
          </a:p>
          <a:p>
            <a:pPr>
              <a:buFont typeface="Wingdings" pitchFamily="2" charset="2"/>
              <a:buChar char="n"/>
              <a:defRPr/>
            </a:pPr>
            <a:endParaRPr lang="es-ES_tradnl" sz="2000" dirty="0"/>
          </a:p>
          <a:p>
            <a:pPr>
              <a:buFont typeface="Wingdings" pitchFamily="2" charset="2"/>
              <a:buChar char="n"/>
              <a:defRPr/>
            </a:pPr>
            <a:r>
              <a:rPr lang="es-ES_tradnl" sz="2000" dirty="0"/>
              <a:t>Despejando podemos obtener la fórmula de </a:t>
            </a:r>
            <a:r>
              <a:rPr lang="es-ES_tradnl" sz="2000" b="1" dirty="0"/>
              <a:t>“Valor Futuro”</a:t>
            </a:r>
            <a:r>
              <a:rPr lang="es-ES_tradnl" sz="2000" dirty="0"/>
              <a:t>:</a:t>
            </a:r>
          </a:p>
          <a:p>
            <a:pPr>
              <a:buFont typeface="Wingdings" pitchFamily="2" charset="2"/>
              <a:buChar char="n"/>
              <a:defRPr/>
            </a:pPr>
            <a:endParaRPr lang="es-ES_tradnl" sz="2000" dirty="0"/>
          </a:p>
          <a:p>
            <a:pPr>
              <a:buFont typeface="Wingdings" pitchFamily="2" charset="2"/>
              <a:buChar char="n"/>
              <a:defRPr/>
            </a:pPr>
            <a:endParaRPr lang="es-ES_tradnl" sz="2000" dirty="0"/>
          </a:p>
          <a:p>
            <a:pPr lvl="1">
              <a:buFont typeface="Wingdings" pitchFamily="2" charset="2"/>
              <a:buChar char="u"/>
              <a:defRPr/>
            </a:pPr>
            <a:r>
              <a:rPr lang="es-EC" sz="1800" dirty="0"/>
              <a:t>VF: valor futuro del dinero </a:t>
            </a:r>
          </a:p>
          <a:p>
            <a:pPr lvl="1">
              <a:buFont typeface="Wingdings" pitchFamily="2" charset="2"/>
              <a:buChar char="u"/>
              <a:defRPr/>
            </a:pPr>
            <a:r>
              <a:rPr lang="es-EC" sz="1800" dirty="0"/>
              <a:t>VA: Valor Actual </a:t>
            </a:r>
          </a:p>
          <a:p>
            <a:pPr lvl="1">
              <a:buFont typeface="Wingdings" pitchFamily="2" charset="2"/>
              <a:buChar char="u"/>
              <a:defRPr/>
            </a:pPr>
            <a:r>
              <a:rPr lang="es-EC" sz="1800" i="1" dirty="0"/>
              <a:t>i</a:t>
            </a:r>
            <a:r>
              <a:rPr lang="es-EC" sz="1800" dirty="0"/>
              <a:t>: tasa de interés</a:t>
            </a:r>
            <a:endParaRPr lang="es-ES_tradnl" dirty="0"/>
          </a:p>
        </p:txBody>
      </p:sp>
      <p:graphicFrame>
        <p:nvGraphicFramePr>
          <p:cNvPr id="1027" name="Object 3"/>
          <p:cNvGraphicFramePr>
            <a:graphicFrameLocks noChangeAspect="1"/>
          </p:cNvGraphicFramePr>
          <p:nvPr/>
        </p:nvGraphicFramePr>
        <p:xfrm>
          <a:off x="3505200" y="4267200"/>
          <a:ext cx="2209800" cy="447675"/>
        </p:xfrm>
        <a:graphic>
          <a:graphicData uri="http://schemas.openxmlformats.org/presentationml/2006/ole">
            <mc:AlternateContent xmlns:mc="http://schemas.openxmlformats.org/markup-compatibility/2006">
              <mc:Choice xmlns:v="urn:schemas-microsoft-com:vml" Requires="v">
                <p:oleObj name="Equation" r:id="rId2" imgW="1002960" imgH="203040" progId="Equation.3">
                  <p:embed/>
                </p:oleObj>
              </mc:Choice>
              <mc:Fallback>
                <p:oleObj name="Equation" r:id="rId2" imgW="1002960" imgH="203040" progId="Equation.3">
                  <p:embed/>
                  <p:pic>
                    <p:nvPicPr>
                      <p:cNvPr id="0"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5200" y="4267200"/>
                        <a:ext cx="2209800" cy="447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6" name="Object 2"/>
          <p:cNvGraphicFramePr>
            <a:graphicFrameLocks noChangeAspect="1"/>
          </p:cNvGraphicFramePr>
          <p:nvPr/>
        </p:nvGraphicFramePr>
        <p:xfrm>
          <a:off x="3779912" y="2564904"/>
          <a:ext cx="1676400" cy="866775"/>
        </p:xfrm>
        <a:graphic>
          <a:graphicData uri="http://schemas.openxmlformats.org/presentationml/2006/ole">
            <mc:AlternateContent xmlns:mc="http://schemas.openxmlformats.org/markup-compatibility/2006">
              <mc:Choice xmlns:v="urn:schemas-microsoft-com:vml" Requires="v">
                <p:oleObj name="Equation" r:id="rId4" imgW="761760" imgH="393480" progId="Equation.3">
                  <p:embed/>
                </p:oleObj>
              </mc:Choice>
              <mc:Fallback>
                <p:oleObj name="Equation" r:id="rId4" imgW="761760" imgH="39348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79912" y="2564904"/>
                        <a:ext cx="1676400" cy="866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2"/>
          <p:cNvSpPr>
            <a:spLocks noGrp="1" noChangeArrowheads="1"/>
          </p:cNvSpPr>
          <p:nvPr>
            <p:ph type="title"/>
          </p:nvPr>
        </p:nvSpPr>
        <p:spPr/>
        <p:txBody>
          <a:bodyPr/>
          <a:lstStyle/>
          <a:p>
            <a:r>
              <a:rPr lang="es-ES_tradnl" sz="2800"/>
              <a:t>Tasas de Interés Simple</a:t>
            </a:r>
            <a:br>
              <a:rPr lang="es-ES_tradnl" sz="2800"/>
            </a:br>
            <a:r>
              <a:rPr lang="es-ES_tradnl" sz="2800"/>
              <a:t>Ejemplos</a:t>
            </a:r>
          </a:p>
        </p:txBody>
      </p:sp>
      <p:sp>
        <p:nvSpPr>
          <p:cNvPr id="10243" name="Rectangle 3"/>
          <p:cNvSpPr>
            <a:spLocks noGrp="1" noChangeArrowheads="1"/>
          </p:cNvSpPr>
          <p:nvPr>
            <p:ph idx="1"/>
          </p:nvPr>
        </p:nvSpPr>
        <p:spPr/>
        <p:txBody>
          <a:bodyPr/>
          <a:lstStyle/>
          <a:p>
            <a:pPr algn="just">
              <a:buFont typeface="Wingdings" pitchFamily="2" charset="2"/>
              <a:buChar char="n"/>
              <a:defRPr/>
            </a:pPr>
            <a:r>
              <a:rPr lang="es-EC" sz="2000" dirty="0"/>
              <a:t>Cual es el interés que cobra un banco si, por  prestarnos $100, debemos  devolver $120 después de un año?:</a:t>
            </a:r>
            <a:endParaRPr lang="es-ES_tradnl" sz="2000" dirty="0"/>
          </a:p>
          <a:p>
            <a:pPr>
              <a:buFont typeface="Wingdings" pitchFamily="2" charset="2"/>
              <a:buChar char="n"/>
              <a:defRPr/>
            </a:pPr>
            <a:endParaRPr lang="es-ES_tradnl" sz="2000" dirty="0"/>
          </a:p>
          <a:p>
            <a:pPr>
              <a:buFont typeface="Wingdings" pitchFamily="2" charset="2"/>
              <a:buChar char="n"/>
              <a:defRPr/>
            </a:pPr>
            <a:endParaRPr lang="es-ES_tradnl" sz="2000" dirty="0"/>
          </a:p>
          <a:p>
            <a:pPr>
              <a:buFont typeface="Wingdings" pitchFamily="2" charset="2"/>
              <a:buChar char="n"/>
              <a:defRPr/>
            </a:pPr>
            <a:endParaRPr lang="es-EC" sz="2000" dirty="0"/>
          </a:p>
          <a:p>
            <a:pPr>
              <a:buNone/>
              <a:defRPr/>
            </a:pPr>
            <a:endParaRPr lang="es-EC" sz="2000" dirty="0"/>
          </a:p>
          <a:p>
            <a:pPr algn="just">
              <a:buFont typeface="Wingdings" pitchFamily="2" charset="2"/>
              <a:buChar char="n"/>
              <a:defRPr/>
            </a:pPr>
            <a:r>
              <a:rPr lang="es-EC" sz="2000" dirty="0"/>
              <a:t>Colocamos $100 por un año en un depósito que paga el 12% de interés simple anual, el valor que recibiremos después de un año es de </a:t>
            </a:r>
            <a:endParaRPr lang="es-ES_tradnl" sz="2000" dirty="0"/>
          </a:p>
          <a:p>
            <a:pPr>
              <a:buNone/>
              <a:defRPr/>
            </a:pPr>
            <a:endParaRPr lang="es-ES_tradnl" sz="2000" dirty="0"/>
          </a:p>
        </p:txBody>
      </p:sp>
      <p:graphicFrame>
        <p:nvGraphicFramePr>
          <p:cNvPr id="2050" name="Object 2"/>
          <p:cNvGraphicFramePr>
            <a:graphicFrameLocks noChangeAspect="1"/>
          </p:cNvGraphicFramePr>
          <p:nvPr/>
        </p:nvGraphicFramePr>
        <p:xfrm>
          <a:off x="2627784" y="2348880"/>
          <a:ext cx="4079875" cy="895350"/>
        </p:xfrm>
        <a:graphic>
          <a:graphicData uri="http://schemas.openxmlformats.org/presentationml/2006/ole">
            <mc:AlternateContent xmlns:mc="http://schemas.openxmlformats.org/markup-compatibility/2006">
              <mc:Choice xmlns:v="urn:schemas-microsoft-com:vml" Requires="v">
                <p:oleObj name="Equation" r:id="rId2" imgW="1854000" imgH="406080" progId="Equation.3">
                  <p:embed/>
                </p:oleObj>
              </mc:Choice>
              <mc:Fallback>
                <p:oleObj name="Equation" r:id="rId2" imgW="1854000" imgH="406080" progId="Equation.3">
                  <p:embed/>
                  <p:pic>
                    <p:nvPicPr>
                      <p:cNvPr id="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27784" y="2348880"/>
                        <a:ext cx="4079875" cy="895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1" name="Object 3"/>
          <p:cNvGraphicFramePr>
            <a:graphicFrameLocks noChangeAspect="1"/>
          </p:cNvGraphicFramePr>
          <p:nvPr/>
        </p:nvGraphicFramePr>
        <p:xfrm>
          <a:off x="1928813" y="5000625"/>
          <a:ext cx="5799137" cy="447675"/>
        </p:xfrm>
        <a:graphic>
          <a:graphicData uri="http://schemas.openxmlformats.org/presentationml/2006/ole">
            <mc:AlternateContent xmlns:mc="http://schemas.openxmlformats.org/markup-compatibility/2006">
              <mc:Choice xmlns:v="urn:schemas-microsoft-com:vml" Requires="v">
                <p:oleObj name="Equation" r:id="rId4" imgW="2628720" imgH="203040" progId="Equation.3">
                  <p:embed/>
                </p:oleObj>
              </mc:Choice>
              <mc:Fallback>
                <p:oleObj name="Equation" r:id="rId4" imgW="2628720" imgH="203040" progId="Equation.3">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28813" y="5000625"/>
                        <a:ext cx="5799137" cy="447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Rectangle 2"/>
          <p:cNvSpPr>
            <a:spLocks noGrp="1" noChangeArrowheads="1"/>
          </p:cNvSpPr>
          <p:nvPr>
            <p:ph type="title"/>
          </p:nvPr>
        </p:nvSpPr>
        <p:spPr>
          <a:xfrm>
            <a:off x="1331640" y="0"/>
            <a:ext cx="7498080" cy="1143000"/>
          </a:xfrm>
        </p:spPr>
        <p:txBody>
          <a:bodyPr/>
          <a:lstStyle/>
          <a:p>
            <a:r>
              <a:rPr lang="es-ES_tradnl" sz="2800" dirty="0"/>
              <a:t>Tasa de Interés Compuesto</a:t>
            </a:r>
          </a:p>
        </p:txBody>
      </p:sp>
      <p:sp>
        <p:nvSpPr>
          <p:cNvPr id="9219" name="Rectangle 3"/>
          <p:cNvSpPr>
            <a:spLocks noGrp="1" noChangeArrowheads="1"/>
          </p:cNvSpPr>
          <p:nvPr>
            <p:ph idx="1"/>
          </p:nvPr>
        </p:nvSpPr>
        <p:spPr>
          <a:xfrm>
            <a:off x="1331640" y="1052736"/>
            <a:ext cx="7426072" cy="5544616"/>
          </a:xfrm>
        </p:spPr>
        <p:txBody>
          <a:bodyPr/>
          <a:lstStyle/>
          <a:p>
            <a:pPr>
              <a:buFont typeface="Wingdings" pitchFamily="2" charset="2"/>
              <a:buChar char="n"/>
              <a:defRPr/>
            </a:pPr>
            <a:r>
              <a:rPr lang="es-EC" sz="2000" dirty="0"/>
              <a:t>En el ejemplo anterior supongamos que al pasar el primer año colocamos el total del dinero por otro año mas:</a:t>
            </a:r>
          </a:p>
          <a:p>
            <a:pPr>
              <a:buFont typeface="Wingdings" pitchFamily="2" charset="2"/>
              <a:buChar char="n"/>
              <a:defRPr/>
            </a:pPr>
            <a:r>
              <a:rPr lang="es-EC" sz="2000" dirty="0"/>
              <a:t>o, lo que es lo mismo:</a:t>
            </a:r>
          </a:p>
          <a:p>
            <a:pPr>
              <a:buFont typeface="Wingdings" pitchFamily="2" charset="2"/>
              <a:buChar char="n"/>
              <a:defRPr/>
            </a:pPr>
            <a:endParaRPr lang="es-EC" sz="2000" dirty="0"/>
          </a:p>
          <a:p>
            <a:pPr>
              <a:buFont typeface="Wingdings" pitchFamily="2" charset="2"/>
              <a:buChar char="n"/>
              <a:defRPr/>
            </a:pPr>
            <a:endParaRPr lang="es-EC" sz="2000" dirty="0"/>
          </a:p>
          <a:p>
            <a:pPr>
              <a:buFont typeface="Wingdings" pitchFamily="2" charset="2"/>
              <a:buChar char="n"/>
              <a:defRPr/>
            </a:pPr>
            <a:r>
              <a:rPr lang="es-EC" sz="2000" dirty="0"/>
              <a:t>Generalizando, la fórmula del valor futuro con interés compuesto:</a:t>
            </a:r>
          </a:p>
          <a:p>
            <a:pPr>
              <a:buFont typeface="Wingdings" pitchFamily="2" charset="2"/>
              <a:buChar char="n"/>
              <a:defRPr/>
            </a:pPr>
            <a:endParaRPr lang="es-EC" sz="2000" dirty="0"/>
          </a:p>
          <a:p>
            <a:pPr lvl="1">
              <a:buFont typeface="Wingdings" pitchFamily="2" charset="2"/>
              <a:buNone/>
              <a:defRPr/>
            </a:pPr>
            <a:endParaRPr lang="es-EC" sz="1800" dirty="0"/>
          </a:p>
          <a:p>
            <a:pPr lvl="1">
              <a:buFont typeface="Wingdings" pitchFamily="2" charset="2"/>
              <a:buChar char="u"/>
              <a:defRPr/>
            </a:pPr>
            <a:r>
              <a:rPr lang="es-EC" sz="1800" dirty="0"/>
              <a:t>n= número  de períodos</a:t>
            </a:r>
            <a:endParaRPr lang="es-ES_tradnl" dirty="0"/>
          </a:p>
          <a:p>
            <a:pPr>
              <a:buFont typeface="Wingdings" pitchFamily="2" charset="2"/>
              <a:buChar char="n"/>
              <a:defRPr/>
            </a:pPr>
            <a:r>
              <a:rPr lang="es-ES_tradnl" sz="2000" dirty="0"/>
              <a:t>Interés Simple es un caso especial en donde n=1</a:t>
            </a:r>
            <a:endParaRPr lang="es-ES_tradnl" dirty="0"/>
          </a:p>
        </p:txBody>
      </p:sp>
      <p:graphicFrame>
        <p:nvGraphicFramePr>
          <p:cNvPr id="3074" name="Object 2"/>
          <p:cNvGraphicFramePr>
            <a:graphicFrameLocks noChangeAspect="1"/>
          </p:cNvGraphicFramePr>
          <p:nvPr/>
        </p:nvGraphicFramePr>
        <p:xfrm>
          <a:off x="1979712" y="2276872"/>
          <a:ext cx="6218238" cy="447675"/>
        </p:xfrm>
        <a:graphic>
          <a:graphicData uri="http://schemas.openxmlformats.org/presentationml/2006/ole">
            <mc:AlternateContent xmlns:mc="http://schemas.openxmlformats.org/markup-compatibility/2006">
              <mc:Choice xmlns:v="urn:schemas-microsoft-com:vml" Requires="v">
                <p:oleObj name="Equation" r:id="rId2" imgW="2819160" imgH="203040" progId="Equation.3">
                  <p:embed/>
                </p:oleObj>
              </mc:Choice>
              <mc:Fallback>
                <p:oleObj name="Equation" r:id="rId2" imgW="2819160" imgH="203040" progId="Equation.3">
                  <p:embed/>
                  <p:pic>
                    <p:nvPicPr>
                      <p:cNvPr id="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79712" y="2276872"/>
                        <a:ext cx="6218238" cy="447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5" name="Object 3"/>
          <p:cNvGraphicFramePr>
            <a:graphicFrameLocks noChangeAspect="1"/>
          </p:cNvGraphicFramePr>
          <p:nvPr/>
        </p:nvGraphicFramePr>
        <p:xfrm>
          <a:off x="1187624" y="3501008"/>
          <a:ext cx="7776864" cy="508000"/>
        </p:xfrm>
        <a:graphic>
          <a:graphicData uri="http://schemas.openxmlformats.org/presentationml/2006/ole">
            <mc:AlternateContent xmlns:mc="http://schemas.openxmlformats.org/markup-compatibility/2006">
              <mc:Choice xmlns:v="urn:schemas-microsoft-com:vml" Requires="v">
                <p:oleObj name="Equation" r:id="rId4" imgW="3670200" imgH="228600" progId="Equation.3">
                  <p:embed/>
                </p:oleObj>
              </mc:Choice>
              <mc:Fallback>
                <p:oleObj name="Equation" r:id="rId4" imgW="3670200" imgH="228600" progId="Equation.3">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87624" y="3501008"/>
                        <a:ext cx="7776864"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6" name="Object 4"/>
          <p:cNvGraphicFramePr>
            <a:graphicFrameLocks noChangeAspect="1"/>
          </p:cNvGraphicFramePr>
          <p:nvPr/>
        </p:nvGraphicFramePr>
        <p:xfrm>
          <a:off x="2986088" y="5002213"/>
          <a:ext cx="3657600" cy="784225"/>
        </p:xfrm>
        <a:graphic>
          <a:graphicData uri="http://schemas.openxmlformats.org/presentationml/2006/ole">
            <mc:AlternateContent xmlns:mc="http://schemas.openxmlformats.org/markup-compatibility/2006">
              <mc:Choice xmlns:v="urn:schemas-microsoft-com:vml" Requires="v">
                <p:oleObj name="Equation" r:id="rId6" imgW="1066680" imgH="228600" progId="Equation.3">
                  <p:embed/>
                </p:oleObj>
              </mc:Choice>
              <mc:Fallback>
                <p:oleObj name="Equation" r:id="rId6" imgW="1066680" imgH="228600" progId="Equation.3">
                  <p:embed/>
                  <p:pic>
                    <p:nvPicPr>
                      <p:cNvPr id="0"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86088" y="5002213"/>
                        <a:ext cx="3657600" cy="784225"/>
                      </a:xfrm>
                      <a:prstGeom prst="rect">
                        <a:avLst/>
                      </a:prstGeom>
                      <a:solidFill>
                        <a:schemeClr val="accent2">
                          <a:alpha val="50000"/>
                        </a:schemeClr>
                      </a:solidFill>
                      <a:ln>
                        <a:noFill/>
                      </a:ln>
                      <a:effectLst/>
                      <a:extLst>
                        <a:ext uri="{91240B29-F687-4F45-9708-019B960494DF}">
                          <a14:hiddenLine xmlns:a14="http://schemas.microsoft.com/office/drawing/2010/main" w="2857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4000" dirty="0"/>
              <a:t>Tasa Nominal y Efectiva</a:t>
            </a:r>
            <a:endParaRPr lang="es-AR" sz="4000" dirty="0"/>
          </a:p>
        </p:txBody>
      </p:sp>
      <p:sp>
        <p:nvSpPr>
          <p:cNvPr id="3" name="2 Marcador de contenido"/>
          <p:cNvSpPr>
            <a:spLocks noGrp="1"/>
          </p:cNvSpPr>
          <p:nvPr>
            <p:ph idx="1"/>
          </p:nvPr>
        </p:nvSpPr>
        <p:spPr>
          <a:xfrm>
            <a:off x="1187624" y="2057400"/>
            <a:ext cx="7498080" cy="4800600"/>
          </a:xfrm>
        </p:spPr>
        <p:txBody>
          <a:bodyPr>
            <a:normAutofit/>
          </a:bodyPr>
          <a:lstStyle/>
          <a:p>
            <a:pPr fontAlgn="base"/>
            <a:r>
              <a:rPr lang="es-AR" dirty="0"/>
              <a:t>La </a:t>
            </a:r>
            <a:r>
              <a:rPr lang="es-AR" b="1" dirty="0"/>
              <a:t>tasa de interés nominal</a:t>
            </a:r>
            <a:r>
              <a:rPr lang="es-AR" dirty="0"/>
              <a:t> es aquella que refleja la rentabilidad o el costo de un producto financiero de manera periódica.</a:t>
            </a:r>
          </a:p>
          <a:p>
            <a:pPr fontAlgn="base"/>
            <a:r>
              <a:rPr lang="es-AR" dirty="0"/>
              <a:t>La </a:t>
            </a:r>
            <a:r>
              <a:rPr lang="es-AR" b="1" dirty="0"/>
              <a:t>tasa efectiva</a:t>
            </a:r>
            <a:r>
              <a:rPr lang="es-AR" dirty="0"/>
              <a:t>, en cambio, señala la tasa a la que efectivamente está colocado el </a:t>
            </a:r>
            <a:r>
              <a:rPr lang="es-AR" b="1" dirty="0">
                <a:hlinkClick r:id="rId2"/>
              </a:rPr>
              <a:t>capital</a:t>
            </a:r>
            <a:endParaRPr lang="es-AR" dirty="0"/>
          </a:p>
          <a:p>
            <a:pPr>
              <a:buNone/>
            </a:pPr>
            <a:endParaRPr lang="es-A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r>
              <a:rPr lang="es-ES_tradnl" sz="2800" dirty="0"/>
              <a:t>Tasa Nominal y Efectiva</a:t>
            </a:r>
          </a:p>
        </p:txBody>
      </p:sp>
      <p:sp>
        <p:nvSpPr>
          <p:cNvPr id="11267" name="Rectangle 3"/>
          <p:cNvSpPr>
            <a:spLocks noGrp="1" noChangeArrowheads="1"/>
          </p:cNvSpPr>
          <p:nvPr>
            <p:ph idx="1"/>
          </p:nvPr>
        </p:nvSpPr>
        <p:spPr/>
        <p:txBody>
          <a:bodyPr/>
          <a:lstStyle/>
          <a:p>
            <a:pPr>
              <a:buFont typeface="Wingdings" pitchFamily="2" charset="2"/>
              <a:buChar char="n"/>
              <a:defRPr/>
            </a:pPr>
            <a:r>
              <a:rPr lang="es-EC" sz="2000" dirty="0"/>
              <a:t>Caso especial: Periodo Capitalización </a:t>
            </a:r>
            <a:r>
              <a:rPr lang="es-EC" sz="2000" dirty="0">
                <a:ea typeface="MS Gothic" pitchFamily="49" charset="-128"/>
              </a:rPr>
              <a:t>≠</a:t>
            </a:r>
            <a:r>
              <a:rPr lang="es-EC" sz="2000" dirty="0"/>
              <a:t> Periodo de tasa interés</a:t>
            </a:r>
          </a:p>
          <a:p>
            <a:pPr lvl="1">
              <a:buFont typeface="Wingdings" pitchFamily="2" charset="2"/>
              <a:buChar char="u"/>
              <a:defRPr/>
            </a:pPr>
            <a:r>
              <a:rPr lang="es-EC" sz="1800" dirty="0" err="1"/>
              <a:t>ej</a:t>
            </a:r>
            <a:r>
              <a:rPr lang="es-EC" sz="1800" dirty="0"/>
              <a:t>: Capitalización Trimestral y Tasa de Interés Anual</a:t>
            </a:r>
          </a:p>
          <a:p>
            <a:pPr>
              <a:buFont typeface="Wingdings" pitchFamily="2" charset="2"/>
              <a:buChar char="n"/>
              <a:defRPr/>
            </a:pPr>
            <a:r>
              <a:rPr lang="es-EC" sz="2000" dirty="0"/>
              <a:t>Ud. Deposita $1 a un año plazo a una tasa del 20% nominal, con Capitalización trimestrales (4 periodos por año).</a:t>
            </a:r>
          </a:p>
          <a:p>
            <a:pPr lvl="1">
              <a:buFont typeface="Wingdings" pitchFamily="2" charset="2"/>
              <a:buChar char="u"/>
              <a:defRPr/>
            </a:pPr>
            <a:r>
              <a:rPr lang="es-EC" sz="1800" dirty="0"/>
              <a:t>Interés de 20%÷ 4 = 5% trimestral</a:t>
            </a:r>
          </a:p>
          <a:p>
            <a:pPr lvl="1">
              <a:buFont typeface="Wingdings" pitchFamily="2" charset="2"/>
              <a:buChar char="u"/>
              <a:defRPr/>
            </a:pPr>
            <a:r>
              <a:rPr lang="es-EC" sz="1800" dirty="0"/>
              <a:t>Aplicando la Fórmula Anterior:</a:t>
            </a:r>
          </a:p>
          <a:p>
            <a:pPr lvl="1">
              <a:buFont typeface="Wingdings" pitchFamily="2" charset="2"/>
              <a:buChar char="u"/>
              <a:defRPr/>
            </a:pPr>
            <a:endParaRPr lang="es-EC" sz="1800" dirty="0"/>
          </a:p>
          <a:p>
            <a:pPr algn="ctr">
              <a:buFont typeface="Monotype Sorts" pitchFamily="2" charset="2"/>
              <a:buNone/>
              <a:defRPr/>
            </a:pPr>
            <a:r>
              <a:rPr lang="es-EC" sz="2000" b="1" dirty="0"/>
              <a:t>VF= 1 x (1+0.05)</a:t>
            </a:r>
            <a:r>
              <a:rPr lang="es-EC" sz="2000" b="1" baseline="30000" dirty="0"/>
              <a:t>4</a:t>
            </a:r>
            <a:r>
              <a:rPr lang="es-EC" sz="2000" b="1" dirty="0"/>
              <a:t> =</a:t>
            </a:r>
            <a:r>
              <a:rPr lang="es-EC" sz="2000" b="1" u="sng" dirty="0"/>
              <a:t>$1.2155</a:t>
            </a:r>
            <a:endParaRPr lang="es-EC" sz="2000" b="1" dirty="0"/>
          </a:p>
          <a:p>
            <a:pPr lvl="1">
              <a:buNone/>
              <a:defRPr/>
            </a:pPr>
            <a:endParaRPr lang="es-EC" sz="1800" dirty="0"/>
          </a:p>
          <a:p>
            <a:pPr lvl="1">
              <a:buFont typeface="Wingdings" pitchFamily="2" charset="2"/>
              <a:buChar char="u"/>
              <a:defRPr/>
            </a:pPr>
            <a:r>
              <a:rPr lang="es-EC" sz="1800" dirty="0"/>
              <a:t>lo que equivale a un interés real o efectivo del</a:t>
            </a:r>
            <a:endParaRPr lang="es-EC" dirty="0"/>
          </a:p>
        </p:txBody>
      </p:sp>
      <p:graphicFrame>
        <p:nvGraphicFramePr>
          <p:cNvPr id="4098" name="Object 2"/>
          <p:cNvGraphicFramePr>
            <a:graphicFrameLocks noChangeAspect="1"/>
          </p:cNvGraphicFramePr>
          <p:nvPr/>
        </p:nvGraphicFramePr>
        <p:xfrm>
          <a:off x="2051720" y="5373216"/>
          <a:ext cx="5308600" cy="895350"/>
        </p:xfrm>
        <a:graphic>
          <a:graphicData uri="http://schemas.openxmlformats.org/presentationml/2006/ole">
            <mc:AlternateContent xmlns:mc="http://schemas.openxmlformats.org/markup-compatibility/2006">
              <mc:Choice xmlns:v="urn:schemas-microsoft-com:vml" Requires="v">
                <p:oleObj name="Equation" r:id="rId2" imgW="2412720" imgH="406080" progId="Equation.3">
                  <p:embed/>
                </p:oleObj>
              </mc:Choice>
              <mc:Fallback>
                <p:oleObj name="Equation" r:id="rId2" imgW="2412720" imgH="406080" progId="Equation.3">
                  <p:embed/>
                  <p:pic>
                    <p:nvPicPr>
                      <p:cNvPr id="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1720" y="5373216"/>
                        <a:ext cx="5308600" cy="895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io">
  <a:themeElements>
    <a:clrScheme name="Solsticio">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io">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io">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2804</TotalTime>
  <Words>2517</Words>
  <Application>Microsoft Office PowerPoint</Application>
  <PresentationFormat>Presentación en pantalla (4:3)</PresentationFormat>
  <Paragraphs>430</Paragraphs>
  <Slides>47</Slides>
  <Notes>11</Notes>
  <HiddenSlides>0</HiddenSlides>
  <MMClips>0</MMClips>
  <ScaleCrop>false</ScaleCrop>
  <HeadingPairs>
    <vt:vector size="8" baseType="variant">
      <vt:variant>
        <vt:lpstr>Fuentes usadas</vt:lpstr>
      </vt:variant>
      <vt:variant>
        <vt:i4>9</vt:i4>
      </vt:variant>
      <vt:variant>
        <vt:lpstr>Tema</vt:lpstr>
      </vt:variant>
      <vt:variant>
        <vt:i4>1</vt:i4>
      </vt:variant>
      <vt:variant>
        <vt:lpstr>Servidores OLE incrustados</vt:lpstr>
      </vt:variant>
      <vt:variant>
        <vt:i4>3</vt:i4>
      </vt:variant>
      <vt:variant>
        <vt:lpstr>Títulos de diapositiva</vt:lpstr>
      </vt:variant>
      <vt:variant>
        <vt:i4>47</vt:i4>
      </vt:variant>
    </vt:vector>
  </HeadingPairs>
  <TitlesOfParts>
    <vt:vector size="60" baseType="lpstr">
      <vt:lpstr>Arial</vt:lpstr>
      <vt:lpstr>Calibri</vt:lpstr>
      <vt:lpstr>Georgia</vt:lpstr>
      <vt:lpstr>Gill Sans MT</vt:lpstr>
      <vt:lpstr>Monotype Sorts</vt:lpstr>
      <vt:lpstr>Times New Roman</vt:lpstr>
      <vt:lpstr>Verdana</vt:lpstr>
      <vt:lpstr>Wingdings</vt:lpstr>
      <vt:lpstr>Wingdings 2</vt:lpstr>
      <vt:lpstr>Solsticio</vt:lpstr>
      <vt:lpstr>Equation</vt:lpstr>
      <vt:lpstr>Document</vt:lpstr>
      <vt:lpstr>Ecuación</vt:lpstr>
      <vt:lpstr>ECONOMIA MINERA</vt:lpstr>
      <vt:lpstr>Mas Vale Pajaro en Mano que Ciento Volando</vt:lpstr>
      <vt:lpstr>Tasa de Interés</vt:lpstr>
      <vt:lpstr>Tasas de Interés</vt:lpstr>
      <vt:lpstr>Tasa de Interés Simple</vt:lpstr>
      <vt:lpstr>Tasas de Interés Simple Ejemplos</vt:lpstr>
      <vt:lpstr>Tasa de Interés Compuesto</vt:lpstr>
      <vt:lpstr>Tasa Nominal y Efectiva</vt:lpstr>
      <vt:lpstr>Tasa Nominal y Efectiva</vt:lpstr>
      <vt:lpstr>Métodos de Evaluación </vt:lpstr>
      <vt:lpstr>Criterios de Evaluación Financiera y Económica </vt:lpstr>
      <vt:lpstr>Costo de Oportunidad</vt:lpstr>
      <vt:lpstr>Costo de Oportunidad (cont.)</vt:lpstr>
      <vt:lpstr>Equivalencia</vt:lpstr>
      <vt:lpstr>Método del flujo de caja (Cash Flow)</vt:lpstr>
      <vt:lpstr>Flujo de Caja y  Diagrama de Flujo de Caja</vt:lpstr>
      <vt:lpstr>Diagrama de Flujo de Caja</vt:lpstr>
      <vt:lpstr>Valor Actual</vt:lpstr>
      <vt:lpstr>Flujo de Caja Descontado</vt:lpstr>
      <vt:lpstr>Valor Actual Neto</vt:lpstr>
      <vt:lpstr>Valor Actual Neto</vt:lpstr>
      <vt:lpstr>Presentación de PowerPoint</vt:lpstr>
      <vt:lpstr>Presentación de PowerPoint</vt:lpstr>
      <vt:lpstr>Presentación de PowerPoint</vt:lpstr>
      <vt:lpstr>Presentación de PowerPoint</vt:lpstr>
      <vt:lpstr>Presentación de PowerPoint</vt:lpstr>
      <vt:lpstr>Tasa Interna de Retorno (TIR)</vt:lpstr>
      <vt:lpstr>Presentación de PowerPoint</vt:lpstr>
      <vt:lpstr>Presentación de PowerPoint</vt:lpstr>
      <vt:lpstr>Presentación de PowerPoint</vt:lpstr>
      <vt:lpstr>Presentación de PowerPoint</vt:lpstr>
      <vt:lpstr>Presentación de PowerPoint</vt:lpstr>
      <vt:lpstr>Presentación de PowerPoint</vt:lpstr>
      <vt:lpstr>Periodo de Recuperación de Inversión</vt:lpstr>
      <vt:lpstr>Periodo de Recuperación de Inversión</vt:lpstr>
      <vt:lpstr>Presentación de PowerPoint</vt:lpstr>
      <vt:lpstr>Presentación de PowerPoint</vt:lpstr>
      <vt:lpstr>Presentación de PowerPoint</vt:lpstr>
      <vt:lpstr>Presentación de PowerPoint</vt:lpstr>
      <vt:lpstr>Presentación de PowerPoint</vt:lpstr>
      <vt:lpstr>Presentación de PowerPoint</vt:lpstr>
      <vt:lpstr>VENTAJAS Y DESVENTAJAS</vt:lpstr>
      <vt:lpstr>VENTAJAS Y DESVENTAJAS </vt:lpstr>
      <vt:lpstr>Cálculo del VPN con Excel</vt:lpstr>
      <vt:lpstr>Cálculo de la TIR con Excel</vt:lpstr>
      <vt:lpstr>Presentación de PowerPoint</vt:lpstr>
      <vt:lpstr>Presentación de PowerPoint</vt:lpstr>
    </vt:vector>
  </TitlesOfParts>
  <Company>Barcillo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Barcillo Barzinister</dc:creator>
  <cp:lastModifiedBy>Fabiana Valdiviezo</cp:lastModifiedBy>
  <cp:revision>422</cp:revision>
  <cp:lastPrinted>1601-01-01T00:00:00Z</cp:lastPrinted>
  <dcterms:created xsi:type="dcterms:W3CDTF">2002-07-19T11:47:45Z</dcterms:created>
  <dcterms:modified xsi:type="dcterms:W3CDTF">2023-06-13T21:58:03Z</dcterms:modified>
</cp:coreProperties>
</file>