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61" r:id="rId3"/>
    <p:sldId id="315" r:id="rId4"/>
    <p:sldId id="331" r:id="rId5"/>
    <p:sldId id="359" r:id="rId6"/>
    <p:sldId id="360" r:id="rId7"/>
    <p:sldId id="361" r:id="rId8"/>
    <p:sldId id="362" r:id="rId9"/>
    <p:sldId id="363" r:id="rId10"/>
    <p:sldId id="364" r:id="rId11"/>
    <p:sldId id="365" r:id="rId12"/>
    <p:sldId id="366" r:id="rId13"/>
    <p:sldId id="367" r:id="rId14"/>
    <p:sldId id="368" r:id="rId15"/>
    <p:sldId id="369" r:id="rId16"/>
    <p:sldId id="370" r:id="rId17"/>
    <p:sldId id="371" r:id="rId18"/>
    <p:sldId id="372" r:id="rId19"/>
    <p:sldId id="373" r:id="rId20"/>
    <p:sldId id="374" r:id="rId21"/>
    <p:sldId id="375" r:id="rId22"/>
    <p:sldId id="376" r:id="rId23"/>
    <p:sldId id="384" r:id="rId24"/>
    <p:sldId id="385" r:id="rId25"/>
    <p:sldId id="383" r:id="rId26"/>
    <p:sldId id="386" r:id="rId27"/>
    <p:sldId id="377" r:id="rId28"/>
    <p:sldId id="387" r:id="rId29"/>
    <p:sldId id="378" r:id="rId30"/>
    <p:sldId id="379" r:id="rId31"/>
    <p:sldId id="380" r:id="rId32"/>
    <p:sldId id="381" r:id="rId33"/>
    <p:sldId id="382" r:id="rId34"/>
    <p:sldId id="388" r:id="rId35"/>
  </p:sldIdLst>
  <p:sldSz cx="9144000" cy="6858000" type="screen4x3"/>
  <p:notesSz cx="7099300" cy="102346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DF816-57B7-4E10-8D18-617957F975A8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17495-9B6D-4D2D-BDD5-135DB309C2E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74238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517495-9B6D-4D2D-BDD5-135DB309C2E6}" type="slidenum">
              <a:rPr lang="es-AR" smtClean="0"/>
              <a:pPr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88579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3FDD5DC-8AE9-4E79-85AD-B5E47A3FFC35}" type="datetimeFigureOut">
              <a:rPr lang="es-AR" smtClean="0"/>
              <a:pPr/>
              <a:t>13/05/2015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BD92D93-2DFB-403E-8AC6-810DCC03AF8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Redes I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Unidad 5</a:t>
            </a:r>
          </a:p>
          <a:p>
            <a:r>
              <a:rPr lang="es-AR" dirty="0" smtClean="0"/>
              <a:t>2da parte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 Es un protocolo de nivel de red responsable de encontrar la </a:t>
            </a:r>
            <a:r>
              <a:rPr lang="es-MX" dirty="0" smtClean="0"/>
              <a:t>dirección hardware </a:t>
            </a:r>
            <a:r>
              <a:rPr lang="es-MX" dirty="0"/>
              <a:t>(Ethernet MAC) que corresponde a una determinada dirección IP</a:t>
            </a:r>
            <a:r>
              <a:rPr lang="es-MX" dirty="0" smtClean="0"/>
              <a:t>.</a:t>
            </a:r>
          </a:p>
          <a:p>
            <a:r>
              <a:rPr lang="es-MX" dirty="0" smtClean="0"/>
              <a:t> </a:t>
            </a:r>
            <a:r>
              <a:rPr lang="es-MX" dirty="0"/>
              <a:t>Para ello </a:t>
            </a:r>
            <a:r>
              <a:rPr lang="es-MX" dirty="0" smtClean="0"/>
              <a:t>se envía </a:t>
            </a:r>
            <a:r>
              <a:rPr lang="es-MX" dirty="0"/>
              <a:t>un paquete (ARP </a:t>
            </a:r>
            <a:r>
              <a:rPr lang="es-MX" dirty="0" err="1"/>
              <a:t>request</a:t>
            </a:r>
            <a:r>
              <a:rPr lang="es-MX" dirty="0"/>
              <a:t>) a la dirección de difusión de la red (</a:t>
            </a:r>
            <a:r>
              <a:rPr lang="es-MX" dirty="0" err="1"/>
              <a:t>broadcast</a:t>
            </a:r>
            <a:r>
              <a:rPr lang="es-MX" dirty="0"/>
              <a:t> (MAC = </a:t>
            </a:r>
            <a:r>
              <a:rPr lang="es-MX" dirty="0" err="1" smtClean="0"/>
              <a:t>ff</a:t>
            </a:r>
            <a:r>
              <a:rPr lang="es-MX" dirty="0" smtClean="0"/>
              <a:t> </a:t>
            </a:r>
            <a:r>
              <a:rPr lang="es-MX" dirty="0" err="1" smtClean="0"/>
              <a:t>ff</a:t>
            </a:r>
            <a:r>
              <a:rPr lang="es-MX" dirty="0" smtClean="0"/>
              <a:t> </a:t>
            </a:r>
            <a:r>
              <a:rPr lang="es-MX" dirty="0" err="1"/>
              <a:t>ff</a:t>
            </a:r>
            <a:r>
              <a:rPr lang="es-MX" dirty="0"/>
              <a:t> </a:t>
            </a:r>
            <a:r>
              <a:rPr lang="es-MX" dirty="0" err="1"/>
              <a:t>ff</a:t>
            </a:r>
            <a:r>
              <a:rPr lang="es-MX" dirty="0"/>
              <a:t> </a:t>
            </a:r>
            <a:r>
              <a:rPr lang="es-MX" dirty="0" err="1"/>
              <a:t>ff</a:t>
            </a:r>
            <a:r>
              <a:rPr lang="es-MX" dirty="0"/>
              <a:t> </a:t>
            </a:r>
            <a:r>
              <a:rPr lang="es-MX" dirty="0" err="1"/>
              <a:t>ff</a:t>
            </a:r>
            <a:r>
              <a:rPr lang="es-MX" dirty="0"/>
              <a:t>)) que contiene la dirección IP por la que se pregunta, y se espera a que esa</a:t>
            </a:r>
            <a:br>
              <a:rPr lang="es-MX" dirty="0"/>
            </a:br>
            <a:r>
              <a:rPr lang="es-MX" dirty="0"/>
              <a:t>máquina (u otra) responda (ARP </a:t>
            </a:r>
            <a:r>
              <a:rPr lang="es-MX" dirty="0" err="1"/>
              <a:t>reply</a:t>
            </a:r>
            <a:r>
              <a:rPr lang="es-MX" dirty="0"/>
              <a:t>) con la dirección Ethernet que le corresponde</a:t>
            </a:r>
            <a:r>
              <a:rPr lang="es-MX" dirty="0" smtClean="0"/>
              <a:t>.</a:t>
            </a:r>
          </a:p>
          <a:p>
            <a:r>
              <a:rPr lang="es-MX" dirty="0" smtClean="0"/>
              <a:t>Cada </a:t>
            </a:r>
            <a:r>
              <a:rPr lang="es-MX" dirty="0"/>
              <a:t>máquina mantiene una caché con las direcciones traducidas para reducir el retardo</a:t>
            </a:r>
            <a:br>
              <a:rPr lang="es-MX" dirty="0"/>
            </a:br>
            <a:r>
              <a:rPr lang="es-MX" dirty="0"/>
              <a:t>y la carga.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ARP: </a:t>
            </a:r>
            <a:r>
              <a:rPr lang="es-MX" dirty="0" err="1" smtClean="0"/>
              <a:t>A</a:t>
            </a:r>
            <a:r>
              <a:rPr lang="es-MX" b="0" dirty="0" err="1" smtClean="0"/>
              <a:t>ddress</a:t>
            </a:r>
            <a:r>
              <a:rPr lang="es-MX" b="0" dirty="0" smtClean="0"/>
              <a:t> </a:t>
            </a:r>
            <a:r>
              <a:rPr lang="es-MX" dirty="0" err="1"/>
              <a:t>R</a:t>
            </a:r>
            <a:r>
              <a:rPr lang="es-MX" b="0" dirty="0" err="1"/>
              <a:t>esolution</a:t>
            </a:r>
            <a:r>
              <a:rPr lang="es-MX" b="0" dirty="0"/>
              <a:t> </a:t>
            </a:r>
            <a:r>
              <a:rPr lang="es-MX" dirty="0" err="1" smtClean="0"/>
              <a:t>P</a:t>
            </a:r>
            <a:r>
              <a:rPr lang="es-MX" b="0" dirty="0" err="1" smtClean="0"/>
              <a:t>rotocol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90061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es el sub protocolo de control y notificación </a:t>
            </a:r>
            <a:r>
              <a:rPr lang="es-MX" dirty="0" smtClean="0"/>
              <a:t>de errores </a:t>
            </a:r>
            <a:r>
              <a:rPr lang="es-MX" dirty="0"/>
              <a:t>del Protocolo de Internet (IP</a:t>
            </a:r>
            <a:r>
              <a:rPr lang="es-MX" dirty="0" smtClean="0"/>
              <a:t>)</a:t>
            </a:r>
          </a:p>
          <a:p>
            <a:r>
              <a:rPr lang="es-MX" dirty="0"/>
              <a:t>se usa para enviar mensajes de error</a:t>
            </a:r>
            <a:r>
              <a:rPr lang="es-MX" dirty="0" smtClean="0"/>
              <a:t>, indicando </a:t>
            </a:r>
            <a:r>
              <a:rPr lang="es-MX" dirty="0"/>
              <a:t>por ejemplo que un servicio determinado no está disponible o que un </a:t>
            </a:r>
            <a:r>
              <a:rPr lang="es-MX" dirty="0" err="1"/>
              <a:t>router</a:t>
            </a:r>
            <a:r>
              <a:rPr lang="es-MX" dirty="0"/>
              <a:t> </a:t>
            </a:r>
            <a:r>
              <a:rPr lang="es-MX" dirty="0" smtClean="0"/>
              <a:t>o host </a:t>
            </a:r>
            <a:r>
              <a:rPr lang="es-MX" dirty="0"/>
              <a:t>no puede ser </a:t>
            </a:r>
            <a:r>
              <a:rPr lang="es-MX" dirty="0" smtClean="0"/>
              <a:t>localizado</a:t>
            </a:r>
          </a:p>
          <a:p>
            <a:r>
              <a:rPr lang="es-MX" dirty="0"/>
              <a:t>difiere del propósito de TCP y UDP ya que generalmente no se utiliza </a:t>
            </a:r>
            <a:r>
              <a:rPr lang="es-MX" dirty="0" smtClean="0"/>
              <a:t>directamente por </a:t>
            </a:r>
            <a:r>
              <a:rPr lang="es-MX" dirty="0"/>
              <a:t>las aplicaciones de usuario en la </a:t>
            </a:r>
            <a:r>
              <a:rPr lang="es-MX" dirty="0" smtClean="0"/>
              <a:t>red</a:t>
            </a:r>
          </a:p>
          <a:p>
            <a:r>
              <a:rPr lang="es-MX" dirty="0" smtClean="0"/>
              <a:t>Una excepción </a:t>
            </a:r>
            <a:r>
              <a:rPr lang="es-MX" dirty="0"/>
              <a:t>es la herramienta </a:t>
            </a:r>
            <a:r>
              <a:rPr lang="es-MX" b="1" dirty="0"/>
              <a:t>ping </a:t>
            </a:r>
            <a:r>
              <a:rPr lang="es-MX" b="1" dirty="0" smtClean="0"/>
              <a:t>y </a:t>
            </a:r>
            <a:r>
              <a:rPr lang="es-MX" b="1" dirty="0" err="1"/>
              <a:t>traceroute</a:t>
            </a:r>
            <a:r>
              <a:rPr lang="es-MX" dirty="0"/>
              <a:t>, que envían mensajes de petición Echo ICMP (y recibe mensajes de </a:t>
            </a:r>
            <a:r>
              <a:rPr lang="es-MX" dirty="0" smtClean="0"/>
              <a:t>respuesta Echo)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ICMP</a:t>
            </a:r>
            <a:r>
              <a:rPr lang="es-MX" b="0" dirty="0"/>
              <a:t>: El </a:t>
            </a:r>
            <a:r>
              <a:rPr lang="es-MX" dirty="0"/>
              <a:t>Protocolo de Mensajes de Control de Internet</a:t>
            </a:r>
          </a:p>
        </p:txBody>
      </p:sp>
    </p:spTree>
    <p:extLst>
      <p:ext uri="{BB962C8B-B14F-4D97-AF65-F5344CB8AC3E}">
        <p14:creationId xmlns:p14="http://schemas.microsoft.com/office/powerpoint/2010/main" val="2382077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 un protocolo del nivel de transporte </a:t>
            </a:r>
            <a:r>
              <a:rPr lang="es-MX" dirty="0" smtClean="0"/>
              <a:t>basado en </a:t>
            </a:r>
            <a:r>
              <a:rPr lang="es-MX" dirty="0"/>
              <a:t>el intercambio de datagramas (Paquetes</a:t>
            </a:r>
            <a:r>
              <a:rPr lang="es-MX" dirty="0" smtClean="0"/>
              <a:t>).</a:t>
            </a:r>
          </a:p>
          <a:p>
            <a:r>
              <a:rPr lang="es-MX" dirty="0"/>
              <a:t>sin que se haya establecido previamente una </a:t>
            </a:r>
            <a:r>
              <a:rPr lang="es-MX" dirty="0" smtClean="0"/>
              <a:t>conexión</a:t>
            </a:r>
          </a:p>
          <a:p>
            <a:r>
              <a:rPr lang="es-MX" smtClean="0"/>
              <a:t>NO </a:t>
            </a:r>
            <a:r>
              <a:rPr lang="es-MX" dirty="0" smtClean="0"/>
              <a:t>tiene </a:t>
            </a:r>
            <a:r>
              <a:rPr lang="es-MX" dirty="0"/>
              <a:t>confirmación ni control </a:t>
            </a:r>
            <a:r>
              <a:rPr lang="es-MX"/>
              <a:t>de </a:t>
            </a:r>
            <a:r>
              <a:rPr lang="es-MX" smtClean="0"/>
              <a:t>flujo</a:t>
            </a: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UDP</a:t>
            </a:r>
            <a:r>
              <a:rPr lang="pt-BR" b="0" dirty="0"/>
              <a:t>: </a:t>
            </a:r>
            <a:r>
              <a:rPr lang="pt-BR" dirty="0" err="1"/>
              <a:t>User</a:t>
            </a:r>
            <a:r>
              <a:rPr lang="pt-BR" dirty="0"/>
              <a:t> </a:t>
            </a:r>
            <a:r>
              <a:rPr lang="pt-BR" dirty="0" err="1"/>
              <a:t>Datagram</a:t>
            </a:r>
            <a:r>
              <a:rPr lang="pt-BR" dirty="0"/>
              <a:t> </a:t>
            </a:r>
            <a:r>
              <a:rPr lang="pt-BR" dirty="0" err="1"/>
              <a:t>Protocol</a:t>
            </a:r>
            <a:r>
              <a:rPr lang="pt-BR" dirty="0"/>
              <a:t> </a:t>
            </a:r>
            <a:r>
              <a:rPr lang="pt-BR" b="0" dirty="0"/>
              <a:t>(</a:t>
            </a:r>
            <a:r>
              <a:rPr lang="pt-BR" dirty="0"/>
              <a:t>UDP</a:t>
            </a:r>
            <a:r>
              <a:rPr lang="pt-BR" b="0" dirty="0"/>
              <a:t>)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90641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NAT </a:t>
            </a:r>
            <a:r>
              <a:rPr lang="es-MX" dirty="0"/>
              <a:t>es un servicio que surge de la necesidad de ampliar la cantidad de nodos que </a:t>
            </a:r>
            <a:r>
              <a:rPr lang="es-MX" dirty="0" smtClean="0"/>
              <a:t>se pueden </a:t>
            </a:r>
            <a:r>
              <a:rPr lang="es-MX" dirty="0"/>
              <a:t>conectar a una red pública ante la falta de direcciones IP del protocolo IPv4</a:t>
            </a:r>
            <a:r>
              <a:rPr lang="es-MX" dirty="0" smtClean="0"/>
              <a:t>.</a:t>
            </a:r>
          </a:p>
          <a:p>
            <a:r>
              <a:rPr lang="es-MX" dirty="0"/>
              <a:t>Es un mecanismo de traducción de direcciones reservadas como “privadas” a una sola </a:t>
            </a:r>
            <a:r>
              <a:rPr lang="es-MX" dirty="0" smtClean="0"/>
              <a:t>IP pública</a:t>
            </a:r>
            <a:r>
              <a:rPr lang="es-MX" dirty="0"/>
              <a:t>.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Conexión de Redes </a:t>
            </a:r>
            <a:r>
              <a:rPr lang="es-MX" dirty="0" err="1" smtClean="0"/>
              <a:t>Lan</a:t>
            </a:r>
            <a:r>
              <a:rPr lang="es-MX" dirty="0" smtClean="0"/>
              <a:t> Privadas a Internet: NAT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21774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dirty="0"/>
              <a:t>El protocolo TCP/IP tiene la capacidad de generar varias conexiones simultáneas con </a:t>
            </a:r>
            <a:r>
              <a:rPr lang="es-MX" dirty="0" smtClean="0"/>
              <a:t>un dispositivo </a:t>
            </a:r>
            <a:r>
              <a:rPr lang="es-MX" dirty="0"/>
              <a:t>remoto</a:t>
            </a:r>
            <a:r>
              <a:rPr lang="es-MX" dirty="0" smtClean="0"/>
              <a:t>.</a:t>
            </a:r>
          </a:p>
          <a:p>
            <a:r>
              <a:rPr lang="es-MX" dirty="0"/>
              <a:t>Una pasarela NAT cambia la dirección origen en cada paquete de salida y, </a:t>
            </a:r>
            <a:r>
              <a:rPr lang="es-MX" dirty="0" smtClean="0"/>
              <a:t>dependiendo del </a:t>
            </a:r>
            <a:r>
              <a:rPr lang="es-MX" dirty="0"/>
              <a:t>método, también el puerto origen para que sea único</a:t>
            </a:r>
            <a:r>
              <a:rPr lang="es-MX" dirty="0" smtClean="0"/>
              <a:t>.</a:t>
            </a:r>
          </a:p>
          <a:p>
            <a:r>
              <a:rPr lang="es-MX" dirty="0"/>
              <a:t>S</a:t>
            </a:r>
            <a:r>
              <a:rPr lang="es-MX" dirty="0" smtClean="0"/>
              <a:t>e </a:t>
            </a:r>
            <a:r>
              <a:rPr lang="es-MX" dirty="0"/>
              <a:t>almacenan en una tabla, para recordar qué dirección y puerto </a:t>
            </a:r>
            <a:r>
              <a:rPr lang="es-MX" dirty="0" smtClean="0"/>
              <a:t>le corresponde </a:t>
            </a:r>
            <a:r>
              <a:rPr lang="es-MX" dirty="0"/>
              <a:t>a cada dispositivo cliente y así saber donde deben regresar los paquetes </a:t>
            </a:r>
            <a:r>
              <a:rPr lang="es-MX" dirty="0" smtClean="0"/>
              <a:t>de respuesta.</a:t>
            </a:r>
          </a:p>
          <a:p>
            <a:r>
              <a:rPr lang="es-MX" dirty="0"/>
              <a:t>S</a:t>
            </a:r>
            <a:r>
              <a:rPr lang="es-MX" dirty="0" smtClean="0"/>
              <a:t>e </a:t>
            </a:r>
            <a:r>
              <a:rPr lang="es-MX" dirty="0"/>
              <a:t>puede </a:t>
            </a:r>
            <a:r>
              <a:rPr lang="es-MX" dirty="0" smtClean="0"/>
              <a:t>definir en </a:t>
            </a:r>
            <a:r>
              <a:rPr lang="es-MX" dirty="0"/>
              <a:t>la tabla que en un determinado puerto y dirección se pueda acceder a </a:t>
            </a:r>
            <a:r>
              <a:rPr lang="es-MX" dirty="0" smtClean="0"/>
              <a:t>un determinado </a:t>
            </a:r>
            <a:r>
              <a:rPr lang="es-MX" dirty="0"/>
              <a:t>dispositivo, como por ejemplo un servidor web, lo que se denomina </a:t>
            </a:r>
            <a:r>
              <a:rPr lang="es-MX" b="1" dirty="0" smtClean="0"/>
              <a:t>NAT </a:t>
            </a:r>
            <a:r>
              <a:rPr lang="fr-FR" b="1" dirty="0" err="1" smtClean="0"/>
              <a:t>inverso</a:t>
            </a:r>
            <a:r>
              <a:rPr lang="fr-FR" b="1" dirty="0" smtClean="0"/>
              <a:t> </a:t>
            </a:r>
            <a:r>
              <a:rPr lang="fr-FR" dirty="0"/>
              <a:t>o </a:t>
            </a:r>
            <a:r>
              <a:rPr lang="fr-FR" b="1" dirty="0"/>
              <a:t>DNAT </a:t>
            </a:r>
            <a:r>
              <a:rPr lang="fr-FR" dirty="0"/>
              <a:t>(Destination NAT).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NAT: </a:t>
            </a:r>
            <a:r>
              <a:rPr lang="es-MX" dirty="0"/>
              <a:t>Funcionamiento</a:t>
            </a:r>
          </a:p>
        </p:txBody>
      </p:sp>
    </p:spTree>
    <p:extLst>
      <p:ext uri="{BB962C8B-B14F-4D97-AF65-F5344CB8AC3E}">
        <p14:creationId xmlns:p14="http://schemas.microsoft.com/office/powerpoint/2010/main" val="1189235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3200" dirty="0"/>
              <a:t>E</a:t>
            </a:r>
            <a:r>
              <a:rPr lang="es-MX" sz="3200" dirty="0" smtClean="0"/>
              <a:t>s una tecnología </a:t>
            </a:r>
            <a:r>
              <a:rPr lang="es-MX" sz="3200" dirty="0"/>
              <a:t>de red que permite una extensión de la red local sobre una red pública o </a:t>
            </a:r>
            <a:r>
              <a:rPr lang="es-MX" sz="3200" dirty="0" smtClean="0"/>
              <a:t>no controlada</a:t>
            </a:r>
            <a:r>
              <a:rPr lang="es-MX" sz="3200" dirty="0"/>
              <a:t>, como por ejemplo </a:t>
            </a:r>
            <a:r>
              <a:rPr lang="es-MX" sz="3200" dirty="0" smtClean="0"/>
              <a:t>Internet. </a:t>
            </a:r>
          </a:p>
          <a:p>
            <a:r>
              <a:rPr lang="es-MX" sz="3200" dirty="0" err="1" smtClean="0"/>
              <a:t>Ej.Utilizando</a:t>
            </a:r>
            <a:r>
              <a:rPr lang="es-MX" sz="3200" dirty="0" smtClean="0"/>
              <a:t> la </a:t>
            </a:r>
            <a:r>
              <a:rPr lang="es-MX" sz="3200" dirty="0"/>
              <a:t>infraestructura de </a:t>
            </a:r>
            <a:r>
              <a:rPr lang="es-MX" sz="3200" dirty="0" smtClean="0"/>
              <a:t>Internet conectar dos o mas sucursales.</a:t>
            </a: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REDES PRIVADAS </a:t>
            </a:r>
            <a:r>
              <a:rPr lang="es-MX" dirty="0" smtClean="0"/>
              <a:t>VIRTUALES VPN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06230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 smtClean="0"/>
              <a:t>Autentificación </a:t>
            </a:r>
            <a:r>
              <a:rPr lang="es-MX" dirty="0"/>
              <a:t>y autorización: ¿Quién está del otro lado? Usuario/equipo y qué </a:t>
            </a:r>
            <a:r>
              <a:rPr lang="es-MX" dirty="0" smtClean="0"/>
              <a:t>nivel de </a:t>
            </a:r>
            <a:r>
              <a:rPr lang="es-MX" dirty="0"/>
              <a:t>acceso debe tener.</a:t>
            </a:r>
          </a:p>
          <a:p>
            <a:r>
              <a:rPr lang="es-MX" dirty="0" smtClean="0"/>
              <a:t>Integridad</a:t>
            </a:r>
            <a:r>
              <a:rPr lang="es-MX" dirty="0"/>
              <a:t>: de que los datos enviados no han sido alterados. Para ello se </a:t>
            </a:r>
            <a:r>
              <a:rPr lang="es-MX" dirty="0" smtClean="0"/>
              <a:t>utiliza funciones </a:t>
            </a:r>
            <a:r>
              <a:rPr lang="es-MX" dirty="0"/>
              <a:t>de Hash. Los algoritmos de hash más comunes son los </a:t>
            </a:r>
            <a:r>
              <a:rPr lang="es-MX" dirty="0" err="1"/>
              <a:t>Message</a:t>
            </a:r>
            <a:r>
              <a:rPr lang="es-MX" dirty="0"/>
              <a:t> </a:t>
            </a:r>
            <a:r>
              <a:rPr lang="es-MX" dirty="0" err="1" smtClean="0"/>
              <a:t>Digest</a:t>
            </a:r>
            <a:r>
              <a:rPr lang="es-MX" dirty="0" smtClean="0"/>
              <a:t> (</a:t>
            </a:r>
            <a:r>
              <a:rPr lang="es-MX" dirty="0"/>
              <a:t>MD2 y MD5) y el </a:t>
            </a:r>
            <a:r>
              <a:rPr lang="es-MX" dirty="0" err="1"/>
              <a:t>Secure</a:t>
            </a:r>
            <a:r>
              <a:rPr lang="es-MX" dirty="0"/>
              <a:t> Hash </a:t>
            </a:r>
            <a:r>
              <a:rPr lang="es-MX" dirty="0" err="1"/>
              <a:t>Algorithm</a:t>
            </a:r>
            <a:r>
              <a:rPr lang="es-MX" dirty="0"/>
              <a:t> (SHA).</a:t>
            </a:r>
          </a:p>
          <a:p>
            <a:r>
              <a:rPr lang="es-MX" dirty="0" smtClean="0"/>
              <a:t>Confidencialidad</a:t>
            </a:r>
            <a:r>
              <a:rPr lang="es-MX" dirty="0"/>
              <a:t>: Dado que solo puede ser interpretada por nadie más que </a:t>
            </a:r>
            <a:r>
              <a:rPr lang="es-MX" dirty="0" smtClean="0"/>
              <a:t>los destinatarios </a:t>
            </a:r>
            <a:r>
              <a:rPr lang="es-MX" dirty="0"/>
              <a:t>de la misma. Se hace uso de algoritmos de cifrado como </a:t>
            </a:r>
            <a:r>
              <a:rPr lang="es-MX" dirty="0" smtClean="0"/>
              <a:t>Data </a:t>
            </a:r>
            <a:r>
              <a:rPr lang="fr-FR" dirty="0" err="1" smtClean="0"/>
              <a:t>Encryption</a:t>
            </a:r>
            <a:r>
              <a:rPr lang="fr-FR" dirty="0" smtClean="0"/>
              <a:t> </a:t>
            </a:r>
            <a:r>
              <a:rPr lang="fr-FR" dirty="0"/>
              <a:t>Standard (DES), Triple DES (3DES) y Advanced </a:t>
            </a:r>
            <a:r>
              <a:rPr lang="fr-FR" dirty="0" err="1"/>
              <a:t>Encryption</a:t>
            </a:r>
            <a:r>
              <a:rPr lang="fr-FR" dirty="0"/>
              <a:t> </a:t>
            </a:r>
            <a:r>
              <a:rPr lang="fr-FR" dirty="0" smtClean="0"/>
              <a:t>Standard </a:t>
            </a:r>
            <a:r>
              <a:rPr lang="es-MX" dirty="0" smtClean="0"/>
              <a:t>(</a:t>
            </a:r>
            <a:r>
              <a:rPr lang="es-MX" dirty="0"/>
              <a:t>AES).</a:t>
            </a:r>
          </a:p>
          <a:p>
            <a:r>
              <a:rPr lang="es-MX" dirty="0" smtClean="0"/>
              <a:t> </a:t>
            </a:r>
            <a:r>
              <a:rPr lang="es-MX" dirty="0"/>
              <a:t>No repudio: es decir, un mensaje tiene que ir firmado, y el que lo firma no </a:t>
            </a:r>
            <a:r>
              <a:rPr lang="es-MX" dirty="0" smtClean="0"/>
              <a:t>puede negar </a:t>
            </a:r>
            <a:r>
              <a:rPr lang="es-MX" dirty="0"/>
              <a:t>que el mensaje lo envió él.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Medios conexión segura VPN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55028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200" dirty="0" smtClean="0"/>
              <a:t>Identificación de usuario</a:t>
            </a:r>
          </a:p>
          <a:p>
            <a:pPr marL="109728" indent="0">
              <a:buNone/>
            </a:pPr>
            <a:endParaRPr lang="es-MX" sz="3200" dirty="0" smtClean="0"/>
          </a:p>
          <a:p>
            <a:r>
              <a:rPr lang="es-MX" sz="3200" dirty="0" smtClean="0"/>
              <a:t>Codificación de datos</a:t>
            </a:r>
          </a:p>
          <a:p>
            <a:pPr marL="109728" indent="0">
              <a:buNone/>
            </a:pPr>
            <a:endParaRPr lang="es-MX" sz="3200" dirty="0" smtClean="0"/>
          </a:p>
          <a:p>
            <a:r>
              <a:rPr lang="es-MX" sz="3200" dirty="0" smtClean="0"/>
              <a:t>Actualización de claves</a:t>
            </a:r>
            <a:endParaRPr lang="es-MX" sz="32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Requerimientos básicos VPN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23879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/>
              <a:t>VPN de acceso </a:t>
            </a:r>
            <a:r>
              <a:rPr lang="es-MX" b="1" dirty="0" smtClean="0"/>
              <a:t>remoto</a:t>
            </a:r>
          </a:p>
          <a:p>
            <a:r>
              <a:rPr lang="es-MX" b="1" dirty="0"/>
              <a:t>VPN </a:t>
            </a:r>
            <a:r>
              <a:rPr lang="es-MX" b="1" dirty="0" smtClean="0"/>
              <a:t>punto a punto : </a:t>
            </a:r>
            <a:r>
              <a:rPr lang="es-MX" b="1" dirty="0" err="1" smtClean="0"/>
              <a:t>Tunneling</a:t>
            </a:r>
            <a:endParaRPr lang="es-MX" b="1" dirty="0" smtClean="0"/>
          </a:p>
          <a:p>
            <a:r>
              <a:rPr lang="es-MX" b="1" dirty="0"/>
              <a:t>VPN Virtual LAN </a:t>
            </a:r>
            <a:r>
              <a:rPr lang="es-MX" b="1" dirty="0" smtClean="0"/>
              <a:t>VLAN</a:t>
            </a:r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Tipos de VPN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44221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</a:t>
            </a:r>
            <a:r>
              <a:rPr lang="es-MX" dirty="0" smtClean="0"/>
              <a:t>s </a:t>
            </a:r>
            <a:r>
              <a:rPr lang="es-MX" dirty="0"/>
              <a:t>un grupo de recursos que hacen posible que la señal de voz viaje </a:t>
            </a:r>
            <a:r>
              <a:rPr lang="es-MX" dirty="0" smtClean="0"/>
              <a:t>a través </a:t>
            </a:r>
            <a:r>
              <a:rPr lang="es-MX" dirty="0"/>
              <a:t>de Internet empleando un protocolo IP (Internet </a:t>
            </a:r>
            <a:r>
              <a:rPr lang="es-MX" dirty="0" err="1"/>
              <a:t>Protocol</a:t>
            </a:r>
            <a:r>
              <a:rPr lang="es-MX" dirty="0" smtClean="0"/>
              <a:t>)</a:t>
            </a:r>
          </a:p>
          <a:p>
            <a:r>
              <a:rPr lang="es-MX" dirty="0" smtClean="0"/>
              <a:t>Se envía </a:t>
            </a:r>
            <a:r>
              <a:rPr lang="es-MX" dirty="0"/>
              <a:t>la señal de voz en forma digital en </a:t>
            </a:r>
            <a:r>
              <a:rPr lang="es-MX" dirty="0" smtClean="0"/>
              <a:t>paquetes</a:t>
            </a:r>
          </a:p>
          <a:p>
            <a:r>
              <a:rPr lang="es-MX" dirty="0"/>
              <a:t>El tráfico de Voz sobre IP puede circular por cualquier red IP, incluyendo </a:t>
            </a:r>
            <a:r>
              <a:rPr lang="es-MX" dirty="0" smtClean="0"/>
              <a:t>aquellas conectadas </a:t>
            </a:r>
            <a:r>
              <a:rPr lang="es-MX" dirty="0"/>
              <a:t>a Internet, como por ejemplo redes de área local (LAN).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VOIP o </a:t>
            </a:r>
            <a:r>
              <a:rPr lang="es-MX" b="0" dirty="0"/>
              <a:t>Voz sobre IP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96805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s-AR" sz="3600" b="1" dirty="0" smtClean="0"/>
              <a:t>Funciones básicas de los protocolos. Encapsulamiento. Fragmentación y </a:t>
            </a:r>
            <a:r>
              <a:rPr lang="es-AR" sz="3600" dirty="0" err="1" smtClean="0"/>
              <a:t>reensamblado</a:t>
            </a:r>
            <a:r>
              <a:rPr lang="es-AR" sz="3600" dirty="0" smtClean="0"/>
              <a:t>. Control de conexión. Entrega ordenada. Control de flujo. Control de errores. Direccionamiento. </a:t>
            </a:r>
            <a:r>
              <a:rPr lang="es-AR" sz="3600" dirty="0" err="1" smtClean="0"/>
              <a:t>Multiplexación</a:t>
            </a:r>
            <a:r>
              <a:rPr lang="es-AR" sz="3600" dirty="0" smtClean="0"/>
              <a:t>. Servicios de transmisión. </a:t>
            </a:r>
            <a:r>
              <a:rPr lang="es-AR" sz="3600" b="1" dirty="0" smtClean="0"/>
              <a:t>Principios de la interconexión entre redes. Requisitos, Enfoques sobre la arquitectura. TCP/IP e Internet. Historia. Fundamentos. Direcciones IP. Máscara de Subred. Ejemplos. Servidores.</a:t>
            </a:r>
          </a:p>
          <a:p>
            <a:r>
              <a:rPr lang="es-AR" sz="3600" dirty="0" smtClean="0"/>
              <a:t>Sistemas Operativos. DNS. Nombres de hosts de Internet. Clientes. Concepto de Firewall.</a:t>
            </a:r>
          </a:p>
          <a:p>
            <a:r>
              <a:rPr lang="es-AR" sz="3600" dirty="0" smtClean="0"/>
              <a:t>Concepto de Proxy. Filtrado de Direcciones IP. Ruteo. Protocolos. RIP. ARP. ICMP. UDP. NAT.</a:t>
            </a:r>
          </a:p>
          <a:p>
            <a:r>
              <a:rPr lang="es-AR" sz="3600" dirty="0" smtClean="0"/>
              <a:t>Puertos TCP/IP. Páginas de W.W.W. Navegadores. HTML. Posibilidades de conexión de una LAN a</a:t>
            </a:r>
          </a:p>
          <a:p>
            <a:r>
              <a:rPr lang="es-AR" sz="3600" dirty="0" smtClean="0"/>
              <a:t>internet. VPN. </a:t>
            </a:r>
            <a:r>
              <a:rPr lang="es-AR" sz="3600" dirty="0" err="1" smtClean="0"/>
              <a:t>VoIP</a:t>
            </a:r>
            <a:r>
              <a:rPr lang="es-AR" sz="3600" dirty="0" smtClean="0"/>
              <a:t>. </a:t>
            </a:r>
            <a:r>
              <a:rPr lang="es-AR" sz="3600" b="1" dirty="0" smtClean="0"/>
              <a:t>Protocolos y Servicios de Red Nivel 2. Protocolo Ethernet. Ventajas y</a:t>
            </a:r>
          </a:p>
          <a:p>
            <a:r>
              <a:rPr lang="es-AR" sz="3600" dirty="0" smtClean="0"/>
              <a:t>Desventajas. Virtual LAN. </a:t>
            </a:r>
            <a:r>
              <a:rPr lang="es-AR" sz="3600" dirty="0" err="1" smtClean="0"/>
              <a:t>Spanning</a:t>
            </a:r>
            <a:r>
              <a:rPr lang="es-AR" sz="3600" dirty="0" smtClean="0"/>
              <a:t> </a:t>
            </a:r>
            <a:r>
              <a:rPr lang="es-AR" sz="3600" dirty="0" err="1" smtClean="0"/>
              <a:t>Tree</a:t>
            </a:r>
            <a:r>
              <a:rPr lang="es-AR" sz="3600" dirty="0" smtClean="0"/>
              <a:t>. </a:t>
            </a:r>
            <a:r>
              <a:rPr lang="es-AR" sz="3600" dirty="0" err="1" smtClean="0"/>
              <a:t>Trunking</a:t>
            </a:r>
            <a:r>
              <a:rPr lang="es-AR" sz="3600" dirty="0" smtClean="0"/>
              <a:t>. </a:t>
            </a:r>
            <a:r>
              <a:rPr lang="es-AR" sz="3600" dirty="0" err="1" smtClean="0"/>
              <a:t>Mirroring</a:t>
            </a:r>
            <a:r>
              <a:rPr lang="es-AR" sz="3600" dirty="0" smtClean="0"/>
              <a:t> 802.1x. </a:t>
            </a:r>
            <a:r>
              <a:rPr lang="es-AR" sz="3600" dirty="0" err="1" smtClean="0"/>
              <a:t>Radius</a:t>
            </a:r>
            <a:r>
              <a:rPr lang="es-AR" sz="3600" dirty="0" smtClean="0"/>
              <a:t>. </a:t>
            </a:r>
            <a:r>
              <a:rPr lang="es-AR" sz="3600" dirty="0" err="1" smtClean="0"/>
              <a:t>Hubs</a:t>
            </a:r>
            <a:r>
              <a:rPr lang="es-AR" sz="3600" dirty="0" smtClean="0"/>
              <a:t>. </a:t>
            </a:r>
            <a:r>
              <a:rPr lang="es-AR" sz="3600" dirty="0" err="1" smtClean="0"/>
              <a:t>Switch</a:t>
            </a:r>
            <a:r>
              <a:rPr lang="es-AR" sz="3600" dirty="0" smtClean="0"/>
              <a:t>.</a:t>
            </a:r>
          </a:p>
          <a:p>
            <a:r>
              <a:rPr lang="es-AR" sz="3600" dirty="0" smtClean="0"/>
              <a:t>Protocolos de </a:t>
            </a:r>
            <a:r>
              <a:rPr lang="es-AR" sz="3600" dirty="0" err="1" smtClean="0"/>
              <a:t>Lan</a:t>
            </a:r>
            <a:r>
              <a:rPr lang="es-AR" sz="3600" dirty="0" smtClean="0"/>
              <a:t> Inalámbricas. 802.11. Métodos de Acceso al medio. CSMA/CD.</a:t>
            </a:r>
            <a:endParaRPr lang="es-AR" sz="36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err="1"/>
              <a:t>VoIP</a:t>
            </a:r>
            <a:r>
              <a:rPr lang="es-MX" dirty="0"/>
              <a:t> es el conjunto de normas, dispositivos, protocolos, en definitiva la tecnología </a:t>
            </a:r>
            <a:r>
              <a:rPr lang="es-MX" dirty="0" smtClean="0"/>
              <a:t>que permite </a:t>
            </a:r>
            <a:r>
              <a:rPr lang="es-MX" dirty="0"/>
              <a:t>la transmisión de la voz sobre el protocolo IP</a:t>
            </a:r>
            <a:r>
              <a:rPr lang="es-MX" dirty="0" smtClean="0"/>
              <a:t>.</a:t>
            </a:r>
          </a:p>
          <a:p>
            <a:r>
              <a:rPr lang="es-MX" dirty="0"/>
              <a:t>Telefonía sobre IP es el conjunto de nuevas funcionalidades de la telefonía, es decir, </a:t>
            </a:r>
            <a:r>
              <a:rPr lang="es-MX" dirty="0" smtClean="0"/>
              <a:t>en lo </a:t>
            </a:r>
            <a:r>
              <a:rPr lang="es-MX" dirty="0"/>
              <a:t>que se convierte la telefonía tradicional debido a los servicios que finalmente </a:t>
            </a:r>
            <a:r>
              <a:rPr lang="es-MX" dirty="0" smtClean="0"/>
              <a:t>se pueden </a:t>
            </a:r>
            <a:r>
              <a:rPr lang="es-MX" dirty="0"/>
              <a:t>llegar a ofrecer gracias a poder portar la voz sobre el protocolo IP en redes </a:t>
            </a:r>
            <a:r>
              <a:rPr lang="es-MX" dirty="0" smtClean="0"/>
              <a:t>de datos</a:t>
            </a:r>
            <a:r>
              <a:rPr lang="es-MX" dirty="0"/>
              <a:t>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Diferencia VOIP – Telefonía sobre IP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1998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s-MX" dirty="0"/>
              <a:t>C</a:t>
            </a:r>
            <a:r>
              <a:rPr lang="es-MX" dirty="0" smtClean="0"/>
              <a:t>onsiste </a:t>
            </a:r>
            <a:r>
              <a:rPr lang="es-MX" dirty="0"/>
              <a:t>de 3 elementos básicos que son:</a:t>
            </a:r>
          </a:p>
          <a:p>
            <a:r>
              <a:rPr lang="es-MX" dirty="0" smtClean="0"/>
              <a:t>El </a:t>
            </a:r>
            <a:r>
              <a:rPr lang="es-MX" dirty="0"/>
              <a:t>medio físico; utilizado para llevar las señales entre los dispositivos</a:t>
            </a:r>
          </a:p>
          <a:p>
            <a:r>
              <a:rPr lang="es-MX" dirty="0" smtClean="0"/>
              <a:t>Un </a:t>
            </a:r>
            <a:r>
              <a:rPr lang="es-MX" dirty="0"/>
              <a:t>conjunto de reglas de control de acceso al medio, o protocolo, en </a:t>
            </a:r>
            <a:r>
              <a:rPr lang="es-MX" dirty="0" smtClean="0"/>
              <a:t>cada interfaz </a:t>
            </a:r>
            <a:r>
              <a:rPr lang="es-MX" dirty="0"/>
              <a:t>Ethernet, que permite el acceso ordenado al canal Ethernet compartido.</a:t>
            </a:r>
          </a:p>
          <a:p>
            <a:r>
              <a:rPr lang="es-MX" dirty="0" smtClean="0"/>
              <a:t>Un </a:t>
            </a:r>
            <a:r>
              <a:rPr lang="es-MX" dirty="0"/>
              <a:t>marco (trama) Ethernet, que consiste en un conjunto estandarizado de </a:t>
            </a:r>
            <a:r>
              <a:rPr lang="es-MX" dirty="0" smtClean="0"/>
              <a:t>bits utilizado </a:t>
            </a:r>
            <a:r>
              <a:rPr lang="es-MX" dirty="0"/>
              <a:t>para llevar datos a través del sistema.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Protocolo Ethernet</a:t>
            </a:r>
          </a:p>
        </p:txBody>
      </p:sp>
    </p:spTree>
    <p:extLst>
      <p:ext uri="{BB962C8B-B14F-4D97-AF65-F5344CB8AC3E}">
        <p14:creationId xmlns:p14="http://schemas.microsoft.com/office/powerpoint/2010/main" val="2745187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protocolo de acceso al medio CSMA/CD, y el marco Ethernet son idénticos para </a:t>
            </a:r>
            <a:r>
              <a:rPr lang="es-MX" dirty="0" smtClean="0"/>
              <a:t>todas las </a:t>
            </a:r>
            <a:r>
              <a:rPr lang="es-MX" dirty="0"/>
              <a:t>variantes de Ethernet, sin importar la velocidad de transmisión, sin embargo, </a:t>
            </a:r>
            <a:r>
              <a:rPr lang="es-MX" dirty="0" smtClean="0"/>
              <a:t>cada dispositivo </a:t>
            </a:r>
            <a:r>
              <a:rPr lang="es-MX" dirty="0"/>
              <a:t>equipado con una interfaz Ethernet, también conocido como estación, </a:t>
            </a:r>
            <a:r>
              <a:rPr lang="es-MX" dirty="0" smtClean="0"/>
              <a:t>opera de </a:t>
            </a:r>
            <a:r>
              <a:rPr lang="es-MX" dirty="0"/>
              <a:t>manera independiente de todas las demás estaciones en la red, no existe </a:t>
            </a:r>
            <a:r>
              <a:rPr lang="es-MX" dirty="0" smtClean="0"/>
              <a:t>un controlador </a:t>
            </a:r>
            <a:r>
              <a:rPr lang="es-MX" dirty="0"/>
              <a:t>central.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Funcionamiento de Ethernet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9633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Todas las estaciones unidas al Ethernet son conectadas a </a:t>
            </a:r>
            <a:r>
              <a:rPr lang="es-MX" dirty="0" smtClean="0"/>
              <a:t>un sistema </a:t>
            </a:r>
            <a:r>
              <a:rPr lang="es-MX" dirty="0"/>
              <a:t>de señalamiento compartido, también conocido como medio compartido </a:t>
            </a:r>
            <a:r>
              <a:rPr lang="es-MX" dirty="0" smtClean="0"/>
              <a:t>que puede </a:t>
            </a:r>
            <a:r>
              <a:rPr lang="es-MX" dirty="0"/>
              <a:t>ser un cable, aire o una Fibra Óptica</a:t>
            </a:r>
            <a:r>
              <a:rPr lang="es-MX" dirty="0" smtClean="0"/>
              <a:t>.</a:t>
            </a:r>
          </a:p>
          <a:p>
            <a:r>
              <a:rPr lang="es-MX" dirty="0"/>
              <a:t>Las señales Ethernet son transmitidas de manera serial, un bit a la vez, sobre el canal, </a:t>
            </a:r>
            <a:r>
              <a:rPr lang="es-MX" dirty="0" smtClean="0"/>
              <a:t>a todas </a:t>
            </a:r>
            <a:r>
              <a:rPr lang="es-MX" dirty="0"/>
              <a:t>las estaciones conectadas</a:t>
            </a:r>
            <a:r>
              <a:rPr lang="es-MX" dirty="0" smtClean="0"/>
              <a:t>.</a:t>
            </a:r>
          </a:p>
          <a:p>
            <a:r>
              <a:rPr lang="es-MX" dirty="0"/>
              <a:t>Para enviar datos, una estación escucha el canal </a:t>
            </a:r>
            <a:r>
              <a:rPr lang="es-MX" dirty="0" smtClean="0"/>
              <a:t>y cuando </a:t>
            </a:r>
            <a:r>
              <a:rPr lang="es-MX" dirty="0"/>
              <a:t>está sin transmisión, la estación transmite sus datos en la forma de un </a:t>
            </a:r>
            <a:r>
              <a:rPr lang="es-MX" dirty="0" smtClean="0"/>
              <a:t>marco Ethernet </a:t>
            </a:r>
            <a:r>
              <a:rPr lang="es-MX" dirty="0"/>
              <a:t>o paquete.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Funcionamiento de Ethernet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267643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/>
              <a:t>Después de la transmisión de cada paquete, todas las estaciones en la red </a:t>
            </a:r>
            <a:r>
              <a:rPr lang="es-MX" dirty="0" smtClean="0"/>
              <a:t>entran nuevamente </a:t>
            </a:r>
            <a:r>
              <a:rPr lang="es-MX" dirty="0"/>
              <a:t>en una contienda por la siguiente oportunidad de transmisión, lo </a:t>
            </a:r>
            <a:r>
              <a:rPr lang="es-MX" dirty="0" smtClean="0"/>
              <a:t>cual asegura </a:t>
            </a:r>
            <a:r>
              <a:rPr lang="es-MX" dirty="0"/>
              <a:t>que el acceso al canal es equitativo, y ninguna estación puede asegurar </a:t>
            </a:r>
            <a:r>
              <a:rPr lang="es-MX" dirty="0" smtClean="0"/>
              <a:t>el medio </a:t>
            </a:r>
            <a:r>
              <a:rPr lang="es-MX" dirty="0"/>
              <a:t>a </a:t>
            </a:r>
            <a:r>
              <a:rPr lang="es-MX" dirty="0" smtClean="0"/>
              <a:t>otras</a:t>
            </a:r>
          </a:p>
          <a:p>
            <a:r>
              <a:rPr lang="es-MX" dirty="0"/>
              <a:t>El acceso al canal compartido es determinado por </a:t>
            </a:r>
            <a:r>
              <a:rPr lang="es-MX" dirty="0" smtClean="0"/>
              <a:t>el mecanismo </a:t>
            </a:r>
            <a:r>
              <a:rPr lang="es-MX" dirty="0"/>
              <a:t>de control de acceso al medio, integrado en la interfaz Ethernet de </a:t>
            </a:r>
            <a:r>
              <a:rPr lang="es-MX" dirty="0" smtClean="0"/>
              <a:t>cada estación.</a:t>
            </a:r>
          </a:p>
          <a:p>
            <a:r>
              <a:rPr lang="es-MX" dirty="0"/>
              <a:t>El mecanismo de acceso al medio está basado en un sistema llamado </a:t>
            </a:r>
            <a:r>
              <a:rPr lang="es-MX" dirty="0" smtClean="0"/>
              <a:t>Acceso Múltiple </a:t>
            </a:r>
            <a:r>
              <a:rPr lang="es-MX" dirty="0"/>
              <a:t>por </a:t>
            </a:r>
            <a:r>
              <a:rPr lang="es-MX" dirty="0" err="1"/>
              <a:t>Sensado</a:t>
            </a:r>
            <a:r>
              <a:rPr lang="es-MX" dirty="0"/>
              <a:t> de Portadora con Detección de Colisión (</a:t>
            </a:r>
            <a:r>
              <a:rPr lang="es-MX" dirty="0" err="1"/>
              <a:t>Carrier</a:t>
            </a:r>
            <a:r>
              <a:rPr lang="es-MX" dirty="0"/>
              <a:t> </a:t>
            </a:r>
            <a:r>
              <a:rPr lang="es-MX" dirty="0" err="1"/>
              <a:t>Sense</a:t>
            </a:r>
            <a:r>
              <a:rPr lang="es-MX" dirty="0"/>
              <a:t> </a:t>
            </a:r>
            <a:r>
              <a:rPr lang="es-MX" dirty="0" err="1" smtClean="0"/>
              <a:t>Multiple</a:t>
            </a:r>
            <a:r>
              <a:rPr lang="es-MX" dirty="0" smtClean="0"/>
              <a:t> </a:t>
            </a:r>
            <a:r>
              <a:rPr lang="en-US" dirty="0" smtClean="0"/>
              <a:t>Access </a:t>
            </a:r>
            <a:r>
              <a:rPr lang="en-US" dirty="0"/>
              <a:t>with Collision Detect, CSMA/CD).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Funcionamiento de Ethernet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606549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000" dirty="0" smtClean="0"/>
              <a:t>Simplicidad </a:t>
            </a:r>
            <a:r>
              <a:rPr lang="es-MX" sz="4000" dirty="0"/>
              <a:t>de </a:t>
            </a:r>
            <a:r>
              <a:rPr lang="es-MX" sz="4000" dirty="0" smtClean="0"/>
              <a:t>su implementación</a:t>
            </a:r>
          </a:p>
          <a:p>
            <a:r>
              <a:rPr lang="es-MX" sz="4000" dirty="0"/>
              <a:t>velocidad que se puede lograr mejorando el control de </a:t>
            </a:r>
            <a:r>
              <a:rPr lang="es-MX" sz="4000" dirty="0" smtClean="0"/>
              <a:t>las colisiones </a:t>
            </a:r>
            <a:r>
              <a:rPr lang="es-MX" sz="4000" dirty="0"/>
              <a:t>en redes pequeñas</a:t>
            </a:r>
            <a:endParaRPr lang="es-MX" sz="40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0" dirty="0" smtClean="0"/>
              <a:t>Ventajas </a:t>
            </a:r>
            <a:r>
              <a:rPr lang="es-MX" b="0" dirty="0"/>
              <a:t>del protocolo Ethernet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18932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aumento logarítmico de las colisiones cuando el número de estaciones </a:t>
            </a:r>
            <a:r>
              <a:rPr lang="es-MX" dirty="0" smtClean="0"/>
              <a:t>aumenta</a:t>
            </a:r>
          </a:p>
          <a:p>
            <a:r>
              <a:rPr lang="es-MX" dirty="0" smtClean="0"/>
              <a:t>Solución:  separar en dominios de </a:t>
            </a:r>
            <a:r>
              <a:rPr lang="es-MX" dirty="0" err="1" smtClean="0"/>
              <a:t>broadcast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b="0" dirty="0" smtClean="0"/>
              <a:t>Desventajas </a:t>
            </a:r>
            <a:r>
              <a:rPr lang="es-MX" b="0" dirty="0"/>
              <a:t>del protocolo Ethernet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430410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es un protocolo de red de nivel 2 de la capa </a:t>
            </a:r>
            <a:r>
              <a:rPr lang="es-MX" dirty="0" smtClean="0"/>
              <a:t>OSI</a:t>
            </a:r>
          </a:p>
          <a:p>
            <a:r>
              <a:rPr lang="es-MX" dirty="0" smtClean="0"/>
              <a:t>Su función </a:t>
            </a:r>
            <a:r>
              <a:rPr lang="es-MX" dirty="0"/>
              <a:t>es la de gestionar la presencia de bucles en topologías de red debido a </a:t>
            </a:r>
            <a:r>
              <a:rPr lang="es-MX" dirty="0" smtClean="0"/>
              <a:t>la existencia </a:t>
            </a:r>
            <a:r>
              <a:rPr lang="es-MX" dirty="0"/>
              <a:t>de enlaces redundantes (necesarios en muchos casos para garantizar </a:t>
            </a:r>
            <a:r>
              <a:rPr lang="es-MX" dirty="0" smtClean="0"/>
              <a:t>la disponibilidad </a:t>
            </a:r>
            <a:r>
              <a:rPr lang="es-MX" dirty="0"/>
              <a:t>de las conexiones</a:t>
            </a:r>
            <a:r>
              <a:rPr lang="es-MX" dirty="0" smtClean="0"/>
              <a:t>).</a:t>
            </a:r>
          </a:p>
          <a:p>
            <a:r>
              <a:rPr lang="es-MX" dirty="0" smtClean="0"/>
              <a:t>Permite </a:t>
            </a:r>
            <a:r>
              <a:rPr lang="es-MX" dirty="0"/>
              <a:t>a los dispositivos </a:t>
            </a:r>
            <a:r>
              <a:rPr lang="es-MX" dirty="0" smtClean="0"/>
              <a:t>de interconexión </a:t>
            </a:r>
            <a:r>
              <a:rPr lang="es-MX" dirty="0"/>
              <a:t>activar o desactivar automáticamente los enlaces de conexión, de </a:t>
            </a:r>
            <a:r>
              <a:rPr lang="es-MX" dirty="0" smtClean="0"/>
              <a:t>forma que </a:t>
            </a:r>
            <a:r>
              <a:rPr lang="es-MX" dirty="0"/>
              <a:t>se garantice que la topología está libre de </a:t>
            </a:r>
            <a:r>
              <a:rPr lang="es-MX" dirty="0" smtClean="0"/>
              <a:t>bucles</a:t>
            </a:r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Spanning</a:t>
            </a:r>
            <a:r>
              <a:rPr lang="es-MX" dirty="0"/>
              <a:t> </a:t>
            </a:r>
            <a:r>
              <a:rPr lang="es-MX" dirty="0" err="1"/>
              <a:t>Tree</a:t>
            </a:r>
            <a:r>
              <a:rPr lang="es-MX" dirty="0"/>
              <a:t> </a:t>
            </a:r>
            <a:r>
              <a:rPr lang="es-MX" dirty="0" err="1"/>
              <a:t>Protocol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564673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/>
              <a:t>STP permite solamente una </a:t>
            </a:r>
            <a:r>
              <a:rPr lang="es-MX" dirty="0" smtClean="0"/>
              <a:t>trayectoria activa </a:t>
            </a:r>
            <a:r>
              <a:rPr lang="es-MX" dirty="0"/>
              <a:t>a la vez entre dos dispositivos de la red (esto previene los bucles) pero </a:t>
            </a:r>
            <a:r>
              <a:rPr lang="es-MX" dirty="0" smtClean="0"/>
              <a:t>mantiene los </a:t>
            </a:r>
            <a:r>
              <a:rPr lang="es-MX" dirty="0"/>
              <a:t>caminos redundantes como reserva, para activarlos en caso de que el camino </a:t>
            </a:r>
            <a:r>
              <a:rPr lang="es-MX" dirty="0" smtClean="0"/>
              <a:t>inicial falle.</a:t>
            </a:r>
          </a:p>
          <a:p>
            <a:r>
              <a:rPr lang="es-MX" dirty="0"/>
              <a:t>Si la configuración de STP cambia, o si un segmento en la red redundante llega a </a:t>
            </a:r>
            <a:r>
              <a:rPr lang="es-MX" dirty="0" smtClean="0"/>
              <a:t>ser inalcanzable</a:t>
            </a:r>
            <a:r>
              <a:rPr lang="es-MX" dirty="0"/>
              <a:t>, el algoritmo reconfigura los enlaces y restablece la conectividad, </a:t>
            </a:r>
            <a:r>
              <a:rPr lang="es-MX" dirty="0" smtClean="0"/>
              <a:t>activando uno </a:t>
            </a:r>
            <a:r>
              <a:rPr lang="es-MX" dirty="0"/>
              <a:t>de los enlaces de </a:t>
            </a:r>
            <a:r>
              <a:rPr lang="es-MX" dirty="0" smtClean="0"/>
              <a:t>reserva</a:t>
            </a:r>
          </a:p>
          <a:p>
            <a:r>
              <a:rPr lang="es-MX" dirty="0"/>
              <a:t>El árbol de expansión (</a:t>
            </a:r>
            <a:r>
              <a:rPr lang="es-MX" dirty="0" err="1"/>
              <a:t>Spanning</a:t>
            </a:r>
            <a:r>
              <a:rPr lang="es-MX" dirty="0"/>
              <a:t> </a:t>
            </a:r>
            <a:r>
              <a:rPr lang="es-MX" dirty="0" err="1"/>
              <a:t>tree</a:t>
            </a:r>
            <a:r>
              <a:rPr lang="es-MX" dirty="0"/>
              <a:t>) permanece vigente hasta que ocurre un </a:t>
            </a:r>
            <a:r>
              <a:rPr lang="es-MX" dirty="0" smtClean="0"/>
              <a:t>cambio en </a:t>
            </a:r>
            <a:r>
              <a:rPr lang="es-MX" dirty="0"/>
              <a:t>la topología, situación que el protocolo es capaz de detectar de forma automática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Spanning</a:t>
            </a:r>
            <a:r>
              <a:rPr lang="es-MX" dirty="0"/>
              <a:t> </a:t>
            </a:r>
            <a:r>
              <a:rPr lang="es-MX" dirty="0" err="1"/>
              <a:t>Tree</a:t>
            </a:r>
            <a:r>
              <a:rPr lang="es-MX" dirty="0"/>
              <a:t> </a:t>
            </a:r>
            <a:r>
              <a:rPr lang="es-MX" dirty="0" err="1"/>
              <a:t>Protocol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76598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</a:t>
            </a:r>
            <a:r>
              <a:rPr lang="es-MX" dirty="0" smtClean="0"/>
              <a:t>s </a:t>
            </a:r>
            <a:r>
              <a:rPr lang="es-MX" dirty="0"/>
              <a:t>una función para conectar dos </a:t>
            </a:r>
            <a:r>
              <a:rPr lang="es-MX" dirty="0" err="1"/>
              <a:t>switches</a:t>
            </a:r>
            <a:r>
              <a:rPr lang="es-MX" dirty="0"/>
              <a:t>, </a:t>
            </a:r>
            <a:r>
              <a:rPr lang="es-MX" dirty="0" err="1"/>
              <a:t>routers</a:t>
            </a:r>
            <a:r>
              <a:rPr lang="es-MX" dirty="0"/>
              <a:t> o servidores, del </a:t>
            </a:r>
            <a:r>
              <a:rPr lang="es-MX" dirty="0" smtClean="0"/>
              <a:t>mismo modelo </a:t>
            </a:r>
            <a:r>
              <a:rPr lang="es-MX" dirty="0"/>
              <a:t>o no, mediante 2 cables en paralelo en modo Full-</a:t>
            </a:r>
            <a:r>
              <a:rPr lang="es-MX" dirty="0" err="1"/>
              <a:t>Duplex</a:t>
            </a:r>
            <a:r>
              <a:rPr lang="es-MX" dirty="0" smtClean="0"/>
              <a:t>.</a:t>
            </a:r>
          </a:p>
          <a:p>
            <a:r>
              <a:rPr lang="es-MX" dirty="0" smtClean="0"/>
              <a:t>Se </a:t>
            </a:r>
            <a:r>
              <a:rPr lang="es-MX" dirty="0"/>
              <a:t>consigue </a:t>
            </a:r>
            <a:r>
              <a:rPr lang="es-MX" dirty="0" smtClean="0"/>
              <a:t>un ancho </a:t>
            </a:r>
            <a:r>
              <a:rPr lang="es-MX" dirty="0"/>
              <a:t>de banda del doble para la comunicación entre los </a:t>
            </a:r>
            <a:r>
              <a:rPr lang="es-MX" dirty="0" smtClean="0"/>
              <a:t>equipos</a:t>
            </a:r>
          </a:p>
          <a:p>
            <a:r>
              <a:rPr lang="es-MX" dirty="0" smtClean="0"/>
              <a:t>Evita cuellos </a:t>
            </a:r>
            <a:r>
              <a:rPr lang="es-MX" dirty="0"/>
              <a:t>de botella en la conexión de varios segmentos y servidores</a:t>
            </a:r>
            <a:r>
              <a:rPr lang="es-MX" dirty="0" smtClean="0"/>
              <a:t>.</a:t>
            </a:r>
          </a:p>
          <a:p>
            <a:r>
              <a:rPr lang="es-MX" dirty="0" smtClean="0"/>
              <a:t>Protocolo 802.1ad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/>
              <a:t>Trunking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84189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/>
              <a:t>E</a:t>
            </a:r>
            <a:r>
              <a:rPr lang="es-MX" sz="2800" dirty="0" smtClean="0"/>
              <a:t>s </a:t>
            </a:r>
            <a:r>
              <a:rPr lang="es-MX" sz="2800" dirty="0"/>
              <a:t>un sistema que protege a un ordenador o a una red de ordenadores </a:t>
            </a:r>
            <a:r>
              <a:rPr lang="es-MX" sz="2800" dirty="0" smtClean="0"/>
              <a:t>contra intrusiones </a:t>
            </a:r>
            <a:r>
              <a:rPr lang="es-MX" sz="2800" dirty="0"/>
              <a:t>provenientes de redes de terceros (generalmente desde internet</a:t>
            </a:r>
            <a:r>
              <a:rPr lang="es-MX" sz="2800" dirty="0" smtClean="0"/>
              <a:t>).</a:t>
            </a:r>
            <a:endParaRPr lang="es-ES" sz="2800" dirty="0" smtClean="0"/>
          </a:p>
          <a:p>
            <a:r>
              <a:rPr lang="es-MX" sz="2800" dirty="0" smtClean="0"/>
              <a:t>Filtra </a:t>
            </a:r>
            <a:r>
              <a:rPr lang="es-MX" sz="2800" dirty="0"/>
              <a:t>paquetes de datos que se intercambian a través de internet</a:t>
            </a:r>
            <a:r>
              <a:rPr lang="es-ES" sz="2800" dirty="0" smtClean="0"/>
              <a:t>.</a:t>
            </a:r>
          </a:p>
          <a:p>
            <a:r>
              <a:rPr lang="es-MX" sz="2800" dirty="0" smtClean="0"/>
              <a:t>Es una pasarela </a:t>
            </a:r>
            <a:r>
              <a:rPr lang="es-MX" sz="2800" dirty="0"/>
              <a:t>de filtrado que comprende al menos las </a:t>
            </a:r>
            <a:r>
              <a:rPr lang="es-MX" sz="2800" dirty="0" smtClean="0"/>
              <a:t>siguientes interfaces </a:t>
            </a:r>
            <a:r>
              <a:rPr lang="es-MX" sz="2800" dirty="0"/>
              <a:t>de red:</a:t>
            </a:r>
          </a:p>
          <a:p>
            <a:pPr lvl="2"/>
            <a:r>
              <a:rPr lang="es-MX" sz="2200" dirty="0" smtClean="0"/>
              <a:t>una </a:t>
            </a:r>
            <a:r>
              <a:rPr lang="es-MX" sz="2200" dirty="0"/>
              <a:t>interfaz para la red protegida (red interna)</a:t>
            </a:r>
          </a:p>
          <a:p>
            <a:pPr lvl="2"/>
            <a:r>
              <a:rPr lang="es-MX" sz="2200" dirty="0" smtClean="0"/>
              <a:t>una </a:t>
            </a:r>
            <a:r>
              <a:rPr lang="es-MX" sz="2200" dirty="0"/>
              <a:t>interfaz para la red externa.</a:t>
            </a:r>
            <a:endParaRPr lang="es-AR" sz="2200" b="1" dirty="0" smtClean="0"/>
          </a:p>
          <a:p>
            <a:endParaRPr lang="es-AR" sz="2800" b="1" dirty="0" smtClean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dirty="0"/>
              <a:t>FIREWALL</a:t>
            </a:r>
            <a:r>
              <a:rPr lang="es-AR" sz="4400" dirty="0" smtClean="0"/>
              <a:t>. </a:t>
            </a:r>
            <a:endParaRPr lang="es-A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 utilizado </a:t>
            </a:r>
            <a:r>
              <a:rPr lang="es-MX" dirty="0"/>
              <a:t>con un </a:t>
            </a:r>
            <a:r>
              <a:rPr lang="es-MX" dirty="0" err="1"/>
              <a:t>switch</a:t>
            </a:r>
            <a:r>
              <a:rPr lang="es-MX" dirty="0"/>
              <a:t> de red para enviar </a:t>
            </a:r>
            <a:r>
              <a:rPr lang="es-MX" dirty="0" smtClean="0"/>
              <a:t>copias de </a:t>
            </a:r>
            <a:r>
              <a:rPr lang="es-MX" dirty="0"/>
              <a:t>paquetes de red vistos en un puerto del </a:t>
            </a:r>
            <a:r>
              <a:rPr lang="es-MX" dirty="0" err="1"/>
              <a:t>switch</a:t>
            </a:r>
            <a:r>
              <a:rPr lang="es-MX" dirty="0"/>
              <a:t> (o una VLAN entera) a una </a:t>
            </a:r>
            <a:r>
              <a:rPr lang="es-MX" dirty="0" smtClean="0"/>
              <a:t>conexión de </a:t>
            </a:r>
            <a:r>
              <a:rPr lang="es-MX" dirty="0"/>
              <a:t>red monitoreada en otro puerto del </a:t>
            </a:r>
            <a:r>
              <a:rPr lang="es-MX" dirty="0" err="1" smtClean="0"/>
              <a:t>switch</a:t>
            </a:r>
            <a:r>
              <a:rPr lang="es-MX" dirty="0" smtClean="0"/>
              <a:t>.</a:t>
            </a:r>
          </a:p>
          <a:p>
            <a:r>
              <a:rPr lang="es-MX" dirty="0"/>
              <a:t>A</a:t>
            </a:r>
            <a:r>
              <a:rPr lang="es-MX" dirty="0" smtClean="0"/>
              <a:t>plicaciones </a:t>
            </a:r>
            <a:r>
              <a:rPr lang="es-MX" dirty="0"/>
              <a:t>de red que requieren monitorear el tráfico de la red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Port </a:t>
            </a:r>
            <a:r>
              <a:rPr lang="es-MX" dirty="0" err="1" smtClean="0"/>
              <a:t>Mirroring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701955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Es una </a:t>
            </a:r>
            <a:r>
              <a:rPr lang="es-MX" dirty="0"/>
              <a:t>norma del IEEE para el control de acceso a red basada </a:t>
            </a:r>
            <a:r>
              <a:rPr lang="es-MX" dirty="0" smtClean="0"/>
              <a:t>en puertos.</a:t>
            </a:r>
          </a:p>
          <a:p>
            <a:r>
              <a:rPr lang="es-MX" dirty="0" smtClean="0"/>
              <a:t>Permite la </a:t>
            </a:r>
            <a:r>
              <a:rPr lang="es-MX" dirty="0"/>
              <a:t>autenticación de dispositivos conectados a un puerto LAN, estableciendo una </a:t>
            </a:r>
            <a:r>
              <a:rPr lang="es-MX" dirty="0" smtClean="0"/>
              <a:t>conexión punto </a:t>
            </a:r>
            <a:r>
              <a:rPr lang="es-MX" dirty="0"/>
              <a:t>a punto o previniendo el acceso por ese puerto si la autenticación </a:t>
            </a:r>
            <a:r>
              <a:rPr lang="es-MX" dirty="0" smtClean="0"/>
              <a:t>falla.</a:t>
            </a:r>
          </a:p>
          <a:p>
            <a:r>
              <a:rPr lang="es-MX" dirty="0" smtClean="0"/>
              <a:t>Se utiliza en </a:t>
            </a:r>
            <a:r>
              <a:rPr lang="es-MX" dirty="0" smtClean="0"/>
              <a:t>algunos </a:t>
            </a:r>
            <a:r>
              <a:rPr lang="es-MX" dirty="0"/>
              <a:t>puntos de acceso inalámbricos cerrados y se basa en el </a:t>
            </a:r>
            <a:r>
              <a:rPr lang="es-MX" dirty="0" smtClean="0"/>
              <a:t>protocolo de </a:t>
            </a:r>
            <a:r>
              <a:rPr lang="es-MX" dirty="0"/>
              <a:t>autenticación extensible (EAP– RFC 3748).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Sistemas de validación con protocolo 802.1x</a:t>
            </a:r>
          </a:p>
        </p:txBody>
      </p:sp>
    </p:spTree>
    <p:extLst>
      <p:ext uri="{BB962C8B-B14F-4D97-AF65-F5344CB8AC3E}">
        <p14:creationId xmlns:p14="http://schemas.microsoft.com/office/powerpoint/2010/main" val="9412502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Es </a:t>
            </a:r>
            <a:r>
              <a:rPr lang="es-MX" dirty="0" smtClean="0"/>
              <a:t>un protocolo </a:t>
            </a:r>
            <a:r>
              <a:rPr lang="es-MX" dirty="0"/>
              <a:t>de autenticación y autorización (AAA) para aplicaciones de acceso a la red </a:t>
            </a:r>
            <a:r>
              <a:rPr lang="es-MX" dirty="0" smtClean="0"/>
              <a:t>o movilidad </a:t>
            </a:r>
            <a:r>
              <a:rPr lang="es-MX" dirty="0"/>
              <a:t>IP. Utiliza el puerto 1812 UDP para establecer sus conexiones</a:t>
            </a:r>
            <a:r>
              <a:rPr lang="es-MX" dirty="0" smtClean="0"/>
              <a:t>.</a:t>
            </a:r>
          </a:p>
          <a:p>
            <a:r>
              <a:rPr lang="es-MX" dirty="0" smtClean="0"/>
              <a:t>Capacidad de manejar </a:t>
            </a:r>
            <a:r>
              <a:rPr lang="es-MX" dirty="0"/>
              <a:t>sesiones, notificando cuando comienza y termina una conexión, así que </a:t>
            </a:r>
            <a:r>
              <a:rPr lang="es-MX" dirty="0" smtClean="0"/>
              <a:t>al usuario </a:t>
            </a:r>
            <a:r>
              <a:rPr lang="es-MX" dirty="0"/>
              <a:t>se le podrá determinar su consumo y facturar en consecuencia; los datos </a:t>
            </a:r>
            <a:r>
              <a:rPr lang="es-MX" dirty="0" smtClean="0"/>
              <a:t>se pueden </a:t>
            </a:r>
            <a:r>
              <a:rPr lang="es-MX" dirty="0"/>
              <a:t>utilizar con propósitos estadísticos.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Radius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494424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/>
              <a:t>LAN inalámbricas de alta velocidad ofrecen las ventajas de la conectividad </a:t>
            </a:r>
            <a:r>
              <a:rPr lang="es-MX" dirty="0" smtClean="0"/>
              <a:t>de red </a:t>
            </a:r>
            <a:r>
              <a:rPr lang="es-MX" dirty="0"/>
              <a:t>sin las limitaciones que supone estar atado a una ubicación o por cables</a:t>
            </a:r>
            <a:r>
              <a:rPr lang="es-MX" dirty="0" smtClean="0"/>
              <a:t>.</a:t>
            </a:r>
          </a:p>
          <a:p>
            <a:r>
              <a:rPr lang="es-MX" dirty="0"/>
              <a:t>Las conexiones inalámbricas pueden ampliar o sustituir una infraestructura con </a:t>
            </a:r>
            <a:r>
              <a:rPr lang="es-MX" dirty="0" smtClean="0"/>
              <a:t>cables cuando </a:t>
            </a:r>
            <a:r>
              <a:rPr lang="es-MX" dirty="0"/>
              <a:t>es costoso o está prohibido tender </a:t>
            </a:r>
            <a:r>
              <a:rPr lang="es-MX" dirty="0" smtClean="0"/>
              <a:t>cables.</a:t>
            </a:r>
          </a:p>
          <a:p>
            <a:r>
              <a:rPr lang="es-MX" dirty="0" smtClean="0"/>
              <a:t>El </a:t>
            </a:r>
            <a:r>
              <a:rPr lang="es-MX" dirty="0"/>
              <a:t>acceso a Internet e incluso a sitios </a:t>
            </a:r>
            <a:r>
              <a:rPr lang="es-MX" dirty="0" smtClean="0"/>
              <a:t>corporativos podría </a:t>
            </a:r>
            <a:r>
              <a:rPr lang="es-MX" dirty="0"/>
              <a:t>estar disponible a través de zonas activas de redes inalámbricas públicas</a:t>
            </a: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Protocolos de LAN </a:t>
            </a:r>
            <a:r>
              <a:rPr lang="es-MX" dirty="0" err="1" smtClean="0"/>
              <a:t>inalambricas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738435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/>
              <a:t>El </a:t>
            </a:r>
            <a:r>
              <a:rPr lang="es-MX" dirty="0" smtClean="0"/>
              <a:t>acceso del </a:t>
            </a:r>
            <a:r>
              <a:rPr lang="es-MX" dirty="0"/>
              <a:t>usuario normalmente supera los 11 MB por segundo, de 30 a 100 veces más </a:t>
            </a:r>
            <a:r>
              <a:rPr lang="es-MX" dirty="0" smtClean="0"/>
              <a:t>rápido que </a:t>
            </a:r>
            <a:r>
              <a:rPr lang="es-MX" dirty="0"/>
              <a:t>las tecnologías de acceso telefónico o de las redes WAN inalámbricas </a:t>
            </a:r>
            <a:r>
              <a:rPr lang="es-MX" dirty="0" smtClean="0"/>
              <a:t>estándar. </a:t>
            </a:r>
            <a:r>
              <a:rPr lang="es-MX" dirty="0"/>
              <a:t>C</a:t>
            </a:r>
            <a:r>
              <a:rPr lang="es-MX" dirty="0" smtClean="0"/>
              <a:t>ontinúa </a:t>
            </a:r>
            <a:r>
              <a:rPr lang="es-MX" dirty="0"/>
              <a:t>aumentando el ancho </a:t>
            </a:r>
            <a:r>
              <a:rPr lang="es-MX" dirty="0" smtClean="0"/>
              <a:t>de banda</a:t>
            </a:r>
            <a:r>
              <a:rPr lang="es-MX" dirty="0"/>
              <a:t>, con velocidades de 22 MB</a:t>
            </a:r>
            <a:r>
              <a:rPr lang="es-MX" dirty="0" smtClean="0"/>
              <a:t>.</a:t>
            </a:r>
          </a:p>
          <a:p>
            <a:r>
              <a:rPr lang="es-MX" dirty="0" smtClean="0"/>
              <a:t>Protocola CSMA/CA </a:t>
            </a:r>
            <a:r>
              <a:rPr lang="es-MX" dirty="0"/>
              <a:t>o CSMA/CAW, (</a:t>
            </a:r>
            <a:r>
              <a:rPr lang="es-MX" b="1" dirty="0" err="1"/>
              <a:t>C</a:t>
            </a:r>
            <a:r>
              <a:rPr lang="es-MX" dirty="0" err="1"/>
              <a:t>arrier</a:t>
            </a:r>
            <a:r>
              <a:rPr lang="es-MX" dirty="0"/>
              <a:t> </a:t>
            </a:r>
            <a:r>
              <a:rPr lang="es-MX" b="1" dirty="0" err="1"/>
              <a:t>S</a:t>
            </a:r>
            <a:r>
              <a:rPr lang="es-MX" dirty="0" err="1"/>
              <a:t>ense</a:t>
            </a:r>
            <a:r>
              <a:rPr lang="es-MX" dirty="0"/>
              <a:t> </a:t>
            </a:r>
            <a:r>
              <a:rPr lang="es-MX" b="1" dirty="0" err="1"/>
              <a:t>M</a:t>
            </a:r>
            <a:r>
              <a:rPr lang="es-MX" dirty="0" err="1"/>
              <a:t>ultiple</a:t>
            </a:r>
            <a:r>
              <a:rPr lang="es-MX" dirty="0"/>
              <a:t> </a:t>
            </a:r>
            <a:r>
              <a:rPr lang="es-MX" b="1" dirty="0" smtClean="0"/>
              <a:t>A</a:t>
            </a:r>
            <a:r>
              <a:rPr lang="es-MX" dirty="0" smtClean="0"/>
              <a:t>ccess </a:t>
            </a:r>
            <a:r>
              <a:rPr lang="es-MX" b="1" dirty="0" err="1" smtClean="0"/>
              <a:t>C</a:t>
            </a:r>
            <a:r>
              <a:rPr lang="es-MX" dirty="0" err="1" smtClean="0"/>
              <a:t>ollision</a:t>
            </a:r>
            <a:r>
              <a:rPr lang="es-MX" dirty="0" smtClean="0"/>
              <a:t> </a:t>
            </a:r>
            <a:r>
              <a:rPr lang="es-MX" b="1" dirty="0" err="1"/>
              <a:t>A</a:t>
            </a:r>
            <a:r>
              <a:rPr lang="es-MX" dirty="0" err="1"/>
              <a:t>voidance</a:t>
            </a:r>
            <a:r>
              <a:rPr lang="es-MX" dirty="0"/>
              <a:t> </a:t>
            </a:r>
            <a:r>
              <a:rPr lang="es-MX" dirty="0" err="1"/>
              <a:t>for</a:t>
            </a:r>
            <a:r>
              <a:rPr lang="es-MX" dirty="0"/>
              <a:t> </a:t>
            </a:r>
            <a:r>
              <a:rPr lang="es-MX" b="1" dirty="0"/>
              <a:t>W</a:t>
            </a:r>
            <a:r>
              <a:rPr lang="es-MX" dirty="0"/>
              <a:t>ireless) donde la diferencia fundamental con el CSMA/CD </a:t>
            </a:r>
            <a:r>
              <a:rPr lang="es-MX" dirty="0" smtClean="0"/>
              <a:t>es que </a:t>
            </a:r>
            <a:r>
              <a:rPr lang="es-MX" dirty="0"/>
              <a:t>el emisor estimule al receptor a enviar una trama corta que será detectada por </a:t>
            </a:r>
            <a:r>
              <a:rPr lang="es-MX" dirty="0" smtClean="0"/>
              <a:t>las estaciones </a:t>
            </a:r>
            <a:r>
              <a:rPr lang="es-MX" dirty="0"/>
              <a:t>cercanas, evitando así transmitir durante la siguiente trama de </a:t>
            </a:r>
            <a:r>
              <a:rPr lang="es-MX" dirty="0" smtClean="0"/>
              <a:t>datos.</a:t>
            </a:r>
          </a:p>
          <a:p>
            <a:pPr marL="109728" indent="0">
              <a:buNone/>
            </a:pPr>
            <a:endParaRPr lang="es-MX" dirty="0" smtClean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Protocolos de LAN </a:t>
            </a:r>
            <a:r>
              <a:rPr lang="es-MX" dirty="0" err="1"/>
              <a:t>inalambricas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4987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2057" y="4509120"/>
            <a:ext cx="8356367" cy="1728192"/>
          </a:xfrm>
        </p:spPr>
        <p:txBody>
          <a:bodyPr>
            <a:normAutofit fontScale="70000" lnSpcReduction="20000"/>
          </a:bodyPr>
          <a:lstStyle/>
          <a:p>
            <a:r>
              <a:rPr lang="es-MX" dirty="0" smtClean="0"/>
              <a:t>Autorizar </a:t>
            </a:r>
            <a:r>
              <a:rPr lang="es-MX" dirty="0"/>
              <a:t>la conexión (</a:t>
            </a:r>
            <a:r>
              <a:rPr lang="es-MX" i="1" dirty="0"/>
              <a:t>permitir</a:t>
            </a:r>
            <a:r>
              <a:rPr lang="es-MX" dirty="0"/>
              <a:t>)</a:t>
            </a:r>
          </a:p>
          <a:p>
            <a:r>
              <a:rPr lang="es-MX" dirty="0" smtClean="0"/>
              <a:t>Bloquear </a:t>
            </a:r>
            <a:r>
              <a:rPr lang="es-MX" dirty="0"/>
              <a:t>la conexión (</a:t>
            </a:r>
            <a:r>
              <a:rPr lang="es-MX" i="1" dirty="0"/>
              <a:t>denegar</a:t>
            </a:r>
            <a:r>
              <a:rPr lang="es-MX" dirty="0"/>
              <a:t>)</a:t>
            </a:r>
          </a:p>
          <a:p>
            <a:r>
              <a:rPr lang="es-MX" dirty="0" smtClean="0"/>
              <a:t>Rechazar </a:t>
            </a:r>
            <a:r>
              <a:rPr lang="es-MX" dirty="0"/>
              <a:t>el pedido de conexión sin informar al que lo envió (</a:t>
            </a:r>
            <a:r>
              <a:rPr lang="es-MX" i="1" dirty="0"/>
              <a:t>negar</a:t>
            </a:r>
            <a:r>
              <a:rPr lang="es-MX" dirty="0"/>
              <a:t>)</a:t>
            </a:r>
          </a:p>
          <a:p>
            <a:r>
              <a:rPr lang="es-MX" dirty="0"/>
              <a:t>Todas estas reglas implementan un método de filtrado que depende de la </a:t>
            </a:r>
            <a:r>
              <a:rPr lang="es-MX" b="1" dirty="0" smtClean="0"/>
              <a:t>política de seguridad </a:t>
            </a:r>
            <a:r>
              <a:rPr lang="es-MX" dirty="0"/>
              <a:t>adoptada por la organización.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Firewall</a:t>
            </a:r>
            <a:br>
              <a:rPr lang="es-ES" dirty="0" smtClean="0"/>
            </a:br>
            <a:endParaRPr lang="es-A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80728"/>
            <a:ext cx="5688632" cy="3308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/>
              <a:t>O</a:t>
            </a:r>
            <a:r>
              <a:rPr lang="es-MX" dirty="0" smtClean="0"/>
              <a:t>pera </a:t>
            </a:r>
            <a:r>
              <a:rPr lang="es-MX" dirty="0"/>
              <a:t>según el principio del filtrado simple de paquetes, o </a:t>
            </a:r>
            <a:r>
              <a:rPr lang="es-MX" i="1" dirty="0" smtClean="0"/>
              <a:t>filtrado de </a:t>
            </a:r>
            <a:r>
              <a:rPr lang="es-MX" i="1" dirty="0"/>
              <a:t>paquetes </a:t>
            </a:r>
            <a:r>
              <a:rPr lang="es-MX" i="1" dirty="0" err="1"/>
              <a:t>stateless</a:t>
            </a:r>
            <a:r>
              <a:rPr lang="es-MX" dirty="0" smtClean="0"/>
              <a:t>.</a:t>
            </a:r>
          </a:p>
          <a:p>
            <a:r>
              <a:rPr lang="es-MX" dirty="0" smtClean="0"/>
              <a:t> </a:t>
            </a:r>
            <a:r>
              <a:rPr lang="es-MX" dirty="0"/>
              <a:t>Analiza el encabezado de cada paquete de datos (datagrama</a:t>
            </a:r>
            <a:r>
              <a:rPr lang="es-MX" dirty="0" smtClean="0"/>
              <a:t>) que </a:t>
            </a:r>
            <a:r>
              <a:rPr lang="es-MX" dirty="0"/>
              <a:t>se ha intercambiado entre un ordenador de red interna y un ordenador externo</a:t>
            </a:r>
            <a:r>
              <a:rPr lang="es-MX" dirty="0" smtClean="0"/>
              <a:t>.</a:t>
            </a:r>
          </a:p>
          <a:p>
            <a:pPr lvl="1"/>
            <a:r>
              <a:rPr lang="es-MX" dirty="0" smtClean="0"/>
              <a:t>La </a:t>
            </a:r>
            <a:r>
              <a:rPr lang="es-MX" dirty="0"/>
              <a:t>dirección IP del ordenador que envía los paquetes</a:t>
            </a:r>
          </a:p>
          <a:p>
            <a:pPr lvl="1"/>
            <a:r>
              <a:rPr lang="es-MX" dirty="0" smtClean="0"/>
              <a:t> </a:t>
            </a:r>
            <a:r>
              <a:rPr lang="es-MX" dirty="0"/>
              <a:t>La dirección IP del ordenador que recibe los paquetes</a:t>
            </a:r>
          </a:p>
          <a:p>
            <a:pPr lvl="1"/>
            <a:r>
              <a:rPr lang="es-MX" dirty="0" smtClean="0"/>
              <a:t>El </a:t>
            </a:r>
            <a:r>
              <a:rPr lang="es-MX" dirty="0"/>
              <a:t>tipo de paquete (TCP, UDP, etc.)</a:t>
            </a:r>
          </a:p>
          <a:p>
            <a:pPr lvl="1"/>
            <a:r>
              <a:rPr lang="es-MX" dirty="0" smtClean="0"/>
              <a:t>El </a:t>
            </a:r>
            <a:r>
              <a:rPr lang="es-MX" dirty="0"/>
              <a:t>número de puerto (recordatorio: un puerto es un número asociado a un servicio </a:t>
            </a:r>
            <a:r>
              <a:rPr lang="es-MX" dirty="0" smtClean="0"/>
              <a:t>o a </a:t>
            </a:r>
            <a:r>
              <a:rPr lang="es-MX" dirty="0"/>
              <a:t>una aplicación de red).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2122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80" y="1772816"/>
            <a:ext cx="8919920" cy="1908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31640" y="4167664"/>
            <a:ext cx="72008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El </a:t>
            </a:r>
            <a:r>
              <a:rPr lang="es-MX" dirty="0"/>
              <a:t>puerto 23 a menudo se bloquea en forma predeterminada </a:t>
            </a:r>
            <a:r>
              <a:rPr lang="es-MX" dirty="0" smtClean="0"/>
              <a:t>mediante dispositivos </a:t>
            </a:r>
            <a:r>
              <a:rPr lang="es-MX" dirty="0"/>
              <a:t>de firewall, ya que corresponde al protocolo TELNET, el cual permite a </a:t>
            </a:r>
            <a:r>
              <a:rPr lang="es-MX" dirty="0" smtClean="0"/>
              <a:t>una persona </a:t>
            </a:r>
            <a:r>
              <a:rPr lang="es-MX" dirty="0"/>
              <a:t>emular el acceso terminal a una máquina remota para ejecutar </a:t>
            </a:r>
            <a:r>
              <a:rPr lang="es-MX" dirty="0" err="1" smtClean="0"/>
              <a:t>omandos</a:t>
            </a:r>
            <a:r>
              <a:rPr lang="es-MX" dirty="0" smtClean="0"/>
              <a:t> a distancia</a:t>
            </a:r>
            <a:r>
              <a:rPr lang="es-MX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405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Un firewall que ejecuta un filtrado de </a:t>
            </a:r>
            <a:r>
              <a:rPr lang="es-MX" dirty="0" smtClean="0"/>
              <a:t>aplicaciones </a:t>
            </a:r>
            <a:r>
              <a:rPr lang="es-MX" dirty="0"/>
              <a:t>se denomina generalmente "</a:t>
            </a:r>
            <a:r>
              <a:rPr lang="es-MX" dirty="0" smtClean="0"/>
              <a:t>pasarela de </a:t>
            </a:r>
            <a:r>
              <a:rPr lang="es-MX" dirty="0"/>
              <a:t>aplicaciones" o ("</a:t>
            </a:r>
            <a:r>
              <a:rPr lang="es-MX" b="1" dirty="0"/>
              <a:t>proxy</a:t>
            </a:r>
            <a:r>
              <a:rPr lang="es-MX" dirty="0"/>
              <a:t>"), ya que actúa como relé entre dos redes mediante </a:t>
            </a:r>
            <a:r>
              <a:rPr lang="es-MX" dirty="0" smtClean="0"/>
              <a:t>la intervención </a:t>
            </a:r>
            <a:r>
              <a:rPr lang="es-MX" dirty="0"/>
              <a:t>y la realización de una evaluación completa del contenido en los </a:t>
            </a:r>
            <a:r>
              <a:rPr lang="es-MX" dirty="0" smtClean="0"/>
              <a:t>paquetes intercambiados</a:t>
            </a:r>
            <a:r>
              <a:rPr lang="es-MX" dirty="0"/>
              <a:t>. </a:t>
            </a:r>
            <a:endParaRPr lang="es-MX" dirty="0" smtClean="0"/>
          </a:p>
          <a:p>
            <a:r>
              <a:rPr lang="es-MX" dirty="0" smtClean="0"/>
              <a:t>El proxy </a:t>
            </a:r>
            <a:r>
              <a:rPr lang="es-MX" dirty="0"/>
              <a:t>actúa como intermediario entre los </a:t>
            </a:r>
            <a:r>
              <a:rPr lang="es-MX" dirty="0" smtClean="0"/>
              <a:t>ordenadores de </a:t>
            </a:r>
            <a:r>
              <a:rPr lang="es-MX" dirty="0"/>
              <a:t>la red interna y la red externa, y es el que recibe los </a:t>
            </a:r>
            <a:r>
              <a:rPr lang="es-MX" dirty="0" smtClean="0"/>
              <a:t>ataques.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3667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no brindan seguridad absoluta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Firewalls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38982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/>
              <a:t>RIP: </a:t>
            </a:r>
            <a:r>
              <a:rPr lang="es-MX" dirty="0"/>
              <a:t>son las siglas de </a:t>
            </a:r>
            <a:r>
              <a:rPr lang="es-MX" b="1" dirty="0" err="1"/>
              <a:t>R</a:t>
            </a:r>
            <a:r>
              <a:rPr lang="es-MX" dirty="0" err="1"/>
              <a:t>outing</a:t>
            </a:r>
            <a:r>
              <a:rPr lang="es-MX" dirty="0"/>
              <a:t> </a:t>
            </a:r>
            <a:r>
              <a:rPr lang="es-MX" b="1" dirty="0" err="1"/>
              <a:t>I</a:t>
            </a:r>
            <a:r>
              <a:rPr lang="es-MX" dirty="0" err="1"/>
              <a:t>nformation</a:t>
            </a:r>
            <a:r>
              <a:rPr lang="es-MX" dirty="0"/>
              <a:t> </a:t>
            </a:r>
            <a:r>
              <a:rPr lang="es-MX" b="1" dirty="0" err="1"/>
              <a:t>P</a:t>
            </a:r>
            <a:r>
              <a:rPr lang="es-MX" dirty="0" err="1"/>
              <a:t>rotocol</a:t>
            </a:r>
            <a:r>
              <a:rPr lang="es-MX" dirty="0"/>
              <a:t> (Protocolo de encaminamiento </a:t>
            </a:r>
            <a:r>
              <a:rPr lang="es-MX" dirty="0" smtClean="0"/>
              <a:t>de información</a:t>
            </a:r>
            <a:r>
              <a:rPr lang="es-MX" dirty="0"/>
              <a:t>). </a:t>
            </a:r>
            <a:endParaRPr lang="es-MX" dirty="0" smtClean="0"/>
          </a:p>
          <a:p>
            <a:pPr lvl="1"/>
            <a:r>
              <a:rPr lang="es-MX" dirty="0" smtClean="0"/>
              <a:t>Es </a:t>
            </a:r>
            <a:r>
              <a:rPr lang="es-MX" dirty="0"/>
              <a:t>un protocolo de puerta de enlace interna o </a:t>
            </a:r>
            <a:r>
              <a:rPr lang="es-MX" b="1" dirty="0"/>
              <a:t>IGP </a:t>
            </a:r>
            <a:r>
              <a:rPr lang="es-MX" dirty="0"/>
              <a:t>(</a:t>
            </a:r>
            <a:r>
              <a:rPr lang="es-MX" b="1" dirty="0" err="1"/>
              <a:t>I</a:t>
            </a:r>
            <a:r>
              <a:rPr lang="es-MX" dirty="0" err="1"/>
              <a:t>nternal</a:t>
            </a:r>
            <a:r>
              <a:rPr lang="es-MX" dirty="0"/>
              <a:t> </a:t>
            </a:r>
            <a:r>
              <a:rPr lang="es-MX" b="1" dirty="0" smtClean="0"/>
              <a:t>G</a:t>
            </a:r>
            <a:r>
              <a:rPr lang="es-MX" dirty="0" smtClean="0"/>
              <a:t>ateway </a:t>
            </a:r>
            <a:r>
              <a:rPr lang="es-MX" b="1" dirty="0" err="1" smtClean="0"/>
              <a:t>P</a:t>
            </a:r>
            <a:r>
              <a:rPr lang="es-MX" dirty="0" err="1" smtClean="0"/>
              <a:t>rotocol</a:t>
            </a:r>
            <a:r>
              <a:rPr lang="es-MX" dirty="0"/>
              <a:t>) utilizado por los </a:t>
            </a:r>
            <a:r>
              <a:rPr lang="es-MX" dirty="0" err="1"/>
              <a:t>routers</a:t>
            </a:r>
            <a:r>
              <a:rPr lang="es-MX" dirty="0"/>
              <a:t> (enrutadores), aunque también pueden actuar </a:t>
            </a:r>
            <a:r>
              <a:rPr lang="es-MX" dirty="0" smtClean="0"/>
              <a:t>en equipos</a:t>
            </a:r>
            <a:r>
              <a:rPr lang="es-MX" dirty="0"/>
              <a:t>, para intercambiar información acerca de redes IP. </a:t>
            </a:r>
            <a:endParaRPr lang="es-MX" dirty="0" smtClean="0"/>
          </a:p>
          <a:p>
            <a:pPr lvl="1"/>
            <a:r>
              <a:rPr lang="es-MX" dirty="0" smtClean="0"/>
              <a:t>Calcula </a:t>
            </a:r>
            <a:r>
              <a:rPr lang="es-MX" dirty="0"/>
              <a:t>el camino </a:t>
            </a:r>
            <a:r>
              <a:rPr lang="es-MX" dirty="0" smtClean="0"/>
              <a:t>más corto </a:t>
            </a:r>
            <a:r>
              <a:rPr lang="es-MX" dirty="0"/>
              <a:t>hacia la red de destino usando el algoritmo del vector de distancias. </a:t>
            </a:r>
            <a:endParaRPr lang="es-MX" dirty="0" smtClean="0"/>
          </a:p>
          <a:p>
            <a:pPr lvl="1"/>
            <a:r>
              <a:rPr lang="es-MX" dirty="0" smtClean="0"/>
              <a:t>La </a:t>
            </a:r>
            <a:r>
              <a:rPr lang="es-MX" dirty="0"/>
              <a:t>distancia </a:t>
            </a:r>
            <a:r>
              <a:rPr lang="es-MX" dirty="0" smtClean="0"/>
              <a:t>o métrica </a:t>
            </a:r>
            <a:r>
              <a:rPr lang="es-MX" dirty="0"/>
              <a:t>está determinada por el número de saltos de </a:t>
            </a:r>
            <a:r>
              <a:rPr lang="es-MX" dirty="0" err="1"/>
              <a:t>router</a:t>
            </a:r>
            <a:r>
              <a:rPr lang="es-MX" dirty="0"/>
              <a:t> hasta alcanzar la red </a:t>
            </a:r>
            <a:r>
              <a:rPr lang="es-MX" dirty="0" smtClean="0"/>
              <a:t>de destino</a:t>
            </a:r>
            <a:r>
              <a:rPr lang="es-MX" dirty="0"/>
              <a:t>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Protocolos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44275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11648</TotalTime>
  <Words>2363</Words>
  <Application>Microsoft Office PowerPoint</Application>
  <PresentationFormat>Presentación en pantalla (4:3)</PresentationFormat>
  <Paragraphs>135</Paragraphs>
  <Slides>34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Concurrencia</vt:lpstr>
      <vt:lpstr>Redes I</vt:lpstr>
      <vt:lpstr>Presentación de PowerPoint</vt:lpstr>
      <vt:lpstr>FIREWALL. </vt:lpstr>
      <vt:lpstr>Firewall </vt:lpstr>
      <vt:lpstr>Presentación de PowerPoint</vt:lpstr>
      <vt:lpstr>Presentación de PowerPoint</vt:lpstr>
      <vt:lpstr>Presentación de PowerPoint</vt:lpstr>
      <vt:lpstr>Firewalls</vt:lpstr>
      <vt:lpstr>Protocolos</vt:lpstr>
      <vt:lpstr>ARP: Address Resolution Protocol</vt:lpstr>
      <vt:lpstr>ICMP: El Protocolo de Mensajes de Control de Internet</vt:lpstr>
      <vt:lpstr>UDP: User Datagram Protocol (UDP)</vt:lpstr>
      <vt:lpstr>Conexión de Redes Lan Privadas a Internet: NAT</vt:lpstr>
      <vt:lpstr>NAT: Funcionamiento</vt:lpstr>
      <vt:lpstr>REDES PRIVADAS VIRTUALES VPN</vt:lpstr>
      <vt:lpstr>Medios conexión segura VPN</vt:lpstr>
      <vt:lpstr>Requerimientos básicos VPN</vt:lpstr>
      <vt:lpstr>Tipos de VPN</vt:lpstr>
      <vt:lpstr>VOIP o Voz sobre IP</vt:lpstr>
      <vt:lpstr>Diferencia VOIP – Telefonía sobre IP</vt:lpstr>
      <vt:lpstr>Protocolo Ethernet</vt:lpstr>
      <vt:lpstr>Funcionamiento de Ethernet</vt:lpstr>
      <vt:lpstr>Funcionamiento de Ethernet</vt:lpstr>
      <vt:lpstr>Funcionamiento de Ethernet</vt:lpstr>
      <vt:lpstr>Ventajas del protocolo Ethernet</vt:lpstr>
      <vt:lpstr>Desventajas del protocolo Ethernet</vt:lpstr>
      <vt:lpstr>Spanning Tree Protocol</vt:lpstr>
      <vt:lpstr>Spanning Tree Protocol</vt:lpstr>
      <vt:lpstr>Trunking</vt:lpstr>
      <vt:lpstr>Port Mirroring</vt:lpstr>
      <vt:lpstr>Sistemas de validación con protocolo 802.1x</vt:lpstr>
      <vt:lpstr>Radius</vt:lpstr>
      <vt:lpstr>Protocolos de LAN inalambricas</vt:lpstr>
      <vt:lpstr>Protocolos de LAN inalambricas</vt:lpstr>
    </vt:vector>
  </TitlesOfParts>
  <Company>RevolucionUnattended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I</dc:title>
  <dc:creator>titi</dc:creator>
  <cp:lastModifiedBy>Consuelo Gomez</cp:lastModifiedBy>
  <cp:revision>38</cp:revision>
  <dcterms:created xsi:type="dcterms:W3CDTF">2010-04-04T23:16:09Z</dcterms:created>
  <dcterms:modified xsi:type="dcterms:W3CDTF">2015-05-13T15:22:25Z</dcterms:modified>
</cp:coreProperties>
</file>