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8" r:id="rId4"/>
  </p:sldMasterIdLst>
  <p:notesMasterIdLst>
    <p:notesMasterId r:id="rId24"/>
  </p:notesMasterIdLst>
  <p:handoutMasterIdLst>
    <p:handoutMasterId r:id="rId25"/>
  </p:handoutMasterIdLst>
  <p:sldIdLst>
    <p:sldId id="256" r:id="rId5"/>
    <p:sldId id="327" r:id="rId6"/>
    <p:sldId id="353" r:id="rId7"/>
    <p:sldId id="354" r:id="rId8"/>
    <p:sldId id="355" r:id="rId9"/>
    <p:sldId id="356" r:id="rId10"/>
    <p:sldId id="340" r:id="rId11"/>
    <p:sldId id="341" r:id="rId12"/>
    <p:sldId id="342" r:id="rId13"/>
    <p:sldId id="343" r:id="rId14"/>
    <p:sldId id="344" r:id="rId15"/>
    <p:sldId id="345" r:id="rId16"/>
    <p:sldId id="346" r:id="rId17"/>
    <p:sldId id="347" r:id="rId18"/>
    <p:sldId id="348" r:id="rId19"/>
    <p:sldId id="349" r:id="rId20"/>
    <p:sldId id="350" r:id="rId21"/>
    <p:sldId id="351" r:id="rId22"/>
    <p:sldId id="35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FF1CE12-B100-0000-0000-000000000002}"/>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p:restoredTop sz="86410"/>
  </p:normalViewPr>
  <p:slideViewPr>
    <p:cSldViewPr>
      <p:cViewPr varScale="1">
        <p:scale>
          <a:sx n="63" d="100"/>
          <a:sy n="63" d="100"/>
        </p:scale>
        <p:origin x="258" y="78"/>
      </p:cViewPr>
      <p:guideLst>
        <p:guide orient="horz" pos="2160"/>
        <p:guide pos="2880"/>
      </p:guideLst>
    </p:cSldViewPr>
  </p:slideViewPr>
  <p:outlineViewPr>
    <p:cViewPr>
      <p:scale>
        <a:sx n="1" d="1"/>
        <a:sy n="1" d="1"/>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2"/>
          <p:cNvSpPr>
            <a:spLocks noGrp="1"/>
          </p:cNvSpPr>
          <p:nvPr>
            <p:ph type="hdr" sz="quarter"/>
          </p:nvPr>
        </p:nvSpPr>
        <p:spPr>
          <a:xfrm>
            <a:off x="0" y="0"/>
            <a:ext cx="2971800" cy="457200"/>
          </a:xfrm>
          <a:prstGeom prst="rect">
            <a:avLst/>
          </a:prstGeom>
        </p:spPr>
        <p:txBody>
          <a:bodyPr/>
          <a:lstStyle/>
          <a:p>
            <a:endParaRPr lang="es-ES" dirty="0" smtClean="0"/>
          </a:p>
        </p:txBody>
      </p:sp>
      <p:sp>
        <p:nvSpPr>
          <p:cNvPr id="24" name="Rectangle 24"/>
          <p:cNvSpPr>
            <a:spLocks noGrp="1"/>
          </p:cNvSpPr>
          <p:nvPr>
            <p:ph type="dt" sz="quarter" idx="1"/>
          </p:nvPr>
        </p:nvSpPr>
        <p:spPr>
          <a:xfrm>
            <a:off x="3884613" y="0"/>
            <a:ext cx="2971800" cy="457200"/>
          </a:xfrm>
          <a:prstGeom prst="rect">
            <a:avLst/>
          </a:prstGeom>
        </p:spPr>
        <p:txBody>
          <a:bodyPr/>
          <a:lstStyle/>
          <a:p>
            <a:fld id="{A849C5AD-4428-4E9C-9C84-11B72C9365FB}" type="datetimeFigureOut">
              <a:rPr lang="es-ES" smtClean="0"/>
              <a:pPr/>
              <a:t>02/09/2019</a:t>
            </a:fld>
            <a:endParaRPr lang="es-ES" dirty="0" smtClean="0"/>
          </a:p>
        </p:txBody>
      </p:sp>
      <p:sp>
        <p:nvSpPr>
          <p:cNvPr id="30" name="Rectangle 30"/>
          <p:cNvSpPr>
            <a:spLocks noGrp="1"/>
          </p:cNvSpPr>
          <p:nvPr>
            <p:ph type="ftr" sz="quarter" idx="2"/>
          </p:nvPr>
        </p:nvSpPr>
        <p:spPr>
          <a:xfrm>
            <a:off x="0" y="8685213"/>
            <a:ext cx="2971800" cy="457200"/>
          </a:xfrm>
          <a:prstGeom prst="rect">
            <a:avLst/>
          </a:prstGeom>
        </p:spPr>
        <p:txBody>
          <a:bodyPr/>
          <a:lstStyle/>
          <a:p>
            <a:endParaRPr lang="es-ES" dirty="0" smtClean="0"/>
          </a:p>
        </p:txBody>
      </p:sp>
      <p:sp>
        <p:nvSpPr>
          <p:cNvPr id="18" name="Rectangle 18"/>
          <p:cNvSpPr>
            <a:spLocks noGrp="1"/>
          </p:cNvSpPr>
          <p:nvPr>
            <p:ph type="sldNum" sz="quarter" idx="3"/>
          </p:nvPr>
        </p:nvSpPr>
        <p:spPr>
          <a:xfrm>
            <a:off x="3884613" y="8685213"/>
            <a:ext cx="2971800" cy="457200"/>
          </a:xfrm>
          <a:prstGeom prst="rect">
            <a:avLst/>
          </a:prstGeom>
        </p:spPr>
        <p:txBody>
          <a:bodyPr/>
          <a:lstStyle/>
          <a:p>
            <a:fld id="{8C596567-A38F-4CEF-B37F-9B9D120D62CE}" type="slidenum">
              <a:rPr lang="es-ES" smtClean="0"/>
              <a:pPr/>
              <a:t>‹Nº›</a:t>
            </a:fld>
            <a:endParaRPr lang="es-ES" dirty="0" smtClean="0"/>
          </a:p>
        </p:txBody>
      </p:sp>
    </p:spTree>
    <p:extLst>
      <p:ext uri="{BB962C8B-B14F-4D97-AF65-F5344CB8AC3E}">
        <p14:creationId xmlns:p14="http://schemas.microsoft.com/office/powerpoint/2010/main" val="21931414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4"/>
          <p:cNvSpPr>
            <a:spLocks noGrp="1"/>
          </p:cNvSpPr>
          <p:nvPr>
            <p:ph type="hdr" sz="quarter"/>
          </p:nvPr>
        </p:nvSpPr>
        <p:spPr>
          <a:xfrm>
            <a:off x="0" y="0"/>
            <a:ext cx="2971800" cy="457200"/>
          </a:xfrm>
          <a:prstGeom prst="rect">
            <a:avLst/>
          </a:prstGeom>
        </p:spPr>
        <p:txBody>
          <a:bodyPr/>
          <a:lstStyle/>
          <a:p>
            <a:endParaRPr lang="es-ES" dirty="0"/>
          </a:p>
        </p:txBody>
      </p:sp>
      <p:sp>
        <p:nvSpPr>
          <p:cNvPr id="15" name="Rectangle 15"/>
          <p:cNvSpPr>
            <a:spLocks noGrp="1"/>
          </p:cNvSpPr>
          <p:nvPr>
            <p:ph type="dt" idx="1"/>
          </p:nvPr>
        </p:nvSpPr>
        <p:spPr>
          <a:xfrm>
            <a:off x="3884613" y="0"/>
            <a:ext cx="2971800" cy="457200"/>
          </a:xfrm>
          <a:prstGeom prst="rect">
            <a:avLst/>
          </a:prstGeom>
        </p:spPr>
        <p:txBody>
          <a:bodyPr/>
          <a:lstStyle/>
          <a:p>
            <a:fld id="{D7547E60-4BE7-4E4E-9AAA-5EE35AEC995C}" type="datetimeFigureOut">
              <a:rPr lang="es-ES"/>
              <a:pPr/>
              <a:t>02/09/2019</a:t>
            </a:fld>
            <a:endParaRPr lang="es-ES" dirty="0"/>
          </a:p>
        </p:txBody>
      </p:sp>
      <p:sp>
        <p:nvSpPr>
          <p:cNvPr id="23" name="Rectangle 2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anchor="ctr"/>
          <a:lstStyle/>
          <a:p>
            <a:endParaRPr lang="es-ES" dirty="0"/>
          </a:p>
        </p:txBody>
      </p:sp>
      <p:sp>
        <p:nvSpPr>
          <p:cNvPr id="5" name="Rectangle 5"/>
          <p:cNvSpPr>
            <a:spLocks noGrp="1"/>
          </p:cNvSpPr>
          <p:nvPr>
            <p:ph type="body" sz="quarter" idx="3"/>
          </p:nvPr>
        </p:nvSpPr>
        <p:spPr>
          <a:xfrm>
            <a:off x="685800" y="4343400"/>
            <a:ext cx="5486400" cy="4114800"/>
          </a:xfrm>
          <a:prstGeom prst="rect">
            <a:avLst/>
          </a:prstGeom>
        </p:spPr>
        <p:txBody>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p:txBody>
      </p:sp>
      <p:sp>
        <p:nvSpPr>
          <p:cNvPr id="18" name="Rectangle 18"/>
          <p:cNvSpPr>
            <a:spLocks noGrp="1"/>
          </p:cNvSpPr>
          <p:nvPr>
            <p:ph type="ftr" sz="quarter" idx="4"/>
          </p:nvPr>
        </p:nvSpPr>
        <p:spPr>
          <a:xfrm>
            <a:off x="0" y="8685213"/>
            <a:ext cx="2971800" cy="457200"/>
          </a:xfrm>
          <a:prstGeom prst="rect">
            <a:avLst/>
          </a:prstGeom>
        </p:spPr>
        <p:txBody>
          <a:bodyPr/>
          <a:lstStyle/>
          <a:p>
            <a:endParaRPr lang="es-ES" dirty="0"/>
          </a:p>
        </p:txBody>
      </p:sp>
      <p:sp>
        <p:nvSpPr>
          <p:cNvPr id="28" name="Rectangle 28"/>
          <p:cNvSpPr>
            <a:spLocks noGrp="1"/>
          </p:cNvSpPr>
          <p:nvPr>
            <p:ph type="sldNum" sz="quarter" idx="5"/>
          </p:nvPr>
        </p:nvSpPr>
        <p:spPr>
          <a:xfrm>
            <a:off x="3884613" y="8685213"/>
            <a:ext cx="2971800" cy="457200"/>
          </a:xfrm>
          <a:prstGeom prst="rect">
            <a:avLst/>
          </a:prstGeom>
        </p:spPr>
        <p:txBody>
          <a:bodyPr/>
          <a:lstStyle/>
          <a:p>
            <a:fld id="{CA077768-21C8-4125-A345-258E48D2EED0}" type="slidenum">
              <a:rPr/>
              <a:pPr/>
              <a:t>‹Nº›</a:t>
            </a:fld>
            <a:endParaRPr lang="es-ES" dirty="0"/>
          </a:p>
        </p:txBody>
      </p:sp>
    </p:spTree>
    <p:extLst>
      <p:ext uri="{BB962C8B-B14F-4D97-AF65-F5344CB8AC3E}">
        <p14:creationId xmlns:p14="http://schemas.microsoft.com/office/powerpoint/2010/main" val="1121650501"/>
      </p:ext>
    </p:extLst>
  </p:cSld>
  <p:clrMap bg1="lt1" tx1="dk1" bg2="lt2" tx2="dk2" accent1="accent1" accent2="accent2" accent3="accent3" accent4="accent4" accent5="accent5" accent6="accent6" hlink="hlink" folHlink="folHlink"/>
  <p:notesStyle>
    <a:lvl1pPr marL="0" algn="l" rtl="0" latinLnBrk="0">
      <a:defRPr lang="es-ES" sz="1200" kern="1200">
        <a:solidFill>
          <a:schemeClr val="tx1"/>
        </a:solidFill>
        <a:latin typeface="+mn-lt"/>
        <a:ea typeface="+mn-ea"/>
        <a:cs typeface="+mn-cs"/>
      </a:defRPr>
    </a:lvl1pPr>
    <a:lvl2pPr marL="457200" algn="l" rtl="0">
      <a:defRPr lang="es-ES" sz="1200" kern="1200">
        <a:solidFill>
          <a:schemeClr val="tx1"/>
        </a:solidFill>
        <a:latin typeface="+mn-lt"/>
        <a:ea typeface="+mn-ea"/>
        <a:cs typeface="+mn-cs"/>
      </a:defRPr>
    </a:lvl2pPr>
    <a:lvl3pPr marL="914400" algn="l" rtl="0">
      <a:defRPr lang="es-ES" sz="1200" kern="1200">
        <a:solidFill>
          <a:schemeClr val="tx1"/>
        </a:solidFill>
        <a:latin typeface="+mn-lt"/>
        <a:ea typeface="+mn-ea"/>
        <a:cs typeface="+mn-cs"/>
      </a:defRPr>
    </a:lvl3pPr>
    <a:lvl4pPr marL="1371600" algn="l" rtl="0">
      <a:defRPr lang="es-ES" sz="1200" kern="1200">
        <a:solidFill>
          <a:schemeClr val="tx1"/>
        </a:solidFill>
        <a:latin typeface="+mn-lt"/>
        <a:ea typeface="+mn-ea"/>
        <a:cs typeface="+mn-cs"/>
      </a:defRPr>
    </a:lvl4pPr>
    <a:lvl5pPr marL="1828800" algn="l" rtl="0">
      <a:defRPr lang="es-ES" sz="1200" kern="1200">
        <a:solidFill>
          <a:schemeClr val="tx1"/>
        </a:solidFill>
        <a:latin typeface="+mn-lt"/>
        <a:ea typeface="+mn-ea"/>
        <a:cs typeface="+mn-cs"/>
      </a:defRPr>
    </a:lvl5pPr>
    <a:lvl6pPr marL="2286000" algn="l" rtl="0">
      <a:defRPr lang="es-ES" sz="1200" kern="1200">
        <a:solidFill>
          <a:schemeClr val="tx1"/>
        </a:solidFill>
        <a:latin typeface="+mn-lt"/>
        <a:ea typeface="+mn-ea"/>
        <a:cs typeface="+mn-cs"/>
      </a:defRPr>
    </a:lvl6pPr>
    <a:lvl7pPr marL="2743200" algn="l" rtl="0">
      <a:defRPr lang="es-ES" sz="1200" kern="1200">
        <a:solidFill>
          <a:schemeClr val="tx1"/>
        </a:solidFill>
        <a:latin typeface="+mn-lt"/>
        <a:ea typeface="+mn-ea"/>
        <a:cs typeface="+mn-cs"/>
      </a:defRPr>
    </a:lvl7pPr>
    <a:lvl8pPr marL="3200400" algn="l" rtl="0">
      <a:defRPr lang="es-ES" sz="1200" kern="1200">
        <a:solidFill>
          <a:schemeClr val="tx1"/>
        </a:solidFill>
        <a:latin typeface="+mn-lt"/>
        <a:ea typeface="+mn-ea"/>
        <a:cs typeface="+mn-cs"/>
      </a:defRPr>
    </a:lvl8pPr>
    <a:lvl9pPr marL="3657600" algn="l" rtl="0">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a:t>
            </a:fld>
            <a:endParaRPr lang="es-ES" dirty="0"/>
          </a:p>
        </p:txBody>
      </p:sp>
    </p:spTree>
    <p:extLst>
      <p:ext uri="{BB962C8B-B14F-4D97-AF65-F5344CB8AC3E}">
        <p14:creationId xmlns:p14="http://schemas.microsoft.com/office/powerpoint/2010/main" val="3038296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11</a:t>
            </a:fld>
            <a:endParaRPr lang="es-ES" dirty="0"/>
          </a:p>
        </p:txBody>
      </p:sp>
    </p:spTree>
    <p:extLst>
      <p:ext uri="{BB962C8B-B14F-4D97-AF65-F5344CB8AC3E}">
        <p14:creationId xmlns:p14="http://schemas.microsoft.com/office/powerpoint/2010/main" val="14504693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12</a:t>
            </a:fld>
            <a:endParaRPr lang="es-ES" dirty="0"/>
          </a:p>
        </p:txBody>
      </p:sp>
    </p:spTree>
    <p:extLst>
      <p:ext uri="{BB962C8B-B14F-4D97-AF65-F5344CB8AC3E}">
        <p14:creationId xmlns:p14="http://schemas.microsoft.com/office/powerpoint/2010/main" val="14343607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13</a:t>
            </a:fld>
            <a:endParaRPr lang="es-ES" dirty="0"/>
          </a:p>
        </p:txBody>
      </p:sp>
    </p:spTree>
    <p:extLst>
      <p:ext uri="{BB962C8B-B14F-4D97-AF65-F5344CB8AC3E}">
        <p14:creationId xmlns:p14="http://schemas.microsoft.com/office/powerpoint/2010/main" val="15467197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14</a:t>
            </a:fld>
            <a:endParaRPr lang="es-ES" dirty="0"/>
          </a:p>
        </p:txBody>
      </p:sp>
    </p:spTree>
    <p:extLst>
      <p:ext uri="{BB962C8B-B14F-4D97-AF65-F5344CB8AC3E}">
        <p14:creationId xmlns:p14="http://schemas.microsoft.com/office/powerpoint/2010/main" val="24613457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15</a:t>
            </a:fld>
            <a:endParaRPr lang="es-ES" dirty="0"/>
          </a:p>
        </p:txBody>
      </p:sp>
    </p:spTree>
    <p:extLst>
      <p:ext uri="{BB962C8B-B14F-4D97-AF65-F5344CB8AC3E}">
        <p14:creationId xmlns:p14="http://schemas.microsoft.com/office/powerpoint/2010/main" val="5616179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16</a:t>
            </a:fld>
            <a:endParaRPr lang="es-ES" dirty="0"/>
          </a:p>
        </p:txBody>
      </p:sp>
    </p:spTree>
    <p:extLst>
      <p:ext uri="{BB962C8B-B14F-4D97-AF65-F5344CB8AC3E}">
        <p14:creationId xmlns:p14="http://schemas.microsoft.com/office/powerpoint/2010/main" val="10760890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17</a:t>
            </a:fld>
            <a:endParaRPr lang="es-ES" dirty="0"/>
          </a:p>
        </p:txBody>
      </p:sp>
    </p:spTree>
    <p:extLst>
      <p:ext uri="{BB962C8B-B14F-4D97-AF65-F5344CB8AC3E}">
        <p14:creationId xmlns:p14="http://schemas.microsoft.com/office/powerpoint/2010/main" val="7007211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18</a:t>
            </a:fld>
            <a:endParaRPr lang="es-ES" dirty="0"/>
          </a:p>
        </p:txBody>
      </p:sp>
    </p:spTree>
    <p:extLst>
      <p:ext uri="{BB962C8B-B14F-4D97-AF65-F5344CB8AC3E}">
        <p14:creationId xmlns:p14="http://schemas.microsoft.com/office/powerpoint/2010/main" val="22234765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19</a:t>
            </a:fld>
            <a:endParaRPr lang="es-ES" dirty="0"/>
          </a:p>
        </p:txBody>
      </p:sp>
    </p:spTree>
    <p:extLst>
      <p:ext uri="{BB962C8B-B14F-4D97-AF65-F5344CB8AC3E}">
        <p14:creationId xmlns:p14="http://schemas.microsoft.com/office/powerpoint/2010/main" val="3593675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3</a:t>
            </a:fld>
            <a:endParaRPr lang="es-ES" dirty="0"/>
          </a:p>
        </p:txBody>
      </p:sp>
    </p:spTree>
    <p:extLst>
      <p:ext uri="{BB962C8B-B14F-4D97-AF65-F5344CB8AC3E}">
        <p14:creationId xmlns:p14="http://schemas.microsoft.com/office/powerpoint/2010/main" val="32970518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4</a:t>
            </a:fld>
            <a:endParaRPr lang="es-ES" dirty="0"/>
          </a:p>
        </p:txBody>
      </p:sp>
    </p:spTree>
    <p:extLst>
      <p:ext uri="{BB962C8B-B14F-4D97-AF65-F5344CB8AC3E}">
        <p14:creationId xmlns:p14="http://schemas.microsoft.com/office/powerpoint/2010/main" val="3373829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5</a:t>
            </a:fld>
            <a:endParaRPr lang="es-ES" dirty="0"/>
          </a:p>
        </p:txBody>
      </p:sp>
    </p:spTree>
    <p:extLst>
      <p:ext uri="{BB962C8B-B14F-4D97-AF65-F5344CB8AC3E}">
        <p14:creationId xmlns:p14="http://schemas.microsoft.com/office/powerpoint/2010/main" val="167307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6</a:t>
            </a:fld>
            <a:endParaRPr lang="es-ES" dirty="0"/>
          </a:p>
        </p:txBody>
      </p:sp>
    </p:spTree>
    <p:extLst>
      <p:ext uri="{BB962C8B-B14F-4D97-AF65-F5344CB8AC3E}">
        <p14:creationId xmlns:p14="http://schemas.microsoft.com/office/powerpoint/2010/main" val="30387524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7</a:t>
            </a:fld>
            <a:endParaRPr lang="es-ES" dirty="0"/>
          </a:p>
        </p:txBody>
      </p:sp>
    </p:spTree>
    <p:extLst>
      <p:ext uri="{BB962C8B-B14F-4D97-AF65-F5344CB8AC3E}">
        <p14:creationId xmlns:p14="http://schemas.microsoft.com/office/powerpoint/2010/main" val="28892386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8</a:t>
            </a:fld>
            <a:endParaRPr lang="es-ES" dirty="0"/>
          </a:p>
        </p:txBody>
      </p:sp>
    </p:spTree>
    <p:extLst>
      <p:ext uri="{BB962C8B-B14F-4D97-AF65-F5344CB8AC3E}">
        <p14:creationId xmlns:p14="http://schemas.microsoft.com/office/powerpoint/2010/main" val="4263196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9</a:t>
            </a:fld>
            <a:endParaRPr lang="es-ES" dirty="0"/>
          </a:p>
        </p:txBody>
      </p:sp>
    </p:spTree>
    <p:extLst>
      <p:ext uri="{BB962C8B-B14F-4D97-AF65-F5344CB8AC3E}">
        <p14:creationId xmlns:p14="http://schemas.microsoft.com/office/powerpoint/2010/main" val="4292701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10</a:t>
            </a:fld>
            <a:endParaRPr lang="es-ES" dirty="0"/>
          </a:p>
        </p:txBody>
      </p:sp>
    </p:spTree>
    <p:extLst>
      <p:ext uri="{BB962C8B-B14F-4D97-AF65-F5344CB8AC3E}">
        <p14:creationId xmlns:p14="http://schemas.microsoft.com/office/powerpoint/2010/main" val="2305207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p>
            <a:fld id="{5C14FD69-4A85-4715-A222-ABB225B63BC6}" type="datetimeFigureOut">
              <a:rPr lang="es-ES" smtClean="0"/>
              <a:pPr/>
              <a:t>02/09/2019</a:t>
            </a:fld>
            <a:endParaRPr lang="es-ES" dirty="0"/>
          </a:p>
        </p:txBody>
      </p:sp>
      <p:sp>
        <p:nvSpPr>
          <p:cNvPr id="20" name="19 Marcador de pie de página"/>
          <p:cNvSpPr>
            <a:spLocks noGrp="1"/>
          </p:cNvSpPr>
          <p:nvPr>
            <p:ph type="ftr" sz="quarter" idx="11"/>
          </p:nvPr>
        </p:nvSpPr>
        <p:spPr/>
        <p:txBody>
          <a:bodyPr/>
          <a:lstStyle/>
          <a:p>
            <a:endParaRPr lang="es-ES" dirty="0"/>
          </a:p>
        </p:txBody>
      </p:sp>
      <p:sp>
        <p:nvSpPr>
          <p:cNvPr id="10" name="9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dirty="0"/>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C14FD69-4A85-4715-A222-ABB225B63BC6}" type="datetimeFigureOut">
              <a:rPr lang="es-ES" smtClean="0"/>
              <a:pPr/>
              <a:t>02/09/2019</a:t>
            </a:fld>
            <a:endParaRPr lang="es-ES" sz="1000" dirty="0"/>
          </a:p>
        </p:txBody>
      </p:sp>
      <p:sp>
        <p:nvSpPr>
          <p:cNvPr id="5" name="4 Marcador de pie de página"/>
          <p:cNvSpPr>
            <a:spLocks noGrp="1"/>
          </p:cNvSpPr>
          <p:nvPr>
            <p:ph type="ftr" sz="quarter" idx="11"/>
          </p:nvPr>
        </p:nvSpPr>
        <p:spPr/>
        <p:txBody>
          <a:bodyPr/>
          <a:lstStyle/>
          <a:p>
            <a:pPr algn="ctr"/>
            <a:endParaRPr lang="es-ES" sz="1000" dirty="0"/>
          </a:p>
        </p:txBody>
      </p:sp>
      <p:sp>
        <p:nvSpPr>
          <p:cNvPr id="6" name="5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C14FD69-4A85-4715-A222-ABB225B63BC6}" type="datetimeFigureOut">
              <a:rPr lang="es-ES" smtClean="0"/>
              <a:pPr/>
              <a:t>02/09/2019</a:t>
            </a:fld>
            <a:endParaRPr lang="es-ES" sz="1000" dirty="0"/>
          </a:p>
        </p:txBody>
      </p:sp>
      <p:sp>
        <p:nvSpPr>
          <p:cNvPr id="5" name="4 Marcador de pie de página"/>
          <p:cNvSpPr>
            <a:spLocks noGrp="1"/>
          </p:cNvSpPr>
          <p:nvPr>
            <p:ph type="ftr" sz="quarter" idx="11"/>
          </p:nvPr>
        </p:nvSpPr>
        <p:spPr/>
        <p:txBody>
          <a:bodyPr/>
          <a:lstStyle/>
          <a:p>
            <a:pPr algn="ctr"/>
            <a:endParaRPr lang="es-ES" sz="1000" dirty="0"/>
          </a:p>
        </p:txBody>
      </p:sp>
      <p:sp>
        <p:nvSpPr>
          <p:cNvPr id="6" name="5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C14FD69-4A85-4715-A222-ABB225B63BC6}" type="datetimeFigureOut">
              <a:rPr lang="es-ES" smtClean="0"/>
              <a:pPr/>
              <a:t>02/09/2019</a:t>
            </a:fld>
            <a:endParaRPr lang="es-ES" sz="1000" dirty="0"/>
          </a:p>
        </p:txBody>
      </p:sp>
      <p:sp>
        <p:nvSpPr>
          <p:cNvPr id="5" name="4 Marcador de pie de página"/>
          <p:cNvSpPr>
            <a:spLocks noGrp="1"/>
          </p:cNvSpPr>
          <p:nvPr>
            <p:ph type="ftr" sz="quarter" idx="11"/>
          </p:nvPr>
        </p:nvSpPr>
        <p:spPr/>
        <p:txBody>
          <a:bodyPr/>
          <a:lstStyle/>
          <a:p>
            <a:pPr algn="ctr"/>
            <a:endParaRPr lang="es-ES" sz="1000" dirty="0"/>
          </a:p>
        </p:txBody>
      </p:sp>
      <p:sp>
        <p:nvSpPr>
          <p:cNvPr id="6" name="5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5C14FD69-4A85-4715-A222-ABB225B63BC6}" type="datetimeFigureOut">
              <a:rPr lang="es-ES" smtClean="0"/>
              <a:pPr/>
              <a:t>02/09/2019</a:t>
            </a:fld>
            <a:endParaRPr lang="es-ES" sz="1000" dirty="0"/>
          </a:p>
        </p:txBody>
      </p:sp>
      <p:sp>
        <p:nvSpPr>
          <p:cNvPr id="5" name="4 Marcador de pie de página"/>
          <p:cNvSpPr>
            <a:spLocks noGrp="1"/>
          </p:cNvSpPr>
          <p:nvPr>
            <p:ph type="ftr" sz="quarter" idx="11"/>
          </p:nvPr>
        </p:nvSpPr>
        <p:spPr/>
        <p:txBody>
          <a:bodyPr/>
          <a:lstStyle/>
          <a:p>
            <a:pPr algn="ctr"/>
            <a:endParaRPr lang="es-ES" sz="1000" dirty="0"/>
          </a:p>
        </p:txBody>
      </p:sp>
      <p:sp>
        <p:nvSpPr>
          <p:cNvPr id="6" name="5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5C14FD69-4A85-4715-A222-ABB225B63BC6}" type="datetimeFigureOut">
              <a:rPr lang="es-ES" smtClean="0"/>
              <a:pPr/>
              <a:t>02/09/2019</a:t>
            </a:fld>
            <a:endParaRPr lang="es-ES" sz="1000" dirty="0"/>
          </a:p>
        </p:txBody>
      </p:sp>
      <p:sp>
        <p:nvSpPr>
          <p:cNvPr id="6" name="5 Marcador de pie de página"/>
          <p:cNvSpPr>
            <a:spLocks noGrp="1"/>
          </p:cNvSpPr>
          <p:nvPr>
            <p:ph type="ftr" sz="quarter" idx="11"/>
          </p:nvPr>
        </p:nvSpPr>
        <p:spPr/>
        <p:txBody>
          <a:bodyPr/>
          <a:lstStyle/>
          <a:p>
            <a:pPr algn="ctr"/>
            <a:endParaRPr lang="es-ES" sz="1000" dirty="0"/>
          </a:p>
        </p:txBody>
      </p:sp>
      <p:sp>
        <p:nvSpPr>
          <p:cNvPr id="7" name="6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5C14FD69-4A85-4715-A222-ABB225B63BC6}" type="datetimeFigureOut">
              <a:rPr lang="es-ES" smtClean="0"/>
              <a:pPr/>
              <a:t>02/09/2019</a:t>
            </a:fld>
            <a:endParaRPr lang="es-ES" sz="1000" dirty="0"/>
          </a:p>
        </p:txBody>
      </p:sp>
      <p:sp>
        <p:nvSpPr>
          <p:cNvPr id="8" name="7 Marcador de pie de página"/>
          <p:cNvSpPr>
            <a:spLocks noGrp="1"/>
          </p:cNvSpPr>
          <p:nvPr>
            <p:ph type="ftr" sz="quarter" idx="11"/>
          </p:nvPr>
        </p:nvSpPr>
        <p:spPr/>
        <p:txBody>
          <a:bodyPr/>
          <a:lstStyle/>
          <a:p>
            <a:pPr algn="ctr"/>
            <a:endParaRPr lang="es-ES" sz="1000" dirty="0"/>
          </a:p>
        </p:txBody>
      </p:sp>
      <p:sp>
        <p:nvSpPr>
          <p:cNvPr id="9" name="8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5C14FD69-4A85-4715-A222-ABB225B63BC6}" type="datetimeFigureOut">
              <a:rPr lang="es-ES" smtClean="0"/>
              <a:pPr/>
              <a:t>02/09/2019</a:t>
            </a:fld>
            <a:endParaRPr lang="es-ES" sz="1000" dirty="0"/>
          </a:p>
        </p:txBody>
      </p:sp>
      <p:sp>
        <p:nvSpPr>
          <p:cNvPr id="4" name="3 Marcador de pie de página"/>
          <p:cNvSpPr>
            <a:spLocks noGrp="1"/>
          </p:cNvSpPr>
          <p:nvPr>
            <p:ph type="ftr" sz="quarter" idx="11"/>
          </p:nvPr>
        </p:nvSpPr>
        <p:spPr/>
        <p:txBody>
          <a:bodyPr/>
          <a:lstStyle/>
          <a:p>
            <a:pPr algn="ctr"/>
            <a:endParaRPr lang="es-ES" sz="1000" dirty="0"/>
          </a:p>
        </p:txBody>
      </p:sp>
      <p:sp>
        <p:nvSpPr>
          <p:cNvPr id="5" name="4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Marcador de fecha"/>
          <p:cNvSpPr>
            <a:spLocks noGrp="1"/>
          </p:cNvSpPr>
          <p:nvPr>
            <p:ph type="dt" sz="half" idx="10"/>
          </p:nvPr>
        </p:nvSpPr>
        <p:spPr/>
        <p:txBody>
          <a:bodyPr/>
          <a:lstStyle/>
          <a:p>
            <a:fld id="{5C14FD69-4A85-4715-A222-ABB225B63BC6}" type="datetimeFigureOut">
              <a:rPr lang="es-ES" smtClean="0"/>
              <a:pPr/>
              <a:t>02/09/2019</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dirty="0"/>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5C14FD69-4A85-4715-A222-ABB225B63BC6}" type="datetimeFigureOut">
              <a:rPr lang="es-ES" smtClean="0"/>
              <a:pPr/>
              <a:t>02/09/2019</a:t>
            </a:fld>
            <a:endParaRPr lang="es-ES" sz="1000" dirty="0"/>
          </a:p>
        </p:txBody>
      </p:sp>
      <p:sp>
        <p:nvSpPr>
          <p:cNvPr id="6" name="5 Marcador de pie de página"/>
          <p:cNvSpPr>
            <a:spLocks noGrp="1"/>
          </p:cNvSpPr>
          <p:nvPr>
            <p:ph type="ftr" sz="quarter" idx="11"/>
          </p:nvPr>
        </p:nvSpPr>
        <p:spPr/>
        <p:txBody>
          <a:bodyPr/>
          <a:lstStyle/>
          <a:p>
            <a:pPr algn="ctr"/>
            <a:endParaRPr lang="es-ES" sz="1000" dirty="0"/>
          </a:p>
        </p:txBody>
      </p:sp>
      <p:sp>
        <p:nvSpPr>
          <p:cNvPr id="7" name="6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5C14FD69-4A85-4715-A222-ABB225B63BC6}" type="datetimeFigureOut">
              <a:rPr lang="es-ES" smtClean="0"/>
              <a:pPr/>
              <a:t>02/09/2019</a:t>
            </a:fld>
            <a:endParaRPr lang="es-ES" sz="1000" dirty="0"/>
          </a:p>
        </p:txBody>
      </p:sp>
      <p:sp>
        <p:nvSpPr>
          <p:cNvPr id="6" name="5 Marcador de pie de página"/>
          <p:cNvSpPr>
            <a:spLocks noGrp="1"/>
          </p:cNvSpPr>
          <p:nvPr>
            <p:ph type="ftr" sz="quarter" idx="11"/>
          </p:nvPr>
        </p:nvSpPr>
        <p:spPr/>
        <p:txBody>
          <a:bodyPr/>
          <a:lstStyle/>
          <a:p>
            <a:pPr algn="ctr"/>
            <a:endParaRPr lang="es-ES" sz="1000" dirty="0"/>
          </a:p>
        </p:txBody>
      </p:sp>
      <p:sp>
        <p:nvSpPr>
          <p:cNvPr id="7" name="6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C14FD69-4A85-4715-A222-ABB225B63BC6}" type="datetimeFigureOut">
              <a:rPr lang="es-ES" smtClean="0"/>
              <a:pPr/>
              <a:t>02/09/2019</a:t>
            </a:fld>
            <a:endParaRPr lang="es-ES" sz="1000" dirty="0"/>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lgn="ctr"/>
            <a:endParaRPr lang="es-ES" sz="1000" dirty="0"/>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lgn="r"/>
            <a:fld id="{D4C49B74-5DB2-4B03-B1D2-7F6A3C51C318}" type="slidenum">
              <a:rPr lang="es-ES" smtClean="0"/>
              <a:pPr algn="r"/>
              <a:t>‹Nº›</a:t>
            </a:fld>
            <a:endParaRPr lang="es-ES" sz="1000" dirty="0"/>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714348" y="1714488"/>
            <a:ext cx="7577814" cy="1470025"/>
          </a:xfrm>
        </p:spPr>
        <p:txBody>
          <a:bodyPr>
            <a:normAutofit fontScale="90000"/>
          </a:bodyPr>
          <a:lstStyle/>
          <a:p>
            <a:pPr algn="ctr"/>
            <a:r>
              <a:rPr b="1" smtClean="0">
                <a:latin typeface="Arial" pitchFamily="34" charset="0"/>
                <a:cs typeface="Arial" pitchFamily="34" charset="0"/>
              </a:rPr>
              <a:t>Tecnologias de la Informacion y de la Comunicacion</a:t>
            </a:r>
            <a:endParaRPr b="1">
              <a:latin typeface="Arial" pitchFamily="34" charset="0"/>
              <a:cs typeface="Arial" pitchFamily="34" charset="0"/>
            </a:endParaRPr>
          </a:p>
        </p:txBody>
      </p:sp>
      <p:sp>
        <p:nvSpPr>
          <p:cNvPr id="2" name="Subtitle 1"/>
          <p:cNvSpPr>
            <a:spLocks noGrp="1"/>
          </p:cNvSpPr>
          <p:nvPr>
            <p:ph type="subTitle" idx="1"/>
          </p:nvPr>
        </p:nvSpPr>
        <p:spPr>
          <a:xfrm>
            <a:off x="1357290" y="3571876"/>
            <a:ext cx="6194066" cy="925223"/>
          </a:xfrm>
        </p:spPr>
        <p:txBody>
          <a:bodyPr>
            <a:normAutofit/>
          </a:bodyPr>
          <a:lstStyle/>
          <a:p>
            <a:pPr algn="ctr"/>
            <a:r>
              <a:rPr lang="es-AR" dirty="0" smtClean="0">
                <a:latin typeface="Arial" pitchFamily="34" charset="0"/>
                <a:cs typeface="Arial" pitchFamily="34" charset="0"/>
              </a:rPr>
              <a:t>Hardware</a:t>
            </a:r>
            <a:r>
              <a:rPr smtClean="0">
                <a:latin typeface="Arial" pitchFamily="34" charset="0"/>
                <a:cs typeface="Arial" pitchFamily="34" charset="0"/>
              </a:rPr>
              <a:t> de los Sistemas de Computacion</a:t>
            </a:r>
            <a:endParaRPr>
              <a:latin typeface="Arial" pitchFamily="34" charset="0"/>
              <a:cs typeface="Arial" pitchFamily="34" charset="0"/>
            </a:endParaRPr>
          </a:p>
        </p:txBody>
      </p:sp>
      <p:sp>
        <p:nvSpPr>
          <p:cNvPr id="4" name="Subtitle 1"/>
          <p:cNvSpPr txBox="1">
            <a:spLocks/>
          </p:cNvSpPr>
          <p:nvPr/>
        </p:nvSpPr>
        <p:spPr>
          <a:xfrm>
            <a:off x="1285852" y="5286388"/>
            <a:ext cx="6194066" cy="925223"/>
          </a:xfrm>
          <a:prstGeom prst="rect">
            <a:avLst/>
          </a:prstGeom>
        </p:spPr>
        <p:txBody>
          <a:bodyP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8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Ing. María Aparicio</a:t>
            </a:r>
            <a:endParaRPr kumimoji="0" lang="es-ES" sz="28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1"/>
          </p:nvPr>
        </p:nvSpPr>
        <p:spPr>
          <a:xfrm>
            <a:off x="-32" y="500042"/>
            <a:ext cx="3929090" cy="571504"/>
          </a:xfrm>
        </p:spPr>
        <p:txBody>
          <a:bodyPr>
            <a:normAutofit/>
          </a:bodyPr>
          <a:lstStyle/>
          <a:p>
            <a:pPr algn="ctr"/>
            <a:r>
              <a:rPr sz="2400" smtClean="0">
                <a:latin typeface="Arial" pitchFamily="34" charset="0"/>
                <a:cs typeface="Arial" pitchFamily="34" charset="0"/>
              </a:rPr>
              <a:t>Ciclo de un Instruccion</a:t>
            </a:r>
            <a:endParaRPr sz="2400">
              <a:latin typeface="Arial" pitchFamily="34" charset="0"/>
              <a:cs typeface="Arial" pitchFamily="34" charset="0"/>
            </a:endParaRPr>
          </a:p>
        </p:txBody>
      </p:sp>
      <p:sp>
        <p:nvSpPr>
          <p:cNvPr id="6" name="5 Rectángulo"/>
          <p:cNvSpPr/>
          <p:nvPr/>
        </p:nvSpPr>
        <p:spPr>
          <a:xfrm>
            <a:off x="357158" y="887712"/>
            <a:ext cx="3357586" cy="430887"/>
          </a:xfrm>
          <a:prstGeom prst="rect">
            <a:avLst/>
          </a:prstGeom>
        </p:spPr>
        <p:txBody>
          <a:bodyPr wrap="square">
            <a:spAutoFit/>
          </a:bodyPr>
          <a:lstStyle/>
          <a:p>
            <a:r>
              <a:rPr lang="es-ES_tradnl" sz="2200" dirty="0" smtClean="0">
                <a:latin typeface="Arial" pitchFamily="34" charset="0"/>
                <a:cs typeface="Arial" pitchFamily="34" charset="0"/>
              </a:rPr>
              <a:t>Definición</a:t>
            </a:r>
            <a:endParaRPr lang="es-ES" sz="2200" dirty="0"/>
          </a:p>
        </p:txBody>
      </p:sp>
      <p:sp>
        <p:nvSpPr>
          <p:cNvPr id="12" name="11 Rectángulo"/>
          <p:cNvSpPr/>
          <p:nvPr/>
        </p:nvSpPr>
        <p:spPr>
          <a:xfrm>
            <a:off x="500034" y="1357298"/>
            <a:ext cx="8072494" cy="3970318"/>
          </a:xfrm>
          <a:prstGeom prst="rect">
            <a:avLst/>
          </a:prstGeom>
        </p:spPr>
        <p:txBody>
          <a:bodyPr wrap="square">
            <a:spAutoFit/>
          </a:bodyPr>
          <a:lstStyle/>
          <a:p>
            <a:pPr algn="just"/>
            <a:r>
              <a:rPr lang="es-ES" dirty="0" smtClean="0">
                <a:latin typeface="Arial" pitchFamily="34" charset="0"/>
                <a:cs typeface="Arial" pitchFamily="34" charset="0"/>
              </a:rPr>
              <a:t>Un </a:t>
            </a:r>
            <a:r>
              <a:rPr lang="es-ES" b="1" i="1" dirty="0" smtClean="0">
                <a:latin typeface="Arial" pitchFamily="34" charset="0"/>
                <a:cs typeface="Arial" pitchFamily="34" charset="0"/>
              </a:rPr>
              <a:t>ciclo de instrucción</a:t>
            </a:r>
            <a:r>
              <a:rPr lang="es-ES" dirty="0" smtClean="0">
                <a:latin typeface="Arial" pitchFamily="34" charset="0"/>
                <a:cs typeface="Arial" pitchFamily="34" charset="0"/>
              </a:rPr>
              <a:t> (ciclo de </a:t>
            </a:r>
            <a:r>
              <a:rPr lang="es-ES" i="1" dirty="0" err="1" smtClean="0">
                <a:latin typeface="Arial" pitchFamily="34" charset="0"/>
                <a:cs typeface="Arial" pitchFamily="34" charset="0"/>
              </a:rPr>
              <a:t>fetch</a:t>
            </a:r>
            <a:r>
              <a:rPr lang="es-ES" i="1" dirty="0" smtClean="0">
                <a:latin typeface="Arial" pitchFamily="34" charset="0"/>
                <a:cs typeface="Arial" pitchFamily="34" charset="0"/>
              </a:rPr>
              <a:t>-and-</a:t>
            </a:r>
            <a:r>
              <a:rPr lang="es-ES" i="1" dirty="0" err="1" smtClean="0">
                <a:latin typeface="Arial" pitchFamily="34" charset="0"/>
                <a:cs typeface="Arial" pitchFamily="34" charset="0"/>
              </a:rPr>
              <a:t>execute</a:t>
            </a:r>
            <a:r>
              <a:rPr lang="es-ES" dirty="0" smtClean="0">
                <a:latin typeface="Arial" pitchFamily="34" charset="0"/>
                <a:cs typeface="Arial" pitchFamily="34" charset="0"/>
              </a:rPr>
              <a:t> o ciclo de </a:t>
            </a:r>
            <a:r>
              <a:rPr lang="es-ES" i="1" dirty="0" err="1" smtClean="0">
                <a:latin typeface="Arial" pitchFamily="34" charset="0"/>
                <a:cs typeface="Arial" pitchFamily="34" charset="0"/>
              </a:rPr>
              <a:t>fetch-decode-execute</a:t>
            </a:r>
            <a:r>
              <a:rPr lang="es-ES" dirty="0" smtClean="0">
                <a:latin typeface="Arial" pitchFamily="34" charset="0"/>
                <a:cs typeface="Arial" pitchFamily="34" charset="0"/>
              </a:rPr>
              <a:t>) es el período que tarda la unidad central de proceso CPU en ejecutar una instrucción de lenguaje maquina.</a:t>
            </a:r>
          </a:p>
          <a:p>
            <a:pPr algn="just"/>
            <a:endParaRPr lang="es-ES" dirty="0" smtClean="0">
              <a:latin typeface="Arial" pitchFamily="34" charset="0"/>
              <a:cs typeface="Arial" pitchFamily="34" charset="0"/>
            </a:endParaRPr>
          </a:p>
          <a:p>
            <a:pPr algn="just"/>
            <a:r>
              <a:rPr lang="es-ES" dirty="0" smtClean="0">
                <a:latin typeface="Arial" pitchFamily="34" charset="0"/>
                <a:cs typeface="Arial" pitchFamily="34" charset="0"/>
              </a:rPr>
              <a:t>Comprende una secuencia de acciones determinada que debe llevar a cabo la CPU para ejecutar cada instrucción en un programa. </a:t>
            </a:r>
          </a:p>
          <a:p>
            <a:pPr algn="just"/>
            <a:r>
              <a:rPr lang="es-ES" dirty="0" smtClean="0">
                <a:latin typeface="Arial" pitchFamily="34" charset="0"/>
                <a:cs typeface="Arial" pitchFamily="34" charset="0"/>
              </a:rPr>
              <a:t>Cada instrucción del juego de instrucciones de una CPU puede requerir diferente número de ciclos de instrucción para su ejecución. Un ciclo de instrucción está formado por uno o más ciclos maquina.</a:t>
            </a:r>
          </a:p>
          <a:p>
            <a:pPr algn="just"/>
            <a:endParaRPr lang="es-ES" dirty="0" smtClean="0">
              <a:latin typeface="Arial" pitchFamily="34" charset="0"/>
              <a:cs typeface="Arial" pitchFamily="34" charset="0"/>
            </a:endParaRPr>
          </a:p>
          <a:p>
            <a:pPr algn="just"/>
            <a:r>
              <a:rPr lang="es-ES" dirty="0" smtClean="0">
                <a:latin typeface="Arial" pitchFamily="34" charset="0"/>
                <a:cs typeface="Arial" pitchFamily="34" charset="0"/>
              </a:rPr>
              <a:t>Para que cualquier sistema de proceso de datos basado en microprocesador (por ejemplo un ordenador) o </a:t>
            </a:r>
            <a:r>
              <a:rPr lang="es-ES" dirty="0" err="1" smtClean="0">
                <a:latin typeface="Arial" pitchFamily="34" charset="0"/>
                <a:cs typeface="Arial" pitchFamily="34" charset="0"/>
              </a:rPr>
              <a:t>microcontrolador</a:t>
            </a:r>
            <a:r>
              <a:rPr lang="es-ES" dirty="0" smtClean="0">
                <a:latin typeface="Arial" pitchFamily="34" charset="0"/>
                <a:cs typeface="Arial" pitchFamily="34" charset="0"/>
              </a:rPr>
              <a:t> (por ejemplo un reproductor de MP3) realice una tarea (programa) primero debe buscar cada instrucción en la memoria principal y luego ejecutarla.</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1"/>
          </p:nvPr>
        </p:nvSpPr>
        <p:spPr>
          <a:xfrm>
            <a:off x="-32" y="500042"/>
            <a:ext cx="3929090" cy="571504"/>
          </a:xfrm>
        </p:spPr>
        <p:txBody>
          <a:bodyPr>
            <a:normAutofit/>
          </a:bodyPr>
          <a:lstStyle/>
          <a:p>
            <a:pPr algn="ctr"/>
            <a:r>
              <a:rPr sz="2400" smtClean="0">
                <a:latin typeface="Arial" pitchFamily="34" charset="0"/>
                <a:cs typeface="Arial" pitchFamily="34" charset="0"/>
              </a:rPr>
              <a:t>Ciclo de un Instruccion</a:t>
            </a:r>
            <a:endParaRPr sz="2400">
              <a:latin typeface="Arial" pitchFamily="34" charset="0"/>
              <a:cs typeface="Arial" pitchFamily="34" charset="0"/>
            </a:endParaRPr>
          </a:p>
        </p:txBody>
      </p:sp>
      <p:sp>
        <p:nvSpPr>
          <p:cNvPr id="6" name="5 Rectángulo"/>
          <p:cNvSpPr/>
          <p:nvPr/>
        </p:nvSpPr>
        <p:spPr>
          <a:xfrm>
            <a:off x="357158" y="887712"/>
            <a:ext cx="3357586" cy="430887"/>
          </a:xfrm>
          <a:prstGeom prst="rect">
            <a:avLst/>
          </a:prstGeom>
        </p:spPr>
        <p:txBody>
          <a:bodyPr wrap="square">
            <a:spAutoFit/>
          </a:bodyPr>
          <a:lstStyle/>
          <a:p>
            <a:r>
              <a:rPr lang="es-ES_tradnl" sz="2200" dirty="0" smtClean="0">
                <a:latin typeface="Arial" pitchFamily="34" charset="0"/>
                <a:cs typeface="Arial" pitchFamily="34" charset="0"/>
              </a:rPr>
              <a:t>Definición</a:t>
            </a:r>
            <a:endParaRPr lang="es-ES" sz="2200" dirty="0"/>
          </a:p>
        </p:txBody>
      </p:sp>
      <p:pic>
        <p:nvPicPr>
          <p:cNvPr id="20482" name="Picture 2"/>
          <p:cNvPicPr>
            <a:picLocks noChangeAspect="1" noChangeArrowheads="1"/>
          </p:cNvPicPr>
          <p:nvPr/>
        </p:nvPicPr>
        <p:blipFill>
          <a:blip r:embed="rId3" cstate="print"/>
          <a:srcRect/>
          <a:stretch>
            <a:fillRect/>
          </a:stretch>
        </p:blipFill>
        <p:spPr bwMode="auto">
          <a:xfrm>
            <a:off x="2500297" y="1142984"/>
            <a:ext cx="3837497" cy="514353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1"/>
          </p:nvPr>
        </p:nvSpPr>
        <p:spPr>
          <a:xfrm>
            <a:off x="-32" y="500042"/>
            <a:ext cx="3929090" cy="571504"/>
          </a:xfrm>
        </p:spPr>
        <p:txBody>
          <a:bodyPr>
            <a:normAutofit/>
          </a:bodyPr>
          <a:lstStyle/>
          <a:p>
            <a:pPr algn="ctr"/>
            <a:r>
              <a:rPr sz="2400" smtClean="0">
                <a:latin typeface="Arial" pitchFamily="34" charset="0"/>
                <a:cs typeface="Arial" pitchFamily="34" charset="0"/>
              </a:rPr>
              <a:t>Ciclo de un Instruccion</a:t>
            </a:r>
            <a:endParaRPr sz="2400">
              <a:latin typeface="Arial" pitchFamily="34" charset="0"/>
              <a:cs typeface="Arial" pitchFamily="34" charset="0"/>
            </a:endParaRPr>
          </a:p>
        </p:txBody>
      </p:sp>
      <p:sp>
        <p:nvSpPr>
          <p:cNvPr id="6" name="5 Rectángulo"/>
          <p:cNvSpPr/>
          <p:nvPr/>
        </p:nvSpPr>
        <p:spPr>
          <a:xfrm>
            <a:off x="357158" y="887712"/>
            <a:ext cx="3357586" cy="430887"/>
          </a:xfrm>
          <a:prstGeom prst="rect">
            <a:avLst/>
          </a:prstGeom>
        </p:spPr>
        <p:txBody>
          <a:bodyPr wrap="square">
            <a:spAutoFit/>
          </a:bodyPr>
          <a:lstStyle/>
          <a:p>
            <a:r>
              <a:rPr lang="es-ES_tradnl" sz="2200" dirty="0" smtClean="0">
                <a:latin typeface="Arial" pitchFamily="34" charset="0"/>
                <a:cs typeface="Arial" pitchFamily="34" charset="0"/>
              </a:rPr>
              <a:t>Pasos</a:t>
            </a:r>
            <a:endParaRPr lang="es-ES" sz="2200" dirty="0"/>
          </a:p>
        </p:txBody>
      </p:sp>
      <p:sp>
        <p:nvSpPr>
          <p:cNvPr id="11" name="10 Rectángulo"/>
          <p:cNvSpPr/>
          <p:nvPr/>
        </p:nvSpPr>
        <p:spPr>
          <a:xfrm>
            <a:off x="428596" y="1428736"/>
            <a:ext cx="8358246" cy="3785652"/>
          </a:xfrm>
          <a:prstGeom prst="rect">
            <a:avLst/>
          </a:prstGeom>
        </p:spPr>
        <p:txBody>
          <a:bodyPr wrap="square">
            <a:spAutoFit/>
          </a:bodyPr>
          <a:lstStyle/>
          <a:p>
            <a:pPr algn="just">
              <a:spcBef>
                <a:spcPts val="600"/>
              </a:spcBef>
              <a:spcAft>
                <a:spcPts val="600"/>
              </a:spcAft>
            </a:pPr>
            <a:r>
              <a:rPr lang="es-ES" dirty="0" smtClean="0">
                <a:latin typeface="Arial" pitchFamily="34" charset="0"/>
                <a:cs typeface="Arial" pitchFamily="34" charset="0"/>
              </a:rPr>
              <a:t>A continuación se muestran los cuatro pasos del ciclo de instrucción:</a:t>
            </a:r>
          </a:p>
          <a:p>
            <a:pPr algn="just">
              <a:spcBef>
                <a:spcPts val="600"/>
              </a:spcBef>
              <a:spcAft>
                <a:spcPts val="600"/>
              </a:spcAft>
            </a:pPr>
            <a:r>
              <a:rPr lang="es-ES" dirty="0" smtClean="0">
                <a:latin typeface="Arial" pitchFamily="34" charset="0"/>
                <a:cs typeface="Arial" pitchFamily="34" charset="0"/>
              </a:rPr>
              <a:t>1. Extraer - La unidad de control obtiene la instrucción de la memoria.</a:t>
            </a:r>
          </a:p>
          <a:p>
            <a:pPr algn="just">
              <a:spcBef>
                <a:spcPts val="600"/>
              </a:spcBef>
              <a:spcAft>
                <a:spcPts val="600"/>
              </a:spcAft>
            </a:pPr>
            <a:r>
              <a:rPr lang="es-ES" dirty="0" smtClean="0">
                <a:latin typeface="Arial" pitchFamily="34" charset="0"/>
                <a:cs typeface="Arial" pitchFamily="34" charset="0"/>
              </a:rPr>
              <a:t>2. Interpretar- La unidad de control decodifica el significado de la instrucción y mueve los datos necesarios de la memoria a la ALU.</a:t>
            </a:r>
          </a:p>
          <a:p>
            <a:pPr algn="just">
              <a:spcBef>
                <a:spcPts val="600"/>
              </a:spcBef>
              <a:spcAft>
                <a:spcPts val="600"/>
              </a:spcAft>
            </a:pPr>
            <a:r>
              <a:rPr lang="es-ES" dirty="0" smtClean="0">
                <a:latin typeface="Arial" pitchFamily="34" charset="0"/>
                <a:cs typeface="Arial" pitchFamily="34" charset="0"/>
              </a:rPr>
              <a:t>3. Ejecutar- La unidad de control solicita a la ALU que desarrolle las operaciones aritméticas y lógicas necesarias.</a:t>
            </a:r>
          </a:p>
          <a:p>
            <a:pPr algn="just">
              <a:spcBef>
                <a:spcPts val="600"/>
              </a:spcBef>
              <a:spcAft>
                <a:spcPts val="600"/>
              </a:spcAft>
            </a:pPr>
            <a:r>
              <a:rPr lang="es-ES" dirty="0" smtClean="0">
                <a:latin typeface="Arial" pitchFamily="34" charset="0"/>
                <a:cs typeface="Arial" pitchFamily="34" charset="0"/>
              </a:rPr>
              <a:t>4. Almacenar- El resultado del cálculo se guarda en la memoria.</a:t>
            </a:r>
          </a:p>
          <a:p>
            <a:pPr algn="just">
              <a:spcBef>
                <a:spcPts val="600"/>
              </a:spcBef>
              <a:spcAft>
                <a:spcPts val="600"/>
              </a:spcAft>
            </a:pPr>
            <a:endParaRPr lang="es-ES" dirty="0" smtClean="0">
              <a:latin typeface="Arial" pitchFamily="34" charset="0"/>
              <a:cs typeface="Arial" pitchFamily="34" charset="0"/>
            </a:endParaRPr>
          </a:p>
          <a:p>
            <a:pPr algn="just">
              <a:spcBef>
                <a:spcPts val="600"/>
              </a:spcBef>
              <a:spcAft>
                <a:spcPts val="600"/>
              </a:spcAft>
            </a:pPr>
            <a:r>
              <a:rPr lang="es-ES" dirty="0" smtClean="0">
                <a:latin typeface="Arial" pitchFamily="34" charset="0"/>
                <a:cs typeface="Arial" pitchFamily="34" charset="0"/>
              </a:rPr>
              <a:t>El siguiente diagrama ilustra los pasos realizados por el CPU para ejecutar una instrucción que suma dos números. La instrucción es: Permite que R = X + Y.</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1"/>
          </p:nvPr>
        </p:nvSpPr>
        <p:spPr>
          <a:xfrm>
            <a:off x="-32" y="500042"/>
            <a:ext cx="3929090" cy="571504"/>
          </a:xfrm>
        </p:spPr>
        <p:txBody>
          <a:bodyPr>
            <a:normAutofit/>
          </a:bodyPr>
          <a:lstStyle/>
          <a:p>
            <a:pPr algn="ctr"/>
            <a:r>
              <a:rPr sz="2400" smtClean="0">
                <a:latin typeface="Arial" pitchFamily="34" charset="0"/>
                <a:cs typeface="Arial" pitchFamily="34" charset="0"/>
              </a:rPr>
              <a:t>Ciclo de un Instruccion</a:t>
            </a:r>
            <a:endParaRPr sz="2400">
              <a:latin typeface="Arial" pitchFamily="34" charset="0"/>
              <a:cs typeface="Arial" pitchFamily="34" charset="0"/>
            </a:endParaRPr>
          </a:p>
        </p:txBody>
      </p:sp>
      <p:sp>
        <p:nvSpPr>
          <p:cNvPr id="6" name="5 Rectángulo"/>
          <p:cNvSpPr/>
          <p:nvPr/>
        </p:nvSpPr>
        <p:spPr>
          <a:xfrm>
            <a:off x="357158" y="887712"/>
            <a:ext cx="3357586" cy="430887"/>
          </a:xfrm>
          <a:prstGeom prst="rect">
            <a:avLst/>
          </a:prstGeom>
        </p:spPr>
        <p:txBody>
          <a:bodyPr wrap="square">
            <a:spAutoFit/>
          </a:bodyPr>
          <a:lstStyle/>
          <a:p>
            <a:r>
              <a:rPr lang="es-ES_tradnl" sz="2200" dirty="0" smtClean="0">
                <a:latin typeface="Arial" pitchFamily="34" charset="0"/>
                <a:cs typeface="Arial" pitchFamily="34" charset="0"/>
              </a:rPr>
              <a:t>Pasos</a:t>
            </a:r>
            <a:endParaRPr lang="es-ES" sz="2200" dirty="0"/>
          </a:p>
        </p:txBody>
      </p:sp>
      <p:pic>
        <p:nvPicPr>
          <p:cNvPr id="3074" name="Picture 2" descr="http://trestle.icarnegie.com/content/SSD/SSD2/4.4-Mx/normal/pg-hardware-sys/pg-proc-and-mem/pg-proc-basics/fetchExecute-ES.gif"/>
          <p:cNvPicPr>
            <a:picLocks noChangeAspect="1" noChangeArrowheads="1"/>
          </p:cNvPicPr>
          <p:nvPr/>
        </p:nvPicPr>
        <p:blipFill>
          <a:blip r:embed="rId3" cstate="print"/>
          <a:srcRect/>
          <a:stretch>
            <a:fillRect/>
          </a:stretch>
        </p:blipFill>
        <p:spPr bwMode="auto">
          <a:xfrm>
            <a:off x="1285852" y="1285860"/>
            <a:ext cx="6858000" cy="5143501"/>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1"/>
          </p:nvPr>
        </p:nvSpPr>
        <p:spPr>
          <a:xfrm>
            <a:off x="-32" y="500042"/>
            <a:ext cx="3929090" cy="571504"/>
          </a:xfrm>
        </p:spPr>
        <p:txBody>
          <a:bodyPr>
            <a:normAutofit/>
          </a:bodyPr>
          <a:lstStyle/>
          <a:p>
            <a:pPr algn="ctr"/>
            <a:r>
              <a:rPr sz="2400" smtClean="0">
                <a:latin typeface="Arial" pitchFamily="34" charset="0"/>
                <a:cs typeface="Arial" pitchFamily="34" charset="0"/>
              </a:rPr>
              <a:t>Ciclo de un Instruccion</a:t>
            </a:r>
            <a:endParaRPr sz="2400">
              <a:latin typeface="Arial" pitchFamily="34" charset="0"/>
              <a:cs typeface="Arial" pitchFamily="34" charset="0"/>
            </a:endParaRPr>
          </a:p>
        </p:txBody>
      </p:sp>
      <p:sp>
        <p:nvSpPr>
          <p:cNvPr id="6" name="5 Rectángulo"/>
          <p:cNvSpPr/>
          <p:nvPr/>
        </p:nvSpPr>
        <p:spPr>
          <a:xfrm>
            <a:off x="357158" y="887712"/>
            <a:ext cx="3357586" cy="430887"/>
          </a:xfrm>
          <a:prstGeom prst="rect">
            <a:avLst/>
          </a:prstGeom>
        </p:spPr>
        <p:txBody>
          <a:bodyPr wrap="square">
            <a:spAutoFit/>
          </a:bodyPr>
          <a:lstStyle/>
          <a:p>
            <a:r>
              <a:rPr lang="es-ES_tradnl" sz="2200" dirty="0" smtClean="0">
                <a:latin typeface="Arial" pitchFamily="34" charset="0"/>
                <a:cs typeface="Arial" pitchFamily="34" charset="0"/>
              </a:rPr>
              <a:t>Fase de búsqueda</a:t>
            </a:r>
            <a:endParaRPr lang="es-ES" sz="2200" dirty="0"/>
          </a:p>
        </p:txBody>
      </p:sp>
      <p:sp>
        <p:nvSpPr>
          <p:cNvPr id="11" name="10 Rectángulo"/>
          <p:cNvSpPr/>
          <p:nvPr/>
        </p:nvSpPr>
        <p:spPr>
          <a:xfrm>
            <a:off x="571472" y="1500174"/>
            <a:ext cx="8143932" cy="4339650"/>
          </a:xfrm>
          <a:prstGeom prst="rect">
            <a:avLst/>
          </a:prstGeom>
        </p:spPr>
        <p:txBody>
          <a:bodyPr wrap="square">
            <a:spAutoFit/>
          </a:bodyPr>
          <a:lstStyle/>
          <a:p>
            <a:pPr marL="342900" lvl="0" indent="-342900" algn="just">
              <a:spcBef>
                <a:spcPts val="600"/>
              </a:spcBef>
              <a:spcAft>
                <a:spcPts val="600"/>
              </a:spcAft>
              <a:buFont typeface="+mj-lt"/>
              <a:buAutoNum type="arabicPeriod"/>
            </a:pPr>
            <a:r>
              <a:rPr lang="es-ES_tradnl" dirty="0" smtClean="0">
                <a:latin typeface="Arial" pitchFamily="34" charset="0"/>
                <a:cs typeface="Arial" pitchFamily="34" charset="0"/>
              </a:rPr>
              <a:t>Mediante una orden, se coloca en el MAR la dirección contenida en el contador de programa (PC), que en esta instancia se encuentra con un valor determinado previamente</a:t>
            </a:r>
            <a:r>
              <a:rPr lang="es-ES_tradnl" baseline="30000" dirty="0" smtClean="0">
                <a:latin typeface="Arial" pitchFamily="34" charset="0"/>
                <a:cs typeface="Arial" pitchFamily="34" charset="0"/>
              </a:rPr>
              <a:t>. </a:t>
            </a:r>
            <a:r>
              <a:rPr lang="es-ES_tradnl" dirty="0" smtClean="0">
                <a:latin typeface="Arial" pitchFamily="34" charset="0"/>
                <a:cs typeface="Arial" pitchFamily="34" charset="0"/>
              </a:rPr>
              <a:t>por ejemplo: "FF02</a:t>
            </a:r>
            <a:r>
              <a:rPr lang="es-ES_tradnl" baseline="-25000" dirty="0" smtClean="0">
                <a:latin typeface="Arial" pitchFamily="34" charset="0"/>
                <a:cs typeface="Arial" pitchFamily="34" charset="0"/>
              </a:rPr>
              <a:t>16</a:t>
            </a:r>
            <a:r>
              <a:rPr lang="es-ES_tradnl" dirty="0" smtClean="0">
                <a:latin typeface="Arial" pitchFamily="34" charset="0"/>
                <a:cs typeface="Arial" pitchFamily="34" charset="0"/>
              </a:rPr>
              <a:t> "</a:t>
            </a:r>
            <a:endParaRPr lang="es-ES" dirty="0" smtClean="0">
              <a:latin typeface="Arial" pitchFamily="34" charset="0"/>
              <a:cs typeface="Arial" pitchFamily="34" charset="0"/>
            </a:endParaRPr>
          </a:p>
          <a:p>
            <a:pPr marL="342900" lvl="0" indent="-342900" algn="just">
              <a:spcBef>
                <a:spcPts val="600"/>
              </a:spcBef>
              <a:spcAft>
                <a:spcPts val="600"/>
              </a:spcAft>
              <a:buFont typeface="+mj-lt"/>
              <a:buAutoNum type="arabicPeriod"/>
            </a:pPr>
            <a:r>
              <a:rPr lang="es-ES_tradnl" dirty="0" smtClean="0">
                <a:latin typeface="Arial" pitchFamily="34" charset="0"/>
                <a:cs typeface="Arial" pitchFamily="34" charset="0"/>
              </a:rPr>
              <a:t>Esa dirección llega por el Bus de Direcciones a la Memoria.</a:t>
            </a:r>
            <a:endParaRPr lang="es-ES" dirty="0" smtClean="0">
              <a:latin typeface="Arial" pitchFamily="34" charset="0"/>
              <a:cs typeface="Arial" pitchFamily="34" charset="0"/>
            </a:endParaRPr>
          </a:p>
          <a:p>
            <a:pPr marL="342900" lvl="0" indent="-342900" algn="just">
              <a:spcBef>
                <a:spcPts val="600"/>
              </a:spcBef>
              <a:spcAft>
                <a:spcPts val="600"/>
              </a:spcAft>
              <a:buFont typeface="+mj-lt"/>
              <a:buAutoNum type="arabicPeriod"/>
            </a:pPr>
            <a:r>
              <a:rPr lang="es-ES_tradnl" dirty="0" smtClean="0">
                <a:latin typeface="Arial" pitchFamily="34" charset="0"/>
                <a:cs typeface="Arial" pitchFamily="34" charset="0"/>
              </a:rPr>
              <a:t>Dentro de la memoria, la dirección va al selector de posición.</a:t>
            </a:r>
            <a:endParaRPr lang="es-ES" dirty="0" smtClean="0">
              <a:latin typeface="Arial" pitchFamily="34" charset="0"/>
              <a:cs typeface="Arial" pitchFamily="34" charset="0"/>
            </a:endParaRPr>
          </a:p>
          <a:p>
            <a:pPr marL="342900" lvl="0" indent="-342900" algn="just">
              <a:spcBef>
                <a:spcPts val="600"/>
              </a:spcBef>
              <a:spcAft>
                <a:spcPts val="600"/>
              </a:spcAft>
              <a:buFont typeface="+mj-lt"/>
              <a:buAutoNum type="arabicPeriod"/>
            </a:pPr>
            <a:r>
              <a:rPr lang="es-ES_tradnl" dirty="0" smtClean="0">
                <a:latin typeface="Arial" pitchFamily="34" charset="0"/>
                <a:cs typeface="Arial" pitchFamily="34" charset="0"/>
              </a:rPr>
              <a:t>La posición seleccionada recibe la habilitación correspondiente.</a:t>
            </a:r>
            <a:endParaRPr lang="es-ES" dirty="0" smtClean="0">
              <a:latin typeface="Arial" pitchFamily="34" charset="0"/>
              <a:cs typeface="Arial" pitchFamily="34" charset="0"/>
            </a:endParaRPr>
          </a:p>
          <a:p>
            <a:pPr marL="342900" lvl="0" indent="-342900" algn="just">
              <a:spcBef>
                <a:spcPts val="600"/>
              </a:spcBef>
              <a:spcAft>
                <a:spcPts val="600"/>
              </a:spcAft>
              <a:buFont typeface="+mj-lt"/>
              <a:buAutoNum type="arabicPeriod"/>
            </a:pPr>
            <a:r>
              <a:rPr lang="es-ES_tradnl" dirty="0" smtClean="0">
                <a:latin typeface="Arial" pitchFamily="34" charset="0"/>
                <a:cs typeface="Arial" pitchFamily="34" charset="0"/>
              </a:rPr>
              <a:t>Se envía una señal (</a:t>
            </a:r>
            <a:r>
              <a:rPr lang="es-ES_tradnl" dirty="0" err="1" smtClean="0">
                <a:latin typeface="Arial" pitchFamily="34" charset="0"/>
                <a:cs typeface="Arial" pitchFamily="34" charset="0"/>
              </a:rPr>
              <a:t>microcomando</a:t>
            </a:r>
            <a:r>
              <a:rPr lang="es-ES_tradnl" dirty="0" smtClean="0">
                <a:latin typeface="Arial" pitchFamily="34" charset="0"/>
                <a:cs typeface="Arial" pitchFamily="34" charset="0"/>
              </a:rPr>
              <a:t>) de lectura desde la Unidad de Control hasta la Memoria, a través del Bus de Control.</a:t>
            </a:r>
            <a:endParaRPr lang="es-ES" dirty="0" smtClean="0">
              <a:latin typeface="Arial" pitchFamily="34" charset="0"/>
              <a:cs typeface="Arial" pitchFamily="34" charset="0"/>
            </a:endParaRPr>
          </a:p>
          <a:p>
            <a:pPr marL="342900" lvl="0" indent="-342900" algn="just">
              <a:spcBef>
                <a:spcPts val="600"/>
              </a:spcBef>
              <a:spcAft>
                <a:spcPts val="600"/>
              </a:spcAft>
              <a:buFont typeface="+mj-lt"/>
              <a:buAutoNum type="arabicPeriod"/>
            </a:pPr>
            <a:r>
              <a:rPr lang="es-ES_tradnl" dirty="0" smtClean="0">
                <a:latin typeface="Arial" pitchFamily="34" charset="0"/>
                <a:cs typeface="Arial" pitchFamily="34" charset="0"/>
              </a:rPr>
              <a:t>Entonces, el contenido de esa posición (el Código de Operación de la Instrucción, que en este ejemplo llamaremos "Inst. R"), se dispone en el Bus de Datos.</a:t>
            </a:r>
            <a:endParaRPr lang="es-ES" dirty="0" smtClean="0">
              <a:latin typeface="Arial" pitchFamily="34" charset="0"/>
              <a:cs typeface="Arial" pitchFamily="34" charset="0"/>
            </a:endParaRPr>
          </a:p>
          <a:p>
            <a:pPr marL="342900" lvl="0" indent="-342900" algn="just">
              <a:spcBef>
                <a:spcPts val="600"/>
              </a:spcBef>
              <a:spcAft>
                <a:spcPts val="600"/>
              </a:spcAft>
              <a:buFont typeface="+mj-lt"/>
              <a:buAutoNum type="arabicPeriod"/>
            </a:pPr>
            <a:r>
              <a:rPr lang="es-ES_tradnl" dirty="0" smtClean="0">
                <a:latin typeface="Arial" pitchFamily="34" charset="0"/>
                <a:cs typeface="Arial" pitchFamily="34" charset="0"/>
              </a:rPr>
              <a:t>El Código de Operación ingresa a la C. P. U. por medio del MBR.</a:t>
            </a:r>
            <a:endParaRPr lang="es-E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1"/>
          </p:nvPr>
        </p:nvSpPr>
        <p:spPr>
          <a:xfrm>
            <a:off x="-32" y="500042"/>
            <a:ext cx="3929090" cy="571504"/>
          </a:xfrm>
        </p:spPr>
        <p:txBody>
          <a:bodyPr>
            <a:normAutofit/>
          </a:bodyPr>
          <a:lstStyle/>
          <a:p>
            <a:pPr algn="ctr"/>
            <a:r>
              <a:rPr sz="2400" smtClean="0">
                <a:latin typeface="Arial" pitchFamily="34" charset="0"/>
                <a:cs typeface="Arial" pitchFamily="34" charset="0"/>
              </a:rPr>
              <a:t>Ciclo de un Instruccion</a:t>
            </a:r>
            <a:endParaRPr sz="2400">
              <a:latin typeface="Arial" pitchFamily="34" charset="0"/>
              <a:cs typeface="Arial" pitchFamily="34" charset="0"/>
            </a:endParaRPr>
          </a:p>
        </p:txBody>
      </p:sp>
      <p:sp>
        <p:nvSpPr>
          <p:cNvPr id="6" name="5 Rectángulo"/>
          <p:cNvSpPr/>
          <p:nvPr/>
        </p:nvSpPr>
        <p:spPr>
          <a:xfrm>
            <a:off x="357158" y="887712"/>
            <a:ext cx="3357586" cy="430887"/>
          </a:xfrm>
          <a:prstGeom prst="rect">
            <a:avLst/>
          </a:prstGeom>
        </p:spPr>
        <p:txBody>
          <a:bodyPr wrap="square">
            <a:spAutoFit/>
          </a:bodyPr>
          <a:lstStyle/>
          <a:p>
            <a:r>
              <a:rPr lang="es-ES_tradnl" sz="2200" dirty="0" smtClean="0">
                <a:latin typeface="Arial" pitchFamily="34" charset="0"/>
                <a:cs typeface="Arial" pitchFamily="34" charset="0"/>
              </a:rPr>
              <a:t>Fase de búsqueda</a:t>
            </a:r>
            <a:endParaRPr lang="es-ES" sz="2200" dirty="0"/>
          </a:p>
        </p:txBody>
      </p:sp>
      <p:sp>
        <p:nvSpPr>
          <p:cNvPr id="11" name="10 Rectángulo"/>
          <p:cNvSpPr/>
          <p:nvPr/>
        </p:nvSpPr>
        <p:spPr>
          <a:xfrm>
            <a:off x="571472" y="1571612"/>
            <a:ext cx="8143932" cy="4154984"/>
          </a:xfrm>
          <a:prstGeom prst="rect">
            <a:avLst/>
          </a:prstGeom>
        </p:spPr>
        <p:txBody>
          <a:bodyPr wrap="square">
            <a:spAutoFit/>
          </a:bodyPr>
          <a:lstStyle/>
          <a:p>
            <a:pPr marL="342900" lvl="0" indent="-342900" algn="just">
              <a:spcBef>
                <a:spcPts val="600"/>
              </a:spcBef>
              <a:spcAft>
                <a:spcPts val="600"/>
              </a:spcAft>
              <a:buFont typeface="+mj-lt"/>
              <a:buAutoNum type="arabicPeriod" startAt="8"/>
            </a:pPr>
            <a:r>
              <a:rPr lang="es-ES_tradnl" dirty="0" smtClean="0">
                <a:latin typeface="Arial" pitchFamily="34" charset="0"/>
                <a:cs typeface="Arial" pitchFamily="34" charset="0"/>
              </a:rPr>
              <a:t>El Bus de Datos Interno lleva el Código de Operación (de la Instrucción) hasta el registro de Instrucción.</a:t>
            </a:r>
            <a:endParaRPr lang="es-ES" dirty="0" smtClean="0">
              <a:latin typeface="Arial" pitchFamily="34" charset="0"/>
              <a:cs typeface="Arial" pitchFamily="34" charset="0"/>
            </a:endParaRPr>
          </a:p>
          <a:p>
            <a:pPr marL="342900" lvl="0" indent="-342900" algn="just">
              <a:spcBef>
                <a:spcPts val="600"/>
              </a:spcBef>
              <a:spcAft>
                <a:spcPts val="600"/>
              </a:spcAft>
              <a:buFont typeface="+mj-lt"/>
              <a:buAutoNum type="arabicPeriod" startAt="8"/>
            </a:pPr>
            <a:r>
              <a:rPr lang="es-ES_tradnl" dirty="0" smtClean="0">
                <a:latin typeface="Arial" pitchFamily="34" charset="0"/>
                <a:cs typeface="Arial" pitchFamily="34" charset="0"/>
              </a:rPr>
              <a:t>La Unidad de Control, va enviando </a:t>
            </a:r>
            <a:r>
              <a:rPr lang="es-ES_tradnl" dirty="0" err="1" smtClean="0">
                <a:latin typeface="Arial" pitchFamily="34" charset="0"/>
                <a:cs typeface="Arial" pitchFamily="34" charset="0"/>
              </a:rPr>
              <a:t>microcomandos</a:t>
            </a:r>
            <a:r>
              <a:rPr lang="es-ES_tradnl" dirty="0" smtClean="0">
                <a:latin typeface="Arial" pitchFamily="34" charset="0"/>
                <a:cs typeface="Arial" pitchFamily="34" charset="0"/>
              </a:rPr>
              <a:t> para incrementar el contenido del Contador de Programa (P. C), para que quede listo para la siguiente posición de memoria. Así, el siguiente ciclo de búsqueda </a:t>
            </a:r>
            <a:r>
              <a:rPr lang="es-ES_tradnl" i="1" dirty="0" smtClean="0">
                <a:latin typeface="Arial" pitchFamily="34" charset="0"/>
                <a:cs typeface="Arial" pitchFamily="34" charset="0"/>
              </a:rPr>
              <a:t>(</a:t>
            </a:r>
            <a:r>
              <a:rPr lang="es-ES_tradnl" i="1" dirty="0" err="1" smtClean="0">
                <a:latin typeface="Arial" pitchFamily="34" charset="0"/>
                <a:cs typeface="Arial" pitchFamily="34" charset="0"/>
              </a:rPr>
              <a:t>Fetch</a:t>
            </a:r>
            <a:r>
              <a:rPr lang="es-ES_tradnl" i="1" dirty="0" smtClean="0">
                <a:latin typeface="Arial" pitchFamily="34" charset="0"/>
                <a:cs typeface="Arial" pitchFamily="34" charset="0"/>
              </a:rPr>
              <a:t>), </a:t>
            </a:r>
            <a:r>
              <a:rPr lang="es-ES_tradnl" dirty="0" smtClean="0">
                <a:latin typeface="Arial" pitchFamily="34" charset="0"/>
                <a:cs typeface="Arial" pitchFamily="34" charset="0"/>
              </a:rPr>
              <a:t>se iniciará en la posición de la siguiente instrucción, aunque la anterior ocupe varios lugares de memoria.</a:t>
            </a:r>
            <a:endParaRPr lang="es-ES" dirty="0" smtClean="0">
              <a:latin typeface="Arial" pitchFamily="34" charset="0"/>
              <a:cs typeface="Arial" pitchFamily="34" charset="0"/>
            </a:endParaRPr>
          </a:p>
          <a:p>
            <a:pPr marL="342900" lvl="0" indent="-342900" algn="just">
              <a:spcBef>
                <a:spcPts val="600"/>
              </a:spcBef>
              <a:spcAft>
                <a:spcPts val="600"/>
              </a:spcAft>
              <a:buFont typeface="+mj-lt"/>
              <a:buAutoNum type="arabicPeriod" startAt="8"/>
            </a:pPr>
            <a:r>
              <a:rPr lang="es-ES_tradnl" dirty="0" smtClean="0">
                <a:latin typeface="Arial" pitchFamily="34" charset="0"/>
                <a:cs typeface="Arial" pitchFamily="34" charset="0"/>
              </a:rPr>
              <a:t>Si la instrucción está completa, termina el ciclo de Búsqueda y comienza el ciclo de Ejecución. De lo contrario, se deberán realizar otra serie de pasos similares hasta que se complete la transferencia a la C. P. U., de todas las partes de la Instrucción.</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Seguidamente se muestra una representación de los pasos 1- 10 de la fase de búsqueda:</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1"/>
          </p:nvPr>
        </p:nvSpPr>
        <p:spPr>
          <a:xfrm>
            <a:off x="-32" y="500042"/>
            <a:ext cx="3929090" cy="571504"/>
          </a:xfrm>
        </p:spPr>
        <p:txBody>
          <a:bodyPr>
            <a:normAutofit/>
          </a:bodyPr>
          <a:lstStyle/>
          <a:p>
            <a:pPr algn="ctr"/>
            <a:r>
              <a:rPr sz="2400" smtClean="0">
                <a:latin typeface="Arial" pitchFamily="34" charset="0"/>
                <a:cs typeface="Arial" pitchFamily="34" charset="0"/>
              </a:rPr>
              <a:t>Ciclo de un Instruccion</a:t>
            </a:r>
            <a:endParaRPr sz="2400">
              <a:latin typeface="Arial" pitchFamily="34" charset="0"/>
              <a:cs typeface="Arial" pitchFamily="34" charset="0"/>
            </a:endParaRPr>
          </a:p>
        </p:txBody>
      </p:sp>
      <p:sp>
        <p:nvSpPr>
          <p:cNvPr id="6" name="5 Rectángulo"/>
          <p:cNvSpPr/>
          <p:nvPr/>
        </p:nvSpPr>
        <p:spPr>
          <a:xfrm>
            <a:off x="357158" y="887712"/>
            <a:ext cx="3357586" cy="430887"/>
          </a:xfrm>
          <a:prstGeom prst="rect">
            <a:avLst/>
          </a:prstGeom>
        </p:spPr>
        <p:txBody>
          <a:bodyPr wrap="square">
            <a:spAutoFit/>
          </a:bodyPr>
          <a:lstStyle/>
          <a:p>
            <a:r>
              <a:rPr lang="es-ES_tradnl" sz="2200" dirty="0" smtClean="0">
                <a:latin typeface="Arial" pitchFamily="34" charset="0"/>
                <a:cs typeface="Arial" pitchFamily="34" charset="0"/>
              </a:rPr>
              <a:t>Fase de búsqueda</a:t>
            </a:r>
            <a:endParaRPr lang="es-ES" sz="2200" dirty="0"/>
          </a:p>
        </p:txBody>
      </p:sp>
      <p:pic>
        <p:nvPicPr>
          <p:cNvPr id="12" name="Picture 2"/>
          <p:cNvPicPr>
            <a:picLocks noChangeAspect="1" noChangeArrowheads="1"/>
          </p:cNvPicPr>
          <p:nvPr/>
        </p:nvPicPr>
        <p:blipFill>
          <a:blip r:embed="rId3" cstate="print">
            <a:grayscl/>
          </a:blip>
          <a:srcRect/>
          <a:stretch>
            <a:fillRect/>
          </a:stretch>
        </p:blipFill>
        <p:spPr bwMode="auto">
          <a:xfrm>
            <a:off x="714348" y="1428736"/>
            <a:ext cx="8000516" cy="4929222"/>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1"/>
          </p:nvPr>
        </p:nvSpPr>
        <p:spPr>
          <a:xfrm>
            <a:off x="-32" y="500042"/>
            <a:ext cx="3929090" cy="571504"/>
          </a:xfrm>
        </p:spPr>
        <p:txBody>
          <a:bodyPr>
            <a:normAutofit/>
          </a:bodyPr>
          <a:lstStyle/>
          <a:p>
            <a:pPr algn="ctr"/>
            <a:r>
              <a:rPr sz="2400" smtClean="0">
                <a:latin typeface="Arial" pitchFamily="34" charset="0"/>
                <a:cs typeface="Arial" pitchFamily="34" charset="0"/>
              </a:rPr>
              <a:t>Ciclo de un Instruccion</a:t>
            </a:r>
            <a:endParaRPr sz="2400">
              <a:latin typeface="Arial" pitchFamily="34" charset="0"/>
              <a:cs typeface="Arial" pitchFamily="34" charset="0"/>
            </a:endParaRPr>
          </a:p>
        </p:txBody>
      </p:sp>
      <p:sp>
        <p:nvSpPr>
          <p:cNvPr id="6" name="5 Rectángulo"/>
          <p:cNvSpPr/>
          <p:nvPr/>
        </p:nvSpPr>
        <p:spPr>
          <a:xfrm>
            <a:off x="357158" y="887712"/>
            <a:ext cx="3357586" cy="430887"/>
          </a:xfrm>
          <a:prstGeom prst="rect">
            <a:avLst/>
          </a:prstGeom>
        </p:spPr>
        <p:txBody>
          <a:bodyPr wrap="square">
            <a:spAutoFit/>
          </a:bodyPr>
          <a:lstStyle/>
          <a:p>
            <a:r>
              <a:rPr lang="es-ES_tradnl" sz="2200" dirty="0" smtClean="0">
                <a:latin typeface="Arial" pitchFamily="34" charset="0"/>
                <a:cs typeface="Arial" pitchFamily="34" charset="0"/>
              </a:rPr>
              <a:t>Fase de ejecución</a:t>
            </a:r>
            <a:endParaRPr lang="es-ES" sz="2200" dirty="0"/>
          </a:p>
        </p:txBody>
      </p:sp>
      <p:sp>
        <p:nvSpPr>
          <p:cNvPr id="1027" name="Rectangle 3"/>
          <p:cNvSpPr>
            <a:spLocks noChangeArrowheads="1"/>
          </p:cNvSpPr>
          <p:nvPr/>
        </p:nvSpPr>
        <p:spPr bwMode="auto">
          <a:xfrm>
            <a:off x="428596" y="1357298"/>
            <a:ext cx="8143932" cy="47397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ts val="600"/>
              </a:spcBef>
              <a:spcAft>
                <a:spcPts val="600"/>
              </a:spcAft>
              <a:buClrTx/>
              <a:buSzTx/>
              <a:buFontTx/>
              <a:buNone/>
              <a:tabLst>
                <a:tab pos="860425" algn="l"/>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Supongamos la suma de dos </a:t>
            </a:r>
            <a:r>
              <a:rPr kumimoji="0" lang="es-ES_tradnl"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operandos</a:t>
            </a: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s-E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ts val="600"/>
              </a:spcBef>
              <a:spcAft>
                <a:spcPts val="600"/>
              </a:spcAft>
              <a:buClrTx/>
              <a:buSzTx/>
              <a:buFontTx/>
              <a:buNone/>
              <a:tabLst>
                <a:tab pos="860425" algn="l"/>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Un primer operando se encuentra en el Registro Temporal de Operando (R T. </a:t>
            </a:r>
            <a:r>
              <a:rPr kumimoji="0" lang="es-ES_tradnl"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Op</a:t>
            </a: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El segundo operando, está almacenado en la memoria, en una dirección dada en la instrucción que se esta ejecutando. La dirección de este segundo operando, se encuentra en el Registro Temporal de Dirección de Operando (Reg. </a:t>
            </a:r>
            <a:r>
              <a:rPr kumimoji="0" lang="es-ES_tradnl"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Temp</a:t>
            </a: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Dir. </a:t>
            </a:r>
            <a:r>
              <a:rPr kumimoji="0" lang="es-ES_tradnl"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Op</a:t>
            </a: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s-ES"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ts val="600"/>
              </a:spcBef>
              <a:spcAft>
                <a:spcPts val="600"/>
              </a:spcAft>
              <a:buClrTx/>
              <a:buSzTx/>
              <a:buFont typeface="+mj-lt"/>
              <a:buAutoNum type="arabicPeriod"/>
              <a:tabLst>
                <a:tab pos="860425" algn="l"/>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Mediante una orden, se coloca en el MAR. la dirección contenida en el Registro Temporal de Dirección de Operando (Reg. </a:t>
            </a:r>
            <a:r>
              <a:rPr kumimoji="0" lang="es-ES_tradnl"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Temp</a:t>
            </a: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Dir. </a:t>
            </a:r>
            <a:r>
              <a:rPr kumimoji="0" lang="es-ES_tradnl"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Oper</a:t>
            </a: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que tiene un valor determinado por la instrucción y que fue cargado en ese registro, durante el proceso de Búsqueda de la Instrucción (por ejemplo "0002i</a:t>
            </a:r>
            <a:r>
              <a:rPr kumimoji="0" lang="es-ES_tradnl"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6</a:t>
            </a: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s-ES"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ts val="600"/>
              </a:spcBef>
              <a:spcAft>
                <a:spcPts val="600"/>
              </a:spcAft>
              <a:buClrTx/>
              <a:buSzTx/>
              <a:buFont typeface="+mj-lt"/>
              <a:buAutoNum type="arabicPeriod"/>
              <a:tabLst>
                <a:tab pos="860425" algn="l"/>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Esa dirección llega por el Bus de Direcciones a la Memoria.</a:t>
            </a:r>
            <a:endParaRPr kumimoji="0" lang="es-ES"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ts val="600"/>
              </a:spcBef>
              <a:spcAft>
                <a:spcPts val="600"/>
              </a:spcAft>
              <a:buClrTx/>
              <a:buSzTx/>
              <a:buFont typeface="+mj-lt"/>
              <a:buAutoNum type="arabicPeriod"/>
              <a:tabLst>
                <a:tab pos="860425" algn="l"/>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Dentro de la memoria, la dirección va al selector de posición.</a:t>
            </a:r>
            <a:endParaRPr kumimoji="0" lang="es-ES"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ts val="600"/>
              </a:spcBef>
              <a:spcAft>
                <a:spcPts val="600"/>
              </a:spcAft>
              <a:buClrTx/>
              <a:buSzTx/>
              <a:buFont typeface="+mj-lt"/>
              <a:buAutoNum type="arabicPeriod"/>
              <a:tabLst>
                <a:tab pos="860425" algn="l"/>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La posición seleccionada recibe la habilitación correspondiente.</a:t>
            </a:r>
            <a:endParaRPr kumimoji="0" lang="es-E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1"/>
          </p:nvPr>
        </p:nvSpPr>
        <p:spPr>
          <a:xfrm>
            <a:off x="-32" y="500042"/>
            <a:ext cx="3929090" cy="571504"/>
          </a:xfrm>
        </p:spPr>
        <p:txBody>
          <a:bodyPr>
            <a:normAutofit/>
          </a:bodyPr>
          <a:lstStyle/>
          <a:p>
            <a:pPr algn="ctr"/>
            <a:r>
              <a:rPr sz="2400" smtClean="0">
                <a:latin typeface="Arial" pitchFamily="34" charset="0"/>
                <a:cs typeface="Arial" pitchFamily="34" charset="0"/>
              </a:rPr>
              <a:t>Ciclo de un Instruccion</a:t>
            </a:r>
            <a:endParaRPr sz="2400">
              <a:latin typeface="Arial" pitchFamily="34" charset="0"/>
              <a:cs typeface="Arial" pitchFamily="34" charset="0"/>
            </a:endParaRPr>
          </a:p>
        </p:txBody>
      </p:sp>
      <p:sp>
        <p:nvSpPr>
          <p:cNvPr id="6" name="5 Rectángulo"/>
          <p:cNvSpPr/>
          <p:nvPr/>
        </p:nvSpPr>
        <p:spPr>
          <a:xfrm>
            <a:off x="357158" y="887712"/>
            <a:ext cx="3357586" cy="430887"/>
          </a:xfrm>
          <a:prstGeom prst="rect">
            <a:avLst/>
          </a:prstGeom>
        </p:spPr>
        <p:txBody>
          <a:bodyPr wrap="square">
            <a:spAutoFit/>
          </a:bodyPr>
          <a:lstStyle/>
          <a:p>
            <a:r>
              <a:rPr lang="es-ES_tradnl" sz="2200" dirty="0" smtClean="0">
                <a:latin typeface="Arial" pitchFamily="34" charset="0"/>
                <a:cs typeface="Arial" pitchFamily="34" charset="0"/>
              </a:rPr>
              <a:t>Fase de ejecución</a:t>
            </a:r>
            <a:endParaRPr lang="es-ES" sz="2200" dirty="0"/>
          </a:p>
        </p:txBody>
      </p:sp>
      <p:sp>
        <p:nvSpPr>
          <p:cNvPr id="1027" name="Rectangle 3"/>
          <p:cNvSpPr>
            <a:spLocks noChangeArrowheads="1"/>
          </p:cNvSpPr>
          <p:nvPr/>
        </p:nvSpPr>
        <p:spPr bwMode="auto">
          <a:xfrm>
            <a:off x="428596" y="1357298"/>
            <a:ext cx="8143932"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0" fontAlgn="base" latinLnBrk="0" hangingPunct="0">
              <a:lnSpc>
                <a:spcPct val="100000"/>
              </a:lnSpc>
              <a:spcBef>
                <a:spcPts val="600"/>
              </a:spcBef>
              <a:spcAft>
                <a:spcPts val="600"/>
              </a:spcAft>
              <a:buClrTx/>
              <a:buSzTx/>
              <a:buFont typeface="+mj-lt"/>
              <a:buAutoNum type="arabicPeriod" startAt="5"/>
              <a:tabLst>
                <a:tab pos="860425" algn="l"/>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 envía entonces, una señal (</a:t>
            </a:r>
            <a:r>
              <a:rPr kumimoji="0" lang="es-ES_tradnl"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microcomando</a:t>
            </a: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de lectura (</a:t>
            </a:r>
            <a:r>
              <a:rPr kumimoji="0" lang="es-ES_tradnl"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Read</a:t>
            </a: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desde la Unidad de Control hasta la Memoria, a través del Bus de Control.</a:t>
            </a:r>
            <a:endParaRPr kumimoji="0" lang="es-ES"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ts val="600"/>
              </a:spcBef>
              <a:spcAft>
                <a:spcPts val="600"/>
              </a:spcAft>
              <a:buClrTx/>
              <a:buSzTx/>
              <a:buFont typeface="+mj-lt"/>
              <a:buAutoNum type="arabicPeriod" startAt="5"/>
              <a:tabLst>
                <a:tab pos="860425" algn="l"/>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Entonces, el contenido de esa posición (el Dato que corresponde al segundo operando), se dispone en el Bus de Datos.</a:t>
            </a:r>
            <a:endParaRPr kumimoji="0" lang="es-ES"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ts val="600"/>
              </a:spcBef>
              <a:spcAft>
                <a:spcPts val="600"/>
              </a:spcAft>
              <a:buClrTx/>
              <a:buSzTx/>
              <a:buFont typeface="+mj-lt"/>
              <a:buAutoNum type="arabicPeriod" startAt="5"/>
              <a:tabLst>
                <a:tab pos="860425" algn="l"/>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El operando ingresa a la C. P. U. por medio del MBR</a:t>
            </a:r>
            <a:endParaRPr kumimoji="0" lang="es-ES"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ts val="600"/>
              </a:spcBef>
              <a:spcAft>
                <a:spcPts val="600"/>
              </a:spcAft>
              <a:buClrTx/>
              <a:buSzTx/>
              <a:buFont typeface="+mj-lt"/>
              <a:buAutoNum type="arabicPeriod" startAt="5"/>
              <a:tabLst>
                <a:tab pos="860425" algn="l"/>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El Bus de Datos Interno lleva operando hasta la entrada de la A. L. U.</a:t>
            </a:r>
            <a:endParaRPr kumimoji="0" lang="es-ES"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ts val="600"/>
              </a:spcBef>
              <a:spcAft>
                <a:spcPts val="600"/>
              </a:spcAft>
              <a:buClrTx/>
              <a:buSzTx/>
              <a:buFont typeface="+mj-lt"/>
              <a:buAutoNum type="arabicPeriod" startAt="5"/>
              <a:tabLst>
                <a:tab pos="860425" algn="l"/>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La Unidad de Control, envía un </a:t>
            </a:r>
            <a:r>
              <a:rPr kumimoji="0" lang="es-ES_tradnl"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microcomando</a:t>
            </a: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que selecciona la operación "suma" en la ALU. De esta forma, el resultado de la operación queda almacenado en el Acumulador y el estado del resultado se guarda en el Registro de Estados.</a:t>
            </a:r>
            <a:endParaRPr kumimoji="0" lang="es-ES"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ts val="600"/>
              </a:spcBef>
              <a:spcAft>
                <a:spcPts val="600"/>
              </a:spcAft>
              <a:buClrTx/>
              <a:buSzTx/>
              <a:buFont typeface="+mj-lt"/>
              <a:buAutoNum type="arabicPeriod" startAt="5"/>
              <a:tabLst>
                <a:tab pos="860425" algn="l"/>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Cuando finaliza la ejecución de la instrucción, comienza automáticamente el ciclo de Búsqueda de la próxima instrucción.</a:t>
            </a:r>
            <a:endParaRPr kumimoji="0" lang="es-E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ts val="600"/>
              </a:spcBef>
              <a:spcAft>
                <a:spcPts val="600"/>
              </a:spcAft>
              <a:buClrTx/>
              <a:buSzTx/>
              <a:buFontTx/>
              <a:buNone/>
              <a:tabLst>
                <a:tab pos="860425" algn="l"/>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Ahora mostraremos una representación de aquellos pasos de esa fase de ejecución.</a:t>
            </a:r>
            <a:endParaRPr kumimoji="0" lang="es-ES_tradnl"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1"/>
          </p:nvPr>
        </p:nvSpPr>
        <p:spPr>
          <a:xfrm>
            <a:off x="-32" y="500042"/>
            <a:ext cx="3929090" cy="571504"/>
          </a:xfrm>
        </p:spPr>
        <p:txBody>
          <a:bodyPr>
            <a:normAutofit/>
          </a:bodyPr>
          <a:lstStyle/>
          <a:p>
            <a:pPr algn="ctr"/>
            <a:r>
              <a:rPr sz="2400" smtClean="0">
                <a:latin typeface="Arial" pitchFamily="34" charset="0"/>
                <a:cs typeface="Arial" pitchFamily="34" charset="0"/>
              </a:rPr>
              <a:t>Ciclo de un Instruccion</a:t>
            </a:r>
            <a:endParaRPr sz="2400">
              <a:latin typeface="Arial" pitchFamily="34" charset="0"/>
              <a:cs typeface="Arial" pitchFamily="34" charset="0"/>
            </a:endParaRPr>
          </a:p>
        </p:txBody>
      </p:sp>
      <p:sp>
        <p:nvSpPr>
          <p:cNvPr id="6" name="5 Rectángulo"/>
          <p:cNvSpPr/>
          <p:nvPr/>
        </p:nvSpPr>
        <p:spPr>
          <a:xfrm>
            <a:off x="357158" y="887712"/>
            <a:ext cx="3357586" cy="430887"/>
          </a:xfrm>
          <a:prstGeom prst="rect">
            <a:avLst/>
          </a:prstGeom>
        </p:spPr>
        <p:txBody>
          <a:bodyPr wrap="square">
            <a:spAutoFit/>
          </a:bodyPr>
          <a:lstStyle/>
          <a:p>
            <a:r>
              <a:rPr lang="es-ES_tradnl" sz="2200" dirty="0" smtClean="0">
                <a:latin typeface="Arial" pitchFamily="34" charset="0"/>
                <a:cs typeface="Arial" pitchFamily="34" charset="0"/>
              </a:rPr>
              <a:t>Fase de ejecución</a:t>
            </a:r>
            <a:endParaRPr lang="es-ES" sz="2200" dirty="0"/>
          </a:p>
        </p:txBody>
      </p:sp>
      <p:pic>
        <p:nvPicPr>
          <p:cNvPr id="28674" name="Picture 2"/>
          <p:cNvPicPr>
            <a:picLocks noChangeAspect="1" noChangeArrowheads="1"/>
          </p:cNvPicPr>
          <p:nvPr/>
        </p:nvPicPr>
        <p:blipFill>
          <a:blip r:embed="rId3" cstate="print"/>
          <a:srcRect/>
          <a:stretch>
            <a:fillRect/>
          </a:stretch>
        </p:blipFill>
        <p:spPr bwMode="auto">
          <a:xfrm>
            <a:off x="487971" y="1428736"/>
            <a:ext cx="8286808" cy="492922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1"/>
          </p:nvPr>
        </p:nvSpPr>
        <p:spPr>
          <a:xfrm>
            <a:off x="-32" y="408602"/>
            <a:ext cx="4714908" cy="571504"/>
          </a:xfrm>
        </p:spPr>
        <p:txBody>
          <a:bodyPr>
            <a:normAutofit/>
          </a:bodyPr>
          <a:lstStyle/>
          <a:p>
            <a:pPr algn="ctr"/>
            <a:r>
              <a:rPr sz="2400" smtClean="0">
                <a:latin typeface="Arial" pitchFamily="34" charset="0"/>
                <a:cs typeface="Arial" pitchFamily="34" charset="0"/>
              </a:rPr>
              <a:t>Arquitectura Interna de la  UCP</a:t>
            </a:r>
            <a:endParaRPr sz="2400">
              <a:latin typeface="Arial" pitchFamily="34" charset="0"/>
              <a:cs typeface="Arial" pitchFamily="34" charset="0"/>
            </a:endParaRPr>
          </a:p>
        </p:txBody>
      </p:sp>
      <p:pic>
        <p:nvPicPr>
          <p:cNvPr id="2050" name="Picture 2"/>
          <p:cNvPicPr>
            <a:picLocks noChangeAspect="1" noChangeArrowheads="1"/>
          </p:cNvPicPr>
          <p:nvPr/>
        </p:nvPicPr>
        <p:blipFill>
          <a:blip r:embed="rId3" cstate="print"/>
          <a:srcRect r="12229"/>
          <a:stretch>
            <a:fillRect/>
          </a:stretch>
        </p:blipFill>
        <p:spPr bwMode="auto">
          <a:xfrm>
            <a:off x="1785917" y="857232"/>
            <a:ext cx="5368383" cy="550072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Lectivo2011</a:t>
            </a:r>
            <a:endParaRPr lang="es-ES" dirty="0"/>
          </a:p>
        </p:txBody>
      </p:sp>
      <p:sp>
        <p:nvSpPr>
          <p:cNvPr id="10" name="Subtitle 1"/>
          <p:cNvSpPr>
            <a:spLocks noGrp="1"/>
          </p:cNvSpPr>
          <p:nvPr>
            <p:ph type="subTitle" idx="1"/>
          </p:nvPr>
        </p:nvSpPr>
        <p:spPr>
          <a:xfrm>
            <a:off x="-32" y="500042"/>
            <a:ext cx="3357586" cy="571504"/>
          </a:xfrm>
        </p:spPr>
        <p:txBody>
          <a:bodyPr>
            <a:normAutofit/>
          </a:bodyPr>
          <a:lstStyle/>
          <a:p>
            <a:pPr algn="ctr"/>
            <a:r>
              <a:rPr sz="2400" dirty="0" smtClean="0">
                <a:latin typeface="Arial" pitchFamily="34" charset="0"/>
                <a:cs typeface="Arial" pitchFamily="34" charset="0"/>
              </a:rPr>
              <a:t>Componentes UCP</a:t>
            </a:r>
            <a:endParaRPr sz="2400" dirty="0">
              <a:latin typeface="Arial" pitchFamily="34" charset="0"/>
              <a:cs typeface="Arial" pitchFamily="34" charset="0"/>
            </a:endParaRPr>
          </a:p>
        </p:txBody>
      </p:sp>
      <p:sp>
        <p:nvSpPr>
          <p:cNvPr id="35841" name="Rectangle 1"/>
          <p:cNvSpPr>
            <a:spLocks noChangeArrowheads="1"/>
          </p:cNvSpPr>
          <p:nvPr/>
        </p:nvSpPr>
        <p:spPr bwMode="auto">
          <a:xfrm>
            <a:off x="357158" y="1500174"/>
            <a:ext cx="8358214"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_tradnl" b="0" i="0" u="none" strike="noStrike" cap="none" normalizeH="0" baseline="0" dirty="0" smtClean="0">
                <a:ln>
                  <a:noFill/>
                </a:ln>
                <a:solidFill>
                  <a:schemeClr val="tx1"/>
                </a:solidFill>
                <a:effectLst/>
                <a:latin typeface="Arial" pitchFamily="34" charset="0"/>
                <a:ea typeface="Calibri" pitchFamily="34" charset="0"/>
                <a:cs typeface="Arial" pitchFamily="34" charset="0"/>
              </a:rPr>
              <a:t>Es un circuito electrónico capaz de almacenar rápidamente una pequeña cantidad de binarios (registro físico de </a:t>
            </a:r>
            <a:r>
              <a:rPr kumimoji="0" lang="es-ES_tradnl" b="0" i="1" u="none" strike="noStrike" cap="none" normalizeH="0" baseline="0" dirty="0" smtClean="0">
                <a:ln>
                  <a:noFill/>
                </a:ln>
                <a:solidFill>
                  <a:schemeClr val="tx1"/>
                </a:solidFill>
                <a:effectLst/>
                <a:latin typeface="Arial" pitchFamily="34" charset="0"/>
                <a:ea typeface="Calibri" pitchFamily="34" charset="0"/>
                <a:cs typeface="Arial" pitchFamily="34" charset="0"/>
              </a:rPr>
              <a:t>1</a:t>
            </a:r>
            <a:r>
              <a:rPr kumimoji="0" lang="es-ES_tradnl" b="1" i="1"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es-ES_tradnl" b="0" i="0" u="none" strike="noStrike" cap="none" normalizeH="0" baseline="0" dirty="0" smtClean="0">
                <a:ln>
                  <a:noFill/>
                </a:ln>
                <a:solidFill>
                  <a:schemeClr val="tx1"/>
                </a:solidFill>
                <a:effectLst/>
                <a:latin typeface="Arial" pitchFamily="34" charset="0"/>
                <a:ea typeface="Calibri" pitchFamily="34" charset="0"/>
                <a:cs typeface="Arial" pitchFamily="34" charset="0"/>
              </a:rPr>
              <a:t>byte, o unos pocos bytes), que podrían estar constituidos por varios </a:t>
            </a:r>
            <a:r>
              <a:rPr kumimoji="0" lang="es-ES_tradnl"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Flip</a:t>
            </a:r>
            <a:r>
              <a:rPr kumimoji="0" lang="es-ES_tradnl"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es-ES_tradnl"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Flop</a:t>
            </a:r>
            <a:r>
              <a:rPr kumimoji="0" lang="es-ES_tradnl" b="0" i="0" u="none" strike="noStrike" cap="none" normalizeH="0" baseline="0" dirty="0" smtClean="0">
                <a:ln>
                  <a:noFill/>
                </a:ln>
                <a:solidFill>
                  <a:schemeClr val="tx1"/>
                </a:solidFill>
                <a:effectLst/>
                <a:latin typeface="Arial" pitchFamily="34" charset="0"/>
                <a:ea typeface="Calibri" pitchFamily="34" charset="0"/>
                <a:cs typeface="Arial" pitchFamily="34" charset="0"/>
              </a:rPr>
              <a:t>, cada uno de los cuales almacenando a cada bit de la palabra (</a:t>
            </a:r>
            <a:r>
              <a:rPr kumimoji="0" lang="es-ES_tradnl"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word</a:t>
            </a:r>
            <a:r>
              <a:rPr kumimoji="0" lang="es-ES_tradnl" b="0" i="0" u="none" strike="noStrike" cap="none" normalizeH="0" baseline="0" dirty="0" smtClean="0">
                <a:ln>
                  <a:noFill/>
                </a:ln>
                <a:solidFill>
                  <a:schemeClr val="tx1"/>
                </a:solidFill>
                <a:effectLst/>
                <a:latin typeface="Arial" pitchFamily="34" charset="0"/>
                <a:ea typeface="Calibri" pitchFamily="34" charset="0"/>
                <a:cs typeface="Arial" pitchFamily="34" charset="0"/>
              </a:rPr>
              <a:t>) guardada.</a:t>
            </a:r>
          </a:p>
          <a:p>
            <a:pPr marL="0" marR="0" lvl="0" indent="0" algn="just" defTabSz="914400" rtl="0" eaLnBrk="1" fontAlgn="base" latinLnBrk="0" hangingPunct="1">
              <a:lnSpc>
                <a:spcPct val="100000"/>
              </a:lnSpc>
              <a:spcBef>
                <a:spcPct val="0"/>
              </a:spcBef>
              <a:spcAft>
                <a:spcPct val="0"/>
              </a:spcAft>
              <a:buClrTx/>
              <a:buSzTx/>
              <a:buFontTx/>
              <a:buNone/>
              <a:tabLst/>
            </a:pPr>
            <a:endParaRPr lang="es-ES_tradnl" dirty="0" smtClean="0">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ES_tradnl" b="0" i="0" u="none" strike="noStrike" cap="none" normalizeH="0" baseline="0" dirty="0" smtClean="0">
                <a:ln>
                  <a:noFill/>
                </a:ln>
                <a:solidFill>
                  <a:schemeClr val="tx1"/>
                </a:solidFill>
                <a:effectLst/>
                <a:latin typeface="Arial" pitchFamily="34" charset="0"/>
                <a:cs typeface="Arial" pitchFamily="34" charset="0"/>
              </a:rPr>
              <a:t>El uso principal de estos registros temporales es mantener estable la comunicación entre la</a:t>
            </a:r>
            <a:r>
              <a:rPr kumimoji="0" lang="es-ES_tradnl" b="0" i="0" u="none" strike="noStrike" cap="none" normalizeH="0" dirty="0" smtClean="0">
                <a:ln>
                  <a:noFill/>
                </a:ln>
                <a:solidFill>
                  <a:schemeClr val="tx1"/>
                </a:solidFill>
                <a:effectLst/>
                <a:latin typeface="Arial" pitchFamily="34" charset="0"/>
                <a:cs typeface="Arial" pitchFamily="34" charset="0"/>
              </a:rPr>
              <a:t> CPU y los buses correspondientes y son:</a:t>
            </a:r>
            <a:endParaRPr kumimoji="0" lang="es-ES_tradnl"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lang="es-ES_tradnl" b="1" baseline="0" dirty="0" smtClean="0">
                <a:latin typeface="Arial" pitchFamily="34" charset="0"/>
                <a:cs typeface="Arial" pitchFamily="34" charset="0"/>
              </a:rPr>
              <a:t>MBR </a:t>
            </a:r>
            <a:r>
              <a:rPr lang="es-ES_tradnl" baseline="0" dirty="0" smtClean="0">
                <a:latin typeface="Arial" pitchFamily="34" charset="0"/>
                <a:cs typeface="Arial" pitchFamily="34" charset="0"/>
              </a:rPr>
              <a:t>(</a:t>
            </a:r>
            <a:r>
              <a:rPr lang="es-ES_tradnl" baseline="0" dirty="0" err="1" smtClean="0">
                <a:latin typeface="Arial" pitchFamily="34" charset="0"/>
                <a:cs typeface="Arial" pitchFamily="34" charset="0"/>
              </a:rPr>
              <a:t>memory</a:t>
            </a:r>
            <a:r>
              <a:rPr lang="es-ES_tradnl" baseline="0" dirty="0" smtClean="0">
                <a:latin typeface="Arial" pitchFamily="34" charset="0"/>
                <a:cs typeface="Arial" pitchFamily="34" charset="0"/>
              </a:rPr>
              <a:t> buffer </a:t>
            </a:r>
            <a:r>
              <a:rPr lang="es-ES_tradnl" baseline="0" dirty="0" err="1" smtClean="0">
                <a:latin typeface="Arial" pitchFamily="34" charset="0"/>
                <a:cs typeface="Arial" pitchFamily="34" charset="0"/>
              </a:rPr>
              <a:t>register</a:t>
            </a:r>
            <a:r>
              <a:rPr lang="es-ES_tradnl" baseline="0" dirty="0" smtClean="0">
                <a:latin typeface="Arial" pitchFamily="34" charset="0"/>
                <a:cs typeface="Arial" pitchFamily="34" charset="0"/>
              </a:rPr>
              <a:t>) para el intercambio con el bus de datos</a:t>
            </a:r>
          </a:p>
          <a:p>
            <a:pPr marL="0" marR="0" lvl="0" indent="0" algn="just" defTabSz="914400" rtl="0" eaLnBrk="1" fontAlgn="base" latinLnBrk="0" hangingPunct="1">
              <a:lnSpc>
                <a:spcPct val="100000"/>
              </a:lnSpc>
              <a:spcBef>
                <a:spcPct val="0"/>
              </a:spcBef>
              <a:spcAft>
                <a:spcPct val="0"/>
              </a:spcAft>
              <a:buClrTx/>
              <a:buSzTx/>
              <a:buFontTx/>
              <a:buNone/>
              <a:tabLst/>
            </a:pPr>
            <a:r>
              <a:rPr lang="es-ES_tradnl" b="1" dirty="0" smtClean="0">
                <a:latin typeface="Arial" pitchFamily="34" charset="0"/>
                <a:cs typeface="Arial" pitchFamily="34" charset="0"/>
              </a:rPr>
              <a:t>MAR</a:t>
            </a:r>
            <a:r>
              <a:rPr lang="es-ES_tradnl" dirty="0" smtClean="0">
                <a:latin typeface="Arial" pitchFamily="34" charset="0"/>
                <a:cs typeface="Arial" pitchFamily="34" charset="0"/>
              </a:rPr>
              <a:t> (</a:t>
            </a:r>
            <a:r>
              <a:rPr lang="es-ES_tradnl" dirty="0" err="1" smtClean="0">
                <a:latin typeface="Arial" pitchFamily="34" charset="0"/>
                <a:cs typeface="Arial" pitchFamily="34" charset="0"/>
              </a:rPr>
              <a:t>memory</a:t>
            </a:r>
            <a:r>
              <a:rPr lang="es-ES_tradnl" dirty="0" smtClean="0">
                <a:latin typeface="Arial" pitchFamily="34" charset="0"/>
                <a:cs typeface="Arial" pitchFamily="34" charset="0"/>
              </a:rPr>
              <a:t> </a:t>
            </a:r>
            <a:r>
              <a:rPr lang="es-ES_tradnl" dirty="0" err="1" smtClean="0">
                <a:latin typeface="Arial" pitchFamily="34" charset="0"/>
                <a:cs typeface="Arial" pitchFamily="34" charset="0"/>
              </a:rPr>
              <a:t>address</a:t>
            </a:r>
            <a:r>
              <a:rPr lang="es-ES_tradnl" dirty="0" smtClean="0">
                <a:latin typeface="Arial" pitchFamily="34" charset="0"/>
                <a:cs typeface="Arial" pitchFamily="34" charset="0"/>
              </a:rPr>
              <a:t> </a:t>
            </a:r>
            <a:r>
              <a:rPr lang="es-ES_tradnl" dirty="0" err="1" smtClean="0">
                <a:latin typeface="Arial" pitchFamily="34" charset="0"/>
                <a:cs typeface="Arial" pitchFamily="34" charset="0"/>
              </a:rPr>
              <a:t>register</a:t>
            </a:r>
            <a:r>
              <a:rPr lang="es-ES_tradnl" dirty="0" smtClean="0">
                <a:latin typeface="Arial" pitchFamily="34" charset="0"/>
                <a:cs typeface="Arial" pitchFamily="34" charset="0"/>
              </a:rPr>
              <a:t>) para el intercambio con el bus de direcciones</a:t>
            </a:r>
          </a:p>
        </p:txBody>
      </p:sp>
      <p:sp>
        <p:nvSpPr>
          <p:cNvPr id="11" name="10 Rectángulo"/>
          <p:cNvSpPr/>
          <p:nvPr/>
        </p:nvSpPr>
        <p:spPr>
          <a:xfrm>
            <a:off x="357158" y="1000108"/>
            <a:ext cx="2428892" cy="430887"/>
          </a:xfrm>
          <a:prstGeom prst="rect">
            <a:avLst/>
          </a:prstGeom>
        </p:spPr>
        <p:txBody>
          <a:bodyPr wrap="square">
            <a:spAutoFit/>
          </a:bodyPr>
          <a:lstStyle/>
          <a:p>
            <a:r>
              <a:rPr lang="es-ES_tradnl" sz="2200" dirty="0" smtClean="0">
                <a:latin typeface="Arial" pitchFamily="34" charset="0"/>
                <a:ea typeface="Calibri" pitchFamily="34" charset="0"/>
                <a:cs typeface="Arial" pitchFamily="34" charset="0"/>
              </a:rPr>
              <a:t>Registro Físico</a:t>
            </a:r>
            <a:endParaRPr lang="es-ES" sz="2200" dirty="0"/>
          </a:p>
        </p:txBody>
      </p:sp>
      <p:pic>
        <p:nvPicPr>
          <p:cNvPr id="35842" name="Picture 2"/>
          <p:cNvPicPr>
            <a:picLocks noChangeAspect="1" noChangeArrowheads="1"/>
          </p:cNvPicPr>
          <p:nvPr/>
        </p:nvPicPr>
        <p:blipFill>
          <a:blip r:embed="rId3"/>
          <a:srcRect/>
          <a:stretch>
            <a:fillRect/>
          </a:stretch>
        </p:blipFill>
        <p:spPr bwMode="auto">
          <a:xfrm>
            <a:off x="3571867" y="4143380"/>
            <a:ext cx="2714627" cy="2262189"/>
          </a:xfrm>
          <a:prstGeom prst="rect">
            <a:avLst/>
          </a:prstGeom>
          <a:noFill/>
          <a:ln w="9525">
            <a:noFill/>
            <a:miter lim="800000"/>
            <a:headEnd/>
            <a:tailEnd/>
          </a:ln>
        </p:spPr>
      </p:pic>
    </p:spTree>
    <p:extLst>
      <p:ext uri="{BB962C8B-B14F-4D97-AF65-F5344CB8AC3E}">
        <p14:creationId xmlns:p14="http://schemas.microsoft.com/office/powerpoint/2010/main" val="6005603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Lectivo2011</a:t>
            </a:r>
            <a:endParaRPr lang="es-ES" dirty="0"/>
          </a:p>
        </p:txBody>
      </p:sp>
      <p:sp>
        <p:nvSpPr>
          <p:cNvPr id="10" name="Subtitle 1"/>
          <p:cNvSpPr>
            <a:spLocks noGrp="1"/>
          </p:cNvSpPr>
          <p:nvPr>
            <p:ph type="subTitle" idx="1"/>
          </p:nvPr>
        </p:nvSpPr>
        <p:spPr>
          <a:xfrm>
            <a:off x="-32" y="500042"/>
            <a:ext cx="3357586" cy="571504"/>
          </a:xfrm>
        </p:spPr>
        <p:txBody>
          <a:bodyPr>
            <a:normAutofit/>
          </a:bodyPr>
          <a:lstStyle/>
          <a:p>
            <a:pPr algn="ctr"/>
            <a:r>
              <a:rPr sz="2400" smtClean="0">
                <a:latin typeface="Arial" pitchFamily="34" charset="0"/>
                <a:cs typeface="Arial" pitchFamily="34" charset="0"/>
              </a:rPr>
              <a:t>Componentes UCP</a:t>
            </a:r>
            <a:endParaRPr sz="2400">
              <a:latin typeface="Arial" pitchFamily="34" charset="0"/>
              <a:cs typeface="Arial" pitchFamily="34" charset="0"/>
            </a:endParaRPr>
          </a:p>
        </p:txBody>
      </p:sp>
      <p:sp>
        <p:nvSpPr>
          <p:cNvPr id="35841" name="Rectangle 1"/>
          <p:cNvSpPr>
            <a:spLocks noChangeArrowheads="1"/>
          </p:cNvSpPr>
          <p:nvPr/>
        </p:nvSpPr>
        <p:spPr bwMode="auto">
          <a:xfrm>
            <a:off x="357158" y="1643050"/>
            <a:ext cx="8358214"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s-ES" b="1" dirty="0" smtClean="0">
                <a:latin typeface="Arial" pitchFamily="34" charset="0"/>
                <a:cs typeface="Arial" pitchFamily="34" charset="0"/>
              </a:rPr>
              <a:t>Registro Acumulador</a:t>
            </a:r>
            <a:r>
              <a:rPr lang="es-ES" dirty="0" smtClean="0">
                <a:latin typeface="Arial" pitchFamily="34" charset="0"/>
                <a:cs typeface="Arial" pitchFamily="34" charset="0"/>
              </a:rPr>
              <a:t> Es el Registro donde se almacenan los resultados obtenidos en las operaciones realizadas por la unidad aritmética y lógica.</a:t>
            </a:r>
          </a:p>
          <a:p>
            <a:pPr algn="just"/>
            <a:r>
              <a:rPr lang="es-ES" dirty="0" smtClean="0">
                <a:latin typeface="Arial" pitchFamily="34" charset="0"/>
                <a:cs typeface="Arial" pitchFamily="34" charset="0"/>
              </a:rPr>
              <a:t>Su importancia radica en las características de la información que almacena, ya que con su contenido se realizan todas las operaciones de cálculo que ha de ejecutar la unidad aritmética y lógica.</a:t>
            </a:r>
          </a:p>
          <a:p>
            <a:pPr lvl="0" algn="just" fontAlgn="base">
              <a:spcBef>
                <a:spcPct val="0"/>
              </a:spcBef>
              <a:spcAft>
                <a:spcPct val="0"/>
              </a:spcAft>
            </a:pPr>
            <a:endParaRPr lang="es-ES" dirty="0" smtClean="0">
              <a:latin typeface="Arial" pitchFamily="34" charset="0"/>
              <a:cs typeface="Arial" pitchFamily="34" charset="0"/>
            </a:endParaRPr>
          </a:p>
          <a:p>
            <a:pPr algn="just"/>
            <a:r>
              <a:rPr lang="es-ES" b="1" dirty="0" smtClean="0">
                <a:latin typeface="Arial" pitchFamily="34" charset="0"/>
                <a:cs typeface="Arial" pitchFamily="34" charset="0"/>
              </a:rPr>
              <a:t>Registro de Estado o registro de «</a:t>
            </a:r>
            <a:r>
              <a:rPr lang="es-ES" b="1" dirty="0" err="1" smtClean="0">
                <a:latin typeface="Arial" pitchFamily="34" charset="0"/>
                <a:cs typeface="Arial" pitchFamily="34" charset="0"/>
              </a:rPr>
              <a:t>flags</a:t>
            </a:r>
            <a:r>
              <a:rPr lang="es-ES" b="1" dirty="0" smtClean="0">
                <a:latin typeface="Arial" pitchFamily="34" charset="0"/>
                <a:cs typeface="Arial" pitchFamily="34" charset="0"/>
              </a:rPr>
              <a:t>»:</a:t>
            </a:r>
            <a:r>
              <a:rPr lang="es-ES" dirty="0" smtClean="0">
                <a:latin typeface="Arial" pitchFamily="34" charset="0"/>
                <a:cs typeface="Arial" pitchFamily="34" charset="0"/>
              </a:rPr>
              <a:t> no es un solo registro propiamente dicho, ya que se compone de varios registros de menor tamaño; este tamaño puede ser incluso de un solo bit.</a:t>
            </a:r>
          </a:p>
          <a:p>
            <a:pPr algn="just"/>
            <a:r>
              <a:rPr lang="es-ES" dirty="0" smtClean="0">
                <a:latin typeface="Arial" pitchFamily="34" charset="0"/>
                <a:cs typeface="Arial" pitchFamily="34" charset="0"/>
              </a:rPr>
              <a:t>El registro de estado se utiliza para indicar cambios de estados y condiciones en los otros registros existentes en el sistema informático. Estos cambios en la situación de los demás registros se producen debido a las modificaciones del entorno a lo largo de la ejecución de los procesos realizados por el sistema informático.</a:t>
            </a:r>
          </a:p>
          <a:p>
            <a:pPr algn="just"/>
            <a:endParaRPr lang="es-ES_tradnl" dirty="0" smtClean="0">
              <a:latin typeface="Arial" pitchFamily="34" charset="0"/>
              <a:cs typeface="Arial" pitchFamily="34" charset="0"/>
            </a:endParaRPr>
          </a:p>
        </p:txBody>
      </p:sp>
      <p:sp>
        <p:nvSpPr>
          <p:cNvPr id="11" name="10 Rectángulo"/>
          <p:cNvSpPr/>
          <p:nvPr/>
        </p:nvSpPr>
        <p:spPr>
          <a:xfrm>
            <a:off x="357158" y="1000108"/>
            <a:ext cx="4643470" cy="430887"/>
          </a:xfrm>
          <a:prstGeom prst="rect">
            <a:avLst/>
          </a:prstGeom>
        </p:spPr>
        <p:txBody>
          <a:bodyPr wrap="square">
            <a:spAutoFit/>
          </a:bodyPr>
          <a:lstStyle/>
          <a:p>
            <a:r>
              <a:rPr lang="es-ES" sz="2200" dirty="0" smtClean="0">
                <a:latin typeface="Arial" pitchFamily="34" charset="0"/>
                <a:cs typeface="Arial" pitchFamily="34" charset="0"/>
              </a:rPr>
              <a:t>Principales Tipos de Registros</a:t>
            </a:r>
            <a:endParaRPr lang="es-ES" sz="2200" dirty="0">
              <a:latin typeface="Arial" pitchFamily="34" charset="0"/>
              <a:cs typeface="Arial" pitchFamily="34" charset="0"/>
            </a:endParaRPr>
          </a:p>
        </p:txBody>
      </p:sp>
    </p:spTree>
    <p:extLst>
      <p:ext uri="{BB962C8B-B14F-4D97-AF65-F5344CB8AC3E}">
        <p14:creationId xmlns:p14="http://schemas.microsoft.com/office/powerpoint/2010/main" val="16276555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Lectivo2011</a:t>
            </a:r>
            <a:endParaRPr lang="es-ES" dirty="0"/>
          </a:p>
        </p:txBody>
      </p:sp>
      <p:sp>
        <p:nvSpPr>
          <p:cNvPr id="10" name="Subtitle 1"/>
          <p:cNvSpPr>
            <a:spLocks noGrp="1"/>
          </p:cNvSpPr>
          <p:nvPr>
            <p:ph type="subTitle" idx="1"/>
          </p:nvPr>
        </p:nvSpPr>
        <p:spPr>
          <a:xfrm>
            <a:off x="0" y="382884"/>
            <a:ext cx="3357586" cy="571504"/>
          </a:xfrm>
        </p:spPr>
        <p:txBody>
          <a:bodyPr>
            <a:normAutofit/>
          </a:bodyPr>
          <a:lstStyle/>
          <a:p>
            <a:pPr algn="ctr"/>
            <a:r>
              <a:rPr sz="2400" smtClean="0">
                <a:latin typeface="Arial" pitchFamily="34" charset="0"/>
                <a:cs typeface="Arial" pitchFamily="34" charset="0"/>
              </a:rPr>
              <a:t>Componentes UCP</a:t>
            </a:r>
            <a:endParaRPr sz="2400">
              <a:latin typeface="Arial" pitchFamily="34" charset="0"/>
              <a:cs typeface="Arial" pitchFamily="34" charset="0"/>
            </a:endParaRPr>
          </a:p>
        </p:txBody>
      </p:sp>
      <p:sp>
        <p:nvSpPr>
          <p:cNvPr id="35841" name="Rectangle 1"/>
          <p:cNvSpPr>
            <a:spLocks noChangeArrowheads="1"/>
          </p:cNvSpPr>
          <p:nvPr/>
        </p:nvSpPr>
        <p:spPr bwMode="auto">
          <a:xfrm>
            <a:off x="714348" y="1285860"/>
            <a:ext cx="8001056"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s-ES_tradnl" b="1" dirty="0" smtClean="0">
                <a:latin typeface="Arial" pitchFamily="34" charset="0"/>
                <a:cs typeface="Arial" pitchFamily="34" charset="0"/>
              </a:rPr>
              <a:t>Registro temporal de operando (R T. </a:t>
            </a:r>
            <a:r>
              <a:rPr lang="es-ES_tradnl" b="1" dirty="0" err="1" smtClean="0">
                <a:latin typeface="Arial" pitchFamily="34" charset="0"/>
                <a:cs typeface="Arial" pitchFamily="34" charset="0"/>
              </a:rPr>
              <a:t>Op</a:t>
            </a:r>
            <a:r>
              <a:rPr lang="es-ES_tradnl" b="1" dirty="0" smtClean="0">
                <a:latin typeface="Arial" pitchFamily="34" charset="0"/>
                <a:cs typeface="Arial" pitchFamily="34" charset="0"/>
              </a:rPr>
              <a:t>), </a:t>
            </a:r>
            <a:r>
              <a:rPr lang="es-ES_tradnl" dirty="0" smtClean="0">
                <a:latin typeface="Arial" pitchFamily="34" charset="0"/>
                <a:cs typeface="Arial" pitchFamily="34" charset="0"/>
              </a:rPr>
              <a:t>almacena uno de los </a:t>
            </a:r>
            <a:r>
              <a:rPr lang="es-ES_tradnl" dirty="0" err="1" smtClean="0">
                <a:latin typeface="Arial" pitchFamily="34" charset="0"/>
                <a:cs typeface="Arial" pitchFamily="34" charset="0"/>
              </a:rPr>
              <a:t>operandos</a:t>
            </a:r>
            <a:r>
              <a:rPr lang="es-ES_tradnl" dirty="0" smtClean="0">
                <a:latin typeface="Arial" pitchFamily="34" charset="0"/>
                <a:cs typeface="Arial" pitchFamily="34" charset="0"/>
              </a:rPr>
              <a:t> de las operaciones que emplean dos </a:t>
            </a:r>
            <a:r>
              <a:rPr lang="es-ES_tradnl" dirty="0" err="1" smtClean="0">
                <a:latin typeface="Arial" pitchFamily="34" charset="0"/>
                <a:cs typeface="Arial" pitchFamily="34" charset="0"/>
              </a:rPr>
              <a:t>operandos</a:t>
            </a:r>
            <a:r>
              <a:rPr lang="es-ES_tradnl" dirty="0" smtClean="0">
                <a:latin typeface="Arial" pitchFamily="34" charset="0"/>
                <a:cs typeface="Arial" pitchFamily="34" charset="0"/>
              </a:rPr>
              <a:t> (por ejemplo la suma: A+B)</a:t>
            </a:r>
          </a:p>
          <a:p>
            <a:pPr algn="just"/>
            <a:endParaRPr lang="es-ES_tradnl" dirty="0" smtClean="0">
              <a:latin typeface="Arial" pitchFamily="34" charset="0"/>
              <a:cs typeface="Arial" pitchFamily="34" charset="0"/>
            </a:endParaRPr>
          </a:p>
          <a:p>
            <a:pPr lvl="0" algn="just"/>
            <a:r>
              <a:rPr lang="es-ES_tradnl" b="1" dirty="0" smtClean="0">
                <a:latin typeface="Arial" pitchFamily="34" charset="0"/>
                <a:cs typeface="Arial" pitchFamily="34" charset="0"/>
              </a:rPr>
              <a:t>Registro de instrucción</a:t>
            </a:r>
            <a:r>
              <a:rPr lang="es-ES_tradnl" dirty="0" smtClean="0">
                <a:latin typeface="Arial" pitchFamily="34" charset="0"/>
                <a:cs typeface="Arial" pitchFamily="34" charset="0"/>
              </a:rPr>
              <a:t>, almacena el código de operación (dentro de la unidad de control), durante la ejecución de la instrucción.</a:t>
            </a:r>
          </a:p>
          <a:p>
            <a:pPr lvl="0" algn="just"/>
            <a:endParaRPr lang="es-ES" dirty="0" smtClean="0">
              <a:latin typeface="Arial" pitchFamily="34" charset="0"/>
              <a:cs typeface="Arial" pitchFamily="34" charset="0"/>
            </a:endParaRPr>
          </a:p>
          <a:p>
            <a:pPr lvl="0" algn="just"/>
            <a:r>
              <a:rPr lang="es-ES_tradnl" b="1" dirty="0" smtClean="0">
                <a:latin typeface="Arial" pitchFamily="34" charset="0"/>
                <a:cs typeface="Arial" pitchFamily="34" charset="0"/>
              </a:rPr>
              <a:t>Registro temporal de dirección de operando (Reg. </a:t>
            </a:r>
            <a:r>
              <a:rPr lang="es-ES_tradnl" b="1" dirty="0" err="1" smtClean="0">
                <a:latin typeface="Arial" pitchFamily="34" charset="0"/>
                <a:cs typeface="Arial" pitchFamily="34" charset="0"/>
              </a:rPr>
              <a:t>Temp</a:t>
            </a:r>
            <a:r>
              <a:rPr lang="es-ES_tradnl" b="1" dirty="0" smtClean="0">
                <a:latin typeface="Arial" pitchFamily="34" charset="0"/>
                <a:cs typeface="Arial" pitchFamily="34" charset="0"/>
              </a:rPr>
              <a:t>. Dir. de </a:t>
            </a:r>
            <a:r>
              <a:rPr lang="es-ES_tradnl" b="1" dirty="0" err="1" smtClean="0">
                <a:latin typeface="Arial" pitchFamily="34" charset="0"/>
                <a:cs typeface="Arial" pitchFamily="34" charset="0"/>
              </a:rPr>
              <a:t>Op</a:t>
            </a:r>
            <a:r>
              <a:rPr lang="es-ES_tradnl" b="1" dirty="0" smtClean="0">
                <a:latin typeface="Arial" pitchFamily="34" charset="0"/>
                <a:cs typeface="Arial" pitchFamily="34" charset="0"/>
              </a:rPr>
              <a:t>.) </a:t>
            </a:r>
            <a:r>
              <a:rPr lang="es-ES_tradnl" dirty="0" smtClean="0">
                <a:latin typeface="Arial" pitchFamily="34" charset="0"/>
                <a:cs typeface="Arial" pitchFamily="34" charset="0"/>
              </a:rPr>
              <a:t>almacena la dirección del operando indicada en la instrucción de un microprocesador (procesador de una dirección).</a:t>
            </a:r>
          </a:p>
          <a:p>
            <a:pPr lvl="0" algn="just"/>
            <a:endParaRPr lang="es-ES" dirty="0" smtClean="0">
              <a:latin typeface="Arial" pitchFamily="34" charset="0"/>
              <a:cs typeface="Arial" pitchFamily="34" charset="0"/>
            </a:endParaRPr>
          </a:p>
          <a:p>
            <a:pPr lvl="0" algn="just"/>
            <a:r>
              <a:rPr lang="es-ES_tradnl" b="1" dirty="0" smtClean="0">
                <a:latin typeface="Arial" pitchFamily="34" charset="0"/>
                <a:cs typeface="Arial" pitchFamily="34" charset="0"/>
              </a:rPr>
              <a:t>Contador de programa (PC)</a:t>
            </a:r>
            <a:r>
              <a:rPr lang="es-ES_tradnl" dirty="0" smtClean="0">
                <a:latin typeface="Arial" pitchFamily="34" charset="0"/>
                <a:cs typeface="Arial" pitchFamily="34" charset="0"/>
              </a:rPr>
              <a:t>,  contiene la dirección de la próxima instrucción. El PC, se incrementa automáticamente al terminar de buscar una instrucción - </a:t>
            </a:r>
            <a:r>
              <a:rPr lang="es-ES_tradnl" dirty="0" err="1" smtClean="0">
                <a:latin typeface="Arial" pitchFamily="34" charset="0"/>
                <a:cs typeface="Arial" pitchFamily="34" charset="0"/>
              </a:rPr>
              <a:t>Fetch</a:t>
            </a:r>
            <a:r>
              <a:rPr lang="es-ES_tradnl" dirty="0" smtClean="0">
                <a:latin typeface="Arial" pitchFamily="34" charset="0"/>
                <a:cs typeface="Arial" pitchFamily="34" charset="0"/>
              </a:rPr>
              <a:t> -. El incremento </a:t>
            </a:r>
            <a:r>
              <a:rPr lang="es-ES_tradnl" cap="small" dirty="0" smtClean="0">
                <a:latin typeface="Arial" pitchFamily="34" charset="0"/>
                <a:cs typeface="Arial" pitchFamily="34" charset="0"/>
              </a:rPr>
              <a:t>(+1, +2, </a:t>
            </a:r>
            <a:r>
              <a:rPr lang="es-ES_tradnl" dirty="0" smtClean="0">
                <a:latin typeface="Arial" pitchFamily="34" charset="0"/>
                <a:cs typeface="Arial" pitchFamily="34" charset="0"/>
              </a:rPr>
              <a:t>etc.) depende de la cantidad de posiciones que ocupa la instrucción que se acaba de buscar. El PC apunta ahora a la siguiente instrucción.</a:t>
            </a:r>
          </a:p>
          <a:p>
            <a:pPr lvl="0" algn="just"/>
            <a:endParaRPr lang="es-ES_tradnl" dirty="0" smtClean="0">
              <a:latin typeface="Arial" pitchFamily="34" charset="0"/>
              <a:cs typeface="Arial" pitchFamily="34" charset="0"/>
            </a:endParaRPr>
          </a:p>
          <a:p>
            <a:pPr algn="just"/>
            <a:r>
              <a:rPr lang="es-ES_tradnl" b="1" dirty="0" smtClean="0">
                <a:latin typeface="Arial" pitchFamily="34" charset="0"/>
                <a:cs typeface="Arial" pitchFamily="34" charset="0"/>
              </a:rPr>
              <a:t>Registro puntero de memoria</a:t>
            </a:r>
            <a:r>
              <a:rPr lang="es-ES_tradnl" dirty="0" smtClean="0">
                <a:latin typeface="Arial" pitchFamily="34" charset="0"/>
                <a:cs typeface="Arial" pitchFamily="34" charset="0"/>
              </a:rPr>
              <a:t>, que permite localizar datos almacenados en la memoria en un orden determinado por el programador.</a:t>
            </a:r>
          </a:p>
          <a:p>
            <a:pPr lvl="0" algn="just"/>
            <a:endParaRPr lang="es-ES" dirty="0" smtClean="0">
              <a:latin typeface="Arial" pitchFamily="34" charset="0"/>
              <a:cs typeface="Arial" pitchFamily="34" charset="0"/>
            </a:endParaRPr>
          </a:p>
        </p:txBody>
      </p:sp>
      <p:sp>
        <p:nvSpPr>
          <p:cNvPr id="11" name="10 Rectángulo"/>
          <p:cNvSpPr/>
          <p:nvPr/>
        </p:nvSpPr>
        <p:spPr>
          <a:xfrm>
            <a:off x="341918" y="852470"/>
            <a:ext cx="4643470" cy="430887"/>
          </a:xfrm>
          <a:prstGeom prst="rect">
            <a:avLst/>
          </a:prstGeom>
        </p:spPr>
        <p:txBody>
          <a:bodyPr wrap="square">
            <a:spAutoFit/>
          </a:bodyPr>
          <a:lstStyle/>
          <a:p>
            <a:r>
              <a:rPr lang="es-ES" sz="2200" dirty="0" smtClean="0">
                <a:latin typeface="Arial" pitchFamily="34" charset="0"/>
                <a:cs typeface="Arial" pitchFamily="34" charset="0"/>
              </a:rPr>
              <a:t>Principales Tipos de Registros</a:t>
            </a:r>
            <a:endParaRPr lang="es-ES" sz="2200" dirty="0">
              <a:latin typeface="Arial" pitchFamily="34" charset="0"/>
              <a:cs typeface="Arial" pitchFamily="34" charset="0"/>
            </a:endParaRPr>
          </a:p>
        </p:txBody>
      </p:sp>
    </p:spTree>
    <p:extLst>
      <p:ext uri="{BB962C8B-B14F-4D97-AF65-F5344CB8AC3E}">
        <p14:creationId xmlns:p14="http://schemas.microsoft.com/office/powerpoint/2010/main" val="27326060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Lectivo2011</a:t>
            </a:r>
            <a:endParaRPr lang="es-ES" dirty="0"/>
          </a:p>
        </p:txBody>
      </p:sp>
      <p:sp>
        <p:nvSpPr>
          <p:cNvPr id="10" name="Subtitle 1"/>
          <p:cNvSpPr>
            <a:spLocks noGrp="1"/>
          </p:cNvSpPr>
          <p:nvPr>
            <p:ph type="subTitle" idx="1"/>
          </p:nvPr>
        </p:nvSpPr>
        <p:spPr>
          <a:xfrm>
            <a:off x="-32" y="500042"/>
            <a:ext cx="3357586" cy="571504"/>
          </a:xfrm>
        </p:spPr>
        <p:txBody>
          <a:bodyPr>
            <a:normAutofit/>
          </a:bodyPr>
          <a:lstStyle/>
          <a:p>
            <a:pPr algn="ctr"/>
            <a:r>
              <a:rPr sz="2400" smtClean="0">
                <a:latin typeface="Arial" pitchFamily="34" charset="0"/>
                <a:cs typeface="Arial" pitchFamily="34" charset="0"/>
              </a:rPr>
              <a:t>Componentes UCP</a:t>
            </a:r>
            <a:endParaRPr sz="2400">
              <a:latin typeface="Arial" pitchFamily="34" charset="0"/>
              <a:cs typeface="Arial" pitchFamily="34" charset="0"/>
            </a:endParaRPr>
          </a:p>
        </p:txBody>
      </p:sp>
      <p:sp>
        <p:nvSpPr>
          <p:cNvPr id="35841" name="Rectangle 1"/>
          <p:cNvSpPr>
            <a:spLocks noChangeArrowheads="1"/>
          </p:cNvSpPr>
          <p:nvPr/>
        </p:nvSpPr>
        <p:spPr bwMode="auto">
          <a:xfrm>
            <a:off x="571472" y="1571612"/>
            <a:ext cx="8072494"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r>
              <a:rPr lang="es-ES_tradnl" b="1" dirty="0" smtClean="0">
                <a:latin typeface="Arial" pitchFamily="34" charset="0"/>
                <a:cs typeface="Arial" pitchFamily="34" charset="0"/>
              </a:rPr>
              <a:t>Registro puntero de pila (</a:t>
            </a:r>
            <a:r>
              <a:rPr lang="es-ES_tradnl" b="1" dirty="0" err="1" smtClean="0">
                <a:latin typeface="Arial" pitchFamily="34" charset="0"/>
                <a:cs typeface="Arial" pitchFamily="34" charset="0"/>
              </a:rPr>
              <a:t>Stack</a:t>
            </a:r>
            <a:r>
              <a:rPr lang="es-ES_tradnl" b="1" dirty="0" smtClean="0">
                <a:latin typeface="Arial" pitchFamily="34" charset="0"/>
                <a:cs typeface="Arial" pitchFamily="34" charset="0"/>
              </a:rPr>
              <a:t> </a:t>
            </a:r>
            <a:r>
              <a:rPr lang="es-ES_tradnl" b="1" dirty="0" err="1" smtClean="0">
                <a:latin typeface="Arial" pitchFamily="34" charset="0"/>
                <a:cs typeface="Arial" pitchFamily="34" charset="0"/>
              </a:rPr>
              <a:t>Poirtter</a:t>
            </a:r>
            <a:r>
              <a:rPr lang="es-ES_tradnl" b="1" dirty="0" smtClean="0">
                <a:latin typeface="Arial" pitchFamily="34" charset="0"/>
                <a:cs typeface="Arial" pitchFamily="34" charset="0"/>
              </a:rPr>
              <a:t> - S P)</a:t>
            </a:r>
            <a:r>
              <a:rPr lang="es-ES_tradnl" dirty="0" smtClean="0">
                <a:latin typeface="Arial" pitchFamily="34" charset="0"/>
                <a:cs typeface="Arial" pitchFamily="34" charset="0"/>
              </a:rPr>
              <a:t>, que contiene la dirección de la cima de la pila. Tiene automatizados los procesos de incremento y decremento. Por ejemplo, al usar como dirección de memoria el contenido del puntero de pila, su valor es incrementado en la operación de escritura de un dato en memoria y </a:t>
            </a:r>
            <a:r>
              <a:rPr lang="es-ES_tradnl" dirty="0" err="1" smtClean="0">
                <a:latin typeface="Arial" pitchFamily="34" charset="0"/>
                <a:cs typeface="Arial" pitchFamily="34" charset="0"/>
              </a:rPr>
              <a:t>decrementado</a:t>
            </a:r>
            <a:r>
              <a:rPr lang="es-ES_tradnl" dirty="0" smtClean="0">
                <a:latin typeface="Arial" pitchFamily="34" charset="0"/>
                <a:cs typeface="Arial" pitchFamily="34" charset="0"/>
              </a:rPr>
              <a:t> en la lectura.</a:t>
            </a:r>
          </a:p>
          <a:p>
            <a:pPr lvl="0" algn="just"/>
            <a:endParaRPr lang="es-ES_tradnl" dirty="0" smtClean="0">
              <a:latin typeface="Arial" pitchFamily="34" charset="0"/>
              <a:cs typeface="Arial" pitchFamily="34" charset="0"/>
            </a:endParaRPr>
          </a:p>
          <a:p>
            <a:pPr lvl="0" algn="just"/>
            <a:r>
              <a:rPr lang="es-ES_tradnl" dirty="0" smtClean="0">
                <a:latin typeface="Arial" pitchFamily="34" charset="0"/>
                <a:cs typeface="Arial" pitchFamily="34" charset="0"/>
              </a:rPr>
              <a:t>Ejemplo: un conjunto de posiciones de la memoria principal, son considerados como pertenecientes a una pila de datos y el puntero de pila informa la dirección del tope (o cima) de esa pila, puede apuntar al último lugar ocupado (o al primero disponible):</a:t>
            </a:r>
          </a:p>
        </p:txBody>
      </p:sp>
      <p:sp>
        <p:nvSpPr>
          <p:cNvPr id="11" name="10 Rectángulo"/>
          <p:cNvSpPr/>
          <p:nvPr/>
        </p:nvSpPr>
        <p:spPr>
          <a:xfrm>
            <a:off x="357158" y="1000108"/>
            <a:ext cx="4643470" cy="430887"/>
          </a:xfrm>
          <a:prstGeom prst="rect">
            <a:avLst/>
          </a:prstGeom>
        </p:spPr>
        <p:txBody>
          <a:bodyPr wrap="square">
            <a:spAutoFit/>
          </a:bodyPr>
          <a:lstStyle/>
          <a:p>
            <a:r>
              <a:rPr lang="es-ES" sz="2200" dirty="0" smtClean="0">
                <a:latin typeface="Arial" pitchFamily="34" charset="0"/>
                <a:cs typeface="Arial" pitchFamily="34" charset="0"/>
              </a:rPr>
              <a:t>Principales Tipos de Registros</a:t>
            </a:r>
            <a:endParaRPr lang="es-ES" sz="2200" dirty="0">
              <a:latin typeface="Arial" pitchFamily="34" charset="0"/>
              <a:cs typeface="Arial" pitchFamily="34" charset="0"/>
            </a:endParaRPr>
          </a:p>
        </p:txBody>
      </p:sp>
      <p:pic>
        <p:nvPicPr>
          <p:cNvPr id="1026" name="Picture 2"/>
          <p:cNvPicPr>
            <a:picLocks noChangeAspect="1" noChangeArrowheads="1"/>
          </p:cNvPicPr>
          <p:nvPr/>
        </p:nvPicPr>
        <p:blipFill>
          <a:blip r:embed="rId3"/>
          <a:srcRect/>
          <a:stretch>
            <a:fillRect/>
          </a:stretch>
        </p:blipFill>
        <p:spPr bwMode="auto">
          <a:xfrm>
            <a:off x="2643174" y="4572008"/>
            <a:ext cx="3448050" cy="1428750"/>
          </a:xfrm>
          <a:prstGeom prst="rect">
            <a:avLst/>
          </a:prstGeom>
          <a:noFill/>
          <a:ln w="9525">
            <a:noFill/>
            <a:miter lim="800000"/>
            <a:headEnd/>
            <a:tailEnd/>
          </a:ln>
        </p:spPr>
      </p:pic>
    </p:spTree>
    <p:extLst>
      <p:ext uri="{BB962C8B-B14F-4D97-AF65-F5344CB8AC3E}">
        <p14:creationId xmlns:p14="http://schemas.microsoft.com/office/powerpoint/2010/main" val="6870014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1"/>
          </p:nvPr>
        </p:nvSpPr>
        <p:spPr>
          <a:xfrm>
            <a:off x="-32" y="500042"/>
            <a:ext cx="2286016" cy="571504"/>
          </a:xfrm>
        </p:spPr>
        <p:txBody>
          <a:bodyPr>
            <a:normAutofit/>
          </a:bodyPr>
          <a:lstStyle/>
          <a:p>
            <a:pPr algn="ctr"/>
            <a:r>
              <a:rPr sz="2400" smtClean="0">
                <a:latin typeface="Arial" pitchFamily="34" charset="0"/>
                <a:cs typeface="Arial" pitchFamily="34" charset="0"/>
              </a:rPr>
              <a:t>Instruccion</a:t>
            </a:r>
            <a:endParaRPr sz="2400">
              <a:latin typeface="Arial" pitchFamily="34" charset="0"/>
              <a:cs typeface="Arial" pitchFamily="34" charset="0"/>
            </a:endParaRPr>
          </a:p>
        </p:txBody>
      </p:sp>
      <p:sp>
        <p:nvSpPr>
          <p:cNvPr id="6" name="5 Rectángulo"/>
          <p:cNvSpPr/>
          <p:nvPr/>
        </p:nvSpPr>
        <p:spPr>
          <a:xfrm>
            <a:off x="357158" y="928670"/>
            <a:ext cx="3357586" cy="430887"/>
          </a:xfrm>
          <a:prstGeom prst="rect">
            <a:avLst/>
          </a:prstGeom>
        </p:spPr>
        <p:txBody>
          <a:bodyPr wrap="square">
            <a:spAutoFit/>
          </a:bodyPr>
          <a:lstStyle/>
          <a:p>
            <a:r>
              <a:rPr lang="es-ES_tradnl" sz="2200" dirty="0" smtClean="0">
                <a:latin typeface="Arial" pitchFamily="34" charset="0"/>
                <a:cs typeface="Arial" pitchFamily="34" charset="0"/>
              </a:rPr>
              <a:t>Definición</a:t>
            </a:r>
            <a:endParaRPr lang="es-ES" sz="2200" dirty="0"/>
          </a:p>
        </p:txBody>
      </p:sp>
      <p:sp>
        <p:nvSpPr>
          <p:cNvPr id="11" name="10 Rectángulo"/>
          <p:cNvSpPr/>
          <p:nvPr/>
        </p:nvSpPr>
        <p:spPr>
          <a:xfrm>
            <a:off x="467544" y="1639073"/>
            <a:ext cx="8215370" cy="4154984"/>
          </a:xfrm>
          <a:prstGeom prst="rect">
            <a:avLst/>
          </a:prstGeom>
        </p:spPr>
        <p:txBody>
          <a:bodyPr wrap="square">
            <a:spAutoFit/>
          </a:bodyPr>
          <a:lstStyle/>
          <a:p>
            <a:pPr algn="just">
              <a:spcBef>
                <a:spcPts val="600"/>
              </a:spcBef>
              <a:spcAft>
                <a:spcPts val="600"/>
              </a:spcAft>
            </a:pPr>
            <a:r>
              <a:rPr lang="es-ES" dirty="0" smtClean="0">
                <a:latin typeface="Arial" pitchFamily="34" charset="0"/>
                <a:cs typeface="Arial" pitchFamily="34" charset="0"/>
              </a:rPr>
              <a:t>Un conjunto de instrucciones - ISA (del inglés </a:t>
            </a:r>
            <a:r>
              <a:rPr lang="es-ES" i="1" dirty="0" err="1" smtClean="0">
                <a:latin typeface="Arial" pitchFamily="34" charset="0"/>
                <a:cs typeface="Arial" pitchFamily="34" charset="0"/>
              </a:rPr>
              <a:t>Instruction</a:t>
            </a:r>
            <a:r>
              <a:rPr lang="es-ES" i="1" dirty="0" smtClean="0">
                <a:latin typeface="Arial" pitchFamily="34" charset="0"/>
                <a:cs typeface="Arial" pitchFamily="34" charset="0"/>
              </a:rPr>
              <a:t> Set </a:t>
            </a:r>
            <a:r>
              <a:rPr lang="es-ES" i="1" dirty="0" err="1" smtClean="0">
                <a:latin typeface="Arial" pitchFamily="34" charset="0"/>
                <a:cs typeface="Arial" pitchFamily="34" charset="0"/>
              </a:rPr>
              <a:t>Architecture</a:t>
            </a:r>
            <a:r>
              <a:rPr lang="es-ES" dirty="0" smtClean="0">
                <a:latin typeface="Arial" pitchFamily="34" charset="0"/>
                <a:cs typeface="Arial" pitchFamily="34" charset="0"/>
              </a:rPr>
              <a:t>, Arquitectura del Conjunto de Instrucciones) es una especificación que detalla las instrucciones que una CPU de un ordenador puede entender y ejecutar, o el conjunto de todos los comandos implementados por un diseño particular de una CPU. El término describe los aspectos del procesador generalmente visibles a un </a:t>
            </a:r>
            <a:r>
              <a:rPr lang="es-ES" dirty="0" smtClean="0">
                <a:latin typeface="Arial" pitchFamily="34" charset="0"/>
                <a:cs typeface="Arial" pitchFamily="34" charset="0"/>
              </a:rPr>
              <a:t>programador</a:t>
            </a:r>
          </a:p>
          <a:p>
            <a:pPr algn="just">
              <a:spcBef>
                <a:spcPts val="600"/>
              </a:spcBef>
              <a:spcAft>
                <a:spcPts val="600"/>
              </a:spcAft>
            </a:pPr>
            <a:endParaRPr lang="es-ES" dirty="0" smtClean="0">
              <a:latin typeface="Arial" pitchFamily="34" charset="0"/>
              <a:cs typeface="Arial" pitchFamily="34" charset="0"/>
            </a:endParaRPr>
          </a:p>
          <a:p>
            <a:pPr algn="just">
              <a:spcBef>
                <a:spcPts val="600"/>
              </a:spcBef>
              <a:spcAft>
                <a:spcPts val="600"/>
              </a:spcAft>
            </a:pPr>
            <a:r>
              <a:rPr lang="es-ES" dirty="0" smtClean="0">
                <a:latin typeface="Arial" pitchFamily="34" charset="0"/>
                <a:cs typeface="Arial" pitchFamily="34" charset="0"/>
              </a:rPr>
              <a:t>La arquitectura del conjunto de instrucciones (ISA) se emplea a veces para distinguir este conjunto de características de la </a:t>
            </a:r>
            <a:r>
              <a:rPr lang="es-ES" dirty="0" err="1" smtClean="0">
                <a:latin typeface="Arial" pitchFamily="34" charset="0"/>
                <a:cs typeface="Arial" pitchFamily="34" charset="0"/>
              </a:rPr>
              <a:t>microarquitectura</a:t>
            </a:r>
            <a:r>
              <a:rPr lang="es-ES" dirty="0" smtClean="0">
                <a:latin typeface="Arial" pitchFamily="34" charset="0"/>
                <a:cs typeface="Arial" pitchFamily="34" charset="0"/>
              </a:rPr>
              <a:t>, que son los elementos y técnicas que se emplean para implementar el conjunto de instrucciones. Entre estos elementos se encuentras las microinstrucciones y los sistemas de cache.</a:t>
            </a:r>
          </a:p>
          <a:p>
            <a:pPr algn="just">
              <a:spcBef>
                <a:spcPts val="600"/>
              </a:spcBef>
              <a:spcAft>
                <a:spcPts val="600"/>
              </a:spcAft>
            </a:pP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1"/>
          </p:nvPr>
        </p:nvSpPr>
        <p:spPr>
          <a:xfrm>
            <a:off x="-32" y="500042"/>
            <a:ext cx="2286016" cy="571504"/>
          </a:xfrm>
        </p:spPr>
        <p:txBody>
          <a:bodyPr>
            <a:normAutofit/>
          </a:bodyPr>
          <a:lstStyle/>
          <a:p>
            <a:pPr algn="ctr"/>
            <a:r>
              <a:rPr sz="2400" smtClean="0">
                <a:latin typeface="Arial" pitchFamily="34" charset="0"/>
                <a:cs typeface="Arial" pitchFamily="34" charset="0"/>
              </a:rPr>
              <a:t>Instruccion</a:t>
            </a:r>
            <a:endParaRPr sz="2400">
              <a:latin typeface="Arial" pitchFamily="34" charset="0"/>
              <a:cs typeface="Arial" pitchFamily="34" charset="0"/>
            </a:endParaRPr>
          </a:p>
        </p:txBody>
      </p:sp>
      <p:sp>
        <p:nvSpPr>
          <p:cNvPr id="6" name="5 Rectángulo"/>
          <p:cNvSpPr/>
          <p:nvPr/>
        </p:nvSpPr>
        <p:spPr>
          <a:xfrm>
            <a:off x="357158" y="928670"/>
            <a:ext cx="3357586" cy="430887"/>
          </a:xfrm>
          <a:prstGeom prst="rect">
            <a:avLst/>
          </a:prstGeom>
        </p:spPr>
        <p:txBody>
          <a:bodyPr wrap="square">
            <a:spAutoFit/>
          </a:bodyPr>
          <a:lstStyle/>
          <a:p>
            <a:r>
              <a:rPr lang="es-ES_tradnl" sz="2200" dirty="0" smtClean="0">
                <a:latin typeface="Arial" pitchFamily="34" charset="0"/>
                <a:cs typeface="Arial" pitchFamily="34" charset="0"/>
              </a:rPr>
              <a:t>Tipos </a:t>
            </a:r>
            <a:endParaRPr lang="es-ES" sz="2200" dirty="0"/>
          </a:p>
        </p:txBody>
      </p:sp>
      <p:sp>
        <p:nvSpPr>
          <p:cNvPr id="11" name="10 Rectángulo"/>
          <p:cNvSpPr/>
          <p:nvPr/>
        </p:nvSpPr>
        <p:spPr>
          <a:xfrm>
            <a:off x="500034" y="1357298"/>
            <a:ext cx="8286808" cy="5170646"/>
          </a:xfrm>
          <a:prstGeom prst="rect">
            <a:avLst/>
          </a:prstGeom>
        </p:spPr>
        <p:txBody>
          <a:bodyPr wrap="square">
            <a:spAutoFit/>
          </a:bodyPr>
          <a:lstStyle/>
          <a:p>
            <a:pPr algn="just">
              <a:spcBef>
                <a:spcPts val="600"/>
              </a:spcBef>
            </a:pPr>
            <a:r>
              <a:rPr lang="es-ES" b="1" i="1" dirty="0" smtClean="0">
                <a:latin typeface="Arial" pitchFamily="34" charset="0"/>
                <a:cs typeface="Arial" pitchFamily="34" charset="0"/>
              </a:rPr>
              <a:t>Transferencia de datos:</a:t>
            </a:r>
            <a:r>
              <a:rPr lang="es-ES" dirty="0" smtClean="0">
                <a:latin typeface="Arial" pitchFamily="34" charset="0"/>
                <a:cs typeface="Arial" pitchFamily="34" charset="0"/>
              </a:rPr>
              <a:t> Copian datos de un origen a un destino, sin modificar el origen y normalmente sin afectar a los </a:t>
            </a:r>
            <a:r>
              <a:rPr lang="es-ES" dirty="0" err="1" smtClean="0">
                <a:latin typeface="Arial" pitchFamily="34" charset="0"/>
                <a:cs typeface="Arial" pitchFamily="34" charset="0"/>
              </a:rPr>
              <a:t>flags</a:t>
            </a:r>
            <a:r>
              <a:rPr lang="es-ES" dirty="0" smtClean="0">
                <a:latin typeface="Arial" pitchFamily="34" charset="0"/>
                <a:cs typeface="Arial" pitchFamily="34" charset="0"/>
              </a:rPr>
              <a:t> o indicadores de condición.</a:t>
            </a:r>
          </a:p>
          <a:p>
            <a:pPr lvl="1" algn="just">
              <a:spcBef>
                <a:spcPts val="600"/>
              </a:spcBef>
              <a:buFont typeface="Wingdings" pitchFamily="2" charset="2"/>
              <a:buChar char="v"/>
            </a:pPr>
            <a:r>
              <a:rPr lang="es-ES" b="1" dirty="0" err="1" smtClean="0">
                <a:latin typeface="Arial" pitchFamily="34" charset="0"/>
                <a:cs typeface="Arial" pitchFamily="34" charset="0"/>
              </a:rPr>
              <a:t>move</a:t>
            </a:r>
            <a:r>
              <a:rPr lang="es-ES" b="1" dirty="0" smtClean="0">
                <a:latin typeface="Arial" pitchFamily="34" charset="0"/>
                <a:cs typeface="Arial" pitchFamily="34" charset="0"/>
              </a:rPr>
              <a:t>:</a:t>
            </a:r>
            <a:r>
              <a:rPr lang="es-ES" dirty="0" smtClean="0">
                <a:latin typeface="Arial" pitchFamily="34" charset="0"/>
                <a:cs typeface="Arial" pitchFamily="34" charset="0"/>
              </a:rPr>
              <a:t> copia el contenido de un registro(o memoria) a otro.</a:t>
            </a:r>
          </a:p>
          <a:p>
            <a:pPr lvl="1" algn="just">
              <a:spcBef>
                <a:spcPts val="600"/>
              </a:spcBef>
              <a:buFont typeface="Wingdings" pitchFamily="2" charset="2"/>
              <a:buChar char="v"/>
            </a:pPr>
            <a:r>
              <a:rPr lang="es-ES" b="1" dirty="0" err="1" smtClean="0">
                <a:latin typeface="Arial" pitchFamily="34" charset="0"/>
                <a:cs typeface="Arial" pitchFamily="34" charset="0"/>
              </a:rPr>
              <a:t>store</a:t>
            </a:r>
            <a:r>
              <a:rPr lang="es-ES" b="1" dirty="0" smtClean="0">
                <a:latin typeface="Arial" pitchFamily="34" charset="0"/>
                <a:cs typeface="Arial" pitchFamily="34" charset="0"/>
              </a:rPr>
              <a:t>:</a:t>
            </a:r>
            <a:r>
              <a:rPr lang="es-ES" dirty="0" smtClean="0">
                <a:latin typeface="Arial" pitchFamily="34" charset="0"/>
                <a:cs typeface="Arial" pitchFamily="34" charset="0"/>
              </a:rPr>
              <a:t> copia el contenido de un registro a memoria.</a:t>
            </a:r>
          </a:p>
          <a:p>
            <a:pPr lvl="1" algn="just">
              <a:spcBef>
                <a:spcPts val="600"/>
              </a:spcBef>
              <a:buFont typeface="Wingdings" pitchFamily="2" charset="2"/>
              <a:buChar char="v"/>
            </a:pPr>
            <a:r>
              <a:rPr lang="es-ES" b="1" dirty="0" smtClean="0">
                <a:latin typeface="Arial" pitchFamily="34" charset="0"/>
                <a:cs typeface="Arial" pitchFamily="34" charset="0"/>
              </a:rPr>
              <a:t>load:</a:t>
            </a:r>
            <a:r>
              <a:rPr lang="es-ES" dirty="0" smtClean="0">
                <a:latin typeface="Arial" pitchFamily="34" charset="0"/>
                <a:cs typeface="Arial" pitchFamily="34" charset="0"/>
              </a:rPr>
              <a:t> copia el contenido de una posición de memoria a un registro.</a:t>
            </a:r>
          </a:p>
          <a:p>
            <a:pPr lvl="1" algn="just">
              <a:spcBef>
                <a:spcPts val="600"/>
              </a:spcBef>
              <a:buFont typeface="Wingdings" pitchFamily="2" charset="2"/>
              <a:buChar char="v"/>
            </a:pPr>
            <a:r>
              <a:rPr lang="es-ES" b="1" dirty="0" err="1" smtClean="0">
                <a:latin typeface="Arial" pitchFamily="34" charset="0"/>
                <a:cs typeface="Arial" pitchFamily="34" charset="0"/>
              </a:rPr>
              <a:t>clear</a:t>
            </a:r>
            <a:r>
              <a:rPr lang="es-ES" b="1" dirty="0" smtClean="0">
                <a:latin typeface="Arial" pitchFamily="34" charset="0"/>
                <a:cs typeface="Arial" pitchFamily="34" charset="0"/>
              </a:rPr>
              <a:t>:</a:t>
            </a:r>
            <a:r>
              <a:rPr lang="es-ES" dirty="0" smtClean="0">
                <a:latin typeface="Arial" pitchFamily="34" charset="0"/>
                <a:cs typeface="Arial" pitchFamily="34" charset="0"/>
              </a:rPr>
              <a:t> pone a 0 el </a:t>
            </a:r>
            <a:r>
              <a:rPr lang="es-ES" dirty="0" err="1" smtClean="0">
                <a:latin typeface="Arial" pitchFamily="34" charset="0"/>
                <a:cs typeface="Arial" pitchFamily="34" charset="0"/>
              </a:rPr>
              <a:t>destinto</a:t>
            </a:r>
            <a:r>
              <a:rPr lang="es-ES" dirty="0" smtClean="0">
                <a:latin typeface="Arial" pitchFamily="34" charset="0"/>
                <a:cs typeface="Arial" pitchFamily="34" charset="0"/>
              </a:rPr>
              <a:t>. (todos los bits)</a:t>
            </a:r>
          </a:p>
          <a:p>
            <a:pPr lvl="1" algn="just">
              <a:spcBef>
                <a:spcPts val="600"/>
              </a:spcBef>
              <a:buFont typeface="Wingdings" pitchFamily="2" charset="2"/>
              <a:buChar char="v"/>
            </a:pPr>
            <a:r>
              <a:rPr lang="es-ES" b="1" dirty="0" smtClean="0">
                <a:latin typeface="Arial" pitchFamily="34" charset="0"/>
                <a:cs typeface="Arial" pitchFamily="34" charset="0"/>
              </a:rPr>
              <a:t>set:</a:t>
            </a:r>
            <a:r>
              <a:rPr lang="es-ES" dirty="0" smtClean="0">
                <a:latin typeface="Arial" pitchFamily="34" charset="0"/>
                <a:cs typeface="Arial" pitchFamily="34" charset="0"/>
              </a:rPr>
              <a:t> pone a 1 el destino. (todos los bits)</a:t>
            </a:r>
          </a:p>
          <a:p>
            <a:pPr algn="just">
              <a:spcBef>
                <a:spcPts val="600"/>
              </a:spcBef>
            </a:pPr>
            <a:endParaRPr lang="es-ES" b="1" i="1" dirty="0" smtClean="0">
              <a:latin typeface="Arial" pitchFamily="34" charset="0"/>
              <a:cs typeface="Arial" pitchFamily="34" charset="0"/>
            </a:endParaRPr>
          </a:p>
          <a:p>
            <a:pPr algn="just">
              <a:spcBef>
                <a:spcPts val="600"/>
              </a:spcBef>
            </a:pPr>
            <a:r>
              <a:rPr lang="es-ES" b="1" i="1" dirty="0" smtClean="0">
                <a:latin typeface="Arial" pitchFamily="34" charset="0"/>
                <a:cs typeface="Arial" pitchFamily="34" charset="0"/>
              </a:rPr>
              <a:t>Instrucciones aritméticas:</a:t>
            </a:r>
            <a:r>
              <a:rPr lang="es-ES" dirty="0" smtClean="0">
                <a:latin typeface="Arial" pitchFamily="34" charset="0"/>
                <a:cs typeface="Arial" pitchFamily="34" charset="0"/>
              </a:rPr>
              <a:t> Son efectuadas por la ALU y suelen cambiar los </a:t>
            </a:r>
            <a:r>
              <a:rPr lang="es-ES" dirty="0" err="1" smtClean="0">
                <a:latin typeface="Arial" pitchFamily="34" charset="0"/>
                <a:cs typeface="Arial" pitchFamily="34" charset="0"/>
              </a:rPr>
              <a:t>flags</a:t>
            </a:r>
            <a:r>
              <a:rPr lang="es-ES" dirty="0" smtClean="0">
                <a:latin typeface="Arial" pitchFamily="34" charset="0"/>
                <a:cs typeface="Arial" pitchFamily="34" charset="0"/>
              </a:rPr>
              <a:t> o indicadores de condición.</a:t>
            </a:r>
          </a:p>
          <a:p>
            <a:pPr lvl="1" algn="just">
              <a:spcBef>
                <a:spcPts val="600"/>
              </a:spcBef>
              <a:buFont typeface="Wingdings" pitchFamily="2" charset="2"/>
              <a:buChar char="v"/>
            </a:pPr>
            <a:r>
              <a:rPr lang="es-ES" b="1" dirty="0" err="1" smtClean="0">
                <a:latin typeface="Arial" pitchFamily="34" charset="0"/>
                <a:cs typeface="Arial" pitchFamily="34" charset="0"/>
              </a:rPr>
              <a:t>add</a:t>
            </a:r>
            <a:r>
              <a:rPr lang="es-ES" b="1" dirty="0" smtClean="0">
                <a:latin typeface="Arial" pitchFamily="34" charset="0"/>
                <a:cs typeface="Arial" pitchFamily="34" charset="0"/>
              </a:rPr>
              <a:t>:</a:t>
            </a:r>
            <a:r>
              <a:rPr lang="es-ES" dirty="0" smtClean="0">
                <a:latin typeface="Arial" pitchFamily="34" charset="0"/>
                <a:cs typeface="Arial" pitchFamily="34" charset="0"/>
              </a:rPr>
              <a:t> Suma.</a:t>
            </a:r>
          </a:p>
          <a:p>
            <a:pPr lvl="1" algn="just">
              <a:spcBef>
                <a:spcPts val="600"/>
              </a:spcBef>
              <a:buFont typeface="Wingdings" pitchFamily="2" charset="2"/>
              <a:buChar char="v"/>
            </a:pPr>
            <a:r>
              <a:rPr lang="es-ES" b="1" dirty="0" err="1" smtClean="0">
                <a:latin typeface="Arial" pitchFamily="34" charset="0"/>
                <a:cs typeface="Arial" pitchFamily="34" charset="0"/>
              </a:rPr>
              <a:t>decrement</a:t>
            </a:r>
            <a:r>
              <a:rPr lang="es-ES" b="1" dirty="0" smtClean="0">
                <a:latin typeface="Arial" pitchFamily="34" charset="0"/>
                <a:cs typeface="Arial" pitchFamily="34" charset="0"/>
              </a:rPr>
              <a:t>:</a:t>
            </a:r>
            <a:r>
              <a:rPr lang="es-ES" dirty="0" smtClean="0">
                <a:latin typeface="Arial" pitchFamily="34" charset="0"/>
                <a:cs typeface="Arial" pitchFamily="34" charset="0"/>
              </a:rPr>
              <a:t> </a:t>
            </a:r>
            <a:r>
              <a:rPr lang="es-ES" dirty="0" err="1" smtClean="0">
                <a:latin typeface="Arial" pitchFamily="34" charset="0"/>
                <a:cs typeface="Arial" pitchFamily="34" charset="0"/>
              </a:rPr>
              <a:t>decrementa</a:t>
            </a:r>
            <a:r>
              <a:rPr lang="es-ES" dirty="0" smtClean="0">
                <a:latin typeface="Arial" pitchFamily="34" charset="0"/>
                <a:cs typeface="Arial" pitchFamily="34" charset="0"/>
              </a:rPr>
              <a:t> en 1 un valor.</a:t>
            </a:r>
          </a:p>
          <a:p>
            <a:pPr lvl="1">
              <a:spcBef>
                <a:spcPts val="600"/>
              </a:spcBef>
              <a:buFont typeface="Wingdings" pitchFamily="2" charset="2"/>
              <a:buChar char="v"/>
            </a:pPr>
            <a:r>
              <a:rPr lang="es-ES" b="1" dirty="0" err="1" smtClean="0">
                <a:latin typeface="Arial" pitchFamily="34" charset="0"/>
                <a:cs typeface="Arial" pitchFamily="34" charset="0"/>
              </a:rPr>
              <a:t>negate</a:t>
            </a:r>
            <a:r>
              <a:rPr lang="es-ES" b="1" dirty="0" smtClean="0">
                <a:latin typeface="Arial" pitchFamily="34" charset="0"/>
                <a:cs typeface="Arial" pitchFamily="34" charset="0"/>
              </a:rPr>
              <a:t>:</a:t>
            </a:r>
            <a:r>
              <a:rPr lang="es-ES" dirty="0" smtClean="0">
                <a:latin typeface="Arial" pitchFamily="34" charset="0"/>
                <a:cs typeface="Arial" pitchFamily="34" charset="0"/>
              </a:rPr>
              <a:t> cambia de signo.</a:t>
            </a:r>
          </a:p>
          <a:p>
            <a:pPr lvl="1">
              <a:spcBef>
                <a:spcPts val="600"/>
              </a:spcBef>
              <a:buFont typeface="Wingdings" pitchFamily="2" charset="2"/>
              <a:buChar char="v"/>
            </a:pPr>
            <a:r>
              <a:rPr lang="es-ES" b="1" dirty="0" err="1" smtClean="0">
                <a:latin typeface="Arial" pitchFamily="34" charset="0"/>
                <a:cs typeface="Arial" pitchFamily="34" charset="0"/>
              </a:rPr>
              <a:t>absolute</a:t>
            </a:r>
            <a:r>
              <a:rPr lang="es-ES" b="1" dirty="0" smtClean="0">
                <a:latin typeface="Arial" pitchFamily="34" charset="0"/>
                <a:cs typeface="Arial" pitchFamily="34" charset="0"/>
              </a:rPr>
              <a:t>:</a:t>
            </a:r>
            <a:r>
              <a:rPr lang="es-ES" dirty="0" smtClean="0">
                <a:latin typeface="Arial" pitchFamily="34" charset="0"/>
                <a:cs typeface="Arial" pitchFamily="34" charset="0"/>
              </a:rPr>
              <a:t> valor absoluto.</a:t>
            </a:r>
          </a:p>
          <a:p>
            <a:pPr algn="just">
              <a:spcBef>
                <a:spcPts val="600"/>
              </a:spcBef>
            </a:pP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2709850" cy="307777"/>
          </a:xfrm>
          <a:prstGeom prst="rect">
            <a:avLst/>
          </a:prstGeom>
          <a:noFill/>
        </p:spPr>
        <p:txBody>
          <a:bodyPr wrap="square" rtlCol="0">
            <a:spAutoFit/>
          </a:bodyPr>
          <a:lstStyle/>
          <a:p>
            <a:r>
              <a:rPr lang="es-ES" sz="1400" dirty="0" smtClean="0">
                <a:latin typeface="Arial" pitchFamily="34" charset="0"/>
                <a:cs typeface="Arial" pitchFamily="34" charset="0"/>
              </a:rPr>
              <a:t>Hardware de los sistemas</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 </a:t>
            </a:r>
            <a:endParaRPr lang="es-ES" dirty="0"/>
          </a:p>
        </p:txBody>
      </p:sp>
      <p:sp>
        <p:nvSpPr>
          <p:cNvPr id="10" name="Subtitle 1"/>
          <p:cNvSpPr>
            <a:spLocks noGrp="1"/>
          </p:cNvSpPr>
          <p:nvPr>
            <p:ph type="subTitle" idx="1"/>
          </p:nvPr>
        </p:nvSpPr>
        <p:spPr>
          <a:xfrm>
            <a:off x="-32" y="500042"/>
            <a:ext cx="2286016" cy="571504"/>
          </a:xfrm>
        </p:spPr>
        <p:txBody>
          <a:bodyPr>
            <a:normAutofit/>
          </a:bodyPr>
          <a:lstStyle/>
          <a:p>
            <a:pPr algn="ctr"/>
            <a:r>
              <a:rPr sz="2400" smtClean="0">
                <a:latin typeface="Arial" pitchFamily="34" charset="0"/>
                <a:cs typeface="Arial" pitchFamily="34" charset="0"/>
              </a:rPr>
              <a:t>Instruccion</a:t>
            </a:r>
            <a:endParaRPr sz="2400">
              <a:latin typeface="Arial" pitchFamily="34" charset="0"/>
              <a:cs typeface="Arial" pitchFamily="34" charset="0"/>
            </a:endParaRPr>
          </a:p>
        </p:txBody>
      </p:sp>
      <p:sp>
        <p:nvSpPr>
          <p:cNvPr id="6" name="5 Rectángulo"/>
          <p:cNvSpPr/>
          <p:nvPr/>
        </p:nvSpPr>
        <p:spPr>
          <a:xfrm>
            <a:off x="357158" y="928670"/>
            <a:ext cx="3357586" cy="430887"/>
          </a:xfrm>
          <a:prstGeom prst="rect">
            <a:avLst/>
          </a:prstGeom>
        </p:spPr>
        <p:txBody>
          <a:bodyPr wrap="square">
            <a:spAutoFit/>
          </a:bodyPr>
          <a:lstStyle/>
          <a:p>
            <a:r>
              <a:rPr lang="es-ES_tradnl" sz="2200" dirty="0" smtClean="0">
                <a:latin typeface="Arial" pitchFamily="34" charset="0"/>
                <a:cs typeface="Arial" pitchFamily="34" charset="0"/>
              </a:rPr>
              <a:t>Tipos </a:t>
            </a:r>
            <a:endParaRPr lang="es-ES" sz="2200" dirty="0"/>
          </a:p>
        </p:txBody>
      </p:sp>
      <p:sp>
        <p:nvSpPr>
          <p:cNvPr id="11" name="10 Rectángulo"/>
          <p:cNvSpPr/>
          <p:nvPr/>
        </p:nvSpPr>
        <p:spPr>
          <a:xfrm>
            <a:off x="500034" y="1357298"/>
            <a:ext cx="8286808" cy="5016758"/>
          </a:xfrm>
          <a:prstGeom prst="rect">
            <a:avLst/>
          </a:prstGeom>
        </p:spPr>
        <p:txBody>
          <a:bodyPr wrap="square">
            <a:spAutoFit/>
          </a:bodyPr>
          <a:lstStyle/>
          <a:p>
            <a:pPr algn="just">
              <a:spcBef>
                <a:spcPts val="600"/>
              </a:spcBef>
            </a:pPr>
            <a:r>
              <a:rPr lang="es-ES" b="1" i="1" dirty="0" smtClean="0">
                <a:latin typeface="Arial" pitchFamily="34" charset="0"/>
                <a:cs typeface="Arial" pitchFamily="34" charset="0"/>
              </a:rPr>
              <a:t>Instrucciones de comparación:</a:t>
            </a:r>
            <a:r>
              <a:rPr lang="es-ES" dirty="0" smtClean="0">
                <a:latin typeface="Arial" pitchFamily="34" charset="0"/>
                <a:cs typeface="Arial" pitchFamily="34" charset="0"/>
              </a:rPr>
              <a:t> Suelen preceder a una instrucción de bifurcación condicional y modifican los </a:t>
            </a:r>
            <a:r>
              <a:rPr lang="es-ES" dirty="0" err="1" smtClean="0">
                <a:latin typeface="Arial" pitchFamily="34" charset="0"/>
                <a:cs typeface="Arial" pitchFamily="34" charset="0"/>
              </a:rPr>
              <a:t>flags</a:t>
            </a:r>
            <a:r>
              <a:rPr lang="es-ES" dirty="0" smtClean="0">
                <a:latin typeface="Arial" pitchFamily="34" charset="0"/>
                <a:cs typeface="Arial" pitchFamily="34" charset="0"/>
              </a:rPr>
              <a:t>.</a:t>
            </a:r>
          </a:p>
          <a:p>
            <a:pPr lvl="1" algn="just">
              <a:spcBef>
                <a:spcPts val="600"/>
              </a:spcBef>
              <a:buFont typeface="Wingdings" pitchFamily="2" charset="2"/>
              <a:buChar char="v"/>
            </a:pPr>
            <a:r>
              <a:rPr lang="es-ES" b="1" dirty="0" smtClean="0">
                <a:latin typeface="Arial" pitchFamily="34" charset="0"/>
                <a:cs typeface="Arial" pitchFamily="34" charset="0"/>
              </a:rPr>
              <a:t>and:</a:t>
            </a:r>
            <a:r>
              <a:rPr lang="es-ES" dirty="0" smtClean="0">
                <a:latin typeface="Arial" pitchFamily="34" charset="0"/>
                <a:cs typeface="Arial" pitchFamily="34" charset="0"/>
              </a:rPr>
              <a:t> el "y" lógico.</a:t>
            </a:r>
          </a:p>
          <a:p>
            <a:pPr lvl="1" algn="just">
              <a:spcBef>
                <a:spcPts val="600"/>
              </a:spcBef>
              <a:buFont typeface="Wingdings" pitchFamily="2" charset="2"/>
              <a:buChar char="v"/>
            </a:pPr>
            <a:r>
              <a:rPr lang="es-ES" b="1" dirty="0" err="1" smtClean="0">
                <a:latin typeface="Arial" pitchFamily="34" charset="0"/>
                <a:cs typeface="Arial" pitchFamily="34" charset="0"/>
              </a:rPr>
              <a:t>or</a:t>
            </a:r>
            <a:r>
              <a:rPr lang="es-ES" b="1" dirty="0" smtClean="0">
                <a:latin typeface="Arial" pitchFamily="34" charset="0"/>
                <a:cs typeface="Arial" pitchFamily="34" charset="0"/>
              </a:rPr>
              <a:t>:</a:t>
            </a:r>
            <a:r>
              <a:rPr lang="es-ES" dirty="0" smtClean="0">
                <a:latin typeface="Arial" pitchFamily="34" charset="0"/>
                <a:cs typeface="Arial" pitchFamily="34" charset="0"/>
              </a:rPr>
              <a:t> el "o inclusivo" lógico.</a:t>
            </a:r>
          </a:p>
          <a:p>
            <a:pPr lvl="1" algn="just">
              <a:spcBef>
                <a:spcPts val="600"/>
              </a:spcBef>
              <a:buFont typeface="Wingdings" pitchFamily="2" charset="2"/>
              <a:buChar char="v"/>
            </a:pPr>
            <a:r>
              <a:rPr lang="es-ES" b="1" dirty="0" err="1" smtClean="0">
                <a:latin typeface="Arial" pitchFamily="34" charset="0"/>
                <a:cs typeface="Arial" pitchFamily="34" charset="0"/>
              </a:rPr>
              <a:t>not</a:t>
            </a:r>
            <a:r>
              <a:rPr lang="es-ES" b="1" dirty="0" smtClean="0">
                <a:latin typeface="Arial" pitchFamily="34" charset="0"/>
                <a:cs typeface="Arial" pitchFamily="34" charset="0"/>
              </a:rPr>
              <a:t>:</a:t>
            </a:r>
            <a:r>
              <a:rPr lang="es-ES" dirty="0" smtClean="0">
                <a:latin typeface="Arial" pitchFamily="34" charset="0"/>
                <a:cs typeface="Arial" pitchFamily="34" charset="0"/>
              </a:rPr>
              <a:t> la negación lógica. (complemento a 1, no confundir con el cambio de signo "</a:t>
            </a:r>
            <a:r>
              <a:rPr lang="es-ES" dirty="0" err="1" smtClean="0">
                <a:latin typeface="Arial" pitchFamily="34" charset="0"/>
                <a:cs typeface="Arial" pitchFamily="34" charset="0"/>
              </a:rPr>
              <a:t>negate</a:t>
            </a:r>
            <a:r>
              <a:rPr lang="es-ES" dirty="0" smtClean="0">
                <a:latin typeface="Arial" pitchFamily="34" charset="0"/>
                <a:cs typeface="Arial" pitchFamily="34" charset="0"/>
              </a:rPr>
              <a:t>" que es el complemento a 2)</a:t>
            </a:r>
          </a:p>
          <a:p>
            <a:pPr marL="0" lvl="1" algn="just">
              <a:spcBef>
                <a:spcPts val="600"/>
              </a:spcBef>
            </a:pPr>
            <a:endParaRPr lang="es-ES" b="1" i="1" dirty="0" smtClean="0">
              <a:latin typeface="Arial" pitchFamily="34" charset="0"/>
              <a:cs typeface="Arial" pitchFamily="34" charset="0"/>
            </a:endParaRPr>
          </a:p>
          <a:p>
            <a:pPr marL="0" lvl="1" algn="just">
              <a:spcBef>
                <a:spcPts val="600"/>
              </a:spcBef>
            </a:pPr>
            <a:r>
              <a:rPr lang="es-ES" b="1" i="1" dirty="0" smtClean="0">
                <a:latin typeface="Arial" pitchFamily="34" charset="0"/>
                <a:cs typeface="Arial" pitchFamily="34" charset="0"/>
              </a:rPr>
              <a:t>Instrucciones de Desplazamiento:</a:t>
            </a:r>
            <a:r>
              <a:rPr lang="es-ES" dirty="0" smtClean="0">
                <a:latin typeface="Arial" pitchFamily="34" charset="0"/>
                <a:cs typeface="Arial" pitchFamily="34" charset="0"/>
              </a:rPr>
              <a:t> Pueden ser aritmético o lógico y pueden incluir o no rotaciones. Pueden ser de izquierda a derecha.</a:t>
            </a:r>
          </a:p>
          <a:p>
            <a:pPr lvl="1" algn="just">
              <a:spcBef>
                <a:spcPts val="600"/>
              </a:spcBef>
              <a:buFont typeface="Wingdings" pitchFamily="2" charset="2"/>
              <a:buChar char="v"/>
            </a:pPr>
            <a:r>
              <a:rPr lang="es-ES" b="1" dirty="0" err="1" smtClean="0">
                <a:latin typeface="Arial" pitchFamily="34" charset="0"/>
                <a:cs typeface="Arial" pitchFamily="34" charset="0"/>
              </a:rPr>
              <a:t>hift</a:t>
            </a:r>
            <a:r>
              <a:rPr lang="es-ES" b="1" dirty="0" smtClean="0">
                <a:latin typeface="Arial" pitchFamily="34" charset="0"/>
                <a:cs typeface="Arial" pitchFamily="34" charset="0"/>
              </a:rPr>
              <a:t>:</a:t>
            </a:r>
            <a:r>
              <a:rPr lang="es-ES" dirty="0" smtClean="0">
                <a:latin typeface="Arial" pitchFamily="34" charset="0"/>
                <a:cs typeface="Arial" pitchFamily="34" charset="0"/>
              </a:rPr>
              <a:t> desplazamiento aritmético o lógico.</a:t>
            </a:r>
          </a:p>
          <a:p>
            <a:pPr lvl="1" algn="just">
              <a:spcBef>
                <a:spcPts val="600"/>
              </a:spcBef>
              <a:buFont typeface="Wingdings" pitchFamily="2" charset="2"/>
              <a:buChar char="v"/>
            </a:pPr>
            <a:r>
              <a:rPr lang="es-ES" b="1" dirty="0" err="1" smtClean="0">
                <a:latin typeface="Arial" pitchFamily="34" charset="0"/>
                <a:cs typeface="Arial" pitchFamily="34" charset="0"/>
              </a:rPr>
              <a:t>rotate</a:t>
            </a:r>
            <a:r>
              <a:rPr lang="es-ES" b="1" dirty="0" smtClean="0">
                <a:latin typeface="Arial" pitchFamily="34" charset="0"/>
                <a:cs typeface="Arial" pitchFamily="34" charset="0"/>
              </a:rPr>
              <a:t>:</a:t>
            </a:r>
            <a:r>
              <a:rPr lang="es-ES" dirty="0" smtClean="0">
                <a:latin typeface="Arial" pitchFamily="34" charset="0"/>
                <a:cs typeface="Arial" pitchFamily="34" charset="0"/>
              </a:rPr>
              <a:t> rotación con o sin acarreo.</a:t>
            </a:r>
          </a:p>
          <a:p>
            <a:pPr lvl="1" algn="just">
              <a:spcBef>
                <a:spcPts val="600"/>
              </a:spcBef>
              <a:buFont typeface="Wingdings" pitchFamily="2" charset="2"/>
              <a:buChar char="v"/>
            </a:pPr>
            <a:r>
              <a:rPr lang="es-ES" b="1" i="1" dirty="0" smtClean="0">
                <a:latin typeface="Arial" pitchFamily="34" charset="0"/>
                <a:cs typeface="Arial" pitchFamily="34" charset="0"/>
              </a:rPr>
              <a:t>Instrucciones de bits:</a:t>
            </a:r>
            <a:r>
              <a:rPr lang="es-ES" dirty="0" smtClean="0">
                <a:latin typeface="Arial" pitchFamily="34" charset="0"/>
                <a:cs typeface="Arial" pitchFamily="34" charset="0"/>
              </a:rPr>
              <a:t> Comprueban un bit del operando y su valor lo reflejan en el indicador de cero. Pueden poner un bit a 0 o complementarlo.</a:t>
            </a:r>
          </a:p>
          <a:p>
            <a:pPr lvl="1">
              <a:spcBef>
                <a:spcPts val="600"/>
              </a:spcBef>
            </a:pPr>
            <a:endParaRPr lang="es-ES" dirty="0" smtClean="0">
              <a:latin typeface="Arial" pitchFamily="34" charset="0"/>
              <a:cs typeface="Arial" pitchFamily="34" charset="0"/>
            </a:endParaRPr>
          </a:p>
          <a:p>
            <a:pPr algn="just">
              <a:spcBef>
                <a:spcPts val="600"/>
              </a:spcBef>
            </a:pP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file>

<file path=customXml/item3.xml><?xml version="1.0" encoding="utf-8"?>
<ct:contentTypeSchema xmlns:ct="http://schemas.microsoft.com/office/2006/metadata/contentType" xmlns:ma="http://schemas.microsoft.com/office/2006/metadata/properties/metaAttributes" ct:_="" ma:_="" ma:contentTypeName="TemplateFile" ma:contentTypeID="0x010100DE95A0C693CEB341887D38A4A2B58B45040072C752107C5A7B47AA91A1EE638E6F1F" ma:contentTypeVersion="24" ma:contentTypeDescription="Create a new document." ma:contentTypeScope="" ma:versionID="0c22a9e4ee5a4d59bacc0eca4cef97cb"/>
</file>

<file path=customXml/itemProps1.xml><?xml version="1.0" encoding="utf-8"?>
<ds:datastoreItem xmlns:ds="http://schemas.openxmlformats.org/officeDocument/2006/customXml" ds:itemID="{3722D8BD-807B-4A41-93C9-0E581F3C4C1F}">
  <ds:schemaRefs>
    <ds:schemaRef ds:uri="http://schemas.microsoft.com/sharepoint/v3/contenttype/forms"/>
  </ds:schemaRefs>
</ds:datastoreItem>
</file>

<file path=customXml/itemProps2.xml><?xml version="1.0" encoding="utf-8"?>
<ds:datastoreItem xmlns:ds="http://schemas.openxmlformats.org/officeDocument/2006/customXml" ds:itemID="{E84655DC-E572-4564-A9C9-0B9D8003F12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68EF03C4-44DE-46A6-83B9-F81098DF0B89}">
  <ds:schemaRefs>
    <ds:schemaRef ds:uri="http://schemas.microsoft.com/office/2006/metadata/contentType"/>
    <ds:schemaRef ds:uri="http://schemas.microsoft.com/office/2006/metadata/properties/metaAttributes"/>
  </ds:schemaRefs>
</ds:datastoreItem>
</file>

<file path=docProps/app.xml><?xml version="1.0" encoding="utf-8"?>
<Properties xmlns="http://schemas.openxmlformats.org/officeDocument/2006/extended-properties" xmlns:vt="http://schemas.openxmlformats.org/officeDocument/2006/docPropsVTypes">
  <Template>Solstice</Template>
  <TotalTime>1497</TotalTime>
  <Words>1516</Words>
  <Application>Microsoft Office PowerPoint</Application>
  <PresentationFormat>Presentación en pantalla (4:3)</PresentationFormat>
  <Paragraphs>193</Paragraphs>
  <Slides>19</Slides>
  <Notes>18</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19</vt:i4>
      </vt:variant>
    </vt:vector>
  </HeadingPairs>
  <TitlesOfParts>
    <vt:vector size="28" baseType="lpstr">
      <vt:lpstr>MS PGothic</vt:lpstr>
      <vt:lpstr>Arial</vt:lpstr>
      <vt:lpstr>Calibri</vt:lpstr>
      <vt:lpstr>Gill Sans MT</vt:lpstr>
      <vt:lpstr>Times New Roman</vt:lpstr>
      <vt:lpstr>Verdana</vt:lpstr>
      <vt:lpstr>Wingdings</vt:lpstr>
      <vt:lpstr>Wingdings 2</vt:lpstr>
      <vt:lpstr>Solsticio</vt:lpstr>
      <vt:lpstr>Tecnologias de la Informacion y de la Comunicacion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Tecnologias de la Informacion y de la Comunicacion</dc:title>
  <dc:creator>User OEM</dc:creator>
  <cp:lastModifiedBy>Maria</cp:lastModifiedBy>
  <cp:revision>126</cp:revision>
  <dcterms:created xsi:type="dcterms:W3CDTF">2011-08-28T12:11:05Z</dcterms:created>
  <dcterms:modified xsi:type="dcterms:W3CDTF">2019-09-02T13:26:32Z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TC100738469990</vt:lpwstr>
  </property>
</Properties>
</file>