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6" r:id="rId3"/>
    <p:sldId id="257" r:id="rId4"/>
    <p:sldId id="265" r:id="rId5"/>
    <p:sldId id="258" r:id="rId6"/>
    <p:sldId id="260" r:id="rId7"/>
    <p:sldId id="261" r:id="rId8"/>
    <p:sldId id="262" r:id="rId9"/>
    <p:sldId id="267" r:id="rId10"/>
    <p:sldId id="274" r:id="rId11"/>
    <p:sldId id="273" r:id="rId12"/>
    <p:sldId id="272" r:id="rId13"/>
    <p:sldId id="271" r:id="rId14"/>
    <p:sldId id="259" r:id="rId15"/>
    <p:sldId id="269" r:id="rId16"/>
    <p:sldId id="268" r:id="rId17"/>
    <p:sldId id="263" r:id="rId18"/>
    <p:sldId id="264" r:id="rId19"/>
    <p:sldId id="27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4/22/2024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4AD79F3-C467-E02C-2824-DA7A9B470773}"/>
              </a:ext>
            </a:extLst>
          </p:cNvPr>
          <p:cNvPicPr>
            <a:picLocks noChangeAspect="1"/>
          </p:cNvPicPr>
          <p:nvPr/>
        </p:nvPicPr>
        <p:blipFill>
          <a:blip r:embed="rId2"/>
          <a:stretch>
            <a:fillRect/>
          </a:stretch>
        </p:blipFill>
        <p:spPr>
          <a:xfrm>
            <a:off x="-1098" y="1113183"/>
            <a:ext cx="12193097" cy="4802309"/>
          </a:xfrm>
          <a:prstGeom prst="rect">
            <a:avLst/>
          </a:prstGeom>
        </p:spPr>
      </p:pic>
      <p:sp>
        <p:nvSpPr>
          <p:cNvPr id="2" name="Título 1">
            <a:extLst>
              <a:ext uri="{FF2B5EF4-FFF2-40B4-BE49-F238E27FC236}">
                <a16:creationId xmlns:a16="http://schemas.microsoft.com/office/drawing/2014/main" id="{B8CCA643-7B65-2D9B-37F4-9B414016F1C5}"/>
              </a:ext>
            </a:extLst>
          </p:cNvPr>
          <p:cNvSpPr>
            <a:spLocks noGrp="1"/>
          </p:cNvSpPr>
          <p:nvPr>
            <p:ph type="ctrTitle"/>
          </p:nvPr>
        </p:nvSpPr>
        <p:spPr>
          <a:xfrm>
            <a:off x="6786838" y="1915677"/>
            <a:ext cx="5232883" cy="2184033"/>
          </a:xfrm>
        </p:spPr>
        <p:txBody>
          <a:bodyPr>
            <a:normAutofit fontScale="90000"/>
          </a:bodyPr>
          <a:lstStyle/>
          <a:p>
            <a:r>
              <a:rPr lang="es-AR" b="1" dirty="0">
                <a:solidFill>
                  <a:schemeClr val="bg1"/>
                </a:solidFill>
              </a:rPr>
              <a:t>Evolución de la Ingeniería Industrial</a:t>
            </a:r>
          </a:p>
        </p:txBody>
      </p:sp>
      <p:sp>
        <p:nvSpPr>
          <p:cNvPr id="3" name="Subtítulo 2">
            <a:extLst>
              <a:ext uri="{FF2B5EF4-FFF2-40B4-BE49-F238E27FC236}">
                <a16:creationId xmlns:a16="http://schemas.microsoft.com/office/drawing/2014/main" id="{692A8604-175F-14A2-ACF4-46F9A1114BD6}"/>
              </a:ext>
            </a:extLst>
          </p:cNvPr>
          <p:cNvSpPr>
            <a:spLocks noGrp="1"/>
          </p:cNvSpPr>
          <p:nvPr>
            <p:ph type="subTitle" idx="1"/>
          </p:nvPr>
        </p:nvSpPr>
        <p:spPr>
          <a:xfrm>
            <a:off x="525185" y="5997348"/>
            <a:ext cx="6400800" cy="532662"/>
          </a:xfrm>
        </p:spPr>
        <p:txBody>
          <a:bodyPr>
            <a:normAutofit fontScale="92500"/>
          </a:bodyPr>
          <a:lstStyle/>
          <a:p>
            <a:r>
              <a:rPr lang="es-AR" b="1" dirty="0">
                <a:solidFill>
                  <a:schemeClr val="bg1"/>
                </a:solidFill>
              </a:rPr>
              <a:t>Cátedra Introducción a la Ingeniería Industrial </a:t>
            </a:r>
            <a:r>
              <a:rPr lang="es-AR" b="1">
                <a:solidFill>
                  <a:schemeClr val="bg1"/>
                </a:solidFill>
              </a:rPr>
              <a:t>- 2024</a:t>
            </a:r>
            <a:endParaRPr lang="es-AR" b="1" dirty="0">
              <a:solidFill>
                <a:schemeClr val="bg1"/>
              </a:solidFill>
            </a:endParaRPr>
          </a:p>
        </p:txBody>
      </p:sp>
    </p:spTree>
    <p:extLst>
      <p:ext uri="{BB962C8B-B14F-4D97-AF65-F5344CB8AC3E}">
        <p14:creationId xmlns:p14="http://schemas.microsoft.com/office/powerpoint/2010/main" val="4210135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E686B11-B445-6351-74F0-8E1EC9383404}"/>
              </a:ext>
            </a:extLst>
          </p:cNvPr>
          <p:cNvPicPr>
            <a:picLocks noChangeAspect="1"/>
          </p:cNvPicPr>
          <p:nvPr/>
        </p:nvPicPr>
        <p:blipFill>
          <a:blip r:embed="rId2"/>
          <a:stretch>
            <a:fillRect/>
          </a:stretch>
        </p:blipFill>
        <p:spPr>
          <a:xfrm>
            <a:off x="0" y="84004"/>
            <a:ext cx="9581323" cy="6773996"/>
          </a:xfrm>
          <a:prstGeom prst="rect">
            <a:avLst/>
          </a:prstGeom>
        </p:spPr>
      </p:pic>
    </p:spTree>
    <p:extLst>
      <p:ext uri="{BB962C8B-B14F-4D97-AF65-F5344CB8AC3E}">
        <p14:creationId xmlns:p14="http://schemas.microsoft.com/office/powerpoint/2010/main" val="2690638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24E351-CE5B-F533-E34F-B9AFBB29E849}"/>
              </a:ext>
            </a:extLst>
          </p:cNvPr>
          <p:cNvSpPr txBox="1"/>
          <p:nvPr/>
        </p:nvSpPr>
        <p:spPr>
          <a:xfrm>
            <a:off x="8156713" y="1441968"/>
            <a:ext cx="3041374" cy="3693319"/>
          </a:xfrm>
          <a:prstGeom prst="rect">
            <a:avLst/>
          </a:prstGeom>
          <a:noFill/>
        </p:spPr>
        <p:txBody>
          <a:bodyPr wrap="square">
            <a:spAutoFit/>
          </a:bodyPr>
          <a:lstStyle/>
          <a:p>
            <a:r>
              <a:rPr lang="es-AR" b="1" dirty="0">
                <a:solidFill>
                  <a:schemeClr val="bg1"/>
                </a:solidFill>
              </a:rPr>
              <a:t>La primera revolución industrial (Industria 1.0) se inició en el siglo XVIII y utilizó vapor y carbón para mecanizar la fabricación y aumentar considerablemente la productividad. Gracias a estos avances se logró fabricar una mayor cantidad de productos diversos y crear un mejor nivel de vida.</a:t>
            </a:r>
          </a:p>
        </p:txBody>
      </p:sp>
      <p:pic>
        <p:nvPicPr>
          <p:cNvPr id="4" name="Imagen 3">
            <a:extLst>
              <a:ext uri="{FF2B5EF4-FFF2-40B4-BE49-F238E27FC236}">
                <a16:creationId xmlns:a16="http://schemas.microsoft.com/office/drawing/2014/main" id="{7A7CD84B-AAEB-D33B-31FE-A940DC531844}"/>
              </a:ext>
            </a:extLst>
          </p:cNvPr>
          <p:cNvPicPr>
            <a:picLocks noChangeAspect="1"/>
          </p:cNvPicPr>
          <p:nvPr/>
        </p:nvPicPr>
        <p:blipFill>
          <a:blip r:embed="rId2"/>
          <a:stretch>
            <a:fillRect/>
          </a:stretch>
        </p:blipFill>
        <p:spPr>
          <a:xfrm>
            <a:off x="516007" y="1582341"/>
            <a:ext cx="7386636" cy="3693318"/>
          </a:xfrm>
          <a:prstGeom prst="rect">
            <a:avLst/>
          </a:prstGeom>
        </p:spPr>
      </p:pic>
      <p:sp>
        <p:nvSpPr>
          <p:cNvPr id="5" name="CuadroTexto 4">
            <a:extLst>
              <a:ext uri="{FF2B5EF4-FFF2-40B4-BE49-F238E27FC236}">
                <a16:creationId xmlns:a16="http://schemas.microsoft.com/office/drawing/2014/main" id="{9D7B1818-69BD-7DD3-C81D-D1F680455C82}"/>
              </a:ext>
            </a:extLst>
          </p:cNvPr>
          <p:cNvSpPr txBox="1"/>
          <p:nvPr/>
        </p:nvSpPr>
        <p:spPr>
          <a:xfrm>
            <a:off x="4575313" y="410818"/>
            <a:ext cx="3041374" cy="584775"/>
          </a:xfrm>
          <a:prstGeom prst="rect">
            <a:avLst/>
          </a:prstGeom>
          <a:noFill/>
        </p:spPr>
        <p:txBody>
          <a:bodyPr wrap="square" rtlCol="0">
            <a:spAutoFit/>
          </a:bodyPr>
          <a:lstStyle/>
          <a:p>
            <a:r>
              <a:rPr lang="es-AR" sz="3200" b="1" dirty="0">
                <a:solidFill>
                  <a:schemeClr val="bg1"/>
                </a:solidFill>
              </a:rPr>
              <a:t>Industria 1.0</a:t>
            </a:r>
          </a:p>
        </p:txBody>
      </p:sp>
    </p:spTree>
    <p:extLst>
      <p:ext uri="{BB962C8B-B14F-4D97-AF65-F5344CB8AC3E}">
        <p14:creationId xmlns:p14="http://schemas.microsoft.com/office/powerpoint/2010/main" val="2160513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765B77-BF9A-2A03-76D8-3F4BAA135259}"/>
              </a:ext>
            </a:extLst>
          </p:cNvPr>
          <p:cNvSpPr txBox="1"/>
          <p:nvPr/>
        </p:nvSpPr>
        <p:spPr>
          <a:xfrm>
            <a:off x="8368748" y="996387"/>
            <a:ext cx="2842591" cy="3139321"/>
          </a:xfrm>
          <a:prstGeom prst="rect">
            <a:avLst/>
          </a:prstGeom>
          <a:noFill/>
        </p:spPr>
        <p:txBody>
          <a:bodyPr wrap="square">
            <a:spAutoFit/>
          </a:bodyPr>
          <a:lstStyle/>
          <a:p>
            <a:r>
              <a:rPr lang="es-AR" b="1" dirty="0">
                <a:solidFill>
                  <a:schemeClr val="bg1"/>
                </a:solidFill>
              </a:rPr>
              <a:t>La Segunda Revolución Industrial se caracterizó por el uso generalizado de la electricidad, el motor de combustión interna y el teléfono. Comenzó en Gran Bretaña en torno a 1870 y se extendió por toda Europa Occidental alrededor de 1900.</a:t>
            </a:r>
          </a:p>
        </p:txBody>
      </p:sp>
      <p:sp>
        <p:nvSpPr>
          <p:cNvPr id="5" name="CuadroTexto 4">
            <a:extLst>
              <a:ext uri="{FF2B5EF4-FFF2-40B4-BE49-F238E27FC236}">
                <a16:creationId xmlns:a16="http://schemas.microsoft.com/office/drawing/2014/main" id="{EE25014C-968C-9D55-64DE-572CBDB8BD16}"/>
              </a:ext>
            </a:extLst>
          </p:cNvPr>
          <p:cNvSpPr txBox="1"/>
          <p:nvPr/>
        </p:nvSpPr>
        <p:spPr>
          <a:xfrm>
            <a:off x="669235" y="4808020"/>
            <a:ext cx="6109252" cy="1754326"/>
          </a:xfrm>
          <a:prstGeom prst="rect">
            <a:avLst/>
          </a:prstGeom>
          <a:noFill/>
        </p:spPr>
        <p:txBody>
          <a:bodyPr wrap="square">
            <a:spAutoFit/>
          </a:bodyPr>
          <a:lstStyle/>
          <a:p>
            <a:r>
              <a:rPr lang="es-AR" b="1" dirty="0">
                <a:solidFill>
                  <a:schemeClr val="bg1"/>
                </a:solidFill>
              </a:rPr>
              <a:t>Estas nuevas tecnologías, en combinación con la mejora del trabajo en la línea de ensamblaje de Henry Ford, permitieron la producción en masa en las fábricas. Además, la invención del alternador por Nikola Tesla hizo posible la electrificación de las ciudades.</a:t>
            </a:r>
          </a:p>
        </p:txBody>
      </p:sp>
      <p:pic>
        <p:nvPicPr>
          <p:cNvPr id="6" name="Imagen 5">
            <a:extLst>
              <a:ext uri="{FF2B5EF4-FFF2-40B4-BE49-F238E27FC236}">
                <a16:creationId xmlns:a16="http://schemas.microsoft.com/office/drawing/2014/main" id="{9BE1F83A-C88F-6761-3CC7-093CBBBCCB9F}"/>
              </a:ext>
            </a:extLst>
          </p:cNvPr>
          <p:cNvPicPr>
            <a:picLocks noChangeAspect="1"/>
          </p:cNvPicPr>
          <p:nvPr/>
        </p:nvPicPr>
        <p:blipFill>
          <a:blip r:embed="rId2"/>
          <a:stretch>
            <a:fillRect/>
          </a:stretch>
        </p:blipFill>
        <p:spPr>
          <a:xfrm>
            <a:off x="852281" y="752475"/>
            <a:ext cx="6843468" cy="3846029"/>
          </a:xfrm>
          <a:prstGeom prst="rect">
            <a:avLst/>
          </a:prstGeom>
        </p:spPr>
      </p:pic>
      <p:sp>
        <p:nvSpPr>
          <p:cNvPr id="7" name="CuadroTexto 6">
            <a:extLst>
              <a:ext uri="{FF2B5EF4-FFF2-40B4-BE49-F238E27FC236}">
                <a16:creationId xmlns:a16="http://schemas.microsoft.com/office/drawing/2014/main" id="{B0B651CD-ED31-F99D-EB4C-BF3609CFC81A}"/>
              </a:ext>
            </a:extLst>
          </p:cNvPr>
          <p:cNvSpPr txBox="1"/>
          <p:nvPr/>
        </p:nvSpPr>
        <p:spPr>
          <a:xfrm>
            <a:off x="4929809" y="62942"/>
            <a:ext cx="5115339" cy="584775"/>
          </a:xfrm>
          <a:prstGeom prst="rect">
            <a:avLst/>
          </a:prstGeom>
          <a:noFill/>
        </p:spPr>
        <p:txBody>
          <a:bodyPr wrap="square" rtlCol="0">
            <a:spAutoFit/>
          </a:bodyPr>
          <a:lstStyle/>
          <a:p>
            <a:r>
              <a:rPr lang="es-AR" sz="3200" b="1" dirty="0">
                <a:solidFill>
                  <a:schemeClr val="bg1"/>
                </a:solidFill>
              </a:rPr>
              <a:t>Industrias 2.0</a:t>
            </a:r>
          </a:p>
        </p:txBody>
      </p:sp>
    </p:spTree>
    <p:extLst>
      <p:ext uri="{BB962C8B-B14F-4D97-AF65-F5344CB8AC3E}">
        <p14:creationId xmlns:p14="http://schemas.microsoft.com/office/powerpoint/2010/main" val="3140703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B2C38A-B694-C9CD-20B8-3B7AE3AFE03F}"/>
              </a:ext>
            </a:extLst>
          </p:cNvPr>
          <p:cNvSpPr txBox="1"/>
          <p:nvPr/>
        </p:nvSpPr>
        <p:spPr>
          <a:xfrm>
            <a:off x="8766313" y="1078182"/>
            <a:ext cx="3279913" cy="4247317"/>
          </a:xfrm>
          <a:prstGeom prst="rect">
            <a:avLst/>
          </a:prstGeom>
          <a:noFill/>
        </p:spPr>
        <p:txBody>
          <a:bodyPr wrap="square">
            <a:spAutoFit/>
          </a:bodyPr>
          <a:lstStyle/>
          <a:p>
            <a:r>
              <a:rPr lang="es-AR" b="1" dirty="0">
                <a:solidFill>
                  <a:schemeClr val="bg1"/>
                </a:solidFill>
              </a:rPr>
              <a:t>Nacen las nuevas tecnologías de la información y la comunicación (TIC), así como las innovaciones que permiten el desarrollo de energías renovables y, a pesar de no tener un determinado hecho histórico, es claro que las energías limpias y el impacto ambiental comenzaban a considerase en las industrias.</a:t>
            </a:r>
          </a:p>
        </p:txBody>
      </p:sp>
      <p:pic>
        <p:nvPicPr>
          <p:cNvPr id="4" name="Imagen 3">
            <a:extLst>
              <a:ext uri="{FF2B5EF4-FFF2-40B4-BE49-F238E27FC236}">
                <a16:creationId xmlns:a16="http://schemas.microsoft.com/office/drawing/2014/main" id="{35791C6E-5ADC-C93B-627C-A18935FB2D7C}"/>
              </a:ext>
            </a:extLst>
          </p:cNvPr>
          <p:cNvPicPr>
            <a:picLocks noChangeAspect="1"/>
          </p:cNvPicPr>
          <p:nvPr/>
        </p:nvPicPr>
        <p:blipFill>
          <a:blip r:embed="rId2"/>
          <a:stretch>
            <a:fillRect/>
          </a:stretch>
        </p:blipFill>
        <p:spPr>
          <a:xfrm>
            <a:off x="490331" y="1192695"/>
            <a:ext cx="7892408" cy="4439479"/>
          </a:xfrm>
          <a:prstGeom prst="rect">
            <a:avLst/>
          </a:prstGeom>
        </p:spPr>
      </p:pic>
      <p:sp>
        <p:nvSpPr>
          <p:cNvPr id="5" name="CuadroTexto 4">
            <a:extLst>
              <a:ext uri="{FF2B5EF4-FFF2-40B4-BE49-F238E27FC236}">
                <a16:creationId xmlns:a16="http://schemas.microsoft.com/office/drawing/2014/main" id="{8587BFDF-B583-10C9-20A4-00DFC785A24B}"/>
              </a:ext>
            </a:extLst>
          </p:cNvPr>
          <p:cNvSpPr txBox="1"/>
          <p:nvPr/>
        </p:nvSpPr>
        <p:spPr>
          <a:xfrm>
            <a:off x="4996070" y="172279"/>
            <a:ext cx="2637182" cy="584775"/>
          </a:xfrm>
          <a:prstGeom prst="rect">
            <a:avLst/>
          </a:prstGeom>
          <a:noFill/>
        </p:spPr>
        <p:txBody>
          <a:bodyPr wrap="square" rtlCol="0">
            <a:spAutoFit/>
          </a:bodyPr>
          <a:lstStyle/>
          <a:p>
            <a:r>
              <a:rPr lang="es-AR" sz="3200" b="1" dirty="0">
                <a:solidFill>
                  <a:schemeClr val="bg1"/>
                </a:solidFill>
              </a:rPr>
              <a:t>Industria 3.0</a:t>
            </a:r>
          </a:p>
        </p:txBody>
      </p:sp>
    </p:spTree>
    <p:extLst>
      <p:ext uri="{BB962C8B-B14F-4D97-AF65-F5344CB8AC3E}">
        <p14:creationId xmlns:p14="http://schemas.microsoft.com/office/powerpoint/2010/main" val="2530754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A53C7-160D-3F9C-3ADA-99873853AF39}"/>
              </a:ext>
            </a:extLst>
          </p:cNvPr>
          <p:cNvSpPr txBox="1"/>
          <p:nvPr/>
        </p:nvSpPr>
        <p:spPr>
          <a:xfrm>
            <a:off x="4088236" y="251791"/>
            <a:ext cx="5936974" cy="523220"/>
          </a:xfrm>
          <a:prstGeom prst="rect">
            <a:avLst/>
          </a:prstGeom>
          <a:noFill/>
        </p:spPr>
        <p:txBody>
          <a:bodyPr wrap="square" rtlCol="0">
            <a:spAutoFit/>
          </a:bodyPr>
          <a:lstStyle/>
          <a:p>
            <a:r>
              <a:rPr lang="es-AR" sz="2800" b="1" dirty="0">
                <a:solidFill>
                  <a:schemeClr val="bg1"/>
                </a:solidFill>
              </a:rPr>
              <a:t>Un desarrollo indetenible</a:t>
            </a:r>
          </a:p>
        </p:txBody>
      </p:sp>
      <p:pic>
        <p:nvPicPr>
          <p:cNvPr id="3" name="Imagen 2">
            <a:extLst>
              <a:ext uri="{FF2B5EF4-FFF2-40B4-BE49-F238E27FC236}">
                <a16:creationId xmlns:a16="http://schemas.microsoft.com/office/drawing/2014/main" id="{64781E60-483F-4B92-8ED4-A640E0D55025}"/>
              </a:ext>
            </a:extLst>
          </p:cNvPr>
          <p:cNvPicPr>
            <a:picLocks noChangeAspect="1"/>
          </p:cNvPicPr>
          <p:nvPr/>
        </p:nvPicPr>
        <p:blipFill>
          <a:blip r:embed="rId2"/>
          <a:stretch>
            <a:fillRect/>
          </a:stretch>
        </p:blipFill>
        <p:spPr>
          <a:xfrm>
            <a:off x="405507" y="1340126"/>
            <a:ext cx="7365457" cy="4177748"/>
          </a:xfrm>
          <a:prstGeom prst="rect">
            <a:avLst/>
          </a:prstGeom>
        </p:spPr>
      </p:pic>
      <p:sp>
        <p:nvSpPr>
          <p:cNvPr id="7" name="CuadroTexto 6">
            <a:extLst>
              <a:ext uri="{FF2B5EF4-FFF2-40B4-BE49-F238E27FC236}">
                <a16:creationId xmlns:a16="http://schemas.microsoft.com/office/drawing/2014/main" id="{30086CE0-2ACC-7AA6-DAA4-5C8A8CA51F84}"/>
              </a:ext>
            </a:extLst>
          </p:cNvPr>
          <p:cNvSpPr txBox="1"/>
          <p:nvPr/>
        </p:nvSpPr>
        <p:spPr>
          <a:xfrm>
            <a:off x="8014252" y="1443841"/>
            <a:ext cx="3617843" cy="3970318"/>
          </a:xfrm>
          <a:prstGeom prst="rect">
            <a:avLst/>
          </a:prstGeom>
          <a:noFill/>
        </p:spPr>
        <p:txBody>
          <a:bodyPr wrap="square">
            <a:spAutoFit/>
          </a:bodyPr>
          <a:lstStyle/>
          <a:p>
            <a:r>
              <a:rPr lang="es-AR" b="1" dirty="0">
                <a:solidFill>
                  <a:schemeClr val="bg1"/>
                </a:solidFill>
              </a:rPr>
              <a:t>La industria 4.0, es la actual revolución industrial, consiste en la digitalización de los procesos industriales por medio de la interacción de la inteligencia artificial con las máquinas y la optimización de recursos enfocada en la creación de efectivas metodologías comerciales. Es decir es aquella en la que todos los elementos y procesos están automatizados y conectados en red entre sí. </a:t>
            </a:r>
          </a:p>
        </p:txBody>
      </p:sp>
    </p:spTree>
    <p:extLst>
      <p:ext uri="{BB962C8B-B14F-4D97-AF65-F5344CB8AC3E}">
        <p14:creationId xmlns:p14="http://schemas.microsoft.com/office/powerpoint/2010/main" val="3384186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D2AADA2-9EC3-87C9-61EE-85BB29F064DF}"/>
              </a:ext>
            </a:extLst>
          </p:cNvPr>
          <p:cNvPicPr>
            <a:picLocks noChangeAspect="1"/>
          </p:cNvPicPr>
          <p:nvPr/>
        </p:nvPicPr>
        <p:blipFill>
          <a:blip r:embed="rId2"/>
          <a:stretch>
            <a:fillRect/>
          </a:stretch>
        </p:blipFill>
        <p:spPr>
          <a:xfrm>
            <a:off x="207655" y="914160"/>
            <a:ext cx="7898732" cy="5359055"/>
          </a:xfrm>
          <a:prstGeom prst="rect">
            <a:avLst/>
          </a:prstGeom>
        </p:spPr>
      </p:pic>
      <p:sp>
        <p:nvSpPr>
          <p:cNvPr id="4" name="CuadroTexto 3">
            <a:extLst>
              <a:ext uri="{FF2B5EF4-FFF2-40B4-BE49-F238E27FC236}">
                <a16:creationId xmlns:a16="http://schemas.microsoft.com/office/drawing/2014/main" id="{15FC2805-900E-FF09-2E4C-7C5140B43408}"/>
              </a:ext>
            </a:extLst>
          </p:cNvPr>
          <p:cNvSpPr txBox="1"/>
          <p:nvPr/>
        </p:nvSpPr>
        <p:spPr>
          <a:xfrm>
            <a:off x="768626" y="390940"/>
            <a:ext cx="10416209" cy="523220"/>
          </a:xfrm>
          <a:prstGeom prst="rect">
            <a:avLst/>
          </a:prstGeom>
          <a:noFill/>
        </p:spPr>
        <p:txBody>
          <a:bodyPr wrap="square">
            <a:spAutoFit/>
          </a:bodyPr>
          <a:lstStyle/>
          <a:p>
            <a:r>
              <a:rPr lang="es-AR" sz="2800" b="1" dirty="0">
                <a:solidFill>
                  <a:schemeClr val="bg1"/>
                </a:solidFill>
              </a:rPr>
              <a:t>Industria 5.0: Una industria sostenible, humanista y resiliente</a:t>
            </a:r>
          </a:p>
        </p:txBody>
      </p:sp>
      <p:sp>
        <p:nvSpPr>
          <p:cNvPr id="6" name="CuadroTexto 5">
            <a:extLst>
              <a:ext uri="{FF2B5EF4-FFF2-40B4-BE49-F238E27FC236}">
                <a16:creationId xmlns:a16="http://schemas.microsoft.com/office/drawing/2014/main" id="{92CE3A38-80FB-D75C-30EF-031CCF06E6EC}"/>
              </a:ext>
            </a:extLst>
          </p:cNvPr>
          <p:cNvSpPr txBox="1"/>
          <p:nvPr/>
        </p:nvSpPr>
        <p:spPr>
          <a:xfrm>
            <a:off x="8106387" y="1223955"/>
            <a:ext cx="3969026" cy="2031325"/>
          </a:xfrm>
          <a:prstGeom prst="rect">
            <a:avLst/>
          </a:prstGeom>
          <a:noFill/>
        </p:spPr>
        <p:txBody>
          <a:bodyPr wrap="square">
            <a:spAutoFit/>
          </a:bodyPr>
          <a:lstStyle/>
          <a:p>
            <a:r>
              <a:rPr lang="es-AR" sz="1400" b="1" dirty="0">
                <a:solidFill>
                  <a:schemeClr val="bg1"/>
                </a:solidFill>
              </a:rPr>
              <a:t>La Industria 5.0 reconoce el poder de la industria para alcanzar objetivos sociales más allá del empleo y el crecimiento, para convertirse en un proveedor resiliente de prosperidad, haciendo que la producción respete los límites de nuestro planeta, y situando el bienestar del trabajador de la industria en el centro del proceso de producción.</a:t>
            </a:r>
          </a:p>
        </p:txBody>
      </p:sp>
      <p:pic>
        <p:nvPicPr>
          <p:cNvPr id="7" name="Imagen 6">
            <a:extLst>
              <a:ext uri="{FF2B5EF4-FFF2-40B4-BE49-F238E27FC236}">
                <a16:creationId xmlns:a16="http://schemas.microsoft.com/office/drawing/2014/main" id="{D08CABED-C02F-2119-E16E-6520A26FE83E}"/>
              </a:ext>
            </a:extLst>
          </p:cNvPr>
          <p:cNvPicPr>
            <a:picLocks noChangeAspect="1"/>
          </p:cNvPicPr>
          <p:nvPr/>
        </p:nvPicPr>
        <p:blipFill>
          <a:blip r:embed="rId3"/>
          <a:stretch>
            <a:fillRect/>
          </a:stretch>
        </p:blipFill>
        <p:spPr>
          <a:xfrm>
            <a:off x="8590743" y="3866735"/>
            <a:ext cx="2857500" cy="2600325"/>
          </a:xfrm>
          <a:prstGeom prst="rect">
            <a:avLst/>
          </a:prstGeom>
        </p:spPr>
      </p:pic>
    </p:spTree>
    <p:extLst>
      <p:ext uri="{BB962C8B-B14F-4D97-AF65-F5344CB8AC3E}">
        <p14:creationId xmlns:p14="http://schemas.microsoft.com/office/powerpoint/2010/main" val="3544474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8C37D5A-7713-764A-12C7-3F206407BDC9}"/>
              </a:ext>
            </a:extLst>
          </p:cNvPr>
          <p:cNvPicPr>
            <a:picLocks noChangeAspect="1"/>
          </p:cNvPicPr>
          <p:nvPr/>
        </p:nvPicPr>
        <p:blipFill>
          <a:blip r:embed="rId2"/>
          <a:stretch>
            <a:fillRect/>
          </a:stretch>
        </p:blipFill>
        <p:spPr>
          <a:xfrm>
            <a:off x="354543" y="784039"/>
            <a:ext cx="7597427" cy="3246575"/>
          </a:xfrm>
          <a:prstGeom prst="rect">
            <a:avLst/>
          </a:prstGeom>
        </p:spPr>
      </p:pic>
      <p:pic>
        <p:nvPicPr>
          <p:cNvPr id="3" name="Imagen 2">
            <a:extLst>
              <a:ext uri="{FF2B5EF4-FFF2-40B4-BE49-F238E27FC236}">
                <a16:creationId xmlns:a16="http://schemas.microsoft.com/office/drawing/2014/main" id="{88850CA0-4CA8-9B3E-0D3C-4728B5310D0C}"/>
              </a:ext>
            </a:extLst>
          </p:cNvPr>
          <p:cNvPicPr>
            <a:picLocks noChangeAspect="1"/>
          </p:cNvPicPr>
          <p:nvPr/>
        </p:nvPicPr>
        <p:blipFill>
          <a:blip r:embed="rId3"/>
          <a:stretch>
            <a:fillRect/>
          </a:stretch>
        </p:blipFill>
        <p:spPr>
          <a:xfrm>
            <a:off x="340903" y="4068210"/>
            <a:ext cx="3873676" cy="2577755"/>
          </a:xfrm>
          <a:prstGeom prst="rect">
            <a:avLst/>
          </a:prstGeom>
        </p:spPr>
      </p:pic>
      <p:pic>
        <p:nvPicPr>
          <p:cNvPr id="4" name="Imagen 3">
            <a:extLst>
              <a:ext uri="{FF2B5EF4-FFF2-40B4-BE49-F238E27FC236}">
                <a16:creationId xmlns:a16="http://schemas.microsoft.com/office/drawing/2014/main" id="{4FBADBBA-CCED-5BC9-61BD-D8359764C0D6}"/>
              </a:ext>
            </a:extLst>
          </p:cNvPr>
          <p:cNvPicPr>
            <a:picLocks noChangeAspect="1"/>
          </p:cNvPicPr>
          <p:nvPr/>
        </p:nvPicPr>
        <p:blipFill>
          <a:blip r:embed="rId4"/>
          <a:stretch>
            <a:fillRect/>
          </a:stretch>
        </p:blipFill>
        <p:spPr>
          <a:xfrm>
            <a:off x="4413593" y="4704624"/>
            <a:ext cx="3505200" cy="1304925"/>
          </a:xfrm>
          <a:prstGeom prst="rect">
            <a:avLst/>
          </a:prstGeom>
        </p:spPr>
      </p:pic>
      <p:sp>
        <p:nvSpPr>
          <p:cNvPr id="6" name="CuadroTexto 5">
            <a:extLst>
              <a:ext uri="{FF2B5EF4-FFF2-40B4-BE49-F238E27FC236}">
                <a16:creationId xmlns:a16="http://schemas.microsoft.com/office/drawing/2014/main" id="{EE8D832A-21C5-6BF7-617A-1B7C8986EF38}"/>
              </a:ext>
            </a:extLst>
          </p:cNvPr>
          <p:cNvSpPr txBox="1"/>
          <p:nvPr/>
        </p:nvSpPr>
        <p:spPr>
          <a:xfrm>
            <a:off x="8580783" y="784039"/>
            <a:ext cx="3505200" cy="1477328"/>
          </a:xfrm>
          <a:prstGeom prst="rect">
            <a:avLst/>
          </a:prstGeom>
          <a:noFill/>
        </p:spPr>
        <p:txBody>
          <a:bodyPr wrap="square">
            <a:spAutoFit/>
          </a:bodyPr>
          <a:lstStyle/>
          <a:p>
            <a:r>
              <a:rPr lang="es-AR" b="1" dirty="0">
                <a:solidFill>
                  <a:schemeClr val="bg1"/>
                </a:solidFill>
              </a:rPr>
              <a:t>La Industria 5.0 es un nuevo modelo de producción en el que el foco está puesto en la interacción entre humanos y máquinas</a:t>
            </a:r>
            <a:r>
              <a:rPr lang="es-AR" dirty="0"/>
              <a:t>.</a:t>
            </a:r>
          </a:p>
        </p:txBody>
      </p:sp>
      <p:sp>
        <p:nvSpPr>
          <p:cNvPr id="8" name="CuadroTexto 7">
            <a:extLst>
              <a:ext uri="{FF2B5EF4-FFF2-40B4-BE49-F238E27FC236}">
                <a16:creationId xmlns:a16="http://schemas.microsoft.com/office/drawing/2014/main" id="{E47CA04D-AA85-C58D-C2BD-664B08801E4F}"/>
              </a:ext>
            </a:extLst>
          </p:cNvPr>
          <p:cNvSpPr txBox="1"/>
          <p:nvPr/>
        </p:nvSpPr>
        <p:spPr>
          <a:xfrm>
            <a:off x="8212307" y="2780752"/>
            <a:ext cx="3873676" cy="3293209"/>
          </a:xfrm>
          <a:prstGeom prst="rect">
            <a:avLst/>
          </a:prstGeom>
          <a:noFill/>
        </p:spPr>
        <p:txBody>
          <a:bodyPr wrap="square">
            <a:spAutoFit/>
          </a:bodyPr>
          <a:lstStyle/>
          <a:p>
            <a:r>
              <a:rPr lang="es-AR" sz="1600" b="1" dirty="0">
                <a:solidFill>
                  <a:schemeClr val="bg1"/>
                </a:solidFill>
              </a:rPr>
              <a:t>La Industria 5.0 toma el relevo de las anteriores mejoras que, desde la Primera Revolución Industrial, han generado procesos más eficaces. La búsqueda de modelos de negocio que empleen los menores recursos para obtener los mayores beneficios ve en la fábrica 5.0 su mayor perfeccionamiento hasta la fecha, ya que hombre y máquina colaboran para tomar las mejores decisiones en términos económicos para una empresa.</a:t>
            </a:r>
          </a:p>
        </p:txBody>
      </p:sp>
      <p:sp>
        <p:nvSpPr>
          <p:cNvPr id="9" name="CuadroTexto 8">
            <a:extLst>
              <a:ext uri="{FF2B5EF4-FFF2-40B4-BE49-F238E27FC236}">
                <a16:creationId xmlns:a16="http://schemas.microsoft.com/office/drawing/2014/main" id="{C3947AD7-03AA-D774-139F-40D79391C494}"/>
              </a:ext>
            </a:extLst>
          </p:cNvPr>
          <p:cNvSpPr txBox="1"/>
          <p:nvPr/>
        </p:nvSpPr>
        <p:spPr>
          <a:xfrm>
            <a:off x="4893984" y="110029"/>
            <a:ext cx="3024809" cy="584775"/>
          </a:xfrm>
          <a:prstGeom prst="rect">
            <a:avLst/>
          </a:prstGeom>
          <a:noFill/>
        </p:spPr>
        <p:txBody>
          <a:bodyPr wrap="square" rtlCol="0">
            <a:spAutoFit/>
          </a:bodyPr>
          <a:lstStyle/>
          <a:p>
            <a:r>
              <a:rPr lang="es-AR" sz="3200" b="1" dirty="0">
                <a:solidFill>
                  <a:schemeClr val="bg1"/>
                </a:solidFill>
              </a:rPr>
              <a:t>Industria 5.0</a:t>
            </a:r>
          </a:p>
        </p:txBody>
      </p:sp>
    </p:spTree>
    <p:extLst>
      <p:ext uri="{BB962C8B-B14F-4D97-AF65-F5344CB8AC3E}">
        <p14:creationId xmlns:p14="http://schemas.microsoft.com/office/powerpoint/2010/main" val="2271800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086E946-5A94-1648-7B46-C20E02224D14}"/>
              </a:ext>
            </a:extLst>
          </p:cNvPr>
          <p:cNvSpPr txBox="1"/>
          <p:nvPr/>
        </p:nvSpPr>
        <p:spPr>
          <a:xfrm>
            <a:off x="1285461" y="477078"/>
            <a:ext cx="7500730" cy="369332"/>
          </a:xfrm>
          <a:prstGeom prst="rect">
            <a:avLst/>
          </a:prstGeom>
          <a:noFill/>
        </p:spPr>
        <p:txBody>
          <a:bodyPr wrap="square" rtlCol="0">
            <a:spAutoFit/>
          </a:bodyPr>
          <a:lstStyle/>
          <a:p>
            <a:r>
              <a:rPr lang="es-AR" dirty="0"/>
              <a:t>La Ingeniería en la actualidad</a:t>
            </a:r>
          </a:p>
        </p:txBody>
      </p:sp>
      <p:pic>
        <p:nvPicPr>
          <p:cNvPr id="3" name="Imagen 2">
            <a:extLst>
              <a:ext uri="{FF2B5EF4-FFF2-40B4-BE49-F238E27FC236}">
                <a16:creationId xmlns:a16="http://schemas.microsoft.com/office/drawing/2014/main" id="{B61D24FA-A233-3F03-448A-6D44EAC1CA9D}"/>
              </a:ext>
            </a:extLst>
          </p:cNvPr>
          <p:cNvPicPr>
            <a:picLocks noChangeAspect="1"/>
          </p:cNvPicPr>
          <p:nvPr/>
        </p:nvPicPr>
        <p:blipFill>
          <a:blip r:embed="rId2"/>
          <a:stretch>
            <a:fillRect/>
          </a:stretch>
        </p:blipFill>
        <p:spPr>
          <a:xfrm>
            <a:off x="837744" y="792251"/>
            <a:ext cx="10516511" cy="5273497"/>
          </a:xfrm>
          <a:prstGeom prst="rect">
            <a:avLst/>
          </a:prstGeom>
        </p:spPr>
      </p:pic>
    </p:spTree>
    <p:extLst>
      <p:ext uri="{BB962C8B-B14F-4D97-AF65-F5344CB8AC3E}">
        <p14:creationId xmlns:p14="http://schemas.microsoft.com/office/powerpoint/2010/main" val="1267736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1D99FFB-F181-2F12-24BF-38DA13FAE58E}"/>
              </a:ext>
            </a:extLst>
          </p:cNvPr>
          <p:cNvSpPr txBox="1"/>
          <p:nvPr/>
        </p:nvSpPr>
        <p:spPr>
          <a:xfrm>
            <a:off x="854765" y="940978"/>
            <a:ext cx="3452192" cy="4524315"/>
          </a:xfrm>
          <a:prstGeom prst="rect">
            <a:avLst/>
          </a:prstGeom>
          <a:noFill/>
        </p:spPr>
        <p:txBody>
          <a:bodyPr wrap="square">
            <a:spAutoFit/>
          </a:bodyPr>
          <a:lstStyle/>
          <a:p>
            <a:r>
              <a:rPr lang="es-AR" dirty="0"/>
              <a:t>Definición de ingeniería 1</a:t>
            </a:r>
          </a:p>
          <a:p>
            <a:r>
              <a:rPr lang="es-AR" dirty="0"/>
              <a:t>Breve historia mundial de la ingeniería 2</a:t>
            </a:r>
          </a:p>
          <a:p>
            <a:r>
              <a:rPr lang="es-AR" dirty="0"/>
              <a:t>Inicios de la ingeniería industrial 5</a:t>
            </a:r>
          </a:p>
          <a:p>
            <a:r>
              <a:rPr lang="es-AR" dirty="0"/>
              <a:t>El papel del ingeniero industrial en la</a:t>
            </a:r>
          </a:p>
          <a:p>
            <a:r>
              <a:rPr lang="es-AR" dirty="0"/>
              <a:t>empresa y en la sociedad 8</a:t>
            </a:r>
          </a:p>
          <a:p>
            <a:r>
              <a:rPr lang="es-AR" dirty="0"/>
              <a:t>La empresa vista como una serie</a:t>
            </a:r>
          </a:p>
          <a:p>
            <a:r>
              <a:rPr lang="es-AR" dirty="0"/>
              <a:t>de procesos 11</a:t>
            </a:r>
          </a:p>
          <a:p>
            <a:r>
              <a:rPr lang="es-AR" dirty="0"/>
              <a:t>Relación de la ingeniería industrial</a:t>
            </a:r>
          </a:p>
          <a:p>
            <a:r>
              <a:rPr lang="es-AR" dirty="0"/>
              <a:t>con otras disciplinas 20</a:t>
            </a:r>
          </a:p>
          <a:p>
            <a:r>
              <a:rPr lang="es-AR" dirty="0"/>
              <a:t>Tendencias de la ingeniería industrial </a:t>
            </a:r>
          </a:p>
        </p:txBody>
      </p:sp>
      <p:pic>
        <p:nvPicPr>
          <p:cNvPr id="2" name="Imagen 1">
            <a:extLst>
              <a:ext uri="{FF2B5EF4-FFF2-40B4-BE49-F238E27FC236}">
                <a16:creationId xmlns:a16="http://schemas.microsoft.com/office/drawing/2014/main" id="{1B38B4B6-0F95-6200-B74F-03B692724582}"/>
              </a:ext>
            </a:extLst>
          </p:cNvPr>
          <p:cNvPicPr>
            <a:picLocks noChangeAspect="1"/>
          </p:cNvPicPr>
          <p:nvPr/>
        </p:nvPicPr>
        <p:blipFill>
          <a:blip r:embed="rId2"/>
          <a:stretch>
            <a:fillRect/>
          </a:stretch>
        </p:blipFill>
        <p:spPr>
          <a:xfrm>
            <a:off x="4478872" y="940978"/>
            <a:ext cx="7242676" cy="4822354"/>
          </a:xfrm>
          <a:prstGeom prst="rect">
            <a:avLst/>
          </a:prstGeom>
        </p:spPr>
      </p:pic>
    </p:spTree>
    <p:extLst>
      <p:ext uri="{BB962C8B-B14F-4D97-AF65-F5344CB8AC3E}">
        <p14:creationId xmlns:p14="http://schemas.microsoft.com/office/powerpoint/2010/main" val="1622511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A2C8FAD-B381-D216-A5BC-F2F5994A9A0F}"/>
              </a:ext>
            </a:extLst>
          </p:cNvPr>
          <p:cNvPicPr>
            <a:picLocks noChangeAspect="1"/>
          </p:cNvPicPr>
          <p:nvPr/>
        </p:nvPicPr>
        <p:blipFill>
          <a:blip r:embed="rId2"/>
          <a:stretch>
            <a:fillRect/>
          </a:stretch>
        </p:blipFill>
        <p:spPr>
          <a:xfrm>
            <a:off x="1690480" y="901148"/>
            <a:ext cx="6885333" cy="4590222"/>
          </a:xfrm>
          <a:prstGeom prst="rect">
            <a:avLst/>
          </a:prstGeom>
        </p:spPr>
      </p:pic>
    </p:spTree>
    <p:extLst>
      <p:ext uri="{BB962C8B-B14F-4D97-AF65-F5344CB8AC3E}">
        <p14:creationId xmlns:p14="http://schemas.microsoft.com/office/powerpoint/2010/main" val="3963134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650CEC-B63E-AE06-3596-2256FDA559B5}"/>
              </a:ext>
            </a:extLst>
          </p:cNvPr>
          <p:cNvSpPr txBox="1"/>
          <p:nvPr/>
        </p:nvSpPr>
        <p:spPr>
          <a:xfrm>
            <a:off x="493643" y="4922181"/>
            <a:ext cx="11370365" cy="1477328"/>
          </a:xfrm>
          <a:prstGeom prst="rect">
            <a:avLst/>
          </a:prstGeom>
          <a:noFill/>
        </p:spPr>
        <p:txBody>
          <a:bodyPr wrap="square">
            <a:spAutoFit/>
          </a:bodyPr>
          <a:lstStyle/>
          <a:p>
            <a:pPr algn="just"/>
            <a:r>
              <a:rPr lang="es-AR" b="1" dirty="0">
                <a:solidFill>
                  <a:schemeClr val="bg1"/>
                </a:solidFill>
              </a:rPr>
              <a:t>La ingeniería es una disciplina y un campo de estudio que consisten en la aplicación de los conocimientos científicos a la solución de los problemas y retos que enfrenta la humanidad, en sus muy distintas áreas. Esto implica tanto el diseño, construcción y desarrollo de herramientas, máquinas e instalaciones, como el manejo de recursos naturales, la producción de materiales sintéticos o la conceptualización de procesos y sistemas.</a:t>
            </a:r>
          </a:p>
        </p:txBody>
      </p:sp>
      <p:pic>
        <p:nvPicPr>
          <p:cNvPr id="4" name="Imagen 3">
            <a:extLst>
              <a:ext uri="{FF2B5EF4-FFF2-40B4-BE49-F238E27FC236}">
                <a16:creationId xmlns:a16="http://schemas.microsoft.com/office/drawing/2014/main" id="{8E866533-361A-3046-17C9-C8D28A6C84C8}"/>
              </a:ext>
            </a:extLst>
          </p:cNvPr>
          <p:cNvPicPr>
            <a:picLocks noChangeAspect="1"/>
          </p:cNvPicPr>
          <p:nvPr/>
        </p:nvPicPr>
        <p:blipFill>
          <a:blip r:embed="rId2"/>
          <a:stretch>
            <a:fillRect/>
          </a:stretch>
        </p:blipFill>
        <p:spPr>
          <a:xfrm>
            <a:off x="549965" y="926503"/>
            <a:ext cx="7620000" cy="3810000"/>
          </a:xfrm>
          <a:prstGeom prst="rect">
            <a:avLst/>
          </a:prstGeom>
        </p:spPr>
      </p:pic>
      <p:sp>
        <p:nvSpPr>
          <p:cNvPr id="6" name="CuadroTexto 5">
            <a:extLst>
              <a:ext uri="{FF2B5EF4-FFF2-40B4-BE49-F238E27FC236}">
                <a16:creationId xmlns:a16="http://schemas.microsoft.com/office/drawing/2014/main" id="{2DA025CC-3CB7-28F4-3ABE-E763CDEAF547}"/>
              </a:ext>
            </a:extLst>
          </p:cNvPr>
          <p:cNvSpPr txBox="1"/>
          <p:nvPr/>
        </p:nvSpPr>
        <p:spPr>
          <a:xfrm>
            <a:off x="3863009" y="239404"/>
            <a:ext cx="3717234" cy="461665"/>
          </a:xfrm>
          <a:prstGeom prst="rect">
            <a:avLst/>
          </a:prstGeom>
          <a:noFill/>
        </p:spPr>
        <p:txBody>
          <a:bodyPr wrap="square">
            <a:spAutoFit/>
          </a:bodyPr>
          <a:lstStyle/>
          <a:p>
            <a:r>
              <a:rPr lang="es-AR" sz="2400" b="1" dirty="0">
                <a:solidFill>
                  <a:schemeClr val="bg1"/>
                </a:solidFill>
              </a:rPr>
              <a:t>¿Qué es la ingeniería?</a:t>
            </a:r>
          </a:p>
        </p:txBody>
      </p:sp>
      <p:sp>
        <p:nvSpPr>
          <p:cNvPr id="8" name="CuadroTexto 7">
            <a:extLst>
              <a:ext uri="{FF2B5EF4-FFF2-40B4-BE49-F238E27FC236}">
                <a16:creationId xmlns:a16="http://schemas.microsoft.com/office/drawing/2014/main" id="{D96FAA96-C67F-A897-AACB-22A19294F275}"/>
              </a:ext>
            </a:extLst>
          </p:cNvPr>
          <p:cNvSpPr txBox="1"/>
          <p:nvPr/>
        </p:nvSpPr>
        <p:spPr>
          <a:xfrm>
            <a:off x="9177129" y="1815840"/>
            <a:ext cx="1835426" cy="2031325"/>
          </a:xfrm>
          <a:prstGeom prst="rect">
            <a:avLst/>
          </a:prstGeom>
          <a:noFill/>
        </p:spPr>
        <p:txBody>
          <a:bodyPr wrap="square">
            <a:spAutoFit/>
          </a:bodyPr>
          <a:lstStyle/>
          <a:p>
            <a:r>
              <a:rPr lang="es-AR" b="1" dirty="0">
                <a:solidFill>
                  <a:schemeClr val="bg1"/>
                </a:solidFill>
              </a:rPr>
              <a:t>La ingeniería implica el diseño, construcción y desarrollo de herramientas</a:t>
            </a:r>
            <a:r>
              <a:rPr lang="es-AR" dirty="0"/>
              <a:t>.</a:t>
            </a:r>
          </a:p>
          <a:p>
            <a:endParaRPr lang="es-AR" dirty="0"/>
          </a:p>
        </p:txBody>
      </p:sp>
    </p:spTree>
    <p:extLst>
      <p:ext uri="{BB962C8B-B14F-4D97-AF65-F5344CB8AC3E}">
        <p14:creationId xmlns:p14="http://schemas.microsoft.com/office/powerpoint/2010/main" val="1860422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C10966-1DF5-C484-BF09-3288752DF9C9}"/>
              </a:ext>
            </a:extLst>
          </p:cNvPr>
          <p:cNvSpPr txBox="1"/>
          <p:nvPr/>
        </p:nvSpPr>
        <p:spPr>
          <a:xfrm>
            <a:off x="1802296" y="225287"/>
            <a:ext cx="7275443" cy="523220"/>
          </a:xfrm>
          <a:prstGeom prst="rect">
            <a:avLst/>
          </a:prstGeom>
          <a:noFill/>
        </p:spPr>
        <p:txBody>
          <a:bodyPr wrap="square" rtlCol="0">
            <a:spAutoFit/>
          </a:bodyPr>
          <a:lstStyle/>
          <a:p>
            <a:pPr algn="ctr"/>
            <a:r>
              <a:rPr lang="es-AR" sz="2800" b="1" dirty="0">
                <a:solidFill>
                  <a:schemeClr val="bg1"/>
                </a:solidFill>
              </a:rPr>
              <a:t>Historia de la Ingeniería</a:t>
            </a:r>
          </a:p>
        </p:txBody>
      </p:sp>
      <p:sp>
        <p:nvSpPr>
          <p:cNvPr id="4" name="CuadroTexto 3">
            <a:extLst>
              <a:ext uri="{FF2B5EF4-FFF2-40B4-BE49-F238E27FC236}">
                <a16:creationId xmlns:a16="http://schemas.microsoft.com/office/drawing/2014/main" id="{01CE65F4-EAC3-04AD-65DE-602C44038321}"/>
              </a:ext>
            </a:extLst>
          </p:cNvPr>
          <p:cNvSpPr txBox="1"/>
          <p:nvPr/>
        </p:nvSpPr>
        <p:spPr>
          <a:xfrm>
            <a:off x="8136019" y="2551837"/>
            <a:ext cx="3713871" cy="1754326"/>
          </a:xfrm>
          <a:prstGeom prst="rect">
            <a:avLst/>
          </a:prstGeom>
          <a:noFill/>
        </p:spPr>
        <p:txBody>
          <a:bodyPr wrap="square" rtlCol="0">
            <a:spAutoFit/>
          </a:bodyPr>
          <a:lstStyle/>
          <a:p>
            <a:r>
              <a:rPr lang="es-AR" b="1" dirty="0">
                <a:solidFill>
                  <a:schemeClr val="bg1"/>
                </a:solidFill>
              </a:rPr>
              <a:t>La historia de la ingeniería se remota hasta tiempos antiguos cuando los seres humanos comenzamos  a adaptar nuestro entorno par satisfacer nuestras necesidades </a:t>
            </a:r>
          </a:p>
        </p:txBody>
      </p:sp>
      <p:pic>
        <p:nvPicPr>
          <p:cNvPr id="11" name="Imagen 10">
            <a:extLst>
              <a:ext uri="{FF2B5EF4-FFF2-40B4-BE49-F238E27FC236}">
                <a16:creationId xmlns:a16="http://schemas.microsoft.com/office/drawing/2014/main" id="{190B53C9-5708-EC5C-E31E-123FBB5579C8}"/>
              </a:ext>
            </a:extLst>
          </p:cNvPr>
          <p:cNvPicPr>
            <a:picLocks noChangeAspect="1"/>
          </p:cNvPicPr>
          <p:nvPr/>
        </p:nvPicPr>
        <p:blipFill>
          <a:blip r:embed="rId2"/>
          <a:stretch>
            <a:fillRect/>
          </a:stretch>
        </p:blipFill>
        <p:spPr>
          <a:xfrm>
            <a:off x="473584" y="1322623"/>
            <a:ext cx="7242676" cy="4822354"/>
          </a:xfrm>
          <a:prstGeom prst="rect">
            <a:avLst/>
          </a:prstGeom>
        </p:spPr>
      </p:pic>
    </p:spTree>
    <p:extLst>
      <p:ext uri="{BB962C8B-B14F-4D97-AF65-F5344CB8AC3E}">
        <p14:creationId xmlns:p14="http://schemas.microsoft.com/office/powerpoint/2010/main" val="41284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A34DF4A-A1C1-333C-C2F9-629B5EBA6810}"/>
              </a:ext>
            </a:extLst>
          </p:cNvPr>
          <p:cNvPicPr>
            <a:picLocks noChangeAspect="1"/>
          </p:cNvPicPr>
          <p:nvPr/>
        </p:nvPicPr>
        <p:blipFill>
          <a:blip r:embed="rId2"/>
          <a:stretch>
            <a:fillRect/>
          </a:stretch>
        </p:blipFill>
        <p:spPr>
          <a:xfrm>
            <a:off x="6922501" y="87724"/>
            <a:ext cx="4736306" cy="2594808"/>
          </a:xfrm>
          <a:prstGeom prst="rect">
            <a:avLst/>
          </a:prstGeom>
        </p:spPr>
      </p:pic>
      <p:pic>
        <p:nvPicPr>
          <p:cNvPr id="3" name="Imagen 2">
            <a:extLst>
              <a:ext uri="{FF2B5EF4-FFF2-40B4-BE49-F238E27FC236}">
                <a16:creationId xmlns:a16="http://schemas.microsoft.com/office/drawing/2014/main" id="{1CACE6F1-E41E-F371-75DC-2A79B2399CDC}"/>
              </a:ext>
            </a:extLst>
          </p:cNvPr>
          <p:cNvPicPr>
            <a:picLocks noChangeAspect="1"/>
          </p:cNvPicPr>
          <p:nvPr/>
        </p:nvPicPr>
        <p:blipFill>
          <a:blip r:embed="rId3"/>
          <a:stretch>
            <a:fillRect/>
          </a:stretch>
        </p:blipFill>
        <p:spPr>
          <a:xfrm>
            <a:off x="7931011" y="2855914"/>
            <a:ext cx="2935771" cy="3914362"/>
          </a:xfrm>
          <a:prstGeom prst="rect">
            <a:avLst/>
          </a:prstGeom>
        </p:spPr>
      </p:pic>
      <p:pic>
        <p:nvPicPr>
          <p:cNvPr id="5" name="Imagen 4">
            <a:extLst>
              <a:ext uri="{FF2B5EF4-FFF2-40B4-BE49-F238E27FC236}">
                <a16:creationId xmlns:a16="http://schemas.microsoft.com/office/drawing/2014/main" id="{2B8D2B24-5086-3CE9-37EC-9A3D737D6129}"/>
              </a:ext>
            </a:extLst>
          </p:cNvPr>
          <p:cNvPicPr>
            <a:picLocks noChangeAspect="1"/>
          </p:cNvPicPr>
          <p:nvPr/>
        </p:nvPicPr>
        <p:blipFill rotWithShape="1">
          <a:blip r:embed="rId4"/>
          <a:srcRect l="25435" t="11769" r="27717" b="26945"/>
          <a:stretch/>
        </p:blipFill>
        <p:spPr>
          <a:xfrm>
            <a:off x="533192" y="410818"/>
            <a:ext cx="6288903" cy="4625480"/>
          </a:xfrm>
          <a:prstGeom prst="rect">
            <a:avLst/>
          </a:prstGeom>
        </p:spPr>
      </p:pic>
      <p:sp>
        <p:nvSpPr>
          <p:cNvPr id="7" name="CuadroTexto 6">
            <a:extLst>
              <a:ext uri="{FF2B5EF4-FFF2-40B4-BE49-F238E27FC236}">
                <a16:creationId xmlns:a16="http://schemas.microsoft.com/office/drawing/2014/main" id="{41B997B5-C3D1-2E3B-FD46-DBAE01E91E15}"/>
              </a:ext>
            </a:extLst>
          </p:cNvPr>
          <p:cNvSpPr txBox="1"/>
          <p:nvPr/>
        </p:nvSpPr>
        <p:spPr>
          <a:xfrm>
            <a:off x="533193" y="5107128"/>
            <a:ext cx="6921154" cy="1200329"/>
          </a:xfrm>
          <a:prstGeom prst="rect">
            <a:avLst/>
          </a:prstGeom>
          <a:noFill/>
        </p:spPr>
        <p:txBody>
          <a:bodyPr wrap="square">
            <a:spAutoFit/>
          </a:bodyPr>
          <a:lstStyle/>
          <a:p>
            <a:pPr algn="just"/>
            <a:r>
              <a:rPr lang="es-AR" b="1" dirty="0">
                <a:solidFill>
                  <a:schemeClr val="bg1"/>
                </a:solidFill>
              </a:rPr>
              <a:t>Las obras de ingeniería son una expresión simbólica del poder de la cultura que las produjo. Muestran un conocimiento científico y técnico no superado hasta el siglo XVIII</a:t>
            </a:r>
          </a:p>
        </p:txBody>
      </p:sp>
    </p:spTree>
    <p:extLst>
      <p:ext uri="{BB962C8B-B14F-4D97-AF65-F5344CB8AC3E}">
        <p14:creationId xmlns:p14="http://schemas.microsoft.com/office/powerpoint/2010/main" val="1446167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0F5B26-237F-B795-B070-7FAF034A654D}"/>
              </a:ext>
            </a:extLst>
          </p:cNvPr>
          <p:cNvSpPr txBox="1"/>
          <p:nvPr/>
        </p:nvSpPr>
        <p:spPr>
          <a:xfrm>
            <a:off x="1298713" y="198783"/>
            <a:ext cx="5274365" cy="523220"/>
          </a:xfrm>
          <a:prstGeom prst="rect">
            <a:avLst/>
          </a:prstGeom>
          <a:noFill/>
        </p:spPr>
        <p:txBody>
          <a:bodyPr wrap="square" rtlCol="0">
            <a:spAutoFit/>
          </a:bodyPr>
          <a:lstStyle/>
          <a:p>
            <a:pPr algn="ctr"/>
            <a:r>
              <a:rPr lang="es-AR" sz="2800" b="1" dirty="0">
                <a:solidFill>
                  <a:schemeClr val="bg1"/>
                </a:solidFill>
              </a:rPr>
              <a:t>Orígenes de la Ingeniería</a:t>
            </a:r>
          </a:p>
        </p:txBody>
      </p:sp>
      <p:pic>
        <p:nvPicPr>
          <p:cNvPr id="3" name="Imagen 2">
            <a:extLst>
              <a:ext uri="{FF2B5EF4-FFF2-40B4-BE49-F238E27FC236}">
                <a16:creationId xmlns:a16="http://schemas.microsoft.com/office/drawing/2014/main" id="{8F8892B9-45B8-16E2-0DD5-199650DB46D7}"/>
              </a:ext>
            </a:extLst>
          </p:cNvPr>
          <p:cNvPicPr>
            <a:picLocks noChangeAspect="1"/>
          </p:cNvPicPr>
          <p:nvPr/>
        </p:nvPicPr>
        <p:blipFill>
          <a:blip r:embed="rId2"/>
          <a:stretch>
            <a:fillRect/>
          </a:stretch>
        </p:blipFill>
        <p:spPr>
          <a:xfrm>
            <a:off x="159026" y="1674743"/>
            <a:ext cx="7235687" cy="4070074"/>
          </a:xfrm>
          <a:prstGeom prst="rect">
            <a:avLst/>
          </a:prstGeom>
        </p:spPr>
      </p:pic>
      <p:sp>
        <p:nvSpPr>
          <p:cNvPr id="4" name="CuadroTexto 3">
            <a:extLst>
              <a:ext uri="{FF2B5EF4-FFF2-40B4-BE49-F238E27FC236}">
                <a16:creationId xmlns:a16="http://schemas.microsoft.com/office/drawing/2014/main" id="{4AF1686C-8CE6-3970-EDD6-8EB7564EBCB1}"/>
              </a:ext>
            </a:extLst>
          </p:cNvPr>
          <p:cNvSpPr txBox="1"/>
          <p:nvPr/>
        </p:nvSpPr>
        <p:spPr>
          <a:xfrm>
            <a:off x="7553739" y="1582340"/>
            <a:ext cx="4638261" cy="3693319"/>
          </a:xfrm>
          <a:prstGeom prst="rect">
            <a:avLst/>
          </a:prstGeom>
          <a:noFill/>
        </p:spPr>
        <p:txBody>
          <a:bodyPr wrap="square" rtlCol="0">
            <a:spAutoFit/>
          </a:bodyPr>
          <a:lstStyle/>
          <a:p>
            <a:r>
              <a:rPr lang="es-AR" b="1" dirty="0">
                <a:solidFill>
                  <a:schemeClr val="bg1"/>
                </a:solidFill>
              </a:rPr>
              <a:t>No fue hasta sino los años 1500s, cuando nació la profesión que hoy conocemos como ingeniería, cuando algunos especialistas comenzaron a utilizar matemáticas para diseñar artefactos militares, inicialmente fueron llamados arquitectos militares y generalmente guiaban  a los artesanos para que realizaran la construcción de manera correcta, por lo que se considera que fueron los primeros ingenieros según el sentido actual de la profesión.</a:t>
            </a:r>
          </a:p>
        </p:txBody>
      </p:sp>
    </p:spTree>
    <p:extLst>
      <p:ext uri="{BB962C8B-B14F-4D97-AF65-F5344CB8AC3E}">
        <p14:creationId xmlns:p14="http://schemas.microsoft.com/office/powerpoint/2010/main" val="3214412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29FCA0A-18CA-3DAC-8A33-4385D9A30638}"/>
              </a:ext>
            </a:extLst>
          </p:cNvPr>
          <p:cNvSpPr txBox="1"/>
          <p:nvPr/>
        </p:nvSpPr>
        <p:spPr>
          <a:xfrm>
            <a:off x="1166191" y="397565"/>
            <a:ext cx="8547652" cy="523220"/>
          </a:xfrm>
          <a:prstGeom prst="rect">
            <a:avLst/>
          </a:prstGeom>
          <a:noFill/>
        </p:spPr>
        <p:txBody>
          <a:bodyPr wrap="square" rtlCol="0">
            <a:spAutoFit/>
          </a:bodyPr>
          <a:lstStyle/>
          <a:p>
            <a:r>
              <a:rPr lang="es-AR" sz="2800" b="1" dirty="0">
                <a:solidFill>
                  <a:schemeClr val="bg1"/>
                </a:solidFill>
              </a:rPr>
              <a:t>Evolución hacia la Ingeniería Industrial</a:t>
            </a:r>
          </a:p>
        </p:txBody>
      </p:sp>
      <p:pic>
        <p:nvPicPr>
          <p:cNvPr id="3" name="Imagen 2">
            <a:extLst>
              <a:ext uri="{FF2B5EF4-FFF2-40B4-BE49-F238E27FC236}">
                <a16:creationId xmlns:a16="http://schemas.microsoft.com/office/drawing/2014/main" id="{5678D2F0-EC5D-144C-0F83-51452706609F}"/>
              </a:ext>
            </a:extLst>
          </p:cNvPr>
          <p:cNvPicPr>
            <a:picLocks noChangeAspect="1"/>
          </p:cNvPicPr>
          <p:nvPr/>
        </p:nvPicPr>
        <p:blipFill>
          <a:blip r:embed="rId2"/>
          <a:stretch>
            <a:fillRect/>
          </a:stretch>
        </p:blipFill>
        <p:spPr>
          <a:xfrm>
            <a:off x="477078" y="1221142"/>
            <a:ext cx="5976730" cy="4003942"/>
          </a:xfrm>
          <a:prstGeom prst="rect">
            <a:avLst/>
          </a:prstGeom>
        </p:spPr>
      </p:pic>
      <p:sp>
        <p:nvSpPr>
          <p:cNvPr id="4" name="CuadroTexto 3">
            <a:extLst>
              <a:ext uri="{FF2B5EF4-FFF2-40B4-BE49-F238E27FC236}">
                <a16:creationId xmlns:a16="http://schemas.microsoft.com/office/drawing/2014/main" id="{C11E627E-2A2B-EEBE-9CFA-F210EC04E96E}"/>
              </a:ext>
            </a:extLst>
          </p:cNvPr>
          <p:cNvSpPr txBox="1"/>
          <p:nvPr/>
        </p:nvSpPr>
        <p:spPr>
          <a:xfrm>
            <a:off x="6997148" y="1028343"/>
            <a:ext cx="4863548" cy="4801314"/>
          </a:xfrm>
          <a:prstGeom prst="rect">
            <a:avLst/>
          </a:prstGeom>
          <a:noFill/>
        </p:spPr>
        <p:txBody>
          <a:bodyPr wrap="square" rtlCol="0">
            <a:spAutoFit/>
          </a:bodyPr>
          <a:lstStyle/>
          <a:p>
            <a:r>
              <a:rPr lang="es-AR" dirty="0">
                <a:solidFill>
                  <a:schemeClr val="bg1"/>
                </a:solidFill>
              </a:rPr>
              <a:t>Las necesidades civiles siguieron evolucionando al igual que las militares, y con la construcción del primer motor de vapor en 1698 (Thomas </a:t>
            </a:r>
            <a:r>
              <a:rPr lang="es-AR" dirty="0" err="1">
                <a:solidFill>
                  <a:schemeClr val="bg1"/>
                </a:solidFill>
              </a:rPr>
              <a:t>Savery</a:t>
            </a:r>
            <a:r>
              <a:rPr lang="es-AR" dirty="0">
                <a:solidFill>
                  <a:schemeClr val="bg1"/>
                </a:solidFill>
              </a:rPr>
              <a:t>) y su desarrollo en los años siguientes se abrió paso a lo que se conoce como </a:t>
            </a:r>
            <a:r>
              <a:rPr lang="es-AR" b="1" dirty="0">
                <a:solidFill>
                  <a:schemeClr val="bg1"/>
                </a:solidFill>
              </a:rPr>
              <a:t>revolución industrial</a:t>
            </a:r>
            <a:r>
              <a:rPr lang="es-AR" dirty="0">
                <a:solidFill>
                  <a:schemeClr val="bg1"/>
                </a:solidFill>
              </a:rPr>
              <a:t>, lo que ocasionó que la </a:t>
            </a:r>
            <a:r>
              <a:rPr lang="es-AR" b="1" dirty="0">
                <a:solidFill>
                  <a:schemeClr val="bg1"/>
                </a:solidFill>
              </a:rPr>
              <a:t>ingeniería</a:t>
            </a:r>
            <a:r>
              <a:rPr lang="es-AR" dirty="0">
                <a:solidFill>
                  <a:schemeClr val="bg1"/>
                </a:solidFill>
              </a:rPr>
              <a:t> abriera sus puertas  a otros campos siendo la </a:t>
            </a:r>
            <a:r>
              <a:rPr lang="es-AR" b="1" dirty="0">
                <a:solidFill>
                  <a:schemeClr val="bg1"/>
                </a:solidFill>
              </a:rPr>
              <a:t>ingeniería mecánica </a:t>
            </a:r>
            <a:r>
              <a:rPr lang="es-AR" dirty="0">
                <a:solidFill>
                  <a:schemeClr val="bg1"/>
                </a:solidFill>
              </a:rPr>
              <a:t>una de las primeras nuevas categorías de la ingeniería.</a:t>
            </a:r>
          </a:p>
          <a:p>
            <a:r>
              <a:rPr lang="es-AR" dirty="0">
                <a:solidFill>
                  <a:schemeClr val="bg1"/>
                </a:solidFill>
              </a:rPr>
              <a:t>Este evento marcó una nueva era para la ingeniería, ya que la mecanización de los procesos productivos hizo posible la producción en masa, un concepto estrechamente asociado con la </a:t>
            </a:r>
            <a:r>
              <a:rPr lang="es-AR" b="1" dirty="0">
                <a:solidFill>
                  <a:schemeClr val="bg1"/>
                </a:solidFill>
              </a:rPr>
              <a:t>ingeniería industrial</a:t>
            </a:r>
          </a:p>
        </p:txBody>
      </p:sp>
    </p:spTree>
    <p:extLst>
      <p:ext uri="{BB962C8B-B14F-4D97-AF65-F5344CB8AC3E}">
        <p14:creationId xmlns:p14="http://schemas.microsoft.com/office/powerpoint/2010/main" val="2292621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BDD3D95-6A83-2CCE-66F4-7340FF0CEA9E}"/>
              </a:ext>
            </a:extLst>
          </p:cNvPr>
          <p:cNvPicPr>
            <a:picLocks noChangeAspect="1"/>
          </p:cNvPicPr>
          <p:nvPr/>
        </p:nvPicPr>
        <p:blipFill>
          <a:blip r:embed="rId2"/>
          <a:stretch>
            <a:fillRect/>
          </a:stretch>
        </p:blipFill>
        <p:spPr>
          <a:xfrm>
            <a:off x="397565" y="1023730"/>
            <a:ext cx="6957392" cy="5218044"/>
          </a:xfrm>
          <a:prstGeom prst="rect">
            <a:avLst/>
          </a:prstGeom>
        </p:spPr>
      </p:pic>
      <p:sp>
        <p:nvSpPr>
          <p:cNvPr id="3" name="CuadroTexto 2">
            <a:extLst>
              <a:ext uri="{FF2B5EF4-FFF2-40B4-BE49-F238E27FC236}">
                <a16:creationId xmlns:a16="http://schemas.microsoft.com/office/drawing/2014/main" id="{1B7A1A19-8B83-7C40-BE1B-B94977A368EC}"/>
              </a:ext>
            </a:extLst>
          </p:cNvPr>
          <p:cNvSpPr txBox="1"/>
          <p:nvPr/>
        </p:nvSpPr>
        <p:spPr>
          <a:xfrm>
            <a:off x="7540487" y="1023730"/>
            <a:ext cx="4651513" cy="5078313"/>
          </a:xfrm>
          <a:prstGeom prst="rect">
            <a:avLst/>
          </a:prstGeom>
          <a:noFill/>
        </p:spPr>
        <p:txBody>
          <a:bodyPr wrap="square" rtlCol="0">
            <a:spAutoFit/>
          </a:bodyPr>
          <a:lstStyle/>
          <a:p>
            <a:r>
              <a:rPr lang="es-AR" b="1" dirty="0">
                <a:solidFill>
                  <a:schemeClr val="bg1"/>
                </a:solidFill>
              </a:rPr>
              <a:t>A mediados del siglo XIX se introdujeron nuevos métodos de procesamiento. Nuevos científicos, inventores y emprendedores florecieron y ayudaron a introducir nuevas tecnologías para diferentes industrias y para mejorar las tareas del día a día, entre las cuales se destacan inventos como:</a:t>
            </a:r>
          </a:p>
          <a:p>
            <a:pPr marL="285750" indent="-285750">
              <a:buFont typeface="Wingdings" panose="05000000000000000000" pitchFamily="2" charset="2"/>
              <a:buChar char="Ø"/>
            </a:pPr>
            <a:r>
              <a:rPr lang="es-AR" b="1" dirty="0">
                <a:solidFill>
                  <a:schemeClr val="bg1"/>
                </a:solidFill>
              </a:rPr>
              <a:t>La primera máquina para coser de manera continua patentada por Isaac Singer  en 1851.</a:t>
            </a:r>
          </a:p>
          <a:p>
            <a:pPr marL="285750" indent="-285750">
              <a:buFont typeface="Wingdings" panose="05000000000000000000" pitchFamily="2" charset="2"/>
              <a:buChar char="Ø"/>
            </a:pPr>
            <a:r>
              <a:rPr lang="es-AR" b="1" dirty="0">
                <a:solidFill>
                  <a:schemeClr val="bg1"/>
                </a:solidFill>
              </a:rPr>
              <a:t>Los primeros tranvías para la ciudad de San Francisco inventados por Andrew </a:t>
            </a:r>
            <a:r>
              <a:rPr lang="es-AR" b="1" dirty="0" err="1">
                <a:solidFill>
                  <a:schemeClr val="bg1"/>
                </a:solidFill>
              </a:rPr>
              <a:t>Hallidie</a:t>
            </a:r>
            <a:r>
              <a:rPr lang="es-AR" b="1" dirty="0">
                <a:solidFill>
                  <a:schemeClr val="bg1"/>
                </a:solidFill>
              </a:rPr>
              <a:t> en1873.</a:t>
            </a:r>
          </a:p>
          <a:p>
            <a:pPr marL="285750" indent="-285750">
              <a:buFont typeface="Wingdings" panose="05000000000000000000" pitchFamily="2" charset="2"/>
              <a:buChar char="Ø"/>
            </a:pPr>
            <a:r>
              <a:rPr lang="es-AR" b="1" dirty="0">
                <a:solidFill>
                  <a:schemeClr val="bg1"/>
                </a:solidFill>
              </a:rPr>
              <a:t>El teléfono patentado por Alexander</a:t>
            </a:r>
          </a:p>
          <a:p>
            <a:pPr marL="285750" indent="-285750">
              <a:buFont typeface="Wingdings" panose="05000000000000000000" pitchFamily="2" charset="2"/>
              <a:buChar char="Ø"/>
            </a:pPr>
            <a:r>
              <a:rPr lang="es-AR" b="1" dirty="0">
                <a:solidFill>
                  <a:schemeClr val="bg1"/>
                </a:solidFill>
              </a:rPr>
              <a:t>Graham Bell en 1876.</a:t>
            </a:r>
          </a:p>
          <a:p>
            <a:pPr marL="285750" indent="-285750">
              <a:buFont typeface="Wingdings" panose="05000000000000000000" pitchFamily="2" charset="2"/>
              <a:buChar char="Ø"/>
            </a:pPr>
            <a:endParaRPr lang="es-AR" dirty="0"/>
          </a:p>
        </p:txBody>
      </p:sp>
      <p:sp>
        <p:nvSpPr>
          <p:cNvPr id="4" name="CuadroTexto 3">
            <a:extLst>
              <a:ext uri="{FF2B5EF4-FFF2-40B4-BE49-F238E27FC236}">
                <a16:creationId xmlns:a16="http://schemas.microsoft.com/office/drawing/2014/main" id="{884F356D-F0F1-AB8A-AAD9-253319071C9B}"/>
              </a:ext>
            </a:extLst>
          </p:cNvPr>
          <p:cNvSpPr txBox="1"/>
          <p:nvPr/>
        </p:nvSpPr>
        <p:spPr>
          <a:xfrm>
            <a:off x="2968487" y="318052"/>
            <a:ext cx="8441635" cy="523220"/>
          </a:xfrm>
          <a:prstGeom prst="rect">
            <a:avLst/>
          </a:prstGeom>
          <a:noFill/>
        </p:spPr>
        <p:txBody>
          <a:bodyPr wrap="square" rtlCol="0">
            <a:spAutoFit/>
          </a:bodyPr>
          <a:lstStyle/>
          <a:p>
            <a:r>
              <a:rPr lang="es-AR" sz="2800" b="1" dirty="0">
                <a:solidFill>
                  <a:schemeClr val="bg1"/>
                </a:solidFill>
              </a:rPr>
              <a:t>Evolución de la Ingeniería Industrial</a:t>
            </a:r>
          </a:p>
        </p:txBody>
      </p:sp>
    </p:spTree>
    <p:extLst>
      <p:ext uri="{BB962C8B-B14F-4D97-AF65-F5344CB8AC3E}">
        <p14:creationId xmlns:p14="http://schemas.microsoft.com/office/powerpoint/2010/main" val="2798960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E7A6D60-31AF-70AF-CD89-7326D4E22F99}"/>
              </a:ext>
            </a:extLst>
          </p:cNvPr>
          <p:cNvSpPr txBox="1"/>
          <p:nvPr/>
        </p:nvSpPr>
        <p:spPr>
          <a:xfrm>
            <a:off x="3909095" y="273887"/>
            <a:ext cx="5002696" cy="461665"/>
          </a:xfrm>
          <a:prstGeom prst="rect">
            <a:avLst/>
          </a:prstGeom>
          <a:noFill/>
        </p:spPr>
        <p:txBody>
          <a:bodyPr wrap="square" rtlCol="0">
            <a:spAutoFit/>
          </a:bodyPr>
          <a:lstStyle/>
          <a:p>
            <a:r>
              <a:rPr lang="es-AR" sz="2400" b="1" dirty="0">
                <a:solidFill>
                  <a:schemeClr val="bg1"/>
                </a:solidFill>
              </a:rPr>
              <a:t>Pioneros de la Ing. Industrial</a:t>
            </a:r>
          </a:p>
        </p:txBody>
      </p:sp>
      <p:pic>
        <p:nvPicPr>
          <p:cNvPr id="4" name="Imagen 3">
            <a:extLst>
              <a:ext uri="{FF2B5EF4-FFF2-40B4-BE49-F238E27FC236}">
                <a16:creationId xmlns:a16="http://schemas.microsoft.com/office/drawing/2014/main" id="{FB6AA30A-DC03-2412-A682-66B3EF3DAA5E}"/>
              </a:ext>
            </a:extLst>
          </p:cNvPr>
          <p:cNvPicPr>
            <a:picLocks noChangeAspect="1"/>
          </p:cNvPicPr>
          <p:nvPr/>
        </p:nvPicPr>
        <p:blipFill>
          <a:blip r:embed="rId2"/>
          <a:stretch>
            <a:fillRect/>
          </a:stretch>
        </p:blipFill>
        <p:spPr>
          <a:xfrm>
            <a:off x="504411" y="1034290"/>
            <a:ext cx="2570093" cy="2515019"/>
          </a:xfrm>
          <a:prstGeom prst="rect">
            <a:avLst/>
          </a:prstGeom>
        </p:spPr>
      </p:pic>
      <p:sp>
        <p:nvSpPr>
          <p:cNvPr id="6" name="CuadroTexto 5">
            <a:extLst>
              <a:ext uri="{FF2B5EF4-FFF2-40B4-BE49-F238E27FC236}">
                <a16:creationId xmlns:a16="http://schemas.microsoft.com/office/drawing/2014/main" id="{9745BCBF-38D8-ACDD-79B1-FB62CDD98162}"/>
              </a:ext>
            </a:extLst>
          </p:cNvPr>
          <p:cNvSpPr txBox="1"/>
          <p:nvPr/>
        </p:nvSpPr>
        <p:spPr>
          <a:xfrm>
            <a:off x="298175" y="3549309"/>
            <a:ext cx="3041374" cy="1323439"/>
          </a:xfrm>
          <a:prstGeom prst="rect">
            <a:avLst/>
          </a:prstGeom>
          <a:noFill/>
        </p:spPr>
        <p:txBody>
          <a:bodyPr wrap="square">
            <a:spAutoFit/>
          </a:bodyPr>
          <a:lstStyle/>
          <a:p>
            <a:r>
              <a:rPr lang="es-AR" sz="1600" b="1" dirty="0">
                <a:solidFill>
                  <a:schemeClr val="bg1"/>
                </a:solidFill>
              </a:rPr>
              <a:t>Smith</a:t>
            </a:r>
            <a:r>
              <a:rPr lang="es-AR" sz="1600" dirty="0">
                <a:solidFill>
                  <a:schemeClr val="bg1"/>
                </a:solidFill>
              </a:rPr>
              <a:t> establecía que a través de la división de trabajo los trabajadores desarrollaban más habilidad y destreza en sus tareas.</a:t>
            </a:r>
          </a:p>
        </p:txBody>
      </p:sp>
      <p:pic>
        <p:nvPicPr>
          <p:cNvPr id="7" name="Imagen 6">
            <a:extLst>
              <a:ext uri="{FF2B5EF4-FFF2-40B4-BE49-F238E27FC236}">
                <a16:creationId xmlns:a16="http://schemas.microsoft.com/office/drawing/2014/main" id="{E5DFE6FF-96D5-FB76-80B6-14B032CF8A03}"/>
              </a:ext>
            </a:extLst>
          </p:cNvPr>
          <p:cNvPicPr>
            <a:picLocks noChangeAspect="1"/>
          </p:cNvPicPr>
          <p:nvPr/>
        </p:nvPicPr>
        <p:blipFill>
          <a:blip r:embed="rId3"/>
          <a:stretch>
            <a:fillRect/>
          </a:stretch>
        </p:blipFill>
        <p:spPr>
          <a:xfrm>
            <a:off x="4401851" y="3598360"/>
            <a:ext cx="2602633" cy="1467885"/>
          </a:xfrm>
          <a:prstGeom prst="rect">
            <a:avLst/>
          </a:prstGeom>
        </p:spPr>
      </p:pic>
      <p:pic>
        <p:nvPicPr>
          <p:cNvPr id="8" name="Imagen 7">
            <a:extLst>
              <a:ext uri="{FF2B5EF4-FFF2-40B4-BE49-F238E27FC236}">
                <a16:creationId xmlns:a16="http://schemas.microsoft.com/office/drawing/2014/main" id="{6A03F7BC-86C3-84F0-8679-ECA2DAB6F1B7}"/>
              </a:ext>
            </a:extLst>
          </p:cNvPr>
          <p:cNvPicPr>
            <a:picLocks noChangeAspect="1"/>
          </p:cNvPicPr>
          <p:nvPr/>
        </p:nvPicPr>
        <p:blipFill>
          <a:blip r:embed="rId4"/>
          <a:stretch>
            <a:fillRect/>
          </a:stretch>
        </p:blipFill>
        <p:spPr>
          <a:xfrm>
            <a:off x="3718361" y="983661"/>
            <a:ext cx="1777838" cy="2560087"/>
          </a:xfrm>
          <a:prstGeom prst="rect">
            <a:avLst/>
          </a:prstGeom>
        </p:spPr>
      </p:pic>
      <p:sp>
        <p:nvSpPr>
          <p:cNvPr id="10" name="CuadroTexto 9">
            <a:extLst>
              <a:ext uri="{FF2B5EF4-FFF2-40B4-BE49-F238E27FC236}">
                <a16:creationId xmlns:a16="http://schemas.microsoft.com/office/drawing/2014/main" id="{DBECCBE1-DA55-0ADA-71DD-7223681B8F8D}"/>
              </a:ext>
            </a:extLst>
          </p:cNvPr>
          <p:cNvSpPr txBox="1"/>
          <p:nvPr/>
        </p:nvSpPr>
        <p:spPr>
          <a:xfrm>
            <a:off x="3201820" y="5120857"/>
            <a:ext cx="5002696" cy="1600438"/>
          </a:xfrm>
          <a:prstGeom prst="rect">
            <a:avLst/>
          </a:prstGeom>
          <a:noFill/>
        </p:spPr>
        <p:txBody>
          <a:bodyPr wrap="square">
            <a:spAutoFit/>
          </a:bodyPr>
          <a:lstStyle/>
          <a:p>
            <a:pPr algn="just"/>
            <a:r>
              <a:rPr lang="es-AR" sz="1400" dirty="0">
                <a:solidFill>
                  <a:schemeClr val="bg1"/>
                </a:solidFill>
              </a:rPr>
              <a:t>La máquina de vapor de Watt, también conocida como la máquina de vapor de </a:t>
            </a:r>
            <a:r>
              <a:rPr lang="es-AR" sz="1400" b="1" dirty="0">
                <a:solidFill>
                  <a:schemeClr val="bg1"/>
                </a:solidFill>
              </a:rPr>
              <a:t>Boulton y Watt</a:t>
            </a:r>
            <a:r>
              <a:rPr lang="es-AR" sz="1400" dirty="0">
                <a:solidFill>
                  <a:schemeClr val="bg1"/>
                </a:solidFill>
              </a:rPr>
              <a:t>, fue la primera máquina de vapor práctica, convirtiéndose en una de las fuerzas impulsoras de la Revolución Industrial. James Watt desarrolló el diseño esporádicamente entre 1763 y 1775, con el apoyo de Matthew Boulton</a:t>
            </a:r>
          </a:p>
        </p:txBody>
      </p:sp>
      <p:pic>
        <p:nvPicPr>
          <p:cNvPr id="12" name="Imagen 11">
            <a:extLst>
              <a:ext uri="{FF2B5EF4-FFF2-40B4-BE49-F238E27FC236}">
                <a16:creationId xmlns:a16="http://schemas.microsoft.com/office/drawing/2014/main" id="{E03C662D-0D1F-AD48-0082-DC1AEED90EB0}"/>
              </a:ext>
            </a:extLst>
          </p:cNvPr>
          <p:cNvPicPr>
            <a:picLocks noChangeAspect="1"/>
          </p:cNvPicPr>
          <p:nvPr/>
        </p:nvPicPr>
        <p:blipFill>
          <a:blip r:embed="rId5"/>
          <a:stretch>
            <a:fillRect/>
          </a:stretch>
        </p:blipFill>
        <p:spPr>
          <a:xfrm>
            <a:off x="5703167" y="1177336"/>
            <a:ext cx="1750260" cy="2172736"/>
          </a:xfrm>
          <a:prstGeom prst="rect">
            <a:avLst/>
          </a:prstGeom>
        </p:spPr>
      </p:pic>
      <p:pic>
        <p:nvPicPr>
          <p:cNvPr id="13" name="Imagen 12">
            <a:extLst>
              <a:ext uri="{FF2B5EF4-FFF2-40B4-BE49-F238E27FC236}">
                <a16:creationId xmlns:a16="http://schemas.microsoft.com/office/drawing/2014/main" id="{2038CB24-CC62-2656-D1D7-E8E0B0E26A8A}"/>
              </a:ext>
            </a:extLst>
          </p:cNvPr>
          <p:cNvPicPr>
            <a:picLocks noChangeAspect="1"/>
          </p:cNvPicPr>
          <p:nvPr/>
        </p:nvPicPr>
        <p:blipFill>
          <a:blip r:embed="rId6"/>
          <a:stretch>
            <a:fillRect/>
          </a:stretch>
        </p:blipFill>
        <p:spPr>
          <a:xfrm>
            <a:off x="8818197" y="976344"/>
            <a:ext cx="2194359" cy="2194359"/>
          </a:xfrm>
          <a:prstGeom prst="rect">
            <a:avLst/>
          </a:prstGeom>
        </p:spPr>
      </p:pic>
      <p:sp>
        <p:nvSpPr>
          <p:cNvPr id="15" name="CuadroTexto 14">
            <a:extLst>
              <a:ext uri="{FF2B5EF4-FFF2-40B4-BE49-F238E27FC236}">
                <a16:creationId xmlns:a16="http://schemas.microsoft.com/office/drawing/2014/main" id="{C96CD4B4-0910-BDA0-2F7A-C6E880D73CA7}"/>
              </a:ext>
            </a:extLst>
          </p:cNvPr>
          <p:cNvSpPr txBox="1"/>
          <p:nvPr/>
        </p:nvSpPr>
        <p:spPr>
          <a:xfrm>
            <a:off x="3054626" y="2986037"/>
            <a:ext cx="3949858" cy="369332"/>
          </a:xfrm>
          <a:prstGeom prst="rect">
            <a:avLst/>
          </a:prstGeom>
          <a:noFill/>
        </p:spPr>
        <p:txBody>
          <a:bodyPr wrap="square">
            <a:spAutoFit/>
          </a:bodyPr>
          <a:lstStyle/>
          <a:p>
            <a:r>
              <a:rPr lang="es-AR" dirty="0"/>
              <a:t>.</a:t>
            </a:r>
          </a:p>
        </p:txBody>
      </p:sp>
      <p:sp>
        <p:nvSpPr>
          <p:cNvPr id="17" name="CuadroTexto 16">
            <a:extLst>
              <a:ext uri="{FF2B5EF4-FFF2-40B4-BE49-F238E27FC236}">
                <a16:creationId xmlns:a16="http://schemas.microsoft.com/office/drawing/2014/main" id="{2A6FFA7B-9DC9-CDD3-1172-5DD24D3845E2}"/>
              </a:ext>
            </a:extLst>
          </p:cNvPr>
          <p:cNvSpPr txBox="1"/>
          <p:nvPr/>
        </p:nvSpPr>
        <p:spPr>
          <a:xfrm>
            <a:off x="8728980" y="3543748"/>
            <a:ext cx="3041374" cy="2893100"/>
          </a:xfrm>
          <a:prstGeom prst="rect">
            <a:avLst/>
          </a:prstGeom>
          <a:noFill/>
        </p:spPr>
        <p:txBody>
          <a:bodyPr wrap="square">
            <a:spAutoFit/>
          </a:bodyPr>
          <a:lstStyle/>
          <a:p>
            <a:r>
              <a:rPr lang="es-AR" sz="1400" dirty="0">
                <a:solidFill>
                  <a:schemeClr val="bg1"/>
                </a:solidFill>
              </a:rPr>
              <a:t>Principio de Babbage:</a:t>
            </a:r>
          </a:p>
          <a:p>
            <a:r>
              <a:rPr lang="es-AR" sz="1400" dirty="0">
                <a:solidFill>
                  <a:schemeClr val="bg1"/>
                </a:solidFill>
              </a:rPr>
              <a:t>Este principio podría resumirse así: en una sociedad basada en la compraventa de la fuerza de trabajo, repartir las tareas según la cualificación del trabajador abarata los costes y mejora el rendimiento. La solución que propone </a:t>
            </a:r>
            <a:r>
              <a:rPr lang="es-AR" sz="1400" b="1" dirty="0">
                <a:solidFill>
                  <a:schemeClr val="bg1"/>
                </a:solidFill>
              </a:rPr>
              <a:t>Babbage</a:t>
            </a:r>
            <a:r>
              <a:rPr lang="es-AR" sz="1400" dirty="0">
                <a:solidFill>
                  <a:schemeClr val="bg1"/>
                </a:solidFill>
              </a:rPr>
              <a:t> es tan sencilla como lógica, asignar tareas complejas a trabajadores cualificados y tareas sencillas a trabajadores menos cualificados</a:t>
            </a:r>
            <a:endParaRPr lang="es-AR" sz="1400" dirty="0"/>
          </a:p>
        </p:txBody>
      </p:sp>
    </p:spTree>
    <p:extLst>
      <p:ext uri="{BB962C8B-B14F-4D97-AF65-F5344CB8AC3E}">
        <p14:creationId xmlns:p14="http://schemas.microsoft.com/office/powerpoint/2010/main" val="275951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8877BAC-84F5-D6D6-7571-018C10CBF3FE}"/>
              </a:ext>
            </a:extLst>
          </p:cNvPr>
          <p:cNvPicPr>
            <a:picLocks noChangeAspect="1"/>
          </p:cNvPicPr>
          <p:nvPr/>
        </p:nvPicPr>
        <p:blipFill>
          <a:blip r:embed="rId2"/>
          <a:stretch>
            <a:fillRect/>
          </a:stretch>
        </p:blipFill>
        <p:spPr>
          <a:xfrm>
            <a:off x="458857" y="633412"/>
            <a:ext cx="3238500" cy="2705100"/>
          </a:xfrm>
          <a:prstGeom prst="rect">
            <a:avLst/>
          </a:prstGeom>
        </p:spPr>
      </p:pic>
      <p:sp>
        <p:nvSpPr>
          <p:cNvPr id="4" name="CuadroTexto 3">
            <a:extLst>
              <a:ext uri="{FF2B5EF4-FFF2-40B4-BE49-F238E27FC236}">
                <a16:creationId xmlns:a16="http://schemas.microsoft.com/office/drawing/2014/main" id="{75B6872F-04D2-F126-5E61-1CDBD54D333B}"/>
              </a:ext>
            </a:extLst>
          </p:cNvPr>
          <p:cNvSpPr txBox="1"/>
          <p:nvPr/>
        </p:nvSpPr>
        <p:spPr>
          <a:xfrm>
            <a:off x="864705" y="3541871"/>
            <a:ext cx="3041374" cy="3046988"/>
          </a:xfrm>
          <a:prstGeom prst="rect">
            <a:avLst/>
          </a:prstGeom>
          <a:noFill/>
        </p:spPr>
        <p:txBody>
          <a:bodyPr wrap="square">
            <a:spAutoFit/>
          </a:bodyPr>
          <a:lstStyle/>
          <a:p>
            <a:r>
              <a:rPr lang="es-AR" sz="1600" b="1" dirty="0">
                <a:solidFill>
                  <a:schemeClr val="bg1"/>
                </a:solidFill>
              </a:rPr>
              <a:t>Frederick Winslow Taylor </a:t>
            </a:r>
            <a:r>
              <a:rPr lang="es-AR" sz="1600" dirty="0">
                <a:solidFill>
                  <a:schemeClr val="bg1"/>
                </a:solidFill>
              </a:rPr>
              <a:t>(1856-1915) Es conocido como el padre de la administración científica. Nació en Pennsylvania, Estados Unidos. Taylor estableció principios y normas que permiten obtener un mayor rendimiento de la mano de obra y ahorro de los materiales</a:t>
            </a:r>
            <a:r>
              <a:rPr lang="es-AR" sz="1600" b="1" dirty="0">
                <a:solidFill>
                  <a:schemeClr val="bg1"/>
                </a:solidFill>
              </a:rPr>
              <a:t>.</a:t>
            </a:r>
          </a:p>
        </p:txBody>
      </p:sp>
      <p:pic>
        <p:nvPicPr>
          <p:cNvPr id="5" name="Imagen 4">
            <a:extLst>
              <a:ext uri="{FF2B5EF4-FFF2-40B4-BE49-F238E27FC236}">
                <a16:creationId xmlns:a16="http://schemas.microsoft.com/office/drawing/2014/main" id="{A2B1CC04-AF04-2E81-F839-5F4DEEEF0685}"/>
              </a:ext>
            </a:extLst>
          </p:cNvPr>
          <p:cNvPicPr>
            <a:picLocks noChangeAspect="1"/>
          </p:cNvPicPr>
          <p:nvPr/>
        </p:nvPicPr>
        <p:blipFill>
          <a:blip r:embed="rId3"/>
          <a:stretch>
            <a:fillRect/>
          </a:stretch>
        </p:blipFill>
        <p:spPr>
          <a:xfrm>
            <a:off x="4615898" y="633412"/>
            <a:ext cx="2095500" cy="2619375"/>
          </a:xfrm>
          <a:prstGeom prst="rect">
            <a:avLst/>
          </a:prstGeom>
        </p:spPr>
      </p:pic>
      <p:sp>
        <p:nvSpPr>
          <p:cNvPr id="7" name="CuadroTexto 6">
            <a:extLst>
              <a:ext uri="{FF2B5EF4-FFF2-40B4-BE49-F238E27FC236}">
                <a16:creationId xmlns:a16="http://schemas.microsoft.com/office/drawing/2014/main" id="{FDB16A61-E8F0-6452-ACDA-6625DDBC5ED9}"/>
              </a:ext>
            </a:extLst>
          </p:cNvPr>
          <p:cNvSpPr txBox="1"/>
          <p:nvPr/>
        </p:nvSpPr>
        <p:spPr>
          <a:xfrm>
            <a:off x="4459357" y="3284818"/>
            <a:ext cx="2736574" cy="3539430"/>
          </a:xfrm>
          <a:prstGeom prst="rect">
            <a:avLst/>
          </a:prstGeom>
          <a:noFill/>
        </p:spPr>
        <p:txBody>
          <a:bodyPr wrap="square">
            <a:spAutoFit/>
          </a:bodyPr>
          <a:lstStyle/>
          <a:p>
            <a:r>
              <a:rPr lang="es-AR" sz="1600" dirty="0">
                <a:solidFill>
                  <a:schemeClr val="bg1"/>
                </a:solidFill>
              </a:rPr>
              <a:t>Los estudios de </a:t>
            </a:r>
            <a:r>
              <a:rPr lang="es-AR" sz="1600" b="1" dirty="0">
                <a:solidFill>
                  <a:schemeClr val="bg1"/>
                </a:solidFill>
              </a:rPr>
              <a:t>Henry Gantt</a:t>
            </a:r>
            <a:r>
              <a:rPr lang="es-AR" sz="1600" dirty="0">
                <a:solidFill>
                  <a:schemeClr val="bg1"/>
                </a:solidFill>
              </a:rPr>
              <a:t> se centraron en el análisis del rendimiento de los métodos de trabajo, lo cual dependía a su juicio de la buena disposición para emplear los métodos y habilidades correctas.</a:t>
            </a:r>
          </a:p>
          <a:p>
            <a:r>
              <a:rPr lang="es-AR" sz="1600" dirty="0">
                <a:solidFill>
                  <a:schemeClr val="bg1"/>
                </a:solidFill>
              </a:rPr>
              <a:t> Su aporte más conocido es el de la gráfica de barras conocida como carta o diagrama de Gantt,</a:t>
            </a:r>
          </a:p>
        </p:txBody>
      </p:sp>
      <p:pic>
        <p:nvPicPr>
          <p:cNvPr id="8" name="Imagen 7">
            <a:extLst>
              <a:ext uri="{FF2B5EF4-FFF2-40B4-BE49-F238E27FC236}">
                <a16:creationId xmlns:a16="http://schemas.microsoft.com/office/drawing/2014/main" id="{D7F7C0FB-D5AE-71DF-BC09-ADA257A01F1A}"/>
              </a:ext>
            </a:extLst>
          </p:cNvPr>
          <p:cNvPicPr>
            <a:picLocks noChangeAspect="1"/>
          </p:cNvPicPr>
          <p:nvPr/>
        </p:nvPicPr>
        <p:blipFill>
          <a:blip r:embed="rId4"/>
          <a:stretch>
            <a:fillRect/>
          </a:stretch>
        </p:blipFill>
        <p:spPr>
          <a:xfrm>
            <a:off x="7610060" y="633412"/>
            <a:ext cx="3810000" cy="2543175"/>
          </a:xfrm>
          <a:prstGeom prst="rect">
            <a:avLst/>
          </a:prstGeom>
        </p:spPr>
      </p:pic>
      <p:sp>
        <p:nvSpPr>
          <p:cNvPr id="10" name="CuadroTexto 9">
            <a:extLst>
              <a:ext uri="{FF2B5EF4-FFF2-40B4-BE49-F238E27FC236}">
                <a16:creationId xmlns:a16="http://schemas.microsoft.com/office/drawing/2014/main" id="{251CC83D-CD81-5490-13E9-2C5F5C833A96}"/>
              </a:ext>
            </a:extLst>
          </p:cNvPr>
          <p:cNvSpPr txBox="1"/>
          <p:nvPr/>
        </p:nvSpPr>
        <p:spPr>
          <a:xfrm>
            <a:off x="7607575" y="3561175"/>
            <a:ext cx="4022035" cy="3046988"/>
          </a:xfrm>
          <a:prstGeom prst="rect">
            <a:avLst/>
          </a:prstGeom>
          <a:noFill/>
        </p:spPr>
        <p:txBody>
          <a:bodyPr wrap="square">
            <a:spAutoFit/>
          </a:bodyPr>
          <a:lstStyle/>
          <a:p>
            <a:pPr algn="just"/>
            <a:r>
              <a:rPr lang="es-AR" sz="1600" b="1" dirty="0">
                <a:solidFill>
                  <a:schemeClr val="bg1"/>
                </a:solidFill>
              </a:rPr>
              <a:t>Henry Ford</a:t>
            </a:r>
            <a:r>
              <a:rPr lang="es-AR" sz="1600" dirty="0">
                <a:solidFill>
                  <a:schemeClr val="bg1"/>
                </a:solidFill>
              </a:rPr>
              <a:t>: El éxito de su negocio residía en producir automóviles de calidad a costos bajos dando lugar a la producción en serie o lo que más tarde algunos críticos llamaron Fordismo. Con la fabricación en cadena, Henry Ford revolucionó la industria automovilística y defendió un estilo de liderazgo basado en un trabajo detallado, perfeccionista y que exigía de cada empleado un trabajo de calidad extrema. </a:t>
            </a:r>
          </a:p>
        </p:txBody>
      </p:sp>
      <p:sp>
        <p:nvSpPr>
          <p:cNvPr id="11" name="CuadroTexto 10">
            <a:extLst>
              <a:ext uri="{FF2B5EF4-FFF2-40B4-BE49-F238E27FC236}">
                <a16:creationId xmlns:a16="http://schemas.microsoft.com/office/drawing/2014/main" id="{B52A1931-A663-4391-33C3-D1DC3E872B7C}"/>
              </a:ext>
            </a:extLst>
          </p:cNvPr>
          <p:cNvSpPr txBox="1"/>
          <p:nvPr/>
        </p:nvSpPr>
        <p:spPr>
          <a:xfrm>
            <a:off x="3048000" y="132522"/>
            <a:ext cx="5499652" cy="461665"/>
          </a:xfrm>
          <a:prstGeom prst="rect">
            <a:avLst/>
          </a:prstGeom>
          <a:noFill/>
        </p:spPr>
        <p:txBody>
          <a:bodyPr wrap="square" rtlCol="0">
            <a:spAutoFit/>
          </a:bodyPr>
          <a:lstStyle/>
          <a:p>
            <a:r>
              <a:rPr lang="es-AR" sz="2400" b="1" dirty="0">
                <a:solidFill>
                  <a:schemeClr val="bg1"/>
                </a:solidFill>
              </a:rPr>
              <a:t>Pioneros de la Ingeniería Industrial</a:t>
            </a:r>
          </a:p>
        </p:txBody>
      </p:sp>
    </p:spTree>
    <p:extLst>
      <p:ext uri="{BB962C8B-B14F-4D97-AF65-F5344CB8AC3E}">
        <p14:creationId xmlns:p14="http://schemas.microsoft.com/office/powerpoint/2010/main" val="2433235135"/>
      </p:ext>
    </p:extLst>
  </p:cSld>
  <p:clrMapOvr>
    <a:masterClrMapping/>
  </p:clrMapOvr>
</p:sld>
</file>

<file path=ppt/theme/theme1.xml><?xml version="1.0" encoding="utf-8"?>
<a:theme xmlns:a="http://schemas.openxmlformats.org/drawingml/2006/main" name="Sector">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docProps/app.xml><?xml version="1.0" encoding="utf-8"?>
<Properties xmlns="http://schemas.openxmlformats.org/officeDocument/2006/extended-properties" xmlns:vt="http://schemas.openxmlformats.org/officeDocument/2006/docPropsVTypes">
  <Template>Slice</Template>
  <TotalTime>1274</TotalTime>
  <Words>1244</Words>
  <Application>Microsoft Office PowerPoint</Application>
  <PresentationFormat>Panorámica</PresentationFormat>
  <Paragraphs>55</Paragraphs>
  <Slides>19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19</vt:i4>
      </vt:variant>
    </vt:vector>
  </HeadingPairs>
  <TitlesOfParts>
    <vt:vector size="23" baseType="lpstr">
      <vt:lpstr>Century Gothic</vt:lpstr>
      <vt:lpstr>Wingdings</vt:lpstr>
      <vt:lpstr>Wingdings 3</vt:lpstr>
      <vt:lpstr>Sector</vt:lpstr>
      <vt:lpstr>Evolución de la Ingeniería Industrial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LENOVO</dc:creator>
  <cp:lastModifiedBy>LENOVO</cp:lastModifiedBy>
  <cp:revision>5</cp:revision>
  <dcterms:created xsi:type="dcterms:W3CDTF">2022-11-09T23:05:04Z</dcterms:created>
  <dcterms:modified xsi:type="dcterms:W3CDTF">2024-04-23T00:28:33Z</dcterms:modified>
</cp:coreProperties>
</file>