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0"/>
  </p:notesMasterIdLst>
  <p:sldIdLst>
    <p:sldId id="256" r:id="rId2"/>
    <p:sldId id="257" r:id="rId3"/>
    <p:sldId id="262" r:id="rId4"/>
    <p:sldId id="265" r:id="rId5"/>
    <p:sldId id="264" r:id="rId6"/>
    <p:sldId id="263" r:id="rId7"/>
    <p:sldId id="268" r:id="rId8"/>
    <p:sldId id="266" r:id="rId9"/>
    <p:sldId id="261" r:id="rId10"/>
    <p:sldId id="258" r:id="rId11"/>
    <p:sldId id="259" r:id="rId12"/>
    <p:sldId id="260" r:id="rId13"/>
    <p:sldId id="269" r:id="rId14"/>
    <p:sldId id="271" r:id="rId15"/>
    <p:sldId id="272" r:id="rId16"/>
    <p:sldId id="273" r:id="rId17"/>
    <p:sldId id="274" r:id="rId18"/>
    <p:sldId id="275" r:id="rId19"/>
    <p:sldId id="276" r:id="rId20"/>
    <p:sldId id="277" r:id="rId21"/>
    <p:sldId id="279" r:id="rId22"/>
    <p:sldId id="278" r:id="rId23"/>
    <p:sldId id="283" r:id="rId24"/>
    <p:sldId id="282" r:id="rId25"/>
    <p:sldId id="285" r:id="rId26"/>
    <p:sldId id="291" r:id="rId27"/>
    <p:sldId id="292" r:id="rId28"/>
    <p:sldId id="293" r:id="rId29"/>
    <p:sldId id="294" r:id="rId30"/>
    <p:sldId id="288" r:id="rId31"/>
    <p:sldId id="286" r:id="rId32"/>
    <p:sldId id="289" r:id="rId33"/>
    <p:sldId id="290" r:id="rId34"/>
    <p:sldId id="295" r:id="rId35"/>
    <p:sldId id="296" r:id="rId36"/>
    <p:sldId id="297" r:id="rId37"/>
    <p:sldId id="301" r:id="rId38"/>
    <p:sldId id="302" r:id="rId39"/>
    <p:sldId id="300" r:id="rId40"/>
    <p:sldId id="299" r:id="rId41"/>
    <p:sldId id="298" r:id="rId42"/>
    <p:sldId id="303" r:id="rId43"/>
    <p:sldId id="304" r:id="rId44"/>
    <p:sldId id="305" r:id="rId45"/>
    <p:sldId id="306" r:id="rId46"/>
    <p:sldId id="307" r:id="rId47"/>
    <p:sldId id="308" r:id="rId48"/>
    <p:sldId id="311" r:id="rId49"/>
    <p:sldId id="312" r:id="rId50"/>
    <p:sldId id="313" r:id="rId51"/>
    <p:sldId id="314" r:id="rId52"/>
    <p:sldId id="315" r:id="rId53"/>
    <p:sldId id="316" r:id="rId54"/>
    <p:sldId id="317" r:id="rId55"/>
    <p:sldId id="318" r:id="rId56"/>
    <p:sldId id="320" r:id="rId57"/>
    <p:sldId id="321" r:id="rId58"/>
    <p:sldId id="322" r:id="rId59"/>
    <p:sldId id="323" r:id="rId60"/>
    <p:sldId id="324" r:id="rId61"/>
    <p:sldId id="287" r:id="rId62"/>
    <p:sldId id="325" r:id="rId63"/>
    <p:sldId id="326" r:id="rId64"/>
    <p:sldId id="327" r:id="rId65"/>
    <p:sldId id="328" r:id="rId66"/>
    <p:sldId id="334" r:id="rId67"/>
    <p:sldId id="329" r:id="rId68"/>
    <p:sldId id="336" r:id="rId69"/>
    <p:sldId id="310" r:id="rId70"/>
    <p:sldId id="337" r:id="rId71"/>
    <p:sldId id="330" r:id="rId72"/>
    <p:sldId id="331" r:id="rId73"/>
    <p:sldId id="332" r:id="rId74"/>
    <p:sldId id="333" r:id="rId75"/>
    <p:sldId id="335" r:id="rId76"/>
    <p:sldId id="343" r:id="rId77"/>
    <p:sldId id="345" r:id="rId78"/>
    <p:sldId id="346" r:id="rId79"/>
    <p:sldId id="347" r:id="rId80"/>
    <p:sldId id="309" r:id="rId81"/>
    <p:sldId id="338" r:id="rId82"/>
    <p:sldId id="342" r:id="rId83"/>
    <p:sldId id="341" r:id="rId84"/>
    <p:sldId id="348" r:id="rId85"/>
    <p:sldId id="349" r:id="rId86"/>
    <p:sldId id="351" r:id="rId87"/>
    <p:sldId id="350"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3" r:id="rId109"/>
    <p:sldId id="374" r:id="rId110"/>
    <p:sldId id="372"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410" r:id="rId147"/>
    <p:sldId id="411" r:id="rId148"/>
    <p:sldId id="281" r:id="rId1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1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3130" autoAdjust="0"/>
  </p:normalViewPr>
  <p:slideViewPr>
    <p:cSldViewPr snapToGrid="0">
      <p:cViewPr varScale="1">
        <p:scale>
          <a:sx n="44" d="100"/>
          <a:sy n="44" d="100"/>
        </p:scale>
        <p:origin x="1051"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F19E8-3A16-4191-B8B2-80899C0B303F}" type="datetimeFigureOut">
              <a:rPr lang="en-US" smtClean="0"/>
              <a:t>4/27/2025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465DA-F1D7-4F8C-A008-70C70742E00A}" type="slidenum">
              <a:rPr lang="en-US" smtClean="0"/>
              <a:t>‹Nº›</a:t>
            </a:fld>
            <a:endParaRPr lang="en-US"/>
          </a:p>
        </p:txBody>
      </p:sp>
    </p:spTree>
    <p:extLst>
      <p:ext uri="{BB962C8B-B14F-4D97-AF65-F5344CB8AC3E}">
        <p14:creationId xmlns:p14="http://schemas.microsoft.com/office/powerpoint/2010/main" val="2120456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76</a:t>
            </a:fld>
            <a:endParaRPr lang="en-US"/>
          </a:p>
        </p:txBody>
      </p:sp>
    </p:spTree>
    <p:extLst>
      <p:ext uri="{BB962C8B-B14F-4D97-AF65-F5344CB8AC3E}">
        <p14:creationId xmlns:p14="http://schemas.microsoft.com/office/powerpoint/2010/main" val="118933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91</a:t>
            </a:fld>
            <a:endParaRPr lang="en-US"/>
          </a:p>
        </p:txBody>
      </p:sp>
    </p:spTree>
    <p:extLst>
      <p:ext uri="{BB962C8B-B14F-4D97-AF65-F5344CB8AC3E}">
        <p14:creationId xmlns:p14="http://schemas.microsoft.com/office/powerpoint/2010/main" val="277303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92</a:t>
            </a:fld>
            <a:endParaRPr lang="en-US"/>
          </a:p>
        </p:txBody>
      </p:sp>
    </p:spTree>
    <p:extLst>
      <p:ext uri="{BB962C8B-B14F-4D97-AF65-F5344CB8AC3E}">
        <p14:creationId xmlns:p14="http://schemas.microsoft.com/office/powerpoint/2010/main" val="20843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93</a:t>
            </a:fld>
            <a:endParaRPr lang="en-US"/>
          </a:p>
        </p:txBody>
      </p:sp>
    </p:spTree>
    <p:extLst>
      <p:ext uri="{BB962C8B-B14F-4D97-AF65-F5344CB8AC3E}">
        <p14:creationId xmlns:p14="http://schemas.microsoft.com/office/powerpoint/2010/main" val="398695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94</a:t>
            </a:fld>
            <a:endParaRPr lang="en-US"/>
          </a:p>
        </p:txBody>
      </p:sp>
    </p:spTree>
    <p:extLst>
      <p:ext uri="{BB962C8B-B14F-4D97-AF65-F5344CB8AC3E}">
        <p14:creationId xmlns:p14="http://schemas.microsoft.com/office/powerpoint/2010/main" val="3348822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95</a:t>
            </a:fld>
            <a:endParaRPr lang="en-US"/>
          </a:p>
        </p:txBody>
      </p:sp>
    </p:spTree>
    <p:extLst>
      <p:ext uri="{BB962C8B-B14F-4D97-AF65-F5344CB8AC3E}">
        <p14:creationId xmlns:p14="http://schemas.microsoft.com/office/powerpoint/2010/main" val="2413818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96</a:t>
            </a:fld>
            <a:endParaRPr lang="en-US"/>
          </a:p>
        </p:txBody>
      </p:sp>
    </p:spTree>
    <p:extLst>
      <p:ext uri="{BB962C8B-B14F-4D97-AF65-F5344CB8AC3E}">
        <p14:creationId xmlns:p14="http://schemas.microsoft.com/office/powerpoint/2010/main" val="2944730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97</a:t>
            </a:fld>
            <a:endParaRPr lang="en-US"/>
          </a:p>
        </p:txBody>
      </p:sp>
    </p:spTree>
    <p:extLst>
      <p:ext uri="{BB962C8B-B14F-4D97-AF65-F5344CB8AC3E}">
        <p14:creationId xmlns:p14="http://schemas.microsoft.com/office/powerpoint/2010/main" val="264138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98</a:t>
            </a:fld>
            <a:endParaRPr lang="en-US"/>
          </a:p>
        </p:txBody>
      </p:sp>
    </p:spTree>
    <p:extLst>
      <p:ext uri="{BB962C8B-B14F-4D97-AF65-F5344CB8AC3E}">
        <p14:creationId xmlns:p14="http://schemas.microsoft.com/office/powerpoint/2010/main" val="1377550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99</a:t>
            </a:fld>
            <a:endParaRPr lang="en-US"/>
          </a:p>
        </p:txBody>
      </p:sp>
    </p:spTree>
    <p:extLst>
      <p:ext uri="{BB962C8B-B14F-4D97-AF65-F5344CB8AC3E}">
        <p14:creationId xmlns:p14="http://schemas.microsoft.com/office/powerpoint/2010/main" val="3294176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100</a:t>
            </a:fld>
            <a:endParaRPr lang="en-US"/>
          </a:p>
        </p:txBody>
      </p:sp>
    </p:spTree>
    <p:extLst>
      <p:ext uri="{BB962C8B-B14F-4D97-AF65-F5344CB8AC3E}">
        <p14:creationId xmlns:p14="http://schemas.microsoft.com/office/powerpoint/2010/main" val="420527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77</a:t>
            </a:fld>
            <a:endParaRPr lang="en-US"/>
          </a:p>
        </p:txBody>
      </p:sp>
    </p:spTree>
    <p:extLst>
      <p:ext uri="{BB962C8B-B14F-4D97-AF65-F5344CB8AC3E}">
        <p14:creationId xmlns:p14="http://schemas.microsoft.com/office/powerpoint/2010/main" val="1971258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101</a:t>
            </a:fld>
            <a:endParaRPr lang="en-US"/>
          </a:p>
        </p:txBody>
      </p:sp>
    </p:spTree>
    <p:extLst>
      <p:ext uri="{BB962C8B-B14F-4D97-AF65-F5344CB8AC3E}">
        <p14:creationId xmlns:p14="http://schemas.microsoft.com/office/powerpoint/2010/main" val="1764443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102</a:t>
            </a:fld>
            <a:endParaRPr lang="en-US"/>
          </a:p>
        </p:txBody>
      </p:sp>
    </p:spTree>
    <p:extLst>
      <p:ext uri="{BB962C8B-B14F-4D97-AF65-F5344CB8AC3E}">
        <p14:creationId xmlns:p14="http://schemas.microsoft.com/office/powerpoint/2010/main" val="928837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103</a:t>
            </a:fld>
            <a:endParaRPr lang="en-US"/>
          </a:p>
        </p:txBody>
      </p:sp>
    </p:spTree>
    <p:extLst>
      <p:ext uri="{BB962C8B-B14F-4D97-AF65-F5344CB8AC3E}">
        <p14:creationId xmlns:p14="http://schemas.microsoft.com/office/powerpoint/2010/main" val="178762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104</a:t>
            </a:fld>
            <a:endParaRPr lang="en-US"/>
          </a:p>
        </p:txBody>
      </p:sp>
    </p:spTree>
    <p:extLst>
      <p:ext uri="{BB962C8B-B14F-4D97-AF65-F5344CB8AC3E}">
        <p14:creationId xmlns:p14="http://schemas.microsoft.com/office/powerpoint/2010/main" val="1938457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105</a:t>
            </a:fld>
            <a:endParaRPr lang="en-US"/>
          </a:p>
        </p:txBody>
      </p:sp>
    </p:spTree>
    <p:extLst>
      <p:ext uri="{BB962C8B-B14F-4D97-AF65-F5344CB8AC3E}">
        <p14:creationId xmlns:p14="http://schemas.microsoft.com/office/powerpoint/2010/main" val="1512034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106</a:t>
            </a:fld>
            <a:endParaRPr lang="en-US"/>
          </a:p>
        </p:txBody>
      </p:sp>
    </p:spTree>
    <p:extLst>
      <p:ext uri="{BB962C8B-B14F-4D97-AF65-F5344CB8AC3E}">
        <p14:creationId xmlns:p14="http://schemas.microsoft.com/office/powerpoint/2010/main" val="2042225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107</a:t>
            </a:fld>
            <a:endParaRPr lang="en-US"/>
          </a:p>
        </p:txBody>
      </p:sp>
    </p:spTree>
    <p:extLst>
      <p:ext uri="{BB962C8B-B14F-4D97-AF65-F5344CB8AC3E}">
        <p14:creationId xmlns:p14="http://schemas.microsoft.com/office/powerpoint/2010/main" val="934801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108</a:t>
            </a:fld>
            <a:endParaRPr lang="en-US"/>
          </a:p>
        </p:txBody>
      </p:sp>
    </p:spTree>
    <p:extLst>
      <p:ext uri="{BB962C8B-B14F-4D97-AF65-F5344CB8AC3E}">
        <p14:creationId xmlns:p14="http://schemas.microsoft.com/office/powerpoint/2010/main" val="2299298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109</a:t>
            </a:fld>
            <a:endParaRPr lang="en-US"/>
          </a:p>
        </p:txBody>
      </p:sp>
    </p:spTree>
    <p:extLst>
      <p:ext uri="{BB962C8B-B14F-4D97-AF65-F5344CB8AC3E}">
        <p14:creationId xmlns:p14="http://schemas.microsoft.com/office/powerpoint/2010/main" val="2694667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110</a:t>
            </a:fld>
            <a:endParaRPr lang="en-US"/>
          </a:p>
        </p:txBody>
      </p:sp>
    </p:spTree>
    <p:extLst>
      <p:ext uri="{BB962C8B-B14F-4D97-AF65-F5344CB8AC3E}">
        <p14:creationId xmlns:p14="http://schemas.microsoft.com/office/powerpoint/2010/main" val="24860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78</a:t>
            </a:fld>
            <a:endParaRPr lang="en-US"/>
          </a:p>
        </p:txBody>
      </p:sp>
    </p:spTree>
    <p:extLst>
      <p:ext uri="{BB962C8B-B14F-4D97-AF65-F5344CB8AC3E}">
        <p14:creationId xmlns:p14="http://schemas.microsoft.com/office/powerpoint/2010/main" val="1233216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111</a:t>
            </a:fld>
            <a:endParaRPr lang="en-US"/>
          </a:p>
        </p:txBody>
      </p:sp>
    </p:spTree>
    <p:extLst>
      <p:ext uri="{BB962C8B-B14F-4D97-AF65-F5344CB8AC3E}">
        <p14:creationId xmlns:p14="http://schemas.microsoft.com/office/powerpoint/2010/main" val="1894479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112</a:t>
            </a:fld>
            <a:endParaRPr lang="en-US"/>
          </a:p>
        </p:txBody>
      </p:sp>
    </p:spTree>
    <p:extLst>
      <p:ext uri="{BB962C8B-B14F-4D97-AF65-F5344CB8AC3E}">
        <p14:creationId xmlns:p14="http://schemas.microsoft.com/office/powerpoint/2010/main" val="2513710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113</a:t>
            </a:fld>
            <a:endParaRPr lang="en-US"/>
          </a:p>
        </p:txBody>
      </p:sp>
    </p:spTree>
    <p:extLst>
      <p:ext uri="{BB962C8B-B14F-4D97-AF65-F5344CB8AC3E}">
        <p14:creationId xmlns:p14="http://schemas.microsoft.com/office/powerpoint/2010/main" val="3681874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114</a:t>
            </a:fld>
            <a:endParaRPr lang="en-US"/>
          </a:p>
        </p:txBody>
      </p:sp>
    </p:spTree>
    <p:extLst>
      <p:ext uri="{BB962C8B-B14F-4D97-AF65-F5344CB8AC3E}">
        <p14:creationId xmlns:p14="http://schemas.microsoft.com/office/powerpoint/2010/main" val="157054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115</a:t>
            </a:fld>
            <a:endParaRPr lang="en-US"/>
          </a:p>
        </p:txBody>
      </p:sp>
    </p:spTree>
    <p:extLst>
      <p:ext uri="{BB962C8B-B14F-4D97-AF65-F5344CB8AC3E}">
        <p14:creationId xmlns:p14="http://schemas.microsoft.com/office/powerpoint/2010/main" val="3483487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116</a:t>
            </a:fld>
            <a:endParaRPr lang="en-US"/>
          </a:p>
        </p:txBody>
      </p:sp>
    </p:spTree>
    <p:extLst>
      <p:ext uri="{BB962C8B-B14F-4D97-AF65-F5344CB8AC3E}">
        <p14:creationId xmlns:p14="http://schemas.microsoft.com/office/powerpoint/2010/main" val="2333238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117</a:t>
            </a:fld>
            <a:endParaRPr lang="en-US"/>
          </a:p>
        </p:txBody>
      </p:sp>
    </p:spTree>
    <p:extLst>
      <p:ext uri="{BB962C8B-B14F-4D97-AF65-F5344CB8AC3E}">
        <p14:creationId xmlns:p14="http://schemas.microsoft.com/office/powerpoint/2010/main" val="4238627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119</a:t>
            </a:fld>
            <a:endParaRPr lang="en-US"/>
          </a:p>
        </p:txBody>
      </p:sp>
    </p:spTree>
    <p:extLst>
      <p:ext uri="{BB962C8B-B14F-4D97-AF65-F5344CB8AC3E}">
        <p14:creationId xmlns:p14="http://schemas.microsoft.com/office/powerpoint/2010/main" val="3190514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120</a:t>
            </a:fld>
            <a:endParaRPr lang="en-US"/>
          </a:p>
        </p:txBody>
      </p:sp>
    </p:spTree>
    <p:extLst>
      <p:ext uri="{BB962C8B-B14F-4D97-AF65-F5344CB8AC3E}">
        <p14:creationId xmlns:p14="http://schemas.microsoft.com/office/powerpoint/2010/main" val="1068222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130</a:t>
            </a:fld>
            <a:endParaRPr lang="en-US"/>
          </a:p>
        </p:txBody>
      </p:sp>
    </p:spTree>
    <p:extLst>
      <p:ext uri="{BB962C8B-B14F-4D97-AF65-F5344CB8AC3E}">
        <p14:creationId xmlns:p14="http://schemas.microsoft.com/office/powerpoint/2010/main" val="90608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79</a:t>
            </a:fld>
            <a:endParaRPr lang="en-US"/>
          </a:p>
        </p:txBody>
      </p:sp>
    </p:spTree>
    <p:extLst>
      <p:ext uri="{BB962C8B-B14F-4D97-AF65-F5344CB8AC3E}">
        <p14:creationId xmlns:p14="http://schemas.microsoft.com/office/powerpoint/2010/main" val="161086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85</a:t>
            </a:fld>
            <a:endParaRPr lang="en-US"/>
          </a:p>
        </p:txBody>
      </p:sp>
    </p:spTree>
    <p:extLst>
      <p:ext uri="{BB962C8B-B14F-4D97-AF65-F5344CB8AC3E}">
        <p14:creationId xmlns:p14="http://schemas.microsoft.com/office/powerpoint/2010/main" val="29204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87</a:t>
            </a:fld>
            <a:endParaRPr lang="en-US"/>
          </a:p>
        </p:txBody>
      </p:sp>
    </p:spTree>
    <p:extLst>
      <p:ext uri="{BB962C8B-B14F-4D97-AF65-F5344CB8AC3E}">
        <p14:creationId xmlns:p14="http://schemas.microsoft.com/office/powerpoint/2010/main" val="5635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88</a:t>
            </a:fld>
            <a:endParaRPr lang="en-US"/>
          </a:p>
        </p:txBody>
      </p:sp>
    </p:spTree>
    <p:extLst>
      <p:ext uri="{BB962C8B-B14F-4D97-AF65-F5344CB8AC3E}">
        <p14:creationId xmlns:p14="http://schemas.microsoft.com/office/powerpoint/2010/main" val="408238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89</a:t>
            </a:fld>
            <a:endParaRPr lang="en-US"/>
          </a:p>
        </p:txBody>
      </p:sp>
    </p:spTree>
    <p:extLst>
      <p:ext uri="{BB962C8B-B14F-4D97-AF65-F5344CB8AC3E}">
        <p14:creationId xmlns:p14="http://schemas.microsoft.com/office/powerpoint/2010/main" val="59738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7E465DA-F1D7-4F8C-A008-70C70742E00A}" type="slidenum">
              <a:rPr lang="en-US" smtClean="0"/>
              <a:t>90</a:t>
            </a:fld>
            <a:endParaRPr lang="en-US"/>
          </a:p>
        </p:txBody>
      </p:sp>
    </p:spTree>
    <p:extLst>
      <p:ext uri="{BB962C8B-B14F-4D97-AF65-F5344CB8AC3E}">
        <p14:creationId xmlns:p14="http://schemas.microsoft.com/office/powerpoint/2010/main" val="81023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dirty="0" smtClean="0">
                <a:effectLst>
                  <a:outerShdw blurRad="38100" dist="38100" dir="2700000" algn="tl">
                    <a:srgbClr val="000000">
                      <a:alpha val="43137"/>
                    </a:srgbClr>
                  </a:outerShdw>
                </a:effectLst>
              </a:rPr>
              <a:t>ADMINISTRACIÓN DE LAS OPERACIONES</a:t>
            </a:r>
            <a:endParaRPr lang="en-US"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p:txBody>
          <a:bodyPr>
            <a:normAutofit/>
          </a:bodyPr>
          <a:lstStyle/>
          <a:p>
            <a:r>
              <a:rPr lang="es-ES" sz="3600" b="1" i="1" dirty="0" smtClean="0">
                <a:effectLst>
                  <a:outerShdw blurRad="38100" dist="38100" dir="2700000" algn="tl">
                    <a:srgbClr val="000000">
                      <a:alpha val="43137"/>
                    </a:srgbClr>
                  </a:outerShdw>
                </a:effectLst>
              </a:rPr>
              <a:t>PLAN DE NEGOCIOS</a:t>
            </a:r>
            <a:endParaRPr lang="en-US" sz="3600" b="1" i="1" dirty="0">
              <a:effectLst>
                <a:outerShdw blurRad="38100" dist="38100" dir="2700000" algn="tl">
                  <a:srgbClr val="000000">
                    <a:alpha val="43137"/>
                  </a:srgbClr>
                </a:outerShdw>
              </a:effectLst>
            </a:endParaRPr>
          </a:p>
        </p:txBody>
      </p:sp>
      <p:pic>
        <p:nvPicPr>
          <p:cNvPr id="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6491" y="284074"/>
            <a:ext cx="1513498" cy="18261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845942" y="640531"/>
            <a:ext cx="5208477" cy="584775"/>
          </a:xfrm>
          <a:prstGeom prst="rect">
            <a:avLst/>
          </a:prstGeom>
        </p:spPr>
        <p:txBody>
          <a:bodyPr wrap="none">
            <a:spAutoFit/>
          </a:bodyPr>
          <a:lstStyle/>
          <a:p>
            <a:r>
              <a:rPr lang="es-AR" altLang="es-AR" sz="3200" b="1" dirty="0"/>
              <a:t>FACULTAD DE INGENIERÍA</a:t>
            </a:r>
          </a:p>
        </p:txBody>
      </p:sp>
      <p:sp>
        <p:nvSpPr>
          <p:cNvPr id="7" name="2 Subtítulo"/>
          <p:cNvSpPr txBox="1">
            <a:spLocks/>
          </p:cNvSpPr>
          <p:nvPr/>
        </p:nvSpPr>
        <p:spPr bwMode="auto">
          <a:xfrm>
            <a:off x="870867" y="2110268"/>
            <a:ext cx="2496853" cy="411656"/>
          </a:xfrm>
          <a:prstGeom prst="rect">
            <a:avLst/>
          </a:prstGeom>
          <a:noFill/>
          <a:ln>
            <a:noFill/>
          </a:ln>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spcBef>
                <a:spcPct val="20000"/>
              </a:spcBef>
              <a:defRPr/>
            </a:pPr>
            <a:r>
              <a:rPr lang="es-AR" altLang="es-AR" sz="3200" b="1" i="1" dirty="0">
                <a:latin typeface="Arial" panose="020B0604020202020204" pitchFamily="34" charset="0"/>
              </a:rPr>
              <a:t>AÑO </a:t>
            </a:r>
            <a:r>
              <a:rPr lang="es-AR" altLang="es-AR" sz="3200" b="1" i="1" dirty="0" smtClean="0">
                <a:latin typeface="Arial" panose="020B0604020202020204" pitchFamily="34" charset="0"/>
              </a:rPr>
              <a:t>2025</a:t>
            </a:r>
            <a:endParaRPr lang="es-AR" altLang="es-AR" sz="3200" b="1" i="1" dirty="0">
              <a:latin typeface="Arial" panose="020B0604020202020204" pitchFamily="34" charset="0"/>
            </a:endParaRPr>
          </a:p>
        </p:txBody>
      </p:sp>
      <p:sp>
        <p:nvSpPr>
          <p:cNvPr id="8" name="Rectangle 6"/>
          <p:cNvSpPr>
            <a:spLocks noChangeArrowheads="1"/>
          </p:cNvSpPr>
          <p:nvPr/>
        </p:nvSpPr>
        <p:spPr bwMode="auto">
          <a:xfrm>
            <a:off x="5670712" y="5777360"/>
            <a:ext cx="5304986" cy="276999"/>
          </a:xfrm>
          <a:prstGeom prst="rect">
            <a:avLst/>
          </a:prstGeom>
          <a:noFill/>
          <a:ln>
            <a:noFill/>
          </a:ln>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defRPr/>
            </a:pPr>
            <a:r>
              <a:rPr lang="en-US" altLang="en-US" sz="1200" b="1" i="1" noProof="1">
                <a:latin typeface="Arial" panose="020B0604020202020204" pitchFamily="34" charset="0"/>
              </a:rPr>
              <a:t>(Material reproducido por el Autor para uso exclusivo en clase)</a:t>
            </a:r>
          </a:p>
        </p:txBody>
      </p:sp>
      <p:sp>
        <p:nvSpPr>
          <p:cNvPr id="9" name="Marcador de pie de página 1"/>
          <p:cNvSpPr>
            <a:spLocks noGrp="1"/>
          </p:cNvSpPr>
          <p:nvPr>
            <p:ph type="ftr" sz="quarter" idx="11"/>
          </p:nvPr>
        </p:nvSpPr>
        <p:spPr>
          <a:xfrm>
            <a:off x="1446183" y="6237874"/>
            <a:ext cx="2415877" cy="288032"/>
          </a:xfrm>
        </p:spPr>
        <p:txBody>
          <a:bodyPr/>
          <a:lstStyle/>
          <a:p>
            <a:r>
              <a:rPr lang="en-US" sz="1200" b="1" i="1" dirty="0" smtClean="0">
                <a:solidFill>
                  <a:schemeClr val="tx1"/>
                </a:solidFill>
              </a:rPr>
              <a:t>Ing. Marcos Antonio Urquiola</a:t>
            </a:r>
            <a:endParaRPr lang="en-US" sz="1200" b="1" i="1" dirty="0">
              <a:solidFill>
                <a:schemeClr val="tx1"/>
              </a:solidFill>
            </a:endParaRPr>
          </a:p>
        </p:txBody>
      </p:sp>
      <p:sp>
        <p:nvSpPr>
          <p:cNvPr id="10" name="1 Título"/>
          <p:cNvSpPr txBox="1">
            <a:spLocks/>
          </p:cNvSpPr>
          <p:nvPr/>
        </p:nvSpPr>
        <p:spPr>
          <a:xfrm>
            <a:off x="856478" y="1268760"/>
            <a:ext cx="5878151" cy="6802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altLang="es-AR" sz="2400" b="1" dirty="0" smtClean="0"/>
              <a:t/>
            </a:r>
            <a:br>
              <a:rPr lang="es-AR" altLang="es-AR" sz="2400" b="1" dirty="0" smtClean="0"/>
            </a:br>
            <a:r>
              <a:rPr lang="es-AR" altLang="es-AR" sz="2400" b="1" dirty="0" smtClean="0"/>
              <a:t>ADMINISTRACIÓN DE LAS OPERACIONES INDUSTRIALES</a:t>
            </a:r>
            <a:endParaRPr lang="es-AR" altLang="es-AR" sz="2400" b="1" dirty="0"/>
          </a:p>
        </p:txBody>
      </p:sp>
    </p:spTree>
    <p:extLst>
      <p:ext uri="{BB962C8B-B14F-4D97-AF65-F5344CB8AC3E}">
        <p14:creationId xmlns:p14="http://schemas.microsoft.com/office/powerpoint/2010/main" val="2780478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5"/>
          <p:cNvSpPr>
            <a:spLocks noGrp="1"/>
          </p:cNvSpPr>
          <p:nvPr>
            <p:ph idx="1"/>
          </p:nvPr>
        </p:nvSpPr>
        <p:spPr>
          <a:xfrm>
            <a:off x="1248227" y="1190166"/>
            <a:ext cx="10537372" cy="3777622"/>
          </a:xfrm>
        </p:spPr>
        <p:txBody>
          <a:bodyPr>
            <a:noAutofit/>
          </a:bodyPr>
          <a:lstStyle/>
          <a:p>
            <a:endParaRPr lang="en-US" sz="2200" dirty="0">
              <a:solidFill>
                <a:schemeClr val="tx1"/>
              </a:solidFill>
            </a:endParaRPr>
          </a:p>
          <a:p>
            <a:r>
              <a:rPr lang="en-US" sz="2200" b="1" dirty="0">
                <a:solidFill>
                  <a:schemeClr val="tx1"/>
                </a:solidFill>
              </a:rPr>
              <a:t>CONCEPTO DE MISIÓN </a:t>
            </a:r>
            <a:endParaRPr lang="en-US" sz="2200" dirty="0">
              <a:solidFill>
                <a:schemeClr val="tx1"/>
              </a:solidFill>
            </a:endParaRPr>
          </a:p>
          <a:p>
            <a:pPr marL="0" indent="0">
              <a:buNone/>
            </a:pPr>
            <a:r>
              <a:rPr lang="es-ES" sz="2200" dirty="0" smtClean="0">
                <a:solidFill>
                  <a:schemeClr val="tx1"/>
                </a:solidFill>
              </a:rPr>
              <a:t>Una </a:t>
            </a:r>
            <a:r>
              <a:rPr lang="es-ES" sz="2200" dirty="0">
                <a:solidFill>
                  <a:schemeClr val="tx1"/>
                </a:solidFill>
              </a:rPr>
              <a:t>empresa </a:t>
            </a:r>
            <a:r>
              <a:rPr lang="es-ES" sz="2200" dirty="0" smtClean="0">
                <a:solidFill>
                  <a:schemeClr val="tx1"/>
                </a:solidFill>
              </a:rPr>
              <a:t>del rubro alimentación argumenta </a:t>
            </a:r>
            <a:r>
              <a:rPr lang="es-ES" sz="2200" dirty="0">
                <a:solidFill>
                  <a:schemeClr val="tx1"/>
                </a:solidFill>
              </a:rPr>
              <a:t>que su misión es </a:t>
            </a:r>
            <a:r>
              <a:rPr lang="es-ES" sz="2200" b="1" i="1" dirty="0">
                <a:solidFill>
                  <a:schemeClr val="tx1"/>
                </a:solidFill>
              </a:rPr>
              <a:t>“impulsar el crecimiento sostenido a través del poder de nuestra gente y de nuestras marcas, satisfaciendo mejor las necesidades de nuestros consumidores, clientes y comunidades”. </a:t>
            </a:r>
          </a:p>
          <a:p>
            <a:pPr marL="0" indent="0">
              <a:buNone/>
            </a:pPr>
            <a:r>
              <a:rPr lang="es-ES" sz="2200" dirty="0">
                <a:solidFill>
                  <a:schemeClr val="tx1"/>
                </a:solidFill>
              </a:rPr>
              <a:t>La misión principal </a:t>
            </a:r>
            <a:r>
              <a:rPr lang="es-ES" sz="2200" dirty="0" smtClean="0">
                <a:solidFill>
                  <a:schemeClr val="tx1"/>
                </a:solidFill>
              </a:rPr>
              <a:t>hace </a:t>
            </a:r>
            <a:r>
              <a:rPr lang="es-ES" sz="2200" dirty="0">
                <a:solidFill>
                  <a:schemeClr val="tx1"/>
                </a:solidFill>
              </a:rPr>
              <a:t>que se fundamente como una marca de carácter internacional dedicada a la elaboración de alimentos saludables y nutritivos con diferentes tipos de presentaciones y productos, cuyo fin es alcanzar a distintos tipos de consumidores. </a:t>
            </a:r>
          </a:p>
          <a:p>
            <a:pPr marL="0" indent="0">
              <a:buNone/>
            </a:pPr>
            <a:r>
              <a:rPr lang="es-ES" sz="2200" dirty="0" smtClean="0">
                <a:solidFill>
                  <a:schemeClr val="tx1"/>
                </a:solidFill>
              </a:rPr>
              <a:t>Además</a:t>
            </a:r>
            <a:r>
              <a:rPr lang="es-ES" sz="2200" dirty="0">
                <a:solidFill>
                  <a:schemeClr val="tx1"/>
                </a:solidFill>
              </a:rPr>
              <a:t>, </a:t>
            </a:r>
            <a:r>
              <a:rPr lang="es-ES" sz="2200" dirty="0" smtClean="0">
                <a:solidFill>
                  <a:schemeClr val="tx1"/>
                </a:solidFill>
              </a:rPr>
              <a:t>pretende trasladar </a:t>
            </a:r>
            <a:r>
              <a:rPr lang="es-ES" sz="2200" dirty="0">
                <a:solidFill>
                  <a:schemeClr val="tx1"/>
                </a:solidFill>
              </a:rPr>
              <a:t>la idea de que sus productos son una buena opción tanto por ser económicos como por ser saludables y, a la vez, porque se pueden disfrutar en familia, lo cual le otorga un aspecto diferenciador al respecto de sus competidores </a:t>
            </a:r>
            <a:endParaRPr lang="en-US" sz="2200" dirty="0">
              <a:solidFill>
                <a:schemeClr val="tx1"/>
              </a:solidFill>
            </a:endParaRPr>
          </a:p>
        </p:txBody>
      </p:sp>
    </p:spTree>
    <p:extLst>
      <p:ext uri="{BB962C8B-B14F-4D97-AF65-F5344CB8AC3E}">
        <p14:creationId xmlns:p14="http://schemas.microsoft.com/office/powerpoint/2010/main" val="2149173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195648"/>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PRODUCTO </a:t>
            </a:r>
            <a:endParaRPr lang="en-US" sz="2400" b="1" dirty="0" smtClean="0">
              <a:solidFill>
                <a:schemeClr val="tx1"/>
              </a:solidFill>
            </a:endParaRPr>
          </a:p>
        </p:txBody>
      </p:sp>
      <p:graphicFrame>
        <p:nvGraphicFramePr>
          <p:cNvPr id="5" name="11 Tabla"/>
          <p:cNvGraphicFramePr>
            <a:graphicFrameLocks noGrp="1"/>
          </p:cNvGraphicFramePr>
          <p:nvPr>
            <p:extLst>
              <p:ext uri="{D42A27DB-BD31-4B8C-83A1-F6EECF244321}">
                <p14:modId xmlns:p14="http://schemas.microsoft.com/office/powerpoint/2010/main" val="3579173321"/>
              </p:ext>
            </p:extLst>
          </p:nvPr>
        </p:nvGraphicFramePr>
        <p:xfrm>
          <a:off x="2477479" y="1792484"/>
          <a:ext cx="9383051" cy="4754880"/>
        </p:xfrm>
        <a:graphic>
          <a:graphicData uri="http://schemas.openxmlformats.org/drawingml/2006/table">
            <a:tbl>
              <a:tblPr/>
              <a:tblGrid>
                <a:gridCol w="2754657">
                  <a:extLst>
                    <a:ext uri="{9D8B030D-6E8A-4147-A177-3AD203B41FA5}">
                      <a16:colId xmlns:a16="http://schemas.microsoft.com/office/drawing/2014/main" val="20000"/>
                    </a:ext>
                  </a:extLst>
                </a:gridCol>
                <a:gridCol w="6628394">
                  <a:extLst>
                    <a:ext uri="{9D8B030D-6E8A-4147-A177-3AD203B41FA5}">
                      <a16:colId xmlns:a16="http://schemas.microsoft.com/office/drawing/2014/main" val="20001"/>
                    </a:ext>
                  </a:extLst>
                </a:gridCol>
              </a:tblGrid>
              <a:tr h="593007">
                <a:tc>
                  <a:txBody>
                    <a:bodyPr/>
                    <a:lstStyle/>
                    <a:p>
                      <a:pPr algn="ctr">
                        <a:spcAft>
                          <a:spcPts val="0"/>
                        </a:spcAft>
                      </a:pPr>
                      <a:endParaRPr lang="es-ES" sz="24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400" b="1" dirty="0" smtClean="0">
                          <a:effectLst>
                            <a:outerShdw blurRad="38100" dist="38100" dir="2700000" algn="tl">
                              <a:srgbClr val="000000">
                                <a:alpha val="43137"/>
                              </a:srgbClr>
                            </a:outerShdw>
                          </a:effectLst>
                          <a:latin typeface="Arial"/>
                          <a:ea typeface="Times New Roman"/>
                          <a:cs typeface="Times New Roman"/>
                        </a:rPr>
                        <a:t>FACE</a:t>
                      </a:r>
                    </a:p>
                    <a:p>
                      <a:pPr algn="ctr">
                        <a:spcAft>
                          <a:spcPts val="0"/>
                        </a:spcAft>
                      </a:pPr>
                      <a:endParaRPr lang="es-MX" sz="2400" b="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tc>
                  <a:txBody>
                    <a:bodyPr/>
                    <a:lstStyle/>
                    <a:p>
                      <a:pPr algn="ctr">
                        <a:spcAft>
                          <a:spcPts val="0"/>
                        </a:spcAft>
                      </a:pPr>
                      <a:endParaRPr lang="es-ES" sz="24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400" b="1" dirty="0" smtClean="0">
                          <a:effectLst>
                            <a:outerShdw blurRad="38100" dist="38100" dir="2700000" algn="tl">
                              <a:srgbClr val="000000">
                                <a:alpha val="43137"/>
                              </a:srgbClr>
                            </a:outerShdw>
                          </a:effectLst>
                          <a:latin typeface="Arial"/>
                          <a:ea typeface="Times New Roman"/>
                          <a:cs typeface="Times New Roman"/>
                        </a:rPr>
                        <a:t>ACCIONES SUGERIDAS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extLst>
                  <a:ext uri="{0D108BD9-81ED-4DB2-BD59-A6C34878D82A}">
                    <a16:rowId xmlns:a16="http://schemas.microsoft.com/office/drawing/2014/main" val="10000"/>
                  </a:ext>
                </a:extLst>
              </a:tr>
              <a:tr h="474405">
                <a:tc>
                  <a:txBody>
                    <a:bodyPr/>
                    <a:lstStyle/>
                    <a:p>
                      <a:pPr algn="ctr">
                        <a:spcAft>
                          <a:spcPts val="0"/>
                        </a:spcAft>
                      </a:pPr>
                      <a:endParaRPr lang="es-ES" sz="2000" b="1" i="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000" b="1" i="1" dirty="0" smtClean="0">
                          <a:effectLst>
                            <a:outerShdw blurRad="38100" dist="38100" dir="2700000" algn="tl">
                              <a:srgbClr val="000000">
                                <a:alpha val="43137"/>
                              </a:srgbClr>
                            </a:outerShdw>
                          </a:effectLst>
                          <a:latin typeface="Arial"/>
                          <a:ea typeface="Times New Roman"/>
                          <a:cs typeface="Times New Roman"/>
                        </a:rPr>
                        <a:t>INTRODUCCIÓN</a:t>
                      </a:r>
                    </a:p>
                    <a:p>
                      <a:pPr algn="ctr">
                        <a:spcAft>
                          <a:spcPts val="0"/>
                        </a:spcAft>
                      </a:pPr>
                      <a:endParaRPr lang="es-MX" sz="2000" b="1" i="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tcPr>
                </a:tc>
                <a:tc>
                  <a:txBody>
                    <a:bodyPr/>
                    <a:lstStyle/>
                    <a:p>
                      <a:pPr algn="just">
                        <a:spcAft>
                          <a:spcPts val="0"/>
                        </a:spcAft>
                      </a:pPr>
                      <a:endParaRPr lang="es-ES" sz="2000" b="1" i="1" dirty="0" smtClean="0">
                        <a:effectLst/>
                        <a:latin typeface="Arial"/>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2000" b="1" i="0" dirty="0" smtClean="0">
                          <a:effectLst/>
                          <a:latin typeface="Arial"/>
                          <a:ea typeface="Times New Roman"/>
                          <a:cs typeface="Times New Roman"/>
                        </a:rPr>
                        <a:t>Ofrecer un producto básico a todo el mercado</a:t>
                      </a:r>
                    </a:p>
                    <a:p>
                      <a:pPr marL="0" marR="0" indent="0" algn="just" defTabSz="914400" rtl="0" eaLnBrk="1" fontAlgn="auto" latinLnBrk="0" hangingPunct="1">
                        <a:lnSpc>
                          <a:spcPct val="100000"/>
                        </a:lnSpc>
                        <a:spcBef>
                          <a:spcPts val="0"/>
                        </a:spcBef>
                        <a:spcAft>
                          <a:spcPts val="0"/>
                        </a:spcAft>
                        <a:buClrTx/>
                        <a:buSzTx/>
                        <a:buFontTx/>
                        <a:buNone/>
                        <a:tabLst/>
                        <a:defRPr/>
                      </a:pPr>
                      <a:r>
                        <a:rPr lang="es-ES" sz="2000" b="1" i="0" dirty="0" smtClean="0">
                          <a:effectLst/>
                          <a:latin typeface="Arial"/>
                          <a:ea typeface="Times New Roman"/>
                          <a:cs typeface="Times New Roman"/>
                        </a:rPr>
                        <a:t>Eliminar las diferencias técnicas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4405">
                <a:tc>
                  <a:txBody>
                    <a:bodyPr/>
                    <a:lstStyle/>
                    <a:p>
                      <a:pPr marL="0" algn="ctr" rtl="0" eaLnBrk="1" latinLnBrk="0" hangingPunct="1">
                        <a:spcAft>
                          <a:spcPts val="0"/>
                        </a:spcAft>
                      </a:pPr>
                      <a:endPar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CRECIMIENTO</a:t>
                      </a: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tcPr>
                </a:tc>
                <a:tc>
                  <a:txBody>
                    <a:bodyPr/>
                    <a:lstStyle/>
                    <a:p>
                      <a:pPr algn="just">
                        <a:spcAft>
                          <a:spcPts val="0"/>
                        </a:spcAft>
                      </a:pPr>
                      <a:r>
                        <a:rPr lang="es-ES" sz="2000" b="1" i="1" dirty="0" smtClean="0">
                          <a:effectLst/>
                          <a:latin typeface="Arial"/>
                          <a:ea typeface="Times New Roman"/>
                          <a:cs typeface="Times New Roman"/>
                        </a:rPr>
                        <a:t>Mayor nivel de servicios</a:t>
                      </a:r>
                    </a:p>
                    <a:p>
                      <a:pPr algn="just">
                        <a:spcAft>
                          <a:spcPts val="0"/>
                        </a:spcAft>
                      </a:pPr>
                      <a:r>
                        <a:rPr lang="es-ES" sz="2000" b="1" i="1" dirty="0" smtClean="0">
                          <a:effectLst/>
                          <a:latin typeface="Arial"/>
                          <a:ea typeface="Times New Roman"/>
                          <a:cs typeface="Times New Roman"/>
                        </a:rPr>
                        <a:t>Centrarse en la calidad</a:t>
                      </a:r>
                    </a:p>
                    <a:p>
                      <a:pPr algn="just">
                        <a:spcAft>
                          <a:spcPts val="0"/>
                        </a:spcAft>
                      </a:pPr>
                      <a:r>
                        <a:rPr lang="es-ES" sz="2000" b="1" i="1" dirty="0" smtClean="0">
                          <a:effectLst/>
                          <a:latin typeface="Arial"/>
                          <a:ea typeface="Times New Roman"/>
                          <a:cs typeface="Times New Roman"/>
                        </a:rPr>
                        <a:t>Realizar modificaciones al producto original</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rtl="0" eaLnBrk="1" latinLnBrk="0" hangingPunct="1">
                        <a:spcAft>
                          <a:spcPts val="0"/>
                        </a:spcAft>
                      </a:pPr>
                      <a:endParaRPr kumimoji="0" lang="es-ES"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ES"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MADUREZ</a:t>
                      </a: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just">
                        <a:spcAft>
                          <a:spcPts val="0"/>
                        </a:spcAft>
                      </a:pPr>
                      <a:endParaRPr lang="es-ES" sz="2000" b="1" i="1" dirty="0" smtClean="0">
                        <a:effectLst/>
                        <a:latin typeface="Arial"/>
                        <a:ea typeface="Times New Roman"/>
                        <a:cs typeface="Times New Roman"/>
                      </a:endParaRPr>
                    </a:p>
                    <a:p>
                      <a:pPr algn="just">
                        <a:spcAft>
                          <a:spcPts val="0"/>
                        </a:spcAft>
                      </a:pPr>
                      <a:r>
                        <a:rPr lang="es-ES" sz="2000" b="1" i="1" dirty="0" smtClean="0">
                          <a:effectLst/>
                          <a:latin typeface="Arial"/>
                          <a:ea typeface="Times New Roman"/>
                          <a:cs typeface="Times New Roman"/>
                        </a:rPr>
                        <a:t>Diversificar </a:t>
                      </a:r>
                    </a:p>
                    <a:p>
                      <a:pPr algn="just">
                        <a:spcAft>
                          <a:spcPts val="0"/>
                        </a:spcAft>
                      </a:pPr>
                      <a:r>
                        <a:rPr lang="es-ES" sz="2000" b="1" i="1" dirty="0" smtClean="0">
                          <a:effectLst/>
                          <a:latin typeface="Arial"/>
                          <a:ea typeface="Times New Roman"/>
                          <a:cs typeface="Times New Roman"/>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rtl="0" eaLnBrk="1" latinLnBrk="0" hangingPunct="1">
                        <a:spcAft>
                          <a:spcPts val="0"/>
                        </a:spcAft>
                      </a:pPr>
                      <a:endPar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DECLINACIÓN</a:t>
                      </a: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just">
                        <a:spcAft>
                          <a:spcPts val="0"/>
                        </a:spcAft>
                      </a:pPr>
                      <a:r>
                        <a:rPr lang="es-ES" sz="2000" b="1" i="1" dirty="0" smtClean="0">
                          <a:effectLst/>
                          <a:latin typeface="Arial"/>
                          <a:ea typeface="Times New Roman"/>
                          <a:cs typeface="Times New Roman"/>
                        </a:rPr>
                        <a:t>Eliminar las líneas más débiles</a:t>
                      </a:r>
                    </a:p>
                    <a:p>
                      <a:pPr algn="just">
                        <a:spcAft>
                          <a:spcPts val="0"/>
                        </a:spcAft>
                      </a:pPr>
                      <a:r>
                        <a:rPr lang="es-ES" sz="2000" b="1" i="1" dirty="0" smtClean="0">
                          <a:effectLst/>
                          <a:latin typeface="Arial"/>
                          <a:ea typeface="Times New Roman"/>
                          <a:cs typeface="Times New Roman"/>
                        </a:rPr>
                        <a:t>Identificar nuevos usos</a:t>
                      </a:r>
                    </a:p>
                    <a:p>
                      <a:pPr algn="just">
                        <a:spcAft>
                          <a:spcPts val="0"/>
                        </a:spcAft>
                      </a:pPr>
                      <a:r>
                        <a:rPr lang="es-ES" sz="2000" b="1" i="1" dirty="0" smtClean="0">
                          <a:effectLst/>
                          <a:latin typeface="Arial"/>
                          <a:ea typeface="Times New Roman"/>
                          <a:cs typeface="Times New Roman"/>
                        </a:rPr>
                        <a:t>Modificar para tratar de revitalizar el producto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837837"/>
                  </a:ext>
                </a:extLst>
              </a:tr>
            </a:tbl>
          </a:graphicData>
        </a:graphic>
      </p:graphicFrame>
      <p:sp>
        <p:nvSpPr>
          <p:cNvPr id="6" name="8 CuadroTexto"/>
          <p:cNvSpPr txBox="1"/>
          <p:nvPr/>
        </p:nvSpPr>
        <p:spPr>
          <a:xfrm>
            <a:off x="423718" y="2927675"/>
            <a:ext cx="1807571" cy="2123658"/>
          </a:xfrm>
          <a:prstGeom prst="rect">
            <a:avLst/>
          </a:prstGeom>
          <a:solidFill>
            <a:schemeClr val="tx1">
              <a:lumMod val="85000"/>
              <a:lumOff val="15000"/>
            </a:schemeClr>
          </a:solidFill>
          <a:ln w="57150">
            <a:solidFill>
              <a:schemeClr val="tx2">
                <a:lumMod val="50000"/>
              </a:schemeClr>
            </a:solidFill>
          </a:ln>
        </p:spPr>
        <p:txBody>
          <a:bodyPr wrap="square" rtlCol="0">
            <a:spAutoFit/>
          </a:bodyPr>
          <a:lstStyle/>
          <a:p>
            <a:pPr algn="ctr"/>
            <a:r>
              <a:rPr lang="es-ES" sz="2200" b="1" i="1" dirty="0" smtClean="0">
                <a:solidFill>
                  <a:srgbClr val="FFFF00"/>
                </a:solidFill>
                <a:effectLst>
                  <a:outerShdw blurRad="38100" dist="38100" dir="2700000" algn="tl">
                    <a:srgbClr val="000000">
                      <a:alpha val="43137"/>
                    </a:srgbClr>
                  </a:outerShdw>
                </a:effectLst>
              </a:rPr>
              <a:t>EN FUNCIÓN DEL CICLO DE VIDA DEL PRODUCTO</a:t>
            </a:r>
            <a:endParaRPr lang="es-AR" sz="22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53980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107723"/>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DISTRIBUCIÓN </a:t>
            </a:r>
            <a:endParaRPr lang="en-US" sz="2400" b="1" dirty="0" smtClean="0">
              <a:solidFill>
                <a:schemeClr val="tx1"/>
              </a:solidFill>
            </a:endParaRPr>
          </a:p>
        </p:txBody>
      </p:sp>
      <p:graphicFrame>
        <p:nvGraphicFramePr>
          <p:cNvPr id="5" name="11 Tabla"/>
          <p:cNvGraphicFramePr>
            <a:graphicFrameLocks noGrp="1"/>
          </p:cNvGraphicFramePr>
          <p:nvPr>
            <p:extLst>
              <p:ext uri="{D42A27DB-BD31-4B8C-83A1-F6EECF244321}">
                <p14:modId xmlns:p14="http://schemas.microsoft.com/office/powerpoint/2010/main" val="3341935183"/>
              </p:ext>
            </p:extLst>
          </p:nvPr>
        </p:nvGraphicFramePr>
        <p:xfrm>
          <a:off x="2477479" y="1810069"/>
          <a:ext cx="9383051" cy="4754880"/>
        </p:xfrm>
        <a:graphic>
          <a:graphicData uri="http://schemas.openxmlformats.org/drawingml/2006/table">
            <a:tbl>
              <a:tblPr/>
              <a:tblGrid>
                <a:gridCol w="2754657">
                  <a:extLst>
                    <a:ext uri="{9D8B030D-6E8A-4147-A177-3AD203B41FA5}">
                      <a16:colId xmlns:a16="http://schemas.microsoft.com/office/drawing/2014/main" val="20000"/>
                    </a:ext>
                  </a:extLst>
                </a:gridCol>
                <a:gridCol w="6628394">
                  <a:extLst>
                    <a:ext uri="{9D8B030D-6E8A-4147-A177-3AD203B41FA5}">
                      <a16:colId xmlns:a16="http://schemas.microsoft.com/office/drawing/2014/main" val="20001"/>
                    </a:ext>
                  </a:extLst>
                </a:gridCol>
              </a:tblGrid>
              <a:tr h="593007">
                <a:tc>
                  <a:txBody>
                    <a:bodyPr/>
                    <a:lstStyle/>
                    <a:p>
                      <a:pPr algn="ctr">
                        <a:spcAft>
                          <a:spcPts val="0"/>
                        </a:spcAft>
                      </a:pPr>
                      <a:endParaRPr lang="es-ES" sz="24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400" b="1" dirty="0" smtClean="0">
                          <a:effectLst>
                            <a:outerShdw blurRad="38100" dist="38100" dir="2700000" algn="tl">
                              <a:srgbClr val="000000">
                                <a:alpha val="43137"/>
                              </a:srgbClr>
                            </a:outerShdw>
                          </a:effectLst>
                          <a:latin typeface="Arial"/>
                          <a:ea typeface="Times New Roman"/>
                          <a:cs typeface="Times New Roman"/>
                        </a:rPr>
                        <a:t>FACE</a:t>
                      </a:r>
                    </a:p>
                    <a:p>
                      <a:pPr algn="ctr">
                        <a:spcAft>
                          <a:spcPts val="0"/>
                        </a:spcAft>
                      </a:pPr>
                      <a:endParaRPr lang="es-MX" sz="2400" b="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tc>
                  <a:txBody>
                    <a:bodyPr/>
                    <a:lstStyle/>
                    <a:p>
                      <a:pPr algn="ctr">
                        <a:spcAft>
                          <a:spcPts val="0"/>
                        </a:spcAft>
                      </a:pPr>
                      <a:endParaRPr lang="es-ES" sz="24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400" b="1" dirty="0" smtClean="0">
                          <a:effectLst>
                            <a:outerShdw blurRad="38100" dist="38100" dir="2700000" algn="tl">
                              <a:srgbClr val="000000">
                                <a:alpha val="43137"/>
                              </a:srgbClr>
                            </a:outerShdw>
                          </a:effectLst>
                          <a:latin typeface="Arial"/>
                          <a:ea typeface="Times New Roman"/>
                          <a:cs typeface="Times New Roman"/>
                        </a:rPr>
                        <a:t>ACCIONES SUGERIDAS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extLst>
                  <a:ext uri="{0D108BD9-81ED-4DB2-BD59-A6C34878D82A}">
                    <a16:rowId xmlns:a16="http://schemas.microsoft.com/office/drawing/2014/main" val="10000"/>
                  </a:ext>
                </a:extLst>
              </a:tr>
              <a:tr h="474405">
                <a:tc>
                  <a:txBody>
                    <a:bodyPr/>
                    <a:lstStyle/>
                    <a:p>
                      <a:pPr algn="ctr">
                        <a:spcAft>
                          <a:spcPts val="0"/>
                        </a:spcAft>
                      </a:pPr>
                      <a:endParaRPr lang="es-ES" sz="2000" b="1" i="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000" b="1" i="1" dirty="0" smtClean="0">
                          <a:effectLst>
                            <a:outerShdw blurRad="38100" dist="38100" dir="2700000" algn="tl">
                              <a:srgbClr val="000000">
                                <a:alpha val="43137"/>
                              </a:srgbClr>
                            </a:outerShdw>
                          </a:effectLst>
                          <a:latin typeface="Arial"/>
                          <a:ea typeface="Times New Roman"/>
                          <a:cs typeface="Times New Roman"/>
                        </a:rPr>
                        <a:t>INTRODUCCIÓN</a:t>
                      </a:r>
                    </a:p>
                    <a:p>
                      <a:pPr algn="ctr">
                        <a:spcAft>
                          <a:spcPts val="0"/>
                        </a:spcAft>
                      </a:pPr>
                      <a:endParaRPr lang="es-MX" sz="2000" b="1" i="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tcPr>
                </a:tc>
                <a:tc>
                  <a:txBody>
                    <a:bodyPr/>
                    <a:lstStyle/>
                    <a:p>
                      <a:pPr algn="just">
                        <a:spcAft>
                          <a:spcPts val="0"/>
                        </a:spcAft>
                      </a:pPr>
                      <a:endParaRPr lang="es-ES" sz="2000" b="1" i="1" dirty="0" smtClean="0">
                        <a:effectLst/>
                        <a:latin typeface="Arial"/>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2000" b="1" i="0" dirty="0" smtClean="0">
                          <a:effectLst/>
                          <a:latin typeface="Arial"/>
                          <a:ea typeface="Times New Roman"/>
                          <a:cs typeface="Times New Roman"/>
                        </a:rPr>
                        <a:t>Consolidar distribución selectiva</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4405">
                <a:tc>
                  <a:txBody>
                    <a:bodyPr/>
                    <a:lstStyle/>
                    <a:p>
                      <a:pPr marL="0" algn="ctr" rtl="0" eaLnBrk="1" latinLnBrk="0" hangingPunct="1">
                        <a:spcAft>
                          <a:spcPts val="0"/>
                        </a:spcAft>
                      </a:pPr>
                      <a:endPar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CRECIMIENTO</a:t>
                      </a: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tcPr>
                </a:tc>
                <a:tc>
                  <a:txBody>
                    <a:bodyPr/>
                    <a:lstStyle/>
                    <a:p>
                      <a:pPr algn="just">
                        <a:spcAft>
                          <a:spcPts val="0"/>
                        </a:spcAft>
                      </a:pPr>
                      <a:endParaRPr lang="es-ES" sz="2000" b="1" i="1" dirty="0" smtClean="0">
                        <a:effectLst/>
                        <a:latin typeface="Arial"/>
                        <a:ea typeface="Times New Roman"/>
                        <a:cs typeface="Times New Roman"/>
                      </a:endParaRPr>
                    </a:p>
                    <a:p>
                      <a:pPr algn="just">
                        <a:spcAft>
                          <a:spcPts val="0"/>
                        </a:spcAft>
                      </a:pPr>
                      <a:r>
                        <a:rPr lang="es-ES" sz="2000" b="1" i="1" dirty="0" smtClean="0">
                          <a:effectLst/>
                          <a:latin typeface="Arial"/>
                          <a:ea typeface="Times New Roman"/>
                          <a:cs typeface="Times New Roman"/>
                        </a:rPr>
                        <a:t>Desarrollar distribución intensiva</a:t>
                      </a:r>
                    </a:p>
                    <a:p>
                      <a:pPr algn="just">
                        <a:spcAft>
                          <a:spcPts val="0"/>
                        </a:spcAft>
                      </a:pPr>
                      <a:endParaRPr lang="es-ES" sz="2000" b="1" i="1" dirty="0" smtClean="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rtl="0" eaLnBrk="1" latinLnBrk="0" hangingPunct="1">
                        <a:spcAft>
                          <a:spcPts val="0"/>
                        </a:spcAft>
                      </a:pPr>
                      <a:endParaRPr kumimoji="0" lang="es-ES"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ES"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MADUREZ</a:t>
                      </a: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just">
                        <a:spcAft>
                          <a:spcPts val="0"/>
                        </a:spcAft>
                      </a:pPr>
                      <a:r>
                        <a:rPr lang="es-ES" sz="2000" b="1" i="1" dirty="0" smtClean="0">
                          <a:effectLst/>
                          <a:latin typeface="Arial"/>
                          <a:ea typeface="Times New Roman"/>
                          <a:cs typeface="Times New Roman"/>
                        </a:rPr>
                        <a:t>Ampliar la distribución. </a:t>
                      </a:r>
                    </a:p>
                    <a:p>
                      <a:pPr algn="just">
                        <a:spcAft>
                          <a:spcPts val="0"/>
                        </a:spcAft>
                      </a:pPr>
                      <a:r>
                        <a:rPr lang="es-ES" sz="2000" b="1" i="1" dirty="0" smtClean="0">
                          <a:effectLst/>
                          <a:latin typeface="Arial"/>
                          <a:ea typeface="Times New Roman"/>
                          <a:cs typeface="Times New Roman"/>
                        </a:rPr>
                        <a:t>Recurrir a estrategias multicanales</a:t>
                      </a:r>
                    </a:p>
                    <a:p>
                      <a:pPr algn="just">
                        <a:spcAft>
                          <a:spcPts val="0"/>
                        </a:spcAft>
                      </a:pPr>
                      <a:r>
                        <a:rPr lang="es-ES" sz="2000" b="1" i="1" dirty="0" smtClean="0">
                          <a:effectLst/>
                          <a:latin typeface="Arial"/>
                          <a:ea typeface="Times New Roman"/>
                          <a:cs typeface="Times New Roman"/>
                        </a:rPr>
                        <a:t>Estrechar las relaciones con los intermediarios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rtl="0" eaLnBrk="1" latinLnBrk="0" hangingPunct="1">
                        <a:spcAft>
                          <a:spcPts val="0"/>
                        </a:spcAft>
                      </a:pPr>
                      <a:endPar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DECLINACIÓN</a:t>
                      </a: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just">
                        <a:spcAft>
                          <a:spcPts val="0"/>
                        </a:spcAft>
                      </a:pPr>
                      <a:r>
                        <a:rPr lang="es-ES" sz="2000" b="1" i="1" dirty="0" smtClean="0">
                          <a:effectLst/>
                          <a:latin typeface="Arial"/>
                          <a:ea typeface="Times New Roman"/>
                          <a:cs typeface="Times New Roman"/>
                        </a:rPr>
                        <a:t>Profundizar las relaciones con los intermediarios más grandes</a:t>
                      </a:r>
                    </a:p>
                    <a:p>
                      <a:pPr algn="just">
                        <a:spcAft>
                          <a:spcPts val="0"/>
                        </a:spcAft>
                      </a:pPr>
                      <a:r>
                        <a:rPr lang="es-ES" sz="2000" b="1" i="1" dirty="0" smtClean="0">
                          <a:effectLst/>
                          <a:latin typeface="Arial"/>
                          <a:ea typeface="Times New Roman"/>
                          <a:cs typeface="Times New Roman"/>
                        </a:rPr>
                        <a:t>Eliminar a los intermediarios menos rentables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837837"/>
                  </a:ext>
                </a:extLst>
              </a:tr>
            </a:tbl>
          </a:graphicData>
        </a:graphic>
      </p:graphicFrame>
      <p:sp>
        <p:nvSpPr>
          <p:cNvPr id="6" name="8 CuadroTexto"/>
          <p:cNvSpPr txBox="1"/>
          <p:nvPr/>
        </p:nvSpPr>
        <p:spPr>
          <a:xfrm>
            <a:off x="423718" y="2945260"/>
            <a:ext cx="1807571" cy="2123658"/>
          </a:xfrm>
          <a:prstGeom prst="rect">
            <a:avLst/>
          </a:prstGeom>
          <a:solidFill>
            <a:schemeClr val="tx1">
              <a:lumMod val="85000"/>
              <a:lumOff val="15000"/>
            </a:schemeClr>
          </a:solidFill>
          <a:ln w="57150">
            <a:solidFill>
              <a:schemeClr val="tx2">
                <a:lumMod val="50000"/>
              </a:schemeClr>
            </a:solidFill>
          </a:ln>
        </p:spPr>
        <p:txBody>
          <a:bodyPr wrap="square" rtlCol="0">
            <a:spAutoFit/>
          </a:bodyPr>
          <a:lstStyle/>
          <a:p>
            <a:pPr algn="ctr"/>
            <a:r>
              <a:rPr lang="es-ES" sz="2200" b="1" i="1" dirty="0" smtClean="0">
                <a:solidFill>
                  <a:srgbClr val="FFFF00"/>
                </a:solidFill>
                <a:effectLst>
                  <a:outerShdw blurRad="38100" dist="38100" dir="2700000" algn="tl">
                    <a:srgbClr val="000000">
                      <a:alpha val="43137"/>
                    </a:srgbClr>
                  </a:outerShdw>
                </a:effectLst>
              </a:rPr>
              <a:t>EN FUNCIÓN DEL CICLO DE VIDA DEL PRODUCTO</a:t>
            </a:r>
            <a:endParaRPr lang="es-AR" sz="22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62411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107723"/>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COMUNICACIÓN </a:t>
            </a:r>
            <a:endParaRPr lang="en-US" sz="2400" b="1" dirty="0" smtClean="0">
              <a:solidFill>
                <a:schemeClr val="tx1"/>
              </a:solidFill>
            </a:endParaRPr>
          </a:p>
        </p:txBody>
      </p:sp>
      <p:graphicFrame>
        <p:nvGraphicFramePr>
          <p:cNvPr id="5" name="11 Tabla"/>
          <p:cNvGraphicFramePr>
            <a:graphicFrameLocks noGrp="1"/>
          </p:cNvGraphicFramePr>
          <p:nvPr>
            <p:extLst>
              <p:ext uri="{D42A27DB-BD31-4B8C-83A1-F6EECF244321}">
                <p14:modId xmlns:p14="http://schemas.microsoft.com/office/powerpoint/2010/main" val="218303501"/>
              </p:ext>
            </p:extLst>
          </p:nvPr>
        </p:nvGraphicFramePr>
        <p:xfrm>
          <a:off x="2477479" y="1810069"/>
          <a:ext cx="9383051" cy="5059680"/>
        </p:xfrm>
        <a:graphic>
          <a:graphicData uri="http://schemas.openxmlformats.org/drawingml/2006/table">
            <a:tbl>
              <a:tblPr/>
              <a:tblGrid>
                <a:gridCol w="2754657">
                  <a:extLst>
                    <a:ext uri="{9D8B030D-6E8A-4147-A177-3AD203B41FA5}">
                      <a16:colId xmlns:a16="http://schemas.microsoft.com/office/drawing/2014/main" val="20000"/>
                    </a:ext>
                  </a:extLst>
                </a:gridCol>
                <a:gridCol w="6628394">
                  <a:extLst>
                    <a:ext uri="{9D8B030D-6E8A-4147-A177-3AD203B41FA5}">
                      <a16:colId xmlns:a16="http://schemas.microsoft.com/office/drawing/2014/main" val="20001"/>
                    </a:ext>
                  </a:extLst>
                </a:gridCol>
              </a:tblGrid>
              <a:tr h="593007">
                <a:tc>
                  <a:txBody>
                    <a:bodyPr/>
                    <a:lstStyle/>
                    <a:p>
                      <a:pPr algn="ctr">
                        <a:spcAft>
                          <a:spcPts val="0"/>
                        </a:spcAft>
                      </a:pPr>
                      <a:endParaRPr lang="es-ES" sz="24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400" b="1" dirty="0" smtClean="0">
                          <a:effectLst>
                            <a:outerShdw blurRad="38100" dist="38100" dir="2700000" algn="tl">
                              <a:srgbClr val="000000">
                                <a:alpha val="43137"/>
                              </a:srgbClr>
                            </a:outerShdw>
                          </a:effectLst>
                          <a:latin typeface="Arial"/>
                          <a:ea typeface="Times New Roman"/>
                          <a:cs typeface="Times New Roman"/>
                        </a:rPr>
                        <a:t>FACE</a:t>
                      </a:r>
                    </a:p>
                    <a:p>
                      <a:pPr algn="ctr">
                        <a:spcAft>
                          <a:spcPts val="0"/>
                        </a:spcAft>
                      </a:pPr>
                      <a:endParaRPr lang="es-MX" sz="2400" b="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tc>
                  <a:txBody>
                    <a:bodyPr/>
                    <a:lstStyle/>
                    <a:p>
                      <a:pPr algn="ctr">
                        <a:spcAft>
                          <a:spcPts val="0"/>
                        </a:spcAft>
                      </a:pPr>
                      <a:endParaRPr lang="es-ES" sz="24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400" b="1" dirty="0" smtClean="0">
                          <a:effectLst>
                            <a:outerShdw blurRad="38100" dist="38100" dir="2700000" algn="tl">
                              <a:srgbClr val="000000">
                                <a:alpha val="43137"/>
                              </a:srgbClr>
                            </a:outerShdw>
                          </a:effectLst>
                          <a:latin typeface="Arial"/>
                          <a:ea typeface="Times New Roman"/>
                          <a:cs typeface="Times New Roman"/>
                        </a:rPr>
                        <a:t>ACCIONES SUGERIDAS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extLst>
                  <a:ext uri="{0D108BD9-81ED-4DB2-BD59-A6C34878D82A}">
                    <a16:rowId xmlns:a16="http://schemas.microsoft.com/office/drawing/2014/main" val="10000"/>
                  </a:ext>
                </a:extLst>
              </a:tr>
              <a:tr h="474405">
                <a:tc>
                  <a:txBody>
                    <a:bodyPr/>
                    <a:lstStyle/>
                    <a:p>
                      <a:pPr algn="ctr">
                        <a:spcAft>
                          <a:spcPts val="0"/>
                        </a:spcAft>
                      </a:pPr>
                      <a:endParaRPr lang="es-ES" sz="2000" b="1" i="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000" b="1" i="1" dirty="0" smtClean="0">
                          <a:effectLst>
                            <a:outerShdw blurRad="38100" dist="38100" dir="2700000" algn="tl">
                              <a:srgbClr val="000000">
                                <a:alpha val="43137"/>
                              </a:srgbClr>
                            </a:outerShdw>
                          </a:effectLst>
                          <a:latin typeface="Arial"/>
                          <a:ea typeface="Times New Roman"/>
                          <a:cs typeface="Times New Roman"/>
                        </a:rPr>
                        <a:t>INTRODUCCIÓN</a:t>
                      </a:r>
                    </a:p>
                    <a:p>
                      <a:pPr algn="ctr">
                        <a:spcAft>
                          <a:spcPts val="0"/>
                        </a:spcAft>
                      </a:pPr>
                      <a:endParaRPr lang="es-MX" sz="2000" b="1" i="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tcPr>
                </a:tc>
                <a:tc>
                  <a:txBody>
                    <a:bodyPr/>
                    <a:lstStyle/>
                    <a:p>
                      <a:pPr algn="just">
                        <a:spcAft>
                          <a:spcPts val="0"/>
                        </a:spcAft>
                      </a:pPr>
                      <a:endParaRPr lang="es-ES" sz="2000" b="1" i="1" dirty="0" smtClean="0">
                        <a:effectLst/>
                        <a:latin typeface="Arial"/>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2000" b="1" i="0" dirty="0" smtClean="0">
                          <a:effectLst/>
                          <a:latin typeface="Arial"/>
                          <a:ea typeface="Times New Roman"/>
                          <a:cs typeface="Times New Roman"/>
                        </a:rPr>
                        <a:t>Crear el conocimiento del producto y de las funciones del mismo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4405">
                <a:tc>
                  <a:txBody>
                    <a:bodyPr/>
                    <a:lstStyle/>
                    <a:p>
                      <a:pPr marL="0" algn="ctr" rtl="0" eaLnBrk="1" latinLnBrk="0" hangingPunct="1">
                        <a:spcAft>
                          <a:spcPts val="0"/>
                        </a:spcAft>
                      </a:pPr>
                      <a:endPar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CRECIMIENTO</a:t>
                      </a: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tcPr>
                </a:tc>
                <a:tc>
                  <a:txBody>
                    <a:bodyPr/>
                    <a:lstStyle/>
                    <a:p>
                      <a:pPr algn="just">
                        <a:spcAft>
                          <a:spcPts val="0"/>
                        </a:spcAft>
                      </a:pPr>
                      <a:endParaRPr lang="es-ES" sz="2000" b="1" i="1" dirty="0" smtClean="0">
                        <a:effectLst/>
                        <a:latin typeface="Arial"/>
                        <a:ea typeface="Times New Roman"/>
                        <a:cs typeface="Times New Roman"/>
                      </a:endParaRPr>
                    </a:p>
                    <a:p>
                      <a:pPr algn="just">
                        <a:spcAft>
                          <a:spcPts val="0"/>
                        </a:spcAft>
                      </a:pPr>
                      <a:r>
                        <a:rPr lang="es-ES" sz="2000" b="1" i="1" dirty="0" smtClean="0">
                          <a:effectLst/>
                          <a:latin typeface="Arial"/>
                          <a:ea typeface="Times New Roman"/>
                          <a:cs typeface="Times New Roman"/>
                        </a:rPr>
                        <a:t>Dirigir la comunicación al mercado masivo. Fuerte inversión para crear imagen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rtl="0" eaLnBrk="1" latinLnBrk="0" hangingPunct="1">
                        <a:spcAft>
                          <a:spcPts val="0"/>
                        </a:spcAft>
                      </a:pPr>
                      <a:endParaRPr kumimoji="0" lang="es-ES"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ES"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MADUREZ</a:t>
                      </a: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just">
                        <a:spcAft>
                          <a:spcPts val="0"/>
                        </a:spcAft>
                      </a:pPr>
                      <a:r>
                        <a:rPr lang="es-ES" sz="2000" b="1" i="1" dirty="0" smtClean="0">
                          <a:effectLst/>
                          <a:latin typeface="Arial"/>
                          <a:ea typeface="Times New Roman"/>
                          <a:cs typeface="Times New Roman"/>
                        </a:rPr>
                        <a:t>Mantenimiento de la imagen. Apoyar los cambios introducidos en el producto.</a:t>
                      </a:r>
                    </a:p>
                    <a:p>
                      <a:pPr algn="just">
                        <a:spcAft>
                          <a:spcPts val="0"/>
                        </a:spcAft>
                      </a:pPr>
                      <a:r>
                        <a:rPr lang="es-ES" sz="2000" b="1" i="1" dirty="0" smtClean="0">
                          <a:effectLst/>
                          <a:latin typeface="Arial"/>
                          <a:ea typeface="Times New Roman"/>
                          <a:cs typeface="Times New Roman"/>
                        </a:rPr>
                        <a:t>Fortalecer la diferenciación y beneficios del producto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rtl="0" eaLnBrk="1" latinLnBrk="0" hangingPunct="1">
                        <a:spcAft>
                          <a:spcPts val="0"/>
                        </a:spcAft>
                      </a:pPr>
                      <a:endPar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DECLINACIÓN</a:t>
                      </a: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just">
                        <a:spcAft>
                          <a:spcPts val="0"/>
                        </a:spcAft>
                      </a:pPr>
                      <a:r>
                        <a:rPr lang="es-ES" sz="2000" b="1" i="1" dirty="0" smtClean="0">
                          <a:effectLst/>
                          <a:latin typeface="Arial"/>
                          <a:ea typeface="Times New Roman"/>
                          <a:cs typeface="Times New Roman"/>
                        </a:rPr>
                        <a:t>Reducir a niveles mínimos para mantener los consumidores leales</a:t>
                      </a:r>
                    </a:p>
                    <a:p>
                      <a:pPr algn="just">
                        <a:spcAft>
                          <a:spcPts val="0"/>
                        </a:spcAft>
                      </a:pPr>
                      <a:r>
                        <a:rPr lang="es-ES" sz="2000" b="1" i="1" dirty="0" smtClean="0">
                          <a:effectLst/>
                          <a:latin typeface="Arial"/>
                          <a:ea typeface="Times New Roman"/>
                          <a:cs typeface="Times New Roman"/>
                        </a:rPr>
                        <a:t>En algunos casos es posible utilizarla para revitalizar la demanda</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837837"/>
                  </a:ext>
                </a:extLst>
              </a:tr>
            </a:tbl>
          </a:graphicData>
        </a:graphic>
      </p:graphicFrame>
      <p:sp>
        <p:nvSpPr>
          <p:cNvPr id="6" name="8 CuadroTexto"/>
          <p:cNvSpPr txBox="1"/>
          <p:nvPr/>
        </p:nvSpPr>
        <p:spPr>
          <a:xfrm>
            <a:off x="423718" y="2945260"/>
            <a:ext cx="1807571" cy="2123658"/>
          </a:xfrm>
          <a:prstGeom prst="rect">
            <a:avLst/>
          </a:prstGeom>
          <a:solidFill>
            <a:schemeClr val="tx1">
              <a:lumMod val="85000"/>
              <a:lumOff val="15000"/>
            </a:schemeClr>
          </a:solidFill>
          <a:ln w="57150">
            <a:solidFill>
              <a:schemeClr val="tx2">
                <a:lumMod val="50000"/>
              </a:schemeClr>
            </a:solidFill>
          </a:ln>
        </p:spPr>
        <p:txBody>
          <a:bodyPr wrap="square" rtlCol="0">
            <a:spAutoFit/>
          </a:bodyPr>
          <a:lstStyle/>
          <a:p>
            <a:pPr algn="ctr"/>
            <a:r>
              <a:rPr lang="es-ES" sz="2200" b="1" i="1" dirty="0" smtClean="0">
                <a:solidFill>
                  <a:srgbClr val="FFFF00"/>
                </a:solidFill>
                <a:effectLst>
                  <a:outerShdw blurRad="38100" dist="38100" dir="2700000" algn="tl">
                    <a:srgbClr val="000000">
                      <a:alpha val="43137"/>
                    </a:srgbClr>
                  </a:outerShdw>
                </a:effectLst>
              </a:rPr>
              <a:t>EN FUNCIÓN DEL CICLO DE VIDA DEL PRODUCTO</a:t>
            </a:r>
            <a:endParaRPr lang="es-AR" sz="22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7312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7" y="1072553"/>
            <a:ext cx="10206608"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GENÉRICAS DE POSICIONAMIENTO</a:t>
            </a:r>
            <a:endParaRPr lang="en-US" sz="2400" b="1" dirty="0" smtClean="0">
              <a:solidFill>
                <a:schemeClr val="tx1"/>
              </a:solidFill>
            </a:endParaRPr>
          </a:p>
        </p:txBody>
      </p:sp>
      <p:sp>
        <p:nvSpPr>
          <p:cNvPr id="6" name="8 CuadroTexto"/>
          <p:cNvSpPr txBox="1"/>
          <p:nvPr/>
        </p:nvSpPr>
        <p:spPr>
          <a:xfrm>
            <a:off x="1390879" y="2804580"/>
            <a:ext cx="1807571" cy="2462213"/>
          </a:xfrm>
          <a:prstGeom prst="rect">
            <a:avLst/>
          </a:prstGeom>
          <a:solidFill>
            <a:schemeClr val="tx1">
              <a:lumMod val="85000"/>
              <a:lumOff val="15000"/>
            </a:schemeClr>
          </a:solidFill>
          <a:ln w="57150">
            <a:solidFill>
              <a:schemeClr val="tx2">
                <a:lumMod val="50000"/>
              </a:schemeClr>
            </a:solidFill>
          </a:ln>
        </p:spPr>
        <p:txBody>
          <a:bodyPr wrap="square" rtlCol="0">
            <a:spAutoFit/>
          </a:bodyPr>
          <a:lstStyle/>
          <a:p>
            <a:pPr algn="ctr"/>
            <a:r>
              <a:rPr lang="es-ES" sz="2200" b="1" i="1" dirty="0" smtClean="0">
                <a:solidFill>
                  <a:srgbClr val="FFFF00"/>
                </a:solidFill>
                <a:effectLst>
                  <a:outerShdw blurRad="38100" dist="38100" dir="2700000" algn="tl">
                    <a:srgbClr val="000000">
                      <a:alpha val="43137"/>
                    </a:srgbClr>
                  </a:outerShdw>
                </a:effectLst>
              </a:rPr>
              <a:t>EN FUNCIÓN DE LA POSICIÓN  EN LA MATRIZ BCG</a:t>
            </a:r>
            <a:endParaRPr lang="es-AR" sz="2200" b="1" i="1" dirty="0">
              <a:solidFill>
                <a:srgbClr val="FFFF00"/>
              </a:solidFill>
              <a:effectLst>
                <a:outerShdw blurRad="38100" dist="38100" dir="2700000" algn="tl">
                  <a:srgbClr val="000000">
                    <a:alpha val="43137"/>
                  </a:srgbClr>
                </a:outerShdw>
              </a:effectLst>
            </a:endParaRPr>
          </a:p>
        </p:txBody>
      </p:sp>
      <p:pic>
        <p:nvPicPr>
          <p:cNvPr id="7" name="Picture 4" descr="http://igestion20.com/wp-content/uploads/2010/11/Image27851.gif"/>
          <p:cNvPicPr>
            <a:picLocks noChangeAspect="1" noChangeArrowheads="1"/>
          </p:cNvPicPr>
          <p:nvPr/>
        </p:nvPicPr>
        <p:blipFill>
          <a:blip r:embed="rId3" cstate="print"/>
          <a:srcRect/>
          <a:stretch>
            <a:fillRect/>
          </a:stretch>
        </p:blipFill>
        <p:spPr bwMode="auto">
          <a:xfrm>
            <a:off x="3868615" y="1565031"/>
            <a:ext cx="7807570" cy="5076665"/>
          </a:xfrm>
          <a:prstGeom prst="rect">
            <a:avLst/>
          </a:prstGeom>
          <a:noFill/>
        </p:spPr>
      </p:pic>
    </p:spTree>
    <p:extLst>
      <p:ext uri="{BB962C8B-B14F-4D97-AF65-F5344CB8AC3E}">
        <p14:creationId xmlns:p14="http://schemas.microsoft.com/office/powerpoint/2010/main" val="27731133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7" y="1002213"/>
            <a:ext cx="10241777"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GENÉRICAS </a:t>
            </a:r>
            <a:r>
              <a:rPr lang="es-ES" sz="2400" b="1" dirty="0">
                <a:solidFill>
                  <a:schemeClr val="tx1"/>
                </a:solidFill>
              </a:rPr>
              <a:t>DE POSICIONAMIENTO</a:t>
            </a:r>
          </a:p>
          <a:p>
            <a:endParaRPr lang="en-US" sz="2400" b="1" dirty="0" smtClean="0">
              <a:solidFill>
                <a:schemeClr val="tx1"/>
              </a:solidFill>
            </a:endParaRPr>
          </a:p>
        </p:txBody>
      </p:sp>
      <p:graphicFrame>
        <p:nvGraphicFramePr>
          <p:cNvPr id="5" name="11 Tabla"/>
          <p:cNvGraphicFramePr>
            <a:graphicFrameLocks noGrp="1"/>
          </p:cNvGraphicFramePr>
          <p:nvPr>
            <p:extLst>
              <p:ext uri="{D42A27DB-BD31-4B8C-83A1-F6EECF244321}">
                <p14:modId xmlns:p14="http://schemas.microsoft.com/office/powerpoint/2010/main" val="2931171321"/>
              </p:ext>
            </p:extLst>
          </p:nvPr>
        </p:nvGraphicFramePr>
        <p:xfrm>
          <a:off x="2092569" y="1634219"/>
          <a:ext cx="9900139" cy="5165007"/>
        </p:xfrm>
        <a:graphic>
          <a:graphicData uri="http://schemas.openxmlformats.org/drawingml/2006/table">
            <a:tbl>
              <a:tblPr/>
              <a:tblGrid>
                <a:gridCol w="1881554">
                  <a:extLst>
                    <a:ext uri="{9D8B030D-6E8A-4147-A177-3AD203B41FA5}">
                      <a16:colId xmlns:a16="http://schemas.microsoft.com/office/drawing/2014/main" val="20000"/>
                    </a:ext>
                  </a:extLst>
                </a:gridCol>
                <a:gridCol w="8018585">
                  <a:extLst>
                    <a:ext uri="{9D8B030D-6E8A-4147-A177-3AD203B41FA5}">
                      <a16:colId xmlns:a16="http://schemas.microsoft.com/office/drawing/2014/main" val="20001"/>
                    </a:ext>
                  </a:extLst>
                </a:gridCol>
              </a:tblGrid>
              <a:tr h="593007">
                <a:tc>
                  <a:txBody>
                    <a:bodyPr/>
                    <a:lstStyle/>
                    <a:p>
                      <a:pPr algn="ctr">
                        <a:spcAft>
                          <a:spcPts val="0"/>
                        </a:spcAft>
                      </a:pPr>
                      <a:r>
                        <a:rPr lang="es-ES" sz="2400" b="1" dirty="0" smtClean="0">
                          <a:effectLst>
                            <a:outerShdw blurRad="38100" dist="38100" dir="2700000" algn="tl">
                              <a:srgbClr val="000000">
                                <a:alpha val="43137"/>
                              </a:srgbClr>
                            </a:outerShdw>
                          </a:effectLst>
                          <a:latin typeface="Arial"/>
                          <a:ea typeface="Times New Roman"/>
                          <a:cs typeface="Times New Roman"/>
                        </a:rPr>
                        <a:t>POSICIÓN</a:t>
                      </a:r>
                      <a:endParaRPr lang="es-MX" sz="2400" b="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tc>
                  <a:txBody>
                    <a:bodyPr/>
                    <a:lstStyle/>
                    <a:p>
                      <a:pPr algn="ctr">
                        <a:spcAft>
                          <a:spcPts val="0"/>
                        </a:spcAft>
                      </a:pPr>
                      <a:r>
                        <a:rPr lang="es-ES" sz="2400" b="1" dirty="0" smtClean="0">
                          <a:effectLst>
                            <a:outerShdw blurRad="38100" dist="38100" dir="2700000" algn="tl">
                              <a:srgbClr val="000000">
                                <a:alpha val="43137"/>
                              </a:srgbClr>
                            </a:outerShdw>
                          </a:effectLst>
                          <a:latin typeface="Arial"/>
                          <a:ea typeface="Times New Roman"/>
                          <a:cs typeface="Times New Roman"/>
                        </a:rPr>
                        <a:t>ACCIONES SUGERIDAS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extLst>
                  <a:ext uri="{0D108BD9-81ED-4DB2-BD59-A6C34878D82A}">
                    <a16:rowId xmlns:a16="http://schemas.microsoft.com/office/drawing/2014/main" val="10000"/>
                  </a:ext>
                </a:extLst>
              </a:tr>
              <a:tr h="474405">
                <a:tc>
                  <a:txBody>
                    <a:bodyPr/>
                    <a:lstStyle/>
                    <a:p>
                      <a:pPr algn="ctr">
                        <a:spcAft>
                          <a:spcPts val="0"/>
                        </a:spcAft>
                      </a:pPr>
                      <a:endParaRPr lang="es-ES" sz="2000" b="1" i="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000" b="1" i="1" dirty="0" smtClean="0">
                          <a:effectLst>
                            <a:outerShdw blurRad="38100" dist="38100" dir="2700000" algn="tl">
                              <a:srgbClr val="000000">
                                <a:alpha val="43137"/>
                              </a:srgbClr>
                            </a:outerShdw>
                          </a:effectLst>
                          <a:latin typeface="Arial"/>
                          <a:ea typeface="Times New Roman"/>
                          <a:cs typeface="Times New Roman"/>
                        </a:rPr>
                        <a:t>ESTRELLAS </a:t>
                      </a:r>
                    </a:p>
                    <a:p>
                      <a:pPr algn="ctr">
                        <a:spcAft>
                          <a:spcPts val="0"/>
                        </a:spcAft>
                      </a:pPr>
                      <a:endParaRPr lang="es-MX" sz="2000" b="1" i="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000" b="1" i="0" dirty="0" smtClean="0">
                          <a:effectLst/>
                          <a:latin typeface="Arial"/>
                          <a:ea typeface="Times New Roman"/>
                          <a:cs typeface="Times New Roman"/>
                        </a:rPr>
                        <a:t>Invertir para crecer:</a:t>
                      </a:r>
                      <a:r>
                        <a:rPr lang="es-ES" sz="2000" b="1" i="0" baseline="0" dirty="0" smtClean="0">
                          <a:effectLst/>
                          <a:latin typeface="Arial"/>
                          <a:ea typeface="Times New Roman"/>
                          <a:cs typeface="Times New Roman"/>
                        </a:rPr>
                        <a:t> </a:t>
                      </a:r>
                      <a:r>
                        <a:rPr lang="es-ES" sz="2000" b="1" i="0" dirty="0" smtClean="0">
                          <a:effectLst/>
                          <a:latin typeface="Arial"/>
                          <a:ea typeface="Times New Roman"/>
                          <a:cs typeface="Times New Roman"/>
                        </a:rPr>
                        <a:t>Defender si es posible, la posición de liderazgo lograda. Considerar la expansión geográfica del producto. Potenciar los esfuerzos de apoyo a la introducción del producto. Actitud de marketing muy agresiva.</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4405">
                <a:tc>
                  <a:txBody>
                    <a:bodyPr/>
                    <a:lstStyle/>
                    <a:p>
                      <a:pPr marL="0" algn="ctr" rtl="0" eaLnBrk="1" latinLnBrk="0" hangingPunct="1">
                        <a:spcAft>
                          <a:spcPts val="0"/>
                        </a:spcAft>
                      </a:pPr>
                      <a:endPar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VACA</a:t>
                      </a:r>
                      <a:r>
                        <a:rPr kumimoji="0" lang="es-MX" sz="2000" b="1" i="1" kern="1200" baseline="0" dirty="0" smtClean="0">
                          <a:solidFill>
                            <a:schemeClr val="tx1"/>
                          </a:solidFill>
                          <a:effectLst>
                            <a:outerShdw blurRad="38100" dist="38100" dir="2700000" algn="tl">
                              <a:srgbClr val="000000">
                                <a:alpha val="43137"/>
                              </a:srgbClr>
                            </a:outerShdw>
                          </a:effectLst>
                          <a:latin typeface="Arial"/>
                          <a:ea typeface="Times New Roman"/>
                          <a:cs typeface="Times New Roman"/>
                        </a:rPr>
                        <a:t> LECHERA</a:t>
                      </a: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tcPr>
                </a:tc>
                <a:tc>
                  <a:txBody>
                    <a:bodyPr/>
                    <a:lstStyle/>
                    <a:p>
                      <a:pPr algn="just">
                        <a:spcAft>
                          <a:spcPts val="0"/>
                        </a:spcAft>
                      </a:pPr>
                      <a:r>
                        <a:rPr lang="es-ES" sz="2000" b="1" i="1" dirty="0" smtClean="0">
                          <a:effectLst/>
                          <a:latin typeface="Arial"/>
                          <a:ea typeface="Times New Roman"/>
                          <a:cs typeface="Times New Roman"/>
                        </a:rPr>
                        <a:t>Mantener la posición de mercado para sostener el flujo de efectivo. Sostener la posición en el mercado de los productos de mayor éxito dentro de la línea. Diferenciar el producto con el fin de mantener la participación en los segmentos claves.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rtl="0" eaLnBrk="1" latinLnBrk="0" hangingPunct="1">
                        <a:spcAft>
                          <a:spcPts val="0"/>
                        </a:spcAft>
                      </a:pPr>
                      <a:endParaRPr kumimoji="0" lang="es-ES"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ES"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INCOGNITA</a:t>
                      </a: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just">
                        <a:spcAft>
                          <a:spcPts val="0"/>
                        </a:spcAft>
                      </a:pPr>
                      <a:r>
                        <a:rPr lang="es-ES" sz="2000" b="1" i="1" dirty="0" smtClean="0">
                          <a:effectLst/>
                          <a:latin typeface="Arial"/>
                          <a:ea typeface="Times New Roman"/>
                          <a:cs typeface="Times New Roman"/>
                        </a:rPr>
                        <a:t>Desarrollo</a:t>
                      </a:r>
                      <a:r>
                        <a:rPr lang="es-ES" sz="2000" b="1" i="1" baseline="0" dirty="0" smtClean="0">
                          <a:effectLst/>
                          <a:latin typeface="Arial"/>
                          <a:ea typeface="Times New Roman"/>
                          <a:cs typeface="Times New Roman"/>
                        </a:rPr>
                        <a:t> selectivo aprovechando claras oportunidades de mercado. </a:t>
                      </a:r>
                      <a:r>
                        <a:rPr lang="es-ES" sz="2000" b="1" i="1" dirty="0" smtClean="0">
                          <a:effectLst/>
                          <a:latin typeface="Arial"/>
                          <a:ea typeface="Times New Roman"/>
                          <a:cs typeface="Times New Roman"/>
                        </a:rPr>
                        <a:t>Invertir fuertemente en productos muy bien seleccionados para tratar de que se conviertan en ESTRELLAS. También evaluar la posibilidad de salida del producto.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rtl="0" eaLnBrk="1" latinLnBrk="0" hangingPunct="1">
                        <a:spcAft>
                          <a:spcPts val="0"/>
                        </a:spcAft>
                      </a:pPr>
                      <a:endPar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MX" sz="20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PERRO</a:t>
                      </a:r>
                    </a:p>
                    <a:p>
                      <a:pPr marL="0" algn="ctr" rtl="0" eaLnBrk="1" latinLnBrk="0" hangingPunct="1">
                        <a:spcAft>
                          <a:spcPts val="0"/>
                        </a:spcAft>
                      </a:pPr>
                      <a:endParaRPr kumimoji="0" lang="es-MX" sz="20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just">
                        <a:spcAft>
                          <a:spcPts val="0"/>
                        </a:spcAft>
                      </a:pPr>
                      <a:r>
                        <a:rPr lang="es-ES" sz="2000" b="1" i="1" dirty="0" smtClean="0">
                          <a:effectLst/>
                          <a:latin typeface="Arial"/>
                          <a:ea typeface="Times New Roman"/>
                          <a:cs typeface="Times New Roman"/>
                        </a:rPr>
                        <a:t>Invertir</a:t>
                      </a:r>
                      <a:r>
                        <a:rPr lang="es-ES" sz="2000" b="1" i="1" baseline="0" dirty="0" smtClean="0">
                          <a:effectLst/>
                          <a:latin typeface="Arial"/>
                          <a:ea typeface="Times New Roman"/>
                          <a:cs typeface="Times New Roman"/>
                        </a:rPr>
                        <a:t> para salir. </a:t>
                      </a:r>
                      <a:r>
                        <a:rPr lang="es-ES" sz="2000" b="1" i="1" dirty="0" smtClean="0">
                          <a:effectLst/>
                          <a:latin typeface="Arial"/>
                          <a:ea typeface="Times New Roman"/>
                          <a:cs typeface="Times New Roman"/>
                        </a:rPr>
                        <a:t>Reducir al mínimo las inversiones en las actividades de marketing. Preparar la salida del producto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837837"/>
                  </a:ext>
                </a:extLst>
              </a:tr>
            </a:tbl>
          </a:graphicData>
        </a:graphic>
      </p:graphicFrame>
      <p:sp>
        <p:nvSpPr>
          <p:cNvPr id="6" name="8 CuadroTexto"/>
          <p:cNvSpPr txBox="1"/>
          <p:nvPr/>
        </p:nvSpPr>
        <p:spPr>
          <a:xfrm>
            <a:off x="423718" y="2769410"/>
            <a:ext cx="1668851" cy="2462213"/>
          </a:xfrm>
          <a:prstGeom prst="rect">
            <a:avLst/>
          </a:prstGeom>
          <a:solidFill>
            <a:schemeClr val="tx1">
              <a:lumMod val="85000"/>
              <a:lumOff val="15000"/>
            </a:schemeClr>
          </a:solidFill>
          <a:ln w="57150">
            <a:solidFill>
              <a:schemeClr val="tx2">
                <a:lumMod val="50000"/>
              </a:schemeClr>
            </a:solidFill>
          </a:ln>
        </p:spPr>
        <p:txBody>
          <a:bodyPr wrap="square" rtlCol="0">
            <a:spAutoFit/>
          </a:bodyPr>
          <a:lstStyle/>
          <a:p>
            <a:pPr algn="ctr"/>
            <a:r>
              <a:rPr lang="es-ES" sz="2200" b="1" i="1" dirty="0" smtClean="0">
                <a:solidFill>
                  <a:srgbClr val="FFFF00"/>
                </a:solidFill>
                <a:effectLst>
                  <a:outerShdw blurRad="38100" dist="38100" dir="2700000" algn="tl">
                    <a:srgbClr val="000000">
                      <a:alpha val="43137"/>
                    </a:srgbClr>
                  </a:outerShdw>
                </a:effectLst>
              </a:rPr>
              <a:t>EN FUNCIÓN DE LA POSICIÓN  EN LA MATRIZ BCG</a:t>
            </a:r>
            <a:endParaRPr lang="es-AR" sz="22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08525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390880" y="1093992"/>
            <a:ext cx="10127043"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GENÉRICAS PARA DEFINIR OPCIONES DE DESARROLLO</a:t>
            </a:r>
            <a:endParaRPr lang="en-US" sz="2400" b="1" dirty="0" smtClean="0">
              <a:solidFill>
                <a:schemeClr val="tx1"/>
              </a:solidFill>
            </a:endParaRPr>
          </a:p>
        </p:txBody>
      </p:sp>
      <p:sp>
        <p:nvSpPr>
          <p:cNvPr id="6" name="8 CuadroTexto"/>
          <p:cNvSpPr txBox="1"/>
          <p:nvPr/>
        </p:nvSpPr>
        <p:spPr>
          <a:xfrm>
            <a:off x="1127119" y="3191443"/>
            <a:ext cx="2108454" cy="2123658"/>
          </a:xfrm>
          <a:prstGeom prst="rect">
            <a:avLst/>
          </a:prstGeom>
          <a:solidFill>
            <a:schemeClr val="tx1">
              <a:lumMod val="85000"/>
              <a:lumOff val="15000"/>
            </a:schemeClr>
          </a:solidFill>
          <a:ln w="57150">
            <a:solidFill>
              <a:schemeClr val="tx2">
                <a:lumMod val="50000"/>
              </a:schemeClr>
            </a:solidFill>
          </a:ln>
        </p:spPr>
        <p:txBody>
          <a:bodyPr wrap="square" rtlCol="0">
            <a:spAutoFit/>
          </a:bodyPr>
          <a:lstStyle/>
          <a:p>
            <a:pPr algn="ctr"/>
            <a:r>
              <a:rPr lang="es-ES" sz="2200" b="1" i="1" dirty="0">
                <a:solidFill>
                  <a:srgbClr val="FFFF00"/>
                </a:solidFill>
                <a:effectLst>
                  <a:outerShdw blurRad="38100" dist="38100" dir="2700000" algn="tl">
                    <a:srgbClr val="000000">
                      <a:alpha val="43137"/>
                    </a:srgbClr>
                  </a:outerShdw>
                </a:effectLst>
              </a:rPr>
              <a:t>MATRIZ DE ANSOFF</a:t>
            </a:r>
          </a:p>
          <a:p>
            <a:pPr algn="ctr"/>
            <a:r>
              <a:rPr lang="es-ES" sz="2200" b="1" i="1" dirty="0">
                <a:solidFill>
                  <a:srgbClr val="FFFF00"/>
                </a:solidFill>
                <a:effectLst>
                  <a:outerShdw blurRad="38100" dist="38100" dir="2700000" algn="tl">
                    <a:srgbClr val="000000">
                      <a:alpha val="43137"/>
                    </a:srgbClr>
                  </a:outerShdw>
                </a:effectLst>
              </a:rPr>
              <a:t>O DE </a:t>
            </a:r>
            <a:endParaRPr lang="es-ES" sz="2200" b="1" i="1" dirty="0" smtClean="0">
              <a:solidFill>
                <a:srgbClr val="FFFF00"/>
              </a:solidFill>
              <a:effectLst>
                <a:outerShdw blurRad="38100" dist="38100" dir="2700000" algn="tl">
                  <a:srgbClr val="000000">
                    <a:alpha val="43137"/>
                  </a:srgbClr>
                </a:outerShdw>
              </a:effectLst>
            </a:endParaRPr>
          </a:p>
          <a:p>
            <a:pPr algn="ctr"/>
            <a:r>
              <a:rPr lang="es-ES" sz="2200" b="1" i="1" dirty="0" smtClean="0">
                <a:solidFill>
                  <a:srgbClr val="FFFF00"/>
                </a:solidFill>
                <a:effectLst>
                  <a:outerShdw blurRad="38100" dist="38100" dir="2700000" algn="tl">
                    <a:srgbClr val="000000">
                      <a:alpha val="43137"/>
                    </a:srgbClr>
                  </a:outerShdw>
                </a:effectLst>
              </a:rPr>
              <a:t>DIRECCIÓN </a:t>
            </a:r>
            <a:r>
              <a:rPr lang="es-ES" sz="2200" b="1" i="1" dirty="0">
                <a:solidFill>
                  <a:srgbClr val="FFFF00"/>
                </a:solidFill>
                <a:effectLst>
                  <a:outerShdw blurRad="38100" dist="38100" dir="2700000" algn="tl">
                    <a:srgbClr val="000000">
                      <a:alpha val="43137"/>
                    </a:srgbClr>
                  </a:outerShdw>
                </a:effectLst>
              </a:rPr>
              <a:t>DE CRECIMIENTO</a:t>
            </a:r>
          </a:p>
        </p:txBody>
      </p:sp>
      <p:sp>
        <p:nvSpPr>
          <p:cNvPr id="14" name="16 Rectángulo"/>
          <p:cNvSpPr/>
          <p:nvPr/>
        </p:nvSpPr>
        <p:spPr>
          <a:xfrm>
            <a:off x="5021070" y="2258106"/>
            <a:ext cx="6696744" cy="423061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7 Rectángulo"/>
          <p:cNvSpPr/>
          <p:nvPr/>
        </p:nvSpPr>
        <p:spPr>
          <a:xfrm>
            <a:off x="3747193" y="2267297"/>
            <a:ext cx="1256290" cy="423061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8 Rectángulo"/>
          <p:cNvSpPr/>
          <p:nvPr/>
        </p:nvSpPr>
        <p:spPr>
          <a:xfrm>
            <a:off x="5021070" y="1754051"/>
            <a:ext cx="6696744" cy="504056"/>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7" name="20 Conector recto"/>
          <p:cNvCxnSpPr/>
          <p:nvPr/>
        </p:nvCxnSpPr>
        <p:spPr>
          <a:xfrm flipV="1">
            <a:off x="4357753" y="4290248"/>
            <a:ext cx="7360061" cy="51087"/>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22 Conector recto"/>
          <p:cNvCxnSpPr>
            <a:stCxn id="16" idx="0"/>
            <a:endCxn id="14" idx="2"/>
          </p:cNvCxnSpPr>
          <p:nvPr/>
        </p:nvCxnSpPr>
        <p:spPr>
          <a:xfrm>
            <a:off x="8369442" y="1754051"/>
            <a:ext cx="0" cy="473466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23 CuadroTexto"/>
          <p:cNvSpPr txBox="1"/>
          <p:nvPr/>
        </p:nvSpPr>
        <p:spPr>
          <a:xfrm>
            <a:off x="5021070" y="1816767"/>
            <a:ext cx="3384376"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PRODUCTO ACTUAL</a:t>
            </a:r>
            <a:endParaRPr lang="es-AR" b="1" i="1" dirty="0">
              <a:effectLst>
                <a:outerShdw blurRad="38100" dist="38100" dir="2700000" algn="tl">
                  <a:srgbClr val="000000">
                    <a:alpha val="43137"/>
                  </a:srgbClr>
                </a:outerShdw>
              </a:effectLst>
            </a:endParaRPr>
          </a:p>
        </p:txBody>
      </p:sp>
      <p:sp>
        <p:nvSpPr>
          <p:cNvPr id="20" name="24 CuadroTexto"/>
          <p:cNvSpPr txBox="1"/>
          <p:nvPr/>
        </p:nvSpPr>
        <p:spPr>
          <a:xfrm>
            <a:off x="8333438" y="1826059"/>
            <a:ext cx="3384376"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PRODUCTO NUEVO</a:t>
            </a:r>
            <a:endParaRPr lang="es-AR" b="1" i="1" dirty="0">
              <a:effectLst>
                <a:outerShdw blurRad="38100" dist="38100" dir="2700000" algn="tl">
                  <a:srgbClr val="000000">
                    <a:alpha val="43137"/>
                  </a:srgbClr>
                </a:outerShdw>
              </a:effectLst>
            </a:endParaRPr>
          </a:p>
        </p:txBody>
      </p:sp>
      <p:sp>
        <p:nvSpPr>
          <p:cNvPr id="21" name="25 CuadroTexto"/>
          <p:cNvSpPr txBox="1"/>
          <p:nvPr/>
        </p:nvSpPr>
        <p:spPr>
          <a:xfrm rot="16200000">
            <a:off x="3607564" y="3135266"/>
            <a:ext cx="2089037" cy="400110"/>
          </a:xfrm>
          <a:prstGeom prst="rect">
            <a:avLst/>
          </a:prstGeom>
          <a:noFill/>
        </p:spPr>
        <p:txBody>
          <a:bodyPr wrap="square" rtlCol="0">
            <a:spAutoFit/>
          </a:bodyPr>
          <a:lstStyle/>
          <a:p>
            <a:pPr algn="ctr"/>
            <a:r>
              <a:rPr lang="es-ES" sz="2000" b="1" i="1" dirty="0" smtClean="0">
                <a:effectLst>
                  <a:outerShdw blurRad="38100" dist="38100" dir="2700000" algn="tl">
                    <a:srgbClr val="000000">
                      <a:alpha val="43137"/>
                    </a:srgbClr>
                  </a:outerShdw>
                </a:effectLst>
              </a:rPr>
              <a:t> ACTUAL</a:t>
            </a:r>
            <a:endParaRPr lang="es-AR" sz="2000" b="1" i="1" dirty="0">
              <a:effectLst>
                <a:outerShdw blurRad="38100" dist="38100" dir="2700000" algn="tl">
                  <a:srgbClr val="000000">
                    <a:alpha val="43137"/>
                  </a:srgbClr>
                </a:outerShdw>
              </a:effectLst>
            </a:endParaRPr>
          </a:p>
        </p:txBody>
      </p:sp>
      <p:sp>
        <p:nvSpPr>
          <p:cNvPr id="22" name="26 CuadroTexto"/>
          <p:cNvSpPr txBox="1"/>
          <p:nvPr/>
        </p:nvSpPr>
        <p:spPr>
          <a:xfrm rot="16200000">
            <a:off x="3718835" y="5220719"/>
            <a:ext cx="1941189" cy="400110"/>
          </a:xfrm>
          <a:prstGeom prst="rect">
            <a:avLst/>
          </a:prstGeom>
          <a:noFill/>
        </p:spPr>
        <p:txBody>
          <a:bodyPr wrap="square" rtlCol="0">
            <a:spAutoFit/>
          </a:bodyPr>
          <a:lstStyle/>
          <a:p>
            <a:pPr algn="ctr"/>
            <a:r>
              <a:rPr lang="es-ES" sz="2000" b="1" i="1" dirty="0" smtClean="0">
                <a:effectLst>
                  <a:outerShdw blurRad="38100" dist="38100" dir="2700000" algn="tl">
                    <a:srgbClr val="000000">
                      <a:alpha val="43137"/>
                    </a:srgbClr>
                  </a:outerShdw>
                </a:effectLst>
              </a:rPr>
              <a:t>NUEVO</a:t>
            </a:r>
          </a:p>
        </p:txBody>
      </p:sp>
      <p:sp>
        <p:nvSpPr>
          <p:cNvPr id="23" name="33 Rectángulo"/>
          <p:cNvSpPr/>
          <p:nvPr/>
        </p:nvSpPr>
        <p:spPr>
          <a:xfrm>
            <a:off x="5021070" y="2290804"/>
            <a:ext cx="3312368" cy="1661993"/>
          </a:xfrm>
          <a:prstGeom prst="rect">
            <a:avLst/>
          </a:prstGeom>
        </p:spPr>
        <p:txBody>
          <a:bodyPr wrap="square">
            <a:spAutoFit/>
          </a:bodyPr>
          <a:lstStyle/>
          <a:p>
            <a:pPr algn="ctr" eaLnBrk="1" fontAlgn="auto" hangingPunct="1">
              <a:spcBef>
                <a:spcPts val="0"/>
              </a:spcBef>
              <a:spcAft>
                <a:spcPts val="0"/>
              </a:spcAft>
              <a:defRPr/>
            </a:pPr>
            <a:r>
              <a:rPr lang="es-ES" sz="1700" b="1" i="1" dirty="0" smtClean="0">
                <a:effectLst>
                  <a:outerShdw blurRad="38100" dist="38100" dir="2700000" algn="tl">
                    <a:srgbClr val="000000">
                      <a:alpha val="43137"/>
                    </a:srgbClr>
                  </a:outerShdw>
                </a:effectLst>
                <a:ea typeface="Times New Roman"/>
                <a:cs typeface="Times New Roman"/>
              </a:rPr>
              <a:t>CONTINUIDAD: </a:t>
            </a:r>
          </a:p>
          <a:p>
            <a:pPr algn="ctr" eaLnBrk="1" fontAlgn="auto" hangingPunct="1">
              <a:spcBef>
                <a:spcPts val="0"/>
              </a:spcBef>
              <a:spcAft>
                <a:spcPts val="0"/>
              </a:spcAft>
              <a:defRPr/>
            </a:pPr>
            <a:r>
              <a:rPr lang="es-ES" sz="1700" b="1" dirty="0" smtClean="0">
                <a:ea typeface="Times New Roman"/>
                <a:cs typeface="Times New Roman"/>
              </a:rPr>
              <a:t>Mantenerse </a:t>
            </a:r>
            <a:r>
              <a:rPr lang="es-ES" sz="1700" b="1" dirty="0">
                <a:ea typeface="Times New Roman"/>
                <a:cs typeface="Times New Roman"/>
              </a:rPr>
              <a:t>en el o los mismos mercados con los mismos productos. Aumentar los servicios con los instrumentos disponibles en la actualidad</a:t>
            </a:r>
            <a:endParaRPr lang="es-MX" sz="1700" b="1" dirty="0">
              <a:ea typeface="Times New Roman"/>
            </a:endParaRPr>
          </a:p>
        </p:txBody>
      </p:sp>
      <p:sp>
        <p:nvSpPr>
          <p:cNvPr id="24" name="34 Rectángulo"/>
          <p:cNvSpPr/>
          <p:nvPr/>
        </p:nvSpPr>
        <p:spPr>
          <a:xfrm>
            <a:off x="8477454" y="2621080"/>
            <a:ext cx="3096344" cy="877163"/>
          </a:xfrm>
          <a:prstGeom prst="rect">
            <a:avLst/>
          </a:prstGeom>
        </p:spPr>
        <p:txBody>
          <a:bodyPr wrap="square">
            <a:spAutoFit/>
          </a:bodyPr>
          <a:lstStyle/>
          <a:p>
            <a:pPr algn="ctr">
              <a:spcAft>
                <a:spcPts val="0"/>
              </a:spcAft>
            </a:pPr>
            <a:r>
              <a:rPr lang="es-ES" sz="1700" b="1" i="1" dirty="0" smtClean="0">
                <a:effectLst>
                  <a:outerShdw blurRad="38100" dist="38100" dir="2700000" algn="tl">
                    <a:srgbClr val="000000">
                      <a:alpha val="43137"/>
                    </a:srgbClr>
                  </a:outerShdw>
                </a:effectLst>
                <a:ea typeface="Times New Roman"/>
                <a:cs typeface="Times New Roman"/>
              </a:rPr>
              <a:t>INNOVACIÓN/CREACIÓN: </a:t>
            </a:r>
          </a:p>
          <a:p>
            <a:pPr algn="ctr">
              <a:spcAft>
                <a:spcPts val="0"/>
              </a:spcAft>
            </a:pPr>
            <a:r>
              <a:rPr lang="es-ES" sz="1700" b="1" dirty="0" smtClean="0">
                <a:ea typeface="Times New Roman"/>
                <a:cs typeface="Times New Roman"/>
              </a:rPr>
              <a:t>Atacar </a:t>
            </a:r>
            <a:r>
              <a:rPr lang="es-ES" sz="1700" b="1" dirty="0">
                <a:ea typeface="Times New Roman"/>
                <a:cs typeface="Times New Roman"/>
              </a:rPr>
              <a:t>los mismos mercados con productos nuevos</a:t>
            </a:r>
            <a:endParaRPr lang="es-MX" sz="1700" b="1" dirty="0">
              <a:ea typeface="Times New Roman"/>
            </a:endParaRPr>
          </a:p>
        </p:txBody>
      </p:sp>
      <p:sp>
        <p:nvSpPr>
          <p:cNvPr id="25" name="35 Rectángulo"/>
          <p:cNvSpPr/>
          <p:nvPr/>
        </p:nvSpPr>
        <p:spPr>
          <a:xfrm>
            <a:off x="5021070" y="4341335"/>
            <a:ext cx="3312368" cy="2185214"/>
          </a:xfrm>
          <a:prstGeom prst="rect">
            <a:avLst/>
          </a:prstGeom>
        </p:spPr>
        <p:txBody>
          <a:bodyPr wrap="square">
            <a:spAutoFit/>
          </a:bodyPr>
          <a:lstStyle/>
          <a:p>
            <a:pPr algn="ctr">
              <a:spcAft>
                <a:spcPts val="0"/>
              </a:spcAft>
            </a:pPr>
            <a:r>
              <a:rPr lang="es-ES" sz="1700" b="1" i="1" dirty="0" smtClean="0">
                <a:effectLst>
                  <a:outerShdw blurRad="38100" dist="38100" dir="2700000" algn="tl">
                    <a:srgbClr val="000000">
                      <a:alpha val="43137"/>
                    </a:srgbClr>
                  </a:outerShdw>
                </a:effectLst>
                <a:ea typeface="Times New Roman"/>
                <a:cs typeface="Arial" pitchFamily="34" charset="0"/>
              </a:rPr>
              <a:t>CONQUISTA: </a:t>
            </a:r>
          </a:p>
          <a:p>
            <a:pPr algn="ctr">
              <a:spcAft>
                <a:spcPts val="0"/>
              </a:spcAft>
            </a:pPr>
            <a:r>
              <a:rPr lang="es-ES" sz="1700" b="1" dirty="0" smtClean="0">
                <a:ea typeface="Times New Roman"/>
                <a:cs typeface="Arial" pitchFamily="34" charset="0"/>
              </a:rPr>
              <a:t>Atacar </a:t>
            </a:r>
            <a:r>
              <a:rPr lang="es-ES" sz="1700" b="1" dirty="0">
                <a:ea typeface="Times New Roman"/>
                <a:cs typeface="Arial" pitchFamily="34" charset="0"/>
              </a:rPr>
              <a:t>mercados o segmentos nuevos con productos </a:t>
            </a:r>
            <a:r>
              <a:rPr lang="es-ES" sz="1700" b="1" dirty="0" smtClean="0">
                <a:ea typeface="Times New Roman"/>
                <a:cs typeface="Arial" pitchFamily="34" charset="0"/>
              </a:rPr>
              <a:t>actuales </a:t>
            </a:r>
            <a:r>
              <a:rPr lang="es-ES" sz="1700" b="1" dirty="0">
                <a:ea typeface="Times New Roman"/>
                <a:cs typeface="Arial" pitchFamily="34" charset="0"/>
              </a:rPr>
              <a:t>requieren modificaciones en alguno de los elementos de la oferta para adecuarla a los nuevos mercados o </a:t>
            </a:r>
            <a:r>
              <a:rPr lang="es-ES" sz="1700" b="1" dirty="0" smtClean="0">
                <a:ea typeface="Times New Roman"/>
                <a:cs typeface="Arial" pitchFamily="34" charset="0"/>
              </a:rPr>
              <a:t>segmentos. </a:t>
            </a:r>
            <a:endParaRPr lang="es-MX" sz="1700" b="1" dirty="0">
              <a:cs typeface="Arial" pitchFamily="34" charset="0"/>
            </a:endParaRPr>
          </a:p>
        </p:txBody>
      </p:sp>
      <p:sp>
        <p:nvSpPr>
          <p:cNvPr id="26" name="36 Rectángulo"/>
          <p:cNvSpPr/>
          <p:nvPr/>
        </p:nvSpPr>
        <p:spPr>
          <a:xfrm>
            <a:off x="8405446" y="4379841"/>
            <a:ext cx="3312368" cy="1923604"/>
          </a:xfrm>
          <a:prstGeom prst="rect">
            <a:avLst/>
          </a:prstGeom>
        </p:spPr>
        <p:txBody>
          <a:bodyPr wrap="square">
            <a:spAutoFit/>
          </a:bodyPr>
          <a:lstStyle/>
          <a:p>
            <a:pPr algn="ctr">
              <a:spcAft>
                <a:spcPts val="0"/>
              </a:spcAft>
            </a:pPr>
            <a:r>
              <a:rPr lang="es-ES" sz="1700" b="1" i="1" dirty="0" smtClean="0">
                <a:effectLst>
                  <a:outerShdw blurRad="38100" dist="38100" dir="2700000" algn="tl">
                    <a:srgbClr val="000000">
                      <a:alpha val="43137"/>
                    </a:srgbClr>
                  </a:outerShdw>
                </a:effectLst>
                <a:ea typeface="Times New Roman"/>
                <a:cs typeface="Times New Roman"/>
              </a:rPr>
              <a:t>DIVERSIFICACIÓN: </a:t>
            </a:r>
          </a:p>
          <a:p>
            <a:pPr algn="ctr">
              <a:spcAft>
                <a:spcPts val="0"/>
              </a:spcAft>
            </a:pPr>
            <a:r>
              <a:rPr lang="es-ES" sz="1700" b="1" dirty="0" smtClean="0">
                <a:ea typeface="Times New Roman"/>
                <a:cs typeface="Times New Roman"/>
              </a:rPr>
              <a:t>Atacar </a:t>
            </a:r>
            <a:r>
              <a:rPr lang="es-ES" sz="1700" b="1" dirty="0">
                <a:ea typeface="Times New Roman"/>
                <a:cs typeface="Times New Roman"/>
              </a:rPr>
              <a:t>nuevos mercados o segmentos con productos nuevos significa un cambio radical en la estructura de la organización. Constituye la opción más arriesgada</a:t>
            </a:r>
            <a:endParaRPr lang="es-MX" sz="1700" b="1" dirty="0">
              <a:ea typeface="Times New Roman"/>
            </a:endParaRPr>
          </a:p>
        </p:txBody>
      </p:sp>
      <p:cxnSp>
        <p:nvCxnSpPr>
          <p:cNvPr id="27" name="22 Conector recto"/>
          <p:cNvCxnSpPr>
            <a:stCxn id="15" idx="0"/>
            <a:endCxn id="15" idx="2"/>
          </p:cNvCxnSpPr>
          <p:nvPr/>
        </p:nvCxnSpPr>
        <p:spPr>
          <a:xfrm>
            <a:off x="4375338" y="2267297"/>
            <a:ext cx="0" cy="423061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26 CuadroTexto"/>
          <p:cNvSpPr txBox="1"/>
          <p:nvPr/>
        </p:nvSpPr>
        <p:spPr>
          <a:xfrm rot="16200000">
            <a:off x="2335416" y="4073369"/>
            <a:ext cx="3384376" cy="400110"/>
          </a:xfrm>
          <a:prstGeom prst="rect">
            <a:avLst/>
          </a:prstGeom>
          <a:noFill/>
        </p:spPr>
        <p:txBody>
          <a:bodyPr wrap="square" rtlCol="0">
            <a:spAutoFit/>
          </a:bodyPr>
          <a:lstStyle/>
          <a:p>
            <a:pPr algn="ctr"/>
            <a:r>
              <a:rPr lang="es-ES" sz="2000" b="1" i="1" dirty="0" smtClean="0">
                <a:effectLst>
                  <a:outerShdw blurRad="38100" dist="38100" dir="2700000" algn="tl">
                    <a:srgbClr val="000000">
                      <a:alpha val="43137"/>
                    </a:srgbClr>
                  </a:outerShdw>
                </a:effectLst>
              </a:rPr>
              <a:t>MERCADO </a:t>
            </a:r>
          </a:p>
        </p:txBody>
      </p:sp>
    </p:spTree>
    <p:extLst>
      <p:ext uri="{BB962C8B-B14F-4D97-AF65-F5344CB8AC3E}">
        <p14:creationId xmlns:p14="http://schemas.microsoft.com/office/powerpoint/2010/main" val="4807217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7" y="1002213"/>
            <a:ext cx="10241777"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GENÉRICAS </a:t>
            </a:r>
            <a:r>
              <a:rPr lang="es-ES" sz="2400" b="1" dirty="0">
                <a:solidFill>
                  <a:schemeClr val="tx1"/>
                </a:solidFill>
              </a:rPr>
              <a:t>DE </a:t>
            </a:r>
            <a:r>
              <a:rPr lang="es-ES" sz="2400" b="1" dirty="0" smtClean="0">
                <a:solidFill>
                  <a:schemeClr val="tx1"/>
                </a:solidFill>
              </a:rPr>
              <a:t>CRECIMIENTO</a:t>
            </a:r>
            <a:endParaRPr lang="es-ES" sz="2400" b="1" dirty="0">
              <a:solidFill>
                <a:schemeClr val="tx1"/>
              </a:solidFill>
            </a:endParaRPr>
          </a:p>
          <a:p>
            <a:endParaRPr lang="en-US" sz="2400" b="1" dirty="0" smtClean="0">
              <a:solidFill>
                <a:schemeClr val="tx1"/>
              </a:solidFill>
            </a:endParaRPr>
          </a:p>
        </p:txBody>
      </p:sp>
      <p:sp>
        <p:nvSpPr>
          <p:cNvPr id="6" name="8 CuadroTexto"/>
          <p:cNvSpPr txBox="1"/>
          <p:nvPr/>
        </p:nvSpPr>
        <p:spPr>
          <a:xfrm>
            <a:off x="406137" y="3105525"/>
            <a:ext cx="1844697" cy="1107996"/>
          </a:xfrm>
          <a:prstGeom prst="rect">
            <a:avLst/>
          </a:prstGeom>
          <a:solidFill>
            <a:schemeClr val="tx1">
              <a:lumMod val="85000"/>
              <a:lumOff val="15000"/>
            </a:schemeClr>
          </a:solidFill>
          <a:ln w="57150">
            <a:solidFill>
              <a:schemeClr val="tx2">
                <a:lumMod val="50000"/>
              </a:schemeClr>
            </a:solidFill>
          </a:ln>
        </p:spPr>
        <p:txBody>
          <a:bodyPr wrap="square" rtlCol="0">
            <a:spAutoFit/>
          </a:bodyPr>
          <a:lstStyle/>
          <a:p>
            <a:pPr algn="ctr"/>
            <a:r>
              <a:rPr lang="es-ES" sz="2200" b="1" i="1" dirty="0" smtClean="0">
                <a:solidFill>
                  <a:srgbClr val="FFFF00"/>
                </a:solidFill>
                <a:effectLst>
                  <a:outerShdw blurRad="38100" dist="38100" dir="2700000" algn="tl">
                    <a:srgbClr val="000000">
                      <a:alpha val="43137"/>
                    </a:srgbClr>
                  </a:outerShdw>
                </a:effectLst>
              </a:rPr>
              <a:t>OPCIONES PARA CRECER</a:t>
            </a:r>
            <a:endParaRPr lang="es-AR" sz="2200" b="1" i="1" dirty="0">
              <a:solidFill>
                <a:srgbClr val="FFFF00"/>
              </a:solidFill>
              <a:effectLst>
                <a:outerShdw blurRad="38100" dist="38100" dir="2700000" algn="tl">
                  <a:srgbClr val="000000">
                    <a:alpha val="43137"/>
                  </a:srgbClr>
                </a:outerShdw>
              </a:effectLst>
            </a:endParaRPr>
          </a:p>
        </p:txBody>
      </p:sp>
      <p:graphicFrame>
        <p:nvGraphicFramePr>
          <p:cNvPr id="9" name="3 Marcador de contenido"/>
          <p:cNvGraphicFramePr>
            <a:graphicFrameLocks noGrp="1"/>
          </p:cNvGraphicFramePr>
          <p:nvPr>
            <p:ph idx="1"/>
            <p:extLst>
              <p:ext uri="{D42A27DB-BD31-4B8C-83A1-F6EECF244321}">
                <p14:modId xmlns:p14="http://schemas.microsoft.com/office/powerpoint/2010/main" val="1468445415"/>
              </p:ext>
            </p:extLst>
          </p:nvPr>
        </p:nvGraphicFramePr>
        <p:xfrm>
          <a:off x="2303585" y="1486958"/>
          <a:ext cx="9407769" cy="5212080"/>
        </p:xfrm>
        <a:graphic>
          <a:graphicData uri="http://schemas.openxmlformats.org/drawingml/2006/table">
            <a:tbl>
              <a:tblPr/>
              <a:tblGrid>
                <a:gridCol w="1969477">
                  <a:extLst>
                    <a:ext uri="{9D8B030D-6E8A-4147-A177-3AD203B41FA5}">
                      <a16:colId xmlns:a16="http://schemas.microsoft.com/office/drawing/2014/main" val="20000"/>
                    </a:ext>
                  </a:extLst>
                </a:gridCol>
                <a:gridCol w="3459212">
                  <a:extLst>
                    <a:ext uri="{9D8B030D-6E8A-4147-A177-3AD203B41FA5}">
                      <a16:colId xmlns:a16="http://schemas.microsoft.com/office/drawing/2014/main" val="20001"/>
                    </a:ext>
                  </a:extLst>
                </a:gridCol>
                <a:gridCol w="3979080">
                  <a:extLst>
                    <a:ext uri="{9D8B030D-6E8A-4147-A177-3AD203B41FA5}">
                      <a16:colId xmlns:a16="http://schemas.microsoft.com/office/drawing/2014/main" val="20002"/>
                    </a:ext>
                  </a:extLst>
                </a:gridCol>
              </a:tblGrid>
              <a:tr h="625333">
                <a:tc>
                  <a:txBody>
                    <a:bodyPr/>
                    <a:lstStyle/>
                    <a:p>
                      <a:pPr>
                        <a:spcAft>
                          <a:spcPts val="0"/>
                        </a:spcAft>
                      </a:pPr>
                      <a:r>
                        <a:rPr lang="es-ES" sz="1800" b="1" i="1" dirty="0">
                          <a:effectLst>
                            <a:outerShdw blurRad="38100" dist="38100" dir="2700000" algn="tl">
                              <a:srgbClr val="000000">
                                <a:alpha val="43137"/>
                              </a:srgbClr>
                            </a:outerShdw>
                          </a:effectLst>
                          <a:latin typeface="Arial"/>
                          <a:ea typeface="Times New Roman"/>
                          <a:cs typeface="Times New Roman"/>
                        </a:rPr>
                        <a:t> </a:t>
                      </a:r>
                      <a:endParaRPr lang="es-MX" sz="1800" b="1" i="1" dirty="0">
                        <a:effectLst>
                          <a:outerShdw blurRad="38100" dist="38100" dir="2700000" algn="tl">
                            <a:srgbClr val="000000">
                              <a:alpha val="43137"/>
                            </a:srgbClr>
                          </a:outerShdw>
                        </a:effectLst>
                        <a:latin typeface="Times New Roman"/>
                        <a:ea typeface="Times New Roman"/>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800" b="1" i="1" dirty="0" smtClean="0">
                        <a:effectLst>
                          <a:outerShdw blurRad="38100" dist="38100" dir="2700000" algn="tl">
                            <a:srgbClr val="000000">
                              <a:alpha val="43137"/>
                            </a:srgbClr>
                          </a:outerShdw>
                        </a:effectLst>
                        <a:latin typeface="+mn-lt"/>
                        <a:ea typeface="Times New Roman"/>
                        <a:cs typeface="Times New Roman"/>
                      </a:endParaRPr>
                    </a:p>
                    <a:p>
                      <a:pPr algn="ctr">
                        <a:spcAft>
                          <a:spcPts val="0"/>
                        </a:spcAft>
                      </a:pPr>
                      <a:r>
                        <a:rPr lang="es-ES" sz="1800" b="1" i="1" dirty="0" smtClean="0">
                          <a:solidFill>
                            <a:schemeClr val="bg1"/>
                          </a:solidFill>
                          <a:effectLst>
                            <a:outerShdw blurRad="38100" dist="38100" dir="2700000" algn="tl">
                              <a:srgbClr val="000000">
                                <a:alpha val="43137"/>
                              </a:srgbClr>
                            </a:outerShdw>
                          </a:effectLst>
                          <a:latin typeface="+mn-lt"/>
                          <a:ea typeface="Times New Roman"/>
                          <a:cs typeface="Times New Roman"/>
                        </a:rPr>
                        <a:t>AREAS </a:t>
                      </a:r>
                      <a:r>
                        <a:rPr lang="es-ES" sz="1800" b="1" i="1" dirty="0">
                          <a:solidFill>
                            <a:schemeClr val="bg1"/>
                          </a:solidFill>
                          <a:effectLst>
                            <a:outerShdw blurRad="38100" dist="38100" dir="2700000" algn="tl">
                              <a:srgbClr val="000000">
                                <a:alpha val="43137"/>
                              </a:srgbClr>
                            </a:outerShdw>
                          </a:effectLst>
                          <a:latin typeface="+mn-lt"/>
                          <a:ea typeface="Times New Roman"/>
                          <a:cs typeface="Times New Roman"/>
                        </a:rPr>
                        <a:t>DE </a:t>
                      </a:r>
                      <a:r>
                        <a:rPr lang="es-ES" sz="1800" b="1" i="1" dirty="0" smtClean="0">
                          <a:solidFill>
                            <a:schemeClr val="bg1"/>
                          </a:solidFill>
                          <a:effectLst>
                            <a:outerShdw blurRad="38100" dist="38100" dir="2700000" algn="tl">
                              <a:srgbClr val="000000">
                                <a:alpha val="43137"/>
                              </a:srgbClr>
                            </a:outerShdw>
                          </a:effectLst>
                          <a:latin typeface="+mn-lt"/>
                          <a:ea typeface="Times New Roman"/>
                          <a:cs typeface="Times New Roman"/>
                        </a:rPr>
                        <a:t>ACCION</a:t>
                      </a:r>
                    </a:p>
                    <a:p>
                      <a:pPr algn="ctr">
                        <a:spcAft>
                          <a:spcPts val="0"/>
                        </a:spcAft>
                      </a:pPr>
                      <a:endParaRPr lang="es-MX" sz="1800" b="1" i="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tcPr>
                </a:tc>
                <a:tc>
                  <a:txBody>
                    <a:bodyPr/>
                    <a:lstStyle/>
                    <a:p>
                      <a:pPr algn="ctr">
                        <a:spcAft>
                          <a:spcPts val="0"/>
                        </a:spcAft>
                      </a:pPr>
                      <a:endParaRPr lang="es-ES" sz="1800" b="1" i="1" dirty="0" smtClean="0">
                        <a:solidFill>
                          <a:schemeClr val="bg1"/>
                        </a:solidFill>
                        <a:effectLst>
                          <a:outerShdw blurRad="38100" dist="38100" dir="2700000" algn="tl">
                            <a:srgbClr val="000000">
                              <a:alpha val="43137"/>
                            </a:srgbClr>
                          </a:outerShdw>
                        </a:effectLst>
                        <a:latin typeface="+mn-lt"/>
                        <a:ea typeface="Times New Roman"/>
                        <a:cs typeface="Times New Roman"/>
                      </a:endParaRPr>
                    </a:p>
                    <a:p>
                      <a:pPr algn="ctr">
                        <a:spcAft>
                          <a:spcPts val="0"/>
                        </a:spcAft>
                      </a:pPr>
                      <a:r>
                        <a:rPr lang="es-ES" sz="1800" b="1" i="1" dirty="0" smtClean="0">
                          <a:solidFill>
                            <a:schemeClr val="bg1"/>
                          </a:solidFill>
                          <a:effectLst>
                            <a:outerShdw blurRad="38100" dist="38100" dir="2700000" algn="tl">
                              <a:srgbClr val="000000">
                                <a:alpha val="43137"/>
                              </a:srgbClr>
                            </a:outerShdw>
                          </a:effectLst>
                          <a:latin typeface="+mn-lt"/>
                          <a:ea typeface="Times New Roman"/>
                          <a:cs typeface="Times New Roman"/>
                        </a:rPr>
                        <a:t>ACCION </a:t>
                      </a:r>
                      <a:r>
                        <a:rPr lang="es-ES" sz="1800" b="1" i="1" dirty="0">
                          <a:solidFill>
                            <a:schemeClr val="bg1"/>
                          </a:solidFill>
                          <a:effectLst>
                            <a:outerShdw blurRad="38100" dist="38100" dir="2700000" algn="tl">
                              <a:srgbClr val="000000">
                                <a:alpha val="43137"/>
                              </a:srgbClr>
                            </a:outerShdw>
                          </a:effectLst>
                          <a:latin typeface="+mn-lt"/>
                          <a:ea typeface="Times New Roman"/>
                          <a:cs typeface="Times New Roman"/>
                        </a:rPr>
                        <a:t>ESTRATEGICA</a:t>
                      </a:r>
                      <a:endParaRPr lang="es-MX" sz="1800" b="1" i="1" dirty="0">
                        <a:solidFill>
                          <a:schemeClr val="bg1"/>
                        </a:solidFill>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tcPr>
                </a:tc>
                <a:extLst>
                  <a:ext uri="{0D108BD9-81ED-4DB2-BD59-A6C34878D82A}">
                    <a16:rowId xmlns:a16="http://schemas.microsoft.com/office/drawing/2014/main" val="10000"/>
                  </a:ext>
                </a:extLst>
              </a:tr>
              <a:tr h="420608">
                <a:tc>
                  <a:txBody>
                    <a:bodyPr/>
                    <a:lstStyle/>
                    <a:p>
                      <a:pPr>
                        <a:spcAft>
                          <a:spcPts val="0"/>
                        </a:spcAft>
                      </a:pPr>
                      <a:r>
                        <a:rPr lang="es-ES" sz="1800" b="1" i="1" dirty="0">
                          <a:effectLst>
                            <a:outerShdw blurRad="38100" dist="38100" dir="2700000" algn="tl">
                              <a:srgbClr val="000000">
                                <a:alpha val="43137"/>
                              </a:srgbClr>
                            </a:outerShdw>
                          </a:effectLst>
                          <a:latin typeface="Arial"/>
                          <a:ea typeface="Times New Roman"/>
                          <a:cs typeface="Times New Roman"/>
                        </a:rPr>
                        <a:t> </a:t>
                      </a:r>
                      <a:endParaRPr lang="es-MX" sz="1800" b="1" i="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algn="ctr">
                        <a:spcAft>
                          <a:spcPts val="0"/>
                        </a:spcAft>
                      </a:pPr>
                      <a:r>
                        <a:rPr lang="es-ES" sz="1800" b="1" dirty="0" smtClean="0">
                          <a:effectLst/>
                          <a:latin typeface="+mn-lt"/>
                          <a:ea typeface="Times New Roman"/>
                          <a:cs typeface="Times New Roman"/>
                        </a:rPr>
                        <a:t>Segmentos existentes</a:t>
                      </a:r>
                    </a:p>
                    <a:p>
                      <a:pPr algn="ctr">
                        <a:spcAft>
                          <a:spcPts val="0"/>
                        </a:spcAft>
                      </a:pP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Penetración en los segmentos</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0800000" scaled="1"/>
                      <a:tileRect/>
                    </a:gradFill>
                  </a:tcPr>
                </a:tc>
                <a:extLst>
                  <a:ext uri="{0D108BD9-81ED-4DB2-BD59-A6C34878D82A}">
                    <a16:rowId xmlns:a16="http://schemas.microsoft.com/office/drawing/2014/main" val="10001"/>
                  </a:ext>
                </a:extLst>
              </a:tr>
              <a:tr h="416888">
                <a:tc>
                  <a:txBody>
                    <a:bodyPr/>
                    <a:lstStyle/>
                    <a:p>
                      <a:pPr algn="ctr">
                        <a:spcAft>
                          <a:spcPts val="0"/>
                        </a:spcAft>
                      </a:pPr>
                      <a:r>
                        <a:rPr lang="es-ES" sz="1800" b="1" i="1" dirty="0">
                          <a:solidFill>
                            <a:schemeClr val="bg1"/>
                          </a:solidFill>
                          <a:effectLst>
                            <a:outerShdw blurRad="38100" dist="38100" dir="2700000" algn="tl">
                              <a:srgbClr val="000000">
                                <a:alpha val="43137"/>
                              </a:srgbClr>
                            </a:outerShdw>
                          </a:effectLst>
                          <a:latin typeface="+mn-lt"/>
                          <a:ea typeface="Times New Roman"/>
                          <a:cs typeface="Times New Roman"/>
                        </a:rPr>
                        <a:t> </a:t>
                      </a:r>
                      <a:endParaRPr lang="es-MX" sz="1800" b="1" i="1" dirty="0">
                        <a:solidFill>
                          <a:schemeClr val="bg1"/>
                        </a:solidFill>
                        <a:effectLst>
                          <a:outerShdw blurRad="38100" dist="38100" dir="2700000" algn="tl">
                            <a:srgbClr val="000000">
                              <a:alpha val="43137"/>
                            </a:srgbClr>
                          </a:outerShdw>
                        </a:effectLst>
                        <a:latin typeface="+mn-lt"/>
                        <a:ea typeface="Times New Roman"/>
                      </a:endParaRPr>
                    </a:p>
                    <a:p>
                      <a:pPr algn="ctr">
                        <a:spcAft>
                          <a:spcPts val="0"/>
                        </a:spcAft>
                      </a:pPr>
                      <a:r>
                        <a:rPr lang="es-ES" sz="1800" b="1" i="1" dirty="0">
                          <a:solidFill>
                            <a:schemeClr val="bg1"/>
                          </a:solidFill>
                          <a:effectLst>
                            <a:outerShdw blurRad="38100" dist="38100" dir="2700000" algn="tl">
                              <a:srgbClr val="000000">
                                <a:alpha val="43137"/>
                              </a:srgbClr>
                            </a:outerShdw>
                          </a:effectLst>
                          <a:latin typeface="+mn-lt"/>
                          <a:ea typeface="Times New Roman"/>
                          <a:cs typeface="Times New Roman"/>
                        </a:rPr>
                        <a:t>PRODUCTOS</a:t>
                      </a:r>
                      <a:endParaRPr lang="es-MX" sz="1800" b="1" i="1" dirty="0">
                        <a:solidFill>
                          <a:schemeClr val="bg1"/>
                        </a:solidFill>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Nuevas áreas</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Ampliación de los segmentos</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tcPr>
                </a:tc>
                <a:extLst>
                  <a:ext uri="{0D108BD9-81ED-4DB2-BD59-A6C34878D82A}">
                    <a16:rowId xmlns:a16="http://schemas.microsoft.com/office/drawing/2014/main" val="10002"/>
                  </a:ext>
                </a:extLst>
              </a:tr>
              <a:tr h="416888">
                <a:tc>
                  <a:txBody>
                    <a:bodyPr/>
                    <a:lstStyle/>
                    <a:p>
                      <a:pPr algn="ctr">
                        <a:spcAft>
                          <a:spcPts val="0"/>
                        </a:spcAft>
                      </a:pPr>
                      <a:r>
                        <a:rPr lang="es-ES" sz="1800" b="1" i="1" dirty="0">
                          <a:solidFill>
                            <a:schemeClr val="bg1"/>
                          </a:solidFill>
                          <a:effectLst>
                            <a:outerShdw blurRad="38100" dist="38100" dir="2700000" algn="tl">
                              <a:srgbClr val="000000">
                                <a:alpha val="43137"/>
                              </a:srgbClr>
                            </a:outerShdw>
                          </a:effectLst>
                          <a:latin typeface="+mn-lt"/>
                          <a:ea typeface="Times New Roman"/>
                          <a:cs typeface="Times New Roman"/>
                        </a:rPr>
                        <a:t>EXISTENTES</a:t>
                      </a:r>
                      <a:endParaRPr lang="es-MX" sz="1800" b="1" i="1" dirty="0">
                        <a:solidFill>
                          <a:schemeClr val="bg1"/>
                        </a:solidFill>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Nuevos </a:t>
                      </a:r>
                      <a:r>
                        <a:rPr lang="es-ES" sz="1800" b="1" dirty="0" smtClean="0">
                          <a:effectLst/>
                          <a:latin typeface="+mn-lt"/>
                          <a:ea typeface="Times New Roman"/>
                          <a:cs typeface="Times New Roman"/>
                        </a:rPr>
                        <a:t>segmentos</a:t>
                      </a:r>
                    </a:p>
                    <a:p>
                      <a:pPr>
                        <a:spcAft>
                          <a:spcPts val="0"/>
                        </a:spcAft>
                      </a:pP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Reposicionamiento del producto</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0800000" scaled="1"/>
                      <a:tileRect/>
                    </a:gradFill>
                  </a:tcPr>
                </a:tc>
                <a:extLst>
                  <a:ext uri="{0D108BD9-81ED-4DB2-BD59-A6C34878D82A}">
                    <a16:rowId xmlns:a16="http://schemas.microsoft.com/office/drawing/2014/main" val="10003"/>
                  </a:ext>
                </a:extLst>
              </a:tr>
              <a:tr h="416888">
                <a:tc>
                  <a:txBody>
                    <a:bodyPr/>
                    <a:lstStyle/>
                    <a:p>
                      <a:pPr>
                        <a:spcAft>
                          <a:spcPts val="0"/>
                        </a:spcAft>
                      </a:pPr>
                      <a:r>
                        <a:rPr lang="es-ES" sz="1800" b="1" i="1" dirty="0">
                          <a:effectLst>
                            <a:outerShdw blurRad="38100" dist="38100" dir="2700000" algn="tl">
                              <a:srgbClr val="000000">
                                <a:alpha val="43137"/>
                              </a:srgbClr>
                            </a:outerShdw>
                          </a:effectLst>
                          <a:latin typeface="+mn-lt"/>
                          <a:ea typeface="Times New Roman"/>
                          <a:cs typeface="Times New Roman"/>
                        </a:rPr>
                        <a:t> </a:t>
                      </a:r>
                      <a:endParaRPr lang="es-MX" sz="1800" b="1" i="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Nuevos mercados</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Desarrollo de mercados</a:t>
                      </a:r>
                      <a:endParaRPr lang="es-MX" sz="1800" b="1" dirty="0">
                        <a:effectLst/>
                        <a:latin typeface="+mn-lt"/>
                        <a:ea typeface="Times New Roman"/>
                      </a:endParaRPr>
                    </a:p>
                    <a:p>
                      <a:pPr>
                        <a:spcAft>
                          <a:spcPts val="0"/>
                        </a:spcAft>
                      </a:pPr>
                      <a:r>
                        <a:rPr lang="es-ES" sz="1800" b="1" dirty="0">
                          <a:effectLst/>
                          <a:latin typeface="+mn-lt"/>
                          <a:ea typeface="Times New Roman"/>
                          <a:cs typeface="Times New Roman"/>
                        </a:rPr>
                        <a:t> </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10800000" scaled="1"/>
                      <a:tileRect/>
                    </a:gradFill>
                  </a:tcPr>
                </a:tc>
                <a:extLst>
                  <a:ext uri="{0D108BD9-81ED-4DB2-BD59-A6C34878D82A}">
                    <a16:rowId xmlns:a16="http://schemas.microsoft.com/office/drawing/2014/main" val="10004"/>
                  </a:ext>
                </a:extLst>
              </a:tr>
              <a:tr h="416888">
                <a:tc>
                  <a:txBody>
                    <a:bodyPr/>
                    <a:lstStyle/>
                    <a:p>
                      <a:pPr>
                        <a:spcAft>
                          <a:spcPts val="0"/>
                        </a:spcAft>
                      </a:pPr>
                      <a:r>
                        <a:rPr lang="es-ES" sz="1800" b="1" i="1" dirty="0">
                          <a:effectLst>
                            <a:outerShdw blurRad="38100" dist="38100" dir="2700000" algn="tl">
                              <a:srgbClr val="000000">
                                <a:alpha val="43137"/>
                              </a:srgbClr>
                            </a:outerShdw>
                          </a:effectLst>
                          <a:latin typeface="+mn-lt"/>
                          <a:ea typeface="Times New Roman"/>
                          <a:cs typeface="Times New Roman"/>
                        </a:rPr>
                        <a:t> </a:t>
                      </a:r>
                      <a:endParaRPr lang="es-MX" sz="1800" b="1" i="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Segmentos existentes</a:t>
                      </a:r>
                      <a:endParaRPr lang="es-MX" sz="1800" b="1" dirty="0">
                        <a:effectLst/>
                        <a:latin typeface="+mn-lt"/>
                        <a:ea typeface="Times New Roman"/>
                      </a:endParaRPr>
                    </a:p>
                    <a:p>
                      <a:pPr>
                        <a:spcAft>
                          <a:spcPts val="0"/>
                        </a:spcAft>
                      </a:pPr>
                      <a:r>
                        <a:rPr lang="es-ES" sz="1800" b="1" dirty="0">
                          <a:effectLst/>
                          <a:latin typeface="+mn-lt"/>
                          <a:ea typeface="Times New Roman"/>
                          <a:cs typeface="Times New Roman"/>
                        </a:rPr>
                        <a:t> </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Reestructuración de segmentos</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0800000" scaled="1"/>
                      <a:tileRect/>
                    </a:gradFill>
                  </a:tcPr>
                </a:tc>
                <a:extLst>
                  <a:ext uri="{0D108BD9-81ED-4DB2-BD59-A6C34878D82A}">
                    <a16:rowId xmlns:a16="http://schemas.microsoft.com/office/drawing/2014/main" val="10005"/>
                  </a:ext>
                </a:extLst>
              </a:tr>
              <a:tr h="416888">
                <a:tc>
                  <a:txBody>
                    <a:bodyPr/>
                    <a:lstStyle/>
                    <a:p>
                      <a:pPr algn="ctr">
                        <a:spcAft>
                          <a:spcPts val="0"/>
                        </a:spcAft>
                      </a:pPr>
                      <a:r>
                        <a:rPr lang="es-ES" sz="1800" b="1" i="1" dirty="0">
                          <a:solidFill>
                            <a:schemeClr val="bg1"/>
                          </a:solidFill>
                          <a:effectLst>
                            <a:outerShdw blurRad="38100" dist="38100" dir="2700000" algn="tl">
                              <a:srgbClr val="000000">
                                <a:alpha val="43137"/>
                              </a:srgbClr>
                            </a:outerShdw>
                          </a:effectLst>
                          <a:latin typeface="+mn-lt"/>
                          <a:ea typeface="Times New Roman"/>
                          <a:cs typeface="Times New Roman"/>
                        </a:rPr>
                        <a:t> </a:t>
                      </a:r>
                      <a:endParaRPr lang="es-MX" sz="1800" b="1" i="1" dirty="0">
                        <a:solidFill>
                          <a:schemeClr val="bg1"/>
                        </a:solidFill>
                        <a:effectLst>
                          <a:outerShdw blurRad="38100" dist="38100" dir="2700000" algn="tl">
                            <a:srgbClr val="000000">
                              <a:alpha val="43137"/>
                            </a:srgbClr>
                          </a:outerShdw>
                        </a:effectLst>
                        <a:latin typeface="+mn-lt"/>
                        <a:ea typeface="Times New Roman"/>
                      </a:endParaRPr>
                    </a:p>
                    <a:p>
                      <a:pPr algn="ctr">
                        <a:spcAft>
                          <a:spcPts val="0"/>
                        </a:spcAft>
                      </a:pPr>
                      <a:r>
                        <a:rPr lang="es-ES" sz="1800" b="1" i="1" dirty="0">
                          <a:solidFill>
                            <a:schemeClr val="bg1"/>
                          </a:solidFill>
                          <a:effectLst>
                            <a:outerShdw blurRad="38100" dist="38100" dir="2700000" algn="tl">
                              <a:srgbClr val="000000">
                                <a:alpha val="43137"/>
                              </a:srgbClr>
                            </a:outerShdw>
                          </a:effectLst>
                          <a:latin typeface="+mn-lt"/>
                          <a:ea typeface="Times New Roman"/>
                          <a:cs typeface="Times New Roman"/>
                        </a:rPr>
                        <a:t>PRODUCTOS</a:t>
                      </a:r>
                      <a:endParaRPr lang="es-MX" sz="1800" b="1" i="1" dirty="0">
                        <a:solidFill>
                          <a:schemeClr val="bg1"/>
                        </a:solidFill>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Nuevas áreas</a:t>
                      </a:r>
                      <a:endParaRPr lang="es-MX" sz="1800" b="1" dirty="0">
                        <a:effectLst/>
                        <a:latin typeface="+mn-lt"/>
                        <a:ea typeface="Times New Roman"/>
                      </a:endParaRPr>
                    </a:p>
                    <a:p>
                      <a:pPr>
                        <a:spcAft>
                          <a:spcPts val="0"/>
                        </a:spcAft>
                      </a:pPr>
                      <a:r>
                        <a:rPr lang="es-ES" sz="1800" b="1" dirty="0">
                          <a:effectLst/>
                          <a:latin typeface="+mn-lt"/>
                          <a:ea typeface="Times New Roman"/>
                          <a:cs typeface="Times New Roman"/>
                        </a:rPr>
                        <a:t> </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Extensión de los segmentos</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0800000" scaled="1"/>
                      <a:tileRect/>
                    </a:gradFill>
                  </a:tcPr>
                </a:tc>
                <a:extLst>
                  <a:ext uri="{0D108BD9-81ED-4DB2-BD59-A6C34878D82A}">
                    <a16:rowId xmlns:a16="http://schemas.microsoft.com/office/drawing/2014/main" val="10006"/>
                  </a:ext>
                </a:extLst>
              </a:tr>
              <a:tr h="416888">
                <a:tc>
                  <a:txBody>
                    <a:bodyPr/>
                    <a:lstStyle/>
                    <a:p>
                      <a:pPr algn="ctr">
                        <a:spcAft>
                          <a:spcPts val="0"/>
                        </a:spcAft>
                      </a:pPr>
                      <a:r>
                        <a:rPr lang="es-ES" sz="1800" b="1" i="1" dirty="0">
                          <a:solidFill>
                            <a:schemeClr val="bg1"/>
                          </a:solidFill>
                          <a:effectLst>
                            <a:outerShdw blurRad="38100" dist="38100" dir="2700000" algn="tl">
                              <a:srgbClr val="000000">
                                <a:alpha val="43137"/>
                              </a:srgbClr>
                            </a:outerShdw>
                          </a:effectLst>
                          <a:latin typeface="+mn-lt"/>
                          <a:ea typeface="Times New Roman"/>
                          <a:cs typeface="Times New Roman"/>
                        </a:rPr>
                        <a:t>NUEVOS</a:t>
                      </a:r>
                      <a:endParaRPr lang="es-MX" sz="1800" b="1" i="1" dirty="0">
                        <a:solidFill>
                          <a:schemeClr val="bg1"/>
                        </a:solidFill>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Nuevos segmentos</a:t>
                      </a:r>
                      <a:endParaRPr lang="es-MX" sz="1800" b="1" dirty="0">
                        <a:effectLst/>
                        <a:latin typeface="+mn-lt"/>
                        <a:ea typeface="Times New Roman"/>
                      </a:endParaRPr>
                    </a:p>
                    <a:p>
                      <a:pPr>
                        <a:spcAft>
                          <a:spcPts val="0"/>
                        </a:spcAft>
                      </a:pPr>
                      <a:r>
                        <a:rPr lang="es-ES" sz="1800" b="1" dirty="0">
                          <a:effectLst/>
                          <a:latin typeface="+mn-lt"/>
                          <a:ea typeface="Times New Roman"/>
                          <a:cs typeface="Times New Roman"/>
                        </a:rPr>
                        <a:t> </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Expansión de los segmentos</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tcPr>
                </a:tc>
                <a:extLst>
                  <a:ext uri="{0D108BD9-81ED-4DB2-BD59-A6C34878D82A}">
                    <a16:rowId xmlns:a16="http://schemas.microsoft.com/office/drawing/2014/main" val="10007"/>
                  </a:ext>
                </a:extLst>
              </a:tr>
              <a:tr h="416888">
                <a:tc>
                  <a:txBody>
                    <a:bodyPr/>
                    <a:lstStyle/>
                    <a:p>
                      <a:pPr>
                        <a:spcAft>
                          <a:spcPts val="0"/>
                        </a:spcAft>
                      </a:pPr>
                      <a:r>
                        <a:rPr lang="es-ES" sz="1800" b="1" i="1" dirty="0">
                          <a:effectLst>
                            <a:outerShdw blurRad="38100" dist="38100" dir="2700000" algn="tl">
                              <a:srgbClr val="000000">
                                <a:alpha val="43137"/>
                              </a:srgbClr>
                            </a:outerShdw>
                          </a:effectLst>
                          <a:latin typeface="Arial"/>
                          <a:ea typeface="Times New Roman"/>
                          <a:cs typeface="Times New Roman"/>
                        </a:rPr>
                        <a:t> </a:t>
                      </a:r>
                      <a:endParaRPr lang="es-MX" sz="1800" b="1" i="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Nuevos mercados</a:t>
                      </a:r>
                      <a:endParaRPr lang="es-MX" sz="1800" b="1" dirty="0">
                        <a:effectLst/>
                        <a:latin typeface="+mn-lt"/>
                        <a:ea typeface="Times New Roman"/>
                      </a:endParaRPr>
                    </a:p>
                    <a:p>
                      <a:pPr>
                        <a:spcAft>
                          <a:spcPts val="0"/>
                        </a:spcAft>
                      </a:pPr>
                      <a:r>
                        <a:rPr lang="es-ES" sz="1800" b="1" dirty="0">
                          <a:effectLst/>
                          <a:latin typeface="+mn-lt"/>
                          <a:ea typeface="Times New Roman"/>
                          <a:cs typeface="Times New Roman"/>
                        </a:rPr>
                        <a:t> </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tcPr>
                </a:tc>
                <a:tc>
                  <a:txBody>
                    <a:bodyPr/>
                    <a:lstStyle/>
                    <a:p>
                      <a:pPr>
                        <a:spcAft>
                          <a:spcPts val="0"/>
                        </a:spcAft>
                      </a:pPr>
                      <a:r>
                        <a:rPr lang="es-ES" sz="1800" b="1" dirty="0">
                          <a:effectLst/>
                          <a:latin typeface="+mn-lt"/>
                          <a:ea typeface="Times New Roman"/>
                          <a:cs typeface="Times New Roman"/>
                        </a:rPr>
                        <a:t>Diversificación</a:t>
                      </a:r>
                      <a:endParaRPr lang="es-MX" sz="1800" b="1" dirty="0">
                        <a:effectLst/>
                        <a:latin typeface="+mn-lt"/>
                        <a:ea typeface="Times New Roman"/>
                      </a:endParaRPr>
                    </a:p>
                    <a:p>
                      <a:pPr>
                        <a:spcAft>
                          <a:spcPts val="0"/>
                        </a:spcAft>
                      </a:pPr>
                      <a:r>
                        <a:rPr lang="es-ES" sz="1800" b="1" dirty="0">
                          <a:effectLst/>
                          <a:latin typeface="+mn-lt"/>
                          <a:ea typeface="Times New Roman"/>
                          <a:cs typeface="Times New Roman"/>
                        </a:rPr>
                        <a:t> </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0800000" scaled="1"/>
                      <a:tileRect/>
                    </a:gra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215091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7" y="1002213"/>
            <a:ext cx="10241777"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GENÉRICAS </a:t>
            </a:r>
            <a:r>
              <a:rPr lang="es-ES" sz="2400" b="1" dirty="0">
                <a:solidFill>
                  <a:schemeClr val="tx1"/>
                </a:solidFill>
              </a:rPr>
              <a:t>DE </a:t>
            </a:r>
            <a:r>
              <a:rPr lang="es-ES" sz="2400" b="1" dirty="0" smtClean="0">
                <a:solidFill>
                  <a:schemeClr val="tx1"/>
                </a:solidFill>
              </a:rPr>
              <a:t>CRECIMIENTO</a:t>
            </a:r>
            <a:endParaRPr lang="es-ES" sz="2400" b="1" dirty="0">
              <a:solidFill>
                <a:schemeClr val="tx1"/>
              </a:solidFill>
            </a:endParaRPr>
          </a:p>
          <a:p>
            <a:endParaRPr lang="en-US" sz="2400" b="1" dirty="0" smtClean="0">
              <a:solidFill>
                <a:schemeClr val="tx1"/>
              </a:solidFill>
            </a:endParaRPr>
          </a:p>
        </p:txBody>
      </p:sp>
      <p:sp>
        <p:nvSpPr>
          <p:cNvPr id="6" name="8 CuadroTexto"/>
          <p:cNvSpPr txBox="1"/>
          <p:nvPr/>
        </p:nvSpPr>
        <p:spPr>
          <a:xfrm>
            <a:off x="652323" y="2769410"/>
            <a:ext cx="2055713" cy="2123658"/>
          </a:xfrm>
          <a:prstGeom prst="rect">
            <a:avLst/>
          </a:prstGeom>
          <a:solidFill>
            <a:schemeClr val="tx1">
              <a:lumMod val="85000"/>
              <a:lumOff val="15000"/>
            </a:schemeClr>
          </a:solidFill>
          <a:ln w="57150">
            <a:solidFill>
              <a:schemeClr val="tx2">
                <a:lumMod val="50000"/>
              </a:schemeClr>
            </a:solidFill>
          </a:ln>
        </p:spPr>
        <p:txBody>
          <a:bodyPr wrap="square" rtlCol="0">
            <a:spAutoFit/>
          </a:bodyPr>
          <a:lstStyle/>
          <a:p>
            <a:pPr algn="ctr"/>
            <a:r>
              <a:rPr lang="es-ES" sz="2200" b="1" i="1" dirty="0">
                <a:solidFill>
                  <a:srgbClr val="FFFF00"/>
                </a:solidFill>
                <a:effectLst>
                  <a:outerShdw blurRad="38100" dist="38100" dir="2700000" algn="tl">
                    <a:srgbClr val="000000">
                      <a:alpha val="43137"/>
                    </a:srgbClr>
                  </a:outerShdw>
                </a:effectLst>
              </a:rPr>
              <a:t>OPCIONES DE CRECIMIENTO CON PRODUCTOS </a:t>
            </a:r>
            <a:r>
              <a:rPr lang="es-ES" sz="2200" b="1" i="1" dirty="0" smtClean="0">
                <a:solidFill>
                  <a:srgbClr val="FFFF00"/>
                </a:solidFill>
                <a:effectLst>
                  <a:outerShdw blurRad="38100" dist="38100" dir="2700000" algn="tl">
                    <a:srgbClr val="000000">
                      <a:alpha val="43137"/>
                    </a:srgbClr>
                  </a:outerShdw>
                </a:effectLst>
              </a:rPr>
              <a:t>EXISTENTES O NUEVOS</a:t>
            </a:r>
            <a:endParaRPr lang="es-ES" sz="2200" b="1" i="1" dirty="0">
              <a:solidFill>
                <a:srgbClr val="FFFF00"/>
              </a:solidFill>
              <a:effectLst>
                <a:outerShdw blurRad="38100" dist="38100" dir="2700000" algn="tl">
                  <a:srgbClr val="000000">
                    <a:alpha val="43137"/>
                  </a:srgbClr>
                </a:outerShdw>
              </a:effectLst>
            </a:endParaRPr>
          </a:p>
        </p:txBody>
      </p:sp>
      <p:graphicFrame>
        <p:nvGraphicFramePr>
          <p:cNvPr id="7" name="3 Marcador de contenido"/>
          <p:cNvGraphicFramePr>
            <a:graphicFrameLocks noGrp="1"/>
          </p:cNvGraphicFramePr>
          <p:nvPr>
            <p:ph idx="1"/>
            <p:extLst>
              <p:ext uri="{D42A27DB-BD31-4B8C-83A1-F6EECF244321}">
                <p14:modId xmlns:p14="http://schemas.microsoft.com/office/powerpoint/2010/main" val="1231094502"/>
              </p:ext>
            </p:extLst>
          </p:nvPr>
        </p:nvGraphicFramePr>
        <p:xfrm>
          <a:off x="2831123" y="1582386"/>
          <a:ext cx="8880231" cy="5101331"/>
        </p:xfrm>
        <a:graphic>
          <a:graphicData uri="http://schemas.openxmlformats.org/drawingml/2006/table">
            <a:tbl>
              <a:tblPr/>
              <a:tblGrid>
                <a:gridCol w="2857119">
                  <a:extLst>
                    <a:ext uri="{9D8B030D-6E8A-4147-A177-3AD203B41FA5}">
                      <a16:colId xmlns:a16="http://schemas.microsoft.com/office/drawing/2014/main" val="20000"/>
                    </a:ext>
                  </a:extLst>
                </a:gridCol>
                <a:gridCol w="6023112">
                  <a:extLst>
                    <a:ext uri="{9D8B030D-6E8A-4147-A177-3AD203B41FA5}">
                      <a16:colId xmlns:a16="http://schemas.microsoft.com/office/drawing/2014/main" val="20001"/>
                    </a:ext>
                  </a:extLst>
                </a:gridCol>
              </a:tblGrid>
              <a:tr h="892108">
                <a:tc>
                  <a:txBody>
                    <a:bodyPr/>
                    <a:lstStyle/>
                    <a:p>
                      <a:pPr algn="ctr">
                        <a:spcAft>
                          <a:spcPts val="0"/>
                        </a:spcAft>
                      </a:pPr>
                      <a:endParaRPr lang="es-AR" sz="1800" b="1" i="1" u="none" strike="noStrike"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algn="ctr">
                        <a:spcAft>
                          <a:spcPts val="0"/>
                        </a:spcAft>
                      </a:pPr>
                      <a:r>
                        <a:rPr lang="es-AR" sz="2200" b="1" i="1" u="none" strike="noStrike" dirty="0" smtClean="0">
                          <a:solidFill>
                            <a:schemeClr val="bg1"/>
                          </a:solidFill>
                          <a:effectLst>
                            <a:outerShdw blurRad="38100" dist="38100" dir="2700000" algn="tl">
                              <a:srgbClr val="000000">
                                <a:alpha val="43137"/>
                              </a:srgbClr>
                            </a:outerShdw>
                          </a:effectLst>
                          <a:latin typeface="+mn-lt"/>
                          <a:ea typeface="Times New Roman"/>
                          <a:cs typeface="Times New Roman"/>
                        </a:rPr>
                        <a:t>OPCION</a:t>
                      </a:r>
                    </a:p>
                    <a:p>
                      <a:pPr algn="ctr">
                        <a:spcAft>
                          <a:spcPts val="0"/>
                        </a:spcAft>
                      </a:pPr>
                      <a:endParaRPr lang="es-MX" sz="1800" b="1" i="1" u="sng" dirty="0">
                        <a:solidFill>
                          <a:srgbClr val="800080"/>
                        </a:solidFill>
                        <a:effectLst>
                          <a:outerShdw blurRad="38100" dist="38100" dir="2700000" algn="tl">
                            <a:srgbClr val="000000">
                              <a:alpha val="43137"/>
                            </a:srgbClr>
                          </a:outerShdw>
                        </a:effectLst>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5400000" scaled="1"/>
                      <a:tileRect/>
                    </a:gradFill>
                  </a:tcPr>
                </a:tc>
                <a:tc>
                  <a:txBody>
                    <a:bodyPr/>
                    <a:lstStyle/>
                    <a:p>
                      <a:pPr algn="ctr">
                        <a:spcAft>
                          <a:spcPts val="0"/>
                        </a:spcAft>
                      </a:pPr>
                      <a:endParaRPr lang="es-ES" sz="1800" b="1" i="1" dirty="0" smtClean="0">
                        <a:solidFill>
                          <a:schemeClr val="bg1"/>
                        </a:solidFill>
                        <a:effectLst>
                          <a:outerShdw blurRad="38100" dist="38100" dir="2700000" algn="tl">
                            <a:srgbClr val="000000">
                              <a:alpha val="43137"/>
                            </a:srgbClr>
                          </a:outerShdw>
                        </a:effectLst>
                        <a:latin typeface="+mn-lt"/>
                        <a:ea typeface="Times New Roman"/>
                        <a:cs typeface="Times New Roman"/>
                      </a:endParaRPr>
                    </a:p>
                    <a:p>
                      <a:pPr algn="ctr">
                        <a:spcAft>
                          <a:spcPts val="0"/>
                        </a:spcAft>
                      </a:pPr>
                      <a:r>
                        <a:rPr lang="es-ES" sz="2200" b="1" i="1" dirty="0" smtClean="0">
                          <a:solidFill>
                            <a:schemeClr val="bg1"/>
                          </a:solidFill>
                          <a:effectLst>
                            <a:outerShdw blurRad="38100" dist="38100" dir="2700000" algn="tl">
                              <a:srgbClr val="000000">
                                <a:alpha val="43137"/>
                              </a:srgbClr>
                            </a:outerShdw>
                          </a:effectLst>
                          <a:latin typeface="+mn-lt"/>
                          <a:ea typeface="Times New Roman"/>
                          <a:cs typeface="Times New Roman"/>
                        </a:rPr>
                        <a:t>OBJETIVO</a:t>
                      </a:r>
                      <a:endParaRPr lang="es-MX" sz="2200" b="1" i="1" dirty="0">
                        <a:solidFill>
                          <a:schemeClr val="bg1"/>
                        </a:solidFill>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tcPr>
                </a:tc>
                <a:extLst>
                  <a:ext uri="{0D108BD9-81ED-4DB2-BD59-A6C34878D82A}">
                    <a16:rowId xmlns:a16="http://schemas.microsoft.com/office/drawing/2014/main" val="10000"/>
                  </a:ext>
                </a:extLst>
              </a:tr>
              <a:tr h="1141898">
                <a:tc>
                  <a:txBody>
                    <a:bodyPr/>
                    <a:lstStyle/>
                    <a:p>
                      <a:pPr algn="l">
                        <a:spcAft>
                          <a:spcPts val="0"/>
                        </a:spcAft>
                      </a:pPr>
                      <a:endParaRPr lang="es-AR" sz="2000" b="1" i="1" u="none" strike="noStrike" dirty="0" smtClean="0">
                        <a:solidFill>
                          <a:srgbClr val="000000"/>
                        </a:solidFill>
                        <a:effectLst>
                          <a:outerShdw blurRad="38100" dist="38100" dir="2700000" algn="tl">
                            <a:srgbClr val="000000">
                              <a:alpha val="43137"/>
                            </a:srgbClr>
                          </a:outerShdw>
                        </a:effectLst>
                        <a:latin typeface="+mn-lt"/>
                        <a:ea typeface="Times New Roman"/>
                        <a:cs typeface="Arial" pitchFamily="34" charset="0"/>
                      </a:endParaRPr>
                    </a:p>
                    <a:p>
                      <a:pPr algn="l">
                        <a:spcAft>
                          <a:spcPts val="0"/>
                        </a:spcAft>
                      </a:pPr>
                      <a:r>
                        <a:rPr lang="es-AR" sz="2000" b="1" i="1" u="none" strike="noStrike" dirty="0" smtClean="0">
                          <a:solidFill>
                            <a:srgbClr val="000000"/>
                          </a:solidFill>
                          <a:effectLst>
                            <a:outerShdw blurRad="38100" dist="38100" dir="2700000" algn="tl">
                              <a:srgbClr val="000000">
                                <a:alpha val="43137"/>
                              </a:srgbClr>
                            </a:outerShdw>
                          </a:effectLst>
                          <a:latin typeface="+mn-lt"/>
                          <a:ea typeface="Times New Roman"/>
                          <a:cs typeface="Arial" pitchFamily="34" charset="0"/>
                        </a:rPr>
                        <a:t>REESTRUCTURACION </a:t>
                      </a:r>
                      <a:r>
                        <a:rPr lang="es-AR" sz="2000" b="1" i="1" u="none" strike="noStrike" dirty="0">
                          <a:solidFill>
                            <a:srgbClr val="000000"/>
                          </a:solidFill>
                          <a:effectLst>
                            <a:outerShdw blurRad="38100" dist="38100" dir="2700000" algn="tl">
                              <a:srgbClr val="000000">
                                <a:alpha val="43137"/>
                              </a:srgbClr>
                            </a:outerShdw>
                          </a:effectLst>
                          <a:latin typeface="+mn-lt"/>
                          <a:ea typeface="Times New Roman"/>
                          <a:cs typeface="Arial" pitchFamily="34" charset="0"/>
                        </a:rPr>
                        <a:t>DE LOS </a:t>
                      </a:r>
                      <a:r>
                        <a:rPr lang="es-AR" sz="2000" b="1" i="1" u="none" strike="noStrike" dirty="0" smtClean="0">
                          <a:solidFill>
                            <a:srgbClr val="000000"/>
                          </a:solidFill>
                          <a:effectLst>
                            <a:outerShdw blurRad="38100" dist="38100" dir="2700000" algn="tl">
                              <a:srgbClr val="000000">
                                <a:alpha val="43137"/>
                              </a:srgbClr>
                            </a:outerShdw>
                          </a:effectLst>
                          <a:latin typeface="+mn-lt"/>
                          <a:ea typeface="Times New Roman"/>
                          <a:cs typeface="Arial" pitchFamily="34" charset="0"/>
                        </a:rPr>
                        <a:t>SEGMENTOS</a:t>
                      </a:r>
                    </a:p>
                    <a:p>
                      <a:pPr algn="l">
                        <a:spcAft>
                          <a:spcPts val="0"/>
                        </a:spcAft>
                      </a:pPr>
                      <a:endParaRPr lang="es-MX" sz="2000" b="1" i="1" u="sng" dirty="0">
                        <a:solidFill>
                          <a:srgbClr val="800080"/>
                        </a:solidFill>
                        <a:effectLst>
                          <a:outerShdw blurRad="38100" dist="38100" dir="2700000" algn="tl">
                            <a:srgbClr val="000000">
                              <a:alpha val="43137"/>
                            </a:srgbClr>
                          </a:outerShdw>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0" scaled="1"/>
                      <a:tileRect/>
                    </a:gradFill>
                  </a:tcPr>
                </a:tc>
                <a:tc>
                  <a:txBody>
                    <a:bodyPr/>
                    <a:lstStyle/>
                    <a:p>
                      <a:pPr algn="just">
                        <a:spcAft>
                          <a:spcPts val="0"/>
                        </a:spcAft>
                      </a:pPr>
                      <a:r>
                        <a:rPr lang="es-ES" sz="1800" b="1" dirty="0">
                          <a:effectLst/>
                          <a:latin typeface="+mn-lt"/>
                          <a:ea typeface="Times New Roman"/>
                          <a:cs typeface="Times New Roman"/>
                        </a:rPr>
                        <a:t>Aumentar la prestación o defender los segmentos actuales  mediante el lanzamiento de productos que compitan directamente con los existentes de la empresa.</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0800000" scaled="1"/>
                      <a:tileRect/>
                    </a:gradFill>
                  </a:tcPr>
                </a:tc>
                <a:extLst>
                  <a:ext uri="{0D108BD9-81ED-4DB2-BD59-A6C34878D82A}">
                    <a16:rowId xmlns:a16="http://schemas.microsoft.com/office/drawing/2014/main" val="10001"/>
                  </a:ext>
                </a:extLst>
              </a:tr>
              <a:tr h="1141898">
                <a:tc>
                  <a:txBody>
                    <a:bodyPr/>
                    <a:lstStyle/>
                    <a:p>
                      <a:pPr>
                        <a:spcAft>
                          <a:spcPts val="0"/>
                        </a:spcAft>
                      </a:pPr>
                      <a:endParaRPr lang="es-ES" sz="2000" b="1" i="1" dirty="0" smtClean="0">
                        <a:effectLst>
                          <a:outerShdw blurRad="38100" dist="38100" dir="2700000" algn="tl">
                            <a:srgbClr val="000000">
                              <a:alpha val="43137"/>
                            </a:srgbClr>
                          </a:outerShdw>
                        </a:effectLst>
                        <a:latin typeface="+mn-lt"/>
                        <a:ea typeface="Times New Roman"/>
                        <a:cs typeface="Arial" pitchFamily="34" charset="0"/>
                      </a:endParaRPr>
                    </a:p>
                    <a:p>
                      <a:pPr>
                        <a:spcAft>
                          <a:spcPts val="0"/>
                        </a:spcAft>
                      </a:pPr>
                      <a:r>
                        <a:rPr lang="es-ES" sz="2000" b="1" i="1" dirty="0" smtClean="0">
                          <a:effectLst>
                            <a:outerShdw blurRad="38100" dist="38100" dir="2700000" algn="tl">
                              <a:srgbClr val="000000">
                                <a:alpha val="43137"/>
                              </a:srgbClr>
                            </a:outerShdw>
                          </a:effectLst>
                          <a:latin typeface="+mn-lt"/>
                          <a:ea typeface="Times New Roman"/>
                          <a:cs typeface="Arial" pitchFamily="34" charset="0"/>
                        </a:rPr>
                        <a:t>EXTENSION </a:t>
                      </a:r>
                      <a:r>
                        <a:rPr lang="es-ES" sz="2000" b="1" i="1" dirty="0">
                          <a:effectLst>
                            <a:outerShdw blurRad="38100" dist="38100" dir="2700000" algn="tl">
                              <a:srgbClr val="000000">
                                <a:alpha val="43137"/>
                              </a:srgbClr>
                            </a:outerShdw>
                          </a:effectLst>
                          <a:latin typeface="+mn-lt"/>
                          <a:ea typeface="Times New Roman"/>
                          <a:cs typeface="Arial" pitchFamily="34" charset="0"/>
                        </a:rPr>
                        <a:t>DE LOS SEGMENTOS</a:t>
                      </a:r>
                      <a:endParaRPr lang="es-MX" sz="2000" b="1" i="1" dirty="0">
                        <a:effectLst>
                          <a:outerShdw blurRad="38100" dist="38100" dir="2700000" algn="tl">
                            <a:srgbClr val="000000">
                              <a:alpha val="43137"/>
                            </a:srgbClr>
                          </a:outerShdw>
                        </a:effectLst>
                        <a:latin typeface="+mn-lt"/>
                        <a:ea typeface="Times New Roman"/>
                        <a:cs typeface="Arial" pitchFamily="34" charset="0"/>
                      </a:endParaRPr>
                    </a:p>
                    <a:p>
                      <a:pPr>
                        <a:spcAft>
                          <a:spcPts val="0"/>
                        </a:spcAft>
                      </a:pPr>
                      <a:r>
                        <a:rPr lang="es-ES" sz="2000" b="1" i="1" dirty="0">
                          <a:effectLst>
                            <a:outerShdw blurRad="38100" dist="38100" dir="2700000" algn="tl">
                              <a:srgbClr val="000000">
                                <a:alpha val="43137"/>
                              </a:srgbClr>
                            </a:outerShdw>
                          </a:effectLst>
                          <a:latin typeface="+mn-lt"/>
                          <a:ea typeface="Times New Roman"/>
                          <a:cs typeface="Arial" pitchFamily="34" charset="0"/>
                        </a:rPr>
                        <a:t> </a:t>
                      </a:r>
                      <a:endParaRPr lang="es-MX" sz="2000" b="1" i="1" dirty="0">
                        <a:effectLst>
                          <a:outerShdw blurRad="38100" dist="38100" dir="2700000" algn="tl">
                            <a:srgbClr val="000000">
                              <a:alpha val="43137"/>
                            </a:srgbClr>
                          </a:outerShdw>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0" scaled="1"/>
                      <a:tileRect/>
                    </a:gradFill>
                  </a:tcPr>
                </a:tc>
                <a:tc>
                  <a:txBody>
                    <a:bodyPr/>
                    <a:lstStyle/>
                    <a:p>
                      <a:pPr algn="just">
                        <a:spcAft>
                          <a:spcPts val="0"/>
                        </a:spcAft>
                      </a:pPr>
                      <a:r>
                        <a:rPr lang="es-ES" sz="1800" b="1" dirty="0" smtClean="0">
                          <a:effectLst/>
                          <a:latin typeface="+mn-lt"/>
                          <a:ea typeface="Times New Roman"/>
                          <a:cs typeface="Times New Roman"/>
                        </a:rPr>
                        <a:t>Aumentar </a:t>
                      </a:r>
                      <a:r>
                        <a:rPr lang="es-ES" sz="1800" b="1" dirty="0">
                          <a:effectLst/>
                          <a:latin typeface="+mn-lt"/>
                          <a:ea typeface="Times New Roman"/>
                          <a:cs typeface="Times New Roman"/>
                        </a:rPr>
                        <a:t>la prestación mediante el lanzamiento de productos especialmente adaptados a los requerimientos adicionales, antes no servidos por la empresa. Dentro de sus mismos mercados.</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0800000" scaled="1"/>
                      <a:tileRect/>
                    </a:gradFill>
                  </a:tcPr>
                </a:tc>
                <a:extLst>
                  <a:ext uri="{0D108BD9-81ED-4DB2-BD59-A6C34878D82A}">
                    <a16:rowId xmlns:a16="http://schemas.microsoft.com/office/drawing/2014/main" val="10002"/>
                  </a:ext>
                </a:extLst>
              </a:tr>
              <a:tr h="856423">
                <a:tc>
                  <a:txBody>
                    <a:bodyPr/>
                    <a:lstStyle/>
                    <a:p>
                      <a:pPr>
                        <a:spcAft>
                          <a:spcPts val="0"/>
                        </a:spcAft>
                      </a:pPr>
                      <a:r>
                        <a:rPr lang="es-ES" sz="2000" b="1" i="1" dirty="0">
                          <a:effectLst>
                            <a:outerShdw blurRad="38100" dist="38100" dir="2700000" algn="tl">
                              <a:srgbClr val="000000">
                                <a:alpha val="43137"/>
                              </a:srgbClr>
                            </a:outerShdw>
                          </a:effectLst>
                          <a:latin typeface="+mn-lt"/>
                          <a:ea typeface="Times New Roman"/>
                          <a:cs typeface="Arial" pitchFamily="34" charset="0"/>
                        </a:rPr>
                        <a:t>EXPANSION DEL MERCADO</a:t>
                      </a:r>
                      <a:endParaRPr lang="es-MX" sz="2000" b="1" i="1" dirty="0">
                        <a:effectLst>
                          <a:outerShdw blurRad="38100" dist="38100" dir="2700000" algn="tl">
                            <a:srgbClr val="000000">
                              <a:alpha val="43137"/>
                            </a:srgbClr>
                          </a:outerShdw>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tcPr>
                </a:tc>
                <a:tc>
                  <a:txBody>
                    <a:bodyPr/>
                    <a:lstStyle/>
                    <a:p>
                      <a:pPr algn="just">
                        <a:spcAft>
                          <a:spcPts val="0"/>
                        </a:spcAft>
                      </a:pPr>
                      <a:r>
                        <a:rPr lang="es-ES" sz="1800" b="1" dirty="0">
                          <a:effectLst/>
                          <a:latin typeface="+mn-lt"/>
                          <a:ea typeface="Times New Roman"/>
                          <a:cs typeface="Times New Roman"/>
                        </a:rPr>
                        <a:t>Aumentar la prestación  de los servicios mediante la participación en segmentos adicionales antes no servidos por la organización</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tcPr>
                </a:tc>
                <a:extLst>
                  <a:ext uri="{0D108BD9-81ED-4DB2-BD59-A6C34878D82A}">
                    <a16:rowId xmlns:a16="http://schemas.microsoft.com/office/drawing/2014/main" val="10003"/>
                  </a:ext>
                </a:extLst>
              </a:tr>
              <a:tr h="856423">
                <a:tc>
                  <a:txBody>
                    <a:bodyPr/>
                    <a:lstStyle/>
                    <a:p>
                      <a:pPr>
                        <a:spcAft>
                          <a:spcPts val="0"/>
                        </a:spcAft>
                      </a:pPr>
                      <a:endParaRPr lang="es-ES" sz="2000" b="1" i="1" dirty="0" smtClean="0">
                        <a:effectLst>
                          <a:outerShdw blurRad="38100" dist="38100" dir="2700000" algn="tl">
                            <a:srgbClr val="000000">
                              <a:alpha val="43137"/>
                            </a:srgbClr>
                          </a:outerShdw>
                        </a:effectLst>
                        <a:latin typeface="+mn-lt"/>
                        <a:ea typeface="Times New Roman"/>
                        <a:cs typeface="Arial" pitchFamily="34" charset="0"/>
                      </a:endParaRPr>
                    </a:p>
                    <a:p>
                      <a:pPr>
                        <a:spcAft>
                          <a:spcPts val="0"/>
                        </a:spcAft>
                      </a:pPr>
                      <a:r>
                        <a:rPr lang="es-ES" sz="2000" b="1" i="1" dirty="0" smtClean="0">
                          <a:effectLst>
                            <a:outerShdw blurRad="38100" dist="38100" dir="2700000" algn="tl">
                              <a:srgbClr val="000000">
                                <a:alpha val="43137"/>
                              </a:srgbClr>
                            </a:outerShdw>
                          </a:effectLst>
                          <a:latin typeface="+mn-lt"/>
                          <a:ea typeface="Times New Roman"/>
                          <a:cs typeface="Arial" pitchFamily="34" charset="0"/>
                        </a:rPr>
                        <a:t>DIVERSIFICACION</a:t>
                      </a:r>
                      <a:endParaRPr lang="es-MX" sz="2000" b="1" i="1" dirty="0">
                        <a:effectLst>
                          <a:outerShdw blurRad="38100" dist="38100" dir="2700000" algn="tl">
                            <a:srgbClr val="000000">
                              <a:alpha val="43137"/>
                            </a:srgbClr>
                          </a:outerShdw>
                        </a:effectLst>
                        <a:latin typeface="+mn-lt"/>
                        <a:ea typeface="Times New Roman"/>
                        <a:cs typeface="Arial" pitchFamily="34" charset="0"/>
                      </a:endParaRPr>
                    </a:p>
                    <a:p>
                      <a:pPr>
                        <a:spcAft>
                          <a:spcPts val="0"/>
                        </a:spcAft>
                      </a:pPr>
                      <a:r>
                        <a:rPr lang="es-ES" sz="2000" b="1" i="1" dirty="0">
                          <a:effectLst>
                            <a:outerShdw blurRad="38100" dist="38100" dir="2700000" algn="tl">
                              <a:srgbClr val="000000">
                                <a:alpha val="43137"/>
                              </a:srgbClr>
                            </a:outerShdw>
                          </a:effectLst>
                          <a:latin typeface="+mn-lt"/>
                          <a:ea typeface="Times New Roman"/>
                          <a:cs typeface="Arial" pitchFamily="34" charset="0"/>
                        </a:rPr>
                        <a:t> </a:t>
                      </a:r>
                      <a:endParaRPr lang="es-MX" sz="2000" b="1" i="1" dirty="0">
                        <a:effectLst>
                          <a:outerShdw blurRad="38100" dist="38100" dir="2700000" algn="tl">
                            <a:srgbClr val="000000">
                              <a:alpha val="43137"/>
                            </a:srgbClr>
                          </a:outerShdw>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a:tcPr>
                </a:tc>
                <a:tc>
                  <a:txBody>
                    <a:bodyPr/>
                    <a:lstStyle/>
                    <a:p>
                      <a:pPr algn="just">
                        <a:spcAft>
                          <a:spcPts val="0"/>
                        </a:spcAft>
                      </a:pPr>
                      <a:r>
                        <a:rPr lang="es-ES" sz="1800" b="1" dirty="0">
                          <a:effectLst/>
                          <a:latin typeface="+mn-lt"/>
                          <a:ea typeface="Times New Roman"/>
                          <a:cs typeface="Times New Roman"/>
                        </a:rPr>
                        <a:t>Aumentar la prestación  de los servicios mediante la incursión en nuevas áreas del mercado no servidas con anterioridad</a:t>
                      </a:r>
                      <a:endParaRPr lang="es-MX" sz="1800" b="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794522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7" y="1002213"/>
            <a:ext cx="10241777"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GENÉRICAS </a:t>
            </a:r>
            <a:r>
              <a:rPr lang="es-ES" sz="2400" b="1" dirty="0">
                <a:solidFill>
                  <a:schemeClr val="tx1"/>
                </a:solidFill>
              </a:rPr>
              <a:t>DE </a:t>
            </a:r>
            <a:r>
              <a:rPr lang="es-ES" sz="2400" b="1" dirty="0" smtClean="0">
                <a:solidFill>
                  <a:schemeClr val="tx1"/>
                </a:solidFill>
              </a:rPr>
              <a:t>COMPETITIVIDAD</a:t>
            </a:r>
            <a:endParaRPr lang="es-ES" sz="2400" b="1" dirty="0">
              <a:solidFill>
                <a:schemeClr val="tx1"/>
              </a:solidFill>
            </a:endParaRPr>
          </a:p>
          <a:p>
            <a:endParaRPr lang="en-US" sz="2400" b="1" dirty="0" smtClean="0">
              <a:solidFill>
                <a:schemeClr val="tx1"/>
              </a:solidFill>
            </a:endParaRPr>
          </a:p>
        </p:txBody>
      </p:sp>
      <p:sp>
        <p:nvSpPr>
          <p:cNvPr id="6" name="8 CuadroTexto"/>
          <p:cNvSpPr txBox="1"/>
          <p:nvPr/>
        </p:nvSpPr>
        <p:spPr>
          <a:xfrm>
            <a:off x="1006146" y="3251483"/>
            <a:ext cx="2178800" cy="1107996"/>
          </a:xfrm>
          <a:prstGeom prst="rect">
            <a:avLst/>
          </a:prstGeom>
          <a:solidFill>
            <a:schemeClr val="tx1">
              <a:lumMod val="85000"/>
              <a:lumOff val="15000"/>
            </a:schemeClr>
          </a:solidFill>
          <a:ln w="57150">
            <a:solidFill>
              <a:schemeClr val="tx2">
                <a:lumMod val="50000"/>
              </a:schemeClr>
            </a:solidFill>
          </a:ln>
        </p:spPr>
        <p:txBody>
          <a:bodyPr wrap="square" rtlCol="0">
            <a:spAutoFit/>
          </a:bodyPr>
          <a:lstStyle/>
          <a:p>
            <a:pPr algn="ctr"/>
            <a:r>
              <a:rPr lang="es-ES" sz="2200" b="1" i="1" dirty="0">
                <a:solidFill>
                  <a:srgbClr val="FFFF00"/>
                </a:solidFill>
                <a:effectLst>
                  <a:outerShdw blurRad="38100" dist="38100" dir="2700000" algn="tl">
                    <a:srgbClr val="000000">
                      <a:alpha val="43137"/>
                    </a:srgbClr>
                  </a:outerShdw>
                </a:effectLst>
              </a:rPr>
              <a:t>ESTRATEGIAS COMPETITIVAS GENÉRICAS</a:t>
            </a:r>
          </a:p>
        </p:txBody>
      </p:sp>
      <p:sp>
        <p:nvSpPr>
          <p:cNvPr id="10" name="16 Rectángulo"/>
          <p:cNvSpPr/>
          <p:nvPr/>
        </p:nvSpPr>
        <p:spPr>
          <a:xfrm>
            <a:off x="5509425" y="2882199"/>
            <a:ext cx="5832649" cy="353763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7 Rectángulo"/>
          <p:cNvSpPr/>
          <p:nvPr/>
        </p:nvSpPr>
        <p:spPr>
          <a:xfrm>
            <a:off x="4255826" y="2891571"/>
            <a:ext cx="1253600" cy="1733069"/>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8 Rectángulo"/>
          <p:cNvSpPr/>
          <p:nvPr/>
        </p:nvSpPr>
        <p:spPr>
          <a:xfrm>
            <a:off x="5509426" y="2306135"/>
            <a:ext cx="3024336" cy="576064"/>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3" name="20 Conector recto"/>
          <p:cNvCxnSpPr/>
          <p:nvPr/>
        </p:nvCxnSpPr>
        <p:spPr>
          <a:xfrm>
            <a:off x="5509425" y="4615848"/>
            <a:ext cx="5832649"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22 Conector recto"/>
          <p:cNvCxnSpPr/>
          <p:nvPr/>
        </p:nvCxnSpPr>
        <p:spPr>
          <a:xfrm>
            <a:off x="8461754" y="2882199"/>
            <a:ext cx="0" cy="3537637"/>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23 CuadroTexto"/>
          <p:cNvSpPr txBox="1"/>
          <p:nvPr/>
        </p:nvSpPr>
        <p:spPr>
          <a:xfrm>
            <a:off x="5509426" y="2440859"/>
            <a:ext cx="2952328" cy="369332"/>
          </a:xfrm>
          <a:prstGeom prst="rect">
            <a:avLst/>
          </a:prstGeom>
          <a:noFill/>
        </p:spPr>
        <p:txBody>
          <a:bodyPr wrap="square" rtlCol="0">
            <a:spAutoFit/>
          </a:bodyPr>
          <a:lstStyle/>
          <a:p>
            <a:pPr algn="ctr"/>
            <a:r>
              <a:rPr lang="es-ES" b="1" i="1" dirty="0" smtClean="0">
                <a:solidFill>
                  <a:schemeClr val="bg1"/>
                </a:solidFill>
                <a:effectLst>
                  <a:outerShdw blurRad="38100" dist="38100" dir="2700000" algn="tl">
                    <a:srgbClr val="000000">
                      <a:alpha val="43137"/>
                    </a:srgbClr>
                  </a:outerShdw>
                </a:effectLst>
              </a:rPr>
              <a:t>Bajo Costo</a:t>
            </a:r>
            <a:endParaRPr lang="es-AR" b="1" i="1" dirty="0">
              <a:solidFill>
                <a:schemeClr val="bg1"/>
              </a:solidFill>
              <a:effectLst>
                <a:outerShdw blurRad="38100" dist="38100" dir="2700000" algn="tl">
                  <a:srgbClr val="000000">
                    <a:alpha val="43137"/>
                  </a:srgbClr>
                </a:outerShdw>
              </a:effectLst>
            </a:endParaRPr>
          </a:p>
        </p:txBody>
      </p:sp>
      <p:sp>
        <p:nvSpPr>
          <p:cNvPr id="16" name="25 CuadroTexto"/>
          <p:cNvSpPr txBox="1"/>
          <p:nvPr/>
        </p:nvSpPr>
        <p:spPr>
          <a:xfrm rot="16200000">
            <a:off x="4003418" y="3287359"/>
            <a:ext cx="1733648" cy="923330"/>
          </a:xfrm>
          <a:prstGeom prst="rect">
            <a:avLst/>
          </a:prstGeom>
          <a:noFill/>
        </p:spPr>
        <p:txBody>
          <a:bodyPr wrap="square" rtlCol="0">
            <a:spAutoFit/>
          </a:bodyPr>
          <a:lstStyle/>
          <a:p>
            <a:pPr algn="ctr"/>
            <a:r>
              <a:rPr lang="es-MX" b="1" i="1" dirty="0" smtClean="0">
                <a:solidFill>
                  <a:schemeClr val="bg1"/>
                </a:solidFill>
                <a:effectLst>
                  <a:outerShdw blurRad="38100" dist="38100" dir="2700000" algn="tl">
                    <a:srgbClr val="000000">
                      <a:alpha val="43137"/>
                    </a:srgbClr>
                  </a:outerShdw>
                </a:effectLst>
              </a:rPr>
              <a:t>Amplia Selección de Compradores</a:t>
            </a:r>
          </a:p>
        </p:txBody>
      </p:sp>
      <p:sp>
        <p:nvSpPr>
          <p:cNvPr id="17" name="33 Rectángulo"/>
          <p:cNvSpPr/>
          <p:nvPr/>
        </p:nvSpPr>
        <p:spPr>
          <a:xfrm>
            <a:off x="5509426" y="3063059"/>
            <a:ext cx="2952328" cy="646331"/>
          </a:xfrm>
          <a:prstGeom prst="rect">
            <a:avLst/>
          </a:prstGeom>
        </p:spPr>
        <p:txBody>
          <a:bodyPr wrap="square">
            <a:spAutoFit/>
          </a:bodyPr>
          <a:lstStyle/>
          <a:p>
            <a:pPr algn="ctr"/>
            <a:r>
              <a:rPr lang="es-MX" b="1" i="1" dirty="0" smtClean="0">
                <a:effectLst>
                  <a:outerShdw blurRad="38100" dist="38100" dir="2700000" algn="tl">
                    <a:srgbClr val="000000">
                      <a:alpha val="43137"/>
                    </a:srgbClr>
                  </a:outerShdw>
                </a:effectLst>
              </a:rPr>
              <a:t>ESTRATEGIA DE BAJOS COSTOS GENERALES</a:t>
            </a:r>
            <a:endParaRPr lang="es-MX" b="1" i="1" dirty="0">
              <a:effectLst>
                <a:outerShdw blurRad="38100" dist="38100" dir="2700000" algn="tl">
                  <a:srgbClr val="000000">
                    <a:alpha val="43137"/>
                  </a:srgbClr>
                </a:outerShdw>
              </a:effectLst>
            </a:endParaRPr>
          </a:p>
        </p:txBody>
      </p:sp>
      <p:sp>
        <p:nvSpPr>
          <p:cNvPr id="18" name="34 Rectángulo"/>
          <p:cNvSpPr/>
          <p:nvPr/>
        </p:nvSpPr>
        <p:spPr>
          <a:xfrm>
            <a:off x="8461754" y="2971389"/>
            <a:ext cx="2880320" cy="646331"/>
          </a:xfrm>
          <a:prstGeom prst="rect">
            <a:avLst/>
          </a:prstGeom>
        </p:spPr>
        <p:txBody>
          <a:bodyPr wrap="square">
            <a:spAutoFit/>
          </a:bodyPr>
          <a:lstStyle/>
          <a:p>
            <a:pPr algn="ctr"/>
            <a:r>
              <a:rPr lang="es-MX" b="1" i="1" dirty="0" smtClean="0">
                <a:effectLst>
                  <a:outerShdw blurRad="38100" dist="38100" dir="2700000" algn="tl">
                    <a:srgbClr val="000000">
                      <a:alpha val="43137"/>
                    </a:srgbClr>
                  </a:outerShdw>
                </a:effectLst>
              </a:rPr>
              <a:t>ESTRATEGIA DE DIFERENCIACIÓN AMPLIA</a:t>
            </a:r>
            <a:endParaRPr lang="es-MX" b="1" i="1" dirty="0">
              <a:effectLst>
                <a:outerShdw blurRad="38100" dist="38100" dir="2700000" algn="tl">
                  <a:srgbClr val="000000">
                    <a:alpha val="43137"/>
                  </a:srgbClr>
                </a:outerShdw>
              </a:effectLst>
            </a:endParaRPr>
          </a:p>
        </p:txBody>
      </p:sp>
      <p:sp>
        <p:nvSpPr>
          <p:cNvPr id="19" name="35 Rectángulo"/>
          <p:cNvSpPr/>
          <p:nvPr/>
        </p:nvSpPr>
        <p:spPr>
          <a:xfrm>
            <a:off x="5509426" y="5547029"/>
            <a:ext cx="2952328" cy="646331"/>
          </a:xfrm>
          <a:prstGeom prst="rect">
            <a:avLst/>
          </a:prstGeom>
        </p:spPr>
        <p:txBody>
          <a:bodyPr wrap="square">
            <a:spAutoFit/>
          </a:bodyPr>
          <a:lstStyle/>
          <a:p>
            <a:pPr algn="ctr"/>
            <a:r>
              <a:rPr lang="es-MX" b="1" i="1" dirty="0" smtClean="0">
                <a:effectLst>
                  <a:outerShdw blurRad="38100" dist="38100" dir="2700000" algn="tl">
                    <a:srgbClr val="000000">
                      <a:alpha val="43137"/>
                    </a:srgbClr>
                  </a:outerShdw>
                </a:effectLst>
              </a:rPr>
              <a:t>ESTRATEGIA DE BAJOS COSTOS DIRIGIDA</a:t>
            </a:r>
          </a:p>
        </p:txBody>
      </p:sp>
      <p:sp>
        <p:nvSpPr>
          <p:cNvPr id="20" name="36 Rectángulo"/>
          <p:cNvSpPr/>
          <p:nvPr/>
        </p:nvSpPr>
        <p:spPr>
          <a:xfrm>
            <a:off x="8533762" y="5547029"/>
            <a:ext cx="2952328" cy="646331"/>
          </a:xfrm>
          <a:prstGeom prst="rect">
            <a:avLst/>
          </a:prstGeom>
        </p:spPr>
        <p:txBody>
          <a:bodyPr wrap="square">
            <a:spAutoFit/>
          </a:bodyPr>
          <a:lstStyle/>
          <a:p>
            <a:pPr algn="ctr"/>
            <a:r>
              <a:rPr lang="es-MX" b="1" i="1" dirty="0" smtClean="0">
                <a:effectLst>
                  <a:outerShdw blurRad="38100" dist="38100" dir="2700000" algn="tl">
                    <a:srgbClr val="000000">
                      <a:alpha val="43137"/>
                    </a:srgbClr>
                  </a:outerShdw>
                </a:effectLst>
              </a:rPr>
              <a:t>ESTRATECIA DE DIFERENCIACIÓN DIRIGIDA</a:t>
            </a:r>
            <a:endParaRPr lang="es-MX" b="1" i="1" dirty="0">
              <a:effectLst>
                <a:outerShdw blurRad="38100" dist="38100" dir="2700000" algn="tl">
                  <a:srgbClr val="000000">
                    <a:alpha val="43137"/>
                  </a:srgbClr>
                </a:outerShdw>
              </a:effectLst>
            </a:endParaRPr>
          </a:p>
        </p:txBody>
      </p:sp>
      <p:sp>
        <p:nvSpPr>
          <p:cNvPr id="21" name="29 Rectángulo"/>
          <p:cNvSpPr/>
          <p:nvPr/>
        </p:nvSpPr>
        <p:spPr>
          <a:xfrm>
            <a:off x="8461754" y="2306135"/>
            <a:ext cx="2880320" cy="576064"/>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30 Rectángulo"/>
          <p:cNvSpPr/>
          <p:nvPr/>
        </p:nvSpPr>
        <p:spPr>
          <a:xfrm>
            <a:off x="4255826" y="4624640"/>
            <a:ext cx="1253600" cy="1795196"/>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26 CuadroTexto"/>
          <p:cNvSpPr txBox="1"/>
          <p:nvPr/>
        </p:nvSpPr>
        <p:spPr>
          <a:xfrm rot="16200000">
            <a:off x="3990229" y="5060573"/>
            <a:ext cx="1795196" cy="923330"/>
          </a:xfrm>
          <a:prstGeom prst="rect">
            <a:avLst/>
          </a:prstGeom>
          <a:noFill/>
        </p:spPr>
        <p:txBody>
          <a:bodyPr wrap="square" rtlCol="0">
            <a:spAutoFit/>
          </a:bodyPr>
          <a:lstStyle/>
          <a:p>
            <a:pPr algn="ctr"/>
            <a:r>
              <a:rPr lang="es-MX" b="1" i="1" dirty="0" smtClean="0">
                <a:solidFill>
                  <a:schemeClr val="bg1"/>
                </a:solidFill>
                <a:effectLst>
                  <a:outerShdw blurRad="38100" dist="38100" dir="2700000" algn="tl">
                    <a:srgbClr val="000000">
                      <a:alpha val="43137"/>
                    </a:srgbClr>
                  </a:outerShdw>
                </a:effectLst>
              </a:rPr>
              <a:t>Pequeño Segmento de Compradores</a:t>
            </a:r>
            <a:endParaRPr lang="es-MX" b="1" i="1" dirty="0">
              <a:solidFill>
                <a:schemeClr val="bg1"/>
              </a:solidFill>
              <a:effectLst>
                <a:outerShdw blurRad="38100" dist="38100" dir="2700000" algn="tl">
                  <a:srgbClr val="000000">
                    <a:alpha val="43137"/>
                  </a:srgbClr>
                </a:outerShdw>
              </a:effectLst>
            </a:endParaRPr>
          </a:p>
        </p:txBody>
      </p:sp>
      <p:sp>
        <p:nvSpPr>
          <p:cNvPr id="24" name="24 CuadroTexto"/>
          <p:cNvSpPr txBox="1"/>
          <p:nvPr/>
        </p:nvSpPr>
        <p:spPr>
          <a:xfrm>
            <a:off x="8461754" y="2440859"/>
            <a:ext cx="2880320" cy="369332"/>
          </a:xfrm>
          <a:prstGeom prst="rect">
            <a:avLst/>
          </a:prstGeom>
          <a:noFill/>
        </p:spPr>
        <p:txBody>
          <a:bodyPr wrap="square" rtlCol="0">
            <a:spAutoFit/>
          </a:bodyPr>
          <a:lstStyle/>
          <a:p>
            <a:pPr algn="ctr"/>
            <a:r>
              <a:rPr lang="es-ES" b="1" i="1" dirty="0" smtClean="0">
                <a:solidFill>
                  <a:schemeClr val="bg1"/>
                </a:solidFill>
                <a:effectLst>
                  <a:outerShdw blurRad="38100" dist="38100" dir="2700000" algn="tl">
                    <a:srgbClr val="000000">
                      <a:alpha val="43137"/>
                    </a:srgbClr>
                  </a:outerShdw>
                </a:effectLst>
              </a:rPr>
              <a:t>Diferenciación</a:t>
            </a:r>
            <a:endParaRPr lang="es-AR" b="1" i="1" dirty="0">
              <a:solidFill>
                <a:schemeClr val="bg1"/>
              </a:solidFill>
              <a:effectLst>
                <a:outerShdw blurRad="38100" dist="38100" dir="2700000" algn="tl">
                  <a:srgbClr val="000000">
                    <a:alpha val="43137"/>
                  </a:srgbClr>
                </a:outerShdw>
              </a:effectLst>
            </a:endParaRPr>
          </a:p>
        </p:txBody>
      </p:sp>
      <p:sp>
        <p:nvSpPr>
          <p:cNvPr id="27" name="38 Rectángulo"/>
          <p:cNvSpPr/>
          <p:nvPr/>
        </p:nvSpPr>
        <p:spPr>
          <a:xfrm>
            <a:off x="5509426" y="1730071"/>
            <a:ext cx="5832648" cy="576064"/>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39 Rectángulo"/>
          <p:cNvSpPr/>
          <p:nvPr/>
        </p:nvSpPr>
        <p:spPr>
          <a:xfrm>
            <a:off x="3571882" y="2882199"/>
            <a:ext cx="684584" cy="3537637"/>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b="1" i="1" dirty="0" smtClean="0">
                <a:effectLst>
                  <a:outerShdw blurRad="38100" dist="38100" dir="2700000" algn="tl">
                    <a:srgbClr val="000000">
                      <a:alpha val="43137"/>
                    </a:srgbClr>
                  </a:outerShdw>
                </a:effectLst>
              </a:rPr>
              <a:t>OBJETIVO COMERCIAL</a:t>
            </a:r>
            <a:endParaRPr lang="es-AR" dirty="0"/>
          </a:p>
        </p:txBody>
      </p:sp>
      <p:sp>
        <p:nvSpPr>
          <p:cNvPr id="29" name="40 CuadroTexto"/>
          <p:cNvSpPr txBox="1"/>
          <p:nvPr/>
        </p:nvSpPr>
        <p:spPr>
          <a:xfrm>
            <a:off x="5509426" y="1802079"/>
            <a:ext cx="5832648" cy="369332"/>
          </a:xfrm>
          <a:prstGeom prst="rect">
            <a:avLst/>
          </a:prstGeom>
          <a:noFill/>
        </p:spPr>
        <p:txBody>
          <a:bodyPr wrap="square" rtlCol="0">
            <a:spAutoFit/>
          </a:bodyPr>
          <a:lstStyle/>
          <a:p>
            <a:pPr algn="ctr"/>
            <a:r>
              <a:rPr lang="es-ES" b="1" i="1" dirty="0" smtClean="0">
                <a:solidFill>
                  <a:schemeClr val="bg1"/>
                </a:solidFill>
                <a:effectLst>
                  <a:outerShdw blurRad="38100" dist="38100" dir="2700000" algn="tl">
                    <a:srgbClr val="000000">
                      <a:alpha val="43137"/>
                    </a:srgbClr>
                  </a:outerShdw>
                </a:effectLst>
              </a:rPr>
              <a:t>TIPO DE VENTAJA COMPETIVA QUE SE PERSIGUE</a:t>
            </a:r>
            <a:endParaRPr lang="es-AR" b="1" i="1" dirty="0">
              <a:solidFill>
                <a:schemeClr val="bg1"/>
              </a:solidFill>
              <a:effectLst>
                <a:outerShdw blurRad="38100" dist="38100" dir="2700000" algn="tl">
                  <a:srgbClr val="000000">
                    <a:alpha val="43137"/>
                  </a:srgbClr>
                </a:outerShdw>
              </a:effectLst>
            </a:endParaRPr>
          </a:p>
        </p:txBody>
      </p:sp>
      <p:sp>
        <p:nvSpPr>
          <p:cNvPr id="25" name="32 Rectángulo"/>
          <p:cNvSpPr/>
          <p:nvPr/>
        </p:nvSpPr>
        <p:spPr>
          <a:xfrm>
            <a:off x="7021594" y="3920477"/>
            <a:ext cx="2880320" cy="1584176"/>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37 CuadroTexto"/>
          <p:cNvSpPr txBox="1"/>
          <p:nvPr/>
        </p:nvSpPr>
        <p:spPr>
          <a:xfrm>
            <a:off x="7021594" y="4475620"/>
            <a:ext cx="2880320" cy="646331"/>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ESTRATEGIA DE MEJORES COSTOS</a:t>
            </a:r>
            <a:endParaRPr lang="es-AR"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1789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761869" y="882520"/>
            <a:ext cx="10241777"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GENÉRICAS </a:t>
            </a:r>
            <a:r>
              <a:rPr lang="es-ES" sz="2400" b="1" dirty="0">
                <a:solidFill>
                  <a:schemeClr val="tx1"/>
                </a:solidFill>
              </a:rPr>
              <a:t>DE </a:t>
            </a:r>
            <a:r>
              <a:rPr lang="es-ES" sz="2400" b="1" dirty="0" smtClean="0">
                <a:solidFill>
                  <a:schemeClr val="tx1"/>
                </a:solidFill>
              </a:rPr>
              <a:t>COMPETITIVIDAD</a:t>
            </a:r>
            <a:endParaRPr lang="es-ES" sz="2400" b="1" dirty="0">
              <a:solidFill>
                <a:schemeClr val="tx1"/>
              </a:solidFill>
            </a:endParaRPr>
          </a:p>
          <a:p>
            <a:endParaRPr lang="en-US" sz="2400" b="1" dirty="0" smtClean="0">
              <a:solidFill>
                <a:schemeClr val="tx1"/>
              </a:solidFill>
            </a:endParaRPr>
          </a:p>
        </p:txBody>
      </p:sp>
      <p:graphicFrame>
        <p:nvGraphicFramePr>
          <p:cNvPr id="30" name="28 Tabla"/>
          <p:cNvGraphicFramePr>
            <a:graphicFrameLocks noGrp="1"/>
          </p:cNvGraphicFramePr>
          <p:nvPr>
            <p:extLst>
              <p:ext uri="{D42A27DB-BD31-4B8C-83A1-F6EECF244321}">
                <p14:modId xmlns:p14="http://schemas.microsoft.com/office/powerpoint/2010/main" val="2563095714"/>
              </p:ext>
            </p:extLst>
          </p:nvPr>
        </p:nvGraphicFramePr>
        <p:xfrm>
          <a:off x="1248512" y="1278770"/>
          <a:ext cx="10755134" cy="5409848"/>
        </p:xfrm>
        <a:graphic>
          <a:graphicData uri="http://schemas.openxmlformats.org/drawingml/2006/table">
            <a:tbl>
              <a:tblPr/>
              <a:tblGrid>
                <a:gridCol w="1406769">
                  <a:extLst>
                    <a:ext uri="{9D8B030D-6E8A-4147-A177-3AD203B41FA5}">
                      <a16:colId xmlns:a16="http://schemas.microsoft.com/office/drawing/2014/main" val="20000"/>
                    </a:ext>
                  </a:extLst>
                </a:gridCol>
                <a:gridCol w="1670539">
                  <a:extLst>
                    <a:ext uri="{9D8B030D-6E8A-4147-A177-3AD203B41FA5}">
                      <a16:colId xmlns:a16="http://schemas.microsoft.com/office/drawing/2014/main" val="20001"/>
                    </a:ext>
                  </a:extLst>
                </a:gridCol>
                <a:gridCol w="1617784">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2250831">
                  <a:extLst>
                    <a:ext uri="{9D8B030D-6E8A-4147-A177-3AD203B41FA5}">
                      <a16:colId xmlns:a16="http://schemas.microsoft.com/office/drawing/2014/main" val="20004"/>
                    </a:ext>
                  </a:extLst>
                </a:gridCol>
                <a:gridCol w="1980411">
                  <a:extLst>
                    <a:ext uri="{9D8B030D-6E8A-4147-A177-3AD203B41FA5}">
                      <a16:colId xmlns:a16="http://schemas.microsoft.com/office/drawing/2014/main" val="20005"/>
                    </a:ext>
                  </a:extLst>
                </a:gridCol>
              </a:tblGrid>
              <a:tr h="576064">
                <a:tc>
                  <a:txBody>
                    <a:bodyPr/>
                    <a:lstStyle/>
                    <a:p>
                      <a:pPr algn="l">
                        <a:spcAft>
                          <a:spcPts val="0"/>
                        </a:spcAft>
                      </a:pPr>
                      <a:endParaRPr lang="es-ES" sz="1400" b="1" dirty="0" smtClean="0">
                        <a:effectLst>
                          <a:outerShdw blurRad="38100" dist="38100" dir="2700000" algn="tl">
                            <a:srgbClr val="000000">
                              <a:alpha val="43137"/>
                            </a:srgbClr>
                          </a:outerShdw>
                        </a:effectLst>
                        <a:latin typeface="+mn-lt"/>
                        <a:ea typeface="Times New Roman"/>
                        <a:cs typeface="Times New Roman"/>
                      </a:endParaRPr>
                    </a:p>
                    <a:p>
                      <a:pPr algn="l">
                        <a:spcAft>
                          <a:spcPts val="0"/>
                        </a:spcAft>
                      </a:pPr>
                      <a:endParaRPr lang="es-MX" sz="1400" b="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400" b="1" dirty="0" smtClean="0">
                        <a:solidFill>
                          <a:schemeClr val="bg1"/>
                        </a:solidFill>
                        <a:effectLst/>
                        <a:latin typeface="+mn-lt"/>
                        <a:ea typeface="Times New Roman"/>
                      </a:endParaRPr>
                    </a:p>
                    <a:p>
                      <a:pPr algn="ctr">
                        <a:spcAft>
                          <a:spcPts val="0"/>
                        </a:spcAft>
                      </a:pPr>
                      <a:r>
                        <a:rPr lang="es-MX" sz="1400" b="1" dirty="0" smtClean="0">
                          <a:solidFill>
                            <a:schemeClr val="bg1"/>
                          </a:solidFill>
                          <a:effectLst/>
                          <a:latin typeface="+mn-lt"/>
                          <a:ea typeface="Times New Roman"/>
                        </a:rPr>
                        <a:t>EMPRESA DE COSTOS BAJOS</a:t>
                      </a:r>
                      <a:endParaRPr lang="es-MX" sz="14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MX" sz="1400" b="1" dirty="0" smtClean="0">
                        <a:solidFill>
                          <a:schemeClr val="bg1"/>
                        </a:solidFill>
                        <a:effectLst/>
                        <a:latin typeface="+mn-lt"/>
                        <a:ea typeface="Times New Roman"/>
                      </a:endParaRPr>
                    </a:p>
                    <a:p>
                      <a:pPr algn="ctr">
                        <a:spcAft>
                          <a:spcPts val="0"/>
                        </a:spcAft>
                      </a:pPr>
                      <a:r>
                        <a:rPr lang="es-MX" sz="1400" b="1" dirty="0" smtClean="0">
                          <a:solidFill>
                            <a:schemeClr val="bg1"/>
                          </a:solidFill>
                          <a:effectLst/>
                          <a:latin typeface="+mn-lt"/>
                          <a:ea typeface="Times New Roman"/>
                        </a:rPr>
                        <a:t>DIFERENCIACIÓN AMPLIA</a:t>
                      </a:r>
                      <a:endParaRPr lang="es-MX" sz="14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MX" sz="1400" b="1" dirty="0" smtClean="0">
                        <a:solidFill>
                          <a:schemeClr val="bg1"/>
                        </a:solidFill>
                        <a:effectLst/>
                        <a:latin typeface="+mn-lt"/>
                        <a:ea typeface="Times New Roman"/>
                      </a:endParaRPr>
                    </a:p>
                    <a:p>
                      <a:pPr algn="ctr">
                        <a:spcAft>
                          <a:spcPts val="0"/>
                        </a:spcAft>
                      </a:pPr>
                      <a:r>
                        <a:rPr lang="es-MX" sz="1400" b="1" dirty="0" smtClean="0">
                          <a:solidFill>
                            <a:schemeClr val="bg1"/>
                          </a:solidFill>
                          <a:effectLst/>
                          <a:latin typeface="+mn-lt"/>
                          <a:ea typeface="Times New Roman"/>
                        </a:rPr>
                        <a:t>EMPRESA DIRIGIDA DE BAJOS COSTOS</a:t>
                      </a:r>
                      <a:endParaRPr lang="es-MX" sz="14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MX" sz="1400" b="1" dirty="0" smtClean="0">
                        <a:solidFill>
                          <a:schemeClr val="bg1"/>
                        </a:solidFill>
                        <a:effectLst/>
                        <a:latin typeface="+mn-lt"/>
                        <a:ea typeface="Times New Roman"/>
                      </a:endParaRPr>
                    </a:p>
                    <a:p>
                      <a:pPr algn="ctr">
                        <a:spcAft>
                          <a:spcPts val="0"/>
                        </a:spcAft>
                      </a:pPr>
                      <a:r>
                        <a:rPr lang="es-MX" sz="1400" b="1" dirty="0" smtClean="0">
                          <a:solidFill>
                            <a:schemeClr val="bg1"/>
                          </a:solidFill>
                          <a:effectLst/>
                          <a:latin typeface="+mn-lt"/>
                          <a:ea typeface="Times New Roman"/>
                        </a:rPr>
                        <a:t>DIFERENCIACIÓN DIRIGIDA</a:t>
                      </a:r>
                      <a:endParaRPr lang="es-MX" sz="14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MX" sz="1400" b="1" dirty="0" smtClean="0">
                        <a:solidFill>
                          <a:schemeClr val="bg1"/>
                        </a:solidFill>
                        <a:effectLst/>
                        <a:latin typeface="+mn-lt"/>
                        <a:ea typeface="Times New Roman"/>
                      </a:endParaRPr>
                    </a:p>
                    <a:p>
                      <a:pPr algn="ctr">
                        <a:spcAft>
                          <a:spcPts val="0"/>
                        </a:spcAft>
                      </a:pPr>
                      <a:r>
                        <a:rPr lang="es-MX" sz="1400" b="1" dirty="0" smtClean="0">
                          <a:solidFill>
                            <a:schemeClr val="bg1"/>
                          </a:solidFill>
                          <a:effectLst/>
                          <a:latin typeface="+mn-lt"/>
                          <a:ea typeface="Times New Roman"/>
                        </a:rPr>
                        <a:t>EMPRESA DE MEJORES COSTOS</a:t>
                      </a:r>
                      <a:endParaRPr lang="es-MX" sz="14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920603">
                <a:tc>
                  <a:txBody>
                    <a:bodyPr/>
                    <a:lstStyle/>
                    <a:p>
                      <a:pPr algn="l">
                        <a:spcAft>
                          <a:spcPts val="0"/>
                        </a:spcAft>
                      </a:pPr>
                      <a:endParaRPr lang="es-ES" sz="1500" b="1" i="1" dirty="0" smtClean="0">
                        <a:effectLst>
                          <a:outerShdw blurRad="38100" dist="38100" dir="2700000" algn="tl">
                            <a:srgbClr val="000000">
                              <a:alpha val="43137"/>
                            </a:srgbClr>
                          </a:outerShdw>
                        </a:effectLst>
                        <a:latin typeface="+mn-lt"/>
                        <a:ea typeface="Times New Roman"/>
                        <a:cs typeface="Times New Roman"/>
                      </a:endParaRPr>
                    </a:p>
                    <a:p>
                      <a:pPr algn="l">
                        <a:spcAft>
                          <a:spcPts val="0"/>
                        </a:spcAft>
                      </a:pPr>
                      <a:endParaRPr lang="es-ES" sz="1500" b="1" i="1" dirty="0" smtClean="0">
                        <a:effectLst>
                          <a:outerShdw blurRad="38100" dist="38100" dir="2700000" algn="tl">
                            <a:srgbClr val="000000">
                              <a:alpha val="43137"/>
                            </a:srgbClr>
                          </a:outerShdw>
                        </a:effectLst>
                        <a:latin typeface="+mn-lt"/>
                        <a:ea typeface="Times New Roman"/>
                        <a:cs typeface="Times New Roman"/>
                      </a:endParaRPr>
                    </a:p>
                    <a:p>
                      <a:pPr algn="l">
                        <a:spcAft>
                          <a:spcPts val="0"/>
                        </a:spcAft>
                      </a:pPr>
                      <a:r>
                        <a:rPr lang="es-ES" sz="1500" b="1" i="1" dirty="0" smtClean="0">
                          <a:effectLst>
                            <a:outerShdw blurRad="38100" dist="38100" dir="2700000" algn="tl">
                              <a:srgbClr val="000000">
                                <a:alpha val="43137"/>
                              </a:srgbClr>
                            </a:outerShdw>
                          </a:effectLst>
                          <a:latin typeface="+mn-lt"/>
                          <a:ea typeface="Times New Roman"/>
                          <a:cs typeface="Times New Roman"/>
                        </a:rPr>
                        <a:t>Objetivo estratégico</a:t>
                      </a:r>
                      <a:endParaRPr lang="es-MX" sz="1500" b="1" i="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tcPr>
                </a:tc>
                <a:tc>
                  <a:txBody>
                    <a:bodyPr/>
                    <a:lstStyle/>
                    <a:p>
                      <a:pPr algn="ctr">
                        <a:spcAft>
                          <a:spcPts val="0"/>
                        </a:spcAft>
                      </a:pPr>
                      <a:r>
                        <a:rPr lang="es-MX" sz="1400" b="1" i="1" dirty="0" smtClean="0">
                          <a:effectLst/>
                          <a:latin typeface="+mn-lt"/>
                          <a:ea typeface="Times New Roman"/>
                          <a:cs typeface="Arial" pitchFamily="34" charset="0"/>
                        </a:rPr>
                        <a:t>Una sección amplia del mercado</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i="1" dirty="0" smtClean="0">
                          <a:effectLst/>
                          <a:latin typeface="+mn-lt"/>
                          <a:ea typeface="Times New Roman"/>
                          <a:cs typeface="Arial" pitchFamily="34" charset="0"/>
                        </a:rPr>
                        <a:t>Una sección amplia del mercado</a:t>
                      </a:r>
                    </a:p>
                    <a:p>
                      <a:pPr algn="ctr">
                        <a:spcAft>
                          <a:spcPts val="0"/>
                        </a:spcAft>
                      </a:pP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i="1" dirty="0" smtClean="0">
                          <a:effectLst/>
                          <a:latin typeface="+mn-lt"/>
                          <a:ea typeface="Times New Roman"/>
                          <a:cs typeface="Arial" pitchFamily="34" charset="0"/>
                        </a:rPr>
                        <a:t>Nicho de mercado (necesidades y preferencias del comprador diferenciadas)</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i="1" dirty="0" smtClean="0">
                          <a:effectLst/>
                          <a:latin typeface="+mn-lt"/>
                          <a:ea typeface="Times New Roman"/>
                          <a:cs typeface="Arial" pitchFamily="34" charset="0"/>
                        </a:rPr>
                        <a:t>Nicho de mercado (necesidades y preferencias del comprador diferenciadas</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i="1" dirty="0" smtClean="0">
                          <a:effectLst/>
                          <a:latin typeface="+mn-lt"/>
                          <a:ea typeface="Times New Roman"/>
                          <a:cs typeface="Arial" pitchFamily="34" charset="0"/>
                        </a:rPr>
                        <a:t>Compradores conscientes del valor. Posición</a:t>
                      </a:r>
                      <a:r>
                        <a:rPr lang="es-ES" sz="1400" b="1" i="1" baseline="0" dirty="0" smtClean="0">
                          <a:effectLst/>
                          <a:latin typeface="+mn-lt"/>
                          <a:ea typeface="Times New Roman"/>
                          <a:cs typeface="Arial" pitchFamily="34" charset="0"/>
                        </a:rPr>
                        <a:t> media del mercado</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0603">
                <a:tc>
                  <a:txBody>
                    <a:bodyPr/>
                    <a:lstStyle/>
                    <a:p>
                      <a:pPr algn="l">
                        <a:spcAft>
                          <a:spcPts val="0"/>
                        </a:spcAft>
                      </a:pPr>
                      <a:endParaRPr lang="es-ES" sz="1500" b="1" i="1" dirty="0" smtClean="0">
                        <a:effectLst>
                          <a:outerShdw blurRad="38100" dist="38100" dir="2700000" algn="tl">
                            <a:srgbClr val="000000">
                              <a:alpha val="43137"/>
                            </a:srgbClr>
                          </a:outerShdw>
                        </a:effectLst>
                        <a:latin typeface="+mn-lt"/>
                        <a:ea typeface="Times New Roman"/>
                        <a:cs typeface="Times New Roman"/>
                      </a:endParaRPr>
                    </a:p>
                    <a:p>
                      <a:pPr algn="l">
                        <a:spcAft>
                          <a:spcPts val="0"/>
                        </a:spcAft>
                      </a:pPr>
                      <a:r>
                        <a:rPr lang="es-ES" sz="1500" b="1" i="1" dirty="0" smtClean="0">
                          <a:effectLst>
                            <a:outerShdw blurRad="38100" dist="38100" dir="2700000" algn="tl">
                              <a:srgbClr val="000000">
                                <a:alpha val="43137"/>
                              </a:srgbClr>
                            </a:outerShdw>
                          </a:effectLst>
                          <a:latin typeface="+mn-lt"/>
                          <a:ea typeface="Times New Roman"/>
                          <a:cs typeface="Times New Roman"/>
                        </a:rPr>
                        <a:t>Base de la ventaja competitiva</a:t>
                      </a:r>
                      <a:endParaRPr lang="es-MX" sz="1500" b="1" i="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tcPr>
                </a:tc>
                <a:tc>
                  <a:txBody>
                    <a:bodyPr/>
                    <a:lstStyle/>
                    <a:p>
                      <a:pPr algn="ctr">
                        <a:spcAft>
                          <a:spcPts val="0"/>
                        </a:spcAft>
                      </a:pPr>
                      <a:r>
                        <a:rPr lang="es-MX" sz="1400" b="1" i="1" dirty="0" smtClean="0">
                          <a:effectLst/>
                          <a:latin typeface="+mn-lt"/>
                          <a:ea typeface="Times New Roman"/>
                          <a:cs typeface="Arial" pitchFamily="34" charset="0"/>
                        </a:rPr>
                        <a:t>Costos generales menores que de los competidores</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i="1" dirty="0" smtClean="0">
                          <a:effectLst/>
                          <a:latin typeface="+mn-lt"/>
                          <a:ea typeface="Times New Roman"/>
                          <a:cs typeface="Arial" pitchFamily="34" charset="0"/>
                        </a:rPr>
                        <a:t>Capacidad para ofrecer algo distintivo</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i="1" dirty="0" smtClean="0">
                          <a:effectLst/>
                          <a:latin typeface="+mn-lt"/>
                          <a:ea typeface="Times New Roman"/>
                          <a:cs typeface="Arial" pitchFamily="34" charset="0"/>
                        </a:rPr>
                        <a:t>Costos generales más bajos que el de los rivales en el nicho</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i="1" dirty="0" smtClean="0">
                          <a:effectLst/>
                          <a:latin typeface="+mn-lt"/>
                          <a:ea typeface="Times New Roman"/>
                          <a:cs typeface="Arial" pitchFamily="34" charset="0"/>
                        </a:rPr>
                        <a:t>Atributos que atraigan específicamente a los miembros del nicho</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i="1" dirty="0" smtClean="0">
                          <a:effectLst/>
                          <a:latin typeface="+mn-lt"/>
                          <a:ea typeface="Times New Roman"/>
                          <a:cs typeface="Arial" pitchFamily="34" charset="0"/>
                        </a:rPr>
                        <a:t>Capacidad de ofrecer mejores artículos a precios atractivos</a:t>
                      </a:r>
                      <a:r>
                        <a:rPr lang="es-ES" sz="1400" b="1" i="1" dirty="0">
                          <a:effectLst/>
                          <a:latin typeface="+mn-lt"/>
                          <a:ea typeface="Times New Roman"/>
                          <a:cs typeface="Arial" pitchFamily="34" charset="0"/>
                        </a:rPr>
                        <a:t>	</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04724">
                <a:tc>
                  <a:txBody>
                    <a:bodyPr/>
                    <a:lstStyle/>
                    <a:p>
                      <a:pPr algn="l">
                        <a:spcAft>
                          <a:spcPts val="0"/>
                        </a:spcAft>
                      </a:pPr>
                      <a:endParaRPr lang="es-MX" sz="1500" b="1" i="1" dirty="0" smtClean="0">
                        <a:effectLst>
                          <a:outerShdw blurRad="38100" dist="38100" dir="2700000" algn="tl">
                            <a:srgbClr val="000000">
                              <a:alpha val="43137"/>
                            </a:srgbClr>
                          </a:outerShdw>
                        </a:effectLst>
                        <a:latin typeface="+mn-lt"/>
                        <a:ea typeface="Times New Roman"/>
                        <a:cs typeface="Arial" pitchFamily="34" charset="0"/>
                      </a:endParaRPr>
                    </a:p>
                    <a:p>
                      <a:pPr algn="l">
                        <a:spcAft>
                          <a:spcPts val="0"/>
                        </a:spcAft>
                      </a:pPr>
                      <a:endParaRPr lang="es-MX" sz="1500" b="1" i="1" dirty="0" smtClean="0">
                        <a:effectLst>
                          <a:outerShdw blurRad="38100" dist="38100" dir="2700000" algn="tl">
                            <a:srgbClr val="000000">
                              <a:alpha val="43137"/>
                            </a:srgbClr>
                          </a:outerShdw>
                        </a:effectLst>
                        <a:latin typeface="+mn-lt"/>
                        <a:ea typeface="Times New Roman"/>
                        <a:cs typeface="Arial" pitchFamily="34" charset="0"/>
                      </a:endParaRPr>
                    </a:p>
                    <a:p>
                      <a:pPr algn="l">
                        <a:spcAft>
                          <a:spcPts val="0"/>
                        </a:spcAft>
                      </a:pPr>
                      <a:r>
                        <a:rPr lang="es-MX" sz="1500" b="1" i="1" dirty="0" smtClean="0">
                          <a:effectLst>
                            <a:outerShdw blurRad="38100" dist="38100" dir="2700000" algn="tl">
                              <a:srgbClr val="000000">
                                <a:alpha val="43137"/>
                              </a:srgbClr>
                            </a:outerShdw>
                          </a:effectLst>
                          <a:latin typeface="+mn-lt"/>
                          <a:ea typeface="Times New Roman"/>
                          <a:cs typeface="Arial" pitchFamily="34" charset="0"/>
                        </a:rPr>
                        <a:t>Línea de productos</a:t>
                      </a:r>
                      <a:endParaRPr lang="es-MX" sz="1500" b="1" i="1" dirty="0">
                        <a:effectLst>
                          <a:outerShdw blurRad="38100" dist="38100" dir="2700000" algn="tl">
                            <a:srgbClr val="000000">
                              <a:alpha val="43137"/>
                            </a:srgbClr>
                          </a:outerShdw>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0" scaled="1"/>
                      <a:tileRect/>
                    </a:gradFill>
                  </a:tcPr>
                </a:tc>
                <a:tc>
                  <a:txBody>
                    <a:bodyPr/>
                    <a:lstStyle/>
                    <a:p>
                      <a:pPr algn="ctr">
                        <a:spcAft>
                          <a:spcPts val="0"/>
                        </a:spcAft>
                      </a:pPr>
                      <a:r>
                        <a:rPr lang="es-MX" sz="1400" b="1" i="1" dirty="0" smtClean="0">
                          <a:effectLst/>
                          <a:latin typeface="+mn-lt"/>
                          <a:ea typeface="Times New Roman"/>
                          <a:cs typeface="Arial" pitchFamily="34" charset="0"/>
                        </a:rPr>
                        <a:t>Un buen producto básico con pocas variaciones</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i="1" dirty="0" smtClean="0">
                          <a:effectLst/>
                          <a:latin typeface="+mn-lt"/>
                          <a:ea typeface="Times New Roman"/>
                          <a:cs typeface="Arial" pitchFamily="34" charset="0"/>
                        </a:rPr>
                        <a:t>Muchas variaciones del producto y amplia selección; características distintivas</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i="1" dirty="0" smtClean="0">
                          <a:effectLst/>
                          <a:latin typeface="+mn-lt"/>
                          <a:ea typeface="Times New Roman"/>
                          <a:cs typeface="Arial" pitchFamily="34" charset="0"/>
                        </a:rPr>
                        <a:t>Características y atributos adecuados a los gustos y necesidades del nicho</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i="1" dirty="0" smtClean="0">
                          <a:effectLst/>
                          <a:latin typeface="+mn-lt"/>
                          <a:ea typeface="Times New Roman"/>
                          <a:cs typeface="Arial" pitchFamily="34" charset="0"/>
                        </a:rPr>
                        <a:t>Características y atributos ajustados a los gustos y necesidades del nicho</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i="1" dirty="0" smtClean="0">
                          <a:effectLst/>
                          <a:latin typeface="+mn-lt"/>
                          <a:ea typeface="Times New Roman"/>
                          <a:cs typeface="Arial" pitchFamily="34" charset="0"/>
                        </a:rPr>
                        <a:t>Artículos con atributos atractivos; características variadas;</a:t>
                      </a:r>
                      <a:r>
                        <a:rPr lang="es-ES" sz="1400" b="1" i="1" baseline="0" dirty="0" smtClean="0">
                          <a:effectLst/>
                          <a:latin typeface="+mn-lt"/>
                          <a:ea typeface="Times New Roman"/>
                          <a:cs typeface="Arial" pitchFamily="34" charset="0"/>
                        </a:rPr>
                        <a:t> buena calidad</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8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500" b="1" i="1" dirty="0" smtClean="0">
                        <a:effectLst>
                          <a:outerShdw blurRad="38100" dist="38100" dir="2700000" algn="tl">
                            <a:srgbClr val="000000">
                              <a:alpha val="43137"/>
                            </a:srgbClr>
                          </a:outerShdw>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500" b="1" i="1" dirty="0" smtClean="0">
                        <a:effectLst>
                          <a:outerShdw blurRad="38100" dist="38100" dir="2700000" algn="tl">
                            <a:srgbClr val="000000">
                              <a:alpha val="43137"/>
                            </a:srgbClr>
                          </a:outerShdw>
                        </a:effectLst>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500" b="1" i="1" dirty="0" smtClean="0">
                          <a:effectLst>
                            <a:outerShdw blurRad="38100" dist="38100" dir="2700000" algn="tl">
                              <a:srgbClr val="000000">
                                <a:alpha val="43137"/>
                              </a:srgbClr>
                            </a:outerShdw>
                          </a:effectLst>
                          <a:latin typeface="+mn-lt"/>
                          <a:ea typeface="Times New Roman"/>
                          <a:cs typeface="Times New Roman"/>
                        </a:rPr>
                        <a:t>Enfoque</a:t>
                      </a:r>
                      <a:r>
                        <a:rPr lang="es-ES" sz="1500" b="1" i="1" baseline="0" dirty="0" smtClean="0">
                          <a:effectLst>
                            <a:outerShdw blurRad="38100" dist="38100" dir="2700000" algn="tl">
                              <a:srgbClr val="000000">
                                <a:alpha val="43137"/>
                              </a:srgbClr>
                            </a:outerShdw>
                          </a:effectLst>
                          <a:latin typeface="+mn-lt"/>
                          <a:ea typeface="Times New Roman"/>
                          <a:cs typeface="Times New Roman"/>
                        </a:rPr>
                        <a:t> en la producción</a:t>
                      </a:r>
                      <a:endParaRPr lang="es-MX" sz="1500" b="1" i="1" dirty="0" smtClean="0">
                        <a:effectLst>
                          <a:outerShdw blurRad="38100" dist="38100" dir="2700000" algn="tl">
                            <a:srgbClr val="000000">
                              <a:alpha val="43137"/>
                            </a:srgbClr>
                          </a:outerShdw>
                        </a:effectLst>
                        <a:latin typeface="+mn-lt"/>
                        <a:ea typeface="Times New Roman"/>
                      </a:endParaRPr>
                    </a:p>
                    <a:p>
                      <a:pPr algn="l">
                        <a:spcAft>
                          <a:spcPts val="0"/>
                        </a:spcAft>
                      </a:pPr>
                      <a:endParaRPr lang="es-MX" sz="1500" b="1" i="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ctr">
                        <a:spcAft>
                          <a:spcPts val="0"/>
                        </a:spcAft>
                      </a:pPr>
                      <a:r>
                        <a:rPr lang="es-MX" sz="1400" b="1" i="1" dirty="0" smtClean="0">
                          <a:effectLst/>
                          <a:latin typeface="+mn-lt"/>
                          <a:ea typeface="Times New Roman"/>
                          <a:cs typeface="Arial" pitchFamily="34" charset="0"/>
                        </a:rPr>
                        <a:t>Búsqueda continua de reducción de costos sosteniendo sus atributos</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b="1" i="1" dirty="0" smtClean="0">
                          <a:effectLst/>
                          <a:latin typeface="+mn-lt"/>
                          <a:ea typeface="Times New Roman"/>
                          <a:cs typeface="Arial" pitchFamily="34" charset="0"/>
                        </a:rPr>
                        <a:t>Centrado en las características diferenciadoras, generando  la superioridad del producto</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b="1" i="1" dirty="0" smtClean="0">
                          <a:effectLst/>
                          <a:latin typeface="+mn-lt"/>
                          <a:ea typeface="Times New Roman"/>
                          <a:cs typeface="Arial" pitchFamily="34" charset="0"/>
                        </a:rPr>
                        <a:t>Búsqueda continua de reducción de costos de los productos del nicho</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b="1" i="1" dirty="0" smtClean="0">
                          <a:effectLst/>
                          <a:latin typeface="+mn-lt"/>
                          <a:ea typeface="Times New Roman"/>
                          <a:cs typeface="Arial" pitchFamily="34" charset="0"/>
                        </a:rPr>
                        <a:t>Producción en pequeña escala de artículos a la medida que se ajustan a los gustos y  requerimientos del nicho</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400" b="1" i="1" dirty="0" smtClean="0">
                          <a:effectLst/>
                          <a:latin typeface="+mn-lt"/>
                          <a:ea typeface="Times New Roman"/>
                          <a:cs typeface="Arial" pitchFamily="34" charset="0"/>
                        </a:rPr>
                        <a:t>Concentrarse en las características de vanguardia y atributos atractivos con costos menores que los rivales</a:t>
                      </a:r>
                      <a:endParaRPr lang="es-MX" sz="14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679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5"/>
          <p:cNvSpPr>
            <a:spLocks noGrp="1"/>
          </p:cNvSpPr>
          <p:nvPr>
            <p:ph idx="1"/>
          </p:nvPr>
        </p:nvSpPr>
        <p:spPr>
          <a:xfrm>
            <a:off x="1132115" y="1799778"/>
            <a:ext cx="10372498" cy="3777622"/>
          </a:xfrm>
        </p:spPr>
        <p:txBody>
          <a:bodyPr>
            <a:noAutofit/>
          </a:bodyPr>
          <a:lstStyle/>
          <a:p>
            <a:r>
              <a:rPr lang="en-US" sz="2200" b="1" dirty="0">
                <a:solidFill>
                  <a:schemeClr val="tx1"/>
                </a:solidFill>
              </a:rPr>
              <a:t>CONCEPTO DE MISIÓN </a:t>
            </a:r>
            <a:endParaRPr lang="en-US" sz="2200" dirty="0">
              <a:solidFill>
                <a:schemeClr val="tx1"/>
              </a:solidFill>
            </a:endParaRPr>
          </a:p>
          <a:p>
            <a:pPr marL="0" indent="0">
              <a:buNone/>
            </a:pPr>
            <a:r>
              <a:rPr lang="es-ES" sz="2200" dirty="0" smtClean="0">
                <a:solidFill>
                  <a:schemeClr val="tx1"/>
                </a:solidFill>
              </a:rPr>
              <a:t>La </a:t>
            </a:r>
            <a:r>
              <a:rPr lang="es-ES" sz="2200" dirty="0">
                <a:solidFill>
                  <a:schemeClr val="tx1"/>
                </a:solidFill>
              </a:rPr>
              <a:t>misión de una empresa es una herramienta estratégica que resume el propósito de la organización. Es la propuesta que sirve a la sociedad, así como la base del plan estratégico. Generalmente incluye una descripción general de la compañía, su función y objetivos. La misión, por tanto, puede definirse como el motivo por el cual existe la empresa. Normalmente, en este motivo se refleja la actividad a la que se dedica. A partir de esta definición, es imprescindible tener en cuenta los siguientes aspectos: </a:t>
            </a:r>
          </a:p>
          <a:p>
            <a:pPr lvl="1">
              <a:buFont typeface="Courier New" panose="02070309020205020404" pitchFamily="49" charset="0"/>
              <a:buChar char="o"/>
            </a:pPr>
            <a:r>
              <a:rPr lang="es-ES" sz="2400" b="1" dirty="0">
                <a:solidFill>
                  <a:schemeClr val="tx1"/>
                </a:solidFill>
              </a:rPr>
              <a:t>La misión es el objetivo que se establece la empresa. </a:t>
            </a:r>
          </a:p>
          <a:p>
            <a:pPr lvl="1">
              <a:buFont typeface="Courier New" panose="02070309020205020404" pitchFamily="49" charset="0"/>
              <a:buChar char="o"/>
            </a:pPr>
            <a:r>
              <a:rPr lang="es-ES" sz="2400" b="1" dirty="0">
                <a:solidFill>
                  <a:schemeClr val="tx1"/>
                </a:solidFill>
              </a:rPr>
              <a:t>Debe ser duradera y permanecer en el tiempo. </a:t>
            </a:r>
          </a:p>
          <a:p>
            <a:pPr lvl="1">
              <a:buFont typeface="Courier New" panose="02070309020205020404" pitchFamily="49" charset="0"/>
              <a:buChar char="o"/>
            </a:pPr>
            <a:r>
              <a:rPr lang="es-ES" sz="2400" b="1" dirty="0">
                <a:solidFill>
                  <a:schemeClr val="tx1"/>
                </a:solidFill>
              </a:rPr>
              <a:t>Debe adaptarse a la evolución de los tiempos. </a:t>
            </a:r>
          </a:p>
          <a:p>
            <a:endParaRPr lang="en-US" sz="2200" dirty="0">
              <a:solidFill>
                <a:schemeClr val="tx1"/>
              </a:solidFill>
            </a:endParaRPr>
          </a:p>
        </p:txBody>
      </p:sp>
    </p:spTree>
    <p:extLst>
      <p:ext uri="{BB962C8B-B14F-4D97-AF65-F5344CB8AC3E}">
        <p14:creationId xmlns:p14="http://schemas.microsoft.com/office/powerpoint/2010/main" val="42616929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7" y="1213233"/>
            <a:ext cx="10241777"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GENÉRICAS </a:t>
            </a:r>
            <a:r>
              <a:rPr lang="es-ES" sz="2400" b="1" dirty="0">
                <a:solidFill>
                  <a:schemeClr val="tx1"/>
                </a:solidFill>
              </a:rPr>
              <a:t>DE </a:t>
            </a:r>
            <a:r>
              <a:rPr lang="es-ES" sz="2400" b="1" dirty="0" smtClean="0">
                <a:solidFill>
                  <a:schemeClr val="tx1"/>
                </a:solidFill>
              </a:rPr>
              <a:t>COMPETITIVIDAD</a:t>
            </a:r>
            <a:endParaRPr lang="es-ES" sz="2400" b="1" dirty="0">
              <a:solidFill>
                <a:schemeClr val="tx1"/>
              </a:solidFill>
            </a:endParaRPr>
          </a:p>
          <a:p>
            <a:endParaRPr lang="en-US" sz="2400" b="1" dirty="0" smtClean="0">
              <a:solidFill>
                <a:schemeClr val="tx1"/>
              </a:solidFill>
            </a:endParaRPr>
          </a:p>
        </p:txBody>
      </p:sp>
      <p:graphicFrame>
        <p:nvGraphicFramePr>
          <p:cNvPr id="31" name="28 Tabla"/>
          <p:cNvGraphicFramePr>
            <a:graphicFrameLocks noGrp="1"/>
          </p:cNvGraphicFramePr>
          <p:nvPr>
            <p:extLst>
              <p:ext uri="{D42A27DB-BD31-4B8C-83A1-F6EECF244321}">
                <p14:modId xmlns:p14="http://schemas.microsoft.com/office/powerpoint/2010/main" val="538925963"/>
              </p:ext>
            </p:extLst>
          </p:nvPr>
        </p:nvGraphicFramePr>
        <p:xfrm>
          <a:off x="1318847" y="1756899"/>
          <a:ext cx="10620799" cy="4670284"/>
        </p:xfrm>
        <a:graphic>
          <a:graphicData uri="http://schemas.openxmlformats.org/drawingml/2006/table">
            <a:tbl>
              <a:tblPr/>
              <a:tblGrid>
                <a:gridCol w="1477602">
                  <a:extLst>
                    <a:ext uri="{9D8B030D-6E8A-4147-A177-3AD203B41FA5}">
                      <a16:colId xmlns:a16="http://schemas.microsoft.com/office/drawing/2014/main" val="20000"/>
                    </a:ext>
                  </a:extLst>
                </a:gridCol>
                <a:gridCol w="1617289">
                  <a:extLst>
                    <a:ext uri="{9D8B030D-6E8A-4147-A177-3AD203B41FA5}">
                      <a16:colId xmlns:a16="http://schemas.microsoft.com/office/drawing/2014/main" val="20001"/>
                    </a:ext>
                  </a:extLst>
                </a:gridCol>
                <a:gridCol w="1881554">
                  <a:extLst>
                    <a:ext uri="{9D8B030D-6E8A-4147-A177-3AD203B41FA5}">
                      <a16:colId xmlns:a16="http://schemas.microsoft.com/office/drawing/2014/main" val="20002"/>
                    </a:ext>
                  </a:extLst>
                </a:gridCol>
                <a:gridCol w="1802128">
                  <a:extLst>
                    <a:ext uri="{9D8B030D-6E8A-4147-A177-3AD203B41FA5}">
                      <a16:colId xmlns:a16="http://schemas.microsoft.com/office/drawing/2014/main" val="20003"/>
                    </a:ext>
                  </a:extLst>
                </a:gridCol>
                <a:gridCol w="1632946">
                  <a:extLst>
                    <a:ext uri="{9D8B030D-6E8A-4147-A177-3AD203B41FA5}">
                      <a16:colId xmlns:a16="http://schemas.microsoft.com/office/drawing/2014/main" val="20004"/>
                    </a:ext>
                  </a:extLst>
                </a:gridCol>
                <a:gridCol w="2209280">
                  <a:extLst>
                    <a:ext uri="{9D8B030D-6E8A-4147-A177-3AD203B41FA5}">
                      <a16:colId xmlns:a16="http://schemas.microsoft.com/office/drawing/2014/main" val="20005"/>
                    </a:ext>
                  </a:extLst>
                </a:gridCol>
              </a:tblGrid>
              <a:tr h="819371">
                <a:tc>
                  <a:txBody>
                    <a:bodyPr/>
                    <a:lstStyle/>
                    <a:p>
                      <a:pPr algn="l">
                        <a:spcAft>
                          <a:spcPts val="0"/>
                        </a:spcAft>
                      </a:pPr>
                      <a:endParaRPr lang="es-ES" sz="1100" b="1" dirty="0" smtClean="0">
                        <a:effectLst>
                          <a:outerShdw blurRad="38100" dist="38100" dir="2700000" algn="tl">
                            <a:srgbClr val="000000">
                              <a:alpha val="43137"/>
                            </a:srgbClr>
                          </a:outerShdw>
                        </a:effectLst>
                        <a:latin typeface="+mn-lt"/>
                        <a:ea typeface="Times New Roman"/>
                        <a:cs typeface="Times New Roman"/>
                      </a:endParaRPr>
                    </a:p>
                    <a:p>
                      <a:pPr algn="l">
                        <a:spcAft>
                          <a:spcPts val="0"/>
                        </a:spcAft>
                      </a:pPr>
                      <a:endParaRPr lang="es-MX" sz="1100" b="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300" b="1" dirty="0" smtClean="0">
                        <a:solidFill>
                          <a:schemeClr val="bg1"/>
                        </a:solidFill>
                        <a:effectLst/>
                        <a:latin typeface="+mn-lt"/>
                        <a:ea typeface="Times New Roman"/>
                      </a:endParaRPr>
                    </a:p>
                    <a:p>
                      <a:pPr algn="ctr">
                        <a:spcAft>
                          <a:spcPts val="0"/>
                        </a:spcAft>
                      </a:pPr>
                      <a:r>
                        <a:rPr lang="es-MX" sz="1300" b="1" dirty="0" smtClean="0">
                          <a:solidFill>
                            <a:schemeClr val="bg1"/>
                          </a:solidFill>
                          <a:effectLst/>
                          <a:latin typeface="+mn-lt"/>
                          <a:ea typeface="Times New Roman"/>
                        </a:rPr>
                        <a:t>EMPRESA DE COSTOS BAJOS</a:t>
                      </a:r>
                      <a:endParaRPr lang="es-MX" sz="13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MX" sz="1300" b="1" dirty="0" smtClean="0">
                        <a:solidFill>
                          <a:schemeClr val="bg1"/>
                        </a:solidFill>
                        <a:effectLst/>
                        <a:latin typeface="+mn-lt"/>
                        <a:ea typeface="Times New Roman"/>
                      </a:endParaRPr>
                    </a:p>
                    <a:p>
                      <a:pPr algn="ctr">
                        <a:spcAft>
                          <a:spcPts val="0"/>
                        </a:spcAft>
                      </a:pPr>
                      <a:r>
                        <a:rPr lang="es-MX" sz="1300" b="1" dirty="0" smtClean="0">
                          <a:solidFill>
                            <a:schemeClr val="bg1"/>
                          </a:solidFill>
                          <a:effectLst/>
                          <a:latin typeface="+mn-lt"/>
                          <a:ea typeface="Times New Roman"/>
                        </a:rPr>
                        <a:t>DIFERENCIACIÓN AMPLIA</a:t>
                      </a:r>
                      <a:endParaRPr lang="es-MX" sz="13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MX" sz="1300" b="1" dirty="0" smtClean="0">
                        <a:solidFill>
                          <a:schemeClr val="bg1"/>
                        </a:solidFill>
                        <a:effectLst/>
                        <a:latin typeface="+mn-lt"/>
                        <a:ea typeface="Times New Roman"/>
                      </a:endParaRPr>
                    </a:p>
                    <a:p>
                      <a:pPr algn="ctr">
                        <a:spcAft>
                          <a:spcPts val="0"/>
                        </a:spcAft>
                      </a:pPr>
                      <a:r>
                        <a:rPr lang="es-MX" sz="1300" b="1" dirty="0" smtClean="0">
                          <a:solidFill>
                            <a:schemeClr val="bg1"/>
                          </a:solidFill>
                          <a:effectLst/>
                          <a:latin typeface="+mn-lt"/>
                          <a:ea typeface="Times New Roman"/>
                        </a:rPr>
                        <a:t>EMPRESA DIRIGIDA DE BAJOS COSTOS</a:t>
                      </a:r>
                      <a:endParaRPr lang="es-MX" sz="13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MX" sz="1300" b="1" dirty="0" smtClean="0">
                        <a:solidFill>
                          <a:schemeClr val="bg1"/>
                        </a:solidFill>
                        <a:effectLst/>
                        <a:latin typeface="+mn-lt"/>
                        <a:ea typeface="Times New Roman"/>
                      </a:endParaRPr>
                    </a:p>
                    <a:p>
                      <a:pPr algn="ctr">
                        <a:spcAft>
                          <a:spcPts val="0"/>
                        </a:spcAft>
                      </a:pPr>
                      <a:r>
                        <a:rPr lang="es-MX" sz="1300" b="1" dirty="0" smtClean="0">
                          <a:solidFill>
                            <a:schemeClr val="bg1"/>
                          </a:solidFill>
                          <a:effectLst/>
                          <a:latin typeface="+mn-lt"/>
                          <a:ea typeface="Times New Roman"/>
                        </a:rPr>
                        <a:t>DIFERENCIACIÓN DIRIGIDA</a:t>
                      </a:r>
                      <a:endParaRPr lang="es-MX" sz="13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endParaRPr lang="es-MX" sz="1300" b="1" dirty="0" smtClean="0">
                        <a:solidFill>
                          <a:schemeClr val="bg1"/>
                        </a:solidFill>
                        <a:effectLst/>
                        <a:latin typeface="+mn-lt"/>
                        <a:ea typeface="Times New Roman"/>
                      </a:endParaRPr>
                    </a:p>
                    <a:p>
                      <a:pPr algn="ctr">
                        <a:spcAft>
                          <a:spcPts val="0"/>
                        </a:spcAft>
                      </a:pPr>
                      <a:r>
                        <a:rPr lang="es-MX" sz="1300" b="1" dirty="0" smtClean="0">
                          <a:solidFill>
                            <a:schemeClr val="bg1"/>
                          </a:solidFill>
                          <a:effectLst/>
                          <a:latin typeface="+mn-lt"/>
                          <a:ea typeface="Times New Roman"/>
                        </a:rPr>
                        <a:t>EMPRESA DE MEJORES COSTOS</a:t>
                      </a:r>
                      <a:endParaRPr lang="es-MX" sz="13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274116">
                <a:tc>
                  <a:txBody>
                    <a:bodyPr/>
                    <a:lstStyle/>
                    <a:p>
                      <a:pPr algn="l">
                        <a:spcAft>
                          <a:spcPts val="0"/>
                        </a:spcAft>
                      </a:pPr>
                      <a:r>
                        <a:rPr lang="es-ES" sz="1500" b="1" i="1" dirty="0" smtClean="0">
                          <a:effectLst/>
                          <a:latin typeface="+mn-lt"/>
                          <a:ea typeface="Times New Roman"/>
                          <a:cs typeface="Times New Roman"/>
                        </a:rPr>
                        <a:t>Enfoque en el marketing</a:t>
                      </a:r>
                      <a:endParaRPr lang="es-MX" sz="1500" i="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tcPr>
                </a:tc>
                <a:tc>
                  <a:txBody>
                    <a:bodyPr/>
                    <a:lstStyle/>
                    <a:p>
                      <a:pPr algn="ctr">
                        <a:spcAft>
                          <a:spcPts val="0"/>
                        </a:spcAft>
                      </a:pPr>
                      <a:r>
                        <a:rPr lang="es-MX" sz="1300" b="1" i="1" dirty="0" smtClean="0">
                          <a:effectLst/>
                          <a:latin typeface="+mn-lt"/>
                          <a:ea typeface="Times New Roman"/>
                          <a:cs typeface="Arial" pitchFamily="34" charset="0"/>
                        </a:rPr>
                        <a:t>Precios bajos, buen valor.</a:t>
                      </a:r>
                    </a:p>
                    <a:p>
                      <a:pPr algn="ctr">
                        <a:spcAft>
                          <a:spcPts val="0"/>
                        </a:spcAft>
                      </a:pPr>
                      <a:r>
                        <a:rPr lang="es-MX" sz="1300" b="1" i="1" dirty="0" smtClean="0">
                          <a:effectLst/>
                          <a:latin typeface="+mn-lt"/>
                          <a:ea typeface="Times New Roman"/>
                          <a:cs typeface="Arial" pitchFamily="34" charset="0"/>
                        </a:rPr>
                        <a:t>Destacar las características que generan costos bajos</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300" b="1" i="1" dirty="0" smtClean="0">
                          <a:effectLst/>
                          <a:latin typeface="+mn-lt"/>
                          <a:ea typeface="Times New Roman"/>
                          <a:cs typeface="Arial" pitchFamily="34" charset="0"/>
                        </a:rPr>
                        <a:t>Características distintivas.</a:t>
                      </a:r>
                    </a:p>
                    <a:p>
                      <a:pPr marL="0" marR="0" indent="0" algn="ctr" defTabSz="914400" rtl="0" eaLnBrk="1" fontAlgn="auto" latinLnBrk="0" hangingPunct="1">
                        <a:lnSpc>
                          <a:spcPct val="100000"/>
                        </a:lnSpc>
                        <a:spcBef>
                          <a:spcPts val="0"/>
                        </a:spcBef>
                        <a:spcAft>
                          <a:spcPts val="0"/>
                        </a:spcAft>
                        <a:buClrTx/>
                        <a:buSzTx/>
                        <a:buFontTx/>
                        <a:buNone/>
                        <a:tabLst/>
                        <a:defRPr/>
                      </a:pPr>
                      <a:r>
                        <a:rPr lang="es-MX" sz="1300" b="1" i="1" dirty="0" smtClean="0">
                          <a:effectLst/>
                          <a:latin typeface="+mn-lt"/>
                          <a:ea typeface="Times New Roman"/>
                          <a:cs typeface="Arial" pitchFamily="34" charset="0"/>
                        </a:rPr>
                        <a:t>Fijar un precio mayor para cubrir los costos adicionales de las diferencias.</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300" b="1" i="1" dirty="0" smtClean="0">
                          <a:effectLst/>
                          <a:latin typeface="+mn-lt"/>
                          <a:ea typeface="Times New Roman"/>
                          <a:cs typeface="Arial" pitchFamily="34" charset="0"/>
                        </a:rPr>
                        <a:t>Comunicar las características atractivas de un producto con un precio económico que se ajusta al nicho.</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300" b="1" i="1" dirty="0" smtClean="0">
                          <a:effectLst/>
                          <a:latin typeface="+mn-lt"/>
                          <a:ea typeface="Times New Roman"/>
                          <a:cs typeface="Arial" pitchFamily="34" charset="0"/>
                        </a:rPr>
                        <a:t>Comunicar cómo el producto satisface mejor las expectativas.</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300" b="1" i="1" dirty="0" smtClean="0">
                          <a:effectLst/>
                          <a:latin typeface="+mn-lt"/>
                          <a:ea typeface="Times New Roman"/>
                          <a:cs typeface="Arial" pitchFamily="34" charset="0"/>
                        </a:rPr>
                        <a:t>Entregar el mejor valor. Ofrecer características comparables con mejor precio, o</a:t>
                      </a:r>
                      <a:r>
                        <a:rPr lang="es-ES" sz="1300" b="1" i="1" baseline="0" dirty="0" smtClean="0">
                          <a:effectLst/>
                          <a:latin typeface="+mn-lt"/>
                          <a:ea typeface="Times New Roman"/>
                          <a:cs typeface="Arial" pitchFamily="34" charset="0"/>
                        </a:rPr>
                        <a:t> igual precio con mejores características</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74116">
                <a:tc>
                  <a:txBody>
                    <a:bodyPr/>
                    <a:lstStyle/>
                    <a:p>
                      <a:pPr algn="l">
                        <a:spcAft>
                          <a:spcPts val="0"/>
                        </a:spcAft>
                      </a:pPr>
                      <a:r>
                        <a:rPr lang="es-ES" sz="1500" b="1" i="1" dirty="0" smtClean="0">
                          <a:effectLst/>
                          <a:latin typeface="+mn-lt"/>
                          <a:ea typeface="Times New Roman"/>
                          <a:cs typeface="Times New Roman"/>
                        </a:rPr>
                        <a:t>Claves para sustentar la estrategia</a:t>
                      </a:r>
                      <a:endParaRPr lang="es-MX" sz="1500" i="1" dirty="0">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tcPr>
                </a:tc>
                <a:tc>
                  <a:txBody>
                    <a:bodyPr/>
                    <a:lstStyle/>
                    <a:p>
                      <a:pPr algn="ctr">
                        <a:spcAft>
                          <a:spcPts val="0"/>
                        </a:spcAft>
                      </a:pPr>
                      <a:r>
                        <a:rPr lang="es-MX" sz="1300" b="1" i="1" dirty="0" smtClean="0">
                          <a:effectLst/>
                          <a:latin typeface="+mn-lt"/>
                          <a:ea typeface="Times New Roman"/>
                          <a:cs typeface="Arial" pitchFamily="34" charset="0"/>
                        </a:rPr>
                        <a:t>Precios económicos, buen valor. Esforzarse por reducir costos permanentemente</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300" b="1" i="1" dirty="0" smtClean="0">
                          <a:effectLst/>
                          <a:latin typeface="+mn-lt"/>
                          <a:ea typeface="Times New Roman"/>
                          <a:cs typeface="Arial" pitchFamily="34" charset="0"/>
                        </a:rPr>
                        <a:t>Destacar la innovación constante. Concentrarse en una cuantas características diferenciadoras clave</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300" b="1" i="1" dirty="0" smtClean="0">
                          <a:effectLst/>
                          <a:latin typeface="+mn-lt"/>
                          <a:ea typeface="Times New Roman"/>
                          <a:cs typeface="Arial" pitchFamily="34" charset="0"/>
                        </a:rPr>
                        <a:t>Compromiso de atender el nicho al menor costo general.</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300" b="1" i="1" dirty="0" smtClean="0">
                          <a:effectLst/>
                          <a:latin typeface="+mn-lt"/>
                          <a:ea typeface="Times New Roman"/>
                          <a:cs typeface="Arial" pitchFamily="34" charset="0"/>
                        </a:rPr>
                        <a:t>Compromiso de atender el nicho mejor que los rivales.</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300" b="1" i="1" dirty="0" smtClean="0">
                          <a:effectLst/>
                          <a:latin typeface="+mn-lt"/>
                          <a:ea typeface="Times New Roman"/>
                          <a:cs typeface="Arial" pitchFamily="34" charset="0"/>
                        </a:rPr>
                        <a:t>Experiencia única en reducir costos y al mismo tiempo incorporar características y atributos de vanguardia.</a:t>
                      </a:r>
                      <a:r>
                        <a:rPr lang="es-ES" sz="1300" b="1" i="1" dirty="0">
                          <a:effectLst/>
                          <a:latin typeface="+mn-lt"/>
                          <a:ea typeface="Times New Roman"/>
                          <a:cs typeface="Arial" pitchFamily="34" charset="0"/>
                        </a:rPr>
                        <a:t>	</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89957">
                <a:tc>
                  <a:txBody>
                    <a:bodyPr/>
                    <a:lstStyle/>
                    <a:p>
                      <a:pPr algn="l">
                        <a:spcAft>
                          <a:spcPts val="0"/>
                        </a:spcAft>
                      </a:pPr>
                      <a:r>
                        <a:rPr lang="es-MX" sz="1500" b="1" i="1" dirty="0" smtClean="0">
                          <a:effectLst/>
                          <a:latin typeface="+mn-lt"/>
                          <a:ea typeface="Times New Roman"/>
                          <a:cs typeface="Arial" pitchFamily="34" charset="0"/>
                        </a:rPr>
                        <a:t>Recursos y capacidades necesarias</a:t>
                      </a:r>
                      <a:endParaRPr lang="es-MX" sz="15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0" scaled="1"/>
                      <a:tileRect/>
                    </a:gradFill>
                  </a:tcPr>
                </a:tc>
                <a:tc>
                  <a:txBody>
                    <a:bodyPr/>
                    <a:lstStyle/>
                    <a:p>
                      <a:pPr algn="ctr">
                        <a:spcAft>
                          <a:spcPts val="0"/>
                        </a:spcAft>
                      </a:pPr>
                      <a:r>
                        <a:rPr lang="es-MX" sz="1300" b="1" i="1" dirty="0" smtClean="0">
                          <a:effectLst/>
                          <a:latin typeface="+mn-lt"/>
                          <a:ea typeface="Times New Roman"/>
                          <a:cs typeface="Arial" pitchFamily="34" charset="0"/>
                        </a:rPr>
                        <a:t>Capacidades para retirar los costos de la cadena de valor.</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300" b="1" i="1" dirty="0" smtClean="0">
                          <a:effectLst/>
                          <a:latin typeface="+mn-lt"/>
                          <a:ea typeface="Times New Roman"/>
                          <a:cs typeface="Arial" pitchFamily="34" charset="0"/>
                        </a:rPr>
                        <a:t>Capacidades referentes</a:t>
                      </a:r>
                      <a:r>
                        <a:rPr lang="es-ES" sz="1300" b="1" i="1" baseline="0" dirty="0" smtClean="0">
                          <a:effectLst/>
                          <a:latin typeface="+mn-lt"/>
                          <a:ea typeface="Times New Roman"/>
                          <a:cs typeface="Arial" pitchFamily="34" charset="0"/>
                        </a:rPr>
                        <a:t> a calidad diseño, características intangibles e innovación.</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300" b="1" i="1" dirty="0" smtClean="0">
                          <a:effectLst/>
                          <a:latin typeface="+mn-lt"/>
                          <a:ea typeface="Times New Roman"/>
                          <a:cs typeface="Arial" pitchFamily="34" charset="0"/>
                        </a:rPr>
                        <a:t>Capacidad para bajar costos en los artículos del nicho</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300" b="1" i="1" dirty="0" smtClean="0">
                          <a:effectLst/>
                          <a:latin typeface="+mn-lt"/>
                          <a:ea typeface="Times New Roman"/>
                          <a:cs typeface="Arial" pitchFamily="34" charset="0"/>
                        </a:rPr>
                        <a:t>Capacidades para satisfacer las necesidades muy</a:t>
                      </a:r>
                      <a:r>
                        <a:rPr lang="es-ES" sz="1300" b="1" i="1" baseline="0" dirty="0" smtClean="0">
                          <a:effectLst/>
                          <a:latin typeface="+mn-lt"/>
                          <a:ea typeface="Times New Roman"/>
                          <a:cs typeface="Arial" pitchFamily="34" charset="0"/>
                        </a:rPr>
                        <a:t> específicas del nicho</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300" b="1" i="1" dirty="0" smtClean="0">
                          <a:effectLst/>
                          <a:latin typeface="+mn-lt"/>
                          <a:ea typeface="Times New Roman"/>
                          <a:cs typeface="Arial" pitchFamily="34" charset="0"/>
                        </a:rPr>
                        <a:t>Capacidades para entregar al mismo características diferenciadas de menores costos y  mayos calidad</a:t>
                      </a:r>
                      <a:endParaRPr lang="es-MX" sz="13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212759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4344672" y="2264827"/>
            <a:ext cx="3708401" cy="430887"/>
          </a:xfrm>
          <a:prstGeom prst="rect">
            <a:avLst/>
          </a:prstGeom>
          <a:noFill/>
        </p:spPr>
        <p:txBody>
          <a:bodyPr wrap="square" rtlCol="0">
            <a:spAutoFit/>
          </a:bodyPr>
          <a:lstStyle/>
          <a:p>
            <a:pPr algn="ctr"/>
            <a:r>
              <a:rPr lang="es-ES" sz="2200" b="1" dirty="0" smtClean="0">
                <a:solidFill>
                  <a:srgbClr val="FF0000"/>
                </a:solidFill>
                <a:effectLst>
                  <a:outerShdw blurRad="38100" dist="38100" dir="2700000" algn="tl">
                    <a:srgbClr val="000000">
                      <a:alpha val="43137"/>
                    </a:srgbClr>
                  </a:outerShdw>
                </a:effectLst>
              </a:rPr>
              <a:t>CONSIDERACIONES</a:t>
            </a:r>
            <a:endParaRPr lang="es-ES" sz="2200" b="1" dirty="0">
              <a:solidFill>
                <a:srgbClr val="FF0000"/>
              </a:solidFill>
              <a:effectLst>
                <a:outerShdw blurRad="38100" dist="38100" dir="2700000" algn="tl">
                  <a:srgbClr val="000000">
                    <a:alpha val="43137"/>
                  </a:srgbClr>
                </a:outerShdw>
              </a:effectLst>
            </a:endParaRPr>
          </a:p>
        </p:txBody>
      </p:sp>
      <p:sp>
        <p:nvSpPr>
          <p:cNvPr id="19" name="Marco 18"/>
          <p:cNvSpPr/>
          <p:nvPr/>
        </p:nvSpPr>
        <p:spPr>
          <a:xfrm>
            <a:off x="3963940" y="2260535"/>
            <a:ext cx="4469866" cy="486124"/>
          </a:xfrm>
          <a:prstGeom prst="frame">
            <a:avLst>
              <a:gd name="adj1" fmla="val 4113"/>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ESTRATÉGIA DE PLANEACIÓN DE LA CAPACIDAD</a:t>
            </a:r>
            <a:endParaRPr lang="en-US" sz="2400" b="1" dirty="0" smtClean="0">
              <a:solidFill>
                <a:schemeClr val="tx1"/>
              </a:solidFill>
            </a:endParaRPr>
          </a:p>
        </p:txBody>
      </p:sp>
      <p:sp>
        <p:nvSpPr>
          <p:cNvPr id="50" name="7 Elipse"/>
          <p:cNvSpPr/>
          <p:nvPr/>
        </p:nvSpPr>
        <p:spPr>
          <a:xfrm>
            <a:off x="6872513" y="1034930"/>
            <a:ext cx="4572001" cy="122989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7058777" y="1183094"/>
            <a:ext cx="4151084" cy="923330"/>
          </a:xfrm>
          <a:prstGeom prst="rect">
            <a:avLst/>
          </a:prstGeom>
        </p:spPr>
        <p:txBody>
          <a:bodyPr wrap="square">
            <a:spAutoFit/>
          </a:bodyPr>
          <a:lstStyle/>
          <a:p>
            <a:pPr algn="ctr"/>
            <a:r>
              <a:rPr lang="es-ES" b="1" dirty="0"/>
              <a:t>Las decisiones sobre la capacidad deben estar integradas en la misión y la estrategia de la organización</a:t>
            </a:r>
          </a:p>
        </p:txBody>
      </p:sp>
      <p:sp>
        <p:nvSpPr>
          <p:cNvPr id="15" name="Rectángulo redondeado 14"/>
          <p:cNvSpPr/>
          <p:nvPr/>
        </p:nvSpPr>
        <p:spPr>
          <a:xfrm>
            <a:off x="815880" y="2888695"/>
            <a:ext cx="2689314" cy="379997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16" name="CuadroTexto 15"/>
          <p:cNvSpPr txBox="1"/>
          <p:nvPr/>
        </p:nvSpPr>
        <p:spPr>
          <a:xfrm>
            <a:off x="875603" y="2932316"/>
            <a:ext cx="2536920" cy="3785652"/>
          </a:xfrm>
          <a:prstGeom prst="rect">
            <a:avLst/>
          </a:prstGeom>
          <a:noFill/>
        </p:spPr>
        <p:txBody>
          <a:bodyPr wrap="square" rtlCol="0">
            <a:spAutoFit/>
          </a:bodyPr>
          <a:lstStyle/>
          <a:p>
            <a:pPr algn="ctr"/>
            <a:r>
              <a:rPr lang="es-ES" sz="2000" b="1" dirty="0">
                <a:solidFill>
                  <a:srgbClr val="FFFF00"/>
                </a:solidFill>
                <a:effectLst>
                  <a:outerShdw blurRad="38100" dist="38100" dir="2700000" algn="tl">
                    <a:srgbClr val="000000">
                      <a:alpha val="43137"/>
                    </a:srgbClr>
                  </a:outerShdw>
                </a:effectLst>
              </a:rPr>
              <a:t>Pronosticar la demanda con exactitud: </a:t>
            </a:r>
          </a:p>
          <a:p>
            <a:pPr algn="ctr"/>
            <a:r>
              <a:rPr lang="es-ES" sz="2000" b="1" dirty="0">
                <a:solidFill>
                  <a:srgbClr val="FFFF00"/>
                </a:solidFill>
                <a:effectLst>
                  <a:outerShdw blurRad="38100" dist="38100" dir="2700000" algn="tl">
                    <a:srgbClr val="000000">
                      <a:alpha val="43137"/>
                    </a:srgbClr>
                  </a:outerShdw>
                </a:effectLst>
              </a:rPr>
              <a:t>Se deben determinar las perspectivas y el ciclo de vida de los productos existentes, así como sus volúmenes esperados.</a:t>
            </a:r>
          </a:p>
        </p:txBody>
      </p:sp>
      <p:sp>
        <p:nvSpPr>
          <p:cNvPr id="20" name="Rectángulo redondeado 19"/>
          <p:cNvSpPr/>
          <p:nvPr/>
        </p:nvSpPr>
        <p:spPr>
          <a:xfrm>
            <a:off x="8892554" y="2900770"/>
            <a:ext cx="2689314" cy="381683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5" name="CuadroTexto 24"/>
          <p:cNvSpPr txBox="1"/>
          <p:nvPr/>
        </p:nvSpPr>
        <p:spPr>
          <a:xfrm>
            <a:off x="9081614" y="3146501"/>
            <a:ext cx="2362899" cy="3477875"/>
          </a:xfrm>
          <a:prstGeom prst="rect">
            <a:avLst/>
          </a:prstGeom>
          <a:noFill/>
        </p:spPr>
        <p:txBody>
          <a:bodyPr wrap="square" rtlCol="0">
            <a:spAutoFit/>
          </a:bodyPr>
          <a:lstStyle/>
          <a:p>
            <a:pPr algn="ctr"/>
            <a:r>
              <a:rPr lang="es-ES" sz="2000" b="1" dirty="0">
                <a:solidFill>
                  <a:srgbClr val="FFFF00"/>
                </a:solidFill>
                <a:effectLst>
                  <a:outerShdw blurRad="38100" dist="38100" dir="2700000" algn="tl">
                    <a:srgbClr val="000000">
                      <a:alpha val="43137"/>
                    </a:srgbClr>
                  </a:outerShdw>
                </a:effectLst>
              </a:rPr>
              <a:t>Construir para el cambio: El cambio es inevitable, por lo que debe integrarse la flexibilidad a las instalaciones y al equipo Evaluar la sensibilidad de la decisión.</a:t>
            </a:r>
          </a:p>
        </p:txBody>
      </p:sp>
      <p:sp>
        <p:nvSpPr>
          <p:cNvPr id="26" name="Rectángulo redondeado 25"/>
          <p:cNvSpPr/>
          <p:nvPr/>
        </p:nvSpPr>
        <p:spPr>
          <a:xfrm>
            <a:off x="3509560" y="2900771"/>
            <a:ext cx="2689314" cy="384576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7" name="CuadroTexto 26"/>
          <p:cNvSpPr txBox="1"/>
          <p:nvPr/>
        </p:nvSpPr>
        <p:spPr>
          <a:xfrm>
            <a:off x="3500448" y="2956952"/>
            <a:ext cx="2689313" cy="3785652"/>
          </a:xfrm>
          <a:prstGeom prst="rect">
            <a:avLst/>
          </a:prstGeom>
          <a:noFill/>
        </p:spPr>
        <p:txBody>
          <a:bodyPr wrap="square" rtlCol="0">
            <a:spAutoFit/>
          </a:bodyPr>
          <a:lstStyle/>
          <a:p>
            <a:pPr algn="ctr"/>
            <a:r>
              <a:rPr lang="es-ES" sz="2000" b="1" dirty="0">
                <a:solidFill>
                  <a:srgbClr val="FFFF00"/>
                </a:solidFill>
                <a:effectLst>
                  <a:outerShdw blurRad="38100" dist="38100" dir="2700000" algn="tl">
                    <a:srgbClr val="000000">
                      <a:alpha val="43137"/>
                    </a:srgbClr>
                  </a:outerShdw>
                </a:effectLst>
              </a:rPr>
              <a:t> Entender la tecnología y los incrementos en la capacidad: </a:t>
            </a:r>
          </a:p>
          <a:p>
            <a:pPr algn="ctr"/>
            <a:r>
              <a:rPr lang="es-ES" sz="2000" b="1" dirty="0">
                <a:solidFill>
                  <a:srgbClr val="FFFF00"/>
                </a:solidFill>
                <a:effectLst>
                  <a:outerShdw blurRad="38100" dist="38100" dir="2700000" algn="tl">
                    <a:srgbClr val="000000">
                      <a:alpha val="43137"/>
                    </a:srgbClr>
                  </a:outerShdw>
                </a:effectLst>
              </a:rPr>
              <a:t>Las decisiones sobre tecnología y el volumen inciden en las inversiones, los  costos, los recursos humanos, la calidad y la confiabilidad</a:t>
            </a:r>
          </a:p>
        </p:txBody>
      </p:sp>
      <p:sp>
        <p:nvSpPr>
          <p:cNvPr id="28" name="Rectángulo redondeado 27"/>
          <p:cNvSpPr/>
          <p:nvPr/>
        </p:nvSpPr>
        <p:spPr>
          <a:xfrm>
            <a:off x="6203241" y="2900770"/>
            <a:ext cx="2689314" cy="387469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9" name="CuadroTexto 28"/>
          <p:cNvSpPr txBox="1"/>
          <p:nvPr/>
        </p:nvSpPr>
        <p:spPr>
          <a:xfrm>
            <a:off x="6387934" y="3136412"/>
            <a:ext cx="2388716" cy="3477875"/>
          </a:xfrm>
          <a:prstGeom prst="rect">
            <a:avLst/>
          </a:prstGeom>
          <a:noFill/>
        </p:spPr>
        <p:txBody>
          <a:bodyPr wrap="square" rtlCol="0">
            <a:spAutoFit/>
          </a:bodyPr>
          <a:lstStyle/>
          <a:p>
            <a:pPr algn="ctr"/>
            <a:r>
              <a:rPr lang="es-ES" sz="2000" b="1" dirty="0">
                <a:solidFill>
                  <a:srgbClr val="FFFF00"/>
                </a:solidFill>
                <a:effectLst>
                  <a:outerShdw blurRad="38100" dist="38100" dir="2700000" algn="tl">
                    <a:srgbClr val="000000">
                      <a:alpha val="43137"/>
                    </a:srgbClr>
                  </a:outerShdw>
                </a:effectLst>
              </a:rPr>
              <a:t> Encontrar el nivel de operación óptimo (volumen): </a:t>
            </a:r>
          </a:p>
          <a:p>
            <a:pPr algn="ctr"/>
            <a:r>
              <a:rPr lang="es-ES" sz="2000" b="1" dirty="0">
                <a:solidFill>
                  <a:srgbClr val="FFFF00"/>
                </a:solidFill>
                <a:effectLst>
                  <a:outerShdw blurRad="38100" dist="38100" dir="2700000" algn="tl">
                    <a:srgbClr val="000000">
                      <a:alpha val="43137"/>
                    </a:srgbClr>
                  </a:outerShdw>
                </a:effectLst>
              </a:rPr>
              <a:t>La tecnología y los incrementos en la capacidad suelen dictar el tamaño óptimo de una instalación</a:t>
            </a:r>
          </a:p>
        </p:txBody>
      </p:sp>
    </p:spTree>
    <p:extLst>
      <p:ext uri="{BB962C8B-B14F-4D97-AF65-F5344CB8AC3E}">
        <p14:creationId xmlns:p14="http://schemas.microsoft.com/office/powerpoint/2010/main" val="13454526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ESTRATÉGIA DE PLANEACIÓN DE LA CAPACIDAD</a:t>
            </a:r>
            <a:endParaRPr lang="en-US" sz="2400" b="1" dirty="0" smtClean="0">
              <a:solidFill>
                <a:schemeClr val="tx1"/>
              </a:solidFill>
            </a:endParaRPr>
          </a:p>
        </p:txBody>
      </p:sp>
      <p:sp>
        <p:nvSpPr>
          <p:cNvPr id="50" name="7 Elipse"/>
          <p:cNvSpPr/>
          <p:nvPr/>
        </p:nvSpPr>
        <p:spPr>
          <a:xfrm>
            <a:off x="6872513" y="1034930"/>
            <a:ext cx="4572001" cy="122989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7058777" y="1358944"/>
            <a:ext cx="4151084" cy="646331"/>
          </a:xfrm>
          <a:prstGeom prst="rect">
            <a:avLst/>
          </a:prstGeom>
        </p:spPr>
        <p:txBody>
          <a:bodyPr wrap="square">
            <a:spAutoFit/>
          </a:bodyPr>
          <a:lstStyle/>
          <a:p>
            <a:pPr algn="ctr"/>
            <a:r>
              <a:rPr lang="es-ES" b="1" dirty="0" smtClean="0"/>
              <a:t>Horizontes sobre la capacidad de una empresa</a:t>
            </a:r>
            <a:endParaRPr lang="es-ES" b="1" dirty="0"/>
          </a:p>
        </p:txBody>
      </p:sp>
      <p:sp>
        <p:nvSpPr>
          <p:cNvPr id="17" name="24 Rectángulo"/>
          <p:cNvSpPr/>
          <p:nvPr/>
        </p:nvSpPr>
        <p:spPr>
          <a:xfrm>
            <a:off x="8245341" y="6152097"/>
            <a:ext cx="3199172" cy="51247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6 Rectángulo"/>
          <p:cNvSpPr/>
          <p:nvPr/>
        </p:nvSpPr>
        <p:spPr>
          <a:xfrm>
            <a:off x="4965825" y="6152097"/>
            <a:ext cx="3297092" cy="512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2 Rectángulo"/>
          <p:cNvSpPr/>
          <p:nvPr/>
        </p:nvSpPr>
        <p:spPr>
          <a:xfrm>
            <a:off x="1477107" y="5071978"/>
            <a:ext cx="3469215" cy="1080120"/>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1 Rectángulo"/>
          <p:cNvSpPr/>
          <p:nvPr/>
        </p:nvSpPr>
        <p:spPr>
          <a:xfrm>
            <a:off x="1477108" y="4063866"/>
            <a:ext cx="3469214" cy="1008112"/>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5 Rectángulo"/>
          <p:cNvSpPr/>
          <p:nvPr/>
        </p:nvSpPr>
        <p:spPr>
          <a:xfrm>
            <a:off x="1477108" y="3127762"/>
            <a:ext cx="3469214" cy="948878"/>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15 Rectángulo"/>
          <p:cNvSpPr/>
          <p:nvPr/>
        </p:nvSpPr>
        <p:spPr>
          <a:xfrm>
            <a:off x="4965825" y="3127762"/>
            <a:ext cx="6478689" cy="3024336"/>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a:p>
        </p:txBody>
      </p:sp>
      <p:cxnSp>
        <p:nvCxnSpPr>
          <p:cNvPr id="31" name="18 Conector recto"/>
          <p:cNvCxnSpPr/>
          <p:nvPr/>
        </p:nvCxnSpPr>
        <p:spPr>
          <a:xfrm>
            <a:off x="4965825" y="4063866"/>
            <a:ext cx="6478689" cy="12774"/>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19 Conector recto"/>
          <p:cNvCxnSpPr/>
          <p:nvPr/>
        </p:nvCxnSpPr>
        <p:spPr>
          <a:xfrm>
            <a:off x="8262917" y="3127762"/>
            <a:ext cx="0" cy="3024336"/>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38 Conector recto"/>
          <p:cNvCxnSpPr/>
          <p:nvPr/>
        </p:nvCxnSpPr>
        <p:spPr>
          <a:xfrm>
            <a:off x="4946322" y="5071978"/>
            <a:ext cx="6498192"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10 Rectángulo"/>
          <p:cNvSpPr/>
          <p:nvPr/>
        </p:nvSpPr>
        <p:spPr>
          <a:xfrm>
            <a:off x="4965825" y="3140536"/>
            <a:ext cx="3277589" cy="923330"/>
          </a:xfrm>
          <a:prstGeom prst="rect">
            <a:avLst/>
          </a:prstGeom>
        </p:spPr>
        <p:txBody>
          <a:bodyPr wrap="square">
            <a:spAutoFit/>
          </a:bodyPr>
          <a:lstStyle/>
          <a:p>
            <a:r>
              <a:rPr lang="es-MX" b="1" dirty="0"/>
              <a:t>Agregar instalaciones. </a:t>
            </a:r>
            <a:endParaRPr lang="es-MX" b="1" dirty="0" smtClean="0"/>
          </a:p>
          <a:p>
            <a:r>
              <a:rPr lang="es-MX" b="1" dirty="0" smtClean="0"/>
              <a:t>Agregar </a:t>
            </a:r>
            <a:r>
              <a:rPr lang="es-MX" b="1" dirty="0"/>
              <a:t>equipo con tiempo de entrega largo. </a:t>
            </a:r>
          </a:p>
        </p:txBody>
      </p:sp>
      <p:sp>
        <p:nvSpPr>
          <p:cNvPr id="35" name="41 Rectángulo"/>
          <p:cNvSpPr/>
          <p:nvPr/>
        </p:nvSpPr>
        <p:spPr>
          <a:xfrm>
            <a:off x="4946322" y="4063866"/>
            <a:ext cx="3297092" cy="923330"/>
          </a:xfrm>
          <a:prstGeom prst="rect">
            <a:avLst/>
          </a:prstGeom>
        </p:spPr>
        <p:txBody>
          <a:bodyPr wrap="square">
            <a:spAutoFit/>
          </a:bodyPr>
          <a:lstStyle/>
          <a:p>
            <a:r>
              <a:rPr lang="es-MX" b="1" dirty="0" smtClean="0"/>
              <a:t>Subcontratar</a:t>
            </a:r>
            <a:r>
              <a:rPr lang="es-MX" b="1" dirty="0"/>
              <a:t>. </a:t>
            </a:r>
            <a:endParaRPr lang="es-MX" b="1" dirty="0" smtClean="0"/>
          </a:p>
          <a:p>
            <a:r>
              <a:rPr lang="es-MX" b="1" dirty="0" smtClean="0"/>
              <a:t>Agregar </a:t>
            </a:r>
            <a:r>
              <a:rPr lang="es-MX" b="1" dirty="0"/>
              <a:t>equipo. </a:t>
            </a:r>
            <a:endParaRPr lang="es-MX" b="1" dirty="0" smtClean="0"/>
          </a:p>
          <a:p>
            <a:r>
              <a:rPr lang="es-MX" b="1" dirty="0" smtClean="0"/>
              <a:t>Agregar </a:t>
            </a:r>
            <a:r>
              <a:rPr lang="es-MX" b="1" dirty="0"/>
              <a:t>turnos.</a:t>
            </a:r>
          </a:p>
        </p:txBody>
      </p:sp>
      <p:sp>
        <p:nvSpPr>
          <p:cNvPr id="36" name="12 Rectángulo"/>
          <p:cNvSpPr/>
          <p:nvPr/>
        </p:nvSpPr>
        <p:spPr>
          <a:xfrm>
            <a:off x="8491524" y="5156760"/>
            <a:ext cx="2502024" cy="923330"/>
          </a:xfrm>
          <a:prstGeom prst="rect">
            <a:avLst/>
          </a:prstGeom>
        </p:spPr>
        <p:txBody>
          <a:bodyPr wrap="square">
            <a:spAutoFit/>
          </a:bodyPr>
          <a:lstStyle/>
          <a:p>
            <a:r>
              <a:rPr lang="es-MX" b="1" dirty="0" smtClean="0"/>
              <a:t>Programar </a:t>
            </a:r>
            <a:r>
              <a:rPr lang="es-MX" b="1" dirty="0"/>
              <a:t>trabajos.</a:t>
            </a:r>
          </a:p>
          <a:p>
            <a:r>
              <a:rPr lang="es-MX" b="1" dirty="0"/>
              <a:t>Programar personal.</a:t>
            </a:r>
          </a:p>
          <a:p>
            <a:r>
              <a:rPr lang="es-MX" b="1" dirty="0"/>
              <a:t>Asignar maquinaria.</a:t>
            </a:r>
          </a:p>
        </p:txBody>
      </p:sp>
      <p:sp>
        <p:nvSpPr>
          <p:cNvPr id="37" name="35 Rectángulo"/>
          <p:cNvSpPr/>
          <p:nvPr/>
        </p:nvSpPr>
        <p:spPr>
          <a:xfrm>
            <a:off x="8510443" y="4076640"/>
            <a:ext cx="3095400" cy="923330"/>
          </a:xfrm>
          <a:prstGeom prst="rect">
            <a:avLst/>
          </a:prstGeom>
        </p:spPr>
        <p:txBody>
          <a:bodyPr wrap="square">
            <a:spAutoFit/>
          </a:bodyPr>
          <a:lstStyle/>
          <a:p>
            <a:r>
              <a:rPr lang="es-MX" b="1" dirty="0"/>
              <a:t>Agregar personal.</a:t>
            </a:r>
          </a:p>
          <a:p>
            <a:r>
              <a:rPr lang="es-MX" b="1" dirty="0"/>
              <a:t>Construir o utilizar el </a:t>
            </a:r>
            <a:r>
              <a:rPr lang="es-MX" b="1" dirty="0" smtClean="0"/>
              <a:t>inventario.</a:t>
            </a:r>
            <a:endParaRPr lang="es-MX" b="1" dirty="0"/>
          </a:p>
        </p:txBody>
      </p:sp>
      <p:sp>
        <p:nvSpPr>
          <p:cNvPr id="38" name="36 CuadroTexto"/>
          <p:cNvSpPr txBox="1"/>
          <p:nvPr/>
        </p:nvSpPr>
        <p:spPr>
          <a:xfrm>
            <a:off x="6669359" y="2695714"/>
            <a:ext cx="2618409" cy="369332"/>
          </a:xfrm>
          <a:prstGeom prst="rect">
            <a:avLst/>
          </a:prstGeom>
          <a:noFill/>
        </p:spPr>
        <p:txBody>
          <a:bodyPr wrap="none" rtlCol="0">
            <a:spAutoFit/>
          </a:bodyPr>
          <a:lstStyle/>
          <a:p>
            <a:r>
              <a:rPr lang="es-MX" b="1" dirty="0" smtClean="0"/>
              <a:t>Posibilidades limitadas</a:t>
            </a:r>
            <a:endParaRPr lang="es-MX" b="1" dirty="0"/>
          </a:p>
        </p:txBody>
      </p:sp>
      <p:sp>
        <p:nvSpPr>
          <p:cNvPr id="39" name="49 CuadroTexto"/>
          <p:cNvSpPr txBox="1"/>
          <p:nvPr/>
        </p:nvSpPr>
        <p:spPr>
          <a:xfrm>
            <a:off x="4999072" y="6232399"/>
            <a:ext cx="3283348" cy="369332"/>
          </a:xfrm>
          <a:prstGeom prst="rect">
            <a:avLst/>
          </a:prstGeom>
          <a:noFill/>
        </p:spPr>
        <p:txBody>
          <a:bodyPr wrap="square" rtlCol="0">
            <a:spAutoFit/>
          </a:bodyPr>
          <a:lstStyle/>
          <a:p>
            <a:pPr algn="ctr"/>
            <a:r>
              <a:rPr lang="es-MX" b="1" dirty="0" smtClean="0">
                <a:solidFill>
                  <a:schemeClr val="bg1"/>
                </a:solidFill>
              </a:rPr>
              <a:t>Modificar la Capacidad</a:t>
            </a:r>
            <a:endParaRPr lang="es-MX" b="1" dirty="0">
              <a:solidFill>
                <a:schemeClr val="bg1"/>
              </a:solidFill>
            </a:endParaRPr>
          </a:p>
        </p:txBody>
      </p:sp>
      <p:sp>
        <p:nvSpPr>
          <p:cNvPr id="40" name="52 CuadroTexto"/>
          <p:cNvSpPr txBox="1"/>
          <p:nvPr/>
        </p:nvSpPr>
        <p:spPr>
          <a:xfrm>
            <a:off x="8262918" y="6232399"/>
            <a:ext cx="3181596" cy="369332"/>
          </a:xfrm>
          <a:prstGeom prst="rect">
            <a:avLst/>
          </a:prstGeom>
          <a:noFill/>
        </p:spPr>
        <p:txBody>
          <a:bodyPr wrap="square" rtlCol="0">
            <a:spAutoFit/>
          </a:bodyPr>
          <a:lstStyle/>
          <a:p>
            <a:pPr algn="ctr"/>
            <a:r>
              <a:rPr lang="es-MX" b="1" dirty="0" smtClean="0"/>
              <a:t>Utilizar la Capacidad</a:t>
            </a:r>
            <a:endParaRPr lang="es-MX" b="1" dirty="0"/>
          </a:p>
        </p:txBody>
      </p:sp>
      <p:sp>
        <p:nvSpPr>
          <p:cNvPr id="41" name="47 Rectángulo"/>
          <p:cNvSpPr/>
          <p:nvPr/>
        </p:nvSpPr>
        <p:spPr>
          <a:xfrm>
            <a:off x="1477107" y="3410790"/>
            <a:ext cx="3469215" cy="369332"/>
          </a:xfrm>
          <a:prstGeom prst="rect">
            <a:avLst/>
          </a:prstGeom>
        </p:spPr>
        <p:txBody>
          <a:bodyPr wrap="square">
            <a:spAutoFit/>
          </a:bodyPr>
          <a:lstStyle/>
          <a:p>
            <a:r>
              <a:rPr lang="es-MX" b="1" dirty="0"/>
              <a:t>Planeación a largo </a:t>
            </a:r>
            <a:r>
              <a:rPr lang="es-MX" b="1" dirty="0" smtClean="0"/>
              <a:t>plazo</a:t>
            </a:r>
            <a:endParaRPr lang="es-MX" b="1" dirty="0"/>
          </a:p>
        </p:txBody>
      </p:sp>
      <p:sp>
        <p:nvSpPr>
          <p:cNvPr id="42" name="53 Rectángulo"/>
          <p:cNvSpPr/>
          <p:nvPr/>
        </p:nvSpPr>
        <p:spPr>
          <a:xfrm>
            <a:off x="1477107" y="4239716"/>
            <a:ext cx="3685239" cy="646331"/>
          </a:xfrm>
          <a:prstGeom prst="rect">
            <a:avLst/>
          </a:prstGeom>
        </p:spPr>
        <p:txBody>
          <a:bodyPr wrap="square">
            <a:spAutoFit/>
          </a:bodyPr>
          <a:lstStyle/>
          <a:p>
            <a:r>
              <a:rPr lang="es-MX" b="1" dirty="0" smtClean="0"/>
              <a:t>Planeación </a:t>
            </a:r>
            <a:r>
              <a:rPr lang="es-MX" b="1" dirty="0"/>
              <a:t>a mediano plazo (planeación agregada) </a:t>
            </a:r>
          </a:p>
        </p:txBody>
      </p:sp>
      <p:sp>
        <p:nvSpPr>
          <p:cNvPr id="43" name="54 Rectángulo"/>
          <p:cNvSpPr/>
          <p:nvPr/>
        </p:nvSpPr>
        <p:spPr>
          <a:xfrm>
            <a:off x="1477106" y="5288002"/>
            <a:ext cx="3469216" cy="646331"/>
          </a:xfrm>
          <a:prstGeom prst="rect">
            <a:avLst/>
          </a:prstGeom>
        </p:spPr>
        <p:txBody>
          <a:bodyPr wrap="square">
            <a:spAutoFit/>
          </a:bodyPr>
          <a:lstStyle/>
          <a:p>
            <a:r>
              <a:rPr lang="es-MX" b="1" dirty="0" smtClean="0">
                <a:solidFill>
                  <a:srgbClr val="FFFF00"/>
                </a:solidFill>
              </a:rPr>
              <a:t>Planeación </a:t>
            </a:r>
            <a:r>
              <a:rPr lang="es-MX" b="1" dirty="0">
                <a:solidFill>
                  <a:srgbClr val="FFFF00"/>
                </a:solidFill>
              </a:rPr>
              <a:t>a corto plazo (</a:t>
            </a:r>
            <a:r>
              <a:rPr lang="es-MX" b="1" dirty="0" smtClean="0">
                <a:solidFill>
                  <a:srgbClr val="FFFF00"/>
                </a:solidFill>
              </a:rPr>
              <a:t>programación operativa)</a:t>
            </a:r>
            <a:endParaRPr lang="es-MX" b="1" dirty="0">
              <a:solidFill>
                <a:srgbClr val="FFFF00"/>
              </a:solidFill>
            </a:endParaRPr>
          </a:p>
        </p:txBody>
      </p:sp>
    </p:spTree>
    <p:extLst>
      <p:ext uri="{BB962C8B-B14F-4D97-AF65-F5344CB8AC3E}">
        <p14:creationId xmlns:p14="http://schemas.microsoft.com/office/powerpoint/2010/main" val="37117085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ESTRATÉGIA DE LOCALIZACIÓN</a:t>
            </a:r>
            <a:endParaRPr lang="en-US" sz="2400" b="1" dirty="0" smtClean="0">
              <a:solidFill>
                <a:schemeClr val="tx1"/>
              </a:solidFill>
            </a:endParaRPr>
          </a:p>
        </p:txBody>
      </p:sp>
      <p:sp>
        <p:nvSpPr>
          <p:cNvPr id="50" name="7 Elipse"/>
          <p:cNvSpPr/>
          <p:nvPr/>
        </p:nvSpPr>
        <p:spPr>
          <a:xfrm>
            <a:off x="6872513" y="1034930"/>
            <a:ext cx="4572001" cy="122989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7076362" y="1218264"/>
            <a:ext cx="4151084" cy="923330"/>
          </a:xfrm>
          <a:prstGeom prst="rect">
            <a:avLst/>
          </a:prstGeom>
        </p:spPr>
        <p:txBody>
          <a:bodyPr wrap="square">
            <a:spAutoFit/>
          </a:bodyPr>
          <a:lstStyle/>
          <a:p>
            <a:pPr algn="ctr"/>
            <a:r>
              <a:rPr lang="es-ES" b="1" dirty="0"/>
              <a:t>El objetivo es maximizar el </a:t>
            </a:r>
            <a:r>
              <a:rPr lang="es-ES" b="1" dirty="0" smtClean="0"/>
              <a:t>beneficio de </a:t>
            </a:r>
            <a:r>
              <a:rPr lang="es-ES" b="1" dirty="0"/>
              <a:t>la ubicación para una compañía</a:t>
            </a:r>
          </a:p>
        </p:txBody>
      </p:sp>
      <p:sp>
        <p:nvSpPr>
          <p:cNvPr id="25" name="42 Rectángulo"/>
          <p:cNvSpPr/>
          <p:nvPr/>
        </p:nvSpPr>
        <p:spPr>
          <a:xfrm>
            <a:off x="1617787" y="2104811"/>
            <a:ext cx="4237892" cy="413524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43 CuadroTexto"/>
          <p:cNvSpPr txBox="1"/>
          <p:nvPr/>
        </p:nvSpPr>
        <p:spPr>
          <a:xfrm>
            <a:off x="1776052" y="2243895"/>
            <a:ext cx="3921370" cy="4001095"/>
          </a:xfrm>
          <a:prstGeom prst="rect">
            <a:avLst/>
          </a:prstGeom>
          <a:noFill/>
        </p:spPr>
        <p:txBody>
          <a:bodyPr wrap="square" rtlCol="0">
            <a:spAutoFit/>
          </a:bodyPr>
          <a:lstStyle/>
          <a:p>
            <a:pPr algn="ctr">
              <a:spcBef>
                <a:spcPts val="1200"/>
              </a:spcBef>
            </a:pPr>
            <a:r>
              <a:rPr lang="es-MX" b="1" i="1" u="sng" dirty="0"/>
              <a:t>Localización y </a:t>
            </a:r>
            <a:r>
              <a:rPr lang="es-MX" b="1" i="1" u="sng" dirty="0" smtClean="0"/>
              <a:t>costos: </a:t>
            </a:r>
            <a:r>
              <a:rPr lang="es-MX" b="1" i="1" dirty="0" smtClean="0"/>
              <a:t> </a:t>
            </a:r>
          </a:p>
          <a:p>
            <a:pPr algn="ctr">
              <a:spcBef>
                <a:spcPts val="1200"/>
              </a:spcBef>
            </a:pPr>
            <a:r>
              <a:rPr lang="es-MX" b="1" i="1" dirty="0" smtClean="0"/>
              <a:t>Es </a:t>
            </a:r>
            <a:r>
              <a:rPr lang="es-MX" b="1" i="1" dirty="0"/>
              <a:t>un factor significativo del costo y </a:t>
            </a:r>
            <a:r>
              <a:rPr lang="es-MX" b="1" i="1" dirty="0" smtClean="0"/>
              <a:t>del ingreso</a:t>
            </a:r>
            <a:r>
              <a:rPr lang="es-MX" b="1" i="1" dirty="0"/>
              <a:t>, con frecuencia tiene el poder de constituir (o romper) la estrategia de negocios de una </a:t>
            </a:r>
            <a:r>
              <a:rPr lang="es-MX" b="1" i="1" dirty="0" smtClean="0"/>
              <a:t>compañía</a:t>
            </a:r>
            <a:r>
              <a:rPr lang="es-MX" b="1" i="1" dirty="0"/>
              <a:t>. </a:t>
            </a:r>
            <a:endParaRPr lang="es-MX" b="1" i="1" dirty="0" smtClean="0"/>
          </a:p>
          <a:p>
            <a:pPr algn="ctr">
              <a:spcBef>
                <a:spcPts val="1200"/>
              </a:spcBef>
            </a:pPr>
            <a:r>
              <a:rPr lang="es-MX" b="1" i="1" dirty="0" smtClean="0"/>
              <a:t>Las decisiones </a:t>
            </a:r>
            <a:r>
              <a:rPr lang="es-MX" b="1" i="1" dirty="0"/>
              <a:t>de localización que sirven de base a una estrategia de bajo costo requieren una </a:t>
            </a:r>
            <a:r>
              <a:rPr lang="es-MX" b="1" i="1" dirty="0" smtClean="0"/>
              <a:t>localización </a:t>
            </a:r>
            <a:r>
              <a:rPr lang="es-MX" b="1" i="1" dirty="0"/>
              <a:t>específica, muchos </a:t>
            </a:r>
            <a:r>
              <a:rPr lang="es-MX" b="1" i="1" dirty="0" smtClean="0"/>
              <a:t>costos firmemente </a:t>
            </a:r>
            <a:r>
              <a:rPr lang="es-MX" b="1" i="1" dirty="0"/>
              <a:t>afianzados resultan difíciles de reducir</a:t>
            </a:r>
            <a:r>
              <a:rPr lang="es-MX" b="1" i="1" dirty="0" smtClean="0"/>
              <a:t>. </a:t>
            </a:r>
            <a:endParaRPr lang="es-AR" dirty="0"/>
          </a:p>
        </p:txBody>
      </p:sp>
      <p:sp>
        <p:nvSpPr>
          <p:cNvPr id="27" name="13 Rectángulo"/>
          <p:cNvSpPr/>
          <p:nvPr/>
        </p:nvSpPr>
        <p:spPr>
          <a:xfrm>
            <a:off x="6471138" y="2315819"/>
            <a:ext cx="5574323" cy="4439169"/>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54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8" name="14 CuadroTexto"/>
          <p:cNvSpPr txBox="1"/>
          <p:nvPr/>
        </p:nvSpPr>
        <p:spPr>
          <a:xfrm>
            <a:off x="6471137" y="2421934"/>
            <a:ext cx="5539154" cy="4247317"/>
          </a:xfrm>
          <a:prstGeom prst="rect">
            <a:avLst/>
          </a:prstGeom>
          <a:noFill/>
        </p:spPr>
        <p:txBody>
          <a:bodyPr wrap="square" rtlCol="0">
            <a:spAutoFit/>
          </a:bodyPr>
          <a:lstStyle/>
          <a:p>
            <a:pPr algn="ctr"/>
            <a:r>
              <a:rPr lang="es-MX" b="1" i="1" u="sng" dirty="0"/>
              <a:t>Localización e innovación </a:t>
            </a:r>
            <a:endParaRPr lang="es-MX" b="1" i="1" u="sng" dirty="0" smtClean="0"/>
          </a:p>
          <a:p>
            <a:pPr algn="ctr"/>
            <a:r>
              <a:rPr lang="es-MX" b="1" i="1" dirty="0" smtClean="0"/>
              <a:t>Cuando </a:t>
            </a:r>
            <a:r>
              <a:rPr lang="es-MX" b="1" i="1" dirty="0"/>
              <a:t>las inversiones en </a:t>
            </a:r>
            <a:r>
              <a:rPr lang="es-MX" b="1" i="1" dirty="0" smtClean="0"/>
              <a:t>investigación, creatividad</a:t>
            </a:r>
            <a:r>
              <a:rPr lang="es-MX" b="1" i="1" dirty="0"/>
              <a:t>, </a:t>
            </a:r>
            <a:r>
              <a:rPr lang="es-MX" b="1" i="1" dirty="0" smtClean="0"/>
              <a:t>desarrollo e innovación</a:t>
            </a:r>
            <a:endParaRPr lang="es-MX" b="1" i="1" dirty="0"/>
          </a:p>
          <a:p>
            <a:pPr algn="ctr"/>
            <a:r>
              <a:rPr lang="es-MX" b="1" i="1" dirty="0" smtClean="0"/>
              <a:t>son </a:t>
            </a:r>
            <a:r>
              <a:rPr lang="es-MX" b="1" i="1" dirty="0"/>
              <a:t>cruciales para la estrategia de operaciones, los criterios </a:t>
            </a:r>
            <a:r>
              <a:rPr lang="es-MX" b="1" i="1" dirty="0" smtClean="0"/>
              <a:t>pueden cambiar su </a:t>
            </a:r>
            <a:r>
              <a:rPr lang="es-MX" b="1" i="1" dirty="0"/>
              <a:t>enfoque normal en los </a:t>
            </a:r>
            <a:r>
              <a:rPr lang="es-MX" b="1" i="1" dirty="0" smtClean="0"/>
              <a:t>costos y observamos cuatro atributos:</a:t>
            </a:r>
          </a:p>
          <a:p>
            <a:pPr algn="ctr"/>
            <a:r>
              <a:rPr lang="es-MX" b="1" i="1" dirty="0" smtClean="0"/>
              <a:t>• </a:t>
            </a:r>
            <a:r>
              <a:rPr lang="es-MX" b="1" i="1" dirty="0"/>
              <a:t>La presencia de entradas especializadas y de alta calidad </a:t>
            </a:r>
            <a:endParaRPr lang="es-MX" b="1" i="1" dirty="0" smtClean="0"/>
          </a:p>
          <a:p>
            <a:pPr algn="ctr"/>
            <a:r>
              <a:rPr lang="es-MX" b="1" i="1" dirty="0" smtClean="0"/>
              <a:t>• </a:t>
            </a:r>
            <a:r>
              <a:rPr lang="es-MX" b="1" i="1" dirty="0"/>
              <a:t>Un entorno que estimula la inversión y la rivalidad local </a:t>
            </a:r>
            <a:endParaRPr lang="es-MX" b="1" i="1" dirty="0" smtClean="0"/>
          </a:p>
          <a:p>
            <a:pPr algn="ctr"/>
            <a:r>
              <a:rPr lang="es-MX" b="1" i="1" dirty="0" smtClean="0"/>
              <a:t>• </a:t>
            </a:r>
            <a:r>
              <a:rPr lang="es-MX" b="1" i="1" dirty="0"/>
              <a:t>Presión y conocimiento obtenido </a:t>
            </a:r>
            <a:r>
              <a:rPr lang="es-MX" b="1" i="1" dirty="0" smtClean="0"/>
              <a:t>del mercado </a:t>
            </a:r>
            <a:r>
              <a:rPr lang="es-MX" b="1" i="1" dirty="0"/>
              <a:t>local sofisticado</a:t>
            </a:r>
          </a:p>
          <a:p>
            <a:pPr algn="ctr"/>
            <a:r>
              <a:rPr lang="es-MX" b="1" i="1" dirty="0"/>
              <a:t>• Presencia local de industrias relacionadas y de apoyo</a:t>
            </a:r>
          </a:p>
        </p:txBody>
      </p:sp>
    </p:spTree>
    <p:extLst>
      <p:ext uri="{BB962C8B-B14F-4D97-AF65-F5344CB8AC3E}">
        <p14:creationId xmlns:p14="http://schemas.microsoft.com/office/powerpoint/2010/main" val="40983496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ESTRATÉGIA DE LOCALIZACIÓN</a:t>
            </a:r>
            <a:endParaRPr lang="en-US" sz="2400" b="1" dirty="0" smtClean="0">
              <a:solidFill>
                <a:schemeClr val="tx1"/>
              </a:solidFill>
            </a:endParaRPr>
          </a:p>
        </p:txBody>
      </p:sp>
      <p:sp>
        <p:nvSpPr>
          <p:cNvPr id="50" name="7 Elipse"/>
          <p:cNvSpPr/>
          <p:nvPr/>
        </p:nvSpPr>
        <p:spPr>
          <a:xfrm>
            <a:off x="6872513" y="1034930"/>
            <a:ext cx="4572001" cy="122989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7076362" y="1323771"/>
            <a:ext cx="4151084" cy="646331"/>
          </a:xfrm>
          <a:prstGeom prst="rect">
            <a:avLst/>
          </a:prstGeom>
        </p:spPr>
        <p:txBody>
          <a:bodyPr wrap="square">
            <a:spAutoFit/>
          </a:bodyPr>
          <a:lstStyle/>
          <a:p>
            <a:pPr algn="ctr"/>
            <a:r>
              <a:rPr lang="es-ES" b="1" dirty="0" smtClean="0"/>
              <a:t>Factores dominantes que afectan las decisiones de localización</a:t>
            </a:r>
            <a:endParaRPr lang="es-ES" b="1" dirty="0"/>
          </a:p>
        </p:txBody>
      </p:sp>
      <p:sp>
        <p:nvSpPr>
          <p:cNvPr id="25" name="42 Rectángulo"/>
          <p:cNvSpPr/>
          <p:nvPr/>
        </p:nvSpPr>
        <p:spPr>
          <a:xfrm>
            <a:off x="1301263" y="2210321"/>
            <a:ext cx="4554416" cy="3808206"/>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43 CuadroTexto"/>
          <p:cNvSpPr txBox="1"/>
          <p:nvPr/>
        </p:nvSpPr>
        <p:spPr>
          <a:xfrm>
            <a:off x="1301263" y="2349405"/>
            <a:ext cx="4554416" cy="3631763"/>
          </a:xfrm>
          <a:prstGeom prst="rect">
            <a:avLst/>
          </a:prstGeom>
          <a:noFill/>
        </p:spPr>
        <p:txBody>
          <a:bodyPr wrap="square" rtlCol="0">
            <a:spAutoFit/>
          </a:bodyPr>
          <a:lstStyle/>
          <a:p>
            <a:pPr algn="ctr">
              <a:spcAft>
                <a:spcPts val="600"/>
              </a:spcAft>
            </a:pPr>
            <a:r>
              <a:rPr lang="es-ES" sz="2000" b="1" i="1" u="sng" dirty="0"/>
              <a:t>MANUFACTURA</a:t>
            </a:r>
          </a:p>
          <a:p>
            <a:pPr marL="285750" indent="-285750" algn="ctr">
              <a:spcAft>
                <a:spcPts val="600"/>
              </a:spcAft>
              <a:buFont typeface="Wingdings" panose="05000000000000000000" pitchFamily="2" charset="2"/>
              <a:buChar char="q"/>
            </a:pPr>
            <a:r>
              <a:rPr lang="es-ES" sz="2000" b="1" i="1" dirty="0"/>
              <a:t>Clima laboral favorable </a:t>
            </a:r>
          </a:p>
          <a:p>
            <a:pPr marL="285750" indent="-285750" algn="ctr">
              <a:spcAft>
                <a:spcPts val="600"/>
              </a:spcAft>
              <a:buFont typeface="Wingdings" panose="05000000000000000000" pitchFamily="2" charset="2"/>
              <a:buChar char="q"/>
            </a:pPr>
            <a:r>
              <a:rPr lang="es-ES" sz="2000" b="1" i="1" dirty="0"/>
              <a:t>Proximidad a los mercados </a:t>
            </a:r>
          </a:p>
          <a:p>
            <a:pPr marL="285750" indent="-285750" algn="ctr">
              <a:spcAft>
                <a:spcPts val="600"/>
              </a:spcAft>
              <a:buFont typeface="Wingdings" panose="05000000000000000000" pitchFamily="2" charset="2"/>
              <a:buChar char="q"/>
            </a:pPr>
            <a:r>
              <a:rPr lang="es-ES" sz="2000" b="1" i="1" dirty="0"/>
              <a:t>Calidad de vida </a:t>
            </a:r>
          </a:p>
          <a:p>
            <a:pPr marL="285750" indent="-285750" algn="ctr">
              <a:spcAft>
                <a:spcPts val="600"/>
              </a:spcAft>
              <a:buFont typeface="Wingdings" panose="05000000000000000000" pitchFamily="2" charset="2"/>
              <a:buChar char="q"/>
            </a:pPr>
            <a:r>
              <a:rPr lang="es-ES" sz="2000" b="1" i="1" dirty="0"/>
              <a:t>Proximidad a proveedores y recursos </a:t>
            </a:r>
          </a:p>
          <a:p>
            <a:pPr marL="285750" indent="-285750" algn="ctr">
              <a:spcAft>
                <a:spcPts val="600"/>
              </a:spcAft>
              <a:buFont typeface="Wingdings" panose="05000000000000000000" pitchFamily="2" charset="2"/>
              <a:buChar char="q"/>
            </a:pPr>
            <a:r>
              <a:rPr lang="es-ES" sz="2000" b="1" i="1" dirty="0"/>
              <a:t>Proximidad a las instalaciones de la empresa matriz </a:t>
            </a:r>
          </a:p>
          <a:p>
            <a:pPr marL="285750" indent="-285750" algn="ctr">
              <a:spcAft>
                <a:spcPts val="600"/>
              </a:spcAft>
              <a:buFont typeface="Wingdings" panose="05000000000000000000" pitchFamily="2" charset="2"/>
              <a:buChar char="q"/>
            </a:pPr>
            <a:r>
              <a:rPr lang="es-ES" sz="2000" b="1" i="1" dirty="0"/>
              <a:t>Costos de los servicios públicos, impuestos y bienes raíces. </a:t>
            </a:r>
          </a:p>
        </p:txBody>
      </p:sp>
      <p:sp>
        <p:nvSpPr>
          <p:cNvPr id="27" name="13 Rectángulo"/>
          <p:cNvSpPr/>
          <p:nvPr/>
        </p:nvSpPr>
        <p:spPr>
          <a:xfrm>
            <a:off x="6149360" y="2280650"/>
            <a:ext cx="4630009" cy="3703690"/>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54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8" name="14 CuadroTexto"/>
          <p:cNvSpPr txBox="1"/>
          <p:nvPr/>
        </p:nvSpPr>
        <p:spPr>
          <a:xfrm>
            <a:off x="6149360" y="2386764"/>
            <a:ext cx="4630009" cy="3631763"/>
          </a:xfrm>
          <a:prstGeom prst="rect">
            <a:avLst/>
          </a:prstGeom>
          <a:noFill/>
        </p:spPr>
        <p:txBody>
          <a:bodyPr wrap="square" rtlCol="0">
            <a:spAutoFit/>
          </a:bodyPr>
          <a:lstStyle/>
          <a:p>
            <a:pPr algn="ctr">
              <a:spcAft>
                <a:spcPts val="600"/>
              </a:spcAft>
            </a:pPr>
            <a:r>
              <a:rPr lang="es-ES" sz="2000" b="1" i="1" u="sng" dirty="0"/>
              <a:t>SERVICIOS</a:t>
            </a:r>
          </a:p>
          <a:p>
            <a:pPr marL="342900" indent="-342900" algn="ctr">
              <a:spcAft>
                <a:spcPts val="600"/>
              </a:spcAft>
              <a:buFont typeface="Wingdings" panose="05000000000000000000" pitchFamily="2" charset="2"/>
              <a:buChar char="q"/>
            </a:pPr>
            <a:r>
              <a:rPr lang="es-ES" sz="2000" b="1" i="1" dirty="0"/>
              <a:t>Proximidad a los Clientes</a:t>
            </a:r>
          </a:p>
          <a:p>
            <a:pPr marL="342900" indent="-342900" algn="ctr">
              <a:spcAft>
                <a:spcPts val="600"/>
              </a:spcAft>
              <a:buFont typeface="Wingdings" panose="05000000000000000000" pitchFamily="2" charset="2"/>
              <a:buChar char="q"/>
            </a:pPr>
            <a:r>
              <a:rPr lang="es-ES" sz="2000" b="1" i="1" dirty="0"/>
              <a:t>Costos de transporte y proximidad a los mercados </a:t>
            </a:r>
          </a:p>
          <a:p>
            <a:pPr marL="342900" indent="-342900" algn="ctr">
              <a:spcAft>
                <a:spcPts val="600"/>
              </a:spcAft>
              <a:buFont typeface="Wingdings" panose="05000000000000000000" pitchFamily="2" charset="2"/>
              <a:buChar char="q"/>
            </a:pPr>
            <a:r>
              <a:rPr lang="es-ES" sz="2000" b="1" i="1" dirty="0"/>
              <a:t>Localización de los competidores </a:t>
            </a:r>
          </a:p>
          <a:p>
            <a:pPr marL="342900" indent="-342900" algn="ctr">
              <a:spcAft>
                <a:spcPts val="600"/>
              </a:spcAft>
              <a:buFont typeface="Wingdings" panose="05000000000000000000" pitchFamily="2" charset="2"/>
              <a:buChar char="q"/>
            </a:pPr>
            <a:r>
              <a:rPr lang="es-ES" sz="2000" b="1" i="1" dirty="0"/>
              <a:t>Factores específicos del lugar </a:t>
            </a:r>
          </a:p>
          <a:p>
            <a:pPr marL="342900" indent="-342900" algn="ctr">
              <a:spcAft>
                <a:spcPts val="600"/>
              </a:spcAft>
              <a:buFont typeface="Wingdings" panose="05000000000000000000" pitchFamily="2" charset="2"/>
              <a:buChar char="q"/>
            </a:pPr>
            <a:r>
              <a:rPr lang="es-ES" sz="2000" b="1" i="1" dirty="0"/>
              <a:t>Calidad de vida </a:t>
            </a:r>
          </a:p>
          <a:p>
            <a:pPr marL="342900" indent="-342900" algn="ctr">
              <a:spcAft>
                <a:spcPts val="600"/>
              </a:spcAft>
              <a:buFont typeface="Wingdings" panose="05000000000000000000" pitchFamily="2" charset="2"/>
              <a:buChar char="q"/>
            </a:pPr>
            <a:r>
              <a:rPr lang="es-ES" sz="2000" b="1" i="1" dirty="0"/>
              <a:t>Costos de los servicios públicos, impuestos y bienes raíces. </a:t>
            </a:r>
          </a:p>
        </p:txBody>
      </p:sp>
      <p:sp>
        <p:nvSpPr>
          <p:cNvPr id="3" name="Rectángulo 2"/>
          <p:cNvSpPr/>
          <p:nvPr/>
        </p:nvSpPr>
        <p:spPr>
          <a:xfrm>
            <a:off x="997947" y="6069686"/>
            <a:ext cx="10189030" cy="584775"/>
          </a:xfrm>
          <a:prstGeom prst="rect">
            <a:avLst/>
          </a:prstGeom>
          <a:solidFill>
            <a:schemeClr val="accent1">
              <a:lumMod val="75000"/>
            </a:schemeClr>
          </a:solidFill>
        </p:spPr>
        <p:txBody>
          <a:bodyPr wrap="square">
            <a:spAutoFit/>
          </a:bodyPr>
          <a:lstStyle/>
          <a:p>
            <a:pPr marL="342900" indent="-342900" algn="ctr">
              <a:buAutoNum type="arabicPeriod"/>
            </a:pPr>
            <a:r>
              <a:rPr lang="es-MX" sz="1600" b="1" dirty="0">
                <a:solidFill>
                  <a:srgbClr val="FFFF00"/>
                </a:solidFill>
              </a:rPr>
              <a:t>El factor seleccionado debe variar sensiblemente con la localización</a:t>
            </a:r>
            <a:r>
              <a:rPr lang="es-MX" sz="1600" b="1" dirty="0" smtClean="0">
                <a:solidFill>
                  <a:srgbClr val="FFFF00"/>
                </a:solidFill>
              </a:rPr>
              <a:t>.</a:t>
            </a:r>
          </a:p>
          <a:p>
            <a:pPr algn="ctr"/>
            <a:r>
              <a:rPr lang="es-MX" sz="1600" b="1" dirty="0">
                <a:solidFill>
                  <a:srgbClr val="FFFF00"/>
                </a:solidFill>
              </a:rPr>
              <a:t>2. El factor debe tener un fuerte impacto en la capacidad de la empresa para alcanzar sus metas. </a:t>
            </a:r>
          </a:p>
        </p:txBody>
      </p:sp>
    </p:spTree>
    <p:extLst>
      <p:ext uri="{BB962C8B-B14F-4D97-AF65-F5344CB8AC3E}">
        <p14:creationId xmlns:p14="http://schemas.microsoft.com/office/powerpoint/2010/main" val="32671294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ESTRATÉGIA DE LOCALIZACIÓN</a:t>
            </a:r>
            <a:endParaRPr lang="en-US" sz="2400" b="1" dirty="0" smtClean="0">
              <a:solidFill>
                <a:schemeClr val="tx1"/>
              </a:solidFill>
            </a:endParaRPr>
          </a:p>
        </p:txBody>
      </p:sp>
      <p:sp>
        <p:nvSpPr>
          <p:cNvPr id="50" name="7 Elipse"/>
          <p:cNvSpPr/>
          <p:nvPr/>
        </p:nvSpPr>
        <p:spPr>
          <a:xfrm>
            <a:off x="6872513" y="1034930"/>
            <a:ext cx="4572001" cy="122989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7076362" y="1183091"/>
            <a:ext cx="4151084" cy="1200329"/>
          </a:xfrm>
          <a:prstGeom prst="rect">
            <a:avLst/>
          </a:prstGeom>
        </p:spPr>
        <p:txBody>
          <a:bodyPr wrap="square">
            <a:spAutoFit/>
          </a:bodyPr>
          <a:lstStyle/>
          <a:p>
            <a:pPr algn="ctr"/>
            <a:r>
              <a:rPr lang="es-ES" b="1" dirty="0"/>
              <a:t>D</a:t>
            </a:r>
            <a:r>
              <a:rPr lang="es-ES" b="1" dirty="0" smtClean="0"/>
              <a:t>ecisiones de localización; </a:t>
            </a:r>
            <a:r>
              <a:rPr lang="es-MX" b="1" dirty="0"/>
              <a:t>Expansión; Nueva Localización </a:t>
            </a:r>
            <a:r>
              <a:rPr lang="es-MX" b="1" dirty="0" err="1"/>
              <a:t>ó</a:t>
            </a:r>
            <a:r>
              <a:rPr lang="es-MX" b="1" dirty="0"/>
              <a:t> Reubicación</a:t>
            </a:r>
          </a:p>
          <a:p>
            <a:pPr algn="ctr"/>
            <a:endParaRPr lang="es-ES" b="1" dirty="0"/>
          </a:p>
        </p:txBody>
      </p:sp>
      <p:graphicFrame>
        <p:nvGraphicFramePr>
          <p:cNvPr id="12" name="10 Tabla"/>
          <p:cNvGraphicFramePr>
            <a:graphicFrameLocks noGrp="1"/>
          </p:cNvGraphicFramePr>
          <p:nvPr>
            <p:extLst>
              <p:ext uri="{D42A27DB-BD31-4B8C-83A1-F6EECF244321}">
                <p14:modId xmlns:p14="http://schemas.microsoft.com/office/powerpoint/2010/main" val="3700425569"/>
              </p:ext>
            </p:extLst>
          </p:nvPr>
        </p:nvGraphicFramePr>
        <p:xfrm>
          <a:off x="1132115" y="2277910"/>
          <a:ext cx="10895762" cy="4342296"/>
        </p:xfrm>
        <a:graphic>
          <a:graphicData uri="http://schemas.openxmlformats.org/drawingml/2006/table">
            <a:tbl>
              <a:tblPr/>
              <a:tblGrid>
                <a:gridCol w="1832931">
                  <a:extLst>
                    <a:ext uri="{9D8B030D-6E8A-4147-A177-3AD203B41FA5}">
                      <a16:colId xmlns:a16="http://schemas.microsoft.com/office/drawing/2014/main" val="20000"/>
                    </a:ext>
                  </a:extLst>
                </a:gridCol>
                <a:gridCol w="2953057">
                  <a:extLst>
                    <a:ext uri="{9D8B030D-6E8A-4147-A177-3AD203B41FA5}">
                      <a16:colId xmlns:a16="http://schemas.microsoft.com/office/drawing/2014/main" val="20001"/>
                    </a:ext>
                  </a:extLst>
                </a:gridCol>
                <a:gridCol w="3156717">
                  <a:extLst>
                    <a:ext uri="{9D8B030D-6E8A-4147-A177-3AD203B41FA5}">
                      <a16:colId xmlns:a16="http://schemas.microsoft.com/office/drawing/2014/main" val="20002"/>
                    </a:ext>
                  </a:extLst>
                </a:gridCol>
                <a:gridCol w="2953057">
                  <a:extLst>
                    <a:ext uri="{9D8B030D-6E8A-4147-A177-3AD203B41FA5}">
                      <a16:colId xmlns:a16="http://schemas.microsoft.com/office/drawing/2014/main" val="20003"/>
                    </a:ext>
                  </a:extLst>
                </a:gridCol>
              </a:tblGrid>
              <a:tr h="684696">
                <a:tc>
                  <a:txBody>
                    <a:bodyPr/>
                    <a:lstStyle/>
                    <a:p>
                      <a:pPr algn="l">
                        <a:spcAft>
                          <a:spcPts val="0"/>
                        </a:spcAft>
                      </a:pPr>
                      <a:endParaRPr lang="es-ES" sz="1600" b="1" dirty="0" smtClean="0">
                        <a:effectLst>
                          <a:outerShdw blurRad="38100" dist="38100" dir="2700000" algn="tl">
                            <a:srgbClr val="000000">
                              <a:alpha val="43137"/>
                            </a:srgbClr>
                          </a:outerShdw>
                        </a:effectLst>
                        <a:latin typeface="+mn-lt"/>
                        <a:ea typeface="Times New Roman"/>
                        <a:cs typeface="Times New Roman"/>
                      </a:endParaRPr>
                    </a:p>
                    <a:p>
                      <a:pPr algn="l">
                        <a:spcAft>
                          <a:spcPts val="0"/>
                        </a:spcAft>
                      </a:pPr>
                      <a:endParaRPr lang="es-MX" sz="1600" b="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600" b="1" dirty="0" smtClean="0">
                        <a:solidFill>
                          <a:schemeClr val="bg1"/>
                        </a:solidFill>
                        <a:effectLst/>
                        <a:latin typeface="+mn-lt"/>
                        <a:ea typeface="Times New Roman"/>
                      </a:endParaRPr>
                    </a:p>
                    <a:p>
                      <a:pPr algn="ctr">
                        <a:spcAft>
                          <a:spcPts val="0"/>
                        </a:spcAft>
                      </a:pPr>
                      <a:r>
                        <a:rPr lang="es-MX" sz="1600" b="1" dirty="0" smtClean="0">
                          <a:solidFill>
                            <a:schemeClr val="bg1"/>
                          </a:solidFill>
                          <a:effectLst/>
                          <a:latin typeface="+mn-lt"/>
                          <a:ea typeface="Times New Roman"/>
                        </a:rPr>
                        <a:t>EXPANSIÓN IN SITU</a:t>
                      </a:r>
                      <a:endParaRPr lang="es-MX" sz="16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spcAft>
                          <a:spcPts val="0"/>
                        </a:spcAft>
                      </a:pPr>
                      <a:endParaRPr lang="es-MX" sz="1600" b="1" dirty="0" smtClean="0">
                        <a:solidFill>
                          <a:schemeClr val="bg1"/>
                        </a:solidFill>
                        <a:effectLst/>
                        <a:latin typeface="+mn-lt"/>
                        <a:ea typeface="Times New Roman"/>
                      </a:endParaRPr>
                    </a:p>
                    <a:p>
                      <a:pPr algn="ctr">
                        <a:spcAft>
                          <a:spcPts val="0"/>
                        </a:spcAft>
                      </a:pPr>
                      <a:r>
                        <a:rPr lang="es-MX" sz="1600" b="1" dirty="0" smtClean="0">
                          <a:solidFill>
                            <a:schemeClr val="bg1"/>
                          </a:solidFill>
                          <a:effectLst/>
                          <a:latin typeface="+mn-lt"/>
                          <a:ea typeface="Times New Roman"/>
                        </a:rPr>
                        <a:t>NUEVA LOCALIZACIÓN</a:t>
                      </a:r>
                      <a:endParaRPr lang="es-MX" sz="16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schemeClr>
                    </a:solidFill>
                  </a:tcPr>
                </a:tc>
                <a:tc>
                  <a:txBody>
                    <a:bodyPr/>
                    <a:lstStyle/>
                    <a:p>
                      <a:pPr algn="ctr">
                        <a:spcAft>
                          <a:spcPts val="0"/>
                        </a:spcAft>
                      </a:pPr>
                      <a:endParaRPr lang="es-MX" sz="1600" b="1" dirty="0" smtClean="0">
                        <a:solidFill>
                          <a:schemeClr val="bg1"/>
                        </a:solidFill>
                        <a:effectLst/>
                        <a:latin typeface="+mn-lt"/>
                        <a:ea typeface="Times New Roman"/>
                      </a:endParaRPr>
                    </a:p>
                    <a:p>
                      <a:pPr algn="ctr">
                        <a:spcAft>
                          <a:spcPts val="0"/>
                        </a:spcAft>
                      </a:pPr>
                      <a:r>
                        <a:rPr lang="es-MX" sz="1600" b="1" dirty="0" smtClean="0">
                          <a:solidFill>
                            <a:schemeClr val="bg1"/>
                          </a:solidFill>
                          <a:effectLst/>
                          <a:latin typeface="+mn-lt"/>
                          <a:ea typeface="Times New Roman"/>
                        </a:rPr>
                        <a:t>REUBICACIÓN</a:t>
                      </a:r>
                      <a:endParaRPr lang="es-MX" sz="16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043496">
                <a:tc>
                  <a:txBody>
                    <a:bodyPr/>
                    <a:lstStyle/>
                    <a:p>
                      <a:pPr algn="ctr">
                        <a:spcAft>
                          <a:spcPts val="0"/>
                        </a:spcAft>
                      </a:pPr>
                      <a:endParaRPr lang="es-ES" sz="1600" b="1" i="1" dirty="0" smtClean="0">
                        <a:effectLst>
                          <a:outerShdw blurRad="38100" dist="38100" dir="2700000" algn="tl">
                            <a:srgbClr val="000000">
                              <a:alpha val="43137"/>
                            </a:srgbClr>
                          </a:outerShdw>
                        </a:effectLst>
                        <a:latin typeface="+mn-lt"/>
                        <a:ea typeface="Times New Roman"/>
                        <a:cs typeface="Times New Roman"/>
                      </a:endParaRPr>
                    </a:p>
                    <a:p>
                      <a:pPr algn="ctr">
                        <a:spcAft>
                          <a:spcPts val="0"/>
                        </a:spcAft>
                      </a:pPr>
                      <a:endParaRPr lang="es-ES" sz="1600" b="1" i="1" dirty="0" smtClean="0">
                        <a:effectLst>
                          <a:outerShdw blurRad="38100" dist="38100" dir="2700000" algn="tl">
                            <a:srgbClr val="000000">
                              <a:alpha val="43137"/>
                            </a:srgbClr>
                          </a:outerShdw>
                        </a:effectLst>
                        <a:latin typeface="+mn-lt"/>
                        <a:ea typeface="Times New Roman"/>
                        <a:cs typeface="Times New Roman"/>
                      </a:endParaRPr>
                    </a:p>
                    <a:p>
                      <a:pPr algn="ctr">
                        <a:spcAft>
                          <a:spcPts val="0"/>
                        </a:spcAft>
                      </a:pPr>
                      <a:endParaRPr lang="es-MX" sz="1600" b="1" i="1" dirty="0" smtClean="0">
                        <a:effectLst>
                          <a:outerShdw blurRad="38100" dist="38100" dir="2700000" algn="tl">
                            <a:srgbClr val="000000">
                              <a:alpha val="43137"/>
                            </a:srgbClr>
                          </a:outerShdw>
                        </a:effectLst>
                        <a:latin typeface="+mn-lt"/>
                        <a:ea typeface="Times New Roman"/>
                      </a:endParaRPr>
                    </a:p>
                    <a:p>
                      <a:pPr algn="ctr">
                        <a:spcAft>
                          <a:spcPts val="0"/>
                        </a:spcAft>
                      </a:pPr>
                      <a:endParaRPr lang="es-MX" sz="1600" b="1" i="1" dirty="0" smtClean="0">
                        <a:effectLst>
                          <a:outerShdw blurRad="38100" dist="38100" dir="2700000" algn="tl">
                            <a:srgbClr val="000000">
                              <a:alpha val="43137"/>
                            </a:srgbClr>
                          </a:outerShdw>
                        </a:effectLst>
                        <a:latin typeface="+mn-lt"/>
                        <a:ea typeface="Times New Roman"/>
                      </a:endParaRPr>
                    </a:p>
                    <a:p>
                      <a:pPr algn="ctr">
                        <a:spcAft>
                          <a:spcPts val="0"/>
                        </a:spcAft>
                      </a:pPr>
                      <a:r>
                        <a:rPr lang="es-MX" sz="1600" b="1" i="1" dirty="0" smtClean="0">
                          <a:effectLst>
                            <a:outerShdw blurRad="38100" dist="38100" dir="2700000" algn="tl">
                              <a:srgbClr val="000000">
                                <a:alpha val="43137"/>
                              </a:srgbClr>
                            </a:outerShdw>
                          </a:effectLst>
                          <a:latin typeface="+mn-lt"/>
                          <a:ea typeface="Times New Roman"/>
                        </a:rPr>
                        <a:t>VENTAJAS</a:t>
                      </a:r>
                      <a:endParaRPr lang="es-MX" sz="1600" b="1" i="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tcPr>
                </a:tc>
                <a:tc>
                  <a:txBody>
                    <a:bodyPr/>
                    <a:lstStyle/>
                    <a:p>
                      <a:pPr marL="108000" indent="-108000" algn="l">
                        <a:spcAft>
                          <a:spcPts val="0"/>
                        </a:spcAft>
                        <a:buFont typeface="Arial" panose="020B0604020202020204" pitchFamily="34" charset="0"/>
                        <a:buChar char="•"/>
                      </a:pPr>
                      <a:r>
                        <a:rPr lang="es-AR" sz="1600" b="1" i="1" dirty="0" smtClean="0"/>
                        <a:t>Mantener</a:t>
                      </a:r>
                      <a:r>
                        <a:rPr lang="es-AR" sz="1600" b="1" i="1" baseline="0" dirty="0" smtClean="0"/>
                        <a:t> junto al personal</a:t>
                      </a:r>
                      <a:r>
                        <a:rPr lang="es-MX" sz="1600" b="1" i="1" baseline="0" dirty="0" smtClean="0"/>
                        <a:t>.</a:t>
                      </a:r>
                    </a:p>
                    <a:p>
                      <a:pPr marL="108000" indent="-108000" algn="l">
                        <a:spcAft>
                          <a:spcPts val="0"/>
                        </a:spcAft>
                        <a:buFont typeface="Arial" panose="020B0604020202020204" pitchFamily="34" charset="0"/>
                        <a:buChar char="•"/>
                      </a:pPr>
                      <a:r>
                        <a:rPr lang="es-MX" sz="1600" b="1" i="1" baseline="0" dirty="0" smtClean="0">
                          <a:effectLst/>
                          <a:latin typeface="+mn-lt"/>
                          <a:ea typeface="Times New Roman"/>
                          <a:cs typeface="Arial" pitchFamily="34" charset="0"/>
                        </a:rPr>
                        <a:t>Reducir el tiempo y los costos de construcción.</a:t>
                      </a:r>
                    </a:p>
                    <a:p>
                      <a:pPr marL="108000" indent="-108000" algn="l">
                        <a:spcAft>
                          <a:spcPts val="0"/>
                        </a:spcAft>
                        <a:buFont typeface="Arial" panose="020B0604020202020204" pitchFamily="34" charset="0"/>
                        <a:buChar char="•"/>
                      </a:pPr>
                      <a:r>
                        <a:rPr lang="es-MX" sz="1600" b="1" i="1" baseline="0" dirty="0" smtClean="0">
                          <a:effectLst/>
                          <a:latin typeface="+mn-lt"/>
                          <a:ea typeface="Times New Roman"/>
                          <a:cs typeface="Arial" pitchFamily="34" charset="0"/>
                        </a:rPr>
                        <a:t>Mantener las operaciones en un solo lugar.</a:t>
                      </a:r>
                    </a:p>
                    <a:p>
                      <a:pPr marL="108000" indent="-108000" algn="l">
                        <a:spcAft>
                          <a:spcPts val="0"/>
                        </a:spcAft>
                        <a:buFont typeface="Arial" panose="020B0604020202020204" pitchFamily="34" charset="0"/>
                        <a:buChar char="•"/>
                      </a:pPr>
                      <a:r>
                        <a:rPr lang="es-MX" sz="1600" b="1" i="1" baseline="0" dirty="0" smtClean="0">
                          <a:effectLst/>
                          <a:latin typeface="+mn-lt"/>
                          <a:ea typeface="Times New Roman"/>
                          <a:cs typeface="Arial" pitchFamily="34" charset="0"/>
                        </a:rPr>
                        <a:t>Economía de escala</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600" b="1" i="1" dirty="0" smtClean="0">
                          <a:effectLst/>
                          <a:latin typeface="+mn-lt"/>
                          <a:ea typeface="+mn-ea"/>
                          <a:cs typeface="+mn-cs"/>
                        </a:rPr>
                        <a:t>No</a:t>
                      </a:r>
                      <a:r>
                        <a:rPr lang="es-AR" sz="1600" b="1" i="1" baseline="0" dirty="0" smtClean="0">
                          <a:effectLst/>
                          <a:latin typeface="+mn-lt"/>
                          <a:ea typeface="+mn-ea"/>
                          <a:cs typeface="+mn-cs"/>
                        </a:rPr>
                        <a:t> depender de la producción de una sola planta.</a:t>
                      </a:r>
                    </a:p>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600" b="1" i="1" baseline="0" dirty="0" smtClean="0">
                          <a:effectLst/>
                          <a:latin typeface="+mn-lt"/>
                          <a:ea typeface="+mn-ea"/>
                          <a:cs typeface="+mn-cs"/>
                        </a:rPr>
                        <a:t>Reducir los costos de transporte.</a:t>
                      </a:r>
                    </a:p>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600" b="1" i="1" baseline="0" dirty="0" smtClean="0">
                          <a:effectLst/>
                          <a:latin typeface="+mn-lt"/>
                          <a:ea typeface="+mn-ea"/>
                          <a:cs typeface="+mn-cs"/>
                        </a:rPr>
                        <a:t>Instalaciones más modernas.</a:t>
                      </a:r>
                    </a:p>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600" b="1" i="1" baseline="0" dirty="0" smtClean="0">
                          <a:effectLst/>
                          <a:latin typeface="+mn-lt"/>
                          <a:ea typeface="+mn-ea"/>
                          <a:cs typeface="+mn-cs"/>
                        </a:rPr>
                        <a:t>Nuevas contrataciones.</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indent="-108000" algn="l">
                        <a:spcAft>
                          <a:spcPts val="0"/>
                        </a:spcAft>
                        <a:buFont typeface="Arial" panose="020B0604020202020204" pitchFamily="34" charset="0"/>
                        <a:buChar char="•"/>
                      </a:pPr>
                      <a:r>
                        <a:rPr lang="es-AR" sz="1600" b="1" i="1" dirty="0" smtClean="0"/>
                        <a:t>Mantener</a:t>
                      </a:r>
                      <a:r>
                        <a:rPr lang="es-AR" sz="1600" b="1" i="1" baseline="0" dirty="0" smtClean="0"/>
                        <a:t> junto al personal</a:t>
                      </a:r>
                      <a:r>
                        <a:rPr lang="es-MX" sz="1600" b="1" i="1" baseline="0" dirty="0" smtClean="0"/>
                        <a:t>.</a:t>
                      </a:r>
                    </a:p>
                    <a:p>
                      <a:pPr marL="108000" indent="-108000" algn="l">
                        <a:spcAft>
                          <a:spcPts val="0"/>
                        </a:spcAft>
                        <a:buFont typeface="Arial" panose="020B0604020202020204" pitchFamily="34" charset="0"/>
                        <a:buChar char="•"/>
                      </a:pPr>
                      <a:r>
                        <a:rPr lang="es-MX" sz="1600" b="1" i="1" baseline="0" dirty="0" smtClean="0">
                          <a:effectLst/>
                          <a:latin typeface="+mn-lt"/>
                          <a:ea typeface="Times New Roman"/>
                          <a:cs typeface="Arial" pitchFamily="34" charset="0"/>
                        </a:rPr>
                        <a:t>Reducir el tiempo y los costos de construcción.</a:t>
                      </a:r>
                    </a:p>
                    <a:p>
                      <a:pPr marL="108000" indent="-108000" algn="l">
                        <a:spcAft>
                          <a:spcPts val="0"/>
                        </a:spcAft>
                        <a:buFont typeface="Arial" panose="020B0604020202020204" pitchFamily="34" charset="0"/>
                        <a:buChar char="•"/>
                      </a:pPr>
                      <a:r>
                        <a:rPr lang="es-MX" sz="1600" b="1" i="1" baseline="0" dirty="0" smtClean="0">
                          <a:effectLst/>
                          <a:latin typeface="+mn-lt"/>
                          <a:ea typeface="Times New Roman"/>
                          <a:cs typeface="Arial" pitchFamily="34" charset="0"/>
                        </a:rPr>
                        <a:t>Mantener las operaciones en un solo lugar.</a:t>
                      </a:r>
                    </a:p>
                    <a:p>
                      <a:pPr marL="108000" indent="-108000" algn="l">
                        <a:spcAft>
                          <a:spcPts val="0"/>
                        </a:spcAft>
                        <a:buFont typeface="Arial" panose="020B0604020202020204" pitchFamily="34" charset="0"/>
                        <a:buChar char="•"/>
                      </a:pPr>
                      <a:r>
                        <a:rPr lang="es-MX" sz="1600" b="1" i="1" baseline="0" dirty="0" smtClean="0">
                          <a:effectLst/>
                          <a:latin typeface="+mn-lt"/>
                          <a:ea typeface="Times New Roman"/>
                          <a:cs typeface="Arial" pitchFamily="34" charset="0"/>
                        </a:rPr>
                        <a:t>Sostener la centralidad de los clientes</a:t>
                      </a:r>
                    </a:p>
                    <a:p>
                      <a:pPr algn="ctr">
                        <a:spcAft>
                          <a:spcPts val="0"/>
                        </a:spcAft>
                      </a:pP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3909">
                <a:tc>
                  <a:txBody>
                    <a:bodyPr/>
                    <a:lstStyle/>
                    <a:p>
                      <a:pPr algn="ctr">
                        <a:spcAft>
                          <a:spcPts val="0"/>
                        </a:spcAft>
                      </a:pPr>
                      <a:endParaRPr lang="es-MX" sz="1600" b="1" i="1" dirty="0" smtClean="0">
                        <a:effectLst>
                          <a:outerShdw blurRad="38100" dist="38100" dir="2700000" algn="tl">
                            <a:srgbClr val="000000">
                              <a:alpha val="43137"/>
                            </a:srgbClr>
                          </a:outerShdw>
                        </a:effectLst>
                        <a:latin typeface="+mn-lt"/>
                        <a:ea typeface="Times New Roman"/>
                        <a:cs typeface="Arial" pitchFamily="34" charset="0"/>
                      </a:endParaRPr>
                    </a:p>
                    <a:p>
                      <a:pPr algn="ctr">
                        <a:spcAft>
                          <a:spcPts val="0"/>
                        </a:spcAft>
                      </a:pPr>
                      <a:endParaRPr lang="es-MX" sz="1600" b="1" i="1" dirty="0" smtClean="0">
                        <a:effectLst>
                          <a:outerShdw blurRad="38100" dist="38100" dir="2700000" algn="tl">
                            <a:srgbClr val="000000">
                              <a:alpha val="43137"/>
                            </a:srgbClr>
                          </a:outerShdw>
                        </a:effectLst>
                        <a:latin typeface="+mn-lt"/>
                        <a:ea typeface="Times New Roman"/>
                        <a:cs typeface="Arial" pitchFamily="34" charset="0"/>
                      </a:endParaRPr>
                    </a:p>
                    <a:p>
                      <a:pPr algn="ctr">
                        <a:spcAft>
                          <a:spcPts val="0"/>
                        </a:spcAft>
                      </a:pPr>
                      <a:endParaRPr lang="es-MX" sz="1600" b="1" i="1" dirty="0" smtClean="0">
                        <a:effectLst>
                          <a:outerShdw blurRad="38100" dist="38100" dir="2700000" algn="tl">
                            <a:srgbClr val="000000">
                              <a:alpha val="43137"/>
                            </a:srgbClr>
                          </a:outerShdw>
                        </a:effectLst>
                        <a:latin typeface="+mn-lt"/>
                        <a:ea typeface="Times New Roman"/>
                        <a:cs typeface="Arial" pitchFamily="34" charset="0"/>
                      </a:endParaRPr>
                    </a:p>
                    <a:p>
                      <a:pPr algn="ctr">
                        <a:spcAft>
                          <a:spcPts val="0"/>
                        </a:spcAft>
                      </a:pPr>
                      <a:r>
                        <a:rPr lang="es-MX" sz="1600" b="1" i="1" dirty="0" smtClean="0">
                          <a:effectLst>
                            <a:outerShdw blurRad="38100" dist="38100" dir="2700000" algn="tl">
                              <a:srgbClr val="000000">
                                <a:alpha val="43137"/>
                              </a:srgbClr>
                            </a:outerShdw>
                          </a:effectLst>
                          <a:latin typeface="+mn-lt"/>
                          <a:ea typeface="Times New Roman"/>
                          <a:cs typeface="Arial" pitchFamily="34" charset="0"/>
                        </a:rPr>
                        <a:t>DESVENTAJAS</a:t>
                      </a:r>
                      <a:endParaRPr lang="es-MX" sz="1600" b="1" i="1" dirty="0">
                        <a:effectLst>
                          <a:outerShdw blurRad="38100" dist="38100" dir="2700000" algn="tl">
                            <a:srgbClr val="000000">
                              <a:alpha val="43137"/>
                            </a:srgbClr>
                          </a:outerShdw>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tcPr>
                </a:tc>
                <a:tc>
                  <a:txBody>
                    <a:bodyPr/>
                    <a:lstStyle/>
                    <a:p>
                      <a:pPr marL="108000" indent="-108000" algn="l">
                        <a:spcAft>
                          <a:spcPts val="0"/>
                        </a:spcAft>
                        <a:buFont typeface="Arial" panose="020B0604020202020204" pitchFamily="34" charset="0"/>
                        <a:buChar char="•"/>
                      </a:pPr>
                      <a:r>
                        <a:rPr lang="es-MX" sz="1600" b="1" i="1" dirty="0" err="1" smtClean="0">
                          <a:effectLst/>
                          <a:latin typeface="+mn-lt"/>
                          <a:ea typeface="Times New Roman"/>
                          <a:cs typeface="Arial" pitchFamily="34" charset="0"/>
                        </a:rPr>
                        <a:t>Deseconomías</a:t>
                      </a:r>
                      <a:r>
                        <a:rPr lang="es-MX" sz="1600" b="1" i="1" dirty="0" smtClean="0">
                          <a:effectLst/>
                          <a:latin typeface="+mn-lt"/>
                          <a:ea typeface="Times New Roman"/>
                          <a:cs typeface="Arial" pitchFamily="34" charset="0"/>
                        </a:rPr>
                        <a:t> de escala.</a:t>
                      </a:r>
                    </a:p>
                    <a:p>
                      <a:pPr marL="108000" indent="-108000" algn="l">
                        <a:spcAft>
                          <a:spcPts val="0"/>
                        </a:spcAft>
                        <a:buFont typeface="Arial" panose="020B0604020202020204" pitchFamily="34" charset="0"/>
                        <a:buChar char="•"/>
                      </a:pPr>
                      <a:r>
                        <a:rPr lang="es-MX" sz="1600" b="1" i="1" dirty="0" smtClean="0">
                          <a:effectLst/>
                          <a:latin typeface="+mn-lt"/>
                          <a:ea typeface="Times New Roman"/>
                          <a:cs typeface="Arial" pitchFamily="34" charset="0"/>
                        </a:rPr>
                        <a:t>Manejo deficiente de insumos y materiales.</a:t>
                      </a:r>
                    </a:p>
                    <a:p>
                      <a:pPr marL="108000" indent="-108000" algn="l">
                        <a:spcAft>
                          <a:spcPts val="0"/>
                        </a:spcAft>
                        <a:buFont typeface="Arial" panose="020B0604020202020204" pitchFamily="34" charset="0"/>
                        <a:buChar char="•"/>
                      </a:pPr>
                      <a:r>
                        <a:rPr lang="es-MX" sz="1600" b="1" i="1" dirty="0" smtClean="0">
                          <a:effectLst/>
                          <a:latin typeface="+mn-lt"/>
                          <a:ea typeface="Times New Roman"/>
                          <a:cs typeface="Arial" pitchFamily="34" charset="0"/>
                        </a:rPr>
                        <a:t>Creciente complejidad en los controles</a:t>
                      </a:r>
                      <a:r>
                        <a:rPr lang="es-MX" sz="1600" b="1" i="1" baseline="0" dirty="0" smtClean="0">
                          <a:effectLst/>
                          <a:latin typeface="+mn-lt"/>
                          <a:ea typeface="Times New Roman"/>
                          <a:cs typeface="Arial" pitchFamily="34" charset="0"/>
                        </a:rPr>
                        <a:t>.</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indent="-108000" algn="l">
                        <a:spcAft>
                          <a:spcPts val="0"/>
                        </a:spcAft>
                        <a:buFont typeface="Arial" panose="020B0604020202020204" pitchFamily="34" charset="0"/>
                        <a:buChar char="•"/>
                      </a:pPr>
                      <a:r>
                        <a:rPr lang="es-ES" sz="1600" b="1" i="1" dirty="0" smtClean="0">
                          <a:effectLst/>
                          <a:latin typeface="+mn-lt"/>
                          <a:ea typeface="Times New Roman"/>
                          <a:cs typeface="Arial" pitchFamily="34" charset="0"/>
                        </a:rPr>
                        <a:t>Rediseñar</a:t>
                      </a:r>
                      <a:r>
                        <a:rPr lang="es-ES" sz="1600" b="1" i="1" baseline="0" dirty="0" smtClean="0">
                          <a:effectLst/>
                          <a:latin typeface="+mn-lt"/>
                          <a:ea typeface="Times New Roman"/>
                          <a:cs typeface="Arial" pitchFamily="34" charset="0"/>
                        </a:rPr>
                        <a:t> procesos de producción.</a:t>
                      </a:r>
                    </a:p>
                    <a:p>
                      <a:pPr marL="108000" indent="-108000" algn="l">
                        <a:spcAft>
                          <a:spcPts val="0"/>
                        </a:spcAft>
                        <a:buFont typeface="Arial" panose="020B0604020202020204" pitchFamily="34" charset="0"/>
                        <a:buChar char="•"/>
                      </a:pPr>
                      <a:r>
                        <a:rPr lang="es-ES" sz="1600" b="1" i="1" baseline="0" dirty="0" smtClean="0">
                          <a:effectLst/>
                          <a:latin typeface="+mn-lt"/>
                          <a:ea typeface="Times New Roman"/>
                          <a:cs typeface="Arial" pitchFamily="34" charset="0"/>
                        </a:rPr>
                        <a:t>Rediseñar procesos de distribución.</a:t>
                      </a:r>
                    </a:p>
                    <a:p>
                      <a:pPr marL="108000" indent="-108000" algn="l">
                        <a:spcAft>
                          <a:spcPts val="0"/>
                        </a:spcAft>
                        <a:buFont typeface="Arial" panose="020B0604020202020204" pitchFamily="34" charset="0"/>
                        <a:buChar char="•"/>
                      </a:pPr>
                      <a:r>
                        <a:rPr lang="es-ES" sz="1600" b="1" i="1" baseline="0" dirty="0" smtClean="0">
                          <a:effectLst/>
                          <a:latin typeface="+mn-lt"/>
                          <a:ea typeface="Times New Roman"/>
                          <a:cs typeface="Arial" pitchFamily="34" charset="0"/>
                        </a:rPr>
                        <a:t>Atomiza las operaciones.</a:t>
                      </a:r>
                    </a:p>
                    <a:p>
                      <a:pPr marL="108000" indent="-108000" algn="l">
                        <a:spcAft>
                          <a:spcPts val="0"/>
                        </a:spcAft>
                        <a:buFont typeface="Arial" panose="020B0604020202020204" pitchFamily="34" charset="0"/>
                        <a:buChar char="•"/>
                      </a:pPr>
                      <a:r>
                        <a:rPr lang="es-ES" sz="1600" b="1" i="1" baseline="0" dirty="0" smtClean="0">
                          <a:effectLst/>
                          <a:latin typeface="+mn-lt"/>
                          <a:ea typeface="Times New Roman"/>
                          <a:cs typeface="Arial" pitchFamily="34" charset="0"/>
                        </a:rPr>
                        <a:t>Genera nuevas tradiciones y cultura</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indent="-108000" algn="l">
                        <a:spcAft>
                          <a:spcPts val="0"/>
                        </a:spcAft>
                        <a:buFont typeface="Arial" panose="020B0604020202020204" pitchFamily="34" charset="0"/>
                        <a:buChar char="•"/>
                      </a:pPr>
                      <a:r>
                        <a:rPr lang="es-ES" sz="1600" b="1" i="1" dirty="0" smtClean="0">
                          <a:effectLst/>
                          <a:latin typeface="+mn-lt"/>
                          <a:ea typeface="Times New Roman"/>
                          <a:cs typeface="Arial" pitchFamily="34" charset="0"/>
                        </a:rPr>
                        <a:t>Rediseñar</a:t>
                      </a:r>
                      <a:r>
                        <a:rPr lang="es-ES" sz="1600" b="1" i="1" baseline="0" dirty="0" smtClean="0">
                          <a:effectLst/>
                          <a:latin typeface="+mn-lt"/>
                          <a:ea typeface="Times New Roman"/>
                          <a:cs typeface="Arial" pitchFamily="34" charset="0"/>
                        </a:rPr>
                        <a:t> la logística de abastecimiento.</a:t>
                      </a:r>
                    </a:p>
                    <a:p>
                      <a:pPr marL="108000" indent="-108000" algn="l">
                        <a:spcAft>
                          <a:spcPts val="0"/>
                        </a:spcAft>
                        <a:buFont typeface="Arial" panose="020B0604020202020204" pitchFamily="34" charset="0"/>
                        <a:buChar char="•"/>
                      </a:pPr>
                      <a:r>
                        <a:rPr lang="es-ES" sz="1600" b="1" i="1" baseline="0" dirty="0" smtClean="0">
                          <a:effectLst/>
                          <a:latin typeface="+mn-lt"/>
                          <a:ea typeface="Times New Roman"/>
                          <a:cs typeface="Arial" pitchFamily="34" charset="0"/>
                        </a:rPr>
                        <a:t>Rediseñar procesos de distribución.</a:t>
                      </a:r>
                    </a:p>
                    <a:p>
                      <a:pPr marL="108000" indent="-108000" algn="l">
                        <a:spcAft>
                          <a:spcPts val="0"/>
                        </a:spcAft>
                        <a:buFont typeface="Arial" panose="020B0604020202020204" pitchFamily="34" charset="0"/>
                        <a:buChar char="•"/>
                      </a:pPr>
                      <a:r>
                        <a:rPr lang="es-ES" sz="1600" b="1" i="1" baseline="0" dirty="0" smtClean="0">
                          <a:effectLst/>
                          <a:latin typeface="+mn-lt"/>
                          <a:ea typeface="Times New Roman"/>
                          <a:cs typeface="Arial" pitchFamily="34" charset="0"/>
                        </a:rPr>
                        <a:t>Costos por inactividad.</a:t>
                      </a:r>
                    </a:p>
                    <a:p>
                      <a:pPr algn="ctr">
                        <a:spcAft>
                          <a:spcPts val="0"/>
                        </a:spcAft>
                      </a:pPr>
                      <a:r>
                        <a:rPr lang="es-ES" sz="1600" b="1" i="1" baseline="0" dirty="0" smtClean="0">
                          <a:effectLst/>
                          <a:latin typeface="+mn-lt"/>
                          <a:ea typeface="Times New Roman"/>
                          <a:cs typeface="Arial" pitchFamily="34" charset="0"/>
                        </a:rPr>
                        <a:t>.</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184910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ESTRATÉGIA DE DISTRIBUCIÓN FÍSICA</a:t>
            </a:r>
            <a:endParaRPr lang="en-US" sz="2400" b="1" dirty="0" smtClean="0">
              <a:solidFill>
                <a:schemeClr val="tx1"/>
              </a:solidFill>
            </a:endParaRPr>
          </a:p>
        </p:txBody>
      </p:sp>
      <p:sp>
        <p:nvSpPr>
          <p:cNvPr id="50" name="7 Elipse"/>
          <p:cNvSpPr/>
          <p:nvPr/>
        </p:nvSpPr>
        <p:spPr>
          <a:xfrm>
            <a:off x="6872513" y="798412"/>
            <a:ext cx="4572001" cy="1466415"/>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892894" y="936904"/>
            <a:ext cx="4551620" cy="1200329"/>
          </a:xfrm>
          <a:prstGeom prst="rect">
            <a:avLst/>
          </a:prstGeom>
        </p:spPr>
        <p:txBody>
          <a:bodyPr wrap="square">
            <a:spAutoFit/>
          </a:bodyPr>
          <a:lstStyle/>
          <a:p>
            <a:pPr algn="ctr"/>
            <a:r>
              <a:rPr lang="es-ES" b="1" dirty="0"/>
              <a:t>El objetivo es desarrollar una</a:t>
            </a:r>
          </a:p>
          <a:p>
            <a:pPr algn="ctr"/>
            <a:r>
              <a:rPr lang="es-ES" b="1" dirty="0"/>
              <a:t>distribución efectiva en costos que cumpla con las necesidades</a:t>
            </a:r>
          </a:p>
          <a:p>
            <a:pPr algn="ctr"/>
            <a:r>
              <a:rPr lang="es-ES" b="1" dirty="0"/>
              <a:t>competitivas de la empresa</a:t>
            </a:r>
          </a:p>
        </p:txBody>
      </p:sp>
      <p:sp>
        <p:nvSpPr>
          <p:cNvPr id="27" name="13 Rectángulo"/>
          <p:cNvSpPr/>
          <p:nvPr/>
        </p:nvSpPr>
        <p:spPr>
          <a:xfrm>
            <a:off x="1132115" y="2315820"/>
            <a:ext cx="10312400" cy="4120150"/>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54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43 CuadroTexto"/>
          <p:cNvSpPr txBox="1"/>
          <p:nvPr/>
        </p:nvSpPr>
        <p:spPr>
          <a:xfrm>
            <a:off x="1132114" y="2653281"/>
            <a:ext cx="10312400" cy="3939540"/>
          </a:xfrm>
          <a:prstGeom prst="rect">
            <a:avLst/>
          </a:prstGeom>
          <a:noFill/>
        </p:spPr>
        <p:txBody>
          <a:bodyPr wrap="square" rtlCol="0">
            <a:spAutoFit/>
          </a:bodyPr>
          <a:lstStyle/>
          <a:p>
            <a:pPr algn="ctr">
              <a:spcBef>
                <a:spcPts val="1200"/>
              </a:spcBef>
            </a:pPr>
            <a:r>
              <a:rPr lang="es-MX" sz="2200" b="1" i="1" dirty="0" smtClean="0"/>
              <a:t>En </a:t>
            </a:r>
            <a:r>
              <a:rPr lang="es-MX" sz="2200" b="1" i="1" dirty="0"/>
              <a:t>todos los casos, el diseño de la distribución debe considerar la manera de lograr </a:t>
            </a:r>
            <a:r>
              <a:rPr lang="es-MX" sz="2200" b="1" i="1" dirty="0" smtClean="0"/>
              <a:t>mejoras en:</a:t>
            </a:r>
            <a:endParaRPr lang="es-MX" sz="2200" b="1" i="1" dirty="0"/>
          </a:p>
          <a:p>
            <a:pPr algn="ctr">
              <a:spcBef>
                <a:spcPts val="600"/>
              </a:spcBef>
            </a:pPr>
            <a:r>
              <a:rPr lang="es-MX" sz="2200" b="1" dirty="0">
                <a:effectLst>
                  <a:outerShdw blurRad="38100" dist="38100" dir="2700000" algn="tl">
                    <a:srgbClr val="000000">
                      <a:alpha val="43137"/>
                    </a:srgbClr>
                  </a:outerShdw>
                </a:effectLst>
              </a:rPr>
              <a:t>1. </a:t>
            </a:r>
            <a:r>
              <a:rPr lang="es-MX" sz="2200" b="1" dirty="0" smtClean="0">
                <a:effectLst>
                  <a:outerShdw blurRad="38100" dist="38100" dir="2700000" algn="tl">
                    <a:srgbClr val="000000">
                      <a:alpha val="43137"/>
                    </a:srgbClr>
                  </a:outerShdw>
                </a:effectLst>
              </a:rPr>
              <a:t>Utilización </a:t>
            </a:r>
            <a:r>
              <a:rPr lang="es-MX" sz="2200" b="1" dirty="0">
                <a:effectLst>
                  <a:outerShdw blurRad="38100" dist="38100" dir="2700000" algn="tl">
                    <a:srgbClr val="000000">
                      <a:alpha val="43137"/>
                    </a:srgbClr>
                  </a:outerShdw>
                </a:effectLst>
              </a:rPr>
              <a:t>de </a:t>
            </a:r>
            <a:r>
              <a:rPr lang="es-MX" sz="2200" b="1" dirty="0" smtClean="0">
                <a:effectLst>
                  <a:outerShdw blurRad="38100" dist="38100" dir="2700000" algn="tl">
                    <a:srgbClr val="000000">
                      <a:alpha val="43137"/>
                    </a:srgbClr>
                  </a:outerShdw>
                </a:effectLst>
              </a:rPr>
              <a:t>espacio.</a:t>
            </a:r>
            <a:endParaRPr lang="es-MX" sz="2200" b="1" dirty="0">
              <a:effectLst>
                <a:outerShdw blurRad="38100" dist="38100" dir="2700000" algn="tl">
                  <a:srgbClr val="000000">
                    <a:alpha val="43137"/>
                  </a:srgbClr>
                </a:outerShdw>
              </a:effectLst>
            </a:endParaRPr>
          </a:p>
          <a:p>
            <a:pPr algn="ctr">
              <a:spcBef>
                <a:spcPts val="600"/>
              </a:spcBef>
            </a:pPr>
            <a:r>
              <a:rPr lang="es-MX" sz="2200" b="1" dirty="0">
                <a:effectLst>
                  <a:outerShdw blurRad="38100" dist="38100" dir="2700000" algn="tl">
                    <a:srgbClr val="000000">
                      <a:alpha val="43137"/>
                    </a:srgbClr>
                  </a:outerShdw>
                </a:effectLst>
              </a:rPr>
              <a:t>2. </a:t>
            </a:r>
            <a:r>
              <a:rPr lang="es-MX" sz="2200" b="1" dirty="0" smtClean="0">
                <a:effectLst>
                  <a:outerShdw blurRad="38100" dist="38100" dir="2700000" algn="tl">
                    <a:srgbClr val="000000">
                      <a:alpha val="43137"/>
                    </a:srgbClr>
                  </a:outerShdw>
                </a:effectLst>
              </a:rPr>
              <a:t>Flujo </a:t>
            </a:r>
            <a:r>
              <a:rPr lang="es-MX" sz="2200" b="1" dirty="0">
                <a:effectLst>
                  <a:outerShdw blurRad="38100" dist="38100" dir="2700000" algn="tl">
                    <a:srgbClr val="000000">
                      <a:alpha val="43137"/>
                    </a:srgbClr>
                  </a:outerShdw>
                </a:effectLst>
              </a:rPr>
              <a:t>de información, materiales y personas</a:t>
            </a:r>
          </a:p>
          <a:p>
            <a:pPr algn="ctr">
              <a:spcBef>
                <a:spcPts val="600"/>
              </a:spcBef>
            </a:pPr>
            <a:r>
              <a:rPr lang="es-MX" sz="2200" b="1" dirty="0">
                <a:effectLst>
                  <a:outerShdw blurRad="38100" dist="38100" dir="2700000" algn="tl">
                    <a:srgbClr val="000000">
                      <a:alpha val="43137"/>
                    </a:srgbClr>
                  </a:outerShdw>
                </a:effectLst>
              </a:rPr>
              <a:t>3. </a:t>
            </a:r>
            <a:r>
              <a:rPr lang="es-MX" sz="2200" b="1" dirty="0" smtClean="0">
                <a:effectLst>
                  <a:outerShdw blurRad="38100" dist="38100" dir="2700000" algn="tl">
                    <a:srgbClr val="000000">
                      <a:alpha val="43137"/>
                    </a:srgbClr>
                  </a:outerShdw>
                </a:effectLst>
              </a:rPr>
              <a:t>Ánimo </a:t>
            </a:r>
            <a:r>
              <a:rPr lang="es-MX" sz="2200" b="1" dirty="0">
                <a:effectLst>
                  <a:outerShdw blurRad="38100" dist="38100" dir="2700000" algn="tl">
                    <a:srgbClr val="000000">
                      <a:alpha val="43137"/>
                    </a:srgbClr>
                  </a:outerShdw>
                </a:effectLst>
              </a:rPr>
              <a:t>de los empleados y condiciones de trabajo más seguras</a:t>
            </a:r>
          </a:p>
          <a:p>
            <a:pPr algn="ctr">
              <a:spcBef>
                <a:spcPts val="600"/>
              </a:spcBef>
            </a:pPr>
            <a:r>
              <a:rPr lang="es-MX" sz="2200" b="1" dirty="0">
                <a:effectLst>
                  <a:outerShdw blurRad="38100" dist="38100" dir="2700000" algn="tl">
                    <a:srgbClr val="000000">
                      <a:alpha val="43137"/>
                    </a:srgbClr>
                  </a:outerShdw>
                </a:effectLst>
              </a:rPr>
              <a:t>4. </a:t>
            </a:r>
            <a:r>
              <a:rPr lang="es-MX" sz="2200" b="1" dirty="0" smtClean="0">
                <a:effectLst>
                  <a:outerShdw blurRad="38100" dist="38100" dir="2700000" algn="tl">
                    <a:srgbClr val="000000">
                      <a:alpha val="43137"/>
                    </a:srgbClr>
                  </a:outerShdw>
                </a:effectLst>
              </a:rPr>
              <a:t>Interacción </a:t>
            </a:r>
            <a:r>
              <a:rPr lang="es-MX" sz="2200" b="1" dirty="0">
                <a:effectLst>
                  <a:outerShdw blurRad="38100" dist="38100" dir="2700000" algn="tl">
                    <a:srgbClr val="000000">
                      <a:alpha val="43137"/>
                    </a:srgbClr>
                  </a:outerShdw>
                </a:effectLst>
              </a:rPr>
              <a:t>con el cliente</a:t>
            </a:r>
          </a:p>
          <a:p>
            <a:pPr algn="ctr">
              <a:spcBef>
                <a:spcPts val="600"/>
              </a:spcBef>
            </a:pPr>
            <a:r>
              <a:rPr lang="es-MX" sz="2200" b="1" dirty="0">
                <a:effectLst>
                  <a:outerShdw blurRad="38100" dist="38100" dir="2700000" algn="tl">
                    <a:srgbClr val="000000">
                      <a:alpha val="43137"/>
                    </a:srgbClr>
                  </a:outerShdw>
                </a:effectLst>
              </a:rPr>
              <a:t>5. Flexibilidad </a:t>
            </a:r>
            <a:endParaRPr lang="es-MX" sz="2200" b="1" dirty="0" smtClean="0">
              <a:effectLst>
                <a:outerShdw blurRad="38100" dist="38100" dir="2700000" algn="tl">
                  <a:srgbClr val="000000">
                    <a:alpha val="43137"/>
                  </a:srgbClr>
                </a:outerShdw>
              </a:effectLst>
            </a:endParaRPr>
          </a:p>
          <a:p>
            <a:pPr algn="ctr">
              <a:spcBef>
                <a:spcPts val="600"/>
              </a:spcBef>
            </a:pPr>
            <a:r>
              <a:rPr lang="es-MX" sz="2200" b="1" i="1" dirty="0" smtClean="0"/>
              <a:t>Con productos </a:t>
            </a:r>
            <a:r>
              <a:rPr lang="es-MX" sz="2200" b="1" i="1" dirty="0"/>
              <a:t>con </a:t>
            </a:r>
            <a:r>
              <a:rPr lang="es-MX" sz="2200" b="1" i="1" dirty="0" smtClean="0"/>
              <a:t>ciclo </a:t>
            </a:r>
            <a:r>
              <a:rPr lang="es-MX" sz="2200" b="1" i="1" dirty="0"/>
              <a:t>de vida cada vez más corto, y </a:t>
            </a:r>
            <a:r>
              <a:rPr lang="es-MX" sz="2200" b="1" i="1" dirty="0" smtClean="0"/>
              <a:t>personalización </a:t>
            </a:r>
            <a:r>
              <a:rPr lang="es-MX" sz="2200" b="1" i="1" dirty="0"/>
              <a:t>masiva, </a:t>
            </a:r>
            <a:r>
              <a:rPr lang="es-MX" sz="2200" b="1" i="1" dirty="0" smtClean="0"/>
              <a:t>la </a:t>
            </a:r>
            <a:r>
              <a:rPr lang="es-MX" sz="2200" b="1" i="1" dirty="0"/>
              <a:t>distribución </a:t>
            </a:r>
            <a:r>
              <a:rPr lang="es-MX" sz="2200" b="1" i="1" dirty="0" smtClean="0"/>
              <a:t>debe </a:t>
            </a:r>
            <a:r>
              <a:rPr lang="es-MX" sz="2200" b="1" i="1" dirty="0"/>
              <a:t>ser </a:t>
            </a:r>
            <a:r>
              <a:rPr lang="es-MX" sz="2200" b="1" i="1" dirty="0" smtClean="0"/>
              <a:t>dinámica. </a:t>
            </a:r>
            <a:r>
              <a:rPr lang="es-MX" sz="2200" b="1" i="1" dirty="0"/>
              <a:t>Esto significa </a:t>
            </a:r>
            <a:r>
              <a:rPr lang="es-MX" sz="2200" b="1" i="1" dirty="0" smtClean="0"/>
              <a:t>la posibilidad de considerar equipos pequeños</a:t>
            </a:r>
            <a:r>
              <a:rPr lang="es-MX" sz="2200" b="1" i="1" dirty="0"/>
              <a:t>, móviles y flexibles</a:t>
            </a:r>
            <a:endParaRPr lang="es-AR" sz="2200" dirty="0"/>
          </a:p>
        </p:txBody>
      </p:sp>
    </p:spTree>
    <p:extLst>
      <p:ext uri="{BB962C8B-B14F-4D97-AF65-F5344CB8AC3E}">
        <p14:creationId xmlns:p14="http://schemas.microsoft.com/office/powerpoint/2010/main" val="4250871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ESTRATÉGIA DE DISTRIBUCIÓN FÍSICA</a:t>
            </a:r>
            <a:endParaRPr lang="en-US" sz="2400" b="1" dirty="0" smtClean="0">
              <a:solidFill>
                <a:schemeClr val="tx1"/>
              </a:solidFill>
            </a:endParaRPr>
          </a:p>
        </p:txBody>
      </p:sp>
      <p:sp>
        <p:nvSpPr>
          <p:cNvPr id="50" name="7 Elipse"/>
          <p:cNvSpPr/>
          <p:nvPr/>
        </p:nvSpPr>
        <p:spPr>
          <a:xfrm>
            <a:off x="6872513" y="798412"/>
            <a:ext cx="4572001" cy="1466415"/>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963505" y="972074"/>
            <a:ext cx="4393083" cy="1200329"/>
          </a:xfrm>
          <a:prstGeom prst="rect">
            <a:avLst/>
          </a:prstGeom>
        </p:spPr>
        <p:txBody>
          <a:bodyPr wrap="square">
            <a:spAutoFit/>
          </a:bodyPr>
          <a:lstStyle/>
          <a:p>
            <a:pPr algn="ctr"/>
            <a:r>
              <a:rPr lang="es-ES" b="1" dirty="0"/>
              <a:t>Las decisiones de distribución incluyen la mejor colocación de máquinas , oficinas y escritorios o centros de servicio</a:t>
            </a:r>
          </a:p>
        </p:txBody>
      </p:sp>
      <p:sp>
        <p:nvSpPr>
          <p:cNvPr id="27" name="13 Rectángulo"/>
          <p:cNvSpPr/>
          <p:nvPr/>
        </p:nvSpPr>
        <p:spPr>
          <a:xfrm>
            <a:off x="1132115" y="2315820"/>
            <a:ext cx="10312400" cy="4120150"/>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54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43 CuadroTexto"/>
          <p:cNvSpPr txBox="1"/>
          <p:nvPr/>
        </p:nvSpPr>
        <p:spPr>
          <a:xfrm>
            <a:off x="1132114" y="2442261"/>
            <a:ext cx="10312400" cy="4031873"/>
          </a:xfrm>
          <a:prstGeom prst="rect">
            <a:avLst/>
          </a:prstGeom>
          <a:noFill/>
        </p:spPr>
        <p:txBody>
          <a:bodyPr wrap="square" rtlCol="0">
            <a:spAutoFit/>
          </a:bodyPr>
          <a:lstStyle/>
          <a:p>
            <a:pPr algn="ctr">
              <a:spcBef>
                <a:spcPts val="600"/>
              </a:spcBef>
            </a:pPr>
            <a:r>
              <a:rPr lang="es-ES" sz="1700" b="1" i="1" dirty="0"/>
              <a:t>Una distribución efectiva facilita el flujo de materiales, personas e información en y entre las áreas. Algunos métodos de Distribución de Tipo, por ejemplo:</a:t>
            </a:r>
          </a:p>
          <a:p>
            <a:pPr algn="ctr">
              <a:spcBef>
                <a:spcPts val="600"/>
              </a:spcBef>
            </a:pPr>
            <a:r>
              <a:rPr lang="es-ES" sz="1700" b="1" i="1" dirty="0"/>
              <a:t>1. Oficina: Posiciona a los trabajadores, su equipo, y sus espacios para proporcionar el movimiento de información.</a:t>
            </a:r>
          </a:p>
          <a:p>
            <a:pPr algn="ctr">
              <a:spcBef>
                <a:spcPts val="600"/>
              </a:spcBef>
            </a:pPr>
            <a:r>
              <a:rPr lang="es-ES" sz="1700" b="1" i="1" dirty="0"/>
              <a:t>2. Tienda: Asigna espacio de anaquel y responde al comportamiento del cliente.</a:t>
            </a:r>
          </a:p>
          <a:p>
            <a:pPr algn="ctr">
              <a:spcBef>
                <a:spcPts val="600"/>
              </a:spcBef>
            </a:pPr>
            <a:r>
              <a:rPr lang="es-ES" sz="1700" b="1" i="1" dirty="0"/>
              <a:t>3. Almacén: Aborda los intercambios que se dan entre espacio y manejo de materiales.</a:t>
            </a:r>
          </a:p>
          <a:p>
            <a:pPr algn="ctr">
              <a:spcBef>
                <a:spcPts val="600"/>
              </a:spcBef>
            </a:pPr>
            <a:r>
              <a:rPr lang="es-ES" sz="1700" b="1" i="1" dirty="0"/>
              <a:t>4. Posición fija: Estudia los requerimientos de distribución de proyectos grandes y voluminosos, como barcos y edificios.</a:t>
            </a:r>
          </a:p>
          <a:p>
            <a:pPr algn="ctr">
              <a:spcBef>
                <a:spcPts val="600"/>
              </a:spcBef>
            </a:pPr>
            <a:r>
              <a:rPr lang="es-ES" sz="1700" b="1" i="1" dirty="0"/>
              <a:t>5. Orientada al proceso: Trata la producción de bajo volumen y alta variedad.</a:t>
            </a:r>
          </a:p>
          <a:p>
            <a:pPr algn="ctr">
              <a:spcBef>
                <a:spcPts val="600"/>
              </a:spcBef>
            </a:pPr>
            <a:r>
              <a:rPr lang="es-ES" sz="1700" b="1" i="1" dirty="0"/>
              <a:t>6. Célula de trabajo: Acomoda maquinaria y equipo enfocados en producir un solo producto o de un grupo relacionado.</a:t>
            </a:r>
          </a:p>
          <a:p>
            <a:pPr algn="ctr">
              <a:spcBef>
                <a:spcPts val="600"/>
              </a:spcBef>
            </a:pPr>
            <a:r>
              <a:rPr lang="es-ES" sz="1700" b="1" i="1" dirty="0"/>
              <a:t>7. Orientada al producto: Busca la mejor utilización de personal y maquinaria en la producción repetitiva o continuas</a:t>
            </a:r>
          </a:p>
        </p:txBody>
      </p:sp>
    </p:spTree>
    <p:extLst>
      <p:ext uri="{BB962C8B-B14F-4D97-AF65-F5344CB8AC3E}">
        <p14:creationId xmlns:p14="http://schemas.microsoft.com/office/powerpoint/2010/main" val="41444472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Conector recto de flecha 51"/>
          <p:cNvCxnSpPr/>
          <p:nvPr/>
        </p:nvCxnSpPr>
        <p:spPr>
          <a:xfrm flipV="1">
            <a:off x="4568249" y="3980645"/>
            <a:ext cx="3303016" cy="128517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a:off x="4662089" y="3902350"/>
            <a:ext cx="3209176" cy="143954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flipV="1">
            <a:off x="4056346" y="4597681"/>
            <a:ext cx="4368205" cy="3400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Elipse 71"/>
          <p:cNvSpPr/>
          <p:nvPr/>
        </p:nvSpPr>
        <p:spPr>
          <a:xfrm>
            <a:off x="5181598" y="3627789"/>
            <a:ext cx="2175145" cy="200780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3788229"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 DE RECURSOS HUMANOS</a:t>
            </a:r>
            <a:endParaRPr lang="en-US" sz="2400" b="1" dirty="0" smtClean="0">
              <a:solidFill>
                <a:schemeClr val="tx1"/>
              </a:solidFill>
            </a:endParaRPr>
          </a:p>
        </p:txBody>
      </p:sp>
      <p:sp>
        <p:nvSpPr>
          <p:cNvPr id="50" name="7 Elipse"/>
          <p:cNvSpPr/>
          <p:nvPr/>
        </p:nvSpPr>
        <p:spPr>
          <a:xfrm>
            <a:off x="6593637" y="1026163"/>
            <a:ext cx="4764909" cy="1481170"/>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628807" y="1243868"/>
            <a:ext cx="4764909" cy="1200329"/>
          </a:xfrm>
          <a:prstGeom prst="rect">
            <a:avLst/>
          </a:prstGeom>
        </p:spPr>
        <p:txBody>
          <a:bodyPr wrap="square">
            <a:spAutoFit/>
          </a:bodyPr>
          <a:lstStyle/>
          <a:p>
            <a:pPr algn="ctr"/>
            <a:r>
              <a:rPr lang="es-ES" b="1" dirty="0"/>
              <a:t>El objetivo es administrar la mano de obra y diseñar los trabajos con el propósito de emplear a las personas de manera efectiva y eficiente. </a:t>
            </a:r>
          </a:p>
        </p:txBody>
      </p:sp>
      <p:sp>
        <p:nvSpPr>
          <p:cNvPr id="55" name="Rectángulo redondeado 54"/>
          <p:cNvSpPr/>
          <p:nvPr/>
        </p:nvSpPr>
        <p:spPr>
          <a:xfrm>
            <a:off x="1888272" y="3019087"/>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6" name="CuadroTexto 55"/>
          <p:cNvSpPr txBox="1"/>
          <p:nvPr/>
        </p:nvSpPr>
        <p:spPr>
          <a:xfrm>
            <a:off x="1946328" y="3111567"/>
            <a:ext cx="2733817" cy="707886"/>
          </a:xfrm>
          <a:prstGeom prst="rect">
            <a:avLst/>
          </a:prstGeom>
          <a:noFill/>
        </p:spPr>
        <p:txBody>
          <a:bodyPr wrap="square" rtlCol="0">
            <a:spAutoFit/>
          </a:bodyPr>
          <a:lstStyle/>
          <a:p>
            <a:pPr algn="ctr"/>
            <a:r>
              <a:rPr lang="es-ES" sz="2000" b="1" i="1" dirty="0">
                <a:solidFill>
                  <a:srgbClr val="FFFF00"/>
                </a:solidFill>
                <a:effectLst>
                  <a:outerShdw blurRad="38100" dist="38100" dir="2700000" algn="tl">
                    <a:srgbClr val="000000">
                      <a:alpha val="43137"/>
                    </a:srgbClr>
                  </a:outerShdw>
                </a:effectLst>
              </a:rPr>
              <a:t>Estrategia de Producto</a:t>
            </a:r>
            <a:endParaRPr lang="en-US" sz="2000" b="1" i="1" dirty="0">
              <a:solidFill>
                <a:srgbClr val="FFFF00"/>
              </a:solidFill>
              <a:effectLst>
                <a:outerShdw blurRad="38100" dist="38100" dir="2700000" algn="tl">
                  <a:srgbClr val="000000">
                    <a:alpha val="43137"/>
                  </a:srgbClr>
                </a:outerShdw>
              </a:effectLst>
            </a:endParaRPr>
          </a:p>
        </p:txBody>
      </p:sp>
      <p:sp>
        <p:nvSpPr>
          <p:cNvPr id="57" name="Rectángulo redondeado 56"/>
          <p:cNvSpPr/>
          <p:nvPr/>
        </p:nvSpPr>
        <p:spPr>
          <a:xfrm>
            <a:off x="7857270" y="3106556"/>
            <a:ext cx="2818580"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8" name="CuadroTexto 57"/>
          <p:cNvSpPr txBox="1"/>
          <p:nvPr/>
        </p:nvSpPr>
        <p:spPr>
          <a:xfrm>
            <a:off x="7857270" y="3217092"/>
            <a:ext cx="2818580" cy="707886"/>
          </a:xfrm>
          <a:prstGeom prst="rect">
            <a:avLst/>
          </a:prstGeom>
          <a:noFill/>
        </p:spPr>
        <p:txBody>
          <a:bodyPr wrap="square" rtlCol="0">
            <a:spAutoFit/>
          </a:bodyPr>
          <a:lstStyle/>
          <a:p>
            <a:pPr algn="ctr"/>
            <a:r>
              <a:rPr lang="es-ES" sz="2000" b="1" i="1" dirty="0">
                <a:solidFill>
                  <a:srgbClr val="FFFF00"/>
                </a:solidFill>
                <a:effectLst>
                  <a:outerShdw blurRad="38100" dist="38100" dir="2700000" algn="tl">
                    <a:srgbClr val="000000">
                      <a:alpha val="43137"/>
                    </a:srgbClr>
                  </a:outerShdw>
                </a:effectLst>
              </a:rPr>
              <a:t>Estrategia de </a:t>
            </a:r>
            <a:r>
              <a:rPr lang="es-ES" sz="2000" b="1" i="1" dirty="0" smtClean="0">
                <a:solidFill>
                  <a:srgbClr val="FFFF00"/>
                </a:solidFill>
                <a:effectLst>
                  <a:outerShdw blurRad="38100" dist="38100" dir="2700000" algn="tl">
                    <a:srgbClr val="000000">
                      <a:alpha val="43137"/>
                    </a:srgbClr>
                  </a:outerShdw>
                </a:effectLst>
              </a:rPr>
              <a:t>Proceso</a:t>
            </a:r>
            <a:endParaRPr lang="es-ES" sz="2000" b="1" i="1" dirty="0">
              <a:solidFill>
                <a:srgbClr val="FFFF00"/>
              </a:solidFill>
              <a:effectLst>
                <a:outerShdw blurRad="38100" dist="38100" dir="2700000" algn="tl">
                  <a:srgbClr val="000000">
                    <a:alpha val="43137"/>
                  </a:srgbClr>
                </a:outerShdw>
              </a:effectLst>
            </a:endParaRPr>
          </a:p>
        </p:txBody>
      </p:sp>
      <p:sp>
        <p:nvSpPr>
          <p:cNvPr id="63" name="Rectángulo redondeado 62"/>
          <p:cNvSpPr/>
          <p:nvPr/>
        </p:nvSpPr>
        <p:spPr>
          <a:xfrm>
            <a:off x="1271633" y="4086321"/>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4" name="Rectángulo redondeado 63"/>
          <p:cNvSpPr/>
          <p:nvPr/>
        </p:nvSpPr>
        <p:spPr>
          <a:xfrm>
            <a:off x="1794432" y="5182924"/>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5" name="Rectángulo redondeado 64"/>
          <p:cNvSpPr/>
          <p:nvPr/>
        </p:nvSpPr>
        <p:spPr>
          <a:xfrm>
            <a:off x="8459024" y="4162391"/>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6" name="Rectángulo redondeado 65"/>
          <p:cNvSpPr/>
          <p:nvPr/>
        </p:nvSpPr>
        <p:spPr>
          <a:xfrm>
            <a:off x="7857270" y="5227779"/>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CuadroTexto 66"/>
          <p:cNvSpPr txBox="1"/>
          <p:nvPr/>
        </p:nvSpPr>
        <p:spPr>
          <a:xfrm>
            <a:off x="8469314" y="4243738"/>
            <a:ext cx="2818580" cy="707886"/>
          </a:xfrm>
          <a:prstGeom prst="rect">
            <a:avLst/>
          </a:prstGeom>
          <a:noFill/>
        </p:spPr>
        <p:txBody>
          <a:bodyPr wrap="square" rtlCol="0">
            <a:spAutoFit/>
          </a:bodyPr>
          <a:lstStyle/>
          <a:p>
            <a:pPr algn="ctr"/>
            <a:r>
              <a:rPr lang="es-ES" sz="2000" b="1" i="1" dirty="0">
                <a:solidFill>
                  <a:srgbClr val="FFFF00"/>
                </a:solidFill>
                <a:effectLst>
                  <a:outerShdw blurRad="38100" dist="38100" dir="2700000" algn="tl">
                    <a:srgbClr val="000000">
                      <a:alpha val="43137"/>
                    </a:srgbClr>
                  </a:outerShdw>
                </a:effectLst>
              </a:rPr>
              <a:t>Diferencias Individuales</a:t>
            </a:r>
            <a:endParaRPr lang="en-US" sz="2000" b="1" i="1" dirty="0">
              <a:solidFill>
                <a:srgbClr val="FFFF00"/>
              </a:solidFill>
              <a:effectLst>
                <a:outerShdw blurRad="38100" dist="38100" dir="2700000" algn="tl">
                  <a:srgbClr val="000000">
                    <a:alpha val="43137"/>
                  </a:srgbClr>
                </a:outerShdw>
              </a:effectLst>
            </a:endParaRPr>
          </a:p>
        </p:txBody>
      </p:sp>
      <p:sp>
        <p:nvSpPr>
          <p:cNvPr id="68" name="CuadroTexto 67"/>
          <p:cNvSpPr txBox="1"/>
          <p:nvPr/>
        </p:nvSpPr>
        <p:spPr>
          <a:xfrm>
            <a:off x="7857270" y="5152411"/>
            <a:ext cx="2818580" cy="1015663"/>
          </a:xfrm>
          <a:prstGeom prst="rect">
            <a:avLst/>
          </a:prstGeom>
          <a:noFill/>
        </p:spPr>
        <p:txBody>
          <a:bodyPr wrap="square" rtlCol="0">
            <a:spAutoFit/>
          </a:bodyPr>
          <a:lstStyle/>
          <a:p>
            <a:pPr algn="ctr"/>
            <a:r>
              <a:rPr lang="es-ES" sz="2000" b="1" i="1" dirty="0">
                <a:solidFill>
                  <a:srgbClr val="FFFF00"/>
                </a:solidFill>
                <a:effectLst>
                  <a:outerShdw blurRad="38100" dist="38100" dir="2700000" algn="tl">
                    <a:srgbClr val="000000">
                      <a:alpha val="43137"/>
                    </a:srgbClr>
                  </a:outerShdw>
                </a:effectLst>
              </a:rPr>
              <a:t>Estrategia de Distribución de Instalaciones</a:t>
            </a:r>
            <a:endParaRPr lang="en-US" sz="2000" b="1" i="1" dirty="0">
              <a:solidFill>
                <a:srgbClr val="FFFF00"/>
              </a:solidFill>
              <a:effectLst>
                <a:outerShdw blurRad="38100" dist="38100" dir="2700000" algn="tl">
                  <a:srgbClr val="000000">
                    <a:alpha val="43137"/>
                  </a:srgbClr>
                </a:outerShdw>
              </a:effectLst>
            </a:endParaRPr>
          </a:p>
        </p:txBody>
      </p:sp>
      <p:sp>
        <p:nvSpPr>
          <p:cNvPr id="69" name="CuadroTexto 68"/>
          <p:cNvSpPr txBox="1"/>
          <p:nvPr/>
        </p:nvSpPr>
        <p:spPr>
          <a:xfrm>
            <a:off x="1694762" y="5265821"/>
            <a:ext cx="2873488" cy="707886"/>
          </a:xfrm>
          <a:prstGeom prst="rect">
            <a:avLst/>
          </a:prstGeom>
          <a:noFill/>
        </p:spPr>
        <p:txBody>
          <a:bodyPr wrap="square" rtlCol="0">
            <a:spAutoFit/>
          </a:bodyPr>
          <a:lstStyle/>
          <a:p>
            <a:pPr algn="ctr"/>
            <a:r>
              <a:rPr lang="es-ES" sz="2000" b="1" i="1" dirty="0">
                <a:solidFill>
                  <a:srgbClr val="FFFF00"/>
                </a:solidFill>
                <a:effectLst>
                  <a:outerShdw blurRad="38100" dist="38100" dir="2700000" algn="tl">
                    <a:srgbClr val="000000">
                      <a:alpha val="43137"/>
                    </a:srgbClr>
                  </a:outerShdw>
                </a:effectLst>
              </a:rPr>
              <a:t>Estrategia de Localización</a:t>
            </a:r>
            <a:endParaRPr lang="en-US" sz="2000" b="1" i="1" dirty="0">
              <a:solidFill>
                <a:srgbClr val="FFFF00"/>
              </a:solidFill>
              <a:effectLst>
                <a:outerShdw blurRad="38100" dist="38100" dir="2700000" algn="tl">
                  <a:srgbClr val="000000">
                    <a:alpha val="43137"/>
                  </a:srgbClr>
                </a:outerShdw>
              </a:effectLst>
            </a:endParaRPr>
          </a:p>
        </p:txBody>
      </p:sp>
      <p:sp>
        <p:nvSpPr>
          <p:cNvPr id="70" name="CuadroTexto 69"/>
          <p:cNvSpPr txBox="1"/>
          <p:nvPr/>
        </p:nvSpPr>
        <p:spPr>
          <a:xfrm>
            <a:off x="1260737" y="4165483"/>
            <a:ext cx="2818580"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Desarrollo de Programas</a:t>
            </a:r>
            <a:endParaRPr lang="en-US" sz="2000" b="1" i="1" dirty="0">
              <a:solidFill>
                <a:srgbClr val="FFFF00"/>
              </a:solidFill>
              <a:effectLst>
                <a:outerShdw blurRad="38100" dist="38100" dir="2700000" algn="tl">
                  <a:srgbClr val="000000">
                    <a:alpha val="43137"/>
                  </a:srgbClr>
                </a:outerShdw>
              </a:effectLst>
            </a:endParaRPr>
          </a:p>
        </p:txBody>
      </p:sp>
      <p:sp>
        <p:nvSpPr>
          <p:cNvPr id="71" name="CuadroTexto 70"/>
          <p:cNvSpPr txBox="1"/>
          <p:nvPr/>
        </p:nvSpPr>
        <p:spPr>
          <a:xfrm>
            <a:off x="5132753" y="4040171"/>
            <a:ext cx="2319051" cy="1200329"/>
          </a:xfrm>
          <a:prstGeom prst="rect">
            <a:avLst/>
          </a:prstGeom>
          <a:noFill/>
        </p:spPr>
        <p:txBody>
          <a:bodyPr wrap="square" rtlCol="0">
            <a:spAutoFit/>
          </a:bodyPr>
          <a:lstStyle/>
          <a:p>
            <a:pPr algn="ctr"/>
            <a:r>
              <a:rPr lang="es-ES" sz="2400" b="1" dirty="0">
                <a:solidFill>
                  <a:srgbClr val="FF0000"/>
                </a:solidFill>
                <a:effectLst>
                  <a:outerShdw blurRad="38100" dist="38100" dir="2700000" algn="tl">
                    <a:srgbClr val="000000">
                      <a:alpha val="43137"/>
                    </a:srgbClr>
                  </a:outerShdw>
                </a:effectLst>
              </a:rPr>
              <a:t>ESTRATEGIA DE RECURSOS HUMANOS</a:t>
            </a:r>
          </a:p>
        </p:txBody>
      </p:sp>
    </p:spTree>
    <p:extLst>
      <p:ext uri="{BB962C8B-B14F-4D97-AF65-F5344CB8AC3E}">
        <p14:creationId xmlns:p14="http://schemas.microsoft.com/office/powerpoint/2010/main" val="120126467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325549" y="1131673"/>
            <a:ext cx="6319690"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 DE RECURSOS HUMANOS</a:t>
            </a:r>
            <a:endParaRPr lang="en-US" sz="2400" b="1" dirty="0" smtClean="0">
              <a:solidFill>
                <a:schemeClr val="tx1"/>
              </a:solidFill>
            </a:endParaRPr>
          </a:p>
        </p:txBody>
      </p:sp>
      <p:sp>
        <p:nvSpPr>
          <p:cNvPr id="23" name="38 Rectángulo redondeado"/>
          <p:cNvSpPr/>
          <p:nvPr/>
        </p:nvSpPr>
        <p:spPr>
          <a:xfrm>
            <a:off x="3770336" y="2548615"/>
            <a:ext cx="7976191" cy="727162"/>
          </a:xfrm>
          <a:prstGeom prst="round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00" b="1" dirty="0">
              <a:solidFill>
                <a:schemeClr val="tx1"/>
              </a:solidFill>
            </a:endParaRPr>
          </a:p>
        </p:txBody>
      </p:sp>
      <p:sp>
        <p:nvSpPr>
          <p:cNvPr id="24" name="3 Rectángulo redondeado"/>
          <p:cNvSpPr/>
          <p:nvPr/>
        </p:nvSpPr>
        <p:spPr>
          <a:xfrm>
            <a:off x="1271442" y="1742159"/>
            <a:ext cx="2351003" cy="798079"/>
          </a:xfrm>
          <a:prstGeom prst="round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b="1"/>
          </a:p>
        </p:txBody>
      </p:sp>
      <p:sp>
        <p:nvSpPr>
          <p:cNvPr id="25" name="4 CuadroTexto"/>
          <p:cNvSpPr txBox="1"/>
          <p:nvPr/>
        </p:nvSpPr>
        <p:spPr>
          <a:xfrm>
            <a:off x="1271441" y="1888987"/>
            <a:ext cx="2351003" cy="553998"/>
          </a:xfrm>
          <a:prstGeom prst="rect">
            <a:avLst/>
          </a:prstGeom>
          <a:noFill/>
        </p:spPr>
        <p:txBody>
          <a:bodyPr wrap="square" rtlCol="0">
            <a:spAutoFit/>
          </a:bodyPr>
          <a:lstStyle/>
          <a:p>
            <a:pPr algn="ctr"/>
            <a:r>
              <a:rPr lang="es-AR" sz="1500" b="1" dirty="0" smtClean="0">
                <a:effectLst>
                  <a:outerShdw blurRad="38100" dist="38100" dir="2700000" algn="tl">
                    <a:srgbClr val="000000">
                      <a:alpha val="43137"/>
                    </a:srgbClr>
                  </a:outerShdw>
                </a:effectLst>
              </a:rPr>
              <a:t>PLANEACIÓN DE RECURSOS HUMANOS</a:t>
            </a:r>
            <a:endParaRPr lang="es-AR" sz="1500" b="1" dirty="0">
              <a:effectLst>
                <a:outerShdw blurRad="38100" dist="38100" dir="2700000" algn="tl">
                  <a:srgbClr val="000000">
                    <a:alpha val="43137"/>
                  </a:srgbClr>
                </a:outerShdw>
              </a:effectLst>
            </a:endParaRPr>
          </a:p>
        </p:txBody>
      </p:sp>
      <p:sp>
        <p:nvSpPr>
          <p:cNvPr id="26" name="20 Rectángulo redondeado"/>
          <p:cNvSpPr/>
          <p:nvPr/>
        </p:nvSpPr>
        <p:spPr>
          <a:xfrm>
            <a:off x="3770337" y="1742158"/>
            <a:ext cx="7976192" cy="798079"/>
          </a:xfrm>
          <a:prstGeom prst="round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00" b="1" dirty="0">
              <a:solidFill>
                <a:schemeClr val="tx1"/>
              </a:solidFill>
            </a:endParaRPr>
          </a:p>
        </p:txBody>
      </p:sp>
      <p:sp>
        <p:nvSpPr>
          <p:cNvPr id="27" name="2 Rectángulo"/>
          <p:cNvSpPr/>
          <p:nvPr/>
        </p:nvSpPr>
        <p:spPr>
          <a:xfrm>
            <a:off x="3789564" y="1863180"/>
            <a:ext cx="7956963" cy="553998"/>
          </a:xfrm>
          <a:prstGeom prst="rect">
            <a:avLst/>
          </a:prstGeom>
        </p:spPr>
        <p:txBody>
          <a:bodyPr wrap="square">
            <a:spAutoFit/>
          </a:bodyPr>
          <a:lstStyle/>
          <a:p>
            <a:pPr algn="ctr"/>
            <a:r>
              <a:rPr lang="es-MX" sz="1500" b="1" dirty="0"/>
              <a:t>Medio para determinar </a:t>
            </a:r>
            <a:r>
              <a:rPr lang="es-MX" sz="1500" b="1" dirty="0" smtClean="0"/>
              <a:t>las políticas </a:t>
            </a:r>
            <a:r>
              <a:rPr lang="es-MX" sz="1500" b="1" dirty="0"/>
              <a:t>de personal que </a:t>
            </a:r>
            <a:r>
              <a:rPr lang="es-MX" sz="1500" b="1" dirty="0" smtClean="0"/>
              <a:t>tratan acerca </a:t>
            </a:r>
            <a:r>
              <a:rPr lang="es-MX" sz="1500" b="1" dirty="0"/>
              <a:t>de la estabilidad laboral</a:t>
            </a:r>
            <a:r>
              <a:rPr lang="es-MX" sz="1500" b="1" dirty="0" smtClean="0"/>
              <a:t>, los </a:t>
            </a:r>
            <a:r>
              <a:rPr lang="es-MX" sz="1500" b="1" dirty="0"/>
              <a:t>programas de trabajo, y </a:t>
            </a:r>
            <a:r>
              <a:rPr lang="es-MX" sz="1500" b="1" dirty="0" smtClean="0"/>
              <a:t>las reglas </a:t>
            </a:r>
            <a:r>
              <a:rPr lang="es-MX" sz="1500" b="1" dirty="0"/>
              <a:t>del trabajo.</a:t>
            </a:r>
          </a:p>
        </p:txBody>
      </p:sp>
      <p:sp>
        <p:nvSpPr>
          <p:cNvPr id="28" name="5 Rectángulo"/>
          <p:cNvSpPr/>
          <p:nvPr/>
        </p:nvSpPr>
        <p:spPr>
          <a:xfrm>
            <a:off x="3737074" y="2644409"/>
            <a:ext cx="8009453" cy="553998"/>
          </a:xfrm>
          <a:prstGeom prst="rect">
            <a:avLst/>
          </a:prstGeom>
        </p:spPr>
        <p:txBody>
          <a:bodyPr wrap="square">
            <a:spAutoFit/>
          </a:bodyPr>
          <a:lstStyle/>
          <a:p>
            <a:pPr algn="ctr"/>
            <a:r>
              <a:rPr lang="es-MX" sz="1500" b="1" dirty="0"/>
              <a:t>Enfoque que especifica las tareas que constituyen un trabajo para un individuo o un grupo</a:t>
            </a:r>
          </a:p>
        </p:txBody>
      </p:sp>
      <p:sp>
        <p:nvSpPr>
          <p:cNvPr id="29" name="36 Rectángulo redondeado"/>
          <p:cNvSpPr/>
          <p:nvPr/>
        </p:nvSpPr>
        <p:spPr>
          <a:xfrm>
            <a:off x="1271441" y="2554653"/>
            <a:ext cx="2351003" cy="752423"/>
          </a:xfrm>
          <a:prstGeom prst="round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b="1"/>
          </a:p>
        </p:txBody>
      </p:sp>
      <p:sp>
        <p:nvSpPr>
          <p:cNvPr id="30" name="37 CuadroTexto"/>
          <p:cNvSpPr txBox="1"/>
          <p:nvPr/>
        </p:nvSpPr>
        <p:spPr>
          <a:xfrm>
            <a:off x="1271441" y="2776725"/>
            <a:ext cx="2351003" cy="323165"/>
          </a:xfrm>
          <a:prstGeom prst="rect">
            <a:avLst/>
          </a:prstGeom>
          <a:noFill/>
        </p:spPr>
        <p:txBody>
          <a:bodyPr wrap="square" rtlCol="0">
            <a:spAutoFit/>
          </a:bodyPr>
          <a:lstStyle/>
          <a:p>
            <a:pPr algn="ctr"/>
            <a:r>
              <a:rPr lang="es-AR" sz="1500" b="1" dirty="0" smtClean="0">
                <a:effectLst>
                  <a:outerShdw blurRad="38100" dist="38100" dir="2700000" algn="tl">
                    <a:srgbClr val="000000">
                      <a:alpha val="43137"/>
                    </a:srgbClr>
                  </a:outerShdw>
                </a:effectLst>
              </a:rPr>
              <a:t>DISEÑO DEL TRABAJO</a:t>
            </a:r>
            <a:endParaRPr lang="es-AR" sz="1500" b="1" dirty="0">
              <a:effectLst>
                <a:outerShdw blurRad="38100" dist="38100" dir="2700000" algn="tl">
                  <a:srgbClr val="000000">
                    <a:alpha val="43137"/>
                  </a:srgbClr>
                </a:outerShdw>
              </a:effectLst>
            </a:endParaRPr>
          </a:p>
        </p:txBody>
      </p:sp>
      <p:sp>
        <p:nvSpPr>
          <p:cNvPr id="31" name="39 Rectángulo redondeado"/>
          <p:cNvSpPr/>
          <p:nvPr/>
        </p:nvSpPr>
        <p:spPr>
          <a:xfrm>
            <a:off x="3737074" y="3291146"/>
            <a:ext cx="8009453" cy="704700"/>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00" b="1" dirty="0">
              <a:solidFill>
                <a:schemeClr val="tx1"/>
              </a:solidFill>
            </a:endParaRPr>
          </a:p>
        </p:txBody>
      </p:sp>
      <p:sp>
        <p:nvSpPr>
          <p:cNvPr id="32" name="40 Rectángulo"/>
          <p:cNvSpPr/>
          <p:nvPr/>
        </p:nvSpPr>
        <p:spPr>
          <a:xfrm>
            <a:off x="3789564" y="3389626"/>
            <a:ext cx="7956964" cy="553998"/>
          </a:xfrm>
          <a:prstGeom prst="rect">
            <a:avLst/>
          </a:prstGeom>
        </p:spPr>
        <p:txBody>
          <a:bodyPr wrap="square">
            <a:spAutoFit/>
          </a:bodyPr>
          <a:lstStyle/>
          <a:p>
            <a:pPr algn="ctr"/>
            <a:r>
              <a:rPr lang="es-MX" sz="1500" b="1" dirty="0"/>
              <a:t>Estudio del </a:t>
            </a:r>
            <a:r>
              <a:rPr lang="es-MX" sz="1500" b="1" dirty="0" smtClean="0"/>
              <a:t>trabajo, también </a:t>
            </a:r>
            <a:r>
              <a:rPr lang="es-MX" sz="1500" b="1" dirty="0"/>
              <a:t>llamada </a:t>
            </a:r>
            <a:r>
              <a:rPr lang="es-MX" sz="1500" b="1" dirty="0" smtClean="0"/>
              <a:t>factores humanos y de los factores del entorno físico.</a:t>
            </a:r>
            <a:endParaRPr lang="es-MX" sz="1500" b="1" dirty="0"/>
          </a:p>
        </p:txBody>
      </p:sp>
      <p:sp>
        <p:nvSpPr>
          <p:cNvPr id="33" name="41 Rectángulo redondeado"/>
          <p:cNvSpPr/>
          <p:nvPr/>
        </p:nvSpPr>
        <p:spPr>
          <a:xfrm>
            <a:off x="1271441" y="3319290"/>
            <a:ext cx="2386162" cy="685491"/>
          </a:xfrm>
          <a:prstGeom prst="round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b="1"/>
          </a:p>
        </p:txBody>
      </p:sp>
      <p:sp>
        <p:nvSpPr>
          <p:cNvPr id="34" name="42 CuadroTexto"/>
          <p:cNvSpPr txBox="1"/>
          <p:nvPr/>
        </p:nvSpPr>
        <p:spPr>
          <a:xfrm>
            <a:off x="1271440" y="3389626"/>
            <a:ext cx="2393627" cy="553998"/>
          </a:xfrm>
          <a:prstGeom prst="rect">
            <a:avLst/>
          </a:prstGeom>
          <a:noFill/>
        </p:spPr>
        <p:txBody>
          <a:bodyPr wrap="square" rtlCol="0">
            <a:spAutoFit/>
          </a:bodyPr>
          <a:lstStyle/>
          <a:p>
            <a:pPr algn="ctr"/>
            <a:r>
              <a:rPr lang="es-AR" sz="1500" b="1" dirty="0" smtClean="0">
                <a:effectLst>
                  <a:outerShdw blurRad="38100" dist="38100" dir="2700000" algn="tl">
                    <a:srgbClr val="000000">
                      <a:alpha val="43137"/>
                    </a:srgbClr>
                  </a:outerShdw>
                </a:effectLst>
              </a:rPr>
              <a:t>ERGONOMÍA Y EL ENTORNO</a:t>
            </a:r>
            <a:endParaRPr lang="es-AR" sz="1500" b="1" dirty="0">
              <a:effectLst>
                <a:outerShdw blurRad="38100" dist="38100" dir="2700000" algn="tl">
                  <a:srgbClr val="000000">
                    <a:alpha val="43137"/>
                  </a:srgbClr>
                </a:outerShdw>
              </a:effectLst>
            </a:endParaRPr>
          </a:p>
        </p:txBody>
      </p:sp>
      <p:sp>
        <p:nvSpPr>
          <p:cNvPr id="35" name="43 Rectángulo redondeado"/>
          <p:cNvSpPr/>
          <p:nvPr/>
        </p:nvSpPr>
        <p:spPr>
          <a:xfrm>
            <a:off x="3727944" y="4002875"/>
            <a:ext cx="8018584" cy="666332"/>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00" b="1" dirty="0">
              <a:solidFill>
                <a:schemeClr val="tx1"/>
              </a:solidFill>
            </a:endParaRPr>
          </a:p>
        </p:txBody>
      </p:sp>
      <p:sp>
        <p:nvSpPr>
          <p:cNvPr id="36" name="44 Rectángulo"/>
          <p:cNvSpPr/>
          <p:nvPr/>
        </p:nvSpPr>
        <p:spPr>
          <a:xfrm>
            <a:off x="3727944" y="4073213"/>
            <a:ext cx="8018584" cy="566560"/>
          </a:xfrm>
          <a:prstGeom prst="rect">
            <a:avLst/>
          </a:prstGeom>
        </p:spPr>
        <p:txBody>
          <a:bodyPr wrap="square">
            <a:spAutoFit/>
          </a:bodyPr>
          <a:lstStyle/>
          <a:p>
            <a:pPr algn="ctr"/>
            <a:r>
              <a:rPr lang="es-MX" sz="1500" b="1" dirty="0"/>
              <a:t>Sistema que involucra </a:t>
            </a:r>
            <a:r>
              <a:rPr lang="es-MX" sz="1500" b="1" dirty="0" smtClean="0"/>
              <a:t>el desarrollo </a:t>
            </a:r>
            <a:r>
              <a:rPr lang="es-MX" sz="1500" b="1" dirty="0"/>
              <a:t>de procedimientos </a:t>
            </a:r>
            <a:r>
              <a:rPr lang="es-MX" sz="1500" b="1" dirty="0" smtClean="0"/>
              <a:t>de trabajo </a:t>
            </a:r>
            <a:r>
              <a:rPr lang="es-MX" sz="1500" b="1" dirty="0"/>
              <a:t>seguros y que </a:t>
            </a:r>
            <a:r>
              <a:rPr lang="es-MX" sz="1500" b="1" dirty="0" smtClean="0"/>
              <a:t>produzcan artículos </a:t>
            </a:r>
            <a:r>
              <a:rPr lang="es-MX" sz="1500" b="1" dirty="0"/>
              <a:t>de c</a:t>
            </a:r>
            <a:r>
              <a:rPr lang="es-MX" sz="1500" b="1" dirty="0" smtClean="0"/>
              <a:t>alidad </a:t>
            </a:r>
            <a:r>
              <a:rPr lang="es-MX" sz="1500" b="1" dirty="0"/>
              <a:t>en </a:t>
            </a:r>
            <a:r>
              <a:rPr lang="es-MX" sz="1500" b="1" dirty="0" smtClean="0"/>
              <a:t>forma eficiente</a:t>
            </a:r>
            <a:endParaRPr lang="es-MX" sz="1500" b="1" dirty="0"/>
          </a:p>
        </p:txBody>
      </p:sp>
      <p:sp>
        <p:nvSpPr>
          <p:cNvPr id="37" name="45 Rectángulo redondeado"/>
          <p:cNvSpPr/>
          <p:nvPr/>
        </p:nvSpPr>
        <p:spPr>
          <a:xfrm>
            <a:off x="1271439" y="4030493"/>
            <a:ext cx="2393627" cy="663698"/>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b="1"/>
          </a:p>
        </p:txBody>
      </p:sp>
      <p:sp>
        <p:nvSpPr>
          <p:cNvPr id="38" name="46 CuadroTexto"/>
          <p:cNvSpPr txBox="1"/>
          <p:nvPr/>
        </p:nvSpPr>
        <p:spPr>
          <a:xfrm>
            <a:off x="1271439" y="4213052"/>
            <a:ext cx="2393627" cy="323165"/>
          </a:xfrm>
          <a:prstGeom prst="rect">
            <a:avLst/>
          </a:prstGeom>
          <a:noFill/>
        </p:spPr>
        <p:txBody>
          <a:bodyPr wrap="square" rtlCol="0">
            <a:spAutoFit/>
          </a:bodyPr>
          <a:lstStyle/>
          <a:p>
            <a:pPr algn="ctr"/>
            <a:r>
              <a:rPr lang="es-AR" sz="1500" b="1" dirty="0" smtClean="0">
                <a:effectLst>
                  <a:outerShdw blurRad="38100" dist="38100" dir="2700000" algn="tl">
                    <a:srgbClr val="000000">
                      <a:alpha val="43137"/>
                    </a:srgbClr>
                  </a:outerShdw>
                </a:effectLst>
              </a:rPr>
              <a:t>ESTUDIO DE MÉTODOS</a:t>
            </a:r>
            <a:endParaRPr lang="es-AR" sz="1500" b="1" dirty="0">
              <a:effectLst>
                <a:outerShdw blurRad="38100" dist="38100" dir="2700000" algn="tl">
                  <a:srgbClr val="000000">
                    <a:alpha val="43137"/>
                  </a:srgbClr>
                </a:outerShdw>
              </a:effectLst>
            </a:endParaRPr>
          </a:p>
        </p:txBody>
      </p:sp>
      <p:sp>
        <p:nvSpPr>
          <p:cNvPr id="39" name="47 Rectángulo redondeado"/>
          <p:cNvSpPr/>
          <p:nvPr/>
        </p:nvSpPr>
        <p:spPr>
          <a:xfrm>
            <a:off x="3727944" y="4692494"/>
            <a:ext cx="8018583" cy="702789"/>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00" b="1" dirty="0">
              <a:solidFill>
                <a:schemeClr val="tx1"/>
              </a:solidFill>
            </a:endParaRPr>
          </a:p>
        </p:txBody>
      </p:sp>
      <p:sp>
        <p:nvSpPr>
          <p:cNvPr id="40" name="48 Rectángulo"/>
          <p:cNvSpPr/>
          <p:nvPr/>
        </p:nvSpPr>
        <p:spPr>
          <a:xfrm>
            <a:off x="3789564" y="4780416"/>
            <a:ext cx="7816286" cy="553998"/>
          </a:xfrm>
          <a:prstGeom prst="rect">
            <a:avLst/>
          </a:prstGeom>
        </p:spPr>
        <p:txBody>
          <a:bodyPr wrap="square">
            <a:spAutoFit/>
          </a:bodyPr>
          <a:lstStyle/>
          <a:p>
            <a:pPr algn="ctr"/>
            <a:r>
              <a:rPr lang="es-MX" sz="1500" b="1" dirty="0">
                <a:solidFill>
                  <a:srgbClr val="FFFF00"/>
                </a:solidFill>
              </a:rPr>
              <a:t>Uso de una variedad de </a:t>
            </a:r>
            <a:r>
              <a:rPr lang="es-MX" sz="1500" b="1" dirty="0" smtClean="0">
                <a:solidFill>
                  <a:srgbClr val="FFFF00"/>
                </a:solidFill>
              </a:rPr>
              <a:t>técnicas de </a:t>
            </a:r>
            <a:r>
              <a:rPr lang="es-MX" sz="1500" b="1" dirty="0">
                <a:solidFill>
                  <a:srgbClr val="FFFF00"/>
                </a:solidFill>
              </a:rPr>
              <a:t>comunicación visual </a:t>
            </a:r>
            <a:r>
              <a:rPr lang="es-MX" sz="1500" b="1" dirty="0" smtClean="0">
                <a:solidFill>
                  <a:srgbClr val="FFFF00"/>
                </a:solidFill>
              </a:rPr>
              <a:t>para transmitir </a:t>
            </a:r>
            <a:r>
              <a:rPr lang="es-MX" sz="1500" b="1" dirty="0">
                <a:solidFill>
                  <a:srgbClr val="FFFF00"/>
                </a:solidFill>
              </a:rPr>
              <a:t>información </a:t>
            </a:r>
            <a:r>
              <a:rPr lang="es-MX" sz="1500" b="1" dirty="0" smtClean="0">
                <a:solidFill>
                  <a:srgbClr val="FFFF00"/>
                </a:solidFill>
              </a:rPr>
              <a:t>con rapidez </a:t>
            </a:r>
            <a:r>
              <a:rPr lang="es-MX" sz="1500" b="1" dirty="0">
                <a:solidFill>
                  <a:srgbClr val="FFFF00"/>
                </a:solidFill>
              </a:rPr>
              <a:t>a los participantes.</a:t>
            </a:r>
          </a:p>
        </p:txBody>
      </p:sp>
      <p:sp>
        <p:nvSpPr>
          <p:cNvPr id="41" name="49 Rectángulo redondeado"/>
          <p:cNvSpPr/>
          <p:nvPr/>
        </p:nvSpPr>
        <p:spPr>
          <a:xfrm>
            <a:off x="1271439" y="4713370"/>
            <a:ext cx="2393628" cy="708971"/>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b="1"/>
          </a:p>
        </p:txBody>
      </p:sp>
      <p:sp>
        <p:nvSpPr>
          <p:cNvPr id="42" name="50 CuadroTexto"/>
          <p:cNvSpPr txBox="1"/>
          <p:nvPr/>
        </p:nvSpPr>
        <p:spPr>
          <a:xfrm>
            <a:off x="1325550" y="4790746"/>
            <a:ext cx="2323338" cy="553998"/>
          </a:xfrm>
          <a:prstGeom prst="rect">
            <a:avLst/>
          </a:prstGeom>
          <a:noFill/>
        </p:spPr>
        <p:txBody>
          <a:bodyPr wrap="square" rtlCol="0">
            <a:spAutoFit/>
          </a:bodyPr>
          <a:lstStyle/>
          <a:p>
            <a:pPr algn="ctr"/>
            <a:r>
              <a:rPr lang="es-AR" sz="1500" b="1" dirty="0" smtClean="0">
                <a:solidFill>
                  <a:srgbClr val="FFFF00"/>
                </a:solidFill>
                <a:effectLst>
                  <a:outerShdw blurRad="38100" dist="38100" dir="2700000" algn="tl">
                    <a:srgbClr val="000000">
                      <a:alpha val="43137"/>
                    </a:srgbClr>
                  </a:outerShdw>
                </a:effectLst>
              </a:rPr>
              <a:t>EL SITIO DE TRABAJO VISUAL</a:t>
            </a:r>
            <a:endParaRPr lang="es-AR" sz="1500" b="1" dirty="0">
              <a:solidFill>
                <a:srgbClr val="FFFF00"/>
              </a:solidFill>
              <a:effectLst>
                <a:outerShdw blurRad="38100" dist="38100" dir="2700000" algn="tl">
                  <a:srgbClr val="000000">
                    <a:alpha val="43137"/>
                  </a:srgbClr>
                </a:outerShdw>
              </a:effectLst>
            </a:endParaRPr>
          </a:p>
        </p:txBody>
      </p:sp>
      <p:sp>
        <p:nvSpPr>
          <p:cNvPr id="43" name="51 Rectángulo redondeado"/>
          <p:cNvSpPr/>
          <p:nvPr/>
        </p:nvSpPr>
        <p:spPr>
          <a:xfrm>
            <a:off x="3737074" y="5409798"/>
            <a:ext cx="8009454" cy="568512"/>
          </a:xfrm>
          <a:prstGeom prst="round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00" b="1" dirty="0">
              <a:solidFill>
                <a:schemeClr val="tx1"/>
              </a:solidFill>
            </a:endParaRPr>
          </a:p>
        </p:txBody>
      </p:sp>
      <p:sp>
        <p:nvSpPr>
          <p:cNvPr id="44" name="52 Rectángulo"/>
          <p:cNvSpPr/>
          <p:nvPr/>
        </p:nvSpPr>
        <p:spPr>
          <a:xfrm>
            <a:off x="3657603" y="5409797"/>
            <a:ext cx="7948247" cy="553998"/>
          </a:xfrm>
          <a:prstGeom prst="rect">
            <a:avLst/>
          </a:prstGeom>
        </p:spPr>
        <p:txBody>
          <a:bodyPr wrap="square">
            <a:spAutoFit/>
          </a:bodyPr>
          <a:lstStyle/>
          <a:p>
            <a:pPr algn="ctr"/>
            <a:r>
              <a:rPr lang="es-MX" sz="1500" b="1" dirty="0">
                <a:solidFill>
                  <a:srgbClr val="FFFF00"/>
                </a:solidFill>
              </a:rPr>
              <a:t> </a:t>
            </a:r>
            <a:r>
              <a:rPr lang="es-MX" sz="1500" b="1" dirty="0" smtClean="0">
                <a:solidFill>
                  <a:srgbClr val="FFFF00"/>
                </a:solidFill>
              </a:rPr>
              <a:t>Se relaciona </a:t>
            </a:r>
            <a:r>
              <a:rPr lang="es-MX" sz="1500" b="1" dirty="0">
                <a:solidFill>
                  <a:srgbClr val="FFFF00"/>
                </a:solidFill>
              </a:rPr>
              <a:t>con la igualdad de </a:t>
            </a:r>
            <a:r>
              <a:rPr lang="es-MX" sz="1500" b="1" dirty="0" smtClean="0">
                <a:solidFill>
                  <a:srgbClr val="FFFF00"/>
                </a:solidFill>
              </a:rPr>
              <a:t>oportunidades</a:t>
            </a:r>
            <a:r>
              <a:rPr lang="es-MX" sz="1500" b="1" dirty="0">
                <a:solidFill>
                  <a:srgbClr val="FFFF00"/>
                </a:solidFill>
              </a:rPr>
              <a:t>, el pago equitativo por el mismo trabajo</a:t>
            </a:r>
          </a:p>
        </p:txBody>
      </p:sp>
      <p:sp>
        <p:nvSpPr>
          <p:cNvPr id="45" name="53 Rectángulo redondeado"/>
          <p:cNvSpPr/>
          <p:nvPr/>
        </p:nvSpPr>
        <p:spPr>
          <a:xfrm>
            <a:off x="1271439" y="5402246"/>
            <a:ext cx="2393628" cy="569100"/>
          </a:xfrm>
          <a:prstGeom prst="round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b="1"/>
          </a:p>
        </p:txBody>
      </p:sp>
      <p:sp>
        <p:nvSpPr>
          <p:cNvPr id="46" name="54 CuadroTexto"/>
          <p:cNvSpPr txBox="1"/>
          <p:nvPr/>
        </p:nvSpPr>
        <p:spPr>
          <a:xfrm>
            <a:off x="1271439" y="5402540"/>
            <a:ext cx="2351005" cy="553998"/>
          </a:xfrm>
          <a:prstGeom prst="rect">
            <a:avLst/>
          </a:prstGeom>
          <a:noFill/>
        </p:spPr>
        <p:txBody>
          <a:bodyPr wrap="square" rtlCol="0">
            <a:spAutoFit/>
          </a:bodyPr>
          <a:lstStyle/>
          <a:p>
            <a:pPr algn="ctr"/>
            <a:r>
              <a:rPr lang="es-AR" sz="1500" b="1" dirty="0" smtClean="0">
                <a:solidFill>
                  <a:srgbClr val="FFFF00"/>
                </a:solidFill>
                <a:effectLst>
                  <a:outerShdw blurRad="38100" dist="38100" dir="2700000" algn="tl">
                    <a:srgbClr val="000000">
                      <a:alpha val="43137"/>
                    </a:srgbClr>
                  </a:outerShdw>
                </a:effectLst>
              </a:rPr>
              <a:t>ETICA Y EL ENTORNO DE TRABAJO</a:t>
            </a:r>
            <a:endParaRPr lang="es-AR" sz="1500" b="1" dirty="0">
              <a:solidFill>
                <a:srgbClr val="FFFF00"/>
              </a:solidFill>
              <a:effectLst>
                <a:outerShdw blurRad="38100" dist="38100" dir="2700000" algn="tl">
                  <a:srgbClr val="000000">
                    <a:alpha val="43137"/>
                  </a:srgbClr>
                </a:outerShdw>
              </a:effectLst>
            </a:endParaRPr>
          </a:p>
        </p:txBody>
      </p:sp>
      <p:sp>
        <p:nvSpPr>
          <p:cNvPr id="47" name="55 Rectángulo redondeado"/>
          <p:cNvSpPr/>
          <p:nvPr/>
        </p:nvSpPr>
        <p:spPr>
          <a:xfrm>
            <a:off x="3789564" y="5956538"/>
            <a:ext cx="7956964" cy="685203"/>
          </a:xfrm>
          <a:prstGeom prst="round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500" b="1" dirty="0">
              <a:solidFill>
                <a:schemeClr val="tx1"/>
              </a:solidFill>
            </a:endParaRPr>
          </a:p>
        </p:txBody>
      </p:sp>
      <p:sp>
        <p:nvSpPr>
          <p:cNvPr id="48" name="56 Rectángulo"/>
          <p:cNvSpPr/>
          <p:nvPr/>
        </p:nvSpPr>
        <p:spPr>
          <a:xfrm>
            <a:off x="3665066" y="6165694"/>
            <a:ext cx="8088924" cy="323165"/>
          </a:xfrm>
          <a:prstGeom prst="rect">
            <a:avLst/>
          </a:prstGeom>
        </p:spPr>
        <p:txBody>
          <a:bodyPr wrap="square">
            <a:spAutoFit/>
          </a:bodyPr>
          <a:lstStyle/>
          <a:p>
            <a:pPr algn="ctr"/>
            <a:r>
              <a:rPr lang="es-MX" sz="1500" b="1" dirty="0">
                <a:solidFill>
                  <a:srgbClr val="FFFF00"/>
                </a:solidFill>
              </a:rPr>
              <a:t>Cantidad de tiempo </a:t>
            </a:r>
            <a:r>
              <a:rPr lang="es-MX" sz="1500" b="1" dirty="0" smtClean="0">
                <a:solidFill>
                  <a:srgbClr val="FFFF00"/>
                </a:solidFill>
              </a:rPr>
              <a:t>necesaria para </a:t>
            </a:r>
            <a:r>
              <a:rPr lang="es-MX" sz="1500" b="1" dirty="0">
                <a:solidFill>
                  <a:srgbClr val="FFFF00"/>
                </a:solidFill>
              </a:rPr>
              <a:t>realizar un trabajo o </a:t>
            </a:r>
            <a:r>
              <a:rPr lang="es-MX" sz="1500" b="1" dirty="0" smtClean="0">
                <a:solidFill>
                  <a:srgbClr val="FFFF00"/>
                </a:solidFill>
              </a:rPr>
              <a:t>parte de </a:t>
            </a:r>
            <a:r>
              <a:rPr lang="es-MX" sz="1500" b="1" dirty="0">
                <a:solidFill>
                  <a:srgbClr val="FFFF00"/>
                </a:solidFill>
              </a:rPr>
              <a:t>un trabajo</a:t>
            </a:r>
          </a:p>
        </p:txBody>
      </p:sp>
      <p:sp>
        <p:nvSpPr>
          <p:cNvPr id="49" name="57 Rectángulo redondeado"/>
          <p:cNvSpPr/>
          <p:nvPr/>
        </p:nvSpPr>
        <p:spPr>
          <a:xfrm>
            <a:off x="1271439" y="5984716"/>
            <a:ext cx="2393628" cy="675506"/>
          </a:xfrm>
          <a:prstGeom prst="round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b="1"/>
          </a:p>
        </p:txBody>
      </p:sp>
      <p:sp>
        <p:nvSpPr>
          <p:cNvPr id="59" name="58 CuadroTexto"/>
          <p:cNvSpPr txBox="1"/>
          <p:nvPr/>
        </p:nvSpPr>
        <p:spPr>
          <a:xfrm>
            <a:off x="1271439" y="6003895"/>
            <a:ext cx="2314182" cy="553998"/>
          </a:xfrm>
          <a:prstGeom prst="rect">
            <a:avLst/>
          </a:prstGeom>
          <a:noFill/>
        </p:spPr>
        <p:txBody>
          <a:bodyPr wrap="square" rtlCol="0">
            <a:spAutoFit/>
          </a:bodyPr>
          <a:lstStyle/>
          <a:p>
            <a:pPr algn="ctr"/>
            <a:r>
              <a:rPr lang="es-AR" sz="1500" b="1" dirty="0" smtClean="0">
                <a:solidFill>
                  <a:srgbClr val="FFFF00"/>
                </a:solidFill>
                <a:effectLst>
                  <a:outerShdw blurRad="38100" dist="38100" dir="2700000" algn="tl">
                    <a:srgbClr val="000000">
                      <a:alpha val="43137"/>
                    </a:srgbClr>
                  </a:outerShdw>
                </a:effectLst>
              </a:rPr>
              <a:t>ESTÁNDARES DE MANO DE OBRA</a:t>
            </a:r>
            <a:endParaRPr lang="es-AR" sz="15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2611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5"/>
          <p:cNvSpPr>
            <a:spLocks noGrp="1"/>
          </p:cNvSpPr>
          <p:nvPr>
            <p:ph idx="1"/>
          </p:nvPr>
        </p:nvSpPr>
        <p:spPr>
          <a:xfrm>
            <a:off x="1117599" y="1890486"/>
            <a:ext cx="10691808" cy="4974766"/>
          </a:xfrm>
        </p:spPr>
        <p:txBody>
          <a:bodyPr>
            <a:noAutofit/>
          </a:bodyPr>
          <a:lstStyle/>
          <a:p>
            <a:r>
              <a:rPr lang="es-ES" sz="2000" b="1" dirty="0">
                <a:solidFill>
                  <a:schemeClr val="tx1"/>
                </a:solidFill>
              </a:rPr>
              <a:t>ASPECTOS IMPRESCINDIBLES DE LA MISIÓN EMPRESARIAL </a:t>
            </a:r>
            <a:endParaRPr lang="es-ES" sz="2000" dirty="0">
              <a:solidFill>
                <a:schemeClr val="tx1"/>
              </a:solidFill>
            </a:endParaRPr>
          </a:p>
          <a:p>
            <a:pPr lvl="1">
              <a:buFont typeface="Courier New" panose="02070309020205020404" pitchFamily="49" charset="0"/>
              <a:buChar char="o"/>
            </a:pPr>
            <a:r>
              <a:rPr lang="es-ES" sz="2000" dirty="0">
                <a:solidFill>
                  <a:schemeClr val="tx1"/>
                </a:solidFill>
              </a:rPr>
              <a:t>La misión empresarial debe concretarse de forma clara, ya que como parte de la estrategia empresarial es fundamental para valorar si las transacciones con los consumidores se están realizando de forma adecuada. </a:t>
            </a:r>
          </a:p>
          <a:p>
            <a:pPr lvl="1">
              <a:buFont typeface="Courier New" panose="02070309020205020404" pitchFamily="49" charset="0"/>
              <a:buChar char="o"/>
            </a:pPr>
            <a:r>
              <a:rPr lang="es-ES" sz="2000" dirty="0">
                <a:solidFill>
                  <a:schemeClr val="tx1"/>
                </a:solidFill>
              </a:rPr>
              <a:t>A través de la misión se podrán extraer los objetivos a corto y medio plazo. Una misión empresarial bien constituida facilitará la comunicación de los objetivos a los trabajadores. </a:t>
            </a:r>
            <a:endParaRPr lang="es-ES" sz="2000" dirty="0" smtClean="0">
              <a:solidFill>
                <a:schemeClr val="tx1"/>
              </a:solidFill>
            </a:endParaRPr>
          </a:p>
          <a:p>
            <a:pPr lvl="1">
              <a:buFont typeface="Courier New" panose="02070309020205020404" pitchFamily="49" charset="0"/>
              <a:buChar char="o"/>
            </a:pPr>
            <a:r>
              <a:rPr lang="es-ES" sz="2000" dirty="0" smtClean="0">
                <a:solidFill>
                  <a:schemeClr val="tx1"/>
                </a:solidFill>
              </a:rPr>
              <a:t>La </a:t>
            </a:r>
            <a:r>
              <a:rPr lang="es-ES" sz="2000" dirty="0">
                <a:solidFill>
                  <a:schemeClr val="tx1"/>
                </a:solidFill>
              </a:rPr>
              <a:t>misión empresarial no debe tener solo en cuenta dónde se quiere llegar, sino que deberá incluir aspectos como los recursos -humanos y materiales- que va a utilizar y las acciones que va a realizar para alcanzar esos objetivos clave</a:t>
            </a:r>
            <a:r>
              <a:rPr lang="es-ES" sz="2000" dirty="0" smtClean="0">
                <a:solidFill>
                  <a:schemeClr val="tx1"/>
                </a:solidFill>
              </a:rPr>
              <a:t>.</a:t>
            </a:r>
          </a:p>
          <a:p>
            <a:pPr lvl="1">
              <a:buFont typeface="Courier New" panose="02070309020205020404" pitchFamily="49" charset="0"/>
              <a:buChar char="o"/>
            </a:pPr>
            <a:r>
              <a:rPr lang="es-ES" sz="2000" dirty="0" smtClean="0">
                <a:solidFill>
                  <a:schemeClr val="tx1"/>
                </a:solidFill>
              </a:rPr>
              <a:t>Un </a:t>
            </a:r>
            <a:r>
              <a:rPr lang="es-ES" sz="2000" dirty="0">
                <a:solidFill>
                  <a:schemeClr val="tx1"/>
                </a:solidFill>
              </a:rPr>
              <a:t>aspecto importante y que muchas empresas no tienen en cuenta es la necesidad de respaldar su misión en profesionales del ámbito </a:t>
            </a:r>
            <a:r>
              <a:rPr lang="es-ES" sz="2000" dirty="0" smtClean="0">
                <a:solidFill>
                  <a:schemeClr val="tx1"/>
                </a:solidFill>
              </a:rPr>
              <a:t>y en  los trabajadores </a:t>
            </a:r>
            <a:r>
              <a:rPr lang="es-ES" sz="2000" dirty="0">
                <a:solidFill>
                  <a:schemeClr val="tx1"/>
                </a:solidFill>
              </a:rPr>
              <a:t>de la propia empresa que tengan la suficiente experiencia. </a:t>
            </a:r>
          </a:p>
        </p:txBody>
      </p:sp>
    </p:spTree>
    <p:extLst>
      <p:ext uri="{BB962C8B-B14F-4D97-AF65-F5344CB8AC3E}">
        <p14:creationId xmlns:p14="http://schemas.microsoft.com/office/powerpoint/2010/main" val="29873581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325548" y="1131673"/>
            <a:ext cx="8609759"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POSICIÓN COMPETITIVA – MATRIZ DE COMPARACIÓN</a:t>
            </a:r>
            <a:endParaRPr lang="en-US" sz="2400" b="1" dirty="0" smtClean="0">
              <a:solidFill>
                <a:schemeClr val="tx1"/>
              </a:solidFill>
            </a:endParaRPr>
          </a:p>
        </p:txBody>
      </p:sp>
      <p:graphicFrame>
        <p:nvGraphicFramePr>
          <p:cNvPr id="50" name="5 Tabla"/>
          <p:cNvGraphicFramePr>
            <a:graphicFrameLocks noGrp="1"/>
          </p:cNvGraphicFramePr>
          <p:nvPr>
            <p:extLst>
              <p:ext uri="{D42A27DB-BD31-4B8C-83A1-F6EECF244321}">
                <p14:modId xmlns:p14="http://schemas.microsoft.com/office/powerpoint/2010/main" val="2708763168"/>
              </p:ext>
            </p:extLst>
          </p:nvPr>
        </p:nvGraphicFramePr>
        <p:xfrm>
          <a:off x="1325549" y="1817353"/>
          <a:ext cx="10333050" cy="4792143"/>
        </p:xfrm>
        <a:graphic>
          <a:graphicData uri="http://schemas.openxmlformats.org/drawingml/2006/table">
            <a:tbl>
              <a:tblPr/>
              <a:tblGrid>
                <a:gridCol w="1968880">
                  <a:extLst>
                    <a:ext uri="{9D8B030D-6E8A-4147-A177-3AD203B41FA5}">
                      <a16:colId xmlns:a16="http://schemas.microsoft.com/office/drawing/2014/main" val="20000"/>
                    </a:ext>
                  </a:extLst>
                </a:gridCol>
                <a:gridCol w="941638">
                  <a:extLst>
                    <a:ext uri="{9D8B030D-6E8A-4147-A177-3AD203B41FA5}">
                      <a16:colId xmlns:a16="http://schemas.microsoft.com/office/drawing/2014/main" val="20001"/>
                    </a:ext>
                  </a:extLst>
                </a:gridCol>
                <a:gridCol w="998706">
                  <a:extLst>
                    <a:ext uri="{9D8B030D-6E8A-4147-A177-3AD203B41FA5}">
                      <a16:colId xmlns:a16="http://schemas.microsoft.com/office/drawing/2014/main" val="20002"/>
                    </a:ext>
                  </a:extLst>
                </a:gridCol>
                <a:gridCol w="913103">
                  <a:extLst>
                    <a:ext uri="{9D8B030D-6E8A-4147-A177-3AD203B41FA5}">
                      <a16:colId xmlns:a16="http://schemas.microsoft.com/office/drawing/2014/main" val="20003"/>
                    </a:ext>
                  </a:extLst>
                </a:gridCol>
                <a:gridCol w="955905">
                  <a:extLst>
                    <a:ext uri="{9D8B030D-6E8A-4147-A177-3AD203B41FA5}">
                      <a16:colId xmlns:a16="http://schemas.microsoft.com/office/drawing/2014/main" val="20004"/>
                    </a:ext>
                  </a:extLst>
                </a:gridCol>
                <a:gridCol w="870302">
                  <a:extLst>
                    <a:ext uri="{9D8B030D-6E8A-4147-A177-3AD203B41FA5}">
                      <a16:colId xmlns:a16="http://schemas.microsoft.com/office/drawing/2014/main" val="20005"/>
                    </a:ext>
                  </a:extLst>
                </a:gridCol>
                <a:gridCol w="927371">
                  <a:extLst>
                    <a:ext uri="{9D8B030D-6E8A-4147-A177-3AD203B41FA5}">
                      <a16:colId xmlns:a16="http://schemas.microsoft.com/office/drawing/2014/main" val="20006"/>
                    </a:ext>
                  </a:extLst>
                </a:gridCol>
                <a:gridCol w="856035">
                  <a:extLst>
                    <a:ext uri="{9D8B030D-6E8A-4147-A177-3AD203B41FA5}">
                      <a16:colId xmlns:a16="http://schemas.microsoft.com/office/drawing/2014/main" val="20007"/>
                    </a:ext>
                  </a:extLst>
                </a:gridCol>
                <a:gridCol w="973739">
                  <a:extLst>
                    <a:ext uri="{9D8B030D-6E8A-4147-A177-3AD203B41FA5}">
                      <a16:colId xmlns:a16="http://schemas.microsoft.com/office/drawing/2014/main" val="20008"/>
                    </a:ext>
                  </a:extLst>
                </a:gridCol>
                <a:gridCol w="927371">
                  <a:extLst>
                    <a:ext uri="{9D8B030D-6E8A-4147-A177-3AD203B41FA5}">
                      <a16:colId xmlns:a16="http://schemas.microsoft.com/office/drawing/2014/main" val="20009"/>
                    </a:ext>
                  </a:extLst>
                </a:gridCol>
              </a:tblGrid>
              <a:tr h="195292">
                <a:tc gridSpan="10">
                  <a:txBody>
                    <a:bodyPr/>
                    <a:lstStyle/>
                    <a:p>
                      <a:pPr algn="ctr" fontAlgn="b"/>
                      <a:r>
                        <a:rPr lang="es-AR" sz="900" b="1" i="0" u="none" strike="noStrike" dirty="0">
                          <a:solidFill>
                            <a:schemeClr val="bg1"/>
                          </a:solidFill>
                          <a:latin typeface="Arial"/>
                        </a:rPr>
                        <a:t>EVALUACIÓN DE FORTALEZA COMPETITIVA</a:t>
                      </a:r>
                    </a:p>
                  </a:txBody>
                  <a:tcPr marL="6315" marR="6315" marT="63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00"/>
                  </a:ext>
                </a:extLst>
              </a:tr>
              <a:tr h="157735">
                <a:tc gridSpan="2">
                  <a:txBody>
                    <a:bodyPr/>
                    <a:lstStyle/>
                    <a:p>
                      <a:pPr algn="ctr" fontAlgn="b"/>
                      <a:r>
                        <a:rPr lang="es-AR" sz="900" b="1" i="0" u="none" strike="noStrike" dirty="0">
                          <a:solidFill>
                            <a:schemeClr val="bg1"/>
                          </a:solidFill>
                          <a:latin typeface="Arial"/>
                        </a:rPr>
                        <a:t>1 = muy débil       10 = muy fuerte</a:t>
                      </a:r>
                    </a:p>
                  </a:txBody>
                  <a:tcPr marL="6315" marR="6315" marT="63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es-AR"/>
                    </a:p>
                  </a:txBody>
                  <a:tcPr/>
                </a:tc>
                <a:tc gridSpan="2">
                  <a:txBody>
                    <a:bodyPr/>
                    <a:lstStyle/>
                    <a:p>
                      <a:pPr algn="ctr" fontAlgn="ctr"/>
                      <a:r>
                        <a:rPr lang="es-AR" sz="900" b="1" i="0" u="none" strike="noStrike" dirty="0">
                          <a:solidFill>
                            <a:srgbClr val="000000"/>
                          </a:solidFill>
                          <a:latin typeface="Arial"/>
                        </a:rPr>
                        <a:t>EMPRESA</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s-AR"/>
                    </a:p>
                  </a:txBody>
                  <a:tcPr/>
                </a:tc>
                <a:tc gridSpan="2">
                  <a:txBody>
                    <a:bodyPr/>
                    <a:lstStyle/>
                    <a:p>
                      <a:pPr algn="ctr" fontAlgn="ctr"/>
                      <a:r>
                        <a:rPr lang="es-AR" sz="900" b="1" i="0" u="none" strike="noStrike" dirty="0">
                          <a:solidFill>
                            <a:srgbClr val="000000"/>
                          </a:solidFill>
                          <a:latin typeface="Arial"/>
                        </a:rPr>
                        <a:t>RIVAL 1 </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s-AR"/>
                    </a:p>
                  </a:txBody>
                  <a:tcPr/>
                </a:tc>
                <a:tc gridSpan="2">
                  <a:txBody>
                    <a:bodyPr/>
                    <a:lstStyle/>
                    <a:p>
                      <a:pPr algn="ctr" fontAlgn="ctr"/>
                      <a:r>
                        <a:rPr lang="es-AR" sz="900" b="1" i="0" u="none" strike="noStrike" dirty="0">
                          <a:solidFill>
                            <a:srgbClr val="000000"/>
                          </a:solidFill>
                          <a:latin typeface="Arial"/>
                        </a:rPr>
                        <a:t>RIVAL 2 </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s-AR"/>
                    </a:p>
                  </a:txBody>
                  <a:tcPr/>
                </a:tc>
                <a:tc gridSpan="2">
                  <a:txBody>
                    <a:bodyPr/>
                    <a:lstStyle/>
                    <a:p>
                      <a:pPr algn="ctr" fontAlgn="ctr"/>
                      <a:r>
                        <a:rPr lang="es-AR" sz="900" b="1" i="0" u="none" strike="noStrike" dirty="0">
                          <a:solidFill>
                            <a:srgbClr val="000000"/>
                          </a:solidFill>
                          <a:latin typeface="Arial"/>
                        </a:rPr>
                        <a:t>RIVAL 3</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s-AR"/>
                    </a:p>
                  </a:txBody>
                  <a:tcPr/>
                </a:tc>
                <a:extLst>
                  <a:ext uri="{0D108BD9-81ED-4DB2-BD59-A6C34878D82A}">
                    <a16:rowId xmlns:a16="http://schemas.microsoft.com/office/drawing/2014/main" val="10001"/>
                  </a:ext>
                </a:extLst>
              </a:tr>
              <a:tr h="543962">
                <a:tc>
                  <a:txBody>
                    <a:bodyPr/>
                    <a:lstStyle/>
                    <a:p>
                      <a:pPr algn="ctr" fontAlgn="ctr"/>
                      <a:r>
                        <a:rPr lang="es-AR" sz="900" b="1" i="1" u="none" strike="noStrike" dirty="0">
                          <a:solidFill>
                            <a:srgbClr val="000000"/>
                          </a:solidFill>
                          <a:latin typeface="Arial"/>
                        </a:rPr>
                        <a:t>Factor básico de éxito/Medición de fortaleza</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AR" sz="800" b="1" i="1" u="none" strike="noStrike" dirty="0">
                          <a:solidFill>
                            <a:schemeClr val="bg1"/>
                          </a:solidFill>
                          <a:latin typeface="Arial"/>
                        </a:rPr>
                        <a:t>Ponderación de la importancia</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800" b="1" i="1" u="none" strike="noStrike" dirty="0">
                          <a:solidFill>
                            <a:srgbClr val="000000"/>
                          </a:solidFill>
                          <a:latin typeface="Arial"/>
                        </a:rPr>
                        <a:t>Clasificación de la fortaleza</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800" b="1" i="1" u="none" strike="noStrike" dirty="0">
                          <a:solidFill>
                            <a:srgbClr val="000000"/>
                          </a:solidFill>
                          <a:latin typeface="Arial"/>
                        </a:rPr>
                        <a:t>Calificación ponderada</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800" b="1" i="1" u="none" strike="noStrike" dirty="0">
                          <a:solidFill>
                            <a:srgbClr val="000000"/>
                          </a:solidFill>
                          <a:latin typeface="Arial"/>
                        </a:rPr>
                        <a:t>Clasificación de la fortaleza</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800" b="1" i="1" u="none" strike="noStrike" dirty="0">
                          <a:solidFill>
                            <a:srgbClr val="000000"/>
                          </a:solidFill>
                          <a:latin typeface="Arial"/>
                        </a:rPr>
                        <a:t>Calificación ponderada</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800" b="1" i="1" u="none" strike="noStrike" dirty="0">
                          <a:solidFill>
                            <a:srgbClr val="000000"/>
                          </a:solidFill>
                          <a:latin typeface="Arial"/>
                        </a:rPr>
                        <a:t>Clasificación de la fortaleza</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800" b="1" i="1" u="none" strike="noStrike" dirty="0">
                          <a:solidFill>
                            <a:srgbClr val="000000"/>
                          </a:solidFill>
                          <a:latin typeface="Arial"/>
                        </a:rPr>
                        <a:t>Calificación ponderada</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800" b="1" i="1" u="none" strike="noStrike" dirty="0">
                          <a:solidFill>
                            <a:srgbClr val="000000"/>
                          </a:solidFill>
                          <a:latin typeface="Arial"/>
                        </a:rPr>
                        <a:t>Clasificación de la fortaleza</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AR" sz="800" b="1" i="1" u="none" strike="noStrike" dirty="0">
                          <a:solidFill>
                            <a:srgbClr val="000000"/>
                          </a:solidFill>
                          <a:latin typeface="Arial"/>
                        </a:rPr>
                        <a:t>Calificación ponderada</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00449">
                <a:tc>
                  <a:txBody>
                    <a:bodyPr/>
                    <a:lstStyle/>
                    <a:p>
                      <a:pPr algn="ctr" fontAlgn="ctr"/>
                      <a:r>
                        <a:rPr lang="es-AR" sz="900" b="1" i="0" u="none" strike="noStrike" dirty="0">
                          <a:solidFill>
                            <a:srgbClr val="000000"/>
                          </a:solidFill>
                          <a:latin typeface="Arial"/>
                        </a:rPr>
                        <a:t>Calidad/desempeño del servicio</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AR" sz="1000" b="1" i="0" u="none" strike="noStrike" dirty="0">
                          <a:solidFill>
                            <a:schemeClr val="bg1"/>
                          </a:solidFill>
                          <a:latin typeface="Arial"/>
                        </a:rPr>
                        <a:t>0,100</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1000" b="1" i="0" u="none" strike="noStrike" dirty="0">
                          <a:solidFill>
                            <a:srgbClr val="000000"/>
                          </a:solidFill>
                          <a:latin typeface="Arial"/>
                        </a:rPr>
                        <a:t>8</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1000" b="1" i="0" u="none" strike="noStrike" dirty="0">
                          <a:solidFill>
                            <a:srgbClr val="000000"/>
                          </a:solidFill>
                          <a:latin typeface="Arial"/>
                        </a:rPr>
                        <a:t>0,8</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6</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1000" b="1" i="0" u="none" strike="noStrike" dirty="0">
                          <a:solidFill>
                            <a:srgbClr val="000000"/>
                          </a:solidFill>
                          <a:latin typeface="Arial"/>
                        </a:rPr>
                        <a:t>0,6</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7</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1000" b="1" i="0" u="none" strike="noStrike">
                          <a:solidFill>
                            <a:srgbClr val="000000"/>
                          </a:solidFill>
                          <a:latin typeface="Arial"/>
                        </a:rPr>
                        <a:t>0,7</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5</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AR" sz="1000" b="1" i="0" u="none" strike="noStrike">
                          <a:solidFill>
                            <a:srgbClr val="000000"/>
                          </a:solidFill>
                          <a:latin typeface="Arial"/>
                        </a:rPr>
                        <a:t>0,5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0449">
                <a:tc>
                  <a:txBody>
                    <a:bodyPr/>
                    <a:lstStyle/>
                    <a:p>
                      <a:pPr algn="ctr" fontAlgn="ctr"/>
                      <a:r>
                        <a:rPr lang="es-AR" sz="900" b="1" i="0" u="none" strike="noStrike" dirty="0">
                          <a:solidFill>
                            <a:srgbClr val="000000"/>
                          </a:solidFill>
                          <a:latin typeface="Arial"/>
                        </a:rPr>
                        <a:t>Imagen/Marca</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AR" sz="1000" b="1" i="0" u="none" strike="noStrike" dirty="0">
                          <a:solidFill>
                            <a:schemeClr val="bg1"/>
                          </a:solidFill>
                          <a:latin typeface="Arial"/>
                        </a:rPr>
                        <a:t>0,100</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1000" b="1" i="0" u="none" strike="noStrike" dirty="0">
                          <a:solidFill>
                            <a:srgbClr val="000000"/>
                          </a:solidFill>
                          <a:latin typeface="Arial"/>
                        </a:rPr>
                        <a:t>9</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1000" b="1" i="0" u="none" strike="noStrike">
                          <a:solidFill>
                            <a:srgbClr val="000000"/>
                          </a:solidFill>
                          <a:latin typeface="Arial"/>
                        </a:rPr>
                        <a:t>0,9</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7</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1000" b="1" i="0" u="none" strike="noStrike" dirty="0">
                          <a:solidFill>
                            <a:srgbClr val="000000"/>
                          </a:solidFill>
                          <a:latin typeface="Arial"/>
                        </a:rPr>
                        <a:t>0,7</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8</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1000" b="1" i="0" u="none" strike="noStrike" dirty="0">
                          <a:solidFill>
                            <a:srgbClr val="000000"/>
                          </a:solidFill>
                          <a:latin typeface="Arial"/>
                        </a:rPr>
                        <a:t>0,8</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6</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AR" sz="1000" b="1" i="0" u="none" strike="noStrike">
                          <a:solidFill>
                            <a:srgbClr val="000000"/>
                          </a:solidFill>
                          <a:latin typeface="Arial"/>
                        </a:rPr>
                        <a:t>0,6</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0449">
                <a:tc>
                  <a:txBody>
                    <a:bodyPr/>
                    <a:lstStyle/>
                    <a:p>
                      <a:pPr algn="ctr" fontAlgn="ctr"/>
                      <a:r>
                        <a:rPr lang="es-AR" sz="900" b="1" i="0" u="none" strike="noStrike" dirty="0">
                          <a:solidFill>
                            <a:srgbClr val="000000"/>
                          </a:solidFill>
                          <a:latin typeface="Arial"/>
                        </a:rPr>
                        <a:t>Recursos Humanos/ Asociaciones clave</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AR" sz="1000" b="1" i="0" u="none" strike="noStrike" dirty="0">
                          <a:solidFill>
                            <a:schemeClr val="bg1"/>
                          </a:solidFill>
                          <a:latin typeface="Arial"/>
                        </a:rPr>
                        <a:t>0,100</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1000" b="1" i="0" u="none" strike="noStrike" dirty="0">
                          <a:solidFill>
                            <a:srgbClr val="000000"/>
                          </a:solidFill>
                          <a:latin typeface="Arial"/>
                        </a:rPr>
                        <a:t>8</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1000" b="1" i="0" u="none" strike="noStrike" dirty="0">
                          <a:solidFill>
                            <a:srgbClr val="000000"/>
                          </a:solidFill>
                          <a:latin typeface="Arial"/>
                        </a:rPr>
                        <a:t>0,8</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8</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1000" b="1" i="0" u="none" strike="noStrike" dirty="0">
                          <a:solidFill>
                            <a:srgbClr val="000000"/>
                          </a:solidFill>
                          <a:latin typeface="Arial"/>
                        </a:rPr>
                        <a:t>0,8</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7</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1000" b="1" i="0" u="none" strike="noStrike" dirty="0">
                          <a:solidFill>
                            <a:srgbClr val="000000"/>
                          </a:solidFill>
                          <a:latin typeface="Arial"/>
                        </a:rPr>
                        <a:t>0,7</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6</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AR" sz="1000" b="1" i="0" u="none" strike="noStrike">
                          <a:solidFill>
                            <a:srgbClr val="000000"/>
                          </a:solidFill>
                          <a:latin typeface="Arial"/>
                        </a:rPr>
                        <a:t>0,6</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0449">
                <a:tc>
                  <a:txBody>
                    <a:bodyPr/>
                    <a:lstStyle/>
                    <a:p>
                      <a:pPr algn="ctr" fontAlgn="ctr"/>
                      <a:r>
                        <a:rPr lang="es-AR" sz="900" b="1" i="0" u="none" strike="noStrike" dirty="0">
                          <a:solidFill>
                            <a:srgbClr val="000000"/>
                          </a:solidFill>
                          <a:latin typeface="Arial"/>
                        </a:rPr>
                        <a:t>Valores compartidos, filosofía empresarial</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AR" sz="1000" b="1" i="0" u="none" strike="noStrike" dirty="0">
                          <a:solidFill>
                            <a:schemeClr val="bg1"/>
                          </a:solidFill>
                          <a:latin typeface="Arial"/>
                        </a:rPr>
                        <a:t>0,075</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1000" b="1" i="0" u="none" strike="noStrike" dirty="0">
                          <a:solidFill>
                            <a:srgbClr val="000000"/>
                          </a:solidFill>
                          <a:latin typeface="Arial"/>
                        </a:rPr>
                        <a:t>8</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1000" b="1" i="0" u="none" strike="noStrike" dirty="0">
                          <a:solidFill>
                            <a:srgbClr val="000000"/>
                          </a:solidFill>
                          <a:latin typeface="Arial"/>
                        </a:rPr>
                        <a:t>0,6</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7</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1000" b="1" i="0" u="none" strike="noStrike" dirty="0">
                          <a:solidFill>
                            <a:srgbClr val="000000"/>
                          </a:solidFill>
                          <a:latin typeface="Arial"/>
                        </a:rPr>
                        <a:t>0,525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7</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1000" b="1" i="0" u="none" strike="noStrike" dirty="0">
                          <a:solidFill>
                            <a:srgbClr val="000000"/>
                          </a:solidFill>
                          <a:latin typeface="Arial"/>
                        </a:rPr>
                        <a:t>0,525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6</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AR" sz="1000" b="1" i="0" u="none" strike="noStrike">
                          <a:solidFill>
                            <a:srgbClr val="000000"/>
                          </a:solidFill>
                          <a:latin typeface="Arial"/>
                        </a:rPr>
                        <a:t>0,45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0449">
                <a:tc>
                  <a:txBody>
                    <a:bodyPr/>
                    <a:lstStyle/>
                    <a:p>
                      <a:pPr algn="ctr" fontAlgn="ctr"/>
                      <a:r>
                        <a:rPr lang="es-AR" sz="900" b="1" i="0" u="none" strike="noStrike" dirty="0">
                          <a:solidFill>
                            <a:srgbClr val="000000"/>
                          </a:solidFill>
                          <a:latin typeface="Arial"/>
                        </a:rPr>
                        <a:t>Habilidades, </a:t>
                      </a:r>
                      <a:r>
                        <a:rPr lang="es-AR" sz="900" b="1" i="0" u="none" strike="noStrike" dirty="0" err="1">
                          <a:solidFill>
                            <a:srgbClr val="000000"/>
                          </a:solidFill>
                          <a:latin typeface="Arial"/>
                        </a:rPr>
                        <a:t>expertise</a:t>
                      </a:r>
                      <a:r>
                        <a:rPr lang="es-AR" sz="900" b="1" i="0" u="none" strike="noStrike" dirty="0">
                          <a:solidFill>
                            <a:srgbClr val="000000"/>
                          </a:solidFill>
                          <a:latin typeface="Arial"/>
                        </a:rPr>
                        <a:t>, estilo, tradiciones. </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AR" sz="1000" b="1" i="0" u="none" strike="noStrike" dirty="0">
                          <a:solidFill>
                            <a:schemeClr val="bg1"/>
                          </a:solidFill>
                          <a:latin typeface="Arial"/>
                        </a:rPr>
                        <a:t>0,075</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1000" b="1" i="0" u="none" strike="noStrike" dirty="0">
                          <a:solidFill>
                            <a:srgbClr val="000000"/>
                          </a:solidFill>
                          <a:latin typeface="Arial"/>
                        </a:rPr>
                        <a:t>9</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1000" b="1" i="0" u="none" strike="noStrike" dirty="0">
                          <a:solidFill>
                            <a:srgbClr val="000000"/>
                          </a:solidFill>
                          <a:latin typeface="Arial"/>
                        </a:rPr>
                        <a:t>0,675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8</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1000" b="1" i="0" u="none" strike="noStrike" dirty="0">
                          <a:solidFill>
                            <a:srgbClr val="000000"/>
                          </a:solidFill>
                          <a:latin typeface="Arial"/>
                        </a:rPr>
                        <a:t>0,6</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9</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1000" b="1" i="0" u="none" strike="noStrike">
                          <a:solidFill>
                            <a:srgbClr val="000000"/>
                          </a:solidFill>
                          <a:latin typeface="Arial"/>
                        </a:rPr>
                        <a:t>0,675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6</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AR" sz="1000" b="1" i="0" u="none" strike="noStrike">
                          <a:solidFill>
                            <a:srgbClr val="000000"/>
                          </a:solidFill>
                          <a:latin typeface="Arial"/>
                        </a:rPr>
                        <a:t>0,45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9519">
                <a:tc>
                  <a:txBody>
                    <a:bodyPr/>
                    <a:lstStyle/>
                    <a:p>
                      <a:pPr algn="ctr" fontAlgn="ctr"/>
                      <a:r>
                        <a:rPr lang="es-AR" sz="900" b="1" i="0" u="none" strike="noStrike" dirty="0">
                          <a:solidFill>
                            <a:srgbClr val="000000"/>
                          </a:solidFill>
                          <a:latin typeface="Arial"/>
                        </a:rPr>
                        <a:t>Sistemas, procesos de administración y gestión.</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AR" sz="1000" b="1" i="0" u="none" strike="noStrike" dirty="0">
                          <a:solidFill>
                            <a:schemeClr val="bg1"/>
                          </a:solidFill>
                          <a:latin typeface="Arial"/>
                        </a:rPr>
                        <a:t>0,100</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1000" b="1" i="0" u="none" strike="noStrike" dirty="0">
                          <a:solidFill>
                            <a:srgbClr val="000000"/>
                          </a:solidFill>
                          <a:latin typeface="Arial"/>
                        </a:rPr>
                        <a:t>7</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1000" b="1" i="0" u="none" strike="noStrike">
                          <a:solidFill>
                            <a:srgbClr val="000000"/>
                          </a:solidFill>
                          <a:latin typeface="Arial"/>
                        </a:rPr>
                        <a:t>0,7</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8</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1000" b="1" i="0" u="none" strike="noStrike" dirty="0">
                          <a:solidFill>
                            <a:srgbClr val="000000"/>
                          </a:solidFill>
                          <a:latin typeface="Arial"/>
                        </a:rPr>
                        <a:t>0,8</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9</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1000" b="1" i="0" u="none" strike="noStrike">
                          <a:solidFill>
                            <a:srgbClr val="000000"/>
                          </a:solidFill>
                          <a:latin typeface="Arial"/>
                        </a:rPr>
                        <a:t>0,9</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9</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AR" sz="1000" b="1" i="0" u="none" strike="noStrike" dirty="0">
                          <a:solidFill>
                            <a:srgbClr val="000000"/>
                          </a:solidFill>
                          <a:latin typeface="Arial"/>
                        </a:rPr>
                        <a:t>0,9</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9519">
                <a:tc>
                  <a:txBody>
                    <a:bodyPr/>
                    <a:lstStyle/>
                    <a:p>
                      <a:pPr algn="ctr" fontAlgn="ctr"/>
                      <a:r>
                        <a:rPr lang="es-AR" sz="900" b="1" i="0" u="none" strike="noStrike" dirty="0">
                          <a:solidFill>
                            <a:srgbClr val="000000"/>
                          </a:solidFill>
                          <a:latin typeface="Arial"/>
                        </a:rPr>
                        <a:t>Red de distribuidores/ capacidad de distribución</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AR" sz="1000" b="1" i="0" u="none" strike="noStrike" dirty="0">
                          <a:solidFill>
                            <a:schemeClr val="bg1"/>
                          </a:solidFill>
                          <a:latin typeface="Arial"/>
                        </a:rPr>
                        <a:t>0,100</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1000" b="1" i="0" u="none" strike="noStrike" dirty="0">
                          <a:solidFill>
                            <a:srgbClr val="000000"/>
                          </a:solidFill>
                          <a:latin typeface="Arial"/>
                        </a:rPr>
                        <a:t>6</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1000" b="1" i="0" u="none" strike="noStrike">
                          <a:solidFill>
                            <a:srgbClr val="000000"/>
                          </a:solidFill>
                          <a:latin typeface="Arial"/>
                        </a:rPr>
                        <a:t>0,6</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6</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1000" b="1" i="0" u="none" strike="noStrike" dirty="0">
                          <a:solidFill>
                            <a:srgbClr val="000000"/>
                          </a:solidFill>
                          <a:latin typeface="Arial"/>
                        </a:rPr>
                        <a:t>0,6</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6</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1000" b="1" i="0" u="none" strike="noStrike">
                          <a:solidFill>
                            <a:srgbClr val="000000"/>
                          </a:solidFill>
                          <a:latin typeface="Arial"/>
                        </a:rPr>
                        <a:t>0,6</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5</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AR" sz="1000" b="1" i="0" u="none" strike="noStrike" dirty="0">
                          <a:solidFill>
                            <a:srgbClr val="000000"/>
                          </a:solidFill>
                          <a:latin typeface="Arial"/>
                        </a:rPr>
                        <a:t>0,5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0449">
                <a:tc>
                  <a:txBody>
                    <a:bodyPr/>
                    <a:lstStyle/>
                    <a:p>
                      <a:pPr algn="ctr" fontAlgn="ctr"/>
                      <a:r>
                        <a:rPr lang="es-AR" sz="900" b="1" i="0" u="none" strike="noStrike" dirty="0">
                          <a:solidFill>
                            <a:srgbClr val="000000"/>
                          </a:solidFill>
                          <a:latin typeface="Arial"/>
                        </a:rPr>
                        <a:t>Capacidad de innovación de servicios</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AR" sz="1000" b="1" i="0" u="none" strike="noStrike" dirty="0">
                          <a:solidFill>
                            <a:schemeClr val="bg1"/>
                          </a:solidFill>
                          <a:latin typeface="Arial"/>
                        </a:rPr>
                        <a:t>0,050</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1000" b="1" i="0" u="none" strike="noStrike" dirty="0">
                          <a:solidFill>
                            <a:srgbClr val="000000"/>
                          </a:solidFill>
                          <a:latin typeface="Arial"/>
                        </a:rPr>
                        <a:t>6</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1000" b="1" i="0" u="none" strike="noStrike">
                          <a:solidFill>
                            <a:srgbClr val="000000"/>
                          </a:solidFill>
                          <a:latin typeface="Arial"/>
                        </a:rPr>
                        <a:t>0,3</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5</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1000" b="1" i="0" u="none" strike="noStrike" dirty="0">
                          <a:solidFill>
                            <a:srgbClr val="000000"/>
                          </a:solidFill>
                          <a:latin typeface="Arial"/>
                        </a:rPr>
                        <a:t>0,25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6</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1000" b="1" i="0" u="none" strike="noStrike">
                          <a:solidFill>
                            <a:srgbClr val="000000"/>
                          </a:solidFill>
                          <a:latin typeface="Arial"/>
                        </a:rPr>
                        <a:t>0,3</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6</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AR" sz="1000" b="1" i="0" u="none" strike="noStrike" dirty="0">
                          <a:solidFill>
                            <a:srgbClr val="000000"/>
                          </a:solidFill>
                          <a:latin typeface="Arial"/>
                        </a:rPr>
                        <a:t>0,3</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0449">
                <a:tc>
                  <a:txBody>
                    <a:bodyPr/>
                    <a:lstStyle/>
                    <a:p>
                      <a:pPr algn="ctr" fontAlgn="ctr"/>
                      <a:r>
                        <a:rPr lang="es-AR" sz="900" b="1" i="0" u="none" strike="noStrike" dirty="0">
                          <a:solidFill>
                            <a:srgbClr val="000000"/>
                          </a:solidFill>
                          <a:latin typeface="Arial"/>
                        </a:rPr>
                        <a:t>Recursos financieros</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AR" sz="1000" b="1" i="0" u="none" strike="noStrike" dirty="0">
                          <a:solidFill>
                            <a:schemeClr val="bg1"/>
                          </a:solidFill>
                          <a:latin typeface="Arial"/>
                        </a:rPr>
                        <a:t>0,150</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1000" b="1" i="0" u="none" strike="noStrike" dirty="0">
                          <a:solidFill>
                            <a:srgbClr val="000000"/>
                          </a:solidFill>
                          <a:latin typeface="Arial"/>
                        </a:rPr>
                        <a:t>9</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1000" b="1" i="0" u="none" strike="noStrike">
                          <a:solidFill>
                            <a:srgbClr val="000000"/>
                          </a:solidFill>
                          <a:latin typeface="Arial"/>
                        </a:rPr>
                        <a:t>1,35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8</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1000" b="1" i="0" u="none" strike="noStrike" dirty="0">
                          <a:solidFill>
                            <a:srgbClr val="000000"/>
                          </a:solidFill>
                          <a:latin typeface="Arial"/>
                        </a:rPr>
                        <a:t>1,2</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9</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1000" b="1" i="0" u="none" strike="noStrike">
                          <a:solidFill>
                            <a:srgbClr val="000000"/>
                          </a:solidFill>
                          <a:latin typeface="Arial"/>
                        </a:rPr>
                        <a:t>1,35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7</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AR" sz="1000" b="1" i="0" u="none" strike="noStrike" dirty="0">
                          <a:solidFill>
                            <a:srgbClr val="000000"/>
                          </a:solidFill>
                          <a:latin typeface="Arial"/>
                        </a:rPr>
                        <a:t>1,05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0449">
                <a:tc>
                  <a:txBody>
                    <a:bodyPr/>
                    <a:lstStyle/>
                    <a:p>
                      <a:pPr algn="ctr" fontAlgn="ctr"/>
                      <a:r>
                        <a:rPr lang="es-AR" sz="900" b="1" i="0" u="none" strike="noStrike" dirty="0">
                          <a:solidFill>
                            <a:srgbClr val="000000"/>
                          </a:solidFill>
                          <a:latin typeface="Arial"/>
                        </a:rPr>
                        <a:t>Posición relativa de costos</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s-AR" sz="1000" b="1" i="0" u="none" strike="noStrike" dirty="0">
                          <a:solidFill>
                            <a:schemeClr val="bg1"/>
                          </a:solidFill>
                          <a:latin typeface="Arial"/>
                        </a:rPr>
                        <a:t>0,150</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1000" b="1" i="0" u="none" strike="noStrike" dirty="0">
                          <a:solidFill>
                            <a:srgbClr val="000000"/>
                          </a:solidFill>
                          <a:latin typeface="Arial"/>
                        </a:rPr>
                        <a:t>8</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s-AR" sz="1000" b="1" i="0" u="none" strike="noStrike">
                          <a:solidFill>
                            <a:srgbClr val="000000"/>
                          </a:solidFill>
                          <a:latin typeface="Arial"/>
                        </a:rPr>
                        <a:t>1,2</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7</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1000" b="1" i="0" u="none" strike="noStrike">
                          <a:solidFill>
                            <a:srgbClr val="000000"/>
                          </a:solidFill>
                          <a:latin typeface="Arial"/>
                        </a:rPr>
                        <a:t>1,05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7</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1000" b="1" i="0" u="none" strike="noStrike">
                          <a:solidFill>
                            <a:srgbClr val="000000"/>
                          </a:solidFill>
                          <a:latin typeface="Arial"/>
                        </a:rPr>
                        <a:t>1,05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AR" sz="1000" b="1" i="0" u="none" strike="noStrike" dirty="0">
                          <a:solidFill>
                            <a:srgbClr val="000000"/>
                          </a:solidFill>
                          <a:latin typeface="Arial"/>
                        </a:rPr>
                        <a:t>7</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AR" sz="1000" b="1" i="0" u="none" strike="noStrike" dirty="0">
                          <a:solidFill>
                            <a:srgbClr val="000000"/>
                          </a:solidFill>
                          <a:latin typeface="Arial"/>
                        </a:rPr>
                        <a:t>1,05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0449">
                <a:tc>
                  <a:txBody>
                    <a:bodyPr/>
                    <a:lstStyle/>
                    <a:p>
                      <a:pPr algn="ctr" fontAlgn="ctr"/>
                      <a:r>
                        <a:rPr lang="es-AR" sz="900" b="1" i="0" u="none" strike="noStrike" dirty="0">
                          <a:solidFill>
                            <a:schemeClr val="bg1"/>
                          </a:solidFill>
                          <a:latin typeface="Arial"/>
                        </a:rPr>
                        <a:t>Suma de ponderaciones de importancia</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s-AR" sz="1000" b="1" i="0" u="none" strike="noStrike" dirty="0">
                          <a:solidFill>
                            <a:schemeClr val="bg1"/>
                          </a:solidFill>
                          <a:latin typeface="Arial"/>
                        </a:rPr>
                        <a:t>1,000</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endParaRPr lang="es-AR" sz="700" b="1" i="0" u="none" strike="noStrike" dirty="0">
                        <a:solidFill>
                          <a:srgbClr val="000000"/>
                        </a:solidFill>
                        <a:latin typeface="Arial"/>
                      </a:endParaRPr>
                    </a:p>
                  </a:txBody>
                  <a:tcPr marL="6315" marR="6315" marT="631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AR" sz="700" b="1" i="0" u="none" strike="noStrike">
                          <a:solidFill>
                            <a:srgbClr val="000000"/>
                          </a:solidFill>
                          <a:latin typeface="Arial"/>
                        </a:rPr>
                        <a:t> </a:t>
                      </a:r>
                    </a:p>
                  </a:txBody>
                  <a:tcPr marL="6315" marR="6315" marT="63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AR" sz="700" b="1" i="0" u="none" strike="noStrike">
                        <a:solidFill>
                          <a:srgbClr val="000000"/>
                        </a:solidFill>
                        <a:latin typeface="Arial"/>
                      </a:endParaRPr>
                    </a:p>
                  </a:txBody>
                  <a:tcPr marL="6315" marR="6315" marT="631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AR" sz="700" b="1" i="0" u="none" strike="noStrike">
                          <a:solidFill>
                            <a:srgbClr val="000000"/>
                          </a:solidFill>
                          <a:latin typeface="Arial"/>
                        </a:rPr>
                        <a:t> </a:t>
                      </a:r>
                    </a:p>
                  </a:txBody>
                  <a:tcPr marL="6315" marR="6315" marT="63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AR" sz="700" b="1" i="0" u="none" strike="noStrike">
                        <a:solidFill>
                          <a:srgbClr val="000000"/>
                        </a:solidFill>
                        <a:latin typeface="Arial"/>
                      </a:endParaRPr>
                    </a:p>
                  </a:txBody>
                  <a:tcPr marL="6315" marR="6315" marT="631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AR" sz="700" b="1" i="0" u="none" strike="noStrike" dirty="0">
                          <a:solidFill>
                            <a:srgbClr val="000000"/>
                          </a:solidFill>
                          <a:latin typeface="Arial"/>
                        </a:rPr>
                        <a:t> </a:t>
                      </a:r>
                    </a:p>
                  </a:txBody>
                  <a:tcPr marL="6315" marR="6315" marT="63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es-AR" sz="700" b="1" i="0" u="none" strike="noStrike" dirty="0">
                        <a:solidFill>
                          <a:srgbClr val="000000"/>
                        </a:solidFill>
                        <a:latin typeface="Arial"/>
                      </a:endParaRPr>
                    </a:p>
                  </a:txBody>
                  <a:tcPr marL="6315" marR="6315" marT="631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AR" sz="700" b="1" i="0" u="none" strike="noStrike">
                          <a:solidFill>
                            <a:srgbClr val="000000"/>
                          </a:solidFill>
                          <a:latin typeface="Arial"/>
                        </a:rPr>
                        <a:t> </a:t>
                      </a:r>
                    </a:p>
                  </a:txBody>
                  <a:tcPr marL="6315" marR="6315" marT="63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72075">
                <a:tc gridSpan="2">
                  <a:txBody>
                    <a:bodyPr/>
                    <a:lstStyle/>
                    <a:p>
                      <a:pPr algn="ctr" fontAlgn="ctr"/>
                      <a:r>
                        <a:rPr lang="es-AR" sz="1200" b="1" i="0" u="none" strike="noStrike" dirty="0">
                          <a:solidFill>
                            <a:srgbClr val="000000"/>
                          </a:solidFill>
                          <a:latin typeface="Arial"/>
                        </a:rPr>
                        <a:t>Clasificación de fortaleza general ponderada</a:t>
                      </a:r>
                    </a:p>
                  </a:txBody>
                  <a:tcPr marL="6315" marR="6315" marT="6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AR"/>
                    </a:p>
                  </a:txBody>
                  <a:tcPr/>
                </a:tc>
                <a:tc>
                  <a:txBody>
                    <a:bodyPr/>
                    <a:lstStyle/>
                    <a:p>
                      <a:pPr algn="ctr" fontAlgn="ctr"/>
                      <a:r>
                        <a:rPr lang="es-AR" sz="1000" b="1" i="0" u="none" strike="noStrike">
                          <a:solidFill>
                            <a:srgbClr val="000000"/>
                          </a:solidFill>
                          <a:latin typeface="Arial"/>
                        </a:rPr>
                        <a:t> </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s-AR" sz="1200" b="1" i="1" u="none" strike="noStrike" dirty="0">
                          <a:solidFill>
                            <a:srgbClr val="000000"/>
                          </a:solidFill>
                          <a:latin typeface="Arial"/>
                        </a:rPr>
                        <a:t>7,925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s-AR" sz="1200" b="1" i="1" u="none" strike="noStrike" dirty="0">
                          <a:solidFill>
                            <a:srgbClr val="000000"/>
                          </a:solidFill>
                          <a:latin typeface="Arial"/>
                        </a:rPr>
                        <a:t> </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s-AR" sz="1200" b="1" i="1" u="none" strike="noStrike" dirty="0">
                          <a:solidFill>
                            <a:srgbClr val="000000"/>
                          </a:solidFill>
                          <a:latin typeface="Arial"/>
                        </a:rPr>
                        <a:t>7,125</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s-AR" sz="1200" b="1" i="1" u="none" strike="noStrike" dirty="0">
                          <a:solidFill>
                            <a:srgbClr val="000000"/>
                          </a:solidFill>
                          <a:latin typeface="Arial"/>
                        </a:rPr>
                        <a:t> </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s-AR" sz="1200" b="1" i="1" u="none" strike="noStrike" dirty="0">
                          <a:solidFill>
                            <a:srgbClr val="000000"/>
                          </a:solidFill>
                          <a:latin typeface="Arial"/>
                        </a:rPr>
                        <a:t>7,6</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s-AR" sz="1200" b="1" i="1" u="none" strike="noStrike" dirty="0">
                          <a:solidFill>
                            <a:srgbClr val="000000"/>
                          </a:solidFill>
                          <a:latin typeface="Arial"/>
                        </a:rPr>
                        <a:t> </a:t>
                      </a:r>
                    </a:p>
                  </a:txBody>
                  <a:tcPr marL="6315" marR="6315" marT="63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ctr" fontAlgn="ctr"/>
                      <a:r>
                        <a:rPr lang="es-AR" sz="1200" b="1" i="1" u="none" strike="noStrike" dirty="0">
                          <a:solidFill>
                            <a:srgbClr val="000000"/>
                          </a:solidFill>
                          <a:latin typeface="Arial"/>
                        </a:rPr>
                        <a:t>6,4</a:t>
                      </a:r>
                    </a:p>
                  </a:txBody>
                  <a:tcPr marL="6315" marR="6315" marT="63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35936080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48508" y="2042311"/>
            <a:ext cx="10445261" cy="3777622"/>
          </a:xfrm>
        </p:spPr>
        <p:txBody>
          <a:bodyPr>
            <a:noAutofit/>
          </a:bodyPr>
          <a:lstStyle/>
          <a:p>
            <a:r>
              <a:rPr lang="en-US" sz="2200" b="1" dirty="0">
                <a:solidFill>
                  <a:schemeClr val="tx1"/>
                </a:solidFill>
              </a:rPr>
              <a:t>OBJETIVOS </a:t>
            </a:r>
            <a:endParaRPr lang="en-US" sz="2200" b="1" dirty="0" smtClean="0">
              <a:solidFill>
                <a:schemeClr val="tx1"/>
              </a:solidFill>
            </a:endParaRPr>
          </a:p>
          <a:p>
            <a:pPr marL="0" indent="0">
              <a:buNone/>
            </a:pPr>
            <a:endParaRPr lang="en-US" sz="1000" dirty="0">
              <a:solidFill>
                <a:schemeClr val="tx1"/>
              </a:solidFill>
            </a:endParaRPr>
          </a:p>
          <a:p>
            <a:pPr marL="0" indent="0">
              <a:buNone/>
            </a:pPr>
            <a:r>
              <a:rPr lang="es-ES" sz="2200" b="1" dirty="0">
                <a:solidFill>
                  <a:schemeClr val="tx1"/>
                </a:solidFill>
              </a:rPr>
              <a:t>• Comprender el concepto de cadena de valor, los elementos que </a:t>
            </a:r>
            <a:r>
              <a:rPr lang="es-ES" sz="2200" b="1" dirty="0" smtClean="0">
                <a:solidFill>
                  <a:schemeClr val="tx1"/>
                </a:solidFill>
              </a:rPr>
              <a:t>lo componen </a:t>
            </a:r>
            <a:r>
              <a:rPr lang="es-ES" sz="2200" b="1" dirty="0">
                <a:solidFill>
                  <a:schemeClr val="tx1"/>
                </a:solidFill>
              </a:rPr>
              <a:t>y los </a:t>
            </a:r>
            <a:r>
              <a:rPr lang="es-ES" sz="2200" b="1" dirty="0" smtClean="0">
                <a:solidFill>
                  <a:schemeClr val="tx1"/>
                </a:solidFill>
              </a:rPr>
              <a:t>objetivos de </a:t>
            </a:r>
            <a:r>
              <a:rPr lang="es-ES" sz="2200" b="1" dirty="0">
                <a:solidFill>
                  <a:schemeClr val="tx1"/>
                </a:solidFill>
              </a:rPr>
              <a:t>este análisis, además de sus ventajas y desventajas.</a:t>
            </a:r>
          </a:p>
          <a:p>
            <a:pPr marL="0" indent="0">
              <a:buNone/>
            </a:pPr>
            <a:r>
              <a:rPr lang="es-ES" sz="2200" b="1" dirty="0">
                <a:solidFill>
                  <a:schemeClr val="tx1"/>
                </a:solidFill>
              </a:rPr>
              <a:t>• Comprender el concepto de cadena de suministro y sus ventajas e inconvenientes.</a:t>
            </a:r>
          </a:p>
          <a:p>
            <a:pPr marL="0" indent="0">
              <a:buNone/>
            </a:pPr>
            <a:r>
              <a:rPr lang="es-ES" sz="2200" b="1" dirty="0">
                <a:solidFill>
                  <a:schemeClr val="tx1"/>
                </a:solidFill>
              </a:rPr>
              <a:t>• Analizar la diferencia entre cadena de valor y cadena de suministro.</a:t>
            </a:r>
          </a:p>
          <a:p>
            <a:pPr marL="0" indent="0">
              <a:buNone/>
            </a:pPr>
            <a:r>
              <a:rPr lang="es-ES" sz="2200" b="1" dirty="0">
                <a:solidFill>
                  <a:schemeClr val="tx1"/>
                </a:solidFill>
              </a:rPr>
              <a:t>• Definir los diferentes elementos de la cadena de valor</a:t>
            </a:r>
            <a:r>
              <a:rPr lang="es-ES" sz="2200" b="1" dirty="0" smtClean="0">
                <a:solidFill>
                  <a:schemeClr val="tx1"/>
                </a:solidFill>
              </a:rPr>
              <a:t>.</a:t>
            </a:r>
            <a:endParaRPr lang="es-ES" sz="2200" b="1" dirty="0">
              <a:solidFill>
                <a:schemeClr val="tx1"/>
              </a:solidFill>
            </a:endParaRPr>
          </a:p>
          <a:p>
            <a:endParaRPr lang="en-US" sz="2200" dirty="0">
              <a:solidFill>
                <a:schemeClr val="tx1"/>
              </a:solidFill>
            </a:endParaRPr>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CuadroTexto 5"/>
          <p:cNvSpPr txBox="1"/>
          <p:nvPr/>
        </p:nvSpPr>
        <p:spPr>
          <a:xfrm>
            <a:off x="3694755" y="1395312"/>
            <a:ext cx="4391932" cy="492443"/>
          </a:xfrm>
          <a:prstGeom prst="rect">
            <a:avLst/>
          </a:prstGeom>
          <a:noFill/>
        </p:spPr>
        <p:txBody>
          <a:bodyPr wrap="square" rtlCol="0">
            <a:spAutoFit/>
          </a:bodyPr>
          <a:lstStyle/>
          <a:p>
            <a:pPr algn="ctr"/>
            <a:r>
              <a:rPr lang="es-ES" sz="2600" b="1" i="1" dirty="0" smtClean="0">
                <a:effectLst>
                  <a:outerShdw blurRad="38100" dist="38100" dir="2700000" algn="tl">
                    <a:srgbClr val="000000">
                      <a:alpha val="43137"/>
                    </a:srgbClr>
                  </a:outerShdw>
                </a:effectLst>
              </a:rPr>
              <a:t>SUPPLY CHAIN</a:t>
            </a:r>
            <a:endParaRPr lang="en-US" sz="2600" b="1" i="1" dirty="0">
              <a:effectLst>
                <a:outerShdw blurRad="38100" dist="38100" dir="2700000" algn="tl">
                  <a:srgbClr val="000000">
                    <a:alpha val="43137"/>
                  </a:srgbClr>
                </a:outerShdw>
              </a:effectLst>
            </a:endParaRPr>
          </a:p>
        </p:txBody>
      </p:sp>
      <p:sp>
        <p:nvSpPr>
          <p:cNvPr id="8" name="Título 1"/>
          <p:cNvSpPr>
            <a:spLocks noGrp="1"/>
          </p:cNvSpPr>
          <p:nvPr>
            <p:ph type="title"/>
          </p:nvPr>
        </p:nvSpPr>
        <p:spPr>
          <a:xfrm>
            <a:off x="1784032" y="17016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ADMINISTRACIÓN DE CADENAS DE VALOR</a:t>
            </a:r>
            <a:endParaRPr lang="en-US" sz="3100" dirty="0"/>
          </a:p>
        </p:txBody>
      </p:sp>
    </p:spTree>
    <p:extLst>
      <p:ext uri="{BB962C8B-B14F-4D97-AF65-F5344CB8AC3E}">
        <p14:creationId xmlns:p14="http://schemas.microsoft.com/office/powerpoint/2010/main" val="1061194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4372" y="31084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ADMINISTRACIÓN DE CADENAS DE VALOR</a:t>
            </a:r>
            <a:endParaRPr lang="en-US" sz="3100" dirty="0"/>
          </a:p>
        </p:txBody>
      </p:sp>
      <p:sp>
        <p:nvSpPr>
          <p:cNvPr id="4" name="Título 1"/>
          <p:cNvSpPr txBox="1">
            <a:spLocks/>
          </p:cNvSpPr>
          <p:nvPr/>
        </p:nvSpPr>
        <p:spPr>
          <a:xfrm>
            <a:off x="2940913" y="2110153"/>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940913" y="4372932"/>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7" name="2 Marcador de contenido"/>
          <p:cNvSpPr>
            <a:spLocks noGrp="1"/>
          </p:cNvSpPr>
          <p:nvPr>
            <p:ph sz="quarter" idx="1"/>
          </p:nvPr>
        </p:nvSpPr>
        <p:spPr>
          <a:xfrm>
            <a:off x="2074993" y="1614552"/>
            <a:ext cx="9425340" cy="1050222"/>
          </a:xfr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8100000" scaled="1"/>
            <a:tileRect/>
          </a:gradFill>
          <a:ln w="57150">
            <a:solidFill>
              <a:schemeClr val="bg2">
                <a:lumMod val="25000"/>
              </a:schemeClr>
            </a:solidFill>
          </a:ln>
        </p:spPr>
        <p:txBody>
          <a:bodyPr>
            <a:noAutofit/>
          </a:bodyPr>
          <a:lstStyle/>
          <a:p>
            <a:pPr marL="0" indent="0" algn="ctr">
              <a:buNone/>
            </a:pPr>
            <a:r>
              <a:rPr lang="es-MX" sz="2200" b="1" i="1" dirty="0">
                <a:effectLst>
                  <a:outerShdw blurRad="38100" dist="38100" dir="2700000" algn="tl">
                    <a:srgbClr val="000000">
                      <a:alpha val="43137"/>
                    </a:srgbClr>
                  </a:outerShdw>
                </a:effectLst>
                <a:latin typeface="Utopia-Regular"/>
              </a:rPr>
              <a:t>La estrategia de operaciones de la empresa y </a:t>
            </a:r>
            <a:r>
              <a:rPr lang="es-MX" sz="2200" b="1" i="1" dirty="0" smtClean="0">
                <a:effectLst>
                  <a:outerShdw blurRad="38100" dist="38100" dir="2700000" algn="tl">
                    <a:srgbClr val="000000">
                      <a:alpha val="43137"/>
                    </a:srgbClr>
                  </a:outerShdw>
                </a:effectLst>
                <a:latin typeface="Utopia-Regular"/>
              </a:rPr>
              <a:t>sus prioridades </a:t>
            </a:r>
            <a:r>
              <a:rPr lang="es-MX" sz="2200" b="1" i="1" dirty="0">
                <a:effectLst>
                  <a:outerShdw blurRad="38100" dist="38100" dir="2700000" algn="tl">
                    <a:srgbClr val="000000">
                      <a:alpha val="43137"/>
                    </a:srgbClr>
                  </a:outerShdw>
                </a:effectLst>
                <a:latin typeface="Utopia-Regular"/>
              </a:rPr>
              <a:t>competitivas guían las decisiones relacionadas con la cadena de valor</a:t>
            </a:r>
            <a:r>
              <a:rPr lang="es-MX" sz="2200" b="1" i="1" dirty="0" smtClean="0">
                <a:effectLst>
                  <a:outerShdw blurRad="38100" dist="38100" dir="2700000" algn="tl">
                    <a:srgbClr val="000000">
                      <a:alpha val="43137"/>
                    </a:srgbClr>
                  </a:outerShdw>
                </a:effectLst>
                <a:latin typeface="Utopia-Regular"/>
              </a:rPr>
              <a:t>.</a:t>
            </a:r>
          </a:p>
          <a:p>
            <a:pPr marL="0" indent="0" algn="just">
              <a:buNone/>
            </a:pPr>
            <a:endParaRPr lang="es-MX" sz="2200" b="1" i="1" dirty="0">
              <a:effectLst>
                <a:outerShdw blurRad="38100" dist="38100" dir="2700000" algn="tl">
                  <a:srgbClr val="000000">
                    <a:alpha val="43137"/>
                  </a:srgbClr>
                </a:outerShdw>
              </a:effectLst>
              <a:latin typeface="Utopia-Regular"/>
            </a:endParaRPr>
          </a:p>
          <a:p>
            <a:pPr marL="0" indent="0" algn="just">
              <a:buNone/>
            </a:pPr>
            <a:endParaRPr lang="es-MX" sz="2200" b="1" i="1" dirty="0">
              <a:effectLst>
                <a:outerShdw blurRad="38100" dist="38100" dir="2700000" algn="tl">
                  <a:srgbClr val="000000">
                    <a:alpha val="43137"/>
                  </a:srgbClr>
                </a:outerShdw>
              </a:effectLst>
            </a:endParaRPr>
          </a:p>
        </p:txBody>
      </p:sp>
      <p:sp>
        <p:nvSpPr>
          <p:cNvPr id="8" name="5 Rectángulo"/>
          <p:cNvSpPr/>
          <p:nvPr/>
        </p:nvSpPr>
        <p:spPr>
          <a:xfrm>
            <a:off x="2074992" y="2710938"/>
            <a:ext cx="3763108" cy="3647152"/>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ln w="57150">
            <a:solidFill>
              <a:schemeClr val="bg2">
                <a:lumMod val="25000"/>
              </a:schemeClr>
            </a:solidFill>
          </a:ln>
        </p:spPr>
        <p:txBody>
          <a:bodyPr wrap="square">
            <a:spAutoFit/>
          </a:bodyPr>
          <a:lstStyle/>
          <a:p>
            <a:pPr lvl="0"/>
            <a:r>
              <a:rPr lang="es-MX" sz="2100" b="1" i="1" dirty="0" smtClean="0">
                <a:solidFill>
                  <a:srgbClr val="FF0000"/>
                </a:solidFill>
                <a:effectLst>
                  <a:outerShdw blurRad="38100" dist="38100" dir="2700000" algn="tl">
                    <a:srgbClr val="000000">
                      <a:alpha val="43137"/>
                    </a:srgbClr>
                  </a:outerShdw>
                </a:effectLst>
                <a:latin typeface="Avenir-Heavy"/>
              </a:rPr>
              <a:t>Cadena </a:t>
            </a:r>
            <a:r>
              <a:rPr lang="es-MX" sz="2100" b="1" i="1" dirty="0">
                <a:solidFill>
                  <a:srgbClr val="FF0000"/>
                </a:solidFill>
                <a:effectLst>
                  <a:outerShdw blurRad="38100" dist="38100" dir="2700000" algn="tl">
                    <a:srgbClr val="000000">
                      <a:alpha val="43137"/>
                    </a:srgbClr>
                  </a:outerShdw>
                </a:effectLst>
                <a:latin typeface="Avenir-Heavy"/>
              </a:rPr>
              <a:t>de </a:t>
            </a:r>
            <a:r>
              <a:rPr lang="es-MX" sz="2100" b="1" i="1" dirty="0" smtClean="0">
                <a:solidFill>
                  <a:srgbClr val="FF0000"/>
                </a:solidFill>
                <a:effectLst>
                  <a:outerShdw blurRad="38100" dist="38100" dir="2700000" algn="tl">
                    <a:srgbClr val="000000">
                      <a:alpha val="43137"/>
                    </a:srgbClr>
                  </a:outerShdw>
                </a:effectLst>
                <a:latin typeface="Avenir-Heavy"/>
              </a:rPr>
              <a:t>Suministro</a:t>
            </a:r>
            <a:endParaRPr lang="es-MX" sz="2100" b="1" i="1" dirty="0">
              <a:solidFill>
                <a:srgbClr val="FF0000"/>
              </a:solidFill>
              <a:effectLst>
                <a:outerShdw blurRad="38100" dist="38100" dir="2700000" algn="tl">
                  <a:srgbClr val="000000">
                    <a:alpha val="43137"/>
                  </a:srgbClr>
                </a:outerShdw>
              </a:effectLst>
              <a:latin typeface="Avenir-Heavy"/>
            </a:endParaRPr>
          </a:p>
          <a:p>
            <a:pPr lvl="0"/>
            <a:r>
              <a:rPr lang="es-MX" sz="2100" b="1" i="1" dirty="0">
                <a:latin typeface="HelveticaNeue-LightCond"/>
              </a:rPr>
              <a:t>La red de servicios, materiales y </a:t>
            </a:r>
            <a:r>
              <a:rPr lang="es-MX" sz="2100" b="1" i="1" dirty="0" smtClean="0">
                <a:latin typeface="HelveticaNeue-LightCond"/>
              </a:rPr>
              <a:t>flujos de </a:t>
            </a:r>
            <a:r>
              <a:rPr lang="es-MX" sz="2100" b="1" i="1" dirty="0">
                <a:latin typeface="HelveticaNeue-LightCond"/>
              </a:rPr>
              <a:t>información que vincula los procesos </a:t>
            </a:r>
            <a:r>
              <a:rPr lang="es-MX" sz="2100" b="1" i="1" dirty="0" smtClean="0">
                <a:latin typeface="HelveticaNeue-LightCond"/>
              </a:rPr>
              <a:t>de relaciones </a:t>
            </a:r>
            <a:r>
              <a:rPr lang="es-MX" sz="2100" b="1" i="1" dirty="0">
                <a:latin typeface="HelveticaNeue-LightCond"/>
              </a:rPr>
              <a:t>con los clientes, </a:t>
            </a:r>
            <a:r>
              <a:rPr lang="es-MX" sz="2100" b="1" i="1" dirty="0" smtClean="0">
                <a:latin typeface="HelveticaNeue-LightCond"/>
              </a:rPr>
              <a:t>surtido de </a:t>
            </a:r>
            <a:r>
              <a:rPr lang="es-MX" sz="2100" b="1" i="1" dirty="0">
                <a:latin typeface="HelveticaNeue-LightCond"/>
              </a:rPr>
              <a:t>pedidos y relaciones con </a:t>
            </a:r>
            <a:r>
              <a:rPr lang="es-MX" sz="2100" b="1" i="1" dirty="0" smtClean="0">
                <a:latin typeface="HelveticaNeue-LightCond"/>
              </a:rPr>
              <a:t>los proveedores </a:t>
            </a:r>
            <a:r>
              <a:rPr lang="es-MX" sz="2100" b="1" i="1" dirty="0">
                <a:latin typeface="HelveticaNeue-LightCond"/>
              </a:rPr>
              <a:t>de una empresa </a:t>
            </a:r>
            <a:r>
              <a:rPr lang="es-MX" sz="2100" b="1" i="1" dirty="0" smtClean="0">
                <a:latin typeface="HelveticaNeue-LightCond"/>
              </a:rPr>
              <a:t>con los </a:t>
            </a:r>
            <a:r>
              <a:rPr lang="es-MX" sz="2100" b="1" i="1" dirty="0">
                <a:latin typeface="HelveticaNeue-LightCond"/>
              </a:rPr>
              <a:t>procesos de sus proveedores </a:t>
            </a:r>
            <a:r>
              <a:rPr lang="es-MX" sz="2100" b="1" i="1" dirty="0" smtClean="0">
                <a:latin typeface="HelveticaNeue-LightCond"/>
              </a:rPr>
              <a:t>y clientes</a:t>
            </a:r>
            <a:endParaRPr lang="es-MX" sz="2100" b="1" i="1" dirty="0"/>
          </a:p>
        </p:txBody>
      </p:sp>
      <p:sp>
        <p:nvSpPr>
          <p:cNvPr id="9" name="6 Rectángulo"/>
          <p:cNvSpPr/>
          <p:nvPr/>
        </p:nvSpPr>
        <p:spPr>
          <a:xfrm>
            <a:off x="5879309" y="4302592"/>
            <a:ext cx="5621024" cy="2031325"/>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w="57150">
            <a:solidFill>
              <a:schemeClr val="bg2">
                <a:lumMod val="25000"/>
              </a:schemeClr>
            </a:solidFill>
          </a:ln>
        </p:spPr>
        <p:txBody>
          <a:bodyPr wrap="square">
            <a:spAutoFit/>
          </a:bodyPr>
          <a:lstStyle/>
          <a:p>
            <a:pPr lvl="0"/>
            <a:r>
              <a:rPr lang="es-MX" sz="2100" b="1" i="1" dirty="0" smtClean="0">
                <a:solidFill>
                  <a:srgbClr val="FF0000"/>
                </a:solidFill>
                <a:effectLst>
                  <a:outerShdw blurRad="38100" dist="38100" dir="2700000" algn="tl">
                    <a:srgbClr val="000000">
                      <a:alpha val="43137"/>
                    </a:srgbClr>
                  </a:outerShdw>
                </a:effectLst>
                <a:latin typeface="Avenir-Heavy"/>
              </a:rPr>
              <a:t>Administración </a:t>
            </a:r>
            <a:r>
              <a:rPr lang="es-MX" sz="2100" b="1" i="1" dirty="0">
                <a:solidFill>
                  <a:srgbClr val="FF0000"/>
                </a:solidFill>
                <a:effectLst>
                  <a:outerShdw blurRad="38100" dist="38100" dir="2700000" algn="tl">
                    <a:srgbClr val="000000">
                      <a:alpha val="43137"/>
                    </a:srgbClr>
                  </a:outerShdw>
                </a:effectLst>
                <a:latin typeface="Avenir-Heavy"/>
              </a:rPr>
              <a:t>de la </a:t>
            </a:r>
            <a:r>
              <a:rPr lang="es-MX" sz="2100" b="1" i="1" dirty="0" smtClean="0">
                <a:solidFill>
                  <a:srgbClr val="FF0000"/>
                </a:solidFill>
                <a:effectLst>
                  <a:outerShdw blurRad="38100" dist="38100" dir="2700000" algn="tl">
                    <a:srgbClr val="000000">
                      <a:alpha val="43137"/>
                    </a:srgbClr>
                  </a:outerShdw>
                </a:effectLst>
                <a:latin typeface="Avenir-Heavy"/>
              </a:rPr>
              <a:t>Cadena de Suministro</a:t>
            </a:r>
            <a:endParaRPr lang="es-MX" sz="2100" b="1" i="1" dirty="0">
              <a:solidFill>
                <a:srgbClr val="FF0000"/>
              </a:solidFill>
              <a:effectLst>
                <a:outerShdw blurRad="38100" dist="38100" dir="2700000" algn="tl">
                  <a:srgbClr val="000000">
                    <a:alpha val="43137"/>
                  </a:srgbClr>
                </a:outerShdw>
              </a:effectLst>
              <a:latin typeface="Avenir-Heavy"/>
            </a:endParaRPr>
          </a:p>
          <a:p>
            <a:pPr lvl="0"/>
            <a:r>
              <a:rPr lang="es-MX" sz="2100" b="1" i="1" dirty="0">
                <a:latin typeface="HelveticaNeue-LightCond"/>
              </a:rPr>
              <a:t>Formular una estrategia para organizar,</a:t>
            </a:r>
          </a:p>
          <a:p>
            <a:pPr lvl="0"/>
            <a:r>
              <a:rPr lang="es-MX" sz="2100" b="1" i="1" dirty="0">
                <a:latin typeface="HelveticaNeue-LightCond"/>
              </a:rPr>
              <a:t>controlar y motivar a los recursos que</a:t>
            </a:r>
          </a:p>
          <a:p>
            <a:pPr lvl="0"/>
            <a:r>
              <a:rPr lang="es-MX" sz="2100" b="1" i="1" dirty="0">
                <a:latin typeface="HelveticaNeue-LightCond"/>
              </a:rPr>
              <a:t>intervienen en el flujo de servicios y</a:t>
            </a:r>
          </a:p>
          <a:p>
            <a:pPr lvl="0"/>
            <a:r>
              <a:rPr lang="es-MX" sz="2100" b="1" i="1" dirty="0">
                <a:latin typeface="HelveticaNeue-LightCond"/>
              </a:rPr>
              <a:t>materiales dentro de la </a:t>
            </a:r>
            <a:r>
              <a:rPr lang="es-MX" sz="2100" b="1" i="1" dirty="0" smtClean="0">
                <a:latin typeface="HelveticaNeue-LightCond"/>
              </a:rPr>
              <a:t>cadena.</a:t>
            </a:r>
            <a:endParaRPr lang="es-MX" sz="2100" b="1" i="1" dirty="0">
              <a:latin typeface="HelveticaNeue-LightCond"/>
            </a:endParaRPr>
          </a:p>
        </p:txBody>
      </p:sp>
      <p:sp>
        <p:nvSpPr>
          <p:cNvPr id="10" name="7 Rectángulo"/>
          <p:cNvSpPr/>
          <p:nvPr/>
        </p:nvSpPr>
        <p:spPr>
          <a:xfrm>
            <a:off x="5879309" y="2705714"/>
            <a:ext cx="5621023" cy="170816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w="57150">
            <a:solidFill>
              <a:schemeClr val="bg2">
                <a:lumMod val="25000"/>
              </a:schemeClr>
            </a:solidFill>
          </a:ln>
        </p:spPr>
        <p:txBody>
          <a:bodyPr wrap="square">
            <a:spAutoFit/>
          </a:bodyPr>
          <a:lstStyle/>
          <a:p>
            <a:pPr lvl="0"/>
            <a:r>
              <a:rPr lang="es-MX" sz="2100" b="1" i="1" dirty="0" smtClean="0">
                <a:solidFill>
                  <a:srgbClr val="FF0000"/>
                </a:solidFill>
                <a:effectLst>
                  <a:outerShdw blurRad="38100" dist="38100" dir="2700000" algn="tl">
                    <a:srgbClr val="000000">
                      <a:alpha val="43137"/>
                    </a:srgbClr>
                  </a:outerShdw>
                </a:effectLst>
                <a:latin typeface="Avenir-Heavy"/>
              </a:rPr>
              <a:t>Estrategia </a:t>
            </a:r>
            <a:r>
              <a:rPr lang="es-MX" sz="2100" b="1" i="1" dirty="0">
                <a:solidFill>
                  <a:srgbClr val="FF0000"/>
                </a:solidFill>
                <a:effectLst>
                  <a:outerShdw blurRad="38100" dist="38100" dir="2700000" algn="tl">
                    <a:srgbClr val="000000">
                      <a:alpha val="43137"/>
                    </a:srgbClr>
                  </a:outerShdw>
                </a:effectLst>
                <a:latin typeface="Avenir-Heavy"/>
              </a:rPr>
              <a:t>de </a:t>
            </a:r>
            <a:r>
              <a:rPr lang="es-MX" sz="2100" b="1" i="1" dirty="0" smtClean="0">
                <a:solidFill>
                  <a:srgbClr val="FF0000"/>
                </a:solidFill>
                <a:effectLst>
                  <a:outerShdw blurRad="38100" dist="38100" dir="2700000" algn="tl">
                    <a:srgbClr val="000000">
                      <a:alpha val="43137"/>
                    </a:srgbClr>
                  </a:outerShdw>
                </a:effectLst>
                <a:latin typeface="Avenir-Heavy"/>
              </a:rPr>
              <a:t>Cadena de </a:t>
            </a:r>
            <a:r>
              <a:rPr lang="es-MX" sz="2100" b="1" i="1" dirty="0">
                <a:solidFill>
                  <a:srgbClr val="FF0000"/>
                </a:solidFill>
                <a:effectLst>
                  <a:outerShdw blurRad="38100" dist="38100" dir="2700000" algn="tl">
                    <a:srgbClr val="000000">
                      <a:alpha val="43137"/>
                    </a:srgbClr>
                  </a:outerShdw>
                </a:effectLst>
                <a:latin typeface="Avenir-Heavy"/>
              </a:rPr>
              <a:t>S</a:t>
            </a:r>
            <a:r>
              <a:rPr lang="es-MX" sz="2100" b="1" i="1" dirty="0" smtClean="0">
                <a:solidFill>
                  <a:srgbClr val="FF0000"/>
                </a:solidFill>
                <a:effectLst>
                  <a:outerShdw blurRad="38100" dist="38100" dir="2700000" algn="tl">
                    <a:srgbClr val="000000">
                      <a:alpha val="43137"/>
                    </a:srgbClr>
                  </a:outerShdw>
                </a:effectLst>
                <a:latin typeface="Avenir-Heavy"/>
              </a:rPr>
              <a:t>uministro</a:t>
            </a:r>
            <a:endParaRPr lang="es-MX" sz="2100" b="1" i="1" dirty="0">
              <a:solidFill>
                <a:srgbClr val="FF0000"/>
              </a:solidFill>
              <a:effectLst>
                <a:outerShdw blurRad="38100" dist="38100" dir="2700000" algn="tl">
                  <a:srgbClr val="000000">
                    <a:alpha val="43137"/>
                  </a:srgbClr>
                </a:outerShdw>
              </a:effectLst>
              <a:latin typeface="Avenir-Heavy"/>
            </a:endParaRPr>
          </a:p>
          <a:p>
            <a:pPr lvl="0"/>
            <a:r>
              <a:rPr lang="es-MX" sz="2100" b="1" i="1" dirty="0">
                <a:latin typeface="HelveticaNeue-LightCond"/>
              </a:rPr>
              <a:t>Diseñar la cadena de suministro de una</a:t>
            </a:r>
          </a:p>
          <a:p>
            <a:pPr lvl="0"/>
            <a:r>
              <a:rPr lang="es-MX" sz="2100" b="1" i="1" dirty="0">
                <a:latin typeface="HelveticaNeue-LightCond"/>
              </a:rPr>
              <a:t>empresa para que satisfaga </a:t>
            </a:r>
            <a:r>
              <a:rPr lang="es-MX" sz="2100" b="1" i="1" dirty="0" smtClean="0">
                <a:latin typeface="HelveticaNeue-LightCond"/>
              </a:rPr>
              <a:t>las prioridades </a:t>
            </a:r>
            <a:r>
              <a:rPr lang="es-MX" sz="2100" b="1" i="1" dirty="0">
                <a:latin typeface="HelveticaNeue-LightCond"/>
              </a:rPr>
              <a:t>competitivas de </a:t>
            </a:r>
            <a:r>
              <a:rPr lang="es-MX" sz="2100" b="1" i="1" dirty="0" smtClean="0">
                <a:latin typeface="HelveticaNeue-LightCond"/>
              </a:rPr>
              <a:t>la estrategia de operaciones</a:t>
            </a:r>
            <a:endParaRPr lang="es-MX" sz="2100" b="1" i="1" dirty="0"/>
          </a:p>
        </p:txBody>
      </p:sp>
    </p:spTree>
    <p:extLst>
      <p:ext uri="{BB962C8B-B14F-4D97-AF65-F5344CB8AC3E}">
        <p14:creationId xmlns:p14="http://schemas.microsoft.com/office/powerpoint/2010/main" val="6530914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8680" y="179014"/>
            <a:ext cx="8915400"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ADMINISTRACIÓN DE CADENAS DE VALOR</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pic>
        <p:nvPicPr>
          <p:cNvPr id="6" name="Picture 6" descr="Ver las imágenes de origen"/>
          <p:cNvPicPr>
            <a:picLocks noChangeAspect="1" noChangeArrowheads="1"/>
          </p:cNvPicPr>
          <p:nvPr/>
        </p:nvPicPr>
        <p:blipFill>
          <a:blip r:embed="rId2" cstate="print"/>
          <a:srcRect/>
          <a:stretch>
            <a:fillRect/>
          </a:stretch>
        </p:blipFill>
        <p:spPr bwMode="auto">
          <a:xfrm>
            <a:off x="1269998" y="1459904"/>
            <a:ext cx="8873067" cy="4725479"/>
          </a:xfrm>
          <a:prstGeom prst="rect">
            <a:avLst/>
          </a:prstGeom>
          <a:noFill/>
        </p:spPr>
      </p:pic>
      <p:sp>
        <p:nvSpPr>
          <p:cNvPr id="8" name="6 Elipse"/>
          <p:cNvSpPr/>
          <p:nvPr/>
        </p:nvSpPr>
        <p:spPr>
          <a:xfrm>
            <a:off x="7860328" y="826476"/>
            <a:ext cx="4032736" cy="204958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accent1">
                  <a:lumMod val="50000"/>
                </a:schemeClr>
              </a:solidFill>
            </a:endParaRPr>
          </a:p>
        </p:txBody>
      </p:sp>
      <p:sp>
        <p:nvSpPr>
          <p:cNvPr id="9" name="7 CuadroTexto"/>
          <p:cNvSpPr txBox="1"/>
          <p:nvPr/>
        </p:nvSpPr>
        <p:spPr>
          <a:xfrm>
            <a:off x="1269999" y="6110071"/>
            <a:ext cx="9562124" cy="646331"/>
          </a:xfrm>
          <a:prstGeom prst="rect">
            <a:avLst/>
          </a:prstGeom>
          <a:noFill/>
        </p:spPr>
        <p:txBody>
          <a:bodyPr wrap="square" rtlCol="0">
            <a:spAutoFit/>
          </a:bodyPr>
          <a:lstStyle/>
          <a:p>
            <a:pPr algn="ctr"/>
            <a:r>
              <a:rPr lang="es-ES" b="1" dirty="0">
                <a:solidFill>
                  <a:srgbClr val="FF0000"/>
                </a:solidFill>
              </a:rPr>
              <a:t>Entendemos por valor la suma de los beneficios recibidos por el consumidor menos los </a:t>
            </a:r>
            <a:r>
              <a:rPr lang="es-ES" b="1" dirty="0" smtClean="0">
                <a:solidFill>
                  <a:srgbClr val="FF0000"/>
                </a:solidFill>
              </a:rPr>
              <a:t>costes percibidos </a:t>
            </a:r>
            <a:r>
              <a:rPr lang="es-ES" b="1" dirty="0">
                <a:solidFill>
                  <a:srgbClr val="FF0000"/>
                </a:solidFill>
              </a:rPr>
              <a:t>por el mismo al adquirir y usar un producto o servicio.</a:t>
            </a:r>
            <a:endParaRPr lang="es-AR" b="1" dirty="0" smtClean="0">
              <a:solidFill>
                <a:srgbClr val="FF0000"/>
              </a:solidFill>
            </a:endParaRPr>
          </a:p>
        </p:txBody>
      </p:sp>
      <p:sp>
        <p:nvSpPr>
          <p:cNvPr id="5" name="Subtítulo 2"/>
          <p:cNvSpPr txBox="1">
            <a:spLocks/>
          </p:cNvSpPr>
          <p:nvPr/>
        </p:nvSpPr>
        <p:spPr>
          <a:xfrm>
            <a:off x="7892657" y="1069136"/>
            <a:ext cx="3976958" cy="11262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b="1" dirty="0"/>
              <a:t>La cadena de valor es un concepto que ayuda a identificar y analizar estratégicamente las </a:t>
            </a:r>
            <a:r>
              <a:rPr lang="es-ES" b="1" dirty="0" smtClean="0"/>
              <a:t>actividades de </a:t>
            </a:r>
            <a:r>
              <a:rPr lang="es-ES" b="1" dirty="0"/>
              <a:t>una empresa para determinar su ventaja competitiva.</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96380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46384" y="2752139"/>
            <a:ext cx="8669215" cy="3777622"/>
          </a:xfrm>
        </p:spPr>
        <p:txBody>
          <a:bodyPr>
            <a:noAutofit/>
          </a:bodyPr>
          <a:lstStyle/>
          <a:p>
            <a:pPr algn="ctr">
              <a:spcBef>
                <a:spcPts val="1200"/>
              </a:spcBef>
              <a:buNone/>
            </a:pPr>
            <a:r>
              <a:rPr lang="es-ES" sz="2200" b="1" dirty="0">
                <a:effectLst>
                  <a:outerShdw blurRad="38100" dist="38100" dir="2700000" algn="tl">
                    <a:srgbClr val="000000">
                      <a:alpha val="43137"/>
                    </a:srgbClr>
                  </a:outerShdw>
                </a:effectLst>
                <a:latin typeface="Tahoma"/>
              </a:rPr>
              <a:t>ACTIVIDADES PRIMARIAS O PRINCIPALES</a:t>
            </a:r>
          </a:p>
          <a:p>
            <a:pPr marL="0" indent="0" algn="ctr">
              <a:spcBef>
                <a:spcPts val="1200"/>
              </a:spcBef>
              <a:buNone/>
            </a:pPr>
            <a:r>
              <a:rPr lang="es-ES" sz="1900" b="1" dirty="0">
                <a:effectLst>
                  <a:outerShdw blurRad="38100" dist="38100" dir="2700000" algn="tl">
                    <a:srgbClr val="000000">
                      <a:alpha val="43137"/>
                    </a:srgbClr>
                  </a:outerShdw>
                </a:effectLst>
                <a:latin typeface="Tahoma"/>
              </a:rPr>
              <a:t>Las actividades primarias son aquellas que intervienen directamente en la elaboración </a:t>
            </a:r>
            <a:r>
              <a:rPr lang="es-ES" sz="1900" b="1" dirty="0" smtClean="0">
                <a:effectLst>
                  <a:outerShdw blurRad="38100" dist="38100" dir="2700000" algn="tl">
                    <a:srgbClr val="000000">
                      <a:alpha val="43137"/>
                    </a:srgbClr>
                  </a:outerShdw>
                </a:effectLst>
                <a:latin typeface="Tahoma"/>
              </a:rPr>
              <a:t>del producto/servicio, </a:t>
            </a:r>
            <a:r>
              <a:rPr lang="es-ES" sz="1900" b="1" dirty="0">
                <a:effectLst>
                  <a:outerShdw blurRad="38100" dist="38100" dir="2700000" algn="tl">
                    <a:srgbClr val="000000">
                      <a:alpha val="43137"/>
                    </a:srgbClr>
                  </a:outerShdw>
                </a:effectLst>
                <a:latin typeface="Tahoma"/>
              </a:rPr>
              <a:t>ya sea en el diseño, fabricación, venta al comprador y el traslado a las manos </a:t>
            </a:r>
            <a:r>
              <a:rPr lang="es-ES" sz="1900" b="1" dirty="0" smtClean="0">
                <a:effectLst>
                  <a:outerShdw blurRad="38100" dist="38100" dir="2700000" algn="tl">
                    <a:srgbClr val="000000">
                      <a:alpha val="43137"/>
                    </a:srgbClr>
                  </a:outerShdw>
                </a:effectLst>
                <a:latin typeface="Tahoma"/>
              </a:rPr>
              <a:t>del cliente </a:t>
            </a:r>
            <a:r>
              <a:rPr lang="es-ES" sz="1900" b="1" dirty="0">
                <a:effectLst>
                  <a:outerShdw blurRad="38100" dist="38100" dir="2700000" algn="tl">
                    <a:srgbClr val="000000">
                      <a:alpha val="43137"/>
                    </a:srgbClr>
                  </a:outerShdw>
                </a:effectLst>
                <a:latin typeface="Tahoma"/>
              </a:rPr>
              <a:t>y la asistencia posventa y mantenimiento. </a:t>
            </a:r>
            <a:endParaRPr lang="es-ES" sz="1900" b="1" dirty="0" smtClean="0">
              <a:effectLst>
                <a:outerShdw blurRad="38100" dist="38100" dir="2700000" algn="tl">
                  <a:srgbClr val="000000">
                    <a:alpha val="43137"/>
                  </a:srgbClr>
                </a:outerShdw>
              </a:effectLst>
              <a:latin typeface="Tahoma"/>
            </a:endParaRPr>
          </a:p>
          <a:p>
            <a:pPr marL="0" indent="0" algn="ctr">
              <a:spcBef>
                <a:spcPts val="600"/>
              </a:spcBef>
              <a:buNone/>
            </a:pPr>
            <a:r>
              <a:rPr lang="es-ES" sz="1900" b="1" dirty="0" smtClean="0">
                <a:effectLst>
                  <a:outerShdw blurRad="38100" dist="38100" dir="2700000" algn="tl">
                    <a:srgbClr val="000000">
                      <a:alpha val="43137"/>
                    </a:srgbClr>
                  </a:outerShdw>
                </a:effectLst>
                <a:latin typeface="Tahoma"/>
              </a:rPr>
              <a:t>Dentro </a:t>
            </a:r>
            <a:r>
              <a:rPr lang="es-ES" sz="1900" b="1" dirty="0">
                <a:effectLst>
                  <a:outerShdw blurRad="38100" dist="38100" dir="2700000" algn="tl">
                    <a:srgbClr val="000000">
                      <a:alpha val="43137"/>
                    </a:srgbClr>
                  </a:outerShdw>
                </a:effectLst>
                <a:latin typeface="Tahoma"/>
              </a:rPr>
              <a:t>de este grupo </a:t>
            </a:r>
            <a:r>
              <a:rPr lang="es-ES" sz="1900" b="1" dirty="0" smtClean="0">
                <a:effectLst>
                  <a:outerShdw blurRad="38100" dist="38100" dir="2700000" algn="tl">
                    <a:srgbClr val="000000">
                      <a:alpha val="43137"/>
                    </a:srgbClr>
                  </a:outerShdw>
                </a:effectLst>
                <a:latin typeface="Tahoma"/>
              </a:rPr>
              <a:t>podemos </a:t>
            </a:r>
            <a:r>
              <a:rPr lang="es-ES" sz="1900" b="1" dirty="0">
                <a:effectLst>
                  <a:outerShdw blurRad="38100" dist="38100" dir="2700000" algn="tl">
                    <a:srgbClr val="000000">
                      <a:alpha val="43137"/>
                    </a:srgbClr>
                  </a:outerShdw>
                </a:effectLst>
                <a:latin typeface="Tahoma"/>
              </a:rPr>
              <a:t>encontrar cinco categorías:</a:t>
            </a:r>
          </a:p>
          <a:p>
            <a:pPr algn="ctr">
              <a:spcBef>
                <a:spcPts val="600"/>
              </a:spcBef>
              <a:buNone/>
            </a:pPr>
            <a:r>
              <a:rPr lang="es-ES" sz="1900" b="1" dirty="0">
                <a:effectLst>
                  <a:outerShdw blurRad="38100" dist="38100" dir="2700000" algn="tl">
                    <a:srgbClr val="000000">
                      <a:alpha val="43137"/>
                    </a:srgbClr>
                  </a:outerShdw>
                </a:effectLst>
                <a:latin typeface="Tahoma"/>
              </a:rPr>
              <a:t>• Logística interna.</a:t>
            </a:r>
          </a:p>
          <a:p>
            <a:pPr algn="ctr">
              <a:spcBef>
                <a:spcPts val="600"/>
              </a:spcBef>
              <a:buNone/>
            </a:pPr>
            <a:r>
              <a:rPr lang="es-ES" sz="1900" b="1" dirty="0">
                <a:effectLst>
                  <a:outerShdw blurRad="38100" dist="38100" dir="2700000" algn="tl">
                    <a:srgbClr val="000000">
                      <a:alpha val="43137"/>
                    </a:srgbClr>
                  </a:outerShdw>
                </a:effectLst>
                <a:latin typeface="Tahoma"/>
              </a:rPr>
              <a:t>• Operaciones.</a:t>
            </a:r>
          </a:p>
          <a:p>
            <a:pPr algn="ctr">
              <a:spcBef>
                <a:spcPts val="600"/>
              </a:spcBef>
              <a:buNone/>
            </a:pPr>
            <a:r>
              <a:rPr lang="es-ES" sz="1900" b="1" dirty="0">
                <a:effectLst>
                  <a:outerShdw blurRad="38100" dist="38100" dir="2700000" algn="tl">
                    <a:srgbClr val="000000">
                      <a:alpha val="43137"/>
                    </a:srgbClr>
                  </a:outerShdw>
                </a:effectLst>
                <a:latin typeface="Tahoma"/>
              </a:rPr>
              <a:t>• Logística externa.</a:t>
            </a:r>
          </a:p>
          <a:p>
            <a:pPr algn="ctr">
              <a:spcBef>
                <a:spcPts val="600"/>
              </a:spcBef>
              <a:buNone/>
            </a:pPr>
            <a:r>
              <a:rPr lang="es-ES" sz="1900" b="1" dirty="0">
                <a:effectLst>
                  <a:outerShdw blurRad="38100" dist="38100" dir="2700000" algn="tl">
                    <a:srgbClr val="000000">
                      <a:alpha val="43137"/>
                    </a:srgbClr>
                  </a:outerShdw>
                </a:effectLst>
                <a:latin typeface="Tahoma"/>
              </a:rPr>
              <a:t>• Marketing y ventas.</a:t>
            </a:r>
          </a:p>
          <a:p>
            <a:pPr algn="ctr">
              <a:spcBef>
                <a:spcPts val="600"/>
              </a:spcBef>
              <a:buNone/>
            </a:pPr>
            <a:r>
              <a:rPr lang="es-ES" sz="1900" b="1" dirty="0">
                <a:effectLst>
                  <a:outerShdw blurRad="38100" dist="38100" dir="2700000" algn="tl">
                    <a:srgbClr val="000000">
                      <a:alpha val="43137"/>
                    </a:srgbClr>
                  </a:outerShdw>
                </a:effectLst>
                <a:latin typeface="Tahoma"/>
              </a:rPr>
              <a:t>• Servicio posventa y mantenimiento</a:t>
            </a:r>
            <a:r>
              <a:rPr lang="es-ES" sz="1900" b="1" dirty="0" smtClean="0">
                <a:effectLst>
                  <a:outerShdw blurRad="38100" dist="38100" dir="2700000" algn="tl">
                    <a:srgbClr val="000000">
                      <a:alpha val="43137"/>
                    </a:srgbClr>
                  </a:outerShdw>
                </a:effectLst>
                <a:latin typeface="Tahoma"/>
              </a:rPr>
              <a:t>.</a:t>
            </a:r>
            <a:endParaRPr lang="es-ES" sz="1900" b="1" dirty="0">
              <a:effectLst>
                <a:outerShdw blurRad="38100" dist="38100" dir="2700000" algn="tl">
                  <a:srgbClr val="000000">
                    <a:alpha val="43137"/>
                  </a:srgbClr>
                </a:outerShdw>
              </a:effectLst>
              <a:latin typeface="Tahoma"/>
            </a:endParaRPr>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8" name="Rectángulo 7"/>
          <p:cNvSpPr/>
          <p:nvPr/>
        </p:nvSpPr>
        <p:spPr>
          <a:xfrm>
            <a:off x="1846384" y="1187686"/>
            <a:ext cx="5187639" cy="830997"/>
          </a:xfrm>
          <a:prstGeom prst="rect">
            <a:avLst/>
          </a:prstGeom>
        </p:spPr>
        <p:txBody>
          <a:bodyPr wrap="none">
            <a:spAutoFit/>
          </a:bodyPr>
          <a:lstStyle/>
          <a:p>
            <a:r>
              <a:rPr lang="es-ES" sz="2400" b="1" i="1" dirty="0" smtClean="0">
                <a:effectLst>
                  <a:outerShdw blurRad="38100" dist="38100" dir="2700000" algn="tl">
                    <a:srgbClr val="000000">
                      <a:alpha val="43137"/>
                    </a:srgbClr>
                  </a:outerShdw>
                </a:effectLst>
              </a:rPr>
              <a:t>DEFINICIONES CADENA DE VALOR</a:t>
            </a:r>
          </a:p>
          <a:p>
            <a:endParaRPr lang="en-US" sz="2400" dirty="0"/>
          </a:p>
        </p:txBody>
      </p:sp>
      <p:sp>
        <p:nvSpPr>
          <p:cNvPr id="9" name="Rectángulo 8"/>
          <p:cNvSpPr/>
          <p:nvPr/>
        </p:nvSpPr>
        <p:spPr>
          <a:xfrm>
            <a:off x="984739" y="1670428"/>
            <a:ext cx="10691446" cy="923330"/>
          </a:xfrm>
          <a:prstGeom prst="rect">
            <a:avLst/>
          </a:prstGeom>
        </p:spPr>
        <p:txBody>
          <a:bodyPr wrap="square">
            <a:spAutoFit/>
          </a:bodyPr>
          <a:lstStyle/>
          <a:p>
            <a:pPr algn="ctr"/>
            <a:r>
              <a:rPr lang="es-ES" b="1" dirty="0">
                <a:solidFill>
                  <a:srgbClr val="FF0000"/>
                </a:solidFill>
                <a:effectLst>
                  <a:outerShdw blurRad="38100" dist="38100" dir="2700000" algn="tl">
                    <a:srgbClr val="000000">
                      <a:alpha val="43137"/>
                    </a:srgbClr>
                  </a:outerShdw>
                </a:effectLst>
                <a:latin typeface="Arial" panose="020B0604020202020204" pitchFamily="34" charset="0"/>
              </a:rPr>
              <a:t>La gestión de la cadena de valor es el proceso de estructurar todas </a:t>
            </a:r>
            <a:r>
              <a:rPr lang="es-ES" b="1" dirty="0" smtClean="0">
                <a:solidFill>
                  <a:srgbClr val="FF0000"/>
                </a:solidFill>
                <a:effectLst>
                  <a:outerShdw blurRad="38100" dist="38100" dir="2700000" algn="tl">
                    <a:srgbClr val="000000">
                      <a:alpha val="43137"/>
                    </a:srgbClr>
                  </a:outerShdw>
                </a:effectLst>
                <a:latin typeface="Arial" panose="020B0604020202020204" pitchFamily="34" charset="0"/>
              </a:rPr>
              <a:t>las </a:t>
            </a:r>
            <a:r>
              <a:rPr lang="es-ES" b="1" dirty="0">
                <a:solidFill>
                  <a:srgbClr val="FF0000"/>
                </a:solidFill>
                <a:effectLst>
                  <a:outerShdw blurRad="38100" dist="38100" dir="2700000" algn="tl">
                    <a:srgbClr val="000000">
                      <a:alpha val="43137"/>
                    </a:srgbClr>
                  </a:outerShdw>
                </a:effectLst>
                <a:latin typeface="Arial" panose="020B0604020202020204" pitchFamily="34" charset="0"/>
              </a:rPr>
              <a:t>actividades y garantizar </a:t>
            </a:r>
            <a:r>
              <a:rPr lang="es-ES" b="1" dirty="0" smtClean="0">
                <a:solidFill>
                  <a:srgbClr val="FF0000"/>
                </a:solidFill>
                <a:effectLst>
                  <a:outerShdw blurRad="38100" dist="38100" dir="2700000" algn="tl">
                    <a:srgbClr val="000000">
                      <a:alpha val="43137"/>
                    </a:srgbClr>
                  </a:outerShdw>
                </a:effectLst>
                <a:latin typeface="Arial" panose="020B0604020202020204" pitchFamily="34" charset="0"/>
              </a:rPr>
              <a:t>que </a:t>
            </a:r>
            <a:r>
              <a:rPr lang="es-ES" b="1" dirty="0">
                <a:solidFill>
                  <a:srgbClr val="FF0000"/>
                </a:solidFill>
                <a:effectLst>
                  <a:outerShdw blurRad="38100" dist="38100" dir="2700000" algn="tl">
                    <a:srgbClr val="000000">
                      <a:alpha val="43137"/>
                    </a:srgbClr>
                  </a:outerShdw>
                </a:effectLst>
                <a:latin typeface="Arial" panose="020B0604020202020204" pitchFamily="34" charset="0"/>
              </a:rPr>
              <a:t>cada fase o </a:t>
            </a:r>
            <a:r>
              <a:rPr lang="es-ES" b="1" dirty="0" smtClean="0">
                <a:solidFill>
                  <a:srgbClr val="FF0000"/>
                </a:solidFill>
                <a:effectLst>
                  <a:outerShdw blurRad="38100" dist="38100" dir="2700000" algn="tl">
                    <a:srgbClr val="000000">
                      <a:alpha val="43137"/>
                    </a:srgbClr>
                  </a:outerShdw>
                </a:effectLst>
                <a:latin typeface="Arial" panose="020B0604020202020204" pitchFamily="34" charset="0"/>
              </a:rPr>
              <a:t>etapa se coordine para </a:t>
            </a:r>
            <a:r>
              <a:rPr lang="es-ES" b="1" dirty="0">
                <a:solidFill>
                  <a:srgbClr val="FF0000"/>
                </a:solidFill>
                <a:effectLst>
                  <a:outerShdw blurRad="38100" dist="38100" dir="2700000" algn="tl">
                    <a:srgbClr val="000000">
                      <a:alpha val="43137"/>
                    </a:srgbClr>
                  </a:outerShdw>
                </a:effectLst>
                <a:latin typeface="Arial" panose="020B0604020202020204" pitchFamily="34" charset="0"/>
              </a:rPr>
              <a:t>que el bien se entregue al consumidor final de la forma más ágil y sin problemas posibles.</a:t>
            </a:r>
            <a:endParaRPr lang="en-US" b="1" dirty="0">
              <a:solidFill>
                <a:srgbClr val="FF0000"/>
              </a:solidFill>
              <a:effectLst>
                <a:outerShdw blurRad="38100" dist="38100" dir="2700000" algn="tl">
                  <a:srgbClr val="000000">
                    <a:alpha val="43137"/>
                  </a:srgbClr>
                </a:outerShdw>
              </a:effectLst>
            </a:endParaRPr>
          </a:p>
        </p:txBody>
      </p:sp>
      <p:sp>
        <p:nvSpPr>
          <p:cNvPr id="11" name="Título 1"/>
          <p:cNvSpPr>
            <a:spLocks noGrp="1"/>
          </p:cNvSpPr>
          <p:nvPr>
            <p:ph type="title"/>
          </p:nvPr>
        </p:nvSpPr>
        <p:spPr>
          <a:xfrm>
            <a:off x="1819202" y="17016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ADMINISTRACIÓN DE CADENAS DE VALOR</a:t>
            </a:r>
            <a:endParaRPr lang="en-US" sz="3100" dirty="0"/>
          </a:p>
        </p:txBody>
      </p:sp>
    </p:spTree>
    <p:extLst>
      <p:ext uri="{BB962C8B-B14F-4D97-AF65-F5344CB8AC3E}">
        <p14:creationId xmlns:p14="http://schemas.microsoft.com/office/powerpoint/2010/main" val="20277270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8" name="Rectángulo 7"/>
          <p:cNvSpPr/>
          <p:nvPr/>
        </p:nvSpPr>
        <p:spPr>
          <a:xfrm>
            <a:off x="1846384" y="1275611"/>
            <a:ext cx="5187639" cy="830997"/>
          </a:xfrm>
          <a:prstGeom prst="rect">
            <a:avLst/>
          </a:prstGeom>
        </p:spPr>
        <p:txBody>
          <a:bodyPr wrap="none">
            <a:spAutoFit/>
          </a:bodyPr>
          <a:lstStyle/>
          <a:p>
            <a:r>
              <a:rPr lang="es-ES" sz="2400" b="1" i="1" dirty="0" smtClean="0">
                <a:effectLst>
                  <a:outerShdw blurRad="38100" dist="38100" dir="2700000" algn="tl">
                    <a:srgbClr val="000000">
                      <a:alpha val="43137"/>
                    </a:srgbClr>
                  </a:outerShdw>
                </a:effectLst>
              </a:rPr>
              <a:t>DEFINICIONES CADENA DE VALOR</a:t>
            </a:r>
          </a:p>
          <a:p>
            <a:endParaRPr lang="en-US" sz="2400" dirty="0"/>
          </a:p>
        </p:txBody>
      </p:sp>
      <p:sp>
        <p:nvSpPr>
          <p:cNvPr id="9" name="Marcador de contenido 2"/>
          <p:cNvSpPr txBox="1">
            <a:spLocks/>
          </p:cNvSpPr>
          <p:nvPr/>
        </p:nvSpPr>
        <p:spPr>
          <a:xfrm>
            <a:off x="1389184" y="1960827"/>
            <a:ext cx="10115428" cy="37776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spcBef>
                <a:spcPts val="1200"/>
              </a:spcBef>
              <a:buFont typeface="Wingdings 3" charset="2"/>
              <a:buNone/>
            </a:pPr>
            <a:r>
              <a:rPr lang="es-ES" sz="2000" b="1" dirty="0" smtClean="0">
                <a:effectLst>
                  <a:outerShdw blurRad="38100" dist="38100" dir="2700000" algn="tl">
                    <a:srgbClr val="000000">
                      <a:alpha val="43137"/>
                    </a:srgbClr>
                  </a:outerShdw>
                </a:effectLst>
                <a:latin typeface="Tahoma"/>
              </a:rPr>
              <a:t>ACTIVIDADES DE APOYO O AUXILIARES</a:t>
            </a:r>
          </a:p>
          <a:p>
            <a:pPr marL="0" indent="0" algn="ctr">
              <a:spcBef>
                <a:spcPts val="1200"/>
              </a:spcBef>
              <a:buFont typeface="Wingdings 3" charset="2"/>
              <a:buNone/>
            </a:pPr>
            <a:r>
              <a:rPr lang="es-ES" sz="1900" b="1" dirty="0" smtClean="0">
                <a:effectLst>
                  <a:outerShdw blurRad="38100" dist="38100" dir="2700000" algn="tl">
                    <a:srgbClr val="000000">
                      <a:alpha val="43137"/>
                    </a:srgbClr>
                  </a:outerShdw>
                </a:effectLst>
                <a:latin typeface="Tahoma"/>
              </a:rPr>
              <a:t>El segundo grupo de actividades corresponde a las actividades de apoyo o auxiliares. Son las que dan soporte a las actividades primarias. Desde el punto del cliente no crean valor, pero son importantes para que las actividades primarias se lleven a cabo. El principal objetivo de estas actividades es incrementar la eficacia de las actividades principales y, a su vez, también del proceso de creación de valor. </a:t>
            </a:r>
          </a:p>
          <a:p>
            <a:pPr marL="0" indent="0" algn="ctr">
              <a:spcBef>
                <a:spcPts val="600"/>
              </a:spcBef>
              <a:buFont typeface="Wingdings 3" charset="2"/>
              <a:buNone/>
            </a:pPr>
            <a:r>
              <a:rPr lang="es-ES" sz="1900" b="1" dirty="0" smtClean="0">
                <a:effectLst>
                  <a:outerShdw blurRad="38100" dist="38100" dir="2700000" algn="tl">
                    <a:srgbClr val="000000">
                      <a:alpha val="43137"/>
                    </a:srgbClr>
                  </a:outerShdw>
                </a:effectLst>
                <a:latin typeface="Tahoma"/>
              </a:rPr>
              <a:t>En el grupo de las actividades de apoyo podemos encontrar las siguientes categorías:</a:t>
            </a:r>
          </a:p>
          <a:p>
            <a:pPr algn="ctr">
              <a:buFont typeface="Wingdings 3" charset="2"/>
              <a:buNone/>
            </a:pPr>
            <a:r>
              <a:rPr lang="es-ES" sz="1900" b="1" dirty="0" smtClean="0">
                <a:effectLst>
                  <a:outerShdw blurRad="38100" dist="38100" dir="2700000" algn="tl">
                    <a:srgbClr val="000000">
                      <a:alpha val="43137"/>
                    </a:srgbClr>
                  </a:outerShdw>
                </a:effectLst>
                <a:latin typeface="Tahoma"/>
              </a:rPr>
              <a:t>• Compras o abastecimiento.</a:t>
            </a:r>
          </a:p>
          <a:p>
            <a:pPr algn="ctr">
              <a:buFont typeface="Wingdings 3" charset="2"/>
              <a:buNone/>
            </a:pPr>
            <a:r>
              <a:rPr lang="es-ES" sz="1900" b="1" dirty="0" smtClean="0">
                <a:effectLst>
                  <a:outerShdw blurRad="38100" dist="38100" dir="2700000" algn="tl">
                    <a:srgbClr val="000000">
                      <a:alpha val="43137"/>
                    </a:srgbClr>
                  </a:outerShdw>
                </a:effectLst>
                <a:latin typeface="Tahoma"/>
              </a:rPr>
              <a:t>• Desarrollo de tecnología, Investigación y desarrollo.</a:t>
            </a:r>
          </a:p>
          <a:p>
            <a:pPr algn="ctr">
              <a:buFont typeface="Wingdings 3" charset="2"/>
              <a:buNone/>
            </a:pPr>
            <a:r>
              <a:rPr lang="es-ES" sz="1900" b="1" dirty="0" smtClean="0">
                <a:effectLst>
                  <a:outerShdw blurRad="38100" dist="38100" dir="2700000" algn="tl">
                    <a:srgbClr val="000000">
                      <a:alpha val="43137"/>
                    </a:srgbClr>
                  </a:outerShdw>
                </a:effectLst>
                <a:latin typeface="Tahoma"/>
              </a:rPr>
              <a:t>• Dirección de recursos humanos.</a:t>
            </a:r>
          </a:p>
          <a:p>
            <a:pPr algn="ctr">
              <a:buFont typeface="Wingdings 3" charset="2"/>
              <a:buNone/>
            </a:pPr>
            <a:r>
              <a:rPr lang="es-ES" sz="1900" b="1" dirty="0" smtClean="0">
                <a:effectLst>
                  <a:outerShdw blurRad="38100" dist="38100" dir="2700000" algn="tl">
                    <a:srgbClr val="000000">
                      <a:alpha val="43137"/>
                    </a:srgbClr>
                  </a:outerShdw>
                </a:effectLst>
                <a:latin typeface="Tahoma"/>
              </a:rPr>
              <a:t>• Infraestructura de la organización.</a:t>
            </a:r>
            <a:endParaRPr lang="en-US" sz="1900" dirty="0">
              <a:solidFill>
                <a:schemeClr val="tx1"/>
              </a:solidFill>
            </a:endParaRPr>
          </a:p>
        </p:txBody>
      </p:sp>
      <p:sp>
        <p:nvSpPr>
          <p:cNvPr id="10" name="Título 1"/>
          <p:cNvSpPr>
            <a:spLocks noGrp="1"/>
          </p:cNvSpPr>
          <p:nvPr>
            <p:ph type="title"/>
          </p:nvPr>
        </p:nvSpPr>
        <p:spPr>
          <a:xfrm>
            <a:off x="1854372" y="222916"/>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ADMINISTRACIÓN DE CADENAS DE VALOR</a:t>
            </a:r>
            <a:endParaRPr lang="en-US" sz="3100" dirty="0"/>
          </a:p>
        </p:txBody>
      </p:sp>
    </p:spTree>
    <p:extLst>
      <p:ext uri="{BB962C8B-B14F-4D97-AF65-F5344CB8AC3E}">
        <p14:creationId xmlns:p14="http://schemas.microsoft.com/office/powerpoint/2010/main" val="32056373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8" name="Rectángulo 7"/>
          <p:cNvSpPr/>
          <p:nvPr/>
        </p:nvSpPr>
        <p:spPr>
          <a:xfrm>
            <a:off x="1846384" y="1275611"/>
            <a:ext cx="5187639" cy="830997"/>
          </a:xfrm>
          <a:prstGeom prst="rect">
            <a:avLst/>
          </a:prstGeom>
        </p:spPr>
        <p:txBody>
          <a:bodyPr wrap="none">
            <a:spAutoFit/>
          </a:bodyPr>
          <a:lstStyle/>
          <a:p>
            <a:r>
              <a:rPr lang="es-ES" sz="2400" b="1" i="1" dirty="0" smtClean="0">
                <a:effectLst>
                  <a:outerShdw blurRad="38100" dist="38100" dir="2700000" algn="tl">
                    <a:srgbClr val="000000">
                      <a:alpha val="43137"/>
                    </a:srgbClr>
                  </a:outerShdw>
                </a:effectLst>
              </a:rPr>
              <a:t>DEFINICIONES CADENA DE VALOR</a:t>
            </a:r>
          </a:p>
          <a:p>
            <a:endParaRPr lang="en-US" sz="2400" dirty="0"/>
          </a:p>
        </p:txBody>
      </p:sp>
      <p:sp>
        <p:nvSpPr>
          <p:cNvPr id="9" name="Marcador de contenido 2"/>
          <p:cNvSpPr txBox="1">
            <a:spLocks/>
          </p:cNvSpPr>
          <p:nvPr/>
        </p:nvSpPr>
        <p:spPr>
          <a:xfrm>
            <a:off x="1037498" y="1960827"/>
            <a:ext cx="10656278" cy="37776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spcBef>
                <a:spcPts val="1200"/>
              </a:spcBef>
              <a:buNone/>
            </a:pPr>
            <a:r>
              <a:rPr lang="es-ES" sz="2000" b="1" dirty="0">
                <a:effectLst>
                  <a:outerShdw blurRad="38100" dist="38100" dir="2700000" algn="tl">
                    <a:srgbClr val="000000">
                      <a:alpha val="43137"/>
                    </a:srgbClr>
                  </a:outerShdw>
                </a:effectLst>
                <a:latin typeface="Tahoma"/>
              </a:rPr>
              <a:t>MARGEN</a:t>
            </a:r>
          </a:p>
          <a:p>
            <a:pPr algn="ctr">
              <a:spcBef>
                <a:spcPts val="1200"/>
              </a:spcBef>
              <a:buNone/>
            </a:pPr>
            <a:r>
              <a:rPr lang="es-ES" sz="1900" b="1" dirty="0" smtClean="0">
                <a:effectLst>
                  <a:outerShdw blurRad="38100" dist="38100" dir="2700000" algn="tl">
                    <a:srgbClr val="000000">
                      <a:alpha val="43137"/>
                    </a:srgbClr>
                  </a:outerShdw>
                </a:effectLst>
                <a:latin typeface="Tahoma"/>
              </a:rPr>
              <a:t>Según </a:t>
            </a:r>
            <a:r>
              <a:rPr lang="es-ES" sz="1900" b="1" dirty="0" err="1">
                <a:effectLst>
                  <a:outerShdw blurRad="38100" dist="38100" dir="2700000" algn="tl">
                    <a:srgbClr val="000000">
                      <a:alpha val="43137"/>
                    </a:srgbClr>
                  </a:outerShdw>
                </a:effectLst>
                <a:latin typeface="Tahoma"/>
              </a:rPr>
              <a:t>Porter</a:t>
            </a:r>
            <a:r>
              <a:rPr lang="es-ES" sz="1900" b="1" dirty="0">
                <a:effectLst>
                  <a:outerShdw blurRad="38100" dist="38100" dir="2700000" algn="tl">
                    <a:srgbClr val="000000">
                      <a:alpha val="43137"/>
                    </a:srgbClr>
                  </a:outerShdw>
                </a:effectLst>
                <a:latin typeface="Tahoma"/>
              </a:rPr>
              <a:t>, “el margen es la diferencia entre el </a:t>
            </a:r>
            <a:r>
              <a:rPr lang="es-ES" sz="1900" b="1" dirty="0" smtClean="0">
                <a:effectLst>
                  <a:outerShdw blurRad="38100" dist="38100" dir="2700000" algn="tl">
                    <a:srgbClr val="000000">
                      <a:alpha val="43137"/>
                    </a:srgbClr>
                  </a:outerShdw>
                </a:effectLst>
                <a:latin typeface="Tahoma"/>
              </a:rPr>
              <a:t>valor total </a:t>
            </a:r>
            <a:r>
              <a:rPr lang="es-ES" sz="1900" b="1" dirty="0">
                <a:effectLst>
                  <a:outerShdw blurRad="38100" dist="38100" dir="2700000" algn="tl">
                    <a:srgbClr val="000000">
                      <a:alpha val="43137"/>
                    </a:srgbClr>
                  </a:outerShdw>
                </a:effectLst>
                <a:latin typeface="Tahoma"/>
              </a:rPr>
              <a:t>y los costes totales incurridos por la empresa para desempeñar las actividades </a:t>
            </a:r>
            <a:r>
              <a:rPr lang="es-ES" sz="1900" b="1" dirty="0" smtClean="0">
                <a:effectLst>
                  <a:outerShdw blurRad="38100" dist="38100" dir="2700000" algn="tl">
                    <a:srgbClr val="000000">
                      <a:alpha val="43137"/>
                    </a:srgbClr>
                  </a:outerShdw>
                </a:effectLst>
                <a:latin typeface="Tahoma"/>
              </a:rPr>
              <a:t>generadoras de </a:t>
            </a:r>
            <a:r>
              <a:rPr lang="es-ES" sz="1900" b="1" dirty="0">
                <a:effectLst>
                  <a:outerShdw blurRad="38100" dist="38100" dir="2700000" algn="tl">
                    <a:srgbClr val="000000">
                      <a:alpha val="43137"/>
                    </a:srgbClr>
                  </a:outerShdw>
                </a:effectLst>
                <a:latin typeface="Tahoma"/>
              </a:rPr>
              <a:t>valor”. Es decir, a mayor valor, mayor margen.</a:t>
            </a:r>
          </a:p>
          <a:p>
            <a:pPr algn="ctr">
              <a:buNone/>
            </a:pPr>
            <a:r>
              <a:rPr lang="es-ES" sz="1900" b="1" dirty="0" smtClean="0">
                <a:effectLst>
                  <a:outerShdw blurRad="38100" dist="38100" dir="2700000" algn="tl">
                    <a:srgbClr val="000000">
                      <a:alpha val="43137"/>
                    </a:srgbClr>
                  </a:outerShdw>
                </a:effectLst>
                <a:latin typeface="Tahoma"/>
              </a:rPr>
              <a:t>Una </a:t>
            </a:r>
            <a:r>
              <a:rPr lang="es-ES" sz="1900" b="1" dirty="0">
                <a:effectLst>
                  <a:outerShdw blurRad="38100" dist="38100" dir="2700000" algn="tl">
                    <a:srgbClr val="000000">
                      <a:alpha val="43137"/>
                    </a:srgbClr>
                  </a:outerShdw>
                </a:effectLst>
                <a:latin typeface="Tahoma"/>
              </a:rPr>
              <a:t>cadena de valor tiene como objetivo principal </a:t>
            </a:r>
            <a:r>
              <a:rPr lang="es-ES" sz="1900" b="1" dirty="0" smtClean="0">
                <a:effectLst>
                  <a:outerShdw blurRad="38100" dist="38100" dir="2700000" algn="tl">
                    <a:srgbClr val="000000">
                      <a:alpha val="43137"/>
                    </a:srgbClr>
                  </a:outerShdw>
                </a:effectLst>
                <a:latin typeface="Tahoma"/>
              </a:rPr>
              <a:t>mejorar la </a:t>
            </a:r>
            <a:r>
              <a:rPr lang="es-ES" sz="1900" b="1" dirty="0">
                <a:effectLst>
                  <a:outerShdw blurRad="38100" dist="38100" dir="2700000" algn="tl">
                    <a:srgbClr val="000000">
                      <a:alpha val="43137"/>
                    </a:srgbClr>
                  </a:outerShdw>
                </a:effectLst>
                <a:latin typeface="Tahoma"/>
              </a:rPr>
              <a:t>rentabilidad de una empresa gracias a las actividades principales, que son las que </a:t>
            </a:r>
            <a:r>
              <a:rPr lang="es-ES" sz="1900" b="1" dirty="0" smtClean="0">
                <a:effectLst>
                  <a:outerShdw blurRad="38100" dist="38100" dir="2700000" algn="tl">
                    <a:srgbClr val="000000">
                      <a:alpha val="43137"/>
                    </a:srgbClr>
                  </a:outerShdw>
                </a:effectLst>
                <a:latin typeface="Tahoma"/>
              </a:rPr>
              <a:t>aportan el </a:t>
            </a:r>
            <a:r>
              <a:rPr lang="es-ES" sz="1900" b="1" dirty="0">
                <a:effectLst>
                  <a:outerShdw blurRad="38100" dist="38100" dir="2700000" algn="tl">
                    <a:srgbClr val="000000">
                      <a:alpha val="43137"/>
                    </a:srgbClr>
                  </a:outerShdw>
                </a:effectLst>
                <a:latin typeface="Tahoma"/>
              </a:rPr>
              <a:t>mayor valor al cliente</a:t>
            </a:r>
            <a:r>
              <a:rPr lang="es-ES" sz="1900" b="1" dirty="0" smtClean="0">
                <a:effectLst>
                  <a:outerShdw blurRad="38100" dist="38100" dir="2700000" algn="tl">
                    <a:srgbClr val="000000">
                      <a:alpha val="43137"/>
                    </a:srgbClr>
                  </a:outerShdw>
                </a:effectLst>
                <a:latin typeface="Tahoma"/>
              </a:rPr>
              <a:t>.</a:t>
            </a:r>
          </a:p>
          <a:p>
            <a:pPr algn="ctr">
              <a:buNone/>
            </a:pPr>
            <a:r>
              <a:rPr lang="es-ES" sz="1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Para ello, habrá que llevar a cabo las </a:t>
            </a:r>
            <a:r>
              <a:rPr lang="es-ES" sz="19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siguientes acciones</a:t>
            </a:r>
            <a:r>
              <a:rPr lang="es-ES" sz="1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ctr">
              <a:spcBef>
                <a:spcPts val="600"/>
              </a:spcBef>
              <a:buNone/>
            </a:pPr>
            <a:r>
              <a:rPr lang="es-ES" sz="1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Mejorar la calidad de los productos para, a la vez, aumentar la satisfacción de los </a:t>
            </a:r>
            <a:r>
              <a:rPr lang="es-ES" sz="19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clientes para </a:t>
            </a:r>
            <a:r>
              <a:rPr lang="es-ES" sz="1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que se conviertan en clientes leales y repitan la experiencia.</a:t>
            </a:r>
          </a:p>
          <a:p>
            <a:pPr algn="ctr">
              <a:spcBef>
                <a:spcPts val="600"/>
              </a:spcBef>
              <a:buNone/>
            </a:pPr>
            <a:r>
              <a:rPr lang="es-ES" sz="1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Optimizar los procesos de trabajo para mejorar la productividad.</a:t>
            </a:r>
          </a:p>
          <a:p>
            <a:pPr algn="ctr">
              <a:spcBef>
                <a:spcPts val="600"/>
              </a:spcBef>
              <a:buNone/>
            </a:pPr>
            <a:r>
              <a:rPr lang="es-ES" sz="1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Trabajar con la tecnología </a:t>
            </a:r>
            <a:r>
              <a:rPr lang="es-ES" sz="19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 la </a:t>
            </a:r>
            <a:r>
              <a:rPr lang="es-ES" sz="1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innovación </a:t>
            </a:r>
            <a:r>
              <a:rPr lang="es-ES" sz="19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 </a:t>
            </a:r>
            <a:r>
              <a:rPr lang="es-ES" sz="1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los </a:t>
            </a:r>
            <a:r>
              <a:rPr lang="es-ES" sz="19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productos/servicios</a:t>
            </a:r>
            <a:r>
              <a:rPr lang="es-ES" sz="1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gn="ctr">
              <a:spcBef>
                <a:spcPts val="600"/>
              </a:spcBef>
              <a:buNone/>
            </a:pPr>
            <a:r>
              <a:rPr lang="es-ES" sz="1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Optimizar los costes para que generen un incremento en la rentabilidad.</a:t>
            </a:r>
            <a:endParaRPr lang="en-US" sz="19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ítulo 1"/>
          <p:cNvSpPr>
            <a:spLocks noGrp="1"/>
          </p:cNvSpPr>
          <p:nvPr>
            <p:ph type="title"/>
          </p:nvPr>
        </p:nvSpPr>
        <p:spPr>
          <a:xfrm>
            <a:off x="1854372" y="20533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ADMINISTRACIÓN DE CADENAS DE VALOR</a:t>
            </a:r>
            <a:endParaRPr lang="en-US" sz="3100" dirty="0"/>
          </a:p>
        </p:txBody>
      </p:sp>
    </p:spTree>
    <p:extLst>
      <p:ext uri="{BB962C8B-B14F-4D97-AF65-F5344CB8AC3E}">
        <p14:creationId xmlns:p14="http://schemas.microsoft.com/office/powerpoint/2010/main" val="25343580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8" name="Rectángulo 7"/>
          <p:cNvSpPr/>
          <p:nvPr/>
        </p:nvSpPr>
        <p:spPr>
          <a:xfrm>
            <a:off x="1846384" y="1275611"/>
            <a:ext cx="6312878" cy="461665"/>
          </a:xfrm>
          <a:prstGeom prst="rect">
            <a:avLst/>
          </a:prstGeom>
        </p:spPr>
        <p:txBody>
          <a:bodyPr wrap="square">
            <a:spAutoFit/>
          </a:bodyPr>
          <a:lstStyle/>
          <a:p>
            <a:r>
              <a:rPr lang="es-ES" sz="2400" b="1" i="1" dirty="0">
                <a:effectLst>
                  <a:outerShdw blurRad="38100" dist="38100" dir="2700000" algn="tl">
                    <a:srgbClr val="000000">
                      <a:alpha val="43137"/>
                    </a:srgbClr>
                  </a:outerShdw>
                </a:effectLst>
              </a:rPr>
              <a:t>IMPORTANCIA DE LA CADENA DE VALOR </a:t>
            </a:r>
            <a:endParaRPr lang="en-US" sz="2400" dirty="0"/>
          </a:p>
        </p:txBody>
      </p:sp>
      <p:sp>
        <p:nvSpPr>
          <p:cNvPr id="10" name="4 Rectángulo"/>
          <p:cNvSpPr/>
          <p:nvPr/>
        </p:nvSpPr>
        <p:spPr>
          <a:xfrm>
            <a:off x="710398" y="1937753"/>
            <a:ext cx="5444226" cy="4693593"/>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8900000" scaled="1"/>
            <a:tileRect/>
          </a:gradFill>
          <a:ln w="28575">
            <a:solidFill>
              <a:schemeClr val="tx1"/>
            </a:solidFill>
          </a:ln>
        </p:spPr>
        <p:txBody>
          <a:bodyPr wrap="square">
            <a:spAutoFit/>
          </a:bodyPr>
          <a:lstStyle/>
          <a:p>
            <a:pPr algn="ctr">
              <a:spcBef>
                <a:spcPts val="600"/>
              </a:spcBef>
            </a:pPr>
            <a:r>
              <a:rPr lang="es-ES" sz="2100" b="1" i="1" dirty="0" smtClean="0">
                <a:solidFill>
                  <a:srgbClr val="FFFF00"/>
                </a:solidFill>
                <a:effectLst>
                  <a:outerShdw blurRad="38100" dist="38100" dir="2700000" algn="tl">
                    <a:srgbClr val="000000">
                      <a:alpha val="43137"/>
                    </a:srgbClr>
                  </a:outerShdw>
                </a:effectLst>
              </a:rPr>
              <a:t>COMO </a:t>
            </a:r>
            <a:r>
              <a:rPr lang="es-ES" sz="2100" b="1" i="1" dirty="0">
                <a:solidFill>
                  <a:srgbClr val="FFFF00"/>
                </a:solidFill>
                <a:effectLst>
                  <a:outerShdw blurRad="38100" dist="38100" dir="2700000" algn="tl">
                    <a:srgbClr val="000000">
                      <a:alpha val="43137"/>
                    </a:srgbClr>
                  </a:outerShdw>
                </a:effectLst>
              </a:rPr>
              <a:t>HERRAMIENTA DE ANÁLISIS</a:t>
            </a:r>
          </a:p>
          <a:p>
            <a:pPr algn="ctr">
              <a:spcBef>
                <a:spcPts val="600"/>
              </a:spcBef>
            </a:pPr>
            <a:r>
              <a:rPr lang="es-ES" sz="2100" b="1" dirty="0" smtClean="0">
                <a:solidFill>
                  <a:srgbClr val="FFFF00"/>
                </a:solidFill>
              </a:rPr>
              <a:t>Una </a:t>
            </a:r>
            <a:r>
              <a:rPr lang="es-ES" sz="2100" b="1" dirty="0">
                <a:solidFill>
                  <a:srgbClr val="FFFF00"/>
                </a:solidFill>
              </a:rPr>
              <a:t>empresa tiene dos objetivos principales para </a:t>
            </a:r>
            <a:r>
              <a:rPr lang="es-ES" sz="2100" b="1" dirty="0" smtClean="0">
                <a:solidFill>
                  <a:srgbClr val="FFFF00"/>
                </a:solidFill>
              </a:rPr>
              <a:t>mejorar la </a:t>
            </a:r>
            <a:r>
              <a:rPr lang="es-ES" sz="2100" b="1" dirty="0">
                <a:solidFill>
                  <a:srgbClr val="FFFF00"/>
                </a:solidFill>
              </a:rPr>
              <a:t>rentabilidad en un negocio:</a:t>
            </a:r>
          </a:p>
          <a:p>
            <a:pPr algn="ctr"/>
            <a:r>
              <a:rPr lang="es-ES" sz="2100" b="1" dirty="0">
                <a:solidFill>
                  <a:srgbClr val="FFFF00"/>
                </a:solidFill>
              </a:rPr>
              <a:t>• Reducir los costes.</a:t>
            </a:r>
          </a:p>
          <a:p>
            <a:pPr algn="ctr"/>
            <a:r>
              <a:rPr lang="es-ES" sz="2100" b="1" dirty="0">
                <a:solidFill>
                  <a:srgbClr val="FFFF00"/>
                </a:solidFill>
              </a:rPr>
              <a:t>• Aprovechar mejor los recursos.</a:t>
            </a:r>
          </a:p>
          <a:p>
            <a:pPr algn="ctr"/>
            <a:r>
              <a:rPr lang="es-ES" sz="2100" b="1" dirty="0" smtClean="0">
                <a:solidFill>
                  <a:srgbClr val="FFFF00"/>
                </a:solidFill>
              </a:rPr>
              <a:t>Se </a:t>
            </a:r>
            <a:r>
              <a:rPr lang="es-ES" sz="2100" b="1" dirty="0">
                <a:solidFill>
                  <a:srgbClr val="FFFF00"/>
                </a:solidFill>
              </a:rPr>
              <a:t>puede decir que el fin de la cadena de valor es definir dónde se deben aplicar los </a:t>
            </a:r>
            <a:r>
              <a:rPr lang="es-ES" sz="2100" b="1" dirty="0" smtClean="0">
                <a:solidFill>
                  <a:srgbClr val="FFFF00"/>
                </a:solidFill>
              </a:rPr>
              <a:t>mayores esfuerzos </a:t>
            </a:r>
            <a:r>
              <a:rPr lang="es-ES" sz="2100" b="1" dirty="0">
                <a:solidFill>
                  <a:srgbClr val="FFFF00"/>
                </a:solidFill>
              </a:rPr>
              <a:t>dentro de una empresa, para así realzar las cualidades y las debilidades </a:t>
            </a:r>
            <a:r>
              <a:rPr lang="es-ES" sz="2100" b="1" dirty="0" smtClean="0">
                <a:solidFill>
                  <a:srgbClr val="FFFF00"/>
                </a:solidFill>
              </a:rPr>
              <a:t>mejorarlas con </a:t>
            </a:r>
            <a:r>
              <a:rPr lang="es-ES" sz="2100" b="1" dirty="0">
                <a:solidFill>
                  <a:srgbClr val="FFFF00"/>
                </a:solidFill>
              </a:rPr>
              <a:t>el resultado de aumentar las ventajas competitivas frente a la competencia.</a:t>
            </a:r>
            <a:endParaRPr lang="es-MX" sz="2100" b="1" dirty="0">
              <a:solidFill>
                <a:srgbClr val="FFFF00"/>
              </a:solidFill>
            </a:endParaRPr>
          </a:p>
        </p:txBody>
      </p:sp>
      <p:sp>
        <p:nvSpPr>
          <p:cNvPr id="11" name="5 Rectángulo"/>
          <p:cNvSpPr/>
          <p:nvPr/>
        </p:nvSpPr>
        <p:spPr>
          <a:xfrm>
            <a:off x="6330470" y="1955338"/>
            <a:ext cx="5561012" cy="4693593"/>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ln w="28575">
            <a:solidFill>
              <a:schemeClr val="tx1"/>
            </a:solidFill>
          </a:ln>
        </p:spPr>
        <p:txBody>
          <a:bodyPr wrap="square">
            <a:spAutoFit/>
          </a:bodyPr>
          <a:lstStyle/>
          <a:p>
            <a:pPr algn="ctr">
              <a:spcBef>
                <a:spcPts val="600"/>
              </a:spcBef>
            </a:pPr>
            <a:r>
              <a:rPr lang="es-ES" sz="2100" b="1" i="1" dirty="0" smtClean="0">
                <a:solidFill>
                  <a:schemeClr val="bg1"/>
                </a:solidFill>
                <a:effectLst>
                  <a:outerShdw blurRad="38100" dist="38100" dir="2700000" algn="tl">
                    <a:srgbClr val="000000">
                      <a:alpha val="43137"/>
                    </a:srgbClr>
                  </a:outerShdw>
                </a:effectLst>
              </a:rPr>
              <a:t>COMO </a:t>
            </a:r>
            <a:r>
              <a:rPr lang="es-ES" sz="2100" b="1" i="1" dirty="0">
                <a:solidFill>
                  <a:schemeClr val="bg1"/>
                </a:solidFill>
                <a:effectLst>
                  <a:outerShdw blurRad="38100" dist="38100" dir="2700000" algn="tl">
                    <a:srgbClr val="000000">
                      <a:alpha val="43137"/>
                    </a:srgbClr>
                  </a:outerShdw>
                </a:effectLst>
              </a:rPr>
              <a:t>VENTAJA COMPETITIVA</a:t>
            </a:r>
          </a:p>
          <a:p>
            <a:pPr algn="ctr">
              <a:spcBef>
                <a:spcPts val="600"/>
              </a:spcBef>
            </a:pPr>
            <a:r>
              <a:rPr lang="es-ES" sz="2100" b="1" dirty="0" smtClean="0">
                <a:solidFill>
                  <a:schemeClr val="bg1"/>
                </a:solidFill>
              </a:rPr>
              <a:t>El </a:t>
            </a:r>
            <a:r>
              <a:rPr lang="es-ES" sz="2100" b="1" dirty="0">
                <a:solidFill>
                  <a:schemeClr val="bg1"/>
                </a:solidFill>
              </a:rPr>
              <a:t>resultado de la cadena de valor es generar </a:t>
            </a:r>
            <a:r>
              <a:rPr lang="es-ES" sz="2100" b="1" dirty="0" smtClean="0">
                <a:solidFill>
                  <a:schemeClr val="bg1"/>
                </a:solidFill>
              </a:rPr>
              <a:t>ventajas competitivas </a:t>
            </a:r>
            <a:r>
              <a:rPr lang="es-ES" sz="2100" b="1" dirty="0">
                <a:solidFill>
                  <a:schemeClr val="bg1"/>
                </a:solidFill>
              </a:rPr>
              <a:t>frente a las otras empresas de la competencia</a:t>
            </a:r>
            <a:r>
              <a:rPr lang="es-ES" sz="2100" b="1" dirty="0" smtClean="0">
                <a:solidFill>
                  <a:schemeClr val="bg1"/>
                </a:solidFill>
              </a:rPr>
              <a:t>. Entendiéndose por </a:t>
            </a:r>
            <a:r>
              <a:rPr lang="es-ES" sz="2100" b="1" dirty="0">
                <a:solidFill>
                  <a:schemeClr val="bg1"/>
                </a:solidFill>
              </a:rPr>
              <a:t>ventaja competitiva</a:t>
            </a:r>
          </a:p>
          <a:p>
            <a:pPr algn="ctr"/>
            <a:r>
              <a:rPr lang="es-ES" sz="2100" b="1" dirty="0">
                <a:solidFill>
                  <a:schemeClr val="bg1"/>
                </a:solidFill>
              </a:rPr>
              <a:t>aquellas particularidades de un producto o </a:t>
            </a:r>
            <a:r>
              <a:rPr lang="es-ES" sz="2100" b="1" dirty="0" smtClean="0">
                <a:solidFill>
                  <a:schemeClr val="bg1"/>
                </a:solidFill>
              </a:rPr>
              <a:t>servicio resultado de un conjunto gestionado de procesos </a:t>
            </a:r>
            <a:r>
              <a:rPr lang="es-ES" sz="2100" b="1" dirty="0">
                <a:solidFill>
                  <a:schemeClr val="bg1"/>
                </a:solidFill>
              </a:rPr>
              <a:t>que le da a una empresa cierta</a:t>
            </a:r>
          </a:p>
          <a:p>
            <a:pPr algn="ctr"/>
            <a:r>
              <a:rPr lang="es-ES" sz="2100" b="1" dirty="0">
                <a:solidFill>
                  <a:schemeClr val="bg1"/>
                </a:solidFill>
              </a:rPr>
              <a:t>superioridad sobre la competencia.</a:t>
            </a:r>
          </a:p>
          <a:p>
            <a:pPr algn="ctr"/>
            <a:r>
              <a:rPr lang="es-ES" sz="2100" b="1" dirty="0" err="1">
                <a:solidFill>
                  <a:schemeClr val="bg1"/>
                </a:solidFill>
              </a:rPr>
              <a:t>Porter</a:t>
            </a:r>
            <a:r>
              <a:rPr lang="es-ES" sz="2100" b="1" dirty="0">
                <a:solidFill>
                  <a:schemeClr val="bg1"/>
                </a:solidFill>
              </a:rPr>
              <a:t> distingue dos tipos de ventaja competitiva: </a:t>
            </a:r>
            <a:endParaRPr lang="es-ES" sz="2100" b="1" dirty="0" smtClean="0">
              <a:solidFill>
                <a:schemeClr val="bg1"/>
              </a:solidFill>
            </a:endParaRPr>
          </a:p>
          <a:p>
            <a:pPr marL="342900" indent="-342900" algn="ctr">
              <a:buFont typeface="Arial" panose="020B0604020202020204" pitchFamily="34" charset="0"/>
              <a:buChar char="•"/>
            </a:pPr>
            <a:r>
              <a:rPr lang="es-ES" sz="2100" b="1" dirty="0" smtClean="0">
                <a:solidFill>
                  <a:schemeClr val="bg1"/>
                </a:solidFill>
              </a:rPr>
              <a:t>Ventaja </a:t>
            </a:r>
            <a:r>
              <a:rPr lang="es-ES" sz="2100" b="1" dirty="0">
                <a:solidFill>
                  <a:schemeClr val="bg1"/>
                </a:solidFill>
              </a:rPr>
              <a:t>en costes </a:t>
            </a:r>
            <a:endParaRPr lang="es-ES" sz="2100" b="1" dirty="0" smtClean="0">
              <a:solidFill>
                <a:schemeClr val="bg1"/>
              </a:solidFill>
            </a:endParaRPr>
          </a:p>
          <a:p>
            <a:pPr marL="342900" indent="-342900" algn="ctr">
              <a:buFont typeface="Arial" panose="020B0604020202020204" pitchFamily="34" charset="0"/>
              <a:buChar char="•"/>
            </a:pPr>
            <a:r>
              <a:rPr lang="es-ES" sz="2100" b="1" dirty="0" smtClean="0">
                <a:solidFill>
                  <a:schemeClr val="bg1"/>
                </a:solidFill>
              </a:rPr>
              <a:t> Ventaja </a:t>
            </a:r>
            <a:r>
              <a:rPr lang="es-ES" sz="2100" b="1" dirty="0">
                <a:solidFill>
                  <a:schemeClr val="bg1"/>
                </a:solidFill>
              </a:rPr>
              <a:t>en diferenciación</a:t>
            </a:r>
            <a:endParaRPr lang="es-MX" sz="2100" b="1" dirty="0">
              <a:solidFill>
                <a:schemeClr val="bg1"/>
              </a:solidFill>
            </a:endParaRPr>
          </a:p>
        </p:txBody>
      </p:sp>
      <p:sp>
        <p:nvSpPr>
          <p:cNvPr id="9" name="Título 1"/>
          <p:cNvSpPr>
            <a:spLocks noGrp="1"/>
          </p:cNvSpPr>
          <p:nvPr>
            <p:ph type="title"/>
          </p:nvPr>
        </p:nvSpPr>
        <p:spPr>
          <a:xfrm>
            <a:off x="1854372" y="187746"/>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ADMINISTRACIÓN DE CADENAS DE VALOR</a:t>
            </a:r>
            <a:endParaRPr lang="en-US" sz="3100" dirty="0"/>
          </a:p>
        </p:txBody>
      </p:sp>
    </p:spTree>
    <p:extLst>
      <p:ext uri="{BB962C8B-B14F-4D97-AF65-F5344CB8AC3E}">
        <p14:creationId xmlns:p14="http://schemas.microsoft.com/office/powerpoint/2010/main" val="27985489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8" name="Rectángulo 7"/>
          <p:cNvSpPr/>
          <p:nvPr/>
        </p:nvSpPr>
        <p:spPr>
          <a:xfrm>
            <a:off x="1600194" y="1574556"/>
            <a:ext cx="10832124" cy="461665"/>
          </a:xfrm>
          <a:prstGeom prst="rect">
            <a:avLst/>
          </a:prstGeom>
        </p:spPr>
        <p:txBody>
          <a:bodyPr wrap="square">
            <a:spAutoFit/>
          </a:bodyPr>
          <a:lstStyle/>
          <a:p>
            <a:r>
              <a:rPr lang="es-ES" sz="2400" b="1" i="1" dirty="0" smtClean="0">
                <a:effectLst>
                  <a:outerShdw blurRad="38100" dist="38100" dir="2700000" algn="tl">
                    <a:srgbClr val="000000">
                      <a:alpha val="43137"/>
                    </a:srgbClr>
                  </a:outerShdw>
                </a:effectLst>
              </a:rPr>
              <a:t>DIFERENCIAS ENTRE CADENA </a:t>
            </a:r>
            <a:r>
              <a:rPr lang="es-ES" sz="2400" b="1" i="1" dirty="0">
                <a:effectLst>
                  <a:outerShdw blurRad="38100" dist="38100" dir="2700000" algn="tl">
                    <a:srgbClr val="000000">
                      <a:alpha val="43137"/>
                    </a:srgbClr>
                  </a:outerShdw>
                </a:effectLst>
              </a:rPr>
              <a:t>DE </a:t>
            </a:r>
            <a:r>
              <a:rPr lang="es-ES" sz="2400" b="1" i="1" dirty="0" smtClean="0">
                <a:effectLst>
                  <a:outerShdw blurRad="38100" dist="38100" dir="2700000" algn="tl">
                    <a:srgbClr val="000000">
                      <a:alpha val="43137"/>
                    </a:srgbClr>
                  </a:outerShdw>
                </a:effectLst>
              </a:rPr>
              <a:t>VALOR Y CADENA DE SUMINISTROS </a:t>
            </a:r>
            <a:endParaRPr lang="en-US" sz="2400" dirty="0"/>
          </a:p>
        </p:txBody>
      </p:sp>
      <p:sp>
        <p:nvSpPr>
          <p:cNvPr id="10" name="4 Rectángulo"/>
          <p:cNvSpPr/>
          <p:nvPr/>
        </p:nvSpPr>
        <p:spPr>
          <a:xfrm>
            <a:off x="710398" y="2605978"/>
            <a:ext cx="5444226" cy="2462213"/>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8900000" scaled="1"/>
            <a:tileRect/>
          </a:gradFill>
          <a:ln w="28575">
            <a:solidFill>
              <a:schemeClr val="tx1"/>
            </a:solidFill>
          </a:ln>
        </p:spPr>
        <p:txBody>
          <a:bodyPr wrap="square">
            <a:spAutoFit/>
          </a:bodyPr>
          <a:lstStyle/>
          <a:p>
            <a:pPr algn="ctr">
              <a:spcBef>
                <a:spcPts val="600"/>
              </a:spcBef>
            </a:pPr>
            <a:r>
              <a:rPr lang="es-ES" sz="2400" b="1" i="1" dirty="0">
                <a:solidFill>
                  <a:srgbClr val="FFFF00"/>
                </a:solidFill>
                <a:effectLst>
                  <a:outerShdw blurRad="38100" dist="38100" dir="2700000" algn="tl">
                    <a:srgbClr val="000000">
                      <a:alpha val="43137"/>
                    </a:srgbClr>
                  </a:outerShdw>
                </a:effectLst>
              </a:rPr>
              <a:t>La cadena de valor es un proceso en el que la empresa agrega valor</a:t>
            </a:r>
          </a:p>
          <a:p>
            <a:pPr algn="ctr">
              <a:spcBef>
                <a:spcPts val="600"/>
              </a:spcBef>
            </a:pPr>
            <a:r>
              <a:rPr lang="es-ES" sz="2400" b="1" i="1" dirty="0">
                <a:solidFill>
                  <a:srgbClr val="FFFF00"/>
                </a:solidFill>
                <a:effectLst>
                  <a:outerShdw blurRad="38100" dist="38100" dir="2700000" algn="tl">
                    <a:srgbClr val="000000">
                      <a:alpha val="43137"/>
                    </a:srgbClr>
                  </a:outerShdw>
                </a:effectLst>
              </a:rPr>
              <a:t>a sus materias primas con el fin de vender los productos o servicios al</a:t>
            </a:r>
          </a:p>
          <a:p>
            <a:pPr algn="ctr">
              <a:spcBef>
                <a:spcPts val="600"/>
              </a:spcBef>
            </a:pPr>
            <a:r>
              <a:rPr lang="es-ES" sz="2400" b="1" i="1" dirty="0">
                <a:solidFill>
                  <a:srgbClr val="FFFF00"/>
                </a:solidFill>
                <a:effectLst>
                  <a:outerShdw blurRad="38100" dist="38100" dir="2700000" algn="tl">
                    <a:srgbClr val="000000">
                      <a:alpha val="43137"/>
                    </a:srgbClr>
                  </a:outerShdw>
                </a:effectLst>
              </a:rPr>
              <a:t>cliente final para así vencer a los competidores.</a:t>
            </a:r>
            <a:endParaRPr lang="es-MX" sz="2400" b="1" dirty="0">
              <a:solidFill>
                <a:srgbClr val="FFFF00"/>
              </a:solidFill>
            </a:endParaRPr>
          </a:p>
        </p:txBody>
      </p:sp>
      <p:sp>
        <p:nvSpPr>
          <p:cNvPr id="11" name="5 Rectángulo"/>
          <p:cNvSpPr/>
          <p:nvPr/>
        </p:nvSpPr>
        <p:spPr>
          <a:xfrm>
            <a:off x="6312885" y="3878409"/>
            <a:ext cx="5561012" cy="2462213"/>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ln w="28575">
            <a:solidFill>
              <a:schemeClr val="tx1"/>
            </a:solidFill>
          </a:ln>
        </p:spPr>
        <p:txBody>
          <a:bodyPr wrap="square">
            <a:spAutoFit/>
          </a:bodyPr>
          <a:lstStyle/>
          <a:p>
            <a:pPr algn="ctr">
              <a:spcBef>
                <a:spcPts val="600"/>
              </a:spcBef>
            </a:pPr>
            <a:r>
              <a:rPr lang="es-ES" sz="2400" b="1" i="1" dirty="0">
                <a:solidFill>
                  <a:schemeClr val="bg1"/>
                </a:solidFill>
                <a:effectLst>
                  <a:outerShdw blurRad="38100" dist="38100" dir="2700000" algn="tl">
                    <a:srgbClr val="000000">
                      <a:alpha val="43137"/>
                    </a:srgbClr>
                  </a:outerShdw>
                </a:effectLst>
              </a:rPr>
              <a:t>La cadena de suministro detalla los pasos desde la adquisición de los</a:t>
            </a:r>
          </a:p>
          <a:p>
            <a:pPr algn="ctr">
              <a:spcBef>
                <a:spcPts val="600"/>
              </a:spcBef>
            </a:pPr>
            <a:r>
              <a:rPr lang="es-ES" sz="2400" b="1" i="1" dirty="0">
                <a:solidFill>
                  <a:schemeClr val="bg1"/>
                </a:solidFill>
                <a:effectLst>
                  <a:outerShdw blurRad="38100" dist="38100" dir="2700000" algn="tl">
                    <a:srgbClr val="000000">
                      <a:alpha val="43137"/>
                    </a:srgbClr>
                  </a:outerShdw>
                </a:effectLst>
              </a:rPr>
              <a:t>materiales, la fabricación de un producto y su llegada al consumidor </a:t>
            </a:r>
            <a:r>
              <a:rPr lang="es-ES" sz="2400" b="1" i="1" dirty="0" smtClean="0">
                <a:solidFill>
                  <a:schemeClr val="bg1"/>
                </a:solidFill>
                <a:effectLst>
                  <a:outerShdw blurRad="38100" dist="38100" dir="2700000" algn="tl">
                    <a:srgbClr val="000000">
                      <a:alpha val="43137"/>
                    </a:srgbClr>
                  </a:outerShdw>
                </a:effectLst>
              </a:rPr>
              <a:t>final que </a:t>
            </a:r>
            <a:r>
              <a:rPr lang="es-ES" sz="2400" b="1" i="1" dirty="0">
                <a:solidFill>
                  <a:schemeClr val="bg1"/>
                </a:solidFill>
                <a:effectLst>
                  <a:outerShdw blurRad="38100" dist="38100" dir="2700000" algn="tl">
                    <a:srgbClr val="000000">
                      <a:alpha val="43137"/>
                    </a:srgbClr>
                  </a:outerShdw>
                </a:effectLst>
              </a:rPr>
              <a:t>una empresa debe seguir.</a:t>
            </a:r>
            <a:endParaRPr lang="es-MX" sz="2400" b="1" dirty="0">
              <a:solidFill>
                <a:schemeClr val="bg1"/>
              </a:solidFill>
            </a:endParaRPr>
          </a:p>
        </p:txBody>
      </p:sp>
      <p:sp>
        <p:nvSpPr>
          <p:cNvPr id="9" name="Título 1"/>
          <p:cNvSpPr>
            <a:spLocks noGrp="1"/>
          </p:cNvSpPr>
          <p:nvPr>
            <p:ph type="title"/>
          </p:nvPr>
        </p:nvSpPr>
        <p:spPr>
          <a:xfrm>
            <a:off x="1854372" y="187746"/>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ADMINISTRACIÓN DE CADENAS DE VALOR</a:t>
            </a:r>
            <a:endParaRPr lang="en-US" sz="3100" dirty="0"/>
          </a:p>
        </p:txBody>
      </p:sp>
    </p:spTree>
    <p:extLst>
      <p:ext uri="{BB962C8B-B14F-4D97-AF65-F5344CB8AC3E}">
        <p14:creationId xmlns:p14="http://schemas.microsoft.com/office/powerpoint/2010/main" val="38423915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765063" y="230358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8" name="Rectángulo 7"/>
          <p:cNvSpPr/>
          <p:nvPr/>
        </p:nvSpPr>
        <p:spPr>
          <a:xfrm>
            <a:off x="1776044" y="1363536"/>
            <a:ext cx="10832124" cy="461665"/>
          </a:xfrm>
          <a:prstGeom prst="rect">
            <a:avLst/>
          </a:prstGeom>
        </p:spPr>
        <p:txBody>
          <a:bodyPr wrap="square">
            <a:spAutoFit/>
          </a:bodyPr>
          <a:lstStyle/>
          <a:p>
            <a:r>
              <a:rPr lang="es-ES" sz="2400" b="1" i="1" dirty="0" smtClean="0">
                <a:effectLst>
                  <a:outerShdw blurRad="38100" dist="38100" dir="2700000" algn="tl">
                    <a:srgbClr val="000000">
                      <a:alpha val="43137"/>
                    </a:srgbClr>
                  </a:outerShdw>
                </a:effectLst>
              </a:rPr>
              <a:t>DIFERENCIAS ENTRE CADENA </a:t>
            </a:r>
            <a:r>
              <a:rPr lang="es-ES" sz="2400" b="1" i="1" dirty="0">
                <a:effectLst>
                  <a:outerShdw blurRad="38100" dist="38100" dir="2700000" algn="tl">
                    <a:srgbClr val="000000">
                      <a:alpha val="43137"/>
                    </a:srgbClr>
                  </a:outerShdw>
                </a:effectLst>
              </a:rPr>
              <a:t>DE </a:t>
            </a:r>
            <a:r>
              <a:rPr lang="es-ES" sz="2400" b="1" i="1" dirty="0" smtClean="0">
                <a:effectLst>
                  <a:outerShdw blurRad="38100" dist="38100" dir="2700000" algn="tl">
                    <a:srgbClr val="000000">
                      <a:alpha val="43137"/>
                    </a:srgbClr>
                  </a:outerShdw>
                </a:effectLst>
              </a:rPr>
              <a:t>VALOR Y CADENA DE SUMINISTROS </a:t>
            </a:r>
            <a:endParaRPr lang="en-US" sz="2400" dirty="0"/>
          </a:p>
        </p:txBody>
      </p:sp>
      <p:sp>
        <p:nvSpPr>
          <p:cNvPr id="2" name="Rectángulo 1"/>
          <p:cNvSpPr/>
          <p:nvPr/>
        </p:nvSpPr>
        <p:spPr>
          <a:xfrm>
            <a:off x="1811214" y="1987058"/>
            <a:ext cx="9904419" cy="635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1884530" y="2622854"/>
            <a:ext cx="9795932" cy="4024126"/>
          </a:xfrm>
          <a:prstGeom prst="rect">
            <a:avLst/>
          </a:prstGeom>
          <a:solidFill>
            <a:schemeClr val="bg1">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cxnSp>
        <p:nvCxnSpPr>
          <p:cNvPr id="6" name="Conector recto 5"/>
          <p:cNvCxnSpPr>
            <a:endCxn id="3" idx="2"/>
          </p:cNvCxnSpPr>
          <p:nvPr/>
        </p:nvCxnSpPr>
        <p:spPr>
          <a:xfrm>
            <a:off x="6752497" y="1909301"/>
            <a:ext cx="29999" cy="473767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2409097" y="2112520"/>
            <a:ext cx="3815862" cy="400110"/>
          </a:xfrm>
          <a:prstGeom prst="rect">
            <a:avLst/>
          </a:prstGeom>
          <a:noFill/>
        </p:spPr>
        <p:txBody>
          <a:bodyPr wrap="square" rtlCol="0">
            <a:spAutoFit/>
          </a:bodyPr>
          <a:lstStyle/>
          <a:p>
            <a:pPr algn="ctr"/>
            <a:r>
              <a:rPr lang="es-ES" sz="2000" b="1" i="1" dirty="0" smtClean="0">
                <a:solidFill>
                  <a:schemeClr val="bg1"/>
                </a:solidFill>
                <a:effectLst>
                  <a:outerShdw blurRad="38100" dist="38100" dir="2700000" algn="tl">
                    <a:srgbClr val="000000">
                      <a:alpha val="43137"/>
                    </a:srgbClr>
                  </a:outerShdw>
                </a:effectLst>
              </a:rPr>
              <a:t>CADENA DE VALOR</a:t>
            </a:r>
            <a:endParaRPr lang="en-US" sz="2000" b="1" i="1" dirty="0">
              <a:solidFill>
                <a:schemeClr val="bg1"/>
              </a:solidFill>
              <a:effectLst>
                <a:outerShdw blurRad="38100" dist="38100" dir="2700000" algn="tl">
                  <a:srgbClr val="000000">
                    <a:alpha val="43137"/>
                  </a:srgbClr>
                </a:outerShdw>
              </a:effectLst>
            </a:endParaRPr>
          </a:p>
        </p:txBody>
      </p:sp>
      <p:sp>
        <p:nvSpPr>
          <p:cNvPr id="13" name="CuadroTexto 12"/>
          <p:cNvSpPr txBox="1"/>
          <p:nvPr/>
        </p:nvSpPr>
        <p:spPr>
          <a:xfrm>
            <a:off x="7309348" y="2124240"/>
            <a:ext cx="3815862"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CADENA DE SUMINISTROS</a:t>
            </a:r>
            <a:endParaRPr lang="en-US" sz="2000" b="1" i="1" dirty="0">
              <a:solidFill>
                <a:srgbClr val="FFFF00"/>
              </a:solidFill>
              <a:effectLst>
                <a:outerShdw blurRad="38100" dist="38100" dir="2700000" algn="tl">
                  <a:srgbClr val="000000">
                    <a:alpha val="43137"/>
                  </a:srgbClr>
                </a:outerShdw>
              </a:effectLst>
            </a:endParaRPr>
          </a:p>
        </p:txBody>
      </p:sp>
      <p:sp>
        <p:nvSpPr>
          <p:cNvPr id="15" name="Rectángulo 14"/>
          <p:cNvSpPr/>
          <p:nvPr/>
        </p:nvSpPr>
        <p:spPr>
          <a:xfrm>
            <a:off x="2028092" y="2721145"/>
            <a:ext cx="4663597" cy="1015663"/>
          </a:xfrm>
          <a:prstGeom prst="rect">
            <a:avLst/>
          </a:prstGeom>
        </p:spPr>
        <p:txBody>
          <a:bodyPr wrap="square">
            <a:spAutoFit/>
          </a:bodyPr>
          <a:lstStyle/>
          <a:p>
            <a:r>
              <a:rPr lang="es-ES" sz="2000" b="1" dirty="0" smtClean="0"/>
              <a:t>Son </a:t>
            </a:r>
            <a:r>
              <a:rPr lang="es-ES" sz="2000" b="1" dirty="0"/>
              <a:t>acciones que </a:t>
            </a:r>
            <a:r>
              <a:rPr lang="es-ES" sz="2000" b="1" dirty="0" smtClean="0"/>
              <a:t>trabajan juntas </a:t>
            </a:r>
            <a:r>
              <a:rPr lang="es-ES" sz="2000" b="1" dirty="0"/>
              <a:t>para conseguir darle valor </a:t>
            </a:r>
            <a:r>
              <a:rPr lang="es-ES" sz="2000" b="1" dirty="0" smtClean="0"/>
              <a:t>al producto </a:t>
            </a:r>
            <a:r>
              <a:rPr lang="es-ES" sz="2000" b="1" dirty="0"/>
              <a:t>final</a:t>
            </a:r>
            <a:endParaRPr lang="en-US" sz="2000" b="1" dirty="0"/>
          </a:p>
        </p:txBody>
      </p:sp>
      <p:sp>
        <p:nvSpPr>
          <p:cNvPr id="16" name="Rectángulo 15"/>
          <p:cNvSpPr/>
          <p:nvPr/>
        </p:nvSpPr>
        <p:spPr>
          <a:xfrm>
            <a:off x="6835250" y="2739833"/>
            <a:ext cx="4815211" cy="1015663"/>
          </a:xfrm>
          <a:prstGeom prst="rect">
            <a:avLst/>
          </a:prstGeom>
        </p:spPr>
        <p:txBody>
          <a:bodyPr wrap="square">
            <a:spAutoFit/>
          </a:bodyPr>
          <a:lstStyle/>
          <a:p>
            <a:r>
              <a:rPr lang="es-ES" sz="2000" b="1" dirty="0" smtClean="0"/>
              <a:t>Son todos aquellos </a:t>
            </a:r>
            <a:r>
              <a:rPr lang="es-ES" sz="2000" b="1" dirty="0"/>
              <a:t>elementos que participan en el </a:t>
            </a:r>
            <a:r>
              <a:rPr lang="es-ES" sz="2000" b="1" dirty="0" smtClean="0"/>
              <a:t>producto o </a:t>
            </a:r>
            <a:r>
              <a:rPr lang="es-ES" sz="2000" b="1" dirty="0"/>
              <a:t>servicio y su propia llegada al cliente final.</a:t>
            </a:r>
            <a:endParaRPr lang="en-US" sz="2000" b="1" dirty="0"/>
          </a:p>
        </p:txBody>
      </p:sp>
      <p:cxnSp>
        <p:nvCxnSpPr>
          <p:cNvPr id="18" name="Conector recto 17"/>
          <p:cNvCxnSpPr/>
          <p:nvPr/>
        </p:nvCxnSpPr>
        <p:spPr>
          <a:xfrm>
            <a:off x="1884530" y="3856598"/>
            <a:ext cx="97959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878665" y="5028904"/>
            <a:ext cx="979593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2028092" y="3976750"/>
            <a:ext cx="4671650" cy="1015663"/>
          </a:xfrm>
          <a:prstGeom prst="rect">
            <a:avLst/>
          </a:prstGeom>
        </p:spPr>
        <p:txBody>
          <a:bodyPr wrap="square">
            <a:spAutoFit/>
          </a:bodyPr>
          <a:lstStyle/>
          <a:p>
            <a:r>
              <a:rPr lang="es-ES" sz="2000" b="1" dirty="0"/>
              <a:t>El objetivo final </a:t>
            </a:r>
            <a:r>
              <a:rPr lang="es-ES" sz="2000" b="1" dirty="0" smtClean="0"/>
              <a:t>es ganar ventaja </a:t>
            </a:r>
            <a:r>
              <a:rPr lang="es-ES" sz="2000" b="1" dirty="0"/>
              <a:t>competitiva frente a su competencia.</a:t>
            </a:r>
            <a:endParaRPr lang="en-US" sz="2000" b="1" dirty="0"/>
          </a:p>
        </p:txBody>
      </p:sp>
      <p:sp>
        <p:nvSpPr>
          <p:cNvPr id="22" name="Rectángulo 21"/>
          <p:cNvSpPr/>
          <p:nvPr/>
        </p:nvSpPr>
        <p:spPr>
          <a:xfrm>
            <a:off x="6843304" y="4020227"/>
            <a:ext cx="4718550" cy="707886"/>
          </a:xfrm>
          <a:prstGeom prst="rect">
            <a:avLst/>
          </a:prstGeom>
        </p:spPr>
        <p:txBody>
          <a:bodyPr wrap="square">
            <a:spAutoFit/>
          </a:bodyPr>
          <a:lstStyle/>
          <a:p>
            <a:r>
              <a:rPr lang="es-ES" sz="2000" b="1" dirty="0"/>
              <a:t>El objetivo </a:t>
            </a:r>
            <a:r>
              <a:rPr lang="es-ES" sz="2000" b="1" dirty="0" smtClean="0"/>
              <a:t>final es la satisfacción </a:t>
            </a:r>
            <a:r>
              <a:rPr lang="es-ES" sz="2000" b="1" dirty="0"/>
              <a:t>del cliente.</a:t>
            </a:r>
            <a:endParaRPr lang="en-US" sz="2000" b="1" dirty="0"/>
          </a:p>
        </p:txBody>
      </p:sp>
      <p:sp>
        <p:nvSpPr>
          <p:cNvPr id="23" name="Rectángulo 22"/>
          <p:cNvSpPr/>
          <p:nvPr/>
        </p:nvSpPr>
        <p:spPr>
          <a:xfrm>
            <a:off x="1916761" y="5167891"/>
            <a:ext cx="4774928" cy="1323439"/>
          </a:xfrm>
          <a:prstGeom prst="rect">
            <a:avLst/>
          </a:prstGeom>
        </p:spPr>
        <p:txBody>
          <a:bodyPr wrap="square">
            <a:spAutoFit/>
          </a:bodyPr>
          <a:lstStyle/>
          <a:p>
            <a:r>
              <a:rPr lang="es-ES" sz="2000" b="1" dirty="0" smtClean="0"/>
              <a:t>Se </a:t>
            </a:r>
            <a:r>
              <a:rPr lang="es-ES" sz="2000" b="1" dirty="0"/>
              <a:t>inicia por una </a:t>
            </a:r>
            <a:r>
              <a:rPr lang="es-ES" sz="2000" b="1" dirty="0" smtClean="0"/>
              <a:t>solicitud del </a:t>
            </a:r>
            <a:r>
              <a:rPr lang="es-ES" sz="2000" b="1" dirty="0"/>
              <a:t>cliente para tener un valor </a:t>
            </a:r>
            <a:r>
              <a:rPr lang="es-ES" sz="2000" b="1" dirty="0" smtClean="0"/>
              <a:t>diferente por </a:t>
            </a:r>
            <a:r>
              <a:rPr lang="es-ES" sz="2000" b="1" dirty="0"/>
              <a:t>ello se crea la cadena de valor y se </a:t>
            </a:r>
            <a:r>
              <a:rPr lang="es-ES" sz="2000" b="1" dirty="0" smtClean="0"/>
              <a:t>consigue un </a:t>
            </a:r>
            <a:r>
              <a:rPr lang="es-ES" sz="2000" b="1" dirty="0"/>
              <a:t>producto.</a:t>
            </a:r>
            <a:endParaRPr lang="en-US" sz="2000" b="1" dirty="0"/>
          </a:p>
        </p:txBody>
      </p:sp>
      <p:sp>
        <p:nvSpPr>
          <p:cNvPr id="24" name="Rectángulo 23"/>
          <p:cNvSpPr/>
          <p:nvPr/>
        </p:nvSpPr>
        <p:spPr>
          <a:xfrm>
            <a:off x="6835251" y="5115603"/>
            <a:ext cx="4815211" cy="1323439"/>
          </a:xfrm>
          <a:prstGeom prst="rect">
            <a:avLst/>
          </a:prstGeom>
        </p:spPr>
        <p:txBody>
          <a:bodyPr wrap="square">
            <a:spAutoFit/>
          </a:bodyPr>
          <a:lstStyle/>
          <a:p>
            <a:r>
              <a:rPr lang="es-ES" sz="2000" b="1" dirty="0" smtClean="0"/>
              <a:t>Comienza </a:t>
            </a:r>
            <a:r>
              <a:rPr lang="es-ES" sz="2000" b="1" dirty="0"/>
              <a:t>por </a:t>
            </a:r>
            <a:r>
              <a:rPr lang="es-ES" sz="2000" b="1" dirty="0" smtClean="0"/>
              <a:t>una solicitud </a:t>
            </a:r>
            <a:r>
              <a:rPr lang="es-ES" sz="2000" b="1" dirty="0"/>
              <a:t>de producto que conlleva a </a:t>
            </a:r>
            <a:r>
              <a:rPr lang="es-ES" sz="2000" b="1" dirty="0" smtClean="0"/>
              <a:t>una cadena </a:t>
            </a:r>
            <a:r>
              <a:rPr lang="es-ES" sz="2000" b="1" dirty="0"/>
              <a:t>de suministro para finalizarlo </a:t>
            </a:r>
            <a:r>
              <a:rPr lang="es-ES" sz="2000" b="1" dirty="0" smtClean="0"/>
              <a:t>llevándolo al </a:t>
            </a:r>
            <a:r>
              <a:rPr lang="es-ES" sz="2000" b="1" dirty="0"/>
              <a:t>cliente final.</a:t>
            </a:r>
            <a:endParaRPr lang="en-US" sz="2000" b="1" dirty="0"/>
          </a:p>
        </p:txBody>
      </p:sp>
      <p:sp>
        <p:nvSpPr>
          <p:cNvPr id="20" name="Título 1"/>
          <p:cNvSpPr>
            <a:spLocks noGrp="1"/>
          </p:cNvSpPr>
          <p:nvPr>
            <p:ph type="title"/>
          </p:nvPr>
        </p:nvSpPr>
        <p:spPr>
          <a:xfrm>
            <a:off x="1854372" y="17016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ADMINISTRACIÓN DE CADENAS DE VALOR</a:t>
            </a:r>
            <a:endParaRPr lang="en-US" sz="3100" dirty="0"/>
          </a:p>
        </p:txBody>
      </p:sp>
    </p:spTree>
    <p:extLst>
      <p:ext uri="{BB962C8B-B14F-4D97-AF65-F5344CB8AC3E}">
        <p14:creationId xmlns:p14="http://schemas.microsoft.com/office/powerpoint/2010/main" val="310997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5"/>
          <p:cNvSpPr>
            <a:spLocks noGrp="1"/>
          </p:cNvSpPr>
          <p:nvPr>
            <p:ph idx="1"/>
          </p:nvPr>
        </p:nvSpPr>
        <p:spPr>
          <a:xfrm>
            <a:off x="1074057" y="1701804"/>
            <a:ext cx="10648265" cy="4974766"/>
          </a:xfrm>
        </p:spPr>
        <p:txBody>
          <a:bodyPr>
            <a:noAutofit/>
          </a:bodyPr>
          <a:lstStyle/>
          <a:p>
            <a:r>
              <a:rPr lang="es-ES" sz="2000" b="1" dirty="0" smtClean="0">
                <a:solidFill>
                  <a:schemeClr val="tx1"/>
                </a:solidFill>
              </a:rPr>
              <a:t>CARACTERÍSTICAS ESENCIALES DE LA MISIÓN </a:t>
            </a:r>
            <a:r>
              <a:rPr lang="es-ES" sz="2000" b="1" dirty="0">
                <a:solidFill>
                  <a:schemeClr val="tx1"/>
                </a:solidFill>
              </a:rPr>
              <a:t>EMPRESARIAL </a:t>
            </a:r>
            <a:endParaRPr lang="es-ES" sz="2000" b="1" dirty="0" smtClean="0">
              <a:solidFill>
                <a:schemeClr val="tx1"/>
              </a:solidFill>
            </a:endParaRPr>
          </a:p>
          <a:p>
            <a:pPr marL="0" indent="0">
              <a:buNone/>
            </a:pPr>
            <a:endParaRPr lang="es-ES" sz="1000" dirty="0">
              <a:solidFill>
                <a:schemeClr val="tx1"/>
              </a:solidFill>
            </a:endParaRPr>
          </a:p>
          <a:p>
            <a:pPr lvl="1">
              <a:buFont typeface="Courier New" panose="02070309020205020404" pitchFamily="49" charset="0"/>
              <a:buChar char="o"/>
            </a:pPr>
            <a:r>
              <a:rPr lang="es-ES" sz="1800" b="1" i="1" dirty="0" smtClean="0">
                <a:solidFill>
                  <a:schemeClr val="tx1"/>
                </a:solidFill>
                <a:effectLst>
                  <a:outerShdw blurRad="38100" dist="38100" dir="2700000" algn="tl">
                    <a:srgbClr val="000000">
                      <a:alpha val="43137"/>
                    </a:srgbClr>
                  </a:outerShdw>
                </a:effectLst>
              </a:rPr>
              <a:t>FINALIDAD:</a:t>
            </a:r>
            <a:r>
              <a:rPr lang="es-ES" sz="1800" dirty="0" smtClean="0">
                <a:solidFill>
                  <a:schemeClr val="tx1"/>
                </a:solidFill>
              </a:rPr>
              <a:t> </a:t>
            </a:r>
            <a:r>
              <a:rPr lang="es-ES" sz="1800" dirty="0">
                <a:solidFill>
                  <a:schemeClr val="tx1"/>
                </a:solidFill>
              </a:rPr>
              <a:t>es la razón de ser de la empresa y la justificación de su </a:t>
            </a:r>
            <a:r>
              <a:rPr lang="es-ES" sz="1800" dirty="0" smtClean="0">
                <a:solidFill>
                  <a:schemeClr val="tx1"/>
                </a:solidFill>
              </a:rPr>
              <a:t>existencia, Debe </a:t>
            </a:r>
            <a:r>
              <a:rPr lang="es-ES" sz="1800" dirty="0">
                <a:solidFill>
                  <a:schemeClr val="tx1"/>
                </a:solidFill>
              </a:rPr>
              <a:t>estar bien definida y tener un objetivo claro establecido. 	</a:t>
            </a:r>
          </a:p>
          <a:p>
            <a:pPr lvl="1">
              <a:buFont typeface="Courier New" panose="02070309020205020404" pitchFamily="49" charset="0"/>
              <a:buChar char="o"/>
            </a:pPr>
            <a:r>
              <a:rPr lang="es-ES" sz="1800" b="1" i="1" dirty="0" smtClean="0">
                <a:solidFill>
                  <a:schemeClr val="tx1"/>
                </a:solidFill>
                <a:effectLst>
                  <a:outerShdw blurRad="38100" dist="38100" dir="2700000" algn="tl">
                    <a:srgbClr val="000000">
                      <a:alpha val="43137"/>
                    </a:srgbClr>
                  </a:outerShdw>
                </a:effectLst>
              </a:rPr>
              <a:t>ELABORACIÓN</a:t>
            </a:r>
            <a:r>
              <a:rPr lang="es-ES" sz="1800" dirty="0" smtClean="0">
                <a:solidFill>
                  <a:schemeClr val="tx1"/>
                </a:solidFill>
              </a:rPr>
              <a:t>: al elaborarla se </a:t>
            </a:r>
            <a:r>
              <a:rPr lang="es-ES" sz="1800" dirty="0">
                <a:solidFill>
                  <a:schemeClr val="tx1"/>
                </a:solidFill>
              </a:rPr>
              <a:t>deben realizar preguntas objetivas como: ¿Hasta dónde se quiere </a:t>
            </a:r>
            <a:r>
              <a:rPr lang="es-ES" sz="1800" dirty="0" smtClean="0">
                <a:solidFill>
                  <a:schemeClr val="tx1"/>
                </a:solidFill>
              </a:rPr>
              <a:t>llegar? </a:t>
            </a:r>
            <a:r>
              <a:rPr lang="es-ES" sz="1800" dirty="0">
                <a:solidFill>
                  <a:schemeClr val="tx1"/>
                </a:solidFill>
              </a:rPr>
              <a:t>¿Cómo se va a conseguir? </a:t>
            </a:r>
            <a:r>
              <a:rPr lang="es-ES" sz="1800" dirty="0" smtClean="0">
                <a:solidFill>
                  <a:schemeClr val="tx1"/>
                </a:solidFill>
              </a:rPr>
              <a:t>Concede </a:t>
            </a:r>
            <a:r>
              <a:rPr lang="es-ES" sz="1800" dirty="0">
                <a:solidFill>
                  <a:schemeClr val="tx1"/>
                </a:solidFill>
              </a:rPr>
              <a:t>estabilidad en su identidad, aunque debe ser interpretado como un concepto dinámico. 	</a:t>
            </a:r>
            <a:r>
              <a:rPr lang="es-ES" sz="1800" dirty="0" smtClean="0">
                <a:solidFill>
                  <a:schemeClr val="tx1"/>
                </a:solidFill>
              </a:rPr>
              <a:t> </a:t>
            </a:r>
          </a:p>
          <a:p>
            <a:pPr lvl="1">
              <a:buFont typeface="Courier New" panose="02070309020205020404" pitchFamily="49" charset="0"/>
              <a:buChar char="o"/>
            </a:pPr>
            <a:r>
              <a:rPr lang="es-ES" sz="1800" b="1" i="1" dirty="0" smtClean="0">
                <a:solidFill>
                  <a:schemeClr val="tx1"/>
                </a:solidFill>
                <a:effectLst>
                  <a:outerShdw blurRad="38100" dist="38100" dir="2700000" algn="tl">
                    <a:srgbClr val="000000">
                      <a:alpha val="43137"/>
                    </a:srgbClr>
                  </a:outerShdw>
                </a:effectLst>
              </a:rPr>
              <a:t>ÁMBITO:</a:t>
            </a:r>
            <a:r>
              <a:rPr lang="es-ES" sz="1800" dirty="0" smtClean="0">
                <a:solidFill>
                  <a:schemeClr val="tx1"/>
                </a:solidFill>
              </a:rPr>
              <a:t> tener </a:t>
            </a:r>
            <a:r>
              <a:rPr lang="es-ES" sz="1800" dirty="0">
                <a:solidFill>
                  <a:schemeClr val="tx1"/>
                </a:solidFill>
              </a:rPr>
              <a:t>en cuenta los posibles obstáculos que puedan aparecer con el fin de establecer un plan de contingencia. A su vez, es importante tener en cuenta que habrá aspectos que puede que haya que modificar </a:t>
            </a:r>
            <a:r>
              <a:rPr lang="es-ES" sz="1800" dirty="0" smtClean="0">
                <a:solidFill>
                  <a:schemeClr val="tx1"/>
                </a:solidFill>
              </a:rPr>
              <a:t>en situaciones </a:t>
            </a:r>
            <a:r>
              <a:rPr lang="es-ES" sz="1800" dirty="0">
                <a:solidFill>
                  <a:schemeClr val="tx1"/>
                </a:solidFill>
              </a:rPr>
              <a:t>adversas. 	</a:t>
            </a:r>
          </a:p>
          <a:p>
            <a:pPr lvl="1">
              <a:buFont typeface="Courier New" panose="02070309020205020404" pitchFamily="49" charset="0"/>
              <a:buChar char="o"/>
            </a:pPr>
            <a:r>
              <a:rPr lang="es-ES" sz="1800" b="1" i="1" dirty="0" smtClean="0">
                <a:solidFill>
                  <a:schemeClr val="tx1"/>
                </a:solidFill>
                <a:effectLst>
                  <a:outerShdw blurRad="38100" dist="38100" dir="2700000" algn="tl">
                    <a:srgbClr val="000000">
                      <a:alpha val="43137"/>
                    </a:srgbClr>
                  </a:outerShdw>
                </a:effectLst>
              </a:rPr>
              <a:t>IDIOLOGÍA:</a:t>
            </a:r>
            <a:r>
              <a:rPr lang="es-ES" sz="1800" dirty="0" smtClean="0">
                <a:solidFill>
                  <a:schemeClr val="tx1"/>
                </a:solidFill>
              </a:rPr>
              <a:t> estará </a:t>
            </a:r>
            <a:r>
              <a:rPr lang="es-ES" sz="1800" dirty="0">
                <a:solidFill>
                  <a:schemeClr val="tx1"/>
                </a:solidFill>
              </a:rPr>
              <a:t>implícita en la misión </a:t>
            </a:r>
            <a:r>
              <a:rPr lang="es-ES" sz="1800" dirty="0" smtClean="0">
                <a:solidFill>
                  <a:schemeClr val="tx1"/>
                </a:solidFill>
              </a:rPr>
              <a:t>empresarial, debe </a:t>
            </a:r>
            <a:r>
              <a:rPr lang="es-ES" sz="1800" dirty="0">
                <a:solidFill>
                  <a:schemeClr val="tx1"/>
                </a:solidFill>
              </a:rPr>
              <a:t>ser conocida por todos ya que sirve como elemento de cohesión y de identificación con la organización. </a:t>
            </a:r>
            <a:r>
              <a:rPr lang="es-ES" sz="1800" dirty="0" smtClean="0">
                <a:solidFill>
                  <a:schemeClr val="tx1"/>
                </a:solidFill>
              </a:rPr>
              <a:t> </a:t>
            </a:r>
            <a:r>
              <a:rPr lang="es-ES" sz="1800" dirty="0">
                <a:solidFill>
                  <a:schemeClr val="tx1"/>
                </a:solidFill>
              </a:rPr>
              <a:t>	</a:t>
            </a:r>
            <a:r>
              <a:rPr lang="es-ES" sz="1800" dirty="0" smtClean="0">
                <a:solidFill>
                  <a:schemeClr val="tx1"/>
                </a:solidFill>
              </a:rPr>
              <a:t> </a:t>
            </a:r>
          </a:p>
          <a:p>
            <a:pPr lvl="1">
              <a:buFont typeface="Courier New" panose="02070309020205020404" pitchFamily="49" charset="0"/>
              <a:buChar char="o"/>
            </a:pPr>
            <a:r>
              <a:rPr lang="es-ES" sz="1800" b="1" i="1" dirty="0" smtClean="0">
                <a:solidFill>
                  <a:schemeClr val="tx1"/>
                </a:solidFill>
                <a:effectLst>
                  <a:outerShdw blurRad="38100" dist="38100" dir="2700000" algn="tl">
                    <a:srgbClr val="000000">
                      <a:alpha val="43137"/>
                    </a:srgbClr>
                  </a:outerShdw>
                </a:effectLst>
              </a:rPr>
              <a:t>ORIGINALIDAD: </a:t>
            </a:r>
            <a:r>
              <a:rPr lang="es-ES" sz="1800" dirty="0" smtClean="0">
                <a:solidFill>
                  <a:schemeClr val="tx1"/>
                </a:solidFill>
              </a:rPr>
              <a:t>plantear </a:t>
            </a:r>
            <a:r>
              <a:rPr lang="es-ES" sz="1800" dirty="0">
                <a:solidFill>
                  <a:schemeClr val="tx1"/>
                </a:solidFill>
              </a:rPr>
              <a:t>retos y objetivos reales; sin embargo, </a:t>
            </a:r>
            <a:r>
              <a:rPr lang="es-ES" sz="1800" dirty="0" smtClean="0">
                <a:solidFill>
                  <a:schemeClr val="tx1"/>
                </a:solidFill>
              </a:rPr>
              <a:t>deberá </a:t>
            </a:r>
            <a:r>
              <a:rPr lang="es-ES" sz="1800" dirty="0">
                <a:solidFill>
                  <a:schemeClr val="tx1"/>
                </a:solidFill>
              </a:rPr>
              <a:t>diferenciarse de las demás </a:t>
            </a:r>
            <a:r>
              <a:rPr lang="es-ES" sz="1800" dirty="0" smtClean="0">
                <a:solidFill>
                  <a:schemeClr val="tx1"/>
                </a:solidFill>
              </a:rPr>
              <a:t>empresas y </a:t>
            </a:r>
            <a:r>
              <a:rPr lang="es-ES" sz="1800" dirty="0">
                <a:solidFill>
                  <a:schemeClr val="tx1"/>
                </a:solidFill>
              </a:rPr>
              <a:t>proporcionar una originalidad en su misión que la haga destacar. 	</a:t>
            </a:r>
          </a:p>
          <a:p>
            <a:pPr lvl="1">
              <a:buFont typeface="Courier New" panose="02070309020205020404" pitchFamily="49" charset="0"/>
              <a:buChar char="o"/>
            </a:pPr>
            <a:endParaRPr lang="es-ES" sz="2000" dirty="0">
              <a:solidFill>
                <a:schemeClr val="tx1"/>
              </a:solidFill>
            </a:endParaRPr>
          </a:p>
        </p:txBody>
      </p:sp>
    </p:spTree>
    <p:extLst>
      <p:ext uri="{BB962C8B-B14F-4D97-AF65-F5344CB8AC3E}">
        <p14:creationId xmlns:p14="http://schemas.microsoft.com/office/powerpoint/2010/main" val="38206003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729893" y="233875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8" name="Rectángulo 7"/>
          <p:cNvSpPr/>
          <p:nvPr/>
        </p:nvSpPr>
        <p:spPr>
          <a:xfrm>
            <a:off x="1740874" y="1398706"/>
            <a:ext cx="10832124" cy="461665"/>
          </a:xfrm>
          <a:prstGeom prst="rect">
            <a:avLst/>
          </a:prstGeom>
        </p:spPr>
        <p:txBody>
          <a:bodyPr wrap="square">
            <a:spAutoFit/>
          </a:bodyPr>
          <a:lstStyle/>
          <a:p>
            <a:r>
              <a:rPr lang="es-ES" sz="2400" b="1" i="1" dirty="0" smtClean="0">
                <a:effectLst>
                  <a:outerShdw blurRad="38100" dist="38100" dir="2700000" algn="tl">
                    <a:srgbClr val="000000">
                      <a:alpha val="43137"/>
                    </a:srgbClr>
                  </a:outerShdw>
                </a:effectLst>
              </a:rPr>
              <a:t>VENTAJAS E INCONVENIENTES DE LA CADENA DE SUMINISTROS </a:t>
            </a:r>
            <a:endParaRPr lang="en-US" sz="2400" dirty="0"/>
          </a:p>
        </p:txBody>
      </p:sp>
      <p:sp>
        <p:nvSpPr>
          <p:cNvPr id="2" name="Rectángulo 1"/>
          <p:cNvSpPr/>
          <p:nvPr/>
        </p:nvSpPr>
        <p:spPr>
          <a:xfrm>
            <a:off x="1441938" y="2022228"/>
            <a:ext cx="10238525" cy="635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1459523" y="2658024"/>
            <a:ext cx="10203354" cy="4024126"/>
          </a:xfrm>
          <a:prstGeom prst="rect">
            <a:avLst/>
          </a:prstGeom>
          <a:solidFill>
            <a:schemeClr val="bg1">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cxnSp>
        <p:nvCxnSpPr>
          <p:cNvPr id="6" name="Conector recto 5"/>
          <p:cNvCxnSpPr/>
          <p:nvPr/>
        </p:nvCxnSpPr>
        <p:spPr>
          <a:xfrm>
            <a:off x="6594232" y="1944471"/>
            <a:ext cx="29999" cy="473767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2216348" y="2138695"/>
            <a:ext cx="3815862" cy="400110"/>
          </a:xfrm>
          <a:prstGeom prst="rect">
            <a:avLst/>
          </a:prstGeom>
          <a:noFill/>
        </p:spPr>
        <p:txBody>
          <a:bodyPr wrap="square" rtlCol="0">
            <a:spAutoFit/>
          </a:bodyPr>
          <a:lstStyle/>
          <a:p>
            <a:pPr algn="ctr"/>
            <a:r>
              <a:rPr lang="es-ES" sz="2000" b="1" i="1" dirty="0" smtClean="0">
                <a:solidFill>
                  <a:schemeClr val="bg1"/>
                </a:solidFill>
                <a:effectLst>
                  <a:outerShdw blurRad="38100" dist="38100" dir="2700000" algn="tl">
                    <a:srgbClr val="000000">
                      <a:alpha val="43137"/>
                    </a:srgbClr>
                  </a:outerShdw>
                </a:effectLst>
              </a:rPr>
              <a:t>VENTAJAS</a:t>
            </a:r>
            <a:endParaRPr lang="en-US" sz="2000" b="1" i="1" dirty="0">
              <a:solidFill>
                <a:schemeClr val="bg1"/>
              </a:solidFill>
              <a:effectLst>
                <a:outerShdw blurRad="38100" dist="38100" dir="2700000" algn="tl">
                  <a:srgbClr val="000000">
                    <a:alpha val="43137"/>
                  </a:srgbClr>
                </a:outerShdw>
              </a:effectLst>
            </a:endParaRPr>
          </a:p>
        </p:txBody>
      </p:sp>
      <p:sp>
        <p:nvSpPr>
          <p:cNvPr id="13" name="CuadroTexto 12"/>
          <p:cNvSpPr txBox="1"/>
          <p:nvPr/>
        </p:nvSpPr>
        <p:spPr>
          <a:xfrm>
            <a:off x="7274178" y="2159410"/>
            <a:ext cx="3815862"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INCONVENIENTES</a:t>
            </a:r>
            <a:endParaRPr lang="en-US" sz="2000" b="1" i="1" dirty="0">
              <a:solidFill>
                <a:srgbClr val="FFFF00"/>
              </a:solidFill>
              <a:effectLst>
                <a:outerShdw blurRad="38100" dist="38100" dir="2700000" algn="tl">
                  <a:srgbClr val="000000">
                    <a:alpha val="43137"/>
                  </a:srgbClr>
                </a:outerShdw>
              </a:effectLst>
            </a:endParaRPr>
          </a:p>
        </p:txBody>
      </p:sp>
      <p:sp>
        <p:nvSpPr>
          <p:cNvPr id="15" name="Rectángulo 14"/>
          <p:cNvSpPr/>
          <p:nvPr/>
        </p:nvSpPr>
        <p:spPr>
          <a:xfrm>
            <a:off x="1441938" y="2756315"/>
            <a:ext cx="5214582" cy="4093428"/>
          </a:xfrm>
          <a:prstGeom prst="rect">
            <a:avLst/>
          </a:prstGeom>
        </p:spPr>
        <p:txBody>
          <a:bodyPr wrap="square">
            <a:spAutoFit/>
          </a:bodyPr>
          <a:lstStyle/>
          <a:p>
            <a:pPr marL="342900" indent="-342900">
              <a:buFont typeface="Wingdings" panose="05000000000000000000" pitchFamily="2" charset="2"/>
              <a:buChar char="§"/>
            </a:pPr>
            <a:r>
              <a:rPr lang="es-ES" sz="2000" b="1" dirty="0" smtClean="0"/>
              <a:t>Al </a:t>
            </a:r>
            <a:r>
              <a:rPr lang="es-ES" sz="2000" b="1" dirty="0"/>
              <a:t>introducir tecnología en la empresa, aumenta la eficacia </a:t>
            </a:r>
            <a:r>
              <a:rPr lang="es-ES" sz="2000" b="1" dirty="0" smtClean="0"/>
              <a:t>en las </a:t>
            </a:r>
            <a:r>
              <a:rPr lang="es-ES" sz="2000" b="1" dirty="0"/>
              <a:t>diferentes áreas de negocio.</a:t>
            </a:r>
          </a:p>
          <a:p>
            <a:pPr marL="342900" indent="-342900">
              <a:buFont typeface="Wingdings" panose="05000000000000000000" pitchFamily="2" charset="2"/>
              <a:buChar char="§"/>
            </a:pPr>
            <a:r>
              <a:rPr lang="es-ES" sz="2000" b="1" dirty="0" smtClean="0"/>
              <a:t>Reduce </a:t>
            </a:r>
            <a:r>
              <a:rPr lang="es-ES" sz="2000" b="1" dirty="0"/>
              <a:t>los costes.</a:t>
            </a:r>
          </a:p>
          <a:p>
            <a:pPr marL="342900" indent="-342900">
              <a:buFont typeface="Wingdings" panose="05000000000000000000" pitchFamily="2" charset="2"/>
              <a:buChar char="§"/>
            </a:pPr>
            <a:r>
              <a:rPr lang="es-ES" sz="2000" b="1" dirty="0" smtClean="0"/>
              <a:t>Minimiza </a:t>
            </a:r>
            <a:r>
              <a:rPr lang="es-ES" sz="2000" b="1" dirty="0"/>
              <a:t>el tiempo entre la fabricación de un producto y </a:t>
            </a:r>
            <a:r>
              <a:rPr lang="es-ES" sz="2000" b="1" dirty="0" smtClean="0"/>
              <a:t>su llegada </a:t>
            </a:r>
            <a:r>
              <a:rPr lang="es-ES" sz="2000" b="1" dirty="0"/>
              <a:t>al consumidor </a:t>
            </a:r>
            <a:r>
              <a:rPr lang="es-ES" sz="2000" b="1" dirty="0" smtClean="0"/>
              <a:t>final</a:t>
            </a:r>
          </a:p>
          <a:p>
            <a:pPr marL="342900" indent="-342900">
              <a:buFont typeface="Wingdings" panose="05000000000000000000" pitchFamily="2" charset="2"/>
              <a:buChar char="§"/>
            </a:pPr>
            <a:r>
              <a:rPr lang="es-ES" sz="2000" b="1" dirty="0" smtClean="0"/>
              <a:t>Mejora </a:t>
            </a:r>
            <a:r>
              <a:rPr lang="es-ES" sz="2000" b="1" dirty="0"/>
              <a:t>la comunicación en la organización y los procesos</a:t>
            </a:r>
            <a:r>
              <a:rPr lang="es-ES" sz="2000" b="1" dirty="0" smtClean="0"/>
              <a:t>.</a:t>
            </a:r>
            <a:r>
              <a:rPr lang="es-ES" sz="2000" b="1" dirty="0"/>
              <a:t> </a:t>
            </a:r>
            <a:endParaRPr lang="es-ES" sz="2000" b="1" dirty="0" smtClean="0"/>
          </a:p>
          <a:p>
            <a:pPr marL="342900" indent="-342900">
              <a:buFont typeface="Wingdings" panose="05000000000000000000" pitchFamily="2" charset="2"/>
              <a:buChar char="§"/>
            </a:pPr>
            <a:r>
              <a:rPr lang="es-ES" sz="2000" b="1" dirty="0"/>
              <a:t>Mejora la calidad del producto o servicio y la experiencia </a:t>
            </a:r>
            <a:r>
              <a:rPr lang="es-ES" sz="2000" b="1" dirty="0" smtClean="0"/>
              <a:t>del consumidor </a:t>
            </a:r>
            <a:r>
              <a:rPr lang="es-ES" sz="2000" b="1" dirty="0"/>
              <a:t>final.</a:t>
            </a:r>
          </a:p>
          <a:p>
            <a:endParaRPr lang="en-US" sz="2000" b="1" dirty="0"/>
          </a:p>
        </p:txBody>
      </p:sp>
      <p:sp>
        <p:nvSpPr>
          <p:cNvPr id="16" name="Rectángulo 15"/>
          <p:cNvSpPr/>
          <p:nvPr/>
        </p:nvSpPr>
        <p:spPr>
          <a:xfrm>
            <a:off x="6800080" y="2775003"/>
            <a:ext cx="4815211" cy="2862322"/>
          </a:xfrm>
          <a:prstGeom prst="rect">
            <a:avLst/>
          </a:prstGeom>
        </p:spPr>
        <p:txBody>
          <a:bodyPr wrap="square">
            <a:spAutoFit/>
          </a:bodyPr>
          <a:lstStyle/>
          <a:p>
            <a:pPr marL="342900" indent="-342900">
              <a:buFont typeface="Wingdings" panose="05000000000000000000" pitchFamily="2" charset="2"/>
              <a:buChar char="§"/>
            </a:pPr>
            <a:r>
              <a:rPr lang="es-ES" sz="2000" b="1" dirty="0" smtClean="0"/>
              <a:t>Es </a:t>
            </a:r>
            <a:r>
              <a:rPr lang="es-ES" sz="2000" b="1" dirty="0"/>
              <a:t>difícil de medir los costes y de tener un buen control.</a:t>
            </a:r>
          </a:p>
          <a:p>
            <a:pPr marL="342900" indent="-342900">
              <a:buFont typeface="Wingdings" panose="05000000000000000000" pitchFamily="2" charset="2"/>
              <a:buChar char="§"/>
            </a:pPr>
            <a:r>
              <a:rPr lang="es-ES" sz="2000" b="1" dirty="0" smtClean="0"/>
              <a:t>La </a:t>
            </a:r>
            <a:r>
              <a:rPr lang="es-ES" sz="2000" b="1" dirty="0"/>
              <a:t>implementación de una cadena de suministro exitosa </a:t>
            </a:r>
            <a:r>
              <a:rPr lang="es-ES" sz="2000" b="1" dirty="0" smtClean="0"/>
              <a:t>puede conllevar </a:t>
            </a:r>
            <a:r>
              <a:rPr lang="es-ES" sz="2000" b="1" dirty="0"/>
              <a:t>una duración extensa.</a:t>
            </a:r>
          </a:p>
          <a:p>
            <a:pPr marL="342900" indent="-342900">
              <a:buFont typeface="Wingdings" panose="05000000000000000000" pitchFamily="2" charset="2"/>
              <a:buChar char="§"/>
            </a:pPr>
            <a:r>
              <a:rPr lang="es-ES" sz="2000" b="1" dirty="0" smtClean="0"/>
              <a:t>Requiere </a:t>
            </a:r>
            <a:r>
              <a:rPr lang="es-ES" sz="2000" b="1" dirty="0"/>
              <a:t>tener expertos en cada eslabón capaces de </a:t>
            </a:r>
            <a:r>
              <a:rPr lang="es-ES" sz="2000" b="1" dirty="0" smtClean="0"/>
              <a:t>gestionar la </a:t>
            </a:r>
            <a:r>
              <a:rPr lang="es-ES" sz="2000" b="1" dirty="0"/>
              <a:t>cadena correctamente.</a:t>
            </a:r>
            <a:endParaRPr lang="en-US" sz="2000" b="1" dirty="0"/>
          </a:p>
        </p:txBody>
      </p:sp>
      <p:sp>
        <p:nvSpPr>
          <p:cNvPr id="20" name="Título 1"/>
          <p:cNvSpPr>
            <a:spLocks noGrp="1"/>
          </p:cNvSpPr>
          <p:nvPr>
            <p:ph type="title"/>
          </p:nvPr>
        </p:nvSpPr>
        <p:spPr>
          <a:xfrm>
            <a:off x="1854372" y="258086"/>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ADMINISTRACIÓN DE CADENAS DE VALOR</a:t>
            </a:r>
            <a:endParaRPr lang="en-US" sz="3100" dirty="0"/>
          </a:p>
        </p:txBody>
      </p:sp>
    </p:spTree>
    <p:extLst>
      <p:ext uri="{BB962C8B-B14F-4D97-AF65-F5344CB8AC3E}">
        <p14:creationId xmlns:p14="http://schemas.microsoft.com/office/powerpoint/2010/main" val="3194334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sz="3100" b="1" dirty="0">
                <a:solidFill>
                  <a:schemeClr val="tx1"/>
                </a:solidFill>
              </a:rPr>
              <a:t>SUPPLY CHAIN</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sz="3100" dirty="0"/>
          </a:p>
        </p:txBody>
      </p:sp>
      <p:sp>
        <p:nvSpPr>
          <p:cNvPr id="3" name="Marcador de contenido 2"/>
          <p:cNvSpPr>
            <a:spLocks noGrp="1"/>
          </p:cNvSpPr>
          <p:nvPr>
            <p:ph idx="1"/>
          </p:nvPr>
        </p:nvSpPr>
        <p:spPr>
          <a:xfrm>
            <a:off x="1248221" y="957104"/>
            <a:ext cx="10479321" cy="5646057"/>
          </a:xfrm>
        </p:spPr>
        <p:txBody>
          <a:bodyPr>
            <a:noAutofit/>
          </a:bodyPr>
          <a:lstStyle/>
          <a:p>
            <a:pPr marL="0" indent="0" algn="ctr">
              <a:buNone/>
            </a:pPr>
            <a:r>
              <a:rPr lang="en-US" sz="2400" b="1" dirty="0" smtClean="0">
                <a:solidFill>
                  <a:schemeClr val="tx1"/>
                </a:solidFill>
              </a:rPr>
              <a:t>IDEAS </a:t>
            </a:r>
            <a:r>
              <a:rPr lang="en-US" sz="2400" b="1" dirty="0">
                <a:solidFill>
                  <a:schemeClr val="tx1"/>
                </a:solidFill>
              </a:rPr>
              <a:t>CLAVE </a:t>
            </a:r>
            <a:endParaRPr lang="en-US" sz="2400" dirty="0">
              <a:solidFill>
                <a:schemeClr val="tx1"/>
              </a:solidFill>
            </a:endParaRPr>
          </a:p>
          <a:p>
            <a:r>
              <a:rPr lang="es-ES" dirty="0" smtClean="0">
                <a:solidFill>
                  <a:schemeClr val="tx1"/>
                </a:solidFill>
              </a:rPr>
              <a:t>La </a:t>
            </a:r>
            <a:r>
              <a:rPr lang="es-ES" dirty="0">
                <a:solidFill>
                  <a:schemeClr val="tx1"/>
                </a:solidFill>
              </a:rPr>
              <a:t>cadena de valor es un concepto que ayuda a identificar y analizar estratégicamente </a:t>
            </a:r>
            <a:r>
              <a:rPr lang="es-ES" dirty="0" smtClean="0">
                <a:solidFill>
                  <a:schemeClr val="tx1"/>
                </a:solidFill>
              </a:rPr>
              <a:t>las actividades </a:t>
            </a:r>
            <a:r>
              <a:rPr lang="es-ES" dirty="0">
                <a:solidFill>
                  <a:schemeClr val="tx1"/>
                </a:solidFill>
              </a:rPr>
              <a:t>de una empresa para determinar su ventaja competitiva.</a:t>
            </a:r>
          </a:p>
          <a:p>
            <a:r>
              <a:rPr lang="es-ES" dirty="0" smtClean="0">
                <a:solidFill>
                  <a:schemeClr val="tx1"/>
                </a:solidFill>
              </a:rPr>
              <a:t>El </a:t>
            </a:r>
            <a:r>
              <a:rPr lang="es-ES" dirty="0">
                <a:solidFill>
                  <a:schemeClr val="tx1"/>
                </a:solidFill>
              </a:rPr>
              <a:t>objetivo de la cadena de valor es generar ventajas competitivas frente a las otras </a:t>
            </a:r>
            <a:r>
              <a:rPr lang="es-ES" dirty="0" smtClean="0">
                <a:solidFill>
                  <a:schemeClr val="tx1"/>
                </a:solidFill>
              </a:rPr>
              <a:t>empresas de </a:t>
            </a:r>
            <a:r>
              <a:rPr lang="es-ES" dirty="0">
                <a:solidFill>
                  <a:schemeClr val="tx1"/>
                </a:solidFill>
              </a:rPr>
              <a:t>la competencia. </a:t>
            </a:r>
            <a:endParaRPr lang="es-ES" dirty="0" smtClean="0">
              <a:solidFill>
                <a:schemeClr val="tx1"/>
              </a:solidFill>
            </a:endParaRPr>
          </a:p>
          <a:p>
            <a:r>
              <a:rPr lang="es-ES" dirty="0" smtClean="0">
                <a:solidFill>
                  <a:schemeClr val="tx1"/>
                </a:solidFill>
              </a:rPr>
              <a:t>Se </a:t>
            </a:r>
            <a:r>
              <a:rPr lang="es-ES" dirty="0">
                <a:solidFill>
                  <a:schemeClr val="tx1"/>
                </a:solidFill>
              </a:rPr>
              <a:t>entiende por ventaja competitiva aquellas particularidades de un producto o </a:t>
            </a:r>
            <a:r>
              <a:rPr lang="es-ES" dirty="0" smtClean="0">
                <a:solidFill>
                  <a:schemeClr val="tx1"/>
                </a:solidFill>
              </a:rPr>
              <a:t>servicio </a:t>
            </a:r>
            <a:r>
              <a:rPr lang="es-ES" dirty="0">
                <a:solidFill>
                  <a:schemeClr val="tx1"/>
                </a:solidFill>
              </a:rPr>
              <a:t>resultado de un conjunto gestionado de procesos </a:t>
            </a:r>
            <a:r>
              <a:rPr lang="es-ES" dirty="0" smtClean="0">
                <a:solidFill>
                  <a:schemeClr val="tx1"/>
                </a:solidFill>
              </a:rPr>
              <a:t>que </a:t>
            </a:r>
            <a:r>
              <a:rPr lang="es-ES" dirty="0">
                <a:solidFill>
                  <a:schemeClr val="tx1"/>
                </a:solidFill>
              </a:rPr>
              <a:t>le dan cierta superioridad sobre la competencia.</a:t>
            </a:r>
          </a:p>
          <a:p>
            <a:r>
              <a:rPr lang="es-ES" dirty="0" smtClean="0">
                <a:solidFill>
                  <a:schemeClr val="tx1"/>
                </a:solidFill>
              </a:rPr>
              <a:t>Michael </a:t>
            </a:r>
            <a:r>
              <a:rPr lang="es-ES" dirty="0" err="1">
                <a:solidFill>
                  <a:schemeClr val="tx1"/>
                </a:solidFill>
              </a:rPr>
              <a:t>Porter</a:t>
            </a:r>
            <a:r>
              <a:rPr lang="es-ES" dirty="0">
                <a:solidFill>
                  <a:schemeClr val="tx1"/>
                </a:solidFill>
              </a:rPr>
              <a:t> distingue dos tipos de ventaja competitiva: ventaja en costes y ventaja </a:t>
            </a:r>
            <a:r>
              <a:rPr lang="es-ES" dirty="0" smtClean="0">
                <a:solidFill>
                  <a:schemeClr val="tx1"/>
                </a:solidFill>
              </a:rPr>
              <a:t>en diferenciación</a:t>
            </a:r>
            <a:r>
              <a:rPr lang="es-ES" dirty="0">
                <a:solidFill>
                  <a:schemeClr val="tx1"/>
                </a:solidFill>
              </a:rPr>
              <a:t>.</a:t>
            </a:r>
          </a:p>
          <a:p>
            <a:r>
              <a:rPr lang="es-ES" dirty="0" smtClean="0">
                <a:solidFill>
                  <a:schemeClr val="tx1"/>
                </a:solidFill>
              </a:rPr>
              <a:t>Una </a:t>
            </a:r>
            <a:r>
              <a:rPr lang="es-ES" dirty="0">
                <a:solidFill>
                  <a:schemeClr val="tx1"/>
                </a:solidFill>
              </a:rPr>
              <a:t>cadena de valor genérica está constituida por tres elementos básicos: las </a:t>
            </a:r>
            <a:r>
              <a:rPr lang="es-ES" dirty="0" smtClean="0">
                <a:solidFill>
                  <a:schemeClr val="tx1"/>
                </a:solidFill>
              </a:rPr>
              <a:t>actividades primarias </a:t>
            </a:r>
            <a:r>
              <a:rPr lang="es-ES" dirty="0">
                <a:solidFill>
                  <a:schemeClr val="tx1"/>
                </a:solidFill>
              </a:rPr>
              <a:t>o principales, las actividades de apoyo o auxiliares y el margen</a:t>
            </a:r>
            <a:r>
              <a:rPr lang="es-ES" dirty="0" smtClean="0">
                <a:solidFill>
                  <a:schemeClr val="tx1"/>
                </a:solidFill>
              </a:rPr>
              <a:t>.</a:t>
            </a:r>
          </a:p>
          <a:p>
            <a:r>
              <a:rPr lang="es-ES" dirty="0" smtClean="0">
                <a:solidFill>
                  <a:schemeClr val="tx1"/>
                </a:solidFill>
              </a:rPr>
              <a:t>La </a:t>
            </a:r>
            <a:r>
              <a:rPr lang="es-ES" dirty="0">
                <a:solidFill>
                  <a:schemeClr val="tx1"/>
                </a:solidFill>
              </a:rPr>
              <a:t>cadena de suministro detalla los pasos desde la adquisición de </a:t>
            </a:r>
            <a:r>
              <a:rPr lang="es-ES" dirty="0" smtClean="0">
                <a:solidFill>
                  <a:schemeClr val="tx1"/>
                </a:solidFill>
              </a:rPr>
              <a:t>los materiales</a:t>
            </a:r>
            <a:r>
              <a:rPr lang="es-ES" dirty="0">
                <a:solidFill>
                  <a:schemeClr val="tx1"/>
                </a:solidFill>
              </a:rPr>
              <a:t>, la fabricación de un producto y su llegada al consumidor </a:t>
            </a:r>
            <a:r>
              <a:rPr lang="es-ES" dirty="0" smtClean="0">
                <a:solidFill>
                  <a:schemeClr val="tx1"/>
                </a:solidFill>
              </a:rPr>
              <a:t>final.</a:t>
            </a:r>
          </a:p>
          <a:p>
            <a:r>
              <a:rPr lang="es-ES" dirty="0" smtClean="0">
                <a:solidFill>
                  <a:schemeClr val="tx1"/>
                </a:solidFill>
              </a:rPr>
              <a:t>Las ventajas de una buena administración de la cadena de suministros de una empresa se observan principalmente en costos, calidad, tiempo, comunicación y sus desventajas se centran en la necesidad de </a:t>
            </a:r>
            <a:r>
              <a:rPr lang="es-ES" dirty="0" err="1" smtClean="0">
                <a:solidFill>
                  <a:schemeClr val="tx1"/>
                </a:solidFill>
              </a:rPr>
              <a:t>expertise</a:t>
            </a:r>
            <a:r>
              <a:rPr lang="es-ES" dirty="0" smtClean="0">
                <a:solidFill>
                  <a:schemeClr val="tx1"/>
                </a:solidFill>
              </a:rPr>
              <a:t> y de medición de costes.</a:t>
            </a:r>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spTree>
    <p:extLst>
      <p:ext uri="{BB962C8B-B14F-4D97-AF65-F5344CB8AC3E}">
        <p14:creationId xmlns:p14="http://schemas.microsoft.com/office/powerpoint/2010/main" val="380421885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48508" y="1848876"/>
            <a:ext cx="10603523" cy="3777622"/>
          </a:xfrm>
        </p:spPr>
        <p:txBody>
          <a:bodyPr>
            <a:noAutofit/>
          </a:bodyPr>
          <a:lstStyle/>
          <a:p>
            <a:pPr>
              <a:spcBef>
                <a:spcPts val="1800"/>
              </a:spcBef>
            </a:pPr>
            <a:r>
              <a:rPr lang="en-US" sz="2200" b="1" dirty="0">
                <a:solidFill>
                  <a:schemeClr val="tx1"/>
                </a:solidFill>
              </a:rPr>
              <a:t>OBJETIVOS </a:t>
            </a:r>
            <a:endParaRPr lang="en-US" sz="2200" b="1" dirty="0" smtClean="0">
              <a:solidFill>
                <a:schemeClr val="tx1"/>
              </a:solidFill>
            </a:endParaRPr>
          </a:p>
          <a:p>
            <a:pPr marL="0" indent="0">
              <a:spcBef>
                <a:spcPts val="1800"/>
              </a:spcBef>
              <a:buNone/>
            </a:pPr>
            <a:r>
              <a:rPr lang="es-ES" sz="2200" b="1" dirty="0" smtClean="0">
                <a:solidFill>
                  <a:schemeClr val="tx1"/>
                </a:solidFill>
              </a:rPr>
              <a:t>• Visualizar el modelo de dirección de la </a:t>
            </a:r>
            <a:r>
              <a:rPr lang="es-ES" sz="2200" b="1" dirty="0">
                <a:solidFill>
                  <a:schemeClr val="tx1"/>
                </a:solidFill>
              </a:rPr>
              <a:t>cadena de </a:t>
            </a:r>
            <a:r>
              <a:rPr lang="es-ES" sz="2200" b="1" dirty="0" smtClean="0">
                <a:solidFill>
                  <a:schemeClr val="tx1"/>
                </a:solidFill>
              </a:rPr>
              <a:t>valor de suministros, </a:t>
            </a:r>
            <a:r>
              <a:rPr lang="es-ES" sz="2200" b="1" dirty="0">
                <a:solidFill>
                  <a:schemeClr val="tx1"/>
                </a:solidFill>
              </a:rPr>
              <a:t>los </a:t>
            </a:r>
            <a:r>
              <a:rPr lang="es-ES" sz="2200" b="1" dirty="0" smtClean="0">
                <a:solidFill>
                  <a:schemeClr val="tx1"/>
                </a:solidFill>
              </a:rPr>
              <a:t>flujos de la cadena, sus interfaces con operaciones y marketing y los conflictos de intereses subyacentes.</a:t>
            </a:r>
          </a:p>
          <a:p>
            <a:pPr marL="0" indent="0">
              <a:buNone/>
            </a:pPr>
            <a:r>
              <a:rPr lang="es-ES" sz="2200" b="1" dirty="0" smtClean="0">
                <a:solidFill>
                  <a:schemeClr val="tx1"/>
                </a:solidFill>
              </a:rPr>
              <a:t>• </a:t>
            </a:r>
            <a:r>
              <a:rPr lang="es-ES" sz="2200" b="1" dirty="0">
                <a:solidFill>
                  <a:schemeClr val="tx1"/>
                </a:solidFill>
              </a:rPr>
              <a:t>Comprender </a:t>
            </a:r>
            <a:r>
              <a:rPr lang="es-ES" sz="2200" b="1" dirty="0" smtClean="0">
                <a:solidFill>
                  <a:schemeClr val="tx1"/>
                </a:solidFill>
              </a:rPr>
              <a:t>como las decisiones asumidas en las estrategias de operaciones adoptadas condicionan las decisiones en la cadena </a:t>
            </a:r>
            <a:r>
              <a:rPr lang="es-ES" sz="2200" b="1" dirty="0">
                <a:solidFill>
                  <a:schemeClr val="tx1"/>
                </a:solidFill>
              </a:rPr>
              <a:t>de </a:t>
            </a:r>
            <a:r>
              <a:rPr lang="es-ES" sz="2200" b="1" dirty="0" smtClean="0">
                <a:solidFill>
                  <a:schemeClr val="tx1"/>
                </a:solidFill>
              </a:rPr>
              <a:t>suministro.</a:t>
            </a:r>
          </a:p>
          <a:p>
            <a:pPr marL="0" indent="0">
              <a:buNone/>
            </a:pPr>
            <a:r>
              <a:rPr lang="es-ES" sz="2200" b="1" dirty="0" smtClean="0">
                <a:solidFill>
                  <a:schemeClr val="tx1"/>
                </a:solidFill>
              </a:rPr>
              <a:t>• </a:t>
            </a:r>
            <a:r>
              <a:rPr lang="es-ES" sz="2200" b="1" dirty="0">
                <a:solidFill>
                  <a:schemeClr val="tx1"/>
                </a:solidFill>
              </a:rPr>
              <a:t>Analizar </a:t>
            </a:r>
            <a:r>
              <a:rPr lang="es-ES" sz="2200" b="1" dirty="0" smtClean="0">
                <a:solidFill>
                  <a:schemeClr val="tx1"/>
                </a:solidFill>
              </a:rPr>
              <a:t>el enfoque estratégico y las características de las cadenas de suministros desarrolladas en función de la demanda y en función de la cantidad y tipo de negociación con los proveedores.</a:t>
            </a:r>
            <a:endParaRPr lang="es-ES" sz="2200" b="1" dirty="0">
              <a:solidFill>
                <a:schemeClr val="tx1"/>
              </a:solidFill>
            </a:endParaRPr>
          </a:p>
          <a:p>
            <a:pPr marL="0" indent="0">
              <a:buNone/>
            </a:pPr>
            <a:endParaRPr lang="en-US" sz="2100" dirty="0">
              <a:solidFill>
                <a:schemeClr val="tx1"/>
              </a:solidFill>
            </a:endParaRPr>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CuadroTexto 5"/>
          <p:cNvSpPr txBox="1"/>
          <p:nvPr/>
        </p:nvSpPr>
        <p:spPr>
          <a:xfrm>
            <a:off x="3694755" y="1324972"/>
            <a:ext cx="4391932" cy="492443"/>
          </a:xfrm>
          <a:prstGeom prst="rect">
            <a:avLst/>
          </a:prstGeom>
          <a:noFill/>
        </p:spPr>
        <p:txBody>
          <a:bodyPr wrap="square" rtlCol="0">
            <a:spAutoFit/>
          </a:bodyPr>
          <a:lstStyle/>
          <a:p>
            <a:pPr algn="ctr"/>
            <a:r>
              <a:rPr lang="es-ES" sz="2600" b="1" i="1" dirty="0" smtClean="0">
                <a:effectLst>
                  <a:outerShdw blurRad="38100" dist="38100" dir="2700000" algn="tl">
                    <a:srgbClr val="000000">
                      <a:alpha val="43137"/>
                    </a:srgbClr>
                  </a:outerShdw>
                </a:effectLst>
              </a:rPr>
              <a:t>CADENA DE SUMINISTROS</a:t>
            </a:r>
            <a:endParaRPr lang="en-US" sz="2600" b="1" i="1" dirty="0">
              <a:effectLst>
                <a:outerShdw blurRad="38100" dist="38100" dir="2700000" algn="tl">
                  <a:srgbClr val="000000">
                    <a:alpha val="43137"/>
                  </a:srgbClr>
                </a:outerShdw>
              </a:effectLst>
            </a:endParaRPr>
          </a:p>
        </p:txBody>
      </p:sp>
      <p:sp>
        <p:nvSpPr>
          <p:cNvPr id="8" name="Título 1"/>
          <p:cNvSpPr>
            <a:spLocks noGrp="1"/>
          </p:cNvSpPr>
          <p:nvPr>
            <p:ph type="title"/>
          </p:nvPr>
        </p:nvSpPr>
        <p:spPr>
          <a:xfrm>
            <a:off x="1784032" y="17016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ESTRATEGIA </a:t>
            </a:r>
            <a:r>
              <a:rPr lang="es-ES" sz="3100" b="1" i="1" dirty="0">
                <a:effectLst>
                  <a:outerShdw blurRad="38100" dist="38100" dir="2700000" algn="tl">
                    <a:srgbClr val="000000">
                      <a:alpha val="43137"/>
                    </a:srgbClr>
                  </a:outerShdw>
                </a:effectLst>
              </a:rPr>
              <a:t>DE LA CADENA DE SUMINISTROS</a:t>
            </a:r>
            <a:endParaRPr lang="en-US" sz="3100" dirty="0"/>
          </a:p>
        </p:txBody>
      </p:sp>
    </p:spTree>
    <p:extLst>
      <p:ext uri="{BB962C8B-B14F-4D97-AF65-F5344CB8AC3E}">
        <p14:creationId xmlns:p14="http://schemas.microsoft.com/office/powerpoint/2010/main" val="21288834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8" name="Rectángulo 7"/>
          <p:cNvSpPr/>
          <p:nvPr/>
        </p:nvSpPr>
        <p:spPr>
          <a:xfrm>
            <a:off x="1740874" y="1170101"/>
            <a:ext cx="8757141" cy="461665"/>
          </a:xfrm>
          <a:prstGeom prst="rect">
            <a:avLst/>
          </a:prstGeom>
        </p:spPr>
        <p:txBody>
          <a:bodyPr wrap="square">
            <a:spAutoFit/>
          </a:bodyPr>
          <a:lstStyle/>
          <a:p>
            <a:r>
              <a:rPr lang="es-ES" sz="2400" b="1" i="1" dirty="0">
                <a:effectLst>
                  <a:outerShdw blurRad="38100" dist="38100" dir="2700000" algn="tl">
                    <a:srgbClr val="000000">
                      <a:alpha val="43137"/>
                    </a:srgbClr>
                  </a:outerShdw>
                </a:effectLst>
              </a:rPr>
              <a:t>MODELO DE </a:t>
            </a:r>
            <a:r>
              <a:rPr lang="es-ES" sz="2400" b="1" i="1" dirty="0" smtClean="0">
                <a:effectLst>
                  <a:outerShdw blurRad="38100" dist="38100" dir="2700000" algn="tl">
                    <a:srgbClr val="000000">
                      <a:alpha val="43137"/>
                    </a:srgbClr>
                  </a:outerShdw>
                </a:effectLst>
              </a:rPr>
              <a:t>DIRECCIÓN</a:t>
            </a:r>
            <a:endParaRPr lang="es-ES" sz="2400" b="1" i="1" dirty="0">
              <a:effectLst>
                <a:outerShdw blurRad="38100" dist="38100" dir="2700000" algn="tl">
                  <a:srgbClr val="000000">
                    <a:alpha val="43137"/>
                  </a:srgbClr>
                </a:outerShdw>
              </a:effectLst>
            </a:endParaRPr>
          </a:p>
        </p:txBody>
      </p:sp>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pic>
        <p:nvPicPr>
          <p:cNvPr id="11"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740874" y="1803469"/>
            <a:ext cx="9763737" cy="4873913"/>
          </a:xfrm>
          <a:prstGeom prst="rect">
            <a:avLst/>
          </a:prstGeom>
          <a:solidFill>
            <a:schemeClr val="bg1">
              <a:lumMod val="75000"/>
            </a:schemeClr>
          </a:solidFill>
          <a:ln>
            <a:noFill/>
          </a:ln>
          <a:extLst/>
        </p:spPr>
      </p:pic>
    </p:spTree>
    <p:extLst>
      <p:ext uri="{BB962C8B-B14F-4D97-AF65-F5344CB8AC3E}">
        <p14:creationId xmlns:p14="http://schemas.microsoft.com/office/powerpoint/2010/main" val="14817477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8" name="Rectángulo 7"/>
          <p:cNvSpPr/>
          <p:nvPr/>
        </p:nvSpPr>
        <p:spPr>
          <a:xfrm>
            <a:off x="1740874" y="1205271"/>
            <a:ext cx="9618788" cy="461665"/>
          </a:xfrm>
          <a:prstGeom prst="rect">
            <a:avLst/>
          </a:prstGeom>
        </p:spPr>
        <p:txBody>
          <a:bodyPr wrap="square">
            <a:spAutoFit/>
          </a:bodyPr>
          <a:lstStyle/>
          <a:p>
            <a:r>
              <a:rPr lang="es-ES" sz="2400" b="1" i="1" dirty="0">
                <a:effectLst>
                  <a:outerShdw blurRad="38100" dist="38100" dir="2700000" algn="tl">
                    <a:srgbClr val="000000">
                      <a:alpha val="43137"/>
                    </a:srgbClr>
                  </a:outerShdw>
                </a:effectLst>
              </a:rPr>
              <a:t>INTERFASES DE LA LOGÍSTICA CON OPERACIONES Y MARKETING</a:t>
            </a:r>
          </a:p>
        </p:txBody>
      </p:sp>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pic>
        <p:nvPicPr>
          <p:cNvPr id="7" name="Picture 2"/>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Effect>
                      <a14:colorTemperature colorTemp="11200"/>
                    </a14:imgEffect>
                    <a14:imgEffect>
                      <a14:saturation sat="376000"/>
                    </a14:imgEffect>
                  </a14:imgLayer>
                </a14:imgProps>
              </a:ext>
              <a:ext uri="{28A0092B-C50C-407E-A947-70E740481C1C}">
                <a14:useLocalDpi xmlns:a14="http://schemas.microsoft.com/office/drawing/2010/main" val="0"/>
              </a:ext>
            </a:extLst>
          </a:blip>
          <a:srcRect/>
          <a:stretch>
            <a:fillRect/>
          </a:stretch>
        </p:blipFill>
        <p:spPr bwMode="auto">
          <a:xfrm>
            <a:off x="1854372" y="1977933"/>
            <a:ext cx="9505290" cy="4598712"/>
          </a:xfrm>
          <a:prstGeom prst="rect">
            <a:avLst/>
          </a:prstGeom>
          <a:solidFill>
            <a:schemeClr val="accent3">
              <a:lumMod val="40000"/>
              <a:lumOff val="60000"/>
            </a:schemeClr>
          </a:solidFill>
          <a:ln>
            <a:noFill/>
          </a:ln>
          <a:effectLst>
            <a:innerShdw blurRad="114300">
              <a:prstClr val="black">
                <a:alpha val="79000"/>
              </a:prstClr>
            </a:innerShdw>
          </a:effectLst>
          <a:extLst/>
        </p:spPr>
      </p:pic>
    </p:spTree>
    <p:extLst>
      <p:ext uri="{BB962C8B-B14F-4D97-AF65-F5344CB8AC3E}">
        <p14:creationId xmlns:p14="http://schemas.microsoft.com/office/powerpoint/2010/main" val="22638223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8" name="Rectángulo 7"/>
          <p:cNvSpPr/>
          <p:nvPr/>
        </p:nvSpPr>
        <p:spPr>
          <a:xfrm>
            <a:off x="1740874" y="1152516"/>
            <a:ext cx="9618788" cy="461665"/>
          </a:xfrm>
          <a:prstGeom prst="rect">
            <a:avLst/>
          </a:prstGeom>
        </p:spPr>
        <p:txBody>
          <a:bodyPr wrap="square">
            <a:spAutoFit/>
          </a:bodyPr>
          <a:lstStyle/>
          <a:p>
            <a:r>
              <a:rPr lang="es-ES" sz="2400" b="1" i="1" dirty="0">
                <a:effectLst>
                  <a:outerShdw blurRad="38100" dist="38100" dir="2700000" algn="tl">
                    <a:srgbClr val="000000">
                      <a:alpha val="43137"/>
                    </a:srgbClr>
                  </a:outerShdw>
                </a:effectLst>
              </a:rPr>
              <a:t>PLANIFICACIÓN DE LOS CONFLICTOS EN LOS PROCESOS</a:t>
            </a:r>
          </a:p>
        </p:txBody>
      </p:sp>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pic>
        <p:nvPicPr>
          <p:cNvPr id="10" name="Picture 2"/>
          <p:cNvPicPr>
            <a:picLocks noChangeAspect="1" noChangeArrowheads="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100000"/>
                    </a14:imgEffect>
                    <a14:imgEffect>
                      <a14:colorTemperature colorTemp="10600"/>
                    </a14:imgEffect>
                    <a14:imgEffect>
                      <a14:saturation sat="264000"/>
                    </a14:imgEffect>
                  </a14:imgLayer>
                </a14:imgProps>
              </a:ext>
              <a:ext uri="{28A0092B-C50C-407E-A947-70E740481C1C}">
                <a14:useLocalDpi xmlns:a14="http://schemas.microsoft.com/office/drawing/2010/main" val="0"/>
              </a:ext>
            </a:extLst>
          </a:blip>
          <a:srcRect l="2066" t="-1008" r="-2066" b="1008"/>
          <a:stretch/>
        </p:blipFill>
        <p:spPr bwMode="auto">
          <a:xfrm>
            <a:off x="1740874" y="1858569"/>
            <a:ext cx="9618788" cy="482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3273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8" name="Rectángulo 7"/>
          <p:cNvSpPr/>
          <p:nvPr/>
        </p:nvSpPr>
        <p:spPr>
          <a:xfrm>
            <a:off x="1441929" y="1152516"/>
            <a:ext cx="9618788" cy="830997"/>
          </a:xfrm>
          <a:prstGeom prst="rect">
            <a:avLst/>
          </a:prstGeom>
        </p:spPr>
        <p:txBody>
          <a:bodyPr wrap="square">
            <a:spAutoFit/>
          </a:bodyPr>
          <a:lstStyle/>
          <a:p>
            <a:r>
              <a:rPr lang="es-ES" sz="2400" b="1" i="1" dirty="0" smtClean="0">
                <a:effectLst>
                  <a:outerShdw blurRad="38100" dist="38100" dir="2700000" algn="tl">
                    <a:srgbClr val="000000">
                      <a:alpha val="43137"/>
                    </a:srgbClr>
                  </a:outerShdw>
                </a:effectLst>
              </a:rPr>
              <a:t>ESTRATEGIAS </a:t>
            </a:r>
            <a:r>
              <a:rPr lang="es-ES" sz="2400" b="1" i="1" dirty="0">
                <a:effectLst>
                  <a:outerShdw blurRad="38100" dist="38100" dir="2700000" algn="tl">
                    <a:srgbClr val="000000">
                      <a:alpha val="43137"/>
                    </a:srgbClr>
                  </a:outerShdw>
                </a:effectLst>
              </a:rPr>
              <a:t>DE OPERACIONES </a:t>
            </a:r>
            <a:r>
              <a:rPr lang="es-ES" sz="2400" b="1" i="1" dirty="0" smtClean="0">
                <a:effectLst>
                  <a:outerShdw blurRad="38100" dist="38100" dir="2700000" algn="tl">
                    <a:srgbClr val="000000">
                      <a:alpha val="43137"/>
                    </a:srgbClr>
                  </a:outerShdw>
                </a:effectLst>
              </a:rPr>
              <a:t>vs DECISIONES </a:t>
            </a:r>
            <a:r>
              <a:rPr lang="es-ES" sz="2400" b="1" i="1" dirty="0">
                <a:effectLst>
                  <a:outerShdw blurRad="38100" dist="38100" dir="2700000" algn="tl">
                    <a:srgbClr val="000000">
                      <a:alpha val="43137"/>
                    </a:srgbClr>
                  </a:outerShdw>
                </a:effectLst>
              </a:rPr>
              <a:t>EN LA CADENA DE SUMINISTRO</a:t>
            </a:r>
          </a:p>
        </p:txBody>
      </p:sp>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graphicFrame>
        <p:nvGraphicFramePr>
          <p:cNvPr id="7" name="16 Tabla"/>
          <p:cNvGraphicFramePr>
            <a:graphicFrameLocks noGrp="1"/>
          </p:cNvGraphicFramePr>
          <p:nvPr>
            <p:extLst/>
          </p:nvPr>
        </p:nvGraphicFramePr>
        <p:xfrm>
          <a:off x="1582614" y="1983513"/>
          <a:ext cx="10075986" cy="4772364"/>
        </p:xfrm>
        <a:graphic>
          <a:graphicData uri="http://schemas.openxmlformats.org/drawingml/2006/table">
            <a:tbl>
              <a:tblPr/>
              <a:tblGrid>
                <a:gridCol w="2207120">
                  <a:extLst>
                    <a:ext uri="{9D8B030D-6E8A-4147-A177-3AD203B41FA5}">
                      <a16:colId xmlns:a16="http://schemas.microsoft.com/office/drawing/2014/main" val="20000"/>
                    </a:ext>
                  </a:extLst>
                </a:gridCol>
                <a:gridCol w="2590968">
                  <a:extLst>
                    <a:ext uri="{9D8B030D-6E8A-4147-A177-3AD203B41FA5}">
                      <a16:colId xmlns:a16="http://schemas.microsoft.com/office/drawing/2014/main" val="20001"/>
                    </a:ext>
                  </a:extLst>
                </a:gridCol>
                <a:gridCol w="2590968">
                  <a:extLst>
                    <a:ext uri="{9D8B030D-6E8A-4147-A177-3AD203B41FA5}">
                      <a16:colId xmlns:a16="http://schemas.microsoft.com/office/drawing/2014/main" val="20002"/>
                    </a:ext>
                  </a:extLst>
                </a:gridCol>
                <a:gridCol w="2686930">
                  <a:extLst>
                    <a:ext uri="{9D8B030D-6E8A-4147-A177-3AD203B41FA5}">
                      <a16:colId xmlns:a16="http://schemas.microsoft.com/office/drawing/2014/main" val="20003"/>
                    </a:ext>
                  </a:extLst>
                </a:gridCol>
              </a:tblGrid>
              <a:tr h="765419">
                <a:tc>
                  <a:txBody>
                    <a:bodyPr/>
                    <a:lstStyle/>
                    <a:p>
                      <a:pPr algn="l">
                        <a:spcAft>
                          <a:spcPts val="0"/>
                        </a:spcAft>
                      </a:pPr>
                      <a:endParaRPr lang="es-ES" sz="1400" b="1" dirty="0" smtClean="0">
                        <a:effectLst>
                          <a:outerShdw blurRad="38100" dist="38100" dir="2700000" algn="tl">
                            <a:srgbClr val="000000">
                              <a:alpha val="43137"/>
                            </a:srgbClr>
                          </a:outerShdw>
                        </a:effectLst>
                        <a:latin typeface="+mn-lt"/>
                        <a:ea typeface="Times New Roman"/>
                        <a:cs typeface="Times New Roman"/>
                      </a:endParaRPr>
                    </a:p>
                    <a:p>
                      <a:pPr algn="l">
                        <a:spcAft>
                          <a:spcPts val="0"/>
                        </a:spcAft>
                      </a:pPr>
                      <a:endParaRPr lang="es-MX" sz="1400" b="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600" b="1" dirty="0" smtClean="0">
                        <a:solidFill>
                          <a:schemeClr val="bg1"/>
                        </a:solidFill>
                        <a:effectLst/>
                        <a:latin typeface="+mn-lt"/>
                        <a:ea typeface="Times New Roman"/>
                      </a:endParaRPr>
                    </a:p>
                    <a:p>
                      <a:pPr algn="ctr">
                        <a:spcAft>
                          <a:spcPts val="0"/>
                        </a:spcAft>
                      </a:pPr>
                      <a:r>
                        <a:rPr lang="es-MX" sz="1600" b="1" dirty="0" smtClean="0">
                          <a:solidFill>
                            <a:schemeClr val="bg1"/>
                          </a:solidFill>
                          <a:effectLst/>
                          <a:latin typeface="+mn-lt"/>
                          <a:ea typeface="Times New Roman"/>
                        </a:rPr>
                        <a:t>ESTRATEGIA DE BAJOS COSTOS</a:t>
                      </a:r>
                    </a:p>
                    <a:p>
                      <a:pPr algn="ctr">
                        <a:spcAft>
                          <a:spcPts val="0"/>
                        </a:spcAft>
                      </a:pPr>
                      <a:endParaRPr lang="es-MX" sz="16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spcAft>
                          <a:spcPts val="0"/>
                        </a:spcAft>
                      </a:pPr>
                      <a:endParaRPr lang="es-MX" sz="1600" b="1" dirty="0" smtClean="0">
                        <a:solidFill>
                          <a:schemeClr val="bg1"/>
                        </a:solidFill>
                        <a:effectLst/>
                        <a:latin typeface="+mn-lt"/>
                        <a:ea typeface="Times New Roman"/>
                      </a:endParaRPr>
                    </a:p>
                    <a:p>
                      <a:pPr algn="ctr">
                        <a:spcAft>
                          <a:spcPts val="0"/>
                        </a:spcAft>
                      </a:pPr>
                      <a:r>
                        <a:rPr lang="es-MX" sz="1600" b="1" dirty="0" smtClean="0">
                          <a:solidFill>
                            <a:schemeClr val="bg1"/>
                          </a:solidFill>
                          <a:effectLst/>
                          <a:latin typeface="+mn-lt"/>
                          <a:ea typeface="Times New Roman"/>
                        </a:rPr>
                        <a:t>ESTRATEGIA DE RESPUESTA</a:t>
                      </a:r>
                      <a:endParaRPr lang="es-MX" sz="16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schemeClr>
                    </a:solidFill>
                  </a:tcPr>
                </a:tc>
                <a:tc>
                  <a:txBody>
                    <a:bodyPr/>
                    <a:lstStyle/>
                    <a:p>
                      <a:pPr algn="ctr">
                        <a:spcAft>
                          <a:spcPts val="0"/>
                        </a:spcAft>
                      </a:pPr>
                      <a:endParaRPr lang="es-MX" sz="1600" b="1" dirty="0" smtClean="0">
                        <a:solidFill>
                          <a:schemeClr val="bg1"/>
                        </a:solidFill>
                        <a:effectLst/>
                        <a:latin typeface="+mn-lt"/>
                        <a:ea typeface="Times New Roman"/>
                      </a:endParaRPr>
                    </a:p>
                    <a:p>
                      <a:pPr algn="ctr">
                        <a:spcAft>
                          <a:spcPts val="0"/>
                        </a:spcAft>
                      </a:pPr>
                      <a:r>
                        <a:rPr lang="es-MX" sz="1600" b="1" dirty="0" smtClean="0">
                          <a:solidFill>
                            <a:schemeClr val="bg1"/>
                          </a:solidFill>
                          <a:effectLst/>
                          <a:latin typeface="+mn-lt"/>
                          <a:ea typeface="Times New Roman"/>
                        </a:rPr>
                        <a:t>ESTRATEGIA DE DIFERENCIACIÓN</a:t>
                      </a:r>
                      <a:endParaRPr lang="es-MX" sz="16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166520">
                <a:tc>
                  <a:txBody>
                    <a:bodyPr/>
                    <a:lstStyle/>
                    <a:p>
                      <a:pPr algn="ctr">
                        <a:spcAft>
                          <a:spcPts val="0"/>
                        </a:spcAft>
                      </a:pPr>
                      <a:endParaRPr lang="es-ES" sz="1600" b="1" i="1" dirty="0" smtClean="0">
                        <a:effectLst>
                          <a:outerShdw blurRad="38100" dist="38100" dir="2700000" algn="tl">
                            <a:srgbClr val="000000">
                              <a:alpha val="43137"/>
                            </a:srgbClr>
                          </a:outerShdw>
                        </a:effectLst>
                        <a:latin typeface="+mn-lt"/>
                        <a:ea typeface="Times New Roman"/>
                        <a:cs typeface="Times New Roman"/>
                      </a:endParaRPr>
                    </a:p>
                    <a:p>
                      <a:pPr algn="ctr">
                        <a:spcAft>
                          <a:spcPts val="0"/>
                        </a:spcAft>
                      </a:pPr>
                      <a:endParaRPr lang="es-ES" sz="1600" b="1" i="1" dirty="0" smtClean="0">
                        <a:effectLst>
                          <a:outerShdw blurRad="38100" dist="38100" dir="2700000" algn="tl">
                            <a:srgbClr val="000000">
                              <a:alpha val="43137"/>
                            </a:srgbClr>
                          </a:outerShdw>
                        </a:effectLst>
                        <a:latin typeface="+mn-lt"/>
                        <a:ea typeface="Times New Roman"/>
                        <a:cs typeface="Times New Roman"/>
                      </a:endParaRPr>
                    </a:p>
                    <a:p>
                      <a:pPr algn="ctr">
                        <a:spcAft>
                          <a:spcPts val="0"/>
                        </a:spcAft>
                      </a:pPr>
                      <a:r>
                        <a:rPr lang="es-MX" sz="1600" b="1" i="1" dirty="0" smtClean="0">
                          <a:effectLst>
                            <a:outerShdw blurRad="38100" dist="38100" dir="2700000" algn="tl">
                              <a:srgbClr val="000000">
                                <a:alpha val="43137"/>
                              </a:srgbClr>
                            </a:outerShdw>
                          </a:effectLst>
                          <a:latin typeface="+mn-lt"/>
                          <a:ea typeface="Times New Roman"/>
                        </a:rPr>
                        <a:t>META</a:t>
                      </a:r>
                      <a:r>
                        <a:rPr lang="es-MX" sz="1600" b="1" i="1" baseline="0" dirty="0" smtClean="0">
                          <a:effectLst>
                            <a:outerShdw blurRad="38100" dist="38100" dir="2700000" algn="tl">
                              <a:srgbClr val="000000">
                                <a:alpha val="43137"/>
                              </a:srgbClr>
                            </a:outerShdw>
                          </a:effectLst>
                          <a:latin typeface="+mn-lt"/>
                          <a:ea typeface="Times New Roman"/>
                        </a:rPr>
                        <a:t> DEL PROVEEDOR</a:t>
                      </a:r>
                      <a:endParaRPr lang="es-MX" sz="1600" b="1" i="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tcPr>
                </a:tc>
                <a:tc>
                  <a:txBody>
                    <a:bodyPr/>
                    <a:lstStyle/>
                    <a:p>
                      <a:pPr algn="ctr">
                        <a:spcAft>
                          <a:spcPts val="0"/>
                        </a:spcAft>
                      </a:pPr>
                      <a:r>
                        <a:rPr lang="es-AR" sz="1600" b="1" i="1" dirty="0" smtClean="0"/>
                        <a:t>Cumplir con la demanda al costo más bajo posible de mercado </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1600" b="1" i="1" dirty="0" smtClean="0"/>
                        <a:t>Responder con rapidez a cambios en los requerimientos y la demanda para minimizar la falta de inventarios</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600" b="1" i="1" dirty="0" smtClean="0"/>
                        <a:t>Compartir la investigación;  desarrollar conjuntamente productos y alternativas</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6982">
                <a:tc>
                  <a:txBody>
                    <a:bodyPr/>
                    <a:lstStyle/>
                    <a:p>
                      <a:pPr algn="ctr">
                        <a:spcAft>
                          <a:spcPts val="0"/>
                        </a:spcAft>
                      </a:pPr>
                      <a:endParaRPr lang="es-ES" sz="1600" b="1" i="1" dirty="0" smtClean="0">
                        <a:effectLst>
                          <a:outerShdw blurRad="38100" dist="38100" dir="2700000" algn="tl">
                            <a:srgbClr val="000000">
                              <a:alpha val="43137"/>
                            </a:srgbClr>
                          </a:outerShdw>
                        </a:effectLst>
                        <a:latin typeface="+mn-lt"/>
                        <a:ea typeface="Times New Roman"/>
                        <a:cs typeface="Times New Roman"/>
                      </a:endParaRPr>
                    </a:p>
                    <a:p>
                      <a:pPr algn="ctr">
                        <a:spcAft>
                          <a:spcPts val="0"/>
                        </a:spcAft>
                      </a:pPr>
                      <a:r>
                        <a:rPr lang="es-ES" sz="1600" b="1" i="1" dirty="0" smtClean="0">
                          <a:effectLst>
                            <a:outerShdw blurRad="38100" dist="38100" dir="2700000" algn="tl">
                              <a:srgbClr val="000000">
                                <a:alpha val="43137"/>
                              </a:srgbClr>
                            </a:outerShdw>
                          </a:effectLst>
                          <a:latin typeface="+mn-lt"/>
                          <a:ea typeface="Times New Roman"/>
                          <a:cs typeface="Times New Roman"/>
                        </a:rPr>
                        <a:t>CRITERIO DE SELECCIÓN PRIMARIO</a:t>
                      </a:r>
                      <a:endParaRPr lang="es-MX" sz="1600" b="1" i="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tcPr>
                </a:tc>
                <a:tc>
                  <a:txBody>
                    <a:bodyPr/>
                    <a:lstStyle/>
                    <a:p>
                      <a:pPr algn="ctr">
                        <a:spcAft>
                          <a:spcPts val="0"/>
                        </a:spcAft>
                      </a:pPr>
                      <a:r>
                        <a:rPr lang="es-MX" sz="1600" b="1" i="1" dirty="0" smtClean="0">
                          <a:effectLst/>
                          <a:latin typeface="+mn-lt"/>
                          <a:ea typeface="Times New Roman"/>
                          <a:cs typeface="Arial" pitchFamily="34" charset="0"/>
                        </a:rPr>
                        <a:t>Selección principalmente por el costo</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600" b="1" i="1" dirty="0" smtClean="0">
                          <a:effectLst/>
                          <a:latin typeface="+mn-lt"/>
                          <a:ea typeface="Times New Roman"/>
                          <a:cs typeface="Arial" pitchFamily="34" charset="0"/>
                        </a:rPr>
                        <a:t>Selección principalmente por capacidad, rapidez y flexibilidad</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600" b="1" i="1" dirty="0" smtClean="0">
                          <a:effectLst/>
                          <a:latin typeface="+mn-lt"/>
                          <a:ea typeface="Times New Roman"/>
                          <a:cs typeface="Arial" pitchFamily="34" charset="0"/>
                        </a:rPr>
                        <a:t>Selección principalmente por habilidad para el desarrollo de nuevos productos y servicios</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66982">
                <a:tc>
                  <a:txBody>
                    <a:bodyPr/>
                    <a:lstStyle/>
                    <a:p>
                      <a:pPr algn="ctr">
                        <a:spcAft>
                          <a:spcPts val="0"/>
                        </a:spcAft>
                      </a:pPr>
                      <a:endParaRPr lang="es-MX" sz="1600" b="1" i="1" dirty="0" smtClean="0">
                        <a:effectLst>
                          <a:outerShdw blurRad="38100" dist="38100" dir="2700000" algn="tl">
                            <a:srgbClr val="000000">
                              <a:alpha val="43137"/>
                            </a:srgbClr>
                          </a:outerShdw>
                        </a:effectLst>
                        <a:latin typeface="+mn-lt"/>
                        <a:ea typeface="Times New Roman"/>
                        <a:cs typeface="Arial" pitchFamily="34" charset="0"/>
                      </a:endParaRPr>
                    </a:p>
                    <a:p>
                      <a:pPr algn="ctr">
                        <a:spcAft>
                          <a:spcPts val="0"/>
                        </a:spcAft>
                      </a:pPr>
                      <a:r>
                        <a:rPr lang="es-MX" sz="1600" b="1" i="1" dirty="0" smtClean="0">
                          <a:effectLst>
                            <a:outerShdw blurRad="38100" dist="38100" dir="2700000" algn="tl">
                              <a:srgbClr val="000000">
                                <a:alpha val="43137"/>
                              </a:srgbClr>
                            </a:outerShdw>
                          </a:effectLst>
                          <a:latin typeface="+mn-lt"/>
                          <a:ea typeface="Times New Roman"/>
                          <a:cs typeface="Arial" pitchFamily="34" charset="0"/>
                        </a:rPr>
                        <a:t>CARACTERÍSTICAS DEL PROCESO</a:t>
                      </a:r>
                      <a:endParaRPr lang="es-MX" sz="1600" b="1" i="1" dirty="0">
                        <a:effectLst>
                          <a:outerShdw blurRad="38100" dist="38100" dir="2700000" algn="tl">
                            <a:srgbClr val="000000">
                              <a:alpha val="43137"/>
                            </a:srgbClr>
                          </a:outerShdw>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0" scaled="1"/>
                      <a:tileRect/>
                    </a:gradFill>
                  </a:tcPr>
                </a:tc>
                <a:tc>
                  <a:txBody>
                    <a:bodyPr/>
                    <a:lstStyle/>
                    <a:p>
                      <a:pPr algn="ctr">
                        <a:spcAft>
                          <a:spcPts val="0"/>
                        </a:spcAft>
                      </a:pPr>
                      <a:r>
                        <a:rPr lang="es-MX" sz="1600" b="1" i="1" dirty="0" smtClean="0">
                          <a:effectLst/>
                          <a:latin typeface="+mn-lt"/>
                          <a:ea typeface="Times New Roman"/>
                          <a:cs typeface="Arial" pitchFamily="34" charset="0"/>
                        </a:rPr>
                        <a:t>Mantener un alto promedio de utilización</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i="1" dirty="0" smtClean="0">
                          <a:effectLst/>
                          <a:latin typeface="+mn-lt"/>
                          <a:ea typeface="Times New Roman"/>
                          <a:cs typeface="Arial" pitchFamily="34" charset="0"/>
                        </a:rPr>
                        <a:t>Invertir en capacidades adicionales y procesos flexibles</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i="1" dirty="0" smtClean="0">
                          <a:effectLst/>
                          <a:latin typeface="+mn-lt"/>
                          <a:ea typeface="Times New Roman"/>
                          <a:cs typeface="Arial" pitchFamily="34" charset="0"/>
                        </a:rPr>
                        <a:t>Adoptar procesos modulares</a:t>
                      </a:r>
                      <a:r>
                        <a:rPr lang="es-ES" sz="1600" b="1" i="1" baseline="0" dirty="0" smtClean="0">
                          <a:effectLst/>
                          <a:latin typeface="+mn-lt"/>
                          <a:ea typeface="Times New Roman"/>
                          <a:cs typeface="Arial" pitchFamily="34" charset="0"/>
                        </a:rPr>
                        <a:t> que se presten a la personalización masiva</a:t>
                      </a:r>
                      <a:endParaRPr lang="es-MX" sz="16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39378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8" name="Rectángulo 7"/>
          <p:cNvSpPr/>
          <p:nvPr/>
        </p:nvSpPr>
        <p:spPr>
          <a:xfrm>
            <a:off x="1441929" y="1152516"/>
            <a:ext cx="9618788" cy="830997"/>
          </a:xfrm>
          <a:prstGeom prst="rect">
            <a:avLst/>
          </a:prstGeom>
        </p:spPr>
        <p:txBody>
          <a:bodyPr wrap="square">
            <a:spAutoFit/>
          </a:bodyPr>
          <a:lstStyle/>
          <a:p>
            <a:r>
              <a:rPr lang="es-ES" sz="2400" b="1" i="1" dirty="0" smtClean="0">
                <a:effectLst>
                  <a:outerShdw blurRad="38100" dist="38100" dir="2700000" algn="tl">
                    <a:srgbClr val="000000">
                      <a:alpha val="43137"/>
                    </a:srgbClr>
                  </a:outerShdw>
                </a:effectLst>
              </a:rPr>
              <a:t>ESTRATEGIAS </a:t>
            </a:r>
            <a:r>
              <a:rPr lang="es-ES" sz="2400" b="1" i="1" dirty="0">
                <a:effectLst>
                  <a:outerShdw blurRad="38100" dist="38100" dir="2700000" algn="tl">
                    <a:srgbClr val="000000">
                      <a:alpha val="43137"/>
                    </a:srgbClr>
                  </a:outerShdw>
                </a:effectLst>
              </a:rPr>
              <a:t>DE OPERACIONES </a:t>
            </a:r>
            <a:r>
              <a:rPr lang="es-ES" sz="2400" b="1" i="1" dirty="0" smtClean="0">
                <a:effectLst>
                  <a:outerShdw blurRad="38100" dist="38100" dir="2700000" algn="tl">
                    <a:srgbClr val="000000">
                      <a:alpha val="43137"/>
                    </a:srgbClr>
                  </a:outerShdw>
                </a:effectLst>
              </a:rPr>
              <a:t>vs DECISIONES </a:t>
            </a:r>
            <a:r>
              <a:rPr lang="es-ES" sz="2400" b="1" i="1" dirty="0">
                <a:effectLst>
                  <a:outerShdw blurRad="38100" dist="38100" dir="2700000" algn="tl">
                    <a:srgbClr val="000000">
                      <a:alpha val="43137"/>
                    </a:srgbClr>
                  </a:outerShdw>
                </a:effectLst>
              </a:rPr>
              <a:t>EN LA CADENA DE SUMINISTRO</a:t>
            </a:r>
          </a:p>
        </p:txBody>
      </p:sp>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graphicFrame>
        <p:nvGraphicFramePr>
          <p:cNvPr id="6" name="16 Tabla"/>
          <p:cNvGraphicFramePr>
            <a:graphicFrameLocks noGrp="1"/>
          </p:cNvGraphicFramePr>
          <p:nvPr>
            <p:extLst/>
          </p:nvPr>
        </p:nvGraphicFramePr>
        <p:xfrm>
          <a:off x="1572036" y="2110153"/>
          <a:ext cx="9932575" cy="4698160"/>
        </p:xfrm>
        <a:graphic>
          <a:graphicData uri="http://schemas.openxmlformats.org/drawingml/2006/table">
            <a:tbl>
              <a:tblPr/>
              <a:tblGrid>
                <a:gridCol w="2175706">
                  <a:extLst>
                    <a:ext uri="{9D8B030D-6E8A-4147-A177-3AD203B41FA5}">
                      <a16:colId xmlns:a16="http://schemas.microsoft.com/office/drawing/2014/main" val="20000"/>
                    </a:ext>
                  </a:extLst>
                </a:gridCol>
                <a:gridCol w="2554091">
                  <a:extLst>
                    <a:ext uri="{9D8B030D-6E8A-4147-A177-3AD203B41FA5}">
                      <a16:colId xmlns:a16="http://schemas.microsoft.com/office/drawing/2014/main" val="20001"/>
                    </a:ext>
                  </a:extLst>
                </a:gridCol>
                <a:gridCol w="2554091">
                  <a:extLst>
                    <a:ext uri="{9D8B030D-6E8A-4147-A177-3AD203B41FA5}">
                      <a16:colId xmlns:a16="http://schemas.microsoft.com/office/drawing/2014/main" val="20002"/>
                    </a:ext>
                  </a:extLst>
                </a:gridCol>
                <a:gridCol w="2648687">
                  <a:extLst>
                    <a:ext uri="{9D8B030D-6E8A-4147-A177-3AD203B41FA5}">
                      <a16:colId xmlns:a16="http://schemas.microsoft.com/office/drawing/2014/main" val="20003"/>
                    </a:ext>
                  </a:extLst>
                </a:gridCol>
              </a:tblGrid>
              <a:tr h="814031">
                <a:tc>
                  <a:txBody>
                    <a:bodyPr/>
                    <a:lstStyle/>
                    <a:p>
                      <a:pPr algn="l">
                        <a:spcAft>
                          <a:spcPts val="0"/>
                        </a:spcAft>
                      </a:pPr>
                      <a:endParaRPr lang="es-ES" sz="1400" b="1" dirty="0" smtClean="0">
                        <a:effectLst>
                          <a:outerShdw blurRad="38100" dist="38100" dir="2700000" algn="tl">
                            <a:srgbClr val="000000">
                              <a:alpha val="43137"/>
                            </a:srgbClr>
                          </a:outerShdw>
                        </a:effectLst>
                        <a:latin typeface="+mn-lt"/>
                        <a:ea typeface="Times New Roman"/>
                        <a:cs typeface="Times New Roman"/>
                      </a:endParaRPr>
                    </a:p>
                    <a:p>
                      <a:pPr algn="l">
                        <a:spcAft>
                          <a:spcPts val="0"/>
                        </a:spcAft>
                      </a:pPr>
                      <a:endParaRPr lang="es-MX" sz="1400" b="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MX" sz="1600" b="1" dirty="0" smtClean="0">
                        <a:solidFill>
                          <a:schemeClr val="bg1"/>
                        </a:solidFill>
                        <a:effectLst/>
                        <a:latin typeface="+mn-lt"/>
                        <a:ea typeface="Times New Roman"/>
                      </a:endParaRPr>
                    </a:p>
                    <a:p>
                      <a:pPr algn="ctr">
                        <a:spcAft>
                          <a:spcPts val="0"/>
                        </a:spcAft>
                      </a:pPr>
                      <a:r>
                        <a:rPr lang="es-MX" sz="1600" b="1" dirty="0" smtClean="0">
                          <a:solidFill>
                            <a:schemeClr val="bg1"/>
                          </a:solidFill>
                          <a:effectLst/>
                          <a:latin typeface="+mn-lt"/>
                          <a:ea typeface="Times New Roman"/>
                        </a:rPr>
                        <a:t>ESTRATEGIA DE BAJOS COSTOS</a:t>
                      </a:r>
                    </a:p>
                    <a:p>
                      <a:pPr algn="ctr">
                        <a:spcAft>
                          <a:spcPts val="0"/>
                        </a:spcAft>
                      </a:pPr>
                      <a:endParaRPr lang="es-MX" sz="16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a:spcAft>
                          <a:spcPts val="0"/>
                        </a:spcAft>
                      </a:pPr>
                      <a:endParaRPr lang="es-MX" sz="1600" b="1" dirty="0" smtClean="0">
                        <a:solidFill>
                          <a:schemeClr val="bg1"/>
                        </a:solidFill>
                        <a:effectLst/>
                        <a:latin typeface="+mn-lt"/>
                        <a:ea typeface="Times New Roman"/>
                      </a:endParaRPr>
                    </a:p>
                    <a:p>
                      <a:pPr algn="ctr">
                        <a:spcAft>
                          <a:spcPts val="0"/>
                        </a:spcAft>
                      </a:pPr>
                      <a:r>
                        <a:rPr lang="es-MX" sz="1600" b="1" dirty="0" smtClean="0">
                          <a:solidFill>
                            <a:schemeClr val="bg1"/>
                          </a:solidFill>
                          <a:effectLst/>
                          <a:latin typeface="+mn-lt"/>
                          <a:ea typeface="Times New Roman"/>
                        </a:rPr>
                        <a:t>ESTRATEGIA DE RESPUESTA</a:t>
                      </a:r>
                      <a:endParaRPr lang="es-MX" sz="16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schemeClr>
                    </a:solidFill>
                  </a:tcPr>
                </a:tc>
                <a:tc>
                  <a:txBody>
                    <a:bodyPr/>
                    <a:lstStyle/>
                    <a:p>
                      <a:pPr algn="ctr">
                        <a:spcAft>
                          <a:spcPts val="0"/>
                        </a:spcAft>
                      </a:pPr>
                      <a:endParaRPr lang="es-MX" sz="1600" b="1" dirty="0" smtClean="0">
                        <a:solidFill>
                          <a:schemeClr val="bg1"/>
                        </a:solidFill>
                        <a:effectLst/>
                        <a:latin typeface="+mn-lt"/>
                        <a:ea typeface="Times New Roman"/>
                      </a:endParaRPr>
                    </a:p>
                    <a:p>
                      <a:pPr algn="ctr">
                        <a:spcAft>
                          <a:spcPts val="0"/>
                        </a:spcAft>
                      </a:pPr>
                      <a:r>
                        <a:rPr lang="es-MX" sz="1600" b="1" dirty="0" smtClean="0">
                          <a:solidFill>
                            <a:schemeClr val="bg1"/>
                          </a:solidFill>
                          <a:effectLst/>
                          <a:latin typeface="+mn-lt"/>
                          <a:ea typeface="Times New Roman"/>
                        </a:rPr>
                        <a:t>ESTRATEGIA DE DIFERENCIACIÓN</a:t>
                      </a:r>
                      <a:endParaRPr lang="es-MX" sz="1600" b="1" dirty="0">
                        <a:solidFill>
                          <a:schemeClr val="bg1"/>
                        </a:solidFill>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240606">
                <a:tc>
                  <a:txBody>
                    <a:bodyPr/>
                    <a:lstStyle/>
                    <a:p>
                      <a:pPr algn="ctr">
                        <a:spcAft>
                          <a:spcPts val="0"/>
                        </a:spcAft>
                      </a:pPr>
                      <a:endParaRPr lang="es-ES" sz="1500" b="1" i="1" dirty="0" smtClean="0">
                        <a:effectLst>
                          <a:outerShdw blurRad="38100" dist="38100" dir="2700000" algn="tl">
                            <a:srgbClr val="000000">
                              <a:alpha val="43137"/>
                            </a:srgbClr>
                          </a:outerShdw>
                        </a:effectLst>
                        <a:latin typeface="+mn-lt"/>
                        <a:ea typeface="Times New Roman"/>
                        <a:cs typeface="Times New Roman"/>
                      </a:endParaRPr>
                    </a:p>
                    <a:p>
                      <a:pPr algn="ctr">
                        <a:spcAft>
                          <a:spcPts val="0"/>
                        </a:spcAft>
                      </a:pPr>
                      <a:endParaRPr lang="es-ES" sz="1500" b="1" i="1" dirty="0" smtClean="0">
                        <a:effectLst>
                          <a:outerShdw blurRad="38100" dist="38100" dir="2700000" algn="tl">
                            <a:srgbClr val="000000">
                              <a:alpha val="43137"/>
                            </a:srgbClr>
                          </a:outerShdw>
                        </a:effectLst>
                        <a:latin typeface="+mn-lt"/>
                        <a:ea typeface="Times New Roman"/>
                        <a:cs typeface="Times New Roman"/>
                      </a:endParaRPr>
                    </a:p>
                    <a:p>
                      <a:pPr algn="ctr">
                        <a:spcAft>
                          <a:spcPts val="0"/>
                        </a:spcAft>
                      </a:pPr>
                      <a:r>
                        <a:rPr lang="es-MX" sz="1500" b="1" i="1" dirty="0" smtClean="0">
                          <a:effectLst>
                            <a:outerShdw blurRad="38100" dist="38100" dir="2700000" algn="tl">
                              <a:srgbClr val="000000">
                                <a:alpha val="43137"/>
                              </a:srgbClr>
                            </a:outerShdw>
                          </a:effectLst>
                          <a:latin typeface="+mn-lt"/>
                          <a:ea typeface="Times New Roman"/>
                          <a:cs typeface="Arial" pitchFamily="34" charset="0"/>
                        </a:rPr>
                        <a:t>CARACTERÍSTICAS DEL  INVENTARIO</a:t>
                      </a:r>
                      <a:endParaRPr lang="es-MX" sz="1500" b="1" i="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tcPr>
                </a:tc>
                <a:tc>
                  <a:txBody>
                    <a:bodyPr/>
                    <a:lstStyle/>
                    <a:p>
                      <a:pPr algn="ctr">
                        <a:spcAft>
                          <a:spcPts val="0"/>
                        </a:spcAft>
                      </a:pPr>
                      <a:r>
                        <a:rPr lang="es-ES" sz="1500" b="1" i="1" dirty="0" smtClean="0">
                          <a:effectLst/>
                          <a:latin typeface="+mn-lt"/>
                          <a:ea typeface="+mn-ea"/>
                          <a:cs typeface="+mn-cs"/>
                        </a:rPr>
                        <a:t>Minimizar</a:t>
                      </a:r>
                      <a:r>
                        <a:rPr lang="es-ES" sz="1500" b="1" i="1" baseline="0" dirty="0" smtClean="0">
                          <a:effectLst/>
                          <a:latin typeface="+mn-lt"/>
                          <a:ea typeface="+mn-ea"/>
                          <a:cs typeface="+mn-cs"/>
                        </a:rPr>
                        <a:t> el inventario de toda la cadena para bajar los costos de mantenimiento asociados</a:t>
                      </a:r>
                      <a:endParaRPr lang="es-MX" sz="15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AR" sz="1500" b="1" i="1" dirty="0" smtClean="0"/>
                        <a:t>Desarrollar un sistema de respuesta con inventarios de seguridad mínimos que garanticen la respuesta</a:t>
                      </a:r>
                      <a:endParaRPr lang="es-MX" sz="15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AR" sz="1500" b="1" i="1" dirty="0" smtClean="0"/>
                        <a:t> Minimizar el inventario en la cadena asociada a la obsolescencia para evitarla</a:t>
                      </a:r>
                    </a:p>
                    <a:p>
                      <a:pPr algn="ctr">
                        <a:spcAft>
                          <a:spcPts val="0"/>
                        </a:spcAft>
                      </a:pPr>
                      <a:endParaRPr lang="es-MX" sz="15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41097">
                <a:tc>
                  <a:txBody>
                    <a:bodyPr/>
                    <a:lstStyle/>
                    <a:p>
                      <a:pPr algn="ctr">
                        <a:spcAft>
                          <a:spcPts val="0"/>
                        </a:spcAft>
                      </a:pPr>
                      <a:endParaRPr lang="es-ES" sz="1500" b="1" i="1" dirty="0" smtClean="0">
                        <a:effectLst>
                          <a:outerShdw blurRad="38100" dist="38100" dir="2700000" algn="tl">
                            <a:srgbClr val="000000">
                              <a:alpha val="43137"/>
                            </a:srgbClr>
                          </a:outerShdw>
                        </a:effectLst>
                        <a:latin typeface="+mn-lt"/>
                        <a:ea typeface="Times New Roman"/>
                        <a:cs typeface="Times New Roman"/>
                      </a:endParaRPr>
                    </a:p>
                    <a:p>
                      <a:pPr algn="ctr">
                        <a:spcAft>
                          <a:spcPts val="0"/>
                        </a:spcAft>
                      </a:pPr>
                      <a:r>
                        <a:rPr lang="es-MX" sz="1500" b="1" i="1" dirty="0" smtClean="0">
                          <a:effectLst>
                            <a:outerShdw blurRad="38100" dist="38100" dir="2700000" algn="tl">
                              <a:srgbClr val="000000">
                                <a:alpha val="43137"/>
                              </a:srgbClr>
                            </a:outerShdw>
                          </a:effectLst>
                          <a:latin typeface="+mn-lt"/>
                          <a:ea typeface="Times New Roman"/>
                          <a:cs typeface="Arial" pitchFamily="34" charset="0"/>
                        </a:rPr>
                        <a:t>CARACTERÍSTICAS DEL  TIEMPO DE ENTREGA</a:t>
                      </a:r>
                      <a:endParaRPr lang="es-MX" sz="1500" b="1" i="1" dirty="0">
                        <a:effectLst>
                          <a:outerShdw blurRad="38100" dist="38100" dir="2700000" algn="tl">
                            <a:srgbClr val="000000">
                              <a:alpha val="43137"/>
                            </a:srgbClr>
                          </a:outerShdw>
                        </a:effectLst>
                        <a:latin typeface="+mn-lt"/>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tcPr>
                </a:tc>
                <a:tc>
                  <a:txBody>
                    <a:bodyPr/>
                    <a:lstStyle/>
                    <a:p>
                      <a:pPr algn="ctr">
                        <a:spcAft>
                          <a:spcPts val="0"/>
                        </a:spcAft>
                      </a:pPr>
                      <a:r>
                        <a:rPr lang="es-MX" sz="1500" b="1" i="1" dirty="0" smtClean="0">
                          <a:effectLst/>
                          <a:latin typeface="+mn-lt"/>
                          <a:ea typeface="Times New Roman"/>
                          <a:cs typeface="Arial" pitchFamily="34" charset="0"/>
                        </a:rPr>
                        <a:t>Acortar los tiempos de entrega cuidando el balance de costo de todas los procesos asociados</a:t>
                      </a:r>
                      <a:endParaRPr lang="es-MX" sz="15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500" b="1" i="1" dirty="0" smtClean="0">
                          <a:effectLst/>
                          <a:latin typeface="+mn-lt"/>
                          <a:ea typeface="Times New Roman"/>
                          <a:cs typeface="Arial" pitchFamily="34" charset="0"/>
                        </a:rPr>
                        <a:t>Fuerte inversión en reducir el tiempos de entrega de producción</a:t>
                      </a:r>
                      <a:endParaRPr lang="es-MX" sz="15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500" b="1" i="1" dirty="0" smtClean="0">
                          <a:effectLst/>
                          <a:latin typeface="+mn-lt"/>
                          <a:ea typeface="Times New Roman"/>
                          <a:cs typeface="Arial" pitchFamily="34" charset="0"/>
                        </a:rPr>
                        <a:t>Fuerte inversión en reducir los tiempos de desarrollo</a:t>
                      </a:r>
                      <a:endParaRPr lang="es-MX" sz="15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41097">
                <a:tc>
                  <a:txBody>
                    <a:bodyPr/>
                    <a:lstStyle/>
                    <a:p>
                      <a:pPr algn="ctr">
                        <a:spcAft>
                          <a:spcPts val="0"/>
                        </a:spcAft>
                      </a:pPr>
                      <a:endParaRPr lang="es-MX" sz="1500" b="1" i="1" dirty="0" smtClean="0">
                        <a:effectLst>
                          <a:outerShdw blurRad="38100" dist="38100" dir="2700000" algn="tl">
                            <a:srgbClr val="000000">
                              <a:alpha val="43137"/>
                            </a:srgbClr>
                          </a:outerShdw>
                        </a:effectLst>
                        <a:latin typeface="+mn-lt"/>
                        <a:ea typeface="Times New Roman"/>
                        <a:cs typeface="Arial" pitchFamily="34" charset="0"/>
                      </a:endParaRPr>
                    </a:p>
                    <a:p>
                      <a:pPr algn="ctr">
                        <a:spcAft>
                          <a:spcPts val="0"/>
                        </a:spcAft>
                      </a:pPr>
                      <a:r>
                        <a:rPr lang="es-MX" sz="1500" b="1" i="1" dirty="0" smtClean="0">
                          <a:effectLst>
                            <a:outerShdw blurRad="38100" dist="38100" dir="2700000" algn="tl">
                              <a:srgbClr val="000000">
                                <a:alpha val="43137"/>
                              </a:srgbClr>
                            </a:outerShdw>
                          </a:effectLst>
                          <a:latin typeface="+mn-lt"/>
                          <a:ea typeface="Times New Roman"/>
                          <a:cs typeface="Arial" pitchFamily="34" charset="0"/>
                        </a:rPr>
                        <a:t>CARACTERÍSTICAS DEL DISEÑO DE PRODUCTOS</a:t>
                      </a:r>
                      <a:endParaRPr lang="es-MX" sz="1500" b="1" i="1" dirty="0">
                        <a:effectLst>
                          <a:outerShdw blurRad="38100" dist="38100" dir="2700000" algn="tl">
                            <a:srgbClr val="000000">
                              <a:alpha val="43137"/>
                            </a:srgbClr>
                          </a:outerShdw>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8900000" scaled="1"/>
                      <a:tileRect/>
                    </a:gradFill>
                  </a:tcPr>
                </a:tc>
                <a:tc>
                  <a:txBody>
                    <a:bodyPr/>
                    <a:lstStyle/>
                    <a:p>
                      <a:pPr algn="ctr">
                        <a:spcAft>
                          <a:spcPts val="0"/>
                        </a:spcAft>
                      </a:pPr>
                      <a:r>
                        <a:rPr lang="es-MX" sz="1500" b="1" i="1" dirty="0" smtClean="0">
                          <a:effectLst/>
                          <a:latin typeface="+mn-lt"/>
                          <a:ea typeface="Times New Roman"/>
                          <a:cs typeface="Arial" pitchFamily="34" charset="0"/>
                        </a:rPr>
                        <a:t>Maximizar el desempeño minimizando el costo</a:t>
                      </a:r>
                      <a:endParaRPr lang="es-MX" sz="15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i="1" dirty="0" smtClean="0">
                          <a:effectLst/>
                          <a:latin typeface="+mn-lt"/>
                          <a:ea typeface="Times New Roman"/>
                          <a:cs typeface="Arial" pitchFamily="34" charset="0"/>
                        </a:rPr>
                        <a:t>Centrarse en un diseño de productos que minimicen los tiempos de preparación, producción y montaje</a:t>
                      </a:r>
                      <a:endParaRPr lang="es-MX" sz="15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500" b="1" i="1" dirty="0" smtClean="0">
                          <a:effectLst/>
                          <a:latin typeface="+mn-lt"/>
                          <a:ea typeface="Times New Roman"/>
                          <a:cs typeface="Arial" pitchFamily="34" charset="0"/>
                        </a:rPr>
                        <a:t>Adoptar diseños modulares para sostener y posponer en el tiempo</a:t>
                      </a:r>
                      <a:r>
                        <a:rPr lang="es-ES" sz="1500" b="1" i="1" baseline="0" dirty="0" smtClean="0">
                          <a:effectLst/>
                          <a:latin typeface="+mn-lt"/>
                          <a:ea typeface="Times New Roman"/>
                          <a:cs typeface="Arial" pitchFamily="34" charset="0"/>
                        </a:rPr>
                        <a:t> </a:t>
                      </a:r>
                      <a:r>
                        <a:rPr lang="es-ES" sz="1500" b="1" i="1" dirty="0" smtClean="0">
                          <a:effectLst/>
                          <a:latin typeface="+mn-lt"/>
                          <a:ea typeface="Times New Roman"/>
                          <a:cs typeface="Arial" pitchFamily="34" charset="0"/>
                        </a:rPr>
                        <a:t>la diferenciación del producto/servicio</a:t>
                      </a:r>
                      <a:endParaRPr lang="es-MX" sz="1500" b="1" i="1" dirty="0">
                        <a:effectLst/>
                        <a:latin typeface="+mn-lt"/>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5366560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8" name="Rectángulo 7"/>
          <p:cNvSpPr/>
          <p:nvPr/>
        </p:nvSpPr>
        <p:spPr>
          <a:xfrm>
            <a:off x="1441929" y="1152516"/>
            <a:ext cx="9618788" cy="461665"/>
          </a:xfrm>
          <a:prstGeom prst="rect">
            <a:avLst/>
          </a:prstGeom>
        </p:spPr>
        <p:txBody>
          <a:bodyPr wrap="square">
            <a:spAutoFit/>
          </a:bodyPr>
          <a:lstStyle/>
          <a:p>
            <a:r>
              <a:rPr lang="es-ES" sz="2400" b="1" i="1" dirty="0" smtClean="0">
                <a:effectLst>
                  <a:outerShdw blurRad="38100" dist="38100" dir="2700000" algn="tl">
                    <a:srgbClr val="000000">
                      <a:alpha val="43137"/>
                    </a:srgbClr>
                  </a:outerShdw>
                </a:effectLst>
              </a:rPr>
              <a:t>ESTRATEGIAS </a:t>
            </a:r>
            <a:r>
              <a:rPr lang="es-ES" sz="2400" b="1" i="1" dirty="0">
                <a:effectLst>
                  <a:outerShdw blurRad="38100" dist="38100" dir="2700000" algn="tl">
                    <a:srgbClr val="000000">
                      <a:alpha val="43137"/>
                    </a:srgbClr>
                  </a:outerShdw>
                </a:effectLst>
              </a:rPr>
              <a:t>DE </a:t>
            </a:r>
            <a:r>
              <a:rPr lang="es-ES" sz="2400" b="1" i="1" dirty="0" smtClean="0">
                <a:effectLst>
                  <a:outerShdw blurRad="38100" dist="38100" dir="2700000" algn="tl">
                    <a:srgbClr val="000000">
                      <a:alpha val="43137"/>
                    </a:srgbClr>
                  </a:outerShdw>
                </a:effectLst>
              </a:rPr>
              <a:t>SUMINISTRO PARA SERVICIOS Y MANUFACTURA</a:t>
            </a:r>
            <a:endParaRPr lang="es-ES" sz="2400" b="1" i="1" dirty="0">
              <a:effectLst>
                <a:outerShdw blurRad="38100" dist="38100" dir="2700000" algn="tl">
                  <a:srgbClr val="000000">
                    <a:alpha val="43137"/>
                  </a:srgbClr>
                </a:outerShdw>
              </a:effectLst>
            </a:endParaRPr>
          </a:p>
        </p:txBody>
      </p:sp>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sp>
        <p:nvSpPr>
          <p:cNvPr id="7" name="4 Rectángulo"/>
          <p:cNvSpPr/>
          <p:nvPr/>
        </p:nvSpPr>
        <p:spPr>
          <a:xfrm>
            <a:off x="1565031" y="2070110"/>
            <a:ext cx="5155631" cy="1785104"/>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w="57150">
            <a:solidFill>
              <a:schemeClr val="bg2">
                <a:lumMod val="25000"/>
              </a:schemeClr>
            </a:solidFill>
          </a:ln>
        </p:spPr>
        <p:txBody>
          <a:bodyPr wrap="square">
            <a:spAutoFit/>
          </a:bodyPr>
          <a:lstStyle/>
          <a:p>
            <a:pPr lvl="0" algn="ctr"/>
            <a:r>
              <a:rPr lang="es-MX" sz="2200" b="1" i="1" dirty="0" smtClean="0">
                <a:solidFill>
                  <a:srgbClr val="C00000"/>
                </a:solidFill>
                <a:latin typeface="Avenir-Heavy"/>
              </a:rPr>
              <a:t>Cadena </a:t>
            </a:r>
            <a:r>
              <a:rPr lang="es-MX" sz="2200" b="1" i="1" dirty="0">
                <a:solidFill>
                  <a:srgbClr val="C00000"/>
                </a:solidFill>
                <a:latin typeface="Avenir-Heavy"/>
              </a:rPr>
              <a:t>de </a:t>
            </a:r>
            <a:r>
              <a:rPr lang="es-MX" sz="2200" b="1" i="1" dirty="0" smtClean="0">
                <a:solidFill>
                  <a:srgbClr val="C00000"/>
                </a:solidFill>
                <a:latin typeface="Avenir-Heavy"/>
              </a:rPr>
              <a:t>Suministro para Servicios</a:t>
            </a:r>
            <a:endParaRPr lang="es-MX" sz="2200" b="1" i="1" dirty="0">
              <a:solidFill>
                <a:srgbClr val="C00000"/>
              </a:solidFill>
              <a:latin typeface="Avenir-Heavy"/>
            </a:endParaRPr>
          </a:p>
          <a:p>
            <a:pPr algn="ctr"/>
            <a:r>
              <a:rPr lang="es-MX" sz="2200" b="1" i="1" u="none" strike="noStrike" baseline="0" dirty="0" smtClean="0">
                <a:latin typeface="Utopia-Regular"/>
              </a:rPr>
              <a:t>Se basa en la necesidad de proporcionar apoyo a los elementos esenciales de los diversos paquetes de servicios que entrega</a:t>
            </a:r>
            <a:endParaRPr lang="es-MX" sz="2200" b="1" i="1" dirty="0"/>
          </a:p>
        </p:txBody>
      </p:sp>
      <p:sp>
        <p:nvSpPr>
          <p:cNvPr id="10" name="5 Rectángulo"/>
          <p:cNvSpPr/>
          <p:nvPr/>
        </p:nvSpPr>
        <p:spPr>
          <a:xfrm>
            <a:off x="7044023" y="2380209"/>
            <a:ext cx="4333224" cy="1785104"/>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0800000" scaled="1"/>
            <a:tileRect/>
          </a:gradFill>
          <a:ln w="57150">
            <a:solidFill>
              <a:schemeClr val="bg2">
                <a:lumMod val="25000"/>
              </a:schemeClr>
            </a:solidFill>
          </a:ln>
        </p:spPr>
        <p:txBody>
          <a:bodyPr wrap="square">
            <a:spAutoFit/>
          </a:bodyPr>
          <a:lstStyle/>
          <a:p>
            <a:pPr lvl="0" algn="ctr"/>
            <a:r>
              <a:rPr lang="es-MX" sz="2200" b="1" i="1" dirty="0" smtClean="0">
                <a:solidFill>
                  <a:srgbClr val="C00000"/>
                </a:solidFill>
                <a:latin typeface="Avenir-Heavy"/>
              </a:rPr>
              <a:t>Paquetes de Servicios</a:t>
            </a:r>
            <a:endParaRPr lang="es-MX" sz="2200" b="1" i="1" dirty="0">
              <a:solidFill>
                <a:srgbClr val="C00000"/>
              </a:solidFill>
              <a:latin typeface="Avenir-Heavy"/>
            </a:endParaRPr>
          </a:p>
          <a:p>
            <a:pPr algn="ctr"/>
            <a:r>
              <a:rPr lang="es-MX" sz="2200" b="1" i="1" u="none" strike="noStrike" baseline="0" dirty="0" smtClean="0">
                <a:latin typeface="Utopia-Regular"/>
              </a:rPr>
              <a:t>Instalaciones de apoyo, bienes facilitadores, servicios explícitos y servicios implícitos.</a:t>
            </a:r>
            <a:endParaRPr lang="es-MX" sz="2200" b="1" i="1" dirty="0">
              <a:latin typeface="HelveticaNeue-LightCond"/>
            </a:endParaRPr>
          </a:p>
        </p:txBody>
      </p:sp>
      <p:sp>
        <p:nvSpPr>
          <p:cNvPr id="11" name="6 Rectángulo"/>
          <p:cNvSpPr/>
          <p:nvPr/>
        </p:nvSpPr>
        <p:spPr>
          <a:xfrm>
            <a:off x="1565031" y="4097367"/>
            <a:ext cx="5155631" cy="1785104"/>
          </a:xfrm>
          <a:prstGeom prst="rect">
            <a:avLst/>
          </a:prstGeom>
          <a:solidFill>
            <a:schemeClr val="tx2">
              <a:lumMod val="20000"/>
              <a:lumOff val="80000"/>
            </a:schemeClr>
          </a:solidFill>
          <a:ln w="57150">
            <a:solidFill>
              <a:schemeClr val="bg2">
                <a:lumMod val="25000"/>
              </a:schemeClr>
            </a:solidFill>
          </a:ln>
        </p:spPr>
        <p:txBody>
          <a:bodyPr wrap="square">
            <a:spAutoFit/>
          </a:bodyPr>
          <a:lstStyle/>
          <a:p>
            <a:pPr lvl="0" algn="ctr"/>
            <a:r>
              <a:rPr lang="es-MX" sz="2200" b="1" i="1" dirty="0" smtClean="0">
                <a:solidFill>
                  <a:srgbClr val="C00000"/>
                </a:solidFill>
                <a:latin typeface="Avenir-Heavy"/>
              </a:rPr>
              <a:t>Cadena </a:t>
            </a:r>
            <a:r>
              <a:rPr lang="es-MX" sz="2200" b="1" i="1" dirty="0">
                <a:solidFill>
                  <a:srgbClr val="C00000"/>
                </a:solidFill>
                <a:latin typeface="Avenir-Heavy"/>
              </a:rPr>
              <a:t>de </a:t>
            </a:r>
            <a:r>
              <a:rPr lang="es-MX" sz="2200" b="1" i="1" dirty="0" smtClean="0">
                <a:solidFill>
                  <a:srgbClr val="C00000"/>
                </a:solidFill>
                <a:latin typeface="Avenir-Heavy"/>
              </a:rPr>
              <a:t>Suministro para Manufactura</a:t>
            </a:r>
            <a:endParaRPr lang="es-MX" sz="2200" b="1" i="1" dirty="0">
              <a:solidFill>
                <a:srgbClr val="C00000"/>
              </a:solidFill>
              <a:latin typeface="Avenir-Heavy"/>
            </a:endParaRPr>
          </a:p>
          <a:p>
            <a:pPr algn="ctr"/>
            <a:r>
              <a:rPr lang="es-MX" sz="2200" b="1" i="1" u="none" strike="noStrike" baseline="0" dirty="0" smtClean="0">
                <a:latin typeface="Utopia-Regular"/>
              </a:rPr>
              <a:t>Se basa en controlar el inventario mediante la administración de los flujos de materiales.</a:t>
            </a:r>
            <a:endParaRPr lang="es-MX" sz="2200" b="1" i="1" dirty="0"/>
          </a:p>
        </p:txBody>
      </p:sp>
      <p:sp>
        <p:nvSpPr>
          <p:cNvPr id="12" name="7 Rectángulo"/>
          <p:cNvSpPr/>
          <p:nvPr/>
        </p:nvSpPr>
        <p:spPr>
          <a:xfrm>
            <a:off x="7044023" y="4411923"/>
            <a:ext cx="4333224" cy="2123658"/>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a:ln w="57150">
            <a:solidFill>
              <a:schemeClr val="bg2">
                <a:lumMod val="25000"/>
              </a:schemeClr>
            </a:solidFill>
          </a:ln>
        </p:spPr>
        <p:txBody>
          <a:bodyPr wrap="square">
            <a:spAutoFit/>
          </a:bodyPr>
          <a:lstStyle/>
          <a:p>
            <a:pPr lvl="0" algn="ctr"/>
            <a:r>
              <a:rPr lang="es-MX" sz="2200" b="1" i="1" dirty="0" smtClean="0">
                <a:solidFill>
                  <a:srgbClr val="C00000"/>
                </a:solidFill>
                <a:latin typeface="Avenir-Heavy"/>
              </a:rPr>
              <a:t>Inventario </a:t>
            </a:r>
          </a:p>
          <a:p>
            <a:pPr lvl="0" algn="ctr"/>
            <a:r>
              <a:rPr lang="es-MX" sz="2200" b="1" i="1" u="none" strike="noStrike" baseline="0" dirty="0" smtClean="0">
                <a:latin typeface="Utopia-Regular"/>
              </a:rPr>
              <a:t>Acumulación de materiales utilizada para satisfacer la demanda de clientes o apoyar la producción de bienes o servicios.</a:t>
            </a:r>
            <a:endParaRPr lang="es-MX" sz="2200" b="1" i="1" dirty="0">
              <a:latin typeface="HelveticaNeue-LightCond"/>
            </a:endParaRPr>
          </a:p>
        </p:txBody>
      </p:sp>
    </p:spTree>
    <p:extLst>
      <p:ext uri="{BB962C8B-B14F-4D97-AF65-F5344CB8AC3E}">
        <p14:creationId xmlns:p14="http://schemas.microsoft.com/office/powerpoint/2010/main" val="279640434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3317627" y="4381166"/>
            <a:ext cx="4495272" cy="234788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ángulo 7"/>
          <p:cNvSpPr/>
          <p:nvPr/>
        </p:nvSpPr>
        <p:spPr>
          <a:xfrm>
            <a:off x="1441929" y="1064591"/>
            <a:ext cx="9618788" cy="430887"/>
          </a:xfrm>
          <a:prstGeom prst="rect">
            <a:avLst/>
          </a:prstGeom>
        </p:spPr>
        <p:txBody>
          <a:bodyPr wrap="square">
            <a:spAutoFit/>
          </a:bodyPr>
          <a:lstStyle/>
          <a:p>
            <a:r>
              <a:rPr lang="es-ES" sz="2200" b="1" i="1" dirty="0">
                <a:effectLst>
                  <a:outerShdw blurRad="38100" dist="38100" dir="2700000" algn="tl">
                    <a:srgbClr val="000000">
                      <a:alpha val="43137"/>
                    </a:srgbClr>
                  </a:outerShdw>
                </a:effectLst>
              </a:rPr>
              <a:t>CARACTERÍSTICAS DE LA CADENA </a:t>
            </a:r>
            <a:r>
              <a:rPr lang="es-ES" sz="2200" b="1" i="1" dirty="0" smtClean="0">
                <a:effectLst>
                  <a:outerShdw blurRad="38100" dist="38100" dir="2700000" algn="tl">
                    <a:srgbClr val="000000">
                      <a:alpha val="43137"/>
                    </a:srgbClr>
                  </a:outerShdw>
                </a:effectLst>
              </a:rPr>
              <a:t>EN </a:t>
            </a:r>
            <a:r>
              <a:rPr lang="es-ES" sz="2200" b="1" i="1" dirty="0">
                <a:effectLst>
                  <a:outerShdw blurRad="38100" dist="38100" dir="2700000" algn="tl">
                    <a:srgbClr val="000000">
                      <a:alpha val="43137"/>
                    </a:srgbClr>
                  </a:outerShdw>
                </a:effectLst>
              </a:rPr>
              <a:t>FUNCIÓN DE LA DEMANDA </a:t>
            </a:r>
          </a:p>
        </p:txBody>
      </p:sp>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sp>
        <p:nvSpPr>
          <p:cNvPr id="10" name="3 Rectángulo"/>
          <p:cNvSpPr/>
          <p:nvPr/>
        </p:nvSpPr>
        <p:spPr>
          <a:xfrm>
            <a:off x="7895699" y="1571657"/>
            <a:ext cx="3165018" cy="5232202"/>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38100">
            <a:solidFill>
              <a:srgbClr val="480000"/>
            </a:solidFill>
          </a:ln>
        </p:spPr>
        <p:txBody>
          <a:bodyPr wrap="square">
            <a:spAutoFit/>
          </a:bodyPr>
          <a:lstStyle/>
          <a:p>
            <a:pPr algn="ctr">
              <a:spcBef>
                <a:spcPts val="600"/>
              </a:spcBef>
            </a:pPr>
            <a:r>
              <a:rPr lang="es-MX" b="1" dirty="0"/>
              <a:t>La selección del diseño adecuado de canal afecta en </a:t>
            </a:r>
            <a:r>
              <a:rPr lang="es-MX" b="1" dirty="0" smtClean="0"/>
              <a:t>la </a:t>
            </a:r>
            <a:r>
              <a:rPr lang="es-MX" b="1" dirty="0"/>
              <a:t>eficiencia y </a:t>
            </a:r>
            <a:r>
              <a:rPr lang="es-MX" b="1" dirty="0" smtClean="0"/>
              <a:t>la efectividad </a:t>
            </a:r>
            <a:r>
              <a:rPr lang="es-MX" b="1" dirty="0"/>
              <a:t>de la cadena de suministros. </a:t>
            </a:r>
            <a:endParaRPr lang="es-MX" b="1" dirty="0" smtClean="0"/>
          </a:p>
          <a:p>
            <a:pPr algn="ctr">
              <a:spcBef>
                <a:spcPts val="600"/>
              </a:spcBef>
            </a:pPr>
            <a:r>
              <a:rPr lang="es-MX" b="1" dirty="0" smtClean="0"/>
              <a:t>Existen </a:t>
            </a:r>
            <a:r>
              <a:rPr lang="es-MX" b="1" dirty="0"/>
              <a:t>dos estrategias importantes: el </a:t>
            </a:r>
            <a:r>
              <a:rPr lang="es-MX" b="1" i="1" dirty="0">
                <a:effectLst>
                  <a:outerShdw blurRad="38100" dist="38100" dir="2700000" algn="tl">
                    <a:srgbClr val="000000">
                      <a:alpha val="43137"/>
                    </a:srgbClr>
                  </a:outerShdw>
                </a:effectLst>
              </a:rPr>
              <a:t>suministro para almacenamiento </a:t>
            </a:r>
            <a:r>
              <a:rPr lang="es-MX" b="1" dirty="0"/>
              <a:t>y el </a:t>
            </a:r>
            <a:r>
              <a:rPr lang="es-MX" b="1" i="1" dirty="0">
                <a:effectLst>
                  <a:outerShdw blurRad="38100" dist="38100" dir="2700000" algn="tl">
                    <a:srgbClr val="000000">
                      <a:alpha val="43137"/>
                    </a:srgbClr>
                  </a:outerShdw>
                </a:effectLst>
              </a:rPr>
              <a:t>suministro para pedido</a:t>
            </a:r>
            <a:r>
              <a:rPr lang="es-MX" b="1" dirty="0"/>
              <a:t>. </a:t>
            </a:r>
            <a:endParaRPr lang="es-MX" b="1" dirty="0" smtClean="0"/>
          </a:p>
          <a:p>
            <a:pPr algn="ctr">
              <a:spcBef>
                <a:spcPts val="600"/>
              </a:spcBef>
            </a:pPr>
            <a:r>
              <a:rPr lang="es-MX" b="1" dirty="0" smtClean="0"/>
              <a:t>En su aplicación se presentan habitualmente como una </a:t>
            </a:r>
            <a:r>
              <a:rPr lang="es-MX" b="1" dirty="0"/>
              <a:t>mezcla de estrategias alternativas combinadas para cumplir con la variedad de características del producto y de la demanda.</a:t>
            </a:r>
          </a:p>
        </p:txBody>
      </p:sp>
      <p:sp>
        <p:nvSpPr>
          <p:cNvPr id="2" name="Rectángulo 1"/>
          <p:cNvSpPr/>
          <p:nvPr/>
        </p:nvSpPr>
        <p:spPr>
          <a:xfrm>
            <a:off x="1150663" y="1583403"/>
            <a:ext cx="2207999" cy="2707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 name="CuadroTexto 2"/>
          <p:cNvSpPr txBox="1"/>
          <p:nvPr/>
        </p:nvSpPr>
        <p:spPr>
          <a:xfrm>
            <a:off x="1150663" y="1642081"/>
            <a:ext cx="2207999" cy="553998"/>
          </a:xfrm>
          <a:prstGeom prst="rect">
            <a:avLst/>
          </a:prstGeom>
          <a:noFill/>
        </p:spPr>
        <p:txBody>
          <a:bodyPr wrap="square" rtlCol="0">
            <a:spAutoFit/>
          </a:bodyPr>
          <a:lstStyle/>
          <a:p>
            <a:pPr algn="ctr"/>
            <a:r>
              <a:rPr lang="es-ES" sz="1500" b="1" i="1" dirty="0" smtClean="0">
                <a:solidFill>
                  <a:srgbClr val="FFFF00"/>
                </a:solidFill>
              </a:rPr>
              <a:t>Tipo de Cadena de Suministros</a:t>
            </a:r>
            <a:endParaRPr lang="en-US" sz="1500" b="1" i="1" dirty="0">
              <a:solidFill>
                <a:srgbClr val="FFFF00"/>
              </a:solidFill>
            </a:endParaRPr>
          </a:p>
        </p:txBody>
      </p:sp>
      <p:sp>
        <p:nvSpPr>
          <p:cNvPr id="5" name="Rectángulo 4"/>
          <p:cNvSpPr/>
          <p:nvPr/>
        </p:nvSpPr>
        <p:spPr>
          <a:xfrm>
            <a:off x="3358662" y="1583403"/>
            <a:ext cx="4451624" cy="27072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adroTexto 10"/>
          <p:cNvSpPr txBox="1"/>
          <p:nvPr/>
        </p:nvSpPr>
        <p:spPr>
          <a:xfrm>
            <a:off x="3394863" y="1688111"/>
            <a:ext cx="4185139" cy="338554"/>
          </a:xfrm>
          <a:prstGeom prst="rect">
            <a:avLst/>
          </a:prstGeom>
          <a:noFill/>
        </p:spPr>
        <p:txBody>
          <a:bodyPr wrap="square" rtlCol="0">
            <a:spAutoFit/>
          </a:bodyPr>
          <a:lstStyle/>
          <a:p>
            <a:r>
              <a:rPr lang="es-ES" sz="1600" b="1" i="1" dirty="0" smtClean="0"/>
              <a:t>Características de diseño de canal</a:t>
            </a:r>
            <a:endParaRPr lang="en-US" sz="1600" b="1" i="1" dirty="0"/>
          </a:p>
        </p:txBody>
      </p:sp>
      <p:sp>
        <p:nvSpPr>
          <p:cNvPr id="12" name="CuadroTexto 11"/>
          <p:cNvSpPr txBox="1"/>
          <p:nvPr/>
        </p:nvSpPr>
        <p:spPr>
          <a:xfrm>
            <a:off x="1150663" y="2479423"/>
            <a:ext cx="2171797" cy="1200329"/>
          </a:xfrm>
          <a:prstGeom prst="rect">
            <a:avLst/>
          </a:prstGeom>
          <a:noFill/>
        </p:spPr>
        <p:txBody>
          <a:bodyPr wrap="square" rtlCol="0">
            <a:spAutoFit/>
          </a:bodyPr>
          <a:lstStyle/>
          <a:p>
            <a:pPr algn="ctr"/>
            <a:r>
              <a:rPr lang="es-ES" b="1" dirty="0" smtClean="0">
                <a:solidFill>
                  <a:schemeClr val="bg1"/>
                </a:solidFill>
              </a:rPr>
              <a:t>EFICIENTE</a:t>
            </a:r>
          </a:p>
          <a:p>
            <a:pPr algn="ctr"/>
            <a:endParaRPr lang="es-ES" b="1" dirty="0" smtClean="0">
              <a:solidFill>
                <a:schemeClr val="bg1"/>
              </a:solidFill>
            </a:endParaRPr>
          </a:p>
          <a:p>
            <a:pPr algn="ctr"/>
            <a:r>
              <a:rPr lang="es-ES" b="1" dirty="0" smtClean="0">
                <a:solidFill>
                  <a:schemeClr val="bg1"/>
                </a:solidFill>
              </a:rPr>
              <a:t>Suministros para almacenamiento</a:t>
            </a:r>
            <a:endParaRPr lang="en-US" b="1" dirty="0">
              <a:solidFill>
                <a:schemeClr val="bg1"/>
              </a:solidFill>
            </a:endParaRPr>
          </a:p>
        </p:txBody>
      </p:sp>
      <p:sp>
        <p:nvSpPr>
          <p:cNvPr id="13" name="Rectángulo 12"/>
          <p:cNvSpPr/>
          <p:nvPr/>
        </p:nvSpPr>
        <p:spPr>
          <a:xfrm>
            <a:off x="1114461" y="4371904"/>
            <a:ext cx="2207999" cy="234788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6" name="CuadroTexto 15"/>
          <p:cNvSpPr txBox="1"/>
          <p:nvPr/>
        </p:nvSpPr>
        <p:spPr>
          <a:xfrm>
            <a:off x="1114461" y="4662385"/>
            <a:ext cx="2171797" cy="1477328"/>
          </a:xfrm>
          <a:prstGeom prst="rect">
            <a:avLst/>
          </a:prstGeom>
          <a:noFill/>
        </p:spPr>
        <p:txBody>
          <a:bodyPr wrap="square" rtlCol="0">
            <a:spAutoFit/>
          </a:bodyPr>
          <a:lstStyle/>
          <a:p>
            <a:pPr algn="ctr"/>
            <a:r>
              <a:rPr lang="es-ES" b="1" dirty="0" smtClean="0">
                <a:solidFill>
                  <a:schemeClr val="bg1"/>
                </a:solidFill>
              </a:rPr>
              <a:t>CON CAPACIDAD DE RESPUESTA</a:t>
            </a:r>
          </a:p>
          <a:p>
            <a:pPr algn="ctr"/>
            <a:endParaRPr lang="es-ES" b="1" dirty="0" smtClean="0">
              <a:solidFill>
                <a:schemeClr val="bg1"/>
              </a:solidFill>
            </a:endParaRPr>
          </a:p>
          <a:p>
            <a:pPr algn="ctr"/>
            <a:r>
              <a:rPr lang="es-ES" b="1" dirty="0" smtClean="0">
                <a:solidFill>
                  <a:schemeClr val="bg1"/>
                </a:solidFill>
              </a:rPr>
              <a:t>Suministros para pedido</a:t>
            </a:r>
            <a:endParaRPr lang="en-US" b="1" dirty="0">
              <a:solidFill>
                <a:schemeClr val="bg1"/>
              </a:solidFill>
            </a:endParaRPr>
          </a:p>
        </p:txBody>
      </p:sp>
      <p:sp>
        <p:nvSpPr>
          <p:cNvPr id="18" name="CuadroTexto 17"/>
          <p:cNvSpPr txBox="1"/>
          <p:nvPr/>
        </p:nvSpPr>
        <p:spPr>
          <a:xfrm>
            <a:off x="3358661" y="2433405"/>
            <a:ext cx="4460103" cy="1400383"/>
          </a:xfrm>
          <a:prstGeom prst="rect">
            <a:avLst/>
          </a:prstGeom>
          <a:noFill/>
        </p:spPr>
        <p:txBody>
          <a:bodyPr wrap="square" rtlCol="0">
            <a:spAutoFit/>
          </a:bodyPr>
          <a:lstStyle/>
          <a:p>
            <a:pPr marL="285750" indent="-285750">
              <a:buFont typeface="Arial" panose="020B0604020202020204" pitchFamily="34" charset="0"/>
              <a:buChar char="•"/>
            </a:pPr>
            <a:r>
              <a:rPr lang="es-ES" sz="1700" b="1" dirty="0" smtClean="0"/>
              <a:t>Corridas de producción económicas</a:t>
            </a:r>
          </a:p>
          <a:p>
            <a:pPr marL="285750" indent="-285750">
              <a:buFont typeface="Arial" panose="020B0604020202020204" pitchFamily="34" charset="0"/>
              <a:buChar char="•"/>
            </a:pPr>
            <a:r>
              <a:rPr lang="es-ES" sz="1700" b="1" dirty="0" smtClean="0"/>
              <a:t>Inventarios de productos terminados</a:t>
            </a:r>
          </a:p>
          <a:p>
            <a:pPr marL="285750" indent="-285750">
              <a:buFont typeface="Arial" panose="020B0604020202020204" pitchFamily="34" charset="0"/>
              <a:buChar char="•"/>
            </a:pPr>
            <a:r>
              <a:rPr lang="es-ES" sz="1700" b="1" dirty="0" smtClean="0"/>
              <a:t>Cantidades de compra económicas</a:t>
            </a:r>
          </a:p>
          <a:p>
            <a:pPr marL="285750" indent="-285750">
              <a:buFont typeface="Arial" panose="020B0604020202020204" pitchFamily="34" charset="0"/>
              <a:buChar char="•"/>
            </a:pPr>
            <a:r>
              <a:rPr lang="es-ES" sz="1700" b="1" dirty="0" smtClean="0"/>
              <a:t>Tamaños más grandes de envíos</a:t>
            </a:r>
          </a:p>
          <a:p>
            <a:pPr marL="285750" indent="-285750">
              <a:buFont typeface="Arial" panose="020B0604020202020204" pitchFamily="34" charset="0"/>
              <a:buChar char="•"/>
            </a:pPr>
            <a:r>
              <a:rPr lang="es-ES" sz="1700" b="1" dirty="0" smtClean="0"/>
              <a:t>Procesamiento de pedidos en lote</a:t>
            </a:r>
            <a:endParaRPr lang="en-US" sz="1700" b="1" dirty="0"/>
          </a:p>
        </p:txBody>
      </p:sp>
      <p:sp>
        <p:nvSpPr>
          <p:cNvPr id="19" name="CuadroTexto 18"/>
          <p:cNvSpPr txBox="1"/>
          <p:nvPr/>
        </p:nvSpPr>
        <p:spPr>
          <a:xfrm>
            <a:off x="3352796" y="4643193"/>
            <a:ext cx="4460103" cy="1923604"/>
          </a:xfrm>
          <a:prstGeom prst="rect">
            <a:avLst/>
          </a:prstGeom>
          <a:noFill/>
        </p:spPr>
        <p:txBody>
          <a:bodyPr wrap="square" rtlCol="0">
            <a:spAutoFit/>
          </a:bodyPr>
          <a:lstStyle/>
          <a:p>
            <a:pPr marL="285750" indent="-285750">
              <a:buFont typeface="Arial" panose="020B0604020202020204" pitchFamily="34" charset="0"/>
              <a:buChar char="•"/>
            </a:pPr>
            <a:r>
              <a:rPr lang="es-ES" sz="1700" b="1" dirty="0" smtClean="0"/>
              <a:t>Capacidad en exceso</a:t>
            </a:r>
          </a:p>
          <a:p>
            <a:pPr marL="285750" indent="-285750">
              <a:buFont typeface="Arial" panose="020B0604020202020204" pitchFamily="34" charset="0"/>
              <a:buChar char="•"/>
            </a:pPr>
            <a:r>
              <a:rPr lang="es-ES" sz="1700" b="1" dirty="0" smtClean="0"/>
              <a:t>Intercambio rápido</a:t>
            </a:r>
          </a:p>
          <a:p>
            <a:pPr marL="285750" indent="-285750">
              <a:buFont typeface="Arial" panose="020B0604020202020204" pitchFamily="34" charset="0"/>
              <a:buChar char="•"/>
            </a:pPr>
            <a:r>
              <a:rPr lang="es-ES" sz="1700" b="1" dirty="0" smtClean="0"/>
              <a:t>Tiempos cortos de entrega</a:t>
            </a:r>
          </a:p>
          <a:p>
            <a:pPr marL="285750" indent="-285750">
              <a:buFont typeface="Arial" panose="020B0604020202020204" pitchFamily="34" charset="0"/>
              <a:buChar char="•"/>
            </a:pPr>
            <a:r>
              <a:rPr lang="es-ES" sz="1700" b="1" dirty="0" smtClean="0"/>
              <a:t>Procesamiento Flexible</a:t>
            </a:r>
          </a:p>
          <a:p>
            <a:pPr marL="285750" indent="-285750">
              <a:buFont typeface="Arial" panose="020B0604020202020204" pitchFamily="34" charset="0"/>
              <a:buChar char="•"/>
            </a:pPr>
            <a:r>
              <a:rPr lang="es-ES" sz="1700" b="1" dirty="0" smtClean="0"/>
              <a:t>Transporte de primera calidad</a:t>
            </a:r>
          </a:p>
          <a:p>
            <a:pPr marL="285750" indent="-285750">
              <a:buFont typeface="Arial" panose="020B0604020202020204" pitchFamily="34" charset="0"/>
              <a:buChar char="•"/>
            </a:pPr>
            <a:r>
              <a:rPr lang="es-ES" sz="1700" b="1" dirty="0" smtClean="0"/>
              <a:t>Procesamiento de pedidos individuales</a:t>
            </a:r>
            <a:endParaRPr lang="en-US" sz="1700" b="1" dirty="0"/>
          </a:p>
        </p:txBody>
      </p:sp>
      <p:cxnSp>
        <p:nvCxnSpPr>
          <p:cNvPr id="21" name="Conector recto 20"/>
          <p:cNvCxnSpPr/>
          <p:nvPr/>
        </p:nvCxnSpPr>
        <p:spPr>
          <a:xfrm>
            <a:off x="1150663" y="2196079"/>
            <a:ext cx="639313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81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5"/>
          <p:cNvSpPr>
            <a:spLocks noGrp="1"/>
          </p:cNvSpPr>
          <p:nvPr>
            <p:ph idx="1"/>
          </p:nvPr>
        </p:nvSpPr>
        <p:spPr>
          <a:xfrm>
            <a:off x="1248227" y="1190166"/>
            <a:ext cx="10537372" cy="3777622"/>
          </a:xfrm>
        </p:spPr>
        <p:txBody>
          <a:bodyPr>
            <a:noAutofit/>
          </a:bodyPr>
          <a:lstStyle/>
          <a:p>
            <a:endParaRPr lang="en-US" sz="2200" dirty="0">
              <a:solidFill>
                <a:schemeClr val="tx1"/>
              </a:solidFill>
            </a:endParaRPr>
          </a:p>
          <a:p>
            <a:r>
              <a:rPr lang="en-US" sz="2200" b="1" dirty="0">
                <a:solidFill>
                  <a:schemeClr val="tx1"/>
                </a:solidFill>
              </a:rPr>
              <a:t>CONCEPTO DE </a:t>
            </a:r>
            <a:r>
              <a:rPr lang="en-US" sz="2200" b="1" dirty="0" smtClean="0">
                <a:solidFill>
                  <a:schemeClr val="tx1"/>
                </a:solidFill>
              </a:rPr>
              <a:t>VISIÓN </a:t>
            </a:r>
            <a:endParaRPr lang="en-US" sz="2200" dirty="0">
              <a:solidFill>
                <a:schemeClr val="tx1"/>
              </a:solidFill>
            </a:endParaRPr>
          </a:p>
          <a:p>
            <a:pPr marL="0" indent="0">
              <a:buNone/>
            </a:pPr>
            <a:r>
              <a:rPr lang="es-ES" sz="2000" dirty="0">
                <a:solidFill>
                  <a:schemeClr val="tx1"/>
                </a:solidFill>
              </a:rPr>
              <a:t>La visión empresarial se define como la explicación de todas las estrategias necesarias </a:t>
            </a:r>
            <a:r>
              <a:rPr lang="es-ES" sz="2000" dirty="0" smtClean="0">
                <a:solidFill>
                  <a:schemeClr val="tx1"/>
                </a:solidFill>
              </a:rPr>
              <a:t>para alcanzar </a:t>
            </a:r>
            <a:r>
              <a:rPr lang="es-ES" sz="2000" dirty="0">
                <a:solidFill>
                  <a:schemeClr val="tx1"/>
                </a:solidFill>
              </a:rPr>
              <a:t>los objetivos que la empresa se ha propuesto. En general </a:t>
            </a:r>
            <a:r>
              <a:rPr lang="es-ES" sz="2000" dirty="0" smtClean="0">
                <a:solidFill>
                  <a:schemeClr val="tx1"/>
                </a:solidFill>
              </a:rPr>
              <a:t>se </a:t>
            </a:r>
            <a:r>
              <a:rPr lang="es-ES" sz="2000" dirty="0">
                <a:solidFill>
                  <a:schemeClr val="tx1"/>
                </a:solidFill>
              </a:rPr>
              <a:t>deben integrar todos los ítems de un mercado cada vez más cambiante con </a:t>
            </a:r>
            <a:r>
              <a:rPr lang="es-ES" sz="2000" dirty="0" smtClean="0">
                <a:solidFill>
                  <a:schemeClr val="tx1"/>
                </a:solidFill>
              </a:rPr>
              <a:t>aquellas metas </a:t>
            </a:r>
            <a:r>
              <a:rPr lang="es-ES" sz="2000" dirty="0">
                <a:solidFill>
                  <a:schemeClr val="tx1"/>
                </a:solidFill>
              </a:rPr>
              <a:t>y objetivos que la dirección general se ha marcado.</a:t>
            </a:r>
          </a:p>
          <a:p>
            <a:pPr marL="0" indent="0">
              <a:buNone/>
            </a:pPr>
            <a:r>
              <a:rPr lang="es-ES" sz="2000" dirty="0">
                <a:solidFill>
                  <a:schemeClr val="tx1"/>
                </a:solidFill>
              </a:rPr>
              <a:t>La visión de una empresa establece su dirección, su mapa de ruta; es decir, responde a </a:t>
            </a:r>
            <a:r>
              <a:rPr lang="es-ES" sz="2000" dirty="0" smtClean="0">
                <a:solidFill>
                  <a:schemeClr val="tx1"/>
                </a:solidFill>
              </a:rPr>
              <a:t>la pregunta </a:t>
            </a:r>
            <a:r>
              <a:rPr lang="es-ES" sz="2000" dirty="0">
                <a:solidFill>
                  <a:schemeClr val="tx1"/>
                </a:solidFill>
              </a:rPr>
              <a:t>¿qué queremos para el futuro? También responde a ¿cómo </a:t>
            </a:r>
            <a:r>
              <a:rPr lang="es-ES" sz="2000" dirty="0" smtClean="0">
                <a:solidFill>
                  <a:schemeClr val="tx1"/>
                </a:solidFill>
              </a:rPr>
              <a:t>llegaremos?</a:t>
            </a:r>
          </a:p>
          <a:p>
            <a:pPr marL="0" indent="0">
              <a:buNone/>
            </a:pPr>
            <a:endParaRPr lang="es-ES" sz="800" dirty="0" smtClean="0">
              <a:solidFill>
                <a:schemeClr val="tx1"/>
              </a:solidFill>
            </a:endParaRPr>
          </a:p>
          <a:p>
            <a:pPr marL="0" indent="0">
              <a:buNone/>
            </a:pPr>
            <a:r>
              <a:rPr lang="es-ES" sz="2200" b="1" i="1" dirty="0">
                <a:solidFill>
                  <a:schemeClr val="tx1"/>
                </a:solidFill>
              </a:rPr>
              <a:t>“La visión de la empresa es el camino al cual se quiere dirigir a largo</a:t>
            </a:r>
          </a:p>
          <a:p>
            <a:pPr marL="0" indent="0">
              <a:buNone/>
            </a:pPr>
            <a:r>
              <a:rPr lang="es-ES" sz="2200" b="1" i="1" dirty="0">
                <a:solidFill>
                  <a:schemeClr val="tx1"/>
                </a:solidFill>
              </a:rPr>
              <a:t>plazo. Su definición sirve de rumbo y aliciente para orientar las decisiones</a:t>
            </a:r>
          </a:p>
          <a:p>
            <a:pPr marL="0" indent="0">
              <a:buNone/>
            </a:pPr>
            <a:r>
              <a:rPr lang="es-ES" sz="2200" b="1" i="1" dirty="0">
                <a:solidFill>
                  <a:schemeClr val="tx1"/>
                </a:solidFill>
              </a:rPr>
              <a:t>estratégicas de crecimiento y las de competitividad” (</a:t>
            </a:r>
            <a:r>
              <a:rPr lang="es-ES" sz="2200" b="1" i="1" dirty="0" err="1">
                <a:solidFill>
                  <a:schemeClr val="tx1"/>
                </a:solidFill>
              </a:rPr>
              <a:t>Fleitman</a:t>
            </a:r>
            <a:r>
              <a:rPr lang="es-ES" sz="2200" b="1" i="1" dirty="0">
                <a:solidFill>
                  <a:schemeClr val="tx1"/>
                </a:solidFill>
              </a:rPr>
              <a:t> Jack,</a:t>
            </a:r>
          </a:p>
          <a:p>
            <a:pPr marL="0" indent="0">
              <a:buNone/>
            </a:pPr>
            <a:r>
              <a:rPr lang="es-ES" sz="2200" b="1" i="1" dirty="0">
                <a:solidFill>
                  <a:schemeClr val="tx1"/>
                </a:solidFill>
              </a:rPr>
              <a:t>Negocios exitosos, 2000).</a:t>
            </a:r>
            <a:endParaRPr lang="en-US" sz="2200" b="1" i="1" dirty="0">
              <a:solidFill>
                <a:schemeClr val="tx1"/>
              </a:solidFill>
            </a:endParaRPr>
          </a:p>
        </p:txBody>
      </p:sp>
    </p:spTree>
    <p:extLst>
      <p:ext uri="{BB962C8B-B14F-4D97-AF65-F5344CB8AC3E}">
        <p14:creationId xmlns:p14="http://schemas.microsoft.com/office/powerpoint/2010/main" val="1276910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sp>
        <p:nvSpPr>
          <p:cNvPr id="20" name="Rectángulo 19"/>
          <p:cNvSpPr/>
          <p:nvPr/>
        </p:nvSpPr>
        <p:spPr>
          <a:xfrm>
            <a:off x="1854372" y="1216118"/>
            <a:ext cx="9618788" cy="430887"/>
          </a:xfrm>
          <a:prstGeom prst="rect">
            <a:avLst/>
          </a:prstGeom>
        </p:spPr>
        <p:txBody>
          <a:bodyPr wrap="square">
            <a:spAutoFit/>
          </a:bodyPr>
          <a:lstStyle/>
          <a:p>
            <a:r>
              <a:rPr lang="es-ES" sz="2200" b="1" i="1" dirty="0" smtClean="0">
                <a:effectLst>
                  <a:outerShdw blurRad="38100" dist="38100" dir="2700000" algn="tl">
                    <a:srgbClr val="000000">
                      <a:alpha val="43137"/>
                    </a:srgbClr>
                  </a:outerShdw>
                </a:effectLst>
              </a:rPr>
              <a:t>ENFOQUE ESTRATÉGICO EN </a:t>
            </a:r>
            <a:r>
              <a:rPr lang="es-ES" sz="2200" b="1" i="1" dirty="0">
                <a:effectLst>
                  <a:outerShdw blurRad="38100" dist="38100" dir="2700000" algn="tl">
                    <a:srgbClr val="000000">
                      <a:alpha val="43137"/>
                    </a:srgbClr>
                  </a:outerShdw>
                </a:effectLst>
              </a:rPr>
              <a:t>FUNCIÓN DE LA DEMANDA </a:t>
            </a:r>
          </a:p>
        </p:txBody>
      </p:sp>
      <p:sp>
        <p:nvSpPr>
          <p:cNvPr id="22" name="41 Rectángulo"/>
          <p:cNvSpPr/>
          <p:nvPr/>
        </p:nvSpPr>
        <p:spPr>
          <a:xfrm>
            <a:off x="7669715" y="3237240"/>
            <a:ext cx="3096344" cy="3168352"/>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23" name="7 Rectángulo"/>
          <p:cNvSpPr/>
          <p:nvPr/>
        </p:nvSpPr>
        <p:spPr>
          <a:xfrm>
            <a:off x="4645379" y="3237240"/>
            <a:ext cx="3096344" cy="3168352"/>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24" name="18 Rectángulo"/>
          <p:cNvSpPr/>
          <p:nvPr/>
        </p:nvSpPr>
        <p:spPr>
          <a:xfrm rot="5400000">
            <a:off x="8906558" y="1342243"/>
            <a:ext cx="684584" cy="3034417"/>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smtClean="0"/>
              <a:t>CADENA DE SUMINISTRO DE RÁPIDA RESPUESTA</a:t>
            </a:r>
            <a:endParaRPr lang="es-AR" b="1" dirty="0"/>
          </a:p>
        </p:txBody>
      </p:sp>
      <p:sp>
        <p:nvSpPr>
          <p:cNvPr id="25" name="25 Rectángulo"/>
          <p:cNvSpPr/>
          <p:nvPr/>
        </p:nvSpPr>
        <p:spPr>
          <a:xfrm>
            <a:off x="4717387" y="3381256"/>
            <a:ext cx="2952328" cy="584775"/>
          </a:xfrm>
          <a:prstGeom prst="rect">
            <a:avLst/>
          </a:prstGeom>
        </p:spPr>
        <p:txBody>
          <a:bodyPr wrap="square">
            <a:spAutoFit/>
          </a:bodyPr>
          <a:lstStyle/>
          <a:p>
            <a:pPr lvl="0" algn="ctr"/>
            <a:r>
              <a:rPr lang="es-MX" sz="1600" b="1" i="1" dirty="0" smtClean="0">
                <a:solidFill>
                  <a:schemeClr val="tx2">
                    <a:lumMod val="75000"/>
                  </a:schemeClr>
                </a:solidFill>
                <a:latin typeface="Avenir-Heavy"/>
              </a:rPr>
              <a:t>Previsibles. Bajos errores de pronóstico</a:t>
            </a:r>
          </a:p>
        </p:txBody>
      </p:sp>
      <p:sp>
        <p:nvSpPr>
          <p:cNvPr id="26" name="39 Rectángulo"/>
          <p:cNvSpPr/>
          <p:nvPr/>
        </p:nvSpPr>
        <p:spPr>
          <a:xfrm>
            <a:off x="7813731" y="3381256"/>
            <a:ext cx="2880320" cy="584775"/>
          </a:xfrm>
          <a:prstGeom prst="rect">
            <a:avLst/>
          </a:prstGeom>
        </p:spPr>
        <p:txBody>
          <a:bodyPr wrap="square">
            <a:spAutoFit/>
          </a:bodyPr>
          <a:lstStyle/>
          <a:p>
            <a:pPr lvl="0" algn="ctr"/>
            <a:r>
              <a:rPr lang="es-MX" sz="1600" b="1" i="1" dirty="0" smtClean="0">
                <a:solidFill>
                  <a:schemeClr val="bg2">
                    <a:lumMod val="10000"/>
                  </a:schemeClr>
                </a:solidFill>
                <a:latin typeface="Avenir-Heavy"/>
              </a:rPr>
              <a:t>Imprevisibles. Altos errores de pronóstico.</a:t>
            </a:r>
          </a:p>
        </p:txBody>
      </p:sp>
      <p:sp>
        <p:nvSpPr>
          <p:cNvPr id="27" name="13 Rectángulo"/>
          <p:cNvSpPr/>
          <p:nvPr/>
        </p:nvSpPr>
        <p:spPr>
          <a:xfrm rot="5400000">
            <a:off x="3457420" y="2031360"/>
            <a:ext cx="684584" cy="165618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smtClean="0"/>
              <a:t>FACTOR</a:t>
            </a:r>
            <a:endParaRPr lang="es-AR" b="1" dirty="0"/>
          </a:p>
        </p:txBody>
      </p:sp>
      <p:sp>
        <p:nvSpPr>
          <p:cNvPr id="28" name="14 Rectángulo"/>
          <p:cNvSpPr/>
          <p:nvPr/>
        </p:nvSpPr>
        <p:spPr>
          <a:xfrm>
            <a:off x="2971620" y="3237240"/>
            <a:ext cx="1656184" cy="3168352"/>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29" name="15 Rectángulo"/>
          <p:cNvSpPr/>
          <p:nvPr/>
        </p:nvSpPr>
        <p:spPr>
          <a:xfrm>
            <a:off x="2971620" y="3474750"/>
            <a:ext cx="1656184" cy="338554"/>
          </a:xfrm>
          <a:prstGeom prst="rect">
            <a:avLst/>
          </a:prstGeom>
        </p:spPr>
        <p:txBody>
          <a:bodyPr wrap="square">
            <a:spAutoFit/>
          </a:bodyPr>
          <a:lstStyle/>
          <a:p>
            <a:pPr lvl="0" algn="ctr"/>
            <a:r>
              <a:rPr lang="es-MX" sz="1600" b="1" i="1" dirty="0" smtClean="0">
                <a:solidFill>
                  <a:srgbClr val="002060"/>
                </a:solidFill>
                <a:latin typeface="Avenir-Heavy"/>
              </a:rPr>
              <a:t>DEMANDA</a:t>
            </a:r>
          </a:p>
        </p:txBody>
      </p:sp>
      <p:cxnSp>
        <p:nvCxnSpPr>
          <p:cNvPr id="30" name="17 Conector recto"/>
          <p:cNvCxnSpPr/>
          <p:nvPr/>
        </p:nvCxnSpPr>
        <p:spPr>
          <a:xfrm>
            <a:off x="2989195" y="4029328"/>
            <a:ext cx="7704856"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20 Conector recto"/>
          <p:cNvCxnSpPr/>
          <p:nvPr/>
        </p:nvCxnSpPr>
        <p:spPr>
          <a:xfrm>
            <a:off x="2989195" y="5181456"/>
            <a:ext cx="7704856"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21 Rectángulo"/>
          <p:cNvSpPr/>
          <p:nvPr/>
        </p:nvSpPr>
        <p:spPr>
          <a:xfrm>
            <a:off x="2864116" y="4299357"/>
            <a:ext cx="1835696" cy="584775"/>
          </a:xfrm>
          <a:prstGeom prst="rect">
            <a:avLst/>
          </a:prstGeom>
        </p:spPr>
        <p:txBody>
          <a:bodyPr wrap="square">
            <a:spAutoFit/>
          </a:bodyPr>
          <a:lstStyle/>
          <a:p>
            <a:pPr lvl="0" algn="ctr"/>
            <a:r>
              <a:rPr lang="es-MX" sz="1600" b="1" i="1" dirty="0" smtClean="0">
                <a:solidFill>
                  <a:srgbClr val="002060"/>
                </a:solidFill>
                <a:latin typeface="Avenir-Heavy"/>
              </a:rPr>
              <a:t>PRIORIDADES COMPETITIVAS</a:t>
            </a:r>
          </a:p>
        </p:txBody>
      </p:sp>
      <p:sp>
        <p:nvSpPr>
          <p:cNvPr id="33" name="22 Rectángulo"/>
          <p:cNvSpPr/>
          <p:nvPr/>
        </p:nvSpPr>
        <p:spPr>
          <a:xfrm>
            <a:off x="4717387" y="4155341"/>
            <a:ext cx="2952328" cy="830997"/>
          </a:xfrm>
          <a:prstGeom prst="rect">
            <a:avLst/>
          </a:prstGeom>
        </p:spPr>
        <p:txBody>
          <a:bodyPr wrap="square">
            <a:spAutoFit/>
          </a:bodyPr>
          <a:lstStyle/>
          <a:p>
            <a:pPr lvl="0" algn="ctr"/>
            <a:r>
              <a:rPr lang="es-MX" sz="1600" b="1" i="1" dirty="0" smtClean="0">
                <a:solidFill>
                  <a:schemeClr val="tx2">
                    <a:lumMod val="75000"/>
                  </a:schemeClr>
                </a:solidFill>
                <a:latin typeface="Avenir-Heavy"/>
              </a:rPr>
              <a:t>Bajo costo. Calidad consistente. Entrega a tiempo.</a:t>
            </a:r>
          </a:p>
        </p:txBody>
      </p:sp>
      <p:sp>
        <p:nvSpPr>
          <p:cNvPr id="34" name="23 Rectángulo"/>
          <p:cNvSpPr/>
          <p:nvPr/>
        </p:nvSpPr>
        <p:spPr>
          <a:xfrm>
            <a:off x="7813731" y="4083333"/>
            <a:ext cx="2880320" cy="1077218"/>
          </a:xfrm>
          <a:prstGeom prst="rect">
            <a:avLst/>
          </a:prstGeom>
        </p:spPr>
        <p:txBody>
          <a:bodyPr wrap="square">
            <a:spAutoFit/>
          </a:bodyPr>
          <a:lstStyle/>
          <a:p>
            <a:pPr lvl="0" algn="ctr"/>
            <a:r>
              <a:rPr lang="es-MX" sz="1600" b="1" i="1" dirty="0" smtClean="0">
                <a:solidFill>
                  <a:schemeClr val="bg2">
                    <a:lumMod val="10000"/>
                  </a:schemeClr>
                </a:solidFill>
                <a:latin typeface="Avenir-Heavy"/>
              </a:rPr>
              <a:t>Velocidad de desarrollo. Bajos tiempos de entrega. Personalización. Variedad Flexibilidad en volumen</a:t>
            </a:r>
          </a:p>
        </p:txBody>
      </p:sp>
      <p:sp>
        <p:nvSpPr>
          <p:cNvPr id="35" name="24 Rectángulo"/>
          <p:cNvSpPr/>
          <p:nvPr/>
        </p:nvSpPr>
        <p:spPr>
          <a:xfrm>
            <a:off x="2899612" y="5256366"/>
            <a:ext cx="1835696" cy="1077218"/>
          </a:xfrm>
          <a:prstGeom prst="rect">
            <a:avLst/>
          </a:prstGeom>
        </p:spPr>
        <p:txBody>
          <a:bodyPr wrap="square">
            <a:spAutoFit/>
          </a:bodyPr>
          <a:lstStyle/>
          <a:p>
            <a:pPr lvl="0" algn="ctr"/>
            <a:r>
              <a:rPr lang="es-MX" sz="1600" b="1" i="1" dirty="0" smtClean="0">
                <a:solidFill>
                  <a:srgbClr val="002060"/>
                </a:solidFill>
                <a:latin typeface="Avenir-Heavy"/>
              </a:rPr>
              <a:t>INTRODUCCIÓN DE NUEVOS SERVICIOS Y PRODUCTOS</a:t>
            </a:r>
          </a:p>
        </p:txBody>
      </p:sp>
      <p:sp>
        <p:nvSpPr>
          <p:cNvPr id="36" name="26 Rectángulo"/>
          <p:cNvSpPr/>
          <p:nvPr/>
        </p:nvSpPr>
        <p:spPr>
          <a:xfrm>
            <a:off x="4717387" y="5562982"/>
            <a:ext cx="2952328" cy="338554"/>
          </a:xfrm>
          <a:prstGeom prst="rect">
            <a:avLst/>
          </a:prstGeom>
        </p:spPr>
        <p:txBody>
          <a:bodyPr wrap="square">
            <a:spAutoFit/>
          </a:bodyPr>
          <a:lstStyle/>
          <a:p>
            <a:pPr lvl="0" algn="ctr"/>
            <a:r>
              <a:rPr lang="es-MX" sz="1600" b="1" i="1" dirty="0" smtClean="0">
                <a:solidFill>
                  <a:schemeClr val="tx2">
                    <a:lumMod val="75000"/>
                  </a:schemeClr>
                </a:solidFill>
                <a:latin typeface="Avenir-Heavy"/>
              </a:rPr>
              <a:t>Infrecuente</a:t>
            </a:r>
          </a:p>
        </p:txBody>
      </p:sp>
      <p:sp>
        <p:nvSpPr>
          <p:cNvPr id="37" name="27 Rectángulo"/>
          <p:cNvSpPr/>
          <p:nvPr/>
        </p:nvSpPr>
        <p:spPr>
          <a:xfrm>
            <a:off x="7813731" y="5532785"/>
            <a:ext cx="2880320" cy="338554"/>
          </a:xfrm>
          <a:prstGeom prst="rect">
            <a:avLst/>
          </a:prstGeom>
        </p:spPr>
        <p:txBody>
          <a:bodyPr wrap="square">
            <a:spAutoFit/>
          </a:bodyPr>
          <a:lstStyle/>
          <a:p>
            <a:pPr lvl="0" algn="ctr"/>
            <a:r>
              <a:rPr lang="es-MX" sz="1600" b="1" i="1" dirty="0" smtClean="0">
                <a:solidFill>
                  <a:schemeClr val="bg2">
                    <a:lumMod val="10000"/>
                  </a:schemeClr>
                </a:solidFill>
                <a:latin typeface="Avenir-Heavy"/>
              </a:rPr>
              <a:t>Frecuente</a:t>
            </a:r>
          </a:p>
        </p:txBody>
      </p:sp>
      <p:sp>
        <p:nvSpPr>
          <p:cNvPr id="38" name="31 CuadroTexto"/>
          <p:cNvSpPr txBox="1"/>
          <p:nvPr/>
        </p:nvSpPr>
        <p:spPr>
          <a:xfrm>
            <a:off x="4645379" y="2163218"/>
            <a:ext cx="6120680" cy="369332"/>
          </a:xfrm>
          <a:prstGeom prst="rect">
            <a:avLst/>
          </a:prstGeom>
          <a:noFill/>
          <a:ln w="38100">
            <a:solidFill>
              <a:schemeClr val="tx1"/>
            </a:solidFill>
          </a:ln>
        </p:spPr>
        <p:txBody>
          <a:bodyPr wrap="square" rtlCol="0">
            <a:spAutoFit/>
          </a:bodyPr>
          <a:lstStyle/>
          <a:p>
            <a:pPr algn="ctr"/>
            <a:r>
              <a:rPr lang="es-AR" b="1" dirty="0" smtClean="0"/>
              <a:t>AMBIENTES MÁS APROPIADOS PARA SU APLICACIÓN</a:t>
            </a:r>
          </a:p>
        </p:txBody>
      </p:sp>
      <p:sp>
        <p:nvSpPr>
          <p:cNvPr id="39" name="30 Rectángulo"/>
          <p:cNvSpPr/>
          <p:nvPr/>
        </p:nvSpPr>
        <p:spPr>
          <a:xfrm rot="5400000">
            <a:off x="5833676" y="1328861"/>
            <a:ext cx="684584" cy="30963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smtClean="0"/>
              <a:t>CADENA DE SUMINISTRO EFICIENTE</a:t>
            </a:r>
            <a:endParaRPr lang="es-AR" b="1" dirty="0"/>
          </a:p>
        </p:txBody>
      </p:sp>
    </p:spTree>
    <p:extLst>
      <p:ext uri="{BB962C8B-B14F-4D97-AF65-F5344CB8AC3E}">
        <p14:creationId xmlns:p14="http://schemas.microsoft.com/office/powerpoint/2010/main" val="16984621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854372" y="1255024"/>
            <a:ext cx="9618788" cy="430887"/>
          </a:xfrm>
          <a:prstGeom prst="rect">
            <a:avLst/>
          </a:prstGeom>
        </p:spPr>
        <p:txBody>
          <a:bodyPr wrap="square">
            <a:spAutoFit/>
          </a:bodyPr>
          <a:lstStyle/>
          <a:p>
            <a:r>
              <a:rPr lang="es-ES" sz="2200" b="1" i="1" dirty="0" smtClean="0">
                <a:effectLst>
                  <a:outerShdw blurRad="38100" dist="38100" dir="2700000" algn="tl">
                    <a:srgbClr val="000000">
                      <a:alpha val="43137"/>
                    </a:srgbClr>
                  </a:outerShdw>
                </a:effectLst>
              </a:rPr>
              <a:t>ENFOQUE ESTRATÉGICO EN </a:t>
            </a:r>
            <a:r>
              <a:rPr lang="es-ES" sz="2200" b="1" i="1" dirty="0">
                <a:effectLst>
                  <a:outerShdw blurRad="38100" dist="38100" dir="2700000" algn="tl">
                    <a:srgbClr val="000000">
                      <a:alpha val="43137"/>
                    </a:srgbClr>
                  </a:outerShdw>
                </a:effectLst>
              </a:rPr>
              <a:t>FUNCIÓN DE LA DEMANDA </a:t>
            </a:r>
          </a:p>
        </p:txBody>
      </p:sp>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sp>
        <p:nvSpPr>
          <p:cNvPr id="20" name="41 Rectángulo"/>
          <p:cNvSpPr/>
          <p:nvPr/>
        </p:nvSpPr>
        <p:spPr>
          <a:xfrm>
            <a:off x="7977826" y="3184487"/>
            <a:ext cx="3034417" cy="3168352"/>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22" name="7 Rectángulo"/>
          <p:cNvSpPr/>
          <p:nvPr/>
        </p:nvSpPr>
        <p:spPr>
          <a:xfrm>
            <a:off x="4881482" y="3112479"/>
            <a:ext cx="3096344" cy="3240360"/>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23" name="30 Rectángulo"/>
          <p:cNvSpPr/>
          <p:nvPr/>
        </p:nvSpPr>
        <p:spPr>
          <a:xfrm rot="5400000">
            <a:off x="6087362" y="1258527"/>
            <a:ext cx="684584" cy="30963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smtClean="0"/>
              <a:t>CADENA DE SUMINISTRO EFICIENTE</a:t>
            </a:r>
            <a:endParaRPr lang="es-AR" b="1" dirty="0"/>
          </a:p>
        </p:txBody>
      </p:sp>
      <p:sp>
        <p:nvSpPr>
          <p:cNvPr id="24" name="18 Rectángulo"/>
          <p:cNvSpPr/>
          <p:nvPr/>
        </p:nvSpPr>
        <p:spPr>
          <a:xfrm rot="5400000">
            <a:off x="9142661" y="1289490"/>
            <a:ext cx="684584" cy="3034417"/>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smtClean="0"/>
              <a:t>CADENA DE SUMINISTRO DE RÁPIDA RESPUESTA</a:t>
            </a:r>
            <a:endParaRPr lang="es-AR" b="1" dirty="0"/>
          </a:p>
        </p:txBody>
      </p:sp>
      <p:sp>
        <p:nvSpPr>
          <p:cNvPr id="25" name="25 Rectángulo"/>
          <p:cNvSpPr/>
          <p:nvPr/>
        </p:nvSpPr>
        <p:spPr>
          <a:xfrm>
            <a:off x="4953490" y="3328503"/>
            <a:ext cx="2952328" cy="338554"/>
          </a:xfrm>
          <a:prstGeom prst="rect">
            <a:avLst/>
          </a:prstGeom>
        </p:spPr>
        <p:txBody>
          <a:bodyPr wrap="square">
            <a:spAutoFit/>
          </a:bodyPr>
          <a:lstStyle/>
          <a:p>
            <a:pPr lvl="0" algn="ctr"/>
            <a:r>
              <a:rPr lang="es-MX" sz="1600" b="1" i="1" dirty="0" smtClean="0">
                <a:solidFill>
                  <a:schemeClr val="tx2">
                    <a:lumMod val="75000"/>
                  </a:schemeClr>
                </a:solidFill>
                <a:latin typeface="Avenir-Heavy"/>
              </a:rPr>
              <a:t>Bajos </a:t>
            </a:r>
          </a:p>
        </p:txBody>
      </p:sp>
      <p:sp>
        <p:nvSpPr>
          <p:cNvPr id="26" name="39 Rectángulo"/>
          <p:cNvSpPr/>
          <p:nvPr/>
        </p:nvSpPr>
        <p:spPr>
          <a:xfrm>
            <a:off x="8049834" y="3328503"/>
            <a:ext cx="2880320" cy="338554"/>
          </a:xfrm>
          <a:prstGeom prst="rect">
            <a:avLst/>
          </a:prstGeom>
        </p:spPr>
        <p:txBody>
          <a:bodyPr wrap="square">
            <a:spAutoFit/>
          </a:bodyPr>
          <a:lstStyle/>
          <a:p>
            <a:pPr lvl="0" algn="ctr"/>
            <a:r>
              <a:rPr lang="es-MX" sz="1600" b="1" i="1" dirty="0" smtClean="0">
                <a:solidFill>
                  <a:schemeClr val="bg2">
                    <a:lumMod val="10000"/>
                  </a:schemeClr>
                </a:solidFill>
                <a:latin typeface="Avenir-Heavy"/>
              </a:rPr>
              <a:t>Altos</a:t>
            </a:r>
          </a:p>
        </p:txBody>
      </p:sp>
      <p:sp>
        <p:nvSpPr>
          <p:cNvPr id="27" name="13 Rectángulo"/>
          <p:cNvSpPr/>
          <p:nvPr/>
        </p:nvSpPr>
        <p:spPr>
          <a:xfrm rot="5400000">
            <a:off x="3711098" y="1978607"/>
            <a:ext cx="684584" cy="165618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smtClean="0"/>
              <a:t>FACTOR</a:t>
            </a:r>
            <a:endParaRPr lang="es-AR" b="1" dirty="0"/>
          </a:p>
        </p:txBody>
      </p:sp>
      <p:sp>
        <p:nvSpPr>
          <p:cNvPr id="28" name="14 Rectángulo"/>
          <p:cNvSpPr/>
          <p:nvPr/>
        </p:nvSpPr>
        <p:spPr>
          <a:xfrm>
            <a:off x="3225298" y="3184487"/>
            <a:ext cx="1656184" cy="3168352"/>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dirty="0"/>
          </a:p>
        </p:txBody>
      </p:sp>
      <p:sp>
        <p:nvSpPr>
          <p:cNvPr id="29" name="15 Rectángulo"/>
          <p:cNvSpPr/>
          <p:nvPr/>
        </p:nvSpPr>
        <p:spPr>
          <a:xfrm>
            <a:off x="3045786" y="3256495"/>
            <a:ext cx="1907704" cy="584775"/>
          </a:xfrm>
          <a:prstGeom prst="rect">
            <a:avLst/>
          </a:prstGeom>
        </p:spPr>
        <p:txBody>
          <a:bodyPr wrap="square">
            <a:spAutoFit/>
          </a:bodyPr>
          <a:lstStyle/>
          <a:p>
            <a:pPr lvl="0" algn="ctr"/>
            <a:r>
              <a:rPr lang="es-MX" sz="1600" b="1" i="1" dirty="0" smtClean="0">
                <a:solidFill>
                  <a:srgbClr val="002060"/>
                </a:solidFill>
                <a:latin typeface="Avenir-Heavy"/>
              </a:rPr>
              <a:t>MÁRGENES DE CONTRIBUCIÓN</a:t>
            </a:r>
          </a:p>
        </p:txBody>
      </p:sp>
      <p:cxnSp>
        <p:nvCxnSpPr>
          <p:cNvPr id="30" name="17 Conector recto"/>
          <p:cNvCxnSpPr/>
          <p:nvPr/>
        </p:nvCxnSpPr>
        <p:spPr>
          <a:xfrm>
            <a:off x="3225298" y="3904567"/>
            <a:ext cx="777686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20 Conector recto"/>
          <p:cNvCxnSpPr/>
          <p:nvPr/>
        </p:nvCxnSpPr>
        <p:spPr>
          <a:xfrm>
            <a:off x="3225298" y="4613034"/>
            <a:ext cx="7776864" cy="11613"/>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21 Rectángulo"/>
          <p:cNvSpPr/>
          <p:nvPr/>
        </p:nvSpPr>
        <p:spPr>
          <a:xfrm>
            <a:off x="3117794" y="3976575"/>
            <a:ext cx="1835696" cy="584775"/>
          </a:xfrm>
          <a:prstGeom prst="rect">
            <a:avLst/>
          </a:prstGeom>
        </p:spPr>
        <p:txBody>
          <a:bodyPr wrap="square">
            <a:spAutoFit/>
          </a:bodyPr>
          <a:lstStyle/>
          <a:p>
            <a:pPr lvl="0" algn="ctr"/>
            <a:r>
              <a:rPr lang="es-MX" sz="1600" b="1" i="1" dirty="0" smtClean="0">
                <a:solidFill>
                  <a:srgbClr val="002060"/>
                </a:solidFill>
                <a:latin typeface="Avenir-Heavy"/>
              </a:rPr>
              <a:t>VARIEDAD DE PRODUCTOS</a:t>
            </a:r>
          </a:p>
        </p:txBody>
      </p:sp>
      <p:sp>
        <p:nvSpPr>
          <p:cNvPr id="33" name="22 Rectángulo"/>
          <p:cNvSpPr/>
          <p:nvPr/>
        </p:nvSpPr>
        <p:spPr>
          <a:xfrm>
            <a:off x="4953490" y="4030580"/>
            <a:ext cx="2952328" cy="338554"/>
          </a:xfrm>
          <a:prstGeom prst="rect">
            <a:avLst/>
          </a:prstGeom>
        </p:spPr>
        <p:txBody>
          <a:bodyPr wrap="square">
            <a:spAutoFit/>
          </a:bodyPr>
          <a:lstStyle/>
          <a:p>
            <a:pPr lvl="0" algn="ctr"/>
            <a:r>
              <a:rPr lang="es-MX" sz="1600" b="1" i="1" dirty="0" smtClean="0">
                <a:solidFill>
                  <a:schemeClr val="tx2">
                    <a:lumMod val="75000"/>
                  </a:schemeClr>
                </a:solidFill>
                <a:latin typeface="Avenir-Heavy"/>
              </a:rPr>
              <a:t>Pocos</a:t>
            </a:r>
          </a:p>
        </p:txBody>
      </p:sp>
      <p:sp>
        <p:nvSpPr>
          <p:cNvPr id="34" name="23 Rectángulo"/>
          <p:cNvSpPr/>
          <p:nvPr/>
        </p:nvSpPr>
        <p:spPr>
          <a:xfrm>
            <a:off x="8049834" y="3958572"/>
            <a:ext cx="2880320" cy="338554"/>
          </a:xfrm>
          <a:prstGeom prst="rect">
            <a:avLst/>
          </a:prstGeom>
        </p:spPr>
        <p:txBody>
          <a:bodyPr wrap="square">
            <a:spAutoFit/>
          </a:bodyPr>
          <a:lstStyle/>
          <a:p>
            <a:pPr lvl="0" algn="ctr"/>
            <a:r>
              <a:rPr lang="es-MX" sz="1600" b="1" i="1" dirty="0" smtClean="0">
                <a:solidFill>
                  <a:schemeClr val="bg2">
                    <a:lumMod val="10000"/>
                  </a:schemeClr>
                </a:solidFill>
                <a:latin typeface="Avenir-Heavy"/>
              </a:rPr>
              <a:t>Muchos</a:t>
            </a:r>
          </a:p>
        </p:txBody>
      </p:sp>
      <p:sp>
        <p:nvSpPr>
          <p:cNvPr id="35" name="24 Rectángulo"/>
          <p:cNvSpPr/>
          <p:nvPr/>
        </p:nvSpPr>
        <p:spPr>
          <a:xfrm>
            <a:off x="3117794" y="4759952"/>
            <a:ext cx="1835696" cy="584775"/>
          </a:xfrm>
          <a:prstGeom prst="rect">
            <a:avLst/>
          </a:prstGeom>
        </p:spPr>
        <p:txBody>
          <a:bodyPr wrap="square">
            <a:spAutoFit/>
          </a:bodyPr>
          <a:lstStyle/>
          <a:p>
            <a:pPr lvl="0" algn="ctr"/>
            <a:r>
              <a:rPr lang="es-MX" sz="1600" b="1" i="1" dirty="0" smtClean="0">
                <a:solidFill>
                  <a:srgbClr val="002060"/>
                </a:solidFill>
                <a:latin typeface="Avenir-Heavy"/>
              </a:rPr>
              <a:t>ESTRATEGIA DE OPERACIÓN</a:t>
            </a:r>
          </a:p>
        </p:txBody>
      </p:sp>
      <p:sp>
        <p:nvSpPr>
          <p:cNvPr id="36" name="26 Rectángulo"/>
          <p:cNvSpPr/>
          <p:nvPr/>
        </p:nvSpPr>
        <p:spPr>
          <a:xfrm>
            <a:off x="4953490" y="4624647"/>
            <a:ext cx="2952328" cy="1077218"/>
          </a:xfrm>
          <a:prstGeom prst="rect">
            <a:avLst/>
          </a:prstGeom>
        </p:spPr>
        <p:txBody>
          <a:bodyPr wrap="square">
            <a:spAutoFit/>
          </a:bodyPr>
          <a:lstStyle/>
          <a:p>
            <a:pPr lvl="0" algn="ctr"/>
            <a:r>
              <a:rPr lang="es-MX" sz="1600" b="1" i="1" dirty="0" smtClean="0">
                <a:solidFill>
                  <a:schemeClr val="tx2">
                    <a:lumMod val="75000"/>
                  </a:schemeClr>
                </a:solidFill>
                <a:latin typeface="Avenir-Heavy"/>
              </a:rPr>
              <a:t>Fabricación para mantener inventario. Servicios y productos estandarizados. Altos volúmenes.</a:t>
            </a:r>
          </a:p>
        </p:txBody>
      </p:sp>
      <p:sp>
        <p:nvSpPr>
          <p:cNvPr id="37" name="27 Rectángulo"/>
          <p:cNvSpPr/>
          <p:nvPr/>
        </p:nvSpPr>
        <p:spPr>
          <a:xfrm>
            <a:off x="8049834" y="4696655"/>
            <a:ext cx="2880320" cy="1077218"/>
          </a:xfrm>
          <a:prstGeom prst="rect">
            <a:avLst/>
          </a:prstGeom>
        </p:spPr>
        <p:txBody>
          <a:bodyPr wrap="square">
            <a:spAutoFit/>
          </a:bodyPr>
          <a:lstStyle/>
          <a:p>
            <a:pPr lvl="0" algn="ctr"/>
            <a:r>
              <a:rPr lang="es-MX" sz="1600" b="1" i="1" dirty="0" smtClean="0">
                <a:solidFill>
                  <a:schemeClr val="bg2">
                    <a:lumMod val="10000"/>
                  </a:schemeClr>
                </a:solidFill>
                <a:latin typeface="Avenir-Heavy"/>
              </a:rPr>
              <a:t>Ensamble por pedido. Productos o servicios  personalizados. Elevada variedad</a:t>
            </a:r>
          </a:p>
        </p:txBody>
      </p:sp>
      <p:cxnSp>
        <p:nvCxnSpPr>
          <p:cNvPr id="38" name="37 Conector recto"/>
          <p:cNvCxnSpPr/>
          <p:nvPr/>
        </p:nvCxnSpPr>
        <p:spPr>
          <a:xfrm>
            <a:off x="3225298" y="5765162"/>
            <a:ext cx="7776864" cy="11613"/>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38 Rectángulo"/>
          <p:cNvSpPr/>
          <p:nvPr/>
        </p:nvSpPr>
        <p:spPr>
          <a:xfrm>
            <a:off x="3117794" y="5768064"/>
            <a:ext cx="1835696" cy="584775"/>
          </a:xfrm>
          <a:prstGeom prst="rect">
            <a:avLst/>
          </a:prstGeom>
        </p:spPr>
        <p:txBody>
          <a:bodyPr wrap="square">
            <a:spAutoFit/>
          </a:bodyPr>
          <a:lstStyle/>
          <a:p>
            <a:pPr lvl="0" algn="ctr"/>
            <a:r>
              <a:rPr lang="es-MX" sz="1600" b="1" i="1" dirty="0" smtClean="0">
                <a:solidFill>
                  <a:srgbClr val="002060"/>
                </a:solidFill>
                <a:latin typeface="Avenir-Heavy"/>
              </a:rPr>
              <a:t>COLCHÓN DE CAPACIDAD</a:t>
            </a:r>
          </a:p>
        </p:txBody>
      </p:sp>
      <p:sp>
        <p:nvSpPr>
          <p:cNvPr id="40" name="40 Rectángulo"/>
          <p:cNvSpPr/>
          <p:nvPr/>
        </p:nvSpPr>
        <p:spPr>
          <a:xfrm>
            <a:off x="4953490" y="5942277"/>
            <a:ext cx="2952328" cy="338554"/>
          </a:xfrm>
          <a:prstGeom prst="rect">
            <a:avLst/>
          </a:prstGeom>
        </p:spPr>
        <p:txBody>
          <a:bodyPr wrap="square">
            <a:spAutoFit/>
          </a:bodyPr>
          <a:lstStyle/>
          <a:p>
            <a:pPr lvl="0" algn="ctr"/>
            <a:r>
              <a:rPr lang="es-MX" sz="1600" b="1" i="1" dirty="0" smtClean="0">
                <a:solidFill>
                  <a:schemeClr val="tx2">
                    <a:lumMod val="75000"/>
                  </a:schemeClr>
                </a:solidFill>
                <a:latin typeface="Avenir-Heavy"/>
              </a:rPr>
              <a:t>Bajo </a:t>
            </a:r>
          </a:p>
        </p:txBody>
      </p:sp>
      <p:sp>
        <p:nvSpPr>
          <p:cNvPr id="41" name="42 Rectángulo"/>
          <p:cNvSpPr/>
          <p:nvPr/>
        </p:nvSpPr>
        <p:spPr>
          <a:xfrm>
            <a:off x="8049834" y="5942277"/>
            <a:ext cx="2880320" cy="338554"/>
          </a:xfrm>
          <a:prstGeom prst="rect">
            <a:avLst/>
          </a:prstGeom>
        </p:spPr>
        <p:txBody>
          <a:bodyPr wrap="square">
            <a:spAutoFit/>
          </a:bodyPr>
          <a:lstStyle/>
          <a:p>
            <a:pPr lvl="0" algn="ctr"/>
            <a:r>
              <a:rPr lang="es-MX" sz="1600" b="1" i="1" dirty="0" smtClean="0">
                <a:solidFill>
                  <a:schemeClr val="bg2">
                    <a:lumMod val="10000"/>
                  </a:schemeClr>
                </a:solidFill>
                <a:latin typeface="Avenir-Heavy"/>
              </a:rPr>
              <a:t>Alto</a:t>
            </a:r>
          </a:p>
        </p:txBody>
      </p:sp>
      <p:sp>
        <p:nvSpPr>
          <p:cNvPr id="42" name="31 CuadroTexto"/>
          <p:cNvSpPr txBox="1"/>
          <p:nvPr/>
        </p:nvSpPr>
        <p:spPr>
          <a:xfrm>
            <a:off x="4881482" y="2104366"/>
            <a:ext cx="6120680" cy="369332"/>
          </a:xfrm>
          <a:prstGeom prst="rect">
            <a:avLst/>
          </a:prstGeom>
          <a:noFill/>
          <a:ln w="38100">
            <a:solidFill>
              <a:schemeClr val="tx1"/>
            </a:solidFill>
          </a:ln>
        </p:spPr>
        <p:txBody>
          <a:bodyPr wrap="square" rtlCol="0">
            <a:spAutoFit/>
          </a:bodyPr>
          <a:lstStyle/>
          <a:p>
            <a:pPr algn="ctr"/>
            <a:r>
              <a:rPr lang="es-AR" b="1" dirty="0" smtClean="0"/>
              <a:t>AMBIENTES MÁS APROPIADOS PARA SU APLICACIÓN</a:t>
            </a:r>
          </a:p>
        </p:txBody>
      </p:sp>
    </p:spTree>
    <p:extLst>
      <p:ext uri="{BB962C8B-B14F-4D97-AF65-F5344CB8AC3E}">
        <p14:creationId xmlns:p14="http://schemas.microsoft.com/office/powerpoint/2010/main" val="40626609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854372" y="1328300"/>
            <a:ext cx="9618788" cy="430887"/>
          </a:xfrm>
          <a:prstGeom prst="rect">
            <a:avLst/>
          </a:prstGeom>
        </p:spPr>
        <p:txBody>
          <a:bodyPr wrap="square">
            <a:spAutoFit/>
          </a:bodyPr>
          <a:lstStyle/>
          <a:p>
            <a:r>
              <a:rPr lang="es-ES" sz="2200" b="1" i="1" dirty="0" smtClean="0">
                <a:effectLst>
                  <a:outerShdw blurRad="38100" dist="38100" dir="2700000" algn="tl">
                    <a:srgbClr val="000000">
                      <a:alpha val="43137"/>
                    </a:srgbClr>
                  </a:outerShdw>
                </a:effectLst>
              </a:rPr>
              <a:t>ENFOQUE ESTRATÉGICO EN </a:t>
            </a:r>
            <a:r>
              <a:rPr lang="es-ES" sz="2200" b="1" i="1" dirty="0">
                <a:effectLst>
                  <a:outerShdw blurRad="38100" dist="38100" dir="2700000" algn="tl">
                    <a:srgbClr val="000000">
                      <a:alpha val="43137"/>
                    </a:srgbClr>
                  </a:outerShdw>
                </a:effectLst>
              </a:rPr>
              <a:t>FUNCIÓN DE LA DEMANDA </a:t>
            </a:r>
          </a:p>
        </p:txBody>
      </p:sp>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sp>
        <p:nvSpPr>
          <p:cNvPr id="4" name="41 Rectángulo"/>
          <p:cNvSpPr/>
          <p:nvPr/>
        </p:nvSpPr>
        <p:spPr>
          <a:xfrm>
            <a:off x="8026300" y="3149315"/>
            <a:ext cx="3034417" cy="3168352"/>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7 Rectángulo"/>
          <p:cNvSpPr/>
          <p:nvPr/>
        </p:nvSpPr>
        <p:spPr>
          <a:xfrm>
            <a:off x="4929956" y="3077307"/>
            <a:ext cx="3096344" cy="3240360"/>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30 Rectángulo"/>
          <p:cNvSpPr/>
          <p:nvPr/>
        </p:nvSpPr>
        <p:spPr>
          <a:xfrm rot="5400000">
            <a:off x="6135836" y="1223355"/>
            <a:ext cx="684584" cy="30963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smtClean="0"/>
              <a:t>CADENA DE SUMINISTRO EFICIENTE</a:t>
            </a:r>
            <a:endParaRPr lang="es-AR" dirty="0"/>
          </a:p>
        </p:txBody>
      </p:sp>
      <p:sp>
        <p:nvSpPr>
          <p:cNvPr id="7" name="18 Rectángulo"/>
          <p:cNvSpPr/>
          <p:nvPr/>
        </p:nvSpPr>
        <p:spPr>
          <a:xfrm rot="5400000">
            <a:off x="9191135" y="1254318"/>
            <a:ext cx="684584" cy="3034417"/>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smtClean="0"/>
              <a:t>CADENA DE SUMINISTRO DE RÁPIDA RESPUESTA</a:t>
            </a:r>
            <a:endParaRPr lang="es-AR" dirty="0"/>
          </a:p>
        </p:txBody>
      </p:sp>
      <p:sp>
        <p:nvSpPr>
          <p:cNvPr id="10" name="25 Rectángulo"/>
          <p:cNvSpPr/>
          <p:nvPr/>
        </p:nvSpPr>
        <p:spPr>
          <a:xfrm>
            <a:off x="5001964" y="3293331"/>
            <a:ext cx="2952328" cy="338554"/>
          </a:xfrm>
          <a:prstGeom prst="rect">
            <a:avLst/>
          </a:prstGeom>
        </p:spPr>
        <p:txBody>
          <a:bodyPr wrap="square">
            <a:spAutoFit/>
          </a:bodyPr>
          <a:lstStyle/>
          <a:p>
            <a:pPr lvl="0" algn="ctr"/>
            <a:r>
              <a:rPr lang="es-MX" sz="1600" b="1" i="1" dirty="0" smtClean="0">
                <a:solidFill>
                  <a:schemeClr val="tx2">
                    <a:lumMod val="75000"/>
                  </a:schemeClr>
                </a:solidFill>
                <a:latin typeface="Avenir-Heavy"/>
              </a:rPr>
              <a:t>Bajos </a:t>
            </a:r>
          </a:p>
        </p:txBody>
      </p:sp>
      <p:sp>
        <p:nvSpPr>
          <p:cNvPr id="11" name="39 Rectángulo"/>
          <p:cNvSpPr/>
          <p:nvPr/>
        </p:nvSpPr>
        <p:spPr>
          <a:xfrm>
            <a:off x="8098308" y="3293331"/>
            <a:ext cx="2880320" cy="338554"/>
          </a:xfrm>
          <a:prstGeom prst="rect">
            <a:avLst/>
          </a:prstGeom>
        </p:spPr>
        <p:txBody>
          <a:bodyPr wrap="square">
            <a:spAutoFit/>
          </a:bodyPr>
          <a:lstStyle/>
          <a:p>
            <a:pPr lvl="0" algn="ctr"/>
            <a:r>
              <a:rPr lang="es-MX" sz="1600" b="1" i="1" dirty="0" smtClean="0">
                <a:solidFill>
                  <a:schemeClr val="bg2">
                    <a:lumMod val="10000"/>
                  </a:schemeClr>
                </a:solidFill>
                <a:latin typeface="Avenir-Heavy"/>
              </a:rPr>
              <a:t>Altos</a:t>
            </a:r>
          </a:p>
        </p:txBody>
      </p:sp>
      <p:sp>
        <p:nvSpPr>
          <p:cNvPr id="12" name="13 Rectángulo"/>
          <p:cNvSpPr/>
          <p:nvPr/>
        </p:nvSpPr>
        <p:spPr>
          <a:xfrm rot="5400000">
            <a:off x="3759572" y="1943435"/>
            <a:ext cx="684584" cy="165618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smtClean="0"/>
              <a:t>FACTOR</a:t>
            </a:r>
            <a:endParaRPr lang="es-AR" dirty="0"/>
          </a:p>
        </p:txBody>
      </p:sp>
      <p:sp>
        <p:nvSpPr>
          <p:cNvPr id="13" name="14 Rectángulo"/>
          <p:cNvSpPr/>
          <p:nvPr/>
        </p:nvSpPr>
        <p:spPr>
          <a:xfrm>
            <a:off x="3273772" y="3149315"/>
            <a:ext cx="1656184" cy="3168352"/>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15 Rectángulo"/>
          <p:cNvSpPr/>
          <p:nvPr/>
        </p:nvSpPr>
        <p:spPr>
          <a:xfrm>
            <a:off x="3094260" y="3221323"/>
            <a:ext cx="1907704" cy="584775"/>
          </a:xfrm>
          <a:prstGeom prst="rect">
            <a:avLst/>
          </a:prstGeom>
        </p:spPr>
        <p:txBody>
          <a:bodyPr wrap="square">
            <a:spAutoFit/>
          </a:bodyPr>
          <a:lstStyle/>
          <a:p>
            <a:pPr lvl="0" algn="ctr"/>
            <a:r>
              <a:rPr lang="es-MX" sz="1600" b="1" i="1" dirty="0" smtClean="0">
                <a:solidFill>
                  <a:srgbClr val="002060"/>
                </a:solidFill>
                <a:latin typeface="Avenir-Heavy"/>
              </a:rPr>
              <a:t>INVERSIÓN EN INVENTARIOS</a:t>
            </a:r>
          </a:p>
        </p:txBody>
      </p:sp>
      <p:cxnSp>
        <p:nvCxnSpPr>
          <p:cNvPr id="15" name="17 Conector recto"/>
          <p:cNvCxnSpPr/>
          <p:nvPr/>
        </p:nvCxnSpPr>
        <p:spPr>
          <a:xfrm>
            <a:off x="3273772" y="3869395"/>
            <a:ext cx="777686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20 Conector recto"/>
          <p:cNvCxnSpPr/>
          <p:nvPr/>
        </p:nvCxnSpPr>
        <p:spPr>
          <a:xfrm>
            <a:off x="3273772" y="4793886"/>
            <a:ext cx="7776864" cy="11613"/>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21 Rectángulo"/>
          <p:cNvSpPr/>
          <p:nvPr/>
        </p:nvSpPr>
        <p:spPr>
          <a:xfrm>
            <a:off x="3166268" y="4013411"/>
            <a:ext cx="1835696" cy="584775"/>
          </a:xfrm>
          <a:prstGeom prst="rect">
            <a:avLst/>
          </a:prstGeom>
        </p:spPr>
        <p:txBody>
          <a:bodyPr wrap="square">
            <a:spAutoFit/>
          </a:bodyPr>
          <a:lstStyle/>
          <a:p>
            <a:pPr lvl="0" algn="ctr"/>
            <a:r>
              <a:rPr lang="es-MX" sz="1600" b="1" i="1" dirty="0" smtClean="0">
                <a:solidFill>
                  <a:srgbClr val="002060"/>
                </a:solidFill>
                <a:latin typeface="Avenir-Heavy"/>
              </a:rPr>
              <a:t>TIEMPO DE ENTREGA</a:t>
            </a:r>
          </a:p>
        </p:txBody>
      </p:sp>
      <p:sp>
        <p:nvSpPr>
          <p:cNvPr id="18" name="22 Rectángulo"/>
          <p:cNvSpPr/>
          <p:nvPr/>
        </p:nvSpPr>
        <p:spPr>
          <a:xfrm>
            <a:off x="5001964" y="3995408"/>
            <a:ext cx="2952328" cy="584775"/>
          </a:xfrm>
          <a:prstGeom prst="rect">
            <a:avLst/>
          </a:prstGeom>
        </p:spPr>
        <p:txBody>
          <a:bodyPr wrap="square">
            <a:spAutoFit/>
          </a:bodyPr>
          <a:lstStyle/>
          <a:p>
            <a:pPr lvl="0" algn="ctr"/>
            <a:r>
              <a:rPr lang="es-MX" sz="1600" b="1" i="1" dirty="0" smtClean="0">
                <a:solidFill>
                  <a:schemeClr val="tx2">
                    <a:lumMod val="75000"/>
                  </a:schemeClr>
                </a:solidFill>
                <a:latin typeface="Avenir-Heavy"/>
              </a:rPr>
              <a:t>Baja, permite alta rotación de inventario</a:t>
            </a:r>
          </a:p>
        </p:txBody>
      </p:sp>
      <p:sp>
        <p:nvSpPr>
          <p:cNvPr id="19" name="23 Rectángulo"/>
          <p:cNvSpPr/>
          <p:nvPr/>
        </p:nvSpPr>
        <p:spPr>
          <a:xfrm>
            <a:off x="8098308" y="3923400"/>
            <a:ext cx="2880320" cy="830997"/>
          </a:xfrm>
          <a:prstGeom prst="rect">
            <a:avLst/>
          </a:prstGeom>
        </p:spPr>
        <p:txBody>
          <a:bodyPr wrap="square">
            <a:spAutoFit/>
          </a:bodyPr>
          <a:lstStyle/>
          <a:p>
            <a:pPr lvl="0" algn="ctr"/>
            <a:r>
              <a:rPr lang="es-MX" sz="1600" b="1" i="1" dirty="0" smtClean="0">
                <a:solidFill>
                  <a:schemeClr val="bg2">
                    <a:lumMod val="10000"/>
                  </a:schemeClr>
                </a:solidFill>
                <a:latin typeface="Avenir-Heavy"/>
              </a:rPr>
              <a:t>Según sea necesario para permitir tiempos de entrega rápidos</a:t>
            </a:r>
          </a:p>
        </p:txBody>
      </p:sp>
      <p:sp>
        <p:nvSpPr>
          <p:cNvPr id="20" name="24 Rectángulo"/>
          <p:cNvSpPr/>
          <p:nvPr/>
        </p:nvSpPr>
        <p:spPr>
          <a:xfrm>
            <a:off x="3166268" y="5228836"/>
            <a:ext cx="1835696" cy="584775"/>
          </a:xfrm>
          <a:prstGeom prst="rect">
            <a:avLst/>
          </a:prstGeom>
        </p:spPr>
        <p:txBody>
          <a:bodyPr wrap="square">
            <a:spAutoFit/>
          </a:bodyPr>
          <a:lstStyle/>
          <a:p>
            <a:pPr lvl="0" algn="ctr"/>
            <a:r>
              <a:rPr lang="es-MX" sz="1600" b="1" i="1" dirty="0" smtClean="0">
                <a:solidFill>
                  <a:srgbClr val="002060"/>
                </a:solidFill>
                <a:latin typeface="Avenir-Heavy"/>
              </a:rPr>
              <a:t>SELECCIÓN DE PROVEEDORES</a:t>
            </a:r>
          </a:p>
        </p:txBody>
      </p:sp>
      <p:sp>
        <p:nvSpPr>
          <p:cNvPr id="21" name="26 Rectángulo"/>
          <p:cNvSpPr/>
          <p:nvPr/>
        </p:nvSpPr>
        <p:spPr>
          <a:xfrm>
            <a:off x="5001964" y="4910606"/>
            <a:ext cx="2952328" cy="830997"/>
          </a:xfrm>
          <a:prstGeom prst="rect">
            <a:avLst/>
          </a:prstGeom>
        </p:spPr>
        <p:txBody>
          <a:bodyPr wrap="square">
            <a:spAutoFit/>
          </a:bodyPr>
          <a:lstStyle/>
          <a:p>
            <a:pPr lvl="0" algn="ctr"/>
            <a:r>
              <a:rPr lang="es-MX" sz="1600" b="1" i="1" dirty="0" smtClean="0">
                <a:solidFill>
                  <a:schemeClr val="tx2">
                    <a:lumMod val="75000"/>
                  </a:schemeClr>
                </a:solidFill>
                <a:latin typeface="Avenir-Heavy"/>
              </a:rPr>
              <a:t>Se buscan precios bajos, calidad consistente y entrega a tiempo</a:t>
            </a:r>
          </a:p>
        </p:txBody>
      </p:sp>
      <p:sp>
        <p:nvSpPr>
          <p:cNvPr id="22" name="27 Rectángulo"/>
          <p:cNvSpPr/>
          <p:nvPr/>
        </p:nvSpPr>
        <p:spPr>
          <a:xfrm>
            <a:off x="8098308" y="4922220"/>
            <a:ext cx="2880320" cy="1323439"/>
          </a:xfrm>
          <a:prstGeom prst="rect">
            <a:avLst/>
          </a:prstGeom>
        </p:spPr>
        <p:txBody>
          <a:bodyPr wrap="square">
            <a:spAutoFit/>
          </a:bodyPr>
          <a:lstStyle/>
          <a:p>
            <a:pPr lvl="0" algn="ctr"/>
            <a:r>
              <a:rPr lang="es-MX" sz="1600" b="1" i="1" dirty="0" smtClean="0">
                <a:solidFill>
                  <a:schemeClr val="bg2">
                    <a:lumMod val="10000"/>
                  </a:schemeClr>
                </a:solidFill>
                <a:latin typeface="Avenir-Heavy"/>
              </a:rPr>
              <a:t>Énfasis en tiempos de entrega rápidos, variedad, personalización, flexibilidad en volumen y calidad superior  </a:t>
            </a:r>
          </a:p>
        </p:txBody>
      </p:sp>
      <p:sp>
        <p:nvSpPr>
          <p:cNvPr id="23" name="31 CuadroTexto"/>
          <p:cNvSpPr txBox="1"/>
          <p:nvPr/>
        </p:nvSpPr>
        <p:spPr>
          <a:xfrm>
            <a:off x="4929956" y="2069194"/>
            <a:ext cx="6120680" cy="369332"/>
          </a:xfrm>
          <a:prstGeom prst="rect">
            <a:avLst/>
          </a:prstGeom>
          <a:noFill/>
          <a:ln w="38100">
            <a:solidFill>
              <a:schemeClr val="tx1"/>
            </a:solidFill>
          </a:ln>
        </p:spPr>
        <p:txBody>
          <a:bodyPr wrap="square" rtlCol="0">
            <a:spAutoFit/>
          </a:bodyPr>
          <a:lstStyle/>
          <a:p>
            <a:pPr algn="ctr"/>
            <a:r>
              <a:rPr lang="es-AR" b="1" dirty="0" smtClean="0"/>
              <a:t>AMBIENTES MÁS APROPIADOS PARA SU APLICACIÓN</a:t>
            </a:r>
          </a:p>
        </p:txBody>
      </p:sp>
    </p:spTree>
    <p:extLst>
      <p:ext uri="{BB962C8B-B14F-4D97-AF65-F5344CB8AC3E}">
        <p14:creationId xmlns:p14="http://schemas.microsoft.com/office/powerpoint/2010/main" val="378459149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854372" y="1240031"/>
            <a:ext cx="9618788" cy="769441"/>
          </a:xfrm>
          <a:prstGeom prst="rect">
            <a:avLst/>
          </a:prstGeom>
        </p:spPr>
        <p:txBody>
          <a:bodyPr wrap="square">
            <a:spAutoFit/>
          </a:bodyPr>
          <a:lstStyle/>
          <a:p>
            <a:r>
              <a:rPr lang="es-ES" sz="2200" b="1" i="1" dirty="0" smtClean="0">
                <a:effectLst>
                  <a:outerShdw blurRad="38100" dist="38100" dir="2700000" algn="tl">
                    <a:srgbClr val="000000">
                      <a:alpha val="43137"/>
                    </a:srgbClr>
                  </a:outerShdw>
                </a:effectLst>
              </a:rPr>
              <a:t>ENFOQUE ESTRATÉGICO EN </a:t>
            </a:r>
            <a:r>
              <a:rPr lang="es-ES" sz="2200" b="1" i="1" dirty="0">
                <a:effectLst>
                  <a:outerShdw blurRad="38100" dist="38100" dir="2700000" algn="tl">
                    <a:srgbClr val="000000">
                      <a:alpha val="43137"/>
                    </a:srgbClr>
                  </a:outerShdw>
                </a:effectLst>
              </a:rPr>
              <a:t>FUNCIÓN LA CANTIDAD DE </a:t>
            </a:r>
            <a:r>
              <a:rPr lang="es-ES" sz="2200" b="1" i="1" dirty="0" smtClean="0">
                <a:effectLst>
                  <a:outerShdw blurRad="38100" dist="38100" dir="2700000" algn="tl">
                    <a:srgbClr val="000000">
                      <a:alpha val="43137"/>
                    </a:srgbClr>
                  </a:outerShdw>
                </a:effectLst>
              </a:rPr>
              <a:t>PROVEEDORES Y DEL TIPO DE NEGOCIACIÓN A REALIZAR</a:t>
            </a:r>
            <a:endParaRPr lang="es-ES" sz="2200" b="1" i="1" dirty="0">
              <a:effectLst>
                <a:outerShdw blurRad="38100" dist="38100" dir="2700000" algn="tl">
                  <a:srgbClr val="000000">
                    <a:alpha val="43137"/>
                  </a:srgbClr>
                </a:outerShdw>
              </a:effectLst>
            </a:endParaRPr>
          </a:p>
        </p:txBody>
      </p:sp>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sp>
        <p:nvSpPr>
          <p:cNvPr id="4" name="7 Rectángulo"/>
          <p:cNvSpPr/>
          <p:nvPr/>
        </p:nvSpPr>
        <p:spPr>
          <a:xfrm>
            <a:off x="4012523" y="3096985"/>
            <a:ext cx="5832648" cy="3168352"/>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5" name="12 Conector recto"/>
          <p:cNvCxnSpPr>
            <a:stCxn id="4" idx="1"/>
            <a:endCxn id="4" idx="3"/>
          </p:cNvCxnSpPr>
          <p:nvPr/>
        </p:nvCxnSpPr>
        <p:spPr>
          <a:xfrm>
            <a:off x="4012523" y="4681161"/>
            <a:ext cx="5832648"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15 Conector recto"/>
          <p:cNvCxnSpPr>
            <a:endCxn id="4" idx="2"/>
          </p:cNvCxnSpPr>
          <p:nvPr/>
        </p:nvCxnSpPr>
        <p:spPr>
          <a:xfrm>
            <a:off x="6892843" y="3096985"/>
            <a:ext cx="36004" cy="3168352"/>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19 Rectángulo"/>
          <p:cNvSpPr/>
          <p:nvPr/>
        </p:nvSpPr>
        <p:spPr>
          <a:xfrm>
            <a:off x="4012523" y="3519741"/>
            <a:ext cx="2952328" cy="369332"/>
          </a:xfrm>
          <a:prstGeom prst="rect">
            <a:avLst/>
          </a:prstGeom>
        </p:spPr>
        <p:txBody>
          <a:bodyPr wrap="square">
            <a:spAutoFit/>
          </a:bodyPr>
          <a:lstStyle/>
          <a:p>
            <a:pPr algn="ctr"/>
            <a:r>
              <a:rPr lang="es-MX" b="1" i="1" dirty="0" smtClean="0">
                <a:effectLst>
                  <a:outerShdw blurRad="38100" dist="38100" dir="2700000" algn="tl">
                    <a:srgbClr val="000000">
                      <a:alpha val="43137"/>
                    </a:srgbClr>
                  </a:outerShdw>
                </a:effectLst>
              </a:rPr>
              <a:t>POCOS PROVEEDORES</a:t>
            </a:r>
            <a:endParaRPr lang="es-MX" b="1" i="1" dirty="0">
              <a:effectLst>
                <a:outerShdw blurRad="38100" dist="38100" dir="2700000" algn="tl">
                  <a:srgbClr val="000000">
                    <a:alpha val="43137"/>
                  </a:srgbClr>
                </a:outerShdw>
              </a:effectLst>
            </a:endParaRPr>
          </a:p>
        </p:txBody>
      </p:sp>
      <p:sp>
        <p:nvSpPr>
          <p:cNvPr id="10" name="20 Rectángulo"/>
          <p:cNvSpPr/>
          <p:nvPr/>
        </p:nvSpPr>
        <p:spPr>
          <a:xfrm>
            <a:off x="6964851" y="3480832"/>
            <a:ext cx="2880320" cy="369332"/>
          </a:xfrm>
          <a:prstGeom prst="rect">
            <a:avLst/>
          </a:prstGeom>
        </p:spPr>
        <p:txBody>
          <a:bodyPr wrap="square">
            <a:spAutoFit/>
          </a:bodyPr>
          <a:lstStyle/>
          <a:p>
            <a:pPr algn="ctr"/>
            <a:r>
              <a:rPr lang="es-MX" b="1" i="1" dirty="0" smtClean="0">
                <a:effectLst>
                  <a:outerShdw blurRad="38100" dist="38100" dir="2700000" algn="tl">
                    <a:srgbClr val="000000">
                      <a:alpha val="43137"/>
                    </a:srgbClr>
                  </a:outerShdw>
                </a:effectLst>
              </a:rPr>
              <a:t>MUCHOS PROVEEDORES</a:t>
            </a:r>
            <a:endParaRPr lang="es-MX" b="1" i="1" dirty="0">
              <a:effectLst>
                <a:outerShdw blurRad="38100" dist="38100" dir="2700000" algn="tl">
                  <a:srgbClr val="000000">
                    <a:alpha val="43137"/>
                  </a:srgbClr>
                </a:outerShdw>
              </a:effectLst>
            </a:endParaRPr>
          </a:p>
        </p:txBody>
      </p:sp>
      <p:sp>
        <p:nvSpPr>
          <p:cNvPr id="11" name="21 Rectángulo"/>
          <p:cNvSpPr/>
          <p:nvPr/>
        </p:nvSpPr>
        <p:spPr>
          <a:xfrm>
            <a:off x="4012523" y="5392530"/>
            <a:ext cx="2952328" cy="369332"/>
          </a:xfrm>
          <a:prstGeom prst="rect">
            <a:avLst/>
          </a:prstGeom>
        </p:spPr>
        <p:txBody>
          <a:bodyPr wrap="square">
            <a:spAutoFit/>
          </a:bodyPr>
          <a:lstStyle/>
          <a:p>
            <a:pPr algn="ctr"/>
            <a:r>
              <a:rPr lang="es-MX" b="1" i="1" dirty="0" smtClean="0">
                <a:effectLst>
                  <a:outerShdw blurRad="38100" dist="38100" dir="2700000" algn="tl">
                    <a:srgbClr val="000000">
                      <a:alpha val="43137"/>
                    </a:srgbClr>
                  </a:outerShdw>
                </a:effectLst>
              </a:rPr>
              <a:t>INTEGRACIÓN VERTICAL</a:t>
            </a:r>
          </a:p>
        </p:txBody>
      </p:sp>
      <p:sp>
        <p:nvSpPr>
          <p:cNvPr id="12" name="22 Rectángulo"/>
          <p:cNvSpPr/>
          <p:nvPr/>
        </p:nvSpPr>
        <p:spPr>
          <a:xfrm>
            <a:off x="6964851" y="5392530"/>
            <a:ext cx="2952328" cy="369332"/>
          </a:xfrm>
          <a:prstGeom prst="rect">
            <a:avLst/>
          </a:prstGeom>
        </p:spPr>
        <p:txBody>
          <a:bodyPr wrap="square">
            <a:spAutoFit/>
          </a:bodyPr>
          <a:lstStyle/>
          <a:p>
            <a:pPr algn="ctr"/>
            <a:r>
              <a:rPr lang="es-MX" b="1" i="1" dirty="0" smtClean="0">
                <a:effectLst>
                  <a:outerShdw blurRad="38100" dist="38100" dir="2700000" algn="tl">
                    <a:srgbClr val="000000">
                      <a:alpha val="43137"/>
                    </a:srgbClr>
                  </a:outerShdw>
                </a:effectLst>
              </a:rPr>
              <a:t>COMPAÑIAS VIRTUALES</a:t>
            </a:r>
            <a:endParaRPr lang="es-MX" b="1" i="1" dirty="0">
              <a:effectLst>
                <a:outerShdw blurRad="38100" dist="38100" dir="2700000" algn="tl">
                  <a:srgbClr val="000000">
                    <a:alpha val="43137"/>
                  </a:srgbClr>
                </a:outerShdw>
              </a:effectLst>
            </a:endParaRPr>
          </a:p>
        </p:txBody>
      </p:sp>
      <p:sp>
        <p:nvSpPr>
          <p:cNvPr id="13" name="27 Rectángulo"/>
          <p:cNvSpPr/>
          <p:nvPr/>
        </p:nvSpPr>
        <p:spPr>
          <a:xfrm>
            <a:off x="5524691" y="3889073"/>
            <a:ext cx="2880320" cy="1584176"/>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8 CuadroTexto"/>
          <p:cNvSpPr txBox="1"/>
          <p:nvPr/>
        </p:nvSpPr>
        <p:spPr>
          <a:xfrm>
            <a:off x="5524691" y="4527853"/>
            <a:ext cx="2880320"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REDES KEIRETSU</a:t>
            </a:r>
            <a:endParaRPr lang="es-AR" b="1" i="1" dirty="0">
              <a:effectLst>
                <a:outerShdw blurRad="38100" dist="38100" dir="2700000" algn="tl">
                  <a:srgbClr val="000000">
                    <a:alpha val="43137"/>
                  </a:srgbClr>
                </a:outerShdw>
              </a:effectLst>
            </a:endParaRPr>
          </a:p>
        </p:txBody>
      </p:sp>
      <p:sp>
        <p:nvSpPr>
          <p:cNvPr id="15" name="29 Rectángulo"/>
          <p:cNvSpPr/>
          <p:nvPr/>
        </p:nvSpPr>
        <p:spPr>
          <a:xfrm>
            <a:off x="4012523" y="2520921"/>
            <a:ext cx="5832648" cy="576064"/>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30 Rectángulo"/>
          <p:cNvSpPr/>
          <p:nvPr/>
        </p:nvSpPr>
        <p:spPr>
          <a:xfrm>
            <a:off x="3327939" y="3096985"/>
            <a:ext cx="684584" cy="31683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b="1" i="1" dirty="0" smtClean="0">
                <a:effectLst>
                  <a:outerShdw blurRad="38100" dist="38100" dir="2700000" algn="tl">
                    <a:srgbClr val="000000">
                      <a:alpha val="43137"/>
                    </a:srgbClr>
                  </a:outerShdw>
                </a:effectLst>
              </a:rPr>
              <a:t>ESPECIALIZACIÓN</a:t>
            </a:r>
            <a:endParaRPr lang="es-AR" dirty="0"/>
          </a:p>
        </p:txBody>
      </p:sp>
      <p:sp>
        <p:nvSpPr>
          <p:cNvPr id="17" name="31 CuadroTexto"/>
          <p:cNvSpPr txBox="1"/>
          <p:nvPr/>
        </p:nvSpPr>
        <p:spPr>
          <a:xfrm>
            <a:off x="4012523" y="2592929"/>
            <a:ext cx="5832648" cy="369332"/>
          </a:xfrm>
          <a:prstGeom prst="rect">
            <a:avLst/>
          </a:prstGeom>
          <a:noFill/>
        </p:spPr>
        <p:txBody>
          <a:bodyPr wrap="square" rtlCol="0">
            <a:spAutoFit/>
          </a:bodyPr>
          <a:lstStyle/>
          <a:p>
            <a:pPr algn="ctr"/>
            <a:r>
              <a:rPr lang="es-ES" b="1" i="1" dirty="0" smtClean="0">
                <a:solidFill>
                  <a:schemeClr val="bg1"/>
                </a:solidFill>
                <a:effectLst>
                  <a:outerShdw blurRad="38100" dist="38100" dir="2700000" algn="tl">
                    <a:srgbClr val="000000">
                      <a:alpha val="43137"/>
                    </a:srgbClr>
                  </a:outerShdw>
                </a:effectLst>
              </a:rPr>
              <a:t>CANTIDAD DE PROVEEDORES</a:t>
            </a:r>
            <a:endParaRPr lang="es-AR"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881138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sp>
        <p:nvSpPr>
          <p:cNvPr id="4" name="Rectángulo 3"/>
          <p:cNvSpPr/>
          <p:nvPr/>
        </p:nvSpPr>
        <p:spPr>
          <a:xfrm>
            <a:off x="1854372" y="1222446"/>
            <a:ext cx="9618788" cy="769441"/>
          </a:xfrm>
          <a:prstGeom prst="rect">
            <a:avLst/>
          </a:prstGeom>
        </p:spPr>
        <p:txBody>
          <a:bodyPr wrap="square">
            <a:spAutoFit/>
          </a:bodyPr>
          <a:lstStyle/>
          <a:p>
            <a:r>
              <a:rPr lang="es-ES" sz="2200" b="1" i="1" dirty="0" smtClean="0">
                <a:effectLst>
                  <a:outerShdw blurRad="38100" dist="38100" dir="2700000" algn="tl">
                    <a:srgbClr val="000000">
                      <a:alpha val="43137"/>
                    </a:srgbClr>
                  </a:outerShdw>
                </a:effectLst>
              </a:rPr>
              <a:t>ENFOQUE ESTRATÉGICO EN </a:t>
            </a:r>
            <a:r>
              <a:rPr lang="es-ES" sz="2200" b="1" i="1" dirty="0">
                <a:effectLst>
                  <a:outerShdw blurRad="38100" dist="38100" dir="2700000" algn="tl">
                    <a:srgbClr val="000000">
                      <a:alpha val="43137"/>
                    </a:srgbClr>
                  </a:outerShdw>
                </a:effectLst>
              </a:rPr>
              <a:t>FUNCIÓN LA CANTIDAD DE </a:t>
            </a:r>
            <a:r>
              <a:rPr lang="es-ES" sz="2200" b="1" i="1" dirty="0" smtClean="0">
                <a:effectLst>
                  <a:outerShdw blurRad="38100" dist="38100" dir="2700000" algn="tl">
                    <a:srgbClr val="000000">
                      <a:alpha val="43137"/>
                    </a:srgbClr>
                  </a:outerShdw>
                </a:effectLst>
              </a:rPr>
              <a:t>PROVEEDORES Y DEL TIPO DE NEGOCIACIÓN A REALIZAR</a:t>
            </a:r>
            <a:endParaRPr lang="es-ES" sz="2200" b="1" i="1" dirty="0">
              <a:effectLst>
                <a:outerShdw blurRad="38100" dist="38100" dir="2700000" algn="tl">
                  <a:srgbClr val="000000">
                    <a:alpha val="43137"/>
                  </a:srgbClr>
                </a:outerShdw>
              </a:effectLst>
            </a:endParaRPr>
          </a:p>
        </p:txBody>
      </p:sp>
      <p:sp>
        <p:nvSpPr>
          <p:cNvPr id="5" name="1 Rectángulo"/>
          <p:cNvSpPr/>
          <p:nvPr/>
        </p:nvSpPr>
        <p:spPr>
          <a:xfrm>
            <a:off x="4376126" y="2263781"/>
            <a:ext cx="7097034" cy="1631216"/>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a:ln w="28575">
            <a:solidFill>
              <a:schemeClr val="tx1"/>
            </a:solidFill>
          </a:ln>
        </p:spPr>
        <p:txBody>
          <a:bodyPr wrap="square">
            <a:spAutoFit/>
          </a:bodyPr>
          <a:lstStyle/>
          <a:p>
            <a:r>
              <a:rPr lang="es-MX" sz="2000" b="1" dirty="0"/>
              <a:t>E</a:t>
            </a:r>
            <a:r>
              <a:rPr lang="es-MX" sz="2000" b="1" dirty="0" smtClean="0"/>
              <a:t>l </a:t>
            </a:r>
            <a:r>
              <a:rPr lang="es-MX" sz="2000" b="1" dirty="0"/>
              <a:t>proveedor responde a las </a:t>
            </a:r>
            <a:r>
              <a:rPr lang="es-MX" sz="2000" b="1" dirty="0" smtClean="0"/>
              <a:t>especificaciones </a:t>
            </a:r>
            <a:r>
              <a:rPr lang="es-MX" sz="2000" b="1" dirty="0"/>
              <a:t>de una “solicitud de cotización”, y el pedido casi siempre se otorga a </a:t>
            </a:r>
            <a:r>
              <a:rPr lang="es-MX" sz="2000" b="1" dirty="0" smtClean="0"/>
              <a:t>la </a:t>
            </a:r>
            <a:r>
              <a:rPr lang="es-MX" sz="2000" b="1" dirty="0"/>
              <a:t>oferta más baja. E</a:t>
            </a:r>
            <a:r>
              <a:rPr lang="es-MX" sz="2000" b="1" dirty="0" smtClean="0"/>
              <a:t>s </a:t>
            </a:r>
            <a:r>
              <a:rPr lang="es-MX" sz="2000" b="1" dirty="0"/>
              <a:t>una estrategia común </a:t>
            </a:r>
            <a:r>
              <a:rPr lang="es-MX" sz="2000" b="1" dirty="0" smtClean="0"/>
              <a:t>para productos </a:t>
            </a:r>
            <a:r>
              <a:rPr lang="es-MX" sz="2000" b="1" dirty="0"/>
              <a:t>de mercadeo. </a:t>
            </a:r>
            <a:r>
              <a:rPr lang="es-MX" sz="2000" b="1" dirty="0" smtClean="0"/>
              <a:t>Establece la  competencia entre proveedores.</a:t>
            </a:r>
            <a:endParaRPr lang="es-MX" sz="2000" b="1" dirty="0"/>
          </a:p>
        </p:txBody>
      </p:sp>
      <p:sp>
        <p:nvSpPr>
          <p:cNvPr id="6" name="2 CuadroTexto"/>
          <p:cNvSpPr txBox="1"/>
          <p:nvPr/>
        </p:nvSpPr>
        <p:spPr>
          <a:xfrm>
            <a:off x="1987062" y="2262627"/>
            <a:ext cx="2389065" cy="769441"/>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w="28575">
            <a:solidFill>
              <a:schemeClr val="tx1"/>
            </a:solidFill>
          </a:ln>
        </p:spPr>
        <p:txBody>
          <a:bodyPr wrap="square" rtlCol="0">
            <a:spAutoFit/>
          </a:bodyPr>
          <a:lstStyle/>
          <a:p>
            <a:r>
              <a:rPr lang="es-MX" sz="2200" b="1" i="1" dirty="0" smtClean="0">
                <a:effectLst>
                  <a:outerShdw blurRad="38100" dist="38100" dir="2700000" algn="tl">
                    <a:srgbClr val="000000">
                      <a:alpha val="43137"/>
                    </a:srgbClr>
                  </a:outerShdw>
                </a:effectLst>
              </a:rPr>
              <a:t>MUCHOS PROVEEDORES</a:t>
            </a:r>
            <a:endParaRPr lang="es-MX" sz="2200" b="1" i="1" dirty="0">
              <a:effectLst>
                <a:outerShdw blurRad="38100" dist="38100" dir="2700000" algn="tl">
                  <a:srgbClr val="000000">
                    <a:alpha val="43137"/>
                  </a:srgbClr>
                </a:outerShdw>
              </a:effectLst>
            </a:endParaRPr>
          </a:p>
        </p:txBody>
      </p:sp>
      <p:sp>
        <p:nvSpPr>
          <p:cNvPr id="7" name="18 Rectángulo"/>
          <p:cNvSpPr/>
          <p:nvPr/>
        </p:nvSpPr>
        <p:spPr>
          <a:xfrm>
            <a:off x="4361982" y="3853768"/>
            <a:ext cx="7112743" cy="2862322"/>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a:ln w="28575">
            <a:solidFill>
              <a:schemeClr val="tx1"/>
            </a:solidFill>
          </a:ln>
        </p:spPr>
        <p:txBody>
          <a:bodyPr wrap="square">
            <a:spAutoFit/>
          </a:bodyPr>
          <a:lstStyle/>
          <a:p>
            <a:r>
              <a:rPr lang="es-MX" sz="2000" b="1" dirty="0" smtClean="0"/>
              <a:t>Implica la búsqueda de desarrollar relaciones </a:t>
            </a:r>
            <a:r>
              <a:rPr lang="es-MX" sz="2000" b="1" dirty="0"/>
              <a:t>de largo plazo con unos cuantos proveedores dedicados. </a:t>
            </a:r>
            <a:r>
              <a:rPr lang="es-MX" sz="2000" b="1" dirty="0" smtClean="0"/>
              <a:t>Tienen </a:t>
            </a:r>
            <a:r>
              <a:rPr lang="es-MX" sz="2000" b="1" dirty="0"/>
              <a:t>más probabilidad de entender los </a:t>
            </a:r>
            <a:r>
              <a:rPr lang="es-MX" sz="2000" b="1" dirty="0" smtClean="0"/>
              <a:t>objetivos </a:t>
            </a:r>
            <a:r>
              <a:rPr lang="es-MX" sz="2000" b="1" dirty="0"/>
              <a:t>de la empresa que los contrata y del cliente final. </a:t>
            </a:r>
            <a:r>
              <a:rPr lang="es-MX" sz="2000" b="1" dirty="0" smtClean="0"/>
              <a:t>Puede </a:t>
            </a:r>
            <a:r>
              <a:rPr lang="es-MX" sz="2000" b="1" dirty="0"/>
              <a:t>crear valor al permitir </a:t>
            </a:r>
            <a:r>
              <a:rPr lang="es-MX" sz="2000" b="1" dirty="0" smtClean="0"/>
              <a:t>realizar </a:t>
            </a:r>
            <a:r>
              <a:rPr lang="es-MX" sz="2000" b="1" dirty="0"/>
              <a:t>economías de escala y tener curvas de aprendizaje que conduzcan a menores costos de transacción y producción. </a:t>
            </a:r>
            <a:r>
              <a:rPr lang="es-MX" sz="2000" b="1" dirty="0" smtClean="0"/>
              <a:t>El </a:t>
            </a:r>
            <a:r>
              <a:rPr lang="es-MX" sz="2000" b="1" dirty="0"/>
              <a:t>costo del cambio </a:t>
            </a:r>
            <a:r>
              <a:rPr lang="es-MX" sz="2000" b="1" dirty="0" smtClean="0"/>
              <a:t>de socios </a:t>
            </a:r>
            <a:r>
              <a:rPr lang="es-MX" sz="2000" b="1" dirty="0"/>
              <a:t>es enorme, </a:t>
            </a:r>
            <a:r>
              <a:rPr lang="es-MX" sz="2000" b="1" dirty="0" smtClean="0"/>
              <a:t>y conduce a dependencia mutua.</a:t>
            </a:r>
            <a:endParaRPr lang="es-MX" sz="2000" b="1" dirty="0"/>
          </a:p>
        </p:txBody>
      </p:sp>
      <p:sp>
        <p:nvSpPr>
          <p:cNvPr id="10" name="26 CuadroTexto"/>
          <p:cNvSpPr txBox="1"/>
          <p:nvPr/>
        </p:nvSpPr>
        <p:spPr>
          <a:xfrm>
            <a:off x="1987062" y="3852614"/>
            <a:ext cx="2374921" cy="769441"/>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w="28575">
            <a:solidFill>
              <a:schemeClr val="tx1"/>
            </a:solidFill>
          </a:ln>
        </p:spPr>
        <p:txBody>
          <a:bodyPr wrap="square" rtlCol="0">
            <a:spAutoFit/>
          </a:bodyPr>
          <a:lstStyle/>
          <a:p>
            <a:r>
              <a:rPr lang="es-MX" sz="2200" b="1" i="1" dirty="0" smtClean="0">
                <a:effectLst>
                  <a:outerShdw blurRad="38100" dist="38100" dir="2700000" algn="tl">
                    <a:srgbClr val="000000">
                      <a:alpha val="43137"/>
                    </a:srgbClr>
                  </a:outerShdw>
                </a:effectLst>
              </a:rPr>
              <a:t>POCOS PROVEEDORES</a:t>
            </a:r>
            <a:endParaRPr lang="es-MX" sz="2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5158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sp>
        <p:nvSpPr>
          <p:cNvPr id="4" name="Rectángulo 3"/>
          <p:cNvSpPr/>
          <p:nvPr/>
        </p:nvSpPr>
        <p:spPr>
          <a:xfrm>
            <a:off x="1854372" y="1222446"/>
            <a:ext cx="9618788" cy="769441"/>
          </a:xfrm>
          <a:prstGeom prst="rect">
            <a:avLst/>
          </a:prstGeom>
        </p:spPr>
        <p:txBody>
          <a:bodyPr wrap="square">
            <a:spAutoFit/>
          </a:bodyPr>
          <a:lstStyle/>
          <a:p>
            <a:r>
              <a:rPr lang="es-ES" sz="2200" b="1" i="1" dirty="0" smtClean="0">
                <a:effectLst>
                  <a:outerShdw blurRad="38100" dist="38100" dir="2700000" algn="tl">
                    <a:srgbClr val="000000">
                      <a:alpha val="43137"/>
                    </a:srgbClr>
                  </a:outerShdw>
                </a:effectLst>
              </a:rPr>
              <a:t>ENFOQUE ESTRATÉGICO EN </a:t>
            </a:r>
            <a:r>
              <a:rPr lang="es-ES" sz="2200" b="1" i="1" dirty="0">
                <a:effectLst>
                  <a:outerShdw blurRad="38100" dist="38100" dir="2700000" algn="tl">
                    <a:srgbClr val="000000">
                      <a:alpha val="43137"/>
                    </a:srgbClr>
                  </a:outerShdw>
                </a:effectLst>
              </a:rPr>
              <a:t>FUNCIÓN LA CANTIDAD DE </a:t>
            </a:r>
            <a:r>
              <a:rPr lang="es-ES" sz="2200" b="1" i="1" dirty="0" smtClean="0">
                <a:effectLst>
                  <a:outerShdw blurRad="38100" dist="38100" dir="2700000" algn="tl">
                    <a:srgbClr val="000000">
                      <a:alpha val="43137"/>
                    </a:srgbClr>
                  </a:outerShdw>
                </a:effectLst>
              </a:rPr>
              <a:t>PROVEEDORES Y DEL TIPO DE NEGOCIACIÓN A REALIZAR</a:t>
            </a:r>
            <a:endParaRPr lang="es-ES" sz="2200" b="1" i="1" dirty="0">
              <a:effectLst>
                <a:outerShdw blurRad="38100" dist="38100" dir="2700000" algn="tl">
                  <a:srgbClr val="000000">
                    <a:alpha val="43137"/>
                  </a:srgbClr>
                </a:outerShdw>
              </a:effectLst>
            </a:endParaRPr>
          </a:p>
        </p:txBody>
      </p:sp>
      <p:sp>
        <p:nvSpPr>
          <p:cNvPr id="8" name="1 Rectángulo"/>
          <p:cNvSpPr/>
          <p:nvPr/>
        </p:nvSpPr>
        <p:spPr>
          <a:xfrm>
            <a:off x="4401330" y="2223130"/>
            <a:ext cx="7310024" cy="2554545"/>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a:ln w="28575">
            <a:solidFill>
              <a:schemeClr val="tx1"/>
            </a:solidFill>
          </a:ln>
        </p:spPr>
        <p:txBody>
          <a:bodyPr wrap="square">
            <a:spAutoFit/>
          </a:bodyPr>
          <a:lstStyle/>
          <a:p>
            <a:r>
              <a:rPr lang="es-MX" sz="2000" b="1" dirty="0" smtClean="0"/>
              <a:t>En las </a:t>
            </a:r>
            <a:r>
              <a:rPr lang="es-MX" sz="2000" b="1" dirty="0"/>
              <a:t>compañías con el capital, el talento administrativo y la demanda requerida, </a:t>
            </a:r>
            <a:r>
              <a:rPr lang="es-MX" sz="2000" b="1" dirty="0" smtClean="0"/>
              <a:t>puede </a:t>
            </a:r>
            <a:r>
              <a:rPr lang="es-MX" sz="2000" b="1" dirty="0"/>
              <a:t>proporcionar oportunidades únicas para reducir costos, adquirir calidad </a:t>
            </a:r>
            <a:r>
              <a:rPr lang="es-MX" sz="2000" b="1" dirty="0" smtClean="0"/>
              <a:t>y entregar </a:t>
            </a:r>
            <a:r>
              <a:rPr lang="es-MX" sz="2000" b="1" dirty="0"/>
              <a:t>a </a:t>
            </a:r>
            <a:r>
              <a:rPr lang="es-MX" sz="2000" b="1" dirty="0" smtClean="0"/>
              <a:t>tiempo y tener ventajas </a:t>
            </a:r>
            <a:r>
              <a:rPr lang="es-MX" sz="2000" b="1" dirty="0"/>
              <a:t>como la reducción de </a:t>
            </a:r>
            <a:r>
              <a:rPr lang="es-MX" sz="2000" b="1" dirty="0" smtClean="0"/>
              <a:t>inventarios y </a:t>
            </a:r>
            <a:r>
              <a:rPr lang="es-MX" sz="2000" b="1" dirty="0"/>
              <a:t>de programación. </a:t>
            </a:r>
            <a:r>
              <a:rPr lang="es-MX" sz="2000" b="1" dirty="0" smtClean="0"/>
              <a:t>La </a:t>
            </a:r>
            <a:r>
              <a:rPr lang="es-MX" sz="2000" b="1" dirty="0"/>
              <a:t>integración hacia atrás puede ser </a:t>
            </a:r>
            <a:r>
              <a:rPr lang="es-MX" sz="2000" b="1" dirty="0" smtClean="0"/>
              <a:t>peligrosa </a:t>
            </a:r>
            <a:r>
              <a:rPr lang="es-MX" sz="2000" b="1" dirty="0"/>
              <a:t>para empresas ubicadas en industrias que enfrentan cambios </a:t>
            </a:r>
            <a:r>
              <a:rPr lang="es-MX" sz="2000" b="1" dirty="0" smtClean="0"/>
              <a:t>tecnológicos.</a:t>
            </a:r>
            <a:endParaRPr lang="es-MX" sz="2000" b="1" dirty="0"/>
          </a:p>
        </p:txBody>
      </p:sp>
      <p:sp>
        <p:nvSpPr>
          <p:cNvPr id="11" name="2 CuadroTexto"/>
          <p:cNvSpPr txBox="1"/>
          <p:nvPr/>
        </p:nvSpPr>
        <p:spPr>
          <a:xfrm>
            <a:off x="1863963" y="2221976"/>
            <a:ext cx="2537367" cy="769441"/>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w="28575">
            <a:solidFill>
              <a:schemeClr val="tx1"/>
            </a:solidFill>
          </a:ln>
        </p:spPr>
        <p:txBody>
          <a:bodyPr wrap="square" rtlCol="0">
            <a:spAutoFit/>
          </a:bodyPr>
          <a:lstStyle/>
          <a:p>
            <a:r>
              <a:rPr lang="es-MX" sz="2200" b="1" i="1" dirty="0" smtClean="0">
                <a:effectLst>
                  <a:outerShdw blurRad="38100" dist="38100" dir="2700000" algn="tl">
                    <a:srgbClr val="000000">
                      <a:alpha val="43137"/>
                    </a:srgbClr>
                  </a:outerShdw>
                </a:effectLst>
              </a:rPr>
              <a:t>INTEGRACIÓN VERTICAL</a:t>
            </a:r>
            <a:endParaRPr lang="es-MX" sz="2200" b="1" i="1" dirty="0">
              <a:effectLst>
                <a:outerShdw blurRad="38100" dist="38100" dir="2700000" algn="tl">
                  <a:srgbClr val="000000">
                    <a:alpha val="43137"/>
                  </a:srgbClr>
                </a:outerShdw>
              </a:effectLst>
            </a:endParaRPr>
          </a:p>
        </p:txBody>
      </p:sp>
      <p:sp>
        <p:nvSpPr>
          <p:cNvPr id="12" name="18 Rectángulo"/>
          <p:cNvSpPr/>
          <p:nvPr/>
        </p:nvSpPr>
        <p:spPr>
          <a:xfrm>
            <a:off x="4401330" y="4808746"/>
            <a:ext cx="7310024" cy="1938992"/>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a:ln w="28575">
            <a:solidFill>
              <a:schemeClr val="tx1"/>
            </a:solidFill>
          </a:ln>
        </p:spPr>
        <p:txBody>
          <a:bodyPr wrap="square">
            <a:spAutoFit/>
          </a:bodyPr>
          <a:lstStyle/>
          <a:p>
            <a:r>
              <a:rPr lang="es-MX" sz="2000" b="1" dirty="0"/>
              <a:t>Término japonés que describe </a:t>
            </a:r>
            <a:r>
              <a:rPr lang="es-MX" sz="2000" b="1" dirty="0" smtClean="0"/>
              <a:t>a los </a:t>
            </a:r>
            <a:r>
              <a:rPr lang="es-MX" sz="2000" b="1" dirty="0"/>
              <a:t>proveedores que </a:t>
            </a:r>
            <a:r>
              <a:rPr lang="es-MX" sz="2000" b="1" dirty="0" smtClean="0"/>
              <a:t>se convierten </a:t>
            </a:r>
            <a:r>
              <a:rPr lang="es-MX" sz="2000" b="1" dirty="0"/>
              <a:t>en parte de </a:t>
            </a:r>
            <a:r>
              <a:rPr lang="es-MX" sz="2000" b="1" dirty="0" smtClean="0"/>
              <a:t>la coalición </a:t>
            </a:r>
            <a:r>
              <a:rPr lang="es-MX" sz="2000" b="1" dirty="0"/>
              <a:t>de una compañía. Los miembros </a:t>
            </a:r>
            <a:r>
              <a:rPr lang="es-MX" sz="2000" b="1" dirty="0" smtClean="0"/>
              <a:t>tienen asegurada una </a:t>
            </a:r>
            <a:r>
              <a:rPr lang="es-MX" sz="2000" b="1" dirty="0"/>
              <a:t>relación de largo </a:t>
            </a:r>
            <a:r>
              <a:rPr lang="es-MX" sz="2000" b="1" dirty="0" smtClean="0"/>
              <a:t>plazo y se </a:t>
            </a:r>
            <a:r>
              <a:rPr lang="es-MX" sz="2000" b="1" dirty="0"/>
              <a:t>espera que funcionen como socios que proveen al </a:t>
            </a:r>
            <a:r>
              <a:rPr lang="es-MX" sz="2000" b="1" dirty="0" smtClean="0"/>
              <a:t>fabricante de </a:t>
            </a:r>
            <a:r>
              <a:rPr lang="es-MX" sz="2000" b="1" dirty="0"/>
              <a:t>experiencia técnica y calidad de producción estable. </a:t>
            </a:r>
          </a:p>
        </p:txBody>
      </p:sp>
      <p:sp>
        <p:nvSpPr>
          <p:cNvPr id="13" name="26 CuadroTexto"/>
          <p:cNvSpPr txBox="1"/>
          <p:nvPr/>
        </p:nvSpPr>
        <p:spPr>
          <a:xfrm>
            <a:off x="1849728" y="4807592"/>
            <a:ext cx="2551602" cy="769441"/>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w="28575">
            <a:solidFill>
              <a:schemeClr val="tx1"/>
            </a:solidFill>
          </a:ln>
        </p:spPr>
        <p:txBody>
          <a:bodyPr wrap="square" rtlCol="0">
            <a:spAutoFit/>
          </a:bodyPr>
          <a:lstStyle/>
          <a:p>
            <a:r>
              <a:rPr lang="es-MX" sz="2200" b="1" i="1" dirty="0" smtClean="0">
                <a:effectLst>
                  <a:outerShdw blurRad="38100" dist="38100" dir="2700000" algn="tl">
                    <a:srgbClr val="000000">
                      <a:alpha val="43137"/>
                    </a:srgbClr>
                  </a:outerShdw>
                </a:effectLst>
              </a:rPr>
              <a:t>REDES </a:t>
            </a:r>
          </a:p>
          <a:p>
            <a:r>
              <a:rPr lang="es-MX" sz="2200" b="1" i="1" dirty="0" smtClean="0">
                <a:effectLst>
                  <a:outerShdw blurRad="38100" dist="38100" dir="2700000" algn="tl">
                    <a:srgbClr val="000000">
                      <a:alpha val="43137"/>
                    </a:srgbClr>
                  </a:outerShdw>
                </a:effectLst>
              </a:rPr>
              <a:t>KEIRETSU</a:t>
            </a:r>
            <a:endParaRPr lang="es-MX" sz="2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47210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1854372" y="9982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ESTRATEGIA DE LA CADENA DE SUMINISTROS</a:t>
            </a:r>
            <a:endParaRPr lang="en-US" sz="3100" dirty="0"/>
          </a:p>
        </p:txBody>
      </p:sp>
      <p:sp>
        <p:nvSpPr>
          <p:cNvPr id="4" name="Rectángulo 3"/>
          <p:cNvSpPr/>
          <p:nvPr/>
        </p:nvSpPr>
        <p:spPr>
          <a:xfrm>
            <a:off x="1854372" y="1187276"/>
            <a:ext cx="9618788" cy="769441"/>
          </a:xfrm>
          <a:prstGeom prst="rect">
            <a:avLst/>
          </a:prstGeom>
        </p:spPr>
        <p:txBody>
          <a:bodyPr wrap="square">
            <a:spAutoFit/>
          </a:bodyPr>
          <a:lstStyle/>
          <a:p>
            <a:r>
              <a:rPr lang="es-ES" sz="2200" b="1" i="1" dirty="0" smtClean="0">
                <a:effectLst>
                  <a:outerShdw blurRad="38100" dist="38100" dir="2700000" algn="tl">
                    <a:srgbClr val="000000">
                      <a:alpha val="43137"/>
                    </a:srgbClr>
                  </a:outerShdw>
                </a:effectLst>
              </a:rPr>
              <a:t>ENFOQUE ESTRATÉGICO EN </a:t>
            </a:r>
            <a:r>
              <a:rPr lang="es-ES" sz="2200" b="1" i="1" dirty="0">
                <a:effectLst>
                  <a:outerShdw blurRad="38100" dist="38100" dir="2700000" algn="tl">
                    <a:srgbClr val="000000">
                      <a:alpha val="43137"/>
                    </a:srgbClr>
                  </a:outerShdw>
                </a:effectLst>
              </a:rPr>
              <a:t>FUNCIÓN LA CANTIDAD DE </a:t>
            </a:r>
            <a:r>
              <a:rPr lang="es-ES" sz="2200" b="1" i="1" dirty="0" smtClean="0">
                <a:effectLst>
                  <a:outerShdw blurRad="38100" dist="38100" dir="2700000" algn="tl">
                    <a:srgbClr val="000000">
                      <a:alpha val="43137"/>
                    </a:srgbClr>
                  </a:outerShdw>
                </a:effectLst>
              </a:rPr>
              <a:t>PROVEEDORES Y DEL TIPO DE NEGOCIACIÓN A REALIZAR</a:t>
            </a:r>
            <a:endParaRPr lang="es-ES" sz="2200" b="1" i="1" dirty="0">
              <a:effectLst>
                <a:outerShdw blurRad="38100" dist="38100" dir="2700000" algn="tl">
                  <a:srgbClr val="000000">
                    <a:alpha val="43137"/>
                  </a:srgbClr>
                </a:outerShdw>
              </a:effectLst>
            </a:endParaRPr>
          </a:p>
        </p:txBody>
      </p:sp>
      <p:sp>
        <p:nvSpPr>
          <p:cNvPr id="8" name="1 Rectángulo"/>
          <p:cNvSpPr/>
          <p:nvPr/>
        </p:nvSpPr>
        <p:spPr>
          <a:xfrm>
            <a:off x="3932589" y="2009556"/>
            <a:ext cx="7919441" cy="470898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a:ln w="28575">
            <a:solidFill>
              <a:schemeClr val="tx1"/>
            </a:solidFill>
          </a:ln>
        </p:spPr>
        <p:txBody>
          <a:bodyPr wrap="square">
            <a:spAutoFit/>
          </a:bodyPr>
          <a:lstStyle/>
          <a:p>
            <a:r>
              <a:rPr lang="es-MX" sz="2000" b="1" dirty="0"/>
              <a:t>Empresas que dependen de </a:t>
            </a:r>
            <a:r>
              <a:rPr lang="es-MX" sz="2000" b="1" dirty="0" smtClean="0"/>
              <a:t>una variedad </a:t>
            </a:r>
            <a:r>
              <a:rPr lang="es-MX" sz="2000" b="1" dirty="0"/>
              <a:t>de relaciones </a:t>
            </a:r>
            <a:r>
              <a:rPr lang="es-MX" sz="2000" b="1" dirty="0" smtClean="0"/>
              <a:t>con proveedores </a:t>
            </a:r>
            <a:r>
              <a:rPr lang="es-MX" sz="2000" b="1" dirty="0"/>
              <a:t>para </a:t>
            </a:r>
            <a:r>
              <a:rPr lang="es-MX" sz="2000" b="1" dirty="0" smtClean="0"/>
              <a:t>proporcionar los </a:t>
            </a:r>
            <a:r>
              <a:rPr lang="es-MX" sz="2000" b="1" dirty="0"/>
              <a:t>servicios que les demandan</a:t>
            </a:r>
            <a:r>
              <a:rPr lang="es-MX" sz="2000" b="1" dirty="0" smtClean="0"/>
              <a:t>. También </a:t>
            </a:r>
            <a:r>
              <a:rPr lang="es-MX" sz="2000" b="1" dirty="0"/>
              <a:t>se conocen </a:t>
            </a:r>
            <a:r>
              <a:rPr lang="es-MX" sz="2000" b="1" dirty="0" smtClean="0"/>
              <a:t>como corporaciones </a:t>
            </a:r>
            <a:r>
              <a:rPr lang="es-MX" sz="2000" b="1" dirty="0"/>
              <a:t>huecas </a:t>
            </a:r>
            <a:r>
              <a:rPr lang="es-MX" sz="2000" b="1" dirty="0" smtClean="0"/>
              <a:t>o compañías </a:t>
            </a:r>
            <a:r>
              <a:rPr lang="es-MX" sz="2000" b="1" dirty="0"/>
              <a:t>de </a:t>
            </a:r>
            <a:r>
              <a:rPr lang="es-MX" sz="2000" b="1" dirty="0" smtClean="0"/>
              <a:t>red. </a:t>
            </a:r>
            <a:r>
              <a:rPr lang="es-MX" sz="2000" b="1" dirty="0"/>
              <a:t>Estas compañías tienen fronteras organizacionales </a:t>
            </a:r>
            <a:r>
              <a:rPr lang="es-MX" sz="2000" b="1" dirty="0" smtClean="0"/>
              <a:t>fluidas y </a:t>
            </a:r>
            <a:r>
              <a:rPr lang="es-MX" sz="2000" b="1" dirty="0"/>
              <a:t>móviles que les permiten crear empresas singulares para satisfacer las demandas cambiantes </a:t>
            </a:r>
            <a:r>
              <a:rPr lang="es-MX" sz="2000" b="1" dirty="0" smtClean="0"/>
              <a:t>del mercado</a:t>
            </a:r>
            <a:r>
              <a:rPr lang="es-MX" sz="2000" b="1" dirty="0"/>
              <a:t>. Los proveedores pueden proporcionar una diversidad de </a:t>
            </a:r>
            <a:r>
              <a:rPr lang="es-MX" sz="2000" b="1" dirty="0" smtClean="0"/>
              <a:t>servicios. Las </a:t>
            </a:r>
            <a:r>
              <a:rPr lang="es-MX" sz="2000" b="1" dirty="0"/>
              <a:t>relaciones pueden ser de corto </a:t>
            </a:r>
            <a:r>
              <a:rPr lang="es-MX" sz="2000" b="1" dirty="0" smtClean="0"/>
              <a:t>o largo plazo, </a:t>
            </a:r>
            <a:r>
              <a:rPr lang="es-MX" sz="2000" b="1" dirty="0"/>
              <a:t>e incluir socios reales, colaboradores o simplemente proveedores y </a:t>
            </a:r>
            <a:r>
              <a:rPr lang="es-MX" sz="2000" b="1" dirty="0" smtClean="0"/>
              <a:t>subcontratistas capaces</a:t>
            </a:r>
            <a:r>
              <a:rPr lang="es-MX" sz="2000" b="1" dirty="0"/>
              <a:t>. </a:t>
            </a:r>
            <a:r>
              <a:rPr lang="es-MX" sz="2000" b="1" dirty="0" smtClean="0"/>
              <a:t>El resultado </a:t>
            </a:r>
            <a:r>
              <a:rPr lang="es-MX" sz="2000" b="1" dirty="0"/>
              <a:t>puede ser un desempeño </a:t>
            </a:r>
            <a:r>
              <a:rPr lang="es-MX" sz="2000" b="1" dirty="0" smtClean="0"/>
              <a:t>excepcionalmente esbelto</a:t>
            </a:r>
            <a:r>
              <a:rPr lang="es-MX" sz="2000" b="1" dirty="0"/>
              <a:t>. Las ventajas de las compañías virtuales incluyen experiencia administrativa especializada</a:t>
            </a:r>
            <a:r>
              <a:rPr lang="es-MX" sz="2000" b="1" dirty="0" smtClean="0"/>
              <a:t>, poca </a:t>
            </a:r>
            <a:r>
              <a:rPr lang="es-MX" sz="2000" b="1" dirty="0"/>
              <a:t>inversión de capital, flexibilidad y velocidad. El resultado es la eficiencia</a:t>
            </a:r>
            <a:r>
              <a:rPr lang="es-MX" sz="2000" b="1" dirty="0" smtClean="0"/>
              <a:t>.</a:t>
            </a:r>
            <a:endParaRPr lang="es-MX" sz="2000" b="1" dirty="0"/>
          </a:p>
        </p:txBody>
      </p:sp>
      <p:sp>
        <p:nvSpPr>
          <p:cNvPr id="11" name="2 CuadroTexto"/>
          <p:cNvSpPr txBox="1"/>
          <p:nvPr/>
        </p:nvSpPr>
        <p:spPr>
          <a:xfrm>
            <a:off x="1934311" y="2008402"/>
            <a:ext cx="2098681" cy="769441"/>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w="28575">
            <a:solidFill>
              <a:schemeClr val="tx1"/>
            </a:solidFill>
          </a:ln>
        </p:spPr>
        <p:txBody>
          <a:bodyPr wrap="square" rtlCol="0">
            <a:spAutoFit/>
          </a:bodyPr>
          <a:lstStyle/>
          <a:p>
            <a:r>
              <a:rPr lang="es-MX" sz="2200" b="1" i="1" dirty="0" smtClean="0">
                <a:effectLst>
                  <a:outerShdw blurRad="38100" dist="38100" dir="2700000" algn="tl">
                    <a:srgbClr val="000000">
                      <a:alpha val="43137"/>
                    </a:srgbClr>
                  </a:outerShdw>
                </a:effectLst>
              </a:rPr>
              <a:t>COMPAÑIAS VIRTUALES</a:t>
            </a:r>
            <a:endParaRPr lang="es-MX" sz="2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4454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sz="3100" b="1" dirty="0" smtClean="0">
                <a:solidFill>
                  <a:schemeClr val="tx1"/>
                </a:solidFill>
              </a:rPr>
              <a:t>CADENA DE SUMINISTROS</a:t>
            </a:r>
            <a:endParaRPr lang="en-US" sz="3100" dirty="0"/>
          </a:p>
        </p:txBody>
      </p:sp>
      <p:sp>
        <p:nvSpPr>
          <p:cNvPr id="3" name="Marcador de contenido 2"/>
          <p:cNvSpPr>
            <a:spLocks noGrp="1"/>
          </p:cNvSpPr>
          <p:nvPr>
            <p:ph idx="1"/>
          </p:nvPr>
        </p:nvSpPr>
        <p:spPr>
          <a:xfrm>
            <a:off x="1248222" y="957104"/>
            <a:ext cx="10498302" cy="5646057"/>
          </a:xfrm>
        </p:spPr>
        <p:txBody>
          <a:bodyPr>
            <a:noAutofit/>
          </a:bodyPr>
          <a:lstStyle/>
          <a:p>
            <a:pPr marL="0" indent="0" algn="ctr">
              <a:buNone/>
            </a:pPr>
            <a:r>
              <a:rPr lang="en-US" sz="2400" b="1" dirty="0" smtClean="0">
                <a:solidFill>
                  <a:schemeClr val="tx1"/>
                </a:solidFill>
              </a:rPr>
              <a:t>IDEAS </a:t>
            </a:r>
            <a:r>
              <a:rPr lang="en-US" sz="2400" b="1" dirty="0">
                <a:solidFill>
                  <a:schemeClr val="tx1"/>
                </a:solidFill>
              </a:rPr>
              <a:t>CLAVE </a:t>
            </a:r>
            <a:endParaRPr lang="en-US" sz="2400" dirty="0">
              <a:solidFill>
                <a:schemeClr val="tx1"/>
              </a:solidFill>
            </a:endParaRPr>
          </a:p>
          <a:p>
            <a:r>
              <a:rPr lang="es-ES" dirty="0" smtClean="0">
                <a:solidFill>
                  <a:schemeClr val="tx1"/>
                </a:solidFill>
              </a:rPr>
              <a:t>El </a:t>
            </a:r>
            <a:r>
              <a:rPr lang="es-ES" dirty="0">
                <a:solidFill>
                  <a:schemeClr val="tx1"/>
                </a:solidFill>
              </a:rPr>
              <a:t>modelo de dirección de la cadena de valor de suministros, </a:t>
            </a:r>
            <a:r>
              <a:rPr lang="es-ES" dirty="0" smtClean="0">
                <a:solidFill>
                  <a:schemeClr val="tx1"/>
                </a:solidFill>
              </a:rPr>
              <a:t>la descripción de los </a:t>
            </a:r>
            <a:r>
              <a:rPr lang="es-ES" dirty="0">
                <a:solidFill>
                  <a:schemeClr val="tx1"/>
                </a:solidFill>
              </a:rPr>
              <a:t>flujos de la cadena, sus interfaces con operaciones y marketing </a:t>
            </a:r>
            <a:r>
              <a:rPr lang="es-ES" dirty="0" smtClean="0">
                <a:solidFill>
                  <a:schemeClr val="tx1"/>
                </a:solidFill>
              </a:rPr>
              <a:t>muestran las principales áreas implicadas en el proceso de gestión para generar valor para el cliente.</a:t>
            </a:r>
          </a:p>
          <a:p>
            <a:r>
              <a:rPr lang="es-ES" dirty="0" smtClean="0">
                <a:solidFill>
                  <a:schemeClr val="tx1"/>
                </a:solidFill>
              </a:rPr>
              <a:t>La intervención de áreas con objetivos sectoriales específicos diferenciados, generan en las interfaces la existencia de potenciales conflictos cuya mediación debe preverse. </a:t>
            </a:r>
          </a:p>
          <a:p>
            <a:r>
              <a:rPr lang="es-ES" dirty="0" smtClean="0">
                <a:solidFill>
                  <a:schemeClr val="tx1"/>
                </a:solidFill>
              </a:rPr>
              <a:t>Las </a:t>
            </a:r>
            <a:r>
              <a:rPr lang="es-ES" dirty="0">
                <a:solidFill>
                  <a:schemeClr val="tx1"/>
                </a:solidFill>
              </a:rPr>
              <a:t>estrategias de operaciones adoptadas </a:t>
            </a:r>
            <a:r>
              <a:rPr lang="es-ES" dirty="0" smtClean="0">
                <a:solidFill>
                  <a:schemeClr val="tx1"/>
                </a:solidFill>
              </a:rPr>
              <a:t>según estas sean orientadas a bajo costo, diferenciación o respuesta rápida, condicionan </a:t>
            </a:r>
            <a:r>
              <a:rPr lang="es-ES" dirty="0">
                <a:solidFill>
                  <a:schemeClr val="tx1"/>
                </a:solidFill>
              </a:rPr>
              <a:t>las decisiones en la cadena de suministro.</a:t>
            </a:r>
          </a:p>
          <a:p>
            <a:r>
              <a:rPr lang="es-ES" dirty="0" smtClean="0">
                <a:solidFill>
                  <a:schemeClr val="tx1"/>
                </a:solidFill>
              </a:rPr>
              <a:t>El </a:t>
            </a:r>
            <a:r>
              <a:rPr lang="es-ES" dirty="0">
                <a:solidFill>
                  <a:schemeClr val="tx1"/>
                </a:solidFill>
              </a:rPr>
              <a:t>enfoque estratégico </a:t>
            </a:r>
            <a:r>
              <a:rPr lang="es-ES" dirty="0" smtClean="0">
                <a:solidFill>
                  <a:schemeClr val="tx1"/>
                </a:solidFill>
              </a:rPr>
              <a:t>de </a:t>
            </a:r>
            <a:r>
              <a:rPr lang="es-ES" dirty="0">
                <a:solidFill>
                  <a:schemeClr val="tx1"/>
                </a:solidFill>
              </a:rPr>
              <a:t>las cadenas de suministros desarrolladas en función de la demanda </a:t>
            </a:r>
            <a:r>
              <a:rPr lang="es-ES" dirty="0" smtClean="0">
                <a:solidFill>
                  <a:schemeClr val="tx1"/>
                </a:solidFill>
              </a:rPr>
              <a:t>priorizan determinadas factores a considerar en el desarrollo de sus canales y características centradas en si los suministros se destinan para almacenamiento o para pedido.</a:t>
            </a:r>
            <a:r>
              <a:rPr lang="es-ES" dirty="0">
                <a:solidFill>
                  <a:schemeClr val="tx1"/>
                </a:solidFill>
              </a:rPr>
              <a:t> </a:t>
            </a:r>
            <a:endParaRPr lang="es-ES" dirty="0" smtClean="0">
              <a:solidFill>
                <a:schemeClr val="tx1"/>
              </a:solidFill>
            </a:endParaRPr>
          </a:p>
          <a:p>
            <a:r>
              <a:rPr lang="es-ES" dirty="0" smtClean="0">
                <a:solidFill>
                  <a:schemeClr val="tx1"/>
                </a:solidFill>
              </a:rPr>
              <a:t>El </a:t>
            </a:r>
            <a:r>
              <a:rPr lang="es-ES" dirty="0">
                <a:solidFill>
                  <a:schemeClr val="tx1"/>
                </a:solidFill>
              </a:rPr>
              <a:t>enfoque estratégico de las cadenas de suministros desarrolladas </a:t>
            </a:r>
            <a:r>
              <a:rPr lang="es-ES" dirty="0" smtClean="0">
                <a:solidFill>
                  <a:schemeClr val="tx1"/>
                </a:solidFill>
              </a:rPr>
              <a:t>en </a:t>
            </a:r>
            <a:r>
              <a:rPr lang="es-ES" dirty="0">
                <a:solidFill>
                  <a:schemeClr val="tx1"/>
                </a:solidFill>
              </a:rPr>
              <a:t>función de la cantidad y tipo de </a:t>
            </a:r>
            <a:r>
              <a:rPr lang="es-ES" dirty="0" smtClean="0">
                <a:solidFill>
                  <a:schemeClr val="tx1"/>
                </a:solidFill>
              </a:rPr>
              <a:t>negociación con los proveedores muestran los aspectos cables a tener en cuenta para el desarrollo de proveedores</a:t>
            </a:r>
            <a:endParaRPr lang="es-ES" dirty="0">
              <a:solidFill>
                <a:schemeClr val="tx1"/>
              </a:solidFill>
            </a:endParaRPr>
          </a:p>
          <a:p>
            <a:endParaRPr lang="es-ES" dirty="0" smtClean="0">
              <a:solidFill>
                <a:schemeClr val="tx1"/>
              </a:solidFill>
            </a:endParaRPr>
          </a:p>
          <a:p>
            <a:endParaRPr lang="es-ES" dirty="0" smtClean="0">
              <a:solidFill>
                <a:schemeClr val="tx1"/>
              </a:solidFill>
            </a:endParaRPr>
          </a:p>
        </p:txBody>
      </p:sp>
    </p:spTree>
    <p:extLst>
      <p:ext uri="{BB962C8B-B14F-4D97-AF65-F5344CB8AC3E}">
        <p14:creationId xmlns:p14="http://schemas.microsoft.com/office/powerpoint/2010/main" val="332888338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7853" y="284075"/>
            <a:ext cx="1112136" cy="134190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845942" y="640531"/>
            <a:ext cx="5208477" cy="584775"/>
          </a:xfrm>
          <a:prstGeom prst="rect">
            <a:avLst/>
          </a:prstGeom>
        </p:spPr>
        <p:txBody>
          <a:bodyPr wrap="none">
            <a:spAutoFit/>
          </a:bodyPr>
          <a:lstStyle/>
          <a:p>
            <a:r>
              <a:rPr lang="es-AR" altLang="es-AR" sz="3200" b="1" dirty="0"/>
              <a:t>FACULTAD DE INGENIERÍA</a:t>
            </a:r>
          </a:p>
        </p:txBody>
      </p:sp>
      <p:sp>
        <p:nvSpPr>
          <p:cNvPr id="7" name="2 Subtítulo"/>
          <p:cNvSpPr txBox="1">
            <a:spLocks/>
          </p:cNvSpPr>
          <p:nvPr/>
        </p:nvSpPr>
        <p:spPr bwMode="auto">
          <a:xfrm>
            <a:off x="870867" y="2110268"/>
            <a:ext cx="2496853" cy="411656"/>
          </a:xfrm>
          <a:prstGeom prst="rect">
            <a:avLst/>
          </a:prstGeom>
          <a:noFill/>
          <a:ln>
            <a:noFill/>
          </a:ln>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spcBef>
                <a:spcPct val="20000"/>
              </a:spcBef>
              <a:defRPr/>
            </a:pPr>
            <a:r>
              <a:rPr lang="es-AR" altLang="es-AR" sz="3200" b="1" i="1" dirty="0">
                <a:latin typeface="Arial" panose="020B0604020202020204" pitchFamily="34" charset="0"/>
              </a:rPr>
              <a:t>AÑO </a:t>
            </a:r>
            <a:r>
              <a:rPr lang="es-AR" altLang="es-AR" sz="3200" b="1" i="1" dirty="0" smtClean="0">
                <a:latin typeface="Arial" panose="020B0604020202020204" pitchFamily="34" charset="0"/>
              </a:rPr>
              <a:t>2024</a:t>
            </a:r>
            <a:endParaRPr lang="es-AR" altLang="es-AR" sz="3200" b="1" i="1" dirty="0">
              <a:latin typeface="Arial" panose="020B0604020202020204" pitchFamily="34" charset="0"/>
            </a:endParaRPr>
          </a:p>
        </p:txBody>
      </p:sp>
      <p:sp>
        <p:nvSpPr>
          <p:cNvPr id="8" name="Rectangle 6"/>
          <p:cNvSpPr>
            <a:spLocks noChangeArrowheads="1"/>
          </p:cNvSpPr>
          <p:nvPr/>
        </p:nvSpPr>
        <p:spPr bwMode="auto">
          <a:xfrm>
            <a:off x="5670712" y="5777360"/>
            <a:ext cx="5304986" cy="276999"/>
          </a:xfrm>
          <a:prstGeom prst="rect">
            <a:avLst/>
          </a:prstGeom>
          <a:noFill/>
          <a:ln>
            <a:noFill/>
          </a:ln>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defRPr/>
            </a:pPr>
            <a:r>
              <a:rPr lang="en-US" altLang="en-US" sz="1200" b="1" i="1" noProof="1">
                <a:latin typeface="Arial" panose="020B0604020202020204" pitchFamily="34" charset="0"/>
              </a:rPr>
              <a:t>(Material reproducido por el Autor para uso exclusivo en clase)</a:t>
            </a:r>
          </a:p>
        </p:txBody>
      </p:sp>
      <p:sp>
        <p:nvSpPr>
          <p:cNvPr id="9" name="Marcador de pie de página 1"/>
          <p:cNvSpPr>
            <a:spLocks noGrp="1"/>
          </p:cNvSpPr>
          <p:nvPr>
            <p:ph type="ftr" sz="quarter" idx="11"/>
          </p:nvPr>
        </p:nvSpPr>
        <p:spPr>
          <a:xfrm>
            <a:off x="1446183" y="6237874"/>
            <a:ext cx="2415877" cy="288032"/>
          </a:xfrm>
        </p:spPr>
        <p:txBody>
          <a:bodyPr/>
          <a:lstStyle/>
          <a:p>
            <a:r>
              <a:rPr lang="en-US" sz="1200" b="1" i="1" dirty="0" smtClean="0">
                <a:solidFill>
                  <a:schemeClr val="tx1"/>
                </a:solidFill>
              </a:rPr>
              <a:t>Ing. Marcos Antonio Urquiola</a:t>
            </a:r>
            <a:endParaRPr lang="en-US" sz="1200" b="1" i="1" dirty="0">
              <a:solidFill>
                <a:schemeClr val="tx1"/>
              </a:solidFill>
            </a:endParaRPr>
          </a:p>
        </p:txBody>
      </p:sp>
      <p:sp>
        <p:nvSpPr>
          <p:cNvPr id="10" name="1 Título"/>
          <p:cNvSpPr txBox="1">
            <a:spLocks/>
          </p:cNvSpPr>
          <p:nvPr/>
        </p:nvSpPr>
        <p:spPr>
          <a:xfrm>
            <a:off x="856478" y="1268760"/>
            <a:ext cx="5878151" cy="6802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AR" altLang="es-AR" sz="2400" b="1" dirty="0" smtClean="0"/>
              <a:t/>
            </a:r>
            <a:br>
              <a:rPr lang="es-AR" altLang="es-AR" sz="2400" b="1" dirty="0" smtClean="0"/>
            </a:br>
            <a:r>
              <a:rPr lang="es-AR" altLang="es-AR" sz="2400" b="1" dirty="0" smtClean="0"/>
              <a:t>ADMINISTRACIÓN DE LAS OPERACIONES INDUSTRIALES</a:t>
            </a:r>
            <a:endParaRPr lang="es-AR" altLang="es-AR" sz="2400" b="1" dirty="0"/>
          </a:p>
        </p:txBody>
      </p:sp>
      <p:sp>
        <p:nvSpPr>
          <p:cNvPr id="11" name="Marcador de contenido 2"/>
          <p:cNvSpPr txBox="1">
            <a:spLocks/>
          </p:cNvSpPr>
          <p:nvPr/>
        </p:nvSpPr>
        <p:spPr>
          <a:xfrm>
            <a:off x="1712679" y="3232806"/>
            <a:ext cx="10479321" cy="137315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defTabSz="914400">
              <a:spcBef>
                <a:spcPts val="0"/>
              </a:spcBef>
              <a:buClrTx/>
            </a:pPr>
            <a:r>
              <a:rPr lang="es-ES" sz="5400" b="1" i="1" dirty="0" smtClean="0">
                <a:solidFill>
                  <a:srgbClr val="FF0000"/>
                </a:solidFill>
                <a:effectLst>
                  <a:outerShdw blurRad="38100" dist="38100" dir="2700000" algn="tl">
                    <a:srgbClr val="000000">
                      <a:alpha val="43137"/>
                    </a:srgbClr>
                  </a:outerShdw>
                </a:effectLst>
                <a:latin typeface="Trebuchet MS"/>
              </a:rPr>
              <a:t>Gracias por su atención</a:t>
            </a:r>
            <a:endParaRPr lang="es-AR" sz="5400" b="1" i="1" dirty="0" smtClean="0">
              <a:solidFill>
                <a:srgbClr val="FF0000"/>
              </a:solidFill>
              <a:effectLst>
                <a:outerShdw blurRad="38100" dist="38100" dir="2700000" algn="tl">
                  <a:srgbClr val="000000">
                    <a:alpha val="43137"/>
                  </a:srgbClr>
                </a:outerShdw>
              </a:effectLst>
              <a:latin typeface="Trebuchet MS"/>
            </a:endParaRPr>
          </a:p>
          <a:p>
            <a:pPr algn="ctr"/>
            <a:endParaRPr lang="es-ES" dirty="0">
              <a:solidFill>
                <a:srgbClr val="FF0000"/>
              </a:solidFill>
            </a:endParaRPr>
          </a:p>
        </p:txBody>
      </p:sp>
    </p:spTree>
    <p:extLst>
      <p:ext uri="{BB962C8B-B14F-4D97-AF65-F5344CB8AC3E}">
        <p14:creationId xmlns:p14="http://schemas.microsoft.com/office/powerpoint/2010/main" val="224925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5"/>
          <p:cNvSpPr>
            <a:spLocks noGrp="1"/>
          </p:cNvSpPr>
          <p:nvPr>
            <p:ph idx="1"/>
          </p:nvPr>
        </p:nvSpPr>
        <p:spPr>
          <a:xfrm>
            <a:off x="1248227" y="1190166"/>
            <a:ext cx="10537372" cy="2336805"/>
          </a:xfrm>
        </p:spPr>
        <p:txBody>
          <a:bodyPr>
            <a:noAutofit/>
          </a:bodyPr>
          <a:lstStyle/>
          <a:p>
            <a:endParaRPr lang="en-US" sz="2200" dirty="0">
              <a:solidFill>
                <a:schemeClr val="tx1"/>
              </a:solidFill>
            </a:endParaRPr>
          </a:p>
          <a:p>
            <a:r>
              <a:rPr lang="en-US" sz="1900" b="1" dirty="0" smtClean="0">
                <a:solidFill>
                  <a:schemeClr val="tx1"/>
                </a:solidFill>
              </a:rPr>
              <a:t>DIFERENCIAS ENTRE MISIÓN Y VISIÓN </a:t>
            </a:r>
            <a:endParaRPr lang="en-US" sz="1900" dirty="0" smtClean="0">
              <a:solidFill>
                <a:schemeClr val="tx1"/>
              </a:solidFill>
            </a:endParaRPr>
          </a:p>
          <a:p>
            <a:pPr marL="0" indent="0">
              <a:buNone/>
            </a:pPr>
            <a:r>
              <a:rPr lang="es-ES" sz="1900" dirty="0" smtClean="0">
                <a:solidFill>
                  <a:schemeClr val="tx1"/>
                </a:solidFill>
              </a:rPr>
              <a:t>La visión y la misión son aspectos fundamentales a nivel de la vida empresarial. No obstante, pueden llegar a confundirse. A un nivel básico, podemos entender como </a:t>
            </a:r>
            <a:r>
              <a:rPr lang="es-ES" sz="1900" b="1" dirty="0" smtClean="0">
                <a:solidFill>
                  <a:schemeClr val="tx1"/>
                </a:solidFill>
              </a:rPr>
              <a:t>misión </a:t>
            </a:r>
            <a:r>
              <a:rPr lang="es-ES" sz="1900" dirty="0" smtClean="0">
                <a:solidFill>
                  <a:schemeClr val="tx1"/>
                </a:solidFill>
              </a:rPr>
              <a:t>lo que se quiere lograr -el qué-, mientras que la </a:t>
            </a:r>
            <a:r>
              <a:rPr lang="es-ES" sz="1900" b="1" dirty="0" smtClean="0">
                <a:solidFill>
                  <a:schemeClr val="tx1"/>
                </a:solidFill>
              </a:rPr>
              <a:t>visión </a:t>
            </a:r>
            <a:r>
              <a:rPr lang="es-ES" sz="1900" dirty="0" smtClean="0">
                <a:solidFill>
                  <a:schemeClr val="tx1"/>
                </a:solidFill>
              </a:rPr>
              <a:t>serán las acciones que se desarrollarán para alcanzar esos objetivos -el cómo-; planteándose algunas de las siguientes diferencias </a:t>
            </a:r>
            <a:endParaRPr lang="es-ES" sz="1900" dirty="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866072677"/>
              </p:ext>
            </p:extLst>
          </p:nvPr>
        </p:nvGraphicFramePr>
        <p:xfrm>
          <a:off x="1248227" y="4051665"/>
          <a:ext cx="10392234" cy="2301240"/>
        </p:xfrm>
        <a:graphic>
          <a:graphicData uri="http://schemas.openxmlformats.org/drawingml/2006/table">
            <a:tbl>
              <a:tblPr firstRow="1" bandRow="1">
                <a:tableStyleId>{5C22544A-7EE6-4342-B048-85BDC9FD1C3A}</a:tableStyleId>
              </a:tblPr>
              <a:tblGrid>
                <a:gridCol w="1320807">
                  <a:extLst>
                    <a:ext uri="{9D8B030D-6E8A-4147-A177-3AD203B41FA5}">
                      <a16:colId xmlns:a16="http://schemas.microsoft.com/office/drawing/2014/main" val="3945172437"/>
                    </a:ext>
                  </a:extLst>
                </a:gridCol>
                <a:gridCol w="1727200">
                  <a:extLst>
                    <a:ext uri="{9D8B030D-6E8A-4147-A177-3AD203B41FA5}">
                      <a16:colId xmlns:a16="http://schemas.microsoft.com/office/drawing/2014/main" val="3198983036"/>
                    </a:ext>
                  </a:extLst>
                </a:gridCol>
                <a:gridCol w="1509480">
                  <a:extLst>
                    <a:ext uri="{9D8B030D-6E8A-4147-A177-3AD203B41FA5}">
                      <a16:colId xmlns:a16="http://schemas.microsoft.com/office/drawing/2014/main" val="762369199"/>
                    </a:ext>
                  </a:extLst>
                </a:gridCol>
                <a:gridCol w="1698172">
                  <a:extLst>
                    <a:ext uri="{9D8B030D-6E8A-4147-A177-3AD203B41FA5}">
                      <a16:colId xmlns:a16="http://schemas.microsoft.com/office/drawing/2014/main" val="2353720291"/>
                    </a:ext>
                  </a:extLst>
                </a:gridCol>
                <a:gridCol w="1814285">
                  <a:extLst>
                    <a:ext uri="{9D8B030D-6E8A-4147-A177-3AD203B41FA5}">
                      <a16:colId xmlns:a16="http://schemas.microsoft.com/office/drawing/2014/main" val="2750476979"/>
                    </a:ext>
                  </a:extLst>
                </a:gridCol>
                <a:gridCol w="2322290">
                  <a:extLst>
                    <a:ext uri="{9D8B030D-6E8A-4147-A177-3AD203B41FA5}">
                      <a16:colId xmlns:a16="http://schemas.microsoft.com/office/drawing/2014/main" val="98348116"/>
                    </a:ext>
                  </a:extLst>
                </a:gridCol>
              </a:tblGrid>
              <a:tr h="370840">
                <a:tc>
                  <a:txBody>
                    <a:bodyPr/>
                    <a:lstStyle/>
                    <a:p>
                      <a:pPr algn="ctr"/>
                      <a:endParaRPr lang="en-US" sz="1900" dirty="0"/>
                    </a:p>
                  </a:txBody>
                  <a:tcPr/>
                </a:tc>
                <a:tc>
                  <a:txBody>
                    <a:bodyPr/>
                    <a:lstStyle/>
                    <a:p>
                      <a:pPr algn="ctr"/>
                      <a:r>
                        <a:rPr lang="es-ES" sz="1900" dirty="0" smtClean="0"/>
                        <a:t>OBJETIVOS</a:t>
                      </a:r>
                      <a:endParaRPr lang="en-US" sz="1900" dirty="0"/>
                    </a:p>
                  </a:txBody>
                  <a:tcPr/>
                </a:tc>
                <a:tc>
                  <a:txBody>
                    <a:bodyPr/>
                    <a:lstStyle/>
                    <a:p>
                      <a:pPr algn="ctr"/>
                      <a:r>
                        <a:rPr lang="es-ES" sz="1900" dirty="0" smtClean="0"/>
                        <a:t>TIEMPO</a:t>
                      </a:r>
                      <a:endParaRPr lang="en-US" sz="1900" dirty="0"/>
                    </a:p>
                  </a:txBody>
                  <a:tcPr/>
                </a:tc>
                <a:tc>
                  <a:txBody>
                    <a:bodyPr/>
                    <a:lstStyle/>
                    <a:p>
                      <a:pPr algn="ctr"/>
                      <a:r>
                        <a:rPr lang="es-ES" sz="1900" dirty="0" smtClean="0"/>
                        <a:t>GEOGRAFÍA</a:t>
                      </a:r>
                      <a:endParaRPr lang="en-US" sz="1900" dirty="0"/>
                    </a:p>
                  </a:txBody>
                  <a:tcPr/>
                </a:tc>
                <a:tc>
                  <a:txBody>
                    <a:bodyPr/>
                    <a:lstStyle/>
                    <a:p>
                      <a:pPr algn="ctr"/>
                      <a:r>
                        <a:rPr lang="es-ES" sz="1900" dirty="0" smtClean="0"/>
                        <a:t>ACCIONES</a:t>
                      </a:r>
                      <a:endParaRPr lang="en-US" sz="1900" dirty="0"/>
                    </a:p>
                  </a:txBody>
                  <a:tcPr/>
                </a:tc>
                <a:tc>
                  <a:txBody>
                    <a:bodyPr/>
                    <a:lstStyle/>
                    <a:p>
                      <a:pPr algn="ctr"/>
                      <a:r>
                        <a:rPr lang="es-ES" sz="1900" dirty="0" smtClean="0"/>
                        <a:t>CONSTRUCCIÓN</a:t>
                      </a:r>
                      <a:endParaRPr lang="en-US" sz="1900" dirty="0"/>
                    </a:p>
                  </a:txBody>
                  <a:tcPr/>
                </a:tc>
                <a:extLst>
                  <a:ext uri="{0D108BD9-81ED-4DB2-BD59-A6C34878D82A}">
                    <a16:rowId xmlns:a16="http://schemas.microsoft.com/office/drawing/2014/main" val="3025520079"/>
                  </a:ext>
                </a:extLst>
              </a:tr>
              <a:tr h="370840">
                <a:tc>
                  <a:txBody>
                    <a:bodyPr/>
                    <a:lstStyle/>
                    <a:p>
                      <a:r>
                        <a:rPr lang="es-ES" sz="1900" b="1" i="1" dirty="0" smtClean="0"/>
                        <a:t>VISIÓN</a:t>
                      </a:r>
                      <a:endParaRPr lang="en-US" sz="1900" b="1" i="1" dirty="0"/>
                    </a:p>
                  </a:txBody>
                  <a:tcPr/>
                </a:tc>
                <a:tc>
                  <a:txBody>
                    <a:bodyPr/>
                    <a:lstStyle/>
                    <a:p>
                      <a:r>
                        <a:rPr lang="es-ES" sz="1900" dirty="0" smtClean="0"/>
                        <a:t>Qué y para quién</a:t>
                      </a:r>
                      <a:endParaRPr lang="en-US" sz="1900" dirty="0"/>
                    </a:p>
                  </a:txBody>
                  <a:tcPr/>
                </a:tc>
                <a:tc>
                  <a:txBody>
                    <a:bodyPr/>
                    <a:lstStyle/>
                    <a:p>
                      <a:r>
                        <a:rPr lang="es-ES" sz="1900" dirty="0" smtClean="0"/>
                        <a:t>Futuro</a:t>
                      </a:r>
                      <a:endParaRPr lang="en-US" sz="1900" dirty="0"/>
                    </a:p>
                  </a:txBody>
                  <a:tcPr/>
                </a:tc>
                <a:tc>
                  <a:txBody>
                    <a:bodyPr/>
                    <a:lstStyle/>
                    <a:p>
                      <a:r>
                        <a:rPr lang="es-ES" sz="1900" dirty="0" smtClean="0"/>
                        <a:t>Amplio alcance</a:t>
                      </a:r>
                      <a:endParaRPr lang="en-US" sz="1900" dirty="0"/>
                    </a:p>
                  </a:txBody>
                  <a:tcPr/>
                </a:tc>
                <a:tc>
                  <a:txBody>
                    <a:bodyPr/>
                    <a:lstStyle/>
                    <a:p>
                      <a:r>
                        <a:rPr lang="es-ES" sz="1900" dirty="0" smtClean="0"/>
                        <a:t>Orientativas</a:t>
                      </a:r>
                      <a:endParaRPr lang="en-US" sz="1900" dirty="0"/>
                    </a:p>
                  </a:txBody>
                  <a:tcPr/>
                </a:tc>
                <a:tc>
                  <a:txBody>
                    <a:bodyPr/>
                    <a:lstStyle/>
                    <a:p>
                      <a:r>
                        <a:rPr lang="es-ES" sz="1900" dirty="0" smtClean="0"/>
                        <a:t>Imaginación de la situación a largo plazo</a:t>
                      </a:r>
                      <a:endParaRPr lang="en-US" sz="1900" dirty="0"/>
                    </a:p>
                  </a:txBody>
                  <a:tcPr/>
                </a:tc>
                <a:extLst>
                  <a:ext uri="{0D108BD9-81ED-4DB2-BD59-A6C34878D82A}">
                    <a16:rowId xmlns:a16="http://schemas.microsoft.com/office/drawing/2014/main" val="3565946420"/>
                  </a:ext>
                </a:extLst>
              </a:tr>
              <a:tr h="370840">
                <a:tc>
                  <a:txBody>
                    <a:bodyPr/>
                    <a:lstStyle/>
                    <a:p>
                      <a:r>
                        <a:rPr lang="es-ES" sz="1900" b="1" i="1" dirty="0" smtClean="0"/>
                        <a:t>MISIÓN</a:t>
                      </a:r>
                      <a:endParaRPr lang="en-US" sz="1900" b="1" i="1" dirty="0"/>
                    </a:p>
                  </a:txBody>
                  <a:tcPr/>
                </a:tc>
                <a:tc>
                  <a:txBody>
                    <a:bodyPr/>
                    <a:lstStyle/>
                    <a:p>
                      <a:r>
                        <a:rPr lang="es-ES" sz="1900" dirty="0" smtClean="0"/>
                        <a:t>Donde,</a:t>
                      </a:r>
                      <a:r>
                        <a:rPr lang="es-ES" sz="1900" baseline="0" dirty="0" smtClean="0"/>
                        <a:t> porqué y cómo</a:t>
                      </a:r>
                      <a:endParaRPr lang="en-US" sz="1900" dirty="0"/>
                    </a:p>
                  </a:txBody>
                  <a:tcPr/>
                </a:tc>
                <a:tc>
                  <a:txBody>
                    <a:bodyPr/>
                    <a:lstStyle/>
                    <a:p>
                      <a:r>
                        <a:rPr lang="es-ES" sz="1900" dirty="0" smtClean="0"/>
                        <a:t>Presente</a:t>
                      </a:r>
                      <a:endParaRPr lang="en-US" sz="1900" dirty="0"/>
                    </a:p>
                  </a:txBody>
                  <a:tcPr/>
                </a:tc>
                <a:tc>
                  <a:txBody>
                    <a:bodyPr/>
                    <a:lstStyle/>
                    <a:p>
                      <a:r>
                        <a:rPr lang="es-ES" sz="1900" dirty="0" smtClean="0"/>
                        <a:t>Local o regional</a:t>
                      </a:r>
                      <a:endParaRPr lang="en-US" sz="1900" dirty="0"/>
                    </a:p>
                  </a:txBody>
                  <a:tcPr/>
                </a:tc>
                <a:tc>
                  <a:txBody>
                    <a:bodyPr/>
                    <a:lstStyle/>
                    <a:p>
                      <a:r>
                        <a:rPr lang="es-ES" sz="1900" dirty="0" smtClean="0"/>
                        <a:t>Permanentes, específicas</a:t>
                      </a:r>
                      <a:r>
                        <a:rPr lang="es-ES" sz="1900" baseline="0" dirty="0" smtClean="0"/>
                        <a:t> e inmediatas</a:t>
                      </a:r>
                      <a:endParaRPr lang="en-US" sz="1900" dirty="0"/>
                    </a:p>
                  </a:txBody>
                  <a:tcPr/>
                </a:tc>
                <a:tc>
                  <a:txBody>
                    <a:bodyPr/>
                    <a:lstStyle/>
                    <a:p>
                      <a:r>
                        <a:rPr lang="es-ES" sz="1900" dirty="0" smtClean="0"/>
                        <a:t>Fundamentada en actividades diarias</a:t>
                      </a:r>
                      <a:endParaRPr lang="en-US" sz="1900" dirty="0"/>
                    </a:p>
                  </a:txBody>
                  <a:tcPr/>
                </a:tc>
                <a:extLst>
                  <a:ext uri="{0D108BD9-81ED-4DB2-BD59-A6C34878D82A}">
                    <a16:rowId xmlns:a16="http://schemas.microsoft.com/office/drawing/2014/main" val="1653963085"/>
                  </a:ext>
                </a:extLst>
              </a:tr>
            </a:tbl>
          </a:graphicData>
        </a:graphic>
      </p:graphicFrame>
    </p:spTree>
    <p:extLst>
      <p:ext uri="{BB962C8B-B14F-4D97-AF65-F5344CB8AC3E}">
        <p14:creationId xmlns:p14="http://schemas.microsoft.com/office/powerpoint/2010/main" val="342756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5"/>
          <p:cNvSpPr>
            <a:spLocks noGrp="1"/>
          </p:cNvSpPr>
          <p:nvPr>
            <p:ph idx="1"/>
          </p:nvPr>
        </p:nvSpPr>
        <p:spPr>
          <a:xfrm>
            <a:off x="1248227" y="1190166"/>
            <a:ext cx="10537372" cy="2336805"/>
          </a:xfrm>
        </p:spPr>
        <p:txBody>
          <a:bodyPr>
            <a:noAutofit/>
          </a:bodyPr>
          <a:lstStyle/>
          <a:p>
            <a:endParaRPr lang="en-US" sz="2200" dirty="0">
              <a:solidFill>
                <a:schemeClr val="tx1"/>
              </a:solidFill>
            </a:endParaRPr>
          </a:p>
          <a:p>
            <a:r>
              <a:rPr lang="en-US" sz="2200" b="1" dirty="0" smtClean="0">
                <a:solidFill>
                  <a:schemeClr val="tx1"/>
                </a:solidFill>
              </a:rPr>
              <a:t>ASPECTOS QUE DEBEN CONSIDERARSE EN LA </a:t>
            </a:r>
            <a:r>
              <a:rPr lang="en-US" sz="2200" b="1" dirty="0">
                <a:solidFill>
                  <a:schemeClr val="tx1"/>
                </a:solidFill>
              </a:rPr>
              <a:t>V</a:t>
            </a:r>
            <a:r>
              <a:rPr lang="en-US" sz="2200" b="1" dirty="0" smtClean="0">
                <a:solidFill>
                  <a:schemeClr val="tx1"/>
                </a:solidFill>
              </a:rPr>
              <a:t>ISIÓN Y MISIÓN CORPORATIVAS</a:t>
            </a:r>
            <a:endParaRPr lang="en-US" sz="2200" dirty="0" smtClean="0">
              <a:solidFill>
                <a:schemeClr val="tx1"/>
              </a:solidFill>
            </a:endParaRPr>
          </a:p>
          <a:p>
            <a:pPr marL="0" indent="0">
              <a:buNone/>
            </a:pPr>
            <a:r>
              <a:rPr lang="es-ES" sz="2100" dirty="0" smtClean="0">
                <a:solidFill>
                  <a:schemeClr val="tx1"/>
                </a:solidFill>
              </a:rPr>
              <a:t>Deben hacer de alguna manera referencia </a:t>
            </a:r>
            <a:r>
              <a:rPr lang="es-ES" sz="2100" dirty="0">
                <a:solidFill>
                  <a:schemeClr val="tx1"/>
                </a:solidFill>
              </a:rPr>
              <a:t>al compromiso público de </a:t>
            </a:r>
            <a:r>
              <a:rPr lang="es-ES" sz="2100" dirty="0" smtClean="0">
                <a:solidFill>
                  <a:schemeClr val="tx1"/>
                </a:solidFill>
              </a:rPr>
              <a:t>la </a:t>
            </a:r>
            <a:r>
              <a:rPr lang="es-ES" sz="2100" dirty="0">
                <a:solidFill>
                  <a:schemeClr val="tx1"/>
                </a:solidFill>
              </a:rPr>
              <a:t>organización para </a:t>
            </a:r>
            <a:r>
              <a:rPr lang="es-ES" sz="2100" dirty="0" smtClean="0">
                <a:solidFill>
                  <a:schemeClr val="tx1"/>
                </a:solidFill>
              </a:rPr>
              <a:t>crear un </a:t>
            </a:r>
            <a:r>
              <a:rPr lang="es-ES" sz="2100" dirty="0">
                <a:solidFill>
                  <a:schemeClr val="tx1"/>
                </a:solidFill>
              </a:rPr>
              <a:t>valor de tipo social. </a:t>
            </a:r>
            <a:r>
              <a:rPr lang="es-ES" sz="2100" dirty="0" smtClean="0">
                <a:solidFill>
                  <a:schemeClr val="tx1"/>
                </a:solidFill>
              </a:rPr>
              <a:t>Responder </a:t>
            </a:r>
            <a:r>
              <a:rPr lang="es-ES" sz="2100" dirty="0">
                <a:solidFill>
                  <a:schemeClr val="tx1"/>
                </a:solidFill>
              </a:rPr>
              <a:t>a la pregunta de por qué existe la empresa</a:t>
            </a:r>
            <a:r>
              <a:rPr lang="es-ES" sz="2100" dirty="0" smtClean="0">
                <a:solidFill>
                  <a:schemeClr val="tx1"/>
                </a:solidFill>
              </a:rPr>
              <a:t>, y </a:t>
            </a:r>
            <a:r>
              <a:rPr lang="es-ES" sz="2100" dirty="0">
                <a:solidFill>
                  <a:schemeClr val="tx1"/>
                </a:solidFill>
              </a:rPr>
              <a:t>de una forma más amplia, </a:t>
            </a:r>
            <a:r>
              <a:rPr lang="es-ES" sz="2100" dirty="0" smtClean="0">
                <a:solidFill>
                  <a:schemeClr val="tx1"/>
                </a:solidFill>
              </a:rPr>
              <a:t>plantear </a:t>
            </a:r>
            <a:r>
              <a:rPr lang="es-ES" sz="2100" dirty="0">
                <a:solidFill>
                  <a:schemeClr val="tx1"/>
                </a:solidFill>
              </a:rPr>
              <a:t>a quién sirve y por qué produce</a:t>
            </a:r>
            <a:r>
              <a:rPr lang="es-ES" sz="2100" dirty="0" smtClean="0">
                <a:solidFill>
                  <a:schemeClr val="tx1"/>
                </a:solidFill>
              </a:rPr>
              <a:t>. </a:t>
            </a:r>
          </a:p>
          <a:p>
            <a:pPr marL="0" indent="0">
              <a:buNone/>
            </a:pPr>
            <a:r>
              <a:rPr lang="es-ES" sz="2100" dirty="0" smtClean="0">
                <a:solidFill>
                  <a:schemeClr val="tx1"/>
                </a:solidFill>
              </a:rPr>
              <a:t>Cuando están bien logradas provocan </a:t>
            </a:r>
            <a:r>
              <a:rPr lang="es-ES" sz="2100" dirty="0">
                <a:solidFill>
                  <a:schemeClr val="tx1"/>
                </a:solidFill>
              </a:rPr>
              <a:t>en los </a:t>
            </a:r>
            <a:r>
              <a:rPr lang="es-ES" sz="2100" dirty="0" err="1" smtClean="0">
                <a:solidFill>
                  <a:schemeClr val="tx1"/>
                </a:solidFill>
              </a:rPr>
              <a:t>stakeholder´s</a:t>
            </a:r>
            <a:r>
              <a:rPr lang="es-ES" sz="2100" dirty="0" smtClean="0">
                <a:solidFill>
                  <a:schemeClr val="tx1"/>
                </a:solidFill>
              </a:rPr>
              <a:t>  un sentimiento </a:t>
            </a:r>
            <a:r>
              <a:rPr lang="es-ES" sz="2100" dirty="0">
                <a:solidFill>
                  <a:schemeClr val="tx1"/>
                </a:solidFill>
              </a:rPr>
              <a:t>de pertenencia y de motivación, </a:t>
            </a:r>
            <a:r>
              <a:rPr lang="es-ES" sz="2100" dirty="0" smtClean="0">
                <a:solidFill>
                  <a:schemeClr val="tx1"/>
                </a:solidFill>
              </a:rPr>
              <a:t>siendo una guía </a:t>
            </a:r>
            <a:r>
              <a:rPr lang="es-ES" sz="2100" dirty="0">
                <a:solidFill>
                  <a:schemeClr val="tx1"/>
                </a:solidFill>
              </a:rPr>
              <a:t>para intentar alcanzar las metas </a:t>
            </a:r>
            <a:r>
              <a:rPr lang="es-ES" sz="2100" dirty="0" smtClean="0">
                <a:solidFill>
                  <a:schemeClr val="tx1"/>
                </a:solidFill>
              </a:rPr>
              <a:t>de la </a:t>
            </a:r>
            <a:r>
              <a:rPr lang="es-ES" sz="2100" dirty="0">
                <a:solidFill>
                  <a:schemeClr val="tx1"/>
                </a:solidFill>
              </a:rPr>
              <a:t>organización</a:t>
            </a:r>
            <a:r>
              <a:rPr lang="es-ES" sz="2100" dirty="0" smtClean="0">
                <a:solidFill>
                  <a:schemeClr val="tx1"/>
                </a:solidFill>
              </a:rPr>
              <a:t>. (Robert </a:t>
            </a:r>
            <a:r>
              <a:rPr lang="es-ES" sz="2100" dirty="0" err="1" smtClean="0">
                <a:solidFill>
                  <a:schemeClr val="tx1"/>
                </a:solidFill>
              </a:rPr>
              <a:t>Plutchick</a:t>
            </a:r>
            <a:r>
              <a:rPr lang="es-ES" sz="2100" dirty="0" smtClean="0">
                <a:solidFill>
                  <a:schemeClr val="tx1"/>
                </a:solidFill>
              </a:rPr>
              <a:t>, Rueda de las emociones básicas))</a:t>
            </a:r>
          </a:p>
          <a:p>
            <a:pPr marL="0" indent="0">
              <a:buNone/>
            </a:pPr>
            <a:r>
              <a:rPr lang="es-ES" sz="2100" dirty="0" smtClean="0">
                <a:solidFill>
                  <a:schemeClr val="tx1"/>
                </a:solidFill>
              </a:rPr>
              <a:t>Los aspectos fundamentales a los que deben hacer referencia se relacionan al </a:t>
            </a:r>
            <a:r>
              <a:rPr lang="es-ES" sz="2100" b="1" i="1" dirty="0" smtClean="0">
                <a:solidFill>
                  <a:schemeClr val="tx1"/>
                </a:solidFill>
              </a:rPr>
              <a:t>ÁMBITO INDUSTRIAL, ÁMBITO DE PRODUCTOS Y APLICACIONES, ÁMBITO DE COMPETENCIAS, ÁMBITO DE SEGMENTOS DE MERCADO, ÁMBITO VERTICAL  y ÁMABITO GEOGRÁFICO. </a:t>
            </a:r>
            <a:endParaRPr lang="es-ES" sz="2100" b="1" i="1" dirty="0">
              <a:solidFill>
                <a:schemeClr val="tx1"/>
              </a:solidFill>
            </a:endParaRPr>
          </a:p>
        </p:txBody>
      </p:sp>
    </p:spTree>
    <p:extLst>
      <p:ext uri="{BB962C8B-B14F-4D97-AF65-F5344CB8AC3E}">
        <p14:creationId xmlns:p14="http://schemas.microsoft.com/office/powerpoint/2010/main" val="276541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7" name="3 Extracto"/>
          <p:cNvSpPr/>
          <p:nvPr/>
        </p:nvSpPr>
        <p:spPr>
          <a:xfrm>
            <a:off x="1367994" y="2217116"/>
            <a:ext cx="7344816" cy="3960440"/>
          </a:xfrm>
          <a:prstGeom prst="flowChartExtra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1 Título"/>
          <p:cNvSpPr txBox="1">
            <a:spLocks/>
          </p:cNvSpPr>
          <p:nvPr/>
        </p:nvSpPr>
        <p:spPr>
          <a:xfrm>
            <a:off x="1458690" y="1654582"/>
            <a:ext cx="7239000" cy="87671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000" b="1" i="1" dirty="0" smtClean="0">
                <a:effectLst>
                  <a:outerShdw blurRad="38100" dist="38100" dir="2700000" algn="tl">
                    <a:srgbClr val="000000">
                      <a:alpha val="43137"/>
                    </a:srgbClr>
                  </a:outerShdw>
                </a:effectLst>
              </a:rPr>
              <a:t>PLANEAMIENTO ESTRATÉGICO</a:t>
            </a:r>
            <a:endParaRPr lang="es-AR" sz="2000" b="1" i="1" dirty="0">
              <a:effectLst>
                <a:outerShdw blurRad="38100" dist="38100" dir="2700000" algn="tl">
                  <a:srgbClr val="000000">
                    <a:alpha val="43137"/>
                  </a:srgbClr>
                </a:outerShdw>
              </a:effectLst>
            </a:endParaRPr>
          </a:p>
        </p:txBody>
      </p:sp>
      <p:sp>
        <p:nvSpPr>
          <p:cNvPr id="9" name="2 Marcador de contenido"/>
          <p:cNvSpPr txBox="1">
            <a:spLocks/>
          </p:cNvSpPr>
          <p:nvPr/>
        </p:nvSpPr>
        <p:spPr>
          <a:xfrm>
            <a:off x="8458405" y="1647822"/>
            <a:ext cx="3415596" cy="48463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AR" b="1" dirty="0" smtClean="0">
                <a:solidFill>
                  <a:schemeClr val="tx1"/>
                </a:solidFill>
              </a:rPr>
              <a:t>Las organizaciones deben tener claramente articulados las metas y los objetivos para canalizar en la organización los esfuerzos de los individuos hacia fines comunes. </a:t>
            </a:r>
          </a:p>
          <a:p>
            <a:pPr marL="0" indent="0" algn="ctr">
              <a:buFont typeface="Wingdings 3" charset="2"/>
              <a:buNone/>
            </a:pPr>
            <a:r>
              <a:rPr lang="es-AR" b="1" dirty="0" smtClean="0">
                <a:solidFill>
                  <a:schemeClr val="tx1"/>
                </a:solidFill>
              </a:rPr>
              <a:t>La visión, misión y objetivos estratégicos de una empresa forman una jerarquía de metas específicas y mensurables que se alinean desde amplias declaraciones de intenciones y fundamentos para establecer una ventaja competitiva.</a:t>
            </a:r>
            <a:endParaRPr lang="es-AR" b="1" dirty="0">
              <a:solidFill>
                <a:schemeClr val="tx1"/>
              </a:solidFill>
            </a:endParaRPr>
          </a:p>
        </p:txBody>
      </p:sp>
      <p:sp>
        <p:nvSpPr>
          <p:cNvPr id="10" name="27 CuadroTexto"/>
          <p:cNvSpPr txBox="1"/>
          <p:nvPr/>
        </p:nvSpPr>
        <p:spPr>
          <a:xfrm>
            <a:off x="3888274" y="2649164"/>
            <a:ext cx="2304256" cy="584775"/>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VISIÓN</a:t>
            </a:r>
            <a:r>
              <a:rPr lang="es-ES" sz="1600" b="1" dirty="0" smtClean="0">
                <a:effectLst>
                  <a:outerShdw blurRad="38100" dist="38100" dir="2700000" algn="tl">
                    <a:srgbClr val="000000">
                      <a:alpha val="43137"/>
                    </a:srgbClr>
                  </a:outerShdw>
                </a:effectLst>
              </a:rPr>
              <a:t> </a:t>
            </a:r>
          </a:p>
          <a:p>
            <a:pPr algn="ctr"/>
            <a:r>
              <a:rPr lang="es-ES" sz="1400" b="1" i="1" dirty="0" smtClean="0">
                <a:effectLst>
                  <a:outerShdw blurRad="38100" dist="38100" dir="2700000" algn="tl">
                    <a:srgbClr val="000000">
                      <a:alpha val="43137"/>
                    </a:srgbClr>
                  </a:outerShdw>
                </a:effectLst>
              </a:rPr>
              <a:t>Qué queremos ser</a:t>
            </a:r>
            <a:endParaRPr lang="es-AR" sz="1400" b="1" i="1" dirty="0">
              <a:effectLst>
                <a:outerShdw blurRad="38100" dist="38100" dir="2700000" algn="tl">
                  <a:srgbClr val="000000">
                    <a:alpha val="43137"/>
                  </a:srgbClr>
                </a:outerShdw>
              </a:effectLst>
            </a:endParaRPr>
          </a:p>
        </p:txBody>
      </p:sp>
      <p:sp>
        <p:nvSpPr>
          <p:cNvPr id="11" name="28 CuadroTexto"/>
          <p:cNvSpPr txBox="1"/>
          <p:nvPr/>
        </p:nvSpPr>
        <p:spPr>
          <a:xfrm>
            <a:off x="3672250" y="3432541"/>
            <a:ext cx="2736304" cy="584775"/>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MISIÓN</a:t>
            </a:r>
            <a:r>
              <a:rPr lang="es-ES" sz="1600" b="1" dirty="0" smtClean="0">
                <a:effectLst>
                  <a:outerShdw blurRad="38100" dist="38100" dir="2700000" algn="tl">
                    <a:srgbClr val="000000">
                      <a:alpha val="43137"/>
                    </a:srgbClr>
                  </a:outerShdw>
                </a:effectLst>
              </a:rPr>
              <a:t> </a:t>
            </a:r>
          </a:p>
          <a:p>
            <a:pPr algn="ctr"/>
            <a:r>
              <a:rPr lang="es-ES" sz="1400" b="1" i="1" dirty="0" smtClean="0">
                <a:effectLst>
                  <a:outerShdw blurRad="38100" dist="38100" dir="2700000" algn="tl">
                    <a:srgbClr val="000000">
                      <a:alpha val="43137"/>
                    </a:srgbClr>
                  </a:outerShdw>
                </a:effectLst>
              </a:rPr>
              <a:t>Porqué y para qué existimos</a:t>
            </a:r>
            <a:endParaRPr lang="es-AR" sz="1400" b="1" i="1" dirty="0">
              <a:effectLst>
                <a:outerShdw blurRad="38100" dist="38100" dir="2700000" algn="tl">
                  <a:srgbClr val="000000">
                    <a:alpha val="43137"/>
                  </a:srgbClr>
                </a:outerShdw>
              </a:effectLst>
            </a:endParaRPr>
          </a:p>
        </p:txBody>
      </p:sp>
      <p:sp>
        <p:nvSpPr>
          <p:cNvPr id="12" name="29 CuadroTexto"/>
          <p:cNvSpPr txBox="1"/>
          <p:nvPr/>
        </p:nvSpPr>
        <p:spPr>
          <a:xfrm>
            <a:off x="3312210" y="4152621"/>
            <a:ext cx="3456384" cy="584775"/>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VALORES</a:t>
            </a:r>
            <a:endParaRPr lang="es-ES" sz="1600" b="1" dirty="0" smtClean="0">
              <a:effectLst>
                <a:outerShdw blurRad="38100" dist="38100" dir="2700000" algn="tl">
                  <a:srgbClr val="000000">
                    <a:alpha val="43137"/>
                  </a:srgbClr>
                </a:outerShdw>
              </a:effectLst>
            </a:endParaRPr>
          </a:p>
          <a:p>
            <a:pPr algn="ctr"/>
            <a:r>
              <a:rPr lang="es-ES" sz="1400" b="1" i="1" dirty="0" smtClean="0">
                <a:effectLst>
                  <a:outerShdw blurRad="38100" dist="38100" dir="2700000" algn="tl">
                    <a:srgbClr val="000000">
                      <a:alpha val="43137"/>
                    </a:srgbClr>
                  </a:outerShdw>
                </a:effectLst>
              </a:rPr>
              <a:t>En qué creemos y quienes somos</a:t>
            </a:r>
            <a:endParaRPr lang="es-AR" sz="1400" b="1" i="1" dirty="0">
              <a:effectLst>
                <a:outerShdw blurRad="38100" dist="38100" dir="2700000" algn="tl">
                  <a:srgbClr val="000000">
                    <a:alpha val="43137"/>
                  </a:srgbClr>
                </a:outerShdw>
              </a:effectLst>
            </a:endParaRPr>
          </a:p>
        </p:txBody>
      </p:sp>
      <p:sp>
        <p:nvSpPr>
          <p:cNvPr id="13" name="30 CuadroTexto"/>
          <p:cNvSpPr txBox="1"/>
          <p:nvPr/>
        </p:nvSpPr>
        <p:spPr>
          <a:xfrm>
            <a:off x="3312210" y="4872701"/>
            <a:ext cx="3456384" cy="584775"/>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OBJETIVOS ESTRATÉGICOS</a:t>
            </a:r>
            <a:endParaRPr lang="es-ES" sz="1600" b="1" dirty="0" smtClean="0">
              <a:effectLst>
                <a:outerShdw blurRad="38100" dist="38100" dir="2700000" algn="tl">
                  <a:srgbClr val="000000">
                    <a:alpha val="43137"/>
                  </a:srgbClr>
                </a:outerShdw>
              </a:effectLst>
            </a:endParaRPr>
          </a:p>
          <a:p>
            <a:pPr algn="ctr"/>
            <a:r>
              <a:rPr lang="es-ES" sz="1400" b="1" i="1" dirty="0" smtClean="0">
                <a:effectLst>
                  <a:outerShdw blurRad="38100" dist="38100" dir="2700000" algn="tl">
                    <a:srgbClr val="000000">
                      <a:alpha val="43137"/>
                    </a:srgbClr>
                  </a:outerShdw>
                </a:effectLst>
              </a:rPr>
              <a:t>Qué debemos hacer</a:t>
            </a:r>
            <a:endParaRPr lang="es-AR" sz="1400" b="1" i="1" dirty="0">
              <a:effectLst>
                <a:outerShdw blurRad="38100" dist="38100" dir="2700000" algn="tl">
                  <a:srgbClr val="000000">
                    <a:alpha val="43137"/>
                  </a:srgbClr>
                </a:outerShdw>
              </a:effectLst>
            </a:endParaRPr>
          </a:p>
        </p:txBody>
      </p:sp>
      <p:sp>
        <p:nvSpPr>
          <p:cNvPr id="14" name="31 CuadroTexto"/>
          <p:cNvSpPr txBox="1"/>
          <p:nvPr/>
        </p:nvSpPr>
        <p:spPr>
          <a:xfrm>
            <a:off x="1944058" y="5592781"/>
            <a:ext cx="6192688" cy="584775"/>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OBJETIVOS Y METAS TACTICOS Y OPERACIONALES</a:t>
            </a:r>
            <a:endParaRPr lang="es-ES" sz="1600" b="1" dirty="0" smtClean="0">
              <a:effectLst>
                <a:outerShdw blurRad="38100" dist="38100" dir="2700000" algn="tl">
                  <a:srgbClr val="000000">
                    <a:alpha val="43137"/>
                  </a:srgbClr>
                </a:outerShdw>
              </a:effectLst>
            </a:endParaRPr>
          </a:p>
          <a:p>
            <a:pPr algn="ctr"/>
            <a:r>
              <a:rPr lang="es-ES" sz="1400" b="1" i="1" dirty="0" smtClean="0">
                <a:effectLst>
                  <a:outerShdw blurRad="38100" dist="38100" dir="2700000" algn="tl">
                    <a:srgbClr val="000000">
                      <a:alpha val="43137"/>
                    </a:srgbClr>
                  </a:outerShdw>
                </a:effectLst>
              </a:rPr>
              <a:t>Qué pasos debemos dar, como y con qué</a:t>
            </a:r>
            <a:endParaRPr lang="es-AR" sz="1400" b="1" i="1" dirty="0">
              <a:effectLst>
                <a:outerShdw blurRad="38100" dist="38100" dir="2700000" algn="tl">
                  <a:srgbClr val="000000">
                    <a:alpha val="43137"/>
                  </a:srgbClr>
                </a:outerShdw>
              </a:effectLst>
            </a:endParaRPr>
          </a:p>
        </p:txBody>
      </p:sp>
      <p:cxnSp>
        <p:nvCxnSpPr>
          <p:cNvPr id="15" name="6 Conector recto"/>
          <p:cNvCxnSpPr/>
          <p:nvPr/>
        </p:nvCxnSpPr>
        <p:spPr>
          <a:xfrm>
            <a:off x="1944056" y="5500459"/>
            <a:ext cx="6192688"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9 Conector recto"/>
          <p:cNvCxnSpPr/>
          <p:nvPr/>
        </p:nvCxnSpPr>
        <p:spPr>
          <a:xfrm>
            <a:off x="2592128" y="4780379"/>
            <a:ext cx="489654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12 Conector recto"/>
          <p:cNvCxnSpPr/>
          <p:nvPr/>
        </p:nvCxnSpPr>
        <p:spPr>
          <a:xfrm>
            <a:off x="3312208" y="4060299"/>
            <a:ext cx="345638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19 Conector recto"/>
          <p:cNvCxnSpPr/>
          <p:nvPr/>
        </p:nvCxnSpPr>
        <p:spPr>
          <a:xfrm>
            <a:off x="3931248" y="3354739"/>
            <a:ext cx="216024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40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848422"/>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5111201"/>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3 CuadroTexto"/>
          <p:cNvSpPr txBox="1"/>
          <p:nvPr/>
        </p:nvSpPr>
        <p:spPr>
          <a:xfrm>
            <a:off x="4360056" y="1545650"/>
            <a:ext cx="4320480" cy="461665"/>
          </a:xfrm>
          <a:prstGeom prst="rect">
            <a:avLst/>
          </a:prstGeom>
          <a:noFill/>
        </p:spPr>
        <p:txBody>
          <a:bodyPr wrap="square" rtlCol="0">
            <a:spAutoFit/>
          </a:bodyPr>
          <a:lstStyle/>
          <a:p>
            <a:pPr algn="ctr"/>
            <a:r>
              <a:rPr lang="es-ES" sz="2400" b="1" i="1" dirty="0" smtClean="0">
                <a:effectLst>
                  <a:outerShdw blurRad="38100" dist="38100" dir="2700000" algn="tl">
                    <a:srgbClr val="000000">
                      <a:alpha val="43137"/>
                    </a:srgbClr>
                  </a:outerShdw>
                </a:effectLst>
              </a:rPr>
              <a:t>EN QUE CREEMOS</a:t>
            </a:r>
            <a:endParaRPr lang="es-AR" sz="2400" b="1" i="1" dirty="0">
              <a:effectLst>
                <a:outerShdw blurRad="38100" dist="38100" dir="2700000" algn="tl">
                  <a:srgbClr val="000000">
                    <a:alpha val="43137"/>
                  </a:srgbClr>
                </a:outerShdw>
              </a:effectLst>
            </a:endParaRPr>
          </a:p>
        </p:txBody>
      </p:sp>
      <p:sp>
        <p:nvSpPr>
          <p:cNvPr id="7" name="4 Elipse"/>
          <p:cNvSpPr/>
          <p:nvPr/>
        </p:nvSpPr>
        <p:spPr>
          <a:xfrm>
            <a:off x="1905022" y="1530574"/>
            <a:ext cx="208823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5 CuadroTexto"/>
          <p:cNvSpPr txBox="1"/>
          <p:nvPr/>
        </p:nvSpPr>
        <p:spPr>
          <a:xfrm>
            <a:off x="2011470" y="1746598"/>
            <a:ext cx="1872208" cy="492443"/>
          </a:xfrm>
          <a:prstGeom prst="rect">
            <a:avLst/>
          </a:prstGeom>
          <a:noFill/>
        </p:spPr>
        <p:txBody>
          <a:bodyPr wrap="square" rtlCol="0">
            <a:spAutoFit/>
          </a:bodyPr>
          <a:lstStyle/>
          <a:p>
            <a:pPr algn="ctr"/>
            <a:r>
              <a:rPr lang="es-ES" sz="2600" b="1" i="1" dirty="0" smtClean="0">
                <a:solidFill>
                  <a:schemeClr val="bg1"/>
                </a:solidFill>
                <a:effectLst>
                  <a:outerShdw blurRad="38100" dist="38100" dir="2700000" algn="tl">
                    <a:srgbClr val="000000">
                      <a:alpha val="43137"/>
                    </a:srgbClr>
                  </a:outerShdw>
                </a:effectLst>
              </a:rPr>
              <a:t>VALORES</a:t>
            </a:r>
            <a:endParaRPr lang="es-AR" sz="2600" b="1" i="1" dirty="0">
              <a:solidFill>
                <a:schemeClr val="bg1"/>
              </a:solidFill>
              <a:effectLst>
                <a:outerShdw blurRad="38100" dist="38100" dir="2700000" algn="tl">
                  <a:srgbClr val="000000">
                    <a:alpha val="43137"/>
                  </a:srgbClr>
                </a:outerShdw>
              </a:effectLst>
            </a:endParaRPr>
          </a:p>
        </p:txBody>
      </p:sp>
      <p:sp>
        <p:nvSpPr>
          <p:cNvPr id="9" name="6 Elipse"/>
          <p:cNvSpPr/>
          <p:nvPr/>
        </p:nvSpPr>
        <p:spPr>
          <a:xfrm>
            <a:off x="5483718" y="2106638"/>
            <a:ext cx="208823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7 CuadroTexto"/>
          <p:cNvSpPr txBox="1"/>
          <p:nvPr/>
        </p:nvSpPr>
        <p:spPr>
          <a:xfrm>
            <a:off x="5590166" y="2322662"/>
            <a:ext cx="1872208" cy="492443"/>
          </a:xfrm>
          <a:prstGeom prst="rect">
            <a:avLst/>
          </a:prstGeom>
          <a:noFill/>
        </p:spPr>
        <p:txBody>
          <a:bodyPr wrap="square" rtlCol="0">
            <a:spAutoFit/>
          </a:bodyPr>
          <a:lstStyle/>
          <a:p>
            <a:pPr algn="ctr"/>
            <a:r>
              <a:rPr lang="es-ES" sz="2600" b="1" i="1" dirty="0" smtClean="0">
                <a:solidFill>
                  <a:schemeClr val="bg1"/>
                </a:solidFill>
                <a:effectLst>
                  <a:outerShdw blurRad="38100" dist="38100" dir="2700000" algn="tl">
                    <a:srgbClr val="000000">
                      <a:alpha val="43137"/>
                    </a:srgbClr>
                  </a:outerShdw>
                </a:effectLst>
              </a:rPr>
              <a:t>FILOSOFÍA</a:t>
            </a:r>
            <a:endParaRPr lang="es-AR" sz="2600" b="1" i="1" dirty="0">
              <a:solidFill>
                <a:schemeClr val="bg1"/>
              </a:solidFill>
              <a:effectLst>
                <a:outerShdw blurRad="38100" dist="38100" dir="2700000" algn="tl">
                  <a:srgbClr val="000000">
                    <a:alpha val="43137"/>
                  </a:srgbClr>
                </a:outerShdw>
              </a:effectLst>
            </a:endParaRPr>
          </a:p>
        </p:txBody>
      </p:sp>
      <p:sp>
        <p:nvSpPr>
          <p:cNvPr id="11" name="8 Elipse"/>
          <p:cNvSpPr/>
          <p:nvPr/>
        </p:nvSpPr>
        <p:spPr>
          <a:xfrm>
            <a:off x="8917834" y="1530574"/>
            <a:ext cx="208823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9 CuadroTexto"/>
          <p:cNvSpPr txBox="1"/>
          <p:nvPr/>
        </p:nvSpPr>
        <p:spPr>
          <a:xfrm>
            <a:off x="8880265" y="1746598"/>
            <a:ext cx="2197809" cy="492443"/>
          </a:xfrm>
          <a:prstGeom prst="rect">
            <a:avLst/>
          </a:prstGeom>
          <a:noFill/>
        </p:spPr>
        <p:txBody>
          <a:bodyPr wrap="square" rtlCol="0">
            <a:spAutoFit/>
          </a:bodyPr>
          <a:lstStyle/>
          <a:p>
            <a:pPr algn="ctr"/>
            <a:r>
              <a:rPr lang="es-ES" sz="2600" b="1" i="1" dirty="0" smtClean="0">
                <a:solidFill>
                  <a:schemeClr val="bg1"/>
                </a:solidFill>
                <a:effectLst>
                  <a:outerShdw blurRad="38100" dist="38100" dir="2700000" algn="tl">
                    <a:srgbClr val="000000">
                      <a:alpha val="43137"/>
                    </a:srgbClr>
                  </a:outerShdw>
                </a:effectLst>
              </a:rPr>
              <a:t>IDENTIDAD</a:t>
            </a:r>
            <a:endParaRPr lang="es-AR" sz="2600" b="1" i="1" dirty="0">
              <a:solidFill>
                <a:schemeClr val="bg1"/>
              </a:solidFill>
              <a:effectLst>
                <a:outerShdw blurRad="38100" dist="38100" dir="2700000" algn="tl">
                  <a:srgbClr val="000000">
                    <a:alpha val="43137"/>
                  </a:srgbClr>
                </a:outerShdw>
              </a:effectLst>
            </a:endParaRPr>
          </a:p>
        </p:txBody>
      </p:sp>
      <p:sp>
        <p:nvSpPr>
          <p:cNvPr id="13" name="12 Rectángulo"/>
          <p:cNvSpPr/>
          <p:nvPr/>
        </p:nvSpPr>
        <p:spPr>
          <a:xfrm>
            <a:off x="914400" y="3586862"/>
            <a:ext cx="11045370" cy="3447098"/>
          </a:xfrm>
          <a:prstGeom prst="rect">
            <a:avLst/>
          </a:prstGeom>
        </p:spPr>
        <p:txBody>
          <a:bodyPr wrap="square">
            <a:spAutoFit/>
          </a:bodyPr>
          <a:lstStyle/>
          <a:p>
            <a:pPr algn="ctr">
              <a:spcAft>
                <a:spcPts val="600"/>
              </a:spcAft>
            </a:pPr>
            <a:r>
              <a:rPr lang="es-AR" b="1" dirty="0" smtClean="0"/>
              <a:t>Los valores corporativos definen el carácter de una empresa y describen lo que la empresa representa, están definidos como parte del conjunto de proposiciones que constituyen la identidad corporativa de la empresa. </a:t>
            </a:r>
          </a:p>
          <a:p>
            <a:pPr algn="ctr">
              <a:spcAft>
                <a:spcPts val="600"/>
              </a:spcAft>
            </a:pPr>
            <a:r>
              <a:rPr lang="es-AR" b="1" dirty="0" smtClean="0"/>
              <a:t>La concreción de estos valores en criterios de actuación, actitudes y comportamientos coherentes en todas las áreas de actividad de la organización da lugar a una serie de principios que conforman su cultura. </a:t>
            </a:r>
          </a:p>
          <a:p>
            <a:pPr algn="ctr">
              <a:spcAft>
                <a:spcPts val="600"/>
              </a:spcAft>
            </a:pPr>
            <a:r>
              <a:rPr lang="es-AR" b="1" dirty="0" smtClean="0"/>
              <a:t>La identidad corporativa de una empresa debe entenderse como el conjunto de características (atributos) que permiten diferenciarla de otras organizaciones. </a:t>
            </a:r>
          </a:p>
          <a:p>
            <a:pPr algn="ctr">
              <a:spcAft>
                <a:spcPts val="600"/>
              </a:spcAft>
            </a:pPr>
            <a:r>
              <a:rPr lang="es-MX" b="1" dirty="0"/>
              <a:t>La filosofía empresarial establece las reglas de conducta por las que debe regirse la organización. </a:t>
            </a:r>
          </a:p>
          <a:p>
            <a:pPr algn="ctr"/>
            <a:endParaRPr lang="es-AR" b="1" dirty="0"/>
          </a:p>
        </p:txBody>
      </p:sp>
      <p:sp>
        <p:nvSpPr>
          <p:cNvPr id="14" name="13 Cerrar llave"/>
          <p:cNvSpPr/>
          <p:nvPr/>
        </p:nvSpPr>
        <p:spPr>
          <a:xfrm rot="5400000">
            <a:off x="5702774" y="-1681941"/>
            <a:ext cx="1512168" cy="9521374"/>
          </a:xfrm>
          <a:prstGeom prst="rightBrace">
            <a:avLst>
              <a:gd name="adj1" fmla="val 20718"/>
              <a:gd name="adj2" fmla="val 4942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5" name="10 CuadroTexto"/>
          <p:cNvSpPr txBox="1"/>
          <p:nvPr/>
        </p:nvSpPr>
        <p:spPr>
          <a:xfrm>
            <a:off x="4403598" y="3114188"/>
            <a:ext cx="4320480" cy="461665"/>
          </a:xfrm>
          <a:prstGeom prst="rect">
            <a:avLst/>
          </a:prstGeom>
          <a:noFill/>
        </p:spPr>
        <p:txBody>
          <a:bodyPr wrap="square" rtlCol="0">
            <a:spAutoFit/>
          </a:bodyPr>
          <a:lstStyle/>
          <a:p>
            <a:pPr algn="ctr"/>
            <a:r>
              <a:rPr lang="es-ES" sz="2400" b="1" i="1" dirty="0" smtClean="0">
                <a:effectLst>
                  <a:outerShdw blurRad="38100" dist="38100" dir="2700000" algn="tl">
                    <a:srgbClr val="000000">
                      <a:alpha val="43137"/>
                    </a:srgbClr>
                  </a:outerShdw>
                </a:effectLst>
              </a:rPr>
              <a:t>CONDUCTA</a:t>
            </a:r>
            <a:endParaRPr lang="es-AR"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313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48221" y="1480457"/>
            <a:ext cx="10668005" cy="5210629"/>
          </a:xfrm>
        </p:spPr>
        <p:txBody>
          <a:bodyPr>
            <a:normAutofit lnSpcReduction="10000"/>
          </a:bodyPr>
          <a:lstStyle/>
          <a:p>
            <a:r>
              <a:rPr lang="es-ES" b="1" dirty="0" smtClean="0">
                <a:solidFill>
                  <a:schemeClr val="tx1"/>
                </a:solidFill>
              </a:rPr>
              <a:t>LA RELACIÓN ENTRE VALORES, DECISIONES Y CONDUCTAS </a:t>
            </a:r>
            <a:endParaRPr lang="es-ES" dirty="0" smtClean="0">
              <a:solidFill>
                <a:schemeClr val="tx1"/>
              </a:solidFill>
            </a:endParaRPr>
          </a:p>
          <a:p>
            <a:pPr>
              <a:buFont typeface="Courier New" panose="02070309020205020404" pitchFamily="49" charset="0"/>
              <a:buChar char="o"/>
            </a:pPr>
            <a:r>
              <a:rPr lang="es-ES" dirty="0" smtClean="0">
                <a:solidFill>
                  <a:schemeClr val="tx1"/>
                </a:solidFill>
              </a:rPr>
              <a:t>Se puede afirmar que los valores empresariales son los son los principios que rigen la misión, la visión y el compromiso con los clientes por parte de la empresa.</a:t>
            </a:r>
          </a:p>
          <a:p>
            <a:pPr>
              <a:buFont typeface="Courier New" panose="02070309020205020404" pitchFamily="49" charset="0"/>
              <a:buChar char="o"/>
            </a:pPr>
            <a:r>
              <a:rPr lang="es-ES" dirty="0" smtClean="0">
                <a:solidFill>
                  <a:schemeClr val="tx1"/>
                </a:solidFill>
              </a:rPr>
              <a:t>Redactar estos valores suponen un compromiso de tipo ético y voluntario de las organizaciones, que buscan asegurar la relación con su entorno y sus clientes. </a:t>
            </a:r>
          </a:p>
          <a:p>
            <a:r>
              <a:rPr lang="en-US" b="1" dirty="0" smtClean="0">
                <a:solidFill>
                  <a:schemeClr val="tx1"/>
                </a:solidFill>
              </a:rPr>
              <a:t>DECISIONES </a:t>
            </a:r>
            <a:r>
              <a:rPr lang="en-US" b="1" dirty="0">
                <a:solidFill>
                  <a:schemeClr val="tx1"/>
                </a:solidFill>
              </a:rPr>
              <a:t>EMPRESARIALES </a:t>
            </a:r>
            <a:endParaRPr lang="en-US" dirty="0">
              <a:solidFill>
                <a:schemeClr val="tx1"/>
              </a:solidFill>
            </a:endParaRPr>
          </a:p>
          <a:p>
            <a:pPr>
              <a:buFont typeface="Courier New" panose="02070309020205020404" pitchFamily="49" charset="0"/>
              <a:buChar char="o"/>
            </a:pPr>
            <a:r>
              <a:rPr lang="es-ES" dirty="0">
                <a:solidFill>
                  <a:schemeClr val="tx1"/>
                </a:solidFill>
              </a:rPr>
              <a:t>Las decisiones empresariales </a:t>
            </a:r>
            <a:r>
              <a:rPr lang="es-ES" dirty="0" smtClean="0">
                <a:solidFill>
                  <a:schemeClr val="tx1"/>
                </a:solidFill>
              </a:rPr>
              <a:t>se toman en </a:t>
            </a:r>
            <a:r>
              <a:rPr lang="es-ES" dirty="0">
                <a:solidFill>
                  <a:schemeClr val="tx1"/>
                </a:solidFill>
              </a:rPr>
              <a:t>los ámbitos organizacionales con el objetivo de mejorar </a:t>
            </a:r>
            <a:r>
              <a:rPr lang="es-ES" dirty="0" smtClean="0">
                <a:solidFill>
                  <a:schemeClr val="tx1"/>
                </a:solidFill>
              </a:rPr>
              <a:t>o </a:t>
            </a:r>
            <a:r>
              <a:rPr lang="es-ES" dirty="0">
                <a:solidFill>
                  <a:schemeClr val="tx1"/>
                </a:solidFill>
              </a:rPr>
              <a:t>tratar de resolver los problemas que puedan </a:t>
            </a:r>
            <a:r>
              <a:rPr lang="es-ES" dirty="0" smtClean="0">
                <a:solidFill>
                  <a:schemeClr val="tx1"/>
                </a:solidFill>
              </a:rPr>
              <a:t>surgir fundamentadas </a:t>
            </a:r>
            <a:r>
              <a:rPr lang="es-ES" dirty="0">
                <a:solidFill>
                  <a:schemeClr val="tx1"/>
                </a:solidFill>
              </a:rPr>
              <a:t>en la misión, en la visión </a:t>
            </a:r>
            <a:r>
              <a:rPr lang="es-ES" dirty="0" smtClean="0">
                <a:solidFill>
                  <a:schemeClr val="tx1"/>
                </a:solidFill>
              </a:rPr>
              <a:t>y </a:t>
            </a:r>
            <a:r>
              <a:rPr lang="es-ES" dirty="0">
                <a:solidFill>
                  <a:schemeClr val="tx1"/>
                </a:solidFill>
              </a:rPr>
              <a:t>en los valores de la empresa</a:t>
            </a:r>
            <a:r>
              <a:rPr lang="es-ES" dirty="0" smtClean="0">
                <a:solidFill>
                  <a:schemeClr val="tx1"/>
                </a:solidFill>
              </a:rPr>
              <a:t>. </a:t>
            </a:r>
            <a:endParaRPr lang="es-ES" dirty="0">
              <a:solidFill>
                <a:schemeClr val="tx1"/>
              </a:solidFill>
            </a:endParaRPr>
          </a:p>
          <a:p>
            <a:pPr>
              <a:buFont typeface="Courier New" panose="02070309020205020404" pitchFamily="49" charset="0"/>
              <a:buChar char="o"/>
            </a:pPr>
            <a:r>
              <a:rPr lang="es-ES" dirty="0">
                <a:solidFill>
                  <a:schemeClr val="tx1"/>
                </a:solidFill>
              </a:rPr>
              <a:t>El proceso de toma de decisiones </a:t>
            </a:r>
            <a:r>
              <a:rPr lang="es-ES" dirty="0" smtClean="0">
                <a:solidFill>
                  <a:schemeClr val="tx1"/>
                </a:solidFill>
              </a:rPr>
              <a:t>es </a:t>
            </a:r>
            <a:r>
              <a:rPr lang="es-ES" dirty="0">
                <a:solidFill>
                  <a:schemeClr val="tx1"/>
                </a:solidFill>
              </a:rPr>
              <a:t>aquel en el que se escoge una opción entre varias posibles para afrontar un problema y tratar de resolverlo o bien para determinar cómo se llevarán a cabo determinadas acciones que puedan afectar a la empresa a nivel global o específico. </a:t>
            </a:r>
          </a:p>
          <a:p>
            <a:r>
              <a:rPr lang="en-US" b="1" dirty="0">
                <a:solidFill>
                  <a:schemeClr val="tx1"/>
                </a:solidFill>
              </a:rPr>
              <a:t>CÓDIGOS DE CONDUCTA EMPRESARIALES </a:t>
            </a:r>
            <a:endParaRPr lang="en-US" dirty="0">
              <a:solidFill>
                <a:schemeClr val="tx1"/>
              </a:solidFill>
            </a:endParaRPr>
          </a:p>
          <a:p>
            <a:pPr>
              <a:buFont typeface="Courier New" panose="02070309020205020404" pitchFamily="49" charset="0"/>
              <a:buChar char="o"/>
            </a:pPr>
            <a:r>
              <a:rPr lang="es-ES" dirty="0">
                <a:solidFill>
                  <a:schemeClr val="tx1"/>
                </a:solidFill>
              </a:rPr>
              <a:t>Los códigos de conducta empresariales establecen las normas de comportamiento que las empresas consideran aceptables. Son, por tanto, una declaración de los valores y principios éticos por los que se rige una compañía. </a:t>
            </a:r>
            <a:endParaRPr lang="es-ES" dirty="0" smtClean="0">
              <a:solidFill>
                <a:schemeClr val="tx1"/>
              </a:solidFill>
            </a:endParaRPr>
          </a:p>
        </p:txBody>
      </p:sp>
    </p:spTree>
    <p:extLst>
      <p:ext uri="{BB962C8B-B14F-4D97-AF65-F5344CB8AC3E}">
        <p14:creationId xmlns:p14="http://schemas.microsoft.com/office/powerpoint/2010/main" val="115454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DEFINICIONES</a:t>
            </a:r>
            <a:endParaRPr lang="en-US" sz="3100" dirty="0"/>
          </a:p>
        </p:txBody>
      </p:sp>
      <p:sp>
        <p:nvSpPr>
          <p:cNvPr id="3" name="Marcador de contenido 2"/>
          <p:cNvSpPr>
            <a:spLocks noGrp="1"/>
          </p:cNvSpPr>
          <p:nvPr>
            <p:ph idx="1"/>
          </p:nvPr>
        </p:nvSpPr>
        <p:spPr>
          <a:xfrm>
            <a:off x="2061028" y="2119092"/>
            <a:ext cx="9042401" cy="3777622"/>
          </a:xfrm>
        </p:spPr>
        <p:txBody>
          <a:bodyPr>
            <a:noAutofit/>
          </a:bodyPr>
          <a:lstStyle/>
          <a:p>
            <a:pPr algn="ctr">
              <a:buNone/>
            </a:pPr>
            <a:r>
              <a:rPr lang="es-MX" sz="2400" b="1" dirty="0">
                <a:effectLst>
                  <a:outerShdw blurRad="38100" dist="38100" dir="2700000" algn="tl">
                    <a:srgbClr val="000000">
                      <a:alpha val="43137"/>
                    </a:srgbClr>
                  </a:outerShdw>
                </a:effectLst>
                <a:latin typeface="Tahoma"/>
              </a:rPr>
              <a:t>La</a:t>
            </a:r>
            <a:r>
              <a:rPr lang="es-MX" sz="2400" b="1" i="1" dirty="0">
                <a:effectLst>
                  <a:outerShdw blurRad="38100" dist="38100" dir="2700000" algn="tl">
                    <a:srgbClr val="000000">
                      <a:alpha val="43137"/>
                    </a:srgbClr>
                  </a:outerShdw>
                </a:effectLst>
                <a:latin typeface="Tahoma"/>
              </a:rPr>
              <a:t> ADMINISTRACIÓN ESTRATÉGICA DE LAS OPERACIONES </a:t>
            </a:r>
            <a:r>
              <a:rPr lang="es-MX" sz="2400" b="1" dirty="0">
                <a:effectLst>
                  <a:outerShdw blurRad="38100" dist="38100" dir="2700000" algn="tl">
                    <a:srgbClr val="000000">
                      <a:alpha val="43137"/>
                    </a:srgbClr>
                  </a:outerShdw>
                </a:effectLst>
                <a:latin typeface="Tahoma"/>
              </a:rPr>
              <a:t>es un proceso de evaluación sistemática de la naturaleza de un negocio</a:t>
            </a:r>
            <a:r>
              <a:rPr lang="es-MX" sz="2400" b="1" i="1" dirty="0">
                <a:effectLst>
                  <a:outerShdw blurRad="38100" dist="38100" dir="2700000" algn="tl">
                    <a:srgbClr val="000000">
                      <a:alpha val="43137"/>
                    </a:srgbClr>
                  </a:outerShdw>
                </a:effectLst>
                <a:latin typeface="Tahoma"/>
              </a:rPr>
              <a:t>; </a:t>
            </a:r>
          </a:p>
          <a:p>
            <a:pPr algn="ctr">
              <a:buNone/>
            </a:pPr>
            <a:r>
              <a:rPr lang="es-MX" sz="2400" b="1" i="1" dirty="0">
                <a:effectLst>
                  <a:outerShdw blurRad="38100" dist="38100" dir="2700000" algn="tl">
                    <a:srgbClr val="000000">
                      <a:alpha val="43137"/>
                    </a:srgbClr>
                  </a:outerShdw>
                </a:effectLst>
                <a:latin typeface="Tahoma"/>
              </a:rPr>
              <a:t>definiendo los objetivos a largo plazo, identificando metas y objetivos cuantitativos, desarrollando estrategias para alcanzar dichos objetivos y localizando recursos para llevar a cabo dichas estrategias</a:t>
            </a:r>
            <a:endParaRPr lang="es-AR" sz="2400" dirty="0"/>
          </a:p>
          <a:p>
            <a:endParaRPr lang="en-US" sz="2200" dirty="0">
              <a:solidFill>
                <a:schemeClr val="tx1"/>
              </a:solidFill>
            </a:endParaRPr>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0410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recto 21"/>
          <p:cNvCxnSpPr>
            <a:stCxn id="6" idx="4"/>
            <a:endCxn id="12" idx="0"/>
          </p:cNvCxnSpPr>
          <p:nvPr/>
        </p:nvCxnSpPr>
        <p:spPr>
          <a:xfrm flipH="1">
            <a:off x="8275974" y="2497180"/>
            <a:ext cx="2" cy="913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6520089" y="3328580"/>
            <a:ext cx="3450090" cy="1478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flipV="1">
            <a:off x="6480961" y="3308557"/>
            <a:ext cx="3489218" cy="1430561"/>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248222" y="1480457"/>
            <a:ext cx="3306700" cy="5210629"/>
          </a:xfrm>
        </p:spPr>
        <p:txBody>
          <a:bodyPr>
            <a:noAutofit/>
          </a:bodyPr>
          <a:lstStyle/>
          <a:p>
            <a:pPr algn="ctr"/>
            <a:r>
              <a:rPr lang="en-US" sz="2000" b="1" dirty="0" smtClean="0">
                <a:solidFill>
                  <a:schemeClr val="tx1"/>
                </a:solidFill>
              </a:rPr>
              <a:t>ALINEACIÓN </a:t>
            </a:r>
            <a:r>
              <a:rPr lang="en-US" sz="2000" b="1" dirty="0">
                <a:solidFill>
                  <a:schemeClr val="tx1"/>
                </a:solidFill>
              </a:rPr>
              <a:t>DE LOS SISTEMAS </a:t>
            </a:r>
            <a:endParaRPr lang="en-US" sz="2000" dirty="0">
              <a:solidFill>
                <a:schemeClr val="tx1"/>
              </a:solidFill>
            </a:endParaRPr>
          </a:p>
          <a:p>
            <a:pPr marL="0" indent="0" algn="ctr">
              <a:buNone/>
            </a:pPr>
            <a:r>
              <a:rPr lang="es-ES" sz="2000" dirty="0">
                <a:solidFill>
                  <a:schemeClr val="tx1"/>
                </a:solidFill>
              </a:rPr>
              <a:t>El alineamiento organizacional </a:t>
            </a:r>
            <a:r>
              <a:rPr lang="es-ES" sz="2000" dirty="0" smtClean="0">
                <a:solidFill>
                  <a:schemeClr val="tx1"/>
                </a:solidFill>
              </a:rPr>
              <a:t>se obtiene cuando </a:t>
            </a:r>
            <a:r>
              <a:rPr lang="es-ES" sz="2000" dirty="0">
                <a:solidFill>
                  <a:schemeClr val="tx1"/>
                </a:solidFill>
              </a:rPr>
              <a:t>la organización se enfoca hacia unos mismos objetivos e ideales. </a:t>
            </a:r>
            <a:r>
              <a:rPr lang="es-ES" sz="2000" dirty="0" smtClean="0">
                <a:solidFill>
                  <a:schemeClr val="tx1"/>
                </a:solidFill>
              </a:rPr>
              <a:t>Es </a:t>
            </a:r>
            <a:r>
              <a:rPr lang="es-ES" sz="2000" dirty="0">
                <a:solidFill>
                  <a:schemeClr val="tx1"/>
                </a:solidFill>
              </a:rPr>
              <a:t>necesario para el desempeño del </a:t>
            </a:r>
            <a:r>
              <a:rPr lang="es-ES" sz="2000" dirty="0" smtClean="0">
                <a:solidFill>
                  <a:schemeClr val="tx1"/>
                </a:solidFill>
              </a:rPr>
              <a:t>negocio y solo </a:t>
            </a:r>
            <a:r>
              <a:rPr lang="es-ES" sz="2000" dirty="0">
                <a:solidFill>
                  <a:schemeClr val="tx1"/>
                </a:solidFill>
              </a:rPr>
              <a:t>así todos </a:t>
            </a:r>
            <a:r>
              <a:rPr lang="es-ES" sz="2000" dirty="0" smtClean="0">
                <a:solidFill>
                  <a:schemeClr val="tx1"/>
                </a:solidFill>
              </a:rPr>
              <a:t>las funciones se </a:t>
            </a:r>
            <a:r>
              <a:rPr lang="es-ES" sz="2000" dirty="0">
                <a:solidFill>
                  <a:schemeClr val="tx1"/>
                </a:solidFill>
              </a:rPr>
              <a:t>sincronizarán y se asegurará una efectividad centrada en </a:t>
            </a:r>
            <a:r>
              <a:rPr lang="es-ES" sz="2000" dirty="0" smtClean="0">
                <a:solidFill>
                  <a:schemeClr val="tx1"/>
                </a:solidFill>
              </a:rPr>
              <a:t>objetivos.</a:t>
            </a:r>
          </a:p>
          <a:p>
            <a:pPr marL="0" indent="0" algn="ctr">
              <a:buNone/>
            </a:pPr>
            <a:r>
              <a:rPr lang="es-ES" sz="2000" dirty="0" smtClean="0">
                <a:solidFill>
                  <a:schemeClr val="tx1"/>
                </a:solidFill>
              </a:rPr>
              <a:t> </a:t>
            </a:r>
            <a:endParaRPr lang="es-ES" sz="2000" dirty="0">
              <a:solidFill>
                <a:schemeClr val="tx1"/>
              </a:solidFill>
            </a:endParaRPr>
          </a:p>
        </p:txBody>
      </p:sp>
      <p:sp>
        <p:nvSpPr>
          <p:cNvPr id="6" name="Elipse 5"/>
          <p:cNvSpPr/>
          <p:nvPr/>
        </p:nvSpPr>
        <p:spPr>
          <a:xfrm>
            <a:off x="7669211" y="1336037"/>
            <a:ext cx="1213530" cy="116114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ipse 6"/>
          <p:cNvSpPr/>
          <p:nvPr/>
        </p:nvSpPr>
        <p:spPr>
          <a:xfrm>
            <a:off x="5310643" y="2518593"/>
            <a:ext cx="1213530" cy="116114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ipse 7"/>
          <p:cNvSpPr/>
          <p:nvPr/>
        </p:nvSpPr>
        <p:spPr>
          <a:xfrm>
            <a:off x="9868125" y="2484846"/>
            <a:ext cx="1213530" cy="116114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e 8"/>
          <p:cNvSpPr/>
          <p:nvPr/>
        </p:nvSpPr>
        <p:spPr>
          <a:xfrm>
            <a:off x="5330830" y="4383314"/>
            <a:ext cx="1213530" cy="1161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ipse 9"/>
          <p:cNvSpPr/>
          <p:nvPr/>
        </p:nvSpPr>
        <p:spPr>
          <a:xfrm>
            <a:off x="7654699" y="5454419"/>
            <a:ext cx="1213530" cy="1161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p:cNvSpPr/>
          <p:nvPr/>
        </p:nvSpPr>
        <p:spPr>
          <a:xfrm>
            <a:off x="9891148" y="4525564"/>
            <a:ext cx="1213530" cy="1161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ipse 11"/>
          <p:cNvSpPr/>
          <p:nvPr/>
        </p:nvSpPr>
        <p:spPr>
          <a:xfrm>
            <a:off x="7669209" y="3410857"/>
            <a:ext cx="1213530" cy="1161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p:cNvSpPr txBox="1"/>
          <p:nvPr/>
        </p:nvSpPr>
        <p:spPr>
          <a:xfrm>
            <a:off x="5287288" y="2932600"/>
            <a:ext cx="1316713" cy="369332"/>
          </a:xfrm>
          <a:prstGeom prst="rect">
            <a:avLst/>
          </a:prstGeom>
          <a:noFill/>
        </p:spPr>
        <p:txBody>
          <a:bodyPr wrap="square" rtlCol="0">
            <a:spAutoFit/>
          </a:bodyPr>
          <a:lstStyle/>
          <a:p>
            <a:pPr algn="ctr"/>
            <a:r>
              <a:rPr lang="es-ES" b="1" i="1" dirty="0" err="1" smtClean="0"/>
              <a:t>Strategy</a:t>
            </a:r>
            <a:endParaRPr lang="en-US" b="1" i="1" dirty="0"/>
          </a:p>
        </p:txBody>
      </p:sp>
      <p:sp>
        <p:nvSpPr>
          <p:cNvPr id="14" name="CuadroTexto 13"/>
          <p:cNvSpPr txBox="1"/>
          <p:nvPr/>
        </p:nvSpPr>
        <p:spPr>
          <a:xfrm>
            <a:off x="7625671" y="1714848"/>
            <a:ext cx="1316713" cy="369332"/>
          </a:xfrm>
          <a:prstGeom prst="rect">
            <a:avLst/>
          </a:prstGeom>
          <a:noFill/>
        </p:spPr>
        <p:txBody>
          <a:bodyPr wrap="square" rtlCol="0">
            <a:spAutoFit/>
          </a:bodyPr>
          <a:lstStyle/>
          <a:p>
            <a:pPr algn="ctr"/>
            <a:r>
              <a:rPr lang="es-ES" b="1" i="1" dirty="0" err="1" smtClean="0"/>
              <a:t>Structure</a:t>
            </a:r>
            <a:endParaRPr lang="en-US" b="1" i="1" dirty="0"/>
          </a:p>
        </p:txBody>
      </p:sp>
      <p:sp>
        <p:nvSpPr>
          <p:cNvPr id="15" name="CuadroTexto 14"/>
          <p:cNvSpPr txBox="1"/>
          <p:nvPr/>
        </p:nvSpPr>
        <p:spPr>
          <a:xfrm>
            <a:off x="9823002" y="2896318"/>
            <a:ext cx="1316713" cy="369332"/>
          </a:xfrm>
          <a:prstGeom prst="rect">
            <a:avLst/>
          </a:prstGeom>
          <a:noFill/>
        </p:spPr>
        <p:txBody>
          <a:bodyPr wrap="square" rtlCol="0">
            <a:spAutoFit/>
          </a:bodyPr>
          <a:lstStyle/>
          <a:p>
            <a:pPr algn="ctr"/>
            <a:r>
              <a:rPr lang="es-ES" b="1" i="1" dirty="0" err="1" smtClean="0"/>
              <a:t>Systems</a:t>
            </a:r>
            <a:endParaRPr lang="en-US" b="1" i="1" dirty="0"/>
          </a:p>
        </p:txBody>
      </p:sp>
      <p:sp>
        <p:nvSpPr>
          <p:cNvPr id="16" name="CuadroTexto 15"/>
          <p:cNvSpPr txBox="1"/>
          <p:nvPr/>
        </p:nvSpPr>
        <p:spPr>
          <a:xfrm>
            <a:off x="5288869" y="4765489"/>
            <a:ext cx="1316713" cy="369332"/>
          </a:xfrm>
          <a:prstGeom prst="rect">
            <a:avLst/>
          </a:prstGeom>
          <a:noFill/>
        </p:spPr>
        <p:txBody>
          <a:bodyPr wrap="square" rtlCol="0">
            <a:spAutoFit/>
          </a:bodyPr>
          <a:lstStyle/>
          <a:p>
            <a:pPr algn="ctr"/>
            <a:r>
              <a:rPr lang="es-ES" b="1" i="1" dirty="0" err="1" smtClean="0">
                <a:solidFill>
                  <a:schemeClr val="bg1"/>
                </a:solidFill>
              </a:rPr>
              <a:t>Skills</a:t>
            </a:r>
            <a:endParaRPr lang="en-US" b="1" i="1" dirty="0">
              <a:solidFill>
                <a:schemeClr val="bg1"/>
              </a:solidFill>
            </a:endParaRPr>
          </a:p>
        </p:txBody>
      </p:sp>
      <p:sp>
        <p:nvSpPr>
          <p:cNvPr id="17" name="CuadroTexto 16"/>
          <p:cNvSpPr txBox="1"/>
          <p:nvPr/>
        </p:nvSpPr>
        <p:spPr>
          <a:xfrm>
            <a:off x="9891148" y="4900751"/>
            <a:ext cx="1316713" cy="369332"/>
          </a:xfrm>
          <a:prstGeom prst="rect">
            <a:avLst/>
          </a:prstGeom>
          <a:noFill/>
        </p:spPr>
        <p:txBody>
          <a:bodyPr wrap="square" rtlCol="0">
            <a:spAutoFit/>
          </a:bodyPr>
          <a:lstStyle/>
          <a:p>
            <a:pPr algn="ctr"/>
            <a:r>
              <a:rPr lang="es-ES" b="1" i="1" dirty="0" smtClean="0">
                <a:solidFill>
                  <a:schemeClr val="bg1"/>
                </a:solidFill>
              </a:rPr>
              <a:t>Style</a:t>
            </a:r>
            <a:endParaRPr lang="en-US" b="1" i="1" dirty="0">
              <a:solidFill>
                <a:schemeClr val="bg1"/>
              </a:solidFill>
            </a:endParaRPr>
          </a:p>
        </p:txBody>
      </p:sp>
      <p:sp>
        <p:nvSpPr>
          <p:cNvPr id="18" name="CuadroTexto 17"/>
          <p:cNvSpPr txBox="1"/>
          <p:nvPr/>
        </p:nvSpPr>
        <p:spPr>
          <a:xfrm>
            <a:off x="7629755" y="5850754"/>
            <a:ext cx="1316713" cy="369332"/>
          </a:xfrm>
          <a:prstGeom prst="rect">
            <a:avLst/>
          </a:prstGeom>
          <a:noFill/>
        </p:spPr>
        <p:txBody>
          <a:bodyPr wrap="square" rtlCol="0">
            <a:spAutoFit/>
          </a:bodyPr>
          <a:lstStyle/>
          <a:p>
            <a:pPr algn="ctr"/>
            <a:r>
              <a:rPr lang="es-ES" b="1" i="1" dirty="0" smtClean="0">
                <a:solidFill>
                  <a:schemeClr val="bg1"/>
                </a:solidFill>
              </a:rPr>
              <a:t>Staff</a:t>
            </a:r>
            <a:endParaRPr lang="en-US" b="1" i="1" dirty="0">
              <a:solidFill>
                <a:schemeClr val="bg1"/>
              </a:solidFill>
            </a:endParaRPr>
          </a:p>
        </p:txBody>
      </p:sp>
      <p:sp>
        <p:nvSpPr>
          <p:cNvPr id="19" name="CuadroTexto 18"/>
          <p:cNvSpPr txBox="1"/>
          <p:nvPr/>
        </p:nvSpPr>
        <p:spPr>
          <a:xfrm>
            <a:off x="7622032" y="3679819"/>
            <a:ext cx="1316713" cy="646331"/>
          </a:xfrm>
          <a:prstGeom prst="rect">
            <a:avLst/>
          </a:prstGeom>
          <a:noFill/>
        </p:spPr>
        <p:txBody>
          <a:bodyPr wrap="square" rtlCol="0">
            <a:spAutoFit/>
          </a:bodyPr>
          <a:lstStyle/>
          <a:p>
            <a:pPr algn="ctr"/>
            <a:r>
              <a:rPr lang="es-ES" b="1" i="1" dirty="0" err="1" smtClean="0">
                <a:solidFill>
                  <a:srgbClr val="FFFF00"/>
                </a:solidFill>
              </a:rPr>
              <a:t>Shared</a:t>
            </a:r>
            <a:r>
              <a:rPr lang="es-ES" b="1" i="1" dirty="0" smtClean="0">
                <a:solidFill>
                  <a:srgbClr val="FFFF00"/>
                </a:solidFill>
              </a:rPr>
              <a:t> </a:t>
            </a:r>
            <a:r>
              <a:rPr lang="es-ES" b="1" i="1" dirty="0" err="1" smtClean="0">
                <a:solidFill>
                  <a:srgbClr val="FFFF00"/>
                </a:solidFill>
              </a:rPr>
              <a:t>values</a:t>
            </a:r>
            <a:endParaRPr lang="en-US" b="1" i="1" dirty="0">
              <a:solidFill>
                <a:srgbClr val="FFFF00"/>
              </a:solidFill>
            </a:endParaRPr>
          </a:p>
        </p:txBody>
      </p:sp>
      <p:sp>
        <p:nvSpPr>
          <p:cNvPr id="20" name="Rectángulo 19"/>
          <p:cNvSpPr/>
          <p:nvPr/>
        </p:nvSpPr>
        <p:spPr>
          <a:xfrm>
            <a:off x="5854578" y="1779500"/>
            <a:ext cx="2008698" cy="923330"/>
          </a:xfrm>
          <a:prstGeom prst="rect">
            <a:avLst/>
          </a:prstGeom>
        </p:spPr>
        <p:txBody>
          <a:bodyPr wrap="square">
            <a:spAutoFit/>
          </a:bodyPr>
          <a:lstStyle/>
          <a:p>
            <a:pPr algn="ctr"/>
            <a:r>
              <a:rPr lang="es-ES" b="1" dirty="0">
                <a:latin typeface="Arial" panose="020B0604020202020204" pitchFamily="34" charset="0"/>
              </a:rPr>
              <a:t>Modelo MC </a:t>
            </a:r>
            <a:r>
              <a:rPr lang="es-ES" b="1" dirty="0" err="1">
                <a:latin typeface="Arial" panose="020B0604020202020204" pitchFamily="34" charset="0"/>
              </a:rPr>
              <a:t>Kinsey</a:t>
            </a:r>
            <a:r>
              <a:rPr lang="es-ES" b="1" dirty="0">
                <a:latin typeface="Arial" panose="020B0604020202020204" pitchFamily="34" charset="0"/>
              </a:rPr>
              <a:t> de las 7S. </a:t>
            </a:r>
            <a:endParaRPr lang="en-US" b="1" dirty="0"/>
          </a:p>
        </p:txBody>
      </p:sp>
      <p:cxnSp>
        <p:nvCxnSpPr>
          <p:cNvPr id="23" name="Conector recto 22"/>
          <p:cNvCxnSpPr>
            <a:endCxn id="10" idx="0"/>
          </p:cNvCxnSpPr>
          <p:nvPr/>
        </p:nvCxnSpPr>
        <p:spPr>
          <a:xfrm flipH="1">
            <a:off x="8261464" y="4565464"/>
            <a:ext cx="21772" cy="888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a:stCxn id="14" idx="3"/>
            <a:endCxn id="8" idx="1"/>
          </p:cNvCxnSpPr>
          <p:nvPr/>
        </p:nvCxnSpPr>
        <p:spPr>
          <a:xfrm>
            <a:off x="8942384" y="1899514"/>
            <a:ext cx="1103458" cy="755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6535816" y="5150638"/>
            <a:ext cx="1151693" cy="660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a:endCxn id="11" idx="0"/>
          </p:cNvCxnSpPr>
          <p:nvPr/>
        </p:nvCxnSpPr>
        <p:spPr>
          <a:xfrm>
            <a:off x="10474888" y="3626430"/>
            <a:ext cx="23025" cy="899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5894383" y="3717132"/>
            <a:ext cx="23025" cy="899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8892495" y="5226283"/>
            <a:ext cx="969625" cy="62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p:cNvCxnSpPr>
            <a:endCxn id="7" idx="7"/>
          </p:cNvCxnSpPr>
          <p:nvPr/>
        </p:nvCxnSpPr>
        <p:spPr>
          <a:xfrm flipH="1">
            <a:off x="6346456" y="2049420"/>
            <a:ext cx="1275576" cy="639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ctor recto 55"/>
          <p:cNvCxnSpPr>
            <a:stCxn id="16" idx="3"/>
            <a:endCxn id="17" idx="1"/>
          </p:cNvCxnSpPr>
          <p:nvPr/>
        </p:nvCxnSpPr>
        <p:spPr>
          <a:xfrm>
            <a:off x="6605582" y="4950155"/>
            <a:ext cx="3285566" cy="135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p:cNvCxnSpPr>
            <a:stCxn id="6" idx="5"/>
            <a:endCxn id="11" idx="1"/>
          </p:cNvCxnSpPr>
          <p:nvPr/>
        </p:nvCxnSpPr>
        <p:spPr>
          <a:xfrm>
            <a:off x="8705024" y="2327135"/>
            <a:ext cx="1363841" cy="2368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ctor recto 61"/>
          <p:cNvCxnSpPr>
            <a:stCxn id="9" idx="7"/>
            <a:endCxn id="6" idx="3"/>
          </p:cNvCxnSpPr>
          <p:nvPr/>
        </p:nvCxnSpPr>
        <p:spPr>
          <a:xfrm flipV="1">
            <a:off x="6366643" y="2327135"/>
            <a:ext cx="1480285" cy="222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ctor recto 64"/>
          <p:cNvCxnSpPr>
            <a:endCxn id="15" idx="1"/>
          </p:cNvCxnSpPr>
          <p:nvPr/>
        </p:nvCxnSpPr>
        <p:spPr>
          <a:xfrm flipV="1">
            <a:off x="6448906" y="3080984"/>
            <a:ext cx="3374096" cy="24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ector recto 70"/>
          <p:cNvCxnSpPr>
            <a:stCxn id="7" idx="5"/>
            <a:endCxn id="10" idx="1"/>
          </p:cNvCxnSpPr>
          <p:nvPr/>
        </p:nvCxnSpPr>
        <p:spPr>
          <a:xfrm>
            <a:off x="6346456" y="3509691"/>
            <a:ext cx="1485960" cy="2114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ctor recto 73"/>
          <p:cNvCxnSpPr>
            <a:stCxn id="10" idx="7"/>
            <a:endCxn id="8" idx="3"/>
          </p:cNvCxnSpPr>
          <p:nvPr/>
        </p:nvCxnSpPr>
        <p:spPr>
          <a:xfrm flipV="1">
            <a:off x="8690512" y="3475944"/>
            <a:ext cx="1355330" cy="2148520"/>
          </a:xfrm>
          <a:prstGeom prst="line">
            <a:avLst/>
          </a:prstGeom>
        </p:spPr>
        <p:style>
          <a:lnRef idx="1">
            <a:schemeClr val="accent1"/>
          </a:lnRef>
          <a:fillRef idx="0">
            <a:schemeClr val="accent1"/>
          </a:fillRef>
          <a:effectRef idx="0">
            <a:schemeClr val="accent1"/>
          </a:effectRef>
          <a:fontRef idx="minor">
            <a:schemeClr val="tx1"/>
          </a:fontRef>
        </p:style>
      </p:cxnSp>
      <p:sp>
        <p:nvSpPr>
          <p:cNvPr id="79" name="CuadroTexto 78"/>
          <p:cNvSpPr txBox="1"/>
          <p:nvPr/>
        </p:nvSpPr>
        <p:spPr>
          <a:xfrm>
            <a:off x="5735642" y="3729756"/>
            <a:ext cx="2051834" cy="369332"/>
          </a:xfrm>
          <a:prstGeom prst="rect">
            <a:avLst/>
          </a:prstGeom>
          <a:noFill/>
        </p:spPr>
        <p:txBody>
          <a:bodyPr wrap="square" rtlCol="0">
            <a:spAutoFit/>
          </a:bodyPr>
          <a:lstStyle/>
          <a:p>
            <a:pPr algn="ctr"/>
            <a:r>
              <a:rPr lang="es-ES" b="1" i="1" dirty="0" smtClean="0">
                <a:solidFill>
                  <a:srgbClr val="FF0000"/>
                </a:solidFill>
                <a:effectLst>
                  <a:outerShdw blurRad="38100" dist="38100" dir="2700000" algn="tl">
                    <a:srgbClr val="000000">
                      <a:alpha val="43137"/>
                    </a:srgbClr>
                  </a:outerShdw>
                </a:effectLst>
              </a:rPr>
              <a:t>comunicación</a:t>
            </a:r>
            <a:endParaRPr lang="en-US" b="1" i="1" dirty="0">
              <a:solidFill>
                <a:srgbClr val="FF0000"/>
              </a:solidFill>
              <a:effectLst>
                <a:outerShdw blurRad="38100" dist="38100" dir="2700000" algn="tl">
                  <a:srgbClr val="000000">
                    <a:alpha val="43137"/>
                  </a:srgbClr>
                </a:outerShdw>
              </a:effectLst>
            </a:endParaRPr>
          </a:p>
        </p:txBody>
      </p:sp>
      <p:sp>
        <p:nvSpPr>
          <p:cNvPr id="80" name="CuadroTexto 79"/>
          <p:cNvSpPr txBox="1"/>
          <p:nvPr/>
        </p:nvSpPr>
        <p:spPr>
          <a:xfrm>
            <a:off x="7912828" y="4649474"/>
            <a:ext cx="2051834" cy="646331"/>
          </a:xfrm>
          <a:prstGeom prst="rect">
            <a:avLst/>
          </a:prstGeom>
          <a:noFill/>
        </p:spPr>
        <p:txBody>
          <a:bodyPr wrap="square" rtlCol="0">
            <a:spAutoFit/>
          </a:bodyPr>
          <a:lstStyle/>
          <a:p>
            <a:pPr algn="ctr"/>
            <a:r>
              <a:rPr lang="es-ES" b="1" i="1" dirty="0" smtClean="0">
                <a:solidFill>
                  <a:srgbClr val="FF0000"/>
                </a:solidFill>
                <a:effectLst>
                  <a:outerShdw blurRad="38100" dist="38100" dir="2700000" algn="tl">
                    <a:srgbClr val="000000">
                      <a:alpha val="43137"/>
                    </a:srgbClr>
                  </a:outerShdw>
                </a:effectLst>
              </a:rPr>
              <a:t>Despliegue de la cultura</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6314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248221" y="1045029"/>
            <a:ext cx="10479321" cy="5646057"/>
          </a:xfrm>
        </p:spPr>
        <p:txBody>
          <a:bodyPr>
            <a:noAutofit/>
          </a:bodyPr>
          <a:lstStyle/>
          <a:p>
            <a:pPr marL="0" indent="0" algn="ctr">
              <a:buNone/>
            </a:pPr>
            <a:r>
              <a:rPr lang="en-US" sz="2400" b="1" dirty="0" smtClean="0">
                <a:solidFill>
                  <a:schemeClr val="tx1"/>
                </a:solidFill>
              </a:rPr>
              <a:t>IDEAS </a:t>
            </a:r>
            <a:r>
              <a:rPr lang="en-US" sz="2400" b="1" dirty="0">
                <a:solidFill>
                  <a:schemeClr val="tx1"/>
                </a:solidFill>
              </a:rPr>
              <a:t>CLAVE </a:t>
            </a:r>
            <a:endParaRPr lang="en-US" sz="2400" dirty="0">
              <a:solidFill>
                <a:schemeClr val="tx1"/>
              </a:solidFill>
            </a:endParaRPr>
          </a:p>
          <a:p>
            <a:r>
              <a:rPr lang="es-ES" dirty="0">
                <a:solidFill>
                  <a:schemeClr val="tx1"/>
                </a:solidFill>
              </a:rPr>
              <a:t>El concepto de misión se puede definir como el motivo por el cual existe la empresa. </a:t>
            </a:r>
            <a:r>
              <a:rPr lang="es-ES" dirty="0" smtClean="0">
                <a:solidFill>
                  <a:schemeClr val="tx1"/>
                </a:solidFill>
              </a:rPr>
              <a:t>En </a:t>
            </a:r>
            <a:r>
              <a:rPr lang="es-ES" dirty="0">
                <a:solidFill>
                  <a:schemeClr val="tx1"/>
                </a:solidFill>
              </a:rPr>
              <a:t>este motivo se refleja la actividad a la que se dedica. </a:t>
            </a:r>
          </a:p>
          <a:p>
            <a:r>
              <a:rPr lang="es-ES" dirty="0">
                <a:solidFill>
                  <a:schemeClr val="tx1"/>
                </a:solidFill>
              </a:rPr>
              <a:t>La visión empresarial se define como la explicación de todas las estrategias necesarias para alcanzar los objetivos que la empresa se ha propuesto. </a:t>
            </a:r>
            <a:endParaRPr lang="es-ES" dirty="0" smtClean="0">
              <a:solidFill>
                <a:schemeClr val="tx1"/>
              </a:solidFill>
            </a:endParaRPr>
          </a:p>
          <a:p>
            <a:r>
              <a:rPr lang="es-ES" dirty="0" smtClean="0">
                <a:solidFill>
                  <a:schemeClr val="tx1"/>
                </a:solidFill>
              </a:rPr>
              <a:t>A </a:t>
            </a:r>
            <a:r>
              <a:rPr lang="es-ES" dirty="0">
                <a:solidFill>
                  <a:schemeClr val="tx1"/>
                </a:solidFill>
              </a:rPr>
              <a:t>un nivel básico, podemos entender como misión lo que se quiere lograr -el qué-, mientras que la visión serán las acciones que se desarrollarán para alcanzar esos objetivos -el cómo-. </a:t>
            </a:r>
          </a:p>
          <a:p>
            <a:r>
              <a:rPr lang="es-ES" dirty="0">
                <a:solidFill>
                  <a:schemeClr val="tx1"/>
                </a:solidFill>
              </a:rPr>
              <a:t>La misión corporativa hace referencia al compromiso público de una organización para crear un valor de tipo social. Por una parte, responde a la pregunta de por qué existe la empresa, pero, de una forma más amplia, también se plantea a quién sirve y por qué produce. </a:t>
            </a:r>
          </a:p>
          <a:p>
            <a:r>
              <a:rPr lang="es-ES" dirty="0">
                <a:solidFill>
                  <a:schemeClr val="tx1"/>
                </a:solidFill>
              </a:rPr>
              <a:t>La generación de la conexión emocional con la misión corporativa es esencial para fomentar el buen funcionamiento de la empresa. </a:t>
            </a:r>
            <a:endParaRPr lang="es-ES" dirty="0" smtClean="0">
              <a:solidFill>
                <a:schemeClr val="tx1"/>
              </a:solidFill>
            </a:endParaRPr>
          </a:p>
          <a:p>
            <a:r>
              <a:rPr lang="es-ES" dirty="0">
                <a:solidFill>
                  <a:schemeClr val="tx1"/>
                </a:solidFill>
              </a:rPr>
              <a:t>Las decisiones que se adopten siempre deberán estar fundamentadas en la misión, en la visión y, sobre todo, en los valores de la empresa. </a:t>
            </a:r>
          </a:p>
          <a:p>
            <a:endParaRPr lang="es-ES" dirty="0" smtClean="0">
              <a:solidFill>
                <a:schemeClr val="tx1"/>
              </a:solidFill>
            </a:endParaRPr>
          </a:p>
        </p:txBody>
      </p:sp>
    </p:spTree>
    <p:extLst>
      <p:ext uri="{BB962C8B-B14F-4D97-AF65-F5344CB8AC3E}">
        <p14:creationId xmlns:p14="http://schemas.microsoft.com/office/powerpoint/2010/main" val="330396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248221" y="1045029"/>
            <a:ext cx="10479321" cy="5646057"/>
          </a:xfrm>
        </p:spPr>
        <p:txBody>
          <a:bodyPr>
            <a:noAutofit/>
          </a:bodyPr>
          <a:lstStyle/>
          <a:p>
            <a:pPr marL="0" indent="0" algn="ctr">
              <a:buNone/>
            </a:pPr>
            <a:r>
              <a:rPr lang="en-US" sz="2400" b="1" dirty="0" smtClean="0">
                <a:solidFill>
                  <a:schemeClr val="tx1"/>
                </a:solidFill>
              </a:rPr>
              <a:t>IDEAS </a:t>
            </a:r>
            <a:r>
              <a:rPr lang="en-US" sz="2400" b="1" dirty="0">
                <a:solidFill>
                  <a:schemeClr val="tx1"/>
                </a:solidFill>
              </a:rPr>
              <a:t>CLAVE </a:t>
            </a:r>
            <a:endParaRPr lang="en-US" sz="2400" dirty="0">
              <a:solidFill>
                <a:schemeClr val="tx1"/>
              </a:solidFill>
            </a:endParaRPr>
          </a:p>
          <a:p>
            <a:r>
              <a:rPr lang="es-ES" dirty="0" smtClean="0">
                <a:solidFill>
                  <a:schemeClr val="tx1"/>
                </a:solidFill>
              </a:rPr>
              <a:t>Los </a:t>
            </a:r>
            <a:r>
              <a:rPr lang="es-ES" dirty="0">
                <a:solidFill>
                  <a:schemeClr val="tx1"/>
                </a:solidFill>
              </a:rPr>
              <a:t>valores empresariales son los elementos de la empresa que definen su estructura, sus líneas de actuación, sus principios éticos y su cultura organizacional. En definitiva, se puede afirmar que los valores son los principios que rigen la misión, la visión y el compromiso con los clientes por parte de la empresa. </a:t>
            </a:r>
          </a:p>
          <a:p>
            <a:r>
              <a:rPr lang="es-ES" dirty="0" smtClean="0">
                <a:solidFill>
                  <a:schemeClr val="tx1"/>
                </a:solidFill>
              </a:rPr>
              <a:t>Los </a:t>
            </a:r>
            <a:r>
              <a:rPr lang="es-ES" dirty="0">
                <a:solidFill>
                  <a:schemeClr val="tx1"/>
                </a:solidFill>
              </a:rPr>
              <a:t>códigos de conducta empresariales establecen las normas de comportamiento que las empresas consideran aceptables. </a:t>
            </a:r>
            <a:endParaRPr lang="es-ES" dirty="0" smtClean="0">
              <a:solidFill>
                <a:schemeClr val="tx1"/>
              </a:solidFill>
            </a:endParaRPr>
          </a:p>
          <a:p>
            <a:r>
              <a:rPr lang="es-ES" dirty="0" smtClean="0">
                <a:solidFill>
                  <a:schemeClr val="tx1"/>
                </a:solidFill>
              </a:rPr>
              <a:t>Los </a:t>
            </a:r>
            <a:r>
              <a:rPr lang="es-ES" dirty="0">
                <a:solidFill>
                  <a:schemeClr val="tx1"/>
                </a:solidFill>
              </a:rPr>
              <a:t>valores Core </a:t>
            </a:r>
            <a:r>
              <a:rPr lang="es-ES" dirty="0" smtClean="0">
                <a:solidFill>
                  <a:schemeClr val="tx1"/>
                </a:solidFill>
              </a:rPr>
              <a:t>constituyen </a:t>
            </a:r>
            <a:r>
              <a:rPr lang="es-ES" dirty="0">
                <a:solidFill>
                  <a:schemeClr val="tx1"/>
                </a:solidFill>
              </a:rPr>
              <a:t>las máximas prioridades, las fuerzas esenciales y las creencias más profundas de una </a:t>
            </a:r>
            <a:r>
              <a:rPr lang="es-ES" dirty="0" smtClean="0">
                <a:solidFill>
                  <a:schemeClr val="tx1"/>
                </a:solidFill>
              </a:rPr>
              <a:t>organización</a:t>
            </a:r>
          </a:p>
          <a:p>
            <a:r>
              <a:rPr lang="es-ES" dirty="0" smtClean="0">
                <a:solidFill>
                  <a:schemeClr val="tx1"/>
                </a:solidFill>
              </a:rPr>
              <a:t>El </a:t>
            </a:r>
            <a:r>
              <a:rPr lang="es-ES" dirty="0">
                <a:solidFill>
                  <a:schemeClr val="tx1"/>
                </a:solidFill>
              </a:rPr>
              <a:t>alineamiento organizacional hace referencia a cuando la organización se enfoca hacia unos mismos objetivos e ideales. </a:t>
            </a:r>
          </a:p>
          <a:p>
            <a:r>
              <a:rPr lang="es-ES" dirty="0">
                <a:solidFill>
                  <a:schemeClr val="tx1"/>
                </a:solidFill>
              </a:rPr>
              <a:t>Una cultura interna fuerte no solo aporta ventajas a nivel interno, sino que otorga un fuerte potencial a nivel de reputación y captación de talento. </a:t>
            </a:r>
          </a:p>
          <a:p>
            <a:r>
              <a:rPr lang="es-ES" dirty="0">
                <a:solidFill>
                  <a:schemeClr val="tx1"/>
                </a:solidFill>
              </a:rPr>
              <a:t>El despliegue de la cultura de empresa es esencial para fortalecer la marca y poner en marcha las estrategias de la organización. </a:t>
            </a:r>
          </a:p>
        </p:txBody>
      </p:sp>
    </p:spTree>
    <p:extLst>
      <p:ext uri="{BB962C8B-B14F-4D97-AF65-F5344CB8AC3E}">
        <p14:creationId xmlns:p14="http://schemas.microsoft.com/office/powerpoint/2010/main" val="1463443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175655" y="2467422"/>
            <a:ext cx="10778893" cy="3777622"/>
          </a:xfrm>
        </p:spPr>
        <p:txBody>
          <a:bodyPr>
            <a:noAutofit/>
          </a:bodyPr>
          <a:lstStyle/>
          <a:p>
            <a:r>
              <a:rPr lang="en-US" sz="2200" b="1" dirty="0">
                <a:solidFill>
                  <a:schemeClr val="tx1"/>
                </a:solidFill>
              </a:rPr>
              <a:t>OBJETIVOS </a:t>
            </a:r>
            <a:endParaRPr lang="en-US" sz="2200" b="1" dirty="0" smtClean="0">
              <a:solidFill>
                <a:schemeClr val="tx1"/>
              </a:solidFill>
            </a:endParaRPr>
          </a:p>
          <a:p>
            <a:pPr marL="0" indent="0">
              <a:buNone/>
            </a:pPr>
            <a:endParaRPr lang="en-US" sz="1000" dirty="0">
              <a:solidFill>
                <a:schemeClr val="tx1"/>
              </a:solidFill>
            </a:endParaRPr>
          </a:p>
          <a:p>
            <a:pPr marL="0" indent="0">
              <a:buNone/>
            </a:pPr>
            <a:r>
              <a:rPr lang="es-ES" sz="2200" b="1" dirty="0">
                <a:solidFill>
                  <a:schemeClr val="tx1"/>
                </a:solidFill>
              </a:rPr>
              <a:t>Establecer las pautas principales para definir los objetivos empresariales.</a:t>
            </a:r>
          </a:p>
          <a:p>
            <a:pPr marL="0" indent="0">
              <a:buNone/>
            </a:pPr>
            <a:r>
              <a:rPr lang="es-ES" sz="2200" b="1" dirty="0" smtClean="0">
                <a:solidFill>
                  <a:schemeClr val="tx1"/>
                </a:solidFill>
              </a:rPr>
              <a:t>Exponer </a:t>
            </a:r>
            <a:r>
              <a:rPr lang="es-ES" sz="2200" b="1" dirty="0">
                <a:solidFill>
                  <a:schemeClr val="tx1"/>
                </a:solidFill>
              </a:rPr>
              <a:t>las características esenciales para la elección del mercado objetivo ideal en </a:t>
            </a:r>
            <a:r>
              <a:rPr lang="es-ES" sz="2200" b="1" dirty="0" smtClean="0">
                <a:solidFill>
                  <a:schemeClr val="tx1"/>
                </a:solidFill>
              </a:rPr>
              <a:t>cada tipo </a:t>
            </a:r>
            <a:r>
              <a:rPr lang="es-ES" sz="2200" b="1" dirty="0">
                <a:solidFill>
                  <a:schemeClr val="tx1"/>
                </a:solidFill>
              </a:rPr>
              <a:t>de negocio.</a:t>
            </a:r>
          </a:p>
          <a:p>
            <a:pPr marL="0" indent="0">
              <a:buNone/>
            </a:pPr>
            <a:r>
              <a:rPr lang="es-ES" sz="2200" b="1" dirty="0" smtClean="0">
                <a:solidFill>
                  <a:schemeClr val="tx1"/>
                </a:solidFill>
              </a:rPr>
              <a:t>Conocer </a:t>
            </a:r>
            <a:r>
              <a:rPr lang="es-ES" sz="2200" b="1" dirty="0">
                <a:solidFill>
                  <a:schemeClr val="tx1"/>
                </a:solidFill>
              </a:rPr>
              <a:t>los canales de venta más habituales y sus especificaciones.</a:t>
            </a:r>
          </a:p>
          <a:p>
            <a:pPr marL="0" indent="0">
              <a:buNone/>
            </a:pPr>
            <a:r>
              <a:rPr lang="es-ES" sz="2200" b="1" dirty="0" smtClean="0">
                <a:solidFill>
                  <a:schemeClr val="tx1"/>
                </a:solidFill>
              </a:rPr>
              <a:t>Plantear </a:t>
            </a:r>
            <a:r>
              <a:rPr lang="es-ES" sz="2200" b="1" dirty="0">
                <a:solidFill>
                  <a:schemeClr val="tx1"/>
                </a:solidFill>
              </a:rPr>
              <a:t>todos los aspectos de la cuenta de resultados que resultan vitales en un negocio.</a:t>
            </a:r>
          </a:p>
          <a:p>
            <a:pPr marL="0" indent="0">
              <a:buNone/>
            </a:pPr>
            <a:r>
              <a:rPr lang="es-ES" sz="2200" b="1" dirty="0" smtClean="0">
                <a:solidFill>
                  <a:schemeClr val="tx1"/>
                </a:solidFill>
              </a:rPr>
              <a:t>Presentar </a:t>
            </a:r>
            <a:r>
              <a:rPr lang="es-ES" sz="2200" b="1" dirty="0">
                <a:solidFill>
                  <a:schemeClr val="tx1"/>
                </a:solidFill>
              </a:rPr>
              <a:t>el resumen ejecutivo como una herramienta importante para conseguir </a:t>
            </a:r>
            <a:r>
              <a:rPr lang="es-ES" sz="2200" b="1" dirty="0" smtClean="0">
                <a:solidFill>
                  <a:schemeClr val="tx1"/>
                </a:solidFill>
              </a:rPr>
              <a:t>socios e </a:t>
            </a:r>
            <a:r>
              <a:rPr lang="es-ES" sz="2200" b="1" dirty="0">
                <a:solidFill>
                  <a:schemeClr val="tx1"/>
                </a:solidFill>
              </a:rPr>
              <a:t>inversores.</a:t>
            </a:r>
            <a:endParaRPr lang="en-US" sz="2200" dirty="0">
              <a:solidFill>
                <a:schemeClr val="tx1"/>
              </a:solidFill>
            </a:endParaRPr>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CuadroTexto 5"/>
          <p:cNvSpPr txBox="1"/>
          <p:nvPr/>
        </p:nvSpPr>
        <p:spPr>
          <a:xfrm>
            <a:off x="3765095" y="1640113"/>
            <a:ext cx="4391932" cy="492443"/>
          </a:xfrm>
          <a:prstGeom prst="rect">
            <a:avLst/>
          </a:prstGeom>
          <a:noFill/>
        </p:spPr>
        <p:txBody>
          <a:bodyPr wrap="square" rtlCol="0">
            <a:spAutoFit/>
          </a:bodyPr>
          <a:lstStyle/>
          <a:p>
            <a:pPr algn="ctr"/>
            <a:r>
              <a:rPr lang="es-ES" sz="2600" b="1" i="1" dirty="0" smtClean="0">
                <a:effectLst>
                  <a:outerShdw blurRad="38100" dist="38100" dir="2700000" algn="tl">
                    <a:srgbClr val="000000">
                      <a:alpha val="43137"/>
                    </a:srgbClr>
                  </a:outerShdw>
                </a:effectLst>
              </a:rPr>
              <a:t>PLAN ESTRATÉGICO</a:t>
            </a:r>
            <a:endParaRPr lang="en-US" sz="2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924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echa circular 27"/>
          <p:cNvSpPr/>
          <p:nvPr/>
        </p:nvSpPr>
        <p:spPr>
          <a:xfrm>
            <a:off x="711200" y="1890869"/>
            <a:ext cx="10885714" cy="7445829"/>
          </a:xfrm>
          <a:prstGeom prst="circularArrow">
            <a:avLst>
              <a:gd name="adj1" fmla="val 12500"/>
              <a:gd name="adj2" fmla="val 1624523"/>
              <a:gd name="adj3" fmla="val 20457681"/>
              <a:gd name="adj4" fmla="val 10443424"/>
              <a:gd name="adj5" fmla="val 125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6" name="Marcador de contenido 5"/>
          <p:cNvSpPr txBox="1">
            <a:spLocks/>
          </p:cNvSpPr>
          <p:nvPr/>
        </p:nvSpPr>
        <p:spPr>
          <a:xfrm>
            <a:off x="1654625" y="707393"/>
            <a:ext cx="9942289" cy="23368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2200" dirty="0" smtClean="0">
              <a:solidFill>
                <a:schemeClr val="tx1"/>
              </a:solidFill>
            </a:endParaRPr>
          </a:p>
          <a:p>
            <a:r>
              <a:rPr lang="en-US" sz="2200" b="1" dirty="0" smtClean="0">
                <a:solidFill>
                  <a:schemeClr val="tx1"/>
                </a:solidFill>
              </a:rPr>
              <a:t>ASPECTOS QUE DEBEN CONSIDERARSE EN EL PLAN ESTRATÉGICO</a:t>
            </a:r>
          </a:p>
          <a:p>
            <a:pPr marL="0" indent="0" algn="just">
              <a:buNone/>
            </a:pPr>
            <a:r>
              <a:rPr lang="es-ES" sz="2200" dirty="0">
                <a:solidFill>
                  <a:schemeClr val="tx1"/>
                </a:solidFill>
              </a:rPr>
              <a:t>El plan estratégico pretende incluir una serie de elementos fundamentales dentro de la compañía. Es aconsejable que siga las siguientes fases</a:t>
            </a:r>
            <a:r>
              <a:rPr lang="es-ES" sz="2200" dirty="0" smtClean="0">
                <a:solidFill>
                  <a:schemeClr val="tx1"/>
                </a:solidFill>
              </a:rPr>
              <a:t>:</a:t>
            </a:r>
            <a:endParaRPr lang="en-US" sz="2200" dirty="0">
              <a:solidFill>
                <a:schemeClr val="tx1"/>
              </a:solidFill>
            </a:endParaRPr>
          </a:p>
        </p:txBody>
      </p:sp>
      <p:sp>
        <p:nvSpPr>
          <p:cNvPr id="15" name="Rectángulo redondeado 14"/>
          <p:cNvSpPr/>
          <p:nvPr/>
        </p:nvSpPr>
        <p:spPr>
          <a:xfrm>
            <a:off x="9042395" y="3817257"/>
            <a:ext cx="2677344"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9042394" y="3860807"/>
            <a:ext cx="2677345" cy="1107996"/>
          </a:xfrm>
          <a:prstGeom prst="rect">
            <a:avLst/>
          </a:prstGeom>
          <a:noFill/>
        </p:spPr>
        <p:txBody>
          <a:bodyPr wrap="square" rtlCol="0">
            <a:spAutoFit/>
          </a:bodyPr>
          <a:lstStyle/>
          <a:p>
            <a:pPr algn="ctr"/>
            <a:r>
              <a:rPr lang="es-ES" sz="2200" b="1" dirty="0" smtClean="0">
                <a:solidFill>
                  <a:srgbClr val="FFFF00"/>
                </a:solidFill>
                <a:effectLst>
                  <a:outerShdw blurRad="38100" dist="38100" dir="2700000" algn="tl">
                    <a:srgbClr val="000000">
                      <a:alpha val="43137"/>
                    </a:srgbClr>
                  </a:outerShdw>
                </a:effectLst>
              </a:rPr>
              <a:t>IMPLEMENTACIÓN Y PUESTA EN MARCHA</a:t>
            </a:r>
            <a:endParaRPr lang="en-US" sz="2200" b="1" dirty="0">
              <a:solidFill>
                <a:srgbClr val="FFFF00"/>
              </a:solidFill>
              <a:effectLst>
                <a:outerShdw blurRad="38100" dist="38100" dir="2700000" algn="tl">
                  <a:srgbClr val="000000">
                    <a:alpha val="43137"/>
                  </a:srgbClr>
                </a:outerShdw>
              </a:effectLst>
            </a:endParaRPr>
          </a:p>
        </p:txBody>
      </p:sp>
      <p:sp>
        <p:nvSpPr>
          <p:cNvPr id="17" name="Rectángulo redondeado 16"/>
          <p:cNvSpPr/>
          <p:nvPr/>
        </p:nvSpPr>
        <p:spPr>
          <a:xfrm>
            <a:off x="7917544" y="5450110"/>
            <a:ext cx="2534235"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p:cNvSpPr txBox="1"/>
          <p:nvPr/>
        </p:nvSpPr>
        <p:spPr>
          <a:xfrm>
            <a:off x="7961086" y="5653314"/>
            <a:ext cx="2481943" cy="769441"/>
          </a:xfrm>
          <a:prstGeom prst="rect">
            <a:avLst/>
          </a:prstGeom>
          <a:noFill/>
        </p:spPr>
        <p:txBody>
          <a:bodyPr wrap="square" rtlCol="0">
            <a:spAutoFit/>
          </a:bodyPr>
          <a:lstStyle/>
          <a:p>
            <a:pPr algn="ctr"/>
            <a:r>
              <a:rPr lang="es-ES" sz="2200" b="1" dirty="0" smtClean="0">
                <a:solidFill>
                  <a:srgbClr val="FFFF00"/>
                </a:solidFill>
                <a:effectLst>
                  <a:outerShdw blurRad="38100" dist="38100" dir="2700000" algn="tl">
                    <a:srgbClr val="000000">
                      <a:alpha val="43137"/>
                    </a:srgbClr>
                  </a:outerShdw>
                </a:effectLst>
              </a:rPr>
              <a:t>EVALUACIÓN Y CONTROL</a:t>
            </a:r>
            <a:endParaRPr lang="en-US" sz="2200" b="1" dirty="0">
              <a:solidFill>
                <a:srgbClr val="FFFF00"/>
              </a:solidFill>
              <a:effectLst>
                <a:outerShdw blurRad="38100" dist="38100" dir="2700000" algn="tl">
                  <a:srgbClr val="000000">
                    <a:alpha val="43137"/>
                  </a:srgbClr>
                </a:outerShdw>
              </a:effectLst>
            </a:endParaRPr>
          </a:p>
        </p:txBody>
      </p:sp>
      <p:sp>
        <p:nvSpPr>
          <p:cNvPr id="19" name="Rectángulo redondeado 18"/>
          <p:cNvSpPr/>
          <p:nvPr/>
        </p:nvSpPr>
        <p:spPr>
          <a:xfrm>
            <a:off x="1611083" y="5515426"/>
            <a:ext cx="2534235"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adroTexto 19"/>
          <p:cNvSpPr txBox="1"/>
          <p:nvPr/>
        </p:nvSpPr>
        <p:spPr>
          <a:xfrm>
            <a:off x="1654625" y="5718630"/>
            <a:ext cx="2481943" cy="769441"/>
          </a:xfrm>
          <a:prstGeom prst="rect">
            <a:avLst/>
          </a:prstGeom>
          <a:noFill/>
        </p:spPr>
        <p:txBody>
          <a:bodyPr wrap="square" rtlCol="0">
            <a:spAutoFit/>
          </a:bodyPr>
          <a:lstStyle/>
          <a:p>
            <a:pPr algn="ctr"/>
            <a:r>
              <a:rPr lang="es-ES" sz="2200" b="1" dirty="0" smtClean="0">
                <a:solidFill>
                  <a:srgbClr val="FFFF00"/>
                </a:solidFill>
                <a:effectLst>
                  <a:outerShdw blurRad="38100" dist="38100" dir="2700000" algn="tl">
                    <a:srgbClr val="000000">
                      <a:alpha val="43137"/>
                    </a:srgbClr>
                  </a:outerShdw>
                </a:effectLst>
              </a:rPr>
              <a:t>ANÁLISIS INTERNO</a:t>
            </a:r>
            <a:endParaRPr lang="en-US" sz="2200" b="1" dirty="0">
              <a:solidFill>
                <a:srgbClr val="FFFF00"/>
              </a:solidFill>
              <a:effectLst>
                <a:outerShdw blurRad="38100" dist="38100" dir="2700000" algn="tl">
                  <a:srgbClr val="000000">
                    <a:alpha val="43137"/>
                  </a:srgbClr>
                </a:outerShdw>
              </a:effectLst>
            </a:endParaRPr>
          </a:p>
        </p:txBody>
      </p:sp>
      <p:sp>
        <p:nvSpPr>
          <p:cNvPr id="21" name="Rectángulo redondeado 20"/>
          <p:cNvSpPr/>
          <p:nvPr/>
        </p:nvSpPr>
        <p:spPr>
          <a:xfrm>
            <a:off x="1386107" y="3968189"/>
            <a:ext cx="2534235"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adroTexto 21"/>
          <p:cNvSpPr txBox="1"/>
          <p:nvPr/>
        </p:nvSpPr>
        <p:spPr>
          <a:xfrm>
            <a:off x="1429649" y="4171393"/>
            <a:ext cx="2481943" cy="769441"/>
          </a:xfrm>
          <a:prstGeom prst="rect">
            <a:avLst/>
          </a:prstGeom>
          <a:noFill/>
        </p:spPr>
        <p:txBody>
          <a:bodyPr wrap="square" rtlCol="0">
            <a:spAutoFit/>
          </a:bodyPr>
          <a:lstStyle/>
          <a:p>
            <a:pPr algn="ctr"/>
            <a:r>
              <a:rPr lang="es-ES" sz="2200" b="1" dirty="0" smtClean="0">
                <a:solidFill>
                  <a:srgbClr val="FFFF00"/>
                </a:solidFill>
                <a:effectLst>
                  <a:outerShdw blurRad="38100" dist="38100" dir="2700000" algn="tl">
                    <a:srgbClr val="000000">
                      <a:alpha val="43137"/>
                    </a:srgbClr>
                  </a:outerShdw>
                </a:effectLst>
              </a:rPr>
              <a:t>ANÁLISIS EXTERNO</a:t>
            </a:r>
            <a:endParaRPr lang="en-US" sz="2200" b="1" dirty="0">
              <a:solidFill>
                <a:srgbClr val="FFFF00"/>
              </a:solidFill>
              <a:effectLst>
                <a:outerShdw blurRad="38100" dist="38100" dir="2700000" algn="tl">
                  <a:srgbClr val="000000">
                    <a:alpha val="43137"/>
                  </a:srgbClr>
                </a:outerShdw>
              </a:effectLst>
            </a:endParaRPr>
          </a:p>
        </p:txBody>
      </p:sp>
      <p:sp>
        <p:nvSpPr>
          <p:cNvPr id="23" name="Rectángulo redondeado 22"/>
          <p:cNvSpPr/>
          <p:nvPr/>
        </p:nvSpPr>
        <p:spPr>
          <a:xfrm>
            <a:off x="3332181" y="2548672"/>
            <a:ext cx="2534235"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adroTexto 23"/>
          <p:cNvSpPr txBox="1"/>
          <p:nvPr/>
        </p:nvSpPr>
        <p:spPr>
          <a:xfrm>
            <a:off x="3375723" y="2751876"/>
            <a:ext cx="2481943" cy="769441"/>
          </a:xfrm>
          <a:prstGeom prst="rect">
            <a:avLst/>
          </a:prstGeom>
          <a:noFill/>
        </p:spPr>
        <p:txBody>
          <a:bodyPr wrap="square" rtlCol="0">
            <a:spAutoFit/>
          </a:bodyPr>
          <a:lstStyle/>
          <a:p>
            <a:pPr algn="ctr"/>
            <a:r>
              <a:rPr lang="es-ES" sz="2200" b="1" dirty="0" smtClean="0">
                <a:solidFill>
                  <a:srgbClr val="FFFF00"/>
                </a:solidFill>
                <a:effectLst>
                  <a:outerShdw blurRad="38100" dist="38100" dir="2700000" algn="tl">
                    <a:srgbClr val="000000">
                      <a:alpha val="43137"/>
                    </a:srgbClr>
                  </a:outerShdw>
                </a:effectLst>
              </a:rPr>
              <a:t>DEFINICIÓN DE OBJETIVOS</a:t>
            </a:r>
            <a:endParaRPr lang="en-US" sz="2200" b="1" dirty="0">
              <a:solidFill>
                <a:srgbClr val="FFFF00"/>
              </a:solidFill>
              <a:effectLst>
                <a:outerShdw blurRad="38100" dist="38100" dir="2700000" algn="tl">
                  <a:srgbClr val="000000">
                    <a:alpha val="43137"/>
                  </a:srgbClr>
                </a:outerShdw>
              </a:effectLst>
            </a:endParaRPr>
          </a:p>
        </p:txBody>
      </p:sp>
      <p:sp>
        <p:nvSpPr>
          <p:cNvPr id="25" name="Rectángulo redondeado 24"/>
          <p:cNvSpPr/>
          <p:nvPr/>
        </p:nvSpPr>
        <p:spPr>
          <a:xfrm>
            <a:off x="6518202" y="2580601"/>
            <a:ext cx="2534235"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adroTexto 25"/>
          <p:cNvSpPr txBox="1"/>
          <p:nvPr/>
        </p:nvSpPr>
        <p:spPr>
          <a:xfrm>
            <a:off x="6561744" y="2783805"/>
            <a:ext cx="2481943" cy="769441"/>
          </a:xfrm>
          <a:prstGeom prst="rect">
            <a:avLst/>
          </a:prstGeom>
          <a:noFill/>
        </p:spPr>
        <p:txBody>
          <a:bodyPr wrap="square" rtlCol="0">
            <a:spAutoFit/>
          </a:bodyPr>
          <a:lstStyle/>
          <a:p>
            <a:pPr algn="ctr"/>
            <a:r>
              <a:rPr lang="es-ES" sz="2200" b="1" dirty="0" smtClean="0">
                <a:solidFill>
                  <a:srgbClr val="FFFF00"/>
                </a:solidFill>
                <a:effectLst>
                  <a:outerShdw blurRad="38100" dist="38100" dir="2700000" algn="tl">
                    <a:srgbClr val="000000">
                      <a:alpha val="43137"/>
                    </a:srgbClr>
                  </a:outerShdw>
                </a:effectLst>
              </a:rPr>
              <a:t>DISEÑO DE ESTRATEGIA</a:t>
            </a:r>
            <a:endParaRPr lang="en-US" sz="2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6240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6" name="4 Elipse"/>
          <p:cNvSpPr/>
          <p:nvPr/>
        </p:nvSpPr>
        <p:spPr>
          <a:xfrm>
            <a:off x="754745" y="1698169"/>
            <a:ext cx="4389517" cy="425505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b="1" dirty="0">
              <a:solidFill>
                <a:schemeClr val="accent1">
                  <a:lumMod val="50000"/>
                </a:schemeClr>
              </a:solidFill>
            </a:endParaRPr>
          </a:p>
        </p:txBody>
      </p:sp>
      <p:sp>
        <p:nvSpPr>
          <p:cNvPr id="7" name="5 Rectángulo"/>
          <p:cNvSpPr/>
          <p:nvPr/>
        </p:nvSpPr>
        <p:spPr>
          <a:xfrm>
            <a:off x="1233716" y="2076493"/>
            <a:ext cx="3404231" cy="3170099"/>
          </a:xfrm>
          <a:prstGeom prst="rect">
            <a:avLst/>
          </a:prstGeom>
        </p:spPr>
        <p:txBody>
          <a:bodyPr wrap="square">
            <a:spAutoFit/>
          </a:bodyPr>
          <a:lstStyle/>
          <a:p>
            <a:pPr lvl="0" algn="ctr"/>
            <a:r>
              <a:rPr lang="es-MX" sz="2000" b="1" dirty="0" smtClean="0">
                <a:solidFill>
                  <a:srgbClr val="6EA0B0">
                    <a:lumMod val="50000"/>
                  </a:srgbClr>
                </a:solidFill>
              </a:rPr>
              <a:t>SON LAS MEDIDAS COMPETITIVAS Y LOS PLANTEAMIENTOS COMERCIALES  QUE LE PERMITEN A LA ORGANIZACIÓN COMPETIR FRUCTIFERAMENTE, MEJORAR SU DESEMPEÑO Y CRECER EN EL NEGOCIO</a:t>
            </a:r>
            <a:endParaRPr lang="es-AR" sz="2000" b="1" dirty="0">
              <a:solidFill>
                <a:srgbClr val="6EA0B0">
                  <a:lumMod val="50000"/>
                </a:srgbClr>
              </a:solidFill>
            </a:endParaRPr>
          </a:p>
        </p:txBody>
      </p:sp>
      <p:sp>
        <p:nvSpPr>
          <p:cNvPr id="8" name="6 Lágrima"/>
          <p:cNvSpPr/>
          <p:nvPr/>
        </p:nvSpPr>
        <p:spPr>
          <a:xfrm rot="5400000">
            <a:off x="9169949" y="728791"/>
            <a:ext cx="1329499" cy="338437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7 CuadroTexto"/>
          <p:cNvSpPr txBox="1"/>
          <p:nvPr/>
        </p:nvSpPr>
        <p:spPr>
          <a:xfrm>
            <a:off x="8302165" y="2076492"/>
            <a:ext cx="3091538"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INTERROGANTES ORGANIZACIONALES   </a:t>
            </a:r>
            <a:endParaRPr lang="es-AR" sz="2000" b="1" i="1" dirty="0">
              <a:solidFill>
                <a:srgbClr val="FFFF00"/>
              </a:solidFill>
              <a:effectLst>
                <a:outerShdw blurRad="38100" dist="38100" dir="2700000" algn="tl">
                  <a:srgbClr val="000000">
                    <a:alpha val="43137"/>
                  </a:srgbClr>
                </a:outerShdw>
              </a:effectLst>
            </a:endParaRPr>
          </a:p>
        </p:txBody>
      </p:sp>
      <p:sp>
        <p:nvSpPr>
          <p:cNvPr id="10" name="8 Recortar rectángulo de esquina sencilla"/>
          <p:cNvSpPr/>
          <p:nvPr/>
        </p:nvSpPr>
        <p:spPr>
          <a:xfrm flipH="1">
            <a:off x="8142511" y="4597896"/>
            <a:ext cx="2736304" cy="709047"/>
          </a:xfrm>
          <a:prstGeom prst="snip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9 CuadroTexto"/>
          <p:cNvSpPr txBox="1"/>
          <p:nvPr/>
        </p:nvSpPr>
        <p:spPr>
          <a:xfrm>
            <a:off x="8142511" y="4660613"/>
            <a:ext cx="2736304" cy="677108"/>
          </a:xfrm>
          <a:prstGeom prst="rect">
            <a:avLst/>
          </a:prstGeom>
          <a:noFill/>
        </p:spPr>
        <p:txBody>
          <a:bodyPr wrap="square" rtlCol="0">
            <a:spAutoFit/>
          </a:bodyPr>
          <a:lstStyle/>
          <a:p>
            <a:pPr algn="ctr"/>
            <a:r>
              <a:rPr lang="es-ES" sz="1900" b="1" i="1" dirty="0" smtClean="0">
                <a:solidFill>
                  <a:schemeClr val="bg1"/>
                </a:solidFill>
                <a:effectLst>
                  <a:outerShdw blurRad="38100" dist="38100" dir="2700000" algn="tl">
                    <a:srgbClr val="000000">
                      <a:alpha val="43137"/>
                    </a:srgbClr>
                  </a:outerShdw>
                </a:effectLst>
              </a:rPr>
              <a:t>¿Cuál es nuestra situación actual?</a:t>
            </a:r>
            <a:endParaRPr lang="es-AR" sz="1900" b="1" i="1" dirty="0">
              <a:solidFill>
                <a:schemeClr val="bg1"/>
              </a:solidFill>
              <a:effectLst>
                <a:outerShdw blurRad="38100" dist="38100" dir="2700000" algn="tl">
                  <a:srgbClr val="000000">
                    <a:alpha val="43137"/>
                  </a:srgbClr>
                </a:outerShdw>
              </a:effectLst>
            </a:endParaRPr>
          </a:p>
        </p:txBody>
      </p:sp>
      <p:sp>
        <p:nvSpPr>
          <p:cNvPr id="12" name="14 Recortar rectángulo de esquina sencilla"/>
          <p:cNvSpPr/>
          <p:nvPr/>
        </p:nvSpPr>
        <p:spPr>
          <a:xfrm flipH="1">
            <a:off x="7566447" y="5678016"/>
            <a:ext cx="2736304" cy="720080"/>
          </a:xfrm>
          <a:prstGeom prst="snip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7 CuadroTexto"/>
          <p:cNvSpPr txBox="1"/>
          <p:nvPr/>
        </p:nvSpPr>
        <p:spPr>
          <a:xfrm>
            <a:off x="7566447" y="5750024"/>
            <a:ext cx="2736304" cy="646331"/>
          </a:xfrm>
          <a:prstGeom prst="rect">
            <a:avLst/>
          </a:prstGeom>
          <a:noFill/>
        </p:spPr>
        <p:txBody>
          <a:bodyPr wrap="square" rtlCol="0">
            <a:spAutoFit/>
          </a:bodyPr>
          <a:lstStyle/>
          <a:p>
            <a:pPr algn="ctr"/>
            <a:r>
              <a:rPr lang="es-ES" b="1" i="1" dirty="0" smtClean="0">
                <a:solidFill>
                  <a:schemeClr val="bg1"/>
                </a:solidFill>
                <a:effectLst>
                  <a:outerShdw blurRad="38100" dist="38100" dir="2700000" algn="tl">
                    <a:srgbClr val="000000">
                      <a:alpha val="43137"/>
                    </a:srgbClr>
                  </a:outerShdw>
                </a:effectLst>
              </a:rPr>
              <a:t>¿Cómo vamos a llegar?</a:t>
            </a:r>
            <a:endParaRPr lang="es-AR" b="1" i="1" dirty="0">
              <a:solidFill>
                <a:schemeClr val="bg1"/>
              </a:solidFill>
              <a:effectLst>
                <a:outerShdw blurRad="38100" dist="38100" dir="2700000" algn="tl">
                  <a:srgbClr val="000000">
                    <a:alpha val="43137"/>
                  </a:srgbClr>
                </a:outerShdw>
              </a:effectLst>
            </a:endParaRPr>
          </a:p>
        </p:txBody>
      </p:sp>
      <p:sp>
        <p:nvSpPr>
          <p:cNvPr id="14" name="19 Recortar rectángulo de esquina sencilla"/>
          <p:cNvSpPr/>
          <p:nvPr/>
        </p:nvSpPr>
        <p:spPr>
          <a:xfrm flipH="1">
            <a:off x="8790583" y="3517776"/>
            <a:ext cx="2736304" cy="718339"/>
          </a:xfrm>
          <a:prstGeom prst="snip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3 CuadroTexto"/>
          <p:cNvSpPr txBox="1"/>
          <p:nvPr/>
        </p:nvSpPr>
        <p:spPr>
          <a:xfrm>
            <a:off x="8790583" y="3589785"/>
            <a:ext cx="2736304" cy="677108"/>
          </a:xfrm>
          <a:prstGeom prst="rect">
            <a:avLst/>
          </a:prstGeom>
          <a:noFill/>
        </p:spPr>
        <p:txBody>
          <a:bodyPr wrap="square" rtlCol="0">
            <a:spAutoFit/>
          </a:bodyPr>
          <a:lstStyle/>
          <a:p>
            <a:pPr algn="ctr"/>
            <a:r>
              <a:rPr lang="es-ES" sz="1900" b="1" i="1" dirty="0" smtClean="0">
                <a:solidFill>
                  <a:schemeClr val="bg1"/>
                </a:solidFill>
                <a:effectLst>
                  <a:outerShdw blurRad="38100" dist="38100" dir="2700000" algn="tl">
                    <a:srgbClr val="000000">
                      <a:alpha val="43137"/>
                    </a:srgbClr>
                  </a:outerShdw>
                </a:effectLst>
              </a:rPr>
              <a:t>¿Hacia dónde queremos ir?</a:t>
            </a:r>
            <a:endParaRPr lang="es-AR" sz="1900" b="1" i="1" dirty="0">
              <a:solidFill>
                <a:schemeClr val="bg1"/>
              </a:solidFill>
              <a:effectLst>
                <a:outerShdw blurRad="38100" dist="38100" dir="2700000" algn="tl">
                  <a:srgbClr val="000000">
                    <a:alpha val="43137"/>
                  </a:srgbClr>
                </a:outerShdw>
              </a:effectLst>
            </a:endParaRPr>
          </a:p>
        </p:txBody>
      </p:sp>
      <p:sp>
        <p:nvSpPr>
          <p:cNvPr id="16" name="Marcador de contenido 5"/>
          <p:cNvSpPr>
            <a:spLocks noGrp="1"/>
          </p:cNvSpPr>
          <p:nvPr>
            <p:ph idx="1"/>
          </p:nvPr>
        </p:nvSpPr>
        <p:spPr>
          <a:xfrm>
            <a:off x="1465944" y="1057274"/>
            <a:ext cx="10726056" cy="737425"/>
          </a:xfrm>
        </p:spPr>
        <p:txBody>
          <a:bodyPr>
            <a:noAutofit/>
          </a:bodyPr>
          <a:lstStyle/>
          <a:p>
            <a:r>
              <a:rPr lang="en-US" sz="2200" b="1" dirty="0" smtClean="0">
                <a:solidFill>
                  <a:schemeClr val="tx1"/>
                </a:solidFill>
              </a:rPr>
              <a:t>ESTRATÉGIAS</a:t>
            </a:r>
            <a:endParaRPr lang="en-US" sz="2200" dirty="0">
              <a:solidFill>
                <a:schemeClr val="tx1"/>
              </a:solidFill>
            </a:endParaRPr>
          </a:p>
          <a:p>
            <a:pPr marL="0" indent="0">
              <a:buNone/>
            </a:pPr>
            <a:endParaRPr lang="en-US" sz="2200" dirty="0">
              <a:solidFill>
                <a:schemeClr val="tx1"/>
              </a:solidFill>
            </a:endParaRPr>
          </a:p>
        </p:txBody>
      </p:sp>
      <p:sp>
        <p:nvSpPr>
          <p:cNvPr id="17" name="5 Elipse"/>
          <p:cNvSpPr/>
          <p:nvPr/>
        </p:nvSpPr>
        <p:spPr>
          <a:xfrm>
            <a:off x="4955144" y="2644539"/>
            <a:ext cx="3240360" cy="151216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18" name="6 Rectángulo"/>
          <p:cNvSpPr/>
          <p:nvPr/>
        </p:nvSpPr>
        <p:spPr>
          <a:xfrm>
            <a:off x="4883136" y="3066171"/>
            <a:ext cx="3392115" cy="723275"/>
          </a:xfrm>
          <a:prstGeom prst="rect">
            <a:avLst/>
          </a:prstGeom>
        </p:spPr>
        <p:txBody>
          <a:bodyPr wrap="square">
            <a:spAutoFit/>
          </a:bodyPr>
          <a:lstStyle/>
          <a:p>
            <a:pPr algn="ctr">
              <a:spcAft>
                <a:spcPts val="600"/>
              </a:spcAft>
            </a:pPr>
            <a:r>
              <a:rPr lang="es-MX" b="1" dirty="0" smtClean="0">
                <a:solidFill>
                  <a:srgbClr val="FF0000"/>
                </a:solidFill>
                <a:effectLst>
                  <a:outerShdw blurRad="38100" dist="38100" dir="2700000" algn="tl">
                    <a:srgbClr val="000000">
                      <a:alpha val="43137"/>
                    </a:srgbClr>
                  </a:outerShdw>
                </a:effectLst>
              </a:rPr>
              <a:t>ESTRATEGIA CORPORATIVA</a:t>
            </a:r>
          </a:p>
          <a:p>
            <a:pPr algn="ctr">
              <a:spcAft>
                <a:spcPts val="600"/>
              </a:spcAft>
            </a:pPr>
            <a:r>
              <a:rPr lang="es-MX" b="1" i="1" dirty="0" smtClean="0">
                <a:solidFill>
                  <a:srgbClr val="FF0000"/>
                </a:solidFill>
              </a:rPr>
              <a:t>DEFINE QUIENES SOMOS</a:t>
            </a:r>
            <a:endParaRPr lang="es-MX" b="1" i="1" dirty="0">
              <a:solidFill>
                <a:srgbClr val="FF0000"/>
              </a:solidFill>
            </a:endParaRPr>
          </a:p>
        </p:txBody>
      </p:sp>
    </p:spTree>
    <p:extLst>
      <p:ext uri="{BB962C8B-B14F-4D97-AF65-F5344CB8AC3E}">
        <p14:creationId xmlns:p14="http://schemas.microsoft.com/office/powerpoint/2010/main" val="3541556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16" name="Marcador de contenido 5"/>
          <p:cNvSpPr>
            <a:spLocks noGrp="1"/>
          </p:cNvSpPr>
          <p:nvPr>
            <p:ph idx="1"/>
          </p:nvPr>
        </p:nvSpPr>
        <p:spPr>
          <a:xfrm>
            <a:off x="1465944" y="1380200"/>
            <a:ext cx="10726056" cy="439378"/>
          </a:xfrm>
        </p:spPr>
        <p:txBody>
          <a:bodyPr>
            <a:noAutofit/>
          </a:bodyPr>
          <a:lstStyle/>
          <a:p>
            <a:r>
              <a:rPr lang="en-US" sz="2200" b="1" dirty="0" smtClean="0">
                <a:solidFill>
                  <a:schemeClr val="tx1"/>
                </a:solidFill>
              </a:rPr>
              <a:t>ESTRATÉGIAS</a:t>
            </a:r>
            <a:endParaRPr lang="en-US" sz="2200" dirty="0">
              <a:solidFill>
                <a:schemeClr val="tx1"/>
              </a:solidFill>
            </a:endParaRPr>
          </a:p>
          <a:p>
            <a:pPr marL="0" indent="0">
              <a:buNone/>
            </a:pPr>
            <a:endParaRPr lang="en-US" sz="2200" dirty="0">
              <a:solidFill>
                <a:schemeClr val="tx1"/>
              </a:solidFill>
            </a:endParaRPr>
          </a:p>
        </p:txBody>
      </p:sp>
      <p:sp>
        <p:nvSpPr>
          <p:cNvPr id="17" name="4 Elipse"/>
          <p:cNvSpPr/>
          <p:nvPr/>
        </p:nvSpPr>
        <p:spPr>
          <a:xfrm>
            <a:off x="1112962" y="2235835"/>
            <a:ext cx="4331459" cy="414796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18" name="5 Rectángulo"/>
          <p:cNvSpPr/>
          <p:nvPr/>
        </p:nvSpPr>
        <p:spPr>
          <a:xfrm>
            <a:off x="1388731" y="3064225"/>
            <a:ext cx="3796121" cy="2554545"/>
          </a:xfrm>
          <a:prstGeom prst="rect">
            <a:avLst/>
          </a:prstGeom>
        </p:spPr>
        <p:txBody>
          <a:bodyPr wrap="square">
            <a:spAutoFit/>
          </a:bodyPr>
          <a:lstStyle/>
          <a:p>
            <a:pPr lvl="0" algn="ctr"/>
            <a:r>
              <a:rPr lang="es-MX" sz="2000" b="1" dirty="0" smtClean="0">
                <a:solidFill>
                  <a:srgbClr val="6EA0B0">
                    <a:lumMod val="50000"/>
                  </a:srgbClr>
                </a:solidFill>
              </a:rPr>
              <a:t>SE REQUIERE LA ELABORACIÓN DE UN PLAN DE ACCIÓN QUE EXPRESE LAS ACCIONES COMPETITIVAS Y LOS ENFOQUES DE NEGOCIOS PARA COMPETIR CON ÉXITO Y ALCANZAR LAS METAS.</a:t>
            </a:r>
            <a:endParaRPr lang="es-MX" sz="2000" b="1" dirty="0">
              <a:solidFill>
                <a:srgbClr val="6EA0B0">
                  <a:lumMod val="50000"/>
                </a:srgbClr>
              </a:solidFill>
            </a:endParaRPr>
          </a:p>
        </p:txBody>
      </p:sp>
      <p:sp>
        <p:nvSpPr>
          <p:cNvPr id="21" name="8 Recortar rectángulo de esquina sencilla"/>
          <p:cNvSpPr/>
          <p:nvPr/>
        </p:nvSpPr>
        <p:spPr>
          <a:xfrm flipH="1">
            <a:off x="7861724" y="2887036"/>
            <a:ext cx="3184822" cy="1142349"/>
          </a:xfrm>
          <a:prstGeom prst="snip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9 CuadroTexto"/>
          <p:cNvSpPr txBox="1"/>
          <p:nvPr/>
        </p:nvSpPr>
        <p:spPr>
          <a:xfrm>
            <a:off x="7861723" y="3005779"/>
            <a:ext cx="3183649" cy="969496"/>
          </a:xfrm>
          <a:prstGeom prst="rect">
            <a:avLst/>
          </a:prstGeom>
          <a:noFill/>
        </p:spPr>
        <p:txBody>
          <a:bodyPr wrap="square" rtlCol="0">
            <a:spAutoFit/>
          </a:bodyPr>
          <a:lstStyle/>
          <a:p>
            <a:pPr algn="ctr"/>
            <a:r>
              <a:rPr lang="es-ES" sz="1900" b="1" i="1" dirty="0" smtClean="0">
                <a:solidFill>
                  <a:schemeClr val="bg1"/>
                </a:solidFill>
                <a:effectLst>
                  <a:outerShdw blurRad="38100" dist="38100" dir="2700000" algn="tl">
                    <a:srgbClr val="000000">
                      <a:alpha val="43137"/>
                    </a:srgbClr>
                  </a:outerShdw>
                </a:effectLst>
              </a:rPr>
              <a:t>¿Cómo responder a los cambios económicos y de mercado?</a:t>
            </a:r>
            <a:endParaRPr lang="es-AR" sz="1900" b="1" i="1" dirty="0">
              <a:solidFill>
                <a:schemeClr val="bg1"/>
              </a:solidFill>
              <a:effectLst>
                <a:outerShdw blurRad="38100" dist="38100" dir="2700000" algn="tl">
                  <a:srgbClr val="000000">
                    <a:alpha val="43137"/>
                  </a:srgbClr>
                </a:outerShdw>
              </a:effectLst>
            </a:endParaRPr>
          </a:p>
        </p:txBody>
      </p:sp>
      <p:sp>
        <p:nvSpPr>
          <p:cNvPr id="23" name="19 Recortar rectángulo de esquina sencilla"/>
          <p:cNvSpPr/>
          <p:nvPr/>
        </p:nvSpPr>
        <p:spPr>
          <a:xfrm flipH="1">
            <a:off x="7268201" y="1509488"/>
            <a:ext cx="3153056" cy="1142350"/>
          </a:xfrm>
          <a:prstGeom prst="snip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13 CuadroTexto"/>
          <p:cNvSpPr txBox="1"/>
          <p:nvPr/>
        </p:nvSpPr>
        <p:spPr>
          <a:xfrm>
            <a:off x="7058591" y="1754830"/>
            <a:ext cx="3600400" cy="677108"/>
          </a:xfrm>
          <a:prstGeom prst="rect">
            <a:avLst/>
          </a:prstGeom>
          <a:noFill/>
        </p:spPr>
        <p:txBody>
          <a:bodyPr wrap="square" rtlCol="0">
            <a:spAutoFit/>
          </a:bodyPr>
          <a:lstStyle/>
          <a:p>
            <a:pPr algn="ctr"/>
            <a:r>
              <a:rPr lang="es-ES" sz="1900" b="1" i="1" dirty="0" smtClean="0">
                <a:solidFill>
                  <a:schemeClr val="bg1"/>
                </a:solidFill>
                <a:effectLst>
                  <a:outerShdw blurRad="38100" dist="38100" dir="2700000" algn="tl">
                    <a:srgbClr val="000000">
                      <a:alpha val="43137"/>
                    </a:srgbClr>
                  </a:outerShdw>
                </a:effectLst>
              </a:rPr>
              <a:t>¿Cómo superar a los competidores?</a:t>
            </a:r>
            <a:endParaRPr lang="es-AR" sz="1900" b="1" i="1" dirty="0">
              <a:solidFill>
                <a:schemeClr val="bg1"/>
              </a:solidFill>
              <a:effectLst>
                <a:outerShdw blurRad="38100" dist="38100" dir="2700000" algn="tl">
                  <a:srgbClr val="000000">
                    <a:alpha val="43137"/>
                  </a:srgbClr>
                </a:outerShdw>
              </a:effectLst>
            </a:endParaRPr>
          </a:p>
        </p:txBody>
      </p:sp>
      <p:sp>
        <p:nvSpPr>
          <p:cNvPr id="29" name="19 Recortar rectángulo de esquina sencilla"/>
          <p:cNvSpPr/>
          <p:nvPr/>
        </p:nvSpPr>
        <p:spPr>
          <a:xfrm flipH="1">
            <a:off x="7196807" y="5615649"/>
            <a:ext cx="3153056" cy="1142350"/>
          </a:xfrm>
          <a:prstGeom prst="snip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19 Recortar rectángulo de esquina sencilla"/>
          <p:cNvSpPr/>
          <p:nvPr/>
        </p:nvSpPr>
        <p:spPr>
          <a:xfrm flipH="1">
            <a:off x="7877797" y="4236037"/>
            <a:ext cx="3153056" cy="1142350"/>
          </a:xfrm>
          <a:prstGeom prst="snip1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16 CuadroTexto"/>
          <p:cNvSpPr txBox="1"/>
          <p:nvPr/>
        </p:nvSpPr>
        <p:spPr>
          <a:xfrm>
            <a:off x="7877797" y="4340795"/>
            <a:ext cx="3153056" cy="969496"/>
          </a:xfrm>
          <a:prstGeom prst="rect">
            <a:avLst/>
          </a:prstGeom>
          <a:noFill/>
        </p:spPr>
        <p:txBody>
          <a:bodyPr wrap="square" rtlCol="0">
            <a:spAutoFit/>
          </a:bodyPr>
          <a:lstStyle/>
          <a:p>
            <a:pPr algn="ctr"/>
            <a:r>
              <a:rPr lang="es-ES" sz="1900" b="1" i="1" dirty="0" smtClean="0">
                <a:solidFill>
                  <a:schemeClr val="bg1"/>
                </a:solidFill>
                <a:effectLst>
                  <a:outerShdw blurRad="38100" dist="38100" dir="2700000" algn="tl">
                    <a:srgbClr val="000000">
                      <a:alpha val="43137"/>
                    </a:srgbClr>
                  </a:outerShdw>
                </a:effectLst>
              </a:rPr>
              <a:t>¿Cómo manejar cada parte funcional del negocio?</a:t>
            </a:r>
            <a:endParaRPr lang="es-AR" sz="1900" b="1" i="1" dirty="0">
              <a:solidFill>
                <a:schemeClr val="bg1"/>
              </a:solidFill>
              <a:effectLst>
                <a:outerShdw blurRad="38100" dist="38100" dir="2700000" algn="tl">
                  <a:srgbClr val="000000">
                    <a:alpha val="43137"/>
                  </a:srgbClr>
                </a:outerShdw>
              </a:effectLst>
            </a:endParaRPr>
          </a:p>
        </p:txBody>
      </p:sp>
      <p:sp>
        <p:nvSpPr>
          <p:cNvPr id="28" name="20 CuadroTexto"/>
          <p:cNvSpPr txBox="1"/>
          <p:nvPr/>
        </p:nvSpPr>
        <p:spPr>
          <a:xfrm>
            <a:off x="7196807" y="5736021"/>
            <a:ext cx="3153056" cy="969496"/>
          </a:xfrm>
          <a:prstGeom prst="rect">
            <a:avLst/>
          </a:prstGeom>
          <a:noFill/>
        </p:spPr>
        <p:txBody>
          <a:bodyPr wrap="square" rtlCol="0">
            <a:spAutoFit/>
          </a:bodyPr>
          <a:lstStyle/>
          <a:p>
            <a:pPr algn="ctr"/>
            <a:r>
              <a:rPr lang="es-ES" sz="1900" b="1" i="1" dirty="0" smtClean="0">
                <a:solidFill>
                  <a:schemeClr val="bg1"/>
                </a:solidFill>
                <a:effectLst>
                  <a:outerShdw blurRad="38100" dist="38100" dir="2700000" algn="tl">
                    <a:srgbClr val="000000">
                      <a:alpha val="43137"/>
                    </a:srgbClr>
                  </a:outerShdw>
                </a:effectLst>
              </a:rPr>
              <a:t>¿Cómo mejorar el desempeño financiero y de mercado?</a:t>
            </a:r>
            <a:endParaRPr lang="es-AR" sz="1900" b="1" i="1" dirty="0">
              <a:solidFill>
                <a:schemeClr val="bg1"/>
              </a:solidFill>
              <a:effectLst>
                <a:outerShdw blurRad="38100" dist="38100" dir="2700000" algn="tl">
                  <a:srgbClr val="000000">
                    <a:alpha val="43137"/>
                  </a:srgbClr>
                </a:outerShdw>
              </a:effectLst>
            </a:endParaRPr>
          </a:p>
        </p:txBody>
      </p:sp>
      <p:sp>
        <p:nvSpPr>
          <p:cNvPr id="31" name="5 Elipse"/>
          <p:cNvSpPr/>
          <p:nvPr/>
        </p:nvSpPr>
        <p:spPr>
          <a:xfrm>
            <a:off x="4282048" y="1865491"/>
            <a:ext cx="3240360" cy="151216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32" name="6 Rectángulo"/>
          <p:cNvSpPr/>
          <p:nvPr/>
        </p:nvSpPr>
        <p:spPr>
          <a:xfrm>
            <a:off x="4210040" y="2287123"/>
            <a:ext cx="3392115" cy="646331"/>
          </a:xfrm>
          <a:prstGeom prst="rect">
            <a:avLst/>
          </a:prstGeom>
        </p:spPr>
        <p:txBody>
          <a:bodyPr wrap="square">
            <a:spAutoFit/>
          </a:bodyPr>
          <a:lstStyle/>
          <a:p>
            <a:pPr algn="ctr">
              <a:spcAft>
                <a:spcPts val="600"/>
              </a:spcAft>
            </a:pPr>
            <a:r>
              <a:rPr lang="es-MX" b="1" dirty="0" smtClean="0">
                <a:solidFill>
                  <a:srgbClr val="FF0000"/>
                </a:solidFill>
                <a:effectLst>
                  <a:outerShdw blurRad="38100" dist="38100" dir="2700000" algn="tl">
                    <a:srgbClr val="000000">
                      <a:alpha val="43137"/>
                    </a:srgbClr>
                  </a:outerShdw>
                </a:effectLst>
              </a:rPr>
              <a:t>ESTRATEGIAS FUNCIONALES </a:t>
            </a:r>
            <a:r>
              <a:rPr lang="es-MX" b="1" i="1" dirty="0" smtClean="0">
                <a:solidFill>
                  <a:srgbClr val="FF0000"/>
                </a:solidFill>
              </a:rPr>
              <a:t>DEFINE QUIENES HARAN QUÉ</a:t>
            </a:r>
            <a:endParaRPr lang="es-MX" b="1" i="1" dirty="0">
              <a:solidFill>
                <a:srgbClr val="FF0000"/>
              </a:solidFill>
            </a:endParaRPr>
          </a:p>
        </p:txBody>
      </p:sp>
    </p:spTree>
    <p:extLst>
      <p:ext uri="{BB962C8B-B14F-4D97-AF65-F5344CB8AC3E}">
        <p14:creationId xmlns:p14="http://schemas.microsoft.com/office/powerpoint/2010/main" val="1350680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16" name="Marcador de contenido 5"/>
          <p:cNvSpPr>
            <a:spLocks noGrp="1"/>
          </p:cNvSpPr>
          <p:nvPr>
            <p:ph idx="1"/>
          </p:nvPr>
        </p:nvSpPr>
        <p:spPr>
          <a:xfrm>
            <a:off x="1132115" y="1288266"/>
            <a:ext cx="10726056" cy="4056910"/>
          </a:xfrm>
        </p:spPr>
        <p:txBody>
          <a:bodyPr>
            <a:noAutofit/>
          </a:bodyPr>
          <a:lstStyle/>
          <a:p>
            <a:r>
              <a:rPr lang="en-US" sz="2200" b="1" dirty="0" smtClean="0">
                <a:solidFill>
                  <a:schemeClr val="tx1"/>
                </a:solidFill>
              </a:rPr>
              <a:t>ESTRATÉGIAS</a:t>
            </a:r>
            <a:endParaRPr lang="en-US" sz="2200" dirty="0">
              <a:solidFill>
                <a:schemeClr val="tx1"/>
              </a:solidFill>
            </a:endParaRPr>
          </a:p>
          <a:p>
            <a:pPr marL="0" indent="0">
              <a:buNone/>
            </a:pPr>
            <a:endParaRPr lang="en-US" sz="2200" dirty="0">
              <a:solidFill>
                <a:schemeClr val="tx1"/>
              </a:solidFill>
            </a:endParaRPr>
          </a:p>
        </p:txBody>
      </p:sp>
      <p:sp>
        <p:nvSpPr>
          <p:cNvPr id="29" name="4 Elipse"/>
          <p:cNvSpPr/>
          <p:nvPr/>
        </p:nvSpPr>
        <p:spPr>
          <a:xfrm>
            <a:off x="4862285" y="900498"/>
            <a:ext cx="6389959" cy="19702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30" name="5 Rectángulo"/>
          <p:cNvSpPr/>
          <p:nvPr/>
        </p:nvSpPr>
        <p:spPr>
          <a:xfrm>
            <a:off x="5021942" y="1142399"/>
            <a:ext cx="5942271" cy="1631216"/>
          </a:xfrm>
          <a:prstGeom prst="rect">
            <a:avLst/>
          </a:prstGeom>
        </p:spPr>
        <p:txBody>
          <a:bodyPr wrap="square">
            <a:spAutoFit/>
          </a:bodyPr>
          <a:lstStyle/>
          <a:p>
            <a:pPr lvl="0" algn="ctr"/>
            <a:r>
              <a:rPr lang="es-MX" sz="2000" b="1" dirty="0" smtClean="0">
                <a:solidFill>
                  <a:srgbClr val="6EA0B0">
                    <a:lumMod val="50000"/>
                  </a:srgbClr>
                </a:solidFill>
              </a:rPr>
              <a:t>COMPETIR DE MANERA DIFERENTE: </a:t>
            </a:r>
          </a:p>
          <a:p>
            <a:pPr lvl="0" algn="ctr"/>
            <a:r>
              <a:rPr lang="es-MX" sz="2000" b="1" dirty="0" smtClean="0">
                <a:solidFill>
                  <a:srgbClr val="6EA0B0">
                    <a:lumMod val="50000"/>
                  </a:srgbClr>
                </a:solidFill>
              </a:rPr>
              <a:t>HACER LO QUE LOS COMPETIDORES NO HACEN O NO PUEDEN HACER. NECESITA UN ELEMENTO DISTINTIVO QUE GENERE UNA VENTAJA COMPETITIVA</a:t>
            </a:r>
            <a:r>
              <a:rPr lang="es-AR" sz="2000" b="1" dirty="0" smtClean="0">
                <a:solidFill>
                  <a:srgbClr val="6EA0B0">
                    <a:lumMod val="50000"/>
                  </a:srgbClr>
                </a:solidFill>
              </a:rPr>
              <a:t>. </a:t>
            </a:r>
            <a:endParaRPr lang="es-AR" sz="2000" b="1" dirty="0">
              <a:solidFill>
                <a:srgbClr val="6EA0B0">
                  <a:lumMod val="50000"/>
                </a:srgbClr>
              </a:solidFill>
            </a:endParaRPr>
          </a:p>
        </p:txBody>
      </p:sp>
      <p:sp>
        <p:nvSpPr>
          <p:cNvPr id="31" name="6 Lágrima"/>
          <p:cNvSpPr/>
          <p:nvPr/>
        </p:nvSpPr>
        <p:spPr>
          <a:xfrm rot="5400000">
            <a:off x="5652010" y="3727357"/>
            <a:ext cx="1582189" cy="208689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FF00"/>
              </a:solidFill>
            </a:endParaRPr>
          </a:p>
        </p:txBody>
      </p:sp>
      <p:sp>
        <p:nvSpPr>
          <p:cNvPr id="32" name="7 CuadroTexto"/>
          <p:cNvSpPr txBox="1"/>
          <p:nvPr/>
        </p:nvSpPr>
        <p:spPr>
          <a:xfrm>
            <a:off x="5399658" y="4293263"/>
            <a:ext cx="2086894" cy="1015663"/>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PATRÓN DE ACCIONES Y ENFOQUES</a:t>
            </a:r>
            <a:endParaRPr lang="es-AR" sz="2000" b="1" i="1" dirty="0">
              <a:solidFill>
                <a:srgbClr val="FFFF00"/>
              </a:solidFill>
              <a:effectLst>
                <a:outerShdw blurRad="38100" dist="38100" dir="2700000" algn="tl">
                  <a:srgbClr val="000000">
                    <a:alpha val="43137"/>
                  </a:srgbClr>
                </a:outerShdw>
              </a:effectLst>
            </a:endParaRPr>
          </a:p>
        </p:txBody>
      </p:sp>
      <p:sp>
        <p:nvSpPr>
          <p:cNvPr id="33" name="8 Recortar rectángulo de esquina sencilla"/>
          <p:cNvSpPr/>
          <p:nvPr/>
        </p:nvSpPr>
        <p:spPr>
          <a:xfrm flipH="1">
            <a:off x="7789880" y="3713614"/>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4" name="9 CuadroTexto"/>
          <p:cNvSpPr txBox="1"/>
          <p:nvPr/>
        </p:nvSpPr>
        <p:spPr>
          <a:xfrm>
            <a:off x="7789880" y="3708009"/>
            <a:ext cx="3172078" cy="584775"/>
          </a:xfrm>
          <a:prstGeom prst="rect">
            <a:avLst/>
          </a:prstGeom>
          <a:noFill/>
        </p:spPr>
        <p:txBody>
          <a:bodyPr wrap="square" rtlCol="0">
            <a:spAutoFit/>
          </a:bodyPr>
          <a:lstStyle/>
          <a:p>
            <a:pPr algn="ctr"/>
            <a:r>
              <a:rPr lang="es-ES" sz="1600" b="1" i="1" dirty="0" smtClean="0">
                <a:effectLst>
                  <a:outerShdw blurRad="38100" dist="38100" dir="2700000" algn="tl">
                    <a:srgbClr val="000000">
                      <a:alpha val="43137"/>
                    </a:srgbClr>
                  </a:outerShdw>
                </a:effectLst>
              </a:rPr>
              <a:t>Obtener ventas y mayor participación en el mercado</a:t>
            </a:r>
            <a:endParaRPr lang="es-AR" sz="1600" b="1" i="1" dirty="0">
              <a:effectLst>
                <a:outerShdw blurRad="38100" dist="38100" dir="2700000" algn="tl">
                  <a:srgbClr val="000000">
                    <a:alpha val="43137"/>
                  </a:srgbClr>
                </a:outerShdw>
              </a:effectLst>
            </a:endParaRPr>
          </a:p>
        </p:txBody>
      </p:sp>
      <p:sp>
        <p:nvSpPr>
          <p:cNvPr id="35" name="18 Recortar rectángulo de esquina sencilla"/>
          <p:cNvSpPr/>
          <p:nvPr/>
        </p:nvSpPr>
        <p:spPr>
          <a:xfrm flipH="1">
            <a:off x="8005904" y="4433694"/>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6" name="21 CuadroTexto"/>
          <p:cNvSpPr txBox="1"/>
          <p:nvPr/>
        </p:nvSpPr>
        <p:spPr>
          <a:xfrm>
            <a:off x="8005903" y="4428089"/>
            <a:ext cx="3205833" cy="584775"/>
          </a:xfrm>
          <a:prstGeom prst="rect">
            <a:avLst/>
          </a:prstGeom>
          <a:noFill/>
        </p:spPr>
        <p:txBody>
          <a:bodyPr wrap="square" rtlCol="0">
            <a:spAutoFit/>
          </a:bodyPr>
          <a:lstStyle/>
          <a:p>
            <a:pPr algn="ctr"/>
            <a:r>
              <a:rPr lang="es-ES" sz="1600" b="1" i="1" dirty="0" smtClean="0">
                <a:effectLst>
                  <a:outerShdw blurRad="38100" dist="38100" dir="2700000" algn="tl">
                    <a:srgbClr val="000000">
                      <a:alpha val="43137"/>
                    </a:srgbClr>
                  </a:outerShdw>
                </a:effectLst>
              </a:rPr>
              <a:t>Ingresar o egresar de mercados nuevos o existentes</a:t>
            </a:r>
            <a:endParaRPr lang="es-AR" sz="1600" b="1" i="1" dirty="0">
              <a:effectLst>
                <a:outerShdw blurRad="38100" dist="38100" dir="2700000" algn="tl">
                  <a:srgbClr val="000000">
                    <a:alpha val="43137"/>
                  </a:srgbClr>
                </a:outerShdw>
              </a:effectLst>
            </a:endParaRPr>
          </a:p>
        </p:txBody>
      </p:sp>
      <p:sp>
        <p:nvSpPr>
          <p:cNvPr id="37" name="22 Recortar rectángulo de esquina sencilla"/>
          <p:cNvSpPr/>
          <p:nvPr/>
        </p:nvSpPr>
        <p:spPr>
          <a:xfrm flipH="1">
            <a:off x="7933896" y="5153774"/>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8" name="23 CuadroTexto"/>
          <p:cNvSpPr txBox="1"/>
          <p:nvPr/>
        </p:nvSpPr>
        <p:spPr>
          <a:xfrm>
            <a:off x="7933896" y="5148169"/>
            <a:ext cx="3172078" cy="584775"/>
          </a:xfrm>
          <a:prstGeom prst="rect">
            <a:avLst/>
          </a:prstGeom>
          <a:noFill/>
        </p:spPr>
        <p:txBody>
          <a:bodyPr wrap="square" rtlCol="0">
            <a:spAutoFit/>
          </a:bodyPr>
          <a:lstStyle/>
          <a:p>
            <a:pPr algn="ctr"/>
            <a:r>
              <a:rPr lang="es-ES" sz="1600" b="1" i="1" dirty="0" smtClean="0">
                <a:effectLst>
                  <a:outerShdw blurRad="38100" dist="38100" dir="2700000" algn="tl">
                    <a:srgbClr val="000000">
                      <a:alpha val="43137"/>
                    </a:srgbClr>
                  </a:outerShdw>
                </a:effectLst>
              </a:rPr>
              <a:t>Articular la defensa de amenazas externas</a:t>
            </a:r>
            <a:endParaRPr lang="es-AR" sz="1600" b="1" i="1" dirty="0">
              <a:effectLst>
                <a:outerShdw blurRad="38100" dist="38100" dir="2700000" algn="tl">
                  <a:srgbClr val="000000">
                    <a:alpha val="43137"/>
                  </a:srgbClr>
                </a:outerShdw>
              </a:effectLst>
            </a:endParaRPr>
          </a:p>
        </p:txBody>
      </p:sp>
      <p:sp>
        <p:nvSpPr>
          <p:cNvPr id="39" name="24 Recortar rectángulo de esquina sencilla"/>
          <p:cNvSpPr/>
          <p:nvPr/>
        </p:nvSpPr>
        <p:spPr>
          <a:xfrm flipH="1">
            <a:off x="7069800" y="5873854"/>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40" name="25 CuadroTexto"/>
          <p:cNvSpPr txBox="1"/>
          <p:nvPr/>
        </p:nvSpPr>
        <p:spPr>
          <a:xfrm>
            <a:off x="7069800" y="5868249"/>
            <a:ext cx="3172078" cy="584775"/>
          </a:xfrm>
          <a:prstGeom prst="rect">
            <a:avLst/>
          </a:prstGeom>
          <a:noFill/>
        </p:spPr>
        <p:txBody>
          <a:bodyPr wrap="square" rtlCol="0">
            <a:spAutoFit/>
          </a:bodyPr>
          <a:lstStyle/>
          <a:p>
            <a:pPr algn="ctr"/>
            <a:r>
              <a:rPr lang="es-ES" sz="1600" b="1" i="1" dirty="0" smtClean="0">
                <a:effectLst>
                  <a:outerShdw blurRad="38100" dist="38100" dir="2700000" algn="tl">
                    <a:srgbClr val="000000">
                      <a:alpha val="43137"/>
                    </a:srgbClr>
                  </a:outerShdw>
                </a:effectLst>
              </a:rPr>
              <a:t>Fortalecer la posición en el mercado</a:t>
            </a:r>
            <a:endParaRPr lang="es-AR" sz="1600" b="1" i="1" dirty="0">
              <a:effectLst>
                <a:outerShdw blurRad="38100" dist="38100" dir="2700000" algn="tl">
                  <a:srgbClr val="000000">
                    <a:alpha val="43137"/>
                  </a:srgbClr>
                </a:outerShdw>
              </a:effectLst>
            </a:endParaRPr>
          </a:p>
        </p:txBody>
      </p:sp>
      <p:sp>
        <p:nvSpPr>
          <p:cNvPr id="41" name="26 Recortar rectángulo de esquina sencilla"/>
          <p:cNvSpPr/>
          <p:nvPr/>
        </p:nvSpPr>
        <p:spPr>
          <a:xfrm flipH="1">
            <a:off x="2912790" y="5873854"/>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42" name="27 CuadroTexto"/>
          <p:cNvSpPr txBox="1"/>
          <p:nvPr/>
        </p:nvSpPr>
        <p:spPr>
          <a:xfrm>
            <a:off x="2912790" y="6055537"/>
            <a:ext cx="3172078" cy="338554"/>
          </a:xfrm>
          <a:prstGeom prst="rect">
            <a:avLst/>
          </a:prstGeom>
          <a:noFill/>
        </p:spPr>
        <p:txBody>
          <a:bodyPr wrap="square" rtlCol="0">
            <a:spAutoFit/>
          </a:bodyPr>
          <a:lstStyle/>
          <a:p>
            <a:pPr algn="ctr"/>
            <a:r>
              <a:rPr lang="es-ES" sz="1600" b="1" i="1" dirty="0" smtClean="0">
                <a:effectLst>
                  <a:outerShdw blurRad="38100" dist="38100" dir="2700000" algn="tl">
                    <a:srgbClr val="000000">
                      <a:alpha val="43137"/>
                    </a:srgbClr>
                  </a:outerShdw>
                </a:effectLst>
              </a:rPr>
              <a:t>Fortalecer la competitividad</a:t>
            </a:r>
            <a:endParaRPr lang="es-AR" sz="1600" b="1" i="1" dirty="0">
              <a:effectLst>
                <a:outerShdw blurRad="38100" dist="38100" dir="2700000" algn="tl">
                  <a:srgbClr val="000000">
                    <a:alpha val="43137"/>
                  </a:srgbClr>
                </a:outerShdw>
              </a:effectLst>
            </a:endParaRPr>
          </a:p>
        </p:txBody>
      </p:sp>
      <p:sp>
        <p:nvSpPr>
          <p:cNvPr id="43" name="28 Recortar rectángulo de esquina sencilla"/>
          <p:cNvSpPr/>
          <p:nvPr/>
        </p:nvSpPr>
        <p:spPr>
          <a:xfrm flipH="1">
            <a:off x="2048694" y="5153774"/>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44" name="29 CuadroTexto"/>
          <p:cNvSpPr txBox="1"/>
          <p:nvPr/>
        </p:nvSpPr>
        <p:spPr>
          <a:xfrm>
            <a:off x="2048694" y="5148169"/>
            <a:ext cx="3172078" cy="584775"/>
          </a:xfrm>
          <a:prstGeom prst="rect">
            <a:avLst/>
          </a:prstGeom>
          <a:noFill/>
        </p:spPr>
        <p:txBody>
          <a:bodyPr wrap="square" rtlCol="0">
            <a:spAutoFit/>
          </a:bodyPr>
          <a:lstStyle/>
          <a:p>
            <a:pPr algn="ctr"/>
            <a:r>
              <a:rPr lang="es-ES" sz="1600" b="1" i="1" dirty="0" smtClean="0">
                <a:effectLst>
                  <a:outerShdw blurRad="38100" dist="38100" dir="2700000" algn="tl">
                    <a:srgbClr val="000000">
                      <a:alpha val="43137"/>
                    </a:srgbClr>
                  </a:outerShdw>
                </a:effectLst>
              </a:rPr>
              <a:t>Consolidar y mejorar los  procesos internos de gestión</a:t>
            </a:r>
            <a:endParaRPr lang="es-AR" sz="1600" b="1" i="1" dirty="0">
              <a:effectLst>
                <a:outerShdw blurRad="38100" dist="38100" dir="2700000" algn="tl">
                  <a:srgbClr val="000000">
                    <a:alpha val="43137"/>
                  </a:srgbClr>
                </a:outerShdw>
              </a:effectLst>
            </a:endParaRPr>
          </a:p>
        </p:txBody>
      </p:sp>
      <p:sp>
        <p:nvSpPr>
          <p:cNvPr id="45" name="30 Recortar rectángulo de esquina sencilla"/>
          <p:cNvSpPr/>
          <p:nvPr/>
        </p:nvSpPr>
        <p:spPr>
          <a:xfrm flipH="1">
            <a:off x="1688654" y="4433694"/>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46" name="31 CuadroTexto"/>
          <p:cNvSpPr txBox="1"/>
          <p:nvPr/>
        </p:nvSpPr>
        <p:spPr>
          <a:xfrm>
            <a:off x="1688654" y="4428089"/>
            <a:ext cx="3172078" cy="584775"/>
          </a:xfrm>
          <a:prstGeom prst="rect">
            <a:avLst/>
          </a:prstGeom>
          <a:noFill/>
        </p:spPr>
        <p:txBody>
          <a:bodyPr wrap="square" rtlCol="0">
            <a:spAutoFit/>
          </a:bodyPr>
          <a:lstStyle/>
          <a:p>
            <a:pPr algn="ctr"/>
            <a:r>
              <a:rPr lang="es-ES" sz="1600" b="1" i="1" dirty="0" smtClean="0">
                <a:effectLst>
                  <a:outerShdw blurRad="38100" dist="38100" dir="2700000" algn="tl">
                    <a:srgbClr val="000000">
                      <a:alpha val="43137"/>
                    </a:srgbClr>
                  </a:outerShdw>
                </a:effectLst>
              </a:rPr>
              <a:t>Cimentar, mejorar y escalar recursos y capacidades</a:t>
            </a:r>
            <a:endParaRPr lang="es-AR" sz="1600" b="1" i="1" dirty="0">
              <a:effectLst>
                <a:outerShdw blurRad="38100" dist="38100" dir="2700000" algn="tl">
                  <a:srgbClr val="000000">
                    <a:alpha val="43137"/>
                  </a:srgbClr>
                </a:outerShdw>
              </a:effectLst>
            </a:endParaRPr>
          </a:p>
        </p:txBody>
      </p:sp>
      <p:sp>
        <p:nvSpPr>
          <p:cNvPr id="47" name="32 Recortar rectángulo de esquina sencilla"/>
          <p:cNvSpPr/>
          <p:nvPr/>
        </p:nvSpPr>
        <p:spPr>
          <a:xfrm flipH="1">
            <a:off x="1904678" y="3713614"/>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48" name="33 CuadroTexto"/>
          <p:cNvSpPr txBox="1"/>
          <p:nvPr/>
        </p:nvSpPr>
        <p:spPr>
          <a:xfrm>
            <a:off x="1904678" y="3708009"/>
            <a:ext cx="3172078" cy="584775"/>
          </a:xfrm>
          <a:prstGeom prst="rect">
            <a:avLst/>
          </a:prstGeom>
          <a:noFill/>
        </p:spPr>
        <p:txBody>
          <a:bodyPr wrap="square" rtlCol="0">
            <a:spAutoFit/>
          </a:bodyPr>
          <a:lstStyle/>
          <a:p>
            <a:pPr algn="ctr"/>
            <a:r>
              <a:rPr lang="es-ES" sz="1600" b="1" i="1" dirty="0" smtClean="0">
                <a:effectLst>
                  <a:outerShdw blurRad="38100" dist="38100" dir="2700000" algn="tl">
                    <a:srgbClr val="000000">
                      <a:alpha val="43137"/>
                    </a:srgbClr>
                  </a:outerShdw>
                </a:effectLst>
              </a:rPr>
              <a:t>Fortalecer el poder de negociación</a:t>
            </a:r>
            <a:endParaRPr lang="es-AR" sz="1600" b="1" i="1" dirty="0">
              <a:effectLst>
                <a:outerShdw blurRad="38100" dist="38100" dir="2700000" algn="tl">
                  <a:srgbClr val="000000">
                    <a:alpha val="43137"/>
                  </a:srgbClr>
                </a:outerShdw>
              </a:effectLst>
            </a:endParaRPr>
          </a:p>
        </p:txBody>
      </p:sp>
      <p:sp>
        <p:nvSpPr>
          <p:cNvPr id="49" name="34 Recortar rectángulo de esquina sencilla"/>
          <p:cNvSpPr/>
          <p:nvPr/>
        </p:nvSpPr>
        <p:spPr>
          <a:xfrm flipH="1">
            <a:off x="4601944" y="2993534"/>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50" name="35 CuadroTexto"/>
          <p:cNvSpPr txBox="1"/>
          <p:nvPr/>
        </p:nvSpPr>
        <p:spPr>
          <a:xfrm>
            <a:off x="4601944" y="2987929"/>
            <a:ext cx="3172078" cy="584775"/>
          </a:xfrm>
          <a:prstGeom prst="rect">
            <a:avLst/>
          </a:prstGeom>
          <a:noFill/>
        </p:spPr>
        <p:txBody>
          <a:bodyPr wrap="square" rtlCol="0">
            <a:spAutoFit/>
          </a:bodyPr>
          <a:lstStyle/>
          <a:p>
            <a:pPr algn="ctr"/>
            <a:r>
              <a:rPr lang="es-ES" sz="1600" b="1" i="1" dirty="0" smtClean="0">
                <a:effectLst>
                  <a:outerShdw blurRad="38100" dist="38100" dir="2700000" algn="tl">
                    <a:srgbClr val="000000">
                      <a:alpha val="43137"/>
                    </a:srgbClr>
                  </a:outerShdw>
                </a:effectLst>
              </a:rPr>
              <a:t>Mejorar el desempeño de los productos y servicios</a:t>
            </a:r>
            <a:endParaRPr lang="es-AR" sz="1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3102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ágono 2"/>
          <p:cNvSpPr/>
          <p:nvPr/>
        </p:nvSpPr>
        <p:spPr>
          <a:xfrm>
            <a:off x="4762317" y="3559696"/>
            <a:ext cx="3065130" cy="214442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16" name="Marcador de contenido 5"/>
          <p:cNvSpPr>
            <a:spLocks noGrp="1"/>
          </p:cNvSpPr>
          <p:nvPr>
            <p:ph idx="1"/>
          </p:nvPr>
        </p:nvSpPr>
        <p:spPr>
          <a:xfrm>
            <a:off x="1219200" y="1216258"/>
            <a:ext cx="6785889" cy="1005120"/>
          </a:xfrm>
        </p:spPr>
        <p:txBody>
          <a:bodyPr>
            <a:noAutofit/>
          </a:bodyPr>
          <a:lstStyle/>
          <a:p>
            <a:r>
              <a:rPr lang="en-US" sz="2200" b="1" dirty="0" smtClean="0">
                <a:solidFill>
                  <a:schemeClr val="tx1"/>
                </a:solidFill>
              </a:rPr>
              <a:t>ENFOQUES ESTRATÉGICOS</a:t>
            </a:r>
            <a:endParaRPr lang="en-US" sz="2200" dirty="0">
              <a:solidFill>
                <a:schemeClr val="tx1"/>
              </a:solidFill>
            </a:endParaRPr>
          </a:p>
          <a:p>
            <a:pPr marL="0" indent="0">
              <a:buNone/>
            </a:pPr>
            <a:endParaRPr lang="en-US" sz="2200" dirty="0">
              <a:solidFill>
                <a:schemeClr val="tx1"/>
              </a:solidFill>
            </a:endParaRPr>
          </a:p>
        </p:txBody>
      </p:sp>
      <p:sp>
        <p:nvSpPr>
          <p:cNvPr id="26" name="37 Recortar rectángulo de esquina sencilla"/>
          <p:cNvSpPr/>
          <p:nvPr/>
        </p:nvSpPr>
        <p:spPr>
          <a:xfrm rot="10800000">
            <a:off x="7863982" y="2452910"/>
            <a:ext cx="3065276" cy="191416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a:p>
        </p:txBody>
      </p:sp>
      <p:sp>
        <p:nvSpPr>
          <p:cNvPr id="27" name="4 Elipse"/>
          <p:cNvSpPr/>
          <p:nvPr/>
        </p:nvSpPr>
        <p:spPr>
          <a:xfrm>
            <a:off x="5312225" y="885371"/>
            <a:ext cx="6589486" cy="149503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28" name="5 Rectángulo"/>
          <p:cNvSpPr/>
          <p:nvPr/>
        </p:nvSpPr>
        <p:spPr>
          <a:xfrm>
            <a:off x="5312225" y="1164419"/>
            <a:ext cx="6372695" cy="830997"/>
          </a:xfrm>
          <a:prstGeom prst="rect">
            <a:avLst/>
          </a:prstGeom>
        </p:spPr>
        <p:txBody>
          <a:bodyPr wrap="square">
            <a:spAutoFit/>
          </a:bodyPr>
          <a:lstStyle/>
          <a:p>
            <a:pPr lvl="0" algn="ctr"/>
            <a:r>
              <a:rPr lang="es-MX" sz="1600" b="1" dirty="0" smtClean="0">
                <a:solidFill>
                  <a:srgbClr val="6EA0B0">
                    <a:lumMod val="50000"/>
                  </a:srgbClr>
                </a:solidFill>
              </a:rPr>
              <a:t>ADQUIRIR CONCIENCIA DE LOS CUATRO ENFOQUES MÁS IMPORTANTES PARA DISTINGUIR UNA COMPAÑÍA DE SUS RIVALES Y OBTENER UNA VENTAJA COMPETITIVA SUSTENTABLE</a:t>
            </a:r>
            <a:endParaRPr lang="es-AR" sz="1600" b="1" dirty="0">
              <a:solidFill>
                <a:srgbClr val="6EA0B0">
                  <a:lumMod val="50000"/>
                </a:srgbClr>
              </a:solidFill>
            </a:endParaRPr>
          </a:p>
        </p:txBody>
      </p:sp>
      <p:sp>
        <p:nvSpPr>
          <p:cNvPr id="52" name="7 CuadroTexto"/>
          <p:cNvSpPr txBox="1"/>
          <p:nvPr/>
        </p:nvSpPr>
        <p:spPr>
          <a:xfrm>
            <a:off x="5006479" y="4229752"/>
            <a:ext cx="2453435" cy="769441"/>
          </a:xfrm>
          <a:prstGeom prst="rect">
            <a:avLst/>
          </a:prstGeom>
          <a:noFill/>
        </p:spPr>
        <p:txBody>
          <a:bodyPr wrap="square" rtlCol="0">
            <a:spAutoFit/>
          </a:bodyPr>
          <a:lstStyle/>
          <a:p>
            <a:pPr algn="ctr"/>
            <a:r>
              <a:rPr lang="es-ES" sz="2200" b="1" i="1" dirty="0" smtClean="0">
                <a:solidFill>
                  <a:srgbClr val="FFFF00"/>
                </a:solidFill>
                <a:effectLst>
                  <a:outerShdw blurRad="38100" dist="38100" dir="2700000" algn="tl">
                    <a:srgbClr val="000000">
                      <a:alpha val="43137"/>
                    </a:srgbClr>
                  </a:outerShdw>
                </a:effectLst>
              </a:rPr>
              <a:t>VENTAJA COMPETITIVA</a:t>
            </a:r>
            <a:endParaRPr lang="es-AR" sz="2200" b="1" i="1" dirty="0">
              <a:solidFill>
                <a:srgbClr val="FFFF00"/>
              </a:solidFill>
              <a:effectLst>
                <a:outerShdw blurRad="38100" dist="38100" dir="2700000" algn="tl">
                  <a:srgbClr val="000000">
                    <a:alpha val="43137"/>
                  </a:srgbClr>
                </a:outerShdw>
              </a:effectLst>
            </a:endParaRPr>
          </a:p>
        </p:txBody>
      </p:sp>
      <p:sp>
        <p:nvSpPr>
          <p:cNvPr id="53" name="8 Recortar rectángulo de esquina sencilla"/>
          <p:cNvSpPr/>
          <p:nvPr/>
        </p:nvSpPr>
        <p:spPr>
          <a:xfrm rot="10800000" flipH="1">
            <a:off x="1735113" y="2452910"/>
            <a:ext cx="2923967" cy="1899089"/>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a:p>
        </p:txBody>
      </p:sp>
      <p:sp>
        <p:nvSpPr>
          <p:cNvPr id="54" name="9 CuadroTexto"/>
          <p:cNvSpPr txBox="1"/>
          <p:nvPr/>
        </p:nvSpPr>
        <p:spPr>
          <a:xfrm>
            <a:off x="2160464" y="2618226"/>
            <a:ext cx="2180627" cy="1477328"/>
          </a:xfrm>
          <a:prstGeom prst="rect">
            <a:avLst/>
          </a:prstGeom>
          <a:noFill/>
        </p:spPr>
        <p:txBody>
          <a:bodyPr wrap="square" rtlCol="0">
            <a:spAutoFit/>
          </a:bodyPr>
          <a:lstStyle/>
          <a:p>
            <a:pPr algn="ctr"/>
            <a:r>
              <a:rPr lang="es-MX" b="1" i="1" dirty="0" smtClean="0"/>
              <a:t>Comprometerse con </a:t>
            </a:r>
            <a:r>
              <a:rPr lang="es-MX" b="1" i="1" dirty="0"/>
              <a:t>ser un proveedor de bajo costo en </a:t>
            </a:r>
            <a:r>
              <a:rPr lang="es-MX" b="1" i="1" dirty="0" smtClean="0"/>
              <a:t>el mercado</a:t>
            </a:r>
            <a:endParaRPr lang="es-AR" b="1" i="1" dirty="0"/>
          </a:p>
        </p:txBody>
      </p:sp>
      <p:sp>
        <p:nvSpPr>
          <p:cNvPr id="55" name="21 CuadroTexto"/>
          <p:cNvSpPr txBox="1"/>
          <p:nvPr/>
        </p:nvSpPr>
        <p:spPr>
          <a:xfrm>
            <a:off x="7874463" y="2657582"/>
            <a:ext cx="3007779" cy="1477328"/>
          </a:xfrm>
          <a:prstGeom prst="rect">
            <a:avLst/>
          </a:prstGeom>
          <a:noFill/>
        </p:spPr>
        <p:txBody>
          <a:bodyPr wrap="square" rtlCol="0">
            <a:spAutoFit/>
          </a:bodyPr>
          <a:lstStyle/>
          <a:p>
            <a:pPr algn="ctr"/>
            <a:r>
              <a:rPr lang="es-MX" b="1" i="1" dirty="0" smtClean="0"/>
              <a:t>Obtener características distintivas únicas.(calidad</a:t>
            </a:r>
            <a:r>
              <a:rPr lang="es-MX" b="1" i="1" dirty="0"/>
              <a:t>, </a:t>
            </a:r>
            <a:r>
              <a:rPr lang="es-MX" b="1" i="1" dirty="0" smtClean="0"/>
              <a:t>selección, desempeño</a:t>
            </a:r>
            <a:r>
              <a:rPr lang="es-MX" b="1" i="1" dirty="0"/>
              <a:t>, </a:t>
            </a:r>
            <a:r>
              <a:rPr lang="es-MX" b="1" i="1" dirty="0" smtClean="0"/>
              <a:t>tecnología, </a:t>
            </a:r>
            <a:r>
              <a:rPr lang="es-MX" b="1" i="1" dirty="0" err="1" smtClean="0"/>
              <a:t>etc</a:t>
            </a:r>
            <a:r>
              <a:rPr lang="es-MX" b="1" i="1" dirty="0" smtClean="0"/>
              <a:t>)</a:t>
            </a:r>
            <a:endParaRPr lang="es-AR" b="1" i="1" dirty="0"/>
          </a:p>
        </p:txBody>
      </p:sp>
      <p:sp>
        <p:nvSpPr>
          <p:cNvPr id="56" name="24 Recortar rectángulo de esquina sencilla"/>
          <p:cNvSpPr/>
          <p:nvPr/>
        </p:nvSpPr>
        <p:spPr>
          <a:xfrm>
            <a:off x="1735109" y="4865837"/>
            <a:ext cx="2923971" cy="1863291"/>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25 CuadroTexto"/>
          <p:cNvSpPr txBox="1"/>
          <p:nvPr/>
        </p:nvSpPr>
        <p:spPr>
          <a:xfrm>
            <a:off x="1838353" y="4874062"/>
            <a:ext cx="2824850" cy="1754326"/>
          </a:xfrm>
          <a:prstGeom prst="rect">
            <a:avLst/>
          </a:prstGeom>
          <a:noFill/>
        </p:spPr>
        <p:txBody>
          <a:bodyPr wrap="square" rtlCol="0">
            <a:spAutoFit/>
          </a:bodyPr>
          <a:lstStyle/>
          <a:p>
            <a:pPr algn="ctr"/>
            <a:r>
              <a:rPr lang="es-MX" b="1" i="1" dirty="0"/>
              <a:t>Procurar </a:t>
            </a:r>
            <a:r>
              <a:rPr lang="es-MX" b="1" i="1" dirty="0" smtClean="0"/>
              <a:t>mejores precios por </a:t>
            </a:r>
            <a:r>
              <a:rPr lang="es-MX" b="1" i="1" dirty="0"/>
              <a:t>bienes diferenciados que </a:t>
            </a:r>
            <a:r>
              <a:rPr lang="es-MX" b="1" i="1" dirty="0" smtClean="0"/>
              <a:t>igualen o mejoren el </a:t>
            </a:r>
            <a:r>
              <a:rPr lang="es-MX" b="1" i="1" dirty="0"/>
              <a:t>desempeño de </a:t>
            </a:r>
            <a:r>
              <a:rPr lang="es-MX" b="1" i="1" dirty="0" smtClean="0"/>
              <a:t>los rivales</a:t>
            </a:r>
            <a:endParaRPr lang="es-AR" b="1" i="1" dirty="0"/>
          </a:p>
        </p:txBody>
      </p:sp>
      <p:sp>
        <p:nvSpPr>
          <p:cNvPr id="58" name="36 Recortar rectángulo de esquina sencilla"/>
          <p:cNvSpPr/>
          <p:nvPr/>
        </p:nvSpPr>
        <p:spPr>
          <a:xfrm flipH="1">
            <a:off x="7885660" y="4761520"/>
            <a:ext cx="3043598" cy="1924924"/>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a:p>
        </p:txBody>
      </p:sp>
      <p:sp>
        <p:nvSpPr>
          <p:cNvPr id="59" name="23 CuadroTexto"/>
          <p:cNvSpPr txBox="1"/>
          <p:nvPr/>
        </p:nvSpPr>
        <p:spPr>
          <a:xfrm>
            <a:off x="7988897" y="4769342"/>
            <a:ext cx="2940361" cy="1754326"/>
          </a:xfrm>
          <a:prstGeom prst="rect">
            <a:avLst/>
          </a:prstGeom>
          <a:noFill/>
        </p:spPr>
        <p:txBody>
          <a:bodyPr wrap="square" rtlCol="0">
            <a:spAutoFit/>
          </a:bodyPr>
          <a:lstStyle/>
          <a:p>
            <a:pPr algn="ctr"/>
            <a:r>
              <a:rPr lang="es-MX" b="1" i="1" dirty="0"/>
              <a:t>Centrarse en un nicho pequeño de mercado y </a:t>
            </a:r>
            <a:r>
              <a:rPr lang="es-MX" b="1" i="1" dirty="0" smtClean="0"/>
              <a:t> </a:t>
            </a:r>
            <a:r>
              <a:rPr lang="es-MX" b="1" i="1" dirty="0"/>
              <a:t>satisfacer </a:t>
            </a:r>
            <a:r>
              <a:rPr lang="es-MX" b="1" i="1" dirty="0" smtClean="0"/>
              <a:t>sus </a:t>
            </a:r>
            <a:r>
              <a:rPr lang="es-MX" b="1" i="1" dirty="0"/>
              <a:t>necesidades y gustos especiales </a:t>
            </a:r>
            <a:r>
              <a:rPr lang="es-MX" b="1" i="1" dirty="0" smtClean="0"/>
              <a:t>mejor que la competencia </a:t>
            </a:r>
            <a:endParaRPr lang="es-AR" b="1" i="1" dirty="0"/>
          </a:p>
        </p:txBody>
      </p:sp>
    </p:spTree>
    <p:extLst>
      <p:ext uri="{BB962C8B-B14F-4D97-AF65-F5344CB8AC3E}">
        <p14:creationId xmlns:p14="http://schemas.microsoft.com/office/powerpoint/2010/main" val="4193217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16" name="Marcador de contenido 5"/>
          <p:cNvSpPr>
            <a:spLocks noGrp="1"/>
          </p:cNvSpPr>
          <p:nvPr>
            <p:ph idx="1"/>
          </p:nvPr>
        </p:nvSpPr>
        <p:spPr>
          <a:xfrm>
            <a:off x="1219200" y="1216258"/>
            <a:ext cx="6785889" cy="1005120"/>
          </a:xfrm>
        </p:spPr>
        <p:txBody>
          <a:bodyPr>
            <a:noAutofit/>
          </a:bodyPr>
          <a:lstStyle/>
          <a:p>
            <a:r>
              <a:rPr lang="en-US" sz="2200" b="1" dirty="0" smtClean="0">
                <a:solidFill>
                  <a:schemeClr val="tx1"/>
                </a:solidFill>
              </a:rPr>
              <a:t>ACCIÓN ESTRATÉGICA</a:t>
            </a:r>
            <a:endParaRPr lang="en-US" sz="2200" dirty="0">
              <a:solidFill>
                <a:schemeClr val="tx1"/>
              </a:solidFill>
            </a:endParaRPr>
          </a:p>
          <a:p>
            <a:pPr marL="0" indent="0">
              <a:buNone/>
            </a:pPr>
            <a:endParaRPr lang="en-US" sz="2200" dirty="0">
              <a:solidFill>
                <a:schemeClr val="tx1"/>
              </a:solidFill>
            </a:endParaRPr>
          </a:p>
        </p:txBody>
      </p:sp>
      <p:sp>
        <p:nvSpPr>
          <p:cNvPr id="17" name="4 Elipse"/>
          <p:cNvSpPr/>
          <p:nvPr/>
        </p:nvSpPr>
        <p:spPr>
          <a:xfrm>
            <a:off x="6386285" y="1016000"/>
            <a:ext cx="5283201" cy="18564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18" name="5 Rectángulo"/>
          <p:cNvSpPr/>
          <p:nvPr/>
        </p:nvSpPr>
        <p:spPr>
          <a:xfrm>
            <a:off x="6681226" y="1346931"/>
            <a:ext cx="4697973" cy="1477328"/>
          </a:xfrm>
          <a:prstGeom prst="rect">
            <a:avLst/>
          </a:prstGeom>
        </p:spPr>
        <p:txBody>
          <a:bodyPr wrap="square">
            <a:spAutoFit/>
          </a:bodyPr>
          <a:lstStyle/>
          <a:p>
            <a:pPr lvl="0" algn="ctr"/>
            <a:r>
              <a:rPr lang="es-MX" b="1" dirty="0" smtClean="0">
                <a:solidFill>
                  <a:srgbClr val="6EA0B0">
                    <a:lumMod val="50000"/>
                  </a:srgbClr>
                </a:solidFill>
              </a:rPr>
              <a:t>SU MODELIZACIÓN RESPONDE EN PARTE A ANÁLISIS Y LECCIONES DE LA DIRECTIVA, Y EN PARTE A LA NECESIDAD DE ADAPTARSE Y APRENDER SOBRE LA MARCHA</a:t>
            </a:r>
            <a:endParaRPr lang="es-AR" b="1" dirty="0">
              <a:solidFill>
                <a:srgbClr val="6EA0B0">
                  <a:lumMod val="50000"/>
                </a:srgbClr>
              </a:solidFill>
            </a:endParaRPr>
          </a:p>
        </p:txBody>
      </p:sp>
      <p:sp>
        <p:nvSpPr>
          <p:cNvPr id="19" name="2 Llamada de flecha a la derecha"/>
          <p:cNvSpPr/>
          <p:nvPr/>
        </p:nvSpPr>
        <p:spPr>
          <a:xfrm>
            <a:off x="2843028" y="3376497"/>
            <a:ext cx="4617315" cy="1252593"/>
          </a:xfrm>
          <a:prstGeom prst="rightArrowCallout">
            <a:avLst>
              <a:gd name="adj1" fmla="val 33848"/>
              <a:gd name="adj2" fmla="val 28318"/>
              <a:gd name="adj3" fmla="val 25000"/>
              <a:gd name="adj4" fmla="val 8129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6 Llamada de flecha a la derecha"/>
          <p:cNvSpPr/>
          <p:nvPr/>
        </p:nvSpPr>
        <p:spPr>
          <a:xfrm>
            <a:off x="2843028" y="4816658"/>
            <a:ext cx="4617315" cy="1368152"/>
          </a:xfrm>
          <a:prstGeom prst="rightArrowCallout">
            <a:avLst>
              <a:gd name="adj1" fmla="val 29051"/>
              <a:gd name="adj2" fmla="val 25000"/>
              <a:gd name="adj3" fmla="val 25000"/>
              <a:gd name="adj4" fmla="val 8101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10 Pentágono"/>
          <p:cNvSpPr/>
          <p:nvPr/>
        </p:nvSpPr>
        <p:spPr>
          <a:xfrm>
            <a:off x="7478599" y="3376498"/>
            <a:ext cx="1667374" cy="2808312"/>
          </a:xfrm>
          <a:prstGeom prst="homePlate">
            <a:avLst>
              <a:gd name="adj" fmla="val 1815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12 Rectángulo redondeado"/>
          <p:cNvSpPr/>
          <p:nvPr/>
        </p:nvSpPr>
        <p:spPr>
          <a:xfrm>
            <a:off x="3432724" y="1959429"/>
            <a:ext cx="2160240" cy="985021"/>
          </a:xfrm>
          <a:prstGeom prst="roundRect">
            <a:avLst>
              <a:gd name="adj" fmla="val 3804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3" name="14 Conector recto de flecha"/>
          <p:cNvCxnSpPr>
            <a:endCxn id="22" idx="2"/>
          </p:cNvCxnSpPr>
          <p:nvPr/>
        </p:nvCxnSpPr>
        <p:spPr>
          <a:xfrm flipV="1">
            <a:off x="4512844" y="2944450"/>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19 Rectángulo"/>
          <p:cNvSpPr/>
          <p:nvPr/>
        </p:nvSpPr>
        <p:spPr>
          <a:xfrm>
            <a:off x="3475597" y="2034563"/>
            <a:ext cx="2138312" cy="830997"/>
          </a:xfrm>
          <a:prstGeom prst="rect">
            <a:avLst/>
          </a:prstGeom>
        </p:spPr>
        <p:txBody>
          <a:bodyPr wrap="square">
            <a:spAutoFit/>
          </a:bodyPr>
          <a:lstStyle/>
          <a:p>
            <a:pPr algn="ctr"/>
            <a:r>
              <a:rPr lang="es-MX" sz="1600" b="1" dirty="0">
                <a:effectLst>
                  <a:outerShdw blurRad="38100" dist="38100" dir="2700000" algn="tl">
                    <a:srgbClr val="000000">
                      <a:alpha val="43137"/>
                    </a:srgbClr>
                  </a:outerShdw>
                </a:effectLst>
              </a:rPr>
              <a:t>Elementos estratégicos abandonados</a:t>
            </a:r>
          </a:p>
        </p:txBody>
      </p:sp>
      <p:sp>
        <p:nvSpPr>
          <p:cNvPr id="25" name="20 Rectángulo"/>
          <p:cNvSpPr/>
          <p:nvPr/>
        </p:nvSpPr>
        <p:spPr>
          <a:xfrm>
            <a:off x="2967600" y="3451408"/>
            <a:ext cx="3672408" cy="1200329"/>
          </a:xfrm>
          <a:prstGeom prst="rect">
            <a:avLst/>
          </a:prstGeom>
        </p:spPr>
        <p:txBody>
          <a:bodyPr wrap="square">
            <a:spAutoFit/>
          </a:bodyPr>
          <a:lstStyle/>
          <a:p>
            <a:pPr algn="ctr"/>
            <a:r>
              <a:rPr lang="es-MX" b="1" dirty="0" smtClean="0">
                <a:effectLst>
                  <a:outerShdw blurRad="38100" dist="38100" dir="2700000" algn="tl">
                    <a:srgbClr val="000000">
                      <a:alpha val="43137"/>
                    </a:srgbClr>
                  </a:outerShdw>
                </a:effectLst>
              </a:rPr>
              <a:t>ESTRATEGIAS DELIVERADAS: Iniciativas </a:t>
            </a:r>
            <a:r>
              <a:rPr lang="es-MX" b="1" dirty="0">
                <a:effectLst>
                  <a:outerShdw blurRad="38100" dist="38100" dir="2700000" algn="tl">
                    <a:srgbClr val="000000">
                      <a:alpha val="43137"/>
                    </a:srgbClr>
                  </a:outerShdw>
                </a:effectLst>
              </a:rPr>
              <a:t>nuevas más </a:t>
            </a:r>
            <a:r>
              <a:rPr lang="es-MX" b="1" dirty="0" smtClean="0">
                <a:effectLst>
                  <a:outerShdw blurRad="38100" dist="38100" dir="2700000" algn="tl">
                    <a:srgbClr val="000000">
                      <a:alpha val="43137"/>
                    </a:srgbClr>
                  </a:outerShdw>
                </a:effectLst>
              </a:rPr>
              <a:t>los elementos </a:t>
            </a:r>
            <a:r>
              <a:rPr lang="es-MX" b="1" dirty="0">
                <a:effectLst>
                  <a:outerShdw blurRad="38100" dist="38100" dir="2700000" algn="tl">
                    <a:srgbClr val="000000">
                      <a:alpha val="43137"/>
                    </a:srgbClr>
                  </a:outerShdw>
                </a:effectLst>
              </a:rPr>
              <a:t>estratégicos en </a:t>
            </a:r>
            <a:r>
              <a:rPr lang="es-MX" b="1" dirty="0" smtClean="0">
                <a:effectLst>
                  <a:outerShdw blurRad="38100" dist="38100" dir="2700000" algn="tl">
                    <a:srgbClr val="000000">
                      <a:alpha val="43137"/>
                    </a:srgbClr>
                  </a:outerShdw>
                </a:effectLst>
              </a:rPr>
              <a:t>curso </a:t>
            </a:r>
            <a:r>
              <a:rPr lang="es-MX" b="1" dirty="0">
                <a:effectLst>
                  <a:outerShdw blurRad="38100" dist="38100" dir="2700000" algn="tl">
                    <a:srgbClr val="000000">
                      <a:alpha val="43137"/>
                    </a:srgbClr>
                  </a:outerShdw>
                </a:effectLst>
              </a:rPr>
              <a:t>de periodos anteriores</a:t>
            </a:r>
          </a:p>
        </p:txBody>
      </p:sp>
      <p:sp>
        <p:nvSpPr>
          <p:cNvPr id="29" name="27 Rectángulo"/>
          <p:cNvSpPr/>
          <p:nvPr/>
        </p:nvSpPr>
        <p:spPr>
          <a:xfrm>
            <a:off x="2967600" y="4861371"/>
            <a:ext cx="3672408" cy="1200329"/>
          </a:xfrm>
          <a:prstGeom prst="rect">
            <a:avLst/>
          </a:prstGeom>
        </p:spPr>
        <p:txBody>
          <a:bodyPr wrap="square">
            <a:spAutoFit/>
          </a:bodyPr>
          <a:lstStyle/>
          <a:p>
            <a:pPr algn="ctr"/>
            <a:r>
              <a:rPr lang="es-MX" b="1" dirty="0" smtClean="0">
                <a:effectLst>
                  <a:outerShdw blurRad="38100" dist="38100" dir="2700000" algn="tl">
                    <a:srgbClr val="000000">
                      <a:alpha val="43137"/>
                    </a:srgbClr>
                  </a:outerShdw>
                </a:effectLst>
              </a:rPr>
              <a:t>ESTRATEGIAS EMERGENTES: </a:t>
            </a:r>
            <a:r>
              <a:rPr lang="es-MX" b="1" dirty="0">
                <a:effectLst>
                  <a:outerShdw blurRad="38100" dist="38100" dir="2700000" algn="tl">
                    <a:srgbClr val="000000">
                      <a:alpha val="43137"/>
                    </a:srgbClr>
                  </a:outerShdw>
                </a:effectLst>
              </a:rPr>
              <a:t>Nuevos elementos estratégicos que </a:t>
            </a:r>
            <a:r>
              <a:rPr lang="es-MX" b="1" dirty="0" smtClean="0">
                <a:effectLst>
                  <a:outerShdw blurRad="38100" dist="38100" dir="2700000" algn="tl">
                    <a:srgbClr val="000000">
                      <a:alpha val="43137"/>
                    </a:srgbClr>
                  </a:outerShdw>
                </a:effectLst>
              </a:rPr>
              <a:t>surgen por adaptación </a:t>
            </a:r>
            <a:r>
              <a:rPr lang="es-MX" b="1" dirty="0">
                <a:effectLst>
                  <a:outerShdw blurRad="38100" dist="38100" dir="2700000" algn="tl">
                    <a:srgbClr val="000000">
                      <a:alpha val="43137"/>
                    </a:srgbClr>
                  </a:outerShdw>
                </a:effectLst>
              </a:rPr>
              <a:t>a las circunstancias </a:t>
            </a:r>
            <a:r>
              <a:rPr lang="es-MX" b="1" dirty="0" smtClean="0">
                <a:effectLst>
                  <a:outerShdw blurRad="38100" dist="38100" dir="2700000" algn="tl">
                    <a:srgbClr val="000000">
                      <a:alpha val="43137"/>
                    </a:srgbClr>
                  </a:outerShdw>
                </a:effectLst>
              </a:rPr>
              <a:t>cambiantes</a:t>
            </a:r>
            <a:endParaRPr lang="es-MX" b="1" dirty="0">
              <a:effectLst>
                <a:outerShdw blurRad="38100" dist="38100" dir="2700000" algn="tl">
                  <a:srgbClr val="000000">
                    <a:alpha val="43137"/>
                  </a:srgbClr>
                </a:outerShdw>
              </a:effectLst>
            </a:endParaRPr>
          </a:p>
        </p:txBody>
      </p:sp>
      <p:sp>
        <p:nvSpPr>
          <p:cNvPr id="30" name="28 Rectángulo"/>
          <p:cNvSpPr/>
          <p:nvPr/>
        </p:nvSpPr>
        <p:spPr>
          <a:xfrm>
            <a:off x="1133092" y="3948206"/>
            <a:ext cx="1709936" cy="369332"/>
          </a:xfrm>
          <a:prstGeom prst="rect">
            <a:avLst/>
          </a:prstGeom>
        </p:spPr>
        <p:txBody>
          <a:bodyPr wrap="square">
            <a:spAutoFit/>
          </a:bodyPr>
          <a:lstStyle/>
          <a:p>
            <a:r>
              <a:rPr lang="es-MX" b="1" dirty="0" smtClean="0">
                <a:effectLst>
                  <a:outerShdw blurRad="38100" dist="38100" dir="2700000" algn="tl">
                    <a:srgbClr val="000000">
                      <a:alpha val="43137"/>
                    </a:srgbClr>
                  </a:outerShdw>
                </a:effectLst>
              </a:rPr>
              <a:t>PROACTIVAS</a:t>
            </a:r>
            <a:endParaRPr lang="es-MX" b="1" dirty="0">
              <a:effectLst>
                <a:outerShdw blurRad="38100" dist="38100" dir="2700000" algn="tl">
                  <a:srgbClr val="000000">
                    <a:alpha val="43137"/>
                  </a:srgbClr>
                </a:outerShdw>
              </a:effectLst>
            </a:endParaRPr>
          </a:p>
        </p:txBody>
      </p:sp>
      <p:sp>
        <p:nvSpPr>
          <p:cNvPr id="31" name="31 Rectángulo"/>
          <p:cNvSpPr/>
          <p:nvPr/>
        </p:nvSpPr>
        <p:spPr>
          <a:xfrm>
            <a:off x="1258852" y="5054168"/>
            <a:ext cx="1709936" cy="369332"/>
          </a:xfrm>
          <a:prstGeom prst="rect">
            <a:avLst/>
          </a:prstGeom>
        </p:spPr>
        <p:txBody>
          <a:bodyPr wrap="square">
            <a:spAutoFit/>
          </a:bodyPr>
          <a:lstStyle/>
          <a:p>
            <a:r>
              <a:rPr lang="es-MX" b="1" dirty="0" smtClean="0">
                <a:effectLst>
                  <a:outerShdw blurRad="38100" dist="38100" dir="2700000" algn="tl">
                    <a:srgbClr val="000000">
                      <a:alpha val="43137"/>
                    </a:srgbClr>
                  </a:outerShdw>
                </a:effectLst>
              </a:rPr>
              <a:t>REACTIVAS</a:t>
            </a:r>
            <a:endParaRPr lang="es-MX" b="1" dirty="0">
              <a:effectLst>
                <a:outerShdw blurRad="38100" dist="38100" dir="2700000" algn="tl">
                  <a:srgbClr val="000000">
                    <a:alpha val="43137"/>
                  </a:srgbClr>
                </a:outerShdw>
              </a:effectLst>
            </a:endParaRPr>
          </a:p>
        </p:txBody>
      </p:sp>
      <p:sp>
        <p:nvSpPr>
          <p:cNvPr id="32" name="33 Rectángulo"/>
          <p:cNvSpPr/>
          <p:nvPr/>
        </p:nvSpPr>
        <p:spPr>
          <a:xfrm>
            <a:off x="7535949" y="3952562"/>
            <a:ext cx="1493912" cy="1785104"/>
          </a:xfrm>
          <a:prstGeom prst="rect">
            <a:avLst/>
          </a:prstGeom>
        </p:spPr>
        <p:txBody>
          <a:bodyPr wrap="square">
            <a:spAutoFit/>
          </a:bodyPr>
          <a:lstStyle/>
          <a:p>
            <a:pPr algn="ctr">
              <a:spcAft>
                <a:spcPts val="600"/>
              </a:spcAft>
            </a:pPr>
            <a:r>
              <a:rPr lang="es-MX" b="1" dirty="0" smtClean="0">
                <a:solidFill>
                  <a:schemeClr val="bg1"/>
                </a:solidFill>
                <a:effectLst>
                  <a:outerShdw blurRad="38100" dist="38100" dir="2700000" algn="tl">
                    <a:srgbClr val="000000">
                      <a:alpha val="43137"/>
                    </a:srgbClr>
                  </a:outerShdw>
                </a:effectLst>
              </a:rPr>
              <a:t>ESTRATEGIA </a:t>
            </a:r>
          </a:p>
          <a:p>
            <a:pPr algn="ctr">
              <a:spcAft>
                <a:spcPts val="600"/>
              </a:spcAft>
            </a:pPr>
            <a:r>
              <a:rPr lang="es-MX" b="1" dirty="0" smtClean="0">
                <a:solidFill>
                  <a:schemeClr val="bg1"/>
                </a:solidFill>
                <a:effectLst>
                  <a:outerShdw blurRad="38100" dist="38100" dir="2700000" algn="tl">
                    <a:srgbClr val="000000">
                      <a:alpha val="43137"/>
                    </a:srgbClr>
                  </a:outerShdw>
                </a:effectLst>
              </a:rPr>
              <a:t>ACTUAL </a:t>
            </a:r>
          </a:p>
          <a:p>
            <a:pPr algn="ctr">
              <a:spcAft>
                <a:spcPts val="600"/>
              </a:spcAft>
            </a:pPr>
            <a:r>
              <a:rPr lang="es-MX" b="1" dirty="0" smtClean="0">
                <a:solidFill>
                  <a:schemeClr val="bg1"/>
                </a:solidFill>
                <a:effectLst>
                  <a:outerShdw blurRad="38100" dist="38100" dir="2700000" algn="tl">
                    <a:srgbClr val="000000">
                      <a:alpha val="43137"/>
                    </a:srgbClr>
                  </a:outerShdw>
                </a:effectLst>
              </a:rPr>
              <a:t>APLICADA </a:t>
            </a:r>
          </a:p>
          <a:p>
            <a:pPr algn="ctr">
              <a:spcAft>
                <a:spcPts val="600"/>
              </a:spcAft>
            </a:pPr>
            <a:r>
              <a:rPr lang="es-MX" b="1" dirty="0" smtClean="0">
                <a:solidFill>
                  <a:schemeClr val="bg1"/>
                </a:solidFill>
                <a:effectLst>
                  <a:outerShdw blurRad="38100" dist="38100" dir="2700000" algn="tl">
                    <a:srgbClr val="000000">
                      <a:alpha val="43137"/>
                    </a:srgbClr>
                  </a:outerShdw>
                </a:effectLst>
              </a:rPr>
              <a:t>POR LA </a:t>
            </a:r>
          </a:p>
          <a:p>
            <a:pPr algn="ctr">
              <a:spcAft>
                <a:spcPts val="600"/>
              </a:spcAft>
            </a:pPr>
            <a:r>
              <a:rPr lang="es-MX" b="1" dirty="0" smtClean="0">
                <a:solidFill>
                  <a:schemeClr val="bg1"/>
                </a:solidFill>
                <a:effectLst>
                  <a:outerShdw blurRad="38100" dist="38100" dir="2700000" algn="tl">
                    <a:srgbClr val="000000">
                      <a:alpha val="43137"/>
                    </a:srgbClr>
                  </a:outerShdw>
                </a:effectLst>
              </a:rPr>
              <a:t>EMPRESA</a:t>
            </a:r>
            <a:endParaRPr lang="es-MX" b="1" dirty="0">
              <a:solidFill>
                <a:schemeClr val="bg1"/>
              </a:solidFill>
              <a:effectLst>
                <a:outerShdw blurRad="38100" dist="38100" dir="2700000" algn="tl">
                  <a:srgbClr val="000000">
                    <a:alpha val="43137"/>
                  </a:srgbClr>
                </a:outerShdw>
              </a:effectLst>
            </a:endParaRPr>
          </a:p>
        </p:txBody>
      </p:sp>
      <p:sp>
        <p:nvSpPr>
          <p:cNvPr id="33" name="6 Flecha izquierda"/>
          <p:cNvSpPr/>
          <p:nvPr/>
        </p:nvSpPr>
        <p:spPr>
          <a:xfrm>
            <a:off x="9164228" y="3071045"/>
            <a:ext cx="2026285" cy="3373298"/>
          </a:xfrm>
          <a:prstGeom prst="leftArrow">
            <a:avLst>
              <a:gd name="adj1" fmla="val 80619"/>
              <a:gd name="adj2" fmla="val 20400"/>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17 Rectángulo"/>
          <p:cNvSpPr/>
          <p:nvPr/>
        </p:nvSpPr>
        <p:spPr>
          <a:xfrm>
            <a:off x="9164229" y="3793470"/>
            <a:ext cx="2026284" cy="1985159"/>
          </a:xfrm>
          <a:prstGeom prst="rect">
            <a:avLst/>
          </a:prstGeom>
        </p:spPr>
        <p:txBody>
          <a:bodyPr wrap="square">
            <a:spAutoFit/>
          </a:bodyPr>
          <a:lstStyle/>
          <a:p>
            <a:pPr algn="ctr">
              <a:spcAft>
                <a:spcPts val="600"/>
              </a:spcAft>
            </a:pPr>
            <a:r>
              <a:rPr lang="es-MX" b="1" dirty="0" smtClean="0">
                <a:solidFill>
                  <a:srgbClr val="FFFF00"/>
                </a:solidFill>
                <a:effectLst>
                  <a:outerShdw blurRad="38100" dist="38100" dir="2700000" algn="tl">
                    <a:srgbClr val="000000">
                      <a:alpha val="43137"/>
                    </a:srgbClr>
                  </a:outerShdw>
                </a:effectLst>
              </a:rPr>
              <a:t>PRUEBAS</a:t>
            </a:r>
          </a:p>
          <a:p>
            <a:pPr marL="285750" indent="-285750" algn="ctr">
              <a:spcAft>
                <a:spcPts val="600"/>
              </a:spcAft>
              <a:buFont typeface="Arial" panose="020B0604020202020204" pitchFamily="34" charset="0"/>
              <a:buChar char="•"/>
            </a:pPr>
            <a:r>
              <a:rPr lang="es-MX" b="1" dirty="0" smtClean="0">
                <a:solidFill>
                  <a:srgbClr val="FFFF00"/>
                </a:solidFill>
                <a:effectLst>
                  <a:outerShdw blurRad="38100" dist="38100" dir="2700000" algn="tl">
                    <a:srgbClr val="000000">
                      <a:alpha val="43137"/>
                    </a:srgbClr>
                  </a:outerShdw>
                </a:effectLst>
              </a:rPr>
              <a:t>De ajuste</a:t>
            </a:r>
          </a:p>
          <a:p>
            <a:pPr marL="285750" indent="-285750" algn="ctr">
              <a:spcAft>
                <a:spcPts val="600"/>
              </a:spcAft>
              <a:buFont typeface="Arial" panose="020B0604020202020204" pitchFamily="34" charset="0"/>
              <a:buChar char="•"/>
            </a:pPr>
            <a:r>
              <a:rPr lang="es-MX" b="1" dirty="0" smtClean="0">
                <a:solidFill>
                  <a:srgbClr val="FFFF00"/>
                </a:solidFill>
                <a:effectLst>
                  <a:outerShdw blurRad="38100" dist="38100" dir="2700000" algn="tl">
                    <a:srgbClr val="000000">
                      <a:alpha val="43137"/>
                    </a:srgbClr>
                  </a:outerShdw>
                </a:effectLst>
              </a:rPr>
              <a:t>De ventaja competitiva</a:t>
            </a:r>
          </a:p>
          <a:p>
            <a:pPr marL="285750" indent="-285750" algn="ctr">
              <a:spcAft>
                <a:spcPts val="600"/>
              </a:spcAft>
              <a:buFont typeface="Arial" panose="020B0604020202020204" pitchFamily="34" charset="0"/>
              <a:buChar char="•"/>
            </a:pPr>
            <a:r>
              <a:rPr lang="es-MX" b="1" dirty="0" smtClean="0">
                <a:solidFill>
                  <a:srgbClr val="FFFF00"/>
                </a:solidFill>
                <a:effectLst>
                  <a:outerShdw blurRad="38100" dist="38100" dir="2700000" algn="tl">
                    <a:srgbClr val="000000">
                      <a:alpha val="43137"/>
                    </a:srgbClr>
                  </a:outerShdw>
                </a:effectLst>
              </a:rPr>
              <a:t>De desempeño</a:t>
            </a:r>
            <a:endParaRPr lang="es-MX"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3916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DEFINICIONES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5"/>
          <p:cNvSpPr>
            <a:spLocks noGrp="1"/>
          </p:cNvSpPr>
          <p:nvPr>
            <p:ph idx="1"/>
          </p:nvPr>
        </p:nvSpPr>
        <p:spPr>
          <a:xfrm>
            <a:off x="1378857" y="1770745"/>
            <a:ext cx="10125755" cy="3777622"/>
          </a:xfrm>
        </p:spPr>
        <p:txBody>
          <a:bodyPr>
            <a:noAutofit/>
          </a:bodyPr>
          <a:lstStyle/>
          <a:p>
            <a:pPr algn="ctr">
              <a:spcBef>
                <a:spcPts val="1200"/>
              </a:spcBef>
            </a:pPr>
            <a:r>
              <a:rPr lang="es-MX" sz="2400" b="1" i="1" dirty="0">
                <a:effectLst>
                  <a:outerShdw blurRad="38100" dist="38100" dir="2700000" algn="tl">
                    <a:srgbClr val="000000">
                      <a:alpha val="43137"/>
                    </a:srgbClr>
                  </a:outerShdw>
                </a:effectLst>
              </a:rPr>
              <a:t>Se sustenta en la estrategia corporativa.</a:t>
            </a:r>
          </a:p>
          <a:p>
            <a:pPr algn="ctr">
              <a:spcBef>
                <a:spcPts val="1200"/>
              </a:spcBef>
            </a:pPr>
            <a:r>
              <a:rPr lang="es-MX" sz="2400" b="1" i="1" dirty="0">
                <a:effectLst>
                  <a:outerShdw blurRad="38100" dist="38100" dir="2700000" algn="tl">
                    <a:srgbClr val="000000">
                      <a:alpha val="43137"/>
                    </a:srgbClr>
                  </a:outerShdw>
                </a:effectLst>
              </a:rPr>
              <a:t>Focaliza la organización como un sistema coherente interconectado de partes (funciones).</a:t>
            </a:r>
          </a:p>
          <a:p>
            <a:pPr algn="ctr">
              <a:spcBef>
                <a:spcPts val="1200"/>
              </a:spcBef>
            </a:pPr>
            <a:r>
              <a:rPr lang="es-MX" sz="2400" b="1" i="1" dirty="0">
                <a:effectLst>
                  <a:outerShdw blurRad="38100" dist="38100" dir="2700000" algn="tl">
                    <a:srgbClr val="000000">
                      <a:alpha val="43137"/>
                    </a:srgbClr>
                  </a:outerShdw>
                </a:effectLst>
              </a:rPr>
              <a:t>Especifica la estrategia general de servicios </a:t>
            </a:r>
            <a:r>
              <a:rPr lang="es-MX" sz="2400" b="1" i="1" dirty="0" smtClean="0">
                <a:effectLst>
                  <a:outerShdw blurRad="38100" dist="38100" dir="2700000" algn="tl">
                    <a:srgbClr val="000000">
                      <a:alpha val="43137"/>
                    </a:srgbClr>
                  </a:outerShdw>
                </a:effectLst>
              </a:rPr>
              <a:t>/ </a:t>
            </a:r>
            <a:r>
              <a:rPr lang="es-MX" sz="2400" b="1" i="1" dirty="0">
                <a:effectLst>
                  <a:outerShdw blurRad="38100" dist="38100" dir="2700000" algn="tl">
                    <a:srgbClr val="000000">
                      <a:alpha val="43137"/>
                    </a:srgbClr>
                  </a:outerShdw>
                </a:effectLst>
              </a:rPr>
              <a:t>manufactura.</a:t>
            </a:r>
          </a:p>
          <a:p>
            <a:pPr algn="ctr">
              <a:spcBef>
                <a:spcPts val="1200"/>
              </a:spcBef>
            </a:pPr>
            <a:r>
              <a:rPr lang="es-MX" sz="2400" b="1" i="1" dirty="0">
                <a:effectLst>
                  <a:outerShdw blurRad="38100" dist="38100" dir="2700000" algn="tl">
                    <a:srgbClr val="000000">
                      <a:alpha val="43137"/>
                    </a:srgbClr>
                  </a:outerShdw>
                </a:effectLst>
              </a:rPr>
              <a:t>Establece el patrón de decisiones a aplicar en los procesos, sistemas, procedimientos.</a:t>
            </a:r>
          </a:p>
          <a:p>
            <a:pPr algn="ctr">
              <a:spcBef>
                <a:spcPts val="1200"/>
              </a:spcBef>
            </a:pPr>
            <a:r>
              <a:rPr lang="es-MX" sz="2400" b="1" i="1" dirty="0">
                <a:effectLst>
                  <a:outerShdw blurRad="38100" dist="38100" dir="2700000" algn="tl">
                    <a:srgbClr val="000000">
                      <a:alpha val="43137"/>
                    </a:srgbClr>
                  </a:outerShdw>
                </a:effectLst>
              </a:rPr>
              <a:t>Supone la estrecha coordinación y complementación de todas las áreas funcionales de la organización.</a:t>
            </a:r>
          </a:p>
          <a:p>
            <a:pPr algn="ctr">
              <a:spcBef>
                <a:spcPts val="1200"/>
              </a:spcBef>
            </a:pPr>
            <a:r>
              <a:rPr lang="es-MX" sz="2400" b="1" i="1" dirty="0">
                <a:effectLst>
                  <a:outerShdw blurRad="38100" dist="38100" dir="2700000" algn="tl">
                    <a:srgbClr val="000000">
                      <a:alpha val="43137"/>
                    </a:srgbClr>
                  </a:outerShdw>
                </a:effectLst>
              </a:rPr>
              <a:t>Implica el diseño de nuevos procesos, y la sistemática revisión </a:t>
            </a:r>
            <a:r>
              <a:rPr lang="es-MX" sz="2400" b="1" i="1" dirty="0" smtClean="0">
                <a:effectLst>
                  <a:outerShdw blurRad="38100" dist="38100" dir="2700000" algn="tl">
                    <a:srgbClr val="000000">
                      <a:alpha val="43137"/>
                    </a:srgbClr>
                  </a:outerShdw>
                </a:effectLst>
              </a:rPr>
              <a:t>de </a:t>
            </a:r>
            <a:r>
              <a:rPr lang="es-MX" sz="2400" b="1" i="1" dirty="0">
                <a:effectLst>
                  <a:outerShdw blurRad="38100" dist="38100" dir="2700000" algn="tl">
                    <a:srgbClr val="000000">
                      <a:alpha val="43137"/>
                    </a:srgbClr>
                  </a:outerShdw>
                </a:effectLst>
              </a:rPr>
              <a:t>los existentes para cumplir con las prioridades competitivas. </a:t>
            </a:r>
          </a:p>
          <a:p>
            <a:endParaRPr lang="en-US" sz="2400" dirty="0"/>
          </a:p>
        </p:txBody>
      </p:sp>
    </p:spTree>
    <p:extLst>
      <p:ext uri="{BB962C8B-B14F-4D97-AF65-F5344CB8AC3E}">
        <p14:creationId xmlns:p14="http://schemas.microsoft.com/office/powerpoint/2010/main" val="4165038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abajo 4"/>
          <p:cNvSpPr/>
          <p:nvPr/>
        </p:nvSpPr>
        <p:spPr>
          <a:xfrm rot="18398134">
            <a:off x="8057728" y="1525342"/>
            <a:ext cx="698445" cy="5412078"/>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6" name="Elipse 5"/>
          <p:cNvSpPr/>
          <p:nvPr/>
        </p:nvSpPr>
        <p:spPr>
          <a:xfrm>
            <a:off x="7725682" y="1001486"/>
            <a:ext cx="1592485" cy="162522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ipse 7"/>
          <p:cNvSpPr/>
          <p:nvPr/>
        </p:nvSpPr>
        <p:spPr>
          <a:xfrm>
            <a:off x="9823002" y="2027874"/>
            <a:ext cx="1672312" cy="163913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ipse 9"/>
          <p:cNvSpPr/>
          <p:nvPr/>
        </p:nvSpPr>
        <p:spPr>
          <a:xfrm>
            <a:off x="7654699" y="4949372"/>
            <a:ext cx="1778734" cy="166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p:cNvSpPr/>
          <p:nvPr/>
        </p:nvSpPr>
        <p:spPr>
          <a:xfrm>
            <a:off x="9891147" y="4099088"/>
            <a:ext cx="1749309" cy="1587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p:cNvSpPr txBox="1"/>
          <p:nvPr/>
        </p:nvSpPr>
        <p:spPr>
          <a:xfrm>
            <a:off x="7872409" y="1627764"/>
            <a:ext cx="1316713" cy="400110"/>
          </a:xfrm>
          <a:prstGeom prst="rect">
            <a:avLst/>
          </a:prstGeom>
          <a:noFill/>
        </p:spPr>
        <p:txBody>
          <a:bodyPr wrap="square" rtlCol="0">
            <a:spAutoFit/>
          </a:bodyPr>
          <a:lstStyle/>
          <a:p>
            <a:pPr algn="ctr"/>
            <a:r>
              <a:rPr lang="es-ES" sz="2000" b="1" i="1" dirty="0" err="1" smtClean="0"/>
              <a:t>Specific</a:t>
            </a:r>
            <a:endParaRPr lang="en-US" sz="2000" b="1" i="1" dirty="0"/>
          </a:p>
        </p:txBody>
      </p:sp>
      <p:sp>
        <p:nvSpPr>
          <p:cNvPr id="15" name="CuadroTexto 14"/>
          <p:cNvSpPr txBox="1"/>
          <p:nvPr/>
        </p:nvSpPr>
        <p:spPr>
          <a:xfrm>
            <a:off x="9823002" y="2620552"/>
            <a:ext cx="1672312" cy="400110"/>
          </a:xfrm>
          <a:prstGeom prst="rect">
            <a:avLst/>
          </a:prstGeom>
          <a:noFill/>
        </p:spPr>
        <p:txBody>
          <a:bodyPr wrap="square" rtlCol="0">
            <a:spAutoFit/>
          </a:bodyPr>
          <a:lstStyle/>
          <a:p>
            <a:pPr algn="ctr"/>
            <a:r>
              <a:rPr lang="es-ES" sz="2000" b="1" i="1" dirty="0" err="1" smtClean="0"/>
              <a:t>Measurable</a:t>
            </a:r>
            <a:endParaRPr lang="en-US" sz="2000" b="1" i="1" dirty="0"/>
          </a:p>
        </p:txBody>
      </p:sp>
      <p:sp>
        <p:nvSpPr>
          <p:cNvPr id="17" name="CuadroTexto 16"/>
          <p:cNvSpPr txBox="1"/>
          <p:nvPr/>
        </p:nvSpPr>
        <p:spPr>
          <a:xfrm>
            <a:off x="9949204" y="4683041"/>
            <a:ext cx="1604166" cy="400110"/>
          </a:xfrm>
          <a:prstGeom prst="rect">
            <a:avLst/>
          </a:prstGeom>
          <a:noFill/>
        </p:spPr>
        <p:txBody>
          <a:bodyPr wrap="square" rtlCol="0">
            <a:spAutoFit/>
          </a:bodyPr>
          <a:lstStyle/>
          <a:p>
            <a:pPr algn="ctr"/>
            <a:r>
              <a:rPr lang="es-ES" sz="2000" b="1" i="1" dirty="0" err="1" smtClean="0">
                <a:solidFill>
                  <a:schemeClr val="bg1"/>
                </a:solidFill>
              </a:rPr>
              <a:t>Attainable</a:t>
            </a:r>
            <a:endParaRPr lang="en-US" sz="2000" b="1" i="1" dirty="0">
              <a:solidFill>
                <a:schemeClr val="bg1"/>
              </a:solidFill>
            </a:endParaRPr>
          </a:p>
        </p:txBody>
      </p:sp>
      <p:sp>
        <p:nvSpPr>
          <p:cNvPr id="18" name="CuadroTexto 17"/>
          <p:cNvSpPr txBox="1"/>
          <p:nvPr/>
        </p:nvSpPr>
        <p:spPr>
          <a:xfrm>
            <a:off x="7644269" y="5451708"/>
            <a:ext cx="1789164" cy="707886"/>
          </a:xfrm>
          <a:prstGeom prst="rect">
            <a:avLst/>
          </a:prstGeom>
          <a:noFill/>
        </p:spPr>
        <p:txBody>
          <a:bodyPr wrap="square" rtlCol="0">
            <a:spAutoFit/>
          </a:bodyPr>
          <a:lstStyle/>
          <a:p>
            <a:pPr algn="ctr"/>
            <a:r>
              <a:rPr lang="es-ES" sz="2000" b="1" i="1" dirty="0" err="1" smtClean="0">
                <a:solidFill>
                  <a:schemeClr val="bg1"/>
                </a:solidFill>
              </a:rPr>
              <a:t>Relevant</a:t>
            </a:r>
            <a:r>
              <a:rPr lang="es-ES" sz="2000" b="1" i="1" dirty="0" smtClean="0">
                <a:solidFill>
                  <a:schemeClr val="bg1"/>
                </a:solidFill>
              </a:rPr>
              <a:t> - </a:t>
            </a:r>
            <a:r>
              <a:rPr lang="es-ES" sz="2000" b="1" i="1" dirty="0" err="1" smtClean="0">
                <a:solidFill>
                  <a:schemeClr val="bg1"/>
                </a:solidFill>
              </a:rPr>
              <a:t>Realistic</a:t>
            </a:r>
            <a:endParaRPr lang="en-US" sz="2000" b="1" i="1" dirty="0">
              <a:solidFill>
                <a:schemeClr val="bg1"/>
              </a:solidFill>
            </a:endParaRPr>
          </a:p>
        </p:txBody>
      </p:sp>
      <p:sp>
        <p:nvSpPr>
          <p:cNvPr id="20" name="Rectángulo 19"/>
          <p:cNvSpPr/>
          <p:nvPr/>
        </p:nvSpPr>
        <p:spPr>
          <a:xfrm>
            <a:off x="4624236" y="3037259"/>
            <a:ext cx="1711450" cy="1061829"/>
          </a:xfrm>
          <a:prstGeom prst="rect">
            <a:avLst/>
          </a:prstGeom>
        </p:spPr>
        <p:txBody>
          <a:bodyPr wrap="square">
            <a:spAutoFit/>
          </a:bodyPr>
          <a:lstStyle/>
          <a:p>
            <a:pPr algn="ctr"/>
            <a:r>
              <a:rPr lang="es-ES" sz="2100" b="1" dirty="0">
                <a:latin typeface="Arial" panose="020B0604020202020204" pitchFamily="34" charset="0"/>
              </a:rPr>
              <a:t>Modelo </a:t>
            </a:r>
            <a:r>
              <a:rPr lang="es-ES" sz="2100" b="1" dirty="0" smtClean="0">
                <a:latin typeface="Arial" panose="020B0604020202020204" pitchFamily="34" charset="0"/>
              </a:rPr>
              <a:t>SMART de Doran</a:t>
            </a:r>
            <a:endParaRPr lang="en-US" sz="2100" b="1" dirty="0"/>
          </a:p>
        </p:txBody>
      </p:sp>
      <p:sp>
        <p:nvSpPr>
          <p:cNvPr id="79" name="CuadroTexto 78"/>
          <p:cNvSpPr txBox="1"/>
          <p:nvPr/>
        </p:nvSpPr>
        <p:spPr>
          <a:xfrm>
            <a:off x="7208140" y="3804444"/>
            <a:ext cx="2051834" cy="369332"/>
          </a:xfrm>
          <a:prstGeom prst="rect">
            <a:avLst/>
          </a:prstGeom>
          <a:noFill/>
        </p:spPr>
        <p:txBody>
          <a:bodyPr wrap="square" rtlCol="0">
            <a:spAutoFit/>
          </a:bodyPr>
          <a:lstStyle/>
          <a:p>
            <a:pPr algn="ctr"/>
            <a:r>
              <a:rPr lang="es-ES" b="1" i="1" dirty="0" smtClean="0">
                <a:solidFill>
                  <a:srgbClr val="FF0000"/>
                </a:solidFill>
                <a:effectLst>
                  <a:outerShdw blurRad="38100" dist="38100" dir="2700000" algn="tl">
                    <a:srgbClr val="000000">
                      <a:alpha val="43137"/>
                    </a:srgbClr>
                  </a:outerShdw>
                </a:effectLst>
              </a:rPr>
              <a:t>comunicación</a:t>
            </a:r>
            <a:endParaRPr lang="en-US" b="1" i="1" dirty="0">
              <a:solidFill>
                <a:srgbClr val="FF0000"/>
              </a:solidFill>
              <a:effectLst>
                <a:outerShdw blurRad="38100" dist="38100" dir="2700000" algn="tl">
                  <a:srgbClr val="000000">
                    <a:alpha val="43137"/>
                  </a:srgbClr>
                </a:outerShdw>
              </a:effectLst>
            </a:endParaRPr>
          </a:p>
        </p:txBody>
      </p:sp>
      <p:sp>
        <p:nvSpPr>
          <p:cNvPr id="80" name="CuadroTexto 79"/>
          <p:cNvSpPr txBox="1"/>
          <p:nvPr/>
        </p:nvSpPr>
        <p:spPr>
          <a:xfrm>
            <a:off x="9891147" y="5901328"/>
            <a:ext cx="2051834" cy="369332"/>
          </a:xfrm>
          <a:prstGeom prst="rect">
            <a:avLst/>
          </a:prstGeom>
          <a:noFill/>
        </p:spPr>
        <p:txBody>
          <a:bodyPr wrap="square" rtlCol="0">
            <a:spAutoFit/>
          </a:bodyPr>
          <a:lstStyle/>
          <a:p>
            <a:pPr algn="ctr"/>
            <a:r>
              <a:rPr lang="es-ES" b="1" i="1" dirty="0" smtClean="0">
                <a:solidFill>
                  <a:srgbClr val="FF0000"/>
                </a:solidFill>
                <a:effectLst>
                  <a:outerShdw blurRad="38100" dist="38100" dir="2700000" algn="tl">
                    <a:srgbClr val="000000">
                      <a:alpha val="43137"/>
                    </a:srgbClr>
                  </a:outerShdw>
                </a:effectLst>
              </a:rPr>
              <a:t>Despliegue</a:t>
            </a:r>
            <a:endParaRPr lang="en-US" b="1" i="1" dirty="0">
              <a:solidFill>
                <a:srgbClr val="FF0000"/>
              </a:solidFill>
              <a:effectLst>
                <a:outerShdw blurRad="38100" dist="38100" dir="2700000" algn="tl">
                  <a:srgbClr val="000000">
                    <a:alpha val="43137"/>
                  </a:srgbClr>
                </a:outerShdw>
              </a:effectLst>
            </a:endParaRPr>
          </a:p>
        </p:txBody>
      </p:sp>
      <p:sp>
        <p:nvSpPr>
          <p:cNvPr id="37" name="Marcador de contenido 5"/>
          <p:cNvSpPr txBox="1">
            <a:spLocks/>
          </p:cNvSpPr>
          <p:nvPr/>
        </p:nvSpPr>
        <p:spPr>
          <a:xfrm>
            <a:off x="1632394" y="1001486"/>
            <a:ext cx="2692864" cy="259805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2200" dirty="0" smtClean="0">
              <a:solidFill>
                <a:schemeClr val="tx1"/>
              </a:solidFill>
            </a:endParaRPr>
          </a:p>
          <a:p>
            <a:r>
              <a:rPr lang="en-US" sz="2200" b="1" dirty="0" smtClean="0">
                <a:solidFill>
                  <a:schemeClr val="tx1"/>
                </a:solidFill>
              </a:rPr>
              <a:t>DEFINICIÓN DE OBJETIVOS</a:t>
            </a:r>
          </a:p>
          <a:p>
            <a:pPr marL="0" indent="0" algn="just">
              <a:buFont typeface="Wingdings 3" charset="2"/>
              <a:buNone/>
            </a:pPr>
            <a:r>
              <a:rPr lang="es-ES" sz="2000" dirty="0" smtClean="0">
                <a:solidFill>
                  <a:schemeClr val="tx1"/>
                </a:solidFill>
              </a:rPr>
              <a:t>Establecer qué metas son las que se quieren cumplir. Los objetivos representan la clave de cualquier </a:t>
            </a:r>
            <a:r>
              <a:rPr lang="es-ES" sz="2000" i="1" dirty="0" err="1" smtClean="0">
                <a:solidFill>
                  <a:schemeClr val="tx1"/>
                </a:solidFill>
              </a:rPr>
              <a:t>business</a:t>
            </a:r>
            <a:r>
              <a:rPr lang="es-ES" sz="2000" i="1" dirty="0" smtClean="0">
                <a:solidFill>
                  <a:schemeClr val="tx1"/>
                </a:solidFill>
              </a:rPr>
              <a:t> plan</a:t>
            </a:r>
            <a:r>
              <a:rPr lang="es-ES" sz="2000" dirty="0" smtClean="0">
                <a:solidFill>
                  <a:schemeClr val="tx1"/>
                </a:solidFill>
              </a:rPr>
              <a:t>: son las metas que se quieren alcanzar a través de la consecución de la estrategia empresarial. </a:t>
            </a:r>
            <a:endParaRPr lang="en-US" sz="2000" dirty="0">
              <a:solidFill>
                <a:schemeClr val="tx1"/>
              </a:solidFill>
            </a:endParaRPr>
          </a:p>
        </p:txBody>
      </p:sp>
      <p:sp>
        <p:nvSpPr>
          <p:cNvPr id="39" name="Elipse 38"/>
          <p:cNvSpPr/>
          <p:nvPr/>
        </p:nvSpPr>
        <p:spPr>
          <a:xfrm>
            <a:off x="5529599" y="4251488"/>
            <a:ext cx="1749309" cy="1587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adroTexto 40"/>
          <p:cNvSpPr txBox="1"/>
          <p:nvPr/>
        </p:nvSpPr>
        <p:spPr>
          <a:xfrm>
            <a:off x="5587656" y="4835441"/>
            <a:ext cx="1604166" cy="400110"/>
          </a:xfrm>
          <a:prstGeom prst="rect">
            <a:avLst/>
          </a:prstGeom>
          <a:noFill/>
        </p:spPr>
        <p:txBody>
          <a:bodyPr wrap="square" rtlCol="0">
            <a:spAutoFit/>
          </a:bodyPr>
          <a:lstStyle/>
          <a:p>
            <a:pPr algn="ctr"/>
            <a:r>
              <a:rPr lang="es-ES" sz="2000" b="1" i="1" dirty="0" err="1" smtClean="0">
                <a:solidFill>
                  <a:schemeClr val="bg1"/>
                </a:solidFill>
              </a:rPr>
              <a:t>Timely</a:t>
            </a:r>
            <a:endParaRPr lang="en-US" sz="2000" b="1" i="1" dirty="0">
              <a:solidFill>
                <a:schemeClr val="bg1"/>
              </a:solidFill>
            </a:endParaRPr>
          </a:p>
        </p:txBody>
      </p:sp>
      <p:sp>
        <p:nvSpPr>
          <p:cNvPr id="43" name="CuadroTexto 42"/>
          <p:cNvSpPr txBox="1"/>
          <p:nvPr/>
        </p:nvSpPr>
        <p:spPr>
          <a:xfrm>
            <a:off x="5102118" y="2155374"/>
            <a:ext cx="2051834" cy="369332"/>
          </a:xfrm>
          <a:prstGeom prst="rect">
            <a:avLst/>
          </a:prstGeom>
          <a:noFill/>
        </p:spPr>
        <p:txBody>
          <a:bodyPr wrap="square" rtlCol="0">
            <a:spAutoFit/>
          </a:bodyPr>
          <a:lstStyle/>
          <a:p>
            <a:pPr algn="ctr"/>
            <a:r>
              <a:rPr lang="es-ES" b="1" i="1" dirty="0" smtClean="0">
                <a:solidFill>
                  <a:srgbClr val="FF0000"/>
                </a:solidFill>
                <a:effectLst>
                  <a:outerShdw blurRad="38100" dist="38100" dir="2700000" algn="tl">
                    <a:srgbClr val="000000">
                      <a:alpha val="43137"/>
                    </a:srgbClr>
                  </a:outerShdw>
                </a:effectLst>
              </a:rPr>
              <a:t>verificación</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7924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22452"/>
            <a:ext cx="8911687" cy="1280890"/>
          </a:xfrm>
        </p:spPr>
        <p:txBody>
          <a:bodyPr>
            <a:normAutofit fontScale="90000"/>
          </a:bodyPr>
          <a:lstStyle/>
          <a:p>
            <a:r>
              <a:rPr lang="es-ES" b="1" dirty="0" smtClean="0">
                <a:solidFill>
                  <a:schemeClr val="accent2">
                    <a:lumMod val="50000"/>
                  </a:schemeClr>
                </a:solidFill>
                <a:effectLst>
                  <a:outerShdw blurRad="38100" dist="38100" dir="2700000" algn="tl">
                    <a:srgbClr val="000000">
                      <a:alpha val="43137"/>
                    </a:srgbClr>
                  </a:outerShdw>
                </a:effectLst>
              </a:rPr>
              <a:t>ADMINISTRACIÓN DE LAS OPERACIONES</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PLAN DE NEGOCIOS</a:t>
            </a:r>
            <a:endParaRPr lang="en-US" sz="3100" dirty="0"/>
          </a:p>
        </p:txBody>
      </p:sp>
      <p:sp>
        <p:nvSpPr>
          <p:cNvPr id="3" name="Marcador de contenido 2"/>
          <p:cNvSpPr>
            <a:spLocks noGrp="1"/>
          </p:cNvSpPr>
          <p:nvPr>
            <p:ph idx="1"/>
          </p:nvPr>
        </p:nvSpPr>
        <p:spPr>
          <a:xfrm>
            <a:off x="499155" y="4085771"/>
            <a:ext cx="8915400" cy="2772229"/>
          </a:xfrm>
        </p:spPr>
        <p:txBody>
          <a:bodyPr/>
          <a:lstStyle/>
          <a:p>
            <a:r>
              <a:rPr lang="es-ES" dirty="0"/>
              <a:t>				</a:t>
            </a:r>
          </a:p>
          <a:p>
            <a:r>
              <a:rPr lang="en-US" dirty="0"/>
              <a:t>				</a:t>
            </a:r>
          </a:p>
          <a:p>
            <a:r>
              <a:rPr lang="es-ES" dirty="0"/>
              <a:t>				</a:t>
            </a:r>
          </a:p>
          <a:p>
            <a:endParaRPr lang="en-US" dirty="0"/>
          </a:p>
        </p:txBody>
      </p:sp>
      <p:sp>
        <p:nvSpPr>
          <p:cNvPr id="4" name="Marcador de contenido 5"/>
          <p:cNvSpPr txBox="1">
            <a:spLocks/>
          </p:cNvSpPr>
          <p:nvPr/>
        </p:nvSpPr>
        <p:spPr>
          <a:xfrm>
            <a:off x="1146629" y="696696"/>
            <a:ext cx="10357983" cy="259805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2200" dirty="0" smtClean="0">
              <a:solidFill>
                <a:schemeClr val="tx1"/>
              </a:solidFill>
            </a:endParaRPr>
          </a:p>
          <a:p>
            <a:r>
              <a:rPr lang="en-US" sz="2200" b="1" dirty="0" smtClean="0">
                <a:solidFill>
                  <a:schemeClr val="tx1"/>
                </a:solidFill>
              </a:rPr>
              <a:t>TIPO DE OBJETIVOS</a:t>
            </a:r>
          </a:p>
          <a:p>
            <a:pPr marL="0" indent="0" algn="just">
              <a:buNone/>
            </a:pPr>
            <a:r>
              <a:rPr lang="es-ES" sz="2000" dirty="0" smtClean="0">
                <a:solidFill>
                  <a:schemeClr val="tx1"/>
                </a:solidFill>
              </a:rPr>
              <a:t>Clasificación </a:t>
            </a:r>
            <a:r>
              <a:rPr lang="es-ES" sz="2000" dirty="0">
                <a:solidFill>
                  <a:schemeClr val="tx1"/>
                </a:solidFill>
              </a:rPr>
              <a:t>clásica de objetivos en función de varios elementos: </a:t>
            </a:r>
          </a:p>
        </p:txBody>
      </p:sp>
      <p:graphicFrame>
        <p:nvGraphicFramePr>
          <p:cNvPr id="5" name="Tabla 4"/>
          <p:cNvGraphicFramePr>
            <a:graphicFrameLocks noGrp="1"/>
          </p:cNvGraphicFramePr>
          <p:nvPr>
            <p:extLst>
              <p:ext uri="{D42A27DB-BD31-4B8C-83A1-F6EECF244321}">
                <p14:modId xmlns:p14="http://schemas.microsoft.com/office/powerpoint/2010/main" val="829305280"/>
              </p:ext>
            </p:extLst>
          </p:nvPr>
        </p:nvGraphicFramePr>
        <p:xfrm>
          <a:off x="1204687" y="2307783"/>
          <a:ext cx="10241869" cy="3108960"/>
        </p:xfrm>
        <a:graphic>
          <a:graphicData uri="http://schemas.openxmlformats.org/drawingml/2006/table">
            <a:tbl>
              <a:tblPr firstRow="1" bandRow="1">
                <a:tableStyleId>{5C22544A-7EE6-4342-B048-85BDC9FD1C3A}</a:tableStyleId>
              </a:tblPr>
              <a:tblGrid>
                <a:gridCol w="2296790">
                  <a:extLst>
                    <a:ext uri="{9D8B030D-6E8A-4147-A177-3AD203B41FA5}">
                      <a16:colId xmlns:a16="http://schemas.microsoft.com/office/drawing/2014/main" val="829246006"/>
                    </a:ext>
                  </a:extLst>
                </a:gridCol>
                <a:gridCol w="2739667">
                  <a:extLst>
                    <a:ext uri="{9D8B030D-6E8A-4147-A177-3AD203B41FA5}">
                      <a16:colId xmlns:a16="http://schemas.microsoft.com/office/drawing/2014/main" val="567517629"/>
                    </a:ext>
                  </a:extLst>
                </a:gridCol>
                <a:gridCol w="2685143">
                  <a:extLst>
                    <a:ext uri="{9D8B030D-6E8A-4147-A177-3AD203B41FA5}">
                      <a16:colId xmlns:a16="http://schemas.microsoft.com/office/drawing/2014/main" val="3118992902"/>
                    </a:ext>
                  </a:extLst>
                </a:gridCol>
                <a:gridCol w="2520269">
                  <a:extLst>
                    <a:ext uri="{9D8B030D-6E8A-4147-A177-3AD203B41FA5}">
                      <a16:colId xmlns:a16="http://schemas.microsoft.com/office/drawing/2014/main" val="2329787935"/>
                    </a:ext>
                  </a:extLst>
                </a:gridCol>
              </a:tblGrid>
              <a:tr h="370840">
                <a:tc>
                  <a:txBody>
                    <a:bodyPr/>
                    <a:lstStyle/>
                    <a:p>
                      <a:pPr algn="ctr"/>
                      <a:endParaRPr lang="es-ES" sz="2000" b="1" i="1" dirty="0" smtClean="0"/>
                    </a:p>
                    <a:p>
                      <a:pPr algn="ctr"/>
                      <a:r>
                        <a:rPr lang="es-ES" sz="2000" b="1" i="1" dirty="0" smtClean="0"/>
                        <a:t>Según el tiempo </a:t>
                      </a:r>
                    </a:p>
                    <a:p>
                      <a:pPr algn="ctr"/>
                      <a:endParaRPr lang="en-US" sz="2000" i="1" dirty="0"/>
                    </a:p>
                  </a:txBody>
                  <a:tcPr/>
                </a:tc>
                <a:tc>
                  <a:txBody>
                    <a:bodyPr/>
                    <a:lstStyle/>
                    <a:p>
                      <a:pPr algn="ctr"/>
                      <a:endParaRPr lang="es-ES" sz="2000" b="1" i="1" dirty="0" smtClean="0"/>
                    </a:p>
                    <a:p>
                      <a:pPr algn="ctr"/>
                      <a:r>
                        <a:rPr lang="es-ES" sz="2000" b="1" i="1" dirty="0" smtClean="0"/>
                        <a:t>Según la naturaleza </a:t>
                      </a:r>
                      <a:endParaRPr lang="en-US" sz="2000" i="1" dirty="0"/>
                    </a:p>
                  </a:txBody>
                  <a:tcPr/>
                </a:tc>
                <a:tc>
                  <a:txBody>
                    <a:bodyPr/>
                    <a:lstStyle/>
                    <a:p>
                      <a:pPr algn="ctr"/>
                      <a:endParaRPr lang="es-ES" sz="2000" b="1" i="1" dirty="0" smtClean="0"/>
                    </a:p>
                    <a:p>
                      <a:pPr algn="ctr"/>
                      <a:r>
                        <a:rPr lang="es-ES" sz="2000" b="1" i="1" dirty="0" smtClean="0"/>
                        <a:t>Según la jerarquía </a:t>
                      </a:r>
                      <a:endParaRPr lang="en-US" sz="2000" i="1" dirty="0"/>
                    </a:p>
                  </a:txBody>
                  <a:tcPr/>
                </a:tc>
                <a:tc>
                  <a:txBody>
                    <a:bodyPr/>
                    <a:lstStyle/>
                    <a:p>
                      <a:pPr algn="ctr"/>
                      <a:endParaRPr lang="es-ES" sz="2000" b="1" i="1" dirty="0" smtClean="0"/>
                    </a:p>
                    <a:p>
                      <a:pPr algn="ctr"/>
                      <a:r>
                        <a:rPr lang="es-ES" sz="2000" b="1" i="1" dirty="0" smtClean="0"/>
                        <a:t>Según cómo se midan </a:t>
                      </a:r>
                      <a:endParaRPr lang="en-US" sz="2000" i="1" dirty="0"/>
                    </a:p>
                  </a:txBody>
                  <a:tcPr/>
                </a:tc>
                <a:extLst>
                  <a:ext uri="{0D108BD9-81ED-4DB2-BD59-A6C34878D82A}">
                    <a16:rowId xmlns:a16="http://schemas.microsoft.com/office/drawing/2014/main" val="1452654908"/>
                  </a:ext>
                </a:extLst>
              </a:tr>
              <a:tr h="370840">
                <a:tc>
                  <a:txBody>
                    <a:bodyPr/>
                    <a:lstStyle/>
                    <a:p>
                      <a:r>
                        <a:rPr lang="en-US" sz="2000" dirty="0" err="1" smtClean="0"/>
                        <a:t>Objetivos</a:t>
                      </a:r>
                      <a:r>
                        <a:rPr lang="en-US" sz="2000" dirty="0" smtClean="0"/>
                        <a:t> a largo </a:t>
                      </a:r>
                      <a:r>
                        <a:rPr lang="en-US" sz="2000" dirty="0" err="1" smtClean="0"/>
                        <a:t>plazo</a:t>
                      </a:r>
                      <a:r>
                        <a:rPr lang="en-US" sz="2000" dirty="0" smtClean="0"/>
                        <a:t> </a:t>
                      </a:r>
                      <a:endParaRPr lang="en-US" sz="2000" dirty="0"/>
                    </a:p>
                  </a:txBody>
                  <a:tcPr/>
                </a:tc>
                <a:tc>
                  <a:txBody>
                    <a:bodyPr/>
                    <a:lstStyle/>
                    <a:p>
                      <a:r>
                        <a:rPr lang="en-US" sz="2000" dirty="0" err="1" smtClean="0"/>
                        <a:t>Objetivos</a:t>
                      </a:r>
                      <a:r>
                        <a:rPr lang="en-US" sz="2000" dirty="0" smtClean="0"/>
                        <a:t> </a:t>
                      </a:r>
                      <a:r>
                        <a:rPr lang="en-US" sz="2000" dirty="0" err="1" smtClean="0"/>
                        <a:t>generales</a:t>
                      </a:r>
                      <a:r>
                        <a:rPr lang="en-US" sz="2000" dirty="0" smtClean="0"/>
                        <a:t> </a:t>
                      </a:r>
                      <a:endParaRPr lang="en-US" sz="2000" dirty="0"/>
                    </a:p>
                  </a:txBody>
                  <a:tcPr/>
                </a:tc>
                <a:tc>
                  <a:txBody>
                    <a:bodyPr/>
                    <a:lstStyle/>
                    <a:p>
                      <a:r>
                        <a:rPr lang="en-US" sz="2000" dirty="0" err="1" smtClean="0"/>
                        <a:t>Objetivos</a:t>
                      </a:r>
                      <a:r>
                        <a:rPr lang="en-US" sz="2000" dirty="0" smtClean="0"/>
                        <a:t> </a:t>
                      </a:r>
                      <a:r>
                        <a:rPr lang="en-US" sz="2000" dirty="0" err="1" smtClean="0"/>
                        <a:t>estratégicos</a:t>
                      </a:r>
                      <a:r>
                        <a:rPr lang="en-US" sz="2000" dirty="0" smtClean="0"/>
                        <a:t> </a:t>
                      </a:r>
                      <a:endParaRPr lang="en-US" sz="2000" dirty="0"/>
                    </a:p>
                  </a:txBody>
                  <a:tcPr/>
                </a:tc>
                <a:tc>
                  <a:txBody>
                    <a:bodyPr/>
                    <a:lstStyle/>
                    <a:p>
                      <a:r>
                        <a:rPr lang="en-US" sz="2000" dirty="0" err="1" smtClean="0"/>
                        <a:t>Objetivos</a:t>
                      </a:r>
                      <a:r>
                        <a:rPr lang="en-US" sz="2000" dirty="0" smtClean="0"/>
                        <a:t> </a:t>
                      </a:r>
                      <a:r>
                        <a:rPr lang="en-US" sz="2000" dirty="0" err="1" smtClean="0"/>
                        <a:t>cuantitativos</a:t>
                      </a:r>
                      <a:r>
                        <a:rPr lang="en-US" sz="2000" dirty="0" smtClean="0"/>
                        <a:t> </a:t>
                      </a:r>
                      <a:endParaRPr lang="en-US" sz="2000" dirty="0"/>
                    </a:p>
                  </a:txBody>
                  <a:tcPr/>
                </a:tc>
                <a:extLst>
                  <a:ext uri="{0D108BD9-81ED-4DB2-BD59-A6C34878D82A}">
                    <a16:rowId xmlns:a16="http://schemas.microsoft.com/office/drawing/2014/main" val="2422974284"/>
                  </a:ext>
                </a:extLst>
              </a:tr>
              <a:tr h="370840">
                <a:tc>
                  <a:txBody>
                    <a:bodyPr/>
                    <a:lstStyle/>
                    <a:p>
                      <a:r>
                        <a:rPr lang="es-ES" sz="2000" dirty="0" smtClean="0"/>
                        <a:t>Objetivos a medio plazo </a:t>
                      </a:r>
                      <a:endParaRPr lang="en-US" sz="2000" dirty="0"/>
                    </a:p>
                  </a:txBody>
                  <a:tcPr/>
                </a:tc>
                <a:tc>
                  <a:txBody>
                    <a:bodyPr/>
                    <a:lstStyle/>
                    <a:p>
                      <a:r>
                        <a:rPr lang="es-ES" sz="2000" dirty="0" smtClean="0"/>
                        <a:t>Objetivos específicos </a:t>
                      </a:r>
                      <a:endParaRPr lang="en-US" sz="2000" dirty="0"/>
                    </a:p>
                  </a:txBody>
                  <a:tcPr/>
                </a:tc>
                <a:tc>
                  <a:txBody>
                    <a:bodyPr/>
                    <a:lstStyle/>
                    <a:p>
                      <a:r>
                        <a:rPr lang="es-ES" sz="2000" dirty="0" smtClean="0"/>
                        <a:t>Objetivos tácticos </a:t>
                      </a:r>
                      <a:endParaRPr lang="en-US" sz="2000" dirty="0"/>
                    </a:p>
                  </a:txBody>
                  <a:tcPr/>
                </a:tc>
                <a:tc>
                  <a:txBody>
                    <a:bodyPr/>
                    <a:lstStyle/>
                    <a:p>
                      <a:r>
                        <a:rPr lang="es-ES" sz="2000" dirty="0" smtClean="0"/>
                        <a:t>Objetivos cualitativos </a:t>
                      </a:r>
                      <a:endParaRPr lang="en-US" sz="2000" dirty="0"/>
                    </a:p>
                  </a:txBody>
                  <a:tcPr/>
                </a:tc>
                <a:extLst>
                  <a:ext uri="{0D108BD9-81ED-4DB2-BD59-A6C34878D82A}">
                    <a16:rowId xmlns:a16="http://schemas.microsoft.com/office/drawing/2014/main" val="114882944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000" dirty="0" smtClean="0"/>
                        <a:t>Objetivos a corto plazo </a:t>
                      </a:r>
                      <a:endParaRPr lang="en-US" sz="2000" dirty="0" smtClean="0"/>
                    </a:p>
                  </a:txBody>
                  <a:tcPr/>
                </a:tc>
                <a:tc>
                  <a:txBody>
                    <a:bodyPr/>
                    <a:lstStyle/>
                    <a:p>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err="1" smtClean="0">
                          <a:solidFill>
                            <a:schemeClr val="dk1"/>
                          </a:solidFill>
                          <a:latin typeface="+mn-lt"/>
                          <a:ea typeface="+mn-ea"/>
                          <a:cs typeface="+mn-cs"/>
                        </a:rPr>
                        <a:t>Objetivos</a:t>
                      </a:r>
                      <a:r>
                        <a:rPr lang="en-US" sz="2000" b="0" i="0" u="none" strike="noStrike" kern="1200" baseline="0" dirty="0" smtClean="0">
                          <a:solidFill>
                            <a:schemeClr val="dk1"/>
                          </a:solidFill>
                          <a:latin typeface="+mn-lt"/>
                          <a:ea typeface="+mn-ea"/>
                          <a:cs typeface="+mn-cs"/>
                        </a:rPr>
                        <a:t> </a:t>
                      </a:r>
                      <a:r>
                        <a:rPr lang="en-US" sz="2000" b="0" i="0" u="none" strike="noStrike" kern="1200" baseline="0" dirty="0" err="1" smtClean="0">
                          <a:solidFill>
                            <a:schemeClr val="dk1"/>
                          </a:solidFill>
                          <a:latin typeface="+mn-lt"/>
                          <a:ea typeface="+mn-ea"/>
                          <a:cs typeface="+mn-cs"/>
                        </a:rPr>
                        <a:t>operacionales</a:t>
                      </a:r>
                      <a:r>
                        <a:rPr lang="en-US" sz="2000" b="0" i="0" u="none" strike="noStrike" kern="1200" baseline="0" dirty="0" smtClean="0">
                          <a:solidFill>
                            <a:schemeClr val="dk1"/>
                          </a:solidFill>
                          <a:latin typeface="+mn-lt"/>
                          <a:ea typeface="+mn-ea"/>
                          <a:cs typeface="+mn-cs"/>
                        </a:rPr>
                        <a:t> 	</a:t>
                      </a:r>
                    </a:p>
                  </a:txBody>
                  <a:tcPr/>
                </a:tc>
                <a:tc>
                  <a:txBody>
                    <a:bodyPr/>
                    <a:lstStyle/>
                    <a:p>
                      <a:endParaRPr lang="en-US" sz="2000" dirty="0"/>
                    </a:p>
                  </a:txBody>
                  <a:tcPr/>
                </a:tc>
                <a:extLst>
                  <a:ext uri="{0D108BD9-81ED-4DB2-BD59-A6C34878D82A}">
                    <a16:rowId xmlns:a16="http://schemas.microsoft.com/office/drawing/2014/main" val="1879814450"/>
                  </a:ext>
                </a:extLst>
              </a:tr>
            </a:tbl>
          </a:graphicData>
        </a:graphic>
      </p:graphicFrame>
      <p:sp>
        <p:nvSpPr>
          <p:cNvPr id="6" name="Rectángulo 5"/>
          <p:cNvSpPr/>
          <p:nvPr/>
        </p:nvSpPr>
        <p:spPr>
          <a:xfrm>
            <a:off x="2835954" y="5715950"/>
            <a:ext cx="6859588" cy="1200329"/>
          </a:xfrm>
          <a:prstGeom prst="rect">
            <a:avLst/>
          </a:prstGeom>
        </p:spPr>
        <p:txBody>
          <a:bodyPr wrap="square">
            <a:spAutoFit/>
          </a:bodyPr>
          <a:lstStyle/>
          <a:p>
            <a:pPr algn="ctr">
              <a:buFont typeface="Courier New" panose="02070309020205020404" pitchFamily="49" charset="0"/>
              <a:buChar char="o"/>
            </a:pPr>
            <a:r>
              <a:rPr lang="es-ES" b="1" dirty="0"/>
              <a:t>¿Qué se quiere conseguir? ¿Qué objetivos se tienen? </a:t>
            </a:r>
          </a:p>
          <a:p>
            <a:pPr algn="ctr">
              <a:buFont typeface="Courier New" panose="02070309020205020404" pitchFamily="49" charset="0"/>
              <a:buChar char="o"/>
            </a:pPr>
            <a:r>
              <a:rPr lang="es-ES" b="1" dirty="0"/>
              <a:t>¿De qué recursos se dispone? </a:t>
            </a:r>
          </a:p>
          <a:p>
            <a:pPr algn="ctr">
              <a:buFont typeface="Courier New" panose="02070309020205020404" pitchFamily="49" charset="0"/>
              <a:buChar char="o"/>
            </a:pPr>
            <a:r>
              <a:rPr lang="es-ES" b="1" dirty="0"/>
              <a:t>¿Cuáles son los tipos de riesgos a los que se hace frente?</a:t>
            </a:r>
            <a:endParaRPr lang="es-ES" dirty="0"/>
          </a:p>
          <a:p>
            <a:pPr algn="ctr">
              <a:buFont typeface="Courier New" panose="02070309020205020404" pitchFamily="49" charset="0"/>
              <a:buChar char="o"/>
            </a:pPr>
            <a:endParaRPr lang="es-ES" dirty="0"/>
          </a:p>
        </p:txBody>
      </p:sp>
    </p:spTree>
    <p:extLst>
      <p:ext uri="{BB962C8B-B14F-4D97-AF65-F5344CB8AC3E}">
        <p14:creationId xmlns:p14="http://schemas.microsoft.com/office/powerpoint/2010/main" val="3604938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3 Trapecio"/>
          <p:cNvSpPr/>
          <p:nvPr/>
        </p:nvSpPr>
        <p:spPr>
          <a:xfrm>
            <a:off x="7901395" y="2858509"/>
            <a:ext cx="2998829" cy="103858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23 Trapecio"/>
          <p:cNvSpPr/>
          <p:nvPr/>
        </p:nvSpPr>
        <p:spPr>
          <a:xfrm>
            <a:off x="4712129" y="2873023"/>
            <a:ext cx="2835300" cy="102406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5" name="Marcador de contenido 5"/>
          <p:cNvSpPr txBox="1">
            <a:spLocks/>
          </p:cNvSpPr>
          <p:nvPr/>
        </p:nvSpPr>
        <p:spPr>
          <a:xfrm>
            <a:off x="1436915" y="725720"/>
            <a:ext cx="10813142" cy="101599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2000" dirty="0" smtClean="0">
              <a:solidFill>
                <a:schemeClr val="tx1"/>
              </a:solidFill>
            </a:endParaRPr>
          </a:p>
          <a:p>
            <a:r>
              <a:rPr lang="en-US" sz="2000" b="1" dirty="0" smtClean="0">
                <a:solidFill>
                  <a:schemeClr val="tx1"/>
                </a:solidFill>
              </a:rPr>
              <a:t>MERCADO OBJETIVO</a:t>
            </a:r>
          </a:p>
          <a:p>
            <a:pPr>
              <a:buFont typeface="Courier New" panose="02070309020205020404" pitchFamily="49" charset="0"/>
              <a:buChar char="o"/>
            </a:pPr>
            <a:endParaRPr lang="en-US" sz="2000" b="1" dirty="0" smtClean="0">
              <a:solidFill>
                <a:schemeClr val="tx1"/>
              </a:solidFill>
            </a:endParaRPr>
          </a:p>
        </p:txBody>
      </p:sp>
      <p:sp>
        <p:nvSpPr>
          <p:cNvPr id="4" name="17 Rectángulo redondeado"/>
          <p:cNvSpPr/>
          <p:nvPr/>
        </p:nvSpPr>
        <p:spPr>
          <a:xfrm>
            <a:off x="1687871" y="1747734"/>
            <a:ext cx="2664296" cy="824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b="1" i="1" dirty="0" smtClean="0">
              <a:effectLst>
                <a:outerShdw blurRad="38100" dist="38100" dir="2700000" algn="tl">
                  <a:srgbClr val="000000">
                    <a:alpha val="43137"/>
                  </a:srgbClr>
                </a:outerShdw>
              </a:effectLst>
            </a:endParaRPr>
          </a:p>
          <a:p>
            <a:pPr algn="ctr"/>
            <a:endParaRPr lang="es-AR" dirty="0"/>
          </a:p>
        </p:txBody>
      </p:sp>
      <p:sp>
        <p:nvSpPr>
          <p:cNvPr id="6" name="18 CuadroTexto"/>
          <p:cNvSpPr txBox="1"/>
          <p:nvPr/>
        </p:nvSpPr>
        <p:spPr>
          <a:xfrm>
            <a:off x="1615863" y="1801739"/>
            <a:ext cx="2808312" cy="707886"/>
          </a:xfrm>
          <a:prstGeom prst="rect">
            <a:avLst/>
          </a:prstGeom>
          <a:noFill/>
        </p:spPr>
        <p:txBody>
          <a:bodyPr wrap="square" rtlCol="0">
            <a:spAutoFit/>
          </a:bodyPr>
          <a:lstStyle/>
          <a:p>
            <a:pPr algn="ctr"/>
            <a:r>
              <a:rPr lang="es-MX" sz="20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DE MERCADO</a:t>
            </a:r>
            <a:endParaRPr lang="es-MX" sz="20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19 Elipse"/>
          <p:cNvSpPr/>
          <p:nvPr/>
        </p:nvSpPr>
        <p:spPr>
          <a:xfrm>
            <a:off x="5697490" y="1433407"/>
            <a:ext cx="5971996" cy="124380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8" name="20 Rectángulo"/>
          <p:cNvSpPr/>
          <p:nvPr/>
        </p:nvSpPr>
        <p:spPr>
          <a:xfrm>
            <a:off x="5769498" y="1649688"/>
            <a:ext cx="5899988" cy="923330"/>
          </a:xfrm>
          <a:prstGeom prst="rect">
            <a:avLst/>
          </a:prstGeom>
        </p:spPr>
        <p:txBody>
          <a:bodyPr wrap="square">
            <a:spAutoFit/>
          </a:bodyPr>
          <a:lstStyle/>
          <a:p>
            <a:pPr algn="ctr"/>
            <a:r>
              <a:rPr lang="es-MX" b="1" i="1" dirty="0" smtClean="0">
                <a:solidFill>
                  <a:schemeClr val="accent1">
                    <a:lumMod val="50000"/>
                  </a:schemeClr>
                </a:solidFill>
              </a:rPr>
              <a:t>Marca la dirección centrada en el CLIENTE, comprendiendo qué quiere y cómo proporcionárselo</a:t>
            </a:r>
            <a:endParaRPr lang="es-MX" b="1" i="1" dirty="0">
              <a:solidFill>
                <a:schemeClr val="accent1">
                  <a:lumMod val="50000"/>
                </a:schemeClr>
              </a:solidFill>
            </a:endParaRPr>
          </a:p>
        </p:txBody>
      </p:sp>
      <p:sp>
        <p:nvSpPr>
          <p:cNvPr id="9" name="23 Trapecio"/>
          <p:cNvSpPr/>
          <p:nvPr/>
        </p:nvSpPr>
        <p:spPr>
          <a:xfrm>
            <a:off x="1436915" y="2865763"/>
            <a:ext cx="2915252" cy="105309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24 CuadroTexto"/>
          <p:cNvSpPr txBox="1"/>
          <p:nvPr/>
        </p:nvSpPr>
        <p:spPr>
          <a:xfrm>
            <a:off x="1646908" y="3039370"/>
            <a:ext cx="2475149"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Segmentación de Mercado</a:t>
            </a:r>
            <a:endParaRPr lang="es-AR" sz="2000" b="1" i="1" dirty="0">
              <a:solidFill>
                <a:srgbClr val="FFFF00"/>
              </a:solidFill>
              <a:effectLst>
                <a:outerShdw blurRad="38100" dist="38100" dir="2700000" algn="tl">
                  <a:srgbClr val="000000">
                    <a:alpha val="43137"/>
                  </a:srgbClr>
                </a:outerShdw>
              </a:effectLst>
            </a:endParaRPr>
          </a:p>
        </p:txBody>
      </p:sp>
      <p:sp>
        <p:nvSpPr>
          <p:cNvPr id="12" name="26 CuadroTexto"/>
          <p:cNvSpPr txBox="1"/>
          <p:nvPr/>
        </p:nvSpPr>
        <p:spPr>
          <a:xfrm>
            <a:off x="5090706" y="3039370"/>
            <a:ext cx="2035807"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Evaluación de necesidades</a:t>
            </a:r>
            <a:endParaRPr lang="es-AR" sz="2000" b="1" i="1" dirty="0">
              <a:solidFill>
                <a:srgbClr val="FFFF00"/>
              </a:solidFill>
              <a:effectLst>
                <a:outerShdw blurRad="38100" dist="38100" dir="2700000" algn="tl">
                  <a:srgbClr val="000000">
                    <a:alpha val="43137"/>
                  </a:srgbClr>
                </a:outerShdw>
              </a:effectLst>
            </a:endParaRPr>
          </a:p>
        </p:txBody>
      </p:sp>
      <p:sp>
        <p:nvSpPr>
          <p:cNvPr id="13" name="27 Rectángulo"/>
          <p:cNvSpPr/>
          <p:nvPr/>
        </p:nvSpPr>
        <p:spPr>
          <a:xfrm>
            <a:off x="1340655" y="4072105"/>
            <a:ext cx="3011511" cy="1738938"/>
          </a:xfrm>
          <a:prstGeom prst="rect">
            <a:avLst/>
          </a:prstGeom>
        </p:spPr>
        <p:txBody>
          <a:bodyPr wrap="square">
            <a:spAutoFit/>
          </a:bodyPr>
          <a:lstStyle/>
          <a:p>
            <a:pPr marL="285750" indent="-285750">
              <a:spcBef>
                <a:spcPts val="600"/>
              </a:spcBef>
              <a:buFont typeface="Arial" panose="020B0604020202020204" pitchFamily="34" charset="0"/>
              <a:buChar char="•"/>
            </a:pPr>
            <a:r>
              <a:rPr lang="es-MX" sz="1700" b="1" dirty="0" smtClean="0"/>
              <a:t>Identificación de grupos con rasgos comunes</a:t>
            </a:r>
          </a:p>
          <a:p>
            <a:pPr marL="285750" indent="-285750">
              <a:spcBef>
                <a:spcPts val="600"/>
              </a:spcBef>
              <a:buFont typeface="Arial" panose="020B0604020202020204" pitchFamily="34" charset="0"/>
              <a:buChar char="•"/>
            </a:pPr>
            <a:r>
              <a:rPr lang="es-MX" sz="1700" b="1" dirty="0" smtClean="0"/>
              <a:t>Identificación de factores fundamentales por segmento</a:t>
            </a:r>
          </a:p>
        </p:txBody>
      </p:sp>
      <p:sp>
        <p:nvSpPr>
          <p:cNvPr id="14" name="28 Rectángulo"/>
          <p:cNvSpPr/>
          <p:nvPr/>
        </p:nvSpPr>
        <p:spPr>
          <a:xfrm>
            <a:off x="4601029" y="4017892"/>
            <a:ext cx="3328709" cy="1892826"/>
          </a:xfrm>
          <a:prstGeom prst="rect">
            <a:avLst/>
          </a:prstGeom>
        </p:spPr>
        <p:txBody>
          <a:bodyPr wrap="square">
            <a:spAutoFit/>
          </a:bodyPr>
          <a:lstStyle/>
          <a:p>
            <a:pPr marL="285750" indent="-285750">
              <a:spcBef>
                <a:spcPts val="600"/>
              </a:spcBef>
              <a:buFont typeface="Arial" panose="020B0604020202020204" pitchFamily="34" charset="0"/>
              <a:buChar char="•"/>
            </a:pPr>
            <a:r>
              <a:rPr lang="es-MX" sz="1700" b="1" dirty="0" smtClean="0"/>
              <a:t>Referentes al servicio/producto</a:t>
            </a:r>
          </a:p>
          <a:p>
            <a:pPr marL="285750" indent="-285750">
              <a:spcBef>
                <a:spcPts val="600"/>
              </a:spcBef>
              <a:buFont typeface="Arial" panose="020B0604020202020204" pitchFamily="34" charset="0"/>
              <a:buChar char="•"/>
            </a:pPr>
            <a:r>
              <a:rPr lang="es-MX" sz="1700" b="1" dirty="0" smtClean="0"/>
              <a:t>Referentes al sistema de entrega</a:t>
            </a:r>
          </a:p>
          <a:p>
            <a:pPr marL="285750" indent="-285750">
              <a:spcBef>
                <a:spcPts val="600"/>
              </a:spcBef>
              <a:buFont typeface="Arial" panose="020B0604020202020204" pitchFamily="34" charset="0"/>
              <a:buChar char="•"/>
            </a:pPr>
            <a:r>
              <a:rPr lang="es-MX" sz="1700" b="1" dirty="0" smtClean="0"/>
              <a:t>Referentes al volumen</a:t>
            </a:r>
          </a:p>
          <a:p>
            <a:pPr marL="285750" indent="-285750">
              <a:spcBef>
                <a:spcPts val="600"/>
              </a:spcBef>
              <a:buFont typeface="Arial" panose="020B0604020202020204" pitchFamily="34" charset="0"/>
              <a:buChar char="•"/>
            </a:pPr>
            <a:r>
              <a:rPr lang="es-MX" sz="1700" b="1" dirty="0" smtClean="0"/>
              <a:t>Referentes a otros atributos</a:t>
            </a:r>
          </a:p>
        </p:txBody>
      </p:sp>
      <p:sp>
        <p:nvSpPr>
          <p:cNvPr id="15" name="14 Rectángulo"/>
          <p:cNvSpPr/>
          <p:nvPr/>
        </p:nvSpPr>
        <p:spPr>
          <a:xfrm>
            <a:off x="5121426" y="4521948"/>
            <a:ext cx="4572000" cy="369332"/>
          </a:xfrm>
          <a:prstGeom prst="rect">
            <a:avLst/>
          </a:prstGeom>
        </p:spPr>
        <p:txBody>
          <a:bodyPr>
            <a:spAutoFit/>
          </a:bodyPr>
          <a:lstStyle/>
          <a:p>
            <a:pPr marL="285750" indent="-285750">
              <a:spcBef>
                <a:spcPts val="600"/>
              </a:spcBef>
              <a:buFont typeface="Arial" panose="020B0604020202020204" pitchFamily="34" charset="0"/>
              <a:buChar char="•"/>
            </a:pPr>
            <a:endParaRPr lang="es-MX" b="1" dirty="0" smtClean="0"/>
          </a:p>
        </p:txBody>
      </p:sp>
      <p:sp>
        <p:nvSpPr>
          <p:cNvPr id="17" name="16 CuadroTexto"/>
          <p:cNvSpPr txBox="1"/>
          <p:nvPr/>
        </p:nvSpPr>
        <p:spPr>
          <a:xfrm>
            <a:off x="8016821" y="3039370"/>
            <a:ext cx="2746003"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Satisfacción del Cliente</a:t>
            </a:r>
            <a:endParaRPr lang="es-AR" sz="2000" b="1" i="1" dirty="0">
              <a:solidFill>
                <a:srgbClr val="FFFF00"/>
              </a:solidFill>
              <a:effectLst>
                <a:outerShdw blurRad="38100" dist="38100" dir="2700000" algn="tl">
                  <a:srgbClr val="000000">
                    <a:alpha val="43137"/>
                  </a:srgbClr>
                </a:outerShdw>
              </a:effectLst>
            </a:endParaRPr>
          </a:p>
        </p:txBody>
      </p:sp>
      <p:sp>
        <p:nvSpPr>
          <p:cNvPr id="18" name="29 Rectángulo"/>
          <p:cNvSpPr/>
          <p:nvPr/>
        </p:nvSpPr>
        <p:spPr>
          <a:xfrm>
            <a:off x="7902395" y="4017892"/>
            <a:ext cx="3288115" cy="1969770"/>
          </a:xfrm>
          <a:prstGeom prst="rect">
            <a:avLst/>
          </a:prstGeom>
        </p:spPr>
        <p:txBody>
          <a:bodyPr wrap="square">
            <a:spAutoFit/>
          </a:bodyPr>
          <a:lstStyle/>
          <a:p>
            <a:pPr marL="285750" indent="-285750">
              <a:spcBef>
                <a:spcPts val="600"/>
              </a:spcBef>
              <a:buFont typeface="Arial" panose="020B0604020202020204" pitchFamily="34" charset="0"/>
              <a:buChar char="•"/>
            </a:pPr>
            <a:r>
              <a:rPr lang="es-MX" sz="1700" b="1" dirty="0" smtClean="0"/>
              <a:t>Valor</a:t>
            </a:r>
          </a:p>
          <a:p>
            <a:pPr marL="285750" indent="-285750">
              <a:spcBef>
                <a:spcPts val="600"/>
              </a:spcBef>
              <a:buFont typeface="Arial" panose="020B0604020202020204" pitchFamily="34" charset="0"/>
              <a:buChar char="•"/>
            </a:pPr>
            <a:r>
              <a:rPr lang="es-MX" sz="1700" b="1" dirty="0" smtClean="0"/>
              <a:t>Soporte</a:t>
            </a:r>
          </a:p>
          <a:p>
            <a:pPr marL="285750" indent="-285750">
              <a:spcBef>
                <a:spcPts val="600"/>
              </a:spcBef>
              <a:buFont typeface="Arial" panose="020B0604020202020204" pitchFamily="34" charset="0"/>
              <a:buChar char="•"/>
            </a:pPr>
            <a:r>
              <a:rPr lang="es-MX" sz="1700" b="1" dirty="0" smtClean="0"/>
              <a:t>Conveniencia de uso</a:t>
            </a:r>
          </a:p>
          <a:p>
            <a:pPr marL="285750" indent="-285750">
              <a:spcBef>
                <a:spcPts val="600"/>
              </a:spcBef>
              <a:buFont typeface="Arial" panose="020B0604020202020204" pitchFamily="34" charset="0"/>
              <a:buChar char="•"/>
            </a:pPr>
            <a:r>
              <a:rPr lang="es-MX" sz="1700" b="1" dirty="0" smtClean="0"/>
              <a:t>Conformidad con las especificaciones</a:t>
            </a:r>
          </a:p>
          <a:p>
            <a:pPr marL="285750" indent="-285750">
              <a:spcBef>
                <a:spcPts val="600"/>
              </a:spcBef>
              <a:buFont typeface="Arial" panose="020B0604020202020204" pitchFamily="34" charset="0"/>
              <a:buChar char="•"/>
            </a:pPr>
            <a:r>
              <a:rPr lang="es-MX" sz="1700" b="1" dirty="0" smtClean="0"/>
              <a:t>Impresiones psicológicas</a:t>
            </a:r>
          </a:p>
        </p:txBody>
      </p:sp>
      <p:sp>
        <p:nvSpPr>
          <p:cNvPr id="3" name="Rectángulo 2"/>
          <p:cNvSpPr/>
          <p:nvPr/>
        </p:nvSpPr>
        <p:spPr>
          <a:xfrm>
            <a:off x="1233714" y="6086678"/>
            <a:ext cx="9811657" cy="646331"/>
          </a:xfrm>
          <a:prstGeom prst="rect">
            <a:avLst/>
          </a:prstGeom>
          <a:solidFill>
            <a:schemeClr val="bg2">
              <a:lumMod val="75000"/>
            </a:schemeClr>
          </a:solidFill>
          <a:ln w="28575">
            <a:solidFill>
              <a:schemeClr val="tx1"/>
            </a:solidFill>
          </a:ln>
        </p:spPr>
        <p:txBody>
          <a:bodyPr wrap="square">
            <a:spAutoFit/>
          </a:bodyPr>
          <a:lstStyle/>
          <a:p>
            <a:pPr algn="ctr"/>
            <a:r>
              <a:rPr lang="es-ES" b="1" dirty="0" smtClean="0">
                <a:solidFill>
                  <a:srgbClr val="FF0000"/>
                </a:solidFill>
                <a:latin typeface="Arial" panose="020B0604020202020204" pitchFamily="34" charset="0"/>
              </a:rPr>
              <a:t>Grupo </a:t>
            </a:r>
            <a:r>
              <a:rPr lang="es-ES" b="1" dirty="0">
                <a:solidFill>
                  <a:srgbClr val="FF0000"/>
                </a:solidFill>
                <a:latin typeface="Arial" panose="020B0604020202020204" pitchFamily="34" charset="0"/>
              </a:rPr>
              <a:t>de clientes ideal en relación al producto o servicio que se está comercializando. </a:t>
            </a:r>
            <a:r>
              <a:rPr lang="es-ES" b="1" dirty="0" smtClean="0">
                <a:solidFill>
                  <a:srgbClr val="FF0000"/>
                </a:solidFill>
                <a:latin typeface="Arial" panose="020B0604020202020204" pitchFamily="34" charset="0"/>
              </a:rPr>
              <a:t>Segmento </a:t>
            </a:r>
            <a:r>
              <a:rPr lang="es-ES" b="1" dirty="0">
                <a:solidFill>
                  <a:srgbClr val="FF0000"/>
                </a:solidFill>
                <a:latin typeface="Arial" panose="020B0604020202020204" pitchFamily="34" charset="0"/>
              </a:rPr>
              <a:t>al cual se va a destinar el producto o servicio en concreto. </a:t>
            </a:r>
            <a:endParaRPr lang="en-US" b="1" dirty="0">
              <a:solidFill>
                <a:srgbClr val="FF0000"/>
              </a:solidFill>
            </a:endParaRPr>
          </a:p>
        </p:txBody>
      </p:sp>
    </p:spTree>
    <p:extLst>
      <p:ext uri="{BB962C8B-B14F-4D97-AF65-F5344CB8AC3E}">
        <p14:creationId xmlns:p14="http://schemas.microsoft.com/office/powerpoint/2010/main" val="180515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 calcmode="lin" valueType="num">
                                      <p:cBhvr additive="base">
                                        <p:cTn id="3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 calcmode="lin" valueType="num">
                                      <p:cBhvr additive="base">
                                        <p:cTn id="3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xEl>
                                              <p:pRg st="1" end="1"/>
                                            </p:txEl>
                                          </p:spTgt>
                                        </p:tgtEl>
                                        <p:attrNameLst>
                                          <p:attrName>style.visibility</p:attrName>
                                        </p:attrNameLst>
                                      </p:cBhvr>
                                      <p:to>
                                        <p:strVal val="visible"/>
                                      </p:to>
                                    </p:set>
                                    <p:anim calcmode="lin" valueType="num">
                                      <p:cBhvr additive="base">
                                        <p:cTn id="4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 calcmode="lin" valueType="num">
                                      <p:cBhvr additive="base">
                                        <p:cTn id="5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
                                            <p:txEl>
                                              <p:pRg st="3" end="3"/>
                                            </p:txEl>
                                          </p:spTgt>
                                        </p:tgtEl>
                                        <p:attrNameLst>
                                          <p:attrName>style.visibility</p:attrName>
                                        </p:attrNameLst>
                                      </p:cBhvr>
                                      <p:to>
                                        <p:strVal val="visible"/>
                                      </p:to>
                                    </p:set>
                                    <p:anim calcmode="lin" valueType="num">
                                      <p:cBhvr additive="base">
                                        <p:cTn id="61"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8">
                                            <p:txEl>
                                              <p:pRg st="4" end="4"/>
                                            </p:txEl>
                                          </p:spTgt>
                                        </p:tgtEl>
                                        <p:attrNameLst>
                                          <p:attrName>style.visibility</p:attrName>
                                        </p:attrNameLst>
                                      </p:cBhvr>
                                      <p:to>
                                        <p:strVal val="visible"/>
                                      </p:to>
                                    </p:set>
                                    <p:anim calcmode="lin" valueType="num">
                                      <p:cBhvr additive="base">
                                        <p:cTn id="6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0"/>
          <p:cNvSpPr/>
          <p:nvPr/>
        </p:nvSpPr>
        <p:spPr>
          <a:xfrm rot="16200000">
            <a:off x="8063669" y="1872254"/>
            <a:ext cx="2803378" cy="3875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ectángulo redondeado 9"/>
          <p:cNvSpPr/>
          <p:nvPr/>
        </p:nvSpPr>
        <p:spPr>
          <a:xfrm rot="16200000">
            <a:off x="4111130" y="2411889"/>
            <a:ext cx="2810636" cy="2788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Rectángulo redondeado 8"/>
          <p:cNvSpPr/>
          <p:nvPr/>
        </p:nvSpPr>
        <p:spPr>
          <a:xfrm rot="16200000">
            <a:off x="1313497" y="2408260"/>
            <a:ext cx="2817898" cy="2788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632394" y="1088569"/>
            <a:ext cx="9872218" cy="841830"/>
          </a:xfrm>
        </p:spPr>
        <p:txBody>
          <a:bodyPr>
            <a:normAutofit/>
          </a:bodyPr>
          <a:lstStyle/>
          <a:p>
            <a:r>
              <a:rPr lang="en-US" sz="2000" b="1" dirty="0" smtClean="0">
                <a:solidFill>
                  <a:schemeClr val="tx1"/>
                </a:solidFill>
              </a:rPr>
              <a:t>MERCADO </a:t>
            </a:r>
            <a:r>
              <a:rPr lang="en-US" sz="2000" b="1" dirty="0">
                <a:solidFill>
                  <a:schemeClr val="tx1"/>
                </a:solidFill>
              </a:rPr>
              <a:t>OBJETIVO </a:t>
            </a:r>
            <a:endParaRPr lang="en-US" sz="2000" dirty="0">
              <a:solidFill>
                <a:schemeClr val="tx1"/>
              </a:solidFill>
            </a:endParaRPr>
          </a:p>
        </p:txBody>
      </p:sp>
      <p:sp>
        <p:nvSpPr>
          <p:cNvPr id="4" name="Rectángulo 3"/>
          <p:cNvSpPr/>
          <p:nvPr/>
        </p:nvSpPr>
        <p:spPr>
          <a:xfrm>
            <a:off x="7498670" y="1616291"/>
            <a:ext cx="3904342" cy="707886"/>
          </a:xfrm>
          <a:prstGeom prst="rect">
            <a:avLst/>
          </a:prstGeom>
        </p:spPr>
        <p:txBody>
          <a:bodyPr wrap="square">
            <a:spAutoFit/>
          </a:bodyPr>
          <a:lstStyle/>
          <a:p>
            <a:pPr algn="just"/>
            <a:r>
              <a:rPr lang="es-ES" sz="2000" b="1" i="1" dirty="0">
                <a:solidFill>
                  <a:srgbClr val="3B3B3A"/>
                </a:solidFill>
                <a:effectLst>
                  <a:outerShdw blurRad="38100" dist="38100" dir="2700000" algn="tl">
                    <a:srgbClr val="000000">
                      <a:alpha val="43137"/>
                    </a:srgbClr>
                  </a:outerShdw>
                </a:effectLst>
                <a:latin typeface="Arial" panose="020B0604020202020204" pitchFamily="34" charset="0"/>
              </a:rPr>
              <a:t>Beneficios de la localización del mercado objetivo: </a:t>
            </a:r>
            <a:endParaRPr lang="en-US" sz="1900" dirty="0">
              <a:latin typeface="Arial" panose="020B0604020202020204" pitchFamily="34" charset="0"/>
            </a:endParaRPr>
          </a:p>
        </p:txBody>
      </p:sp>
      <p:sp>
        <p:nvSpPr>
          <p:cNvPr id="5" name="Rectángulo 4"/>
          <p:cNvSpPr/>
          <p:nvPr/>
        </p:nvSpPr>
        <p:spPr>
          <a:xfrm>
            <a:off x="1509485" y="1587758"/>
            <a:ext cx="4789715" cy="707886"/>
          </a:xfrm>
          <a:prstGeom prst="rect">
            <a:avLst/>
          </a:prstGeom>
        </p:spPr>
        <p:txBody>
          <a:bodyPr wrap="square">
            <a:spAutoFit/>
          </a:bodyPr>
          <a:lstStyle/>
          <a:p>
            <a:pPr algn="ctr"/>
            <a:r>
              <a:rPr lang="es-ES" sz="2000" b="1" i="1" dirty="0" smtClean="0">
                <a:solidFill>
                  <a:srgbClr val="3B3B3A"/>
                </a:solidFill>
                <a:effectLst>
                  <a:outerShdw blurRad="38100" dist="38100" dir="2700000" algn="tl">
                    <a:srgbClr val="000000">
                      <a:alpha val="43137"/>
                    </a:srgbClr>
                  </a:outerShdw>
                </a:effectLst>
                <a:latin typeface="Arial" panose="020B0604020202020204" pitchFamily="34" charset="0"/>
              </a:rPr>
              <a:t>Diferentes </a:t>
            </a:r>
            <a:r>
              <a:rPr lang="es-ES" sz="2000" b="1" i="1" dirty="0">
                <a:solidFill>
                  <a:srgbClr val="3B3B3A"/>
                </a:solidFill>
                <a:effectLst>
                  <a:outerShdw blurRad="38100" dist="38100" dir="2700000" algn="tl">
                    <a:srgbClr val="000000">
                      <a:alpha val="43137"/>
                    </a:srgbClr>
                  </a:outerShdw>
                </a:effectLst>
                <a:latin typeface="Arial" panose="020B0604020202020204" pitchFamily="34" charset="0"/>
              </a:rPr>
              <a:t>variables demográficas y </a:t>
            </a:r>
            <a:r>
              <a:rPr lang="es-ES" sz="2000" b="1" i="1" dirty="0" smtClean="0">
                <a:solidFill>
                  <a:srgbClr val="3B3B3A"/>
                </a:solidFill>
                <a:effectLst>
                  <a:outerShdw blurRad="38100" dist="38100" dir="2700000" algn="tl">
                    <a:srgbClr val="000000">
                      <a:alpha val="43137"/>
                    </a:srgbClr>
                  </a:outerShdw>
                </a:effectLst>
                <a:latin typeface="Arial" panose="020B0604020202020204" pitchFamily="34" charset="0"/>
              </a:rPr>
              <a:t>cuantitativas del público objetivo: </a:t>
            </a:r>
          </a:p>
        </p:txBody>
      </p:sp>
      <p:sp>
        <p:nvSpPr>
          <p:cNvPr id="6" name="Rectángulo 5"/>
          <p:cNvSpPr/>
          <p:nvPr/>
        </p:nvSpPr>
        <p:spPr>
          <a:xfrm>
            <a:off x="1402671" y="2586232"/>
            <a:ext cx="2569026" cy="2523768"/>
          </a:xfrm>
          <a:prstGeom prst="rect">
            <a:avLst/>
          </a:prstGeom>
        </p:spPr>
        <p:txBody>
          <a:bodyPr wrap="square">
            <a:spAutoFit/>
          </a:bodyPr>
          <a:lstStyle/>
          <a:p>
            <a:pPr algn="ctr">
              <a:spcBef>
                <a:spcPts val="600"/>
              </a:spcBef>
            </a:pPr>
            <a:r>
              <a:rPr lang="en-US" sz="1900" b="1" dirty="0" err="1" smtClean="0">
                <a:solidFill>
                  <a:srgbClr val="FFFF00"/>
                </a:solidFill>
                <a:latin typeface="Arial" panose="020B0604020202020204" pitchFamily="34" charset="0"/>
              </a:rPr>
              <a:t>Edad</a:t>
            </a:r>
            <a:r>
              <a:rPr lang="en-US" sz="1900" b="1" dirty="0">
                <a:solidFill>
                  <a:srgbClr val="FFFF00"/>
                </a:solidFill>
                <a:latin typeface="Arial" panose="020B0604020202020204" pitchFamily="34" charset="0"/>
              </a:rPr>
              <a:t>. </a:t>
            </a:r>
          </a:p>
          <a:p>
            <a:pPr algn="ctr">
              <a:spcBef>
                <a:spcPts val="600"/>
              </a:spcBef>
            </a:pPr>
            <a:r>
              <a:rPr lang="en-US" sz="1900" b="1" dirty="0" err="1">
                <a:solidFill>
                  <a:srgbClr val="FFFF00"/>
                </a:solidFill>
                <a:latin typeface="Arial" panose="020B0604020202020204" pitchFamily="34" charset="0"/>
              </a:rPr>
              <a:t>Sexo</a:t>
            </a:r>
            <a:r>
              <a:rPr lang="en-US" sz="1900" b="1" dirty="0">
                <a:solidFill>
                  <a:srgbClr val="FFFF00"/>
                </a:solidFill>
                <a:latin typeface="Arial" panose="020B0604020202020204" pitchFamily="34" charset="0"/>
              </a:rPr>
              <a:t>. </a:t>
            </a:r>
          </a:p>
          <a:p>
            <a:pPr algn="ctr">
              <a:spcBef>
                <a:spcPts val="600"/>
              </a:spcBef>
            </a:pPr>
            <a:r>
              <a:rPr lang="en-US" sz="1900" b="1" dirty="0" err="1">
                <a:solidFill>
                  <a:srgbClr val="FFFF00"/>
                </a:solidFill>
                <a:latin typeface="Arial" panose="020B0604020202020204" pitchFamily="34" charset="0"/>
              </a:rPr>
              <a:t>Ocupación</a:t>
            </a:r>
            <a:r>
              <a:rPr lang="en-US" sz="1900" b="1" dirty="0">
                <a:solidFill>
                  <a:srgbClr val="FFFF00"/>
                </a:solidFill>
                <a:latin typeface="Arial" panose="020B0604020202020204" pitchFamily="34" charset="0"/>
              </a:rPr>
              <a:t>. </a:t>
            </a:r>
          </a:p>
          <a:p>
            <a:pPr algn="ctr">
              <a:spcBef>
                <a:spcPts val="600"/>
              </a:spcBef>
            </a:pPr>
            <a:r>
              <a:rPr lang="en-US" sz="1900" b="1" dirty="0">
                <a:solidFill>
                  <a:srgbClr val="FFFF00"/>
                </a:solidFill>
                <a:latin typeface="Arial" panose="020B0604020202020204" pitchFamily="34" charset="0"/>
              </a:rPr>
              <a:t>Lugar de </a:t>
            </a:r>
            <a:r>
              <a:rPr lang="en-US" sz="1900" b="1" dirty="0" err="1">
                <a:solidFill>
                  <a:srgbClr val="FFFF00"/>
                </a:solidFill>
                <a:latin typeface="Arial" panose="020B0604020202020204" pitchFamily="34" charset="0"/>
              </a:rPr>
              <a:t>residencia</a:t>
            </a:r>
            <a:r>
              <a:rPr lang="en-US" sz="1900" b="1" dirty="0">
                <a:solidFill>
                  <a:srgbClr val="FFFF00"/>
                </a:solidFill>
                <a:latin typeface="Arial" panose="020B0604020202020204" pitchFamily="34" charset="0"/>
              </a:rPr>
              <a:t>. </a:t>
            </a:r>
          </a:p>
          <a:p>
            <a:pPr algn="ctr">
              <a:spcBef>
                <a:spcPts val="600"/>
              </a:spcBef>
            </a:pPr>
            <a:r>
              <a:rPr lang="en-US" sz="1900" b="1" dirty="0" err="1">
                <a:solidFill>
                  <a:srgbClr val="FFFF00"/>
                </a:solidFill>
                <a:latin typeface="Arial" panose="020B0604020202020204" pitchFamily="34" charset="0"/>
              </a:rPr>
              <a:t>Nivel</a:t>
            </a:r>
            <a:r>
              <a:rPr lang="en-US" sz="1900" b="1" dirty="0">
                <a:solidFill>
                  <a:srgbClr val="FFFF00"/>
                </a:solidFill>
                <a:latin typeface="Arial" panose="020B0604020202020204" pitchFamily="34" charset="0"/>
              </a:rPr>
              <a:t> </a:t>
            </a:r>
            <a:r>
              <a:rPr lang="en-US" sz="1900" b="1" dirty="0" err="1">
                <a:solidFill>
                  <a:srgbClr val="FFFF00"/>
                </a:solidFill>
                <a:latin typeface="Arial" panose="020B0604020202020204" pitchFamily="34" charset="0"/>
              </a:rPr>
              <a:t>socioeconómico</a:t>
            </a:r>
            <a:r>
              <a:rPr lang="en-US" sz="1900" b="1" dirty="0">
                <a:solidFill>
                  <a:srgbClr val="FFFF00"/>
                </a:solidFill>
                <a:latin typeface="Arial" panose="020B0604020202020204" pitchFamily="34" charset="0"/>
              </a:rPr>
              <a:t>. </a:t>
            </a:r>
          </a:p>
          <a:p>
            <a:pPr algn="ctr">
              <a:spcBef>
                <a:spcPts val="600"/>
              </a:spcBef>
            </a:pPr>
            <a:r>
              <a:rPr lang="en-US" sz="1900" b="1" dirty="0" err="1">
                <a:solidFill>
                  <a:srgbClr val="FFFF00"/>
                </a:solidFill>
                <a:latin typeface="Arial" panose="020B0604020202020204" pitchFamily="34" charset="0"/>
              </a:rPr>
              <a:t>Estudios</a:t>
            </a:r>
            <a:r>
              <a:rPr lang="en-US" sz="1900" b="1" dirty="0">
                <a:solidFill>
                  <a:srgbClr val="FFFF00"/>
                </a:solidFill>
                <a:latin typeface="Arial" panose="020B0604020202020204" pitchFamily="34" charset="0"/>
              </a:rPr>
              <a:t>. </a:t>
            </a:r>
          </a:p>
        </p:txBody>
      </p:sp>
      <p:sp>
        <p:nvSpPr>
          <p:cNvPr id="7" name="Rectángulo 6"/>
          <p:cNvSpPr/>
          <p:nvPr/>
        </p:nvSpPr>
        <p:spPr>
          <a:xfrm>
            <a:off x="4240213" y="2591381"/>
            <a:ext cx="2581503" cy="2492990"/>
          </a:xfrm>
          <a:prstGeom prst="rect">
            <a:avLst/>
          </a:prstGeom>
        </p:spPr>
        <p:txBody>
          <a:bodyPr wrap="square">
            <a:spAutoFit/>
          </a:bodyPr>
          <a:lstStyle/>
          <a:p>
            <a:pPr algn="ctr">
              <a:spcBef>
                <a:spcPts val="600"/>
              </a:spcBef>
            </a:pPr>
            <a:r>
              <a:rPr lang="en-US" b="1" dirty="0" err="1">
                <a:solidFill>
                  <a:srgbClr val="FFFF00"/>
                </a:solidFill>
                <a:latin typeface="Arial" panose="020B0604020202020204" pitchFamily="34" charset="0"/>
              </a:rPr>
              <a:t>Personalidad</a:t>
            </a:r>
            <a:r>
              <a:rPr lang="en-US" b="1" dirty="0">
                <a:solidFill>
                  <a:srgbClr val="FFFF00"/>
                </a:solidFill>
                <a:latin typeface="Arial" panose="020B0604020202020204" pitchFamily="34" charset="0"/>
              </a:rPr>
              <a:t>. </a:t>
            </a:r>
          </a:p>
          <a:p>
            <a:pPr algn="ctr">
              <a:spcBef>
                <a:spcPts val="600"/>
              </a:spcBef>
            </a:pPr>
            <a:r>
              <a:rPr lang="en-US" b="1" dirty="0" err="1">
                <a:solidFill>
                  <a:srgbClr val="FFFF00"/>
                </a:solidFill>
                <a:latin typeface="Arial" panose="020B0604020202020204" pitchFamily="34" charset="0"/>
              </a:rPr>
              <a:t>Intereses</a:t>
            </a:r>
            <a:r>
              <a:rPr lang="en-US" b="1" dirty="0">
                <a:solidFill>
                  <a:srgbClr val="FFFF00"/>
                </a:solidFill>
                <a:latin typeface="Arial" panose="020B0604020202020204" pitchFamily="34" charset="0"/>
              </a:rPr>
              <a:t>. </a:t>
            </a:r>
          </a:p>
          <a:p>
            <a:pPr algn="ctr">
              <a:spcBef>
                <a:spcPts val="600"/>
              </a:spcBef>
            </a:pPr>
            <a:r>
              <a:rPr lang="en-US" b="1" dirty="0" err="1">
                <a:solidFill>
                  <a:srgbClr val="FFFF00"/>
                </a:solidFill>
                <a:latin typeface="Arial" panose="020B0604020202020204" pitchFamily="34" charset="0"/>
              </a:rPr>
              <a:t>Valores</a:t>
            </a:r>
            <a:r>
              <a:rPr lang="en-US" b="1" dirty="0">
                <a:solidFill>
                  <a:srgbClr val="FFFF00"/>
                </a:solidFill>
                <a:latin typeface="Arial" panose="020B0604020202020204" pitchFamily="34" charset="0"/>
              </a:rPr>
              <a:t>. </a:t>
            </a:r>
          </a:p>
          <a:p>
            <a:pPr algn="ctr">
              <a:spcBef>
                <a:spcPts val="600"/>
              </a:spcBef>
            </a:pPr>
            <a:r>
              <a:rPr lang="en-US" b="1" i="1" dirty="0">
                <a:solidFill>
                  <a:srgbClr val="FFFF00"/>
                </a:solidFill>
                <a:latin typeface="Arial" panose="020B0604020202020204" pitchFamily="34" charset="0"/>
              </a:rPr>
              <a:t>Hobbies</a:t>
            </a:r>
            <a:r>
              <a:rPr lang="en-US" b="1" dirty="0">
                <a:solidFill>
                  <a:srgbClr val="FFFF00"/>
                </a:solidFill>
                <a:latin typeface="Arial" panose="020B0604020202020204" pitchFamily="34" charset="0"/>
              </a:rPr>
              <a:t>. </a:t>
            </a:r>
          </a:p>
          <a:p>
            <a:pPr algn="ctr">
              <a:spcBef>
                <a:spcPts val="600"/>
              </a:spcBef>
            </a:pPr>
            <a:r>
              <a:rPr lang="en-US" b="1" dirty="0" err="1">
                <a:solidFill>
                  <a:srgbClr val="FFFF00"/>
                </a:solidFill>
                <a:latin typeface="Arial" panose="020B0604020202020204" pitchFamily="34" charset="0"/>
              </a:rPr>
              <a:t>Estilos</a:t>
            </a:r>
            <a:r>
              <a:rPr lang="en-US" b="1" dirty="0">
                <a:solidFill>
                  <a:srgbClr val="FFFF00"/>
                </a:solidFill>
                <a:latin typeface="Arial" panose="020B0604020202020204" pitchFamily="34" charset="0"/>
              </a:rPr>
              <a:t> de </a:t>
            </a:r>
            <a:r>
              <a:rPr lang="en-US" b="1" dirty="0" err="1">
                <a:solidFill>
                  <a:srgbClr val="FFFF00"/>
                </a:solidFill>
                <a:latin typeface="Arial" panose="020B0604020202020204" pitchFamily="34" charset="0"/>
              </a:rPr>
              <a:t>vida</a:t>
            </a:r>
            <a:r>
              <a:rPr lang="en-US" b="1" dirty="0">
                <a:solidFill>
                  <a:srgbClr val="FFFF00"/>
                </a:solidFill>
                <a:latin typeface="Arial" panose="020B0604020202020204" pitchFamily="34" charset="0"/>
              </a:rPr>
              <a:t>. </a:t>
            </a:r>
          </a:p>
          <a:p>
            <a:pPr algn="ctr">
              <a:spcBef>
                <a:spcPts val="600"/>
              </a:spcBef>
            </a:pPr>
            <a:r>
              <a:rPr lang="en-US" b="1" dirty="0" err="1">
                <a:solidFill>
                  <a:srgbClr val="FFFF00"/>
                </a:solidFill>
                <a:latin typeface="Arial" panose="020B0604020202020204" pitchFamily="34" charset="0"/>
              </a:rPr>
              <a:t>Costumbres</a:t>
            </a:r>
            <a:r>
              <a:rPr lang="en-US" b="1" dirty="0">
                <a:solidFill>
                  <a:srgbClr val="FFFF00"/>
                </a:solidFill>
                <a:latin typeface="Arial" panose="020B0604020202020204" pitchFamily="34" charset="0"/>
              </a:rPr>
              <a:t>. </a:t>
            </a:r>
          </a:p>
          <a:p>
            <a:pPr algn="ctr">
              <a:spcBef>
                <a:spcPts val="600"/>
              </a:spcBef>
            </a:pPr>
            <a:r>
              <a:rPr lang="en-US" b="1" dirty="0" err="1">
                <a:solidFill>
                  <a:srgbClr val="FFFF00"/>
                </a:solidFill>
                <a:latin typeface="Arial" panose="020B0604020202020204" pitchFamily="34" charset="0"/>
              </a:rPr>
              <a:t>Estilo</a:t>
            </a:r>
            <a:r>
              <a:rPr lang="en-US" b="1" dirty="0">
                <a:solidFill>
                  <a:srgbClr val="FFFF00"/>
                </a:solidFill>
                <a:latin typeface="Arial" panose="020B0604020202020204" pitchFamily="34" charset="0"/>
              </a:rPr>
              <a:t> de </a:t>
            </a:r>
            <a:r>
              <a:rPr lang="en-US" b="1" dirty="0" err="1">
                <a:solidFill>
                  <a:srgbClr val="FFFF00"/>
                </a:solidFill>
                <a:latin typeface="Arial" panose="020B0604020202020204" pitchFamily="34" charset="0"/>
              </a:rPr>
              <a:t>compra</a:t>
            </a:r>
            <a:r>
              <a:rPr lang="en-US" b="1" dirty="0">
                <a:solidFill>
                  <a:srgbClr val="FFFF00"/>
                </a:solidFill>
                <a:latin typeface="Arial" panose="020B0604020202020204" pitchFamily="34" charset="0"/>
              </a:rPr>
              <a:t>. </a:t>
            </a:r>
          </a:p>
        </p:txBody>
      </p:sp>
      <p:sp>
        <p:nvSpPr>
          <p:cNvPr id="8" name="Rectángulo 7"/>
          <p:cNvSpPr/>
          <p:nvPr/>
        </p:nvSpPr>
        <p:spPr>
          <a:xfrm>
            <a:off x="7692570" y="2789689"/>
            <a:ext cx="3556001" cy="2077492"/>
          </a:xfrm>
          <a:prstGeom prst="rect">
            <a:avLst/>
          </a:prstGeom>
        </p:spPr>
        <p:txBody>
          <a:bodyPr wrap="square">
            <a:spAutoFit/>
          </a:bodyPr>
          <a:lstStyle/>
          <a:p>
            <a:pPr algn="ctr">
              <a:spcBef>
                <a:spcPts val="600"/>
              </a:spcBef>
            </a:pPr>
            <a:r>
              <a:rPr lang="es-ES" sz="1900" b="1" dirty="0">
                <a:solidFill>
                  <a:schemeClr val="tx2">
                    <a:lumMod val="20000"/>
                    <a:lumOff val="80000"/>
                  </a:schemeClr>
                </a:solidFill>
                <a:latin typeface="Arial" panose="020B0604020202020204" pitchFamily="34" charset="0"/>
              </a:rPr>
              <a:t>Recursos optimizados y venta eficaz. </a:t>
            </a:r>
          </a:p>
          <a:p>
            <a:pPr algn="ctr">
              <a:spcBef>
                <a:spcPts val="600"/>
              </a:spcBef>
            </a:pPr>
            <a:r>
              <a:rPr lang="en-US" sz="1900" b="1" dirty="0" err="1">
                <a:solidFill>
                  <a:schemeClr val="tx2">
                    <a:lumMod val="20000"/>
                    <a:lumOff val="80000"/>
                  </a:schemeClr>
                </a:solidFill>
                <a:latin typeface="Arial" panose="020B0604020202020204" pitchFamily="34" charset="0"/>
              </a:rPr>
              <a:t>Segmentación</a:t>
            </a:r>
            <a:r>
              <a:rPr lang="en-US" sz="1900" b="1" dirty="0">
                <a:solidFill>
                  <a:schemeClr val="tx2">
                    <a:lumMod val="20000"/>
                    <a:lumOff val="80000"/>
                  </a:schemeClr>
                </a:solidFill>
                <a:latin typeface="Arial" panose="020B0604020202020204" pitchFamily="34" charset="0"/>
              </a:rPr>
              <a:t> </a:t>
            </a:r>
            <a:r>
              <a:rPr lang="en-US" sz="1900" b="1" dirty="0" err="1">
                <a:solidFill>
                  <a:schemeClr val="tx2">
                    <a:lumMod val="20000"/>
                    <a:lumOff val="80000"/>
                  </a:schemeClr>
                </a:solidFill>
                <a:latin typeface="Arial" panose="020B0604020202020204" pitchFamily="34" charset="0"/>
              </a:rPr>
              <a:t>adecuada</a:t>
            </a:r>
            <a:r>
              <a:rPr lang="en-US" sz="1900" b="1" dirty="0">
                <a:solidFill>
                  <a:schemeClr val="tx2">
                    <a:lumMod val="20000"/>
                    <a:lumOff val="80000"/>
                  </a:schemeClr>
                </a:solidFill>
                <a:latin typeface="Arial" panose="020B0604020202020204" pitchFamily="34" charset="0"/>
              </a:rPr>
              <a:t>. </a:t>
            </a:r>
          </a:p>
          <a:p>
            <a:pPr algn="ctr">
              <a:spcBef>
                <a:spcPts val="600"/>
              </a:spcBef>
            </a:pPr>
            <a:r>
              <a:rPr lang="es-ES" sz="1900" b="1" dirty="0">
                <a:solidFill>
                  <a:schemeClr val="tx2">
                    <a:lumMod val="20000"/>
                    <a:lumOff val="80000"/>
                  </a:schemeClr>
                </a:solidFill>
                <a:latin typeface="Arial" panose="020B0604020202020204" pitchFamily="34" charset="0"/>
              </a:rPr>
              <a:t>Adaptación de productos y servicios a las necesidades. </a:t>
            </a:r>
          </a:p>
          <a:p>
            <a:pPr algn="ctr">
              <a:spcBef>
                <a:spcPts val="600"/>
              </a:spcBef>
            </a:pPr>
            <a:r>
              <a:rPr lang="en-US" sz="1900" b="1" dirty="0" err="1">
                <a:solidFill>
                  <a:schemeClr val="tx2">
                    <a:lumMod val="20000"/>
                    <a:lumOff val="80000"/>
                  </a:schemeClr>
                </a:solidFill>
                <a:latin typeface="Arial" panose="020B0604020202020204" pitchFamily="34" charset="0"/>
              </a:rPr>
              <a:t>Fomento</a:t>
            </a:r>
            <a:r>
              <a:rPr lang="en-US" sz="1900" b="1" dirty="0">
                <a:solidFill>
                  <a:schemeClr val="tx2">
                    <a:lumMod val="20000"/>
                    <a:lumOff val="80000"/>
                  </a:schemeClr>
                </a:solidFill>
                <a:latin typeface="Arial" panose="020B0604020202020204" pitchFamily="34" charset="0"/>
              </a:rPr>
              <a:t> de la </a:t>
            </a:r>
            <a:r>
              <a:rPr lang="en-US" sz="1900" b="1" dirty="0" err="1">
                <a:solidFill>
                  <a:schemeClr val="tx2">
                    <a:lumMod val="20000"/>
                    <a:lumOff val="80000"/>
                  </a:schemeClr>
                </a:solidFill>
                <a:latin typeface="Arial" panose="020B0604020202020204" pitchFamily="34" charset="0"/>
              </a:rPr>
              <a:t>creatividad</a:t>
            </a:r>
            <a:endParaRPr lang="en-US" sz="1900" dirty="0">
              <a:solidFill>
                <a:schemeClr val="tx2">
                  <a:lumMod val="20000"/>
                  <a:lumOff val="80000"/>
                </a:schemeClr>
              </a:solidFill>
            </a:endParaRPr>
          </a:p>
        </p:txBody>
      </p:sp>
      <p:sp>
        <p:nvSpPr>
          <p:cNvPr id="13" name="Rectángulo 12"/>
          <p:cNvSpPr/>
          <p:nvPr/>
        </p:nvSpPr>
        <p:spPr>
          <a:xfrm>
            <a:off x="1373642" y="5436851"/>
            <a:ext cx="10101942" cy="1200329"/>
          </a:xfrm>
          <a:prstGeom prst="rect">
            <a:avLst/>
          </a:prstGeom>
          <a:solidFill>
            <a:schemeClr val="bg2">
              <a:lumMod val="90000"/>
            </a:schemeClr>
          </a:solidFill>
          <a:ln w="28575">
            <a:solidFill>
              <a:schemeClr val="tx1"/>
            </a:solidFill>
          </a:ln>
        </p:spPr>
        <p:txBody>
          <a:bodyPr wrap="square">
            <a:spAutoFit/>
          </a:bodyPr>
          <a:lstStyle/>
          <a:p>
            <a:r>
              <a:rPr lang="es-ES" b="1" dirty="0" smtClean="0">
                <a:solidFill>
                  <a:srgbClr val="FF0000"/>
                </a:solidFill>
                <a:latin typeface="Arial" panose="020B0604020202020204" pitchFamily="34" charset="0"/>
              </a:rPr>
              <a:t>Proporciona </a:t>
            </a:r>
            <a:r>
              <a:rPr lang="es-ES" b="1" dirty="0">
                <a:solidFill>
                  <a:srgbClr val="FF0000"/>
                </a:solidFill>
                <a:latin typeface="Arial" panose="020B0604020202020204" pitchFamily="34" charset="0"/>
              </a:rPr>
              <a:t>una visión de los riesgos </a:t>
            </a:r>
            <a:r>
              <a:rPr lang="es-ES" b="1" dirty="0" smtClean="0">
                <a:solidFill>
                  <a:srgbClr val="FF0000"/>
                </a:solidFill>
                <a:latin typeface="Arial" panose="020B0604020202020204" pitchFamily="34" charset="0"/>
              </a:rPr>
              <a:t>y </a:t>
            </a:r>
            <a:r>
              <a:rPr lang="es-ES" b="1" dirty="0">
                <a:solidFill>
                  <a:srgbClr val="FF0000"/>
                </a:solidFill>
                <a:latin typeface="Arial" panose="020B0604020202020204" pitchFamily="34" charset="0"/>
              </a:rPr>
              <a:t>la generación de soluciones anticipatorias. </a:t>
            </a:r>
          </a:p>
          <a:p>
            <a:r>
              <a:rPr lang="es-ES" b="1" dirty="0">
                <a:solidFill>
                  <a:srgbClr val="FF0000"/>
                </a:solidFill>
                <a:latin typeface="Arial" panose="020B0604020202020204" pitchFamily="34" charset="0"/>
              </a:rPr>
              <a:t>Se obtiene información sobre la competencia. </a:t>
            </a:r>
          </a:p>
          <a:p>
            <a:r>
              <a:rPr lang="es-ES" b="1" dirty="0">
                <a:solidFill>
                  <a:srgbClr val="FF0000"/>
                </a:solidFill>
                <a:latin typeface="Arial" panose="020B0604020202020204" pitchFamily="34" charset="0"/>
              </a:rPr>
              <a:t>Es el punto de inicio para generar campañas de marketing orientadas al público adecuado. </a:t>
            </a:r>
          </a:p>
          <a:p>
            <a:r>
              <a:rPr lang="es-ES" b="1" dirty="0" smtClean="0">
                <a:solidFill>
                  <a:srgbClr val="FF0000"/>
                </a:solidFill>
                <a:latin typeface="Arial" panose="020B0604020202020204" pitchFamily="34" charset="0"/>
              </a:rPr>
              <a:t>Se </a:t>
            </a:r>
            <a:r>
              <a:rPr lang="es-ES" b="1" dirty="0">
                <a:solidFill>
                  <a:srgbClr val="FF0000"/>
                </a:solidFill>
                <a:latin typeface="Arial" panose="020B0604020202020204" pitchFamily="34" charset="0"/>
              </a:rPr>
              <a:t>motiva el sentimiento de pertenencia empresarial. </a:t>
            </a:r>
          </a:p>
        </p:txBody>
      </p:sp>
    </p:spTree>
    <p:extLst>
      <p:ext uri="{BB962C8B-B14F-4D97-AF65-F5344CB8AC3E}">
        <p14:creationId xmlns:p14="http://schemas.microsoft.com/office/powerpoint/2010/main" val="1725246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632394" y="1088569"/>
            <a:ext cx="9872218" cy="841830"/>
          </a:xfrm>
        </p:spPr>
        <p:txBody>
          <a:bodyPr>
            <a:normAutofit/>
          </a:bodyPr>
          <a:lstStyle/>
          <a:p>
            <a:r>
              <a:rPr lang="en-US" sz="2000" b="1" dirty="0" smtClean="0">
                <a:solidFill>
                  <a:schemeClr val="tx1"/>
                </a:solidFill>
              </a:rPr>
              <a:t>CANALES DE VENTA</a:t>
            </a:r>
            <a:endParaRPr lang="en-US" sz="2000" dirty="0">
              <a:solidFill>
                <a:schemeClr val="tx1"/>
              </a:solidFill>
            </a:endParaRPr>
          </a:p>
        </p:txBody>
      </p:sp>
      <p:sp>
        <p:nvSpPr>
          <p:cNvPr id="12" name="Rectángulo 11"/>
          <p:cNvSpPr/>
          <p:nvPr/>
        </p:nvSpPr>
        <p:spPr>
          <a:xfrm>
            <a:off x="1723340" y="1554914"/>
            <a:ext cx="9690326" cy="1015663"/>
          </a:xfrm>
          <a:prstGeom prst="rect">
            <a:avLst/>
          </a:prstGeom>
        </p:spPr>
        <p:txBody>
          <a:bodyPr wrap="square">
            <a:spAutoFit/>
          </a:bodyPr>
          <a:lstStyle/>
          <a:p>
            <a:pPr algn="just"/>
            <a:r>
              <a:rPr lang="es-ES" sz="2000" dirty="0">
                <a:latin typeface="Arial" panose="020B0604020202020204" pitchFamily="34" charset="0"/>
              </a:rPr>
              <a:t>El canal de venta de una empresa es el medio a través del cual muestra sus productos o servicios a los consumidores o potenciales clientes. </a:t>
            </a:r>
            <a:r>
              <a:rPr lang="es-ES" sz="2000" dirty="0" smtClean="0">
                <a:latin typeface="Arial" panose="020B0604020202020204" pitchFamily="34" charset="0"/>
              </a:rPr>
              <a:t>Puede </a:t>
            </a:r>
            <a:r>
              <a:rPr lang="es-ES" sz="2000" dirty="0">
                <a:latin typeface="Arial" panose="020B0604020202020204" pitchFamily="34" charset="0"/>
              </a:rPr>
              <a:t>tener varios canales de venta y cada uno puede generar diferentes tipos de ingresos. </a:t>
            </a:r>
            <a:endParaRPr lang="en-US" sz="2000" dirty="0"/>
          </a:p>
        </p:txBody>
      </p:sp>
      <p:sp>
        <p:nvSpPr>
          <p:cNvPr id="14" name="Elipse 13"/>
          <p:cNvSpPr/>
          <p:nvPr/>
        </p:nvSpPr>
        <p:spPr>
          <a:xfrm>
            <a:off x="2061029" y="2830297"/>
            <a:ext cx="2351314" cy="1364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p:cNvSpPr txBox="1"/>
          <p:nvPr/>
        </p:nvSpPr>
        <p:spPr>
          <a:xfrm>
            <a:off x="2322286" y="3294754"/>
            <a:ext cx="1872343"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DIRECTOS</a:t>
            </a:r>
            <a:endParaRPr lang="en-US" sz="2000" b="1" i="1" dirty="0">
              <a:solidFill>
                <a:srgbClr val="FFFF00"/>
              </a:solidFill>
              <a:effectLst>
                <a:outerShdw blurRad="38100" dist="38100" dir="2700000" algn="tl">
                  <a:srgbClr val="000000">
                    <a:alpha val="43137"/>
                  </a:srgbClr>
                </a:outerShdw>
              </a:effectLst>
            </a:endParaRPr>
          </a:p>
        </p:txBody>
      </p:sp>
      <p:sp>
        <p:nvSpPr>
          <p:cNvPr id="16" name="Elipse 15"/>
          <p:cNvSpPr/>
          <p:nvPr/>
        </p:nvSpPr>
        <p:spPr>
          <a:xfrm>
            <a:off x="8251373" y="2910126"/>
            <a:ext cx="2351314" cy="1364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p:cNvSpPr txBox="1"/>
          <p:nvPr/>
        </p:nvSpPr>
        <p:spPr>
          <a:xfrm>
            <a:off x="8512630" y="3374583"/>
            <a:ext cx="1872343"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INDIRECTOS</a:t>
            </a:r>
            <a:endParaRPr lang="en-US" sz="2000" b="1" i="1" dirty="0">
              <a:solidFill>
                <a:srgbClr val="FFFF00"/>
              </a:solidFill>
              <a:effectLst>
                <a:outerShdw blurRad="38100" dist="38100" dir="2700000" algn="tl">
                  <a:srgbClr val="000000">
                    <a:alpha val="43137"/>
                  </a:srgbClr>
                </a:outerShdw>
              </a:effectLst>
            </a:endParaRPr>
          </a:p>
        </p:txBody>
      </p:sp>
      <p:sp>
        <p:nvSpPr>
          <p:cNvPr id="18" name="Rectángulo 17"/>
          <p:cNvSpPr/>
          <p:nvPr/>
        </p:nvSpPr>
        <p:spPr>
          <a:xfrm>
            <a:off x="2474686" y="4497877"/>
            <a:ext cx="7743368" cy="2123658"/>
          </a:xfrm>
          <a:prstGeom prst="rect">
            <a:avLst/>
          </a:prstGeom>
          <a:solidFill>
            <a:schemeClr val="accent3">
              <a:lumMod val="60000"/>
              <a:lumOff val="40000"/>
            </a:schemeClr>
          </a:solidFill>
          <a:ln w="38100">
            <a:solidFill>
              <a:schemeClr val="tx1"/>
            </a:solidFill>
          </a:ln>
        </p:spPr>
        <p:txBody>
          <a:bodyPr wrap="square">
            <a:spAutoFit/>
          </a:bodyPr>
          <a:lstStyle/>
          <a:p>
            <a:pPr algn="ctr"/>
            <a:r>
              <a:rPr lang="es-ES" sz="2000" dirty="0" smtClean="0">
                <a:latin typeface="Arial" panose="020B0604020202020204" pitchFamily="34" charset="0"/>
              </a:rPr>
              <a:t>La decisión de la elección del tipo de canal está influenciada entre otros por:</a:t>
            </a:r>
          </a:p>
          <a:p>
            <a:pPr algn="ctr"/>
            <a:endParaRPr lang="es-ES" sz="2000" dirty="0" smtClean="0">
              <a:latin typeface="Arial" panose="020B0604020202020204" pitchFamily="34" charset="0"/>
            </a:endParaRPr>
          </a:p>
          <a:p>
            <a:pPr marL="285750" indent="-285750" algn="ctr">
              <a:buFont typeface="Courier New" panose="02070309020205020404" pitchFamily="49" charset="0"/>
              <a:buChar char="o"/>
            </a:pPr>
            <a:r>
              <a:rPr lang="es-ES" b="1" dirty="0" smtClean="0">
                <a:solidFill>
                  <a:srgbClr val="FF0000"/>
                </a:solidFill>
              </a:rPr>
              <a:t>Costes </a:t>
            </a:r>
            <a:r>
              <a:rPr lang="es-ES" b="1" dirty="0">
                <a:solidFill>
                  <a:srgbClr val="FF0000"/>
                </a:solidFill>
              </a:rPr>
              <a:t>de almacenamiento. </a:t>
            </a:r>
          </a:p>
          <a:p>
            <a:pPr marL="285750" indent="-285750" algn="ctr">
              <a:buFont typeface="Courier New" panose="02070309020205020404" pitchFamily="49" charset="0"/>
              <a:buChar char="o"/>
            </a:pPr>
            <a:r>
              <a:rPr lang="es-ES" b="1" dirty="0" smtClean="0">
                <a:solidFill>
                  <a:srgbClr val="FF0000"/>
                </a:solidFill>
              </a:rPr>
              <a:t>Alcance </a:t>
            </a:r>
            <a:r>
              <a:rPr lang="es-ES" b="1" dirty="0">
                <a:solidFill>
                  <a:srgbClr val="FF0000"/>
                </a:solidFill>
              </a:rPr>
              <a:t>geográfico </a:t>
            </a:r>
            <a:endParaRPr lang="es-ES" b="1" dirty="0" smtClean="0">
              <a:solidFill>
                <a:srgbClr val="FF0000"/>
              </a:solidFill>
            </a:endParaRPr>
          </a:p>
          <a:p>
            <a:pPr marL="285750" indent="-285750" algn="ctr">
              <a:buFont typeface="Courier New" panose="02070309020205020404" pitchFamily="49" charset="0"/>
              <a:buChar char="o"/>
            </a:pPr>
            <a:r>
              <a:rPr lang="es-ES" b="1" dirty="0" smtClean="0">
                <a:solidFill>
                  <a:srgbClr val="FF0000"/>
                </a:solidFill>
              </a:rPr>
              <a:t>Control </a:t>
            </a:r>
            <a:r>
              <a:rPr lang="es-ES" b="1" dirty="0">
                <a:solidFill>
                  <a:srgbClr val="FF0000"/>
                </a:solidFill>
              </a:rPr>
              <a:t>sobre el producto. </a:t>
            </a:r>
          </a:p>
          <a:p>
            <a:pPr marL="285750" indent="-285750" algn="ctr">
              <a:buFont typeface="Courier New" panose="02070309020205020404" pitchFamily="49" charset="0"/>
              <a:buChar char="o"/>
            </a:pPr>
            <a:r>
              <a:rPr lang="es-ES" b="1" dirty="0" smtClean="0">
                <a:solidFill>
                  <a:srgbClr val="FF0000"/>
                </a:solidFill>
              </a:rPr>
              <a:t>Percepción de precios por los consumidores. </a:t>
            </a:r>
            <a:r>
              <a:rPr lang="es-ES" b="1" dirty="0">
                <a:solidFill>
                  <a:srgbClr val="FF0000"/>
                </a:solidFill>
              </a:rPr>
              <a:t>	</a:t>
            </a:r>
            <a:endParaRPr lang="en-US" sz="2000" dirty="0"/>
          </a:p>
        </p:txBody>
      </p:sp>
      <p:sp>
        <p:nvSpPr>
          <p:cNvPr id="19" name="Rectángulo 18"/>
          <p:cNvSpPr/>
          <p:nvPr/>
        </p:nvSpPr>
        <p:spPr>
          <a:xfrm>
            <a:off x="4412344" y="2951947"/>
            <a:ext cx="3839030" cy="1231106"/>
          </a:xfrm>
          <a:prstGeom prst="rect">
            <a:avLst/>
          </a:prstGeom>
          <a:solidFill>
            <a:schemeClr val="bg2">
              <a:lumMod val="90000"/>
            </a:schemeClr>
          </a:solidFill>
          <a:ln w="28575">
            <a:solidFill>
              <a:schemeClr val="tx1"/>
            </a:solidFill>
          </a:ln>
        </p:spPr>
        <p:txBody>
          <a:bodyPr wrap="square">
            <a:spAutoFit/>
          </a:bodyPr>
          <a:lstStyle/>
          <a:p>
            <a:pPr algn="ctr"/>
            <a:r>
              <a:rPr lang="es-ES" b="1" i="1" dirty="0" smtClean="0">
                <a:solidFill>
                  <a:srgbClr val="3B3B3A"/>
                </a:solidFill>
                <a:latin typeface="Arial" panose="020B0604020202020204" pitchFamily="34" charset="0"/>
              </a:rPr>
              <a:t>Cada </a:t>
            </a:r>
            <a:r>
              <a:rPr lang="es-ES" b="1" i="1" dirty="0">
                <a:solidFill>
                  <a:srgbClr val="3B3B3A"/>
                </a:solidFill>
                <a:latin typeface="Arial" panose="020B0604020202020204" pitchFamily="34" charset="0"/>
              </a:rPr>
              <a:t>canal debe considerarse como una entidad propia, con sus propias estrategias, ofertas y </a:t>
            </a:r>
            <a:r>
              <a:rPr lang="es-ES" sz="2000" b="1" i="1" dirty="0">
                <a:solidFill>
                  <a:srgbClr val="3B3B3A"/>
                </a:solidFill>
                <a:latin typeface="Arial" panose="020B0604020202020204" pitchFamily="34" charset="0"/>
              </a:rPr>
              <a:t>características</a:t>
            </a:r>
            <a:r>
              <a:rPr lang="es-ES" b="1" i="1" dirty="0">
                <a:solidFill>
                  <a:srgbClr val="3B3B3A"/>
                </a:solidFill>
                <a:latin typeface="Arial" panose="020B0604020202020204" pitchFamily="34" charset="0"/>
              </a:rPr>
              <a:t>. </a:t>
            </a:r>
            <a:endParaRPr lang="en-US" b="1" i="1" dirty="0"/>
          </a:p>
        </p:txBody>
      </p:sp>
    </p:spTree>
    <p:extLst>
      <p:ext uri="{BB962C8B-B14F-4D97-AF65-F5344CB8AC3E}">
        <p14:creationId xmlns:p14="http://schemas.microsoft.com/office/powerpoint/2010/main" val="1364508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632394" y="1059552"/>
            <a:ext cx="9872218" cy="543505"/>
          </a:xfrm>
        </p:spPr>
        <p:txBody>
          <a:bodyPr>
            <a:normAutofit/>
          </a:bodyPr>
          <a:lstStyle/>
          <a:p>
            <a:r>
              <a:rPr lang="en-US" sz="2000" b="1" dirty="0" smtClean="0">
                <a:solidFill>
                  <a:schemeClr val="tx1"/>
                </a:solidFill>
              </a:rPr>
              <a:t>CANALES DE VENTA - FASES</a:t>
            </a:r>
            <a:endParaRPr lang="en-US" sz="2000" dirty="0">
              <a:solidFill>
                <a:schemeClr val="tx1"/>
              </a:solidFill>
            </a:endParaRPr>
          </a:p>
        </p:txBody>
      </p:sp>
      <p:sp>
        <p:nvSpPr>
          <p:cNvPr id="14" name="Elipse 13"/>
          <p:cNvSpPr/>
          <p:nvPr/>
        </p:nvSpPr>
        <p:spPr>
          <a:xfrm>
            <a:off x="1350753" y="2161187"/>
            <a:ext cx="2404824" cy="1364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ipse 15"/>
          <p:cNvSpPr/>
          <p:nvPr/>
        </p:nvSpPr>
        <p:spPr>
          <a:xfrm>
            <a:off x="9228380" y="2169904"/>
            <a:ext cx="2404824" cy="1364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p:cNvSpPr txBox="1"/>
          <p:nvPr/>
        </p:nvSpPr>
        <p:spPr>
          <a:xfrm>
            <a:off x="9500537" y="2634361"/>
            <a:ext cx="1914953" cy="369332"/>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POSVENTA</a:t>
            </a:r>
            <a:endParaRPr lang="en-US" b="1" i="1" dirty="0">
              <a:solidFill>
                <a:srgbClr val="FFFF00"/>
              </a:solidFill>
              <a:effectLst>
                <a:outerShdw blurRad="38100" dist="38100" dir="2700000" algn="tl">
                  <a:srgbClr val="000000">
                    <a:alpha val="43137"/>
                  </a:srgbClr>
                </a:outerShdw>
              </a:effectLst>
            </a:endParaRPr>
          </a:p>
        </p:txBody>
      </p:sp>
      <p:sp>
        <p:nvSpPr>
          <p:cNvPr id="18" name="Rectángulo 17"/>
          <p:cNvSpPr/>
          <p:nvPr/>
        </p:nvSpPr>
        <p:spPr>
          <a:xfrm>
            <a:off x="1350753" y="3714113"/>
            <a:ext cx="10282451" cy="2631490"/>
          </a:xfrm>
          <a:prstGeom prst="rect">
            <a:avLst/>
          </a:prstGeom>
          <a:solidFill>
            <a:schemeClr val="accent3">
              <a:lumMod val="60000"/>
              <a:lumOff val="40000"/>
            </a:schemeClr>
          </a:solidFill>
          <a:ln w="38100">
            <a:solidFill>
              <a:schemeClr val="tx1"/>
            </a:solidFill>
          </a:ln>
        </p:spPr>
        <p:txBody>
          <a:bodyPr wrap="square">
            <a:spAutoFit/>
          </a:bodyPr>
          <a:lstStyle/>
          <a:p>
            <a:pPr algn="ctr"/>
            <a:r>
              <a:rPr lang="es-ES" sz="1900" b="1" i="1" dirty="0" smtClean="0">
                <a:effectLst>
                  <a:outerShdw blurRad="38100" dist="38100" dir="2700000" algn="tl">
                    <a:srgbClr val="000000">
                      <a:alpha val="43137"/>
                    </a:srgbClr>
                  </a:outerShdw>
                </a:effectLst>
                <a:latin typeface="Arial" panose="020B0604020202020204" pitchFamily="34" charset="0"/>
              </a:rPr>
              <a:t>Aspectos a considerar</a:t>
            </a:r>
            <a:r>
              <a:rPr lang="es-ES" sz="1900" dirty="0" smtClean="0">
                <a:latin typeface="Arial" panose="020B0604020202020204" pitchFamily="34" charset="0"/>
              </a:rPr>
              <a:t>:</a:t>
            </a:r>
          </a:p>
          <a:p>
            <a:pPr algn="ctr"/>
            <a:endParaRPr lang="es-ES" sz="1900" dirty="0" smtClean="0">
              <a:latin typeface="Arial" panose="020B0604020202020204" pitchFamily="34" charset="0"/>
            </a:endParaRPr>
          </a:p>
          <a:p>
            <a:pPr marL="285750" indent="-285750" algn="ctr">
              <a:buFont typeface="Courier New" panose="02070309020205020404" pitchFamily="49" charset="0"/>
              <a:buChar char="o"/>
            </a:pPr>
            <a:r>
              <a:rPr lang="es-ES" sz="1900" b="1" dirty="0" smtClean="0">
                <a:solidFill>
                  <a:srgbClr val="FF0000"/>
                </a:solidFill>
              </a:rPr>
              <a:t> </a:t>
            </a:r>
            <a:r>
              <a:rPr lang="es-ES" b="1" dirty="0">
                <a:solidFill>
                  <a:srgbClr val="FF0000"/>
                </a:solidFill>
              </a:rPr>
              <a:t>¿Cuál es el mejor método para presentar el producto o servicio ante los </a:t>
            </a:r>
            <a:r>
              <a:rPr lang="es-ES" b="1" dirty="0" smtClean="0">
                <a:solidFill>
                  <a:srgbClr val="FF0000"/>
                </a:solidFill>
              </a:rPr>
              <a:t>consumidores?</a:t>
            </a:r>
            <a:endParaRPr lang="es-ES" b="1" dirty="0">
              <a:solidFill>
                <a:srgbClr val="FF0000"/>
              </a:solidFill>
            </a:endParaRPr>
          </a:p>
          <a:p>
            <a:pPr marL="285750" indent="-285750" algn="ctr">
              <a:buFont typeface="Courier New" panose="02070309020205020404" pitchFamily="49" charset="0"/>
              <a:buChar char="o"/>
            </a:pPr>
            <a:r>
              <a:rPr lang="es-ES" b="1" dirty="0" smtClean="0">
                <a:solidFill>
                  <a:srgbClr val="FF0000"/>
                </a:solidFill>
              </a:rPr>
              <a:t> </a:t>
            </a:r>
            <a:r>
              <a:rPr lang="es-ES" b="1" dirty="0">
                <a:solidFill>
                  <a:srgbClr val="FF0000"/>
                </a:solidFill>
              </a:rPr>
              <a:t>A través de este canal, ¿qué productos o servicios son más adecuados para la venta?</a:t>
            </a:r>
          </a:p>
          <a:p>
            <a:pPr marL="285750" indent="-285750" algn="ctr">
              <a:buFont typeface="Courier New" panose="02070309020205020404" pitchFamily="49" charset="0"/>
              <a:buChar char="o"/>
            </a:pPr>
            <a:r>
              <a:rPr lang="es-ES" b="1" dirty="0" smtClean="0">
                <a:solidFill>
                  <a:srgbClr val="FF0000"/>
                </a:solidFill>
              </a:rPr>
              <a:t> </a:t>
            </a:r>
            <a:r>
              <a:rPr lang="es-ES" b="1" dirty="0">
                <a:solidFill>
                  <a:srgbClr val="FF0000"/>
                </a:solidFill>
              </a:rPr>
              <a:t>¿Qué métodos utilizan los clientes </a:t>
            </a:r>
            <a:r>
              <a:rPr lang="es-ES" b="1" dirty="0" smtClean="0">
                <a:solidFill>
                  <a:srgbClr val="FF0000"/>
                </a:solidFill>
              </a:rPr>
              <a:t>habitualmente </a:t>
            </a:r>
            <a:r>
              <a:rPr lang="es-ES" b="1" dirty="0">
                <a:solidFill>
                  <a:srgbClr val="FF0000"/>
                </a:solidFill>
              </a:rPr>
              <a:t>para acceder a los productos o servicios?</a:t>
            </a:r>
          </a:p>
          <a:p>
            <a:pPr marL="285750" indent="-285750" algn="ctr">
              <a:buFont typeface="Courier New" panose="02070309020205020404" pitchFamily="49" charset="0"/>
              <a:buChar char="o"/>
            </a:pPr>
            <a:r>
              <a:rPr lang="es-ES" b="1" dirty="0" smtClean="0">
                <a:solidFill>
                  <a:srgbClr val="FF0000"/>
                </a:solidFill>
              </a:rPr>
              <a:t> </a:t>
            </a:r>
            <a:r>
              <a:rPr lang="es-ES" b="1" dirty="0">
                <a:solidFill>
                  <a:srgbClr val="FF0000"/>
                </a:solidFill>
              </a:rPr>
              <a:t>¿Qué estrategias en cuanto a ofertas y descuentos se deberían implementar?</a:t>
            </a:r>
          </a:p>
          <a:p>
            <a:pPr marL="285750" indent="-285750" algn="ctr">
              <a:buFont typeface="Courier New" panose="02070309020205020404" pitchFamily="49" charset="0"/>
              <a:buChar char="o"/>
            </a:pPr>
            <a:r>
              <a:rPr lang="es-ES" b="1" dirty="0" smtClean="0">
                <a:solidFill>
                  <a:srgbClr val="FF0000"/>
                </a:solidFill>
              </a:rPr>
              <a:t> </a:t>
            </a:r>
            <a:r>
              <a:rPr lang="es-ES" b="1" dirty="0">
                <a:solidFill>
                  <a:srgbClr val="FF0000"/>
                </a:solidFill>
              </a:rPr>
              <a:t>¿Qué tipo de servicio al cliente y soporte técnico habrá de ofrecerse?</a:t>
            </a:r>
          </a:p>
          <a:p>
            <a:pPr marL="285750" indent="-285750" algn="ctr">
              <a:buFont typeface="Courier New" panose="02070309020205020404" pitchFamily="49" charset="0"/>
              <a:buChar char="o"/>
            </a:pPr>
            <a:r>
              <a:rPr lang="es-ES" b="1" dirty="0" smtClean="0">
                <a:solidFill>
                  <a:srgbClr val="FF0000"/>
                </a:solidFill>
              </a:rPr>
              <a:t>¿</a:t>
            </a:r>
            <a:r>
              <a:rPr lang="es-ES" b="1" dirty="0">
                <a:solidFill>
                  <a:srgbClr val="FF0000"/>
                </a:solidFill>
              </a:rPr>
              <a:t>Cómo se desarrollarán los seguimientos y los planes de contingencia?. 	</a:t>
            </a:r>
            <a:endParaRPr lang="en-US" dirty="0"/>
          </a:p>
        </p:txBody>
      </p:sp>
      <p:sp>
        <p:nvSpPr>
          <p:cNvPr id="11" name="Elipse 10"/>
          <p:cNvSpPr/>
          <p:nvPr/>
        </p:nvSpPr>
        <p:spPr>
          <a:xfrm>
            <a:off x="3244865" y="1761946"/>
            <a:ext cx="2404824" cy="1364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p:cNvSpPr txBox="1"/>
          <p:nvPr/>
        </p:nvSpPr>
        <p:spPr>
          <a:xfrm>
            <a:off x="3517022" y="2226403"/>
            <a:ext cx="1914953" cy="369332"/>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EVALUACIÓN</a:t>
            </a:r>
            <a:endParaRPr lang="en-US" b="1" i="1" dirty="0">
              <a:solidFill>
                <a:srgbClr val="FFFF00"/>
              </a:solidFill>
              <a:effectLst>
                <a:outerShdw blurRad="38100" dist="38100" dir="2700000" algn="tl">
                  <a:srgbClr val="000000">
                    <a:alpha val="43137"/>
                  </a:srgbClr>
                </a:outerShdw>
              </a:effectLst>
            </a:endParaRPr>
          </a:p>
        </p:txBody>
      </p:sp>
      <p:sp>
        <p:nvSpPr>
          <p:cNvPr id="20" name="Elipse 19"/>
          <p:cNvSpPr/>
          <p:nvPr/>
        </p:nvSpPr>
        <p:spPr>
          <a:xfrm>
            <a:off x="5193408" y="1545788"/>
            <a:ext cx="2404824" cy="1364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adroTexto 20"/>
          <p:cNvSpPr txBox="1"/>
          <p:nvPr/>
        </p:nvSpPr>
        <p:spPr>
          <a:xfrm>
            <a:off x="5465565" y="2010245"/>
            <a:ext cx="1914953" cy="369332"/>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COMPRA</a:t>
            </a:r>
            <a:endParaRPr lang="en-US" b="1" i="1" dirty="0">
              <a:solidFill>
                <a:srgbClr val="FFFF00"/>
              </a:solidFill>
              <a:effectLst>
                <a:outerShdw blurRad="38100" dist="38100" dir="2700000" algn="tl">
                  <a:srgbClr val="000000">
                    <a:alpha val="43137"/>
                  </a:srgbClr>
                </a:outerShdw>
              </a:effectLst>
            </a:endParaRPr>
          </a:p>
        </p:txBody>
      </p:sp>
      <p:sp>
        <p:nvSpPr>
          <p:cNvPr id="22" name="Elipse 21"/>
          <p:cNvSpPr/>
          <p:nvPr/>
        </p:nvSpPr>
        <p:spPr>
          <a:xfrm>
            <a:off x="7181864" y="1836069"/>
            <a:ext cx="2404824" cy="1364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adroTexto 22"/>
          <p:cNvSpPr txBox="1"/>
          <p:nvPr/>
        </p:nvSpPr>
        <p:spPr>
          <a:xfrm>
            <a:off x="7454021" y="2300526"/>
            <a:ext cx="1914953" cy="369332"/>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ENTREGA</a:t>
            </a:r>
            <a:endParaRPr lang="en-US" b="1" i="1" dirty="0">
              <a:solidFill>
                <a:srgbClr val="FFFF00"/>
              </a:solidFill>
              <a:effectLst>
                <a:outerShdw blurRad="38100" dist="38100" dir="2700000" algn="tl">
                  <a:srgbClr val="000000">
                    <a:alpha val="43137"/>
                  </a:srgbClr>
                </a:outerShdw>
              </a:effectLst>
            </a:endParaRPr>
          </a:p>
        </p:txBody>
      </p:sp>
      <p:sp>
        <p:nvSpPr>
          <p:cNvPr id="15" name="CuadroTexto 14"/>
          <p:cNvSpPr txBox="1"/>
          <p:nvPr/>
        </p:nvSpPr>
        <p:spPr>
          <a:xfrm>
            <a:off x="1351249" y="2625644"/>
            <a:ext cx="2382556" cy="369332"/>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RECONOCIMIENTO</a:t>
            </a:r>
            <a:endParaRPr lang="en-US"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792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16" name="Marcador de contenido 5"/>
          <p:cNvSpPr>
            <a:spLocks noGrp="1"/>
          </p:cNvSpPr>
          <p:nvPr>
            <p:ph idx="1"/>
          </p:nvPr>
        </p:nvSpPr>
        <p:spPr>
          <a:xfrm>
            <a:off x="1132115" y="1288266"/>
            <a:ext cx="4818742" cy="1437988"/>
          </a:xfrm>
        </p:spPr>
        <p:txBody>
          <a:bodyPr>
            <a:noAutofit/>
          </a:bodyPr>
          <a:lstStyle/>
          <a:p>
            <a:r>
              <a:rPr lang="en-US" sz="2200" b="1" dirty="0" smtClean="0">
                <a:solidFill>
                  <a:schemeClr val="tx1"/>
                </a:solidFill>
              </a:rPr>
              <a:t>CUENTA DE RESULTADOS</a:t>
            </a:r>
          </a:p>
          <a:p>
            <a:pPr marL="0" indent="0">
              <a:buNone/>
            </a:pPr>
            <a:endParaRPr lang="en-US" sz="2200" dirty="0">
              <a:solidFill>
                <a:schemeClr val="tx1"/>
              </a:solidFill>
            </a:endParaRPr>
          </a:p>
          <a:p>
            <a:pPr marL="0" indent="0">
              <a:spcBef>
                <a:spcPts val="0"/>
              </a:spcBef>
              <a:buNone/>
            </a:pPr>
            <a:r>
              <a:rPr lang="es-ES" sz="2400" dirty="0"/>
              <a:t>Análisis </a:t>
            </a:r>
            <a:r>
              <a:rPr lang="es-ES" sz="2400" b="1" dirty="0"/>
              <a:t>año tras </a:t>
            </a:r>
            <a:r>
              <a:rPr lang="es-ES" sz="2400" b="1" dirty="0" smtClean="0"/>
              <a:t>año;</a:t>
            </a:r>
          </a:p>
          <a:p>
            <a:pPr marL="0" indent="0">
              <a:spcBef>
                <a:spcPts val="0"/>
              </a:spcBef>
              <a:buNone/>
            </a:pPr>
            <a:r>
              <a:rPr lang="es-ES" sz="2400" b="1" dirty="0" smtClean="0"/>
              <a:t> </a:t>
            </a:r>
            <a:r>
              <a:rPr lang="es-ES" sz="2400" b="1" i="1" dirty="0" err="1" smtClean="0"/>
              <a:t>year</a:t>
            </a:r>
            <a:r>
              <a:rPr lang="es-ES" sz="2400" b="1" i="1" dirty="0" smtClean="0"/>
              <a:t> </a:t>
            </a:r>
            <a:r>
              <a:rPr lang="es-ES" sz="2400" b="1" i="1" dirty="0" err="1"/>
              <a:t>over</a:t>
            </a:r>
            <a:r>
              <a:rPr lang="es-ES" sz="2400" b="1" i="1" dirty="0"/>
              <a:t> </a:t>
            </a:r>
            <a:r>
              <a:rPr lang="es-ES" sz="2400" b="1" i="1" dirty="0" err="1"/>
              <a:t>year</a:t>
            </a:r>
            <a:r>
              <a:rPr lang="es-ES" sz="2400" b="1" i="1" dirty="0"/>
              <a:t> </a:t>
            </a:r>
            <a:r>
              <a:rPr lang="es-ES" sz="2400" b="1" i="1" dirty="0" smtClean="0"/>
              <a:t>análisis (</a:t>
            </a:r>
            <a:r>
              <a:rPr lang="es-ES" sz="2400" b="1" i="1" dirty="0" err="1" smtClean="0"/>
              <a:t>YoY</a:t>
            </a:r>
            <a:r>
              <a:rPr lang="es-ES" sz="2400" dirty="0" smtClean="0"/>
              <a:t>).</a:t>
            </a:r>
            <a:endParaRPr lang="en-US" sz="2200" dirty="0">
              <a:solidFill>
                <a:schemeClr val="tx1"/>
              </a:solidFill>
            </a:endParaRPr>
          </a:p>
        </p:txBody>
      </p:sp>
      <p:sp>
        <p:nvSpPr>
          <p:cNvPr id="29" name="4 Elipse"/>
          <p:cNvSpPr/>
          <p:nvPr/>
        </p:nvSpPr>
        <p:spPr>
          <a:xfrm>
            <a:off x="5439607" y="653142"/>
            <a:ext cx="5917269" cy="226113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30" name="5 Rectángulo"/>
          <p:cNvSpPr/>
          <p:nvPr/>
        </p:nvSpPr>
        <p:spPr>
          <a:xfrm>
            <a:off x="5673850" y="1014705"/>
            <a:ext cx="5448781" cy="1754326"/>
          </a:xfrm>
          <a:prstGeom prst="rect">
            <a:avLst/>
          </a:prstGeom>
        </p:spPr>
        <p:txBody>
          <a:bodyPr wrap="square">
            <a:spAutoFit/>
          </a:bodyPr>
          <a:lstStyle/>
          <a:p>
            <a:pPr algn="ctr"/>
            <a:r>
              <a:rPr lang="es-ES" b="1" dirty="0" smtClean="0"/>
              <a:t>Análisis </a:t>
            </a:r>
            <a:r>
              <a:rPr lang="es-ES" b="1" dirty="0"/>
              <a:t>financiero que compara diferentes tipos de datos con el fin de conocer las variables de crecimiento o decrecimiento de la </a:t>
            </a:r>
            <a:r>
              <a:rPr lang="es-ES" b="1" dirty="0" smtClean="0"/>
              <a:t>organización. </a:t>
            </a:r>
            <a:endParaRPr lang="es-ES" b="1" dirty="0"/>
          </a:p>
          <a:p>
            <a:pPr algn="ctr"/>
            <a:r>
              <a:rPr lang="es-ES" b="1" dirty="0"/>
              <a:t>B</a:t>
            </a:r>
            <a:r>
              <a:rPr lang="es-ES" b="1" dirty="0" smtClean="0"/>
              <a:t>ase objetiva </a:t>
            </a:r>
            <a:r>
              <a:rPr lang="es-ES" b="1" dirty="0"/>
              <a:t>y analítica: </a:t>
            </a:r>
            <a:r>
              <a:rPr lang="es-ES" b="1" dirty="0" smtClean="0"/>
              <a:t>aspectos que han </a:t>
            </a:r>
            <a:r>
              <a:rPr lang="es-ES" b="1" dirty="0"/>
              <a:t>mejorado y </a:t>
            </a:r>
            <a:r>
              <a:rPr lang="es-ES" b="1" dirty="0" smtClean="0"/>
              <a:t>que </a:t>
            </a:r>
            <a:r>
              <a:rPr lang="es-ES" b="1" dirty="0"/>
              <a:t>han </a:t>
            </a:r>
            <a:r>
              <a:rPr lang="es-ES" b="1" dirty="0" smtClean="0"/>
              <a:t>empeorado.</a:t>
            </a:r>
            <a:endParaRPr lang="es-AR" sz="2000" b="1" dirty="0"/>
          </a:p>
        </p:txBody>
      </p:sp>
      <p:sp>
        <p:nvSpPr>
          <p:cNvPr id="31" name="6 Lágrima"/>
          <p:cNvSpPr/>
          <p:nvPr/>
        </p:nvSpPr>
        <p:spPr>
          <a:xfrm rot="5400000">
            <a:off x="5652010" y="3727357"/>
            <a:ext cx="1582189" cy="208689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FF00"/>
              </a:solidFill>
            </a:endParaRPr>
          </a:p>
        </p:txBody>
      </p:sp>
      <p:sp>
        <p:nvSpPr>
          <p:cNvPr id="32" name="7 CuadroTexto"/>
          <p:cNvSpPr txBox="1"/>
          <p:nvPr/>
        </p:nvSpPr>
        <p:spPr>
          <a:xfrm>
            <a:off x="5414172" y="4307777"/>
            <a:ext cx="2086894" cy="1015663"/>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ELEMENTOS CLÁSICOS DE ANÁLISIS</a:t>
            </a:r>
            <a:endParaRPr lang="es-AR" sz="2000" b="1" i="1" dirty="0">
              <a:solidFill>
                <a:srgbClr val="FFFF00"/>
              </a:solidFill>
              <a:effectLst>
                <a:outerShdw blurRad="38100" dist="38100" dir="2700000" algn="tl">
                  <a:srgbClr val="000000">
                    <a:alpha val="43137"/>
                  </a:srgbClr>
                </a:outerShdw>
              </a:effectLst>
            </a:endParaRPr>
          </a:p>
        </p:txBody>
      </p:sp>
      <p:sp>
        <p:nvSpPr>
          <p:cNvPr id="33" name="8 Recortar rectángulo de esquina sencilla"/>
          <p:cNvSpPr/>
          <p:nvPr/>
        </p:nvSpPr>
        <p:spPr>
          <a:xfrm flipH="1">
            <a:off x="6443104" y="3193430"/>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ESTADO DE PÉRDIDAS Y GANANCIAS</a:t>
            </a:r>
            <a:endParaRPr lang="es-AR" sz="2000" b="1" i="1" dirty="0">
              <a:solidFill>
                <a:srgbClr val="002060"/>
              </a:solidFill>
              <a:effectLst>
                <a:outerShdw blurRad="38100" dist="38100" dir="2700000" algn="tl">
                  <a:srgbClr val="000000">
                    <a:alpha val="43137"/>
                  </a:srgbClr>
                </a:outerShdw>
              </a:effectLst>
            </a:endParaRPr>
          </a:p>
        </p:txBody>
      </p:sp>
      <p:sp>
        <p:nvSpPr>
          <p:cNvPr id="35" name="18 Recortar rectángulo de esquina sencilla"/>
          <p:cNvSpPr/>
          <p:nvPr/>
        </p:nvSpPr>
        <p:spPr>
          <a:xfrm flipH="1">
            <a:off x="7665437" y="3978112"/>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CONTROL DE EXISTENCIAS</a:t>
            </a:r>
            <a:endParaRPr lang="es-AR" sz="2000" b="1" i="1" dirty="0">
              <a:solidFill>
                <a:srgbClr val="002060"/>
              </a:solidFill>
              <a:effectLst>
                <a:outerShdw blurRad="38100" dist="38100" dir="2700000" algn="tl">
                  <a:srgbClr val="000000">
                    <a:alpha val="43137"/>
                  </a:srgbClr>
                </a:outerShdw>
              </a:effectLst>
            </a:endParaRPr>
          </a:p>
        </p:txBody>
      </p:sp>
      <p:sp>
        <p:nvSpPr>
          <p:cNvPr id="37" name="22 Recortar rectángulo de esquina sencilla"/>
          <p:cNvSpPr/>
          <p:nvPr/>
        </p:nvSpPr>
        <p:spPr>
          <a:xfrm flipH="1">
            <a:off x="7665437" y="4777816"/>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ANALISIS DE PARTIDAS</a:t>
            </a:r>
            <a:endParaRPr lang="es-AR" sz="2000" b="1" i="1" dirty="0">
              <a:solidFill>
                <a:srgbClr val="002060"/>
              </a:solidFill>
              <a:effectLst>
                <a:outerShdw blurRad="38100" dist="38100" dir="2700000" algn="tl">
                  <a:srgbClr val="000000">
                    <a:alpha val="43137"/>
                  </a:srgbClr>
                </a:outerShdw>
              </a:effectLst>
            </a:endParaRPr>
          </a:p>
        </p:txBody>
      </p:sp>
      <p:sp>
        <p:nvSpPr>
          <p:cNvPr id="39" name="24 Recortar rectángulo de esquina sencilla"/>
          <p:cNvSpPr/>
          <p:nvPr/>
        </p:nvSpPr>
        <p:spPr>
          <a:xfrm flipH="1">
            <a:off x="2671547" y="5540761"/>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DETERMINACIÓN DE GASTOS</a:t>
            </a:r>
            <a:endParaRPr lang="es-AR" sz="2000" b="1" i="1" dirty="0">
              <a:solidFill>
                <a:srgbClr val="002060"/>
              </a:solidFill>
              <a:effectLst>
                <a:outerShdw blurRad="38100" dist="38100" dir="2700000" algn="tl">
                  <a:srgbClr val="000000">
                    <a:alpha val="43137"/>
                  </a:srgbClr>
                </a:outerShdw>
              </a:effectLst>
            </a:endParaRPr>
          </a:p>
        </p:txBody>
      </p:sp>
      <p:sp>
        <p:nvSpPr>
          <p:cNvPr id="41" name="26 Recortar rectángulo de esquina sencilla"/>
          <p:cNvSpPr/>
          <p:nvPr/>
        </p:nvSpPr>
        <p:spPr>
          <a:xfrm flipH="1">
            <a:off x="2041932" y="4741739"/>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i="1" dirty="0" smtClean="0">
                <a:solidFill>
                  <a:srgbClr val="002060"/>
                </a:solidFill>
                <a:effectLst>
                  <a:outerShdw blurRad="38100" dist="38100" dir="2700000" algn="tl">
                    <a:srgbClr val="000000">
                      <a:alpha val="43137"/>
                    </a:srgbClr>
                  </a:outerShdw>
                </a:effectLst>
              </a:rPr>
              <a:t>RENTABILIDAD BRUTA</a:t>
            </a:r>
            <a:endParaRPr lang="es-AR" b="1" i="1" dirty="0">
              <a:solidFill>
                <a:srgbClr val="002060"/>
              </a:solidFill>
              <a:effectLst>
                <a:outerShdw blurRad="38100" dist="38100" dir="2700000" algn="tl">
                  <a:srgbClr val="000000">
                    <a:alpha val="43137"/>
                  </a:srgbClr>
                </a:outerShdw>
              </a:effectLst>
            </a:endParaRPr>
          </a:p>
        </p:txBody>
      </p:sp>
      <p:sp>
        <p:nvSpPr>
          <p:cNvPr id="43" name="28 Recortar rectángulo de esquina sencilla"/>
          <p:cNvSpPr/>
          <p:nvPr/>
        </p:nvSpPr>
        <p:spPr>
          <a:xfrm flipH="1">
            <a:off x="2048694" y="3978112"/>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RENTABILIDAD NETA</a:t>
            </a:r>
            <a:endParaRPr lang="es-AR" sz="2000" b="1" i="1" dirty="0">
              <a:solidFill>
                <a:srgbClr val="002060"/>
              </a:solidFill>
              <a:effectLst>
                <a:outerShdw blurRad="38100" dist="38100" dir="2700000" algn="tl">
                  <a:srgbClr val="000000">
                    <a:alpha val="43137"/>
                  </a:srgbClr>
                </a:outerShdw>
              </a:effectLst>
            </a:endParaRPr>
          </a:p>
        </p:txBody>
      </p:sp>
      <p:sp>
        <p:nvSpPr>
          <p:cNvPr id="45" name="30 Recortar rectángulo de esquina sencilla"/>
          <p:cNvSpPr/>
          <p:nvPr/>
        </p:nvSpPr>
        <p:spPr>
          <a:xfrm flipH="1">
            <a:off x="7428496" y="5570838"/>
            <a:ext cx="3224990" cy="1056495"/>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i="1" dirty="0" smtClean="0">
                <a:solidFill>
                  <a:srgbClr val="FF0000"/>
                </a:solidFill>
                <a:effectLst>
                  <a:outerShdw blurRad="38100" dist="38100" dir="2700000" algn="tl">
                    <a:srgbClr val="000000">
                      <a:alpha val="43137"/>
                    </a:srgbClr>
                  </a:outerShdw>
                </a:effectLst>
              </a:rPr>
              <a:t>RESUMEN EJECUTIVO</a:t>
            </a:r>
            <a:endParaRPr lang="es-AR" sz="2400" b="1" i="1" dirty="0">
              <a:solidFill>
                <a:srgbClr val="FF0000"/>
              </a:solidFill>
              <a:effectLst>
                <a:outerShdw blurRad="38100" dist="38100" dir="2700000" algn="tl">
                  <a:srgbClr val="000000">
                    <a:alpha val="43137"/>
                  </a:srgbClr>
                </a:outerShdw>
              </a:effectLst>
            </a:endParaRPr>
          </a:p>
        </p:txBody>
      </p:sp>
      <p:sp>
        <p:nvSpPr>
          <p:cNvPr id="49" name="34 Recortar rectángulo de esquina sencilla"/>
          <p:cNvSpPr/>
          <p:nvPr/>
        </p:nvSpPr>
        <p:spPr>
          <a:xfrm flipH="1">
            <a:off x="3136001" y="3196730"/>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BALANCE</a:t>
            </a:r>
            <a:endParaRPr lang="es-AR" sz="2000" b="1"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9737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16" name="Marcador de contenido 5"/>
          <p:cNvSpPr>
            <a:spLocks noGrp="1"/>
          </p:cNvSpPr>
          <p:nvPr>
            <p:ph idx="1"/>
          </p:nvPr>
        </p:nvSpPr>
        <p:spPr>
          <a:xfrm>
            <a:off x="1132115" y="1099584"/>
            <a:ext cx="4818742" cy="1437988"/>
          </a:xfrm>
        </p:spPr>
        <p:txBody>
          <a:bodyPr>
            <a:noAutofit/>
          </a:bodyPr>
          <a:lstStyle/>
          <a:p>
            <a:r>
              <a:rPr lang="en-US" sz="2400" b="1" dirty="0" smtClean="0">
                <a:solidFill>
                  <a:schemeClr val="tx1"/>
                </a:solidFill>
              </a:rPr>
              <a:t>CUENTA DE RESULTADOS</a:t>
            </a:r>
          </a:p>
        </p:txBody>
      </p:sp>
      <p:sp>
        <p:nvSpPr>
          <p:cNvPr id="37" name="22 Recortar rectángulo de esquina sencilla"/>
          <p:cNvSpPr/>
          <p:nvPr/>
        </p:nvSpPr>
        <p:spPr>
          <a:xfrm flipH="1">
            <a:off x="1182316" y="2972456"/>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ANALISIS DE PARTIDAS</a:t>
            </a:r>
            <a:endParaRPr lang="es-AR" sz="2000" b="1" i="1" dirty="0">
              <a:solidFill>
                <a:srgbClr val="002060"/>
              </a:solidFill>
              <a:effectLst>
                <a:outerShdw blurRad="38100" dist="38100" dir="2700000" algn="tl">
                  <a:srgbClr val="000000">
                    <a:alpha val="43137"/>
                  </a:srgbClr>
                </a:outerShdw>
              </a:effectLst>
            </a:endParaRPr>
          </a:p>
        </p:txBody>
      </p:sp>
      <p:sp>
        <p:nvSpPr>
          <p:cNvPr id="39" name="24 Recortar rectángulo de esquina sencilla"/>
          <p:cNvSpPr/>
          <p:nvPr/>
        </p:nvSpPr>
        <p:spPr>
          <a:xfrm flipH="1">
            <a:off x="1182316" y="1808125"/>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DETERMINACIÓN DE GASTOS</a:t>
            </a:r>
            <a:endParaRPr lang="es-AR" sz="2000" b="1" i="1" dirty="0">
              <a:solidFill>
                <a:srgbClr val="002060"/>
              </a:solidFill>
              <a:effectLst>
                <a:outerShdw blurRad="38100" dist="38100" dir="2700000" algn="tl">
                  <a:srgbClr val="000000">
                    <a:alpha val="43137"/>
                  </a:srgbClr>
                </a:outerShdw>
              </a:effectLst>
            </a:endParaRPr>
          </a:p>
        </p:txBody>
      </p:sp>
      <p:sp>
        <p:nvSpPr>
          <p:cNvPr id="9" name="18 Recortar rectángulo de esquina sencilla"/>
          <p:cNvSpPr/>
          <p:nvPr/>
        </p:nvSpPr>
        <p:spPr>
          <a:xfrm flipH="1">
            <a:off x="1155860" y="4225466"/>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CONTROL DE EXISTENCIAS</a:t>
            </a:r>
            <a:endParaRPr lang="es-AR" sz="2000" b="1" i="1" dirty="0">
              <a:solidFill>
                <a:srgbClr val="002060"/>
              </a:solidFill>
              <a:effectLst>
                <a:outerShdw blurRad="38100" dist="38100" dir="2700000" algn="tl">
                  <a:srgbClr val="000000">
                    <a:alpha val="43137"/>
                  </a:srgbClr>
                </a:outerShdw>
              </a:effectLst>
            </a:endParaRPr>
          </a:p>
        </p:txBody>
      </p:sp>
      <p:sp>
        <p:nvSpPr>
          <p:cNvPr id="5" name="Rectángulo 4"/>
          <p:cNvSpPr/>
          <p:nvPr/>
        </p:nvSpPr>
        <p:spPr>
          <a:xfrm>
            <a:off x="4804626" y="4123868"/>
            <a:ext cx="6922918" cy="923330"/>
          </a:xfrm>
          <a:prstGeom prst="rect">
            <a:avLst/>
          </a:prstGeom>
        </p:spPr>
        <p:txBody>
          <a:bodyPr wrap="square">
            <a:spAutoFit/>
          </a:bodyPr>
          <a:lstStyle/>
          <a:p>
            <a:r>
              <a:rPr lang="es-ES" dirty="0" smtClean="0"/>
              <a:t>La </a:t>
            </a:r>
            <a:r>
              <a:rPr lang="es-ES" dirty="0"/>
              <a:t>gestión de stocks se fundamenta en considerar </a:t>
            </a:r>
            <a:r>
              <a:rPr lang="es-ES" dirty="0" smtClean="0"/>
              <a:t>las existencias </a:t>
            </a:r>
            <a:r>
              <a:rPr lang="es-ES" dirty="0"/>
              <a:t>como costes </a:t>
            </a:r>
            <a:r>
              <a:rPr lang="es-ES" dirty="0" smtClean="0"/>
              <a:t>empresariales. Ratios usuales: rotación de inventario, existencias a ventas o a activos. </a:t>
            </a:r>
            <a:endParaRPr lang="en-US" dirty="0"/>
          </a:p>
        </p:txBody>
      </p:sp>
      <p:sp>
        <p:nvSpPr>
          <p:cNvPr id="6" name="Rectángulo 5"/>
          <p:cNvSpPr/>
          <p:nvPr/>
        </p:nvSpPr>
        <p:spPr>
          <a:xfrm>
            <a:off x="4804228" y="2885664"/>
            <a:ext cx="6930109" cy="923330"/>
          </a:xfrm>
          <a:prstGeom prst="rect">
            <a:avLst/>
          </a:prstGeom>
        </p:spPr>
        <p:txBody>
          <a:bodyPr wrap="square">
            <a:spAutoFit/>
          </a:bodyPr>
          <a:lstStyle/>
          <a:p>
            <a:r>
              <a:rPr lang="es-ES" dirty="0" smtClean="0"/>
              <a:t>Pequeñas partes </a:t>
            </a:r>
            <a:r>
              <a:rPr lang="es-ES" dirty="0"/>
              <a:t>de un presupuesto en </a:t>
            </a:r>
            <a:r>
              <a:rPr lang="es-ES" dirty="0" smtClean="0"/>
              <a:t>el </a:t>
            </a:r>
            <a:r>
              <a:rPr lang="es-ES" dirty="0"/>
              <a:t>que se realiza un cálculo de </a:t>
            </a:r>
            <a:r>
              <a:rPr lang="es-ES" dirty="0" smtClean="0"/>
              <a:t>los gastos </a:t>
            </a:r>
            <a:r>
              <a:rPr lang="es-ES" dirty="0"/>
              <a:t>que se van a requerir para una actividad concreta de un </a:t>
            </a:r>
            <a:r>
              <a:rPr lang="es-ES" dirty="0" smtClean="0"/>
              <a:t>presupuesto.</a:t>
            </a:r>
            <a:endParaRPr lang="en-US" dirty="0"/>
          </a:p>
        </p:txBody>
      </p:sp>
      <p:sp>
        <p:nvSpPr>
          <p:cNvPr id="7" name="Rectángulo 6"/>
          <p:cNvSpPr/>
          <p:nvPr/>
        </p:nvSpPr>
        <p:spPr>
          <a:xfrm>
            <a:off x="4804227" y="1724668"/>
            <a:ext cx="7379944" cy="923330"/>
          </a:xfrm>
          <a:prstGeom prst="rect">
            <a:avLst/>
          </a:prstGeom>
        </p:spPr>
        <p:txBody>
          <a:bodyPr wrap="square">
            <a:spAutoFit/>
          </a:bodyPr>
          <a:lstStyle/>
          <a:p>
            <a:r>
              <a:rPr lang="es-ES" dirty="0" smtClean="0"/>
              <a:t>Son </a:t>
            </a:r>
            <a:r>
              <a:rPr lang="es-ES" dirty="0"/>
              <a:t>las salidas de dinero, ya sean en efectivo o en otro medio </a:t>
            </a:r>
            <a:r>
              <a:rPr lang="es-ES" dirty="0" smtClean="0"/>
              <a:t>de pago</a:t>
            </a:r>
            <a:r>
              <a:rPr lang="es-ES" dirty="0"/>
              <a:t>. Constituyen todas las partidas que disminuyen los beneficios de la empresa o </a:t>
            </a:r>
            <a:r>
              <a:rPr lang="es-ES" dirty="0" smtClean="0"/>
              <a:t>aumentan sus </a:t>
            </a:r>
            <a:r>
              <a:rPr lang="es-ES" dirty="0"/>
              <a:t>pérdidas.</a:t>
            </a:r>
            <a:endParaRPr lang="en-US" dirty="0"/>
          </a:p>
        </p:txBody>
      </p:sp>
      <p:sp>
        <p:nvSpPr>
          <p:cNvPr id="14" name="34 Recortar rectángulo de esquina sencilla"/>
          <p:cNvSpPr/>
          <p:nvPr/>
        </p:nvSpPr>
        <p:spPr>
          <a:xfrm flipH="1">
            <a:off x="1141454" y="5426309"/>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BALANCE</a:t>
            </a:r>
            <a:endParaRPr lang="es-AR" sz="2000" b="1" i="1" dirty="0">
              <a:solidFill>
                <a:srgbClr val="002060"/>
              </a:solidFill>
              <a:effectLst>
                <a:outerShdw blurRad="38100" dist="38100" dir="2700000" algn="tl">
                  <a:srgbClr val="000000">
                    <a:alpha val="43137"/>
                  </a:srgbClr>
                </a:outerShdw>
              </a:effectLst>
            </a:endParaRPr>
          </a:p>
        </p:txBody>
      </p:sp>
      <p:sp>
        <p:nvSpPr>
          <p:cNvPr id="15" name="CuadroTexto 14"/>
          <p:cNvSpPr txBox="1"/>
          <p:nvPr/>
        </p:nvSpPr>
        <p:spPr>
          <a:xfrm>
            <a:off x="4764320" y="5556935"/>
            <a:ext cx="4749278" cy="369332"/>
          </a:xfrm>
          <a:prstGeom prst="rect">
            <a:avLst/>
          </a:prstGeom>
          <a:noFill/>
        </p:spPr>
        <p:txBody>
          <a:bodyPr wrap="square" rtlCol="0">
            <a:spAutoFit/>
          </a:bodyPr>
          <a:lstStyle/>
          <a:p>
            <a:r>
              <a:rPr lang="es-ES" dirty="0" smtClean="0"/>
              <a:t>Activos y pasivos corrientes, activos fijos</a:t>
            </a:r>
            <a:endParaRPr lang="en-US" dirty="0"/>
          </a:p>
        </p:txBody>
      </p:sp>
    </p:spTree>
    <p:extLst>
      <p:ext uri="{BB962C8B-B14F-4D97-AF65-F5344CB8AC3E}">
        <p14:creationId xmlns:p14="http://schemas.microsoft.com/office/powerpoint/2010/main" val="2369035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16" name="Marcador de contenido 5"/>
          <p:cNvSpPr>
            <a:spLocks noGrp="1"/>
          </p:cNvSpPr>
          <p:nvPr>
            <p:ph idx="1"/>
          </p:nvPr>
        </p:nvSpPr>
        <p:spPr>
          <a:xfrm>
            <a:off x="1132115" y="1088571"/>
            <a:ext cx="4818742" cy="1449001"/>
          </a:xfrm>
        </p:spPr>
        <p:txBody>
          <a:bodyPr>
            <a:noAutofit/>
          </a:bodyPr>
          <a:lstStyle/>
          <a:p>
            <a:r>
              <a:rPr lang="en-US" sz="2400" b="1" dirty="0" smtClean="0">
                <a:solidFill>
                  <a:schemeClr val="tx1"/>
                </a:solidFill>
              </a:rPr>
              <a:t>CUENTA DE RESULTADOS</a:t>
            </a:r>
          </a:p>
        </p:txBody>
      </p:sp>
      <p:sp>
        <p:nvSpPr>
          <p:cNvPr id="39" name="24 Recortar rectángulo de esquina sencilla"/>
          <p:cNvSpPr/>
          <p:nvPr/>
        </p:nvSpPr>
        <p:spPr>
          <a:xfrm flipH="1">
            <a:off x="1182316" y="1808125"/>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ESTADO DE PÉRDIDAS Y GANANCIAS (P&amp;G)</a:t>
            </a:r>
            <a:endParaRPr lang="es-AR" sz="2000" b="1" i="1" dirty="0">
              <a:solidFill>
                <a:srgbClr val="002060"/>
              </a:solidFill>
              <a:effectLst>
                <a:outerShdw blurRad="38100" dist="38100" dir="2700000" algn="tl">
                  <a:srgbClr val="000000">
                    <a:alpha val="43137"/>
                  </a:srgbClr>
                </a:outerShdw>
              </a:effectLst>
            </a:endParaRPr>
          </a:p>
        </p:txBody>
      </p:sp>
      <p:sp>
        <p:nvSpPr>
          <p:cNvPr id="7" name="Rectángulo 6"/>
          <p:cNvSpPr/>
          <p:nvPr/>
        </p:nvSpPr>
        <p:spPr>
          <a:xfrm>
            <a:off x="4702629" y="1724668"/>
            <a:ext cx="7379944" cy="1754326"/>
          </a:xfrm>
          <a:prstGeom prst="rect">
            <a:avLst/>
          </a:prstGeom>
        </p:spPr>
        <p:txBody>
          <a:bodyPr wrap="square">
            <a:spAutoFit/>
          </a:bodyPr>
          <a:lstStyle/>
          <a:p>
            <a:r>
              <a:rPr lang="es-ES" dirty="0"/>
              <a:t>La cuenta de resultados de una empresa es uno de los estados </a:t>
            </a:r>
            <a:r>
              <a:rPr lang="es-ES" dirty="0" smtClean="0"/>
              <a:t>financieros esenciales </a:t>
            </a:r>
            <a:r>
              <a:rPr lang="es-ES" dirty="0"/>
              <a:t>que le va a permitir conocer su evolución financiera en un período de </a:t>
            </a:r>
            <a:r>
              <a:rPr lang="es-ES" dirty="0" smtClean="0"/>
              <a:t>tiempo determinado</a:t>
            </a:r>
            <a:r>
              <a:rPr lang="es-ES" dirty="0"/>
              <a:t>. Esta cuenta </a:t>
            </a:r>
            <a:r>
              <a:rPr lang="es-ES" dirty="0" smtClean="0"/>
              <a:t>muestra </a:t>
            </a:r>
            <a:r>
              <a:rPr lang="es-ES" dirty="0"/>
              <a:t>los ingresos y gastos de una empresa </a:t>
            </a:r>
            <a:r>
              <a:rPr lang="es-ES" dirty="0" smtClean="0"/>
              <a:t>en un </a:t>
            </a:r>
            <a:r>
              <a:rPr lang="es-ES" dirty="0"/>
              <a:t>ejercicio fiscal, lo que va a resultar en dos situaciones: beneficios (ingresos &gt; gastos) </a:t>
            </a:r>
            <a:r>
              <a:rPr lang="es-ES" dirty="0" smtClean="0"/>
              <a:t>o pérdidas </a:t>
            </a:r>
            <a:r>
              <a:rPr lang="es-ES" dirty="0"/>
              <a:t>(gastos &gt; ingresos).</a:t>
            </a:r>
            <a:endParaRPr lang="en-US" dirty="0"/>
          </a:p>
        </p:txBody>
      </p:sp>
      <p:graphicFrame>
        <p:nvGraphicFramePr>
          <p:cNvPr id="11" name="Tabla 10"/>
          <p:cNvGraphicFramePr>
            <a:graphicFrameLocks noGrp="1"/>
          </p:cNvGraphicFramePr>
          <p:nvPr>
            <p:extLst>
              <p:ext uri="{D42A27DB-BD31-4B8C-83A1-F6EECF244321}">
                <p14:modId xmlns:p14="http://schemas.microsoft.com/office/powerpoint/2010/main" val="2054663227"/>
              </p:ext>
            </p:extLst>
          </p:nvPr>
        </p:nvGraphicFramePr>
        <p:xfrm>
          <a:off x="1182313" y="3941433"/>
          <a:ext cx="10690372" cy="2296160"/>
        </p:xfrm>
        <a:graphic>
          <a:graphicData uri="http://schemas.openxmlformats.org/drawingml/2006/table">
            <a:tbl>
              <a:tblPr firstRow="1" bandRow="1">
                <a:tableStyleId>{5C22544A-7EE6-4342-B048-85BDC9FD1C3A}</a:tableStyleId>
              </a:tblPr>
              <a:tblGrid>
                <a:gridCol w="5345186">
                  <a:extLst>
                    <a:ext uri="{9D8B030D-6E8A-4147-A177-3AD203B41FA5}">
                      <a16:colId xmlns:a16="http://schemas.microsoft.com/office/drawing/2014/main" val="3094831359"/>
                    </a:ext>
                  </a:extLst>
                </a:gridCol>
                <a:gridCol w="5345186">
                  <a:extLst>
                    <a:ext uri="{9D8B030D-6E8A-4147-A177-3AD203B41FA5}">
                      <a16:colId xmlns:a16="http://schemas.microsoft.com/office/drawing/2014/main" val="356014520"/>
                    </a:ext>
                  </a:extLst>
                </a:gridCol>
              </a:tblGrid>
              <a:tr h="370840">
                <a:tc gridSpan="2">
                  <a:txBody>
                    <a:bodyPr/>
                    <a:lstStyle/>
                    <a:p>
                      <a:pPr algn="ctr"/>
                      <a:r>
                        <a:rPr lang="es-ES" dirty="0" smtClean="0"/>
                        <a:t>Componentes</a:t>
                      </a:r>
                      <a:endParaRPr lang="en-US" dirty="0"/>
                    </a:p>
                  </a:txBody>
                  <a:tcPr/>
                </a:tc>
                <a:tc hMerge="1">
                  <a:txBody>
                    <a:bodyPr/>
                    <a:lstStyle/>
                    <a:p>
                      <a:endParaRPr lang="en-US" dirty="0"/>
                    </a:p>
                  </a:txBody>
                  <a:tcPr/>
                </a:tc>
                <a:extLst>
                  <a:ext uri="{0D108BD9-81ED-4DB2-BD59-A6C34878D82A}">
                    <a16:rowId xmlns:a16="http://schemas.microsoft.com/office/drawing/2014/main" val="3545830733"/>
                  </a:ext>
                </a:extLst>
              </a:tr>
              <a:tr h="370840">
                <a:tc>
                  <a:txBody>
                    <a:bodyPr/>
                    <a:lstStyle/>
                    <a:p>
                      <a:pPr algn="ctr"/>
                      <a:r>
                        <a:rPr lang="es-ES" b="1" i="1" dirty="0" smtClean="0">
                          <a:effectLst>
                            <a:outerShdw blurRad="38100" dist="38100" dir="2700000" algn="tl">
                              <a:srgbClr val="000000">
                                <a:alpha val="43137"/>
                              </a:srgbClr>
                            </a:outerShdw>
                          </a:effectLst>
                        </a:rPr>
                        <a:t>Ingresos</a:t>
                      </a:r>
                      <a:endParaRPr lang="en-US" b="1" i="1" dirty="0">
                        <a:effectLst>
                          <a:outerShdw blurRad="38100" dist="38100" dir="2700000" algn="tl">
                            <a:srgbClr val="000000">
                              <a:alpha val="43137"/>
                            </a:srgbClr>
                          </a:outerShdw>
                        </a:effectLst>
                      </a:endParaRPr>
                    </a:p>
                  </a:txBody>
                  <a:tcPr/>
                </a:tc>
                <a:tc>
                  <a:txBody>
                    <a:bodyPr/>
                    <a:lstStyle/>
                    <a:p>
                      <a:pPr algn="ctr"/>
                      <a:r>
                        <a:rPr lang="es-ES" b="1" i="1" dirty="0" smtClean="0">
                          <a:effectLst>
                            <a:outerShdw blurRad="38100" dist="38100" dir="2700000" algn="tl">
                              <a:srgbClr val="000000">
                                <a:alpha val="43137"/>
                              </a:srgbClr>
                            </a:outerShdw>
                          </a:effectLst>
                        </a:rPr>
                        <a:t>Gastos</a:t>
                      </a:r>
                      <a:endParaRPr lang="en-US" b="1" i="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298833936"/>
                  </a:ext>
                </a:extLst>
              </a:tr>
              <a:tr h="370840">
                <a:tc>
                  <a:txBody>
                    <a:bodyPr/>
                    <a:lstStyle/>
                    <a:p>
                      <a:r>
                        <a:rPr lang="es-ES" b="1" i="1" dirty="0" smtClean="0">
                          <a:solidFill>
                            <a:schemeClr val="tx1"/>
                          </a:solidFill>
                        </a:rPr>
                        <a:t>Ingresos de explotación</a:t>
                      </a:r>
                      <a:r>
                        <a:rPr lang="es-ES" b="1" dirty="0" smtClean="0">
                          <a:solidFill>
                            <a:schemeClr val="tx1"/>
                          </a:solidFill>
                        </a:rPr>
                        <a:t>: provenientes de</a:t>
                      </a:r>
                    </a:p>
                    <a:p>
                      <a:r>
                        <a:rPr lang="es-ES" b="1" dirty="0" smtClean="0">
                          <a:solidFill>
                            <a:schemeClr val="tx1"/>
                          </a:solidFill>
                        </a:rPr>
                        <a:t>la actividad habitual de la empresa.</a:t>
                      </a:r>
                    </a:p>
                  </a:txBody>
                  <a:tcPr/>
                </a:tc>
                <a:tc>
                  <a:txBody>
                    <a:bodyPr/>
                    <a:lstStyle/>
                    <a:p>
                      <a:r>
                        <a:rPr lang="es-ES" b="1" i="1" dirty="0" smtClean="0">
                          <a:solidFill>
                            <a:schemeClr val="tx1"/>
                          </a:solidFill>
                        </a:rPr>
                        <a:t>Gastos de explotación</a:t>
                      </a:r>
                      <a:r>
                        <a:rPr lang="es-ES" b="1" dirty="0" smtClean="0">
                          <a:solidFill>
                            <a:schemeClr val="tx1"/>
                          </a:solidFill>
                        </a:rPr>
                        <a:t>: costes derivados</a:t>
                      </a:r>
                    </a:p>
                    <a:p>
                      <a:r>
                        <a:rPr lang="es-ES" b="1" dirty="0" smtClean="0">
                          <a:solidFill>
                            <a:schemeClr val="tx1"/>
                          </a:solidFill>
                        </a:rPr>
                        <a:t>de la actividad habitual de la empresa.</a:t>
                      </a:r>
                    </a:p>
                  </a:txBody>
                  <a:tcPr/>
                </a:tc>
                <a:extLst>
                  <a:ext uri="{0D108BD9-81ED-4DB2-BD59-A6C34878D82A}">
                    <a16:rowId xmlns:a16="http://schemas.microsoft.com/office/drawing/2014/main" val="393992228"/>
                  </a:ext>
                </a:extLst>
              </a:tr>
              <a:tr h="370840">
                <a:tc>
                  <a:txBody>
                    <a:bodyPr/>
                    <a:lstStyle/>
                    <a:p>
                      <a:r>
                        <a:rPr lang="es-ES" b="1" i="1" dirty="0" smtClean="0">
                          <a:solidFill>
                            <a:schemeClr val="tx1"/>
                          </a:solidFill>
                        </a:rPr>
                        <a:t>Ingresos financieros</a:t>
                      </a:r>
                      <a:r>
                        <a:rPr lang="es-ES" b="1" dirty="0" smtClean="0">
                          <a:solidFill>
                            <a:schemeClr val="tx1"/>
                          </a:solidFill>
                        </a:rPr>
                        <a:t>: intereses que recibe</a:t>
                      </a:r>
                    </a:p>
                    <a:p>
                      <a:r>
                        <a:rPr lang="es-ES" b="1" dirty="0" smtClean="0">
                          <a:solidFill>
                            <a:schemeClr val="tx1"/>
                          </a:solidFill>
                        </a:rPr>
                        <a:t>una sociedad por sus operaciones financieras.</a:t>
                      </a:r>
                    </a:p>
                  </a:txBody>
                  <a:tcPr/>
                </a:tc>
                <a:tc>
                  <a:txBody>
                    <a:bodyPr/>
                    <a:lstStyle/>
                    <a:p>
                      <a:r>
                        <a:rPr lang="es-ES" b="1" i="1" dirty="0" smtClean="0">
                          <a:solidFill>
                            <a:schemeClr val="tx1"/>
                          </a:solidFill>
                        </a:rPr>
                        <a:t>Gastos financieros</a:t>
                      </a:r>
                      <a:r>
                        <a:rPr lang="es-ES" b="1" dirty="0" smtClean="0">
                          <a:solidFill>
                            <a:schemeClr val="tx1"/>
                          </a:solidFill>
                        </a:rPr>
                        <a:t>: intereses que se abonan</a:t>
                      </a:r>
                    </a:p>
                    <a:p>
                      <a:r>
                        <a:rPr lang="es-ES" b="1" dirty="0" smtClean="0">
                          <a:solidFill>
                            <a:schemeClr val="tx1"/>
                          </a:solidFill>
                        </a:rPr>
                        <a:t>a las entidades financieras.</a:t>
                      </a:r>
                      <a:endParaRPr lang="en-US" b="1" dirty="0" smtClean="0">
                        <a:solidFill>
                          <a:schemeClr val="tx1"/>
                        </a:solidFill>
                      </a:endParaRPr>
                    </a:p>
                    <a:p>
                      <a:endParaRPr lang="en-US" b="1" dirty="0">
                        <a:solidFill>
                          <a:schemeClr val="tx1"/>
                        </a:solidFill>
                      </a:endParaRPr>
                    </a:p>
                  </a:txBody>
                  <a:tcPr/>
                </a:tc>
                <a:extLst>
                  <a:ext uri="{0D108BD9-81ED-4DB2-BD59-A6C34878D82A}">
                    <a16:rowId xmlns:a16="http://schemas.microsoft.com/office/drawing/2014/main" val="1875927290"/>
                  </a:ext>
                </a:extLst>
              </a:tr>
            </a:tbl>
          </a:graphicData>
        </a:graphic>
      </p:graphicFrame>
    </p:spTree>
    <p:extLst>
      <p:ext uri="{BB962C8B-B14F-4D97-AF65-F5344CB8AC3E}">
        <p14:creationId xmlns:p14="http://schemas.microsoft.com/office/powerpoint/2010/main" val="332206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16" name="Marcador de contenido 5"/>
          <p:cNvSpPr>
            <a:spLocks noGrp="1"/>
          </p:cNvSpPr>
          <p:nvPr>
            <p:ph idx="1"/>
          </p:nvPr>
        </p:nvSpPr>
        <p:spPr>
          <a:xfrm>
            <a:off x="1132115" y="1114088"/>
            <a:ext cx="4818742" cy="1437988"/>
          </a:xfrm>
        </p:spPr>
        <p:txBody>
          <a:bodyPr>
            <a:noAutofit/>
          </a:bodyPr>
          <a:lstStyle/>
          <a:p>
            <a:r>
              <a:rPr lang="en-US" sz="2400" b="1" dirty="0" smtClean="0">
                <a:solidFill>
                  <a:schemeClr val="tx1"/>
                </a:solidFill>
              </a:rPr>
              <a:t>CUENTA DE RESULTADOS</a:t>
            </a:r>
          </a:p>
        </p:txBody>
      </p:sp>
      <p:sp>
        <p:nvSpPr>
          <p:cNvPr id="41" name="26 Recortar rectángulo de esquina sencilla"/>
          <p:cNvSpPr/>
          <p:nvPr/>
        </p:nvSpPr>
        <p:spPr>
          <a:xfrm flipH="1">
            <a:off x="1391317" y="2122747"/>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i="1" dirty="0" smtClean="0">
                <a:solidFill>
                  <a:srgbClr val="002060"/>
                </a:solidFill>
                <a:effectLst>
                  <a:outerShdw blurRad="38100" dist="38100" dir="2700000" algn="tl">
                    <a:srgbClr val="000000">
                      <a:alpha val="43137"/>
                    </a:srgbClr>
                  </a:outerShdw>
                </a:effectLst>
              </a:rPr>
              <a:t>RENTABILIDAD BRUTA</a:t>
            </a:r>
            <a:endParaRPr lang="es-AR" b="1" i="1" dirty="0">
              <a:solidFill>
                <a:srgbClr val="002060"/>
              </a:solidFill>
              <a:effectLst>
                <a:outerShdw blurRad="38100" dist="38100" dir="2700000" algn="tl">
                  <a:srgbClr val="000000">
                    <a:alpha val="43137"/>
                  </a:srgbClr>
                </a:outerShdw>
              </a:effectLst>
            </a:endParaRPr>
          </a:p>
        </p:txBody>
      </p:sp>
      <p:sp>
        <p:nvSpPr>
          <p:cNvPr id="43" name="28 Recortar rectángulo de esquina sencilla"/>
          <p:cNvSpPr/>
          <p:nvPr/>
        </p:nvSpPr>
        <p:spPr>
          <a:xfrm flipH="1">
            <a:off x="1391317" y="3429491"/>
            <a:ext cx="3172078" cy="651490"/>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i="1" dirty="0" smtClean="0">
                <a:solidFill>
                  <a:srgbClr val="002060"/>
                </a:solidFill>
                <a:effectLst>
                  <a:outerShdw blurRad="38100" dist="38100" dir="2700000" algn="tl">
                    <a:srgbClr val="000000">
                      <a:alpha val="43137"/>
                    </a:srgbClr>
                  </a:outerShdw>
                </a:effectLst>
              </a:rPr>
              <a:t>RENTABILIDAD NETA</a:t>
            </a:r>
            <a:endParaRPr lang="es-AR" sz="2000" b="1" i="1" dirty="0">
              <a:solidFill>
                <a:srgbClr val="002060"/>
              </a:solidFill>
              <a:effectLst>
                <a:outerShdw blurRad="38100" dist="38100" dir="2700000" algn="tl">
                  <a:srgbClr val="000000">
                    <a:alpha val="43137"/>
                  </a:srgbClr>
                </a:outerShdw>
              </a:effectLst>
            </a:endParaRPr>
          </a:p>
        </p:txBody>
      </p:sp>
      <p:sp>
        <p:nvSpPr>
          <p:cNvPr id="4" name="Rectángulo 3"/>
          <p:cNvSpPr/>
          <p:nvPr/>
        </p:nvSpPr>
        <p:spPr>
          <a:xfrm>
            <a:off x="5050468" y="3325314"/>
            <a:ext cx="6096000" cy="1200329"/>
          </a:xfrm>
          <a:prstGeom prst="rect">
            <a:avLst/>
          </a:prstGeom>
        </p:spPr>
        <p:txBody>
          <a:bodyPr>
            <a:spAutoFit/>
          </a:bodyPr>
          <a:lstStyle/>
          <a:p>
            <a:r>
              <a:rPr lang="es-ES" dirty="0"/>
              <a:t>Todos los ingresos de un inversor antes de restar los gastos de la inversión en cuestión. no tiene en cuenta los costes fijos, los gastos financieros, las </a:t>
            </a:r>
            <a:r>
              <a:rPr lang="es-ES" dirty="0" smtClean="0"/>
              <a:t>amortizaciones ni </a:t>
            </a:r>
            <a:r>
              <a:rPr lang="es-ES" dirty="0"/>
              <a:t>los impuestos.</a:t>
            </a:r>
            <a:endParaRPr lang="en-US" dirty="0"/>
          </a:p>
        </p:txBody>
      </p:sp>
      <p:sp>
        <p:nvSpPr>
          <p:cNvPr id="5" name="Rectángulo 4"/>
          <p:cNvSpPr/>
          <p:nvPr/>
        </p:nvSpPr>
        <p:spPr>
          <a:xfrm>
            <a:off x="5050468" y="2054602"/>
            <a:ext cx="6778675" cy="923330"/>
          </a:xfrm>
          <a:prstGeom prst="rect">
            <a:avLst/>
          </a:prstGeom>
        </p:spPr>
        <p:txBody>
          <a:bodyPr wrap="square">
            <a:spAutoFit/>
          </a:bodyPr>
          <a:lstStyle/>
          <a:p>
            <a:r>
              <a:rPr lang="es-ES" dirty="0" smtClean="0"/>
              <a:t>Cantidad </a:t>
            </a:r>
            <a:r>
              <a:rPr lang="es-ES" dirty="0"/>
              <a:t>que obtiene el inversor después de haber restado los gastos a la inversión </a:t>
            </a:r>
            <a:r>
              <a:rPr lang="es-ES" dirty="0" smtClean="0"/>
              <a:t>realizada inicialmente.</a:t>
            </a:r>
          </a:p>
          <a:p>
            <a:r>
              <a:rPr lang="es-ES" dirty="0" smtClean="0"/>
              <a:t>Indicador usual: rentabilidad neta/ingresos</a:t>
            </a:r>
            <a:endParaRPr lang="en-US" dirty="0"/>
          </a:p>
        </p:txBody>
      </p:sp>
      <p:sp>
        <p:nvSpPr>
          <p:cNvPr id="18" name="30 Recortar rectángulo de esquina sencilla"/>
          <p:cNvSpPr/>
          <p:nvPr/>
        </p:nvSpPr>
        <p:spPr>
          <a:xfrm flipH="1">
            <a:off x="1338405" y="4806816"/>
            <a:ext cx="3224990" cy="1056495"/>
          </a:xfrm>
          <a:prstGeom prst="snip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i="1" dirty="0" smtClean="0">
                <a:solidFill>
                  <a:srgbClr val="FF0000"/>
                </a:solidFill>
                <a:effectLst>
                  <a:outerShdw blurRad="38100" dist="38100" dir="2700000" algn="tl">
                    <a:srgbClr val="000000">
                      <a:alpha val="43137"/>
                    </a:srgbClr>
                  </a:outerShdw>
                </a:effectLst>
              </a:rPr>
              <a:t>RESUMEN EJECUTIVO</a:t>
            </a:r>
            <a:endParaRPr lang="es-AR" sz="2400" b="1" i="1" dirty="0">
              <a:solidFill>
                <a:srgbClr val="FF0000"/>
              </a:solidFill>
              <a:effectLst>
                <a:outerShdw blurRad="38100" dist="38100" dir="2700000" algn="tl">
                  <a:srgbClr val="000000">
                    <a:alpha val="43137"/>
                  </a:srgbClr>
                </a:outerShdw>
              </a:effectLst>
            </a:endParaRPr>
          </a:p>
        </p:txBody>
      </p:sp>
      <p:sp>
        <p:nvSpPr>
          <p:cNvPr id="19" name="Rectángulo 18"/>
          <p:cNvSpPr/>
          <p:nvPr/>
        </p:nvSpPr>
        <p:spPr>
          <a:xfrm>
            <a:off x="5050468" y="4694802"/>
            <a:ext cx="6930109" cy="1754326"/>
          </a:xfrm>
          <a:prstGeom prst="rect">
            <a:avLst/>
          </a:prstGeom>
        </p:spPr>
        <p:txBody>
          <a:bodyPr wrap="square">
            <a:spAutoFit/>
          </a:bodyPr>
          <a:lstStyle/>
          <a:p>
            <a:r>
              <a:rPr lang="es-ES" dirty="0" smtClean="0"/>
              <a:t>Es </a:t>
            </a:r>
            <a:r>
              <a:rPr lang="es-ES" dirty="0"/>
              <a:t>la elaboración del plan empresarial a pequeña escala </a:t>
            </a:r>
            <a:r>
              <a:rPr lang="es-ES" dirty="0" smtClean="0"/>
              <a:t>para </a:t>
            </a:r>
            <a:r>
              <a:rPr lang="es-ES" dirty="0"/>
              <a:t>captar la atención de socios o inversores </a:t>
            </a:r>
            <a:r>
              <a:rPr lang="es-ES" dirty="0" smtClean="0"/>
              <a:t>sobre </a:t>
            </a:r>
            <a:r>
              <a:rPr lang="es-ES" dirty="0"/>
              <a:t>el negocio en </a:t>
            </a:r>
            <a:r>
              <a:rPr lang="es-ES" dirty="0" smtClean="0"/>
              <a:t>cuestión. Debe </a:t>
            </a:r>
            <a:r>
              <a:rPr lang="es-ES" dirty="0"/>
              <a:t>contener </a:t>
            </a:r>
            <a:r>
              <a:rPr lang="es-ES" dirty="0" smtClean="0"/>
              <a:t>los </a:t>
            </a:r>
            <a:r>
              <a:rPr lang="es-ES" dirty="0"/>
              <a:t>aspectos principales del negocio y por qué les puede </a:t>
            </a:r>
            <a:r>
              <a:rPr lang="es-ES" dirty="0" smtClean="0"/>
              <a:t>interesar: </a:t>
            </a:r>
            <a:r>
              <a:rPr lang="es-ES" dirty="0"/>
              <a:t>algunos datos financieros relevantes, como la financiación </a:t>
            </a:r>
            <a:r>
              <a:rPr lang="es-ES" dirty="0" smtClean="0"/>
              <a:t>externa necesaria </a:t>
            </a:r>
            <a:r>
              <a:rPr lang="es-ES" dirty="0"/>
              <a:t>e incluso el origen de los fondos.</a:t>
            </a:r>
            <a:endParaRPr lang="en-US" dirty="0"/>
          </a:p>
        </p:txBody>
      </p:sp>
    </p:spTree>
    <p:extLst>
      <p:ext uri="{BB962C8B-B14F-4D97-AF65-F5344CB8AC3E}">
        <p14:creationId xmlns:p14="http://schemas.microsoft.com/office/powerpoint/2010/main" val="733537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DEFINICIONES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5"/>
          <p:cNvSpPr>
            <a:spLocks noGrp="1"/>
          </p:cNvSpPr>
          <p:nvPr>
            <p:ph idx="1"/>
          </p:nvPr>
        </p:nvSpPr>
        <p:spPr>
          <a:xfrm>
            <a:off x="1175657" y="1654626"/>
            <a:ext cx="10328955" cy="3777622"/>
          </a:xfrm>
        </p:spPr>
        <p:txBody>
          <a:bodyPr>
            <a:noAutofit/>
          </a:bodyPr>
          <a:lstStyle/>
          <a:p>
            <a:pPr>
              <a:buNone/>
            </a:pPr>
            <a:r>
              <a:rPr lang="es-AR" sz="2300" b="1" dirty="0"/>
              <a:t>La formulación de </a:t>
            </a:r>
            <a:r>
              <a:rPr lang="es-AR" sz="2300" b="1" dirty="0" smtClean="0"/>
              <a:t>las estrategias probablemente </a:t>
            </a:r>
            <a:r>
              <a:rPr lang="es-AR" sz="2300" b="1" dirty="0"/>
              <a:t>sea el tema más discutido y debatido del mundo empresarial. Diferentes generaciones de líderes </a:t>
            </a:r>
            <a:r>
              <a:rPr lang="es-AR" sz="2300" b="1" dirty="0" smtClean="0"/>
              <a:t>han </a:t>
            </a:r>
            <a:r>
              <a:rPr lang="es-AR" sz="2300" b="1" dirty="0"/>
              <a:t>considerado </a:t>
            </a:r>
            <a:r>
              <a:rPr lang="es-AR" sz="2300" b="1" dirty="0" smtClean="0"/>
              <a:t>el desarrollo </a:t>
            </a:r>
            <a:r>
              <a:rPr lang="es-AR" sz="2300" b="1" dirty="0"/>
              <a:t>de una buena estrategia como el factor diferenciador del éxito. </a:t>
            </a:r>
          </a:p>
          <a:p>
            <a:pPr>
              <a:buNone/>
            </a:pPr>
            <a:r>
              <a:rPr lang="es-AR" sz="2300" b="1" dirty="0"/>
              <a:t>Estudiosos </a:t>
            </a:r>
            <a:r>
              <a:rPr lang="es-AR" sz="2300" b="1" dirty="0" smtClean="0"/>
              <a:t>tienen </a:t>
            </a:r>
            <a:r>
              <a:rPr lang="es-AR" sz="2300" b="1" dirty="0"/>
              <a:t>opiniones y concepciones muy distintas de la estrategia y ni siquiera se ponen de acuerdo sobre su definición. </a:t>
            </a:r>
          </a:p>
          <a:p>
            <a:pPr>
              <a:buNone/>
            </a:pPr>
            <a:r>
              <a:rPr lang="es-AR" sz="2300" b="1" dirty="0"/>
              <a:t>Incluso el papel de </a:t>
            </a:r>
            <a:r>
              <a:rPr lang="es-AR" sz="2300" b="1" dirty="0" smtClean="0"/>
              <a:t>los </a:t>
            </a:r>
            <a:r>
              <a:rPr lang="es-AR" sz="2300" b="1" dirty="0"/>
              <a:t>planes estratégicos se ha puesto en duda recientemente por quienes sugieren que nuestro entorno empresarial, tan dinámico y en rápida evolución, vuelve ineficaz una estrategia a largo plazo y casi instantáneamente obsoleta. </a:t>
            </a:r>
          </a:p>
          <a:p>
            <a:pPr>
              <a:buNone/>
            </a:pPr>
            <a:r>
              <a:rPr lang="es-AR" sz="2300" b="1" dirty="0"/>
              <a:t>Sin embargo, hay quienes sugieren lo contrario. </a:t>
            </a:r>
            <a:r>
              <a:rPr lang="es-AR" sz="2300" b="1" dirty="0" err="1" smtClean="0"/>
              <a:t>Porter</a:t>
            </a:r>
            <a:r>
              <a:rPr lang="es-AR" sz="2300" b="1" dirty="0" smtClean="0"/>
              <a:t> </a:t>
            </a:r>
            <a:r>
              <a:rPr lang="es-AR" sz="2300" b="1" dirty="0"/>
              <a:t>(1987), tal vez el pensador académico más conocido del mundo en el tema de estrategia, afirma que la estrategia nunca ha sido tan importante. </a:t>
            </a:r>
          </a:p>
          <a:p>
            <a:endParaRPr lang="en-US" sz="2300" dirty="0"/>
          </a:p>
        </p:txBody>
      </p:sp>
    </p:spTree>
    <p:extLst>
      <p:ext uri="{BB962C8B-B14F-4D97-AF65-F5344CB8AC3E}">
        <p14:creationId xmlns:p14="http://schemas.microsoft.com/office/powerpoint/2010/main" val="979344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248221" y="1045029"/>
            <a:ext cx="10479321" cy="5660571"/>
          </a:xfrm>
        </p:spPr>
        <p:txBody>
          <a:bodyPr>
            <a:noAutofit/>
          </a:bodyPr>
          <a:lstStyle/>
          <a:p>
            <a:pPr marL="0" indent="0" algn="ctr">
              <a:buNone/>
            </a:pPr>
            <a:r>
              <a:rPr lang="en-US" sz="2400" b="1" dirty="0" smtClean="0">
                <a:solidFill>
                  <a:schemeClr val="tx1"/>
                </a:solidFill>
              </a:rPr>
              <a:t>IDEAS </a:t>
            </a:r>
            <a:r>
              <a:rPr lang="en-US" sz="2400" b="1" dirty="0">
                <a:solidFill>
                  <a:schemeClr val="tx1"/>
                </a:solidFill>
              </a:rPr>
              <a:t>CLAVE </a:t>
            </a:r>
            <a:endParaRPr lang="en-US" sz="2400" dirty="0">
              <a:solidFill>
                <a:schemeClr val="tx1"/>
              </a:solidFill>
            </a:endParaRPr>
          </a:p>
          <a:p>
            <a:r>
              <a:rPr lang="es-ES" dirty="0">
                <a:solidFill>
                  <a:schemeClr val="tx1"/>
                </a:solidFill>
              </a:rPr>
              <a:t>Los objetivos representan la clave de cualquier </a:t>
            </a:r>
            <a:r>
              <a:rPr lang="es-ES" dirty="0" err="1">
                <a:solidFill>
                  <a:schemeClr val="tx1"/>
                </a:solidFill>
              </a:rPr>
              <a:t>business</a:t>
            </a:r>
            <a:r>
              <a:rPr lang="es-ES" dirty="0">
                <a:solidFill>
                  <a:schemeClr val="tx1"/>
                </a:solidFill>
              </a:rPr>
              <a:t> plan: las metas que se quieren alcanzar a través de la consecución de la estrategia empresarial. </a:t>
            </a:r>
          </a:p>
          <a:p>
            <a:r>
              <a:rPr lang="es-ES" dirty="0">
                <a:solidFill>
                  <a:schemeClr val="tx1"/>
                </a:solidFill>
              </a:rPr>
              <a:t> Cuando se hace referencia al mercado objetivo se quiere determinar el grupo de clientes que se considera ideal para el producto o servicio que se comercializa. </a:t>
            </a:r>
            <a:r>
              <a:rPr lang="es-ES" dirty="0" smtClean="0">
                <a:solidFill>
                  <a:schemeClr val="tx1"/>
                </a:solidFill>
              </a:rPr>
              <a:t>Se </a:t>
            </a:r>
            <a:r>
              <a:rPr lang="es-ES" dirty="0">
                <a:solidFill>
                  <a:schemeClr val="tx1"/>
                </a:solidFill>
              </a:rPr>
              <a:t>puede considerar </a:t>
            </a:r>
            <a:r>
              <a:rPr lang="es-ES" dirty="0" smtClean="0">
                <a:solidFill>
                  <a:schemeClr val="tx1"/>
                </a:solidFill>
              </a:rPr>
              <a:t>el </a:t>
            </a:r>
            <a:r>
              <a:rPr lang="es-ES" dirty="0">
                <a:solidFill>
                  <a:schemeClr val="tx1"/>
                </a:solidFill>
              </a:rPr>
              <a:t>segmento al cual se va a destinar un producto o servicio concreto. </a:t>
            </a:r>
          </a:p>
          <a:p>
            <a:r>
              <a:rPr lang="es-ES" dirty="0">
                <a:solidFill>
                  <a:schemeClr val="tx1"/>
                </a:solidFill>
              </a:rPr>
              <a:t>El canal de venta de una empresa es el medio a través del cual esta muestra los productos o servicios a sus consumidores o potenciales clientes. </a:t>
            </a:r>
            <a:r>
              <a:rPr lang="es-ES" dirty="0" smtClean="0">
                <a:solidFill>
                  <a:schemeClr val="tx1"/>
                </a:solidFill>
              </a:rPr>
              <a:t>Se </a:t>
            </a:r>
            <a:r>
              <a:rPr lang="es-ES" dirty="0">
                <a:solidFill>
                  <a:schemeClr val="tx1"/>
                </a:solidFill>
              </a:rPr>
              <a:t>puede hablar de canal de venta pero también de divulgación, ya que este permite la </a:t>
            </a:r>
            <a:r>
              <a:rPr lang="es-ES" dirty="0" smtClean="0">
                <a:solidFill>
                  <a:schemeClr val="tx1"/>
                </a:solidFill>
              </a:rPr>
              <a:t>promoción. </a:t>
            </a:r>
            <a:endParaRPr lang="es-ES" dirty="0">
              <a:solidFill>
                <a:schemeClr val="tx1"/>
              </a:solidFill>
            </a:endParaRPr>
          </a:p>
          <a:p>
            <a:r>
              <a:rPr lang="es-ES" dirty="0">
                <a:solidFill>
                  <a:schemeClr val="tx1"/>
                </a:solidFill>
              </a:rPr>
              <a:t>El </a:t>
            </a:r>
            <a:r>
              <a:rPr lang="es-ES" dirty="0" err="1">
                <a:solidFill>
                  <a:schemeClr val="tx1"/>
                </a:solidFill>
              </a:rPr>
              <a:t>YoY</a:t>
            </a:r>
            <a:r>
              <a:rPr lang="es-ES" dirty="0">
                <a:solidFill>
                  <a:schemeClr val="tx1"/>
                </a:solidFill>
              </a:rPr>
              <a:t> es un tipo de análisis financiero que asegura la comparación de varios tipos de datos con el fin de conocer los indicadores de crecimiento o decrecimiento.</a:t>
            </a:r>
          </a:p>
          <a:p>
            <a:r>
              <a:rPr lang="es-ES" dirty="0" smtClean="0">
                <a:solidFill>
                  <a:schemeClr val="tx1"/>
                </a:solidFill>
              </a:rPr>
              <a:t>El </a:t>
            </a:r>
            <a:r>
              <a:rPr lang="es-ES" dirty="0">
                <a:solidFill>
                  <a:schemeClr val="tx1"/>
                </a:solidFill>
              </a:rPr>
              <a:t>control de las existencias y su gestión es </a:t>
            </a:r>
            <a:r>
              <a:rPr lang="es-ES" dirty="0" smtClean="0">
                <a:solidFill>
                  <a:schemeClr val="tx1"/>
                </a:solidFill>
              </a:rPr>
              <a:t>un elemento esencial </a:t>
            </a:r>
            <a:r>
              <a:rPr lang="es-ES" dirty="0">
                <a:solidFill>
                  <a:schemeClr val="tx1"/>
                </a:solidFill>
              </a:rPr>
              <a:t>que hay que tener en cuenta para llevar a cabo una estructuración financiera </a:t>
            </a:r>
            <a:r>
              <a:rPr lang="es-ES" dirty="0" smtClean="0">
                <a:solidFill>
                  <a:schemeClr val="tx1"/>
                </a:solidFill>
              </a:rPr>
              <a:t>adecuada de </a:t>
            </a:r>
            <a:r>
              <a:rPr lang="es-ES" dirty="0">
                <a:solidFill>
                  <a:schemeClr val="tx1"/>
                </a:solidFill>
              </a:rPr>
              <a:t>la </a:t>
            </a:r>
            <a:r>
              <a:rPr lang="es-ES" dirty="0" smtClean="0">
                <a:solidFill>
                  <a:schemeClr val="tx1"/>
                </a:solidFill>
              </a:rPr>
              <a:t>empresa. Se </a:t>
            </a:r>
            <a:r>
              <a:rPr lang="es-ES" dirty="0">
                <a:solidFill>
                  <a:schemeClr val="tx1"/>
                </a:solidFill>
              </a:rPr>
              <a:t>debe partir de una base inicial: la gestión de stocks se fundamenta en considerar las existencias como costes empresariales y, por ello, se deberán tener las mínimas posibles, siempre teniendo en cuenta un equilibrio. </a:t>
            </a:r>
          </a:p>
        </p:txBody>
      </p:sp>
    </p:spTree>
    <p:extLst>
      <p:ext uri="{BB962C8B-B14F-4D97-AF65-F5344CB8AC3E}">
        <p14:creationId xmlns:p14="http://schemas.microsoft.com/office/powerpoint/2010/main" val="2474870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248221" y="1045029"/>
            <a:ext cx="10479321" cy="5646057"/>
          </a:xfrm>
        </p:spPr>
        <p:txBody>
          <a:bodyPr>
            <a:noAutofit/>
          </a:bodyPr>
          <a:lstStyle/>
          <a:p>
            <a:pPr marL="0" indent="0" algn="ctr">
              <a:buNone/>
            </a:pPr>
            <a:r>
              <a:rPr lang="en-US" sz="2400" b="1" dirty="0" smtClean="0">
                <a:solidFill>
                  <a:schemeClr val="tx1"/>
                </a:solidFill>
              </a:rPr>
              <a:t>IDEAS </a:t>
            </a:r>
            <a:r>
              <a:rPr lang="en-US" sz="2400" b="1" dirty="0">
                <a:solidFill>
                  <a:schemeClr val="tx1"/>
                </a:solidFill>
              </a:rPr>
              <a:t>CLAVE </a:t>
            </a:r>
            <a:endParaRPr lang="en-US" sz="2400" dirty="0">
              <a:solidFill>
                <a:schemeClr val="tx1"/>
              </a:solidFill>
            </a:endParaRPr>
          </a:p>
          <a:p>
            <a:r>
              <a:rPr lang="es-ES" dirty="0" smtClean="0">
                <a:solidFill>
                  <a:schemeClr val="tx1"/>
                </a:solidFill>
              </a:rPr>
              <a:t>Cuando </a:t>
            </a:r>
            <a:r>
              <a:rPr lang="es-ES" dirty="0">
                <a:solidFill>
                  <a:schemeClr val="tx1"/>
                </a:solidFill>
              </a:rPr>
              <a:t>se hace referencia a una partida, se quiere conceptualizar una pequeña parte de un presupuesto donde se hace una previsión de ingresos necesarios para hacer frente a los gastos previstos de un ejercicio en concreto. </a:t>
            </a:r>
          </a:p>
          <a:p>
            <a:r>
              <a:rPr lang="es-ES" dirty="0">
                <a:solidFill>
                  <a:schemeClr val="tx1"/>
                </a:solidFill>
              </a:rPr>
              <a:t>La cuenta de resultados de una empresa es uno de los estados financieros esenciales que va a permitirle conocer su evolución financiera en un período de tiempo en concreto. Esta cuenta muestra los ingresos y gastos de una empresa en un ejercicio fiscal. </a:t>
            </a:r>
          </a:p>
          <a:p>
            <a:r>
              <a:rPr lang="es-ES" dirty="0">
                <a:solidFill>
                  <a:schemeClr val="tx1"/>
                </a:solidFill>
              </a:rPr>
              <a:t>La rentabilidad neta es la cantidad que obtiene el inversor después de haber restado los gastos a la inversión hecha inicialmente. Por ello, se expresa en cantidades monetarias. En cambio, la rentabilidad bruta hace referencia a todos los ingresos que posee un inversor sin haber extraído todos los gastos que ha tenido que efectuar en la inversión en cuestión. </a:t>
            </a:r>
          </a:p>
          <a:p>
            <a:r>
              <a:rPr lang="es-ES" dirty="0">
                <a:solidFill>
                  <a:schemeClr val="tx1"/>
                </a:solidFill>
              </a:rPr>
              <a:t>El resumen ejecutivo es la realización del plan empresarial a pequeña escala con la intención de captar la atención de socios o inversores para cerrar reuniones y debatir sobre el negocio en cuestión</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1092986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0411" y="2903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986971" y="1741712"/>
            <a:ext cx="10967577" cy="3777622"/>
          </a:xfrm>
        </p:spPr>
        <p:txBody>
          <a:bodyPr>
            <a:noAutofit/>
          </a:bodyPr>
          <a:lstStyle/>
          <a:p>
            <a:r>
              <a:rPr lang="en-US" sz="2400" b="1" dirty="0">
                <a:solidFill>
                  <a:schemeClr val="tx1"/>
                </a:solidFill>
              </a:rPr>
              <a:t>OBJETIVOS </a:t>
            </a:r>
            <a:endParaRPr lang="en-US" sz="2400" b="1" dirty="0" smtClean="0">
              <a:solidFill>
                <a:schemeClr val="tx1"/>
              </a:solidFill>
            </a:endParaRPr>
          </a:p>
          <a:p>
            <a:pPr marL="0" indent="0">
              <a:buNone/>
            </a:pPr>
            <a:endParaRPr lang="en-US" sz="1000" dirty="0">
              <a:solidFill>
                <a:schemeClr val="tx1"/>
              </a:solidFill>
            </a:endParaRPr>
          </a:p>
          <a:p>
            <a:pPr marL="0" indent="0">
              <a:buNone/>
            </a:pPr>
            <a:r>
              <a:rPr lang="es-ES" sz="2000" b="1" dirty="0">
                <a:solidFill>
                  <a:schemeClr val="tx1"/>
                </a:solidFill>
              </a:rPr>
              <a:t>• Conocer los aspectos principales </a:t>
            </a:r>
            <a:r>
              <a:rPr lang="es-ES" sz="2000" b="1" dirty="0" smtClean="0">
                <a:solidFill>
                  <a:schemeClr val="tx1"/>
                </a:solidFill>
              </a:rPr>
              <a:t>de </a:t>
            </a:r>
            <a:r>
              <a:rPr lang="es-ES" sz="2000" b="1" dirty="0">
                <a:solidFill>
                  <a:schemeClr val="tx1"/>
                </a:solidFill>
              </a:rPr>
              <a:t>la creación de un </a:t>
            </a:r>
            <a:r>
              <a:rPr lang="es-ES" sz="2000" b="1" dirty="0" err="1">
                <a:solidFill>
                  <a:schemeClr val="tx1"/>
                </a:solidFill>
              </a:rPr>
              <a:t>product</a:t>
            </a:r>
            <a:r>
              <a:rPr lang="es-ES" sz="2000" b="1" dirty="0">
                <a:solidFill>
                  <a:schemeClr val="tx1"/>
                </a:solidFill>
              </a:rPr>
              <a:t> </a:t>
            </a:r>
            <a:r>
              <a:rPr lang="es-ES" sz="2000" b="1" dirty="0" err="1" smtClean="0">
                <a:solidFill>
                  <a:schemeClr val="tx1"/>
                </a:solidFill>
              </a:rPr>
              <a:t>roadmap</a:t>
            </a:r>
            <a:r>
              <a:rPr lang="es-ES" sz="2000" b="1" dirty="0" smtClean="0">
                <a:solidFill>
                  <a:schemeClr val="tx1"/>
                </a:solidFill>
              </a:rPr>
              <a:t> y </a:t>
            </a:r>
            <a:r>
              <a:rPr lang="es-ES" sz="2000" b="1" dirty="0">
                <a:solidFill>
                  <a:schemeClr val="tx1"/>
                </a:solidFill>
              </a:rPr>
              <a:t>su elaboración.</a:t>
            </a:r>
          </a:p>
          <a:p>
            <a:pPr marL="0" indent="0">
              <a:buNone/>
            </a:pPr>
            <a:r>
              <a:rPr lang="es-ES" sz="2000" b="1" dirty="0">
                <a:solidFill>
                  <a:schemeClr val="tx1"/>
                </a:solidFill>
              </a:rPr>
              <a:t>• Exponer </a:t>
            </a:r>
            <a:r>
              <a:rPr lang="es-ES" sz="2000" b="1" dirty="0" smtClean="0">
                <a:solidFill>
                  <a:schemeClr val="tx1"/>
                </a:solidFill>
              </a:rPr>
              <a:t>conceptos </a:t>
            </a:r>
            <a:r>
              <a:rPr lang="es-ES" sz="2000" b="1" dirty="0">
                <a:solidFill>
                  <a:schemeClr val="tx1"/>
                </a:solidFill>
              </a:rPr>
              <a:t>claves para ser capaz de desarrollar un plan de marketing</a:t>
            </a:r>
            <a:r>
              <a:rPr lang="es-ES" sz="2000" b="1" dirty="0" smtClean="0">
                <a:solidFill>
                  <a:schemeClr val="tx1"/>
                </a:solidFill>
              </a:rPr>
              <a:t>, así </a:t>
            </a:r>
            <a:r>
              <a:rPr lang="es-ES" sz="2000" b="1" dirty="0">
                <a:solidFill>
                  <a:schemeClr val="tx1"/>
                </a:solidFill>
              </a:rPr>
              <a:t>como su seguimiento y presupuesto.</a:t>
            </a:r>
          </a:p>
          <a:p>
            <a:pPr marL="0" indent="0">
              <a:buNone/>
            </a:pPr>
            <a:r>
              <a:rPr lang="es-ES" sz="2000" b="1" dirty="0">
                <a:solidFill>
                  <a:schemeClr val="tx1"/>
                </a:solidFill>
              </a:rPr>
              <a:t>• Establecer las funciones principales del departamento de operaciones y destacar el </a:t>
            </a:r>
            <a:r>
              <a:rPr lang="es-ES" sz="2000" b="1" dirty="0" smtClean="0">
                <a:solidFill>
                  <a:schemeClr val="tx1"/>
                </a:solidFill>
              </a:rPr>
              <a:t>concepto de </a:t>
            </a:r>
            <a:r>
              <a:rPr lang="es-ES" sz="2000" b="1" dirty="0">
                <a:solidFill>
                  <a:schemeClr val="tx1"/>
                </a:solidFill>
              </a:rPr>
              <a:t>calidad total.</a:t>
            </a:r>
          </a:p>
          <a:p>
            <a:pPr marL="0" indent="0">
              <a:buNone/>
            </a:pPr>
            <a:r>
              <a:rPr lang="es-ES" sz="2000" b="1" dirty="0">
                <a:solidFill>
                  <a:schemeClr val="tx1"/>
                </a:solidFill>
              </a:rPr>
              <a:t>• Desarrollar toda la operativa del área de recursos humanos desde una visión estratégica.</a:t>
            </a:r>
          </a:p>
          <a:p>
            <a:pPr marL="0" indent="0">
              <a:buNone/>
            </a:pPr>
            <a:r>
              <a:rPr lang="es-ES" sz="2000" b="1" dirty="0">
                <a:solidFill>
                  <a:schemeClr val="tx1"/>
                </a:solidFill>
              </a:rPr>
              <a:t>• Plantear aspectos financieros esenciales para poder tomar decisiones estratégicas.</a:t>
            </a:r>
          </a:p>
          <a:p>
            <a:pPr marL="0" indent="0">
              <a:buNone/>
            </a:pPr>
            <a:r>
              <a:rPr lang="es-ES" sz="2000" b="1" dirty="0">
                <a:solidFill>
                  <a:schemeClr val="tx1"/>
                </a:solidFill>
              </a:rPr>
              <a:t>• Comprender la importancia de la elaboración del mapa de riesgos y los planes de </a:t>
            </a:r>
            <a:r>
              <a:rPr lang="es-ES" sz="2000" b="1" dirty="0" smtClean="0">
                <a:solidFill>
                  <a:schemeClr val="tx1"/>
                </a:solidFill>
              </a:rPr>
              <a:t>contingencias en </a:t>
            </a:r>
            <a:r>
              <a:rPr lang="es-ES" sz="2000" b="1" dirty="0">
                <a:solidFill>
                  <a:schemeClr val="tx1"/>
                </a:solidFill>
              </a:rPr>
              <a:t>los negocios.</a:t>
            </a:r>
            <a:endParaRPr lang="en-US" sz="2000" dirty="0">
              <a:solidFill>
                <a:schemeClr val="tx1"/>
              </a:solidFill>
            </a:endParaRPr>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CuadroTexto 5"/>
          <p:cNvSpPr txBox="1"/>
          <p:nvPr/>
        </p:nvSpPr>
        <p:spPr>
          <a:xfrm>
            <a:off x="3765095" y="1248235"/>
            <a:ext cx="4391932" cy="492443"/>
          </a:xfrm>
          <a:prstGeom prst="rect">
            <a:avLst/>
          </a:prstGeom>
          <a:noFill/>
        </p:spPr>
        <p:txBody>
          <a:bodyPr wrap="square" rtlCol="0">
            <a:spAutoFit/>
          </a:bodyPr>
          <a:lstStyle/>
          <a:p>
            <a:pPr algn="ctr"/>
            <a:r>
              <a:rPr lang="es-ES" sz="2600" b="1" i="1" dirty="0" smtClean="0">
                <a:effectLst>
                  <a:outerShdw blurRad="38100" dist="38100" dir="2700000" algn="tl">
                    <a:srgbClr val="000000">
                      <a:alpha val="43137"/>
                    </a:srgbClr>
                  </a:outerShdw>
                </a:effectLst>
              </a:rPr>
              <a:t>MODELO DE NEGOCIO</a:t>
            </a:r>
            <a:endParaRPr lang="en-US" sz="2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0136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ortar rectángulo de esquina diagonal 31"/>
          <p:cNvSpPr/>
          <p:nvPr/>
        </p:nvSpPr>
        <p:spPr>
          <a:xfrm rot="5400000">
            <a:off x="4556116" y="4258274"/>
            <a:ext cx="1173821" cy="226135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ortar rectángulo de esquina diagonal 32"/>
          <p:cNvSpPr/>
          <p:nvPr/>
        </p:nvSpPr>
        <p:spPr>
          <a:xfrm rot="5400000">
            <a:off x="6866101" y="3734589"/>
            <a:ext cx="1173821" cy="226135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ortar rectángulo de esquina diagonal 26"/>
          <p:cNvSpPr/>
          <p:nvPr/>
        </p:nvSpPr>
        <p:spPr>
          <a:xfrm>
            <a:off x="3994110" y="2428022"/>
            <a:ext cx="2261355" cy="115968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ortar rectángulo de esquina diagonal 27"/>
          <p:cNvSpPr/>
          <p:nvPr/>
        </p:nvSpPr>
        <p:spPr>
          <a:xfrm rot="5400000">
            <a:off x="2234532" y="4837671"/>
            <a:ext cx="1173821" cy="226135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ortar rectángulo de esquina diagonal 30"/>
          <p:cNvSpPr/>
          <p:nvPr/>
        </p:nvSpPr>
        <p:spPr>
          <a:xfrm>
            <a:off x="1661736" y="1875175"/>
            <a:ext cx="2261355" cy="115968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ortar rectángulo de esquina diagonal 25"/>
          <p:cNvSpPr/>
          <p:nvPr/>
        </p:nvSpPr>
        <p:spPr>
          <a:xfrm>
            <a:off x="6333941" y="3041649"/>
            <a:ext cx="2261355" cy="115968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2070411" y="2903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1132115" y="3152887"/>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1327572" y="3619464"/>
            <a:ext cx="2486785" cy="11262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900" b="1" dirty="0">
                <a:solidFill>
                  <a:srgbClr val="FF0000"/>
                </a:solidFill>
                <a:effectLst>
                  <a:outerShdw blurRad="38100" dist="38100" dir="2700000" algn="tl">
                    <a:srgbClr val="000000">
                      <a:alpha val="43137"/>
                    </a:srgbClr>
                  </a:outerShdw>
                </a:effectLst>
              </a:rPr>
              <a:t>DESARROLLO DEL </a:t>
            </a:r>
            <a:r>
              <a:rPr lang="en-US" sz="1900" b="1" i="1" dirty="0">
                <a:solidFill>
                  <a:srgbClr val="FF0000"/>
                </a:solidFill>
                <a:effectLst>
                  <a:outerShdw blurRad="38100" dist="38100" dir="2700000" algn="tl">
                    <a:srgbClr val="000000">
                      <a:alpha val="43137"/>
                    </a:srgbClr>
                  </a:outerShdw>
                </a:effectLst>
              </a:rPr>
              <a:t>ROADMAP </a:t>
            </a:r>
            <a:r>
              <a:rPr lang="en-US" sz="1900" b="1" i="1" dirty="0" smtClean="0">
                <a:solidFill>
                  <a:srgbClr val="FF0000"/>
                </a:solidFill>
                <a:effectLst>
                  <a:outerShdw blurRad="38100" dist="38100" dir="2700000" algn="tl">
                    <a:srgbClr val="000000">
                      <a:alpha val="43137"/>
                    </a:srgbClr>
                  </a:outerShdw>
                </a:effectLst>
              </a:rPr>
              <a:t> </a:t>
            </a:r>
            <a:r>
              <a:rPr lang="en-US" sz="1900" b="1" dirty="0" smtClean="0">
                <a:solidFill>
                  <a:srgbClr val="FF0000"/>
                </a:solidFill>
                <a:effectLst>
                  <a:outerShdw blurRad="38100" dist="38100" dir="2700000" algn="tl">
                    <a:srgbClr val="000000">
                      <a:alpha val="43137"/>
                    </a:srgbClr>
                  </a:outerShdw>
                </a:effectLst>
              </a:rPr>
              <a:t>DE UN PRODUCTO O SERVICIO</a:t>
            </a:r>
            <a:endParaRPr lang="en-US" sz="1900" dirty="0">
              <a:solidFill>
                <a:srgbClr val="FF0000"/>
              </a:solidFill>
              <a:effectLst>
                <a:outerShdw blurRad="38100" dist="38100" dir="2700000" algn="tl">
                  <a:srgbClr val="000000">
                    <a:alpha val="43137"/>
                  </a:srgbClr>
                </a:outerShdw>
              </a:effectLst>
            </a:endParaRPr>
          </a:p>
        </p:txBody>
      </p:sp>
      <p:sp>
        <p:nvSpPr>
          <p:cNvPr id="8" name="Marcador de contenido 5"/>
          <p:cNvSpPr txBox="1">
            <a:spLocks/>
          </p:cNvSpPr>
          <p:nvPr/>
        </p:nvSpPr>
        <p:spPr>
          <a:xfrm>
            <a:off x="1132115" y="1205254"/>
            <a:ext cx="4818742" cy="13468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smtClean="0">
                <a:solidFill>
                  <a:schemeClr val="tx1"/>
                </a:solidFill>
              </a:rPr>
              <a:t>MODELO DE NEGOCIO</a:t>
            </a:r>
          </a:p>
        </p:txBody>
      </p:sp>
      <p:sp>
        <p:nvSpPr>
          <p:cNvPr id="10" name="CuadroTexto 9"/>
          <p:cNvSpPr txBox="1"/>
          <p:nvPr/>
        </p:nvSpPr>
        <p:spPr>
          <a:xfrm>
            <a:off x="1994129" y="2050805"/>
            <a:ext cx="1596571" cy="923330"/>
          </a:xfrm>
          <a:prstGeom prst="rect">
            <a:avLst/>
          </a:prstGeom>
          <a:noFill/>
        </p:spPr>
        <p:txBody>
          <a:bodyPr wrap="square" rtlCol="0">
            <a:spAutoFit/>
          </a:bodyPr>
          <a:lstStyle/>
          <a:p>
            <a:pPr algn="ctr"/>
            <a:r>
              <a:rPr lang="es-ES" b="1" dirty="0" smtClean="0">
                <a:solidFill>
                  <a:srgbClr val="FFFF00"/>
                </a:solidFill>
              </a:rPr>
              <a:t>DEFINICIÓN DE OBJETIVOS</a:t>
            </a:r>
            <a:endParaRPr lang="en-US" b="1" dirty="0">
              <a:solidFill>
                <a:srgbClr val="FFFF00"/>
              </a:solidFill>
            </a:endParaRPr>
          </a:p>
        </p:txBody>
      </p:sp>
      <p:sp>
        <p:nvSpPr>
          <p:cNvPr id="12" name="CuadroTexto 11"/>
          <p:cNvSpPr txBox="1"/>
          <p:nvPr/>
        </p:nvSpPr>
        <p:spPr>
          <a:xfrm>
            <a:off x="4341914" y="2553138"/>
            <a:ext cx="1518867" cy="923330"/>
          </a:xfrm>
          <a:prstGeom prst="rect">
            <a:avLst/>
          </a:prstGeom>
          <a:noFill/>
        </p:spPr>
        <p:txBody>
          <a:bodyPr wrap="square" rtlCol="0">
            <a:spAutoFit/>
          </a:bodyPr>
          <a:lstStyle/>
          <a:p>
            <a:pPr algn="ctr"/>
            <a:r>
              <a:rPr lang="es-ES" b="1" dirty="0" smtClean="0">
                <a:solidFill>
                  <a:srgbClr val="FFFF00"/>
                </a:solidFill>
              </a:rPr>
              <a:t>CLARIDAD Y CONCISIÓN</a:t>
            </a:r>
            <a:endParaRPr lang="en-US" b="1" dirty="0">
              <a:solidFill>
                <a:srgbClr val="FFFF00"/>
              </a:solidFill>
            </a:endParaRPr>
          </a:p>
        </p:txBody>
      </p:sp>
      <p:sp>
        <p:nvSpPr>
          <p:cNvPr id="14" name="CuadroTexto 13"/>
          <p:cNvSpPr txBox="1"/>
          <p:nvPr/>
        </p:nvSpPr>
        <p:spPr>
          <a:xfrm>
            <a:off x="6673585" y="3177252"/>
            <a:ext cx="1596571" cy="923330"/>
          </a:xfrm>
          <a:prstGeom prst="rect">
            <a:avLst/>
          </a:prstGeom>
          <a:noFill/>
        </p:spPr>
        <p:txBody>
          <a:bodyPr wrap="square" rtlCol="0">
            <a:spAutoFit/>
          </a:bodyPr>
          <a:lstStyle/>
          <a:p>
            <a:pPr algn="ctr"/>
            <a:r>
              <a:rPr lang="es-ES" b="1" dirty="0" smtClean="0">
                <a:solidFill>
                  <a:srgbClr val="FFFF00"/>
                </a:solidFill>
              </a:rPr>
              <a:t>HISTORIA DE LOS USUARIOS</a:t>
            </a:r>
            <a:endParaRPr lang="en-US" b="1" dirty="0">
              <a:solidFill>
                <a:srgbClr val="FFFF00"/>
              </a:solidFill>
            </a:endParaRPr>
          </a:p>
        </p:txBody>
      </p:sp>
      <p:sp>
        <p:nvSpPr>
          <p:cNvPr id="18" name="CuadroTexto 17"/>
          <p:cNvSpPr txBox="1"/>
          <p:nvPr/>
        </p:nvSpPr>
        <p:spPr>
          <a:xfrm>
            <a:off x="1963624" y="5795350"/>
            <a:ext cx="1596571" cy="369332"/>
          </a:xfrm>
          <a:prstGeom prst="rect">
            <a:avLst/>
          </a:prstGeom>
          <a:noFill/>
        </p:spPr>
        <p:txBody>
          <a:bodyPr wrap="square" rtlCol="0">
            <a:spAutoFit/>
          </a:bodyPr>
          <a:lstStyle/>
          <a:p>
            <a:pPr algn="ctr"/>
            <a:r>
              <a:rPr lang="es-ES" b="1" dirty="0" smtClean="0">
                <a:solidFill>
                  <a:srgbClr val="FFFF00"/>
                </a:solidFill>
              </a:rPr>
              <a:t>REVISIÓN</a:t>
            </a:r>
            <a:endParaRPr lang="en-US" b="1" dirty="0">
              <a:solidFill>
                <a:srgbClr val="FFFF00"/>
              </a:solidFill>
            </a:endParaRPr>
          </a:p>
        </p:txBody>
      </p:sp>
      <p:sp>
        <p:nvSpPr>
          <p:cNvPr id="20" name="CuadroTexto 19"/>
          <p:cNvSpPr txBox="1"/>
          <p:nvPr/>
        </p:nvSpPr>
        <p:spPr>
          <a:xfrm>
            <a:off x="4359572" y="5102090"/>
            <a:ext cx="1596571" cy="646331"/>
          </a:xfrm>
          <a:prstGeom prst="rect">
            <a:avLst/>
          </a:prstGeom>
          <a:noFill/>
        </p:spPr>
        <p:txBody>
          <a:bodyPr wrap="square" rtlCol="0">
            <a:spAutoFit/>
          </a:bodyPr>
          <a:lstStyle/>
          <a:p>
            <a:pPr algn="ctr"/>
            <a:r>
              <a:rPr lang="es-ES" b="1" dirty="0" smtClean="0">
                <a:solidFill>
                  <a:srgbClr val="FFFF00"/>
                </a:solidFill>
              </a:rPr>
              <a:t>CREACIÓN DE PANEL</a:t>
            </a:r>
            <a:endParaRPr lang="en-US" b="1" dirty="0">
              <a:solidFill>
                <a:srgbClr val="FFFF00"/>
              </a:solidFill>
            </a:endParaRPr>
          </a:p>
        </p:txBody>
      </p:sp>
      <p:sp>
        <p:nvSpPr>
          <p:cNvPr id="22" name="CuadroTexto 21"/>
          <p:cNvSpPr txBox="1"/>
          <p:nvPr/>
        </p:nvSpPr>
        <p:spPr>
          <a:xfrm>
            <a:off x="6275871" y="4567843"/>
            <a:ext cx="2264228" cy="646331"/>
          </a:xfrm>
          <a:prstGeom prst="rect">
            <a:avLst/>
          </a:prstGeom>
          <a:noFill/>
        </p:spPr>
        <p:txBody>
          <a:bodyPr wrap="square" rtlCol="0">
            <a:spAutoFit/>
          </a:bodyPr>
          <a:lstStyle/>
          <a:p>
            <a:pPr algn="ctr"/>
            <a:r>
              <a:rPr lang="es-ES" b="1" dirty="0" smtClean="0">
                <a:solidFill>
                  <a:srgbClr val="FFFF00"/>
                </a:solidFill>
              </a:rPr>
              <a:t>CATEGORIZACIÓN EN EPOPEYAS</a:t>
            </a:r>
            <a:endParaRPr lang="en-US" b="1" dirty="0">
              <a:solidFill>
                <a:srgbClr val="FFFF00"/>
              </a:solidFill>
            </a:endParaRPr>
          </a:p>
        </p:txBody>
      </p:sp>
      <p:sp>
        <p:nvSpPr>
          <p:cNvPr id="23" name="Recortar rectángulo de esquina diagonal 22"/>
          <p:cNvSpPr/>
          <p:nvPr/>
        </p:nvSpPr>
        <p:spPr>
          <a:xfrm>
            <a:off x="8658068" y="3683839"/>
            <a:ext cx="2261355" cy="115968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8672485" y="3812357"/>
            <a:ext cx="2246841" cy="923330"/>
          </a:xfrm>
          <a:prstGeom prst="rect">
            <a:avLst/>
          </a:prstGeom>
          <a:noFill/>
        </p:spPr>
        <p:txBody>
          <a:bodyPr wrap="square" rtlCol="0">
            <a:spAutoFit/>
          </a:bodyPr>
          <a:lstStyle/>
          <a:p>
            <a:pPr algn="ctr"/>
            <a:r>
              <a:rPr lang="es-ES" b="1" dirty="0" smtClean="0">
                <a:solidFill>
                  <a:srgbClr val="FFFF00"/>
                </a:solidFill>
              </a:rPr>
              <a:t>CARACTERISTICAS Y PRIORIDADES DEL PRODUCTO</a:t>
            </a:r>
            <a:endParaRPr lang="en-US" b="1" dirty="0">
              <a:solidFill>
                <a:srgbClr val="FFFF00"/>
              </a:solidFill>
            </a:endParaRPr>
          </a:p>
        </p:txBody>
      </p:sp>
    </p:spTree>
    <p:extLst>
      <p:ext uri="{BB962C8B-B14F-4D97-AF65-F5344CB8AC3E}">
        <p14:creationId xmlns:p14="http://schemas.microsoft.com/office/powerpoint/2010/main" val="2606205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9785" y="72573"/>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5" y="1230200"/>
            <a:ext cx="4818742" cy="143798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smtClean="0">
                <a:solidFill>
                  <a:schemeClr val="tx1"/>
                </a:solidFill>
              </a:rPr>
              <a:t>MODELO DE NEGOCIOS</a:t>
            </a:r>
          </a:p>
        </p:txBody>
      </p:sp>
      <p:sp>
        <p:nvSpPr>
          <p:cNvPr id="29" name="7 Elipse"/>
          <p:cNvSpPr/>
          <p:nvPr/>
        </p:nvSpPr>
        <p:spPr>
          <a:xfrm>
            <a:off x="6618223" y="1360826"/>
            <a:ext cx="4908102" cy="177425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3">
                  <a:lumMod val="50000"/>
                </a:schemeClr>
              </a:solidFill>
            </a:endParaRPr>
          </a:p>
        </p:txBody>
      </p:sp>
      <p:sp>
        <p:nvSpPr>
          <p:cNvPr id="30" name="8 Rectángulo"/>
          <p:cNvSpPr/>
          <p:nvPr/>
        </p:nvSpPr>
        <p:spPr>
          <a:xfrm>
            <a:off x="7210503" y="1578905"/>
            <a:ext cx="3657679" cy="1477328"/>
          </a:xfrm>
          <a:prstGeom prst="rect">
            <a:avLst/>
          </a:prstGeom>
        </p:spPr>
        <p:txBody>
          <a:bodyPr wrap="square">
            <a:spAutoFit/>
          </a:bodyPr>
          <a:lstStyle/>
          <a:p>
            <a:pPr algn="ctr"/>
            <a:r>
              <a:rPr lang="es-MX" b="1" dirty="0" smtClean="0">
                <a:solidFill>
                  <a:schemeClr val="accent1">
                    <a:lumMod val="50000"/>
                  </a:schemeClr>
                </a:solidFill>
              </a:rPr>
              <a:t>UN MODELO DE NEGOCIO DESCRIBE LAS BASES SOBRE LAS QUE UNA ORGANIZACIÓN CREA, PROPORCIONA Y CAPTA VALOR.</a:t>
            </a:r>
          </a:p>
        </p:txBody>
      </p:sp>
      <p:sp>
        <p:nvSpPr>
          <p:cNvPr id="34" name="9 Lágrima"/>
          <p:cNvSpPr/>
          <p:nvPr/>
        </p:nvSpPr>
        <p:spPr>
          <a:xfrm rot="2674490">
            <a:off x="1508427" y="1872351"/>
            <a:ext cx="2683791" cy="2752491"/>
          </a:xfrm>
          <a:prstGeom prst="teardrop">
            <a:avLst>
              <a:gd name="adj" fmla="val 11145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10 CuadroTexto"/>
          <p:cNvSpPr txBox="1"/>
          <p:nvPr/>
        </p:nvSpPr>
        <p:spPr>
          <a:xfrm>
            <a:off x="1741425" y="2377524"/>
            <a:ext cx="2232248" cy="1785104"/>
          </a:xfrm>
          <a:prstGeom prst="rect">
            <a:avLst/>
          </a:prstGeom>
          <a:noFill/>
        </p:spPr>
        <p:txBody>
          <a:bodyPr wrap="square" rtlCol="0">
            <a:spAutoFit/>
          </a:bodyPr>
          <a:lstStyle/>
          <a:p>
            <a:pPr algn="ctr"/>
            <a:r>
              <a:rPr lang="es-ES" sz="2200" b="1" i="1" dirty="0" smtClean="0">
                <a:effectLst>
                  <a:outerShdw blurRad="38100" dist="38100" dir="2700000" algn="tl">
                    <a:srgbClr val="000000">
                      <a:alpha val="43137"/>
                    </a:srgbClr>
                  </a:outerShdw>
                </a:effectLst>
              </a:rPr>
              <a:t>ELEMENTOS DE LA PROPUESTA DE VALOR Y DE LA FÓRMULA DE UTILIDADES</a:t>
            </a:r>
            <a:endParaRPr lang="es-AR" sz="2200" b="1" i="1" dirty="0">
              <a:effectLst>
                <a:outerShdw blurRad="38100" dist="38100" dir="2700000" algn="tl">
                  <a:srgbClr val="000000">
                    <a:alpha val="43137"/>
                  </a:srgbClr>
                </a:outerShdw>
              </a:effectLst>
            </a:endParaRPr>
          </a:p>
        </p:txBody>
      </p:sp>
      <p:sp>
        <p:nvSpPr>
          <p:cNvPr id="36" name="11 CuadroTexto"/>
          <p:cNvSpPr txBox="1"/>
          <p:nvPr/>
        </p:nvSpPr>
        <p:spPr>
          <a:xfrm>
            <a:off x="1237929" y="5058043"/>
            <a:ext cx="3406644" cy="1446550"/>
          </a:xfrm>
          <a:prstGeom prst="rect">
            <a:avLst/>
          </a:prstGeom>
          <a:noFill/>
        </p:spPr>
        <p:txBody>
          <a:bodyPr wrap="square" rtlCol="0">
            <a:spAutoFit/>
          </a:bodyPr>
          <a:lstStyle/>
          <a:p>
            <a:pPr algn="ctr"/>
            <a:r>
              <a:rPr lang="es-ES" sz="2200" b="1" i="1" dirty="0" smtClean="0">
                <a:solidFill>
                  <a:srgbClr val="FF0000"/>
                </a:solidFill>
                <a:effectLst>
                  <a:outerShdw blurRad="38100" dist="38100" dir="2700000" algn="tl">
                    <a:srgbClr val="000000">
                      <a:alpha val="43137"/>
                    </a:srgbClr>
                  </a:outerShdw>
                </a:effectLst>
              </a:rPr>
              <a:t>ESTABLECE EN UNA EMPRESA LA LÓGICA ECONÓMICA PARA GANAR DINERO</a:t>
            </a:r>
            <a:endParaRPr lang="es-AR" sz="2200" b="1" i="1" dirty="0">
              <a:solidFill>
                <a:srgbClr val="FF0000"/>
              </a:solidFill>
              <a:effectLst>
                <a:outerShdw blurRad="38100" dist="38100" dir="2700000" algn="tl">
                  <a:srgbClr val="000000">
                    <a:alpha val="43137"/>
                  </a:srgbClr>
                </a:outerShdw>
              </a:effectLst>
            </a:endParaRPr>
          </a:p>
        </p:txBody>
      </p:sp>
      <p:sp>
        <p:nvSpPr>
          <p:cNvPr id="3" name="Rectángulo 2"/>
          <p:cNvSpPr/>
          <p:nvPr/>
        </p:nvSpPr>
        <p:spPr>
          <a:xfrm>
            <a:off x="5432937" y="3478799"/>
            <a:ext cx="6163980" cy="3170099"/>
          </a:xfrm>
          <a:prstGeom prst="rect">
            <a:avLst/>
          </a:prstGeom>
        </p:spPr>
        <p:txBody>
          <a:bodyPr wrap="square">
            <a:spAutoFit/>
          </a:bodyPr>
          <a:lstStyle/>
          <a:p>
            <a:pPr algn="ctr"/>
            <a:r>
              <a:rPr lang="es-ES" sz="2000" b="1" i="1" dirty="0">
                <a:solidFill>
                  <a:srgbClr val="3B3B3A"/>
                </a:solidFill>
                <a:latin typeface="Arial" panose="020B0604020202020204" pitchFamily="34" charset="0"/>
              </a:rPr>
              <a:t>B</a:t>
            </a:r>
            <a:r>
              <a:rPr lang="es-ES" sz="2000" b="1" i="1" dirty="0" smtClean="0">
                <a:solidFill>
                  <a:srgbClr val="3B3B3A"/>
                </a:solidFill>
                <a:latin typeface="Arial" panose="020B0604020202020204" pitchFamily="34" charset="0"/>
              </a:rPr>
              <a:t>usiness </a:t>
            </a:r>
            <a:r>
              <a:rPr lang="es-ES" sz="2000" b="1" i="1" dirty="0" err="1">
                <a:solidFill>
                  <a:srgbClr val="3B3B3A"/>
                </a:solidFill>
                <a:latin typeface="Arial" panose="020B0604020202020204" pitchFamily="34" charset="0"/>
              </a:rPr>
              <a:t>model</a:t>
            </a:r>
            <a:r>
              <a:rPr lang="es-ES" sz="2000" b="1" i="1" dirty="0">
                <a:solidFill>
                  <a:srgbClr val="3B3B3A"/>
                </a:solidFill>
                <a:latin typeface="Arial" panose="020B0604020202020204" pitchFamily="34" charset="0"/>
              </a:rPr>
              <a:t> </a:t>
            </a:r>
            <a:r>
              <a:rPr lang="es-ES" sz="2000" b="1" i="1" dirty="0" err="1" smtClean="0">
                <a:solidFill>
                  <a:srgbClr val="3B3B3A"/>
                </a:solidFill>
                <a:latin typeface="Arial" panose="020B0604020202020204" pitchFamily="34" charset="0"/>
              </a:rPr>
              <a:t>canvas</a:t>
            </a:r>
            <a:r>
              <a:rPr lang="es-ES" sz="2000" b="1" dirty="0" smtClean="0">
                <a:solidFill>
                  <a:srgbClr val="3B3B3A"/>
                </a:solidFill>
                <a:latin typeface="Arial" panose="020B0604020202020204" pitchFamily="34" charset="0"/>
              </a:rPr>
              <a:t>,  </a:t>
            </a:r>
            <a:r>
              <a:rPr lang="es-ES" sz="2000" b="1" dirty="0">
                <a:solidFill>
                  <a:srgbClr val="3B3B3A"/>
                </a:solidFill>
                <a:latin typeface="Arial" panose="020B0604020202020204" pitchFamily="34" charset="0"/>
              </a:rPr>
              <a:t>desarrollado por Alexander </a:t>
            </a:r>
            <a:r>
              <a:rPr lang="es-ES" sz="2000" b="1" dirty="0" err="1">
                <a:solidFill>
                  <a:srgbClr val="3B3B3A"/>
                </a:solidFill>
                <a:latin typeface="Arial" panose="020B0604020202020204" pitchFamily="34" charset="0"/>
              </a:rPr>
              <a:t>Osterwalder</a:t>
            </a:r>
            <a:r>
              <a:rPr lang="es-ES" sz="2000" b="1" dirty="0">
                <a:solidFill>
                  <a:srgbClr val="3B3B3A"/>
                </a:solidFill>
                <a:latin typeface="Arial" panose="020B0604020202020204" pitchFamily="34" charset="0"/>
              </a:rPr>
              <a:t>, </a:t>
            </a:r>
            <a:r>
              <a:rPr lang="es-ES" sz="2000" b="1" dirty="0" smtClean="0">
                <a:solidFill>
                  <a:srgbClr val="3B3B3A"/>
                </a:solidFill>
                <a:latin typeface="Arial" panose="020B0604020202020204" pitchFamily="34" charset="0"/>
              </a:rPr>
              <a:t>herramienta </a:t>
            </a:r>
            <a:r>
              <a:rPr lang="es-ES" sz="2000" b="1" dirty="0">
                <a:solidFill>
                  <a:srgbClr val="3B3B3A"/>
                </a:solidFill>
                <a:latin typeface="Arial" panose="020B0604020202020204" pitchFamily="34" charset="0"/>
              </a:rPr>
              <a:t>gráfica a través de la cual se pueden aportar todas las ideas en la definición del modelo de negocio que se pretende </a:t>
            </a:r>
            <a:r>
              <a:rPr lang="es-ES" sz="2000" b="1" dirty="0" smtClean="0">
                <a:solidFill>
                  <a:srgbClr val="3B3B3A"/>
                </a:solidFill>
                <a:latin typeface="Arial" panose="020B0604020202020204" pitchFamily="34" charset="0"/>
              </a:rPr>
              <a:t>crear o describir. Puede </a:t>
            </a:r>
            <a:r>
              <a:rPr lang="es-ES" sz="2000" b="1" dirty="0">
                <a:solidFill>
                  <a:srgbClr val="3B3B3A"/>
                </a:solidFill>
                <a:latin typeface="Arial" panose="020B0604020202020204" pitchFamily="34" charset="0"/>
              </a:rPr>
              <a:t>generar un importante valor para los clientes, definiendo y creando modelos empresariales a través de cuatro áreas bien </a:t>
            </a:r>
            <a:r>
              <a:rPr lang="es-ES" sz="2000" b="1" dirty="0" smtClean="0">
                <a:solidFill>
                  <a:srgbClr val="3B3B3A"/>
                </a:solidFill>
                <a:latin typeface="Arial" panose="020B0604020202020204" pitchFamily="34" charset="0"/>
              </a:rPr>
              <a:t>diferenciadas; </a:t>
            </a:r>
            <a:r>
              <a:rPr lang="en-US" sz="2000" b="1" dirty="0" err="1" smtClean="0">
                <a:solidFill>
                  <a:srgbClr val="3B3B3A"/>
                </a:solidFill>
                <a:latin typeface="Arial" panose="020B0604020202020204" pitchFamily="34" charset="0"/>
              </a:rPr>
              <a:t>Clientes</a:t>
            </a:r>
            <a:r>
              <a:rPr lang="en-US" sz="2000" b="1" dirty="0" smtClean="0">
                <a:solidFill>
                  <a:srgbClr val="3B3B3A"/>
                </a:solidFill>
                <a:latin typeface="Arial" panose="020B0604020202020204" pitchFamily="34" charset="0"/>
              </a:rPr>
              <a:t>, </a:t>
            </a:r>
            <a:r>
              <a:rPr lang="en-US" sz="2000" b="1" dirty="0" err="1" smtClean="0">
                <a:solidFill>
                  <a:srgbClr val="3B3B3A"/>
                </a:solidFill>
                <a:latin typeface="Arial" panose="020B0604020202020204" pitchFamily="34" charset="0"/>
              </a:rPr>
              <a:t>Oferta</a:t>
            </a:r>
            <a:r>
              <a:rPr lang="en-US" sz="2000" b="1" dirty="0" smtClean="0">
                <a:solidFill>
                  <a:srgbClr val="3B3B3A"/>
                </a:solidFill>
                <a:latin typeface="Arial" panose="020B0604020202020204" pitchFamily="34" charset="0"/>
              </a:rPr>
              <a:t>, </a:t>
            </a:r>
            <a:r>
              <a:rPr lang="en-US" sz="2000" b="1" dirty="0" err="1" smtClean="0">
                <a:solidFill>
                  <a:srgbClr val="3B3B3A"/>
                </a:solidFill>
                <a:latin typeface="Arial" panose="020B0604020202020204" pitchFamily="34" charset="0"/>
              </a:rPr>
              <a:t>Infraestructura</a:t>
            </a:r>
            <a:r>
              <a:rPr lang="en-US" sz="2000" b="1" dirty="0">
                <a:solidFill>
                  <a:srgbClr val="3B3B3A"/>
                </a:solidFill>
                <a:latin typeface="Arial" panose="020B0604020202020204" pitchFamily="34" charset="0"/>
              </a:rPr>
              <a:t> </a:t>
            </a:r>
            <a:r>
              <a:rPr lang="en-US" sz="2000" b="1" dirty="0" smtClean="0">
                <a:solidFill>
                  <a:srgbClr val="3B3B3A"/>
                </a:solidFill>
                <a:latin typeface="Arial" panose="020B0604020202020204" pitchFamily="34" charset="0"/>
              </a:rPr>
              <a:t>y </a:t>
            </a:r>
            <a:r>
              <a:rPr lang="en-US" sz="2000" b="1" dirty="0" err="1" smtClean="0">
                <a:solidFill>
                  <a:srgbClr val="3B3B3A"/>
                </a:solidFill>
                <a:latin typeface="Arial" panose="020B0604020202020204" pitchFamily="34" charset="0"/>
              </a:rPr>
              <a:t>Viabilidad</a:t>
            </a:r>
            <a:r>
              <a:rPr lang="en-US" sz="2000" b="1" dirty="0" smtClean="0">
                <a:solidFill>
                  <a:srgbClr val="3B3B3A"/>
                </a:solidFill>
                <a:latin typeface="Arial" panose="020B0604020202020204" pitchFamily="34" charset="0"/>
              </a:rPr>
              <a:t> </a:t>
            </a:r>
            <a:r>
              <a:rPr lang="en-US" sz="2000" b="1" dirty="0" err="1">
                <a:solidFill>
                  <a:srgbClr val="3B3B3A"/>
                </a:solidFill>
                <a:latin typeface="Arial" panose="020B0604020202020204" pitchFamily="34" charset="0"/>
              </a:rPr>
              <a:t>económica</a:t>
            </a:r>
            <a:endParaRPr lang="en-US" sz="2000" b="1" dirty="0"/>
          </a:p>
          <a:p>
            <a:pPr algn="ctr"/>
            <a:endParaRPr lang="en-US" sz="2000" b="1" dirty="0">
              <a:solidFill>
                <a:srgbClr val="3B3B3A"/>
              </a:solidFill>
              <a:latin typeface="Arial" panose="020B0604020202020204" pitchFamily="34" charset="0"/>
            </a:endParaRPr>
          </a:p>
        </p:txBody>
      </p:sp>
    </p:spTree>
    <p:extLst>
      <p:ext uri="{BB962C8B-B14F-4D97-AF65-F5344CB8AC3E}">
        <p14:creationId xmlns:p14="http://schemas.microsoft.com/office/powerpoint/2010/main" val="32460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1132115" y="2993233"/>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8" name="Marcador de contenido 5"/>
          <p:cNvSpPr txBox="1">
            <a:spLocks/>
          </p:cNvSpPr>
          <p:nvPr/>
        </p:nvSpPr>
        <p:spPr>
          <a:xfrm>
            <a:off x="1132115" y="1114088"/>
            <a:ext cx="4818742"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b="1" dirty="0" smtClean="0">
                <a:solidFill>
                  <a:schemeClr val="tx1"/>
                </a:solidFill>
              </a:rPr>
              <a:t>MODELO DE NEGOCIO</a:t>
            </a:r>
          </a:p>
        </p:txBody>
      </p:sp>
      <p:grpSp>
        <p:nvGrpSpPr>
          <p:cNvPr id="21" name="41 Grupo"/>
          <p:cNvGrpSpPr/>
          <p:nvPr/>
        </p:nvGrpSpPr>
        <p:grpSpPr>
          <a:xfrm>
            <a:off x="1625601" y="2415353"/>
            <a:ext cx="9341984" cy="3892838"/>
            <a:chOff x="971600" y="3429000"/>
            <a:chExt cx="6737351" cy="3168352"/>
          </a:xfrm>
        </p:grpSpPr>
        <p:sp>
          <p:nvSpPr>
            <p:cNvPr id="24" name="11 Rectángulo"/>
            <p:cNvSpPr/>
            <p:nvPr/>
          </p:nvSpPr>
          <p:spPr>
            <a:xfrm>
              <a:off x="971600" y="3429000"/>
              <a:ext cx="6624736"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5" name="13 Conector recto"/>
            <p:cNvCxnSpPr/>
            <p:nvPr/>
          </p:nvCxnSpPr>
          <p:spPr>
            <a:xfrm>
              <a:off x="971600" y="5805264"/>
              <a:ext cx="6624736"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16 Conector recto"/>
            <p:cNvCxnSpPr/>
            <p:nvPr/>
          </p:nvCxnSpPr>
          <p:spPr>
            <a:xfrm flipV="1">
              <a:off x="3635896" y="3429000"/>
              <a:ext cx="0" cy="2376264"/>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19 Conector recto"/>
            <p:cNvCxnSpPr/>
            <p:nvPr/>
          </p:nvCxnSpPr>
          <p:spPr>
            <a:xfrm flipV="1">
              <a:off x="2267744" y="3429000"/>
              <a:ext cx="0" cy="2376264"/>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20 Conector recto"/>
            <p:cNvCxnSpPr/>
            <p:nvPr/>
          </p:nvCxnSpPr>
          <p:spPr>
            <a:xfrm flipV="1">
              <a:off x="6300192" y="3429000"/>
              <a:ext cx="0" cy="2376264"/>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21 Conector recto"/>
            <p:cNvCxnSpPr/>
            <p:nvPr/>
          </p:nvCxnSpPr>
          <p:spPr>
            <a:xfrm flipV="1">
              <a:off x="4932040" y="3429000"/>
              <a:ext cx="0" cy="2376264"/>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22 Conector recto"/>
            <p:cNvCxnSpPr/>
            <p:nvPr/>
          </p:nvCxnSpPr>
          <p:spPr>
            <a:xfrm flipV="1">
              <a:off x="4283968" y="5805264"/>
              <a:ext cx="0" cy="79208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27 Conector recto"/>
            <p:cNvCxnSpPr/>
            <p:nvPr/>
          </p:nvCxnSpPr>
          <p:spPr>
            <a:xfrm>
              <a:off x="2267744" y="4653136"/>
              <a:ext cx="1368152"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30 Conector recto"/>
            <p:cNvCxnSpPr/>
            <p:nvPr/>
          </p:nvCxnSpPr>
          <p:spPr>
            <a:xfrm>
              <a:off x="4932040" y="4653136"/>
              <a:ext cx="1368152"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32 CuadroTexto"/>
            <p:cNvSpPr txBox="1"/>
            <p:nvPr/>
          </p:nvSpPr>
          <p:spPr>
            <a:xfrm>
              <a:off x="1331640" y="6011996"/>
              <a:ext cx="2448272" cy="375746"/>
            </a:xfrm>
            <a:prstGeom prst="rect">
              <a:avLst/>
            </a:prstGeom>
            <a:noFill/>
          </p:spPr>
          <p:txBody>
            <a:bodyPr wrap="square" rtlCol="0">
              <a:spAutoFit/>
            </a:bodyPr>
            <a:lstStyle/>
            <a:p>
              <a:pPr algn="ctr"/>
              <a:r>
                <a:rPr lang="es-MX" sz="2400" b="1" i="1" dirty="0" smtClean="0">
                  <a:solidFill>
                    <a:srgbClr val="FFC000"/>
                  </a:solidFill>
                  <a:latin typeface="Arial" panose="020B0604020202020204" pitchFamily="34" charset="0"/>
                  <a:cs typeface="Arial" panose="020B0604020202020204" pitchFamily="34" charset="0"/>
                </a:rPr>
                <a:t>Estructura de costes</a:t>
              </a:r>
              <a:endParaRPr lang="es-MX" sz="2400" b="1" i="1" dirty="0">
                <a:solidFill>
                  <a:srgbClr val="FFC000"/>
                </a:solidFill>
                <a:latin typeface="Arial" panose="020B0604020202020204" pitchFamily="34" charset="0"/>
                <a:cs typeface="Arial" panose="020B0604020202020204" pitchFamily="34" charset="0"/>
              </a:endParaRPr>
            </a:p>
          </p:txBody>
        </p:sp>
        <p:sp>
          <p:nvSpPr>
            <p:cNvPr id="40" name="33 CuadroTexto"/>
            <p:cNvSpPr txBox="1"/>
            <p:nvPr/>
          </p:nvSpPr>
          <p:spPr>
            <a:xfrm>
              <a:off x="4716016" y="6021288"/>
              <a:ext cx="2448272" cy="375746"/>
            </a:xfrm>
            <a:prstGeom prst="rect">
              <a:avLst/>
            </a:prstGeom>
            <a:noFill/>
          </p:spPr>
          <p:txBody>
            <a:bodyPr wrap="square" rtlCol="0">
              <a:spAutoFit/>
            </a:bodyPr>
            <a:lstStyle/>
            <a:p>
              <a:pPr algn="ctr"/>
              <a:r>
                <a:rPr lang="es-MX" sz="2400" b="1" i="1" dirty="0" smtClean="0">
                  <a:solidFill>
                    <a:srgbClr val="FFC000"/>
                  </a:solidFill>
                  <a:latin typeface="Arial" panose="020B0604020202020204" pitchFamily="34" charset="0"/>
                  <a:cs typeface="Arial" panose="020B0604020202020204" pitchFamily="34" charset="0"/>
                </a:rPr>
                <a:t>Fuente de ingresos</a:t>
              </a:r>
              <a:endParaRPr lang="es-MX" sz="2400" b="1" i="1" dirty="0">
                <a:solidFill>
                  <a:srgbClr val="FFC000"/>
                </a:solidFill>
                <a:latin typeface="Arial" panose="020B0604020202020204" pitchFamily="34" charset="0"/>
                <a:cs typeface="Arial" panose="020B0604020202020204" pitchFamily="34" charset="0"/>
              </a:endParaRPr>
            </a:p>
          </p:txBody>
        </p:sp>
        <p:sp>
          <p:nvSpPr>
            <p:cNvPr id="41" name="34 CuadroTexto"/>
            <p:cNvSpPr txBox="1"/>
            <p:nvPr/>
          </p:nvSpPr>
          <p:spPr>
            <a:xfrm>
              <a:off x="1043608" y="4328539"/>
              <a:ext cx="1152128" cy="676342"/>
            </a:xfrm>
            <a:prstGeom prst="rect">
              <a:avLst/>
            </a:prstGeom>
            <a:noFill/>
          </p:spPr>
          <p:txBody>
            <a:bodyPr wrap="square" rtlCol="0">
              <a:spAutoFit/>
            </a:bodyPr>
            <a:lstStyle/>
            <a:p>
              <a:pPr algn="ctr"/>
              <a:r>
                <a:rPr lang="es-MX"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Socios clave</a:t>
              </a:r>
            </a:p>
          </p:txBody>
        </p:sp>
        <p:sp>
          <p:nvSpPr>
            <p:cNvPr id="42" name="35 CuadroTexto"/>
            <p:cNvSpPr txBox="1"/>
            <p:nvPr/>
          </p:nvSpPr>
          <p:spPr>
            <a:xfrm>
              <a:off x="6196783" y="4149080"/>
              <a:ext cx="1512168" cy="976939"/>
            </a:xfrm>
            <a:prstGeom prst="rect">
              <a:avLst/>
            </a:prstGeom>
            <a:noFill/>
          </p:spPr>
          <p:txBody>
            <a:bodyPr wrap="square" rtlCol="0">
              <a:spAutoFit/>
            </a:bodyPr>
            <a:lstStyle/>
            <a:p>
              <a:pPr algn="ctr"/>
              <a:r>
                <a:rPr lang="es-MX"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Segmentos de </a:t>
              </a:r>
            </a:p>
            <a:p>
              <a:pPr algn="ctr"/>
              <a:r>
                <a:rPr lang="es-MX"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Clientes</a:t>
              </a:r>
              <a:endParaRPr lang="es-MX"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3" name="36 CuadroTexto"/>
            <p:cNvSpPr txBox="1"/>
            <p:nvPr/>
          </p:nvSpPr>
          <p:spPr>
            <a:xfrm>
              <a:off x="3563888" y="4149080"/>
              <a:ext cx="1440160" cy="901790"/>
            </a:xfrm>
            <a:prstGeom prst="rect">
              <a:avLst/>
            </a:prstGeom>
            <a:noFill/>
          </p:spPr>
          <p:txBody>
            <a:bodyPr wrap="square" rtlCol="0">
              <a:spAutoFit/>
            </a:bodyPr>
            <a:lstStyle/>
            <a:p>
              <a:pPr algn="ctr"/>
              <a:r>
                <a:rPr lang="es-MX" sz="22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Propuesta </a:t>
              </a:r>
            </a:p>
            <a:p>
              <a:pPr algn="ctr"/>
              <a:r>
                <a:rPr lang="es-MX" sz="22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p>
            <a:p>
              <a:pPr algn="ctr"/>
              <a:r>
                <a:rPr lang="es-MX" sz="22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a:t>
              </a:r>
              <a:endParaRPr lang="es-MX" sz="22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4" name="37 CuadroTexto"/>
            <p:cNvSpPr txBox="1"/>
            <p:nvPr/>
          </p:nvSpPr>
          <p:spPr>
            <a:xfrm>
              <a:off x="2267744" y="4892786"/>
              <a:ext cx="1368152" cy="676342"/>
            </a:xfrm>
            <a:prstGeom prst="rect">
              <a:avLst/>
            </a:prstGeom>
            <a:noFill/>
          </p:spPr>
          <p:txBody>
            <a:bodyPr wrap="square" rtlCol="0">
              <a:spAutoFit/>
            </a:bodyPr>
            <a:lstStyle/>
            <a:p>
              <a:pPr algn="ctr"/>
              <a:r>
                <a:rPr lang="es-MX"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Recursos clave</a:t>
              </a:r>
              <a:endParaRPr lang="es-MX"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5" name="38 CuadroTexto"/>
            <p:cNvSpPr txBox="1"/>
            <p:nvPr/>
          </p:nvSpPr>
          <p:spPr>
            <a:xfrm>
              <a:off x="2155129" y="3718773"/>
              <a:ext cx="1584176" cy="676342"/>
            </a:xfrm>
            <a:prstGeom prst="rect">
              <a:avLst/>
            </a:prstGeom>
            <a:noFill/>
          </p:spPr>
          <p:txBody>
            <a:bodyPr wrap="square" rtlCol="0">
              <a:spAutoFit/>
            </a:bodyPr>
            <a:lstStyle/>
            <a:p>
              <a:pPr algn="ctr"/>
              <a:r>
                <a:rPr lang="es-MX"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Actividades clave</a:t>
              </a:r>
            </a:p>
          </p:txBody>
        </p:sp>
        <p:sp>
          <p:nvSpPr>
            <p:cNvPr id="46" name="39 CuadroTexto"/>
            <p:cNvSpPr txBox="1"/>
            <p:nvPr/>
          </p:nvSpPr>
          <p:spPr>
            <a:xfrm>
              <a:off x="4932040" y="5003884"/>
              <a:ext cx="1368152" cy="375746"/>
            </a:xfrm>
            <a:prstGeom prst="rect">
              <a:avLst/>
            </a:prstGeom>
            <a:noFill/>
          </p:spPr>
          <p:txBody>
            <a:bodyPr wrap="square" rtlCol="0">
              <a:spAutoFit/>
            </a:bodyPr>
            <a:lstStyle/>
            <a:p>
              <a:pPr algn="ctr"/>
              <a:r>
                <a:rPr lang="es-MX"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Canales</a:t>
              </a:r>
              <a:endParaRPr lang="es-MX"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7" name="40 CuadroTexto"/>
            <p:cNvSpPr txBox="1"/>
            <p:nvPr/>
          </p:nvSpPr>
          <p:spPr>
            <a:xfrm>
              <a:off x="4870499" y="3573016"/>
              <a:ext cx="1440160" cy="976939"/>
            </a:xfrm>
            <a:prstGeom prst="rect">
              <a:avLst/>
            </a:prstGeom>
            <a:noFill/>
          </p:spPr>
          <p:txBody>
            <a:bodyPr wrap="square" rtlCol="0">
              <a:spAutoFit/>
            </a:bodyPr>
            <a:lstStyle/>
            <a:p>
              <a:pPr algn="ctr"/>
              <a:r>
                <a:rPr lang="es-MX" sz="24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Relaciones con los  clientes</a:t>
              </a:r>
              <a:endParaRPr lang="es-MX"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48" name="Rectangle 1"/>
          <p:cNvSpPr>
            <a:spLocks noChangeArrowheads="1"/>
          </p:cNvSpPr>
          <p:nvPr/>
        </p:nvSpPr>
        <p:spPr bwMode="auto">
          <a:xfrm>
            <a:off x="1625601" y="2127963"/>
            <a:ext cx="9185834" cy="3231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333333"/>
                </a:solidFill>
                <a:effectLst/>
                <a:latin typeface="Arial" pitchFamily="34" charset="0"/>
                <a:ea typeface="Arial Unicode MS" pitchFamily="34" charset="-128"/>
                <a:cs typeface="Arial" pitchFamily="34" charset="0"/>
              </a:rPr>
              <a:t>    COMO Y CON QUÉ LO VAMOS A OBTENER</a:t>
            </a:r>
            <a:r>
              <a:rPr kumimoji="0" lang="es-ES" sz="1500" b="1" i="0" u="none" strike="noStrike" cap="none" normalizeH="0" dirty="0" smtClean="0">
                <a:ln>
                  <a:noFill/>
                </a:ln>
                <a:solidFill>
                  <a:srgbClr val="333333"/>
                </a:solidFill>
                <a:effectLst/>
                <a:latin typeface="Arial" pitchFamily="34" charset="0"/>
                <a:ea typeface="Arial Unicode MS" pitchFamily="34" charset="-128"/>
                <a:cs typeface="Arial" pitchFamily="34" charset="0"/>
              </a:rPr>
              <a:t>                 </a:t>
            </a:r>
            <a:r>
              <a:rPr kumimoji="0" lang="es-ES" sz="1500" b="1" i="0" u="none" strike="noStrike" cap="none" normalizeH="0" baseline="0" dirty="0" smtClean="0">
                <a:ln>
                  <a:noFill/>
                </a:ln>
                <a:solidFill>
                  <a:srgbClr val="333333"/>
                </a:solidFill>
                <a:effectLst/>
                <a:latin typeface="Arial" pitchFamily="34" charset="0"/>
                <a:ea typeface="Arial Unicode MS" pitchFamily="34" charset="-128"/>
                <a:cs typeface="Arial" pitchFamily="34" charset="0"/>
              </a:rPr>
              <a:t>QUÉ Y CÓMO LO VAMOS A OFRECER</a:t>
            </a:r>
            <a:endParaRPr kumimoji="0" lang="es-E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3"/>
          <p:cNvSpPr>
            <a:spLocks noChangeArrowheads="1"/>
          </p:cNvSpPr>
          <p:nvPr/>
        </p:nvSpPr>
        <p:spPr bwMode="auto">
          <a:xfrm>
            <a:off x="1625601" y="6341953"/>
            <a:ext cx="9185834" cy="3231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rgbClr val="333333"/>
                </a:solidFill>
                <a:effectLst/>
                <a:latin typeface="Arial" pitchFamily="34" charset="0"/>
                <a:ea typeface="Arial Unicode MS" pitchFamily="34" charset="-128"/>
                <a:cs typeface="Arial" pitchFamily="34" charset="0"/>
              </a:rPr>
              <a:t>       CUANTO NOS VA A COSTAR HACERLO                   CUANTO VAMOS A OBTENER POR ELLO</a:t>
            </a:r>
            <a:endParaRPr kumimoji="0" lang="es-E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7 Elipse"/>
          <p:cNvSpPr/>
          <p:nvPr/>
        </p:nvSpPr>
        <p:spPr>
          <a:xfrm>
            <a:off x="7051126" y="978181"/>
            <a:ext cx="3384376" cy="123864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7051126" y="1294117"/>
            <a:ext cx="3392115" cy="646331"/>
          </a:xfrm>
          <a:prstGeom prst="rect">
            <a:avLst/>
          </a:prstGeom>
        </p:spPr>
        <p:txBody>
          <a:bodyPr wrap="square">
            <a:spAutoFit/>
          </a:bodyPr>
          <a:lstStyle/>
          <a:p>
            <a:pPr algn="ctr"/>
            <a:r>
              <a:rPr lang="es-MX" b="1" dirty="0" smtClean="0">
                <a:solidFill>
                  <a:schemeClr val="accent1">
                    <a:lumMod val="50000"/>
                  </a:schemeClr>
                </a:solidFill>
              </a:rPr>
              <a:t>LIENZO DE MODELO DE NEGOCIO CAMBAS</a:t>
            </a:r>
          </a:p>
        </p:txBody>
      </p:sp>
    </p:spTree>
    <p:extLst>
      <p:ext uri="{BB962C8B-B14F-4D97-AF65-F5344CB8AC3E}">
        <p14:creationId xmlns:p14="http://schemas.microsoft.com/office/powerpoint/2010/main" val="1802229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1132115" y="2993233"/>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8" name="Marcador de contenido 5"/>
          <p:cNvSpPr txBox="1">
            <a:spLocks/>
          </p:cNvSpPr>
          <p:nvPr/>
        </p:nvSpPr>
        <p:spPr>
          <a:xfrm>
            <a:off x="1132114" y="1114088"/>
            <a:ext cx="535112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PLAN DE VENTAS Y MARKETING</a:t>
            </a:r>
            <a:endParaRPr lang="en-US" sz="2400" b="1" dirty="0" smtClean="0">
              <a:solidFill>
                <a:schemeClr val="tx1"/>
              </a:solidFill>
            </a:endParaRPr>
          </a:p>
        </p:txBody>
      </p:sp>
      <p:sp>
        <p:nvSpPr>
          <p:cNvPr id="50" name="7 Elipse"/>
          <p:cNvSpPr/>
          <p:nvPr/>
        </p:nvSpPr>
        <p:spPr>
          <a:xfrm>
            <a:off x="7051126" y="978181"/>
            <a:ext cx="4139388" cy="1516265"/>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7092131" y="1279291"/>
            <a:ext cx="4107677" cy="923330"/>
          </a:xfrm>
          <a:prstGeom prst="rect">
            <a:avLst/>
          </a:prstGeom>
        </p:spPr>
        <p:txBody>
          <a:bodyPr wrap="square">
            <a:spAutoFit/>
          </a:bodyPr>
          <a:lstStyle/>
          <a:p>
            <a:pPr algn="ctr"/>
            <a:r>
              <a:rPr lang="es-ES" b="1" dirty="0"/>
              <a:t>La marca </a:t>
            </a:r>
            <a:r>
              <a:rPr lang="es-ES" b="1" dirty="0" smtClean="0"/>
              <a:t>corazón </a:t>
            </a:r>
            <a:r>
              <a:rPr lang="es-ES" b="1" dirty="0"/>
              <a:t>principal del negocio a partir del cual se </a:t>
            </a:r>
            <a:r>
              <a:rPr lang="es-ES" b="1" dirty="0" smtClean="0"/>
              <a:t>desarrollan </a:t>
            </a:r>
            <a:r>
              <a:rPr lang="es-ES" b="1" dirty="0"/>
              <a:t>todas las </a:t>
            </a:r>
            <a:r>
              <a:rPr lang="es-ES" b="1" dirty="0" smtClean="0"/>
              <a:t>estrategias. </a:t>
            </a:r>
            <a:endParaRPr lang="es-MX" b="1" dirty="0" smtClean="0"/>
          </a:p>
        </p:txBody>
      </p:sp>
      <p:sp>
        <p:nvSpPr>
          <p:cNvPr id="3" name="Rectángulo 2"/>
          <p:cNvSpPr/>
          <p:nvPr/>
        </p:nvSpPr>
        <p:spPr>
          <a:xfrm>
            <a:off x="1132124" y="2020215"/>
            <a:ext cx="3497940" cy="4708981"/>
          </a:xfrm>
          <a:prstGeom prst="rect">
            <a:avLst/>
          </a:prstGeom>
          <a:solidFill>
            <a:schemeClr val="tx2">
              <a:lumMod val="40000"/>
              <a:lumOff val="60000"/>
            </a:schemeClr>
          </a:solidFill>
          <a:ln w="57150">
            <a:solidFill>
              <a:srgbClr val="0070C0"/>
            </a:solidFill>
          </a:ln>
        </p:spPr>
        <p:txBody>
          <a:bodyPr wrap="square">
            <a:spAutoFit/>
          </a:bodyPr>
          <a:lstStyle/>
          <a:p>
            <a:pPr algn="ctr"/>
            <a:r>
              <a:rPr lang="es-ES" sz="2000" b="1" dirty="0">
                <a:latin typeface="Arial" panose="020B0604020202020204" pitchFamily="34" charset="0"/>
              </a:rPr>
              <a:t>L</a:t>
            </a:r>
            <a:r>
              <a:rPr lang="es-ES" sz="2000" b="1" dirty="0" smtClean="0">
                <a:latin typeface="Arial" panose="020B0604020202020204" pitchFamily="34" charset="0"/>
              </a:rPr>
              <a:t>a </a:t>
            </a:r>
            <a:r>
              <a:rPr lang="es-ES" sz="2000" b="1" dirty="0">
                <a:latin typeface="Arial" panose="020B0604020202020204" pitchFamily="34" charset="0"/>
              </a:rPr>
              <a:t>marca </a:t>
            </a:r>
            <a:r>
              <a:rPr lang="es-ES" sz="2000" b="1" dirty="0" smtClean="0">
                <a:latin typeface="Arial" panose="020B0604020202020204" pitchFamily="34" charset="0"/>
              </a:rPr>
              <a:t>es </a:t>
            </a:r>
            <a:r>
              <a:rPr lang="es-ES" sz="2000" b="1" dirty="0">
                <a:latin typeface="Arial" panose="020B0604020202020204" pitchFamily="34" charset="0"/>
              </a:rPr>
              <a:t>el nombre, señal, símbolo o su combinación, que provoca la identificación de un producto en concreto o un servicio, haciendo que se diferencie de los competidores. </a:t>
            </a:r>
            <a:r>
              <a:rPr lang="es-ES" sz="2000" b="1" dirty="0" smtClean="0">
                <a:latin typeface="Arial" panose="020B0604020202020204" pitchFamily="34" charset="0"/>
              </a:rPr>
              <a:t>No </a:t>
            </a:r>
            <a:r>
              <a:rPr lang="es-ES" sz="2000" b="1" dirty="0">
                <a:latin typeface="Arial" panose="020B0604020202020204" pitchFamily="34" charset="0"/>
              </a:rPr>
              <a:t>constituyen únicamente un nombre o un símbolo </a:t>
            </a:r>
            <a:r>
              <a:rPr lang="es-ES" sz="2000" b="1" dirty="0" smtClean="0">
                <a:latin typeface="Arial" panose="020B0604020202020204" pitchFamily="34" charset="0"/>
              </a:rPr>
              <a:t>de diferenciación, a </a:t>
            </a:r>
            <a:r>
              <a:rPr lang="es-ES" sz="2000" b="1" dirty="0">
                <a:latin typeface="Arial" panose="020B0604020202020204" pitchFamily="34" charset="0"/>
              </a:rPr>
              <a:t>través de estas, se elaboran </a:t>
            </a:r>
            <a:r>
              <a:rPr lang="es-ES" sz="2000" b="1" dirty="0" smtClean="0">
                <a:latin typeface="Arial" panose="020B0604020202020204" pitchFamily="34" charset="0"/>
              </a:rPr>
              <a:t>las </a:t>
            </a:r>
            <a:r>
              <a:rPr lang="es-ES" sz="2000" b="1" dirty="0">
                <a:latin typeface="Arial" panose="020B0604020202020204" pitchFamily="34" charset="0"/>
              </a:rPr>
              <a:t>estrategias de marketing, </a:t>
            </a:r>
            <a:r>
              <a:rPr lang="es-ES" sz="2000" b="1" dirty="0" smtClean="0">
                <a:latin typeface="Arial" panose="020B0604020202020204" pitchFamily="34" charset="0"/>
              </a:rPr>
              <a:t>al tener asociados </a:t>
            </a:r>
            <a:r>
              <a:rPr lang="es-ES" sz="2000" b="1" dirty="0">
                <a:latin typeface="Arial" panose="020B0604020202020204" pitchFamily="34" charset="0"/>
              </a:rPr>
              <a:t>atributos emocionales. </a:t>
            </a:r>
            <a:endParaRPr lang="en-US" sz="2000" b="1" dirty="0"/>
          </a:p>
        </p:txBody>
      </p:sp>
      <p:sp>
        <p:nvSpPr>
          <p:cNvPr id="5" name="Rectángulo 4"/>
          <p:cNvSpPr/>
          <p:nvPr/>
        </p:nvSpPr>
        <p:spPr>
          <a:xfrm>
            <a:off x="4934857" y="2389806"/>
            <a:ext cx="6855167" cy="4324261"/>
          </a:xfrm>
          <a:prstGeom prst="rect">
            <a:avLst/>
          </a:prstGeom>
          <a:solidFill>
            <a:schemeClr val="tx2">
              <a:lumMod val="50000"/>
            </a:schemeClr>
          </a:solidFill>
          <a:ln w="57150">
            <a:solidFill>
              <a:srgbClr val="FFC000"/>
            </a:solidFill>
          </a:ln>
        </p:spPr>
        <p:txBody>
          <a:bodyPr wrap="square">
            <a:spAutoFit/>
          </a:bodyPr>
          <a:lstStyle/>
          <a:p>
            <a:pPr algn="just">
              <a:lnSpc>
                <a:spcPts val="2400"/>
              </a:lnSpc>
            </a:pPr>
            <a:r>
              <a:rPr lang="es-ES" sz="2000" b="1" dirty="0" smtClean="0">
                <a:solidFill>
                  <a:srgbClr val="FFFF00"/>
                </a:solidFill>
                <a:latin typeface="Arial" panose="020B0604020202020204" pitchFamily="34" charset="0"/>
              </a:rPr>
              <a:t>PLAN DE VENTAS: documento </a:t>
            </a:r>
            <a:r>
              <a:rPr lang="es-ES" sz="2000" b="1" dirty="0">
                <a:solidFill>
                  <a:srgbClr val="FFFF00"/>
                </a:solidFill>
                <a:latin typeface="Arial" panose="020B0604020202020204" pitchFamily="34" charset="0"/>
              </a:rPr>
              <a:t>en el que se reflejan las ventas estimadas de una compañía para un período determinado de </a:t>
            </a:r>
            <a:r>
              <a:rPr lang="es-ES" sz="2000" b="1" dirty="0" smtClean="0">
                <a:solidFill>
                  <a:srgbClr val="FFFF00"/>
                </a:solidFill>
                <a:latin typeface="Arial" panose="020B0604020202020204" pitchFamily="34" charset="0"/>
              </a:rPr>
              <a:t>tiempo que debe plasmar </a:t>
            </a:r>
            <a:r>
              <a:rPr lang="es-ES" sz="2000" b="1" dirty="0">
                <a:solidFill>
                  <a:srgbClr val="FFFF00"/>
                </a:solidFill>
                <a:latin typeface="Arial" panose="020B0604020202020204" pitchFamily="34" charset="0"/>
              </a:rPr>
              <a:t>todos los escenarios en los que el negocio pueda llegar a desarrollar interacciones comerciales. </a:t>
            </a:r>
          </a:p>
          <a:p>
            <a:pPr algn="just">
              <a:lnSpc>
                <a:spcPts val="3000"/>
              </a:lnSpc>
            </a:pPr>
            <a:r>
              <a:rPr lang="es-ES" sz="2000" b="1" dirty="0" smtClean="0">
                <a:solidFill>
                  <a:srgbClr val="FFFF00"/>
                </a:solidFill>
                <a:latin typeface="Arial" panose="020B0604020202020204" pitchFamily="34" charset="0"/>
              </a:rPr>
              <a:t>Aspectos a considerar: </a:t>
            </a:r>
            <a:endParaRPr lang="es-ES" sz="2000" b="1" dirty="0">
              <a:solidFill>
                <a:srgbClr val="FFFF00"/>
              </a:solidFill>
              <a:latin typeface="Arial" panose="020B0604020202020204" pitchFamily="34" charset="0"/>
            </a:endParaRPr>
          </a:p>
          <a:p>
            <a:pPr marL="342900" indent="-342900">
              <a:lnSpc>
                <a:spcPts val="3000"/>
              </a:lnSpc>
              <a:buFont typeface="Arial" panose="020B0604020202020204" pitchFamily="34" charset="0"/>
              <a:buChar char="•"/>
            </a:pPr>
            <a:r>
              <a:rPr lang="es-ES" sz="2000" b="1" dirty="0">
                <a:solidFill>
                  <a:srgbClr val="FFFF00"/>
                </a:solidFill>
                <a:latin typeface="Arial" panose="020B0604020202020204" pitchFamily="34" charset="0"/>
              </a:rPr>
              <a:t>Previsiones económicas de la empresa. </a:t>
            </a:r>
          </a:p>
          <a:p>
            <a:pPr marL="342900" indent="-342900">
              <a:lnSpc>
                <a:spcPts val="3000"/>
              </a:lnSpc>
              <a:buFont typeface="Arial" panose="020B0604020202020204" pitchFamily="34" charset="0"/>
              <a:buChar char="•"/>
            </a:pPr>
            <a:r>
              <a:rPr lang="en-US" sz="2000" b="1" dirty="0" err="1">
                <a:solidFill>
                  <a:srgbClr val="FFFF00"/>
                </a:solidFill>
                <a:latin typeface="Arial" panose="020B0604020202020204" pitchFamily="34" charset="0"/>
              </a:rPr>
              <a:t>Previsiones</a:t>
            </a:r>
            <a:r>
              <a:rPr lang="en-US" sz="2000" b="1" dirty="0">
                <a:solidFill>
                  <a:srgbClr val="FFFF00"/>
                </a:solidFill>
                <a:latin typeface="Arial" panose="020B0604020202020204" pitchFamily="34" charset="0"/>
              </a:rPr>
              <a:t> </a:t>
            </a:r>
            <a:r>
              <a:rPr lang="en-US" sz="2000" b="1" dirty="0" err="1">
                <a:solidFill>
                  <a:srgbClr val="FFFF00"/>
                </a:solidFill>
                <a:latin typeface="Arial" panose="020B0604020202020204" pitchFamily="34" charset="0"/>
              </a:rPr>
              <a:t>financieras</a:t>
            </a:r>
            <a:r>
              <a:rPr lang="en-US" sz="2000" b="1" dirty="0">
                <a:solidFill>
                  <a:srgbClr val="FFFF00"/>
                </a:solidFill>
                <a:latin typeface="Arial" panose="020B0604020202020204" pitchFamily="34" charset="0"/>
              </a:rPr>
              <a:t> del </a:t>
            </a:r>
            <a:r>
              <a:rPr lang="en-US" sz="2000" b="1" dirty="0" err="1">
                <a:solidFill>
                  <a:srgbClr val="FFFF00"/>
                </a:solidFill>
                <a:latin typeface="Arial" panose="020B0604020202020204" pitchFamily="34" charset="0"/>
              </a:rPr>
              <a:t>negocio</a:t>
            </a:r>
            <a:r>
              <a:rPr lang="en-US" sz="2000" b="1" dirty="0">
                <a:solidFill>
                  <a:srgbClr val="FFFF00"/>
                </a:solidFill>
                <a:latin typeface="Arial" panose="020B0604020202020204" pitchFamily="34" charset="0"/>
              </a:rPr>
              <a:t>. </a:t>
            </a:r>
          </a:p>
          <a:p>
            <a:pPr marL="342900" indent="-342900">
              <a:lnSpc>
                <a:spcPts val="3000"/>
              </a:lnSpc>
              <a:buFont typeface="Arial" panose="020B0604020202020204" pitchFamily="34" charset="0"/>
              <a:buChar char="•"/>
            </a:pPr>
            <a:r>
              <a:rPr lang="en-US" sz="2000" b="1" dirty="0" err="1">
                <a:solidFill>
                  <a:srgbClr val="FFFF00"/>
                </a:solidFill>
                <a:latin typeface="Arial" panose="020B0604020202020204" pitchFamily="34" charset="0"/>
              </a:rPr>
              <a:t>Previsiones</a:t>
            </a:r>
            <a:r>
              <a:rPr lang="en-US" sz="2000" b="1" dirty="0">
                <a:solidFill>
                  <a:srgbClr val="FFFF00"/>
                </a:solidFill>
                <a:latin typeface="Arial" panose="020B0604020202020204" pitchFamily="34" charset="0"/>
              </a:rPr>
              <a:t> de </a:t>
            </a:r>
            <a:r>
              <a:rPr lang="en-US" sz="2000" b="1" dirty="0" err="1">
                <a:solidFill>
                  <a:srgbClr val="FFFF00"/>
                </a:solidFill>
                <a:latin typeface="Arial" panose="020B0604020202020204" pitchFamily="34" charset="0"/>
              </a:rPr>
              <a:t>producción</a:t>
            </a:r>
            <a:r>
              <a:rPr lang="en-US" sz="2000" b="1" dirty="0">
                <a:solidFill>
                  <a:srgbClr val="FFFF00"/>
                </a:solidFill>
                <a:latin typeface="Arial" panose="020B0604020202020204" pitchFamily="34" charset="0"/>
              </a:rPr>
              <a:t>. </a:t>
            </a:r>
          </a:p>
          <a:p>
            <a:pPr marL="342900" indent="-342900">
              <a:lnSpc>
                <a:spcPts val="3000"/>
              </a:lnSpc>
              <a:buFont typeface="Arial" panose="020B0604020202020204" pitchFamily="34" charset="0"/>
              <a:buChar char="•"/>
            </a:pPr>
            <a:r>
              <a:rPr lang="en-US" sz="2000" b="1" dirty="0" err="1">
                <a:solidFill>
                  <a:srgbClr val="FFFF00"/>
                </a:solidFill>
                <a:latin typeface="Arial" panose="020B0604020202020204" pitchFamily="34" charset="0"/>
              </a:rPr>
              <a:t>Previsiones</a:t>
            </a:r>
            <a:r>
              <a:rPr lang="en-US" sz="2000" b="1" dirty="0">
                <a:solidFill>
                  <a:srgbClr val="FFFF00"/>
                </a:solidFill>
                <a:latin typeface="Arial" panose="020B0604020202020204" pitchFamily="34" charset="0"/>
              </a:rPr>
              <a:t> de </a:t>
            </a:r>
            <a:r>
              <a:rPr lang="en-US" sz="2000" b="1" dirty="0" err="1">
                <a:solidFill>
                  <a:srgbClr val="FFFF00"/>
                </a:solidFill>
                <a:latin typeface="Arial" panose="020B0604020202020204" pitchFamily="34" charset="0"/>
              </a:rPr>
              <a:t>compras</a:t>
            </a:r>
            <a:r>
              <a:rPr lang="en-US" sz="2000" b="1" dirty="0">
                <a:solidFill>
                  <a:srgbClr val="FFFF00"/>
                </a:solidFill>
                <a:latin typeface="Arial" panose="020B0604020202020204" pitchFamily="34" charset="0"/>
              </a:rPr>
              <a:t>. </a:t>
            </a:r>
          </a:p>
          <a:p>
            <a:pPr marL="342900" indent="-342900">
              <a:lnSpc>
                <a:spcPts val="3000"/>
              </a:lnSpc>
              <a:buFont typeface="Arial" panose="020B0604020202020204" pitchFamily="34" charset="0"/>
              <a:buChar char="•"/>
            </a:pPr>
            <a:r>
              <a:rPr lang="es-ES" sz="2000" b="1" dirty="0">
                <a:solidFill>
                  <a:srgbClr val="FFFF00"/>
                </a:solidFill>
                <a:latin typeface="Arial" panose="020B0604020202020204" pitchFamily="34" charset="0"/>
              </a:rPr>
              <a:t>Planificación de recursos técnicos y humanos. </a:t>
            </a:r>
          </a:p>
          <a:p>
            <a:pPr marL="342900" indent="-342900">
              <a:lnSpc>
                <a:spcPts val="3000"/>
              </a:lnSpc>
              <a:buFont typeface="Arial" panose="020B0604020202020204" pitchFamily="34" charset="0"/>
              <a:buChar char="•"/>
            </a:pPr>
            <a:r>
              <a:rPr lang="es-ES" sz="2000" b="1" dirty="0">
                <a:solidFill>
                  <a:srgbClr val="FFFF00"/>
                </a:solidFill>
                <a:latin typeface="Arial" panose="020B0604020202020204" pitchFamily="34" charset="0"/>
              </a:rPr>
              <a:t>Otros aspectos operativos y funcionales.</a:t>
            </a:r>
          </a:p>
        </p:txBody>
      </p:sp>
    </p:spTree>
    <p:extLst>
      <p:ext uri="{BB962C8B-B14F-4D97-AF65-F5344CB8AC3E}">
        <p14:creationId xmlns:p14="http://schemas.microsoft.com/office/powerpoint/2010/main" val="42172182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35112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PLAN DE VENTAS Y MARKETING</a:t>
            </a:r>
            <a:endParaRPr lang="en-US" sz="2400" b="1" dirty="0" smtClean="0">
              <a:solidFill>
                <a:schemeClr val="tx1"/>
              </a:solidFill>
            </a:endParaRPr>
          </a:p>
        </p:txBody>
      </p:sp>
      <p:sp>
        <p:nvSpPr>
          <p:cNvPr id="50" name="7 Elipse"/>
          <p:cNvSpPr/>
          <p:nvPr/>
        </p:nvSpPr>
        <p:spPr>
          <a:xfrm>
            <a:off x="6108191" y="972455"/>
            <a:ext cx="5198435" cy="177329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108191" y="1235744"/>
            <a:ext cx="5062589" cy="1200329"/>
          </a:xfrm>
          <a:prstGeom prst="rect">
            <a:avLst/>
          </a:prstGeom>
        </p:spPr>
        <p:txBody>
          <a:bodyPr wrap="square">
            <a:spAutoFit/>
          </a:bodyPr>
          <a:lstStyle/>
          <a:p>
            <a:pPr algn="ctr"/>
            <a:r>
              <a:rPr lang="es-ES" b="1" dirty="0" smtClean="0"/>
              <a:t>Documento </a:t>
            </a:r>
            <a:r>
              <a:rPr lang="es-ES" b="1" dirty="0"/>
              <a:t>que </a:t>
            </a:r>
            <a:r>
              <a:rPr lang="es-ES" b="1" dirty="0" smtClean="0"/>
              <a:t>recoge </a:t>
            </a:r>
            <a:r>
              <a:rPr lang="es-ES" b="1" dirty="0"/>
              <a:t>aspectos</a:t>
            </a:r>
          </a:p>
          <a:p>
            <a:pPr algn="ctr"/>
            <a:r>
              <a:rPr lang="es-ES" b="1" dirty="0"/>
              <a:t>tácticos y estratégicos, </a:t>
            </a:r>
            <a:r>
              <a:rPr lang="es-ES" b="1" dirty="0" smtClean="0"/>
              <a:t>datos </a:t>
            </a:r>
            <a:r>
              <a:rPr lang="es-ES" b="1" dirty="0"/>
              <a:t>cuantitativos y cualitativos. </a:t>
            </a:r>
            <a:r>
              <a:rPr lang="es-ES" b="1" dirty="0" smtClean="0"/>
              <a:t>Proporciona </a:t>
            </a:r>
            <a:r>
              <a:rPr lang="es-ES" b="1" dirty="0"/>
              <a:t>una visión global </a:t>
            </a:r>
            <a:r>
              <a:rPr lang="es-ES" b="1" dirty="0" smtClean="0"/>
              <a:t>para la toma de decisiones.</a:t>
            </a:r>
            <a:endParaRPr lang="es-MX" b="1" dirty="0" smtClean="0"/>
          </a:p>
        </p:txBody>
      </p:sp>
      <p:sp>
        <p:nvSpPr>
          <p:cNvPr id="3" name="Rectángulo 2"/>
          <p:cNvSpPr/>
          <p:nvPr/>
        </p:nvSpPr>
        <p:spPr>
          <a:xfrm>
            <a:off x="4723146" y="2938680"/>
            <a:ext cx="3497940" cy="830997"/>
          </a:xfrm>
          <a:prstGeom prst="rect">
            <a:avLst/>
          </a:prstGeom>
          <a:solidFill>
            <a:schemeClr val="tx2">
              <a:lumMod val="40000"/>
              <a:lumOff val="60000"/>
            </a:schemeClr>
          </a:solidFill>
          <a:ln w="57150">
            <a:solidFill>
              <a:srgbClr val="0070C0"/>
            </a:solidFill>
          </a:ln>
        </p:spPr>
        <p:txBody>
          <a:bodyPr wrap="square">
            <a:spAutoFit/>
          </a:bodyPr>
          <a:lstStyle/>
          <a:p>
            <a:pPr algn="ctr"/>
            <a:r>
              <a:rPr lang="es-ES" sz="2400" b="1" dirty="0" smtClean="0">
                <a:latin typeface="Arial" panose="020B0604020202020204" pitchFamily="34" charset="0"/>
              </a:rPr>
              <a:t>PASOS PARA SU REALIZACIÓN. </a:t>
            </a:r>
            <a:endParaRPr lang="en-US" sz="2400" b="1" dirty="0"/>
          </a:p>
        </p:txBody>
      </p:sp>
      <p:sp>
        <p:nvSpPr>
          <p:cNvPr id="6" name="Rectángulo redondeado 5"/>
          <p:cNvSpPr/>
          <p:nvPr/>
        </p:nvSpPr>
        <p:spPr>
          <a:xfrm>
            <a:off x="1025389" y="3090355"/>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p:cNvSpPr txBox="1"/>
          <p:nvPr/>
        </p:nvSpPr>
        <p:spPr>
          <a:xfrm>
            <a:off x="1068931" y="3136465"/>
            <a:ext cx="2733817"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ANTECEDENTES Y MERCADO</a:t>
            </a:r>
            <a:endParaRPr lang="en-US" b="1" i="1" dirty="0">
              <a:solidFill>
                <a:srgbClr val="FFFF00"/>
              </a:solidFill>
              <a:effectLst>
                <a:outerShdw blurRad="38100" dist="38100" dir="2700000" algn="tl">
                  <a:srgbClr val="000000">
                    <a:alpha val="43137"/>
                  </a:srgbClr>
                </a:outerShdw>
              </a:effectLst>
            </a:endParaRPr>
          </a:p>
        </p:txBody>
      </p:sp>
      <p:sp>
        <p:nvSpPr>
          <p:cNvPr id="11" name="Rectángulo redondeado 10"/>
          <p:cNvSpPr/>
          <p:nvPr/>
        </p:nvSpPr>
        <p:spPr>
          <a:xfrm>
            <a:off x="1961219" y="4056933"/>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p:cNvSpPr txBox="1"/>
          <p:nvPr/>
        </p:nvSpPr>
        <p:spPr>
          <a:xfrm>
            <a:off x="2207958" y="4088523"/>
            <a:ext cx="2392732"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PROPUESTA DE VALOR</a:t>
            </a:r>
            <a:endParaRPr lang="en-US" b="1" i="1" dirty="0">
              <a:solidFill>
                <a:srgbClr val="FFFF00"/>
              </a:solidFill>
              <a:effectLst>
                <a:outerShdw blurRad="38100" dist="38100" dir="2700000" algn="tl">
                  <a:srgbClr val="000000">
                    <a:alpha val="43137"/>
                  </a:srgbClr>
                </a:outerShdw>
              </a:effectLst>
            </a:endParaRPr>
          </a:p>
        </p:txBody>
      </p:sp>
      <p:sp>
        <p:nvSpPr>
          <p:cNvPr id="13" name="Rectángulo redondeado 12"/>
          <p:cNvSpPr/>
          <p:nvPr/>
        </p:nvSpPr>
        <p:spPr>
          <a:xfrm>
            <a:off x="2752589" y="4995271"/>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p:cNvSpPr txBox="1"/>
          <p:nvPr/>
        </p:nvSpPr>
        <p:spPr>
          <a:xfrm>
            <a:off x="2796131" y="5012351"/>
            <a:ext cx="2733817"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DEFINICIÓN DE OBJETIVOS</a:t>
            </a:r>
            <a:endParaRPr lang="en-US" b="1" i="1" dirty="0">
              <a:solidFill>
                <a:srgbClr val="FFFF00"/>
              </a:solidFill>
              <a:effectLst>
                <a:outerShdw blurRad="38100" dist="38100" dir="2700000" algn="tl">
                  <a:srgbClr val="000000">
                    <a:alpha val="43137"/>
                  </a:srgbClr>
                </a:outerShdw>
              </a:effectLst>
            </a:endParaRPr>
          </a:p>
        </p:txBody>
      </p:sp>
      <p:sp>
        <p:nvSpPr>
          <p:cNvPr id="15" name="Rectángulo redondeado 14"/>
          <p:cNvSpPr/>
          <p:nvPr/>
        </p:nvSpPr>
        <p:spPr>
          <a:xfrm>
            <a:off x="3521846" y="5864894"/>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3565388" y="5896491"/>
            <a:ext cx="2733817"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ESTRATEGIAS Y TÁCTICAS</a:t>
            </a:r>
            <a:endParaRPr lang="en-US" b="1" i="1" dirty="0">
              <a:solidFill>
                <a:srgbClr val="FFFF00"/>
              </a:solidFill>
              <a:effectLst>
                <a:outerShdw blurRad="38100" dist="38100" dir="2700000" algn="tl">
                  <a:srgbClr val="000000">
                    <a:alpha val="43137"/>
                  </a:srgbClr>
                </a:outerShdw>
              </a:effectLst>
            </a:endParaRPr>
          </a:p>
        </p:txBody>
      </p:sp>
      <p:sp>
        <p:nvSpPr>
          <p:cNvPr id="17" name="Rectángulo redondeado 16"/>
          <p:cNvSpPr/>
          <p:nvPr/>
        </p:nvSpPr>
        <p:spPr>
          <a:xfrm>
            <a:off x="6569837" y="5849256"/>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p:cNvSpPr txBox="1"/>
          <p:nvPr/>
        </p:nvSpPr>
        <p:spPr>
          <a:xfrm>
            <a:off x="6627899" y="5895369"/>
            <a:ext cx="2733817"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PROYECCIÓN PRESUPUESTARIA</a:t>
            </a:r>
            <a:endParaRPr lang="en-US" b="1" i="1" dirty="0">
              <a:solidFill>
                <a:srgbClr val="FFFF00"/>
              </a:solidFill>
              <a:effectLst>
                <a:outerShdw blurRad="38100" dist="38100" dir="2700000" algn="tl">
                  <a:srgbClr val="000000">
                    <a:alpha val="43137"/>
                  </a:srgbClr>
                </a:outerShdw>
              </a:effectLst>
            </a:endParaRPr>
          </a:p>
        </p:txBody>
      </p:sp>
      <p:sp>
        <p:nvSpPr>
          <p:cNvPr id="19" name="Rectángulo redondeado 18"/>
          <p:cNvSpPr/>
          <p:nvPr/>
        </p:nvSpPr>
        <p:spPr>
          <a:xfrm>
            <a:off x="8304296" y="4042230"/>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adroTexto 19"/>
          <p:cNvSpPr txBox="1"/>
          <p:nvPr/>
        </p:nvSpPr>
        <p:spPr>
          <a:xfrm>
            <a:off x="8347838" y="4088340"/>
            <a:ext cx="2733817"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DETALLE DE LOS RECURSOS</a:t>
            </a:r>
            <a:endParaRPr lang="en-US" b="1" i="1" dirty="0">
              <a:solidFill>
                <a:srgbClr val="FFFF00"/>
              </a:solidFill>
              <a:effectLst>
                <a:outerShdw blurRad="38100" dist="38100" dir="2700000" algn="tl">
                  <a:srgbClr val="000000">
                    <a:alpha val="43137"/>
                  </a:srgbClr>
                </a:outerShdw>
              </a:effectLst>
            </a:endParaRPr>
          </a:p>
        </p:txBody>
      </p:sp>
      <p:sp>
        <p:nvSpPr>
          <p:cNvPr id="21" name="Rectángulo redondeado 20"/>
          <p:cNvSpPr/>
          <p:nvPr/>
        </p:nvSpPr>
        <p:spPr>
          <a:xfrm>
            <a:off x="7368128" y="4978403"/>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adroTexto 21"/>
          <p:cNvSpPr txBox="1"/>
          <p:nvPr/>
        </p:nvSpPr>
        <p:spPr>
          <a:xfrm>
            <a:off x="7663547" y="5024513"/>
            <a:ext cx="2249710"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CANALES DE VENTA</a:t>
            </a:r>
            <a:endParaRPr lang="en-US" b="1" i="1" dirty="0">
              <a:solidFill>
                <a:srgbClr val="FFFF00"/>
              </a:solidFill>
              <a:effectLst>
                <a:outerShdw blurRad="38100" dist="38100" dir="2700000" algn="tl">
                  <a:srgbClr val="000000">
                    <a:alpha val="43137"/>
                  </a:srgbClr>
                </a:outerShdw>
              </a:effectLst>
            </a:endParaRPr>
          </a:p>
        </p:txBody>
      </p:sp>
      <p:sp>
        <p:nvSpPr>
          <p:cNvPr id="23" name="Rectángulo redondeado 22"/>
          <p:cNvSpPr/>
          <p:nvPr/>
        </p:nvSpPr>
        <p:spPr>
          <a:xfrm>
            <a:off x="9000987" y="3113320"/>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adroTexto 23"/>
          <p:cNvSpPr txBox="1"/>
          <p:nvPr/>
        </p:nvSpPr>
        <p:spPr>
          <a:xfrm>
            <a:off x="9044530" y="3159429"/>
            <a:ext cx="2566896"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FORMAS DE MEDICIÓN</a:t>
            </a:r>
            <a:endParaRPr lang="en-US"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621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ector recto de flecha 29"/>
          <p:cNvCxnSpPr/>
          <p:nvPr/>
        </p:nvCxnSpPr>
        <p:spPr>
          <a:xfrm>
            <a:off x="8831644" y="2378116"/>
            <a:ext cx="2054070" cy="26293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5495449" y="2387600"/>
            <a:ext cx="3075238" cy="42526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p:cNvCxnSpPr/>
          <p:nvPr/>
        </p:nvCxnSpPr>
        <p:spPr>
          <a:xfrm>
            <a:off x="1961219" y="2438400"/>
            <a:ext cx="3075238" cy="42526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4976077"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PLAN DE MARKETING ESTRUCTURA</a:t>
            </a:r>
            <a:endParaRPr lang="en-US" sz="2400" b="1" dirty="0" smtClean="0">
              <a:solidFill>
                <a:schemeClr val="tx1"/>
              </a:solidFill>
            </a:endParaRPr>
          </a:p>
        </p:txBody>
      </p:sp>
      <p:sp>
        <p:nvSpPr>
          <p:cNvPr id="50" name="7 Elipse"/>
          <p:cNvSpPr/>
          <p:nvPr/>
        </p:nvSpPr>
        <p:spPr>
          <a:xfrm>
            <a:off x="6108191" y="696687"/>
            <a:ext cx="5503235" cy="2049066"/>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352127" y="930942"/>
            <a:ext cx="5041589" cy="1754326"/>
          </a:xfrm>
          <a:prstGeom prst="rect">
            <a:avLst/>
          </a:prstGeom>
        </p:spPr>
        <p:txBody>
          <a:bodyPr wrap="square">
            <a:spAutoFit/>
          </a:bodyPr>
          <a:lstStyle/>
          <a:p>
            <a:pPr algn="ctr"/>
            <a:r>
              <a:rPr lang="es-ES" b="1" dirty="0" smtClean="0"/>
              <a:t>Planteamiento </a:t>
            </a:r>
            <a:r>
              <a:rPr lang="es-ES" b="1" dirty="0"/>
              <a:t>básico y esencial </a:t>
            </a:r>
            <a:r>
              <a:rPr lang="es-ES" b="1" dirty="0" smtClean="0"/>
              <a:t>para</a:t>
            </a:r>
            <a:endParaRPr lang="es-ES" b="1" dirty="0"/>
          </a:p>
          <a:p>
            <a:pPr algn="ctr"/>
            <a:r>
              <a:rPr lang="es-ES" b="1" dirty="0"/>
              <a:t>el departamento de marketing </a:t>
            </a:r>
            <a:r>
              <a:rPr lang="es-ES" b="1" dirty="0" smtClean="0"/>
              <a:t>y todo </a:t>
            </a:r>
            <a:r>
              <a:rPr lang="es-ES" b="1" dirty="0"/>
              <a:t>el negocio. </a:t>
            </a:r>
            <a:r>
              <a:rPr lang="es-ES" b="1" dirty="0" smtClean="0"/>
              <a:t>Repercute directamente </a:t>
            </a:r>
            <a:r>
              <a:rPr lang="es-ES" b="1" dirty="0"/>
              <a:t>en el desempeño de la empresa.</a:t>
            </a:r>
          </a:p>
          <a:p>
            <a:pPr algn="ctr"/>
            <a:r>
              <a:rPr lang="es-ES" b="1" dirty="0" smtClean="0"/>
              <a:t> aunque la </a:t>
            </a:r>
            <a:r>
              <a:rPr lang="es-ES" b="1" dirty="0"/>
              <a:t>casuística de la empresa y sus objetivos pueden variar. </a:t>
            </a:r>
            <a:endParaRPr lang="es-MX" b="1" dirty="0" smtClean="0"/>
          </a:p>
        </p:txBody>
      </p:sp>
      <p:sp>
        <p:nvSpPr>
          <p:cNvPr id="6" name="Rectángulo redondeado 5"/>
          <p:cNvSpPr/>
          <p:nvPr/>
        </p:nvSpPr>
        <p:spPr>
          <a:xfrm>
            <a:off x="1010875" y="2988757"/>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p:cNvSpPr txBox="1"/>
          <p:nvPr/>
        </p:nvSpPr>
        <p:spPr>
          <a:xfrm>
            <a:off x="1054417" y="3150979"/>
            <a:ext cx="2733817" cy="369332"/>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ANÁLISIS INTERNO</a:t>
            </a:r>
            <a:endParaRPr lang="en-US" b="1" i="1" dirty="0">
              <a:solidFill>
                <a:srgbClr val="FFFF00"/>
              </a:solidFill>
              <a:effectLst>
                <a:outerShdw blurRad="38100" dist="38100" dir="2700000" algn="tl">
                  <a:srgbClr val="000000">
                    <a:alpha val="43137"/>
                  </a:srgbClr>
                </a:outerShdw>
              </a:effectLst>
            </a:endParaRPr>
          </a:p>
        </p:txBody>
      </p:sp>
      <p:sp>
        <p:nvSpPr>
          <p:cNvPr id="11" name="Rectángulo redondeado 10"/>
          <p:cNvSpPr/>
          <p:nvPr/>
        </p:nvSpPr>
        <p:spPr>
          <a:xfrm>
            <a:off x="1946705" y="3897279"/>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p:cNvSpPr txBox="1"/>
          <p:nvPr/>
        </p:nvSpPr>
        <p:spPr>
          <a:xfrm>
            <a:off x="1946705" y="3928869"/>
            <a:ext cx="2818580"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ANÁLISIS SOCIOECONOMICO</a:t>
            </a:r>
            <a:endParaRPr lang="en-US" b="1" i="1" dirty="0">
              <a:solidFill>
                <a:srgbClr val="FFFF00"/>
              </a:solidFill>
              <a:effectLst>
                <a:outerShdw blurRad="38100" dist="38100" dir="2700000" algn="tl">
                  <a:srgbClr val="000000">
                    <a:alpha val="43137"/>
                  </a:srgbClr>
                </a:outerShdw>
              </a:effectLst>
            </a:endParaRPr>
          </a:p>
        </p:txBody>
      </p:sp>
      <p:sp>
        <p:nvSpPr>
          <p:cNvPr id="13" name="Rectángulo redondeado 12"/>
          <p:cNvSpPr/>
          <p:nvPr/>
        </p:nvSpPr>
        <p:spPr>
          <a:xfrm>
            <a:off x="2738075" y="4835617"/>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p:cNvSpPr txBox="1"/>
          <p:nvPr/>
        </p:nvSpPr>
        <p:spPr>
          <a:xfrm>
            <a:off x="2781617" y="4852697"/>
            <a:ext cx="2733817"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ANÁLISIS DE LOS CONSUMIDORES</a:t>
            </a:r>
            <a:endParaRPr lang="en-US" b="1" i="1" dirty="0">
              <a:solidFill>
                <a:srgbClr val="FFFF00"/>
              </a:solidFill>
              <a:effectLst>
                <a:outerShdw blurRad="38100" dist="38100" dir="2700000" algn="tl">
                  <a:srgbClr val="000000">
                    <a:alpha val="43137"/>
                  </a:srgbClr>
                </a:outerShdw>
              </a:effectLst>
            </a:endParaRPr>
          </a:p>
        </p:txBody>
      </p:sp>
      <p:sp>
        <p:nvSpPr>
          <p:cNvPr id="15" name="Rectángulo redondeado 14"/>
          <p:cNvSpPr/>
          <p:nvPr/>
        </p:nvSpPr>
        <p:spPr>
          <a:xfrm>
            <a:off x="3507332" y="5705240"/>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3550874" y="5736837"/>
            <a:ext cx="2733817"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ANÁLISIS DE LA COMPETENCIA</a:t>
            </a:r>
            <a:endParaRPr lang="en-US" b="1" i="1" dirty="0">
              <a:solidFill>
                <a:srgbClr val="FFFF00"/>
              </a:solidFill>
              <a:effectLst>
                <a:outerShdw blurRad="38100" dist="38100" dir="2700000" algn="tl">
                  <a:srgbClr val="000000">
                    <a:alpha val="43137"/>
                  </a:srgbClr>
                </a:outerShdw>
              </a:effectLst>
            </a:endParaRPr>
          </a:p>
        </p:txBody>
      </p:sp>
      <p:sp>
        <p:nvSpPr>
          <p:cNvPr id="17" name="Rectángulo redondeado 16"/>
          <p:cNvSpPr/>
          <p:nvPr/>
        </p:nvSpPr>
        <p:spPr>
          <a:xfrm>
            <a:off x="4707229" y="3020441"/>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p:cNvSpPr txBox="1"/>
          <p:nvPr/>
        </p:nvSpPr>
        <p:spPr>
          <a:xfrm>
            <a:off x="4765291" y="3168152"/>
            <a:ext cx="2733817" cy="369332"/>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ESTUDIO DE MERCADO</a:t>
            </a:r>
            <a:endParaRPr lang="en-US" b="1" i="1" dirty="0">
              <a:solidFill>
                <a:srgbClr val="FFFF00"/>
              </a:solidFill>
              <a:effectLst>
                <a:outerShdw blurRad="38100" dist="38100" dir="2700000" algn="tl">
                  <a:srgbClr val="000000">
                    <a:alpha val="43137"/>
                  </a:srgbClr>
                </a:outerShdw>
              </a:effectLst>
            </a:endParaRPr>
          </a:p>
        </p:txBody>
      </p:sp>
      <p:sp>
        <p:nvSpPr>
          <p:cNvPr id="19" name="Rectángulo redondeado 18"/>
          <p:cNvSpPr/>
          <p:nvPr/>
        </p:nvSpPr>
        <p:spPr>
          <a:xfrm>
            <a:off x="6294071" y="4839592"/>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adroTexto 19"/>
          <p:cNvSpPr txBox="1"/>
          <p:nvPr/>
        </p:nvSpPr>
        <p:spPr>
          <a:xfrm>
            <a:off x="6337613" y="4885702"/>
            <a:ext cx="2733817"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ESTUDIO COMERCIAL DE PRECIOS</a:t>
            </a:r>
            <a:endParaRPr lang="en-US" b="1" i="1" dirty="0">
              <a:solidFill>
                <a:srgbClr val="FFFF00"/>
              </a:solidFill>
              <a:effectLst>
                <a:outerShdw blurRad="38100" dist="38100" dir="2700000" algn="tl">
                  <a:srgbClr val="000000">
                    <a:alpha val="43137"/>
                  </a:srgbClr>
                </a:outerShdw>
              </a:effectLst>
            </a:endParaRPr>
          </a:p>
        </p:txBody>
      </p:sp>
      <p:sp>
        <p:nvSpPr>
          <p:cNvPr id="21" name="Rectángulo redondeado 20"/>
          <p:cNvSpPr/>
          <p:nvPr/>
        </p:nvSpPr>
        <p:spPr>
          <a:xfrm>
            <a:off x="5510787" y="3914173"/>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adroTexto 21"/>
          <p:cNvSpPr txBox="1"/>
          <p:nvPr/>
        </p:nvSpPr>
        <p:spPr>
          <a:xfrm>
            <a:off x="5493807" y="3954819"/>
            <a:ext cx="2859801"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ESTUDIO COMERCIAL DEL PRODUCTO</a:t>
            </a:r>
            <a:endParaRPr lang="en-US" b="1" i="1" dirty="0">
              <a:solidFill>
                <a:srgbClr val="FFFF00"/>
              </a:solidFill>
              <a:effectLst>
                <a:outerShdw blurRad="38100" dist="38100" dir="2700000" algn="tl">
                  <a:srgbClr val="000000">
                    <a:alpha val="43137"/>
                  </a:srgbClr>
                </a:outerShdw>
              </a:effectLst>
            </a:endParaRPr>
          </a:p>
        </p:txBody>
      </p:sp>
      <p:sp>
        <p:nvSpPr>
          <p:cNvPr id="23" name="Rectángulo redondeado 22"/>
          <p:cNvSpPr/>
          <p:nvPr/>
        </p:nvSpPr>
        <p:spPr>
          <a:xfrm>
            <a:off x="6980603" y="5699582"/>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adroTexto 23"/>
          <p:cNvSpPr txBox="1"/>
          <p:nvPr/>
        </p:nvSpPr>
        <p:spPr>
          <a:xfrm>
            <a:off x="7024145" y="5745691"/>
            <a:ext cx="2775037"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ESTUDIO COMERCIAL PROCESO DE COMPRA</a:t>
            </a:r>
            <a:endParaRPr lang="en-US" b="1" i="1" dirty="0">
              <a:solidFill>
                <a:srgbClr val="FFFF00"/>
              </a:solidFill>
              <a:effectLst>
                <a:outerShdw blurRad="38100" dist="38100" dir="2700000" algn="tl">
                  <a:srgbClr val="000000">
                    <a:alpha val="43137"/>
                  </a:srgbClr>
                </a:outerShdw>
              </a:effectLst>
            </a:endParaRPr>
          </a:p>
        </p:txBody>
      </p:sp>
      <p:sp>
        <p:nvSpPr>
          <p:cNvPr id="25" name="Rectángulo redondeado 24"/>
          <p:cNvSpPr/>
          <p:nvPr/>
        </p:nvSpPr>
        <p:spPr>
          <a:xfrm>
            <a:off x="8329367" y="3050460"/>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adroTexto 25"/>
          <p:cNvSpPr txBox="1"/>
          <p:nvPr/>
        </p:nvSpPr>
        <p:spPr>
          <a:xfrm>
            <a:off x="8387429" y="3082059"/>
            <a:ext cx="2733817"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ANÁLISIS DE CANALES DE DISTRIBUCIÓN</a:t>
            </a:r>
            <a:endParaRPr lang="en-US" b="1" i="1" dirty="0">
              <a:solidFill>
                <a:srgbClr val="FFFF00"/>
              </a:solidFill>
              <a:effectLst>
                <a:outerShdw blurRad="38100" dist="38100" dir="2700000" algn="tl">
                  <a:srgbClr val="000000">
                    <a:alpha val="43137"/>
                  </a:srgbClr>
                </a:outerShdw>
              </a:effectLst>
            </a:endParaRPr>
          </a:p>
        </p:txBody>
      </p:sp>
      <p:sp>
        <p:nvSpPr>
          <p:cNvPr id="27" name="Rectángulo redondeado 26"/>
          <p:cNvSpPr/>
          <p:nvPr/>
        </p:nvSpPr>
        <p:spPr>
          <a:xfrm>
            <a:off x="9099110" y="3898448"/>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adroTexto 27"/>
          <p:cNvSpPr txBox="1"/>
          <p:nvPr/>
        </p:nvSpPr>
        <p:spPr>
          <a:xfrm>
            <a:off x="9157172" y="4046159"/>
            <a:ext cx="2733817" cy="369332"/>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DAFO</a:t>
            </a:r>
            <a:endParaRPr lang="en-US"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1469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ector recto de flecha 29"/>
          <p:cNvCxnSpPr/>
          <p:nvPr/>
        </p:nvCxnSpPr>
        <p:spPr>
          <a:xfrm>
            <a:off x="838837" y="3296569"/>
            <a:ext cx="2796284" cy="35614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8307450" y="3417276"/>
            <a:ext cx="2338780" cy="32822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p:cNvCxnSpPr/>
          <p:nvPr/>
        </p:nvCxnSpPr>
        <p:spPr>
          <a:xfrm>
            <a:off x="4808345" y="3417276"/>
            <a:ext cx="2303655" cy="33330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4020457"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PLAN DE MARKETING PLAN DE ACCIÓN </a:t>
            </a:r>
            <a:endParaRPr lang="en-US" sz="2400" b="1" dirty="0" smtClean="0">
              <a:solidFill>
                <a:schemeClr val="tx1"/>
              </a:solidFill>
            </a:endParaRPr>
          </a:p>
        </p:txBody>
      </p:sp>
      <p:sp>
        <p:nvSpPr>
          <p:cNvPr id="50" name="7 Elipse"/>
          <p:cNvSpPr/>
          <p:nvPr/>
        </p:nvSpPr>
        <p:spPr>
          <a:xfrm>
            <a:off x="6108191" y="885369"/>
            <a:ext cx="5503235" cy="2049066"/>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352127" y="1235736"/>
            <a:ext cx="5041589" cy="1477328"/>
          </a:xfrm>
          <a:prstGeom prst="rect">
            <a:avLst/>
          </a:prstGeom>
        </p:spPr>
        <p:txBody>
          <a:bodyPr wrap="square">
            <a:spAutoFit/>
          </a:bodyPr>
          <a:lstStyle/>
          <a:p>
            <a:pPr algn="ctr"/>
            <a:r>
              <a:rPr lang="es-ES" b="1" dirty="0"/>
              <a:t>El plan de acción representa un factor clave para alcanzar los objetivos propuestos. O</a:t>
            </a:r>
            <a:r>
              <a:rPr lang="es-ES" b="1" dirty="0" smtClean="0"/>
              <a:t>bjetivos </a:t>
            </a:r>
            <a:r>
              <a:rPr lang="es-ES" b="1" dirty="0"/>
              <a:t>definidos para, </a:t>
            </a:r>
            <a:r>
              <a:rPr lang="es-ES" b="1" dirty="0" smtClean="0"/>
              <a:t> </a:t>
            </a:r>
            <a:r>
              <a:rPr lang="es-ES" b="1" dirty="0"/>
              <a:t>escoger </a:t>
            </a:r>
            <a:r>
              <a:rPr lang="es-ES" b="1" dirty="0" smtClean="0"/>
              <a:t>las estrategias </a:t>
            </a:r>
            <a:r>
              <a:rPr lang="es-ES" b="1" dirty="0"/>
              <a:t>que encaminarán las acciones para lograrlos.</a:t>
            </a:r>
            <a:endParaRPr lang="es-MX" b="1" dirty="0" smtClean="0"/>
          </a:p>
        </p:txBody>
      </p:sp>
      <p:sp>
        <p:nvSpPr>
          <p:cNvPr id="6" name="Rectángulo redondeado 5"/>
          <p:cNvSpPr/>
          <p:nvPr/>
        </p:nvSpPr>
        <p:spPr>
          <a:xfrm>
            <a:off x="3899216" y="3947869"/>
            <a:ext cx="2818580" cy="66765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p:cNvSpPr txBox="1"/>
          <p:nvPr/>
        </p:nvSpPr>
        <p:spPr>
          <a:xfrm>
            <a:off x="3942758" y="4110091"/>
            <a:ext cx="2733817" cy="369332"/>
          </a:xfrm>
          <a:prstGeom prst="rect">
            <a:avLst/>
          </a:prstGeom>
          <a:solidFill>
            <a:schemeClr val="accent2">
              <a:lumMod val="50000"/>
            </a:schemeClr>
          </a:solid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PRODUCTO</a:t>
            </a:r>
            <a:endParaRPr lang="en-US" b="1" i="1" dirty="0">
              <a:solidFill>
                <a:srgbClr val="FFFF00"/>
              </a:solidFill>
              <a:effectLst>
                <a:outerShdw blurRad="38100" dist="38100" dir="2700000" algn="tl">
                  <a:srgbClr val="000000">
                    <a:alpha val="43137"/>
                  </a:srgbClr>
                </a:outerShdw>
              </a:effectLst>
            </a:endParaRPr>
          </a:p>
        </p:txBody>
      </p:sp>
      <p:sp>
        <p:nvSpPr>
          <p:cNvPr id="11" name="Rectángulo redondeado 10"/>
          <p:cNvSpPr/>
          <p:nvPr/>
        </p:nvSpPr>
        <p:spPr>
          <a:xfrm>
            <a:off x="4675392" y="4827363"/>
            <a:ext cx="2818580" cy="66765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p:cNvSpPr txBox="1"/>
          <p:nvPr/>
        </p:nvSpPr>
        <p:spPr>
          <a:xfrm>
            <a:off x="4675392" y="4989579"/>
            <a:ext cx="2818580" cy="369332"/>
          </a:xfrm>
          <a:prstGeom prst="rect">
            <a:avLst/>
          </a:prstGeom>
          <a:solidFill>
            <a:schemeClr val="accent2">
              <a:lumMod val="50000"/>
            </a:schemeClr>
          </a:solid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PRECIO</a:t>
            </a:r>
            <a:endParaRPr lang="en-US" b="1" i="1" dirty="0">
              <a:solidFill>
                <a:srgbClr val="FFFF00"/>
              </a:solidFill>
              <a:effectLst>
                <a:outerShdw blurRad="38100" dist="38100" dir="2700000" algn="tl">
                  <a:srgbClr val="000000">
                    <a:alpha val="43137"/>
                  </a:srgbClr>
                </a:outerShdw>
              </a:effectLst>
            </a:endParaRPr>
          </a:p>
        </p:txBody>
      </p:sp>
      <p:sp>
        <p:nvSpPr>
          <p:cNvPr id="13" name="Rectángulo redondeado 12"/>
          <p:cNvSpPr/>
          <p:nvPr/>
        </p:nvSpPr>
        <p:spPr>
          <a:xfrm>
            <a:off x="5481276" y="5722159"/>
            <a:ext cx="2818580" cy="66765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p:cNvSpPr txBox="1"/>
          <p:nvPr/>
        </p:nvSpPr>
        <p:spPr>
          <a:xfrm>
            <a:off x="5524818" y="5869865"/>
            <a:ext cx="2733817" cy="369332"/>
          </a:xfrm>
          <a:prstGeom prst="rect">
            <a:avLst/>
          </a:prstGeom>
          <a:solidFill>
            <a:schemeClr val="accent2">
              <a:lumMod val="50000"/>
            </a:schemeClr>
          </a:solid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PUNTOS DE VENTA</a:t>
            </a:r>
            <a:endParaRPr lang="en-US" b="1" i="1" dirty="0">
              <a:solidFill>
                <a:srgbClr val="FFFF00"/>
              </a:solidFill>
              <a:effectLst>
                <a:outerShdw blurRad="38100" dist="38100" dir="2700000" algn="tl">
                  <a:srgbClr val="000000">
                    <a:alpha val="43137"/>
                  </a:srgbClr>
                </a:outerShdw>
              </a:effectLst>
            </a:endParaRPr>
          </a:p>
        </p:txBody>
      </p:sp>
      <p:sp>
        <p:nvSpPr>
          <p:cNvPr id="15" name="Rectángulo redondeado 14"/>
          <p:cNvSpPr/>
          <p:nvPr/>
        </p:nvSpPr>
        <p:spPr>
          <a:xfrm>
            <a:off x="7324089" y="3953895"/>
            <a:ext cx="2818580" cy="66765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7367631" y="3985492"/>
            <a:ext cx="2733817" cy="646331"/>
          </a:xfrm>
          <a:prstGeom prst="rect">
            <a:avLst/>
          </a:prstGeom>
          <a:solidFill>
            <a:schemeClr val="accent2">
              <a:lumMod val="50000"/>
            </a:schemeClr>
          </a:solid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POLITICAS DE COMUNICACIÓN</a:t>
            </a:r>
            <a:endParaRPr lang="en-US" b="1" i="1" dirty="0">
              <a:solidFill>
                <a:srgbClr val="FFFF00"/>
              </a:solidFill>
              <a:effectLst>
                <a:outerShdw blurRad="38100" dist="38100" dir="2700000" algn="tl">
                  <a:srgbClr val="000000">
                    <a:alpha val="43137"/>
                  </a:srgbClr>
                </a:outerShdw>
              </a:effectLst>
            </a:endParaRPr>
          </a:p>
        </p:txBody>
      </p:sp>
      <p:sp>
        <p:nvSpPr>
          <p:cNvPr id="17" name="Rectángulo redondeado 16"/>
          <p:cNvSpPr/>
          <p:nvPr/>
        </p:nvSpPr>
        <p:spPr>
          <a:xfrm>
            <a:off x="8091190" y="4819873"/>
            <a:ext cx="2818580" cy="66765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p:cNvSpPr txBox="1"/>
          <p:nvPr/>
        </p:nvSpPr>
        <p:spPr>
          <a:xfrm>
            <a:off x="8149252" y="4967584"/>
            <a:ext cx="2733817" cy="369332"/>
          </a:xfrm>
          <a:prstGeom prst="rect">
            <a:avLst/>
          </a:prstGeom>
          <a:solidFill>
            <a:schemeClr val="accent2">
              <a:lumMod val="50000"/>
            </a:schemeClr>
          </a:solid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CRONOGRAMA</a:t>
            </a:r>
            <a:endParaRPr lang="en-US" b="1" i="1" dirty="0">
              <a:solidFill>
                <a:srgbClr val="FFFF00"/>
              </a:solidFill>
              <a:effectLst>
                <a:outerShdw blurRad="38100" dist="38100" dir="2700000" algn="tl">
                  <a:srgbClr val="000000">
                    <a:alpha val="43137"/>
                  </a:srgbClr>
                </a:outerShdw>
              </a:effectLst>
            </a:endParaRPr>
          </a:p>
        </p:txBody>
      </p:sp>
      <p:sp>
        <p:nvSpPr>
          <p:cNvPr id="21" name="Rectángulo redondeado 20"/>
          <p:cNvSpPr/>
          <p:nvPr/>
        </p:nvSpPr>
        <p:spPr>
          <a:xfrm>
            <a:off x="8894748" y="5713605"/>
            <a:ext cx="2818580" cy="66765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adroTexto 21"/>
          <p:cNvSpPr txBox="1"/>
          <p:nvPr/>
        </p:nvSpPr>
        <p:spPr>
          <a:xfrm>
            <a:off x="8877768" y="5870363"/>
            <a:ext cx="2859801" cy="369332"/>
          </a:xfrm>
          <a:prstGeom prst="rect">
            <a:avLst/>
          </a:prstGeom>
          <a:solidFill>
            <a:schemeClr val="accent2">
              <a:lumMod val="50000"/>
            </a:schemeClr>
          </a:solid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PLAN ECONÓMMICO</a:t>
            </a:r>
            <a:endParaRPr lang="en-US" b="1" i="1" dirty="0">
              <a:solidFill>
                <a:srgbClr val="FFFF00"/>
              </a:solidFill>
              <a:effectLst>
                <a:outerShdw blurRad="38100" dist="38100" dir="2700000" algn="tl">
                  <a:srgbClr val="000000">
                    <a:alpha val="43137"/>
                  </a:srgbClr>
                </a:outerShdw>
              </a:effectLst>
            </a:endParaRPr>
          </a:p>
        </p:txBody>
      </p:sp>
      <p:sp>
        <p:nvSpPr>
          <p:cNvPr id="25" name="Rectángulo redondeado 24"/>
          <p:cNvSpPr/>
          <p:nvPr/>
        </p:nvSpPr>
        <p:spPr>
          <a:xfrm>
            <a:off x="336560" y="3968913"/>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adroTexto 25"/>
          <p:cNvSpPr txBox="1"/>
          <p:nvPr/>
        </p:nvSpPr>
        <p:spPr>
          <a:xfrm>
            <a:off x="394622" y="4116624"/>
            <a:ext cx="2733817" cy="369332"/>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ESTRATEGIA</a:t>
            </a:r>
            <a:endParaRPr lang="en-US" b="1" i="1" dirty="0">
              <a:solidFill>
                <a:srgbClr val="FFFF00"/>
              </a:solidFill>
              <a:effectLst>
                <a:outerShdw blurRad="38100" dist="38100" dir="2700000" algn="tl">
                  <a:srgbClr val="000000">
                    <a:alpha val="43137"/>
                  </a:srgbClr>
                </a:outerShdw>
              </a:effectLst>
            </a:endParaRPr>
          </a:p>
        </p:txBody>
      </p:sp>
      <p:sp>
        <p:nvSpPr>
          <p:cNvPr id="27" name="Rectángulo redondeado 26"/>
          <p:cNvSpPr/>
          <p:nvPr/>
        </p:nvSpPr>
        <p:spPr>
          <a:xfrm>
            <a:off x="1106303" y="4816901"/>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adroTexto 27"/>
          <p:cNvSpPr txBox="1"/>
          <p:nvPr/>
        </p:nvSpPr>
        <p:spPr>
          <a:xfrm>
            <a:off x="1164365" y="4964612"/>
            <a:ext cx="2733817" cy="369332"/>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SEGMENTACIÓN</a:t>
            </a:r>
            <a:endParaRPr lang="en-US" b="1" i="1" dirty="0">
              <a:solidFill>
                <a:srgbClr val="FFFF00"/>
              </a:solidFill>
              <a:effectLst>
                <a:outerShdw blurRad="38100" dist="38100" dir="2700000" algn="tl">
                  <a:srgbClr val="000000">
                    <a:alpha val="43137"/>
                  </a:srgbClr>
                </a:outerShdw>
              </a:effectLst>
            </a:endParaRPr>
          </a:p>
        </p:txBody>
      </p:sp>
      <p:sp>
        <p:nvSpPr>
          <p:cNvPr id="31" name="Rectángulo redondeado 30"/>
          <p:cNvSpPr/>
          <p:nvPr/>
        </p:nvSpPr>
        <p:spPr>
          <a:xfrm>
            <a:off x="1693640" y="5688853"/>
            <a:ext cx="2818580" cy="66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adroTexto 31"/>
          <p:cNvSpPr txBox="1"/>
          <p:nvPr/>
        </p:nvSpPr>
        <p:spPr>
          <a:xfrm>
            <a:off x="1751702" y="5836564"/>
            <a:ext cx="2733817" cy="369332"/>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POSICIONAMIENTO</a:t>
            </a:r>
            <a:endParaRPr lang="en-US" b="1" i="1" dirty="0">
              <a:solidFill>
                <a:srgbClr val="FFFF00"/>
              </a:solidFill>
              <a:effectLst>
                <a:outerShdw blurRad="38100" dist="38100" dir="2700000" algn="tl">
                  <a:srgbClr val="000000">
                    <a:alpha val="43137"/>
                  </a:srgbClr>
                </a:outerShdw>
              </a:effectLst>
            </a:endParaRPr>
          </a:p>
        </p:txBody>
      </p:sp>
      <p:sp>
        <p:nvSpPr>
          <p:cNvPr id="4" name="Rectángulo 3"/>
          <p:cNvSpPr/>
          <p:nvPr/>
        </p:nvSpPr>
        <p:spPr>
          <a:xfrm>
            <a:off x="5669958" y="2993088"/>
            <a:ext cx="1871025" cy="461665"/>
          </a:xfrm>
          <a:prstGeom prst="rect">
            <a:avLst/>
          </a:prstGeom>
          <a:noFill/>
        </p:spPr>
        <p:txBody>
          <a:bodyPr wrap="none">
            <a:spAutoFit/>
          </a:bodyPr>
          <a:lstStyle/>
          <a:p>
            <a:r>
              <a:rPr lang="es-ES" sz="2400" b="1" i="1" dirty="0" smtClean="0"/>
              <a:t>OPERATIVO</a:t>
            </a:r>
            <a:endParaRPr lang="en-US" sz="2400" i="1" dirty="0"/>
          </a:p>
        </p:txBody>
      </p:sp>
      <p:sp>
        <p:nvSpPr>
          <p:cNvPr id="9" name="Rectángulo 8"/>
          <p:cNvSpPr/>
          <p:nvPr/>
        </p:nvSpPr>
        <p:spPr>
          <a:xfrm>
            <a:off x="517043" y="2926964"/>
            <a:ext cx="2173993" cy="461665"/>
          </a:xfrm>
          <a:prstGeom prst="rect">
            <a:avLst/>
          </a:prstGeom>
        </p:spPr>
        <p:txBody>
          <a:bodyPr wrap="none">
            <a:spAutoFit/>
          </a:bodyPr>
          <a:lstStyle/>
          <a:p>
            <a:r>
              <a:rPr lang="es-ES" sz="2400" b="1" i="1" dirty="0"/>
              <a:t>ESTRATÉGICO</a:t>
            </a:r>
            <a:endParaRPr lang="en-US" sz="2400" i="1" dirty="0"/>
          </a:p>
        </p:txBody>
      </p:sp>
    </p:spTree>
    <p:extLst>
      <p:ext uri="{BB962C8B-B14F-4D97-AF65-F5344CB8AC3E}">
        <p14:creationId xmlns:p14="http://schemas.microsoft.com/office/powerpoint/2010/main" val="1919238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DEFINICIONES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5"/>
          <p:cNvSpPr>
            <a:spLocks noGrp="1"/>
          </p:cNvSpPr>
          <p:nvPr>
            <p:ph idx="1"/>
          </p:nvPr>
        </p:nvSpPr>
        <p:spPr>
          <a:xfrm>
            <a:off x="1335314" y="1562898"/>
            <a:ext cx="10435772" cy="3777622"/>
          </a:xfrm>
        </p:spPr>
        <p:txBody>
          <a:bodyPr>
            <a:noAutofit/>
          </a:bodyPr>
          <a:lstStyle/>
          <a:p>
            <a:pPr>
              <a:spcBef>
                <a:spcPts val="1200"/>
              </a:spcBef>
            </a:pPr>
            <a:r>
              <a:rPr lang="es-AR" sz="2200" b="1" dirty="0"/>
              <a:t>El Plan Estratégico es un excelente ejercicio para trazar las líneas que marcarán el futuro de nuestra empresa.</a:t>
            </a:r>
          </a:p>
          <a:p>
            <a:pPr>
              <a:spcBef>
                <a:spcPts val="1200"/>
              </a:spcBef>
            </a:pPr>
            <a:r>
              <a:rPr lang="es-AR" sz="2200" b="1" dirty="0"/>
              <a:t>G.K. Chesterton (1874- 1936): “La idea que no trata de convertirse en palabras es una mala idea, la palabra que no trata de convertirse en acción, es a su vez una mala palabra”.</a:t>
            </a:r>
          </a:p>
          <a:p>
            <a:pPr>
              <a:spcBef>
                <a:spcPts val="1200"/>
              </a:spcBef>
            </a:pPr>
            <a:r>
              <a:rPr lang="es-AR" sz="2200" b="1" dirty="0"/>
              <a:t>Un Plan Estratégico es el documento que sintetiza a nivel </a:t>
            </a:r>
            <a:r>
              <a:rPr lang="es-AR" sz="2200" b="1" dirty="0" smtClean="0"/>
              <a:t>económico, financiero</a:t>
            </a:r>
            <a:r>
              <a:rPr lang="es-AR" sz="2200" b="1" dirty="0"/>
              <a:t>, estratégico y organizativo el posicionamiento actual y el futuro de la empresa.</a:t>
            </a:r>
          </a:p>
          <a:p>
            <a:pPr>
              <a:spcBef>
                <a:spcPts val="1200"/>
              </a:spcBef>
            </a:pPr>
            <a:r>
              <a:rPr lang="es-AR" sz="2200" b="1" dirty="0"/>
              <a:t>Un Plan Estratégico es siempre útil para definir: </a:t>
            </a:r>
          </a:p>
          <a:p>
            <a:pPr>
              <a:spcBef>
                <a:spcPts val="0"/>
              </a:spcBef>
              <a:buNone/>
            </a:pPr>
            <a:r>
              <a:rPr lang="es-AR" sz="2200" b="1" dirty="0"/>
              <a:t>		</a:t>
            </a:r>
            <a:r>
              <a:rPr lang="es-AR" sz="2000" b="1" dirty="0"/>
              <a:t>• Cuál es el momento presente que vive la empresa y cómo se ha llegado hasta aquí. </a:t>
            </a:r>
          </a:p>
          <a:p>
            <a:pPr>
              <a:spcBef>
                <a:spcPts val="0"/>
              </a:spcBef>
              <a:buNone/>
            </a:pPr>
            <a:r>
              <a:rPr lang="es-AR" sz="2000" b="1" dirty="0"/>
              <a:t>		• Cuál es el objetivo que nos hemos marcado como empresa, a dónde queremos llegar</a:t>
            </a:r>
            <a:r>
              <a:rPr lang="es-AR" sz="2000" b="1" dirty="0" smtClean="0"/>
              <a:t>.</a:t>
            </a:r>
            <a:endParaRPr lang="es-AR" sz="2000" b="1" dirty="0"/>
          </a:p>
        </p:txBody>
      </p:sp>
    </p:spTree>
    <p:extLst>
      <p:ext uri="{BB962C8B-B14F-4D97-AF65-F5344CB8AC3E}">
        <p14:creationId xmlns:p14="http://schemas.microsoft.com/office/powerpoint/2010/main" val="99678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curvada hacia la izquierda 2"/>
          <p:cNvSpPr/>
          <p:nvPr/>
        </p:nvSpPr>
        <p:spPr>
          <a:xfrm>
            <a:off x="3889829" y="2998544"/>
            <a:ext cx="6691084" cy="3473737"/>
          </a:xfrm>
          <a:prstGeom prst="curvedLeftArrow">
            <a:avLst>
              <a:gd name="adj1" fmla="val 5143"/>
              <a:gd name="adj2" fmla="val 17802"/>
              <a:gd name="adj3" fmla="val 229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4392704"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PLAN DE MARKETING EVALUACIÓN Y CONTROL</a:t>
            </a:r>
            <a:endParaRPr lang="en-US" sz="2400" b="1" dirty="0" smtClean="0">
              <a:solidFill>
                <a:schemeClr val="tx1"/>
              </a:solidFill>
            </a:endParaRPr>
          </a:p>
        </p:txBody>
      </p:sp>
      <p:sp>
        <p:nvSpPr>
          <p:cNvPr id="50" name="7 Elipse"/>
          <p:cNvSpPr/>
          <p:nvPr/>
        </p:nvSpPr>
        <p:spPr>
          <a:xfrm>
            <a:off x="6352127" y="986971"/>
            <a:ext cx="5041589" cy="1855498"/>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352127" y="1235736"/>
            <a:ext cx="5041589" cy="1477328"/>
          </a:xfrm>
          <a:prstGeom prst="rect">
            <a:avLst/>
          </a:prstGeom>
        </p:spPr>
        <p:txBody>
          <a:bodyPr wrap="square">
            <a:spAutoFit/>
          </a:bodyPr>
          <a:lstStyle/>
          <a:p>
            <a:pPr algn="ctr"/>
            <a:r>
              <a:rPr lang="es-ES" b="1" dirty="0" smtClean="0"/>
              <a:t>Precisa revisiones periódicas. </a:t>
            </a:r>
            <a:endParaRPr lang="es-ES" b="1" dirty="0"/>
          </a:p>
          <a:p>
            <a:pPr algn="ctr"/>
            <a:r>
              <a:rPr lang="es-ES" b="1" dirty="0"/>
              <a:t>La </a:t>
            </a:r>
            <a:r>
              <a:rPr lang="es-ES" b="1" dirty="0" smtClean="0"/>
              <a:t>revisión, </a:t>
            </a:r>
            <a:r>
              <a:rPr lang="es-ES" b="1" dirty="0"/>
              <a:t>aspecto </a:t>
            </a:r>
            <a:r>
              <a:rPr lang="es-ES" b="1" dirty="0" smtClean="0"/>
              <a:t>esencial. Cualquier </a:t>
            </a:r>
            <a:r>
              <a:rPr lang="es-ES" b="1" dirty="0"/>
              <a:t>planificación </a:t>
            </a:r>
            <a:r>
              <a:rPr lang="es-ES" b="1" dirty="0" smtClean="0"/>
              <a:t>es dinámica. El </a:t>
            </a:r>
            <a:r>
              <a:rPr lang="es-ES" b="1" dirty="0"/>
              <a:t>negocio </a:t>
            </a:r>
            <a:r>
              <a:rPr lang="es-ES" b="1" dirty="0" smtClean="0"/>
              <a:t>debe estar </a:t>
            </a:r>
            <a:r>
              <a:rPr lang="es-ES" b="1" dirty="0"/>
              <a:t>preparado ante posibles</a:t>
            </a:r>
          </a:p>
          <a:p>
            <a:pPr algn="ctr"/>
            <a:r>
              <a:rPr lang="es-ES" b="1" dirty="0" smtClean="0"/>
              <a:t>desviaciones</a:t>
            </a:r>
            <a:endParaRPr lang="es-MX" b="1" dirty="0" smtClean="0"/>
          </a:p>
        </p:txBody>
      </p:sp>
      <p:sp>
        <p:nvSpPr>
          <p:cNvPr id="6" name="Rectángulo redondeado 5"/>
          <p:cNvSpPr/>
          <p:nvPr/>
        </p:nvSpPr>
        <p:spPr>
          <a:xfrm>
            <a:off x="2004384" y="2656237"/>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CuadroTexto 6"/>
          <p:cNvSpPr txBox="1"/>
          <p:nvPr/>
        </p:nvSpPr>
        <p:spPr>
          <a:xfrm>
            <a:off x="2047926" y="2893857"/>
            <a:ext cx="2733817"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CONTROL GENERAL</a:t>
            </a:r>
            <a:endParaRPr lang="en-US" sz="2000" b="1" i="1" dirty="0">
              <a:solidFill>
                <a:srgbClr val="FFFF00"/>
              </a:solidFill>
              <a:effectLst>
                <a:outerShdw blurRad="38100" dist="38100" dir="2700000" algn="tl">
                  <a:srgbClr val="000000">
                    <a:alpha val="43137"/>
                  </a:srgbClr>
                </a:outerShdw>
              </a:effectLst>
            </a:endParaRPr>
          </a:p>
        </p:txBody>
      </p:sp>
      <p:sp>
        <p:nvSpPr>
          <p:cNvPr id="11" name="Rectángulo redondeado 10"/>
          <p:cNvSpPr/>
          <p:nvPr/>
        </p:nvSpPr>
        <p:spPr>
          <a:xfrm>
            <a:off x="8819058" y="4466994"/>
            <a:ext cx="2818580"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CuadroTexto 11"/>
          <p:cNvSpPr txBox="1"/>
          <p:nvPr/>
        </p:nvSpPr>
        <p:spPr>
          <a:xfrm>
            <a:off x="8819058" y="4587584"/>
            <a:ext cx="2818580"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CONTROL DE EFICIENCIA</a:t>
            </a:r>
            <a:endParaRPr lang="en-US" sz="2000" b="1" i="1" dirty="0">
              <a:solidFill>
                <a:srgbClr val="FFFF00"/>
              </a:solidFill>
              <a:effectLst>
                <a:outerShdw blurRad="38100" dist="38100" dir="2700000" algn="tl">
                  <a:srgbClr val="000000">
                    <a:alpha val="43137"/>
                  </a:srgbClr>
                </a:outerShdw>
              </a:effectLst>
            </a:endParaRPr>
          </a:p>
        </p:txBody>
      </p:sp>
      <p:sp>
        <p:nvSpPr>
          <p:cNvPr id="13" name="Rectángulo redondeado 12"/>
          <p:cNvSpPr/>
          <p:nvPr/>
        </p:nvSpPr>
        <p:spPr>
          <a:xfrm>
            <a:off x="4900700" y="5685231"/>
            <a:ext cx="2818580"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CuadroTexto 13"/>
          <p:cNvSpPr txBox="1"/>
          <p:nvPr/>
        </p:nvSpPr>
        <p:spPr>
          <a:xfrm>
            <a:off x="4943082" y="5725948"/>
            <a:ext cx="2733817"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CONTROL ESTRATÉGICO</a:t>
            </a:r>
            <a:endParaRPr lang="en-US" sz="2000" b="1" i="1" dirty="0">
              <a:solidFill>
                <a:srgbClr val="FFFF00"/>
              </a:solidFill>
              <a:effectLst>
                <a:outerShdw blurRad="38100" dist="38100" dir="2700000" algn="tl">
                  <a:srgbClr val="000000">
                    <a:alpha val="43137"/>
                  </a:srgbClr>
                </a:outerShdw>
              </a:effectLst>
            </a:endParaRPr>
          </a:p>
        </p:txBody>
      </p:sp>
      <p:sp>
        <p:nvSpPr>
          <p:cNvPr id="15" name="Rectángulo redondeado 14"/>
          <p:cNvSpPr/>
          <p:nvPr/>
        </p:nvSpPr>
        <p:spPr>
          <a:xfrm>
            <a:off x="6007358" y="2961829"/>
            <a:ext cx="2818580" cy="87970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CuadroTexto 15"/>
          <p:cNvSpPr txBox="1"/>
          <p:nvPr/>
        </p:nvSpPr>
        <p:spPr>
          <a:xfrm>
            <a:off x="6050900" y="3045814"/>
            <a:ext cx="2733817"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CONTROL DE RENTABILIDAD</a:t>
            </a:r>
            <a:endParaRPr lang="en-US" sz="2000" b="1" i="1" dirty="0">
              <a:solidFill>
                <a:srgbClr val="FFFF00"/>
              </a:solidFill>
              <a:effectLst>
                <a:outerShdw blurRad="38100" dist="38100" dir="2700000" algn="tl">
                  <a:srgbClr val="000000">
                    <a:alpha val="43137"/>
                  </a:srgbClr>
                </a:outerShdw>
              </a:effectLst>
            </a:endParaRPr>
          </a:p>
        </p:txBody>
      </p:sp>
      <p:sp>
        <p:nvSpPr>
          <p:cNvPr id="4" name="Rectángulo 3"/>
          <p:cNvSpPr/>
          <p:nvPr/>
        </p:nvSpPr>
        <p:spPr>
          <a:xfrm>
            <a:off x="2519382" y="4463821"/>
            <a:ext cx="2012089" cy="492443"/>
          </a:xfrm>
          <a:prstGeom prst="rect">
            <a:avLst/>
          </a:prstGeom>
          <a:noFill/>
        </p:spPr>
        <p:txBody>
          <a:bodyPr wrap="none">
            <a:spAutoFit/>
          </a:bodyPr>
          <a:lstStyle/>
          <a:p>
            <a:r>
              <a:rPr lang="es-ES" sz="2600" b="1" i="1" dirty="0" smtClean="0"/>
              <a:t>OPERATIVO</a:t>
            </a:r>
            <a:endParaRPr lang="en-US" sz="2600" i="1" dirty="0"/>
          </a:p>
        </p:txBody>
      </p:sp>
      <p:sp>
        <p:nvSpPr>
          <p:cNvPr id="10" name="CuadroTexto 9"/>
          <p:cNvSpPr txBox="1"/>
          <p:nvPr/>
        </p:nvSpPr>
        <p:spPr>
          <a:xfrm>
            <a:off x="2094287" y="3544576"/>
            <a:ext cx="2451094"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Metas y Objetivos</a:t>
            </a:r>
            <a:endParaRPr lang="en-US" b="1" i="1" dirty="0">
              <a:effectLst>
                <a:outerShdw blurRad="38100" dist="38100" dir="2700000" algn="tl">
                  <a:srgbClr val="000000">
                    <a:alpha val="43137"/>
                  </a:srgbClr>
                </a:outerShdw>
              </a:effectLst>
            </a:endParaRPr>
          </a:p>
        </p:txBody>
      </p:sp>
      <p:sp>
        <p:nvSpPr>
          <p:cNvPr id="33" name="CuadroTexto 32"/>
          <p:cNvSpPr txBox="1"/>
          <p:nvPr/>
        </p:nvSpPr>
        <p:spPr>
          <a:xfrm>
            <a:off x="6191101" y="3884144"/>
            <a:ext cx="2451094"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Beneficios</a:t>
            </a:r>
            <a:endParaRPr lang="en-US" b="1" i="1" dirty="0">
              <a:effectLst>
                <a:outerShdw blurRad="38100" dist="38100" dir="2700000" algn="tl">
                  <a:srgbClr val="000000">
                    <a:alpha val="43137"/>
                  </a:srgbClr>
                </a:outerShdw>
              </a:effectLst>
            </a:endParaRPr>
          </a:p>
        </p:txBody>
      </p:sp>
      <p:sp>
        <p:nvSpPr>
          <p:cNvPr id="34" name="CuadroTexto 33"/>
          <p:cNvSpPr txBox="1"/>
          <p:nvPr/>
        </p:nvSpPr>
        <p:spPr>
          <a:xfrm>
            <a:off x="8825938" y="5315899"/>
            <a:ext cx="2916119" cy="646331"/>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Eficiencia en recursos y capacidades</a:t>
            </a:r>
            <a:endParaRPr lang="en-US" b="1" i="1" dirty="0">
              <a:effectLst>
                <a:outerShdw blurRad="38100" dist="38100" dir="2700000" algn="tl">
                  <a:srgbClr val="000000">
                    <a:alpha val="43137"/>
                  </a:srgbClr>
                </a:outerShdw>
              </a:effectLst>
            </a:endParaRPr>
          </a:p>
        </p:txBody>
      </p:sp>
      <p:sp>
        <p:nvSpPr>
          <p:cNvPr id="35" name="CuadroTexto 34"/>
          <p:cNvSpPr txBox="1"/>
          <p:nvPr/>
        </p:nvSpPr>
        <p:spPr>
          <a:xfrm>
            <a:off x="4886185" y="5342589"/>
            <a:ext cx="2868513"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Orientación estratégica</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76913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ector recto de flecha 44"/>
          <p:cNvCxnSpPr>
            <a:stCxn id="15" idx="2"/>
          </p:cNvCxnSpPr>
          <p:nvPr/>
        </p:nvCxnSpPr>
        <p:spPr>
          <a:xfrm flipH="1">
            <a:off x="6281706" y="3385618"/>
            <a:ext cx="355" cy="251018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flipV="1">
            <a:off x="4613012" y="3980645"/>
            <a:ext cx="3303016" cy="128517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a:off x="4706852" y="3902350"/>
            <a:ext cx="3209176" cy="143954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endCxn id="25" idx="1"/>
          </p:cNvCxnSpPr>
          <p:nvPr/>
        </p:nvCxnSpPr>
        <p:spPr>
          <a:xfrm flipV="1">
            <a:off x="4101109" y="4597681"/>
            <a:ext cx="4368205" cy="3400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3690850"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OPERACIONES CALIDAD TOTAL</a:t>
            </a:r>
            <a:endParaRPr lang="en-US" sz="2400" b="1" dirty="0" smtClean="0">
              <a:solidFill>
                <a:schemeClr val="tx1"/>
              </a:solidFill>
            </a:endParaRPr>
          </a:p>
        </p:txBody>
      </p:sp>
      <p:sp>
        <p:nvSpPr>
          <p:cNvPr id="50" name="7 Elipse"/>
          <p:cNvSpPr/>
          <p:nvPr/>
        </p:nvSpPr>
        <p:spPr>
          <a:xfrm>
            <a:off x="6352127" y="986971"/>
            <a:ext cx="5041589" cy="1855498"/>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628807" y="1327881"/>
            <a:ext cx="4659087" cy="1477328"/>
          </a:xfrm>
          <a:prstGeom prst="rect">
            <a:avLst/>
          </a:prstGeom>
        </p:spPr>
        <p:txBody>
          <a:bodyPr wrap="square">
            <a:spAutoFit/>
          </a:bodyPr>
          <a:lstStyle/>
          <a:p>
            <a:pPr algn="ctr"/>
            <a:r>
              <a:rPr lang="es-ES" b="1" dirty="0" smtClean="0"/>
              <a:t>Función de la organización a cargo </a:t>
            </a:r>
            <a:r>
              <a:rPr lang="es-ES" b="1" dirty="0"/>
              <a:t>de planear y </a:t>
            </a:r>
            <a:r>
              <a:rPr lang="es-ES" b="1" dirty="0" smtClean="0"/>
              <a:t>organizar la </a:t>
            </a:r>
            <a:r>
              <a:rPr lang="es-ES" b="1" dirty="0"/>
              <a:t>cadena de </a:t>
            </a:r>
            <a:r>
              <a:rPr lang="es-ES" b="1" dirty="0" smtClean="0"/>
              <a:t>suministro. Establece </a:t>
            </a:r>
            <a:r>
              <a:rPr lang="es-ES" b="1" dirty="0"/>
              <a:t>un </a:t>
            </a:r>
            <a:r>
              <a:rPr lang="es-ES" b="1" dirty="0" smtClean="0"/>
              <a:t>vínculo importante </a:t>
            </a:r>
            <a:r>
              <a:rPr lang="es-ES" b="1" dirty="0"/>
              <a:t>entre la compañía y el mercado.</a:t>
            </a:r>
            <a:endParaRPr lang="es-MX" b="1" dirty="0" smtClean="0"/>
          </a:p>
        </p:txBody>
      </p:sp>
      <p:sp>
        <p:nvSpPr>
          <p:cNvPr id="6" name="Rectángulo redondeado 5"/>
          <p:cNvSpPr/>
          <p:nvPr/>
        </p:nvSpPr>
        <p:spPr>
          <a:xfrm>
            <a:off x="1888272" y="3019087"/>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CuadroTexto 6"/>
          <p:cNvSpPr txBox="1"/>
          <p:nvPr/>
        </p:nvSpPr>
        <p:spPr>
          <a:xfrm>
            <a:off x="1946328" y="3111567"/>
            <a:ext cx="2733817"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RELACIONES CON LOS PROVEEDORES</a:t>
            </a:r>
            <a:endParaRPr lang="en-US" sz="2000" b="1" i="1" dirty="0">
              <a:solidFill>
                <a:srgbClr val="FFFF00"/>
              </a:solidFill>
              <a:effectLst>
                <a:outerShdw blurRad="38100" dist="38100" dir="2700000" algn="tl">
                  <a:srgbClr val="000000">
                    <a:alpha val="43137"/>
                  </a:srgbClr>
                </a:outerShdw>
              </a:effectLst>
            </a:endParaRPr>
          </a:p>
        </p:txBody>
      </p:sp>
      <p:sp>
        <p:nvSpPr>
          <p:cNvPr id="11" name="Rectángulo redondeado 10"/>
          <p:cNvSpPr/>
          <p:nvPr/>
        </p:nvSpPr>
        <p:spPr>
          <a:xfrm>
            <a:off x="7857270" y="3106556"/>
            <a:ext cx="2818580"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CuadroTexto 11"/>
          <p:cNvSpPr txBox="1"/>
          <p:nvPr/>
        </p:nvSpPr>
        <p:spPr>
          <a:xfrm>
            <a:off x="7857270" y="3357772"/>
            <a:ext cx="2818580"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LIDERAZGO</a:t>
            </a:r>
            <a:endParaRPr lang="en-US" sz="2000" b="1" i="1" dirty="0">
              <a:solidFill>
                <a:srgbClr val="FFFF00"/>
              </a:solidFill>
              <a:effectLst>
                <a:outerShdw blurRad="38100" dist="38100" dir="2700000" algn="tl">
                  <a:srgbClr val="000000">
                    <a:alpha val="43137"/>
                  </a:srgbClr>
                </a:outerShdw>
              </a:effectLst>
            </a:endParaRPr>
          </a:p>
        </p:txBody>
      </p:sp>
      <p:sp>
        <p:nvSpPr>
          <p:cNvPr id="13" name="Rectángulo redondeado 12"/>
          <p:cNvSpPr/>
          <p:nvPr/>
        </p:nvSpPr>
        <p:spPr>
          <a:xfrm>
            <a:off x="4784237" y="5874937"/>
            <a:ext cx="2818580"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CuadroTexto 13"/>
          <p:cNvSpPr txBox="1"/>
          <p:nvPr/>
        </p:nvSpPr>
        <p:spPr>
          <a:xfrm>
            <a:off x="4826619" y="6147880"/>
            <a:ext cx="2733817"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MEJORA CONTINUA</a:t>
            </a:r>
            <a:endParaRPr lang="en-US" sz="2000" b="1" i="1" dirty="0">
              <a:solidFill>
                <a:srgbClr val="FFFF00"/>
              </a:solidFill>
              <a:effectLst>
                <a:outerShdw blurRad="38100" dist="38100" dir="2700000" algn="tl">
                  <a:srgbClr val="000000">
                    <a:alpha val="43137"/>
                  </a:srgbClr>
                </a:outerShdw>
              </a:effectLst>
            </a:endParaRPr>
          </a:p>
        </p:txBody>
      </p:sp>
      <p:sp>
        <p:nvSpPr>
          <p:cNvPr id="15" name="Rectángulo redondeado 14"/>
          <p:cNvSpPr/>
          <p:nvPr/>
        </p:nvSpPr>
        <p:spPr>
          <a:xfrm>
            <a:off x="4872771" y="2505911"/>
            <a:ext cx="2818580" cy="87970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CuadroTexto 15"/>
          <p:cNvSpPr txBox="1"/>
          <p:nvPr/>
        </p:nvSpPr>
        <p:spPr>
          <a:xfrm>
            <a:off x="4916313" y="2605162"/>
            <a:ext cx="2733817"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ENFOQUE EN LOS STAKEHOLDER´S</a:t>
            </a:r>
            <a:endParaRPr lang="en-US" sz="2000" b="1" i="1" dirty="0">
              <a:solidFill>
                <a:srgbClr val="FFFF00"/>
              </a:solidFill>
              <a:effectLst>
                <a:outerShdw blurRad="38100" dist="38100" dir="2700000" algn="tl">
                  <a:srgbClr val="000000">
                    <a:alpha val="43137"/>
                  </a:srgbClr>
                </a:outerShdw>
              </a:effectLst>
            </a:endParaRPr>
          </a:p>
        </p:txBody>
      </p:sp>
      <p:sp>
        <p:nvSpPr>
          <p:cNvPr id="20" name="Rectángulo redondeado 19"/>
          <p:cNvSpPr/>
          <p:nvPr/>
        </p:nvSpPr>
        <p:spPr>
          <a:xfrm>
            <a:off x="1271633" y="4086321"/>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ectángulo redondeado 20"/>
          <p:cNvSpPr/>
          <p:nvPr/>
        </p:nvSpPr>
        <p:spPr>
          <a:xfrm>
            <a:off x="1794432" y="5182924"/>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ectángulo redondeado 21"/>
          <p:cNvSpPr/>
          <p:nvPr/>
        </p:nvSpPr>
        <p:spPr>
          <a:xfrm>
            <a:off x="8459024" y="4162391"/>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ángulo redondeado 22"/>
          <p:cNvSpPr/>
          <p:nvPr/>
        </p:nvSpPr>
        <p:spPr>
          <a:xfrm>
            <a:off x="7857270" y="5227779"/>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Elipse 4"/>
          <p:cNvSpPr/>
          <p:nvPr/>
        </p:nvSpPr>
        <p:spPr>
          <a:xfrm>
            <a:off x="5181598" y="3627789"/>
            <a:ext cx="2175145" cy="2007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adroTexto 24"/>
          <p:cNvSpPr txBox="1"/>
          <p:nvPr/>
        </p:nvSpPr>
        <p:spPr>
          <a:xfrm>
            <a:off x="8469314" y="4243738"/>
            <a:ext cx="2818580"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PARTICIPACIÓN DEL PERSONAL</a:t>
            </a:r>
            <a:endParaRPr lang="en-US" sz="2000" b="1" i="1" dirty="0">
              <a:solidFill>
                <a:srgbClr val="FFFF00"/>
              </a:solidFill>
              <a:effectLst>
                <a:outerShdw blurRad="38100" dist="38100" dir="2700000" algn="tl">
                  <a:srgbClr val="000000">
                    <a:alpha val="43137"/>
                  </a:srgbClr>
                </a:outerShdw>
              </a:effectLst>
            </a:endParaRPr>
          </a:p>
        </p:txBody>
      </p:sp>
      <p:sp>
        <p:nvSpPr>
          <p:cNvPr id="26" name="CuadroTexto 25"/>
          <p:cNvSpPr txBox="1"/>
          <p:nvPr/>
        </p:nvSpPr>
        <p:spPr>
          <a:xfrm>
            <a:off x="7857270" y="5310676"/>
            <a:ext cx="2818580"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ENFOQUE BASADO EN PROCESOS</a:t>
            </a:r>
            <a:endParaRPr lang="en-US" sz="2000" b="1" i="1" dirty="0">
              <a:solidFill>
                <a:srgbClr val="FFFF00"/>
              </a:solidFill>
              <a:effectLst>
                <a:outerShdw blurRad="38100" dist="38100" dir="2700000" algn="tl">
                  <a:srgbClr val="000000">
                    <a:alpha val="43137"/>
                  </a:srgbClr>
                </a:outerShdw>
              </a:effectLst>
            </a:endParaRPr>
          </a:p>
        </p:txBody>
      </p:sp>
      <p:sp>
        <p:nvSpPr>
          <p:cNvPr id="27" name="CuadroTexto 26"/>
          <p:cNvSpPr txBox="1"/>
          <p:nvPr/>
        </p:nvSpPr>
        <p:spPr>
          <a:xfrm>
            <a:off x="1694761" y="5265821"/>
            <a:ext cx="3031419"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ENFOQUE DE SISTEMAS PARA LA GESTIÓN </a:t>
            </a:r>
            <a:endParaRPr lang="en-US" sz="2000" b="1" i="1" dirty="0">
              <a:solidFill>
                <a:srgbClr val="FFFF00"/>
              </a:solidFill>
              <a:effectLst>
                <a:outerShdw blurRad="38100" dist="38100" dir="2700000" algn="tl">
                  <a:srgbClr val="000000">
                    <a:alpha val="43137"/>
                  </a:srgbClr>
                </a:outerShdw>
              </a:effectLst>
            </a:endParaRPr>
          </a:p>
        </p:txBody>
      </p:sp>
      <p:sp>
        <p:nvSpPr>
          <p:cNvPr id="28" name="CuadroTexto 27"/>
          <p:cNvSpPr txBox="1"/>
          <p:nvPr/>
        </p:nvSpPr>
        <p:spPr>
          <a:xfrm>
            <a:off x="1260737" y="4150969"/>
            <a:ext cx="2818580"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ENFOQUE BASADO EN HECHOS</a:t>
            </a:r>
            <a:endParaRPr lang="en-US" sz="2000" b="1" i="1" dirty="0">
              <a:solidFill>
                <a:srgbClr val="FFFF00"/>
              </a:solidFill>
              <a:effectLst>
                <a:outerShdw blurRad="38100" dist="38100" dir="2700000" algn="tl">
                  <a:srgbClr val="000000">
                    <a:alpha val="43137"/>
                  </a:srgbClr>
                </a:outerShdw>
              </a:effectLst>
            </a:endParaRPr>
          </a:p>
        </p:txBody>
      </p:sp>
      <p:sp>
        <p:nvSpPr>
          <p:cNvPr id="9" name="CuadroTexto 8"/>
          <p:cNvSpPr txBox="1"/>
          <p:nvPr/>
        </p:nvSpPr>
        <p:spPr>
          <a:xfrm>
            <a:off x="5646054" y="4301716"/>
            <a:ext cx="1263639" cy="584775"/>
          </a:xfrm>
          <a:prstGeom prst="rect">
            <a:avLst/>
          </a:prstGeom>
          <a:noFill/>
        </p:spPr>
        <p:txBody>
          <a:bodyPr wrap="square" rtlCol="0">
            <a:spAutoFit/>
          </a:bodyPr>
          <a:lstStyle/>
          <a:p>
            <a:pPr algn="ctr"/>
            <a:r>
              <a:rPr lang="es-ES" sz="3200" b="1" dirty="0" smtClean="0">
                <a:solidFill>
                  <a:srgbClr val="FF0000"/>
                </a:solidFill>
                <a:effectLst>
                  <a:outerShdw blurRad="38100" dist="38100" dir="2700000" algn="tl">
                    <a:srgbClr val="000000">
                      <a:alpha val="43137"/>
                    </a:srgbClr>
                  </a:outerShdw>
                </a:effectLst>
              </a:rPr>
              <a:t>TQM</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15908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4837424"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OPERACIONES </a:t>
            </a:r>
          </a:p>
          <a:p>
            <a:pPr marL="0" indent="0">
              <a:buNone/>
            </a:pPr>
            <a:r>
              <a:rPr lang="es-ES" sz="2400" b="1" dirty="0">
                <a:solidFill>
                  <a:schemeClr val="tx1"/>
                </a:solidFill>
              </a:rPr>
              <a:t>	</a:t>
            </a:r>
            <a:r>
              <a:rPr lang="es-ES" sz="2400" b="1" dirty="0" smtClean="0">
                <a:solidFill>
                  <a:schemeClr val="tx1"/>
                </a:solidFill>
              </a:rPr>
              <a:t>LA EMPRESA COMO SISTEMA</a:t>
            </a:r>
            <a:endParaRPr lang="en-US" sz="2400" b="1" dirty="0" smtClean="0">
              <a:solidFill>
                <a:schemeClr val="tx1"/>
              </a:solidFill>
            </a:endParaRPr>
          </a:p>
        </p:txBody>
      </p:sp>
      <p:sp>
        <p:nvSpPr>
          <p:cNvPr id="50" name="7 Elipse"/>
          <p:cNvSpPr/>
          <p:nvPr/>
        </p:nvSpPr>
        <p:spPr>
          <a:xfrm>
            <a:off x="6352127" y="986971"/>
            <a:ext cx="5041589" cy="1769351"/>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628807" y="1226283"/>
            <a:ext cx="4659087" cy="1477328"/>
          </a:xfrm>
          <a:prstGeom prst="rect">
            <a:avLst/>
          </a:prstGeom>
        </p:spPr>
        <p:txBody>
          <a:bodyPr wrap="square">
            <a:spAutoFit/>
          </a:bodyPr>
          <a:lstStyle/>
          <a:p>
            <a:pPr algn="ctr"/>
            <a:r>
              <a:rPr lang="es-ES" b="1" dirty="0"/>
              <a:t>La empresa representa un sistema abierto donde transforma los inputs en outputs. </a:t>
            </a:r>
            <a:r>
              <a:rPr lang="es-ES" b="1" dirty="0" smtClean="0"/>
              <a:t>Requerirá </a:t>
            </a:r>
            <a:r>
              <a:rPr lang="es-ES" b="1" dirty="0"/>
              <a:t>de un control exhaustivo y regulación</a:t>
            </a:r>
          </a:p>
          <a:p>
            <a:pPr algn="ctr"/>
            <a:r>
              <a:rPr lang="es-ES" b="1" dirty="0"/>
              <a:t>del proceso. </a:t>
            </a:r>
            <a:endParaRPr lang="es-MX" b="1" dirty="0" smtClean="0"/>
          </a:p>
        </p:txBody>
      </p:sp>
      <p:sp>
        <p:nvSpPr>
          <p:cNvPr id="6" name="Rectángulo redondeado 5"/>
          <p:cNvSpPr/>
          <p:nvPr/>
        </p:nvSpPr>
        <p:spPr>
          <a:xfrm>
            <a:off x="1089989" y="2554633"/>
            <a:ext cx="2175728" cy="376633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7" name="CuadroTexto 6"/>
          <p:cNvSpPr txBox="1"/>
          <p:nvPr/>
        </p:nvSpPr>
        <p:spPr>
          <a:xfrm>
            <a:off x="1119020" y="2749062"/>
            <a:ext cx="2116362" cy="3477875"/>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ENTORNO</a:t>
            </a:r>
          </a:p>
          <a:p>
            <a:endParaRPr lang="es-ES" sz="2000" b="1" dirty="0" smtClean="0">
              <a:solidFill>
                <a:srgbClr val="FFFF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Datos </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Dinero </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Tecnología</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Trabajo</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Energía</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Bienes </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Insumos </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Materias Primas</a:t>
            </a:r>
            <a:endParaRPr lang="en-US" sz="2000" b="1" i="1" dirty="0">
              <a:solidFill>
                <a:srgbClr val="FFFF00"/>
              </a:solidFill>
              <a:effectLst>
                <a:outerShdw blurRad="38100" dist="38100" dir="2700000" algn="tl">
                  <a:srgbClr val="000000">
                    <a:alpha val="43137"/>
                  </a:srgbClr>
                </a:outerShdw>
              </a:effectLst>
            </a:endParaRPr>
          </a:p>
        </p:txBody>
      </p:sp>
      <p:sp>
        <p:nvSpPr>
          <p:cNvPr id="9" name="CuadroTexto 8"/>
          <p:cNvSpPr txBox="1"/>
          <p:nvPr/>
        </p:nvSpPr>
        <p:spPr>
          <a:xfrm>
            <a:off x="4920343" y="4287202"/>
            <a:ext cx="2656115" cy="769441"/>
          </a:xfrm>
          <a:prstGeom prst="rect">
            <a:avLst/>
          </a:prstGeom>
          <a:noFill/>
        </p:spPr>
        <p:txBody>
          <a:bodyPr wrap="square" rtlCol="0">
            <a:spAutoFit/>
          </a:bodyPr>
          <a:lstStyle/>
          <a:p>
            <a:pPr algn="ctr"/>
            <a:r>
              <a:rPr lang="es-ES" sz="2200" b="1" dirty="0" smtClean="0">
                <a:solidFill>
                  <a:srgbClr val="FF0000"/>
                </a:solidFill>
                <a:effectLst>
                  <a:outerShdw blurRad="38100" dist="38100" dir="2700000" algn="tl">
                    <a:srgbClr val="000000">
                      <a:alpha val="43137"/>
                    </a:srgbClr>
                  </a:outerShdw>
                </a:effectLst>
              </a:rPr>
              <a:t>PROCESO DE TRANFORMACIÓN</a:t>
            </a:r>
            <a:endParaRPr lang="en-US" sz="2200" b="1" dirty="0">
              <a:solidFill>
                <a:srgbClr val="FF0000"/>
              </a:solidFill>
              <a:effectLst>
                <a:outerShdw blurRad="38100" dist="38100" dir="2700000" algn="tl">
                  <a:srgbClr val="000000">
                    <a:alpha val="43137"/>
                  </a:srgbClr>
                </a:outerShdw>
              </a:effectLst>
            </a:endParaRPr>
          </a:p>
        </p:txBody>
      </p:sp>
      <p:sp>
        <p:nvSpPr>
          <p:cNvPr id="3" name="Marco 2"/>
          <p:cNvSpPr/>
          <p:nvPr/>
        </p:nvSpPr>
        <p:spPr>
          <a:xfrm>
            <a:off x="4731657" y="3641770"/>
            <a:ext cx="3113422" cy="201613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ángulo redondeado 28"/>
          <p:cNvSpPr/>
          <p:nvPr/>
        </p:nvSpPr>
        <p:spPr>
          <a:xfrm>
            <a:off x="9297813" y="2663491"/>
            <a:ext cx="2266761" cy="365747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CuadroTexto 29"/>
          <p:cNvSpPr txBox="1"/>
          <p:nvPr/>
        </p:nvSpPr>
        <p:spPr>
          <a:xfrm>
            <a:off x="9370385" y="2974032"/>
            <a:ext cx="2066871" cy="2862322"/>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ENTORNO</a:t>
            </a:r>
          </a:p>
          <a:p>
            <a:endParaRPr lang="es-ES" sz="2000" b="1" dirty="0" smtClean="0">
              <a:solidFill>
                <a:srgbClr val="FFFF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Productos </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Servicios</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Resultados</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Dividendos</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Impuestos </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Información</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Tecnología</a:t>
            </a:r>
            <a:endParaRPr lang="en-US" sz="2000" b="1" i="1" dirty="0">
              <a:solidFill>
                <a:srgbClr val="FFFF00"/>
              </a:solidFill>
              <a:effectLst>
                <a:outerShdw blurRad="38100" dist="38100" dir="2700000" algn="tl">
                  <a:srgbClr val="000000">
                    <a:alpha val="43137"/>
                  </a:srgbClr>
                </a:outerShdw>
              </a:effectLst>
            </a:endParaRPr>
          </a:p>
        </p:txBody>
      </p:sp>
      <p:sp>
        <p:nvSpPr>
          <p:cNvPr id="4" name="Flecha derecha 3"/>
          <p:cNvSpPr/>
          <p:nvPr/>
        </p:nvSpPr>
        <p:spPr>
          <a:xfrm>
            <a:off x="3294748" y="4287202"/>
            <a:ext cx="1393368" cy="44445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echa derecha 32"/>
          <p:cNvSpPr/>
          <p:nvPr/>
        </p:nvSpPr>
        <p:spPr>
          <a:xfrm>
            <a:off x="7888516" y="4279948"/>
            <a:ext cx="1393368" cy="44445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adroTexto 33"/>
          <p:cNvSpPr txBox="1"/>
          <p:nvPr/>
        </p:nvSpPr>
        <p:spPr>
          <a:xfrm>
            <a:off x="3430523" y="3910616"/>
            <a:ext cx="961297"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Inputs</a:t>
            </a:r>
            <a:endParaRPr lang="en-US" b="1" i="1" dirty="0">
              <a:effectLst>
                <a:outerShdw blurRad="38100" dist="38100" dir="2700000" algn="tl">
                  <a:srgbClr val="000000">
                    <a:alpha val="43137"/>
                  </a:srgbClr>
                </a:outerShdw>
              </a:effectLst>
            </a:endParaRPr>
          </a:p>
        </p:txBody>
      </p:sp>
      <p:sp>
        <p:nvSpPr>
          <p:cNvPr id="35" name="CuadroTexto 34"/>
          <p:cNvSpPr txBox="1"/>
          <p:nvPr/>
        </p:nvSpPr>
        <p:spPr>
          <a:xfrm>
            <a:off x="7937210" y="3917876"/>
            <a:ext cx="1146201"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Outputs</a:t>
            </a:r>
            <a:endParaRPr lang="en-US" b="1" i="1" dirty="0">
              <a:effectLst>
                <a:outerShdw blurRad="38100" dist="38100" dir="2700000" algn="tl">
                  <a:srgbClr val="000000">
                    <a:alpha val="43137"/>
                  </a:srgbClr>
                </a:outerShdw>
              </a:effectLst>
            </a:endParaRPr>
          </a:p>
        </p:txBody>
      </p:sp>
      <p:sp>
        <p:nvSpPr>
          <p:cNvPr id="10" name="Flecha doblada hacia arriba 9"/>
          <p:cNvSpPr/>
          <p:nvPr/>
        </p:nvSpPr>
        <p:spPr>
          <a:xfrm flipH="1">
            <a:off x="3691775" y="4642020"/>
            <a:ext cx="4784568" cy="1901337"/>
          </a:xfrm>
          <a:prstGeom prst="bentUpArrow">
            <a:avLst>
              <a:gd name="adj1" fmla="val 7442"/>
              <a:gd name="adj2" fmla="val 11260"/>
              <a:gd name="adj3" fmla="val 14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echa doblada hacia arriba 39"/>
          <p:cNvSpPr/>
          <p:nvPr/>
        </p:nvSpPr>
        <p:spPr>
          <a:xfrm rot="16200000" flipH="1">
            <a:off x="6632050" y="4728450"/>
            <a:ext cx="2016138" cy="1901337"/>
          </a:xfrm>
          <a:prstGeom prst="bentUpArrow">
            <a:avLst>
              <a:gd name="adj1" fmla="val 7442"/>
              <a:gd name="adj2" fmla="val 11260"/>
              <a:gd name="adj3" fmla="val 14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adroTexto 40"/>
          <p:cNvSpPr txBox="1"/>
          <p:nvPr/>
        </p:nvSpPr>
        <p:spPr>
          <a:xfrm>
            <a:off x="7444366" y="5665163"/>
            <a:ext cx="1140834"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Control</a:t>
            </a:r>
            <a:endParaRPr lang="en-US" b="1" i="1" dirty="0">
              <a:effectLst>
                <a:outerShdw blurRad="38100" dist="38100" dir="2700000" algn="tl">
                  <a:srgbClr val="000000">
                    <a:alpha val="43137"/>
                  </a:srgbClr>
                </a:outerShdw>
              </a:effectLst>
            </a:endParaRPr>
          </a:p>
        </p:txBody>
      </p:sp>
      <p:sp>
        <p:nvSpPr>
          <p:cNvPr id="43" name="CuadroTexto 42"/>
          <p:cNvSpPr txBox="1"/>
          <p:nvPr/>
        </p:nvSpPr>
        <p:spPr>
          <a:xfrm>
            <a:off x="4893566" y="6012721"/>
            <a:ext cx="1652382"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Regulación</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2522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Conector recto de flecha 48"/>
          <p:cNvCxnSpPr>
            <a:stCxn id="61" idx="2"/>
          </p:cNvCxnSpPr>
          <p:nvPr/>
        </p:nvCxnSpPr>
        <p:spPr>
          <a:xfrm flipH="1">
            <a:off x="6281706" y="3385618"/>
            <a:ext cx="355" cy="251018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p:nvPr/>
        </p:nvCxnSpPr>
        <p:spPr>
          <a:xfrm flipV="1">
            <a:off x="4568249" y="3980645"/>
            <a:ext cx="3303016" cy="128517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a:off x="4662089" y="3902350"/>
            <a:ext cx="3209176" cy="143954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flipV="1">
            <a:off x="4056346" y="4597681"/>
            <a:ext cx="4368205" cy="3400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Elipse 71"/>
          <p:cNvSpPr/>
          <p:nvPr/>
        </p:nvSpPr>
        <p:spPr>
          <a:xfrm>
            <a:off x="5181598" y="3627789"/>
            <a:ext cx="2175145" cy="2007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3788229"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RECURSOS HUMANOS</a:t>
            </a:r>
            <a:endParaRPr lang="en-US" sz="2400" b="1" dirty="0" smtClean="0">
              <a:solidFill>
                <a:schemeClr val="tx1"/>
              </a:solidFill>
            </a:endParaRPr>
          </a:p>
        </p:txBody>
      </p:sp>
      <p:sp>
        <p:nvSpPr>
          <p:cNvPr id="50" name="7 Elipse"/>
          <p:cNvSpPr/>
          <p:nvPr/>
        </p:nvSpPr>
        <p:spPr>
          <a:xfrm>
            <a:off x="6424697" y="798285"/>
            <a:ext cx="5041589" cy="2030608"/>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628807" y="1226283"/>
            <a:ext cx="4764909" cy="1477328"/>
          </a:xfrm>
          <a:prstGeom prst="rect">
            <a:avLst/>
          </a:prstGeom>
        </p:spPr>
        <p:txBody>
          <a:bodyPr wrap="square">
            <a:spAutoFit/>
          </a:bodyPr>
          <a:lstStyle/>
          <a:p>
            <a:pPr algn="ctr"/>
            <a:r>
              <a:rPr lang="es-ES" b="1" dirty="0" smtClean="0"/>
              <a:t>El </a:t>
            </a:r>
            <a:r>
              <a:rPr lang="es-ES" b="1" dirty="0"/>
              <a:t>plan estratégico de recursos humanos es </a:t>
            </a:r>
            <a:r>
              <a:rPr lang="es-ES" b="1" dirty="0" smtClean="0"/>
              <a:t>un </a:t>
            </a:r>
            <a:r>
              <a:rPr lang="es-ES" b="1" dirty="0"/>
              <a:t>documento que contiene la estrategia de </a:t>
            </a:r>
            <a:r>
              <a:rPr lang="es-ES" b="1" dirty="0" smtClean="0"/>
              <a:t>la empresa en </a:t>
            </a:r>
            <a:r>
              <a:rPr lang="es-ES" b="1" dirty="0"/>
              <a:t>la política de personal, en la </a:t>
            </a:r>
            <a:r>
              <a:rPr lang="es-ES" b="1" dirty="0" smtClean="0"/>
              <a:t>formación, objetivos, </a:t>
            </a:r>
            <a:r>
              <a:rPr lang="es-ES" b="1" dirty="0"/>
              <a:t>su </a:t>
            </a:r>
            <a:r>
              <a:rPr lang="es-ES" b="1" dirty="0" smtClean="0"/>
              <a:t>filosofía y otros. </a:t>
            </a:r>
            <a:endParaRPr lang="es-MX" b="1" dirty="0" smtClean="0"/>
          </a:p>
        </p:txBody>
      </p:sp>
      <p:sp>
        <p:nvSpPr>
          <p:cNvPr id="55" name="Rectángulo redondeado 54"/>
          <p:cNvSpPr/>
          <p:nvPr/>
        </p:nvSpPr>
        <p:spPr>
          <a:xfrm>
            <a:off x="1888272" y="3019087"/>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6" name="CuadroTexto 55"/>
          <p:cNvSpPr txBox="1"/>
          <p:nvPr/>
        </p:nvSpPr>
        <p:spPr>
          <a:xfrm>
            <a:off x="1946328" y="3111567"/>
            <a:ext cx="2733817"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RESOLUCIÓN DE CONFLICTOS</a:t>
            </a:r>
            <a:endParaRPr lang="en-US" sz="2000" b="1" i="1" dirty="0">
              <a:solidFill>
                <a:srgbClr val="FFFF00"/>
              </a:solidFill>
              <a:effectLst>
                <a:outerShdw blurRad="38100" dist="38100" dir="2700000" algn="tl">
                  <a:srgbClr val="000000">
                    <a:alpha val="43137"/>
                  </a:srgbClr>
                </a:outerShdw>
              </a:effectLst>
            </a:endParaRPr>
          </a:p>
        </p:txBody>
      </p:sp>
      <p:sp>
        <p:nvSpPr>
          <p:cNvPr id="57" name="Rectángulo redondeado 56"/>
          <p:cNvSpPr/>
          <p:nvPr/>
        </p:nvSpPr>
        <p:spPr>
          <a:xfrm>
            <a:off x="7857270" y="3106556"/>
            <a:ext cx="2818580"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8" name="CuadroTexto 57"/>
          <p:cNvSpPr txBox="1"/>
          <p:nvPr/>
        </p:nvSpPr>
        <p:spPr>
          <a:xfrm>
            <a:off x="7857270" y="3357772"/>
            <a:ext cx="2818580"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CONTRATACIÓN</a:t>
            </a:r>
            <a:endParaRPr lang="en-US" sz="2000" b="1" i="1" dirty="0">
              <a:solidFill>
                <a:srgbClr val="FFFF00"/>
              </a:solidFill>
              <a:effectLst>
                <a:outerShdw blurRad="38100" dist="38100" dir="2700000" algn="tl">
                  <a:srgbClr val="000000">
                    <a:alpha val="43137"/>
                  </a:srgbClr>
                </a:outerShdw>
              </a:effectLst>
            </a:endParaRPr>
          </a:p>
        </p:txBody>
      </p:sp>
      <p:sp>
        <p:nvSpPr>
          <p:cNvPr id="59" name="Rectángulo redondeado 58"/>
          <p:cNvSpPr/>
          <p:nvPr/>
        </p:nvSpPr>
        <p:spPr>
          <a:xfrm>
            <a:off x="4784237" y="5874937"/>
            <a:ext cx="2818580"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0" name="CuadroTexto 59"/>
          <p:cNvSpPr txBox="1"/>
          <p:nvPr/>
        </p:nvSpPr>
        <p:spPr>
          <a:xfrm>
            <a:off x="4826619" y="5973712"/>
            <a:ext cx="2733817"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SISTEMAS DE EVALUACIÓN</a:t>
            </a:r>
            <a:endParaRPr lang="en-US" sz="2000" b="1" i="1" dirty="0">
              <a:solidFill>
                <a:srgbClr val="FFFF00"/>
              </a:solidFill>
              <a:effectLst>
                <a:outerShdw blurRad="38100" dist="38100" dir="2700000" algn="tl">
                  <a:srgbClr val="000000">
                    <a:alpha val="43137"/>
                  </a:srgbClr>
                </a:outerShdw>
              </a:effectLst>
            </a:endParaRPr>
          </a:p>
        </p:txBody>
      </p:sp>
      <p:sp>
        <p:nvSpPr>
          <p:cNvPr id="61" name="Rectángulo redondeado 60"/>
          <p:cNvSpPr/>
          <p:nvPr/>
        </p:nvSpPr>
        <p:spPr>
          <a:xfrm>
            <a:off x="4872771" y="2505911"/>
            <a:ext cx="2818580" cy="87970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2" name="CuadroTexto 61"/>
          <p:cNvSpPr txBox="1"/>
          <p:nvPr/>
        </p:nvSpPr>
        <p:spPr>
          <a:xfrm>
            <a:off x="4916313" y="2764816"/>
            <a:ext cx="2733817"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SELECCIÓN</a:t>
            </a:r>
            <a:endParaRPr lang="en-US" sz="2000" b="1" i="1" dirty="0">
              <a:solidFill>
                <a:srgbClr val="FFFF00"/>
              </a:solidFill>
              <a:effectLst>
                <a:outerShdw blurRad="38100" dist="38100" dir="2700000" algn="tl">
                  <a:srgbClr val="000000">
                    <a:alpha val="43137"/>
                  </a:srgbClr>
                </a:outerShdw>
              </a:effectLst>
            </a:endParaRPr>
          </a:p>
        </p:txBody>
      </p:sp>
      <p:sp>
        <p:nvSpPr>
          <p:cNvPr id="63" name="Rectángulo redondeado 62"/>
          <p:cNvSpPr/>
          <p:nvPr/>
        </p:nvSpPr>
        <p:spPr>
          <a:xfrm>
            <a:off x="1271633" y="4086321"/>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4" name="Rectángulo redondeado 63"/>
          <p:cNvSpPr/>
          <p:nvPr/>
        </p:nvSpPr>
        <p:spPr>
          <a:xfrm>
            <a:off x="1794432" y="5182924"/>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5" name="Rectángulo redondeado 64"/>
          <p:cNvSpPr/>
          <p:nvPr/>
        </p:nvSpPr>
        <p:spPr>
          <a:xfrm>
            <a:off x="8459024" y="4162391"/>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6" name="Rectángulo redondeado 65"/>
          <p:cNvSpPr/>
          <p:nvPr/>
        </p:nvSpPr>
        <p:spPr>
          <a:xfrm>
            <a:off x="7857270" y="5227779"/>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CuadroTexto 66"/>
          <p:cNvSpPr txBox="1"/>
          <p:nvPr/>
        </p:nvSpPr>
        <p:spPr>
          <a:xfrm>
            <a:off x="8469314" y="4243738"/>
            <a:ext cx="2818580"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FORMACIÓN DE PERSONAL</a:t>
            </a:r>
            <a:endParaRPr lang="en-US" sz="2000" b="1" i="1" dirty="0">
              <a:solidFill>
                <a:srgbClr val="FFFF00"/>
              </a:solidFill>
              <a:effectLst>
                <a:outerShdw blurRad="38100" dist="38100" dir="2700000" algn="tl">
                  <a:srgbClr val="000000">
                    <a:alpha val="43137"/>
                  </a:srgbClr>
                </a:outerShdw>
              </a:effectLst>
            </a:endParaRPr>
          </a:p>
        </p:txBody>
      </p:sp>
      <p:sp>
        <p:nvSpPr>
          <p:cNvPr id="68" name="CuadroTexto 67"/>
          <p:cNvSpPr txBox="1"/>
          <p:nvPr/>
        </p:nvSpPr>
        <p:spPr>
          <a:xfrm>
            <a:off x="7857270" y="5310676"/>
            <a:ext cx="2818580"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CARRERA Y PROMOCIONES</a:t>
            </a:r>
            <a:endParaRPr lang="en-US" sz="2000" b="1" i="1" dirty="0">
              <a:solidFill>
                <a:srgbClr val="FFFF00"/>
              </a:solidFill>
              <a:effectLst>
                <a:outerShdw blurRad="38100" dist="38100" dir="2700000" algn="tl">
                  <a:srgbClr val="000000">
                    <a:alpha val="43137"/>
                  </a:srgbClr>
                </a:outerShdw>
              </a:effectLst>
            </a:endParaRPr>
          </a:p>
        </p:txBody>
      </p:sp>
      <p:sp>
        <p:nvSpPr>
          <p:cNvPr id="69" name="CuadroTexto 68"/>
          <p:cNvSpPr txBox="1"/>
          <p:nvPr/>
        </p:nvSpPr>
        <p:spPr>
          <a:xfrm>
            <a:off x="1694762" y="5265821"/>
            <a:ext cx="2873488"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MOTIVACIÓN LABORAL</a:t>
            </a:r>
            <a:endParaRPr lang="en-US" sz="2000" b="1" i="1" dirty="0">
              <a:solidFill>
                <a:srgbClr val="FFFF00"/>
              </a:solidFill>
              <a:effectLst>
                <a:outerShdw blurRad="38100" dist="38100" dir="2700000" algn="tl">
                  <a:srgbClr val="000000">
                    <a:alpha val="43137"/>
                  </a:srgbClr>
                </a:outerShdw>
              </a:effectLst>
            </a:endParaRPr>
          </a:p>
        </p:txBody>
      </p:sp>
      <p:sp>
        <p:nvSpPr>
          <p:cNvPr id="70" name="CuadroTexto 69"/>
          <p:cNvSpPr txBox="1"/>
          <p:nvPr/>
        </p:nvSpPr>
        <p:spPr>
          <a:xfrm>
            <a:off x="1260737" y="4165483"/>
            <a:ext cx="2818580"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PEVENCIÓN DE RIESGOS</a:t>
            </a:r>
            <a:endParaRPr lang="en-US" sz="2000" b="1" i="1" dirty="0">
              <a:solidFill>
                <a:srgbClr val="FFFF00"/>
              </a:solidFill>
              <a:effectLst>
                <a:outerShdw blurRad="38100" dist="38100" dir="2700000" algn="tl">
                  <a:srgbClr val="000000">
                    <a:alpha val="43137"/>
                  </a:srgbClr>
                </a:outerShdw>
              </a:effectLst>
            </a:endParaRPr>
          </a:p>
        </p:txBody>
      </p:sp>
      <p:sp>
        <p:nvSpPr>
          <p:cNvPr id="71" name="CuadroTexto 70"/>
          <p:cNvSpPr txBox="1"/>
          <p:nvPr/>
        </p:nvSpPr>
        <p:spPr>
          <a:xfrm>
            <a:off x="5079998" y="4374286"/>
            <a:ext cx="2319051" cy="461665"/>
          </a:xfrm>
          <a:prstGeom prst="rect">
            <a:avLst/>
          </a:prstGeom>
          <a:noFill/>
        </p:spPr>
        <p:txBody>
          <a:bodyPr wrap="square" rtlCol="0">
            <a:spAutoFit/>
          </a:bodyPr>
          <a:lstStyle/>
          <a:p>
            <a:pPr algn="ctr"/>
            <a:r>
              <a:rPr lang="es-ES" sz="2400" b="1" dirty="0" smtClean="0">
                <a:solidFill>
                  <a:srgbClr val="FF0000"/>
                </a:solidFill>
                <a:effectLst>
                  <a:outerShdw blurRad="38100" dist="38100" dir="2700000" algn="tl">
                    <a:srgbClr val="000000">
                      <a:alpha val="43137"/>
                    </a:srgbClr>
                  </a:outerShdw>
                </a:effectLst>
              </a:rPr>
              <a:t>CONTENIDOS</a:t>
            </a:r>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15811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echa derecha 33"/>
          <p:cNvSpPr/>
          <p:nvPr/>
        </p:nvSpPr>
        <p:spPr>
          <a:xfrm>
            <a:off x="3352806" y="4287202"/>
            <a:ext cx="1393368" cy="44445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echa derecha 34"/>
          <p:cNvSpPr/>
          <p:nvPr/>
        </p:nvSpPr>
        <p:spPr>
          <a:xfrm>
            <a:off x="7765144" y="4279948"/>
            <a:ext cx="921656" cy="45170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4093029"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FINANCIERO </a:t>
            </a:r>
          </a:p>
          <a:p>
            <a:pPr marL="0" indent="0">
              <a:buNone/>
            </a:pPr>
            <a:r>
              <a:rPr lang="es-ES" sz="2400" b="1" dirty="0">
                <a:solidFill>
                  <a:schemeClr val="tx1"/>
                </a:solidFill>
              </a:rPr>
              <a:t>	</a:t>
            </a:r>
            <a:r>
              <a:rPr lang="es-ES" sz="2400" b="1" dirty="0" smtClean="0">
                <a:solidFill>
                  <a:schemeClr val="tx1"/>
                </a:solidFill>
              </a:rPr>
              <a:t>BREAK EVEN POINT</a:t>
            </a:r>
            <a:endParaRPr lang="en-US" sz="2400" b="1" dirty="0" smtClean="0">
              <a:solidFill>
                <a:schemeClr val="tx1"/>
              </a:solidFill>
            </a:endParaRPr>
          </a:p>
        </p:txBody>
      </p:sp>
      <p:sp>
        <p:nvSpPr>
          <p:cNvPr id="50" name="7 Elipse"/>
          <p:cNvSpPr/>
          <p:nvPr/>
        </p:nvSpPr>
        <p:spPr>
          <a:xfrm>
            <a:off x="6424697" y="798285"/>
            <a:ext cx="5041589" cy="2030608"/>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628807" y="994059"/>
            <a:ext cx="4764909" cy="1754326"/>
          </a:xfrm>
          <a:prstGeom prst="rect">
            <a:avLst/>
          </a:prstGeom>
        </p:spPr>
        <p:txBody>
          <a:bodyPr wrap="square">
            <a:spAutoFit/>
          </a:bodyPr>
          <a:lstStyle/>
          <a:p>
            <a:pPr algn="ctr"/>
            <a:r>
              <a:rPr lang="es-ES" b="1" dirty="0" smtClean="0"/>
              <a:t>Su análisis evalúa </a:t>
            </a:r>
            <a:r>
              <a:rPr lang="es-ES" b="1" dirty="0"/>
              <a:t>la viabilidad y rentabilidad del negocio o proyecto a través de </a:t>
            </a:r>
            <a:r>
              <a:rPr lang="es-ES" b="1" dirty="0" smtClean="0"/>
              <a:t>los indicadores sobre </a:t>
            </a:r>
            <a:r>
              <a:rPr lang="es-ES" b="1" dirty="0"/>
              <a:t>la liquidez, la solvencia, el endeudamiento,</a:t>
            </a:r>
          </a:p>
          <a:p>
            <a:pPr algn="ctr"/>
            <a:r>
              <a:rPr lang="es-ES" b="1" dirty="0"/>
              <a:t>el rendimiento y la rentabilidad de la </a:t>
            </a:r>
            <a:r>
              <a:rPr lang="es-ES" b="1" dirty="0" smtClean="0"/>
              <a:t>empresa, entre otros.</a:t>
            </a:r>
            <a:endParaRPr lang="es-MX" b="1" dirty="0" smtClean="0"/>
          </a:p>
        </p:txBody>
      </p:sp>
      <p:sp>
        <p:nvSpPr>
          <p:cNvPr id="28" name="Rectángulo redondeado 27"/>
          <p:cNvSpPr/>
          <p:nvPr/>
        </p:nvSpPr>
        <p:spPr>
          <a:xfrm>
            <a:off x="1089988" y="2554633"/>
            <a:ext cx="2836127" cy="376633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9" name="CuadroTexto 28"/>
          <p:cNvSpPr txBox="1"/>
          <p:nvPr/>
        </p:nvSpPr>
        <p:spPr>
          <a:xfrm>
            <a:off x="1060964" y="2749062"/>
            <a:ext cx="2921541" cy="3477875"/>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ANÁLISIS VERTICAL</a:t>
            </a:r>
          </a:p>
          <a:p>
            <a:endParaRPr lang="es-ES" sz="2000" b="1" dirty="0" smtClean="0">
              <a:solidFill>
                <a:srgbClr val="FFFF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Participación </a:t>
            </a:r>
            <a:r>
              <a:rPr lang="es-ES" sz="2000" b="1" i="1" dirty="0">
                <a:solidFill>
                  <a:srgbClr val="FFFF00"/>
                </a:solidFill>
                <a:effectLst>
                  <a:outerShdw blurRad="38100" dist="38100" dir="2700000" algn="tl">
                    <a:srgbClr val="000000">
                      <a:alpha val="43137"/>
                    </a:srgbClr>
                  </a:outerShdw>
                </a:effectLst>
              </a:rPr>
              <a:t>de cada una de las cuentas de los estados </a:t>
            </a:r>
            <a:r>
              <a:rPr lang="es-ES" sz="2000" b="1" i="1" dirty="0" smtClean="0">
                <a:solidFill>
                  <a:srgbClr val="FFFF00"/>
                </a:solidFill>
                <a:effectLst>
                  <a:outerShdw blurRad="38100" dist="38100" dir="2700000" algn="tl">
                    <a:srgbClr val="000000">
                      <a:alpha val="43137"/>
                    </a:srgbClr>
                  </a:outerShdw>
                </a:effectLst>
              </a:rPr>
              <a:t>Financieros.</a:t>
            </a:r>
            <a:endParaRPr lang="es-ES" sz="2000" b="1" i="1" dirty="0">
              <a:solidFill>
                <a:srgbClr val="FFFF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Útil </a:t>
            </a:r>
            <a:r>
              <a:rPr lang="es-ES" sz="2000" b="1" i="1" dirty="0">
                <a:solidFill>
                  <a:srgbClr val="FFFF00"/>
                </a:solidFill>
                <a:effectLst>
                  <a:outerShdw blurRad="38100" dist="38100" dir="2700000" algn="tl">
                    <a:srgbClr val="000000">
                      <a:alpha val="43137"/>
                    </a:srgbClr>
                  </a:outerShdw>
                </a:effectLst>
              </a:rPr>
              <a:t>para comparar períodos o empresas del mismo sector</a:t>
            </a:r>
            <a:endParaRPr lang="en-US" sz="2000" b="1" i="1" dirty="0">
              <a:solidFill>
                <a:srgbClr val="FFFF00"/>
              </a:solidFill>
              <a:effectLst>
                <a:outerShdw blurRad="38100" dist="38100" dir="2700000" algn="tl">
                  <a:srgbClr val="000000">
                    <a:alpha val="43137"/>
                  </a:srgbClr>
                </a:outerShdw>
              </a:effectLst>
            </a:endParaRPr>
          </a:p>
        </p:txBody>
      </p:sp>
      <p:sp>
        <p:nvSpPr>
          <p:cNvPr id="30" name="CuadroTexto 29"/>
          <p:cNvSpPr txBox="1"/>
          <p:nvPr/>
        </p:nvSpPr>
        <p:spPr>
          <a:xfrm>
            <a:off x="4920343" y="4287202"/>
            <a:ext cx="2788953" cy="769441"/>
          </a:xfrm>
          <a:prstGeom prst="rect">
            <a:avLst/>
          </a:prstGeom>
          <a:noFill/>
        </p:spPr>
        <p:txBody>
          <a:bodyPr wrap="square" rtlCol="0">
            <a:spAutoFit/>
          </a:bodyPr>
          <a:lstStyle/>
          <a:p>
            <a:pPr algn="ctr"/>
            <a:r>
              <a:rPr lang="es-ES" sz="2200" b="1" dirty="0" smtClean="0">
                <a:solidFill>
                  <a:srgbClr val="FF0000"/>
                </a:solidFill>
                <a:effectLst>
                  <a:outerShdw blurRad="38100" dist="38100" dir="2700000" algn="tl">
                    <a:srgbClr val="000000">
                      <a:alpha val="43137"/>
                    </a:srgbClr>
                  </a:outerShdw>
                </a:effectLst>
              </a:rPr>
              <a:t>ANÁLISIS DEL BREAK EVEN POINT</a:t>
            </a:r>
            <a:endParaRPr lang="en-US" sz="2200" b="1" dirty="0">
              <a:solidFill>
                <a:srgbClr val="FF0000"/>
              </a:solidFill>
              <a:effectLst>
                <a:outerShdw blurRad="38100" dist="38100" dir="2700000" algn="tl">
                  <a:srgbClr val="000000">
                    <a:alpha val="43137"/>
                  </a:srgbClr>
                </a:outerShdw>
              </a:effectLst>
            </a:endParaRPr>
          </a:p>
        </p:txBody>
      </p:sp>
      <p:sp>
        <p:nvSpPr>
          <p:cNvPr id="31" name="Marco 30"/>
          <p:cNvSpPr/>
          <p:nvPr/>
        </p:nvSpPr>
        <p:spPr>
          <a:xfrm>
            <a:off x="4731657" y="3641770"/>
            <a:ext cx="3113422" cy="201613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ángulo redondeado 31"/>
          <p:cNvSpPr/>
          <p:nvPr/>
        </p:nvSpPr>
        <p:spPr>
          <a:xfrm>
            <a:off x="8677331" y="2663491"/>
            <a:ext cx="2887243" cy="365747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CuadroTexto 32"/>
          <p:cNvSpPr txBox="1"/>
          <p:nvPr/>
        </p:nvSpPr>
        <p:spPr>
          <a:xfrm>
            <a:off x="8641048" y="2974032"/>
            <a:ext cx="2979374" cy="3170099"/>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ANÁLISIS HORIZONTAL</a:t>
            </a:r>
          </a:p>
          <a:p>
            <a:endParaRPr lang="es-ES" sz="2000" b="1" dirty="0" smtClean="0">
              <a:solidFill>
                <a:srgbClr val="FFFF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ES" sz="2000" b="1" i="1" dirty="0">
                <a:solidFill>
                  <a:srgbClr val="FFFF00"/>
                </a:solidFill>
                <a:effectLst>
                  <a:outerShdw blurRad="38100" dist="38100" dir="2700000" algn="tl">
                    <a:srgbClr val="000000">
                      <a:alpha val="43137"/>
                    </a:srgbClr>
                  </a:outerShdw>
                </a:effectLst>
              </a:rPr>
              <a:t>Identifica las variaciones de las cuentas que forman parte </a:t>
            </a:r>
            <a:r>
              <a:rPr lang="es-ES" sz="2000" b="1" i="1" dirty="0" smtClean="0">
                <a:solidFill>
                  <a:srgbClr val="FFFF00"/>
                </a:solidFill>
                <a:effectLst>
                  <a:outerShdw blurRad="38100" dist="38100" dir="2700000" algn="tl">
                    <a:srgbClr val="000000">
                      <a:alpha val="43137"/>
                    </a:srgbClr>
                  </a:outerShdw>
                </a:effectLst>
              </a:rPr>
              <a:t>delos estados financieros</a:t>
            </a:r>
            <a:r>
              <a:rPr lang="es-ES" sz="2000" b="1" i="1" dirty="0">
                <a:solidFill>
                  <a:srgbClr val="FFFF00"/>
                </a:solidFill>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Útil </a:t>
            </a:r>
            <a:r>
              <a:rPr lang="es-ES" sz="2000" b="1" i="1" dirty="0">
                <a:solidFill>
                  <a:srgbClr val="FFFF00"/>
                </a:solidFill>
                <a:effectLst>
                  <a:outerShdw blurRad="38100" dist="38100" dir="2700000" algn="tl">
                    <a:srgbClr val="000000">
                      <a:alpha val="43137"/>
                    </a:srgbClr>
                  </a:outerShdw>
                </a:effectLst>
              </a:rPr>
              <a:t>para </a:t>
            </a:r>
            <a:r>
              <a:rPr lang="es-ES" sz="2000" b="1" i="1" dirty="0" smtClean="0">
                <a:solidFill>
                  <a:srgbClr val="FFFF00"/>
                </a:solidFill>
                <a:effectLst>
                  <a:outerShdw blurRad="38100" dist="38100" dir="2700000" algn="tl">
                    <a:srgbClr val="000000">
                      <a:alpha val="43137"/>
                    </a:srgbClr>
                  </a:outerShdw>
                </a:effectLst>
              </a:rPr>
              <a:t>comparar  con </a:t>
            </a:r>
            <a:r>
              <a:rPr lang="es-ES" sz="2000" b="1" i="1" dirty="0">
                <a:solidFill>
                  <a:srgbClr val="FFFF00"/>
                </a:solidFill>
                <a:effectLst>
                  <a:outerShdw blurRad="38100" dist="38100" dir="2700000" algn="tl">
                    <a:srgbClr val="000000">
                      <a:alpha val="43137"/>
                    </a:srgbClr>
                  </a:outerShdw>
                </a:effectLst>
              </a:rPr>
              <a:t>períodos anteriores.</a:t>
            </a:r>
            <a:endParaRPr lang="en-US" sz="2000" b="1" i="1" dirty="0">
              <a:solidFill>
                <a:srgbClr val="FFFF00"/>
              </a:solidFill>
              <a:effectLst>
                <a:outerShdw blurRad="38100" dist="38100" dir="2700000" algn="tl">
                  <a:srgbClr val="000000">
                    <a:alpha val="43137"/>
                  </a:srgbClr>
                </a:outerShdw>
              </a:effectLst>
            </a:endParaRPr>
          </a:p>
        </p:txBody>
      </p:sp>
      <p:sp>
        <p:nvSpPr>
          <p:cNvPr id="3" name="Rectángulo 2"/>
          <p:cNvSpPr/>
          <p:nvPr/>
        </p:nvSpPr>
        <p:spPr>
          <a:xfrm>
            <a:off x="4107543" y="5720566"/>
            <a:ext cx="4433573" cy="646331"/>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b="1" dirty="0" smtClean="0">
                <a:effectLst>
                  <a:outerShdw blurRad="38100" dist="38100" dir="2700000" algn="tl">
                    <a:srgbClr val="000000">
                      <a:alpha val="43137"/>
                    </a:srgbClr>
                  </a:outerShdw>
                </a:effectLst>
                <a:latin typeface="Arial" panose="020B0604020202020204" pitchFamily="34" charset="0"/>
              </a:rPr>
              <a:t>Nivel </a:t>
            </a:r>
            <a:r>
              <a:rPr lang="es-ES" b="1" dirty="0">
                <a:effectLst>
                  <a:outerShdw blurRad="38100" dist="38100" dir="2700000" algn="tl">
                    <a:srgbClr val="000000">
                      <a:alpha val="43137"/>
                    </a:srgbClr>
                  </a:outerShdw>
                </a:effectLst>
                <a:latin typeface="Arial" panose="020B0604020202020204" pitchFamily="34" charset="0"/>
              </a:rPr>
              <a:t>de ventas </a:t>
            </a:r>
            <a:r>
              <a:rPr lang="es-ES" b="1" dirty="0" smtClean="0">
                <a:effectLst>
                  <a:outerShdw blurRad="38100" dist="38100" dir="2700000" algn="tl">
                    <a:srgbClr val="000000">
                      <a:alpha val="43137"/>
                    </a:srgbClr>
                  </a:outerShdw>
                </a:effectLst>
                <a:latin typeface="Arial" panose="020B0604020202020204" pitchFamily="34" charset="0"/>
              </a:rPr>
              <a:t>requeridas </a:t>
            </a:r>
            <a:r>
              <a:rPr lang="es-ES" b="1" dirty="0">
                <a:effectLst>
                  <a:outerShdw blurRad="38100" dist="38100" dir="2700000" algn="tl">
                    <a:srgbClr val="000000">
                      <a:alpha val="43137"/>
                    </a:srgbClr>
                  </a:outerShdw>
                </a:effectLst>
                <a:latin typeface="Arial" panose="020B0604020202020204" pitchFamily="34" charset="0"/>
              </a:rPr>
              <a:t>para que los ingresos igualen a los costes.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8426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50" name="7 Elipse"/>
          <p:cNvSpPr/>
          <p:nvPr/>
        </p:nvSpPr>
        <p:spPr>
          <a:xfrm>
            <a:off x="6424697" y="827313"/>
            <a:ext cx="5041589" cy="1969881"/>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599779" y="1168227"/>
            <a:ext cx="4764909" cy="1477328"/>
          </a:xfrm>
          <a:prstGeom prst="rect">
            <a:avLst/>
          </a:prstGeom>
        </p:spPr>
        <p:txBody>
          <a:bodyPr wrap="square">
            <a:spAutoFit/>
          </a:bodyPr>
          <a:lstStyle/>
          <a:p>
            <a:pPr algn="ctr"/>
            <a:r>
              <a:rPr lang="es-ES" b="1" dirty="0" smtClean="0"/>
              <a:t>El </a:t>
            </a:r>
            <a:r>
              <a:rPr lang="es-ES" b="1" dirty="0" err="1"/>
              <a:t>forecast</a:t>
            </a:r>
            <a:r>
              <a:rPr lang="es-ES" b="1" dirty="0"/>
              <a:t> es la estimación de ventas futuras que puede tener el negocio,</a:t>
            </a:r>
          </a:p>
          <a:p>
            <a:pPr algn="ctr"/>
            <a:r>
              <a:rPr lang="es-ES" b="1" dirty="0"/>
              <a:t>siempre teniendo en cuenta su entorno y contexto. Se </a:t>
            </a:r>
            <a:r>
              <a:rPr lang="es-ES" b="1" dirty="0" smtClean="0"/>
              <a:t>realiza </a:t>
            </a:r>
            <a:r>
              <a:rPr lang="es-ES" b="1" dirty="0"/>
              <a:t>mediante</a:t>
            </a:r>
          </a:p>
          <a:p>
            <a:pPr algn="ctr"/>
            <a:r>
              <a:rPr lang="es-ES" b="1" dirty="0"/>
              <a:t>una analítica de </a:t>
            </a:r>
            <a:r>
              <a:rPr lang="es-ES" b="1" dirty="0" smtClean="0"/>
              <a:t>tendencias. </a:t>
            </a:r>
            <a:endParaRPr lang="es-MX" b="1" dirty="0" smtClean="0"/>
          </a:p>
        </p:txBody>
      </p:sp>
      <p:cxnSp>
        <p:nvCxnSpPr>
          <p:cNvPr id="15" name="Conector recto de flecha 14"/>
          <p:cNvCxnSpPr>
            <a:stCxn id="26" idx="2"/>
            <a:endCxn id="19" idx="4"/>
          </p:cNvCxnSpPr>
          <p:nvPr/>
        </p:nvCxnSpPr>
        <p:spPr>
          <a:xfrm>
            <a:off x="6282061" y="3719440"/>
            <a:ext cx="29416" cy="240357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5225143" y="4314468"/>
            <a:ext cx="2646122" cy="105250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4662089" y="4236172"/>
            <a:ext cx="2566025" cy="112122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23" idx="3"/>
          </p:cNvCxnSpPr>
          <p:nvPr/>
        </p:nvCxnSpPr>
        <p:spPr>
          <a:xfrm flipV="1">
            <a:off x="4140075" y="4923830"/>
            <a:ext cx="4300181" cy="10677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5223904" y="4115216"/>
            <a:ext cx="2175145" cy="2007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redondeado 19"/>
          <p:cNvSpPr/>
          <p:nvPr/>
        </p:nvSpPr>
        <p:spPr>
          <a:xfrm>
            <a:off x="1888272" y="3352909"/>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CuadroTexto 20"/>
          <p:cNvSpPr txBox="1"/>
          <p:nvPr/>
        </p:nvSpPr>
        <p:spPr>
          <a:xfrm>
            <a:off x="1946328" y="3445389"/>
            <a:ext cx="2733817" cy="707886"/>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NUEVAS OPORTUNIDADES</a:t>
            </a:r>
            <a:endParaRPr lang="en-US" sz="2000" b="1" i="1" dirty="0">
              <a:solidFill>
                <a:srgbClr val="FFFF00"/>
              </a:solidFill>
              <a:effectLst>
                <a:outerShdw blurRad="38100" dist="38100" dir="2700000" algn="tl">
                  <a:srgbClr val="000000">
                    <a:alpha val="43137"/>
                  </a:srgbClr>
                </a:outerShdw>
              </a:effectLst>
            </a:endParaRPr>
          </a:p>
        </p:txBody>
      </p:sp>
      <p:sp>
        <p:nvSpPr>
          <p:cNvPr id="22" name="Rectángulo redondeado 21"/>
          <p:cNvSpPr/>
          <p:nvPr/>
        </p:nvSpPr>
        <p:spPr>
          <a:xfrm>
            <a:off x="1321495" y="4570640"/>
            <a:ext cx="2818580"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CuadroTexto 22"/>
          <p:cNvSpPr txBox="1"/>
          <p:nvPr/>
        </p:nvSpPr>
        <p:spPr>
          <a:xfrm>
            <a:off x="1321495" y="4830546"/>
            <a:ext cx="2818580"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OBJETIVOS</a:t>
            </a:r>
            <a:endParaRPr lang="en-US" sz="2000" b="1" i="1" dirty="0">
              <a:solidFill>
                <a:srgbClr val="FFFF00"/>
              </a:solidFill>
              <a:effectLst>
                <a:outerShdw blurRad="38100" dist="38100" dir="2700000" algn="tl">
                  <a:srgbClr val="000000">
                    <a:alpha val="43137"/>
                  </a:srgbClr>
                </a:outerShdw>
              </a:effectLst>
            </a:endParaRPr>
          </a:p>
        </p:txBody>
      </p:sp>
      <p:sp>
        <p:nvSpPr>
          <p:cNvPr id="26" name="Rectángulo redondeado 25"/>
          <p:cNvSpPr/>
          <p:nvPr/>
        </p:nvSpPr>
        <p:spPr>
          <a:xfrm>
            <a:off x="4872771" y="2839733"/>
            <a:ext cx="2818580" cy="87970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CuadroTexto 26"/>
          <p:cNvSpPr txBox="1"/>
          <p:nvPr/>
        </p:nvSpPr>
        <p:spPr>
          <a:xfrm>
            <a:off x="4916313" y="3098638"/>
            <a:ext cx="2733817"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ANTICIPACIÓN</a:t>
            </a:r>
            <a:endParaRPr lang="en-US" sz="2000" b="1" i="1" dirty="0">
              <a:solidFill>
                <a:srgbClr val="FFFF00"/>
              </a:solidFill>
              <a:effectLst>
                <a:outerShdw blurRad="38100" dist="38100" dir="2700000" algn="tl">
                  <a:srgbClr val="000000">
                    <a:alpha val="43137"/>
                  </a:srgbClr>
                </a:outerShdw>
              </a:effectLst>
            </a:endParaRPr>
          </a:p>
        </p:txBody>
      </p:sp>
      <p:sp>
        <p:nvSpPr>
          <p:cNvPr id="38" name="Rectángulo redondeado 37"/>
          <p:cNvSpPr/>
          <p:nvPr/>
        </p:nvSpPr>
        <p:spPr>
          <a:xfrm>
            <a:off x="7871265" y="3348538"/>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Rectángulo redondeado 38"/>
          <p:cNvSpPr/>
          <p:nvPr/>
        </p:nvSpPr>
        <p:spPr>
          <a:xfrm>
            <a:off x="8424196" y="4483713"/>
            <a:ext cx="2818580"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CuadroTexto 39"/>
          <p:cNvSpPr txBox="1"/>
          <p:nvPr/>
        </p:nvSpPr>
        <p:spPr>
          <a:xfrm>
            <a:off x="7881555" y="3618567"/>
            <a:ext cx="2818580"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CONTRATACIÓN</a:t>
            </a:r>
            <a:endParaRPr lang="en-US" sz="2000" b="1" i="1" dirty="0">
              <a:solidFill>
                <a:srgbClr val="FFFF00"/>
              </a:solidFill>
              <a:effectLst>
                <a:outerShdw blurRad="38100" dist="38100" dir="2700000" algn="tl">
                  <a:srgbClr val="000000">
                    <a:alpha val="43137"/>
                  </a:srgbClr>
                </a:outerShdw>
              </a:effectLst>
            </a:endParaRPr>
          </a:p>
        </p:txBody>
      </p:sp>
      <p:sp>
        <p:nvSpPr>
          <p:cNvPr id="41" name="CuadroTexto 40"/>
          <p:cNvSpPr txBox="1"/>
          <p:nvPr/>
        </p:nvSpPr>
        <p:spPr>
          <a:xfrm>
            <a:off x="8424196" y="4668208"/>
            <a:ext cx="2818580"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PRESUPUESTACIÓN</a:t>
            </a:r>
            <a:endParaRPr lang="en-US" sz="2000" b="1" i="1" dirty="0">
              <a:solidFill>
                <a:srgbClr val="FFFF00"/>
              </a:solidFill>
              <a:effectLst>
                <a:outerShdw blurRad="38100" dist="38100" dir="2700000" algn="tl">
                  <a:srgbClr val="000000">
                    <a:alpha val="43137"/>
                  </a:srgbClr>
                </a:outerShdw>
              </a:effectLst>
            </a:endParaRPr>
          </a:p>
        </p:txBody>
      </p:sp>
      <p:sp>
        <p:nvSpPr>
          <p:cNvPr id="44" name="CuadroTexto 43"/>
          <p:cNvSpPr txBox="1"/>
          <p:nvPr/>
        </p:nvSpPr>
        <p:spPr>
          <a:xfrm>
            <a:off x="5079998" y="4708108"/>
            <a:ext cx="2319051" cy="461665"/>
          </a:xfrm>
          <a:prstGeom prst="rect">
            <a:avLst/>
          </a:prstGeom>
          <a:noFill/>
        </p:spPr>
        <p:txBody>
          <a:bodyPr wrap="square" rtlCol="0">
            <a:spAutoFit/>
          </a:bodyPr>
          <a:lstStyle/>
          <a:p>
            <a:pPr algn="ctr"/>
            <a:r>
              <a:rPr lang="es-ES" sz="2400" b="1" dirty="0" smtClean="0">
                <a:solidFill>
                  <a:srgbClr val="FF0000"/>
                </a:solidFill>
                <a:effectLst>
                  <a:outerShdw blurRad="38100" dist="38100" dir="2700000" algn="tl">
                    <a:srgbClr val="000000">
                      <a:alpha val="43137"/>
                    </a:srgbClr>
                  </a:outerShdw>
                </a:effectLst>
              </a:rPr>
              <a:t>UTILIDADES</a:t>
            </a:r>
            <a:endParaRPr lang="en-US" sz="2400" b="1" dirty="0">
              <a:solidFill>
                <a:srgbClr val="FF0000"/>
              </a:solidFill>
              <a:effectLst>
                <a:outerShdw blurRad="38100" dist="38100" dir="2700000" algn="tl">
                  <a:srgbClr val="000000">
                    <a:alpha val="43137"/>
                  </a:srgbClr>
                </a:outerShdw>
              </a:effectLst>
            </a:endParaRPr>
          </a:p>
        </p:txBody>
      </p:sp>
      <p:sp>
        <p:nvSpPr>
          <p:cNvPr id="45" name="CuadroTexto 44"/>
          <p:cNvSpPr txBox="1"/>
          <p:nvPr/>
        </p:nvSpPr>
        <p:spPr>
          <a:xfrm>
            <a:off x="1539205" y="5600081"/>
            <a:ext cx="2451094" cy="923330"/>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Conservador </a:t>
            </a:r>
          </a:p>
          <a:p>
            <a:pPr algn="ctr"/>
            <a:r>
              <a:rPr lang="es-ES" b="1" i="1" dirty="0" smtClean="0">
                <a:effectLst>
                  <a:outerShdw blurRad="38100" dist="38100" dir="2700000" algn="tl">
                    <a:srgbClr val="000000">
                      <a:alpha val="43137"/>
                    </a:srgbClr>
                  </a:outerShdw>
                </a:effectLst>
              </a:rPr>
              <a:t>Optimista</a:t>
            </a:r>
          </a:p>
          <a:p>
            <a:pPr algn="ctr"/>
            <a:r>
              <a:rPr lang="es-ES" b="1" i="1" dirty="0" smtClean="0">
                <a:effectLst>
                  <a:outerShdw blurRad="38100" dist="38100" dir="2700000" algn="tl">
                    <a:srgbClr val="000000">
                      <a:alpha val="43137"/>
                    </a:srgbClr>
                  </a:outerShdw>
                </a:effectLst>
              </a:rPr>
              <a:t>Pesimista</a:t>
            </a:r>
            <a:endParaRPr lang="en-US" b="1" i="1" dirty="0">
              <a:effectLst>
                <a:outerShdw blurRad="38100" dist="38100" dir="2700000" algn="tl">
                  <a:srgbClr val="000000">
                    <a:alpha val="43137"/>
                  </a:srgbClr>
                </a:outerShdw>
              </a:effectLst>
            </a:endParaRPr>
          </a:p>
        </p:txBody>
      </p:sp>
      <p:sp>
        <p:nvSpPr>
          <p:cNvPr id="49" name="Marcador de contenido 5"/>
          <p:cNvSpPr txBox="1">
            <a:spLocks/>
          </p:cNvSpPr>
          <p:nvPr/>
        </p:nvSpPr>
        <p:spPr>
          <a:xfrm>
            <a:off x="1321495" y="1166324"/>
            <a:ext cx="4093029"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FINANCIERO </a:t>
            </a:r>
          </a:p>
          <a:p>
            <a:pPr marL="0" indent="0">
              <a:buNone/>
            </a:pPr>
            <a:r>
              <a:rPr lang="es-ES" sz="2400" b="1" dirty="0">
                <a:solidFill>
                  <a:schemeClr val="tx1"/>
                </a:solidFill>
              </a:rPr>
              <a:t>	</a:t>
            </a:r>
            <a:r>
              <a:rPr lang="es-ES" sz="2400" b="1" dirty="0" smtClean="0">
                <a:solidFill>
                  <a:schemeClr val="tx1"/>
                </a:solidFill>
              </a:rPr>
              <a:t>PREVISIÓN DE VENTAS</a:t>
            </a:r>
            <a:endParaRPr lang="en-US" sz="2400" b="1" dirty="0" smtClean="0">
              <a:solidFill>
                <a:schemeClr val="tx1"/>
              </a:solidFill>
            </a:endParaRPr>
          </a:p>
        </p:txBody>
      </p:sp>
    </p:spTree>
    <p:extLst>
      <p:ext uri="{BB962C8B-B14F-4D97-AF65-F5344CB8AC3E}">
        <p14:creationId xmlns:p14="http://schemas.microsoft.com/office/powerpoint/2010/main" val="37557033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50" name="7 Elipse"/>
          <p:cNvSpPr/>
          <p:nvPr/>
        </p:nvSpPr>
        <p:spPr>
          <a:xfrm>
            <a:off x="662525" y="2146259"/>
            <a:ext cx="5041589" cy="2073336"/>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49" name="Marcador de contenido 5"/>
          <p:cNvSpPr txBox="1">
            <a:spLocks/>
          </p:cNvSpPr>
          <p:nvPr/>
        </p:nvSpPr>
        <p:spPr>
          <a:xfrm>
            <a:off x="1321495" y="1166324"/>
            <a:ext cx="4093029"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FINANCIERO </a:t>
            </a:r>
          </a:p>
          <a:p>
            <a:pPr marL="0" indent="0">
              <a:buNone/>
            </a:pPr>
            <a:r>
              <a:rPr lang="es-ES" sz="2400" b="1" dirty="0">
                <a:solidFill>
                  <a:schemeClr val="tx1"/>
                </a:solidFill>
              </a:rPr>
              <a:t>	</a:t>
            </a:r>
            <a:r>
              <a:rPr lang="es-ES" sz="2400" b="1" dirty="0" smtClean="0">
                <a:solidFill>
                  <a:schemeClr val="tx1"/>
                </a:solidFill>
              </a:rPr>
              <a:t>CAPEX Y OPEX</a:t>
            </a:r>
            <a:endParaRPr lang="en-US" sz="2400" b="1" dirty="0" smtClean="0">
              <a:solidFill>
                <a:schemeClr val="tx1"/>
              </a:solidFill>
            </a:endParaRPr>
          </a:p>
        </p:txBody>
      </p:sp>
      <p:sp>
        <p:nvSpPr>
          <p:cNvPr id="28" name="7 Elipse"/>
          <p:cNvSpPr/>
          <p:nvPr/>
        </p:nvSpPr>
        <p:spPr>
          <a:xfrm>
            <a:off x="169729" y="4432887"/>
            <a:ext cx="5041589" cy="218562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3" name="Rectángulo 2"/>
          <p:cNvSpPr/>
          <p:nvPr/>
        </p:nvSpPr>
        <p:spPr>
          <a:xfrm>
            <a:off x="928914" y="2311740"/>
            <a:ext cx="4485610" cy="1754326"/>
          </a:xfrm>
          <a:prstGeom prst="rect">
            <a:avLst/>
          </a:prstGeom>
        </p:spPr>
        <p:txBody>
          <a:bodyPr wrap="square">
            <a:spAutoFit/>
          </a:bodyPr>
          <a:lstStyle/>
          <a:p>
            <a:pPr algn="ctr"/>
            <a:r>
              <a:rPr lang="es-ES" b="1" dirty="0" smtClean="0">
                <a:latin typeface="Arial" panose="020B0604020202020204" pitchFamily="34" charset="0"/>
              </a:rPr>
              <a:t>C</a:t>
            </a:r>
            <a:r>
              <a:rPr lang="es-ES" b="1" i="1" dirty="0" smtClean="0">
                <a:latin typeface="Arial" panose="020B0604020202020204" pitchFamily="34" charset="0"/>
              </a:rPr>
              <a:t>apital </a:t>
            </a:r>
            <a:r>
              <a:rPr lang="es-ES" b="1" i="1" dirty="0" err="1" smtClean="0">
                <a:latin typeface="Arial" panose="020B0604020202020204" pitchFamily="34" charset="0"/>
              </a:rPr>
              <a:t>Expenditure</a:t>
            </a:r>
            <a:r>
              <a:rPr lang="es-ES" b="1" dirty="0" smtClean="0">
                <a:latin typeface="Arial" panose="020B0604020202020204" pitchFamily="34" charset="0"/>
              </a:rPr>
              <a:t> </a:t>
            </a:r>
            <a:r>
              <a:rPr lang="es-ES" b="1" dirty="0">
                <a:latin typeface="Arial" panose="020B0604020202020204" pitchFamily="34" charset="0"/>
              </a:rPr>
              <a:t>es aquella cantidad monetaria destinada a comprar, reparar y actualizar cualquier tipo de activo no corriente de la compañía</a:t>
            </a:r>
            <a:r>
              <a:rPr lang="es-ES" b="1" dirty="0" smtClean="0">
                <a:latin typeface="Arial" panose="020B0604020202020204" pitchFamily="34" charset="0"/>
              </a:rPr>
              <a:t>. No </a:t>
            </a:r>
            <a:r>
              <a:rPr lang="es-ES" b="1" dirty="0">
                <a:latin typeface="Arial" panose="020B0604020202020204" pitchFamily="34" charset="0"/>
              </a:rPr>
              <a:t>es recurrente e impacta por largo tiempo en un activo</a:t>
            </a:r>
            <a:endParaRPr lang="en-US" b="1" dirty="0"/>
          </a:p>
        </p:txBody>
      </p:sp>
      <p:sp>
        <p:nvSpPr>
          <p:cNvPr id="29" name="CuadroTexto 28"/>
          <p:cNvSpPr txBox="1"/>
          <p:nvPr/>
        </p:nvSpPr>
        <p:spPr>
          <a:xfrm>
            <a:off x="5762173" y="2485908"/>
            <a:ext cx="2161501" cy="1323439"/>
          </a:xfrm>
          <a:prstGeom prst="rect">
            <a:avLst/>
          </a:prstGeom>
          <a:solidFill>
            <a:schemeClr val="bg2">
              <a:lumMod val="25000"/>
            </a:schemeClr>
          </a:solidFill>
          <a:ln w="38100">
            <a:solidFill>
              <a:srgbClr val="FFFF00"/>
            </a:solidFill>
          </a:ln>
        </p:spPr>
        <p:txBody>
          <a:bodyPr wrap="square" rtlCol="0">
            <a:spAutoFit/>
          </a:bodyPr>
          <a:lstStyle/>
          <a:p>
            <a:pPr algn="ctr"/>
            <a:r>
              <a:rPr lang="es-ES" sz="1600" b="1" i="1" dirty="0" smtClean="0">
                <a:solidFill>
                  <a:srgbClr val="FFFF00"/>
                </a:solidFill>
                <a:effectLst>
                  <a:outerShdw blurRad="38100" dist="38100" dir="2700000" algn="tl">
                    <a:srgbClr val="000000">
                      <a:alpha val="43137"/>
                    </a:srgbClr>
                  </a:outerShdw>
                </a:effectLst>
              </a:rPr>
              <a:t>DE MANTENIMIENTO</a:t>
            </a:r>
          </a:p>
          <a:p>
            <a:pPr algn="ctr"/>
            <a:endParaRPr lang="es-ES" sz="1600" b="1" i="1" dirty="0" smtClean="0">
              <a:solidFill>
                <a:srgbClr val="FFFF00"/>
              </a:solidFill>
              <a:effectLst>
                <a:outerShdw blurRad="38100" dist="38100" dir="2700000" algn="tl">
                  <a:srgbClr val="000000">
                    <a:alpha val="43137"/>
                  </a:srgbClr>
                </a:outerShdw>
              </a:effectLst>
            </a:endParaRPr>
          </a:p>
          <a:p>
            <a:pPr algn="ctr"/>
            <a:r>
              <a:rPr lang="es-ES" sz="1600" b="1" i="1" dirty="0" smtClean="0">
                <a:solidFill>
                  <a:srgbClr val="FFFF00"/>
                </a:solidFill>
                <a:effectLst>
                  <a:outerShdw blurRad="38100" dist="38100" dir="2700000" algn="tl">
                    <a:srgbClr val="000000">
                      <a:alpha val="43137"/>
                    </a:srgbClr>
                  </a:outerShdw>
                </a:effectLst>
              </a:rPr>
              <a:t>Para sostener el nivel actual de ventas</a:t>
            </a:r>
            <a:endParaRPr lang="en-US" sz="1600" b="1" i="1" dirty="0">
              <a:solidFill>
                <a:srgbClr val="FFFF00"/>
              </a:solidFill>
              <a:effectLst>
                <a:outerShdw blurRad="38100" dist="38100" dir="2700000" algn="tl">
                  <a:srgbClr val="000000">
                    <a:alpha val="43137"/>
                  </a:srgbClr>
                </a:outerShdw>
              </a:effectLst>
            </a:endParaRPr>
          </a:p>
        </p:txBody>
      </p:sp>
      <p:sp>
        <p:nvSpPr>
          <p:cNvPr id="30" name="CuadroTexto 29"/>
          <p:cNvSpPr txBox="1"/>
          <p:nvPr/>
        </p:nvSpPr>
        <p:spPr>
          <a:xfrm>
            <a:off x="7923674" y="2485908"/>
            <a:ext cx="2017493" cy="1323439"/>
          </a:xfrm>
          <a:prstGeom prst="rect">
            <a:avLst/>
          </a:prstGeom>
          <a:solidFill>
            <a:schemeClr val="bg2">
              <a:lumMod val="25000"/>
            </a:schemeClr>
          </a:solidFill>
          <a:ln w="38100">
            <a:solidFill>
              <a:srgbClr val="FFFF00"/>
            </a:solidFill>
          </a:ln>
        </p:spPr>
        <p:txBody>
          <a:bodyPr wrap="square" rtlCol="0">
            <a:spAutoFit/>
          </a:bodyPr>
          <a:lstStyle/>
          <a:p>
            <a:pPr algn="ctr"/>
            <a:r>
              <a:rPr lang="es-ES" sz="1600" b="1" i="1" dirty="0" smtClean="0">
                <a:solidFill>
                  <a:srgbClr val="FFFF00"/>
                </a:solidFill>
                <a:effectLst>
                  <a:outerShdw blurRad="38100" dist="38100" dir="2700000" algn="tl">
                    <a:srgbClr val="000000">
                      <a:alpha val="43137"/>
                    </a:srgbClr>
                  </a:outerShdw>
                </a:effectLst>
              </a:rPr>
              <a:t>DE EXPANSIÓN</a:t>
            </a:r>
          </a:p>
          <a:p>
            <a:pPr algn="ctr"/>
            <a:endParaRPr lang="es-ES" sz="1600" b="1" i="1" dirty="0">
              <a:solidFill>
                <a:srgbClr val="FFFF00"/>
              </a:solidFill>
              <a:effectLst>
                <a:outerShdw blurRad="38100" dist="38100" dir="2700000" algn="tl">
                  <a:srgbClr val="000000">
                    <a:alpha val="43137"/>
                  </a:srgbClr>
                </a:outerShdw>
              </a:effectLst>
            </a:endParaRPr>
          </a:p>
          <a:p>
            <a:pPr algn="ctr"/>
            <a:r>
              <a:rPr lang="es-ES" sz="1600" b="1" i="1" dirty="0" smtClean="0">
                <a:solidFill>
                  <a:srgbClr val="FFFF00"/>
                </a:solidFill>
                <a:effectLst>
                  <a:outerShdw blurRad="38100" dist="38100" dir="2700000" algn="tl">
                    <a:srgbClr val="000000">
                      <a:alpha val="43137"/>
                    </a:srgbClr>
                  </a:outerShdw>
                </a:effectLst>
              </a:rPr>
              <a:t>Para aumentar el nivel actual de ventas</a:t>
            </a:r>
            <a:endParaRPr lang="en-US" sz="1600" b="1" i="1" dirty="0">
              <a:solidFill>
                <a:srgbClr val="FFFF00"/>
              </a:solidFill>
              <a:effectLst>
                <a:outerShdw blurRad="38100" dist="38100" dir="2700000" algn="tl">
                  <a:srgbClr val="000000">
                    <a:alpha val="43137"/>
                  </a:srgbClr>
                </a:outerShdw>
              </a:effectLst>
            </a:endParaRPr>
          </a:p>
        </p:txBody>
      </p:sp>
      <p:sp>
        <p:nvSpPr>
          <p:cNvPr id="32" name="CuadroTexto 31"/>
          <p:cNvSpPr txBox="1"/>
          <p:nvPr/>
        </p:nvSpPr>
        <p:spPr>
          <a:xfrm>
            <a:off x="9941167" y="2485907"/>
            <a:ext cx="2017493" cy="1323439"/>
          </a:xfrm>
          <a:prstGeom prst="rect">
            <a:avLst/>
          </a:prstGeom>
          <a:solidFill>
            <a:schemeClr val="bg2">
              <a:lumMod val="25000"/>
            </a:schemeClr>
          </a:solidFill>
          <a:ln w="38100">
            <a:solidFill>
              <a:srgbClr val="FFFF00"/>
            </a:solidFill>
          </a:ln>
        </p:spPr>
        <p:txBody>
          <a:bodyPr wrap="square" rtlCol="0">
            <a:spAutoFit/>
          </a:bodyPr>
          <a:lstStyle/>
          <a:p>
            <a:pPr algn="ctr"/>
            <a:r>
              <a:rPr lang="es-ES" sz="1600" b="1" i="1" dirty="0" smtClean="0">
                <a:solidFill>
                  <a:srgbClr val="FFFF00"/>
                </a:solidFill>
                <a:effectLst>
                  <a:outerShdw blurRad="38100" dist="38100" dir="2700000" algn="tl">
                    <a:srgbClr val="000000">
                      <a:alpha val="43137"/>
                    </a:srgbClr>
                  </a:outerShdw>
                </a:effectLst>
              </a:rPr>
              <a:t>DE RETRACCIÓN</a:t>
            </a:r>
          </a:p>
          <a:p>
            <a:pPr algn="ctr"/>
            <a:endParaRPr lang="es-ES" sz="1600" b="1" i="1" dirty="0" smtClean="0">
              <a:solidFill>
                <a:srgbClr val="FFFF00"/>
              </a:solidFill>
              <a:effectLst>
                <a:outerShdw blurRad="38100" dist="38100" dir="2700000" algn="tl">
                  <a:srgbClr val="000000">
                    <a:alpha val="43137"/>
                  </a:srgbClr>
                </a:outerShdw>
              </a:effectLst>
            </a:endParaRPr>
          </a:p>
          <a:p>
            <a:pPr algn="ctr"/>
            <a:r>
              <a:rPr lang="es-ES" sz="1600" b="1" i="1" dirty="0" smtClean="0">
                <a:solidFill>
                  <a:srgbClr val="FFFF00"/>
                </a:solidFill>
                <a:effectLst>
                  <a:outerShdw blurRad="38100" dist="38100" dir="2700000" algn="tl">
                    <a:srgbClr val="000000">
                      <a:alpha val="43137"/>
                    </a:srgbClr>
                  </a:outerShdw>
                </a:effectLst>
              </a:rPr>
              <a:t>Para disminuir el nivel actual de ventas</a:t>
            </a:r>
            <a:endParaRPr lang="en-US" sz="1600" b="1" i="1" dirty="0">
              <a:solidFill>
                <a:srgbClr val="FFFF00"/>
              </a:solidFill>
              <a:effectLst>
                <a:outerShdw blurRad="38100" dist="38100" dir="2700000" algn="tl">
                  <a:srgbClr val="000000">
                    <a:alpha val="43137"/>
                  </a:srgbClr>
                </a:outerShdw>
              </a:effectLst>
            </a:endParaRPr>
          </a:p>
        </p:txBody>
      </p:sp>
      <p:sp>
        <p:nvSpPr>
          <p:cNvPr id="4" name="Rectángulo 3"/>
          <p:cNvSpPr/>
          <p:nvPr/>
        </p:nvSpPr>
        <p:spPr>
          <a:xfrm>
            <a:off x="566057" y="4751733"/>
            <a:ext cx="4340467" cy="1754326"/>
          </a:xfrm>
          <a:prstGeom prst="rect">
            <a:avLst/>
          </a:prstGeom>
        </p:spPr>
        <p:txBody>
          <a:bodyPr wrap="square">
            <a:spAutoFit/>
          </a:bodyPr>
          <a:lstStyle/>
          <a:p>
            <a:pPr algn="ctr"/>
            <a:r>
              <a:rPr lang="es-ES" b="1" dirty="0">
                <a:latin typeface="Arial" panose="020B0604020202020204" pitchFamily="34" charset="0"/>
              </a:rPr>
              <a:t>Los costes de explotación </a:t>
            </a:r>
            <a:r>
              <a:rPr lang="es-ES" b="1" dirty="0" smtClean="0">
                <a:latin typeface="Arial" panose="020B0604020202020204" pitchFamily="34" charset="0"/>
              </a:rPr>
              <a:t>son </a:t>
            </a:r>
            <a:r>
              <a:rPr lang="es-ES" b="1" dirty="0">
                <a:latin typeface="Arial" panose="020B0604020202020204" pitchFamily="34" charset="0"/>
              </a:rPr>
              <a:t>todos los gastos que posee una empresa en </a:t>
            </a:r>
            <a:r>
              <a:rPr lang="es-ES" b="1" dirty="0" smtClean="0">
                <a:latin typeface="Arial" panose="020B0604020202020204" pitchFamily="34" charset="0"/>
              </a:rPr>
              <a:t>el desarrollo </a:t>
            </a:r>
            <a:r>
              <a:rPr lang="es-ES" b="1" dirty="0">
                <a:latin typeface="Arial" panose="020B0604020202020204" pitchFamily="34" charset="0"/>
              </a:rPr>
              <a:t>de su actividad principal. </a:t>
            </a:r>
            <a:r>
              <a:rPr lang="es-ES" b="1" dirty="0" smtClean="0">
                <a:latin typeface="Arial" panose="020B0604020202020204" pitchFamily="34" charset="0"/>
              </a:rPr>
              <a:t>Son </a:t>
            </a:r>
            <a:r>
              <a:rPr lang="es-ES" b="1" dirty="0">
                <a:latin typeface="Arial" panose="020B0604020202020204" pitchFamily="34" charset="0"/>
              </a:rPr>
              <a:t>todos aquellos gastos ordinarios </a:t>
            </a:r>
            <a:r>
              <a:rPr lang="es-ES" b="1" dirty="0" smtClean="0">
                <a:latin typeface="Arial" panose="020B0604020202020204" pitchFamily="34" charset="0"/>
              </a:rPr>
              <a:t>a efectuar </a:t>
            </a:r>
            <a:r>
              <a:rPr lang="es-ES" b="1" dirty="0">
                <a:latin typeface="Arial" panose="020B0604020202020204" pitchFamily="34" charset="0"/>
              </a:rPr>
              <a:t>para realizar el objetivo para el cual se creó. </a:t>
            </a:r>
            <a:endParaRPr lang="en-US" b="1" dirty="0"/>
          </a:p>
        </p:txBody>
      </p:sp>
      <p:sp>
        <p:nvSpPr>
          <p:cNvPr id="5" name="Rectángulo 4"/>
          <p:cNvSpPr/>
          <p:nvPr/>
        </p:nvSpPr>
        <p:spPr>
          <a:xfrm>
            <a:off x="5263949" y="4751733"/>
            <a:ext cx="1654627" cy="833537"/>
          </a:xfrm>
          <a:prstGeom prst="rect">
            <a:avLst/>
          </a:prstGeom>
          <a:solidFill>
            <a:schemeClr val="tx2">
              <a:lumMod val="7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5318381" y="4800440"/>
            <a:ext cx="1571167" cy="784830"/>
          </a:xfrm>
          <a:prstGeom prst="rect">
            <a:avLst/>
          </a:prstGeom>
        </p:spPr>
        <p:txBody>
          <a:bodyPr wrap="square">
            <a:spAutoFit/>
          </a:bodyPr>
          <a:lstStyle/>
          <a:p>
            <a:pPr algn="ctr"/>
            <a:r>
              <a:rPr lang="es-ES" sz="1500" b="1" i="1" dirty="0">
                <a:solidFill>
                  <a:schemeClr val="bg1"/>
                </a:solidFill>
                <a:effectLst>
                  <a:outerShdw blurRad="38100" dist="38100" dir="2700000" algn="tl">
                    <a:srgbClr val="000000">
                      <a:alpha val="43137"/>
                    </a:srgbClr>
                  </a:outerShdw>
                </a:effectLst>
              </a:rPr>
              <a:t>GASTOS DE MATERIAS PRIMAS</a:t>
            </a:r>
          </a:p>
        </p:txBody>
      </p:sp>
      <p:sp>
        <p:nvSpPr>
          <p:cNvPr id="42" name="Rectángulo 41"/>
          <p:cNvSpPr/>
          <p:nvPr/>
        </p:nvSpPr>
        <p:spPr>
          <a:xfrm>
            <a:off x="6925838" y="4758988"/>
            <a:ext cx="1654627" cy="833537"/>
          </a:xfrm>
          <a:prstGeom prst="rect">
            <a:avLst/>
          </a:prstGeom>
          <a:solidFill>
            <a:schemeClr val="tx2">
              <a:lumMod val="7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ángulo 42"/>
          <p:cNvSpPr/>
          <p:nvPr/>
        </p:nvSpPr>
        <p:spPr>
          <a:xfrm>
            <a:off x="6980270" y="4807695"/>
            <a:ext cx="1571167" cy="784830"/>
          </a:xfrm>
          <a:prstGeom prst="rect">
            <a:avLst/>
          </a:prstGeom>
        </p:spPr>
        <p:txBody>
          <a:bodyPr wrap="square">
            <a:spAutoFit/>
          </a:bodyPr>
          <a:lstStyle/>
          <a:p>
            <a:pPr algn="ctr"/>
            <a:r>
              <a:rPr lang="es-ES" sz="1500" b="1" i="1" dirty="0">
                <a:solidFill>
                  <a:schemeClr val="bg1"/>
                </a:solidFill>
                <a:effectLst>
                  <a:outerShdw blurRad="38100" dist="38100" dir="2700000" algn="tl">
                    <a:srgbClr val="000000">
                      <a:alpha val="43137"/>
                    </a:srgbClr>
                  </a:outerShdw>
                </a:effectLst>
              </a:rPr>
              <a:t>GASTOS DE </a:t>
            </a:r>
            <a:r>
              <a:rPr lang="es-ES" sz="1500" b="1" i="1" dirty="0" smtClean="0">
                <a:solidFill>
                  <a:schemeClr val="bg1"/>
                </a:solidFill>
                <a:effectLst>
                  <a:outerShdw blurRad="38100" dist="38100" dir="2700000" algn="tl">
                    <a:srgbClr val="000000">
                      <a:alpha val="43137"/>
                    </a:srgbClr>
                  </a:outerShdw>
                </a:effectLst>
              </a:rPr>
              <a:t>MANO DE OBRA</a:t>
            </a:r>
            <a:endParaRPr lang="es-ES" sz="1500" b="1" i="1" dirty="0">
              <a:solidFill>
                <a:schemeClr val="bg1"/>
              </a:solidFill>
              <a:effectLst>
                <a:outerShdw blurRad="38100" dist="38100" dir="2700000" algn="tl">
                  <a:srgbClr val="000000">
                    <a:alpha val="43137"/>
                  </a:srgbClr>
                </a:outerShdw>
              </a:effectLst>
            </a:endParaRPr>
          </a:p>
        </p:txBody>
      </p:sp>
      <p:sp>
        <p:nvSpPr>
          <p:cNvPr id="52" name="Rectángulo 51"/>
          <p:cNvSpPr/>
          <p:nvPr/>
        </p:nvSpPr>
        <p:spPr>
          <a:xfrm>
            <a:off x="8594980" y="4758991"/>
            <a:ext cx="1654627" cy="833537"/>
          </a:xfrm>
          <a:prstGeom prst="rect">
            <a:avLst/>
          </a:prstGeom>
          <a:solidFill>
            <a:schemeClr val="tx2">
              <a:lumMod val="7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ángulo 52"/>
          <p:cNvSpPr/>
          <p:nvPr/>
        </p:nvSpPr>
        <p:spPr>
          <a:xfrm>
            <a:off x="8649412" y="4807698"/>
            <a:ext cx="1571167" cy="553998"/>
          </a:xfrm>
          <a:prstGeom prst="rect">
            <a:avLst/>
          </a:prstGeom>
        </p:spPr>
        <p:txBody>
          <a:bodyPr wrap="square">
            <a:spAutoFit/>
          </a:bodyPr>
          <a:lstStyle/>
          <a:p>
            <a:pPr algn="ctr"/>
            <a:r>
              <a:rPr lang="es-ES" sz="1500" b="1" i="1" dirty="0">
                <a:solidFill>
                  <a:schemeClr val="bg1"/>
                </a:solidFill>
                <a:effectLst>
                  <a:outerShdw blurRad="38100" dist="38100" dir="2700000" algn="tl">
                    <a:srgbClr val="000000">
                      <a:alpha val="43137"/>
                    </a:srgbClr>
                  </a:outerShdw>
                </a:effectLst>
              </a:rPr>
              <a:t>GASTOS </a:t>
            </a:r>
            <a:r>
              <a:rPr lang="es-ES" sz="1500" b="1" i="1" dirty="0" smtClean="0">
                <a:solidFill>
                  <a:schemeClr val="bg1"/>
                </a:solidFill>
                <a:effectLst>
                  <a:outerShdw blurRad="38100" dist="38100" dir="2700000" algn="tl">
                    <a:srgbClr val="000000">
                      <a:alpha val="43137"/>
                    </a:srgbClr>
                  </a:outerShdw>
                </a:effectLst>
              </a:rPr>
              <a:t>FIJOS OPERATIVOS</a:t>
            </a:r>
            <a:endParaRPr lang="es-ES" sz="1500" b="1" i="1" dirty="0">
              <a:solidFill>
                <a:schemeClr val="bg1"/>
              </a:solidFill>
              <a:effectLst>
                <a:outerShdw blurRad="38100" dist="38100" dir="2700000" algn="tl">
                  <a:srgbClr val="000000">
                    <a:alpha val="43137"/>
                  </a:srgbClr>
                </a:outerShdw>
              </a:effectLst>
            </a:endParaRPr>
          </a:p>
        </p:txBody>
      </p:sp>
      <p:sp>
        <p:nvSpPr>
          <p:cNvPr id="54" name="Rectángulo 53"/>
          <p:cNvSpPr/>
          <p:nvPr/>
        </p:nvSpPr>
        <p:spPr>
          <a:xfrm>
            <a:off x="10304039" y="4758988"/>
            <a:ext cx="1654627" cy="833537"/>
          </a:xfrm>
          <a:prstGeom prst="rect">
            <a:avLst/>
          </a:prstGeom>
          <a:solidFill>
            <a:schemeClr val="tx2">
              <a:lumMod val="7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ángulo 54"/>
          <p:cNvSpPr/>
          <p:nvPr/>
        </p:nvSpPr>
        <p:spPr>
          <a:xfrm>
            <a:off x="10292055" y="4807695"/>
            <a:ext cx="1654627" cy="784830"/>
          </a:xfrm>
          <a:prstGeom prst="rect">
            <a:avLst/>
          </a:prstGeom>
        </p:spPr>
        <p:txBody>
          <a:bodyPr wrap="square">
            <a:spAutoFit/>
          </a:bodyPr>
          <a:lstStyle/>
          <a:p>
            <a:pPr algn="ctr"/>
            <a:r>
              <a:rPr lang="es-ES" sz="1500" b="1" i="1" dirty="0" smtClean="0">
                <a:solidFill>
                  <a:schemeClr val="bg1"/>
                </a:solidFill>
                <a:effectLst>
                  <a:outerShdw blurRad="38100" dist="38100" dir="2700000" algn="tl">
                    <a:srgbClr val="000000">
                      <a:alpha val="43137"/>
                    </a:srgbClr>
                  </a:outerShdw>
                </a:effectLst>
              </a:rPr>
              <a:t>AMORTIZACIÓN DEL INMOVILIZADO</a:t>
            </a:r>
            <a:endParaRPr lang="es-ES" sz="1500" b="1" i="1" dirty="0">
              <a:solidFill>
                <a:schemeClr val="bg1"/>
              </a:solidFill>
              <a:effectLst>
                <a:outerShdw blurRad="38100" dist="38100" dir="2700000" algn="tl">
                  <a:srgbClr val="000000">
                    <a:alpha val="43137"/>
                  </a:srgbClr>
                </a:outerShdw>
              </a:effectLst>
            </a:endParaRPr>
          </a:p>
        </p:txBody>
      </p:sp>
      <p:sp>
        <p:nvSpPr>
          <p:cNvPr id="8" name="Rectángulo 7"/>
          <p:cNvSpPr/>
          <p:nvPr/>
        </p:nvSpPr>
        <p:spPr>
          <a:xfrm>
            <a:off x="5381251" y="5794242"/>
            <a:ext cx="6096000" cy="646331"/>
          </a:xfrm>
          <a:prstGeom prst="rect">
            <a:avLst/>
          </a:prstGeom>
        </p:spPr>
        <p:txBody>
          <a:bodyPr>
            <a:spAutoFit/>
          </a:bodyPr>
          <a:lstStyle/>
          <a:p>
            <a:pPr algn="ctr"/>
            <a:r>
              <a:rPr lang="es-ES" b="1" dirty="0">
                <a:latin typeface="Arial" panose="020B0604020202020204" pitchFamily="34" charset="0"/>
              </a:rPr>
              <a:t>Resultado de explotación = </a:t>
            </a:r>
            <a:endParaRPr lang="es-ES" b="1" dirty="0" smtClean="0">
              <a:latin typeface="Arial" panose="020B0604020202020204" pitchFamily="34" charset="0"/>
            </a:endParaRPr>
          </a:p>
          <a:p>
            <a:pPr algn="ctr"/>
            <a:r>
              <a:rPr lang="es-ES" b="1" dirty="0" smtClean="0">
                <a:latin typeface="Arial" panose="020B0604020202020204" pitchFamily="34" charset="0"/>
              </a:rPr>
              <a:t>ingresos </a:t>
            </a:r>
            <a:r>
              <a:rPr lang="es-ES" b="1" dirty="0">
                <a:latin typeface="Arial" panose="020B0604020202020204" pitchFamily="34" charset="0"/>
              </a:rPr>
              <a:t>de explotación - gastos de explotación </a:t>
            </a:r>
          </a:p>
        </p:txBody>
      </p:sp>
    </p:spTree>
    <p:extLst>
      <p:ext uri="{BB962C8B-B14F-4D97-AF65-F5344CB8AC3E}">
        <p14:creationId xmlns:p14="http://schemas.microsoft.com/office/powerpoint/2010/main" val="391339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9" name="Marcador de contenido 5"/>
          <p:cNvSpPr txBox="1">
            <a:spLocks/>
          </p:cNvSpPr>
          <p:nvPr/>
        </p:nvSpPr>
        <p:spPr>
          <a:xfrm>
            <a:off x="1321495" y="1166324"/>
            <a:ext cx="4832562"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FINANCIERO </a:t>
            </a:r>
          </a:p>
          <a:p>
            <a:pPr marL="0" indent="0">
              <a:buNone/>
            </a:pPr>
            <a:r>
              <a:rPr lang="es-ES" sz="2400" b="1" dirty="0">
                <a:solidFill>
                  <a:schemeClr val="tx1"/>
                </a:solidFill>
              </a:rPr>
              <a:t>	</a:t>
            </a:r>
            <a:r>
              <a:rPr lang="es-ES" sz="2400" b="1" dirty="0" smtClean="0">
                <a:solidFill>
                  <a:schemeClr val="tx1"/>
                </a:solidFill>
              </a:rPr>
              <a:t>FUENTES DE FINANCIACIÓN</a:t>
            </a:r>
            <a:endParaRPr lang="en-US" sz="2400" b="1" dirty="0" smtClean="0">
              <a:solidFill>
                <a:schemeClr val="tx1"/>
              </a:solidFill>
            </a:endParaRPr>
          </a:p>
        </p:txBody>
      </p:sp>
      <p:sp>
        <p:nvSpPr>
          <p:cNvPr id="20" name="Rectángulo redondeado 19"/>
          <p:cNvSpPr/>
          <p:nvPr/>
        </p:nvSpPr>
        <p:spPr>
          <a:xfrm>
            <a:off x="856344" y="2554633"/>
            <a:ext cx="5428342" cy="376633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1" name="CuadroTexto 20"/>
          <p:cNvSpPr txBox="1"/>
          <p:nvPr/>
        </p:nvSpPr>
        <p:spPr>
          <a:xfrm>
            <a:off x="1119019" y="2749062"/>
            <a:ext cx="5165665" cy="40011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INTERNAS</a:t>
            </a:r>
          </a:p>
        </p:txBody>
      </p:sp>
      <p:sp>
        <p:nvSpPr>
          <p:cNvPr id="22" name="CuadroTexto 21"/>
          <p:cNvSpPr txBox="1"/>
          <p:nvPr/>
        </p:nvSpPr>
        <p:spPr>
          <a:xfrm>
            <a:off x="915820" y="3169433"/>
            <a:ext cx="2611155" cy="40011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MANTENIMIENTO</a:t>
            </a:r>
          </a:p>
        </p:txBody>
      </p:sp>
      <p:sp>
        <p:nvSpPr>
          <p:cNvPr id="24" name="CuadroTexto 23"/>
          <p:cNvSpPr txBox="1"/>
          <p:nvPr/>
        </p:nvSpPr>
        <p:spPr>
          <a:xfrm>
            <a:off x="3535642" y="3176693"/>
            <a:ext cx="2611155" cy="40011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ENRIQUECIMIENTO</a:t>
            </a:r>
          </a:p>
        </p:txBody>
      </p:sp>
      <p:sp>
        <p:nvSpPr>
          <p:cNvPr id="7" name="Rectángulo 6"/>
          <p:cNvSpPr/>
          <p:nvPr/>
        </p:nvSpPr>
        <p:spPr>
          <a:xfrm>
            <a:off x="958645" y="3594790"/>
            <a:ext cx="2533455" cy="2585323"/>
          </a:xfrm>
          <a:prstGeom prst="rect">
            <a:avLst/>
          </a:prstGeom>
        </p:spPr>
        <p:txBody>
          <a:bodyPr wrap="square">
            <a:spAutoFit/>
          </a:bodyPr>
          <a:lstStyle/>
          <a:p>
            <a:r>
              <a:rPr lang="en-US" b="1" dirty="0" err="1" smtClean="0">
                <a:solidFill>
                  <a:schemeClr val="bg1"/>
                </a:solidFill>
                <a:latin typeface="Arial" panose="020B0604020202020204" pitchFamily="34" charset="0"/>
              </a:rPr>
              <a:t>Amortizaciones</a:t>
            </a:r>
            <a:r>
              <a:rPr lang="en-US" b="1" dirty="0" smtClean="0">
                <a:solidFill>
                  <a:schemeClr val="bg1"/>
                </a:solidFill>
                <a:latin typeface="Arial" panose="020B0604020202020204" pitchFamily="34" charset="0"/>
              </a:rPr>
              <a:t> </a:t>
            </a:r>
            <a:r>
              <a:rPr lang="en-US" b="1" dirty="0">
                <a:solidFill>
                  <a:schemeClr val="bg1"/>
                </a:solidFill>
                <a:latin typeface="Arial" panose="020B0604020202020204" pitchFamily="34" charset="0"/>
              </a:rPr>
              <a:t>del </a:t>
            </a:r>
            <a:r>
              <a:rPr lang="en-US" b="1" dirty="0" err="1">
                <a:solidFill>
                  <a:schemeClr val="bg1"/>
                </a:solidFill>
                <a:latin typeface="Arial" panose="020B0604020202020204" pitchFamily="34" charset="0"/>
              </a:rPr>
              <a:t>activo</a:t>
            </a:r>
            <a:r>
              <a:rPr lang="en-US" b="1" dirty="0">
                <a:solidFill>
                  <a:schemeClr val="bg1"/>
                </a:solidFill>
                <a:latin typeface="Arial" panose="020B0604020202020204" pitchFamily="34" charset="0"/>
              </a:rPr>
              <a:t> </a:t>
            </a:r>
            <a:r>
              <a:rPr lang="en-US" b="1" dirty="0" err="1">
                <a:solidFill>
                  <a:schemeClr val="bg1"/>
                </a:solidFill>
                <a:latin typeface="Arial" panose="020B0604020202020204" pitchFamily="34" charset="0"/>
              </a:rPr>
              <a:t>inmaterial</a:t>
            </a:r>
            <a:r>
              <a:rPr lang="en-US" b="1" dirty="0">
                <a:solidFill>
                  <a:schemeClr val="bg1"/>
                </a:solidFill>
                <a:latin typeface="Arial" panose="020B0604020202020204" pitchFamily="34" charset="0"/>
              </a:rPr>
              <a:t>. </a:t>
            </a:r>
          </a:p>
          <a:p>
            <a:r>
              <a:rPr lang="es-ES" b="1" dirty="0" smtClean="0">
                <a:solidFill>
                  <a:schemeClr val="bg1"/>
                </a:solidFill>
                <a:latin typeface="Arial" panose="020B0604020202020204" pitchFamily="34" charset="0"/>
              </a:rPr>
              <a:t>Provisiones </a:t>
            </a:r>
            <a:r>
              <a:rPr lang="es-ES" b="1" dirty="0">
                <a:solidFill>
                  <a:schemeClr val="bg1"/>
                </a:solidFill>
                <a:latin typeface="Arial" panose="020B0604020202020204" pitchFamily="34" charset="0"/>
              </a:rPr>
              <a:t>activo corriente y no corriente. </a:t>
            </a:r>
          </a:p>
          <a:p>
            <a:endParaRPr lang="en-US" b="1" dirty="0">
              <a:solidFill>
                <a:schemeClr val="bg1"/>
              </a:solidFill>
              <a:latin typeface="Arial" panose="020B0604020202020204" pitchFamily="34" charset="0"/>
            </a:endParaRPr>
          </a:p>
          <a:p>
            <a:r>
              <a:rPr lang="es-ES" b="1" dirty="0">
                <a:solidFill>
                  <a:schemeClr val="bg1"/>
                </a:solidFill>
                <a:latin typeface="Arial" panose="020B0604020202020204" pitchFamily="34" charset="0"/>
              </a:rPr>
              <a:t>Beneficios </a:t>
            </a:r>
            <a:r>
              <a:rPr lang="es-ES" b="1" dirty="0" smtClean="0">
                <a:solidFill>
                  <a:schemeClr val="bg1"/>
                </a:solidFill>
                <a:latin typeface="Arial" panose="020B0604020202020204" pitchFamily="34" charset="0"/>
              </a:rPr>
              <a:t>para mantener capacidad </a:t>
            </a:r>
            <a:r>
              <a:rPr lang="es-ES" b="1" dirty="0">
                <a:solidFill>
                  <a:schemeClr val="bg1"/>
                </a:solidFill>
                <a:latin typeface="Arial" panose="020B0604020202020204" pitchFamily="34" charset="0"/>
              </a:rPr>
              <a:t>económica. 	</a:t>
            </a:r>
          </a:p>
        </p:txBody>
      </p:sp>
      <p:sp>
        <p:nvSpPr>
          <p:cNvPr id="26" name="Rectángulo 25"/>
          <p:cNvSpPr/>
          <p:nvPr/>
        </p:nvSpPr>
        <p:spPr>
          <a:xfrm>
            <a:off x="3563965" y="3602050"/>
            <a:ext cx="2720719" cy="2585323"/>
          </a:xfrm>
          <a:prstGeom prst="rect">
            <a:avLst/>
          </a:prstGeom>
        </p:spPr>
        <p:txBody>
          <a:bodyPr wrap="square">
            <a:spAutoFit/>
          </a:bodyPr>
          <a:lstStyle/>
          <a:p>
            <a:r>
              <a:rPr lang="es-ES" b="1" dirty="0" smtClean="0">
                <a:solidFill>
                  <a:schemeClr val="bg1"/>
                </a:solidFill>
                <a:latin typeface="Arial" panose="020B0604020202020204" pitchFamily="34" charset="0"/>
              </a:rPr>
              <a:t>Beneficios </a:t>
            </a:r>
            <a:r>
              <a:rPr lang="es-ES" b="1" dirty="0">
                <a:solidFill>
                  <a:schemeClr val="bg1"/>
                </a:solidFill>
                <a:latin typeface="Arial" panose="020B0604020202020204" pitchFamily="34" charset="0"/>
              </a:rPr>
              <a:t>no repartidos entre socios.</a:t>
            </a:r>
          </a:p>
          <a:p>
            <a:r>
              <a:rPr lang="es-ES" b="1" dirty="0" smtClean="0">
                <a:solidFill>
                  <a:schemeClr val="bg1"/>
                </a:solidFill>
                <a:latin typeface="Arial" panose="020B0604020202020204" pitchFamily="34" charset="0"/>
              </a:rPr>
              <a:t>Reservas </a:t>
            </a:r>
            <a:r>
              <a:rPr lang="es-ES" b="1" dirty="0">
                <a:solidFill>
                  <a:schemeClr val="bg1"/>
                </a:solidFill>
                <a:latin typeface="Arial" panose="020B0604020202020204" pitchFamily="34" charset="0"/>
              </a:rPr>
              <a:t>en el capital social</a:t>
            </a:r>
            <a:r>
              <a:rPr lang="es-ES" b="1" dirty="0" smtClean="0">
                <a:solidFill>
                  <a:schemeClr val="bg1"/>
                </a:solidFill>
                <a:latin typeface="Arial" panose="020B0604020202020204" pitchFamily="34" charset="0"/>
              </a:rPr>
              <a:t>.</a:t>
            </a:r>
          </a:p>
          <a:p>
            <a:endParaRPr lang="es-ES" b="1" dirty="0">
              <a:solidFill>
                <a:schemeClr val="bg1"/>
              </a:solidFill>
              <a:latin typeface="Arial" panose="020B0604020202020204" pitchFamily="34" charset="0"/>
            </a:endParaRPr>
          </a:p>
          <a:p>
            <a:r>
              <a:rPr lang="es-ES" b="1" dirty="0" smtClean="0">
                <a:solidFill>
                  <a:schemeClr val="bg1"/>
                </a:solidFill>
                <a:latin typeface="Arial" panose="020B0604020202020204" pitchFamily="34" charset="0"/>
              </a:rPr>
              <a:t>Beneficios destinados </a:t>
            </a:r>
            <a:r>
              <a:rPr lang="es-ES" b="1" dirty="0">
                <a:solidFill>
                  <a:schemeClr val="bg1"/>
                </a:solidFill>
                <a:latin typeface="Arial" panose="020B0604020202020204" pitchFamily="34" charset="0"/>
              </a:rPr>
              <a:t>a nuevas inversiones para </a:t>
            </a:r>
            <a:r>
              <a:rPr lang="es-ES" b="1" dirty="0" smtClean="0">
                <a:solidFill>
                  <a:schemeClr val="bg1"/>
                </a:solidFill>
                <a:latin typeface="Arial" panose="020B0604020202020204" pitchFamily="34" charset="0"/>
              </a:rPr>
              <a:t>crecimiento. </a:t>
            </a:r>
            <a:endParaRPr lang="es-ES" b="1" dirty="0">
              <a:solidFill>
                <a:schemeClr val="bg1"/>
              </a:solidFill>
              <a:latin typeface="Arial" panose="020B0604020202020204" pitchFamily="34" charset="0"/>
            </a:endParaRPr>
          </a:p>
        </p:txBody>
      </p:sp>
      <p:sp>
        <p:nvSpPr>
          <p:cNvPr id="27" name="Rectángulo redondeado 26"/>
          <p:cNvSpPr/>
          <p:nvPr/>
        </p:nvSpPr>
        <p:spPr>
          <a:xfrm>
            <a:off x="6512481" y="1919684"/>
            <a:ext cx="5428342" cy="293594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31" name="CuadroTexto 30"/>
          <p:cNvSpPr txBox="1"/>
          <p:nvPr/>
        </p:nvSpPr>
        <p:spPr>
          <a:xfrm>
            <a:off x="6736753" y="2059627"/>
            <a:ext cx="5165665" cy="40011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EXTERNAS</a:t>
            </a:r>
          </a:p>
        </p:txBody>
      </p:sp>
      <p:sp>
        <p:nvSpPr>
          <p:cNvPr id="33" name="CuadroTexto 32"/>
          <p:cNvSpPr txBox="1"/>
          <p:nvPr/>
        </p:nvSpPr>
        <p:spPr>
          <a:xfrm>
            <a:off x="6533554" y="2479998"/>
            <a:ext cx="2611155" cy="40011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CORTO PLAZO</a:t>
            </a:r>
          </a:p>
        </p:txBody>
      </p:sp>
      <p:sp>
        <p:nvSpPr>
          <p:cNvPr id="34" name="CuadroTexto 33"/>
          <p:cNvSpPr txBox="1"/>
          <p:nvPr/>
        </p:nvSpPr>
        <p:spPr>
          <a:xfrm>
            <a:off x="9153376" y="2487258"/>
            <a:ext cx="2611155" cy="40011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LARCO PLAZO</a:t>
            </a:r>
          </a:p>
        </p:txBody>
      </p:sp>
      <p:sp>
        <p:nvSpPr>
          <p:cNvPr id="35" name="Rectángulo 34"/>
          <p:cNvSpPr/>
          <p:nvPr/>
        </p:nvSpPr>
        <p:spPr>
          <a:xfrm>
            <a:off x="6576379" y="2963411"/>
            <a:ext cx="2533455" cy="1754326"/>
          </a:xfrm>
          <a:prstGeom prst="rect">
            <a:avLst/>
          </a:prstGeom>
        </p:spPr>
        <p:txBody>
          <a:bodyPr wrap="square">
            <a:spAutoFit/>
          </a:bodyPr>
          <a:lstStyle/>
          <a:p>
            <a:r>
              <a:rPr lang="en-US" b="1" dirty="0" err="1" smtClean="0">
                <a:solidFill>
                  <a:schemeClr val="bg1"/>
                </a:solidFill>
                <a:latin typeface="Arial" panose="020B0604020202020204" pitchFamily="34" charset="0"/>
              </a:rPr>
              <a:t>Descuento</a:t>
            </a:r>
            <a:r>
              <a:rPr lang="en-US" b="1" dirty="0" smtClean="0">
                <a:solidFill>
                  <a:schemeClr val="bg1"/>
                </a:solidFill>
                <a:latin typeface="Arial" panose="020B0604020202020204" pitchFamily="34" charset="0"/>
              </a:rPr>
              <a:t> </a:t>
            </a:r>
            <a:r>
              <a:rPr lang="en-US" b="1" dirty="0" err="1">
                <a:solidFill>
                  <a:schemeClr val="bg1"/>
                </a:solidFill>
                <a:latin typeface="Arial" panose="020B0604020202020204" pitchFamily="34" charset="0"/>
              </a:rPr>
              <a:t>comercial</a:t>
            </a:r>
            <a:r>
              <a:rPr lang="en-US" b="1" dirty="0">
                <a:solidFill>
                  <a:schemeClr val="bg1"/>
                </a:solidFill>
                <a:latin typeface="Arial" panose="020B0604020202020204" pitchFamily="34" charset="0"/>
              </a:rPr>
              <a:t> </a:t>
            </a:r>
          </a:p>
          <a:p>
            <a:r>
              <a:rPr lang="en-US" b="1" dirty="0" err="1" smtClean="0">
                <a:solidFill>
                  <a:schemeClr val="bg1"/>
                </a:solidFill>
                <a:latin typeface="Arial" panose="020B0604020202020204" pitchFamily="34" charset="0"/>
              </a:rPr>
              <a:t>Crédito</a:t>
            </a:r>
            <a:r>
              <a:rPr lang="en-US" b="1" dirty="0" smtClean="0">
                <a:solidFill>
                  <a:schemeClr val="bg1"/>
                </a:solidFill>
                <a:latin typeface="Arial" panose="020B0604020202020204" pitchFamily="34" charset="0"/>
              </a:rPr>
              <a:t> </a:t>
            </a:r>
            <a:r>
              <a:rPr lang="en-US" b="1" dirty="0" err="1">
                <a:solidFill>
                  <a:schemeClr val="bg1"/>
                </a:solidFill>
                <a:latin typeface="Arial" panose="020B0604020202020204" pitchFamily="34" charset="0"/>
              </a:rPr>
              <a:t>comercial</a:t>
            </a:r>
            <a:r>
              <a:rPr lang="en-US" b="1" dirty="0">
                <a:solidFill>
                  <a:schemeClr val="bg1"/>
                </a:solidFill>
                <a:latin typeface="Arial" panose="020B0604020202020204" pitchFamily="34" charset="0"/>
              </a:rPr>
              <a:t>.</a:t>
            </a:r>
          </a:p>
          <a:p>
            <a:r>
              <a:rPr lang="en-US" b="1" dirty="0" err="1" smtClean="0">
                <a:solidFill>
                  <a:schemeClr val="bg1"/>
                </a:solidFill>
                <a:latin typeface="Arial" panose="020B0604020202020204" pitchFamily="34" charset="0"/>
              </a:rPr>
              <a:t>Descubierto</a:t>
            </a:r>
            <a:r>
              <a:rPr lang="en-US" b="1" dirty="0" err="1">
                <a:solidFill>
                  <a:schemeClr val="bg1"/>
                </a:solidFill>
                <a:latin typeface="Arial" panose="020B0604020202020204" pitchFamily="34" charset="0"/>
              </a:rPr>
              <a:t>s</a:t>
            </a:r>
            <a:r>
              <a:rPr lang="en-US" b="1" dirty="0" smtClean="0">
                <a:solidFill>
                  <a:schemeClr val="bg1"/>
                </a:solidFill>
                <a:latin typeface="Arial" panose="020B0604020202020204" pitchFamily="34" charset="0"/>
              </a:rPr>
              <a:t>.</a:t>
            </a:r>
            <a:endParaRPr lang="en-US" b="1" dirty="0">
              <a:solidFill>
                <a:schemeClr val="bg1"/>
              </a:solidFill>
              <a:latin typeface="Arial" panose="020B0604020202020204" pitchFamily="34" charset="0"/>
            </a:endParaRPr>
          </a:p>
          <a:p>
            <a:r>
              <a:rPr lang="en-US" b="1" dirty="0" err="1" smtClean="0">
                <a:solidFill>
                  <a:schemeClr val="bg1"/>
                </a:solidFill>
                <a:latin typeface="Arial" panose="020B0604020202020204" pitchFamily="34" charset="0"/>
              </a:rPr>
              <a:t>Avance</a:t>
            </a:r>
            <a:r>
              <a:rPr lang="en-US" b="1" dirty="0" smtClean="0">
                <a:solidFill>
                  <a:schemeClr val="bg1"/>
                </a:solidFill>
                <a:latin typeface="Arial" panose="020B0604020202020204" pitchFamily="34" charset="0"/>
              </a:rPr>
              <a:t> </a:t>
            </a:r>
            <a:r>
              <a:rPr lang="en-US" b="1" dirty="0">
                <a:solidFill>
                  <a:schemeClr val="bg1"/>
                </a:solidFill>
                <a:latin typeface="Arial" panose="020B0604020202020204" pitchFamily="34" charset="0"/>
              </a:rPr>
              <a:t>de </a:t>
            </a:r>
            <a:r>
              <a:rPr lang="en-US" b="1" dirty="0" err="1">
                <a:solidFill>
                  <a:schemeClr val="bg1"/>
                </a:solidFill>
                <a:latin typeface="Arial" panose="020B0604020202020204" pitchFamily="34" charset="0"/>
              </a:rPr>
              <a:t>crédito</a:t>
            </a:r>
            <a:r>
              <a:rPr lang="en-US" b="1" dirty="0" smtClean="0">
                <a:solidFill>
                  <a:schemeClr val="bg1"/>
                </a:solidFill>
                <a:latin typeface="Arial" panose="020B0604020202020204" pitchFamily="34" charset="0"/>
              </a:rPr>
              <a:t>.</a:t>
            </a:r>
          </a:p>
          <a:p>
            <a:r>
              <a:rPr lang="es-ES" b="1" dirty="0" err="1">
                <a:solidFill>
                  <a:schemeClr val="bg1"/>
                </a:solidFill>
                <a:latin typeface="Arial" panose="020B0604020202020204" pitchFamily="34" charset="0"/>
              </a:rPr>
              <a:t>F</a:t>
            </a:r>
            <a:r>
              <a:rPr lang="es-ES" b="1" dirty="0" err="1" smtClean="0">
                <a:solidFill>
                  <a:schemeClr val="bg1"/>
                </a:solidFill>
                <a:latin typeface="Arial" panose="020B0604020202020204" pitchFamily="34" charset="0"/>
              </a:rPr>
              <a:t>actoring</a:t>
            </a:r>
            <a:endParaRPr lang="en-US" b="1" dirty="0">
              <a:solidFill>
                <a:schemeClr val="bg1"/>
              </a:solidFill>
              <a:latin typeface="Arial" panose="020B0604020202020204" pitchFamily="34" charset="0"/>
            </a:endParaRPr>
          </a:p>
          <a:p>
            <a:r>
              <a:rPr lang="es-ES" b="1" dirty="0" smtClean="0">
                <a:solidFill>
                  <a:schemeClr val="bg1"/>
                </a:solidFill>
                <a:latin typeface="Arial" panose="020B0604020202020204" pitchFamily="34" charset="0"/>
              </a:rPr>
              <a:t>Otros</a:t>
            </a:r>
            <a:endParaRPr lang="es-ES" b="1" dirty="0">
              <a:solidFill>
                <a:schemeClr val="bg1"/>
              </a:solidFill>
              <a:latin typeface="Arial" panose="020B0604020202020204" pitchFamily="34" charset="0"/>
            </a:endParaRPr>
          </a:p>
        </p:txBody>
      </p:sp>
      <p:sp>
        <p:nvSpPr>
          <p:cNvPr id="36" name="Rectángulo 35"/>
          <p:cNvSpPr/>
          <p:nvPr/>
        </p:nvSpPr>
        <p:spPr>
          <a:xfrm>
            <a:off x="9384899" y="2999699"/>
            <a:ext cx="2444244" cy="1754326"/>
          </a:xfrm>
          <a:prstGeom prst="rect">
            <a:avLst/>
          </a:prstGeom>
        </p:spPr>
        <p:txBody>
          <a:bodyPr wrap="square">
            <a:spAutoFit/>
          </a:bodyPr>
          <a:lstStyle/>
          <a:p>
            <a:r>
              <a:rPr lang="es-ES" b="1" dirty="0" smtClean="0">
                <a:solidFill>
                  <a:schemeClr val="bg1"/>
                </a:solidFill>
                <a:latin typeface="Arial" panose="020B0604020202020204" pitchFamily="34" charset="0"/>
              </a:rPr>
              <a:t>Préstamo bancario Crédito </a:t>
            </a:r>
            <a:r>
              <a:rPr lang="es-ES" b="1" dirty="0">
                <a:solidFill>
                  <a:schemeClr val="bg1"/>
                </a:solidFill>
                <a:latin typeface="Arial" panose="020B0604020202020204" pitchFamily="34" charset="0"/>
              </a:rPr>
              <a:t>bancario.</a:t>
            </a:r>
          </a:p>
          <a:p>
            <a:r>
              <a:rPr lang="es-ES" b="1" dirty="0" smtClean="0">
                <a:solidFill>
                  <a:schemeClr val="bg1"/>
                </a:solidFill>
                <a:latin typeface="Arial" panose="020B0604020202020204" pitchFamily="34" charset="0"/>
              </a:rPr>
              <a:t>Leasing</a:t>
            </a:r>
            <a:r>
              <a:rPr lang="es-ES" b="1" dirty="0">
                <a:solidFill>
                  <a:schemeClr val="bg1"/>
                </a:solidFill>
                <a:latin typeface="Arial" panose="020B0604020202020204" pitchFamily="34" charset="0"/>
              </a:rPr>
              <a:t>.</a:t>
            </a:r>
          </a:p>
          <a:p>
            <a:r>
              <a:rPr lang="es-ES" b="1" dirty="0" err="1" smtClean="0">
                <a:solidFill>
                  <a:schemeClr val="bg1"/>
                </a:solidFill>
                <a:latin typeface="Arial" panose="020B0604020202020204" pitchFamily="34" charset="0"/>
              </a:rPr>
              <a:t>Renting</a:t>
            </a:r>
            <a:r>
              <a:rPr lang="es-ES" b="1" dirty="0">
                <a:solidFill>
                  <a:schemeClr val="bg1"/>
                </a:solidFill>
                <a:latin typeface="Arial" panose="020B0604020202020204" pitchFamily="34" charset="0"/>
              </a:rPr>
              <a:t>.</a:t>
            </a:r>
          </a:p>
          <a:p>
            <a:r>
              <a:rPr lang="es-ES" b="1" dirty="0" smtClean="0">
                <a:solidFill>
                  <a:schemeClr val="bg1"/>
                </a:solidFill>
                <a:latin typeface="Arial" panose="020B0604020202020204" pitchFamily="34" charset="0"/>
              </a:rPr>
              <a:t>Subvenciones. </a:t>
            </a:r>
          </a:p>
          <a:p>
            <a:r>
              <a:rPr lang="es-ES" b="1" dirty="0" smtClean="0">
                <a:solidFill>
                  <a:schemeClr val="bg1"/>
                </a:solidFill>
                <a:latin typeface="Arial" panose="020B0604020202020204" pitchFamily="34" charset="0"/>
              </a:rPr>
              <a:t>Otros</a:t>
            </a:r>
            <a:endParaRPr lang="es-ES" b="1" dirty="0">
              <a:solidFill>
                <a:schemeClr val="bg1"/>
              </a:solidFill>
              <a:latin typeface="Arial" panose="020B0604020202020204" pitchFamily="34" charset="0"/>
            </a:endParaRPr>
          </a:p>
        </p:txBody>
      </p:sp>
      <p:sp>
        <p:nvSpPr>
          <p:cNvPr id="37" name="Rectángulo redondeado 36"/>
          <p:cNvSpPr/>
          <p:nvPr/>
        </p:nvSpPr>
        <p:spPr>
          <a:xfrm>
            <a:off x="6542919" y="5024926"/>
            <a:ext cx="5428342" cy="126914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38" name="CuadroTexto 37"/>
          <p:cNvSpPr txBox="1"/>
          <p:nvPr/>
        </p:nvSpPr>
        <p:spPr>
          <a:xfrm>
            <a:off x="6767191" y="5135840"/>
            <a:ext cx="5165665" cy="40011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ALTERNATIVAS</a:t>
            </a:r>
          </a:p>
        </p:txBody>
      </p:sp>
      <p:sp>
        <p:nvSpPr>
          <p:cNvPr id="41" name="Rectángulo 40"/>
          <p:cNvSpPr/>
          <p:nvPr/>
        </p:nvSpPr>
        <p:spPr>
          <a:xfrm>
            <a:off x="6635845" y="5618711"/>
            <a:ext cx="5193298" cy="646331"/>
          </a:xfrm>
          <a:prstGeom prst="rect">
            <a:avLst/>
          </a:prstGeom>
        </p:spPr>
        <p:txBody>
          <a:bodyPr wrap="square">
            <a:spAutoFit/>
          </a:bodyPr>
          <a:lstStyle/>
          <a:p>
            <a:r>
              <a:rPr lang="en-US" b="1" dirty="0" err="1" smtClean="0">
                <a:solidFill>
                  <a:schemeClr val="bg1"/>
                </a:solidFill>
                <a:latin typeface="Arial" panose="020B0604020202020204" pitchFamily="34" charset="0"/>
              </a:rPr>
              <a:t>Micromecenazgo</a:t>
            </a:r>
            <a:r>
              <a:rPr lang="en-US" b="1" dirty="0" smtClean="0">
                <a:solidFill>
                  <a:schemeClr val="bg1"/>
                </a:solidFill>
                <a:latin typeface="Arial" panose="020B0604020202020204" pitchFamily="34" charset="0"/>
              </a:rPr>
              <a:t>.              </a:t>
            </a:r>
            <a:r>
              <a:rPr lang="es-ES" b="1" dirty="0" smtClean="0">
                <a:solidFill>
                  <a:schemeClr val="bg1"/>
                </a:solidFill>
                <a:latin typeface="Arial" panose="020B0604020202020204" pitchFamily="34" charset="0"/>
              </a:rPr>
              <a:t>Business </a:t>
            </a:r>
            <a:r>
              <a:rPr lang="es-ES" b="1" dirty="0" err="1" smtClean="0">
                <a:solidFill>
                  <a:schemeClr val="bg1"/>
                </a:solidFill>
                <a:latin typeface="Arial" panose="020B0604020202020204" pitchFamily="34" charset="0"/>
              </a:rPr>
              <a:t>angels</a:t>
            </a:r>
            <a:r>
              <a:rPr lang="es-ES" b="1" dirty="0" smtClean="0">
                <a:solidFill>
                  <a:schemeClr val="bg1"/>
                </a:solidFill>
                <a:latin typeface="Arial" panose="020B0604020202020204" pitchFamily="34" charset="0"/>
              </a:rPr>
              <a:t>.</a:t>
            </a:r>
          </a:p>
          <a:p>
            <a:r>
              <a:rPr lang="es-ES" b="1" dirty="0" smtClean="0">
                <a:solidFill>
                  <a:schemeClr val="bg1"/>
                </a:solidFill>
                <a:latin typeface="Arial" panose="020B0604020202020204" pitchFamily="34" charset="0"/>
              </a:rPr>
              <a:t>Otros</a:t>
            </a:r>
            <a:endParaRPr lang="en-US"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4639486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MAPA DE RIESGOS</a:t>
            </a:r>
          </a:p>
          <a:p>
            <a:pPr marL="0" indent="0">
              <a:buNone/>
            </a:pPr>
            <a:r>
              <a:rPr lang="es-ES" sz="2400" b="1" dirty="0" smtClean="0">
                <a:solidFill>
                  <a:schemeClr val="tx1"/>
                </a:solidFill>
              </a:rPr>
              <a:t>    ESTRATEGIAS DE CONTINGENCIAS</a:t>
            </a:r>
            <a:endParaRPr lang="en-US" sz="2400" b="1" dirty="0" smtClean="0">
              <a:solidFill>
                <a:schemeClr val="tx1"/>
              </a:solidFill>
            </a:endParaRPr>
          </a:p>
        </p:txBody>
      </p:sp>
      <p:sp>
        <p:nvSpPr>
          <p:cNvPr id="50" name="7 Elipse"/>
          <p:cNvSpPr/>
          <p:nvPr/>
        </p:nvSpPr>
        <p:spPr>
          <a:xfrm>
            <a:off x="6424697" y="798284"/>
            <a:ext cx="5041589" cy="217574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812788" y="1037601"/>
            <a:ext cx="4305154" cy="1754326"/>
          </a:xfrm>
          <a:prstGeom prst="rect">
            <a:avLst/>
          </a:prstGeom>
        </p:spPr>
        <p:txBody>
          <a:bodyPr wrap="square">
            <a:spAutoFit/>
          </a:bodyPr>
          <a:lstStyle/>
          <a:p>
            <a:pPr algn="ctr"/>
            <a:r>
              <a:rPr lang="es-ES" b="1" dirty="0" smtClean="0"/>
              <a:t>El </a:t>
            </a:r>
            <a:r>
              <a:rPr lang="es-ES" b="1" dirty="0"/>
              <a:t>mapeo de </a:t>
            </a:r>
            <a:r>
              <a:rPr lang="es-ES" b="1" dirty="0" smtClean="0"/>
              <a:t>riesgos y la </a:t>
            </a:r>
            <a:r>
              <a:rPr lang="es-ES" b="1" dirty="0"/>
              <a:t>estrategia de contingencia del </a:t>
            </a:r>
            <a:r>
              <a:rPr lang="es-ES" b="1" dirty="0" smtClean="0"/>
              <a:t>negocio permiten recuperar </a:t>
            </a:r>
            <a:r>
              <a:rPr lang="es-ES" b="1" dirty="0"/>
              <a:t>en el menor tiempo y coste posible aquellos recursos que se han </a:t>
            </a:r>
            <a:r>
              <a:rPr lang="es-ES" b="1" dirty="0" smtClean="0"/>
              <a:t>perdido ante </a:t>
            </a:r>
            <a:r>
              <a:rPr lang="es-ES" b="1" dirty="0"/>
              <a:t>un proceso crítico, interno o </a:t>
            </a:r>
            <a:r>
              <a:rPr lang="es-ES" b="1" dirty="0" smtClean="0"/>
              <a:t>externo.</a:t>
            </a:r>
            <a:endParaRPr lang="es-MX" b="1" dirty="0" smtClean="0"/>
          </a:p>
        </p:txBody>
      </p:sp>
      <p:sp>
        <p:nvSpPr>
          <p:cNvPr id="28" name="Rectángulo redondeado 27"/>
          <p:cNvSpPr/>
          <p:nvPr/>
        </p:nvSpPr>
        <p:spPr>
          <a:xfrm>
            <a:off x="741647" y="2859427"/>
            <a:ext cx="4986365" cy="148592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9" name="CuadroTexto 28"/>
          <p:cNvSpPr txBox="1"/>
          <p:nvPr/>
        </p:nvSpPr>
        <p:spPr>
          <a:xfrm>
            <a:off x="625539" y="2894202"/>
            <a:ext cx="5227950" cy="144655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RIESGO</a:t>
            </a:r>
          </a:p>
          <a:p>
            <a:endParaRPr lang="es-ES" sz="800" b="1" dirty="0" smtClean="0">
              <a:solidFill>
                <a:srgbClr val="FFFF00"/>
              </a:solidFill>
              <a:effectLst>
                <a:outerShdw blurRad="38100" dist="38100" dir="2700000" algn="tl">
                  <a:srgbClr val="000000">
                    <a:alpha val="43137"/>
                  </a:srgbClr>
                </a:outerShdw>
              </a:effectLst>
            </a:endParaRPr>
          </a:p>
          <a:p>
            <a:pPr algn="ctr"/>
            <a:r>
              <a:rPr lang="es-ES" sz="2000" b="1" i="1" dirty="0" smtClean="0">
                <a:solidFill>
                  <a:srgbClr val="FFFF00"/>
                </a:solidFill>
                <a:effectLst>
                  <a:outerShdw blurRad="38100" dist="38100" dir="2700000" algn="tl">
                    <a:srgbClr val="000000">
                      <a:alpha val="43137"/>
                    </a:srgbClr>
                  </a:outerShdw>
                </a:effectLst>
              </a:rPr>
              <a:t>Es </a:t>
            </a:r>
            <a:r>
              <a:rPr lang="es-ES" sz="2000" b="1" i="1" dirty="0">
                <a:solidFill>
                  <a:srgbClr val="FFFF00"/>
                </a:solidFill>
                <a:effectLst>
                  <a:outerShdw blurRad="38100" dist="38100" dir="2700000" algn="tl">
                    <a:srgbClr val="000000">
                      <a:alpha val="43137"/>
                    </a:srgbClr>
                  </a:outerShdw>
                </a:effectLst>
              </a:rPr>
              <a:t>la posibilidad general de que se produzca algún contratiempo u obstáculo.</a:t>
            </a:r>
            <a:endParaRPr lang="en-US" sz="2000" b="1" i="1" dirty="0">
              <a:solidFill>
                <a:srgbClr val="FFFF00"/>
              </a:solidFill>
              <a:effectLst>
                <a:outerShdw blurRad="38100" dist="38100" dir="2700000" algn="tl">
                  <a:srgbClr val="000000">
                    <a:alpha val="43137"/>
                  </a:srgbClr>
                </a:outerShdw>
              </a:effectLst>
            </a:endParaRPr>
          </a:p>
        </p:txBody>
      </p:sp>
      <p:sp>
        <p:nvSpPr>
          <p:cNvPr id="30" name="CuadroTexto 29"/>
          <p:cNvSpPr txBox="1"/>
          <p:nvPr/>
        </p:nvSpPr>
        <p:spPr>
          <a:xfrm>
            <a:off x="1872346" y="4592000"/>
            <a:ext cx="2788953" cy="430887"/>
          </a:xfrm>
          <a:prstGeom prst="rect">
            <a:avLst/>
          </a:prstGeom>
          <a:noFill/>
        </p:spPr>
        <p:txBody>
          <a:bodyPr wrap="square" rtlCol="0">
            <a:spAutoFit/>
          </a:bodyPr>
          <a:lstStyle/>
          <a:p>
            <a:pPr algn="ctr"/>
            <a:r>
              <a:rPr lang="es-ES" sz="2200" b="1" dirty="0" smtClean="0">
                <a:solidFill>
                  <a:srgbClr val="FF0000"/>
                </a:solidFill>
                <a:effectLst>
                  <a:outerShdw blurRad="38100" dist="38100" dir="2700000" algn="tl">
                    <a:srgbClr val="000000">
                      <a:alpha val="43137"/>
                    </a:srgbClr>
                  </a:outerShdw>
                </a:effectLst>
              </a:rPr>
              <a:t>MAPA DE RIESGOS</a:t>
            </a:r>
            <a:endParaRPr lang="en-US" sz="2200" b="1" dirty="0">
              <a:solidFill>
                <a:srgbClr val="FF0000"/>
              </a:solidFill>
              <a:effectLst>
                <a:outerShdw blurRad="38100" dist="38100" dir="2700000" algn="tl">
                  <a:srgbClr val="000000">
                    <a:alpha val="43137"/>
                  </a:srgbClr>
                </a:outerShdw>
              </a:effectLst>
            </a:endParaRPr>
          </a:p>
        </p:txBody>
      </p:sp>
      <p:sp>
        <p:nvSpPr>
          <p:cNvPr id="31" name="Marco 30"/>
          <p:cNvSpPr/>
          <p:nvPr/>
        </p:nvSpPr>
        <p:spPr>
          <a:xfrm>
            <a:off x="741647" y="4469086"/>
            <a:ext cx="4986365" cy="683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ángulo redondeado 31"/>
          <p:cNvSpPr/>
          <p:nvPr/>
        </p:nvSpPr>
        <p:spPr>
          <a:xfrm>
            <a:off x="6456647" y="2910229"/>
            <a:ext cx="5076235" cy="144297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CuadroTexto 32"/>
          <p:cNvSpPr txBox="1"/>
          <p:nvPr/>
        </p:nvSpPr>
        <p:spPr>
          <a:xfrm>
            <a:off x="6477600" y="2945004"/>
            <a:ext cx="5142822" cy="144655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CONTINGENCIA</a:t>
            </a:r>
          </a:p>
          <a:p>
            <a:endParaRPr lang="es-ES" sz="800" b="1" dirty="0" smtClean="0">
              <a:solidFill>
                <a:srgbClr val="FFFF00"/>
              </a:solidFill>
              <a:effectLst>
                <a:outerShdw blurRad="38100" dist="38100" dir="2700000" algn="tl">
                  <a:srgbClr val="000000">
                    <a:alpha val="43137"/>
                  </a:srgbClr>
                </a:outerShdw>
              </a:effectLst>
            </a:endParaRPr>
          </a:p>
          <a:p>
            <a:pPr algn="ctr"/>
            <a:r>
              <a:rPr lang="es-ES" sz="2000" b="1" i="1" dirty="0" smtClean="0">
                <a:solidFill>
                  <a:srgbClr val="FFFF00"/>
                </a:solidFill>
                <a:effectLst>
                  <a:outerShdw blurRad="38100" dist="38100" dir="2700000" algn="tl">
                    <a:srgbClr val="000000">
                      <a:alpha val="43137"/>
                    </a:srgbClr>
                  </a:outerShdw>
                </a:effectLst>
              </a:rPr>
              <a:t>Hecho </a:t>
            </a:r>
            <a:r>
              <a:rPr lang="es-ES" sz="2000" b="1" i="1" dirty="0">
                <a:solidFill>
                  <a:srgbClr val="FFFF00"/>
                </a:solidFill>
                <a:effectLst>
                  <a:outerShdw blurRad="38100" dist="38100" dir="2700000" algn="tl">
                    <a:srgbClr val="000000">
                      <a:alpha val="43137"/>
                    </a:srgbClr>
                  </a:outerShdw>
                </a:effectLst>
              </a:rPr>
              <a:t>específico que, al materializarse, podría mejorar o </a:t>
            </a:r>
            <a:r>
              <a:rPr lang="es-ES" sz="2000" b="1" i="1" dirty="0" smtClean="0">
                <a:solidFill>
                  <a:srgbClr val="FFFF00"/>
                </a:solidFill>
                <a:effectLst>
                  <a:outerShdw blurRad="38100" dist="38100" dir="2700000" algn="tl">
                    <a:srgbClr val="000000">
                      <a:alpha val="43137"/>
                    </a:srgbClr>
                  </a:outerShdw>
                </a:effectLst>
              </a:rPr>
              <a:t>empeorar la </a:t>
            </a:r>
            <a:r>
              <a:rPr lang="es-ES" sz="2000" b="1" i="1" dirty="0">
                <a:solidFill>
                  <a:srgbClr val="FFFF00"/>
                </a:solidFill>
                <a:effectLst>
                  <a:outerShdw blurRad="38100" dist="38100" dir="2700000" algn="tl">
                    <a:srgbClr val="000000">
                      <a:alpha val="43137"/>
                    </a:srgbClr>
                  </a:outerShdw>
                </a:effectLst>
              </a:rPr>
              <a:t>situación de la empresa.</a:t>
            </a:r>
            <a:endParaRPr lang="en-US" sz="2000" b="1" i="1" dirty="0">
              <a:solidFill>
                <a:srgbClr val="FFFF00"/>
              </a:solidFill>
              <a:effectLst>
                <a:outerShdw blurRad="38100" dist="38100" dir="2700000" algn="tl">
                  <a:srgbClr val="000000">
                    <a:alpha val="43137"/>
                  </a:srgbClr>
                </a:outerShdw>
              </a:effectLst>
            </a:endParaRPr>
          </a:p>
        </p:txBody>
      </p:sp>
      <p:sp>
        <p:nvSpPr>
          <p:cNvPr id="3" name="Rectángulo 2"/>
          <p:cNvSpPr/>
          <p:nvPr/>
        </p:nvSpPr>
        <p:spPr>
          <a:xfrm>
            <a:off x="756161" y="5138999"/>
            <a:ext cx="4986365" cy="1477328"/>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b="1" dirty="0" smtClean="0">
                <a:effectLst>
                  <a:outerShdw blurRad="38100" dist="38100" dir="2700000" algn="tl">
                    <a:srgbClr val="000000">
                      <a:alpha val="43137"/>
                    </a:srgbClr>
                  </a:outerShdw>
                </a:effectLst>
                <a:latin typeface="Arial" panose="020B0604020202020204" pitchFamily="34" charset="0"/>
              </a:rPr>
              <a:t>Herramienta </a:t>
            </a:r>
            <a:r>
              <a:rPr lang="es-ES" b="1" dirty="0">
                <a:effectLst>
                  <a:outerShdw blurRad="38100" dist="38100" dir="2700000" algn="tl">
                    <a:srgbClr val="000000">
                      <a:alpha val="43137"/>
                    </a:srgbClr>
                  </a:outerShdw>
                </a:effectLst>
                <a:latin typeface="Arial" panose="020B0604020202020204" pitchFamily="34" charset="0"/>
              </a:rPr>
              <a:t>gráfica que permite organizar </a:t>
            </a:r>
            <a:r>
              <a:rPr lang="es-ES" b="1" dirty="0" smtClean="0">
                <a:effectLst>
                  <a:outerShdw blurRad="38100" dist="38100" dir="2700000" algn="tl">
                    <a:srgbClr val="000000">
                      <a:alpha val="43137"/>
                    </a:srgbClr>
                  </a:outerShdw>
                </a:effectLst>
                <a:latin typeface="Arial" panose="020B0604020202020204" pitchFamily="34" charset="0"/>
              </a:rPr>
              <a:t>toda aquella </a:t>
            </a:r>
            <a:r>
              <a:rPr lang="es-ES" b="1" dirty="0">
                <a:effectLst>
                  <a:outerShdw blurRad="38100" dist="38100" dir="2700000" algn="tl">
                    <a:srgbClr val="000000">
                      <a:alpha val="43137"/>
                    </a:srgbClr>
                  </a:outerShdw>
                </a:effectLst>
                <a:latin typeface="Arial" panose="020B0604020202020204" pitchFamily="34" charset="0"/>
              </a:rPr>
              <a:t>información referida a los riesgos de una organización. Permite analizar su importancia </a:t>
            </a:r>
            <a:r>
              <a:rPr lang="es-ES" b="1" dirty="0" smtClean="0">
                <a:effectLst>
                  <a:outerShdw blurRad="38100" dist="38100" dir="2700000" algn="tl">
                    <a:srgbClr val="000000">
                      <a:alpha val="43137"/>
                    </a:srgbClr>
                  </a:outerShdw>
                </a:effectLst>
                <a:latin typeface="Arial" panose="020B0604020202020204" pitchFamily="34" charset="0"/>
              </a:rPr>
              <a:t>y tomar </a:t>
            </a:r>
            <a:r>
              <a:rPr lang="es-ES" b="1" dirty="0">
                <a:effectLst>
                  <a:outerShdw blurRad="38100" dist="38100" dir="2700000" algn="tl">
                    <a:srgbClr val="000000">
                      <a:alpha val="43137"/>
                    </a:srgbClr>
                  </a:outerShdw>
                </a:effectLst>
                <a:latin typeface="Arial" panose="020B0604020202020204" pitchFamily="34" charset="0"/>
              </a:rPr>
              <a:t>decisiones estratégicas al respecto.</a:t>
            </a:r>
            <a:endParaRPr lang="en-US" b="1" dirty="0">
              <a:effectLst>
                <a:outerShdw blurRad="38100" dist="38100" dir="2700000" algn="tl">
                  <a:srgbClr val="000000">
                    <a:alpha val="43137"/>
                  </a:srgbClr>
                </a:outerShdw>
              </a:effectLst>
            </a:endParaRPr>
          </a:p>
        </p:txBody>
      </p:sp>
      <p:sp>
        <p:nvSpPr>
          <p:cNvPr id="15" name="CuadroTexto 14"/>
          <p:cNvSpPr txBox="1"/>
          <p:nvPr/>
        </p:nvSpPr>
        <p:spPr>
          <a:xfrm>
            <a:off x="6763657" y="4577486"/>
            <a:ext cx="4528458" cy="430887"/>
          </a:xfrm>
          <a:prstGeom prst="rect">
            <a:avLst/>
          </a:prstGeom>
          <a:noFill/>
        </p:spPr>
        <p:txBody>
          <a:bodyPr wrap="square" rtlCol="0">
            <a:spAutoFit/>
          </a:bodyPr>
          <a:lstStyle/>
          <a:p>
            <a:pPr algn="ctr"/>
            <a:r>
              <a:rPr lang="es-ES" sz="2200" b="1" dirty="0" smtClean="0">
                <a:solidFill>
                  <a:srgbClr val="FF0000"/>
                </a:solidFill>
                <a:effectLst>
                  <a:outerShdw blurRad="38100" dist="38100" dir="2700000" algn="tl">
                    <a:srgbClr val="000000">
                      <a:alpha val="43137"/>
                    </a:srgbClr>
                  </a:outerShdw>
                </a:effectLst>
              </a:rPr>
              <a:t>PLAN DE CONTINGENCIAS</a:t>
            </a:r>
            <a:endParaRPr lang="en-US" sz="2200" b="1" dirty="0">
              <a:solidFill>
                <a:srgbClr val="FF0000"/>
              </a:solidFill>
              <a:effectLst>
                <a:outerShdw blurRad="38100" dist="38100" dir="2700000" algn="tl">
                  <a:srgbClr val="000000">
                    <a:alpha val="43137"/>
                  </a:srgbClr>
                </a:outerShdw>
              </a:effectLst>
            </a:endParaRPr>
          </a:p>
        </p:txBody>
      </p:sp>
      <p:sp>
        <p:nvSpPr>
          <p:cNvPr id="16" name="Marco 15"/>
          <p:cNvSpPr/>
          <p:nvPr/>
        </p:nvSpPr>
        <p:spPr>
          <a:xfrm>
            <a:off x="6477600" y="4490860"/>
            <a:ext cx="5055282" cy="66171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ángulo 16"/>
          <p:cNvSpPr/>
          <p:nvPr/>
        </p:nvSpPr>
        <p:spPr>
          <a:xfrm>
            <a:off x="6496562" y="5146259"/>
            <a:ext cx="4986365" cy="1477328"/>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b="1" dirty="0" smtClean="0">
                <a:effectLst>
                  <a:outerShdw blurRad="38100" dist="38100" dir="2700000" algn="tl">
                    <a:srgbClr val="000000">
                      <a:alpha val="43137"/>
                    </a:srgbClr>
                  </a:outerShdw>
                </a:effectLst>
                <a:latin typeface="Arial" panose="020B0604020202020204" pitchFamily="34" charset="0"/>
              </a:rPr>
              <a:t>Modo </a:t>
            </a:r>
            <a:r>
              <a:rPr lang="es-ES" b="1" dirty="0">
                <a:effectLst>
                  <a:outerShdw blurRad="38100" dist="38100" dir="2700000" algn="tl">
                    <a:srgbClr val="000000">
                      <a:alpha val="43137"/>
                    </a:srgbClr>
                  </a:outerShdw>
                </a:effectLst>
                <a:latin typeface="Arial" panose="020B0604020202020204" pitchFamily="34" charset="0"/>
              </a:rPr>
              <a:t>de actuación sistémico </a:t>
            </a:r>
            <a:r>
              <a:rPr lang="es-ES" b="1" dirty="0" smtClean="0">
                <a:effectLst>
                  <a:outerShdw blurRad="38100" dist="38100" dir="2700000" algn="tl">
                    <a:srgbClr val="000000">
                      <a:alpha val="43137"/>
                    </a:srgbClr>
                  </a:outerShdw>
                </a:effectLst>
                <a:latin typeface="Arial" panose="020B0604020202020204" pitchFamily="34" charset="0"/>
              </a:rPr>
              <a:t>cuyo </a:t>
            </a:r>
            <a:r>
              <a:rPr lang="es-ES" b="1" dirty="0">
                <a:effectLst>
                  <a:outerShdw blurRad="38100" dist="38100" dir="2700000" algn="tl">
                    <a:srgbClr val="000000">
                      <a:alpha val="43137"/>
                    </a:srgbClr>
                  </a:outerShdw>
                </a:effectLst>
                <a:latin typeface="Arial" panose="020B0604020202020204" pitchFamily="34" charset="0"/>
              </a:rPr>
              <a:t>objetivo </a:t>
            </a:r>
            <a:r>
              <a:rPr lang="es-ES" b="1" dirty="0" smtClean="0">
                <a:effectLst>
                  <a:outerShdw blurRad="38100" dist="38100" dir="2700000" algn="tl">
                    <a:srgbClr val="000000">
                      <a:alpha val="43137"/>
                    </a:srgbClr>
                  </a:outerShdw>
                </a:effectLst>
                <a:latin typeface="Arial" panose="020B0604020202020204" pitchFamily="34" charset="0"/>
              </a:rPr>
              <a:t>es anticiparse </a:t>
            </a:r>
            <a:r>
              <a:rPr lang="es-ES" b="1" dirty="0">
                <a:effectLst>
                  <a:outerShdw blurRad="38100" dist="38100" dir="2700000" algn="tl">
                    <a:srgbClr val="000000">
                      <a:alpha val="43137"/>
                    </a:srgbClr>
                  </a:outerShdw>
                </a:effectLst>
                <a:latin typeface="Arial" panose="020B0604020202020204" pitchFamily="34" charset="0"/>
              </a:rPr>
              <a:t>a las situaciones en las</a:t>
            </a:r>
          </a:p>
          <a:p>
            <a:pPr algn="ctr"/>
            <a:r>
              <a:rPr lang="es-ES" b="1" dirty="0">
                <a:effectLst>
                  <a:outerShdw blurRad="38100" dist="38100" dir="2700000" algn="tl">
                    <a:srgbClr val="000000">
                      <a:alpha val="43137"/>
                    </a:srgbClr>
                  </a:outerShdw>
                </a:effectLst>
                <a:latin typeface="Arial" panose="020B0604020202020204" pitchFamily="34" charset="0"/>
              </a:rPr>
              <a:t>que </a:t>
            </a:r>
            <a:r>
              <a:rPr lang="es-ES" b="1" dirty="0" smtClean="0">
                <a:effectLst>
                  <a:outerShdw blurRad="38100" dist="38100" dir="2700000" algn="tl">
                    <a:srgbClr val="000000">
                      <a:alpha val="43137"/>
                    </a:srgbClr>
                  </a:outerShdw>
                </a:effectLst>
                <a:latin typeface="Arial" panose="020B0604020202020204" pitchFamily="34" charset="0"/>
              </a:rPr>
              <a:t>exista </a:t>
            </a:r>
            <a:r>
              <a:rPr lang="es-ES" b="1" dirty="0">
                <a:effectLst>
                  <a:outerShdw blurRad="38100" dist="38100" dir="2700000" algn="tl">
                    <a:srgbClr val="000000">
                      <a:alpha val="43137"/>
                    </a:srgbClr>
                  </a:outerShdw>
                </a:effectLst>
                <a:latin typeface="Arial" panose="020B0604020202020204" pitchFamily="34" charset="0"/>
              </a:rPr>
              <a:t>una probabilidad de que </a:t>
            </a:r>
            <a:r>
              <a:rPr lang="es-ES" b="1" dirty="0" smtClean="0">
                <a:effectLst>
                  <a:outerShdw blurRad="38100" dist="38100" dir="2700000" algn="tl">
                    <a:srgbClr val="000000">
                      <a:alpha val="43137"/>
                    </a:srgbClr>
                  </a:outerShdw>
                </a:effectLst>
                <a:latin typeface="Arial" panose="020B0604020202020204" pitchFamily="34" charset="0"/>
              </a:rPr>
              <a:t>algo pueda </a:t>
            </a:r>
            <a:r>
              <a:rPr lang="es-ES" b="1" dirty="0">
                <a:effectLst>
                  <a:outerShdw blurRad="38100" dist="38100" dir="2700000" algn="tl">
                    <a:srgbClr val="000000">
                      <a:alpha val="43137"/>
                    </a:srgbClr>
                  </a:outerShdw>
                </a:effectLst>
                <a:latin typeface="Arial" panose="020B0604020202020204" pitchFamily="34" charset="0"/>
              </a:rPr>
              <a:t>llegar a </a:t>
            </a:r>
            <a:r>
              <a:rPr lang="es-ES" b="1" dirty="0" smtClean="0">
                <a:effectLst>
                  <a:outerShdw blurRad="38100" dist="38100" dir="2700000" algn="tl">
                    <a:srgbClr val="000000">
                      <a:alpha val="43137"/>
                    </a:srgbClr>
                  </a:outerShdw>
                </a:effectLst>
                <a:latin typeface="Arial" panose="020B0604020202020204" pitchFamily="34" charset="0"/>
              </a:rPr>
              <a:t>suceder y considerando que el </a:t>
            </a:r>
            <a:r>
              <a:rPr lang="es-ES" b="1" dirty="0">
                <a:effectLst>
                  <a:outerShdw blurRad="38100" dist="38100" dir="2700000" algn="tl">
                    <a:srgbClr val="000000">
                      <a:alpha val="43137"/>
                    </a:srgbClr>
                  </a:outerShdw>
                </a:effectLst>
                <a:latin typeface="Arial" panose="020B0604020202020204" pitchFamily="34" charset="0"/>
              </a:rPr>
              <a:t>contexto </a:t>
            </a:r>
            <a:r>
              <a:rPr lang="es-ES" b="1" dirty="0" smtClean="0">
                <a:effectLst>
                  <a:outerShdw blurRad="38100" dist="38100" dir="2700000" algn="tl">
                    <a:srgbClr val="000000">
                      <a:alpha val="43137"/>
                    </a:srgbClr>
                  </a:outerShdw>
                </a:effectLst>
                <a:latin typeface="Arial" panose="020B0604020202020204" pitchFamily="34" charset="0"/>
              </a:rPr>
              <a:t>es cambiante en el </a:t>
            </a:r>
            <a:r>
              <a:rPr lang="es-ES" b="1" dirty="0">
                <a:effectLst>
                  <a:outerShdw blurRad="38100" dist="38100" dir="2700000" algn="tl">
                    <a:srgbClr val="000000">
                      <a:alpha val="43137"/>
                    </a:srgbClr>
                  </a:outerShdw>
                </a:effectLst>
                <a:latin typeface="Arial" panose="020B0604020202020204" pitchFamily="34" charset="0"/>
              </a:rPr>
              <a:t>tiempo.</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53953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PLAN DE CONTINGENCIAS</a:t>
            </a:r>
            <a:endParaRPr lang="en-US" sz="2400" b="1" dirty="0" smtClean="0">
              <a:solidFill>
                <a:schemeClr val="tx1"/>
              </a:solidFill>
            </a:endParaRPr>
          </a:p>
        </p:txBody>
      </p:sp>
      <p:sp>
        <p:nvSpPr>
          <p:cNvPr id="50" name="7 Elipse"/>
          <p:cNvSpPr/>
          <p:nvPr/>
        </p:nvSpPr>
        <p:spPr>
          <a:xfrm>
            <a:off x="6424697" y="885369"/>
            <a:ext cx="5041589" cy="174171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596639" y="994059"/>
            <a:ext cx="4709990" cy="1477328"/>
          </a:xfrm>
          <a:prstGeom prst="rect">
            <a:avLst/>
          </a:prstGeom>
        </p:spPr>
        <p:txBody>
          <a:bodyPr wrap="square">
            <a:spAutoFit/>
          </a:bodyPr>
          <a:lstStyle/>
          <a:p>
            <a:pPr algn="ctr"/>
            <a:r>
              <a:rPr lang="es-ES" b="1" dirty="0" smtClean="0"/>
              <a:t>Posibilita dar </a:t>
            </a:r>
            <a:r>
              <a:rPr lang="es-ES" b="1" dirty="0"/>
              <a:t>una respuesta</a:t>
            </a:r>
          </a:p>
          <a:p>
            <a:pPr algn="ctr"/>
            <a:r>
              <a:rPr lang="es-ES" b="1" dirty="0"/>
              <a:t>planificada y eficaz ante cualquier </a:t>
            </a:r>
            <a:r>
              <a:rPr lang="es-ES" b="1" dirty="0" smtClean="0"/>
              <a:t>evento. Impacta </a:t>
            </a:r>
            <a:r>
              <a:rPr lang="es-ES" b="1" dirty="0"/>
              <a:t>positivamente en el </a:t>
            </a:r>
            <a:r>
              <a:rPr lang="es-ES" b="1" dirty="0" smtClean="0"/>
              <a:t>cuidado de </a:t>
            </a:r>
            <a:r>
              <a:rPr lang="es-ES" b="1" dirty="0"/>
              <a:t>la imagen y </a:t>
            </a:r>
            <a:r>
              <a:rPr lang="es-ES" b="1" dirty="0" smtClean="0"/>
              <a:t>reputación, </a:t>
            </a:r>
            <a:r>
              <a:rPr lang="es-ES" b="1" dirty="0"/>
              <a:t>además de </a:t>
            </a:r>
            <a:r>
              <a:rPr lang="es-ES" b="1" dirty="0" smtClean="0"/>
              <a:t>controlar su impacto.</a:t>
            </a:r>
            <a:endParaRPr lang="es-MX" b="1" dirty="0" smtClean="0"/>
          </a:p>
        </p:txBody>
      </p:sp>
      <p:sp>
        <p:nvSpPr>
          <p:cNvPr id="18" name="Flecha curvada hacia la izquierda 17"/>
          <p:cNvSpPr/>
          <p:nvPr/>
        </p:nvSpPr>
        <p:spPr>
          <a:xfrm>
            <a:off x="2220686" y="2548609"/>
            <a:ext cx="8360227" cy="2713381"/>
          </a:xfrm>
          <a:prstGeom prst="curvedLeftArrow">
            <a:avLst>
              <a:gd name="adj1" fmla="val 5143"/>
              <a:gd name="adj2" fmla="val 17802"/>
              <a:gd name="adj3" fmla="val 229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ángulo redondeado 18"/>
          <p:cNvSpPr/>
          <p:nvPr/>
        </p:nvSpPr>
        <p:spPr>
          <a:xfrm>
            <a:off x="1408091" y="2068226"/>
            <a:ext cx="3679062" cy="87368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CuadroTexto 19"/>
          <p:cNvSpPr txBox="1"/>
          <p:nvPr/>
        </p:nvSpPr>
        <p:spPr>
          <a:xfrm>
            <a:off x="1451633" y="2305846"/>
            <a:ext cx="3568422"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PLAN DE RESPALDO</a:t>
            </a:r>
            <a:endParaRPr lang="en-US" sz="2000" b="1" i="1" dirty="0">
              <a:solidFill>
                <a:srgbClr val="FFFF00"/>
              </a:solidFill>
              <a:effectLst>
                <a:outerShdw blurRad="38100" dist="38100" dir="2700000" algn="tl">
                  <a:srgbClr val="000000">
                    <a:alpha val="43137"/>
                  </a:srgbClr>
                </a:outerShdw>
              </a:effectLst>
            </a:endParaRPr>
          </a:p>
        </p:txBody>
      </p:sp>
      <p:sp>
        <p:nvSpPr>
          <p:cNvPr id="21" name="Rectángulo redondeado 20"/>
          <p:cNvSpPr/>
          <p:nvPr/>
        </p:nvSpPr>
        <p:spPr>
          <a:xfrm>
            <a:off x="3178629" y="4488776"/>
            <a:ext cx="3570372" cy="8815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CuadroTexto 21"/>
          <p:cNvSpPr txBox="1"/>
          <p:nvPr/>
        </p:nvSpPr>
        <p:spPr>
          <a:xfrm>
            <a:off x="3178629" y="4754506"/>
            <a:ext cx="3570372"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PLAN DE RECUPERACIÓN</a:t>
            </a:r>
            <a:endParaRPr lang="en-US" sz="2000" b="1" i="1" dirty="0">
              <a:solidFill>
                <a:srgbClr val="FFFF00"/>
              </a:solidFill>
              <a:effectLst>
                <a:outerShdw blurRad="38100" dist="38100" dir="2700000" algn="tl">
                  <a:srgbClr val="000000">
                    <a:alpha val="43137"/>
                  </a:srgbClr>
                </a:outerShdw>
              </a:effectLst>
            </a:endParaRPr>
          </a:p>
        </p:txBody>
      </p:sp>
      <p:sp>
        <p:nvSpPr>
          <p:cNvPr id="25" name="Rectángulo redondeado 24"/>
          <p:cNvSpPr/>
          <p:nvPr/>
        </p:nvSpPr>
        <p:spPr>
          <a:xfrm>
            <a:off x="8008791" y="2959789"/>
            <a:ext cx="3734519" cy="92422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CuadroTexto 25"/>
          <p:cNvSpPr txBox="1"/>
          <p:nvPr/>
        </p:nvSpPr>
        <p:spPr>
          <a:xfrm>
            <a:off x="8079879" y="3242210"/>
            <a:ext cx="3622211"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PLAN DE EMERGENCIA</a:t>
            </a:r>
            <a:endParaRPr lang="en-US" sz="2000" b="1" i="1" dirty="0">
              <a:solidFill>
                <a:srgbClr val="FFFF00"/>
              </a:solidFill>
              <a:effectLst>
                <a:outerShdw blurRad="38100" dist="38100" dir="2700000" algn="tl">
                  <a:srgbClr val="000000">
                    <a:alpha val="43137"/>
                  </a:srgbClr>
                </a:outerShdw>
              </a:effectLst>
            </a:endParaRPr>
          </a:p>
        </p:txBody>
      </p:sp>
      <p:sp>
        <p:nvSpPr>
          <p:cNvPr id="34" name="CuadroTexto 33"/>
          <p:cNvSpPr txBox="1"/>
          <p:nvPr/>
        </p:nvSpPr>
        <p:spPr>
          <a:xfrm>
            <a:off x="1408091" y="2956565"/>
            <a:ext cx="3679062" cy="923330"/>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Medidas </a:t>
            </a:r>
            <a:r>
              <a:rPr lang="es-ES" b="1" i="1" dirty="0">
                <a:effectLst>
                  <a:outerShdw blurRad="38100" dist="38100" dir="2700000" algn="tl">
                    <a:srgbClr val="000000">
                      <a:alpha val="43137"/>
                    </a:srgbClr>
                  </a:outerShdw>
                </a:effectLst>
              </a:rPr>
              <a:t>preventivas en relación al riesgo que se esté intentando cubrir.</a:t>
            </a:r>
            <a:endParaRPr lang="en-US" b="1" i="1" dirty="0">
              <a:effectLst>
                <a:outerShdw blurRad="38100" dist="38100" dir="2700000" algn="tl">
                  <a:srgbClr val="000000">
                    <a:alpha val="43137"/>
                  </a:srgbClr>
                </a:outerShdw>
              </a:effectLst>
            </a:endParaRPr>
          </a:p>
        </p:txBody>
      </p:sp>
      <p:sp>
        <p:nvSpPr>
          <p:cNvPr id="35" name="CuadroTexto 34"/>
          <p:cNvSpPr txBox="1"/>
          <p:nvPr/>
        </p:nvSpPr>
        <p:spPr>
          <a:xfrm>
            <a:off x="8008791" y="3879895"/>
            <a:ext cx="3734519" cy="923330"/>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Medidas </a:t>
            </a:r>
            <a:r>
              <a:rPr lang="es-ES" b="1" i="1" dirty="0">
                <a:effectLst>
                  <a:outerShdw blurRad="38100" dist="38100" dir="2700000" algn="tl">
                    <a:srgbClr val="000000">
                      <a:alpha val="43137"/>
                    </a:srgbClr>
                  </a:outerShdw>
                </a:effectLst>
              </a:rPr>
              <a:t>enfocadas a reducir los efectos negativos de las </a:t>
            </a:r>
            <a:r>
              <a:rPr lang="es-ES" b="1" i="1" dirty="0" smtClean="0">
                <a:effectLst>
                  <a:outerShdw blurRad="38100" dist="38100" dir="2700000" algn="tl">
                    <a:srgbClr val="000000">
                      <a:alpha val="43137"/>
                    </a:srgbClr>
                  </a:outerShdw>
                </a:effectLst>
              </a:rPr>
              <a:t>acciones de </a:t>
            </a:r>
            <a:r>
              <a:rPr lang="es-ES" b="1" i="1" dirty="0">
                <a:effectLst>
                  <a:outerShdw blurRad="38100" dist="38100" dir="2700000" algn="tl">
                    <a:srgbClr val="000000">
                      <a:alpha val="43137"/>
                    </a:srgbClr>
                  </a:outerShdw>
                </a:effectLst>
              </a:rPr>
              <a:t>la contingencia.</a:t>
            </a:r>
            <a:endParaRPr lang="en-US" b="1" i="1" dirty="0">
              <a:effectLst>
                <a:outerShdw blurRad="38100" dist="38100" dir="2700000" algn="tl">
                  <a:srgbClr val="000000">
                    <a:alpha val="43137"/>
                  </a:srgbClr>
                </a:outerShdw>
              </a:effectLst>
            </a:endParaRPr>
          </a:p>
        </p:txBody>
      </p:sp>
      <p:sp>
        <p:nvSpPr>
          <p:cNvPr id="36" name="CuadroTexto 35"/>
          <p:cNvSpPr txBox="1"/>
          <p:nvPr/>
        </p:nvSpPr>
        <p:spPr>
          <a:xfrm>
            <a:off x="3086926" y="5381223"/>
            <a:ext cx="3693927" cy="923330"/>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Medidas </a:t>
            </a:r>
            <a:r>
              <a:rPr lang="es-ES" b="1" i="1" dirty="0">
                <a:effectLst>
                  <a:outerShdw blurRad="38100" dist="38100" dir="2700000" algn="tl">
                    <a:srgbClr val="000000">
                      <a:alpha val="43137"/>
                    </a:srgbClr>
                  </a:outerShdw>
                </a:effectLst>
              </a:rPr>
              <a:t>destinadas a restaurar </a:t>
            </a:r>
            <a:r>
              <a:rPr lang="es-ES" b="1" i="1" dirty="0" smtClean="0">
                <a:effectLst>
                  <a:outerShdw blurRad="38100" dist="38100" dir="2700000" algn="tl">
                    <a:srgbClr val="000000">
                      <a:alpha val="43137"/>
                    </a:srgbClr>
                  </a:outerShdw>
                </a:effectLst>
              </a:rPr>
              <a:t>y/o la </a:t>
            </a:r>
            <a:r>
              <a:rPr lang="es-ES" b="1" i="1" dirty="0">
                <a:effectLst>
                  <a:outerShdw blurRad="38100" dist="38100" dir="2700000" algn="tl">
                    <a:srgbClr val="000000">
                      <a:alpha val="43137"/>
                    </a:srgbClr>
                  </a:outerShdw>
                </a:effectLst>
              </a:rPr>
              <a:t>situación previa al plan de contingencia.</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4794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DEFINICIONES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7" name="2 Marcador de contenido"/>
          <p:cNvSpPr>
            <a:spLocks noGrp="1"/>
          </p:cNvSpPr>
          <p:nvPr>
            <p:ph idx="1"/>
          </p:nvPr>
        </p:nvSpPr>
        <p:spPr>
          <a:xfrm>
            <a:off x="1219201" y="1494968"/>
            <a:ext cx="10493828" cy="3777622"/>
          </a:xfrm>
        </p:spPr>
        <p:txBody>
          <a:bodyPr>
            <a:noAutofit/>
          </a:bodyPr>
          <a:lstStyle/>
          <a:p>
            <a:pPr>
              <a:spcBef>
                <a:spcPts val="1200"/>
              </a:spcBef>
            </a:pPr>
            <a:r>
              <a:rPr lang="es-ES" sz="2100" b="1" dirty="0" err="1" smtClean="0"/>
              <a:t>Gimbert</a:t>
            </a:r>
            <a:r>
              <a:rPr lang="es-ES" sz="2100" b="1" dirty="0" smtClean="0"/>
              <a:t> </a:t>
            </a:r>
            <a:r>
              <a:rPr lang="es-ES" sz="2100" b="1" dirty="0"/>
              <a:t>(2003): “ningún método o criterio de evaluación nos garantiza ‘a priori’, antes de su puesta en práctica, que una estrategia tendrá éxito. A lo máximo que podemos aspirar como empresa, de modo anticipado a la aplicación de su estrategia, es a conocer si ésta no funcionará debido a sus imperfecciones e incoherencias”. </a:t>
            </a:r>
          </a:p>
          <a:p>
            <a:pPr>
              <a:spcBef>
                <a:spcPts val="1200"/>
              </a:spcBef>
            </a:pPr>
            <a:r>
              <a:rPr lang="es-ES" sz="2100" b="1" dirty="0" err="1" smtClean="0"/>
              <a:t>Rumelt</a:t>
            </a:r>
            <a:r>
              <a:rPr lang="es-ES" sz="2100" b="1" dirty="0" smtClean="0"/>
              <a:t> </a:t>
            </a:r>
            <a:r>
              <a:rPr lang="es-ES" sz="2100" b="1" dirty="0"/>
              <a:t>(1980) propone la aplicación de una serie de criterios que una estrategia debe superar para ser exitosa:</a:t>
            </a:r>
          </a:p>
          <a:p>
            <a:pPr marL="400050" lvl="1" indent="0">
              <a:spcBef>
                <a:spcPts val="600"/>
              </a:spcBef>
              <a:buNone/>
            </a:pPr>
            <a:r>
              <a:rPr lang="es-ES" sz="1900" b="1" dirty="0"/>
              <a:t>1. La estrategia deberá tener prevista la creación o mantenimiento de una ventaja competitiva (filtro de la ventaja competitiva). </a:t>
            </a:r>
          </a:p>
          <a:p>
            <a:pPr marL="400050" lvl="1" indent="0">
              <a:spcBef>
                <a:spcPts val="600"/>
              </a:spcBef>
              <a:buNone/>
            </a:pPr>
            <a:r>
              <a:rPr lang="es-ES" sz="1900" b="1" dirty="0"/>
              <a:t>2. La estrategia debe representar una respuesta adaptable al medio externo y a los cambios críticos que ocurren en él (filtro de la consonancia con el y adaptabilidad al entorno). </a:t>
            </a:r>
          </a:p>
          <a:p>
            <a:pPr marL="400050" lvl="1" indent="0">
              <a:spcBef>
                <a:spcPts val="600"/>
              </a:spcBef>
              <a:buNone/>
            </a:pPr>
            <a:r>
              <a:rPr lang="es-ES" sz="1900" b="1" dirty="0"/>
              <a:t>3. La estrategia no deberá presentar metas y políticas inconsistentes entre sí (filtro de la consistencia). </a:t>
            </a:r>
          </a:p>
          <a:p>
            <a:pPr marL="400050" lvl="1" indent="0">
              <a:spcBef>
                <a:spcPts val="600"/>
              </a:spcBef>
              <a:buNone/>
            </a:pPr>
            <a:r>
              <a:rPr lang="es-ES" sz="1900" b="1" dirty="0"/>
              <a:t>4. La estrategia no debe sobrepasar los recursos disponibles (filtro de la factibilidad</a:t>
            </a:r>
            <a:r>
              <a:rPr lang="es-ES" sz="1900" b="1" dirty="0" smtClean="0"/>
              <a:t>).</a:t>
            </a:r>
            <a:endParaRPr lang="es-ES" sz="1900" b="1" dirty="0"/>
          </a:p>
        </p:txBody>
      </p:sp>
    </p:spTree>
    <p:extLst>
      <p:ext uri="{BB962C8B-B14F-4D97-AF65-F5344CB8AC3E}">
        <p14:creationId xmlns:p14="http://schemas.microsoft.com/office/powerpoint/2010/main" val="2705847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226627" y="2924403"/>
            <a:ext cx="5210623" cy="331987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echa curvada hacia la derecha 4"/>
          <p:cNvSpPr/>
          <p:nvPr/>
        </p:nvSpPr>
        <p:spPr>
          <a:xfrm rot="19701641">
            <a:off x="742460" y="3676987"/>
            <a:ext cx="2835551" cy="3555585"/>
          </a:xfrm>
          <a:prstGeom prst="curvedRightArrow">
            <a:avLst>
              <a:gd name="adj1" fmla="val 6694"/>
              <a:gd name="adj2" fmla="val 17059"/>
              <a:gd name="adj3" fmla="val 275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MAPA DE RIESGOS</a:t>
            </a:r>
            <a:endParaRPr lang="en-US" sz="2400" b="1" dirty="0" smtClean="0">
              <a:solidFill>
                <a:schemeClr val="tx1"/>
              </a:solidFill>
            </a:endParaRPr>
          </a:p>
        </p:txBody>
      </p:sp>
      <p:sp>
        <p:nvSpPr>
          <p:cNvPr id="50" name="7 Elipse"/>
          <p:cNvSpPr/>
          <p:nvPr/>
        </p:nvSpPr>
        <p:spPr>
          <a:xfrm>
            <a:off x="6763654" y="841827"/>
            <a:ext cx="4876800" cy="162518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974003" y="1023089"/>
            <a:ext cx="4463247" cy="1400383"/>
          </a:xfrm>
          <a:prstGeom prst="rect">
            <a:avLst/>
          </a:prstGeom>
        </p:spPr>
        <p:txBody>
          <a:bodyPr wrap="square">
            <a:spAutoFit/>
          </a:bodyPr>
          <a:lstStyle/>
          <a:p>
            <a:pPr algn="ctr"/>
            <a:r>
              <a:rPr lang="es-ES" sz="1700" b="1" dirty="0" smtClean="0"/>
              <a:t>Herramienta basada en los distintos sistemas de información que posibilita localizar, controlar, seguir y representar </a:t>
            </a:r>
            <a:r>
              <a:rPr lang="es-ES" sz="1700" b="1" dirty="0"/>
              <a:t>l</a:t>
            </a:r>
            <a:r>
              <a:rPr lang="es-ES" sz="1700" b="1" dirty="0" smtClean="0"/>
              <a:t>os agentes generadores de riesgo de forma sistemática.</a:t>
            </a:r>
            <a:endParaRPr lang="es-MX" sz="1700" b="1" dirty="0" smtClean="0"/>
          </a:p>
        </p:txBody>
      </p:sp>
      <p:sp>
        <p:nvSpPr>
          <p:cNvPr id="34" name="CuadroTexto 33"/>
          <p:cNvSpPr txBox="1"/>
          <p:nvPr/>
        </p:nvSpPr>
        <p:spPr>
          <a:xfrm>
            <a:off x="682173" y="1796575"/>
            <a:ext cx="6429830" cy="1077218"/>
          </a:xfrm>
          <a:prstGeom prst="rect">
            <a:avLst/>
          </a:prstGeom>
          <a:solidFill>
            <a:schemeClr val="accent2">
              <a:lumMod val="20000"/>
              <a:lumOff val="80000"/>
            </a:schemeClr>
          </a:solidFill>
          <a:ln w="57150">
            <a:solidFill>
              <a:srgbClr val="FF0000"/>
            </a:solidFill>
          </a:ln>
        </p:spPr>
        <p:txBody>
          <a:bodyPr wrap="square" rtlCol="0">
            <a:spAutoFit/>
          </a:bodyPr>
          <a:lstStyle/>
          <a:p>
            <a:pPr algn="ctr"/>
            <a:r>
              <a:rPr lang="es-ES" sz="1600" b="1" i="1" dirty="0" smtClean="0">
                <a:effectLst>
                  <a:outerShdw blurRad="38100" dist="38100" dir="2700000" algn="tl">
                    <a:srgbClr val="000000">
                      <a:alpha val="43137"/>
                    </a:srgbClr>
                  </a:outerShdw>
                </a:effectLst>
              </a:rPr>
              <a:t>Se utiliza para detectar áreas críticas vulnerabilidades en los procesos y operaciones de una empresa y sintetiza la información relativa a las indeterminaciones que involucran sus actividades.</a:t>
            </a:r>
            <a:endParaRPr lang="en-US" sz="1600" b="1" i="1" dirty="0">
              <a:effectLst>
                <a:outerShdw blurRad="38100" dist="38100" dir="2700000" algn="tl">
                  <a:srgbClr val="000000">
                    <a:alpha val="43137"/>
                  </a:srgbClr>
                </a:outerShdw>
              </a:effectLst>
            </a:endParaRPr>
          </a:p>
        </p:txBody>
      </p:sp>
      <p:sp>
        <p:nvSpPr>
          <p:cNvPr id="3" name="Rectángulo redondeado 2"/>
          <p:cNvSpPr/>
          <p:nvPr/>
        </p:nvSpPr>
        <p:spPr>
          <a:xfrm>
            <a:off x="928919" y="3156627"/>
            <a:ext cx="2249713" cy="860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00"/>
              </a:solidFill>
            </a:endParaRPr>
          </a:p>
        </p:txBody>
      </p:sp>
      <p:sp>
        <p:nvSpPr>
          <p:cNvPr id="4" name="CuadroTexto 3"/>
          <p:cNvSpPr txBox="1"/>
          <p:nvPr/>
        </p:nvSpPr>
        <p:spPr>
          <a:xfrm>
            <a:off x="943435" y="3242442"/>
            <a:ext cx="2278743" cy="646331"/>
          </a:xfrm>
          <a:prstGeom prst="rect">
            <a:avLst/>
          </a:prstGeom>
          <a:noFill/>
        </p:spPr>
        <p:txBody>
          <a:bodyPr wrap="square" rtlCol="0">
            <a:spAutoFit/>
          </a:bodyPr>
          <a:lstStyle/>
          <a:p>
            <a:pPr algn="ctr"/>
            <a:r>
              <a:rPr lang="es-ES" b="1" dirty="0" smtClean="0">
                <a:solidFill>
                  <a:srgbClr val="FFFF00"/>
                </a:solidFill>
              </a:rPr>
              <a:t>Definición tipos de riesgo</a:t>
            </a:r>
            <a:endParaRPr lang="en-US" b="1" dirty="0">
              <a:solidFill>
                <a:srgbClr val="FFFF00"/>
              </a:solidFill>
            </a:endParaRPr>
          </a:p>
        </p:txBody>
      </p:sp>
      <p:sp>
        <p:nvSpPr>
          <p:cNvPr id="23" name="Rectángulo redondeado 22"/>
          <p:cNvSpPr/>
          <p:nvPr/>
        </p:nvSpPr>
        <p:spPr>
          <a:xfrm>
            <a:off x="326578" y="4348712"/>
            <a:ext cx="2249713" cy="860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00"/>
              </a:solidFill>
            </a:endParaRPr>
          </a:p>
        </p:txBody>
      </p:sp>
      <p:sp>
        <p:nvSpPr>
          <p:cNvPr id="24" name="CuadroTexto 23"/>
          <p:cNvSpPr txBox="1"/>
          <p:nvPr/>
        </p:nvSpPr>
        <p:spPr>
          <a:xfrm>
            <a:off x="314444" y="4483335"/>
            <a:ext cx="2278743" cy="646331"/>
          </a:xfrm>
          <a:prstGeom prst="rect">
            <a:avLst/>
          </a:prstGeom>
          <a:noFill/>
        </p:spPr>
        <p:txBody>
          <a:bodyPr wrap="square" rtlCol="0">
            <a:spAutoFit/>
          </a:bodyPr>
          <a:lstStyle/>
          <a:p>
            <a:pPr algn="ctr"/>
            <a:r>
              <a:rPr lang="es-ES" b="1" dirty="0" smtClean="0">
                <a:solidFill>
                  <a:srgbClr val="FFFF00"/>
                </a:solidFill>
              </a:rPr>
              <a:t>Definición áreas de negocio</a:t>
            </a:r>
            <a:endParaRPr lang="en-US" b="1" dirty="0">
              <a:solidFill>
                <a:srgbClr val="FFFF00"/>
              </a:solidFill>
            </a:endParaRPr>
          </a:p>
        </p:txBody>
      </p:sp>
      <p:sp>
        <p:nvSpPr>
          <p:cNvPr id="27" name="Rectángulo redondeado 26"/>
          <p:cNvSpPr/>
          <p:nvPr/>
        </p:nvSpPr>
        <p:spPr>
          <a:xfrm>
            <a:off x="921661" y="5559305"/>
            <a:ext cx="2249713" cy="897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00"/>
              </a:solidFill>
            </a:endParaRPr>
          </a:p>
        </p:txBody>
      </p:sp>
      <p:sp>
        <p:nvSpPr>
          <p:cNvPr id="28" name="CuadroTexto 27"/>
          <p:cNvSpPr txBox="1"/>
          <p:nvPr/>
        </p:nvSpPr>
        <p:spPr>
          <a:xfrm>
            <a:off x="747491" y="5572569"/>
            <a:ext cx="2605316" cy="923330"/>
          </a:xfrm>
          <a:prstGeom prst="rect">
            <a:avLst/>
          </a:prstGeom>
          <a:noFill/>
        </p:spPr>
        <p:txBody>
          <a:bodyPr wrap="square" rtlCol="0">
            <a:spAutoFit/>
          </a:bodyPr>
          <a:lstStyle/>
          <a:p>
            <a:pPr algn="ctr"/>
            <a:r>
              <a:rPr lang="es-ES" b="1" dirty="0" smtClean="0">
                <a:solidFill>
                  <a:srgbClr val="FFFF00"/>
                </a:solidFill>
              </a:rPr>
              <a:t>Evaluación </a:t>
            </a:r>
            <a:r>
              <a:rPr lang="es-ES" b="1" dirty="0" err="1" smtClean="0">
                <a:solidFill>
                  <a:srgbClr val="FFFF00"/>
                </a:solidFill>
              </a:rPr>
              <a:t>cuali</a:t>
            </a:r>
            <a:r>
              <a:rPr lang="es-ES" b="1" dirty="0" smtClean="0">
                <a:solidFill>
                  <a:srgbClr val="FFFF00"/>
                </a:solidFill>
              </a:rPr>
              <a:t>/cuantitativa de riesgos y controles</a:t>
            </a:r>
            <a:endParaRPr lang="en-US" b="1" dirty="0">
              <a:solidFill>
                <a:srgbClr val="FFFF00"/>
              </a:solidFill>
            </a:endParaRPr>
          </a:p>
        </p:txBody>
      </p:sp>
      <p:sp>
        <p:nvSpPr>
          <p:cNvPr id="29" name="Rectángulo redondeado 28"/>
          <p:cNvSpPr/>
          <p:nvPr/>
        </p:nvSpPr>
        <p:spPr>
          <a:xfrm>
            <a:off x="3410864" y="5152903"/>
            <a:ext cx="2249713" cy="860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00"/>
              </a:solidFill>
            </a:endParaRPr>
          </a:p>
        </p:txBody>
      </p:sp>
      <p:sp>
        <p:nvSpPr>
          <p:cNvPr id="30" name="CuadroTexto 29"/>
          <p:cNvSpPr txBox="1"/>
          <p:nvPr/>
        </p:nvSpPr>
        <p:spPr>
          <a:xfrm>
            <a:off x="3414496" y="5166169"/>
            <a:ext cx="2278743" cy="923330"/>
          </a:xfrm>
          <a:prstGeom prst="rect">
            <a:avLst/>
          </a:prstGeom>
          <a:noFill/>
        </p:spPr>
        <p:txBody>
          <a:bodyPr wrap="square" rtlCol="0">
            <a:spAutoFit/>
          </a:bodyPr>
          <a:lstStyle/>
          <a:p>
            <a:pPr algn="ctr"/>
            <a:r>
              <a:rPr lang="es-ES" b="1" dirty="0" smtClean="0">
                <a:solidFill>
                  <a:srgbClr val="FFFF00"/>
                </a:solidFill>
              </a:rPr>
              <a:t>Identificación oportunidades de mejora</a:t>
            </a:r>
            <a:endParaRPr lang="en-US" b="1" dirty="0">
              <a:solidFill>
                <a:srgbClr val="FFFF00"/>
              </a:solidFill>
            </a:endParaRPr>
          </a:p>
        </p:txBody>
      </p:sp>
      <p:sp>
        <p:nvSpPr>
          <p:cNvPr id="6" name="CuadroTexto 5"/>
          <p:cNvSpPr txBox="1"/>
          <p:nvPr/>
        </p:nvSpPr>
        <p:spPr>
          <a:xfrm>
            <a:off x="4096666" y="3197502"/>
            <a:ext cx="939796" cy="369332"/>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DAFO</a:t>
            </a:r>
            <a:endParaRPr lang="en-US" b="1" i="1" dirty="0">
              <a:effectLst>
                <a:outerShdw blurRad="38100" dist="38100" dir="2700000" algn="tl">
                  <a:srgbClr val="000000">
                    <a:alpha val="43137"/>
                  </a:srgbClr>
                </a:outerShdw>
              </a:effectLst>
            </a:endParaRPr>
          </a:p>
        </p:txBody>
      </p:sp>
      <p:sp>
        <p:nvSpPr>
          <p:cNvPr id="31" name="CuadroTexto 30"/>
          <p:cNvSpPr txBox="1"/>
          <p:nvPr/>
        </p:nvSpPr>
        <p:spPr>
          <a:xfrm>
            <a:off x="3502741" y="3702381"/>
            <a:ext cx="1103088" cy="369332"/>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PESTEL</a:t>
            </a:r>
            <a:endParaRPr lang="en-US" b="1" i="1" dirty="0">
              <a:effectLst>
                <a:outerShdw blurRad="38100" dist="38100" dir="2700000" algn="tl">
                  <a:srgbClr val="000000">
                    <a:alpha val="43137"/>
                  </a:srgbClr>
                </a:outerShdw>
              </a:effectLst>
            </a:endParaRPr>
          </a:p>
        </p:txBody>
      </p:sp>
      <p:sp>
        <p:nvSpPr>
          <p:cNvPr id="32" name="CuadroTexto 31"/>
          <p:cNvSpPr txBox="1"/>
          <p:nvPr/>
        </p:nvSpPr>
        <p:spPr>
          <a:xfrm>
            <a:off x="4083968" y="4367277"/>
            <a:ext cx="1184721" cy="369332"/>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PORTER</a:t>
            </a:r>
            <a:endParaRPr lang="en-US" b="1" i="1" dirty="0">
              <a:effectLst>
                <a:outerShdw blurRad="38100" dist="38100" dir="2700000" algn="tl">
                  <a:srgbClr val="000000">
                    <a:alpha val="43137"/>
                  </a:srgbClr>
                </a:outerShdw>
              </a:effectLst>
            </a:endParaRPr>
          </a:p>
        </p:txBody>
      </p:sp>
      <p:sp>
        <p:nvSpPr>
          <p:cNvPr id="9" name="Rectángulo 8"/>
          <p:cNvSpPr/>
          <p:nvPr/>
        </p:nvSpPr>
        <p:spPr>
          <a:xfrm>
            <a:off x="7750629" y="3601155"/>
            <a:ext cx="1161142" cy="6370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ángulo 36"/>
          <p:cNvSpPr/>
          <p:nvPr/>
        </p:nvSpPr>
        <p:spPr>
          <a:xfrm>
            <a:off x="8897257" y="3601155"/>
            <a:ext cx="1161142" cy="637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ángulo 39"/>
          <p:cNvSpPr/>
          <p:nvPr/>
        </p:nvSpPr>
        <p:spPr>
          <a:xfrm>
            <a:off x="7750629" y="4867969"/>
            <a:ext cx="1161142" cy="637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ángulo 40"/>
          <p:cNvSpPr/>
          <p:nvPr/>
        </p:nvSpPr>
        <p:spPr>
          <a:xfrm>
            <a:off x="8897257" y="4867969"/>
            <a:ext cx="1161142" cy="637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ángulo 41"/>
          <p:cNvSpPr/>
          <p:nvPr/>
        </p:nvSpPr>
        <p:spPr>
          <a:xfrm>
            <a:off x="7750629" y="4230953"/>
            <a:ext cx="1161142" cy="637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ángulo 42"/>
          <p:cNvSpPr/>
          <p:nvPr/>
        </p:nvSpPr>
        <p:spPr>
          <a:xfrm>
            <a:off x="8897257" y="4230953"/>
            <a:ext cx="1161142" cy="6370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ángulo 43"/>
          <p:cNvSpPr/>
          <p:nvPr/>
        </p:nvSpPr>
        <p:spPr>
          <a:xfrm>
            <a:off x="10051149" y="3608415"/>
            <a:ext cx="1161142" cy="637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ángulo 44"/>
          <p:cNvSpPr/>
          <p:nvPr/>
        </p:nvSpPr>
        <p:spPr>
          <a:xfrm>
            <a:off x="10051149" y="4875229"/>
            <a:ext cx="1161142" cy="6370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ángulo 45"/>
          <p:cNvSpPr/>
          <p:nvPr/>
        </p:nvSpPr>
        <p:spPr>
          <a:xfrm>
            <a:off x="10051149" y="4238213"/>
            <a:ext cx="1161142" cy="637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7750629" y="5519449"/>
            <a:ext cx="3461662" cy="369332"/>
          </a:xfrm>
          <a:prstGeom prst="rect">
            <a:avLst/>
          </a:prstGeom>
          <a:noFill/>
        </p:spPr>
        <p:txBody>
          <a:bodyPr wrap="square" rtlCol="0">
            <a:spAutoFit/>
          </a:bodyPr>
          <a:lstStyle/>
          <a:p>
            <a:pPr algn="ctr"/>
            <a:r>
              <a:rPr lang="es-ES" b="1" i="1" dirty="0" smtClean="0"/>
              <a:t>  Bajo         Medio       Crítico</a:t>
            </a:r>
            <a:endParaRPr lang="en-US" b="1" i="1" dirty="0"/>
          </a:p>
        </p:txBody>
      </p:sp>
      <p:sp>
        <p:nvSpPr>
          <p:cNvPr id="11" name="Rectángulo 10"/>
          <p:cNvSpPr/>
          <p:nvPr/>
        </p:nvSpPr>
        <p:spPr>
          <a:xfrm>
            <a:off x="6897913" y="3827793"/>
            <a:ext cx="1067921" cy="1477328"/>
          </a:xfrm>
          <a:prstGeom prst="rect">
            <a:avLst/>
          </a:prstGeom>
        </p:spPr>
        <p:txBody>
          <a:bodyPr wrap="none">
            <a:spAutoFit/>
          </a:bodyPr>
          <a:lstStyle/>
          <a:p>
            <a:r>
              <a:rPr lang="es-ES" b="1" i="1" dirty="0" smtClean="0"/>
              <a:t>Alta</a:t>
            </a:r>
          </a:p>
          <a:p>
            <a:endParaRPr lang="es-ES" b="1" i="1" dirty="0"/>
          </a:p>
          <a:p>
            <a:r>
              <a:rPr lang="es-ES" b="1" i="1" dirty="0" smtClean="0"/>
              <a:t>Media</a:t>
            </a:r>
          </a:p>
          <a:p>
            <a:endParaRPr lang="es-ES" b="1" i="1" dirty="0"/>
          </a:p>
          <a:p>
            <a:r>
              <a:rPr lang="es-ES" b="1" i="1" dirty="0" smtClean="0"/>
              <a:t>Baja      </a:t>
            </a:r>
            <a:endParaRPr lang="es-ES" b="1" i="1" dirty="0"/>
          </a:p>
        </p:txBody>
      </p:sp>
      <p:sp>
        <p:nvSpPr>
          <p:cNvPr id="12" name="CuadroTexto 11"/>
          <p:cNvSpPr txBox="1"/>
          <p:nvPr/>
        </p:nvSpPr>
        <p:spPr>
          <a:xfrm>
            <a:off x="6473369" y="3476628"/>
            <a:ext cx="203200" cy="2308324"/>
          </a:xfrm>
          <a:prstGeom prst="rect">
            <a:avLst/>
          </a:prstGeom>
          <a:noFill/>
        </p:spPr>
        <p:txBody>
          <a:bodyPr wrap="square" rtlCol="0">
            <a:spAutoFit/>
          </a:bodyPr>
          <a:lstStyle/>
          <a:p>
            <a:r>
              <a:rPr lang="es-ES" sz="1200" b="1" i="1" dirty="0" smtClean="0">
                <a:effectLst>
                  <a:outerShdw blurRad="38100" dist="38100" dir="2700000" algn="tl">
                    <a:srgbClr val="000000">
                      <a:alpha val="43137"/>
                    </a:srgbClr>
                  </a:outerShdw>
                </a:effectLst>
              </a:rPr>
              <a:t>PROBABILIDAD</a:t>
            </a:r>
            <a:endParaRPr lang="en-US" sz="1200" b="1" i="1" dirty="0">
              <a:effectLst>
                <a:outerShdw blurRad="38100" dist="38100" dir="2700000" algn="tl">
                  <a:srgbClr val="000000">
                    <a:alpha val="43137"/>
                  </a:srgbClr>
                </a:outerShdw>
              </a:effectLst>
            </a:endParaRPr>
          </a:p>
        </p:txBody>
      </p:sp>
      <p:sp>
        <p:nvSpPr>
          <p:cNvPr id="47" name="CuadroTexto 46"/>
          <p:cNvSpPr txBox="1"/>
          <p:nvPr/>
        </p:nvSpPr>
        <p:spPr>
          <a:xfrm>
            <a:off x="7750629" y="5967277"/>
            <a:ext cx="3461662" cy="276999"/>
          </a:xfrm>
          <a:prstGeom prst="rect">
            <a:avLst/>
          </a:prstGeom>
          <a:noFill/>
        </p:spPr>
        <p:txBody>
          <a:bodyPr wrap="square" rtlCol="0">
            <a:spAutoFit/>
          </a:bodyPr>
          <a:lstStyle/>
          <a:p>
            <a:pPr algn="ctr"/>
            <a:r>
              <a:rPr lang="es-ES" sz="1200" b="1" i="1" dirty="0" smtClean="0">
                <a:effectLst>
                  <a:outerShdw blurRad="38100" dist="38100" dir="2700000" algn="tl">
                    <a:srgbClr val="000000">
                      <a:alpha val="43137"/>
                    </a:srgbClr>
                  </a:outerShdw>
                </a:effectLst>
              </a:rPr>
              <a:t>I M P A C T O</a:t>
            </a:r>
            <a:endParaRPr lang="en-US" sz="1200" b="1" i="1" dirty="0">
              <a:effectLst>
                <a:outerShdw blurRad="38100" dist="38100" dir="2700000" algn="tl">
                  <a:srgbClr val="000000">
                    <a:alpha val="43137"/>
                  </a:srgbClr>
                </a:outerShdw>
              </a:effectLst>
            </a:endParaRPr>
          </a:p>
        </p:txBody>
      </p:sp>
      <p:sp>
        <p:nvSpPr>
          <p:cNvPr id="13" name="CuadroTexto 12"/>
          <p:cNvSpPr txBox="1"/>
          <p:nvPr/>
        </p:nvSpPr>
        <p:spPr>
          <a:xfrm>
            <a:off x="7850020" y="4853177"/>
            <a:ext cx="1277260" cy="369332"/>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ASUMIR</a:t>
            </a:r>
            <a:endParaRPr lang="en-US" b="1" dirty="0">
              <a:effectLst>
                <a:outerShdw blurRad="38100" dist="38100" dir="2700000" algn="tl">
                  <a:srgbClr val="000000">
                    <a:alpha val="43137"/>
                  </a:srgbClr>
                </a:outerShdw>
              </a:effectLst>
            </a:endParaRPr>
          </a:p>
        </p:txBody>
      </p:sp>
      <p:sp>
        <p:nvSpPr>
          <p:cNvPr id="48" name="CuadroTexto 47"/>
          <p:cNvSpPr txBox="1"/>
          <p:nvPr/>
        </p:nvSpPr>
        <p:spPr>
          <a:xfrm>
            <a:off x="9642527" y="3960551"/>
            <a:ext cx="1499226" cy="369332"/>
          </a:xfrm>
          <a:prstGeom prst="rect">
            <a:avLst/>
          </a:prstGeom>
          <a:noFill/>
        </p:spPr>
        <p:txBody>
          <a:bodyPr wrap="square" rtlCol="0">
            <a:spAutoFit/>
          </a:bodyPr>
          <a:lstStyle/>
          <a:p>
            <a:pPr algn="ctr"/>
            <a:r>
              <a:rPr lang="es-ES" b="1" dirty="0" smtClean="0">
                <a:effectLst>
                  <a:outerShdw blurRad="38100" dist="38100" dir="2700000" algn="tl">
                    <a:srgbClr val="000000">
                      <a:alpha val="43137"/>
                    </a:srgbClr>
                  </a:outerShdw>
                </a:effectLst>
              </a:rPr>
              <a:t>MINIMIZAR</a:t>
            </a:r>
            <a:endParaRPr lang="en-US" b="1" dirty="0">
              <a:effectLst>
                <a:outerShdw blurRad="38100" dist="38100" dir="2700000" algn="tl">
                  <a:srgbClr val="000000">
                    <a:alpha val="43137"/>
                  </a:srgbClr>
                </a:outerShdw>
              </a:effectLst>
            </a:endParaRPr>
          </a:p>
        </p:txBody>
      </p:sp>
      <p:sp>
        <p:nvSpPr>
          <p:cNvPr id="15" name="CuadroTexto 14"/>
          <p:cNvSpPr txBox="1"/>
          <p:nvPr/>
        </p:nvSpPr>
        <p:spPr>
          <a:xfrm>
            <a:off x="6226628" y="3081390"/>
            <a:ext cx="5210622" cy="380774"/>
          </a:xfrm>
          <a:prstGeom prst="rect">
            <a:avLst/>
          </a:prstGeom>
          <a:noFill/>
        </p:spPr>
        <p:txBody>
          <a:bodyPr wrap="square" rtlCol="0">
            <a:spAutoFit/>
          </a:bodyPr>
          <a:lstStyle/>
          <a:p>
            <a:pPr algn="ctr"/>
            <a:r>
              <a:rPr lang="es-ES" b="1" dirty="0" smtClean="0"/>
              <a:t>MAPA DE RIESGO</a:t>
            </a:r>
            <a:endParaRPr lang="en-US" b="1" dirty="0"/>
          </a:p>
        </p:txBody>
      </p:sp>
    </p:spTree>
    <p:extLst>
      <p:ext uri="{BB962C8B-B14F-4D97-AF65-F5344CB8AC3E}">
        <p14:creationId xmlns:p14="http://schemas.microsoft.com/office/powerpoint/2010/main" val="1803605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1727" y="261260"/>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2"/>
          <p:cNvSpPr txBox="1">
            <a:spLocks/>
          </p:cNvSpPr>
          <p:nvPr/>
        </p:nvSpPr>
        <p:spPr>
          <a:xfrm>
            <a:off x="1146624" y="1349831"/>
            <a:ext cx="10566406" cy="56605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2400" b="1" dirty="0" smtClean="0">
                <a:solidFill>
                  <a:schemeClr val="tx1"/>
                </a:solidFill>
              </a:rPr>
              <a:t>IDEAS CLAVE </a:t>
            </a:r>
            <a:endParaRPr lang="en-US" sz="2400" dirty="0" smtClean="0">
              <a:solidFill>
                <a:schemeClr val="tx1"/>
              </a:solidFill>
            </a:endParaRPr>
          </a:p>
          <a:p>
            <a:pPr algn="just"/>
            <a:r>
              <a:rPr lang="es-ES" dirty="0" smtClean="0">
                <a:solidFill>
                  <a:schemeClr val="tx1"/>
                </a:solidFill>
              </a:rPr>
              <a:t>Se </a:t>
            </a:r>
            <a:r>
              <a:rPr lang="es-ES" dirty="0">
                <a:solidFill>
                  <a:schemeClr val="tx1"/>
                </a:solidFill>
              </a:rPr>
              <a:t>hace referencia al concepto de mapa de ruta de un producto o servicio cuando </a:t>
            </a:r>
            <a:r>
              <a:rPr lang="es-ES" dirty="0" smtClean="0">
                <a:solidFill>
                  <a:schemeClr val="tx1"/>
                </a:solidFill>
              </a:rPr>
              <a:t>se muestra </a:t>
            </a:r>
            <a:r>
              <a:rPr lang="es-ES" dirty="0">
                <a:solidFill>
                  <a:schemeClr val="tx1"/>
                </a:solidFill>
              </a:rPr>
              <a:t>de qué manera este va evolucionando a lo largo del tiempo. </a:t>
            </a:r>
            <a:r>
              <a:rPr lang="es-ES" dirty="0" smtClean="0">
                <a:solidFill>
                  <a:schemeClr val="tx1"/>
                </a:solidFill>
              </a:rPr>
              <a:t>Herramienta de visualización </a:t>
            </a:r>
            <a:r>
              <a:rPr lang="es-ES" dirty="0">
                <a:solidFill>
                  <a:schemeClr val="tx1"/>
                </a:solidFill>
              </a:rPr>
              <a:t>a nivel global, </a:t>
            </a:r>
            <a:r>
              <a:rPr lang="es-ES" dirty="0" smtClean="0">
                <a:solidFill>
                  <a:schemeClr val="tx1"/>
                </a:solidFill>
              </a:rPr>
              <a:t>para planificar </a:t>
            </a:r>
            <a:r>
              <a:rPr lang="es-ES" dirty="0">
                <a:solidFill>
                  <a:schemeClr val="tx1"/>
                </a:solidFill>
              </a:rPr>
              <a:t>y comunicar la estrategia </a:t>
            </a:r>
            <a:r>
              <a:rPr lang="es-ES" dirty="0" smtClean="0">
                <a:solidFill>
                  <a:schemeClr val="tx1"/>
                </a:solidFill>
              </a:rPr>
              <a:t>de forma gráfica </a:t>
            </a:r>
            <a:r>
              <a:rPr lang="es-ES" dirty="0">
                <a:solidFill>
                  <a:schemeClr val="tx1"/>
                </a:solidFill>
              </a:rPr>
              <a:t>tanto a los </a:t>
            </a:r>
            <a:r>
              <a:rPr lang="es-ES" dirty="0" err="1" smtClean="0">
                <a:solidFill>
                  <a:schemeClr val="tx1"/>
                </a:solidFill>
              </a:rPr>
              <a:t>stakeholder´s</a:t>
            </a:r>
            <a:r>
              <a:rPr lang="es-ES" dirty="0" smtClean="0">
                <a:solidFill>
                  <a:schemeClr val="tx1"/>
                </a:solidFill>
              </a:rPr>
              <a:t> </a:t>
            </a:r>
            <a:r>
              <a:rPr lang="es-ES" dirty="0">
                <a:solidFill>
                  <a:schemeClr val="tx1"/>
                </a:solidFill>
              </a:rPr>
              <a:t>con el </a:t>
            </a:r>
            <a:r>
              <a:rPr lang="es-ES" dirty="0" smtClean="0">
                <a:solidFill>
                  <a:schemeClr val="tx1"/>
                </a:solidFill>
              </a:rPr>
              <a:t>objetivo de </a:t>
            </a:r>
            <a:r>
              <a:rPr lang="es-ES" dirty="0">
                <a:solidFill>
                  <a:schemeClr val="tx1"/>
                </a:solidFill>
              </a:rPr>
              <a:t>poder dirigir las decisiones </a:t>
            </a:r>
            <a:r>
              <a:rPr lang="es-ES" dirty="0" smtClean="0">
                <a:solidFill>
                  <a:schemeClr val="tx1"/>
                </a:solidFill>
              </a:rPr>
              <a:t>de </a:t>
            </a:r>
            <a:r>
              <a:rPr lang="es-ES" dirty="0">
                <a:solidFill>
                  <a:schemeClr val="tx1"/>
                </a:solidFill>
              </a:rPr>
              <a:t>la empresa.</a:t>
            </a:r>
          </a:p>
          <a:p>
            <a:pPr algn="just"/>
            <a:r>
              <a:rPr lang="es-ES" dirty="0" smtClean="0">
                <a:solidFill>
                  <a:schemeClr val="tx1"/>
                </a:solidFill>
              </a:rPr>
              <a:t>El </a:t>
            </a:r>
            <a:r>
              <a:rPr lang="es-ES" dirty="0">
                <a:solidFill>
                  <a:schemeClr val="tx1"/>
                </a:solidFill>
              </a:rPr>
              <a:t>modelo </a:t>
            </a:r>
            <a:r>
              <a:rPr lang="es-ES" dirty="0" err="1">
                <a:solidFill>
                  <a:schemeClr val="tx1"/>
                </a:solidFill>
              </a:rPr>
              <a:t>canvas</a:t>
            </a:r>
            <a:r>
              <a:rPr lang="es-ES" dirty="0">
                <a:solidFill>
                  <a:schemeClr val="tx1"/>
                </a:solidFill>
              </a:rPr>
              <a:t>, </a:t>
            </a:r>
            <a:r>
              <a:rPr lang="es-ES" dirty="0" smtClean="0">
                <a:solidFill>
                  <a:schemeClr val="tx1"/>
                </a:solidFill>
              </a:rPr>
              <a:t>es </a:t>
            </a:r>
            <a:r>
              <a:rPr lang="es-ES" dirty="0">
                <a:solidFill>
                  <a:schemeClr val="tx1"/>
                </a:solidFill>
              </a:rPr>
              <a:t>una herramienta gráfica </a:t>
            </a:r>
            <a:r>
              <a:rPr lang="es-ES" dirty="0" smtClean="0">
                <a:solidFill>
                  <a:schemeClr val="tx1"/>
                </a:solidFill>
              </a:rPr>
              <a:t>a través </a:t>
            </a:r>
            <a:r>
              <a:rPr lang="es-ES" dirty="0">
                <a:solidFill>
                  <a:schemeClr val="tx1"/>
                </a:solidFill>
              </a:rPr>
              <a:t>de la que se </a:t>
            </a:r>
            <a:r>
              <a:rPr lang="es-ES" dirty="0" smtClean="0">
                <a:solidFill>
                  <a:schemeClr val="tx1"/>
                </a:solidFill>
              </a:rPr>
              <a:t>puede definir el </a:t>
            </a:r>
            <a:r>
              <a:rPr lang="es-ES" dirty="0">
                <a:solidFill>
                  <a:schemeClr val="tx1"/>
                </a:solidFill>
              </a:rPr>
              <a:t>modelo </a:t>
            </a:r>
            <a:r>
              <a:rPr lang="es-ES" dirty="0" smtClean="0">
                <a:solidFill>
                  <a:schemeClr val="tx1"/>
                </a:solidFill>
              </a:rPr>
              <a:t>de negocio </a:t>
            </a:r>
            <a:r>
              <a:rPr lang="es-ES" dirty="0">
                <a:solidFill>
                  <a:schemeClr val="tx1"/>
                </a:solidFill>
              </a:rPr>
              <a:t>que se pretende crear. Su </a:t>
            </a:r>
            <a:r>
              <a:rPr lang="es-ES" dirty="0" smtClean="0">
                <a:solidFill>
                  <a:schemeClr val="tx1"/>
                </a:solidFill>
              </a:rPr>
              <a:t>aspecto </a:t>
            </a:r>
            <a:r>
              <a:rPr lang="es-ES" dirty="0">
                <a:solidFill>
                  <a:schemeClr val="tx1"/>
                </a:solidFill>
              </a:rPr>
              <a:t>esencial es </a:t>
            </a:r>
            <a:r>
              <a:rPr lang="es-ES" dirty="0" smtClean="0">
                <a:solidFill>
                  <a:schemeClr val="tx1"/>
                </a:solidFill>
              </a:rPr>
              <a:t>promover </a:t>
            </a:r>
            <a:r>
              <a:rPr lang="es-ES" dirty="0">
                <a:solidFill>
                  <a:schemeClr val="tx1"/>
                </a:solidFill>
              </a:rPr>
              <a:t>generar </a:t>
            </a:r>
            <a:r>
              <a:rPr lang="es-ES" dirty="0" smtClean="0">
                <a:solidFill>
                  <a:schemeClr val="tx1"/>
                </a:solidFill>
              </a:rPr>
              <a:t>valor </a:t>
            </a:r>
            <a:r>
              <a:rPr lang="es-ES" dirty="0">
                <a:solidFill>
                  <a:schemeClr val="tx1"/>
                </a:solidFill>
              </a:rPr>
              <a:t>para los clientes definiendo y creando modelos empresariales a través </a:t>
            </a:r>
            <a:r>
              <a:rPr lang="es-ES" dirty="0" smtClean="0">
                <a:solidFill>
                  <a:schemeClr val="tx1"/>
                </a:solidFill>
              </a:rPr>
              <a:t>de cuatro </a:t>
            </a:r>
            <a:r>
              <a:rPr lang="es-ES" dirty="0">
                <a:solidFill>
                  <a:schemeClr val="tx1"/>
                </a:solidFill>
              </a:rPr>
              <a:t>áreas bien diferenciadas que se desarrollan en nueve divisiones.</a:t>
            </a:r>
          </a:p>
          <a:p>
            <a:pPr algn="just"/>
            <a:r>
              <a:rPr lang="es-ES" dirty="0" smtClean="0">
                <a:solidFill>
                  <a:schemeClr val="tx1"/>
                </a:solidFill>
              </a:rPr>
              <a:t>El </a:t>
            </a:r>
            <a:r>
              <a:rPr lang="es-ES" dirty="0">
                <a:solidFill>
                  <a:schemeClr val="tx1"/>
                </a:solidFill>
              </a:rPr>
              <a:t>concepto de marca es de vital importancia para tener en cuenta cómo se </a:t>
            </a:r>
            <a:r>
              <a:rPr lang="es-ES" dirty="0" smtClean="0">
                <a:solidFill>
                  <a:schemeClr val="tx1"/>
                </a:solidFill>
              </a:rPr>
              <a:t>construye el </a:t>
            </a:r>
            <a:r>
              <a:rPr lang="es-ES" dirty="0">
                <a:solidFill>
                  <a:schemeClr val="tx1"/>
                </a:solidFill>
              </a:rPr>
              <a:t>plan de marketing y sale. </a:t>
            </a:r>
            <a:r>
              <a:rPr lang="es-ES" dirty="0" smtClean="0">
                <a:solidFill>
                  <a:schemeClr val="tx1"/>
                </a:solidFill>
              </a:rPr>
              <a:t>Será el </a:t>
            </a:r>
            <a:r>
              <a:rPr lang="es-ES" dirty="0">
                <a:solidFill>
                  <a:schemeClr val="tx1"/>
                </a:solidFill>
              </a:rPr>
              <a:t>nombre, señal o símbolo que </a:t>
            </a:r>
            <a:r>
              <a:rPr lang="es-ES" dirty="0" smtClean="0">
                <a:solidFill>
                  <a:schemeClr val="tx1"/>
                </a:solidFill>
              </a:rPr>
              <a:t>provoca la </a:t>
            </a:r>
            <a:r>
              <a:rPr lang="es-ES" dirty="0">
                <a:solidFill>
                  <a:schemeClr val="tx1"/>
                </a:solidFill>
              </a:rPr>
              <a:t>identificación de un producto o un servicio, haciendo que se diferencie de los </a:t>
            </a:r>
            <a:r>
              <a:rPr lang="es-ES" dirty="0" smtClean="0">
                <a:solidFill>
                  <a:schemeClr val="tx1"/>
                </a:solidFill>
              </a:rPr>
              <a:t>competidores asociado </a:t>
            </a:r>
            <a:r>
              <a:rPr lang="es-ES" dirty="0">
                <a:solidFill>
                  <a:schemeClr val="tx1"/>
                </a:solidFill>
              </a:rPr>
              <a:t>con atributos emocionales.</a:t>
            </a:r>
          </a:p>
          <a:p>
            <a:pPr algn="just"/>
            <a:r>
              <a:rPr lang="es-ES" dirty="0" smtClean="0">
                <a:solidFill>
                  <a:schemeClr val="tx1"/>
                </a:solidFill>
              </a:rPr>
              <a:t>El </a:t>
            </a:r>
            <a:r>
              <a:rPr lang="es-ES" dirty="0">
                <a:solidFill>
                  <a:schemeClr val="tx1"/>
                </a:solidFill>
              </a:rPr>
              <a:t>plan de ventas es </a:t>
            </a:r>
            <a:r>
              <a:rPr lang="es-ES" dirty="0" smtClean="0">
                <a:solidFill>
                  <a:schemeClr val="tx1"/>
                </a:solidFill>
              </a:rPr>
              <a:t>el </a:t>
            </a:r>
            <a:r>
              <a:rPr lang="es-ES" dirty="0">
                <a:solidFill>
                  <a:schemeClr val="tx1"/>
                </a:solidFill>
              </a:rPr>
              <a:t>documento en el que se reflejan las ventas estimadas de </a:t>
            </a:r>
            <a:r>
              <a:rPr lang="es-ES" dirty="0" smtClean="0">
                <a:solidFill>
                  <a:schemeClr val="tx1"/>
                </a:solidFill>
              </a:rPr>
              <a:t>una compañía </a:t>
            </a:r>
            <a:r>
              <a:rPr lang="es-ES" dirty="0">
                <a:solidFill>
                  <a:schemeClr val="tx1"/>
                </a:solidFill>
              </a:rPr>
              <a:t>para un período determinado de tiempo. Como se realiza con perspectivas a </a:t>
            </a:r>
            <a:r>
              <a:rPr lang="es-ES" dirty="0" smtClean="0">
                <a:solidFill>
                  <a:schemeClr val="tx1"/>
                </a:solidFill>
              </a:rPr>
              <a:t>un futuro </a:t>
            </a:r>
            <a:r>
              <a:rPr lang="es-ES" dirty="0">
                <a:solidFill>
                  <a:schemeClr val="tx1"/>
                </a:solidFill>
              </a:rPr>
              <a:t>cercano, es importante destacar que debe elaborarse </a:t>
            </a:r>
            <a:r>
              <a:rPr lang="es-ES" dirty="0" smtClean="0">
                <a:solidFill>
                  <a:schemeClr val="tx1"/>
                </a:solidFill>
              </a:rPr>
              <a:t>plasmando </a:t>
            </a:r>
            <a:r>
              <a:rPr lang="es-ES" dirty="0">
                <a:solidFill>
                  <a:schemeClr val="tx1"/>
                </a:solidFill>
              </a:rPr>
              <a:t>todos los escenarios donde el negocio pueda llegar a </a:t>
            </a:r>
            <a:r>
              <a:rPr lang="es-ES" dirty="0" smtClean="0">
                <a:solidFill>
                  <a:schemeClr val="tx1"/>
                </a:solidFill>
              </a:rPr>
              <a:t>desarrollar interacciones </a:t>
            </a:r>
            <a:r>
              <a:rPr lang="es-ES" dirty="0">
                <a:solidFill>
                  <a:schemeClr val="tx1"/>
                </a:solidFill>
              </a:rPr>
              <a:t>comerciales</a:t>
            </a:r>
            <a:r>
              <a:rPr lang="es-ES" dirty="0" smtClean="0">
                <a:solidFill>
                  <a:schemeClr val="tx1"/>
                </a:solidFill>
              </a:rPr>
              <a:t>.</a:t>
            </a:r>
            <a:endParaRPr lang="es-ES" dirty="0">
              <a:solidFill>
                <a:schemeClr val="tx1"/>
              </a:solidFill>
            </a:endParaRPr>
          </a:p>
        </p:txBody>
      </p:sp>
    </p:spTree>
    <p:extLst>
      <p:ext uri="{BB962C8B-B14F-4D97-AF65-F5344CB8AC3E}">
        <p14:creationId xmlns:p14="http://schemas.microsoft.com/office/powerpoint/2010/main" val="16386091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1727" y="261260"/>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2"/>
          <p:cNvSpPr txBox="1">
            <a:spLocks/>
          </p:cNvSpPr>
          <p:nvPr/>
        </p:nvSpPr>
        <p:spPr>
          <a:xfrm>
            <a:off x="1146624" y="1509485"/>
            <a:ext cx="10357988" cy="56605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2400" b="1" dirty="0" smtClean="0">
                <a:solidFill>
                  <a:schemeClr val="tx1"/>
                </a:solidFill>
              </a:rPr>
              <a:t>IDEAS CLAVE </a:t>
            </a:r>
            <a:endParaRPr lang="en-US" sz="2400" dirty="0" smtClean="0">
              <a:solidFill>
                <a:schemeClr val="tx1"/>
              </a:solidFill>
            </a:endParaRPr>
          </a:p>
          <a:p>
            <a:pPr algn="just"/>
            <a:r>
              <a:rPr lang="es-ES" dirty="0" smtClean="0">
                <a:solidFill>
                  <a:schemeClr val="tx1"/>
                </a:solidFill>
              </a:rPr>
              <a:t>La </a:t>
            </a:r>
            <a:r>
              <a:rPr lang="es-ES" dirty="0">
                <a:solidFill>
                  <a:schemeClr val="tx1"/>
                </a:solidFill>
              </a:rPr>
              <a:t>generación de un plan de marketing </a:t>
            </a:r>
            <a:r>
              <a:rPr lang="es-ES" dirty="0" smtClean="0">
                <a:solidFill>
                  <a:schemeClr val="tx1"/>
                </a:solidFill>
              </a:rPr>
              <a:t>es </a:t>
            </a:r>
            <a:r>
              <a:rPr lang="es-ES" dirty="0">
                <a:solidFill>
                  <a:schemeClr val="tx1"/>
                </a:solidFill>
              </a:rPr>
              <a:t>un planteamiento básico y esencial </a:t>
            </a:r>
            <a:r>
              <a:rPr lang="es-ES" dirty="0" smtClean="0">
                <a:solidFill>
                  <a:schemeClr val="tx1"/>
                </a:solidFill>
              </a:rPr>
              <a:t>para </a:t>
            </a:r>
            <a:r>
              <a:rPr lang="es-ES" dirty="0">
                <a:solidFill>
                  <a:schemeClr val="tx1"/>
                </a:solidFill>
              </a:rPr>
              <a:t>todo el negocio. El conjunto de </a:t>
            </a:r>
            <a:r>
              <a:rPr lang="es-ES" dirty="0" smtClean="0">
                <a:solidFill>
                  <a:schemeClr val="tx1"/>
                </a:solidFill>
              </a:rPr>
              <a:t>campañas repercutirá </a:t>
            </a:r>
            <a:r>
              <a:rPr lang="es-ES" dirty="0">
                <a:solidFill>
                  <a:schemeClr val="tx1"/>
                </a:solidFill>
              </a:rPr>
              <a:t>de una forma directa en el desempeño de la empresa. Es importante tener </a:t>
            </a:r>
            <a:r>
              <a:rPr lang="es-ES" dirty="0" smtClean="0">
                <a:solidFill>
                  <a:schemeClr val="tx1"/>
                </a:solidFill>
              </a:rPr>
              <a:t>en cuenta </a:t>
            </a:r>
            <a:r>
              <a:rPr lang="es-ES" dirty="0">
                <a:solidFill>
                  <a:schemeClr val="tx1"/>
                </a:solidFill>
              </a:rPr>
              <a:t>que los planes de marketing pueden ser de múltiples formas, ya que la </a:t>
            </a:r>
            <a:r>
              <a:rPr lang="es-ES" dirty="0" smtClean="0">
                <a:solidFill>
                  <a:schemeClr val="tx1"/>
                </a:solidFill>
              </a:rPr>
              <a:t>casuística de </a:t>
            </a:r>
            <a:r>
              <a:rPr lang="es-ES" dirty="0">
                <a:solidFill>
                  <a:schemeClr val="tx1"/>
                </a:solidFill>
              </a:rPr>
              <a:t>la empresa y sus objetivos pueden variar. </a:t>
            </a:r>
            <a:r>
              <a:rPr lang="es-ES" dirty="0" smtClean="0">
                <a:solidFill>
                  <a:schemeClr val="tx1"/>
                </a:solidFill>
              </a:rPr>
              <a:t>Es </a:t>
            </a:r>
            <a:r>
              <a:rPr lang="es-ES" dirty="0">
                <a:solidFill>
                  <a:schemeClr val="tx1"/>
                </a:solidFill>
              </a:rPr>
              <a:t>un documento vivo: precisa </a:t>
            </a:r>
            <a:r>
              <a:rPr lang="es-ES" dirty="0" smtClean="0">
                <a:solidFill>
                  <a:schemeClr val="tx1"/>
                </a:solidFill>
              </a:rPr>
              <a:t>de revisiones </a:t>
            </a:r>
            <a:r>
              <a:rPr lang="es-ES" dirty="0">
                <a:solidFill>
                  <a:schemeClr val="tx1"/>
                </a:solidFill>
              </a:rPr>
              <a:t>periódicas para comprobar que todo funciona </a:t>
            </a:r>
            <a:r>
              <a:rPr lang="es-ES" dirty="0" smtClean="0">
                <a:solidFill>
                  <a:schemeClr val="tx1"/>
                </a:solidFill>
              </a:rPr>
              <a:t>adecuadamente y </a:t>
            </a:r>
            <a:r>
              <a:rPr lang="es-ES" dirty="0">
                <a:solidFill>
                  <a:schemeClr val="tx1"/>
                </a:solidFill>
              </a:rPr>
              <a:t>adecuarlo a la realidad de la marca.</a:t>
            </a:r>
          </a:p>
          <a:p>
            <a:pPr algn="just"/>
            <a:r>
              <a:rPr lang="es-ES" dirty="0" smtClean="0">
                <a:solidFill>
                  <a:schemeClr val="tx1"/>
                </a:solidFill>
              </a:rPr>
              <a:t>El </a:t>
            </a:r>
            <a:r>
              <a:rPr lang="es-ES" dirty="0">
                <a:solidFill>
                  <a:schemeClr val="tx1"/>
                </a:solidFill>
              </a:rPr>
              <a:t>plan de acción representará un factor clave para alcanzar los objetivos propuestos</a:t>
            </a:r>
            <a:r>
              <a:rPr lang="es-ES" dirty="0" smtClean="0">
                <a:solidFill>
                  <a:schemeClr val="tx1"/>
                </a:solidFill>
              </a:rPr>
              <a:t>; objetivos </a:t>
            </a:r>
            <a:r>
              <a:rPr lang="es-ES" dirty="0">
                <a:solidFill>
                  <a:schemeClr val="tx1"/>
                </a:solidFill>
              </a:rPr>
              <a:t>definidos anteriormente y escoger </a:t>
            </a:r>
            <a:r>
              <a:rPr lang="es-ES" dirty="0" smtClean="0">
                <a:solidFill>
                  <a:schemeClr val="tx1"/>
                </a:solidFill>
              </a:rPr>
              <a:t>cuáles serán </a:t>
            </a:r>
            <a:r>
              <a:rPr lang="es-ES" dirty="0">
                <a:solidFill>
                  <a:schemeClr val="tx1"/>
                </a:solidFill>
              </a:rPr>
              <a:t>las estrategias a seguir que encaminarán las acciones para lograrlos.</a:t>
            </a:r>
          </a:p>
          <a:p>
            <a:pPr algn="just"/>
            <a:r>
              <a:rPr lang="es-ES" dirty="0" smtClean="0">
                <a:solidFill>
                  <a:schemeClr val="tx1"/>
                </a:solidFill>
              </a:rPr>
              <a:t>El </a:t>
            </a:r>
            <a:r>
              <a:rPr lang="es-ES" dirty="0">
                <a:solidFill>
                  <a:schemeClr val="tx1"/>
                </a:solidFill>
              </a:rPr>
              <a:t>coste </a:t>
            </a:r>
            <a:r>
              <a:rPr lang="es-ES" dirty="0" smtClean="0">
                <a:solidFill>
                  <a:schemeClr val="tx1"/>
                </a:solidFill>
              </a:rPr>
              <a:t>de las acciones </a:t>
            </a:r>
            <a:r>
              <a:rPr lang="es-ES" dirty="0">
                <a:solidFill>
                  <a:schemeClr val="tx1"/>
                </a:solidFill>
              </a:rPr>
              <a:t>se debe tener en cuenta a nivel económico, </a:t>
            </a:r>
            <a:r>
              <a:rPr lang="es-ES" dirty="0" smtClean="0">
                <a:solidFill>
                  <a:schemeClr val="tx1"/>
                </a:solidFill>
              </a:rPr>
              <a:t>y considerando todos </a:t>
            </a:r>
            <a:r>
              <a:rPr lang="es-ES" dirty="0">
                <a:solidFill>
                  <a:schemeClr val="tx1"/>
                </a:solidFill>
              </a:rPr>
              <a:t>los recursos necesarios para llevar a cabo cada actividad.</a:t>
            </a:r>
          </a:p>
          <a:p>
            <a:pPr algn="just"/>
            <a:r>
              <a:rPr lang="es-ES" dirty="0" smtClean="0">
                <a:solidFill>
                  <a:schemeClr val="tx1"/>
                </a:solidFill>
              </a:rPr>
              <a:t>Operaciones </a:t>
            </a:r>
            <a:r>
              <a:rPr lang="es-ES" dirty="0">
                <a:solidFill>
                  <a:schemeClr val="tx1"/>
                </a:solidFill>
              </a:rPr>
              <a:t>es el área del negocio </a:t>
            </a:r>
            <a:r>
              <a:rPr lang="es-ES" dirty="0" smtClean="0">
                <a:solidFill>
                  <a:schemeClr val="tx1"/>
                </a:solidFill>
              </a:rPr>
              <a:t>encargada de </a:t>
            </a:r>
            <a:r>
              <a:rPr lang="es-ES" dirty="0">
                <a:solidFill>
                  <a:schemeClr val="tx1"/>
                </a:solidFill>
              </a:rPr>
              <a:t>planear </a:t>
            </a:r>
            <a:r>
              <a:rPr lang="es-ES" dirty="0" smtClean="0">
                <a:solidFill>
                  <a:schemeClr val="tx1"/>
                </a:solidFill>
              </a:rPr>
              <a:t>y organizar </a:t>
            </a:r>
            <a:r>
              <a:rPr lang="es-ES" dirty="0">
                <a:solidFill>
                  <a:schemeClr val="tx1"/>
                </a:solidFill>
              </a:rPr>
              <a:t>la cadena de suministros y </a:t>
            </a:r>
            <a:r>
              <a:rPr lang="es-ES" dirty="0" smtClean="0">
                <a:solidFill>
                  <a:schemeClr val="tx1"/>
                </a:solidFill>
              </a:rPr>
              <a:t>los </a:t>
            </a:r>
            <a:r>
              <a:rPr lang="es-ES" dirty="0">
                <a:solidFill>
                  <a:schemeClr val="tx1"/>
                </a:solidFill>
              </a:rPr>
              <a:t>requerimientos </a:t>
            </a:r>
            <a:r>
              <a:rPr lang="es-ES" dirty="0" smtClean="0">
                <a:solidFill>
                  <a:schemeClr val="tx1"/>
                </a:solidFill>
              </a:rPr>
              <a:t>necesarios para la exitosa difusión </a:t>
            </a:r>
            <a:r>
              <a:rPr lang="es-ES" dirty="0">
                <a:solidFill>
                  <a:schemeClr val="tx1"/>
                </a:solidFill>
              </a:rPr>
              <a:t>del producto o </a:t>
            </a:r>
            <a:r>
              <a:rPr lang="es-ES" dirty="0" smtClean="0">
                <a:solidFill>
                  <a:schemeClr val="tx1"/>
                </a:solidFill>
              </a:rPr>
              <a:t>servicio. Establece </a:t>
            </a:r>
            <a:r>
              <a:rPr lang="es-ES" dirty="0">
                <a:solidFill>
                  <a:schemeClr val="tx1"/>
                </a:solidFill>
              </a:rPr>
              <a:t>un vínculo importante entre la compañía y el </a:t>
            </a:r>
            <a:r>
              <a:rPr lang="es-ES" dirty="0" smtClean="0">
                <a:solidFill>
                  <a:schemeClr val="tx1"/>
                </a:solidFill>
              </a:rPr>
              <a:t>mercado y administra el proceso de </a:t>
            </a:r>
            <a:r>
              <a:rPr lang="es-ES" dirty="0">
                <a:solidFill>
                  <a:schemeClr val="tx1"/>
                </a:solidFill>
              </a:rPr>
              <a:t>gestión de la calidad total (Total </a:t>
            </a:r>
            <a:r>
              <a:rPr lang="es-ES" dirty="0" err="1">
                <a:solidFill>
                  <a:schemeClr val="tx1"/>
                </a:solidFill>
              </a:rPr>
              <a:t>Quality</a:t>
            </a:r>
            <a:r>
              <a:rPr lang="es-ES" dirty="0">
                <a:solidFill>
                  <a:schemeClr val="tx1"/>
                </a:solidFill>
              </a:rPr>
              <a:t> Management o TQM). </a:t>
            </a:r>
          </a:p>
        </p:txBody>
      </p:sp>
    </p:spTree>
    <p:extLst>
      <p:ext uri="{BB962C8B-B14F-4D97-AF65-F5344CB8AC3E}">
        <p14:creationId xmlns:p14="http://schemas.microsoft.com/office/powerpoint/2010/main" val="32630957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1727" y="261260"/>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2"/>
          <p:cNvSpPr txBox="1">
            <a:spLocks/>
          </p:cNvSpPr>
          <p:nvPr/>
        </p:nvSpPr>
        <p:spPr>
          <a:xfrm>
            <a:off x="1146624" y="1349831"/>
            <a:ext cx="10566406" cy="56605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2400" b="1" dirty="0" smtClean="0">
                <a:solidFill>
                  <a:schemeClr val="tx1"/>
                </a:solidFill>
              </a:rPr>
              <a:t>IDEAS CLAVE </a:t>
            </a:r>
            <a:endParaRPr lang="en-US" sz="2400" dirty="0" smtClean="0">
              <a:solidFill>
                <a:schemeClr val="tx1"/>
              </a:solidFill>
            </a:endParaRPr>
          </a:p>
          <a:p>
            <a:pPr algn="just"/>
            <a:r>
              <a:rPr lang="es-ES" dirty="0" smtClean="0">
                <a:solidFill>
                  <a:schemeClr val="tx1"/>
                </a:solidFill>
              </a:rPr>
              <a:t>El </a:t>
            </a:r>
            <a:r>
              <a:rPr lang="es-ES" dirty="0">
                <a:solidFill>
                  <a:schemeClr val="tx1"/>
                </a:solidFill>
              </a:rPr>
              <a:t>plan estratégico de recursos humanos </a:t>
            </a:r>
            <a:r>
              <a:rPr lang="es-ES" dirty="0" smtClean="0">
                <a:solidFill>
                  <a:schemeClr val="tx1"/>
                </a:solidFill>
              </a:rPr>
              <a:t>contiene </a:t>
            </a:r>
            <a:r>
              <a:rPr lang="es-ES" dirty="0">
                <a:solidFill>
                  <a:schemeClr val="tx1"/>
                </a:solidFill>
              </a:rPr>
              <a:t>la </a:t>
            </a:r>
            <a:r>
              <a:rPr lang="es-ES" dirty="0" smtClean="0">
                <a:solidFill>
                  <a:schemeClr val="tx1"/>
                </a:solidFill>
              </a:rPr>
              <a:t>estrategia de </a:t>
            </a:r>
            <a:r>
              <a:rPr lang="es-ES" dirty="0">
                <a:solidFill>
                  <a:schemeClr val="tx1"/>
                </a:solidFill>
              </a:rPr>
              <a:t>la empresa </a:t>
            </a:r>
            <a:r>
              <a:rPr lang="es-ES" dirty="0" smtClean="0">
                <a:solidFill>
                  <a:schemeClr val="tx1"/>
                </a:solidFill>
              </a:rPr>
              <a:t>en áreas </a:t>
            </a:r>
            <a:r>
              <a:rPr lang="es-ES" dirty="0">
                <a:solidFill>
                  <a:schemeClr val="tx1"/>
                </a:solidFill>
              </a:rPr>
              <a:t>como la política de personal, la formación y otros. </a:t>
            </a:r>
            <a:r>
              <a:rPr lang="es-ES" dirty="0" smtClean="0">
                <a:solidFill>
                  <a:schemeClr val="tx1"/>
                </a:solidFill>
              </a:rPr>
              <a:t>Deberá </a:t>
            </a:r>
            <a:r>
              <a:rPr lang="es-ES" dirty="0">
                <a:solidFill>
                  <a:schemeClr val="tx1"/>
                </a:solidFill>
              </a:rPr>
              <a:t>dejar constancia de </a:t>
            </a:r>
            <a:r>
              <a:rPr lang="es-ES" dirty="0" smtClean="0">
                <a:solidFill>
                  <a:schemeClr val="tx1"/>
                </a:solidFill>
              </a:rPr>
              <a:t>los antecedentes </a:t>
            </a:r>
            <a:r>
              <a:rPr lang="es-ES" dirty="0">
                <a:solidFill>
                  <a:schemeClr val="tx1"/>
                </a:solidFill>
              </a:rPr>
              <a:t>e historia de la empresa, </a:t>
            </a:r>
            <a:r>
              <a:rPr lang="es-ES" dirty="0" smtClean="0">
                <a:solidFill>
                  <a:schemeClr val="tx1"/>
                </a:solidFill>
              </a:rPr>
              <a:t>de </a:t>
            </a:r>
            <a:r>
              <a:rPr lang="es-ES" dirty="0">
                <a:solidFill>
                  <a:schemeClr val="tx1"/>
                </a:solidFill>
              </a:rPr>
              <a:t>sus objetivos y su filosofía. Se trata </a:t>
            </a:r>
            <a:r>
              <a:rPr lang="es-ES" dirty="0" smtClean="0">
                <a:solidFill>
                  <a:schemeClr val="tx1"/>
                </a:solidFill>
              </a:rPr>
              <a:t>de un </a:t>
            </a:r>
            <a:r>
              <a:rPr lang="es-ES" dirty="0">
                <a:solidFill>
                  <a:schemeClr val="tx1"/>
                </a:solidFill>
              </a:rPr>
              <a:t>documento muy importante en cuanto a la organización empresarial, por lo que </a:t>
            </a:r>
            <a:r>
              <a:rPr lang="es-ES" dirty="0" smtClean="0">
                <a:solidFill>
                  <a:schemeClr val="tx1"/>
                </a:solidFill>
              </a:rPr>
              <a:t>debe estar </a:t>
            </a:r>
            <a:r>
              <a:rPr lang="es-ES" dirty="0">
                <a:solidFill>
                  <a:schemeClr val="tx1"/>
                </a:solidFill>
              </a:rPr>
              <a:t>lo más completo posible</a:t>
            </a:r>
            <a:r>
              <a:rPr lang="es-ES" dirty="0" smtClean="0">
                <a:solidFill>
                  <a:schemeClr val="tx1"/>
                </a:solidFill>
              </a:rPr>
              <a:t>.</a:t>
            </a:r>
            <a:r>
              <a:rPr lang="es-ES" dirty="0">
                <a:solidFill>
                  <a:srgbClr val="3B3B3A"/>
                </a:solidFill>
                <a:latin typeface="Arial" panose="020B0604020202020204" pitchFamily="34" charset="0"/>
              </a:rPr>
              <a:t> </a:t>
            </a:r>
            <a:r>
              <a:rPr lang="es-ES" dirty="0" smtClean="0">
                <a:solidFill>
                  <a:schemeClr val="tx1"/>
                </a:solidFill>
              </a:rPr>
              <a:t>Se </a:t>
            </a:r>
            <a:r>
              <a:rPr lang="es-ES" dirty="0">
                <a:solidFill>
                  <a:schemeClr val="tx1"/>
                </a:solidFill>
              </a:rPr>
              <a:t>puede definir el break </a:t>
            </a:r>
            <a:r>
              <a:rPr lang="es-ES" dirty="0" err="1">
                <a:solidFill>
                  <a:schemeClr val="tx1"/>
                </a:solidFill>
              </a:rPr>
              <a:t>even</a:t>
            </a:r>
            <a:r>
              <a:rPr lang="es-ES" dirty="0">
                <a:solidFill>
                  <a:schemeClr val="tx1"/>
                </a:solidFill>
              </a:rPr>
              <a:t> o punto de equilibrio, punto muerto o umbral de </a:t>
            </a:r>
            <a:r>
              <a:rPr lang="es-ES" dirty="0" smtClean="0">
                <a:solidFill>
                  <a:schemeClr val="tx1"/>
                </a:solidFill>
              </a:rPr>
              <a:t>rentabilidad a </a:t>
            </a:r>
            <a:r>
              <a:rPr lang="es-ES" dirty="0">
                <a:solidFill>
                  <a:schemeClr val="tx1"/>
                </a:solidFill>
              </a:rPr>
              <a:t>nivel </a:t>
            </a:r>
            <a:r>
              <a:rPr lang="es-ES" dirty="0" smtClean="0">
                <a:solidFill>
                  <a:schemeClr val="tx1"/>
                </a:solidFill>
              </a:rPr>
              <a:t>económico como </a:t>
            </a:r>
            <a:r>
              <a:rPr lang="es-ES" dirty="0">
                <a:solidFill>
                  <a:schemeClr val="tx1"/>
                </a:solidFill>
              </a:rPr>
              <a:t>el </a:t>
            </a:r>
            <a:r>
              <a:rPr lang="es-ES" dirty="0" smtClean="0">
                <a:solidFill>
                  <a:schemeClr val="tx1"/>
                </a:solidFill>
              </a:rPr>
              <a:t>volumen de </a:t>
            </a:r>
            <a:r>
              <a:rPr lang="es-ES" dirty="0">
                <a:solidFill>
                  <a:schemeClr val="tx1"/>
                </a:solidFill>
              </a:rPr>
              <a:t>ventas requeridas para que los </a:t>
            </a:r>
            <a:r>
              <a:rPr lang="es-ES" dirty="0" smtClean="0">
                <a:solidFill>
                  <a:schemeClr val="tx1"/>
                </a:solidFill>
              </a:rPr>
              <a:t>ingresos igualen </a:t>
            </a:r>
            <a:r>
              <a:rPr lang="es-ES" dirty="0">
                <a:solidFill>
                  <a:schemeClr val="tx1"/>
                </a:solidFill>
              </a:rPr>
              <a:t>a los costes. A partir de este instante, la empresa continuará obteniendo </a:t>
            </a:r>
            <a:r>
              <a:rPr lang="es-ES" dirty="0" smtClean="0">
                <a:solidFill>
                  <a:schemeClr val="tx1"/>
                </a:solidFill>
              </a:rPr>
              <a:t>beneficios si </a:t>
            </a:r>
            <a:r>
              <a:rPr lang="es-ES" dirty="0">
                <a:solidFill>
                  <a:schemeClr val="tx1"/>
                </a:solidFill>
              </a:rPr>
              <a:t>los ingresos siguen aumentando. </a:t>
            </a:r>
          </a:p>
          <a:p>
            <a:pPr algn="just"/>
            <a:r>
              <a:rPr lang="es-ES" dirty="0" smtClean="0">
                <a:solidFill>
                  <a:schemeClr val="tx1"/>
                </a:solidFill>
              </a:rPr>
              <a:t>La </a:t>
            </a:r>
            <a:r>
              <a:rPr lang="es-ES" dirty="0">
                <a:solidFill>
                  <a:schemeClr val="tx1"/>
                </a:solidFill>
              </a:rPr>
              <a:t>previsión de ventas o </a:t>
            </a:r>
            <a:r>
              <a:rPr lang="es-ES" dirty="0" err="1">
                <a:solidFill>
                  <a:schemeClr val="tx1"/>
                </a:solidFill>
              </a:rPr>
              <a:t>forecast</a:t>
            </a:r>
            <a:r>
              <a:rPr lang="es-ES" dirty="0">
                <a:solidFill>
                  <a:schemeClr val="tx1"/>
                </a:solidFill>
              </a:rPr>
              <a:t> hace referencia a la estimación de </a:t>
            </a:r>
            <a:r>
              <a:rPr lang="es-ES" dirty="0" smtClean="0">
                <a:solidFill>
                  <a:schemeClr val="tx1"/>
                </a:solidFill>
              </a:rPr>
              <a:t>ventas futuras que </a:t>
            </a:r>
            <a:r>
              <a:rPr lang="es-ES" dirty="0">
                <a:solidFill>
                  <a:schemeClr val="tx1"/>
                </a:solidFill>
              </a:rPr>
              <a:t>puede tener el negocio, </a:t>
            </a:r>
            <a:r>
              <a:rPr lang="es-ES" dirty="0" smtClean="0">
                <a:solidFill>
                  <a:schemeClr val="tx1"/>
                </a:solidFill>
              </a:rPr>
              <a:t>teniendo </a:t>
            </a:r>
            <a:r>
              <a:rPr lang="es-ES" dirty="0">
                <a:solidFill>
                  <a:schemeClr val="tx1"/>
                </a:solidFill>
              </a:rPr>
              <a:t>en cuenta </a:t>
            </a:r>
            <a:r>
              <a:rPr lang="es-ES" dirty="0" smtClean="0">
                <a:solidFill>
                  <a:schemeClr val="tx1"/>
                </a:solidFill>
              </a:rPr>
              <a:t>entorno </a:t>
            </a:r>
            <a:r>
              <a:rPr lang="es-ES" dirty="0">
                <a:solidFill>
                  <a:schemeClr val="tx1"/>
                </a:solidFill>
              </a:rPr>
              <a:t>y contexto. </a:t>
            </a:r>
            <a:r>
              <a:rPr lang="es-ES" dirty="0" smtClean="0">
                <a:solidFill>
                  <a:schemeClr val="tx1"/>
                </a:solidFill>
              </a:rPr>
              <a:t>Se realiza </a:t>
            </a:r>
            <a:r>
              <a:rPr lang="es-ES" dirty="0">
                <a:solidFill>
                  <a:schemeClr val="tx1"/>
                </a:solidFill>
              </a:rPr>
              <a:t>mediante una analítica de tendencias y deduciendo hasta </a:t>
            </a:r>
            <a:r>
              <a:rPr lang="es-ES" dirty="0" smtClean="0">
                <a:solidFill>
                  <a:schemeClr val="tx1"/>
                </a:solidFill>
              </a:rPr>
              <a:t>qué punto </a:t>
            </a:r>
            <a:r>
              <a:rPr lang="es-ES" dirty="0">
                <a:solidFill>
                  <a:schemeClr val="tx1"/>
                </a:solidFill>
              </a:rPr>
              <a:t>los datos históricos de la facturación podrán influir en </a:t>
            </a:r>
            <a:r>
              <a:rPr lang="es-ES" dirty="0" smtClean="0">
                <a:solidFill>
                  <a:schemeClr val="tx1"/>
                </a:solidFill>
              </a:rPr>
              <a:t>los escenarios futuros.</a:t>
            </a:r>
            <a:endParaRPr lang="es-ES" dirty="0">
              <a:solidFill>
                <a:schemeClr val="tx1"/>
              </a:solidFill>
            </a:endParaRPr>
          </a:p>
          <a:p>
            <a:pPr algn="just"/>
            <a:r>
              <a:rPr lang="es-ES" dirty="0" smtClean="0">
                <a:solidFill>
                  <a:schemeClr val="tx1"/>
                </a:solidFill>
              </a:rPr>
              <a:t>El </a:t>
            </a:r>
            <a:r>
              <a:rPr lang="es-ES" dirty="0">
                <a:solidFill>
                  <a:schemeClr val="tx1"/>
                </a:solidFill>
              </a:rPr>
              <a:t>mapa de riesgos y el plan de contingencias van profundamente conectados. El </a:t>
            </a:r>
            <a:r>
              <a:rPr lang="es-ES" dirty="0" smtClean="0">
                <a:solidFill>
                  <a:schemeClr val="tx1"/>
                </a:solidFill>
              </a:rPr>
              <a:t>segundo paso </a:t>
            </a:r>
            <a:r>
              <a:rPr lang="es-ES" dirty="0">
                <a:solidFill>
                  <a:schemeClr val="tx1"/>
                </a:solidFill>
              </a:rPr>
              <a:t>para la creación de un plan de contingencias es la identificación de los riesgos</a:t>
            </a:r>
            <a:r>
              <a:rPr lang="es-ES" dirty="0" smtClean="0">
                <a:solidFill>
                  <a:schemeClr val="tx1"/>
                </a:solidFill>
              </a:rPr>
              <a:t>. La </a:t>
            </a:r>
            <a:r>
              <a:rPr lang="es-ES" dirty="0">
                <a:solidFill>
                  <a:schemeClr val="tx1"/>
                </a:solidFill>
              </a:rPr>
              <a:t>empresa tendrá </a:t>
            </a:r>
            <a:r>
              <a:rPr lang="es-ES" dirty="0" smtClean="0">
                <a:solidFill>
                  <a:schemeClr val="tx1"/>
                </a:solidFill>
              </a:rPr>
              <a:t>responsabilidad </a:t>
            </a:r>
            <a:r>
              <a:rPr lang="es-ES" dirty="0">
                <a:solidFill>
                  <a:schemeClr val="tx1"/>
                </a:solidFill>
              </a:rPr>
              <a:t>de efectuar un mapa de riesgos con el objetivo de analizarlos en profundidad</a:t>
            </a:r>
          </a:p>
          <a:p>
            <a:pPr algn="just"/>
            <a:endParaRPr lang="es-ES" dirty="0">
              <a:solidFill>
                <a:schemeClr val="tx1"/>
              </a:solidFill>
            </a:endParaRPr>
          </a:p>
        </p:txBody>
      </p:sp>
      <p:sp>
        <p:nvSpPr>
          <p:cNvPr id="3" name="Rectángulo 2"/>
          <p:cNvSpPr/>
          <p:nvPr/>
        </p:nvSpPr>
        <p:spPr>
          <a:xfrm>
            <a:off x="3048000" y="2951947"/>
            <a:ext cx="6096000" cy="677108"/>
          </a:xfrm>
          <a:prstGeom prst="rect">
            <a:avLst/>
          </a:prstGeom>
        </p:spPr>
        <p:txBody>
          <a:bodyPr>
            <a:spAutoFit/>
          </a:bodyPr>
          <a:lstStyle/>
          <a:p>
            <a:endParaRPr lang="en-US" sz="2000" dirty="0">
              <a:solidFill>
                <a:srgbClr val="000000"/>
              </a:solidFill>
              <a:latin typeface="Arial" panose="020B0604020202020204" pitchFamily="34" charset="0"/>
            </a:endParaRPr>
          </a:p>
          <a:p>
            <a:r>
              <a:rPr lang="es-ES" dirty="0" smtClean="0">
                <a:solidFill>
                  <a:srgbClr val="3B3B3A"/>
                </a:solidFill>
                <a:latin typeface="Arial" panose="020B0604020202020204" pitchFamily="34" charset="0"/>
              </a:rPr>
              <a:t>.</a:t>
            </a:r>
            <a:endParaRPr lang="es-ES" dirty="0">
              <a:solidFill>
                <a:srgbClr val="3B3B3A"/>
              </a:solidFill>
              <a:latin typeface="Arial" panose="020B0604020202020204" pitchFamily="34" charset="0"/>
            </a:endParaRPr>
          </a:p>
        </p:txBody>
      </p:sp>
    </p:spTree>
    <p:extLst>
      <p:ext uri="{BB962C8B-B14F-4D97-AF65-F5344CB8AC3E}">
        <p14:creationId xmlns:p14="http://schemas.microsoft.com/office/powerpoint/2010/main" val="5268511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0411" y="2903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134533" y="1833634"/>
            <a:ext cx="10732929" cy="3777622"/>
          </a:xfrm>
        </p:spPr>
        <p:txBody>
          <a:bodyPr>
            <a:noAutofit/>
          </a:bodyPr>
          <a:lstStyle/>
          <a:p>
            <a:r>
              <a:rPr lang="en-US" sz="2400" b="1" dirty="0">
                <a:solidFill>
                  <a:schemeClr val="tx1"/>
                </a:solidFill>
              </a:rPr>
              <a:t>OBJETIVOS </a:t>
            </a:r>
            <a:endParaRPr lang="en-US" sz="2400" b="1" dirty="0" smtClean="0">
              <a:solidFill>
                <a:schemeClr val="tx1"/>
              </a:solidFill>
            </a:endParaRPr>
          </a:p>
          <a:p>
            <a:pPr marL="0" indent="0">
              <a:buNone/>
            </a:pPr>
            <a:endParaRPr lang="en-US" sz="1000" dirty="0">
              <a:solidFill>
                <a:schemeClr val="tx1"/>
              </a:solidFill>
            </a:endParaRPr>
          </a:p>
          <a:p>
            <a:pPr marL="0" indent="0">
              <a:buNone/>
            </a:pPr>
            <a:r>
              <a:rPr lang="es-ES" sz="2000" b="1" dirty="0">
                <a:solidFill>
                  <a:schemeClr val="tx1"/>
                </a:solidFill>
              </a:rPr>
              <a:t>• Establecer las herramientas y la estructura necesarios para efectuar el análisis interno </a:t>
            </a:r>
            <a:r>
              <a:rPr lang="es-ES" sz="2000" b="1" dirty="0" smtClean="0">
                <a:solidFill>
                  <a:schemeClr val="tx1"/>
                </a:solidFill>
              </a:rPr>
              <a:t>de una </a:t>
            </a:r>
            <a:r>
              <a:rPr lang="es-ES" sz="2000" b="1" dirty="0">
                <a:solidFill>
                  <a:schemeClr val="tx1"/>
                </a:solidFill>
              </a:rPr>
              <a:t>empresa.</a:t>
            </a:r>
          </a:p>
          <a:p>
            <a:pPr marL="0" indent="0">
              <a:buNone/>
            </a:pPr>
            <a:r>
              <a:rPr lang="es-ES" sz="2000" b="1" dirty="0">
                <a:solidFill>
                  <a:schemeClr val="tx1"/>
                </a:solidFill>
              </a:rPr>
              <a:t>• Exponer el análisis PESTEL, sus aspectos esenciales y cómo desarrollarlo.</a:t>
            </a:r>
          </a:p>
          <a:p>
            <a:pPr marL="0" indent="0">
              <a:buNone/>
            </a:pPr>
            <a:r>
              <a:rPr lang="es-ES" sz="2000" b="1" dirty="0">
                <a:solidFill>
                  <a:schemeClr val="tx1"/>
                </a:solidFill>
              </a:rPr>
              <a:t>• Visualizar de forma global a los consumidores y su evolución en el mercado actual</a:t>
            </a:r>
            <a:r>
              <a:rPr lang="es-ES" sz="2000" b="1" dirty="0" smtClean="0">
                <a:solidFill>
                  <a:schemeClr val="tx1"/>
                </a:solidFill>
              </a:rPr>
              <a:t>. </a:t>
            </a:r>
            <a:endParaRPr lang="es-ES" sz="2000" b="1" dirty="0">
              <a:solidFill>
                <a:schemeClr val="tx1"/>
              </a:solidFill>
            </a:endParaRPr>
          </a:p>
          <a:p>
            <a:pPr marL="0" indent="0">
              <a:buNone/>
            </a:pPr>
            <a:r>
              <a:rPr lang="es-ES" sz="2000" b="1" dirty="0">
                <a:solidFill>
                  <a:schemeClr val="tx1"/>
                </a:solidFill>
              </a:rPr>
              <a:t>• Desarrollar el análisis de la competencia y los aspectos fundamentales de los que consta</a:t>
            </a:r>
            <a:r>
              <a:rPr lang="es-ES" sz="2000" b="1" dirty="0" smtClean="0">
                <a:solidFill>
                  <a:schemeClr val="tx1"/>
                </a:solidFill>
              </a:rPr>
              <a:t>.</a:t>
            </a:r>
            <a:r>
              <a:rPr lang="es-ES" sz="2000" b="1" dirty="0">
                <a:solidFill>
                  <a:schemeClr val="tx1"/>
                </a:solidFill>
              </a:rPr>
              <a:t> Análisis de PORTER</a:t>
            </a:r>
          </a:p>
          <a:p>
            <a:pPr marL="0" indent="0">
              <a:buNone/>
            </a:pPr>
            <a:r>
              <a:rPr lang="es-ES" sz="2000" b="1" dirty="0">
                <a:solidFill>
                  <a:schemeClr val="tx1"/>
                </a:solidFill>
              </a:rPr>
              <a:t>• Identificar el análisis DAFO como una herramienta fundamental para la empresa.</a:t>
            </a:r>
          </a:p>
          <a:p>
            <a:pPr marL="0" indent="0">
              <a:buNone/>
            </a:pPr>
            <a:r>
              <a:rPr lang="es-ES" sz="2000" b="1" dirty="0">
                <a:solidFill>
                  <a:schemeClr val="tx1"/>
                </a:solidFill>
              </a:rPr>
              <a:t>• Establecer la cadena de valores para detectar los </a:t>
            </a:r>
            <a:r>
              <a:rPr lang="es-ES" sz="2000" b="1" dirty="0" err="1">
                <a:solidFill>
                  <a:schemeClr val="tx1"/>
                </a:solidFill>
              </a:rPr>
              <a:t>workflows</a:t>
            </a:r>
            <a:r>
              <a:rPr lang="es-ES" sz="2000" b="1" dirty="0">
                <a:solidFill>
                  <a:schemeClr val="tx1"/>
                </a:solidFill>
              </a:rPr>
              <a:t> de la organización</a:t>
            </a:r>
            <a:r>
              <a:rPr lang="es-ES" sz="2000" b="1" dirty="0" smtClean="0">
                <a:solidFill>
                  <a:schemeClr val="tx1"/>
                </a:solidFill>
              </a:rPr>
              <a:t>.</a:t>
            </a:r>
          </a:p>
          <a:p>
            <a:pPr marL="0" indent="0">
              <a:buNone/>
            </a:pPr>
            <a:r>
              <a:rPr lang="es-ES" sz="2000" b="1" dirty="0">
                <a:solidFill>
                  <a:schemeClr val="tx1"/>
                </a:solidFill>
              </a:rPr>
              <a:t>• Exponer la importancia de los </a:t>
            </a:r>
            <a:r>
              <a:rPr lang="es-ES" sz="2000" b="1" dirty="0" err="1">
                <a:solidFill>
                  <a:schemeClr val="tx1"/>
                </a:solidFill>
              </a:rPr>
              <a:t>KPI’s</a:t>
            </a:r>
            <a:r>
              <a:rPr lang="es-ES" sz="2000" b="1" dirty="0">
                <a:solidFill>
                  <a:schemeClr val="tx1"/>
                </a:solidFill>
              </a:rPr>
              <a:t> y los </a:t>
            </a:r>
            <a:r>
              <a:rPr lang="es-ES" sz="2000" b="1" dirty="0" err="1">
                <a:solidFill>
                  <a:schemeClr val="tx1"/>
                </a:solidFill>
              </a:rPr>
              <a:t>OKR’s</a:t>
            </a:r>
            <a:r>
              <a:rPr lang="es-ES" sz="2000" b="1" dirty="0">
                <a:solidFill>
                  <a:schemeClr val="tx1"/>
                </a:solidFill>
              </a:rPr>
              <a:t> así como sus diferencias, implementaciones y estructuración.</a:t>
            </a:r>
            <a:endParaRPr lang="en-US" sz="2000" dirty="0">
              <a:solidFill>
                <a:schemeClr val="tx1"/>
              </a:solidFill>
            </a:endParaRPr>
          </a:p>
          <a:p>
            <a:pPr marL="0" indent="0">
              <a:buNone/>
            </a:pPr>
            <a:endParaRPr lang="en-US" sz="2000" dirty="0">
              <a:solidFill>
                <a:schemeClr val="tx1"/>
              </a:solidFill>
            </a:endParaRPr>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CuadroTexto 5"/>
          <p:cNvSpPr txBox="1"/>
          <p:nvPr/>
        </p:nvSpPr>
        <p:spPr>
          <a:xfrm>
            <a:off x="3675196" y="1180503"/>
            <a:ext cx="4481831" cy="492443"/>
          </a:xfrm>
          <a:prstGeom prst="rect">
            <a:avLst/>
          </a:prstGeom>
          <a:noFill/>
        </p:spPr>
        <p:txBody>
          <a:bodyPr wrap="square" rtlCol="0">
            <a:spAutoFit/>
          </a:bodyPr>
          <a:lstStyle/>
          <a:p>
            <a:pPr algn="ctr"/>
            <a:r>
              <a:rPr lang="es-ES" sz="2600" b="1" i="1" dirty="0" smtClean="0">
                <a:effectLst>
                  <a:outerShdw blurRad="38100" dist="38100" dir="2700000" algn="tl">
                    <a:srgbClr val="000000">
                      <a:alpha val="43137"/>
                    </a:srgbClr>
                  </a:outerShdw>
                </a:effectLst>
              </a:rPr>
              <a:t>ANÁLISIS ESTRATÉGICO</a:t>
            </a:r>
            <a:endParaRPr lang="en-US" sz="2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05931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50" name="7 Elipse"/>
          <p:cNvSpPr/>
          <p:nvPr/>
        </p:nvSpPr>
        <p:spPr>
          <a:xfrm>
            <a:off x="6424697" y="798284"/>
            <a:ext cx="5041589" cy="217574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763656" y="1066633"/>
            <a:ext cx="4354285" cy="1754326"/>
          </a:xfrm>
          <a:prstGeom prst="rect">
            <a:avLst/>
          </a:prstGeom>
        </p:spPr>
        <p:txBody>
          <a:bodyPr wrap="square">
            <a:spAutoFit/>
          </a:bodyPr>
          <a:lstStyle/>
          <a:p>
            <a:pPr algn="ctr"/>
            <a:r>
              <a:rPr lang="es-ES" b="1" dirty="0" smtClean="0"/>
              <a:t>Proceso </a:t>
            </a:r>
            <a:r>
              <a:rPr lang="es-ES" b="1" dirty="0"/>
              <a:t>complejo de estudio y análisis interno y externo de una</a:t>
            </a:r>
          </a:p>
          <a:p>
            <a:pPr algn="ctr"/>
            <a:r>
              <a:rPr lang="es-ES" b="1" dirty="0" smtClean="0"/>
              <a:t>Empresa cuya </a:t>
            </a:r>
            <a:r>
              <a:rPr lang="es-ES" b="1" dirty="0"/>
              <a:t>finalidad es extraer la máxima información posible para establecer un plan </a:t>
            </a:r>
            <a:r>
              <a:rPr lang="es-ES" b="1" dirty="0" smtClean="0"/>
              <a:t>de negocio que </a:t>
            </a:r>
            <a:r>
              <a:rPr lang="es-ES" b="1" dirty="0"/>
              <a:t>logre el </a:t>
            </a:r>
            <a:r>
              <a:rPr lang="es-ES" b="1" dirty="0" smtClean="0"/>
              <a:t>éxito.</a:t>
            </a:r>
            <a:endParaRPr lang="es-MX" b="1" dirty="0" smtClean="0"/>
          </a:p>
        </p:txBody>
      </p:sp>
      <p:sp>
        <p:nvSpPr>
          <p:cNvPr id="28" name="Rectángulo redondeado 27"/>
          <p:cNvSpPr/>
          <p:nvPr/>
        </p:nvSpPr>
        <p:spPr>
          <a:xfrm>
            <a:off x="741647" y="3149711"/>
            <a:ext cx="4986365" cy="148592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9" name="CuadroTexto 28"/>
          <p:cNvSpPr txBox="1"/>
          <p:nvPr/>
        </p:nvSpPr>
        <p:spPr>
          <a:xfrm>
            <a:off x="625539" y="3184486"/>
            <a:ext cx="5227950" cy="144655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INTERNO</a:t>
            </a:r>
          </a:p>
          <a:p>
            <a:endParaRPr lang="es-ES" sz="800" b="1" dirty="0" smtClean="0">
              <a:solidFill>
                <a:srgbClr val="FFFF00"/>
              </a:solidFill>
              <a:effectLst>
                <a:outerShdw blurRad="38100" dist="38100" dir="2700000" algn="tl">
                  <a:srgbClr val="000000">
                    <a:alpha val="43137"/>
                  </a:srgbClr>
                </a:outerShdw>
              </a:effectLst>
            </a:endParaRPr>
          </a:p>
          <a:p>
            <a:pPr algn="ctr"/>
            <a:r>
              <a:rPr lang="es-ES" sz="2000" b="1" i="1" dirty="0" smtClean="0">
                <a:solidFill>
                  <a:srgbClr val="FFFF00"/>
                </a:solidFill>
                <a:effectLst>
                  <a:outerShdw blurRad="38100" dist="38100" dir="2700000" algn="tl">
                    <a:srgbClr val="000000">
                      <a:alpha val="43137"/>
                    </a:srgbClr>
                  </a:outerShdw>
                </a:effectLst>
              </a:rPr>
              <a:t>Es </a:t>
            </a:r>
            <a:r>
              <a:rPr lang="es-ES" sz="2000" b="1" i="1" dirty="0">
                <a:solidFill>
                  <a:srgbClr val="FFFF00"/>
                </a:solidFill>
                <a:effectLst>
                  <a:outerShdw blurRad="38100" dist="38100" dir="2700000" algn="tl">
                    <a:srgbClr val="000000">
                      <a:alpha val="43137"/>
                    </a:srgbClr>
                  </a:outerShdw>
                </a:effectLst>
              </a:rPr>
              <a:t>la posibilidad general de que se produzca algún contratiempo u obstáculo.</a:t>
            </a:r>
            <a:endParaRPr lang="en-US" sz="2000" b="1" i="1" dirty="0">
              <a:solidFill>
                <a:srgbClr val="FFFF00"/>
              </a:solidFill>
              <a:effectLst>
                <a:outerShdw blurRad="38100" dist="38100" dir="2700000" algn="tl">
                  <a:srgbClr val="000000">
                    <a:alpha val="43137"/>
                  </a:srgbClr>
                </a:outerShdw>
              </a:effectLst>
            </a:endParaRPr>
          </a:p>
        </p:txBody>
      </p:sp>
      <p:sp>
        <p:nvSpPr>
          <p:cNvPr id="32" name="Rectángulo redondeado 31"/>
          <p:cNvSpPr/>
          <p:nvPr/>
        </p:nvSpPr>
        <p:spPr>
          <a:xfrm>
            <a:off x="6456647" y="3200513"/>
            <a:ext cx="5076235" cy="144297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CuadroTexto 32"/>
          <p:cNvSpPr txBox="1"/>
          <p:nvPr/>
        </p:nvSpPr>
        <p:spPr>
          <a:xfrm>
            <a:off x="6477600" y="3235288"/>
            <a:ext cx="5142822" cy="144655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EXTERNO</a:t>
            </a:r>
          </a:p>
          <a:p>
            <a:endParaRPr lang="es-ES" sz="800" b="1" dirty="0" smtClean="0">
              <a:solidFill>
                <a:srgbClr val="FFFF00"/>
              </a:solidFill>
              <a:effectLst>
                <a:outerShdw blurRad="38100" dist="38100" dir="2700000" algn="tl">
                  <a:srgbClr val="000000">
                    <a:alpha val="43137"/>
                  </a:srgbClr>
                </a:outerShdw>
              </a:effectLst>
            </a:endParaRPr>
          </a:p>
          <a:p>
            <a:pPr algn="ctr"/>
            <a:r>
              <a:rPr lang="es-ES" sz="2000" b="1" i="1" dirty="0" smtClean="0">
                <a:solidFill>
                  <a:srgbClr val="FFFF00"/>
                </a:solidFill>
                <a:effectLst>
                  <a:outerShdw blurRad="38100" dist="38100" dir="2700000" algn="tl">
                    <a:srgbClr val="000000">
                      <a:alpha val="43137"/>
                    </a:srgbClr>
                  </a:outerShdw>
                </a:effectLst>
              </a:rPr>
              <a:t>Hecho </a:t>
            </a:r>
            <a:r>
              <a:rPr lang="es-ES" sz="2000" b="1" i="1" dirty="0">
                <a:solidFill>
                  <a:srgbClr val="FFFF00"/>
                </a:solidFill>
                <a:effectLst>
                  <a:outerShdw blurRad="38100" dist="38100" dir="2700000" algn="tl">
                    <a:srgbClr val="000000">
                      <a:alpha val="43137"/>
                    </a:srgbClr>
                  </a:outerShdw>
                </a:effectLst>
              </a:rPr>
              <a:t>específico que, al materializarse, podría mejorar o </a:t>
            </a:r>
            <a:r>
              <a:rPr lang="es-ES" sz="2000" b="1" i="1" dirty="0" smtClean="0">
                <a:solidFill>
                  <a:srgbClr val="FFFF00"/>
                </a:solidFill>
                <a:effectLst>
                  <a:outerShdw blurRad="38100" dist="38100" dir="2700000" algn="tl">
                    <a:srgbClr val="000000">
                      <a:alpha val="43137"/>
                    </a:srgbClr>
                  </a:outerShdw>
                </a:effectLst>
              </a:rPr>
              <a:t>empeorar la </a:t>
            </a:r>
            <a:r>
              <a:rPr lang="es-ES" sz="2000" b="1" i="1" dirty="0">
                <a:solidFill>
                  <a:srgbClr val="FFFF00"/>
                </a:solidFill>
                <a:effectLst>
                  <a:outerShdw blurRad="38100" dist="38100" dir="2700000" algn="tl">
                    <a:srgbClr val="000000">
                      <a:alpha val="43137"/>
                    </a:srgbClr>
                  </a:outerShdw>
                </a:effectLst>
              </a:rPr>
              <a:t>situación de la empresa.</a:t>
            </a:r>
            <a:endParaRPr lang="en-US" sz="2000" b="1" i="1" dirty="0">
              <a:solidFill>
                <a:srgbClr val="FFFF00"/>
              </a:solidFill>
              <a:effectLst>
                <a:outerShdw blurRad="38100" dist="38100" dir="2700000" algn="tl">
                  <a:srgbClr val="000000">
                    <a:alpha val="43137"/>
                  </a:srgbClr>
                </a:outerShdw>
              </a:effectLst>
            </a:endParaRPr>
          </a:p>
        </p:txBody>
      </p:sp>
      <p:sp>
        <p:nvSpPr>
          <p:cNvPr id="3" name="Rectángulo 2"/>
          <p:cNvSpPr/>
          <p:nvPr/>
        </p:nvSpPr>
        <p:spPr>
          <a:xfrm>
            <a:off x="756161" y="4950317"/>
            <a:ext cx="4986365" cy="1477328"/>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b="1" dirty="0" smtClean="0">
                <a:effectLst>
                  <a:outerShdw blurRad="38100" dist="38100" dir="2700000" algn="tl">
                    <a:srgbClr val="000000">
                      <a:alpha val="43137"/>
                    </a:srgbClr>
                  </a:outerShdw>
                </a:effectLst>
                <a:latin typeface="Arial" panose="020B0604020202020204" pitchFamily="34" charset="0"/>
              </a:rPr>
              <a:t>Análisis de </a:t>
            </a:r>
            <a:r>
              <a:rPr lang="es-ES" b="1" dirty="0">
                <a:effectLst>
                  <a:outerShdw blurRad="38100" dist="38100" dir="2700000" algn="tl">
                    <a:srgbClr val="000000">
                      <a:alpha val="43137"/>
                    </a:srgbClr>
                  </a:outerShdw>
                </a:effectLst>
                <a:latin typeface="Arial" panose="020B0604020202020204" pitchFamily="34" charset="0"/>
              </a:rPr>
              <a:t>la actividad </a:t>
            </a:r>
            <a:r>
              <a:rPr lang="es-ES" b="1" dirty="0" smtClean="0">
                <a:effectLst>
                  <a:outerShdw blurRad="38100" dist="38100" dir="2700000" algn="tl">
                    <a:srgbClr val="000000">
                      <a:alpha val="43137"/>
                    </a:srgbClr>
                  </a:outerShdw>
                </a:effectLst>
                <a:latin typeface="Arial" panose="020B0604020202020204" pitchFamily="34" charset="0"/>
              </a:rPr>
              <a:t>de </a:t>
            </a:r>
            <a:r>
              <a:rPr lang="es-ES" b="1" dirty="0">
                <a:effectLst>
                  <a:outerShdw blurRad="38100" dist="38100" dir="2700000" algn="tl">
                    <a:srgbClr val="000000">
                      <a:alpha val="43137"/>
                    </a:srgbClr>
                  </a:outerShdw>
                </a:effectLst>
                <a:latin typeface="Arial" panose="020B0604020202020204" pitchFamily="34" charset="0"/>
              </a:rPr>
              <a:t>la empresa para identificar los puntos débiles</a:t>
            </a:r>
          </a:p>
          <a:p>
            <a:pPr algn="ctr"/>
            <a:r>
              <a:rPr lang="es-ES" b="1" dirty="0">
                <a:effectLst>
                  <a:outerShdw blurRad="38100" dist="38100" dir="2700000" algn="tl">
                    <a:srgbClr val="000000">
                      <a:alpha val="43137"/>
                    </a:srgbClr>
                  </a:outerShdw>
                </a:effectLst>
                <a:latin typeface="Arial" panose="020B0604020202020204" pitchFamily="34" charset="0"/>
              </a:rPr>
              <a:t>y establecer un plan de mejoras. </a:t>
            </a:r>
            <a:r>
              <a:rPr lang="es-ES" b="1" dirty="0" smtClean="0">
                <a:effectLst>
                  <a:outerShdw blurRad="38100" dist="38100" dir="2700000" algn="tl">
                    <a:srgbClr val="000000">
                      <a:alpha val="43137"/>
                    </a:srgbClr>
                  </a:outerShdw>
                </a:effectLst>
                <a:latin typeface="Arial" panose="020B0604020202020204" pitchFamily="34" charset="0"/>
              </a:rPr>
              <a:t>Ayuda </a:t>
            </a:r>
            <a:r>
              <a:rPr lang="es-ES" b="1" dirty="0">
                <a:effectLst>
                  <a:outerShdw blurRad="38100" dist="38100" dir="2700000" algn="tl">
                    <a:srgbClr val="000000">
                      <a:alpha val="43137"/>
                    </a:srgbClr>
                  </a:outerShdw>
                </a:effectLst>
                <a:latin typeface="Arial" panose="020B0604020202020204" pitchFamily="34" charset="0"/>
              </a:rPr>
              <a:t>a conocer y entender hasta dónde puede </a:t>
            </a:r>
            <a:r>
              <a:rPr lang="es-ES" b="1" dirty="0" smtClean="0">
                <a:effectLst>
                  <a:outerShdw blurRad="38100" dist="38100" dir="2700000" algn="tl">
                    <a:srgbClr val="000000">
                      <a:alpha val="43137"/>
                    </a:srgbClr>
                  </a:outerShdw>
                </a:effectLst>
                <a:latin typeface="Arial" panose="020B0604020202020204" pitchFamily="34" charset="0"/>
              </a:rPr>
              <a:t>llegar la compañía.</a:t>
            </a:r>
            <a:endParaRPr lang="en-US" b="1" dirty="0">
              <a:effectLst>
                <a:outerShdw blurRad="38100" dist="38100" dir="2700000" algn="tl">
                  <a:srgbClr val="000000">
                    <a:alpha val="43137"/>
                  </a:srgbClr>
                </a:outerShdw>
              </a:effectLst>
            </a:endParaRPr>
          </a:p>
        </p:txBody>
      </p:sp>
      <p:sp>
        <p:nvSpPr>
          <p:cNvPr id="17" name="Rectángulo 16"/>
          <p:cNvSpPr/>
          <p:nvPr/>
        </p:nvSpPr>
        <p:spPr>
          <a:xfrm>
            <a:off x="6496562" y="4957577"/>
            <a:ext cx="4986365" cy="1477328"/>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b="1" dirty="0" smtClean="0">
                <a:effectLst>
                  <a:outerShdw blurRad="38100" dist="38100" dir="2700000" algn="tl">
                    <a:srgbClr val="000000">
                      <a:alpha val="43137"/>
                    </a:srgbClr>
                  </a:outerShdw>
                </a:effectLst>
                <a:latin typeface="Arial" panose="020B0604020202020204" pitchFamily="34" charset="0"/>
              </a:rPr>
              <a:t>Estudio </a:t>
            </a:r>
            <a:r>
              <a:rPr lang="es-ES" b="1" dirty="0">
                <a:effectLst>
                  <a:outerShdw blurRad="38100" dist="38100" dir="2700000" algn="tl">
                    <a:srgbClr val="000000">
                      <a:alpha val="43137"/>
                    </a:srgbClr>
                  </a:outerShdw>
                </a:effectLst>
                <a:latin typeface="Arial" panose="020B0604020202020204" pitchFamily="34" charset="0"/>
              </a:rPr>
              <a:t>pormenorizado del sector en el que opera </a:t>
            </a:r>
            <a:r>
              <a:rPr lang="es-ES" b="1" dirty="0" smtClean="0">
                <a:effectLst>
                  <a:outerShdw blurRad="38100" dist="38100" dir="2700000" algn="tl">
                    <a:srgbClr val="000000">
                      <a:alpha val="43137"/>
                    </a:srgbClr>
                  </a:outerShdw>
                </a:effectLst>
                <a:latin typeface="Arial" panose="020B0604020202020204" pitchFamily="34" charset="0"/>
              </a:rPr>
              <a:t>la empresa</a:t>
            </a:r>
            <a:r>
              <a:rPr lang="es-ES" b="1" dirty="0">
                <a:effectLst>
                  <a:outerShdw blurRad="38100" dist="38100" dir="2700000" algn="tl">
                    <a:srgbClr val="000000">
                      <a:alpha val="43137"/>
                    </a:srgbClr>
                  </a:outerShdw>
                </a:effectLst>
                <a:latin typeface="Arial" panose="020B0604020202020204" pitchFamily="34" charset="0"/>
              </a:rPr>
              <a:t>. Mediciones </a:t>
            </a:r>
            <a:r>
              <a:rPr lang="es-ES" b="1" dirty="0" smtClean="0">
                <a:effectLst>
                  <a:outerShdw blurRad="38100" dist="38100" dir="2700000" algn="tl">
                    <a:srgbClr val="000000">
                      <a:alpha val="43137"/>
                    </a:srgbClr>
                  </a:outerShdw>
                </a:effectLst>
                <a:latin typeface="Arial" panose="020B0604020202020204" pitchFamily="34" charset="0"/>
              </a:rPr>
              <a:t>para </a:t>
            </a:r>
            <a:r>
              <a:rPr lang="es-ES" b="1" dirty="0">
                <a:effectLst>
                  <a:outerShdw blurRad="38100" dist="38100" dir="2700000" algn="tl">
                    <a:srgbClr val="000000">
                      <a:alpha val="43137"/>
                    </a:srgbClr>
                  </a:outerShdw>
                </a:effectLst>
                <a:latin typeface="Arial" panose="020B0604020202020204" pitchFamily="34" charset="0"/>
              </a:rPr>
              <a:t>conocer hacia dónde se encamina ese sector y </a:t>
            </a:r>
            <a:r>
              <a:rPr lang="es-ES" b="1" dirty="0" smtClean="0">
                <a:effectLst>
                  <a:outerShdw blurRad="38100" dist="38100" dir="2700000" algn="tl">
                    <a:srgbClr val="000000">
                      <a:alpha val="43137"/>
                    </a:srgbClr>
                  </a:outerShdw>
                </a:effectLst>
                <a:latin typeface="Arial" panose="020B0604020202020204" pitchFamily="34" charset="0"/>
              </a:rPr>
              <a:t>ayudarán a conocer </a:t>
            </a:r>
            <a:r>
              <a:rPr lang="es-ES" b="1" dirty="0">
                <a:effectLst>
                  <a:outerShdw blurRad="38100" dist="38100" dir="2700000" algn="tl">
                    <a:srgbClr val="000000">
                      <a:alpha val="43137"/>
                    </a:srgbClr>
                  </a:outerShdw>
                </a:effectLst>
                <a:latin typeface="Arial" panose="020B0604020202020204" pitchFamily="34" charset="0"/>
              </a:rPr>
              <a:t>y entender cómo</a:t>
            </a:r>
          </a:p>
          <a:p>
            <a:pPr algn="ctr"/>
            <a:r>
              <a:rPr lang="es-ES" b="1" dirty="0">
                <a:effectLst>
                  <a:outerShdw blurRad="38100" dist="38100" dir="2700000" algn="tl">
                    <a:srgbClr val="000000">
                      <a:alpha val="43137"/>
                    </a:srgbClr>
                  </a:outerShdw>
                </a:effectLst>
                <a:latin typeface="Arial" panose="020B0604020202020204" pitchFamily="34" charset="0"/>
              </a:rPr>
              <a:t>evoluciona el </a:t>
            </a:r>
            <a:r>
              <a:rPr lang="es-ES" b="1" dirty="0" smtClean="0">
                <a:effectLst>
                  <a:outerShdw blurRad="38100" dist="38100" dir="2700000" algn="tl">
                    <a:srgbClr val="000000">
                      <a:alpha val="43137"/>
                    </a:srgbClr>
                  </a:outerShdw>
                </a:effectLst>
                <a:latin typeface="Arial" panose="020B0604020202020204" pitchFamily="34" charset="0"/>
              </a:rPr>
              <a:t>mercado y los clientes</a:t>
            </a:r>
            <a:r>
              <a:rPr lang="es-ES" b="1" dirty="0">
                <a:effectLst>
                  <a:outerShdw blurRad="38100" dist="38100" dir="2700000" algn="tl">
                    <a:srgbClr val="000000">
                      <a:alpha val="43137"/>
                    </a:srgbClr>
                  </a:outerShdw>
                </a:effectLst>
                <a:latin typeface="Arial" panose="020B0604020202020204" pitchFamily="34" charset="0"/>
              </a:rPr>
              <a: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07260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50" name="7 Elipse"/>
          <p:cNvSpPr/>
          <p:nvPr/>
        </p:nvSpPr>
        <p:spPr>
          <a:xfrm>
            <a:off x="6424697" y="798285"/>
            <a:ext cx="5041589" cy="1908512"/>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763656" y="1095661"/>
            <a:ext cx="4455887" cy="1477328"/>
          </a:xfrm>
          <a:prstGeom prst="rect">
            <a:avLst/>
          </a:prstGeom>
        </p:spPr>
        <p:txBody>
          <a:bodyPr wrap="square">
            <a:spAutoFit/>
          </a:bodyPr>
          <a:lstStyle/>
          <a:p>
            <a:pPr algn="ctr"/>
            <a:r>
              <a:rPr lang="es-ES" b="1" dirty="0" smtClean="0"/>
              <a:t>La empresa debe tener </a:t>
            </a:r>
            <a:r>
              <a:rPr lang="es-ES" b="1" dirty="0"/>
              <a:t>la capacidad de sintetizar </a:t>
            </a:r>
            <a:r>
              <a:rPr lang="es-ES" b="1" dirty="0" smtClean="0"/>
              <a:t>todas sus actividades, </a:t>
            </a:r>
            <a:r>
              <a:rPr lang="es-ES" b="1" dirty="0"/>
              <a:t>así </a:t>
            </a:r>
            <a:r>
              <a:rPr lang="es-ES" b="1" dirty="0" smtClean="0"/>
              <a:t>obtendrá </a:t>
            </a:r>
            <a:r>
              <a:rPr lang="es-ES" b="1" dirty="0"/>
              <a:t>una perspectiva completa de la organización, con sus puntos fuertes y </a:t>
            </a:r>
            <a:r>
              <a:rPr lang="es-ES" b="1" dirty="0" smtClean="0"/>
              <a:t>sus </a:t>
            </a:r>
            <a:r>
              <a:rPr lang="es-ES" b="1" dirty="0"/>
              <a:t>principales retos.</a:t>
            </a:r>
            <a:endParaRPr lang="es-MX" b="1" dirty="0" smtClean="0"/>
          </a:p>
        </p:txBody>
      </p:sp>
      <p:sp>
        <p:nvSpPr>
          <p:cNvPr id="28" name="Rectángulo redondeado 27"/>
          <p:cNvSpPr/>
          <p:nvPr/>
        </p:nvSpPr>
        <p:spPr>
          <a:xfrm>
            <a:off x="1480456" y="2711519"/>
            <a:ext cx="3018971" cy="47744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9" name="CuadroTexto 28"/>
          <p:cNvSpPr txBox="1"/>
          <p:nvPr/>
        </p:nvSpPr>
        <p:spPr>
          <a:xfrm>
            <a:off x="1480456" y="2746292"/>
            <a:ext cx="3018971" cy="400111"/>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SITUACIÓN BASE</a:t>
            </a:r>
            <a:endParaRPr lang="en-US" sz="2000" b="1" i="1" dirty="0">
              <a:solidFill>
                <a:srgbClr val="FFFF00"/>
              </a:solidFill>
              <a:effectLst>
                <a:outerShdw blurRad="38100" dist="38100" dir="2700000" algn="tl">
                  <a:srgbClr val="000000">
                    <a:alpha val="43137"/>
                  </a:srgbClr>
                </a:outerShdw>
              </a:effectLst>
            </a:endParaRPr>
          </a:p>
        </p:txBody>
      </p:sp>
      <p:sp>
        <p:nvSpPr>
          <p:cNvPr id="32" name="Rectángulo redondeado 31"/>
          <p:cNvSpPr/>
          <p:nvPr/>
        </p:nvSpPr>
        <p:spPr>
          <a:xfrm>
            <a:off x="7634510" y="2765091"/>
            <a:ext cx="2206171" cy="42664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CuadroTexto 32"/>
          <p:cNvSpPr txBox="1"/>
          <p:nvPr/>
        </p:nvSpPr>
        <p:spPr>
          <a:xfrm>
            <a:off x="7634510" y="2765091"/>
            <a:ext cx="2206172" cy="40011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VENTAJAS</a:t>
            </a:r>
            <a:endParaRPr lang="en-US" sz="2000" b="1" i="1" dirty="0">
              <a:solidFill>
                <a:srgbClr val="FFFF00"/>
              </a:solidFill>
              <a:effectLst>
                <a:outerShdw blurRad="38100" dist="38100" dir="2700000" algn="tl">
                  <a:srgbClr val="000000">
                    <a:alpha val="43137"/>
                  </a:srgbClr>
                </a:outerShdw>
              </a:effectLst>
            </a:endParaRPr>
          </a:p>
        </p:txBody>
      </p:sp>
      <p:sp>
        <p:nvSpPr>
          <p:cNvPr id="3" name="Rectángulo 2"/>
          <p:cNvSpPr/>
          <p:nvPr/>
        </p:nvSpPr>
        <p:spPr>
          <a:xfrm>
            <a:off x="1480456" y="3455351"/>
            <a:ext cx="3018971" cy="1754326"/>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b="1" dirty="0" smtClean="0">
                <a:effectLst>
                  <a:outerShdw blurRad="38100" dist="38100" dir="2700000" algn="tl">
                    <a:srgbClr val="000000">
                      <a:alpha val="43137"/>
                    </a:srgbClr>
                  </a:outerShdw>
                </a:effectLst>
                <a:latin typeface="Arial" panose="020B0604020202020204" pitchFamily="34" charset="0"/>
              </a:rPr>
              <a:t>Análisis interno de la empresa.</a:t>
            </a:r>
          </a:p>
          <a:p>
            <a:pPr algn="ctr"/>
            <a:endParaRPr lang="es-ES" b="1" dirty="0" smtClean="0">
              <a:effectLst>
                <a:outerShdw blurRad="38100" dist="38100" dir="2700000" algn="tl">
                  <a:srgbClr val="000000">
                    <a:alpha val="43137"/>
                  </a:srgbClr>
                </a:outerShdw>
              </a:effectLst>
              <a:latin typeface="Arial" panose="020B0604020202020204" pitchFamily="34" charset="0"/>
            </a:endParaRPr>
          </a:p>
          <a:p>
            <a:pPr algn="ctr"/>
            <a:r>
              <a:rPr lang="es-ES" b="1" dirty="0" smtClean="0">
                <a:effectLst>
                  <a:outerShdw blurRad="38100" dist="38100" dir="2700000" algn="tl">
                    <a:srgbClr val="000000">
                      <a:alpha val="43137"/>
                    </a:srgbClr>
                  </a:outerShdw>
                </a:effectLst>
                <a:latin typeface="Arial" panose="020B0604020202020204" pitchFamily="34" charset="0"/>
              </a:rPr>
              <a:t>La </a:t>
            </a:r>
            <a:r>
              <a:rPr lang="es-ES" b="1" dirty="0">
                <a:effectLst>
                  <a:outerShdw blurRad="38100" dist="38100" dir="2700000" algn="tl">
                    <a:srgbClr val="000000">
                      <a:alpha val="43137"/>
                    </a:srgbClr>
                  </a:outerShdw>
                </a:effectLst>
                <a:latin typeface="Arial" panose="020B0604020202020204" pitchFamily="34" charset="0"/>
              </a:rPr>
              <a:t>empresa como entidad a nivel sistémico en su contexto. </a:t>
            </a:r>
          </a:p>
        </p:txBody>
      </p:sp>
      <p:sp>
        <p:nvSpPr>
          <p:cNvPr id="17" name="Rectángulo 16"/>
          <p:cNvSpPr/>
          <p:nvPr/>
        </p:nvSpPr>
        <p:spPr>
          <a:xfrm>
            <a:off x="5936350" y="3462608"/>
            <a:ext cx="5648176" cy="2970044"/>
          </a:xfrm>
          <a:prstGeom prst="rect">
            <a:avLst/>
          </a:prstGeom>
          <a:solidFill>
            <a:schemeClr val="accent2">
              <a:lumMod val="20000"/>
              <a:lumOff val="80000"/>
            </a:schemeClr>
          </a:solidFill>
          <a:ln w="76200">
            <a:solidFill>
              <a:schemeClr val="tx1"/>
            </a:solidFill>
          </a:ln>
        </p:spPr>
        <p:txBody>
          <a:bodyPr wrap="square">
            <a:spAutoFit/>
          </a:bodyPr>
          <a:lstStyle/>
          <a:p>
            <a:pPr algn="ctr">
              <a:spcBef>
                <a:spcPts val="600"/>
              </a:spcBef>
            </a:pPr>
            <a:r>
              <a:rPr lang="es-ES" b="1" dirty="0">
                <a:effectLst>
                  <a:outerShdw blurRad="38100" dist="38100" dir="2700000" algn="tl">
                    <a:srgbClr val="000000">
                      <a:alpha val="43137"/>
                    </a:srgbClr>
                  </a:outerShdw>
                </a:effectLst>
                <a:latin typeface="Arial" panose="020B0604020202020204" pitchFamily="34" charset="0"/>
              </a:rPr>
              <a:t>• </a:t>
            </a:r>
            <a:r>
              <a:rPr lang="es-ES" b="1" dirty="0" smtClean="0">
                <a:effectLst>
                  <a:outerShdw blurRad="38100" dist="38100" dir="2700000" algn="tl">
                    <a:srgbClr val="000000">
                      <a:alpha val="43137"/>
                    </a:srgbClr>
                  </a:outerShdw>
                </a:effectLst>
                <a:latin typeface="Arial" panose="020B0604020202020204" pitchFamily="34" charset="0"/>
              </a:rPr>
              <a:t>Hoja </a:t>
            </a:r>
            <a:r>
              <a:rPr lang="es-ES" b="1" dirty="0">
                <a:effectLst>
                  <a:outerShdw blurRad="38100" dist="38100" dir="2700000" algn="tl">
                    <a:srgbClr val="000000">
                      <a:alpha val="43137"/>
                    </a:srgbClr>
                  </a:outerShdw>
                </a:effectLst>
                <a:latin typeface="Arial" panose="020B0604020202020204" pitchFamily="34" charset="0"/>
              </a:rPr>
              <a:t>de ruta a nivel estratégico.</a:t>
            </a:r>
          </a:p>
          <a:p>
            <a:pPr algn="ctr">
              <a:spcBef>
                <a:spcPts val="600"/>
              </a:spcBef>
            </a:pPr>
            <a:r>
              <a:rPr lang="es-ES" b="1" dirty="0">
                <a:effectLst>
                  <a:outerShdw blurRad="38100" dist="38100" dir="2700000" algn="tl">
                    <a:srgbClr val="000000">
                      <a:alpha val="43137"/>
                    </a:srgbClr>
                  </a:outerShdw>
                </a:effectLst>
                <a:latin typeface="Arial" panose="020B0604020202020204" pitchFamily="34" charset="0"/>
              </a:rPr>
              <a:t>• </a:t>
            </a:r>
            <a:r>
              <a:rPr lang="es-ES" b="1" dirty="0" smtClean="0">
                <a:effectLst>
                  <a:outerShdw blurRad="38100" dist="38100" dir="2700000" algn="tl">
                    <a:srgbClr val="000000">
                      <a:alpha val="43137"/>
                    </a:srgbClr>
                  </a:outerShdw>
                </a:effectLst>
                <a:latin typeface="Arial" panose="020B0604020202020204" pitchFamily="34" charset="0"/>
              </a:rPr>
              <a:t>Herramienta para </a:t>
            </a:r>
            <a:r>
              <a:rPr lang="es-ES" b="1" dirty="0">
                <a:effectLst>
                  <a:outerShdw blurRad="38100" dist="38100" dir="2700000" algn="tl">
                    <a:srgbClr val="000000">
                      <a:alpha val="43137"/>
                    </a:srgbClr>
                  </a:outerShdw>
                </a:effectLst>
                <a:latin typeface="Arial" panose="020B0604020202020204" pitchFamily="34" charset="0"/>
              </a:rPr>
              <a:t>la comunicación de la idea de negocio a </a:t>
            </a:r>
            <a:r>
              <a:rPr lang="es-ES" b="1" dirty="0" smtClean="0">
                <a:effectLst>
                  <a:outerShdw blurRad="38100" dist="38100" dir="2700000" algn="tl">
                    <a:srgbClr val="000000">
                      <a:alpha val="43137"/>
                    </a:srgbClr>
                  </a:outerShdw>
                </a:effectLst>
                <a:latin typeface="Arial" panose="020B0604020202020204" pitchFamily="34" charset="0"/>
              </a:rPr>
              <a:t>lo </a:t>
            </a:r>
            <a:r>
              <a:rPr lang="es-ES" b="1" dirty="0" err="1" smtClean="0">
                <a:effectLst>
                  <a:outerShdw blurRad="38100" dist="38100" dir="2700000" algn="tl">
                    <a:srgbClr val="000000">
                      <a:alpha val="43137"/>
                    </a:srgbClr>
                  </a:outerShdw>
                </a:effectLst>
                <a:latin typeface="Arial" panose="020B0604020202020204" pitchFamily="34" charset="0"/>
              </a:rPr>
              <a:t>stakeholder´s</a:t>
            </a:r>
            <a:r>
              <a:rPr lang="es-ES" b="1" dirty="0" smtClean="0">
                <a:effectLst>
                  <a:outerShdw blurRad="38100" dist="38100" dir="2700000" algn="tl">
                    <a:srgbClr val="000000">
                      <a:alpha val="43137"/>
                    </a:srgbClr>
                  </a:outerShdw>
                </a:effectLst>
                <a:latin typeface="Arial" panose="020B0604020202020204" pitchFamily="34" charset="0"/>
              </a:rPr>
              <a:t>.</a:t>
            </a:r>
            <a:endParaRPr lang="es-ES" b="1" dirty="0">
              <a:effectLst>
                <a:outerShdw blurRad="38100" dist="38100" dir="2700000" algn="tl">
                  <a:srgbClr val="000000">
                    <a:alpha val="43137"/>
                  </a:srgbClr>
                </a:outerShdw>
              </a:effectLst>
              <a:latin typeface="Arial" panose="020B0604020202020204" pitchFamily="34" charset="0"/>
            </a:endParaRPr>
          </a:p>
          <a:p>
            <a:pPr algn="ctr">
              <a:spcBef>
                <a:spcPts val="600"/>
              </a:spcBef>
            </a:pPr>
            <a:r>
              <a:rPr lang="es-ES" b="1" dirty="0">
                <a:effectLst>
                  <a:outerShdw blurRad="38100" dist="38100" dir="2700000" algn="tl">
                    <a:srgbClr val="000000">
                      <a:alpha val="43137"/>
                    </a:srgbClr>
                  </a:outerShdw>
                </a:effectLst>
                <a:latin typeface="Arial" panose="020B0604020202020204" pitchFamily="34" charset="0"/>
              </a:rPr>
              <a:t>• </a:t>
            </a:r>
            <a:r>
              <a:rPr lang="es-ES" b="1" dirty="0" smtClean="0">
                <a:effectLst>
                  <a:outerShdw blurRad="38100" dist="38100" dir="2700000" algn="tl">
                    <a:srgbClr val="000000">
                      <a:alpha val="43137"/>
                    </a:srgbClr>
                  </a:outerShdw>
                </a:effectLst>
                <a:latin typeface="Arial" panose="020B0604020202020204" pitchFamily="34" charset="0"/>
              </a:rPr>
              <a:t>Mayor coherencia </a:t>
            </a:r>
            <a:r>
              <a:rPr lang="es-ES" b="1" dirty="0">
                <a:effectLst>
                  <a:outerShdw blurRad="38100" dist="38100" dir="2700000" algn="tl">
                    <a:srgbClr val="000000">
                      <a:alpha val="43137"/>
                    </a:srgbClr>
                  </a:outerShdw>
                </a:effectLst>
                <a:latin typeface="Arial" panose="020B0604020202020204" pitchFamily="34" charset="0"/>
              </a:rPr>
              <a:t>y cohesión del proyecto.</a:t>
            </a:r>
          </a:p>
          <a:p>
            <a:pPr algn="ctr">
              <a:spcBef>
                <a:spcPts val="600"/>
              </a:spcBef>
            </a:pPr>
            <a:r>
              <a:rPr lang="es-ES" b="1" dirty="0">
                <a:effectLst>
                  <a:outerShdw blurRad="38100" dist="38100" dir="2700000" algn="tl">
                    <a:srgbClr val="000000">
                      <a:alpha val="43137"/>
                    </a:srgbClr>
                  </a:outerShdw>
                </a:effectLst>
                <a:latin typeface="Arial" panose="020B0604020202020204" pitchFamily="34" charset="0"/>
              </a:rPr>
              <a:t>• </a:t>
            </a:r>
            <a:r>
              <a:rPr lang="es-ES" b="1" dirty="0" smtClean="0">
                <a:effectLst>
                  <a:outerShdw blurRad="38100" dist="38100" dir="2700000" algn="tl">
                    <a:srgbClr val="000000">
                      <a:alpha val="43137"/>
                    </a:srgbClr>
                  </a:outerShdw>
                </a:effectLst>
                <a:latin typeface="Arial" panose="020B0604020202020204" pitchFamily="34" charset="0"/>
              </a:rPr>
              <a:t>Profundiza en el conocimiento del mercado.</a:t>
            </a:r>
            <a:endParaRPr lang="es-ES" b="1" dirty="0">
              <a:effectLst>
                <a:outerShdw blurRad="38100" dist="38100" dir="2700000" algn="tl">
                  <a:srgbClr val="000000">
                    <a:alpha val="43137"/>
                  </a:srgbClr>
                </a:outerShdw>
              </a:effectLst>
              <a:latin typeface="Arial" panose="020B0604020202020204" pitchFamily="34" charset="0"/>
            </a:endParaRPr>
          </a:p>
          <a:p>
            <a:pPr algn="ctr">
              <a:spcBef>
                <a:spcPts val="600"/>
              </a:spcBef>
            </a:pPr>
            <a:r>
              <a:rPr lang="es-ES" b="1" dirty="0">
                <a:effectLst>
                  <a:outerShdw blurRad="38100" dist="38100" dir="2700000" algn="tl">
                    <a:srgbClr val="000000">
                      <a:alpha val="43137"/>
                    </a:srgbClr>
                  </a:outerShdw>
                </a:effectLst>
                <a:latin typeface="Arial" panose="020B0604020202020204" pitchFamily="34" charset="0"/>
              </a:rPr>
              <a:t>• Posibilita el estudio de la viabilidad de la empresa.</a:t>
            </a:r>
          </a:p>
          <a:p>
            <a:pPr algn="ctr">
              <a:spcBef>
                <a:spcPts val="600"/>
              </a:spcBef>
            </a:pPr>
            <a:r>
              <a:rPr lang="es-ES" b="1" dirty="0">
                <a:effectLst>
                  <a:outerShdw blurRad="38100" dist="38100" dir="2700000" algn="tl">
                    <a:srgbClr val="000000">
                      <a:alpha val="43137"/>
                    </a:srgbClr>
                  </a:outerShdw>
                </a:effectLst>
                <a:latin typeface="Arial" panose="020B0604020202020204" pitchFamily="34" charset="0"/>
              </a:rPr>
              <a:t>• Facilita </a:t>
            </a:r>
            <a:r>
              <a:rPr lang="es-ES" b="1" dirty="0" smtClean="0">
                <a:effectLst>
                  <a:outerShdw blurRad="38100" dist="38100" dir="2700000" algn="tl">
                    <a:srgbClr val="000000">
                      <a:alpha val="43137"/>
                    </a:srgbClr>
                  </a:outerShdw>
                </a:effectLst>
                <a:latin typeface="Arial" panose="020B0604020202020204" pitchFamily="34" charset="0"/>
              </a:rPr>
              <a:t>el establecimiento de </a:t>
            </a:r>
            <a:r>
              <a:rPr lang="es-ES" b="1" dirty="0">
                <a:effectLst>
                  <a:outerShdw blurRad="38100" dist="38100" dir="2700000" algn="tl">
                    <a:srgbClr val="000000">
                      <a:alpha val="43137"/>
                    </a:srgbClr>
                  </a:outerShdw>
                </a:effectLst>
                <a:latin typeface="Arial" panose="020B0604020202020204" pitchFamily="34" charset="0"/>
              </a:rPr>
              <a:t>objetivos a corto y largo plazo, así como planes </a:t>
            </a:r>
            <a:r>
              <a:rPr lang="es-ES" b="1" dirty="0" smtClean="0">
                <a:effectLst>
                  <a:outerShdw blurRad="38100" dist="38100" dir="2700000" algn="tl">
                    <a:srgbClr val="000000">
                      <a:alpha val="43137"/>
                    </a:srgbClr>
                  </a:outerShdw>
                </a:effectLst>
                <a:latin typeface="Arial" panose="020B0604020202020204" pitchFamily="34" charset="0"/>
              </a:rPr>
              <a:t>de contingencias.</a:t>
            </a:r>
            <a:endParaRPr lang="en-US" b="1" dirty="0">
              <a:effectLst>
                <a:outerShdw blurRad="38100" dist="38100" dir="2700000" algn="tl">
                  <a:srgbClr val="000000">
                    <a:alpha val="43137"/>
                  </a:srgbClr>
                </a:outerShdw>
              </a:effectLst>
            </a:endParaRPr>
          </a:p>
        </p:txBody>
      </p:sp>
      <p:sp>
        <p:nvSpPr>
          <p:cNvPr id="4" name="CuadroTexto 3"/>
          <p:cNvSpPr txBox="1"/>
          <p:nvPr/>
        </p:nvSpPr>
        <p:spPr>
          <a:xfrm>
            <a:off x="1065518" y="1799771"/>
            <a:ext cx="5112436"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Análisis Interno - Business plan</a:t>
            </a:r>
            <a:endParaRPr lang="en-US" sz="2400" b="1" i="1" dirty="0">
              <a:effectLst>
                <a:outerShdw blurRad="38100" dist="38100" dir="2700000" algn="tl">
                  <a:srgbClr val="000000">
                    <a:alpha val="43137"/>
                  </a:srgbClr>
                </a:outerShdw>
              </a:effectLst>
            </a:endParaRPr>
          </a:p>
        </p:txBody>
      </p:sp>
      <p:sp>
        <p:nvSpPr>
          <p:cNvPr id="5" name="Flecha derecha 4"/>
          <p:cNvSpPr/>
          <p:nvPr/>
        </p:nvSpPr>
        <p:spPr>
          <a:xfrm>
            <a:off x="4760688" y="3657598"/>
            <a:ext cx="914400" cy="12917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9741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50" name="7 Elipse"/>
          <p:cNvSpPr/>
          <p:nvPr/>
        </p:nvSpPr>
        <p:spPr>
          <a:xfrm>
            <a:off x="6424697" y="798285"/>
            <a:ext cx="5041589" cy="1908512"/>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662058" y="1023091"/>
            <a:ext cx="4601030" cy="1477328"/>
          </a:xfrm>
          <a:prstGeom prst="rect">
            <a:avLst/>
          </a:prstGeom>
        </p:spPr>
        <p:txBody>
          <a:bodyPr wrap="square">
            <a:spAutoFit/>
          </a:bodyPr>
          <a:lstStyle/>
          <a:p>
            <a:pPr algn="ctr"/>
            <a:r>
              <a:rPr lang="es-ES" b="1" dirty="0" smtClean="0"/>
              <a:t>El análisis estratégico marca </a:t>
            </a:r>
            <a:r>
              <a:rPr lang="es-ES" b="1" dirty="0"/>
              <a:t>la dirección general, especifica los negocios, aísla las nuevas oportunidades y amenazas e identifica los objetivos de crecimiento</a:t>
            </a:r>
          </a:p>
        </p:txBody>
      </p:sp>
      <p:sp>
        <p:nvSpPr>
          <p:cNvPr id="28" name="Rectángulo redondeado 27"/>
          <p:cNvSpPr/>
          <p:nvPr/>
        </p:nvSpPr>
        <p:spPr>
          <a:xfrm>
            <a:off x="1024320" y="3049083"/>
            <a:ext cx="10412937" cy="95855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9" name="CuadroTexto 28"/>
          <p:cNvSpPr txBox="1"/>
          <p:nvPr/>
        </p:nvSpPr>
        <p:spPr>
          <a:xfrm>
            <a:off x="2481940" y="3109142"/>
            <a:ext cx="2612573" cy="830997"/>
          </a:xfrm>
          <a:prstGeom prst="rect">
            <a:avLst/>
          </a:prstGeom>
          <a:noFill/>
        </p:spPr>
        <p:txBody>
          <a:bodyPr wrap="square" rtlCol="0">
            <a:spAutoFit/>
          </a:bodyPr>
          <a:lstStyle/>
          <a:p>
            <a:pPr algn="ctr"/>
            <a:r>
              <a:rPr lang="es-ES" sz="2400" b="1" dirty="0" smtClean="0">
                <a:solidFill>
                  <a:srgbClr val="FFFF00"/>
                </a:solidFill>
                <a:effectLst>
                  <a:outerShdw blurRad="38100" dist="38100" dir="2700000" algn="tl">
                    <a:srgbClr val="000000">
                      <a:alpha val="43137"/>
                    </a:srgbClr>
                  </a:outerShdw>
                </a:effectLst>
              </a:rPr>
              <a:t>PROCESOS CENTRALES</a:t>
            </a:r>
            <a:endParaRPr lang="en-US" sz="2400" b="1" i="1" dirty="0">
              <a:solidFill>
                <a:srgbClr val="FFFF00"/>
              </a:solidFill>
              <a:effectLst>
                <a:outerShdw blurRad="38100" dist="38100" dir="2700000" algn="tl">
                  <a:srgbClr val="000000">
                    <a:alpha val="43137"/>
                  </a:srgbClr>
                </a:outerShdw>
              </a:effectLst>
            </a:endParaRPr>
          </a:p>
        </p:txBody>
      </p:sp>
      <p:sp>
        <p:nvSpPr>
          <p:cNvPr id="33" name="CuadroTexto 32"/>
          <p:cNvSpPr txBox="1"/>
          <p:nvPr/>
        </p:nvSpPr>
        <p:spPr>
          <a:xfrm>
            <a:off x="7460341" y="3122914"/>
            <a:ext cx="2999244" cy="830997"/>
          </a:xfrm>
          <a:prstGeom prst="rect">
            <a:avLst/>
          </a:prstGeom>
          <a:noFill/>
        </p:spPr>
        <p:txBody>
          <a:bodyPr wrap="square" rtlCol="0">
            <a:spAutoFit/>
          </a:bodyPr>
          <a:lstStyle/>
          <a:p>
            <a:pPr algn="ctr"/>
            <a:r>
              <a:rPr lang="es-ES" sz="2400" b="1" dirty="0" smtClean="0">
                <a:solidFill>
                  <a:srgbClr val="FFFF00"/>
                </a:solidFill>
                <a:effectLst>
                  <a:outerShdw blurRad="38100" dist="38100" dir="2700000" algn="tl">
                    <a:srgbClr val="000000">
                      <a:alpha val="43137"/>
                    </a:srgbClr>
                  </a:outerShdw>
                </a:effectLst>
              </a:rPr>
              <a:t>COMPETENCIAS CENTRALES</a:t>
            </a:r>
            <a:endParaRPr lang="en-US" sz="2400" b="1" i="1" dirty="0">
              <a:solidFill>
                <a:srgbClr val="FFFF00"/>
              </a:solidFill>
              <a:effectLst>
                <a:outerShdw blurRad="38100" dist="38100" dir="2700000" algn="tl">
                  <a:srgbClr val="000000">
                    <a:alpha val="43137"/>
                  </a:srgbClr>
                </a:outerShdw>
              </a:effectLst>
            </a:endParaRPr>
          </a:p>
        </p:txBody>
      </p:sp>
      <p:sp>
        <p:nvSpPr>
          <p:cNvPr id="3" name="Rectángulo 2"/>
          <p:cNvSpPr/>
          <p:nvPr/>
        </p:nvSpPr>
        <p:spPr>
          <a:xfrm>
            <a:off x="1046447" y="4253633"/>
            <a:ext cx="5615611" cy="2400657"/>
          </a:xfrm>
          <a:prstGeom prst="rect">
            <a:avLst/>
          </a:prstGeom>
          <a:solidFill>
            <a:schemeClr val="accent2">
              <a:lumMod val="20000"/>
              <a:lumOff val="80000"/>
            </a:schemeClr>
          </a:solidFill>
          <a:ln w="76200">
            <a:solidFill>
              <a:schemeClr val="tx1"/>
            </a:solidFill>
          </a:ln>
        </p:spPr>
        <p:txBody>
          <a:bodyPr wrap="square">
            <a:spAutoFit/>
          </a:bodyPr>
          <a:lstStyle/>
          <a:p>
            <a:pPr marL="285750" indent="-285750" algn="ctr">
              <a:spcBef>
                <a:spcPts val="1200"/>
              </a:spcBef>
              <a:buFont typeface="Wingdings" panose="05000000000000000000" pitchFamily="2" charset="2"/>
              <a:buChar char="Ø"/>
            </a:pPr>
            <a:r>
              <a:rPr lang="es-ES" sz="2400" b="1" dirty="0">
                <a:effectLst>
                  <a:outerShdw blurRad="38100" dist="38100" dir="2700000" algn="tl">
                    <a:srgbClr val="000000">
                      <a:alpha val="43137"/>
                    </a:srgbClr>
                  </a:outerShdw>
                </a:effectLst>
                <a:latin typeface="Arial" panose="020B0604020202020204" pitchFamily="34" charset="0"/>
              </a:rPr>
              <a:t>Relaciones con los clientes</a:t>
            </a:r>
          </a:p>
          <a:p>
            <a:pPr marL="285750" indent="-285750" algn="ctr">
              <a:spcBef>
                <a:spcPts val="1200"/>
              </a:spcBef>
              <a:buFont typeface="Wingdings" panose="05000000000000000000" pitchFamily="2" charset="2"/>
              <a:buChar char="Ø"/>
            </a:pPr>
            <a:r>
              <a:rPr lang="es-ES" sz="2400" b="1" dirty="0">
                <a:effectLst>
                  <a:outerShdw blurRad="38100" dist="38100" dir="2700000" algn="tl">
                    <a:srgbClr val="000000">
                      <a:alpha val="43137"/>
                    </a:srgbClr>
                  </a:outerShdw>
                </a:effectLst>
                <a:latin typeface="Arial" panose="020B0604020202020204" pitchFamily="34" charset="0"/>
              </a:rPr>
              <a:t>Desarrollo de productos y servicios</a:t>
            </a:r>
          </a:p>
          <a:p>
            <a:pPr marL="285750" indent="-285750" algn="ctr">
              <a:spcBef>
                <a:spcPts val="1200"/>
              </a:spcBef>
              <a:buFont typeface="Wingdings" panose="05000000000000000000" pitchFamily="2" charset="2"/>
              <a:buChar char="Ø"/>
            </a:pPr>
            <a:r>
              <a:rPr lang="es-ES" sz="2400" b="1" dirty="0">
                <a:effectLst>
                  <a:outerShdw blurRad="38100" dist="38100" dir="2700000" algn="tl">
                    <a:srgbClr val="000000">
                      <a:alpha val="43137"/>
                    </a:srgbClr>
                  </a:outerShdw>
                </a:effectLst>
                <a:latin typeface="Arial" panose="020B0604020202020204" pitchFamily="34" charset="0"/>
              </a:rPr>
              <a:t>Logística</a:t>
            </a:r>
          </a:p>
          <a:p>
            <a:pPr marL="285750" indent="-285750" algn="ctr">
              <a:spcBef>
                <a:spcPts val="1200"/>
              </a:spcBef>
              <a:buFont typeface="Wingdings" panose="05000000000000000000" pitchFamily="2" charset="2"/>
              <a:buChar char="Ø"/>
            </a:pPr>
            <a:r>
              <a:rPr lang="es-ES" sz="2400" b="1" dirty="0">
                <a:effectLst>
                  <a:outerShdw blurRad="38100" dist="38100" dir="2700000" algn="tl">
                    <a:srgbClr val="000000">
                      <a:alpha val="43137"/>
                    </a:srgbClr>
                  </a:outerShdw>
                </a:effectLst>
                <a:latin typeface="Arial" panose="020B0604020202020204" pitchFamily="34" charset="0"/>
              </a:rPr>
              <a:t>Relaciones con los proveedores</a:t>
            </a:r>
          </a:p>
        </p:txBody>
      </p:sp>
      <p:sp>
        <p:nvSpPr>
          <p:cNvPr id="17" name="Rectángulo 16"/>
          <p:cNvSpPr/>
          <p:nvPr/>
        </p:nvSpPr>
        <p:spPr>
          <a:xfrm>
            <a:off x="6509668" y="4253633"/>
            <a:ext cx="4927600" cy="2400657"/>
          </a:xfrm>
          <a:prstGeom prst="rect">
            <a:avLst/>
          </a:prstGeom>
          <a:solidFill>
            <a:schemeClr val="accent2">
              <a:lumMod val="20000"/>
              <a:lumOff val="80000"/>
            </a:schemeClr>
          </a:solidFill>
          <a:ln w="76200">
            <a:solidFill>
              <a:schemeClr val="tx1"/>
            </a:solidFill>
          </a:ln>
        </p:spPr>
        <p:txBody>
          <a:bodyPr wrap="square">
            <a:spAutoFit/>
          </a:bodyPr>
          <a:lstStyle/>
          <a:p>
            <a:pPr marL="285750" indent="-285750" algn="ctr">
              <a:spcBef>
                <a:spcPts val="1200"/>
              </a:spcBef>
              <a:buFont typeface="Wingdings" panose="05000000000000000000" pitchFamily="2" charset="2"/>
              <a:buChar char="v"/>
            </a:pPr>
            <a:r>
              <a:rPr lang="es-ES" sz="2400" b="1" dirty="0">
                <a:effectLst>
                  <a:outerShdw blurRad="38100" dist="38100" dir="2700000" algn="tl">
                    <a:srgbClr val="000000">
                      <a:alpha val="43137"/>
                    </a:srgbClr>
                  </a:outerShdw>
                </a:effectLst>
                <a:latin typeface="Arial" panose="020B0604020202020204" pitchFamily="34" charset="0"/>
              </a:rPr>
              <a:t>Fuerza de trabajo</a:t>
            </a:r>
          </a:p>
          <a:p>
            <a:pPr marL="285750" indent="-285750" algn="ctr">
              <a:spcBef>
                <a:spcPts val="1200"/>
              </a:spcBef>
              <a:buFont typeface="Wingdings" panose="05000000000000000000" pitchFamily="2" charset="2"/>
              <a:buChar char="v"/>
            </a:pPr>
            <a:r>
              <a:rPr lang="es-ES" sz="2400" b="1" dirty="0">
                <a:effectLst>
                  <a:outerShdw blurRad="38100" dist="38100" dir="2700000" algn="tl">
                    <a:srgbClr val="000000">
                      <a:alpha val="43137"/>
                    </a:srgbClr>
                  </a:outerShdw>
                </a:effectLst>
                <a:latin typeface="Arial" panose="020B0604020202020204" pitchFamily="34" charset="0"/>
              </a:rPr>
              <a:t>Infraestructura</a:t>
            </a:r>
          </a:p>
          <a:p>
            <a:pPr marL="285750" indent="-285750" algn="ctr">
              <a:spcBef>
                <a:spcPts val="1200"/>
              </a:spcBef>
              <a:buFont typeface="Wingdings" panose="05000000000000000000" pitchFamily="2" charset="2"/>
              <a:buChar char="v"/>
            </a:pPr>
            <a:r>
              <a:rPr lang="es-ES" sz="2400" b="1" dirty="0">
                <a:effectLst>
                  <a:outerShdw blurRad="38100" dist="38100" dir="2700000" algn="tl">
                    <a:srgbClr val="000000">
                      <a:alpha val="43137"/>
                    </a:srgbClr>
                  </a:outerShdw>
                </a:effectLst>
                <a:latin typeface="Arial" panose="020B0604020202020204" pitchFamily="34" charset="0"/>
              </a:rPr>
              <a:t>Pericia financiera y de mercado</a:t>
            </a:r>
          </a:p>
          <a:p>
            <a:pPr marL="285750" indent="-285750" algn="ctr">
              <a:spcBef>
                <a:spcPts val="1200"/>
              </a:spcBef>
              <a:buFont typeface="Wingdings" panose="05000000000000000000" pitchFamily="2" charset="2"/>
              <a:buChar char="v"/>
            </a:pPr>
            <a:r>
              <a:rPr lang="es-ES" sz="2400" b="1" dirty="0">
                <a:effectLst>
                  <a:outerShdw blurRad="38100" dist="38100" dir="2700000" algn="tl">
                    <a:srgbClr val="000000">
                      <a:alpha val="43137"/>
                    </a:srgbClr>
                  </a:outerShdw>
                </a:effectLst>
                <a:latin typeface="Arial" panose="020B0604020202020204" pitchFamily="34" charset="0"/>
              </a:rPr>
              <a:t>Sistemas y tecnología</a:t>
            </a:r>
          </a:p>
        </p:txBody>
      </p:sp>
      <p:sp>
        <p:nvSpPr>
          <p:cNvPr id="4" name="CuadroTexto 3"/>
          <p:cNvSpPr txBox="1"/>
          <p:nvPr/>
        </p:nvSpPr>
        <p:spPr>
          <a:xfrm>
            <a:off x="1065518" y="1799771"/>
            <a:ext cx="5112436"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Exploración ambiental</a:t>
            </a:r>
            <a:endParaRPr lang="en-US"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53989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2394" y="-64632"/>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490500" y="1059552"/>
            <a:ext cx="4894530" cy="543505"/>
          </a:xfrm>
        </p:spPr>
        <p:txBody>
          <a:bodyPr>
            <a:noAutofit/>
          </a:bodyPr>
          <a:lstStyle/>
          <a:p>
            <a:r>
              <a:rPr lang="en-US" sz="2400" b="1" dirty="0" smtClean="0">
                <a:solidFill>
                  <a:schemeClr val="tx1"/>
                </a:solidFill>
              </a:rPr>
              <a:t>PRIORIDADES Y CAPACIDADES COMPETITIVAS</a:t>
            </a:r>
            <a:endParaRPr lang="en-US" sz="2400" dirty="0">
              <a:solidFill>
                <a:schemeClr val="tx1"/>
              </a:solidFill>
            </a:endParaRPr>
          </a:p>
        </p:txBody>
      </p:sp>
      <p:sp>
        <p:nvSpPr>
          <p:cNvPr id="25" name="19 Elipse"/>
          <p:cNvSpPr/>
          <p:nvPr/>
        </p:nvSpPr>
        <p:spPr>
          <a:xfrm>
            <a:off x="7489515" y="739546"/>
            <a:ext cx="3852428" cy="194421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26" name="20 Rectángulo"/>
          <p:cNvSpPr/>
          <p:nvPr/>
        </p:nvSpPr>
        <p:spPr>
          <a:xfrm>
            <a:off x="7697800" y="929436"/>
            <a:ext cx="3536131" cy="1754326"/>
          </a:xfrm>
          <a:prstGeom prst="rect">
            <a:avLst/>
          </a:prstGeom>
        </p:spPr>
        <p:txBody>
          <a:bodyPr wrap="square">
            <a:spAutoFit/>
          </a:bodyPr>
          <a:lstStyle/>
          <a:p>
            <a:pPr algn="ctr"/>
            <a:r>
              <a:rPr lang="es-MX" b="1" dirty="0" smtClean="0">
                <a:solidFill>
                  <a:schemeClr val="accent1">
                    <a:lumMod val="50000"/>
                  </a:schemeClr>
                </a:solidFill>
              </a:rPr>
              <a:t>Dimensiones operativas cruciales que un proceso o cadena de valor deben poseer para satisfacer a los CLIENTES internos o externos</a:t>
            </a:r>
            <a:endParaRPr lang="es-MX" b="1" dirty="0" smtClean="0"/>
          </a:p>
          <a:p>
            <a:pPr algn="ctr"/>
            <a:endParaRPr lang="es-MX" b="1" dirty="0">
              <a:solidFill>
                <a:schemeClr val="accent1">
                  <a:lumMod val="50000"/>
                </a:schemeClr>
              </a:solidFill>
            </a:endParaRPr>
          </a:p>
        </p:txBody>
      </p:sp>
      <p:sp>
        <p:nvSpPr>
          <p:cNvPr id="27" name="27 Rectángulo"/>
          <p:cNvSpPr/>
          <p:nvPr/>
        </p:nvSpPr>
        <p:spPr>
          <a:xfrm>
            <a:off x="3288244" y="2539746"/>
            <a:ext cx="1944216" cy="646331"/>
          </a:xfrm>
          <a:prstGeom prst="rect">
            <a:avLst/>
          </a:prstGeom>
        </p:spPr>
        <p:txBody>
          <a:bodyPr wrap="square">
            <a:spAutoFit/>
          </a:bodyPr>
          <a:lstStyle/>
          <a:p>
            <a:pPr indent="-285750" algn="ctr">
              <a:spcBef>
                <a:spcPts val="600"/>
              </a:spcBef>
            </a:pPr>
            <a:r>
              <a:rPr lang="es-MX" b="1" dirty="0" smtClean="0"/>
              <a:t>Operaciones de bajo costo</a:t>
            </a:r>
          </a:p>
        </p:txBody>
      </p:sp>
      <p:sp>
        <p:nvSpPr>
          <p:cNvPr id="28" name="14 Rectángulo"/>
          <p:cNvSpPr/>
          <p:nvPr/>
        </p:nvSpPr>
        <p:spPr>
          <a:xfrm>
            <a:off x="5273824" y="4457130"/>
            <a:ext cx="4572000" cy="369332"/>
          </a:xfrm>
          <a:prstGeom prst="rect">
            <a:avLst/>
          </a:prstGeom>
        </p:spPr>
        <p:txBody>
          <a:bodyPr>
            <a:spAutoFit/>
          </a:bodyPr>
          <a:lstStyle/>
          <a:p>
            <a:pPr marL="285750" indent="-285750">
              <a:spcBef>
                <a:spcPts val="600"/>
              </a:spcBef>
              <a:buFont typeface="Arial" panose="020B0604020202020204" pitchFamily="34" charset="0"/>
              <a:buChar char="•"/>
            </a:pPr>
            <a:endParaRPr lang="es-MX" b="1" dirty="0" smtClean="0"/>
          </a:p>
        </p:txBody>
      </p:sp>
      <p:sp>
        <p:nvSpPr>
          <p:cNvPr id="29" name="13 Lágrima"/>
          <p:cNvSpPr/>
          <p:nvPr/>
        </p:nvSpPr>
        <p:spPr>
          <a:xfrm rot="2972488">
            <a:off x="1753379" y="2285856"/>
            <a:ext cx="1471329" cy="1369135"/>
          </a:xfrm>
          <a:prstGeom prst="teardrop">
            <a:avLst>
              <a:gd name="adj" fmla="val 132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24 CuadroTexto"/>
          <p:cNvSpPr txBox="1"/>
          <p:nvPr/>
        </p:nvSpPr>
        <p:spPr>
          <a:xfrm>
            <a:off x="1560052" y="2787708"/>
            <a:ext cx="1944216"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COSTO</a:t>
            </a:r>
            <a:r>
              <a:rPr lang="es-ES" sz="2000" b="1" i="1" dirty="0" smtClean="0">
                <a:effectLst>
                  <a:outerShdw blurRad="38100" dist="38100" dir="2700000" algn="tl">
                    <a:srgbClr val="000000">
                      <a:alpha val="43137"/>
                    </a:srgbClr>
                  </a:outerShdw>
                </a:effectLst>
              </a:rPr>
              <a:t> </a:t>
            </a:r>
            <a:endParaRPr lang="es-AR" sz="2000" b="1" i="1" dirty="0">
              <a:effectLst>
                <a:outerShdw blurRad="38100" dist="38100" dir="2700000" algn="tl">
                  <a:srgbClr val="000000">
                    <a:alpha val="43137"/>
                  </a:srgbClr>
                </a:outerShdw>
              </a:effectLst>
            </a:endParaRPr>
          </a:p>
        </p:txBody>
      </p:sp>
      <p:sp>
        <p:nvSpPr>
          <p:cNvPr id="31" name="15 Lágrima"/>
          <p:cNvSpPr/>
          <p:nvPr/>
        </p:nvSpPr>
        <p:spPr>
          <a:xfrm rot="6300000">
            <a:off x="1813024" y="3679670"/>
            <a:ext cx="1277344" cy="1658153"/>
          </a:xfrm>
          <a:prstGeom prst="teardrop">
            <a:avLst>
              <a:gd name="adj" fmla="val 132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26 CuadroTexto"/>
          <p:cNvSpPr txBox="1"/>
          <p:nvPr/>
        </p:nvSpPr>
        <p:spPr>
          <a:xfrm>
            <a:off x="1503199" y="4304170"/>
            <a:ext cx="1944216"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TIEMPO</a:t>
            </a:r>
            <a:endParaRPr lang="es-AR" sz="2000" b="1" i="1" dirty="0">
              <a:solidFill>
                <a:srgbClr val="FFFF00"/>
              </a:solidFill>
              <a:effectLst>
                <a:outerShdw blurRad="38100" dist="38100" dir="2700000" algn="tl">
                  <a:srgbClr val="000000">
                    <a:alpha val="43137"/>
                  </a:srgbClr>
                </a:outerShdw>
              </a:effectLst>
            </a:endParaRPr>
          </a:p>
        </p:txBody>
      </p:sp>
      <p:sp>
        <p:nvSpPr>
          <p:cNvPr id="33" name="16 Rectángulo"/>
          <p:cNvSpPr/>
          <p:nvPr/>
        </p:nvSpPr>
        <p:spPr>
          <a:xfrm>
            <a:off x="2021504" y="5312282"/>
            <a:ext cx="2808312" cy="1077218"/>
          </a:xfrm>
          <a:prstGeom prst="rect">
            <a:avLst/>
          </a:prstGeom>
        </p:spPr>
        <p:txBody>
          <a:bodyPr wrap="square">
            <a:spAutoFit/>
          </a:bodyPr>
          <a:lstStyle/>
          <a:p>
            <a:pPr marL="285750" lvl="0" indent="-285750" algn="ctr">
              <a:spcBef>
                <a:spcPts val="600"/>
              </a:spcBef>
            </a:pPr>
            <a:r>
              <a:rPr lang="es-MX" b="1" dirty="0" smtClean="0">
                <a:solidFill>
                  <a:prstClr val="black"/>
                </a:solidFill>
              </a:rPr>
              <a:t>Velocidad de entrega</a:t>
            </a:r>
          </a:p>
          <a:p>
            <a:pPr marL="285750" lvl="0" indent="-285750" algn="ctr">
              <a:spcBef>
                <a:spcPts val="600"/>
              </a:spcBef>
            </a:pPr>
            <a:r>
              <a:rPr lang="es-MX" b="1" dirty="0" smtClean="0">
                <a:solidFill>
                  <a:prstClr val="black"/>
                </a:solidFill>
              </a:rPr>
              <a:t>Entrega a tiempo</a:t>
            </a:r>
          </a:p>
          <a:p>
            <a:pPr marL="285750" lvl="0" indent="-285750" algn="ctr">
              <a:spcBef>
                <a:spcPts val="600"/>
              </a:spcBef>
            </a:pPr>
            <a:r>
              <a:rPr lang="es-MX" b="1" dirty="0" smtClean="0">
                <a:solidFill>
                  <a:prstClr val="black"/>
                </a:solidFill>
              </a:rPr>
              <a:t>Velocidad de desarrollo</a:t>
            </a:r>
          </a:p>
        </p:txBody>
      </p:sp>
      <p:sp>
        <p:nvSpPr>
          <p:cNvPr id="34" name="21 Lágrima"/>
          <p:cNvSpPr/>
          <p:nvPr/>
        </p:nvSpPr>
        <p:spPr>
          <a:xfrm rot="10800000">
            <a:off x="7236543" y="4125720"/>
            <a:ext cx="1556727" cy="1299045"/>
          </a:xfrm>
          <a:prstGeom prst="teardrop">
            <a:avLst>
              <a:gd name="adj" fmla="val 132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29 Rectángulo"/>
          <p:cNvSpPr/>
          <p:nvPr/>
        </p:nvSpPr>
        <p:spPr>
          <a:xfrm>
            <a:off x="6353944" y="2872954"/>
            <a:ext cx="2088232" cy="1077218"/>
          </a:xfrm>
          <a:prstGeom prst="rect">
            <a:avLst/>
          </a:prstGeom>
        </p:spPr>
        <p:txBody>
          <a:bodyPr wrap="square">
            <a:spAutoFit/>
          </a:bodyPr>
          <a:lstStyle/>
          <a:p>
            <a:pPr marL="285750" lvl="0" indent="-285750" algn="ctr">
              <a:spcBef>
                <a:spcPts val="600"/>
              </a:spcBef>
            </a:pPr>
            <a:r>
              <a:rPr lang="es-MX" b="1" dirty="0" smtClean="0">
                <a:solidFill>
                  <a:prstClr val="black"/>
                </a:solidFill>
              </a:rPr>
              <a:t>Personalización</a:t>
            </a:r>
          </a:p>
          <a:p>
            <a:pPr marL="285750" lvl="0" indent="-285750" algn="ctr">
              <a:spcBef>
                <a:spcPts val="600"/>
              </a:spcBef>
            </a:pPr>
            <a:r>
              <a:rPr lang="es-MX" b="1" dirty="0" smtClean="0">
                <a:solidFill>
                  <a:prstClr val="black"/>
                </a:solidFill>
              </a:rPr>
              <a:t>Volumen</a:t>
            </a:r>
          </a:p>
          <a:p>
            <a:pPr marL="285750" lvl="0" indent="-285750" algn="ctr">
              <a:spcBef>
                <a:spcPts val="600"/>
              </a:spcBef>
            </a:pPr>
            <a:r>
              <a:rPr lang="es-MX" b="1" dirty="0" smtClean="0">
                <a:solidFill>
                  <a:prstClr val="black"/>
                </a:solidFill>
              </a:rPr>
              <a:t>Variedad</a:t>
            </a:r>
          </a:p>
        </p:txBody>
      </p:sp>
      <p:sp>
        <p:nvSpPr>
          <p:cNvPr id="36" name="30 Lágrima"/>
          <p:cNvSpPr/>
          <p:nvPr/>
        </p:nvSpPr>
        <p:spPr>
          <a:xfrm rot="21029623">
            <a:off x="4975554" y="3719766"/>
            <a:ext cx="1635836" cy="1216422"/>
          </a:xfrm>
          <a:prstGeom prst="teardrop">
            <a:avLst>
              <a:gd name="adj" fmla="val 132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22 CuadroTexto"/>
          <p:cNvSpPr txBox="1"/>
          <p:nvPr/>
        </p:nvSpPr>
        <p:spPr>
          <a:xfrm>
            <a:off x="4841776" y="4097090"/>
            <a:ext cx="1944216"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FLEXIBILIDAD</a:t>
            </a:r>
            <a:endParaRPr lang="es-AR" sz="2000" b="1" i="1" dirty="0">
              <a:solidFill>
                <a:srgbClr val="FFFF00"/>
              </a:solidFill>
              <a:effectLst>
                <a:outerShdw blurRad="38100" dist="38100" dir="2700000" algn="tl">
                  <a:srgbClr val="000000">
                    <a:alpha val="43137"/>
                  </a:srgbClr>
                </a:outerShdw>
              </a:effectLst>
            </a:endParaRPr>
          </a:p>
        </p:txBody>
      </p:sp>
      <p:sp>
        <p:nvSpPr>
          <p:cNvPr id="38" name="31 CuadroTexto"/>
          <p:cNvSpPr txBox="1"/>
          <p:nvPr/>
        </p:nvSpPr>
        <p:spPr>
          <a:xfrm>
            <a:off x="7074024" y="4633084"/>
            <a:ext cx="1944216"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CALIDAD</a:t>
            </a:r>
            <a:r>
              <a:rPr lang="es-ES" sz="2000" b="1" i="1" dirty="0" smtClean="0">
                <a:effectLst>
                  <a:outerShdw blurRad="38100" dist="38100" dir="2700000" algn="tl">
                    <a:srgbClr val="000000">
                      <a:alpha val="43137"/>
                    </a:srgbClr>
                  </a:outerShdw>
                </a:effectLst>
              </a:rPr>
              <a:t> </a:t>
            </a:r>
            <a:endParaRPr lang="es-AR" sz="2000" b="1" i="1" dirty="0">
              <a:effectLst>
                <a:outerShdw blurRad="38100" dist="38100" dir="2700000" algn="tl">
                  <a:srgbClr val="000000">
                    <a:alpha val="43137"/>
                  </a:srgbClr>
                </a:outerShdw>
              </a:effectLst>
            </a:endParaRPr>
          </a:p>
        </p:txBody>
      </p:sp>
      <p:sp>
        <p:nvSpPr>
          <p:cNvPr id="39" name="32 Rectángulo"/>
          <p:cNvSpPr/>
          <p:nvPr/>
        </p:nvSpPr>
        <p:spPr>
          <a:xfrm>
            <a:off x="5777880" y="5534055"/>
            <a:ext cx="2808312" cy="723275"/>
          </a:xfrm>
          <a:prstGeom prst="rect">
            <a:avLst/>
          </a:prstGeom>
        </p:spPr>
        <p:txBody>
          <a:bodyPr wrap="square">
            <a:spAutoFit/>
          </a:bodyPr>
          <a:lstStyle/>
          <a:p>
            <a:pPr marL="285750" lvl="0" indent="-285750" algn="ctr">
              <a:spcBef>
                <a:spcPts val="600"/>
              </a:spcBef>
            </a:pPr>
            <a:r>
              <a:rPr lang="es-MX" b="1" dirty="0" smtClean="0">
                <a:solidFill>
                  <a:prstClr val="black"/>
                </a:solidFill>
              </a:rPr>
              <a:t>Calidad consistente</a:t>
            </a:r>
          </a:p>
          <a:p>
            <a:pPr marL="285750" lvl="0" indent="-285750" algn="ctr">
              <a:spcBef>
                <a:spcPts val="600"/>
              </a:spcBef>
            </a:pPr>
            <a:r>
              <a:rPr lang="es-MX" b="1" dirty="0" smtClean="0">
                <a:solidFill>
                  <a:prstClr val="black"/>
                </a:solidFill>
              </a:rPr>
              <a:t>Calidad superior</a:t>
            </a:r>
          </a:p>
        </p:txBody>
      </p:sp>
      <p:sp>
        <p:nvSpPr>
          <p:cNvPr id="40" name="33 Cerrar llave"/>
          <p:cNvSpPr/>
          <p:nvPr/>
        </p:nvSpPr>
        <p:spPr>
          <a:xfrm>
            <a:off x="8370168" y="2728938"/>
            <a:ext cx="1080120" cy="3672408"/>
          </a:xfrm>
          <a:prstGeom prst="rightBrac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41" name="34 CuadroTexto"/>
          <p:cNvSpPr txBox="1"/>
          <p:nvPr/>
        </p:nvSpPr>
        <p:spPr>
          <a:xfrm>
            <a:off x="9203182" y="4345052"/>
            <a:ext cx="1944216" cy="400110"/>
          </a:xfrm>
          <a:prstGeom prst="rect">
            <a:avLst/>
          </a:prstGeom>
          <a:noFill/>
        </p:spPr>
        <p:txBody>
          <a:bodyPr wrap="square" rtlCol="0">
            <a:spAutoFit/>
          </a:bodyPr>
          <a:lstStyle/>
          <a:p>
            <a:pPr algn="ctr"/>
            <a:r>
              <a:rPr lang="es-ES" sz="2000" b="1" i="1" dirty="0" smtClean="0">
                <a:solidFill>
                  <a:srgbClr val="FF0000"/>
                </a:solidFill>
                <a:effectLst>
                  <a:outerShdw blurRad="38100" dist="38100" dir="2700000" algn="tl">
                    <a:srgbClr val="000000">
                      <a:alpha val="43137"/>
                    </a:srgbClr>
                  </a:outerShdw>
                </a:effectLst>
              </a:rPr>
              <a:t>Actuales</a:t>
            </a:r>
            <a:endParaRPr lang="es-AR" sz="2000" b="1" i="1" dirty="0">
              <a:solidFill>
                <a:srgbClr val="FF0000"/>
              </a:solidFill>
              <a:effectLst>
                <a:outerShdw blurRad="38100" dist="38100" dir="2700000" algn="tl">
                  <a:srgbClr val="000000">
                    <a:alpha val="43137"/>
                  </a:srgbClr>
                </a:outerShdw>
              </a:effectLst>
            </a:endParaRPr>
          </a:p>
        </p:txBody>
      </p:sp>
      <p:sp>
        <p:nvSpPr>
          <p:cNvPr id="42" name="35 CuadroTexto"/>
          <p:cNvSpPr txBox="1"/>
          <p:nvPr/>
        </p:nvSpPr>
        <p:spPr>
          <a:xfrm>
            <a:off x="9203182" y="5857220"/>
            <a:ext cx="1944216" cy="400110"/>
          </a:xfrm>
          <a:prstGeom prst="rect">
            <a:avLst/>
          </a:prstGeom>
          <a:noFill/>
        </p:spPr>
        <p:txBody>
          <a:bodyPr wrap="square" rtlCol="0">
            <a:spAutoFit/>
          </a:bodyPr>
          <a:lstStyle/>
          <a:p>
            <a:pPr algn="ctr"/>
            <a:r>
              <a:rPr lang="es-ES" sz="2000" b="1" i="1" dirty="0" smtClean="0">
                <a:solidFill>
                  <a:srgbClr val="FF0000"/>
                </a:solidFill>
                <a:effectLst>
                  <a:outerShdw blurRad="38100" dist="38100" dir="2700000" algn="tl">
                    <a:srgbClr val="000000">
                      <a:alpha val="43137"/>
                    </a:srgbClr>
                  </a:outerShdw>
                </a:effectLst>
              </a:rPr>
              <a:t>Planeadas </a:t>
            </a:r>
            <a:endParaRPr lang="es-AR" sz="2000" b="1" i="1" dirty="0">
              <a:solidFill>
                <a:srgbClr val="FF0000"/>
              </a:solidFill>
              <a:effectLst>
                <a:outerShdw blurRad="38100" dist="38100" dir="2700000" algn="tl">
                  <a:srgbClr val="000000">
                    <a:alpha val="43137"/>
                  </a:srgbClr>
                </a:outerShdw>
              </a:effectLst>
            </a:endParaRPr>
          </a:p>
        </p:txBody>
      </p:sp>
      <p:sp>
        <p:nvSpPr>
          <p:cNvPr id="43" name="36 CuadroTexto"/>
          <p:cNvSpPr txBox="1"/>
          <p:nvPr/>
        </p:nvSpPr>
        <p:spPr>
          <a:xfrm>
            <a:off x="9203182" y="2832884"/>
            <a:ext cx="1944216" cy="400110"/>
          </a:xfrm>
          <a:prstGeom prst="rect">
            <a:avLst/>
          </a:prstGeom>
          <a:noFill/>
        </p:spPr>
        <p:txBody>
          <a:bodyPr wrap="square" rtlCol="0">
            <a:spAutoFit/>
          </a:bodyPr>
          <a:lstStyle/>
          <a:p>
            <a:pPr algn="ctr"/>
            <a:r>
              <a:rPr lang="es-ES" sz="2000" b="1" i="1" dirty="0" smtClean="0">
                <a:solidFill>
                  <a:srgbClr val="FF0000"/>
                </a:solidFill>
                <a:effectLst>
                  <a:outerShdw blurRad="38100" dist="38100" dir="2700000" algn="tl">
                    <a:srgbClr val="000000">
                      <a:alpha val="43137"/>
                    </a:srgbClr>
                  </a:outerShdw>
                </a:effectLst>
              </a:rPr>
              <a:t>Necesarias</a:t>
            </a:r>
            <a:endParaRPr lang="es-AR" sz="20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812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3114" y="222216"/>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3645507" y="3733266"/>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930167" y="1691344"/>
            <a:ext cx="3976692" cy="781605"/>
          </a:xfrm>
        </p:spPr>
        <p:txBody>
          <a:bodyPr>
            <a:normAutofit fontScale="92500"/>
          </a:bodyPr>
          <a:lstStyle/>
          <a:p>
            <a:r>
              <a:rPr lang="en-US" sz="2400" b="1" dirty="0" smtClean="0"/>
              <a:t>DESARROLLO DE NUEVOS PRODUCTOS Y SERVICIOS</a:t>
            </a:r>
            <a:endParaRPr lang="en-US" sz="2400" dirty="0"/>
          </a:p>
          <a:p>
            <a:endParaRPr lang="en-US" dirty="0"/>
          </a:p>
        </p:txBody>
      </p:sp>
      <p:sp>
        <p:nvSpPr>
          <p:cNvPr id="8" name="19 Elipse"/>
          <p:cNvSpPr/>
          <p:nvPr/>
        </p:nvSpPr>
        <p:spPr>
          <a:xfrm>
            <a:off x="6737007" y="1088765"/>
            <a:ext cx="3853198" cy="207463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9" name="20 Rectángulo"/>
          <p:cNvSpPr/>
          <p:nvPr/>
        </p:nvSpPr>
        <p:spPr>
          <a:xfrm>
            <a:off x="6903611" y="1510553"/>
            <a:ext cx="3536131" cy="1477328"/>
          </a:xfrm>
          <a:prstGeom prst="rect">
            <a:avLst/>
          </a:prstGeom>
        </p:spPr>
        <p:txBody>
          <a:bodyPr wrap="square">
            <a:spAutoFit/>
          </a:bodyPr>
          <a:lstStyle/>
          <a:p>
            <a:pPr algn="ctr"/>
            <a:r>
              <a:rPr lang="es-MX" b="1" i="1" dirty="0" smtClean="0">
                <a:solidFill>
                  <a:schemeClr val="accent1">
                    <a:lumMod val="50000"/>
                  </a:schemeClr>
                </a:solidFill>
              </a:rPr>
              <a:t>ESTRATEGIAS DE DESARROLLO</a:t>
            </a:r>
          </a:p>
          <a:p>
            <a:pPr algn="ctr"/>
            <a:r>
              <a:rPr lang="es-MX" b="1" dirty="0" smtClean="0">
                <a:solidFill>
                  <a:schemeClr val="accent1">
                    <a:lumMod val="50000"/>
                  </a:schemeClr>
                </a:solidFill>
              </a:rPr>
              <a:t>Métodos para ofrecer valor a sus Clientes además de precios bajos y buena calidad</a:t>
            </a:r>
          </a:p>
        </p:txBody>
      </p:sp>
      <p:sp>
        <p:nvSpPr>
          <p:cNvPr id="10" name="14 Rectángulo"/>
          <p:cNvSpPr/>
          <p:nvPr/>
        </p:nvSpPr>
        <p:spPr>
          <a:xfrm>
            <a:off x="5967507" y="5191142"/>
            <a:ext cx="4572000" cy="369332"/>
          </a:xfrm>
          <a:prstGeom prst="rect">
            <a:avLst/>
          </a:prstGeom>
        </p:spPr>
        <p:txBody>
          <a:bodyPr>
            <a:spAutoFit/>
          </a:bodyPr>
          <a:lstStyle/>
          <a:p>
            <a:pPr marL="285750" indent="-285750">
              <a:spcBef>
                <a:spcPts val="600"/>
              </a:spcBef>
              <a:buFont typeface="Arial" panose="020B0604020202020204" pitchFamily="34" charset="0"/>
              <a:buChar char="•"/>
            </a:pPr>
            <a:endParaRPr lang="es-MX" b="1" dirty="0" smtClean="0"/>
          </a:p>
        </p:txBody>
      </p:sp>
      <p:sp>
        <p:nvSpPr>
          <p:cNvPr id="11" name="13 Lágrima"/>
          <p:cNvSpPr/>
          <p:nvPr/>
        </p:nvSpPr>
        <p:spPr>
          <a:xfrm rot="4964366">
            <a:off x="1354883" y="2854931"/>
            <a:ext cx="1730945" cy="1743366"/>
          </a:xfrm>
          <a:prstGeom prst="teardrop">
            <a:avLst>
              <a:gd name="adj" fmla="val 132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24 CuadroTexto"/>
          <p:cNvSpPr txBox="1"/>
          <p:nvPr/>
        </p:nvSpPr>
        <p:spPr>
          <a:xfrm>
            <a:off x="1289235" y="3533211"/>
            <a:ext cx="1944216"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VARIEDAD</a:t>
            </a:r>
            <a:endParaRPr lang="es-AR" sz="2000" b="1" i="1" dirty="0">
              <a:solidFill>
                <a:srgbClr val="FFFF00"/>
              </a:solidFill>
              <a:effectLst>
                <a:outerShdw blurRad="38100" dist="38100" dir="2700000" algn="tl">
                  <a:srgbClr val="000000">
                    <a:alpha val="43137"/>
                  </a:srgbClr>
                </a:outerShdw>
              </a:effectLst>
            </a:endParaRPr>
          </a:p>
        </p:txBody>
      </p:sp>
      <p:sp>
        <p:nvSpPr>
          <p:cNvPr id="13" name="15 Lágrima"/>
          <p:cNvSpPr/>
          <p:nvPr/>
        </p:nvSpPr>
        <p:spPr>
          <a:xfrm rot="880897">
            <a:off x="1285451" y="4665739"/>
            <a:ext cx="1688880" cy="1641538"/>
          </a:xfrm>
          <a:prstGeom prst="teardrop">
            <a:avLst>
              <a:gd name="adj" fmla="val 132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26 CuadroTexto"/>
          <p:cNvSpPr txBox="1"/>
          <p:nvPr/>
        </p:nvSpPr>
        <p:spPr>
          <a:xfrm>
            <a:off x="1210405" y="5270873"/>
            <a:ext cx="1944216"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DISEÑO</a:t>
            </a:r>
            <a:endParaRPr lang="es-AR" sz="2000" b="1" i="1" dirty="0">
              <a:solidFill>
                <a:srgbClr val="FFFF00"/>
              </a:solidFill>
              <a:effectLst>
                <a:outerShdw blurRad="38100" dist="38100" dir="2700000" algn="tl">
                  <a:srgbClr val="000000">
                    <a:alpha val="43137"/>
                  </a:srgbClr>
                </a:outerShdw>
              </a:effectLst>
            </a:endParaRPr>
          </a:p>
        </p:txBody>
      </p:sp>
      <p:sp>
        <p:nvSpPr>
          <p:cNvPr id="15" name="16 Rectángulo"/>
          <p:cNvSpPr/>
          <p:nvPr/>
        </p:nvSpPr>
        <p:spPr>
          <a:xfrm>
            <a:off x="3578777" y="3733266"/>
            <a:ext cx="5517931" cy="2139047"/>
          </a:xfrm>
          <a:prstGeom prst="rect">
            <a:avLst/>
          </a:prstGeom>
          <a:ln w="57150">
            <a:solidFill>
              <a:schemeClr val="accent1">
                <a:lumMod val="50000"/>
              </a:schemeClr>
            </a:solidFill>
          </a:ln>
        </p:spPr>
        <p:txBody>
          <a:bodyPr wrap="square">
            <a:spAutoFit/>
          </a:bodyPr>
          <a:lstStyle/>
          <a:p>
            <a:pPr algn="ctr">
              <a:spcAft>
                <a:spcPts val="600"/>
              </a:spcAft>
            </a:pPr>
            <a:r>
              <a:rPr lang="es-MX" b="1" dirty="0" smtClean="0">
                <a:effectLst>
                  <a:outerShdw blurRad="38100" dist="38100" dir="2700000" algn="tl">
                    <a:srgbClr val="000000">
                      <a:alpha val="43137"/>
                    </a:srgbClr>
                  </a:outerShdw>
                </a:effectLst>
              </a:rPr>
              <a:t>OBJETIVOS</a:t>
            </a:r>
          </a:p>
          <a:p>
            <a:pPr marL="285750" indent="-285750" algn="ctr">
              <a:spcAft>
                <a:spcPts val="600"/>
              </a:spcAft>
            </a:pPr>
            <a:r>
              <a:rPr lang="es-MX" b="1" dirty="0" smtClean="0">
                <a:effectLst>
                  <a:outerShdw blurRad="38100" dist="38100" dir="2700000" algn="tl">
                    <a:srgbClr val="000000">
                      <a:alpha val="43137"/>
                    </a:srgbClr>
                  </a:outerShdw>
                </a:effectLst>
              </a:rPr>
              <a:t>Mejorar la rentabilidad de las ofertas existentes</a:t>
            </a:r>
          </a:p>
          <a:p>
            <a:pPr marL="285750" indent="-285750" algn="ctr">
              <a:spcAft>
                <a:spcPts val="600"/>
              </a:spcAft>
            </a:pPr>
            <a:r>
              <a:rPr lang="es-MX" b="1" dirty="0" smtClean="0">
                <a:effectLst>
                  <a:outerShdw blurRad="38100" dist="38100" dir="2700000" algn="tl">
                    <a:srgbClr val="000000">
                      <a:alpha val="43137"/>
                    </a:srgbClr>
                  </a:outerShdw>
                </a:effectLst>
              </a:rPr>
              <a:t>Atraer nuevos clientes a la empresa.</a:t>
            </a:r>
          </a:p>
          <a:p>
            <a:pPr marL="285750" indent="-285750" algn="ctr">
              <a:spcAft>
                <a:spcPts val="600"/>
              </a:spcAft>
            </a:pPr>
            <a:r>
              <a:rPr lang="es-MX" b="1" dirty="0" smtClean="0">
                <a:effectLst>
                  <a:outerShdw blurRad="38100" dist="38100" dir="2700000" algn="tl">
                    <a:srgbClr val="000000">
                      <a:alpha val="43137"/>
                    </a:srgbClr>
                  </a:outerShdw>
                </a:effectLst>
              </a:rPr>
              <a:t>Intensificar la lealtad de los clientes existentes.</a:t>
            </a:r>
          </a:p>
          <a:p>
            <a:pPr marL="285750" indent="-285750" algn="ctr">
              <a:spcAft>
                <a:spcPts val="600"/>
              </a:spcAft>
            </a:pPr>
            <a:r>
              <a:rPr lang="es-MX" b="1" dirty="0" smtClean="0">
                <a:effectLst>
                  <a:outerShdw blurRad="38100" dist="38100" dir="2700000" algn="tl">
                    <a:srgbClr val="000000">
                      <a:alpha val="43137"/>
                    </a:srgbClr>
                  </a:outerShdw>
                </a:effectLst>
              </a:rPr>
              <a:t>Abrir mercados de oportunidad.</a:t>
            </a:r>
          </a:p>
          <a:p>
            <a:pPr marL="285750" indent="-285750" algn="ctr">
              <a:spcAft>
                <a:spcPts val="600"/>
              </a:spcAft>
            </a:pPr>
            <a:r>
              <a:rPr lang="es-MX" b="1" dirty="0" smtClean="0">
                <a:effectLst>
                  <a:outerShdw blurRad="38100" dist="38100" dir="2700000" algn="tl">
                    <a:srgbClr val="000000">
                      <a:alpha val="43137"/>
                    </a:srgbClr>
                  </a:outerShdw>
                </a:effectLst>
              </a:rPr>
              <a:t>Otros</a:t>
            </a:r>
            <a:endParaRPr lang="es-MX" b="1" dirty="0">
              <a:effectLst>
                <a:outerShdw blurRad="38100" dist="38100" dir="2700000" algn="tl">
                  <a:srgbClr val="000000">
                    <a:alpha val="43137"/>
                  </a:srgbClr>
                </a:outerShdw>
              </a:effectLst>
            </a:endParaRPr>
          </a:p>
        </p:txBody>
      </p:sp>
      <p:sp>
        <p:nvSpPr>
          <p:cNvPr id="16" name="21 Lágrima"/>
          <p:cNvSpPr/>
          <p:nvPr/>
        </p:nvSpPr>
        <p:spPr>
          <a:xfrm rot="11458470">
            <a:off x="9638021" y="2983059"/>
            <a:ext cx="1687051" cy="1675196"/>
          </a:xfrm>
          <a:prstGeom prst="teardrop">
            <a:avLst>
              <a:gd name="adj" fmla="val 1406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31 CuadroTexto"/>
          <p:cNvSpPr txBox="1"/>
          <p:nvPr/>
        </p:nvSpPr>
        <p:spPr>
          <a:xfrm>
            <a:off x="9483397" y="3709425"/>
            <a:ext cx="1944216"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SERVICIO</a:t>
            </a:r>
            <a:endParaRPr lang="es-AR" sz="2000" b="1" i="1" dirty="0">
              <a:solidFill>
                <a:srgbClr val="FFFF00"/>
              </a:solidFill>
              <a:effectLst>
                <a:outerShdw blurRad="38100" dist="38100" dir="2700000" algn="tl">
                  <a:srgbClr val="000000">
                    <a:alpha val="43137"/>
                  </a:srgbClr>
                </a:outerShdw>
              </a:effectLst>
            </a:endParaRPr>
          </a:p>
        </p:txBody>
      </p:sp>
      <p:sp>
        <p:nvSpPr>
          <p:cNvPr id="18" name="23 Lágrima"/>
          <p:cNvSpPr/>
          <p:nvPr/>
        </p:nvSpPr>
        <p:spPr>
          <a:xfrm rot="15875995">
            <a:off x="9620190" y="4703835"/>
            <a:ext cx="1547560" cy="1764542"/>
          </a:xfrm>
          <a:prstGeom prst="teardrop">
            <a:avLst>
              <a:gd name="adj" fmla="val 132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22 CuadroTexto"/>
          <p:cNvSpPr txBox="1"/>
          <p:nvPr/>
        </p:nvSpPr>
        <p:spPr>
          <a:xfrm>
            <a:off x="9423193" y="5390958"/>
            <a:ext cx="1944216" cy="400110"/>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INNOVACIÓN</a:t>
            </a:r>
            <a:endParaRPr lang="es-AR" sz="20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740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DEFINICIONES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814285" y="1785264"/>
            <a:ext cx="9855201" cy="3777622"/>
          </a:xfrm>
        </p:spPr>
        <p:txBody>
          <a:bodyPr>
            <a:noAutofit/>
          </a:bodyPr>
          <a:lstStyle/>
          <a:p>
            <a:pPr marL="0" indent="0">
              <a:spcBef>
                <a:spcPts val="1800"/>
              </a:spcBef>
              <a:buNone/>
            </a:pPr>
            <a:r>
              <a:rPr lang="es-ES" sz="2200" b="1" dirty="0" smtClean="0"/>
              <a:t>El </a:t>
            </a:r>
            <a:r>
              <a:rPr lang="es-AR" sz="2200" b="1" dirty="0" smtClean="0"/>
              <a:t>Planeamiento </a:t>
            </a:r>
            <a:r>
              <a:rPr lang="es-AR" sz="2200" b="1" dirty="0"/>
              <a:t>Estratégico, realizado sistemáticamente, proporciona ventajas notables en cualquier organización empresarial: </a:t>
            </a:r>
          </a:p>
          <a:p>
            <a:pPr marL="72000" indent="0">
              <a:spcBef>
                <a:spcPts val="600"/>
              </a:spcBef>
              <a:buNone/>
            </a:pPr>
            <a:r>
              <a:rPr lang="es-AR" sz="2200" b="1" dirty="0"/>
              <a:t>• </a:t>
            </a:r>
            <a:r>
              <a:rPr lang="es-AR" sz="2100" b="1" dirty="0"/>
              <a:t>Obliga a pensar, de forma sistemática, en el futuro. </a:t>
            </a:r>
          </a:p>
          <a:p>
            <a:pPr marL="72000" indent="0">
              <a:spcBef>
                <a:spcPts val="600"/>
              </a:spcBef>
              <a:buNone/>
            </a:pPr>
            <a:r>
              <a:rPr lang="es-AR" sz="2100" b="1" dirty="0"/>
              <a:t>• Identifica los cambios y desarrollos que se pueden esperar. </a:t>
            </a:r>
          </a:p>
          <a:p>
            <a:pPr marL="72000" indent="0">
              <a:spcBef>
                <a:spcPts val="600"/>
              </a:spcBef>
              <a:buNone/>
            </a:pPr>
            <a:r>
              <a:rPr lang="es-AR" sz="2100" b="1" dirty="0"/>
              <a:t>• Aumenta la predisposición y preparación para el cambio. </a:t>
            </a:r>
          </a:p>
          <a:p>
            <a:pPr marL="72000" indent="0">
              <a:spcBef>
                <a:spcPts val="600"/>
              </a:spcBef>
              <a:buNone/>
            </a:pPr>
            <a:r>
              <a:rPr lang="es-AR" sz="2100" b="1" dirty="0"/>
              <a:t>• Mejora la coordinación de actividades. </a:t>
            </a:r>
          </a:p>
          <a:p>
            <a:pPr marL="72000" indent="0">
              <a:spcBef>
                <a:spcPts val="600"/>
              </a:spcBef>
              <a:buNone/>
            </a:pPr>
            <a:r>
              <a:rPr lang="es-AR" sz="2100" b="1" dirty="0"/>
              <a:t>• Minimiza las respuestas no racionales a los eventos inesperados. </a:t>
            </a:r>
          </a:p>
          <a:p>
            <a:pPr marL="72000" indent="0">
              <a:spcBef>
                <a:spcPts val="600"/>
              </a:spcBef>
              <a:buNone/>
            </a:pPr>
            <a:r>
              <a:rPr lang="es-AR" sz="2100" b="1" dirty="0"/>
              <a:t>• Reduce los conflictos sobre destino y objetivos de la empresa. </a:t>
            </a:r>
          </a:p>
          <a:p>
            <a:pPr marL="72000" indent="0">
              <a:spcBef>
                <a:spcPts val="600"/>
              </a:spcBef>
              <a:buNone/>
            </a:pPr>
            <a:r>
              <a:rPr lang="es-AR" sz="2100" b="1" dirty="0"/>
              <a:t>• Mejora la comunicación. </a:t>
            </a:r>
          </a:p>
          <a:p>
            <a:pPr marL="72000" indent="0">
              <a:spcBef>
                <a:spcPts val="600"/>
              </a:spcBef>
              <a:buNone/>
            </a:pPr>
            <a:r>
              <a:rPr lang="es-AR" sz="2100" b="1" dirty="0"/>
              <a:t>• Los recursos disponibles se ajustan mejor a las oportunidades. </a:t>
            </a:r>
          </a:p>
          <a:p>
            <a:pPr marL="72000" indent="0">
              <a:spcBef>
                <a:spcPts val="600"/>
              </a:spcBef>
              <a:buNone/>
            </a:pPr>
            <a:r>
              <a:rPr lang="es-AR" sz="2100" b="1" dirty="0"/>
              <a:t>• Proporciona un marco de revisión continua de actividades. </a:t>
            </a:r>
          </a:p>
          <a:p>
            <a:pPr marL="72000" indent="0">
              <a:spcBef>
                <a:spcPts val="600"/>
              </a:spcBef>
              <a:buNone/>
            </a:pPr>
            <a:r>
              <a:rPr lang="es-AR" sz="2100" b="1" dirty="0"/>
              <a:t>• Su enfoque sistemático conduce a creación de valor.</a:t>
            </a:r>
            <a:endParaRPr lang="es-ES" sz="2100" b="1" dirty="0"/>
          </a:p>
          <a:p>
            <a:pPr>
              <a:spcBef>
                <a:spcPts val="600"/>
              </a:spcBef>
            </a:pPr>
            <a:endParaRPr lang="en-US" sz="2200" b="1" dirty="0"/>
          </a:p>
        </p:txBody>
      </p:sp>
    </p:spTree>
    <p:extLst>
      <p:ext uri="{BB962C8B-B14F-4D97-AF65-F5344CB8AC3E}">
        <p14:creationId xmlns:p14="http://schemas.microsoft.com/office/powerpoint/2010/main" val="2600583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8680" y="179014"/>
            <a:ext cx="8915400"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488544" y="1196752"/>
            <a:ext cx="3557589" cy="644152"/>
          </a:xfrm>
        </p:spPr>
        <p:txBody>
          <a:bodyPr>
            <a:noAutofit/>
          </a:bodyPr>
          <a:lstStyle/>
          <a:p>
            <a:r>
              <a:rPr lang="en-US" sz="2400" b="1" dirty="0" smtClean="0"/>
              <a:t>ANÁLISIS INTERNO </a:t>
            </a:r>
            <a:endParaRPr lang="en-US" sz="2400" dirty="0"/>
          </a:p>
        </p:txBody>
      </p:sp>
      <p:pic>
        <p:nvPicPr>
          <p:cNvPr id="6" name="Picture 6" descr="Ver las imágenes de origen"/>
          <p:cNvPicPr>
            <a:picLocks noChangeAspect="1" noChangeArrowheads="1"/>
          </p:cNvPicPr>
          <p:nvPr/>
        </p:nvPicPr>
        <p:blipFill>
          <a:blip r:embed="rId2" cstate="print"/>
          <a:srcRect/>
          <a:stretch>
            <a:fillRect/>
          </a:stretch>
        </p:blipFill>
        <p:spPr bwMode="auto">
          <a:xfrm>
            <a:off x="1269998" y="1691543"/>
            <a:ext cx="8873067" cy="4493840"/>
          </a:xfrm>
          <a:prstGeom prst="rect">
            <a:avLst/>
          </a:prstGeom>
          <a:noFill/>
        </p:spPr>
      </p:pic>
      <p:sp>
        <p:nvSpPr>
          <p:cNvPr id="8" name="6 Elipse"/>
          <p:cNvSpPr/>
          <p:nvPr/>
        </p:nvSpPr>
        <p:spPr>
          <a:xfrm>
            <a:off x="7986443" y="777262"/>
            <a:ext cx="3748355" cy="216913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accent1">
                  <a:lumMod val="50000"/>
                </a:schemeClr>
              </a:solidFill>
            </a:endParaRPr>
          </a:p>
        </p:txBody>
      </p:sp>
      <p:sp>
        <p:nvSpPr>
          <p:cNvPr id="9" name="7 CuadroTexto"/>
          <p:cNvSpPr txBox="1"/>
          <p:nvPr/>
        </p:nvSpPr>
        <p:spPr>
          <a:xfrm>
            <a:off x="1827211" y="6110071"/>
            <a:ext cx="8699629" cy="646331"/>
          </a:xfrm>
          <a:prstGeom prst="rect">
            <a:avLst/>
          </a:prstGeom>
          <a:noFill/>
        </p:spPr>
        <p:txBody>
          <a:bodyPr wrap="square" rtlCol="0">
            <a:spAutoFit/>
          </a:bodyPr>
          <a:lstStyle/>
          <a:p>
            <a:pPr algn="ctr"/>
            <a:r>
              <a:rPr lang="es-AR" b="1" dirty="0" smtClean="0">
                <a:solidFill>
                  <a:srgbClr val="FF0000"/>
                </a:solidFill>
              </a:rPr>
              <a:t>La empresa como una sucesión de actividades que van añadiendo valor al producto/servicio destinado al cliente</a:t>
            </a:r>
          </a:p>
        </p:txBody>
      </p:sp>
      <p:sp>
        <p:nvSpPr>
          <p:cNvPr id="5" name="Subtítulo 2"/>
          <p:cNvSpPr txBox="1">
            <a:spLocks/>
          </p:cNvSpPr>
          <p:nvPr/>
        </p:nvSpPr>
        <p:spPr>
          <a:xfrm>
            <a:off x="7986443" y="1026594"/>
            <a:ext cx="3748355" cy="11262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b="1" dirty="0"/>
              <a:t>C</a:t>
            </a:r>
            <a:r>
              <a:rPr lang="es-ES" b="1" dirty="0" smtClean="0"/>
              <a:t>oncepto </a:t>
            </a:r>
            <a:r>
              <a:rPr lang="es-ES" b="1" dirty="0"/>
              <a:t>desarrollado por </a:t>
            </a:r>
            <a:r>
              <a:rPr lang="es-ES" b="1" dirty="0" err="1"/>
              <a:t>Porter</a:t>
            </a:r>
            <a:r>
              <a:rPr lang="es-ES" b="1" dirty="0"/>
              <a:t> que muestra todas las relaciones </a:t>
            </a:r>
            <a:r>
              <a:rPr lang="es-ES" b="1" dirty="0" smtClean="0"/>
              <a:t>que </a:t>
            </a:r>
            <a:r>
              <a:rPr lang="es-ES" b="1" dirty="0"/>
              <a:t>una empresa establece a lo largo de su actividad </a:t>
            </a:r>
            <a:r>
              <a:rPr lang="es-ES" b="1" dirty="0" smtClean="0"/>
              <a:t>para </a:t>
            </a:r>
            <a:r>
              <a:rPr lang="es-ES" b="1" dirty="0"/>
              <a:t>proporcionar </a:t>
            </a:r>
            <a:r>
              <a:rPr lang="es-ES" b="1" dirty="0" smtClean="0"/>
              <a:t>valor </a:t>
            </a:r>
            <a:r>
              <a:rPr lang="es-ES" b="1" dirty="0"/>
              <a:t>al cliente. </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5459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3984177" y="3038984"/>
            <a:ext cx="4433573" cy="2862322"/>
          </a:xfrm>
          <a:prstGeom prst="rect">
            <a:avLst/>
          </a:prstGeom>
          <a:noFill/>
        </p:spPr>
        <p:txBody>
          <a:bodyPr wrap="square" rtlCol="0">
            <a:spAutoFit/>
          </a:bodyPr>
          <a:lstStyle/>
          <a:p>
            <a:pPr algn="ctr"/>
            <a:r>
              <a:rPr lang="es-ES" sz="2000" b="1" dirty="0" smtClean="0">
                <a:solidFill>
                  <a:srgbClr val="FF0000"/>
                </a:solidFill>
                <a:effectLst>
                  <a:outerShdw blurRad="38100" dist="38100" dir="2700000" algn="tl">
                    <a:srgbClr val="000000">
                      <a:alpha val="43137"/>
                    </a:srgbClr>
                  </a:outerShdw>
                </a:effectLst>
              </a:rPr>
              <a:t>PROCESOS OPERATIVOS</a:t>
            </a:r>
          </a:p>
          <a:p>
            <a:pPr algn="ctr"/>
            <a:endParaRPr lang="es-ES" sz="2000" b="1" dirty="0" smtClean="0">
              <a:solidFill>
                <a:srgbClr val="FF0000"/>
              </a:solidFill>
              <a:effectLst>
                <a:outerShdw blurRad="38100" dist="38100" dir="2700000" algn="tl">
                  <a:srgbClr val="000000">
                    <a:alpha val="43137"/>
                  </a:srgbClr>
                </a:outerShdw>
              </a:effectLst>
            </a:endParaRPr>
          </a:p>
          <a:p>
            <a:pPr marL="342900" indent="-342900" algn="ctr">
              <a:buFont typeface="Wingdings" panose="05000000000000000000" pitchFamily="2" charset="2"/>
              <a:buChar char="q"/>
            </a:pPr>
            <a:r>
              <a:rPr lang="es-ES" sz="2000" b="1" i="1" dirty="0" smtClean="0">
                <a:solidFill>
                  <a:srgbClr val="FF0000"/>
                </a:solidFill>
                <a:effectLst>
                  <a:outerShdw blurRad="38100" dist="38100" dir="2700000" algn="tl">
                    <a:srgbClr val="000000">
                      <a:alpha val="43137"/>
                    </a:srgbClr>
                  </a:outerShdw>
                </a:effectLst>
              </a:rPr>
              <a:t>Gestión de proyectos</a:t>
            </a:r>
          </a:p>
          <a:p>
            <a:pPr marL="342900" indent="-342900" algn="ctr">
              <a:buFont typeface="Wingdings" panose="05000000000000000000" pitchFamily="2" charset="2"/>
              <a:buChar char="q"/>
            </a:pPr>
            <a:r>
              <a:rPr lang="es-ES" sz="2000" b="1" i="1" dirty="0" smtClean="0">
                <a:solidFill>
                  <a:srgbClr val="FF0000"/>
                </a:solidFill>
                <a:effectLst>
                  <a:outerShdw blurRad="38100" dist="38100" dir="2700000" algn="tl">
                    <a:srgbClr val="000000">
                      <a:alpha val="43137"/>
                    </a:srgbClr>
                  </a:outerShdw>
                </a:effectLst>
              </a:rPr>
              <a:t>Diseño y desarrollo</a:t>
            </a:r>
          </a:p>
          <a:p>
            <a:pPr marL="342900" indent="-342900" algn="ctr">
              <a:buFont typeface="Wingdings" panose="05000000000000000000" pitchFamily="2" charset="2"/>
              <a:buChar char="q"/>
            </a:pPr>
            <a:r>
              <a:rPr lang="es-ES" sz="2000" b="1" i="1" dirty="0" smtClean="0">
                <a:solidFill>
                  <a:srgbClr val="FF0000"/>
                </a:solidFill>
                <a:effectLst>
                  <a:outerShdw blurRad="38100" dist="38100" dir="2700000" algn="tl">
                    <a:srgbClr val="000000">
                      <a:alpha val="43137"/>
                    </a:srgbClr>
                  </a:outerShdw>
                </a:effectLst>
              </a:rPr>
              <a:t>Elaboración</a:t>
            </a:r>
          </a:p>
          <a:p>
            <a:pPr marL="342900" indent="-342900" algn="ctr">
              <a:buFont typeface="Wingdings" panose="05000000000000000000" pitchFamily="2" charset="2"/>
              <a:buChar char="q"/>
            </a:pPr>
            <a:r>
              <a:rPr lang="es-ES" sz="2000" b="1" i="1" dirty="0" smtClean="0">
                <a:solidFill>
                  <a:srgbClr val="FF0000"/>
                </a:solidFill>
                <a:effectLst>
                  <a:outerShdw blurRad="38100" dist="38100" dir="2700000" algn="tl">
                    <a:srgbClr val="000000">
                      <a:alpha val="43137"/>
                    </a:srgbClr>
                  </a:outerShdw>
                </a:effectLst>
              </a:rPr>
              <a:t>Ventas y marketing</a:t>
            </a:r>
          </a:p>
          <a:p>
            <a:pPr marL="342900" indent="-342900" algn="ctr">
              <a:buFont typeface="Wingdings" panose="05000000000000000000" pitchFamily="2" charset="2"/>
              <a:buChar char="q"/>
            </a:pPr>
            <a:r>
              <a:rPr lang="es-ES" sz="2000" b="1" i="1" dirty="0" smtClean="0">
                <a:solidFill>
                  <a:srgbClr val="FF0000"/>
                </a:solidFill>
                <a:effectLst>
                  <a:outerShdw blurRad="38100" dist="38100" dir="2700000" algn="tl">
                    <a:srgbClr val="000000">
                      <a:alpha val="43137"/>
                    </a:srgbClr>
                  </a:outerShdw>
                </a:effectLst>
              </a:rPr>
              <a:t>Libración y entrega</a:t>
            </a:r>
          </a:p>
          <a:p>
            <a:pPr marL="342900" indent="-342900" algn="ctr">
              <a:buFont typeface="Wingdings" panose="05000000000000000000" pitchFamily="2" charset="2"/>
              <a:buChar char="q"/>
            </a:pPr>
            <a:r>
              <a:rPr lang="es-ES" sz="2000" b="1" i="1" dirty="0" smtClean="0">
                <a:solidFill>
                  <a:srgbClr val="FF0000"/>
                </a:solidFill>
                <a:effectLst>
                  <a:outerShdw blurRad="38100" dist="38100" dir="2700000" algn="tl">
                    <a:srgbClr val="000000">
                      <a:alpha val="43137"/>
                    </a:srgbClr>
                  </a:outerShdw>
                </a:effectLst>
              </a:rPr>
              <a:t>Mantenimiento y soporte posventa.</a:t>
            </a:r>
            <a:endParaRPr lang="en-US" sz="2000" b="1" i="1" dirty="0">
              <a:solidFill>
                <a:srgbClr val="FF0000"/>
              </a:solidFill>
              <a:effectLst>
                <a:outerShdw blurRad="38100" dist="38100" dir="2700000" algn="tl">
                  <a:srgbClr val="000000">
                    <a:alpha val="43137"/>
                  </a:srgbClr>
                </a:outerShdw>
              </a:effectLst>
            </a:endParaRPr>
          </a:p>
        </p:txBody>
      </p:sp>
      <p:sp>
        <p:nvSpPr>
          <p:cNvPr id="19" name="Marco 18"/>
          <p:cNvSpPr/>
          <p:nvPr/>
        </p:nvSpPr>
        <p:spPr>
          <a:xfrm>
            <a:off x="3962399" y="2976581"/>
            <a:ext cx="4469866" cy="3222169"/>
          </a:xfrm>
          <a:prstGeom prst="frame">
            <a:avLst>
              <a:gd name="adj1" fmla="val 4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ángulo redondeado 23"/>
          <p:cNvSpPr/>
          <p:nvPr/>
        </p:nvSpPr>
        <p:spPr>
          <a:xfrm>
            <a:off x="8653600" y="2791009"/>
            <a:ext cx="3434694" cy="3298889"/>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50" name="7 Elipse"/>
          <p:cNvSpPr/>
          <p:nvPr/>
        </p:nvSpPr>
        <p:spPr>
          <a:xfrm>
            <a:off x="6424696" y="848667"/>
            <a:ext cx="5041589" cy="1695840"/>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720116" y="1095169"/>
            <a:ext cx="4572001" cy="1477328"/>
          </a:xfrm>
          <a:prstGeom prst="rect">
            <a:avLst/>
          </a:prstGeom>
        </p:spPr>
        <p:txBody>
          <a:bodyPr wrap="square">
            <a:spAutoFit/>
          </a:bodyPr>
          <a:lstStyle/>
          <a:p>
            <a:pPr algn="ctr"/>
            <a:r>
              <a:rPr lang="es-ES" b="1" dirty="0" smtClean="0"/>
              <a:t>Es </a:t>
            </a:r>
            <a:r>
              <a:rPr lang="es-ES" b="1" dirty="0"/>
              <a:t>fundamental la constitución de un mapa de procesos: </a:t>
            </a:r>
            <a:r>
              <a:rPr lang="es-ES" b="1" dirty="0" smtClean="0"/>
              <a:t>estructura </a:t>
            </a:r>
            <a:r>
              <a:rPr lang="es-ES" b="1" dirty="0"/>
              <a:t>gráfica en la que se representan las relaciones entre los diferentes </a:t>
            </a:r>
            <a:r>
              <a:rPr lang="es-ES" b="1" dirty="0" smtClean="0"/>
              <a:t>procesos de la </a:t>
            </a:r>
            <a:r>
              <a:rPr lang="es-ES" b="1" dirty="0"/>
              <a:t>organización. </a:t>
            </a:r>
            <a:endParaRPr lang="es-MX" b="1" dirty="0" smtClean="0"/>
          </a:p>
        </p:txBody>
      </p:sp>
      <p:sp>
        <p:nvSpPr>
          <p:cNvPr id="4" name="CuadroTexto 3"/>
          <p:cNvSpPr txBox="1"/>
          <p:nvPr/>
        </p:nvSpPr>
        <p:spPr>
          <a:xfrm>
            <a:off x="659123" y="1667892"/>
            <a:ext cx="5886825"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Análisis Interno - Análisis de Procesos</a:t>
            </a:r>
            <a:endParaRPr lang="en-US" sz="2400" b="1" i="1" dirty="0">
              <a:effectLst>
                <a:outerShdw blurRad="38100" dist="38100" dir="2700000" algn="tl">
                  <a:srgbClr val="000000">
                    <a:alpha val="43137"/>
                  </a:srgbClr>
                </a:outerShdw>
              </a:effectLst>
            </a:endParaRPr>
          </a:p>
        </p:txBody>
      </p:sp>
      <p:sp>
        <p:nvSpPr>
          <p:cNvPr id="15" name="Rectángulo redondeado 14"/>
          <p:cNvSpPr/>
          <p:nvPr/>
        </p:nvSpPr>
        <p:spPr>
          <a:xfrm>
            <a:off x="561886" y="2769235"/>
            <a:ext cx="3300592" cy="3298889"/>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16" name="CuadroTexto 15"/>
          <p:cNvSpPr txBox="1"/>
          <p:nvPr/>
        </p:nvSpPr>
        <p:spPr>
          <a:xfrm>
            <a:off x="561887" y="2923230"/>
            <a:ext cx="3385997" cy="2862322"/>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PROCESOS DE SOPORTE</a:t>
            </a:r>
          </a:p>
          <a:p>
            <a:endParaRPr lang="es-ES" sz="2000" b="1" dirty="0" smtClean="0">
              <a:solidFill>
                <a:srgbClr val="FFFF00"/>
              </a:solidFill>
              <a:effectLst>
                <a:outerShdw blurRad="38100" dist="38100" dir="2700000" algn="tl">
                  <a:srgbClr val="000000">
                    <a:alpha val="43137"/>
                  </a:srgbClr>
                </a:outerShdw>
              </a:effectLst>
            </a:endParaRPr>
          </a:p>
          <a:p>
            <a:endParaRPr lang="es-ES" sz="2000" b="1" dirty="0">
              <a:solidFill>
                <a:srgbClr val="FFFF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Recursos humanos.</a:t>
            </a:r>
          </a:p>
          <a:p>
            <a:pPr marL="342900" indent="-34290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Recursos materiales.</a:t>
            </a:r>
          </a:p>
          <a:p>
            <a:pPr marL="342900" indent="-34290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Recursos tecnológicos</a:t>
            </a:r>
            <a:endParaRPr lang="es-ES" sz="2000" b="1" i="1" dirty="0">
              <a:solidFill>
                <a:srgbClr val="FFFF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Recursos financieros</a:t>
            </a:r>
          </a:p>
          <a:p>
            <a:pPr marL="342900" indent="-34290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Control información</a:t>
            </a:r>
          </a:p>
          <a:p>
            <a:pPr marL="342900" indent="-34290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Comunicación</a:t>
            </a:r>
            <a:endParaRPr lang="en-US" sz="2000" b="1" i="1" dirty="0">
              <a:solidFill>
                <a:srgbClr val="FFFF00"/>
              </a:solidFill>
              <a:effectLst>
                <a:outerShdw blurRad="38100" dist="38100" dir="2700000" algn="tl">
                  <a:srgbClr val="000000">
                    <a:alpha val="43137"/>
                  </a:srgbClr>
                </a:outerShdw>
              </a:effectLst>
            </a:endParaRPr>
          </a:p>
        </p:txBody>
      </p:sp>
      <p:sp>
        <p:nvSpPr>
          <p:cNvPr id="21" name="CuadroTexto 20"/>
          <p:cNvSpPr txBox="1"/>
          <p:nvPr/>
        </p:nvSpPr>
        <p:spPr>
          <a:xfrm>
            <a:off x="8641047" y="2974032"/>
            <a:ext cx="3550953" cy="2862322"/>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PROCESOS ESTRATÉGICOS</a:t>
            </a:r>
          </a:p>
          <a:p>
            <a:endParaRPr lang="es-ES" sz="2000" b="1" dirty="0" smtClean="0">
              <a:solidFill>
                <a:srgbClr val="FFFF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Planificación gestión</a:t>
            </a:r>
            <a:endParaRPr lang="es-ES" sz="2000" b="1" i="1" dirty="0">
              <a:solidFill>
                <a:srgbClr val="FFFF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Análisis contextual</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Evaluación de riesgos</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Sistema de auditorías.</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Evaluación satisfacción.</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No conformidades.</a:t>
            </a:r>
          </a:p>
          <a:p>
            <a:pPr marL="285750" indent="-285750">
              <a:buFont typeface="Arial" panose="020B0604020202020204" pitchFamily="34" charset="0"/>
              <a:buChar char="•"/>
            </a:pPr>
            <a:r>
              <a:rPr lang="es-ES" sz="2000" b="1" i="1" dirty="0" smtClean="0">
                <a:solidFill>
                  <a:srgbClr val="FFFF00"/>
                </a:solidFill>
                <a:effectLst>
                  <a:outerShdw blurRad="38100" dist="38100" dir="2700000" algn="tl">
                    <a:srgbClr val="000000">
                      <a:alpha val="43137"/>
                    </a:srgbClr>
                  </a:outerShdw>
                </a:effectLst>
              </a:rPr>
              <a:t>Sistemas de mejora</a:t>
            </a:r>
            <a:endParaRPr lang="en-US" sz="2000" b="1" i="1" dirty="0">
              <a:solidFill>
                <a:srgbClr val="FFFF00"/>
              </a:solidFill>
              <a:effectLst>
                <a:outerShdw blurRad="38100" dist="38100" dir="2700000" algn="tl">
                  <a:srgbClr val="000000">
                    <a:alpha val="43137"/>
                  </a:srgbClr>
                </a:outerShdw>
              </a:effectLst>
            </a:endParaRPr>
          </a:p>
        </p:txBody>
      </p:sp>
      <p:sp>
        <p:nvSpPr>
          <p:cNvPr id="22" name="Rectángulo 21"/>
          <p:cNvSpPr/>
          <p:nvPr/>
        </p:nvSpPr>
        <p:spPr>
          <a:xfrm>
            <a:off x="3984177" y="6338792"/>
            <a:ext cx="4433573" cy="369332"/>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b="1" dirty="0" smtClean="0">
                <a:effectLst>
                  <a:outerShdw blurRad="38100" dist="38100" dir="2700000" algn="tl">
                    <a:srgbClr val="000000">
                      <a:alpha val="43137"/>
                    </a:srgbClr>
                  </a:outerShdw>
                </a:effectLst>
                <a:latin typeface="Arial" panose="020B0604020202020204" pitchFamily="34" charset="0"/>
              </a:rPr>
              <a:t>PRODUCTOS Y SERVICIOS. </a:t>
            </a:r>
            <a:endParaRPr lang="en-US" b="1" dirty="0">
              <a:effectLst>
                <a:outerShdw blurRad="38100" dist="38100" dir="2700000" algn="tl">
                  <a:srgbClr val="000000">
                    <a:alpha val="43137"/>
                  </a:srgbClr>
                </a:outerShdw>
              </a:effectLst>
            </a:endParaRPr>
          </a:p>
        </p:txBody>
      </p:sp>
      <p:sp>
        <p:nvSpPr>
          <p:cNvPr id="23" name="Rectángulo 22"/>
          <p:cNvSpPr/>
          <p:nvPr/>
        </p:nvSpPr>
        <p:spPr>
          <a:xfrm>
            <a:off x="3984177" y="2476623"/>
            <a:ext cx="4433573" cy="369332"/>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b="1" dirty="0" smtClean="0">
                <a:effectLst>
                  <a:outerShdw blurRad="38100" dist="38100" dir="2700000" algn="tl">
                    <a:srgbClr val="000000">
                      <a:alpha val="43137"/>
                    </a:srgbClr>
                  </a:outerShdw>
                </a:effectLst>
                <a:latin typeface="Arial" panose="020B0604020202020204" pitchFamily="34" charset="0"/>
              </a:rPr>
              <a:t>REQUISITOS Y EXPECTATIVAS.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93273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50" name="7 Elipse"/>
          <p:cNvSpPr/>
          <p:nvPr/>
        </p:nvSpPr>
        <p:spPr>
          <a:xfrm>
            <a:off x="6424696" y="848667"/>
            <a:ext cx="5041589" cy="1695840"/>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720116" y="1095169"/>
            <a:ext cx="4572001" cy="1200329"/>
          </a:xfrm>
          <a:prstGeom prst="rect">
            <a:avLst/>
          </a:prstGeom>
        </p:spPr>
        <p:txBody>
          <a:bodyPr wrap="square">
            <a:spAutoFit/>
          </a:bodyPr>
          <a:lstStyle/>
          <a:p>
            <a:pPr algn="ctr"/>
            <a:r>
              <a:rPr lang="es-ES" b="1" dirty="0" smtClean="0"/>
              <a:t>En la </a:t>
            </a:r>
            <a:r>
              <a:rPr lang="es-ES" b="1" dirty="0"/>
              <a:t>analítica de los procesos, es importante caracterizar las actividades que </a:t>
            </a:r>
            <a:r>
              <a:rPr lang="es-ES" b="1" dirty="0" smtClean="0"/>
              <a:t>componen la </a:t>
            </a:r>
            <a:r>
              <a:rPr lang="es-ES" b="1" dirty="0"/>
              <a:t>realización del bien o servicio que ofrece la entidad. </a:t>
            </a:r>
            <a:endParaRPr lang="es-MX" b="1" dirty="0" smtClean="0"/>
          </a:p>
        </p:txBody>
      </p:sp>
      <p:sp>
        <p:nvSpPr>
          <p:cNvPr id="4" name="CuadroTexto 3"/>
          <p:cNvSpPr txBox="1"/>
          <p:nvPr/>
        </p:nvSpPr>
        <p:spPr>
          <a:xfrm>
            <a:off x="558360" y="1727636"/>
            <a:ext cx="5718626"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Análisis Interno - Análisis de Procesos</a:t>
            </a:r>
            <a:endParaRPr lang="en-US" sz="2400" b="1" i="1" dirty="0">
              <a:effectLst>
                <a:outerShdw blurRad="38100" dist="38100" dir="2700000" algn="tl">
                  <a:srgbClr val="000000">
                    <a:alpha val="43137"/>
                  </a:srgbClr>
                </a:outerShdw>
              </a:effectLst>
            </a:endParaRPr>
          </a:p>
        </p:txBody>
      </p:sp>
      <p:sp>
        <p:nvSpPr>
          <p:cNvPr id="3" name="Rectángulo redondeado 2"/>
          <p:cNvSpPr/>
          <p:nvPr/>
        </p:nvSpPr>
        <p:spPr>
          <a:xfrm>
            <a:off x="339804" y="2467435"/>
            <a:ext cx="3912882" cy="740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a:off x="348347" y="2670639"/>
            <a:ext cx="3904340" cy="377368"/>
          </a:xfrm>
          <a:prstGeom prst="rect">
            <a:avLst/>
          </a:prstGeom>
          <a:noFill/>
        </p:spPr>
        <p:txBody>
          <a:bodyPr wrap="square" rtlCol="0">
            <a:spAutoFit/>
          </a:bodyPr>
          <a:lstStyle/>
          <a:p>
            <a:pPr algn="ctr"/>
            <a:r>
              <a:rPr lang="es-ES" b="1" dirty="0" smtClean="0">
                <a:solidFill>
                  <a:srgbClr val="FFFF00"/>
                </a:solidFill>
              </a:rPr>
              <a:t>Fase 1: objetivo (para qué existe)</a:t>
            </a:r>
            <a:endParaRPr lang="en-US" b="1" dirty="0">
              <a:solidFill>
                <a:srgbClr val="FFFF00"/>
              </a:solidFill>
            </a:endParaRPr>
          </a:p>
        </p:txBody>
      </p:sp>
      <p:sp>
        <p:nvSpPr>
          <p:cNvPr id="38" name="Rectángulo redondeado 37"/>
          <p:cNvSpPr/>
          <p:nvPr/>
        </p:nvSpPr>
        <p:spPr>
          <a:xfrm>
            <a:off x="683459" y="3315040"/>
            <a:ext cx="3912882" cy="740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adroTexto 38"/>
          <p:cNvSpPr txBox="1"/>
          <p:nvPr/>
        </p:nvSpPr>
        <p:spPr>
          <a:xfrm>
            <a:off x="692002" y="3518244"/>
            <a:ext cx="3904340" cy="377368"/>
          </a:xfrm>
          <a:prstGeom prst="rect">
            <a:avLst/>
          </a:prstGeom>
          <a:noFill/>
        </p:spPr>
        <p:txBody>
          <a:bodyPr wrap="square" rtlCol="0">
            <a:spAutoFit/>
          </a:bodyPr>
          <a:lstStyle/>
          <a:p>
            <a:pPr algn="ctr"/>
            <a:r>
              <a:rPr lang="es-ES" b="1" dirty="0" smtClean="0">
                <a:solidFill>
                  <a:srgbClr val="FFFF00"/>
                </a:solidFill>
              </a:rPr>
              <a:t>Fase 2: responsables</a:t>
            </a:r>
            <a:endParaRPr lang="en-US" b="1" dirty="0">
              <a:solidFill>
                <a:srgbClr val="FFFF00"/>
              </a:solidFill>
            </a:endParaRPr>
          </a:p>
        </p:txBody>
      </p:sp>
      <p:sp>
        <p:nvSpPr>
          <p:cNvPr id="40" name="Rectángulo redondeado 39"/>
          <p:cNvSpPr/>
          <p:nvPr/>
        </p:nvSpPr>
        <p:spPr>
          <a:xfrm>
            <a:off x="1102670" y="4127526"/>
            <a:ext cx="3912882" cy="740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adroTexto 40"/>
          <p:cNvSpPr txBox="1"/>
          <p:nvPr/>
        </p:nvSpPr>
        <p:spPr>
          <a:xfrm>
            <a:off x="1111213" y="4330730"/>
            <a:ext cx="3904340" cy="377368"/>
          </a:xfrm>
          <a:prstGeom prst="rect">
            <a:avLst/>
          </a:prstGeom>
          <a:noFill/>
        </p:spPr>
        <p:txBody>
          <a:bodyPr wrap="square" rtlCol="0">
            <a:spAutoFit/>
          </a:bodyPr>
          <a:lstStyle/>
          <a:p>
            <a:pPr algn="ctr"/>
            <a:r>
              <a:rPr lang="es-ES" b="1" dirty="0" smtClean="0">
                <a:solidFill>
                  <a:srgbClr val="FFFF00"/>
                </a:solidFill>
              </a:rPr>
              <a:t>Fase 3: tiempos de inicio y final</a:t>
            </a:r>
            <a:endParaRPr lang="en-US" b="1" dirty="0">
              <a:solidFill>
                <a:srgbClr val="FFFF00"/>
              </a:solidFill>
            </a:endParaRPr>
          </a:p>
        </p:txBody>
      </p:sp>
      <p:sp>
        <p:nvSpPr>
          <p:cNvPr id="42" name="Rectángulo redondeado 41"/>
          <p:cNvSpPr/>
          <p:nvPr/>
        </p:nvSpPr>
        <p:spPr>
          <a:xfrm>
            <a:off x="1576086" y="4921943"/>
            <a:ext cx="3912882" cy="740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adroTexto 42"/>
          <p:cNvSpPr txBox="1"/>
          <p:nvPr/>
        </p:nvSpPr>
        <p:spPr>
          <a:xfrm>
            <a:off x="1567543" y="4992248"/>
            <a:ext cx="3904340" cy="646331"/>
          </a:xfrm>
          <a:prstGeom prst="rect">
            <a:avLst/>
          </a:prstGeom>
          <a:noFill/>
        </p:spPr>
        <p:txBody>
          <a:bodyPr wrap="square" rtlCol="0">
            <a:spAutoFit/>
          </a:bodyPr>
          <a:lstStyle/>
          <a:p>
            <a:pPr algn="ctr"/>
            <a:r>
              <a:rPr lang="es-ES" b="1" dirty="0" smtClean="0">
                <a:solidFill>
                  <a:srgbClr val="FFFF00"/>
                </a:solidFill>
              </a:rPr>
              <a:t>Fase 4: elementos de entrada y salida</a:t>
            </a:r>
            <a:endParaRPr lang="en-US" b="1" dirty="0">
              <a:solidFill>
                <a:srgbClr val="FFFF00"/>
              </a:solidFill>
            </a:endParaRPr>
          </a:p>
        </p:txBody>
      </p:sp>
      <p:sp>
        <p:nvSpPr>
          <p:cNvPr id="44" name="Rectángulo redondeado 43"/>
          <p:cNvSpPr/>
          <p:nvPr/>
        </p:nvSpPr>
        <p:spPr>
          <a:xfrm>
            <a:off x="2154946" y="5774421"/>
            <a:ext cx="3912882" cy="740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adroTexto 44"/>
          <p:cNvSpPr txBox="1"/>
          <p:nvPr/>
        </p:nvSpPr>
        <p:spPr>
          <a:xfrm>
            <a:off x="2163489" y="5977625"/>
            <a:ext cx="3904340" cy="377368"/>
          </a:xfrm>
          <a:prstGeom prst="rect">
            <a:avLst/>
          </a:prstGeom>
          <a:noFill/>
        </p:spPr>
        <p:txBody>
          <a:bodyPr wrap="square" rtlCol="0">
            <a:spAutoFit/>
          </a:bodyPr>
          <a:lstStyle/>
          <a:p>
            <a:pPr algn="ctr"/>
            <a:r>
              <a:rPr lang="es-ES" b="1" dirty="0" smtClean="0">
                <a:solidFill>
                  <a:srgbClr val="FFFF00"/>
                </a:solidFill>
              </a:rPr>
              <a:t>Fase 5: </a:t>
            </a:r>
            <a:r>
              <a:rPr lang="es-ES" b="1" dirty="0" err="1" smtClean="0">
                <a:solidFill>
                  <a:srgbClr val="FFFF00"/>
                </a:solidFill>
              </a:rPr>
              <a:t>stakeholder´s</a:t>
            </a:r>
            <a:endParaRPr lang="en-US" b="1" dirty="0">
              <a:solidFill>
                <a:srgbClr val="FFFF00"/>
              </a:solidFill>
            </a:endParaRPr>
          </a:p>
        </p:txBody>
      </p:sp>
      <p:sp>
        <p:nvSpPr>
          <p:cNvPr id="46" name="Rectángulo redondeado 45"/>
          <p:cNvSpPr/>
          <p:nvPr/>
        </p:nvSpPr>
        <p:spPr>
          <a:xfrm>
            <a:off x="4665059" y="2457832"/>
            <a:ext cx="3912882" cy="740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adroTexto 46"/>
          <p:cNvSpPr txBox="1"/>
          <p:nvPr/>
        </p:nvSpPr>
        <p:spPr>
          <a:xfrm>
            <a:off x="4673602" y="2515896"/>
            <a:ext cx="3904340" cy="646331"/>
          </a:xfrm>
          <a:prstGeom prst="rect">
            <a:avLst/>
          </a:prstGeom>
          <a:noFill/>
        </p:spPr>
        <p:txBody>
          <a:bodyPr wrap="square" rtlCol="0">
            <a:spAutoFit/>
          </a:bodyPr>
          <a:lstStyle/>
          <a:p>
            <a:pPr algn="ctr"/>
            <a:r>
              <a:rPr lang="es-ES" b="1" dirty="0" smtClean="0">
                <a:solidFill>
                  <a:srgbClr val="FFFF00"/>
                </a:solidFill>
              </a:rPr>
              <a:t>Fase 6: descripción de etapas en forma estructurada </a:t>
            </a:r>
            <a:endParaRPr lang="en-US" b="1" dirty="0">
              <a:solidFill>
                <a:srgbClr val="FFFF00"/>
              </a:solidFill>
            </a:endParaRPr>
          </a:p>
        </p:txBody>
      </p:sp>
      <p:sp>
        <p:nvSpPr>
          <p:cNvPr id="48" name="Rectángulo redondeado 47"/>
          <p:cNvSpPr/>
          <p:nvPr/>
        </p:nvSpPr>
        <p:spPr>
          <a:xfrm>
            <a:off x="5007009" y="3302331"/>
            <a:ext cx="3912882" cy="740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uadroTexto 48"/>
          <p:cNvSpPr txBox="1"/>
          <p:nvPr/>
        </p:nvSpPr>
        <p:spPr>
          <a:xfrm>
            <a:off x="5015552" y="3360395"/>
            <a:ext cx="3904340" cy="646331"/>
          </a:xfrm>
          <a:prstGeom prst="rect">
            <a:avLst/>
          </a:prstGeom>
          <a:noFill/>
        </p:spPr>
        <p:txBody>
          <a:bodyPr wrap="square" rtlCol="0">
            <a:spAutoFit/>
          </a:bodyPr>
          <a:lstStyle/>
          <a:p>
            <a:pPr algn="ctr"/>
            <a:r>
              <a:rPr lang="es-ES" b="1" dirty="0" smtClean="0">
                <a:solidFill>
                  <a:srgbClr val="FFFF00"/>
                </a:solidFill>
              </a:rPr>
              <a:t>Fase 7: determinación de controles</a:t>
            </a:r>
            <a:endParaRPr lang="en-US" b="1" dirty="0">
              <a:solidFill>
                <a:srgbClr val="FFFF00"/>
              </a:solidFill>
            </a:endParaRPr>
          </a:p>
        </p:txBody>
      </p:sp>
      <p:sp>
        <p:nvSpPr>
          <p:cNvPr id="52" name="Rectángulo redondeado 51"/>
          <p:cNvSpPr/>
          <p:nvPr/>
        </p:nvSpPr>
        <p:spPr>
          <a:xfrm>
            <a:off x="5520876" y="4137814"/>
            <a:ext cx="3912882" cy="740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ángulo redondeado 53"/>
          <p:cNvSpPr/>
          <p:nvPr/>
        </p:nvSpPr>
        <p:spPr>
          <a:xfrm>
            <a:off x="6024286" y="4937707"/>
            <a:ext cx="3912882" cy="740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uadroTexto 54"/>
          <p:cNvSpPr txBox="1"/>
          <p:nvPr/>
        </p:nvSpPr>
        <p:spPr>
          <a:xfrm>
            <a:off x="5520875" y="4201258"/>
            <a:ext cx="3904340" cy="646331"/>
          </a:xfrm>
          <a:prstGeom prst="rect">
            <a:avLst/>
          </a:prstGeom>
          <a:noFill/>
        </p:spPr>
        <p:txBody>
          <a:bodyPr wrap="square" rtlCol="0">
            <a:spAutoFit/>
          </a:bodyPr>
          <a:lstStyle/>
          <a:p>
            <a:pPr algn="ctr"/>
            <a:r>
              <a:rPr lang="es-ES" b="1" dirty="0" smtClean="0">
                <a:solidFill>
                  <a:srgbClr val="FFFF00"/>
                </a:solidFill>
              </a:rPr>
              <a:t>Fase 8: establecimiento de indicadores</a:t>
            </a:r>
            <a:endParaRPr lang="en-US" b="1" dirty="0">
              <a:solidFill>
                <a:srgbClr val="FFFF00"/>
              </a:solidFill>
            </a:endParaRPr>
          </a:p>
        </p:txBody>
      </p:sp>
      <p:sp>
        <p:nvSpPr>
          <p:cNvPr id="56" name="Rectángulo redondeado 55"/>
          <p:cNvSpPr/>
          <p:nvPr/>
        </p:nvSpPr>
        <p:spPr>
          <a:xfrm>
            <a:off x="6490874" y="5777650"/>
            <a:ext cx="3912882" cy="740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uadroTexto 56"/>
          <p:cNvSpPr txBox="1"/>
          <p:nvPr/>
        </p:nvSpPr>
        <p:spPr>
          <a:xfrm>
            <a:off x="6499417" y="5835714"/>
            <a:ext cx="3904340" cy="646331"/>
          </a:xfrm>
          <a:prstGeom prst="rect">
            <a:avLst/>
          </a:prstGeom>
          <a:noFill/>
        </p:spPr>
        <p:txBody>
          <a:bodyPr wrap="square" rtlCol="0">
            <a:spAutoFit/>
          </a:bodyPr>
          <a:lstStyle/>
          <a:p>
            <a:pPr algn="ctr"/>
            <a:r>
              <a:rPr lang="es-ES" b="1" dirty="0" smtClean="0">
                <a:solidFill>
                  <a:srgbClr val="FFFF00"/>
                </a:solidFill>
              </a:rPr>
              <a:t>Fase 10: determinación de riesgos</a:t>
            </a:r>
            <a:endParaRPr lang="en-US" b="1" dirty="0">
              <a:solidFill>
                <a:srgbClr val="FFFF00"/>
              </a:solidFill>
            </a:endParaRPr>
          </a:p>
        </p:txBody>
      </p:sp>
      <p:sp>
        <p:nvSpPr>
          <p:cNvPr id="53" name="CuadroTexto 52"/>
          <p:cNvSpPr txBox="1"/>
          <p:nvPr/>
        </p:nvSpPr>
        <p:spPr>
          <a:xfrm>
            <a:off x="6025779" y="4981252"/>
            <a:ext cx="3904340" cy="646331"/>
          </a:xfrm>
          <a:prstGeom prst="rect">
            <a:avLst/>
          </a:prstGeom>
          <a:noFill/>
        </p:spPr>
        <p:txBody>
          <a:bodyPr wrap="square" rtlCol="0">
            <a:spAutoFit/>
          </a:bodyPr>
          <a:lstStyle/>
          <a:p>
            <a:pPr algn="ctr"/>
            <a:r>
              <a:rPr lang="es-ES" b="1" dirty="0" smtClean="0">
                <a:solidFill>
                  <a:srgbClr val="FFFF00"/>
                </a:solidFill>
              </a:rPr>
              <a:t>Fase 9: sistematización de registros</a:t>
            </a:r>
            <a:endParaRPr lang="en-US" b="1" dirty="0">
              <a:solidFill>
                <a:srgbClr val="FFFF00"/>
              </a:solidFill>
            </a:endParaRPr>
          </a:p>
        </p:txBody>
      </p:sp>
      <p:sp>
        <p:nvSpPr>
          <p:cNvPr id="7" name="CuadroTexto 6"/>
          <p:cNvSpPr txBox="1"/>
          <p:nvPr/>
        </p:nvSpPr>
        <p:spPr>
          <a:xfrm>
            <a:off x="9579429" y="2827946"/>
            <a:ext cx="1886856" cy="400110"/>
          </a:xfrm>
          <a:prstGeom prst="rect">
            <a:avLst/>
          </a:prstGeom>
          <a:noFill/>
        </p:spPr>
        <p:txBody>
          <a:bodyPr wrap="square" rtlCol="0">
            <a:spAutoFit/>
          </a:bodyPr>
          <a:lstStyle/>
          <a:p>
            <a:r>
              <a:rPr lang="es-ES" sz="2000" b="1" i="1" dirty="0" smtClean="0">
                <a:solidFill>
                  <a:srgbClr val="FF0000"/>
                </a:solidFill>
                <a:effectLst>
                  <a:outerShdw blurRad="38100" dist="38100" dir="2700000" algn="tl">
                    <a:srgbClr val="000000">
                      <a:alpha val="43137"/>
                    </a:srgbClr>
                  </a:outerShdw>
                </a:effectLst>
              </a:rPr>
              <a:t>MEJORAS</a:t>
            </a:r>
            <a:endParaRPr lang="en-US" sz="2000" b="1" i="1" dirty="0">
              <a:solidFill>
                <a:srgbClr val="FF0000"/>
              </a:solidFill>
              <a:effectLst>
                <a:outerShdw blurRad="38100" dist="38100" dir="2700000" algn="tl">
                  <a:srgbClr val="000000">
                    <a:alpha val="43137"/>
                  </a:srgbClr>
                </a:outerShdw>
              </a:effectLst>
            </a:endParaRPr>
          </a:p>
        </p:txBody>
      </p:sp>
      <p:sp>
        <p:nvSpPr>
          <p:cNvPr id="58" name="CuadroTexto 57"/>
          <p:cNvSpPr txBox="1"/>
          <p:nvPr/>
        </p:nvSpPr>
        <p:spPr>
          <a:xfrm>
            <a:off x="9937168" y="3462855"/>
            <a:ext cx="1886856" cy="400110"/>
          </a:xfrm>
          <a:prstGeom prst="rect">
            <a:avLst/>
          </a:prstGeom>
          <a:noFill/>
        </p:spPr>
        <p:txBody>
          <a:bodyPr wrap="square" rtlCol="0">
            <a:spAutoFit/>
          </a:bodyPr>
          <a:lstStyle/>
          <a:p>
            <a:r>
              <a:rPr lang="es-ES" sz="2000" b="1" i="1" dirty="0" smtClean="0">
                <a:solidFill>
                  <a:srgbClr val="FF0000"/>
                </a:solidFill>
                <a:effectLst>
                  <a:outerShdw blurRad="38100" dist="38100" dir="2700000" algn="tl">
                    <a:srgbClr val="000000">
                      <a:alpha val="43137"/>
                    </a:srgbClr>
                  </a:outerShdw>
                </a:effectLst>
              </a:rPr>
              <a:t>DESVÍOS</a:t>
            </a:r>
            <a:endParaRPr lang="en-US" sz="2000" b="1" i="1" dirty="0">
              <a:solidFill>
                <a:srgbClr val="FF0000"/>
              </a:solidFill>
              <a:effectLst>
                <a:outerShdw blurRad="38100" dist="38100" dir="2700000" algn="tl">
                  <a:srgbClr val="000000">
                    <a:alpha val="43137"/>
                  </a:srgbClr>
                </a:outerShdw>
              </a:effectLst>
            </a:endParaRPr>
          </a:p>
        </p:txBody>
      </p:sp>
      <p:sp>
        <p:nvSpPr>
          <p:cNvPr id="59" name="CuadroTexto 58"/>
          <p:cNvSpPr txBox="1"/>
          <p:nvPr/>
        </p:nvSpPr>
        <p:spPr>
          <a:xfrm>
            <a:off x="10305144" y="4187416"/>
            <a:ext cx="1886856" cy="400110"/>
          </a:xfrm>
          <a:prstGeom prst="rect">
            <a:avLst/>
          </a:prstGeom>
          <a:noFill/>
        </p:spPr>
        <p:txBody>
          <a:bodyPr wrap="square" rtlCol="0">
            <a:spAutoFit/>
          </a:bodyPr>
          <a:lstStyle/>
          <a:p>
            <a:r>
              <a:rPr lang="es-ES" sz="2000" b="1" i="1" dirty="0" smtClean="0">
                <a:solidFill>
                  <a:srgbClr val="FF0000"/>
                </a:solidFill>
                <a:effectLst>
                  <a:outerShdw blurRad="38100" dist="38100" dir="2700000" algn="tl">
                    <a:srgbClr val="000000">
                      <a:alpha val="43137"/>
                    </a:srgbClr>
                  </a:outerShdw>
                </a:effectLst>
              </a:rPr>
              <a:t>RIESGOS</a:t>
            </a:r>
            <a:endParaRPr lang="en-US" sz="20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59418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50" name="7 Elipse"/>
          <p:cNvSpPr/>
          <p:nvPr/>
        </p:nvSpPr>
        <p:spPr>
          <a:xfrm>
            <a:off x="6424697" y="737698"/>
            <a:ext cx="5041589" cy="207069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642367" y="1054069"/>
            <a:ext cx="4702630" cy="1754326"/>
          </a:xfrm>
          <a:prstGeom prst="rect">
            <a:avLst/>
          </a:prstGeom>
        </p:spPr>
        <p:txBody>
          <a:bodyPr wrap="square">
            <a:spAutoFit/>
          </a:bodyPr>
          <a:lstStyle/>
          <a:p>
            <a:pPr algn="ctr"/>
            <a:r>
              <a:rPr lang="es-ES" b="1" dirty="0" smtClean="0"/>
              <a:t>El </a:t>
            </a:r>
            <a:r>
              <a:rPr lang="es-ES" b="1" dirty="0"/>
              <a:t>análisis externo de la empresa es imprescindible para conocer bajo qué </a:t>
            </a:r>
            <a:r>
              <a:rPr lang="es-ES" b="1" dirty="0" smtClean="0"/>
              <a:t>factores trabaja </a:t>
            </a:r>
            <a:r>
              <a:rPr lang="es-ES" b="1" dirty="0"/>
              <a:t>la organización y a </a:t>
            </a:r>
            <a:r>
              <a:rPr lang="es-ES" b="1" dirty="0" smtClean="0"/>
              <a:t>qué </a:t>
            </a:r>
            <a:r>
              <a:rPr lang="es-ES" b="1" dirty="0"/>
              <a:t>peligros debe adelantarse en relación con el </a:t>
            </a:r>
            <a:r>
              <a:rPr lang="es-ES" b="1" dirty="0" smtClean="0"/>
              <a:t>mercado cambiante </a:t>
            </a:r>
            <a:r>
              <a:rPr lang="es-ES" b="1" dirty="0"/>
              <a:t>y competitivo.</a:t>
            </a:r>
            <a:endParaRPr lang="es-MX" b="1" dirty="0" smtClean="0"/>
          </a:p>
        </p:txBody>
      </p:sp>
      <p:sp>
        <p:nvSpPr>
          <p:cNvPr id="32" name="Rectángulo redondeado 31"/>
          <p:cNvSpPr/>
          <p:nvPr/>
        </p:nvSpPr>
        <p:spPr>
          <a:xfrm>
            <a:off x="7823194" y="2895717"/>
            <a:ext cx="2206171" cy="42664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33" name="CuadroTexto 32"/>
          <p:cNvSpPr txBox="1"/>
          <p:nvPr/>
        </p:nvSpPr>
        <p:spPr>
          <a:xfrm>
            <a:off x="7842405" y="2893733"/>
            <a:ext cx="2206172" cy="492443"/>
          </a:xfrm>
          <a:prstGeom prst="rect">
            <a:avLst/>
          </a:prstGeom>
          <a:noFill/>
        </p:spPr>
        <p:txBody>
          <a:bodyPr wrap="square" rtlCol="0">
            <a:spAutoFit/>
          </a:bodyPr>
          <a:lstStyle/>
          <a:p>
            <a:pPr algn="ctr"/>
            <a:r>
              <a:rPr lang="es-ES" sz="2600" b="1" dirty="0" smtClean="0">
                <a:solidFill>
                  <a:srgbClr val="FFFF00"/>
                </a:solidFill>
                <a:effectLst>
                  <a:outerShdw blurRad="38100" dist="38100" dir="2700000" algn="tl">
                    <a:srgbClr val="000000">
                      <a:alpha val="43137"/>
                    </a:srgbClr>
                  </a:outerShdw>
                </a:effectLst>
              </a:rPr>
              <a:t>FACTORES</a:t>
            </a:r>
            <a:endParaRPr lang="en-US" sz="2600" b="1" i="1" dirty="0">
              <a:solidFill>
                <a:srgbClr val="FFFF00"/>
              </a:solidFill>
              <a:effectLst>
                <a:outerShdw blurRad="38100" dist="38100" dir="2700000" algn="tl">
                  <a:srgbClr val="000000">
                    <a:alpha val="43137"/>
                  </a:srgbClr>
                </a:outerShdw>
              </a:effectLst>
            </a:endParaRPr>
          </a:p>
        </p:txBody>
      </p:sp>
      <p:sp>
        <p:nvSpPr>
          <p:cNvPr id="3" name="Rectángulo 2"/>
          <p:cNvSpPr/>
          <p:nvPr/>
        </p:nvSpPr>
        <p:spPr>
          <a:xfrm>
            <a:off x="1132114" y="3237639"/>
            <a:ext cx="3786810" cy="2862322"/>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sz="2000" b="1" dirty="0">
                <a:effectLst>
                  <a:outerShdw blurRad="38100" dist="38100" dir="2700000" algn="tl">
                    <a:srgbClr val="000000">
                      <a:alpha val="43137"/>
                    </a:srgbClr>
                  </a:outerShdw>
                </a:effectLst>
                <a:latin typeface="Arial" panose="020B0604020202020204" pitchFamily="34" charset="0"/>
              </a:rPr>
              <a:t>El análisis PESTEL es una herramienta que se utiliza con el objetivo de detectar los </a:t>
            </a:r>
            <a:r>
              <a:rPr lang="es-ES" sz="2000" b="1" dirty="0" smtClean="0">
                <a:effectLst>
                  <a:outerShdw blurRad="38100" dist="38100" dir="2700000" algn="tl">
                    <a:srgbClr val="000000">
                      <a:alpha val="43137"/>
                    </a:srgbClr>
                  </a:outerShdw>
                </a:effectLst>
                <a:latin typeface="Arial" panose="020B0604020202020204" pitchFamily="34" charset="0"/>
              </a:rPr>
              <a:t>elementos de </a:t>
            </a:r>
            <a:r>
              <a:rPr lang="es-ES" sz="2000" b="1" dirty="0">
                <a:effectLst>
                  <a:outerShdw blurRad="38100" dist="38100" dir="2700000" algn="tl">
                    <a:srgbClr val="000000">
                      <a:alpha val="43137"/>
                    </a:srgbClr>
                  </a:outerShdw>
                </a:effectLst>
                <a:latin typeface="Arial" panose="020B0604020202020204" pitchFamily="34" charset="0"/>
              </a:rPr>
              <a:t>tipo externo que pueden influir en el negocio tanto positiva como negativamente; así, se</a:t>
            </a:r>
          </a:p>
          <a:p>
            <a:pPr algn="ctr"/>
            <a:r>
              <a:rPr lang="es-ES" sz="2000" b="1" dirty="0">
                <a:effectLst>
                  <a:outerShdw blurRad="38100" dist="38100" dir="2700000" algn="tl">
                    <a:srgbClr val="000000">
                      <a:alpha val="43137"/>
                    </a:srgbClr>
                  </a:outerShdw>
                </a:effectLst>
                <a:latin typeface="Arial" panose="020B0604020202020204" pitchFamily="34" charset="0"/>
              </a:rPr>
              <a:t>constituye como un estudio de mercado a nivel externo.</a:t>
            </a:r>
          </a:p>
        </p:txBody>
      </p:sp>
      <p:sp>
        <p:nvSpPr>
          <p:cNvPr id="17" name="Rectángulo 16"/>
          <p:cNvSpPr/>
          <p:nvPr/>
        </p:nvSpPr>
        <p:spPr>
          <a:xfrm>
            <a:off x="7208467" y="3375530"/>
            <a:ext cx="3415990" cy="2693045"/>
          </a:xfrm>
          <a:prstGeom prst="rect">
            <a:avLst/>
          </a:prstGeom>
          <a:solidFill>
            <a:schemeClr val="accent2">
              <a:lumMod val="20000"/>
              <a:lumOff val="80000"/>
            </a:schemeClr>
          </a:solidFill>
          <a:ln w="76200">
            <a:solidFill>
              <a:schemeClr val="tx1"/>
            </a:solidFill>
          </a:ln>
        </p:spPr>
        <p:txBody>
          <a:bodyPr wrap="square">
            <a:spAutoFit/>
          </a:bodyPr>
          <a:lstStyle/>
          <a:p>
            <a:pPr marL="285750" indent="-285750" algn="ctr" defTabSz="684000">
              <a:spcBef>
                <a:spcPts val="600"/>
              </a:spcBef>
              <a:buFont typeface="Wingdings" panose="05000000000000000000" pitchFamily="2" charset="2"/>
              <a:buChar char="q"/>
            </a:pPr>
            <a:r>
              <a:rPr lang="es-ES" sz="2400" b="1" dirty="0" smtClean="0">
                <a:effectLst>
                  <a:outerShdw blurRad="38100" dist="38100" dir="2700000" algn="tl">
                    <a:srgbClr val="000000">
                      <a:alpha val="43137"/>
                    </a:srgbClr>
                  </a:outerShdw>
                </a:effectLst>
                <a:latin typeface="Arial" panose="020B0604020202020204" pitchFamily="34" charset="0"/>
              </a:rPr>
              <a:t>POLITICOS</a:t>
            </a:r>
          </a:p>
          <a:p>
            <a:pPr marL="285750" indent="-285750" algn="ctr" defTabSz="684000">
              <a:spcBef>
                <a:spcPts val="600"/>
              </a:spcBef>
              <a:buFont typeface="Wingdings" panose="05000000000000000000" pitchFamily="2" charset="2"/>
              <a:buChar char="q"/>
            </a:pPr>
            <a:r>
              <a:rPr lang="es-ES" sz="2400" b="1" dirty="0" smtClean="0">
                <a:effectLst>
                  <a:outerShdw blurRad="38100" dist="38100" dir="2700000" algn="tl">
                    <a:srgbClr val="000000">
                      <a:alpha val="43137"/>
                    </a:srgbClr>
                  </a:outerShdw>
                </a:effectLst>
                <a:latin typeface="Arial" panose="020B0604020202020204" pitchFamily="34" charset="0"/>
              </a:rPr>
              <a:t>ECONÓMICOS</a:t>
            </a:r>
          </a:p>
          <a:p>
            <a:pPr marL="285750" indent="-285750" algn="ctr" defTabSz="684000">
              <a:spcBef>
                <a:spcPts val="600"/>
              </a:spcBef>
              <a:buFont typeface="Wingdings" panose="05000000000000000000" pitchFamily="2" charset="2"/>
              <a:buChar char="q"/>
            </a:pPr>
            <a:r>
              <a:rPr lang="es-ES" sz="2400" b="1" dirty="0" smtClean="0">
                <a:effectLst>
                  <a:outerShdw blurRad="38100" dist="38100" dir="2700000" algn="tl">
                    <a:srgbClr val="000000">
                      <a:alpha val="43137"/>
                    </a:srgbClr>
                  </a:outerShdw>
                </a:effectLst>
                <a:latin typeface="Arial" panose="020B0604020202020204" pitchFamily="34" charset="0"/>
              </a:rPr>
              <a:t>SOCIALES</a:t>
            </a:r>
          </a:p>
          <a:p>
            <a:pPr marL="285750" indent="-285750" algn="ctr" defTabSz="684000">
              <a:spcBef>
                <a:spcPts val="600"/>
              </a:spcBef>
              <a:buFont typeface="Wingdings" panose="05000000000000000000" pitchFamily="2" charset="2"/>
              <a:buChar char="q"/>
            </a:pPr>
            <a:r>
              <a:rPr lang="es-ES" sz="2400" b="1" dirty="0" smtClean="0">
                <a:effectLst>
                  <a:outerShdw blurRad="38100" dist="38100" dir="2700000" algn="tl">
                    <a:srgbClr val="000000">
                      <a:alpha val="43137"/>
                    </a:srgbClr>
                  </a:outerShdw>
                </a:effectLst>
                <a:latin typeface="Arial" panose="020B0604020202020204" pitchFamily="34" charset="0"/>
              </a:rPr>
              <a:t>TECNOLOGICOS</a:t>
            </a:r>
          </a:p>
          <a:p>
            <a:pPr marL="285750" indent="-285750" algn="ctr" defTabSz="684000">
              <a:spcBef>
                <a:spcPts val="600"/>
              </a:spcBef>
              <a:buFont typeface="Wingdings" panose="05000000000000000000" pitchFamily="2" charset="2"/>
              <a:buChar char="q"/>
            </a:pPr>
            <a:r>
              <a:rPr lang="es-ES" sz="2400" b="1" dirty="0" smtClean="0">
                <a:effectLst>
                  <a:outerShdw blurRad="38100" dist="38100" dir="2700000" algn="tl">
                    <a:srgbClr val="000000">
                      <a:alpha val="43137"/>
                    </a:srgbClr>
                  </a:outerShdw>
                </a:effectLst>
                <a:latin typeface="Arial" panose="020B0604020202020204" pitchFamily="34" charset="0"/>
              </a:rPr>
              <a:t>ECOLOGICOS </a:t>
            </a:r>
          </a:p>
          <a:p>
            <a:pPr marL="285750" indent="-285750" algn="ctr" defTabSz="684000">
              <a:spcBef>
                <a:spcPts val="600"/>
              </a:spcBef>
              <a:buFont typeface="Wingdings" panose="05000000000000000000" pitchFamily="2" charset="2"/>
              <a:buChar char="q"/>
            </a:pPr>
            <a:r>
              <a:rPr lang="es-ES" sz="2400" b="1" dirty="0" smtClean="0">
                <a:effectLst>
                  <a:outerShdw blurRad="38100" dist="38100" dir="2700000" algn="tl">
                    <a:srgbClr val="000000">
                      <a:alpha val="43137"/>
                    </a:srgbClr>
                  </a:outerShdw>
                </a:effectLst>
                <a:latin typeface="Arial" panose="020B0604020202020204" pitchFamily="34" charset="0"/>
              </a:rPr>
              <a:t>LEGALES</a:t>
            </a:r>
            <a:endParaRPr lang="en-US" sz="2400" b="1" dirty="0">
              <a:effectLst>
                <a:outerShdw blurRad="38100" dist="38100" dir="2700000" algn="tl">
                  <a:srgbClr val="000000">
                    <a:alpha val="43137"/>
                  </a:srgbClr>
                </a:outerShdw>
              </a:effectLst>
            </a:endParaRPr>
          </a:p>
        </p:txBody>
      </p:sp>
      <p:sp>
        <p:nvSpPr>
          <p:cNvPr id="4" name="CuadroTexto 3"/>
          <p:cNvSpPr txBox="1"/>
          <p:nvPr/>
        </p:nvSpPr>
        <p:spPr>
          <a:xfrm>
            <a:off x="1065518" y="1799771"/>
            <a:ext cx="5112436"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Análisis Externo – Análisis PESTEL</a:t>
            </a:r>
            <a:endParaRPr lang="en-US" sz="2400" b="1" i="1" dirty="0">
              <a:effectLst>
                <a:outerShdw blurRad="38100" dist="38100" dir="2700000" algn="tl">
                  <a:srgbClr val="000000">
                    <a:alpha val="43137"/>
                  </a:srgbClr>
                </a:outerShdw>
              </a:effectLst>
            </a:endParaRPr>
          </a:p>
        </p:txBody>
      </p:sp>
      <p:sp>
        <p:nvSpPr>
          <p:cNvPr id="5" name="Flecha derecha 4"/>
          <p:cNvSpPr/>
          <p:nvPr/>
        </p:nvSpPr>
        <p:spPr>
          <a:xfrm>
            <a:off x="5573479" y="4049488"/>
            <a:ext cx="914400" cy="12917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1132115" y="6138091"/>
            <a:ext cx="10479314" cy="646331"/>
          </a:xfrm>
          <a:prstGeom prst="rect">
            <a:avLst/>
          </a:prstGeom>
        </p:spPr>
        <p:txBody>
          <a:bodyPr wrap="square">
            <a:spAutoFit/>
          </a:bodyPr>
          <a:lstStyle/>
          <a:p>
            <a:pPr algn="ctr"/>
            <a:r>
              <a:rPr lang="es-ES" b="1" i="1" dirty="0">
                <a:solidFill>
                  <a:srgbClr val="FF0000"/>
                </a:solidFill>
                <a:effectLst>
                  <a:outerShdw blurRad="38100" dist="38100" dir="2700000" algn="tl">
                    <a:srgbClr val="000000">
                      <a:alpha val="43137"/>
                    </a:srgbClr>
                  </a:outerShdw>
                </a:effectLst>
              </a:rPr>
              <a:t>El análisis PESTEL es fácil de llevar a cabo y proporciona una visión muy </a:t>
            </a:r>
            <a:r>
              <a:rPr lang="es-ES" b="1" i="1" dirty="0" smtClean="0">
                <a:solidFill>
                  <a:srgbClr val="FF0000"/>
                </a:solidFill>
                <a:effectLst>
                  <a:outerShdw blurRad="38100" dist="38100" dir="2700000" algn="tl">
                    <a:srgbClr val="000000">
                      <a:alpha val="43137"/>
                    </a:srgbClr>
                  </a:outerShdw>
                </a:effectLst>
              </a:rPr>
              <a:t>detallada de </a:t>
            </a:r>
            <a:r>
              <a:rPr lang="es-ES" b="1" i="1" dirty="0">
                <a:solidFill>
                  <a:srgbClr val="FF0000"/>
                </a:solidFill>
                <a:effectLst>
                  <a:outerShdw blurRad="38100" dist="38100" dir="2700000" algn="tl">
                    <a:srgbClr val="000000">
                      <a:alpha val="43137"/>
                    </a:srgbClr>
                  </a:outerShdw>
                </a:effectLst>
              </a:rPr>
              <a:t>las amenazas y oportunidades a las que se enfrenta la empresa.</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874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50" name="7 Elipse"/>
          <p:cNvSpPr/>
          <p:nvPr/>
        </p:nvSpPr>
        <p:spPr>
          <a:xfrm>
            <a:off x="6424697" y="824783"/>
            <a:ext cx="5041589" cy="161361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642367" y="1213727"/>
            <a:ext cx="4702630" cy="923330"/>
          </a:xfrm>
          <a:prstGeom prst="rect">
            <a:avLst/>
          </a:prstGeom>
        </p:spPr>
        <p:txBody>
          <a:bodyPr wrap="square">
            <a:spAutoFit/>
          </a:bodyPr>
          <a:lstStyle/>
          <a:p>
            <a:pPr algn="ctr"/>
            <a:r>
              <a:rPr lang="es-ES" b="1" dirty="0" smtClean="0"/>
              <a:t>El </a:t>
            </a:r>
            <a:r>
              <a:rPr lang="es-ES" b="1" dirty="0"/>
              <a:t>análisis </a:t>
            </a:r>
            <a:r>
              <a:rPr lang="es-ES" b="1" dirty="0" smtClean="0"/>
              <a:t>de </a:t>
            </a:r>
            <a:r>
              <a:rPr lang="es-ES" b="1" dirty="0"/>
              <a:t>PORTER </a:t>
            </a:r>
            <a:r>
              <a:rPr lang="es-ES" b="1" dirty="0" smtClean="0"/>
              <a:t>describe el entorno inmediato a la organización en términos de cinco fuerzas competitivas básicas.</a:t>
            </a:r>
            <a:endParaRPr lang="es-ES" b="1" dirty="0"/>
          </a:p>
        </p:txBody>
      </p:sp>
      <p:sp>
        <p:nvSpPr>
          <p:cNvPr id="32" name="Rectángulo redondeado 31"/>
          <p:cNvSpPr/>
          <p:nvPr/>
        </p:nvSpPr>
        <p:spPr>
          <a:xfrm>
            <a:off x="7150414" y="2532866"/>
            <a:ext cx="3604668" cy="490459"/>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33" name="CuadroTexto 32"/>
          <p:cNvSpPr txBox="1"/>
          <p:nvPr/>
        </p:nvSpPr>
        <p:spPr>
          <a:xfrm>
            <a:off x="7150415" y="2564168"/>
            <a:ext cx="3604668" cy="492443"/>
          </a:xfrm>
          <a:prstGeom prst="rect">
            <a:avLst/>
          </a:prstGeom>
          <a:noFill/>
        </p:spPr>
        <p:txBody>
          <a:bodyPr wrap="square" rtlCol="0">
            <a:spAutoFit/>
          </a:bodyPr>
          <a:lstStyle/>
          <a:p>
            <a:pPr algn="ctr"/>
            <a:r>
              <a:rPr lang="es-ES" sz="2600" b="1" dirty="0" smtClean="0">
                <a:solidFill>
                  <a:srgbClr val="FFFF00"/>
                </a:solidFill>
                <a:effectLst>
                  <a:outerShdw blurRad="38100" dist="38100" dir="2700000" algn="tl">
                    <a:srgbClr val="000000">
                      <a:alpha val="43137"/>
                    </a:srgbClr>
                  </a:outerShdw>
                </a:effectLst>
              </a:rPr>
              <a:t>FUERZAS DE PORTER</a:t>
            </a:r>
            <a:endParaRPr lang="en-US" sz="2600" b="1" i="1" dirty="0">
              <a:solidFill>
                <a:srgbClr val="FFFF00"/>
              </a:solidFill>
              <a:effectLst>
                <a:outerShdw blurRad="38100" dist="38100" dir="2700000" algn="tl">
                  <a:srgbClr val="000000">
                    <a:alpha val="43137"/>
                  </a:srgbClr>
                </a:outerShdw>
              </a:effectLst>
            </a:endParaRPr>
          </a:p>
        </p:txBody>
      </p:sp>
      <p:sp>
        <p:nvSpPr>
          <p:cNvPr id="3" name="Rectángulo 2"/>
          <p:cNvSpPr/>
          <p:nvPr/>
        </p:nvSpPr>
        <p:spPr>
          <a:xfrm>
            <a:off x="1161134" y="3136041"/>
            <a:ext cx="3786810" cy="1015663"/>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sz="2000" b="1" dirty="0">
                <a:effectLst>
                  <a:outerShdw blurRad="38100" dist="38100" dir="2700000" algn="tl">
                    <a:srgbClr val="000000">
                      <a:alpha val="43137"/>
                    </a:srgbClr>
                  </a:outerShdw>
                </a:effectLst>
                <a:latin typeface="Arial" panose="020B0604020202020204" pitchFamily="34" charset="0"/>
              </a:rPr>
              <a:t>DETERMINACIÓN DE LAS FUERZAS COMPETITIVAS EN EL SECTOR</a:t>
            </a:r>
          </a:p>
        </p:txBody>
      </p:sp>
      <p:sp>
        <p:nvSpPr>
          <p:cNvPr id="17" name="Rectángulo 16"/>
          <p:cNvSpPr/>
          <p:nvPr/>
        </p:nvSpPr>
        <p:spPr>
          <a:xfrm>
            <a:off x="6250529" y="3149007"/>
            <a:ext cx="5389932" cy="3016210"/>
          </a:xfrm>
          <a:prstGeom prst="rect">
            <a:avLst/>
          </a:prstGeom>
          <a:solidFill>
            <a:schemeClr val="accent2">
              <a:lumMod val="20000"/>
              <a:lumOff val="80000"/>
            </a:schemeClr>
          </a:solidFill>
          <a:ln w="76200">
            <a:solidFill>
              <a:schemeClr val="tx1"/>
            </a:solidFill>
          </a:ln>
        </p:spPr>
        <p:txBody>
          <a:bodyPr wrap="square">
            <a:spAutoFit/>
          </a:bodyPr>
          <a:lstStyle/>
          <a:p>
            <a:pPr marL="285750" indent="-285750" algn="ctr" defTabSz="684000">
              <a:spcBef>
                <a:spcPts val="900"/>
              </a:spcBef>
              <a:buFont typeface="Wingdings" panose="05000000000000000000" pitchFamily="2" charset="2"/>
              <a:buChar char="q"/>
            </a:pPr>
            <a:r>
              <a:rPr lang="es-ES" sz="2000" b="1" dirty="0">
                <a:effectLst>
                  <a:outerShdw blurRad="38100" dist="38100" dir="2700000" algn="tl">
                    <a:srgbClr val="000000">
                      <a:alpha val="43137"/>
                    </a:srgbClr>
                  </a:outerShdw>
                </a:effectLst>
                <a:latin typeface="Arial" panose="020B0604020202020204" pitchFamily="34" charset="0"/>
              </a:rPr>
              <a:t>La amenaza de nuevos competidores</a:t>
            </a:r>
          </a:p>
          <a:p>
            <a:pPr marL="285750" indent="-285750" algn="ctr" defTabSz="684000">
              <a:spcBef>
                <a:spcPts val="900"/>
              </a:spcBef>
              <a:buFont typeface="Wingdings" panose="05000000000000000000" pitchFamily="2" charset="2"/>
              <a:buChar char="q"/>
            </a:pPr>
            <a:r>
              <a:rPr lang="es-ES" sz="2000" b="1" dirty="0">
                <a:effectLst>
                  <a:outerShdw blurRad="38100" dist="38100" dir="2700000" algn="tl">
                    <a:srgbClr val="000000">
                      <a:alpha val="43137"/>
                    </a:srgbClr>
                  </a:outerShdw>
                </a:effectLst>
                <a:latin typeface="Arial" panose="020B0604020202020204" pitchFamily="34" charset="0"/>
              </a:rPr>
              <a:t>El poder de negociación de los clientes. </a:t>
            </a:r>
          </a:p>
          <a:p>
            <a:pPr marL="285750" indent="-285750" algn="ctr" defTabSz="684000">
              <a:spcBef>
                <a:spcPts val="900"/>
              </a:spcBef>
              <a:buFont typeface="Wingdings" panose="05000000000000000000" pitchFamily="2" charset="2"/>
              <a:buChar char="q"/>
            </a:pPr>
            <a:r>
              <a:rPr lang="es-ES" sz="2000" b="1" dirty="0">
                <a:effectLst>
                  <a:outerShdw blurRad="38100" dist="38100" dir="2700000" algn="tl">
                    <a:srgbClr val="000000">
                      <a:alpha val="43137"/>
                    </a:srgbClr>
                  </a:outerShdw>
                </a:effectLst>
                <a:latin typeface="Arial" panose="020B0604020202020204" pitchFamily="34" charset="0"/>
              </a:rPr>
              <a:t>El poder de negociación de los proveedores. </a:t>
            </a:r>
          </a:p>
          <a:p>
            <a:pPr marL="285750" indent="-285750" algn="ctr" defTabSz="684000">
              <a:spcBef>
                <a:spcPts val="900"/>
              </a:spcBef>
              <a:buFont typeface="Wingdings" panose="05000000000000000000" pitchFamily="2" charset="2"/>
              <a:buChar char="q"/>
            </a:pPr>
            <a:r>
              <a:rPr lang="es-ES" sz="2000" b="1" dirty="0">
                <a:effectLst>
                  <a:outerShdw blurRad="38100" dist="38100" dir="2700000" algn="tl">
                    <a:srgbClr val="000000">
                      <a:alpha val="43137"/>
                    </a:srgbClr>
                  </a:outerShdw>
                </a:effectLst>
                <a:latin typeface="Arial" panose="020B0604020202020204" pitchFamily="34" charset="0"/>
              </a:rPr>
              <a:t>La amenaza de productos y servicios sustitutivos. </a:t>
            </a:r>
          </a:p>
          <a:p>
            <a:pPr marL="285750" indent="-285750" algn="ctr" defTabSz="684000">
              <a:spcBef>
                <a:spcPts val="900"/>
              </a:spcBef>
              <a:buFont typeface="Wingdings" panose="05000000000000000000" pitchFamily="2" charset="2"/>
              <a:buChar char="q"/>
            </a:pPr>
            <a:r>
              <a:rPr lang="es-ES" sz="2000" b="1" dirty="0">
                <a:effectLst>
                  <a:outerShdw blurRad="38100" dist="38100" dir="2700000" algn="tl">
                    <a:srgbClr val="000000">
                      <a:alpha val="43137"/>
                    </a:srgbClr>
                  </a:outerShdw>
                </a:effectLst>
                <a:latin typeface="Arial" panose="020B0604020202020204" pitchFamily="34" charset="0"/>
              </a:rPr>
              <a:t>La intensidad de la rivalidad  en el sector.</a:t>
            </a:r>
          </a:p>
        </p:txBody>
      </p:sp>
      <p:sp>
        <p:nvSpPr>
          <p:cNvPr id="4" name="CuadroTexto 3"/>
          <p:cNvSpPr txBox="1"/>
          <p:nvPr/>
        </p:nvSpPr>
        <p:spPr>
          <a:xfrm>
            <a:off x="702662" y="1799771"/>
            <a:ext cx="5785225"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Análisis Externo – Entorno Competitivo</a:t>
            </a:r>
            <a:endParaRPr lang="en-US" sz="2400" b="1" i="1" dirty="0">
              <a:effectLst>
                <a:outerShdw blurRad="38100" dist="38100" dir="2700000" algn="tl">
                  <a:srgbClr val="000000">
                    <a:alpha val="43137"/>
                  </a:srgbClr>
                </a:outerShdw>
              </a:effectLst>
            </a:endParaRPr>
          </a:p>
        </p:txBody>
      </p:sp>
      <p:sp>
        <p:nvSpPr>
          <p:cNvPr id="5" name="Flecha derecha 4"/>
          <p:cNvSpPr/>
          <p:nvPr/>
        </p:nvSpPr>
        <p:spPr>
          <a:xfrm>
            <a:off x="5186073" y="3037840"/>
            <a:ext cx="914400" cy="12917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1523993" y="4367358"/>
            <a:ext cx="3106061" cy="1754326"/>
          </a:xfrm>
          <a:prstGeom prst="rect">
            <a:avLst/>
          </a:prstGeom>
        </p:spPr>
        <p:txBody>
          <a:bodyPr wrap="square">
            <a:spAutoFit/>
          </a:bodyPr>
          <a:lstStyle/>
          <a:p>
            <a:pPr algn="ctr"/>
            <a:r>
              <a:rPr lang="es-ES" b="1" i="1" dirty="0">
                <a:solidFill>
                  <a:srgbClr val="FF0000"/>
                </a:solidFill>
                <a:effectLst>
                  <a:outerShdw blurRad="38100" dist="38100" dir="2700000" algn="tl">
                    <a:srgbClr val="000000">
                      <a:alpha val="43137"/>
                    </a:srgbClr>
                  </a:outerShdw>
                </a:effectLst>
              </a:rPr>
              <a:t>PERMITE EL CONOCIMIENTO DE LOS FACTORES ESTRATÉGICOS DEL NEGOCIO EN SU </a:t>
            </a:r>
            <a:r>
              <a:rPr lang="es-ES" b="1" i="1" dirty="0" smtClean="0">
                <a:solidFill>
                  <a:srgbClr val="FF0000"/>
                </a:solidFill>
                <a:effectLst>
                  <a:outerShdw blurRad="38100" dist="38100" dir="2700000" algn="tl">
                    <a:srgbClr val="000000">
                      <a:alpha val="43137"/>
                    </a:srgbClr>
                  </a:outerShdw>
                </a:effectLst>
              </a:rPr>
              <a:t>ENTORNO, SU MEDIDIÓN Y SEGUIMIENTO</a:t>
            </a:r>
            <a:endParaRPr lang="es-ES" b="1" i="1" dirty="0">
              <a:solidFill>
                <a:srgbClr val="FF0000"/>
              </a:solidFill>
              <a:effectLst>
                <a:outerShdw blurRad="38100" dist="38100" dir="2700000" algn="tl">
                  <a:srgbClr val="000000">
                    <a:alpha val="43137"/>
                  </a:srgbClr>
                </a:outerShdw>
              </a:effectLst>
            </a:endParaRPr>
          </a:p>
        </p:txBody>
      </p:sp>
      <p:sp>
        <p:nvSpPr>
          <p:cNvPr id="13" name="CuadroTexto 12"/>
          <p:cNvSpPr txBox="1"/>
          <p:nvPr/>
        </p:nvSpPr>
        <p:spPr>
          <a:xfrm>
            <a:off x="6080205" y="6277433"/>
            <a:ext cx="5785225" cy="461665"/>
          </a:xfrm>
          <a:prstGeom prst="rect">
            <a:avLst/>
          </a:prstGeom>
          <a:noFill/>
        </p:spPr>
        <p:txBody>
          <a:bodyPr wrap="square" rtlCol="0">
            <a:spAutoFit/>
          </a:bodyPr>
          <a:lstStyle/>
          <a:p>
            <a:pPr algn="ctr"/>
            <a:r>
              <a:rPr lang="es-ES" sz="2400" b="1" i="1" dirty="0" smtClean="0">
                <a:solidFill>
                  <a:schemeClr val="accent5">
                    <a:lumMod val="50000"/>
                  </a:schemeClr>
                </a:solidFill>
                <a:effectLst>
                  <a:outerShdw blurRad="38100" dist="38100" dir="2700000" algn="tl">
                    <a:srgbClr val="000000">
                      <a:alpha val="43137"/>
                    </a:srgbClr>
                  </a:outerShdw>
                </a:effectLst>
              </a:rPr>
              <a:t>BARRERAS DE ENTRADA Y SALIDA</a:t>
            </a:r>
            <a:endParaRPr lang="en-US" sz="2400" b="1" i="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15345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echa izquierda y derecha 27"/>
          <p:cNvSpPr/>
          <p:nvPr/>
        </p:nvSpPr>
        <p:spPr>
          <a:xfrm rot="20068665">
            <a:off x="1560920" y="4388756"/>
            <a:ext cx="7994509" cy="501446"/>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ipse 24"/>
          <p:cNvSpPr/>
          <p:nvPr/>
        </p:nvSpPr>
        <p:spPr>
          <a:xfrm>
            <a:off x="445689" y="3836761"/>
            <a:ext cx="3554636" cy="1696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ipse 25"/>
          <p:cNvSpPr/>
          <p:nvPr/>
        </p:nvSpPr>
        <p:spPr>
          <a:xfrm>
            <a:off x="3715690" y="5203836"/>
            <a:ext cx="3554636" cy="1696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ipse 26"/>
          <p:cNvSpPr/>
          <p:nvPr/>
        </p:nvSpPr>
        <p:spPr>
          <a:xfrm>
            <a:off x="7332947" y="3836761"/>
            <a:ext cx="3554636" cy="1696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50" name="7 Elipse"/>
          <p:cNvSpPr/>
          <p:nvPr/>
        </p:nvSpPr>
        <p:spPr>
          <a:xfrm>
            <a:off x="6424697" y="737699"/>
            <a:ext cx="5041589" cy="202001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671395" y="1097614"/>
            <a:ext cx="4548147" cy="1477328"/>
          </a:xfrm>
          <a:prstGeom prst="rect">
            <a:avLst/>
          </a:prstGeom>
        </p:spPr>
        <p:txBody>
          <a:bodyPr wrap="square">
            <a:spAutoFit/>
          </a:bodyPr>
          <a:lstStyle/>
          <a:p>
            <a:pPr algn="ctr"/>
            <a:r>
              <a:rPr lang="es-ES" b="1" dirty="0"/>
              <a:t>El punto inicial </a:t>
            </a:r>
            <a:r>
              <a:rPr lang="es-ES" b="1" dirty="0" smtClean="0"/>
              <a:t>de </a:t>
            </a:r>
            <a:r>
              <a:rPr lang="es-ES" b="1" dirty="0"/>
              <a:t>una matriz DAFO es la </a:t>
            </a:r>
            <a:r>
              <a:rPr lang="es-ES" b="1" dirty="0" smtClean="0"/>
              <a:t>situación base para</a:t>
            </a:r>
            <a:r>
              <a:rPr lang="es-ES" b="1" dirty="0"/>
              <a:t>, posteriormente, introducir todas aquellas </a:t>
            </a:r>
            <a:r>
              <a:rPr lang="es-ES" b="1" dirty="0" smtClean="0"/>
              <a:t>estrategias/acciones </a:t>
            </a:r>
            <a:r>
              <a:rPr lang="es-ES" b="1" dirty="0"/>
              <a:t>que la empresa o proyecto </a:t>
            </a:r>
            <a:r>
              <a:rPr lang="es-ES" b="1" dirty="0" smtClean="0"/>
              <a:t>puede llevar </a:t>
            </a:r>
            <a:r>
              <a:rPr lang="es-ES" b="1" dirty="0"/>
              <a:t>a cabo</a:t>
            </a:r>
            <a:r>
              <a:rPr lang="es-ES" b="1" dirty="0" smtClean="0"/>
              <a:t>.</a:t>
            </a:r>
            <a:endParaRPr lang="es-ES" b="1" dirty="0"/>
          </a:p>
        </p:txBody>
      </p:sp>
      <p:sp>
        <p:nvSpPr>
          <p:cNvPr id="4" name="CuadroTexto 3"/>
          <p:cNvSpPr txBox="1"/>
          <p:nvPr/>
        </p:nvSpPr>
        <p:spPr>
          <a:xfrm>
            <a:off x="1177021" y="1762935"/>
            <a:ext cx="5167087"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Análisis DAFO</a:t>
            </a:r>
            <a:endParaRPr lang="en-US" sz="2400" b="1" i="1" dirty="0">
              <a:effectLst>
                <a:outerShdw blurRad="38100" dist="38100" dir="2700000" algn="tl">
                  <a:srgbClr val="000000">
                    <a:alpha val="43137"/>
                  </a:srgbClr>
                </a:outerShdw>
              </a:effectLst>
            </a:endParaRPr>
          </a:p>
        </p:txBody>
      </p:sp>
      <p:sp>
        <p:nvSpPr>
          <p:cNvPr id="16" name="CuadroTexto 15"/>
          <p:cNvSpPr txBox="1"/>
          <p:nvPr/>
        </p:nvSpPr>
        <p:spPr>
          <a:xfrm>
            <a:off x="798596" y="3946227"/>
            <a:ext cx="2896931" cy="1508105"/>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FORTALEZAS </a:t>
            </a:r>
          </a:p>
          <a:p>
            <a:pPr algn="ctr"/>
            <a:r>
              <a:rPr lang="es-ES" b="1" i="1" dirty="0" smtClean="0">
                <a:solidFill>
                  <a:srgbClr val="FFFF00"/>
                </a:solidFill>
                <a:effectLst>
                  <a:outerShdw blurRad="38100" dist="38100" dir="2700000" algn="tl">
                    <a:srgbClr val="000000">
                      <a:alpha val="43137"/>
                    </a:srgbClr>
                  </a:outerShdw>
                </a:effectLst>
              </a:rPr>
              <a:t>Factores </a:t>
            </a:r>
            <a:r>
              <a:rPr lang="es-ES" b="1" i="1" dirty="0">
                <a:solidFill>
                  <a:srgbClr val="FFFF00"/>
                </a:solidFill>
                <a:effectLst>
                  <a:outerShdw blurRad="38100" dist="38100" dir="2700000" algn="tl">
                    <a:srgbClr val="000000">
                      <a:alpha val="43137"/>
                    </a:srgbClr>
                  </a:outerShdw>
                </a:effectLst>
              </a:rPr>
              <a:t>que hacen que la empresa pueda </a:t>
            </a:r>
            <a:r>
              <a:rPr lang="es-ES" b="1" i="1" dirty="0" smtClean="0">
                <a:solidFill>
                  <a:srgbClr val="FFFF00"/>
                </a:solidFill>
                <a:effectLst>
                  <a:outerShdw blurRad="38100" dist="38100" dir="2700000" algn="tl">
                    <a:srgbClr val="000000">
                      <a:alpha val="43137"/>
                    </a:srgbClr>
                  </a:outerShdw>
                </a:effectLst>
              </a:rPr>
              <a:t>aprovechar las ventajas que </a:t>
            </a:r>
            <a:r>
              <a:rPr lang="es-ES" b="1" i="1" dirty="0">
                <a:solidFill>
                  <a:srgbClr val="FFFF00"/>
                </a:solidFill>
                <a:effectLst>
                  <a:outerShdw blurRad="38100" dist="38100" dir="2700000" algn="tl">
                    <a:srgbClr val="000000">
                      <a:alpha val="43137"/>
                    </a:srgbClr>
                  </a:outerShdw>
                </a:effectLst>
              </a:rPr>
              <a:t>se le presenten </a:t>
            </a:r>
            <a:endParaRPr lang="en-US" b="1" i="1" dirty="0">
              <a:solidFill>
                <a:srgbClr val="FFFF00"/>
              </a:solidFill>
              <a:effectLst>
                <a:outerShdw blurRad="38100" dist="38100" dir="2700000" algn="tl">
                  <a:srgbClr val="000000">
                    <a:alpha val="43137"/>
                  </a:srgbClr>
                </a:outerShdw>
              </a:effectLst>
            </a:endParaRPr>
          </a:p>
        </p:txBody>
      </p:sp>
      <p:sp>
        <p:nvSpPr>
          <p:cNvPr id="18" name="Elipse 17"/>
          <p:cNvSpPr/>
          <p:nvPr/>
        </p:nvSpPr>
        <p:spPr>
          <a:xfrm>
            <a:off x="3715690" y="2249967"/>
            <a:ext cx="3554636" cy="1696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adroTexto 18"/>
          <p:cNvSpPr txBox="1"/>
          <p:nvPr/>
        </p:nvSpPr>
        <p:spPr>
          <a:xfrm>
            <a:off x="4025053" y="2344628"/>
            <a:ext cx="2998531" cy="1508105"/>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DEBILIDADES</a:t>
            </a:r>
            <a:r>
              <a:rPr lang="es-ES" b="1" dirty="0" smtClean="0">
                <a:solidFill>
                  <a:srgbClr val="FFFF00"/>
                </a:solidFill>
                <a:effectLst>
                  <a:outerShdw blurRad="38100" dist="38100" dir="2700000" algn="tl">
                    <a:srgbClr val="000000">
                      <a:alpha val="43137"/>
                    </a:srgbClr>
                  </a:outerShdw>
                </a:effectLst>
              </a:rPr>
              <a:t> </a:t>
            </a:r>
          </a:p>
          <a:p>
            <a:pPr algn="ctr"/>
            <a:r>
              <a:rPr lang="es-ES" b="1" i="1" dirty="0" smtClean="0">
                <a:solidFill>
                  <a:srgbClr val="FFFF00"/>
                </a:solidFill>
                <a:effectLst>
                  <a:outerShdw blurRad="38100" dist="38100" dir="2700000" algn="tl">
                    <a:srgbClr val="000000">
                      <a:alpha val="43137"/>
                    </a:srgbClr>
                  </a:outerShdw>
                </a:effectLst>
              </a:rPr>
              <a:t>Aspectos </a:t>
            </a:r>
            <a:r>
              <a:rPr lang="es-ES" b="1" i="1" dirty="0">
                <a:solidFill>
                  <a:srgbClr val="FFFF00"/>
                </a:solidFill>
                <a:effectLst>
                  <a:outerShdw blurRad="38100" dist="38100" dir="2700000" algn="tl">
                    <a:srgbClr val="000000">
                      <a:alpha val="43137"/>
                    </a:srgbClr>
                  </a:outerShdw>
                </a:effectLst>
              </a:rPr>
              <a:t>internos de la</a:t>
            </a:r>
          </a:p>
          <a:p>
            <a:pPr algn="ctr"/>
            <a:r>
              <a:rPr lang="es-ES" b="1" i="1" dirty="0">
                <a:solidFill>
                  <a:srgbClr val="FFFF00"/>
                </a:solidFill>
                <a:effectLst>
                  <a:outerShdw blurRad="38100" dist="38100" dir="2700000" algn="tl">
                    <a:srgbClr val="000000">
                      <a:alpha val="43137"/>
                    </a:srgbClr>
                  </a:outerShdw>
                </a:effectLst>
              </a:rPr>
              <a:t>empresa que hacen que su estrategia no avance al ritmo adecuado.</a:t>
            </a:r>
            <a:endParaRPr lang="en-US" b="1" i="1" dirty="0">
              <a:solidFill>
                <a:srgbClr val="FFFF00"/>
              </a:solidFill>
              <a:effectLst>
                <a:outerShdw blurRad="38100" dist="38100" dir="2700000" algn="tl">
                  <a:srgbClr val="000000">
                    <a:alpha val="43137"/>
                  </a:srgbClr>
                </a:outerShdw>
              </a:effectLst>
            </a:endParaRPr>
          </a:p>
        </p:txBody>
      </p:sp>
      <p:sp>
        <p:nvSpPr>
          <p:cNvPr id="21" name="CuadroTexto 20"/>
          <p:cNvSpPr txBox="1"/>
          <p:nvPr/>
        </p:nvSpPr>
        <p:spPr>
          <a:xfrm>
            <a:off x="7578342" y="3880303"/>
            <a:ext cx="3063846" cy="1508105"/>
          </a:xfrm>
          <a:prstGeom prst="rect">
            <a:avLst/>
          </a:prstGeom>
          <a:noFill/>
        </p:spPr>
        <p:txBody>
          <a:bodyPr wrap="square" rtlCol="0">
            <a:spAutoFit/>
          </a:bodyPr>
          <a:lstStyle/>
          <a:p>
            <a:pPr algn="ctr"/>
            <a:r>
              <a:rPr lang="es-ES" sz="2000" b="1" i="1" dirty="0" smtClean="0">
                <a:solidFill>
                  <a:srgbClr val="FFFF00"/>
                </a:solidFill>
                <a:effectLst>
                  <a:outerShdw blurRad="38100" dist="38100" dir="2700000" algn="tl">
                    <a:srgbClr val="000000">
                      <a:alpha val="43137"/>
                    </a:srgbClr>
                  </a:outerShdw>
                </a:effectLst>
              </a:rPr>
              <a:t>AMENAZAS</a:t>
            </a:r>
          </a:p>
          <a:p>
            <a:pPr algn="ctr"/>
            <a:r>
              <a:rPr lang="es-ES" b="1" i="1" dirty="0" smtClean="0">
                <a:solidFill>
                  <a:srgbClr val="FFFF00"/>
                </a:solidFill>
                <a:effectLst>
                  <a:outerShdw blurRad="38100" dist="38100" dir="2700000" algn="tl">
                    <a:srgbClr val="000000">
                      <a:alpha val="43137"/>
                    </a:srgbClr>
                  </a:outerShdw>
                </a:effectLst>
              </a:rPr>
              <a:t>Factores </a:t>
            </a:r>
            <a:r>
              <a:rPr lang="es-ES" b="1" i="1" dirty="0">
                <a:solidFill>
                  <a:srgbClr val="FFFF00"/>
                </a:solidFill>
                <a:effectLst>
                  <a:outerShdw blurRad="38100" dist="38100" dir="2700000" algn="tl">
                    <a:srgbClr val="000000">
                      <a:alpha val="43137"/>
                    </a:srgbClr>
                  </a:outerShdw>
                </a:effectLst>
              </a:rPr>
              <a:t>del mercado que inciden </a:t>
            </a:r>
            <a:r>
              <a:rPr lang="es-ES" b="1" i="1" dirty="0" smtClean="0">
                <a:solidFill>
                  <a:srgbClr val="FFFF00"/>
                </a:solidFill>
                <a:effectLst>
                  <a:outerShdw blurRad="38100" dist="38100" dir="2700000" algn="tl">
                    <a:srgbClr val="000000">
                      <a:alpha val="43137"/>
                    </a:srgbClr>
                  </a:outerShdw>
                </a:effectLst>
              </a:rPr>
              <a:t>de forma negativa </a:t>
            </a:r>
            <a:r>
              <a:rPr lang="es-ES" b="1" i="1" dirty="0">
                <a:solidFill>
                  <a:srgbClr val="FFFF00"/>
                </a:solidFill>
                <a:effectLst>
                  <a:outerShdw blurRad="38100" dist="38100" dir="2700000" algn="tl">
                    <a:srgbClr val="000000">
                      <a:alpha val="43137"/>
                    </a:srgbClr>
                  </a:outerShdw>
                </a:effectLst>
              </a:rPr>
              <a:t>en </a:t>
            </a:r>
            <a:r>
              <a:rPr lang="es-ES" b="1" i="1" dirty="0" smtClean="0">
                <a:solidFill>
                  <a:srgbClr val="FFFF00"/>
                </a:solidFill>
                <a:effectLst>
                  <a:outerShdw blurRad="38100" dist="38100" dir="2700000" algn="tl">
                    <a:srgbClr val="000000">
                      <a:alpha val="43137"/>
                    </a:srgbClr>
                  </a:outerShdw>
                </a:effectLst>
              </a:rPr>
              <a:t>el desarrollo estratégico.</a:t>
            </a:r>
            <a:endParaRPr lang="en-US" b="1" i="1" dirty="0">
              <a:solidFill>
                <a:srgbClr val="FFFF00"/>
              </a:solidFill>
              <a:effectLst>
                <a:outerShdw blurRad="38100" dist="38100" dir="2700000" algn="tl">
                  <a:srgbClr val="000000">
                    <a:alpha val="43137"/>
                  </a:srgbClr>
                </a:outerShdw>
              </a:effectLst>
            </a:endParaRPr>
          </a:p>
        </p:txBody>
      </p:sp>
      <p:sp>
        <p:nvSpPr>
          <p:cNvPr id="23" name="CuadroTexto 22"/>
          <p:cNvSpPr txBox="1"/>
          <p:nvPr/>
        </p:nvSpPr>
        <p:spPr>
          <a:xfrm>
            <a:off x="3961085" y="5313302"/>
            <a:ext cx="3063846" cy="1508105"/>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OPORTUNIDADES</a:t>
            </a:r>
          </a:p>
          <a:p>
            <a:pPr algn="ctr"/>
            <a:r>
              <a:rPr lang="es-ES" b="1" i="1" dirty="0" smtClean="0">
                <a:solidFill>
                  <a:srgbClr val="FFFF00"/>
                </a:solidFill>
                <a:effectLst>
                  <a:outerShdw blurRad="38100" dist="38100" dir="2700000" algn="tl">
                    <a:srgbClr val="000000">
                      <a:alpha val="43137"/>
                    </a:srgbClr>
                  </a:outerShdw>
                </a:effectLst>
              </a:rPr>
              <a:t>Elementos </a:t>
            </a:r>
            <a:r>
              <a:rPr lang="es-ES" b="1" i="1" dirty="0">
                <a:solidFill>
                  <a:srgbClr val="FFFF00"/>
                </a:solidFill>
                <a:effectLst>
                  <a:outerShdw blurRad="38100" dist="38100" dir="2700000" algn="tl">
                    <a:srgbClr val="000000">
                      <a:alpha val="43137"/>
                    </a:srgbClr>
                  </a:outerShdw>
                </a:effectLst>
              </a:rPr>
              <a:t>del entorno que son propicios</a:t>
            </a:r>
          </a:p>
          <a:p>
            <a:pPr algn="ctr"/>
            <a:r>
              <a:rPr lang="es-ES" b="1" i="1" dirty="0">
                <a:solidFill>
                  <a:srgbClr val="FFFF00"/>
                </a:solidFill>
                <a:effectLst>
                  <a:outerShdw blurRad="38100" dist="38100" dir="2700000" algn="tl">
                    <a:srgbClr val="000000">
                      <a:alpha val="43137"/>
                    </a:srgbClr>
                  </a:outerShdw>
                </a:effectLst>
              </a:rPr>
              <a:t>para el crecimiento de la empresa.</a:t>
            </a:r>
            <a:endParaRPr lang="en-US" b="1" i="1" dirty="0">
              <a:solidFill>
                <a:srgbClr val="FFFF00"/>
              </a:solidFill>
              <a:effectLst>
                <a:outerShdw blurRad="38100" dist="38100" dir="2700000" algn="tl">
                  <a:srgbClr val="000000">
                    <a:alpha val="43137"/>
                  </a:srgbClr>
                </a:outerShdw>
              </a:effectLst>
            </a:endParaRPr>
          </a:p>
        </p:txBody>
      </p:sp>
      <p:sp>
        <p:nvSpPr>
          <p:cNvPr id="7" name="Rectángulo 6"/>
          <p:cNvSpPr/>
          <p:nvPr/>
        </p:nvSpPr>
        <p:spPr>
          <a:xfrm>
            <a:off x="2307769" y="5567660"/>
            <a:ext cx="1425674" cy="707886"/>
          </a:xfrm>
          <a:prstGeom prst="rect">
            <a:avLst/>
          </a:prstGeom>
        </p:spPr>
        <p:txBody>
          <a:bodyPr wrap="square">
            <a:spAutoFit/>
          </a:bodyPr>
          <a:lstStyle/>
          <a:p>
            <a:pPr algn="ctr"/>
            <a:r>
              <a:rPr lang="en-US" sz="2000" b="1" dirty="0" err="1">
                <a:solidFill>
                  <a:schemeClr val="accent5">
                    <a:lumMod val="50000"/>
                  </a:schemeClr>
                </a:solidFill>
                <a:effectLst>
                  <a:outerShdw blurRad="38100" dist="38100" dir="2700000" algn="tl">
                    <a:srgbClr val="000000">
                      <a:alpha val="43137"/>
                    </a:srgbClr>
                  </a:outerShdw>
                </a:effectLst>
              </a:rPr>
              <a:t>Estrategia</a:t>
            </a:r>
            <a:r>
              <a:rPr lang="en-US" sz="2000" b="1" dirty="0">
                <a:solidFill>
                  <a:schemeClr val="accent5">
                    <a:lumMod val="50000"/>
                  </a:schemeClr>
                </a:solidFill>
                <a:effectLst>
                  <a:outerShdw blurRad="38100" dist="38100" dir="2700000" algn="tl">
                    <a:srgbClr val="000000">
                      <a:alpha val="43137"/>
                    </a:srgbClr>
                  </a:outerShdw>
                </a:effectLst>
              </a:rPr>
              <a:t> </a:t>
            </a:r>
            <a:r>
              <a:rPr lang="en-US" sz="2000" b="1" dirty="0" err="1">
                <a:solidFill>
                  <a:schemeClr val="accent5">
                    <a:lumMod val="50000"/>
                  </a:schemeClr>
                </a:solidFill>
                <a:effectLst>
                  <a:outerShdw blurRad="38100" dist="38100" dir="2700000" algn="tl">
                    <a:srgbClr val="000000">
                      <a:alpha val="43137"/>
                    </a:srgbClr>
                  </a:outerShdw>
                </a:effectLst>
              </a:rPr>
              <a:t>ofensiva</a:t>
            </a:r>
            <a:r>
              <a:rPr lang="en-US" sz="2000" b="1" dirty="0">
                <a:solidFill>
                  <a:schemeClr val="accent5">
                    <a:lumMod val="50000"/>
                  </a:schemeClr>
                </a:solidFill>
                <a:effectLst>
                  <a:outerShdw blurRad="38100" dist="38100" dir="2700000" algn="tl">
                    <a:srgbClr val="000000">
                      <a:alpha val="43137"/>
                    </a:srgbClr>
                  </a:outerShdw>
                </a:effectLst>
              </a:rPr>
              <a:t>.</a:t>
            </a:r>
          </a:p>
        </p:txBody>
      </p:sp>
      <p:sp>
        <p:nvSpPr>
          <p:cNvPr id="9" name="Rectángulo 8"/>
          <p:cNvSpPr/>
          <p:nvPr/>
        </p:nvSpPr>
        <p:spPr>
          <a:xfrm>
            <a:off x="4029788" y="4557392"/>
            <a:ext cx="1453812" cy="707886"/>
          </a:xfrm>
          <a:prstGeom prst="rect">
            <a:avLst/>
          </a:prstGeom>
        </p:spPr>
        <p:txBody>
          <a:bodyPr wrap="square">
            <a:spAutoFit/>
          </a:bodyPr>
          <a:lstStyle/>
          <a:p>
            <a:pPr algn="ctr"/>
            <a:r>
              <a:rPr lang="en-US" sz="2000" b="1" dirty="0" err="1">
                <a:solidFill>
                  <a:schemeClr val="accent5">
                    <a:lumMod val="50000"/>
                  </a:schemeClr>
                </a:solidFill>
                <a:effectLst>
                  <a:outerShdw blurRad="38100" dist="38100" dir="2700000" algn="tl">
                    <a:srgbClr val="000000">
                      <a:alpha val="43137"/>
                    </a:srgbClr>
                  </a:outerShdw>
                </a:effectLst>
              </a:rPr>
              <a:t>Estrategia</a:t>
            </a:r>
            <a:r>
              <a:rPr lang="en-US" sz="2000" b="1" dirty="0">
                <a:solidFill>
                  <a:schemeClr val="accent5">
                    <a:lumMod val="50000"/>
                  </a:schemeClr>
                </a:solidFill>
                <a:effectLst>
                  <a:outerShdw blurRad="38100" dist="38100" dir="2700000" algn="tl">
                    <a:srgbClr val="000000">
                      <a:alpha val="43137"/>
                    </a:srgbClr>
                  </a:outerShdw>
                </a:effectLst>
              </a:rPr>
              <a:t> </a:t>
            </a:r>
            <a:r>
              <a:rPr lang="en-US" sz="2000" b="1" dirty="0" err="1">
                <a:solidFill>
                  <a:schemeClr val="accent5">
                    <a:lumMod val="50000"/>
                  </a:schemeClr>
                </a:solidFill>
                <a:effectLst>
                  <a:outerShdw blurRad="38100" dist="38100" dir="2700000" algn="tl">
                    <a:srgbClr val="000000">
                      <a:alpha val="43137"/>
                    </a:srgbClr>
                  </a:outerShdw>
                </a:effectLst>
              </a:rPr>
              <a:t>defensiva</a:t>
            </a:r>
            <a:r>
              <a:rPr lang="en-US" sz="2000" b="1" dirty="0">
                <a:solidFill>
                  <a:schemeClr val="accent5">
                    <a:lumMod val="50000"/>
                  </a:schemeClr>
                </a:solidFill>
                <a:effectLst>
                  <a:outerShdw blurRad="38100" dist="38100" dir="2700000" algn="tl">
                    <a:srgbClr val="000000">
                      <a:alpha val="43137"/>
                    </a:srgbClr>
                  </a:outerShdw>
                </a:effectLst>
              </a:rPr>
              <a:t>.</a:t>
            </a:r>
          </a:p>
        </p:txBody>
      </p:sp>
      <p:sp>
        <p:nvSpPr>
          <p:cNvPr id="10" name="Rectángulo 9"/>
          <p:cNvSpPr/>
          <p:nvPr/>
        </p:nvSpPr>
        <p:spPr>
          <a:xfrm>
            <a:off x="5698961" y="3998938"/>
            <a:ext cx="1653273" cy="707886"/>
          </a:xfrm>
          <a:prstGeom prst="rect">
            <a:avLst/>
          </a:prstGeom>
        </p:spPr>
        <p:txBody>
          <a:bodyPr wrap="square">
            <a:spAutoFit/>
          </a:bodyPr>
          <a:lstStyle/>
          <a:p>
            <a:pPr algn="ctr"/>
            <a:r>
              <a:rPr lang="en-US" sz="2000" b="1" dirty="0" err="1">
                <a:solidFill>
                  <a:schemeClr val="accent5">
                    <a:lumMod val="50000"/>
                  </a:schemeClr>
                </a:solidFill>
                <a:effectLst>
                  <a:outerShdw blurRad="38100" dist="38100" dir="2700000" algn="tl">
                    <a:srgbClr val="000000">
                      <a:alpha val="43137"/>
                    </a:srgbClr>
                  </a:outerShdw>
                </a:effectLst>
              </a:rPr>
              <a:t>Estrategia</a:t>
            </a:r>
            <a:r>
              <a:rPr lang="en-US" sz="2000" b="1" dirty="0">
                <a:solidFill>
                  <a:schemeClr val="accent5">
                    <a:lumMod val="50000"/>
                  </a:schemeClr>
                </a:solidFill>
                <a:effectLst>
                  <a:outerShdw blurRad="38100" dist="38100" dir="2700000" algn="tl">
                    <a:srgbClr val="000000">
                      <a:alpha val="43137"/>
                    </a:srgbClr>
                  </a:outerShdw>
                </a:effectLst>
              </a:rPr>
              <a:t> </a:t>
            </a:r>
            <a:r>
              <a:rPr lang="en-US" sz="2000" b="1" dirty="0" err="1">
                <a:solidFill>
                  <a:schemeClr val="accent5">
                    <a:lumMod val="50000"/>
                  </a:schemeClr>
                </a:solidFill>
                <a:effectLst>
                  <a:outerShdw blurRad="38100" dist="38100" dir="2700000" algn="tl">
                    <a:srgbClr val="000000">
                      <a:alpha val="43137"/>
                    </a:srgbClr>
                  </a:outerShdw>
                </a:effectLst>
              </a:rPr>
              <a:t>adaptativa</a:t>
            </a:r>
            <a:r>
              <a:rPr lang="en-US" sz="2000" b="1" dirty="0">
                <a:solidFill>
                  <a:schemeClr val="accent5">
                    <a:lumMod val="50000"/>
                  </a:schemeClr>
                </a:solidFill>
                <a:effectLst>
                  <a:outerShdw blurRad="38100" dist="38100" dir="2700000" algn="tl">
                    <a:srgbClr val="000000">
                      <a:alpha val="43137"/>
                    </a:srgbClr>
                  </a:outerShdw>
                </a:effectLst>
              </a:rPr>
              <a:t>.</a:t>
            </a:r>
          </a:p>
        </p:txBody>
      </p:sp>
      <p:sp>
        <p:nvSpPr>
          <p:cNvPr id="11" name="Rectángulo 10"/>
          <p:cNvSpPr/>
          <p:nvPr/>
        </p:nvSpPr>
        <p:spPr>
          <a:xfrm>
            <a:off x="6990672" y="3114888"/>
            <a:ext cx="2312325" cy="707886"/>
          </a:xfrm>
          <a:prstGeom prst="rect">
            <a:avLst/>
          </a:prstGeom>
        </p:spPr>
        <p:txBody>
          <a:bodyPr wrap="square">
            <a:spAutoFit/>
          </a:bodyPr>
          <a:lstStyle/>
          <a:p>
            <a:pPr algn="ctr"/>
            <a:r>
              <a:rPr lang="en-US" sz="2000" b="1" dirty="0" err="1">
                <a:solidFill>
                  <a:schemeClr val="accent5">
                    <a:lumMod val="50000"/>
                  </a:schemeClr>
                </a:solidFill>
                <a:effectLst>
                  <a:outerShdw blurRad="38100" dist="38100" dir="2700000" algn="tl">
                    <a:srgbClr val="000000">
                      <a:alpha val="43137"/>
                    </a:srgbClr>
                  </a:outerShdw>
                </a:effectLst>
              </a:rPr>
              <a:t>Estrategia</a:t>
            </a:r>
            <a:r>
              <a:rPr lang="en-US" sz="2000" b="1" dirty="0">
                <a:solidFill>
                  <a:schemeClr val="accent5">
                    <a:lumMod val="50000"/>
                  </a:schemeClr>
                </a:solidFill>
                <a:effectLst>
                  <a:outerShdw blurRad="38100" dist="38100" dir="2700000" algn="tl">
                    <a:srgbClr val="000000">
                      <a:alpha val="43137"/>
                    </a:srgbClr>
                  </a:outerShdw>
                </a:effectLst>
              </a:rPr>
              <a:t> de </a:t>
            </a:r>
            <a:r>
              <a:rPr lang="en-US" sz="2000" b="1" dirty="0" err="1">
                <a:solidFill>
                  <a:schemeClr val="accent5">
                    <a:lumMod val="50000"/>
                  </a:schemeClr>
                </a:solidFill>
                <a:effectLst>
                  <a:outerShdw blurRad="38100" dist="38100" dir="2700000" algn="tl">
                    <a:srgbClr val="000000">
                      <a:alpha val="43137"/>
                    </a:srgbClr>
                  </a:outerShdw>
                </a:effectLst>
              </a:rPr>
              <a:t>supervivencia</a:t>
            </a:r>
            <a:r>
              <a:rPr lang="en-US" sz="2000" b="1" dirty="0">
                <a:solidFill>
                  <a:schemeClr val="accent5">
                    <a:lumMod val="5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769487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50" name="7 Elipse"/>
          <p:cNvSpPr/>
          <p:nvPr/>
        </p:nvSpPr>
        <p:spPr>
          <a:xfrm>
            <a:off x="6424697" y="824783"/>
            <a:ext cx="5041589" cy="161361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642367" y="1078263"/>
            <a:ext cx="4702630" cy="1200329"/>
          </a:xfrm>
          <a:prstGeom prst="rect">
            <a:avLst/>
          </a:prstGeom>
        </p:spPr>
        <p:txBody>
          <a:bodyPr wrap="square">
            <a:spAutoFit/>
          </a:bodyPr>
          <a:lstStyle/>
          <a:p>
            <a:pPr algn="ctr"/>
            <a:r>
              <a:rPr lang="es-ES" b="1" dirty="0" smtClean="0"/>
              <a:t>Cualquier </a:t>
            </a:r>
            <a:r>
              <a:rPr lang="es-ES" b="1" dirty="0"/>
              <a:t>planificación en un negocio, </a:t>
            </a:r>
            <a:r>
              <a:rPr lang="es-ES" b="1" dirty="0" smtClean="0"/>
              <a:t>debe considerar un sistema de evaluación </a:t>
            </a:r>
            <a:r>
              <a:rPr lang="es-ES" b="1" dirty="0"/>
              <a:t>de las estrategias y una medición de los </a:t>
            </a:r>
            <a:r>
              <a:rPr lang="es-ES" b="1" dirty="0" smtClean="0"/>
              <a:t>resultados</a:t>
            </a:r>
            <a:endParaRPr lang="es-ES" b="1" dirty="0"/>
          </a:p>
        </p:txBody>
      </p:sp>
      <p:sp>
        <p:nvSpPr>
          <p:cNvPr id="32" name="Rectángulo redondeado 31"/>
          <p:cNvSpPr/>
          <p:nvPr/>
        </p:nvSpPr>
        <p:spPr>
          <a:xfrm>
            <a:off x="680273" y="3209350"/>
            <a:ext cx="523833" cy="150165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33" name="CuadroTexto 32"/>
          <p:cNvSpPr txBox="1"/>
          <p:nvPr/>
        </p:nvSpPr>
        <p:spPr>
          <a:xfrm>
            <a:off x="772235" y="3313846"/>
            <a:ext cx="373777" cy="1292662"/>
          </a:xfrm>
          <a:prstGeom prst="rect">
            <a:avLst/>
          </a:prstGeom>
          <a:noFill/>
        </p:spPr>
        <p:txBody>
          <a:bodyPr wrap="square" rtlCol="0">
            <a:spAutoFit/>
          </a:bodyPr>
          <a:lstStyle/>
          <a:p>
            <a:pPr algn="ctr"/>
            <a:r>
              <a:rPr lang="es-ES" sz="2600" b="1" dirty="0" smtClean="0">
                <a:solidFill>
                  <a:srgbClr val="FFFF00"/>
                </a:solidFill>
                <a:effectLst>
                  <a:outerShdw blurRad="38100" dist="38100" dir="2700000" algn="tl">
                    <a:srgbClr val="000000">
                      <a:alpha val="43137"/>
                    </a:srgbClr>
                  </a:outerShdw>
                </a:effectLst>
              </a:rPr>
              <a:t>KPI</a:t>
            </a:r>
            <a:endParaRPr lang="en-US" sz="2600" b="1" i="1" dirty="0">
              <a:solidFill>
                <a:srgbClr val="FFFF00"/>
              </a:solidFill>
              <a:effectLst>
                <a:outerShdw blurRad="38100" dist="38100" dir="2700000" algn="tl">
                  <a:srgbClr val="000000">
                    <a:alpha val="43137"/>
                  </a:srgbClr>
                </a:outerShdw>
              </a:effectLst>
            </a:endParaRPr>
          </a:p>
        </p:txBody>
      </p:sp>
      <p:sp>
        <p:nvSpPr>
          <p:cNvPr id="17" name="Rectángulo 16"/>
          <p:cNvSpPr/>
          <p:nvPr/>
        </p:nvSpPr>
        <p:spPr>
          <a:xfrm>
            <a:off x="1380405" y="2438400"/>
            <a:ext cx="6849200" cy="4016484"/>
          </a:xfrm>
          <a:prstGeom prst="rect">
            <a:avLst/>
          </a:prstGeom>
          <a:solidFill>
            <a:schemeClr val="accent2">
              <a:lumMod val="20000"/>
              <a:lumOff val="80000"/>
            </a:schemeClr>
          </a:solidFill>
          <a:ln w="76200">
            <a:solidFill>
              <a:schemeClr val="tx1"/>
            </a:solidFill>
          </a:ln>
        </p:spPr>
        <p:txBody>
          <a:bodyPr wrap="square">
            <a:spAutoFit/>
          </a:bodyPr>
          <a:lstStyle/>
          <a:p>
            <a:pPr marL="285750" indent="-285750" algn="ctr" defTabSz="684000">
              <a:spcBef>
                <a:spcPts val="900"/>
              </a:spcBef>
              <a:buFont typeface="Wingdings" panose="05000000000000000000" pitchFamily="2" charset="2"/>
              <a:buChar char="q"/>
            </a:pPr>
            <a:r>
              <a:rPr lang="es-ES" sz="2000" b="1" dirty="0" smtClean="0">
                <a:effectLst>
                  <a:outerShdw blurRad="38100" dist="38100" dir="2700000" algn="tl">
                    <a:srgbClr val="000000">
                      <a:alpha val="43137"/>
                    </a:srgbClr>
                  </a:outerShdw>
                </a:effectLst>
                <a:latin typeface="Arial" panose="020B0604020202020204" pitchFamily="34" charset="0"/>
              </a:rPr>
              <a:t>Key </a:t>
            </a:r>
            <a:r>
              <a:rPr lang="es-ES" sz="2000" b="1" dirty="0">
                <a:effectLst>
                  <a:outerShdw blurRad="38100" dist="38100" dir="2700000" algn="tl">
                    <a:srgbClr val="000000">
                      <a:alpha val="43137"/>
                    </a:srgbClr>
                  </a:outerShdw>
                </a:effectLst>
                <a:latin typeface="Arial" panose="020B0604020202020204" pitchFamily="34" charset="0"/>
              </a:rPr>
              <a:t>Performance </a:t>
            </a:r>
            <a:r>
              <a:rPr lang="es-ES" sz="2000" b="1" dirty="0" err="1">
                <a:effectLst>
                  <a:outerShdw blurRad="38100" dist="38100" dir="2700000" algn="tl">
                    <a:srgbClr val="000000">
                      <a:alpha val="43137"/>
                    </a:srgbClr>
                  </a:outerShdw>
                </a:effectLst>
                <a:latin typeface="Arial" panose="020B0604020202020204" pitchFamily="34" charset="0"/>
              </a:rPr>
              <a:t>Indicator</a:t>
            </a:r>
            <a:r>
              <a:rPr lang="es-ES" sz="2000" b="1" dirty="0">
                <a:effectLst>
                  <a:outerShdw blurRad="38100" dist="38100" dir="2700000" algn="tl">
                    <a:srgbClr val="000000">
                      <a:alpha val="43137"/>
                    </a:srgbClr>
                  </a:outerShdw>
                </a:effectLst>
                <a:latin typeface="Arial" panose="020B0604020202020204" pitchFamily="34" charset="0"/>
              </a:rPr>
              <a:t> (KPI</a:t>
            </a:r>
            <a:r>
              <a:rPr lang="es-ES" sz="2000" b="1" dirty="0" smtClean="0">
                <a:effectLst>
                  <a:outerShdw blurRad="38100" dist="38100" dir="2700000" algn="tl">
                    <a:srgbClr val="000000">
                      <a:alpha val="43137"/>
                    </a:srgbClr>
                  </a:outerShdw>
                </a:effectLst>
                <a:latin typeface="Arial" panose="020B0604020202020204" pitchFamily="34" charset="0"/>
              </a:rPr>
              <a:t>):  </a:t>
            </a:r>
            <a:r>
              <a:rPr lang="es-ES" sz="2000" b="1" dirty="0">
                <a:effectLst>
                  <a:outerShdw blurRad="38100" dist="38100" dir="2700000" algn="tl">
                    <a:srgbClr val="000000">
                      <a:alpha val="43137"/>
                    </a:srgbClr>
                  </a:outerShdw>
                </a:effectLst>
                <a:latin typeface="Arial" panose="020B0604020202020204" pitchFamily="34" charset="0"/>
              </a:rPr>
              <a:t>indicadores clave de </a:t>
            </a:r>
            <a:r>
              <a:rPr lang="es-ES" sz="2000" b="1" dirty="0" smtClean="0">
                <a:effectLst>
                  <a:outerShdw blurRad="38100" dist="38100" dir="2700000" algn="tl">
                    <a:srgbClr val="000000">
                      <a:alpha val="43137"/>
                    </a:srgbClr>
                  </a:outerShdw>
                </a:effectLst>
                <a:latin typeface="Arial" panose="020B0604020202020204" pitchFamily="34" charset="0"/>
              </a:rPr>
              <a:t>rendimiento útiles para </a:t>
            </a:r>
            <a:r>
              <a:rPr lang="es-ES" sz="2000" b="1" dirty="0">
                <a:effectLst>
                  <a:outerShdw blurRad="38100" dist="38100" dir="2700000" algn="tl">
                    <a:srgbClr val="000000">
                      <a:alpha val="43137"/>
                    </a:srgbClr>
                  </a:outerShdw>
                </a:effectLst>
                <a:latin typeface="Arial" panose="020B0604020202020204" pitchFamily="34" charset="0"/>
              </a:rPr>
              <a:t>evaluar el éxito de </a:t>
            </a:r>
            <a:r>
              <a:rPr lang="es-ES" sz="2000" b="1" dirty="0" smtClean="0">
                <a:effectLst>
                  <a:outerShdw blurRad="38100" dist="38100" dir="2700000" algn="tl">
                    <a:srgbClr val="000000">
                      <a:alpha val="43137"/>
                    </a:srgbClr>
                  </a:outerShdw>
                </a:effectLst>
                <a:latin typeface="Arial" panose="020B0604020202020204" pitchFamily="34" charset="0"/>
              </a:rPr>
              <a:t>acciones </a:t>
            </a:r>
            <a:r>
              <a:rPr lang="es-ES" sz="2000" b="1" dirty="0">
                <a:effectLst>
                  <a:outerShdw blurRad="38100" dist="38100" dir="2700000" algn="tl">
                    <a:srgbClr val="000000">
                      <a:alpha val="43137"/>
                    </a:srgbClr>
                  </a:outerShdw>
                </a:effectLst>
                <a:latin typeface="Arial" panose="020B0604020202020204" pitchFamily="34" charset="0"/>
              </a:rPr>
              <a:t>o </a:t>
            </a:r>
            <a:r>
              <a:rPr lang="es-ES" sz="2000" b="1" dirty="0" smtClean="0">
                <a:effectLst>
                  <a:outerShdw blurRad="38100" dist="38100" dir="2700000" algn="tl">
                    <a:srgbClr val="000000">
                      <a:alpha val="43137"/>
                    </a:srgbClr>
                  </a:outerShdw>
                </a:effectLst>
                <a:latin typeface="Arial" panose="020B0604020202020204" pitchFamily="34" charset="0"/>
              </a:rPr>
              <a:t> procesos con </a:t>
            </a:r>
            <a:r>
              <a:rPr lang="es-ES" sz="2000" b="1" dirty="0">
                <a:effectLst>
                  <a:outerShdw blurRad="38100" dist="38100" dir="2700000" algn="tl">
                    <a:srgbClr val="000000">
                      <a:alpha val="43137"/>
                    </a:srgbClr>
                  </a:outerShdw>
                </a:effectLst>
                <a:latin typeface="Arial" panose="020B0604020202020204" pitchFamily="34" charset="0"/>
              </a:rPr>
              <a:t>el objetivo de conocer </a:t>
            </a:r>
            <a:r>
              <a:rPr lang="es-ES" sz="2000" b="1" dirty="0" smtClean="0">
                <a:effectLst>
                  <a:outerShdw blurRad="38100" dist="38100" dir="2700000" algn="tl">
                    <a:srgbClr val="000000">
                      <a:alpha val="43137"/>
                    </a:srgbClr>
                  </a:outerShdw>
                </a:effectLst>
                <a:latin typeface="Arial" panose="020B0604020202020204" pitchFamily="34" charset="0"/>
              </a:rPr>
              <a:t>si se </a:t>
            </a:r>
            <a:r>
              <a:rPr lang="es-ES" sz="2000" b="1" dirty="0">
                <a:effectLst>
                  <a:outerShdw blurRad="38100" dist="38100" dir="2700000" algn="tl">
                    <a:srgbClr val="000000">
                      <a:alpha val="43137"/>
                    </a:srgbClr>
                  </a:outerShdw>
                </a:effectLst>
                <a:latin typeface="Arial" panose="020B0604020202020204" pitchFamily="34" charset="0"/>
              </a:rPr>
              <a:t>han cumplido las metas fijadas.</a:t>
            </a:r>
          </a:p>
          <a:p>
            <a:pPr marL="285750" indent="-285750" algn="ctr" defTabSz="684000">
              <a:spcBef>
                <a:spcPts val="900"/>
              </a:spcBef>
              <a:buFont typeface="Wingdings" panose="05000000000000000000" pitchFamily="2" charset="2"/>
              <a:buChar char="q"/>
            </a:pPr>
            <a:r>
              <a:rPr lang="es-ES" sz="2000" b="1" dirty="0" smtClean="0">
                <a:effectLst>
                  <a:outerShdw blurRad="38100" dist="38100" dir="2700000" algn="tl">
                    <a:srgbClr val="000000">
                      <a:alpha val="43137"/>
                    </a:srgbClr>
                  </a:outerShdw>
                </a:effectLst>
                <a:latin typeface="Arial" panose="020B0604020202020204" pitchFamily="34" charset="0"/>
              </a:rPr>
              <a:t>A </a:t>
            </a:r>
            <a:r>
              <a:rPr lang="es-ES" sz="2000" b="1" dirty="0">
                <a:effectLst>
                  <a:outerShdw blurRad="38100" dist="38100" dir="2700000" algn="tl">
                    <a:srgbClr val="000000">
                      <a:alpha val="43137"/>
                    </a:srgbClr>
                  </a:outerShdw>
                </a:effectLst>
                <a:latin typeface="Arial" panose="020B0604020202020204" pitchFamily="34" charset="0"/>
              </a:rPr>
              <a:t>través de los KPI se pueden medir y analizar </a:t>
            </a:r>
            <a:r>
              <a:rPr lang="es-ES" sz="2000" b="1" dirty="0" smtClean="0">
                <a:effectLst>
                  <a:outerShdw blurRad="38100" dist="38100" dir="2700000" algn="tl">
                    <a:srgbClr val="000000">
                      <a:alpha val="43137"/>
                    </a:srgbClr>
                  </a:outerShdw>
                </a:effectLst>
                <a:latin typeface="Arial" panose="020B0604020202020204" pitchFamily="34" charset="0"/>
              </a:rPr>
              <a:t>todas las </a:t>
            </a:r>
            <a:r>
              <a:rPr lang="es-ES" sz="2000" b="1" dirty="0">
                <a:effectLst>
                  <a:outerShdw blurRad="38100" dist="38100" dir="2700000" algn="tl">
                    <a:srgbClr val="000000">
                      <a:alpha val="43137"/>
                    </a:srgbClr>
                  </a:outerShdw>
                </a:effectLst>
                <a:latin typeface="Arial" panose="020B0604020202020204" pitchFamily="34" charset="0"/>
              </a:rPr>
              <a:t>estrategias </a:t>
            </a:r>
            <a:r>
              <a:rPr lang="es-ES" sz="2000" b="1" dirty="0" smtClean="0">
                <a:effectLst>
                  <a:outerShdw blurRad="38100" dist="38100" dir="2700000" algn="tl">
                    <a:srgbClr val="000000">
                      <a:alpha val="43137"/>
                    </a:srgbClr>
                  </a:outerShdw>
                </a:effectLst>
                <a:latin typeface="Arial" panose="020B0604020202020204" pitchFamily="34" charset="0"/>
              </a:rPr>
              <a:t>realizadas y </a:t>
            </a:r>
            <a:r>
              <a:rPr lang="es-ES" sz="2000" b="1" dirty="0">
                <a:effectLst>
                  <a:outerShdw blurRad="38100" dist="38100" dir="2700000" algn="tl">
                    <a:srgbClr val="000000">
                      <a:alpha val="43137"/>
                    </a:srgbClr>
                  </a:outerShdw>
                </a:effectLst>
                <a:latin typeface="Arial" panose="020B0604020202020204" pitchFamily="34" charset="0"/>
              </a:rPr>
              <a:t>poder </a:t>
            </a:r>
            <a:r>
              <a:rPr lang="es-ES" sz="2000" b="1" dirty="0" smtClean="0">
                <a:effectLst>
                  <a:outerShdw blurRad="38100" dist="38100" dir="2700000" algn="tl">
                    <a:srgbClr val="000000">
                      <a:alpha val="43137"/>
                    </a:srgbClr>
                  </a:outerShdw>
                </a:effectLst>
                <a:latin typeface="Arial" panose="020B0604020202020204" pitchFamily="34" charset="0"/>
              </a:rPr>
              <a:t>tomar decisiones </a:t>
            </a:r>
            <a:r>
              <a:rPr lang="es-ES" sz="2000" b="1" dirty="0">
                <a:effectLst>
                  <a:outerShdw blurRad="38100" dist="38100" dir="2700000" algn="tl">
                    <a:srgbClr val="000000">
                      <a:alpha val="43137"/>
                    </a:srgbClr>
                  </a:outerShdw>
                </a:effectLst>
                <a:latin typeface="Arial" panose="020B0604020202020204" pitchFamily="34" charset="0"/>
              </a:rPr>
              <a:t>estratégicas para optimizar los recursos y alcanzar un ROI (retorno sobre la inversión</a:t>
            </a:r>
            <a:r>
              <a:rPr lang="es-ES" sz="2000" b="1" dirty="0" smtClean="0">
                <a:effectLst>
                  <a:outerShdw blurRad="38100" dist="38100" dir="2700000" algn="tl">
                    <a:srgbClr val="000000">
                      <a:alpha val="43137"/>
                    </a:srgbClr>
                  </a:outerShdw>
                </a:effectLst>
                <a:latin typeface="Arial" panose="020B0604020202020204" pitchFamily="34" charset="0"/>
              </a:rPr>
              <a:t>) </a:t>
            </a:r>
            <a:r>
              <a:rPr lang="es-ES" sz="2000" b="1" dirty="0">
                <a:effectLst>
                  <a:outerShdw blurRad="38100" dist="38100" dir="2700000" algn="tl">
                    <a:srgbClr val="000000">
                      <a:alpha val="43137"/>
                    </a:srgbClr>
                  </a:outerShdw>
                </a:effectLst>
                <a:latin typeface="Arial" panose="020B0604020202020204" pitchFamily="34" charset="0"/>
              </a:rPr>
              <a:t>mucho </a:t>
            </a:r>
            <a:r>
              <a:rPr lang="es-ES" sz="2000" b="1" dirty="0" smtClean="0">
                <a:effectLst>
                  <a:outerShdw blurRad="38100" dist="38100" dir="2700000" algn="tl">
                    <a:srgbClr val="000000">
                      <a:alpha val="43137"/>
                    </a:srgbClr>
                  </a:outerShdw>
                </a:effectLst>
                <a:latin typeface="Arial" panose="020B0604020202020204" pitchFamily="34" charset="0"/>
              </a:rPr>
              <a:t>mayor.</a:t>
            </a:r>
          </a:p>
          <a:p>
            <a:pPr marL="285750" indent="-285750" algn="ctr" defTabSz="684000">
              <a:spcBef>
                <a:spcPts val="900"/>
              </a:spcBef>
              <a:buFont typeface="Wingdings" panose="05000000000000000000" pitchFamily="2" charset="2"/>
              <a:buChar char="q"/>
            </a:pPr>
            <a:r>
              <a:rPr lang="es-ES" sz="2000" b="1" dirty="0" smtClean="0">
                <a:effectLst>
                  <a:outerShdw blurRad="38100" dist="38100" dir="2700000" algn="tl">
                    <a:srgbClr val="000000">
                      <a:alpha val="43137"/>
                    </a:srgbClr>
                  </a:outerShdw>
                </a:effectLst>
                <a:latin typeface="Arial" panose="020B0604020202020204" pitchFamily="34" charset="0"/>
              </a:rPr>
              <a:t>Proporcionan </a:t>
            </a:r>
            <a:r>
              <a:rPr lang="es-ES" sz="2000" b="1" dirty="0">
                <a:effectLst>
                  <a:outerShdw blurRad="38100" dist="38100" dir="2700000" algn="tl">
                    <a:srgbClr val="000000">
                      <a:alpha val="43137"/>
                    </a:srgbClr>
                  </a:outerShdw>
                </a:effectLst>
                <a:latin typeface="Arial" panose="020B0604020202020204" pitchFamily="34" charset="0"/>
              </a:rPr>
              <a:t>la capacidad de comunicar a los empleados, directivos e inversores, la </a:t>
            </a:r>
            <a:r>
              <a:rPr lang="es-ES" sz="2000" b="1" dirty="0" smtClean="0">
                <a:effectLst>
                  <a:outerShdw blurRad="38100" dist="38100" dir="2700000" algn="tl">
                    <a:srgbClr val="000000">
                      <a:alpha val="43137"/>
                    </a:srgbClr>
                  </a:outerShdw>
                </a:effectLst>
                <a:latin typeface="Arial" panose="020B0604020202020204" pitchFamily="34" charset="0"/>
              </a:rPr>
              <a:t>situación y </a:t>
            </a:r>
            <a:r>
              <a:rPr lang="es-ES" sz="2000" b="1" dirty="0">
                <a:effectLst>
                  <a:outerShdw blurRad="38100" dist="38100" dir="2700000" algn="tl">
                    <a:srgbClr val="000000">
                      <a:alpha val="43137"/>
                    </a:srgbClr>
                  </a:outerShdw>
                </a:effectLst>
                <a:latin typeface="Arial" panose="020B0604020202020204" pitchFamily="34" charset="0"/>
              </a:rPr>
              <a:t>evolución de la empresa de una forma fácil y demostrable</a:t>
            </a:r>
            <a:endParaRPr lang="es-ES" sz="2000" b="1" dirty="0" smtClean="0">
              <a:effectLst>
                <a:outerShdw blurRad="38100" dist="38100" dir="2700000" algn="tl">
                  <a:srgbClr val="000000">
                    <a:alpha val="43137"/>
                  </a:srgbClr>
                </a:outerShdw>
              </a:effectLst>
              <a:latin typeface="Arial" panose="020B0604020202020204" pitchFamily="34" charset="0"/>
            </a:endParaRPr>
          </a:p>
        </p:txBody>
      </p:sp>
      <p:sp>
        <p:nvSpPr>
          <p:cNvPr id="4" name="CuadroTexto 3"/>
          <p:cNvSpPr txBox="1"/>
          <p:nvPr/>
        </p:nvSpPr>
        <p:spPr>
          <a:xfrm>
            <a:off x="871993" y="1647374"/>
            <a:ext cx="3927392"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Sistemas de Medición</a:t>
            </a:r>
            <a:endParaRPr lang="en-US" sz="2400" b="1" i="1" dirty="0">
              <a:effectLst>
                <a:outerShdw blurRad="38100" dist="38100" dir="2700000" algn="tl">
                  <a:srgbClr val="000000">
                    <a:alpha val="43137"/>
                  </a:srgbClr>
                </a:outerShdw>
              </a:effectLst>
            </a:endParaRPr>
          </a:p>
        </p:txBody>
      </p:sp>
      <p:sp>
        <p:nvSpPr>
          <p:cNvPr id="9" name="Rectángulo 8"/>
          <p:cNvSpPr/>
          <p:nvPr/>
        </p:nvSpPr>
        <p:spPr>
          <a:xfrm>
            <a:off x="8568268" y="3434517"/>
            <a:ext cx="3132666" cy="2308324"/>
          </a:xfrm>
          <a:prstGeom prst="rect">
            <a:avLst/>
          </a:prstGeom>
          <a:ln w="57150">
            <a:solidFill>
              <a:srgbClr val="FF0000"/>
            </a:solidFill>
          </a:ln>
        </p:spPr>
        <p:txBody>
          <a:bodyPr wrap="square">
            <a:spAutoFit/>
          </a:bodyPr>
          <a:lstStyle/>
          <a:p>
            <a:r>
              <a:rPr lang="es-ES" b="1" i="1" dirty="0" smtClean="0">
                <a:solidFill>
                  <a:srgbClr val="FF0000"/>
                </a:solidFill>
                <a:effectLst>
                  <a:outerShdw blurRad="38100" dist="38100" dir="2700000" algn="tl">
                    <a:srgbClr val="000000">
                      <a:alpha val="43137"/>
                    </a:srgbClr>
                  </a:outerShdw>
                </a:effectLst>
              </a:rPr>
              <a:t>EJEMPLOS </a:t>
            </a:r>
          </a:p>
          <a:p>
            <a:r>
              <a:rPr lang="es-ES" b="1" i="1" dirty="0" smtClean="0">
                <a:solidFill>
                  <a:srgbClr val="FF0000"/>
                </a:solidFill>
                <a:effectLst>
                  <a:outerShdw blurRad="38100" dist="38100" dir="2700000" algn="tl">
                    <a:srgbClr val="000000">
                      <a:alpha val="43137"/>
                    </a:srgbClr>
                  </a:outerShdw>
                </a:effectLst>
              </a:rPr>
              <a:t>Satisfacción </a:t>
            </a:r>
            <a:r>
              <a:rPr lang="es-ES" b="1" i="1" dirty="0">
                <a:solidFill>
                  <a:srgbClr val="FF0000"/>
                </a:solidFill>
                <a:effectLst>
                  <a:outerShdw blurRad="38100" dist="38100" dir="2700000" algn="tl">
                    <a:srgbClr val="000000">
                      <a:alpha val="43137"/>
                    </a:srgbClr>
                  </a:outerShdw>
                </a:effectLst>
              </a:rPr>
              <a:t>del cliente.</a:t>
            </a:r>
          </a:p>
          <a:p>
            <a:r>
              <a:rPr lang="es-ES" b="1" i="1" dirty="0">
                <a:solidFill>
                  <a:srgbClr val="FF0000"/>
                </a:solidFill>
                <a:effectLst>
                  <a:outerShdw blurRad="38100" dist="38100" dir="2700000" algn="tl">
                    <a:srgbClr val="000000">
                      <a:alpha val="43137"/>
                    </a:srgbClr>
                  </a:outerShdw>
                </a:effectLst>
              </a:rPr>
              <a:t>• Nivel de facturación.</a:t>
            </a:r>
          </a:p>
          <a:p>
            <a:r>
              <a:rPr lang="es-ES" b="1" i="1" dirty="0">
                <a:solidFill>
                  <a:srgbClr val="FF0000"/>
                </a:solidFill>
                <a:effectLst>
                  <a:outerShdw blurRad="38100" dist="38100" dir="2700000" algn="tl">
                    <a:srgbClr val="000000">
                      <a:alpha val="43137"/>
                    </a:srgbClr>
                  </a:outerShdw>
                </a:effectLst>
              </a:rPr>
              <a:t>• Índice de fidelización.</a:t>
            </a:r>
          </a:p>
          <a:p>
            <a:r>
              <a:rPr lang="es-ES" b="1" i="1" dirty="0">
                <a:solidFill>
                  <a:srgbClr val="FF0000"/>
                </a:solidFill>
                <a:effectLst>
                  <a:outerShdw blurRad="38100" dist="38100" dir="2700000" algn="tl">
                    <a:srgbClr val="000000">
                      <a:alpha val="43137"/>
                    </a:srgbClr>
                  </a:outerShdw>
                </a:effectLst>
              </a:rPr>
              <a:t>• Número de visitas a la web.</a:t>
            </a:r>
          </a:p>
          <a:p>
            <a:r>
              <a:rPr lang="es-ES" b="1" i="1" dirty="0">
                <a:solidFill>
                  <a:srgbClr val="FF0000"/>
                </a:solidFill>
                <a:effectLst>
                  <a:outerShdw blurRad="38100" dist="38100" dir="2700000" algn="tl">
                    <a:srgbClr val="000000">
                      <a:alpha val="43137"/>
                    </a:srgbClr>
                  </a:outerShdw>
                </a:effectLst>
              </a:rPr>
              <a:t>• Suscripciones</a:t>
            </a:r>
            <a:r>
              <a:rPr lang="es-ES" b="1" i="1" dirty="0" smtClean="0">
                <a:solidFill>
                  <a:srgbClr val="FF0000"/>
                </a:solidFill>
                <a:effectLst>
                  <a:outerShdw blurRad="38100" dist="38100" dir="2700000" algn="tl">
                    <a:srgbClr val="000000">
                      <a:alpha val="43137"/>
                    </a:srgbClr>
                  </a:outerShdw>
                </a:effectLst>
              </a:rPr>
              <a:t>. </a:t>
            </a:r>
          </a:p>
          <a:p>
            <a:r>
              <a:rPr lang="es-ES" b="1" i="1" dirty="0" smtClean="0">
                <a:solidFill>
                  <a:srgbClr val="FF0000"/>
                </a:solidFill>
                <a:effectLst>
                  <a:outerShdw blurRad="38100" dist="38100" dir="2700000" algn="tl">
                    <a:srgbClr val="000000">
                      <a:alpha val="43137"/>
                    </a:srgbClr>
                  </a:outerShdw>
                </a:effectLst>
              </a:rPr>
              <a:t>Otros</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55213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50" name="7 Elipse"/>
          <p:cNvSpPr/>
          <p:nvPr/>
        </p:nvSpPr>
        <p:spPr>
          <a:xfrm>
            <a:off x="6424697" y="778933"/>
            <a:ext cx="5041589" cy="1693333"/>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6642367" y="942799"/>
            <a:ext cx="4702630" cy="1477328"/>
          </a:xfrm>
          <a:prstGeom prst="rect">
            <a:avLst/>
          </a:prstGeom>
        </p:spPr>
        <p:txBody>
          <a:bodyPr wrap="square">
            <a:spAutoFit/>
          </a:bodyPr>
          <a:lstStyle/>
          <a:p>
            <a:pPr algn="ctr"/>
            <a:r>
              <a:rPr lang="es-ES" b="1" dirty="0"/>
              <a:t>Tienen por objetivo viabilizar la corrección de errores, detectar nuevas oportunidades y poder anticiparse a posibles problemas o conductas de los consumidores.</a:t>
            </a:r>
          </a:p>
        </p:txBody>
      </p:sp>
      <p:sp>
        <p:nvSpPr>
          <p:cNvPr id="32" name="Rectángulo redondeado 31"/>
          <p:cNvSpPr/>
          <p:nvPr/>
        </p:nvSpPr>
        <p:spPr>
          <a:xfrm>
            <a:off x="680273" y="3209350"/>
            <a:ext cx="523833" cy="150165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33" name="CuadroTexto 32"/>
          <p:cNvSpPr txBox="1"/>
          <p:nvPr/>
        </p:nvSpPr>
        <p:spPr>
          <a:xfrm>
            <a:off x="772235" y="3313846"/>
            <a:ext cx="373777" cy="1292662"/>
          </a:xfrm>
          <a:prstGeom prst="rect">
            <a:avLst/>
          </a:prstGeom>
          <a:noFill/>
        </p:spPr>
        <p:txBody>
          <a:bodyPr wrap="square" rtlCol="0">
            <a:spAutoFit/>
          </a:bodyPr>
          <a:lstStyle/>
          <a:p>
            <a:pPr algn="ctr"/>
            <a:r>
              <a:rPr lang="es-ES" sz="2600" b="1" dirty="0" smtClean="0">
                <a:solidFill>
                  <a:srgbClr val="FFFF00"/>
                </a:solidFill>
                <a:effectLst>
                  <a:outerShdw blurRad="38100" dist="38100" dir="2700000" algn="tl">
                    <a:srgbClr val="000000">
                      <a:alpha val="43137"/>
                    </a:srgbClr>
                  </a:outerShdw>
                </a:effectLst>
              </a:rPr>
              <a:t>OKR</a:t>
            </a:r>
            <a:endParaRPr lang="en-US" sz="2600" b="1" i="1" dirty="0">
              <a:solidFill>
                <a:srgbClr val="FFFF00"/>
              </a:solidFill>
              <a:effectLst>
                <a:outerShdw blurRad="38100" dist="38100" dir="2700000" algn="tl">
                  <a:srgbClr val="000000">
                    <a:alpha val="43137"/>
                  </a:srgbClr>
                </a:outerShdw>
              </a:effectLst>
            </a:endParaRPr>
          </a:p>
        </p:txBody>
      </p:sp>
      <p:sp>
        <p:nvSpPr>
          <p:cNvPr id="17" name="Rectángulo 16"/>
          <p:cNvSpPr/>
          <p:nvPr/>
        </p:nvSpPr>
        <p:spPr>
          <a:xfrm>
            <a:off x="1380405" y="2494415"/>
            <a:ext cx="6849200" cy="4016484"/>
          </a:xfrm>
          <a:prstGeom prst="rect">
            <a:avLst/>
          </a:prstGeom>
          <a:solidFill>
            <a:schemeClr val="accent2">
              <a:lumMod val="20000"/>
              <a:lumOff val="80000"/>
            </a:schemeClr>
          </a:solidFill>
          <a:ln w="76200">
            <a:solidFill>
              <a:schemeClr val="tx1"/>
            </a:solidFill>
          </a:ln>
        </p:spPr>
        <p:txBody>
          <a:bodyPr wrap="square">
            <a:spAutoFit/>
          </a:bodyPr>
          <a:lstStyle/>
          <a:p>
            <a:pPr marL="285750" indent="-285750" algn="ctr" defTabSz="684000">
              <a:spcBef>
                <a:spcPts val="900"/>
              </a:spcBef>
              <a:buFont typeface="Wingdings" panose="05000000000000000000" pitchFamily="2" charset="2"/>
              <a:buChar char="q"/>
            </a:pPr>
            <a:r>
              <a:rPr lang="es-ES" sz="2000" b="1" dirty="0">
                <a:effectLst>
                  <a:outerShdw blurRad="38100" dist="38100" dir="2700000" algn="tl">
                    <a:srgbClr val="000000">
                      <a:alpha val="43137"/>
                    </a:srgbClr>
                  </a:outerShdw>
                </a:effectLst>
                <a:latin typeface="Arial" panose="020B0604020202020204" pitchFamily="34" charset="0"/>
              </a:rPr>
              <a:t>Los </a:t>
            </a:r>
            <a:r>
              <a:rPr lang="es-ES" sz="2000" b="1" dirty="0" err="1">
                <a:effectLst>
                  <a:outerShdw blurRad="38100" dist="38100" dir="2700000" algn="tl">
                    <a:srgbClr val="000000">
                      <a:alpha val="43137"/>
                    </a:srgbClr>
                  </a:outerShdw>
                </a:effectLst>
                <a:latin typeface="Arial" panose="020B0604020202020204" pitchFamily="34" charset="0"/>
              </a:rPr>
              <a:t>Objectives</a:t>
            </a:r>
            <a:r>
              <a:rPr lang="es-ES" sz="2000" b="1" dirty="0">
                <a:effectLst>
                  <a:outerShdw blurRad="38100" dist="38100" dir="2700000" algn="tl">
                    <a:srgbClr val="000000">
                      <a:alpha val="43137"/>
                    </a:srgbClr>
                  </a:outerShdw>
                </a:effectLst>
                <a:latin typeface="Arial" panose="020B0604020202020204" pitchFamily="34" charset="0"/>
              </a:rPr>
              <a:t> Key </a:t>
            </a:r>
            <a:r>
              <a:rPr lang="es-ES" sz="2000" b="1" dirty="0" err="1">
                <a:effectLst>
                  <a:outerShdw blurRad="38100" dist="38100" dir="2700000" algn="tl">
                    <a:srgbClr val="000000">
                      <a:alpha val="43137"/>
                    </a:srgbClr>
                  </a:outerShdw>
                </a:effectLst>
                <a:latin typeface="Arial" panose="020B0604020202020204" pitchFamily="34" charset="0"/>
              </a:rPr>
              <a:t>Results</a:t>
            </a:r>
            <a:r>
              <a:rPr lang="es-ES" sz="2000" b="1" dirty="0">
                <a:effectLst>
                  <a:outerShdw blurRad="38100" dist="38100" dir="2700000" algn="tl">
                    <a:srgbClr val="000000">
                      <a:alpha val="43137"/>
                    </a:srgbClr>
                  </a:outerShdw>
                </a:effectLst>
                <a:latin typeface="Arial" panose="020B0604020202020204" pitchFamily="34" charset="0"/>
              </a:rPr>
              <a:t> (OKR) son un sistema de objetivos </a:t>
            </a:r>
            <a:r>
              <a:rPr lang="es-ES" sz="2000" b="1" dirty="0" smtClean="0">
                <a:effectLst>
                  <a:outerShdw blurRad="38100" dist="38100" dir="2700000" algn="tl">
                    <a:srgbClr val="000000">
                      <a:alpha val="43137"/>
                    </a:srgbClr>
                  </a:outerShdw>
                </a:effectLst>
                <a:latin typeface="Arial" panose="020B0604020202020204" pitchFamily="34" charset="0"/>
              </a:rPr>
              <a:t>centrados en </a:t>
            </a:r>
            <a:r>
              <a:rPr lang="es-ES" sz="2000" b="1" dirty="0">
                <a:effectLst>
                  <a:outerShdw blurRad="38100" dist="38100" dir="2700000" algn="tl">
                    <a:srgbClr val="000000">
                      <a:alpha val="43137"/>
                    </a:srgbClr>
                  </a:outerShdw>
                </a:effectLst>
                <a:latin typeface="Arial" panose="020B0604020202020204" pitchFamily="34" charset="0"/>
              </a:rPr>
              <a:t>simplificar la forma de encarar los objetivos principales de </a:t>
            </a:r>
            <a:r>
              <a:rPr lang="es-ES" sz="2000" b="1" dirty="0" smtClean="0">
                <a:effectLst>
                  <a:outerShdw blurRad="38100" dist="38100" dir="2700000" algn="tl">
                    <a:srgbClr val="000000">
                      <a:alpha val="43137"/>
                    </a:srgbClr>
                  </a:outerShdw>
                </a:effectLst>
                <a:latin typeface="Arial" panose="020B0604020202020204" pitchFamily="34" charset="0"/>
              </a:rPr>
              <a:t>una empresa. Se </a:t>
            </a:r>
            <a:r>
              <a:rPr lang="es-ES" sz="2000" b="1" dirty="0">
                <a:effectLst>
                  <a:outerShdw blurRad="38100" dist="38100" dir="2700000" algn="tl">
                    <a:srgbClr val="000000">
                      <a:alpha val="43137"/>
                    </a:srgbClr>
                  </a:outerShdw>
                </a:effectLst>
                <a:latin typeface="Arial" panose="020B0604020202020204" pitchFamily="34" charset="0"/>
              </a:rPr>
              <a:t>trata de la evolución de los objetivos SMART y los KPI </a:t>
            </a:r>
            <a:r>
              <a:rPr lang="es-ES" sz="2000" b="1" dirty="0" smtClean="0">
                <a:effectLst>
                  <a:outerShdw blurRad="38100" dist="38100" dir="2700000" algn="tl">
                    <a:srgbClr val="000000">
                      <a:alpha val="43137"/>
                    </a:srgbClr>
                  </a:outerShdw>
                </a:effectLst>
                <a:latin typeface="Arial" panose="020B0604020202020204" pitchFamily="34" charset="0"/>
              </a:rPr>
              <a:t>.</a:t>
            </a:r>
          </a:p>
          <a:p>
            <a:pPr marL="285750" indent="-285750" algn="ctr" defTabSz="684000">
              <a:spcBef>
                <a:spcPts val="900"/>
              </a:spcBef>
              <a:buFont typeface="Wingdings" panose="05000000000000000000" pitchFamily="2" charset="2"/>
              <a:buChar char="q"/>
            </a:pPr>
            <a:r>
              <a:rPr lang="es-ES" sz="2000" b="1" dirty="0" smtClean="0">
                <a:effectLst>
                  <a:outerShdw blurRad="38100" dist="38100" dir="2700000" algn="tl">
                    <a:srgbClr val="000000">
                      <a:alpha val="43137"/>
                    </a:srgbClr>
                  </a:outerShdw>
                </a:effectLst>
                <a:latin typeface="Arial" panose="020B0604020202020204" pitchFamily="34" charset="0"/>
              </a:rPr>
              <a:t>Son </a:t>
            </a:r>
            <a:r>
              <a:rPr lang="es-ES" sz="2000" b="1" dirty="0">
                <a:effectLst>
                  <a:outerShdw blurRad="38100" dist="38100" dir="2700000" algn="tl">
                    <a:srgbClr val="000000">
                      <a:alpha val="43137"/>
                    </a:srgbClr>
                  </a:outerShdw>
                </a:effectLst>
                <a:latin typeface="Arial" panose="020B0604020202020204" pitchFamily="34" charset="0"/>
              </a:rPr>
              <a:t>un conjunto de objetivos vinculados a unos resultados clave medibles que </a:t>
            </a:r>
            <a:r>
              <a:rPr lang="es-ES" sz="2000" b="1" dirty="0" smtClean="0">
                <a:effectLst>
                  <a:outerShdw blurRad="38100" dist="38100" dir="2700000" algn="tl">
                    <a:srgbClr val="000000">
                      <a:alpha val="43137"/>
                    </a:srgbClr>
                  </a:outerShdw>
                </a:effectLst>
                <a:latin typeface="Arial" panose="020B0604020202020204" pitchFamily="34" charset="0"/>
              </a:rPr>
              <a:t>van a </a:t>
            </a:r>
            <a:r>
              <a:rPr lang="es-ES" sz="2000" b="1" dirty="0">
                <a:effectLst>
                  <a:outerShdw blurRad="38100" dist="38100" dir="2700000" algn="tl">
                    <a:srgbClr val="000000">
                      <a:alpha val="43137"/>
                    </a:srgbClr>
                  </a:outerShdw>
                </a:effectLst>
                <a:latin typeface="Arial" panose="020B0604020202020204" pitchFamily="34" charset="0"/>
              </a:rPr>
              <a:t>ser calificados y actualizados cada trimestre. Todo ello resulta beneficioso en cuanto a </a:t>
            </a:r>
            <a:r>
              <a:rPr lang="es-ES" sz="2000" b="1" dirty="0" smtClean="0">
                <a:effectLst>
                  <a:outerShdw blurRad="38100" dist="38100" dir="2700000" algn="tl">
                    <a:srgbClr val="000000">
                      <a:alpha val="43137"/>
                    </a:srgbClr>
                  </a:outerShdw>
                </a:effectLst>
                <a:latin typeface="Arial" panose="020B0604020202020204" pitchFamily="34" charset="0"/>
              </a:rPr>
              <a:t>la productividad</a:t>
            </a:r>
            <a:r>
              <a:rPr lang="es-ES" sz="2000" b="1" dirty="0">
                <a:effectLst>
                  <a:outerShdw blurRad="38100" dist="38100" dir="2700000" algn="tl">
                    <a:srgbClr val="000000">
                      <a:alpha val="43137"/>
                    </a:srgbClr>
                  </a:outerShdw>
                </a:effectLst>
                <a:latin typeface="Arial" panose="020B0604020202020204" pitchFamily="34" charset="0"/>
              </a:rPr>
              <a:t>, pero, a su vez, muy desafiante por los períodos que </a:t>
            </a:r>
            <a:r>
              <a:rPr lang="es-ES" sz="2000" b="1" dirty="0" smtClean="0">
                <a:effectLst>
                  <a:outerShdw blurRad="38100" dist="38100" dir="2700000" algn="tl">
                    <a:srgbClr val="000000">
                      <a:alpha val="43137"/>
                    </a:srgbClr>
                  </a:outerShdw>
                </a:effectLst>
                <a:latin typeface="Arial" panose="020B0604020202020204" pitchFamily="34" charset="0"/>
              </a:rPr>
              <a:t>manejan.</a:t>
            </a:r>
          </a:p>
          <a:p>
            <a:pPr marL="285750" indent="-285750" algn="ctr" defTabSz="684000">
              <a:spcBef>
                <a:spcPts val="900"/>
              </a:spcBef>
              <a:buFont typeface="Wingdings" panose="05000000000000000000" pitchFamily="2" charset="2"/>
              <a:buChar char="q"/>
            </a:pPr>
            <a:r>
              <a:rPr lang="es-ES" sz="2000" b="1" dirty="0" smtClean="0">
                <a:effectLst>
                  <a:outerShdw blurRad="38100" dist="38100" dir="2700000" algn="tl">
                    <a:srgbClr val="000000">
                      <a:alpha val="43137"/>
                    </a:srgbClr>
                  </a:outerShdw>
                </a:effectLst>
                <a:latin typeface="Arial" panose="020B0604020202020204" pitchFamily="34" charset="0"/>
              </a:rPr>
              <a:t>Los implicados </a:t>
            </a:r>
            <a:r>
              <a:rPr lang="es-ES" sz="2000" b="1" dirty="0">
                <a:effectLst>
                  <a:outerShdw blurRad="38100" dist="38100" dir="2700000" algn="tl">
                    <a:srgbClr val="000000">
                      <a:alpha val="43137"/>
                    </a:srgbClr>
                  </a:outerShdw>
                </a:effectLst>
                <a:latin typeface="Arial" panose="020B0604020202020204" pitchFamily="34" charset="0"/>
              </a:rPr>
              <a:t>en los proyectos </a:t>
            </a:r>
            <a:r>
              <a:rPr lang="es-ES" sz="2000" b="1" dirty="0" smtClean="0">
                <a:effectLst>
                  <a:outerShdw blurRad="38100" dist="38100" dir="2700000" algn="tl">
                    <a:srgbClr val="000000">
                      <a:alpha val="43137"/>
                    </a:srgbClr>
                  </a:outerShdw>
                </a:effectLst>
                <a:latin typeface="Arial" panose="020B0604020202020204" pitchFamily="34" charset="0"/>
              </a:rPr>
              <a:t>tendrán sus </a:t>
            </a:r>
            <a:r>
              <a:rPr lang="es-ES" sz="2000" b="1" dirty="0">
                <a:effectLst>
                  <a:outerShdw blurRad="38100" dist="38100" dir="2700000" algn="tl">
                    <a:srgbClr val="000000">
                      <a:alpha val="43137"/>
                    </a:srgbClr>
                  </a:outerShdw>
                </a:effectLst>
                <a:latin typeface="Arial" panose="020B0604020202020204" pitchFamily="34" charset="0"/>
              </a:rPr>
              <a:t>objetivos </a:t>
            </a:r>
            <a:r>
              <a:rPr lang="es-ES" sz="2000" b="1" dirty="0" smtClean="0">
                <a:effectLst>
                  <a:outerShdw blurRad="38100" dist="38100" dir="2700000" algn="tl">
                    <a:srgbClr val="000000">
                      <a:alpha val="43137"/>
                    </a:srgbClr>
                  </a:outerShdw>
                </a:effectLst>
                <a:latin typeface="Arial" panose="020B0604020202020204" pitchFamily="34" charset="0"/>
              </a:rPr>
              <a:t>focalizados </a:t>
            </a:r>
            <a:r>
              <a:rPr lang="es-ES" sz="2000" b="1" dirty="0">
                <a:effectLst>
                  <a:outerShdw blurRad="38100" dist="38100" dir="2700000" algn="tl">
                    <a:srgbClr val="000000">
                      <a:alpha val="43137"/>
                    </a:srgbClr>
                  </a:outerShdw>
                </a:effectLst>
                <a:latin typeface="Arial" panose="020B0604020202020204" pitchFamily="34" charset="0"/>
              </a:rPr>
              <a:t>y con </a:t>
            </a:r>
            <a:r>
              <a:rPr lang="es-ES" sz="2000" b="1" dirty="0" smtClean="0">
                <a:effectLst>
                  <a:outerShdw blurRad="38100" dist="38100" dir="2700000" algn="tl">
                    <a:srgbClr val="000000">
                      <a:alpha val="43137"/>
                    </a:srgbClr>
                  </a:outerShdw>
                </a:effectLst>
                <a:latin typeface="Arial" panose="020B0604020202020204" pitchFamily="34" charset="0"/>
              </a:rPr>
              <a:t>claridad</a:t>
            </a:r>
          </a:p>
        </p:txBody>
      </p:sp>
      <p:sp>
        <p:nvSpPr>
          <p:cNvPr id="4" name="CuadroTexto 3"/>
          <p:cNvSpPr txBox="1"/>
          <p:nvPr/>
        </p:nvSpPr>
        <p:spPr>
          <a:xfrm>
            <a:off x="871993" y="1647374"/>
            <a:ext cx="3927392"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Sistemas de Medición</a:t>
            </a:r>
            <a:endParaRPr lang="en-US" sz="2400" b="1" i="1" dirty="0">
              <a:effectLst>
                <a:outerShdw blurRad="38100" dist="38100" dir="2700000" algn="tl">
                  <a:srgbClr val="000000">
                    <a:alpha val="43137"/>
                  </a:srgbClr>
                </a:outerShdw>
              </a:effectLst>
            </a:endParaRPr>
          </a:p>
        </p:txBody>
      </p:sp>
      <p:sp>
        <p:nvSpPr>
          <p:cNvPr id="9" name="Rectángulo 8"/>
          <p:cNvSpPr/>
          <p:nvPr/>
        </p:nvSpPr>
        <p:spPr>
          <a:xfrm>
            <a:off x="8568268" y="2791047"/>
            <a:ext cx="3132666" cy="3693319"/>
          </a:xfrm>
          <a:prstGeom prst="rect">
            <a:avLst/>
          </a:prstGeom>
          <a:ln w="57150">
            <a:solidFill>
              <a:srgbClr val="FF0000"/>
            </a:solidFill>
          </a:ln>
        </p:spPr>
        <p:txBody>
          <a:bodyPr wrap="square">
            <a:spAutoFit/>
          </a:bodyPr>
          <a:lstStyle/>
          <a:p>
            <a:r>
              <a:rPr lang="es-ES" b="1" i="1" dirty="0" smtClean="0">
                <a:solidFill>
                  <a:srgbClr val="FF0000"/>
                </a:solidFill>
                <a:effectLst>
                  <a:outerShdw blurRad="38100" dist="38100" dir="2700000" algn="tl">
                    <a:srgbClr val="000000">
                      <a:alpha val="43137"/>
                    </a:srgbClr>
                  </a:outerShdw>
                </a:effectLst>
              </a:rPr>
              <a:t>EJEMPLOS</a:t>
            </a:r>
          </a:p>
          <a:p>
            <a:r>
              <a:rPr lang="es-ES" b="1" i="1" dirty="0" smtClean="0">
                <a:solidFill>
                  <a:srgbClr val="FF0000"/>
                </a:solidFill>
                <a:effectLst>
                  <a:outerShdw blurRad="38100" dist="38100" dir="2700000" algn="tl">
                    <a:srgbClr val="000000">
                      <a:alpha val="43137"/>
                    </a:srgbClr>
                  </a:outerShdw>
                </a:effectLst>
              </a:rPr>
              <a:t>• </a:t>
            </a:r>
            <a:r>
              <a:rPr lang="es-ES" b="1" i="1" dirty="0">
                <a:solidFill>
                  <a:srgbClr val="FF0000"/>
                </a:solidFill>
                <a:effectLst>
                  <a:outerShdw blurRad="38100" dist="38100" dir="2700000" algn="tl">
                    <a:srgbClr val="000000">
                      <a:alpha val="43137"/>
                    </a:srgbClr>
                  </a:outerShdw>
                </a:effectLst>
              </a:rPr>
              <a:t>Reducir el gasto de material de oficina en un 20%.</a:t>
            </a:r>
          </a:p>
          <a:p>
            <a:r>
              <a:rPr lang="es-ES" b="1" i="1" dirty="0">
                <a:solidFill>
                  <a:srgbClr val="FF0000"/>
                </a:solidFill>
                <a:effectLst>
                  <a:outerShdw blurRad="38100" dist="38100" dir="2700000" algn="tl">
                    <a:srgbClr val="000000">
                      <a:alpha val="43137"/>
                    </a:srgbClr>
                  </a:outerShdw>
                </a:effectLst>
              </a:rPr>
              <a:t>• Cambiar el contrato de limpieza a trimestral en lugar de mensual.</a:t>
            </a:r>
          </a:p>
          <a:p>
            <a:r>
              <a:rPr lang="es-ES" b="1" i="1" dirty="0">
                <a:solidFill>
                  <a:srgbClr val="FF0000"/>
                </a:solidFill>
                <a:effectLst>
                  <a:outerShdw blurRad="38100" dist="38100" dir="2700000" algn="tl">
                    <a:srgbClr val="000000">
                      <a:alpha val="43137"/>
                    </a:srgbClr>
                  </a:outerShdw>
                </a:effectLst>
              </a:rPr>
              <a:t>• Auditar el 70% o más de los riesgos presentes en la empresa.</a:t>
            </a:r>
          </a:p>
          <a:p>
            <a:r>
              <a:rPr lang="es-ES" b="1" i="1" dirty="0">
                <a:solidFill>
                  <a:srgbClr val="FF0000"/>
                </a:solidFill>
                <a:effectLst>
                  <a:outerShdw blurRad="38100" dist="38100" dir="2700000" algn="tl">
                    <a:srgbClr val="000000">
                      <a:alpha val="43137"/>
                    </a:srgbClr>
                  </a:outerShdw>
                </a:effectLst>
              </a:rPr>
              <a:t>• Entrar al mercado chino.</a:t>
            </a:r>
          </a:p>
          <a:p>
            <a:r>
              <a:rPr lang="es-ES" b="1" i="1" dirty="0">
                <a:solidFill>
                  <a:srgbClr val="FF0000"/>
                </a:solidFill>
                <a:effectLst>
                  <a:outerShdw blurRad="38100" dist="38100" dir="2700000" algn="tl">
                    <a:srgbClr val="000000">
                      <a:alpha val="43137"/>
                    </a:srgbClr>
                  </a:outerShdw>
                </a:effectLst>
              </a:rPr>
              <a:t>• Conseguir 50 reseñas del producto.</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603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4" name="CuadroTexto 3"/>
          <p:cNvSpPr txBox="1"/>
          <p:nvPr/>
        </p:nvSpPr>
        <p:spPr>
          <a:xfrm>
            <a:off x="871992" y="1647374"/>
            <a:ext cx="6036807"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OBJECTIVES KEY RESULTS - ESTRUCTURA</a:t>
            </a:r>
            <a:endParaRPr lang="en-US" sz="2400" b="1" i="1" dirty="0">
              <a:effectLst>
                <a:outerShdw blurRad="38100" dist="38100" dir="2700000" algn="tl">
                  <a:srgbClr val="000000">
                    <a:alpha val="43137"/>
                  </a:srgbClr>
                </a:outerShdw>
              </a:effectLst>
            </a:endParaRPr>
          </a:p>
        </p:txBody>
      </p:sp>
      <p:sp>
        <p:nvSpPr>
          <p:cNvPr id="3" name="Elipse 2"/>
          <p:cNvSpPr/>
          <p:nvPr/>
        </p:nvSpPr>
        <p:spPr>
          <a:xfrm>
            <a:off x="871992" y="3403599"/>
            <a:ext cx="1794934" cy="1490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a:off x="1132114" y="3945470"/>
            <a:ext cx="1306286" cy="400110"/>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MISIÓN</a:t>
            </a:r>
            <a:endParaRPr lang="en-US" sz="2000" b="1" dirty="0">
              <a:solidFill>
                <a:srgbClr val="FFFF00"/>
              </a:solidFill>
              <a:effectLst>
                <a:outerShdw blurRad="38100" dist="38100" dir="2700000" algn="tl">
                  <a:srgbClr val="000000">
                    <a:alpha val="43137"/>
                  </a:srgbClr>
                </a:outerShdw>
              </a:effectLst>
            </a:endParaRPr>
          </a:p>
        </p:txBody>
      </p:sp>
      <p:sp>
        <p:nvSpPr>
          <p:cNvPr id="6" name="Rectángulo redondeado 5"/>
          <p:cNvSpPr/>
          <p:nvPr/>
        </p:nvSpPr>
        <p:spPr>
          <a:xfrm>
            <a:off x="3098799" y="2777065"/>
            <a:ext cx="1625600" cy="582560"/>
          </a:xfrm>
          <a:prstGeom prst="roundRect">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p:cNvSpPr txBox="1"/>
          <p:nvPr/>
        </p:nvSpPr>
        <p:spPr>
          <a:xfrm>
            <a:off x="3115737" y="3803093"/>
            <a:ext cx="1676400" cy="369332"/>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OBJETIVO</a:t>
            </a:r>
            <a:endParaRPr lang="en-US" b="1" i="1" dirty="0">
              <a:effectLst>
                <a:outerShdw blurRad="38100" dist="38100" dir="2700000" algn="tl">
                  <a:srgbClr val="000000">
                    <a:alpha val="43137"/>
                  </a:srgbClr>
                </a:outerShdw>
              </a:effectLst>
            </a:endParaRPr>
          </a:p>
        </p:txBody>
      </p:sp>
      <p:sp>
        <p:nvSpPr>
          <p:cNvPr id="15" name="Rectángulo redondeado 14"/>
          <p:cNvSpPr/>
          <p:nvPr/>
        </p:nvSpPr>
        <p:spPr>
          <a:xfrm>
            <a:off x="3081869" y="3843863"/>
            <a:ext cx="1625600" cy="582560"/>
          </a:xfrm>
          <a:prstGeom prst="roundRect">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3268137" y="3955493"/>
            <a:ext cx="1676400" cy="369332"/>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OBJETIVO</a:t>
            </a:r>
            <a:endParaRPr lang="en-US" b="1" i="1" dirty="0">
              <a:effectLst>
                <a:outerShdw blurRad="38100" dist="38100" dir="2700000" algn="tl">
                  <a:srgbClr val="000000">
                    <a:alpha val="43137"/>
                  </a:srgbClr>
                </a:outerShdw>
              </a:effectLst>
            </a:endParaRPr>
          </a:p>
        </p:txBody>
      </p:sp>
      <p:sp>
        <p:nvSpPr>
          <p:cNvPr id="18" name="Rectángulo redondeado 17"/>
          <p:cNvSpPr/>
          <p:nvPr/>
        </p:nvSpPr>
        <p:spPr>
          <a:xfrm>
            <a:off x="3081866" y="4961461"/>
            <a:ext cx="1625600" cy="582560"/>
          </a:xfrm>
          <a:prstGeom prst="roundRect">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adroTexto 18"/>
          <p:cNvSpPr txBox="1"/>
          <p:nvPr/>
        </p:nvSpPr>
        <p:spPr>
          <a:xfrm>
            <a:off x="3268134" y="5073091"/>
            <a:ext cx="1676400" cy="369332"/>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OBJETIVO</a:t>
            </a:r>
            <a:endParaRPr lang="en-US" b="1" i="1" dirty="0">
              <a:effectLst>
                <a:outerShdw blurRad="38100" dist="38100" dir="2700000" algn="tl">
                  <a:srgbClr val="000000">
                    <a:alpha val="43137"/>
                  </a:srgbClr>
                </a:outerShdw>
              </a:effectLst>
            </a:endParaRPr>
          </a:p>
        </p:txBody>
      </p:sp>
      <p:sp>
        <p:nvSpPr>
          <p:cNvPr id="20" name="CuadroTexto 19"/>
          <p:cNvSpPr txBox="1"/>
          <p:nvPr/>
        </p:nvSpPr>
        <p:spPr>
          <a:xfrm>
            <a:off x="3268140" y="2905627"/>
            <a:ext cx="1676400" cy="369332"/>
          </a:xfrm>
          <a:prstGeom prst="rect">
            <a:avLst/>
          </a:prstGeom>
          <a:noFill/>
        </p:spPr>
        <p:txBody>
          <a:bodyPr wrap="square" rtlCol="0">
            <a:spAutoFit/>
          </a:bodyPr>
          <a:lstStyle/>
          <a:p>
            <a:r>
              <a:rPr lang="es-ES" b="1" i="1" dirty="0" smtClean="0">
                <a:effectLst>
                  <a:outerShdw blurRad="38100" dist="38100" dir="2700000" algn="tl">
                    <a:srgbClr val="000000">
                      <a:alpha val="43137"/>
                    </a:srgbClr>
                  </a:outerShdw>
                </a:effectLst>
              </a:rPr>
              <a:t>OBJETIVO</a:t>
            </a:r>
            <a:endParaRPr lang="en-US" b="1" i="1" dirty="0">
              <a:effectLst>
                <a:outerShdw blurRad="38100" dist="38100" dir="2700000" algn="tl">
                  <a:srgbClr val="000000">
                    <a:alpha val="43137"/>
                  </a:srgbClr>
                </a:outerShdw>
              </a:effectLst>
            </a:endParaRPr>
          </a:p>
        </p:txBody>
      </p:sp>
      <p:sp>
        <p:nvSpPr>
          <p:cNvPr id="10" name="CuadroTexto 9"/>
          <p:cNvSpPr txBox="1"/>
          <p:nvPr/>
        </p:nvSpPr>
        <p:spPr>
          <a:xfrm>
            <a:off x="5283204" y="2888694"/>
            <a:ext cx="2336800" cy="369332"/>
          </a:xfrm>
          <a:prstGeom prst="rect">
            <a:avLst/>
          </a:prstGeom>
          <a:solidFill>
            <a:schemeClr val="accent2">
              <a:lumMod val="40000"/>
              <a:lumOff val="60000"/>
            </a:schemeClr>
          </a:solidFill>
          <a:ln w="28575">
            <a:solidFill>
              <a:schemeClr val="tx1"/>
            </a:solidFill>
          </a:ln>
        </p:spPr>
        <p:txBody>
          <a:bodyPr wrap="square" rtlCol="0">
            <a:spAutoFit/>
          </a:bodyPr>
          <a:lstStyle/>
          <a:p>
            <a:pPr algn="ctr"/>
            <a:r>
              <a:rPr lang="es-ES" b="1" i="1" dirty="0" smtClean="0">
                <a:effectLst>
                  <a:outerShdw blurRad="38100" dist="38100" dir="2700000" algn="tl">
                    <a:srgbClr val="000000">
                      <a:alpha val="43137"/>
                    </a:srgbClr>
                  </a:outerShdw>
                </a:effectLst>
              </a:rPr>
              <a:t>RESULTADO CLAVE</a:t>
            </a:r>
            <a:endParaRPr lang="en-US" b="1" i="1" dirty="0">
              <a:effectLst>
                <a:outerShdw blurRad="38100" dist="38100" dir="2700000" algn="tl">
                  <a:srgbClr val="000000">
                    <a:alpha val="43137"/>
                  </a:srgbClr>
                </a:outerShdw>
              </a:effectLst>
            </a:endParaRPr>
          </a:p>
        </p:txBody>
      </p:sp>
      <p:sp>
        <p:nvSpPr>
          <p:cNvPr id="21" name="CuadroTexto 20"/>
          <p:cNvSpPr txBox="1"/>
          <p:nvPr/>
        </p:nvSpPr>
        <p:spPr>
          <a:xfrm>
            <a:off x="5283207" y="3955495"/>
            <a:ext cx="2336800" cy="369332"/>
          </a:xfrm>
          <a:prstGeom prst="rect">
            <a:avLst/>
          </a:prstGeom>
          <a:solidFill>
            <a:schemeClr val="accent2">
              <a:lumMod val="40000"/>
              <a:lumOff val="60000"/>
            </a:schemeClr>
          </a:solidFill>
          <a:ln w="28575">
            <a:solidFill>
              <a:schemeClr val="tx1"/>
            </a:solidFill>
          </a:ln>
        </p:spPr>
        <p:txBody>
          <a:bodyPr wrap="square" rtlCol="0">
            <a:spAutoFit/>
          </a:bodyPr>
          <a:lstStyle/>
          <a:p>
            <a:pPr algn="ctr"/>
            <a:r>
              <a:rPr lang="es-ES" b="1" i="1" dirty="0" smtClean="0">
                <a:effectLst>
                  <a:outerShdw blurRad="38100" dist="38100" dir="2700000" algn="tl">
                    <a:srgbClr val="000000">
                      <a:alpha val="43137"/>
                    </a:srgbClr>
                  </a:outerShdw>
                </a:effectLst>
              </a:rPr>
              <a:t>RESULTADO CLAVE</a:t>
            </a:r>
            <a:endParaRPr lang="en-US" b="1" i="1" dirty="0">
              <a:effectLst>
                <a:outerShdw blurRad="38100" dist="38100" dir="2700000" algn="tl">
                  <a:srgbClr val="000000">
                    <a:alpha val="43137"/>
                  </a:srgbClr>
                </a:outerShdw>
              </a:effectLst>
            </a:endParaRPr>
          </a:p>
        </p:txBody>
      </p:sp>
      <p:sp>
        <p:nvSpPr>
          <p:cNvPr id="22" name="CuadroTexto 21"/>
          <p:cNvSpPr txBox="1"/>
          <p:nvPr/>
        </p:nvSpPr>
        <p:spPr>
          <a:xfrm>
            <a:off x="5283206" y="5056154"/>
            <a:ext cx="2336800" cy="369332"/>
          </a:xfrm>
          <a:prstGeom prst="rect">
            <a:avLst/>
          </a:prstGeom>
          <a:solidFill>
            <a:schemeClr val="accent2">
              <a:lumMod val="40000"/>
              <a:lumOff val="60000"/>
            </a:schemeClr>
          </a:solidFill>
          <a:ln w="28575">
            <a:solidFill>
              <a:schemeClr val="tx1"/>
            </a:solidFill>
          </a:ln>
        </p:spPr>
        <p:txBody>
          <a:bodyPr wrap="square" rtlCol="0">
            <a:spAutoFit/>
          </a:bodyPr>
          <a:lstStyle/>
          <a:p>
            <a:pPr algn="ctr"/>
            <a:r>
              <a:rPr lang="es-ES" b="1" i="1" dirty="0" smtClean="0">
                <a:effectLst>
                  <a:outerShdw blurRad="38100" dist="38100" dir="2700000" algn="tl">
                    <a:srgbClr val="000000">
                      <a:alpha val="43137"/>
                    </a:srgbClr>
                  </a:outerShdw>
                </a:effectLst>
              </a:rPr>
              <a:t>RESULTADO CLAVE</a:t>
            </a:r>
            <a:endParaRPr lang="en-US" b="1" i="1" dirty="0">
              <a:effectLst>
                <a:outerShdw blurRad="38100" dist="38100" dir="2700000" algn="tl">
                  <a:srgbClr val="000000">
                    <a:alpha val="43137"/>
                  </a:srgbClr>
                </a:outerShdw>
              </a:effectLst>
            </a:endParaRPr>
          </a:p>
        </p:txBody>
      </p:sp>
      <p:sp>
        <p:nvSpPr>
          <p:cNvPr id="12" name="Abrir llave 11"/>
          <p:cNvSpPr/>
          <p:nvPr/>
        </p:nvSpPr>
        <p:spPr>
          <a:xfrm>
            <a:off x="2666926" y="2472266"/>
            <a:ext cx="296407" cy="326813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Conector recto de flecha 13"/>
          <p:cNvCxnSpPr/>
          <p:nvPr/>
        </p:nvCxnSpPr>
        <p:spPr>
          <a:xfrm>
            <a:off x="4758271" y="3071766"/>
            <a:ext cx="491067" cy="15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4724399" y="4133549"/>
            <a:ext cx="491067" cy="15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4707466" y="5252741"/>
            <a:ext cx="491067" cy="15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Elipse 24"/>
          <p:cNvSpPr/>
          <p:nvPr/>
        </p:nvSpPr>
        <p:spPr>
          <a:xfrm>
            <a:off x="3986301" y="6079059"/>
            <a:ext cx="2421467" cy="728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adroTexto 25"/>
          <p:cNvSpPr txBox="1"/>
          <p:nvPr/>
        </p:nvSpPr>
        <p:spPr>
          <a:xfrm>
            <a:off x="4190708" y="6273754"/>
            <a:ext cx="2047718" cy="369332"/>
          </a:xfrm>
          <a:prstGeom prst="rect">
            <a:avLst/>
          </a:prstGeom>
          <a:noFill/>
        </p:spPr>
        <p:txBody>
          <a:bodyPr wrap="square" rtlCol="0">
            <a:spAutoFit/>
          </a:bodyPr>
          <a:lstStyle/>
          <a:p>
            <a:pPr algn="ctr"/>
            <a:r>
              <a:rPr lang="es-ES" b="1" i="1" dirty="0" smtClean="0">
                <a:solidFill>
                  <a:schemeClr val="accent6">
                    <a:lumMod val="20000"/>
                    <a:lumOff val="80000"/>
                  </a:schemeClr>
                </a:solidFill>
                <a:effectLst>
                  <a:outerShdw blurRad="38100" dist="38100" dir="2700000" algn="tl">
                    <a:srgbClr val="000000">
                      <a:alpha val="43137"/>
                    </a:srgbClr>
                  </a:outerShdw>
                </a:effectLst>
              </a:rPr>
              <a:t>INICIATIVAS</a:t>
            </a:r>
            <a:endParaRPr lang="en-US" b="1" i="1" dirty="0">
              <a:solidFill>
                <a:schemeClr val="accent6">
                  <a:lumMod val="20000"/>
                  <a:lumOff val="80000"/>
                </a:schemeClr>
              </a:solidFill>
              <a:effectLst>
                <a:outerShdw blurRad="38100" dist="38100" dir="2700000" algn="tl">
                  <a:srgbClr val="000000">
                    <a:alpha val="43137"/>
                  </a:srgbClr>
                </a:outerShdw>
              </a:effectLst>
            </a:endParaRPr>
          </a:p>
        </p:txBody>
      </p:sp>
      <p:sp>
        <p:nvSpPr>
          <p:cNvPr id="27" name="Rectángulo 26"/>
          <p:cNvSpPr/>
          <p:nvPr/>
        </p:nvSpPr>
        <p:spPr>
          <a:xfrm>
            <a:off x="8058843" y="1122988"/>
            <a:ext cx="3811423" cy="5632311"/>
          </a:xfrm>
          <a:prstGeom prst="rect">
            <a:avLst/>
          </a:prstGeom>
        </p:spPr>
        <p:txBody>
          <a:bodyPr wrap="square">
            <a:spAutoFit/>
          </a:bodyPr>
          <a:lstStyle/>
          <a:p>
            <a:endParaRPr lang="es-ES" b="1" dirty="0" smtClean="0">
              <a:solidFill>
                <a:srgbClr val="FF0000"/>
              </a:solidFill>
            </a:endParaRPr>
          </a:p>
          <a:p>
            <a:r>
              <a:rPr lang="es-ES" b="1" dirty="0" smtClean="0">
                <a:solidFill>
                  <a:srgbClr val="FF0000"/>
                </a:solidFill>
              </a:rPr>
              <a:t>ELEMENTOS PARA SU FORMULACIÓN</a:t>
            </a:r>
          </a:p>
          <a:p>
            <a:r>
              <a:rPr lang="es-ES" b="1" dirty="0" smtClean="0">
                <a:solidFill>
                  <a:srgbClr val="FF0000"/>
                </a:solidFill>
              </a:rPr>
              <a:t>• </a:t>
            </a:r>
            <a:r>
              <a:rPr lang="es-ES" b="1" dirty="0">
                <a:solidFill>
                  <a:srgbClr val="FF0000"/>
                </a:solidFill>
              </a:rPr>
              <a:t>Ser ambiciosos a la par que realistas y compartirlos con todo el equipo.</a:t>
            </a:r>
          </a:p>
          <a:p>
            <a:r>
              <a:rPr lang="es-ES" b="1" dirty="0">
                <a:solidFill>
                  <a:srgbClr val="FF0000"/>
                </a:solidFill>
              </a:rPr>
              <a:t>• Elegir de tres a cinco objetivos.</a:t>
            </a:r>
          </a:p>
          <a:p>
            <a:r>
              <a:rPr lang="es-ES" b="1" dirty="0">
                <a:solidFill>
                  <a:srgbClr val="FF0000"/>
                </a:solidFill>
              </a:rPr>
              <a:t>• Utilizar expresiones positivas y </a:t>
            </a:r>
            <a:r>
              <a:rPr lang="es-ES" b="1" dirty="0" err="1">
                <a:solidFill>
                  <a:srgbClr val="FF0000"/>
                </a:solidFill>
              </a:rPr>
              <a:t>aspiracionales</a:t>
            </a:r>
            <a:r>
              <a:rPr lang="es-ES" b="1" dirty="0">
                <a:solidFill>
                  <a:srgbClr val="FF0000"/>
                </a:solidFill>
              </a:rPr>
              <a:t>.</a:t>
            </a:r>
          </a:p>
          <a:p>
            <a:r>
              <a:rPr lang="es-ES" b="1" dirty="0">
                <a:solidFill>
                  <a:srgbClr val="FF0000"/>
                </a:solidFill>
              </a:rPr>
              <a:t>• Utilizar siempre datos medibles.</a:t>
            </a:r>
          </a:p>
          <a:p>
            <a:r>
              <a:rPr lang="es-ES" b="1" dirty="0">
                <a:solidFill>
                  <a:srgbClr val="FF0000"/>
                </a:solidFill>
              </a:rPr>
              <a:t>• Los resultados claves deben incluir evidencias de finalización. Un objetivo se </a:t>
            </a:r>
            <a:r>
              <a:rPr lang="es-ES" b="1" dirty="0" smtClean="0">
                <a:solidFill>
                  <a:srgbClr val="FF0000"/>
                </a:solidFill>
              </a:rPr>
              <a:t>considera logrado en la práctica cuando </a:t>
            </a:r>
            <a:r>
              <a:rPr lang="es-ES" b="1" dirty="0">
                <a:solidFill>
                  <a:srgbClr val="FF0000"/>
                </a:solidFill>
              </a:rPr>
              <a:t>se alcanza el 70%.</a:t>
            </a:r>
          </a:p>
          <a:p>
            <a:r>
              <a:rPr lang="es-ES" b="1" dirty="0">
                <a:solidFill>
                  <a:srgbClr val="FF0000"/>
                </a:solidFill>
              </a:rPr>
              <a:t>• Mantener al equipo integrado y alineado.</a:t>
            </a:r>
            <a:endParaRPr lang="en-US" b="1" dirty="0">
              <a:solidFill>
                <a:srgbClr val="FF0000"/>
              </a:solidFill>
            </a:endParaRPr>
          </a:p>
        </p:txBody>
      </p:sp>
      <p:sp>
        <p:nvSpPr>
          <p:cNvPr id="30" name="Cerrar llave 29"/>
          <p:cNvSpPr/>
          <p:nvPr/>
        </p:nvSpPr>
        <p:spPr>
          <a:xfrm rot="5400000">
            <a:off x="5039287" y="3707696"/>
            <a:ext cx="395609" cy="4494881"/>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0028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ESTRATÉGICO</a:t>
            </a:r>
            <a:endParaRPr lang="en-US" sz="2400" b="1" dirty="0" smtClean="0">
              <a:solidFill>
                <a:schemeClr val="tx1"/>
              </a:solidFill>
            </a:endParaRPr>
          </a:p>
        </p:txBody>
      </p:sp>
      <p:sp>
        <p:nvSpPr>
          <p:cNvPr id="4" name="CuadroTexto 3"/>
          <p:cNvSpPr txBox="1"/>
          <p:nvPr/>
        </p:nvSpPr>
        <p:spPr>
          <a:xfrm>
            <a:off x="871992" y="1647374"/>
            <a:ext cx="6036807"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DIFERENCIAS ENTRE </a:t>
            </a:r>
            <a:r>
              <a:rPr lang="es-ES" sz="2400" b="1" dirty="0" smtClean="0">
                <a:effectLst>
                  <a:outerShdw blurRad="38100" dist="38100" dir="2700000" algn="tl">
                    <a:srgbClr val="000000">
                      <a:alpha val="43137"/>
                    </a:srgbClr>
                  </a:outerShdw>
                </a:effectLst>
              </a:rPr>
              <a:t>KPI</a:t>
            </a:r>
            <a:r>
              <a:rPr lang="es-ES" sz="2400" b="1" i="1" dirty="0" smtClean="0">
                <a:effectLst>
                  <a:outerShdw blurRad="38100" dist="38100" dir="2700000" algn="tl">
                    <a:srgbClr val="000000">
                      <a:alpha val="43137"/>
                    </a:srgbClr>
                  </a:outerShdw>
                </a:effectLst>
              </a:rPr>
              <a:t> Y </a:t>
            </a:r>
            <a:r>
              <a:rPr lang="es-ES" sz="2400" b="1" dirty="0" smtClean="0">
                <a:effectLst>
                  <a:outerShdw blurRad="38100" dist="38100" dir="2700000" algn="tl">
                    <a:srgbClr val="000000">
                      <a:alpha val="43137"/>
                    </a:srgbClr>
                  </a:outerShdw>
                </a:effectLst>
              </a:rPr>
              <a:t>OKR</a:t>
            </a:r>
            <a:endParaRPr lang="en-US" sz="2400" b="1" dirty="0">
              <a:effectLst>
                <a:outerShdw blurRad="38100" dist="38100" dir="2700000" algn="tl">
                  <a:srgbClr val="000000">
                    <a:alpha val="43137"/>
                  </a:srgbClr>
                </a:outerShdw>
              </a:effectLst>
            </a:endParaRPr>
          </a:p>
        </p:txBody>
      </p:sp>
      <p:sp>
        <p:nvSpPr>
          <p:cNvPr id="27" name="Rectángulo 26"/>
          <p:cNvSpPr/>
          <p:nvPr/>
        </p:nvSpPr>
        <p:spPr>
          <a:xfrm>
            <a:off x="871992" y="2166067"/>
            <a:ext cx="10998274" cy="4524315"/>
          </a:xfrm>
          <a:prstGeom prst="rect">
            <a:avLst/>
          </a:prstGeom>
        </p:spPr>
        <p:txBody>
          <a:bodyPr wrap="square">
            <a:spAutoFit/>
          </a:bodyPr>
          <a:lstStyle/>
          <a:p>
            <a:r>
              <a:rPr lang="es-ES" b="1" dirty="0" smtClean="0">
                <a:solidFill>
                  <a:srgbClr val="FF0000"/>
                </a:solidFill>
              </a:rPr>
              <a:t>La </a:t>
            </a:r>
            <a:r>
              <a:rPr lang="es-ES" b="1" dirty="0">
                <a:solidFill>
                  <a:srgbClr val="FF0000"/>
                </a:solidFill>
              </a:rPr>
              <a:t>principal diferencia entre el KPI y el OKR es la intencionalidad existente detrás del </a:t>
            </a:r>
            <a:r>
              <a:rPr lang="es-ES" b="1" dirty="0" smtClean="0">
                <a:solidFill>
                  <a:srgbClr val="FF0000"/>
                </a:solidFill>
              </a:rPr>
              <a:t>establecimiento de </a:t>
            </a:r>
            <a:r>
              <a:rPr lang="es-ES" b="1" dirty="0">
                <a:solidFill>
                  <a:srgbClr val="FF0000"/>
                </a:solidFill>
              </a:rPr>
              <a:t>los objetivos. </a:t>
            </a:r>
            <a:endParaRPr lang="es-ES" b="1" dirty="0" smtClean="0">
              <a:solidFill>
                <a:srgbClr val="FF0000"/>
              </a:solidFill>
            </a:endParaRPr>
          </a:p>
          <a:p>
            <a:r>
              <a:rPr lang="es-ES" b="1" dirty="0" smtClean="0">
                <a:solidFill>
                  <a:srgbClr val="FF0000"/>
                </a:solidFill>
              </a:rPr>
              <a:t>En </a:t>
            </a:r>
            <a:r>
              <a:rPr lang="es-ES" b="1" dirty="0">
                <a:solidFill>
                  <a:srgbClr val="FF0000"/>
                </a:solidFill>
              </a:rPr>
              <a:t>los KPI son más factibles y </a:t>
            </a:r>
            <a:r>
              <a:rPr lang="es-ES" b="1" dirty="0" smtClean="0">
                <a:solidFill>
                  <a:srgbClr val="FF0000"/>
                </a:solidFill>
              </a:rPr>
              <a:t>suelen representar </a:t>
            </a:r>
            <a:r>
              <a:rPr lang="es-ES" b="1" dirty="0">
                <a:solidFill>
                  <a:srgbClr val="FF0000"/>
                </a:solidFill>
              </a:rPr>
              <a:t>el producto de un proceso o proyecto que ya existe. En contraposición, </a:t>
            </a:r>
            <a:r>
              <a:rPr lang="es-ES" b="1" dirty="0" smtClean="0">
                <a:solidFill>
                  <a:srgbClr val="FF0000"/>
                </a:solidFill>
              </a:rPr>
              <a:t>en los </a:t>
            </a:r>
            <a:r>
              <a:rPr lang="es-ES" b="1" dirty="0">
                <a:solidFill>
                  <a:srgbClr val="FF0000"/>
                </a:solidFill>
              </a:rPr>
              <a:t>OKR suelen ser mucho más potentes y ambiciosos. Sin embargo, la filosofía de </a:t>
            </a:r>
            <a:r>
              <a:rPr lang="es-ES" b="1" dirty="0" smtClean="0">
                <a:solidFill>
                  <a:srgbClr val="FF0000"/>
                </a:solidFill>
              </a:rPr>
              <a:t>estos últimos </a:t>
            </a:r>
            <a:r>
              <a:rPr lang="es-ES" b="1" dirty="0">
                <a:solidFill>
                  <a:srgbClr val="FF0000"/>
                </a:solidFill>
              </a:rPr>
              <a:t>recae en esto mismo: deben ser en cierto modo agresivos y atrevidos, aunque no inalcanzables.</a:t>
            </a:r>
          </a:p>
          <a:p>
            <a:r>
              <a:rPr lang="es-ES" b="1" dirty="0">
                <a:solidFill>
                  <a:srgbClr val="FF0000"/>
                </a:solidFill>
              </a:rPr>
              <a:t>La intención del OKR siempre será la de empujar al equipo a un mejor rendimiento.</a:t>
            </a:r>
          </a:p>
          <a:p>
            <a:r>
              <a:rPr lang="es-ES" b="1" dirty="0" smtClean="0">
                <a:solidFill>
                  <a:srgbClr val="FF0000"/>
                </a:solidFill>
              </a:rPr>
              <a:t>Si </a:t>
            </a:r>
            <a:r>
              <a:rPr lang="es-ES" b="1" dirty="0">
                <a:solidFill>
                  <a:srgbClr val="FF0000"/>
                </a:solidFill>
              </a:rPr>
              <a:t>lo que se quiere es mejorar un modelo de </a:t>
            </a:r>
            <a:r>
              <a:rPr lang="es-ES" b="1" dirty="0" smtClean="0">
                <a:solidFill>
                  <a:srgbClr val="FF0000"/>
                </a:solidFill>
              </a:rPr>
              <a:t>negocio o </a:t>
            </a:r>
            <a:r>
              <a:rPr lang="es-ES" b="1" dirty="0">
                <a:solidFill>
                  <a:srgbClr val="FF0000"/>
                </a:solidFill>
              </a:rPr>
              <a:t>un proyecto que ya se ha hecho anteriormente, los KPI pueden resultar la mejor elección. </a:t>
            </a:r>
            <a:r>
              <a:rPr lang="es-ES" b="1" dirty="0" smtClean="0">
                <a:solidFill>
                  <a:srgbClr val="FF0000"/>
                </a:solidFill>
              </a:rPr>
              <a:t>Esto es </a:t>
            </a:r>
            <a:r>
              <a:rPr lang="es-ES" b="1" dirty="0">
                <a:solidFill>
                  <a:srgbClr val="FF0000"/>
                </a:solidFill>
              </a:rPr>
              <a:t>así porque son muy sencillos y agregan sistemas de medición a proyectos y procesos </a:t>
            </a:r>
            <a:r>
              <a:rPr lang="es-ES" b="1" dirty="0" smtClean="0">
                <a:solidFill>
                  <a:srgbClr val="FF0000"/>
                </a:solidFill>
              </a:rPr>
              <a:t>que están </a:t>
            </a:r>
            <a:r>
              <a:rPr lang="es-ES" b="1" dirty="0">
                <a:solidFill>
                  <a:srgbClr val="FF0000"/>
                </a:solidFill>
              </a:rPr>
              <a:t>en curso.</a:t>
            </a:r>
          </a:p>
          <a:p>
            <a:r>
              <a:rPr lang="es-ES" b="1" dirty="0">
                <a:solidFill>
                  <a:srgbClr val="FF0000"/>
                </a:solidFill>
              </a:rPr>
              <a:t>De lo contrario, en caso de querer proporcionar una visión mucho más amplia o bien aportar</a:t>
            </a:r>
          </a:p>
          <a:p>
            <a:r>
              <a:rPr lang="es-ES" b="1" dirty="0">
                <a:solidFill>
                  <a:srgbClr val="FF0000"/>
                </a:solidFill>
              </a:rPr>
              <a:t>un cambio totalmente radical al proyecto, los OKR representan la mejor elección, porque </a:t>
            </a:r>
            <a:r>
              <a:rPr lang="es-ES" b="1" dirty="0" smtClean="0">
                <a:solidFill>
                  <a:srgbClr val="FF0000"/>
                </a:solidFill>
              </a:rPr>
              <a:t>proporcionan mayor </a:t>
            </a:r>
            <a:r>
              <a:rPr lang="es-ES" b="1" dirty="0">
                <a:solidFill>
                  <a:srgbClr val="FF0000"/>
                </a:solidFill>
              </a:rPr>
              <a:t>profundidad a la hora de alcanzar los objetivos. Así, los OKR permiten ser</a:t>
            </a:r>
          </a:p>
          <a:p>
            <a:r>
              <a:rPr lang="es-ES" b="1" dirty="0">
                <a:solidFill>
                  <a:srgbClr val="FF0000"/>
                </a:solidFill>
              </a:rPr>
              <a:t>algo más creativo a la hora de alcanzar las metas.</a:t>
            </a:r>
          </a:p>
          <a:p>
            <a:r>
              <a:rPr lang="es-ES" b="1" dirty="0" smtClean="0">
                <a:solidFill>
                  <a:srgbClr val="FF0000"/>
                </a:solidFill>
              </a:rPr>
              <a:t>Es importante </a:t>
            </a:r>
            <a:r>
              <a:rPr lang="es-ES" b="1" dirty="0">
                <a:solidFill>
                  <a:srgbClr val="FF0000"/>
                </a:solidFill>
              </a:rPr>
              <a:t>tener en cuenta que los KPI y los OKR pueden complementarse </a:t>
            </a:r>
            <a:r>
              <a:rPr lang="es-ES" b="1" dirty="0" smtClean="0">
                <a:solidFill>
                  <a:srgbClr val="FF0000"/>
                </a:solidFill>
              </a:rPr>
              <a:t>fácilmente pese </a:t>
            </a:r>
            <a:r>
              <a:rPr lang="es-ES" b="1" dirty="0">
                <a:solidFill>
                  <a:srgbClr val="FF0000"/>
                </a:solidFill>
              </a:rPr>
              <a:t>a ser metodologías distintas. </a:t>
            </a:r>
            <a:endParaRPr lang="en-US" b="1" dirty="0">
              <a:solidFill>
                <a:srgbClr val="FF0000"/>
              </a:solidFill>
            </a:endParaRPr>
          </a:p>
        </p:txBody>
      </p:sp>
    </p:spTree>
    <p:extLst>
      <p:ext uri="{BB962C8B-B14F-4D97-AF65-F5344CB8AC3E}">
        <p14:creationId xmlns:p14="http://schemas.microsoft.com/office/powerpoint/2010/main" val="148139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smtClean="0">
                <a:effectLst>
                  <a:outerShdw blurRad="38100" dist="38100" dir="2700000" algn="tl">
                    <a:srgbClr val="000000">
                      <a:alpha val="43137"/>
                    </a:srgbClr>
                  </a:outerShdw>
                </a:effectLst>
              </a:rPr>
              <a:t>DEFINICIONES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5"/>
          <p:cNvSpPr>
            <a:spLocks noGrp="1"/>
          </p:cNvSpPr>
          <p:nvPr>
            <p:ph idx="1"/>
          </p:nvPr>
        </p:nvSpPr>
        <p:spPr>
          <a:xfrm>
            <a:off x="2269888" y="1814292"/>
            <a:ext cx="8915399" cy="856343"/>
          </a:xfrm>
        </p:spPr>
        <p:txBody>
          <a:bodyPr>
            <a:noAutofit/>
          </a:bodyPr>
          <a:lstStyle/>
          <a:p>
            <a:pPr algn="ctr"/>
            <a:r>
              <a:rPr lang="es-AR" sz="2400" b="1" dirty="0"/>
              <a:t>A modo de conclusión, podríamos considerar la siguiente definición de Plan Estratégico aportada por </a:t>
            </a:r>
            <a:r>
              <a:rPr lang="es-AR" sz="2400" b="1" dirty="0" err="1"/>
              <a:t>Dess</a:t>
            </a:r>
            <a:r>
              <a:rPr lang="es-AR" sz="2400" b="1" dirty="0"/>
              <a:t> y </a:t>
            </a:r>
            <a:r>
              <a:rPr lang="es-AR" sz="2400" b="1" dirty="0" err="1"/>
              <a:t>Lumpkin</a:t>
            </a:r>
            <a:r>
              <a:rPr lang="es-AR" sz="2400" b="1" dirty="0"/>
              <a:t> (2003): </a:t>
            </a:r>
          </a:p>
          <a:p>
            <a:pPr marL="0" indent="0">
              <a:buNone/>
            </a:pPr>
            <a:endParaRPr lang="en-US" sz="2400" dirty="0"/>
          </a:p>
        </p:txBody>
      </p:sp>
      <p:sp>
        <p:nvSpPr>
          <p:cNvPr id="8" name="3 Rectángulo"/>
          <p:cNvSpPr/>
          <p:nvPr/>
        </p:nvSpPr>
        <p:spPr>
          <a:xfrm>
            <a:off x="2890859" y="3644462"/>
            <a:ext cx="7272808" cy="2677656"/>
          </a:xfrm>
          <a:prstGeom prst="rect">
            <a:avLst/>
          </a:prstGeom>
          <a:solidFill>
            <a:schemeClr val="accent3">
              <a:lumMod val="20000"/>
              <a:lumOff val="80000"/>
            </a:schemeClr>
          </a:solidFill>
          <a:ln w="57150">
            <a:solidFill>
              <a:schemeClr val="accent1">
                <a:lumMod val="50000"/>
              </a:schemeClr>
            </a:solidFill>
          </a:ln>
        </p:spPr>
        <p:txBody>
          <a:bodyPr wrap="square">
            <a:spAutoFit/>
          </a:bodyPr>
          <a:lstStyle/>
          <a:p>
            <a:pPr algn="ctr"/>
            <a:r>
              <a:rPr lang="es-MX" sz="2800" b="1" dirty="0">
                <a:effectLst>
                  <a:outerShdw blurRad="38100" dist="38100" dir="2700000" algn="tl">
                    <a:srgbClr val="000000">
                      <a:alpha val="43137"/>
                    </a:srgbClr>
                  </a:outerShdw>
                </a:effectLst>
              </a:rPr>
              <a:t>“Entendemos por Plan Estratégico el conjunto de análisis, decisiones y acciones que una organización lleva a cabo para crear y mantener ventajas </a:t>
            </a:r>
            <a:r>
              <a:rPr lang="es-MX" sz="2800" b="1" dirty="0" smtClean="0">
                <a:effectLst>
                  <a:outerShdw blurRad="38100" dist="38100" dir="2700000" algn="tl">
                    <a:srgbClr val="000000">
                      <a:alpha val="43137"/>
                    </a:srgbClr>
                  </a:outerShdw>
                </a:effectLst>
              </a:rPr>
              <a:t>comparativas </a:t>
            </a:r>
            <a:r>
              <a:rPr lang="es-MX" sz="2800" b="1" dirty="0">
                <a:effectLst>
                  <a:outerShdw blurRad="38100" dist="38100" dir="2700000" algn="tl">
                    <a:srgbClr val="000000">
                      <a:alpha val="43137"/>
                    </a:srgbClr>
                  </a:outerShdw>
                </a:effectLst>
              </a:rPr>
              <a:t>sostenibles a lo largo del tiempo”.</a:t>
            </a:r>
          </a:p>
        </p:txBody>
      </p:sp>
    </p:spTree>
    <p:extLst>
      <p:ext uri="{BB962C8B-B14F-4D97-AF65-F5344CB8AC3E}">
        <p14:creationId xmlns:p14="http://schemas.microsoft.com/office/powerpoint/2010/main" val="20426059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0765" y="222216"/>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380330" y="1449917"/>
            <a:ext cx="5193891" cy="687276"/>
          </a:xfrm>
        </p:spPr>
        <p:txBody>
          <a:bodyPr>
            <a:normAutofit fontScale="92500" lnSpcReduction="20000"/>
          </a:bodyPr>
          <a:lstStyle/>
          <a:p>
            <a:r>
              <a:rPr lang="en-US" sz="2400" b="1" dirty="0" smtClean="0"/>
              <a:t>METOLOGÍA DE ADMINISTRACIÓN ESTRATÉGICA</a:t>
            </a:r>
            <a:endParaRPr lang="en-US" sz="2400" dirty="0"/>
          </a:p>
          <a:p>
            <a:endParaRPr lang="en-US" dirty="0"/>
          </a:p>
        </p:txBody>
      </p:sp>
      <p:sp>
        <p:nvSpPr>
          <p:cNvPr id="6" name="2 Flecha curvada hacia la izquierda"/>
          <p:cNvSpPr/>
          <p:nvPr/>
        </p:nvSpPr>
        <p:spPr>
          <a:xfrm>
            <a:off x="3080874" y="2298250"/>
            <a:ext cx="7400859" cy="4314870"/>
          </a:xfrm>
          <a:prstGeom prst="curvedLeftArrow">
            <a:avLst>
              <a:gd name="adj1" fmla="val 25000"/>
              <a:gd name="adj2" fmla="val 50000"/>
              <a:gd name="adj3" fmla="val 30863"/>
            </a:avLst>
          </a:prstGeom>
          <a:solidFill>
            <a:schemeClr val="accent1">
              <a:lumMod val="40000"/>
              <a:lumOff val="6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6 Elipse"/>
          <p:cNvSpPr/>
          <p:nvPr/>
        </p:nvSpPr>
        <p:spPr>
          <a:xfrm>
            <a:off x="7713273" y="1288859"/>
            <a:ext cx="3492388" cy="100939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accent1">
                    <a:lumMod val="50000"/>
                  </a:schemeClr>
                </a:solidFill>
              </a:rPr>
              <a:t>Proceso de cinco fases integradas</a:t>
            </a:r>
            <a:endParaRPr lang="es-AR" b="1" dirty="0">
              <a:solidFill>
                <a:schemeClr val="accent1">
                  <a:lumMod val="50000"/>
                </a:schemeClr>
              </a:solidFill>
            </a:endParaRPr>
          </a:p>
        </p:txBody>
      </p:sp>
      <p:sp>
        <p:nvSpPr>
          <p:cNvPr id="11" name="10 CuadroTexto"/>
          <p:cNvSpPr txBox="1"/>
          <p:nvPr/>
        </p:nvSpPr>
        <p:spPr>
          <a:xfrm>
            <a:off x="1826854" y="2345270"/>
            <a:ext cx="2508039" cy="1015663"/>
          </a:xfrm>
          <a:prstGeom prst="rect">
            <a:avLst/>
          </a:prstGeom>
          <a:noFill/>
        </p:spPr>
        <p:txBody>
          <a:bodyPr wrap="square" rtlCol="0">
            <a:spAutoFit/>
          </a:bodyPr>
          <a:lstStyle/>
          <a:p>
            <a:pPr algn="ctr"/>
            <a:r>
              <a:rPr lang="es-ES" sz="2000" b="1" i="1" dirty="0" smtClean="0">
                <a:effectLst>
                  <a:outerShdw blurRad="38100" dist="38100" dir="2700000" algn="tl">
                    <a:srgbClr val="000000">
                      <a:alpha val="43137"/>
                    </a:srgbClr>
                  </a:outerShdw>
                </a:effectLst>
              </a:rPr>
              <a:t>DESARROLLAR UNA VISIÓN ESTRATÉGICA</a:t>
            </a:r>
            <a:endParaRPr lang="es-AR" sz="2000" b="1" i="1" dirty="0">
              <a:effectLst>
                <a:outerShdw blurRad="38100" dist="38100" dir="2700000" algn="tl">
                  <a:srgbClr val="000000">
                    <a:alpha val="43137"/>
                  </a:srgbClr>
                </a:outerShdw>
              </a:effectLst>
            </a:endParaRPr>
          </a:p>
        </p:txBody>
      </p:sp>
      <p:sp>
        <p:nvSpPr>
          <p:cNvPr id="12" name="12 CuadroTexto"/>
          <p:cNvSpPr txBox="1"/>
          <p:nvPr/>
        </p:nvSpPr>
        <p:spPr>
          <a:xfrm>
            <a:off x="2241020" y="4810523"/>
            <a:ext cx="2683004" cy="1323439"/>
          </a:xfrm>
          <a:prstGeom prst="rect">
            <a:avLst/>
          </a:prstGeom>
          <a:noFill/>
        </p:spPr>
        <p:txBody>
          <a:bodyPr wrap="square" rtlCol="0">
            <a:spAutoFit/>
          </a:bodyPr>
          <a:lstStyle/>
          <a:p>
            <a:pPr algn="ctr"/>
            <a:r>
              <a:rPr lang="es-MX" sz="2000" b="1" i="1" dirty="0" smtClean="0">
                <a:effectLst>
                  <a:outerShdw blurRad="38100" dist="38100" dir="2700000" algn="tl">
                    <a:srgbClr val="000000">
                      <a:alpha val="43137"/>
                    </a:srgbClr>
                  </a:outerShdw>
                </a:effectLst>
              </a:rPr>
              <a:t>GESTIONAR LA APLICACIÓN,  SEGUIMIENTO Y CORRECCIONES</a:t>
            </a:r>
            <a:endParaRPr lang="es-AR" sz="2000" b="1" i="1" dirty="0">
              <a:effectLst>
                <a:outerShdw blurRad="38100" dist="38100" dir="2700000" algn="tl">
                  <a:srgbClr val="000000">
                    <a:alpha val="43137"/>
                  </a:srgbClr>
                </a:outerShdw>
              </a:effectLst>
            </a:endParaRPr>
          </a:p>
        </p:txBody>
      </p:sp>
      <p:sp>
        <p:nvSpPr>
          <p:cNvPr id="13" name="14 CuadroTexto"/>
          <p:cNvSpPr txBox="1"/>
          <p:nvPr/>
        </p:nvSpPr>
        <p:spPr>
          <a:xfrm>
            <a:off x="6374207" y="4777891"/>
            <a:ext cx="2508039" cy="1015663"/>
          </a:xfrm>
          <a:prstGeom prst="rect">
            <a:avLst/>
          </a:prstGeom>
          <a:noFill/>
        </p:spPr>
        <p:txBody>
          <a:bodyPr wrap="square" rtlCol="0">
            <a:spAutoFit/>
          </a:bodyPr>
          <a:lstStyle/>
          <a:p>
            <a:pPr algn="ctr"/>
            <a:r>
              <a:rPr lang="es-ES" sz="2000" b="1" i="1" dirty="0" smtClean="0">
                <a:effectLst>
                  <a:outerShdw blurRad="38100" dist="38100" dir="2700000" algn="tl">
                    <a:srgbClr val="000000">
                      <a:alpha val="43137"/>
                    </a:srgbClr>
                  </a:outerShdw>
                </a:effectLst>
              </a:rPr>
              <a:t>EJECUTAR LAS ESTRATEGIAS ELEGIDAS</a:t>
            </a:r>
            <a:endParaRPr lang="es-AR" sz="2000" b="1" i="1" dirty="0">
              <a:effectLst>
                <a:outerShdw blurRad="38100" dist="38100" dir="2700000" algn="tl">
                  <a:srgbClr val="000000">
                    <a:alpha val="43137"/>
                  </a:srgbClr>
                </a:outerShdw>
              </a:effectLst>
            </a:endParaRPr>
          </a:p>
        </p:txBody>
      </p:sp>
      <p:sp>
        <p:nvSpPr>
          <p:cNvPr id="14" name="16 CuadroTexto"/>
          <p:cNvSpPr txBox="1"/>
          <p:nvPr/>
        </p:nvSpPr>
        <p:spPr>
          <a:xfrm>
            <a:off x="8695017" y="3577827"/>
            <a:ext cx="2508039" cy="707886"/>
          </a:xfrm>
          <a:prstGeom prst="rect">
            <a:avLst/>
          </a:prstGeom>
          <a:noFill/>
        </p:spPr>
        <p:txBody>
          <a:bodyPr wrap="square" rtlCol="0">
            <a:spAutoFit/>
          </a:bodyPr>
          <a:lstStyle/>
          <a:p>
            <a:pPr algn="ctr"/>
            <a:r>
              <a:rPr lang="es-ES" sz="2000" b="1" i="1" dirty="0" smtClean="0">
                <a:effectLst>
                  <a:outerShdw blurRad="38100" dist="38100" dir="2700000" algn="tl">
                    <a:srgbClr val="000000">
                      <a:alpha val="43137"/>
                    </a:srgbClr>
                  </a:outerShdw>
                </a:effectLst>
              </a:rPr>
              <a:t>FORMULAR LAS ESTRATEGIAS</a:t>
            </a:r>
            <a:endParaRPr lang="es-AR" sz="2000" b="1" i="1" dirty="0">
              <a:effectLst>
                <a:outerShdw blurRad="38100" dist="38100" dir="2700000" algn="tl">
                  <a:srgbClr val="000000">
                    <a:alpha val="43137"/>
                  </a:srgbClr>
                </a:outerShdw>
              </a:effectLst>
            </a:endParaRPr>
          </a:p>
        </p:txBody>
      </p:sp>
      <p:sp>
        <p:nvSpPr>
          <p:cNvPr id="15" name="18 CuadroTexto"/>
          <p:cNvSpPr txBox="1"/>
          <p:nvPr/>
        </p:nvSpPr>
        <p:spPr>
          <a:xfrm>
            <a:off x="5320201" y="2634279"/>
            <a:ext cx="2508039" cy="707886"/>
          </a:xfrm>
          <a:prstGeom prst="rect">
            <a:avLst/>
          </a:prstGeom>
          <a:noFill/>
        </p:spPr>
        <p:txBody>
          <a:bodyPr wrap="square" rtlCol="0">
            <a:spAutoFit/>
          </a:bodyPr>
          <a:lstStyle/>
          <a:p>
            <a:pPr algn="ctr"/>
            <a:r>
              <a:rPr lang="es-ES" sz="2000" b="1" i="1" dirty="0" smtClean="0">
                <a:effectLst>
                  <a:outerShdw blurRad="38100" dist="38100" dir="2700000" algn="tl">
                    <a:srgbClr val="000000">
                      <a:alpha val="43137"/>
                    </a:srgbClr>
                  </a:outerShdw>
                </a:effectLst>
              </a:rPr>
              <a:t>ESTABLECER OBJETIVOS</a:t>
            </a:r>
            <a:endParaRPr lang="es-AR" sz="2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35940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3326" y="195947"/>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551278" y="1455015"/>
            <a:ext cx="4646322" cy="3777622"/>
          </a:xfrm>
        </p:spPr>
        <p:txBody>
          <a:bodyPr>
            <a:normAutofit/>
          </a:bodyPr>
          <a:lstStyle/>
          <a:p>
            <a:r>
              <a:rPr lang="en-US" sz="2400" b="1" dirty="0" smtClean="0"/>
              <a:t>METODOLOGÍA DE ANÁLISIS DE ORGANIZACIONES</a:t>
            </a:r>
            <a:endParaRPr lang="en-US" sz="2400" dirty="0"/>
          </a:p>
        </p:txBody>
      </p:sp>
      <p:sp>
        <p:nvSpPr>
          <p:cNvPr id="7" name="6 Elipse"/>
          <p:cNvSpPr/>
          <p:nvPr/>
        </p:nvSpPr>
        <p:spPr>
          <a:xfrm>
            <a:off x="7481938" y="745068"/>
            <a:ext cx="4451010" cy="199878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accent1">
                    <a:lumMod val="50000"/>
                  </a:schemeClr>
                </a:solidFill>
              </a:rPr>
              <a:t>La importancia de definir el rol personal y entender cómo ese particular punto de vista afecta los objetivos del análisis.</a:t>
            </a:r>
            <a:endParaRPr lang="es-AR" b="1" dirty="0">
              <a:solidFill>
                <a:schemeClr val="accent1">
                  <a:lumMod val="50000"/>
                </a:schemeClr>
              </a:solidFill>
            </a:endParaRPr>
          </a:p>
        </p:txBody>
      </p:sp>
      <p:sp>
        <p:nvSpPr>
          <p:cNvPr id="8" name="7 Rectángulo"/>
          <p:cNvSpPr/>
          <p:nvPr/>
        </p:nvSpPr>
        <p:spPr>
          <a:xfrm>
            <a:off x="1551278" y="2792141"/>
            <a:ext cx="9953334" cy="3693319"/>
          </a:xfrm>
          <a:prstGeom prst="rect">
            <a:avLst/>
          </a:prstGeom>
        </p:spPr>
        <p:txBody>
          <a:bodyPr wrap="square">
            <a:spAutoFit/>
          </a:bodyPr>
          <a:lstStyle/>
          <a:p>
            <a:pPr algn="ctr">
              <a:spcBef>
                <a:spcPts val="600"/>
              </a:spcBef>
            </a:pPr>
            <a:r>
              <a:rPr lang="es-ES_tradnl" sz="2000" b="1" i="1" dirty="0" smtClean="0"/>
              <a:t>Cuando analizamos una empresa como un sistema a través de los procesos que la definen, las </a:t>
            </a:r>
            <a:r>
              <a:rPr lang="es-ES_tradnl" sz="2000" b="1" dirty="0" smtClean="0">
                <a:effectLst>
                  <a:outerShdw blurRad="38100" dist="38100" dir="2700000" algn="tl">
                    <a:srgbClr val="000000">
                      <a:alpha val="43137"/>
                    </a:srgbClr>
                  </a:outerShdw>
                </a:effectLst>
              </a:rPr>
              <a:t>ACCIONES</a:t>
            </a:r>
            <a:r>
              <a:rPr lang="es-ES_tradnl" sz="2000" b="1" i="1" dirty="0" smtClean="0"/>
              <a:t> observadas </a:t>
            </a:r>
            <a:r>
              <a:rPr lang="es-ES_tradnl" sz="2000" b="1" i="1" dirty="0"/>
              <a:t>en su conjunto nos brindan un panorama claro de los </a:t>
            </a:r>
            <a:r>
              <a:rPr lang="es-ES_tradnl" sz="2000" b="1" dirty="0" smtClean="0">
                <a:effectLst>
                  <a:outerShdw blurRad="38100" dist="38100" dir="2700000" algn="tl">
                    <a:srgbClr val="000000">
                      <a:alpha val="43137"/>
                    </a:srgbClr>
                  </a:outerShdw>
                </a:effectLst>
              </a:rPr>
              <a:t>PATRONES DE DECISIÓN</a:t>
            </a:r>
            <a:r>
              <a:rPr lang="es-ES_tradnl" sz="2000" b="1" dirty="0" smtClean="0"/>
              <a:t> </a:t>
            </a:r>
            <a:r>
              <a:rPr lang="es-ES_tradnl" sz="2000" b="1" i="1" dirty="0" smtClean="0"/>
              <a:t>aplicados; que dejan de manifiesto </a:t>
            </a:r>
            <a:r>
              <a:rPr lang="es-ES_tradnl" sz="2000" b="1" i="1" dirty="0"/>
              <a:t>la destreza con la que </a:t>
            </a:r>
            <a:r>
              <a:rPr lang="es-ES_tradnl" sz="2000" b="1" dirty="0">
                <a:effectLst>
                  <a:outerShdw blurRad="38100" dist="38100" dir="2700000" algn="tl">
                    <a:srgbClr val="000000">
                      <a:alpha val="43137"/>
                    </a:srgbClr>
                  </a:outerShdw>
                </a:effectLst>
              </a:rPr>
              <a:t>pone en valor sus capacidades y recursos </a:t>
            </a:r>
            <a:r>
              <a:rPr lang="es-ES_tradnl" sz="2000" b="1" i="1" dirty="0"/>
              <a:t>para responder a sus </a:t>
            </a:r>
            <a:r>
              <a:rPr lang="es-ES_tradnl" sz="2000" b="1" dirty="0">
                <a:effectLst>
                  <a:outerShdw blurRad="38100" dist="38100" dir="2700000" algn="tl">
                    <a:srgbClr val="000000">
                      <a:alpha val="43137"/>
                    </a:srgbClr>
                  </a:outerShdw>
                </a:effectLst>
              </a:rPr>
              <a:t>prioridades </a:t>
            </a:r>
            <a:r>
              <a:rPr lang="es-ES_tradnl" sz="2000" b="1" dirty="0" smtClean="0">
                <a:effectLst>
                  <a:outerShdw blurRad="38100" dist="38100" dir="2700000" algn="tl">
                    <a:srgbClr val="000000">
                      <a:alpha val="43137"/>
                    </a:srgbClr>
                  </a:outerShdw>
                </a:effectLst>
              </a:rPr>
              <a:t>comparativas y competitivas</a:t>
            </a:r>
            <a:r>
              <a:rPr lang="es-ES_tradnl" sz="2000" b="1" dirty="0" smtClean="0"/>
              <a:t> </a:t>
            </a:r>
            <a:r>
              <a:rPr lang="es-ES_tradnl" sz="2000" b="1" i="1" dirty="0" smtClean="0"/>
              <a:t>para </a:t>
            </a:r>
            <a:r>
              <a:rPr lang="es-ES_tradnl" sz="2000" b="1" i="1" dirty="0"/>
              <a:t>obtener la </a:t>
            </a:r>
            <a:r>
              <a:rPr lang="es-ES_tradnl" sz="2000" b="1" dirty="0">
                <a:effectLst>
                  <a:outerShdw blurRad="38100" dist="38100" dir="2700000" algn="tl">
                    <a:srgbClr val="000000">
                      <a:alpha val="43137"/>
                    </a:srgbClr>
                  </a:outerShdw>
                </a:effectLst>
              </a:rPr>
              <a:t>satisfacción de los </a:t>
            </a:r>
            <a:r>
              <a:rPr lang="es-ES_tradnl" sz="2000" b="1" dirty="0" err="1" smtClean="0">
                <a:effectLst>
                  <a:outerShdw blurRad="38100" dist="38100" dir="2700000" algn="tl">
                    <a:srgbClr val="000000">
                      <a:alpha val="43137"/>
                    </a:srgbClr>
                  </a:outerShdw>
                </a:effectLst>
              </a:rPr>
              <a:t>stakeholder´s</a:t>
            </a:r>
            <a:r>
              <a:rPr lang="es-ES_tradnl" sz="2000" b="1" i="1" dirty="0" smtClean="0"/>
              <a:t>, cómo </a:t>
            </a:r>
            <a:r>
              <a:rPr lang="es-ES_tradnl" sz="2000" b="1" dirty="0">
                <a:effectLst>
                  <a:outerShdw blurRad="38100" dist="38100" dir="2700000" algn="tl">
                    <a:srgbClr val="000000">
                      <a:alpha val="43137"/>
                    </a:srgbClr>
                  </a:outerShdw>
                </a:effectLst>
              </a:rPr>
              <a:t>detecta y trata las brechas de desempeño</a:t>
            </a:r>
            <a:r>
              <a:rPr lang="es-ES_tradnl" sz="2000" b="1" i="1" dirty="0">
                <a:effectLst>
                  <a:outerShdw blurRad="38100" dist="38100" dir="2700000" algn="tl">
                    <a:srgbClr val="000000">
                      <a:alpha val="43137"/>
                    </a:srgbClr>
                  </a:outerShdw>
                </a:effectLst>
              </a:rPr>
              <a:t> </a:t>
            </a:r>
            <a:r>
              <a:rPr lang="es-ES_tradnl" sz="2000" b="1" i="1" dirty="0"/>
              <a:t>y </a:t>
            </a:r>
            <a:r>
              <a:rPr lang="es-ES_tradnl" sz="2000" b="1" i="1" dirty="0" smtClean="0"/>
              <a:t>se </a:t>
            </a:r>
            <a:r>
              <a:rPr lang="es-ES_tradnl" sz="2000" b="1" i="1" dirty="0"/>
              <a:t>prepara para </a:t>
            </a:r>
            <a:r>
              <a:rPr lang="es-ES_tradnl" sz="2000" b="1" i="1" dirty="0" smtClean="0"/>
              <a:t>los </a:t>
            </a:r>
            <a:r>
              <a:rPr lang="es-ES_tradnl" sz="2000" b="1" i="1" dirty="0"/>
              <a:t>cambiantes escenarios futuros.  </a:t>
            </a:r>
            <a:endParaRPr lang="es-MX" sz="2000" dirty="0"/>
          </a:p>
          <a:p>
            <a:pPr algn="ctr">
              <a:spcBef>
                <a:spcPts val="600"/>
              </a:spcBef>
            </a:pPr>
            <a:r>
              <a:rPr lang="es-ES_tradnl" sz="2000" b="1" i="1" dirty="0"/>
              <a:t>O sea; que buscamos el patrón de acciones y enfoques de negocios </a:t>
            </a:r>
            <a:r>
              <a:rPr lang="es-ES_tradnl" sz="2000" b="1" i="1" dirty="0" smtClean="0"/>
              <a:t>porque </a:t>
            </a:r>
            <a:r>
              <a:rPr lang="es-ES_tradnl" sz="2000" b="1" i="1" dirty="0"/>
              <a:t>definen la estrategia de una compañía, a partir de </a:t>
            </a:r>
            <a:endParaRPr lang="es-ES_tradnl" sz="2000" b="1" i="1" dirty="0" smtClean="0"/>
          </a:p>
          <a:p>
            <a:pPr algn="ctr">
              <a:spcBef>
                <a:spcPts val="600"/>
              </a:spcBef>
            </a:pPr>
            <a:r>
              <a:rPr lang="es-ES_tradnl" sz="2200" b="1" dirty="0" smtClean="0">
                <a:solidFill>
                  <a:srgbClr val="FF0000"/>
                </a:solidFill>
                <a:effectLst>
                  <a:outerShdw blurRad="38100" dist="38100" dir="2700000" algn="tl">
                    <a:srgbClr val="000000">
                      <a:alpha val="43137"/>
                    </a:srgbClr>
                  </a:outerShdw>
                </a:effectLst>
              </a:rPr>
              <a:t>cómo esta se </a:t>
            </a:r>
            <a:r>
              <a:rPr lang="es-ES_tradnl" sz="2200" b="1" dirty="0">
                <a:solidFill>
                  <a:srgbClr val="FF0000"/>
                </a:solidFill>
                <a:effectLst>
                  <a:outerShdw blurRad="38100" dist="38100" dir="2700000" algn="tl">
                    <a:srgbClr val="000000">
                      <a:alpha val="43137"/>
                    </a:srgbClr>
                  </a:outerShdw>
                </a:effectLst>
              </a:rPr>
              <a:t>compromete en alcanzar sus objetivos, gestiona y administra sus recursos y capacidades en la generación de valor</a:t>
            </a:r>
            <a:r>
              <a:rPr lang="es-ES_tradnl" sz="2200" b="1" i="1" dirty="0">
                <a:effectLst>
                  <a:outerShdw blurRad="38100" dist="38100" dir="2700000" algn="tl">
                    <a:srgbClr val="000000">
                      <a:alpha val="43137"/>
                    </a:srgbClr>
                  </a:outerShdw>
                </a:effectLst>
              </a:rPr>
              <a:t>. </a:t>
            </a:r>
            <a:r>
              <a:rPr lang="es-ES_tradnl" sz="2200" b="1" i="1" dirty="0" smtClean="0">
                <a:effectLst>
                  <a:outerShdw blurRad="38100" dist="38100" dir="2700000" algn="tl">
                    <a:srgbClr val="000000">
                      <a:alpha val="43137"/>
                    </a:srgbClr>
                  </a:outerShdw>
                </a:effectLst>
              </a:rPr>
              <a:t>   </a:t>
            </a:r>
            <a:endParaRPr lang="es-MX"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219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1727" y="261260"/>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2"/>
          <p:cNvSpPr txBox="1">
            <a:spLocks/>
          </p:cNvSpPr>
          <p:nvPr/>
        </p:nvSpPr>
        <p:spPr>
          <a:xfrm>
            <a:off x="1095825" y="1248233"/>
            <a:ext cx="10566406" cy="56605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2400" b="1" dirty="0" smtClean="0">
                <a:solidFill>
                  <a:schemeClr val="tx1"/>
                </a:solidFill>
              </a:rPr>
              <a:t>IDEAS CLAVE </a:t>
            </a:r>
            <a:endParaRPr lang="en-US" sz="2400" dirty="0" smtClean="0">
              <a:solidFill>
                <a:schemeClr val="tx1"/>
              </a:solidFill>
            </a:endParaRPr>
          </a:p>
          <a:p>
            <a:pPr algn="just"/>
            <a:r>
              <a:rPr lang="es-ES" sz="1900" dirty="0" smtClean="0">
                <a:solidFill>
                  <a:schemeClr val="tx1"/>
                </a:solidFill>
              </a:rPr>
              <a:t>Establecer </a:t>
            </a:r>
            <a:r>
              <a:rPr lang="es-ES" sz="1900" dirty="0">
                <a:solidFill>
                  <a:schemeClr val="tx1"/>
                </a:solidFill>
              </a:rPr>
              <a:t>una estrategia empresarial es de vital importancia tanto para conocer si la </a:t>
            </a:r>
            <a:r>
              <a:rPr lang="es-ES" sz="1900" dirty="0" smtClean="0">
                <a:solidFill>
                  <a:schemeClr val="tx1"/>
                </a:solidFill>
              </a:rPr>
              <a:t>empresa es </a:t>
            </a:r>
            <a:r>
              <a:rPr lang="es-ES" sz="1900" dirty="0">
                <a:solidFill>
                  <a:schemeClr val="tx1"/>
                </a:solidFill>
              </a:rPr>
              <a:t>capaz de soportar sus obligaciones económicas en un mercado cada vez </a:t>
            </a:r>
            <a:r>
              <a:rPr lang="es-ES" sz="1900" dirty="0" smtClean="0">
                <a:solidFill>
                  <a:schemeClr val="tx1"/>
                </a:solidFill>
              </a:rPr>
              <a:t>más competitivo </a:t>
            </a:r>
            <a:r>
              <a:rPr lang="es-ES" sz="1900" dirty="0">
                <a:solidFill>
                  <a:schemeClr val="tx1"/>
                </a:solidFill>
              </a:rPr>
              <a:t>como para saber si necesita financiación. </a:t>
            </a:r>
          </a:p>
          <a:p>
            <a:pPr algn="just"/>
            <a:r>
              <a:rPr lang="es-ES" sz="1900" dirty="0" smtClean="0">
                <a:solidFill>
                  <a:schemeClr val="tx1"/>
                </a:solidFill>
              </a:rPr>
              <a:t>El </a:t>
            </a:r>
            <a:r>
              <a:rPr lang="es-ES" sz="1900" dirty="0">
                <a:solidFill>
                  <a:schemeClr val="tx1"/>
                </a:solidFill>
              </a:rPr>
              <a:t>concepto de análisis interno de empresa hace referencia a aquel momento en el que </a:t>
            </a:r>
            <a:r>
              <a:rPr lang="es-ES" sz="1900" dirty="0" smtClean="0">
                <a:solidFill>
                  <a:schemeClr val="tx1"/>
                </a:solidFill>
              </a:rPr>
              <a:t>se analizan </a:t>
            </a:r>
            <a:r>
              <a:rPr lang="es-ES" sz="1900" dirty="0">
                <a:solidFill>
                  <a:schemeClr val="tx1"/>
                </a:solidFill>
              </a:rPr>
              <a:t>e investigan todas las capacidades, recursos y factores de los que dispone </a:t>
            </a:r>
            <a:r>
              <a:rPr lang="es-ES" sz="1900" dirty="0" smtClean="0">
                <a:solidFill>
                  <a:schemeClr val="tx1"/>
                </a:solidFill>
              </a:rPr>
              <a:t>una empresa </a:t>
            </a:r>
            <a:r>
              <a:rPr lang="es-ES" sz="1900" dirty="0">
                <a:solidFill>
                  <a:schemeClr val="tx1"/>
                </a:solidFill>
              </a:rPr>
              <a:t>para hacer frente a su entorno.</a:t>
            </a:r>
          </a:p>
          <a:p>
            <a:pPr algn="just"/>
            <a:r>
              <a:rPr lang="es-ES" sz="1900" dirty="0" smtClean="0">
                <a:solidFill>
                  <a:schemeClr val="tx1"/>
                </a:solidFill>
              </a:rPr>
              <a:t>El </a:t>
            </a:r>
            <a:r>
              <a:rPr lang="es-ES" sz="1900" dirty="0">
                <a:solidFill>
                  <a:schemeClr val="tx1"/>
                </a:solidFill>
              </a:rPr>
              <a:t>análisis PESTEL es una herramienta que se utiliza </a:t>
            </a:r>
            <a:r>
              <a:rPr lang="es-ES" sz="1900" dirty="0" smtClean="0">
                <a:solidFill>
                  <a:schemeClr val="tx1"/>
                </a:solidFill>
              </a:rPr>
              <a:t>para detectar </a:t>
            </a:r>
            <a:r>
              <a:rPr lang="es-ES" sz="1900" dirty="0">
                <a:solidFill>
                  <a:schemeClr val="tx1"/>
                </a:solidFill>
              </a:rPr>
              <a:t>los </a:t>
            </a:r>
            <a:r>
              <a:rPr lang="es-ES" sz="1900" dirty="0" smtClean="0">
                <a:solidFill>
                  <a:schemeClr val="tx1"/>
                </a:solidFill>
              </a:rPr>
              <a:t>elementos de </a:t>
            </a:r>
            <a:r>
              <a:rPr lang="es-ES" sz="1900" dirty="0">
                <a:solidFill>
                  <a:schemeClr val="tx1"/>
                </a:solidFill>
              </a:rPr>
              <a:t>tipo externo que pueden influir en el </a:t>
            </a:r>
            <a:r>
              <a:rPr lang="es-ES" sz="1900" dirty="0" smtClean="0">
                <a:solidFill>
                  <a:schemeClr val="tx1"/>
                </a:solidFill>
              </a:rPr>
              <a:t>negocio, se </a:t>
            </a:r>
            <a:r>
              <a:rPr lang="es-ES" sz="1900" dirty="0">
                <a:solidFill>
                  <a:schemeClr val="tx1"/>
                </a:solidFill>
              </a:rPr>
              <a:t>constituye como un estudio de mercado a nivel </a:t>
            </a:r>
            <a:r>
              <a:rPr lang="es-ES" sz="1900" dirty="0" smtClean="0">
                <a:solidFill>
                  <a:schemeClr val="tx1"/>
                </a:solidFill>
              </a:rPr>
              <a:t>externo para conocer </a:t>
            </a:r>
            <a:r>
              <a:rPr lang="es-ES" sz="1900" dirty="0">
                <a:solidFill>
                  <a:schemeClr val="tx1"/>
                </a:solidFill>
              </a:rPr>
              <a:t>cómo esos factores externos </a:t>
            </a:r>
            <a:r>
              <a:rPr lang="es-ES" sz="1900" dirty="0" smtClean="0">
                <a:solidFill>
                  <a:schemeClr val="tx1"/>
                </a:solidFill>
              </a:rPr>
              <a:t>influyen en </a:t>
            </a:r>
            <a:r>
              <a:rPr lang="es-ES" sz="1900" dirty="0">
                <a:solidFill>
                  <a:schemeClr val="tx1"/>
                </a:solidFill>
              </a:rPr>
              <a:t>la empresa a nivel macro. </a:t>
            </a:r>
            <a:endParaRPr lang="es-ES" sz="1900" dirty="0" smtClean="0">
              <a:solidFill>
                <a:schemeClr val="tx1"/>
              </a:solidFill>
            </a:endParaRPr>
          </a:p>
          <a:p>
            <a:pPr algn="just"/>
            <a:r>
              <a:rPr lang="es-ES" sz="1900" dirty="0" smtClean="0">
                <a:solidFill>
                  <a:schemeClr val="tx1"/>
                </a:solidFill>
              </a:rPr>
              <a:t>El </a:t>
            </a:r>
            <a:r>
              <a:rPr lang="es-ES" sz="1900" dirty="0">
                <a:solidFill>
                  <a:schemeClr val="tx1"/>
                </a:solidFill>
              </a:rPr>
              <a:t>modelo de las cinco fuerzas de </a:t>
            </a:r>
            <a:r>
              <a:rPr lang="es-ES" sz="1900" dirty="0" err="1">
                <a:solidFill>
                  <a:schemeClr val="tx1"/>
                </a:solidFill>
              </a:rPr>
              <a:t>Porter</a:t>
            </a:r>
            <a:r>
              <a:rPr lang="es-ES" sz="1900" dirty="0">
                <a:solidFill>
                  <a:schemeClr val="tx1"/>
                </a:solidFill>
              </a:rPr>
              <a:t> es un análisis competitivo </a:t>
            </a:r>
            <a:r>
              <a:rPr lang="es-ES" sz="1900" dirty="0" smtClean="0">
                <a:solidFill>
                  <a:schemeClr val="tx1"/>
                </a:solidFill>
              </a:rPr>
              <a:t>que tiene en </a:t>
            </a:r>
            <a:r>
              <a:rPr lang="es-ES" sz="1900" dirty="0">
                <a:solidFill>
                  <a:schemeClr val="tx1"/>
                </a:solidFill>
              </a:rPr>
              <a:t>cuenta cinco tipos de fuerzas para determinar la posición de cualquier empresa en el mercado competitivo.</a:t>
            </a:r>
          </a:p>
          <a:p>
            <a:pPr algn="just"/>
            <a:r>
              <a:rPr lang="es-ES" sz="1900" dirty="0" smtClean="0">
                <a:solidFill>
                  <a:schemeClr val="tx1"/>
                </a:solidFill>
              </a:rPr>
              <a:t>El </a:t>
            </a:r>
            <a:r>
              <a:rPr lang="es-ES" sz="1900" dirty="0">
                <a:solidFill>
                  <a:schemeClr val="tx1"/>
                </a:solidFill>
              </a:rPr>
              <a:t>nuevo consumidor está buscando una experiencia en su compra: que cada trámite </a:t>
            </a:r>
            <a:r>
              <a:rPr lang="es-ES" sz="1900" dirty="0" smtClean="0">
                <a:solidFill>
                  <a:schemeClr val="tx1"/>
                </a:solidFill>
              </a:rPr>
              <a:t>con la </a:t>
            </a:r>
            <a:r>
              <a:rPr lang="es-ES" sz="1900" dirty="0">
                <a:solidFill>
                  <a:schemeClr val="tx1"/>
                </a:solidFill>
              </a:rPr>
              <a:t>empresa sea algo memorable y lo vincule totalmente con ella</a:t>
            </a:r>
            <a:r>
              <a:rPr lang="es-ES" sz="1900" dirty="0" smtClean="0">
                <a:solidFill>
                  <a:schemeClr val="tx1"/>
                </a:solidFill>
              </a:rPr>
              <a:t>.</a:t>
            </a:r>
            <a:endParaRPr lang="es-ES" sz="1900" dirty="0">
              <a:solidFill>
                <a:schemeClr val="tx1"/>
              </a:solidFill>
            </a:endParaRPr>
          </a:p>
        </p:txBody>
      </p:sp>
    </p:spTree>
    <p:extLst>
      <p:ext uri="{BB962C8B-B14F-4D97-AF65-F5344CB8AC3E}">
        <p14:creationId xmlns:p14="http://schemas.microsoft.com/office/powerpoint/2010/main" val="42378986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1727" y="261260"/>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Marcador de contenido 2"/>
          <p:cNvSpPr txBox="1">
            <a:spLocks/>
          </p:cNvSpPr>
          <p:nvPr/>
        </p:nvSpPr>
        <p:spPr>
          <a:xfrm>
            <a:off x="1146624" y="1349831"/>
            <a:ext cx="10566406" cy="56605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2400" b="1" dirty="0" smtClean="0">
                <a:solidFill>
                  <a:schemeClr val="tx1"/>
                </a:solidFill>
              </a:rPr>
              <a:t>IDEAS CLAVE </a:t>
            </a:r>
            <a:endParaRPr lang="en-US" sz="2400" dirty="0" smtClean="0">
              <a:solidFill>
                <a:schemeClr val="tx1"/>
              </a:solidFill>
            </a:endParaRPr>
          </a:p>
          <a:p>
            <a:pPr algn="just"/>
            <a:r>
              <a:rPr lang="es-ES" sz="1900" dirty="0" smtClean="0">
                <a:solidFill>
                  <a:schemeClr val="tx1"/>
                </a:solidFill>
              </a:rPr>
              <a:t>En </a:t>
            </a:r>
            <a:r>
              <a:rPr lang="es-ES" sz="1900" dirty="0">
                <a:solidFill>
                  <a:schemeClr val="tx1"/>
                </a:solidFill>
              </a:rPr>
              <a:t>un ambiente altamente competitivo donde los consumidores pueden escoger </a:t>
            </a:r>
            <a:r>
              <a:rPr lang="es-ES" sz="1900" dirty="0" smtClean="0">
                <a:solidFill>
                  <a:schemeClr val="tx1"/>
                </a:solidFill>
              </a:rPr>
              <a:t>libremente la </a:t>
            </a:r>
            <a:r>
              <a:rPr lang="es-ES" sz="1900" dirty="0">
                <a:solidFill>
                  <a:schemeClr val="tx1"/>
                </a:solidFill>
              </a:rPr>
              <a:t>marca que mejor les represente, sin duda alguna un factor determinante es </a:t>
            </a:r>
            <a:r>
              <a:rPr lang="es-ES" sz="1900" dirty="0" smtClean="0">
                <a:solidFill>
                  <a:schemeClr val="tx1"/>
                </a:solidFill>
              </a:rPr>
              <a:t>la propuesta </a:t>
            </a:r>
            <a:r>
              <a:rPr lang="es-ES" sz="1900" dirty="0">
                <a:solidFill>
                  <a:schemeClr val="tx1"/>
                </a:solidFill>
              </a:rPr>
              <a:t>de valor de la empresa.</a:t>
            </a:r>
          </a:p>
          <a:p>
            <a:pPr algn="just"/>
            <a:r>
              <a:rPr lang="es-ES" sz="1900" dirty="0" smtClean="0">
                <a:solidFill>
                  <a:schemeClr val="tx1"/>
                </a:solidFill>
              </a:rPr>
              <a:t>Llevar </a:t>
            </a:r>
            <a:r>
              <a:rPr lang="es-ES" sz="1900" dirty="0">
                <a:solidFill>
                  <a:schemeClr val="tx1"/>
                </a:solidFill>
              </a:rPr>
              <a:t>a cabo un análisis de la competencia es necesario para elaborar una </a:t>
            </a:r>
            <a:r>
              <a:rPr lang="es-ES" sz="1900" dirty="0" smtClean="0">
                <a:solidFill>
                  <a:schemeClr val="tx1"/>
                </a:solidFill>
              </a:rPr>
              <a:t>estrategia empresarial </a:t>
            </a:r>
            <a:r>
              <a:rPr lang="es-ES" sz="1900" dirty="0">
                <a:solidFill>
                  <a:schemeClr val="tx1"/>
                </a:solidFill>
              </a:rPr>
              <a:t>adecuada, ya que permite saber qué están realizando las otras </a:t>
            </a:r>
            <a:r>
              <a:rPr lang="es-ES" sz="1900" dirty="0" smtClean="0">
                <a:solidFill>
                  <a:schemeClr val="tx1"/>
                </a:solidFill>
              </a:rPr>
              <a:t>empresas en </a:t>
            </a:r>
            <a:r>
              <a:rPr lang="es-ES" sz="1900" dirty="0">
                <a:solidFill>
                  <a:schemeClr val="tx1"/>
                </a:solidFill>
              </a:rPr>
              <a:t>todo momento e identificar sus puntos fuertes y débiles para poder aprovecharlos </a:t>
            </a:r>
            <a:r>
              <a:rPr lang="es-ES" sz="1900" dirty="0" smtClean="0">
                <a:solidFill>
                  <a:schemeClr val="tx1"/>
                </a:solidFill>
              </a:rPr>
              <a:t>de forma </a:t>
            </a:r>
            <a:r>
              <a:rPr lang="es-ES" sz="1900" dirty="0">
                <a:solidFill>
                  <a:schemeClr val="tx1"/>
                </a:solidFill>
              </a:rPr>
              <a:t>que la organización se anticipe a cualquier problemática existente en el mercado.</a:t>
            </a:r>
          </a:p>
          <a:p>
            <a:pPr algn="just"/>
            <a:r>
              <a:rPr lang="es-ES" sz="1900" dirty="0" smtClean="0">
                <a:solidFill>
                  <a:schemeClr val="tx1"/>
                </a:solidFill>
              </a:rPr>
              <a:t>La </a:t>
            </a:r>
            <a:r>
              <a:rPr lang="es-ES" sz="1900" dirty="0">
                <a:solidFill>
                  <a:schemeClr val="tx1"/>
                </a:solidFill>
              </a:rPr>
              <a:t>realización de análisis DAFO es esencial para el futuro de la empresa, tanto si </a:t>
            </a:r>
            <a:r>
              <a:rPr lang="es-ES" sz="1900" dirty="0" smtClean="0">
                <a:solidFill>
                  <a:schemeClr val="tx1"/>
                </a:solidFill>
              </a:rPr>
              <a:t>esta parte </a:t>
            </a:r>
            <a:r>
              <a:rPr lang="es-ES" sz="1900" dirty="0">
                <a:solidFill>
                  <a:schemeClr val="tx1"/>
                </a:solidFill>
              </a:rPr>
              <a:t>desde cero como si quiere constatar su estado, ya que le permite planificar </a:t>
            </a:r>
            <a:r>
              <a:rPr lang="es-ES" sz="1900" dirty="0" smtClean="0">
                <a:solidFill>
                  <a:schemeClr val="tx1"/>
                </a:solidFill>
              </a:rPr>
              <a:t>estrategias a </a:t>
            </a:r>
            <a:r>
              <a:rPr lang="es-ES" sz="1900" dirty="0">
                <a:solidFill>
                  <a:schemeClr val="tx1"/>
                </a:solidFill>
              </a:rPr>
              <a:t>corto y a largo plazo.</a:t>
            </a:r>
          </a:p>
          <a:p>
            <a:pPr algn="just"/>
            <a:r>
              <a:rPr lang="es-ES" sz="1900" dirty="0" smtClean="0">
                <a:solidFill>
                  <a:schemeClr val="tx1"/>
                </a:solidFill>
              </a:rPr>
              <a:t>La </a:t>
            </a:r>
            <a:r>
              <a:rPr lang="es-ES" sz="1900" dirty="0">
                <a:solidFill>
                  <a:schemeClr val="tx1"/>
                </a:solidFill>
              </a:rPr>
              <a:t>cadena de valor es un concepto desarrollado por </a:t>
            </a:r>
            <a:r>
              <a:rPr lang="es-ES" sz="1900" dirty="0" err="1">
                <a:solidFill>
                  <a:schemeClr val="tx1"/>
                </a:solidFill>
              </a:rPr>
              <a:t>Porter</a:t>
            </a:r>
            <a:r>
              <a:rPr lang="es-ES" sz="1900" dirty="0">
                <a:solidFill>
                  <a:schemeClr val="tx1"/>
                </a:solidFill>
              </a:rPr>
              <a:t> que hace referencia a </a:t>
            </a:r>
            <a:r>
              <a:rPr lang="es-ES" sz="1900" dirty="0" smtClean="0">
                <a:solidFill>
                  <a:schemeClr val="tx1"/>
                </a:solidFill>
              </a:rPr>
              <a:t>todas las </a:t>
            </a:r>
            <a:r>
              <a:rPr lang="es-ES" sz="1900" dirty="0">
                <a:solidFill>
                  <a:schemeClr val="tx1"/>
                </a:solidFill>
              </a:rPr>
              <a:t>relaciones (o eslabones) que una empresa entabla a lo largo de su actividad con </a:t>
            </a:r>
            <a:r>
              <a:rPr lang="es-ES" sz="1900" dirty="0" smtClean="0">
                <a:solidFill>
                  <a:schemeClr val="tx1"/>
                </a:solidFill>
              </a:rPr>
              <a:t>el objetivo </a:t>
            </a:r>
            <a:r>
              <a:rPr lang="es-ES" sz="1900" dirty="0">
                <a:solidFill>
                  <a:schemeClr val="tx1"/>
                </a:solidFill>
              </a:rPr>
              <a:t>de proporcionar el máximo valor al </a:t>
            </a:r>
            <a:r>
              <a:rPr lang="es-ES" sz="1900" dirty="0" smtClean="0">
                <a:solidFill>
                  <a:schemeClr val="tx1"/>
                </a:solidFill>
              </a:rPr>
              <a:t>cliente.</a:t>
            </a:r>
            <a:endParaRPr lang="es-ES" sz="1900" dirty="0">
              <a:solidFill>
                <a:schemeClr val="tx1"/>
              </a:solidFill>
            </a:endParaRPr>
          </a:p>
        </p:txBody>
      </p:sp>
    </p:spTree>
    <p:extLst>
      <p:ext uri="{BB962C8B-B14F-4D97-AF65-F5344CB8AC3E}">
        <p14:creationId xmlns:p14="http://schemas.microsoft.com/office/powerpoint/2010/main" val="18914430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1727" y="261260"/>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6" name="Marcador de contenido 2"/>
          <p:cNvSpPr txBox="1">
            <a:spLocks/>
          </p:cNvSpPr>
          <p:nvPr/>
        </p:nvSpPr>
        <p:spPr>
          <a:xfrm>
            <a:off x="1146624" y="1349832"/>
            <a:ext cx="10566406" cy="305283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2400" b="1" dirty="0" smtClean="0">
                <a:solidFill>
                  <a:schemeClr val="tx1"/>
                </a:solidFill>
              </a:rPr>
              <a:t>IDEAS CLAVE </a:t>
            </a:r>
            <a:endParaRPr lang="en-US" sz="2400" dirty="0" smtClean="0">
              <a:solidFill>
                <a:schemeClr val="tx1"/>
              </a:solidFill>
            </a:endParaRPr>
          </a:p>
          <a:p>
            <a:pPr algn="just"/>
            <a:r>
              <a:rPr lang="es-ES" sz="1900" dirty="0" smtClean="0">
                <a:solidFill>
                  <a:schemeClr val="tx1"/>
                </a:solidFill>
              </a:rPr>
              <a:t>Los </a:t>
            </a:r>
            <a:r>
              <a:rPr lang="es-ES" sz="1900" dirty="0">
                <a:solidFill>
                  <a:schemeClr val="tx1"/>
                </a:solidFill>
              </a:rPr>
              <a:t>Key Performance </a:t>
            </a:r>
            <a:r>
              <a:rPr lang="es-ES" sz="1900" dirty="0" err="1">
                <a:solidFill>
                  <a:schemeClr val="tx1"/>
                </a:solidFill>
              </a:rPr>
              <a:t>Indicator</a:t>
            </a:r>
            <a:r>
              <a:rPr lang="es-ES" sz="1900" dirty="0">
                <a:solidFill>
                  <a:schemeClr val="tx1"/>
                </a:solidFill>
              </a:rPr>
              <a:t> (</a:t>
            </a:r>
            <a:r>
              <a:rPr lang="es-ES" sz="1900" dirty="0" err="1">
                <a:solidFill>
                  <a:schemeClr val="tx1"/>
                </a:solidFill>
              </a:rPr>
              <a:t>KPI’s</a:t>
            </a:r>
            <a:r>
              <a:rPr lang="es-ES" sz="1900" dirty="0">
                <a:solidFill>
                  <a:schemeClr val="tx1"/>
                </a:solidFill>
              </a:rPr>
              <a:t>) son indicadores clave de rendimiento que se </a:t>
            </a:r>
            <a:r>
              <a:rPr lang="es-ES" sz="1900" dirty="0" smtClean="0">
                <a:solidFill>
                  <a:schemeClr val="tx1"/>
                </a:solidFill>
              </a:rPr>
              <a:t>utilizan para </a:t>
            </a:r>
            <a:r>
              <a:rPr lang="es-ES" sz="1900" dirty="0">
                <a:solidFill>
                  <a:schemeClr val="tx1"/>
                </a:solidFill>
              </a:rPr>
              <a:t>evaluar el éxito de las acciones o de aquellos procesos con el objetivo de </a:t>
            </a:r>
            <a:r>
              <a:rPr lang="es-ES" sz="1900" dirty="0" smtClean="0">
                <a:solidFill>
                  <a:schemeClr val="tx1"/>
                </a:solidFill>
              </a:rPr>
              <a:t>conocer hasta </a:t>
            </a:r>
            <a:r>
              <a:rPr lang="es-ES" sz="1900" dirty="0">
                <a:solidFill>
                  <a:schemeClr val="tx1"/>
                </a:solidFill>
              </a:rPr>
              <a:t>qué punto se han cumplido las metas fijadas.</a:t>
            </a:r>
          </a:p>
          <a:p>
            <a:pPr algn="just"/>
            <a:r>
              <a:rPr lang="es-ES" sz="1900" dirty="0" smtClean="0">
                <a:solidFill>
                  <a:schemeClr val="tx1"/>
                </a:solidFill>
              </a:rPr>
              <a:t>Los </a:t>
            </a:r>
            <a:r>
              <a:rPr lang="es-ES" sz="1900" dirty="0" err="1">
                <a:solidFill>
                  <a:schemeClr val="tx1"/>
                </a:solidFill>
              </a:rPr>
              <a:t>Objectives</a:t>
            </a:r>
            <a:r>
              <a:rPr lang="es-ES" sz="1900" dirty="0">
                <a:solidFill>
                  <a:schemeClr val="tx1"/>
                </a:solidFill>
              </a:rPr>
              <a:t> Key </a:t>
            </a:r>
            <a:r>
              <a:rPr lang="es-ES" sz="1900" dirty="0" err="1">
                <a:solidFill>
                  <a:schemeClr val="tx1"/>
                </a:solidFill>
              </a:rPr>
              <a:t>Results</a:t>
            </a:r>
            <a:r>
              <a:rPr lang="es-ES" sz="1900" dirty="0">
                <a:solidFill>
                  <a:schemeClr val="tx1"/>
                </a:solidFill>
              </a:rPr>
              <a:t> (</a:t>
            </a:r>
            <a:r>
              <a:rPr lang="es-ES" sz="1900" dirty="0" err="1">
                <a:solidFill>
                  <a:schemeClr val="tx1"/>
                </a:solidFill>
              </a:rPr>
              <a:t>OKR’s</a:t>
            </a:r>
            <a:r>
              <a:rPr lang="es-ES" sz="1900" dirty="0">
                <a:solidFill>
                  <a:schemeClr val="tx1"/>
                </a:solidFill>
              </a:rPr>
              <a:t>) son un sistema de objetivos centrados en </a:t>
            </a:r>
            <a:r>
              <a:rPr lang="es-ES" sz="1900" dirty="0" smtClean="0">
                <a:solidFill>
                  <a:schemeClr val="tx1"/>
                </a:solidFill>
              </a:rPr>
              <a:t>simplificar la </a:t>
            </a:r>
            <a:r>
              <a:rPr lang="es-ES" sz="1900" dirty="0">
                <a:solidFill>
                  <a:schemeClr val="tx1"/>
                </a:solidFill>
              </a:rPr>
              <a:t>forma de encarar los objetivos principales de una empresa. Se trata de la evolución </a:t>
            </a:r>
            <a:r>
              <a:rPr lang="es-ES" sz="1900" dirty="0" smtClean="0">
                <a:solidFill>
                  <a:schemeClr val="tx1"/>
                </a:solidFill>
              </a:rPr>
              <a:t>de los </a:t>
            </a:r>
            <a:r>
              <a:rPr lang="es-ES" sz="1900" dirty="0">
                <a:solidFill>
                  <a:schemeClr val="tx1"/>
                </a:solidFill>
              </a:rPr>
              <a:t>objetivos SMART y los </a:t>
            </a:r>
            <a:r>
              <a:rPr lang="es-ES" sz="1900" dirty="0" err="1">
                <a:solidFill>
                  <a:schemeClr val="tx1"/>
                </a:solidFill>
              </a:rPr>
              <a:t>KPI‘s</a:t>
            </a:r>
            <a:r>
              <a:rPr lang="es-ES" sz="1900" dirty="0">
                <a:solidFill>
                  <a:schemeClr val="tx1"/>
                </a:solidFill>
              </a:rPr>
              <a:t>.</a:t>
            </a:r>
          </a:p>
        </p:txBody>
      </p:sp>
    </p:spTree>
    <p:extLst>
      <p:ext uri="{BB962C8B-B14F-4D97-AF65-F5344CB8AC3E}">
        <p14:creationId xmlns:p14="http://schemas.microsoft.com/office/powerpoint/2010/main" val="11755815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0411" y="29031"/>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134533" y="1613505"/>
            <a:ext cx="10732929" cy="3777622"/>
          </a:xfrm>
        </p:spPr>
        <p:txBody>
          <a:bodyPr>
            <a:noAutofit/>
          </a:bodyPr>
          <a:lstStyle/>
          <a:p>
            <a:r>
              <a:rPr lang="en-US" sz="2400" b="1" dirty="0">
                <a:solidFill>
                  <a:schemeClr val="tx1"/>
                </a:solidFill>
              </a:rPr>
              <a:t>OBJETIVOS </a:t>
            </a:r>
            <a:endParaRPr lang="en-US" sz="2400" b="1" dirty="0" smtClean="0">
              <a:solidFill>
                <a:schemeClr val="tx1"/>
              </a:solidFill>
            </a:endParaRPr>
          </a:p>
          <a:p>
            <a:pPr marL="0" indent="0">
              <a:buNone/>
            </a:pPr>
            <a:endParaRPr lang="en-US" sz="1000" dirty="0">
              <a:solidFill>
                <a:schemeClr val="tx1"/>
              </a:solidFill>
            </a:endParaRPr>
          </a:p>
          <a:p>
            <a:pPr marL="0" indent="0">
              <a:buNone/>
            </a:pPr>
            <a:r>
              <a:rPr lang="es-ES" sz="2000" b="1" dirty="0">
                <a:solidFill>
                  <a:schemeClr val="tx1"/>
                </a:solidFill>
              </a:rPr>
              <a:t>• Establecer las </a:t>
            </a:r>
            <a:r>
              <a:rPr lang="es-ES" sz="2000" b="1" dirty="0" smtClean="0">
                <a:solidFill>
                  <a:schemeClr val="tx1"/>
                </a:solidFill>
              </a:rPr>
              <a:t>herramientas y </a:t>
            </a:r>
            <a:r>
              <a:rPr lang="es-ES" sz="2000" b="1" dirty="0">
                <a:solidFill>
                  <a:schemeClr val="tx1"/>
                </a:solidFill>
              </a:rPr>
              <a:t>la estructura estratégicas necesarios para efectuar el análisis </a:t>
            </a:r>
            <a:r>
              <a:rPr lang="es-ES" sz="2000" b="1" dirty="0" smtClean="0">
                <a:solidFill>
                  <a:schemeClr val="tx1"/>
                </a:solidFill>
              </a:rPr>
              <a:t>de los procesos y los productos/servicios desarrollados por la empresa.</a:t>
            </a:r>
            <a:endParaRPr lang="es-ES" sz="2000" b="1" dirty="0">
              <a:solidFill>
                <a:schemeClr val="tx1"/>
              </a:solidFill>
            </a:endParaRPr>
          </a:p>
          <a:p>
            <a:pPr marL="0" indent="0">
              <a:buNone/>
            </a:pPr>
            <a:r>
              <a:rPr lang="es-ES" sz="2000" b="1" dirty="0">
                <a:solidFill>
                  <a:schemeClr val="tx1"/>
                </a:solidFill>
              </a:rPr>
              <a:t>• Exponer el </a:t>
            </a:r>
            <a:r>
              <a:rPr lang="es-ES" sz="2000" b="1" dirty="0" smtClean="0">
                <a:solidFill>
                  <a:schemeClr val="tx1"/>
                </a:solidFill>
              </a:rPr>
              <a:t>análisis de los marcos teóricos desarrollados en la aplicación de recursos y capacidades relacionados a la cadena de valor.</a:t>
            </a:r>
            <a:endParaRPr lang="es-ES" sz="2000" b="1" dirty="0">
              <a:solidFill>
                <a:schemeClr val="tx1"/>
              </a:solidFill>
            </a:endParaRPr>
          </a:p>
          <a:p>
            <a:pPr marL="0" indent="0">
              <a:buNone/>
            </a:pPr>
            <a:r>
              <a:rPr lang="es-ES" sz="2000" b="1" dirty="0">
                <a:solidFill>
                  <a:schemeClr val="tx1"/>
                </a:solidFill>
              </a:rPr>
              <a:t>• Visualizar </a:t>
            </a:r>
            <a:r>
              <a:rPr lang="es-ES" sz="2000" b="1" dirty="0" smtClean="0">
                <a:solidFill>
                  <a:schemeClr val="tx1"/>
                </a:solidFill>
              </a:rPr>
              <a:t>los patrones de decisión que acompañan a los procesos de servicio y de manufactura. </a:t>
            </a:r>
            <a:endParaRPr lang="es-ES" sz="2000" b="1" dirty="0">
              <a:solidFill>
                <a:schemeClr val="tx1"/>
              </a:solidFill>
            </a:endParaRPr>
          </a:p>
          <a:p>
            <a:pPr marL="0" indent="0">
              <a:buNone/>
            </a:pPr>
            <a:r>
              <a:rPr lang="es-ES" sz="2000" b="1" dirty="0">
                <a:solidFill>
                  <a:schemeClr val="tx1"/>
                </a:solidFill>
              </a:rPr>
              <a:t>• </a:t>
            </a:r>
            <a:r>
              <a:rPr lang="es-ES" sz="2000" b="1" dirty="0" smtClean="0">
                <a:solidFill>
                  <a:schemeClr val="tx1"/>
                </a:solidFill>
              </a:rPr>
              <a:t>Establecer y aplicar las diferentes estrategias de procesos y producto que puede desarrollar una empresa desde su posicionamiento estratégico según el tipo de ventaja competitiva que persigue para definir sus opciones de crecimiento.</a:t>
            </a:r>
            <a:endParaRPr lang="es-ES" sz="2000" b="1" dirty="0">
              <a:solidFill>
                <a:schemeClr val="tx1"/>
              </a:solidFill>
            </a:endParaRPr>
          </a:p>
          <a:p>
            <a:pPr marL="0" indent="0">
              <a:buNone/>
            </a:pPr>
            <a:r>
              <a:rPr lang="es-ES" sz="2000" b="1" dirty="0">
                <a:solidFill>
                  <a:schemeClr val="tx1"/>
                </a:solidFill>
              </a:rPr>
              <a:t>• Identificar </a:t>
            </a:r>
            <a:r>
              <a:rPr lang="es-ES" sz="2000" b="1" dirty="0" smtClean="0">
                <a:solidFill>
                  <a:schemeClr val="tx1"/>
                </a:solidFill>
              </a:rPr>
              <a:t>las relaciones estratégicas de las opciones de crecimiento con las estrategias de tamaño, localización, distribución física y desarrollo de recursos humanos como una herramienta </a:t>
            </a:r>
            <a:r>
              <a:rPr lang="es-ES" sz="2000" b="1" dirty="0">
                <a:solidFill>
                  <a:schemeClr val="tx1"/>
                </a:solidFill>
              </a:rPr>
              <a:t>fundamental para la empresa</a:t>
            </a:r>
            <a:r>
              <a:rPr lang="es-ES" sz="2000" b="1" dirty="0" smtClean="0">
                <a:solidFill>
                  <a:schemeClr val="tx1"/>
                </a:solidFill>
              </a:rPr>
              <a:t>.</a:t>
            </a:r>
            <a:endParaRPr lang="es-ES" sz="2000" b="1" dirty="0">
              <a:solidFill>
                <a:schemeClr val="tx1"/>
              </a:solidFill>
            </a:endParaRPr>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CuadroTexto 5"/>
          <p:cNvSpPr txBox="1"/>
          <p:nvPr/>
        </p:nvSpPr>
        <p:spPr>
          <a:xfrm>
            <a:off x="1964927" y="1028106"/>
            <a:ext cx="8635337" cy="492443"/>
          </a:xfrm>
          <a:prstGeom prst="rect">
            <a:avLst/>
          </a:prstGeom>
          <a:noFill/>
        </p:spPr>
        <p:txBody>
          <a:bodyPr wrap="square" rtlCol="0">
            <a:spAutoFit/>
          </a:bodyPr>
          <a:lstStyle/>
          <a:p>
            <a:pPr algn="ctr"/>
            <a:r>
              <a:rPr lang="es-ES" sz="2600" b="1" i="1" dirty="0" smtClean="0">
                <a:effectLst>
                  <a:outerShdw blurRad="38100" dist="38100" dir="2700000" algn="tl">
                    <a:srgbClr val="000000">
                      <a:alpha val="43137"/>
                    </a:srgbClr>
                  </a:outerShdw>
                </a:effectLst>
              </a:rPr>
              <a:t>ANÁLISIS ESTRATÉGICO DE PRODUCTOS Y PROCESOS</a:t>
            </a:r>
            <a:endParaRPr lang="en-US" sz="2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1716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7535334" y="3123648"/>
            <a:ext cx="3708401" cy="2462213"/>
          </a:xfrm>
          <a:prstGeom prst="rect">
            <a:avLst/>
          </a:prstGeom>
          <a:noFill/>
        </p:spPr>
        <p:txBody>
          <a:bodyPr wrap="square" rtlCol="0">
            <a:spAutoFit/>
          </a:bodyPr>
          <a:lstStyle/>
          <a:p>
            <a:pPr algn="ctr"/>
            <a:r>
              <a:rPr lang="es-ES" sz="2200" b="1" dirty="0">
                <a:solidFill>
                  <a:srgbClr val="FF0000"/>
                </a:solidFill>
                <a:effectLst>
                  <a:outerShdw blurRad="38100" dist="38100" dir="2700000" algn="tl">
                    <a:srgbClr val="000000">
                      <a:alpha val="43137"/>
                    </a:srgbClr>
                  </a:outerShdw>
                </a:effectLst>
              </a:rPr>
              <a:t>CAPACIDAD </a:t>
            </a:r>
            <a:endParaRPr lang="es-ES" sz="2200" b="1" dirty="0" smtClean="0">
              <a:solidFill>
                <a:srgbClr val="FF0000"/>
              </a:solidFill>
              <a:effectLst>
                <a:outerShdw blurRad="38100" dist="38100" dir="2700000" algn="tl">
                  <a:srgbClr val="000000">
                    <a:alpha val="43137"/>
                  </a:srgbClr>
                </a:outerShdw>
              </a:effectLst>
            </a:endParaRPr>
          </a:p>
          <a:p>
            <a:pPr algn="ctr"/>
            <a:endParaRPr lang="es-ES" sz="2200" b="1" dirty="0">
              <a:solidFill>
                <a:srgbClr val="FF0000"/>
              </a:solidFill>
              <a:effectLst>
                <a:outerShdw blurRad="38100" dist="38100" dir="2700000" algn="tl">
                  <a:srgbClr val="000000">
                    <a:alpha val="43137"/>
                  </a:srgbClr>
                </a:outerShdw>
              </a:effectLst>
            </a:endParaRPr>
          </a:p>
          <a:p>
            <a:pPr algn="ctr"/>
            <a:r>
              <a:rPr lang="es-ES" sz="2200" b="1" dirty="0">
                <a:solidFill>
                  <a:srgbClr val="FF0000"/>
                </a:solidFill>
                <a:effectLst>
                  <a:outerShdw blurRad="38100" dist="38100" dir="2700000" algn="tl">
                    <a:srgbClr val="000000">
                      <a:alpha val="43137"/>
                    </a:srgbClr>
                  </a:outerShdw>
                </a:effectLst>
              </a:rPr>
              <a:t>Habilidad de una empresa de desempeñar alguna actividad de manera muy eficiente o diferenciada.</a:t>
            </a:r>
          </a:p>
        </p:txBody>
      </p:sp>
      <p:sp>
        <p:nvSpPr>
          <p:cNvPr id="19" name="Marco 18"/>
          <p:cNvSpPr/>
          <p:nvPr/>
        </p:nvSpPr>
        <p:spPr>
          <a:xfrm>
            <a:off x="7112001" y="2637915"/>
            <a:ext cx="4469866" cy="3517391"/>
          </a:xfrm>
          <a:prstGeom prst="frame">
            <a:avLst>
              <a:gd name="adj1" fmla="val 4113"/>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ANÁLISIS DE RECURSOS Y CAPACIDADES</a:t>
            </a:r>
            <a:endParaRPr lang="en-US" sz="2400" b="1" dirty="0" smtClean="0">
              <a:solidFill>
                <a:schemeClr val="tx1"/>
              </a:solidFill>
            </a:endParaRPr>
          </a:p>
        </p:txBody>
      </p:sp>
      <p:sp>
        <p:nvSpPr>
          <p:cNvPr id="50" name="7 Elipse"/>
          <p:cNvSpPr/>
          <p:nvPr/>
        </p:nvSpPr>
        <p:spPr>
          <a:xfrm>
            <a:off x="6872513" y="1034930"/>
            <a:ext cx="4572001" cy="122989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7058777" y="1196767"/>
            <a:ext cx="4151084" cy="923330"/>
          </a:xfrm>
          <a:prstGeom prst="rect">
            <a:avLst/>
          </a:prstGeom>
        </p:spPr>
        <p:txBody>
          <a:bodyPr wrap="square">
            <a:spAutoFit/>
          </a:bodyPr>
          <a:lstStyle/>
          <a:p>
            <a:pPr algn="ctr"/>
            <a:r>
              <a:rPr lang="es-ES" b="1" dirty="0" smtClean="0"/>
              <a:t>Herramienta para conocer y calibrar los activos competitivos de la organización</a:t>
            </a:r>
            <a:endParaRPr lang="es-ES" b="1" dirty="0"/>
          </a:p>
        </p:txBody>
      </p:sp>
      <p:sp>
        <p:nvSpPr>
          <p:cNvPr id="15" name="Rectángulo redondeado 14"/>
          <p:cNvSpPr/>
          <p:nvPr/>
        </p:nvSpPr>
        <p:spPr>
          <a:xfrm>
            <a:off x="920270" y="4335609"/>
            <a:ext cx="2689314" cy="181969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16" name="CuadroTexto 15"/>
          <p:cNvSpPr txBox="1"/>
          <p:nvPr/>
        </p:nvSpPr>
        <p:spPr>
          <a:xfrm>
            <a:off x="815880" y="4373608"/>
            <a:ext cx="2689313" cy="1631216"/>
          </a:xfrm>
          <a:prstGeom prst="rect">
            <a:avLst/>
          </a:prstGeom>
          <a:noFill/>
        </p:spPr>
        <p:txBody>
          <a:bodyPr wrap="square" rtlCol="0">
            <a:spAutoFit/>
          </a:bodyPr>
          <a:lstStyle/>
          <a:p>
            <a:pPr algn="ctr"/>
            <a:r>
              <a:rPr lang="es-ES" sz="2000" b="1" dirty="0">
                <a:solidFill>
                  <a:srgbClr val="FFFF00"/>
                </a:solidFill>
                <a:effectLst>
                  <a:outerShdw blurRad="38100" dist="38100" dir="2700000" algn="tl">
                    <a:srgbClr val="000000">
                      <a:alpha val="43137"/>
                    </a:srgbClr>
                  </a:outerShdw>
                </a:effectLst>
              </a:rPr>
              <a:t>TANGIBLES</a:t>
            </a:r>
          </a:p>
          <a:p>
            <a:pPr algn="ctr"/>
            <a:r>
              <a:rPr lang="es-ES" sz="2000" b="1" dirty="0">
                <a:solidFill>
                  <a:srgbClr val="FFFF00"/>
                </a:solidFill>
                <a:effectLst>
                  <a:outerShdw blurRad="38100" dist="38100" dir="2700000" algn="tl">
                    <a:srgbClr val="000000">
                      <a:alpha val="43137"/>
                    </a:srgbClr>
                  </a:outerShdw>
                </a:effectLst>
              </a:rPr>
              <a:t>Físicos</a:t>
            </a:r>
          </a:p>
          <a:p>
            <a:pPr algn="ctr"/>
            <a:r>
              <a:rPr lang="es-ES" sz="2000" b="1" dirty="0">
                <a:solidFill>
                  <a:srgbClr val="FFFF00"/>
                </a:solidFill>
                <a:effectLst>
                  <a:outerShdw blurRad="38100" dist="38100" dir="2700000" algn="tl">
                    <a:srgbClr val="000000">
                      <a:alpha val="43137"/>
                    </a:srgbClr>
                  </a:outerShdw>
                </a:effectLst>
              </a:rPr>
              <a:t>Tecnológicos</a:t>
            </a:r>
          </a:p>
          <a:p>
            <a:pPr algn="ctr"/>
            <a:r>
              <a:rPr lang="es-ES" sz="2000" b="1" dirty="0">
                <a:solidFill>
                  <a:srgbClr val="FFFF00"/>
                </a:solidFill>
                <a:effectLst>
                  <a:outerShdw blurRad="38100" dist="38100" dir="2700000" algn="tl">
                    <a:srgbClr val="000000">
                      <a:alpha val="43137"/>
                    </a:srgbClr>
                  </a:outerShdw>
                </a:effectLst>
              </a:rPr>
              <a:t>Organizacionales</a:t>
            </a:r>
          </a:p>
          <a:p>
            <a:pPr algn="ctr"/>
            <a:r>
              <a:rPr lang="es-ES" sz="2000" b="1" dirty="0">
                <a:solidFill>
                  <a:srgbClr val="FFFF00"/>
                </a:solidFill>
                <a:effectLst>
                  <a:outerShdw blurRad="38100" dist="38100" dir="2700000" algn="tl">
                    <a:srgbClr val="000000">
                      <a:alpha val="43137"/>
                    </a:srgbClr>
                  </a:outerShdw>
                </a:effectLst>
              </a:rPr>
              <a:t>Financieros </a:t>
            </a:r>
          </a:p>
        </p:txBody>
      </p:sp>
      <p:sp>
        <p:nvSpPr>
          <p:cNvPr id="23" name="Rectángulo 22"/>
          <p:cNvSpPr/>
          <p:nvPr/>
        </p:nvSpPr>
        <p:spPr>
          <a:xfrm>
            <a:off x="1494965" y="2663992"/>
            <a:ext cx="4433573" cy="1446550"/>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sz="2200" b="1" dirty="0">
                <a:effectLst>
                  <a:outerShdw blurRad="38100" dist="38100" dir="2700000" algn="tl">
                    <a:srgbClr val="000000">
                      <a:alpha val="43137"/>
                    </a:srgbClr>
                  </a:outerShdw>
                </a:effectLst>
                <a:latin typeface="Arial" panose="020B0604020202020204" pitchFamily="34" charset="0"/>
              </a:rPr>
              <a:t>RECURSO</a:t>
            </a:r>
          </a:p>
          <a:p>
            <a:pPr algn="ctr"/>
            <a:r>
              <a:rPr lang="es-ES" sz="2200" b="1" dirty="0">
                <a:effectLst>
                  <a:outerShdw blurRad="38100" dist="38100" dir="2700000" algn="tl">
                    <a:srgbClr val="000000">
                      <a:alpha val="43137"/>
                    </a:srgbClr>
                  </a:outerShdw>
                </a:effectLst>
                <a:latin typeface="Arial" panose="020B0604020202020204" pitchFamily="34" charset="0"/>
              </a:rPr>
              <a:t>Activo competitivo que una empresa controla o posee. </a:t>
            </a:r>
          </a:p>
          <a:p>
            <a:pPr algn="ctr"/>
            <a:r>
              <a:rPr lang="es-ES" sz="2200" b="1" dirty="0" smtClean="0">
                <a:effectLst>
                  <a:outerShdw blurRad="38100" dist="38100" dir="2700000" algn="tl">
                    <a:srgbClr val="000000">
                      <a:alpha val="43137"/>
                    </a:srgbClr>
                  </a:outerShdw>
                </a:effectLst>
                <a:latin typeface="Arial" panose="020B0604020202020204" pitchFamily="34" charset="0"/>
              </a:rPr>
              <a:t>REQUISITOS Y EXPECTATIVAS. </a:t>
            </a:r>
            <a:endParaRPr lang="en-US" sz="2200" b="1" dirty="0">
              <a:effectLst>
                <a:outerShdw blurRad="38100" dist="38100" dir="2700000" algn="tl">
                  <a:srgbClr val="000000">
                    <a:alpha val="43137"/>
                  </a:srgbClr>
                </a:outerShdw>
              </a:effectLst>
            </a:endParaRPr>
          </a:p>
        </p:txBody>
      </p:sp>
      <p:sp>
        <p:nvSpPr>
          <p:cNvPr id="17" name="Rectángulo redondeado 16"/>
          <p:cNvSpPr/>
          <p:nvPr/>
        </p:nvSpPr>
        <p:spPr>
          <a:xfrm>
            <a:off x="3850910" y="4335609"/>
            <a:ext cx="2689314" cy="181969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1" name="CuadroTexto 20"/>
          <p:cNvSpPr txBox="1"/>
          <p:nvPr/>
        </p:nvSpPr>
        <p:spPr>
          <a:xfrm>
            <a:off x="3850909" y="4428670"/>
            <a:ext cx="2689315" cy="1631216"/>
          </a:xfrm>
          <a:prstGeom prst="rect">
            <a:avLst/>
          </a:prstGeom>
          <a:noFill/>
        </p:spPr>
        <p:txBody>
          <a:bodyPr wrap="square" rtlCol="0">
            <a:spAutoFit/>
          </a:bodyPr>
          <a:lstStyle/>
          <a:p>
            <a:pPr algn="ctr"/>
            <a:r>
              <a:rPr lang="es-ES" sz="2000" b="1" dirty="0">
                <a:solidFill>
                  <a:srgbClr val="FFFF00"/>
                </a:solidFill>
                <a:effectLst>
                  <a:outerShdw blurRad="38100" dist="38100" dir="2700000" algn="tl">
                    <a:srgbClr val="000000">
                      <a:alpha val="43137"/>
                    </a:srgbClr>
                  </a:outerShdw>
                </a:effectLst>
              </a:rPr>
              <a:t>INTANGIBLES</a:t>
            </a:r>
          </a:p>
          <a:p>
            <a:pPr algn="ctr"/>
            <a:r>
              <a:rPr lang="es-ES" sz="2000" b="1" dirty="0">
                <a:solidFill>
                  <a:srgbClr val="FFFF00"/>
                </a:solidFill>
                <a:effectLst>
                  <a:outerShdw blurRad="38100" dist="38100" dir="2700000" algn="tl">
                    <a:srgbClr val="000000">
                      <a:alpha val="43137"/>
                    </a:srgbClr>
                  </a:outerShdw>
                </a:effectLst>
              </a:rPr>
              <a:t>Activos Humanos</a:t>
            </a:r>
          </a:p>
          <a:p>
            <a:pPr algn="ctr"/>
            <a:r>
              <a:rPr lang="es-ES" sz="2000" b="1" dirty="0">
                <a:solidFill>
                  <a:srgbClr val="FFFF00"/>
                </a:solidFill>
                <a:effectLst>
                  <a:outerShdw blurRad="38100" dist="38100" dir="2700000" algn="tl">
                    <a:srgbClr val="000000">
                      <a:alpha val="43137"/>
                    </a:srgbClr>
                  </a:outerShdw>
                </a:effectLst>
              </a:rPr>
              <a:t>Reputación</a:t>
            </a:r>
          </a:p>
          <a:p>
            <a:pPr algn="ctr"/>
            <a:r>
              <a:rPr lang="es-ES" sz="2000" b="1" dirty="0">
                <a:solidFill>
                  <a:srgbClr val="FFFF00"/>
                </a:solidFill>
                <a:effectLst>
                  <a:outerShdw blurRad="38100" dist="38100" dir="2700000" algn="tl">
                    <a:srgbClr val="000000">
                      <a:alpha val="43137"/>
                    </a:srgbClr>
                  </a:outerShdw>
                </a:effectLst>
              </a:rPr>
              <a:t>Relaciones</a:t>
            </a:r>
          </a:p>
          <a:p>
            <a:pPr algn="ctr"/>
            <a:r>
              <a:rPr lang="es-ES" sz="2000" b="1" dirty="0">
                <a:solidFill>
                  <a:srgbClr val="FFFF00"/>
                </a:solidFill>
                <a:effectLst>
                  <a:outerShdw blurRad="38100" dist="38100" dir="2700000" algn="tl">
                    <a:srgbClr val="000000">
                      <a:alpha val="43137"/>
                    </a:srgbClr>
                  </a:outerShdw>
                </a:effectLst>
              </a:rPr>
              <a:t>Cultura </a:t>
            </a:r>
          </a:p>
        </p:txBody>
      </p:sp>
    </p:spTree>
    <p:extLst>
      <p:ext uri="{BB962C8B-B14F-4D97-AF65-F5344CB8AC3E}">
        <p14:creationId xmlns:p14="http://schemas.microsoft.com/office/powerpoint/2010/main" val="16423656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4344672" y="3388714"/>
            <a:ext cx="3708401" cy="430887"/>
          </a:xfrm>
          <a:prstGeom prst="rect">
            <a:avLst/>
          </a:prstGeom>
          <a:noFill/>
        </p:spPr>
        <p:txBody>
          <a:bodyPr wrap="square" rtlCol="0">
            <a:spAutoFit/>
          </a:bodyPr>
          <a:lstStyle/>
          <a:p>
            <a:pPr algn="ctr"/>
            <a:r>
              <a:rPr lang="es-ES" sz="2200" b="1" dirty="0" smtClean="0">
                <a:solidFill>
                  <a:srgbClr val="FF0000"/>
                </a:solidFill>
                <a:effectLst>
                  <a:outerShdw blurRad="38100" dist="38100" dir="2700000" algn="tl">
                    <a:srgbClr val="000000">
                      <a:alpha val="43137"/>
                    </a:srgbClr>
                  </a:outerShdw>
                </a:effectLst>
              </a:rPr>
              <a:t>ENFOQUES CLÁSICOS</a:t>
            </a:r>
            <a:endParaRPr lang="es-ES" sz="2200" b="1" dirty="0">
              <a:solidFill>
                <a:srgbClr val="FF0000"/>
              </a:solidFill>
              <a:effectLst>
                <a:outerShdw blurRad="38100" dist="38100" dir="2700000" algn="tl">
                  <a:srgbClr val="000000">
                    <a:alpha val="43137"/>
                  </a:srgbClr>
                </a:outerShdw>
              </a:effectLst>
            </a:endParaRPr>
          </a:p>
        </p:txBody>
      </p:sp>
      <p:sp>
        <p:nvSpPr>
          <p:cNvPr id="19" name="Marco 18"/>
          <p:cNvSpPr/>
          <p:nvPr/>
        </p:nvSpPr>
        <p:spPr>
          <a:xfrm>
            <a:off x="3963940" y="3384422"/>
            <a:ext cx="4469866" cy="486124"/>
          </a:xfrm>
          <a:prstGeom prst="frame">
            <a:avLst>
              <a:gd name="adj1" fmla="val 4113"/>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5602515"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ENFOQUE ESTRATÉGICO DE RECURSOS Y CAPACIDADES</a:t>
            </a:r>
            <a:endParaRPr lang="en-US" sz="2400" b="1" dirty="0" smtClean="0">
              <a:solidFill>
                <a:schemeClr val="tx1"/>
              </a:solidFill>
            </a:endParaRPr>
          </a:p>
        </p:txBody>
      </p:sp>
      <p:sp>
        <p:nvSpPr>
          <p:cNvPr id="50" name="7 Elipse"/>
          <p:cNvSpPr/>
          <p:nvPr/>
        </p:nvSpPr>
        <p:spPr>
          <a:xfrm>
            <a:off x="6872513" y="1034930"/>
            <a:ext cx="4572001" cy="1229897"/>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51" name="8 Rectángulo"/>
          <p:cNvSpPr/>
          <p:nvPr/>
        </p:nvSpPr>
        <p:spPr>
          <a:xfrm>
            <a:off x="7058777" y="1095169"/>
            <a:ext cx="4151084" cy="1200329"/>
          </a:xfrm>
          <a:prstGeom prst="rect">
            <a:avLst/>
          </a:prstGeom>
        </p:spPr>
        <p:txBody>
          <a:bodyPr wrap="square">
            <a:spAutoFit/>
          </a:bodyPr>
          <a:lstStyle/>
          <a:p>
            <a:pPr algn="ctr"/>
            <a:r>
              <a:rPr lang="es-ES" b="1" dirty="0" smtClean="0"/>
              <a:t>Enfoque adoptado por una organización para transformar sus recursos y capacidades en bienes y servicios</a:t>
            </a:r>
            <a:endParaRPr lang="es-ES" b="1" dirty="0"/>
          </a:p>
        </p:txBody>
      </p:sp>
      <p:sp>
        <p:nvSpPr>
          <p:cNvPr id="15" name="Rectángulo redondeado 14"/>
          <p:cNvSpPr/>
          <p:nvPr/>
        </p:nvSpPr>
        <p:spPr>
          <a:xfrm>
            <a:off x="815880" y="3870545"/>
            <a:ext cx="2689314" cy="281812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16" name="CuadroTexto 15"/>
          <p:cNvSpPr txBox="1"/>
          <p:nvPr/>
        </p:nvSpPr>
        <p:spPr>
          <a:xfrm>
            <a:off x="883612" y="3899481"/>
            <a:ext cx="2536920" cy="2862322"/>
          </a:xfrm>
          <a:prstGeom prst="rect">
            <a:avLst/>
          </a:prstGeom>
          <a:noFill/>
        </p:spPr>
        <p:txBody>
          <a:bodyPr wrap="square" rtlCol="0">
            <a:spAutoFit/>
          </a:bodyPr>
          <a:lstStyle/>
          <a:p>
            <a:pPr algn="ctr"/>
            <a:r>
              <a:rPr lang="es-ES" b="1" dirty="0">
                <a:solidFill>
                  <a:srgbClr val="FFFF00"/>
                </a:solidFill>
                <a:effectLst>
                  <a:outerShdw blurRad="38100" dist="38100" dir="2700000" algn="tl">
                    <a:srgbClr val="000000">
                      <a:alpha val="43137"/>
                    </a:srgbClr>
                  </a:outerShdw>
                </a:effectLst>
              </a:rPr>
              <a:t> En el </a:t>
            </a:r>
            <a:r>
              <a:rPr lang="es-ES" b="1" dirty="0" smtClean="0">
                <a:solidFill>
                  <a:srgbClr val="FFFF00"/>
                </a:solidFill>
                <a:effectLst>
                  <a:outerShdw blurRad="38100" dist="38100" dir="2700000" algn="tl">
                    <a:srgbClr val="000000">
                      <a:alpha val="43137"/>
                    </a:srgbClr>
                  </a:outerShdw>
                </a:effectLst>
              </a:rPr>
              <a:t>PROCESO: </a:t>
            </a:r>
            <a:r>
              <a:rPr lang="es-ES" b="1" dirty="0">
                <a:solidFill>
                  <a:srgbClr val="FFFF00"/>
                </a:solidFill>
                <a:effectLst>
                  <a:outerShdw blurRad="38100" dist="38100" dir="2700000" algn="tl">
                    <a:srgbClr val="000000">
                      <a:alpha val="43137"/>
                    </a:srgbClr>
                  </a:outerShdw>
                </a:effectLst>
              </a:rPr>
              <a:t>Instalación de producción organizada alrededor de los procesos para facilitar la producción de bajo volumen y alta variedad </a:t>
            </a:r>
          </a:p>
        </p:txBody>
      </p:sp>
      <p:sp>
        <p:nvSpPr>
          <p:cNvPr id="23" name="Rectángulo 22"/>
          <p:cNvSpPr/>
          <p:nvPr/>
        </p:nvSpPr>
        <p:spPr>
          <a:xfrm>
            <a:off x="815880" y="2342265"/>
            <a:ext cx="10765987" cy="923330"/>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b="1" dirty="0">
                <a:effectLst>
                  <a:outerShdw blurRad="38100" dist="38100" dir="2700000" algn="tl">
                    <a:srgbClr val="000000">
                      <a:alpha val="43137"/>
                    </a:srgbClr>
                  </a:outerShdw>
                </a:effectLst>
                <a:latin typeface="Arial" panose="020B0604020202020204" pitchFamily="34" charset="0"/>
              </a:rPr>
              <a:t>Una estrategia del proceso debe encontrar la forma de producir bienes y servicios que cumplan con los requerimientos del cliente y las especificaciones del producto en cuanto a costos y otras restricciones de la administración. </a:t>
            </a:r>
          </a:p>
        </p:txBody>
      </p:sp>
      <p:sp>
        <p:nvSpPr>
          <p:cNvPr id="20" name="Rectángulo redondeado 19"/>
          <p:cNvSpPr/>
          <p:nvPr/>
        </p:nvSpPr>
        <p:spPr>
          <a:xfrm>
            <a:off x="8892554" y="3899478"/>
            <a:ext cx="2689314" cy="281812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5" name="CuadroTexto 24"/>
          <p:cNvSpPr txBox="1"/>
          <p:nvPr/>
        </p:nvSpPr>
        <p:spPr>
          <a:xfrm>
            <a:off x="9110133" y="3860680"/>
            <a:ext cx="2323704" cy="2862322"/>
          </a:xfrm>
          <a:prstGeom prst="rect">
            <a:avLst/>
          </a:prstGeom>
          <a:noFill/>
        </p:spPr>
        <p:txBody>
          <a:bodyPr wrap="square" rtlCol="0">
            <a:spAutoFit/>
          </a:bodyPr>
          <a:lstStyle/>
          <a:p>
            <a:pPr algn="ctr"/>
            <a:r>
              <a:rPr lang="es-ES" b="1" dirty="0">
                <a:solidFill>
                  <a:srgbClr val="FFFF00"/>
                </a:solidFill>
                <a:effectLst>
                  <a:outerShdw blurRad="38100" dist="38100" dir="2700000" algn="tl">
                    <a:srgbClr val="000000">
                      <a:alpha val="43137"/>
                    </a:srgbClr>
                  </a:outerShdw>
                </a:effectLst>
              </a:rPr>
              <a:t> De </a:t>
            </a:r>
            <a:r>
              <a:rPr lang="es-ES" b="1" dirty="0" smtClean="0">
                <a:solidFill>
                  <a:srgbClr val="FFFF00"/>
                </a:solidFill>
                <a:effectLst>
                  <a:outerShdw blurRad="38100" dist="38100" dir="2700000" algn="tl">
                    <a:srgbClr val="000000">
                      <a:alpha val="43137"/>
                    </a:srgbClr>
                  </a:outerShdw>
                </a:effectLst>
              </a:rPr>
              <a:t>PERSONALIZACIÓN MASIVA: </a:t>
            </a:r>
            <a:r>
              <a:rPr lang="es-ES" b="1" dirty="0">
                <a:solidFill>
                  <a:srgbClr val="FFFF00"/>
                </a:solidFill>
                <a:effectLst>
                  <a:outerShdw blurRad="38100" dist="38100" dir="2700000" algn="tl">
                    <a:srgbClr val="000000">
                      <a:alpha val="43137"/>
                    </a:srgbClr>
                  </a:outerShdw>
                </a:effectLst>
              </a:rPr>
              <a:t>Producción rápida y de bajo costo que atiende los cambios constantes en los deseos personales del cliente.</a:t>
            </a:r>
          </a:p>
        </p:txBody>
      </p:sp>
      <p:sp>
        <p:nvSpPr>
          <p:cNvPr id="26" name="Rectángulo redondeado 25"/>
          <p:cNvSpPr/>
          <p:nvPr/>
        </p:nvSpPr>
        <p:spPr>
          <a:xfrm>
            <a:off x="3509560" y="3928411"/>
            <a:ext cx="2689314" cy="281812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7" name="CuadroTexto 26"/>
          <p:cNvSpPr txBox="1"/>
          <p:nvPr/>
        </p:nvSpPr>
        <p:spPr>
          <a:xfrm>
            <a:off x="3509560" y="3957345"/>
            <a:ext cx="2689313" cy="2862322"/>
          </a:xfrm>
          <a:prstGeom prst="rect">
            <a:avLst/>
          </a:prstGeom>
          <a:noFill/>
        </p:spPr>
        <p:txBody>
          <a:bodyPr wrap="square" rtlCol="0">
            <a:spAutoFit/>
          </a:bodyPr>
          <a:lstStyle/>
          <a:p>
            <a:pPr algn="ctr"/>
            <a:r>
              <a:rPr lang="es-ES" b="1" dirty="0">
                <a:solidFill>
                  <a:srgbClr val="FFFF00"/>
                </a:solidFill>
                <a:effectLst>
                  <a:outerShdw blurRad="38100" dist="38100" dir="2700000" algn="tl">
                    <a:srgbClr val="000000">
                      <a:alpha val="43137"/>
                    </a:srgbClr>
                  </a:outerShdw>
                </a:effectLst>
              </a:rPr>
              <a:t> De </a:t>
            </a:r>
            <a:r>
              <a:rPr lang="es-ES" b="1" dirty="0" smtClean="0">
                <a:solidFill>
                  <a:srgbClr val="FFFF00"/>
                </a:solidFill>
                <a:effectLst>
                  <a:outerShdw blurRad="38100" dist="38100" dir="2700000" algn="tl">
                    <a:srgbClr val="000000">
                      <a:alpha val="43137"/>
                    </a:srgbClr>
                  </a:outerShdw>
                </a:effectLst>
              </a:rPr>
              <a:t>PROCESO REPETITIVO: </a:t>
            </a:r>
            <a:r>
              <a:rPr lang="es-ES" b="1" dirty="0">
                <a:solidFill>
                  <a:srgbClr val="FFFF00"/>
                </a:solidFill>
                <a:effectLst>
                  <a:outerShdw blurRad="38100" dist="38100" dir="2700000" algn="tl">
                    <a:srgbClr val="000000">
                      <a:alpha val="43137"/>
                    </a:srgbClr>
                  </a:outerShdw>
                </a:effectLst>
              </a:rPr>
              <a:t>producción orientada al producto y que usa módulos. </a:t>
            </a:r>
            <a:r>
              <a:rPr lang="es-ES" b="1" dirty="0" smtClean="0">
                <a:solidFill>
                  <a:srgbClr val="FFFF00"/>
                </a:solidFill>
                <a:effectLst>
                  <a:outerShdw blurRad="38100" dist="38100" dir="2700000" algn="tl">
                    <a:srgbClr val="000000">
                      <a:alpha val="43137"/>
                    </a:srgbClr>
                  </a:outerShdw>
                </a:effectLst>
              </a:rPr>
              <a:t>Partes o componentes o de </a:t>
            </a:r>
            <a:r>
              <a:rPr lang="es-ES" b="1" dirty="0">
                <a:solidFill>
                  <a:srgbClr val="FFFF00"/>
                </a:solidFill>
                <a:effectLst>
                  <a:outerShdw blurRad="38100" dist="38100" dir="2700000" algn="tl">
                    <a:srgbClr val="000000">
                      <a:alpha val="43137"/>
                    </a:srgbClr>
                  </a:outerShdw>
                </a:effectLst>
              </a:rPr>
              <a:t>un producto preparadas previamente, a menudo en un proceso continuo.</a:t>
            </a:r>
          </a:p>
        </p:txBody>
      </p:sp>
      <p:sp>
        <p:nvSpPr>
          <p:cNvPr id="28" name="Rectángulo redondeado 27"/>
          <p:cNvSpPr/>
          <p:nvPr/>
        </p:nvSpPr>
        <p:spPr>
          <a:xfrm>
            <a:off x="6203241" y="3957344"/>
            <a:ext cx="2689314" cy="281812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9" name="CuadroTexto 28"/>
          <p:cNvSpPr txBox="1"/>
          <p:nvPr/>
        </p:nvSpPr>
        <p:spPr>
          <a:xfrm>
            <a:off x="6265336" y="4104809"/>
            <a:ext cx="2474821" cy="2585323"/>
          </a:xfrm>
          <a:prstGeom prst="rect">
            <a:avLst/>
          </a:prstGeom>
          <a:noFill/>
        </p:spPr>
        <p:txBody>
          <a:bodyPr wrap="square" rtlCol="0">
            <a:spAutoFit/>
          </a:bodyPr>
          <a:lstStyle/>
          <a:p>
            <a:pPr algn="ctr"/>
            <a:r>
              <a:rPr lang="es-ES" b="1" dirty="0">
                <a:solidFill>
                  <a:srgbClr val="FFFF00"/>
                </a:solidFill>
                <a:effectLst>
                  <a:outerShdw blurRad="38100" dist="38100" dir="2700000" algn="tl">
                    <a:srgbClr val="000000">
                      <a:alpha val="43137"/>
                    </a:srgbClr>
                  </a:outerShdw>
                </a:effectLst>
              </a:rPr>
              <a:t> En el </a:t>
            </a:r>
            <a:r>
              <a:rPr lang="es-ES" b="1" dirty="0" smtClean="0">
                <a:solidFill>
                  <a:srgbClr val="FFFF00"/>
                </a:solidFill>
                <a:effectLst>
                  <a:outerShdw blurRad="38100" dist="38100" dir="2700000" algn="tl">
                    <a:srgbClr val="000000">
                      <a:alpha val="43137"/>
                    </a:srgbClr>
                  </a:outerShdw>
                </a:effectLst>
              </a:rPr>
              <a:t>PRODUCTO: </a:t>
            </a:r>
            <a:r>
              <a:rPr lang="es-ES" b="1" dirty="0">
                <a:solidFill>
                  <a:srgbClr val="FFFF00"/>
                </a:solidFill>
                <a:effectLst>
                  <a:outerShdw blurRad="38100" dist="38100" dir="2700000" algn="tl">
                    <a:srgbClr val="000000">
                      <a:alpha val="43137"/>
                    </a:srgbClr>
                  </a:outerShdw>
                </a:effectLst>
              </a:rPr>
              <a:t>Instalación organizada alrededor de los productos; proceso orientado al producto, es de alto volumen y poca variedad. </a:t>
            </a:r>
          </a:p>
        </p:txBody>
      </p:sp>
    </p:spTree>
    <p:extLst>
      <p:ext uri="{BB962C8B-B14F-4D97-AF65-F5344CB8AC3E}">
        <p14:creationId xmlns:p14="http://schemas.microsoft.com/office/powerpoint/2010/main" val="19737211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132114" y="1114088"/>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RELACIÓN ENTRE LOS ENFOQUES ESTRATÉGICOS DE RECURSOS Y CAPACIDADES</a:t>
            </a:r>
            <a:endParaRPr lang="en-US" sz="2400" b="1" dirty="0" smtClean="0">
              <a:solidFill>
                <a:schemeClr val="tx1"/>
              </a:solidFill>
            </a:endParaRPr>
          </a:p>
        </p:txBody>
      </p:sp>
      <p:sp>
        <p:nvSpPr>
          <p:cNvPr id="15" name="Rectángulo redondeado 14"/>
          <p:cNvSpPr/>
          <p:nvPr/>
        </p:nvSpPr>
        <p:spPr>
          <a:xfrm>
            <a:off x="1132114" y="2570061"/>
            <a:ext cx="2689314" cy="281812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16" name="CuadroTexto 15"/>
          <p:cNvSpPr txBox="1"/>
          <p:nvPr/>
        </p:nvSpPr>
        <p:spPr>
          <a:xfrm>
            <a:off x="1199846" y="2700595"/>
            <a:ext cx="2536920" cy="2554545"/>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ENFOQUE EN EL PROCESO</a:t>
            </a:r>
          </a:p>
          <a:p>
            <a:pPr algn="ctr"/>
            <a:endParaRPr lang="es-ES" sz="2000" b="1" dirty="0">
              <a:solidFill>
                <a:srgbClr val="FFFF00"/>
              </a:solidFill>
              <a:effectLst>
                <a:outerShdw blurRad="38100" dist="38100" dir="2700000" algn="tl">
                  <a:srgbClr val="000000">
                    <a:alpha val="43137"/>
                  </a:srgbClr>
                </a:outerShdw>
              </a:effectLst>
            </a:endParaRPr>
          </a:p>
          <a:p>
            <a:pPr algn="ctr"/>
            <a:r>
              <a:rPr lang="es-ES" sz="2000" b="1" dirty="0" smtClean="0">
                <a:solidFill>
                  <a:srgbClr val="FFFF00"/>
                </a:solidFill>
                <a:effectLst>
                  <a:outerShdw blurRad="38100" dist="38100" dir="2700000" algn="tl">
                    <a:srgbClr val="000000">
                      <a:alpha val="43137"/>
                    </a:srgbClr>
                  </a:outerShdw>
                </a:effectLst>
              </a:rPr>
              <a:t> </a:t>
            </a:r>
            <a:r>
              <a:rPr lang="es-ES" sz="2000" b="1" dirty="0">
                <a:solidFill>
                  <a:srgbClr val="FFFF00"/>
                </a:solidFill>
                <a:effectLst>
                  <a:outerShdw blurRad="38100" dist="38100" dir="2700000" algn="tl">
                    <a:srgbClr val="000000">
                      <a:alpha val="43137"/>
                    </a:srgbClr>
                  </a:outerShdw>
                </a:effectLst>
              </a:rPr>
              <a:t>Alta variedad, bajo volumen. Baja utilización. Equipos de propósito general</a:t>
            </a:r>
          </a:p>
        </p:txBody>
      </p:sp>
      <p:sp>
        <p:nvSpPr>
          <p:cNvPr id="23" name="Rectángulo 22"/>
          <p:cNvSpPr/>
          <p:nvPr/>
        </p:nvSpPr>
        <p:spPr>
          <a:xfrm>
            <a:off x="4486125" y="2714500"/>
            <a:ext cx="3705976" cy="830997"/>
          </a:xfrm>
          <a:prstGeom prst="rect">
            <a:avLst/>
          </a:prstGeom>
          <a:solidFill>
            <a:schemeClr val="accent2">
              <a:lumMod val="20000"/>
              <a:lumOff val="80000"/>
            </a:schemeClr>
          </a:solidFill>
          <a:ln w="76200">
            <a:solidFill>
              <a:schemeClr val="tx1"/>
            </a:solidFill>
          </a:ln>
        </p:spPr>
        <p:txBody>
          <a:bodyPr wrap="square">
            <a:spAutoFit/>
          </a:bodyPr>
          <a:lstStyle/>
          <a:p>
            <a:pPr algn="ctr"/>
            <a:r>
              <a:rPr lang="es-ES" sz="2400" b="1" dirty="0" smtClean="0">
                <a:effectLst>
                  <a:outerShdw blurRad="38100" dist="38100" dir="2700000" algn="tl">
                    <a:srgbClr val="000000">
                      <a:alpha val="43137"/>
                    </a:srgbClr>
                  </a:outerShdw>
                </a:effectLst>
                <a:latin typeface="Arial" panose="020B0604020202020204" pitchFamily="34" charset="0"/>
              </a:rPr>
              <a:t>PERSONALIZACIÓN MASIVA</a:t>
            </a:r>
            <a:endParaRPr lang="es-ES" sz="2400" b="1" dirty="0">
              <a:effectLst>
                <a:outerShdw blurRad="38100" dist="38100" dir="2700000" algn="tl">
                  <a:srgbClr val="000000">
                    <a:alpha val="43137"/>
                  </a:srgbClr>
                </a:outerShdw>
              </a:effectLst>
              <a:latin typeface="Arial" panose="020B0604020202020204" pitchFamily="34" charset="0"/>
            </a:endParaRPr>
          </a:p>
        </p:txBody>
      </p:sp>
      <p:sp>
        <p:nvSpPr>
          <p:cNvPr id="26" name="Rectángulo redondeado 25"/>
          <p:cNvSpPr/>
          <p:nvPr/>
        </p:nvSpPr>
        <p:spPr>
          <a:xfrm>
            <a:off x="4994456" y="3890633"/>
            <a:ext cx="2689314" cy="281812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7" name="CuadroTexto 26"/>
          <p:cNvSpPr txBox="1"/>
          <p:nvPr/>
        </p:nvSpPr>
        <p:spPr>
          <a:xfrm>
            <a:off x="5198532" y="4444497"/>
            <a:ext cx="2302934" cy="1631216"/>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ENFOQUE REPETITIVO</a:t>
            </a:r>
          </a:p>
          <a:p>
            <a:pPr algn="ctr"/>
            <a:endParaRPr lang="es-ES" sz="2000" b="1" dirty="0" smtClean="0">
              <a:solidFill>
                <a:srgbClr val="FFFF00"/>
              </a:solidFill>
              <a:effectLst>
                <a:outerShdw blurRad="38100" dist="38100" dir="2700000" algn="tl">
                  <a:srgbClr val="000000">
                    <a:alpha val="43137"/>
                  </a:srgbClr>
                </a:outerShdw>
              </a:effectLst>
            </a:endParaRPr>
          </a:p>
          <a:p>
            <a:pPr algn="ctr"/>
            <a:r>
              <a:rPr lang="es-ES" sz="2000" b="1" dirty="0" smtClean="0">
                <a:solidFill>
                  <a:srgbClr val="FFFF00"/>
                </a:solidFill>
                <a:effectLst>
                  <a:outerShdw blurRad="38100" dist="38100" dir="2700000" algn="tl">
                    <a:srgbClr val="000000">
                      <a:alpha val="43137"/>
                    </a:srgbClr>
                  </a:outerShdw>
                </a:effectLst>
              </a:rPr>
              <a:t>Personal </a:t>
            </a:r>
            <a:r>
              <a:rPr lang="es-ES" sz="2000" b="1" dirty="0">
                <a:solidFill>
                  <a:srgbClr val="FFFF00"/>
                </a:solidFill>
                <a:effectLst>
                  <a:outerShdw blurRad="38100" dist="38100" dir="2700000" algn="tl">
                    <a:srgbClr val="000000">
                      <a:alpha val="43137"/>
                    </a:srgbClr>
                  </a:outerShdw>
                </a:effectLst>
              </a:rPr>
              <a:t>y equipos flexibles</a:t>
            </a:r>
          </a:p>
        </p:txBody>
      </p:sp>
      <p:sp>
        <p:nvSpPr>
          <p:cNvPr id="28" name="Rectángulo redondeado 27"/>
          <p:cNvSpPr/>
          <p:nvPr/>
        </p:nvSpPr>
        <p:spPr>
          <a:xfrm>
            <a:off x="8856799" y="2532607"/>
            <a:ext cx="2689314" cy="281812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29" name="CuadroTexto 28"/>
          <p:cNvSpPr txBox="1"/>
          <p:nvPr/>
        </p:nvSpPr>
        <p:spPr>
          <a:xfrm>
            <a:off x="8969693" y="2680072"/>
            <a:ext cx="2474821" cy="2554545"/>
          </a:xfrm>
          <a:prstGeom prst="rect">
            <a:avLst/>
          </a:prstGeom>
          <a:noFill/>
        </p:spPr>
        <p:txBody>
          <a:bodyPr wrap="square" rtlCol="0">
            <a:spAutoFit/>
          </a:bodyPr>
          <a:lstStyle/>
          <a:p>
            <a:pPr algn="ctr"/>
            <a:r>
              <a:rPr lang="es-ES" sz="2000" b="1" dirty="0">
                <a:solidFill>
                  <a:srgbClr val="FFFF00"/>
                </a:solidFill>
                <a:effectLst>
                  <a:outerShdw blurRad="38100" dist="38100" dir="2700000" algn="tl">
                    <a:srgbClr val="000000">
                      <a:alpha val="43137"/>
                    </a:srgbClr>
                  </a:outerShdw>
                </a:effectLst>
              </a:rPr>
              <a:t> </a:t>
            </a:r>
            <a:r>
              <a:rPr lang="es-ES" sz="2000" b="1" dirty="0" smtClean="0">
                <a:solidFill>
                  <a:srgbClr val="FFFF00"/>
                </a:solidFill>
                <a:effectLst>
                  <a:outerShdw blurRad="38100" dist="38100" dir="2700000" algn="tl">
                    <a:srgbClr val="000000">
                      <a:alpha val="43137"/>
                    </a:srgbClr>
                  </a:outerShdw>
                </a:effectLst>
              </a:rPr>
              <a:t>ENFOQUE EN EL PRODUCTO</a:t>
            </a:r>
          </a:p>
          <a:p>
            <a:pPr algn="ctr"/>
            <a:endParaRPr lang="es-ES" sz="2000" b="1" dirty="0">
              <a:solidFill>
                <a:srgbClr val="FFFF00"/>
              </a:solidFill>
              <a:effectLst>
                <a:outerShdw blurRad="38100" dist="38100" dir="2700000" algn="tl">
                  <a:srgbClr val="000000">
                    <a:alpha val="43137"/>
                  </a:srgbClr>
                </a:outerShdw>
              </a:effectLst>
            </a:endParaRPr>
          </a:p>
          <a:p>
            <a:pPr algn="ctr"/>
            <a:r>
              <a:rPr lang="es-ES" sz="2000" b="1" dirty="0" smtClean="0">
                <a:solidFill>
                  <a:srgbClr val="FFFF00"/>
                </a:solidFill>
                <a:effectLst>
                  <a:outerShdw blurRad="38100" dist="38100" dir="2700000" algn="tl">
                    <a:srgbClr val="000000">
                      <a:alpha val="43137"/>
                    </a:srgbClr>
                  </a:outerShdw>
                </a:effectLst>
              </a:rPr>
              <a:t> </a:t>
            </a:r>
            <a:r>
              <a:rPr lang="es-ES" sz="2000" b="1" dirty="0">
                <a:solidFill>
                  <a:srgbClr val="FFFF00"/>
                </a:solidFill>
                <a:effectLst>
                  <a:outerShdw blurRad="38100" dist="38100" dir="2700000" algn="tl">
                    <a:srgbClr val="000000">
                      <a:alpha val="43137"/>
                    </a:srgbClr>
                  </a:outerShdw>
                </a:effectLst>
              </a:rPr>
              <a:t>Baja variedad, alto volumen. </a:t>
            </a:r>
            <a:endParaRPr lang="es-ES" sz="2000" b="1" dirty="0" smtClean="0">
              <a:solidFill>
                <a:srgbClr val="FFFF00"/>
              </a:solidFill>
              <a:effectLst>
                <a:outerShdw blurRad="38100" dist="38100" dir="2700000" algn="tl">
                  <a:srgbClr val="000000">
                    <a:alpha val="43137"/>
                  </a:srgbClr>
                </a:outerShdw>
              </a:effectLst>
            </a:endParaRPr>
          </a:p>
          <a:p>
            <a:pPr algn="ctr"/>
            <a:r>
              <a:rPr lang="es-ES" sz="2000" b="1" dirty="0" smtClean="0">
                <a:solidFill>
                  <a:srgbClr val="FFFF00"/>
                </a:solidFill>
                <a:effectLst>
                  <a:outerShdw blurRad="38100" dist="38100" dir="2700000" algn="tl">
                    <a:srgbClr val="000000">
                      <a:alpha val="43137"/>
                    </a:srgbClr>
                  </a:outerShdw>
                </a:effectLst>
              </a:rPr>
              <a:t>Alta </a:t>
            </a:r>
            <a:r>
              <a:rPr lang="es-ES" sz="2000" b="1" dirty="0">
                <a:solidFill>
                  <a:srgbClr val="FFFF00"/>
                </a:solidFill>
                <a:effectLst>
                  <a:outerShdw blurRad="38100" dist="38100" dir="2700000" algn="tl">
                    <a:srgbClr val="000000">
                      <a:alpha val="43137"/>
                    </a:srgbClr>
                  </a:outerShdw>
                </a:effectLst>
              </a:rPr>
              <a:t>utilización. Equipos especializados</a:t>
            </a:r>
          </a:p>
        </p:txBody>
      </p:sp>
      <p:sp>
        <p:nvSpPr>
          <p:cNvPr id="3" name="Flecha arriba 2"/>
          <p:cNvSpPr/>
          <p:nvPr/>
        </p:nvSpPr>
        <p:spPr>
          <a:xfrm>
            <a:off x="6013413" y="3450366"/>
            <a:ext cx="694267" cy="8805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echa izquierda 3"/>
          <p:cNvSpPr/>
          <p:nvPr/>
        </p:nvSpPr>
        <p:spPr>
          <a:xfrm>
            <a:off x="8067250" y="2761946"/>
            <a:ext cx="914400" cy="677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echa derecha 4"/>
          <p:cNvSpPr/>
          <p:nvPr/>
        </p:nvSpPr>
        <p:spPr>
          <a:xfrm>
            <a:off x="3618068" y="2694065"/>
            <a:ext cx="1021666" cy="709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3258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9440" y="2516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253243"/>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DECISIONES SOBRE LOS PROCESOS</a:t>
            </a:r>
            <a:endParaRPr lang="en-US" sz="2400" b="1" dirty="0" smtClean="0">
              <a:solidFill>
                <a:schemeClr val="tx1"/>
              </a:solidFill>
            </a:endParaRPr>
          </a:p>
        </p:txBody>
      </p:sp>
      <p:sp>
        <p:nvSpPr>
          <p:cNvPr id="14" name="7 Elipse"/>
          <p:cNvSpPr/>
          <p:nvPr/>
        </p:nvSpPr>
        <p:spPr>
          <a:xfrm>
            <a:off x="584083" y="1938927"/>
            <a:ext cx="3167337" cy="1863290"/>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17" name="8 Rectángulo"/>
          <p:cNvSpPr/>
          <p:nvPr/>
        </p:nvSpPr>
        <p:spPr>
          <a:xfrm>
            <a:off x="804508" y="2192341"/>
            <a:ext cx="2808998" cy="1477328"/>
          </a:xfrm>
          <a:prstGeom prst="rect">
            <a:avLst/>
          </a:prstGeom>
        </p:spPr>
        <p:txBody>
          <a:bodyPr wrap="square">
            <a:spAutoFit/>
          </a:bodyPr>
          <a:lstStyle/>
          <a:p>
            <a:pPr algn="ctr"/>
            <a:r>
              <a:rPr lang="es-ES" b="1" dirty="0" smtClean="0"/>
              <a:t>Administración de los recursos y capacidades de una organización para producir valor.</a:t>
            </a:r>
            <a:endParaRPr lang="es-ES" b="1" dirty="0"/>
          </a:p>
        </p:txBody>
      </p:sp>
      <p:sp>
        <p:nvSpPr>
          <p:cNvPr id="49" name="9 Elipse"/>
          <p:cNvSpPr/>
          <p:nvPr/>
        </p:nvSpPr>
        <p:spPr>
          <a:xfrm>
            <a:off x="7675856" y="1518775"/>
            <a:ext cx="1728192" cy="1591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50" name="11 CuadroTexto"/>
          <p:cNvSpPr txBox="1"/>
          <p:nvPr/>
        </p:nvSpPr>
        <p:spPr>
          <a:xfrm>
            <a:off x="7603847" y="2029799"/>
            <a:ext cx="1929619" cy="646331"/>
          </a:xfrm>
          <a:prstGeom prst="rect">
            <a:avLst/>
          </a:prstGeom>
          <a:noFill/>
        </p:spPr>
        <p:txBody>
          <a:bodyPr wrap="square" rtlCol="0">
            <a:spAutoFit/>
          </a:bodyPr>
          <a:lstStyle/>
          <a:p>
            <a:pPr algn="ctr"/>
            <a:r>
              <a:rPr lang="es-ES" b="1" dirty="0" smtClean="0">
                <a:solidFill>
                  <a:schemeClr val="accent6">
                    <a:lumMod val="40000"/>
                    <a:lumOff val="60000"/>
                  </a:schemeClr>
                </a:solidFill>
              </a:rPr>
              <a:t>PARTICIPACIÓN DEL CLIENTE</a:t>
            </a:r>
            <a:endParaRPr lang="es-AR" b="1" dirty="0">
              <a:solidFill>
                <a:schemeClr val="accent6">
                  <a:lumMod val="40000"/>
                  <a:lumOff val="60000"/>
                </a:schemeClr>
              </a:solidFill>
            </a:endParaRPr>
          </a:p>
        </p:txBody>
      </p:sp>
      <p:sp>
        <p:nvSpPr>
          <p:cNvPr id="51" name="12 Elipse"/>
          <p:cNvSpPr/>
          <p:nvPr/>
        </p:nvSpPr>
        <p:spPr>
          <a:xfrm>
            <a:off x="7546127" y="4555754"/>
            <a:ext cx="1777361" cy="1692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52" name="13 CuadroTexto"/>
          <p:cNvSpPr txBox="1"/>
          <p:nvPr/>
        </p:nvSpPr>
        <p:spPr>
          <a:xfrm>
            <a:off x="7599572" y="5072467"/>
            <a:ext cx="1728192" cy="646331"/>
          </a:xfrm>
          <a:prstGeom prst="rect">
            <a:avLst/>
          </a:prstGeom>
          <a:noFill/>
        </p:spPr>
        <p:txBody>
          <a:bodyPr wrap="square" rtlCol="0">
            <a:spAutoFit/>
          </a:bodyPr>
          <a:lstStyle/>
          <a:p>
            <a:pPr algn="ctr"/>
            <a:r>
              <a:rPr lang="es-ES" b="1" dirty="0" smtClean="0">
                <a:solidFill>
                  <a:schemeClr val="accent6">
                    <a:lumMod val="40000"/>
                    <a:lumOff val="60000"/>
                  </a:schemeClr>
                </a:solidFill>
              </a:rPr>
              <a:t>FLEXIBILIDAD DE RECURSOS</a:t>
            </a:r>
            <a:endParaRPr lang="es-AR" b="1" dirty="0">
              <a:solidFill>
                <a:schemeClr val="accent6">
                  <a:lumMod val="40000"/>
                  <a:lumOff val="60000"/>
                </a:schemeClr>
              </a:solidFill>
            </a:endParaRPr>
          </a:p>
        </p:txBody>
      </p:sp>
      <p:sp>
        <p:nvSpPr>
          <p:cNvPr id="53" name="14 Elipse"/>
          <p:cNvSpPr/>
          <p:nvPr/>
        </p:nvSpPr>
        <p:spPr>
          <a:xfrm>
            <a:off x="6151031" y="2988681"/>
            <a:ext cx="1728192" cy="1650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54" name="15 CuadroTexto"/>
          <p:cNvSpPr txBox="1"/>
          <p:nvPr/>
        </p:nvSpPr>
        <p:spPr>
          <a:xfrm>
            <a:off x="6307995" y="3385511"/>
            <a:ext cx="1584176" cy="923330"/>
          </a:xfrm>
          <a:prstGeom prst="rect">
            <a:avLst/>
          </a:prstGeom>
          <a:noFill/>
        </p:spPr>
        <p:txBody>
          <a:bodyPr wrap="square" rtlCol="0">
            <a:spAutoFit/>
          </a:bodyPr>
          <a:lstStyle/>
          <a:p>
            <a:pPr algn="ctr"/>
            <a:r>
              <a:rPr lang="es-ES" b="1" dirty="0" smtClean="0">
                <a:solidFill>
                  <a:schemeClr val="accent6">
                    <a:lumMod val="40000"/>
                    <a:lumOff val="60000"/>
                  </a:schemeClr>
                </a:solidFill>
              </a:rPr>
              <a:t>ESTRUCTURA DEL PROCESO</a:t>
            </a:r>
            <a:endParaRPr lang="es-AR" b="1" dirty="0">
              <a:solidFill>
                <a:schemeClr val="accent6">
                  <a:lumMod val="40000"/>
                  <a:lumOff val="60000"/>
                </a:schemeClr>
              </a:solidFill>
            </a:endParaRPr>
          </a:p>
        </p:txBody>
      </p:sp>
      <p:sp>
        <p:nvSpPr>
          <p:cNvPr id="55" name="16 Elipse"/>
          <p:cNvSpPr/>
          <p:nvPr/>
        </p:nvSpPr>
        <p:spPr>
          <a:xfrm>
            <a:off x="9098912" y="3066391"/>
            <a:ext cx="1728192" cy="1650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56" name="17 CuadroTexto"/>
          <p:cNvSpPr txBox="1"/>
          <p:nvPr/>
        </p:nvSpPr>
        <p:spPr>
          <a:xfrm>
            <a:off x="9234376" y="3558729"/>
            <a:ext cx="1584176" cy="646331"/>
          </a:xfrm>
          <a:prstGeom prst="rect">
            <a:avLst/>
          </a:prstGeom>
          <a:noFill/>
        </p:spPr>
        <p:txBody>
          <a:bodyPr wrap="square" rtlCol="0">
            <a:spAutoFit/>
          </a:bodyPr>
          <a:lstStyle/>
          <a:p>
            <a:pPr algn="ctr"/>
            <a:r>
              <a:rPr lang="es-ES" b="1" dirty="0" smtClean="0">
                <a:solidFill>
                  <a:schemeClr val="accent6">
                    <a:lumMod val="40000"/>
                    <a:lumOff val="60000"/>
                  </a:schemeClr>
                </a:solidFill>
              </a:rPr>
              <a:t>INTENSIDAD DE CAPITAL</a:t>
            </a:r>
            <a:endParaRPr lang="es-AR" b="1" dirty="0">
              <a:solidFill>
                <a:schemeClr val="accent6">
                  <a:lumMod val="40000"/>
                  <a:lumOff val="60000"/>
                </a:schemeClr>
              </a:solidFill>
            </a:endParaRPr>
          </a:p>
        </p:txBody>
      </p:sp>
      <p:sp>
        <p:nvSpPr>
          <p:cNvPr id="57" name="18 Elipse"/>
          <p:cNvSpPr/>
          <p:nvPr/>
        </p:nvSpPr>
        <p:spPr>
          <a:xfrm>
            <a:off x="3686162" y="2988681"/>
            <a:ext cx="1763688" cy="1582435"/>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AR" dirty="0"/>
          </a:p>
        </p:txBody>
      </p:sp>
      <p:sp>
        <p:nvSpPr>
          <p:cNvPr id="58" name="19 CuadroTexto"/>
          <p:cNvSpPr txBox="1"/>
          <p:nvPr/>
        </p:nvSpPr>
        <p:spPr>
          <a:xfrm>
            <a:off x="3770827" y="3357220"/>
            <a:ext cx="1584176" cy="923330"/>
          </a:xfrm>
          <a:prstGeom prst="rect">
            <a:avLst/>
          </a:prstGeom>
          <a:noFill/>
        </p:spPr>
        <p:txBody>
          <a:bodyPr wrap="square" rtlCol="0">
            <a:spAutoFit/>
          </a:bodyPr>
          <a:lstStyle/>
          <a:p>
            <a:pPr algn="ctr"/>
            <a:r>
              <a:rPr lang="es-ES" b="1" dirty="0" smtClean="0">
                <a:solidFill>
                  <a:schemeClr val="accent6">
                    <a:lumMod val="40000"/>
                    <a:lumOff val="60000"/>
                  </a:schemeClr>
                </a:solidFill>
              </a:rPr>
              <a:t>ESTRATEGIA PARA EL CAMBIO</a:t>
            </a:r>
            <a:endParaRPr lang="es-AR" b="1" dirty="0">
              <a:solidFill>
                <a:schemeClr val="accent6">
                  <a:lumMod val="40000"/>
                  <a:lumOff val="60000"/>
                </a:schemeClr>
              </a:solidFill>
            </a:endParaRPr>
          </a:p>
        </p:txBody>
      </p:sp>
      <p:sp>
        <p:nvSpPr>
          <p:cNvPr id="59" name="23 Flecha izquierda y arriba"/>
          <p:cNvSpPr/>
          <p:nvPr/>
        </p:nvSpPr>
        <p:spPr>
          <a:xfrm rot="16200000">
            <a:off x="9148333" y="2312007"/>
            <a:ext cx="1197301" cy="72008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24 Flecha izquierda y arriba"/>
          <p:cNvSpPr/>
          <p:nvPr/>
        </p:nvSpPr>
        <p:spPr>
          <a:xfrm rot="10800000">
            <a:off x="6807654" y="2073396"/>
            <a:ext cx="868201" cy="943306"/>
          </a:xfrm>
          <a:prstGeom prst="leftUpArrow">
            <a:avLst>
              <a:gd name="adj1" fmla="val 21099"/>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25 Flecha izquierda y arriba"/>
          <p:cNvSpPr/>
          <p:nvPr/>
        </p:nvSpPr>
        <p:spPr>
          <a:xfrm>
            <a:off x="9230104" y="4653870"/>
            <a:ext cx="876920" cy="90026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26 Flecha izquierda y arriba"/>
          <p:cNvSpPr/>
          <p:nvPr/>
        </p:nvSpPr>
        <p:spPr>
          <a:xfrm rot="5400000">
            <a:off x="6738291" y="4680192"/>
            <a:ext cx="922096" cy="82578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27 Flecha abajo"/>
          <p:cNvSpPr/>
          <p:nvPr/>
        </p:nvSpPr>
        <p:spPr>
          <a:xfrm rot="5400000">
            <a:off x="5560730" y="3457145"/>
            <a:ext cx="490882" cy="733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28 Llamada de flecha a la izquierda"/>
          <p:cNvSpPr/>
          <p:nvPr/>
        </p:nvSpPr>
        <p:spPr>
          <a:xfrm rot="5400000">
            <a:off x="3469550" y="4064907"/>
            <a:ext cx="2083686" cy="3096110"/>
          </a:xfrm>
          <a:prstGeom prst="leftArrowCallout">
            <a:avLst>
              <a:gd name="adj1" fmla="val 13328"/>
              <a:gd name="adj2" fmla="val 14813"/>
              <a:gd name="adj3" fmla="val 15392"/>
              <a:gd name="adj4" fmla="val 53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29 CuadroTexto"/>
          <p:cNvSpPr txBox="1"/>
          <p:nvPr/>
        </p:nvSpPr>
        <p:spPr>
          <a:xfrm>
            <a:off x="3318939" y="5759543"/>
            <a:ext cx="2452477" cy="646331"/>
          </a:xfrm>
          <a:prstGeom prst="rect">
            <a:avLst/>
          </a:prstGeom>
          <a:noFill/>
        </p:spPr>
        <p:txBody>
          <a:bodyPr wrap="square" rtlCol="0">
            <a:spAutoFit/>
          </a:bodyPr>
          <a:lstStyle/>
          <a:p>
            <a:pPr algn="ctr"/>
            <a:r>
              <a:rPr lang="es-ES" b="1" i="1" dirty="0" smtClean="0">
                <a:solidFill>
                  <a:srgbClr val="FFFF00"/>
                </a:solidFill>
                <a:effectLst>
                  <a:outerShdw blurRad="38100" dist="38100" dir="2700000" algn="tl">
                    <a:srgbClr val="000000">
                      <a:alpha val="43137"/>
                    </a:srgbClr>
                  </a:outerShdw>
                </a:effectLst>
              </a:rPr>
              <a:t>DISEÑO DE UN PROCESO EFICIENTE</a:t>
            </a:r>
            <a:endParaRPr lang="es-AR" b="1" i="1" dirty="0">
              <a:solidFill>
                <a:srgbClr val="FFFF00"/>
              </a:solidFill>
              <a:effectLst>
                <a:outerShdw blurRad="38100" dist="38100" dir="2700000" algn="tl">
                  <a:srgbClr val="000000">
                    <a:alpha val="43137"/>
                  </a:srgbClr>
                </a:outerShdw>
              </a:effectLst>
            </a:endParaRPr>
          </a:p>
        </p:txBody>
      </p:sp>
      <p:sp>
        <p:nvSpPr>
          <p:cNvPr id="66" name="21 Rectángulo"/>
          <p:cNvSpPr/>
          <p:nvPr/>
        </p:nvSpPr>
        <p:spPr>
          <a:xfrm>
            <a:off x="10602534" y="3031902"/>
            <a:ext cx="1547664" cy="1815882"/>
          </a:xfrm>
          <a:prstGeom prst="rect">
            <a:avLst/>
          </a:prstGeom>
        </p:spPr>
        <p:txBody>
          <a:bodyPr wrap="square">
            <a:spAutoFit/>
          </a:bodyPr>
          <a:lstStyle/>
          <a:p>
            <a:pPr algn="ctr"/>
            <a:r>
              <a:rPr lang="es-AR" sz="1600" b="1" i="1" dirty="0" smtClean="0"/>
              <a:t>Es la mezcla de equipo y habilidades humanas que intervienen en un proceso</a:t>
            </a:r>
            <a:endParaRPr lang="es-AR" sz="1600" b="1" i="1" dirty="0"/>
          </a:p>
        </p:txBody>
      </p:sp>
      <p:sp>
        <p:nvSpPr>
          <p:cNvPr id="67" name="22 Rectángulo"/>
          <p:cNvSpPr/>
          <p:nvPr/>
        </p:nvSpPr>
        <p:spPr>
          <a:xfrm>
            <a:off x="4600599" y="1624429"/>
            <a:ext cx="2170740" cy="1569660"/>
          </a:xfrm>
          <a:prstGeom prst="rect">
            <a:avLst/>
          </a:prstGeom>
        </p:spPr>
        <p:txBody>
          <a:bodyPr wrap="square">
            <a:spAutoFit/>
          </a:bodyPr>
          <a:lstStyle/>
          <a:p>
            <a:pPr algn="ctr"/>
            <a:r>
              <a:rPr lang="es-AR" sz="1600" b="1" i="1" dirty="0" smtClean="0">
                <a:solidFill>
                  <a:prstClr val="black"/>
                </a:solidFill>
              </a:rPr>
              <a:t>Diseño de los procesos en relación con los  recursos necesarios y su óptima disposición técnica </a:t>
            </a:r>
            <a:endParaRPr lang="es-AR" sz="1600" b="1" i="1" dirty="0"/>
          </a:p>
        </p:txBody>
      </p:sp>
      <p:sp>
        <p:nvSpPr>
          <p:cNvPr id="68" name="30 Rectángulo"/>
          <p:cNvSpPr/>
          <p:nvPr/>
        </p:nvSpPr>
        <p:spPr>
          <a:xfrm>
            <a:off x="9573216" y="1172351"/>
            <a:ext cx="1895111" cy="1323439"/>
          </a:xfrm>
          <a:prstGeom prst="rect">
            <a:avLst/>
          </a:prstGeom>
        </p:spPr>
        <p:txBody>
          <a:bodyPr wrap="square">
            <a:spAutoFit/>
          </a:bodyPr>
          <a:lstStyle/>
          <a:p>
            <a:pPr algn="ctr"/>
            <a:r>
              <a:rPr lang="es-AR" sz="1600" b="1" i="1" dirty="0" smtClean="0">
                <a:solidFill>
                  <a:prstClr val="black"/>
                </a:solidFill>
              </a:rPr>
              <a:t>Cómo los clientes forman parte del y participan del proceso. </a:t>
            </a:r>
            <a:endParaRPr lang="es-AR" sz="1600" b="1" i="1" dirty="0"/>
          </a:p>
        </p:txBody>
      </p:sp>
      <p:sp>
        <p:nvSpPr>
          <p:cNvPr id="69" name="31 Rectángulo"/>
          <p:cNvSpPr/>
          <p:nvPr/>
        </p:nvSpPr>
        <p:spPr>
          <a:xfrm>
            <a:off x="9217442" y="5454518"/>
            <a:ext cx="2618957" cy="1323439"/>
          </a:xfrm>
          <a:prstGeom prst="rect">
            <a:avLst/>
          </a:prstGeom>
        </p:spPr>
        <p:txBody>
          <a:bodyPr wrap="square">
            <a:spAutoFit/>
          </a:bodyPr>
          <a:lstStyle/>
          <a:p>
            <a:pPr algn="ctr"/>
            <a:r>
              <a:rPr lang="es-AR" sz="1600" b="1" i="1" dirty="0" smtClean="0">
                <a:solidFill>
                  <a:prstClr val="black"/>
                </a:solidFill>
              </a:rPr>
              <a:t>Adaptabilidad de los recursos a una variedad de productos, niveles de producción, tareas y funciones</a:t>
            </a:r>
            <a:endParaRPr lang="es-AR" sz="1600" b="1" i="1" dirty="0"/>
          </a:p>
        </p:txBody>
      </p:sp>
      <p:sp>
        <p:nvSpPr>
          <p:cNvPr id="70" name="32 Rectángulo"/>
          <p:cNvSpPr/>
          <p:nvPr/>
        </p:nvSpPr>
        <p:spPr>
          <a:xfrm>
            <a:off x="2333521" y="4592400"/>
            <a:ext cx="1611945" cy="584775"/>
          </a:xfrm>
          <a:prstGeom prst="rect">
            <a:avLst/>
          </a:prstGeom>
        </p:spPr>
        <p:txBody>
          <a:bodyPr wrap="square">
            <a:spAutoFit/>
          </a:bodyPr>
          <a:lstStyle/>
          <a:p>
            <a:pPr algn="ctr"/>
            <a:r>
              <a:rPr lang="es-AR" sz="1600" b="1" i="1" dirty="0" smtClean="0">
                <a:solidFill>
                  <a:prstClr val="black"/>
                </a:solidFill>
              </a:rPr>
              <a:t>Reingeniería o mejora</a:t>
            </a:r>
            <a:endParaRPr lang="es-AR" sz="1600" b="1" i="1" dirty="0"/>
          </a:p>
        </p:txBody>
      </p:sp>
    </p:spTree>
    <p:extLst>
      <p:ext uri="{BB962C8B-B14F-4D97-AF65-F5344CB8AC3E}">
        <p14:creationId xmlns:p14="http://schemas.microsoft.com/office/powerpoint/2010/main" val="417644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48344"/>
            <a:ext cx="8911687" cy="1280890"/>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3" name="Marcador de contenido 2"/>
          <p:cNvSpPr>
            <a:spLocks noGrp="1"/>
          </p:cNvSpPr>
          <p:nvPr>
            <p:ph idx="1"/>
          </p:nvPr>
        </p:nvSpPr>
        <p:spPr>
          <a:xfrm>
            <a:off x="1175655" y="2481936"/>
            <a:ext cx="10778893" cy="3777622"/>
          </a:xfrm>
        </p:spPr>
        <p:txBody>
          <a:bodyPr>
            <a:noAutofit/>
          </a:bodyPr>
          <a:lstStyle/>
          <a:p>
            <a:r>
              <a:rPr lang="en-US" sz="2200" b="1" dirty="0">
                <a:solidFill>
                  <a:schemeClr val="tx1"/>
                </a:solidFill>
              </a:rPr>
              <a:t>OBJETIVOS </a:t>
            </a:r>
            <a:endParaRPr lang="en-US" sz="2200" b="1" dirty="0" smtClean="0">
              <a:solidFill>
                <a:schemeClr val="tx1"/>
              </a:solidFill>
            </a:endParaRPr>
          </a:p>
          <a:p>
            <a:pPr marL="0" indent="0">
              <a:buNone/>
            </a:pPr>
            <a:endParaRPr lang="en-US" sz="1000" dirty="0">
              <a:solidFill>
                <a:schemeClr val="tx1"/>
              </a:solidFill>
            </a:endParaRPr>
          </a:p>
          <a:p>
            <a:pPr marL="0" indent="0">
              <a:buNone/>
            </a:pPr>
            <a:r>
              <a:rPr lang="es-ES" sz="2200" b="1" dirty="0">
                <a:solidFill>
                  <a:schemeClr val="tx1"/>
                </a:solidFill>
              </a:rPr>
              <a:t>Establecer la conexión y diferencias entre los conceptos misión, valores y visión. </a:t>
            </a:r>
          </a:p>
          <a:p>
            <a:pPr marL="0" indent="0">
              <a:buNone/>
            </a:pPr>
            <a:r>
              <a:rPr lang="es-ES" sz="2200" b="1" dirty="0" smtClean="0">
                <a:solidFill>
                  <a:schemeClr val="tx1"/>
                </a:solidFill>
              </a:rPr>
              <a:t>Narrar </a:t>
            </a:r>
            <a:r>
              <a:rPr lang="es-ES" sz="2200" b="1" dirty="0">
                <a:solidFill>
                  <a:schemeClr val="tx1"/>
                </a:solidFill>
              </a:rPr>
              <a:t>la relación clave entre valores, decisiones y conductas como aspectos fundamentales a tener en cuenta en cualquier cultura de empresa. </a:t>
            </a:r>
          </a:p>
          <a:p>
            <a:pPr marL="0" indent="0">
              <a:buNone/>
            </a:pPr>
            <a:r>
              <a:rPr lang="es-ES" sz="2200" b="1" dirty="0">
                <a:solidFill>
                  <a:schemeClr val="tx1"/>
                </a:solidFill>
              </a:rPr>
              <a:t>Destacar los códigos de conducta como elementos clave del negocio. </a:t>
            </a:r>
          </a:p>
          <a:p>
            <a:pPr marL="0" indent="0">
              <a:buNone/>
            </a:pPr>
            <a:r>
              <a:rPr lang="es-ES" sz="2200" b="1" dirty="0" smtClean="0">
                <a:solidFill>
                  <a:schemeClr val="tx1"/>
                </a:solidFill>
              </a:rPr>
              <a:t>Situar </a:t>
            </a:r>
            <a:r>
              <a:rPr lang="es-ES" sz="2200" b="1" dirty="0">
                <a:solidFill>
                  <a:schemeClr val="tx1"/>
                </a:solidFill>
              </a:rPr>
              <a:t>la comunicación de la cultura empresarial como un ítem de valor fundamental en las </a:t>
            </a:r>
            <a:r>
              <a:rPr lang="es-ES" sz="2200" b="1" dirty="0" smtClean="0">
                <a:solidFill>
                  <a:schemeClr val="tx1"/>
                </a:solidFill>
              </a:rPr>
              <a:t>organizaciones.</a:t>
            </a:r>
            <a:endParaRPr lang="en-US" dirty="0"/>
          </a:p>
          <a:p>
            <a:pPr marL="0" indent="0">
              <a:buNone/>
            </a:pPr>
            <a:r>
              <a:rPr lang="es-ES" sz="2200" b="1" dirty="0">
                <a:solidFill>
                  <a:schemeClr val="tx1"/>
                </a:solidFill>
              </a:rPr>
              <a:t>Exponer el funcionamiento del modelo de negocio. </a:t>
            </a:r>
          </a:p>
          <a:p>
            <a:pPr marL="0" indent="0">
              <a:buNone/>
            </a:pPr>
            <a:endParaRPr lang="es-ES" sz="2200" b="1" dirty="0" smtClean="0">
              <a:solidFill>
                <a:schemeClr val="tx1"/>
              </a:solidFill>
            </a:endParaRPr>
          </a:p>
          <a:p>
            <a:endParaRPr lang="en-US" dirty="0"/>
          </a:p>
          <a:p>
            <a:r>
              <a:rPr lang="es-ES" dirty="0"/>
              <a:t>Exponer el funcionamiento del modelo de negocio. </a:t>
            </a:r>
          </a:p>
          <a:p>
            <a:pPr marL="0" indent="0">
              <a:buNone/>
            </a:pPr>
            <a:endParaRPr lang="es-ES" sz="2200" b="1" dirty="0">
              <a:solidFill>
                <a:schemeClr val="tx1"/>
              </a:solidFill>
            </a:endParaRPr>
          </a:p>
          <a:p>
            <a:endParaRPr lang="en-US" sz="2200" dirty="0">
              <a:solidFill>
                <a:schemeClr val="tx1"/>
              </a:solidFill>
            </a:endParaRPr>
          </a:p>
        </p:txBody>
      </p:sp>
      <p:sp>
        <p:nvSpPr>
          <p:cNvPr id="4" name="Título 1"/>
          <p:cNvSpPr txBox="1">
            <a:spLocks/>
          </p:cNvSpPr>
          <p:nvPr/>
        </p:nvSpPr>
        <p:spPr>
          <a:xfrm>
            <a:off x="2589213" y="2514600"/>
            <a:ext cx="8915399" cy="22627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effectLst>
                <a:outerShdw blurRad="38100" dist="38100" dir="2700000" algn="tl">
                  <a:srgbClr val="000000">
                    <a:alpha val="43137"/>
                  </a:srgbClr>
                </a:outerShdw>
              </a:effectLst>
            </a:endParaRPr>
          </a:p>
        </p:txBody>
      </p:sp>
      <p:sp>
        <p:nvSpPr>
          <p:cNvPr id="5" name="Subtítulo 2"/>
          <p:cNvSpPr txBox="1">
            <a:spLocks/>
          </p:cNvSpPr>
          <p:nvPr/>
        </p:nvSpPr>
        <p:spPr>
          <a:xfrm>
            <a:off x="2589213" y="4777379"/>
            <a:ext cx="8915399" cy="1126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3600" b="1" i="1" dirty="0">
              <a:effectLst>
                <a:outerShdw blurRad="38100" dist="38100" dir="2700000" algn="tl">
                  <a:srgbClr val="000000">
                    <a:alpha val="43137"/>
                  </a:srgbClr>
                </a:outerShdw>
              </a:effectLst>
            </a:endParaRPr>
          </a:p>
        </p:txBody>
      </p:sp>
      <p:sp>
        <p:nvSpPr>
          <p:cNvPr id="6" name="CuadroTexto 5"/>
          <p:cNvSpPr txBox="1"/>
          <p:nvPr/>
        </p:nvSpPr>
        <p:spPr>
          <a:xfrm>
            <a:off x="3765095" y="1799767"/>
            <a:ext cx="4391932" cy="492443"/>
          </a:xfrm>
          <a:prstGeom prst="rect">
            <a:avLst/>
          </a:prstGeom>
          <a:noFill/>
        </p:spPr>
        <p:txBody>
          <a:bodyPr wrap="square" rtlCol="0">
            <a:spAutoFit/>
          </a:bodyPr>
          <a:lstStyle/>
          <a:p>
            <a:pPr algn="ctr"/>
            <a:r>
              <a:rPr lang="es-ES" sz="2600" b="1" i="1" dirty="0" smtClean="0">
                <a:effectLst>
                  <a:outerShdw blurRad="38100" dist="38100" dir="2700000" algn="tl">
                    <a:srgbClr val="000000">
                      <a:alpha val="43137"/>
                    </a:srgbClr>
                  </a:outerShdw>
                </a:effectLst>
              </a:rPr>
              <a:t>VISIÓN, MISIÓN, VALORES</a:t>
            </a:r>
            <a:endParaRPr lang="en-US" sz="2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7149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032167"/>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DECISIONES SOBRE LOS PROCESOS</a:t>
            </a:r>
            <a:endParaRPr lang="en-US" sz="2400" b="1" dirty="0" smtClean="0">
              <a:solidFill>
                <a:schemeClr val="tx1"/>
              </a:solidFill>
            </a:endParaRPr>
          </a:p>
        </p:txBody>
      </p:sp>
      <p:sp>
        <p:nvSpPr>
          <p:cNvPr id="29" name="3 Rectángulo redondeado"/>
          <p:cNvSpPr/>
          <p:nvPr/>
        </p:nvSpPr>
        <p:spPr>
          <a:xfrm>
            <a:off x="762580" y="2285421"/>
            <a:ext cx="1620180" cy="1449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4 CuadroTexto"/>
          <p:cNvSpPr txBox="1"/>
          <p:nvPr/>
        </p:nvSpPr>
        <p:spPr>
          <a:xfrm>
            <a:off x="762580" y="2537898"/>
            <a:ext cx="1620180" cy="1015663"/>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PROCESOS </a:t>
            </a:r>
          </a:p>
          <a:p>
            <a:pPr algn="ctr"/>
            <a:r>
              <a:rPr lang="es-ES" sz="2000" b="1" dirty="0" smtClean="0">
                <a:solidFill>
                  <a:srgbClr val="FFFF00"/>
                </a:solidFill>
                <a:effectLst>
                  <a:outerShdw blurRad="38100" dist="38100" dir="2700000" algn="tl">
                    <a:srgbClr val="000000">
                      <a:alpha val="43137"/>
                    </a:srgbClr>
                  </a:outerShdw>
                </a:effectLst>
              </a:rPr>
              <a:t>DE </a:t>
            </a:r>
          </a:p>
          <a:p>
            <a:pPr algn="ctr"/>
            <a:r>
              <a:rPr lang="es-ES" sz="2000" b="1" dirty="0" smtClean="0">
                <a:solidFill>
                  <a:srgbClr val="FFFF00"/>
                </a:solidFill>
                <a:effectLst>
                  <a:outerShdw blurRad="38100" dist="38100" dir="2700000" algn="tl">
                    <a:srgbClr val="000000">
                      <a:alpha val="43137"/>
                    </a:srgbClr>
                  </a:outerShdw>
                </a:effectLst>
              </a:rPr>
              <a:t>SERVICIO</a:t>
            </a:r>
            <a:endParaRPr lang="es-AR" sz="2000" b="1" dirty="0">
              <a:solidFill>
                <a:srgbClr val="FFFF00"/>
              </a:solidFill>
              <a:effectLst>
                <a:outerShdw blurRad="38100" dist="38100" dir="2700000" algn="tl">
                  <a:srgbClr val="000000">
                    <a:alpha val="43137"/>
                  </a:srgbClr>
                </a:outerShdw>
              </a:effectLst>
            </a:endParaRPr>
          </a:p>
        </p:txBody>
      </p:sp>
      <p:sp>
        <p:nvSpPr>
          <p:cNvPr id="31" name="33 Rectángulo"/>
          <p:cNvSpPr/>
          <p:nvPr/>
        </p:nvSpPr>
        <p:spPr>
          <a:xfrm>
            <a:off x="5926415" y="3030986"/>
            <a:ext cx="5757585" cy="3600400"/>
          </a:xfrm>
          <a:prstGeom prst="rect">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2" name="34 Elipse"/>
          <p:cNvSpPr/>
          <p:nvPr/>
        </p:nvSpPr>
        <p:spPr>
          <a:xfrm>
            <a:off x="6084929" y="3149517"/>
            <a:ext cx="1440160" cy="792088"/>
          </a:xfrm>
          <a:prstGeom prst="ellipse">
            <a:avLst/>
          </a:prstGeom>
          <a:solidFill>
            <a:schemeClr val="accent1">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35 CuadroTexto"/>
          <p:cNvSpPr txBox="1"/>
          <p:nvPr/>
        </p:nvSpPr>
        <p:spPr>
          <a:xfrm>
            <a:off x="6084929" y="3365541"/>
            <a:ext cx="1440160"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Mostrador</a:t>
            </a:r>
            <a:endParaRPr lang="es-AR" b="1" i="1" dirty="0">
              <a:effectLst>
                <a:outerShdw blurRad="38100" dist="38100" dir="2700000" algn="tl">
                  <a:srgbClr val="000000">
                    <a:alpha val="43137"/>
                  </a:srgbClr>
                </a:outerShdw>
              </a:effectLst>
            </a:endParaRPr>
          </a:p>
        </p:txBody>
      </p:sp>
      <p:sp>
        <p:nvSpPr>
          <p:cNvPr id="34" name="36 Elipse"/>
          <p:cNvSpPr/>
          <p:nvPr/>
        </p:nvSpPr>
        <p:spPr>
          <a:xfrm>
            <a:off x="8071392" y="4445661"/>
            <a:ext cx="1440160" cy="792088"/>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37 CuadroTexto"/>
          <p:cNvSpPr txBox="1"/>
          <p:nvPr/>
        </p:nvSpPr>
        <p:spPr>
          <a:xfrm>
            <a:off x="8071392" y="4517669"/>
            <a:ext cx="1440160" cy="646331"/>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Oficina Híbrida</a:t>
            </a:r>
            <a:endParaRPr lang="es-AR" b="1" i="1" dirty="0">
              <a:effectLst>
                <a:outerShdw blurRad="38100" dist="38100" dir="2700000" algn="tl">
                  <a:srgbClr val="000000">
                    <a:alpha val="43137"/>
                  </a:srgbClr>
                </a:outerShdw>
              </a:effectLst>
            </a:endParaRPr>
          </a:p>
        </p:txBody>
      </p:sp>
      <p:sp>
        <p:nvSpPr>
          <p:cNvPr id="36" name="38 Elipse"/>
          <p:cNvSpPr/>
          <p:nvPr/>
        </p:nvSpPr>
        <p:spPr>
          <a:xfrm>
            <a:off x="10078893" y="5669797"/>
            <a:ext cx="1440160" cy="792088"/>
          </a:xfrm>
          <a:prstGeom prst="ellipse">
            <a:avLst/>
          </a:prstGeom>
          <a:solidFill>
            <a:srgbClr val="C2467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39 CuadroTexto"/>
          <p:cNvSpPr txBox="1"/>
          <p:nvPr/>
        </p:nvSpPr>
        <p:spPr>
          <a:xfrm>
            <a:off x="10078893" y="5885821"/>
            <a:ext cx="1440160"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Trastienda</a:t>
            </a:r>
            <a:endParaRPr lang="es-AR" b="1" i="1" dirty="0">
              <a:effectLst>
                <a:outerShdw blurRad="38100" dist="38100" dir="2700000" algn="tl">
                  <a:srgbClr val="000000">
                    <a:alpha val="43137"/>
                  </a:srgbClr>
                </a:outerShdw>
              </a:effectLst>
            </a:endParaRPr>
          </a:p>
        </p:txBody>
      </p:sp>
      <p:cxnSp>
        <p:nvCxnSpPr>
          <p:cNvPr id="38" name="41 Conector recto"/>
          <p:cNvCxnSpPr/>
          <p:nvPr/>
        </p:nvCxnSpPr>
        <p:spPr>
          <a:xfrm flipH="1" flipV="1">
            <a:off x="5909608" y="1806850"/>
            <a:ext cx="14372" cy="1198651"/>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42 Conector recto"/>
          <p:cNvCxnSpPr/>
          <p:nvPr/>
        </p:nvCxnSpPr>
        <p:spPr>
          <a:xfrm flipH="1" flipV="1">
            <a:off x="7753770" y="1806850"/>
            <a:ext cx="29590" cy="1198651"/>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43 Conector recto"/>
          <p:cNvCxnSpPr/>
          <p:nvPr/>
        </p:nvCxnSpPr>
        <p:spPr>
          <a:xfrm flipV="1">
            <a:off x="11633479" y="1806850"/>
            <a:ext cx="16655" cy="1198651"/>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44 Conector recto"/>
          <p:cNvCxnSpPr/>
          <p:nvPr/>
        </p:nvCxnSpPr>
        <p:spPr>
          <a:xfrm flipH="1" flipV="1">
            <a:off x="9655568" y="1806850"/>
            <a:ext cx="12657" cy="1198651"/>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46 Conector recto"/>
          <p:cNvCxnSpPr/>
          <p:nvPr/>
        </p:nvCxnSpPr>
        <p:spPr>
          <a:xfrm>
            <a:off x="3395645" y="3097365"/>
            <a:ext cx="2497155" cy="1502"/>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48 Conector recto"/>
          <p:cNvCxnSpPr/>
          <p:nvPr/>
        </p:nvCxnSpPr>
        <p:spPr>
          <a:xfrm>
            <a:off x="3395645" y="4304680"/>
            <a:ext cx="2497155"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49 Conector recto"/>
          <p:cNvCxnSpPr/>
          <p:nvPr/>
        </p:nvCxnSpPr>
        <p:spPr>
          <a:xfrm flipV="1">
            <a:off x="3395645" y="5452533"/>
            <a:ext cx="2497155" cy="1488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50 Conector recto"/>
          <p:cNvCxnSpPr/>
          <p:nvPr/>
        </p:nvCxnSpPr>
        <p:spPr>
          <a:xfrm>
            <a:off x="3395645" y="6605901"/>
            <a:ext cx="251396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53 Conector recto de flecha"/>
          <p:cNvCxnSpPr/>
          <p:nvPr/>
        </p:nvCxnSpPr>
        <p:spPr>
          <a:xfrm>
            <a:off x="5892800" y="1806850"/>
            <a:ext cx="5774545" cy="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55 Conector recto de flecha"/>
          <p:cNvCxnSpPr/>
          <p:nvPr/>
        </p:nvCxnSpPr>
        <p:spPr>
          <a:xfrm>
            <a:off x="3378837" y="3081785"/>
            <a:ext cx="0" cy="360040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57 Conector recto"/>
          <p:cNvCxnSpPr/>
          <p:nvPr/>
        </p:nvCxnSpPr>
        <p:spPr>
          <a:xfrm flipH="1" flipV="1">
            <a:off x="3755687" y="1997389"/>
            <a:ext cx="2153921" cy="108118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1" name="58 CuadroTexto"/>
          <p:cNvSpPr txBox="1"/>
          <p:nvPr/>
        </p:nvSpPr>
        <p:spPr>
          <a:xfrm>
            <a:off x="4280609" y="2026979"/>
            <a:ext cx="1440160" cy="523220"/>
          </a:xfrm>
          <a:prstGeom prst="rect">
            <a:avLst/>
          </a:prstGeom>
          <a:noFill/>
        </p:spPr>
        <p:txBody>
          <a:bodyPr wrap="square" rtlCol="0">
            <a:spAutoFit/>
          </a:bodyPr>
          <a:lstStyle/>
          <a:p>
            <a:pPr algn="r"/>
            <a:r>
              <a:rPr lang="es-ES" sz="1400" b="1" i="1" dirty="0" smtClean="0">
                <a:effectLst>
                  <a:outerShdw blurRad="38100" dist="38100" dir="2700000" algn="tl">
                    <a:srgbClr val="000000">
                      <a:alpha val="43137"/>
                    </a:srgbClr>
                  </a:outerShdw>
                </a:effectLst>
              </a:rPr>
              <a:t>Paquete de Servicios</a:t>
            </a:r>
            <a:endParaRPr lang="es-AR" sz="1400" b="1" i="1" dirty="0">
              <a:effectLst>
                <a:outerShdw blurRad="38100" dist="38100" dir="2700000" algn="tl">
                  <a:srgbClr val="000000">
                    <a:alpha val="43137"/>
                  </a:srgbClr>
                </a:outerShdw>
              </a:effectLst>
            </a:endParaRPr>
          </a:p>
        </p:txBody>
      </p:sp>
      <p:sp>
        <p:nvSpPr>
          <p:cNvPr id="72" name="59 CuadroTexto"/>
          <p:cNvSpPr txBox="1"/>
          <p:nvPr/>
        </p:nvSpPr>
        <p:spPr>
          <a:xfrm>
            <a:off x="3310810" y="2501445"/>
            <a:ext cx="1584176" cy="523220"/>
          </a:xfrm>
          <a:prstGeom prst="rect">
            <a:avLst/>
          </a:prstGeom>
          <a:noFill/>
        </p:spPr>
        <p:txBody>
          <a:bodyPr wrap="square" rtlCol="0">
            <a:spAutoFit/>
          </a:bodyPr>
          <a:lstStyle/>
          <a:p>
            <a:pPr algn="r"/>
            <a:r>
              <a:rPr lang="es-ES" sz="1400" b="1" i="1" dirty="0" smtClean="0">
                <a:effectLst>
                  <a:outerShdw blurRad="38100" dist="38100" dir="2700000" algn="tl">
                    <a:srgbClr val="000000">
                      <a:alpha val="43137"/>
                    </a:srgbClr>
                  </a:outerShdw>
                </a:effectLst>
              </a:rPr>
              <a:t>Características del Proceso</a:t>
            </a:r>
            <a:endParaRPr lang="es-AR" sz="1400" b="1" i="1" dirty="0">
              <a:effectLst>
                <a:outerShdw blurRad="38100" dist="38100" dir="2700000" algn="tl">
                  <a:srgbClr val="000000">
                    <a:alpha val="43137"/>
                  </a:srgbClr>
                </a:outerShdw>
              </a:effectLst>
            </a:endParaRPr>
          </a:p>
        </p:txBody>
      </p:sp>
      <p:sp>
        <p:nvSpPr>
          <p:cNvPr id="73" name="73 Rectángulo"/>
          <p:cNvSpPr/>
          <p:nvPr/>
        </p:nvSpPr>
        <p:spPr>
          <a:xfrm>
            <a:off x="6271192" y="1468296"/>
            <a:ext cx="4896544" cy="323165"/>
          </a:xfrm>
          <a:prstGeom prst="rect">
            <a:avLst/>
          </a:prstGeom>
        </p:spPr>
        <p:txBody>
          <a:bodyPr wrap="square">
            <a:spAutoFit/>
          </a:bodyPr>
          <a:lstStyle/>
          <a:p>
            <a:pPr algn="ctr"/>
            <a:r>
              <a:rPr lang="es-AR" sz="1500" b="1" i="1" dirty="0" smtClean="0">
                <a:effectLst>
                  <a:outerShdw blurRad="38100" dist="38100" dir="2700000" algn="tl">
                    <a:srgbClr val="000000">
                      <a:alpha val="43137"/>
                    </a:srgbClr>
                  </a:outerShdw>
                </a:effectLst>
              </a:rPr>
              <a:t>Menos contacto con el cliente y personalización</a:t>
            </a:r>
            <a:endParaRPr lang="es-AR" sz="1500" b="1" i="1" dirty="0">
              <a:effectLst>
                <a:outerShdw blurRad="38100" dist="38100" dir="2700000" algn="tl">
                  <a:srgbClr val="000000">
                    <a:alpha val="43137"/>
                  </a:srgbClr>
                </a:outerShdw>
              </a:effectLst>
            </a:endParaRPr>
          </a:p>
        </p:txBody>
      </p:sp>
      <p:sp>
        <p:nvSpPr>
          <p:cNvPr id="74" name="74 Rectángulo"/>
          <p:cNvSpPr/>
          <p:nvPr/>
        </p:nvSpPr>
        <p:spPr>
          <a:xfrm rot="16200000">
            <a:off x="1564723" y="4592381"/>
            <a:ext cx="3120915" cy="523220"/>
          </a:xfrm>
          <a:prstGeom prst="rect">
            <a:avLst/>
          </a:prstGeom>
        </p:spPr>
        <p:txBody>
          <a:bodyPr wrap="square">
            <a:spAutoFit/>
          </a:bodyPr>
          <a:lstStyle/>
          <a:p>
            <a:pPr algn="ctr"/>
            <a:r>
              <a:rPr lang="es-AR" sz="1400" b="1" i="1" dirty="0" smtClean="0">
                <a:effectLst>
                  <a:outerShdw blurRad="38100" dist="38100" dir="2700000" algn="tl">
                    <a:srgbClr val="000000">
                      <a:alpha val="43137"/>
                    </a:srgbClr>
                  </a:outerShdw>
                </a:effectLst>
              </a:rPr>
              <a:t>Menos complejidad y divergencia, más flujos en línea</a:t>
            </a:r>
            <a:endParaRPr lang="es-AR" sz="1400" b="1" i="1" dirty="0">
              <a:effectLst>
                <a:outerShdw blurRad="38100" dist="38100" dir="2700000" algn="tl">
                  <a:srgbClr val="000000">
                    <a:alpha val="43137"/>
                  </a:srgbClr>
                </a:outerShdw>
              </a:effectLst>
            </a:endParaRPr>
          </a:p>
        </p:txBody>
      </p:sp>
      <p:sp>
        <p:nvSpPr>
          <p:cNvPr id="75" name="75 Rectángulo"/>
          <p:cNvSpPr/>
          <p:nvPr/>
        </p:nvSpPr>
        <p:spPr>
          <a:xfrm>
            <a:off x="3395645" y="3246839"/>
            <a:ext cx="2497155" cy="738664"/>
          </a:xfrm>
          <a:prstGeom prst="rect">
            <a:avLst/>
          </a:prstGeom>
        </p:spPr>
        <p:txBody>
          <a:bodyPr wrap="square">
            <a:spAutoFit/>
          </a:bodyPr>
          <a:lstStyle/>
          <a:p>
            <a:r>
              <a:rPr lang="es-AR" sz="1400" b="1" dirty="0" smtClean="0"/>
              <a:t>Flujos flexibles, trabajo complejo con muchas excepciones</a:t>
            </a:r>
            <a:endParaRPr lang="es-AR" sz="1400" b="1" dirty="0"/>
          </a:p>
        </p:txBody>
      </p:sp>
      <p:sp>
        <p:nvSpPr>
          <p:cNvPr id="76" name="76 Rectángulo"/>
          <p:cNvSpPr/>
          <p:nvPr/>
        </p:nvSpPr>
        <p:spPr>
          <a:xfrm>
            <a:off x="3395646" y="5651794"/>
            <a:ext cx="2497154" cy="954107"/>
          </a:xfrm>
          <a:prstGeom prst="rect">
            <a:avLst/>
          </a:prstGeom>
        </p:spPr>
        <p:txBody>
          <a:bodyPr wrap="square">
            <a:spAutoFit/>
          </a:bodyPr>
          <a:lstStyle/>
          <a:p>
            <a:r>
              <a:rPr lang="es-AR" sz="1400" b="1" dirty="0" smtClean="0"/>
              <a:t>Flujos en línea, trabajo rutinario que los empleados comprenden fácilmente</a:t>
            </a:r>
            <a:endParaRPr lang="es-AR" sz="1400" b="1" dirty="0"/>
          </a:p>
        </p:txBody>
      </p:sp>
      <p:sp>
        <p:nvSpPr>
          <p:cNvPr id="77" name="77 Rectángulo"/>
          <p:cNvSpPr/>
          <p:nvPr/>
        </p:nvSpPr>
        <p:spPr>
          <a:xfrm>
            <a:off x="3395645" y="4330165"/>
            <a:ext cx="2497155" cy="954107"/>
          </a:xfrm>
          <a:prstGeom prst="rect">
            <a:avLst/>
          </a:prstGeom>
        </p:spPr>
        <p:txBody>
          <a:bodyPr wrap="square">
            <a:spAutoFit/>
          </a:bodyPr>
          <a:lstStyle/>
          <a:p>
            <a:r>
              <a:rPr lang="es-AR" sz="1400" b="1" dirty="0" smtClean="0"/>
              <a:t>Flujos flexibles, rutas dominantes trabajo complejidad moderada con algunas excepciones</a:t>
            </a:r>
            <a:endParaRPr lang="es-AR" sz="1400" b="1" dirty="0"/>
          </a:p>
        </p:txBody>
      </p:sp>
      <p:sp>
        <p:nvSpPr>
          <p:cNvPr id="78" name="78 Rectángulo"/>
          <p:cNvSpPr/>
          <p:nvPr/>
        </p:nvSpPr>
        <p:spPr>
          <a:xfrm>
            <a:off x="5911736" y="1954056"/>
            <a:ext cx="1860365" cy="954107"/>
          </a:xfrm>
          <a:prstGeom prst="rect">
            <a:avLst/>
          </a:prstGeom>
        </p:spPr>
        <p:txBody>
          <a:bodyPr wrap="square">
            <a:spAutoFit/>
          </a:bodyPr>
          <a:lstStyle/>
          <a:p>
            <a:pPr algn="ctr"/>
            <a:r>
              <a:rPr lang="es-AR" sz="1400" b="1" dirty="0" smtClean="0"/>
              <a:t>Mucha interacción con los clientes, servicio altamente personalizado</a:t>
            </a:r>
            <a:endParaRPr lang="es-AR" sz="1400" b="1" dirty="0"/>
          </a:p>
        </p:txBody>
      </p:sp>
      <p:sp>
        <p:nvSpPr>
          <p:cNvPr id="79" name="80 Rectángulo"/>
          <p:cNvSpPr/>
          <p:nvPr/>
        </p:nvSpPr>
        <p:spPr>
          <a:xfrm>
            <a:off x="7808105" y="1899172"/>
            <a:ext cx="1929250" cy="1169551"/>
          </a:xfrm>
          <a:prstGeom prst="rect">
            <a:avLst/>
          </a:prstGeom>
        </p:spPr>
        <p:txBody>
          <a:bodyPr wrap="square">
            <a:spAutoFit/>
          </a:bodyPr>
          <a:lstStyle/>
          <a:p>
            <a:pPr algn="ctr"/>
            <a:r>
              <a:rPr lang="es-AR" sz="1400" b="1" dirty="0" smtClean="0"/>
              <a:t>Cierta interacción con los clientes, servicios estándar con pocas opciones</a:t>
            </a:r>
            <a:endParaRPr lang="es-AR" sz="1400" b="1" dirty="0"/>
          </a:p>
        </p:txBody>
      </p:sp>
      <p:sp>
        <p:nvSpPr>
          <p:cNvPr id="80" name="81 Rectángulo"/>
          <p:cNvSpPr/>
          <p:nvPr/>
        </p:nvSpPr>
        <p:spPr>
          <a:xfrm>
            <a:off x="9785317" y="1922198"/>
            <a:ext cx="1800200" cy="954107"/>
          </a:xfrm>
          <a:prstGeom prst="rect">
            <a:avLst/>
          </a:prstGeom>
        </p:spPr>
        <p:txBody>
          <a:bodyPr wrap="square">
            <a:spAutoFit/>
          </a:bodyPr>
          <a:lstStyle/>
          <a:p>
            <a:pPr algn="ctr"/>
            <a:r>
              <a:rPr lang="es-AR" sz="1400" b="1" dirty="0" smtClean="0"/>
              <a:t>Poca interacción con los clientes, servicios estandarizados</a:t>
            </a:r>
            <a:endParaRPr lang="es-AR" sz="1400" b="1" dirty="0"/>
          </a:p>
        </p:txBody>
      </p:sp>
    </p:spTree>
    <p:extLst>
      <p:ext uri="{BB962C8B-B14F-4D97-AF65-F5344CB8AC3E}">
        <p14:creationId xmlns:p14="http://schemas.microsoft.com/office/powerpoint/2010/main" val="30501159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032167"/>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DECISIONES SOBRE LOS PROCESOS</a:t>
            </a:r>
            <a:endParaRPr lang="en-US" sz="2400" b="1" dirty="0" smtClean="0">
              <a:solidFill>
                <a:schemeClr val="tx1"/>
              </a:solidFill>
            </a:endParaRPr>
          </a:p>
        </p:txBody>
      </p:sp>
      <p:sp>
        <p:nvSpPr>
          <p:cNvPr id="29" name="3 Rectángulo redondeado"/>
          <p:cNvSpPr/>
          <p:nvPr/>
        </p:nvSpPr>
        <p:spPr>
          <a:xfrm>
            <a:off x="762580" y="2285421"/>
            <a:ext cx="1620180" cy="1449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4 CuadroTexto"/>
          <p:cNvSpPr txBox="1"/>
          <p:nvPr/>
        </p:nvSpPr>
        <p:spPr>
          <a:xfrm>
            <a:off x="762580" y="2537898"/>
            <a:ext cx="1620180" cy="1015663"/>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PROCESOS </a:t>
            </a:r>
          </a:p>
          <a:p>
            <a:pPr algn="ctr"/>
            <a:r>
              <a:rPr lang="es-ES" sz="2000" b="1" dirty="0" smtClean="0">
                <a:solidFill>
                  <a:srgbClr val="FFFF00"/>
                </a:solidFill>
                <a:effectLst>
                  <a:outerShdw blurRad="38100" dist="38100" dir="2700000" algn="tl">
                    <a:srgbClr val="000000">
                      <a:alpha val="43137"/>
                    </a:srgbClr>
                  </a:outerShdw>
                </a:effectLst>
              </a:rPr>
              <a:t>DE </a:t>
            </a:r>
          </a:p>
          <a:p>
            <a:pPr algn="ctr"/>
            <a:r>
              <a:rPr lang="es-ES" sz="2000" b="1" dirty="0" smtClean="0">
                <a:solidFill>
                  <a:srgbClr val="FFFF00"/>
                </a:solidFill>
                <a:effectLst>
                  <a:outerShdw blurRad="38100" dist="38100" dir="2700000" algn="tl">
                    <a:srgbClr val="000000">
                      <a:alpha val="43137"/>
                    </a:srgbClr>
                  </a:outerShdw>
                </a:effectLst>
              </a:rPr>
              <a:t>SERVICIO</a:t>
            </a:r>
            <a:endParaRPr lang="es-AR" sz="2000" b="1" dirty="0">
              <a:solidFill>
                <a:srgbClr val="FFFF00"/>
              </a:solidFill>
              <a:effectLst>
                <a:outerShdw blurRad="38100" dist="38100" dir="2700000" algn="tl">
                  <a:srgbClr val="000000">
                    <a:alpha val="43137"/>
                  </a:srgbClr>
                </a:outerShdw>
              </a:effectLst>
            </a:endParaRPr>
          </a:p>
        </p:txBody>
      </p:sp>
      <p:sp>
        <p:nvSpPr>
          <p:cNvPr id="49" name="22 CuadroTexto"/>
          <p:cNvSpPr txBox="1"/>
          <p:nvPr/>
        </p:nvSpPr>
        <p:spPr>
          <a:xfrm>
            <a:off x="5184886" y="1867190"/>
            <a:ext cx="3755918" cy="430887"/>
          </a:xfrm>
          <a:prstGeom prst="rect">
            <a:avLst/>
          </a:prstGeom>
          <a:solidFill>
            <a:schemeClr val="tx2">
              <a:lumMod val="20000"/>
              <a:lumOff val="80000"/>
            </a:schemeClr>
          </a:solidFill>
          <a:ln w="57150">
            <a:solidFill>
              <a:schemeClr val="tx2">
                <a:lumMod val="50000"/>
              </a:schemeClr>
            </a:solidFill>
          </a:ln>
        </p:spPr>
        <p:txBody>
          <a:bodyPr wrap="square" rtlCol="0">
            <a:spAutoFit/>
          </a:bodyPr>
          <a:lstStyle/>
          <a:p>
            <a:pPr algn="ctr"/>
            <a:r>
              <a:rPr lang="es-ES" sz="2200" b="1" i="1" dirty="0" smtClean="0">
                <a:effectLst>
                  <a:outerShdw blurRad="38100" dist="38100" dir="2700000" algn="tl">
                    <a:srgbClr val="000000">
                      <a:alpha val="43137"/>
                    </a:srgbClr>
                  </a:outerShdw>
                </a:effectLst>
              </a:rPr>
              <a:t>SERVICIO DE MOSTRADOR</a:t>
            </a:r>
            <a:endParaRPr lang="es-AR" sz="2200" b="1" i="1" dirty="0">
              <a:effectLst>
                <a:outerShdw blurRad="38100" dist="38100" dir="2700000" algn="tl">
                  <a:srgbClr val="000000">
                    <a:alpha val="43137"/>
                  </a:srgbClr>
                </a:outerShdw>
              </a:effectLst>
            </a:endParaRPr>
          </a:p>
        </p:txBody>
      </p:sp>
      <p:sp>
        <p:nvSpPr>
          <p:cNvPr id="50" name="27 Rectángulo"/>
          <p:cNvSpPr/>
          <p:nvPr/>
        </p:nvSpPr>
        <p:spPr>
          <a:xfrm>
            <a:off x="2540003" y="2724161"/>
            <a:ext cx="9211733" cy="3724096"/>
          </a:xfrm>
          <a:prstGeom prst="rect">
            <a:avLst/>
          </a:prstGeom>
        </p:spPr>
        <p:txBody>
          <a:bodyPr wrap="square">
            <a:spAutoFit/>
          </a:bodyPr>
          <a:lstStyle/>
          <a:p>
            <a:pPr marL="342900" indent="-342900" algn="ctr">
              <a:spcAft>
                <a:spcPts val="1200"/>
              </a:spcAft>
              <a:buAutoNum type="arabicPeriod"/>
            </a:pPr>
            <a:r>
              <a:rPr lang="es-AR" sz="2000" b="1" i="1" dirty="0" smtClean="0">
                <a:effectLst>
                  <a:outerShdw blurRad="38100" dist="38100" dir="2700000" algn="tl">
                    <a:srgbClr val="000000">
                      <a:alpha val="43137"/>
                    </a:srgbClr>
                  </a:outerShdw>
                </a:effectLst>
              </a:rPr>
              <a:t>ESTRUCTURA DEL PROCESO: </a:t>
            </a:r>
            <a:r>
              <a:rPr lang="es-AR" b="1" dirty="0" smtClean="0"/>
              <a:t>Los </a:t>
            </a:r>
            <a:r>
              <a:rPr lang="es-AR" b="1" dirty="0" err="1" smtClean="0"/>
              <a:t>stakeholder´s</a:t>
            </a:r>
            <a:r>
              <a:rPr lang="es-AR" b="1" dirty="0" smtClean="0"/>
              <a:t> participan activamente y reciben atención personal. Procesos con alto nivel de complejidad y divergencia y flujos flexibles. </a:t>
            </a:r>
          </a:p>
          <a:p>
            <a:pPr marL="342900" indent="-342900" algn="ctr">
              <a:spcAft>
                <a:spcPts val="1200"/>
              </a:spcAft>
              <a:buAutoNum type="arabicPeriod"/>
            </a:pPr>
            <a:r>
              <a:rPr lang="es-AR" sz="2000" b="1" i="1" dirty="0" smtClean="0">
                <a:effectLst>
                  <a:outerShdw blurRad="38100" dist="38100" dir="2700000" algn="tl">
                    <a:srgbClr val="000000">
                      <a:alpha val="43137"/>
                    </a:srgbClr>
                  </a:outerShdw>
                </a:effectLst>
              </a:rPr>
              <a:t>PARTICIPACIÓN DEL CLIENTE: </a:t>
            </a:r>
            <a:r>
              <a:rPr lang="es-AR" b="1" dirty="0" smtClean="0"/>
              <a:t>Forma parte del proceso. El servicio creado para cada cliente es único. </a:t>
            </a:r>
          </a:p>
          <a:p>
            <a:pPr marL="342900" indent="-342900" algn="ctr">
              <a:spcAft>
                <a:spcPts val="1200"/>
              </a:spcAft>
              <a:buAutoNum type="arabicPeriod"/>
            </a:pPr>
            <a:r>
              <a:rPr lang="es-AR" sz="2000" b="1" i="1" dirty="0" smtClean="0">
                <a:effectLst>
                  <a:outerShdw blurRad="38100" dist="38100" dir="2700000" algn="tl">
                    <a:srgbClr val="000000">
                      <a:alpha val="43137"/>
                    </a:srgbClr>
                  </a:outerShdw>
                </a:effectLst>
              </a:rPr>
              <a:t>FLEXIBILIDAD DE LOS RECURSOS: </a:t>
            </a:r>
            <a:r>
              <a:rPr lang="es-AR" b="1" dirty="0" smtClean="0"/>
              <a:t>Alto grado de divergencia y flujos flexibles de proceso se corresponden con una mayor flexibilidad de los recursos: mano de obra, instalaciones y equipo. </a:t>
            </a:r>
          </a:p>
          <a:p>
            <a:pPr marL="342900" indent="-342900" algn="ctr">
              <a:spcAft>
                <a:spcPts val="1200"/>
              </a:spcAft>
              <a:buAutoNum type="arabicPeriod"/>
            </a:pPr>
            <a:r>
              <a:rPr lang="es-AR" sz="2000" b="1" i="1" dirty="0" smtClean="0">
                <a:effectLst>
                  <a:outerShdw blurRad="38100" dist="38100" dir="2700000" algn="tl">
                    <a:srgbClr val="000000">
                      <a:alpha val="43137"/>
                    </a:srgbClr>
                  </a:outerShdw>
                </a:effectLst>
              </a:rPr>
              <a:t>INTESIDAD DE CAPITAL</a:t>
            </a:r>
            <a:r>
              <a:rPr lang="es-AR" sz="2000" b="1" i="1" dirty="0" smtClean="0"/>
              <a:t>:</a:t>
            </a:r>
            <a:r>
              <a:rPr lang="es-AR" b="1" i="1" dirty="0" smtClean="0"/>
              <a:t> </a:t>
            </a:r>
            <a:r>
              <a:rPr lang="es-AR" b="1" dirty="0" smtClean="0"/>
              <a:t>La automatización y la intensidad de capital son factibles con volúmenes elevados. La tecnología informática aporta tanto la flexibilidad de recursos como la automatización. </a:t>
            </a:r>
            <a:endParaRPr lang="es-AR" b="1" dirty="0"/>
          </a:p>
        </p:txBody>
      </p:sp>
    </p:spTree>
    <p:extLst>
      <p:ext uri="{BB962C8B-B14F-4D97-AF65-F5344CB8AC3E}">
        <p14:creationId xmlns:p14="http://schemas.microsoft.com/office/powerpoint/2010/main" val="8288998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33 Rectángulo"/>
          <p:cNvSpPr/>
          <p:nvPr/>
        </p:nvSpPr>
        <p:spPr>
          <a:xfrm>
            <a:off x="6279490" y="3158391"/>
            <a:ext cx="5317552" cy="3600400"/>
          </a:xfrm>
          <a:prstGeom prst="rect">
            <a:avLst/>
          </a:prstGeom>
          <a:solidFill>
            <a:schemeClr val="tx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032167"/>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DECISIONES SOBRE LOS PROCESOS</a:t>
            </a:r>
            <a:endParaRPr lang="en-US" sz="2400" b="1" dirty="0" smtClean="0">
              <a:solidFill>
                <a:schemeClr val="tx1"/>
              </a:solidFill>
            </a:endParaRPr>
          </a:p>
        </p:txBody>
      </p:sp>
      <p:sp>
        <p:nvSpPr>
          <p:cNvPr id="29" name="3 Rectángulo redondeado"/>
          <p:cNvSpPr/>
          <p:nvPr/>
        </p:nvSpPr>
        <p:spPr>
          <a:xfrm>
            <a:off x="762580" y="2285421"/>
            <a:ext cx="2067376" cy="14494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4 CuadroTexto"/>
          <p:cNvSpPr txBox="1"/>
          <p:nvPr/>
        </p:nvSpPr>
        <p:spPr>
          <a:xfrm>
            <a:off x="762579" y="2537898"/>
            <a:ext cx="2083779" cy="1015663"/>
          </a:xfrm>
          <a:prstGeom prst="rect">
            <a:avLst/>
          </a:prstGeom>
          <a:noFill/>
        </p:spPr>
        <p:txBody>
          <a:bodyPr wrap="square" rtlCol="0">
            <a:spAutoFit/>
          </a:bodyPr>
          <a:lstStyle/>
          <a:p>
            <a:pPr algn="ctr"/>
            <a:r>
              <a:rPr lang="es-ES" sz="2000" b="1" dirty="0" smtClean="0">
                <a:solidFill>
                  <a:srgbClr val="FFFF00"/>
                </a:solidFill>
                <a:effectLst>
                  <a:outerShdw blurRad="38100" dist="38100" dir="2700000" algn="tl">
                    <a:srgbClr val="000000">
                      <a:alpha val="43137"/>
                    </a:srgbClr>
                  </a:outerShdw>
                </a:effectLst>
              </a:rPr>
              <a:t>PROCESOS </a:t>
            </a:r>
          </a:p>
          <a:p>
            <a:pPr algn="ctr"/>
            <a:r>
              <a:rPr lang="es-ES" sz="2000" b="1" dirty="0" smtClean="0">
                <a:solidFill>
                  <a:srgbClr val="FFFF00"/>
                </a:solidFill>
                <a:effectLst>
                  <a:outerShdw blurRad="38100" dist="38100" dir="2700000" algn="tl">
                    <a:srgbClr val="000000">
                      <a:alpha val="43137"/>
                    </a:srgbClr>
                  </a:outerShdw>
                </a:effectLst>
              </a:rPr>
              <a:t>DE </a:t>
            </a:r>
          </a:p>
          <a:p>
            <a:pPr algn="ctr"/>
            <a:r>
              <a:rPr lang="es-ES" sz="2000" b="1" dirty="0" smtClean="0">
                <a:solidFill>
                  <a:srgbClr val="FFFF00"/>
                </a:solidFill>
                <a:effectLst>
                  <a:outerShdw blurRad="38100" dist="38100" dir="2700000" algn="tl">
                    <a:srgbClr val="000000">
                      <a:alpha val="43137"/>
                    </a:srgbClr>
                  </a:outerShdw>
                </a:effectLst>
              </a:rPr>
              <a:t>MANUFACTURA</a:t>
            </a:r>
            <a:endParaRPr lang="es-AR" sz="2000" b="1" dirty="0">
              <a:solidFill>
                <a:srgbClr val="FFFF00"/>
              </a:solidFill>
              <a:effectLst>
                <a:outerShdw blurRad="38100" dist="38100" dir="2700000" algn="tl">
                  <a:srgbClr val="000000">
                    <a:alpha val="43137"/>
                  </a:srgbClr>
                </a:outerShdw>
              </a:effectLst>
            </a:endParaRPr>
          </a:p>
        </p:txBody>
      </p:sp>
      <p:sp>
        <p:nvSpPr>
          <p:cNvPr id="49" name="34 Elipse"/>
          <p:cNvSpPr/>
          <p:nvPr/>
        </p:nvSpPr>
        <p:spPr>
          <a:xfrm>
            <a:off x="6336353" y="3284984"/>
            <a:ext cx="1440160" cy="792088"/>
          </a:xfrm>
          <a:prstGeom prst="ellipse">
            <a:avLst/>
          </a:prstGeom>
          <a:solidFill>
            <a:schemeClr val="accent1">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35 CuadroTexto"/>
          <p:cNvSpPr txBox="1"/>
          <p:nvPr/>
        </p:nvSpPr>
        <p:spPr>
          <a:xfrm>
            <a:off x="6336353" y="3284984"/>
            <a:ext cx="1440160" cy="646331"/>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Por Proyectos</a:t>
            </a:r>
            <a:endParaRPr lang="es-AR" b="1" i="1" dirty="0">
              <a:effectLst>
                <a:outerShdw blurRad="38100" dist="38100" dir="2700000" algn="tl">
                  <a:srgbClr val="000000">
                    <a:alpha val="43137"/>
                  </a:srgbClr>
                </a:outerShdw>
              </a:effectLst>
            </a:endParaRPr>
          </a:p>
        </p:txBody>
      </p:sp>
      <p:sp>
        <p:nvSpPr>
          <p:cNvPr id="51" name="36 Elipse"/>
          <p:cNvSpPr/>
          <p:nvPr/>
        </p:nvSpPr>
        <p:spPr>
          <a:xfrm>
            <a:off x="7590079" y="4077072"/>
            <a:ext cx="1440160" cy="792088"/>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 name="37 CuadroTexto"/>
          <p:cNvSpPr txBox="1"/>
          <p:nvPr/>
        </p:nvSpPr>
        <p:spPr>
          <a:xfrm>
            <a:off x="7590079" y="4283804"/>
            <a:ext cx="1440160"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Por Lotes</a:t>
            </a:r>
            <a:endParaRPr lang="es-AR" b="1" i="1" dirty="0">
              <a:effectLst>
                <a:outerShdw blurRad="38100" dist="38100" dir="2700000" algn="tl">
                  <a:srgbClr val="000000">
                    <a:alpha val="43137"/>
                  </a:srgbClr>
                </a:outerShdw>
              </a:effectLst>
            </a:endParaRPr>
          </a:p>
        </p:txBody>
      </p:sp>
      <p:sp>
        <p:nvSpPr>
          <p:cNvPr id="53" name="38 Elipse"/>
          <p:cNvSpPr/>
          <p:nvPr/>
        </p:nvSpPr>
        <p:spPr>
          <a:xfrm>
            <a:off x="10131397" y="5805264"/>
            <a:ext cx="1440160" cy="792088"/>
          </a:xfrm>
          <a:prstGeom prst="ellipse">
            <a:avLst/>
          </a:prstGeom>
          <a:solidFill>
            <a:srgbClr val="C2467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39 CuadroTexto"/>
          <p:cNvSpPr txBox="1"/>
          <p:nvPr/>
        </p:nvSpPr>
        <p:spPr>
          <a:xfrm>
            <a:off x="10131397" y="5877272"/>
            <a:ext cx="1440160" cy="646331"/>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Flujo Continuo</a:t>
            </a:r>
            <a:endParaRPr lang="es-AR" b="1" i="1" dirty="0">
              <a:effectLst>
                <a:outerShdw blurRad="38100" dist="38100" dir="2700000" algn="tl">
                  <a:srgbClr val="000000">
                    <a:alpha val="43137"/>
                  </a:srgbClr>
                </a:outerShdw>
              </a:effectLst>
            </a:endParaRPr>
          </a:p>
        </p:txBody>
      </p:sp>
      <p:cxnSp>
        <p:nvCxnSpPr>
          <p:cNvPr id="55" name="41 Conector recto"/>
          <p:cNvCxnSpPr/>
          <p:nvPr/>
        </p:nvCxnSpPr>
        <p:spPr>
          <a:xfrm flipV="1">
            <a:off x="6293935" y="1988840"/>
            <a:ext cx="0" cy="115212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46 Conector recto"/>
          <p:cNvCxnSpPr/>
          <p:nvPr/>
        </p:nvCxnSpPr>
        <p:spPr>
          <a:xfrm>
            <a:off x="3748512" y="3140968"/>
            <a:ext cx="254542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49 Conector recto"/>
          <p:cNvCxnSpPr/>
          <p:nvPr/>
        </p:nvCxnSpPr>
        <p:spPr>
          <a:xfrm>
            <a:off x="3748512" y="5013176"/>
            <a:ext cx="254542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53 Conector recto de flecha"/>
          <p:cNvCxnSpPr/>
          <p:nvPr/>
        </p:nvCxnSpPr>
        <p:spPr>
          <a:xfrm>
            <a:off x="6293935" y="1916832"/>
            <a:ext cx="5440864" cy="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55 Conector recto de flecha"/>
          <p:cNvCxnSpPr/>
          <p:nvPr/>
        </p:nvCxnSpPr>
        <p:spPr>
          <a:xfrm>
            <a:off x="3748512" y="3140968"/>
            <a:ext cx="0" cy="360040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57 Conector recto"/>
          <p:cNvCxnSpPr/>
          <p:nvPr/>
        </p:nvCxnSpPr>
        <p:spPr>
          <a:xfrm flipH="1" flipV="1">
            <a:off x="3850066" y="2022251"/>
            <a:ext cx="2443869" cy="111871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2" name="58 CuadroTexto"/>
          <p:cNvSpPr txBox="1"/>
          <p:nvPr/>
        </p:nvSpPr>
        <p:spPr>
          <a:xfrm>
            <a:off x="4853775" y="2060848"/>
            <a:ext cx="1440160" cy="523220"/>
          </a:xfrm>
          <a:prstGeom prst="rect">
            <a:avLst/>
          </a:prstGeom>
          <a:noFill/>
        </p:spPr>
        <p:txBody>
          <a:bodyPr wrap="square" rtlCol="0">
            <a:spAutoFit/>
          </a:bodyPr>
          <a:lstStyle/>
          <a:p>
            <a:pPr algn="r"/>
            <a:r>
              <a:rPr lang="es-ES" sz="1400" b="1" i="1" dirty="0" smtClean="0">
                <a:effectLst>
                  <a:outerShdw blurRad="38100" dist="38100" dir="2700000" algn="tl">
                    <a:srgbClr val="000000">
                      <a:alpha val="43137"/>
                    </a:srgbClr>
                  </a:outerShdw>
                </a:effectLst>
              </a:rPr>
              <a:t>Diseño del Producto</a:t>
            </a:r>
            <a:endParaRPr lang="es-AR" sz="1400" b="1" i="1" dirty="0">
              <a:effectLst>
                <a:outerShdw blurRad="38100" dist="38100" dir="2700000" algn="tl">
                  <a:srgbClr val="000000">
                    <a:alpha val="43137"/>
                  </a:srgbClr>
                </a:outerShdw>
              </a:effectLst>
            </a:endParaRPr>
          </a:p>
        </p:txBody>
      </p:sp>
      <p:sp>
        <p:nvSpPr>
          <p:cNvPr id="63" name="59 CuadroTexto"/>
          <p:cNvSpPr txBox="1"/>
          <p:nvPr/>
        </p:nvSpPr>
        <p:spPr>
          <a:xfrm>
            <a:off x="3629639" y="2482199"/>
            <a:ext cx="1584176" cy="523220"/>
          </a:xfrm>
          <a:prstGeom prst="rect">
            <a:avLst/>
          </a:prstGeom>
          <a:noFill/>
        </p:spPr>
        <p:txBody>
          <a:bodyPr wrap="square" rtlCol="0">
            <a:spAutoFit/>
          </a:bodyPr>
          <a:lstStyle/>
          <a:p>
            <a:pPr algn="ctr"/>
            <a:r>
              <a:rPr lang="es-ES" sz="1400" b="1" i="1" dirty="0" smtClean="0">
                <a:effectLst>
                  <a:outerShdw blurRad="38100" dist="38100" dir="2700000" algn="tl">
                    <a:srgbClr val="000000">
                      <a:alpha val="43137"/>
                    </a:srgbClr>
                  </a:outerShdw>
                </a:effectLst>
              </a:rPr>
              <a:t>Características del Proceso</a:t>
            </a:r>
            <a:endParaRPr lang="es-AR" sz="1400" b="1" i="1" dirty="0">
              <a:effectLst>
                <a:outerShdw blurRad="38100" dist="38100" dir="2700000" algn="tl">
                  <a:srgbClr val="000000">
                    <a:alpha val="43137"/>
                  </a:srgbClr>
                </a:outerShdw>
              </a:effectLst>
            </a:endParaRPr>
          </a:p>
        </p:txBody>
      </p:sp>
      <p:sp>
        <p:nvSpPr>
          <p:cNvPr id="64" name="73 Rectángulo"/>
          <p:cNvSpPr/>
          <p:nvPr/>
        </p:nvSpPr>
        <p:spPr>
          <a:xfrm>
            <a:off x="6437951" y="1578278"/>
            <a:ext cx="4896544" cy="338554"/>
          </a:xfrm>
          <a:prstGeom prst="rect">
            <a:avLst/>
          </a:prstGeom>
        </p:spPr>
        <p:txBody>
          <a:bodyPr wrap="square">
            <a:spAutoFit/>
          </a:bodyPr>
          <a:lstStyle/>
          <a:p>
            <a:pPr algn="ctr"/>
            <a:r>
              <a:rPr lang="es-AR" sz="1600" b="1" i="1" dirty="0" smtClean="0">
                <a:effectLst>
                  <a:outerShdw blurRad="38100" dist="38100" dir="2700000" algn="tl">
                    <a:srgbClr val="000000">
                      <a:alpha val="43137"/>
                    </a:srgbClr>
                  </a:outerShdw>
                </a:effectLst>
              </a:rPr>
              <a:t>Menos personalización y mayor volumen</a:t>
            </a:r>
            <a:endParaRPr lang="es-AR" sz="1500" b="1" i="1" dirty="0">
              <a:effectLst>
                <a:outerShdw blurRad="38100" dist="38100" dir="2700000" algn="tl">
                  <a:srgbClr val="000000">
                    <a:alpha val="43137"/>
                  </a:srgbClr>
                </a:outerShdw>
              </a:effectLst>
            </a:endParaRPr>
          </a:p>
        </p:txBody>
      </p:sp>
      <p:sp>
        <p:nvSpPr>
          <p:cNvPr id="65" name="74 Rectángulo"/>
          <p:cNvSpPr/>
          <p:nvPr/>
        </p:nvSpPr>
        <p:spPr>
          <a:xfrm rot="16200000">
            <a:off x="1693580" y="4619836"/>
            <a:ext cx="3336940" cy="523220"/>
          </a:xfrm>
          <a:prstGeom prst="rect">
            <a:avLst/>
          </a:prstGeom>
        </p:spPr>
        <p:txBody>
          <a:bodyPr wrap="square">
            <a:spAutoFit/>
          </a:bodyPr>
          <a:lstStyle/>
          <a:p>
            <a:pPr algn="ctr"/>
            <a:r>
              <a:rPr lang="es-AR" sz="1400" b="1" i="1" dirty="0" smtClean="0">
                <a:effectLst>
                  <a:outerShdw blurRad="38100" dist="38100" dir="2700000" algn="tl">
                    <a:srgbClr val="000000">
                      <a:alpha val="43137"/>
                    </a:srgbClr>
                  </a:outerShdw>
                </a:effectLst>
              </a:rPr>
              <a:t>Menor complejidad, menor divergencia y más flujos lineales</a:t>
            </a:r>
            <a:endParaRPr lang="es-AR" sz="1400" b="1" i="1" dirty="0">
              <a:effectLst>
                <a:outerShdw blurRad="38100" dist="38100" dir="2700000" algn="tl">
                  <a:srgbClr val="000000">
                    <a:alpha val="43137"/>
                  </a:srgbClr>
                </a:outerShdw>
              </a:effectLst>
            </a:endParaRPr>
          </a:p>
        </p:txBody>
      </p:sp>
      <p:sp>
        <p:nvSpPr>
          <p:cNvPr id="66" name="75 Rectángulo"/>
          <p:cNvSpPr/>
          <p:nvPr/>
        </p:nvSpPr>
        <p:spPr>
          <a:xfrm>
            <a:off x="3971215" y="4169094"/>
            <a:ext cx="2088232" cy="738664"/>
          </a:xfrm>
          <a:prstGeom prst="rect">
            <a:avLst/>
          </a:prstGeom>
        </p:spPr>
        <p:txBody>
          <a:bodyPr wrap="square">
            <a:spAutoFit/>
          </a:bodyPr>
          <a:lstStyle/>
          <a:p>
            <a:pPr algn="ctr"/>
            <a:r>
              <a:rPr lang="es-AR" sz="1400" b="1" dirty="0" smtClean="0"/>
              <a:t>Proceso centralizado, con secuencia de tareas flexible y única</a:t>
            </a:r>
            <a:endParaRPr lang="es-AR" sz="1400" b="1" dirty="0"/>
          </a:p>
        </p:txBody>
      </p:sp>
      <p:sp>
        <p:nvSpPr>
          <p:cNvPr id="67" name="76 Rectángulo"/>
          <p:cNvSpPr/>
          <p:nvPr/>
        </p:nvSpPr>
        <p:spPr>
          <a:xfrm>
            <a:off x="3946972" y="5084487"/>
            <a:ext cx="2069976" cy="738664"/>
          </a:xfrm>
          <a:prstGeom prst="rect">
            <a:avLst/>
          </a:prstGeom>
        </p:spPr>
        <p:txBody>
          <a:bodyPr wrap="square">
            <a:spAutoFit/>
          </a:bodyPr>
          <a:lstStyle/>
          <a:p>
            <a:pPr algn="ctr"/>
            <a:r>
              <a:rPr lang="es-AR" sz="1400" b="1" dirty="0" smtClean="0"/>
              <a:t>Flujos lineales conectados, trabajo muy repetitivo</a:t>
            </a:r>
            <a:endParaRPr lang="es-AR" sz="1400" b="1" dirty="0"/>
          </a:p>
        </p:txBody>
      </p:sp>
      <p:sp>
        <p:nvSpPr>
          <p:cNvPr id="68" name="77 Rectángulo"/>
          <p:cNvSpPr/>
          <p:nvPr/>
        </p:nvSpPr>
        <p:spPr>
          <a:xfrm>
            <a:off x="3943195" y="3113838"/>
            <a:ext cx="2292422" cy="954107"/>
          </a:xfrm>
          <a:prstGeom prst="rect">
            <a:avLst/>
          </a:prstGeom>
        </p:spPr>
        <p:txBody>
          <a:bodyPr wrap="square">
            <a:spAutoFit/>
          </a:bodyPr>
          <a:lstStyle/>
          <a:p>
            <a:pPr algn="ctr"/>
            <a:r>
              <a:rPr lang="es-AR" sz="1400" b="1" dirty="0" smtClean="0"/>
              <a:t>Flujos lineales desconectados, trabajo moderadamente complejo</a:t>
            </a:r>
            <a:endParaRPr lang="es-AR" sz="1400" b="1" dirty="0"/>
          </a:p>
        </p:txBody>
      </p:sp>
      <p:sp>
        <p:nvSpPr>
          <p:cNvPr id="69" name="78 Rectángulo"/>
          <p:cNvSpPr/>
          <p:nvPr/>
        </p:nvSpPr>
        <p:spPr>
          <a:xfrm>
            <a:off x="6293935" y="1988841"/>
            <a:ext cx="1440160" cy="1169551"/>
          </a:xfrm>
          <a:prstGeom prst="rect">
            <a:avLst/>
          </a:prstGeom>
        </p:spPr>
        <p:txBody>
          <a:bodyPr wrap="square">
            <a:spAutoFit/>
          </a:bodyPr>
          <a:lstStyle/>
          <a:p>
            <a:pPr algn="ctr"/>
            <a:r>
              <a:rPr lang="es-AR" sz="1400" b="1" dirty="0" smtClean="0"/>
              <a:t>Productos de bajo volumen, hechos bajo pedido del cliente</a:t>
            </a:r>
            <a:endParaRPr lang="es-AR" sz="1400" b="1" dirty="0"/>
          </a:p>
        </p:txBody>
      </p:sp>
      <p:sp>
        <p:nvSpPr>
          <p:cNvPr id="70" name="80 Rectángulo"/>
          <p:cNvSpPr/>
          <p:nvPr/>
        </p:nvSpPr>
        <p:spPr>
          <a:xfrm>
            <a:off x="7662087" y="1971417"/>
            <a:ext cx="1368152" cy="1169551"/>
          </a:xfrm>
          <a:prstGeom prst="rect">
            <a:avLst/>
          </a:prstGeom>
        </p:spPr>
        <p:txBody>
          <a:bodyPr wrap="square">
            <a:spAutoFit/>
          </a:bodyPr>
          <a:lstStyle/>
          <a:p>
            <a:pPr algn="ctr"/>
            <a:r>
              <a:rPr lang="es-AR" sz="1400" b="1" dirty="0" smtClean="0"/>
              <a:t>Múltiples productos, con volumen bajo a moderado</a:t>
            </a:r>
            <a:endParaRPr lang="es-AR" sz="1400" b="1" dirty="0"/>
          </a:p>
        </p:txBody>
      </p:sp>
      <p:sp>
        <p:nvSpPr>
          <p:cNvPr id="81" name="81 Rectángulo"/>
          <p:cNvSpPr/>
          <p:nvPr/>
        </p:nvSpPr>
        <p:spPr>
          <a:xfrm>
            <a:off x="8886223" y="1971417"/>
            <a:ext cx="1224136" cy="1169551"/>
          </a:xfrm>
          <a:prstGeom prst="rect">
            <a:avLst/>
          </a:prstGeom>
        </p:spPr>
        <p:txBody>
          <a:bodyPr wrap="square">
            <a:spAutoFit/>
          </a:bodyPr>
          <a:lstStyle/>
          <a:p>
            <a:pPr algn="ctr"/>
            <a:r>
              <a:rPr lang="es-AR" sz="1400" b="1" dirty="0" smtClean="0"/>
              <a:t>Pocos productos principales, volumen alto</a:t>
            </a:r>
            <a:endParaRPr lang="es-AR" sz="1400" b="1" dirty="0"/>
          </a:p>
        </p:txBody>
      </p:sp>
      <p:sp>
        <p:nvSpPr>
          <p:cNvPr id="82" name="32 Elipse"/>
          <p:cNvSpPr/>
          <p:nvPr/>
        </p:nvSpPr>
        <p:spPr>
          <a:xfrm>
            <a:off x="8742207" y="5063975"/>
            <a:ext cx="1440160" cy="792088"/>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3" name="40 CuadroTexto"/>
          <p:cNvSpPr txBox="1"/>
          <p:nvPr/>
        </p:nvSpPr>
        <p:spPr>
          <a:xfrm>
            <a:off x="8742207" y="5270707"/>
            <a:ext cx="1440160" cy="369332"/>
          </a:xfrm>
          <a:prstGeom prst="rect">
            <a:avLst/>
          </a:prstGeom>
          <a:noFill/>
        </p:spPr>
        <p:txBody>
          <a:bodyPr wrap="square" rtlCol="0">
            <a:spAutoFit/>
          </a:bodyPr>
          <a:lstStyle/>
          <a:p>
            <a:pPr algn="ctr"/>
            <a:r>
              <a:rPr lang="es-ES" b="1" i="1" dirty="0" smtClean="0">
                <a:effectLst>
                  <a:outerShdw blurRad="38100" dist="38100" dir="2700000" algn="tl">
                    <a:srgbClr val="000000">
                      <a:alpha val="43137"/>
                    </a:srgbClr>
                  </a:outerShdw>
                </a:effectLst>
              </a:rPr>
              <a:t>En Línea </a:t>
            </a:r>
            <a:endParaRPr lang="es-AR" b="1" i="1" dirty="0">
              <a:effectLst>
                <a:outerShdw blurRad="38100" dist="38100" dir="2700000" algn="tl">
                  <a:srgbClr val="000000">
                    <a:alpha val="43137"/>
                  </a:srgbClr>
                </a:outerShdw>
              </a:effectLst>
            </a:endParaRPr>
          </a:p>
        </p:txBody>
      </p:sp>
      <p:cxnSp>
        <p:nvCxnSpPr>
          <p:cNvPr id="84" name="54 Conector recto"/>
          <p:cNvCxnSpPr/>
          <p:nvPr/>
        </p:nvCxnSpPr>
        <p:spPr>
          <a:xfrm>
            <a:off x="3748512" y="6741368"/>
            <a:ext cx="254542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63 Rectángulo"/>
          <p:cNvSpPr/>
          <p:nvPr/>
        </p:nvSpPr>
        <p:spPr>
          <a:xfrm>
            <a:off x="4011055" y="6217567"/>
            <a:ext cx="1925960" cy="307777"/>
          </a:xfrm>
          <a:prstGeom prst="rect">
            <a:avLst/>
          </a:prstGeom>
        </p:spPr>
        <p:txBody>
          <a:bodyPr wrap="square">
            <a:spAutoFit/>
          </a:bodyPr>
          <a:lstStyle/>
          <a:p>
            <a:pPr algn="ctr"/>
            <a:r>
              <a:rPr lang="es-AR" sz="1400" b="1" dirty="0" smtClean="0"/>
              <a:t>Flujos continuos</a:t>
            </a:r>
            <a:endParaRPr lang="es-AR" sz="1400" b="1" dirty="0"/>
          </a:p>
        </p:txBody>
      </p:sp>
      <p:cxnSp>
        <p:nvCxnSpPr>
          <p:cNvPr id="87" name="65 Conector recto"/>
          <p:cNvCxnSpPr/>
          <p:nvPr/>
        </p:nvCxnSpPr>
        <p:spPr>
          <a:xfrm flipV="1">
            <a:off x="7662087" y="1988840"/>
            <a:ext cx="0" cy="115212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66 Conector recto"/>
          <p:cNvCxnSpPr/>
          <p:nvPr/>
        </p:nvCxnSpPr>
        <p:spPr>
          <a:xfrm flipV="1">
            <a:off x="11597042" y="1988840"/>
            <a:ext cx="0" cy="115212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67 Conector recto"/>
          <p:cNvCxnSpPr/>
          <p:nvPr/>
        </p:nvCxnSpPr>
        <p:spPr>
          <a:xfrm flipV="1">
            <a:off x="10110359" y="1988840"/>
            <a:ext cx="0" cy="115212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68 Conector recto"/>
          <p:cNvCxnSpPr/>
          <p:nvPr/>
        </p:nvCxnSpPr>
        <p:spPr>
          <a:xfrm flipV="1">
            <a:off x="8886223" y="1988840"/>
            <a:ext cx="0" cy="115212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69 Rectángulo"/>
          <p:cNvSpPr/>
          <p:nvPr/>
        </p:nvSpPr>
        <p:spPr>
          <a:xfrm>
            <a:off x="10110358" y="1988840"/>
            <a:ext cx="1624441" cy="954107"/>
          </a:xfrm>
          <a:prstGeom prst="rect">
            <a:avLst/>
          </a:prstGeom>
        </p:spPr>
        <p:txBody>
          <a:bodyPr wrap="square">
            <a:spAutoFit/>
          </a:bodyPr>
          <a:lstStyle/>
          <a:p>
            <a:pPr algn="ctr"/>
            <a:r>
              <a:rPr lang="es-AR" sz="1400" b="1" dirty="0" smtClean="0"/>
              <a:t>Productos básicos de alto volumen y estandarizados</a:t>
            </a:r>
            <a:endParaRPr lang="es-AR" sz="1400" b="1" dirty="0"/>
          </a:p>
        </p:txBody>
      </p:sp>
      <p:cxnSp>
        <p:nvCxnSpPr>
          <p:cNvPr id="92" name="54 Conector recto"/>
          <p:cNvCxnSpPr/>
          <p:nvPr/>
        </p:nvCxnSpPr>
        <p:spPr>
          <a:xfrm>
            <a:off x="3748515" y="5928570"/>
            <a:ext cx="254542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54 Conector recto"/>
          <p:cNvCxnSpPr/>
          <p:nvPr/>
        </p:nvCxnSpPr>
        <p:spPr>
          <a:xfrm>
            <a:off x="3748512" y="4063675"/>
            <a:ext cx="254542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5989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032167"/>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DECISIONES SOBRE LOS PROCESOS</a:t>
            </a:r>
            <a:endParaRPr lang="en-US" sz="2400" b="1" dirty="0" smtClean="0">
              <a:solidFill>
                <a:schemeClr val="tx1"/>
              </a:solidFill>
            </a:endParaRPr>
          </a:p>
        </p:txBody>
      </p:sp>
      <p:sp>
        <p:nvSpPr>
          <p:cNvPr id="29" name="3 Rectángulo redondeado"/>
          <p:cNvSpPr/>
          <p:nvPr/>
        </p:nvSpPr>
        <p:spPr>
          <a:xfrm>
            <a:off x="457785" y="2285421"/>
            <a:ext cx="2099154" cy="2235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4 CuadroTexto"/>
          <p:cNvSpPr txBox="1"/>
          <p:nvPr/>
        </p:nvSpPr>
        <p:spPr>
          <a:xfrm>
            <a:off x="457785" y="2537898"/>
            <a:ext cx="2099153" cy="1631216"/>
          </a:xfrm>
          <a:prstGeom prst="rect">
            <a:avLst/>
          </a:prstGeom>
          <a:noFill/>
        </p:spPr>
        <p:txBody>
          <a:bodyPr wrap="square" rtlCol="0">
            <a:spAutoFit/>
          </a:bodyPr>
          <a:lstStyle/>
          <a:p>
            <a:pPr algn="ctr"/>
            <a:r>
              <a:rPr lang="es-ES" sz="2000" b="1" dirty="0">
                <a:solidFill>
                  <a:srgbClr val="FFFF00"/>
                </a:solidFill>
                <a:effectLst>
                  <a:outerShdw blurRad="38100" dist="38100" dir="2700000" algn="tl">
                    <a:srgbClr val="000000">
                      <a:alpha val="43137"/>
                    </a:srgbClr>
                  </a:outerShdw>
                </a:effectLst>
              </a:rPr>
              <a:t>PATRONES DE DECISIÓN PARA PROCESOS DE MANUFACTURA</a:t>
            </a:r>
          </a:p>
        </p:txBody>
      </p:sp>
      <p:sp>
        <p:nvSpPr>
          <p:cNvPr id="50" name="27 Rectángulo"/>
          <p:cNvSpPr/>
          <p:nvPr/>
        </p:nvSpPr>
        <p:spPr>
          <a:xfrm>
            <a:off x="2912529" y="1674298"/>
            <a:ext cx="9059333" cy="5016758"/>
          </a:xfrm>
          <a:prstGeom prst="rect">
            <a:avLst/>
          </a:prstGeom>
        </p:spPr>
        <p:txBody>
          <a:bodyPr wrap="square">
            <a:spAutoFit/>
          </a:bodyPr>
          <a:lstStyle/>
          <a:p>
            <a:pPr algn="ctr">
              <a:spcAft>
                <a:spcPts val="1200"/>
              </a:spcAft>
            </a:pPr>
            <a:r>
              <a:rPr lang="es-ES" b="1" i="1" dirty="0" smtClean="0">
                <a:effectLst>
                  <a:outerShdw blurRad="38100" dist="38100" dir="2700000" algn="tl">
                    <a:srgbClr val="000000">
                      <a:alpha val="43137"/>
                    </a:srgbClr>
                  </a:outerShdw>
                </a:effectLst>
              </a:rPr>
              <a:t>OPCIÓN DE PROCESO. </a:t>
            </a:r>
            <a:r>
              <a:rPr lang="es-ES" b="1" i="1" dirty="0">
                <a:effectLst>
                  <a:outerShdw blurRad="38100" dist="38100" dir="2700000" algn="tl">
                    <a:srgbClr val="000000">
                      <a:alpha val="43137"/>
                    </a:srgbClr>
                  </a:outerShdw>
                </a:effectLst>
              </a:rPr>
              <a:t>Los altos volúmenes en combinación con un producto estándar, posibilitan un flujo en línea. </a:t>
            </a:r>
            <a:endParaRPr lang="es-ES" b="1" i="1" dirty="0" smtClean="0">
              <a:effectLst>
                <a:outerShdw blurRad="38100" dist="38100" dir="2700000" algn="tl">
                  <a:srgbClr val="000000">
                    <a:alpha val="43137"/>
                  </a:srgbClr>
                </a:outerShdw>
              </a:effectLst>
            </a:endParaRPr>
          </a:p>
          <a:p>
            <a:pPr algn="ctr">
              <a:spcAft>
                <a:spcPts val="1200"/>
              </a:spcAft>
            </a:pPr>
            <a:r>
              <a:rPr lang="es-ES" b="1" i="1" dirty="0" smtClean="0">
                <a:effectLst>
                  <a:outerShdw blurRad="38100" dist="38100" dir="2700000" algn="tl">
                    <a:srgbClr val="000000">
                      <a:alpha val="43137"/>
                    </a:srgbClr>
                  </a:outerShdw>
                </a:effectLst>
              </a:rPr>
              <a:t>LOS PRODUCTOS PERSONALIZADOS, </a:t>
            </a:r>
            <a:r>
              <a:rPr lang="es-ES" b="1" i="1" dirty="0">
                <a:effectLst>
                  <a:outerShdw blurRad="38100" dist="38100" dir="2700000" algn="tl">
                    <a:srgbClr val="000000">
                      <a:alpha val="43137"/>
                    </a:srgbClr>
                  </a:outerShdw>
                </a:effectLst>
              </a:rPr>
              <a:t>proceso por proyectos con pedidos específicos de los clientes. </a:t>
            </a:r>
          </a:p>
          <a:p>
            <a:pPr algn="ctr">
              <a:spcAft>
                <a:spcPts val="1200"/>
              </a:spcAft>
            </a:pPr>
            <a:r>
              <a:rPr lang="es-ES" b="1" i="1" dirty="0" smtClean="0">
                <a:effectLst>
                  <a:outerShdw blurRad="38100" dist="38100" dir="2700000" algn="tl">
                    <a:srgbClr val="000000">
                      <a:alpha val="43137"/>
                    </a:srgbClr>
                  </a:outerShdw>
                </a:effectLst>
              </a:rPr>
              <a:t>PARTICIPACIÓN DEL CLIENTE. </a:t>
            </a:r>
            <a:r>
              <a:rPr lang="es-ES" b="1" i="1" dirty="0">
                <a:effectLst>
                  <a:outerShdw blurRad="38100" dist="38100" dir="2700000" algn="tl">
                    <a:srgbClr val="000000">
                      <a:alpha val="43137"/>
                    </a:srgbClr>
                  </a:outerShdw>
                </a:effectLst>
              </a:rPr>
              <a:t>La participación del cliente no es un factor que influya en la mayoría de los procesos de manufactura, salvo por las decisiones que se toman sobre la variedad de productos y la personalización. </a:t>
            </a:r>
            <a:endParaRPr lang="es-ES" b="1" i="1" dirty="0" smtClean="0">
              <a:effectLst>
                <a:outerShdw blurRad="38100" dist="38100" dir="2700000" algn="tl">
                  <a:srgbClr val="000000">
                    <a:alpha val="43137"/>
                  </a:srgbClr>
                </a:outerShdw>
              </a:effectLst>
            </a:endParaRPr>
          </a:p>
          <a:p>
            <a:pPr algn="ctr">
              <a:spcAft>
                <a:spcPts val="1200"/>
              </a:spcAft>
            </a:pPr>
            <a:r>
              <a:rPr lang="es-ES" b="1" i="1" dirty="0" smtClean="0">
                <a:effectLst>
                  <a:outerShdw blurRad="38100" dist="38100" dir="2700000" algn="tl">
                    <a:srgbClr val="000000">
                      <a:alpha val="43137"/>
                    </a:srgbClr>
                  </a:outerShdw>
                </a:effectLst>
              </a:rPr>
              <a:t>FLEXIBILIDAD DE RECURSOS. </a:t>
            </a:r>
            <a:r>
              <a:rPr lang="es-ES" b="1" i="1" dirty="0">
                <a:effectLst>
                  <a:outerShdw blurRad="38100" dist="38100" dir="2700000" algn="tl">
                    <a:srgbClr val="000000">
                      <a:alpha val="43137"/>
                    </a:srgbClr>
                  </a:outerShdw>
                </a:effectLst>
              </a:rPr>
              <a:t>Cuando los volúmenes son altos y la divergencia del proceso es baja, la flexibilidad no se necesita para utilizar los recursos con eficacia, y la especialización puede producir procesos más eficientes. </a:t>
            </a:r>
          </a:p>
          <a:p>
            <a:pPr algn="ctr">
              <a:spcAft>
                <a:spcPts val="1200"/>
              </a:spcAft>
            </a:pPr>
            <a:r>
              <a:rPr lang="es-ES" b="1" i="1" dirty="0" smtClean="0">
                <a:effectLst>
                  <a:outerShdw blurRad="38100" dist="38100" dir="2700000" algn="tl">
                    <a:srgbClr val="000000">
                      <a:alpha val="43137"/>
                    </a:srgbClr>
                  </a:outerShdw>
                </a:effectLst>
              </a:rPr>
              <a:t>INTENSIDAD DE CAPITAL. </a:t>
            </a:r>
            <a:r>
              <a:rPr lang="es-ES" b="1" i="1" dirty="0">
                <a:effectLst>
                  <a:outerShdw blurRad="38100" dist="38100" dir="2700000" algn="tl">
                    <a:srgbClr val="000000">
                      <a:alpha val="43137"/>
                    </a:srgbClr>
                  </a:outerShdw>
                </a:effectLst>
              </a:rPr>
              <a:t>Los volúmenes altos justifican los elevados costos fijos de una operación eficiente. En contraste, el proceso por proyectos es intensivo en mano de obra y requiere poca inversión para equipar al personal.</a:t>
            </a:r>
          </a:p>
          <a:p>
            <a:pPr algn="ctr">
              <a:spcAft>
                <a:spcPts val="1200"/>
              </a:spcAft>
            </a:pPr>
            <a:r>
              <a:rPr lang="es-ES" b="1" i="1" dirty="0" smtClean="0">
                <a:effectLst>
                  <a:outerShdw blurRad="38100" dist="38100" dir="2700000" algn="tl">
                    <a:srgbClr val="000000">
                      <a:alpha val="43137"/>
                    </a:srgbClr>
                  </a:outerShdw>
                </a:effectLst>
              </a:rPr>
              <a:t>INTEGRACIÓN VERTICAL. </a:t>
            </a:r>
            <a:r>
              <a:rPr lang="es-ES" b="1" i="1" dirty="0">
                <a:effectLst>
                  <a:outerShdw blurRad="38100" dist="38100" dir="2700000" algn="tl">
                    <a:srgbClr val="000000">
                      <a:alpha val="43137"/>
                    </a:srgbClr>
                  </a:outerShdw>
                </a:effectLst>
              </a:rPr>
              <a:t>Puede brindar soluciones de mejor costo a los problemas de administración y control de la cadena de suministros.</a:t>
            </a:r>
          </a:p>
        </p:txBody>
      </p:sp>
    </p:spTree>
    <p:extLst>
      <p:ext uri="{BB962C8B-B14F-4D97-AF65-F5344CB8AC3E}">
        <p14:creationId xmlns:p14="http://schemas.microsoft.com/office/powerpoint/2010/main" val="21629718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032167"/>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PROCESOS</a:t>
            </a:r>
            <a:endParaRPr lang="en-US" sz="2400" b="1" dirty="0" smtClean="0">
              <a:solidFill>
                <a:schemeClr val="tx1"/>
              </a:solidFill>
            </a:endParaRPr>
          </a:p>
        </p:txBody>
      </p:sp>
      <p:graphicFrame>
        <p:nvGraphicFramePr>
          <p:cNvPr id="7" name="11 Tabla"/>
          <p:cNvGraphicFramePr>
            <a:graphicFrameLocks noGrp="1"/>
          </p:cNvGraphicFramePr>
          <p:nvPr>
            <p:extLst>
              <p:ext uri="{D42A27DB-BD31-4B8C-83A1-F6EECF244321}">
                <p14:modId xmlns:p14="http://schemas.microsoft.com/office/powerpoint/2010/main" val="635931657"/>
              </p:ext>
            </p:extLst>
          </p:nvPr>
        </p:nvGraphicFramePr>
        <p:xfrm>
          <a:off x="1778000" y="1531587"/>
          <a:ext cx="9601200" cy="5118509"/>
        </p:xfrm>
        <a:graphic>
          <a:graphicData uri="http://schemas.openxmlformats.org/drawingml/2006/table">
            <a:tbl>
              <a:tblPr/>
              <a:tblGrid>
                <a:gridCol w="2703251">
                  <a:extLst>
                    <a:ext uri="{9D8B030D-6E8A-4147-A177-3AD203B41FA5}">
                      <a16:colId xmlns:a16="http://schemas.microsoft.com/office/drawing/2014/main" val="20000"/>
                    </a:ext>
                  </a:extLst>
                </a:gridCol>
                <a:gridCol w="6897949">
                  <a:extLst>
                    <a:ext uri="{9D8B030D-6E8A-4147-A177-3AD203B41FA5}">
                      <a16:colId xmlns:a16="http://schemas.microsoft.com/office/drawing/2014/main" val="20001"/>
                    </a:ext>
                  </a:extLst>
                </a:gridCol>
              </a:tblGrid>
              <a:tr h="1003709">
                <a:tc>
                  <a:txBody>
                    <a:bodyPr/>
                    <a:lstStyle/>
                    <a:p>
                      <a:pPr algn="ctr">
                        <a:spcAft>
                          <a:spcPts val="0"/>
                        </a:spcAft>
                      </a:pPr>
                      <a:endParaRPr lang="es-ES" sz="8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000" b="1" dirty="0" smtClean="0">
                          <a:effectLst>
                            <a:outerShdw blurRad="38100" dist="38100" dir="2700000" algn="tl">
                              <a:srgbClr val="000000">
                                <a:alpha val="43137"/>
                              </a:srgbClr>
                            </a:outerShdw>
                          </a:effectLst>
                          <a:latin typeface="Arial"/>
                          <a:ea typeface="Times New Roman"/>
                          <a:cs typeface="Times New Roman"/>
                        </a:rPr>
                        <a:t>ESTRATEGIA DE PROCESOS</a:t>
                      </a:r>
                    </a:p>
                    <a:p>
                      <a:pPr algn="ctr">
                        <a:spcAft>
                          <a:spcPts val="0"/>
                        </a:spcAft>
                      </a:pPr>
                      <a:endParaRPr lang="es-MX" sz="800" b="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tc>
                  <a:txBody>
                    <a:bodyPr/>
                    <a:lstStyle/>
                    <a:p>
                      <a:pPr algn="ctr">
                        <a:spcAft>
                          <a:spcPts val="0"/>
                        </a:spcAft>
                      </a:pPr>
                      <a:endParaRPr lang="es-ES" sz="16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endParaRPr lang="es-ES" sz="8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000" b="1" dirty="0" smtClean="0">
                          <a:effectLst>
                            <a:outerShdw blurRad="38100" dist="38100" dir="2700000" algn="tl">
                              <a:srgbClr val="000000">
                                <a:alpha val="43137"/>
                              </a:srgbClr>
                            </a:outerShdw>
                          </a:effectLst>
                          <a:latin typeface="Arial"/>
                          <a:ea typeface="Times New Roman"/>
                          <a:cs typeface="Times New Roman"/>
                        </a:rPr>
                        <a:t>CLASIFICACIÓN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extLst>
                  <a:ext uri="{0D108BD9-81ED-4DB2-BD59-A6C34878D82A}">
                    <a16:rowId xmlns:a16="http://schemas.microsoft.com/office/drawing/2014/main" val="10000"/>
                  </a:ext>
                </a:extLst>
              </a:tr>
              <a:tr h="1254636">
                <a:tc>
                  <a:txBody>
                    <a:bodyPr/>
                    <a:lstStyle/>
                    <a:p>
                      <a:pPr algn="ctr">
                        <a:spcAft>
                          <a:spcPts val="0"/>
                        </a:spcAft>
                      </a:pPr>
                      <a:endParaRPr lang="es-ES" sz="1800" b="1" i="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1800" b="1" i="1" dirty="0" smtClean="0">
                          <a:effectLst>
                            <a:outerShdw blurRad="38100" dist="38100" dir="2700000" algn="tl">
                              <a:srgbClr val="000000">
                                <a:alpha val="43137"/>
                              </a:srgbClr>
                            </a:outerShdw>
                          </a:effectLst>
                          <a:latin typeface="Arial"/>
                          <a:ea typeface="Times New Roman"/>
                          <a:cs typeface="Times New Roman"/>
                        </a:rPr>
                        <a:t>DE ACUERDO AL TIPO</a:t>
                      </a:r>
                      <a:r>
                        <a:rPr lang="es-ES" sz="1800" b="1" i="1" baseline="0" dirty="0" smtClean="0">
                          <a:effectLst>
                            <a:outerShdw blurRad="38100" dist="38100" dir="2700000" algn="tl">
                              <a:srgbClr val="000000">
                                <a:alpha val="43137"/>
                              </a:srgbClr>
                            </a:outerShdw>
                          </a:effectLst>
                          <a:latin typeface="Arial"/>
                          <a:ea typeface="Times New Roman"/>
                          <a:cs typeface="Times New Roman"/>
                        </a:rPr>
                        <a:t> DE </a:t>
                      </a:r>
                      <a:r>
                        <a:rPr lang="es-ES" sz="1800" b="1" i="1" dirty="0" smtClean="0">
                          <a:effectLst>
                            <a:outerShdw blurRad="38100" dist="38100" dir="2700000" algn="tl">
                              <a:srgbClr val="000000">
                                <a:alpha val="43137"/>
                              </a:srgbClr>
                            </a:outerShdw>
                          </a:effectLst>
                          <a:latin typeface="Arial"/>
                          <a:ea typeface="Times New Roman"/>
                          <a:cs typeface="Times New Roman"/>
                        </a:rPr>
                        <a:t>PRODUCCIÓN E INVENTARIO</a:t>
                      </a:r>
                    </a:p>
                    <a:p>
                      <a:pPr algn="ctr">
                        <a:spcAft>
                          <a:spcPts val="0"/>
                        </a:spcAft>
                      </a:pPr>
                      <a:endParaRPr lang="es-MX" sz="1800" b="1" i="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tcPr>
                </a:tc>
                <a:tc>
                  <a:txBody>
                    <a:bodyPr/>
                    <a:lstStyle/>
                    <a:p>
                      <a:pPr algn="just">
                        <a:spcAft>
                          <a:spcPts val="0"/>
                        </a:spcAft>
                      </a:pPr>
                      <a:endParaRPr lang="es-ES" sz="1800" b="1" i="0" dirty="0" smtClean="0">
                        <a:effectLst/>
                        <a:latin typeface="Arial"/>
                        <a:ea typeface="Times New Roman"/>
                        <a:cs typeface="Times New Roman"/>
                      </a:endParaRPr>
                    </a:p>
                    <a:p>
                      <a:pPr algn="l">
                        <a:spcAft>
                          <a:spcPts val="0"/>
                        </a:spcAft>
                      </a:pPr>
                      <a:r>
                        <a:rPr lang="es-ES" sz="1800" b="1" i="0" dirty="0" smtClean="0">
                          <a:effectLst/>
                          <a:latin typeface="Arial"/>
                          <a:ea typeface="Times New Roman"/>
                          <a:cs typeface="Times New Roman"/>
                        </a:rPr>
                        <a:t>1- FABRICACIÓN POR PEDIDO.</a:t>
                      </a:r>
                    </a:p>
                    <a:p>
                      <a:pPr algn="l">
                        <a:spcAft>
                          <a:spcPts val="0"/>
                        </a:spcAft>
                      </a:pPr>
                      <a:r>
                        <a:rPr lang="es-ES" sz="1800" b="1" i="0" dirty="0" smtClean="0">
                          <a:effectLst/>
                          <a:latin typeface="Arial"/>
                          <a:ea typeface="Times New Roman"/>
                          <a:cs typeface="Times New Roman"/>
                        </a:rPr>
                        <a:t>2- FABRICACIÓN PARA MANTENER EL INVENTARIO.</a:t>
                      </a:r>
                    </a:p>
                    <a:p>
                      <a:pPr algn="l">
                        <a:spcAft>
                          <a:spcPts val="0"/>
                        </a:spcAft>
                      </a:pPr>
                      <a:r>
                        <a:rPr lang="es-ES" sz="1800" b="1" i="0" dirty="0" smtClean="0">
                          <a:effectLst/>
                          <a:latin typeface="Arial"/>
                          <a:ea typeface="Times New Roman"/>
                          <a:cs typeface="Times New Roman"/>
                        </a:rPr>
                        <a:t>3- FABRICACIÓN DE ENSAMBLE POR PEDIDO.</a:t>
                      </a:r>
                    </a:p>
                    <a:p>
                      <a:pPr algn="l">
                        <a:spcAft>
                          <a:spcPts val="0"/>
                        </a:spcAft>
                      </a:pPr>
                      <a:endParaRPr lang="es-ES" sz="1800" b="1" i="0" dirty="0" smtClean="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54636">
                <a:tc>
                  <a:txBody>
                    <a:bodyPr/>
                    <a:lstStyle/>
                    <a:p>
                      <a:pPr marL="0" algn="ctr" rtl="0" eaLnBrk="1" latinLnBrk="0" hangingPunct="1">
                        <a:spcAft>
                          <a:spcPts val="0"/>
                        </a:spcAft>
                      </a:pPr>
                      <a:endParaRPr kumimoji="0" lang="es-MX" sz="18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MX" sz="18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DE ACUERDO A VARIACIONES DE LA  DEMANDA</a:t>
                      </a:r>
                      <a:endParaRPr kumimoji="0" lang="es-MX" sz="18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tcPr>
                </a:tc>
                <a:tc>
                  <a:txBody>
                    <a:bodyPr/>
                    <a:lstStyle/>
                    <a:p>
                      <a:pPr algn="just">
                        <a:spcAft>
                          <a:spcPts val="0"/>
                        </a:spcAft>
                      </a:pPr>
                      <a:endParaRPr lang="es-ES" sz="1800" b="1" i="0" dirty="0" smtClean="0">
                        <a:effectLst/>
                        <a:latin typeface="Arial"/>
                        <a:ea typeface="Times New Roman"/>
                        <a:cs typeface="Times New Roman"/>
                      </a:endParaRPr>
                    </a:p>
                    <a:p>
                      <a:pPr algn="just">
                        <a:spcAft>
                          <a:spcPts val="0"/>
                        </a:spcAft>
                      </a:pPr>
                      <a:r>
                        <a:rPr lang="es-ES" sz="1800" b="1" i="0" dirty="0" smtClean="0">
                          <a:effectLst/>
                          <a:latin typeface="Arial"/>
                          <a:ea typeface="Times New Roman"/>
                          <a:cs typeface="Times New Roman"/>
                        </a:rPr>
                        <a:t>1- FABRICACIÓN DE CAZA.</a:t>
                      </a:r>
                    </a:p>
                    <a:p>
                      <a:pPr algn="just">
                        <a:spcAft>
                          <a:spcPts val="0"/>
                        </a:spcAft>
                      </a:pPr>
                      <a:r>
                        <a:rPr lang="es-ES" sz="1800" b="1" i="0" dirty="0" smtClean="0">
                          <a:effectLst/>
                          <a:latin typeface="Arial"/>
                          <a:ea typeface="Times New Roman"/>
                          <a:cs typeface="Times New Roman"/>
                        </a:rPr>
                        <a:t>2- FABRICACIÓN DE NIVELACIÓN</a:t>
                      </a:r>
                    </a:p>
                    <a:p>
                      <a:pPr algn="just">
                        <a:spcAft>
                          <a:spcPts val="0"/>
                        </a:spcAft>
                      </a:pPr>
                      <a:r>
                        <a:rPr lang="es-ES" sz="1800" b="1" i="0" dirty="0" smtClean="0">
                          <a:effectLst/>
                          <a:latin typeface="Arial"/>
                          <a:ea typeface="Times New Roman"/>
                          <a:cs typeface="Times New Roman"/>
                        </a:rPr>
                        <a:t>3- FABRICACIÓN MIXTA</a:t>
                      </a:r>
                    </a:p>
                    <a:p>
                      <a:pPr algn="just">
                        <a:spcAft>
                          <a:spcPts val="0"/>
                        </a:spcAft>
                      </a:pPr>
                      <a:endParaRPr lang="es-MX" sz="1800" b="1" i="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54636">
                <a:tc>
                  <a:txBody>
                    <a:bodyPr/>
                    <a:lstStyle/>
                    <a:p>
                      <a:pPr marL="0" algn="ctr" rtl="0" eaLnBrk="1" latinLnBrk="0" hangingPunct="1">
                        <a:spcAft>
                          <a:spcPts val="0"/>
                        </a:spcAft>
                      </a:pPr>
                      <a:endParaRPr kumimoji="0" lang="es-ES" sz="18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ES" sz="18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DE</a:t>
                      </a:r>
                      <a:r>
                        <a:rPr kumimoji="0" lang="es-ES" sz="1800" b="1" i="1" kern="1200" baseline="0" dirty="0" smtClean="0">
                          <a:solidFill>
                            <a:schemeClr val="tx1"/>
                          </a:solidFill>
                          <a:effectLst>
                            <a:outerShdw blurRad="38100" dist="38100" dir="2700000" algn="tl">
                              <a:srgbClr val="000000">
                                <a:alpha val="43137"/>
                              </a:srgbClr>
                            </a:outerShdw>
                          </a:effectLst>
                          <a:latin typeface="Arial"/>
                          <a:ea typeface="Times New Roman"/>
                          <a:cs typeface="Times New Roman"/>
                        </a:rPr>
                        <a:t> ACUERDO AL TIPO DE CAMBIO A PRODUCIR</a:t>
                      </a:r>
                    </a:p>
                    <a:p>
                      <a:pPr marL="0" algn="ctr" rtl="0" eaLnBrk="1" latinLnBrk="0" hangingPunct="1">
                        <a:spcAft>
                          <a:spcPts val="0"/>
                        </a:spcAft>
                      </a:pPr>
                      <a:endParaRPr kumimoji="0" lang="es-MX" sz="18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just">
                        <a:spcAft>
                          <a:spcPts val="0"/>
                        </a:spcAft>
                      </a:pPr>
                      <a:endParaRPr lang="es-ES" sz="1800" b="1" i="0" dirty="0" smtClean="0">
                        <a:effectLst/>
                        <a:latin typeface="Arial"/>
                        <a:ea typeface="Times New Roman"/>
                        <a:cs typeface="Times New Roman"/>
                      </a:endParaRPr>
                    </a:p>
                    <a:p>
                      <a:pPr algn="just">
                        <a:spcAft>
                          <a:spcPts val="0"/>
                        </a:spcAft>
                      </a:pPr>
                      <a:r>
                        <a:rPr lang="es-ES" sz="1800" b="1" i="0" dirty="0" smtClean="0">
                          <a:effectLst/>
                          <a:latin typeface="Arial"/>
                          <a:ea typeface="Times New Roman"/>
                          <a:cs typeface="Times New Roman"/>
                        </a:rPr>
                        <a:t>1- REINGENIERÍA.</a:t>
                      </a:r>
                    </a:p>
                    <a:p>
                      <a:pPr algn="just">
                        <a:spcAft>
                          <a:spcPts val="0"/>
                        </a:spcAft>
                      </a:pPr>
                      <a:r>
                        <a:rPr lang="es-ES" sz="1800" b="1" i="0" dirty="0" smtClean="0">
                          <a:effectLst/>
                          <a:latin typeface="Arial"/>
                          <a:ea typeface="Times New Roman"/>
                          <a:cs typeface="Times New Roman"/>
                        </a:rPr>
                        <a:t>2- MEJORA CONTÍNUA</a:t>
                      </a:r>
                      <a:endParaRPr lang="es-ES" sz="1800" b="1" i="0" dirty="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96242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201497"/>
            <a:ext cx="5015889"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PRODUCCIÓN E INVENTARIO</a:t>
            </a:r>
            <a:endParaRPr lang="en-US" sz="2400" b="1" dirty="0" smtClean="0">
              <a:solidFill>
                <a:schemeClr val="tx1"/>
              </a:solidFill>
            </a:endParaRPr>
          </a:p>
        </p:txBody>
      </p:sp>
      <p:sp>
        <p:nvSpPr>
          <p:cNvPr id="9" name="42 Rectángulo"/>
          <p:cNvSpPr/>
          <p:nvPr/>
        </p:nvSpPr>
        <p:spPr>
          <a:xfrm>
            <a:off x="1032935" y="3750898"/>
            <a:ext cx="3597259" cy="259228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43 CuadroTexto"/>
          <p:cNvSpPr txBox="1"/>
          <p:nvPr/>
        </p:nvSpPr>
        <p:spPr>
          <a:xfrm>
            <a:off x="1032935" y="3893327"/>
            <a:ext cx="3525251" cy="2323713"/>
          </a:xfrm>
          <a:prstGeom prst="rect">
            <a:avLst/>
          </a:prstGeom>
          <a:noFill/>
        </p:spPr>
        <p:txBody>
          <a:bodyPr wrap="square" rtlCol="0">
            <a:spAutoFit/>
          </a:bodyPr>
          <a:lstStyle/>
          <a:p>
            <a:pPr algn="ctr">
              <a:spcAft>
                <a:spcPts val="600"/>
              </a:spcAft>
            </a:pPr>
            <a:r>
              <a:rPr lang="es-AR" sz="2000" b="1" i="1" dirty="0" smtClean="0"/>
              <a:t>ESTRATEGIA DE FABRICACIÓN POR PEDIDO</a:t>
            </a:r>
          </a:p>
          <a:p>
            <a:pPr algn="ctr">
              <a:spcAft>
                <a:spcPts val="600"/>
              </a:spcAft>
            </a:pPr>
            <a:r>
              <a:rPr lang="es-AR" sz="2000" b="1" dirty="0" smtClean="0"/>
              <a:t>Para elaborar productos en bajos volúmenes, de acuerdo con las especificaciones del cliente.</a:t>
            </a:r>
            <a:endParaRPr lang="es-AR" sz="2000" b="1" dirty="0"/>
          </a:p>
        </p:txBody>
      </p:sp>
      <p:sp>
        <p:nvSpPr>
          <p:cNvPr id="11" name="44 Rectángulo"/>
          <p:cNvSpPr/>
          <p:nvPr/>
        </p:nvSpPr>
        <p:spPr>
          <a:xfrm>
            <a:off x="8298955" y="1837439"/>
            <a:ext cx="3646247" cy="2564445"/>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45 CuadroTexto"/>
          <p:cNvSpPr txBox="1"/>
          <p:nvPr/>
        </p:nvSpPr>
        <p:spPr>
          <a:xfrm>
            <a:off x="8310306" y="1837439"/>
            <a:ext cx="3634895" cy="2631490"/>
          </a:xfrm>
          <a:prstGeom prst="rect">
            <a:avLst/>
          </a:prstGeom>
          <a:noFill/>
        </p:spPr>
        <p:txBody>
          <a:bodyPr wrap="square" rtlCol="0">
            <a:spAutoFit/>
          </a:bodyPr>
          <a:lstStyle/>
          <a:p>
            <a:pPr algn="ctr">
              <a:spcAft>
                <a:spcPts val="600"/>
              </a:spcAft>
            </a:pPr>
            <a:r>
              <a:rPr lang="es-AR" sz="2000" b="1" i="1" dirty="0" smtClean="0"/>
              <a:t>ESTRATEGIA DE ENSAMBLE POR PEDIDO</a:t>
            </a:r>
          </a:p>
          <a:p>
            <a:pPr algn="ctr">
              <a:spcAft>
                <a:spcPts val="600"/>
              </a:spcAft>
            </a:pPr>
            <a:r>
              <a:rPr lang="es-AR" sz="2000" b="1" dirty="0" smtClean="0"/>
              <a:t>Para producir una amplia variedad de productos a partir de pocos componentes, después de recibidos los pedidos de los clientes.</a:t>
            </a:r>
            <a:endParaRPr lang="es-AR" sz="2000" b="1" dirty="0"/>
          </a:p>
        </p:txBody>
      </p:sp>
      <p:sp>
        <p:nvSpPr>
          <p:cNvPr id="13" name="50 Rectángulo"/>
          <p:cNvSpPr/>
          <p:nvPr/>
        </p:nvSpPr>
        <p:spPr>
          <a:xfrm>
            <a:off x="4664060" y="2751833"/>
            <a:ext cx="3597259" cy="2592288"/>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51 CuadroTexto"/>
          <p:cNvSpPr txBox="1"/>
          <p:nvPr/>
        </p:nvSpPr>
        <p:spPr>
          <a:xfrm>
            <a:off x="4713048" y="2764414"/>
            <a:ext cx="3499282" cy="2631490"/>
          </a:xfrm>
          <a:prstGeom prst="rect">
            <a:avLst/>
          </a:prstGeom>
          <a:noFill/>
        </p:spPr>
        <p:txBody>
          <a:bodyPr wrap="square" rtlCol="0">
            <a:spAutoFit/>
          </a:bodyPr>
          <a:lstStyle/>
          <a:p>
            <a:pPr algn="ctr">
              <a:spcAft>
                <a:spcPts val="600"/>
              </a:spcAft>
            </a:pPr>
            <a:r>
              <a:rPr lang="es-AR" sz="2000" b="1" i="1" dirty="0" smtClean="0"/>
              <a:t>ESTRATEGIA DE FABRICACIÓN PARA MANTENER INVENTARIO</a:t>
            </a:r>
          </a:p>
          <a:p>
            <a:pPr algn="ctr">
              <a:spcAft>
                <a:spcPts val="600"/>
              </a:spcAft>
            </a:pPr>
            <a:r>
              <a:rPr lang="es-AR" sz="2000" b="1" dirty="0" smtClean="0"/>
              <a:t>Para mantener artículos en inventario para entrega inmediata, minimizando así el tiempo de entrega al cliente.</a:t>
            </a:r>
            <a:endParaRPr lang="es-AR" sz="2000" b="1" dirty="0"/>
          </a:p>
        </p:txBody>
      </p:sp>
      <p:sp>
        <p:nvSpPr>
          <p:cNvPr id="15" name="7 Elipse"/>
          <p:cNvSpPr/>
          <p:nvPr/>
        </p:nvSpPr>
        <p:spPr>
          <a:xfrm>
            <a:off x="1193677" y="2209855"/>
            <a:ext cx="2751784" cy="1142940"/>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16" name="8 Rectángulo"/>
          <p:cNvSpPr/>
          <p:nvPr/>
        </p:nvSpPr>
        <p:spPr>
          <a:xfrm>
            <a:off x="1210905" y="2412470"/>
            <a:ext cx="2808998" cy="707886"/>
          </a:xfrm>
          <a:prstGeom prst="rect">
            <a:avLst/>
          </a:prstGeom>
        </p:spPr>
        <p:txBody>
          <a:bodyPr wrap="square">
            <a:spAutoFit/>
          </a:bodyPr>
          <a:lstStyle/>
          <a:p>
            <a:pPr algn="ctr"/>
            <a:r>
              <a:rPr lang="es-ES" sz="2000" b="1" dirty="0" smtClean="0"/>
              <a:t>Prioridades Competitivas</a:t>
            </a:r>
            <a:endParaRPr lang="es-ES" sz="2000" b="1" dirty="0"/>
          </a:p>
        </p:txBody>
      </p:sp>
    </p:spTree>
    <p:extLst>
      <p:ext uri="{BB962C8B-B14F-4D97-AF65-F5344CB8AC3E}">
        <p14:creationId xmlns:p14="http://schemas.microsoft.com/office/powerpoint/2010/main" val="16961809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201497"/>
            <a:ext cx="5015889"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PRODUCCIÓN EN FUNCIÓN DE LA DEMANDA</a:t>
            </a:r>
            <a:endParaRPr lang="en-US" sz="2400" b="1" dirty="0" smtClean="0">
              <a:solidFill>
                <a:schemeClr val="tx1"/>
              </a:solidFill>
            </a:endParaRPr>
          </a:p>
        </p:txBody>
      </p:sp>
      <p:sp>
        <p:nvSpPr>
          <p:cNvPr id="9" name="42 Rectángulo"/>
          <p:cNvSpPr/>
          <p:nvPr/>
        </p:nvSpPr>
        <p:spPr>
          <a:xfrm>
            <a:off x="1046171" y="3122928"/>
            <a:ext cx="3597259" cy="335478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43 CuadroTexto"/>
          <p:cNvSpPr txBox="1"/>
          <p:nvPr/>
        </p:nvSpPr>
        <p:spPr>
          <a:xfrm>
            <a:off x="1083734" y="3334527"/>
            <a:ext cx="3525251" cy="2939266"/>
          </a:xfrm>
          <a:prstGeom prst="rect">
            <a:avLst/>
          </a:prstGeom>
          <a:noFill/>
        </p:spPr>
        <p:txBody>
          <a:bodyPr wrap="square" rtlCol="0">
            <a:spAutoFit/>
          </a:bodyPr>
          <a:lstStyle/>
          <a:p>
            <a:pPr algn="ctr">
              <a:spcAft>
                <a:spcPts val="600"/>
              </a:spcAft>
            </a:pPr>
            <a:r>
              <a:rPr lang="es-ES" sz="2000" b="1" i="1" dirty="0"/>
              <a:t>ESTRATEGIA DE FABRICACIÓN DE CAZA</a:t>
            </a:r>
          </a:p>
          <a:p>
            <a:pPr algn="ctr">
              <a:spcAft>
                <a:spcPts val="600"/>
              </a:spcAft>
            </a:pPr>
            <a:r>
              <a:rPr lang="es-ES" sz="2000" b="1" i="1" dirty="0"/>
              <a:t>Subordinación total de la administración de los recursos y capacidades a las variaciones de la demanda/oferta. Variables que modifican la oferta/demanda</a:t>
            </a:r>
          </a:p>
        </p:txBody>
      </p:sp>
      <p:sp>
        <p:nvSpPr>
          <p:cNvPr id="11" name="44 Rectángulo"/>
          <p:cNvSpPr/>
          <p:nvPr/>
        </p:nvSpPr>
        <p:spPr>
          <a:xfrm>
            <a:off x="8298955" y="2094218"/>
            <a:ext cx="3646247" cy="3358317"/>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45 CuadroTexto"/>
          <p:cNvSpPr txBox="1"/>
          <p:nvPr/>
        </p:nvSpPr>
        <p:spPr>
          <a:xfrm>
            <a:off x="8261318" y="2204864"/>
            <a:ext cx="3634895" cy="3247043"/>
          </a:xfrm>
          <a:prstGeom prst="rect">
            <a:avLst/>
          </a:prstGeom>
          <a:noFill/>
        </p:spPr>
        <p:txBody>
          <a:bodyPr wrap="square" rtlCol="0">
            <a:spAutoFit/>
          </a:bodyPr>
          <a:lstStyle/>
          <a:p>
            <a:pPr algn="ctr">
              <a:spcAft>
                <a:spcPts val="600"/>
              </a:spcAft>
            </a:pPr>
            <a:r>
              <a:rPr lang="es-ES" sz="2000" b="1" i="1" dirty="0"/>
              <a:t>ESTRATEGIA DE FABRICACIÓN DE NIVELACIÓN</a:t>
            </a:r>
          </a:p>
          <a:p>
            <a:pPr algn="ctr">
              <a:spcAft>
                <a:spcPts val="600"/>
              </a:spcAft>
            </a:pPr>
            <a:r>
              <a:rPr lang="es-ES" sz="2000" b="1" i="1" dirty="0"/>
              <a:t>Los recursos y capacidades se administran para nivelar la producción. La demanda se atiende con las variaciones de inventario. Variables que modifican la demanda/oferta </a:t>
            </a:r>
          </a:p>
        </p:txBody>
      </p:sp>
      <p:sp>
        <p:nvSpPr>
          <p:cNvPr id="13" name="50 Rectángulo"/>
          <p:cNvSpPr/>
          <p:nvPr/>
        </p:nvSpPr>
        <p:spPr>
          <a:xfrm>
            <a:off x="4664060" y="2602225"/>
            <a:ext cx="3597259" cy="335768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51 CuadroTexto"/>
          <p:cNvSpPr txBox="1"/>
          <p:nvPr/>
        </p:nvSpPr>
        <p:spPr>
          <a:xfrm>
            <a:off x="4660364" y="2733463"/>
            <a:ext cx="3499282" cy="3016210"/>
          </a:xfrm>
          <a:prstGeom prst="rect">
            <a:avLst/>
          </a:prstGeom>
          <a:noFill/>
        </p:spPr>
        <p:txBody>
          <a:bodyPr wrap="square" rtlCol="0">
            <a:spAutoFit/>
          </a:bodyPr>
          <a:lstStyle/>
          <a:p>
            <a:pPr algn="ctr">
              <a:spcAft>
                <a:spcPts val="600"/>
              </a:spcAft>
            </a:pPr>
            <a:r>
              <a:rPr lang="es-ES" sz="2000" b="1" i="1" dirty="0"/>
              <a:t>ESTRATEGIA DE FABRICACIÓN MIXTA</a:t>
            </a:r>
          </a:p>
          <a:p>
            <a:pPr algn="ctr">
              <a:spcAft>
                <a:spcPts val="600"/>
              </a:spcAft>
            </a:pPr>
            <a:endParaRPr lang="es-ES" sz="2000" b="1" i="1" dirty="0"/>
          </a:p>
          <a:p>
            <a:pPr algn="ctr">
              <a:spcAft>
                <a:spcPts val="600"/>
              </a:spcAft>
            </a:pPr>
            <a:r>
              <a:rPr lang="es-ES" sz="2000" b="1" i="1" dirty="0"/>
              <a:t>Utilización flexible de los recursos y capacidades para satisfacer la demanda. Variables que modifican la oferta y la demanda</a:t>
            </a:r>
          </a:p>
        </p:txBody>
      </p:sp>
      <p:sp>
        <p:nvSpPr>
          <p:cNvPr id="23" name="7 Elipse"/>
          <p:cNvSpPr/>
          <p:nvPr/>
        </p:nvSpPr>
        <p:spPr>
          <a:xfrm>
            <a:off x="1452350" y="1979215"/>
            <a:ext cx="2751784" cy="1142940"/>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24" name="8 Rectángulo"/>
          <p:cNvSpPr/>
          <p:nvPr/>
        </p:nvSpPr>
        <p:spPr>
          <a:xfrm>
            <a:off x="1469578" y="2181830"/>
            <a:ext cx="2808998" cy="707886"/>
          </a:xfrm>
          <a:prstGeom prst="rect">
            <a:avLst/>
          </a:prstGeom>
        </p:spPr>
        <p:txBody>
          <a:bodyPr wrap="square">
            <a:spAutoFit/>
          </a:bodyPr>
          <a:lstStyle/>
          <a:p>
            <a:pPr algn="ctr"/>
            <a:r>
              <a:rPr lang="es-ES" sz="2000" b="1" dirty="0" smtClean="0"/>
              <a:t>Prioridades Competitivas</a:t>
            </a:r>
            <a:endParaRPr lang="es-ES" sz="2000" b="1" dirty="0"/>
          </a:p>
        </p:txBody>
      </p:sp>
    </p:spTree>
    <p:extLst>
      <p:ext uri="{BB962C8B-B14F-4D97-AF65-F5344CB8AC3E}">
        <p14:creationId xmlns:p14="http://schemas.microsoft.com/office/powerpoint/2010/main" val="34198832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1201497"/>
            <a:ext cx="5015889" cy="69503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PRODUCCIÓN EN </a:t>
            </a:r>
            <a:r>
              <a:rPr lang="es-ES" sz="2400" b="1" dirty="0">
                <a:solidFill>
                  <a:schemeClr val="tx1"/>
                </a:solidFill>
              </a:rPr>
              <a:t>FUNCIÓN </a:t>
            </a:r>
            <a:r>
              <a:rPr lang="es-ES" sz="2400" b="1" dirty="0" smtClean="0">
                <a:solidFill>
                  <a:schemeClr val="tx1"/>
                </a:solidFill>
              </a:rPr>
              <a:t>DEL TIPO DE CAMBIO</a:t>
            </a:r>
            <a:endParaRPr lang="es-ES" sz="2400" b="1" dirty="0">
              <a:solidFill>
                <a:schemeClr val="tx1"/>
              </a:solidFill>
            </a:endParaRPr>
          </a:p>
        </p:txBody>
      </p:sp>
      <p:sp>
        <p:nvSpPr>
          <p:cNvPr id="11" name="44 Rectángulo"/>
          <p:cNvSpPr/>
          <p:nvPr/>
        </p:nvSpPr>
        <p:spPr>
          <a:xfrm>
            <a:off x="6604000" y="2387600"/>
            <a:ext cx="5171869" cy="3539069"/>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08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45 CuadroTexto"/>
          <p:cNvSpPr txBox="1"/>
          <p:nvPr/>
        </p:nvSpPr>
        <p:spPr>
          <a:xfrm>
            <a:off x="6604000" y="2641595"/>
            <a:ext cx="5171869" cy="3093154"/>
          </a:xfrm>
          <a:prstGeom prst="rect">
            <a:avLst/>
          </a:prstGeom>
          <a:noFill/>
        </p:spPr>
        <p:txBody>
          <a:bodyPr wrap="square" rtlCol="0">
            <a:spAutoFit/>
          </a:bodyPr>
          <a:lstStyle/>
          <a:p>
            <a:pPr algn="ctr">
              <a:spcAft>
                <a:spcPts val="600"/>
              </a:spcAft>
            </a:pPr>
            <a:r>
              <a:rPr lang="es-ES" sz="2000" b="1" i="1" dirty="0"/>
              <a:t>MEJORA DE LOS PROCESOS </a:t>
            </a:r>
          </a:p>
          <a:p>
            <a:pPr algn="ctr">
              <a:spcAft>
                <a:spcPts val="600"/>
              </a:spcAft>
            </a:pPr>
            <a:endParaRPr lang="es-ES" sz="2000" b="1" i="1" dirty="0"/>
          </a:p>
          <a:p>
            <a:pPr algn="ctr">
              <a:spcAft>
                <a:spcPts val="600"/>
              </a:spcAft>
            </a:pPr>
            <a:r>
              <a:rPr lang="es-ES" sz="2000" b="1" i="1" dirty="0"/>
              <a:t>La mejora de los procesos es el estudio sistemático de las actividades y flujos de cada proceso a fin de mejorarlo. </a:t>
            </a:r>
          </a:p>
          <a:p>
            <a:pPr algn="ctr">
              <a:spcAft>
                <a:spcPts val="600"/>
              </a:spcAft>
            </a:pPr>
            <a:r>
              <a:rPr lang="es-ES" sz="2000" b="1" i="1" dirty="0"/>
              <a:t>Una vez que se ha comprendido cabalmente y sistematizado un proceso, es posible mejorarlo. Se debe examinar cada aspecto del proceso. </a:t>
            </a:r>
          </a:p>
        </p:txBody>
      </p:sp>
      <p:sp>
        <p:nvSpPr>
          <p:cNvPr id="13" name="50 Rectángulo"/>
          <p:cNvSpPr/>
          <p:nvPr/>
        </p:nvSpPr>
        <p:spPr>
          <a:xfrm>
            <a:off x="1179014" y="2991066"/>
            <a:ext cx="5122882" cy="3462203"/>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51 CuadroTexto"/>
          <p:cNvSpPr txBox="1"/>
          <p:nvPr/>
        </p:nvSpPr>
        <p:spPr>
          <a:xfrm>
            <a:off x="1179014" y="3194269"/>
            <a:ext cx="5122882" cy="3093154"/>
          </a:xfrm>
          <a:prstGeom prst="rect">
            <a:avLst/>
          </a:prstGeom>
          <a:noFill/>
        </p:spPr>
        <p:txBody>
          <a:bodyPr wrap="square" rtlCol="0">
            <a:spAutoFit/>
          </a:bodyPr>
          <a:lstStyle/>
          <a:p>
            <a:pPr algn="ctr">
              <a:spcAft>
                <a:spcPts val="600"/>
              </a:spcAft>
            </a:pPr>
            <a:r>
              <a:rPr lang="es-ES" sz="2000" b="1" i="1" dirty="0"/>
              <a:t>REINGENIERÍA DE PROCESOS </a:t>
            </a:r>
          </a:p>
          <a:p>
            <a:pPr algn="ctr">
              <a:spcAft>
                <a:spcPts val="600"/>
              </a:spcAft>
            </a:pPr>
            <a:endParaRPr lang="es-ES" sz="2000" b="1" i="1" dirty="0"/>
          </a:p>
          <a:p>
            <a:pPr algn="ctr">
              <a:spcAft>
                <a:spcPts val="600"/>
              </a:spcAft>
            </a:pPr>
            <a:r>
              <a:rPr lang="es-ES" sz="2000" b="1" i="1" dirty="0"/>
              <a:t>Es el rediseño radical de los procesos para mejorar drásticamente el desempeño en términos de costo, calidad, servicio y rapidez. </a:t>
            </a:r>
          </a:p>
          <a:p>
            <a:pPr algn="ctr">
              <a:spcAft>
                <a:spcPts val="600"/>
              </a:spcAft>
            </a:pPr>
            <a:r>
              <a:rPr lang="es-ES" sz="2000" b="1" i="1" dirty="0"/>
              <a:t>Los procesos que se seleccionan para la reingeniería deben ser procesos centrales</a:t>
            </a:r>
          </a:p>
        </p:txBody>
      </p:sp>
      <p:sp>
        <p:nvSpPr>
          <p:cNvPr id="15" name="7 Elipse"/>
          <p:cNvSpPr/>
          <p:nvPr/>
        </p:nvSpPr>
        <p:spPr>
          <a:xfrm>
            <a:off x="7763507" y="1052735"/>
            <a:ext cx="2751784" cy="1142940"/>
          </a:xfrm>
          <a:prstGeom prst="ellipse">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accent1">
                  <a:lumMod val="50000"/>
                </a:schemeClr>
              </a:solidFill>
            </a:endParaRPr>
          </a:p>
        </p:txBody>
      </p:sp>
      <p:sp>
        <p:nvSpPr>
          <p:cNvPr id="16" name="8 Rectángulo"/>
          <p:cNvSpPr/>
          <p:nvPr/>
        </p:nvSpPr>
        <p:spPr>
          <a:xfrm>
            <a:off x="7780735" y="1255350"/>
            <a:ext cx="2808998" cy="707886"/>
          </a:xfrm>
          <a:prstGeom prst="rect">
            <a:avLst/>
          </a:prstGeom>
        </p:spPr>
        <p:txBody>
          <a:bodyPr wrap="square">
            <a:spAutoFit/>
          </a:bodyPr>
          <a:lstStyle/>
          <a:p>
            <a:pPr algn="ctr"/>
            <a:r>
              <a:rPr lang="es-ES" sz="2000" b="1" dirty="0" smtClean="0"/>
              <a:t>Prioridades Competitivas</a:t>
            </a:r>
            <a:endParaRPr lang="es-ES" sz="2000" b="1" dirty="0"/>
          </a:p>
        </p:txBody>
      </p:sp>
    </p:spTree>
    <p:extLst>
      <p:ext uri="{BB962C8B-B14F-4D97-AF65-F5344CB8AC3E}">
        <p14:creationId xmlns:p14="http://schemas.microsoft.com/office/powerpoint/2010/main" val="20513816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896703"/>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ESTRATEGIAS DE PRODUCTO</a:t>
            </a:r>
            <a:endParaRPr lang="en-US" sz="2400" b="1" dirty="0" smtClean="0">
              <a:solidFill>
                <a:schemeClr val="tx1"/>
              </a:solidFill>
            </a:endParaRPr>
          </a:p>
        </p:txBody>
      </p:sp>
      <p:graphicFrame>
        <p:nvGraphicFramePr>
          <p:cNvPr id="5" name="11 Tabla"/>
          <p:cNvGraphicFramePr>
            <a:graphicFrameLocks noGrp="1"/>
          </p:cNvGraphicFramePr>
          <p:nvPr>
            <p:extLst>
              <p:ext uri="{D42A27DB-BD31-4B8C-83A1-F6EECF244321}">
                <p14:modId xmlns:p14="http://schemas.microsoft.com/office/powerpoint/2010/main" val="3516962589"/>
              </p:ext>
            </p:extLst>
          </p:nvPr>
        </p:nvGraphicFramePr>
        <p:xfrm>
          <a:off x="2336799" y="1493539"/>
          <a:ext cx="9383051" cy="5242560"/>
        </p:xfrm>
        <a:graphic>
          <a:graphicData uri="http://schemas.openxmlformats.org/drawingml/2006/table">
            <a:tbl>
              <a:tblPr/>
              <a:tblGrid>
                <a:gridCol w="2754657">
                  <a:extLst>
                    <a:ext uri="{9D8B030D-6E8A-4147-A177-3AD203B41FA5}">
                      <a16:colId xmlns:a16="http://schemas.microsoft.com/office/drawing/2014/main" val="20000"/>
                    </a:ext>
                  </a:extLst>
                </a:gridCol>
                <a:gridCol w="6628394">
                  <a:extLst>
                    <a:ext uri="{9D8B030D-6E8A-4147-A177-3AD203B41FA5}">
                      <a16:colId xmlns:a16="http://schemas.microsoft.com/office/drawing/2014/main" val="20001"/>
                    </a:ext>
                  </a:extLst>
                </a:gridCol>
              </a:tblGrid>
              <a:tr h="593007">
                <a:tc>
                  <a:txBody>
                    <a:bodyPr/>
                    <a:lstStyle/>
                    <a:p>
                      <a:pPr algn="ctr">
                        <a:spcAft>
                          <a:spcPts val="0"/>
                        </a:spcAft>
                      </a:pPr>
                      <a:endParaRPr lang="es-ES" sz="8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000" b="1" dirty="0" smtClean="0">
                          <a:effectLst>
                            <a:outerShdw blurRad="38100" dist="38100" dir="2700000" algn="tl">
                              <a:srgbClr val="000000">
                                <a:alpha val="43137"/>
                              </a:srgbClr>
                            </a:outerShdw>
                          </a:effectLst>
                          <a:latin typeface="Arial"/>
                          <a:ea typeface="Times New Roman"/>
                          <a:cs typeface="Times New Roman"/>
                        </a:rPr>
                        <a:t>ESTRATEGIA DE PRODUCTO</a:t>
                      </a:r>
                    </a:p>
                    <a:p>
                      <a:pPr algn="ctr">
                        <a:spcAft>
                          <a:spcPts val="0"/>
                        </a:spcAft>
                      </a:pPr>
                      <a:endParaRPr lang="es-MX" sz="800" b="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tc>
                  <a:txBody>
                    <a:bodyPr/>
                    <a:lstStyle/>
                    <a:p>
                      <a:pPr algn="ctr">
                        <a:spcAft>
                          <a:spcPts val="0"/>
                        </a:spcAft>
                      </a:pPr>
                      <a:endParaRPr lang="es-ES" sz="8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endParaRPr lang="es-ES" sz="16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2000" b="1" dirty="0" smtClean="0">
                          <a:effectLst>
                            <a:outerShdw blurRad="38100" dist="38100" dir="2700000" algn="tl">
                              <a:srgbClr val="000000">
                                <a:alpha val="43137"/>
                              </a:srgbClr>
                            </a:outerShdw>
                          </a:effectLst>
                          <a:latin typeface="Arial"/>
                          <a:ea typeface="Times New Roman"/>
                          <a:cs typeface="Times New Roman"/>
                        </a:rPr>
                        <a:t>CLASIFICACIÓN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a:tcPr>
                </a:tc>
                <a:extLst>
                  <a:ext uri="{0D108BD9-81ED-4DB2-BD59-A6C34878D82A}">
                    <a16:rowId xmlns:a16="http://schemas.microsoft.com/office/drawing/2014/main" val="10000"/>
                  </a:ext>
                </a:extLst>
              </a:tr>
              <a:tr h="474405">
                <a:tc>
                  <a:txBody>
                    <a:bodyPr/>
                    <a:lstStyle/>
                    <a:p>
                      <a:pPr algn="ctr">
                        <a:spcAft>
                          <a:spcPts val="0"/>
                        </a:spcAft>
                      </a:pPr>
                      <a:endParaRPr lang="es-ES" sz="1600" b="1" i="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endParaRPr lang="es-ES" sz="1600" b="1" i="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1600" b="1" i="1" dirty="0" smtClean="0">
                          <a:effectLst>
                            <a:outerShdw blurRad="38100" dist="38100" dir="2700000" algn="tl">
                              <a:srgbClr val="000000">
                                <a:alpha val="43137"/>
                              </a:srgbClr>
                            </a:outerShdw>
                          </a:effectLst>
                          <a:latin typeface="Arial"/>
                          <a:ea typeface="Times New Roman"/>
                          <a:cs typeface="Times New Roman"/>
                        </a:rPr>
                        <a:t>DE ACUERDO AL CICLO DE VIDA DEL PRODUCTO</a:t>
                      </a:r>
                    </a:p>
                    <a:p>
                      <a:pPr algn="ctr">
                        <a:spcAft>
                          <a:spcPts val="0"/>
                        </a:spcAft>
                      </a:pPr>
                      <a:endParaRPr lang="es-MX" sz="1600" b="1" i="1"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tcPr>
                </a:tc>
                <a:tc>
                  <a:txBody>
                    <a:bodyPr/>
                    <a:lstStyle/>
                    <a:p>
                      <a:pPr algn="just">
                        <a:spcAft>
                          <a:spcPts val="0"/>
                        </a:spcAft>
                      </a:pPr>
                      <a:endParaRPr lang="es-ES" sz="1600" b="1" i="1" dirty="0" smtClean="0">
                        <a:effectLst/>
                        <a:latin typeface="Arial"/>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600" b="1" i="0" dirty="0" smtClean="0">
                          <a:effectLst/>
                          <a:latin typeface="Arial"/>
                          <a:ea typeface="Times New Roman"/>
                          <a:cs typeface="Times New Roman"/>
                        </a:rPr>
                        <a:t>PRODUCTO/SERVICIO,COMUNICACIÓN,DISTRIBUCIÓN</a:t>
                      </a:r>
                    </a:p>
                    <a:p>
                      <a:pPr algn="just">
                        <a:spcAft>
                          <a:spcPts val="0"/>
                        </a:spcAft>
                      </a:pPr>
                      <a:endParaRPr lang="es-ES" sz="1600" b="1" i="1" dirty="0" smtClean="0">
                        <a:effectLst/>
                        <a:latin typeface="Arial"/>
                        <a:ea typeface="Times New Roman"/>
                        <a:cs typeface="Times New Roman"/>
                      </a:endParaRPr>
                    </a:p>
                    <a:p>
                      <a:pPr algn="just">
                        <a:spcAft>
                          <a:spcPts val="0"/>
                        </a:spcAft>
                      </a:pPr>
                      <a:r>
                        <a:rPr lang="es-ES" sz="1600" b="1" i="1" dirty="0" smtClean="0">
                          <a:effectLst/>
                          <a:latin typeface="Arial"/>
                          <a:ea typeface="Times New Roman"/>
                          <a:cs typeface="Times New Roman"/>
                        </a:rPr>
                        <a:t>1- </a:t>
                      </a:r>
                      <a:r>
                        <a:rPr lang="es-MX" sz="1600" b="1" i="1" dirty="0" smtClean="0">
                          <a:effectLst/>
                          <a:latin typeface="Arial"/>
                          <a:ea typeface="Times New Roman"/>
                          <a:cs typeface="Times New Roman"/>
                        </a:rPr>
                        <a:t>FASE INTRODUCCIÓN; </a:t>
                      </a:r>
                    </a:p>
                    <a:p>
                      <a:pPr algn="just">
                        <a:spcAft>
                          <a:spcPts val="0"/>
                        </a:spcAft>
                      </a:pPr>
                      <a:r>
                        <a:rPr lang="es-ES" sz="1600" b="1" i="1" dirty="0" smtClean="0">
                          <a:effectLst/>
                          <a:latin typeface="Arial"/>
                          <a:ea typeface="Times New Roman"/>
                          <a:cs typeface="Times New Roman"/>
                        </a:rPr>
                        <a:t>2- </a:t>
                      </a:r>
                      <a:r>
                        <a:rPr lang="es-MX" sz="1600" b="1" i="1" dirty="0" smtClean="0">
                          <a:effectLst/>
                          <a:latin typeface="Arial"/>
                          <a:ea typeface="Times New Roman"/>
                          <a:cs typeface="Times New Roman"/>
                        </a:rPr>
                        <a:t>FASE CRECIMIENTO; </a:t>
                      </a:r>
                    </a:p>
                    <a:p>
                      <a:pPr algn="just">
                        <a:spcAft>
                          <a:spcPts val="0"/>
                        </a:spcAft>
                      </a:pPr>
                      <a:r>
                        <a:rPr lang="es-ES" sz="1600" b="1" i="1" dirty="0" smtClean="0">
                          <a:effectLst/>
                          <a:latin typeface="Arial"/>
                          <a:ea typeface="Times New Roman"/>
                          <a:cs typeface="Times New Roman"/>
                        </a:rPr>
                        <a:t>3- </a:t>
                      </a:r>
                      <a:r>
                        <a:rPr lang="es-MX" sz="1600" b="1" i="1" dirty="0" smtClean="0">
                          <a:effectLst/>
                          <a:latin typeface="Arial"/>
                          <a:ea typeface="Times New Roman"/>
                          <a:cs typeface="Times New Roman"/>
                        </a:rPr>
                        <a:t>FASE MADUREZ; </a:t>
                      </a:r>
                    </a:p>
                    <a:p>
                      <a:pPr algn="just">
                        <a:spcAft>
                          <a:spcPts val="0"/>
                        </a:spcAft>
                      </a:pPr>
                      <a:r>
                        <a:rPr lang="es-ES" sz="1600" b="1" i="1" dirty="0" smtClean="0">
                          <a:effectLst/>
                          <a:latin typeface="Arial"/>
                          <a:ea typeface="Times New Roman"/>
                          <a:cs typeface="Times New Roman"/>
                        </a:rPr>
                        <a:t>4- </a:t>
                      </a:r>
                      <a:r>
                        <a:rPr lang="es-MX" sz="1600" b="1" i="1" dirty="0" smtClean="0">
                          <a:effectLst/>
                          <a:latin typeface="Arial"/>
                          <a:ea typeface="Times New Roman"/>
                          <a:cs typeface="Times New Roman"/>
                        </a:rPr>
                        <a:t>FASE DECLINACIÓN; </a:t>
                      </a:r>
                      <a:endParaRPr lang="es-ES" sz="1600" b="1" i="1" dirty="0" smtClean="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4405">
                <a:tc>
                  <a:txBody>
                    <a:bodyPr/>
                    <a:lstStyle/>
                    <a:p>
                      <a:pPr marL="0" algn="ctr" rtl="0" eaLnBrk="1" latinLnBrk="0" hangingPunct="1">
                        <a:spcAft>
                          <a:spcPts val="0"/>
                        </a:spcAft>
                      </a:pPr>
                      <a:endParaRPr kumimoji="0" lang="es-MX" sz="16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MX" sz="16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DE ACUERDO A LA TASA DE CRECIMIENTO Y LA  DEMANDA</a:t>
                      </a:r>
                      <a:endParaRPr kumimoji="0" lang="es-MX" sz="16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tcPr>
                </a:tc>
                <a:tc>
                  <a:txBody>
                    <a:bodyPr/>
                    <a:lstStyle/>
                    <a:p>
                      <a:pPr algn="just">
                        <a:spcAft>
                          <a:spcPts val="0"/>
                        </a:spcAft>
                      </a:pPr>
                      <a:endParaRPr lang="es-ES" sz="1600" b="1" i="1" dirty="0" smtClean="0">
                        <a:effectLst/>
                        <a:latin typeface="Arial"/>
                        <a:ea typeface="Times New Roman"/>
                        <a:cs typeface="Times New Roman"/>
                      </a:endParaRPr>
                    </a:p>
                    <a:p>
                      <a:pPr algn="just">
                        <a:spcAft>
                          <a:spcPts val="0"/>
                        </a:spcAft>
                      </a:pPr>
                      <a:r>
                        <a:rPr lang="es-ES" sz="1600" b="1" i="1" dirty="0" smtClean="0">
                          <a:effectLst/>
                          <a:latin typeface="Arial"/>
                          <a:ea typeface="Times New Roman"/>
                          <a:cs typeface="Times New Roman"/>
                        </a:rPr>
                        <a:t>1- CONTINUIDAD.</a:t>
                      </a:r>
                    </a:p>
                    <a:p>
                      <a:pPr algn="just">
                        <a:spcAft>
                          <a:spcPts val="0"/>
                        </a:spcAft>
                      </a:pPr>
                      <a:r>
                        <a:rPr lang="es-ES" sz="1600" b="1" i="1" dirty="0" smtClean="0">
                          <a:effectLst/>
                          <a:latin typeface="Arial"/>
                          <a:ea typeface="Times New Roman"/>
                          <a:cs typeface="Times New Roman"/>
                        </a:rPr>
                        <a:t>2- CONQUISTA.</a:t>
                      </a:r>
                    </a:p>
                    <a:p>
                      <a:pPr algn="just">
                        <a:spcAft>
                          <a:spcPts val="0"/>
                        </a:spcAft>
                      </a:pPr>
                      <a:r>
                        <a:rPr lang="es-ES" sz="1600" b="1" i="1" dirty="0" smtClean="0">
                          <a:effectLst/>
                          <a:latin typeface="Arial"/>
                          <a:ea typeface="Times New Roman"/>
                          <a:cs typeface="Times New Roman"/>
                        </a:rPr>
                        <a:t>3- DIVERSIFICACIÓN.</a:t>
                      </a:r>
                    </a:p>
                    <a:p>
                      <a:pPr algn="just">
                        <a:spcAft>
                          <a:spcPts val="0"/>
                        </a:spcAft>
                      </a:pPr>
                      <a:r>
                        <a:rPr lang="es-ES" sz="1600" b="1" i="1" dirty="0" smtClean="0">
                          <a:effectLst/>
                          <a:latin typeface="Arial"/>
                          <a:ea typeface="Times New Roman"/>
                          <a:cs typeface="Times New Roman"/>
                        </a:rPr>
                        <a:t>4- INNOVACIÓN.</a:t>
                      </a:r>
                    </a:p>
                    <a:p>
                      <a:pPr algn="just">
                        <a:spcAft>
                          <a:spcPts val="0"/>
                        </a:spcAft>
                      </a:pPr>
                      <a:endParaRPr lang="es-MX" sz="1600" b="1" i="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4405">
                <a:tc>
                  <a:txBody>
                    <a:bodyPr/>
                    <a:lstStyle/>
                    <a:p>
                      <a:pPr marL="0" algn="ctr" rtl="0" eaLnBrk="1" latinLnBrk="0" hangingPunct="1">
                        <a:spcAft>
                          <a:spcPts val="0"/>
                        </a:spcAft>
                      </a:pPr>
                      <a:endParaRPr kumimoji="0" lang="es-ES" sz="16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r>
                        <a:rPr kumimoji="0" lang="es-ES" sz="1600" b="1" i="1" kern="1200" dirty="0" smtClean="0">
                          <a:solidFill>
                            <a:schemeClr val="tx1"/>
                          </a:solidFill>
                          <a:effectLst>
                            <a:outerShdw blurRad="38100" dist="38100" dir="2700000" algn="tl">
                              <a:srgbClr val="000000">
                                <a:alpha val="43137"/>
                              </a:srgbClr>
                            </a:outerShdw>
                          </a:effectLst>
                          <a:latin typeface="Arial"/>
                          <a:ea typeface="Times New Roman"/>
                          <a:cs typeface="Times New Roman"/>
                        </a:rPr>
                        <a:t>PARA DEFINIR LA GAMA DE PRODUCTO</a:t>
                      </a:r>
                      <a:endParaRPr kumimoji="0" lang="es-ES" sz="1600" b="1" i="1" kern="1200" baseline="0" dirty="0" smtClean="0">
                        <a:solidFill>
                          <a:schemeClr val="tx1"/>
                        </a:solidFill>
                        <a:effectLst>
                          <a:outerShdw blurRad="38100" dist="38100" dir="2700000" algn="tl">
                            <a:srgbClr val="000000">
                              <a:alpha val="43137"/>
                            </a:srgbClr>
                          </a:outerShdw>
                        </a:effectLst>
                        <a:latin typeface="Arial"/>
                        <a:ea typeface="Times New Roman"/>
                        <a:cs typeface="Times New Roman"/>
                      </a:endParaRPr>
                    </a:p>
                    <a:p>
                      <a:pPr marL="0" algn="ctr" rtl="0" eaLnBrk="1" latinLnBrk="0" hangingPunct="1">
                        <a:spcAft>
                          <a:spcPts val="0"/>
                        </a:spcAft>
                      </a:pPr>
                      <a:endParaRPr kumimoji="0" lang="es-MX" sz="1600" b="1" i="1" kern="1200" dirty="0">
                        <a:solidFill>
                          <a:schemeClr val="tx1"/>
                        </a:solidFill>
                        <a:effectLst>
                          <a:outerShdw blurRad="38100" dist="38100" dir="2700000" algn="tl">
                            <a:srgbClr val="000000">
                              <a:alpha val="43137"/>
                            </a:srgbClr>
                          </a:outerShdw>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just">
                        <a:spcAft>
                          <a:spcPts val="0"/>
                        </a:spcAft>
                      </a:pPr>
                      <a:endParaRPr lang="es-ES" sz="1600" b="1" i="1" dirty="0" smtClean="0">
                        <a:effectLst/>
                        <a:latin typeface="Arial"/>
                        <a:ea typeface="Times New Roman"/>
                        <a:cs typeface="Times New Roman"/>
                      </a:endParaRPr>
                    </a:p>
                    <a:p>
                      <a:pPr algn="just">
                        <a:spcAft>
                          <a:spcPts val="0"/>
                        </a:spcAft>
                      </a:pPr>
                      <a:r>
                        <a:rPr lang="es-ES" sz="1600" b="1" i="1" dirty="0" smtClean="0">
                          <a:effectLst/>
                          <a:latin typeface="Arial"/>
                          <a:ea typeface="Times New Roman"/>
                          <a:cs typeface="Times New Roman"/>
                        </a:rPr>
                        <a:t>1- GAMA MUY REDUCIDA.</a:t>
                      </a:r>
                    </a:p>
                    <a:p>
                      <a:pPr algn="just">
                        <a:spcAft>
                          <a:spcPts val="0"/>
                        </a:spcAft>
                      </a:pPr>
                      <a:r>
                        <a:rPr lang="es-ES" sz="1600" b="1" i="1" dirty="0" smtClean="0">
                          <a:effectLst/>
                          <a:latin typeface="Arial"/>
                          <a:ea typeface="Times New Roman"/>
                          <a:cs typeface="Times New Roman"/>
                        </a:rPr>
                        <a:t>2- GAMA</a:t>
                      </a:r>
                      <a:r>
                        <a:rPr lang="es-ES" sz="1600" b="1" i="1" baseline="0" dirty="0" smtClean="0">
                          <a:effectLst/>
                          <a:latin typeface="Arial"/>
                          <a:ea typeface="Times New Roman"/>
                          <a:cs typeface="Times New Roman"/>
                        </a:rPr>
                        <a:t> REDUCIDA.</a:t>
                      </a:r>
                    </a:p>
                    <a:p>
                      <a:pPr algn="just">
                        <a:spcAft>
                          <a:spcPts val="0"/>
                        </a:spcAft>
                      </a:pPr>
                      <a:r>
                        <a:rPr lang="es-ES" sz="1600" b="1" i="1" baseline="0" dirty="0" smtClean="0">
                          <a:effectLst/>
                          <a:latin typeface="Arial"/>
                          <a:ea typeface="Times New Roman"/>
                          <a:cs typeface="Times New Roman"/>
                        </a:rPr>
                        <a:t>3- GAMA MEDIA.</a:t>
                      </a:r>
                    </a:p>
                    <a:p>
                      <a:pPr algn="just">
                        <a:spcAft>
                          <a:spcPts val="0"/>
                        </a:spcAft>
                      </a:pPr>
                      <a:r>
                        <a:rPr lang="es-ES" sz="1600" b="1" i="1" baseline="0" dirty="0" smtClean="0">
                          <a:effectLst/>
                          <a:latin typeface="Arial"/>
                          <a:ea typeface="Times New Roman"/>
                          <a:cs typeface="Times New Roman"/>
                        </a:rPr>
                        <a:t>4- GAMA AMPLIA.</a:t>
                      </a:r>
                      <a:endParaRPr lang="es-ES" sz="1600" b="1" i="1" dirty="0">
                        <a:effectLs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222059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3604" y="-76629"/>
            <a:ext cx="8911687" cy="945665"/>
          </a:xfrm>
        </p:spPr>
        <p:txBody>
          <a:bodyPr>
            <a:normAutofit fontScale="90000"/>
          </a:bodyPr>
          <a:lstStyle/>
          <a:p>
            <a:r>
              <a:rPr lang="es-ES" b="1" dirty="0">
                <a:solidFill>
                  <a:schemeClr val="accent2">
                    <a:lumMod val="50000"/>
                  </a:schemeClr>
                </a:solidFill>
                <a:effectLst>
                  <a:outerShdw blurRad="38100" dist="38100" dir="2700000" algn="tl">
                    <a:srgbClr val="000000">
                      <a:alpha val="43137"/>
                    </a:srgbClr>
                  </a:outerShdw>
                </a:effectLst>
              </a:rPr>
              <a:t>ADMINISTRACIÓN DE LAS OPERACIONES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s-ES" sz="3100" b="1" i="1" dirty="0">
                <a:effectLst>
                  <a:outerShdw blurRad="38100" dist="38100" dir="2700000" algn="tl">
                    <a:srgbClr val="000000">
                      <a:alpha val="43137"/>
                    </a:srgbClr>
                  </a:outerShdw>
                </a:effectLst>
              </a:rPr>
              <a:t>PLAN DE </a:t>
            </a:r>
            <a:r>
              <a:rPr lang="es-ES" sz="3100" b="1" i="1" dirty="0" smtClean="0">
                <a:effectLst>
                  <a:outerShdw blurRad="38100" dist="38100" dir="2700000" algn="tl">
                    <a:srgbClr val="000000">
                      <a:alpha val="43137"/>
                    </a:srgbClr>
                  </a:outerShdw>
                </a:effectLst>
              </a:rPr>
              <a:t>NEGOCIOS</a:t>
            </a:r>
            <a:endParaRPr lang="en-US" sz="3100" dirty="0"/>
          </a:p>
        </p:txBody>
      </p:sp>
      <p:sp>
        <p:nvSpPr>
          <p:cNvPr id="8" name="Marcador de contenido 5"/>
          <p:cNvSpPr txBox="1">
            <a:spLocks/>
          </p:cNvSpPr>
          <p:nvPr/>
        </p:nvSpPr>
        <p:spPr>
          <a:xfrm>
            <a:off x="1469578" y="896703"/>
            <a:ext cx="7249886" cy="6856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2400" b="1" dirty="0" smtClean="0">
                <a:solidFill>
                  <a:schemeClr val="tx1"/>
                </a:solidFill>
              </a:rPr>
              <a:t>CICLO DE VIDA DE UN PRODUCTO</a:t>
            </a:r>
            <a:endParaRPr lang="en-US" sz="2400" b="1" dirty="0" smtClean="0">
              <a:solidFill>
                <a:schemeClr val="tx1"/>
              </a:solidFill>
            </a:endParaRPr>
          </a:p>
        </p:txBody>
      </p:sp>
      <p:sp>
        <p:nvSpPr>
          <p:cNvPr id="9" name="8 CuadroTexto"/>
          <p:cNvSpPr txBox="1"/>
          <p:nvPr/>
        </p:nvSpPr>
        <p:spPr>
          <a:xfrm>
            <a:off x="917745" y="5147737"/>
            <a:ext cx="3501850" cy="400110"/>
          </a:xfrm>
          <a:prstGeom prst="rect">
            <a:avLst/>
          </a:prstGeom>
          <a:noFill/>
          <a:ln w="57150">
            <a:solidFill>
              <a:schemeClr val="tx2">
                <a:lumMod val="50000"/>
              </a:schemeClr>
            </a:solidFill>
          </a:ln>
        </p:spPr>
        <p:txBody>
          <a:bodyPr wrap="square" rtlCol="0">
            <a:spAutoFit/>
          </a:bodyPr>
          <a:lstStyle/>
          <a:p>
            <a:pPr algn="ctr"/>
            <a:r>
              <a:rPr lang="es-ES" sz="2000" b="1" i="1" dirty="0" smtClean="0">
                <a:effectLst>
                  <a:outerShdw blurRad="38100" dist="38100" dir="2700000" algn="tl">
                    <a:srgbClr val="000000">
                      <a:alpha val="43137"/>
                    </a:srgbClr>
                  </a:outerShdw>
                </a:effectLst>
              </a:rPr>
              <a:t>ETAPAS -</a:t>
            </a:r>
            <a:r>
              <a:rPr lang="es-AR" sz="2000" dirty="0" smtClean="0"/>
              <a:t> </a:t>
            </a:r>
            <a:r>
              <a:rPr lang="es-AR" sz="2000" b="1" i="1" dirty="0" smtClean="0">
                <a:effectLst>
                  <a:outerShdw blurRad="38100" dist="38100" dir="2700000" algn="tl">
                    <a:srgbClr val="000000">
                      <a:alpha val="43137"/>
                    </a:srgbClr>
                  </a:outerShdw>
                </a:effectLst>
              </a:rPr>
              <a:t>THEODORE LEVITT</a:t>
            </a:r>
            <a:r>
              <a:rPr lang="es-ES" sz="2000" b="1" i="1" dirty="0" smtClean="0">
                <a:effectLst>
                  <a:outerShdw blurRad="38100" dist="38100" dir="2700000" algn="tl">
                    <a:srgbClr val="000000">
                      <a:alpha val="43137"/>
                    </a:srgbClr>
                  </a:outerShdw>
                </a:effectLst>
              </a:rPr>
              <a:t> </a:t>
            </a:r>
            <a:endParaRPr lang="es-AR" sz="2000" b="1" i="1" dirty="0">
              <a:effectLst>
                <a:outerShdw blurRad="38100" dist="38100" dir="2700000" algn="tl">
                  <a:srgbClr val="000000">
                    <a:alpha val="43137"/>
                  </a:srgbClr>
                </a:outerShdw>
              </a:effectLst>
            </a:endParaRPr>
          </a:p>
        </p:txBody>
      </p:sp>
      <p:sp>
        <p:nvSpPr>
          <p:cNvPr id="10" name="15 Rectángulo"/>
          <p:cNvSpPr/>
          <p:nvPr/>
        </p:nvSpPr>
        <p:spPr>
          <a:xfrm>
            <a:off x="869366" y="2099404"/>
            <a:ext cx="2314101" cy="2554545"/>
          </a:xfrm>
          <a:prstGeom prst="rect">
            <a:avLst/>
          </a:prstGeom>
          <a:solidFill>
            <a:schemeClr val="tx1">
              <a:lumMod val="75000"/>
              <a:lumOff val="25000"/>
            </a:schemeClr>
          </a:solidFill>
        </p:spPr>
        <p:txBody>
          <a:bodyPr wrap="square">
            <a:spAutoFit/>
          </a:bodyPr>
          <a:lstStyle/>
          <a:p>
            <a:pPr algn="ctr"/>
            <a:r>
              <a:rPr lang="es-AR" sz="2000" b="1" dirty="0" smtClean="0">
                <a:solidFill>
                  <a:srgbClr val="FFFF00"/>
                </a:solidFill>
              </a:rPr>
              <a:t>• El enfoque teórico como modelo analítico. </a:t>
            </a:r>
          </a:p>
          <a:p>
            <a:pPr algn="ctr"/>
            <a:r>
              <a:rPr lang="es-AR" sz="2000" b="1" dirty="0" smtClean="0">
                <a:solidFill>
                  <a:srgbClr val="FFFF00"/>
                </a:solidFill>
              </a:rPr>
              <a:t>• El enfoque comercial como ayuda de gestión. </a:t>
            </a:r>
            <a:endParaRPr lang="es-AR" sz="2000" b="1" dirty="0">
              <a:solidFill>
                <a:srgbClr val="FFFF00"/>
              </a:solidFill>
            </a:endParaRPr>
          </a:p>
        </p:txBody>
      </p:sp>
      <p:graphicFrame>
        <p:nvGraphicFramePr>
          <p:cNvPr id="11" name="17 Tabla"/>
          <p:cNvGraphicFramePr>
            <a:graphicFrameLocks noGrp="1"/>
          </p:cNvGraphicFramePr>
          <p:nvPr>
            <p:extLst>
              <p:ext uri="{D42A27DB-BD31-4B8C-83A1-F6EECF244321}">
                <p14:modId xmlns:p14="http://schemas.microsoft.com/office/powerpoint/2010/main" val="696231913"/>
              </p:ext>
            </p:extLst>
          </p:nvPr>
        </p:nvGraphicFramePr>
        <p:xfrm>
          <a:off x="4013202" y="1303865"/>
          <a:ext cx="7554250" cy="2191628"/>
        </p:xfrm>
        <a:graphic>
          <a:graphicData uri="http://schemas.openxmlformats.org/drawingml/2006/table">
            <a:tbl>
              <a:tblPr/>
              <a:tblGrid>
                <a:gridCol w="1510850">
                  <a:extLst>
                    <a:ext uri="{9D8B030D-6E8A-4147-A177-3AD203B41FA5}">
                      <a16:colId xmlns:a16="http://schemas.microsoft.com/office/drawing/2014/main" val="20000"/>
                    </a:ext>
                  </a:extLst>
                </a:gridCol>
                <a:gridCol w="1510850">
                  <a:extLst>
                    <a:ext uri="{9D8B030D-6E8A-4147-A177-3AD203B41FA5}">
                      <a16:colId xmlns:a16="http://schemas.microsoft.com/office/drawing/2014/main" val="20001"/>
                    </a:ext>
                  </a:extLst>
                </a:gridCol>
                <a:gridCol w="1510850">
                  <a:extLst>
                    <a:ext uri="{9D8B030D-6E8A-4147-A177-3AD203B41FA5}">
                      <a16:colId xmlns:a16="http://schemas.microsoft.com/office/drawing/2014/main" val="20002"/>
                    </a:ext>
                  </a:extLst>
                </a:gridCol>
                <a:gridCol w="1510850">
                  <a:extLst>
                    <a:ext uri="{9D8B030D-6E8A-4147-A177-3AD203B41FA5}">
                      <a16:colId xmlns:a16="http://schemas.microsoft.com/office/drawing/2014/main" val="20003"/>
                    </a:ext>
                  </a:extLst>
                </a:gridCol>
                <a:gridCol w="1510850">
                  <a:extLst>
                    <a:ext uri="{9D8B030D-6E8A-4147-A177-3AD203B41FA5}">
                      <a16:colId xmlns:a16="http://schemas.microsoft.com/office/drawing/2014/main" val="20004"/>
                    </a:ext>
                  </a:extLst>
                </a:gridCol>
              </a:tblGrid>
              <a:tr h="644597">
                <a:tc>
                  <a:txBody>
                    <a:bodyPr/>
                    <a:lstStyle/>
                    <a:p>
                      <a:pPr algn="ctr">
                        <a:spcAft>
                          <a:spcPts val="0"/>
                        </a:spcAft>
                      </a:pPr>
                      <a:endParaRPr lang="es-ES" sz="14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1400" b="1" dirty="0" smtClean="0">
                          <a:effectLst>
                            <a:outerShdw blurRad="38100" dist="38100" dir="2700000" algn="tl">
                              <a:srgbClr val="000000">
                                <a:alpha val="43137"/>
                              </a:srgbClr>
                            </a:outerShdw>
                          </a:effectLst>
                          <a:latin typeface="Arial"/>
                          <a:ea typeface="Times New Roman"/>
                          <a:cs typeface="Times New Roman"/>
                        </a:rPr>
                        <a:t>FACTORES</a:t>
                      </a:r>
                      <a:endParaRPr lang="es-MX" sz="1400"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2700000" scaled="1"/>
                      <a:tileRect/>
                    </a:gradFill>
                  </a:tcPr>
                </a:tc>
                <a:tc>
                  <a:txBody>
                    <a:bodyPr/>
                    <a:lstStyle/>
                    <a:p>
                      <a:pPr algn="ctr">
                        <a:spcAft>
                          <a:spcPts val="0"/>
                        </a:spcAft>
                      </a:pPr>
                      <a:endParaRPr lang="es-ES" sz="14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1400" b="1" dirty="0" smtClean="0">
                          <a:effectLst>
                            <a:outerShdw blurRad="38100" dist="38100" dir="2700000" algn="tl">
                              <a:srgbClr val="000000">
                                <a:alpha val="43137"/>
                              </a:srgbClr>
                            </a:outerShdw>
                          </a:effectLst>
                          <a:latin typeface="Arial"/>
                          <a:ea typeface="Times New Roman"/>
                          <a:cs typeface="Times New Roman"/>
                        </a:rPr>
                        <a:t>INTRODUCCION</a:t>
                      </a:r>
                      <a:endParaRPr lang="es-MX" sz="1400"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2700000" scaled="1"/>
                      <a:tileRect/>
                    </a:gradFill>
                  </a:tcPr>
                </a:tc>
                <a:tc>
                  <a:txBody>
                    <a:bodyPr/>
                    <a:lstStyle/>
                    <a:p>
                      <a:pPr algn="ctr">
                        <a:spcAft>
                          <a:spcPts val="0"/>
                        </a:spcAft>
                      </a:pPr>
                      <a:endParaRPr lang="es-ES" sz="14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1400" b="1" dirty="0" smtClean="0">
                          <a:effectLst>
                            <a:outerShdw blurRad="38100" dist="38100" dir="2700000" algn="tl">
                              <a:srgbClr val="000000">
                                <a:alpha val="43137"/>
                              </a:srgbClr>
                            </a:outerShdw>
                          </a:effectLst>
                          <a:latin typeface="Arial"/>
                          <a:ea typeface="Times New Roman"/>
                          <a:cs typeface="Times New Roman"/>
                        </a:rPr>
                        <a:t>CRECIMIENTO</a:t>
                      </a:r>
                      <a:endParaRPr lang="es-MX" sz="1400"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2700000" scaled="1"/>
                      <a:tileRect/>
                    </a:gradFill>
                  </a:tcPr>
                </a:tc>
                <a:tc>
                  <a:txBody>
                    <a:bodyPr/>
                    <a:lstStyle/>
                    <a:p>
                      <a:pPr algn="ctr">
                        <a:spcAft>
                          <a:spcPts val="0"/>
                        </a:spcAft>
                      </a:pPr>
                      <a:endParaRPr lang="es-ES" sz="14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1400" b="1" dirty="0" smtClean="0">
                          <a:effectLst>
                            <a:outerShdw blurRad="38100" dist="38100" dir="2700000" algn="tl">
                              <a:srgbClr val="000000">
                                <a:alpha val="43137"/>
                              </a:srgbClr>
                            </a:outerShdw>
                          </a:effectLst>
                          <a:latin typeface="Arial"/>
                          <a:ea typeface="Times New Roman"/>
                          <a:cs typeface="Times New Roman"/>
                        </a:rPr>
                        <a:t>MADUREZ</a:t>
                      </a:r>
                      <a:endParaRPr lang="es-MX" sz="1400"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2700000" scaled="1"/>
                      <a:tileRect/>
                    </a:gradFill>
                  </a:tcPr>
                </a:tc>
                <a:tc>
                  <a:txBody>
                    <a:bodyPr/>
                    <a:lstStyle/>
                    <a:p>
                      <a:pPr algn="ctr">
                        <a:spcAft>
                          <a:spcPts val="0"/>
                        </a:spcAft>
                      </a:pPr>
                      <a:endParaRPr lang="es-ES" sz="1400" b="1" dirty="0" smtClean="0">
                        <a:effectLst>
                          <a:outerShdw blurRad="38100" dist="38100" dir="2700000" algn="tl">
                            <a:srgbClr val="000000">
                              <a:alpha val="43137"/>
                            </a:srgbClr>
                          </a:outerShdw>
                        </a:effectLst>
                        <a:latin typeface="Arial"/>
                        <a:ea typeface="Times New Roman"/>
                        <a:cs typeface="Times New Roman"/>
                      </a:endParaRPr>
                    </a:p>
                    <a:p>
                      <a:pPr algn="ctr">
                        <a:spcAft>
                          <a:spcPts val="0"/>
                        </a:spcAft>
                      </a:pPr>
                      <a:r>
                        <a:rPr lang="es-ES" sz="1400" b="1" dirty="0" smtClean="0">
                          <a:effectLst>
                            <a:outerShdw blurRad="38100" dist="38100" dir="2700000" algn="tl">
                              <a:srgbClr val="000000">
                                <a:alpha val="43137"/>
                              </a:srgbClr>
                            </a:outerShdw>
                          </a:effectLst>
                          <a:latin typeface="Arial"/>
                          <a:ea typeface="Times New Roman"/>
                          <a:cs typeface="Times New Roman"/>
                        </a:rPr>
                        <a:t>DECLINACION</a:t>
                      </a:r>
                      <a:endParaRPr lang="es-MX" sz="1400" dirty="0">
                        <a:effectLst>
                          <a:outerShdw blurRad="38100" dist="38100" dir="2700000" algn="tl">
                            <a:srgbClr val="000000">
                              <a:alpha val="43137"/>
                            </a:srgbClr>
                          </a:outerShdw>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2700000" scaled="1"/>
                      <a:tileRect/>
                    </a:gradFill>
                  </a:tcPr>
                </a:tc>
                <a:extLst>
                  <a:ext uri="{0D108BD9-81ED-4DB2-BD59-A6C34878D82A}">
                    <a16:rowId xmlns:a16="http://schemas.microsoft.com/office/drawing/2014/main" val="10000"/>
                  </a:ext>
                </a:extLst>
              </a:tr>
              <a:tr h="515677">
                <a:tc>
                  <a:txBody>
                    <a:bodyPr/>
                    <a:lstStyle/>
                    <a:p>
                      <a:pPr algn="just">
                        <a:spcAft>
                          <a:spcPts val="0"/>
                        </a:spcAft>
                      </a:pPr>
                      <a:r>
                        <a:rPr lang="es-ES" sz="1200" b="1" i="1" dirty="0">
                          <a:effectLst/>
                          <a:latin typeface="Arial"/>
                          <a:ea typeface="Times New Roman"/>
                          <a:cs typeface="Times New Roman"/>
                        </a:rPr>
                        <a:t>MERCADO</a:t>
                      </a:r>
                      <a:endParaRPr lang="es-MX" sz="1200" i="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tcPr>
                </a:tc>
                <a:tc>
                  <a:txBody>
                    <a:bodyPr/>
                    <a:lstStyle/>
                    <a:p>
                      <a:pPr algn="just">
                        <a:spcAft>
                          <a:spcPts val="0"/>
                        </a:spcAft>
                      </a:pPr>
                      <a:r>
                        <a:rPr lang="es-ES" sz="1200" b="1" i="1" dirty="0">
                          <a:effectLst/>
                          <a:latin typeface="Arial"/>
                          <a:ea typeface="Times New Roman"/>
                          <a:cs typeface="Times New Roman"/>
                        </a:rPr>
                        <a:t>PEQUEÑO</a:t>
                      </a:r>
                      <a:endParaRPr lang="es-MX" sz="1200" i="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i="1" dirty="0">
                          <a:effectLst/>
                          <a:latin typeface="Arial"/>
                          <a:ea typeface="Times New Roman"/>
                          <a:cs typeface="Times New Roman"/>
                        </a:rPr>
                        <a:t>EN RÁPIDO CRECIMIENTO</a:t>
                      </a:r>
                      <a:endParaRPr lang="es-MX" sz="1200" i="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i="1">
                          <a:effectLst/>
                          <a:latin typeface="Arial"/>
                          <a:ea typeface="Times New Roman"/>
                          <a:cs typeface="Times New Roman"/>
                        </a:rPr>
                        <a:t>ESTABLE</a:t>
                      </a:r>
                      <a:endParaRPr lang="es-MX" sz="1200" i="1">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i="1" dirty="0">
                          <a:effectLst/>
                          <a:latin typeface="Arial"/>
                          <a:ea typeface="Times New Roman"/>
                          <a:cs typeface="Times New Roman"/>
                        </a:rPr>
                        <a:t>EN CONTRACCION</a:t>
                      </a:r>
                      <a:endParaRPr lang="es-MX" sz="1200" i="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5677">
                <a:tc>
                  <a:txBody>
                    <a:bodyPr/>
                    <a:lstStyle/>
                    <a:p>
                      <a:pPr algn="just">
                        <a:spcAft>
                          <a:spcPts val="0"/>
                        </a:spcAft>
                      </a:pPr>
                      <a:r>
                        <a:rPr lang="es-ES" sz="1200" b="1" i="1" dirty="0">
                          <a:effectLst/>
                          <a:latin typeface="Arial"/>
                          <a:ea typeface="Times New Roman"/>
                          <a:cs typeface="Times New Roman"/>
                        </a:rPr>
                        <a:t>PRESTACIONES</a:t>
                      </a:r>
                      <a:endParaRPr lang="es-MX" sz="1200" i="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tcPr>
                </a:tc>
                <a:tc>
                  <a:txBody>
                    <a:bodyPr/>
                    <a:lstStyle/>
                    <a:p>
                      <a:pPr algn="just">
                        <a:spcAft>
                          <a:spcPts val="0"/>
                        </a:spcAft>
                      </a:pPr>
                      <a:r>
                        <a:rPr lang="es-ES" sz="1200" b="1" i="1" dirty="0">
                          <a:effectLst/>
                          <a:latin typeface="Arial"/>
                          <a:ea typeface="Times New Roman"/>
                          <a:cs typeface="Times New Roman"/>
                        </a:rPr>
                        <a:t>BAJAS</a:t>
                      </a:r>
                      <a:endParaRPr lang="es-MX" sz="1200" i="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i="1">
                          <a:effectLst/>
                          <a:latin typeface="Arial"/>
                          <a:ea typeface="Times New Roman"/>
                          <a:cs typeface="Times New Roman"/>
                        </a:rPr>
                        <a:t>EN RAPIDO CRECIMIENTO</a:t>
                      </a:r>
                      <a:endParaRPr lang="es-MX" sz="1200" i="1">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i="1">
                          <a:effectLst/>
                          <a:latin typeface="Arial"/>
                          <a:ea typeface="Times New Roman"/>
                          <a:cs typeface="Times New Roman"/>
                        </a:rPr>
                        <a:t>ESTABILIZADAS</a:t>
                      </a:r>
                      <a:endParaRPr lang="es-MX" sz="1200" i="1">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i="1" dirty="0">
                          <a:effectLst/>
                          <a:latin typeface="Arial"/>
                          <a:ea typeface="Times New Roman"/>
                          <a:cs typeface="Times New Roman"/>
                        </a:rPr>
                        <a:t>DESCENDIENDO	</a:t>
                      </a:r>
                      <a:endParaRPr lang="es-MX" sz="1200" i="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5677">
                <a:tc>
                  <a:txBody>
                    <a:bodyPr/>
                    <a:lstStyle/>
                    <a:p>
                      <a:pPr algn="just">
                        <a:spcAft>
                          <a:spcPts val="0"/>
                        </a:spcAft>
                      </a:pPr>
                      <a:r>
                        <a:rPr lang="es-ES" sz="1200" b="1" i="1" dirty="0">
                          <a:effectLst/>
                          <a:latin typeface="Arial"/>
                          <a:ea typeface="Times New Roman"/>
                          <a:cs typeface="Times New Roman"/>
                        </a:rPr>
                        <a:t>COMPETENCIA</a:t>
                      </a:r>
                      <a:endParaRPr lang="es-MX" sz="1200" i="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0" scaled="1"/>
                      <a:tileRect/>
                    </a:gradFill>
                  </a:tcPr>
                </a:tc>
                <a:tc>
                  <a:txBody>
                    <a:bodyPr/>
                    <a:lstStyle/>
                    <a:p>
                      <a:pPr algn="just">
                        <a:spcAft>
                          <a:spcPts val="0"/>
                        </a:spcAft>
                      </a:pPr>
                      <a:r>
                        <a:rPr lang="es-ES" sz="1200" b="1" i="1" dirty="0">
                          <a:effectLst/>
                          <a:latin typeface="Arial"/>
                          <a:ea typeface="Times New Roman"/>
                          <a:cs typeface="Times New Roman"/>
                        </a:rPr>
                        <a:t>POCA</a:t>
                      </a:r>
                      <a:endParaRPr lang="es-MX" sz="1200" i="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i="1">
                          <a:effectLst/>
                          <a:latin typeface="Arial"/>
                          <a:ea typeface="Times New Roman"/>
                          <a:cs typeface="Times New Roman"/>
                        </a:rPr>
                        <a:t>CRECIENTE</a:t>
                      </a:r>
                      <a:endParaRPr lang="es-MX" sz="1200" i="1">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i="1">
                          <a:effectLst/>
                          <a:latin typeface="Arial"/>
                          <a:ea typeface="Times New Roman"/>
                          <a:cs typeface="Times New Roman"/>
                        </a:rPr>
                        <a:t>ESTABILIZADA EN NUMERO ALTO</a:t>
                      </a:r>
                      <a:endParaRPr lang="es-MX" sz="1200" i="1">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i="1" dirty="0">
                          <a:effectLst/>
                          <a:latin typeface="Arial"/>
                          <a:ea typeface="Times New Roman"/>
                          <a:cs typeface="Times New Roman"/>
                        </a:rPr>
                        <a:t>DECRECIENTE	</a:t>
                      </a:r>
                      <a:endParaRPr lang="es-MX" sz="1200" i="1"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2" name="Picture 2" descr="Ver las imágenes de origen"/>
          <p:cNvPicPr>
            <a:picLocks noChangeAspect="1" noChangeArrowheads="1"/>
          </p:cNvPicPr>
          <p:nvPr/>
        </p:nvPicPr>
        <p:blipFill>
          <a:blip r:embed="rId3" cstate="print"/>
          <a:srcRect/>
          <a:stretch>
            <a:fillRect/>
          </a:stretch>
        </p:blipFill>
        <p:spPr bwMode="auto">
          <a:xfrm>
            <a:off x="4746996" y="3596516"/>
            <a:ext cx="6820455" cy="3201309"/>
          </a:xfrm>
          <a:prstGeom prst="rect">
            <a:avLst/>
          </a:prstGeom>
          <a:noFill/>
        </p:spPr>
      </p:pic>
    </p:spTree>
    <p:extLst>
      <p:ext uri="{BB962C8B-B14F-4D97-AF65-F5344CB8AC3E}">
        <p14:creationId xmlns:p14="http://schemas.microsoft.com/office/powerpoint/2010/main" val="3256236809"/>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5403</TotalTime>
  <Words>16180</Words>
  <Application>Microsoft Office PowerPoint</Application>
  <PresentationFormat>Panorámica</PresentationFormat>
  <Paragraphs>2135</Paragraphs>
  <Slides>148</Slides>
  <Notes>39</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148</vt:i4>
      </vt:variant>
    </vt:vector>
  </HeadingPairs>
  <TitlesOfParts>
    <vt:vector size="162" baseType="lpstr">
      <vt:lpstr>Arial</vt:lpstr>
      <vt:lpstr>Arial Unicode MS</vt:lpstr>
      <vt:lpstr>Avenir-Heavy</vt:lpstr>
      <vt:lpstr>Calibri</vt:lpstr>
      <vt:lpstr>Century Gothic</vt:lpstr>
      <vt:lpstr>Courier New</vt:lpstr>
      <vt:lpstr>HelveticaNeue-LightCond</vt:lpstr>
      <vt:lpstr>Tahoma</vt:lpstr>
      <vt:lpstr>Times New Roman</vt:lpstr>
      <vt:lpstr>Trebuchet MS</vt:lpstr>
      <vt:lpstr>Utopia-Regular</vt:lpstr>
      <vt:lpstr>Wingdings</vt:lpstr>
      <vt:lpstr>Wingdings 3</vt:lpstr>
      <vt:lpstr>Espiral</vt:lpstr>
      <vt:lpstr>ADMINISTRACIÓN DE LAS OPERACIONES</vt:lpstr>
      <vt:lpstr>ADMINISTRACIÓN DE LAS OPERACIONES DEFINICIONES</vt:lpstr>
      <vt:lpstr>ADMINISTRACIÓN DE LAS OPERACIONES DEFINICIONES</vt:lpstr>
      <vt:lpstr>ADMINISTRACIÓN DE LAS OPERACIONES DEFINICIONES</vt:lpstr>
      <vt:lpstr>ADMINISTRACIÓN DE LAS OPERACIONES DEFINICIONES</vt:lpstr>
      <vt:lpstr>ADMINISTRACIÓN DE LAS OPERACIONES DEFINICIONES</vt:lpstr>
      <vt:lpstr>ADMINISTRACIÓN DE LAS OPERACIONES DEFINICIONES</vt:lpstr>
      <vt:lpstr>ADMINISTRACIÓN DE LAS OPERACIONES DEFINICIONES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PLAN DE NEGOCIOS</vt:lpstr>
      <vt:lpstr>ADMINISTRACIÓN DE LAS OPERACIONES ADMINISTRACIÓN DE CADENAS DE VALOR</vt:lpstr>
      <vt:lpstr>ADMINISTRACIÓN DE LAS OPERACIONES ADMINISTRACIÓN DE CADENAS DE VALOR</vt:lpstr>
      <vt:lpstr>ADMINISTRACIÓN DE LAS OPERACIONES ADMINISTRACIÓN DE CADENAS DE VALOR</vt:lpstr>
      <vt:lpstr>ADMINISTRACIÓN DE LAS OPERACIONES ADMINISTRACIÓN DE CADENAS DE VALOR</vt:lpstr>
      <vt:lpstr>ADMINISTRACIÓN DE LAS OPERACIONES ADMINISTRACIÓN DE CADENAS DE VALOR</vt:lpstr>
      <vt:lpstr>ADMINISTRACIÓN DE LAS OPERACIONES ADMINISTRACIÓN DE CADENAS DE VALOR</vt:lpstr>
      <vt:lpstr>ADMINISTRACIÓN DE LAS OPERACIONES ADMINISTRACIÓN DE CADENAS DE VALOR</vt:lpstr>
      <vt:lpstr>ADMINISTRACIÓN DE LAS OPERACIONES ADMINISTRACIÓN DE CADENAS DE VALOR</vt:lpstr>
      <vt:lpstr>ADMINISTRACIÓN DE LAS OPERACIONES ADMINISTRACIÓN DE CADENAS DE VALOR</vt:lpstr>
      <vt:lpstr>ADMINISTRACIÓN DE LAS OPERACIONES ADMINISTRACIÓN DE CADENAS DE VALOR</vt:lpstr>
      <vt:lpstr>ADMINISTRACIÓN DE LAS OPERACIONES SUPPLY CHAIN </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ESTRATEGIA DE LA CADENA DE SUMINISTROS</vt:lpstr>
      <vt:lpstr>ADMINISTRACIÓN DE LAS OPERACIONES CADENA DE SUMINISTROS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ADMINISTRACIÓN DE LAS OPERACIONES</dc:title>
  <dc:creator>WIN 10</dc:creator>
  <cp:lastModifiedBy>WIN 10</cp:lastModifiedBy>
  <cp:revision>217</cp:revision>
  <dcterms:created xsi:type="dcterms:W3CDTF">2024-02-26T22:37:29Z</dcterms:created>
  <dcterms:modified xsi:type="dcterms:W3CDTF">2025-04-27T21:08:30Z</dcterms:modified>
</cp:coreProperties>
</file>