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52" r:id="rId3"/>
    <p:sldId id="354" r:id="rId4"/>
    <p:sldId id="355" r:id="rId5"/>
    <p:sldId id="356" r:id="rId6"/>
    <p:sldId id="357" r:id="rId7"/>
    <p:sldId id="358" r:id="rId8"/>
    <p:sldId id="359" r:id="rId9"/>
    <p:sldId id="364" r:id="rId10"/>
    <p:sldId id="365" r:id="rId11"/>
    <p:sldId id="366" r:id="rId12"/>
    <p:sldId id="367" r:id="rId13"/>
    <p:sldId id="368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C1C04"/>
    <a:srgbClr val="0000FF"/>
    <a:srgbClr val="66FF33"/>
    <a:srgbClr val="9C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06" y="5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77DDF-42F8-4BA2-B13A-08B2F23533BB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9C438-4BF0-4958-99AB-2A37B784C6C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07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FF8B-51E2-4F6F-BB8B-3569C013F759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49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C438-4BF0-4958-99AB-2A37B784C6C8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18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  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C438-4BF0-4958-99AB-2A37B784C6C8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382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40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840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78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20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60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337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86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803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361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289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658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A2DF-A228-4441-AE53-4505A19377EC}" type="datetimeFigureOut">
              <a:rPr lang="es-AR" smtClean="0"/>
              <a:t>24/10/2021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DC5F-5956-49AF-81A1-5E2F8E56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53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lida\Documents\Facultad\2020\Planificacion\descarg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127299" cy="19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lida\Documents\Facultad\2020\Planificacion\descarg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664296" cy="19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99592" y="3975199"/>
            <a:ext cx="66802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/>
              <a:t>	Capitulo 8 – Parte 1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08582" y="6341530"/>
            <a:ext cx="2895600" cy="365125"/>
          </a:xfrm>
        </p:spPr>
        <p:txBody>
          <a:bodyPr/>
          <a:lstStyle/>
          <a:p>
            <a:r>
              <a:rPr lang="es-AR" sz="1800" b="1" dirty="0">
                <a:solidFill>
                  <a:schemeClr val="tx1"/>
                </a:solidFill>
                <a:latin typeface="Arial Black" pitchFamily="34" charset="0"/>
              </a:rPr>
              <a:t># </a:t>
            </a:r>
            <a:r>
              <a:rPr lang="es-AR" sz="1800" b="1" dirty="0" err="1">
                <a:solidFill>
                  <a:schemeClr val="tx1"/>
                </a:solidFill>
                <a:latin typeface="Arial Black" pitchFamily="34" charset="0"/>
              </a:rPr>
              <a:t>QuedateEnCasa</a:t>
            </a:r>
            <a:endParaRPr lang="es-AR" sz="1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y2mate.com - Netflix New Logo Animation Intro (Februrary 2019)_Hs-1_HNALh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8864" y="6131768"/>
            <a:ext cx="609600" cy="609600"/>
          </a:xfrm>
          <a:prstGeom prst="rect">
            <a:avLst/>
          </a:prstGeom>
        </p:spPr>
      </p:pic>
      <p:sp>
        <p:nvSpPr>
          <p:cNvPr id="8" name="3 Marcador de pie de página"/>
          <p:cNvSpPr txBox="1">
            <a:spLocks/>
          </p:cNvSpPr>
          <p:nvPr/>
        </p:nvSpPr>
        <p:spPr>
          <a:xfrm>
            <a:off x="4239728" y="6254005"/>
            <a:ext cx="387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b="1" dirty="0">
                <a:solidFill>
                  <a:schemeClr val="tx1"/>
                </a:solidFill>
                <a:latin typeface="Arial Black" pitchFamily="34" charset="0"/>
              </a:rPr>
              <a:t>Ing. Tito </a:t>
            </a:r>
            <a:r>
              <a:rPr lang="es-AR" sz="1800" b="1" dirty="0" err="1">
                <a:solidFill>
                  <a:schemeClr val="tx1"/>
                </a:solidFill>
                <a:latin typeface="Arial Black" pitchFamily="34" charset="0"/>
              </a:rPr>
              <a:t>Ramon</a:t>
            </a:r>
            <a:r>
              <a:rPr lang="es-AR" sz="18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s-AR" sz="1800" b="1" dirty="0" err="1">
                <a:solidFill>
                  <a:schemeClr val="tx1"/>
                </a:solidFill>
                <a:latin typeface="Arial Black" pitchFamily="34" charset="0"/>
              </a:rPr>
              <a:t>Villagra</a:t>
            </a:r>
            <a:r>
              <a:rPr lang="es-AR" sz="18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3074" name="Picture 2" descr="C:\Users\Nelida\Documents\Facultad\2020\Presentaciones\iMAGEN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03" y="2420888"/>
            <a:ext cx="5686425" cy="173355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2071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1800" b="1" u="sng" dirty="0"/>
              <a:t>Método de Sustitución </a:t>
            </a:r>
          </a:p>
          <a:p>
            <a:pPr marL="0" indent="0" algn="just">
              <a:buNone/>
            </a:pPr>
            <a:endParaRPr lang="es-AR" sz="1800" dirty="0"/>
          </a:p>
          <a:p>
            <a:pPr marL="0" indent="0" algn="just">
              <a:buNone/>
            </a:pPr>
            <a:endParaRPr lang="es-AR" sz="1800" dirty="0"/>
          </a:p>
          <a:p>
            <a:pPr marL="0" indent="0" algn="just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1"/>
            <a:ext cx="7804402" cy="578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03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1800" dirty="0"/>
                  <a:t>Ejemplo : </a:t>
                </a:r>
              </a:p>
              <a:p>
                <a:pPr marL="0" indent="0">
                  <a:buNone/>
                </a:pPr>
                <a:r>
                  <a:rPr lang="es-AR" sz="1800" dirty="0"/>
                  <a:t>1) Para resolver la ecuación diferencial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1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AR" sz="1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s-AR" sz="1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s-AR" sz="1800" b="0" i="1" smtClean="0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1800" dirty="0"/>
                  <a:t>     parece razonable  intentar la sustitución: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𝑣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s-AR" sz="1800" dirty="0"/>
                  <a:t>       entonces 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𝑣</m:t>
                    </m:r>
                    <m:r>
                      <a:rPr lang="es-AR" sz="1800" b="0" i="1" smtClean="0">
                        <a:latin typeface="Cambria Math"/>
                      </a:rPr>
                      <m:t>−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es-AR" sz="1800" dirty="0"/>
                  <a:t>       y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−1</m:t>
                    </m:r>
                  </m:oMath>
                </a14:m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Eligiendo esta sustitución la ecuación dada queda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</a:rPr>
                        <m:t>−1=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+1</m:t>
                      </m:r>
                    </m:oMath>
                  </m:oMathPara>
                </a14:m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que podemos resolver empleando separación de variables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sSup>
                            <m:sSupPr>
                              <m:ctrlPr>
                                <a:rPr lang="es-A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AR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18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r>
                        <a:rPr lang="es-AR" sz="18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s-AR" sz="1800" b="0" dirty="0"/>
              </a:p>
              <a:p>
                <a:pPr marL="0" indent="0">
                  <a:buNone/>
                </a:pPr>
                <a:r>
                  <a:rPr lang="es-AR" sz="1800" dirty="0"/>
                  <a:t>Integrando resulta :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𝑎𝑟𝑐𝑡𝑔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r>
                      <a:rPr lang="es-AR" sz="1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s-AR" sz="1800" dirty="0"/>
                  <a:t>                 </a:t>
                </a:r>
                <a14:m>
                  <m:oMath xmlns:m="http://schemas.openxmlformats.org/officeDocument/2006/math">
                    <m:r>
                      <a:rPr lang="es-AR" sz="1800" b="0" i="1" dirty="0" smtClean="0">
                        <a:latin typeface="Cambria Math"/>
                      </a:rPr>
                      <m:t>𝑣</m:t>
                    </m:r>
                    <m:r>
                      <a:rPr lang="es-AR" sz="1800" b="0" i="1" dirty="0" smtClean="0">
                        <a:latin typeface="Cambria Math"/>
                      </a:rPr>
                      <m:t>=</m:t>
                    </m:r>
                    <m:r>
                      <a:rPr lang="es-AR" sz="1800" b="0" i="1" dirty="0" smtClean="0">
                        <a:latin typeface="Cambria Math"/>
                      </a:rPr>
                      <m:t>𝑡𝑔</m:t>
                    </m:r>
                    <m:r>
                      <a:rPr lang="es-AR" sz="1800" b="0" i="1" dirty="0" smtClean="0">
                        <a:latin typeface="Cambria Math"/>
                      </a:rPr>
                      <m:t>(</m:t>
                    </m:r>
                    <m:r>
                      <a:rPr lang="es-AR" sz="1800" b="0" i="1" dirty="0" smtClean="0">
                        <a:latin typeface="Cambria Math"/>
                      </a:rPr>
                      <m:t>𝑥</m:t>
                    </m:r>
                    <m:r>
                      <a:rPr lang="es-AR" sz="1800" b="0" i="1" dirty="0" smtClean="0">
                        <a:latin typeface="Cambria Math"/>
                      </a:rPr>
                      <m:t>+</m:t>
                    </m:r>
                    <m:r>
                      <a:rPr lang="es-AR" sz="1800" b="0" i="1" dirty="0" smtClean="0">
                        <a:latin typeface="Cambria Math"/>
                      </a:rPr>
                      <m:t>𝑐</m:t>
                    </m:r>
                    <m:r>
                      <a:rPr lang="es-AR" sz="1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800" dirty="0"/>
                  <a:t>      reemplazando la SOLUCION GENERAL queda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r>
                        <a:rPr lang="es-AR" sz="18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−</m:t>
                      </m:r>
                      <m:r>
                        <a:rPr lang="es-AR" sz="1800" b="0" i="1" smtClean="0">
                          <a:latin typeface="Cambria Math"/>
                        </a:rPr>
                        <m:t>𝑥</m:t>
                      </m:r>
                      <m:r>
                        <a:rPr lang="es-AR" sz="18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Este ejemplo ilustra el hecho de que CUALQUIER  ECUACION DIFERENCIAL DE LA FORMA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𝐹</m:t>
                    </m:r>
                    <m:r>
                      <a:rPr lang="es-AR" sz="1800" b="0" i="1" smtClean="0">
                        <a:latin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</a:rPr>
                      <m:t>𝑎𝑥</m:t>
                    </m:r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r>
                      <a:rPr lang="es-AR" sz="1800" b="0" i="1" smtClean="0">
                        <a:latin typeface="Cambria Math"/>
                      </a:rPr>
                      <m:t>𝑏𝑦</m:t>
                    </m:r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r>
                      <a:rPr lang="es-AR" sz="1800" b="0" i="1" smtClean="0">
                        <a:latin typeface="Cambria Math"/>
                      </a:rPr>
                      <m:t>𝑐</m:t>
                    </m:r>
                    <m:r>
                      <a:rPr lang="es-AR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800" dirty="0"/>
                  <a:t>   puede transformarse en una ecuación separable mediante la sustitución  :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𝑣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𝑎𝑥</m:t>
                    </m:r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r>
                      <a:rPr lang="es-AR" sz="1800" b="0" i="1" smtClean="0">
                        <a:latin typeface="Cambria Math"/>
                      </a:rPr>
                      <m:t>𝑏𝑦</m:t>
                    </m:r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r>
                      <a:rPr lang="es-AR" sz="1800" b="0" i="1" smtClean="0">
                        <a:latin typeface="Cambria Math"/>
                      </a:rPr>
                      <m:t>𝑐</m:t>
                    </m:r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  <a:blipFill rotWithShape="1">
                <a:blip r:embed="rId2"/>
                <a:stretch>
                  <a:fillRect l="-593" t="-47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68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AR" sz="1800" dirty="0"/>
                  <a:t>Ejemplo</a:t>
                </a:r>
              </a:p>
              <a:p>
                <a:pPr marL="0" indent="0">
                  <a:buNone/>
                </a:pPr>
                <a:r>
                  <a:rPr lang="es-AR" sz="1800" dirty="0"/>
                  <a:t>Para resolver la ecuación diferencial 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2</m:t>
                    </m:r>
                    <m:r>
                      <a:rPr lang="es-AR" sz="1800" b="0" i="1" smtClean="0">
                        <a:latin typeface="Cambria Math"/>
                      </a:rPr>
                      <m:t>𝑥𝑦</m:t>
                    </m:r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1800" dirty="0"/>
                  <a:t>  ( no es separable , ni lineal)</a:t>
                </a:r>
              </a:p>
              <a:p>
                <a:pPr marL="0" indent="0">
                  <a:buNone/>
                </a:pPr>
                <a:r>
                  <a:rPr lang="es-AR" sz="1800" dirty="0"/>
                  <a:t>La escribimos previamente en la forma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s-A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AR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sz="1800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s-A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AR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den>
                    </m:f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s-AR" sz="1800" dirty="0"/>
                  <a:t>        (1)</a:t>
                </a:r>
              </a:p>
              <a:p>
                <a:pPr marL="0" indent="0">
                  <a:buNone/>
                </a:pPr>
                <a:r>
                  <a:rPr lang="es-AR" sz="1800" dirty="0"/>
                  <a:t>Luego hacemos la sustitución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s-AR" sz="1800" dirty="0"/>
                  <a:t>    de donde , si aplicamos la regla del producto nos queda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s-AR" sz="1800" dirty="0"/>
                  <a:t>         (2)</a:t>
                </a:r>
              </a:p>
              <a:p>
                <a:pPr marL="0" indent="0">
                  <a:buNone/>
                </a:pPr>
                <a:r>
                  <a:rPr lang="es-AR" sz="1800" dirty="0"/>
                  <a:t>Y si </a:t>
                </a:r>
                <a14:m>
                  <m:oMath xmlns:m="http://schemas.openxmlformats.org/officeDocument/2006/math">
                    <m:r>
                      <a:rPr lang="es-AR" sz="1800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s-AR" sz="1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s-AR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s-AR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        (3)           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f>
                      <m:fPr>
                        <m:ctrlPr>
                          <a:rPr lang="es-AR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AR" sz="1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  <m:r>
                      <a:rPr lang="es-AR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s-AR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es-AR" sz="18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s-AR" sz="1800" b="1" dirty="0"/>
                  <a:t>   </a:t>
                </a:r>
                <a:r>
                  <a:rPr lang="es-AR" sz="1800" dirty="0"/>
                  <a:t>(4)</a:t>
                </a:r>
              </a:p>
              <a:p>
                <a:pPr marL="0" indent="0">
                  <a:buNone/>
                </a:pPr>
                <a:r>
                  <a:rPr lang="es-AR" sz="1800" dirty="0"/>
                  <a:t>Luego reemplazando (2) , (3) y (4)   en (1) nos queda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Y por tanto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Luego separado variables e integrando ambos miembros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s-AR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A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r>
                  <a:rPr lang="es-AR" sz="1800" dirty="0"/>
                  <a:t> </a:t>
                </a:r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  <a:blipFill>
                <a:blip r:embed="rId2"/>
                <a:stretch>
                  <a:fillRect l="-593" t="-571" r="-519" b="-942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6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AR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AR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</m:func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𝑙𝑛𝐶</m:t>
                      </m:r>
                    </m:oMath>
                  </m:oMathPara>
                </a14:m>
                <a:endParaRPr lang="es-AR" sz="18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s-AR" sz="1800" i="1">
                    <a:latin typeface="Cambria Math" panose="02040503050406030204" pitchFamily="18" charset="0"/>
                  </a:rPr>
                  <a:t>Reemplazando  </a:t>
                </a:r>
                <a:r>
                  <a:rPr lang="es-AR" sz="1800" i="1" dirty="0">
                    <a:latin typeface="Cambria Math" panose="02040503050406030204" pitchFamily="18" charset="0"/>
                  </a:rPr>
                  <a:t>v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s-A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s-AR" sz="1800" i="1" dirty="0">
                    <a:latin typeface="Cambria Math" panose="02040503050406030204" pitchFamily="18" charset="0"/>
                  </a:rPr>
                  <a:t>y acomodamos  la expresión aplicando la función exponencial a ambos miembros nos 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+4=</m:t>
                      </m:r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18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AR" sz="18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s-AR" sz="18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s-AR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  <a:blipFill>
                <a:blip r:embed="rId2"/>
                <a:stretch>
                  <a:fillRect l="-593" r="-5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96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97625" y="154820"/>
                <a:ext cx="8928992" cy="648072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s-AR" sz="1800" b="1" u="sng" dirty="0">
                    <a:latin typeface="Calibri" pitchFamily="34" charset="0"/>
                    <a:cs typeface="Calibri" pitchFamily="34" charset="0"/>
                  </a:rPr>
                  <a:t>Ecuaciones Diferenciales 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Una ecuación que contiene a una función desconocida y a una o mas de sus derivadas , se llama ECUACION DIFERENCIAL   </a:t>
                </a:r>
                <a:r>
                  <a:rPr lang="es-AR" sz="1800" b="1" u="sng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𝑑𝑥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𝑑𝑡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𝑡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  es una ecuación diferencial que involucra a la función desconocida x(t) y a su 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		primera derivada 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s-AR" sz="1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+3</m:t>
                    </m:r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+7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   comprende a la función desconocida y = f(x)  ya sus derivadas de    		primer  y segundo orden </a:t>
                </a:r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4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´´+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 es una ecuación diferencial de segundo orden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s-AR" sz="1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5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𝑠𝑒𝑛𝑥</m:t>
                    </m:r>
                  </m:oMath>
                </a14:m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    es de cuarto orden </a:t>
                </a:r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Todas la ecuaciones diferenciales que hemos mencionado son ECUACIONES DIFERENCIALES ORDINARIAS (EDO) pues la función desconocida o variable dependiente depende UNA variable independiente y solo aparecen en la ecuación DERIVADAS ORDINARIAS.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Si la variable dependiente es función de DOS o MAS variables independientes , en general verifica una ECUACION DIFERENCIAL PARCIAL (EDP)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625" y="154820"/>
                <a:ext cx="8928992" cy="6480720"/>
              </a:xfrm>
              <a:blipFill rotWithShape="1">
                <a:blip r:embed="rId3"/>
                <a:stretch>
                  <a:fillRect l="-546" t="-470" r="-614" b="-21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38 Rectángulo"/>
          <p:cNvSpPr/>
          <p:nvPr/>
        </p:nvSpPr>
        <p:spPr>
          <a:xfrm>
            <a:off x="395536" y="2852936"/>
            <a:ext cx="842493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C00000"/>
                </a:solidFill>
                <a:cs typeface="Calibri" pitchFamily="34" charset="0"/>
              </a:rPr>
              <a:t>El orden de una ecuación diferencial es igual al de la derivada de orden mas alto que aparezca en ella </a:t>
            </a:r>
            <a:r>
              <a:rPr lang="es-A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s-A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s-AR" sz="1800" b="1" u="sng" dirty="0">
                    <a:latin typeface="Calibri" pitchFamily="34" charset="0"/>
                    <a:cs typeface="Calibri" pitchFamily="34" charset="0"/>
                  </a:rPr>
                  <a:t>Ecuaciones diferenciales de primer orden  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Concentraremos nuestra atención a las ecuaciones diferenciales de primer orden de la forma general: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𝑑𝑦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𝑦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          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𝐹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(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𝑦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𝑦</m:t>
                          </m:r>
                          <m:r>
                            <a:rPr lang="es-AR" sz="1800" b="0" i="1" smtClean="0">
                              <a:latin typeface="Cambria Math"/>
                              <a:cs typeface="Calibri" pitchFamily="34" charset="0"/>
                            </a:rPr>
                            <m:t>´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=0       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´=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𝑓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𝑥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,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Plantearemos un PROBLEMA CON CONDICICIONES  INICIALES, cuando se presente: un modelo matemático dado por una ecuación diferencial ,  en este caso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𝑓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  y una condición inicial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𝑦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sz="1800" b="0" i="1" smtClean="0">
                                <a:latin typeface="Cambria Math"/>
                                <a:cs typeface="Calibri" pitchFamily="34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s-AR" sz="1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s-AR" sz="1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𝑦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  <a:cs typeface="Calibri" pitchFamily="34" charset="0"/>
                          </a:rPr>
                          <m:t>𝑜</m:t>
                        </m:r>
                      </m:sub>
                    </m:sSub>
                  </m:oMath>
                </a14:m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Resolver este problema significa encontrar una función diferenciable y = f(x)  que satisfaga esta condición 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Veremos a continuación algunas técnicas o procedimientos para resolver ecuaciones diferenciales de primer orden </a:t>
                </a:r>
              </a:p>
              <a:p>
                <a:pPr marL="0" indent="0" algn="just">
                  <a:buNone/>
                </a:pPr>
                <a:r>
                  <a:rPr lang="es-AR" sz="1800" u="sng" dirty="0">
                    <a:latin typeface="Calibri" pitchFamily="34" charset="0"/>
                    <a:cs typeface="Calibri" pitchFamily="34" charset="0"/>
                  </a:rPr>
                  <a:t>Solución por Integración Directa  y Solución por Separación de Variables 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Cuando vimos el concepto de Primitiva ( Teoría : Capitulo 6 Parte 1) vimos este tipo  de ecuación diferencial : POR FAVOR REVISEN ESA TEORIA</a:t>
                </a:r>
              </a:p>
              <a:p>
                <a:pPr marL="0" indent="0" algn="just">
                  <a:buNone/>
                </a:pPr>
                <a:endParaRPr lang="es-AR" sz="1800" u="sng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u="sng" dirty="0">
                    <a:latin typeface="Calibri" pitchFamily="34" charset="0"/>
                    <a:cs typeface="Calibri" pitchFamily="34" charset="0"/>
                  </a:rPr>
                  <a:t>Ecuaciones diferenciales de primer orden LINEALES y NO LINEALES 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En el caso de la EDO de primer orden 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´=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𝑓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(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𝑥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,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no podemos integrar miembro a miembro dado que en f(x , y) esta contenida la función desconocida </a:t>
                </a:r>
                <a:r>
                  <a:rPr lang="es-AR" sz="1800" b="1" i="1" dirty="0">
                    <a:latin typeface="Calibri" pitchFamily="34" charset="0"/>
                    <a:cs typeface="Calibri" pitchFamily="34" charset="0"/>
                  </a:rPr>
                  <a:t>y</a:t>
                </a:r>
                <a:r>
                  <a:rPr lang="es-AR" sz="1800" b="1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endParaRPr lang="es-AR" sz="1800" b="1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ctr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1800" dirty="0"/>
                  <a:t>       </a:t>
                </a:r>
              </a:p>
              <a:p>
                <a:pPr marL="0" indent="0" algn="just">
                  <a:buNone/>
                </a:pPr>
                <a:endParaRPr lang="es-ES" sz="1800" b="1" dirty="0"/>
              </a:p>
              <a:p>
                <a:pPr marL="0" indent="0" algn="just">
                  <a:buNone/>
                </a:pPr>
                <a:endParaRPr lang="es-ES" sz="1800" b="1" dirty="0"/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										</a:t>
                </a:r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2"/>
                <a:stretch>
                  <a:fillRect l="-615" t="-465" r="-615" b="-5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2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8928992" cy="64807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ES" sz="1800" dirty="0"/>
                  <a:t>Si f(x , y) = a(x). y + b(x) , la EDO   resulta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r>
                        <a:rPr lang="es-AR" sz="18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.</m:t>
                      </m:r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</a:rPr>
                        <m:t>+</m:t>
                      </m:r>
                      <m:r>
                        <a:rPr lang="es-AR" sz="1800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       </m:t>
                      </m:r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</a:rPr>
                        <m:t> </m:t>
                      </m:r>
                      <m:r>
                        <a:rPr lang="es-AR" sz="1800" b="0" i="1" smtClean="0">
                          <a:latin typeface="Cambria Math"/>
                        </a:rPr>
                        <m:t>𝑠𝑒</m:t>
                      </m:r>
                      <m:r>
                        <a:rPr lang="es-AR" sz="1800" b="0" i="1" smtClean="0">
                          <a:latin typeface="Cambria Math"/>
                        </a:rPr>
                        <m:t> </m:t>
                      </m:r>
                      <m:r>
                        <a:rPr lang="es-AR" sz="1800" b="0" i="1" smtClean="0">
                          <a:latin typeface="Cambria Math"/>
                        </a:rPr>
                        <m:t>𝑙𝑙𝑎𝑚𝑎</m:t>
                      </m:r>
                      <m:r>
                        <a:rPr lang="es-AR" sz="1800" b="0" i="1" smtClean="0">
                          <a:latin typeface="Cambria Math"/>
                        </a:rPr>
                        <m:t> </m:t>
                      </m:r>
                      <m:r>
                        <a:rPr lang="es-AR" sz="1800" b="0" i="1" smtClean="0">
                          <a:latin typeface="Cambria Math"/>
                        </a:rPr>
                        <m:t>𝐿𝐼𝑁𝐸𝐴𝐿</m:t>
                      </m:r>
                      <m:r>
                        <a:rPr lang="es-AR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 sz="1800" dirty="0"/>
              </a:p>
              <a:p>
                <a:pPr marL="0" indent="0" algn="just">
                  <a:buNone/>
                </a:pPr>
                <a:r>
                  <a:rPr lang="es-ES" sz="1800" dirty="0"/>
                  <a:t>En esta ecuación solo aparecen las primeras potencias de la variable dependiente </a:t>
                </a:r>
                <a:r>
                  <a:rPr lang="es-ES" sz="1800" b="1" i="1" dirty="0"/>
                  <a:t>y </a:t>
                </a:r>
                <a:r>
                  <a:rPr lang="es-ES" sz="1800" dirty="0" err="1"/>
                  <a:t>y</a:t>
                </a:r>
                <a:r>
                  <a:rPr lang="es-ES" sz="1800" dirty="0"/>
                  <a:t> de su derivada </a:t>
                </a:r>
                <a:r>
                  <a:rPr lang="es-ES" sz="1800" b="1" i="1" dirty="0"/>
                  <a:t>y '</a:t>
                </a:r>
                <a:r>
                  <a:rPr lang="es-ES" sz="1800" dirty="0"/>
                  <a:t>  ( no se requiere que a(x) y b(x) sean funciones lineales de x ) </a:t>
                </a:r>
              </a:p>
              <a:p>
                <a:pPr marL="0" indent="0" algn="just">
                  <a:buNone/>
                </a:pPr>
                <a:r>
                  <a:rPr lang="es-ES" sz="1800" dirty="0"/>
                  <a:t>La  EDO      </a:t>
                </a:r>
                <a:r>
                  <a:rPr lang="es-ES" sz="1800" i="1" dirty="0"/>
                  <a:t>y '</a:t>
                </a:r>
                <a:r>
                  <a:rPr lang="es-ES" sz="1800" b="1" i="1" dirty="0"/>
                  <a:t> </a:t>
                </a:r>
                <a14:m>
                  <m:oMath xmlns:m="http://schemas.openxmlformats.org/officeDocument/2006/math">
                    <m:r>
                      <a:rPr lang="es-AR" sz="1800" b="0" i="0" smtClean="0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𝑐𝑜𝑠𝑥</m:t>
                    </m:r>
                  </m:oMath>
                </a14:m>
                <a:r>
                  <a:rPr lang="es-ES" sz="1800" dirty="0"/>
                  <a:t>      es LINEAL . En este caso a(x) =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1800" dirty="0"/>
                  <a:t>     y   b(x) = </a:t>
                </a:r>
                <a:r>
                  <a:rPr lang="es-ES" sz="1800" dirty="0" err="1"/>
                  <a:t>cos</a:t>
                </a:r>
                <a:r>
                  <a:rPr lang="es-ES" sz="1800" dirty="0"/>
                  <a:t> x </a:t>
                </a:r>
              </a:p>
              <a:p>
                <a:pPr marL="0" indent="0" algn="just">
                  <a:buNone/>
                </a:pPr>
                <a:r>
                  <a:rPr lang="es-ES" sz="1800" dirty="0"/>
                  <a:t>Las </a:t>
                </a:r>
                <a:r>
                  <a:rPr lang="es-ES" sz="1800" dirty="0" err="1"/>
                  <a:t>EDOs</a:t>
                </a:r>
                <a:r>
                  <a:rPr lang="es-ES" sz="180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800" dirty="0"/>
                  <a:t>       ;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𝑠𝑒𝑛</m:t>
                    </m:r>
                    <m:r>
                      <a:rPr lang="es-AR" sz="1800" b="0" i="1" smtClean="0">
                        <a:latin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−</m:t>
                    </m:r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sz="1800" dirty="0"/>
                  <a:t>     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s-ES" sz="1800" i="1" dirty="0"/>
                      <m:t>y</m:t>
                    </m:r>
                    <m:r>
                      <m:rPr>
                        <m:nor/>
                      </m:rPr>
                      <a:rPr lang="es-ES" sz="1800" i="1" dirty="0" smtClean="0"/>
                      <m:t>′</m:t>
                    </m:r>
                  </m:oMath>
                </a14:m>
                <a:r>
                  <a:rPr lang="es-ES" sz="1800" dirty="0"/>
                  <a:t> = 0      NO son LINEALES</a:t>
                </a:r>
              </a:p>
              <a:p>
                <a:pPr marL="0" indent="0" algn="ctr">
                  <a:buNone/>
                </a:pPr>
                <a:r>
                  <a:rPr lang="es-ES" sz="1800" b="1" u="sng" dirty="0">
                    <a:solidFill>
                      <a:schemeClr val="tx1"/>
                    </a:solidFill>
                  </a:rPr>
                  <a:t>Ecuaciones LINEALES de primer orden </a:t>
                </a:r>
              </a:p>
              <a:p>
                <a:pPr marL="0" indent="0" algn="just">
                  <a:buNone/>
                </a:pPr>
                <a:r>
                  <a:rPr lang="es-ES" sz="1800" dirty="0"/>
                  <a:t>El FACTOR INTEGRANTE de una ecuación diferencial es una función </a:t>
                </a:r>
                <a14:m>
                  <m:oMath xmlns:m="http://schemas.openxmlformats.org/officeDocument/2006/math">
                    <m:r>
                      <a:rPr lang="es-ES" sz="18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1800" dirty="0"/>
                  <a:t> , tal que la MULTIPLICACION  de cada miembro de la ecuación diferencial  por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s-AR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s-AR" sz="1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AR" sz="1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s-AR" sz="18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s-AR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1800" dirty="0"/>
                  <a:t> produce una ecuación en la cual ambos miembros se identifican como derivadas de alguna función . </a:t>
                </a:r>
              </a:p>
              <a:p>
                <a:pPr marL="0" indent="0" algn="just">
                  <a:buNone/>
                </a:pPr>
                <a:r>
                  <a:rPr lang="es-ES" sz="1800" dirty="0"/>
                  <a:t>Mediante un factor integrante apropiado , existe una técnica estandarizada para resolver la</a:t>
                </a:r>
              </a:p>
              <a:p>
                <a:pPr marL="0" indent="0" algn="just">
                  <a:buNone/>
                </a:pPr>
                <a:endParaRPr lang="es-ES" sz="1800" dirty="0"/>
              </a:p>
              <a:p>
                <a:pPr marL="0" indent="0" algn="just">
                  <a:buNone/>
                </a:pPr>
                <a:endParaRPr lang="es-ES" sz="1800" dirty="0"/>
              </a:p>
              <a:p>
                <a:pPr marL="0" indent="0" algn="just">
                  <a:buNone/>
                </a:pPr>
                <a:endParaRPr lang="es-ES" sz="1800" dirty="0"/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s-AR" sz="1800" dirty="0"/>
                  <a:t> </a:t>
                </a: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				</a:t>
                </a:r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Si multiplicamos ambos miembros de esta ecuación por el FACTOR INTEGRANTE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𝝆</m:t>
                      </m:r>
                      <m:r>
                        <a:rPr lang="es-AR" sz="18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s-AR" sz="18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𝝆</m:t>
                      </m:r>
                      <m:d>
                        <m:dPr>
                          <m:ctrlPr>
                            <a:rPr lang="es-AR" sz="1800" b="1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s-AR" sz="1800" b="1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s-AR" sz="1800" b="1" i="1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s-AR" sz="1800" b="1" i="1" smtClean="0"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s-AR" sz="1800" b="1" i="1" smtClean="0"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𝒆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b="1" i="1" smtClean="0">
                                  <a:latin typeface="Cambria Math" panose="02040503050406030204" pitchFamily="18" charset="0"/>
                                  <a:ea typeface="Cambria Math"/>
                                  <a:cs typeface="Calibri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b="1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s-AR" sz="1800" b="1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b="1" i="1" smtClean="0"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s-AR" sz="1800" b="1" i="1" smtClean="0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𝒅𝒙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s-AR" sz="1800" b="1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buNone/>
                </a:pPr>
                <a:r>
                  <a:rPr lang="es-AR" sz="1800" dirty="0">
                    <a:latin typeface="Calibri" pitchFamily="34" charset="0"/>
                    <a:cs typeface="Calibri" pitchFamily="34" charset="0"/>
                  </a:rPr>
                  <a:t>se obtiene </a:t>
                </a:r>
              </a:p>
              <a:p>
                <a:pPr marL="0" indent="0" algn="just">
                  <a:buNone/>
                </a:pPr>
                <a:r>
                  <a:rPr lang="es-AR" sz="1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0" indent="0" algn="just">
                  <a:buNone/>
                </a:pPr>
                <a:endParaRPr lang="es-AR" sz="1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8928992" cy="6480720"/>
              </a:xfrm>
              <a:blipFill rotWithShape="1">
                <a:blip r:embed="rId2"/>
                <a:stretch>
                  <a:fillRect l="-615" t="-470" r="-615" b="-254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79512" y="4077072"/>
                <a:ext cx="8712968" cy="11521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ES" dirty="0">
                    <a:solidFill>
                      <a:srgbClr val="C00000"/>
                    </a:solidFill>
                  </a:rPr>
                  <a:t>ECUACION LINEAL DE PRIMER ORDEN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s-A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s-AR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s-AR" i="1">
                          <a:solidFill>
                            <a:srgbClr val="C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A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AR" i="1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s-AR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s-AR" i="1">
                          <a:solidFill>
                            <a:srgbClr val="C0000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s-A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rgbClr val="C00000"/>
                  </a:solidFill>
                </a:endParaRPr>
              </a:p>
              <a:p>
                <a:pPr algn="just"/>
                <a:r>
                  <a:rPr lang="es-ES" dirty="0">
                    <a:solidFill>
                      <a:srgbClr val="C00000"/>
                    </a:solidFill>
                  </a:rPr>
                  <a:t>en todo intervalo I en que los coeficientes  P(x) y Q(x) son continuas </a:t>
                </a: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77072"/>
                <a:ext cx="8712968" cy="1152128"/>
              </a:xfrm>
              <a:prstGeom prst="rect">
                <a:avLst/>
              </a:prstGeom>
              <a:blipFill rotWithShape="1">
                <a:blip r:embed="rId3"/>
                <a:stretch>
                  <a:fillRect l="-418" t="-2073" b="-777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7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18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</a:rPr>
                        <m:t>+</m:t>
                      </m:r>
                      <m:r>
                        <a:rPr lang="es-AR" sz="1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1800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r>
                        <a:rPr lang="es-AR" sz="1800" b="0" i="1" smtClean="0">
                          <a:latin typeface="Cambria Math"/>
                        </a:rPr>
                        <m:t>𝑄</m:t>
                      </m:r>
                      <m:r>
                        <a:rPr lang="es-AR" sz="1800" b="0" i="1" smtClean="0">
                          <a:latin typeface="Cambria Math"/>
                        </a:rPr>
                        <m:t>(</m:t>
                      </m:r>
                      <m:r>
                        <a:rPr lang="es-AR" sz="1800" b="0" i="1" smtClean="0">
                          <a:latin typeface="Cambria Math"/>
                        </a:rPr>
                        <m:t>𝑥</m:t>
                      </m:r>
                      <m:r>
                        <a:rPr lang="es-AR" sz="18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1800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donde el primer miembro de la ecuación es la derivada del producto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/>
                          </a:rPr>
                          <m:t>𝑒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18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AR" sz="18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sup>
                    </m:sSup>
                  </m:oMath>
                </a14:m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En efecto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s-AR" sz="1800" i="1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sup>
                          </m:sSup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1800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</a:rPr>
                        <m:t>+</m:t>
                      </m:r>
                      <m:r>
                        <a:rPr lang="es-AR" sz="1800" b="0" i="1" smtClean="0">
                          <a:latin typeface="Cambria Math"/>
                        </a:rPr>
                        <m:t>𝑃</m:t>
                      </m:r>
                      <m:r>
                        <a:rPr lang="es-AR" sz="1800" b="0" i="1" smtClean="0">
                          <a:latin typeface="Cambria Math"/>
                        </a:rPr>
                        <m:t>(</m:t>
                      </m:r>
                      <m:r>
                        <a:rPr lang="es-AR" sz="1800" b="0" i="1" smtClean="0">
                          <a:latin typeface="Cambria Math"/>
                        </a:rPr>
                        <m:t>𝑥</m:t>
                      </m:r>
                      <m:r>
                        <a:rPr lang="es-AR" sz="18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1800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</a:rPr>
                        <m:t>(</m:t>
                      </m:r>
                      <m:r>
                        <a:rPr lang="es-AR" sz="1800" b="0" i="1" smtClean="0">
                          <a:latin typeface="Cambria Math"/>
                        </a:rPr>
                        <m:t>𝑥</m:t>
                      </m:r>
                      <m:r>
                        <a:rPr lang="es-AR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1800" dirty="0"/>
              </a:p>
              <a:p>
                <a:pPr marL="0" indent="0">
                  <a:buNone/>
                </a:pPr>
                <a:endParaRPr lang="es-ES" sz="1800" dirty="0"/>
              </a:p>
              <a:p>
                <a:pPr marL="0" indent="0">
                  <a:buNone/>
                </a:pPr>
                <a:r>
                  <a:rPr lang="es-ES" sz="1800" dirty="0"/>
                  <a:t>Entonces podemos escribir 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</a:rPr>
                          <m:t>𝑦</m:t>
                        </m:r>
                        <m:r>
                          <a:rPr lang="es-AR" sz="1800" b="0" i="1" smtClean="0">
                            <a:latin typeface="Cambria Math"/>
                          </a:rPr>
                          <m:t>(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1800" b="0" i="1" smtClean="0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s-A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s-AR" sz="1800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s-A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1800" i="1"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sup>
                        </m:sSup>
                      </m:e>
                    </m:d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𝑄</m:t>
                    </m:r>
                    <m:r>
                      <a:rPr lang="es-AR" sz="1800" b="0" i="1" smtClean="0">
                        <a:latin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/>
                          </a:rPr>
                          <m:t>𝑒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18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AR" sz="18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sup>
                    </m:sSup>
                  </m:oMath>
                </a14:m>
                <a:r>
                  <a:rPr lang="es-ES" sz="1800" dirty="0"/>
                  <a:t>		</a:t>
                </a:r>
              </a:p>
              <a:p>
                <a:pPr marL="0" indent="0">
                  <a:buNone/>
                </a:pPr>
                <a:r>
                  <a:rPr lang="es-ES" sz="1800" dirty="0"/>
                  <a:t>integrando ambos miembros resulta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/>
                          </a:rPr>
                          <m:t>𝑒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18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AR" sz="18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1800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s-A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s-AR" sz="1800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s-A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AR" sz="1800" i="1"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sup>
                        </m:sSup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  <m:r>
                          <a:rPr lang="es-AR" sz="1800" b="0" i="1" smtClean="0">
                            <a:latin typeface="Cambria Math"/>
                          </a:rPr>
                          <m:t>  +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𝑐</m:t>
                        </m:r>
                      </m:e>
                    </m:nary>
                  </m:oMath>
                </a14:m>
                <a:r>
                  <a:rPr lang="es-ES" sz="1800" dirty="0"/>
                  <a:t>			</a:t>
                </a:r>
                <a:endParaRPr lang="es-AR" sz="1800" dirty="0">
                  <a:cs typeface="Aparajita" pitchFamily="34" charset="0"/>
                </a:endParaRPr>
              </a:p>
              <a:p>
                <a:pPr marL="0" indent="0">
                  <a:buNone/>
                </a:pPr>
                <a:r>
                  <a:rPr lang="es-ES" sz="1800" dirty="0"/>
                  <a:t>despejando  y(x) obtenemos la solución GENERAL de la EC: LINEAL DE PRIMER  ORDEN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1800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s-A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sz="1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𝑑𝑥</m:t>
                                      </m:r>
                                    </m:e>
                                  </m:nary>
                                </m:sup>
                              </m:sSup>
                              <m:r>
                                <a:rPr lang="es-AR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s-AR" sz="1800" i="1">
                                  <a:latin typeface="Cambria Math"/>
                                </a:rPr>
                                <m:t>  +</m:t>
                              </m:r>
                              <m:r>
                                <a:rPr lang="es-AR" sz="1800" i="1">
                                  <a:latin typeface="Cambria Math"/>
                                </a:rPr>
                                <m:t>𝑐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s-ES" sz="1800" dirty="0"/>
              </a:p>
              <a:p>
                <a:pPr marL="0" indent="0">
                  <a:buNone/>
                </a:pPr>
                <a:r>
                  <a:rPr lang="es-ES" sz="1800" dirty="0"/>
                  <a:t>Esta formula no necesita ser memorizada. En un problema especifico generalmente es mas simple emplear el método mediante el cual la hemos obtenido y que se resumen a continuación:</a:t>
                </a:r>
              </a:p>
              <a:p>
                <a:pPr marL="0" indent="0">
                  <a:buNone/>
                </a:pPr>
                <a:r>
                  <a:rPr lang="es-ES" sz="1800" dirty="0"/>
                  <a:t>1.- Se calcula el Factor Integrante </a:t>
                </a:r>
                <a14:m>
                  <m:oMath xmlns:m="http://schemas.openxmlformats.org/officeDocument/2006/math">
                    <m:r>
                      <a:rPr lang="es-AR" sz="1800" b="1" i="1">
                        <a:latin typeface="Cambria Math"/>
                        <a:ea typeface="Cambria Math"/>
                        <a:cs typeface="Calibri" pitchFamily="34" charset="0"/>
                      </a:rPr>
                      <m:t>𝝆</m:t>
                    </m:r>
                    <m:d>
                      <m:dPr>
                        <m:ctrlPr>
                          <a:rPr lang="es-AR" sz="1800" b="1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s-AR" sz="18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es-AR" sz="1800" b="1" i="1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s-AR" sz="1800" b="1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s-AR" sz="1800" b="1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𝒆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1800" b="1" i="1"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1800" b="1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s-AR" sz="1800" b="1" i="1"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AR" sz="1800" b="1" i="1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s-AR" sz="1800" b="1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𝒅𝒙</m:t>
                            </m:r>
                          </m:e>
                        </m:nary>
                      </m:sup>
                    </m:sSup>
                  </m:oMath>
                </a14:m>
                <a:endParaRPr lang="es-ES" sz="1800" dirty="0"/>
              </a:p>
              <a:p>
                <a:pPr marL="0" indent="0">
                  <a:buNone/>
                </a:pPr>
                <a:r>
                  <a:rPr lang="es-ES" sz="1800" dirty="0"/>
                  <a:t>2.- Se multiplican ambos miembros de la ecuación diferencial por   </a:t>
                </a:r>
                <a14:m>
                  <m:oMath xmlns:m="http://schemas.openxmlformats.org/officeDocument/2006/math">
                    <m:r>
                      <a:rPr lang="es-ES" sz="18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ES" sz="1800" dirty="0"/>
              </a:p>
              <a:p>
                <a:pPr marL="0" indent="0">
                  <a:buNone/>
                </a:pPr>
                <a:endParaRPr lang="es-ES" sz="1800" dirty="0"/>
              </a:p>
              <a:p>
                <a:pPr marL="0" indent="0">
                  <a:buNone/>
                </a:pPr>
                <a:endParaRPr lang="es-ES" sz="1800" dirty="0"/>
              </a:p>
              <a:p>
                <a:pPr marL="0" indent="0">
                  <a:buNone/>
                </a:pPr>
                <a:endParaRPr lang="es-ES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  <a:blipFill rotWithShape="1">
                <a:blip r:embed="rId2"/>
                <a:stretch>
                  <a:fillRect l="-593" r="-51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2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40871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AR" sz="1800" dirty="0"/>
                  <a:t>3.- Se reconoce en el lado izquierdo de la ecuación el producto de funciones que aparecen allí derivado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/>
                            </a:rPr>
                            <m:t>𝑦</m:t>
                          </m:r>
                          <m:r>
                            <a:rPr lang="es-AR" sz="1800" i="1">
                              <a:latin typeface="Cambria Math"/>
                            </a:rPr>
                            <m:t>(</m:t>
                          </m:r>
                          <m:r>
                            <a:rPr lang="es-AR" sz="1800" i="1">
                              <a:latin typeface="Cambria Math"/>
                            </a:rPr>
                            <m:t>𝑥</m:t>
                          </m:r>
                          <m:r>
                            <a:rPr lang="es-AR" sz="18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s-AR" sz="1800" i="1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sup>
                          </m:sSup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AR" sz="1800" b="1" dirty="0"/>
              </a:p>
              <a:p>
                <a:pPr marL="0" indent="0">
                  <a:buNone/>
                </a:pPr>
                <a:r>
                  <a:rPr lang="es-AR" sz="1800" dirty="0"/>
                  <a:t>4.- Se integra la ecuación obtenida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1800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s-AR" sz="1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sz="1800" i="1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s-AR" sz="1800" i="1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sup>
                          </m:sSup>
                          <m:r>
                            <a:rPr lang="es-AR" sz="1800" i="1">
                              <a:latin typeface="Cambria Math"/>
                            </a:rPr>
                            <m:t>𝑑𝑥</m:t>
                          </m:r>
                          <m:r>
                            <a:rPr lang="es-AR" sz="1800" i="1">
                              <a:latin typeface="Cambria Math"/>
                            </a:rPr>
                            <m:t>  +</m:t>
                          </m:r>
                          <m:r>
                            <a:rPr lang="es-AR" sz="1800" i="1">
                              <a:latin typeface="Cambria Math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s-AR" sz="1800" dirty="0"/>
              </a:p>
              <a:p>
                <a:pPr marL="0" indent="0" algn="just">
                  <a:buNone/>
                </a:pPr>
                <a:r>
                  <a:rPr lang="es-AR" sz="1800" dirty="0"/>
                  <a:t>y se despeja y(x) con el objeto de obtener la solución general de la ecuación diferencial lineal  dada</a:t>
                </a:r>
              </a:p>
              <a:p>
                <a:pPr marL="0" indent="0">
                  <a:buNone/>
                </a:pPr>
                <a:r>
                  <a:rPr lang="es-AR" sz="1800" dirty="0"/>
                  <a:t>NOTA: Dada una condición inicial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AR" sz="18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s-AR" sz="1800" dirty="0"/>
                  <a:t>   podemos sustituir 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s-AR" sz="1800" b="0" i="1" smtClean="0">
                        <a:latin typeface="Cambria Math"/>
                      </a:rPr>
                      <m:t>   </m:t>
                    </m:r>
                    <m:r>
                      <a:rPr lang="es-AR" sz="1800" b="0" i="1" smtClean="0">
                        <a:latin typeface="Cambria Math"/>
                      </a:rPr>
                      <m:t>𝑒</m:t>
                    </m:r>
                    <m:r>
                      <a:rPr lang="es-AR" sz="1800" b="0" i="1" smtClean="0">
                        <a:latin typeface="Cambria Math"/>
                      </a:rPr>
                      <m:t>  </m:t>
                    </m:r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s-AR" sz="1800" dirty="0"/>
              </a:p>
              <a:p>
                <a:pPr marL="0" indent="0" algn="just">
                  <a:buNone/>
                </a:pPr>
                <a:r>
                  <a:rPr lang="es-AR" sz="1800" dirty="0"/>
                  <a:t>en la solución general y obtenemos la SOLUCION PARTICULAR que satisface la condición inicial dada</a:t>
                </a:r>
              </a:p>
              <a:p>
                <a:pPr marL="0" indent="0" algn="just">
                  <a:buNone/>
                </a:pPr>
                <a:r>
                  <a:rPr lang="es-AR" sz="1800" dirty="0"/>
                  <a:t>Ejemplo</a:t>
                </a:r>
              </a:p>
              <a:p>
                <a:pPr algn="just">
                  <a:buAutoNum type="arabicParenR"/>
                </a:pPr>
                <a:r>
                  <a:rPr lang="es-AR" sz="1800" dirty="0"/>
                  <a:t>Resolveremos  el problema con condición inicial 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−3</m:t>
                    </m:r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AR" sz="1800" dirty="0"/>
                  <a:t>           ,   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(0)=3</m:t>
                    </m:r>
                  </m:oMath>
                </a14:m>
                <a:endParaRPr lang="es-AR" sz="1800" dirty="0"/>
              </a:p>
              <a:p>
                <a:pPr algn="just">
                  <a:buFont typeface="Wingdings" pitchFamily="2" charset="2"/>
                  <a:buChar char="§"/>
                </a:pPr>
                <a:r>
                  <a:rPr lang="es-AR" sz="1800" dirty="0"/>
                  <a:t>Primero identificamos  P(x)   y Q(x)    en este caso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AR" sz="1800" b="0" i="1" smtClean="0">
                        <a:latin typeface="Cambria Math"/>
                      </a:rPr>
                      <m:t>=−3 </m:t>
                    </m:r>
                  </m:oMath>
                </a14:m>
                <a:r>
                  <a:rPr lang="es-AR" sz="1800" dirty="0"/>
                  <a:t>          </a:t>
                </a:r>
                <a14:m>
                  <m:oMath xmlns:m="http://schemas.openxmlformats.org/officeDocument/2006/math">
                    <m:r>
                      <a:rPr lang="es-AR" sz="1800" b="0" i="1" dirty="0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s-AR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AR" sz="18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AR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s-AR" sz="1800" b="0" i="1" dirty="0" smtClean="0">
                            <a:latin typeface="Cambria Math"/>
                          </a:rPr>
                          <m:t>2</m:t>
                        </m:r>
                        <m:r>
                          <a:rPr lang="es-AR" sz="1800" b="0" i="1" dirty="0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s-AR" sz="1800" dirty="0"/>
              </a:p>
              <a:p>
                <a:pPr>
                  <a:buFont typeface="Wingdings" pitchFamily="2" charset="2"/>
                  <a:buChar char="§"/>
                </a:pPr>
                <a:r>
                  <a:rPr lang="es-AR" sz="1800" dirty="0"/>
                  <a:t>Luego calculamos el Factor Integrante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sz="1800" b="0" i="1" smtClean="0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AR" sz="18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  <m:r>
                                <a:rPr lang="es-AR" sz="1800" b="0" i="1" smtClean="0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marL="0" indent="0">
                  <a:buNone/>
                </a:pPr>
                <a:endParaRPr lang="es-AR" sz="1800" dirty="0"/>
              </a:p>
              <a:p>
                <a:pPr lvl="8" algn="ctr"/>
                <a:endParaRPr lang="es-AR" sz="600" dirty="0"/>
              </a:p>
              <a:p>
                <a:pPr marL="0" indent="0">
                  <a:buNone/>
                </a:pP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408712"/>
              </a:xfrm>
              <a:blipFill rotWithShape="1">
                <a:blip r:embed="rId2"/>
                <a:stretch>
                  <a:fillRect l="-593" t="-476" r="-593" b="-18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6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408712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§"/>
                </a:pPr>
                <a:r>
                  <a:rPr lang="es-AR" sz="1800" dirty="0"/>
                  <a:t>Ahora multiplicamos ambos miembros de la ecuación diferencial por </a:t>
                </a:r>
                <a14:m>
                  <m:oMath xmlns:m="http://schemas.openxmlformats.org/officeDocument/2006/math">
                    <m:r>
                      <a:rPr lang="es-AR" sz="18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A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800" dirty="0"/>
              </a:p>
              <a:p>
                <a:pPr>
                  <a:buFont typeface="Wingdings" pitchFamily="2" charset="2"/>
                  <a:buChar char="§"/>
                </a:pPr>
                <a:r>
                  <a:rPr lang="es-AR" sz="1800" dirty="0"/>
                  <a:t>El primer miembro resulta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AR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s-AR" sz="18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</a:rPr>
                          <m:t>.  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s-AR" sz="1800" dirty="0"/>
                  <a:t> y podemos escribir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sz="1800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s-AR" sz="18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s-AR" sz="1800" i="1">
                              <a:latin typeface="Cambria Math"/>
                            </a:rPr>
                            <m:t>.  </m:t>
                          </m:r>
                          <m:r>
                            <a:rPr lang="es-AR" sz="18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800" dirty="0"/>
              </a:p>
              <a:p>
                <a:pPr>
                  <a:buFont typeface="Wingdings" pitchFamily="2" charset="2"/>
                  <a:buChar char="§"/>
                </a:pPr>
                <a:r>
                  <a:rPr lang="es-AR" sz="1800" dirty="0"/>
                  <a:t>Integrando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−3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.</m:t>
                    </m:r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AR" sz="18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  <m:r>
                          <a:rPr lang="es-AR" sz="1800" b="0" i="1" smtClean="0">
                            <a:latin typeface="Cambria Math"/>
                          </a:rPr>
                          <m:t>=−</m:t>
                        </m:r>
                        <m:sSup>
                          <m:sSup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AR" sz="18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</a:rPr>
                          <m:t>+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𝑐</m:t>
                        </m:r>
                      </m:e>
                    </m:nary>
                  </m:oMath>
                </a14:m>
                <a:endParaRPr lang="es-AR" sz="1800" dirty="0"/>
              </a:p>
              <a:p>
                <a:pPr>
                  <a:buFont typeface="Wingdings" pitchFamily="2" charset="2"/>
                  <a:buChar char="§"/>
                </a:pPr>
                <a:r>
                  <a:rPr lang="es-AR" sz="1800" dirty="0"/>
                  <a:t>Despejando </a:t>
                </a:r>
                <a:r>
                  <a:rPr lang="es-AR" sz="1800" b="1" i="1" dirty="0"/>
                  <a:t>y</a:t>
                </a:r>
                <a:r>
                  <a:rPr lang="es-AR" sz="1800" dirty="0"/>
                  <a:t>  obtenemos la SOLUCION GENERAL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s-AR" sz="1800" b="0" i="1" smtClean="0">
                          <a:latin typeface="Cambria Math"/>
                        </a:rPr>
                        <m:t>+</m:t>
                      </m:r>
                      <m:r>
                        <a:rPr lang="es-AR" sz="1800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AR" sz="1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1800" dirty="0"/>
              </a:p>
              <a:p>
                <a:pPr>
                  <a:buFont typeface="Wingdings" pitchFamily="2" charset="2"/>
                  <a:buChar char="§"/>
                </a:pPr>
                <a:r>
                  <a:rPr lang="es-AR" sz="1800" dirty="0"/>
                  <a:t>Como y(0) = 3  ; La SOLUCIÓN PARTICULAR  se obtiene reemplazando x = 0  e  y = 3 en la solución general para obtener el valor de c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/>
                        </a:rPr>
                        <m:t>3=−1+</m:t>
                      </m:r>
                      <m:r>
                        <a:rPr lang="es-AR" sz="1800" b="0" i="1" smtClean="0">
                          <a:latin typeface="Cambria Math"/>
                        </a:rPr>
                        <m:t>𝑐</m:t>
                      </m:r>
                      <m:r>
                        <a:rPr lang="es-AR" sz="1800" b="0" i="1" smtClean="0">
                          <a:latin typeface="Cambria Math"/>
                        </a:rPr>
                        <m:t>                 </m:t>
                      </m:r>
                      <m:r>
                        <a:rPr lang="es-AR" sz="1800" b="0" i="1" smtClean="0">
                          <a:latin typeface="Cambria Math"/>
                        </a:rPr>
                        <m:t>𝑐</m:t>
                      </m:r>
                      <m:r>
                        <a:rPr lang="es-AR" sz="1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s-AR" sz="1800" dirty="0"/>
              </a:p>
              <a:p>
                <a:pPr>
                  <a:buFont typeface="Wingdings" pitchFamily="2" charset="2"/>
                  <a:buChar char="§"/>
                </a:pPr>
                <a:r>
                  <a:rPr lang="es-AR" sz="1800" dirty="0"/>
                  <a:t>Resultando :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AR" sz="18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3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2) Encontremos la Solución General de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18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</a:rPr>
                        <m:t>+3</m:t>
                      </m:r>
                      <m:r>
                        <a:rPr lang="es-AR" sz="1800" b="0" i="1" smtClean="0">
                          <a:latin typeface="Cambria Math"/>
                        </a:rPr>
                        <m:t>𝑥𝑦</m:t>
                      </m:r>
                      <m:r>
                        <a:rPr lang="es-AR" sz="1800" b="0" i="1" smtClean="0">
                          <a:latin typeface="Cambria Math"/>
                        </a:rPr>
                        <m:t>=6</m:t>
                      </m:r>
                      <m:r>
                        <a:rPr lang="es-AR" sz="1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s-AR" sz="1800" dirty="0"/>
              </a:p>
              <a:p>
                <a:pPr>
                  <a:buFont typeface="Wingdings" pitchFamily="2" charset="2"/>
                  <a:buChar char="§"/>
                </a:pPr>
                <a:r>
                  <a:rPr lang="es-AR" sz="1800" dirty="0"/>
                  <a:t>Primero escribamos la ecuación diferencial en la forma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+</m:t>
                    </m:r>
                    <m:r>
                      <a:rPr lang="es-AR" sz="1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𝑄</m:t>
                    </m:r>
                    <m:r>
                      <a:rPr lang="es-AR" sz="1800" b="0" i="1" smtClean="0">
                        <a:latin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s-AR" sz="1800" dirty="0"/>
              </a:p>
              <a:p>
                <a:pPr marL="0" indent="0">
                  <a:buNone/>
                </a:pPr>
                <a:r>
                  <a:rPr lang="es-AR" sz="1800" dirty="0"/>
                  <a:t>para ello dividamos ambos miembros de la ecuación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+1</m:t>
                    </m:r>
                  </m:oMath>
                </a14:m>
                <a:endParaRPr lang="es-A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s-AR" sz="1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8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s-AR" sz="18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8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s-AR" sz="1800" b="0" i="1" smtClean="0">
                          <a:latin typeface="Cambria Math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s-AR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18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ES" sz="1800" dirty="0"/>
              </a:p>
              <a:p>
                <a:pPr marL="0" indent="0">
                  <a:buNone/>
                </a:pPr>
                <a:r>
                  <a:rPr lang="es-ES" sz="1800" dirty="0"/>
                  <a:t> </a:t>
                </a: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408712"/>
              </a:xfrm>
              <a:blipFill rotWithShape="1">
                <a:blip r:embed="rId3"/>
                <a:stretch>
                  <a:fillRect l="-593" t="-476" r="-51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5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91264" cy="6336704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§"/>
                </a:pPr>
                <a:r>
                  <a:rPr lang="es-AR" sz="1800" dirty="0"/>
                  <a:t>En este caso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3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</a:rPr>
                      <m:t>       </m:t>
                    </m:r>
                    <m:r>
                      <a:rPr lang="es-AR" sz="1800" b="0" i="1" smtClean="0">
                        <a:latin typeface="Cambria Math"/>
                      </a:rPr>
                      <m:t>𝑄</m:t>
                    </m:r>
                    <m:r>
                      <a:rPr lang="es-AR" sz="1800" b="0" i="1" smtClean="0">
                        <a:latin typeface="Cambria Math"/>
                      </a:rPr>
                      <m:t>(</m:t>
                    </m:r>
                    <m:r>
                      <a:rPr lang="es-AR" sz="1800" b="0" i="1" smtClean="0">
                        <a:latin typeface="Cambria Math"/>
                      </a:rPr>
                      <m:t>𝑥</m:t>
                    </m:r>
                    <m:r>
                      <a:rPr lang="es-AR" sz="1800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</a:rPr>
                          <m:t>6</m:t>
                        </m:r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s-AR" sz="1800" dirty="0"/>
              </a:p>
              <a:p>
                <a:pPr algn="just">
                  <a:buFont typeface="Wingdings" pitchFamily="2" charset="2"/>
                  <a:buChar char="§"/>
                </a:pPr>
                <a:r>
                  <a:rPr lang="es-AR" sz="1800" dirty="0"/>
                  <a:t>El Factor Integrante es: </a:t>
                </a:r>
                <a14:m>
                  <m:oMath xmlns:m="http://schemas.openxmlformats.org/officeDocument/2006/math">
                    <m:r>
                      <a:rPr lang="es-AR" sz="1800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s-AR" sz="18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s-AR" sz="1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s-AR" sz="1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s-AR" sz="1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18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1800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s-AR" sz="1800" b="0" i="1" smtClean="0">
                                <a:latin typeface="Cambria Math"/>
                                <a:ea typeface="Cambria Math"/>
                              </a:rPr>
                              <m:t>𝑑𝑥</m:t>
                            </m:r>
                          </m:e>
                        </m:nary>
                      </m:sup>
                    </m:sSup>
                    <m:r>
                      <a:rPr lang="es-AR" sz="18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𝑙𝑛</m:t>
                        </m:r>
                        <m:sSup>
                          <m:sSup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AR" sz="1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18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1800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s-AR" sz="1800" b="0" i="1" smtClean="0">
                                <a:latin typeface="Cambria Math"/>
                                <a:ea typeface="Cambria Math"/>
                              </a:rPr>
                              <m:t>3/2</m:t>
                            </m:r>
                          </m:sup>
                        </m:sSup>
                      </m:sup>
                    </m:sSup>
                  </m:oMath>
                </a14:m>
                <a:endParaRPr lang="es-AR" sz="1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8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s-AR" sz="1800" dirty="0"/>
              </a:p>
              <a:p>
                <a:pPr algn="just">
                  <a:buFont typeface="Wingdings" pitchFamily="2" charset="2"/>
                  <a:buChar char="§"/>
                </a:pPr>
                <a:r>
                  <a:rPr lang="es-AR" sz="1800" dirty="0"/>
                  <a:t>Multiplicamos la ecuación diferencial por </a:t>
                </a:r>
                <a14:m>
                  <m:oMath xmlns:m="http://schemas.openxmlformats.org/officeDocument/2006/math">
                    <m:r>
                      <a:rPr lang="es-AR" sz="1800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s-AR" sz="1800" dirty="0"/>
                  <a:t>   y resulta 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sz="18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s-AR" sz="1800" i="1">
                            <a:latin typeface="Cambria Math"/>
                            <a:ea typeface="Cambria Math"/>
                          </a:rPr>
                          <m:t>3/2</m:t>
                        </m:r>
                      </m:sup>
                    </m:sSup>
                    <m:f>
                      <m:fPr>
                        <m:ctrlPr>
                          <a:rPr lang="es-AR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𝑑𝑦</m:t>
                        </m:r>
                      </m:num>
                      <m:den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  <m:r>
                      <a:rPr lang="es-AR" sz="18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sz="18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s-AR" sz="1800" i="1">
                            <a:latin typeface="Cambria Math"/>
                            <a:ea typeface="Cambria Math"/>
                          </a:rPr>
                          <m:t>/2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𝑥𝑦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=6</m:t>
                    </m:r>
                    <m:r>
                      <a:rPr lang="es-AR" sz="1800" b="0" i="1" smtClean="0">
                        <a:latin typeface="Cambria Math"/>
                        <a:ea typeface="Cambria Math"/>
                      </a:rPr>
                      <m:t>𝑥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sz="18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s-AR" sz="1800" i="1">
                            <a:latin typeface="Cambria Math"/>
                            <a:ea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s-AR" sz="1800" dirty="0"/>
                  <a:t> </a:t>
                </a:r>
              </a:p>
              <a:p>
                <a:pPr algn="just">
                  <a:buFont typeface="Wingdings" pitchFamily="2" charset="2"/>
                  <a:buChar char="§"/>
                </a:pPr>
                <a:r>
                  <a:rPr lang="es-AR" sz="1800" dirty="0"/>
                  <a:t>El primer miembro resulta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AR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AR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18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1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s-AR" sz="1800" i="1">
                                <a:latin typeface="Cambria Math"/>
                                <a:ea typeface="Cambria Math"/>
                              </a:rPr>
                              <m:t>3/2</m:t>
                            </m:r>
                          </m:sup>
                        </m:sSup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s-AR" sz="1800" dirty="0"/>
                  <a:t> y escribimos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AR" sz="18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AR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AR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18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1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s-AR" sz="1800" i="1">
                                <a:latin typeface="Cambria Math"/>
                                <a:ea typeface="Cambria Math"/>
                              </a:rPr>
                              <m:t>3/2</m:t>
                            </m:r>
                          </m:sup>
                        </m:sSup>
                        <m:r>
                          <a:rPr lang="es-AR" sz="1800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s-AR" sz="18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s-AR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AR" sz="1800" i="1">
                        <a:latin typeface="Cambria Math"/>
                        <a:ea typeface="Cambria Math"/>
                      </a:rPr>
                      <m:t>6</m:t>
                    </m:r>
                    <m:r>
                      <a:rPr lang="es-AR" sz="1800" i="1">
                        <a:latin typeface="Cambria Math"/>
                        <a:ea typeface="Cambria Math"/>
                      </a:rPr>
                      <m:t>𝑥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AR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sz="18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s-AR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s-AR" sz="1800" i="1">
                            <a:latin typeface="Cambria Math"/>
                            <a:ea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s-AR" sz="1800" dirty="0"/>
                  <a:t> </a:t>
                </a:r>
              </a:p>
              <a:p>
                <a:pPr algn="just">
                  <a:buFont typeface="Wingdings" pitchFamily="2" charset="2"/>
                  <a:buChar char="§"/>
                </a:pPr>
                <a:r>
                  <a:rPr lang="es-AR" sz="1800" dirty="0"/>
                  <a:t>Integrando esta expresión resulta 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800" i="1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AR" sz="1800" i="1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  <m:r>
                        <a:rPr lang="es-AR" sz="18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s-AR" sz="18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=3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sz="18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AR" sz="1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sz="1800" i="1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sz="18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p>
                          </m:sSup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s-AR" sz="1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800" i="1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AR" sz="1800" i="1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  <m:r>
                        <a:rPr lang="es-AR" sz="18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s-AR" sz="18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s-A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8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AR" sz="18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AR" sz="18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s-AR" sz="1800" dirty="0"/>
              </a:p>
              <a:p>
                <a:pPr marL="0" indent="0" algn="just">
                  <a:buNone/>
                </a:pPr>
                <a:endParaRPr lang="es-AR" sz="1800" dirty="0"/>
              </a:p>
              <a:p>
                <a:pPr marL="0" indent="0" algn="just">
                  <a:buNone/>
                </a:pPr>
                <a:r>
                  <a:rPr lang="es-AR" sz="1800" dirty="0"/>
                  <a:t>La SOLUCION GENERAL  queda : </a:t>
                </a:r>
                <a14:m>
                  <m:oMath xmlns:m="http://schemas.openxmlformats.org/officeDocument/2006/math">
                    <m:r>
                      <a:rPr lang="es-AR" sz="18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AR" sz="1800" b="0" i="1" smtClean="0">
                        <a:latin typeface="Cambria Math"/>
                      </a:rPr>
                      <m:t>=</m:t>
                    </m:r>
                    <m:r>
                      <a:rPr lang="es-AR" sz="18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s-A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1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AR" sz="1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sz="18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s-AR" sz="1800" b="0" i="1" smtClean="0">
                            <a:latin typeface="Cambria Math"/>
                          </a:rPr>
                          <m:t>−3/2</m:t>
                        </m:r>
                      </m:sup>
                    </m:sSup>
                    <m:r>
                      <a:rPr lang="es-AR" sz="1800" b="0" i="1" smtClean="0">
                        <a:latin typeface="Cambria Math"/>
                      </a:rPr>
                      <m:t>+2</m:t>
                    </m:r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91264" cy="6336704"/>
              </a:xfrm>
              <a:blipFill rotWithShape="1">
                <a:blip r:embed="rId2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1800" b="1" u="sng" dirty="0"/>
              <a:t>Método de Sustitución </a:t>
            </a:r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1"/>
            <a:ext cx="7344816" cy="574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995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4847200</TotalTime>
  <Words>154</Words>
  <Application>Microsoft Office PowerPoint</Application>
  <PresentationFormat>Presentación en pantalla (4:3)</PresentationFormat>
  <Paragraphs>192</Paragraphs>
  <Slides>13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Aparajita</vt:lpstr>
      <vt:lpstr>Arial</vt:lpstr>
      <vt:lpstr>Arial Black</vt:lpstr>
      <vt:lpstr>Calibri</vt:lpstr>
      <vt:lpstr>Cambria Math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MATEMATICO  2020</dc:title>
  <dc:creator>Luffi</dc:creator>
  <cp:lastModifiedBy>Usuario de Windows</cp:lastModifiedBy>
  <cp:revision>808</cp:revision>
  <dcterms:created xsi:type="dcterms:W3CDTF">2020-03-31T23:55:41Z</dcterms:created>
  <dcterms:modified xsi:type="dcterms:W3CDTF">2021-10-24T22:48:14Z</dcterms:modified>
</cp:coreProperties>
</file>