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319" r:id="rId3"/>
    <p:sldId id="276" r:id="rId4"/>
    <p:sldId id="307" r:id="rId5"/>
    <p:sldId id="295" r:id="rId6"/>
    <p:sldId id="308" r:id="rId7"/>
    <p:sldId id="309" r:id="rId8"/>
    <p:sldId id="310" r:id="rId9"/>
    <p:sldId id="288" r:id="rId1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957" autoAdjust="0"/>
  </p:normalViewPr>
  <p:slideViewPr>
    <p:cSldViewPr>
      <p:cViewPr varScale="1">
        <p:scale>
          <a:sx n="97" d="100"/>
          <a:sy n="97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BFBB6-C5FE-4714-BF04-AE7635AE3D79}" type="datetimeFigureOut">
              <a:rPr lang="es-AR" smtClean="0"/>
              <a:pPr/>
              <a:t>06/10/15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F0951-F3E4-45A9-9F47-26B28FA2B34B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50920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1676400" y="6096000"/>
            <a:ext cx="3733800" cy="20574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Red:Colección interconectada de dispositivos autonomos cuyo objetivo es compartir recursos e intercambiar información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13241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1676400" y="6096000"/>
            <a:ext cx="3733800" cy="20574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Red:Colección interconectada de dispositivos autonomos cuyo objetivo es compartir recursos e intercambiar información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66782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1676400" y="6096000"/>
            <a:ext cx="3733800" cy="20574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Red:Colección interconectada de dispositivos autonomos cuyo objetivo es compartir recursos e intercambiar información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17293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1676400" y="6096000"/>
            <a:ext cx="3733800" cy="20574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Red:Colección interconectada de dispositivos autonomos cuyo objetivo es compartir recursos e intercambiar información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38459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1676400" y="6096000"/>
            <a:ext cx="3733800" cy="20574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Red:Colección interconectada de dispositivos autonomos cuyo objetivo es compartir recursos e intercambiar información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70060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1676400" y="6096000"/>
            <a:ext cx="3733800" cy="20574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Red:Colección interconectada de dispositivos autonomos cuyo objetivo es compartir recursos e intercambiar información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96106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1676400" y="6096000"/>
            <a:ext cx="3733800" cy="2057400"/>
          </a:xfrm>
          <a:prstGeom prst="rect">
            <a:avLst/>
          </a:prstGeom>
        </p:spPr>
        <p:txBody>
          <a:bodyPr/>
          <a:lstStyle/>
          <a:p>
            <a:r>
              <a:rPr lang="es-AR" dirty="0" smtClean="0"/>
              <a:t>Red:Colección interconectada de dispositivos autonomos cuyo objetivo es compartir recursos e intercambiar información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91397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s-AR" smtClean="0"/>
              <a:t>Universidad Nacional de Jujuy – Cátedra de Comunicaciones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8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 Marcador de pie de página"/>
          <p:cNvSpPr>
            <a:spLocks noGrp="1"/>
          </p:cNvSpPr>
          <p:nvPr>
            <p:ph type="ftr" sz="quarter" idx="1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r>
              <a:rPr lang="es-AR" smtClean="0"/>
              <a:t>Universidad Nacional de Jujuy – Cátedra de Comunicaciones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758669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chemeClr val="tx2"/>
                </a:solidFill>
              </a:defRPr>
            </a:lvl1pPr>
            <a:extLst/>
          </a:lstStyle>
          <a:p>
            <a:pPr algn="l"/>
            <a:r>
              <a:rPr lang="es-AR" dirty="0" smtClean="0"/>
              <a:t>Universidad Nacional de Jujuy – Cátedra de Comunicaciones</a:t>
            </a:r>
            <a:endParaRPr lang="es-AR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2735295-DE8D-4BFE-9163-F5F0860C4C7F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3571868" y="512064"/>
            <a:ext cx="2728324" cy="914400"/>
          </a:xfrm>
        </p:spPr>
        <p:txBody>
          <a:bodyPr/>
          <a:lstStyle/>
          <a:p>
            <a:r>
              <a:rPr lang="es-AR" dirty="0" smtClean="0"/>
              <a:t>Unidad </a:t>
            </a:r>
            <a:r>
              <a:rPr lang="es-AR" dirty="0" smtClean="0"/>
              <a:t>14</a:t>
            </a:r>
            <a:r>
              <a:rPr lang="es-AR" dirty="0" smtClean="0"/>
              <a:t>	</a:t>
            </a:r>
            <a:endParaRPr lang="es-AR" dirty="0"/>
          </a:p>
        </p:txBody>
      </p:sp>
      <p:sp>
        <p:nvSpPr>
          <p:cNvPr id="6" name="7 Marcador de contenido"/>
          <p:cNvSpPr>
            <a:spLocks noGrp="1"/>
          </p:cNvSpPr>
          <p:nvPr>
            <p:ph sz="half" idx="1"/>
          </p:nvPr>
        </p:nvSpPr>
        <p:spPr>
          <a:xfrm>
            <a:off x="642910" y="1142984"/>
            <a:ext cx="7962928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3600" dirty="0" smtClean="0"/>
              <a:t>Protocolos </a:t>
            </a:r>
            <a:r>
              <a:rPr lang="es-AR" sz="3600" dirty="0" smtClean="0"/>
              <a:t>TCP/IP y </a:t>
            </a:r>
            <a:r>
              <a:rPr lang="es-AR" sz="3600" dirty="0" err="1" smtClean="0"/>
              <a:t>Subneteo</a:t>
            </a:r>
            <a:endParaRPr lang="es-AR" sz="3600" dirty="0"/>
          </a:p>
        </p:txBody>
      </p:sp>
      <p:sp>
        <p:nvSpPr>
          <p:cNvPr id="10" name="3 Marcador de pie de página"/>
          <p:cNvSpPr>
            <a:spLocks noGrp="1"/>
          </p:cNvSpPr>
          <p:nvPr/>
        </p:nvSpPr>
        <p:spPr>
          <a:xfrm>
            <a:off x="537810" y="6351078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>
          <a:xfrm>
            <a:off x="467544" y="1825115"/>
            <a:ext cx="8208912" cy="4525963"/>
          </a:xfrm>
        </p:spPr>
        <p:txBody>
          <a:bodyPr/>
          <a:lstStyle/>
          <a:p>
            <a:r>
              <a:rPr lang="es-MX" dirty="0" smtClean="0"/>
              <a:t>El protocolo TCP/IP es el protocolo de Internet</a:t>
            </a:r>
          </a:p>
          <a:p>
            <a:pPr lvl="1"/>
            <a:r>
              <a:rPr lang="es-MX" dirty="0" smtClean="0"/>
              <a:t>Fue creado a principios de los años 70 como medio de comunicación de sistemas Unix</a:t>
            </a:r>
          </a:p>
          <a:p>
            <a:pPr lvl="1"/>
            <a:r>
              <a:rPr lang="es-MX" dirty="0" smtClean="0"/>
              <a:t>En 1982 fue declarado como Standard Militar</a:t>
            </a:r>
          </a:p>
          <a:p>
            <a:pPr lvl="1"/>
            <a:r>
              <a:rPr lang="es-MX" dirty="0" smtClean="0"/>
              <a:t>Y a partir de allí se convirtió en un standard de facto para Internet.</a:t>
            </a:r>
          </a:p>
          <a:p>
            <a:pPr lvl="1"/>
            <a:r>
              <a:rPr lang="es-MX" dirty="0" smtClean="0"/>
              <a:t>La base de su desarrollo es su sistema de numeración llamado Direccionamiento IP o Números IP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7 Marcador de contenido"/>
          <p:cNvSpPr>
            <a:spLocks noGrp="1"/>
          </p:cNvSpPr>
          <p:nvPr>
            <p:ph sz="half" idx="1"/>
          </p:nvPr>
        </p:nvSpPr>
        <p:spPr>
          <a:xfrm>
            <a:off x="642910" y="500042"/>
            <a:ext cx="7962928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600" dirty="0" smtClean="0"/>
              <a:t>Direccionamiento IP (v4)</a:t>
            </a:r>
            <a:endParaRPr lang="es-AR" sz="3600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>
          <a:xfrm>
            <a:off x="179512" y="1628800"/>
            <a:ext cx="8786874" cy="4248472"/>
          </a:xfrm>
        </p:spPr>
        <p:txBody>
          <a:bodyPr>
            <a:normAutofit/>
          </a:bodyPr>
          <a:lstStyle/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Un número IP es en realidad un número binario de 32 bits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Esto permite </a:t>
            </a:r>
            <a:r>
              <a:rPr lang="es-MX" dirty="0"/>
              <a:t>un total de 4.294.967.296 (2</a:t>
            </a:r>
            <a:r>
              <a:rPr lang="es-MX" baseline="30000" dirty="0"/>
              <a:t>32</a:t>
            </a:r>
            <a:r>
              <a:rPr lang="es-MX" dirty="0"/>
              <a:t>) </a:t>
            </a:r>
            <a:r>
              <a:rPr lang="es-MX" dirty="0" smtClean="0"/>
              <a:t>direcciones.</a:t>
            </a:r>
            <a:endParaRPr lang="es-AR" dirty="0" smtClean="0"/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Por cuestiones de simplicidad de lectura se puede expresar en formato decimal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Para ello se convierte cada Octeto a decimal y se separa con un “.”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Ejemplos:</a:t>
            </a:r>
          </a:p>
          <a:p>
            <a:pPr lvl="3">
              <a:buClr>
                <a:srgbClr val="92D050"/>
              </a:buClr>
              <a:buFont typeface="Wingdings" pitchFamily="2" charset="2"/>
              <a:buChar char="§"/>
            </a:pPr>
            <a:r>
              <a:rPr lang="es-AR" dirty="0" smtClean="0">
                <a:solidFill>
                  <a:srgbClr val="FFFF00"/>
                </a:solidFill>
              </a:rPr>
              <a:t>010.128.001.255</a:t>
            </a:r>
            <a:r>
              <a:rPr lang="es-AR" dirty="0" smtClean="0"/>
              <a:t> </a:t>
            </a:r>
            <a:r>
              <a:rPr lang="es-AR" dirty="0"/>
              <a:t>o bien </a:t>
            </a:r>
            <a:r>
              <a:rPr lang="es-AR" dirty="0" smtClean="0">
                <a:solidFill>
                  <a:srgbClr val="FFFF00"/>
                </a:solidFill>
              </a:rPr>
              <a:t>10.128.1.255</a:t>
            </a:r>
            <a:r>
              <a:rPr lang="es-AR" dirty="0" smtClean="0"/>
              <a:t> omitiendo los ceros iniciales</a:t>
            </a:r>
          </a:p>
          <a:p>
            <a:pPr lvl="3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Que representa al número:</a:t>
            </a:r>
          </a:p>
          <a:p>
            <a:pPr lvl="3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>
                <a:solidFill>
                  <a:srgbClr val="FFFF00"/>
                </a:solidFill>
              </a:rPr>
              <a:t>00001010.10000000.00000001.11111111 </a:t>
            </a:r>
            <a:r>
              <a:rPr lang="es-MX" dirty="0" smtClean="0"/>
              <a:t>(En este caso debería ir sin puntos)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Para que un número IP sea útil debe ir asociado a una Mascara de Subred</a:t>
            </a:r>
            <a:endParaRPr lang="es-AR" dirty="0" smtClean="0"/>
          </a:p>
        </p:txBody>
      </p:sp>
      <p:sp>
        <p:nvSpPr>
          <p:cNvPr id="5" name="3 Marcador de pie de página"/>
          <p:cNvSpPr>
            <a:spLocks noGrp="1"/>
          </p:cNvSpPr>
          <p:nvPr/>
        </p:nvSpPr>
        <p:spPr>
          <a:xfrm>
            <a:off x="827584" y="6434157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142844" y="357166"/>
            <a:ext cx="9144000" cy="773796"/>
          </a:xfrm>
        </p:spPr>
        <p:txBody>
          <a:bodyPr/>
          <a:lstStyle/>
          <a:p>
            <a:r>
              <a:rPr lang="es-MX" dirty="0" smtClean="0"/>
              <a:t>Máscara de Subred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7992888" cy="4824536"/>
          </a:xfrm>
        </p:spPr>
        <p:txBody>
          <a:bodyPr>
            <a:norm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2400" dirty="0" smtClean="0"/>
              <a:t>En las primeras etapas del desarrollo del protocolo IP los administradores identificaban dos partes en una dirección IP: 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2000" dirty="0" smtClean="0"/>
              <a:t>La parte de LA RED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2000" dirty="0" smtClean="0"/>
              <a:t>La parte del Equipo (Host)</a:t>
            </a:r>
          </a:p>
          <a:p>
            <a:pPr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2400" dirty="0" smtClean="0"/>
              <a:t>Aparece la MASCARA DE RED (o subred)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2000" dirty="0" smtClean="0"/>
              <a:t>Es un número IP particular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1600" dirty="0" smtClean="0"/>
              <a:t>Tiene todos valores 1 (unos) a la izquierda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1600" dirty="0" smtClean="0"/>
              <a:t>Tiene todos valores 0 (ceros) a la derecha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1600" dirty="0" smtClean="0"/>
              <a:t>La parte de los unos indica la parte de RED y la parte de los ceros el equipo.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1600" dirty="0" smtClean="0"/>
              <a:t>Ejemplos: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11111111.00000000.00000000.00000000</a:t>
            </a:r>
            <a:r>
              <a:rPr lang="es-MX" sz="1600" dirty="0" smtClean="0"/>
              <a:t>  o bien  </a:t>
            </a:r>
            <a:r>
              <a:rPr lang="es-MX" sz="1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255.0.0.0</a:t>
            </a:r>
            <a:r>
              <a:rPr lang="es-MX" sz="1600" dirty="0" smtClean="0">
                <a:solidFill>
                  <a:srgbClr val="FFFF00"/>
                </a:solidFill>
              </a:rPr>
              <a:t> </a:t>
            </a:r>
            <a:r>
              <a:rPr lang="es-MX" sz="1600" dirty="0" smtClean="0"/>
              <a:t>o </a:t>
            </a:r>
            <a:r>
              <a:rPr lang="es-MX" sz="1600" dirty="0"/>
              <a:t>bien </a:t>
            </a:r>
            <a:r>
              <a:rPr lang="es-MX" sz="1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s-MX" sz="14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es-MX" sz="1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MX" sz="1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11111111.11111111.11111111.00000000</a:t>
            </a:r>
            <a:r>
              <a:rPr lang="es-MX" sz="1600" dirty="0" smtClean="0"/>
              <a:t>  o bien  </a:t>
            </a:r>
            <a:r>
              <a:rPr lang="es-MX" sz="1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255.255.255.0</a:t>
            </a:r>
            <a:r>
              <a:rPr lang="es-MX" sz="1600" dirty="0" smtClean="0"/>
              <a:t> o bien </a:t>
            </a:r>
            <a:r>
              <a:rPr lang="es-MX" sz="1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/24</a:t>
            </a:r>
          </a:p>
          <a:p>
            <a:pPr marL="68580" indent="0">
              <a:buClr>
                <a:srgbClr val="92D050"/>
              </a:buClr>
              <a:buNone/>
            </a:pPr>
            <a:endParaRPr lang="es-AR" sz="2400" dirty="0" smtClean="0"/>
          </a:p>
        </p:txBody>
      </p:sp>
      <p:sp>
        <p:nvSpPr>
          <p:cNvPr id="8" name="3 Marcador de pie de página"/>
          <p:cNvSpPr>
            <a:spLocks noGrp="1"/>
          </p:cNvSpPr>
          <p:nvPr/>
        </p:nvSpPr>
        <p:spPr>
          <a:xfrm>
            <a:off x="827584" y="6434157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10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142844" y="357166"/>
            <a:ext cx="9144000" cy="773796"/>
          </a:xfrm>
        </p:spPr>
        <p:txBody>
          <a:bodyPr/>
          <a:lstStyle/>
          <a:p>
            <a:r>
              <a:rPr lang="es-MX" dirty="0" smtClean="0"/>
              <a:t>Mascara de Subred</a:t>
            </a:r>
            <a:endParaRPr lang="es-AR" dirty="0"/>
          </a:p>
        </p:txBody>
      </p:sp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428596" y="1071546"/>
            <a:ext cx="8143932" cy="5429288"/>
          </a:xfrm>
        </p:spPr>
        <p:txBody>
          <a:bodyPr>
            <a:normAutofit/>
          </a:bodyPr>
          <a:lstStyle/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Si realizamos una operación OR bit a bit entre el número IP y la máscara de subred obtenemos la dirección de </a:t>
            </a:r>
            <a:r>
              <a:rPr lang="es-ES_tradnl" dirty="0" err="1" smtClean="0"/>
              <a:t>Broadcast</a:t>
            </a:r>
            <a:r>
              <a:rPr lang="es-ES_tradnl" dirty="0" smtClean="0"/>
              <a:t>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Si realizamos una operación AND en binario entre el número IP y el inverso de la máscara de Subred obtenemos la dirección de Red (</a:t>
            </a:r>
            <a:r>
              <a:rPr lang="es-ES_tradnl" dirty="0" err="1" smtClean="0"/>
              <a:t>network</a:t>
            </a:r>
            <a:r>
              <a:rPr lang="es-ES_tradnl" dirty="0" smtClean="0"/>
              <a:t>).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Ejemplos:</a:t>
            </a:r>
            <a:endParaRPr lang="es-ES_tradnl" dirty="0" smtClean="0"/>
          </a:p>
          <a:p>
            <a:pPr>
              <a:buNone/>
            </a:pPr>
            <a:endParaRPr lang="es-AR" sz="3200" dirty="0" smtClean="0"/>
          </a:p>
        </p:txBody>
      </p:sp>
      <p:sp>
        <p:nvSpPr>
          <p:cNvPr id="5" name="3 Marcador de pie de página"/>
          <p:cNvSpPr>
            <a:spLocks noGrp="1"/>
          </p:cNvSpPr>
          <p:nvPr/>
        </p:nvSpPr>
        <p:spPr>
          <a:xfrm>
            <a:off x="827584" y="6434157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5314967"/>
            <a:ext cx="5876925" cy="7620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1680" y="3933056"/>
            <a:ext cx="5467350" cy="895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285720" y="1071546"/>
            <a:ext cx="8643998" cy="5429288"/>
          </a:xfrm>
        </p:spPr>
        <p:txBody>
          <a:bodyPr>
            <a:normAutofit/>
          </a:bodyPr>
          <a:lstStyle/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En la revisión de 1981 se ideó una manera de mejorar la distribución de números IP.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Se </a:t>
            </a:r>
            <a:r>
              <a:rPr lang="es-ES_tradnl" dirty="0"/>
              <a:t>la denominó </a:t>
            </a:r>
            <a:r>
              <a:rPr lang="es-ES_tradnl" dirty="0" err="1"/>
              <a:t>classful</a:t>
            </a:r>
            <a:r>
              <a:rPr lang="es-ES_tradnl" dirty="0"/>
              <a:t> </a:t>
            </a:r>
            <a:r>
              <a:rPr lang="es-ES_tradnl" dirty="0" err="1"/>
              <a:t>network</a:t>
            </a:r>
            <a:r>
              <a:rPr lang="es-ES_tradnl" dirty="0"/>
              <a:t> </a:t>
            </a:r>
            <a:r>
              <a:rPr lang="es-ES_tradnl" dirty="0" err="1" smtClean="0"/>
              <a:t>architecture</a:t>
            </a:r>
            <a:r>
              <a:rPr lang="es-ES_tradnl" dirty="0" smtClean="0"/>
              <a:t>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Mas conocida como Clases.</a:t>
            </a:r>
            <a:endParaRPr lang="es-AR" dirty="0" smtClean="0"/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endParaRPr lang="es-MX" dirty="0" smtClean="0"/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endParaRPr lang="es-MX" dirty="0"/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endParaRPr lang="es-MX" dirty="0" smtClean="0"/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endParaRPr lang="es-MX" dirty="0"/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endParaRPr lang="es-MX" dirty="0" smtClean="0"/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endParaRPr lang="es-MX" dirty="0"/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endParaRPr lang="es-MX" dirty="0" smtClean="0"/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La expansión de Internet demostró que era necesario cambiar este sistema en 1993 por falta de escalabilidad.</a:t>
            </a:r>
            <a:endParaRPr lang="es-AR" dirty="0" smtClean="0"/>
          </a:p>
        </p:txBody>
      </p:sp>
      <p:sp>
        <p:nvSpPr>
          <p:cNvPr id="5" name="6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43900" cy="773796"/>
          </a:xfrm>
        </p:spPr>
        <p:txBody>
          <a:bodyPr/>
          <a:lstStyle/>
          <a:p>
            <a:r>
              <a:rPr lang="es-MX" dirty="0" smtClean="0"/>
              <a:t>Clases de números IP</a:t>
            </a:r>
            <a:endParaRPr lang="es-AR" dirty="0"/>
          </a:p>
        </p:txBody>
      </p:sp>
      <p:sp>
        <p:nvSpPr>
          <p:cNvPr id="6" name="3 Marcador de pie de página"/>
          <p:cNvSpPr>
            <a:spLocks noGrp="1"/>
          </p:cNvSpPr>
          <p:nvPr/>
        </p:nvSpPr>
        <p:spPr>
          <a:xfrm>
            <a:off x="827584" y="6434157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  <p:pic>
        <p:nvPicPr>
          <p:cNvPr id="1025" name="Imagen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852936"/>
            <a:ext cx="5829300" cy="215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Imagen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190" y="1373487"/>
            <a:ext cx="4030864" cy="3630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utoUpdateAnimBg="0"/>
      <p:bldP spid="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285720" y="1071546"/>
            <a:ext cx="8643998" cy="5237774"/>
          </a:xfrm>
        </p:spPr>
        <p:txBody>
          <a:bodyPr>
            <a:normAutofit/>
          </a:bodyPr>
          <a:lstStyle/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sz="2800" dirty="0" smtClean="0"/>
              <a:t>Está basada en redes de longitud de máscara de subred variable.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sz="2800" dirty="0" smtClean="0"/>
              <a:t>Permite asignar redes de prefijo arbitrario a las organizaciones.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sz="2800" dirty="0" smtClean="0"/>
              <a:t>Evita el desperdicio de direcciones IP asignando a cada uno lo que realmente necesita.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sz="2800" dirty="0" smtClean="0"/>
              <a:t>Se suele usar la notación </a:t>
            </a:r>
            <a:r>
              <a:rPr lang="es-ES_tradnl" sz="2800" dirty="0" smtClean="0">
                <a:solidFill>
                  <a:srgbClr val="FFFF00"/>
                </a:solidFill>
              </a:rPr>
              <a:t>/XX</a:t>
            </a:r>
            <a:r>
              <a:rPr lang="es-ES_tradnl" sz="2800" dirty="0" smtClean="0"/>
              <a:t> para las mascaras</a:t>
            </a:r>
            <a:endParaRPr lang="es-ES_tradnl" sz="2800" dirty="0" smtClean="0"/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sz="2800" dirty="0" smtClean="0"/>
              <a:t>Ejemplos:</a:t>
            </a:r>
          </a:p>
          <a:p>
            <a:pPr marL="454914" lvl="1" indent="0">
              <a:buClr>
                <a:srgbClr val="92D050"/>
              </a:buClr>
              <a:buNone/>
            </a:pPr>
            <a:r>
              <a:rPr lang="es-ES_tradnl" sz="2800" dirty="0" smtClean="0"/>
              <a:t>		192.168.1.0/21   Mascara (255.255.248.0)</a:t>
            </a:r>
          </a:p>
          <a:p>
            <a:pPr marL="454914" lvl="1" indent="0">
              <a:buClr>
                <a:srgbClr val="92D050"/>
              </a:buClr>
              <a:buNone/>
            </a:pPr>
            <a:r>
              <a:rPr lang="es-ES_tradnl" sz="2800" dirty="0" smtClean="0"/>
              <a:t>		200.34.79.33/18 Mascara (255.255.192.0)</a:t>
            </a:r>
            <a:endParaRPr lang="es-AR" sz="2000" dirty="0" smtClean="0"/>
          </a:p>
          <a:p>
            <a:pPr lvl="2" hangingPunct="0">
              <a:buClr>
                <a:srgbClr val="92D050"/>
              </a:buClr>
              <a:buNone/>
            </a:pPr>
            <a:endParaRPr lang="es-AR" sz="2800" dirty="0"/>
          </a:p>
        </p:txBody>
      </p:sp>
      <p:sp>
        <p:nvSpPr>
          <p:cNvPr id="5" name="6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43900" cy="773796"/>
          </a:xfrm>
        </p:spPr>
        <p:txBody>
          <a:bodyPr/>
          <a:lstStyle/>
          <a:p>
            <a:r>
              <a:rPr lang="es-MX" dirty="0" smtClean="0"/>
              <a:t>CIDR </a:t>
            </a:r>
            <a:r>
              <a:rPr lang="es-MX" sz="2800" dirty="0" smtClean="0"/>
              <a:t>(</a:t>
            </a:r>
            <a:r>
              <a:rPr lang="es-MX" sz="2800" dirty="0" err="1"/>
              <a:t>C</a:t>
            </a:r>
            <a:r>
              <a:rPr lang="es-MX" sz="2800" dirty="0" err="1" smtClean="0"/>
              <a:t>lassless</a:t>
            </a:r>
            <a:r>
              <a:rPr lang="es-MX" sz="2800" dirty="0" smtClean="0"/>
              <a:t> Inter-</a:t>
            </a:r>
            <a:r>
              <a:rPr lang="es-MX" sz="2800" dirty="0" err="1" smtClean="0"/>
              <a:t>Domain</a:t>
            </a:r>
            <a:r>
              <a:rPr lang="es-MX" sz="2800" dirty="0" smtClean="0"/>
              <a:t> </a:t>
            </a:r>
            <a:r>
              <a:rPr lang="es-MX" sz="2800" dirty="0" err="1" smtClean="0"/>
              <a:t>Routing</a:t>
            </a:r>
            <a:r>
              <a:rPr lang="es-MX" sz="2800" dirty="0" smtClean="0"/>
              <a:t>)</a:t>
            </a:r>
            <a:endParaRPr lang="es-AR" dirty="0"/>
          </a:p>
        </p:txBody>
      </p:sp>
      <p:sp>
        <p:nvSpPr>
          <p:cNvPr id="6" name="3 Marcador de pie de página"/>
          <p:cNvSpPr>
            <a:spLocks noGrp="1"/>
          </p:cNvSpPr>
          <p:nvPr/>
        </p:nvSpPr>
        <p:spPr>
          <a:xfrm>
            <a:off x="827584" y="6434157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7 Marcador de contenido"/>
          <p:cNvSpPr>
            <a:spLocks noGrp="1"/>
          </p:cNvSpPr>
          <p:nvPr>
            <p:ph sz="half" idx="1"/>
          </p:nvPr>
        </p:nvSpPr>
        <p:spPr>
          <a:xfrm>
            <a:off x="142844" y="1071546"/>
            <a:ext cx="8786874" cy="5357850"/>
          </a:xfrm>
        </p:spPr>
        <p:txBody>
          <a:bodyPr>
            <a:normAutofit/>
          </a:bodyPr>
          <a:lstStyle/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Son un conjunto de Direcciones IP que fueron reservadas por convención.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sz="2400" dirty="0" smtClean="0"/>
              <a:t>Tienen el objetivo de ser usadas en equipos que no se conectan a la red publica (Internet)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O bien que se conectan usando Traducción de IP (NAT)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sz="2400" dirty="0" smtClean="0"/>
              <a:t>No son asignadas a nadie y son explícitamente negadas en las configuraciones típicas de </a:t>
            </a:r>
            <a:r>
              <a:rPr lang="es-ES_tradnl" sz="2400" dirty="0" err="1" smtClean="0"/>
              <a:t>routers</a:t>
            </a:r>
            <a:r>
              <a:rPr lang="es-ES_tradnl" sz="2400" dirty="0" smtClean="0"/>
              <a:t> y firewalls.</a:t>
            </a:r>
            <a:endParaRPr lang="es-AR" sz="2400" dirty="0" smtClean="0"/>
          </a:p>
        </p:txBody>
      </p:sp>
      <p:sp>
        <p:nvSpPr>
          <p:cNvPr id="5" name="6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8143900" cy="773796"/>
          </a:xfrm>
        </p:spPr>
        <p:txBody>
          <a:bodyPr/>
          <a:lstStyle/>
          <a:p>
            <a:r>
              <a:rPr lang="es-MX" dirty="0" smtClean="0"/>
              <a:t>Direcciones IP Privadas</a:t>
            </a:r>
            <a:endParaRPr lang="es-AR" dirty="0"/>
          </a:p>
        </p:txBody>
      </p:sp>
      <p:sp>
        <p:nvSpPr>
          <p:cNvPr id="7" name="3 Marcador de pie de página"/>
          <p:cNvSpPr>
            <a:spLocks noGrp="1"/>
          </p:cNvSpPr>
          <p:nvPr/>
        </p:nvSpPr>
        <p:spPr>
          <a:xfrm>
            <a:off x="827584" y="6434157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4581128"/>
            <a:ext cx="4562475" cy="1000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  <p:bldP spid="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7 Marcador de contenido"/>
          <p:cNvSpPr>
            <a:spLocks noGrp="1"/>
          </p:cNvSpPr>
          <p:nvPr>
            <p:ph sz="half" idx="1"/>
          </p:nvPr>
        </p:nvSpPr>
        <p:spPr>
          <a:xfrm>
            <a:off x="142828" y="972653"/>
            <a:ext cx="8715436" cy="5362611"/>
          </a:xfrm>
        </p:spPr>
        <p:txBody>
          <a:bodyPr>
            <a:normAutofit/>
          </a:bodyPr>
          <a:lstStyle/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dirty="0" smtClean="0"/>
              <a:t>Hay dos formas de configurar la dirección IP de los equipos de una red: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u="sng" dirty="0" smtClean="0"/>
              <a:t>IP Fija</a:t>
            </a:r>
            <a:r>
              <a:rPr lang="es-ES_tradnl" dirty="0" smtClean="0"/>
              <a:t>: El usuario debe suministrar manualmente los valores de configuración (IP – Mascara – Gateway – Servidores DNS)</a:t>
            </a:r>
            <a:r>
              <a:rPr lang="es-ES_tradnl" dirty="0" smtClean="0"/>
              <a:t>.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§"/>
            </a:pPr>
            <a:r>
              <a:rPr lang="es-ES_tradnl" u="sng" dirty="0" smtClean="0"/>
              <a:t>IP Dinámica</a:t>
            </a:r>
            <a:r>
              <a:rPr lang="es-ES_tradnl" dirty="0" smtClean="0"/>
              <a:t>: Los valores son suministrados automáticamente por un servidor DHCP</a:t>
            </a:r>
            <a:endParaRPr lang="es-AR" dirty="0" smtClean="0"/>
          </a:p>
          <a:p>
            <a:pPr lvl="3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Servidor DHCP</a:t>
            </a:r>
          </a:p>
          <a:p>
            <a:pPr lvl="4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Utiliza un protocolo de capa 2 (</a:t>
            </a:r>
            <a:r>
              <a:rPr lang="es-MX" dirty="0" err="1" smtClean="0"/>
              <a:t>Dinamic</a:t>
            </a:r>
            <a:r>
              <a:rPr lang="es-MX" dirty="0" smtClean="0"/>
              <a:t> Host Control </a:t>
            </a:r>
            <a:r>
              <a:rPr lang="es-MX" dirty="0" err="1" smtClean="0"/>
              <a:t>Protocol</a:t>
            </a:r>
            <a:r>
              <a:rPr lang="es-MX" dirty="0" smtClean="0"/>
              <a:t>)</a:t>
            </a:r>
          </a:p>
          <a:p>
            <a:pPr lvl="4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Se configura con los valores de Máscara, Gateway y DNS que debe entregar.</a:t>
            </a:r>
          </a:p>
          <a:p>
            <a:pPr lvl="4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Se asigna un rango de números IP disponibles para entregar.</a:t>
            </a:r>
          </a:p>
          <a:p>
            <a:pPr lvl="4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Se configura un tiempo de LEASING durante el cual un IP estará relacionado a una determinada MAC ADDRESS.</a:t>
            </a:r>
          </a:p>
          <a:p>
            <a:pPr lvl="4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Durante ese tiempo cada vez que esa MAC ADDRESS solicite un IP el servidor le entregará el mismo asignado anteriormente.</a:t>
            </a:r>
          </a:p>
          <a:p>
            <a:pPr lvl="4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Es muy útil cuando hay mas equipos que números disponibles.</a:t>
            </a:r>
            <a:endParaRPr lang="es-AR" dirty="0" smtClean="0"/>
          </a:p>
        </p:txBody>
      </p:sp>
      <p:sp>
        <p:nvSpPr>
          <p:cNvPr id="7" name="6 Título"/>
          <p:cNvSpPr txBox="1">
            <a:spLocks/>
          </p:cNvSpPr>
          <p:nvPr/>
        </p:nvSpPr>
        <p:spPr>
          <a:xfrm>
            <a:off x="428596" y="214290"/>
            <a:ext cx="8143900" cy="77379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000" spc="-100" dirty="0" smtClean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rPr>
              <a:t>Asignación Dinámica de IP</a:t>
            </a:r>
            <a:endParaRPr kumimoji="0" lang="es-AR" sz="40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3 Marcador de pie de página"/>
          <p:cNvSpPr>
            <a:spLocks noGrp="1"/>
          </p:cNvSpPr>
          <p:nvPr/>
        </p:nvSpPr>
        <p:spPr>
          <a:xfrm>
            <a:off x="827584" y="6434157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2780928"/>
            <a:ext cx="5023190" cy="36532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utoUpdateAnimBg="0"/>
      <p:bldP spid="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7 Marcador de contenido"/>
          <p:cNvSpPr>
            <a:spLocks noGrp="1"/>
          </p:cNvSpPr>
          <p:nvPr>
            <p:ph sz="half" idx="1"/>
          </p:nvPr>
        </p:nvSpPr>
        <p:spPr>
          <a:xfrm>
            <a:off x="214282" y="1071546"/>
            <a:ext cx="8715436" cy="5357850"/>
          </a:xfrm>
        </p:spPr>
        <p:txBody>
          <a:bodyPr>
            <a:normAutofit/>
          </a:bodyPr>
          <a:lstStyle/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AR" dirty="0" smtClean="0"/>
              <a:t>Permite dividir una misma red perteneciente a una determinada Clase en varias redes mas pequeñas.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Se realiza usando la Máscara de Subred.</a:t>
            </a:r>
          </a:p>
          <a:p>
            <a:pPr lvl="1">
              <a:buClr>
                <a:srgbClr val="92D050"/>
              </a:buClr>
              <a:buFont typeface="Wingdings" pitchFamily="2" charset="2"/>
              <a:buChar char="§"/>
            </a:pPr>
            <a:r>
              <a:rPr lang="es-MX" dirty="0" smtClean="0"/>
              <a:t>Para subnetear se debe cambiar de derecha a izquierda los 1 (unos) de la Máscara po</a:t>
            </a:r>
            <a:r>
              <a:rPr lang="es-MX" dirty="0" smtClean="0"/>
              <a:t>r 0 (Ceros)</a:t>
            </a:r>
            <a:endParaRPr lang="es-AR" dirty="0" smtClean="0"/>
          </a:p>
        </p:txBody>
      </p:sp>
      <p:sp>
        <p:nvSpPr>
          <p:cNvPr id="8" name="6 Título"/>
          <p:cNvSpPr txBox="1">
            <a:spLocks/>
          </p:cNvSpPr>
          <p:nvPr/>
        </p:nvSpPr>
        <p:spPr>
          <a:xfrm>
            <a:off x="428596" y="214290"/>
            <a:ext cx="8391876" cy="77379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000" spc="-100" noProof="0" dirty="0" err="1" smtClean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rPr>
              <a:t>Subneteo</a:t>
            </a:r>
            <a:endParaRPr kumimoji="0" lang="es-AR" sz="40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3 Marcador de pie de página"/>
          <p:cNvSpPr>
            <a:spLocks noGrp="1"/>
          </p:cNvSpPr>
          <p:nvPr/>
        </p:nvSpPr>
        <p:spPr>
          <a:xfrm>
            <a:off x="827584" y="6434157"/>
            <a:ext cx="8606190" cy="423843"/>
          </a:xfrm>
          <a:prstGeom prst="rect">
            <a:avLst/>
          </a:prstGeom>
        </p:spPr>
        <p:txBody>
          <a:bodyPr vert="horz" anchor="b"/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AR" sz="1400" dirty="0" smtClean="0"/>
              <a:t>Universidad Nacional de Jujuy–Cátedra de Comunicaciones–Arquitectura de Redes de Computadoras</a:t>
            </a:r>
            <a:endParaRPr lang="es-AR" sz="1400" dirty="0"/>
          </a:p>
        </p:txBody>
      </p:sp>
      <p:pic>
        <p:nvPicPr>
          <p:cNvPr id="3076" name="Imagen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3284984"/>
            <a:ext cx="4549775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Imagen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484" y="4874494"/>
            <a:ext cx="4725988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580112" y="3750471"/>
            <a:ext cx="1946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Red sin </a:t>
            </a:r>
            <a:r>
              <a:rPr lang="es-MX" dirty="0" err="1" smtClean="0"/>
              <a:t>subnetting</a:t>
            </a:r>
            <a:endParaRPr lang="es-AR" dirty="0"/>
          </a:p>
        </p:txBody>
      </p:sp>
      <p:sp>
        <p:nvSpPr>
          <p:cNvPr id="12" name="CuadroTexto 11"/>
          <p:cNvSpPr txBox="1"/>
          <p:nvPr/>
        </p:nvSpPr>
        <p:spPr>
          <a:xfrm>
            <a:off x="971600" y="5393050"/>
            <a:ext cx="172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Red </a:t>
            </a:r>
            <a:r>
              <a:rPr lang="es-MX" dirty="0" err="1" smtClean="0"/>
              <a:t>subneteada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utoUpdateAnimBg="0"/>
      <p:bldP spid="8" grpId="0" autoUpdateAnimBg="0"/>
      <p:bldP spid="2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26252</TotalTime>
  <Words>868</Words>
  <Application>Microsoft Office PowerPoint</Application>
  <PresentationFormat>Presentación en pantalla (4:3)</PresentationFormat>
  <Paragraphs>91</Paragraphs>
  <Slides>9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Arial</vt:lpstr>
      <vt:lpstr>Calibri</vt:lpstr>
      <vt:lpstr>Consolas</vt:lpstr>
      <vt:lpstr>Corbel</vt:lpstr>
      <vt:lpstr>Courier New</vt:lpstr>
      <vt:lpstr>Wingdings</vt:lpstr>
      <vt:lpstr>Wingdings 2</vt:lpstr>
      <vt:lpstr>Wingdings 3</vt:lpstr>
      <vt:lpstr>Metro</vt:lpstr>
      <vt:lpstr>Unidad 14 </vt:lpstr>
      <vt:lpstr>Presentación de PowerPoint</vt:lpstr>
      <vt:lpstr>Máscara de Subred</vt:lpstr>
      <vt:lpstr>Mascara de Subred</vt:lpstr>
      <vt:lpstr>Clases de números IP</vt:lpstr>
      <vt:lpstr>CIDR (Classless Inter-Domain Routing)</vt:lpstr>
      <vt:lpstr>Direcciones IP Privadas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pjaraw</dc:creator>
  <cp:lastModifiedBy>Pablo Jara Werchau</cp:lastModifiedBy>
  <cp:revision>1044</cp:revision>
  <dcterms:created xsi:type="dcterms:W3CDTF">2008-09-16T22:52:53Z</dcterms:created>
  <dcterms:modified xsi:type="dcterms:W3CDTF">2015-10-06T23:41:30Z</dcterms:modified>
</cp:coreProperties>
</file>