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61" r:id="rId3"/>
    <p:sldId id="290" r:id="rId4"/>
    <p:sldId id="289" r:id="rId5"/>
    <p:sldId id="291" r:id="rId6"/>
    <p:sldId id="262" r:id="rId7"/>
    <p:sldId id="292" r:id="rId8"/>
    <p:sldId id="265" r:id="rId9"/>
    <p:sldId id="267" r:id="rId10"/>
    <p:sldId id="293" r:id="rId11"/>
    <p:sldId id="294" r:id="rId12"/>
    <p:sldId id="295" r:id="rId13"/>
    <p:sldId id="270" r:id="rId14"/>
    <p:sldId id="273" r:id="rId15"/>
    <p:sldId id="274" r:id="rId16"/>
    <p:sldId id="296" r:id="rId17"/>
    <p:sldId id="276" r:id="rId18"/>
    <p:sldId id="277" r:id="rId19"/>
    <p:sldId id="297" r:id="rId20"/>
    <p:sldId id="279" r:id="rId21"/>
    <p:sldId id="298" r:id="rId22"/>
    <p:sldId id="280" r:id="rId23"/>
    <p:sldId id="281" r:id="rId24"/>
    <p:sldId id="283" r:id="rId25"/>
    <p:sldId id="288" r:id="rId26"/>
    <p:sldId id="28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6823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3314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0054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2065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3413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6136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2867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08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1424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3985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1504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7725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412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0077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4793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5866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11/10/2025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1488126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690813" y="1419577"/>
            <a:ext cx="8915399" cy="2262781"/>
          </a:xfrm>
        </p:spPr>
        <p:txBody>
          <a:bodyPr/>
          <a:lstStyle/>
          <a:p>
            <a:r>
              <a:rPr lang="es-ES" dirty="0"/>
              <a:t>Materiales Poliméricos</a:t>
            </a:r>
            <a:br>
              <a:rPr lang="es-ES" dirty="0"/>
            </a:br>
            <a:r>
              <a:rPr lang="es-ES" sz="3200" dirty="0"/>
              <a:t>Parte 2</a:t>
            </a:r>
            <a:endParaRPr lang="en-US" sz="3200" dirty="0"/>
          </a:p>
        </p:txBody>
      </p:sp>
      <p:sp>
        <p:nvSpPr>
          <p:cNvPr id="3" name="Subtítulo 2"/>
          <p:cNvSpPr>
            <a:spLocks noGrp="1"/>
          </p:cNvSpPr>
          <p:nvPr>
            <p:ph type="subTitle" idx="1"/>
          </p:nvPr>
        </p:nvSpPr>
        <p:spPr>
          <a:xfrm>
            <a:off x="2690812" y="4043600"/>
            <a:ext cx="8915399" cy="1126283"/>
          </a:xfrm>
        </p:spPr>
        <p:txBody>
          <a:bodyPr/>
          <a:lstStyle/>
          <a:p>
            <a:r>
              <a:rPr lang="es-ES" dirty="0"/>
              <a:t>Materiales para Ingeniería 2025</a:t>
            </a:r>
          </a:p>
          <a:p>
            <a:r>
              <a:rPr lang="es-ES" dirty="0"/>
              <a:t>Ing. Teresa Antequera</a:t>
            </a:r>
            <a:endParaRPr lang="en-US" dirty="0"/>
          </a:p>
        </p:txBody>
      </p:sp>
    </p:spTree>
    <p:extLst>
      <p:ext uri="{BB962C8B-B14F-4D97-AF65-F5344CB8AC3E}">
        <p14:creationId xmlns:p14="http://schemas.microsoft.com/office/powerpoint/2010/main" val="1358721327"/>
      </p:ext>
    </p:extLst>
  </p:cSld>
  <p:clrMapOvr>
    <a:masterClrMapping/>
  </p:clrMapOvr>
  <mc:AlternateContent xmlns:mc="http://schemas.openxmlformats.org/markup-compatibility/2006" xmlns:p14="http://schemas.microsoft.com/office/powerpoint/2010/main">
    <mc:Choice Requires="p14">
      <p:transition spd="slow" p14:dur="2000" advTm="7920"/>
    </mc:Choice>
    <mc:Fallback xmlns="">
      <p:transition spd="slow" advTm="79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9B9B4D5A-9C4E-D24F-0B4E-8CAAAA1A29F4}"/>
              </a:ext>
            </a:extLst>
          </p:cNvPr>
          <p:cNvGraphicFramePr>
            <a:graphicFrameLocks noGrp="1"/>
          </p:cNvGraphicFramePr>
          <p:nvPr>
            <p:extLst>
              <p:ext uri="{D42A27DB-BD31-4B8C-83A1-F6EECF244321}">
                <p14:modId xmlns:p14="http://schemas.microsoft.com/office/powerpoint/2010/main" val="1304926710"/>
              </p:ext>
            </p:extLst>
          </p:nvPr>
        </p:nvGraphicFramePr>
        <p:xfrm>
          <a:off x="2195318" y="652905"/>
          <a:ext cx="8915400" cy="2776095"/>
        </p:xfrm>
        <a:graphic>
          <a:graphicData uri="http://schemas.openxmlformats.org/drawingml/2006/table">
            <a:tbl>
              <a:tblPr firstRow="1" firstCol="1" bandRow="1">
                <a:tableStyleId>{5C22544A-7EE6-4342-B048-85BDC9FD1C3A}</a:tableStyleId>
              </a:tblPr>
              <a:tblGrid>
                <a:gridCol w="2971800">
                  <a:extLst>
                    <a:ext uri="{9D8B030D-6E8A-4147-A177-3AD203B41FA5}">
                      <a16:colId xmlns:a16="http://schemas.microsoft.com/office/drawing/2014/main" val="3603936980"/>
                    </a:ext>
                  </a:extLst>
                </a:gridCol>
                <a:gridCol w="2971800">
                  <a:extLst>
                    <a:ext uri="{9D8B030D-6E8A-4147-A177-3AD203B41FA5}">
                      <a16:colId xmlns:a16="http://schemas.microsoft.com/office/drawing/2014/main" val="1988317756"/>
                    </a:ext>
                  </a:extLst>
                </a:gridCol>
                <a:gridCol w="2971800">
                  <a:extLst>
                    <a:ext uri="{9D8B030D-6E8A-4147-A177-3AD203B41FA5}">
                      <a16:colId xmlns:a16="http://schemas.microsoft.com/office/drawing/2014/main" val="1813667705"/>
                    </a:ext>
                  </a:extLst>
                </a:gridCol>
              </a:tblGrid>
              <a:tr h="0">
                <a:tc>
                  <a:txBody>
                    <a:bodyPr/>
                    <a:lstStyle/>
                    <a:p>
                      <a:pPr algn="ctr">
                        <a:lnSpc>
                          <a:spcPct val="107000"/>
                        </a:lnSpc>
                        <a:spcAft>
                          <a:spcPts val="800"/>
                        </a:spcAft>
                        <a:buNone/>
                      </a:pPr>
                      <a:r>
                        <a:rPr lang="es-AR" sz="1200" kern="0">
                          <a:effectLst/>
                        </a:rPr>
                        <a:t>Grado de PET</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Características técnicas clave</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Aplicaciones típicas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9457563"/>
                  </a:ext>
                </a:extLst>
              </a:tr>
              <a:tr h="0">
                <a:tc>
                  <a:txBody>
                    <a:bodyPr/>
                    <a:lstStyle/>
                    <a:p>
                      <a:pPr>
                        <a:lnSpc>
                          <a:spcPct val="107000"/>
                        </a:lnSpc>
                        <a:spcAft>
                          <a:spcPts val="800"/>
                        </a:spcAft>
                        <a:buNone/>
                      </a:pPr>
                      <a:r>
                        <a:rPr lang="es-AR" sz="1200" kern="0">
                          <a:effectLst/>
                        </a:rPr>
                        <a:t>PET grado textil</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 Alto peso molecular</a:t>
                      </a:r>
                      <a:br>
                        <a:rPr lang="es-AR" sz="1200" kern="0">
                          <a:effectLst/>
                        </a:rPr>
                      </a:br>
                      <a:r>
                        <a:rPr lang="es-AR" sz="1200" kern="0">
                          <a:effectLst/>
                        </a:rPr>
                        <a:t>- Alta cristalinidad</a:t>
                      </a:r>
                      <a:br>
                        <a:rPr lang="es-AR" sz="1200" kern="0">
                          <a:effectLst/>
                        </a:rPr>
                      </a:br>
                      <a:r>
                        <a:rPr lang="es-AR" sz="1200" kern="0">
                          <a:effectLst/>
                        </a:rPr>
                        <a:t>- Buena tenacidad</a:t>
                      </a:r>
                      <a:br>
                        <a:rPr lang="es-AR" sz="1200" kern="0">
                          <a:effectLst/>
                        </a:rPr>
                      </a:br>
                      <a:r>
                        <a:rPr lang="es-AR" sz="1200" kern="0">
                          <a:effectLst/>
                        </a:rPr>
                        <a:t>- Se transforma en fibras por hilado por fusión o hilado en estado fundido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Fibras textiles (poliéster), ropa, tapicería, cuerdas, geotextiles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81524816"/>
                  </a:ext>
                </a:extLst>
              </a:tr>
              <a:tr h="0">
                <a:tc>
                  <a:txBody>
                    <a:bodyPr/>
                    <a:lstStyle/>
                    <a:p>
                      <a:pPr>
                        <a:lnSpc>
                          <a:spcPct val="107000"/>
                        </a:lnSpc>
                        <a:spcAft>
                          <a:spcPts val="800"/>
                        </a:spcAft>
                        <a:buNone/>
                      </a:pPr>
                      <a:r>
                        <a:rPr lang="es-AR" sz="1200" kern="0">
                          <a:effectLst/>
                        </a:rPr>
                        <a:t>PET grado botella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 Alta transparencia</a:t>
                      </a:r>
                      <a:br>
                        <a:rPr lang="es-AR" sz="1200" kern="0" dirty="0">
                          <a:effectLst/>
                        </a:rPr>
                      </a:br>
                      <a:r>
                        <a:rPr lang="es-AR" sz="1200" kern="0" dirty="0">
                          <a:effectLst/>
                        </a:rPr>
                        <a:t>- Buena resistencia al impacto</a:t>
                      </a:r>
                      <a:br>
                        <a:rPr lang="es-AR" sz="1200" kern="0" dirty="0">
                          <a:effectLst/>
                        </a:rPr>
                      </a:br>
                      <a:r>
                        <a:rPr lang="es-AR" sz="1200" kern="0" dirty="0">
                          <a:effectLst/>
                        </a:rPr>
                        <a:t>- Buena barrera a gases</a:t>
                      </a:r>
                      <a:br>
                        <a:rPr lang="es-AR" sz="1200" kern="0" dirty="0">
                          <a:effectLst/>
                        </a:rPr>
                      </a:br>
                      <a:r>
                        <a:rPr lang="es-AR" sz="1200" kern="0" dirty="0">
                          <a:effectLst/>
                        </a:rPr>
                        <a:t>- Requiere secado previo al moldeo</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Botellas para bebidas (agua, gaseosas), envases alimentarios</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4278412"/>
                  </a:ext>
                </a:extLst>
              </a:tr>
              <a:tr h="0">
                <a:tc>
                  <a:txBody>
                    <a:bodyPr/>
                    <a:lstStyle/>
                    <a:p>
                      <a:pPr>
                        <a:lnSpc>
                          <a:spcPct val="107000"/>
                        </a:lnSpc>
                        <a:spcAft>
                          <a:spcPts val="800"/>
                        </a:spcAft>
                        <a:buNone/>
                      </a:pPr>
                      <a:r>
                        <a:rPr lang="es-AR" sz="1200" kern="0">
                          <a:effectLst/>
                        </a:rPr>
                        <a:t>PET grado film</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 Bajo espesor</a:t>
                      </a:r>
                      <a:br>
                        <a:rPr lang="es-AR" sz="1200" kern="0">
                          <a:effectLst/>
                        </a:rPr>
                      </a:br>
                      <a:r>
                        <a:rPr lang="es-AR" sz="1200" kern="0">
                          <a:effectLst/>
                        </a:rPr>
                        <a:t>- Alta orientación molecular</a:t>
                      </a:r>
                      <a:br>
                        <a:rPr lang="es-AR" sz="1200" kern="0">
                          <a:effectLst/>
                        </a:rPr>
                      </a:br>
                      <a:r>
                        <a:rPr lang="es-AR" sz="1200" kern="0">
                          <a:effectLst/>
                        </a:rPr>
                        <a:t>- Buena barrera a gases y humedad</a:t>
                      </a:r>
                      <a:br>
                        <a:rPr lang="es-AR" sz="1200" kern="0">
                          <a:effectLst/>
                        </a:rPr>
                      </a:br>
                      <a:r>
                        <a:rPr lang="es-AR" sz="1200" kern="0">
                          <a:effectLst/>
                        </a:rPr>
                        <a:t>- Alta resistencia al rasgado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Envases flexibles, empaques termoformados, etiquetas, cintas</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573108388"/>
                  </a:ext>
                </a:extLst>
              </a:tr>
            </a:tbl>
          </a:graphicData>
        </a:graphic>
      </p:graphicFrame>
      <p:graphicFrame>
        <p:nvGraphicFramePr>
          <p:cNvPr id="3" name="Tabla 2">
            <a:extLst>
              <a:ext uri="{FF2B5EF4-FFF2-40B4-BE49-F238E27FC236}">
                <a16:creationId xmlns:a16="http://schemas.microsoft.com/office/drawing/2014/main" id="{2AFB7023-E398-8F1B-5568-12D069E1AFD1}"/>
              </a:ext>
            </a:extLst>
          </p:cNvPr>
          <p:cNvGraphicFramePr>
            <a:graphicFrameLocks noGrp="1"/>
          </p:cNvGraphicFramePr>
          <p:nvPr>
            <p:extLst>
              <p:ext uri="{D42A27DB-BD31-4B8C-83A1-F6EECF244321}">
                <p14:modId xmlns:p14="http://schemas.microsoft.com/office/powerpoint/2010/main" val="3778078118"/>
              </p:ext>
            </p:extLst>
          </p:nvPr>
        </p:nvGraphicFramePr>
        <p:xfrm>
          <a:off x="2195318" y="3820467"/>
          <a:ext cx="8915400" cy="2643955"/>
        </p:xfrm>
        <a:graphic>
          <a:graphicData uri="http://schemas.openxmlformats.org/drawingml/2006/table">
            <a:tbl>
              <a:tblPr firstRow="1" firstCol="1" bandRow="1">
                <a:tableStyleId>{5C22544A-7EE6-4342-B048-85BDC9FD1C3A}</a:tableStyleId>
              </a:tblPr>
              <a:tblGrid>
                <a:gridCol w="4457700">
                  <a:extLst>
                    <a:ext uri="{9D8B030D-6E8A-4147-A177-3AD203B41FA5}">
                      <a16:colId xmlns:a16="http://schemas.microsoft.com/office/drawing/2014/main" val="1715635865"/>
                    </a:ext>
                  </a:extLst>
                </a:gridCol>
                <a:gridCol w="4457700">
                  <a:extLst>
                    <a:ext uri="{9D8B030D-6E8A-4147-A177-3AD203B41FA5}">
                      <a16:colId xmlns:a16="http://schemas.microsoft.com/office/drawing/2014/main" val="4280724963"/>
                    </a:ext>
                  </a:extLst>
                </a:gridCol>
              </a:tblGrid>
              <a:tr h="0">
                <a:tc>
                  <a:txBody>
                    <a:bodyPr/>
                    <a:lstStyle/>
                    <a:p>
                      <a:pPr algn="ctr">
                        <a:lnSpc>
                          <a:spcPct val="107000"/>
                        </a:lnSpc>
                        <a:spcAft>
                          <a:spcPts val="800"/>
                        </a:spcAft>
                        <a:buNone/>
                      </a:pPr>
                      <a:r>
                        <a:rPr lang="es-AR" sz="1200" kern="0">
                          <a:effectLst/>
                        </a:rPr>
                        <a:t>Propiedad tecnológica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Descripción técnica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91720023"/>
                  </a:ext>
                </a:extLst>
              </a:tr>
              <a:tr h="0">
                <a:tc>
                  <a:txBody>
                    <a:bodyPr/>
                    <a:lstStyle/>
                    <a:p>
                      <a:pPr>
                        <a:lnSpc>
                          <a:spcPct val="107000"/>
                        </a:lnSpc>
                        <a:spcAft>
                          <a:spcPts val="800"/>
                        </a:spcAft>
                        <a:buNone/>
                      </a:pPr>
                      <a:r>
                        <a:rPr lang="es-AR" sz="1200" kern="0">
                          <a:effectLst/>
                        </a:rPr>
                        <a:t>Procesabilidad</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Buena: se puede extruir, inyectar y termoformar; requiere secado previo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44373367"/>
                  </a:ext>
                </a:extLst>
              </a:tr>
              <a:tr h="0">
                <a:tc>
                  <a:txBody>
                    <a:bodyPr/>
                    <a:lstStyle/>
                    <a:p>
                      <a:pPr>
                        <a:lnSpc>
                          <a:spcPct val="107000"/>
                        </a:lnSpc>
                        <a:spcAft>
                          <a:spcPts val="800"/>
                        </a:spcAft>
                        <a:buNone/>
                      </a:pPr>
                      <a:r>
                        <a:rPr lang="es-AR" sz="1200" kern="0">
                          <a:effectLst/>
                        </a:rPr>
                        <a:t>Temperatura de procesado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250–280 °C (alta, por su cristalinidad)</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52341285"/>
                  </a:ext>
                </a:extLst>
              </a:tr>
              <a:tr h="0">
                <a:tc>
                  <a:txBody>
                    <a:bodyPr/>
                    <a:lstStyle/>
                    <a:p>
                      <a:pPr>
                        <a:lnSpc>
                          <a:spcPct val="107000"/>
                        </a:lnSpc>
                        <a:spcAft>
                          <a:spcPts val="800"/>
                        </a:spcAft>
                        <a:buNone/>
                      </a:pPr>
                      <a:r>
                        <a:rPr lang="es-AR" sz="1200" kern="0">
                          <a:effectLst/>
                        </a:rPr>
                        <a:t>Soldabilidad / unión</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Buena: se puede unir por calor o adhesivos especiales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71620747"/>
                  </a:ext>
                </a:extLst>
              </a:tr>
              <a:tr h="0">
                <a:tc>
                  <a:txBody>
                    <a:bodyPr/>
                    <a:lstStyle/>
                    <a:p>
                      <a:pPr>
                        <a:lnSpc>
                          <a:spcPct val="107000"/>
                        </a:lnSpc>
                        <a:spcAft>
                          <a:spcPts val="800"/>
                        </a:spcAft>
                        <a:buNone/>
                      </a:pPr>
                      <a:r>
                        <a:rPr lang="es-AR" sz="1200" kern="0">
                          <a:effectLst/>
                        </a:rPr>
                        <a:t>Reciclabilidad</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Muy alta: ampliamente reciclado en botellas y fibras (código ♳)</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97823791"/>
                  </a:ext>
                </a:extLst>
              </a:tr>
              <a:tr h="0">
                <a:tc>
                  <a:txBody>
                    <a:bodyPr/>
                    <a:lstStyle/>
                    <a:p>
                      <a:pPr>
                        <a:lnSpc>
                          <a:spcPct val="107000"/>
                        </a:lnSpc>
                        <a:spcAft>
                          <a:spcPts val="800"/>
                        </a:spcAft>
                        <a:buNone/>
                      </a:pPr>
                      <a:r>
                        <a:rPr lang="es-AR" sz="1200" kern="0">
                          <a:effectLst/>
                        </a:rPr>
                        <a:t>Adherencia superficial</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Moderada: mejora con imprimación o tratamiento corona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42617184"/>
                  </a:ext>
                </a:extLst>
              </a:tr>
              <a:tr h="0">
                <a:tc>
                  <a:txBody>
                    <a:bodyPr/>
                    <a:lstStyle/>
                    <a:p>
                      <a:pPr>
                        <a:lnSpc>
                          <a:spcPct val="107000"/>
                        </a:lnSpc>
                        <a:spcAft>
                          <a:spcPts val="800"/>
                        </a:spcAft>
                        <a:buNone/>
                      </a:pPr>
                      <a:r>
                        <a:rPr lang="es-AR" sz="1200" kern="0">
                          <a:effectLst/>
                        </a:rPr>
                        <a:t>Estabilidad dimensional</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Excelente: mantiene forma bajo carga y temperatura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9731578"/>
                  </a:ext>
                </a:extLst>
              </a:tr>
              <a:tr h="0">
                <a:tc>
                  <a:txBody>
                    <a:bodyPr/>
                    <a:lstStyle/>
                    <a:p>
                      <a:pPr>
                        <a:lnSpc>
                          <a:spcPct val="107000"/>
                        </a:lnSpc>
                        <a:spcAft>
                          <a:spcPts val="800"/>
                        </a:spcAft>
                        <a:buNone/>
                      </a:pPr>
                      <a:r>
                        <a:rPr lang="es-AR" sz="1200" kern="0">
                          <a:effectLst/>
                        </a:rPr>
                        <a:t>Compatibilidad con pigmentos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Buena: puede ser transparente o coloreado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33648685"/>
                  </a:ext>
                </a:extLst>
              </a:tr>
              <a:tr h="0">
                <a:tc>
                  <a:txBody>
                    <a:bodyPr/>
                    <a:lstStyle/>
                    <a:p>
                      <a:pPr>
                        <a:lnSpc>
                          <a:spcPct val="107000"/>
                        </a:lnSpc>
                        <a:spcAft>
                          <a:spcPts val="800"/>
                        </a:spcAft>
                        <a:buNone/>
                      </a:pPr>
                      <a:r>
                        <a:rPr lang="es-AR" sz="1200" kern="0">
                          <a:effectLst/>
                        </a:rPr>
                        <a:t>Resistencia al desgaste</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buena resistencia a la abrasión y al impacto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03059237"/>
                  </a:ext>
                </a:extLst>
              </a:tr>
              <a:tr h="0">
                <a:tc>
                  <a:txBody>
                    <a:bodyPr/>
                    <a:lstStyle/>
                    <a:p>
                      <a:pPr>
                        <a:lnSpc>
                          <a:spcPct val="107000"/>
                        </a:lnSpc>
                        <a:spcAft>
                          <a:spcPts val="800"/>
                        </a:spcAft>
                        <a:buNone/>
                      </a:pPr>
                      <a:r>
                        <a:rPr lang="es-AR" sz="1200" kern="0">
                          <a:effectLst/>
                        </a:rPr>
                        <a:t>Aislamiento eléctrico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Bueno: útil en componentes electrónicos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14164990"/>
                  </a:ext>
                </a:extLst>
              </a:tr>
              <a:tr h="0">
                <a:tc>
                  <a:txBody>
                    <a:bodyPr/>
                    <a:lstStyle/>
                    <a:p>
                      <a:pPr>
                        <a:lnSpc>
                          <a:spcPct val="107000"/>
                        </a:lnSpc>
                        <a:spcAft>
                          <a:spcPts val="800"/>
                        </a:spcAft>
                        <a:buNone/>
                      </a:pPr>
                      <a:r>
                        <a:rPr lang="es-AR" sz="1200" kern="0">
                          <a:effectLst/>
                        </a:rPr>
                        <a:t>Barreras a gases / humedad</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Excelente: buena impermeabilidad a CO₂ y O₂</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93845619"/>
                  </a:ext>
                </a:extLst>
              </a:tr>
            </a:tbl>
          </a:graphicData>
        </a:graphic>
      </p:graphicFrame>
    </p:spTree>
    <p:extLst>
      <p:ext uri="{BB962C8B-B14F-4D97-AF65-F5344CB8AC3E}">
        <p14:creationId xmlns:p14="http://schemas.microsoft.com/office/powerpoint/2010/main" val="425799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6B959-2EB0-445A-F5E1-E0745DC92355}"/>
              </a:ext>
            </a:extLst>
          </p:cNvPr>
          <p:cNvSpPr txBox="1"/>
          <p:nvPr/>
        </p:nvSpPr>
        <p:spPr>
          <a:xfrm>
            <a:off x="1674055" y="941094"/>
            <a:ext cx="9931791" cy="1200329"/>
          </a:xfrm>
          <a:prstGeom prst="rect">
            <a:avLst/>
          </a:prstGeom>
          <a:noFill/>
        </p:spPr>
        <p:txBody>
          <a:bodyPr wrap="square">
            <a:spAutoFit/>
          </a:bodyPr>
          <a:lstStyle/>
          <a:p>
            <a:pPr algn="just"/>
            <a:r>
              <a:rPr lang="es-AR" dirty="0"/>
              <a:t>Son polímeros que sufren una reacción de curado irreversible (reticulación o entrecruzamiento) durante su procesamiento. Esto forma una red tridimensional que les da rigidez permanente. A diferencia de los termoplásticos, no pueden fundirse ni reciclarse térmicamente.</a:t>
            </a:r>
          </a:p>
        </p:txBody>
      </p:sp>
      <p:sp>
        <p:nvSpPr>
          <p:cNvPr id="4" name="CuadroTexto 3">
            <a:extLst>
              <a:ext uri="{FF2B5EF4-FFF2-40B4-BE49-F238E27FC236}">
                <a16:creationId xmlns:a16="http://schemas.microsoft.com/office/drawing/2014/main" id="{9F23FE02-8867-3DD4-BB9B-6725A537A7C9}"/>
              </a:ext>
            </a:extLst>
          </p:cNvPr>
          <p:cNvSpPr txBox="1"/>
          <p:nvPr/>
        </p:nvSpPr>
        <p:spPr>
          <a:xfrm>
            <a:off x="2011680" y="309489"/>
            <a:ext cx="4084320" cy="369332"/>
          </a:xfrm>
          <a:prstGeom prst="rect">
            <a:avLst/>
          </a:prstGeom>
          <a:noFill/>
        </p:spPr>
        <p:txBody>
          <a:bodyPr wrap="square" rtlCol="0">
            <a:spAutoFit/>
          </a:bodyPr>
          <a:lstStyle/>
          <a:p>
            <a:r>
              <a:rPr lang="es-AR" b="1" dirty="0"/>
              <a:t>Polímeros termoestables</a:t>
            </a:r>
          </a:p>
        </p:txBody>
      </p:sp>
      <p:sp>
        <p:nvSpPr>
          <p:cNvPr id="6" name="CuadroTexto 5">
            <a:extLst>
              <a:ext uri="{FF2B5EF4-FFF2-40B4-BE49-F238E27FC236}">
                <a16:creationId xmlns:a16="http://schemas.microsoft.com/office/drawing/2014/main" id="{4A7BDC7D-B063-33DF-DEDF-D4D67C5AFA76}"/>
              </a:ext>
            </a:extLst>
          </p:cNvPr>
          <p:cNvSpPr txBox="1"/>
          <p:nvPr/>
        </p:nvSpPr>
        <p:spPr>
          <a:xfrm>
            <a:off x="1839351" y="2716631"/>
            <a:ext cx="6098344" cy="2585323"/>
          </a:xfrm>
          <a:prstGeom prst="rect">
            <a:avLst/>
          </a:prstGeom>
          <a:noFill/>
        </p:spPr>
        <p:txBody>
          <a:bodyPr wrap="square">
            <a:spAutoFit/>
          </a:bodyPr>
          <a:lstStyle/>
          <a:p>
            <a:r>
              <a:rPr lang="es-AR" dirty="0"/>
              <a:t>Los termoestables de mayor interés industrial son: </a:t>
            </a:r>
          </a:p>
          <a:p>
            <a:r>
              <a:rPr lang="es-AR" dirty="0"/>
              <a:t>1. Resinas Fenólicas: Fenol– Formaldehido (Bakelita)  </a:t>
            </a:r>
          </a:p>
          <a:p>
            <a:r>
              <a:rPr lang="es-AR" dirty="0"/>
              <a:t>2. </a:t>
            </a:r>
            <a:r>
              <a:rPr lang="es-AR" dirty="0" err="1"/>
              <a:t>Aminoresinas</a:t>
            </a:r>
            <a:r>
              <a:rPr lang="es-AR" dirty="0"/>
              <a:t> (  Urea – Formaldehído y Melamina - Formaldehido)   </a:t>
            </a:r>
          </a:p>
          <a:p>
            <a:r>
              <a:rPr lang="es-AR" dirty="0"/>
              <a:t>3. Resinas </a:t>
            </a:r>
            <a:r>
              <a:rPr lang="es-AR" dirty="0" err="1"/>
              <a:t>epoxy</a:t>
            </a:r>
            <a:r>
              <a:rPr lang="es-AR" dirty="0"/>
              <a:t>     </a:t>
            </a:r>
          </a:p>
          <a:p>
            <a:r>
              <a:rPr lang="es-AR" dirty="0"/>
              <a:t>4. Poliésteres insaturados </a:t>
            </a:r>
          </a:p>
          <a:p>
            <a:r>
              <a:rPr lang="es-AR" dirty="0"/>
              <a:t>5. Resinas de poliuretano </a:t>
            </a:r>
          </a:p>
          <a:p>
            <a:r>
              <a:rPr lang="es-AR" dirty="0"/>
              <a:t>6. </a:t>
            </a:r>
            <a:r>
              <a:rPr lang="es-AR" dirty="0" err="1"/>
              <a:t>Polisiloxano</a:t>
            </a:r>
            <a:r>
              <a:rPr lang="es-AR" dirty="0"/>
              <a:t> (Siliconas). </a:t>
            </a:r>
          </a:p>
          <a:p>
            <a:r>
              <a:rPr lang="es-AR" dirty="0"/>
              <a:t> </a:t>
            </a:r>
          </a:p>
        </p:txBody>
      </p:sp>
    </p:spTree>
    <p:extLst>
      <p:ext uri="{BB962C8B-B14F-4D97-AF65-F5344CB8AC3E}">
        <p14:creationId xmlns:p14="http://schemas.microsoft.com/office/powerpoint/2010/main" val="317938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AC04842-E1F0-48ED-55E3-41BA4F563A31}"/>
              </a:ext>
            </a:extLst>
          </p:cNvPr>
          <p:cNvGraphicFramePr>
            <a:graphicFrameLocks noGrp="1"/>
          </p:cNvGraphicFramePr>
          <p:nvPr>
            <p:extLst>
              <p:ext uri="{D42A27DB-BD31-4B8C-83A1-F6EECF244321}">
                <p14:modId xmlns:p14="http://schemas.microsoft.com/office/powerpoint/2010/main" val="2592795215"/>
              </p:ext>
            </p:extLst>
          </p:nvPr>
        </p:nvGraphicFramePr>
        <p:xfrm>
          <a:off x="2068708" y="1017203"/>
          <a:ext cx="8915400" cy="2411797"/>
        </p:xfrm>
        <a:graphic>
          <a:graphicData uri="http://schemas.openxmlformats.org/drawingml/2006/table">
            <a:tbl>
              <a:tblPr firstRow="1" firstCol="1" bandRow="1">
                <a:tableStyleId>{5C22544A-7EE6-4342-B048-85BDC9FD1C3A}</a:tableStyleId>
              </a:tblPr>
              <a:tblGrid>
                <a:gridCol w="2971800">
                  <a:extLst>
                    <a:ext uri="{9D8B030D-6E8A-4147-A177-3AD203B41FA5}">
                      <a16:colId xmlns:a16="http://schemas.microsoft.com/office/drawing/2014/main" val="4259255755"/>
                    </a:ext>
                  </a:extLst>
                </a:gridCol>
                <a:gridCol w="2971800">
                  <a:extLst>
                    <a:ext uri="{9D8B030D-6E8A-4147-A177-3AD203B41FA5}">
                      <a16:colId xmlns:a16="http://schemas.microsoft.com/office/drawing/2014/main" val="2024341778"/>
                    </a:ext>
                  </a:extLst>
                </a:gridCol>
                <a:gridCol w="2971800">
                  <a:extLst>
                    <a:ext uri="{9D8B030D-6E8A-4147-A177-3AD203B41FA5}">
                      <a16:colId xmlns:a16="http://schemas.microsoft.com/office/drawing/2014/main" val="3370623980"/>
                    </a:ext>
                  </a:extLst>
                </a:gridCol>
              </a:tblGrid>
              <a:tr h="0">
                <a:tc>
                  <a:txBody>
                    <a:bodyPr/>
                    <a:lstStyle/>
                    <a:p>
                      <a:pPr algn="ctr">
                        <a:lnSpc>
                          <a:spcPct val="107000"/>
                        </a:lnSpc>
                        <a:spcAft>
                          <a:spcPts val="800"/>
                        </a:spcAft>
                        <a:buNone/>
                      </a:pPr>
                      <a:r>
                        <a:rPr lang="es-AR" sz="1200" kern="0">
                          <a:effectLst/>
                        </a:rPr>
                        <a:t>Tipo de polímero termoestable</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Características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Aplicaciones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40953396"/>
                  </a:ext>
                </a:extLst>
              </a:tr>
              <a:tr h="0">
                <a:tc>
                  <a:txBody>
                    <a:bodyPr/>
                    <a:lstStyle/>
                    <a:p>
                      <a:pPr>
                        <a:lnSpc>
                          <a:spcPct val="107000"/>
                        </a:lnSpc>
                        <a:spcAft>
                          <a:spcPts val="800"/>
                        </a:spcAft>
                        <a:buNone/>
                      </a:pPr>
                      <a:r>
                        <a:rPr lang="es-AR" sz="1200" kern="0">
                          <a:effectLst/>
                        </a:rPr>
                        <a:t>Resinas epoxi</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adhesión, resistencia química y dieléctrica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Adhesivos, recubrimientos, placas electrónicas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74959767"/>
                  </a:ext>
                </a:extLst>
              </a:tr>
              <a:tr h="0">
                <a:tc>
                  <a:txBody>
                    <a:bodyPr/>
                    <a:lstStyle/>
                    <a:p>
                      <a:pPr>
                        <a:lnSpc>
                          <a:spcPct val="107000"/>
                        </a:lnSpc>
                        <a:spcAft>
                          <a:spcPts val="800"/>
                        </a:spcAft>
                        <a:buNone/>
                      </a:pPr>
                      <a:r>
                        <a:rPr lang="es-AR" sz="1200" kern="0">
                          <a:effectLst/>
                        </a:rPr>
                        <a:t>Resinas fenólicas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resistencia térmica, ignífugas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Frenos, aislantes eléctricos, tableros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43459174"/>
                  </a:ext>
                </a:extLst>
              </a:tr>
              <a:tr h="0">
                <a:tc>
                  <a:txBody>
                    <a:bodyPr/>
                    <a:lstStyle/>
                    <a:p>
                      <a:pPr>
                        <a:lnSpc>
                          <a:spcPct val="107000"/>
                        </a:lnSpc>
                        <a:spcAft>
                          <a:spcPts val="800"/>
                        </a:spcAft>
                        <a:buNone/>
                      </a:pPr>
                      <a:r>
                        <a:rPr lang="es-AR" sz="1200" kern="0">
                          <a:effectLst/>
                        </a:rPr>
                        <a:t>Resinas de poliéster insaturado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Buenas propiedades mecánicas, moldeables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Carrocerías, embarcaciones, tanques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51206022"/>
                  </a:ext>
                </a:extLst>
              </a:tr>
              <a:tr h="0">
                <a:tc>
                  <a:txBody>
                    <a:bodyPr/>
                    <a:lstStyle/>
                    <a:p>
                      <a:pPr>
                        <a:lnSpc>
                          <a:spcPct val="107000"/>
                        </a:lnSpc>
                        <a:spcAft>
                          <a:spcPts val="800"/>
                        </a:spcAft>
                        <a:buNone/>
                      </a:pPr>
                      <a:r>
                        <a:rPr lang="es-AR" sz="1200" kern="0">
                          <a:effectLst/>
                        </a:rPr>
                        <a:t>Resinas de melamina y urea-formaldehído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Duras, resistentes al rayado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Laminados, muebles, utensilios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06170406"/>
                  </a:ext>
                </a:extLst>
              </a:tr>
              <a:tr h="0">
                <a:tc>
                  <a:txBody>
                    <a:bodyPr/>
                    <a:lstStyle/>
                    <a:p>
                      <a:pPr>
                        <a:lnSpc>
                          <a:spcPct val="107000"/>
                        </a:lnSpc>
                        <a:spcAft>
                          <a:spcPts val="800"/>
                        </a:spcAft>
                        <a:buNone/>
                      </a:pPr>
                      <a:r>
                        <a:rPr lang="es-AR" sz="1200" kern="0">
                          <a:effectLst/>
                        </a:rPr>
                        <a:t>Poliuretanos termoestables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Flexibles o rígidos, resistentes al desgaste</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Espumas, recubrimientos, calzado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32077669"/>
                  </a:ext>
                </a:extLst>
              </a:tr>
              <a:tr h="0">
                <a:tc>
                  <a:txBody>
                    <a:bodyPr/>
                    <a:lstStyle/>
                    <a:p>
                      <a:pPr>
                        <a:lnSpc>
                          <a:spcPct val="107000"/>
                        </a:lnSpc>
                        <a:spcAft>
                          <a:spcPts val="800"/>
                        </a:spcAft>
                        <a:buNone/>
                      </a:pPr>
                      <a:r>
                        <a:rPr lang="es-AR" sz="1200" kern="0">
                          <a:effectLst/>
                        </a:rPr>
                        <a:t>Siliconas termoestables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elasticidad, biocompatibles, resistentes al calor</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Prótesis, selladores, utensilios de cocina</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52890141"/>
                  </a:ext>
                </a:extLst>
              </a:tr>
            </a:tbl>
          </a:graphicData>
        </a:graphic>
      </p:graphicFrame>
      <p:sp>
        <p:nvSpPr>
          <p:cNvPr id="5" name="CuadroTexto 4">
            <a:extLst>
              <a:ext uri="{FF2B5EF4-FFF2-40B4-BE49-F238E27FC236}">
                <a16:creationId xmlns:a16="http://schemas.microsoft.com/office/drawing/2014/main" id="{7E41D65C-77C2-6A7E-568E-3D9C672F187D}"/>
              </a:ext>
            </a:extLst>
          </p:cNvPr>
          <p:cNvSpPr txBox="1"/>
          <p:nvPr/>
        </p:nvSpPr>
        <p:spPr>
          <a:xfrm>
            <a:off x="2880360" y="3675411"/>
            <a:ext cx="6098344" cy="2585323"/>
          </a:xfrm>
          <a:prstGeom prst="rect">
            <a:avLst/>
          </a:prstGeom>
          <a:noFill/>
        </p:spPr>
        <p:txBody>
          <a:bodyPr wrap="square">
            <a:spAutoFit/>
          </a:bodyPr>
          <a:lstStyle/>
          <a:p>
            <a:r>
              <a:rPr lang="es-AR" dirty="0"/>
              <a:t>¿Por qué se usan?</a:t>
            </a:r>
          </a:p>
          <a:p>
            <a:r>
              <a:rPr lang="es-AR" dirty="0"/>
              <a:t>•	En electrónica, por su aislamiento y resistencia térmica.</a:t>
            </a:r>
          </a:p>
          <a:p>
            <a:r>
              <a:rPr lang="es-AR" dirty="0"/>
              <a:t>•	En automotriz y aeroespacial, por su rigidez y estabilidad dimensional.</a:t>
            </a:r>
          </a:p>
          <a:p>
            <a:r>
              <a:rPr lang="es-AR" dirty="0"/>
              <a:t>•	En construcción, por su durabilidad y resistencia al fuego.</a:t>
            </a:r>
          </a:p>
          <a:p>
            <a:r>
              <a:rPr lang="es-AR" dirty="0"/>
              <a:t>•	En medicina, por su biocompatibilidad (siliconas).</a:t>
            </a:r>
          </a:p>
        </p:txBody>
      </p:sp>
    </p:spTree>
    <p:extLst>
      <p:ext uri="{BB962C8B-B14F-4D97-AF65-F5344CB8AC3E}">
        <p14:creationId xmlns:p14="http://schemas.microsoft.com/office/powerpoint/2010/main" val="209836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282818E-9181-4F51-B325-85CFC03CD0F2}"/>
              </a:ext>
            </a:extLst>
          </p:cNvPr>
          <p:cNvSpPr txBox="1"/>
          <p:nvPr/>
        </p:nvSpPr>
        <p:spPr>
          <a:xfrm>
            <a:off x="1915860" y="387644"/>
            <a:ext cx="4842803" cy="369332"/>
          </a:xfrm>
          <a:prstGeom prst="rect">
            <a:avLst/>
          </a:prstGeom>
          <a:noFill/>
        </p:spPr>
        <p:txBody>
          <a:bodyPr wrap="square">
            <a:spAutoFit/>
          </a:bodyPr>
          <a:lstStyle/>
          <a:p>
            <a:r>
              <a:rPr lang="es-AR" b="1" dirty="0">
                <a:solidFill>
                  <a:schemeClr val="accent1">
                    <a:lumMod val="60000"/>
                    <a:lumOff val="40000"/>
                  </a:schemeClr>
                </a:solidFill>
              </a:rPr>
              <a:t>Resinas fenólicas: baquelita</a:t>
            </a:r>
          </a:p>
        </p:txBody>
      </p:sp>
      <p:pic>
        <p:nvPicPr>
          <p:cNvPr id="10" name="Imagen 9">
            <a:extLst>
              <a:ext uri="{FF2B5EF4-FFF2-40B4-BE49-F238E27FC236}">
                <a16:creationId xmlns:a16="http://schemas.microsoft.com/office/drawing/2014/main" id="{7EE839D2-495A-4F6A-8E64-1FDCE1D9B643}"/>
              </a:ext>
            </a:extLst>
          </p:cNvPr>
          <p:cNvPicPr>
            <a:picLocks noChangeAspect="1"/>
          </p:cNvPicPr>
          <p:nvPr/>
        </p:nvPicPr>
        <p:blipFill>
          <a:blip r:embed="rId2"/>
          <a:stretch>
            <a:fillRect/>
          </a:stretch>
        </p:blipFill>
        <p:spPr>
          <a:xfrm>
            <a:off x="1915860" y="1017179"/>
            <a:ext cx="1836367" cy="1845596"/>
          </a:xfrm>
          <a:prstGeom prst="rect">
            <a:avLst/>
          </a:prstGeom>
        </p:spPr>
      </p:pic>
      <p:pic>
        <p:nvPicPr>
          <p:cNvPr id="11" name="Imagen 10">
            <a:extLst>
              <a:ext uri="{FF2B5EF4-FFF2-40B4-BE49-F238E27FC236}">
                <a16:creationId xmlns:a16="http://schemas.microsoft.com/office/drawing/2014/main" id="{2CAE38F7-954C-4042-80C6-B6A98DC0DA9B}"/>
              </a:ext>
            </a:extLst>
          </p:cNvPr>
          <p:cNvPicPr>
            <a:picLocks noChangeAspect="1"/>
          </p:cNvPicPr>
          <p:nvPr/>
        </p:nvPicPr>
        <p:blipFill>
          <a:blip r:embed="rId3"/>
          <a:stretch>
            <a:fillRect/>
          </a:stretch>
        </p:blipFill>
        <p:spPr>
          <a:xfrm>
            <a:off x="4436598" y="962010"/>
            <a:ext cx="2753745" cy="1845595"/>
          </a:xfrm>
          <a:prstGeom prst="rect">
            <a:avLst/>
          </a:prstGeom>
        </p:spPr>
      </p:pic>
      <p:pic>
        <p:nvPicPr>
          <p:cNvPr id="12" name="Imagen 11">
            <a:extLst>
              <a:ext uri="{FF2B5EF4-FFF2-40B4-BE49-F238E27FC236}">
                <a16:creationId xmlns:a16="http://schemas.microsoft.com/office/drawing/2014/main" id="{C3E2B2B6-9223-4159-BCA0-171D8D57D3A3}"/>
              </a:ext>
            </a:extLst>
          </p:cNvPr>
          <p:cNvPicPr>
            <a:picLocks noChangeAspect="1"/>
          </p:cNvPicPr>
          <p:nvPr/>
        </p:nvPicPr>
        <p:blipFill>
          <a:blip r:embed="rId4"/>
          <a:stretch>
            <a:fillRect/>
          </a:stretch>
        </p:blipFill>
        <p:spPr>
          <a:xfrm>
            <a:off x="8517210" y="1024220"/>
            <a:ext cx="2719126" cy="1838555"/>
          </a:xfrm>
          <a:prstGeom prst="rect">
            <a:avLst/>
          </a:prstGeom>
        </p:spPr>
      </p:pic>
      <p:sp>
        <p:nvSpPr>
          <p:cNvPr id="13" name="CuadroTexto 12">
            <a:extLst>
              <a:ext uri="{FF2B5EF4-FFF2-40B4-BE49-F238E27FC236}">
                <a16:creationId xmlns:a16="http://schemas.microsoft.com/office/drawing/2014/main" id="{F573AF3C-97BD-4542-8B3F-215AAA19C3F3}"/>
              </a:ext>
            </a:extLst>
          </p:cNvPr>
          <p:cNvSpPr txBox="1"/>
          <p:nvPr/>
        </p:nvSpPr>
        <p:spPr>
          <a:xfrm>
            <a:off x="3752227" y="1609639"/>
            <a:ext cx="984739" cy="276999"/>
          </a:xfrm>
          <a:prstGeom prst="rect">
            <a:avLst/>
          </a:prstGeom>
          <a:noFill/>
        </p:spPr>
        <p:txBody>
          <a:bodyPr wrap="square" rtlCol="0">
            <a:spAutoFit/>
          </a:bodyPr>
          <a:lstStyle/>
          <a:p>
            <a:r>
              <a:rPr lang="es-AR" sz="1200" dirty="0"/>
              <a:t>Botón</a:t>
            </a:r>
          </a:p>
        </p:txBody>
      </p:sp>
      <p:sp>
        <p:nvSpPr>
          <p:cNvPr id="14" name="CuadroTexto 13">
            <a:extLst>
              <a:ext uri="{FF2B5EF4-FFF2-40B4-BE49-F238E27FC236}">
                <a16:creationId xmlns:a16="http://schemas.microsoft.com/office/drawing/2014/main" id="{F438F834-A7AE-4BEA-9821-86E41D2A7834}"/>
              </a:ext>
            </a:extLst>
          </p:cNvPr>
          <p:cNvSpPr txBox="1"/>
          <p:nvPr/>
        </p:nvSpPr>
        <p:spPr>
          <a:xfrm>
            <a:off x="7183898" y="1653974"/>
            <a:ext cx="1381631" cy="461665"/>
          </a:xfrm>
          <a:prstGeom prst="rect">
            <a:avLst/>
          </a:prstGeom>
          <a:noFill/>
        </p:spPr>
        <p:txBody>
          <a:bodyPr wrap="square" rtlCol="0">
            <a:spAutoFit/>
          </a:bodyPr>
          <a:lstStyle/>
          <a:p>
            <a:r>
              <a:rPr lang="es-AR" sz="1200" dirty="0"/>
              <a:t>Componentes eléctricos</a:t>
            </a:r>
          </a:p>
        </p:txBody>
      </p:sp>
      <p:sp>
        <p:nvSpPr>
          <p:cNvPr id="15" name="CuadroTexto 14">
            <a:extLst>
              <a:ext uri="{FF2B5EF4-FFF2-40B4-BE49-F238E27FC236}">
                <a16:creationId xmlns:a16="http://schemas.microsoft.com/office/drawing/2014/main" id="{E3446231-126F-4EBA-8F82-EF7D953CFA0A}"/>
              </a:ext>
            </a:extLst>
          </p:cNvPr>
          <p:cNvSpPr txBox="1"/>
          <p:nvPr/>
        </p:nvSpPr>
        <p:spPr>
          <a:xfrm>
            <a:off x="11312829" y="1469307"/>
            <a:ext cx="651552" cy="830997"/>
          </a:xfrm>
          <a:prstGeom prst="rect">
            <a:avLst/>
          </a:prstGeom>
          <a:noFill/>
        </p:spPr>
        <p:txBody>
          <a:bodyPr wrap="square" rtlCol="0">
            <a:spAutoFit/>
          </a:bodyPr>
          <a:lstStyle/>
          <a:p>
            <a:r>
              <a:rPr lang="es-AR" sz="1200" dirty="0"/>
              <a:t>Circuitos integrados</a:t>
            </a:r>
          </a:p>
        </p:txBody>
      </p:sp>
      <p:sp>
        <p:nvSpPr>
          <p:cNvPr id="17" name="CuadroTexto 16">
            <a:extLst>
              <a:ext uri="{FF2B5EF4-FFF2-40B4-BE49-F238E27FC236}">
                <a16:creationId xmlns:a16="http://schemas.microsoft.com/office/drawing/2014/main" id="{E4BA3C8F-9FCE-4E45-B193-6F8F0D4D175D}"/>
              </a:ext>
            </a:extLst>
          </p:cNvPr>
          <p:cNvSpPr txBox="1"/>
          <p:nvPr/>
        </p:nvSpPr>
        <p:spPr>
          <a:xfrm>
            <a:off x="1915860" y="3270568"/>
            <a:ext cx="5307037" cy="369332"/>
          </a:xfrm>
          <a:prstGeom prst="rect">
            <a:avLst/>
          </a:prstGeom>
          <a:noFill/>
        </p:spPr>
        <p:txBody>
          <a:bodyPr wrap="square" rtlCol="0">
            <a:spAutoFit/>
          </a:bodyPr>
          <a:lstStyle/>
          <a:p>
            <a:r>
              <a:rPr lang="es-AR" b="1" dirty="0">
                <a:solidFill>
                  <a:schemeClr val="accent1">
                    <a:lumMod val="60000"/>
                    <a:lumOff val="40000"/>
                  </a:schemeClr>
                </a:solidFill>
              </a:rPr>
              <a:t>Fórmica y melamina</a:t>
            </a:r>
          </a:p>
        </p:txBody>
      </p:sp>
      <p:pic>
        <p:nvPicPr>
          <p:cNvPr id="18" name="Imagen 17">
            <a:extLst>
              <a:ext uri="{FF2B5EF4-FFF2-40B4-BE49-F238E27FC236}">
                <a16:creationId xmlns:a16="http://schemas.microsoft.com/office/drawing/2014/main" id="{BF40522B-6521-41F7-A214-DA2D3BBFF255}"/>
              </a:ext>
            </a:extLst>
          </p:cNvPr>
          <p:cNvPicPr>
            <a:picLocks noChangeAspect="1"/>
          </p:cNvPicPr>
          <p:nvPr/>
        </p:nvPicPr>
        <p:blipFill>
          <a:blip r:embed="rId5"/>
          <a:stretch>
            <a:fillRect/>
          </a:stretch>
        </p:blipFill>
        <p:spPr>
          <a:xfrm>
            <a:off x="2139039" y="3820488"/>
            <a:ext cx="1390008" cy="1524132"/>
          </a:xfrm>
          <a:prstGeom prst="rect">
            <a:avLst/>
          </a:prstGeom>
        </p:spPr>
      </p:pic>
      <p:pic>
        <p:nvPicPr>
          <p:cNvPr id="19" name="Imagen 18">
            <a:extLst>
              <a:ext uri="{FF2B5EF4-FFF2-40B4-BE49-F238E27FC236}">
                <a16:creationId xmlns:a16="http://schemas.microsoft.com/office/drawing/2014/main" id="{811AF64E-913F-4164-831A-52FFA4A92B35}"/>
              </a:ext>
            </a:extLst>
          </p:cNvPr>
          <p:cNvPicPr>
            <a:picLocks noChangeAspect="1"/>
          </p:cNvPicPr>
          <p:nvPr/>
        </p:nvPicPr>
        <p:blipFill>
          <a:blip r:embed="rId6"/>
          <a:stretch>
            <a:fillRect/>
          </a:stretch>
        </p:blipFill>
        <p:spPr>
          <a:xfrm>
            <a:off x="5813470" y="3912660"/>
            <a:ext cx="2951556" cy="1764338"/>
          </a:xfrm>
          <a:prstGeom prst="rect">
            <a:avLst/>
          </a:prstGeom>
        </p:spPr>
      </p:pic>
      <p:sp>
        <p:nvSpPr>
          <p:cNvPr id="20" name="CuadroTexto 19">
            <a:extLst>
              <a:ext uri="{FF2B5EF4-FFF2-40B4-BE49-F238E27FC236}">
                <a16:creationId xmlns:a16="http://schemas.microsoft.com/office/drawing/2014/main" id="{3E766BD8-22D3-423F-8C4E-FEBB55C25A43}"/>
              </a:ext>
            </a:extLst>
          </p:cNvPr>
          <p:cNvSpPr txBox="1"/>
          <p:nvPr/>
        </p:nvSpPr>
        <p:spPr>
          <a:xfrm>
            <a:off x="2307102" y="5386708"/>
            <a:ext cx="1688123" cy="276999"/>
          </a:xfrm>
          <a:prstGeom prst="rect">
            <a:avLst/>
          </a:prstGeom>
          <a:noFill/>
        </p:spPr>
        <p:txBody>
          <a:bodyPr wrap="square" rtlCol="0">
            <a:spAutoFit/>
          </a:bodyPr>
          <a:lstStyle/>
          <a:p>
            <a:r>
              <a:rPr lang="es-AR" sz="1200" dirty="0"/>
              <a:t>Fórmica</a:t>
            </a:r>
          </a:p>
        </p:txBody>
      </p:sp>
      <p:sp>
        <p:nvSpPr>
          <p:cNvPr id="21" name="CuadroTexto 20">
            <a:extLst>
              <a:ext uri="{FF2B5EF4-FFF2-40B4-BE49-F238E27FC236}">
                <a16:creationId xmlns:a16="http://schemas.microsoft.com/office/drawing/2014/main" id="{96EFCD7C-38E9-49A9-A529-56D12FA1D58B}"/>
              </a:ext>
            </a:extLst>
          </p:cNvPr>
          <p:cNvSpPr txBox="1"/>
          <p:nvPr/>
        </p:nvSpPr>
        <p:spPr>
          <a:xfrm>
            <a:off x="6758663" y="5757490"/>
            <a:ext cx="1713124" cy="276999"/>
          </a:xfrm>
          <a:prstGeom prst="rect">
            <a:avLst/>
          </a:prstGeom>
          <a:noFill/>
        </p:spPr>
        <p:txBody>
          <a:bodyPr wrap="square" rtlCol="0">
            <a:spAutoFit/>
          </a:bodyPr>
          <a:lstStyle/>
          <a:p>
            <a:r>
              <a:rPr lang="es-AR" sz="1200" dirty="0"/>
              <a:t>Melamina</a:t>
            </a:r>
          </a:p>
        </p:txBody>
      </p:sp>
    </p:spTree>
    <p:extLst>
      <p:ext uri="{BB962C8B-B14F-4D97-AF65-F5344CB8AC3E}">
        <p14:creationId xmlns:p14="http://schemas.microsoft.com/office/powerpoint/2010/main" val="1569671531"/>
      </p:ext>
    </p:extLst>
  </p:cSld>
  <p:clrMapOvr>
    <a:masterClrMapping/>
  </p:clrMapOvr>
  <mc:AlternateContent xmlns:mc="http://schemas.openxmlformats.org/markup-compatibility/2006" xmlns:p14="http://schemas.microsoft.com/office/powerpoint/2010/main">
    <mc:Choice Requires="p14">
      <p:transition spd="slow" p14:dur="2000" advTm="232362"/>
    </mc:Choice>
    <mc:Fallback xmlns="">
      <p:transition spd="slow" advTm="2323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p:cNvSpPr txBox="1"/>
          <p:nvPr/>
        </p:nvSpPr>
        <p:spPr>
          <a:xfrm>
            <a:off x="1841863" y="627017"/>
            <a:ext cx="5512526" cy="369332"/>
          </a:xfrm>
          <a:prstGeom prst="rect">
            <a:avLst/>
          </a:prstGeom>
          <a:noFill/>
        </p:spPr>
        <p:txBody>
          <a:bodyPr wrap="square" rtlCol="0">
            <a:spAutoFit/>
          </a:bodyPr>
          <a:lstStyle/>
          <a:p>
            <a:r>
              <a:rPr lang="es-ES" b="1" dirty="0">
                <a:solidFill>
                  <a:schemeClr val="accent1"/>
                </a:solidFill>
              </a:rPr>
              <a:t>Resinas de poliéster</a:t>
            </a:r>
            <a:endParaRPr lang="en-US" b="1" dirty="0">
              <a:solidFill>
                <a:schemeClr val="accent1"/>
              </a:solidFill>
            </a:endParaRPr>
          </a:p>
        </p:txBody>
      </p:sp>
      <p:pic>
        <p:nvPicPr>
          <p:cNvPr id="4" name="Imagen 3"/>
          <p:cNvPicPr>
            <a:picLocks noChangeAspect="1"/>
          </p:cNvPicPr>
          <p:nvPr/>
        </p:nvPicPr>
        <p:blipFill>
          <a:blip r:embed="rId2"/>
          <a:stretch>
            <a:fillRect/>
          </a:stretch>
        </p:blipFill>
        <p:spPr>
          <a:xfrm>
            <a:off x="2040528" y="1579767"/>
            <a:ext cx="2571502" cy="1804563"/>
          </a:xfrm>
          <a:prstGeom prst="rect">
            <a:avLst/>
          </a:prstGeom>
        </p:spPr>
      </p:pic>
      <p:pic>
        <p:nvPicPr>
          <p:cNvPr id="5" name="Imagen 4"/>
          <p:cNvPicPr>
            <a:picLocks noChangeAspect="1"/>
          </p:cNvPicPr>
          <p:nvPr/>
        </p:nvPicPr>
        <p:blipFill>
          <a:blip r:embed="rId3"/>
          <a:stretch>
            <a:fillRect/>
          </a:stretch>
        </p:blipFill>
        <p:spPr>
          <a:xfrm>
            <a:off x="5808074" y="1289316"/>
            <a:ext cx="2171700" cy="2895600"/>
          </a:xfrm>
          <a:prstGeom prst="rect">
            <a:avLst/>
          </a:prstGeom>
        </p:spPr>
      </p:pic>
      <p:pic>
        <p:nvPicPr>
          <p:cNvPr id="6" name="Imagen 5"/>
          <p:cNvPicPr>
            <a:picLocks noChangeAspect="1"/>
          </p:cNvPicPr>
          <p:nvPr/>
        </p:nvPicPr>
        <p:blipFill>
          <a:blip r:embed="rId4"/>
          <a:stretch>
            <a:fillRect/>
          </a:stretch>
        </p:blipFill>
        <p:spPr>
          <a:xfrm>
            <a:off x="8642667" y="1339503"/>
            <a:ext cx="1865906" cy="2044828"/>
          </a:xfrm>
          <a:prstGeom prst="rect">
            <a:avLst/>
          </a:prstGeom>
        </p:spPr>
      </p:pic>
      <p:sp>
        <p:nvSpPr>
          <p:cNvPr id="7" name="CuadroTexto 6"/>
          <p:cNvSpPr txBox="1"/>
          <p:nvPr/>
        </p:nvSpPr>
        <p:spPr>
          <a:xfrm>
            <a:off x="4613161" y="2158882"/>
            <a:ext cx="1136469" cy="646331"/>
          </a:xfrm>
          <a:prstGeom prst="rect">
            <a:avLst/>
          </a:prstGeom>
          <a:noFill/>
        </p:spPr>
        <p:txBody>
          <a:bodyPr wrap="square" rtlCol="0">
            <a:spAutoFit/>
          </a:bodyPr>
          <a:lstStyle/>
          <a:p>
            <a:r>
              <a:rPr lang="es-ES" sz="1200" dirty="0"/>
              <a:t>Fabricación con fibra de vidrio</a:t>
            </a:r>
            <a:endParaRPr lang="en-US" sz="1200" dirty="0"/>
          </a:p>
        </p:txBody>
      </p:sp>
      <p:sp>
        <p:nvSpPr>
          <p:cNvPr id="8" name="CuadroTexto 7"/>
          <p:cNvSpPr txBox="1"/>
          <p:nvPr/>
        </p:nvSpPr>
        <p:spPr>
          <a:xfrm>
            <a:off x="7937906" y="3703932"/>
            <a:ext cx="1352006" cy="276999"/>
          </a:xfrm>
          <a:prstGeom prst="rect">
            <a:avLst/>
          </a:prstGeom>
          <a:noFill/>
        </p:spPr>
        <p:txBody>
          <a:bodyPr wrap="square" rtlCol="0">
            <a:spAutoFit/>
          </a:bodyPr>
          <a:lstStyle/>
          <a:p>
            <a:r>
              <a:rPr lang="es-ES" sz="1200" dirty="0"/>
              <a:t>Barco de fibra</a:t>
            </a:r>
            <a:endParaRPr lang="en-US" sz="1200" dirty="0"/>
          </a:p>
        </p:txBody>
      </p:sp>
      <p:sp>
        <p:nvSpPr>
          <p:cNvPr id="9" name="CuadroTexto 8"/>
          <p:cNvSpPr txBox="1"/>
          <p:nvPr/>
        </p:nvSpPr>
        <p:spPr>
          <a:xfrm>
            <a:off x="10693833" y="2101056"/>
            <a:ext cx="1235570" cy="646331"/>
          </a:xfrm>
          <a:prstGeom prst="rect">
            <a:avLst/>
          </a:prstGeom>
          <a:noFill/>
        </p:spPr>
        <p:txBody>
          <a:bodyPr wrap="square" rtlCol="0">
            <a:spAutoFit/>
          </a:bodyPr>
          <a:lstStyle/>
          <a:p>
            <a:r>
              <a:rPr lang="es-ES" sz="1200" dirty="0"/>
              <a:t>Casco de fibra de carbono</a:t>
            </a:r>
            <a:endParaRPr lang="en-US" sz="1200" dirty="0"/>
          </a:p>
        </p:txBody>
      </p:sp>
      <p:sp>
        <p:nvSpPr>
          <p:cNvPr id="10" name="CuadroTexto 9"/>
          <p:cNvSpPr txBox="1"/>
          <p:nvPr/>
        </p:nvSpPr>
        <p:spPr>
          <a:xfrm>
            <a:off x="2040528" y="4452350"/>
            <a:ext cx="2779666" cy="369332"/>
          </a:xfrm>
          <a:prstGeom prst="rect">
            <a:avLst/>
          </a:prstGeom>
          <a:noFill/>
        </p:spPr>
        <p:txBody>
          <a:bodyPr wrap="square" rtlCol="0">
            <a:spAutoFit/>
          </a:bodyPr>
          <a:lstStyle/>
          <a:p>
            <a:r>
              <a:rPr lang="es-ES" b="1" dirty="0">
                <a:solidFill>
                  <a:schemeClr val="accent1"/>
                </a:solidFill>
              </a:rPr>
              <a:t>Resinas </a:t>
            </a:r>
            <a:r>
              <a:rPr lang="es-ES" b="1" dirty="0" err="1">
                <a:solidFill>
                  <a:schemeClr val="accent1"/>
                </a:solidFill>
              </a:rPr>
              <a:t>Epoxy</a:t>
            </a:r>
            <a:endParaRPr lang="en-US" b="1" dirty="0">
              <a:solidFill>
                <a:schemeClr val="accent1"/>
              </a:solidFill>
            </a:endParaRPr>
          </a:p>
        </p:txBody>
      </p:sp>
      <p:pic>
        <p:nvPicPr>
          <p:cNvPr id="12" name="Imagen 11"/>
          <p:cNvPicPr>
            <a:picLocks noChangeAspect="1"/>
          </p:cNvPicPr>
          <p:nvPr/>
        </p:nvPicPr>
        <p:blipFill>
          <a:blip r:embed="rId5"/>
          <a:stretch>
            <a:fillRect/>
          </a:stretch>
        </p:blipFill>
        <p:spPr>
          <a:xfrm>
            <a:off x="2175501" y="5098905"/>
            <a:ext cx="3408900" cy="1545777"/>
          </a:xfrm>
          <a:prstGeom prst="rect">
            <a:avLst/>
          </a:prstGeom>
        </p:spPr>
      </p:pic>
      <p:pic>
        <p:nvPicPr>
          <p:cNvPr id="13" name="Imagen 12"/>
          <p:cNvPicPr>
            <a:picLocks noChangeAspect="1"/>
          </p:cNvPicPr>
          <p:nvPr/>
        </p:nvPicPr>
        <p:blipFill rotWithShape="1">
          <a:blip r:embed="rId6"/>
          <a:srcRect t="19705" b="15219"/>
          <a:stretch/>
        </p:blipFill>
        <p:spPr>
          <a:xfrm>
            <a:off x="7234456" y="5003631"/>
            <a:ext cx="3060917" cy="1736324"/>
          </a:xfrm>
          <a:prstGeom prst="rect">
            <a:avLst/>
          </a:prstGeom>
        </p:spPr>
      </p:pic>
    </p:spTree>
    <p:extLst>
      <p:ext uri="{BB962C8B-B14F-4D97-AF65-F5344CB8AC3E}">
        <p14:creationId xmlns:p14="http://schemas.microsoft.com/office/powerpoint/2010/main" val="3823392662"/>
      </p:ext>
    </p:extLst>
  </p:cSld>
  <p:clrMapOvr>
    <a:masterClrMapping/>
  </p:clrMapOvr>
  <mc:AlternateContent xmlns:mc="http://schemas.openxmlformats.org/markup-compatibility/2006" xmlns:p14="http://schemas.microsoft.com/office/powerpoint/2010/main">
    <mc:Choice Requires="p14">
      <p:transition spd="slow" p14:dur="2000" advTm="84610"/>
    </mc:Choice>
    <mc:Fallback xmlns="">
      <p:transition spd="slow" advTm="8461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p:cNvSpPr txBox="1"/>
          <p:nvPr/>
        </p:nvSpPr>
        <p:spPr>
          <a:xfrm>
            <a:off x="1766835" y="533763"/>
            <a:ext cx="6831874" cy="369332"/>
          </a:xfrm>
          <a:prstGeom prst="rect">
            <a:avLst/>
          </a:prstGeom>
          <a:noFill/>
        </p:spPr>
        <p:txBody>
          <a:bodyPr wrap="square" rtlCol="0">
            <a:spAutoFit/>
          </a:bodyPr>
          <a:lstStyle/>
          <a:p>
            <a:pPr marL="285750" indent="-285750">
              <a:buFont typeface="Wingdings" panose="05000000000000000000" pitchFamily="2" charset="2"/>
              <a:buChar char="q"/>
            </a:pPr>
            <a:r>
              <a:rPr lang="es-ES" b="1" dirty="0">
                <a:solidFill>
                  <a:schemeClr val="accent1"/>
                </a:solidFill>
              </a:rPr>
              <a:t>Elastómeros</a:t>
            </a:r>
            <a:endParaRPr lang="en-US" b="1" dirty="0">
              <a:solidFill>
                <a:schemeClr val="accent1"/>
              </a:solidFill>
            </a:endParaRPr>
          </a:p>
        </p:txBody>
      </p:sp>
      <p:pic>
        <p:nvPicPr>
          <p:cNvPr id="5" name="Imagen 4"/>
          <p:cNvPicPr>
            <a:picLocks noChangeAspect="1"/>
          </p:cNvPicPr>
          <p:nvPr/>
        </p:nvPicPr>
        <p:blipFill rotWithShape="1">
          <a:blip r:embed="rId2"/>
          <a:srcRect l="33670" t="40268" r="31192" b="46973"/>
          <a:stretch/>
        </p:blipFill>
        <p:spPr>
          <a:xfrm>
            <a:off x="1991918" y="2392762"/>
            <a:ext cx="6933028" cy="1415312"/>
          </a:xfrm>
          <a:prstGeom prst="rect">
            <a:avLst/>
          </a:prstGeom>
        </p:spPr>
      </p:pic>
      <p:sp>
        <p:nvSpPr>
          <p:cNvPr id="6" name="CuadroTexto 5"/>
          <p:cNvSpPr txBox="1"/>
          <p:nvPr/>
        </p:nvSpPr>
        <p:spPr>
          <a:xfrm>
            <a:off x="2305092" y="4092697"/>
            <a:ext cx="2238772" cy="307777"/>
          </a:xfrm>
          <a:prstGeom prst="rect">
            <a:avLst/>
          </a:prstGeom>
          <a:noFill/>
        </p:spPr>
        <p:txBody>
          <a:bodyPr wrap="square" rtlCol="0">
            <a:spAutoFit/>
          </a:bodyPr>
          <a:lstStyle/>
          <a:p>
            <a:r>
              <a:rPr lang="es-ES" sz="1400" b="1" dirty="0"/>
              <a:t>Caucho sin vulcanizar</a:t>
            </a:r>
            <a:endParaRPr lang="en-US" sz="1400" b="1" dirty="0"/>
          </a:p>
        </p:txBody>
      </p:sp>
      <p:sp>
        <p:nvSpPr>
          <p:cNvPr id="7" name="CuadroTexto 6"/>
          <p:cNvSpPr txBox="1"/>
          <p:nvPr/>
        </p:nvSpPr>
        <p:spPr>
          <a:xfrm>
            <a:off x="6096000" y="4092697"/>
            <a:ext cx="2129246" cy="307777"/>
          </a:xfrm>
          <a:prstGeom prst="rect">
            <a:avLst/>
          </a:prstGeom>
          <a:noFill/>
        </p:spPr>
        <p:txBody>
          <a:bodyPr wrap="square" rtlCol="0">
            <a:spAutoFit/>
          </a:bodyPr>
          <a:lstStyle/>
          <a:p>
            <a:r>
              <a:rPr lang="es-ES" sz="1400" b="1" dirty="0"/>
              <a:t>Caucho vulcanizado</a:t>
            </a:r>
            <a:endParaRPr lang="en-US" sz="1400" b="1" dirty="0"/>
          </a:p>
        </p:txBody>
      </p:sp>
      <p:pic>
        <p:nvPicPr>
          <p:cNvPr id="8" name="Imagen 7"/>
          <p:cNvPicPr>
            <a:picLocks noChangeAspect="1"/>
          </p:cNvPicPr>
          <p:nvPr/>
        </p:nvPicPr>
        <p:blipFill>
          <a:blip r:embed="rId3"/>
          <a:stretch>
            <a:fillRect/>
          </a:stretch>
        </p:blipFill>
        <p:spPr>
          <a:xfrm>
            <a:off x="8978667" y="2255355"/>
            <a:ext cx="2996829" cy="1837342"/>
          </a:xfrm>
          <a:prstGeom prst="rect">
            <a:avLst/>
          </a:prstGeom>
        </p:spPr>
      </p:pic>
      <p:sp>
        <p:nvSpPr>
          <p:cNvPr id="9" name="CuadroTexto 8">
            <a:extLst>
              <a:ext uri="{FF2B5EF4-FFF2-40B4-BE49-F238E27FC236}">
                <a16:creationId xmlns:a16="http://schemas.microsoft.com/office/drawing/2014/main" id="{4EFC5E83-25B2-45A3-BC8D-A9BE3CCB607B}"/>
              </a:ext>
            </a:extLst>
          </p:cNvPr>
          <p:cNvSpPr txBox="1"/>
          <p:nvPr/>
        </p:nvSpPr>
        <p:spPr>
          <a:xfrm>
            <a:off x="1766835" y="4670793"/>
            <a:ext cx="6098344" cy="369332"/>
          </a:xfrm>
          <a:prstGeom prst="rect">
            <a:avLst/>
          </a:prstGeom>
          <a:noFill/>
        </p:spPr>
        <p:txBody>
          <a:bodyPr wrap="square">
            <a:spAutoFit/>
          </a:bodyPr>
          <a:lstStyle/>
          <a:p>
            <a:r>
              <a:rPr lang="es-AR" b="1" dirty="0"/>
              <a:t>Elastómeros de interés industrial</a:t>
            </a:r>
          </a:p>
        </p:txBody>
      </p:sp>
      <p:sp>
        <p:nvSpPr>
          <p:cNvPr id="11" name="CuadroTexto 10">
            <a:extLst>
              <a:ext uri="{FF2B5EF4-FFF2-40B4-BE49-F238E27FC236}">
                <a16:creationId xmlns:a16="http://schemas.microsoft.com/office/drawing/2014/main" id="{0F020B37-919D-44AB-B6D3-35992D3EF1CC}"/>
              </a:ext>
            </a:extLst>
          </p:cNvPr>
          <p:cNvSpPr txBox="1"/>
          <p:nvPr/>
        </p:nvSpPr>
        <p:spPr>
          <a:xfrm>
            <a:off x="1766835" y="5310444"/>
            <a:ext cx="6098344" cy="1323439"/>
          </a:xfrm>
          <a:prstGeom prst="rect">
            <a:avLst/>
          </a:prstGeom>
          <a:noFill/>
        </p:spPr>
        <p:txBody>
          <a:bodyPr wrap="square">
            <a:spAutoFit/>
          </a:bodyPr>
          <a:lstStyle/>
          <a:p>
            <a:r>
              <a:rPr lang="es-AR" sz="1600" b="1" dirty="0">
                <a:solidFill>
                  <a:schemeClr val="accent1"/>
                </a:solidFill>
              </a:rPr>
              <a:t>1) CAUCHOS DIOLEFÍNICOS </a:t>
            </a:r>
          </a:p>
          <a:p>
            <a:r>
              <a:rPr lang="es-AR" sz="1600" b="1" dirty="0">
                <a:solidFill>
                  <a:schemeClr val="accent1"/>
                </a:solidFill>
              </a:rPr>
              <a:t>  </a:t>
            </a:r>
          </a:p>
          <a:p>
            <a:r>
              <a:rPr lang="es-AR" sz="1600" b="1" dirty="0">
                <a:solidFill>
                  <a:schemeClr val="accent1"/>
                </a:solidFill>
              </a:rPr>
              <a:t>2) CAUCHOS MONOOLEFÍNICOS  </a:t>
            </a:r>
          </a:p>
          <a:p>
            <a:r>
              <a:rPr lang="es-AR" sz="1600" b="1" dirty="0">
                <a:solidFill>
                  <a:schemeClr val="accent1"/>
                </a:solidFill>
              </a:rPr>
              <a:t> </a:t>
            </a:r>
          </a:p>
          <a:p>
            <a:r>
              <a:rPr lang="es-AR" sz="1600" b="1" dirty="0">
                <a:solidFill>
                  <a:schemeClr val="accent1"/>
                </a:solidFill>
              </a:rPr>
              <a:t>3) CAUCHOS DE USOS ESPECIALES    </a:t>
            </a:r>
          </a:p>
        </p:txBody>
      </p:sp>
      <p:sp>
        <p:nvSpPr>
          <p:cNvPr id="4" name="CuadroTexto 3">
            <a:extLst>
              <a:ext uri="{FF2B5EF4-FFF2-40B4-BE49-F238E27FC236}">
                <a16:creationId xmlns:a16="http://schemas.microsoft.com/office/drawing/2014/main" id="{11C0A776-AB39-968B-3E2D-BE205127922D}"/>
              </a:ext>
            </a:extLst>
          </p:cNvPr>
          <p:cNvSpPr txBox="1"/>
          <p:nvPr/>
        </p:nvSpPr>
        <p:spPr>
          <a:xfrm>
            <a:off x="1991918" y="1173414"/>
            <a:ext cx="9841896" cy="923330"/>
          </a:xfrm>
          <a:prstGeom prst="rect">
            <a:avLst/>
          </a:prstGeom>
          <a:noFill/>
        </p:spPr>
        <p:txBody>
          <a:bodyPr wrap="square">
            <a:spAutoFit/>
          </a:bodyPr>
          <a:lstStyle/>
          <a:p>
            <a:r>
              <a:rPr lang="es-AR" dirty="0"/>
              <a:t>Son materiales con comportamiento elástico y viscoelástico, formados por largas cadenas moleculares entrecruzadas de forma flexible. Esta estructura les permite estirarse hasta varias veces su longitud original y volver a su forma sin romperse</a:t>
            </a:r>
          </a:p>
        </p:txBody>
      </p:sp>
    </p:spTree>
    <p:extLst>
      <p:ext uri="{BB962C8B-B14F-4D97-AF65-F5344CB8AC3E}">
        <p14:creationId xmlns:p14="http://schemas.microsoft.com/office/powerpoint/2010/main" val="1787905596"/>
      </p:ext>
    </p:extLst>
  </p:cSld>
  <p:clrMapOvr>
    <a:masterClrMapping/>
  </p:clrMapOvr>
  <mc:AlternateContent xmlns:mc="http://schemas.openxmlformats.org/markup-compatibility/2006" xmlns:p14="http://schemas.microsoft.com/office/powerpoint/2010/main">
    <mc:Choice Requires="p14">
      <p:transition spd="slow" p14:dur="2000" advTm="147931"/>
    </mc:Choice>
    <mc:Fallback xmlns="">
      <p:transition spd="slow" advTm="1479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746DBC1-5380-8849-D08E-D99A7DEE6F24}"/>
              </a:ext>
            </a:extLst>
          </p:cNvPr>
          <p:cNvGraphicFramePr>
            <a:graphicFrameLocks noGrp="1"/>
          </p:cNvGraphicFramePr>
          <p:nvPr>
            <p:extLst>
              <p:ext uri="{D42A27DB-BD31-4B8C-83A1-F6EECF244321}">
                <p14:modId xmlns:p14="http://schemas.microsoft.com/office/powerpoint/2010/main" val="3273765925"/>
              </p:ext>
            </p:extLst>
          </p:nvPr>
        </p:nvGraphicFramePr>
        <p:xfrm>
          <a:off x="1773287" y="1459470"/>
          <a:ext cx="9790356" cy="3422019"/>
        </p:xfrm>
        <a:graphic>
          <a:graphicData uri="http://schemas.openxmlformats.org/drawingml/2006/table">
            <a:tbl>
              <a:tblPr firstRow="1" firstCol="1" bandRow="1">
                <a:tableStyleId>{5C22544A-7EE6-4342-B048-85BDC9FD1C3A}</a:tableStyleId>
              </a:tblPr>
              <a:tblGrid>
                <a:gridCol w="3263452">
                  <a:extLst>
                    <a:ext uri="{9D8B030D-6E8A-4147-A177-3AD203B41FA5}">
                      <a16:colId xmlns:a16="http://schemas.microsoft.com/office/drawing/2014/main" val="2104278423"/>
                    </a:ext>
                  </a:extLst>
                </a:gridCol>
                <a:gridCol w="3263452">
                  <a:extLst>
                    <a:ext uri="{9D8B030D-6E8A-4147-A177-3AD203B41FA5}">
                      <a16:colId xmlns:a16="http://schemas.microsoft.com/office/drawing/2014/main" val="3280287809"/>
                    </a:ext>
                  </a:extLst>
                </a:gridCol>
                <a:gridCol w="3263452">
                  <a:extLst>
                    <a:ext uri="{9D8B030D-6E8A-4147-A177-3AD203B41FA5}">
                      <a16:colId xmlns:a16="http://schemas.microsoft.com/office/drawing/2014/main" val="3552589777"/>
                    </a:ext>
                  </a:extLst>
                </a:gridCol>
              </a:tblGrid>
              <a:tr h="316013">
                <a:tc>
                  <a:txBody>
                    <a:bodyPr/>
                    <a:lstStyle/>
                    <a:p>
                      <a:pPr algn="ctr">
                        <a:lnSpc>
                          <a:spcPct val="107000"/>
                        </a:lnSpc>
                        <a:spcAft>
                          <a:spcPts val="800"/>
                        </a:spcAft>
                        <a:buNone/>
                      </a:pPr>
                      <a:r>
                        <a:rPr lang="es-AR" sz="1200" kern="0">
                          <a:effectLst/>
                        </a:rPr>
                        <a:t>Tipo de elastómero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Características destacadas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200" kern="0">
                          <a:effectLst/>
                        </a:rPr>
                        <a:t>Aplicaciones típicas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83570871"/>
                  </a:ext>
                </a:extLst>
              </a:tr>
              <a:tr h="316209">
                <a:tc>
                  <a:txBody>
                    <a:bodyPr/>
                    <a:lstStyle/>
                    <a:p>
                      <a:pPr>
                        <a:lnSpc>
                          <a:spcPct val="107000"/>
                        </a:lnSpc>
                        <a:spcAft>
                          <a:spcPts val="800"/>
                        </a:spcAft>
                        <a:buNone/>
                      </a:pPr>
                      <a:r>
                        <a:rPr lang="es-AR" sz="1200" kern="0">
                          <a:effectLst/>
                        </a:rPr>
                        <a:t>EPDM</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Resistente al ozono, agua y calor</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Sellos, juntas, techos, mangueras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03150027"/>
                  </a:ext>
                </a:extLst>
              </a:tr>
              <a:tr h="618397">
                <a:tc>
                  <a:txBody>
                    <a:bodyPr/>
                    <a:lstStyle/>
                    <a:p>
                      <a:pPr>
                        <a:lnSpc>
                          <a:spcPct val="107000"/>
                        </a:lnSpc>
                        <a:spcAft>
                          <a:spcPts val="800"/>
                        </a:spcAft>
                        <a:buNone/>
                      </a:pPr>
                      <a:r>
                        <a:rPr lang="es-AR" sz="1200" kern="0">
                          <a:effectLst/>
                        </a:rPr>
                        <a:t>SBR</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Buen comportamiento mecánico, económico</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Neumáticos, calzado, amortiguadores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47584151"/>
                  </a:ext>
                </a:extLst>
              </a:tr>
              <a:tr h="316209">
                <a:tc>
                  <a:txBody>
                    <a:bodyPr/>
                    <a:lstStyle/>
                    <a:p>
                      <a:pPr>
                        <a:lnSpc>
                          <a:spcPct val="107000"/>
                        </a:lnSpc>
                        <a:spcAft>
                          <a:spcPts val="800"/>
                        </a:spcAft>
                        <a:buNone/>
                      </a:pPr>
                      <a:r>
                        <a:rPr lang="es-AR" sz="1200" kern="0">
                          <a:effectLst/>
                        </a:rPr>
                        <a:t>NBR</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Resistente a aceites y combustibles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Juntas, guantes, mangueras hidráulicas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58338784"/>
                  </a:ext>
                </a:extLst>
              </a:tr>
              <a:tr h="618397">
                <a:tc>
                  <a:txBody>
                    <a:bodyPr/>
                    <a:lstStyle/>
                    <a:p>
                      <a:pPr>
                        <a:lnSpc>
                          <a:spcPct val="107000"/>
                        </a:lnSpc>
                        <a:spcAft>
                          <a:spcPts val="800"/>
                        </a:spcAft>
                        <a:buNone/>
                      </a:pPr>
                      <a:r>
                        <a:rPr lang="es-AR" sz="1200" kern="0">
                          <a:effectLst/>
                        </a:rPr>
                        <a:t>Silicona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elasticidad, biocompatible, térmica</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Prótesis, utensilios, selladores médicos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856474"/>
                  </a:ext>
                </a:extLst>
              </a:tr>
              <a:tr h="618397">
                <a:tc>
                  <a:txBody>
                    <a:bodyPr/>
                    <a:lstStyle/>
                    <a:p>
                      <a:pPr>
                        <a:lnSpc>
                          <a:spcPct val="107000"/>
                        </a:lnSpc>
                        <a:spcAft>
                          <a:spcPts val="800"/>
                        </a:spcAft>
                        <a:buNone/>
                      </a:pPr>
                      <a:r>
                        <a:rPr lang="es-AR" sz="1200" kern="0">
                          <a:effectLst/>
                        </a:rPr>
                        <a:t>Poliuretano (PU)</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Alta resistencia al desgaste y abrasión</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Ruedas, recubrimientos, espumas técnicas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9497471"/>
                  </a:ext>
                </a:extLst>
              </a:tr>
              <a:tr h="618397">
                <a:tc>
                  <a:txBody>
                    <a:bodyPr/>
                    <a:lstStyle/>
                    <a:p>
                      <a:pPr>
                        <a:lnSpc>
                          <a:spcPct val="107000"/>
                        </a:lnSpc>
                        <a:spcAft>
                          <a:spcPts val="800"/>
                        </a:spcAft>
                        <a:buNone/>
                      </a:pPr>
                      <a:r>
                        <a:rPr lang="es-AR" sz="1200" kern="0">
                          <a:effectLst/>
                        </a:rPr>
                        <a:t>TPE (termoplásticos elastómeros)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a:effectLst/>
                        </a:rPr>
                        <a:t>Procesables como termoplásticos</a:t>
                      </a:r>
                      <a:endParaRPr lang="es-A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200" kern="0" dirty="0">
                          <a:effectLst/>
                        </a:rPr>
                        <a:t>Empaques, conectores, juguetes, calzado</a:t>
                      </a:r>
                      <a:endParaRPr lang="es-A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41227143"/>
                  </a:ext>
                </a:extLst>
              </a:tr>
            </a:tbl>
          </a:graphicData>
        </a:graphic>
      </p:graphicFrame>
      <p:sp>
        <p:nvSpPr>
          <p:cNvPr id="3" name="CuadroTexto 2">
            <a:extLst>
              <a:ext uri="{FF2B5EF4-FFF2-40B4-BE49-F238E27FC236}">
                <a16:creationId xmlns:a16="http://schemas.microsoft.com/office/drawing/2014/main" id="{A350068B-4690-8D17-599F-774285A4B960}"/>
              </a:ext>
            </a:extLst>
          </p:cNvPr>
          <p:cNvSpPr txBox="1"/>
          <p:nvPr/>
        </p:nvSpPr>
        <p:spPr>
          <a:xfrm>
            <a:off x="4360985" y="492370"/>
            <a:ext cx="3727938" cy="369332"/>
          </a:xfrm>
          <a:prstGeom prst="rect">
            <a:avLst/>
          </a:prstGeom>
          <a:noFill/>
        </p:spPr>
        <p:txBody>
          <a:bodyPr wrap="square" rtlCol="0">
            <a:spAutoFit/>
          </a:bodyPr>
          <a:lstStyle/>
          <a:p>
            <a:r>
              <a:rPr lang="es-AR" b="1" dirty="0"/>
              <a:t>Principales tipos y aplicaciones</a:t>
            </a:r>
          </a:p>
        </p:txBody>
      </p:sp>
    </p:spTree>
    <p:extLst>
      <p:ext uri="{BB962C8B-B14F-4D97-AF65-F5344CB8AC3E}">
        <p14:creationId xmlns:p14="http://schemas.microsoft.com/office/powerpoint/2010/main" val="686226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p:cNvSpPr txBox="1"/>
          <p:nvPr/>
        </p:nvSpPr>
        <p:spPr>
          <a:xfrm>
            <a:off x="1626597" y="542119"/>
            <a:ext cx="5447212" cy="369332"/>
          </a:xfrm>
          <a:prstGeom prst="rect">
            <a:avLst/>
          </a:prstGeom>
          <a:noFill/>
        </p:spPr>
        <p:txBody>
          <a:bodyPr wrap="square" rtlCol="0">
            <a:spAutoFit/>
          </a:bodyPr>
          <a:lstStyle/>
          <a:p>
            <a:r>
              <a:rPr lang="es-ES" b="1" dirty="0">
                <a:solidFill>
                  <a:schemeClr val="accent1"/>
                </a:solidFill>
              </a:rPr>
              <a:t>Derivados del caucho</a:t>
            </a:r>
            <a:endParaRPr lang="en-US" b="1" dirty="0">
              <a:solidFill>
                <a:schemeClr val="accent1"/>
              </a:solidFill>
            </a:endParaRPr>
          </a:p>
        </p:txBody>
      </p:sp>
      <p:pic>
        <p:nvPicPr>
          <p:cNvPr id="4" name="Imagen 3"/>
          <p:cNvPicPr>
            <a:picLocks noChangeAspect="1"/>
          </p:cNvPicPr>
          <p:nvPr/>
        </p:nvPicPr>
        <p:blipFill>
          <a:blip r:embed="rId2"/>
          <a:stretch>
            <a:fillRect/>
          </a:stretch>
        </p:blipFill>
        <p:spPr>
          <a:xfrm>
            <a:off x="2779939" y="1428020"/>
            <a:ext cx="1556930" cy="2229241"/>
          </a:xfrm>
          <a:prstGeom prst="rect">
            <a:avLst/>
          </a:prstGeom>
        </p:spPr>
      </p:pic>
      <p:pic>
        <p:nvPicPr>
          <p:cNvPr id="5" name="Imagen 4"/>
          <p:cNvPicPr>
            <a:picLocks noChangeAspect="1"/>
          </p:cNvPicPr>
          <p:nvPr/>
        </p:nvPicPr>
        <p:blipFill>
          <a:blip r:embed="rId3"/>
          <a:stretch>
            <a:fillRect/>
          </a:stretch>
        </p:blipFill>
        <p:spPr>
          <a:xfrm>
            <a:off x="6452509" y="1428020"/>
            <a:ext cx="2193855" cy="2229240"/>
          </a:xfrm>
          <a:prstGeom prst="rect">
            <a:avLst/>
          </a:prstGeom>
        </p:spPr>
      </p:pic>
      <p:sp>
        <p:nvSpPr>
          <p:cNvPr id="6" name="CuadroTexto 5"/>
          <p:cNvSpPr txBox="1"/>
          <p:nvPr/>
        </p:nvSpPr>
        <p:spPr>
          <a:xfrm>
            <a:off x="4589962" y="2404140"/>
            <a:ext cx="1149531" cy="276999"/>
          </a:xfrm>
          <a:prstGeom prst="rect">
            <a:avLst/>
          </a:prstGeom>
          <a:noFill/>
        </p:spPr>
        <p:txBody>
          <a:bodyPr wrap="square" rtlCol="0">
            <a:spAutoFit/>
          </a:bodyPr>
          <a:lstStyle/>
          <a:p>
            <a:r>
              <a:rPr lang="es-ES" sz="1200" dirty="0"/>
              <a:t>Látex</a:t>
            </a:r>
            <a:endParaRPr lang="en-US" sz="1200" dirty="0"/>
          </a:p>
        </p:txBody>
      </p:sp>
      <p:sp>
        <p:nvSpPr>
          <p:cNvPr id="7" name="CuadroTexto 6"/>
          <p:cNvSpPr txBox="1"/>
          <p:nvPr/>
        </p:nvSpPr>
        <p:spPr>
          <a:xfrm>
            <a:off x="8706237" y="2416772"/>
            <a:ext cx="1306285" cy="276999"/>
          </a:xfrm>
          <a:prstGeom prst="rect">
            <a:avLst/>
          </a:prstGeom>
          <a:noFill/>
        </p:spPr>
        <p:txBody>
          <a:bodyPr wrap="square" rtlCol="0">
            <a:spAutoFit/>
          </a:bodyPr>
          <a:lstStyle/>
          <a:p>
            <a:r>
              <a:rPr lang="es-ES" sz="1200" dirty="0"/>
              <a:t>Caucho</a:t>
            </a:r>
            <a:endParaRPr lang="en-US" sz="1200" dirty="0"/>
          </a:p>
        </p:txBody>
      </p:sp>
      <p:sp>
        <p:nvSpPr>
          <p:cNvPr id="8" name="CuadroTexto 7"/>
          <p:cNvSpPr txBox="1"/>
          <p:nvPr/>
        </p:nvSpPr>
        <p:spPr>
          <a:xfrm>
            <a:off x="1626597" y="3811040"/>
            <a:ext cx="2306683" cy="369332"/>
          </a:xfrm>
          <a:prstGeom prst="rect">
            <a:avLst/>
          </a:prstGeom>
          <a:noFill/>
        </p:spPr>
        <p:txBody>
          <a:bodyPr wrap="square" rtlCol="0">
            <a:spAutoFit/>
          </a:bodyPr>
          <a:lstStyle/>
          <a:p>
            <a:r>
              <a:rPr lang="es-ES" b="1" dirty="0">
                <a:solidFill>
                  <a:schemeClr val="accent1"/>
                </a:solidFill>
              </a:rPr>
              <a:t>Siliconas</a:t>
            </a:r>
            <a:endParaRPr lang="en-US" b="1" dirty="0">
              <a:solidFill>
                <a:schemeClr val="accent1"/>
              </a:solidFill>
            </a:endParaRPr>
          </a:p>
        </p:txBody>
      </p:sp>
      <p:pic>
        <p:nvPicPr>
          <p:cNvPr id="10" name="Imagen 9"/>
          <p:cNvPicPr>
            <a:picLocks noChangeAspect="1"/>
          </p:cNvPicPr>
          <p:nvPr/>
        </p:nvPicPr>
        <p:blipFill>
          <a:blip r:embed="rId4"/>
          <a:stretch>
            <a:fillRect/>
          </a:stretch>
        </p:blipFill>
        <p:spPr>
          <a:xfrm>
            <a:off x="1442231" y="4543160"/>
            <a:ext cx="3902603" cy="1364713"/>
          </a:xfrm>
          <a:prstGeom prst="rect">
            <a:avLst/>
          </a:prstGeom>
        </p:spPr>
      </p:pic>
      <p:pic>
        <p:nvPicPr>
          <p:cNvPr id="11" name="Imagen 10"/>
          <p:cNvPicPr>
            <a:picLocks noChangeAspect="1"/>
          </p:cNvPicPr>
          <p:nvPr/>
        </p:nvPicPr>
        <p:blipFill>
          <a:blip r:embed="rId5"/>
          <a:stretch>
            <a:fillRect/>
          </a:stretch>
        </p:blipFill>
        <p:spPr>
          <a:xfrm>
            <a:off x="7505571" y="4543159"/>
            <a:ext cx="1478525" cy="1364712"/>
          </a:xfrm>
          <a:prstGeom prst="rect">
            <a:avLst/>
          </a:prstGeom>
        </p:spPr>
      </p:pic>
      <p:sp>
        <p:nvSpPr>
          <p:cNvPr id="12" name="CuadroTexto 11"/>
          <p:cNvSpPr txBox="1"/>
          <p:nvPr/>
        </p:nvSpPr>
        <p:spPr>
          <a:xfrm>
            <a:off x="2635840" y="6132161"/>
            <a:ext cx="1845128" cy="276999"/>
          </a:xfrm>
          <a:prstGeom prst="rect">
            <a:avLst/>
          </a:prstGeom>
          <a:noFill/>
        </p:spPr>
        <p:txBody>
          <a:bodyPr wrap="square" rtlCol="0">
            <a:spAutoFit/>
          </a:bodyPr>
          <a:lstStyle/>
          <a:p>
            <a:r>
              <a:rPr lang="es-ES" sz="1200" dirty="0"/>
              <a:t>Pistola de silicona</a:t>
            </a:r>
            <a:endParaRPr lang="en-US" sz="1200" dirty="0"/>
          </a:p>
        </p:txBody>
      </p:sp>
      <p:sp>
        <p:nvSpPr>
          <p:cNvPr id="13" name="CuadroTexto 12"/>
          <p:cNvSpPr txBox="1"/>
          <p:nvPr/>
        </p:nvSpPr>
        <p:spPr>
          <a:xfrm>
            <a:off x="9130779" y="5087015"/>
            <a:ext cx="1763485" cy="276999"/>
          </a:xfrm>
          <a:prstGeom prst="rect">
            <a:avLst/>
          </a:prstGeom>
          <a:noFill/>
        </p:spPr>
        <p:txBody>
          <a:bodyPr wrap="square" rtlCol="0">
            <a:spAutoFit/>
          </a:bodyPr>
          <a:lstStyle/>
          <a:p>
            <a:r>
              <a:rPr lang="es-ES" sz="1200" dirty="0"/>
              <a:t>Corazón </a:t>
            </a:r>
            <a:r>
              <a:rPr lang="es-ES" sz="1200" dirty="0" err="1"/>
              <a:t>artficial</a:t>
            </a:r>
            <a:endParaRPr lang="en-US" sz="1200" dirty="0"/>
          </a:p>
        </p:txBody>
      </p:sp>
    </p:spTree>
    <p:extLst>
      <p:ext uri="{BB962C8B-B14F-4D97-AF65-F5344CB8AC3E}">
        <p14:creationId xmlns:p14="http://schemas.microsoft.com/office/powerpoint/2010/main" val="1523853059"/>
      </p:ext>
    </p:extLst>
  </p:cSld>
  <p:clrMapOvr>
    <a:masterClrMapping/>
  </p:clrMapOvr>
  <mc:AlternateContent xmlns:mc="http://schemas.openxmlformats.org/markup-compatibility/2006" xmlns:p14="http://schemas.microsoft.com/office/powerpoint/2010/main">
    <mc:Choice Requires="p14">
      <p:transition spd="slow" p14:dur="2000" advTm="95900"/>
    </mc:Choice>
    <mc:Fallback xmlns="">
      <p:transition spd="slow" advTm="959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ángulo 1"/>
          <p:cNvSpPr/>
          <p:nvPr/>
        </p:nvSpPr>
        <p:spPr>
          <a:xfrm>
            <a:off x="1476105" y="200357"/>
            <a:ext cx="10502536" cy="369332"/>
          </a:xfrm>
          <a:prstGeom prst="rect">
            <a:avLst/>
          </a:prstGeom>
        </p:spPr>
        <p:txBody>
          <a:bodyPr wrap="square">
            <a:spAutoFit/>
          </a:bodyPr>
          <a:lstStyle/>
          <a:p>
            <a:pPr marL="285750" indent="-285750">
              <a:buFont typeface="Wingdings" panose="05000000000000000000" pitchFamily="2" charset="2"/>
              <a:buChar char="q"/>
            </a:pPr>
            <a:r>
              <a:rPr lang="es-ES" b="1" dirty="0">
                <a:solidFill>
                  <a:schemeClr val="accent1"/>
                </a:solidFill>
              </a:rPr>
              <a:t> Fabricación de plásticos</a:t>
            </a:r>
          </a:p>
        </p:txBody>
      </p:sp>
      <p:pic>
        <p:nvPicPr>
          <p:cNvPr id="3" name="Imagen 2"/>
          <p:cNvPicPr>
            <a:picLocks noChangeAspect="1"/>
          </p:cNvPicPr>
          <p:nvPr/>
        </p:nvPicPr>
        <p:blipFill>
          <a:blip r:embed="rId2"/>
          <a:stretch>
            <a:fillRect/>
          </a:stretch>
        </p:blipFill>
        <p:spPr>
          <a:xfrm>
            <a:off x="1347707" y="3427897"/>
            <a:ext cx="5296546" cy="1911125"/>
          </a:xfrm>
          <a:prstGeom prst="rect">
            <a:avLst/>
          </a:prstGeom>
        </p:spPr>
      </p:pic>
      <p:pic>
        <p:nvPicPr>
          <p:cNvPr id="4" name="Imagen 3"/>
          <p:cNvPicPr>
            <a:picLocks noChangeAspect="1"/>
          </p:cNvPicPr>
          <p:nvPr/>
        </p:nvPicPr>
        <p:blipFill>
          <a:blip r:embed="rId3"/>
          <a:stretch>
            <a:fillRect/>
          </a:stretch>
        </p:blipFill>
        <p:spPr>
          <a:xfrm>
            <a:off x="7122603" y="3058460"/>
            <a:ext cx="4768077" cy="3337654"/>
          </a:xfrm>
          <a:prstGeom prst="rect">
            <a:avLst/>
          </a:prstGeom>
        </p:spPr>
      </p:pic>
      <p:sp>
        <p:nvSpPr>
          <p:cNvPr id="5" name="CuadroTexto 4"/>
          <p:cNvSpPr txBox="1"/>
          <p:nvPr/>
        </p:nvSpPr>
        <p:spPr>
          <a:xfrm>
            <a:off x="2529840" y="5369306"/>
            <a:ext cx="3566160" cy="307777"/>
          </a:xfrm>
          <a:prstGeom prst="rect">
            <a:avLst/>
          </a:prstGeom>
          <a:noFill/>
        </p:spPr>
        <p:txBody>
          <a:bodyPr wrap="square" rtlCol="0">
            <a:spAutoFit/>
          </a:bodyPr>
          <a:lstStyle/>
          <a:p>
            <a:r>
              <a:rPr lang="es-ES" sz="1400" dirty="0"/>
              <a:t>Esquema de una extrusora</a:t>
            </a:r>
            <a:endParaRPr lang="en-US" sz="1400" dirty="0"/>
          </a:p>
        </p:txBody>
      </p:sp>
      <p:sp>
        <p:nvSpPr>
          <p:cNvPr id="6" name="CuadroTexto 5"/>
          <p:cNvSpPr txBox="1"/>
          <p:nvPr/>
        </p:nvSpPr>
        <p:spPr>
          <a:xfrm>
            <a:off x="9093218" y="2750683"/>
            <a:ext cx="966652" cy="307777"/>
          </a:xfrm>
          <a:prstGeom prst="rect">
            <a:avLst/>
          </a:prstGeom>
          <a:noFill/>
        </p:spPr>
        <p:txBody>
          <a:bodyPr wrap="square" rtlCol="0">
            <a:spAutoFit/>
          </a:bodyPr>
          <a:lstStyle/>
          <a:p>
            <a:r>
              <a:rPr lang="es-ES" sz="1400" dirty="0"/>
              <a:t>Extrusora</a:t>
            </a:r>
            <a:endParaRPr lang="en-US" sz="1400" dirty="0"/>
          </a:p>
        </p:txBody>
      </p:sp>
      <p:sp>
        <p:nvSpPr>
          <p:cNvPr id="8" name="CuadroTexto 7">
            <a:extLst>
              <a:ext uri="{FF2B5EF4-FFF2-40B4-BE49-F238E27FC236}">
                <a16:creationId xmlns:a16="http://schemas.microsoft.com/office/drawing/2014/main" id="{8A7DD4C6-3332-4F3F-58A1-B15E292E74BB}"/>
              </a:ext>
            </a:extLst>
          </p:cNvPr>
          <p:cNvSpPr txBox="1"/>
          <p:nvPr/>
        </p:nvSpPr>
        <p:spPr>
          <a:xfrm>
            <a:off x="1476105" y="1180917"/>
            <a:ext cx="9088732" cy="1200329"/>
          </a:xfrm>
          <a:prstGeom prst="rect">
            <a:avLst/>
          </a:prstGeom>
          <a:noFill/>
        </p:spPr>
        <p:txBody>
          <a:bodyPr wrap="square">
            <a:spAutoFit/>
          </a:bodyPr>
          <a:lstStyle/>
          <a:p>
            <a:r>
              <a:rPr lang="es-AR" dirty="0"/>
              <a:t>•	Proceso: El plástico fundido se empuja a través una boquilla con forma definida.</a:t>
            </a:r>
          </a:p>
          <a:p>
            <a:r>
              <a:rPr lang="es-AR" dirty="0"/>
              <a:t>•	Ventajas: Producción continua de perfiles, tubos, láminas.</a:t>
            </a:r>
          </a:p>
          <a:p>
            <a:r>
              <a:rPr lang="es-AR" dirty="0"/>
              <a:t>•	Aplicaciones: Tuberías, cables, films, perfiles de ventanas.</a:t>
            </a:r>
          </a:p>
        </p:txBody>
      </p:sp>
    </p:spTree>
    <p:extLst>
      <p:ext uri="{BB962C8B-B14F-4D97-AF65-F5344CB8AC3E}">
        <p14:creationId xmlns:p14="http://schemas.microsoft.com/office/powerpoint/2010/main" val="2641200788"/>
      </p:ext>
    </p:extLst>
  </p:cSld>
  <p:clrMapOvr>
    <a:masterClrMapping/>
  </p:clrMapOvr>
  <mc:AlternateContent xmlns:mc="http://schemas.openxmlformats.org/markup-compatibility/2006" xmlns:p14="http://schemas.microsoft.com/office/powerpoint/2010/main">
    <mc:Choice Requires="p14">
      <p:transition spd="slow" p14:dur="2000" advTm="160848"/>
    </mc:Choice>
    <mc:Fallback xmlns="">
      <p:transition spd="slow" advTm="16084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34F3A5-8120-40F5-DF18-E321C822410B}"/>
              </a:ext>
            </a:extLst>
          </p:cNvPr>
          <p:cNvSpPr txBox="1"/>
          <p:nvPr/>
        </p:nvSpPr>
        <p:spPr>
          <a:xfrm>
            <a:off x="2430193" y="448380"/>
            <a:ext cx="6098344" cy="369332"/>
          </a:xfrm>
          <a:prstGeom prst="rect">
            <a:avLst/>
          </a:prstGeom>
          <a:noFill/>
        </p:spPr>
        <p:txBody>
          <a:bodyPr wrap="square">
            <a:spAutoFit/>
          </a:bodyPr>
          <a:lstStyle/>
          <a:p>
            <a:r>
              <a:rPr lang="es-AR" dirty="0"/>
              <a:t>Moldeo a presión</a:t>
            </a:r>
          </a:p>
        </p:txBody>
      </p:sp>
      <p:pic>
        <p:nvPicPr>
          <p:cNvPr id="4" name="Imagen 3">
            <a:extLst>
              <a:ext uri="{FF2B5EF4-FFF2-40B4-BE49-F238E27FC236}">
                <a16:creationId xmlns:a16="http://schemas.microsoft.com/office/drawing/2014/main" id="{3DAEA00C-2C84-82E9-E839-CD569465DFF3}"/>
              </a:ext>
            </a:extLst>
          </p:cNvPr>
          <p:cNvPicPr>
            <a:picLocks noChangeAspect="1"/>
          </p:cNvPicPr>
          <p:nvPr/>
        </p:nvPicPr>
        <p:blipFill>
          <a:blip r:embed="rId2"/>
          <a:stretch>
            <a:fillRect/>
          </a:stretch>
        </p:blipFill>
        <p:spPr>
          <a:xfrm>
            <a:off x="7624374" y="2320205"/>
            <a:ext cx="1463167" cy="1524132"/>
          </a:xfrm>
          <a:prstGeom prst="rect">
            <a:avLst/>
          </a:prstGeom>
        </p:spPr>
      </p:pic>
      <p:pic>
        <p:nvPicPr>
          <p:cNvPr id="5" name="Imagen 4">
            <a:extLst>
              <a:ext uri="{FF2B5EF4-FFF2-40B4-BE49-F238E27FC236}">
                <a16:creationId xmlns:a16="http://schemas.microsoft.com/office/drawing/2014/main" id="{F480E05E-E214-CBEA-02D7-559B9D52616E}"/>
              </a:ext>
            </a:extLst>
          </p:cNvPr>
          <p:cNvPicPr>
            <a:picLocks noChangeAspect="1"/>
          </p:cNvPicPr>
          <p:nvPr/>
        </p:nvPicPr>
        <p:blipFill>
          <a:blip r:embed="rId3"/>
          <a:stretch>
            <a:fillRect/>
          </a:stretch>
        </p:blipFill>
        <p:spPr>
          <a:xfrm>
            <a:off x="9668382" y="2125116"/>
            <a:ext cx="2078916" cy="1914310"/>
          </a:xfrm>
          <a:prstGeom prst="rect">
            <a:avLst/>
          </a:prstGeom>
        </p:spPr>
      </p:pic>
      <p:sp>
        <p:nvSpPr>
          <p:cNvPr id="7" name="CuadroTexto 6">
            <a:extLst>
              <a:ext uri="{FF2B5EF4-FFF2-40B4-BE49-F238E27FC236}">
                <a16:creationId xmlns:a16="http://schemas.microsoft.com/office/drawing/2014/main" id="{C1989701-7090-B21E-7A7E-9461B45A2177}"/>
              </a:ext>
            </a:extLst>
          </p:cNvPr>
          <p:cNvSpPr txBox="1"/>
          <p:nvPr/>
        </p:nvSpPr>
        <p:spPr>
          <a:xfrm>
            <a:off x="7523871" y="1719040"/>
            <a:ext cx="6098344" cy="307777"/>
          </a:xfrm>
          <a:prstGeom prst="rect">
            <a:avLst/>
          </a:prstGeom>
          <a:noFill/>
        </p:spPr>
        <p:txBody>
          <a:bodyPr wrap="square">
            <a:spAutoFit/>
          </a:bodyPr>
          <a:lstStyle/>
          <a:p>
            <a:r>
              <a:rPr lang="es-AR" sz="1400" dirty="0"/>
              <a:t>Unión de matrices</a:t>
            </a:r>
          </a:p>
        </p:txBody>
      </p:sp>
      <p:sp>
        <p:nvSpPr>
          <p:cNvPr id="9" name="CuadroTexto 8">
            <a:extLst>
              <a:ext uri="{FF2B5EF4-FFF2-40B4-BE49-F238E27FC236}">
                <a16:creationId xmlns:a16="http://schemas.microsoft.com/office/drawing/2014/main" id="{2CF90F00-3DBA-F93C-71DC-37FECADA192A}"/>
              </a:ext>
            </a:extLst>
          </p:cNvPr>
          <p:cNvSpPr txBox="1"/>
          <p:nvPr/>
        </p:nvSpPr>
        <p:spPr>
          <a:xfrm>
            <a:off x="9668382" y="1664617"/>
            <a:ext cx="2078916" cy="307777"/>
          </a:xfrm>
          <a:prstGeom prst="rect">
            <a:avLst/>
          </a:prstGeom>
          <a:noFill/>
        </p:spPr>
        <p:txBody>
          <a:bodyPr wrap="square">
            <a:spAutoFit/>
          </a:bodyPr>
          <a:lstStyle/>
          <a:p>
            <a:r>
              <a:rPr lang="es-AR" sz="1400" dirty="0"/>
              <a:t>Entrada del plástico</a:t>
            </a:r>
          </a:p>
        </p:txBody>
      </p:sp>
      <p:sp>
        <p:nvSpPr>
          <p:cNvPr id="11" name="CuadroTexto 10">
            <a:extLst>
              <a:ext uri="{FF2B5EF4-FFF2-40B4-BE49-F238E27FC236}">
                <a16:creationId xmlns:a16="http://schemas.microsoft.com/office/drawing/2014/main" id="{CE5C43F1-9E14-8151-93E2-3A25FA075ADF}"/>
              </a:ext>
            </a:extLst>
          </p:cNvPr>
          <p:cNvSpPr txBox="1"/>
          <p:nvPr/>
        </p:nvSpPr>
        <p:spPr>
          <a:xfrm>
            <a:off x="1800665" y="919987"/>
            <a:ext cx="9791113" cy="646331"/>
          </a:xfrm>
          <a:prstGeom prst="rect">
            <a:avLst/>
          </a:prstGeom>
          <a:noFill/>
        </p:spPr>
        <p:txBody>
          <a:bodyPr wrap="square">
            <a:spAutoFit/>
          </a:bodyPr>
          <a:lstStyle/>
          <a:p>
            <a:r>
              <a:rPr lang="es-AR" dirty="0"/>
              <a:t>El moldeo a presión de polímeros se realiza mediante el moldeo por inyección y el moldeo por compresión.</a:t>
            </a:r>
          </a:p>
        </p:txBody>
      </p:sp>
      <p:pic>
        <p:nvPicPr>
          <p:cNvPr id="12" name="Imagen 11">
            <a:extLst>
              <a:ext uri="{FF2B5EF4-FFF2-40B4-BE49-F238E27FC236}">
                <a16:creationId xmlns:a16="http://schemas.microsoft.com/office/drawing/2014/main" id="{74B35D21-267D-9E45-2535-7B6E8BCCB0F0}"/>
              </a:ext>
            </a:extLst>
          </p:cNvPr>
          <p:cNvPicPr>
            <a:picLocks noChangeAspect="1"/>
          </p:cNvPicPr>
          <p:nvPr/>
        </p:nvPicPr>
        <p:blipFill>
          <a:blip r:embed="rId4"/>
          <a:stretch>
            <a:fillRect/>
          </a:stretch>
        </p:blipFill>
        <p:spPr>
          <a:xfrm>
            <a:off x="1618957" y="1877122"/>
            <a:ext cx="5715000" cy="2857500"/>
          </a:xfrm>
          <a:prstGeom prst="rect">
            <a:avLst/>
          </a:prstGeom>
        </p:spPr>
      </p:pic>
    </p:spTree>
    <p:extLst>
      <p:ext uri="{BB962C8B-B14F-4D97-AF65-F5344CB8AC3E}">
        <p14:creationId xmlns:p14="http://schemas.microsoft.com/office/powerpoint/2010/main" val="301241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p:cNvSpPr txBox="1"/>
          <p:nvPr/>
        </p:nvSpPr>
        <p:spPr>
          <a:xfrm>
            <a:off x="2022231" y="287945"/>
            <a:ext cx="5891348" cy="369332"/>
          </a:xfrm>
          <a:prstGeom prst="rect">
            <a:avLst/>
          </a:prstGeom>
          <a:noFill/>
        </p:spPr>
        <p:txBody>
          <a:bodyPr wrap="square" rtlCol="0">
            <a:spAutoFit/>
          </a:bodyPr>
          <a:lstStyle/>
          <a:p>
            <a:pPr marL="285750" indent="-285750">
              <a:buFont typeface="Wingdings" panose="05000000000000000000" pitchFamily="2" charset="2"/>
              <a:buChar char="q"/>
            </a:pPr>
            <a:r>
              <a:rPr lang="es-ES" b="1" dirty="0"/>
              <a:t>Termoplásticos de interés industrial</a:t>
            </a:r>
            <a:endParaRPr lang="en-US" b="1" dirty="0"/>
          </a:p>
        </p:txBody>
      </p:sp>
      <p:sp>
        <p:nvSpPr>
          <p:cNvPr id="3" name="Rectángulo 2"/>
          <p:cNvSpPr/>
          <p:nvPr/>
        </p:nvSpPr>
        <p:spPr>
          <a:xfrm>
            <a:off x="1545855" y="1454809"/>
            <a:ext cx="10095579" cy="5262979"/>
          </a:xfrm>
          <a:prstGeom prst="rect">
            <a:avLst/>
          </a:prstGeom>
        </p:spPr>
        <p:txBody>
          <a:bodyPr wrap="square">
            <a:spAutoFit/>
          </a:bodyPr>
          <a:lstStyle/>
          <a:p>
            <a:pPr marL="342900" indent="-342900" algn="just">
              <a:buFont typeface="+mj-lt"/>
              <a:buAutoNum type="arabicPeriod"/>
            </a:pPr>
            <a:r>
              <a:rPr lang="en-US" sz="1600" b="1" dirty="0" err="1">
                <a:solidFill>
                  <a:schemeClr val="accent1"/>
                </a:solidFill>
              </a:rPr>
              <a:t>Polímeros</a:t>
            </a:r>
            <a:r>
              <a:rPr lang="en-US" sz="1600" b="1" dirty="0">
                <a:solidFill>
                  <a:schemeClr val="accent1"/>
                </a:solidFill>
              </a:rPr>
              <a:t> </a:t>
            </a:r>
            <a:r>
              <a:rPr lang="en-US" sz="1600" b="1" dirty="0" err="1">
                <a:solidFill>
                  <a:schemeClr val="accent1"/>
                </a:solidFill>
              </a:rPr>
              <a:t>Vinílicos</a:t>
            </a:r>
            <a:endParaRPr lang="en-US" sz="1600" b="1" dirty="0">
              <a:solidFill>
                <a:schemeClr val="accent1"/>
              </a:solidFill>
            </a:endParaRPr>
          </a:p>
          <a:p>
            <a:pPr algn="just"/>
            <a:r>
              <a:rPr lang="en-US" sz="1600" b="1" dirty="0">
                <a:solidFill>
                  <a:schemeClr val="accent1"/>
                </a:solidFill>
              </a:rPr>
              <a:t> </a:t>
            </a:r>
            <a:r>
              <a:rPr lang="en-US" sz="1600" b="1" dirty="0" err="1">
                <a:solidFill>
                  <a:schemeClr val="accent1"/>
                </a:solidFill>
              </a:rPr>
              <a:t>Ejemplos</a:t>
            </a:r>
            <a:r>
              <a:rPr lang="en-US" sz="1600" b="1" dirty="0">
                <a:solidFill>
                  <a:schemeClr val="accent1"/>
                </a:solidFill>
              </a:rPr>
              <a:t>:</a:t>
            </a:r>
          </a:p>
          <a:p>
            <a:pPr algn="just"/>
            <a:r>
              <a:rPr lang="en-US" sz="1600" dirty="0"/>
              <a:t>•	PVC (</a:t>
            </a:r>
            <a:r>
              <a:rPr lang="en-US" sz="1600" dirty="0" err="1"/>
              <a:t>policloruro</a:t>
            </a:r>
            <a:r>
              <a:rPr lang="en-US" sz="1600" dirty="0"/>
              <a:t> de </a:t>
            </a:r>
            <a:r>
              <a:rPr lang="en-US" sz="1600" dirty="0" err="1"/>
              <a:t>vinilo</a:t>
            </a:r>
            <a:r>
              <a:rPr lang="en-US" sz="1600" dirty="0"/>
              <a:t>): </a:t>
            </a:r>
            <a:r>
              <a:rPr lang="en-US" sz="1600" dirty="0" err="1"/>
              <a:t>rígido</a:t>
            </a:r>
            <a:r>
              <a:rPr lang="en-US" sz="1600" dirty="0"/>
              <a:t> o flexible, </a:t>
            </a:r>
            <a:r>
              <a:rPr lang="en-US" sz="1600" dirty="0" err="1"/>
              <a:t>buen</a:t>
            </a:r>
            <a:r>
              <a:rPr lang="en-US" sz="1600" dirty="0"/>
              <a:t> </a:t>
            </a:r>
            <a:r>
              <a:rPr lang="en-US" sz="1600" dirty="0" err="1"/>
              <a:t>aislante</a:t>
            </a:r>
            <a:r>
              <a:rPr lang="en-US" sz="1600" dirty="0"/>
              <a:t> </a:t>
            </a:r>
            <a:r>
              <a:rPr lang="en-US" sz="1600" dirty="0" err="1"/>
              <a:t>eléctrico</a:t>
            </a:r>
            <a:r>
              <a:rPr lang="en-US" sz="1600" dirty="0"/>
              <a:t>, </a:t>
            </a:r>
            <a:r>
              <a:rPr lang="en-US" sz="1600" dirty="0" err="1"/>
              <a:t>resistente</a:t>
            </a:r>
            <a:r>
              <a:rPr lang="en-US" sz="1600" dirty="0"/>
              <a:t> al </a:t>
            </a:r>
            <a:r>
              <a:rPr lang="en-US" sz="1600" dirty="0" err="1"/>
              <a:t>fuego</a:t>
            </a:r>
            <a:r>
              <a:rPr lang="en-US" sz="1600" dirty="0"/>
              <a:t>.</a:t>
            </a:r>
          </a:p>
          <a:p>
            <a:pPr algn="just"/>
            <a:r>
              <a:rPr lang="en-US" sz="1600" dirty="0"/>
              <a:t>•	</a:t>
            </a:r>
            <a:r>
              <a:rPr lang="en-US" sz="1600" dirty="0" err="1"/>
              <a:t>PVAc</a:t>
            </a:r>
            <a:r>
              <a:rPr lang="en-US" sz="1600" dirty="0"/>
              <a:t> (</a:t>
            </a:r>
            <a:r>
              <a:rPr lang="en-US" sz="1600" dirty="0" err="1"/>
              <a:t>acetato</a:t>
            </a:r>
            <a:r>
              <a:rPr lang="en-US" sz="1600" dirty="0"/>
              <a:t> de </a:t>
            </a:r>
            <a:r>
              <a:rPr lang="en-US" sz="1600" dirty="0" err="1"/>
              <a:t>vinilo</a:t>
            </a:r>
            <a:r>
              <a:rPr lang="en-US" sz="1600" dirty="0"/>
              <a:t>): </a:t>
            </a:r>
            <a:r>
              <a:rPr lang="en-US" sz="1600" dirty="0" err="1"/>
              <a:t>usado</a:t>
            </a:r>
            <a:r>
              <a:rPr lang="en-US" sz="1600" dirty="0"/>
              <a:t> </a:t>
            </a:r>
            <a:r>
              <a:rPr lang="en-US" sz="1600" dirty="0" err="1"/>
              <a:t>en</a:t>
            </a:r>
            <a:r>
              <a:rPr lang="en-US" sz="1600" dirty="0"/>
              <a:t> </a:t>
            </a:r>
            <a:r>
              <a:rPr lang="en-US" sz="1600" dirty="0" err="1"/>
              <a:t>adhesivos</a:t>
            </a:r>
            <a:r>
              <a:rPr lang="en-US" sz="1600" dirty="0"/>
              <a:t>.</a:t>
            </a:r>
          </a:p>
          <a:p>
            <a:pPr algn="just"/>
            <a:r>
              <a:rPr lang="en-US" sz="1600" dirty="0"/>
              <a:t>•	PVA (alcohol </a:t>
            </a:r>
            <a:r>
              <a:rPr lang="en-US" sz="1600" dirty="0" err="1"/>
              <a:t>polivinílico</a:t>
            </a:r>
            <a:r>
              <a:rPr lang="en-US" sz="1600" dirty="0"/>
              <a:t>): soluble </a:t>
            </a:r>
            <a:r>
              <a:rPr lang="en-US" sz="1600" dirty="0" err="1"/>
              <a:t>en</a:t>
            </a:r>
            <a:r>
              <a:rPr lang="en-US" sz="1600" dirty="0"/>
              <a:t> </a:t>
            </a:r>
            <a:r>
              <a:rPr lang="en-US" sz="1600" dirty="0" err="1"/>
              <a:t>agua</a:t>
            </a:r>
            <a:r>
              <a:rPr lang="en-US" sz="1600" dirty="0"/>
              <a:t>, biodegradable.</a:t>
            </a:r>
          </a:p>
          <a:p>
            <a:pPr algn="just"/>
            <a:r>
              <a:rPr lang="en-US" sz="1600" dirty="0" err="1"/>
              <a:t>Aplicaciones</a:t>
            </a:r>
            <a:r>
              <a:rPr lang="en-US" sz="1600" dirty="0"/>
              <a:t>: cables, </a:t>
            </a:r>
            <a:r>
              <a:rPr lang="en-US" sz="1600" dirty="0" err="1"/>
              <a:t>tuberías</a:t>
            </a:r>
            <a:r>
              <a:rPr lang="en-US" sz="1600" dirty="0"/>
              <a:t>, </a:t>
            </a:r>
            <a:r>
              <a:rPr lang="en-US" sz="1600" dirty="0" err="1"/>
              <a:t>carpintería</a:t>
            </a:r>
            <a:r>
              <a:rPr lang="en-US" sz="1600" dirty="0"/>
              <a:t>, </a:t>
            </a:r>
            <a:r>
              <a:rPr lang="en-US" sz="1600" dirty="0" err="1"/>
              <a:t>adhesivos</a:t>
            </a:r>
            <a:r>
              <a:rPr lang="en-US" sz="1600" dirty="0"/>
              <a:t>, textiles.</a:t>
            </a:r>
          </a:p>
          <a:p>
            <a:pPr algn="just"/>
            <a:endParaRPr lang="en-US" sz="1600" dirty="0"/>
          </a:p>
          <a:p>
            <a:pPr marL="342900" indent="-342900" algn="just">
              <a:buFont typeface="+mj-lt"/>
              <a:buAutoNum type="arabicPeriod" startAt="2"/>
            </a:pPr>
            <a:r>
              <a:rPr lang="es-ES" sz="1600" b="1" dirty="0">
                <a:solidFill>
                  <a:schemeClr val="accent1"/>
                </a:solidFill>
              </a:rPr>
              <a:t>Poliésteres Saturados   </a:t>
            </a:r>
          </a:p>
          <a:p>
            <a:pPr algn="just"/>
            <a:r>
              <a:rPr lang="es-ES" sz="1600" b="1" dirty="0">
                <a:solidFill>
                  <a:schemeClr val="accent1"/>
                </a:solidFill>
              </a:rPr>
              <a:t>  </a:t>
            </a:r>
            <a:r>
              <a:rPr lang="es-AR" sz="1600" dirty="0"/>
              <a:t>Ejemplos:</a:t>
            </a:r>
          </a:p>
          <a:p>
            <a:pPr algn="just"/>
            <a:r>
              <a:rPr lang="es-AR" sz="1600" dirty="0"/>
              <a:t>•	PET (polietileno tereftalato): </a:t>
            </a:r>
            <a:r>
              <a:rPr lang="es-AR" sz="1600" dirty="0" err="1"/>
              <a:t>semicristalino</a:t>
            </a:r>
            <a:r>
              <a:rPr lang="es-AR" sz="1600" dirty="0"/>
              <a:t>, buena barrera a gases, reciclable.</a:t>
            </a:r>
          </a:p>
          <a:p>
            <a:pPr algn="just"/>
            <a:r>
              <a:rPr lang="es-AR" sz="1600" dirty="0"/>
              <a:t>•	PBT (</a:t>
            </a:r>
            <a:r>
              <a:rPr lang="es-AR" sz="1600" dirty="0" err="1"/>
              <a:t>polibutileno</a:t>
            </a:r>
            <a:r>
              <a:rPr lang="es-AR" sz="1600" dirty="0"/>
              <a:t> tereftalato): más flexible que PET, buena resistencia al impacto.</a:t>
            </a:r>
          </a:p>
          <a:p>
            <a:pPr algn="just"/>
            <a:r>
              <a:rPr lang="es-AR" sz="1600" dirty="0"/>
              <a:t>Aplicaciones: botellas, fibras textiles, conectores eléctricos, piezas automotrices.</a:t>
            </a:r>
          </a:p>
          <a:p>
            <a:pPr algn="just"/>
            <a:endParaRPr lang="es-ES" sz="1600" dirty="0">
              <a:solidFill>
                <a:schemeClr val="accent1">
                  <a:lumMod val="75000"/>
                </a:schemeClr>
              </a:solidFill>
            </a:endParaRPr>
          </a:p>
          <a:p>
            <a:pPr marL="342900" indent="-342900" algn="just">
              <a:buFont typeface="+mj-lt"/>
              <a:buAutoNum type="arabicPeriod" startAt="3"/>
            </a:pPr>
            <a:r>
              <a:rPr lang="es-ES" sz="1600" b="1" dirty="0">
                <a:solidFill>
                  <a:schemeClr val="accent1">
                    <a:lumMod val="75000"/>
                  </a:schemeClr>
                </a:solidFill>
              </a:rPr>
              <a:t>Policarbonato PC</a:t>
            </a:r>
            <a:endParaRPr lang="es-ES" sz="1600" b="1" dirty="0">
              <a:solidFill>
                <a:schemeClr val="accent1"/>
              </a:solidFill>
            </a:endParaRPr>
          </a:p>
          <a:p>
            <a:pPr algn="just"/>
            <a:r>
              <a:rPr lang="es-AR" sz="1600" dirty="0"/>
              <a:t>Polímero amorfo con grupos carbonato en su cadena. Alta resistencia al impacto y transparencia.</a:t>
            </a:r>
          </a:p>
          <a:p>
            <a:pPr algn="just"/>
            <a:r>
              <a:rPr lang="es-AR" sz="1600" dirty="0"/>
              <a:t>Propiedades:</a:t>
            </a:r>
          </a:p>
          <a:p>
            <a:pPr algn="just"/>
            <a:r>
              <a:rPr lang="es-AR" sz="1600" dirty="0"/>
              <a:t>•	Alta tenacidad</a:t>
            </a:r>
          </a:p>
          <a:p>
            <a:pPr algn="just"/>
            <a:r>
              <a:rPr lang="es-AR" sz="1600" dirty="0"/>
              <a:t>•	Buena estabilidad dimensional</a:t>
            </a:r>
          </a:p>
          <a:p>
            <a:pPr algn="just"/>
            <a:r>
              <a:rPr lang="es-AR" sz="1600" dirty="0"/>
              <a:t>•	Resistencia térmica moderada</a:t>
            </a:r>
          </a:p>
          <a:p>
            <a:pPr algn="just"/>
            <a:r>
              <a:rPr lang="es-AR" sz="1600" dirty="0"/>
              <a:t>Aplicaciones: lentes, cascos, componentes electrónicos, protección balística.</a:t>
            </a:r>
          </a:p>
          <a:p>
            <a:pPr marL="342900" indent="-342900" algn="just">
              <a:buAutoNum type="arabicPeriod" startAt="6"/>
            </a:pPr>
            <a:endParaRPr lang="es-ES" sz="1600" dirty="0"/>
          </a:p>
        </p:txBody>
      </p:sp>
      <p:sp>
        <p:nvSpPr>
          <p:cNvPr id="9" name="CuadroTexto 8">
            <a:extLst>
              <a:ext uri="{FF2B5EF4-FFF2-40B4-BE49-F238E27FC236}">
                <a16:creationId xmlns:a16="http://schemas.microsoft.com/office/drawing/2014/main" id="{7250930A-8C89-4B8E-9EB4-C5B36E003762}"/>
              </a:ext>
            </a:extLst>
          </p:cNvPr>
          <p:cNvSpPr txBox="1"/>
          <p:nvPr/>
        </p:nvSpPr>
        <p:spPr>
          <a:xfrm>
            <a:off x="2022231" y="722030"/>
            <a:ext cx="9142828" cy="861774"/>
          </a:xfrm>
          <a:prstGeom prst="rect">
            <a:avLst/>
          </a:prstGeom>
          <a:noFill/>
        </p:spPr>
        <p:txBody>
          <a:bodyPr wrap="square">
            <a:spAutoFit/>
          </a:bodyPr>
          <a:lstStyle/>
          <a:p>
            <a:r>
              <a:rPr lang="es-AR" sz="1600" dirty="0"/>
              <a:t>Los principales polímeros termoplásticos de uso industrial se clasifican en  las siguientes familias:</a:t>
            </a:r>
          </a:p>
          <a:p>
            <a:endParaRPr lang="es-AR" dirty="0"/>
          </a:p>
        </p:txBody>
      </p:sp>
    </p:spTree>
    <p:extLst>
      <p:ext uri="{BB962C8B-B14F-4D97-AF65-F5344CB8AC3E}">
        <p14:creationId xmlns:p14="http://schemas.microsoft.com/office/powerpoint/2010/main" val="887463906"/>
      </p:ext>
    </p:extLst>
  </p:cSld>
  <p:clrMapOvr>
    <a:masterClrMapping/>
  </p:clrMapOvr>
  <mc:AlternateContent xmlns:mc="http://schemas.openxmlformats.org/markup-compatibility/2006" xmlns:p14="http://schemas.microsoft.com/office/powerpoint/2010/main">
    <mc:Choice Requires="p14">
      <p:transition spd="slow" p14:dur="2000" advTm="122712"/>
    </mc:Choice>
    <mc:Fallback xmlns="">
      <p:transition spd="slow" advTm="12271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3487" t="30268" r="2078" b="34732"/>
          <a:stretch/>
        </p:blipFill>
        <p:spPr>
          <a:xfrm>
            <a:off x="7067005" y="875211"/>
            <a:ext cx="4480560" cy="2560320"/>
          </a:xfrm>
          <a:prstGeom prst="rect">
            <a:avLst/>
          </a:prstGeom>
        </p:spPr>
      </p:pic>
      <p:pic>
        <p:nvPicPr>
          <p:cNvPr id="3" name="Imagen 2"/>
          <p:cNvPicPr>
            <a:picLocks noChangeAspect="1"/>
          </p:cNvPicPr>
          <p:nvPr/>
        </p:nvPicPr>
        <p:blipFill rotWithShape="1">
          <a:blip r:embed="rId3"/>
          <a:srcRect l="63587" t="30446" r="2077" b="33356"/>
          <a:stretch/>
        </p:blipFill>
        <p:spPr>
          <a:xfrm>
            <a:off x="1755325" y="875211"/>
            <a:ext cx="4467498" cy="2647918"/>
          </a:xfrm>
          <a:prstGeom prst="rect">
            <a:avLst/>
          </a:prstGeom>
        </p:spPr>
      </p:pic>
      <p:pic>
        <p:nvPicPr>
          <p:cNvPr id="4" name="Imagen 3"/>
          <p:cNvPicPr>
            <a:picLocks noChangeAspect="1"/>
          </p:cNvPicPr>
          <p:nvPr/>
        </p:nvPicPr>
        <p:blipFill rotWithShape="1">
          <a:blip r:embed="rId4"/>
          <a:srcRect l="63788" t="30268" r="2077" b="34375"/>
          <a:stretch/>
        </p:blipFill>
        <p:spPr>
          <a:xfrm>
            <a:off x="1755325" y="3788230"/>
            <a:ext cx="4441371" cy="2586446"/>
          </a:xfrm>
          <a:prstGeom prst="rect">
            <a:avLst/>
          </a:prstGeom>
        </p:spPr>
      </p:pic>
      <p:pic>
        <p:nvPicPr>
          <p:cNvPr id="5" name="Imagen 4"/>
          <p:cNvPicPr>
            <a:picLocks noChangeAspect="1"/>
          </p:cNvPicPr>
          <p:nvPr/>
        </p:nvPicPr>
        <p:blipFill rotWithShape="1">
          <a:blip r:embed="rId5"/>
          <a:srcRect l="63788" t="30446" r="2077" b="33840"/>
          <a:stretch/>
        </p:blipFill>
        <p:spPr>
          <a:xfrm>
            <a:off x="7197635" y="3762104"/>
            <a:ext cx="4441372" cy="2612572"/>
          </a:xfrm>
          <a:prstGeom prst="rect">
            <a:avLst/>
          </a:prstGeom>
        </p:spPr>
      </p:pic>
      <p:sp>
        <p:nvSpPr>
          <p:cNvPr id="7" name="Flecha derecha 6"/>
          <p:cNvSpPr/>
          <p:nvPr/>
        </p:nvSpPr>
        <p:spPr>
          <a:xfrm rot="10800000">
            <a:off x="6222823" y="1908521"/>
            <a:ext cx="844182" cy="5812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abajo 7"/>
          <p:cNvSpPr/>
          <p:nvPr/>
        </p:nvSpPr>
        <p:spPr>
          <a:xfrm>
            <a:off x="3879669" y="3435531"/>
            <a:ext cx="809897" cy="352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echa derecha 8"/>
          <p:cNvSpPr/>
          <p:nvPr/>
        </p:nvSpPr>
        <p:spPr>
          <a:xfrm>
            <a:off x="6371658" y="4794070"/>
            <a:ext cx="77070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65236"/>
      </p:ext>
    </p:extLst>
  </p:cSld>
  <p:clrMapOvr>
    <a:masterClrMapping/>
  </p:clrMapOvr>
  <mc:AlternateContent xmlns:mc="http://schemas.openxmlformats.org/markup-compatibility/2006" xmlns:p14="http://schemas.microsoft.com/office/powerpoint/2010/main">
    <mc:Choice Requires="p14">
      <p:transition spd="slow" p14:dur="2000" advTm="83350"/>
    </mc:Choice>
    <mc:Fallback xmlns="">
      <p:transition spd="slow" advTm="8335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BBE35D-A523-FBBE-7679-FA6A5FD76196}"/>
              </a:ext>
            </a:extLst>
          </p:cNvPr>
          <p:cNvSpPr txBox="1"/>
          <p:nvPr/>
        </p:nvSpPr>
        <p:spPr>
          <a:xfrm>
            <a:off x="2236763" y="281354"/>
            <a:ext cx="7413674" cy="369332"/>
          </a:xfrm>
          <a:prstGeom prst="rect">
            <a:avLst/>
          </a:prstGeom>
          <a:noFill/>
        </p:spPr>
        <p:txBody>
          <a:bodyPr wrap="square" rtlCol="0">
            <a:spAutoFit/>
          </a:bodyPr>
          <a:lstStyle/>
          <a:p>
            <a:r>
              <a:rPr lang="es-AR" dirty="0"/>
              <a:t>Moldeo por compresión</a:t>
            </a:r>
          </a:p>
        </p:txBody>
      </p:sp>
      <p:sp>
        <p:nvSpPr>
          <p:cNvPr id="4" name="CuadroTexto 3">
            <a:extLst>
              <a:ext uri="{FF2B5EF4-FFF2-40B4-BE49-F238E27FC236}">
                <a16:creationId xmlns:a16="http://schemas.microsoft.com/office/drawing/2014/main" id="{07DBF2EE-7830-2E7E-7C64-200919BE80AF}"/>
              </a:ext>
            </a:extLst>
          </p:cNvPr>
          <p:cNvSpPr txBox="1"/>
          <p:nvPr/>
        </p:nvSpPr>
        <p:spPr>
          <a:xfrm>
            <a:off x="1702191" y="947283"/>
            <a:ext cx="9847384" cy="923330"/>
          </a:xfrm>
          <a:prstGeom prst="rect">
            <a:avLst/>
          </a:prstGeom>
          <a:noFill/>
        </p:spPr>
        <p:txBody>
          <a:bodyPr wrap="square">
            <a:spAutoFit/>
          </a:bodyPr>
          <a:lstStyle/>
          <a:p>
            <a:r>
              <a:rPr lang="es-AR" dirty="0"/>
              <a:t>Se utiliza para crear diversos artículos, incluyendo piezas de plástico, utilizando diversos materiales y con la ventaja de aplicar calor para ablandar la materia prima y acelerar el proceso</a:t>
            </a:r>
          </a:p>
        </p:txBody>
      </p:sp>
      <p:pic>
        <p:nvPicPr>
          <p:cNvPr id="5" name="Imagen 4">
            <a:extLst>
              <a:ext uri="{FF2B5EF4-FFF2-40B4-BE49-F238E27FC236}">
                <a16:creationId xmlns:a16="http://schemas.microsoft.com/office/drawing/2014/main" id="{82A1838F-BCED-133D-5DA9-B4EBDBD9663F}"/>
              </a:ext>
            </a:extLst>
          </p:cNvPr>
          <p:cNvPicPr>
            <a:picLocks noChangeAspect="1"/>
          </p:cNvPicPr>
          <p:nvPr/>
        </p:nvPicPr>
        <p:blipFill>
          <a:blip r:embed="rId2"/>
          <a:stretch>
            <a:fillRect/>
          </a:stretch>
        </p:blipFill>
        <p:spPr>
          <a:xfrm>
            <a:off x="2236763" y="1870613"/>
            <a:ext cx="8597784" cy="3662656"/>
          </a:xfrm>
          <a:prstGeom prst="rect">
            <a:avLst/>
          </a:prstGeom>
        </p:spPr>
      </p:pic>
      <p:sp>
        <p:nvSpPr>
          <p:cNvPr id="7" name="CuadroTexto 6">
            <a:extLst>
              <a:ext uri="{FF2B5EF4-FFF2-40B4-BE49-F238E27FC236}">
                <a16:creationId xmlns:a16="http://schemas.microsoft.com/office/drawing/2014/main" id="{4E10D586-DC0C-6897-E781-740DCBB7E173}"/>
              </a:ext>
            </a:extLst>
          </p:cNvPr>
          <p:cNvSpPr txBox="1"/>
          <p:nvPr/>
        </p:nvSpPr>
        <p:spPr>
          <a:xfrm>
            <a:off x="2236763" y="5653316"/>
            <a:ext cx="9453489" cy="923330"/>
          </a:xfrm>
          <a:prstGeom prst="rect">
            <a:avLst/>
          </a:prstGeom>
          <a:noFill/>
        </p:spPr>
        <p:txBody>
          <a:bodyPr wrap="square">
            <a:spAutoFit/>
          </a:bodyPr>
          <a:lstStyle/>
          <a:p>
            <a:pPr algn="just"/>
            <a:r>
              <a:rPr lang="es-AR" dirty="0"/>
              <a:t>Componentes automotrices (capós, guardabarros, parachoques), piezas eléctricas (enchufes, carcasas, interruptores), juntas y sellos, y artículos de uso doméstico como botones, perillas y vajillas.</a:t>
            </a:r>
          </a:p>
        </p:txBody>
      </p:sp>
    </p:spTree>
    <p:extLst>
      <p:ext uri="{BB962C8B-B14F-4D97-AF65-F5344CB8AC3E}">
        <p14:creationId xmlns:p14="http://schemas.microsoft.com/office/powerpoint/2010/main" val="40217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p:cNvSpPr txBox="1"/>
          <p:nvPr/>
        </p:nvSpPr>
        <p:spPr>
          <a:xfrm>
            <a:off x="2090057" y="195943"/>
            <a:ext cx="5956663" cy="369332"/>
          </a:xfrm>
          <a:prstGeom prst="rect">
            <a:avLst/>
          </a:prstGeom>
          <a:noFill/>
        </p:spPr>
        <p:txBody>
          <a:bodyPr wrap="square" rtlCol="0">
            <a:spAutoFit/>
          </a:bodyPr>
          <a:lstStyle/>
          <a:p>
            <a:pPr marL="285750" indent="-285750">
              <a:buFont typeface="Wingdings" panose="05000000000000000000" pitchFamily="2" charset="2"/>
              <a:buChar char="Ø"/>
            </a:pPr>
            <a:r>
              <a:rPr lang="es-ES" b="1" dirty="0"/>
              <a:t>Moldeo por aire comprimido</a:t>
            </a:r>
            <a:endParaRPr lang="en-US" b="1" dirty="0"/>
          </a:p>
        </p:txBody>
      </p:sp>
      <p:pic>
        <p:nvPicPr>
          <p:cNvPr id="4" name="Imagen 3"/>
          <p:cNvPicPr>
            <a:picLocks noChangeAspect="1"/>
          </p:cNvPicPr>
          <p:nvPr/>
        </p:nvPicPr>
        <p:blipFill>
          <a:blip r:embed="rId2"/>
          <a:stretch>
            <a:fillRect/>
          </a:stretch>
        </p:blipFill>
        <p:spPr>
          <a:xfrm>
            <a:off x="2329207" y="3164283"/>
            <a:ext cx="4579098" cy="2754345"/>
          </a:xfrm>
          <a:prstGeom prst="rect">
            <a:avLst/>
          </a:prstGeom>
        </p:spPr>
      </p:pic>
      <p:pic>
        <p:nvPicPr>
          <p:cNvPr id="5" name="Imagen 4"/>
          <p:cNvPicPr>
            <a:picLocks noChangeAspect="1"/>
          </p:cNvPicPr>
          <p:nvPr/>
        </p:nvPicPr>
        <p:blipFill>
          <a:blip r:embed="rId3"/>
          <a:stretch>
            <a:fillRect/>
          </a:stretch>
        </p:blipFill>
        <p:spPr>
          <a:xfrm>
            <a:off x="8314167" y="1043577"/>
            <a:ext cx="3454300" cy="4991463"/>
          </a:xfrm>
          <a:prstGeom prst="rect">
            <a:avLst/>
          </a:prstGeom>
        </p:spPr>
      </p:pic>
      <p:sp>
        <p:nvSpPr>
          <p:cNvPr id="6" name="CuadroTexto 5"/>
          <p:cNvSpPr txBox="1"/>
          <p:nvPr/>
        </p:nvSpPr>
        <p:spPr>
          <a:xfrm>
            <a:off x="4573087" y="6154225"/>
            <a:ext cx="990601" cy="276999"/>
          </a:xfrm>
          <a:prstGeom prst="rect">
            <a:avLst/>
          </a:prstGeom>
          <a:noFill/>
        </p:spPr>
        <p:txBody>
          <a:bodyPr wrap="square" rtlCol="0">
            <a:spAutoFit/>
          </a:bodyPr>
          <a:lstStyle/>
          <a:p>
            <a:r>
              <a:rPr lang="es-ES" sz="1200" dirty="0"/>
              <a:t>Preforma</a:t>
            </a:r>
            <a:endParaRPr lang="en-US" sz="1200" dirty="0"/>
          </a:p>
        </p:txBody>
      </p:sp>
      <p:sp>
        <p:nvSpPr>
          <p:cNvPr id="8" name="CuadroTexto 7"/>
          <p:cNvSpPr txBox="1"/>
          <p:nvPr/>
        </p:nvSpPr>
        <p:spPr>
          <a:xfrm>
            <a:off x="9166106" y="6154225"/>
            <a:ext cx="1750423" cy="276999"/>
          </a:xfrm>
          <a:prstGeom prst="rect">
            <a:avLst/>
          </a:prstGeom>
          <a:noFill/>
        </p:spPr>
        <p:txBody>
          <a:bodyPr wrap="square" rtlCol="0">
            <a:spAutoFit/>
          </a:bodyPr>
          <a:lstStyle/>
          <a:p>
            <a:r>
              <a:rPr lang="es-ES" sz="1200" dirty="0"/>
              <a:t>Moldeo por soplado</a:t>
            </a:r>
            <a:endParaRPr lang="en-US" sz="1200" dirty="0"/>
          </a:p>
        </p:txBody>
      </p:sp>
      <p:sp>
        <p:nvSpPr>
          <p:cNvPr id="7" name="CuadroTexto 6">
            <a:extLst>
              <a:ext uri="{FF2B5EF4-FFF2-40B4-BE49-F238E27FC236}">
                <a16:creationId xmlns:a16="http://schemas.microsoft.com/office/drawing/2014/main" id="{EA38EE70-14A8-23DF-916A-75F51351B71E}"/>
              </a:ext>
            </a:extLst>
          </p:cNvPr>
          <p:cNvSpPr txBox="1"/>
          <p:nvPr/>
        </p:nvSpPr>
        <p:spPr>
          <a:xfrm>
            <a:off x="2329207" y="1258949"/>
            <a:ext cx="6098344" cy="1477328"/>
          </a:xfrm>
          <a:prstGeom prst="rect">
            <a:avLst/>
          </a:prstGeom>
          <a:noFill/>
        </p:spPr>
        <p:txBody>
          <a:bodyPr wrap="square">
            <a:spAutoFit/>
          </a:bodyPr>
          <a:lstStyle/>
          <a:p>
            <a:r>
              <a:rPr lang="es-AR" dirty="0"/>
              <a:t>•	Proceso: Se forma un tubo de plástico fundido (</a:t>
            </a:r>
            <a:r>
              <a:rPr lang="es-AR" dirty="0" err="1"/>
              <a:t>parisón</a:t>
            </a:r>
            <a:r>
              <a:rPr lang="es-AR" dirty="0"/>
              <a:t> o preforma), se sopla aire para expandirlo dentro de un molde.</a:t>
            </a:r>
          </a:p>
          <a:p>
            <a:r>
              <a:rPr lang="es-AR" dirty="0"/>
              <a:t>•	Ventajas: Ideal para objetos huecos.</a:t>
            </a:r>
          </a:p>
          <a:p>
            <a:r>
              <a:rPr lang="es-AR" dirty="0"/>
              <a:t>•	Aplicaciones: Botellas, bidones, recipientes.</a:t>
            </a:r>
          </a:p>
        </p:txBody>
      </p:sp>
    </p:spTree>
    <p:extLst>
      <p:ext uri="{BB962C8B-B14F-4D97-AF65-F5344CB8AC3E}">
        <p14:creationId xmlns:p14="http://schemas.microsoft.com/office/powerpoint/2010/main" val="4167448440"/>
      </p:ext>
    </p:extLst>
  </p:cSld>
  <p:clrMapOvr>
    <a:masterClrMapping/>
  </p:clrMapOvr>
  <mc:AlternateContent xmlns:mc="http://schemas.openxmlformats.org/markup-compatibility/2006" xmlns:p14="http://schemas.microsoft.com/office/powerpoint/2010/main">
    <mc:Choice Requires="p14">
      <p:transition spd="slow" p14:dur="2000" advTm="25230"/>
    </mc:Choice>
    <mc:Fallback xmlns="">
      <p:transition spd="slow" advTm="2523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3024" t="28660" r="2177" b="35983"/>
          <a:stretch/>
        </p:blipFill>
        <p:spPr>
          <a:xfrm>
            <a:off x="7746275" y="718458"/>
            <a:ext cx="3226525" cy="2586446"/>
          </a:xfrm>
          <a:prstGeom prst="rect">
            <a:avLst/>
          </a:prstGeom>
        </p:spPr>
      </p:pic>
      <p:pic>
        <p:nvPicPr>
          <p:cNvPr id="3" name="Imagen 2"/>
          <p:cNvPicPr>
            <a:picLocks noChangeAspect="1"/>
          </p:cNvPicPr>
          <p:nvPr/>
        </p:nvPicPr>
        <p:blipFill rotWithShape="1">
          <a:blip r:embed="rId3"/>
          <a:srcRect l="73124" t="29017" r="2178" b="35626"/>
          <a:stretch/>
        </p:blipFill>
        <p:spPr>
          <a:xfrm>
            <a:off x="2730136" y="718458"/>
            <a:ext cx="3213463" cy="2586446"/>
          </a:xfrm>
          <a:prstGeom prst="rect">
            <a:avLst/>
          </a:prstGeom>
        </p:spPr>
      </p:pic>
      <p:pic>
        <p:nvPicPr>
          <p:cNvPr id="4" name="Imagen 3"/>
          <p:cNvPicPr>
            <a:picLocks noChangeAspect="1"/>
          </p:cNvPicPr>
          <p:nvPr/>
        </p:nvPicPr>
        <p:blipFill rotWithShape="1">
          <a:blip r:embed="rId4"/>
          <a:srcRect l="73025" t="28303" r="2378" b="35983"/>
          <a:stretch/>
        </p:blipFill>
        <p:spPr>
          <a:xfrm>
            <a:off x="2743199" y="3605348"/>
            <a:ext cx="3200400" cy="2612572"/>
          </a:xfrm>
          <a:prstGeom prst="rect">
            <a:avLst/>
          </a:prstGeom>
        </p:spPr>
      </p:pic>
      <p:pic>
        <p:nvPicPr>
          <p:cNvPr id="5" name="Imagen 4"/>
          <p:cNvPicPr>
            <a:picLocks noChangeAspect="1"/>
          </p:cNvPicPr>
          <p:nvPr/>
        </p:nvPicPr>
        <p:blipFill rotWithShape="1">
          <a:blip r:embed="rId5"/>
          <a:srcRect l="72924" t="28482" r="2479" b="35982"/>
          <a:stretch/>
        </p:blipFill>
        <p:spPr>
          <a:xfrm>
            <a:off x="7713617" y="3605348"/>
            <a:ext cx="3200401" cy="2599508"/>
          </a:xfrm>
          <a:prstGeom prst="rect">
            <a:avLst/>
          </a:prstGeom>
        </p:spPr>
      </p:pic>
      <p:sp>
        <p:nvSpPr>
          <p:cNvPr id="6" name="Flecha derecha 5"/>
          <p:cNvSpPr/>
          <p:nvPr/>
        </p:nvSpPr>
        <p:spPr>
          <a:xfrm rot="10800000">
            <a:off x="5943599" y="1841863"/>
            <a:ext cx="1672046" cy="679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abajo 6"/>
          <p:cNvSpPr/>
          <p:nvPr/>
        </p:nvSpPr>
        <p:spPr>
          <a:xfrm>
            <a:off x="4049486" y="3304904"/>
            <a:ext cx="731520" cy="300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derecha 7"/>
          <p:cNvSpPr/>
          <p:nvPr/>
        </p:nvSpPr>
        <p:spPr>
          <a:xfrm>
            <a:off x="5999115" y="4741816"/>
            <a:ext cx="1658985" cy="587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037255"/>
      </p:ext>
    </p:extLst>
  </p:cSld>
  <p:clrMapOvr>
    <a:masterClrMapping/>
  </p:clrMapOvr>
  <mc:AlternateContent xmlns:mc="http://schemas.openxmlformats.org/markup-compatibility/2006" xmlns:p14="http://schemas.microsoft.com/office/powerpoint/2010/main">
    <mc:Choice Requires="p14">
      <p:transition spd="slow" p14:dur="2000" advTm="81058"/>
    </mc:Choice>
    <mc:Fallback xmlns="">
      <p:transition spd="slow" advTm="8105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7B161BFF-441D-4D8B-94CA-DEFA03679ACA}"/>
              </a:ext>
            </a:extLst>
          </p:cNvPr>
          <p:cNvGrpSpPr/>
          <p:nvPr/>
        </p:nvGrpSpPr>
        <p:grpSpPr>
          <a:xfrm>
            <a:off x="1447967" y="404948"/>
            <a:ext cx="8503920" cy="6453052"/>
            <a:chOff x="2207623" y="404948"/>
            <a:chExt cx="8503920" cy="6453052"/>
          </a:xfrm>
        </p:grpSpPr>
        <p:pic>
          <p:nvPicPr>
            <p:cNvPr id="9" name="Imagen 8"/>
            <p:cNvPicPr>
              <a:picLocks noChangeAspect="1"/>
            </p:cNvPicPr>
            <p:nvPr/>
          </p:nvPicPr>
          <p:blipFill rotWithShape="1">
            <a:blip r:embed="rId2"/>
            <a:srcRect l="78546" t="42768" r="2479" b="27947"/>
            <a:stretch/>
          </p:blipFill>
          <p:spPr>
            <a:xfrm>
              <a:off x="5571307" y="5197426"/>
              <a:ext cx="1913710" cy="1660574"/>
            </a:xfrm>
            <a:prstGeom prst="rect">
              <a:avLst/>
            </a:prstGeom>
          </p:spPr>
        </p:pic>
        <p:pic>
          <p:nvPicPr>
            <p:cNvPr id="3" name="Imagen 2"/>
            <p:cNvPicPr>
              <a:picLocks noChangeAspect="1"/>
            </p:cNvPicPr>
            <p:nvPr/>
          </p:nvPicPr>
          <p:blipFill rotWithShape="1">
            <a:blip r:embed="rId3"/>
            <a:srcRect l="78245" t="37054" r="2479" b="33125"/>
            <a:stretch/>
          </p:blipFill>
          <p:spPr>
            <a:xfrm>
              <a:off x="8203474" y="418012"/>
              <a:ext cx="2508069" cy="2181497"/>
            </a:xfrm>
            <a:prstGeom prst="rect">
              <a:avLst/>
            </a:prstGeom>
          </p:spPr>
        </p:pic>
        <p:pic>
          <p:nvPicPr>
            <p:cNvPr id="4" name="Imagen 3"/>
            <p:cNvPicPr>
              <a:picLocks noChangeAspect="1"/>
            </p:cNvPicPr>
            <p:nvPr/>
          </p:nvPicPr>
          <p:blipFill rotWithShape="1">
            <a:blip r:embed="rId4"/>
            <a:srcRect l="78245" t="43125" r="2378" b="27411"/>
            <a:stretch/>
          </p:blipFill>
          <p:spPr>
            <a:xfrm>
              <a:off x="5172891" y="418012"/>
              <a:ext cx="2521132" cy="2155371"/>
            </a:xfrm>
            <a:prstGeom prst="rect">
              <a:avLst/>
            </a:prstGeom>
          </p:spPr>
        </p:pic>
        <p:pic>
          <p:nvPicPr>
            <p:cNvPr id="5" name="Imagen 4"/>
            <p:cNvPicPr>
              <a:picLocks noChangeAspect="1"/>
            </p:cNvPicPr>
            <p:nvPr/>
          </p:nvPicPr>
          <p:blipFill rotWithShape="1">
            <a:blip r:embed="rId5"/>
            <a:srcRect l="78646" t="42946" r="2479" b="27411"/>
            <a:stretch/>
          </p:blipFill>
          <p:spPr>
            <a:xfrm>
              <a:off x="2207623" y="404948"/>
              <a:ext cx="2455817" cy="2168435"/>
            </a:xfrm>
            <a:prstGeom prst="rect">
              <a:avLst/>
            </a:prstGeom>
          </p:spPr>
        </p:pic>
        <p:pic>
          <p:nvPicPr>
            <p:cNvPr id="6" name="Imagen 5"/>
            <p:cNvPicPr>
              <a:picLocks noChangeAspect="1"/>
            </p:cNvPicPr>
            <p:nvPr/>
          </p:nvPicPr>
          <p:blipFill rotWithShape="1">
            <a:blip r:embed="rId6"/>
            <a:srcRect l="78245" t="43304" r="2077" b="27411"/>
            <a:stretch/>
          </p:blipFill>
          <p:spPr>
            <a:xfrm>
              <a:off x="2207623" y="2913015"/>
              <a:ext cx="2560320" cy="2142310"/>
            </a:xfrm>
            <a:prstGeom prst="rect">
              <a:avLst/>
            </a:prstGeom>
          </p:spPr>
        </p:pic>
        <p:pic>
          <p:nvPicPr>
            <p:cNvPr id="7" name="Imagen 6"/>
            <p:cNvPicPr>
              <a:picLocks noChangeAspect="1"/>
            </p:cNvPicPr>
            <p:nvPr/>
          </p:nvPicPr>
          <p:blipFill rotWithShape="1">
            <a:blip r:embed="rId7"/>
            <a:srcRect l="78446" t="43125" r="1876" b="27947"/>
            <a:stretch/>
          </p:blipFill>
          <p:spPr>
            <a:xfrm>
              <a:off x="5133703" y="2913015"/>
              <a:ext cx="2560320" cy="2116183"/>
            </a:xfrm>
            <a:prstGeom prst="rect">
              <a:avLst/>
            </a:prstGeom>
          </p:spPr>
        </p:pic>
        <p:pic>
          <p:nvPicPr>
            <p:cNvPr id="8" name="Imagen 7"/>
            <p:cNvPicPr>
              <a:picLocks noChangeAspect="1"/>
            </p:cNvPicPr>
            <p:nvPr/>
          </p:nvPicPr>
          <p:blipFill rotWithShape="1">
            <a:blip r:embed="rId8"/>
            <a:srcRect l="78144" t="42411" r="2579" b="27589"/>
            <a:stretch/>
          </p:blipFill>
          <p:spPr>
            <a:xfrm>
              <a:off x="8203473" y="2834637"/>
              <a:ext cx="2508069" cy="2194561"/>
            </a:xfrm>
            <a:prstGeom prst="rect">
              <a:avLst/>
            </a:prstGeom>
          </p:spPr>
        </p:pic>
        <p:sp>
          <p:nvSpPr>
            <p:cNvPr id="10" name="Flecha derecha 9"/>
            <p:cNvSpPr/>
            <p:nvPr/>
          </p:nvSpPr>
          <p:spPr>
            <a:xfrm rot="10980599">
              <a:off x="7694023" y="1489165"/>
              <a:ext cx="352697" cy="444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derecha 11"/>
            <p:cNvSpPr/>
            <p:nvPr/>
          </p:nvSpPr>
          <p:spPr>
            <a:xfrm rot="10980599">
              <a:off x="4669150" y="1498119"/>
              <a:ext cx="352697" cy="444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abajo 12"/>
            <p:cNvSpPr/>
            <p:nvPr/>
          </p:nvSpPr>
          <p:spPr>
            <a:xfrm>
              <a:off x="3435531" y="2573383"/>
              <a:ext cx="404949" cy="339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echa derecha 13"/>
            <p:cNvSpPr/>
            <p:nvPr/>
          </p:nvSpPr>
          <p:spPr>
            <a:xfrm>
              <a:off x="4767943" y="3827417"/>
              <a:ext cx="404947" cy="535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echa derecha 14"/>
            <p:cNvSpPr/>
            <p:nvPr/>
          </p:nvSpPr>
          <p:spPr>
            <a:xfrm>
              <a:off x="7694023" y="3814354"/>
              <a:ext cx="509450" cy="522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echa curvada hacia la izquierda 15"/>
            <p:cNvSpPr/>
            <p:nvPr/>
          </p:nvSpPr>
          <p:spPr>
            <a:xfrm rot="3350565">
              <a:off x="7910285" y="5199405"/>
              <a:ext cx="627017" cy="13601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8" name="Imagen 17">
            <a:extLst>
              <a:ext uri="{FF2B5EF4-FFF2-40B4-BE49-F238E27FC236}">
                <a16:creationId xmlns:a16="http://schemas.microsoft.com/office/drawing/2014/main" id="{CABD3B0C-8C81-4216-8CEC-4F90F95389C2}"/>
              </a:ext>
            </a:extLst>
          </p:cNvPr>
          <p:cNvPicPr>
            <a:picLocks noChangeAspect="1"/>
          </p:cNvPicPr>
          <p:nvPr/>
        </p:nvPicPr>
        <p:blipFill>
          <a:blip r:embed="rId9"/>
          <a:stretch>
            <a:fillRect/>
          </a:stretch>
        </p:blipFill>
        <p:spPr>
          <a:xfrm>
            <a:off x="10097222" y="2124624"/>
            <a:ext cx="1921135" cy="1576781"/>
          </a:xfrm>
          <a:prstGeom prst="rect">
            <a:avLst/>
          </a:prstGeom>
        </p:spPr>
      </p:pic>
      <p:pic>
        <p:nvPicPr>
          <p:cNvPr id="19" name="Imagen 18">
            <a:extLst>
              <a:ext uri="{FF2B5EF4-FFF2-40B4-BE49-F238E27FC236}">
                <a16:creationId xmlns:a16="http://schemas.microsoft.com/office/drawing/2014/main" id="{91DBCCAA-B3C9-4507-B425-0769082D45B1}"/>
              </a:ext>
            </a:extLst>
          </p:cNvPr>
          <p:cNvPicPr>
            <a:picLocks noChangeAspect="1"/>
          </p:cNvPicPr>
          <p:nvPr/>
        </p:nvPicPr>
        <p:blipFill>
          <a:blip r:embed="rId10"/>
          <a:stretch>
            <a:fillRect/>
          </a:stretch>
        </p:blipFill>
        <p:spPr>
          <a:xfrm>
            <a:off x="9817689" y="5197426"/>
            <a:ext cx="2200668" cy="1538873"/>
          </a:xfrm>
          <a:prstGeom prst="rect">
            <a:avLst/>
          </a:prstGeom>
        </p:spPr>
      </p:pic>
      <p:sp>
        <p:nvSpPr>
          <p:cNvPr id="21" name="CuadroTexto 20">
            <a:extLst>
              <a:ext uri="{FF2B5EF4-FFF2-40B4-BE49-F238E27FC236}">
                <a16:creationId xmlns:a16="http://schemas.microsoft.com/office/drawing/2014/main" id="{1A976BB8-249C-45B2-B218-A10A1CCA40DF}"/>
              </a:ext>
            </a:extLst>
          </p:cNvPr>
          <p:cNvSpPr txBox="1"/>
          <p:nvPr/>
        </p:nvSpPr>
        <p:spPr>
          <a:xfrm>
            <a:off x="10097222" y="1763511"/>
            <a:ext cx="2029265" cy="276999"/>
          </a:xfrm>
          <a:prstGeom prst="rect">
            <a:avLst/>
          </a:prstGeom>
          <a:noFill/>
        </p:spPr>
        <p:txBody>
          <a:bodyPr wrap="square">
            <a:spAutoFit/>
          </a:bodyPr>
          <a:lstStyle/>
          <a:p>
            <a:r>
              <a:rPr lang="es-AR" sz="1200" dirty="0"/>
              <a:t>Huevera de poliestireno</a:t>
            </a:r>
          </a:p>
        </p:txBody>
      </p:sp>
      <p:sp>
        <p:nvSpPr>
          <p:cNvPr id="23" name="CuadroTexto 22">
            <a:extLst>
              <a:ext uri="{FF2B5EF4-FFF2-40B4-BE49-F238E27FC236}">
                <a16:creationId xmlns:a16="http://schemas.microsoft.com/office/drawing/2014/main" id="{B90D800D-65C2-4A38-AC33-8A2E70258995}"/>
              </a:ext>
            </a:extLst>
          </p:cNvPr>
          <p:cNvSpPr txBox="1"/>
          <p:nvPr/>
        </p:nvSpPr>
        <p:spPr>
          <a:xfrm>
            <a:off x="9951887" y="4817491"/>
            <a:ext cx="2240114" cy="276999"/>
          </a:xfrm>
          <a:prstGeom prst="rect">
            <a:avLst/>
          </a:prstGeom>
          <a:noFill/>
        </p:spPr>
        <p:txBody>
          <a:bodyPr wrap="square">
            <a:spAutoFit/>
          </a:bodyPr>
          <a:lstStyle/>
          <a:p>
            <a:r>
              <a:rPr lang="es-AR" sz="1200" dirty="0"/>
              <a:t>Contenedor de poliestireno</a:t>
            </a:r>
          </a:p>
        </p:txBody>
      </p:sp>
      <p:sp>
        <p:nvSpPr>
          <p:cNvPr id="25" name="CuadroTexto 24">
            <a:extLst>
              <a:ext uri="{FF2B5EF4-FFF2-40B4-BE49-F238E27FC236}">
                <a16:creationId xmlns:a16="http://schemas.microsoft.com/office/drawing/2014/main" id="{5397B42F-86EB-41E1-8F61-77C88D4148F8}"/>
              </a:ext>
            </a:extLst>
          </p:cNvPr>
          <p:cNvSpPr txBox="1"/>
          <p:nvPr/>
        </p:nvSpPr>
        <p:spPr>
          <a:xfrm>
            <a:off x="3232052" y="48680"/>
            <a:ext cx="6098344" cy="369332"/>
          </a:xfrm>
          <a:prstGeom prst="rect">
            <a:avLst/>
          </a:prstGeom>
          <a:noFill/>
        </p:spPr>
        <p:txBody>
          <a:bodyPr wrap="square">
            <a:spAutoFit/>
          </a:bodyPr>
          <a:lstStyle/>
          <a:p>
            <a:pPr marL="285750" indent="-285750">
              <a:buFont typeface="Wingdings" panose="05000000000000000000" pitchFamily="2" charset="2"/>
              <a:buChar char="Ø"/>
            </a:pPr>
            <a:r>
              <a:rPr lang="es-AR" b="1" dirty="0"/>
              <a:t>Estampación por vacío</a:t>
            </a:r>
          </a:p>
        </p:txBody>
      </p:sp>
      <p:sp>
        <p:nvSpPr>
          <p:cNvPr id="11" name="CuadroTexto 10">
            <a:extLst>
              <a:ext uri="{FF2B5EF4-FFF2-40B4-BE49-F238E27FC236}">
                <a16:creationId xmlns:a16="http://schemas.microsoft.com/office/drawing/2014/main" id="{3E0CB7B2-E501-0377-4CA6-244094D61DFC}"/>
              </a:ext>
            </a:extLst>
          </p:cNvPr>
          <p:cNvSpPr txBox="1"/>
          <p:nvPr/>
        </p:nvSpPr>
        <p:spPr>
          <a:xfrm>
            <a:off x="769718" y="5154244"/>
            <a:ext cx="3987389" cy="1661993"/>
          </a:xfrm>
          <a:prstGeom prst="rect">
            <a:avLst/>
          </a:prstGeom>
          <a:noFill/>
        </p:spPr>
        <p:txBody>
          <a:bodyPr wrap="square">
            <a:spAutoFit/>
          </a:bodyPr>
          <a:lstStyle/>
          <a:p>
            <a:r>
              <a:rPr lang="es-AR" dirty="0"/>
              <a:t>•	</a:t>
            </a:r>
            <a:r>
              <a:rPr lang="es-AR" sz="1200" dirty="0"/>
              <a:t>Proceso: Se calienta una lámina termoplástica y se moldea por presión negativa sobre un molde.</a:t>
            </a:r>
          </a:p>
          <a:p>
            <a:r>
              <a:rPr lang="es-AR" sz="1200" dirty="0"/>
              <a:t>•	Ventajas: Proceso rápido, económico y versátil para piezas grandes o prototipos.</a:t>
            </a:r>
          </a:p>
          <a:p>
            <a:r>
              <a:rPr lang="es-AR" sz="1200" dirty="0"/>
              <a:t>•	Aplicaciones: Ideal para carcasas de electrodomésticos, envases médicos, bandejas de alimentos.</a:t>
            </a:r>
          </a:p>
        </p:txBody>
      </p:sp>
    </p:spTree>
    <p:extLst>
      <p:ext uri="{BB962C8B-B14F-4D97-AF65-F5344CB8AC3E}">
        <p14:creationId xmlns:p14="http://schemas.microsoft.com/office/powerpoint/2010/main" val="3011932185"/>
      </p:ext>
    </p:extLst>
  </p:cSld>
  <p:clrMapOvr>
    <a:masterClrMapping/>
  </p:clrMapOvr>
  <mc:AlternateContent xmlns:mc="http://schemas.openxmlformats.org/markup-compatibility/2006" xmlns:p14="http://schemas.microsoft.com/office/powerpoint/2010/main">
    <mc:Choice Requires="p14">
      <p:transition spd="slow" p14:dur="2000" advTm="95960"/>
    </mc:Choice>
    <mc:Fallback xmlns="">
      <p:transition spd="slow" advTm="959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2AF45E-AD5A-2797-9D6B-76B39335FA71}"/>
              </a:ext>
            </a:extLst>
          </p:cNvPr>
          <p:cNvPicPr>
            <a:picLocks noChangeAspect="1"/>
          </p:cNvPicPr>
          <p:nvPr/>
        </p:nvPicPr>
        <p:blipFill>
          <a:blip r:embed="rId2"/>
          <a:stretch>
            <a:fillRect/>
          </a:stretch>
        </p:blipFill>
        <p:spPr>
          <a:xfrm>
            <a:off x="2500824" y="1500041"/>
            <a:ext cx="3812443" cy="4460558"/>
          </a:xfrm>
          <a:prstGeom prst="rect">
            <a:avLst/>
          </a:prstGeom>
        </p:spPr>
      </p:pic>
      <p:pic>
        <p:nvPicPr>
          <p:cNvPr id="4" name="Imagen 3">
            <a:extLst>
              <a:ext uri="{FF2B5EF4-FFF2-40B4-BE49-F238E27FC236}">
                <a16:creationId xmlns:a16="http://schemas.microsoft.com/office/drawing/2014/main" id="{92D0B430-3695-7953-6842-1A30FD20F6A9}"/>
              </a:ext>
            </a:extLst>
          </p:cNvPr>
          <p:cNvPicPr>
            <a:picLocks noChangeAspect="1"/>
          </p:cNvPicPr>
          <p:nvPr/>
        </p:nvPicPr>
        <p:blipFill>
          <a:blip r:embed="rId3"/>
          <a:stretch>
            <a:fillRect/>
          </a:stretch>
        </p:blipFill>
        <p:spPr>
          <a:xfrm>
            <a:off x="6809129" y="1884081"/>
            <a:ext cx="3907156" cy="3692477"/>
          </a:xfrm>
          <a:prstGeom prst="rect">
            <a:avLst/>
          </a:prstGeom>
        </p:spPr>
      </p:pic>
      <p:sp>
        <p:nvSpPr>
          <p:cNvPr id="5" name="CuadroTexto 4">
            <a:extLst>
              <a:ext uri="{FF2B5EF4-FFF2-40B4-BE49-F238E27FC236}">
                <a16:creationId xmlns:a16="http://schemas.microsoft.com/office/drawing/2014/main" id="{B1CEFD0A-4273-6D92-9EF3-990A04D06A92}"/>
              </a:ext>
            </a:extLst>
          </p:cNvPr>
          <p:cNvSpPr txBox="1"/>
          <p:nvPr/>
        </p:nvSpPr>
        <p:spPr>
          <a:xfrm>
            <a:off x="1860842" y="513360"/>
            <a:ext cx="10110763" cy="923330"/>
          </a:xfrm>
          <a:prstGeom prst="rect">
            <a:avLst/>
          </a:prstGeom>
          <a:noFill/>
        </p:spPr>
        <p:txBody>
          <a:bodyPr wrap="square">
            <a:spAutoFit/>
          </a:bodyPr>
          <a:lstStyle/>
          <a:p>
            <a:r>
              <a:rPr lang="es-AR" dirty="0"/>
              <a:t>La impresión 3D no se considera un proceso de moldeo tradicional, pero sí es una técnica de conformación de polímeros. En lugar de moldear el material dentro de una cavidad, lo construye capa por capa a partir de un modelo digital.</a:t>
            </a:r>
          </a:p>
        </p:txBody>
      </p:sp>
      <p:sp>
        <p:nvSpPr>
          <p:cNvPr id="8" name="CuadroTexto 7">
            <a:extLst>
              <a:ext uri="{FF2B5EF4-FFF2-40B4-BE49-F238E27FC236}">
                <a16:creationId xmlns:a16="http://schemas.microsoft.com/office/drawing/2014/main" id="{9662BD0C-12CE-8467-C082-3885BD02A94C}"/>
              </a:ext>
            </a:extLst>
          </p:cNvPr>
          <p:cNvSpPr txBox="1"/>
          <p:nvPr/>
        </p:nvSpPr>
        <p:spPr>
          <a:xfrm>
            <a:off x="5024900" y="140677"/>
            <a:ext cx="1924148" cy="372683"/>
          </a:xfrm>
          <a:prstGeom prst="rect">
            <a:avLst/>
          </a:prstGeom>
          <a:noFill/>
        </p:spPr>
        <p:txBody>
          <a:bodyPr wrap="square" rtlCol="0">
            <a:spAutoFit/>
          </a:bodyPr>
          <a:lstStyle/>
          <a:p>
            <a:r>
              <a:rPr lang="es-AR" b="1" dirty="0"/>
              <a:t>Impresión 3D</a:t>
            </a:r>
          </a:p>
        </p:txBody>
      </p:sp>
      <p:sp>
        <p:nvSpPr>
          <p:cNvPr id="10" name="CuadroTexto 9">
            <a:extLst>
              <a:ext uri="{FF2B5EF4-FFF2-40B4-BE49-F238E27FC236}">
                <a16:creationId xmlns:a16="http://schemas.microsoft.com/office/drawing/2014/main" id="{9E68C392-80B4-F312-B21E-54089F25B8C8}"/>
              </a:ext>
            </a:extLst>
          </p:cNvPr>
          <p:cNvSpPr txBox="1"/>
          <p:nvPr/>
        </p:nvSpPr>
        <p:spPr>
          <a:xfrm>
            <a:off x="1860842" y="6246055"/>
            <a:ext cx="4736906" cy="369332"/>
          </a:xfrm>
          <a:prstGeom prst="rect">
            <a:avLst/>
          </a:prstGeom>
          <a:noFill/>
        </p:spPr>
        <p:txBody>
          <a:bodyPr wrap="square" rtlCol="0">
            <a:spAutoFit/>
          </a:bodyPr>
          <a:lstStyle/>
          <a:p>
            <a:r>
              <a:rPr lang="es-AR" dirty="0"/>
              <a:t>Materiales comunes: ABS, ASA, PLA</a:t>
            </a:r>
          </a:p>
        </p:txBody>
      </p:sp>
    </p:spTree>
    <p:extLst>
      <p:ext uri="{BB962C8B-B14F-4D97-AF65-F5344CB8AC3E}">
        <p14:creationId xmlns:p14="http://schemas.microsoft.com/office/powerpoint/2010/main" val="146679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299AEF-3C7C-41A3-BC81-B39636855664}"/>
              </a:ext>
            </a:extLst>
          </p:cNvPr>
          <p:cNvSpPr txBox="1"/>
          <p:nvPr/>
        </p:nvSpPr>
        <p:spPr>
          <a:xfrm>
            <a:off x="2771335" y="2757268"/>
            <a:ext cx="7287065" cy="707886"/>
          </a:xfrm>
          <a:prstGeom prst="rect">
            <a:avLst/>
          </a:prstGeom>
          <a:noFill/>
        </p:spPr>
        <p:txBody>
          <a:bodyPr wrap="square" rtlCol="0">
            <a:spAutoFit/>
          </a:bodyPr>
          <a:lstStyle/>
          <a:p>
            <a:pPr algn="ctr"/>
            <a:r>
              <a:rPr lang="es-AR" sz="2000" b="1" dirty="0"/>
              <a:t>Materiales poliméricos – Parte 2</a:t>
            </a:r>
          </a:p>
          <a:p>
            <a:pPr algn="ctr"/>
            <a:r>
              <a:rPr lang="es-AR" sz="2000" b="1" dirty="0"/>
              <a:t>Materiales para Ingeniería - 2025</a:t>
            </a:r>
          </a:p>
        </p:txBody>
      </p:sp>
    </p:spTree>
    <p:extLst>
      <p:ext uri="{BB962C8B-B14F-4D97-AF65-F5344CB8AC3E}">
        <p14:creationId xmlns:p14="http://schemas.microsoft.com/office/powerpoint/2010/main" val="3614743639"/>
      </p:ext>
    </p:extLst>
  </p:cSld>
  <p:clrMapOvr>
    <a:masterClrMapping/>
  </p:clrMapOvr>
  <mc:AlternateContent xmlns:mc="http://schemas.openxmlformats.org/markup-compatibility/2006" xmlns:p14="http://schemas.microsoft.com/office/powerpoint/2010/main">
    <mc:Choice Requires="p14">
      <p:transition spd="slow" p14:dur="2000" advTm="6006"/>
    </mc:Choice>
    <mc:Fallback xmlns="">
      <p:transition spd="slow" advTm="60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E77EE2-327B-3663-16BE-0B2716F1D5F9}"/>
              </a:ext>
            </a:extLst>
          </p:cNvPr>
          <p:cNvSpPr txBox="1"/>
          <p:nvPr/>
        </p:nvSpPr>
        <p:spPr>
          <a:xfrm>
            <a:off x="2331719" y="537141"/>
            <a:ext cx="9020909" cy="6001643"/>
          </a:xfrm>
          <a:prstGeom prst="rect">
            <a:avLst/>
          </a:prstGeom>
          <a:noFill/>
        </p:spPr>
        <p:txBody>
          <a:bodyPr wrap="square">
            <a:spAutoFit/>
          </a:bodyPr>
          <a:lstStyle/>
          <a:p>
            <a:pPr marL="342900" indent="-342900" algn="just">
              <a:buFont typeface="+mj-lt"/>
              <a:buAutoNum type="arabicPeriod" startAt="3"/>
            </a:pPr>
            <a:r>
              <a:rPr lang="es-ES" sz="1600" b="1" dirty="0">
                <a:solidFill>
                  <a:schemeClr val="accent1"/>
                </a:solidFill>
              </a:rPr>
              <a:t>Poliamidas (</a:t>
            </a:r>
            <a:r>
              <a:rPr lang="es-ES" sz="1600" b="1" dirty="0" err="1">
                <a:solidFill>
                  <a:schemeClr val="accent1"/>
                </a:solidFill>
              </a:rPr>
              <a:t>Nylons</a:t>
            </a:r>
            <a:r>
              <a:rPr lang="es-ES" sz="1600" b="1" dirty="0">
                <a:solidFill>
                  <a:schemeClr val="accent1"/>
                </a:solidFill>
              </a:rPr>
              <a:t>) PA</a:t>
            </a:r>
          </a:p>
          <a:p>
            <a:pPr algn="just"/>
            <a:r>
              <a:rPr lang="es-ES" sz="1600" b="1" dirty="0">
                <a:solidFill>
                  <a:schemeClr val="accent1"/>
                </a:solidFill>
              </a:rPr>
              <a:t> </a:t>
            </a:r>
            <a:r>
              <a:rPr lang="es-AR" sz="1600" dirty="0"/>
              <a:t>También conocidos como nylon, contienen grupos amida (-CONH-) en su cadena. Son </a:t>
            </a:r>
            <a:r>
              <a:rPr lang="es-AR" sz="1600" dirty="0" err="1"/>
              <a:t>semicristalinos</a:t>
            </a:r>
            <a:r>
              <a:rPr lang="es-AR" sz="1600" dirty="0"/>
              <a:t> y muy resistentes.</a:t>
            </a:r>
          </a:p>
          <a:p>
            <a:pPr algn="just"/>
            <a:r>
              <a:rPr lang="es-AR" sz="1600" dirty="0"/>
              <a:t>Ejemplos:</a:t>
            </a:r>
          </a:p>
          <a:p>
            <a:pPr algn="just"/>
            <a:r>
              <a:rPr lang="es-AR" sz="1600" dirty="0"/>
              <a:t>•	PA6, PA6.6: alta resistencia mecánica, buena resistencia térmica.</a:t>
            </a:r>
          </a:p>
          <a:p>
            <a:pPr algn="just"/>
            <a:r>
              <a:rPr lang="es-AR" sz="1600" dirty="0"/>
              <a:t>•	PA12: más flexible, menor absorción de humedad.</a:t>
            </a:r>
          </a:p>
          <a:p>
            <a:pPr algn="just"/>
            <a:r>
              <a:rPr lang="es-AR" sz="1600" dirty="0"/>
              <a:t>Aplicaciones: engranajes, textiles, autopartes, conectores eléctricos</a:t>
            </a:r>
          </a:p>
          <a:p>
            <a:pPr algn="just"/>
            <a:endParaRPr lang="es-ES" sz="1600" dirty="0"/>
          </a:p>
          <a:p>
            <a:pPr marL="228600" indent="-228600" algn="just">
              <a:buFont typeface="+mj-lt"/>
              <a:buAutoNum type="arabicPeriod" startAt="5"/>
            </a:pPr>
            <a:r>
              <a:rPr lang="es-ES" sz="1600" b="1" dirty="0">
                <a:solidFill>
                  <a:schemeClr val="accent1"/>
                </a:solidFill>
              </a:rPr>
              <a:t>  </a:t>
            </a:r>
            <a:r>
              <a:rPr lang="es-ES" sz="1600" b="1" dirty="0" err="1">
                <a:solidFill>
                  <a:schemeClr val="accent1"/>
                </a:solidFill>
              </a:rPr>
              <a:t>Fluorplásticos</a:t>
            </a:r>
            <a:endParaRPr lang="es-ES" sz="1600" b="1" dirty="0">
              <a:solidFill>
                <a:schemeClr val="accent1"/>
              </a:solidFill>
            </a:endParaRPr>
          </a:p>
          <a:p>
            <a:pPr algn="just"/>
            <a:r>
              <a:rPr lang="es-AR" sz="1600" dirty="0"/>
              <a:t>Contienen átomos de flúor, lo que les da alta resistencia química y térmica.</a:t>
            </a:r>
          </a:p>
          <a:p>
            <a:pPr algn="just"/>
            <a:r>
              <a:rPr lang="es-AR" sz="1600" dirty="0"/>
              <a:t>Ejemplos:</a:t>
            </a:r>
          </a:p>
          <a:p>
            <a:pPr algn="just"/>
            <a:r>
              <a:rPr lang="es-AR" sz="1600" dirty="0"/>
              <a:t>•	PTFE (Teflón): antiadherente, ignífugo, inerte químicamente.</a:t>
            </a:r>
          </a:p>
          <a:p>
            <a:pPr marL="285750" indent="-285750" algn="just">
              <a:buFont typeface="Arial" panose="020B0604020202020204" pitchFamily="34" charset="0"/>
              <a:buChar char="•"/>
            </a:pPr>
            <a:r>
              <a:rPr lang="es-AR" sz="1600" dirty="0"/>
              <a:t>PVDF (fluoruro de </a:t>
            </a:r>
            <a:r>
              <a:rPr lang="es-AR" sz="1600" dirty="0" err="1"/>
              <a:t>polivinilideno</a:t>
            </a:r>
            <a:r>
              <a:rPr lang="es-AR" sz="1600" dirty="0"/>
              <a:t>): buena resistencia química y mecánica.</a:t>
            </a:r>
          </a:p>
          <a:p>
            <a:pPr algn="just"/>
            <a:r>
              <a:rPr lang="es-AR" sz="1600" dirty="0"/>
              <a:t>Aplicaciones: válvulas, recubrimientos, componentes químicos, cables especiales.</a:t>
            </a:r>
          </a:p>
          <a:p>
            <a:pPr algn="just"/>
            <a:endParaRPr lang="es-ES" sz="1600" dirty="0"/>
          </a:p>
          <a:p>
            <a:pPr marL="342900" indent="-342900" algn="just">
              <a:buAutoNum type="arabicPeriod" startAt="6"/>
            </a:pPr>
            <a:r>
              <a:rPr lang="es-ES" sz="1600" b="1" dirty="0" err="1">
                <a:solidFill>
                  <a:schemeClr val="accent1"/>
                </a:solidFill>
              </a:rPr>
              <a:t>Polioximetileno</a:t>
            </a:r>
            <a:r>
              <a:rPr lang="es-ES" sz="1600" b="1" dirty="0">
                <a:solidFill>
                  <a:schemeClr val="accent1"/>
                </a:solidFill>
              </a:rPr>
              <a:t> (POM)</a:t>
            </a:r>
          </a:p>
          <a:p>
            <a:pPr algn="just"/>
            <a:r>
              <a:rPr lang="es-AR" sz="1600" dirty="0"/>
              <a:t>También llamado acetal, es un polímero </a:t>
            </a:r>
            <a:r>
              <a:rPr lang="es-AR" sz="1600" dirty="0" err="1"/>
              <a:t>semicristalino</a:t>
            </a:r>
            <a:r>
              <a:rPr lang="es-AR" sz="1600" dirty="0"/>
              <a:t> con alta rigidez y estabilidad dimensional.</a:t>
            </a:r>
          </a:p>
          <a:p>
            <a:pPr algn="just"/>
            <a:r>
              <a:rPr lang="es-AR" sz="1600" dirty="0"/>
              <a:t>Propiedades:</a:t>
            </a:r>
          </a:p>
          <a:p>
            <a:pPr algn="just"/>
            <a:r>
              <a:rPr lang="es-AR" sz="1600" dirty="0"/>
              <a:t>•	Alta resistencia al desgaste</a:t>
            </a:r>
          </a:p>
          <a:p>
            <a:pPr algn="just"/>
            <a:r>
              <a:rPr lang="es-AR" sz="1600" dirty="0"/>
              <a:t>•	Bajo coeficiente de fricción</a:t>
            </a:r>
          </a:p>
          <a:p>
            <a:pPr algn="just"/>
            <a:r>
              <a:rPr lang="es-AR" sz="1600" dirty="0"/>
              <a:t>•	Buena resistencia química</a:t>
            </a:r>
          </a:p>
          <a:p>
            <a:pPr algn="just"/>
            <a:r>
              <a:rPr lang="es-AR" sz="1600" dirty="0"/>
              <a:t>Aplicaciones: engranajes, rodamientos, piezas de precisión, válvulas.</a:t>
            </a:r>
          </a:p>
          <a:p>
            <a:pPr algn="just"/>
            <a:endParaRPr lang="es-ES" sz="1600" b="1" dirty="0">
              <a:solidFill>
                <a:schemeClr val="accent1"/>
              </a:solidFill>
            </a:endParaRPr>
          </a:p>
        </p:txBody>
      </p:sp>
    </p:spTree>
    <p:extLst>
      <p:ext uri="{BB962C8B-B14F-4D97-AF65-F5344CB8AC3E}">
        <p14:creationId xmlns:p14="http://schemas.microsoft.com/office/powerpoint/2010/main" val="203093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2735A68-2379-A057-B808-E80165DD3EF2}"/>
              </a:ext>
            </a:extLst>
          </p:cNvPr>
          <p:cNvSpPr txBox="1"/>
          <p:nvPr/>
        </p:nvSpPr>
        <p:spPr>
          <a:xfrm>
            <a:off x="2846949" y="104820"/>
            <a:ext cx="8486336" cy="461665"/>
          </a:xfrm>
          <a:prstGeom prst="rect">
            <a:avLst/>
          </a:prstGeom>
          <a:noFill/>
        </p:spPr>
        <p:txBody>
          <a:bodyPr wrap="square">
            <a:spAutoFit/>
          </a:bodyPr>
          <a:lstStyle/>
          <a:p>
            <a:r>
              <a:rPr lang="es-AR" sz="2400" b="1" dirty="0"/>
              <a:t>Polímeros de interés industrial: resumen y aplicaciones</a:t>
            </a:r>
          </a:p>
        </p:txBody>
      </p:sp>
      <p:graphicFrame>
        <p:nvGraphicFramePr>
          <p:cNvPr id="7" name="Tabla 6">
            <a:extLst>
              <a:ext uri="{FF2B5EF4-FFF2-40B4-BE49-F238E27FC236}">
                <a16:creationId xmlns:a16="http://schemas.microsoft.com/office/drawing/2014/main" id="{54BEE82F-E997-E1C1-F524-83610132608F}"/>
              </a:ext>
            </a:extLst>
          </p:cNvPr>
          <p:cNvGraphicFramePr>
            <a:graphicFrameLocks noGrp="1"/>
          </p:cNvGraphicFramePr>
          <p:nvPr>
            <p:extLst>
              <p:ext uri="{D42A27DB-BD31-4B8C-83A1-F6EECF244321}">
                <p14:modId xmlns:p14="http://schemas.microsoft.com/office/powerpoint/2010/main" val="3319056"/>
              </p:ext>
            </p:extLst>
          </p:nvPr>
        </p:nvGraphicFramePr>
        <p:xfrm>
          <a:off x="1608406" y="855953"/>
          <a:ext cx="8975188" cy="5897227"/>
        </p:xfrm>
        <a:graphic>
          <a:graphicData uri="http://schemas.openxmlformats.org/drawingml/2006/table">
            <a:tbl>
              <a:tblPr firstRow="1" firstCol="1" bandRow="1">
                <a:tableStyleId>{5C22544A-7EE6-4342-B048-85BDC9FD1C3A}</a:tableStyleId>
              </a:tblPr>
              <a:tblGrid>
                <a:gridCol w="2243797">
                  <a:extLst>
                    <a:ext uri="{9D8B030D-6E8A-4147-A177-3AD203B41FA5}">
                      <a16:colId xmlns:a16="http://schemas.microsoft.com/office/drawing/2014/main" val="552304587"/>
                    </a:ext>
                  </a:extLst>
                </a:gridCol>
                <a:gridCol w="2243797">
                  <a:extLst>
                    <a:ext uri="{9D8B030D-6E8A-4147-A177-3AD203B41FA5}">
                      <a16:colId xmlns:a16="http://schemas.microsoft.com/office/drawing/2014/main" val="972770902"/>
                    </a:ext>
                  </a:extLst>
                </a:gridCol>
                <a:gridCol w="2243797">
                  <a:extLst>
                    <a:ext uri="{9D8B030D-6E8A-4147-A177-3AD203B41FA5}">
                      <a16:colId xmlns:a16="http://schemas.microsoft.com/office/drawing/2014/main" val="673517716"/>
                    </a:ext>
                  </a:extLst>
                </a:gridCol>
                <a:gridCol w="2243797">
                  <a:extLst>
                    <a:ext uri="{9D8B030D-6E8A-4147-A177-3AD203B41FA5}">
                      <a16:colId xmlns:a16="http://schemas.microsoft.com/office/drawing/2014/main" val="37883686"/>
                    </a:ext>
                  </a:extLst>
                </a:gridCol>
              </a:tblGrid>
              <a:tr h="450039">
                <a:tc>
                  <a:txBody>
                    <a:bodyPr/>
                    <a:lstStyle/>
                    <a:p>
                      <a:pPr algn="ctr">
                        <a:lnSpc>
                          <a:spcPct val="107000"/>
                        </a:lnSpc>
                        <a:spcAft>
                          <a:spcPts val="800"/>
                        </a:spcAft>
                        <a:buNone/>
                      </a:pPr>
                      <a:r>
                        <a:rPr lang="es-AR" sz="1000" kern="0">
                          <a:effectLst/>
                        </a:rPr>
                        <a:t>Polímero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gn="ctr">
                        <a:lnSpc>
                          <a:spcPct val="107000"/>
                        </a:lnSpc>
                        <a:spcAft>
                          <a:spcPts val="800"/>
                        </a:spcAft>
                        <a:buNone/>
                      </a:pPr>
                      <a:r>
                        <a:rPr lang="es-AR" sz="1000" kern="0">
                          <a:effectLst/>
                        </a:rPr>
                        <a:t>Tipo térmico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gn="ctr">
                        <a:lnSpc>
                          <a:spcPct val="107000"/>
                        </a:lnSpc>
                        <a:spcAft>
                          <a:spcPts val="800"/>
                        </a:spcAft>
                        <a:buNone/>
                      </a:pPr>
                      <a:r>
                        <a:rPr lang="es-AR" sz="1000" kern="0">
                          <a:effectLst/>
                        </a:rPr>
                        <a:t>Propiedades destacadas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gn="ctr">
                        <a:lnSpc>
                          <a:spcPct val="107000"/>
                        </a:lnSpc>
                        <a:spcAft>
                          <a:spcPts val="800"/>
                        </a:spcAft>
                        <a:buNone/>
                      </a:pPr>
                      <a:r>
                        <a:rPr lang="es-AR" sz="1000" kern="0">
                          <a:effectLst/>
                        </a:rPr>
                        <a:t>Aplicaciones industriales principales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1935856456"/>
                  </a:ext>
                </a:extLst>
              </a:tr>
              <a:tr h="450039">
                <a:tc>
                  <a:txBody>
                    <a:bodyPr/>
                    <a:lstStyle/>
                    <a:p>
                      <a:pPr>
                        <a:lnSpc>
                          <a:spcPct val="107000"/>
                        </a:lnSpc>
                        <a:spcAft>
                          <a:spcPts val="800"/>
                        </a:spcAft>
                        <a:buNone/>
                      </a:pPr>
                      <a:r>
                        <a:rPr lang="es-AR" sz="1000" kern="0">
                          <a:effectLst/>
                        </a:rPr>
                        <a:t>Polietileno (PE)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Bajo costo, buena resistencia química, flexible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Envases, bolsas, tuberías, aislantes eléctricos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3050367429"/>
                  </a:ext>
                </a:extLst>
              </a:tr>
              <a:tr h="450039">
                <a:tc>
                  <a:txBody>
                    <a:bodyPr/>
                    <a:lstStyle/>
                    <a:p>
                      <a:pPr>
                        <a:lnSpc>
                          <a:spcPct val="107000"/>
                        </a:lnSpc>
                        <a:spcAft>
                          <a:spcPts val="800"/>
                        </a:spcAft>
                        <a:buNone/>
                      </a:pPr>
                      <a:r>
                        <a:rPr lang="es-AR" sz="1000" kern="0">
                          <a:effectLst/>
                        </a:rPr>
                        <a:t>Polipropileno (PP)</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Ligero, resistente a la fatiga, reciclable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Automotriz, textiles, envases, bisagras vivas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415222822"/>
                  </a:ext>
                </a:extLst>
              </a:tr>
              <a:tr h="450039">
                <a:tc>
                  <a:txBody>
                    <a:bodyPr/>
                    <a:lstStyle/>
                    <a:p>
                      <a:pPr>
                        <a:lnSpc>
                          <a:spcPct val="107000"/>
                        </a:lnSpc>
                        <a:spcAft>
                          <a:spcPts val="800"/>
                        </a:spcAft>
                        <a:buNone/>
                      </a:pPr>
                      <a:r>
                        <a:rPr lang="es-AR" sz="1000" kern="0">
                          <a:effectLst/>
                        </a:rPr>
                        <a:t>Policloruro de vinilo (PVC)</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Rígido o flexible, resistente al fuego, aislante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Tuberías, cables, carpintería, calzado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1957951207"/>
                  </a:ext>
                </a:extLst>
              </a:tr>
              <a:tr h="450039">
                <a:tc>
                  <a:txBody>
                    <a:bodyPr/>
                    <a:lstStyle/>
                    <a:p>
                      <a:pPr>
                        <a:lnSpc>
                          <a:spcPct val="107000"/>
                        </a:lnSpc>
                        <a:spcAft>
                          <a:spcPts val="800"/>
                        </a:spcAft>
                        <a:buNone/>
                      </a:pPr>
                      <a:r>
                        <a:rPr lang="es-AR" sz="1000" kern="0">
                          <a:effectLst/>
                        </a:rPr>
                        <a:t>Poliestireno (PS)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Rígido, transparente, frágil, buen aislante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Envases, embalajes, aislación térmica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51011192"/>
                  </a:ext>
                </a:extLst>
              </a:tr>
              <a:tr h="450039">
                <a:tc>
                  <a:txBody>
                    <a:bodyPr/>
                    <a:lstStyle/>
                    <a:p>
                      <a:pPr>
                        <a:lnSpc>
                          <a:spcPct val="107000"/>
                        </a:lnSpc>
                        <a:spcAft>
                          <a:spcPts val="800"/>
                        </a:spcAft>
                        <a:buNone/>
                      </a:pPr>
                      <a:r>
                        <a:rPr lang="es-AR" sz="1000" kern="0">
                          <a:effectLst/>
                        </a:rPr>
                        <a:t>Polietileno tereftalato (PET)</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Transparente, barrera a gases, reciclable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Botellas, textiles, envases alimentarios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2552611250"/>
                  </a:ext>
                </a:extLst>
              </a:tr>
              <a:tr h="734459">
                <a:tc>
                  <a:txBody>
                    <a:bodyPr/>
                    <a:lstStyle/>
                    <a:p>
                      <a:pPr>
                        <a:lnSpc>
                          <a:spcPct val="107000"/>
                        </a:lnSpc>
                        <a:spcAft>
                          <a:spcPts val="800"/>
                        </a:spcAft>
                        <a:buNone/>
                      </a:pPr>
                      <a:r>
                        <a:rPr lang="es-AR" sz="1000" kern="0">
                          <a:effectLst/>
                        </a:rPr>
                        <a:t>Poliamidas (Nylon)</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Alta resistencia mecánica y térmica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Engranajes, textiles, autopartes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2741866108"/>
                  </a:ext>
                </a:extLst>
              </a:tr>
              <a:tr h="450039">
                <a:tc>
                  <a:txBody>
                    <a:bodyPr/>
                    <a:lstStyle/>
                    <a:p>
                      <a:pPr>
                        <a:lnSpc>
                          <a:spcPct val="107000"/>
                        </a:lnSpc>
                        <a:spcAft>
                          <a:spcPts val="800"/>
                        </a:spcAft>
                        <a:buNone/>
                      </a:pPr>
                      <a:r>
                        <a:rPr lang="es-AR" sz="1000" kern="0">
                          <a:effectLst/>
                        </a:rPr>
                        <a:t>Policarbonato (PC)</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Alta resistencia al impacto, transparente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Lentes, cascos, componentes electrónicos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1345130291"/>
                  </a:ext>
                </a:extLst>
              </a:tr>
              <a:tr h="450039">
                <a:tc>
                  <a:txBody>
                    <a:bodyPr/>
                    <a:lstStyle/>
                    <a:p>
                      <a:pPr>
                        <a:lnSpc>
                          <a:spcPct val="107000"/>
                        </a:lnSpc>
                        <a:spcAft>
                          <a:spcPts val="800"/>
                        </a:spcAft>
                        <a:buNone/>
                      </a:pPr>
                      <a:r>
                        <a:rPr lang="es-AR" sz="1000" kern="0">
                          <a:effectLst/>
                        </a:rPr>
                        <a:t>Poliuretano (PU)</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Termoestable / Elastómero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Flexible o rígido, buena resistencia al desgaste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Espumas, calzado, recubrimientos, selladores</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3114082325"/>
                  </a:ext>
                </a:extLst>
              </a:tr>
              <a:tr h="450039">
                <a:tc>
                  <a:txBody>
                    <a:bodyPr/>
                    <a:lstStyle/>
                    <a:p>
                      <a:pPr>
                        <a:lnSpc>
                          <a:spcPct val="107000"/>
                        </a:lnSpc>
                        <a:spcAft>
                          <a:spcPts val="800"/>
                        </a:spcAft>
                        <a:buNone/>
                      </a:pPr>
                      <a:r>
                        <a:rPr lang="es-AR" sz="1000" kern="0">
                          <a:effectLst/>
                        </a:rPr>
                        <a:t>Resinas epoxi</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Termoestable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Alta rigidez, adhesión, resistencia química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Adhesivos, recubrimientos, electrónica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856898309"/>
                  </a:ext>
                </a:extLst>
              </a:tr>
              <a:tr h="662378">
                <a:tc>
                  <a:txBody>
                    <a:bodyPr/>
                    <a:lstStyle/>
                    <a:p>
                      <a:pPr>
                        <a:lnSpc>
                          <a:spcPct val="107000"/>
                        </a:lnSpc>
                        <a:spcAft>
                          <a:spcPts val="800"/>
                        </a:spcAft>
                        <a:buNone/>
                      </a:pPr>
                      <a:r>
                        <a:rPr lang="es-AR" sz="1000" kern="0">
                          <a:effectLst/>
                        </a:rPr>
                        <a:t>Silicona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Elastómero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Alta elasticidad, biocompatible, térmicamente estable</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Prótesis, selladores, utensilios de cocina</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4260968047"/>
                  </a:ext>
                </a:extLst>
              </a:tr>
              <a:tr h="450039">
                <a:tc>
                  <a:txBody>
                    <a:bodyPr/>
                    <a:lstStyle/>
                    <a:p>
                      <a:pPr>
                        <a:lnSpc>
                          <a:spcPct val="107000"/>
                        </a:lnSpc>
                        <a:spcAft>
                          <a:spcPts val="800"/>
                        </a:spcAft>
                        <a:buNone/>
                      </a:pPr>
                      <a:r>
                        <a:rPr lang="es-AR" sz="1000" kern="0">
                          <a:effectLst/>
                        </a:rPr>
                        <a:t>PTFE (Teflón)</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Termoplástico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a:effectLst/>
                        </a:rPr>
                        <a:t>Inerte químicamente, antiadherente, ignífugo</a:t>
                      </a:r>
                      <a:endParaRPr lang="es-AR"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tc>
                  <a:txBody>
                    <a:bodyPr/>
                    <a:lstStyle/>
                    <a:p>
                      <a:pPr>
                        <a:lnSpc>
                          <a:spcPct val="107000"/>
                        </a:lnSpc>
                        <a:spcAft>
                          <a:spcPts val="800"/>
                        </a:spcAft>
                        <a:buNone/>
                      </a:pPr>
                      <a:r>
                        <a:rPr lang="es-AR" sz="1000" kern="0" dirty="0">
                          <a:effectLst/>
                        </a:rPr>
                        <a:t>Recubrimientos, válvulas, equipos químicos</a:t>
                      </a:r>
                      <a:endParaRPr lang="es-AR"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021" marR="8021" marT="8021" marB="8021" anchor="ctr"/>
                </a:tc>
                <a:extLst>
                  <a:ext uri="{0D108BD9-81ED-4DB2-BD59-A6C34878D82A}">
                    <a16:rowId xmlns:a16="http://schemas.microsoft.com/office/drawing/2014/main" val="2271752177"/>
                  </a:ext>
                </a:extLst>
              </a:tr>
            </a:tbl>
          </a:graphicData>
        </a:graphic>
      </p:graphicFrame>
      <p:sp>
        <p:nvSpPr>
          <p:cNvPr id="9" name="CuadroTexto 8">
            <a:extLst>
              <a:ext uri="{FF2B5EF4-FFF2-40B4-BE49-F238E27FC236}">
                <a16:creationId xmlns:a16="http://schemas.microsoft.com/office/drawing/2014/main" id="{851AD095-A2F6-0C41-2F01-8956FFA49E24}"/>
              </a:ext>
            </a:extLst>
          </p:cNvPr>
          <p:cNvSpPr txBox="1"/>
          <p:nvPr/>
        </p:nvSpPr>
        <p:spPr>
          <a:xfrm>
            <a:off x="10621694" y="1329287"/>
            <a:ext cx="1423182" cy="3231654"/>
          </a:xfrm>
          <a:prstGeom prst="rect">
            <a:avLst/>
          </a:prstGeom>
          <a:noFill/>
        </p:spPr>
        <p:txBody>
          <a:bodyPr wrap="square">
            <a:spAutoFit/>
          </a:bodyPr>
          <a:lstStyle/>
          <a:p>
            <a:r>
              <a:rPr lang="es-AR" sz="1200" b="1" dirty="0"/>
              <a:t>Los polímeros han transformado la industria moderna por su versatilidad, bajo costo, resistencia química y mecánica, y facilidad de procesamiento. En la tabla </a:t>
            </a:r>
            <a:r>
              <a:rPr lang="es-AR" sz="1200" b="1" dirty="0" err="1"/>
              <a:t>figuranlos</a:t>
            </a:r>
            <a:r>
              <a:rPr lang="es-AR" sz="1200" b="1" dirty="0"/>
              <a:t> polímeros más relevantes en la industria</a:t>
            </a:r>
          </a:p>
        </p:txBody>
      </p:sp>
    </p:spTree>
    <p:extLst>
      <p:ext uri="{BB962C8B-B14F-4D97-AF65-F5344CB8AC3E}">
        <p14:creationId xmlns:p14="http://schemas.microsoft.com/office/powerpoint/2010/main" val="359634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673EB3-2EAE-2081-7FF1-E83C26B798D2}"/>
              </a:ext>
            </a:extLst>
          </p:cNvPr>
          <p:cNvSpPr txBox="1"/>
          <p:nvPr/>
        </p:nvSpPr>
        <p:spPr>
          <a:xfrm>
            <a:off x="1703123" y="342371"/>
            <a:ext cx="9439421" cy="923330"/>
          </a:xfrm>
          <a:prstGeom prst="rect">
            <a:avLst/>
          </a:prstGeom>
          <a:noFill/>
        </p:spPr>
        <p:txBody>
          <a:bodyPr wrap="square">
            <a:spAutoFit/>
          </a:bodyPr>
          <a:lstStyle/>
          <a:p>
            <a:r>
              <a:rPr lang="es-AR" dirty="0"/>
              <a:t>La clasificación de reciclaje del 1 al 7 corresponde a los principales tipos de polímeros utilizados en productos plásticos, cada uno identificado por un número dentro del símbolo de reciclaje.</a:t>
            </a:r>
          </a:p>
        </p:txBody>
      </p:sp>
      <p:pic>
        <p:nvPicPr>
          <p:cNvPr id="4" name="Imagen 3">
            <a:extLst>
              <a:ext uri="{FF2B5EF4-FFF2-40B4-BE49-F238E27FC236}">
                <a16:creationId xmlns:a16="http://schemas.microsoft.com/office/drawing/2014/main" id="{F2E56827-7720-E89E-D7D4-9E466968D720}"/>
              </a:ext>
            </a:extLst>
          </p:cNvPr>
          <p:cNvPicPr>
            <a:picLocks noChangeAspect="1"/>
          </p:cNvPicPr>
          <p:nvPr/>
        </p:nvPicPr>
        <p:blipFill>
          <a:blip r:embed="rId2"/>
          <a:stretch>
            <a:fillRect/>
          </a:stretch>
        </p:blipFill>
        <p:spPr>
          <a:xfrm>
            <a:off x="1716258" y="1399075"/>
            <a:ext cx="9426286" cy="5304180"/>
          </a:xfrm>
          <a:prstGeom prst="rect">
            <a:avLst/>
          </a:prstGeom>
        </p:spPr>
      </p:pic>
    </p:spTree>
    <p:extLst>
      <p:ext uri="{BB962C8B-B14F-4D97-AF65-F5344CB8AC3E}">
        <p14:creationId xmlns:p14="http://schemas.microsoft.com/office/powerpoint/2010/main" val="222779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CuadroTexto 3"/>
          <p:cNvSpPr txBox="1"/>
          <p:nvPr/>
        </p:nvSpPr>
        <p:spPr>
          <a:xfrm>
            <a:off x="1867989" y="365760"/>
            <a:ext cx="7380515" cy="369332"/>
          </a:xfrm>
          <a:prstGeom prst="rect">
            <a:avLst/>
          </a:prstGeom>
          <a:noFill/>
        </p:spPr>
        <p:txBody>
          <a:bodyPr wrap="square" rtlCol="0">
            <a:spAutoFit/>
          </a:bodyPr>
          <a:lstStyle/>
          <a:p>
            <a:r>
              <a:rPr lang="es-ES" b="1" dirty="0"/>
              <a:t>Propiedades Tecnológicas</a:t>
            </a:r>
            <a:endParaRPr lang="en-US" b="1" dirty="0"/>
          </a:p>
        </p:txBody>
      </p:sp>
      <p:pic>
        <p:nvPicPr>
          <p:cNvPr id="7" name="Imagen 6"/>
          <p:cNvPicPr>
            <a:picLocks noChangeAspect="1"/>
          </p:cNvPicPr>
          <p:nvPr/>
        </p:nvPicPr>
        <p:blipFill rotWithShape="1">
          <a:blip r:embed="rId2"/>
          <a:srcRect l="27879" t="51220" r="29351" b="32530"/>
          <a:stretch/>
        </p:blipFill>
        <p:spPr>
          <a:xfrm>
            <a:off x="3955369" y="2093684"/>
            <a:ext cx="5564777" cy="1188721"/>
          </a:xfrm>
          <a:prstGeom prst="rect">
            <a:avLst/>
          </a:prstGeom>
        </p:spPr>
      </p:pic>
      <p:pic>
        <p:nvPicPr>
          <p:cNvPr id="9" name="Imagen 8"/>
          <p:cNvPicPr>
            <a:picLocks noChangeAspect="1"/>
          </p:cNvPicPr>
          <p:nvPr/>
        </p:nvPicPr>
        <p:blipFill rotWithShape="1">
          <a:blip r:embed="rId3"/>
          <a:srcRect l="33769" t="36875" r="27478" b="39018"/>
          <a:stretch/>
        </p:blipFill>
        <p:spPr>
          <a:xfrm>
            <a:off x="4767606" y="3828637"/>
            <a:ext cx="3435532" cy="1201546"/>
          </a:xfrm>
          <a:prstGeom prst="rect">
            <a:avLst/>
          </a:prstGeom>
        </p:spPr>
      </p:pic>
      <p:sp>
        <p:nvSpPr>
          <p:cNvPr id="11" name="CuadroTexto 10">
            <a:extLst>
              <a:ext uri="{FF2B5EF4-FFF2-40B4-BE49-F238E27FC236}">
                <a16:creationId xmlns:a16="http://schemas.microsoft.com/office/drawing/2014/main" id="{C28E63D9-E2AD-4CEE-9264-370DFD34A270}"/>
              </a:ext>
            </a:extLst>
          </p:cNvPr>
          <p:cNvSpPr txBox="1"/>
          <p:nvPr/>
        </p:nvSpPr>
        <p:spPr>
          <a:xfrm>
            <a:off x="1867989" y="833420"/>
            <a:ext cx="2225709" cy="369332"/>
          </a:xfrm>
          <a:prstGeom prst="rect">
            <a:avLst/>
          </a:prstGeom>
          <a:noFill/>
        </p:spPr>
        <p:txBody>
          <a:bodyPr wrap="square">
            <a:spAutoFit/>
          </a:bodyPr>
          <a:lstStyle/>
          <a:p>
            <a:pPr marL="342900" indent="-342900">
              <a:buAutoNum type="alphaLcParenR"/>
            </a:pPr>
            <a:r>
              <a:rPr lang="es-AR" b="1" dirty="0">
                <a:solidFill>
                  <a:schemeClr val="accent1">
                    <a:lumMod val="60000"/>
                    <a:lumOff val="40000"/>
                  </a:schemeClr>
                </a:solidFill>
              </a:rPr>
              <a:t>Polietileno PE</a:t>
            </a:r>
          </a:p>
        </p:txBody>
      </p:sp>
      <p:sp>
        <p:nvSpPr>
          <p:cNvPr id="3" name="CuadroTexto 2">
            <a:extLst>
              <a:ext uri="{FF2B5EF4-FFF2-40B4-BE49-F238E27FC236}">
                <a16:creationId xmlns:a16="http://schemas.microsoft.com/office/drawing/2014/main" id="{48D5574F-5498-45C3-8518-DFC62CB607B0}"/>
              </a:ext>
            </a:extLst>
          </p:cNvPr>
          <p:cNvSpPr txBox="1"/>
          <p:nvPr/>
        </p:nvSpPr>
        <p:spPr>
          <a:xfrm>
            <a:off x="6336624" y="3386063"/>
            <a:ext cx="1130439" cy="369277"/>
          </a:xfrm>
          <a:prstGeom prst="rect">
            <a:avLst/>
          </a:prstGeom>
          <a:noFill/>
        </p:spPr>
        <p:txBody>
          <a:bodyPr wrap="square" rtlCol="0">
            <a:spAutoFit/>
          </a:bodyPr>
          <a:lstStyle/>
          <a:p>
            <a:r>
              <a:rPr lang="es-AR" b="1" dirty="0">
                <a:solidFill>
                  <a:schemeClr val="accent1">
                    <a:lumMod val="60000"/>
                    <a:lumOff val="40000"/>
                  </a:schemeClr>
                </a:solidFill>
              </a:rPr>
              <a:t>LDPE</a:t>
            </a:r>
          </a:p>
        </p:txBody>
      </p:sp>
      <p:pic>
        <p:nvPicPr>
          <p:cNvPr id="6" name="Imagen 5">
            <a:extLst>
              <a:ext uri="{FF2B5EF4-FFF2-40B4-BE49-F238E27FC236}">
                <a16:creationId xmlns:a16="http://schemas.microsoft.com/office/drawing/2014/main" id="{E232C5AA-7BE1-4159-89F0-20A473E63512}"/>
              </a:ext>
            </a:extLst>
          </p:cNvPr>
          <p:cNvPicPr>
            <a:picLocks noChangeAspect="1"/>
          </p:cNvPicPr>
          <p:nvPr/>
        </p:nvPicPr>
        <p:blipFill>
          <a:blip r:embed="rId4"/>
          <a:stretch>
            <a:fillRect/>
          </a:stretch>
        </p:blipFill>
        <p:spPr>
          <a:xfrm>
            <a:off x="4182793" y="5808663"/>
            <a:ext cx="5438103" cy="890093"/>
          </a:xfrm>
          <a:prstGeom prst="rect">
            <a:avLst/>
          </a:prstGeom>
        </p:spPr>
      </p:pic>
      <p:sp>
        <p:nvSpPr>
          <p:cNvPr id="12" name="CuadroTexto 11">
            <a:extLst>
              <a:ext uri="{FF2B5EF4-FFF2-40B4-BE49-F238E27FC236}">
                <a16:creationId xmlns:a16="http://schemas.microsoft.com/office/drawing/2014/main" id="{80F33229-308B-4064-9520-0DC38778C603}"/>
              </a:ext>
            </a:extLst>
          </p:cNvPr>
          <p:cNvSpPr txBox="1"/>
          <p:nvPr/>
        </p:nvSpPr>
        <p:spPr>
          <a:xfrm>
            <a:off x="6181880" y="5439386"/>
            <a:ext cx="1285183" cy="369277"/>
          </a:xfrm>
          <a:prstGeom prst="rect">
            <a:avLst/>
          </a:prstGeom>
          <a:noFill/>
        </p:spPr>
        <p:txBody>
          <a:bodyPr wrap="square" rtlCol="0">
            <a:spAutoFit/>
          </a:bodyPr>
          <a:lstStyle/>
          <a:p>
            <a:r>
              <a:rPr lang="es-AR" b="1" dirty="0">
                <a:solidFill>
                  <a:schemeClr val="accent1">
                    <a:lumMod val="60000"/>
                    <a:lumOff val="40000"/>
                  </a:schemeClr>
                </a:solidFill>
              </a:rPr>
              <a:t>HDPE</a:t>
            </a:r>
          </a:p>
        </p:txBody>
      </p:sp>
      <p:sp>
        <p:nvSpPr>
          <p:cNvPr id="5" name="CuadroTexto 4">
            <a:extLst>
              <a:ext uri="{FF2B5EF4-FFF2-40B4-BE49-F238E27FC236}">
                <a16:creationId xmlns:a16="http://schemas.microsoft.com/office/drawing/2014/main" id="{7BE311C8-5089-BFE2-D451-6DEFECD9E354}"/>
              </a:ext>
            </a:extLst>
          </p:cNvPr>
          <p:cNvSpPr txBox="1"/>
          <p:nvPr/>
        </p:nvSpPr>
        <p:spPr>
          <a:xfrm>
            <a:off x="1867988" y="1147078"/>
            <a:ext cx="10103617" cy="923330"/>
          </a:xfrm>
          <a:prstGeom prst="rect">
            <a:avLst/>
          </a:prstGeom>
          <a:noFill/>
        </p:spPr>
        <p:txBody>
          <a:bodyPr wrap="square">
            <a:spAutoFit/>
          </a:bodyPr>
          <a:lstStyle/>
          <a:p>
            <a:r>
              <a:rPr lang="es-AR" dirty="0"/>
              <a:t>El polietileno es un polímero termoplástico formado por la repetición del monómero etileno (CH₂=CH₂). Es uno de los plásticos más simples y económicos, ampliamente utilizado en aplicaciones industriales, domésticas y de empaque.</a:t>
            </a:r>
          </a:p>
        </p:txBody>
      </p:sp>
    </p:spTree>
    <p:extLst>
      <p:ext uri="{BB962C8B-B14F-4D97-AF65-F5344CB8AC3E}">
        <p14:creationId xmlns:p14="http://schemas.microsoft.com/office/powerpoint/2010/main" val="748719669"/>
      </p:ext>
    </p:extLst>
  </p:cSld>
  <p:clrMapOvr>
    <a:masterClrMapping/>
  </p:clrMapOvr>
  <mc:AlternateContent xmlns:mc="http://schemas.openxmlformats.org/markup-compatibility/2006" xmlns:p14="http://schemas.microsoft.com/office/powerpoint/2010/main">
    <mc:Choice Requires="p14">
      <p:transition spd="slow" p14:dur="2000" advTm="337526"/>
    </mc:Choice>
    <mc:Fallback xmlns="">
      <p:transition spd="slow" advTm="3375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8EAFEBCA-F974-3B4E-046E-980B5BFF2411}"/>
              </a:ext>
            </a:extLst>
          </p:cNvPr>
          <p:cNvGraphicFramePr>
            <a:graphicFrameLocks noGrp="1"/>
          </p:cNvGraphicFramePr>
          <p:nvPr>
            <p:extLst>
              <p:ext uri="{D42A27DB-BD31-4B8C-83A1-F6EECF244321}">
                <p14:modId xmlns:p14="http://schemas.microsoft.com/office/powerpoint/2010/main" val="1563466934"/>
              </p:ext>
            </p:extLst>
          </p:nvPr>
        </p:nvGraphicFramePr>
        <p:xfrm>
          <a:off x="2167182" y="977804"/>
          <a:ext cx="8915400" cy="2547812"/>
        </p:xfrm>
        <a:graphic>
          <a:graphicData uri="http://schemas.openxmlformats.org/drawingml/2006/table">
            <a:tbl>
              <a:tblPr firstRow="1" firstCol="1" bandRow="1">
                <a:tableStyleId>{5C22544A-7EE6-4342-B048-85BDC9FD1C3A}</a:tableStyleId>
              </a:tblPr>
              <a:tblGrid>
                <a:gridCol w="2228850">
                  <a:extLst>
                    <a:ext uri="{9D8B030D-6E8A-4147-A177-3AD203B41FA5}">
                      <a16:colId xmlns:a16="http://schemas.microsoft.com/office/drawing/2014/main" val="1104108215"/>
                    </a:ext>
                  </a:extLst>
                </a:gridCol>
                <a:gridCol w="2228850">
                  <a:extLst>
                    <a:ext uri="{9D8B030D-6E8A-4147-A177-3AD203B41FA5}">
                      <a16:colId xmlns:a16="http://schemas.microsoft.com/office/drawing/2014/main" val="294952246"/>
                    </a:ext>
                  </a:extLst>
                </a:gridCol>
                <a:gridCol w="2228850">
                  <a:extLst>
                    <a:ext uri="{9D8B030D-6E8A-4147-A177-3AD203B41FA5}">
                      <a16:colId xmlns:a16="http://schemas.microsoft.com/office/drawing/2014/main" val="1530011538"/>
                    </a:ext>
                  </a:extLst>
                </a:gridCol>
                <a:gridCol w="2228850">
                  <a:extLst>
                    <a:ext uri="{9D8B030D-6E8A-4147-A177-3AD203B41FA5}">
                      <a16:colId xmlns:a16="http://schemas.microsoft.com/office/drawing/2014/main" val="3607791397"/>
                    </a:ext>
                  </a:extLst>
                </a:gridCol>
              </a:tblGrid>
              <a:tr h="0">
                <a:tc>
                  <a:txBody>
                    <a:bodyPr/>
                    <a:lstStyle/>
                    <a:p>
                      <a:pPr algn="ctr">
                        <a:lnSpc>
                          <a:spcPct val="107000"/>
                        </a:lnSpc>
                        <a:spcAft>
                          <a:spcPts val="800"/>
                        </a:spcAft>
                        <a:buNone/>
                      </a:pPr>
                      <a:r>
                        <a:rPr lang="es-AR" sz="1400" kern="0" dirty="0">
                          <a:effectLst/>
                        </a:rPr>
                        <a:t>Tipo</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400" kern="0">
                          <a:effectLst/>
                        </a:rPr>
                        <a:t>Densidad (g/cm³)</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400" kern="0">
                          <a:effectLst/>
                        </a:rPr>
                        <a:t>Características clave</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s-AR" sz="1400" kern="0">
                          <a:effectLst/>
                        </a:rPr>
                        <a:t>Aplicaciones comunes</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61659506"/>
                  </a:ext>
                </a:extLst>
              </a:tr>
              <a:tr h="0">
                <a:tc>
                  <a:txBody>
                    <a:bodyPr/>
                    <a:lstStyle/>
                    <a:p>
                      <a:pPr>
                        <a:lnSpc>
                          <a:spcPct val="107000"/>
                        </a:lnSpc>
                        <a:spcAft>
                          <a:spcPts val="800"/>
                        </a:spcAft>
                        <a:buNone/>
                      </a:pPr>
                      <a:r>
                        <a:rPr lang="es-AR" sz="1400" kern="0" dirty="0">
                          <a:effectLst/>
                        </a:rPr>
                        <a:t>LDPE (baja densidad)</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0.910–0.925</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Flexible, transparente, baja resistencia mecánica</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Bolsas, films, envoltorios</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42393061"/>
                  </a:ext>
                </a:extLst>
              </a:tr>
              <a:tr h="0">
                <a:tc>
                  <a:txBody>
                    <a:bodyPr/>
                    <a:lstStyle/>
                    <a:p>
                      <a:pPr>
                        <a:lnSpc>
                          <a:spcPct val="107000"/>
                        </a:lnSpc>
                        <a:spcAft>
                          <a:spcPts val="800"/>
                        </a:spcAft>
                        <a:buNone/>
                      </a:pPr>
                      <a:r>
                        <a:rPr lang="es-AR" sz="1400" kern="0" dirty="0">
                          <a:effectLst/>
                        </a:rPr>
                        <a:t>LLDPE (lineal baja densidad)</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0.915–0.940</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Mejor resistencia que LDPE, buena elongación</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Film estirable, bolsas resistentes</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88813568"/>
                  </a:ext>
                </a:extLst>
              </a:tr>
              <a:tr h="0">
                <a:tc>
                  <a:txBody>
                    <a:bodyPr/>
                    <a:lstStyle/>
                    <a:p>
                      <a:pPr>
                        <a:lnSpc>
                          <a:spcPct val="107000"/>
                        </a:lnSpc>
                        <a:spcAft>
                          <a:spcPts val="800"/>
                        </a:spcAft>
                        <a:buNone/>
                      </a:pPr>
                      <a:r>
                        <a:rPr lang="es-AR" sz="1400" kern="0" dirty="0">
                          <a:effectLst/>
                        </a:rPr>
                        <a:t>HDPE (alta densidad)</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0.940–0.970</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Rígido, opaco, buena resistencia química</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a:effectLst/>
                        </a:rPr>
                        <a:t>Tuberías, envases, bidones, juguetes</a:t>
                      </a:r>
                      <a:endParaRPr lang="es-A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00439223"/>
                  </a:ext>
                </a:extLst>
              </a:tr>
              <a:tr h="0">
                <a:tc>
                  <a:txBody>
                    <a:bodyPr/>
                    <a:lstStyle/>
                    <a:p>
                      <a:pPr>
                        <a:lnSpc>
                          <a:spcPct val="107000"/>
                        </a:lnSpc>
                        <a:spcAft>
                          <a:spcPts val="800"/>
                        </a:spcAft>
                        <a:buNone/>
                      </a:pPr>
                      <a:r>
                        <a:rPr lang="es-AR" sz="1400" kern="0" dirty="0">
                          <a:effectLst/>
                        </a:rPr>
                        <a:t>UHMWPE (ultra alto peso molecular)</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dirty="0">
                          <a:effectLst/>
                        </a:rPr>
                        <a:t>&gt;0.940</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dirty="0">
                          <a:effectLst/>
                        </a:rPr>
                        <a:t>Extremadamente resistente al desgaste y al impacto</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s-AR" sz="1400" kern="0" dirty="0">
                          <a:effectLst/>
                        </a:rPr>
                        <a:t>Prótesis, blindajes, engranajes</a:t>
                      </a:r>
                      <a:endParaRPr lang="es-A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00318308"/>
                  </a:ext>
                </a:extLst>
              </a:tr>
            </a:tbl>
          </a:graphicData>
        </a:graphic>
      </p:graphicFrame>
      <p:sp>
        <p:nvSpPr>
          <p:cNvPr id="5" name="CuadroTexto 4">
            <a:extLst>
              <a:ext uri="{FF2B5EF4-FFF2-40B4-BE49-F238E27FC236}">
                <a16:creationId xmlns:a16="http://schemas.microsoft.com/office/drawing/2014/main" id="{F559BE27-4E3A-4996-FE72-A3FCBFCF8634}"/>
              </a:ext>
            </a:extLst>
          </p:cNvPr>
          <p:cNvSpPr txBox="1"/>
          <p:nvPr/>
        </p:nvSpPr>
        <p:spPr>
          <a:xfrm>
            <a:off x="5218113" y="337625"/>
            <a:ext cx="2813538" cy="379827"/>
          </a:xfrm>
          <a:prstGeom prst="rect">
            <a:avLst/>
          </a:prstGeom>
          <a:noFill/>
        </p:spPr>
        <p:txBody>
          <a:bodyPr wrap="square" rtlCol="0">
            <a:spAutoFit/>
          </a:bodyPr>
          <a:lstStyle/>
          <a:p>
            <a:r>
              <a:rPr lang="es-AR" b="1" dirty="0"/>
              <a:t>Tipos principales de PE</a:t>
            </a:r>
          </a:p>
        </p:txBody>
      </p:sp>
      <p:pic>
        <p:nvPicPr>
          <p:cNvPr id="6" name="Imagen 5">
            <a:extLst>
              <a:ext uri="{FF2B5EF4-FFF2-40B4-BE49-F238E27FC236}">
                <a16:creationId xmlns:a16="http://schemas.microsoft.com/office/drawing/2014/main" id="{C8C34D65-4B2A-8A30-68C1-C6A796B4CAE2}"/>
              </a:ext>
            </a:extLst>
          </p:cNvPr>
          <p:cNvPicPr>
            <a:picLocks noChangeAspect="1"/>
          </p:cNvPicPr>
          <p:nvPr/>
        </p:nvPicPr>
        <p:blipFill>
          <a:blip r:embed="rId2"/>
          <a:stretch>
            <a:fillRect/>
          </a:stretch>
        </p:blipFill>
        <p:spPr>
          <a:xfrm>
            <a:off x="2392945" y="3785968"/>
            <a:ext cx="4520929" cy="2547812"/>
          </a:xfrm>
          <a:prstGeom prst="rect">
            <a:avLst/>
          </a:prstGeom>
        </p:spPr>
      </p:pic>
      <p:pic>
        <p:nvPicPr>
          <p:cNvPr id="7" name="Imagen 6">
            <a:extLst>
              <a:ext uri="{FF2B5EF4-FFF2-40B4-BE49-F238E27FC236}">
                <a16:creationId xmlns:a16="http://schemas.microsoft.com/office/drawing/2014/main" id="{47A04A54-8845-7B9A-8190-D2AEA31B0E84}"/>
              </a:ext>
            </a:extLst>
          </p:cNvPr>
          <p:cNvPicPr>
            <a:picLocks noChangeAspect="1"/>
          </p:cNvPicPr>
          <p:nvPr/>
        </p:nvPicPr>
        <p:blipFill>
          <a:blip r:embed="rId3"/>
          <a:stretch>
            <a:fillRect/>
          </a:stretch>
        </p:blipFill>
        <p:spPr>
          <a:xfrm>
            <a:off x="7109613" y="3761045"/>
            <a:ext cx="4584589" cy="2572735"/>
          </a:xfrm>
          <a:prstGeom prst="rect">
            <a:avLst/>
          </a:prstGeom>
        </p:spPr>
      </p:pic>
      <p:sp>
        <p:nvSpPr>
          <p:cNvPr id="8" name="CuadroTexto 7">
            <a:extLst>
              <a:ext uri="{FF2B5EF4-FFF2-40B4-BE49-F238E27FC236}">
                <a16:creationId xmlns:a16="http://schemas.microsoft.com/office/drawing/2014/main" id="{F9463591-0B72-8B3F-6A02-C31FC0187B5D}"/>
              </a:ext>
            </a:extLst>
          </p:cNvPr>
          <p:cNvSpPr txBox="1"/>
          <p:nvPr/>
        </p:nvSpPr>
        <p:spPr>
          <a:xfrm>
            <a:off x="5782560" y="6460532"/>
            <a:ext cx="2654105" cy="369332"/>
          </a:xfrm>
          <a:prstGeom prst="rect">
            <a:avLst/>
          </a:prstGeom>
          <a:noFill/>
        </p:spPr>
        <p:txBody>
          <a:bodyPr wrap="square" rtlCol="0">
            <a:spAutoFit/>
          </a:bodyPr>
          <a:lstStyle/>
          <a:p>
            <a:r>
              <a:rPr lang="es-AR" b="1" dirty="0"/>
              <a:t>Polietileno HDPE</a:t>
            </a:r>
          </a:p>
        </p:txBody>
      </p:sp>
    </p:spTree>
    <p:extLst>
      <p:ext uri="{BB962C8B-B14F-4D97-AF65-F5344CB8AC3E}">
        <p14:creationId xmlns:p14="http://schemas.microsoft.com/office/powerpoint/2010/main" val="251703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CuadroTexto 5"/>
          <p:cNvSpPr txBox="1"/>
          <p:nvPr/>
        </p:nvSpPr>
        <p:spPr>
          <a:xfrm>
            <a:off x="2181497" y="418011"/>
            <a:ext cx="5708469" cy="400110"/>
          </a:xfrm>
          <a:prstGeom prst="rect">
            <a:avLst/>
          </a:prstGeom>
          <a:noFill/>
        </p:spPr>
        <p:txBody>
          <a:bodyPr wrap="square" rtlCol="0">
            <a:spAutoFit/>
          </a:bodyPr>
          <a:lstStyle/>
          <a:p>
            <a:r>
              <a:rPr lang="es-ES" sz="2000" b="1" dirty="0">
                <a:solidFill>
                  <a:schemeClr val="accent1"/>
                </a:solidFill>
              </a:rPr>
              <a:t>b) Policloruro de vinilo PVC</a:t>
            </a:r>
            <a:endParaRPr lang="en-US" sz="2000" b="1" dirty="0">
              <a:solidFill>
                <a:schemeClr val="accent1"/>
              </a:solidFill>
            </a:endParaRPr>
          </a:p>
        </p:txBody>
      </p:sp>
      <p:sp>
        <p:nvSpPr>
          <p:cNvPr id="3" name="CuadroTexto 2">
            <a:extLst>
              <a:ext uri="{FF2B5EF4-FFF2-40B4-BE49-F238E27FC236}">
                <a16:creationId xmlns:a16="http://schemas.microsoft.com/office/drawing/2014/main" id="{5108C2E4-8134-16C6-A023-978DF70BFBC1}"/>
              </a:ext>
            </a:extLst>
          </p:cNvPr>
          <p:cNvSpPr txBox="1"/>
          <p:nvPr/>
        </p:nvSpPr>
        <p:spPr>
          <a:xfrm>
            <a:off x="1518654" y="936593"/>
            <a:ext cx="10568199" cy="2308324"/>
          </a:xfrm>
          <a:prstGeom prst="rect">
            <a:avLst/>
          </a:prstGeom>
          <a:noFill/>
        </p:spPr>
        <p:txBody>
          <a:bodyPr wrap="square">
            <a:spAutoFit/>
          </a:bodyPr>
          <a:lstStyle/>
          <a:p>
            <a:r>
              <a:rPr lang="es-AR" dirty="0"/>
              <a:t>El policloruro de vinilo (PVC) es un polímero por adición obtenido de la polimerización del cloruro de vinilo (CH₂=</a:t>
            </a:r>
            <a:r>
              <a:rPr lang="es-AR" dirty="0" err="1"/>
              <a:t>CHCl</a:t>
            </a:r>
            <a:r>
              <a:rPr lang="es-AR" dirty="0"/>
              <a:t>). Su estructura contiene átomos de cloro, lo que le confiere resistencia al fuego, polaridad química y buena adhesión.</a:t>
            </a:r>
          </a:p>
          <a:p>
            <a:r>
              <a:rPr lang="es-AR" dirty="0"/>
              <a:t> Puede procesarse como </a:t>
            </a:r>
            <a:r>
              <a:rPr lang="es-AR" b="1" dirty="0">
                <a:solidFill>
                  <a:schemeClr val="accent1"/>
                </a:solidFill>
              </a:rPr>
              <a:t>PVC rígido (</a:t>
            </a:r>
            <a:r>
              <a:rPr lang="es-AR" b="1" dirty="0" err="1">
                <a:solidFill>
                  <a:schemeClr val="accent1"/>
                </a:solidFill>
              </a:rPr>
              <a:t>uPVC</a:t>
            </a:r>
            <a:r>
              <a:rPr lang="es-AR" b="1" dirty="0">
                <a:solidFill>
                  <a:schemeClr val="accent1"/>
                </a:solidFill>
              </a:rPr>
              <a:t>) o PVC flexible</a:t>
            </a:r>
            <a:r>
              <a:rPr lang="es-AR" dirty="0"/>
              <a:t>, dependiendo de los plastificantes añadidos:</a:t>
            </a:r>
          </a:p>
          <a:p>
            <a:r>
              <a:rPr lang="es-AR" dirty="0"/>
              <a:t>•	PVC rígido (</a:t>
            </a:r>
            <a:r>
              <a:rPr lang="es-AR" dirty="0" err="1"/>
              <a:t>uPVC</a:t>
            </a:r>
            <a:r>
              <a:rPr lang="es-AR" dirty="0"/>
              <a:t>): sin plastificantes, usado en carpintería, cañerías, perfiles, tarjetas.</a:t>
            </a:r>
          </a:p>
          <a:p>
            <a:r>
              <a:rPr lang="es-AR" dirty="0"/>
              <a:t>•	PVC flexible: con plastificantes, usado en cables, calzado, mangueras, cortinas</a:t>
            </a:r>
          </a:p>
          <a:p>
            <a:endParaRPr lang="es-AR" dirty="0"/>
          </a:p>
        </p:txBody>
      </p:sp>
      <p:pic>
        <p:nvPicPr>
          <p:cNvPr id="4" name="Imagen 3">
            <a:extLst>
              <a:ext uri="{FF2B5EF4-FFF2-40B4-BE49-F238E27FC236}">
                <a16:creationId xmlns:a16="http://schemas.microsoft.com/office/drawing/2014/main" id="{400791AA-547D-C7EF-6E96-C2EA3AADBFFC}"/>
              </a:ext>
            </a:extLst>
          </p:cNvPr>
          <p:cNvPicPr>
            <a:picLocks noChangeAspect="1"/>
          </p:cNvPicPr>
          <p:nvPr/>
        </p:nvPicPr>
        <p:blipFill>
          <a:blip r:embed="rId2"/>
          <a:stretch>
            <a:fillRect/>
          </a:stretch>
        </p:blipFill>
        <p:spPr>
          <a:xfrm>
            <a:off x="1518654" y="3244917"/>
            <a:ext cx="4314366" cy="1541487"/>
          </a:xfrm>
          <a:prstGeom prst="rect">
            <a:avLst/>
          </a:prstGeom>
        </p:spPr>
      </p:pic>
      <p:pic>
        <p:nvPicPr>
          <p:cNvPr id="5" name="Imagen 4">
            <a:extLst>
              <a:ext uri="{FF2B5EF4-FFF2-40B4-BE49-F238E27FC236}">
                <a16:creationId xmlns:a16="http://schemas.microsoft.com/office/drawing/2014/main" id="{B0F6905C-B991-C571-DA10-EE163C17ED1E}"/>
              </a:ext>
            </a:extLst>
          </p:cNvPr>
          <p:cNvPicPr>
            <a:picLocks noChangeAspect="1"/>
          </p:cNvPicPr>
          <p:nvPr/>
        </p:nvPicPr>
        <p:blipFill>
          <a:blip r:embed="rId3"/>
          <a:stretch>
            <a:fillRect/>
          </a:stretch>
        </p:blipFill>
        <p:spPr>
          <a:xfrm>
            <a:off x="6802753" y="3244917"/>
            <a:ext cx="3719881" cy="2657058"/>
          </a:xfrm>
          <a:prstGeom prst="rect">
            <a:avLst/>
          </a:prstGeom>
        </p:spPr>
      </p:pic>
    </p:spTree>
    <p:extLst>
      <p:ext uri="{BB962C8B-B14F-4D97-AF65-F5344CB8AC3E}">
        <p14:creationId xmlns:p14="http://schemas.microsoft.com/office/powerpoint/2010/main" val="1383236372"/>
      </p:ext>
    </p:extLst>
  </p:cSld>
  <p:clrMapOvr>
    <a:masterClrMapping/>
  </p:clrMapOvr>
  <mc:AlternateContent xmlns:mc="http://schemas.openxmlformats.org/markup-compatibility/2006" xmlns:p14="http://schemas.microsoft.com/office/powerpoint/2010/main">
    <mc:Choice Requires="p14">
      <p:transition spd="slow" p14:dur="2000" advTm="117833"/>
    </mc:Choice>
    <mc:Fallback xmlns="">
      <p:transition spd="slow" advTm="1178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256662" y="3516281"/>
            <a:ext cx="3282291" cy="2567220"/>
          </a:xfrm>
          <a:prstGeom prst="rect">
            <a:avLst/>
          </a:prstGeom>
        </p:spPr>
      </p:pic>
      <p:sp>
        <p:nvSpPr>
          <p:cNvPr id="2" name="CuadroTexto 1">
            <a:extLst>
              <a:ext uri="{FF2B5EF4-FFF2-40B4-BE49-F238E27FC236}">
                <a16:creationId xmlns:a16="http://schemas.microsoft.com/office/drawing/2014/main" id="{83153E74-C693-47FF-9D6A-F0E80CA230A7}"/>
              </a:ext>
            </a:extLst>
          </p:cNvPr>
          <p:cNvSpPr txBox="1"/>
          <p:nvPr/>
        </p:nvSpPr>
        <p:spPr>
          <a:xfrm>
            <a:off x="1983545" y="267286"/>
            <a:ext cx="5148775" cy="369332"/>
          </a:xfrm>
          <a:prstGeom prst="rect">
            <a:avLst/>
          </a:prstGeom>
          <a:noFill/>
        </p:spPr>
        <p:txBody>
          <a:bodyPr wrap="square" rtlCol="0">
            <a:spAutoFit/>
          </a:bodyPr>
          <a:lstStyle/>
          <a:p>
            <a:r>
              <a:rPr lang="es-AR" b="1" dirty="0">
                <a:solidFill>
                  <a:schemeClr val="accent1">
                    <a:lumMod val="60000"/>
                    <a:lumOff val="40000"/>
                  </a:schemeClr>
                </a:solidFill>
              </a:rPr>
              <a:t>c) PET</a:t>
            </a:r>
          </a:p>
        </p:txBody>
      </p:sp>
      <p:sp>
        <p:nvSpPr>
          <p:cNvPr id="4" name="CuadroTexto 3">
            <a:extLst>
              <a:ext uri="{FF2B5EF4-FFF2-40B4-BE49-F238E27FC236}">
                <a16:creationId xmlns:a16="http://schemas.microsoft.com/office/drawing/2014/main" id="{F3C7D501-C992-484B-818B-A005DE61DB5D}"/>
              </a:ext>
            </a:extLst>
          </p:cNvPr>
          <p:cNvSpPr txBox="1"/>
          <p:nvPr/>
        </p:nvSpPr>
        <p:spPr>
          <a:xfrm>
            <a:off x="2110705" y="2124853"/>
            <a:ext cx="7441809" cy="1200329"/>
          </a:xfrm>
          <a:prstGeom prst="rect">
            <a:avLst/>
          </a:prstGeom>
          <a:noFill/>
        </p:spPr>
        <p:txBody>
          <a:bodyPr wrap="square" rtlCol="0">
            <a:spAutoFit/>
          </a:bodyPr>
          <a:lstStyle/>
          <a:p>
            <a:r>
              <a:rPr lang="es-AR" dirty="0"/>
              <a:t>Se pueden distinguir tres tipos fundamentales de PET</a:t>
            </a:r>
          </a:p>
          <a:p>
            <a:pPr marL="285750" indent="-285750">
              <a:buFont typeface="Wingdings" panose="05000000000000000000" pitchFamily="2" charset="2"/>
              <a:buChar char="Ø"/>
            </a:pPr>
            <a:r>
              <a:rPr lang="es-AR" dirty="0"/>
              <a:t>Grado film</a:t>
            </a:r>
          </a:p>
          <a:p>
            <a:pPr marL="285750" indent="-285750">
              <a:buFont typeface="Wingdings" panose="05000000000000000000" pitchFamily="2" charset="2"/>
              <a:buChar char="Ø"/>
            </a:pPr>
            <a:r>
              <a:rPr lang="es-AR" dirty="0"/>
              <a:t>Grado textil</a:t>
            </a:r>
          </a:p>
          <a:p>
            <a:pPr marL="285750" indent="-285750">
              <a:buFont typeface="Wingdings" panose="05000000000000000000" pitchFamily="2" charset="2"/>
              <a:buChar char="Ø"/>
            </a:pPr>
            <a:r>
              <a:rPr lang="es-AR" dirty="0"/>
              <a:t>Grado Botella </a:t>
            </a:r>
          </a:p>
        </p:txBody>
      </p:sp>
      <p:pic>
        <p:nvPicPr>
          <p:cNvPr id="5" name="Imagen 4">
            <a:extLst>
              <a:ext uri="{FF2B5EF4-FFF2-40B4-BE49-F238E27FC236}">
                <a16:creationId xmlns:a16="http://schemas.microsoft.com/office/drawing/2014/main" id="{BC08FEEA-2B83-400C-BAB5-A950E44CCFB6}"/>
              </a:ext>
            </a:extLst>
          </p:cNvPr>
          <p:cNvPicPr>
            <a:picLocks noChangeAspect="1"/>
          </p:cNvPicPr>
          <p:nvPr/>
        </p:nvPicPr>
        <p:blipFill>
          <a:blip r:embed="rId3"/>
          <a:stretch>
            <a:fillRect/>
          </a:stretch>
        </p:blipFill>
        <p:spPr>
          <a:xfrm>
            <a:off x="952500" y="3315394"/>
            <a:ext cx="4304162" cy="2968994"/>
          </a:xfrm>
          <a:prstGeom prst="rect">
            <a:avLst/>
          </a:prstGeom>
        </p:spPr>
      </p:pic>
      <p:sp>
        <p:nvSpPr>
          <p:cNvPr id="7" name="CuadroTexto 6">
            <a:extLst>
              <a:ext uri="{FF2B5EF4-FFF2-40B4-BE49-F238E27FC236}">
                <a16:creationId xmlns:a16="http://schemas.microsoft.com/office/drawing/2014/main" id="{F3C8EDA5-180C-63B6-6B02-C4E690A62865}"/>
              </a:ext>
            </a:extLst>
          </p:cNvPr>
          <p:cNvSpPr txBox="1"/>
          <p:nvPr/>
        </p:nvSpPr>
        <p:spPr>
          <a:xfrm>
            <a:off x="1751427" y="857781"/>
            <a:ext cx="10114671" cy="1200329"/>
          </a:xfrm>
          <a:prstGeom prst="rect">
            <a:avLst/>
          </a:prstGeom>
          <a:noFill/>
        </p:spPr>
        <p:txBody>
          <a:bodyPr wrap="square">
            <a:spAutoFit/>
          </a:bodyPr>
          <a:lstStyle/>
          <a:p>
            <a:pPr algn="just"/>
            <a:r>
              <a:rPr lang="es-AR" dirty="0"/>
              <a:t>El PET (</a:t>
            </a:r>
            <a:r>
              <a:rPr lang="es-AR" dirty="0" err="1"/>
              <a:t>Polyethylene</a:t>
            </a:r>
            <a:r>
              <a:rPr lang="es-AR" dirty="0"/>
              <a:t> </a:t>
            </a:r>
            <a:r>
              <a:rPr lang="es-AR" dirty="0" err="1"/>
              <a:t>Terephthalate</a:t>
            </a:r>
            <a:r>
              <a:rPr lang="es-AR" dirty="0"/>
              <a:t>) se obtiene por policondensación entre ácido </a:t>
            </a:r>
            <a:r>
              <a:rPr lang="es-AR" dirty="0" err="1"/>
              <a:t>tereftálico</a:t>
            </a:r>
            <a:r>
              <a:rPr lang="es-AR" dirty="0"/>
              <a:t> y etilenglicol. Su estructura contiene grupos éster (-COO-) que le confieren alta rigidez, buena barrera a gases y resistencia química. Es uno de los plásticos más usados en el mundo, especialmente en envases y textiles.</a:t>
            </a:r>
          </a:p>
        </p:txBody>
      </p:sp>
      <p:pic>
        <p:nvPicPr>
          <p:cNvPr id="8" name="Imagen 7">
            <a:extLst>
              <a:ext uri="{FF2B5EF4-FFF2-40B4-BE49-F238E27FC236}">
                <a16:creationId xmlns:a16="http://schemas.microsoft.com/office/drawing/2014/main" id="{7029DA42-58E5-75A2-810B-6B1AB26E93D2}"/>
              </a:ext>
            </a:extLst>
          </p:cNvPr>
          <p:cNvPicPr>
            <a:picLocks noChangeAspect="1"/>
          </p:cNvPicPr>
          <p:nvPr/>
        </p:nvPicPr>
        <p:blipFill>
          <a:blip r:embed="rId4"/>
          <a:stretch>
            <a:fillRect/>
          </a:stretch>
        </p:blipFill>
        <p:spPr>
          <a:xfrm>
            <a:off x="8538953" y="3948787"/>
            <a:ext cx="3282291" cy="2051432"/>
          </a:xfrm>
          <a:prstGeom prst="rect">
            <a:avLst/>
          </a:prstGeom>
        </p:spPr>
      </p:pic>
    </p:spTree>
    <p:extLst>
      <p:ext uri="{BB962C8B-B14F-4D97-AF65-F5344CB8AC3E}">
        <p14:creationId xmlns:p14="http://schemas.microsoft.com/office/powerpoint/2010/main" val="2651454855"/>
      </p:ext>
    </p:extLst>
  </p:cSld>
  <p:clrMapOvr>
    <a:masterClrMapping/>
  </p:clrMapOvr>
  <mc:AlternateContent xmlns:mc="http://schemas.openxmlformats.org/markup-compatibility/2006" xmlns:p14="http://schemas.microsoft.com/office/powerpoint/2010/main">
    <mc:Choice Requires="p14">
      <p:transition spd="slow" p14:dur="2000" advTm="207272"/>
    </mc:Choice>
    <mc:Fallback xmlns="">
      <p:transition spd="slow" advTm="207272"/>
    </mc:Fallback>
  </mc:AlternateContent>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3564</TotalTime>
  <Words>1985</Words>
  <Application>Microsoft Office PowerPoint</Application>
  <PresentationFormat>Panorámica</PresentationFormat>
  <Paragraphs>285</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Century Gothic</vt:lpstr>
      <vt:lpstr>Wingdings</vt:lpstr>
      <vt:lpstr>Wingdings 3</vt:lpstr>
      <vt:lpstr>Espiral</vt:lpstr>
      <vt:lpstr>Materiales Poliméricos Parte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Polímeros</dc:title>
  <dc:creator>usuario</dc:creator>
  <cp:lastModifiedBy>tessantequera@gmail.com</cp:lastModifiedBy>
  <cp:revision>99</cp:revision>
  <dcterms:created xsi:type="dcterms:W3CDTF">2019-06-03T00:46:09Z</dcterms:created>
  <dcterms:modified xsi:type="dcterms:W3CDTF">2025-11-10T21:33:30Z</dcterms:modified>
</cp:coreProperties>
</file>