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autoCompressPictures="0">
  <p:sldMasterIdLst>
    <p:sldMasterId id="2147483648" r:id="rId1"/>
  </p:sldMasterIdLst>
  <p:notesMasterIdLst>
    <p:notesMasterId r:id="rId48"/>
  </p:notesMasterIdLst>
  <p:sldIdLst>
    <p:sldId id="256" r:id="rId2"/>
    <p:sldId id="384" r:id="rId3"/>
    <p:sldId id="399" r:id="rId4"/>
    <p:sldId id="446" r:id="rId5"/>
    <p:sldId id="440" r:id="rId6"/>
    <p:sldId id="491" r:id="rId7"/>
    <p:sldId id="403" r:id="rId8"/>
    <p:sldId id="404" r:id="rId9"/>
    <p:sldId id="483" r:id="rId10"/>
    <p:sldId id="443" r:id="rId11"/>
    <p:sldId id="454" r:id="rId12"/>
    <p:sldId id="460" r:id="rId13"/>
    <p:sldId id="455" r:id="rId14"/>
    <p:sldId id="461" r:id="rId15"/>
    <p:sldId id="487" r:id="rId16"/>
    <p:sldId id="458" r:id="rId17"/>
    <p:sldId id="459" r:id="rId18"/>
    <p:sldId id="445" r:id="rId19"/>
    <p:sldId id="484" r:id="rId20"/>
    <p:sldId id="485" r:id="rId21"/>
    <p:sldId id="488" r:id="rId22"/>
    <p:sldId id="451" r:id="rId23"/>
    <p:sldId id="452" r:id="rId24"/>
    <p:sldId id="453" r:id="rId25"/>
    <p:sldId id="450" r:id="rId26"/>
    <p:sldId id="447" r:id="rId27"/>
    <p:sldId id="406" r:id="rId28"/>
    <p:sldId id="489" r:id="rId29"/>
    <p:sldId id="462" r:id="rId30"/>
    <p:sldId id="463" r:id="rId31"/>
    <p:sldId id="464" r:id="rId32"/>
    <p:sldId id="465" r:id="rId33"/>
    <p:sldId id="469" r:id="rId34"/>
    <p:sldId id="470" r:id="rId35"/>
    <p:sldId id="471" r:id="rId36"/>
    <p:sldId id="472" r:id="rId37"/>
    <p:sldId id="477" r:id="rId38"/>
    <p:sldId id="481" r:id="rId39"/>
    <p:sldId id="490" r:id="rId40"/>
    <p:sldId id="482" r:id="rId41"/>
    <p:sldId id="473" r:id="rId42"/>
    <p:sldId id="474" r:id="rId43"/>
    <p:sldId id="475" r:id="rId44"/>
    <p:sldId id="476" r:id="rId45"/>
    <p:sldId id="479" r:id="rId46"/>
    <p:sldId id="486" r:id="rId47"/>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A697DD"/>
    <a:srgbClr val="9BC9D9"/>
    <a:srgbClr val="BCBCBC"/>
    <a:srgbClr val="007AD6"/>
    <a:srgbClr val="E9D5A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000" autoAdjust="0"/>
    <p:restoredTop sz="93961" autoAdjust="0"/>
  </p:normalViewPr>
  <p:slideViewPr>
    <p:cSldViewPr snapToGrid="0">
      <p:cViewPr>
        <p:scale>
          <a:sx n="73" d="100"/>
          <a:sy n="73" d="100"/>
        </p:scale>
        <p:origin x="-624" y="54"/>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FC3A752-F248-49FE-B7BC-8226508461D6}" type="datetimeFigureOut">
              <a:rPr lang="en-US" smtClean="0"/>
              <a:t>9/2/2020</a:t>
            </a:fld>
            <a:endParaRPr lang="en-US"/>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3B8724C-E03E-46DC-BFF0-BA3FD5125791}" type="slidenum">
              <a:rPr lang="en-US" smtClean="0"/>
              <a:t>‹Nº›</a:t>
            </a:fld>
            <a:endParaRPr lang="en-US"/>
          </a:p>
        </p:txBody>
      </p:sp>
    </p:spTree>
    <p:extLst>
      <p:ext uri="{BB962C8B-B14F-4D97-AF65-F5344CB8AC3E}">
        <p14:creationId xmlns:p14="http://schemas.microsoft.com/office/powerpoint/2010/main" val="5182497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2589213" y="2514600"/>
            <a:ext cx="8915399" cy="2262781"/>
          </a:xfrm>
        </p:spPr>
        <p:txBody>
          <a:bodyPr anchor="b">
            <a:normAutofit/>
          </a:bodyPr>
          <a:lstStyle>
            <a:lvl1pPr>
              <a:defRPr sz="5400"/>
            </a:lvl1pPr>
          </a:lstStyle>
          <a:p>
            <a:r>
              <a:rPr lang="es-ES" smtClean="0"/>
              <a:t>Haga clic para modificar el estilo de título del patrón</a:t>
            </a:r>
            <a:endParaRPr lang="en-US" dirty="0"/>
          </a:p>
        </p:txBody>
      </p:sp>
      <p:sp>
        <p:nvSpPr>
          <p:cNvPr id="3" name="Subtitle 2"/>
          <p:cNvSpPr>
            <a:spLocks noGrp="1"/>
          </p:cNvSpPr>
          <p:nvPr>
            <p:ph type="subTitle" idx="1"/>
          </p:nvPr>
        </p:nvSpPr>
        <p:spPr>
          <a:xfrm>
            <a:off x="2589213" y="4777379"/>
            <a:ext cx="8915399"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editar el estilo de subtítulo del patrón</a:t>
            </a:r>
            <a:endParaRPr lang="en-US" dirty="0"/>
          </a:p>
        </p:txBody>
      </p:sp>
      <p:sp>
        <p:nvSpPr>
          <p:cNvPr id="4" name="Date Placeholder 3"/>
          <p:cNvSpPr>
            <a:spLocks noGrp="1"/>
          </p:cNvSpPr>
          <p:nvPr>
            <p:ph type="dt" sz="half" idx="10"/>
          </p:nvPr>
        </p:nvSpPr>
        <p:spPr/>
        <p:txBody>
          <a:bodyPr/>
          <a:lstStyle/>
          <a:p>
            <a:fld id="{C9BA15B4-575D-4180-BB12-07E24E114C8C}" type="datetime1">
              <a:rPr lang="en-US" smtClean="0"/>
              <a:t>9/2/2020</a:t>
            </a:fld>
            <a:endParaRPr lang="en-US" dirty="0"/>
          </a:p>
        </p:txBody>
      </p:sp>
      <p:sp>
        <p:nvSpPr>
          <p:cNvPr id="5" name="Footer Placeholder 4"/>
          <p:cNvSpPr>
            <a:spLocks noGrp="1"/>
          </p:cNvSpPr>
          <p:nvPr>
            <p:ph type="ftr" sz="quarter" idx="11"/>
          </p:nvPr>
        </p:nvSpPr>
        <p:spPr/>
        <p:txBody>
          <a:bodyPr/>
          <a:lstStyle/>
          <a:p>
            <a:r>
              <a:rPr lang="en-US" smtClean="0"/>
              <a:t>Oscar Huertas</a:t>
            </a:r>
            <a:endParaRPr lang="en-US" dirty="0"/>
          </a:p>
        </p:txBody>
      </p:sp>
      <p:sp>
        <p:nvSpPr>
          <p:cNvPr id="7" name="Freeform 6"/>
          <p:cNvSpPr/>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6" name="Slide Number Placeholder 5"/>
          <p:cNvSpPr>
            <a:spLocks noGrp="1"/>
          </p:cNvSpPr>
          <p:nvPr>
            <p:ph type="sldNum" sz="quarter" idx="12"/>
          </p:nvPr>
        </p:nvSpPr>
        <p:spPr>
          <a:xfrm>
            <a:off x="531812" y="4529540"/>
            <a:ext cx="779767" cy="365125"/>
          </a:xfrm>
        </p:spPr>
        <p:txBody>
          <a:bodyPr/>
          <a:lstStyle/>
          <a:p>
            <a:fld id="{D57F1E4F-1CFF-5643-939E-217C01CDF565}" type="slidenum">
              <a:rPr lang="en-US" dirty="0"/>
              <a:pPr/>
              <a:t>‹Nº›</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ítulo y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2589212" y="609600"/>
            <a:ext cx="8915399" cy="3117040"/>
          </a:xfrm>
        </p:spPr>
        <p:txBody>
          <a:bodyPr anchor="ctr">
            <a:normAutofit/>
          </a:bodyPr>
          <a:lstStyle>
            <a:lvl1pPr algn="l">
              <a:defRPr sz="4800" b="0" cap="none"/>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Editar el estilo de texto del patrón</a:t>
            </a:r>
          </a:p>
        </p:txBody>
      </p:sp>
      <p:sp>
        <p:nvSpPr>
          <p:cNvPr id="4" name="Date Placeholder 3"/>
          <p:cNvSpPr>
            <a:spLocks noGrp="1"/>
          </p:cNvSpPr>
          <p:nvPr>
            <p:ph type="dt" sz="half" idx="10"/>
          </p:nvPr>
        </p:nvSpPr>
        <p:spPr/>
        <p:txBody>
          <a:bodyPr/>
          <a:lstStyle/>
          <a:p>
            <a:fld id="{6D308FCC-C34E-4300-808B-DFBB0BE997AE}" type="datetime1">
              <a:rPr lang="en-US" smtClean="0"/>
              <a:t>9/2/2020</a:t>
            </a:fld>
            <a:endParaRPr lang="en-US" dirty="0"/>
          </a:p>
        </p:txBody>
      </p:sp>
      <p:sp>
        <p:nvSpPr>
          <p:cNvPr id="5" name="Footer Placeholder 4"/>
          <p:cNvSpPr>
            <a:spLocks noGrp="1"/>
          </p:cNvSpPr>
          <p:nvPr>
            <p:ph type="ftr" sz="quarter" idx="11"/>
          </p:nvPr>
        </p:nvSpPr>
        <p:spPr/>
        <p:txBody>
          <a:bodyPr/>
          <a:lstStyle/>
          <a:p>
            <a:r>
              <a:rPr lang="en-US" smtClean="0"/>
              <a:t>Oscar Huertas</a:t>
            </a:r>
            <a:endParaRPr lang="en-US" dirty="0"/>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dirty="0"/>
              <a:pPr/>
              <a:t>‹Nº›</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Cita con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s-ES" smtClean="0"/>
              <a:t>Haga clic para modificar el estilo de título del patrón</a:t>
            </a:r>
            <a:endParaRPr lang="en-US" dirty="0"/>
          </a:p>
        </p:txBody>
      </p:sp>
      <p:sp>
        <p:nvSpPr>
          <p:cNvPr id="13" name="Text Placeholder 9"/>
          <p:cNvSpPr>
            <a:spLocks noGrp="1"/>
          </p:cNvSpPr>
          <p:nvPr>
            <p:ph type="body" sz="quarter" idx="13"/>
          </p:nvPr>
        </p:nvSpPr>
        <p:spPr>
          <a:xfrm>
            <a:off x="3275012" y="3505200"/>
            <a:ext cx="753655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s-ES" smtClean="0"/>
              <a:t>Editar el estilo de texto del patrón</a:t>
            </a:r>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Editar el estilo de texto del patrón</a:t>
            </a:r>
          </a:p>
        </p:txBody>
      </p:sp>
      <p:sp>
        <p:nvSpPr>
          <p:cNvPr id="4" name="Date Placeholder 3"/>
          <p:cNvSpPr>
            <a:spLocks noGrp="1"/>
          </p:cNvSpPr>
          <p:nvPr>
            <p:ph type="dt" sz="half" idx="10"/>
          </p:nvPr>
        </p:nvSpPr>
        <p:spPr/>
        <p:txBody>
          <a:bodyPr/>
          <a:lstStyle/>
          <a:p>
            <a:fld id="{20028F31-009A-4150-826C-B1C720B21037}" type="datetime1">
              <a:rPr lang="en-US" smtClean="0"/>
              <a:t>9/2/2020</a:t>
            </a:fld>
            <a:endParaRPr lang="en-US" dirty="0"/>
          </a:p>
        </p:txBody>
      </p:sp>
      <p:sp>
        <p:nvSpPr>
          <p:cNvPr id="5" name="Footer Placeholder 4"/>
          <p:cNvSpPr>
            <a:spLocks noGrp="1"/>
          </p:cNvSpPr>
          <p:nvPr>
            <p:ph type="ftr" sz="quarter" idx="11"/>
          </p:nvPr>
        </p:nvSpPr>
        <p:spPr/>
        <p:txBody>
          <a:bodyPr/>
          <a:lstStyle/>
          <a:p>
            <a:r>
              <a:rPr lang="en-US" smtClean="0"/>
              <a:t>Oscar Huertas</a:t>
            </a:r>
            <a:endParaRPr lang="en-US" dirty="0"/>
          </a:p>
        </p:txBody>
      </p:sp>
      <p:sp>
        <p:nvSpPr>
          <p:cNvPr id="11"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dirty="0"/>
              <a:pPr/>
              <a:t>‹Nº›</a:t>
            </a:fld>
            <a:endParaRPr lang="en-US" dirty="0"/>
          </a:p>
        </p:txBody>
      </p:sp>
      <p:sp>
        <p:nvSpPr>
          <p:cNvPr id="14" name="TextBox 13"/>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Tarjeta de nombre">
    <p:spTree>
      <p:nvGrpSpPr>
        <p:cNvPr id="1" name=""/>
        <p:cNvGrpSpPr/>
        <p:nvPr/>
      </p:nvGrpSpPr>
      <p:grpSpPr>
        <a:xfrm>
          <a:off x="0" y="0"/>
          <a:ext cx="0" cy="0"/>
          <a:chOff x="0" y="0"/>
          <a:chExt cx="0" cy="0"/>
        </a:xfrm>
      </p:grpSpPr>
      <p:sp>
        <p:nvSpPr>
          <p:cNvPr id="2" name="Title 1"/>
          <p:cNvSpPr>
            <a:spLocks noGrp="1"/>
          </p:cNvSpPr>
          <p:nvPr>
            <p:ph type="title"/>
          </p:nvPr>
        </p:nvSpPr>
        <p:spPr>
          <a:xfrm>
            <a:off x="2589213" y="2438400"/>
            <a:ext cx="8915400" cy="2724845"/>
          </a:xfrm>
        </p:spPr>
        <p:txBody>
          <a:bodyPr anchor="b">
            <a:normAutofit/>
          </a:bodyPr>
          <a:lstStyle>
            <a:lvl1pPr algn="l">
              <a:defRPr sz="4800" b="0"/>
            </a:lvl1pPr>
          </a:lstStyle>
          <a:p>
            <a:r>
              <a:rPr lang="es-ES" smtClean="0"/>
              <a:t>Haga clic para modificar el estilo de título del patrón</a:t>
            </a:r>
            <a:endParaRPr lang="en-US" dirty="0"/>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s-ES" smtClean="0"/>
              <a:t>Editar el estilo de texto del patrón</a:t>
            </a:r>
          </a:p>
        </p:txBody>
      </p:sp>
      <p:sp>
        <p:nvSpPr>
          <p:cNvPr id="5" name="Date Placeholder 4"/>
          <p:cNvSpPr>
            <a:spLocks noGrp="1"/>
          </p:cNvSpPr>
          <p:nvPr>
            <p:ph type="dt" sz="half" idx="10"/>
          </p:nvPr>
        </p:nvSpPr>
        <p:spPr/>
        <p:txBody>
          <a:bodyPr/>
          <a:lstStyle/>
          <a:p>
            <a:fld id="{4729CF85-F439-4DD5-B926-CBBCA4EE06EF}" type="datetime1">
              <a:rPr lang="en-US" smtClean="0"/>
              <a:t>9/2/2020</a:t>
            </a:fld>
            <a:endParaRPr lang="en-US" dirty="0"/>
          </a:p>
        </p:txBody>
      </p:sp>
      <p:sp>
        <p:nvSpPr>
          <p:cNvPr id="6" name="Footer Placeholder 5"/>
          <p:cNvSpPr>
            <a:spLocks noGrp="1"/>
          </p:cNvSpPr>
          <p:nvPr>
            <p:ph type="ftr" sz="quarter" idx="11"/>
          </p:nvPr>
        </p:nvSpPr>
        <p:spPr/>
        <p:txBody>
          <a:bodyPr/>
          <a:lstStyle/>
          <a:p>
            <a:r>
              <a:rPr lang="en-US" smtClean="0"/>
              <a:t>Oscar Huertas</a:t>
            </a:r>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‹Nº›</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Citar la tarjeta de nombre">
    <p:spTree>
      <p:nvGrpSpPr>
        <p:cNvPr id="1" name=""/>
        <p:cNvGrpSpPr/>
        <p:nvPr/>
      </p:nvGrpSpPr>
      <p:grpSpPr>
        <a:xfrm>
          <a:off x="0" y="0"/>
          <a:ext cx="0" cy="0"/>
          <a:chOff x="0" y="0"/>
          <a:chExt cx="0" cy="0"/>
        </a:xfrm>
      </p:grpSpPr>
      <p:sp>
        <p:nvSpPr>
          <p:cNvPr id="1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s-ES" smtClean="0"/>
              <a:t>Haga clic para modificar el estilo de título del patrón</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s-ES" smtClean="0"/>
              <a:t>Editar el estilo de texto del patrón</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s-ES" smtClean="0"/>
              <a:t>Editar el estilo de texto del patrón</a:t>
            </a:r>
          </a:p>
        </p:txBody>
      </p:sp>
      <p:sp>
        <p:nvSpPr>
          <p:cNvPr id="5" name="Date Placeholder 4"/>
          <p:cNvSpPr>
            <a:spLocks noGrp="1"/>
          </p:cNvSpPr>
          <p:nvPr>
            <p:ph type="dt" sz="half" idx="10"/>
          </p:nvPr>
        </p:nvSpPr>
        <p:spPr/>
        <p:txBody>
          <a:bodyPr/>
          <a:lstStyle/>
          <a:p>
            <a:fld id="{E2779EE9-214B-40E4-8C63-A1D8141A3848}" type="datetime1">
              <a:rPr lang="en-US" smtClean="0"/>
              <a:t>9/2/2020</a:t>
            </a:fld>
            <a:endParaRPr lang="en-US" dirty="0"/>
          </a:p>
        </p:txBody>
      </p:sp>
      <p:sp>
        <p:nvSpPr>
          <p:cNvPr id="6" name="Footer Placeholder 5"/>
          <p:cNvSpPr>
            <a:spLocks noGrp="1"/>
          </p:cNvSpPr>
          <p:nvPr>
            <p:ph type="ftr" sz="quarter" idx="11"/>
          </p:nvPr>
        </p:nvSpPr>
        <p:spPr/>
        <p:txBody>
          <a:bodyPr/>
          <a:lstStyle/>
          <a:p>
            <a:r>
              <a:rPr lang="en-US" smtClean="0"/>
              <a:t>Oscar Huertas</a:t>
            </a:r>
            <a:endParaRPr lang="en-US" dirty="0"/>
          </a:p>
        </p:txBody>
      </p:sp>
      <p:sp>
        <p:nvSpPr>
          <p:cNvPr id="11"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‹Nº›</a:t>
            </a:fld>
            <a:endParaRPr lang="en-US" dirty="0"/>
          </a:p>
        </p:txBody>
      </p:sp>
      <p:sp>
        <p:nvSpPr>
          <p:cNvPr id="17" name="TextBox 16"/>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8" name="TextBox 17"/>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Verdadero o falso">
    <p:spTree>
      <p:nvGrpSpPr>
        <p:cNvPr id="1" name=""/>
        <p:cNvGrpSpPr/>
        <p:nvPr/>
      </p:nvGrpSpPr>
      <p:grpSpPr>
        <a:xfrm>
          <a:off x="0" y="0"/>
          <a:ext cx="0" cy="0"/>
          <a:chOff x="0" y="0"/>
          <a:chExt cx="0" cy="0"/>
        </a:xfrm>
      </p:grpSpPr>
      <p:sp>
        <p:nvSpPr>
          <p:cNvPr id="2" name="Title 1"/>
          <p:cNvSpPr>
            <a:spLocks noGrp="1"/>
          </p:cNvSpPr>
          <p:nvPr>
            <p:ph type="title"/>
          </p:nvPr>
        </p:nvSpPr>
        <p:spPr>
          <a:xfrm>
            <a:off x="2589212" y="627407"/>
            <a:ext cx="8915399" cy="2880020"/>
          </a:xfrm>
        </p:spPr>
        <p:txBody>
          <a:bodyPr anchor="ctr">
            <a:normAutofit/>
          </a:bodyPr>
          <a:lstStyle>
            <a:lvl1pPr algn="l">
              <a:defRPr sz="4800" b="0"/>
            </a:lvl1pPr>
          </a:lstStyle>
          <a:p>
            <a:r>
              <a:rPr lang="es-ES" smtClean="0"/>
              <a:t>Haga clic para modificar el estilo de título del patrón</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s-ES" smtClean="0"/>
              <a:t>Editar el estilo de texto del patrón</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s-ES" smtClean="0"/>
              <a:t>Editar el estilo de texto del patrón</a:t>
            </a:r>
          </a:p>
        </p:txBody>
      </p:sp>
      <p:sp>
        <p:nvSpPr>
          <p:cNvPr id="5" name="Date Placeholder 4"/>
          <p:cNvSpPr>
            <a:spLocks noGrp="1"/>
          </p:cNvSpPr>
          <p:nvPr>
            <p:ph type="dt" sz="half" idx="10"/>
          </p:nvPr>
        </p:nvSpPr>
        <p:spPr/>
        <p:txBody>
          <a:bodyPr/>
          <a:lstStyle/>
          <a:p>
            <a:fld id="{A0C663E1-B50C-4106-8524-46033B6C04A8}" type="datetime1">
              <a:rPr lang="en-US" smtClean="0"/>
              <a:t>9/2/2020</a:t>
            </a:fld>
            <a:endParaRPr lang="en-US" dirty="0"/>
          </a:p>
        </p:txBody>
      </p:sp>
      <p:sp>
        <p:nvSpPr>
          <p:cNvPr id="6" name="Footer Placeholder 5"/>
          <p:cNvSpPr>
            <a:spLocks noGrp="1"/>
          </p:cNvSpPr>
          <p:nvPr>
            <p:ph type="ftr" sz="quarter" idx="11"/>
          </p:nvPr>
        </p:nvSpPr>
        <p:spPr/>
        <p:txBody>
          <a:bodyPr/>
          <a:lstStyle/>
          <a:p>
            <a:r>
              <a:rPr lang="en-US" smtClean="0"/>
              <a:t>Oscar Huertas</a:t>
            </a:r>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‹Nº›</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nchor="t"/>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88667B5D-5103-4408-A6C2-F087649F607F}" type="datetime1">
              <a:rPr lang="en-US" smtClean="0"/>
              <a:t>9/2/2020</a:t>
            </a:fld>
            <a:endParaRPr lang="en-US" dirty="0"/>
          </a:p>
        </p:txBody>
      </p:sp>
      <p:sp>
        <p:nvSpPr>
          <p:cNvPr id="5" name="Footer Placeholder 4"/>
          <p:cNvSpPr>
            <a:spLocks noGrp="1"/>
          </p:cNvSpPr>
          <p:nvPr>
            <p:ph type="ftr" sz="quarter" idx="11"/>
          </p:nvPr>
        </p:nvSpPr>
        <p:spPr/>
        <p:txBody>
          <a:bodyPr/>
          <a:lstStyle/>
          <a:p>
            <a:r>
              <a:rPr lang="en-US" smtClean="0"/>
              <a:t>Oscar Huertas</a:t>
            </a:r>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dirty="0"/>
              <a:pPr/>
              <a:t>‹Nº›</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94812" y="627405"/>
            <a:ext cx="2207601" cy="5283817"/>
          </a:xfrm>
        </p:spPr>
        <p:txBody>
          <a:bodyPr vert="eaVert" anchor="ctr"/>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a:xfrm>
            <a:off x="2589212" y="627405"/>
            <a:ext cx="6477000" cy="5283817"/>
          </a:xfrm>
        </p:spPr>
        <p:txBody>
          <a:bodyPr vert="eaVert"/>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207F5265-D2FE-4653-A48F-FA940DB569B9}" type="datetime1">
              <a:rPr lang="en-US" smtClean="0"/>
              <a:t>9/2/2020</a:t>
            </a:fld>
            <a:endParaRPr lang="en-US" dirty="0"/>
          </a:p>
        </p:txBody>
      </p:sp>
      <p:sp>
        <p:nvSpPr>
          <p:cNvPr id="5" name="Footer Placeholder 4"/>
          <p:cNvSpPr>
            <a:spLocks noGrp="1"/>
          </p:cNvSpPr>
          <p:nvPr>
            <p:ph type="ftr" sz="quarter" idx="11"/>
          </p:nvPr>
        </p:nvSpPr>
        <p:spPr/>
        <p:txBody>
          <a:bodyPr/>
          <a:lstStyle/>
          <a:p>
            <a:r>
              <a:rPr lang="en-US" smtClean="0"/>
              <a:t>Oscar Huertas</a:t>
            </a:r>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dirty="0"/>
              <a:pPr/>
              <a:t>‹Nº›</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1280890"/>
          </a:xfrm>
        </p:spPr>
        <p:txBody>
          <a:bodyPr/>
          <a:lstStyle/>
          <a:p>
            <a:r>
              <a:rPr lang="es-ES" smtClean="0"/>
              <a:t>Haga clic para modificar el estilo de título del patrón</a:t>
            </a:r>
            <a:endParaRPr lang="en-US" dirty="0"/>
          </a:p>
        </p:txBody>
      </p:sp>
      <p:sp>
        <p:nvSpPr>
          <p:cNvPr id="3" name="Content Placeholder 2"/>
          <p:cNvSpPr>
            <a:spLocks noGrp="1"/>
          </p:cNvSpPr>
          <p:nvPr>
            <p:ph idx="1"/>
          </p:nvPr>
        </p:nvSpPr>
        <p:spPr>
          <a:xfrm>
            <a:off x="2589212" y="2133600"/>
            <a:ext cx="8915400" cy="3777622"/>
          </a:xfrm>
        </p:spPr>
        <p:txBody>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D061A24C-50FD-4210-9AFC-325693131E5C}" type="datetime1">
              <a:rPr lang="en-US" smtClean="0"/>
              <a:t>9/2/2020</a:t>
            </a:fld>
            <a:endParaRPr lang="en-US" dirty="0"/>
          </a:p>
        </p:txBody>
      </p:sp>
      <p:sp>
        <p:nvSpPr>
          <p:cNvPr id="5" name="Footer Placeholder 4"/>
          <p:cNvSpPr>
            <a:spLocks noGrp="1"/>
          </p:cNvSpPr>
          <p:nvPr>
            <p:ph type="ftr" sz="quarter" idx="11"/>
          </p:nvPr>
        </p:nvSpPr>
        <p:spPr/>
        <p:txBody>
          <a:bodyPr/>
          <a:lstStyle/>
          <a:p>
            <a:r>
              <a:rPr lang="en-US" smtClean="0"/>
              <a:t>Oscar Huertas</a:t>
            </a:r>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dirty="0"/>
              <a:pPr/>
              <a:t>‹Nº›</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2589212" y="2058750"/>
            <a:ext cx="8915399" cy="1468800"/>
          </a:xfrm>
        </p:spPr>
        <p:txBody>
          <a:bodyPr anchor="b"/>
          <a:lstStyle>
            <a:lvl1pPr algn="l">
              <a:defRPr sz="4000" b="0" cap="none"/>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2589212" y="3530129"/>
            <a:ext cx="8915399"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Editar el estilo de texto del patrón</a:t>
            </a:r>
          </a:p>
        </p:txBody>
      </p:sp>
      <p:sp>
        <p:nvSpPr>
          <p:cNvPr id="4" name="Date Placeholder 3"/>
          <p:cNvSpPr>
            <a:spLocks noGrp="1"/>
          </p:cNvSpPr>
          <p:nvPr>
            <p:ph type="dt" sz="half" idx="10"/>
          </p:nvPr>
        </p:nvSpPr>
        <p:spPr/>
        <p:txBody>
          <a:bodyPr/>
          <a:lstStyle/>
          <a:p>
            <a:fld id="{F0DF865A-A65B-41D9-BE6D-F775832419DA}" type="datetime1">
              <a:rPr lang="en-US" smtClean="0"/>
              <a:t>9/2/2020</a:t>
            </a:fld>
            <a:endParaRPr lang="en-US" dirty="0"/>
          </a:p>
        </p:txBody>
      </p:sp>
      <p:sp>
        <p:nvSpPr>
          <p:cNvPr id="5" name="Footer Placeholder 4"/>
          <p:cNvSpPr>
            <a:spLocks noGrp="1"/>
          </p:cNvSpPr>
          <p:nvPr>
            <p:ph type="ftr" sz="quarter" idx="11"/>
          </p:nvPr>
        </p:nvSpPr>
        <p:spPr/>
        <p:txBody>
          <a:bodyPr/>
          <a:lstStyle/>
          <a:p>
            <a:r>
              <a:rPr lang="en-US" smtClean="0"/>
              <a:t>Oscar Huertas</a:t>
            </a:r>
            <a:endParaRPr lang="en-US" dirty="0"/>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dirty="0"/>
              <a:pPr/>
              <a:t>‹Nº›</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s-ES" smtClean="0"/>
              <a:t>Haga clic para modificar el estilo de título del patrón</a:t>
            </a:r>
            <a:endParaRPr lang="en-US" dirty="0"/>
          </a:p>
        </p:txBody>
      </p:sp>
      <p:sp>
        <p:nvSpPr>
          <p:cNvPr id="3" name="Content Placeholder 2"/>
          <p:cNvSpPr>
            <a:spLocks noGrp="1"/>
          </p:cNvSpPr>
          <p:nvPr>
            <p:ph sz="half" idx="1"/>
          </p:nvPr>
        </p:nvSpPr>
        <p:spPr>
          <a:xfrm>
            <a:off x="2589212" y="2133600"/>
            <a:ext cx="4313864" cy="3777622"/>
          </a:xfrm>
        </p:spPr>
        <p:txBody>
          <a:bodyPr>
            <a:normAutofit/>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Content Placeholder 3"/>
          <p:cNvSpPr>
            <a:spLocks noGrp="1"/>
          </p:cNvSpPr>
          <p:nvPr>
            <p:ph sz="half" idx="2"/>
          </p:nvPr>
        </p:nvSpPr>
        <p:spPr>
          <a:xfrm>
            <a:off x="7190747" y="2126222"/>
            <a:ext cx="4313864" cy="3777622"/>
          </a:xfrm>
        </p:spPr>
        <p:txBody>
          <a:bodyPr>
            <a:normAutofit/>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Date Placeholder 4"/>
          <p:cNvSpPr>
            <a:spLocks noGrp="1"/>
          </p:cNvSpPr>
          <p:nvPr>
            <p:ph type="dt" sz="half" idx="10"/>
          </p:nvPr>
        </p:nvSpPr>
        <p:spPr/>
        <p:txBody>
          <a:bodyPr/>
          <a:lstStyle/>
          <a:p>
            <a:fld id="{53296BFD-2BF2-432B-A649-A68574F34025}" type="datetime1">
              <a:rPr lang="en-US" smtClean="0"/>
              <a:t>9/2/2020</a:t>
            </a:fld>
            <a:endParaRPr lang="en-US" dirty="0"/>
          </a:p>
        </p:txBody>
      </p:sp>
      <p:sp>
        <p:nvSpPr>
          <p:cNvPr id="6" name="Footer Placeholder 5"/>
          <p:cNvSpPr>
            <a:spLocks noGrp="1"/>
          </p:cNvSpPr>
          <p:nvPr>
            <p:ph type="ftr" sz="quarter" idx="11"/>
          </p:nvPr>
        </p:nvSpPr>
        <p:spPr/>
        <p:txBody>
          <a:bodyPr/>
          <a:lstStyle/>
          <a:p>
            <a:r>
              <a:rPr lang="en-US" smtClean="0"/>
              <a:t>Oscar Huertas</a:t>
            </a:r>
            <a:endParaRPr lang="en-US" dirty="0"/>
          </a:p>
        </p:txBody>
      </p:sp>
      <p:sp>
        <p:nvSpPr>
          <p:cNvPr id="10"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1" name="Slide Number Placeholder 5"/>
          <p:cNvSpPr>
            <a:spLocks noGrp="1"/>
          </p:cNvSpPr>
          <p:nvPr>
            <p:ph type="sldNum" sz="quarter" idx="12"/>
          </p:nvPr>
        </p:nvSpPr>
        <p:spPr>
          <a:xfrm>
            <a:off x="531812" y="787782"/>
            <a:ext cx="779767" cy="365125"/>
          </a:xfrm>
        </p:spPr>
        <p:txBody>
          <a:bodyPr/>
          <a:lstStyle/>
          <a:p>
            <a:fld id="{D57F1E4F-1CFF-5643-939E-217C01CDF565}" type="slidenum">
              <a:rPr lang="en-US" dirty="0"/>
              <a:pPr/>
              <a:t>‹Nº›</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2939373" y="1972703"/>
            <a:ext cx="399273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Editar el estilo de texto del patrón</a:t>
            </a:r>
          </a:p>
        </p:txBody>
      </p:sp>
      <p:sp>
        <p:nvSpPr>
          <p:cNvPr id="4" name="Content Placeholder 3"/>
          <p:cNvSpPr>
            <a:spLocks noGrp="1"/>
          </p:cNvSpPr>
          <p:nvPr>
            <p:ph sz="half" idx="2"/>
          </p:nvPr>
        </p:nvSpPr>
        <p:spPr>
          <a:xfrm>
            <a:off x="2589212" y="2548966"/>
            <a:ext cx="4342893" cy="3354060"/>
          </a:xfrm>
        </p:spPr>
        <p:txBody>
          <a:bodyPr>
            <a:normAutofit/>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Text Placeholder 4"/>
          <p:cNvSpPr>
            <a:spLocks noGrp="1"/>
          </p:cNvSpPr>
          <p:nvPr>
            <p:ph type="body" sz="quarter" idx="3"/>
          </p:nvPr>
        </p:nvSpPr>
        <p:spPr>
          <a:xfrm>
            <a:off x="7506629" y="1969475"/>
            <a:ext cx="3999001"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Editar el estilo de texto del patrón</a:t>
            </a:r>
          </a:p>
        </p:txBody>
      </p:sp>
      <p:sp>
        <p:nvSpPr>
          <p:cNvPr id="6" name="Content Placeholder 5"/>
          <p:cNvSpPr>
            <a:spLocks noGrp="1"/>
          </p:cNvSpPr>
          <p:nvPr>
            <p:ph sz="quarter" idx="4"/>
          </p:nvPr>
        </p:nvSpPr>
        <p:spPr>
          <a:xfrm>
            <a:off x="7166957" y="2545738"/>
            <a:ext cx="4338674" cy="3354060"/>
          </a:xfrm>
        </p:spPr>
        <p:txBody>
          <a:bodyPr>
            <a:normAutofit/>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7" name="Date Placeholder 6"/>
          <p:cNvSpPr>
            <a:spLocks noGrp="1"/>
          </p:cNvSpPr>
          <p:nvPr>
            <p:ph type="dt" sz="half" idx="10"/>
          </p:nvPr>
        </p:nvSpPr>
        <p:spPr/>
        <p:txBody>
          <a:bodyPr/>
          <a:lstStyle/>
          <a:p>
            <a:fld id="{08ED2513-282F-46C9-81FC-256EF73FD558}" type="datetime1">
              <a:rPr lang="en-US" smtClean="0"/>
              <a:t>9/2/2020</a:t>
            </a:fld>
            <a:endParaRPr lang="en-US" dirty="0"/>
          </a:p>
        </p:txBody>
      </p:sp>
      <p:sp>
        <p:nvSpPr>
          <p:cNvPr id="8" name="Footer Placeholder 7"/>
          <p:cNvSpPr>
            <a:spLocks noGrp="1"/>
          </p:cNvSpPr>
          <p:nvPr>
            <p:ph type="ftr" sz="quarter" idx="11"/>
          </p:nvPr>
        </p:nvSpPr>
        <p:spPr/>
        <p:txBody>
          <a:bodyPr/>
          <a:lstStyle/>
          <a:p>
            <a:r>
              <a:rPr lang="en-US" smtClean="0"/>
              <a:t>Oscar Huertas</a:t>
            </a:r>
            <a:endParaRPr lang="en-US" dirty="0"/>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D57F1E4F-1CFF-5643-939E-217C01CDF565}" type="slidenum">
              <a:rPr lang="en-US" dirty="0"/>
              <a:pPr/>
              <a:t>‹Nº›</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Date Placeholder 2"/>
          <p:cNvSpPr>
            <a:spLocks noGrp="1"/>
          </p:cNvSpPr>
          <p:nvPr>
            <p:ph type="dt" sz="half" idx="10"/>
          </p:nvPr>
        </p:nvSpPr>
        <p:spPr/>
        <p:txBody>
          <a:bodyPr/>
          <a:lstStyle/>
          <a:p>
            <a:fld id="{DE13488D-BA7F-4E69-BC57-78DACD27CD4B}" type="datetime1">
              <a:rPr lang="en-US" smtClean="0"/>
              <a:t>9/2/2020</a:t>
            </a:fld>
            <a:endParaRPr lang="en-US" dirty="0"/>
          </a:p>
        </p:txBody>
      </p:sp>
      <p:sp>
        <p:nvSpPr>
          <p:cNvPr id="4" name="Footer Placeholder 3"/>
          <p:cNvSpPr>
            <a:spLocks noGrp="1"/>
          </p:cNvSpPr>
          <p:nvPr>
            <p:ph type="ftr" sz="quarter" idx="11"/>
          </p:nvPr>
        </p:nvSpPr>
        <p:spPr/>
        <p:txBody>
          <a:bodyPr/>
          <a:lstStyle/>
          <a:p>
            <a:r>
              <a:rPr lang="en-US" smtClean="0"/>
              <a:t>Oscar Huertas</a:t>
            </a:r>
            <a:endParaRPr lang="en-US" dirty="0"/>
          </a:p>
        </p:txBody>
      </p:sp>
      <p:sp>
        <p:nvSpPr>
          <p:cNvPr id="7"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D57F1E4F-1CFF-5643-939E-217C01CDF565}" type="slidenum">
              <a:rPr lang="en-US" dirty="0"/>
              <a:pPr/>
              <a:t>‹Nº›</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D56D422-CE50-44CA-9C13-0B2DB60E6F25}" type="datetime1">
              <a:rPr lang="en-US" smtClean="0"/>
              <a:t>9/2/2020</a:t>
            </a:fld>
            <a:endParaRPr lang="en-US" dirty="0"/>
          </a:p>
        </p:txBody>
      </p:sp>
      <p:sp>
        <p:nvSpPr>
          <p:cNvPr id="3" name="Footer Placeholder 2"/>
          <p:cNvSpPr>
            <a:spLocks noGrp="1"/>
          </p:cNvSpPr>
          <p:nvPr>
            <p:ph type="ftr" sz="quarter" idx="11"/>
          </p:nvPr>
        </p:nvSpPr>
        <p:spPr/>
        <p:txBody>
          <a:bodyPr/>
          <a:lstStyle/>
          <a:p>
            <a:r>
              <a:rPr lang="en-US" smtClean="0"/>
              <a:t>Oscar Huertas</a:t>
            </a:r>
            <a:endParaRPr lang="en-US" dirty="0"/>
          </a:p>
        </p:txBody>
      </p:sp>
      <p:sp>
        <p:nvSpPr>
          <p:cNvPr id="6"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D57F1E4F-1CFF-5643-939E-217C01CDF565}" type="slidenum">
              <a:rPr lang="en-US" dirty="0"/>
              <a:pPr/>
              <a:t>‹Nº›</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2589212" y="446088"/>
            <a:ext cx="3505199" cy="976312"/>
          </a:xfrm>
        </p:spPr>
        <p:txBody>
          <a:bodyPr anchor="b"/>
          <a:lstStyle>
            <a:lvl1pPr algn="l">
              <a:defRPr sz="2000" b="0"/>
            </a:lvl1pPr>
          </a:lstStyle>
          <a:p>
            <a:r>
              <a:rPr lang="es-ES" smtClean="0"/>
              <a:t>Haga clic para modificar el estilo de título del patrón</a:t>
            </a:r>
            <a:endParaRPr lang="en-US" dirty="0"/>
          </a:p>
        </p:txBody>
      </p:sp>
      <p:sp>
        <p:nvSpPr>
          <p:cNvPr id="3" name="Content Placeholder 2"/>
          <p:cNvSpPr>
            <a:spLocks noGrp="1"/>
          </p:cNvSpPr>
          <p:nvPr>
            <p:ph idx="1"/>
          </p:nvPr>
        </p:nvSpPr>
        <p:spPr>
          <a:xfrm>
            <a:off x="6323012" y="446088"/>
            <a:ext cx="5181600" cy="5414963"/>
          </a:xfrm>
        </p:spPr>
        <p:txBody>
          <a:bodyPr anchor="ctr">
            <a:normAutofit/>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Text Placeholder 3"/>
          <p:cNvSpPr>
            <a:spLocks noGrp="1"/>
          </p:cNvSpPr>
          <p:nvPr>
            <p:ph type="body" sz="half" idx="2"/>
          </p:nvPr>
        </p:nvSpPr>
        <p:spPr>
          <a:xfrm>
            <a:off x="2589212" y="1598613"/>
            <a:ext cx="3505199"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Editar el estilo de texto del patrón</a:t>
            </a:r>
          </a:p>
        </p:txBody>
      </p:sp>
      <p:sp>
        <p:nvSpPr>
          <p:cNvPr id="5" name="Date Placeholder 4"/>
          <p:cNvSpPr>
            <a:spLocks noGrp="1"/>
          </p:cNvSpPr>
          <p:nvPr>
            <p:ph type="dt" sz="half" idx="10"/>
          </p:nvPr>
        </p:nvSpPr>
        <p:spPr/>
        <p:txBody>
          <a:bodyPr/>
          <a:lstStyle/>
          <a:p>
            <a:fld id="{73A1DD4A-6129-4126-B70E-C5859200F867}" type="datetime1">
              <a:rPr lang="en-US" smtClean="0"/>
              <a:t>9/2/2020</a:t>
            </a:fld>
            <a:endParaRPr lang="en-US" dirty="0"/>
          </a:p>
        </p:txBody>
      </p:sp>
      <p:sp>
        <p:nvSpPr>
          <p:cNvPr id="6" name="Footer Placeholder 5"/>
          <p:cNvSpPr>
            <a:spLocks noGrp="1"/>
          </p:cNvSpPr>
          <p:nvPr>
            <p:ph type="ftr" sz="quarter" idx="11"/>
          </p:nvPr>
        </p:nvSpPr>
        <p:spPr/>
        <p:txBody>
          <a:bodyPr/>
          <a:lstStyle/>
          <a:p>
            <a:r>
              <a:rPr lang="en-US" smtClean="0"/>
              <a:t>Oscar Huertas</a:t>
            </a:r>
            <a:endParaRPr lang="en-US" dirty="0"/>
          </a:p>
        </p:txBody>
      </p:sp>
      <p:sp>
        <p:nvSpPr>
          <p:cNvPr id="9"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D57F1E4F-1CFF-5643-939E-217C01CDF565}" type="slidenum">
              <a:rPr lang="en-US" dirty="0"/>
              <a:pPr/>
              <a:t>‹Nº›</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2589213" y="4800600"/>
            <a:ext cx="8915400" cy="566738"/>
          </a:xfrm>
        </p:spPr>
        <p:txBody>
          <a:bodyPr anchor="b">
            <a:normAutofit/>
          </a:bodyPr>
          <a:lstStyle>
            <a:lvl1pPr algn="l">
              <a:defRPr sz="2400" b="0"/>
            </a:lvl1pPr>
          </a:lstStyle>
          <a:p>
            <a:r>
              <a:rPr lang="es-ES" smtClean="0"/>
              <a:t>Haga clic para modificar el estilo de título del patrón</a:t>
            </a:r>
            <a:endParaRPr lang="en-US" dirty="0"/>
          </a:p>
        </p:txBody>
      </p:sp>
      <p:sp>
        <p:nvSpPr>
          <p:cNvPr id="3" name="Picture Placeholder 2"/>
          <p:cNvSpPr>
            <a:spLocks noGrp="1" noChangeAspect="1"/>
          </p:cNvSpPr>
          <p:nvPr>
            <p:ph type="pic" idx="1"/>
          </p:nvPr>
        </p:nvSpPr>
        <p:spPr>
          <a:xfrm>
            <a:off x="2589212" y="634965"/>
            <a:ext cx="8915400"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smtClean="0"/>
              <a:t>Haga clic en el icono para agregar una imagen</a:t>
            </a:r>
            <a:endParaRPr lang="en-US" dirty="0"/>
          </a:p>
        </p:txBody>
      </p:sp>
      <p:sp>
        <p:nvSpPr>
          <p:cNvPr id="4" name="Text Placeholder 3"/>
          <p:cNvSpPr>
            <a:spLocks noGrp="1"/>
          </p:cNvSpPr>
          <p:nvPr>
            <p:ph type="body" sz="half" idx="2"/>
          </p:nvPr>
        </p:nvSpPr>
        <p:spPr>
          <a:xfrm>
            <a:off x="2589213" y="5367338"/>
            <a:ext cx="8915400"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Editar el estilo de texto del patrón</a:t>
            </a:r>
          </a:p>
        </p:txBody>
      </p:sp>
      <p:sp>
        <p:nvSpPr>
          <p:cNvPr id="5" name="Date Placeholder 4"/>
          <p:cNvSpPr>
            <a:spLocks noGrp="1"/>
          </p:cNvSpPr>
          <p:nvPr>
            <p:ph type="dt" sz="half" idx="10"/>
          </p:nvPr>
        </p:nvSpPr>
        <p:spPr/>
        <p:txBody>
          <a:bodyPr/>
          <a:lstStyle/>
          <a:p>
            <a:fld id="{46CFB4AE-A3EA-49A4-BA6D-534A65A4F282}" type="datetime1">
              <a:rPr lang="en-US" smtClean="0"/>
              <a:t>9/2/2020</a:t>
            </a:fld>
            <a:endParaRPr lang="en-US" dirty="0"/>
          </a:p>
        </p:txBody>
      </p:sp>
      <p:sp>
        <p:nvSpPr>
          <p:cNvPr id="6" name="Footer Placeholder 5"/>
          <p:cNvSpPr>
            <a:spLocks noGrp="1"/>
          </p:cNvSpPr>
          <p:nvPr>
            <p:ph type="ftr" sz="quarter" idx="11"/>
          </p:nvPr>
        </p:nvSpPr>
        <p:spPr/>
        <p:txBody>
          <a:bodyPr/>
          <a:lstStyle/>
          <a:p>
            <a:r>
              <a:rPr lang="en-US" smtClean="0"/>
              <a:t>Oscar Huertas</a:t>
            </a:r>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‹Nº›</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23" name="Group 22"/>
          <p:cNvGrpSpPr/>
          <p:nvPr/>
        </p:nvGrpSpPr>
        <p:grpSpPr>
          <a:xfrm>
            <a:off x="1" y="228600"/>
            <a:ext cx="2851516" cy="6638628"/>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 name="Group 9"/>
          <p:cNvGrpSpPr/>
          <p:nvPr/>
        </p:nvGrpSpPr>
        <p:grpSpPr>
          <a:xfrm>
            <a:off x="27221" y="-786"/>
            <a:ext cx="2356674" cy="6854039"/>
            <a:chOff x="6627813" y="194833"/>
            <a:chExt cx="1952625" cy="5678918"/>
          </a:xfrm>
        </p:grpSpPr>
        <p:sp>
          <p:nvSpPr>
            <p:cNvPr id="11" name="Freeform 27"/>
            <p:cNvSpPr/>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 name="Rectangle 6"/>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2592924" y="624110"/>
            <a:ext cx="8911687" cy="1280890"/>
          </a:xfrm>
          <a:prstGeom prst="rect">
            <a:avLst/>
          </a:prstGeom>
        </p:spPr>
        <p:txBody>
          <a:bodyPr vert="horz" lIns="91440" tIns="45720" rIns="91440" bIns="45720" rtlCol="0" anchor="t">
            <a:normAutofit/>
          </a:body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2589212" y="2133600"/>
            <a:ext cx="8915400" cy="3886200"/>
          </a:xfrm>
          <a:prstGeom prst="rect">
            <a:avLst/>
          </a:prstGeom>
        </p:spPr>
        <p:txBody>
          <a:bodyPr vert="horz" lIns="91440" tIns="45720" rIns="91440" bIns="45720" rtlCol="0">
            <a:normAutofit/>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2"/>
          </p:nvPr>
        </p:nvSpPr>
        <p:spPr>
          <a:xfrm>
            <a:off x="10361612" y="6130437"/>
            <a:ext cx="1146283" cy="370396"/>
          </a:xfrm>
          <a:prstGeom prst="rect">
            <a:avLst/>
          </a:prstGeom>
        </p:spPr>
        <p:txBody>
          <a:bodyPr vert="horz" lIns="91440" tIns="45720" rIns="91440" bIns="45720" rtlCol="0" anchor="ctr"/>
          <a:lstStyle>
            <a:lvl1pPr algn="r">
              <a:defRPr sz="900">
                <a:solidFill>
                  <a:schemeClr val="tx1">
                    <a:tint val="75000"/>
                  </a:schemeClr>
                </a:solidFill>
              </a:defRPr>
            </a:lvl1pPr>
          </a:lstStyle>
          <a:p>
            <a:fld id="{2333C7A7-0BE3-4A85-95DA-86695B56AD29}" type="datetime1">
              <a:rPr lang="en-US" smtClean="0"/>
              <a:t>9/2/2020</a:t>
            </a:fld>
            <a:endParaRPr lang="en-US" dirty="0"/>
          </a:p>
        </p:txBody>
      </p:sp>
      <p:sp>
        <p:nvSpPr>
          <p:cNvPr id="5" name="Footer Placeholder 4"/>
          <p:cNvSpPr>
            <a:spLocks noGrp="1"/>
          </p:cNvSpPr>
          <p:nvPr>
            <p:ph type="ftr" sz="quarter" idx="3"/>
          </p:nvPr>
        </p:nvSpPr>
        <p:spPr>
          <a:xfrm>
            <a:off x="2589212" y="6135808"/>
            <a:ext cx="7619999" cy="365125"/>
          </a:xfrm>
          <a:prstGeom prst="rect">
            <a:avLst/>
          </a:prstGeom>
        </p:spPr>
        <p:txBody>
          <a:bodyPr vert="horz" lIns="91440" tIns="45720" rIns="91440" bIns="45720" rtlCol="0" anchor="ctr"/>
          <a:lstStyle>
            <a:lvl1pPr algn="l">
              <a:defRPr sz="900">
                <a:solidFill>
                  <a:schemeClr val="tx1">
                    <a:tint val="75000"/>
                  </a:schemeClr>
                </a:solidFill>
              </a:defRPr>
            </a:lvl1pPr>
          </a:lstStyle>
          <a:p>
            <a:r>
              <a:rPr lang="en-US" smtClean="0"/>
              <a:t>Oscar Huertas</a:t>
            </a:r>
            <a:endParaRPr lang="en-US" dirty="0"/>
          </a:p>
        </p:txBody>
      </p:sp>
      <p:sp>
        <p:nvSpPr>
          <p:cNvPr id="6" name="Slide Number Placeholder 5"/>
          <p:cNvSpPr>
            <a:spLocks noGrp="1"/>
          </p:cNvSpPr>
          <p:nvPr>
            <p:ph type="sldNum" sz="quarter" idx="4"/>
          </p:nvPr>
        </p:nvSpPr>
        <p:spPr bwMode="gray">
          <a:xfrm>
            <a:off x="531812" y="787782"/>
            <a:ext cx="779767" cy="365125"/>
          </a:xfrm>
          <a:prstGeom prst="rect">
            <a:avLst/>
          </a:prstGeom>
        </p:spPr>
        <p:txBody>
          <a:bodyPr vert="horz" lIns="91440" tIns="45720" rIns="91440" bIns="45720" rtlCol="0" anchor="ctr"/>
          <a:lstStyle>
            <a:lvl1pPr algn="r">
              <a:defRPr sz="2000">
                <a:solidFill>
                  <a:srgbClr val="FEFFFF"/>
                </a:solidFill>
              </a:defRPr>
            </a:lvl1pPr>
          </a:lstStyle>
          <a:p>
            <a:fld id="{D57F1E4F-1CFF-5643-939E-217C01CDF565}" type="slidenum">
              <a:rPr lang="en-US" dirty="0"/>
              <a:pPr/>
              <a:t>‹Nº›</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2" r:id="rId12"/>
    <p:sldLayoutId id="2147483663" r:id="rId13"/>
    <p:sldLayoutId id="2147483664" r:id="rId14"/>
    <p:sldLayoutId id="2147483658" r:id="rId15"/>
    <p:sldLayoutId id="2147483659" r:id="rId16"/>
  </p:sldLayoutIdLst>
  <p:hf sldNum="0" hdr="0" dt="0"/>
  <p:txStyles>
    <p:title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pn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40.pn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42.pn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44.png"/><Relationship Id="rId1" Type="http://schemas.openxmlformats.org/officeDocument/2006/relationships/slideLayout" Target="../slideLayouts/slideLayout7.xml"/><Relationship Id="rId5" Type="http://schemas.openxmlformats.org/officeDocument/2006/relationships/image" Target="../media/image47.png"/><Relationship Id="rId4" Type="http://schemas.openxmlformats.org/officeDocument/2006/relationships/image" Target="../media/image46.png"/></Relationships>
</file>

<file path=ppt/slides/_rels/slide39.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image" Target="../media/image48.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image" Target="../media/image51.png"/><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2" Type="http://schemas.openxmlformats.org/officeDocument/2006/relationships/image" Target="../media/image53.png"/><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2" Type="http://schemas.openxmlformats.org/officeDocument/2006/relationships/image" Target="../media/image54.png"/><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2" Type="http://schemas.openxmlformats.org/officeDocument/2006/relationships/image" Target="../media/image55.png"/><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2" Type="http://schemas.openxmlformats.org/officeDocument/2006/relationships/image" Target="../media/image56.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7.xml"/><Relationship Id="rId4" Type="http://schemas.openxmlformats.org/officeDocument/2006/relationships/image" Target="../media/image9.png"/></Relationships>
</file>

<file path=ppt/slides/_rels/slide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a:xfrm>
            <a:off x="1288666" y="5379521"/>
            <a:ext cx="8915399" cy="541222"/>
          </a:xfrm>
        </p:spPr>
        <p:txBody>
          <a:bodyPr anchor="ctr">
            <a:normAutofit/>
          </a:bodyPr>
          <a:lstStyle/>
          <a:p>
            <a:pPr algn="ctr"/>
            <a:r>
              <a:rPr lang="es-ES" sz="2800" b="1" dirty="0" smtClean="0"/>
              <a:t>PROCESAMIENTO DE MINERALES II</a:t>
            </a:r>
            <a:endParaRPr lang="en-US" sz="2800" b="1" dirty="0"/>
          </a:p>
        </p:txBody>
      </p:sp>
      <p:sp>
        <p:nvSpPr>
          <p:cNvPr id="3" name="Subtítulo 2"/>
          <p:cNvSpPr>
            <a:spLocks noGrp="1"/>
          </p:cNvSpPr>
          <p:nvPr>
            <p:ph type="subTitle" idx="1"/>
          </p:nvPr>
        </p:nvSpPr>
        <p:spPr>
          <a:xfrm>
            <a:off x="415632" y="303658"/>
            <a:ext cx="9935285" cy="1878836"/>
          </a:xfrm>
        </p:spPr>
        <p:txBody>
          <a:bodyPr>
            <a:noAutofit/>
          </a:bodyPr>
          <a:lstStyle/>
          <a:p>
            <a:pPr algn="ctr"/>
            <a:r>
              <a:rPr lang="es-ES" sz="2800" dirty="0" smtClean="0">
                <a:latin typeface="Bauhaus 93" panose="04030905020B02020C02" pitchFamily="82" charset="0"/>
              </a:rPr>
              <a:t>TÉCNICO UNIVERSITARIO EN PROCESAMIENTO DE MINERALES</a:t>
            </a:r>
          </a:p>
          <a:p>
            <a:pPr algn="ctr"/>
            <a:r>
              <a:rPr lang="es-ES" sz="2800" dirty="0" smtClean="0">
                <a:latin typeface="Bauhaus 93" panose="04030905020B02020C02" pitchFamily="82" charset="0"/>
              </a:rPr>
              <a:t>INGENIERÍA DE MINAS</a:t>
            </a:r>
            <a:endParaRPr lang="en-US" sz="2800" dirty="0">
              <a:latin typeface="Bauhaus 93" panose="04030905020B02020C02" pitchFamily="82" charset="0"/>
            </a:endParaRPr>
          </a:p>
        </p:txBody>
      </p:sp>
      <p:pic>
        <p:nvPicPr>
          <p:cNvPr id="7" name="Picture 4" descr="https://scontent.ftuc1-1.fna.fbcdn.net/v/t1.0-1/p200x200/17191320_1764831373737373_727026621295508743_n.png?_nc_cat=107&amp;_nc_oc=AQlZaIOjSs7pCD7FwU_VJSlUr_WaTiVk5A-QzCuePAGPX8zFtK_je0N73lNWrQJnxrY&amp;_nc_ht=scontent.ftuc1-1.fna&amp;oh=dacc7b4329c06b018d55f317232d418e&amp;oe=5D8727C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341352" y="142875"/>
            <a:ext cx="1646859" cy="1714542"/>
          </a:xfrm>
          <a:prstGeom prst="rect">
            <a:avLst/>
          </a:prstGeom>
          <a:noFill/>
          <a:extLst>
            <a:ext uri="{909E8E84-426E-40DD-AFC4-6F175D3DCCD1}">
              <a14:hiddenFill xmlns:a14="http://schemas.microsoft.com/office/drawing/2010/main">
                <a:solidFill>
                  <a:srgbClr val="FFFFFF"/>
                </a:solidFill>
              </a14:hiddenFill>
            </a:ext>
          </a:extLst>
        </p:spPr>
      </p:pic>
      <p:sp>
        <p:nvSpPr>
          <p:cNvPr id="6" name="Rectángulo 5"/>
          <p:cNvSpPr/>
          <p:nvPr/>
        </p:nvSpPr>
        <p:spPr>
          <a:xfrm>
            <a:off x="2755908" y="6160639"/>
            <a:ext cx="6748963" cy="461665"/>
          </a:xfrm>
          <a:prstGeom prst="rect">
            <a:avLst/>
          </a:prstGeom>
        </p:spPr>
        <p:txBody>
          <a:bodyPr wrap="none">
            <a:spAutoFit/>
          </a:bodyPr>
          <a:lstStyle/>
          <a:p>
            <a:r>
              <a:rPr lang="en-US" sz="2400" b="1" dirty="0" smtClean="0">
                <a:solidFill>
                  <a:srgbClr val="FF0000"/>
                </a:solidFill>
              </a:rPr>
              <a:t>TEMA: CONCENTRACIÓN EN MEDIO DENSO</a:t>
            </a:r>
            <a:endParaRPr lang="en-US" sz="2400" b="1" dirty="0">
              <a:solidFill>
                <a:srgbClr val="FF0000"/>
              </a:solidFill>
            </a:endParaRP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76301" y="1343809"/>
            <a:ext cx="8265225" cy="40594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10007096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Rectángulo"/>
          <p:cNvSpPr/>
          <p:nvPr/>
        </p:nvSpPr>
        <p:spPr>
          <a:xfrm>
            <a:off x="515810" y="1180800"/>
            <a:ext cx="7469950" cy="3970318"/>
          </a:xfrm>
          <a:prstGeom prst="rect">
            <a:avLst/>
          </a:prstGeom>
        </p:spPr>
        <p:txBody>
          <a:bodyPr wrap="square">
            <a:spAutoFit/>
          </a:bodyPr>
          <a:lstStyle/>
          <a:p>
            <a:r>
              <a:rPr lang="es-AR" b="1" dirty="0" smtClean="0">
                <a:solidFill>
                  <a:srgbClr val="FF0000"/>
                </a:solidFill>
              </a:rPr>
              <a:t>Ventajas del Proceso</a:t>
            </a:r>
          </a:p>
          <a:p>
            <a:r>
              <a:rPr lang="es-AR" dirty="0" smtClean="0"/>
              <a:t>• Uso en pre-concentración </a:t>
            </a:r>
            <a:r>
              <a:rPr lang="es-AR" dirty="0"/>
              <a:t>antes del </a:t>
            </a:r>
            <a:r>
              <a:rPr lang="es-AR" dirty="0" smtClean="0"/>
              <a:t>proceso de </a:t>
            </a:r>
            <a:r>
              <a:rPr lang="es-AR" dirty="0" err="1" smtClean="0"/>
              <a:t>conminución</a:t>
            </a:r>
            <a:r>
              <a:rPr lang="es-AR" dirty="0" smtClean="0"/>
              <a:t> </a:t>
            </a:r>
          </a:p>
          <a:p>
            <a:r>
              <a:rPr lang="es-AR" dirty="0"/>
              <a:t> </a:t>
            </a:r>
            <a:r>
              <a:rPr lang="es-AR" dirty="0" smtClean="0"/>
              <a:t>  para </a:t>
            </a:r>
            <a:r>
              <a:rPr lang="es-AR" dirty="0"/>
              <a:t>rechazar el material estéril y reducir los costos </a:t>
            </a:r>
            <a:r>
              <a:rPr lang="es-AR" dirty="0" smtClean="0"/>
              <a:t>de </a:t>
            </a:r>
          </a:p>
          <a:p>
            <a:r>
              <a:rPr lang="es-AR" dirty="0"/>
              <a:t> </a:t>
            </a:r>
            <a:r>
              <a:rPr lang="es-AR" dirty="0" smtClean="0"/>
              <a:t>  tratamiento.</a:t>
            </a:r>
            <a:endParaRPr lang="es-AR" b="1" dirty="0" smtClean="0">
              <a:solidFill>
                <a:srgbClr val="FF0000"/>
              </a:solidFill>
            </a:endParaRPr>
          </a:p>
          <a:p>
            <a:r>
              <a:rPr lang="es-AR" dirty="0" smtClean="0"/>
              <a:t>• Obtener separaciones precisas a una determinada densidad </a:t>
            </a:r>
          </a:p>
          <a:p>
            <a:r>
              <a:rPr lang="es-AR" dirty="0"/>
              <a:t> </a:t>
            </a:r>
            <a:r>
              <a:rPr lang="es-AR" dirty="0" smtClean="0"/>
              <a:t>  relativa</a:t>
            </a:r>
          </a:p>
          <a:p>
            <a:r>
              <a:rPr lang="es-AR" dirty="0" smtClean="0"/>
              <a:t>• </a:t>
            </a:r>
            <a:r>
              <a:rPr lang="es-AR" dirty="0"/>
              <a:t>Posibilidad de manejar un amplio rango de tamaños (caso </a:t>
            </a:r>
            <a:r>
              <a:rPr lang="es-AR" dirty="0" smtClean="0"/>
              <a:t>del</a:t>
            </a:r>
          </a:p>
          <a:p>
            <a:r>
              <a:rPr lang="es-AR" dirty="0"/>
              <a:t> </a:t>
            </a:r>
            <a:r>
              <a:rPr lang="es-AR" dirty="0" smtClean="0"/>
              <a:t>  </a:t>
            </a:r>
            <a:r>
              <a:rPr lang="es-AR" dirty="0"/>
              <a:t>tratamiento de </a:t>
            </a:r>
            <a:r>
              <a:rPr lang="es-AR" dirty="0" smtClean="0"/>
              <a:t>carbones minerales). </a:t>
            </a:r>
            <a:endParaRPr lang="es-AR" dirty="0"/>
          </a:p>
          <a:p>
            <a:r>
              <a:rPr lang="es-AR" dirty="0" smtClean="0"/>
              <a:t>• </a:t>
            </a:r>
            <a:r>
              <a:rPr lang="es-AR" dirty="0"/>
              <a:t>Posibilidad de cambiar la densidad relativa de separación </a:t>
            </a:r>
            <a:endParaRPr lang="es-AR" dirty="0" smtClean="0"/>
          </a:p>
          <a:p>
            <a:r>
              <a:rPr lang="es-AR" dirty="0"/>
              <a:t> </a:t>
            </a:r>
            <a:r>
              <a:rPr lang="es-AR" dirty="0" smtClean="0"/>
              <a:t>  para </a:t>
            </a:r>
            <a:r>
              <a:rPr lang="es-AR" dirty="0"/>
              <a:t>conseguir exigencias variables de mercado</a:t>
            </a:r>
            <a:r>
              <a:rPr lang="es-AR" dirty="0" smtClean="0"/>
              <a:t>.</a:t>
            </a:r>
          </a:p>
          <a:p>
            <a:endParaRPr lang="es-AR" dirty="0"/>
          </a:p>
          <a:p>
            <a:endParaRPr lang="es-AR" dirty="0"/>
          </a:p>
          <a:p>
            <a:endParaRPr lang="es-AR" dirty="0"/>
          </a:p>
          <a:p>
            <a:endParaRPr lang="es-AR" dirty="0"/>
          </a:p>
        </p:txBody>
      </p:sp>
      <p:sp>
        <p:nvSpPr>
          <p:cNvPr id="4" name="Rectángulo 5"/>
          <p:cNvSpPr/>
          <p:nvPr/>
        </p:nvSpPr>
        <p:spPr>
          <a:xfrm>
            <a:off x="881570" y="189415"/>
            <a:ext cx="4652236" cy="400110"/>
          </a:xfrm>
          <a:prstGeom prst="rect">
            <a:avLst/>
          </a:prstGeom>
        </p:spPr>
        <p:txBody>
          <a:bodyPr wrap="none">
            <a:spAutoFit/>
          </a:bodyPr>
          <a:lstStyle/>
          <a:p>
            <a:r>
              <a:rPr lang="en-US" sz="2000" b="1" dirty="0" smtClean="0"/>
              <a:t>CONCENTRACIÓN EN MEDIO DENSO</a:t>
            </a:r>
            <a:endParaRPr lang="en-US" sz="2000" b="1" dirty="0"/>
          </a:p>
        </p:txBody>
      </p:sp>
      <p:sp>
        <p:nvSpPr>
          <p:cNvPr id="2" name="1 Rectángulo"/>
          <p:cNvSpPr/>
          <p:nvPr/>
        </p:nvSpPr>
        <p:spPr>
          <a:xfrm>
            <a:off x="1954466" y="4520740"/>
            <a:ext cx="8495820" cy="2031325"/>
          </a:xfrm>
          <a:prstGeom prst="rect">
            <a:avLst/>
          </a:prstGeom>
        </p:spPr>
        <p:txBody>
          <a:bodyPr wrap="square">
            <a:spAutoFit/>
          </a:bodyPr>
          <a:lstStyle/>
          <a:p>
            <a:r>
              <a:rPr lang="es-AR" b="1" dirty="0">
                <a:solidFill>
                  <a:srgbClr val="FF0000"/>
                </a:solidFill>
              </a:rPr>
              <a:t>Desventajas </a:t>
            </a:r>
            <a:r>
              <a:rPr lang="es-AR" b="1" dirty="0" smtClean="0">
                <a:solidFill>
                  <a:srgbClr val="FF0000"/>
                </a:solidFill>
              </a:rPr>
              <a:t>del Proceso</a:t>
            </a:r>
            <a:endParaRPr lang="es-AR" b="1" dirty="0">
              <a:solidFill>
                <a:srgbClr val="FF0000"/>
              </a:solidFill>
            </a:endParaRPr>
          </a:p>
          <a:p>
            <a:r>
              <a:rPr lang="es-AR" dirty="0" smtClean="0"/>
              <a:t>• </a:t>
            </a:r>
            <a:r>
              <a:rPr lang="es-AR" dirty="0"/>
              <a:t>Incremento de costo </a:t>
            </a:r>
            <a:r>
              <a:rPr lang="es-AR" dirty="0" smtClean="0"/>
              <a:t>por equipos/auxiliares </a:t>
            </a:r>
            <a:r>
              <a:rPr lang="es-AR" dirty="0"/>
              <a:t>para reciclar el medio denso </a:t>
            </a:r>
          </a:p>
          <a:p>
            <a:r>
              <a:rPr lang="es-AR" dirty="0"/>
              <a:t>• </a:t>
            </a:r>
            <a:r>
              <a:rPr lang="es-AR" dirty="0" smtClean="0"/>
              <a:t>Incremento de costo </a:t>
            </a:r>
            <a:r>
              <a:rPr lang="es-AR" dirty="0"/>
              <a:t>por las operaciones de los equipos que </a:t>
            </a:r>
            <a:r>
              <a:rPr lang="es-AR" dirty="0" smtClean="0"/>
              <a:t>reciclan  </a:t>
            </a:r>
            <a:r>
              <a:rPr lang="es-AR" dirty="0"/>
              <a:t>el medio y la pérdida del mismo. </a:t>
            </a:r>
          </a:p>
          <a:p>
            <a:r>
              <a:rPr lang="es-AR" dirty="0"/>
              <a:t>• </a:t>
            </a:r>
            <a:r>
              <a:rPr lang="es-AR" dirty="0" smtClean="0"/>
              <a:t>Incremento de costo/mantenimiento </a:t>
            </a:r>
            <a:r>
              <a:rPr lang="es-AR" dirty="0"/>
              <a:t>si el medio </a:t>
            </a:r>
            <a:r>
              <a:rPr lang="es-AR" dirty="0" smtClean="0"/>
              <a:t>es </a:t>
            </a:r>
            <a:r>
              <a:rPr lang="es-AR" dirty="0"/>
              <a:t>abrasivo. </a:t>
            </a:r>
          </a:p>
          <a:p>
            <a:r>
              <a:rPr lang="es-AR" dirty="0"/>
              <a:t>• Potenciales problemas de arranque del sistema si se permite al medio sedimentarse en bombas, recipientes y tuberías </a:t>
            </a:r>
          </a:p>
        </p:txBody>
      </p:sp>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083296" y="719328"/>
            <a:ext cx="4022789" cy="346264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5669932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2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2"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Rectángulo"/>
          <p:cNvSpPr/>
          <p:nvPr/>
        </p:nvSpPr>
        <p:spPr>
          <a:xfrm>
            <a:off x="881570" y="865561"/>
            <a:ext cx="6725393" cy="3693319"/>
          </a:xfrm>
          <a:prstGeom prst="rect">
            <a:avLst/>
          </a:prstGeom>
        </p:spPr>
        <p:txBody>
          <a:bodyPr wrap="square">
            <a:spAutoFit/>
          </a:bodyPr>
          <a:lstStyle/>
          <a:p>
            <a:endParaRPr lang="es-AR" dirty="0"/>
          </a:p>
          <a:p>
            <a:r>
              <a:rPr lang="es-AR" b="1" dirty="0" smtClean="0">
                <a:solidFill>
                  <a:srgbClr val="FF0000"/>
                </a:solidFill>
              </a:rPr>
              <a:t>Características de un Medio Denso</a:t>
            </a:r>
          </a:p>
          <a:p>
            <a:endParaRPr lang="es-AR" b="1" dirty="0" smtClean="0"/>
          </a:p>
          <a:p>
            <a:r>
              <a:rPr lang="es-AR" dirty="0"/>
              <a:t>• Bajo </a:t>
            </a:r>
            <a:r>
              <a:rPr lang="es-AR" dirty="0" smtClean="0"/>
              <a:t>costo</a:t>
            </a:r>
          </a:p>
          <a:p>
            <a:r>
              <a:rPr lang="es-AR" dirty="0"/>
              <a:t>• </a:t>
            </a:r>
            <a:r>
              <a:rPr lang="es-AR" dirty="0" smtClean="0"/>
              <a:t>Estable físicamente</a:t>
            </a:r>
          </a:p>
          <a:p>
            <a:r>
              <a:rPr lang="es-AR" dirty="0" smtClean="0"/>
              <a:t>• Fácilmente recuperable </a:t>
            </a:r>
          </a:p>
          <a:p>
            <a:r>
              <a:rPr lang="es-AR" dirty="0" smtClean="0"/>
              <a:t>• Químicamente </a:t>
            </a:r>
            <a:r>
              <a:rPr lang="es-AR" dirty="0"/>
              <a:t>inerte, para no atacar ciertos </a:t>
            </a:r>
            <a:r>
              <a:rPr lang="es-AR" dirty="0" smtClean="0"/>
              <a:t>minerales </a:t>
            </a:r>
          </a:p>
          <a:p>
            <a:r>
              <a:rPr lang="es-AR" dirty="0" smtClean="0"/>
              <a:t>• Fácilmente </a:t>
            </a:r>
            <a:r>
              <a:rPr lang="es-AR" dirty="0"/>
              <a:t>removible de los productos de </a:t>
            </a:r>
            <a:r>
              <a:rPr lang="es-AR" dirty="0" smtClean="0"/>
              <a:t>separación</a:t>
            </a:r>
          </a:p>
          <a:p>
            <a:r>
              <a:rPr lang="es-AR" dirty="0" smtClean="0"/>
              <a:t>• Tener </a:t>
            </a:r>
            <a:r>
              <a:rPr lang="es-AR" dirty="0"/>
              <a:t>baja </a:t>
            </a:r>
            <a:r>
              <a:rPr lang="es-AR" dirty="0" smtClean="0"/>
              <a:t>viscosidad</a:t>
            </a:r>
          </a:p>
          <a:p>
            <a:r>
              <a:rPr lang="es-AR" dirty="0" smtClean="0"/>
              <a:t>• Tener una densidad </a:t>
            </a:r>
            <a:r>
              <a:rPr lang="es-AR" dirty="0"/>
              <a:t>ajustable en un gran </a:t>
            </a:r>
            <a:r>
              <a:rPr lang="es-AR" dirty="0" smtClean="0"/>
              <a:t>intervalo</a:t>
            </a:r>
          </a:p>
          <a:p>
            <a:endParaRPr lang="es-AR" dirty="0"/>
          </a:p>
          <a:p>
            <a:endParaRPr lang="es-AR" dirty="0" smtClean="0"/>
          </a:p>
          <a:p>
            <a:endParaRPr lang="es-AR" dirty="0"/>
          </a:p>
        </p:txBody>
      </p:sp>
      <p:sp>
        <p:nvSpPr>
          <p:cNvPr id="4" name="Rectángulo 5"/>
          <p:cNvSpPr/>
          <p:nvPr/>
        </p:nvSpPr>
        <p:spPr>
          <a:xfrm>
            <a:off x="881570" y="189415"/>
            <a:ext cx="4652236" cy="400110"/>
          </a:xfrm>
          <a:prstGeom prst="rect">
            <a:avLst/>
          </a:prstGeom>
        </p:spPr>
        <p:txBody>
          <a:bodyPr wrap="none">
            <a:spAutoFit/>
          </a:bodyPr>
          <a:lstStyle/>
          <a:p>
            <a:r>
              <a:rPr lang="en-US" sz="2000" b="1" dirty="0" smtClean="0"/>
              <a:t>CONCENTRACIÓN EN MEDIO DENSO</a:t>
            </a:r>
            <a:endParaRPr lang="en-US" sz="2000" b="1" dirty="0"/>
          </a:p>
        </p:txBody>
      </p:sp>
      <p:sp>
        <p:nvSpPr>
          <p:cNvPr id="2" name="1 Rectángulo"/>
          <p:cNvSpPr/>
          <p:nvPr/>
        </p:nvSpPr>
        <p:spPr>
          <a:xfrm>
            <a:off x="1135599" y="4148062"/>
            <a:ext cx="6096000" cy="1754326"/>
          </a:xfrm>
          <a:prstGeom prst="rect">
            <a:avLst/>
          </a:prstGeom>
        </p:spPr>
        <p:txBody>
          <a:bodyPr>
            <a:spAutoFit/>
          </a:bodyPr>
          <a:lstStyle/>
          <a:p>
            <a:r>
              <a:rPr lang="es-AR" b="1" dirty="0">
                <a:solidFill>
                  <a:srgbClr val="FF0000"/>
                </a:solidFill>
              </a:rPr>
              <a:t>Tipos de medios densos</a:t>
            </a:r>
            <a:r>
              <a:rPr lang="es-AR" dirty="0">
                <a:solidFill>
                  <a:srgbClr val="FF0000"/>
                </a:solidFill>
              </a:rPr>
              <a:t> </a:t>
            </a:r>
          </a:p>
          <a:p>
            <a:endParaRPr lang="es-AR" dirty="0"/>
          </a:p>
          <a:p>
            <a:r>
              <a:rPr lang="es-AR" dirty="0"/>
              <a:t>• Líquidos orgánicos, </a:t>
            </a:r>
          </a:p>
          <a:p>
            <a:r>
              <a:rPr lang="es-AR" dirty="0"/>
              <a:t>• Sales disueltas en </a:t>
            </a:r>
            <a:r>
              <a:rPr lang="es-AR" dirty="0" smtClean="0"/>
              <a:t>agua, </a:t>
            </a:r>
            <a:r>
              <a:rPr lang="es-AR" b="1" dirty="0" smtClean="0">
                <a:solidFill>
                  <a:srgbClr val="FF0000"/>
                </a:solidFill>
              </a:rPr>
              <a:t>Ca(NO3)2</a:t>
            </a:r>
            <a:endParaRPr lang="es-AR" b="1" dirty="0">
              <a:solidFill>
                <a:srgbClr val="FF0000"/>
              </a:solidFill>
            </a:endParaRPr>
          </a:p>
          <a:p>
            <a:r>
              <a:rPr lang="es-AR" dirty="0"/>
              <a:t>• Sólidos gasificados</a:t>
            </a:r>
          </a:p>
          <a:p>
            <a:r>
              <a:rPr lang="es-AR" dirty="0"/>
              <a:t>• Suspensiones de sólidos en agua. </a:t>
            </a:r>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16685" y="4148062"/>
            <a:ext cx="6238875" cy="2514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6" name="5 Conector recto de flecha"/>
          <p:cNvCxnSpPr/>
          <p:nvPr/>
        </p:nvCxnSpPr>
        <p:spPr>
          <a:xfrm>
            <a:off x="5437632" y="5218176"/>
            <a:ext cx="865632" cy="48768"/>
          </a:xfrm>
          <a:prstGeom prst="straightConnector1">
            <a:avLst/>
          </a:prstGeom>
          <a:ln w="22225">
            <a:solidFill>
              <a:srgbClr val="00B05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863931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07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2"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Rectángulo"/>
          <p:cNvSpPr/>
          <p:nvPr/>
        </p:nvSpPr>
        <p:spPr>
          <a:xfrm>
            <a:off x="922317" y="1340026"/>
            <a:ext cx="6012873" cy="2585323"/>
          </a:xfrm>
          <a:prstGeom prst="rect">
            <a:avLst/>
          </a:prstGeom>
        </p:spPr>
        <p:txBody>
          <a:bodyPr wrap="square">
            <a:spAutoFit/>
          </a:bodyPr>
          <a:lstStyle/>
          <a:p>
            <a:r>
              <a:rPr lang="es-AR" b="1" dirty="0">
                <a:solidFill>
                  <a:srgbClr val="FF0000"/>
                </a:solidFill>
              </a:rPr>
              <a:t>Líquidos </a:t>
            </a:r>
            <a:r>
              <a:rPr lang="es-AR" b="1" dirty="0" smtClean="0">
                <a:solidFill>
                  <a:srgbClr val="FF0000"/>
                </a:solidFill>
              </a:rPr>
              <a:t>Orgánicos</a:t>
            </a:r>
          </a:p>
          <a:p>
            <a:endParaRPr lang="es-AR" b="1" dirty="0"/>
          </a:p>
          <a:p>
            <a:r>
              <a:rPr lang="es-AR" dirty="0"/>
              <a:t>Se usan en laboratorios (para menas y carbón </a:t>
            </a:r>
            <a:r>
              <a:rPr lang="es-AR" dirty="0" smtClean="0"/>
              <a:t>mineral en </a:t>
            </a:r>
            <a:r>
              <a:rPr lang="es-AR" dirty="0"/>
              <a:t>rangos 0.86 a 2.96 de densidad relativa). </a:t>
            </a:r>
          </a:p>
          <a:p>
            <a:r>
              <a:rPr lang="es-AR" dirty="0" smtClean="0"/>
              <a:t>Gasolina</a:t>
            </a:r>
            <a:r>
              <a:rPr lang="es-AR" dirty="0"/>
              <a:t>, </a:t>
            </a:r>
            <a:r>
              <a:rPr lang="es-AR" dirty="0" err="1"/>
              <a:t>benzeno</a:t>
            </a:r>
            <a:r>
              <a:rPr lang="es-AR" dirty="0"/>
              <a:t>, </a:t>
            </a:r>
            <a:r>
              <a:rPr lang="es-AR" dirty="0" err="1"/>
              <a:t>tetrabromoetano</a:t>
            </a:r>
            <a:r>
              <a:rPr lang="es-AR" dirty="0"/>
              <a:t>, </a:t>
            </a:r>
            <a:r>
              <a:rPr lang="es-AR" dirty="0" err="1"/>
              <a:t>bromoformo</a:t>
            </a:r>
            <a:r>
              <a:rPr lang="es-AR" dirty="0"/>
              <a:t>, </a:t>
            </a:r>
            <a:r>
              <a:rPr lang="es-AR" dirty="0" err="1"/>
              <a:t>tetrabromuro</a:t>
            </a:r>
            <a:r>
              <a:rPr lang="es-AR" dirty="0"/>
              <a:t> </a:t>
            </a:r>
            <a:r>
              <a:rPr lang="es-AR" dirty="0" smtClean="0"/>
              <a:t>acetileno </a:t>
            </a:r>
            <a:r>
              <a:rPr lang="es-AR" dirty="0"/>
              <a:t>y </a:t>
            </a:r>
            <a:r>
              <a:rPr lang="es-AR" dirty="0" err="1"/>
              <a:t>pentacloruro</a:t>
            </a:r>
            <a:r>
              <a:rPr lang="es-AR" dirty="0"/>
              <a:t> de carbono. </a:t>
            </a:r>
          </a:p>
          <a:p>
            <a:endParaRPr lang="es-AR" dirty="0" smtClean="0"/>
          </a:p>
          <a:p>
            <a:endParaRPr lang="es-AR" dirty="0" smtClean="0"/>
          </a:p>
          <a:p>
            <a:endParaRPr lang="es-AR" dirty="0"/>
          </a:p>
        </p:txBody>
      </p:sp>
      <p:sp>
        <p:nvSpPr>
          <p:cNvPr id="4" name="Rectángulo 5"/>
          <p:cNvSpPr/>
          <p:nvPr/>
        </p:nvSpPr>
        <p:spPr>
          <a:xfrm>
            <a:off x="881570" y="189415"/>
            <a:ext cx="4652236" cy="400110"/>
          </a:xfrm>
          <a:prstGeom prst="rect">
            <a:avLst/>
          </a:prstGeom>
        </p:spPr>
        <p:txBody>
          <a:bodyPr wrap="none">
            <a:spAutoFit/>
          </a:bodyPr>
          <a:lstStyle/>
          <a:p>
            <a:r>
              <a:rPr lang="en-US" sz="2000" b="1" dirty="0" smtClean="0"/>
              <a:t>CONCENTRACIÓN EN MEDIO DENSO</a:t>
            </a:r>
            <a:endParaRPr lang="en-US" sz="2000" b="1" dirty="0"/>
          </a:p>
        </p:txBody>
      </p:sp>
      <p:sp>
        <p:nvSpPr>
          <p:cNvPr id="2" name="1 Rectángulo"/>
          <p:cNvSpPr/>
          <p:nvPr/>
        </p:nvSpPr>
        <p:spPr>
          <a:xfrm>
            <a:off x="1039249" y="3778842"/>
            <a:ext cx="6096000" cy="2031325"/>
          </a:xfrm>
          <a:prstGeom prst="rect">
            <a:avLst/>
          </a:prstGeom>
        </p:spPr>
        <p:txBody>
          <a:bodyPr>
            <a:spAutoFit/>
          </a:bodyPr>
          <a:lstStyle/>
          <a:p>
            <a:r>
              <a:rPr lang="es-AR" b="1" dirty="0">
                <a:solidFill>
                  <a:srgbClr val="FF0000"/>
                </a:solidFill>
              </a:rPr>
              <a:t>Sales disueltas en agua</a:t>
            </a:r>
          </a:p>
          <a:p>
            <a:endParaRPr lang="es-AR" b="1" dirty="0"/>
          </a:p>
          <a:p>
            <a:r>
              <a:rPr lang="es-AR" dirty="0"/>
              <a:t>Se emplean el cloruro cálcico y cloruro de zinc. </a:t>
            </a:r>
          </a:p>
          <a:p>
            <a:r>
              <a:rPr lang="es-AR" dirty="0"/>
              <a:t>Proceso </a:t>
            </a:r>
            <a:r>
              <a:rPr lang="es-AR" b="1" i="1" dirty="0" err="1"/>
              <a:t>Belknap</a:t>
            </a:r>
            <a:r>
              <a:rPr lang="es-AR" b="1" i="1" dirty="0"/>
              <a:t> </a:t>
            </a:r>
            <a:r>
              <a:rPr lang="es-AR" dirty="0"/>
              <a:t>de uso actual para la preparación del </a:t>
            </a:r>
            <a:r>
              <a:rPr lang="es-AR" dirty="0" smtClean="0"/>
              <a:t>carbón mineral. </a:t>
            </a:r>
            <a:endParaRPr lang="es-AR" dirty="0"/>
          </a:p>
          <a:p>
            <a:r>
              <a:rPr lang="es-AR" dirty="0"/>
              <a:t>Cloruro cálcico </a:t>
            </a:r>
            <a:r>
              <a:rPr lang="es-AR" dirty="0" smtClean="0"/>
              <a:t>se usa en </a:t>
            </a:r>
            <a:r>
              <a:rPr lang="es-AR" dirty="0"/>
              <a:t>un rango de densidad relativa de 1.4 a 1.6. </a:t>
            </a:r>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021171" y="889650"/>
            <a:ext cx="2128128" cy="438762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0920519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14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2"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Rectángulo"/>
          <p:cNvSpPr/>
          <p:nvPr/>
        </p:nvSpPr>
        <p:spPr>
          <a:xfrm>
            <a:off x="724396" y="1052232"/>
            <a:ext cx="7255823" cy="1754326"/>
          </a:xfrm>
          <a:prstGeom prst="rect">
            <a:avLst/>
          </a:prstGeom>
        </p:spPr>
        <p:txBody>
          <a:bodyPr wrap="square">
            <a:spAutoFit/>
          </a:bodyPr>
          <a:lstStyle/>
          <a:p>
            <a:endParaRPr lang="es-AR" dirty="0"/>
          </a:p>
          <a:p>
            <a:r>
              <a:rPr lang="es-AR" b="1" dirty="0">
                <a:solidFill>
                  <a:srgbClr val="FF0000"/>
                </a:solidFill>
              </a:rPr>
              <a:t>Sólidos </a:t>
            </a:r>
            <a:r>
              <a:rPr lang="es-AR" b="1" dirty="0" smtClean="0">
                <a:solidFill>
                  <a:srgbClr val="FF0000"/>
                </a:solidFill>
              </a:rPr>
              <a:t>Gasificados</a:t>
            </a:r>
            <a:endParaRPr lang="es-AR" b="1" dirty="0">
              <a:solidFill>
                <a:srgbClr val="FF0000"/>
              </a:solidFill>
            </a:endParaRPr>
          </a:p>
          <a:p>
            <a:r>
              <a:rPr lang="es-AR" dirty="0" smtClean="0"/>
              <a:t>Se emplean </a:t>
            </a:r>
            <a:r>
              <a:rPr lang="es-AR" dirty="0"/>
              <a:t>arena </a:t>
            </a:r>
            <a:r>
              <a:rPr lang="es-AR" dirty="0" smtClean="0"/>
              <a:t>aireada</a:t>
            </a:r>
            <a:r>
              <a:rPr lang="es-AR" dirty="0"/>
              <a:t> 0.60-0.18 mm</a:t>
            </a:r>
            <a:r>
              <a:rPr lang="es-AR" dirty="0" smtClean="0"/>
              <a:t> (</a:t>
            </a:r>
            <a:r>
              <a:rPr lang="es-AR" b="1" i="1" dirty="0" err="1" smtClean="0"/>
              <a:t>Fraser</a:t>
            </a:r>
            <a:r>
              <a:rPr lang="es-AR" b="1" i="1" dirty="0" smtClean="0"/>
              <a:t> </a:t>
            </a:r>
            <a:r>
              <a:rPr lang="es-AR" b="1" i="1" dirty="0"/>
              <a:t>y </a:t>
            </a:r>
            <a:r>
              <a:rPr lang="es-AR" b="1" i="1" dirty="0" err="1" smtClean="0"/>
              <a:t>Yancey</a:t>
            </a:r>
            <a:r>
              <a:rPr lang="es-AR" b="1" i="1" dirty="0" smtClean="0"/>
              <a:t>) </a:t>
            </a:r>
            <a:r>
              <a:rPr lang="es-AR" dirty="0" smtClean="0"/>
              <a:t>para lavado de carbones. Actualmente se usa un medio de magnetita + aire.</a:t>
            </a:r>
          </a:p>
          <a:p>
            <a:endParaRPr lang="es-AR" dirty="0" smtClean="0"/>
          </a:p>
        </p:txBody>
      </p:sp>
      <p:sp>
        <p:nvSpPr>
          <p:cNvPr id="4" name="Rectángulo 5"/>
          <p:cNvSpPr/>
          <p:nvPr/>
        </p:nvSpPr>
        <p:spPr>
          <a:xfrm>
            <a:off x="9053548" y="409124"/>
            <a:ext cx="1923925" cy="369332"/>
          </a:xfrm>
          <a:prstGeom prst="rect">
            <a:avLst/>
          </a:prstGeom>
        </p:spPr>
        <p:txBody>
          <a:bodyPr wrap="none">
            <a:spAutoFit/>
          </a:bodyPr>
          <a:lstStyle/>
          <a:p>
            <a:r>
              <a:rPr lang="en-US" b="1" dirty="0" err="1" smtClean="0">
                <a:solidFill>
                  <a:srgbClr val="FF0000"/>
                </a:solidFill>
              </a:rPr>
              <a:t>Sólidos</a:t>
            </a:r>
            <a:r>
              <a:rPr lang="en-US" b="1" dirty="0" smtClean="0">
                <a:solidFill>
                  <a:srgbClr val="FF0000"/>
                </a:solidFill>
              </a:rPr>
              <a:t> de Fe-Si</a:t>
            </a:r>
            <a:endParaRPr lang="en-US" b="1" dirty="0">
              <a:solidFill>
                <a:srgbClr val="FF0000"/>
              </a:solidFill>
            </a:endParaRPr>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980219" y="893250"/>
            <a:ext cx="3919530" cy="254988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1 Rectángulo"/>
          <p:cNvSpPr/>
          <p:nvPr/>
        </p:nvSpPr>
        <p:spPr>
          <a:xfrm>
            <a:off x="881570" y="2783077"/>
            <a:ext cx="6096000" cy="923330"/>
          </a:xfrm>
          <a:prstGeom prst="rect">
            <a:avLst/>
          </a:prstGeom>
        </p:spPr>
        <p:txBody>
          <a:bodyPr>
            <a:spAutoFit/>
          </a:bodyPr>
          <a:lstStyle/>
          <a:p>
            <a:r>
              <a:rPr lang="es-AR" b="1" dirty="0">
                <a:solidFill>
                  <a:srgbClr val="FF0000"/>
                </a:solidFill>
              </a:rPr>
              <a:t>Suspensiones de Sólidos</a:t>
            </a:r>
          </a:p>
          <a:p>
            <a:r>
              <a:rPr lang="es-AR" dirty="0"/>
              <a:t>Son líquidos con sólidos insolubles dispersados (25 a 45%) </a:t>
            </a:r>
          </a:p>
        </p:txBody>
      </p:sp>
      <p:pic>
        <p:nvPicPr>
          <p:cNvPr id="409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202305" y="4070302"/>
            <a:ext cx="3626412" cy="26479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4 Rectángulo"/>
          <p:cNvSpPr/>
          <p:nvPr/>
        </p:nvSpPr>
        <p:spPr>
          <a:xfrm>
            <a:off x="881570" y="3718679"/>
            <a:ext cx="6096000" cy="3139321"/>
          </a:xfrm>
          <a:prstGeom prst="rect">
            <a:avLst/>
          </a:prstGeom>
        </p:spPr>
        <p:txBody>
          <a:bodyPr>
            <a:spAutoFit/>
          </a:bodyPr>
          <a:lstStyle/>
          <a:p>
            <a:r>
              <a:rPr lang="es-AR" dirty="0">
                <a:solidFill>
                  <a:srgbClr val="FF0000"/>
                </a:solidFill>
              </a:rPr>
              <a:t>Los factores principales para la selección del sólido son </a:t>
            </a:r>
          </a:p>
          <a:p>
            <a:r>
              <a:rPr lang="es-AR" dirty="0"/>
              <a:t>• Dureza alta</a:t>
            </a:r>
          </a:p>
          <a:p>
            <a:r>
              <a:rPr lang="es-AR" dirty="0"/>
              <a:t>• Peso específico alto </a:t>
            </a:r>
          </a:p>
          <a:p>
            <a:r>
              <a:rPr lang="es-AR" dirty="0"/>
              <a:t>• Estabilidad química (resistencia a la corrosión) </a:t>
            </a:r>
          </a:p>
          <a:p>
            <a:r>
              <a:rPr lang="es-AR" dirty="0"/>
              <a:t>• Sedimentación lenta y viscosidad tolerable</a:t>
            </a:r>
          </a:p>
          <a:p>
            <a:r>
              <a:rPr lang="es-AR" dirty="0"/>
              <a:t>• Distribución granulométrica, tamaño y forma de los granos.</a:t>
            </a:r>
          </a:p>
          <a:p>
            <a:endParaRPr lang="es-AR" dirty="0"/>
          </a:p>
          <a:p>
            <a:r>
              <a:rPr lang="es-AR" dirty="0"/>
              <a:t>Los sólidos usados son :arcillas, cuarzo, barita, magnetita, galena, fierro-silicio molido o atomizado. </a:t>
            </a:r>
          </a:p>
        </p:txBody>
      </p:sp>
      <p:sp>
        <p:nvSpPr>
          <p:cNvPr id="8" name="Rectángulo 5"/>
          <p:cNvSpPr/>
          <p:nvPr/>
        </p:nvSpPr>
        <p:spPr>
          <a:xfrm>
            <a:off x="1033970" y="341815"/>
            <a:ext cx="4652236" cy="400110"/>
          </a:xfrm>
          <a:prstGeom prst="rect">
            <a:avLst/>
          </a:prstGeom>
        </p:spPr>
        <p:txBody>
          <a:bodyPr wrap="none">
            <a:spAutoFit/>
          </a:bodyPr>
          <a:lstStyle/>
          <a:p>
            <a:r>
              <a:rPr lang="en-US" sz="2000" b="1" dirty="0" smtClean="0"/>
              <a:t>CONCENTRACIÓN EN MEDIO DENSO</a:t>
            </a:r>
            <a:endParaRPr lang="en-US" sz="2000" b="1" dirty="0"/>
          </a:p>
        </p:txBody>
      </p:sp>
      <p:sp>
        <p:nvSpPr>
          <p:cNvPr id="9" name="Rectángulo 5"/>
          <p:cNvSpPr/>
          <p:nvPr/>
        </p:nvSpPr>
        <p:spPr>
          <a:xfrm>
            <a:off x="8854758" y="3718679"/>
            <a:ext cx="2593980" cy="369332"/>
          </a:xfrm>
          <a:prstGeom prst="rect">
            <a:avLst/>
          </a:prstGeom>
        </p:spPr>
        <p:txBody>
          <a:bodyPr wrap="none">
            <a:spAutoFit/>
          </a:bodyPr>
          <a:lstStyle/>
          <a:p>
            <a:r>
              <a:rPr lang="en-US" b="1" dirty="0" err="1" smtClean="0">
                <a:solidFill>
                  <a:srgbClr val="FF0000"/>
                </a:solidFill>
              </a:rPr>
              <a:t>Sólidos</a:t>
            </a:r>
            <a:r>
              <a:rPr lang="en-US" b="1" dirty="0" smtClean="0">
                <a:solidFill>
                  <a:srgbClr val="FF0000"/>
                </a:solidFill>
              </a:rPr>
              <a:t> de </a:t>
            </a:r>
            <a:r>
              <a:rPr lang="en-US" b="1" dirty="0" err="1" smtClean="0">
                <a:solidFill>
                  <a:srgbClr val="FF0000"/>
                </a:solidFill>
              </a:rPr>
              <a:t>Magnetita</a:t>
            </a:r>
            <a:endParaRPr lang="en-US" b="1" dirty="0">
              <a:solidFill>
                <a:srgbClr val="FF0000"/>
              </a:solidFill>
            </a:endParaRPr>
          </a:p>
        </p:txBody>
      </p:sp>
    </p:spTree>
    <p:extLst>
      <p:ext uri="{BB962C8B-B14F-4D97-AF65-F5344CB8AC3E}">
        <p14:creationId xmlns:p14="http://schemas.microsoft.com/office/powerpoint/2010/main" val="24544100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098"/>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9"/>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409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2" grpId="0"/>
      <p:bldP spid="5" grpId="0"/>
      <p:bldP spid="9"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Rectángulo"/>
          <p:cNvSpPr/>
          <p:nvPr/>
        </p:nvSpPr>
        <p:spPr>
          <a:xfrm>
            <a:off x="768200" y="1332959"/>
            <a:ext cx="6754264" cy="3693319"/>
          </a:xfrm>
          <a:prstGeom prst="rect">
            <a:avLst/>
          </a:prstGeom>
        </p:spPr>
        <p:txBody>
          <a:bodyPr wrap="square">
            <a:spAutoFit/>
          </a:bodyPr>
          <a:lstStyle/>
          <a:p>
            <a:r>
              <a:rPr lang="es-AR" b="1" dirty="0">
                <a:solidFill>
                  <a:srgbClr val="FF0000"/>
                </a:solidFill>
              </a:rPr>
              <a:t>Suspensiones de Sólidos</a:t>
            </a:r>
          </a:p>
          <a:p>
            <a:endParaRPr lang="es-AR" dirty="0">
              <a:solidFill>
                <a:srgbClr val="FF0000"/>
              </a:solidFill>
            </a:endParaRPr>
          </a:p>
          <a:p>
            <a:r>
              <a:rPr lang="es-AR" b="1" dirty="0" smtClean="0">
                <a:solidFill>
                  <a:srgbClr val="FF0000"/>
                </a:solidFill>
              </a:rPr>
              <a:t>Ferro-Silicio</a:t>
            </a:r>
          </a:p>
          <a:p>
            <a:endParaRPr lang="es-AR" b="1" dirty="0" smtClean="0"/>
          </a:p>
          <a:p>
            <a:r>
              <a:rPr lang="es-AR" dirty="0"/>
              <a:t>• </a:t>
            </a:r>
            <a:r>
              <a:rPr lang="es-AR" dirty="0" smtClean="0"/>
              <a:t>De mayor uso para menas (densidades </a:t>
            </a:r>
            <a:r>
              <a:rPr lang="es-AR" dirty="0"/>
              <a:t>de hasta </a:t>
            </a:r>
            <a:r>
              <a:rPr lang="es-AR" dirty="0" smtClean="0"/>
              <a:t>3,5). </a:t>
            </a:r>
            <a:endParaRPr lang="es-AR" dirty="0"/>
          </a:p>
          <a:p>
            <a:r>
              <a:rPr lang="es-AR" dirty="0"/>
              <a:t>• </a:t>
            </a:r>
            <a:r>
              <a:rPr lang="es-AR" dirty="0" smtClean="0"/>
              <a:t>Mezclas </a:t>
            </a:r>
            <a:r>
              <a:rPr lang="es-AR" dirty="0"/>
              <a:t>de Fe-Si tienen entre 15 a 22% de </a:t>
            </a:r>
            <a:r>
              <a:rPr lang="es-AR" dirty="0" smtClean="0"/>
              <a:t>Si.</a:t>
            </a:r>
          </a:p>
          <a:p>
            <a:r>
              <a:rPr lang="es-AR" dirty="0"/>
              <a:t>• </a:t>
            </a:r>
            <a:r>
              <a:rPr lang="es-AR" dirty="0" smtClean="0"/>
              <a:t>Se </a:t>
            </a:r>
            <a:r>
              <a:rPr lang="es-AR" dirty="0"/>
              <a:t>recuperan por </a:t>
            </a:r>
            <a:r>
              <a:rPr lang="es-AR" dirty="0" smtClean="0"/>
              <a:t>concentración magnética.</a:t>
            </a:r>
          </a:p>
          <a:p>
            <a:r>
              <a:rPr lang="es-AR" dirty="0"/>
              <a:t>• </a:t>
            </a:r>
            <a:r>
              <a:rPr lang="es-AR" dirty="0" smtClean="0"/>
              <a:t>Si </a:t>
            </a:r>
            <a:r>
              <a:rPr lang="es-AR" dirty="0"/>
              <a:t>el </a:t>
            </a:r>
            <a:r>
              <a:rPr lang="es-AR" dirty="0" smtClean="0"/>
              <a:t>% Si </a:t>
            </a:r>
            <a:r>
              <a:rPr lang="es-AR" dirty="0"/>
              <a:t>aumenta </a:t>
            </a:r>
            <a:r>
              <a:rPr lang="es-AR" dirty="0" smtClean="0"/>
              <a:t>(&gt; </a:t>
            </a:r>
            <a:r>
              <a:rPr lang="es-AR" dirty="0"/>
              <a:t>16 </a:t>
            </a:r>
            <a:r>
              <a:rPr lang="es-AR" dirty="0" smtClean="0"/>
              <a:t>%) </a:t>
            </a:r>
            <a:r>
              <a:rPr lang="es-AR" dirty="0"/>
              <a:t>la susceptibilidad magnética se verá muy </a:t>
            </a:r>
            <a:r>
              <a:rPr lang="es-AR" dirty="0" smtClean="0"/>
              <a:t>reducida.</a:t>
            </a:r>
          </a:p>
          <a:p>
            <a:r>
              <a:rPr lang="es-AR" dirty="0"/>
              <a:t>• </a:t>
            </a:r>
            <a:r>
              <a:rPr lang="es-AR" dirty="0" smtClean="0"/>
              <a:t>Si el % Si disminuye (&lt; </a:t>
            </a:r>
            <a:r>
              <a:rPr lang="es-AR" dirty="0"/>
              <a:t>15 </a:t>
            </a:r>
            <a:r>
              <a:rPr lang="es-AR" dirty="0" smtClean="0"/>
              <a:t>%) </a:t>
            </a:r>
            <a:r>
              <a:rPr lang="es-AR" dirty="0"/>
              <a:t>la aleación tenderá a corroerse. </a:t>
            </a:r>
            <a:endParaRPr lang="es-AR" dirty="0" smtClean="0"/>
          </a:p>
          <a:p>
            <a:endParaRPr lang="es-AR" b="1" dirty="0" smtClean="0"/>
          </a:p>
          <a:p>
            <a:endParaRPr lang="es-AR" b="1" dirty="0" smtClean="0"/>
          </a:p>
        </p:txBody>
      </p:sp>
      <p:sp>
        <p:nvSpPr>
          <p:cNvPr id="4" name="Rectángulo 5"/>
          <p:cNvSpPr/>
          <p:nvPr/>
        </p:nvSpPr>
        <p:spPr>
          <a:xfrm>
            <a:off x="881570" y="189415"/>
            <a:ext cx="4652236" cy="400110"/>
          </a:xfrm>
          <a:prstGeom prst="rect">
            <a:avLst/>
          </a:prstGeom>
        </p:spPr>
        <p:txBody>
          <a:bodyPr wrap="none">
            <a:spAutoFit/>
          </a:bodyPr>
          <a:lstStyle/>
          <a:p>
            <a:r>
              <a:rPr lang="en-US" sz="2000" b="1" dirty="0" smtClean="0"/>
              <a:t>CONCENTRACIÓN EN MEDIO DENSO</a:t>
            </a:r>
            <a:endParaRPr lang="en-US" sz="2000" b="1" dirty="0"/>
          </a:p>
        </p:txBody>
      </p:sp>
      <p:sp>
        <p:nvSpPr>
          <p:cNvPr id="2" name="1 Rectángulo"/>
          <p:cNvSpPr/>
          <p:nvPr/>
        </p:nvSpPr>
        <p:spPr>
          <a:xfrm>
            <a:off x="975360" y="5026278"/>
            <a:ext cx="6547104" cy="1477328"/>
          </a:xfrm>
          <a:prstGeom prst="rect">
            <a:avLst/>
          </a:prstGeom>
        </p:spPr>
        <p:txBody>
          <a:bodyPr wrap="square">
            <a:spAutoFit/>
          </a:bodyPr>
          <a:lstStyle/>
          <a:p>
            <a:r>
              <a:rPr lang="es-AR" b="1" dirty="0">
                <a:solidFill>
                  <a:srgbClr val="FF0000"/>
                </a:solidFill>
              </a:rPr>
              <a:t>Magnetita</a:t>
            </a:r>
          </a:p>
          <a:p>
            <a:endParaRPr lang="es-AR" dirty="0"/>
          </a:p>
          <a:p>
            <a:r>
              <a:rPr lang="es-AR" dirty="0"/>
              <a:t>• De mayor uso para la preparación del carbón </a:t>
            </a:r>
            <a:r>
              <a:rPr lang="es-AR" dirty="0" smtClean="0"/>
              <a:t>mineral.</a:t>
            </a:r>
            <a:endParaRPr lang="es-AR" dirty="0"/>
          </a:p>
          <a:p>
            <a:r>
              <a:rPr lang="es-AR" dirty="0"/>
              <a:t>• Las densidades relativas de separación para los carbones varía desde 1.30 hasta 1.90.</a:t>
            </a:r>
          </a:p>
        </p:txBody>
      </p:sp>
      <p:pic>
        <p:nvPicPr>
          <p:cNvPr id="5123"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42691" y="728853"/>
            <a:ext cx="4846828" cy="188023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22464" y="3768805"/>
            <a:ext cx="4584192" cy="21526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4730935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12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2"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5"/>
          <p:cNvSpPr/>
          <p:nvPr/>
        </p:nvSpPr>
        <p:spPr>
          <a:xfrm>
            <a:off x="881570" y="189415"/>
            <a:ext cx="4652236" cy="400110"/>
          </a:xfrm>
          <a:prstGeom prst="rect">
            <a:avLst/>
          </a:prstGeom>
        </p:spPr>
        <p:txBody>
          <a:bodyPr wrap="none">
            <a:spAutoFit/>
          </a:bodyPr>
          <a:lstStyle/>
          <a:p>
            <a:r>
              <a:rPr lang="en-US" sz="2000" b="1" dirty="0" smtClean="0"/>
              <a:t>CONCENTRACIÓN EN MEDIO DENSO</a:t>
            </a:r>
            <a:endParaRPr lang="en-US" sz="2000" b="1" dirty="0"/>
          </a:p>
        </p:txBody>
      </p:sp>
      <p:sp>
        <p:nvSpPr>
          <p:cNvPr id="5" name="Rectangle 1"/>
          <p:cNvSpPr>
            <a:spLocks noChangeArrowheads="1"/>
          </p:cNvSpPr>
          <p:nvPr/>
        </p:nvSpPr>
        <p:spPr bwMode="auto">
          <a:xfrm>
            <a:off x="1686533" y="769109"/>
            <a:ext cx="4592347" cy="6155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AR" altLang="es-AR" sz="2200" b="0" i="0" u="none" strike="noStrike" cap="none" normalizeH="0" baseline="0" dirty="0" err="1" smtClean="0">
                <a:ln>
                  <a:noFill/>
                </a:ln>
                <a:solidFill>
                  <a:srgbClr val="FF0000"/>
                </a:solidFill>
                <a:effectLst/>
                <a:latin typeface="var(--ytd-video-primary-info-renderer-title-font-family, inherit)"/>
                <a:cs typeface="Arial" pitchFamily="34" charset="0"/>
              </a:rPr>
              <a:t>How</a:t>
            </a:r>
            <a:r>
              <a:rPr kumimoji="0" lang="es-AR" altLang="es-AR" sz="2200" b="0" i="0" u="none" strike="noStrike" cap="none" normalizeH="0" baseline="0" dirty="0" smtClean="0">
                <a:ln>
                  <a:noFill/>
                </a:ln>
                <a:solidFill>
                  <a:srgbClr val="FF0000"/>
                </a:solidFill>
                <a:effectLst/>
                <a:latin typeface="var(--ytd-video-primary-info-renderer-title-font-family, inherit)"/>
                <a:cs typeface="Arial" pitchFamily="34" charset="0"/>
              </a:rPr>
              <a:t> Heavy </a:t>
            </a:r>
            <a:r>
              <a:rPr kumimoji="0" lang="es-AR" altLang="es-AR" sz="2200" b="0" i="0" u="none" strike="noStrike" cap="none" normalizeH="0" baseline="0" dirty="0" err="1" smtClean="0">
                <a:ln>
                  <a:noFill/>
                </a:ln>
                <a:solidFill>
                  <a:srgbClr val="FF0000"/>
                </a:solidFill>
                <a:effectLst/>
                <a:latin typeface="var(--ytd-video-primary-info-renderer-title-font-family, inherit)"/>
                <a:cs typeface="Arial" pitchFamily="34" charset="0"/>
              </a:rPr>
              <a:t>Liquid</a:t>
            </a:r>
            <a:r>
              <a:rPr kumimoji="0" lang="es-AR" altLang="es-AR" sz="2200" b="0" i="0" u="none" strike="noStrike" cap="none" normalizeH="0" baseline="0" dirty="0" smtClean="0">
                <a:ln>
                  <a:noFill/>
                </a:ln>
                <a:solidFill>
                  <a:srgbClr val="FF0000"/>
                </a:solidFill>
                <a:effectLst/>
                <a:latin typeface="var(--ytd-video-primary-info-renderer-title-font-family, inherit)"/>
                <a:cs typeface="Arial" pitchFamily="34" charset="0"/>
              </a:rPr>
              <a:t> </a:t>
            </a:r>
            <a:r>
              <a:rPr kumimoji="0" lang="es-AR" altLang="es-AR" sz="2200" b="0" i="0" u="none" strike="noStrike" cap="none" normalizeH="0" baseline="0" dirty="0" err="1" smtClean="0">
                <a:ln>
                  <a:noFill/>
                </a:ln>
                <a:solidFill>
                  <a:srgbClr val="FF0000"/>
                </a:solidFill>
                <a:effectLst/>
                <a:latin typeface="var(--ytd-video-primary-info-renderer-title-font-family, inherit)"/>
                <a:cs typeface="Arial" pitchFamily="34" charset="0"/>
              </a:rPr>
              <a:t>Separation</a:t>
            </a:r>
            <a:r>
              <a:rPr kumimoji="0" lang="es-AR" altLang="es-AR" sz="2200" b="0" i="0" u="none" strike="noStrike" cap="none" normalizeH="0" baseline="0" dirty="0" smtClean="0">
                <a:ln>
                  <a:noFill/>
                </a:ln>
                <a:solidFill>
                  <a:srgbClr val="FF0000"/>
                </a:solidFill>
                <a:effectLst/>
                <a:latin typeface="var(--ytd-video-primary-info-renderer-title-font-family, inherit)"/>
                <a:cs typeface="Arial" pitchFamily="34" charset="0"/>
              </a:rPr>
              <a:t> Works</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s-AR" altLang="es-AR"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6" name="Rectangle 2"/>
          <p:cNvSpPr>
            <a:spLocks noChangeArrowheads="1"/>
          </p:cNvSpPr>
          <p:nvPr/>
        </p:nvSpPr>
        <p:spPr bwMode="auto">
          <a:xfrm>
            <a:off x="0" y="45720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AR" altLang="es-AR" sz="1800" b="0" i="0" u="none" strike="noStrike" cap="none" normalizeH="0" baseline="0" smtClean="0">
                <a:ln>
                  <a:noFill/>
                </a:ln>
                <a:solidFill>
                  <a:schemeClr val="tx1"/>
                </a:solidFill>
                <a:effectLst/>
                <a:latin typeface="Arial" pitchFamily="34" charset="0"/>
                <a:cs typeface="Arial" pitchFamily="34" charset="0"/>
              </a:rPr>
              <a:t/>
            </a:r>
            <a:br>
              <a:rPr kumimoji="0" lang="es-AR" altLang="es-AR" sz="1800" b="0" i="0" u="none" strike="noStrike" cap="none" normalizeH="0" baseline="0" smtClean="0">
                <a:ln>
                  <a:noFill/>
                </a:ln>
                <a:solidFill>
                  <a:schemeClr val="tx1"/>
                </a:solidFill>
                <a:effectLst/>
                <a:latin typeface="Arial" pitchFamily="34" charset="0"/>
                <a:cs typeface="Arial" pitchFamily="34" charset="0"/>
              </a:rPr>
            </a:br>
            <a:endParaRPr kumimoji="0" lang="es-AR" altLang="es-AR" sz="1800" b="0" i="0" u="none" strike="noStrike" cap="none" normalizeH="0" baseline="0" smtClean="0">
              <a:ln>
                <a:noFill/>
              </a:ln>
              <a:solidFill>
                <a:schemeClr val="tx1"/>
              </a:solidFill>
              <a:effectLst/>
              <a:latin typeface="Arial" pitchFamily="34" charset="0"/>
              <a:cs typeface="Arial" pitchFamily="34" charset="0"/>
            </a:endParaRPr>
          </a:p>
        </p:txBody>
      </p:sp>
      <p:sp>
        <p:nvSpPr>
          <p:cNvPr id="2" name="1 Rectángulo"/>
          <p:cNvSpPr/>
          <p:nvPr/>
        </p:nvSpPr>
        <p:spPr>
          <a:xfrm>
            <a:off x="3159138" y="3244334"/>
            <a:ext cx="5873724" cy="369332"/>
          </a:xfrm>
          <a:prstGeom prst="rect">
            <a:avLst/>
          </a:prstGeom>
        </p:spPr>
        <p:txBody>
          <a:bodyPr wrap="none">
            <a:spAutoFit/>
          </a:bodyPr>
          <a:lstStyle/>
          <a:p>
            <a:r>
              <a:rPr lang="es-AR" dirty="0">
                <a:solidFill>
                  <a:srgbClr val="FF0000"/>
                </a:solidFill>
              </a:rPr>
              <a:t>https://www.youtube.com/watch?v=YMl4Hez-9WY</a:t>
            </a:r>
          </a:p>
        </p:txBody>
      </p:sp>
    </p:spTree>
    <p:extLst>
      <p:ext uri="{BB962C8B-B14F-4D97-AF65-F5344CB8AC3E}">
        <p14:creationId xmlns:p14="http://schemas.microsoft.com/office/powerpoint/2010/main" val="182157428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Rectángulo"/>
          <p:cNvSpPr/>
          <p:nvPr/>
        </p:nvSpPr>
        <p:spPr>
          <a:xfrm>
            <a:off x="676895" y="1225689"/>
            <a:ext cx="6412674" cy="5632311"/>
          </a:xfrm>
          <a:prstGeom prst="rect">
            <a:avLst/>
          </a:prstGeom>
        </p:spPr>
        <p:txBody>
          <a:bodyPr wrap="square">
            <a:spAutoFit/>
          </a:bodyPr>
          <a:lstStyle/>
          <a:p>
            <a:r>
              <a:rPr lang="es-AR" b="1" dirty="0" smtClean="0">
                <a:solidFill>
                  <a:srgbClr val="FF0000"/>
                </a:solidFill>
              </a:rPr>
              <a:t>Recuperación del Medio Denso</a:t>
            </a:r>
          </a:p>
          <a:p>
            <a:endParaRPr lang="es-AR" dirty="0" smtClean="0"/>
          </a:p>
          <a:p>
            <a:r>
              <a:rPr lang="es-AR" dirty="0" smtClean="0"/>
              <a:t>• Se retiran los productos livianos </a:t>
            </a:r>
            <a:r>
              <a:rPr lang="es-AR" dirty="0"/>
              <a:t>y </a:t>
            </a:r>
            <a:r>
              <a:rPr lang="es-AR" dirty="0" smtClean="0"/>
              <a:t>pesados del equipo hacia los harneros </a:t>
            </a:r>
            <a:r>
              <a:rPr lang="es-AR" dirty="0"/>
              <a:t>de drenaje con parrilla de acuerdo a la granulometría de la </a:t>
            </a:r>
            <a:r>
              <a:rPr lang="es-AR" dirty="0" smtClean="0"/>
              <a:t>mena tratada.</a:t>
            </a:r>
          </a:p>
          <a:p>
            <a:r>
              <a:rPr lang="es-AR" dirty="0" smtClean="0"/>
              <a:t> </a:t>
            </a:r>
            <a:endParaRPr lang="es-AR" dirty="0"/>
          </a:p>
          <a:p>
            <a:r>
              <a:rPr lang="es-AR" dirty="0" smtClean="0"/>
              <a:t>• </a:t>
            </a:r>
            <a:r>
              <a:rPr lang="es-AR" dirty="0"/>
              <a:t>El medio denso pasa por la malla del harnero y va a un estanque de stock</a:t>
            </a:r>
            <a:r>
              <a:rPr lang="es-AR" dirty="0" smtClean="0"/>
              <a:t>.</a:t>
            </a:r>
          </a:p>
          <a:p>
            <a:endParaRPr lang="es-AR" dirty="0"/>
          </a:p>
          <a:p>
            <a:r>
              <a:rPr lang="es-AR" dirty="0"/>
              <a:t>•Los productos van a un harnero de lavado donde se retiran las partículas que las </a:t>
            </a:r>
            <a:r>
              <a:rPr lang="es-AR" dirty="0" smtClean="0"/>
              <a:t>recubren.</a:t>
            </a:r>
          </a:p>
          <a:p>
            <a:endParaRPr lang="es-AR" dirty="0"/>
          </a:p>
          <a:p>
            <a:r>
              <a:rPr lang="es-AR" dirty="0" smtClean="0"/>
              <a:t>• </a:t>
            </a:r>
            <a:r>
              <a:rPr lang="es-AR" dirty="0"/>
              <a:t>El material que pasa por la malla, contaminado con finos de </a:t>
            </a:r>
            <a:r>
              <a:rPr lang="es-AR" dirty="0" smtClean="0"/>
              <a:t>la mena</a:t>
            </a:r>
            <a:r>
              <a:rPr lang="es-AR" dirty="0"/>
              <a:t>, es </a:t>
            </a:r>
            <a:r>
              <a:rPr lang="es-AR" dirty="0" smtClean="0"/>
              <a:t>recuperado por concentración.</a:t>
            </a:r>
          </a:p>
          <a:p>
            <a:endParaRPr lang="es-AR" dirty="0"/>
          </a:p>
          <a:p>
            <a:r>
              <a:rPr lang="es-AR" dirty="0" smtClean="0"/>
              <a:t>• Flotación para </a:t>
            </a:r>
            <a:r>
              <a:rPr lang="es-AR" dirty="0"/>
              <a:t>recuperar </a:t>
            </a:r>
            <a:r>
              <a:rPr lang="es-AR" dirty="0" err="1" smtClean="0"/>
              <a:t>SPb</a:t>
            </a:r>
            <a:r>
              <a:rPr lang="es-AR" dirty="0" smtClean="0"/>
              <a:t>, separación magnética (Fe-Si y magnetita) y  </a:t>
            </a:r>
            <a:r>
              <a:rPr lang="es-AR" dirty="0"/>
              <a:t>clasificación para </a:t>
            </a:r>
            <a:r>
              <a:rPr lang="es-AR" dirty="0" smtClean="0"/>
              <a:t>las arenas.</a:t>
            </a:r>
          </a:p>
          <a:p>
            <a:endParaRPr lang="es-AR" dirty="0"/>
          </a:p>
          <a:p>
            <a:endParaRPr lang="es-AR" dirty="0"/>
          </a:p>
          <a:p>
            <a:endParaRPr lang="es-AR" dirty="0"/>
          </a:p>
        </p:txBody>
      </p:sp>
      <p:pic>
        <p:nvPicPr>
          <p:cNvPr id="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86016" y="949221"/>
            <a:ext cx="5043688" cy="572471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Rectángulo 5"/>
          <p:cNvSpPr/>
          <p:nvPr/>
        </p:nvSpPr>
        <p:spPr>
          <a:xfrm>
            <a:off x="881570" y="189415"/>
            <a:ext cx="4652236" cy="400110"/>
          </a:xfrm>
          <a:prstGeom prst="rect">
            <a:avLst/>
          </a:prstGeom>
        </p:spPr>
        <p:txBody>
          <a:bodyPr wrap="none">
            <a:spAutoFit/>
          </a:bodyPr>
          <a:lstStyle/>
          <a:p>
            <a:r>
              <a:rPr lang="en-US" sz="2000" b="1" dirty="0" smtClean="0"/>
              <a:t>CONCENTRACIÓN EN MEDIO DENSO</a:t>
            </a:r>
            <a:endParaRPr lang="en-US" sz="2000" b="1" dirty="0"/>
          </a:p>
        </p:txBody>
      </p:sp>
    </p:spTree>
    <p:extLst>
      <p:ext uri="{BB962C8B-B14F-4D97-AF65-F5344CB8AC3E}">
        <p14:creationId xmlns:p14="http://schemas.microsoft.com/office/powerpoint/2010/main" val="15234702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08981" y="1555668"/>
            <a:ext cx="8752047" cy="448887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Rectángulo 5"/>
          <p:cNvSpPr/>
          <p:nvPr/>
        </p:nvSpPr>
        <p:spPr>
          <a:xfrm>
            <a:off x="881570" y="189415"/>
            <a:ext cx="4652236" cy="400110"/>
          </a:xfrm>
          <a:prstGeom prst="rect">
            <a:avLst/>
          </a:prstGeom>
        </p:spPr>
        <p:txBody>
          <a:bodyPr wrap="none">
            <a:spAutoFit/>
          </a:bodyPr>
          <a:lstStyle/>
          <a:p>
            <a:r>
              <a:rPr lang="en-US" sz="2000" b="1" dirty="0" smtClean="0"/>
              <a:t>CONCENTRACIÓN EN MEDIO DENSO</a:t>
            </a:r>
            <a:endParaRPr lang="en-US" sz="2000" b="1" dirty="0"/>
          </a:p>
        </p:txBody>
      </p:sp>
      <p:sp>
        <p:nvSpPr>
          <p:cNvPr id="2" name="1 Rectángulo"/>
          <p:cNvSpPr/>
          <p:nvPr/>
        </p:nvSpPr>
        <p:spPr>
          <a:xfrm>
            <a:off x="1601281" y="952238"/>
            <a:ext cx="3722494" cy="369332"/>
          </a:xfrm>
          <a:prstGeom prst="rect">
            <a:avLst/>
          </a:prstGeom>
        </p:spPr>
        <p:txBody>
          <a:bodyPr wrap="none">
            <a:spAutoFit/>
          </a:bodyPr>
          <a:lstStyle/>
          <a:p>
            <a:r>
              <a:rPr lang="es-AR" b="1" dirty="0">
                <a:solidFill>
                  <a:srgbClr val="FF0000"/>
                </a:solidFill>
              </a:rPr>
              <a:t>Recuperación del Medio Denso</a:t>
            </a:r>
          </a:p>
        </p:txBody>
      </p:sp>
    </p:spTree>
    <p:extLst>
      <p:ext uri="{BB962C8B-B14F-4D97-AF65-F5344CB8AC3E}">
        <p14:creationId xmlns:p14="http://schemas.microsoft.com/office/powerpoint/2010/main" val="181824532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ángulo 5"/>
          <p:cNvSpPr/>
          <p:nvPr/>
        </p:nvSpPr>
        <p:spPr>
          <a:xfrm>
            <a:off x="881570" y="189415"/>
            <a:ext cx="4652236" cy="400110"/>
          </a:xfrm>
          <a:prstGeom prst="rect">
            <a:avLst/>
          </a:prstGeom>
        </p:spPr>
        <p:txBody>
          <a:bodyPr wrap="none">
            <a:spAutoFit/>
          </a:bodyPr>
          <a:lstStyle/>
          <a:p>
            <a:r>
              <a:rPr lang="en-US" sz="2000" b="1" dirty="0" smtClean="0"/>
              <a:t>CONCENTRACIÓN EN MEDIO DENSO</a:t>
            </a:r>
            <a:endParaRPr lang="en-US" sz="2000" b="1"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63685" y="1151310"/>
            <a:ext cx="7692496" cy="570669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3 Rectángulo"/>
          <p:cNvSpPr/>
          <p:nvPr/>
        </p:nvSpPr>
        <p:spPr>
          <a:xfrm>
            <a:off x="4480959" y="604158"/>
            <a:ext cx="3722494" cy="369332"/>
          </a:xfrm>
          <a:prstGeom prst="rect">
            <a:avLst/>
          </a:prstGeom>
        </p:spPr>
        <p:txBody>
          <a:bodyPr wrap="none">
            <a:spAutoFit/>
          </a:bodyPr>
          <a:lstStyle/>
          <a:p>
            <a:r>
              <a:rPr lang="es-AR" b="1" dirty="0">
                <a:solidFill>
                  <a:srgbClr val="FF0000"/>
                </a:solidFill>
              </a:rPr>
              <a:t>Recuperación del Medio Denso</a:t>
            </a:r>
          </a:p>
        </p:txBody>
      </p:sp>
      <p:sp>
        <p:nvSpPr>
          <p:cNvPr id="5" name="4 Rectángulo"/>
          <p:cNvSpPr/>
          <p:nvPr/>
        </p:nvSpPr>
        <p:spPr>
          <a:xfrm>
            <a:off x="9313818" y="5171749"/>
            <a:ext cx="2878182" cy="1477328"/>
          </a:xfrm>
          <a:prstGeom prst="rect">
            <a:avLst/>
          </a:prstGeom>
        </p:spPr>
        <p:txBody>
          <a:bodyPr wrap="square">
            <a:spAutoFit/>
          </a:bodyPr>
          <a:lstStyle/>
          <a:p>
            <a:endParaRPr lang="es-AR" dirty="0"/>
          </a:p>
          <a:p>
            <a:r>
              <a:rPr lang="es-AR" b="1" dirty="0" smtClean="0">
                <a:solidFill>
                  <a:srgbClr val="FF0000"/>
                </a:solidFill>
              </a:rPr>
              <a:t>Describir el proceso de  Recuperación del Medio denso según  el </a:t>
            </a:r>
            <a:r>
              <a:rPr lang="es-AR" b="1" dirty="0" err="1" smtClean="0">
                <a:solidFill>
                  <a:srgbClr val="FF0000"/>
                </a:solidFill>
              </a:rPr>
              <a:t>flow</a:t>
            </a:r>
            <a:r>
              <a:rPr lang="es-AR" b="1" dirty="0" smtClean="0">
                <a:solidFill>
                  <a:srgbClr val="FF0000"/>
                </a:solidFill>
              </a:rPr>
              <a:t> </a:t>
            </a:r>
            <a:r>
              <a:rPr lang="es-AR" b="1" dirty="0" err="1" smtClean="0">
                <a:solidFill>
                  <a:srgbClr val="FF0000"/>
                </a:solidFill>
              </a:rPr>
              <a:t>sheet</a:t>
            </a:r>
            <a:r>
              <a:rPr lang="es-AR" b="1" dirty="0" smtClean="0">
                <a:solidFill>
                  <a:srgbClr val="FF0000"/>
                </a:solidFill>
              </a:rPr>
              <a:t> adjunto!!!</a:t>
            </a:r>
            <a:endParaRPr lang="es-AR" b="1" dirty="0">
              <a:solidFill>
                <a:srgbClr val="FF0000"/>
              </a:solidFill>
            </a:endParaRPr>
          </a:p>
        </p:txBody>
      </p:sp>
    </p:spTree>
    <p:extLst>
      <p:ext uri="{BB962C8B-B14F-4D97-AF65-F5344CB8AC3E}">
        <p14:creationId xmlns:p14="http://schemas.microsoft.com/office/powerpoint/2010/main" val="6166413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Rectángulo"/>
          <p:cNvSpPr/>
          <p:nvPr/>
        </p:nvSpPr>
        <p:spPr>
          <a:xfrm>
            <a:off x="526357" y="1280285"/>
            <a:ext cx="6556832" cy="6463308"/>
          </a:xfrm>
          <a:prstGeom prst="rect">
            <a:avLst/>
          </a:prstGeom>
        </p:spPr>
        <p:txBody>
          <a:bodyPr wrap="square">
            <a:spAutoFit/>
          </a:bodyPr>
          <a:lstStyle/>
          <a:p>
            <a:r>
              <a:rPr lang="es-AR" b="1" dirty="0" smtClean="0">
                <a:solidFill>
                  <a:srgbClr val="FF0000"/>
                </a:solidFill>
              </a:rPr>
              <a:t>Separador </a:t>
            </a:r>
            <a:r>
              <a:rPr lang="es-AR" b="1" dirty="0">
                <a:solidFill>
                  <a:srgbClr val="FF0000"/>
                </a:solidFill>
              </a:rPr>
              <a:t>de tambor magnético </a:t>
            </a:r>
            <a:r>
              <a:rPr lang="es-AR" b="1" dirty="0" smtClean="0">
                <a:solidFill>
                  <a:srgbClr val="FF0000"/>
                </a:solidFill>
              </a:rPr>
              <a:t>STEINERT WDS </a:t>
            </a:r>
          </a:p>
          <a:p>
            <a:endParaRPr lang="es-AR" b="1" dirty="0">
              <a:solidFill>
                <a:srgbClr val="FF0000"/>
              </a:solidFill>
            </a:endParaRPr>
          </a:p>
          <a:p>
            <a:r>
              <a:rPr lang="es-AR" dirty="0"/>
              <a:t>Recuperación </a:t>
            </a:r>
            <a:r>
              <a:rPr lang="es-AR" dirty="0" smtClean="0"/>
              <a:t>para medios densos de </a:t>
            </a:r>
            <a:r>
              <a:rPr lang="es-AR" dirty="0" err="1" smtClean="0"/>
              <a:t>Ferrosilicio</a:t>
            </a:r>
            <a:r>
              <a:rPr lang="es-AR" dirty="0" smtClean="0"/>
              <a:t> </a:t>
            </a:r>
            <a:r>
              <a:rPr lang="es-AR" dirty="0"/>
              <a:t>y magnetita (1 µm y 3 </a:t>
            </a:r>
            <a:r>
              <a:rPr lang="es-AR" dirty="0" smtClean="0"/>
              <a:t>mm).</a:t>
            </a:r>
          </a:p>
          <a:p>
            <a:r>
              <a:rPr lang="es-AR" dirty="0" smtClean="0"/>
              <a:t> </a:t>
            </a:r>
            <a:endParaRPr lang="es-AR" dirty="0"/>
          </a:p>
          <a:p>
            <a:r>
              <a:rPr lang="es-AR" dirty="0" smtClean="0"/>
              <a:t>Dispone de potentes </a:t>
            </a:r>
            <a:r>
              <a:rPr lang="es-AR" dirty="0"/>
              <a:t>imanes de </a:t>
            </a:r>
            <a:r>
              <a:rPr lang="es-AR" dirty="0" smtClean="0"/>
              <a:t>neodimio-hierro-boro.</a:t>
            </a:r>
          </a:p>
          <a:p>
            <a:r>
              <a:rPr lang="es-AR" dirty="0" smtClean="0"/>
              <a:t>Permite generar </a:t>
            </a:r>
            <a:r>
              <a:rPr lang="es-AR" dirty="0"/>
              <a:t>campos de alta intensidad capaces de ofrecer tasas de separación superiores al 99 </a:t>
            </a:r>
            <a:r>
              <a:rPr lang="es-AR" dirty="0" smtClean="0"/>
              <a:t>%.</a:t>
            </a:r>
          </a:p>
          <a:p>
            <a:endParaRPr lang="es-AR" dirty="0"/>
          </a:p>
          <a:p>
            <a:r>
              <a:rPr lang="es-AR" dirty="0" smtClean="0"/>
              <a:t>El </a:t>
            </a:r>
            <a:r>
              <a:rPr lang="es-AR" dirty="0"/>
              <a:t>sistema de imanes queda alojado excéntricamente y la fuerza magnética solo es máxima en la zona de separación. </a:t>
            </a:r>
            <a:endParaRPr lang="es-AR" dirty="0" smtClean="0"/>
          </a:p>
          <a:p>
            <a:endParaRPr lang="es-AR" dirty="0" smtClean="0"/>
          </a:p>
          <a:p>
            <a:r>
              <a:rPr lang="es-AR" dirty="0" smtClean="0"/>
              <a:t>La </a:t>
            </a:r>
            <a:r>
              <a:rPr lang="es-AR" dirty="0"/>
              <a:t>alimentación y la evacuación homogéneas por todo el ancho del tambor garantizan una lámina uniforme de </a:t>
            </a:r>
            <a:r>
              <a:rPr lang="es-AR" dirty="0" smtClean="0"/>
              <a:t>material y separación.</a:t>
            </a:r>
          </a:p>
          <a:p>
            <a:endParaRPr lang="es-AR" dirty="0"/>
          </a:p>
          <a:p>
            <a:r>
              <a:rPr lang="es-AR" dirty="0" smtClean="0"/>
              <a:t>Se tienen tambores de  anchos </a:t>
            </a:r>
            <a:r>
              <a:rPr lang="es-AR" dirty="0"/>
              <a:t>de trabajo de entre 1,2 y </a:t>
            </a:r>
            <a:r>
              <a:rPr lang="es-AR" dirty="0" smtClean="0"/>
              <a:t>3,5 m. </a:t>
            </a:r>
          </a:p>
          <a:p>
            <a:endParaRPr lang="es-AR" dirty="0"/>
          </a:p>
          <a:p>
            <a:endParaRPr lang="es-AR" dirty="0" smtClean="0"/>
          </a:p>
          <a:p>
            <a:endParaRPr lang="es-AR" dirty="0"/>
          </a:p>
          <a:p>
            <a:endParaRPr lang="es-AR" dirty="0"/>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48217" y="865301"/>
            <a:ext cx="5243783" cy="381962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4 Rectángulo"/>
          <p:cNvSpPr/>
          <p:nvPr/>
        </p:nvSpPr>
        <p:spPr>
          <a:xfrm>
            <a:off x="7826958" y="4684932"/>
            <a:ext cx="4217158" cy="1323439"/>
          </a:xfrm>
          <a:prstGeom prst="rect">
            <a:avLst/>
          </a:prstGeom>
        </p:spPr>
        <p:txBody>
          <a:bodyPr wrap="square">
            <a:spAutoFit/>
          </a:bodyPr>
          <a:lstStyle/>
          <a:p>
            <a:r>
              <a:rPr lang="es-AR" sz="1600" dirty="0"/>
              <a:t>Capacidad: &lt; 150 m³/h por metro de ancho de trabajo (en función de las condiciones de uso)</a:t>
            </a:r>
          </a:p>
          <a:p>
            <a:r>
              <a:rPr lang="es-AR" sz="1600" dirty="0"/>
              <a:t>Anchos de trabajo de hasta 3500 mm con diámetros de 915 mm o 1200 mm</a:t>
            </a:r>
          </a:p>
        </p:txBody>
      </p:sp>
      <p:sp>
        <p:nvSpPr>
          <p:cNvPr id="6" name="Rectángulo 5"/>
          <p:cNvSpPr/>
          <p:nvPr/>
        </p:nvSpPr>
        <p:spPr>
          <a:xfrm>
            <a:off x="881570" y="189415"/>
            <a:ext cx="4652236" cy="400110"/>
          </a:xfrm>
          <a:prstGeom prst="rect">
            <a:avLst/>
          </a:prstGeom>
        </p:spPr>
        <p:txBody>
          <a:bodyPr wrap="none">
            <a:spAutoFit/>
          </a:bodyPr>
          <a:lstStyle/>
          <a:p>
            <a:r>
              <a:rPr lang="en-US" sz="2000" b="1" dirty="0" smtClean="0"/>
              <a:t>CONCENTRACIÓN EN MEDIO DENSO</a:t>
            </a:r>
            <a:endParaRPr lang="en-US" sz="2000" b="1" dirty="0"/>
          </a:p>
        </p:txBody>
      </p:sp>
    </p:spTree>
    <p:extLst>
      <p:ext uri="{BB962C8B-B14F-4D97-AF65-F5344CB8AC3E}">
        <p14:creationId xmlns:p14="http://schemas.microsoft.com/office/powerpoint/2010/main" val="9286011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txBox="1"/>
          <p:nvPr/>
        </p:nvSpPr>
        <p:spPr>
          <a:xfrm>
            <a:off x="5096900" y="2147647"/>
            <a:ext cx="37188" cy="97739"/>
          </a:xfrm>
          <a:prstGeom prst="rect">
            <a:avLst/>
          </a:prstGeom>
        </p:spPr>
        <p:txBody>
          <a:bodyPr wrap="square" lIns="0" tIns="0" rIns="0" bIns="0" rtlCol="0">
            <a:noAutofit/>
          </a:bodyPr>
          <a:lstStyle/>
          <a:p>
            <a:pPr marL="16289">
              <a:lnSpc>
                <a:spcPts val="641"/>
              </a:lnSpc>
            </a:pPr>
            <a:endParaRPr sz="641"/>
          </a:p>
        </p:txBody>
      </p:sp>
      <p:sp>
        <p:nvSpPr>
          <p:cNvPr id="2" name="object 2"/>
          <p:cNvSpPr txBox="1"/>
          <p:nvPr/>
        </p:nvSpPr>
        <p:spPr>
          <a:xfrm>
            <a:off x="5296287" y="2147647"/>
            <a:ext cx="38165" cy="97739"/>
          </a:xfrm>
          <a:prstGeom prst="rect">
            <a:avLst/>
          </a:prstGeom>
        </p:spPr>
        <p:txBody>
          <a:bodyPr wrap="square" lIns="0" tIns="0" rIns="0" bIns="0" rtlCol="0">
            <a:noAutofit/>
          </a:bodyPr>
          <a:lstStyle/>
          <a:p>
            <a:pPr marL="16289">
              <a:lnSpc>
                <a:spcPts val="641"/>
              </a:lnSpc>
            </a:pPr>
            <a:endParaRPr sz="641"/>
          </a:p>
        </p:txBody>
      </p:sp>
      <p:pic>
        <p:nvPicPr>
          <p:cNvPr id="2560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11928" y="866409"/>
            <a:ext cx="9254836" cy="5501486"/>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14" name="Rectángulo 5"/>
          <p:cNvSpPr/>
          <p:nvPr/>
        </p:nvSpPr>
        <p:spPr>
          <a:xfrm>
            <a:off x="881570" y="189415"/>
            <a:ext cx="4652236" cy="400110"/>
          </a:xfrm>
          <a:prstGeom prst="rect">
            <a:avLst/>
          </a:prstGeom>
        </p:spPr>
        <p:txBody>
          <a:bodyPr wrap="none">
            <a:spAutoFit/>
          </a:bodyPr>
          <a:lstStyle/>
          <a:p>
            <a:r>
              <a:rPr lang="en-US" sz="2000" b="1" dirty="0" smtClean="0"/>
              <a:t>CONCENTRACIÓN EN MEDIO DENSO</a:t>
            </a:r>
            <a:endParaRPr lang="en-US" sz="2000" b="1" dirty="0"/>
          </a:p>
        </p:txBody>
      </p:sp>
      <p:sp>
        <p:nvSpPr>
          <p:cNvPr id="7" name="6 Rectángulo"/>
          <p:cNvSpPr/>
          <p:nvPr/>
        </p:nvSpPr>
        <p:spPr>
          <a:xfrm>
            <a:off x="7540831" y="3581751"/>
            <a:ext cx="1199408" cy="21835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p>
        </p:txBody>
      </p:sp>
      <p:sp>
        <p:nvSpPr>
          <p:cNvPr id="4" name="3 Arco"/>
          <p:cNvSpPr/>
          <p:nvPr/>
        </p:nvSpPr>
        <p:spPr>
          <a:xfrm>
            <a:off x="7449786" y="3679050"/>
            <a:ext cx="1650671" cy="536689"/>
          </a:xfrm>
          <a:prstGeom prst="arc">
            <a:avLst>
              <a:gd name="adj1" fmla="val 27720"/>
              <a:gd name="adj2" fmla="val 0"/>
            </a:avLst>
          </a:prstGeom>
          <a:ln w="317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AR"/>
          </a:p>
        </p:txBody>
      </p:sp>
    </p:spTree>
    <p:extLst>
      <p:ext uri="{BB962C8B-B14F-4D97-AF65-F5344CB8AC3E}">
        <p14:creationId xmlns:p14="http://schemas.microsoft.com/office/powerpoint/2010/main" val="181654682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58062" y="1528549"/>
            <a:ext cx="10070572" cy="455625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3 Rectángulo"/>
          <p:cNvSpPr/>
          <p:nvPr/>
        </p:nvSpPr>
        <p:spPr>
          <a:xfrm>
            <a:off x="1608187" y="879279"/>
            <a:ext cx="5492209" cy="369332"/>
          </a:xfrm>
          <a:prstGeom prst="rect">
            <a:avLst/>
          </a:prstGeom>
        </p:spPr>
        <p:txBody>
          <a:bodyPr wrap="none">
            <a:spAutoFit/>
          </a:bodyPr>
          <a:lstStyle/>
          <a:p>
            <a:r>
              <a:rPr lang="es-AR" b="1" dirty="0">
                <a:solidFill>
                  <a:srgbClr val="FF0000"/>
                </a:solidFill>
              </a:rPr>
              <a:t>Separador de tambor magnético STEINERT WDS </a:t>
            </a:r>
          </a:p>
        </p:txBody>
      </p:sp>
      <p:sp>
        <p:nvSpPr>
          <p:cNvPr id="5" name="Rectángulo 5"/>
          <p:cNvSpPr/>
          <p:nvPr/>
        </p:nvSpPr>
        <p:spPr>
          <a:xfrm>
            <a:off x="881570" y="189415"/>
            <a:ext cx="4652236" cy="400110"/>
          </a:xfrm>
          <a:prstGeom prst="rect">
            <a:avLst/>
          </a:prstGeom>
        </p:spPr>
        <p:txBody>
          <a:bodyPr wrap="none">
            <a:spAutoFit/>
          </a:bodyPr>
          <a:lstStyle/>
          <a:p>
            <a:r>
              <a:rPr lang="en-US" sz="2000" b="1" dirty="0" smtClean="0"/>
              <a:t>CONCENTRACIÓN EN MEDIO DENSO</a:t>
            </a:r>
            <a:endParaRPr lang="en-US" sz="2000" b="1" dirty="0"/>
          </a:p>
        </p:txBody>
      </p:sp>
      <p:sp>
        <p:nvSpPr>
          <p:cNvPr id="6" name="5 Arco"/>
          <p:cNvSpPr/>
          <p:nvPr/>
        </p:nvSpPr>
        <p:spPr>
          <a:xfrm>
            <a:off x="7360690" y="4277774"/>
            <a:ext cx="1866404" cy="1807028"/>
          </a:xfrm>
          <a:prstGeom prst="arc">
            <a:avLst>
              <a:gd name="adj1" fmla="val 27720"/>
              <a:gd name="adj2" fmla="val 0"/>
            </a:avLst>
          </a:prstGeom>
          <a:ln w="317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AR"/>
          </a:p>
        </p:txBody>
      </p:sp>
      <p:sp>
        <p:nvSpPr>
          <p:cNvPr id="7" name="6 Rectángulo"/>
          <p:cNvSpPr/>
          <p:nvPr/>
        </p:nvSpPr>
        <p:spPr>
          <a:xfrm>
            <a:off x="8831610" y="673140"/>
            <a:ext cx="1382110" cy="369332"/>
          </a:xfrm>
          <a:prstGeom prst="rect">
            <a:avLst/>
          </a:prstGeom>
        </p:spPr>
        <p:txBody>
          <a:bodyPr wrap="none">
            <a:spAutoFit/>
          </a:bodyPr>
          <a:lstStyle/>
          <a:p>
            <a:r>
              <a:rPr lang="es-AR" b="1" dirty="0" smtClean="0">
                <a:solidFill>
                  <a:srgbClr val="0070C0"/>
                </a:solidFill>
              </a:rPr>
              <a:t>PELIGRO??</a:t>
            </a:r>
            <a:endParaRPr lang="es-AR" b="1" dirty="0">
              <a:solidFill>
                <a:srgbClr val="0070C0"/>
              </a:solidFill>
            </a:endParaRPr>
          </a:p>
        </p:txBody>
      </p:sp>
      <p:sp>
        <p:nvSpPr>
          <p:cNvPr id="8" name="7 Rectángulo"/>
          <p:cNvSpPr/>
          <p:nvPr/>
        </p:nvSpPr>
        <p:spPr>
          <a:xfrm>
            <a:off x="6280271" y="6356580"/>
            <a:ext cx="1271502" cy="369332"/>
          </a:xfrm>
          <a:prstGeom prst="rect">
            <a:avLst/>
          </a:prstGeom>
        </p:spPr>
        <p:txBody>
          <a:bodyPr wrap="none">
            <a:spAutoFit/>
          </a:bodyPr>
          <a:lstStyle/>
          <a:p>
            <a:r>
              <a:rPr lang="es-AR" b="1" dirty="0" smtClean="0">
                <a:solidFill>
                  <a:srgbClr val="0070C0"/>
                </a:solidFill>
              </a:rPr>
              <a:t>RIESGO??</a:t>
            </a:r>
            <a:endParaRPr lang="es-AR" b="1" dirty="0">
              <a:solidFill>
                <a:srgbClr val="0070C0"/>
              </a:solidFill>
            </a:endParaRPr>
          </a:p>
        </p:txBody>
      </p:sp>
      <p:cxnSp>
        <p:nvCxnSpPr>
          <p:cNvPr id="9" name="8 Conector recto de flecha"/>
          <p:cNvCxnSpPr/>
          <p:nvPr/>
        </p:nvCxnSpPr>
        <p:spPr>
          <a:xfrm flipH="1">
            <a:off x="6646460" y="1063945"/>
            <a:ext cx="2243926" cy="914980"/>
          </a:xfrm>
          <a:prstGeom prst="straightConnector1">
            <a:avLst/>
          </a:prstGeom>
          <a:ln w="38100">
            <a:solidFill>
              <a:srgbClr val="00B050"/>
            </a:solidFill>
            <a:tailEnd type="triangle"/>
          </a:ln>
        </p:spPr>
        <p:style>
          <a:lnRef idx="1">
            <a:schemeClr val="accent1"/>
          </a:lnRef>
          <a:fillRef idx="0">
            <a:schemeClr val="accent1"/>
          </a:fillRef>
          <a:effectRef idx="0">
            <a:schemeClr val="accent1"/>
          </a:effectRef>
          <a:fontRef idx="minor">
            <a:schemeClr val="tx1"/>
          </a:fontRef>
        </p:style>
      </p:cxnSp>
      <p:cxnSp>
        <p:nvCxnSpPr>
          <p:cNvPr id="10" name="9 Conector recto de flecha"/>
          <p:cNvCxnSpPr>
            <a:stCxn id="8" idx="0"/>
          </p:cNvCxnSpPr>
          <p:nvPr/>
        </p:nvCxnSpPr>
        <p:spPr>
          <a:xfrm flipV="1">
            <a:off x="6916022" y="5752074"/>
            <a:ext cx="444668" cy="604506"/>
          </a:xfrm>
          <a:prstGeom prst="straightConnector1">
            <a:avLst/>
          </a:prstGeom>
          <a:ln w="38100">
            <a:solidFill>
              <a:srgbClr val="00B05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821318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8"/>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p:bldP spid="8"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5"/>
          <p:cNvSpPr/>
          <p:nvPr/>
        </p:nvSpPr>
        <p:spPr>
          <a:xfrm>
            <a:off x="881570" y="189415"/>
            <a:ext cx="4652236" cy="400110"/>
          </a:xfrm>
          <a:prstGeom prst="rect">
            <a:avLst/>
          </a:prstGeom>
        </p:spPr>
        <p:txBody>
          <a:bodyPr wrap="none">
            <a:spAutoFit/>
          </a:bodyPr>
          <a:lstStyle/>
          <a:p>
            <a:r>
              <a:rPr lang="en-US" sz="2000" b="1" dirty="0" smtClean="0"/>
              <a:t>CONCENTRACIÓN EN MEDIO DENSO</a:t>
            </a:r>
            <a:endParaRPr lang="en-US" sz="2000" b="1" dirty="0"/>
          </a:p>
        </p:txBody>
      </p:sp>
      <p:sp>
        <p:nvSpPr>
          <p:cNvPr id="5" name="4 Rectángulo"/>
          <p:cNvSpPr/>
          <p:nvPr/>
        </p:nvSpPr>
        <p:spPr>
          <a:xfrm>
            <a:off x="1608187" y="879279"/>
            <a:ext cx="4014240" cy="369332"/>
          </a:xfrm>
          <a:prstGeom prst="rect">
            <a:avLst/>
          </a:prstGeom>
        </p:spPr>
        <p:txBody>
          <a:bodyPr wrap="none">
            <a:spAutoFit/>
          </a:bodyPr>
          <a:lstStyle/>
          <a:p>
            <a:r>
              <a:rPr lang="es-AR" b="1" dirty="0">
                <a:solidFill>
                  <a:srgbClr val="FF0000"/>
                </a:solidFill>
              </a:rPr>
              <a:t>Separador de tambor magnético </a:t>
            </a:r>
          </a:p>
        </p:txBody>
      </p:sp>
      <p:sp>
        <p:nvSpPr>
          <p:cNvPr id="2" name="1 Rectángulo"/>
          <p:cNvSpPr/>
          <p:nvPr/>
        </p:nvSpPr>
        <p:spPr>
          <a:xfrm>
            <a:off x="3025288" y="3244334"/>
            <a:ext cx="6141425" cy="369332"/>
          </a:xfrm>
          <a:prstGeom prst="rect">
            <a:avLst/>
          </a:prstGeom>
        </p:spPr>
        <p:txBody>
          <a:bodyPr wrap="none">
            <a:spAutoFit/>
          </a:bodyPr>
          <a:lstStyle/>
          <a:p>
            <a:r>
              <a:rPr lang="es-AR" dirty="0">
                <a:solidFill>
                  <a:srgbClr val="FF0000"/>
                </a:solidFill>
              </a:rPr>
              <a:t>https://www.youtube.com/watch?v=u7GzmtamdMo</a:t>
            </a:r>
          </a:p>
        </p:txBody>
      </p:sp>
    </p:spTree>
    <p:extLst>
      <p:ext uri="{BB962C8B-B14F-4D97-AF65-F5344CB8AC3E}">
        <p14:creationId xmlns:p14="http://schemas.microsoft.com/office/powerpoint/2010/main" val="162931450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ángulo 5"/>
          <p:cNvSpPr/>
          <p:nvPr/>
        </p:nvSpPr>
        <p:spPr>
          <a:xfrm>
            <a:off x="881570" y="189415"/>
            <a:ext cx="4652236" cy="400110"/>
          </a:xfrm>
          <a:prstGeom prst="rect">
            <a:avLst/>
          </a:prstGeom>
        </p:spPr>
        <p:txBody>
          <a:bodyPr wrap="none">
            <a:spAutoFit/>
          </a:bodyPr>
          <a:lstStyle/>
          <a:p>
            <a:r>
              <a:rPr lang="en-US" sz="2000" b="1" dirty="0" smtClean="0"/>
              <a:t>CONCENTRACIÓN EN MEDIO DENSO</a:t>
            </a:r>
            <a:endParaRPr lang="en-US" sz="2000" b="1" dirty="0"/>
          </a:p>
        </p:txBody>
      </p:sp>
      <p:sp>
        <p:nvSpPr>
          <p:cNvPr id="2" name="1 Rectángulo"/>
          <p:cNvSpPr/>
          <p:nvPr/>
        </p:nvSpPr>
        <p:spPr>
          <a:xfrm>
            <a:off x="881572" y="1210064"/>
            <a:ext cx="5450989" cy="3139321"/>
          </a:xfrm>
          <a:prstGeom prst="rect">
            <a:avLst/>
          </a:prstGeom>
        </p:spPr>
        <p:txBody>
          <a:bodyPr wrap="square">
            <a:spAutoFit/>
          </a:bodyPr>
          <a:lstStyle/>
          <a:p>
            <a:r>
              <a:rPr lang="es-AR" b="1" dirty="0" smtClean="0">
                <a:solidFill>
                  <a:srgbClr val="FF0000"/>
                </a:solidFill>
              </a:rPr>
              <a:t>Equipos Separadores DMS</a:t>
            </a:r>
          </a:p>
          <a:p>
            <a:endParaRPr lang="es-AR" b="1" dirty="0" smtClean="0">
              <a:solidFill>
                <a:srgbClr val="FF0000"/>
              </a:solidFill>
            </a:endParaRPr>
          </a:p>
          <a:p>
            <a:r>
              <a:rPr lang="es-AR" b="1" dirty="0" smtClean="0"/>
              <a:t>El material </a:t>
            </a:r>
            <a:r>
              <a:rPr lang="es-AR" b="1" dirty="0"/>
              <a:t>de alimentación </a:t>
            </a:r>
            <a:r>
              <a:rPr lang="es-AR" b="1" dirty="0" smtClean="0"/>
              <a:t>puede ser </a:t>
            </a:r>
          </a:p>
          <a:p>
            <a:endParaRPr lang="es-AR" dirty="0" smtClean="0"/>
          </a:p>
          <a:p>
            <a:r>
              <a:rPr lang="es-AR" dirty="0"/>
              <a:t>• </a:t>
            </a:r>
            <a:r>
              <a:rPr lang="es-AR" dirty="0" smtClean="0"/>
              <a:t>Previamente </a:t>
            </a:r>
            <a:r>
              <a:rPr lang="es-AR" dirty="0"/>
              <a:t>triturado y humedecido</a:t>
            </a:r>
            <a:r>
              <a:rPr lang="es-AR" dirty="0" smtClean="0"/>
              <a:t>.</a:t>
            </a:r>
          </a:p>
          <a:p>
            <a:r>
              <a:rPr lang="es-AR" dirty="0"/>
              <a:t>• Un </a:t>
            </a:r>
            <a:r>
              <a:rPr lang="es-AR" dirty="0" smtClean="0"/>
              <a:t>producto </a:t>
            </a:r>
            <a:r>
              <a:rPr lang="es-AR" dirty="0"/>
              <a:t>hundido de un separador </a:t>
            </a:r>
            <a:r>
              <a:rPr lang="es-AR" dirty="0" smtClean="0"/>
              <a:t>1° </a:t>
            </a:r>
            <a:r>
              <a:rPr lang="es-AR" dirty="0"/>
              <a:t>para una separación </a:t>
            </a:r>
            <a:r>
              <a:rPr lang="es-AR" dirty="0" smtClean="0"/>
              <a:t>2°.</a:t>
            </a:r>
          </a:p>
          <a:p>
            <a:r>
              <a:rPr lang="es-AR" dirty="0"/>
              <a:t>• </a:t>
            </a:r>
            <a:r>
              <a:rPr lang="es-AR" dirty="0" smtClean="0"/>
              <a:t>Pre-concentrado para liberar estériles y reducir costos de </a:t>
            </a:r>
            <a:r>
              <a:rPr lang="es-AR" dirty="0" err="1" smtClean="0"/>
              <a:t>conminución</a:t>
            </a:r>
            <a:endParaRPr lang="es-AR" dirty="0" smtClean="0"/>
          </a:p>
          <a:p>
            <a:endParaRPr lang="es-AR" dirty="0" smtClean="0"/>
          </a:p>
          <a:p>
            <a:endParaRPr lang="es-AR" dirty="0"/>
          </a:p>
        </p:txBody>
      </p:sp>
      <p:sp>
        <p:nvSpPr>
          <p:cNvPr id="5" name="4 Rectángulo"/>
          <p:cNvSpPr/>
          <p:nvPr/>
        </p:nvSpPr>
        <p:spPr>
          <a:xfrm>
            <a:off x="1692321" y="4349385"/>
            <a:ext cx="8884693" cy="2308324"/>
          </a:xfrm>
          <a:prstGeom prst="rect">
            <a:avLst/>
          </a:prstGeom>
        </p:spPr>
        <p:txBody>
          <a:bodyPr wrap="square">
            <a:spAutoFit/>
          </a:bodyPr>
          <a:lstStyle/>
          <a:p>
            <a:r>
              <a:rPr lang="es-AR" b="1" dirty="0"/>
              <a:t>Especificaciones para el diseño de un separador </a:t>
            </a:r>
          </a:p>
          <a:p>
            <a:endParaRPr lang="es-AR" dirty="0"/>
          </a:p>
          <a:p>
            <a:r>
              <a:rPr lang="es-AR" dirty="0" smtClean="0"/>
              <a:t>• </a:t>
            </a:r>
            <a:r>
              <a:rPr lang="es-AR" dirty="0"/>
              <a:t>Capacidad para tratar altos tonelaje de </a:t>
            </a:r>
            <a:r>
              <a:rPr lang="es-AR" dirty="0" err="1"/>
              <a:t>fedd</a:t>
            </a:r>
            <a:r>
              <a:rPr lang="es-AR" dirty="0"/>
              <a:t> por unidad de superficie de separador. </a:t>
            </a:r>
          </a:p>
          <a:p>
            <a:r>
              <a:rPr lang="es-AR" dirty="0" smtClean="0"/>
              <a:t>• Tener un </a:t>
            </a:r>
            <a:r>
              <a:rPr lang="es-AR" dirty="0"/>
              <a:t>mínimo volumen circulante del medio. </a:t>
            </a:r>
          </a:p>
          <a:p>
            <a:r>
              <a:rPr lang="es-AR" dirty="0" smtClean="0"/>
              <a:t>• </a:t>
            </a:r>
            <a:r>
              <a:rPr lang="es-AR" dirty="0"/>
              <a:t>La densidad relativa del medio en el separador, generalmente debe permanecer uniforme. </a:t>
            </a:r>
          </a:p>
          <a:p>
            <a:r>
              <a:rPr lang="es-AR" dirty="0" smtClean="0"/>
              <a:t>• Aceptar </a:t>
            </a:r>
            <a:r>
              <a:rPr lang="es-AR" dirty="0" err="1"/>
              <a:t>feed</a:t>
            </a:r>
            <a:r>
              <a:rPr lang="es-AR" dirty="0"/>
              <a:t> con variaciones en tamaño de partícula y en % de impurezas. </a:t>
            </a:r>
          </a:p>
        </p:txBody>
      </p:sp>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91368" y="389470"/>
            <a:ext cx="5976530" cy="395991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8281514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17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ángulo 5"/>
          <p:cNvSpPr/>
          <p:nvPr/>
        </p:nvSpPr>
        <p:spPr>
          <a:xfrm>
            <a:off x="881570" y="189415"/>
            <a:ext cx="4652236" cy="400110"/>
          </a:xfrm>
          <a:prstGeom prst="rect">
            <a:avLst/>
          </a:prstGeom>
        </p:spPr>
        <p:txBody>
          <a:bodyPr wrap="none">
            <a:spAutoFit/>
          </a:bodyPr>
          <a:lstStyle/>
          <a:p>
            <a:r>
              <a:rPr lang="en-US" sz="2000" b="1" dirty="0" smtClean="0"/>
              <a:t>CONCENTRACIÓN EN MEDIO DENSO</a:t>
            </a:r>
            <a:endParaRPr lang="en-US" sz="2000" b="1" dirty="0"/>
          </a:p>
        </p:txBody>
      </p:sp>
      <p:sp>
        <p:nvSpPr>
          <p:cNvPr id="2" name="1 Rectángulo"/>
          <p:cNvSpPr/>
          <p:nvPr/>
        </p:nvSpPr>
        <p:spPr>
          <a:xfrm>
            <a:off x="756063" y="1261293"/>
            <a:ext cx="5835806" cy="923330"/>
          </a:xfrm>
          <a:prstGeom prst="rect">
            <a:avLst/>
          </a:prstGeom>
        </p:spPr>
        <p:txBody>
          <a:bodyPr wrap="square">
            <a:spAutoFit/>
          </a:bodyPr>
          <a:lstStyle/>
          <a:p>
            <a:r>
              <a:rPr lang="es-AR" dirty="0"/>
              <a:t>Los </a:t>
            </a:r>
            <a:r>
              <a:rPr lang="es-AR" dirty="0" smtClean="0"/>
              <a:t>Separadores </a:t>
            </a:r>
            <a:r>
              <a:rPr lang="es-AR" dirty="0"/>
              <a:t>en medio </a:t>
            </a:r>
            <a:r>
              <a:rPr lang="es-AR" dirty="0" smtClean="0"/>
              <a:t>denso </a:t>
            </a:r>
            <a:r>
              <a:rPr lang="es-AR" dirty="0"/>
              <a:t>pueden ser </a:t>
            </a:r>
            <a:r>
              <a:rPr lang="es-AR" b="1" dirty="0" smtClean="0">
                <a:solidFill>
                  <a:srgbClr val="FF0000"/>
                </a:solidFill>
              </a:rPr>
              <a:t>separadores </a:t>
            </a:r>
            <a:r>
              <a:rPr lang="es-AR" b="1" dirty="0">
                <a:solidFill>
                  <a:srgbClr val="FF0000"/>
                </a:solidFill>
              </a:rPr>
              <a:t>de gravedad </a:t>
            </a:r>
            <a:r>
              <a:rPr lang="es-AR" dirty="0">
                <a:solidFill>
                  <a:srgbClr val="FF0000"/>
                </a:solidFill>
              </a:rPr>
              <a:t>(</a:t>
            </a:r>
            <a:r>
              <a:rPr lang="es-AR" i="1" dirty="0" err="1">
                <a:solidFill>
                  <a:srgbClr val="FF0000"/>
                </a:solidFill>
              </a:rPr>
              <a:t>static-baths</a:t>
            </a:r>
            <a:r>
              <a:rPr lang="es-AR" dirty="0">
                <a:solidFill>
                  <a:srgbClr val="FF0000"/>
                </a:solidFill>
              </a:rPr>
              <a:t>) y </a:t>
            </a:r>
            <a:r>
              <a:rPr lang="es-AR" b="1" dirty="0">
                <a:solidFill>
                  <a:srgbClr val="FF0000"/>
                </a:solidFill>
              </a:rPr>
              <a:t>separadores centrífugos </a:t>
            </a:r>
            <a:r>
              <a:rPr lang="es-AR" dirty="0">
                <a:solidFill>
                  <a:srgbClr val="FF0000"/>
                </a:solidFill>
              </a:rPr>
              <a:t>(</a:t>
            </a:r>
            <a:r>
              <a:rPr lang="es-AR" i="1" dirty="0" err="1" smtClean="0">
                <a:solidFill>
                  <a:srgbClr val="FF0000"/>
                </a:solidFill>
              </a:rPr>
              <a:t>dynamic-baths</a:t>
            </a:r>
            <a:r>
              <a:rPr lang="es-AR" i="1" dirty="0" smtClean="0">
                <a:solidFill>
                  <a:srgbClr val="FF0000"/>
                </a:solidFill>
              </a:rPr>
              <a:t>)</a:t>
            </a:r>
            <a:endParaRPr lang="es-AR" dirty="0">
              <a:solidFill>
                <a:srgbClr val="FF0000"/>
              </a:solidFill>
            </a:endParaRPr>
          </a:p>
        </p:txBody>
      </p:sp>
      <p:sp>
        <p:nvSpPr>
          <p:cNvPr id="4" name="3 Rectángulo"/>
          <p:cNvSpPr/>
          <p:nvPr/>
        </p:nvSpPr>
        <p:spPr>
          <a:xfrm>
            <a:off x="756063" y="2228787"/>
            <a:ext cx="6096000" cy="646331"/>
          </a:xfrm>
          <a:prstGeom prst="rect">
            <a:avLst/>
          </a:prstGeom>
        </p:spPr>
        <p:txBody>
          <a:bodyPr>
            <a:spAutoFit/>
          </a:bodyPr>
          <a:lstStyle/>
          <a:p>
            <a:r>
              <a:rPr lang="es-AR" b="1" dirty="0" smtClean="0">
                <a:solidFill>
                  <a:srgbClr val="FF0000"/>
                </a:solidFill>
              </a:rPr>
              <a:t>Separadores </a:t>
            </a:r>
            <a:r>
              <a:rPr lang="es-AR" b="1" dirty="0">
                <a:solidFill>
                  <a:srgbClr val="FF0000"/>
                </a:solidFill>
              </a:rPr>
              <a:t>de </a:t>
            </a:r>
            <a:r>
              <a:rPr lang="es-AR" b="1" dirty="0" smtClean="0">
                <a:solidFill>
                  <a:srgbClr val="FF0000"/>
                </a:solidFill>
              </a:rPr>
              <a:t>gravedad </a:t>
            </a:r>
          </a:p>
          <a:p>
            <a:endParaRPr lang="es-AR" dirty="0"/>
          </a:p>
        </p:txBody>
      </p:sp>
      <p:sp>
        <p:nvSpPr>
          <p:cNvPr id="5" name="4 Rectángulo"/>
          <p:cNvSpPr/>
          <p:nvPr/>
        </p:nvSpPr>
        <p:spPr>
          <a:xfrm>
            <a:off x="881570" y="3016068"/>
            <a:ext cx="5835806" cy="3139321"/>
          </a:xfrm>
          <a:prstGeom prst="rect">
            <a:avLst/>
          </a:prstGeom>
        </p:spPr>
        <p:txBody>
          <a:bodyPr wrap="square">
            <a:spAutoFit/>
          </a:bodyPr>
          <a:lstStyle/>
          <a:p>
            <a:r>
              <a:rPr lang="es-AR" b="1" dirty="0">
                <a:solidFill>
                  <a:srgbClr val="FF0000"/>
                </a:solidFill>
              </a:rPr>
              <a:t>Separador de </a:t>
            </a:r>
            <a:r>
              <a:rPr lang="es-AR" b="1" dirty="0" smtClean="0">
                <a:solidFill>
                  <a:srgbClr val="FF0000"/>
                </a:solidFill>
              </a:rPr>
              <a:t>Cono WEMCO </a:t>
            </a:r>
          </a:p>
          <a:p>
            <a:endParaRPr lang="es-AR" dirty="0"/>
          </a:p>
          <a:p>
            <a:r>
              <a:rPr lang="es-AR" dirty="0" smtClean="0"/>
              <a:t>Para </a:t>
            </a:r>
            <a:r>
              <a:rPr lang="es-AR" dirty="0"/>
              <a:t>el tratamiento de menas </a:t>
            </a:r>
            <a:r>
              <a:rPr lang="es-AR" dirty="0" smtClean="0"/>
              <a:t>y carbón mineral.</a:t>
            </a:r>
          </a:p>
          <a:p>
            <a:endParaRPr lang="es-AR" dirty="0" smtClean="0"/>
          </a:p>
          <a:p>
            <a:r>
              <a:rPr lang="es-AR" dirty="0" smtClean="0"/>
              <a:t>La </a:t>
            </a:r>
            <a:r>
              <a:rPr lang="es-AR" dirty="0"/>
              <a:t>alimentación se introduce en la parte superior del cono sobre la superficie del medio</a:t>
            </a:r>
            <a:r>
              <a:rPr lang="es-AR" dirty="0" smtClean="0"/>
              <a:t>.</a:t>
            </a:r>
          </a:p>
          <a:p>
            <a:endParaRPr lang="es-AR" dirty="0" smtClean="0"/>
          </a:p>
          <a:p>
            <a:r>
              <a:rPr lang="es-AR" dirty="0" smtClean="0"/>
              <a:t>Posee </a:t>
            </a:r>
            <a:r>
              <a:rPr lang="es-AR" dirty="0"/>
              <a:t>unos agitadores mecánicos para mantener la suspensión del medio. </a:t>
            </a:r>
            <a:endParaRPr lang="es-AR" dirty="0" smtClean="0"/>
          </a:p>
          <a:p>
            <a:endParaRPr lang="es-AR" dirty="0"/>
          </a:p>
          <a:p>
            <a:r>
              <a:rPr lang="es-AR" dirty="0"/>
              <a:t>El cono tiene un diámetro máximo de hasta 6 </a:t>
            </a:r>
            <a:r>
              <a:rPr lang="es-AR" dirty="0" smtClean="0"/>
              <a:t>m.</a:t>
            </a:r>
            <a:endParaRPr lang="es-AR"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52063" y="589525"/>
            <a:ext cx="5195021" cy="595377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6 CuadroTexto"/>
          <p:cNvSpPr txBox="1"/>
          <p:nvPr/>
        </p:nvSpPr>
        <p:spPr>
          <a:xfrm>
            <a:off x="7033144" y="5648078"/>
            <a:ext cx="2888778" cy="523220"/>
          </a:xfrm>
          <a:prstGeom prst="rect">
            <a:avLst/>
          </a:prstGeom>
          <a:noFill/>
        </p:spPr>
        <p:txBody>
          <a:bodyPr wrap="square" rtlCol="0">
            <a:spAutoFit/>
          </a:bodyPr>
          <a:lstStyle/>
          <a:p>
            <a:r>
              <a:rPr lang="es-AR" sz="1400" b="1" dirty="0" smtClean="0">
                <a:solidFill>
                  <a:srgbClr val="FF0000"/>
                </a:solidFill>
              </a:rPr>
              <a:t>Cap. 500 </a:t>
            </a:r>
            <a:r>
              <a:rPr lang="es-AR" sz="1400" b="1" dirty="0" err="1" smtClean="0">
                <a:solidFill>
                  <a:srgbClr val="FF0000"/>
                </a:solidFill>
              </a:rPr>
              <a:t>Tn</a:t>
            </a:r>
            <a:r>
              <a:rPr lang="es-AR" sz="1400" b="1" dirty="0" smtClean="0">
                <a:solidFill>
                  <a:srgbClr val="FF0000"/>
                </a:solidFill>
              </a:rPr>
              <a:t>/H</a:t>
            </a:r>
          </a:p>
          <a:p>
            <a:r>
              <a:rPr lang="es-AR" sz="1400" b="1" dirty="0" smtClean="0">
                <a:solidFill>
                  <a:srgbClr val="FF0000"/>
                </a:solidFill>
              </a:rPr>
              <a:t>Tamaño alimentación  10 cm</a:t>
            </a:r>
            <a:endParaRPr lang="es-AR" sz="1400" b="1" dirty="0">
              <a:solidFill>
                <a:srgbClr val="FF0000"/>
              </a:solidFill>
            </a:endParaRPr>
          </a:p>
        </p:txBody>
      </p:sp>
    </p:spTree>
    <p:extLst>
      <p:ext uri="{BB962C8B-B14F-4D97-AF65-F5344CB8AC3E}">
        <p14:creationId xmlns:p14="http://schemas.microsoft.com/office/powerpoint/2010/main" val="9393381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02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P spid="5" grpId="0"/>
      <p:bldP spid="7"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ángulo 5"/>
          <p:cNvSpPr/>
          <p:nvPr/>
        </p:nvSpPr>
        <p:spPr>
          <a:xfrm>
            <a:off x="881570" y="189415"/>
            <a:ext cx="4652236" cy="400110"/>
          </a:xfrm>
          <a:prstGeom prst="rect">
            <a:avLst/>
          </a:prstGeom>
        </p:spPr>
        <p:txBody>
          <a:bodyPr wrap="none">
            <a:spAutoFit/>
          </a:bodyPr>
          <a:lstStyle/>
          <a:p>
            <a:r>
              <a:rPr lang="en-US" sz="2000" b="1" dirty="0" smtClean="0"/>
              <a:t>CONCENTRACIÓN EN MEDIO DENSO</a:t>
            </a:r>
            <a:endParaRPr lang="en-US" sz="2000" b="1" dirty="0"/>
          </a:p>
        </p:txBody>
      </p:sp>
      <p:sp>
        <p:nvSpPr>
          <p:cNvPr id="2" name="1 Rectángulo"/>
          <p:cNvSpPr/>
          <p:nvPr/>
        </p:nvSpPr>
        <p:spPr>
          <a:xfrm>
            <a:off x="672934" y="1487063"/>
            <a:ext cx="5704115" cy="3970318"/>
          </a:xfrm>
          <a:prstGeom prst="rect">
            <a:avLst/>
          </a:prstGeom>
        </p:spPr>
        <p:txBody>
          <a:bodyPr wrap="square">
            <a:spAutoFit/>
          </a:bodyPr>
          <a:lstStyle/>
          <a:p>
            <a:r>
              <a:rPr lang="es-AR" b="1" dirty="0">
                <a:solidFill>
                  <a:srgbClr val="FF0000"/>
                </a:solidFill>
              </a:rPr>
              <a:t>Separador de </a:t>
            </a:r>
            <a:r>
              <a:rPr lang="es-AR" b="1" dirty="0" smtClean="0">
                <a:solidFill>
                  <a:srgbClr val="FF0000"/>
                </a:solidFill>
              </a:rPr>
              <a:t>Cono</a:t>
            </a:r>
            <a:r>
              <a:rPr lang="es-AR" b="1" dirty="0">
                <a:solidFill>
                  <a:srgbClr val="FF0000"/>
                </a:solidFill>
              </a:rPr>
              <a:t> </a:t>
            </a:r>
            <a:r>
              <a:rPr lang="es-AR" b="1" dirty="0" smtClean="0">
                <a:solidFill>
                  <a:srgbClr val="FF0000"/>
                </a:solidFill>
              </a:rPr>
              <a:t>WEMCO</a:t>
            </a:r>
            <a:endParaRPr lang="es-AR" b="1" dirty="0">
              <a:solidFill>
                <a:srgbClr val="FF0000"/>
              </a:solidFill>
            </a:endParaRPr>
          </a:p>
          <a:p>
            <a:endParaRPr lang="es-AR" dirty="0" smtClean="0"/>
          </a:p>
          <a:p>
            <a:r>
              <a:rPr lang="es-AR" dirty="0" smtClean="0"/>
              <a:t>El </a:t>
            </a:r>
            <a:r>
              <a:rPr lang="es-AR" dirty="0"/>
              <a:t>medio se introduce </a:t>
            </a:r>
            <a:r>
              <a:rPr lang="es-AR" dirty="0" smtClean="0"/>
              <a:t>a </a:t>
            </a:r>
            <a:r>
              <a:rPr lang="es-AR" dirty="0"/>
              <a:t>diferentes niveles por medio de tuberías de retorno para el control del gradiente de </a:t>
            </a:r>
            <a:r>
              <a:rPr lang="es-AR" dirty="0" smtClean="0"/>
              <a:t>densidad.</a:t>
            </a:r>
          </a:p>
          <a:p>
            <a:endParaRPr lang="es-AR" dirty="0" smtClean="0"/>
          </a:p>
          <a:p>
            <a:r>
              <a:rPr lang="es-AR" dirty="0" smtClean="0"/>
              <a:t>Los </a:t>
            </a:r>
            <a:r>
              <a:rPr lang="es-AR" dirty="0"/>
              <a:t>flotados se obtienen en la periferia superior del cono por </a:t>
            </a:r>
            <a:r>
              <a:rPr lang="es-AR" dirty="0" smtClean="0"/>
              <a:t>rebose.</a:t>
            </a:r>
          </a:p>
          <a:p>
            <a:endParaRPr lang="es-AR" dirty="0" smtClean="0"/>
          </a:p>
          <a:p>
            <a:r>
              <a:rPr lang="es-AR" dirty="0" smtClean="0"/>
              <a:t>Los </a:t>
            </a:r>
            <a:r>
              <a:rPr lang="es-AR" dirty="0"/>
              <a:t>hundidos son evacuados del fondo a través de bombas o bien elevados por aire comprimido (</a:t>
            </a:r>
            <a:r>
              <a:rPr lang="es-AR" i="1" dirty="0"/>
              <a:t>air </a:t>
            </a:r>
            <a:r>
              <a:rPr lang="es-AR" i="1" dirty="0" err="1"/>
              <a:t>lift</a:t>
            </a:r>
            <a:r>
              <a:rPr lang="es-AR" dirty="0"/>
              <a:t>) a través de un conducto central. </a:t>
            </a:r>
            <a:endParaRPr lang="es-AR" dirty="0" smtClean="0"/>
          </a:p>
          <a:p>
            <a:endParaRPr lang="es-AR" dirty="0"/>
          </a:p>
          <a:p>
            <a:r>
              <a:rPr lang="es-AR" dirty="0"/>
              <a:t>El cono tiene un diámetro máximo de hasta 6 </a:t>
            </a:r>
            <a:r>
              <a:rPr lang="es-AR" dirty="0" smtClean="0"/>
              <a:t>m.</a:t>
            </a:r>
            <a:endParaRPr lang="es-AR"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60177" y="503774"/>
            <a:ext cx="5617027" cy="600390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4 CuadroTexto"/>
          <p:cNvSpPr txBox="1"/>
          <p:nvPr/>
        </p:nvSpPr>
        <p:spPr>
          <a:xfrm>
            <a:off x="6606601" y="5623944"/>
            <a:ext cx="2851297" cy="523220"/>
          </a:xfrm>
          <a:prstGeom prst="rect">
            <a:avLst/>
          </a:prstGeom>
          <a:noFill/>
        </p:spPr>
        <p:txBody>
          <a:bodyPr wrap="square" rtlCol="0">
            <a:spAutoFit/>
          </a:bodyPr>
          <a:lstStyle/>
          <a:p>
            <a:r>
              <a:rPr lang="es-AR" sz="1400" b="1" dirty="0" smtClean="0">
                <a:solidFill>
                  <a:srgbClr val="FF0000"/>
                </a:solidFill>
              </a:rPr>
              <a:t>Cap. 500 </a:t>
            </a:r>
            <a:r>
              <a:rPr lang="es-AR" sz="1400" b="1" dirty="0" err="1" smtClean="0">
                <a:solidFill>
                  <a:srgbClr val="FF0000"/>
                </a:solidFill>
              </a:rPr>
              <a:t>Tn</a:t>
            </a:r>
            <a:r>
              <a:rPr lang="es-AR" sz="1400" b="1" dirty="0" smtClean="0">
                <a:solidFill>
                  <a:srgbClr val="FF0000"/>
                </a:solidFill>
              </a:rPr>
              <a:t>/H</a:t>
            </a:r>
          </a:p>
          <a:p>
            <a:r>
              <a:rPr lang="es-AR" sz="1400" b="1" dirty="0" smtClean="0">
                <a:solidFill>
                  <a:srgbClr val="FF0000"/>
                </a:solidFill>
              </a:rPr>
              <a:t>Tamaño alimentación  10 cm</a:t>
            </a:r>
            <a:endParaRPr lang="es-AR" sz="1400" b="1" dirty="0">
              <a:solidFill>
                <a:srgbClr val="FF0000"/>
              </a:solidFill>
            </a:endParaRPr>
          </a:p>
        </p:txBody>
      </p:sp>
    </p:spTree>
    <p:extLst>
      <p:ext uri="{BB962C8B-B14F-4D97-AF65-F5344CB8AC3E}">
        <p14:creationId xmlns:p14="http://schemas.microsoft.com/office/powerpoint/2010/main" val="19164107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05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ángulo 5"/>
          <p:cNvSpPr/>
          <p:nvPr/>
        </p:nvSpPr>
        <p:spPr>
          <a:xfrm>
            <a:off x="881570" y="189415"/>
            <a:ext cx="4652236" cy="400110"/>
          </a:xfrm>
          <a:prstGeom prst="rect">
            <a:avLst/>
          </a:prstGeom>
        </p:spPr>
        <p:txBody>
          <a:bodyPr wrap="none">
            <a:spAutoFit/>
          </a:bodyPr>
          <a:lstStyle/>
          <a:p>
            <a:r>
              <a:rPr lang="en-US" sz="2000" b="1" dirty="0" smtClean="0"/>
              <a:t>CONCENTRACIÓN EN MEDIO DENSO</a:t>
            </a:r>
            <a:endParaRPr lang="en-US" sz="2000" b="1" dirty="0"/>
          </a:p>
        </p:txBody>
      </p:sp>
      <p:sp>
        <p:nvSpPr>
          <p:cNvPr id="2" name="1 Rectángulo"/>
          <p:cNvSpPr/>
          <p:nvPr/>
        </p:nvSpPr>
        <p:spPr>
          <a:xfrm>
            <a:off x="637310" y="1466510"/>
            <a:ext cx="4230700" cy="3416320"/>
          </a:xfrm>
          <a:prstGeom prst="rect">
            <a:avLst/>
          </a:prstGeom>
        </p:spPr>
        <p:txBody>
          <a:bodyPr wrap="square">
            <a:spAutoFit/>
          </a:bodyPr>
          <a:lstStyle/>
          <a:p>
            <a:r>
              <a:rPr lang="es-AR" b="1" dirty="0">
                <a:solidFill>
                  <a:srgbClr val="FF0000"/>
                </a:solidFill>
              </a:rPr>
              <a:t>Separador de </a:t>
            </a:r>
            <a:r>
              <a:rPr lang="es-AR" b="1" dirty="0" smtClean="0">
                <a:solidFill>
                  <a:srgbClr val="FF0000"/>
                </a:solidFill>
              </a:rPr>
              <a:t>Tambor</a:t>
            </a:r>
          </a:p>
          <a:p>
            <a:r>
              <a:rPr lang="es-AR" b="1" dirty="0" smtClean="0"/>
              <a:t> </a:t>
            </a:r>
            <a:endParaRPr lang="es-AR" dirty="0"/>
          </a:p>
          <a:p>
            <a:r>
              <a:rPr lang="es-AR" dirty="0"/>
              <a:t>La rotación del tambor levanta el hundido hasta extraerlo del baño y depositarlo en un vertedero situado a diferente </a:t>
            </a:r>
            <a:r>
              <a:rPr lang="es-AR" dirty="0" smtClean="0"/>
              <a:t>nivel.</a:t>
            </a:r>
          </a:p>
          <a:p>
            <a:endParaRPr lang="es-AR" dirty="0" smtClean="0"/>
          </a:p>
          <a:p>
            <a:r>
              <a:rPr lang="es-AR" dirty="0" smtClean="0"/>
              <a:t>El </a:t>
            </a:r>
            <a:r>
              <a:rPr lang="es-AR" dirty="0"/>
              <a:t>producto flotado decanta a un vertedero situado en el extremo opuesto al canal de alimentación del tambor. </a:t>
            </a:r>
          </a:p>
          <a:p>
            <a:r>
              <a:rPr lang="es-AR" dirty="0" smtClean="0"/>
              <a:t> </a:t>
            </a:r>
            <a:endParaRPr lang="es-AR"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68010" y="1131343"/>
            <a:ext cx="7323991" cy="398627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3 Rectángulo"/>
          <p:cNvSpPr/>
          <p:nvPr/>
        </p:nvSpPr>
        <p:spPr>
          <a:xfrm>
            <a:off x="1497117" y="5144617"/>
            <a:ext cx="6096000" cy="1200329"/>
          </a:xfrm>
          <a:prstGeom prst="rect">
            <a:avLst/>
          </a:prstGeom>
        </p:spPr>
        <p:txBody>
          <a:bodyPr>
            <a:spAutoFit/>
          </a:bodyPr>
          <a:lstStyle/>
          <a:p>
            <a:r>
              <a:rPr lang="es-AR" dirty="0" smtClean="0"/>
              <a:t>Pueden </a:t>
            </a:r>
            <a:r>
              <a:rPr lang="es-AR" dirty="0"/>
              <a:t>realizar separaciones de </a:t>
            </a:r>
            <a:r>
              <a:rPr lang="es-AR" dirty="0" smtClean="0"/>
              <a:t>tres productos, el </a:t>
            </a:r>
            <a:r>
              <a:rPr lang="es-AR" dirty="0"/>
              <a:t>tambor estará provisto de dos compartimentos: el compartimento de baja densidad y el compartimento de alta densidad. </a:t>
            </a:r>
          </a:p>
        </p:txBody>
      </p:sp>
    </p:spTree>
    <p:extLst>
      <p:ext uri="{BB962C8B-B14F-4D97-AF65-F5344CB8AC3E}">
        <p14:creationId xmlns:p14="http://schemas.microsoft.com/office/powerpoint/2010/main" val="3471849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07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ángulo 5"/>
          <p:cNvSpPr/>
          <p:nvPr/>
        </p:nvSpPr>
        <p:spPr>
          <a:xfrm>
            <a:off x="881570" y="189415"/>
            <a:ext cx="4652236" cy="400110"/>
          </a:xfrm>
          <a:prstGeom prst="rect">
            <a:avLst/>
          </a:prstGeom>
        </p:spPr>
        <p:txBody>
          <a:bodyPr wrap="none">
            <a:spAutoFit/>
          </a:bodyPr>
          <a:lstStyle/>
          <a:p>
            <a:r>
              <a:rPr lang="en-US" sz="2000" b="1" dirty="0" smtClean="0"/>
              <a:t>CONCENTRACIÓN EN MEDIO DENSO</a:t>
            </a:r>
            <a:endParaRPr lang="en-US" sz="2000" b="1" dirty="0"/>
          </a:p>
        </p:txBody>
      </p:sp>
      <p:sp>
        <p:nvSpPr>
          <p:cNvPr id="4" name="3 Rectángulo"/>
          <p:cNvSpPr/>
          <p:nvPr/>
        </p:nvSpPr>
        <p:spPr>
          <a:xfrm>
            <a:off x="853477" y="1615813"/>
            <a:ext cx="4373616" cy="2585323"/>
          </a:xfrm>
          <a:prstGeom prst="rect">
            <a:avLst/>
          </a:prstGeom>
        </p:spPr>
        <p:txBody>
          <a:bodyPr wrap="square">
            <a:spAutoFit/>
          </a:bodyPr>
          <a:lstStyle/>
          <a:p>
            <a:endParaRPr lang="es-AR" dirty="0" smtClean="0"/>
          </a:p>
          <a:p>
            <a:endParaRPr lang="es-AR" dirty="0" smtClean="0"/>
          </a:p>
          <a:p>
            <a:r>
              <a:rPr lang="es-AR" dirty="0" smtClean="0"/>
              <a:t>Se </a:t>
            </a:r>
            <a:r>
              <a:rPr lang="es-AR" dirty="0"/>
              <a:t>fabrican en diámetros que llegan hasta los 4.6 m por </a:t>
            </a:r>
            <a:r>
              <a:rPr lang="es-AR" dirty="0" smtClean="0"/>
              <a:t>7 </a:t>
            </a:r>
            <a:r>
              <a:rPr lang="es-AR" dirty="0"/>
              <a:t>m de </a:t>
            </a:r>
            <a:r>
              <a:rPr lang="es-AR" dirty="0" smtClean="0"/>
              <a:t>largo. </a:t>
            </a:r>
          </a:p>
          <a:p>
            <a:endParaRPr lang="es-AR" dirty="0" smtClean="0"/>
          </a:p>
          <a:p>
            <a:r>
              <a:rPr lang="es-AR" dirty="0" smtClean="0">
                <a:solidFill>
                  <a:srgbClr val="FF0000"/>
                </a:solidFill>
              </a:rPr>
              <a:t>Capacidades </a:t>
            </a:r>
            <a:r>
              <a:rPr lang="es-AR" dirty="0">
                <a:solidFill>
                  <a:srgbClr val="FF0000"/>
                </a:solidFill>
              </a:rPr>
              <a:t>de hasta 800 t/h</a:t>
            </a:r>
            <a:r>
              <a:rPr lang="es-AR" dirty="0" smtClean="0">
                <a:solidFill>
                  <a:srgbClr val="FF0000"/>
                </a:solidFill>
              </a:rPr>
              <a:t>.</a:t>
            </a:r>
          </a:p>
          <a:p>
            <a:endParaRPr lang="es-AR" dirty="0" smtClean="0"/>
          </a:p>
          <a:p>
            <a:r>
              <a:rPr lang="es-AR" dirty="0" smtClean="0"/>
              <a:t>Separan </a:t>
            </a:r>
            <a:r>
              <a:rPr lang="es-AR" dirty="0"/>
              <a:t>partículas con tamaños comprendidos entre 6 mm y 30 cm. </a:t>
            </a:r>
          </a:p>
        </p:txBody>
      </p:sp>
      <p:pic>
        <p:nvPicPr>
          <p:cNvPr id="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57735" y="961834"/>
            <a:ext cx="6227225" cy="468080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6 Rectángulo"/>
          <p:cNvSpPr/>
          <p:nvPr/>
        </p:nvSpPr>
        <p:spPr>
          <a:xfrm>
            <a:off x="6928333" y="5691730"/>
            <a:ext cx="3230372" cy="338554"/>
          </a:xfrm>
          <a:prstGeom prst="rect">
            <a:avLst/>
          </a:prstGeom>
        </p:spPr>
        <p:txBody>
          <a:bodyPr wrap="none">
            <a:spAutoFit/>
          </a:bodyPr>
          <a:lstStyle/>
          <a:p>
            <a:r>
              <a:rPr lang="es-AR" sz="1600" b="1" dirty="0"/>
              <a:t>Separador de </a:t>
            </a:r>
            <a:r>
              <a:rPr lang="es-AR" sz="1600" b="1" dirty="0" smtClean="0"/>
              <a:t>Tambor WEMCO</a:t>
            </a:r>
            <a:endParaRPr lang="es-AR" sz="1600" dirty="0"/>
          </a:p>
        </p:txBody>
      </p:sp>
      <p:sp>
        <p:nvSpPr>
          <p:cNvPr id="10" name="9 Rectángulo"/>
          <p:cNvSpPr/>
          <p:nvPr/>
        </p:nvSpPr>
        <p:spPr>
          <a:xfrm>
            <a:off x="922977" y="1598095"/>
            <a:ext cx="2622834" cy="369332"/>
          </a:xfrm>
          <a:prstGeom prst="rect">
            <a:avLst/>
          </a:prstGeom>
        </p:spPr>
        <p:txBody>
          <a:bodyPr wrap="none">
            <a:spAutoFit/>
          </a:bodyPr>
          <a:lstStyle/>
          <a:p>
            <a:r>
              <a:rPr lang="es-AR" b="1" dirty="0">
                <a:solidFill>
                  <a:srgbClr val="FF0000"/>
                </a:solidFill>
              </a:rPr>
              <a:t>Separador de Tambor</a:t>
            </a:r>
            <a:endParaRPr lang="es-AR" dirty="0">
              <a:solidFill>
                <a:srgbClr val="FF0000"/>
              </a:solidFill>
            </a:endParaRPr>
          </a:p>
        </p:txBody>
      </p:sp>
    </p:spTree>
    <p:extLst>
      <p:ext uri="{BB962C8B-B14F-4D97-AF65-F5344CB8AC3E}">
        <p14:creationId xmlns:p14="http://schemas.microsoft.com/office/powerpoint/2010/main" val="42286708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7"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44057" y="1300081"/>
            <a:ext cx="8181732" cy="527814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Rectángulo 5"/>
          <p:cNvSpPr/>
          <p:nvPr/>
        </p:nvSpPr>
        <p:spPr>
          <a:xfrm>
            <a:off x="881570" y="189415"/>
            <a:ext cx="4652236" cy="400110"/>
          </a:xfrm>
          <a:prstGeom prst="rect">
            <a:avLst/>
          </a:prstGeom>
        </p:spPr>
        <p:txBody>
          <a:bodyPr wrap="none">
            <a:spAutoFit/>
          </a:bodyPr>
          <a:lstStyle/>
          <a:p>
            <a:r>
              <a:rPr lang="en-US" sz="2000" b="1" dirty="0" smtClean="0"/>
              <a:t>CONCENTRACIÓN EN MEDIO DENSO</a:t>
            </a:r>
            <a:endParaRPr lang="en-US" sz="2000" b="1" dirty="0"/>
          </a:p>
        </p:txBody>
      </p:sp>
      <p:sp>
        <p:nvSpPr>
          <p:cNvPr id="4" name="3 Rectángulo"/>
          <p:cNvSpPr/>
          <p:nvPr/>
        </p:nvSpPr>
        <p:spPr>
          <a:xfrm>
            <a:off x="1605365" y="765581"/>
            <a:ext cx="2622834" cy="369332"/>
          </a:xfrm>
          <a:prstGeom prst="rect">
            <a:avLst/>
          </a:prstGeom>
        </p:spPr>
        <p:txBody>
          <a:bodyPr wrap="none">
            <a:spAutoFit/>
          </a:bodyPr>
          <a:lstStyle/>
          <a:p>
            <a:r>
              <a:rPr lang="es-AR" b="1" dirty="0">
                <a:solidFill>
                  <a:srgbClr val="FF0000"/>
                </a:solidFill>
              </a:rPr>
              <a:t>Separador de Tambor</a:t>
            </a:r>
            <a:endParaRPr lang="es-AR" dirty="0">
              <a:solidFill>
                <a:srgbClr val="FF0000"/>
              </a:solidFill>
            </a:endParaRPr>
          </a:p>
        </p:txBody>
      </p:sp>
    </p:spTree>
    <p:extLst>
      <p:ext uri="{BB962C8B-B14F-4D97-AF65-F5344CB8AC3E}">
        <p14:creationId xmlns:p14="http://schemas.microsoft.com/office/powerpoint/2010/main" val="41731801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07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5"/>
          <p:cNvSpPr/>
          <p:nvPr/>
        </p:nvSpPr>
        <p:spPr>
          <a:xfrm>
            <a:off x="881570" y="189415"/>
            <a:ext cx="4652236" cy="400110"/>
          </a:xfrm>
          <a:prstGeom prst="rect">
            <a:avLst/>
          </a:prstGeom>
        </p:spPr>
        <p:txBody>
          <a:bodyPr wrap="none">
            <a:spAutoFit/>
          </a:bodyPr>
          <a:lstStyle/>
          <a:p>
            <a:r>
              <a:rPr lang="en-US" sz="2000" b="1" dirty="0" smtClean="0"/>
              <a:t>CONCENTRACIÓN EN MEDIO DENSO</a:t>
            </a:r>
            <a:endParaRPr lang="en-US" sz="2000" b="1" dirty="0"/>
          </a:p>
        </p:txBody>
      </p:sp>
      <p:sp>
        <p:nvSpPr>
          <p:cNvPr id="5" name="4 Rectángulo"/>
          <p:cNvSpPr/>
          <p:nvPr/>
        </p:nvSpPr>
        <p:spPr>
          <a:xfrm>
            <a:off x="1628503" y="769449"/>
            <a:ext cx="4753224" cy="369332"/>
          </a:xfrm>
          <a:prstGeom prst="rect">
            <a:avLst/>
          </a:prstGeom>
        </p:spPr>
        <p:txBody>
          <a:bodyPr wrap="none">
            <a:spAutoFit/>
          </a:bodyPr>
          <a:lstStyle/>
          <a:p>
            <a:r>
              <a:rPr lang="es-AR" b="1" dirty="0">
                <a:solidFill>
                  <a:srgbClr val="FF0000"/>
                </a:solidFill>
              </a:rPr>
              <a:t>Ad Rem Dense Medium </a:t>
            </a:r>
            <a:r>
              <a:rPr lang="es-AR" b="1" dirty="0" err="1">
                <a:solidFill>
                  <a:srgbClr val="FF0000"/>
                </a:solidFill>
              </a:rPr>
              <a:t>Separation</a:t>
            </a:r>
            <a:r>
              <a:rPr lang="es-AR" b="1" dirty="0">
                <a:solidFill>
                  <a:srgbClr val="FF0000"/>
                </a:solidFill>
              </a:rPr>
              <a:t> </a:t>
            </a:r>
            <a:r>
              <a:rPr lang="es-AR" b="1" dirty="0" err="1">
                <a:solidFill>
                  <a:srgbClr val="FF0000"/>
                </a:solidFill>
              </a:rPr>
              <a:t>Plant</a:t>
            </a:r>
            <a:endParaRPr lang="es-AR" b="1" dirty="0">
              <a:solidFill>
                <a:srgbClr val="FF0000"/>
              </a:solidFill>
            </a:endParaRPr>
          </a:p>
        </p:txBody>
      </p:sp>
      <p:sp>
        <p:nvSpPr>
          <p:cNvPr id="2" name="1 Rectángulo"/>
          <p:cNvSpPr/>
          <p:nvPr/>
        </p:nvSpPr>
        <p:spPr>
          <a:xfrm>
            <a:off x="3048000" y="3105835"/>
            <a:ext cx="7376160" cy="369332"/>
          </a:xfrm>
          <a:prstGeom prst="rect">
            <a:avLst/>
          </a:prstGeom>
        </p:spPr>
        <p:txBody>
          <a:bodyPr wrap="square">
            <a:spAutoFit/>
          </a:bodyPr>
          <a:lstStyle/>
          <a:p>
            <a:r>
              <a:rPr lang="es-AR" dirty="0">
                <a:solidFill>
                  <a:srgbClr val="FF0000"/>
                </a:solidFill>
              </a:rPr>
              <a:t>https://www.youtube.com/watch?v=2vVhKvxsryc&amp;t=182s</a:t>
            </a:r>
          </a:p>
        </p:txBody>
      </p:sp>
    </p:spTree>
    <p:extLst>
      <p:ext uri="{BB962C8B-B14F-4D97-AF65-F5344CB8AC3E}">
        <p14:creationId xmlns:p14="http://schemas.microsoft.com/office/powerpoint/2010/main" val="1133622659"/>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60974" y="1224316"/>
            <a:ext cx="7531025" cy="510070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Rectángulo 5"/>
          <p:cNvSpPr/>
          <p:nvPr/>
        </p:nvSpPr>
        <p:spPr>
          <a:xfrm>
            <a:off x="881570" y="189415"/>
            <a:ext cx="4652236" cy="400110"/>
          </a:xfrm>
          <a:prstGeom prst="rect">
            <a:avLst/>
          </a:prstGeom>
        </p:spPr>
        <p:txBody>
          <a:bodyPr wrap="none">
            <a:spAutoFit/>
          </a:bodyPr>
          <a:lstStyle/>
          <a:p>
            <a:r>
              <a:rPr lang="en-US" sz="2000" b="1" dirty="0" smtClean="0"/>
              <a:t>CONCENTRACIÓN EN MEDIO DENSO</a:t>
            </a:r>
            <a:endParaRPr lang="en-US" sz="2000" b="1" dirty="0"/>
          </a:p>
        </p:txBody>
      </p:sp>
      <p:sp>
        <p:nvSpPr>
          <p:cNvPr id="2" name="1 Rectángulo"/>
          <p:cNvSpPr/>
          <p:nvPr/>
        </p:nvSpPr>
        <p:spPr>
          <a:xfrm>
            <a:off x="881571" y="1306352"/>
            <a:ext cx="4004328" cy="2862322"/>
          </a:xfrm>
          <a:prstGeom prst="rect">
            <a:avLst/>
          </a:prstGeom>
        </p:spPr>
        <p:txBody>
          <a:bodyPr wrap="square">
            <a:spAutoFit/>
          </a:bodyPr>
          <a:lstStyle/>
          <a:p>
            <a:r>
              <a:rPr lang="es-AR" b="1" dirty="0" smtClean="0">
                <a:solidFill>
                  <a:srgbClr val="FF0000"/>
                </a:solidFill>
              </a:rPr>
              <a:t>Separador TESKA</a:t>
            </a:r>
          </a:p>
          <a:p>
            <a:endParaRPr lang="es-AR" b="1" dirty="0">
              <a:solidFill>
                <a:srgbClr val="FF0000"/>
              </a:solidFill>
            </a:endParaRPr>
          </a:p>
          <a:p>
            <a:r>
              <a:rPr lang="es-AR" dirty="0" smtClean="0"/>
              <a:t>Es más compacto que los separadores a tambor.</a:t>
            </a:r>
          </a:p>
          <a:p>
            <a:endParaRPr lang="es-AR" dirty="0" smtClean="0"/>
          </a:p>
          <a:p>
            <a:r>
              <a:rPr lang="es-AR" dirty="0" smtClean="0"/>
              <a:t>Tiene una rueda de descarga del rechazo perpendicular al flujo de alimentación del carbón que remueve el hundido fuera del equipo.</a:t>
            </a:r>
            <a:endParaRPr lang="es-AR" dirty="0"/>
          </a:p>
        </p:txBody>
      </p:sp>
      <p:sp>
        <p:nvSpPr>
          <p:cNvPr id="6" name="5 CuadroTexto"/>
          <p:cNvSpPr txBox="1"/>
          <p:nvPr/>
        </p:nvSpPr>
        <p:spPr>
          <a:xfrm>
            <a:off x="5354883" y="5067957"/>
            <a:ext cx="2851297" cy="523220"/>
          </a:xfrm>
          <a:prstGeom prst="rect">
            <a:avLst/>
          </a:prstGeom>
          <a:noFill/>
        </p:spPr>
        <p:txBody>
          <a:bodyPr wrap="square" rtlCol="0">
            <a:spAutoFit/>
          </a:bodyPr>
          <a:lstStyle/>
          <a:p>
            <a:r>
              <a:rPr lang="es-AR" sz="1400" b="1" dirty="0" smtClean="0">
                <a:solidFill>
                  <a:srgbClr val="FF0000"/>
                </a:solidFill>
              </a:rPr>
              <a:t>Cap. 700 </a:t>
            </a:r>
            <a:r>
              <a:rPr lang="es-AR" sz="1400" b="1" dirty="0" err="1" smtClean="0">
                <a:solidFill>
                  <a:srgbClr val="FF0000"/>
                </a:solidFill>
              </a:rPr>
              <a:t>Tn</a:t>
            </a:r>
            <a:r>
              <a:rPr lang="es-AR" sz="1400" b="1" dirty="0" smtClean="0">
                <a:solidFill>
                  <a:srgbClr val="FF0000"/>
                </a:solidFill>
              </a:rPr>
              <a:t>/H</a:t>
            </a:r>
          </a:p>
          <a:p>
            <a:endParaRPr lang="es-AR" sz="1400" b="1" dirty="0">
              <a:solidFill>
                <a:srgbClr val="FF0000"/>
              </a:solidFill>
            </a:endParaRPr>
          </a:p>
        </p:txBody>
      </p:sp>
    </p:spTree>
    <p:extLst>
      <p:ext uri="{BB962C8B-B14F-4D97-AF65-F5344CB8AC3E}">
        <p14:creationId xmlns:p14="http://schemas.microsoft.com/office/powerpoint/2010/main" val="26472511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17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6"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p:nvPr/>
        </p:nvSpPr>
        <p:spPr>
          <a:xfrm>
            <a:off x="840346" y="1462177"/>
            <a:ext cx="7481455" cy="2308324"/>
          </a:xfrm>
          <a:prstGeom prst="rect">
            <a:avLst/>
          </a:prstGeom>
        </p:spPr>
        <p:txBody>
          <a:bodyPr wrap="square">
            <a:spAutoFit/>
          </a:bodyPr>
          <a:lstStyle/>
          <a:p>
            <a:r>
              <a:rPr lang="es-AR" dirty="0"/>
              <a:t>La separación por gravedad cubre dos métodos diferentes: </a:t>
            </a:r>
            <a:endParaRPr lang="es-AR" dirty="0" smtClean="0"/>
          </a:p>
          <a:p>
            <a:endParaRPr lang="es-AR" dirty="0"/>
          </a:p>
          <a:p>
            <a:r>
              <a:rPr lang="es-AR" dirty="0">
                <a:solidFill>
                  <a:srgbClr val="FF0000"/>
                </a:solidFill>
              </a:rPr>
              <a:t>•</a:t>
            </a:r>
            <a:r>
              <a:rPr lang="es-AR" dirty="0"/>
              <a:t> </a:t>
            </a:r>
            <a:r>
              <a:rPr lang="es-AR" b="1" dirty="0" smtClean="0">
                <a:solidFill>
                  <a:srgbClr val="FF0000"/>
                </a:solidFill>
              </a:rPr>
              <a:t>Separación </a:t>
            </a:r>
            <a:r>
              <a:rPr lang="es-AR" b="1" dirty="0">
                <a:solidFill>
                  <a:srgbClr val="FF0000"/>
                </a:solidFill>
              </a:rPr>
              <a:t>en agua (concentración gravimétrica). </a:t>
            </a:r>
            <a:endParaRPr lang="es-AR" b="1" dirty="0" smtClean="0">
              <a:solidFill>
                <a:srgbClr val="FF0000"/>
              </a:solidFill>
            </a:endParaRPr>
          </a:p>
          <a:p>
            <a:endParaRPr lang="es-AR" b="1" dirty="0">
              <a:solidFill>
                <a:srgbClr val="FF0000"/>
              </a:solidFill>
            </a:endParaRPr>
          </a:p>
          <a:p>
            <a:r>
              <a:rPr lang="es-AR" b="1" dirty="0">
                <a:solidFill>
                  <a:srgbClr val="FF0000"/>
                </a:solidFill>
              </a:rPr>
              <a:t>• </a:t>
            </a:r>
            <a:r>
              <a:rPr lang="es-AR" b="1" dirty="0" smtClean="0">
                <a:solidFill>
                  <a:srgbClr val="FF0000"/>
                </a:solidFill>
              </a:rPr>
              <a:t>Separación </a:t>
            </a:r>
            <a:r>
              <a:rPr lang="es-AR" b="1" dirty="0">
                <a:solidFill>
                  <a:srgbClr val="FF0000"/>
                </a:solidFill>
              </a:rPr>
              <a:t>en medio denso (Denso Media </a:t>
            </a:r>
            <a:r>
              <a:rPr lang="es-AR" b="1" dirty="0" err="1">
                <a:solidFill>
                  <a:srgbClr val="FF0000"/>
                </a:solidFill>
              </a:rPr>
              <a:t>Separation</a:t>
            </a:r>
            <a:r>
              <a:rPr lang="es-AR" b="1" dirty="0">
                <a:solidFill>
                  <a:srgbClr val="FF0000"/>
                </a:solidFill>
              </a:rPr>
              <a:t>, DMS). </a:t>
            </a:r>
          </a:p>
          <a:p>
            <a:endParaRPr lang="es-AR" dirty="0"/>
          </a:p>
          <a:p>
            <a:endParaRPr lang="es-AR" dirty="0" smtClean="0"/>
          </a:p>
          <a:p>
            <a:r>
              <a:rPr lang="es-AR" dirty="0" smtClean="0"/>
              <a:t>La </a:t>
            </a:r>
            <a:r>
              <a:rPr lang="es-AR" dirty="0"/>
              <a:t>fórmula para la Separación en Agua es: </a:t>
            </a:r>
          </a:p>
        </p:txBody>
      </p:sp>
      <p:sp>
        <p:nvSpPr>
          <p:cNvPr id="5" name="Rectángulo 5"/>
          <p:cNvSpPr/>
          <p:nvPr/>
        </p:nvSpPr>
        <p:spPr>
          <a:xfrm>
            <a:off x="1621511" y="826884"/>
            <a:ext cx="5707012" cy="400110"/>
          </a:xfrm>
          <a:prstGeom prst="rect">
            <a:avLst/>
          </a:prstGeom>
        </p:spPr>
        <p:txBody>
          <a:bodyPr wrap="none">
            <a:spAutoFit/>
          </a:bodyPr>
          <a:lstStyle/>
          <a:p>
            <a:r>
              <a:rPr lang="en-US" sz="2000" b="1" dirty="0" err="1" smtClean="0"/>
              <a:t>Principios</a:t>
            </a:r>
            <a:r>
              <a:rPr lang="en-US" sz="2000" b="1" dirty="0" smtClean="0"/>
              <a:t> de la </a:t>
            </a:r>
            <a:r>
              <a:rPr lang="en-US" sz="2000" b="1" dirty="0" err="1" smtClean="0"/>
              <a:t>Concentración</a:t>
            </a:r>
            <a:r>
              <a:rPr lang="en-US" sz="2000" b="1" dirty="0" smtClean="0"/>
              <a:t> </a:t>
            </a:r>
            <a:r>
              <a:rPr lang="en-US" sz="2000" b="1" dirty="0" err="1" smtClean="0"/>
              <a:t>Gravimétrica</a:t>
            </a:r>
            <a:endParaRPr lang="en-US" sz="2000" b="1" dirty="0"/>
          </a:p>
        </p:txBody>
      </p:sp>
      <p:pic>
        <p:nvPicPr>
          <p:cNvPr id="286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851971" y="2986272"/>
            <a:ext cx="2359444" cy="1007918"/>
          </a:xfrm>
          <a:prstGeom prst="rect">
            <a:avLst/>
          </a:prstGeom>
          <a:solidFill>
            <a:schemeClr val="accent1">
              <a:lumMod val="40000"/>
              <a:lumOff val="60000"/>
            </a:schemeClr>
          </a:solidFill>
          <a:ln>
            <a:noFill/>
          </a:ln>
        </p:spPr>
      </p:pic>
      <p:sp>
        <p:nvSpPr>
          <p:cNvPr id="6" name="5 Rectángulo"/>
          <p:cNvSpPr/>
          <p:nvPr/>
        </p:nvSpPr>
        <p:spPr>
          <a:xfrm>
            <a:off x="812650" y="4269469"/>
            <a:ext cx="6061275" cy="369332"/>
          </a:xfrm>
          <a:prstGeom prst="rect">
            <a:avLst/>
          </a:prstGeom>
        </p:spPr>
        <p:txBody>
          <a:bodyPr wrap="none">
            <a:spAutoFit/>
          </a:bodyPr>
          <a:lstStyle/>
          <a:p>
            <a:r>
              <a:rPr lang="es-AR" dirty="0"/>
              <a:t>y la fórmula para la Separación en Medio Denso </a:t>
            </a:r>
            <a:r>
              <a:rPr lang="es-AR" dirty="0" smtClean="0"/>
              <a:t>es: </a:t>
            </a:r>
            <a:endParaRPr lang="es-AR" dirty="0"/>
          </a:p>
        </p:txBody>
      </p:sp>
      <p:pic>
        <p:nvPicPr>
          <p:cNvPr id="2867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72688" y="4049625"/>
            <a:ext cx="3138727" cy="115494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6 Rectángulo"/>
          <p:cNvSpPr/>
          <p:nvPr/>
        </p:nvSpPr>
        <p:spPr>
          <a:xfrm>
            <a:off x="861859" y="5371633"/>
            <a:ext cx="9481289" cy="369332"/>
          </a:xfrm>
          <a:prstGeom prst="rect">
            <a:avLst/>
          </a:prstGeom>
        </p:spPr>
        <p:txBody>
          <a:bodyPr wrap="square">
            <a:spAutoFit/>
          </a:bodyPr>
          <a:lstStyle/>
          <a:p>
            <a:r>
              <a:rPr lang="es-AR" dirty="0">
                <a:solidFill>
                  <a:srgbClr val="FF0000"/>
                </a:solidFill>
              </a:rPr>
              <a:t>Donde </a:t>
            </a:r>
            <a:r>
              <a:rPr lang="es-AR" b="1" dirty="0" smtClean="0">
                <a:solidFill>
                  <a:srgbClr val="FF0000"/>
                </a:solidFill>
              </a:rPr>
              <a:t>∆</a:t>
            </a:r>
            <a:r>
              <a:rPr lang="es-AR" b="1" i="1" dirty="0" smtClean="0">
                <a:solidFill>
                  <a:srgbClr val="FF0000"/>
                </a:solidFill>
              </a:rPr>
              <a:t>p</a:t>
            </a:r>
            <a:r>
              <a:rPr lang="es-AR" dirty="0" smtClean="0">
                <a:solidFill>
                  <a:srgbClr val="FF0000"/>
                </a:solidFill>
              </a:rPr>
              <a:t> </a:t>
            </a:r>
            <a:r>
              <a:rPr lang="es-AR" dirty="0">
                <a:solidFill>
                  <a:srgbClr val="FF0000"/>
                </a:solidFill>
              </a:rPr>
              <a:t>= Diferencia en densidad. </a:t>
            </a:r>
            <a:r>
              <a:rPr lang="es-AR" dirty="0" smtClean="0">
                <a:solidFill>
                  <a:srgbClr val="FF0000"/>
                </a:solidFill>
              </a:rPr>
              <a:t>También llamado </a:t>
            </a:r>
            <a:r>
              <a:rPr lang="es-AR" b="1" dirty="0" smtClean="0">
                <a:solidFill>
                  <a:srgbClr val="FF0000"/>
                </a:solidFill>
              </a:rPr>
              <a:t>Criterio de Concentración </a:t>
            </a:r>
            <a:endParaRPr lang="es-AR" b="1" dirty="0">
              <a:solidFill>
                <a:srgbClr val="FF0000"/>
              </a:solidFill>
            </a:endParaRPr>
          </a:p>
        </p:txBody>
      </p:sp>
      <p:sp>
        <p:nvSpPr>
          <p:cNvPr id="2" name="1 Flecha derecha"/>
          <p:cNvSpPr/>
          <p:nvPr/>
        </p:nvSpPr>
        <p:spPr>
          <a:xfrm>
            <a:off x="6090449" y="3505722"/>
            <a:ext cx="982238" cy="15940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p>
        </p:txBody>
      </p:sp>
      <p:sp>
        <p:nvSpPr>
          <p:cNvPr id="10" name="9 Flecha derecha"/>
          <p:cNvSpPr/>
          <p:nvPr/>
        </p:nvSpPr>
        <p:spPr>
          <a:xfrm>
            <a:off x="6892590" y="4454135"/>
            <a:ext cx="360195" cy="15940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p>
        </p:txBody>
      </p:sp>
      <p:sp>
        <p:nvSpPr>
          <p:cNvPr id="11" name="Rectángulo 5"/>
          <p:cNvSpPr/>
          <p:nvPr/>
        </p:nvSpPr>
        <p:spPr>
          <a:xfrm>
            <a:off x="881570" y="189415"/>
            <a:ext cx="4652236" cy="400110"/>
          </a:xfrm>
          <a:prstGeom prst="rect">
            <a:avLst/>
          </a:prstGeom>
        </p:spPr>
        <p:txBody>
          <a:bodyPr wrap="none">
            <a:spAutoFit/>
          </a:bodyPr>
          <a:lstStyle/>
          <a:p>
            <a:r>
              <a:rPr lang="en-US" sz="2000" b="1" dirty="0" smtClean="0"/>
              <a:t>CONCENTRACIÓN EN MEDIO DENSO</a:t>
            </a:r>
            <a:endParaRPr lang="en-US" sz="2000" b="1" dirty="0"/>
          </a:p>
        </p:txBody>
      </p:sp>
    </p:spTree>
    <p:extLst>
      <p:ext uri="{BB962C8B-B14F-4D97-AF65-F5344CB8AC3E}">
        <p14:creationId xmlns:p14="http://schemas.microsoft.com/office/powerpoint/2010/main" val="5790001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867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867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Rectángulo"/>
          <p:cNvSpPr/>
          <p:nvPr/>
        </p:nvSpPr>
        <p:spPr>
          <a:xfrm>
            <a:off x="708561" y="1344421"/>
            <a:ext cx="5573486" cy="2862322"/>
          </a:xfrm>
          <a:prstGeom prst="rect">
            <a:avLst/>
          </a:prstGeom>
        </p:spPr>
        <p:txBody>
          <a:bodyPr wrap="square">
            <a:spAutoFit/>
          </a:bodyPr>
          <a:lstStyle/>
          <a:p>
            <a:r>
              <a:rPr lang="es-AR" b="1" dirty="0">
                <a:solidFill>
                  <a:srgbClr val="FF0000"/>
                </a:solidFill>
              </a:rPr>
              <a:t>Separador </a:t>
            </a:r>
            <a:r>
              <a:rPr lang="es-AR" b="1" dirty="0" err="1" smtClean="0">
                <a:solidFill>
                  <a:srgbClr val="FF0000"/>
                </a:solidFill>
              </a:rPr>
              <a:t>Drewboy</a:t>
            </a:r>
            <a:endParaRPr lang="es-AR" b="1" dirty="0" smtClean="0">
              <a:solidFill>
                <a:srgbClr val="FF0000"/>
              </a:solidFill>
            </a:endParaRPr>
          </a:p>
          <a:p>
            <a:endParaRPr lang="es-AR" dirty="0"/>
          </a:p>
          <a:p>
            <a:r>
              <a:rPr lang="es-AR" dirty="0" smtClean="0"/>
              <a:t>Procesa carbón mineral. Dispone de  </a:t>
            </a:r>
            <a:r>
              <a:rPr lang="es-AR" dirty="0"/>
              <a:t>una </a:t>
            </a:r>
            <a:r>
              <a:rPr lang="es-AR" dirty="0">
                <a:solidFill>
                  <a:srgbClr val="FF0000"/>
                </a:solidFill>
              </a:rPr>
              <a:t>rueda de aspas radiales </a:t>
            </a:r>
            <a:r>
              <a:rPr lang="es-AR" dirty="0" smtClean="0">
                <a:solidFill>
                  <a:srgbClr val="FF0000"/>
                </a:solidFill>
              </a:rPr>
              <a:t>que </a:t>
            </a:r>
            <a:r>
              <a:rPr lang="es-AR" dirty="0" smtClean="0"/>
              <a:t>eleva </a:t>
            </a:r>
            <a:r>
              <a:rPr lang="es-AR" dirty="0"/>
              <a:t>los hundidos y </a:t>
            </a:r>
            <a:r>
              <a:rPr lang="es-AR" dirty="0" smtClean="0"/>
              <a:t>los saca </a:t>
            </a:r>
            <a:r>
              <a:rPr lang="es-AR" dirty="0"/>
              <a:t>fuera del baño, por otra parte una rueda de estrella descargará el flotado por el extremo opuesto de la entrada de alimentación. </a:t>
            </a:r>
            <a:endParaRPr lang="es-AR" dirty="0" smtClean="0"/>
          </a:p>
          <a:p>
            <a:endParaRPr lang="es-AR" dirty="0" smtClean="0"/>
          </a:p>
          <a:p>
            <a:r>
              <a:rPr lang="es-AR" dirty="0" smtClean="0"/>
              <a:t>La </a:t>
            </a:r>
            <a:r>
              <a:rPr lang="es-AR" dirty="0"/>
              <a:t>entrada de medio se efectúa a través de la alimentación del </a:t>
            </a:r>
            <a:r>
              <a:rPr lang="es-AR" dirty="0" smtClean="0"/>
              <a:t>carbón.</a:t>
            </a:r>
            <a:endParaRPr lang="es-AR" dirty="0"/>
          </a:p>
        </p:txBody>
      </p:sp>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87044" y="952499"/>
            <a:ext cx="5894367" cy="549580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Rectángulo 5"/>
          <p:cNvSpPr/>
          <p:nvPr/>
        </p:nvSpPr>
        <p:spPr>
          <a:xfrm>
            <a:off x="881570" y="189415"/>
            <a:ext cx="4652236" cy="400110"/>
          </a:xfrm>
          <a:prstGeom prst="rect">
            <a:avLst/>
          </a:prstGeom>
        </p:spPr>
        <p:txBody>
          <a:bodyPr wrap="none">
            <a:spAutoFit/>
          </a:bodyPr>
          <a:lstStyle/>
          <a:p>
            <a:r>
              <a:rPr lang="en-US" sz="2000" b="1" dirty="0" smtClean="0"/>
              <a:t>CONCENTRACIÓN EN MEDIO DENSO</a:t>
            </a:r>
            <a:endParaRPr lang="en-US" sz="2000" b="1" dirty="0"/>
          </a:p>
        </p:txBody>
      </p:sp>
      <p:sp>
        <p:nvSpPr>
          <p:cNvPr id="6" name="5 CuadroTexto"/>
          <p:cNvSpPr txBox="1"/>
          <p:nvPr/>
        </p:nvSpPr>
        <p:spPr>
          <a:xfrm>
            <a:off x="6282930" y="1082811"/>
            <a:ext cx="2851297" cy="523220"/>
          </a:xfrm>
          <a:prstGeom prst="rect">
            <a:avLst/>
          </a:prstGeom>
          <a:noFill/>
        </p:spPr>
        <p:txBody>
          <a:bodyPr wrap="square" rtlCol="0">
            <a:spAutoFit/>
          </a:bodyPr>
          <a:lstStyle/>
          <a:p>
            <a:r>
              <a:rPr lang="es-AR" sz="1400" b="1" dirty="0" smtClean="0">
                <a:solidFill>
                  <a:srgbClr val="FF0000"/>
                </a:solidFill>
              </a:rPr>
              <a:t>Cap. 1000 </a:t>
            </a:r>
            <a:r>
              <a:rPr lang="es-AR" sz="1400" b="1" dirty="0" err="1" smtClean="0">
                <a:solidFill>
                  <a:srgbClr val="FF0000"/>
                </a:solidFill>
              </a:rPr>
              <a:t>Tn</a:t>
            </a:r>
            <a:r>
              <a:rPr lang="es-AR" sz="1400" b="1" dirty="0" smtClean="0">
                <a:solidFill>
                  <a:srgbClr val="FF0000"/>
                </a:solidFill>
              </a:rPr>
              <a:t>/H</a:t>
            </a:r>
          </a:p>
          <a:p>
            <a:endParaRPr lang="es-AR" sz="1400" b="1" dirty="0">
              <a:solidFill>
                <a:srgbClr val="FF0000"/>
              </a:solidFill>
            </a:endParaRPr>
          </a:p>
        </p:txBody>
      </p:sp>
    </p:spTree>
    <p:extLst>
      <p:ext uri="{BB962C8B-B14F-4D97-AF65-F5344CB8AC3E}">
        <p14:creationId xmlns:p14="http://schemas.microsoft.com/office/powerpoint/2010/main" val="4184070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19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6"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58902" y="533400"/>
            <a:ext cx="6505575" cy="34861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21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99248" y="4019550"/>
            <a:ext cx="7426506" cy="268641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Rectángulo 5"/>
          <p:cNvSpPr/>
          <p:nvPr/>
        </p:nvSpPr>
        <p:spPr>
          <a:xfrm>
            <a:off x="881570" y="189415"/>
            <a:ext cx="4652236" cy="400110"/>
          </a:xfrm>
          <a:prstGeom prst="rect">
            <a:avLst/>
          </a:prstGeom>
        </p:spPr>
        <p:txBody>
          <a:bodyPr wrap="none">
            <a:spAutoFit/>
          </a:bodyPr>
          <a:lstStyle/>
          <a:p>
            <a:r>
              <a:rPr lang="en-US" sz="2000" b="1" dirty="0" smtClean="0"/>
              <a:t>CONCENTRACIÓN EN MEDIO DENSO</a:t>
            </a:r>
            <a:endParaRPr lang="en-US" sz="2000" b="1" dirty="0"/>
          </a:p>
        </p:txBody>
      </p:sp>
      <p:sp>
        <p:nvSpPr>
          <p:cNvPr id="2" name="1 Rectángulo"/>
          <p:cNvSpPr/>
          <p:nvPr/>
        </p:nvSpPr>
        <p:spPr>
          <a:xfrm>
            <a:off x="613022" y="1319999"/>
            <a:ext cx="2422458" cy="369332"/>
          </a:xfrm>
          <a:prstGeom prst="rect">
            <a:avLst/>
          </a:prstGeom>
        </p:spPr>
        <p:txBody>
          <a:bodyPr wrap="none">
            <a:spAutoFit/>
          </a:bodyPr>
          <a:lstStyle/>
          <a:p>
            <a:r>
              <a:rPr lang="es-AR" b="1" dirty="0">
                <a:solidFill>
                  <a:srgbClr val="FF0000"/>
                </a:solidFill>
              </a:rPr>
              <a:t>Separador </a:t>
            </a:r>
            <a:r>
              <a:rPr lang="es-AR" b="1" dirty="0" err="1">
                <a:solidFill>
                  <a:srgbClr val="FF0000"/>
                </a:solidFill>
              </a:rPr>
              <a:t>Drewboy</a:t>
            </a:r>
            <a:endParaRPr lang="es-AR" b="1" dirty="0">
              <a:solidFill>
                <a:srgbClr val="FF0000"/>
              </a:solidFill>
            </a:endParaRPr>
          </a:p>
        </p:txBody>
      </p:sp>
    </p:spTree>
    <p:extLst>
      <p:ext uri="{BB962C8B-B14F-4D97-AF65-F5344CB8AC3E}">
        <p14:creationId xmlns:p14="http://schemas.microsoft.com/office/powerpoint/2010/main" val="9130086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21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92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Rectángulo"/>
          <p:cNvSpPr/>
          <p:nvPr/>
        </p:nvSpPr>
        <p:spPr>
          <a:xfrm>
            <a:off x="779813" y="1411945"/>
            <a:ext cx="4979719" cy="3416320"/>
          </a:xfrm>
          <a:prstGeom prst="rect">
            <a:avLst/>
          </a:prstGeom>
        </p:spPr>
        <p:txBody>
          <a:bodyPr wrap="square">
            <a:spAutoFit/>
          </a:bodyPr>
          <a:lstStyle/>
          <a:p>
            <a:r>
              <a:rPr lang="es-AR" b="1" dirty="0">
                <a:solidFill>
                  <a:srgbClr val="FF0000"/>
                </a:solidFill>
              </a:rPr>
              <a:t>Separador </a:t>
            </a:r>
            <a:r>
              <a:rPr lang="es-AR" b="1" dirty="0" err="1">
                <a:solidFill>
                  <a:srgbClr val="FF0000"/>
                </a:solidFill>
              </a:rPr>
              <a:t>Norwalt</a:t>
            </a:r>
            <a:r>
              <a:rPr lang="es-AR" b="1" dirty="0">
                <a:solidFill>
                  <a:srgbClr val="FF0000"/>
                </a:solidFill>
              </a:rPr>
              <a:t>. </a:t>
            </a:r>
            <a:endParaRPr lang="es-AR" b="1" dirty="0" smtClean="0">
              <a:solidFill>
                <a:srgbClr val="FF0000"/>
              </a:solidFill>
            </a:endParaRPr>
          </a:p>
          <a:p>
            <a:endParaRPr lang="es-AR" dirty="0"/>
          </a:p>
          <a:p>
            <a:r>
              <a:rPr lang="es-AR" dirty="0" smtClean="0"/>
              <a:t>Se </a:t>
            </a:r>
            <a:r>
              <a:rPr lang="es-AR" dirty="0"/>
              <a:t>alimenta el carbón en el centro del separador, descargándose los flotados a través de un vertedero en el extremo del separador. </a:t>
            </a:r>
            <a:endParaRPr lang="es-AR" dirty="0" smtClean="0"/>
          </a:p>
          <a:p>
            <a:endParaRPr lang="es-AR" dirty="0" smtClean="0"/>
          </a:p>
          <a:p>
            <a:r>
              <a:rPr lang="es-AR" dirty="0" smtClean="0"/>
              <a:t>Los </a:t>
            </a:r>
            <a:r>
              <a:rPr lang="es-AR" dirty="0"/>
              <a:t>hundidos serán rastrillados por unos agitadores que los dirigen a una rueda elevadora que se encargará de sacarlos fuera del equipo, depositándoles en un vertedero exterior. </a:t>
            </a:r>
          </a:p>
        </p:txBody>
      </p:sp>
      <p:pic>
        <p:nvPicPr>
          <p:cNvPr id="1024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04528" y="663163"/>
            <a:ext cx="5690713" cy="52982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Rectángulo 5"/>
          <p:cNvSpPr/>
          <p:nvPr/>
        </p:nvSpPr>
        <p:spPr>
          <a:xfrm>
            <a:off x="881570" y="189415"/>
            <a:ext cx="4652236" cy="400110"/>
          </a:xfrm>
          <a:prstGeom prst="rect">
            <a:avLst/>
          </a:prstGeom>
        </p:spPr>
        <p:txBody>
          <a:bodyPr wrap="none">
            <a:spAutoFit/>
          </a:bodyPr>
          <a:lstStyle/>
          <a:p>
            <a:r>
              <a:rPr lang="en-US" sz="2000" b="1" dirty="0" smtClean="0"/>
              <a:t>CONCENTRACIÓN EN MEDIO DENSO</a:t>
            </a:r>
            <a:endParaRPr lang="en-US" sz="2000" b="1" dirty="0"/>
          </a:p>
        </p:txBody>
      </p:sp>
    </p:spTree>
    <p:extLst>
      <p:ext uri="{BB962C8B-B14F-4D97-AF65-F5344CB8AC3E}">
        <p14:creationId xmlns:p14="http://schemas.microsoft.com/office/powerpoint/2010/main" val="21254960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24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5"/>
          <p:cNvSpPr/>
          <p:nvPr/>
        </p:nvSpPr>
        <p:spPr>
          <a:xfrm>
            <a:off x="881570" y="189415"/>
            <a:ext cx="4652236" cy="400110"/>
          </a:xfrm>
          <a:prstGeom prst="rect">
            <a:avLst/>
          </a:prstGeom>
        </p:spPr>
        <p:txBody>
          <a:bodyPr wrap="none">
            <a:spAutoFit/>
          </a:bodyPr>
          <a:lstStyle/>
          <a:p>
            <a:r>
              <a:rPr lang="en-US" sz="2000" b="1" dirty="0" smtClean="0"/>
              <a:t>CONCENTRACIÓN EN MEDIO DENSO</a:t>
            </a:r>
            <a:endParaRPr lang="en-US" sz="2000" b="1" dirty="0"/>
          </a:p>
        </p:txBody>
      </p:sp>
      <p:sp>
        <p:nvSpPr>
          <p:cNvPr id="6" name="5 Rectángulo"/>
          <p:cNvSpPr/>
          <p:nvPr/>
        </p:nvSpPr>
        <p:spPr>
          <a:xfrm>
            <a:off x="738692" y="2334723"/>
            <a:ext cx="5184436" cy="5355312"/>
          </a:xfrm>
          <a:prstGeom prst="rect">
            <a:avLst/>
          </a:prstGeom>
        </p:spPr>
        <p:txBody>
          <a:bodyPr wrap="square">
            <a:spAutoFit/>
          </a:bodyPr>
          <a:lstStyle/>
          <a:p>
            <a:r>
              <a:rPr lang="es-AR" dirty="0" smtClean="0"/>
              <a:t>Los </a:t>
            </a:r>
            <a:r>
              <a:rPr lang="es-AR" dirty="0"/>
              <a:t>procesos de beneficio en la industria minera tienen un consumo de agua muy elevado. </a:t>
            </a:r>
            <a:endParaRPr lang="es-AR" dirty="0" smtClean="0"/>
          </a:p>
          <a:p>
            <a:endParaRPr lang="es-AR" dirty="0" smtClean="0"/>
          </a:p>
          <a:p>
            <a:r>
              <a:rPr lang="es-AR" dirty="0" smtClean="0"/>
              <a:t>Se agrava más por </a:t>
            </a:r>
            <a:r>
              <a:rPr lang="es-AR" dirty="0"/>
              <a:t>la disminución de la calidad del mineral. </a:t>
            </a:r>
            <a:endParaRPr lang="es-AR" dirty="0" smtClean="0"/>
          </a:p>
          <a:p>
            <a:endParaRPr lang="es-AR" dirty="0" smtClean="0"/>
          </a:p>
          <a:p>
            <a:r>
              <a:rPr lang="es-AR" dirty="0" smtClean="0"/>
              <a:t>Los </a:t>
            </a:r>
            <a:r>
              <a:rPr lang="es-AR" dirty="0"/>
              <a:t>recursos hídricos del mundo son cada vez más escasos. </a:t>
            </a:r>
            <a:endParaRPr lang="es-AR" dirty="0" smtClean="0"/>
          </a:p>
          <a:p>
            <a:endParaRPr lang="es-AR" dirty="0" smtClean="0"/>
          </a:p>
          <a:p>
            <a:r>
              <a:rPr lang="es-AR" dirty="0" smtClean="0"/>
              <a:t>La </a:t>
            </a:r>
            <a:r>
              <a:rPr lang="es-AR" dirty="0"/>
              <a:t>producción y el consumo de carbón aumentaron </a:t>
            </a:r>
            <a:r>
              <a:rPr lang="es-AR" dirty="0" smtClean="0"/>
              <a:t>drásticamente </a:t>
            </a:r>
            <a:r>
              <a:rPr lang="es-AR" dirty="0"/>
              <a:t>en China.  </a:t>
            </a:r>
            <a:endParaRPr lang="es-AR" dirty="0" smtClean="0"/>
          </a:p>
          <a:p>
            <a:endParaRPr lang="es-AR" dirty="0" smtClean="0"/>
          </a:p>
          <a:p>
            <a:r>
              <a:rPr lang="es-AR" dirty="0" smtClean="0"/>
              <a:t>Desventaja, reducen su eficiencia para alimentaciones más finas. </a:t>
            </a:r>
            <a:r>
              <a:rPr lang="es-AR" b="1" dirty="0" smtClean="0">
                <a:solidFill>
                  <a:srgbClr val="FF0000"/>
                </a:solidFill>
              </a:rPr>
              <a:t>Hay que seguir optimizando!!!!!</a:t>
            </a:r>
            <a:endParaRPr lang="es-AR" b="1" dirty="0">
              <a:solidFill>
                <a:srgbClr val="FF0000"/>
              </a:solidFill>
            </a:endParaRPr>
          </a:p>
          <a:p>
            <a:endParaRPr lang="es-AR" dirty="0" smtClean="0"/>
          </a:p>
          <a:p>
            <a:endParaRPr lang="es-AR" dirty="0" smtClean="0"/>
          </a:p>
          <a:p>
            <a:endParaRPr lang="es-AR" dirty="0"/>
          </a:p>
        </p:txBody>
      </p:sp>
      <p:sp>
        <p:nvSpPr>
          <p:cNvPr id="2" name="1 Rectángulo"/>
          <p:cNvSpPr/>
          <p:nvPr/>
        </p:nvSpPr>
        <p:spPr>
          <a:xfrm>
            <a:off x="738692" y="1262559"/>
            <a:ext cx="6691255" cy="369332"/>
          </a:xfrm>
          <a:prstGeom prst="rect">
            <a:avLst/>
          </a:prstGeom>
        </p:spPr>
        <p:txBody>
          <a:bodyPr wrap="none">
            <a:spAutoFit/>
          </a:bodyPr>
          <a:lstStyle/>
          <a:p>
            <a:r>
              <a:rPr lang="es-AR" b="1" dirty="0">
                <a:solidFill>
                  <a:srgbClr val="FF0000"/>
                </a:solidFill>
              </a:rPr>
              <a:t>Separador </a:t>
            </a:r>
            <a:r>
              <a:rPr lang="es-AR" b="1" dirty="0" smtClean="0">
                <a:solidFill>
                  <a:srgbClr val="FF0000"/>
                </a:solidFill>
              </a:rPr>
              <a:t>en Medio Denso en seco en Lecho </a:t>
            </a:r>
            <a:r>
              <a:rPr lang="es-AR" b="1" dirty="0" err="1" smtClean="0">
                <a:solidFill>
                  <a:srgbClr val="FF0000"/>
                </a:solidFill>
              </a:rPr>
              <a:t>fluidizado</a:t>
            </a:r>
            <a:endParaRPr lang="es-AR" b="1" dirty="0">
              <a:solidFill>
                <a:srgbClr val="FF0000"/>
              </a:solidFill>
            </a:endParaRPr>
          </a:p>
        </p:txBody>
      </p:sp>
      <p:pic>
        <p:nvPicPr>
          <p:cNvPr id="7"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39332" y="1757888"/>
            <a:ext cx="6752669" cy="376945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7 Rectángulo"/>
          <p:cNvSpPr/>
          <p:nvPr/>
        </p:nvSpPr>
        <p:spPr>
          <a:xfrm>
            <a:off x="738692" y="1780725"/>
            <a:ext cx="6157455" cy="369332"/>
          </a:xfrm>
          <a:prstGeom prst="rect">
            <a:avLst/>
          </a:prstGeom>
        </p:spPr>
        <p:txBody>
          <a:bodyPr wrap="none">
            <a:spAutoFit/>
          </a:bodyPr>
          <a:lstStyle/>
          <a:p>
            <a:r>
              <a:rPr lang="es-AR" b="1" dirty="0" smtClean="0">
                <a:solidFill>
                  <a:srgbClr val="FF0000"/>
                </a:solidFill>
              </a:rPr>
              <a:t>Es una solución para reducir el consumo de Agua??</a:t>
            </a:r>
            <a:endParaRPr lang="es-AR" b="1" dirty="0">
              <a:solidFill>
                <a:srgbClr val="FF0000"/>
              </a:solidFill>
            </a:endParaRPr>
          </a:p>
        </p:txBody>
      </p:sp>
    </p:spTree>
    <p:extLst>
      <p:ext uri="{BB962C8B-B14F-4D97-AF65-F5344CB8AC3E}">
        <p14:creationId xmlns:p14="http://schemas.microsoft.com/office/powerpoint/2010/main" val="41805385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8"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ángulo 5"/>
          <p:cNvSpPr/>
          <p:nvPr/>
        </p:nvSpPr>
        <p:spPr>
          <a:xfrm>
            <a:off x="881570" y="189415"/>
            <a:ext cx="4652236" cy="400110"/>
          </a:xfrm>
          <a:prstGeom prst="rect">
            <a:avLst/>
          </a:prstGeom>
        </p:spPr>
        <p:txBody>
          <a:bodyPr wrap="none">
            <a:spAutoFit/>
          </a:bodyPr>
          <a:lstStyle/>
          <a:p>
            <a:r>
              <a:rPr lang="en-US" sz="2000" b="1" dirty="0" smtClean="0"/>
              <a:t>CONCENTRACIÓN EN MEDIO DENSO</a:t>
            </a:r>
            <a:endParaRPr lang="en-US" sz="2000" b="1" dirty="0"/>
          </a:p>
        </p:txBody>
      </p:sp>
      <p:sp>
        <p:nvSpPr>
          <p:cNvPr id="6" name="5 Rectángulo"/>
          <p:cNvSpPr/>
          <p:nvPr/>
        </p:nvSpPr>
        <p:spPr>
          <a:xfrm>
            <a:off x="520328" y="1611560"/>
            <a:ext cx="4734059" cy="5047536"/>
          </a:xfrm>
          <a:prstGeom prst="rect">
            <a:avLst/>
          </a:prstGeom>
        </p:spPr>
        <p:txBody>
          <a:bodyPr wrap="square">
            <a:spAutoFit/>
          </a:bodyPr>
          <a:lstStyle/>
          <a:p>
            <a:endParaRPr lang="es-AR" sz="1600" dirty="0" smtClean="0"/>
          </a:p>
          <a:p>
            <a:r>
              <a:rPr lang="es-AR" dirty="0" smtClean="0"/>
              <a:t>Es un aparato </a:t>
            </a:r>
            <a:r>
              <a:rPr lang="es-AR" dirty="0"/>
              <a:t>de beneficio </a:t>
            </a:r>
            <a:r>
              <a:rPr lang="es-AR" dirty="0" smtClean="0"/>
              <a:t>en seco </a:t>
            </a:r>
            <a:r>
              <a:rPr lang="es-AR" dirty="0"/>
              <a:t>de carbón grueso </a:t>
            </a:r>
            <a:r>
              <a:rPr lang="es-AR" dirty="0" smtClean="0"/>
              <a:t>(50 a 6 mm) con </a:t>
            </a:r>
            <a:r>
              <a:rPr lang="es-AR" dirty="0"/>
              <a:t>lecho </a:t>
            </a:r>
            <a:r>
              <a:rPr lang="es-AR" dirty="0" err="1"/>
              <a:t>fluidizado</a:t>
            </a:r>
            <a:r>
              <a:rPr lang="es-AR" dirty="0"/>
              <a:t> de perlas magnéticas </a:t>
            </a:r>
            <a:r>
              <a:rPr lang="es-AR" dirty="0" smtClean="0"/>
              <a:t>+ aire</a:t>
            </a:r>
            <a:r>
              <a:rPr lang="es-AR" dirty="0"/>
              <a:t> </a:t>
            </a:r>
            <a:r>
              <a:rPr lang="es-AR" dirty="0" smtClean="0"/>
              <a:t>con buen rendimiento.</a:t>
            </a:r>
          </a:p>
          <a:p>
            <a:endParaRPr lang="es-AR" dirty="0" smtClean="0"/>
          </a:p>
          <a:p>
            <a:r>
              <a:rPr lang="es-AR" dirty="0" smtClean="0"/>
              <a:t>Consta </a:t>
            </a:r>
            <a:r>
              <a:rPr lang="es-AR" dirty="0"/>
              <a:t>de una cámara de aire, un distribuidor de aire, un recipiente de separación, un raspador, así como un equipo de recuperación de perlas magnéticas. </a:t>
            </a:r>
            <a:endParaRPr lang="es-AR" dirty="0" smtClean="0"/>
          </a:p>
          <a:p>
            <a:endParaRPr lang="es-AR" dirty="0" smtClean="0"/>
          </a:p>
          <a:p>
            <a:r>
              <a:rPr lang="es-AR" dirty="0" smtClean="0"/>
              <a:t>Los </a:t>
            </a:r>
            <a:r>
              <a:rPr lang="es-AR" dirty="0"/>
              <a:t>materiales separados se transportan en contracorriente. El producto ligero flotante, como el carbón limpio, se descarga a la izquierda y el producto pesado que se hunde, como la basura, a la derecha. </a:t>
            </a:r>
          </a:p>
        </p:txBody>
      </p:sp>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84547" y="1609570"/>
            <a:ext cx="7207453" cy="30716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6 Rectángulo"/>
          <p:cNvSpPr/>
          <p:nvPr/>
        </p:nvSpPr>
        <p:spPr>
          <a:xfrm>
            <a:off x="506681" y="1242228"/>
            <a:ext cx="6691255" cy="369332"/>
          </a:xfrm>
          <a:prstGeom prst="rect">
            <a:avLst/>
          </a:prstGeom>
        </p:spPr>
        <p:txBody>
          <a:bodyPr wrap="none">
            <a:spAutoFit/>
          </a:bodyPr>
          <a:lstStyle/>
          <a:p>
            <a:r>
              <a:rPr lang="es-AR" b="1" dirty="0">
                <a:solidFill>
                  <a:srgbClr val="FF0000"/>
                </a:solidFill>
              </a:rPr>
              <a:t>Separador </a:t>
            </a:r>
            <a:r>
              <a:rPr lang="es-AR" b="1" dirty="0" smtClean="0">
                <a:solidFill>
                  <a:srgbClr val="FF0000"/>
                </a:solidFill>
              </a:rPr>
              <a:t>en Medio Denso en seco en Lecho </a:t>
            </a:r>
            <a:r>
              <a:rPr lang="es-AR" b="1" dirty="0" err="1" smtClean="0">
                <a:solidFill>
                  <a:srgbClr val="FF0000"/>
                </a:solidFill>
              </a:rPr>
              <a:t>fluidizado</a:t>
            </a:r>
            <a:endParaRPr lang="es-AR" b="1" dirty="0">
              <a:solidFill>
                <a:srgbClr val="FF0000"/>
              </a:solidFill>
            </a:endParaRPr>
          </a:p>
        </p:txBody>
      </p:sp>
    </p:spTree>
    <p:extLst>
      <p:ext uri="{BB962C8B-B14F-4D97-AF65-F5344CB8AC3E}">
        <p14:creationId xmlns:p14="http://schemas.microsoft.com/office/powerpoint/2010/main" val="9168580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19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ángulo 5"/>
          <p:cNvSpPr/>
          <p:nvPr/>
        </p:nvSpPr>
        <p:spPr>
          <a:xfrm>
            <a:off x="881570" y="189415"/>
            <a:ext cx="4652236" cy="400110"/>
          </a:xfrm>
          <a:prstGeom prst="rect">
            <a:avLst/>
          </a:prstGeom>
        </p:spPr>
        <p:txBody>
          <a:bodyPr wrap="none">
            <a:spAutoFit/>
          </a:bodyPr>
          <a:lstStyle/>
          <a:p>
            <a:r>
              <a:rPr lang="en-US" sz="2000" b="1" dirty="0" smtClean="0"/>
              <a:t>CONCENTRACIÓN EN MEDIO DENSO</a:t>
            </a:r>
            <a:endParaRPr lang="en-US" sz="2000" b="1" dirty="0"/>
          </a:p>
        </p:txBody>
      </p:sp>
      <p:sp>
        <p:nvSpPr>
          <p:cNvPr id="2" name="1 Rectángulo"/>
          <p:cNvSpPr/>
          <p:nvPr/>
        </p:nvSpPr>
        <p:spPr>
          <a:xfrm>
            <a:off x="530429" y="1209571"/>
            <a:ext cx="6369133" cy="1477328"/>
          </a:xfrm>
          <a:prstGeom prst="rect">
            <a:avLst/>
          </a:prstGeom>
        </p:spPr>
        <p:txBody>
          <a:bodyPr wrap="square">
            <a:spAutoFit/>
          </a:bodyPr>
          <a:lstStyle/>
          <a:p>
            <a:r>
              <a:rPr lang="es-AR" b="1" dirty="0">
                <a:solidFill>
                  <a:srgbClr val="FF0000"/>
                </a:solidFill>
              </a:rPr>
              <a:t>Separadores </a:t>
            </a:r>
            <a:r>
              <a:rPr lang="es-AR" b="1" dirty="0" smtClean="0">
                <a:solidFill>
                  <a:srgbClr val="FF0000"/>
                </a:solidFill>
              </a:rPr>
              <a:t>centrífugos</a:t>
            </a:r>
          </a:p>
          <a:p>
            <a:endParaRPr lang="es-AR" dirty="0"/>
          </a:p>
          <a:p>
            <a:r>
              <a:rPr lang="es-AR" dirty="0" smtClean="0"/>
              <a:t>Se </a:t>
            </a:r>
            <a:r>
              <a:rPr lang="es-AR" dirty="0"/>
              <a:t>emplean en el tratamiento de menas y lavado de </a:t>
            </a:r>
            <a:r>
              <a:rPr lang="es-AR" dirty="0" smtClean="0"/>
              <a:t>carbón mineral </a:t>
            </a:r>
            <a:r>
              <a:rPr lang="es-AR" dirty="0" smtClean="0">
                <a:solidFill>
                  <a:srgbClr val="FF0000"/>
                </a:solidFill>
              </a:rPr>
              <a:t>mediante </a:t>
            </a:r>
            <a:r>
              <a:rPr lang="es-AR" dirty="0">
                <a:solidFill>
                  <a:srgbClr val="FF0000"/>
                </a:solidFill>
              </a:rPr>
              <a:t>altas fuerzas </a:t>
            </a:r>
            <a:r>
              <a:rPr lang="es-AR" dirty="0" smtClean="0">
                <a:solidFill>
                  <a:srgbClr val="FF0000"/>
                </a:solidFill>
              </a:rPr>
              <a:t>centrífugas.</a:t>
            </a:r>
          </a:p>
          <a:p>
            <a:r>
              <a:rPr lang="es-AR" dirty="0" smtClean="0"/>
              <a:t>Permite separaciones </a:t>
            </a:r>
            <a:r>
              <a:rPr lang="es-AR" dirty="0"/>
              <a:t>de </a:t>
            </a:r>
            <a:r>
              <a:rPr lang="es-AR" dirty="0">
                <a:solidFill>
                  <a:srgbClr val="FF0000"/>
                </a:solidFill>
              </a:rPr>
              <a:t>partículas más </a:t>
            </a:r>
            <a:r>
              <a:rPr lang="es-AR" dirty="0" smtClean="0">
                <a:solidFill>
                  <a:srgbClr val="FF0000"/>
                </a:solidFill>
              </a:rPr>
              <a:t>finas, &lt; </a:t>
            </a:r>
            <a:r>
              <a:rPr lang="es-AR" dirty="0">
                <a:solidFill>
                  <a:srgbClr val="FF0000"/>
                </a:solidFill>
              </a:rPr>
              <a:t>0.5 </a:t>
            </a:r>
            <a:r>
              <a:rPr lang="es-AR" dirty="0" smtClean="0">
                <a:solidFill>
                  <a:srgbClr val="FF0000"/>
                </a:solidFill>
              </a:rPr>
              <a:t>mm</a:t>
            </a:r>
            <a:endParaRPr lang="es-AR" dirty="0">
              <a:solidFill>
                <a:srgbClr val="FF0000"/>
              </a:solidFill>
            </a:endParaRPr>
          </a:p>
        </p:txBody>
      </p:sp>
      <p:sp>
        <p:nvSpPr>
          <p:cNvPr id="4" name="3 Rectángulo"/>
          <p:cNvSpPr/>
          <p:nvPr/>
        </p:nvSpPr>
        <p:spPr>
          <a:xfrm>
            <a:off x="601586" y="2859821"/>
            <a:ext cx="6454307" cy="3139321"/>
          </a:xfrm>
          <a:prstGeom prst="rect">
            <a:avLst/>
          </a:prstGeom>
        </p:spPr>
        <p:txBody>
          <a:bodyPr wrap="square">
            <a:spAutoFit/>
          </a:bodyPr>
          <a:lstStyle/>
          <a:p>
            <a:r>
              <a:rPr lang="es-AR" b="1" dirty="0">
                <a:solidFill>
                  <a:srgbClr val="FF0000"/>
                </a:solidFill>
              </a:rPr>
              <a:t>El Ciclón </a:t>
            </a:r>
            <a:r>
              <a:rPr lang="es-AR" b="1" dirty="0" smtClean="0">
                <a:solidFill>
                  <a:srgbClr val="FF0000"/>
                </a:solidFill>
              </a:rPr>
              <a:t>DMC</a:t>
            </a:r>
          </a:p>
          <a:p>
            <a:endParaRPr lang="es-AR" b="1" dirty="0" smtClean="0">
              <a:solidFill>
                <a:srgbClr val="FF0000"/>
              </a:solidFill>
            </a:endParaRPr>
          </a:p>
          <a:p>
            <a:r>
              <a:rPr lang="es-AR" dirty="0" smtClean="0"/>
              <a:t>Procesa minerales </a:t>
            </a:r>
            <a:r>
              <a:rPr lang="es-AR" dirty="0"/>
              <a:t>metálicos y carbón en el rango de tamaños comprendido entre 40 y 0.5 </a:t>
            </a:r>
            <a:r>
              <a:rPr lang="es-AR" dirty="0" err="1"/>
              <a:t>mm.</a:t>
            </a:r>
            <a:r>
              <a:rPr lang="es-AR" dirty="0"/>
              <a:t> </a:t>
            </a:r>
            <a:endParaRPr lang="es-AR" dirty="0" smtClean="0"/>
          </a:p>
          <a:p>
            <a:r>
              <a:rPr lang="es-AR" dirty="0" smtClean="0"/>
              <a:t>El </a:t>
            </a:r>
            <a:r>
              <a:rPr lang="es-AR" dirty="0"/>
              <a:t>principio de operación es muy similar a los </a:t>
            </a:r>
            <a:r>
              <a:rPr lang="es-AR" dirty="0" err="1" smtClean="0"/>
              <a:t>hidrociclones</a:t>
            </a:r>
            <a:r>
              <a:rPr lang="es-AR" dirty="0" smtClean="0"/>
              <a:t>. </a:t>
            </a:r>
            <a:r>
              <a:rPr lang="es-AR" dirty="0"/>
              <a:t>El mineral se introduce en suspensión con el medio (</a:t>
            </a:r>
            <a:r>
              <a:rPr lang="es-AR" dirty="0" err="1"/>
              <a:t>ferrosilicio</a:t>
            </a:r>
            <a:r>
              <a:rPr lang="es-AR" dirty="0"/>
              <a:t> o magnetita en partículas muy finas) por </a:t>
            </a:r>
            <a:r>
              <a:rPr lang="es-AR" dirty="0" smtClean="0"/>
              <a:t>gravedad.</a:t>
            </a:r>
          </a:p>
          <a:p>
            <a:r>
              <a:rPr lang="es-AR" dirty="0" smtClean="0"/>
              <a:t>Los </a:t>
            </a:r>
            <a:r>
              <a:rPr lang="es-AR" dirty="0"/>
              <a:t>hundidos son recogidos por el </a:t>
            </a:r>
            <a:r>
              <a:rPr lang="es-AR" dirty="0" err="1" smtClean="0"/>
              <a:t>apex</a:t>
            </a:r>
            <a:r>
              <a:rPr lang="es-AR" dirty="0" smtClean="0"/>
              <a:t> </a:t>
            </a:r>
            <a:r>
              <a:rPr lang="es-AR" dirty="0"/>
              <a:t>y los flotados salen a través del </a:t>
            </a:r>
            <a:r>
              <a:rPr lang="es-AR" dirty="0" err="1"/>
              <a:t>capturador</a:t>
            </a:r>
            <a:r>
              <a:rPr lang="es-AR" dirty="0"/>
              <a:t> de remolino central </a:t>
            </a:r>
            <a:r>
              <a:rPr lang="es-AR" dirty="0" err="1" smtClean="0"/>
              <a:t>vortex</a:t>
            </a:r>
            <a:r>
              <a:rPr lang="es-AR" dirty="0" smtClean="0"/>
              <a:t> </a:t>
            </a:r>
            <a:r>
              <a:rPr lang="es-AR" dirty="0" err="1" smtClean="0"/>
              <a:t>finder</a:t>
            </a:r>
            <a:r>
              <a:rPr lang="es-AR" dirty="0" smtClean="0"/>
              <a:t>.</a:t>
            </a:r>
            <a:endParaRPr lang="es-AR"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99562" y="317505"/>
            <a:ext cx="5185559" cy="307039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54239" y="3983943"/>
            <a:ext cx="4803074" cy="272588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0485929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2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ángulo 5"/>
          <p:cNvSpPr/>
          <p:nvPr/>
        </p:nvSpPr>
        <p:spPr>
          <a:xfrm>
            <a:off x="881570" y="189415"/>
            <a:ext cx="4652236" cy="400110"/>
          </a:xfrm>
          <a:prstGeom prst="rect">
            <a:avLst/>
          </a:prstGeom>
        </p:spPr>
        <p:txBody>
          <a:bodyPr wrap="none">
            <a:spAutoFit/>
          </a:bodyPr>
          <a:lstStyle/>
          <a:p>
            <a:r>
              <a:rPr lang="en-US" sz="2000" b="1" dirty="0" smtClean="0"/>
              <a:t>CONCENTRACIÓN EN MEDIO DENSO</a:t>
            </a:r>
            <a:endParaRPr lang="en-US" sz="2000" b="1" dirty="0"/>
          </a:p>
        </p:txBody>
      </p:sp>
      <p:sp>
        <p:nvSpPr>
          <p:cNvPr id="2" name="1 Rectángulo"/>
          <p:cNvSpPr/>
          <p:nvPr/>
        </p:nvSpPr>
        <p:spPr>
          <a:xfrm>
            <a:off x="881570" y="1266079"/>
            <a:ext cx="1827744" cy="369332"/>
          </a:xfrm>
          <a:prstGeom prst="rect">
            <a:avLst/>
          </a:prstGeom>
        </p:spPr>
        <p:txBody>
          <a:bodyPr wrap="none">
            <a:spAutoFit/>
          </a:bodyPr>
          <a:lstStyle/>
          <a:p>
            <a:r>
              <a:rPr lang="es-AR" b="1" dirty="0">
                <a:solidFill>
                  <a:srgbClr val="FF0000"/>
                </a:solidFill>
              </a:rPr>
              <a:t>El Ciclón </a:t>
            </a:r>
            <a:r>
              <a:rPr lang="es-AR" b="1" dirty="0" smtClean="0">
                <a:solidFill>
                  <a:srgbClr val="FF0000"/>
                </a:solidFill>
              </a:rPr>
              <a:t>DMC</a:t>
            </a:r>
            <a:r>
              <a:rPr lang="es-AR" b="1" dirty="0" smtClean="0"/>
              <a:t> </a:t>
            </a:r>
            <a:endParaRPr lang="es-AR" dirty="0"/>
          </a:p>
        </p:txBody>
      </p:sp>
      <p:pic>
        <p:nvPicPr>
          <p:cNvPr id="2052"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99847" y="589525"/>
            <a:ext cx="6791325" cy="18859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38233" y="2475475"/>
            <a:ext cx="8584441" cy="418303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5 Arco"/>
          <p:cNvSpPr/>
          <p:nvPr/>
        </p:nvSpPr>
        <p:spPr>
          <a:xfrm>
            <a:off x="6894765" y="4998720"/>
            <a:ext cx="733943" cy="404949"/>
          </a:xfrm>
          <a:prstGeom prst="arc">
            <a:avLst>
              <a:gd name="adj1" fmla="val 27720"/>
              <a:gd name="adj2" fmla="val 0"/>
            </a:avLst>
          </a:prstGeom>
          <a:ln w="2540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AR"/>
          </a:p>
        </p:txBody>
      </p:sp>
      <p:sp>
        <p:nvSpPr>
          <p:cNvPr id="7" name="6 Arco"/>
          <p:cNvSpPr/>
          <p:nvPr/>
        </p:nvSpPr>
        <p:spPr>
          <a:xfrm>
            <a:off x="2799847" y="4998720"/>
            <a:ext cx="974731" cy="404949"/>
          </a:xfrm>
          <a:prstGeom prst="arc">
            <a:avLst>
              <a:gd name="adj1" fmla="val 27720"/>
              <a:gd name="adj2" fmla="val 0"/>
            </a:avLst>
          </a:prstGeom>
          <a:ln w="2540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AR"/>
          </a:p>
        </p:txBody>
      </p:sp>
    </p:spTree>
    <p:extLst>
      <p:ext uri="{BB962C8B-B14F-4D97-AF65-F5344CB8AC3E}">
        <p14:creationId xmlns:p14="http://schemas.microsoft.com/office/powerpoint/2010/main" val="20088902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05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3760" y="1775554"/>
            <a:ext cx="5884669" cy="363959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88429" y="1751803"/>
            <a:ext cx="5691128" cy="366334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Rectángulo 5"/>
          <p:cNvSpPr/>
          <p:nvPr/>
        </p:nvSpPr>
        <p:spPr>
          <a:xfrm>
            <a:off x="881570" y="189415"/>
            <a:ext cx="4652236" cy="400110"/>
          </a:xfrm>
          <a:prstGeom prst="rect">
            <a:avLst/>
          </a:prstGeom>
        </p:spPr>
        <p:txBody>
          <a:bodyPr wrap="none">
            <a:spAutoFit/>
          </a:bodyPr>
          <a:lstStyle/>
          <a:p>
            <a:r>
              <a:rPr lang="en-US" sz="2000" b="1" dirty="0" smtClean="0"/>
              <a:t>CONCENTRACIÓN EN MEDIO DENSO</a:t>
            </a:r>
            <a:endParaRPr lang="en-US" sz="2000" b="1" dirty="0"/>
          </a:p>
        </p:txBody>
      </p:sp>
      <p:sp>
        <p:nvSpPr>
          <p:cNvPr id="5" name="4 Rectángulo"/>
          <p:cNvSpPr/>
          <p:nvPr/>
        </p:nvSpPr>
        <p:spPr>
          <a:xfrm>
            <a:off x="1673140" y="774760"/>
            <a:ext cx="1827744" cy="369332"/>
          </a:xfrm>
          <a:prstGeom prst="rect">
            <a:avLst/>
          </a:prstGeom>
        </p:spPr>
        <p:txBody>
          <a:bodyPr wrap="none">
            <a:spAutoFit/>
          </a:bodyPr>
          <a:lstStyle/>
          <a:p>
            <a:r>
              <a:rPr lang="es-AR" b="1" dirty="0">
                <a:solidFill>
                  <a:srgbClr val="FF0000"/>
                </a:solidFill>
              </a:rPr>
              <a:t>El Ciclón </a:t>
            </a:r>
            <a:r>
              <a:rPr lang="es-AR" b="1" dirty="0" smtClean="0">
                <a:solidFill>
                  <a:srgbClr val="FF0000"/>
                </a:solidFill>
              </a:rPr>
              <a:t>DMC</a:t>
            </a:r>
            <a:r>
              <a:rPr lang="es-AR" b="1" dirty="0" smtClean="0"/>
              <a:t> </a:t>
            </a:r>
            <a:endParaRPr lang="es-AR" dirty="0"/>
          </a:p>
        </p:txBody>
      </p:sp>
    </p:spTree>
    <p:extLst>
      <p:ext uri="{BB962C8B-B14F-4D97-AF65-F5344CB8AC3E}">
        <p14:creationId xmlns:p14="http://schemas.microsoft.com/office/powerpoint/2010/main" val="126706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07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07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11161" y="1244484"/>
            <a:ext cx="4823539" cy="316317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03102" y="1244483"/>
            <a:ext cx="5001171" cy="31631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9"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62992" y="4407659"/>
            <a:ext cx="3881197" cy="245034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Rectángulo 5"/>
          <p:cNvSpPr/>
          <p:nvPr/>
        </p:nvSpPr>
        <p:spPr>
          <a:xfrm>
            <a:off x="881570" y="189415"/>
            <a:ext cx="4652236" cy="400110"/>
          </a:xfrm>
          <a:prstGeom prst="rect">
            <a:avLst/>
          </a:prstGeom>
        </p:spPr>
        <p:txBody>
          <a:bodyPr wrap="none">
            <a:spAutoFit/>
          </a:bodyPr>
          <a:lstStyle/>
          <a:p>
            <a:r>
              <a:rPr lang="en-US" sz="2000" b="1" dirty="0" smtClean="0"/>
              <a:t>CONCENTRACIÓN EN MEDIO DENSO</a:t>
            </a:r>
            <a:endParaRPr lang="en-US" sz="2000" b="1" dirty="0"/>
          </a:p>
        </p:txBody>
      </p:sp>
      <p:sp>
        <p:nvSpPr>
          <p:cNvPr id="8" name="7 Rectángulo"/>
          <p:cNvSpPr/>
          <p:nvPr/>
        </p:nvSpPr>
        <p:spPr>
          <a:xfrm>
            <a:off x="1639137" y="592056"/>
            <a:ext cx="1827744" cy="369332"/>
          </a:xfrm>
          <a:prstGeom prst="rect">
            <a:avLst/>
          </a:prstGeom>
        </p:spPr>
        <p:txBody>
          <a:bodyPr wrap="none">
            <a:spAutoFit/>
          </a:bodyPr>
          <a:lstStyle/>
          <a:p>
            <a:r>
              <a:rPr lang="es-AR" b="1" dirty="0">
                <a:solidFill>
                  <a:srgbClr val="FF0000"/>
                </a:solidFill>
              </a:rPr>
              <a:t>El Ciclón </a:t>
            </a:r>
            <a:r>
              <a:rPr lang="es-AR" b="1" dirty="0" smtClean="0">
                <a:solidFill>
                  <a:srgbClr val="FF0000"/>
                </a:solidFill>
              </a:rPr>
              <a:t>DMC</a:t>
            </a:r>
            <a:r>
              <a:rPr lang="es-AR" b="1" dirty="0" smtClean="0"/>
              <a:t> </a:t>
            </a:r>
            <a:endParaRPr lang="es-AR" dirty="0"/>
          </a:p>
        </p:txBody>
      </p:sp>
      <p:cxnSp>
        <p:nvCxnSpPr>
          <p:cNvPr id="4" name="3 Conector recto"/>
          <p:cNvCxnSpPr/>
          <p:nvPr/>
        </p:nvCxnSpPr>
        <p:spPr>
          <a:xfrm flipV="1">
            <a:off x="3143839" y="2077408"/>
            <a:ext cx="804867" cy="1041048"/>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13" name="12 Arco"/>
          <p:cNvSpPr/>
          <p:nvPr/>
        </p:nvSpPr>
        <p:spPr>
          <a:xfrm>
            <a:off x="3010113" y="3261593"/>
            <a:ext cx="1072315" cy="663426"/>
          </a:xfrm>
          <a:prstGeom prst="arc">
            <a:avLst>
              <a:gd name="adj1" fmla="val 27720"/>
              <a:gd name="adj2" fmla="val 0"/>
            </a:avLst>
          </a:pr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AR"/>
          </a:p>
        </p:txBody>
      </p:sp>
      <p:cxnSp>
        <p:nvCxnSpPr>
          <p:cNvPr id="14" name="13 Conector recto"/>
          <p:cNvCxnSpPr/>
          <p:nvPr/>
        </p:nvCxnSpPr>
        <p:spPr>
          <a:xfrm flipV="1">
            <a:off x="3546271" y="1602559"/>
            <a:ext cx="1" cy="1990747"/>
          </a:xfrm>
          <a:prstGeom prst="line">
            <a:avLst/>
          </a:prstGeom>
          <a:ln w="38100">
            <a:solidFill>
              <a:srgbClr val="00B050"/>
            </a:solidFill>
          </a:ln>
        </p:spPr>
        <p:style>
          <a:lnRef idx="1">
            <a:schemeClr val="accent1"/>
          </a:lnRef>
          <a:fillRef idx="0">
            <a:schemeClr val="accent1"/>
          </a:fillRef>
          <a:effectRef idx="0">
            <a:schemeClr val="accent1"/>
          </a:effectRef>
          <a:fontRef idx="minor">
            <a:schemeClr val="tx1"/>
          </a:fontRef>
        </p:style>
      </p:cxnSp>
      <p:pic>
        <p:nvPicPr>
          <p:cNvPr id="9218"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111161" y="4553369"/>
            <a:ext cx="3959939" cy="128488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19" name="18 Conector recto"/>
          <p:cNvCxnSpPr/>
          <p:nvPr/>
        </p:nvCxnSpPr>
        <p:spPr>
          <a:xfrm flipV="1">
            <a:off x="8191873" y="1507982"/>
            <a:ext cx="1193427" cy="2283979"/>
          </a:xfrm>
          <a:prstGeom prst="line">
            <a:avLst/>
          </a:prstGeom>
          <a:ln w="44450">
            <a:solidFill>
              <a:srgbClr val="00B050"/>
            </a:solidFill>
            <a:prstDash val="sysDash"/>
          </a:ln>
        </p:spPr>
        <p:style>
          <a:lnRef idx="1">
            <a:schemeClr val="accent1"/>
          </a:lnRef>
          <a:fillRef idx="0">
            <a:schemeClr val="accent1"/>
          </a:fillRef>
          <a:effectRef idx="0">
            <a:schemeClr val="accent1"/>
          </a:effectRef>
          <a:fontRef idx="minor">
            <a:schemeClr val="tx1"/>
          </a:fontRef>
        </p:style>
      </p:cxnSp>
      <p:sp>
        <p:nvSpPr>
          <p:cNvPr id="23" name="22 Rectángulo"/>
          <p:cNvSpPr/>
          <p:nvPr/>
        </p:nvSpPr>
        <p:spPr>
          <a:xfrm>
            <a:off x="9385300" y="1150202"/>
            <a:ext cx="457176" cy="369332"/>
          </a:xfrm>
          <a:prstGeom prst="rect">
            <a:avLst/>
          </a:prstGeom>
        </p:spPr>
        <p:txBody>
          <a:bodyPr wrap="none">
            <a:spAutoFit/>
          </a:bodyPr>
          <a:lstStyle/>
          <a:p>
            <a:r>
              <a:rPr lang="es-AR" b="1" dirty="0" err="1" smtClean="0">
                <a:solidFill>
                  <a:srgbClr val="FF0000"/>
                </a:solidFill>
              </a:rPr>
              <a:t>Ep</a:t>
            </a:r>
            <a:endParaRPr lang="es-AR" dirty="0"/>
          </a:p>
        </p:txBody>
      </p:sp>
    </p:spTree>
    <p:extLst>
      <p:ext uri="{BB962C8B-B14F-4D97-AF65-F5344CB8AC3E}">
        <p14:creationId xmlns:p14="http://schemas.microsoft.com/office/powerpoint/2010/main" val="6363378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2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3"/>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029"/>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026"/>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9"/>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23"/>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92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23" grpId="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5974" y="1635459"/>
            <a:ext cx="5623427" cy="439168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02695" y="1635459"/>
            <a:ext cx="5889305" cy="439168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Rectángulo 5"/>
          <p:cNvSpPr/>
          <p:nvPr/>
        </p:nvSpPr>
        <p:spPr>
          <a:xfrm>
            <a:off x="881570" y="189415"/>
            <a:ext cx="4652236" cy="400110"/>
          </a:xfrm>
          <a:prstGeom prst="rect">
            <a:avLst/>
          </a:prstGeom>
        </p:spPr>
        <p:txBody>
          <a:bodyPr wrap="none">
            <a:spAutoFit/>
          </a:bodyPr>
          <a:lstStyle/>
          <a:p>
            <a:r>
              <a:rPr lang="en-US" sz="2000" b="1" dirty="0" smtClean="0"/>
              <a:t>CONCENTRACIÓN EN MEDIO DENSO</a:t>
            </a:r>
            <a:endParaRPr lang="en-US" sz="2000" b="1" dirty="0"/>
          </a:p>
        </p:txBody>
      </p:sp>
      <p:sp>
        <p:nvSpPr>
          <p:cNvPr id="7" name="6 Rectángulo"/>
          <p:cNvSpPr/>
          <p:nvPr/>
        </p:nvSpPr>
        <p:spPr>
          <a:xfrm>
            <a:off x="1639137" y="776722"/>
            <a:ext cx="1827744" cy="369332"/>
          </a:xfrm>
          <a:prstGeom prst="rect">
            <a:avLst/>
          </a:prstGeom>
        </p:spPr>
        <p:txBody>
          <a:bodyPr wrap="none">
            <a:spAutoFit/>
          </a:bodyPr>
          <a:lstStyle/>
          <a:p>
            <a:r>
              <a:rPr lang="es-AR" b="1" dirty="0">
                <a:solidFill>
                  <a:srgbClr val="FF0000"/>
                </a:solidFill>
              </a:rPr>
              <a:t>El Ciclón </a:t>
            </a:r>
            <a:r>
              <a:rPr lang="es-AR" b="1" dirty="0" smtClean="0">
                <a:solidFill>
                  <a:srgbClr val="FF0000"/>
                </a:solidFill>
              </a:rPr>
              <a:t>DMC</a:t>
            </a:r>
            <a:r>
              <a:rPr lang="es-AR" b="1" dirty="0" smtClean="0"/>
              <a:t> </a:t>
            </a:r>
            <a:endParaRPr lang="es-AR" dirty="0"/>
          </a:p>
        </p:txBody>
      </p:sp>
    </p:spTree>
    <p:extLst>
      <p:ext uri="{BB962C8B-B14F-4D97-AF65-F5344CB8AC3E}">
        <p14:creationId xmlns:p14="http://schemas.microsoft.com/office/powerpoint/2010/main" val="8247860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2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98088" y="1439326"/>
            <a:ext cx="8426294" cy="485459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Rectángulo 5"/>
          <p:cNvSpPr/>
          <p:nvPr/>
        </p:nvSpPr>
        <p:spPr>
          <a:xfrm>
            <a:off x="1621511" y="826884"/>
            <a:ext cx="7125669" cy="400110"/>
          </a:xfrm>
          <a:prstGeom prst="rect">
            <a:avLst/>
          </a:prstGeom>
        </p:spPr>
        <p:txBody>
          <a:bodyPr wrap="none">
            <a:spAutoFit/>
          </a:bodyPr>
          <a:lstStyle/>
          <a:p>
            <a:r>
              <a:rPr lang="en-US" sz="2000" b="1" dirty="0" err="1" smtClean="0"/>
              <a:t>Principios</a:t>
            </a:r>
            <a:r>
              <a:rPr lang="en-US" sz="2000" b="1" dirty="0" smtClean="0"/>
              <a:t> </a:t>
            </a:r>
            <a:r>
              <a:rPr lang="en-US" sz="2000" b="1" dirty="0" err="1" smtClean="0"/>
              <a:t>básicos</a:t>
            </a:r>
            <a:r>
              <a:rPr lang="en-US" sz="2000" b="1" dirty="0" smtClean="0"/>
              <a:t> de la </a:t>
            </a:r>
            <a:r>
              <a:rPr lang="en-US" sz="2000" b="1" dirty="0" err="1" smtClean="0"/>
              <a:t>Concentración</a:t>
            </a:r>
            <a:r>
              <a:rPr lang="en-US" sz="2000" b="1" dirty="0" smtClean="0"/>
              <a:t> </a:t>
            </a:r>
            <a:r>
              <a:rPr lang="en-US" sz="2000" b="1" dirty="0" err="1" smtClean="0"/>
              <a:t>en</a:t>
            </a:r>
            <a:r>
              <a:rPr lang="en-US" sz="2000" b="1" dirty="0" smtClean="0"/>
              <a:t> Medio Denso</a:t>
            </a:r>
            <a:endParaRPr lang="en-US" sz="2000" b="1" dirty="0"/>
          </a:p>
        </p:txBody>
      </p:sp>
      <p:sp>
        <p:nvSpPr>
          <p:cNvPr id="3" name="2 CuadroTexto"/>
          <p:cNvSpPr txBox="1"/>
          <p:nvPr/>
        </p:nvSpPr>
        <p:spPr>
          <a:xfrm>
            <a:off x="7328522" y="3128550"/>
            <a:ext cx="1174209" cy="307777"/>
          </a:xfrm>
          <a:prstGeom prst="rect">
            <a:avLst/>
          </a:prstGeom>
          <a:noFill/>
        </p:spPr>
        <p:txBody>
          <a:bodyPr wrap="square" rtlCol="0">
            <a:spAutoFit/>
          </a:bodyPr>
          <a:lstStyle/>
          <a:p>
            <a:r>
              <a:rPr lang="es-AR" sz="1400" b="1" i="1" dirty="0" smtClean="0">
                <a:solidFill>
                  <a:schemeClr val="tx1">
                    <a:lumMod val="50000"/>
                    <a:lumOff val="50000"/>
                  </a:schemeClr>
                </a:solidFill>
                <a:latin typeface="Arial" panose="020B0604020202020204" pitchFamily="34" charset="0"/>
                <a:ea typeface="Verdana" panose="020B0604030504040204" pitchFamily="34" charset="0"/>
                <a:cs typeface="Arial" panose="020B0604020202020204" pitchFamily="34" charset="0"/>
              </a:rPr>
              <a:t>partícula</a:t>
            </a:r>
            <a:endParaRPr lang="es-AR" sz="1400" b="1" i="1" dirty="0">
              <a:solidFill>
                <a:schemeClr val="tx1">
                  <a:lumMod val="50000"/>
                  <a:lumOff val="50000"/>
                </a:schemeClr>
              </a:solidFill>
              <a:latin typeface="Arial" panose="020B0604020202020204" pitchFamily="34" charset="0"/>
              <a:ea typeface="Verdana" panose="020B0604030504040204" pitchFamily="34" charset="0"/>
              <a:cs typeface="Arial" panose="020B0604020202020204" pitchFamily="34" charset="0"/>
            </a:endParaRPr>
          </a:p>
        </p:txBody>
      </p:sp>
      <p:sp>
        <p:nvSpPr>
          <p:cNvPr id="7" name="Rectángulo 5"/>
          <p:cNvSpPr/>
          <p:nvPr/>
        </p:nvSpPr>
        <p:spPr>
          <a:xfrm>
            <a:off x="881570" y="189415"/>
            <a:ext cx="4652236" cy="400110"/>
          </a:xfrm>
          <a:prstGeom prst="rect">
            <a:avLst/>
          </a:prstGeom>
        </p:spPr>
        <p:txBody>
          <a:bodyPr wrap="none">
            <a:spAutoFit/>
          </a:bodyPr>
          <a:lstStyle/>
          <a:p>
            <a:r>
              <a:rPr lang="en-US" sz="2000" b="1" dirty="0" smtClean="0"/>
              <a:t>CONCENTRACIÓN EN MEDIO DENSO</a:t>
            </a:r>
            <a:endParaRPr lang="en-US" sz="2000" b="1" dirty="0"/>
          </a:p>
        </p:txBody>
      </p:sp>
    </p:spTree>
    <p:extLst>
      <p:ext uri="{BB962C8B-B14F-4D97-AF65-F5344CB8AC3E}">
        <p14:creationId xmlns:p14="http://schemas.microsoft.com/office/powerpoint/2010/main" val="3459463410"/>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80449" y="933450"/>
            <a:ext cx="7763022" cy="552693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Rectángulo 5"/>
          <p:cNvSpPr/>
          <p:nvPr/>
        </p:nvSpPr>
        <p:spPr>
          <a:xfrm>
            <a:off x="881570" y="189415"/>
            <a:ext cx="4652236" cy="400110"/>
          </a:xfrm>
          <a:prstGeom prst="rect">
            <a:avLst/>
          </a:prstGeom>
        </p:spPr>
        <p:txBody>
          <a:bodyPr wrap="none">
            <a:spAutoFit/>
          </a:bodyPr>
          <a:lstStyle/>
          <a:p>
            <a:r>
              <a:rPr lang="en-US" sz="2000" b="1" dirty="0" smtClean="0"/>
              <a:t>CONCENTRACIÓN EN MEDIO DENSO</a:t>
            </a:r>
            <a:endParaRPr lang="en-US" sz="2000" b="1" dirty="0"/>
          </a:p>
        </p:txBody>
      </p:sp>
      <p:sp>
        <p:nvSpPr>
          <p:cNvPr id="5" name="4 Rectángulo"/>
          <p:cNvSpPr/>
          <p:nvPr/>
        </p:nvSpPr>
        <p:spPr>
          <a:xfrm>
            <a:off x="534899" y="1320531"/>
            <a:ext cx="3645550" cy="369332"/>
          </a:xfrm>
          <a:prstGeom prst="rect">
            <a:avLst/>
          </a:prstGeom>
        </p:spPr>
        <p:txBody>
          <a:bodyPr wrap="none">
            <a:spAutoFit/>
          </a:bodyPr>
          <a:lstStyle/>
          <a:p>
            <a:r>
              <a:rPr lang="es-AR" b="1" dirty="0" smtClean="0"/>
              <a:t>Novel </a:t>
            </a:r>
            <a:r>
              <a:rPr lang="es-AR" b="1" dirty="0" err="1" smtClean="0"/>
              <a:t>process</a:t>
            </a:r>
            <a:r>
              <a:rPr lang="es-AR" b="1" dirty="0" smtClean="0"/>
              <a:t>  </a:t>
            </a:r>
            <a:r>
              <a:rPr lang="es-AR" b="1" dirty="0" err="1" smtClean="0"/>
              <a:t>instrumentation</a:t>
            </a:r>
            <a:endParaRPr lang="es-AR" dirty="0"/>
          </a:p>
        </p:txBody>
      </p:sp>
      <p:sp>
        <p:nvSpPr>
          <p:cNvPr id="6" name="5 Rectángulo"/>
          <p:cNvSpPr/>
          <p:nvPr/>
        </p:nvSpPr>
        <p:spPr>
          <a:xfrm>
            <a:off x="1573901" y="748784"/>
            <a:ext cx="1827744" cy="369332"/>
          </a:xfrm>
          <a:prstGeom prst="rect">
            <a:avLst/>
          </a:prstGeom>
        </p:spPr>
        <p:txBody>
          <a:bodyPr wrap="none">
            <a:spAutoFit/>
          </a:bodyPr>
          <a:lstStyle/>
          <a:p>
            <a:r>
              <a:rPr lang="es-AR" b="1" dirty="0">
                <a:solidFill>
                  <a:srgbClr val="FF0000"/>
                </a:solidFill>
              </a:rPr>
              <a:t>El Ciclón </a:t>
            </a:r>
            <a:r>
              <a:rPr lang="es-AR" b="1" dirty="0" smtClean="0">
                <a:solidFill>
                  <a:srgbClr val="FF0000"/>
                </a:solidFill>
              </a:rPr>
              <a:t>DMC</a:t>
            </a:r>
            <a:r>
              <a:rPr lang="es-AR" b="1" dirty="0" smtClean="0"/>
              <a:t> </a:t>
            </a:r>
            <a:endParaRPr lang="es-AR" dirty="0"/>
          </a:p>
        </p:txBody>
      </p:sp>
    </p:spTree>
    <p:extLst>
      <p:ext uri="{BB962C8B-B14F-4D97-AF65-F5344CB8AC3E}">
        <p14:creationId xmlns:p14="http://schemas.microsoft.com/office/powerpoint/2010/main" val="26267140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05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ángulo 5"/>
          <p:cNvSpPr/>
          <p:nvPr/>
        </p:nvSpPr>
        <p:spPr>
          <a:xfrm>
            <a:off x="881570" y="189415"/>
            <a:ext cx="4652236" cy="400110"/>
          </a:xfrm>
          <a:prstGeom prst="rect">
            <a:avLst/>
          </a:prstGeom>
        </p:spPr>
        <p:txBody>
          <a:bodyPr wrap="none">
            <a:spAutoFit/>
          </a:bodyPr>
          <a:lstStyle/>
          <a:p>
            <a:r>
              <a:rPr lang="en-US" sz="2000" b="1" dirty="0" smtClean="0"/>
              <a:t>CONCENTRACIÓN EN MEDIO DENSO</a:t>
            </a:r>
            <a:endParaRPr lang="en-US" sz="2000" b="1" dirty="0"/>
          </a:p>
        </p:txBody>
      </p:sp>
      <p:pic>
        <p:nvPicPr>
          <p:cNvPr id="4"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02868" y="1251274"/>
            <a:ext cx="7470739" cy="46615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4 Rectángulo"/>
          <p:cNvSpPr/>
          <p:nvPr/>
        </p:nvSpPr>
        <p:spPr>
          <a:xfrm>
            <a:off x="1080654" y="5825605"/>
            <a:ext cx="10931235" cy="1015663"/>
          </a:xfrm>
          <a:prstGeom prst="rect">
            <a:avLst/>
          </a:prstGeom>
        </p:spPr>
        <p:txBody>
          <a:bodyPr wrap="square">
            <a:spAutoFit/>
          </a:bodyPr>
          <a:lstStyle/>
          <a:p>
            <a:r>
              <a:rPr lang="en-US" sz="1200" dirty="0" smtClean="0"/>
              <a:t>Mine’s </a:t>
            </a:r>
            <a:r>
              <a:rPr lang="en-US" sz="1200" dirty="0"/>
              <a:t>sophisticated diamond recovery plant, which processes ore from each of the three kimberlite pipes separately due to their different characteristics. He describes how ore is screened and sized through a series of crushers, screens, and scrubbers that wash the material by tumbling it with water. The material finally passes through to dense media separation, where the scrubbed ore is mixed with ferrosilicon solution that separates the heavier mineral component containing the diamonds. The concentrate then travels into a secure facility where a combination of X-ray sorters and grease tables separate the diamonds, including those with non-fluorescent coats.</a:t>
            </a:r>
            <a:endParaRPr lang="es-AR" sz="1200" dirty="0"/>
          </a:p>
        </p:txBody>
      </p:sp>
      <p:sp>
        <p:nvSpPr>
          <p:cNvPr id="6" name="5 Rectángulo"/>
          <p:cNvSpPr/>
          <p:nvPr/>
        </p:nvSpPr>
        <p:spPr>
          <a:xfrm>
            <a:off x="1600027" y="743565"/>
            <a:ext cx="1827744" cy="369332"/>
          </a:xfrm>
          <a:prstGeom prst="rect">
            <a:avLst/>
          </a:prstGeom>
        </p:spPr>
        <p:txBody>
          <a:bodyPr wrap="none">
            <a:spAutoFit/>
          </a:bodyPr>
          <a:lstStyle/>
          <a:p>
            <a:r>
              <a:rPr lang="es-AR" b="1" dirty="0">
                <a:solidFill>
                  <a:srgbClr val="FF0000"/>
                </a:solidFill>
              </a:rPr>
              <a:t>El Ciclón </a:t>
            </a:r>
            <a:r>
              <a:rPr lang="es-AR" b="1" dirty="0" smtClean="0">
                <a:solidFill>
                  <a:srgbClr val="FF0000"/>
                </a:solidFill>
              </a:rPr>
              <a:t>DMC</a:t>
            </a:r>
            <a:r>
              <a:rPr lang="es-AR" b="1" dirty="0" smtClean="0"/>
              <a:t> </a:t>
            </a:r>
            <a:endParaRPr lang="es-AR" dirty="0"/>
          </a:p>
        </p:txBody>
      </p:sp>
      <p:pic>
        <p:nvPicPr>
          <p:cNvPr id="7"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1985" y="1317825"/>
            <a:ext cx="2362731" cy="151326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7 Arco"/>
          <p:cNvSpPr/>
          <p:nvPr/>
        </p:nvSpPr>
        <p:spPr>
          <a:xfrm>
            <a:off x="5533806" y="2831092"/>
            <a:ext cx="3987713" cy="1492714"/>
          </a:xfrm>
          <a:prstGeom prst="arc">
            <a:avLst>
              <a:gd name="adj1" fmla="val 27720"/>
              <a:gd name="adj2" fmla="val 0"/>
            </a:avLst>
          </a:prstGeom>
          <a:ln w="2540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AR"/>
          </a:p>
        </p:txBody>
      </p:sp>
    </p:spTree>
    <p:extLst>
      <p:ext uri="{BB962C8B-B14F-4D97-AF65-F5344CB8AC3E}">
        <p14:creationId xmlns:p14="http://schemas.microsoft.com/office/powerpoint/2010/main" val="4025926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8"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ángulo 5"/>
          <p:cNvSpPr/>
          <p:nvPr/>
        </p:nvSpPr>
        <p:spPr>
          <a:xfrm>
            <a:off x="881570" y="189415"/>
            <a:ext cx="4652236" cy="400110"/>
          </a:xfrm>
          <a:prstGeom prst="rect">
            <a:avLst/>
          </a:prstGeom>
        </p:spPr>
        <p:txBody>
          <a:bodyPr wrap="none">
            <a:spAutoFit/>
          </a:bodyPr>
          <a:lstStyle/>
          <a:p>
            <a:r>
              <a:rPr lang="en-US" sz="2000" b="1" dirty="0" smtClean="0"/>
              <a:t>CONCENTRACIÓN EN MEDIO DENSO</a:t>
            </a:r>
            <a:endParaRPr lang="en-US" sz="2000" b="1" dirty="0"/>
          </a:p>
        </p:txBody>
      </p:sp>
      <p:sp>
        <p:nvSpPr>
          <p:cNvPr id="2" name="1 Rectángulo"/>
          <p:cNvSpPr/>
          <p:nvPr/>
        </p:nvSpPr>
        <p:spPr>
          <a:xfrm>
            <a:off x="649185" y="1316941"/>
            <a:ext cx="5157850" cy="3693319"/>
          </a:xfrm>
          <a:prstGeom prst="rect">
            <a:avLst/>
          </a:prstGeom>
        </p:spPr>
        <p:txBody>
          <a:bodyPr wrap="square">
            <a:spAutoFit/>
          </a:bodyPr>
          <a:lstStyle/>
          <a:p>
            <a:r>
              <a:rPr lang="es-AR" b="1" dirty="0">
                <a:solidFill>
                  <a:srgbClr val="FF0000"/>
                </a:solidFill>
              </a:rPr>
              <a:t>Separador </a:t>
            </a:r>
            <a:r>
              <a:rPr lang="es-AR" b="1" dirty="0" err="1" smtClean="0">
                <a:solidFill>
                  <a:srgbClr val="FF0000"/>
                </a:solidFill>
              </a:rPr>
              <a:t>Vorsyl</a:t>
            </a:r>
            <a:endParaRPr lang="es-AR" b="1" dirty="0" smtClean="0">
              <a:solidFill>
                <a:srgbClr val="FF0000"/>
              </a:solidFill>
            </a:endParaRPr>
          </a:p>
          <a:p>
            <a:endParaRPr lang="es-AR" dirty="0"/>
          </a:p>
          <a:p>
            <a:r>
              <a:rPr lang="es-AR" dirty="0"/>
              <a:t>Se </a:t>
            </a:r>
            <a:r>
              <a:rPr lang="es-AR" dirty="0" smtClean="0"/>
              <a:t>usa para la </a:t>
            </a:r>
            <a:r>
              <a:rPr lang="es-AR" dirty="0"/>
              <a:t>preparación del carbón </a:t>
            </a:r>
            <a:r>
              <a:rPr lang="es-AR" dirty="0" smtClean="0"/>
              <a:t>hasta tamaños de </a:t>
            </a:r>
            <a:r>
              <a:rPr lang="es-AR" dirty="0"/>
              <a:t>30 </a:t>
            </a:r>
            <a:r>
              <a:rPr lang="es-AR" dirty="0" err="1"/>
              <a:t>mm</a:t>
            </a:r>
            <a:r>
              <a:rPr lang="es-AR" dirty="0" err="1" smtClean="0"/>
              <a:t>.</a:t>
            </a:r>
            <a:endParaRPr lang="es-AR" dirty="0" smtClean="0"/>
          </a:p>
          <a:p>
            <a:endParaRPr lang="es-AR" dirty="0" smtClean="0"/>
          </a:p>
          <a:p>
            <a:r>
              <a:rPr lang="es-AR" dirty="0" smtClean="0">
                <a:solidFill>
                  <a:srgbClr val="FF0000"/>
                </a:solidFill>
              </a:rPr>
              <a:t>La </a:t>
            </a:r>
            <a:r>
              <a:rPr lang="es-AR" dirty="0">
                <a:solidFill>
                  <a:srgbClr val="FF0000"/>
                </a:solidFill>
              </a:rPr>
              <a:t>alimentación consiste en carbón deslamado y el medio de magnetita. </a:t>
            </a:r>
            <a:endParaRPr lang="es-AR" dirty="0" smtClean="0">
              <a:solidFill>
                <a:srgbClr val="FF0000"/>
              </a:solidFill>
            </a:endParaRPr>
          </a:p>
          <a:p>
            <a:endParaRPr lang="es-AR" dirty="0" smtClean="0"/>
          </a:p>
          <a:p>
            <a:r>
              <a:rPr lang="es-AR" dirty="0" smtClean="0"/>
              <a:t>La </a:t>
            </a:r>
            <a:r>
              <a:rPr lang="es-AR" dirty="0"/>
              <a:t>alimentación se introduce bajo presión y las fuerzas centrífugas van a permitir llevar a cabo la separación entre el carbón limpio y la arcilla esquistosa de forma similar a como ocurre en los </a:t>
            </a:r>
            <a:r>
              <a:rPr lang="es-AR" dirty="0" err="1" smtClean="0"/>
              <a:t>hidrociclones</a:t>
            </a:r>
            <a:r>
              <a:rPr lang="es-AR" dirty="0" smtClean="0"/>
              <a:t>.</a:t>
            </a:r>
            <a:endParaRPr lang="es-AR" dirty="0"/>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72611" y="1040205"/>
            <a:ext cx="6319389" cy="397118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1004768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1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ángulo 5"/>
          <p:cNvSpPr/>
          <p:nvPr/>
        </p:nvSpPr>
        <p:spPr>
          <a:xfrm>
            <a:off x="881570" y="189415"/>
            <a:ext cx="4652236" cy="400110"/>
          </a:xfrm>
          <a:prstGeom prst="rect">
            <a:avLst/>
          </a:prstGeom>
        </p:spPr>
        <p:txBody>
          <a:bodyPr wrap="none">
            <a:spAutoFit/>
          </a:bodyPr>
          <a:lstStyle/>
          <a:p>
            <a:r>
              <a:rPr lang="en-US" sz="2000" b="1" dirty="0" smtClean="0"/>
              <a:t>CONCENTRACIÓN EN MEDIO DENSO</a:t>
            </a:r>
            <a:endParaRPr lang="en-US" sz="2000" b="1" dirty="0"/>
          </a:p>
        </p:txBody>
      </p:sp>
      <p:sp>
        <p:nvSpPr>
          <p:cNvPr id="2" name="1 Rectángulo"/>
          <p:cNvSpPr/>
          <p:nvPr/>
        </p:nvSpPr>
        <p:spPr>
          <a:xfrm>
            <a:off x="613558" y="1286493"/>
            <a:ext cx="6096000" cy="3970318"/>
          </a:xfrm>
          <a:prstGeom prst="rect">
            <a:avLst/>
          </a:prstGeom>
        </p:spPr>
        <p:txBody>
          <a:bodyPr>
            <a:spAutoFit/>
          </a:bodyPr>
          <a:lstStyle/>
          <a:p>
            <a:r>
              <a:rPr lang="es-AR" b="1" dirty="0">
                <a:solidFill>
                  <a:srgbClr val="FF0000"/>
                </a:solidFill>
              </a:rPr>
              <a:t>El Separador </a:t>
            </a:r>
            <a:r>
              <a:rPr lang="es-AR" b="1" dirty="0" smtClean="0">
                <a:solidFill>
                  <a:srgbClr val="FF0000"/>
                </a:solidFill>
              </a:rPr>
              <a:t>LARCODEMS</a:t>
            </a:r>
          </a:p>
          <a:p>
            <a:r>
              <a:rPr lang="es-AR" b="1" dirty="0" smtClean="0"/>
              <a:t> </a:t>
            </a:r>
            <a:endParaRPr lang="es-AR" dirty="0"/>
          </a:p>
          <a:p>
            <a:r>
              <a:rPr lang="es-AR" dirty="0"/>
              <a:t>El separador </a:t>
            </a:r>
            <a:r>
              <a:rPr lang="es-AR" dirty="0" smtClean="0"/>
              <a:t>(</a:t>
            </a:r>
            <a:r>
              <a:rPr lang="es-AR" i="1" dirty="0" err="1"/>
              <a:t>Large</a:t>
            </a:r>
            <a:r>
              <a:rPr lang="es-AR" i="1" dirty="0"/>
              <a:t> Coal Dense Medium </a:t>
            </a:r>
            <a:r>
              <a:rPr lang="es-AR" i="1" dirty="0" err="1"/>
              <a:t>Separator</a:t>
            </a:r>
            <a:r>
              <a:rPr lang="es-AR" dirty="0"/>
              <a:t>) </a:t>
            </a:r>
            <a:r>
              <a:rPr lang="es-AR" dirty="0" smtClean="0"/>
              <a:t> es usado para </a:t>
            </a:r>
            <a:r>
              <a:rPr lang="es-AR" dirty="0"/>
              <a:t>el tratamiento del carbón crudo en el rango de </a:t>
            </a:r>
            <a:r>
              <a:rPr lang="es-AR" dirty="0">
                <a:solidFill>
                  <a:srgbClr val="FF0000"/>
                </a:solidFill>
              </a:rPr>
              <a:t>tamaños desde 100 - 0.5 </a:t>
            </a:r>
            <a:r>
              <a:rPr lang="es-AR" dirty="0" err="1">
                <a:solidFill>
                  <a:srgbClr val="FF0000"/>
                </a:solidFill>
              </a:rPr>
              <a:t>mm.</a:t>
            </a:r>
            <a:r>
              <a:rPr lang="es-AR" dirty="0">
                <a:solidFill>
                  <a:srgbClr val="FF0000"/>
                </a:solidFill>
              </a:rPr>
              <a:t> </a:t>
            </a:r>
            <a:endParaRPr lang="es-AR" dirty="0" smtClean="0">
              <a:solidFill>
                <a:srgbClr val="FF0000"/>
              </a:solidFill>
            </a:endParaRPr>
          </a:p>
          <a:p>
            <a:endParaRPr lang="es-AR" dirty="0" smtClean="0"/>
          </a:p>
          <a:p>
            <a:r>
              <a:rPr lang="es-AR" dirty="0" smtClean="0"/>
              <a:t>Consiste </a:t>
            </a:r>
            <a:r>
              <a:rPr lang="es-AR" dirty="0"/>
              <a:t>en una cámara cilíndrica que está inclinada 30º respecto a la horizontal</a:t>
            </a:r>
            <a:r>
              <a:rPr lang="es-AR" dirty="0" smtClean="0"/>
              <a:t>.</a:t>
            </a:r>
          </a:p>
          <a:p>
            <a:r>
              <a:rPr lang="es-AR" dirty="0" smtClean="0"/>
              <a:t>La </a:t>
            </a:r>
            <a:r>
              <a:rPr lang="es-AR" dirty="0"/>
              <a:t>alimentación de medio es introducida bajo </a:t>
            </a:r>
            <a:r>
              <a:rPr lang="es-AR" dirty="0" smtClean="0"/>
              <a:t>presión. </a:t>
            </a:r>
          </a:p>
          <a:p>
            <a:endParaRPr lang="es-AR" dirty="0"/>
          </a:p>
          <a:p>
            <a:r>
              <a:rPr lang="es-AR" dirty="0" smtClean="0"/>
              <a:t>Las </a:t>
            </a:r>
            <a:r>
              <a:rPr lang="es-AR" dirty="0"/>
              <a:t>partículas de elevada densidad relativa pasan rápidamente a la pared de la cámara cilíndrica y son extraídas a través del extractor de rechazo. </a:t>
            </a:r>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97252" y="1460665"/>
            <a:ext cx="5001774" cy="362197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3 Rectángulo"/>
          <p:cNvSpPr/>
          <p:nvPr/>
        </p:nvSpPr>
        <p:spPr>
          <a:xfrm>
            <a:off x="7384473" y="5284207"/>
            <a:ext cx="4502727" cy="923330"/>
          </a:xfrm>
          <a:prstGeom prst="rect">
            <a:avLst/>
          </a:prstGeom>
        </p:spPr>
        <p:txBody>
          <a:bodyPr wrap="square">
            <a:spAutoFit/>
          </a:bodyPr>
          <a:lstStyle/>
          <a:p>
            <a:r>
              <a:rPr lang="es-AR" dirty="0" smtClean="0">
                <a:solidFill>
                  <a:srgbClr val="FF0000"/>
                </a:solidFill>
              </a:rPr>
              <a:t>Dimensiones, 1.2 </a:t>
            </a:r>
            <a:r>
              <a:rPr lang="es-AR" dirty="0">
                <a:solidFill>
                  <a:srgbClr val="FF0000"/>
                </a:solidFill>
              </a:rPr>
              <a:t>m de diámetro y 3 m de largo puede tratar 250 t/h de carbón</a:t>
            </a:r>
          </a:p>
        </p:txBody>
      </p:sp>
    </p:spTree>
    <p:extLst>
      <p:ext uri="{BB962C8B-B14F-4D97-AF65-F5344CB8AC3E}">
        <p14:creationId xmlns:p14="http://schemas.microsoft.com/office/powerpoint/2010/main" val="2187014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14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ángulo 5"/>
          <p:cNvSpPr/>
          <p:nvPr/>
        </p:nvSpPr>
        <p:spPr>
          <a:xfrm>
            <a:off x="881570" y="189415"/>
            <a:ext cx="4652236" cy="400110"/>
          </a:xfrm>
          <a:prstGeom prst="rect">
            <a:avLst/>
          </a:prstGeom>
        </p:spPr>
        <p:txBody>
          <a:bodyPr wrap="none">
            <a:spAutoFit/>
          </a:bodyPr>
          <a:lstStyle/>
          <a:p>
            <a:r>
              <a:rPr lang="en-US" sz="2000" b="1" dirty="0" smtClean="0"/>
              <a:t>CONCENTRACIÓN EN MEDIO DENSO</a:t>
            </a:r>
            <a:endParaRPr lang="en-US" sz="2000" b="1" dirty="0"/>
          </a:p>
        </p:txBody>
      </p:sp>
      <p:sp>
        <p:nvSpPr>
          <p:cNvPr id="4" name="3 Rectángulo"/>
          <p:cNvSpPr/>
          <p:nvPr/>
        </p:nvSpPr>
        <p:spPr>
          <a:xfrm>
            <a:off x="495869" y="1268948"/>
            <a:ext cx="6096000" cy="1477328"/>
          </a:xfrm>
          <a:prstGeom prst="rect">
            <a:avLst/>
          </a:prstGeom>
        </p:spPr>
        <p:txBody>
          <a:bodyPr>
            <a:spAutoFit/>
          </a:bodyPr>
          <a:lstStyle/>
          <a:p>
            <a:r>
              <a:rPr lang="es-AR" b="1" dirty="0">
                <a:solidFill>
                  <a:srgbClr val="FF0000"/>
                </a:solidFill>
              </a:rPr>
              <a:t>Separador </a:t>
            </a:r>
            <a:r>
              <a:rPr lang="es-AR" b="1" dirty="0" err="1">
                <a:solidFill>
                  <a:srgbClr val="FF0000"/>
                </a:solidFill>
              </a:rPr>
              <a:t>Dyna</a:t>
            </a:r>
            <a:r>
              <a:rPr lang="es-AR" b="1" dirty="0">
                <a:solidFill>
                  <a:srgbClr val="FF0000"/>
                </a:solidFill>
              </a:rPr>
              <a:t> </a:t>
            </a:r>
            <a:r>
              <a:rPr lang="es-AR" b="1" dirty="0" smtClean="0">
                <a:solidFill>
                  <a:srgbClr val="FF0000"/>
                </a:solidFill>
              </a:rPr>
              <a:t>Whirlpool</a:t>
            </a:r>
            <a:endParaRPr lang="es-AR" b="1" dirty="0">
              <a:solidFill>
                <a:srgbClr val="FF0000"/>
              </a:solidFill>
            </a:endParaRPr>
          </a:p>
          <a:p>
            <a:endParaRPr lang="es-AR" dirty="0"/>
          </a:p>
          <a:p>
            <a:r>
              <a:rPr lang="es-AR" dirty="0" smtClean="0"/>
              <a:t>Se </a:t>
            </a:r>
            <a:r>
              <a:rPr lang="es-AR" dirty="0"/>
              <a:t>emplea para tratar </a:t>
            </a:r>
            <a:r>
              <a:rPr lang="es-AR" dirty="0" smtClean="0"/>
              <a:t>carbón, además </a:t>
            </a:r>
            <a:r>
              <a:rPr lang="es-AR" dirty="0"/>
              <a:t>de diamantes, titanio, mineral plomo-zinc, en el rango de </a:t>
            </a:r>
            <a:r>
              <a:rPr lang="es-AR" dirty="0">
                <a:solidFill>
                  <a:srgbClr val="FF0000"/>
                </a:solidFill>
              </a:rPr>
              <a:t>tamaños comprendido entre 0.5 - 30 </a:t>
            </a:r>
            <a:r>
              <a:rPr lang="es-AR" dirty="0" err="1">
                <a:solidFill>
                  <a:srgbClr val="FF0000"/>
                </a:solidFill>
              </a:rPr>
              <a:t>mm.</a:t>
            </a:r>
            <a:r>
              <a:rPr lang="es-AR" dirty="0">
                <a:solidFill>
                  <a:srgbClr val="FF0000"/>
                </a:solidFill>
              </a:rPr>
              <a:t> </a:t>
            </a:r>
          </a:p>
        </p:txBody>
      </p:sp>
      <p:sp>
        <p:nvSpPr>
          <p:cNvPr id="5" name="4 Rectángulo"/>
          <p:cNvSpPr/>
          <p:nvPr/>
        </p:nvSpPr>
        <p:spPr>
          <a:xfrm>
            <a:off x="495869" y="3300273"/>
            <a:ext cx="6096000" cy="646331"/>
          </a:xfrm>
          <a:prstGeom prst="rect">
            <a:avLst/>
          </a:prstGeom>
        </p:spPr>
        <p:txBody>
          <a:bodyPr>
            <a:spAutoFit/>
          </a:bodyPr>
          <a:lstStyle/>
          <a:p>
            <a:r>
              <a:rPr lang="es-AR" dirty="0" smtClean="0"/>
              <a:t>Su </a:t>
            </a:r>
            <a:r>
              <a:rPr lang="es-AR" dirty="0"/>
              <a:t>capacidad es de 100 </a:t>
            </a:r>
            <a:r>
              <a:rPr lang="es-AR" dirty="0" err="1" smtClean="0"/>
              <a:t>Tn</a:t>
            </a:r>
            <a:r>
              <a:rPr lang="es-AR" dirty="0" smtClean="0"/>
              <a:t>/H</a:t>
            </a:r>
          </a:p>
          <a:p>
            <a:r>
              <a:rPr lang="es-AR" dirty="0" smtClean="0"/>
              <a:t>Su costo de mantenimiento es bajo.</a:t>
            </a:r>
            <a:endParaRPr lang="es-AR" dirty="0"/>
          </a:p>
        </p:txBody>
      </p:sp>
      <p:pic>
        <p:nvPicPr>
          <p:cNvPr id="6"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48447" y="932425"/>
            <a:ext cx="5426521" cy="538202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6139138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09611" y="804236"/>
            <a:ext cx="8282388" cy="468216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Rectángulo 5"/>
          <p:cNvSpPr/>
          <p:nvPr/>
        </p:nvSpPr>
        <p:spPr>
          <a:xfrm>
            <a:off x="881570" y="189415"/>
            <a:ext cx="4652236" cy="400110"/>
          </a:xfrm>
          <a:prstGeom prst="rect">
            <a:avLst/>
          </a:prstGeom>
        </p:spPr>
        <p:txBody>
          <a:bodyPr wrap="none">
            <a:spAutoFit/>
          </a:bodyPr>
          <a:lstStyle/>
          <a:p>
            <a:r>
              <a:rPr lang="en-US" sz="2000" b="1" dirty="0" smtClean="0"/>
              <a:t>CONCENTRACIÓN EN MEDIO DENSO</a:t>
            </a:r>
            <a:endParaRPr lang="en-US" sz="2000" b="1" dirty="0"/>
          </a:p>
        </p:txBody>
      </p:sp>
      <p:sp>
        <p:nvSpPr>
          <p:cNvPr id="2" name="1 Rectángulo"/>
          <p:cNvSpPr/>
          <p:nvPr/>
        </p:nvSpPr>
        <p:spPr>
          <a:xfrm>
            <a:off x="3686714" y="5380672"/>
            <a:ext cx="8505285" cy="1323439"/>
          </a:xfrm>
          <a:prstGeom prst="rect">
            <a:avLst/>
          </a:prstGeom>
        </p:spPr>
        <p:txBody>
          <a:bodyPr wrap="square">
            <a:spAutoFit/>
          </a:bodyPr>
          <a:lstStyle/>
          <a:p>
            <a:pPr lvl="0"/>
            <a:r>
              <a:rPr lang="es-AR" sz="1600" dirty="0">
                <a:solidFill>
                  <a:prstClr val="black"/>
                </a:solidFill>
              </a:rPr>
              <a:t>Las plantas DMS </a:t>
            </a:r>
            <a:r>
              <a:rPr lang="es-AR" sz="1600" dirty="0" err="1">
                <a:solidFill>
                  <a:prstClr val="black"/>
                </a:solidFill>
              </a:rPr>
              <a:t>Sepro</a:t>
            </a:r>
            <a:r>
              <a:rPr lang="es-AR" sz="1600" dirty="0">
                <a:solidFill>
                  <a:prstClr val="black"/>
                </a:solidFill>
              </a:rPr>
              <a:t> de dos productos estándares (concentrado, relaves) utilizan un separador </a:t>
            </a:r>
            <a:r>
              <a:rPr lang="es-AR" sz="1600" dirty="0" err="1">
                <a:solidFill>
                  <a:prstClr val="black"/>
                </a:solidFill>
              </a:rPr>
              <a:t>Condor</a:t>
            </a:r>
            <a:r>
              <a:rPr lang="es-AR" sz="1600" dirty="0">
                <a:solidFill>
                  <a:prstClr val="black"/>
                </a:solidFill>
              </a:rPr>
              <a:t> de dos etapas y un circuito de densidad media independiente, mientras que las plantas DMS de tres productos (concentrado, medios, residuos) utilizan un separador </a:t>
            </a:r>
            <a:r>
              <a:rPr lang="es-AR" sz="1600" dirty="0" err="1">
                <a:solidFill>
                  <a:prstClr val="black"/>
                </a:solidFill>
              </a:rPr>
              <a:t>Condor</a:t>
            </a:r>
            <a:r>
              <a:rPr lang="es-AR" sz="1600" dirty="0">
                <a:solidFill>
                  <a:prstClr val="black"/>
                </a:solidFill>
              </a:rPr>
              <a:t> de tres etapas y circuitos de dos medios, a alta y baja densidad.</a:t>
            </a:r>
          </a:p>
        </p:txBody>
      </p:sp>
      <p:sp>
        <p:nvSpPr>
          <p:cNvPr id="6" name="5 Rectángulo"/>
          <p:cNvSpPr/>
          <p:nvPr/>
        </p:nvSpPr>
        <p:spPr>
          <a:xfrm>
            <a:off x="606610" y="1377543"/>
            <a:ext cx="3729618" cy="3785652"/>
          </a:xfrm>
          <a:prstGeom prst="rect">
            <a:avLst/>
          </a:prstGeom>
        </p:spPr>
        <p:txBody>
          <a:bodyPr wrap="square">
            <a:spAutoFit/>
          </a:bodyPr>
          <a:lstStyle/>
          <a:p>
            <a:pPr lvl="0"/>
            <a:r>
              <a:rPr lang="es-AR" sz="1600" dirty="0" err="1">
                <a:solidFill>
                  <a:prstClr val="black"/>
                </a:solidFill>
              </a:rPr>
              <a:t>Sepro</a:t>
            </a:r>
            <a:r>
              <a:rPr lang="es-AR" sz="1600" dirty="0">
                <a:solidFill>
                  <a:prstClr val="black"/>
                </a:solidFill>
              </a:rPr>
              <a:t> Mineral </a:t>
            </a:r>
            <a:r>
              <a:rPr lang="es-AR" sz="1600" dirty="0" err="1">
                <a:solidFill>
                  <a:prstClr val="black"/>
                </a:solidFill>
              </a:rPr>
              <a:t>Systems</a:t>
            </a:r>
            <a:r>
              <a:rPr lang="es-AR" sz="1600" dirty="0">
                <a:solidFill>
                  <a:prstClr val="black"/>
                </a:solidFill>
              </a:rPr>
              <a:t> ha desarrollado el separador de medio denso </a:t>
            </a:r>
            <a:r>
              <a:rPr lang="es-AR" sz="1600" dirty="0" err="1">
                <a:solidFill>
                  <a:prstClr val="black"/>
                </a:solidFill>
              </a:rPr>
              <a:t>Condor</a:t>
            </a:r>
            <a:r>
              <a:rPr lang="es-AR" sz="1600" dirty="0">
                <a:solidFill>
                  <a:prstClr val="black"/>
                </a:solidFill>
              </a:rPr>
              <a:t> (DMS, Dense Medium </a:t>
            </a:r>
            <a:r>
              <a:rPr lang="es-AR" sz="1600" dirty="0" err="1">
                <a:solidFill>
                  <a:prstClr val="black"/>
                </a:solidFill>
              </a:rPr>
              <a:t>Separation</a:t>
            </a:r>
            <a:r>
              <a:rPr lang="es-AR" sz="1600" dirty="0">
                <a:solidFill>
                  <a:prstClr val="black"/>
                </a:solidFill>
              </a:rPr>
              <a:t>). </a:t>
            </a:r>
            <a:endParaRPr lang="es-AR" sz="1600" dirty="0" smtClean="0">
              <a:solidFill>
                <a:prstClr val="black"/>
              </a:solidFill>
            </a:endParaRPr>
          </a:p>
          <a:p>
            <a:pPr lvl="0"/>
            <a:endParaRPr lang="es-AR" sz="1600" dirty="0" smtClean="0">
              <a:solidFill>
                <a:prstClr val="black"/>
              </a:solidFill>
            </a:endParaRPr>
          </a:p>
          <a:p>
            <a:pPr lvl="0"/>
            <a:r>
              <a:rPr lang="es-AR" sz="1600" dirty="0" smtClean="0">
                <a:solidFill>
                  <a:srgbClr val="FF0000"/>
                </a:solidFill>
              </a:rPr>
              <a:t>Este </a:t>
            </a:r>
            <a:r>
              <a:rPr lang="es-AR" sz="1600" dirty="0">
                <a:solidFill>
                  <a:srgbClr val="FF0000"/>
                </a:solidFill>
              </a:rPr>
              <a:t>es un equipo </a:t>
            </a:r>
            <a:r>
              <a:rPr lang="es-AR" sz="1600" dirty="0" err="1">
                <a:solidFill>
                  <a:srgbClr val="FF0000"/>
                </a:solidFill>
              </a:rPr>
              <a:t>multi</a:t>
            </a:r>
            <a:r>
              <a:rPr lang="es-AR" sz="1600" dirty="0">
                <a:solidFill>
                  <a:srgbClr val="FF0000"/>
                </a:solidFill>
              </a:rPr>
              <a:t>-etapa </a:t>
            </a:r>
            <a:r>
              <a:rPr lang="es-AR" sz="1600" dirty="0" smtClean="0">
                <a:solidFill>
                  <a:srgbClr val="FF0000"/>
                </a:solidFill>
              </a:rPr>
              <a:t>de </a:t>
            </a:r>
            <a:r>
              <a:rPr lang="es-AR" sz="1600" dirty="0">
                <a:solidFill>
                  <a:srgbClr val="FF0000"/>
                </a:solidFill>
              </a:rPr>
              <a:t>tecnología avanzada de separación. </a:t>
            </a:r>
            <a:endParaRPr lang="es-AR" sz="1600" dirty="0" smtClean="0">
              <a:solidFill>
                <a:srgbClr val="FF0000"/>
              </a:solidFill>
            </a:endParaRPr>
          </a:p>
          <a:p>
            <a:pPr lvl="0"/>
            <a:endParaRPr lang="es-AR" sz="1600" dirty="0" smtClean="0">
              <a:solidFill>
                <a:prstClr val="black"/>
              </a:solidFill>
            </a:endParaRPr>
          </a:p>
          <a:p>
            <a:pPr lvl="0"/>
            <a:r>
              <a:rPr lang="es-AR" sz="1600" dirty="0" smtClean="0">
                <a:solidFill>
                  <a:prstClr val="black"/>
                </a:solidFill>
              </a:rPr>
              <a:t>Se usa en trabajos </a:t>
            </a:r>
            <a:r>
              <a:rPr lang="es-AR" sz="1600" dirty="0">
                <a:solidFill>
                  <a:prstClr val="black"/>
                </a:solidFill>
              </a:rPr>
              <a:t>de pre-concentración para rechazar el material estéril antes del procesamiento o molienda y así reducir los costos </a:t>
            </a:r>
            <a:r>
              <a:rPr lang="es-AR" sz="1600" dirty="0" smtClean="0">
                <a:solidFill>
                  <a:prstClr val="black"/>
                </a:solidFill>
              </a:rPr>
              <a:t> </a:t>
            </a:r>
            <a:r>
              <a:rPr lang="es-AR" sz="1600" dirty="0">
                <a:solidFill>
                  <a:prstClr val="black"/>
                </a:solidFill>
              </a:rPr>
              <a:t>de operación</a:t>
            </a:r>
            <a:r>
              <a:rPr lang="es-AR" sz="1600" dirty="0" smtClean="0">
                <a:solidFill>
                  <a:prstClr val="black"/>
                </a:solidFill>
              </a:rPr>
              <a:t>.</a:t>
            </a:r>
          </a:p>
          <a:p>
            <a:pPr lvl="0"/>
            <a:endParaRPr lang="es-AR" sz="1600" dirty="0">
              <a:solidFill>
                <a:prstClr val="black"/>
              </a:solidFill>
            </a:endParaRPr>
          </a:p>
        </p:txBody>
      </p:sp>
      <p:sp>
        <p:nvSpPr>
          <p:cNvPr id="7" name="6 Rectángulo"/>
          <p:cNvSpPr/>
          <p:nvPr/>
        </p:nvSpPr>
        <p:spPr>
          <a:xfrm>
            <a:off x="1600027" y="743565"/>
            <a:ext cx="1742785" cy="369332"/>
          </a:xfrm>
          <a:prstGeom prst="rect">
            <a:avLst/>
          </a:prstGeom>
        </p:spPr>
        <p:txBody>
          <a:bodyPr wrap="none">
            <a:spAutoFit/>
          </a:bodyPr>
          <a:lstStyle/>
          <a:p>
            <a:r>
              <a:rPr lang="es-AR" b="1" dirty="0">
                <a:solidFill>
                  <a:srgbClr val="FF0000"/>
                </a:solidFill>
              </a:rPr>
              <a:t>El </a:t>
            </a:r>
            <a:r>
              <a:rPr lang="es-AR" b="1" dirty="0" smtClean="0">
                <a:solidFill>
                  <a:srgbClr val="FF0000"/>
                </a:solidFill>
              </a:rPr>
              <a:t>DMS  SEPRO</a:t>
            </a:r>
            <a:endParaRPr lang="es-AR" dirty="0"/>
          </a:p>
        </p:txBody>
      </p:sp>
    </p:spTree>
    <p:extLst>
      <p:ext uri="{BB962C8B-B14F-4D97-AF65-F5344CB8AC3E}">
        <p14:creationId xmlns:p14="http://schemas.microsoft.com/office/powerpoint/2010/main" val="21141414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19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6" grpId="0"/>
      <p:bldP spid="7" grpId="0"/>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09538" y="1958882"/>
            <a:ext cx="10787029" cy="355364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3 Rectángulo"/>
          <p:cNvSpPr/>
          <p:nvPr/>
        </p:nvSpPr>
        <p:spPr>
          <a:xfrm>
            <a:off x="1600027" y="928231"/>
            <a:ext cx="1742785" cy="369332"/>
          </a:xfrm>
          <a:prstGeom prst="rect">
            <a:avLst/>
          </a:prstGeom>
        </p:spPr>
        <p:txBody>
          <a:bodyPr wrap="none">
            <a:spAutoFit/>
          </a:bodyPr>
          <a:lstStyle/>
          <a:p>
            <a:r>
              <a:rPr lang="es-AR" b="1" dirty="0">
                <a:solidFill>
                  <a:srgbClr val="FF0000"/>
                </a:solidFill>
              </a:rPr>
              <a:t>El </a:t>
            </a:r>
            <a:r>
              <a:rPr lang="es-AR" b="1" dirty="0" smtClean="0">
                <a:solidFill>
                  <a:srgbClr val="FF0000"/>
                </a:solidFill>
              </a:rPr>
              <a:t>DMS  SEPRO</a:t>
            </a:r>
            <a:endParaRPr lang="es-AR" dirty="0"/>
          </a:p>
        </p:txBody>
      </p:sp>
      <p:sp>
        <p:nvSpPr>
          <p:cNvPr id="5" name="Rectángulo 5"/>
          <p:cNvSpPr/>
          <p:nvPr/>
        </p:nvSpPr>
        <p:spPr>
          <a:xfrm>
            <a:off x="881570" y="189415"/>
            <a:ext cx="4652236" cy="400110"/>
          </a:xfrm>
          <a:prstGeom prst="rect">
            <a:avLst/>
          </a:prstGeom>
        </p:spPr>
        <p:txBody>
          <a:bodyPr wrap="none">
            <a:spAutoFit/>
          </a:bodyPr>
          <a:lstStyle/>
          <a:p>
            <a:r>
              <a:rPr lang="en-US" sz="2000" b="1" dirty="0" smtClean="0"/>
              <a:t>CONCENTRACIÓN EN MEDIO DENSO</a:t>
            </a:r>
            <a:endParaRPr lang="en-US" sz="2000" b="1" dirty="0"/>
          </a:p>
        </p:txBody>
      </p:sp>
    </p:spTree>
    <p:extLst>
      <p:ext uri="{BB962C8B-B14F-4D97-AF65-F5344CB8AC3E}">
        <p14:creationId xmlns:p14="http://schemas.microsoft.com/office/powerpoint/2010/main" val="15492488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ángulo 5"/>
          <p:cNvSpPr/>
          <p:nvPr/>
        </p:nvSpPr>
        <p:spPr>
          <a:xfrm>
            <a:off x="881570" y="189415"/>
            <a:ext cx="4652236" cy="400110"/>
          </a:xfrm>
          <a:prstGeom prst="rect">
            <a:avLst/>
          </a:prstGeom>
        </p:spPr>
        <p:txBody>
          <a:bodyPr wrap="none">
            <a:spAutoFit/>
          </a:bodyPr>
          <a:lstStyle/>
          <a:p>
            <a:r>
              <a:rPr lang="en-US" sz="2000" b="1" dirty="0" smtClean="0"/>
              <a:t>CONCENTRACIÓN EN MEDIO DENSO</a:t>
            </a:r>
            <a:endParaRPr lang="en-US" sz="2000" b="1" dirty="0"/>
          </a:p>
        </p:txBody>
      </p:sp>
      <p:sp>
        <p:nvSpPr>
          <p:cNvPr id="8" name="Rectángulo 5"/>
          <p:cNvSpPr/>
          <p:nvPr/>
        </p:nvSpPr>
        <p:spPr>
          <a:xfrm>
            <a:off x="1575171" y="809278"/>
            <a:ext cx="5186035" cy="400110"/>
          </a:xfrm>
          <a:prstGeom prst="rect">
            <a:avLst/>
          </a:prstGeom>
        </p:spPr>
        <p:txBody>
          <a:bodyPr wrap="none">
            <a:spAutoFit/>
          </a:bodyPr>
          <a:lstStyle/>
          <a:p>
            <a:r>
              <a:rPr lang="en-US" sz="2000" b="1" dirty="0" err="1" smtClean="0"/>
              <a:t>Métodos</a:t>
            </a:r>
            <a:r>
              <a:rPr lang="en-US" sz="2000" b="1" dirty="0" smtClean="0"/>
              <a:t> de </a:t>
            </a:r>
            <a:r>
              <a:rPr lang="en-US" sz="2000" b="1" dirty="0" err="1" smtClean="0"/>
              <a:t>Separación</a:t>
            </a:r>
            <a:r>
              <a:rPr lang="en-US" sz="2000" b="1" dirty="0" smtClean="0"/>
              <a:t> </a:t>
            </a:r>
            <a:r>
              <a:rPr lang="en-US" sz="2000" b="1" dirty="0" err="1" smtClean="0"/>
              <a:t>por</a:t>
            </a:r>
            <a:r>
              <a:rPr lang="en-US" sz="2000" b="1" dirty="0" smtClean="0"/>
              <a:t> </a:t>
            </a:r>
            <a:r>
              <a:rPr lang="en-US" sz="2000" b="1" dirty="0" err="1" smtClean="0"/>
              <a:t>Gravedad</a:t>
            </a:r>
            <a:endParaRPr lang="en-US" sz="2000" b="1" dirty="0"/>
          </a:p>
        </p:txBody>
      </p:sp>
      <p:sp>
        <p:nvSpPr>
          <p:cNvPr id="10" name="9 Rectángulo"/>
          <p:cNvSpPr/>
          <p:nvPr/>
        </p:nvSpPr>
        <p:spPr>
          <a:xfrm>
            <a:off x="660772" y="1443841"/>
            <a:ext cx="6737555" cy="4801314"/>
          </a:xfrm>
          <a:prstGeom prst="rect">
            <a:avLst/>
          </a:prstGeom>
        </p:spPr>
        <p:txBody>
          <a:bodyPr wrap="square">
            <a:spAutoFit/>
          </a:bodyPr>
          <a:lstStyle/>
          <a:p>
            <a:endParaRPr lang="es-AR" dirty="0"/>
          </a:p>
          <a:p>
            <a:r>
              <a:rPr lang="es-AR" dirty="0" smtClean="0"/>
              <a:t>Los </a:t>
            </a:r>
            <a:r>
              <a:rPr lang="es-AR" dirty="0"/>
              <a:t>métodos de separación por gravedad se agrupan en tres categorías principales : </a:t>
            </a:r>
            <a:endParaRPr lang="es-AR" dirty="0" smtClean="0"/>
          </a:p>
          <a:p>
            <a:endParaRPr lang="es-AR" dirty="0" smtClean="0"/>
          </a:p>
          <a:p>
            <a:pPr marL="342900" indent="-342900">
              <a:buAutoNum type="alphaLcParenR"/>
            </a:pPr>
            <a:r>
              <a:rPr lang="es-AR" b="1" dirty="0" smtClean="0">
                <a:solidFill>
                  <a:srgbClr val="FF0000"/>
                </a:solidFill>
              </a:rPr>
              <a:t>Separación </a:t>
            </a:r>
            <a:r>
              <a:rPr lang="es-AR" b="1" dirty="0">
                <a:solidFill>
                  <a:srgbClr val="FF0000"/>
                </a:solidFill>
              </a:rPr>
              <a:t>por medios densos</a:t>
            </a:r>
            <a:r>
              <a:rPr lang="es-AR" dirty="0" smtClean="0"/>
              <a:t>, en </a:t>
            </a:r>
            <a:r>
              <a:rPr lang="es-AR" dirty="0"/>
              <a:t>el cual las partículas se sumergen en un baño que contiene un fluido de densidad intermedia, de tal manera que algunas partículas floten y otras se </a:t>
            </a:r>
            <a:r>
              <a:rPr lang="es-AR" dirty="0" smtClean="0"/>
              <a:t>hundan.</a:t>
            </a:r>
          </a:p>
          <a:p>
            <a:pPr marL="342900" indent="-342900">
              <a:buAutoNum type="alphaLcParenR"/>
            </a:pPr>
            <a:endParaRPr lang="es-AR" dirty="0" smtClean="0"/>
          </a:p>
          <a:p>
            <a:r>
              <a:rPr lang="es-AR" b="1" dirty="0" smtClean="0">
                <a:solidFill>
                  <a:srgbClr val="FF0000"/>
                </a:solidFill>
              </a:rPr>
              <a:t>b</a:t>
            </a:r>
            <a:r>
              <a:rPr lang="es-AR" b="1" dirty="0">
                <a:solidFill>
                  <a:srgbClr val="FF0000"/>
                </a:solidFill>
              </a:rPr>
              <a:t>) Separación por corrientes verticales</a:t>
            </a:r>
            <a:r>
              <a:rPr lang="es-AR" dirty="0" smtClean="0"/>
              <a:t>, en </a:t>
            </a:r>
            <a:r>
              <a:rPr lang="es-AR" dirty="0"/>
              <a:t>la cual se </a:t>
            </a:r>
            <a:r>
              <a:rPr lang="es-AR" dirty="0" smtClean="0"/>
              <a:t>   </a:t>
            </a:r>
          </a:p>
          <a:p>
            <a:r>
              <a:rPr lang="es-AR" dirty="0"/>
              <a:t> </a:t>
            </a:r>
            <a:r>
              <a:rPr lang="es-AR" dirty="0" smtClean="0"/>
              <a:t>    aprovechan </a:t>
            </a:r>
            <a:r>
              <a:rPr lang="es-AR" dirty="0"/>
              <a:t>las diferencias entre velocidades de </a:t>
            </a:r>
            <a:endParaRPr lang="es-AR" dirty="0" smtClean="0"/>
          </a:p>
          <a:p>
            <a:r>
              <a:rPr lang="es-AR" dirty="0"/>
              <a:t> </a:t>
            </a:r>
            <a:r>
              <a:rPr lang="es-AR" dirty="0" smtClean="0"/>
              <a:t>    sedimentación </a:t>
            </a:r>
            <a:r>
              <a:rPr lang="es-AR" dirty="0"/>
              <a:t>de las partículas pesadas y livianas, </a:t>
            </a:r>
            <a:endParaRPr lang="es-AR" dirty="0" smtClean="0"/>
          </a:p>
          <a:p>
            <a:r>
              <a:rPr lang="es-AR" dirty="0"/>
              <a:t> </a:t>
            </a:r>
            <a:r>
              <a:rPr lang="es-AR" dirty="0" smtClean="0"/>
              <a:t>    como </a:t>
            </a:r>
            <a:r>
              <a:rPr lang="es-AR" dirty="0"/>
              <a:t>es el caso del </a:t>
            </a:r>
            <a:r>
              <a:rPr lang="es-AR" dirty="0" err="1" smtClean="0"/>
              <a:t>jig</a:t>
            </a:r>
            <a:r>
              <a:rPr lang="es-AR" dirty="0" smtClean="0"/>
              <a:t>.</a:t>
            </a:r>
          </a:p>
          <a:p>
            <a:endParaRPr lang="es-AR" dirty="0" smtClean="0"/>
          </a:p>
          <a:p>
            <a:r>
              <a:rPr lang="es-AR" b="1" dirty="0" smtClean="0">
                <a:solidFill>
                  <a:srgbClr val="FF0000"/>
                </a:solidFill>
              </a:rPr>
              <a:t>c</a:t>
            </a:r>
            <a:r>
              <a:rPr lang="es-AR" b="1" dirty="0">
                <a:solidFill>
                  <a:srgbClr val="FF0000"/>
                </a:solidFill>
              </a:rPr>
              <a:t>)</a:t>
            </a:r>
            <a:r>
              <a:rPr lang="es-AR" dirty="0"/>
              <a:t> </a:t>
            </a:r>
            <a:r>
              <a:rPr lang="es-AR" b="1" dirty="0">
                <a:solidFill>
                  <a:srgbClr val="FF0000"/>
                </a:solidFill>
              </a:rPr>
              <a:t>Separación en corrientes superficiales </a:t>
            </a:r>
            <a:r>
              <a:rPr lang="es-AR" dirty="0"/>
              <a:t>de agua o </a:t>
            </a:r>
            <a:endParaRPr lang="es-AR" dirty="0" smtClean="0"/>
          </a:p>
          <a:p>
            <a:r>
              <a:rPr lang="es-AR" dirty="0"/>
              <a:t> </a:t>
            </a:r>
            <a:r>
              <a:rPr lang="es-AR" dirty="0" smtClean="0"/>
              <a:t>   “</a:t>
            </a:r>
            <a:r>
              <a:rPr lang="es-AR" dirty="0"/>
              <a:t>clasificación en lámina delgada</a:t>
            </a:r>
            <a:r>
              <a:rPr lang="es-AR" dirty="0" smtClean="0"/>
              <a:t>”, como </a:t>
            </a:r>
            <a:r>
              <a:rPr lang="es-AR" dirty="0"/>
              <a:t>es el caso de </a:t>
            </a:r>
            <a:endParaRPr lang="es-AR" dirty="0" smtClean="0"/>
          </a:p>
          <a:p>
            <a:r>
              <a:rPr lang="es-AR" dirty="0"/>
              <a:t> </a:t>
            </a:r>
            <a:r>
              <a:rPr lang="es-AR" dirty="0" smtClean="0"/>
              <a:t>    las </a:t>
            </a:r>
            <a:r>
              <a:rPr lang="es-AR" dirty="0"/>
              <a:t>mesas concentradoras y los separadores de espiral.</a:t>
            </a:r>
          </a:p>
        </p:txBody>
      </p:sp>
      <p:pic>
        <p:nvPicPr>
          <p:cNvPr id="11"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097621" y="189851"/>
            <a:ext cx="3678669" cy="207428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2"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249949" y="2341418"/>
            <a:ext cx="3374015" cy="219902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3"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924898" y="4807526"/>
            <a:ext cx="4148808" cy="184005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1735231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26526" y="1524000"/>
            <a:ext cx="9139873" cy="474798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Rectángulo 5"/>
          <p:cNvSpPr/>
          <p:nvPr/>
        </p:nvSpPr>
        <p:spPr>
          <a:xfrm>
            <a:off x="881570" y="189415"/>
            <a:ext cx="4652236" cy="400110"/>
          </a:xfrm>
          <a:prstGeom prst="rect">
            <a:avLst/>
          </a:prstGeom>
        </p:spPr>
        <p:txBody>
          <a:bodyPr wrap="none">
            <a:spAutoFit/>
          </a:bodyPr>
          <a:lstStyle/>
          <a:p>
            <a:r>
              <a:rPr lang="en-US" sz="2000" b="1" dirty="0" smtClean="0"/>
              <a:t>CONCENTRACIÓN EN MEDIO DENSO</a:t>
            </a:r>
            <a:endParaRPr lang="en-US" sz="2000" b="1" dirty="0"/>
          </a:p>
        </p:txBody>
      </p:sp>
      <p:sp>
        <p:nvSpPr>
          <p:cNvPr id="5" name="Rectángulo 5"/>
          <p:cNvSpPr/>
          <p:nvPr/>
        </p:nvSpPr>
        <p:spPr>
          <a:xfrm>
            <a:off x="1615391" y="826884"/>
            <a:ext cx="8818440" cy="400110"/>
          </a:xfrm>
          <a:prstGeom prst="rect">
            <a:avLst/>
          </a:prstGeom>
        </p:spPr>
        <p:txBody>
          <a:bodyPr wrap="none">
            <a:spAutoFit/>
          </a:bodyPr>
          <a:lstStyle/>
          <a:p>
            <a:r>
              <a:rPr lang="en-US" sz="2000" b="1" dirty="0" err="1" smtClean="0"/>
              <a:t>Influencia</a:t>
            </a:r>
            <a:r>
              <a:rPr lang="en-US" sz="2000" b="1" dirty="0" smtClean="0"/>
              <a:t> del </a:t>
            </a:r>
            <a:r>
              <a:rPr lang="en-US" sz="2000" b="1" dirty="0" err="1" smtClean="0"/>
              <a:t>Tamaño</a:t>
            </a:r>
            <a:r>
              <a:rPr lang="en-US" sz="2000" b="1" dirty="0" smtClean="0"/>
              <a:t> de </a:t>
            </a:r>
            <a:r>
              <a:rPr lang="en-US" sz="2000" b="1" dirty="0" err="1" smtClean="0"/>
              <a:t>partículas</a:t>
            </a:r>
            <a:r>
              <a:rPr lang="en-US" sz="2000" b="1" dirty="0" smtClean="0"/>
              <a:t> </a:t>
            </a:r>
            <a:r>
              <a:rPr lang="en-US" sz="2000" b="1" dirty="0" err="1" smtClean="0"/>
              <a:t>en</a:t>
            </a:r>
            <a:r>
              <a:rPr lang="en-US" sz="2000" b="1" dirty="0" smtClean="0"/>
              <a:t> </a:t>
            </a:r>
            <a:r>
              <a:rPr lang="en-US" sz="2000" b="1" dirty="0" err="1" smtClean="0"/>
              <a:t>los</a:t>
            </a:r>
            <a:r>
              <a:rPr lang="en-US" sz="2000" b="1" dirty="0" smtClean="0"/>
              <a:t> </a:t>
            </a:r>
            <a:r>
              <a:rPr lang="en-US" sz="2000" b="1" dirty="0" err="1" smtClean="0"/>
              <a:t>Procesos</a:t>
            </a:r>
            <a:r>
              <a:rPr lang="en-US" sz="2000" b="1" dirty="0" smtClean="0"/>
              <a:t> de </a:t>
            </a:r>
            <a:r>
              <a:rPr lang="en-US" sz="2000" b="1" dirty="0" err="1" smtClean="0"/>
              <a:t>Cocentración</a:t>
            </a:r>
            <a:endParaRPr lang="en-US" sz="2000" b="1" dirty="0"/>
          </a:p>
        </p:txBody>
      </p:sp>
      <p:sp>
        <p:nvSpPr>
          <p:cNvPr id="6" name="5 Arco"/>
          <p:cNvSpPr/>
          <p:nvPr/>
        </p:nvSpPr>
        <p:spPr>
          <a:xfrm>
            <a:off x="8534398" y="1687286"/>
            <a:ext cx="1866404" cy="1807028"/>
          </a:xfrm>
          <a:prstGeom prst="arc">
            <a:avLst>
              <a:gd name="adj1" fmla="val 27720"/>
              <a:gd name="adj2" fmla="val 0"/>
            </a:avLst>
          </a:prstGeom>
          <a:ln w="317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AR"/>
          </a:p>
        </p:txBody>
      </p:sp>
      <p:sp>
        <p:nvSpPr>
          <p:cNvPr id="7" name="6 Arco"/>
          <p:cNvSpPr/>
          <p:nvPr/>
        </p:nvSpPr>
        <p:spPr>
          <a:xfrm>
            <a:off x="8632370" y="3897993"/>
            <a:ext cx="1650671" cy="268344"/>
          </a:xfrm>
          <a:prstGeom prst="arc">
            <a:avLst>
              <a:gd name="adj1" fmla="val 27720"/>
              <a:gd name="adj2" fmla="val 0"/>
            </a:avLst>
          </a:prstGeom>
          <a:ln w="317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AR"/>
          </a:p>
        </p:txBody>
      </p:sp>
    </p:spTree>
    <p:extLst>
      <p:ext uri="{BB962C8B-B14F-4D97-AF65-F5344CB8AC3E}">
        <p14:creationId xmlns:p14="http://schemas.microsoft.com/office/powerpoint/2010/main" val="24269836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animBg="1"/>
      <p:bldP spid="7"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ángulo 5"/>
          <p:cNvSpPr/>
          <p:nvPr/>
        </p:nvSpPr>
        <p:spPr>
          <a:xfrm>
            <a:off x="1462302" y="731760"/>
            <a:ext cx="5032147" cy="400110"/>
          </a:xfrm>
          <a:prstGeom prst="rect">
            <a:avLst/>
          </a:prstGeom>
        </p:spPr>
        <p:txBody>
          <a:bodyPr wrap="none">
            <a:spAutoFit/>
          </a:bodyPr>
          <a:lstStyle/>
          <a:p>
            <a:r>
              <a:rPr lang="en-US" sz="2000" b="1" dirty="0" smtClean="0"/>
              <a:t> </a:t>
            </a:r>
            <a:r>
              <a:rPr lang="en-US" sz="2000" b="1" dirty="0" err="1" smtClean="0"/>
              <a:t>Concentración</a:t>
            </a:r>
            <a:r>
              <a:rPr lang="en-US" sz="2000" b="1" dirty="0" smtClean="0"/>
              <a:t> </a:t>
            </a:r>
            <a:r>
              <a:rPr lang="en-US" sz="2000" b="1" dirty="0" err="1" smtClean="0"/>
              <a:t>en</a:t>
            </a:r>
            <a:r>
              <a:rPr lang="en-US" sz="2000" b="1" dirty="0" smtClean="0"/>
              <a:t> Medio Denso (DMS)</a:t>
            </a:r>
            <a:endParaRPr lang="en-US" sz="2000" b="1" dirty="0"/>
          </a:p>
        </p:txBody>
      </p:sp>
      <p:sp>
        <p:nvSpPr>
          <p:cNvPr id="5" name="4 Rectángulo"/>
          <p:cNvSpPr/>
          <p:nvPr/>
        </p:nvSpPr>
        <p:spPr>
          <a:xfrm>
            <a:off x="687607" y="1521619"/>
            <a:ext cx="5979636" cy="3416320"/>
          </a:xfrm>
          <a:prstGeom prst="rect">
            <a:avLst/>
          </a:prstGeom>
        </p:spPr>
        <p:txBody>
          <a:bodyPr wrap="square">
            <a:spAutoFit/>
          </a:bodyPr>
          <a:lstStyle/>
          <a:p>
            <a:endParaRPr lang="es-AR" dirty="0"/>
          </a:p>
          <a:p>
            <a:r>
              <a:rPr lang="es-AR" dirty="0" smtClean="0"/>
              <a:t>• Utiliza como Medio </a:t>
            </a:r>
            <a:r>
              <a:rPr lang="es-AR" dirty="0"/>
              <a:t>un fluido de densidad </a:t>
            </a:r>
            <a:r>
              <a:rPr lang="es-AR" dirty="0" smtClean="0"/>
              <a:t>intermedia (el </a:t>
            </a:r>
            <a:r>
              <a:rPr lang="es-AR" dirty="0"/>
              <a:t>sólido de densidad menor flota y el de densidad más alta se va al fondo (se hunde</a:t>
            </a:r>
            <a:r>
              <a:rPr lang="es-AR" dirty="0" smtClean="0"/>
              <a:t>).</a:t>
            </a:r>
          </a:p>
          <a:p>
            <a:endParaRPr lang="es-AR" dirty="0"/>
          </a:p>
          <a:p>
            <a:r>
              <a:rPr lang="es-AR" dirty="0" smtClean="0"/>
              <a:t>•Los Medios </a:t>
            </a:r>
            <a:r>
              <a:rPr lang="es-AR" dirty="0"/>
              <a:t>densos usados son : líquidos orgánicos, solución de sales en agua, </a:t>
            </a:r>
            <a:r>
              <a:rPr lang="es-AR" dirty="0" smtClean="0"/>
              <a:t>sólidos gasificados y suspensiones </a:t>
            </a:r>
            <a:r>
              <a:rPr lang="es-AR" dirty="0"/>
              <a:t>de sólidos </a:t>
            </a:r>
            <a:r>
              <a:rPr lang="es-AR" dirty="0" smtClean="0"/>
              <a:t>en </a:t>
            </a:r>
            <a:r>
              <a:rPr lang="es-AR" dirty="0"/>
              <a:t>agua</a:t>
            </a:r>
            <a:r>
              <a:rPr lang="es-AR" dirty="0" smtClean="0"/>
              <a:t>.</a:t>
            </a:r>
          </a:p>
          <a:p>
            <a:endParaRPr lang="es-AR" dirty="0"/>
          </a:p>
          <a:p>
            <a:endParaRPr lang="es-AR" dirty="0"/>
          </a:p>
          <a:p>
            <a:endParaRPr lang="es-AR" dirty="0"/>
          </a:p>
          <a:p>
            <a:endParaRPr lang="es-AR" b="1" dirty="0"/>
          </a:p>
        </p:txBody>
      </p:sp>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667242" y="605173"/>
            <a:ext cx="5295235" cy="292773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92812" y="3685308"/>
            <a:ext cx="5444094" cy="296400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3 CuadroTexto"/>
          <p:cNvSpPr txBox="1"/>
          <p:nvPr/>
        </p:nvSpPr>
        <p:spPr>
          <a:xfrm>
            <a:off x="9830936" y="616410"/>
            <a:ext cx="2131541" cy="400110"/>
          </a:xfrm>
          <a:prstGeom prst="rect">
            <a:avLst/>
          </a:prstGeom>
          <a:noFill/>
        </p:spPr>
        <p:txBody>
          <a:bodyPr wrap="square" rtlCol="0">
            <a:spAutoFit/>
          </a:bodyPr>
          <a:lstStyle/>
          <a:p>
            <a:r>
              <a:rPr lang="es-AR" sz="1000" b="1" dirty="0" smtClean="0">
                <a:solidFill>
                  <a:srgbClr val="FF0000"/>
                </a:solidFill>
              </a:rPr>
              <a:t>Cap. 500 </a:t>
            </a:r>
            <a:r>
              <a:rPr lang="es-AR" sz="1000" b="1" dirty="0" err="1" smtClean="0">
                <a:solidFill>
                  <a:srgbClr val="FF0000"/>
                </a:solidFill>
              </a:rPr>
              <a:t>Tn</a:t>
            </a:r>
            <a:r>
              <a:rPr lang="es-AR" sz="1000" b="1" dirty="0" smtClean="0">
                <a:solidFill>
                  <a:srgbClr val="FF0000"/>
                </a:solidFill>
              </a:rPr>
              <a:t>/H</a:t>
            </a:r>
          </a:p>
          <a:p>
            <a:r>
              <a:rPr lang="es-AR" sz="1000" b="1" dirty="0" smtClean="0">
                <a:solidFill>
                  <a:srgbClr val="FF0000"/>
                </a:solidFill>
              </a:rPr>
              <a:t>Tamaño alimentación  10 cm</a:t>
            </a:r>
            <a:endParaRPr lang="es-AR" sz="1000" b="1" dirty="0">
              <a:solidFill>
                <a:srgbClr val="FF0000"/>
              </a:solidFill>
            </a:endParaRPr>
          </a:p>
        </p:txBody>
      </p:sp>
      <p:sp>
        <p:nvSpPr>
          <p:cNvPr id="10" name="9 CuadroTexto"/>
          <p:cNvSpPr txBox="1"/>
          <p:nvPr/>
        </p:nvSpPr>
        <p:spPr>
          <a:xfrm>
            <a:off x="9439817" y="6250190"/>
            <a:ext cx="2522660" cy="400110"/>
          </a:xfrm>
          <a:prstGeom prst="rect">
            <a:avLst/>
          </a:prstGeom>
          <a:noFill/>
        </p:spPr>
        <p:txBody>
          <a:bodyPr wrap="square" rtlCol="0">
            <a:spAutoFit/>
          </a:bodyPr>
          <a:lstStyle/>
          <a:p>
            <a:r>
              <a:rPr lang="es-AR" sz="1000" b="1" dirty="0" smtClean="0">
                <a:solidFill>
                  <a:srgbClr val="FF0000"/>
                </a:solidFill>
              </a:rPr>
              <a:t>Cap. 800 </a:t>
            </a:r>
            <a:r>
              <a:rPr lang="es-AR" sz="1000" b="1" dirty="0" err="1" smtClean="0">
                <a:solidFill>
                  <a:srgbClr val="FF0000"/>
                </a:solidFill>
              </a:rPr>
              <a:t>Tn</a:t>
            </a:r>
            <a:r>
              <a:rPr lang="es-AR" sz="1000" b="1" dirty="0" smtClean="0">
                <a:solidFill>
                  <a:srgbClr val="FF0000"/>
                </a:solidFill>
              </a:rPr>
              <a:t>/H</a:t>
            </a:r>
          </a:p>
          <a:p>
            <a:r>
              <a:rPr lang="es-AR" sz="1000" b="1" dirty="0" smtClean="0">
                <a:solidFill>
                  <a:srgbClr val="FF0000"/>
                </a:solidFill>
              </a:rPr>
              <a:t>Tamaño alimentación  6mm-30 cm</a:t>
            </a:r>
            <a:endParaRPr lang="es-AR" sz="1000" b="1" dirty="0">
              <a:solidFill>
                <a:srgbClr val="FF0000"/>
              </a:solidFill>
            </a:endParaRPr>
          </a:p>
        </p:txBody>
      </p:sp>
      <p:sp>
        <p:nvSpPr>
          <p:cNvPr id="11" name="Rectángulo 5"/>
          <p:cNvSpPr/>
          <p:nvPr/>
        </p:nvSpPr>
        <p:spPr>
          <a:xfrm>
            <a:off x="881570" y="189415"/>
            <a:ext cx="4652236" cy="400110"/>
          </a:xfrm>
          <a:prstGeom prst="rect">
            <a:avLst/>
          </a:prstGeom>
        </p:spPr>
        <p:txBody>
          <a:bodyPr wrap="none">
            <a:spAutoFit/>
          </a:bodyPr>
          <a:lstStyle/>
          <a:p>
            <a:r>
              <a:rPr lang="en-US" sz="2000" b="1" dirty="0" smtClean="0"/>
              <a:t>CONCENTRACIÓN EN MEDIO DENSO</a:t>
            </a:r>
            <a:endParaRPr lang="en-US" sz="2000" b="1" dirty="0"/>
          </a:p>
        </p:txBody>
      </p:sp>
      <p:sp>
        <p:nvSpPr>
          <p:cNvPr id="2" name="1 Rectángulo"/>
          <p:cNvSpPr/>
          <p:nvPr/>
        </p:nvSpPr>
        <p:spPr>
          <a:xfrm>
            <a:off x="687607" y="3856654"/>
            <a:ext cx="6096000" cy="2585323"/>
          </a:xfrm>
          <a:prstGeom prst="rect">
            <a:avLst/>
          </a:prstGeom>
        </p:spPr>
        <p:txBody>
          <a:bodyPr>
            <a:spAutoFit/>
          </a:bodyPr>
          <a:lstStyle/>
          <a:p>
            <a:r>
              <a:rPr lang="es-AR" dirty="0"/>
              <a:t>• </a:t>
            </a:r>
            <a:r>
              <a:rPr lang="es-AR" b="1" dirty="0">
                <a:solidFill>
                  <a:srgbClr val="FF0000"/>
                </a:solidFill>
              </a:rPr>
              <a:t>Métodos de separación : estáticos y dinámicos.</a:t>
            </a:r>
          </a:p>
          <a:p>
            <a:endParaRPr lang="es-AR" b="1" dirty="0"/>
          </a:p>
          <a:p>
            <a:r>
              <a:rPr lang="es-AR" dirty="0"/>
              <a:t>•Separación estática, usa la </a:t>
            </a:r>
            <a:r>
              <a:rPr lang="es-AR" b="1" dirty="0">
                <a:solidFill>
                  <a:srgbClr val="FF0000"/>
                </a:solidFill>
              </a:rPr>
              <a:t>fuerza de gravedad</a:t>
            </a:r>
            <a:r>
              <a:rPr lang="es-AR" dirty="0"/>
              <a:t>. Se utilizan equipos  como los Estanques, Tambores, Vasos, Conos.</a:t>
            </a:r>
          </a:p>
          <a:p>
            <a:endParaRPr lang="es-AR" dirty="0"/>
          </a:p>
          <a:p>
            <a:r>
              <a:rPr lang="es-AR" dirty="0"/>
              <a:t>•Tamaños de partícula en un rango granulométrico de 150 mm (6”) a 6 mm(1/4”), pudiéndose tratar tamaños de hasta 14”.</a:t>
            </a:r>
          </a:p>
        </p:txBody>
      </p:sp>
    </p:spTree>
    <p:extLst>
      <p:ext uri="{BB962C8B-B14F-4D97-AF65-F5344CB8AC3E}">
        <p14:creationId xmlns:p14="http://schemas.microsoft.com/office/powerpoint/2010/main" val="13790515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2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028"/>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4" grpId="0"/>
      <p:bldP spid="10" grpId="0"/>
      <p:bldP spid="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p:nvPr/>
        </p:nvSpPr>
        <p:spPr>
          <a:xfrm>
            <a:off x="784588" y="1834369"/>
            <a:ext cx="6385082" cy="2031325"/>
          </a:xfrm>
          <a:prstGeom prst="rect">
            <a:avLst/>
          </a:prstGeom>
        </p:spPr>
        <p:txBody>
          <a:bodyPr wrap="square">
            <a:spAutoFit/>
          </a:bodyPr>
          <a:lstStyle/>
          <a:p>
            <a:r>
              <a:rPr lang="es-AR" dirty="0"/>
              <a:t>•Separación dinámica, equipos que usan </a:t>
            </a:r>
            <a:r>
              <a:rPr lang="es-AR" b="1" dirty="0">
                <a:solidFill>
                  <a:srgbClr val="FF0000"/>
                </a:solidFill>
              </a:rPr>
              <a:t>fuerzas centrífugas (hasta 20 G). </a:t>
            </a:r>
            <a:endParaRPr lang="es-AR" b="1" dirty="0" smtClean="0">
              <a:solidFill>
                <a:srgbClr val="FF0000"/>
              </a:solidFill>
            </a:endParaRPr>
          </a:p>
          <a:p>
            <a:endParaRPr lang="es-AR" dirty="0"/>
          </a:p>
          <a:p>
            <a:r>
              <a:rPr lang="es-AR" dirty="0"/>
              <a:t>•Tamaños de tratamiento varía de 50 mm a18 mm, rangos mínimo de 0,5 mm (28 mallas) a 0,2 mm (65 mallas</a:t>
            </a:r>
            <a:r>
              <a:rPr lang="es-AR" dirty="0" smtClean="0"/>
              <a:t>).</a:t>
            </a:r>
          </a:p>
          <a:p>
            <a:endParaRPr lang="es-AR" dirty="0"/>
          </a:p>
        </p:txBody>
      </p:sp>
      <p:sp>
        <p:nvSpPr>
          <p:cNvPr id="5" name="4 Rectángulo"/>
          <p:cNvSpPr/>
          <p:nvPr/>
        </p:nvSpPr>
        <p:spPr>
          <a:xfrm>
            <a:off x="7549695" y="5322249"/>
            <a:ext cx="4076577" cy="830997"/>
          </a:xfrm>
          <a:prstGeom prst="rect">
            <a:avLst/>
          </a:prstGeom>
        </p:spPr>
        <p:txBody>
          <a:bodyPr wrap="square">
            <a:spAutoFit/>
          </a:bodyPr>
          <a:lstStyle/>
          <a:p>
            <a:r>
              <a:rPr lang="en-US" sz="1200" b="1" dirty="0"/>
              <a:t>The </a:t>
            </a:r>
            <a:r>
              <a:rPr lang="en-US" sz="1200" b="1" i="1" dirty="0"/>
              <a:t>Dyna Whirlpool </a:t>
            </a:r>
            <a:r>
              <a:rPr lang="en-US" sz="1200" b="1" dirty="0"/>
              <a:t>separator </a:t>
            </a:r>
            <a:r>
              <a:rPr lang="en-US" sz="1200" b="1" dirty="0" smtClean="0"/>
              <a:t> </a:t>
            </a:r>
            <a:r>
              <a:rPr lang="en-US" sz="1200" dirty="0"/>
              <a:t>is used for treating fine coal</a:t>
            </a:r>
            <a:r>
              <a:rPr lang="en-US" sz="1200" dirty="0" smtClean="0"/>
              <a:t>, particularly </a:t>
            </a:r>
            <a:r>
              <a:rPr lang="en-US" sz="1200" dirty="0"/>
              <a:t>in the Southern Hemisphere, as well </a:t>
            </a:r>
            <a:r>
              <a:rPr lang="en-US" sz="1200" dirty="0" smtClean="0"/>
              <a:t>as diamonds</a:t>
            </a:r>
            <a:r>
              <a:rPr lang="en-US" sz="1200" dirty="0"/>
              <a:t>, fluorspar, tin, and lead-zinc ores, in </a:t>
            </a:r>
            <a:r>
              <a:rPr lang="en-US" sz="1200" dirty="0" smtClean="0"/>
              <a:t>the size </a:t>
            </a:r>
            <a:r>
              <a:rPr lang="en-US" sz="1200" dirty="0"/>
              <a:t>range 0.5-30 mm (Wills and Lewis, 1980).</a:t>
            </a:r>
            <a:endParaRPr lang="es-AR" sz="1200" dirty="0"/>
          </a:p>
        </p:txBody>
      </p:sp>
      <p:sp>
        <p:nvSpPr>
          <p:cNvPr id="7" name="Rectángulo 5"/>
          <p:cNvSpPr/>
          <p:nvPr/>
        </p:nvSpPr>
        <p:spPr>
          <a:xfrm>
            <a:off x="1538506" y="760850"/>
            <a:ext cx="5032147" cy="400110"/>
          </a:xfrm>
          <a:prstGeom prst="rect">
            <a:avLst/>
          </a:prstGeom>
        </p:spPr>
        <p:txBody>
          <a:bodyPr wrap="none">
            <a:spAutoFit/>
          </a:bodyPr>
          <a:lstStyle/>
          <a:p>
            <a:r>
              <a:rPr lang="en-US" sz="2000" b="1" dirty="0" err="1" smtClean="0"/>
              <a:t>Concentración</a:t>
            </a:r>
            <a:r>
              <a:rPr lang="en-US" sz="2000" b="1" dirty="0" smtClean="0"/>
              <a:t> </a:t>
            </a:r>
            <a:r>
              <a:rPr lang="en-US" sz="2000" b="1" dirty="0" err="1" smtClean="0"/>
              <a:t>en</a:t>
            </a:r>
            <a:r>
              <a:rPr lang="en-US" sz="2000" b="1" dirty="0" smtClean="0"/>
              <a:t> Medio Denso (DMS)</a:t>
            </a:r>
            <a:endParaRPr lang="en-US" sz="2000" b="1" dirty="0"/>
          </a:p>
        </p:txBody>
      </p:sp>
      <p:pic>
        <p:nvPicPr>
          <p:cNvPr id="307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67842" y="389470"/>
            <a:ext cx="5189696" cy="495661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7 CuadroTexto"/>
          <p:cNvSpPr txBox="1"/>
          <p:nvPr/>
        </p:nvSpPr>
        <p:spPr>
          <a:xfrm>
            <a:off x="7072688" y="617971"/>
            <a:ext cx="2522660" cy="400110"/>
          </a:xfrm>
          <a:prstGeom prst="rect">
            <a:avLst/>
          </a:prstGeom>
          <a:noFill/>
        </p:spPr>
        <p:txBody>
          <a:bodyPr wrap="square" rtlCol="0">
            <a:spAutoFit/>
          </a:bodyPr>
          <a:lstStyle/>
          <a:p>
            <a:r>
              <a:rPr lang="es-AR" sz="1000" b="1" dirty="0" smtClean="0">
                <a:solidFill>
                  <a:srgbClr val="FF0000"/>
                </a:solidFill>
              </a:rPr>
              <a:t>Capacidad 1 a 100 </a:t>
            </a:r>
            <a:r>
              <a:rPr lang="es-AR" sz="1000" b="1" dirty="0" err="1" smtClean="0">
                <a:solidFill>
                  <a:srgbClr val="FF0000"/>
                </a:solidFill>
              </a:rPr>
              <a:t>Tn</a:t>
            </a:r>
            <a:r>
              <a:rPr lang="es-AR" sz="1000" b="1" dirty="0" smtClean="0">
                <a:solidFill>
                  <a:srgbClr val="FF0000"/>
                </a:solidFill>
              </a:rPr>
              <a:t>/H</a:t>
            </a:r>
          </a:p>
          <a:p>
            <a:r>
              <a:rPr lang="es-AR" sz="1000" b="1" dirty="0" smtClean="0">
                <a:solidFill>
                  <a:srgbClr val="FF0000"/>
                </a:solidFill>
              </a:rPr>
              <a:t>Tamaño alimentación  0,5-30 mm </a:t>
            </a:r>
            <a:endParaRPr lang="es-AR" sz="1000" b="1" dirty="0">
              <a:solidFill>
                <a:srgbClr val="FF0000"/>
              </a:solidFill>
            </a:endParaRPr>
          </a:p>
        </p:txBody>
      </p:sp>
      <p:sp>
        <p:nvSpPr>
          <p:cNvPr id="9" name="Rectángulo 5"/>
          <p:cNvSpPr/>
          <p:nvPr/>
        </p:nvSpPr>
        <p:spPr>
          <a:xfrm>
            <a:off x="881570" y="189415"/>
            <a:ext cx="4652236" cy="400110"/>
          </a:xfrm>
          <a:prstGeom prst="rect">
            <a:avLst/>
          </a:prstGeom>
        </p:spPr>
        <p:txBody>
          <a:bodyPr wrap="none">
            <a:spAutoFit/>
          </a:bodyPr>
          <a:lstStyle/>
          <a:p>
            <a:r>
              <a:rPr lang="en-US" sz="2000" b="1" dirty="0" smtClean="0"/>
              <a:t>CONCENTRACIÓN EN MEDIO DENSO</a:t>
            </a:r>
            <a:endParaRPr lang="en-US" sz="2000" b="1" dirty="0"/>
          </a:p>
        </p:txBody>
      </p:sp>
      <p:sp>
        <p:nvSpPr>
          <p:cNvPr id="2" name="1 Rectángulo"/>
          <p:cNvSpPr/>
          <p:nvPr/>
        </p:nvSpPr>
        <p:spPr>
          <a:xfrm>
            <a:off x="881570" y="3865694"/>
            <a:ext cx="6096000" cy="1754326"/>
          </a:xfrm>
          <a:prstGeom prst="rect">
            <a:avLst/>
          </a:prstGeom>
        </p:spPr>
        <p:txBody>
          <a:bodyPr>
            <a:spAutoFit/>
          </a:bodyPr>
          <a:lstStyle/>
          <a:p>
            <a:r>
              <a:rPr lang="es-AR" dirty="0"/>
              <a:t>•Los equipos más importantes son los </a:t>
            </a:r>
            <a:r>
              <a:rPr lang="es-AR" dirty="0">
                <a:solidFill>
                  <a:srgbClr val="FF0000"/>
                </a:solidFill>
              </a:rPr>
              <a:t>ciclones, </a:t>
            </a:r>
            <a:r>
              <a:rPr lang="es-AR" dirty="0" smtClean="0">
                <a:solidFill>
                  <a:srgbClr val="FF0000"/>
                </a:solidFill>
              </a:rPr>
              <a:t>los </a:t>
            </a:r>
            <a:r>
              <a:rPr lang="es-AR" dirty="0" err="1" smtClean="0">
                <a:solidFill>
                  <a:srgbClr val="FF0000"/>
                </a:solidFill>
              </a:rPr>
              <a:t>Dyna-Whirpool</a:t>
            </a:r>
            <a:r>
              <a:rPr lang="es-AR" dirty="0" smtClean="0">
                <a:solidFill>
                  <a:srgbClr val="FF0000"/>
                </a:solidFill>
              </a:rPr>
              <a:t>, </a:t>
            </a:r>
            <a:r>
              <a:rPr lang="es-AR" dirty="0" err="1" smtClean="0">
                <a:solidFill>
                  <a:srgbClr val="FF0000"/>
                </a:solidFill>
              </a:rPr>
              <a:t>Vorsyl</a:t>
            </a:r>
            <a:r>
              <a:rPr lang="es-AR" dirty="0" smtClean="0">
                <a:solidFill>
                  <a:srgbClr val="FF0000"/>
                </a:solidFill>
              </a:rPr>
              <a:t>, </a:t>
            </a:r>
            <a:r>
              <a:rPr lang="es-AR" dirty="0" err="1" smtClean="0">
                <a:solidFill>
                  <a:srgbClr val="FF0000"/>
                </a:solidFill>
              </a:rPr>
              <a:t>Larcodems</a:t>
            </a:r>
            <a:endParaRPr lang="es-AR" dirty="0">
              <a:solidFill>
                <a:srgbClr val="FF0000"/>
              </a:solidFill>
            </a:endParaRPr>
          </a:p>
          <a:p>
            <a:endParaRPr lang="es-AR" dirty="0"/>
          </a:p>
          <a:p>
            <a:r>
              <a:rPr lang="es-AR" dirty="0"/>
              <a:t>•Aplicación. Para la producción de concentrado final, lavado de carbón mineral , </a:t>
            </a:r>
            <a:r>
              <a:rPr lang="es-AR" dirty="0" err="1"/>
              <a:t>pré</a:t>
            </a:r>
            <a:r>
              <a:rPr lang="es-AR" dirty="0"/>
              <a:t>-concentración del diamante, </a:t>
            </a:r>
            <a:r>
              <a:rPr lang="es-AR" dirty="0" err="1"/>
              <a:t>súlfuros</a:t>
            </a:r>
            <a:r>
              <a:rPr lang="es-AR" dirty="0"/>
              <a:t> y óxidos metálicos</a:t>
            </a:r>
          </a:p>
        </p:txBody>
      </p:sp>
    </p:spTree>
    <p:extLst>
      <p:ext uri="{BB962C8B-B14F-4D97-AF65-F5344CB8AC3E}">
        <p14:creationId xmlns:p14="http://schemas.microsoft.com/office/powerpoint/2010/main" val="16853304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07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8" grpId="0"/>
      <p:bldP spid="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Rectángulo"/>
          <p:cNvSpPr/>
          <p:nvPr/>
        </p:nvSpPr>
        <p:spPr>
          <a:xfrm>
            <a:off x="1251817" y="1094994"/>
            <a:ext cx="7449788" cy="5909310"/>
          </a:xfrm>
          <a:prstGeom prst="rect">
            <a:avLst/>
          </a:prstGeom>
        </p:spPr>
        <p:txBody>
          <a:bodyPr wrap="square">
            <a:spAutoFit/>
          </a:bodyPr>
          <a:lstStyle/>
          <a:p>
            <a:r>
              <a:rPr lang="es-AR" b="1" dirty="0" smtClean="0">
                <a:solidFill>
                  <a:srgbClr val="FF0000"/>
                </a:solidFill>
              </a:rPr>
              <a:t>Antecedentes</a:t>
            </a:r>
          </a:p>
          <a:p>
            <a:endParaRPr lang="es-AR" dirty="0"/>
          </a:p>
          <a:p>
            <a:r>
              <a:rPr lang="es-AR" dirty="0" smtClean="0"/>
              <a:t>•</a:t>
            </a:r>
            <a:r>
              <a:rPr lang="es-AR" b="1" dirty="0" smtClean="0">
                <a:solidFill>
                  <a:srgbClr val="FF0000"/>
                </a:solidFill>
              </a:rPr>
              <a:t>Año 1858</a:t>
            </a:r>
            <a:r>
              <a:rPr lang="es-AR" dirty="0" smtClean="0"/>
              <a:t> se patentó el primer proceso (Sir </a:t>
            </a:r>
            <a:r>
              <a:rPr lang="es-AR" dirty="0"/>
              <a:t>Henry </a:t>
            </a:r>
            <a:r>
              <a:rPr lang="es-AR" dirty="0" smtClean="0"/>
              <a:t>Bessemer). Medios densos soluciones </a:t>
            </a:r>
            <a:r>
              <a:rPr lang="es-AR" dirty="0"/>
              <a:t>de cloruros de </a:t>
            </a:r>
            <a:r>
              <a:rPr lang="es-AR" dirty="0" smtClean="0"/>
              <a:t>Fe, Mn, Ba </a:t>
            </a:r>
            <a:r>
              <a:rPr lang="es-AR" dirty="0"/>
              <a:t>y </a:t>
            </a:r>
            <a:r>
              <a:rPr lang="es-AR" dirty="0" smtClean="0"/>
              <a:t>Ca . </a:t>
            </a:r>
          </a:p>
          <a:p>
            <a:endParaRPr lang="es-AR" dirty="0" smtClean="0"/>
          </a:p>
          <a:p>
            <a:r>
              <a:rPr lang="es-AR" dirty="0"/>
              <a:t>•</a:t>
            </a:r>
            <a:r>
              <a:rPr lang="es-AR" b="1" dirty="0">
                <a:solidFill>
                  <a:srgbClr val="FF0000"/>
                </a:solidFill>
              </a:rPr>
              <a:t>Año </a:t>
            </a:r>
            <a:r>
              <a:rPr lang="es-AR" b="1" dirty="0" smtClean="0">
                <a:solidFill>
                  <a:srgbClr val="FF0000"/>
                </a:solidFill>
              </a:rPr>
              <a:t>1917</a:t>
            </a:r>
            <a:r>
              <a:rPr lang="es-AR" dirty="0" smtClean="0"/>
              <a:t>, </a:t>
            </a:r>
            <a:r>
              <a:rPr lang="es-AR" dirty="0"/>
              <a:t>se patentó </a:t>
            </a:r>
            <a:r>
              <a:rPr lang="es-AR" dirty="0" smtClean="0"/>
              <a:t>el proceso Chance. Medio, una </a:t>
            </a:r>
            <a:r>
              <a:rPr lang="es-AR" dirty="0"/>
              <a:t>mezcla de </a:t>
            </a:r>
            <a:r>
              <a:rPr lang="es-AR" dirty="0" smtClean="0"/>
              <a:t>arena/agua para limpieza </a:t>
            </a:r>
            <a:r>
              <a:rPr lang="es-AR" dirty="0"/>
              <a:t>de </a:t>
            </a:r>
            <a:r>
              <a:rPr lang="es-AR" dirty="0" smtClean="0"/>
              <a:t>Antracita y carbón bituminoso.</a:t>
            </a:r>
          </a:p>
          <a:p>
            <a:r>
              <a:rPr lang="es-AR" dirty="0" smtClean="0"/>
              <a:t> </a:t>
            </a:r>
            <a:endParaRPr lang="es-AR" dirty="0"/>
          </a:p>
          <a:p>
            <a:r>
              <a:rPr lang="es-AR" dirty="0"/>
              <a:t>•</a:t>
            </a:r>
            <a:r>
              <a:rPr lang="es-AR" b="1" dirty="0">
                <a:solidFill>
                  <a:srgbClr val="FF0000"/>
                </a:solidFill>
              </a:rPr>
              <a:t>Año </a:t>
            </a:r>
            <a:r>
              <a:rPr lang="es-AR" b="1" dirty="0" smtClean="0">
                <a:solidFill>
                  <a:srgbClr val="FF0000"/>
                </a:solidFill>
              </a:rPr>
              <a:t>1922 </a:t>
            </a:r>
            <a:r>
              <a:rPr lang="es-AR" dirty="0" smtClean="0"/>
              <a:t>, el </a:t>
            </a:r>
            <a:r>
              <a:rPr lang="es-AR" dirty="0"/>
              <a:t>proceso </a:t>
            </a:r>
            <a:r>
              <a:rPr lang="es-AR" dirty="0" err="1"/>
              <a:t>Conklin</a:t>
            </a:r>
            <a:r>
              <a:rPr lang="es-AR" dirty="0"/>
              <a:t> para la limpieza de antracita empleando magnetita en suspensión. </a:t>
            </a:r>
            <a:endParaRPr lang="es-AR" dirty="0" smtClean="0"/>
          </a:p>
          <a:p>
            <a:endParaRPr lang="es-AR" dirty="0"/>
          </a:p>
          <a:p>
            <a:r>
              <a:rPr lang="es-AR" dirty="0"/>
              <a:t>•</a:t>
            </a:r>
            <a:r>
              <a:rPr lang="es-AR" b="1" dirty="0">
                <a:solidFill>
                  <a:srgbClr val="FF0000"/>
                </a:solidFill>
              </a:rPr>
              <a:t>Año </a:t>
            </a:r>
            <a:r>
              <a:rPr lang="es-AR" b="1" dirty="0" smtClean="0">
                <a:solidFill>
                  <a:srgbClr val="FF0000"/>
                </a:solidFill>
              </a:rPr>
              <a:t>1935 </a:t>
            </a:r>
            <a:r>
              <a:rPr lang="es-AR" dirty="0"/>
              <a:t>el lavador (</a:t>
            </a:r>
            <a:r>
              <a:rPr lang="es-AR" i="1" dirty="0" err="1"/>
              <a:t>washer</a:t>
            </a:r>
            <a:r>
              <a:rPr lang="es-AR" dirty="0"/>
              <a:t>) </a:t>
            </a:r>
            <a:r>
              <a:rPr lang="es-AR" dirty="0" err="1"/>
              <a:t>Belknap</a:t>
            </a:r>
            <a:r>
              <a:rPr lang="es-AR" dirty="0"/>
              <a:t> de cloruro cálcico fue el primero instalado para limpiar carbón bituminoso. </a:t>
            </a:r>
            <a:endParaRPr lang="es-AR" dirty="0" smtClean="0"/>
          </a:p>
          <a:p>
            <a:endParaRPr lang="es-AR" dirty="0"/>
          </a:p>
          <a:p>
            <a:r>
              <a:rPr lang="es-AR" dirty="0"/>
              <a:t>•</a:t>
            </a:r>
            <a:r>
              <a:rPr lang="es-AR" b="1" dirty="0">
                <a:solidFill>
                  <a:srgbClr val="FF0000"/>
                </a:solidFill>
              </a:rPr>
              <a:t>Año </a:t>
            </a:r>
            <a:r>
              <a:rPr lang="es-AR" b="1" dirty="0" smtClean="0">
                <a:solidFill>
                  <a:srgbClr val="FF0000"/>
                </a:solidFill>
              </a:rPr>
              <a:t>1938 </a:t>
            </a:r>
            <a:r>
              <a:rPr lang="es-AR" dirty="0" smtClean="0"/>
              <a:t>el </a:t>
            </a:r>
            <a:r>
              <a:rPr lang="es-AR" dirty="0"/>
              <a:t>proceso </a:t>
            </a:r>
            <a:r>
              <a:rPr lang="es-AR" dirty="0" err="1" smtClean="0"/>
              <a:t>Tromp</a:t>
            </a:r>
            <a:r>
              <a:rPr lang="es-AR" dirty="0" smtClean="0"/>
              <a:t> </a:t>
            </a:r>
            <a:r>
              <a:rPr lang="es-AR" dirty="0"/>
              <a:t>fue el primero en emplear comercialmente </a:t>
            </a:r>
            <a:r>
              <a:rPr lang="es-AR" dirty="0" smtClean="0"/>
              <a:t>como medio la suspensión de magnetita.</a:t>
            </a:r>
          </a:p>
          <a:p>
            <a:endParaRPr lang="es-AR" dirty="0" smtClean="0"/>
          </a:p>
          <a:p>
            <a:r>
              <a:rPr lang="es-AR" dirty="0" smtClean="0"/>
              <a:t>•</a:t>
            </a:r>
            <a:r>
              <a:rPr lang="es-AR" b="1" dirty="0" smtClean="0">
                <a:solidFill>
                  <a:srgbClr val="FF0000"/>
                </a:solidFill>
              </a:rPr>
              <a:t>Año 1940</a:t>
            </a:r>
            <a:r>
              <a:rPr lang="es-AR" dirty="0" smtClean="0"/>
              <a:t>, American </a:t>
            </a:r>
            <a:r>
              <a:rPr lang="es-AR" dirty="0" err="1"/>
              <a:t>Cyanamid</a:t>
            </a:r>
            <a:r>
              <a:rPr lang="es-AR" dirty="0"/>
              <a:t> </a:t>
            </a:r>
            <a:r>
              <a:rPr lang="es-AR" dirty="0" smtClean="0"/>
              <a:t>Co. empleó el primer método </a:t>
            </a:r>
            <a:r>
              <a:rPr lang="es-AR" dirty="0"/>
              <a:t>para la recuperación </a:t>
            </a:r>
            <a:r>
              <a:rPr lang="es-AR" dirty="0" smtClean="0"/>
              <a:t>del medio (magnetita). </a:t>
            </a:r>
            <a:endParaRPr lang="es-AR" dirty="0"/>
          </a:p>
          <a:p>
            <a:endParaRPr lang="es-AR" dirty="0"/>
          </a:p>
          <a:p>
            <a:endParaRPr lang="es-AR" dirty="0"/>
          </a:p>
        </p:txBody>
      </p:sp>
      <p:sp>
        <p:nvSpPr>
          <p:cNvPr id="4" name="Rectángulo 5"/>
          <p:cNvSpPr/>
          <p:nvPr/>
        </p:nvSpPr>
        <p:spPr>
          <a:xfrm>
            <a:off x="1440970" y="212210"/>
            <a:ext cx="5032147" cy="400110"/>
          </a:xfrm>
          <a:prstGeom prst="rect">
            <a:avLst/>
          </a:prstGeom>
        </p:spPr>
        <p:txBody>
          <a:bodyPr wrap="none">
            <a:spAutoFit/>
          </a:bodyPr>
          <a:lstStyle/>
          <a:p>
            <a:r>
              <a:rPr lang="en-US" sz="2000" b="1" dirty="0" err="1" smtClean="0"/>
              <a:t>Concentración</a:t>
            </a:r>
            <a:r>
              <a:rPr lang="en-US" sz="2000" b="1" dirty="0" smtClean="0"/>
              <a:t> </a:t>
            </a:r>
            <a:r>
              <a:rPr lang="en-US" sz="2000" b="1" dirty="0" err="1" smtClean="0"/>
              <a:t>en</a:t>
            </a:r>
            <a:r>
              <a:rPr lang="en-US" sz="2000" b="1" dirty="0" smtClean="0"/>
              <a:t> Medio Denso (DMS)</a:t>
            </a:r>
            <a:endParaRPr lang="en-US" sz="2000" b="1"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701605" y="1580198"/>
            <a:ext cx="3309711" cy="356482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338376651"/>
      </p:ext>
    </p:extLst>
  </p:cSld>
  <p:clrMapOvr>
    <a:masterClrMapping/>
  </p:clrMapOvr>
  <p:timing>
    <p:tnLst>
      <p:par>
        <p:cTn id="1" dur="indefinite" restart="never" nodeType="tmRoot"/>
      </p:par>
    </p:tnLst>
  </p:timing>
</p:sld>
</file>

<file path=ppt/theme/theme1.xml><?xml version="1.0" encoding="utf-8"?>
<a:theme xmlns:a="http://schemas.openxmlformats.org/drawingml/2006/main" name="Espiral">
  <a:themeElements>
    <a:clrScheme name="Wisp">
      <a:dk1>
        <a:sysClr val="windowText" lastClr="000000"/>
      </a:dk1>
      <a:lt1>
        <a:sysClr val="window" lastClr="FFFFFF"/>
      </a:lt1>
      <a:dk2>
        <a:srgbClr val="766F54"/>
      </a:dk2>
      <a:lt2>
        <a:srgbClr val="E3EACF"/>
      </a:lt2>
      <a:accent1>
        <a:srgbClr val="A53010"/>
      </a:accent1>
      <a:accent2>
        <a:srgbClr val="DE7E18"/>
      </a:accent2>
      <a:accent3>
        <a:srgbClr val="9F8351"/>
      </a:accent3>
      <a:accent4>
        <a:srgbClr val="728653"/>
      </a:accent4>
      <a:accent5>
        <a:srgbClr val="92AA4C"/>
      </a:accent5>
      <a:accent6>
        <a:srgbClr val="6AAC91"/>
      </a:accent6>
      <a:hlink>
        <a:srgbClr val="FB4A18"/>
      </a:hlink>
      <a:folHlink>
        <a:srgbClr val="FB9318"/>
      </a:folHlink>
    </a:clrScheme>
    <a:fontScheme name="Wisp">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isp">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 xmlns:thm15="http://schemas.microsoft.com/office/thememl/2012/main" name="Wisp" id="{7CB32D59-10C0-40DD-B7BD-2E94284A981C}" vid="{24B1A44C-C006-48B2-A4D7-E5549B3D8CD4}"/>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Wisp</Template>
  <TotalTime>11097</TotalTime>
  <Words>2844</Words>
  <Application>Microsoft Office PowerPoint</Application>
  <PresentationFormat>Personalizado</PresentationFormat>
  <Paragraphs>368</Paragraphs>
  <Slides>46</Slides>
  <Notes>0</Notes>
  <HiddenSlides>0</HiddenSlides>
  <MMClips>0</MMClips>
  <ScaleCrop>false</ScaleCrop>
  <HeadingPairs>
    <vt:vector size="4" baseType="variant">
      <vt:variant>
        <vt:lpstr>Tema</vt:lpstr>
      </vt:variant>
      <vt:variant>
        <vt:i4>1</vt:i4>
      </vt:variant>
      <vt:variant>
        <vt:lpstr>Títulos de diapositiva</vt:lpstr>
      </vt:variant>
      <vt:variant>
        <vt:i4>46</vt:i4>
      </vt:variant>
    </vt:vector>
  </HeadingPairs>
  <TitlesOfParts>
    <vt:vector size="47" baseType="lpstr">
      <vt:lpstr>Espiral</vt:lpstr>
      <vt:lpstr>PROCESAMIENTO DE MINERALES II</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PROCESAMIENTO DE MINERALES I</dc:title>
  <dc:creator>usuario</dc:creator>
  <cp:lastModifiedBy>Ricardo Lamas</cp:lastModifiedBy>
  <cp:revision>542</cp:revision>
  <dcterms:created xsi:type="dcterms:W3CDTF">2020-05-22T09:26:34Z</dcterms:created>
  <dcterms:modified xsi:type="dcterms:W3CDTF">2020-09-02T14:16:15Z</dcterms:modified>
</cp:coreProperties>
</file>